
<file path=[Content_Types].xml><?xml version="1.0" encoding="utf-8"?>
<Types xmlns="http://schemas.openxmlformats.org/package/2006/content-types">
  <Default Extension="jpeg" ContentType="image/jpeg"/>
  <Default Extension="jxr"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621_AC7DD867.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8" r:id="rId3"/>
    <p:sldId id="1422" r:id="rId4"/>
    <p:sldId id="1423" r:id="rId5"/>
    <p:sldId id="1549" r:id="rId6"/>
    <p:sldId id="1424" r:id="rId7"/>
    <p:sldId id="1548" r:id="rId8"/>
    <p:sldId id="1509" r:id="rId9"/>
    <p:sldId id="1523" r:id="rId10"/>
    <p:sldId id="1506" r:id="rId11"/>
    <p:sldId id="1554" r:id="rId12"/>
    <p:sldId id="1552" r:id="rId13"/>
    <p:sldId id="1537" r:id="rId14"/>
    <p:sldId id="1555" r:id="rId15"/>
    <p:sldId id="1550" r:id="rId16"/>
    <p:sldId id="1556" r:id="rId17"/>
    <p:sldId id="1561" r:id="rId18"/>
    <p:sldId id="1568" r:id="rId19"/>
    <p:sldId id="1569" r:id="rId20"/>
    <p:sldId id="1571" r:id="rId21"/>
    <p:sldId id="1573" r:id="rId22"/>
    <p:sldId id="1572" r:id="rId23"/>
    <p:sldId id="156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E90968-D088-2DC7-1EA2-A0EF26A0562D}" name="Landis, Elizabeth" initials="LE" userId="S::Landis.Elizabeth@epa.gov::ab5a0f48-4954-4e8f-b852-9bcaf16ccf62"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2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ndis, Elizabeth" userId="ab5a0f48-4954-4e8f-b852-9bcaf16ccf62" providerId="ADAL" clId="{E8C07046-137E-4129-9B64-FADCFB57936A}"/>
    <pc:docChg chg="undo redo custSel addSld delSld modSld sldOrd">
      <pc:chgData name="Landis, Elizabeth" userId="ab5a0f48-4954-4e8f-b852-9bcaf16ccf62" providerId="ADAL" clId="{E8C07046-137E-4129-9B64-FADCFB57936A}" dt="2023-01-11T15:54:11.560" v="1095"/>
      <pc:docMkLst>
        <pc:docMk/>
      </pc:docMkLst>
      <pc:sldChg chg="modSp mod">
        <pc:chgData name="Landis, Elizabeth" userId="ab5a0f48-4954-4e8f-b852-9bcaf16ccf62" providerId="ADAL" clId="{E8C07046-137E-4129-9B64-FADCFB57936A}" dt="2023-01-09T04:09:35.965" v="794" actId="20577"/>
        <pc:sldMkLst>
          <pc:docMk/>
          <pc:sldMk cId="1923273867" sldId="256"/>
        </pc:sldMkLst>
        <pc:spChg chg="mod">
          <ac:chgData name="Landis, Elizabeth" userId="ab5a0f48-4954-4e8f-b852-9bcaf16ccf62" providerId="ADAL" clId="{E8C07046-137E-4129-9B64-FADCFB57936A}" dt="2023-01-09T04:09:35.965" v="794" actId="20577"/>
          <ac:spMkLst>
            <pc:docMk/>
            <pc:sldMk cId="1923273867" sldId="256"/>
            <ac:spMk id="3" creationId="{3037C768-6D23-4968-B952-A5A75D4BEF7E}"/>
          </ac:spMkLst>
        </pc:spChg>
      </pc:sldChg>
      <pc:sldChg chg="addSp modSp mod">
        <pc:chgData name="Landis, Elizabeth" userId="ab5a0f48-4954-4e8f-b852-9bcaf16ccf62" providerId="ADAL" clId="{E8C07046-137E-4129-9B64-FADCFB57936A}" dt="2023-01-11T15:54:11.560" v="1095"/>
        <pc:sldMkLst>
          <pc:docMk/>
          <pc:sldMk cId="2068752857" sldId="258"/>
        </pc:sldMkLst>
        <pc:spChg chg="mod">
          <ac:chgData name="Landis, Elizabeth" userId="ab5a0f48-4954-4e8f-b852-9bcaf16ccf62" providerId="ADAL" clId="{E8C07046-137E-4129-9B64-FADCFB57936A}" dt="2023-01-09T04:09:50.669" v="822" actId="1035"/>
          <ac:spMkLst>
            <pc:docMk/>
            <pc:sldMk cId="2068752857" sldId="258"/>
            <ac:spMk id="2" creationId="{9AFEA4E6-ECAA-466A-A91A-E209B385BE97}"/>
          </ac:spMkLst>
        </pc:spChg>
        <pc:spChg chg="mod">
          <ac:chgData name="Landis, Elizabeth" userId="ab5a0f48-4954-4e8f-b852-9bcaf16ccf62" providerId="ADAL" clId="{E8C07046-137E-4129-9B64-FADCFB57936A}" dt="2023-01-11T15:36:45.281" v="1033" actId="20577"/>
          <ac:spMkLst>
            <pc:docMk/>
            <pc:sldMk cId="2068752857" sldId="258"/>
            <ac:spMk id="3" creationId="{810A8798-DFE4-4A31-9B92-5F91660BF548}"/>
          </ac:spMkLst>
        </pc:spChg>
        <pc:spChg chg="add mod">
          <ac:chgData name="Landis, Elizabeth" userId="ab5a0f48-4954-4e8f-b852-9bcaf16ccf62" providerId="ADAL" clId="{E8C07046-137E-4129-9B64-FADCFB57936A}" dt="2023-01-11T15:54:11.560" v="1095"/>
          <ac:spMkLst>
            <pc:docMk/>
            <pc:sldMk cId="2068752857" sldId="258"/>
            <ac:spMk id="4" creationId="{77BB1829-64CB-4104-B5B3-351B6F6EAEED}"/>
          </ac:spMkLst>
        </pc:spChg>
      </pc:sldChg>
      <pc:sldChg chg="addSp delSp modSp mod">
        <pc:chgData name="Landis, Elizabeth" userId="ab5a0f48-4954-4e8f-b852-9bcaf16ccf62" providerId="ADAL" clId="{E8C07046-137E-4129-9B64-FADCFB57936A}" dt="2023-01-11T15:54:08.885" v="1094"/>
        <pc:sldMkLst>
          <pc:docMk/>
          <pc:sldMk cId="4069779104" sldId="1422"/>
        </pc:sldMkLst>
        <pc:spChg chg="del">
          <ac:chgData name="Landis, Elizabeth" userId="ab5a0f48-4954-4e8f-b852-9bcaf16ccf62" providerId="ADAL" clId="{E8C07046-137E-4129-9B64-FADCFB57936A}" dt="2023-01-11T15:53:59.830" v="1092" actId="478"/>
          <ac:spMkLst>
            <pc:docMk/>
            <pc:sldMk cId="4069779104" sldId="1422"/>
            <ac:spMk id="2" creationId="{87ED743F-43CE-4A78-A89A-B049B4D44316}"/>
          </ac:spMkLst>
        </pc:spChg>
        <pc:spChg chg="add mod">
          <ac:chgData name="Landis, Elizabeth" userId="ab5a0f48-4954-4e8f-b852-9bcaf16ccf62" providerId="ADAL" clId="{E8C07046-137E-4129-9B64-FADCFB57936A}" dt="2023-01-11T15:54:00.743" v="1093"/>
          <ac:spMkLst>
            <pc:docMk/>
            <pc:sldMk cId="4069779104" sldId="1422"/>
            <ac:spMk id="7" creationId="{53F037D3-3543-4B6E-86A9-F3A736AF878A}"/>
          </ac:spMkLst>
        </pc:spChg>
        <pc:spChg chg="add mod">
          <ac:chgData name="Landis, Elizabeth" userId="ab5a0f48-4954-4e8f-b852-9bcaf16ccf62" providerId="ADAL" clId="{E8C07046-137E-4129-9B64-FADCFB57936A}" dt="2023-01-11T15:54:08.885" v="1094"/>
          <ac:spMkLst>
            <pc:docMk/>
            <pc:sldMk cId="4069779104" sldId="1422"/>
            <ac:spMk id="8" creationId="{748947CA-2A84-4992-B420-A65C82967DBD}"/>
          </ac:spMkLst>
        </pc:spChg>
        <pc:spChg chg="del">
          <ac:chgData name="Landis, Elizabeth" userId="ab5a0f48-4954-4e8f-b852-9bcaf16ccf62" providerId="ADAL" clId="{E8C07046-137E-4129-9B64-FADCFB57936A}" dt="2023-01-11T15:53:56.849" v="1091" actId="21"/>
          <ac:spMkLst>
            <pc:docMk/>
            <pc:sldMk cId="4069779104" sldId="1422"/>
            <ac:spMk id="14" creationId="{700BA277-8029-4584-9F22-A42D36DC644E}"/>
          </ac:spMkLst>
        </pc:spChg>
      </pc:sldChg>
      <pc:sldChg chg="addSp delSp modSp mod">
        <pc:chgData name="Landis, Elizabeth" userId="ab5a0f48-4954-4e8f-b852-9bcaf16ccf62" providerId="ADAL" clId="{E8C07046-137E-4129-9B64-FADCFB57936A}" dt="2023-01-11T15:53:41.404" v="1090"/>
        <pc:sldMkLst>
          <pc:docMk/>
          <pc:sldMk cId="1912006880" sldId="1423"/>
        </pc:sldMkLst>
        <pc:spChg chg="del">
          <ac:chgData name="Landis, Elizabeth" userId="ab5a0f48-4954-4e8f-b852-9bcaf16ccf62" providerId="ADAL" clId="{E8C07046-137E-4129-9B64-FADCFB57936A}" dt="2023-01-11T15:53:40.893" v="1089" actId="478"/>
          <ac:spMkLst>
            <pc:docMk/>
            <pc:sldMk cId="1912006880" sldId="1423"/>
            <ac:spMk id="2" creationId="{87ED743F-43CE-4A78-A89A-B049B4D44316}"/>
          </ac:spMkLst>
        </pc:spChg>
        <pc:spChg chg="add mod">
          <ac:chgData name="Landis, Elizabeth" userId="ab5a0f48-4954-4e8f-b852-9bcaf16ccf62" providerId="ADAL" clId="{E8C07046-137E-4129-9B64-FADCFB57936A}" dt="2023-01-11T15:53:41.404" v="1090"/>
          <ac:spMkLst>
            <pc:docMk/>
            <pc:sldMk cId="1912006880" sldId="1423"/>
            <ac:spMk id="9" creationId="{A4812934-52F7-43AD-9E9E-987456B1B9E2}"/>
          </ac:spMkLst>
        </pc:spChg>
      </pc:sldChg>
      <pc:sldChg chg="addSp delSp modSp mod addCm delCm">
        <pc:chgData name="Landis, Elizabeth" userId="ab5a0f48-4954-4e8f-b852-9bcaf16ccf62" providerId="ADAL" clId="{E8C07046-137E-4129-9B64-FADCFB57936A}" dt="2023-01-11T15:53:30.214" v="1087"/>
        <pc:sldMkLst>
          <pc:docMk/>
          <pc:sldMk cId="1373514183" sldId="1424"/>
        </pc:sldMkLst>
        <pc:spChg chg="del">
          <ac:chgData name="Landis, Elizabeth" userId="ab5a0f48-4954-4e8f-b852-9bcaf16ccf62" providerId="ADAL" clId="{E8C07046-137E-4129-9B64-FADCFB57936A}" dt="2023-01-11T15:53:29.251" v="1086" actId="478"/>
          <ac:spMkLst>
            <pc:docMk/>
            <pc:sldMk cId="1373514183" sldId="1424"/>
            <ac:spMk id="2" creationId="{87ED743F-43CE-4A78-A89A-B049B4D44316}"/>
          </ac:spMkLst>
        </pc:spChg>
        <pc:spChg chg="add mod">
          <ac:chgData name="Landis, Elizabeth" userId="ab5a0f48-4954-4e8f-b852-9bcaf16ccf62" providerId="ADAL" clId="{E8C07046-137E-4129-9B64-FADCFB57936A}" dt="2023-01-11T15:46:59.688" v="1060" actId="20577"/>
          <ac:spMkLst>
            <pc:docMk/>
            <pc:sldMk cId="1373514183" sldId="1424"/>
            <ac:spMk id="8" creationId="{934AB745-CD30-41D6-89A3-F82F9FFD3A28}"/>
          </ac:spMkLst>
        </pc:spChg>
        <pc:spChg chg="add mod">
          <ac:chgData name="Landis, Elizabeth" userId="ab5a0f48-4954-4e8f-b852-9bcaf16ccf62" providerId="ADAL" clId="{E8C07046-137E-4129-9B64-FADCFB57936A}" dt="2023-01-11T15:53:30.214" v="1087"/>
          <ac:spMkLst>
            <pc:docMk/>
            <pc:sldMk cId="1373514183" sldId="1424"/>
            <ac:spMk id="9" creationId="{41F2C24C-A18C-402A-B6DD-2ABD5B7ED07C}"/>
          </ac:spMkLst>
        </pc:spChg>
        <pc:spChg chg="mod">
          <ac:chgData name="Landis, Elizabeth" userId="ab5a0f48-4954-4e8f-b852-9bcaf16ccf62" providerId="ADAL" clId="{E8C07046-137E-4129-9B64-FADCFB57936A}" dt="2023-01-11T15:41:52.193" v="1045" actId="13926"/>
          <ac:spMkLst>
            <pc:docMk/>
            <pc:sldMk cId="1373514183" sldId="1424"/>
            <ac:spMk id="10" creationId="{0FBF6556-C6F8-4503-BB0D-0837160AAB9B}"/>
          </ac:spMkLst>
        </pc:spChg>
        <pc:spChg chg="mod">
          <ac:chgData name="Landis, Elizabeth" userId="ab5a0f48-4954-4e8f-b852-9bcaf16ccf62" providerId="ADAL" clId="{E8C07046-137E-4129-9B64-FADCFB57936A}" dt="2023-01-11T15:44:01.754" v="1051" actId="1076"/>
          <ac:spMkLst>
            <pc:docMk/>
            <pc:sldMk cId="1373514183" sldId="1424"/>
            <ac:spMk id="12" creationId="{AAE7C5F1-DA86-4DF7-925B-CBB10EDA3579}"/>
          </ac:spMkLst>
        </pc:spChg>
        <pc:picChg chg="add mod">
          <ac:chgData name="Landis, Elizabeth" userId="ab5a0f48-4954-4e8f-b852-9bcaf16ccf62" providerId="ADAL" clId="{E8C07046-137E-4129-9B64-FADCFB57936A}" dt="2023-01-11T15:46:41.456" v="1056" actId="1076"/>
          <ac:picMkLst>
            <pc:docMk/>
            <pc:sldMk cId="1373514183" sldId="1424"/>
            <ac:picMk id="3" creationId="{2E1B863B-58A4-406C-9AEC-645D75842B00}"/>
          </ac:picMkLst>
        </pc:picChg>
        <pc:picChg chg="mod">
          <ac:chgData name="Landis, Elizabeth" userId="ab5a0f48-4954-4e8f-b852-9bcaf16ccf62" providerId="ADAL" clId="{E8C07046-137E-4129-9B64-FADCFB57936A}" dt="2023-01-11T15:43:57.776" v="1050" actId="1076"/>
          <ac:picMkLst>
            <pc:docMk/>
            <pc:sldMk cId="1373514183" sldId="1424"/>
            <ac:picMk id="1026" creationId="{D24A90A7-FD57-4E6E-8B2B-B2FB2F2224E7}"/>
          </ac:picMkLst>
        </pc:picChg>
      </pc:sldChg>
      <pc:sldChg chg="del">
        <pc:chgData name="Landis, Elizabeth" userId="ab5a0f48-4954-4e8f-b852-9bcaf16ccf62" providerId="ADAL" clId="{E8C07046-137E-4129-9B64-FADCFB57936A}" dt="2023-01-09T03:26:02.089" v="50" actId="47"/>
        <pc:sldMkLst>
          <pc:docMk/>
          <pc:sldMk cId="2433958365" sldId="1425"/>
        </pc:sldMkLst>
      </pc:sldChg>
      <pc:sldChg chg="modSp add mod">
        <pc:chgData name="Landis, Elizabeth" userId="ab5a0f48-4954-4e8f-b852-9bcaf16ccf62" providerId="ADAL" clId="{E8C07046-137E-4129-9B64-FADCFB57936A}" dt="2023-01-09T03:39:58.816" v="211" actId="113"/>
        <pc:sldMkLst>
          <pc:docMk/>
          <pc:sldMk cId="1792745236" sldId="1506"/>
        </pc:sldMkLst>
        <pc:spChg chg="mod">
          <ac:chgData name="Landis, Elizabeth" userId="ab5a0f48-4954-4e8f-b852-9bcaf16ccf62" providerId="ADAL" clId="{E8C07046-137E-4129-9B64-FADCFB57936A}" dt="2023-01-09T03:39:35.369" v="208" actId="1035"/>
          <ac:spMkLst>
            <pc:docMk/>
            <pc:sldMk cId="1792745236" sldId="1506"/>
            <ac:spMk id="2" creationId="{D578F8DE-9C8D-429E-BA3A-C2D899A1F83C}"/>
          </ac:spMkLst>
        </pc:spChg>
        <pc:spChg chg="mod">
          <ac:chgData name="Landis, Elizabeth" userId="ab5a0f48-4954-4e8f-b852-9bcaf16ccf62" providerId="ADAL" clId="{E8C07046-137E-4129-9B64-FADCFB57936A}" dt="2023-01-09T03:39:58.816" v="211" actId="113"/>
          <ac:spMkLst>
            <pc:docMk/>
            <pc:sldMk cId="1792745236" sldId="1506"/>
            <ac:spMk id="11" creationId="{28D8F7F3-323E-47AE-B9CC-85DAB05C1085}"/>
          </ac:spMkLst>
        </pc:spChg>
      </pc:sldChg>
      <pc:sldChg chg="modSp add mod">
        <pc:chgData name="Landis, Elizabeth" userId="ab5a0f48-4954-4e8f-b852-9bcaf16ccf62" providerId="ADAL" clId="{E8C07046-137E-4129-9B64-FADCFB57936A}" dt="2023-01-09T03:26:55.579" v="69" actId="207"/>
        <pc:sldMkLst>
          <pc:docMk/>
          <pc:sldMk cId="3096150218" sldId="1509"/>
        </pc:sldMkLst>
        <pc:spChg chg="mod">
          <ac:chgData name="Landis, Elizabeth" userId="ab5a0f48-4954-4e8f-b852-9bcaf16ccf62" providerId="ADAL" clId="{E8C07046-137E-4129-9B64-FADCFB57936A}" dt="2023-01-09T03:26:55.579" v="69" actId="207"/>
          <ac:spMkLst>
            <pc:docMk/>
            <pc:sldMk cId="3096150218" sldId="1509"/>
            <ac:spMk id="2" creationId="{35540F89-0691-46D1-8B80-E294C911CAB3}"/>
          </ac:spMkLst>
        </pc:spChg>
      </pc:sldChg>
      <pc:sldChg chg="modSp add mod">
        <pc:chgData name="Landis, Elizabeth" userId="ab5a0f48-4954-4e8f-b852-9bcaf16ccf62" providerId="ADAL" clId="{E8C07046-137E-4129-9B64-FADCFB57936A}" dt="2023-01-09T04:10:17.715" v="844" actId="113"/>
        <pc:sldMkLst>
          <pc:docMk/>
          <pc:sldMk cId="154155853" sldId="1523"/>
        </pc:sldMkLst>
        <pc:spChg chg="mod">
          <ac:chgData name="Landis, Elizabeth" userId="ab5a0f48-4954-4e8f-b852-9bcaf16ccf62" providerId="ADAL" clId="{E8C07046-137E-4129-9B64-FADCFB57936A}" dt="2023-01-09T04:10:17.715" v="844" actId="113"/>
          <ac:spMkLst>
            <pc:docMk/>
            <pc:sldMk cId="154155853" sldId="1523"/>
            <ac:spMk id="4" creationId="{1B72A3C0-EB3D-49B0-A217-AF9C144DA685}"/>
          </ac:spMkLst>
        </pc:spChg>
        <pc:spChg chg="mod">
          <ac:chgData name="Landis, Elizabeth" userId="ab5a0f48-4954-4e8f-b852-9bcaf16ccf62" providerId="ADAL" clId="{E8C07046-137E-4129-9B64-FADCFB57936A}" dt="2023-01-09T03:38:43.420" v="182" actId="27636"/>
          <ac:spMkLst>
            <pc:docMk/>
            <pc:sldMk cId="154155853" sldId="1523"/>
            <ac:spMk id="26" creationId="{C1AC9C0D-4755-4580-A81C-D0444E26F74A}"/>
          </ac:spMkLst>
        </pc:spChg>
      </pc:sldChg>
      <pc:sldChg chg="modSp add mod ord">
        <pc:chgData name="Landis, Elizabeth" userId="ab5a0f48-4954-4e8f-b852-9bcaf16ccf62" providerId="ADAL" clId="{E8C07046-137E-4129-9B64-FADCFB57936A}" dt="2023-01-09T04:10:41.741" v="853" actId="113"/>
        <pc:sldMkLst>
          <pc:docMk/>
          <pc:sldMk cId="2219748987" sldId="1537"/>
        </pc:sldMkLst>
        <pc:spChg chg="mod">
          <ac:chgData name="Landis, Elizabeth" userId="ab5a0f48-4954-4e8f-b852-9bcaf16ccf62" providerId="ADAL" clId="{E8C07046-137E-4129-9B64-FADCFB57936A}" dt="2023-01-09T04:10:41.741" v="853" actId="113"/>
          <ac:spMkLst>
            <pc:docMk/>
            <pc:sldMk cId="2219748987" sldId="1537"/>
            <ac:spMk id="4" creationId="{1B72A3C0-EB3D-49B0-A217-AF9C144DA685}"/>
          </ac:spMkLst>
        </pc:spChg>
      </pc:sldChg>
      <pc:sldChg chg="addSp delSp modSp add mod">
        <pc:chgData name="Landis, Elizabeth" userId="ab5a0f48-4954-4e8f-b852-9bcaf16ccf62" providerId="ADAL" clId="{E8C07046-137E-4129-9B64-FADCFB57936A}" dt="2023-01-09T03:25:57.720" v="49" actId="1035"/>
        <pc:sldMkLst>
          <pc:docMk/>
          <pc:sldMk cId="2700469140" sldId="1548"/>
        </pc:sldMkLst>
        <pc:spChg chg="del mod">
          <ac:chgData name="Landis, Elizabeth" userId="ab5a0f48-4954-4e8f-b852-9bcaf16ccf62" providerId="ADAL" clId="{E8C07046-137E-4129-9B64-FADCFB57936A}" dt="2023-01-09T03:25:39.803" v="31" actId="478"/>
          <ac:spMkLst>
            <pc:docMk/>
            <pc:sldMk cId="2700469140" sldId="1548"/>
            <ac:spMk id="2" creationId="{565D52DC-5D3D-4A7E-B04E-4CB600A08944}"/>
          </ac:spMkLst>
        </pc:spChg>
        <pc:spChg chg="add del mod">
          <ac:chgData name="Landis, Elizabeth" userId="ab5a0f48-4954-4e8f-b852-9bcaf16ccf62" providerId="ADAL" clId="{E8C07046-137E-4129-9B64-FADCFB57936A}" dt="2023-01-09T03:25:42.045" v="32" actId="478"/>
          <ac:spMkLst>
            <pc:docMk/>
            <pc:sldMk cId="2700469140" sldId="1548"/>
            <ac:spMk id="5" creationId="{BCF3B7F2-7A12-4E0B-8A5C-C3FB1B551261}"/>
          </ac:spMkLst>
        </pc:spChg>
        <pc:spChg chg="add del mod">
          <ac:chgData name="Landis, Elizabeth" userId="ab5a0f48-4954-4e8f-b852-9bcaf16ccf62" providerId="ADAL" clId="{E8C07046-137E-4129-9B64-FADCFB57936A}" dt="2023-01-09T03:25:57.720" v="49" actId="1035"/>
          <ac:spMkLst>
            <pc:docMk/>
            <pc:sldMk cId="2700469140" sldId="1548"/>
            <ac:spMk id="7" creationId="{43911AC8-6AC1-4734-8ACA-BCB7A0D848E0}"/>
          </ac:spMkLst>
        </pc:spChg>
      </pc:sldChg>
      <pc:sldChg chg="addSp delSp modSp new mod setBg">
        <pc:chgData name="Landis, Elizabeth" userId="ab5a0f48-4954-4e8f-b852-9bcaf16ccf62" providerId="ADAL" clId="{E8C07046-137E-4129-9B64-FADCFB57936A}" dt="2023-01-11T15:53:33.413" v="1088"/>
        <pc:sldMkLst>
          <pc:docMk/>
          <pc:sldMk cId="3783032707" sldId="1549"/>
        </pc:sldMkLst>
        <pc:spChg chg="mod">
          <ac:chgData name="Landis, Elizabeth" userId="ab5a0f48-4954-4e8f-b852-9bcaf16ccf62" providerId="ADAL" clId="{E8C07046-137E-4129-9B64-FADCFB57936A}" dt="2023-01-09T03:32:07.397" v="158" actId="1076"/>
          <ac:spMkLst>
            <pc:docMk/>
            <pc:sldMk cId="3783032707" sldId="1549"/>
            <ac:spMk id="2" creationId="{93D80E5A-85D5-4D5F-A303-648DA401E9D7}"/>
          </ac:spMkLst>
        </pc:spChg>
        <pc:spChg chg="del">
          <ac:chgData name="Landis, Elizabeth" userId="ab5a0f48-4954-4e8f-b852-9bcaf16ccf62" providerId="ADAL" clId="{E8C07046-137E-4129-9B64-FADCFB57936A}" dt="2023-01-09T03:28:03.601" v="71" actId="478"/>
          <ac:spMkLst>
            <pc:docMk/>
            <pc:sldMk cId="3783032707" sldId="1549"/>
            <ac:spMk id="3" creationId="{9AE2A0E0-A183-4300-B9B0-0F53C70F30C1}"/>
          </ac:spMkLst>
        </pc:spChg>
        <pc:spChg chg="add mod">
          <ac:chgData name="Landis, Elizabeth" userId="ab5a0f48-4954-4e8f-b852-9bcaf16ccf62" providerId="ADAL" clId="{E8C07046-137E-4129-9B64-FADCFB57936A}" dt="2023-01-09T03:28:07.021" v="73"/>
          <ac:spMkLst>
            <pc:docMk/>
            <pc:sldMk cId="3783032707" sldId="1549"/>
            <ac:spMk id="5" creationId="{AD322F0D-440B-4A97-9BDB-3CE36141A143}"/>
          </ac:spMkLst>
        </pc:spChg>
        <pc:spChg chg="add mod">
          <ac:chgData name="Landis, Elizabeth" userId="ab5a0f48-4954-4e8f-b852-9bcaf16ccf62" providerId="ADAL" clId="{E8C07046-137E-4129-9B64-FADCFB57936A}" dt="2023-01-09T03:28:07.021" v="73"/>
          <ac:spMkLst>
            <pc:docMk/>
            <pc:sldMk cId="3783032707" sldId="1549"/>
            <ac:spMk id="6" creationId="{F9A2AB28-FD19-422F-87D1-0ECF7DFFC8C9}"/>
          </ac:spMkLst>
        </pc:spChg>
        <pc:spChg chg="add mod">
          <ac:chgData name="Landis, Elizabeth" userId="ab5a0f48-4954-4e8f-b852-9bcaf16ccf62" providerId="ADAL" clId="{E8C07046-137E-4129-9B64-FADCFB57936A}" dt="2023-01-11T15:53:33.413" v="1088"/>
          <ac:spMkLst>
            <pc:docMk/>
            <pc:sldMk cId="3783032707" sldId="1549"/>
            <ac:spMk id="7" creationId="{4DD9BFFE-22B4-43C5-86F7-E0DD2483E921}"/>
          </ac:spMkLst>
        </pc:spChg>
        <pc:spChg chg="add mod">
          <ac:chgData name="Landis, Elizabeth" userId="ab5a0f48-4954-4e8f-b852-9bcaf16ccf62" providerId="ADAL" clId="{E8C07046-137E-4129-9B64-FADCFB57936A}" dt="2023-01-09T03:32:40.829" v="172" actId="14100"/>
          <ac:spMkLst>
            <pc:docMk/>
            <pc:sldMk cId="3783032707" sldId="1549"/>
            <ac:spMk id="12" creationId="{86F03A7A-A13F-42B3-818F-B8CF18D2C337}"/>
          </ac:spMkLst>
        </pc:spChg>
        <pc:spChg chg="add del">
          <ac:chgData name="Landis, Elizabeth" userId="ab5a0f48-4954-4e8f-b852-9bcaf16ccf62" providerId="ADAL" clId="{E8C07046-137E-4129-9B64-FADCFB57936A}" dt="2023-01-09T03:28:51.854" v="76" actId="26606"/>
          <ac:spMkLst>
            <pc:docMk/>
            <pc:sldMk cId="3783032707" sldId="1549"/>
            <ac:spMk id="13" creationId="{53F29798-D584-4792-9B62-3F5F5C36D619}"/>
          </ac:spMkLst>
        </pc:spChg>
        <pc:spChg chg="add del">
          <ac:chgData name="Landis, Elizabeth" userId="ab5a0f48-4954-4e8f-b852-9bcaf16ccf62" providerId="ADAL" clId="{E8C07046-137E-4129-9B64-FADCFB57936A}" dt="2023-01-09T03:31:09.290" v="134" actId="26606"/>
          <ac:spMkLst>
            <pc:docMk/>
            <pc:sldMk cId="3783032707" sldId="1549"/>
            <ac:spMk id="15" creationId="{D12DDE76-C203-4047-9998-63900085B5E8}"/>
          </ac:spMkLst>
        </pc:spChg>
        <pc:spChg chg="add">
          <ac:chgData name="Landis, Elizabeth" userId="ab5a0f48-4954-4e8f-b852-9bcaf16ccf62" providerId="ADAL" clId="{E8C07046-137E-4129-9B64-FADCFB57936A}" dt="2023-01-09T03:31:09.290" v="134" actId="26606"/>
          <ac:spMkLst>
            <pc:docMk/>
            <pc:sldMk cId="3783032707" sldId="1549"/>
            <ac:spMk id="20" creationId="{5E39A796-BE83-48B1-B33F-35C4A32AAB57}"/>
          </ac:spMkLst>
        </pc:spChg>
        <pc:spChg chg="add">
          <ac:chgData name="Landis, Elizabeth" userId="ab5a0f48-4954-4e8f-b852-9bcaf16ccf62" providerId="ADAL" clId="{E8C07046-137E-4129-9B64-FADCFB57936A}" dt="2023-01-09T03:31:09.290" v="134" actId="26606"/>
          <ac:spMkLst>
            <pc:docMk/>
            <pc:sldMk cId="3783032707" sldId="1549"/>
            <ac:spMk id="22" creationId="{72F84B47-E267-4194-8194-831DB7B5547F}"/>
          </ac:spMkLst>
        </pc:spChg>
        <pc:grpChg chg="add mod">
          <ac:chgData name="Landis, Elizabeth" userId="ab5a0f48-4954-4e8f-b852-9bcaf16ccf62" providerId="ADAL" clId="{E8C07046-137E-4129-9B64-FADCFB57936A}" dt="2023-01-09T03:28:07.021" v="73"/>
          <ac:grpSpMkLst>
            <pc:docMk/>
            <pc:sldMk cId="3783032707" sldId="1549"/>
            <ac:grpSpMk id="4" creationId="{38EB2A2B-877E-4B38-8A07-FC04B43A4AB7}"/>
          </ac:grpSpMkLst>
        </pc:grpChg>
        <pc:picChg chg="add mod ord">
          <ac:chgData name="Landis, Elizabeth" userId="ab5a0f48-4954-4e8f-b852-9bcaf16ccf62" providerId="ADAL" clId="{E8C07046-137E-4129-9B64-FADCFB57936A}" dt="2023-01-09T03:31:09.290" v="134" actId="26606"/>
          <ac:picMkLst>
            <pc:docMk/>
            <pc:sldMk cId="3783032707" sldId="1549"/>
            <ac:picMk id="8" creationId="{B7EAA127-FB76-4F93-B61C-F8AD06B5D088}"/>
          </ac:picMkLst>
        </pc:picChg>
      </pc:sldChg>
      <pc:sldChg chg="addSp modSp new mod">
        <pc:chgData name="Landis, Elizabeth" userId="ab5a0f48-4954-4e8f-b852-9bcaf16ccf62" providerId="ADAL" clId="{E8C07046-137E-4129-9B64-FADCFB57936A}" dt="2023-01-11T15:53:05.042" v="1084"/>
        <pc:sldMkLst>
          <pc:docMk/>
          <pc:sldMk cId="3974256278" sldId="1550"/>
        </pc:sldMkLst>
        <pc:spChg chg="mod">
          <ac:chgData name="Landis, Elizabeth" userId="ab5a0f48-4954-4e8f-b852-9bcaf16ccf62" providerId="ADAL" clId="{E8C07046-137E-4129-9B64-FADCFB57936A}" dt="2023-01-09T03:41:27.192" v="247"/>
          <ac:spMkLst>
            <pc:docMk/>
            <pc:sldMk cId="3974256278" sldId="1550"/>
            <ac:spMk id="2" creationId="{497A750E-579E-48EA-A41A-8ADA09A3A64C}"/>
          </ac:spMkLst>
        </pc:spChg>
        <pc:spChg chg="mod">
          <ac:chgData name="Landis, Elizabeth" userId="ab5a0f48-4954-4e8f-b852-9bcaf16ccf62" providerId="ADAL" clId="{E8C07046-137E-4129-9B64-FADCFB57936A}" dt="2023-01-09T03:41:49.573" v="261" actId="20577"/>
          <ac:spMkLst>
            <pc:docMk/>
            <pc:sldMk cId="3974256278" sldId="1550"/>
            <ac:spMk id="3" creationId="{F7637DDD-04E3-4273-9774-8945BF1DBAE6}"/>
          </ac:spMkLst>
        </pc:spChg>
        <pc:spChg chg="add mod">
          <ac:chgData name="Landis, Elizabeth" userId="ab5a0f48-4954-4e8f-b852-9bcaf16ccf62" providerId="ADAL" clId="{E8C07046-137E-4129-9B64-FADCFB57936A}" dt="2023-01-11T15:53:05.042" v="1084"/>
          <ac:spMkLst>
            <pc:docMk/>
            <pc:sldMk cId="3974256278" sldId="1550"/>
            <ac:spMk id="4" creationId="{71DEC1EE-94A3-4C24-AFC3-AD62793FEAEB}"/>
          </ac:spMkLst>
        </pc:spChg>
      </pc:sldChg>
      <pc:sldChg chg="modSp add mod">
        <pc:chgData name="Landis, Elizabeth" userId="ab5a0f48-4954-4e8f-b852-9bcaf16ccf62" providerId="ADAL" clId="{E8C07046-137E-4129-9B64-FADCFB57936A}" dt="2023-01-09T04:10:35.390" v="852" actId="113"/>
        <pc:sldMkLst>
          <pc:docMk/>
          <pc:sldMk cId="1060226725" sldId="1552"/>
        </pc:sldMkLst>
        <pc:spChg chg="mod">
          <ac:chgData name="Landis, Elizabeth" userId="ab5a0f48-4954-4e8f-b852-9bcaf16ccf62" providerId="ADAL" clId="{E8C07046-137E-4129-9B64-FADCFB57936A}" dt="2023-01-09T04:10:35.390" v="852" actId="113"/>
          <ac:spMkLst>
            <pc:docMk/>
            <pc:sldMk cId="1060226725" sldId="1552"/>
            <ac:spMk id="4" creationId="{1B72A3C0-EB3D-49B0-A217-AF9C144DA685}"/>
          </ac:spMkLst>
        </pc:spChg>
      </pc:sldChg>
      <pc:sldChg chg="modSp add mod">
        <pc:chgData name="Landis, Elizabeth" userId="ab5a0f48-4954-4e8f-b852-9bcaf16ccf62" providerId="ADAL" clId="{E8C07046-137E-4129-9B64-FADCFB57936A}" dt="2023-01-09T04:10:28.858" v="848" actId="113"/>
        <pc:sldMkLst>
          <pc:docMk/>
          <pc:sldMk cId="1079550819" sldId="1554"/>
        </pc:sldMkLst>
        <pc:spChg chg="mod">
          <ac:chgData name="Landis, Elizabeth" userId="ab5a0f48-4954-4e8f-b852-9bcaf16ccf62" providerId="ADAL" clId="{E8C07046-137E-4129-9B64-FADCFB57936A}" dt="2023-01-09T04:10:28.858" v="848" actId="113"/>
          <ac:spMkLst>
            <pc:docMk/>
            <pc:sldMk cId="1079550819" sldId="1554"/>
            <ac:spMk id="4" creationId="{1B72A3C0-EB3D-49B0-A217-AF9C144DA685}"/>
          </ac:spMkLst>
        </pc:spChg>
      </pc:sldChg>
      <pc:sldChg chg="addSp delSp modSp new mod modClrScheme chgLayout">
        <pc:chgData name="Landis, Elizabeth" userId="ab5a0f48-4954-4e8f-b852-9bcaf16ccf62" providerId="ADAL" clId="{E8C07046-137E-4129-9B64-FADCFB57936A}" dt="2023-01-11T15:53:11.384" v="1085"/>
        <pc:sldMkLst>
          <pc:docMk/>
          <pc:sldMk cId="920481904" sldId="1555"/>
        </pc:sldMkLst>
        <pc:spChg chg="del mod ord">
          <ac:chgData name="Landis, Elizabeth" userId="ab5a0f48-4954-4e8f-b852-9bcaf16ccf62" providerId="ADAL" clId="{E8C07046-137E-4129-9B64-FADCFB57936A}" dt="2023-01-09T03:41:11.866" v="235" actId="700"/>
          <ac:spMkLst>
            <pc:docMk/>
            <pc:sldMk cId="920481904" sldId="1555"/>
            <ac:spMk id="2" creationId="{561C4A46-02A7-4D9A-BB3C-16CD00DE86EF}"/>
          </ac:spMkLst>
        </pc:spChg>
        <pc:spChg chg="del mod ord">
          <ac:chgData name="Landis, Elizabeth" userId="ab5a0f48-4954-4e8f-b852-9bcaf16ccf62" providerId="ADAL" clId="{E8C07046-137E-4129-9B64-FADCFB57936A}" dt="2023-01-09T03:41:11.866" v="235" actId="700"/>
          <ac:spMkLst>
            <pc:docMk/>
            <pc:sldMk cId="920481904" sldId="1555"/>
            <ac:spMk id="3" creationId="{BF86AB7D-607F-4D01-A6F0-EFB3CB00EFEE}"/>
          </ac:spMkLst>
        </pc:spChg>
        <pc:spChg chg="add mod ord">
          <ac:chgData name="Landis, Elizabeth" userId="ab5a0f48-4954-4e8f-b852-9bcaf16ccf62" providerId="ADAL" clId="{E8C07046-137E-4129-9B64-FADCFB57936A}" dt="2023-01-09T03:41:16.211" v="245" actId="20577"/>
          <ac:spMkLst>
            <pc:docMk/>
            <pc:sldMk cId="920481904" sldId="1555"/>
            <ac:spMk id="4" creationId="{B218B889-8ED9-47A6-85C1-58DEB3B143BC}"/>
          </ac:spMkLst>
        </pc:spChg>
        <pc:spChg chg="add del mod ord">
          <ac:chgData name="Landis, Elizabeth" userId="ab5a0f48-4954-4e8f-b852-9bcaf16ccf62" providerId="ADAL" clId="{E8C07046-137E-4129-9B64-FADCFB57936A}" dt="2023-01-11T15:48:08.734" v="1062" actId="478"/>
          <ac:spMkLst>
            <pc:docMk/>
            <pc:sldMk cId="920481904" sldId="1555"/>
            <ac:spMk id="5" creationId="{4A99EFE3-1C23-4553-B16E-981634466442}"/>
          </ac:spMkLst>
        </pc:spChg>
        <pc:spChg chg="add mod">
          <ac:chgData name="Landis, Elizabeth" userId="ab5a0f48-4954-4e8f-b852-9bcaf16ccf62" providerId="ADAL" clId="{E8C07046-137E-4129-9B64-FADCFB57936A}" dt="2023-01-11T15:53:11.384" v="1085"/>
          <ac:spMkLst>
            <pc:docMk/>
            <pc:sldMk cId="920481904" sldId="1555"/>
            <ac:spMk id="6" creationId="{3BC20C2E-FE53-4B8C-AD56-52CE382BEA2C}"/>
          </ac:spMkLst>
        </pc:spChg>
      </pc:sldChg>
      <pc:sldChg chg="addSp delSp modSp new mod">
        <pc:chgData name="Landis, Elizabeth" userId="ab5a0f48-4954-4e8f-b852-9bcaf16ccf62" providerId="ADAL" clId="{E8C07046-137E-4129-9B64-FADCFB57936A}" dt="2023-01-11T15:53:02.183" v="1083"/>
        <pc:sldMkLst>
          <pc:docMk/>
          <pc:sldMk cId="521399335" sldId="1556"/>
        </pc:sldMkLst>
        <pc:spChg chg="mod">
          <ac:chgData name="Landis, Elizabeth" userId="ab5a0f48-4954-4e8f-b852-9bcaf16ccf62" providerId="ADAL" clId="{E8C07046-137E-4129-9B64-FADCFB57936A}" dt="2023-01-09T03:42:25.065" v="265"/>
          <ac:spMkLst>
            <pc:docMk/>
            <pc:sldMk cId="521399335" sldId="1556"/>
            <ac:spMk id="2" creationId="{8C41515D-AD73-4BFB-8732-44372D756BDA}"/>
          </ac:spMkLst>
        </pc:spChg>
        <pc:spChg chg="add del mod">
          <ac:chgData name="Landis, Elizabeth" userId="ab5a0f48-4954-4e8f-b852-9bcaf16ccf62" providerId="ADAL" clId="{E8C07046-137E-4129-9B64-FADCFB57936A}" dt="2023-01-09T03:51:39.453" v="478" actId="313"/>
          <ac:spMkLst>
            <pc:docMk/>
            <pc:sldMk cId="521399335" sldId="1556"/>
            <ac:spMk id="3" creationId="{67CCA18D-B78B-4CE4-82ED-791894215C9D}"/>
          </ac:spMkLst>
        </pc:spChg>
        <pc:spChg chg="add del">
          <ac:chgData name="Landis, Elizabeth" userId="ab5a0f48-4954-4e8f-b852-9bcaf16ccf62" providerId="ADAL" clId="{E8C07046-137E-4129-9B64-FADCFB57936A}" dt="2023-01-09T03:43:15.137" v="267"/>
          <ac:spMkLst>
            <pc:docMk/>
            <pc:sldMk cId="521399335" sldId="1556"/>
            <ac:spMk id="4" creationId="{4238E2D7-93EA-4280-B75E-B581B5216AD6}"/>
          </ac:spMkLst>
        </pc:spChg>
        <pc:spChg chg="add mod">
          <ac:chgData name="Landis, Elizabeth" userId="ab5a0f48-4954-4e8f-b852-9bcaf16ccf62" providerId="ADAL" clId="{E8C07046-137E-4129-9B64-FADCFB57936A}" dt="2023-01-11T15:53:02.183" v="1083"/>
          <ac:spMkLst>
            <pc:docMk/>
            <pc:sldMk cId="521399335" sldId="1556"/>
            <ac:spMk id="4" creationId="{BC0C4CF5-77CA-4332-A7B1-890A907AEF50}"/>
          </ac:spMkLst>
        </pc:spChg>
        <pc:spChg chg="add del">
          <ac:chgData name="Landis, Elizabeth" userId="ab5a0f48-4954-4e8f-b852-9bcaf16ccf62" providerId="ADAL" clId="{E8C07046-137E-4129-9B64-FADCFB57936A}" dt="2023-01-09T03:43:15.137" v="267"/>
          <ac:spMkLst>
            <pc:docMk/>
            <pc:sldMk cId="521399335" sldId="1556"/>
            <ac:spMk id="5" creationId="{A2CB2883-08CC-4594-94F8-1B3EEFCCE84D}"/>
          </ac:spMkLst>
        </pc:spChg>
        <pc:spChg chg="add del">
          <ac:chgData name="Landis, Elizabeth" userId="ab5a0f48-4954-4e8f-b852-9bcaf16ccf62" providerId="ADAL" clId="{E8C07046-137E-4129-9B64-FADCFB57936A}" dt="2023-01-09T03:43:22.241" v="269"/>
          <ac:spMkLst>
            <pc:docMk/>
            <pc:sldMk cId="521399335" sldId="1556"/>
            <ac:spMk id="6" creationId="{44117E4A-65A0-4089-B3AA-68CDC005B02F}"/>
          </ac:spMkLst>
        </pc:spChg>
        <pc:spChg chg="add del">
          <ac:chgData name="Landis, Elizabeth" userId="ab5a0f48-4954-4e8f-b852-9bcaf16ccf62" providerId="ADAL" clId="{E8C07046-137E-4129-9B64-FADCFB57936A}" dt="2023-01-09T03:43:22.241" v="269"/>
          <ac:spMkLst>
            <pc:docMk/>
            <pc:sldMk cId="521399335" sldId="1556"/>
            <ac:spMk id="7" creationId="{5E44115D-CB40-441F-8542-DAAC7C21097E}"/>
          </ac:spMkLst>
        </pc:spChg>
        <pc:spChg chg="add del">
          <ac:chgData name="Landis, Elizabeth" userId="ab5a0f48-4954-4e8f-b852-9bcaf16ccf62" providerId="ADAL" clId="{E8C07046-137E-4129-9B64-FADCFB57936A}" dt="2023-01-09T03:43:28.915" v="276"/>
          <ac:spMkLst>
            <pc:docMk/>
            <pc:sldMk cId="521399335" sldId="1556"/>
            <ac:spMk id="8" creationId="{C17E9939-9138-411D-B640-A085BB47BA1C}"/>
          </ac:spMkLst>
        </pc:spChg>
        <pc:spChg chg="add del">
          <ac:chgData name="Landis, Elizabeth" userId="ab5a0f48-4954-4e8f-b852-9bcaf16ccf62" providerId="ADAL" clId="{E8C07046-137E-4129-9B64-FADCFB57936A}" dt="2023-01-09T03:43:28.915" v="276"/>
          <ac:spMkLst>
            <pc:docMk/>
            <pc:sldMk cId="521399335" sldId="1556"/>
            <ac:spMk id="9" creationId="{71A0464C-6151-485F-BA78-950B5831E65D}"/>
          </ac:spMkLst>
        </pc:spChg>
        <pc:spChg chg="add del">
          <ac:chgData name="Landis, Elizabeth" userId="ab5a0f48-4954-4e8f-b852-9bcaf16ccf62" providerId="ADAL" clId="{E8C07046-137E-4129-9B64-FADCFB57936A}" dt="2023-01-09T03:44:06.823" v="286"/>
          <ac:spMkLst>
            <pc:docMk/>
            <pc:sldMk cId="521399335" sldId="1556"/>
            <ac:spMk id="10" creationId="{2E08FD3D-51E3-441F-8706-7F16C9086289}"/>
          </ac:spMkLst>
        </pc:spChg>
        <pc:spChg chg="add del mod">
          <ac:chgData name="Landis, Elizabeth" userId="ab5a0f48-4954-4e8f-b852-9bcaf16ccf62" providerId="ADAL" clId="{E8C07046-137E-4129-9B64-FADCFB57936A}" dt="2023-01-09T03:44:06.823" v="286"/>
          <ac:spMkLst>
            <pc:docMk/>
            <pc:sldMk cId="521399335" sldId="1556"/>
            <ac:spMk id="11" creationId="{98785C0E-BFE9-443C-9F6E-E8FFB73E345C}"/>
          </ac:spMkLst>
        </pc:spChg>
        <pc:spChg chg="add del">
          <ac:chgData name="Landis, Elizabeth" userId="ab5a0f48-4954-4e8f-b852-9bcaf16ccf62" providerId="ADAL" clId="{E8C07046-137E-4129-9B64-FADCFB57936A}" dt="2023-01-09T03:44:40.906" v="289"/>
          <ac:spMkLst>
            <pc:docMk/>
            <pc:sldMk cId="521399335" sldId="1556"/>
            <ac:spMk id="12" creationId="{D57EDE8A-A32C-471B-9FB3-F44F134AC83C}"/>
          </ac:spMkLst>
        </pc:spChg>
        <pc:spChg chg="add del">
          <ac:chgData name="Landis, Elizabeth" userId="ab5a0f48-4954-4e8f-b852-9bcaf16ccf62" providerId="ADAL" clId="{E8C07046-137E-4129-9B64-FADCFB57936A}" dt="2023-01-09T03:44:40.906" v="289"/>
          <ac:spMkLst>
            <pc:docMk/>
            <pc:sldMk cId="521399335" sldId="1556"/>
            <ac:spMk id="13" creationId="{15D679A7-C014-4128-B03A-C9C8CEA7C69E}"/>
          </ac:spMkLst>
        </pc:spChg>
        <pc:spChg chg="add del">
          <ac:chgData name="Landis, Elizabeth" userId="ab5a0f48-4954-4e8f-b852-9bcaf16ccf62" providerId="ADAL" clId="{E8C07046-137E-4129-9B64-FADCFB57936A}" dt="2023-01-09T03:44:47.615" v="292"/>
          <ac:spMkLst>
            <pc:docMk/>
            <pc:sldMk cId="521399335" sldId="1556"/>
            <ac:spMk id="14" creationId="{A81DF609-1498-477E-8E54-1C1D5391F7ED}"/>
          </ac:spMkLst>
        </pc:spChg>
        <pc:spChg chg="add del">
          <ac:chgData name="Landis, Elizabeth" userId="ab5a0f48-4954-4e8f-b852-9bcaf16ccf62" providerId="ADAL" clId="{E8C07046-137E-4129-9B64-FADCFB57936A}" dt="2023-01-09T03:44:47.615" v="292"/>
          <ac:spMkLst>
            <pc:docMk/>
            <pc:sldMk cId="521399335" sldId="1556"/>
            <ac:spMk id="15" creationId="{B0CAC43D-3BC0-48C5-803B-2B94ED053516}"/>
          </ac:spMkLst>
        </pc:spChg>
        <pc:spChg chg="add del">
          <ac:chgData name="Landis, Elizabeth" userId="ab5a0f48-4954-4e8f-b852-9bcaf16ccf62" providerId="ADAL" clId="{E8C07046-137E-4129-9B64-FADCFB57936A}" dt="2023-01-09T03:45:15.949" v="295"/>
          <ac:spMkLst>
            <pc:docMk/>
            <pc:sldMk cId="521399335" sldId="1556"/>
            <ac:spMk id="16" creationId="{A9242290-B528-4CBB-8191-4E032D7E4013}"/>
          </ac:spMkLst>
        </pc:spChg>
        <pc:spChg chg="add del">
          <ac:chgData name="Landis, Elizabeth" userId="ab5a0f48-4954-4e8f-b852-9bcaf16ccf62" providerId="ADAL" clId="{E8C07046-137E-4129-9B64-FADCFB57936A}" dt="2023-01-09T03:45:15.949" v="295"/>
          <ac:spMkLst>
            <pc:docMk/>
            <pc:sldMk cId="521399335" sldId="1556"/>
            <ac:spMk id="17" creationId="{E8F71B55-001F-44EC-BB14-3992EA8E3ACF}"/>
          </ac:spMkLst>
        </pc:spChg>
        <pc:spChg chg="add del">
          <ac:chgData name="Landis, Elizabeth" userId="ab5a0f48-4954-4e8f-b852-9bcaf16ccf62" providerId="ADAL" clId="{E8C07046-137E-4129-9B64-FADCFB57936A}" dt="2023-01-09T03:45:45.335" v="298"/>
          <ac:spMkLst>
            <pc:docMk/>
            <pc:sldMk cId="521399335" sldId="1556"/>
            <ac:spMk id="18" creationId="{2BA9239E-D7D3-46AF-9BB5-17E7C8FB365A}"/>
          </ac:spMkLst>
        </pc:spChg>
        <pc:spChg chg="add del">
          <ac:chgData name="Landis, Elizabeth" userId="ab5a0f48-4954-4e8f-b852-9bcaf16ccf62" providerId="ADAL" clId="{E8C07046-137E-4129-9B64-FADCFB57936A}" dt="2023-01-09T03:45:45.335" v="298"/>
          <ac:spMkLst>
            <pc:docMk/>
            <pc:sldMk cId="521399335" sldId="1556"/>
            <ac:spMk id="19" creationId="{7589F82F-7F38-4669-9210-93AC6BACD2FA}"/>
          </ac:spMkLst>
        </pc:spChg>
        <pc:spChg chg="add del">
          <ac:chgData name="Landis, Elizabeth" userId="ab5a0f48-4954-4e8f-b852-9bcaf16ccf62" providerId="ADAL" clId="{E8C07046-137E-4129-9B64-FADCFB57936A}" dt="2023-01-09T03:45:58.613" v="300"/>
          <ac:spMkLst>
            <pc:docMk/>
            <pc:sldMk cId="521399335" sldId="1556"/>
            <ac:spMk id="20" creationId="{82347235-59F9-45CB-8A46-5085FF9C38AD}"/>
          </ac:spMkLst>
        </pc:spChg>
        <pc:spChg chg="add del">
          <ac:chgData name="Landis, Elizabeth" userId="ab5a0f48-4954-4e8f-b852-9bcaf16ccf62" providerId="ADAL" clId="{E8C07046-137E-4129-9B64-FADCFB57936A}" dt="2023-01-09T03:45:58.613" v="300"/>
          <ac:spMkLst>
            <pc:docMk/>
            <pc:sldMk cId="521399335" sldId="1556"/>
            <ac:spMk id="21" creationId="{0FF7D491-49BE-4AA3-BC14-494FC817D54F}"/>
          </ac:spMkLst>
        </pc:spChg>
        <pc:spChg chg="add del">
          <ac:chgData name="Landis, Elizabeth" userId="ab5a0f48-4954-4e8f-b852-9bcaf16ccf62" providerId="ADAL" clId="{E8C07046-137E-4129-9B64-FADCFB57936A}" dt="2023-01-09T03:46:02.528" v="302"/>
          <ac:spMkLst>
            <pc:docMk/>
            <pc:sldMk cId="521399335" sldId="1556"/>
            <ac:spMk id="22" creationId="{62D5FBB8-4D03-49B5-BF15-E288116D191C}"/>
          </ac:spMkLst>
        </pc:spChg>
        <pc:spChg chg="add del">
          <ac:chgData name="Landis, Elizabeth" userId="ab5a0f48-4954-4e8f-b852-9bcaf16ccf62" providerId="ADAL" clId="{E8C07046-137E-4129-9B64-FADCFB57936A}" dt="2023-01-09T03:46:02.528" v="302"/>
          <ac:spMkLst>
            <pc:docMk/>
            <pc:sldMk cId="521399335" sldId="1556"/>
            <ac:spMk id="23" creationId="{7DE28376-55C5-4EA8-8930-0D122ECD9E00}"/>
          </ac:spMkLst>
        </pc:spChg>
        <pc:spChg chg="add del">
          <ac:chgData name="Landis, Elizabeth" userId="ab5a0f48-4954-4e8f-b852-9bcaf16ccf62" providerId="ADAL" clId="{E8C07046-137E-4129-9B64-FADCFB57936A}" dt="2023-01-09T03:46:25.371" v="304"/>
          <ac:spMkLst>
            <pc:docMk/>
            <pc:sldMk cId="521399335" sldId="1556"/>
            <ac:spMk id="24" creationId="{CDDDB8B9-7C02-4E63-A0DC-3FF08A2F34CE}"/>
          </ac:spMkLst>
        </pc:spChg>
        <pc:spChg chg="add del">
          <ac:chgData name="Landis, Elizabeth" userId="ab5a0f48-4954-4e8f-b852-9bcaf16ccf62" providerId="ADAL" clId="{E8C07046-137E-4129-9B64-FADCFB57936A}" dt="2023-01-09T03:46:25.371" v="304"/>
          <ac:spMkLst>
            <pc:docMk/>
            <pc:sldMk cId="521399335" sldId="1556"/>
            <ac:spMk id="25" creationId="{1FFDE2F5-F9E0-4E9A-AFAF-28BFE8BE4407}"/>
          </ac:spMkLst>
        </pc:spChg>
        <pc:picChg chg="add del">
          <ac:chgData name="Landis, Elizabeth" userId="ab5a0f48-4954-4e8f-b852-9bcaf16ccf62" providerId="ADAL" clId="{E8C07046-137E-4129-9B64-FADCFB57936A}" dt="2023-01-09T03:43:15.137" v="267"/>
          <ac:picMkLst>
            <pc:docMk/>
            <pc:sldMk cId="521399335" sldId="1556"/>
            <ac:picMk id="2049" creationId="{B1E9AB04-FDC1-43D8-9CDB-2296A0E03676}"/>
          </ac:picMkLst>
        </pc:picChg>
        <pc:picChg chg="add del">
          <ac:chgData name="Landis, Elizabeth" userId="ab5a0f48-4954-4e8f-b852-9bcaf16ccf62" providerId="ADAL" clId="{E8C07046-137E-4129-9B64-FADCFB57936A}" dt="2023-01-09T03:43:22.241" v="269"/>
          <ac:picMkLst>
            <pc:docMk/>
            <pc:sldMk cId="521399335" sldId="1556"/>
            <ac:picMk id="2052" creationId="{7E1C7972-4348-49F3-B0D6-8F17A4CDADF5}"/>
          </ac:picMkLst>
        </pc:picChg>
        <pc:picChg chg="add del">
          <ac:chgData name="Landis, Elizabeth" userId="ab5a0f48-4954-4e8f-b852-9bcaf16ccf62" providerId="ADAL" clId="{E8C07046-137E-4129-9B64-FADCFB57936A}" dt="2023-01-09T03:43:28.915" v="276"/>
          <ac:picMkLst>
            <pc:docMk/>
            <pc:sldMk cId="521399335" sldId="1556"/>
            <ac:picMk id="2055" creationId="{C64E2F08-0CE0-480E-B306-0F5C7F52DAC1}"/>
          </ac:picMkLst>
        </pc:picChg>
        <pc:picChg chg="add del">
          <ac:chgData name="Landis, Elizabeth" userId="ab5a0f48-4954-4e8f-b852-9bcaf16ccf62" providerId="ADAL" clId="{E8C07046-137E-4129-9B64-FADCFB57936A}" dt="2023-01-09T03:44:06.823" v="286"/>
          <ac:picMkLst>
            <pc:docMk/>
            <pc:sldMk cId="521399335" sldId="1556"/>
            <ac:picMk id="2058" creationId="{14E4AD72-DA8C-4DD9-BB27-2E5BFE073A73}"/>
          </ac:picMkLst>
        </pc:picChg>
        <pc:picChg chg="add del">
          <ac:chgData name="Landis, Elizabeth" userId="ab5a0f48-4954-4e8f-b852-9bcaf16ccf62" providerId="ADAL" clId="{E8C07046-137E-4129-9B64-FADCFB57936A}" dt="2023-01-09T03:44:40.906" v="289"/>
          <ac:picMkLst>
            <pc:docMk/>
            <pc:sldMk cId="521399335" sldId="1556"/>
            <ac:picMk id="2061" creationId="{32C09A6D-A6D9-41D0-BD2E-05D04F7465C5}"/>
          </ac:picMkLst>
        </pc:picChg>
        <pc:picChg chg="add del">
          <ac:chgData name="Landis, Elizabeth" userId="ab5a0f48-4954-4e8f-b852-9bcaf16ccf62" providerId="ADAL" clId="{E8C07046-137E-4129-9B64-FADCFB57936A}" dt="2023-01-09T03:44:47.615" v="292"/>
          <ac:picMkLst>
            <pc:docMk/>
            <pc:sldMk cId="521399335" sldId="1556"/>
            <ac:picMk id="2064" creationId="{1D5DDAAC-E8EB-4681-9064-F76FB616244A}"/>
          </ac:picMkLst>
        </pc:picChg>
        <pc:picChg chg="add del">
          <ac:chgData name="Landis, Elizabeth" userId="ab5a0f48-4954-4e8f-b852-9bcaf16ccf62" providerId="ADAL" clId="{E8C07046-137E-4129-9B64-FADCFB57936A}" dt="2023-01-09T03:45:15.949" v="295"/>
          <ac:picMkLst>
            <pc:docMk/>
            <pc:sldMk cId="521399335" sldId="1556"/>
            <ac:picMk id="2067" creationId="{B62552A9-9608-4C98-ACF2-D9184C2F4CA8}"/>
          </ac:picMkLst>
        </pc:picChg>
        <pc:picChg chg="add del">
          <ac:chgData name="Landis, Elizabeth" userId="ab5a0f48-4954-4e8f-b852-9bcaf16ccf62" providerId="ADAL" clId="{E8C07046-137E-4129-9B64-FADCFB57936A}" dt="2023-01-09T03:45:45.335" v="298"/>
          <ac:picMkLst>
            <pc:docMk/>
            <pc:sldMk cId="521399335" sldId="1556"/>
            <ac:picMk id="2070" creationId="{0F2E999E-618A-434B-BAAE-3320AAB7C149}"/>
          </ac:picMkLst>
        </pc:picChg>
        <pc:picChg chg="add del">
          <ac:chgData name="Landis, Elizabeth" userId="ab5a0f48-4954-4e8f-b852-9bcaf16ccf62" providerId="ADAL" clId="{E8C07046-137E-4129-9B64-FADCFB57936A}" dt="2023-01-09T03:45:58.613" v="300"/>
          <ac:picMkLst>
            <pc:docMk/>
            <pc:sldMk cId="521399335" sldId="1556"/>
            <ac:picMk id="2073" creationId="{CEBEB8E1-362A-4933-9667-816A02B9ADA0}"/>
          </ac:picMkLst>
        </pc:picChg>
        <pc:picChg chg="add del">
          <ac:chgData name="Landis, Elizabeth" userId="ab5a0f48-4954-4e8f-b852-9bcaf16ccf62" providerId="ADAL" clId="{E8C07046-137E-4129-9B64-FADCFB57936A}" dt="2023-01-09T03:46:02.528" v="302"/>
          <ac:picMkLst>
            <pc:docMk/>
            <pc:sldMk cId="521399335" sldId="1556"/>
            <ac:picMk id="2076" creationId="{273FE87F-2347-4DCD-B5C1-D6DA2FD7A52B}"/>
          </ac:picMkLst>
        </pc:picChg>
        <pc:picChg chg="add del">
          <ac:chgData name="Landis, Elizabeth" userId="ab5a0f48-4954-4e8f-b852-9bcaf16ccf62" providerId="ADAL" clId="{E8C07046-137E-4129-9B64-FADCFB57936A}" dt="2023-01-09T03:46:25.371" v="304"/>
          <ac:picMkLst>
            <pc:docMk/>
            <pc:sldMk cId="521399335" sldId="1556"/>
            <ac:picMk id="2079" creationId="{66E25E83-F537-4974-A622-518E40FFB9E1}"/>
          </ac:picMkLst>
        </pc:picChg>
      </pc:sldChg>
      <pc:sldChg chg="modSp new del mod">
        <pc:chgData name="Landis, Elizabeth" userId="ab5a0f48-4954-4e8f-b852-9bcaf16ccf62" providerId="ADAL" clId="{E8C07046-137E-4129-9B64-FADCFB57936A}" dt="2023-01-09T03:56:23.215" v="632" actId="47"/>
        <pc:sldMkLst>
          <pc:docMk/>
          <pc:sldMk cId="1044086142" sldId="1557"/>
        </pc:sldMkLst>
        <pc:spChg chg="mod">
          <ac:chgData name="Landis, Elizabeth" userId="ab5a0f48-4954-4e8f-b852-9bcaf16ccf62" providerId="ADAL" clId="{E8C07046-137E-4129-9B64-FADCFB57936A}" dt="2023-01-09T03:52:34.469" v="482"/>
          <ac:spMkLst>
            <pc:docMk/>
            <pc:sldMk cId="1044086142" sldId="1557"/>
            <ac:spMk id="2" creationId="{01CBA29B-6FF8-456F-AC2B-0B35DDCFCA01}"/>
          </ac:spMkLst>
        </pc:spChg>
        <pc:spChg chg="mod">
          <ac:chgData name="Landis, Elizabeth" userId="ab5a0f48-4954-4e8f-b852-9bcaf16ccf62" providerId="ADAL" clId="{E8C07046-137E-4129-9B64-FADCFB57936A}" dt="2023-01-09T03:53:59.207" v="505" actId="27636"/>
          <ac:spMkLst>
            <pc:docMk/>
            <pc:sldMk cId="1044086142" sldId="1557"/>
            <ac:spMk id="3" creationId="{FB6771AC-BB06-43B9-9F6A-717415408BD2}"/>
          </ac:spMkLst>
        </pc:spChg>
      </pc:sldChg>
      <pc:sldChg chg="addSp delSp modSp add mod">
        <pc:chgData name="Landis, Elizabeth" userId="ab5a0f48-4954-4e8f-b852-9bcaf16ccf62" providerId="ADAL" clId="{E8C07046-137E-4129-9B64-FADCFB57936A}" dt="2023-01-11T15:52:58.929" v="1082"/>
        <pc:sldMkLst>
          <pc:docMk/>
          <pc:sldMk cId="2159583842" sldId="1561"/>
        </pc:sldMkLst>
        <pc:spChg chg="mod">
          <ac:chgData name="Landis, Elizabeth" userId="ab5a0f48-4954-4e8f-b852-9bcaf16ccf62" providerId="ADAL" clId="{E8C07046-137E-4129-9B64-FADCFB57936A}" dt="2023-01-09T03:56:12.059" v="628" actId="20577"/>
          <ac:spMkLst>
            <pc:docMk/>
            <pc:sldMk cId="2159583842" sldId="1561"/>
            <ac:spMk id="2" creationId="{A2BB02F6-4013-4F91-A033-C0856C39AC73}"/>
          </ac:spMkLst>
        </pc:spChg>
        <pc:spChg chg="del">
          <ac:chgData name="Landis, Elizabeth" userId="ab5a0f48-4954-4e8f-b852-9bcaf16ccf62" providerId="ADAL" clId="{E8C07046-137E-4129-9B64-FADCFB57936A}" dt="2023-01-11T15:52:57.960" v="1081" actId="478"/>
          <ac:spMkLst>
            <pc:docMk/>
            <pc:sldMk cId="2159583842" sldId="1561"/>
            <ac:spMk id="4" creationId="{B0465EBA-AF5A-4457-89F0-EDA00B6A0256}"/>
          </ac:spMkLst>
        </pc:spChg>
        <pc:spChg chg="add mod">
          <ac:chgData name="Landis, Elizabeth" userId="ab5a0f48-4954-4e8f-b852-9bcaf16ccf62" providerId="ADAL" clId="{E8C07046-137E-4129-9B64-FADCFB57936A}" dt="2023-01-11T15:52:58.929" v="1082"/>
          <ac:spMkLst>
            <pc:docMk/>
            <pc:sldMk cId="2159583842" sldId="1561"/>
            <ac:spMk id="5" creationId="{65EE58F3-E2E7-4A6E-96DD-34A1BACC96A8}"/>
          </ac:spMkLst>
        </pc:spChg>
        <pc:spChg chg="mod">
          <ac:chgData name="Landis, Elizabeth" userId="ab5a0f48-4954-4e8f-b852-9bcaf16ccf62" providerId="ADAL" clId="{E8C07046-137E-4129-9B64-FADCFB57936A}" dt="2023-01-11T15:49:37.803" v="1074" actId="255"/>
          <ac:spMkLst>
            <pc:docMk/>
            <pc:sldMk cId="2159583842" sldId="1561"/>
            <ac:spMk id="6" creationId="{300F258D-7B6A-4514-9851-EF9DA6F5C1F5}"/>
          </ac:spMkLst>
        </pc:spChg>
      </pc:sldChg>
      <pc:sldChg chg="modSp add mod">
        <pc:chgData name="Landis, Elizabeth" userId="ab5a0f48-4954-4e8f-b852-9bcaf16ccf62" providerId="ADAL" clId="{E8C07046-137E-4129-9B64-FADCFB57936A}" dt="2023-01-09T04:11:17.763" v="854" actId="113"/>
        <pc:sldMkLst>
          <pc:docMk/>
          <pc:sldMk cId="2987906630" sldId="1564"/>
        </pc:sldMkLst>
        <pc:spChg chg="mod">
          <ac:chgData name="Landis, Elizabeth" userId="ab5a0f48-4954-4e8f-b852-9bcaf16ccf62" providerId="ADAL" clId="{E8C07046-137E-4129-9B64-FADCFB57936A}" dt="2023-01-09T04:11:17.763" v="854" actId="113"/>
          <ac:spMkLst>
            <pc:docMk/>
            <pc:sldMk cId="2987906630" sldId="1564"/>
            <ac:spMk id="2" creationId="{4B351438-39D4-4907-A853-849E7503BE31}"/>
          </ac:spMkLst>
        </pc:spChg>
        <pc:spChg chg="mod">
          <ac:chgData name="Landis, Elizabeth" userId="ab5a0f48-4954-4e8f-b852-9bcaf16ccf62" providerId="ADAL" clId="{E8C07046-137E-4129-9B64-FADCFB57936A}" dt="2023-01-09T04:09:16.632" v="787" actId="27636"/>
          <ac:spMkLst>
            <pc:docMk/>
            <pc:sldMk cId="2987906630" sldId="1564"/>
            <ac:spMk id="3" creationId="{DB2025C0-419E-4C4F-BDD3-605B01C90AD5}"/>
          </ac:spMkLst>
        </pc:spChg>
      </pc:sldChg>
      <pc:sldChg chg="addSp delSp modSp add mod">
        <pc:chgData name="Landis, Elizabeth" userId="ab5a0f48-4954-4e8f-b852-9bcaf16ccf62" providerId="ADAL" clId="{E8C07046-137E-4129-9B64-FADCFB57936A}" dt="2023-01-11T15:52:52.688" v="1080"/>
        <pc:sldMkLst>
          <pc:docMk/>
          <pc:sldMk cId="704332731" sldId="1568"/>
        </pc:sldMkLst>
        <pc:spChg chg="mod">
          <ac:chgData name="Landis, Elizabeth" userId="ab5a0f48-4954-4e8f-b852-9bcaf16ccf62" providerId="ADAL" clId="{E8C07046-137E-4129-9B64-FADCFB57936A}" dt="2023-01-09T03:55:08.261" v="577" actId="1035"/>
          <ac:spMkLst>
            <pc:docMk/>
            <pc:sldMk cId="704332731" sldId="1568"/>
            <ac:spMk id="2" creationId="{A2BB02F6-4013-4F91-A033-C0856C39AC73}"/>
          </ac:spMkLst>
        </pc:spChg>
        <pc:spChg chg="del">
          <ac:chgData name="Landis, Elizabeth" userId="ab5a0f48-4954-4e8f-b852-9bcaf16ccf62" providerId="ADAL" clId="{E8C07046-137E-4129-9B64-FADCFB57936A}" dt="2023-01-11T15:52:51.632" v="1079" actId="478"/>
          <ac:spMkLst>
            <pc:docMk/>
            <pc:sldMk cId="704332731" sldId="1568"/>
            <ac:spMk id="4" creationId="{B0465EBA-AF5A-4457-89F0-EDA00B6A0256}"/>
          </ac:spMkLst>
        </pc:spChg>
        <pc:spChg chg="add mod">
          <ac:chgData name="Landis, Elizabeth" userId="ab5a0f48-4954-4e8f-b852-9bcaf16ccf62" providerId="ADAL" clId="{E8C07046-137E-4129-9B64-FADCFB57936A}" dt="2023-01-11T15:52:52.688" v="1080"/>
          <ac:spMkLst>
            <pc:docMk/>
            <pc:sldMk cId="704332731" sldId="1568"/>
            <ac:spMk id="10" creationId="{E3706DBB-5247-4EBA-8EB0-E18E9D6B19C8}"/>
          </ac:spMkLst>
        </pc:spChg>
      </pc:sldChg>
      <pc:sldChg chg="addSp delSp modSp new mod setBg addCm">
        <pc:chgData name="Landis, Elizabeth" userId="ab5a0f48-4954-4e8f-b852-9bcaf16ccf62" providerId="ADAL" clId="{E8C07046-137E-4129-9B64-FADCFB57936A}" dt="2023-01-11T15:52:41.196" v="1078"/>
        <pc:sldMkLst>
          <pc:docMk/>
          <pc:sldMk cId="2893928551" sldId="1569"/>
        </pc:sldMkLst>
        <pc:spChg chg="mod">
          <ac:chgData name="Landis, Elizabeth" userId="ab5a0f48-4954-4e8f-b852-9bcaf16ccf62" providerId="ADAL" clId="{E8C07046-137E-4129-9B64-FADCFB57936A}" dt="2023-01-09T04:05:57.759" v="765" actId="122"/>
          <ac:spMkLst>
            <pc:docMk/>
            <pc:sldMk cId="2893928551" sldId="1569"/>
            <ac:spMk id="2" creationId="{3BF00B2C-2A1B-479E-904D-BE817B62A229}"/>
          </ac:spMkLst>
        </pc:spChg>
        <pc:spChg chg="del">
          <ac:chgData name="Landis, Elizabeth" userId="ab5a0f48-4954-4e8f-b852-9bcaf16ccf62" providerId="ADAL" clId="{E8C07046-137E-4129-9B64-FADCFB57936A}" dt="2023-01-09T03:56:59.807" v="634" actId="478"/>
          <ac:spMkLst>
            <pc:docMk/>
            <pc:sldMk cId="2893928551" sldId="1569"/>
            <ac:spMk id="3" creationId="{CB714657-4A6D-43AB-9B54-501100846785}"/>
          </ac:spMkLst>
        </pc:spChg>
        <pc:spChg chg="add mod">
          <ac:chgData name="Landis, Elizabeth" userId="ab5a0f48-4954-4e8f-b852-9bcaf16ccf62" providerId="ADAL" clId="{E8C07046-137E-4129-9B64-FADCFB57936A}" dt="2023-01-11T15:52:41.196" v="1078"/>
          <ac:spMkLst>
            <pc:docMk/>
            <pc:sldMk cId="2893928551" sldId="1569"/>
            <ac:spMk id="5" creationId="{E690925F-4D61-424B-8D65-E89EC26BDC57}"/>
          </ac:spMkLst>
        </pc:spChg>
        <pc:graphicFrameChg chg="add mod modGraphic">
          <ac:chgData name="Landis, Elizabeth" userId="ab5a0f48-4954-4e8f-b852-9bcaf16ccf62" providerId="ADAL" clId="{E8C07046-137E-4129-9B64-FADCFB57936A}" dt="2023-01-09T04:05:45.260" v="764" actId="20577"/>
          <ac:graphicFrameMkLst>
            <pc:docMk/>
            <pc:sldMk cId="2893928551" sldId="1569"/>
            <ac:graphicFrameMk id="4" creationId="{DCF98B25-3511-44DA-99D5-0D866443FA34}"/>
          </ac:graphicFrameMkLst>
        </pc:graphicFrameChg>
      </pc:sldChg>
      <pc:sldChg chg="new del">
        <pc:chgData name="Landis, Elizabeth" userId="ab5a0f48-4954-4e8f-b852-9bcaf16ccf62" providerId="ADAL" clId="{E8C07046-137E-4129-9B64-FADCFB57936A}" dt="2023-01-09T16:47:54.524" v="965" actId="47"/>
        <pc:sldMkLst>
          <pc:docMk/>
          <pc:sldMk cId="4260972692" sldId="1570"/>
        </pc:sldMkLst>
      </pc:sldChg>
      <pc:sldChg chg="modSp add mod">
        <pc:chgData name="Landis, Elizabeth" userId="ab5a0f48-4954-4e8f-b852-9bcaf16ccf62" providerId="ADAL" clId="{E8C07046-137E-4129-9B64-FADCFB57936A}" dt="2023-01-09T04:07:18.927" v="776" actId="20577"/>
        <pc:sldMkLst>
          <pc:docMk/>
          <pc:sldMk cId="3519364667" sldId="1571"/>
        </pc:sldMkLst>
        <pc:spChg chg="mod">
          <ac:chgData name="Landis, Elizabeth" userId="ab5a0f48-4954-4e8f-b852-9bcaf16ccf62" providerId="ADAL" clId="{E8C07046-137E-4129-9B64-FADCFB57936A}" dt="2023-01-09T04:07:18.927" v="776" actId="20577"/>
          <ac:spMkLst>
            <pc:docMk/>
            <pc:sldMk cId="3519364667" sldId="1571"/>
            <ac:spMk id="4" creationId="{4A4E18DB-F2D3-495F-983E-A00172B0BEFD}"/>
          </ac:spMkLst>
        </pc:spChg>
        <pc:spChg chg="mod">
          <ac:chgData name="Landis, Elizabeth" userId="ab5a0f48-4954-4e8f-b852-9bcaf16ccf62" providerId="ADAL" clId="{E8C07046-137E-4129-9B64-FADCFB57936A}" dt="2023-01-09T04:06:51.501" v="772" actId="20577"/>
          <ac:spMkLst>
            <pc:docMk/>
            <pc:sldMk cId="3519364667" sldId="1571"/>
            <ac:spMk id="10" creationId="{B59950C2-70E9-4CB3-98A0-2D3C247F7019}"/>
          </ac:spMkLst>
        </pc:spChg>
      </pc:sldChg>
      <pc:sldChg chg="addSp delSp modSp add del mod">
        <pc:chgData name="Landis, Elizabeth" userId="ab5a0f48-4954-4e8f-b852-9bcaf16ccf62" providerId="ADAL" clId="{E8C07046-137E-4129-9B64-FADCFB57936A}" dt="2023-01-11T15:52:34.724" v="1077"/>
        <pc:sldMkLst>
          <pc:docMk/>
          <pc:sldMk cId="672798893" sldId="1572"/>
        </pc:sldMkLst>
        <pc:spChg chg="mod">
          <ac:chgData name="Landis, Elizabeth" userId="ab5a0f48-4954-4e8f-b852-9bcaf16ccf62" providerId="ADAL" clId="{E8C07046-137E-4129-9B64-FADCFB57936A}" dt="2023-01-09T04:08:06.925" v="783" actId="122"/>
          <ac:spMkLst>
            <pc:docMk/>
            <pc:sldMk cId="672798893" sldId="1572"/>
            <ac:spMk id="2" creationId="{A2BB02F6-4013-4F91-A033-C0856C39AC73}"/>
          </ac:spMkLst>
        </pc:spChg>
        <pc:spChg chg="del">
          <ac:chgData name="Landis, Elizabeth" userId="ab5a0f48-4954-4e8f-b852-9bcaf16ccf62" providerId="ADAL" clId="{E8C07046-137E-4129-9B64-FADCFB57936A}" dt="2023-01-11T15:52:33.614" v="1076" actId="478"/>
          <ac:spMkLst>
            <pc:docMk/>
            <pc:sldMk cId="672798893" sldId="1572"/>
            <ac:spMk id="4" creationId="{B0465EBA-AF5A-4457-89F0-EDA00B6A0256}"/>
          </ac:spMkLst>
        </pc:spChg>
        <pc:spChg chg="add mod">
          <ac:chgData name="Landis, Elizabeth" userId="ab5a0f48-4954-4e8f-b852-9bcaf16ccf62" providerId="ADAL" clId="{E8C07046-137E-4129-9B64-FADCFB57936A}" dt="2023-01-11T15:52:34.724" v="1077"/>
          <ac:spMkLst>
            <pc:docMk/>
            <pc:sldMk cId="672798893" sldId="1572"/>
            <ac:spMk id="5" creationId="{4D8113B8-9B6A-45AE-9DD3-5B41CB0D7582}"/>
          </ac:spMkLst>
        </pc:spChg>
      </pc:sldChg>
      <pc:sldChg chg="modSp add mod">
        <pc:chgData name="Landis, Elizabeth" userId="ab5a0f48-4954-4e8f-b852-9bcaf16ccf62" providerId="ADAL" clId="{E8C07046-137E-4129-9B64-FADCFB57936A}" dt="2023-01-09T04:08:50.231" v="785" actId="207"/>
        <pc:sldMkLst>
          <pc:docMk/>
          <pc:sldMk cId="2725864445" sldId="1573"/>
        </pc:sldMkLst>
        <pc:spChg chg="mod">
          <ac:chgData name="Landis, Elizabeth" userId="ab5a0f48-4954-4e8f-b852-9bcaf16ccf62" providerId="ADAL" clId="{E8C07046-137E-4129-9B64-FADCFB57936A}" dt="2023-01-09T04:08:50.231" v="785" actId="207"/>
          <ac:spMkLst>
            <pc:docMk/>
            <pc:sldMk cId="2725864445" sldId="1573"/>
            <ac:spMk id="10" creationId="{B59950C2-70E9-4CB3-98A0-2D3C247F7019}"/>
          </ac:spMkLst>
        </pc:spChg>
      </pc:sldChg>
    </pc:docChg>
  </pc:docChgLst>
</pc:chgInfo>
</file>

<file path=ppt/comments/modernComment_621_AC7DD867.xml><?xml version="1.0" encoding="utf-8"?>
<p188:cmLst xmlns:a="http://schemas.openxmlformats.org/drawingml/2006/main" xmlns:r="http://schemas.openxmlformats.org/officeDocument/2006/relationships" xmlns:p188="http://schemas.microsoft.com/office/powerpoint/2018/8/main">
  <p188:cm id="{77420793-F2EE-4CE4-8688-11996275A621}" authorId="{A2E90968-D088-2DC7-1EA2-A0EF26A0562D}" created="2023-01-11T15:50:09.431">
    <pc:sldMkLst xmlns:pc="http://schemas.microsoft.com/office/powerpoint/2013/main/command">
      <pc:docMk/>
      <pc:sldMk cId="2893928551" sldId="1569"/>
    </pc:sldMkLst>
    <p188:txBody>
      <a:bodyPr/>
      <a:lstStyle/>
      <a:p>
        <a:r>
          <a:rPr lang="en-US"/>
          <a:t>Fact check with Carey!</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7C00A6-351F-4366-92FD-7533CE143FC7}" type="datetimeFigureOut">
              <a:rPr lang="en-US" smtClean="0"/>
              <a:t>1/11/2023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301AA3-7501-4672-AABB-4A040D61E643}" type="slidenum">
              <a:rPr lang="en-US" smtClean="0"/>
              <a:t>‹#›</a:t>
            </a:fld>
            <a:endParaRPr lang="en-US"/>
          </a:p>
        </p:txBody>
      </p:sp>
    </p:spTree>
    <p:extLst>
      <p:ext uri="{BB962C8B-B14F-4D97-AF65-F5344CB8AC3E}">
        <p14:creationId xmlns:p14="http://schemas.microsoft.com/office/powerpoint/2010/main" val="1839679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1605422-1729-4581-9CB8-8AF770D43E0D}" type="slidenum">
              <a:rPr lang="en-US" smtClean="0"/>
              <a:t>7</a:t>
            </a:fld>
            <a:endParaRPr lang="en-US" dirty="0"/>
          </a:p>
        </p:txBody>
      </p:sp>
    </p:spTree>
    <p:extLst>
      <p:ext uri="{BB962C8B-B14F-4D97-AF65-F5344CB8AC3E}">
        <p14:creationId xmlns:p14="http://schemas.microsoft.com/office/powerpoint/2010/main" val="834818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9A5E68-CF20-49C0-9291-AF1592569517}" type="slidenum">
              <a:rPr lang="zh-CN" altLang="en-US" smtClean="0"/>
              <a:pPr/>
              <a:t>20</a:t>
            </a:fld>
            <a:endParaRPr lang="zh-CN" altLang="en-US"/>
          </a:p>
        </p:txBody>
      </p:sp>
    </p:spTree>
    <p:extLst>
      <p:ext uri="{BB962C8B-B14F-4D97-AF65-F5344CB8AC3E}">
        <p14:creationId xmlns:p14="http://schemas.microsoft.com/office/powerpoint/2010/main" val="2734316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9A5E68-CF20-49C0-9291-AF1592569517}" type="slidenum">
              <a:rPr lang="zh-CN" altLang="en-US" smtClean="0"/>
              <a:pPr/>
              <a:t>21</a:t>
            </a:fld>
            <a:endParaRPr lang="zh-CN" altLang="en-US"/>
          </a:p>
        </p:txBody>
      </p:sp>
    </p:spTree>
    <p:extLst>
      <p:ext uri="{BB962C8B-B14F-4D97-AF65-F5344CB8AC3E}">
        <p14:creationId xmlns:p14="http://schemas.microsoft.com/office/powerpoint/2010/main" val="167506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A12FED7-1766-45EA-B028-3DDBEEF4BDBA}" type="slidenum">
              <a:rPr lang="en-US" smtClean="0"/>
              <a:t>22</a:t>
            </a:fld>
            <a:endParaRPr lang="en-US"/>
          </a:p>
        </p:txBody>
      </p:sp>
    </p:spTree>
    <p:extLst>
      <p:ext uri="{BB962C8B-B14F-4D97-AF65-F5344CB8AC3E}">
        <p14:creationId xmlns:p14="http://schemas.microsoft.com/office/powerpoint/2010/main" val="1421562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9A5E68-CF20-49C0-9291-AF1592569517}" type="slidenum">
              <a:rPr lang="zh-CN" altLang="en-US" smtClean="0"/>
              <a:pPr/>
              <a:t>8</a:t>
            </a:fld>
            <a:endParaRPr lang="zh-CN" altLang="en-US"/>
          </a:p>
        </p:txBody>
      </p:sp>
    </p:spTree>
    <p:extLst>
      <p:ext uri="{BB962C8B-B14F-4D97-AF65-F5344CB8AC3E}">
        <p14:creationId xmlns:p14="http://schemas.microsoft.com/office/powerpoint/2010/main" val="3846423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BA7B5CB-8913-4ADB-BC70-F7A696C91513}"/>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3959469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1605422-1729-4581-9CB8-8AF770D43E0D}" type="slidenum">
              <a:rPr lang="en-US" smtClean="0"/>
              <a:t>10</a:t>
            </a:fld>
            <a:endParaRPr lang="en-US" dirty="0"/>
          </a:p>
        </p:txBody>
      </p:sp>
    </p:spTree>
    <p:extLst>
      <p:ext uri="{BB962C8B-B14F-4D97-AF65-F5344CB8AC3E}">
        <p14:creationId xmlns:p14="http://schemas.microsoft.com/office/powerpoint/2010/main" val="1215780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BA7B5CB-8913-4ADB-BC70-F7A696C91513}"/>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1646016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BA7B5CB-8913-4ADB-BC70-F7A696C91513}"/>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1507986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BA7B5CB-8913-4ADB-BC70-F7A696C91513}"/>
              </a:ext>
            </a:extLst>
          </p:cNvPr>
          <p:cNvSpPr>
            <a:spLocks noGrp="1"/>
          </p:cNvSpPr>
          <p:nvPr>
            <p:ph type="body" idx="1"/>
          </p:nvPr>
        </p:nvSpPr>
        <p:spPr/>
        <p:txBody>
          <a:bodyPr/>
          <a:lstStyle/>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2922446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cs typeface="Calibri"/>
            </a:endParaRPr>
          </a:p>
        </p:txBody>
      </p:sp>
      <p:sp>
        <p:nvSpPr>
          <p:cNvPr id="4" name="Slide Number Placeholder 3"/>
          <p:cNvSpPr>
            <a:spLocks noGrp="1"/>
          </p:cNvSpPr>
          <p:nvPr>
            <p:ph type="sldNum" sz="quarter" idx="5"/>
          </p:nvPr>
        </p:nvSpPr>
        <p:spPr/>
        <p:txBody>
          <a:bodyPr/>
          <a:lstStyle/>
          <a:p>
            <a:fld id="{DA12FED7-1766-45EA-B028-3DDBEEF4BDBA}" type="slidenum">
              <a:rPr lang="en-US" smtClean="0"/>
              <a:t>17</a:t>
            </a:fld>
            <a:endParaRPr lang="en-US"/>
          </a:p>
        </p:txBody>
      </p:sp>
    </p:spTree>
    <p:extLst>
      <p:ext uri="{BB962C8B-B14F-4D97-AF65-F5344CB8AC3E}">
        <p14:creationId xmlns:p14="http://schemas.microsoft.com/office/powerpoint/2010/main" val="4148513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DA12FED7-1766-45EA-B028-3DDBEEF4BDBA}" type="slidenum">
              <a:rPr lang="en-US" smtClean="0"/>
              <a:t>18</a:t>
            </a:fld>
            <a:endParaRPr lang="en-US"/>
          </a:p>
        </p:txBody>
      </p:sp>
    </p:spTree>
    <p:extLst>
      <p:ext uri="{BB962C8B-B14F-4D97-AF65-F5344CB8AC3E}">
        <p14:creationId xmlns:p14="http://schemas.microsoft.com/office/powerpoint/2010/main" val="2339570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81A94-890E-4EC4-A0E4-CB058E3171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4CB843-74AE-40B9-937A-19205257AD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BDB51C-2A0F-4D48-9AF0-B23DD3DB1449}"/>
              </a:ext>
            </a:extLst>
          </p:cNvPr>
          <p:cNvSpPr>
            <a:spLocks noGrp="1"/>
          </p:cNvSpPr>
          <p:nvPr>
            <p:ph type="dt" sz="half" idx="10"/>
          </p:nvPr>
        </p:nvSpPr>
        <p:spPr/>
        <p:txBody>
          <a:bodyPr/>
          <a:lstStyle/>
          <a:p>
            <a:fld id="{04CE9A94-098E-4D04-8E11-48A25A6D5804}" type="datetimeFigureOut">
              <a:rPr lang="en-US" smtClean="0"/>
              <a:t>1/11/2023</a:t>
            </a:fld>
            <a:endParaRPr lang="en-US"/>
          </a:p>
        </p:txBody>
      </p:sp>
      <p:sp>
        <p:nvSpPr>
          <p:cNvPr id="5" name="Footer Placeholder 4">
            <a:extLst>
              <a:ext uri="{FF2B5EF4-FFF2-40B4-BE49-F238E27FC236}">
                <a16:creationId xmlns:a16="http://schemas.microsoft.com/office/drawing/2014/main" id="{DF1F5D28-4D50-446E-B269-B6CC5D0791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31C838-049F-457E-8591-7C11E05633EB}"/>
              </a:ext>
            </a:extLst>
          </p:cNvPr>
          <p:cNvSpPr>
            <a:spLocks noGrp="1"/>
          </p:cNvSpPr>
          <p:nvPr>
            <p:ph type="sldNum" sz="quarter" idx="12"/>
          </p:nvPr>
        </p:nvSpPr>
        <p:spPr/>
        <p:txBody>
          <a:bodyPr/>
          <a:lstStyle/>
          <a:p>
            <a:fld id="{95D8D8B4-0FE7-4346-909B-C37545412FB2}" type="slidenum">
              <a:rPr lang="en-US" smtClean="0"/>
              <a:t>‹#›</a:t>
            </a:fld>
            <a:endParaRPr lang="en-US"/>
          </a:p>
        </p:txBody>
      </p:sp>
    </p:spTree>
    <p:extLst>
      <p:ext uri="{BB962C8B-B14F-4D97-AF65-F5344CB8AC3E}">
        <p14:creationId xmlns:p14="http://schemas.microsoft.com/office/powerpoint/2010/main" val="1798961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FDA23-5DF7-4E0D-BA46-58E0C98891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9974D7-5D4C-451C-87BF-B4896C1F46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1F9D8C-D1F9-42A5-AFD5-D8DD1ACE2778}"/>
              </a:ext>
            </a:extLst>
          </p:cNvPr>
          <p:cNvSpPr>
            <a:spLocks noGrp="1"/>
          </p:cNvSpPr>
          <p:nvPr>
            <p:ph type="dt" sz="half" idx="10"/>
          </p:nvPr>
        </p:nvSpPr>
        <p:spPr/>
        <p:txBody>
          <a:bodyPr/>
          <a:lstStyle/>
          <a:p>
            <a:fld id="{04CE9A94-098E-4D04-8E11-48A25A6D5804}" type="datetimeFigureOut">
              <a:rPr lang="en-US" smtClean="0"/>
              <a:t>1/11/2023</a:t>
            </a:fld>
            <a:endParaRPr lang="en-US"/>
          </a:p>
        </p:txBody>
      </p:sp>
      <p:sp>
        <p:nvSpPr>
          <p:cNvPr id="5" name="Footer Placeholder 4">
            <a:extLst>
              <a:ext uri="{FF2B5EF4-FFF2-40B4-BE49-F238E27FC236}">
                <a16:creationId xmlns:a16="http://schemas.microsoft.com/office/drawing/2014/main" id="{A49EEBC9-D34E-49AB-BB7A-5002D89DFD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1A4EDF-BC05-433C-AFE4-C142258EFD48}"/>
              </a:ext>
            </a:extLst>
          </p:cNvPr>
          <p:cNvSpPr>
            <a:spLocks noGrp="1"/>
          </p:cNvSpPr>
          <p:nvPr>
            <p:ph type="sldNum" sz="quarter" idx="12"/>
          </p:nvPr>
        </p:nvSpPr>
        <p:spPr/>
        <p:txBody>
          <a:bodyPr/>
          <a:lstStyle/>
          <a:p>
            <a:fld id="{95D8D8B4-0FE7-4346-909B-C37545412FB2}" type="slidenum">
              <a:rPr lang="en-US" smtClean="0"/>
              <a:t>‹#›</a:t>
            </a:fld>
            <a:endParaRPr lang="en-US"/>
          </a:p>
        </p:txBody>
      </p:sp>
    </p:spTree>
    <p:extLst>
      <p:ext uri="{BB962C8B-B14F-4D97-AF65-F5344CB8AC3E}">
        <p14:creationId xmlns:p14="http://schemas.microsoft.com/office/powerpoint/2010/main" val="7069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F835A1-99FC-4C10-8026-900122CA6B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30F295-8CCB-4508-9370-514AA73F28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FF2E03-258C-4FD9-AC9F-BC0D6FD15CD2}"/>
              </a:ext>
            </a:extLst>
          </p:cNvPr>
          <p:cNvSpPr>
            <a:spLocks noGrp="1"/>
          </p:cNvSpPr>
          <p:nvPr>
            <p:ph type="dt" sz="half" idx="10"/>
          </p:nvPr>
        </p:nvSpPr>
        <p:spPr/>
        <p:txBody>
          <a:bodyPr/>
          <a:lstStyle/>
          <a:p>
            <a:fld id="{04CE9A94-098E-4D04-8E11-48A25A6D5804}" type="datetimeFigureOut">
              <a:rPr lang="en-US" smtClean="0"/>
              <a:t>1/11/2023</a:t>
            </a:fld>
            <a:endParaRPr lang="en-US"/>
          </a:p>
        </p:txBody>
      </p:sp>
      <p:sp>
        <p:nvSpPr>
          <p:cNvPr id="5" name="Footer Placeholder 4">
            <a:extLst>
              <a:ext uri="{FF2B5EF4-FFF2-40B4-BE49-F238E27FC236}">
                <a16:creationId xmlns:a16="http://schemas.microsoft.com/office/drawing/2014/main" id="{9B332484-F197-4EE7-B14B-DB839214DC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2939EF-5340-4C16-8612-74869B1D4D1A}"/>
              </a:ext>
            </a:extLst>
          </p:cNvPr>
          <p:cNvSpPr>
            <a:spLocks noGrp="1"/>
          </p:cNvSpPr>
          <p:nvPr>
            <p:ph type="sldNum" sz="quarter" idx="12"/>
          </p:nvPr>
        </p:nvSpPr>
        <p:spPr/>
        <p:txBody>
          <a:bodyPr/>
          <a:lstStyle/>
          <a:p>
            <a:fld id="{95D8D8B4-0FE7-4346-909B-C37545412FB2}" type="slidenum">
              <a:rPr lang="en-US" smtClean="0"/>
              <a:t>‹#›</a:t>
            </a:fld>
            <a:endParaRPr lang="en-US"/>
          </a:p>
        </p:txBody>
      </p:sp>
    </p:spTree>
    <p:extLst>
      <p:ext uri="{BB962C8B-B14F-4D97-AF65-F5344CB8AC3E}">
        <p14:creationId xmlns:p14="http://schemas.microsoft.com/office/powerpoint/2010/main" val="218080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35CE2-092D-4233-AEEE-577CD7D7EE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C94E03-CE03-4859-B5E8-EA624A465A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7AD034-8CF1-46CE-9568-FA94DE1338CD}"/>
              </a:ext>
            </a:extLst>
          </p:cNvPr>
          <p:cNvSpPr>
            <a:spLocks noGrp="1"/>
          </p:cNvSpPr>
          <p:nvPr>
            <p:ph type="dt" sz="half" idx="10"/>
          </p:nvPr>
        </p:nvSpPr>
        <p:spPr/>
        <p:txBody>
          <a:bodyPr/>
          <a:lstStyle/>
          <a:p>
            <a:fld id="{04CE9A94-098E-4D04-8E11-48A25A6D5804}" type="datetimeFigureOut">
              <a:rPr lang="en-US" smtClean="0"/>
              <a:t>1/11/2023</a:t>
            </a:fld>
            <a:endParaRPr lang="en-US"/>
          </a:p>
        </p:txBody>
      </p:sp>
      <p:sp>
        <p:nvSpPr>
          <p:cNvPr id="5" name="Footer Placeholder 4">
            <a:extLst>
              <a:ext uri="{FF2B5EF4-FFF2-40B4-BE49-F238E27FC236}">
                <a16:creationId xmlns:a16="http://schemas.microsoft.com/office/drawing/2014/main" id="{CA011EC4-ECC9-4BE7-B5DA-B38DAEB666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0324C7-6897-4DB7-A15A-E9AF9FD888DA}"/>
              </a:ext>
            </a:extLst>
          </p:cNvPr>
          <p:cNvSpPr>
            <a:spLocks noGrp="1"/>
          </p:cNvSpPr>
          <p:nvPr>
            <p:ph type="sldNum" sz="quarter" idx="12"/>
          </p:nvPr>
        </p:nvSpPr>
        <p:spPr/>
        <p:txBody>
          <a:bodyPr/>
          <a:lstStyle/>
          <a:p>
            <a:fld id="{95D8D8B4-0FE7-4346-909B-C37545412FB2}" type="slidenum">
              <a:rPr lang="en-US" smtClean="0"/>
              <a:t>‹#›</a:t>
            </a:fld>
            <a:endParaRPr lang="en-US"/>
          </a:p>
        </p:txBody>
      </p:sp>
    </p:spTree>
    <p:extLst>
      <p:ext uri="{BB962C8B-B14F-4D97-AF65-F5344CB8AC3E}">
        <p14:creationId xmlns:p14="http://schemas.microsoft.com/office/powerpoint/2010/main" val="1753156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95718-02EF-4A64-904A-FD3E56785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F7663B-3808-4048-876E-4923685511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913F0A-C630-49A5-8EA9-6DBA3ED6483F}"/>
              </a:ext>
            </a:extLst>
          </p:cNvPr>
          <p:cNvSpPr>
            <a:spLocks noGrp="1"/>
          </p:cNvSpPr>
          <p:nvPr>
            <p:ph type="dt" sz="half" idx="10"/>
          </p:nvPr>
        </p:nvSpPr>
        <p:spPr/>
        <p:txBody>
          <a:bodyPr/>
          <a:lstStyle/>
          <a:p>
            <a:fld id="{04CE9A94-098E-4D04-8E11-48A25A6D5804}" type="datetimeFigureOut">
              <a:rPr lang="en-US" smtClean="0"/>
              <a:t>1/11/2023</a:t>
            </a:fld>
            <a:endParaRPr lang="en-US"/>
          </a:p>
        </p:txBody>
      </p:sp>
      <p:sp>
        <p:nvSpPr>
          <p:cNvPr id="5" name="Footer Placeholder 4">
            <a:extLst>
              <a:ext uri="{FF2B5EF4-FFF2-40B4-BE49-F238E27FC236}">
                <a16:creationId xmlns:a16="http://schemas.microsoft.com/office/drawing/2014/main" id="{D979D0C1-DB1B-47D2-8776-BE4ACBB7B6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4FE949-B53B-41F0-8988-BD0D301F13A6}"/>
              </a:ext>
            </a:extLst>
          </p:cNvPr>
          <p:cNvSpPr>
            <a:spLocks noGrp="1"/>
          </p:cNvSpPr>
          <p:nvPr>
            <p:ph type="sldNum" sz="quarter" idx="12"/>
          </p:nvPr>
        </p:nvSpPr>
        <p:spPr/>
        <p:txBody>
          <a:bodyPr/>
          <a:lstStyle/>
          <a:p>
            <a:fld id="{95D8D8B4-0FE7-4346-909B-C37545412FB2}" type="slidenum">
              <a:rPr lang="en-US" smtClean="0"/>
              <a:t>‹#›</a:t>
            </a:fld>
            <a:endParaRPr lang="en-US"/>
          </a:p>
        </p:txBody>
      </p:sp>
    </p:spTree>
    <p:extLst>
      <p:ext uri="{BB962C8B-B14F-4D97-AF65-F5344CB8AC3E}">
        <p14:creationId xmlns:p14="http://schemas.microsoft.com/office/powerpoint/2010/main" val="464089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CF10A-6BA3-4D04-B63F-423F249E79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2A59EF-2031-4690-B117-AB764468CC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E2C592-2FDA-4067-A238-C744D65345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E68A1C-F220-4575-BBCB-EDFFB552CDF5}"/>
              </a:ext>
            </a:extLst>
          </p:cNvPr>
          <p:cNvSpPr>
            <a:spLocks noGrp="1"/>
          </p:cNvSpPr>
          <p:nvPr>
            <p:ph type="dt" sz="half" idx="10"/>
          </p:nvPr>
        </p:nvSpPr>
        <p:spPr/>
        <p:txBody>
          <a:bodyPr/>
          <a:lstStyle/>
          <a:p>
            <a:fld id="{04CE9A94-098E-4D04-8E11-48A25A6D5804}" type="datetimeFigureOut">
              <a:rPr lang="en-US" smtClean="0"/>
              <a:t>1/11/2023</a:t>
            </a:fld>
            <a:endParaRPr lang="en-US"/>
          </a:p>
        </p:txBody>
      </p:sp>
      <p:sp>
        <p:nvSpPr>
          <p:cNvPr id="6" name="Footer Placeholder 5">
            <a:extLst>
              <a:ext uri="{FF2B5EF4-FFF2-40B4-BE49-F238E27FC236}">
                <a16:creationId xmlns:a16="http://schemas.microsoft.com/office/drawing/2014/main" id="{D6D8DA04-7D82-4338-A34D-B3B38CC9F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E18471-B419-4110-B323-6CD6FDE23419}"/>
              </a:ext>
            </a:extLst>
          </p:cNvPr>
          <p:cNvSpPr>
            <a:spLocks noGrp="1"/>
          </p:cNvSpPr>
          <p:nvPr>
            <p:ph type="sldNum" sz="quarter" idx="12"/>
          </p:nvPr>
        </p:nvSpPr>
        <p:spPr/>
        <p:txBody>
          <a:bodyPr/>
          <a:lstStyle/>
          <a:p>
            <a:fld id="{95D8D8B4-0FE7-4346-909B-C37545412FB2}" type="slidenum">
              <a:rPr lang="en-US" smtClean="0"/>
              <a:t>‹#›</a:t>
            </a:fld>
            <a:endParaRPr lang="en-US"/>
          </a:p>
        </p:txBody>
      </p:sp>
    </p:spTree>
    <p:extLst>
      <p:ext uri="{BB962C8B-B14F-4D97-AF65-F5344CB8AC3E}">
        <p14:creationId xmlns:p14="http://schemas.microsoft.com/office/powerpoint/2010/main" val="1960817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20DCA-9C46-4791-B7D0-6946481903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083E55-EFF7-45C1-ACD8-C425D74669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EA5AC1-815B-4C7D-B5D1-6EE9B19467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F8D171-F5E1-4C7A-AEA2-A4F51C4FD3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5B2BFD-4857-4D73-9A51-5E7496CA2D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77D475-3AFA-4F2D-8DB3-D5F0B9560865}"/>
              </a:ext>
            </a:extLst>
          </p:cNvPr>
          <p:cNvSpPr>
            <a:spLocks noGrp="1"/>
          </p:cNvSpPr>
          <p:nvPr>
            <p:ph type="dt" sz="half" idx="10"/>
          </p:nvPr>
        </p:nvSpPr>
        <p:spPr/>
        <p:txBody>
          <a:bodyPr/>
          <a:lstStyle/>
          <a:p>
            <a:fld id="{04CE9A94-098E-4D04-8E11-48A25A6D5804}" type="datetimeFigureOut">
              <a:rPr lang="en-US" smtClean="0"/>
              <a:t>1/11/2023</a:t>
            </a:fld>
            <a:endParaRPr lang="en-US"/>
          </a:p>
        </p:txBody>
      </p:sp>
      <p:sp>
        <p:nvSpPr>
          <p:cNvPr id="8" name="Footer Placeholder 7">
            <a:extLst>
              <a:ext uri="{FF2B5EF4-FFF2-40B4-BE49-F238E27FC236}">
                <a16:creationId xmlns:a16="http://schemas.microsoft.com/office/drawing/2014/main" id="{D6DCF547-36A6-49AB-9F36-C85EB4A565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B8E8AC-7720-4A9D-ACF0-21765FDC1DDC}"/>
              </a:ext>
            </a:extLst>
          </p:cNvPr>
          <p:cNvSpPr>
            <a:spLocks noGrp="1"/>
          </p:cNvSpPr>
          <p:nvPr>
            <p:ph type="sldNum" sz="quarter" idx="12"/>
          </p:nvPr>
        </p:nvSpPr>
        <p:spPr/>
        <p:txBody>
          <a:bodyPr/>
          <a:lstStyle/>
          <a:p>
            <a:fld id="{95D8D8B4-0FE7-4346-909B-C37545412FB2}" type="slidenum">
              <a:rPr lang="en-US" smtClean="0"/>
              <a:t>‹#›</a:t>
            </a:fld>
            <a:endParaRPr lang="en-US"/>
          </a:p>
        </p:txBody>
      </p:sp>
    </p:spTree>
    <p:extLst>
      <p:ext uri="{BB962C8B-B14F-4D97-AF65-F5344CB8AC3E}">
        <p14:creationId xmlns:p14="http://schemas.microsoft.com/office/powerpoint/2010/main" val="2833259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DC8C4-4B97-482A-832B-B41CEF58B7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D54F69-FF64-4BCD-8D5B-F2095C8F856E}"/>
              </a:ext>
            </a:extLst>
          </p:cNvPr>
          <p:cNvSpPr>
            <a:spLocks noGrp="1"/>
          </p:cNvSpPr>
          <p:nvPr>
            <p:ph type="dt" sz="half" idx="10"/>
          </p:nvPr>
        </p:nvSpPr>
        <p:spPr/>
        <p:txBody>
          <a:bodyPr/>
          <a:lstStyle/>
          <a:p>
            <a:fld id="{04CE9A94-098E-4D04-8E11-48A25A6D5804}" type="datetimeFigureOut">
              <a:rPr lang="en-US" smtClean="0"/>
              <a:t>1/11/2023</a:t>
            </a:fld>
            <a:endParaRPr lang="en-US"/>
          </a:p>
        </p:txBody>
      </p:sp>
      <p:sp>
        <p:nvSpPr>
          <p:cNvPr id="4" name="Footer Placeholder 3">
            <a:extLst>
              <a:ext uri="{FF2B5EF4-FFF2-40B4-BE49-F238E27FC236}">
                <a16:creationId xmlns:a16="http://schemas.microsoft.com/office/drawing/2014/main" id="{48BB02A7-8E95-4E28-ADEE-63DEBC025F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741482-6987-4B26-8C71-15FF738B088B}"/>
              </a:ext>
            </a:extLst>
          </p:cNvPr>
          <p:cNvSpPr>
            <a:spLocks noGrp="1"/>
          </p:cNvSpPr>
          <p:nvPr>
            <p:ph type="sldNum" sz="quarter" idx="12"/>
          </p:nvPr>
        </p:nvSpPr>
        <p:spPr/>
        <p:txBody>
          <a:bodyPr/>
          <a:lstStyle/>
          <a:p>
            <a:fld id="{95D8D8B4-0FE7-4346-909B-C37545412FB2}" type="slidenum">
              <a:rPr lang="en-US" smtClean="0"/>
              <a:t>‹#›</a:t>
            </a:fld>
            <a:endParaRPr lang="en-US"/>
          </a:p>
        </p:txBody>
      </p:sp>
    </p:spTree>
    <p:extLst>
      <p:ext uri="{BB962C8B-B14F-4D97-AF65-F5344CB8AC3E}">
        <p14:creationId xmlns:p14="http://schemas.microsoft.com/office/powerpoint/2010/main" val="1758683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C7A156-93F2-46CA-A970-D13ABEE1B9EF}"/>
              </a:ext>
            </a:extLst>
          </p:cNvPr>
          <p:cNvSpPr>
            <a:spLocks noGrp="1"/>
          </p:cNvSpPr>
          <p:nvPr>
            <p:ph type="dt" sz="half" idx="10"/>
          </p:nvPr>
        </p:nvSpPr>
        <p:spPr/>
        <p:txBody>
          <a:bodyPr/>
          <a:lstStyle/>
          <a:p>
            <a:fld id="{04CE9A94-098E-4D04-8E11-48A25A6D5804}" type="datetimeFigureOut">
              <a:rPr lang="en-US" smtClean="0"/>
              <a:t>1/11/2023</a:t>
            </a:fld>
            <a:endParaRPr lang="en-US"/>
          </a:p>
        </p:txBody>
      </p:sp>
      <p:sp>
        <p:nvSpPr>
          <p:cNvPr id="3" name="Footer Placeholder 2">
            <a:extLst>
              <a:ext uri="{FF2B5EF4-FFF2-40B4-BE49-F238E27FC236}">
                <a16:creationId xmlns:a16="http://schemas.microsoft.com/office/drawing/2014/main" id="{BB057C65-564D-464C-9004-D8C7130B28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DF23F7-EF7E-4C67-A301-C9581B0D9FDE}"/>
              </a:ext>
            </a:extLst>
          </p:cNvPr>
          <p:cNvSpPr>
            <a:spLocks noGrp="1"/>
          </p:cNvSpPr>
          <p:nvPr>
            <p:ph type="sldNum" sz="quarter" idx="12"/>
          </p:nvPr>
        </p:nvSpPr>
        <p:spPr/>
        <p:txBody>
          <a:bodyPr/>
          <a:lstStyle/>
          <a:p>
            <a:fld id="{95D8D8B4-0FE7-4346-909B-C37545412FB2}" type="slidenum">
              <a:rPr lang="en-US" smtClean="0"/>
              <a:t>‹#›</a:t>
            </a:fld>
            <a:endParaRPr lang="en-US"/>
          </a:p>
        </p:txBody>
      </p:sp>
    </p:spTree>
    <p:extLst>
      <p:ext uri="{BB962C8B-B14F-4D97-AF65-F5344CB8AC3E}">
        <p14:creationId xmlns:p14="http://schemas.microsoft.com/office/powerpoint/2010/main" val="2460520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8C5EF-5E0E-4D49-89AC-658C8EC67F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28D120-F3ED-441E-B9B2-20D8C0D4E7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568C9B-3215-4261-8855-8138C97F34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312CEF-5301-4F15-861B-82B1DA9EEB7E}"/>
              </a:ext>
            </a:extLst>
          </p:cNvPr>
          <p:cNvSpPr>
            <a:spLocks noGrp="1"/>
          </p:cNvSpPr>
          <p:nvPr>
            <p:ph type="dt" sz="half" idx="10"/>
          </p:nvPr>
        </p:nvSpPr>
        <p:spPr/>
        <p:txBody>
          <a:bodyPr/>
          <a:lstStyle/>
          <a:p>
            <a:fld id="{04CE9A94-098E-4D04-8E11-48A25A6D5804}" type="datetimeFigureOut">
              <a:rPr lang="en-US" smtClean="0"/>
              <a:t>1/11/2023</a:t>
            </a:fld>
            <a:endParaRPr lang="en-US"/>
          </a:p>
        </p:txBody>
      </p:sp>
      <p:sp>
        <p:nvSpPr>
          <p:cNvPr id="6" name="Footer Placeholder 5">
            <a:extLst>
              <a:ext uri="{FF2B5EF4-FFF2-40B4-BE49-F238E27FC236}">
                <a16:creationId xmlns:a16="http://schemas.microsoft.com/office/drawing/2014/main" id="{E9909C86-D582-4A4A-9193-B10E888E08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07A557-525C-496D-B00A-1954FE192811}"/>
              </a:ext>
            </a:extLst>
          </p:cNvPr>
          <p:cNvSpPr>
            <a:spLocks noGrp="1"/>
          </p:cNvSpPr>
          <p:nvPr>
            <p:ph type="sldNum" sz="quarter" idx="12"/>
          </p:nvPr>
        </p:nvSpPr>
        <p:spPr/>
        <p:txBody>
          <a:bodyPr/>
          <a:lstStyle/>
          <a:p>
            <a:fld id="{95D8D8B4-0FE7-4346-909B-C37545412FB2}" type="slidenum">
              <a:rPr lang="en-US" smtClean="0"/>
              <a:t>‹#›</a:t>
            </a:fld>
            <a:endParaRPr lang="en-US"/>
          </a:p>
        </p:txBody>
      </p:sp>
    </p:spTree>
    <p:extLst>
      <p:ext uri="{BB962C8B-B14F-4D97-AF65-F5344CB8AC3E}">
        <p14:creationId xmlns:p14="http://schemas.microsoft.com/office/powerpoint/2010/main" val="901687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DD9CA-088F-4F64-961B-5DBB0CC209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7E6332-BA17-49FA-B514-D5C0127975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0DB9FA-7FFF-4DF3-A59F-C30194B418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3BB850-0533-43C2-B49A-4534C2D4BA72}"/>
              </a:ext>
            </a:extLst>
          </p:cNvPr>
          <p:cNvSpPr>
            <a:spLocks noGrp="1"/>
          </p:cNvSpPr>
          <p:nvPr>
            <p:ph type="dt" sz="half" idx="10"/>
          </p:nvPr>
        </p:nvSpPr>
        <p:spPr/>
        <p:txBody>
          <a:bodyPr/>
          <a:lstStyle/>
          <a:p>
            <a:fld id="{04CE9A94-098E-4D04-8E11-48A25A6D5804}" type="datetimeFigureOut">
              <a:rPr lang="en-US" smtClean="0"/>
              <a:t>1/11/2023</a:t>
            </a:fld>
            <a:endParaRPr lang="en-US"/>
          </a:p>
        </p:txBody>
      </p:sp>
      <p:sp>
        <p:nvSpPr>
          <p:cNvPr id="6" name="Footer Placeholder 5">
            <a:extLst>
              <a:ext uri="{FF2B5EF4-FFF2-40B4-BE49-F238E27FC236}">
                <a16:creationId xmlns:a16="http://schemas.microsoft.com/office/drawing/2014/main" id="{C240FA66-8737-4F68-B7D2-46E35DD39E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049FDB-7C68-4808-B9C0-72D1CEBD3AE6}"/>
              </a:ext>
            </a:extLst>
          </p:cNvPr>
          <p:cNvSpPr>
            <a:spLocks noGrp="1"/>
          </p:cNvSpPr>
          <p:nvPr>
            <p:ph type="sldNum" sz="quarter" idx="12"/>
          </p:nvPr>
        </p:nvSpPr>
        <p:spPr/>
        <p:txBody>
          <a:bodyPr/>
          <a:lstStyle/>
          <a:p>
            <a:fld id="{95D8D8B4-0FE7-4346-909B-C37545412FB2}" type="slidenum">
              <a:rPr lang="en-US" smtClean="0"/>
              <a:t>‹#›</a:t>
            </a:fld>
            <a:endParaRPr lang="en-US"/>
          </a:p>
        </p:txBody>
      </p:sp>
    </p:spTree>
    <p:extLst>
      <p:ext uri="{BB962C8B-B14F-4D97-AF65-F5344CB8AC3E}">
        <p14:creationId xmlns:p14="http://schemas.microsoft.com/office/powerpoint/2010/main" val="30928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36833F-ED6D-41EE-A881-9D9C156D95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EB971C-606A-4880-92BF-726DBEA2E0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C15247-B837-46AB-927A-60A07EC9D4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CE9A94-098E-4D04-8E11-48A25A6D5804}" type="datetimeFigureOut">
              <a:rPr lang="en-US" smtClean="0"/>
              <a:t>1/11/2023</a:t>
            </a:fld>
            <a:endParaRPr lang="en-US"/>
          </a:p>
        </p:txBody>
      </p:sp>
      <p:sp>
        <p:nvSpPr>
          <p:cNvPr id="5" name="Footer Placeholder 4">
            <a:extLst>
              <a:ext uri="{FF2B5EF4-FFF2-40B4-BE49-F238E27FC236}">
                <a16:creationId xmlns:a16="http://schemas.microsoft.com/office/drawing/2014/main" id="{07D6008D-CFBE-4473-8A9F-587C262E53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FB20F0E-6D7B-46FE-929F-99D4B7D3E4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D8D8B4-0FE7-4346-909B-C37545412FB2}" type="slidenum">
              <a:rPr lang="en-US" smtClean="0"/>
              <a:t>‹#›</a:t>
            </a:fld>
            <a:endParaRPr lang="en-US"/>
          </a:p>
        </p:txBody>
      </p:sp>
    </p:spTree>
    <p:extLst>
      <p:ext uri="{BB962C8B-B14F-4D97-AF65-F5344CB8AC3E}">
        <p14:creationId xmlns:p14="http://schemas.microsoft.com/office/powerpoint/2010/main" val="152202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gcc02.safelinks.protection.outlook.com/?url=https%3A%2F%2Fusepa-my.sharepoint.com%2F%3Af%3A%2Fg%2Fpersonal%2Fjang_carey_epa_gov%2FEu3uBHyGfw5OqOEuLPXg6PABhl1LdLEGg0mEFLh4xX6EIQ&amp;data=05%7C01%7CLandis.Elizabeth%40epa.gov%7Ca4633e1fbbc74321ad9908daad8554a3%7C88b378b367484867acf976aacbeca6a7%7C0%7C0%7C638013085431376333%7CUnknown%7CTWFpbGZsb3d8eyJWIjoiMC4wLjAwMDAiLCJQIjoiV2luMzIiLCJBTiI6Ik1haWwiLCJXVCI6Mn0%3D%7C3000%7C%7C%7C&amp;sdata=SH8F2k9LiMBZMqutUyJ96%2Bez5pqAZI4OUYBN8FXFLKA%3D&amp;reserved=0" TargetMode="External"/><Relationship Id="rId2" Type="http://schemas.openxmlformats.org/officeDocument/2006/relationships/hyperlink" Target="https://usepa.servicenowservices.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epa.gov/ejscree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screeningtool.geoplatform.gov/en/#3/33.47/-97.5"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epa.gov/AirToxScreen" TargetMode="External"/><Relationship Id="rId13" Type="http://schemas.openxmlformats.org/officeDocument/2006/relationships/hyperlink" Target="https://www.epa.gov/ejscreen" TargetMode="External"/><Relationship Id="rId3" Type="http://schemas.openxmlformats.org/officeDocument/2006/relationships/hyperlink" Target="https://www.epa.gov/air-emissions-inventories/national-emissions-inventory-nei" TargetMode="External"/><Relationship Id="rId7" Type="http://schemas.openxmlformats.org/officeDocument/2006/relationships/hyperlink" Target="https://www.epa.gov/benmap" TargetMode="External"/><Relationship Id="rId12" Type="http://schemas.openxmlformats.org/officeDocument/2006/relationships/hyperlink" Target="https://edg.epa.gov/data/Public/OEI/OIAA/Tribes/EPAtribes.zip" TargetMode="External"/><Relationship Id="rId17" Type="http://schemas.openxmlformats.org/officeDocument/2006/relationships/hyperlink" Target="https://edg.epa.gov/data/public/OAR/OAQPS/Class1/Class1Areas.zip" TargetMode="External"/><Relationship Id="rId2" Type="http://schemas.microsoft.com/office/2018/10/relationships/comments" Target="../comments/modernComment_621_AC7DD867.xml"/><Relationship Id="rId16" Type="http://schemas.openxmlformats.org/officeDocument/2006/relationships/hyperlink" Target="https://www.epa.gov/ghgemissions/inventory-us-greenhouse-gas-emissions-and-sinks" TargetMode="External"/><Relationship Id="rId1" Type="http://schemas.openxmlformats.org/officeDocument/2006/relationships/slideLayout" Target="../slideLayouts/slideLayout2.xml"/><Relationship Id="rId6" Type="http://schemas.openxmlformats.org/officeDocument/2006/relationships/hyperlink" Target="https://www.epa.gov/scram/air-quality-dispersion-modeling-preferred-and-recommended-models#aermod" TargetMode="External"/><Relationship Id="rId11" Type="http://schemas.openxmlformats.org/officeDocument/2006/relationships/hyperlink" Target="https://www.epa.gov/air-trends/air-quality-design-values" TargetMode="External"/><Relationship Id="rId5" Type="http://schemas.openxmlformats.org/officeDocument/2006/relationships/hyperlink" Target="https://www.epa.gov/cmaq" TargetMode="External"/><Relationship Id="rId15" Type="http://schemas.openxmlformats.org/officeDocument/2006/relationships/hyperlink" Target="https://www.epa.gov/amtic/amtic-air-toxics-data-ambient-monitoring-archive" TargetMode="External"/><Relationship Id="rId10" Type="http://schemas.openxmlformats.org/officeDocument/2006/relationships/hyperlink" Target="https://www.epa.gov/green-book" TargetMode="External"/><Relationship Id="rId4" Type="http://schemas.openxmlformats.org/officeDocument/2006/relationships/hyperlink" Target="https://www.epa.gov/hesc/rsig-related-downloadable-data-files" TargetMode="External"/><Relationship Id="rId9" Type="http://schemas.openxmlformats.org/officeDocument/2006/relationships/hyperlink" Target="https://gaftp.epa.gov/Air/aqmg/cjang/NEXUS/Data_Input/Advance_area/" TargetMode="External"/><Relationship Id="rId14" Type="http://schemas.openxmlformats.org/officeDocument/2006/relationships/hyperlink" Target="https://gispub.epa.gov/arcgis/rest/services/OAR_OAQP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3.epa.gov/ttn/naaqs/aqmguide/collection/cp2/20050810_page_consideration_multipile_pollutants_control_strategies.pdf" TargetMode="External"/><Relationship Id="rId2" Type="http://schemas.openxmlformats.org/officeDocument/2006/relationships/hyperlink" Target="https://nap.nationalacademies.org/catalog/10728/air-quality-management-in-the-united-states" TargetMode="External"/><Relationship Id="rId1" Type="http://schemas.openxmlformats.org/officeDocument/2006/relationships/slideLayout" Target="../slideLayouts/slideLayout2.xml"/><Relationship Id="rId4" Type="http://schemas.openxmlformats.org/officeDocument/2006/relationships/hyperlink" Target="https://archive.epa.gov/airquality/aqmp/web/html/pilot.html"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xr"/><Relationship Id="rId2" Type="http://schemas.openxmlformats.org/officeDocument/2006/relationships/hyperlink" Target="https://pdfs.semanticscholar.org/dd0e/4de9aa98728a9d6d7f82963eb2836da970af.pdf"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hyperlink" Target="https://www.epa.gov/sites/default/files/2016-05/documents/usepa-south_carolina_final_report_may_26_16_2.pdf"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hyperlink" Target="https://www.epa.gov/economic-and-cost-analysis-air-pollution-regulations/cost-analysis-modelstools-air-pollution" TargetMode="External"/><Relationship Id="rId2" Type="http://schemas.openxmlformats.org/officeDocument/2006/relationships/hyperlink" Target="https://www.epa.gov/sites/production/files/2016-05/documents/usepa-south_carolina_final_report_may_26_16_2.pdf"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epa.gov/benmap" TargetMode="External"/><Relationship Id="rId4" Type="http://schemas.openxmlformats.org/officeDocument/2006/relationships/hyperlink" Target="https://www.epa.gov/cmaq"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ouisvilleky.gov/government/air-pollution-control-district/rubbertown-air-toxics-risk-assessment" TargetMode="External"/><Relationship Id="rId3" Type="http://schemas.openxmlformats.org/officeDocument/2006/relationships/hyperlink" Target="https://louisvilleky.gov/government/air-pollution-control-district/apcd-multipollutant-stakeholder-group" TargetMode="External"/><Relationship Id="rId7" Type="http://schemas.openxmlformats.org/officeDocument/2006/relationships/image" Target="../media/image7.jpeg"/><Relationship Id="rId2" Type="http://schemas.openxmlformats.org/officeDocument/2006/relationships/hyperlink" Target="https://louisvilleky.gov/air-pollution-control-district/document/apcdozoneformationstudy11-2019pdf" TargetMode="Externa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hyperlink" Target="https://louisvilleky.gov/government/air-pollution-control-district/ozone-louisville" TargetMode="External"/><Relationship Id="rId4" Type="http://schemas.openxmlformats.org/officeDocument/2006/relationships/hyperlink" Target="https://usepa-my.sharepoint.com/:b:/g/personal/landis_elizabeth_epa_gov/Eb7kS4OmapBKiMNK0oGwRnwBDoWiStuGgHh1RTXrvOCGLg?e=XL0xl0"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90B97-C46D-432A-AC5D-AE5FF9F8C4F4}"/>
              </a:ext>
            </a:extLst>
          </p:cNvPr>
          <p:cNvSpPr>
            <a:spLocks noGrp="1"/>
          </p:cNvSpPr>
          <p:nvPr>
            <p:ph type="ctrTitle"/>
          </p:nvPr>
        </p:nvSpPr>
        <p:spPr/>
        <p:txBody>
          <a:bodyPr/>
          <a:lstStyle/>
          <a:p>
            <a:r>
              <a:rPr lang="en-US" dirty="0"/>
              <a:t>MP &amp; NEXUS</a:t>
            </a:r>
          </a:p>
        </p:txBody>
      </p:sp>
      <p:sp>
        <p:nvSpPr>
          <p:cNvPr id="3" name="Subtitle 2">
            <a:extLst>
              <a:ext uri="{FF2B5EF4-FFF2-40B4-BE49-F238E27FC236}">
                <a16:creationId xmlns:a16="http://schemas.microsoft.com/office/drawing/2014/main" id="{3037C768-6D23-4968-B952-A5A75D4BEF7E}"/>
              </a:ext>
            </a:extLst>
          </p:cNvPr>
          <p:cNvSpPr>
            <a:spLocks noGrp="1"/>
          </p:cNvSpPr>
          <p:nvPr>
            <p:ph type="subTitle" idx="1"/>
          </p:nvPr>
        </p:nvSpPr>
        <p:spPr/>
        <p:txBody>
          <a:bodyPr/>
          <a:lstStyle/>
          <a:p>
            <a:r>
              <a:rPr lang="en-US" dirty="0"/>
              <a:t>1/9/23</a:t>
            </a:r>
          </a:p>
        </p:txBody>
      </p:sp>
    </p:spTree>
    <p:extLst>
      <p:ext uri="{BB962C8B-B14F-4D97-AF65-F5344CB8AC3E}">
        <p14:creationId xmlns:p14="http://schemas.microsoft.com/office/powerpoint/2010/main" val="1923273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8F8DE-9C8D-429E-BA3A-C2D899A1F83C}"/>
              </a:ext>
            </a:extLst>
          </p:cNvPr>
          <p:cNvSpPr>
            <a:spLocks noGrp="1"/>
          </p:cNvSpPr>
          <p:nvPr>
            <p:ph type="title"/>
          </p:nvPr>
        </p:nvSpPr>
        <p:spPr>
          <a:xfrm>
            <a:off x="838200" y="-87158"/>
            <a:ext cx="10515600" cy="1325563"/>
          </a:xfrm>
        </p:spPr>
        <p:txBody>
          <a:bodyPr/>
          <a:lstStyle/>
          <a:p>
            <a:r>
              <a:rPr lang="en-US" sz="3600" dirty="0">
                <a:latin typeface="Arial" panose="020B0604020202020204" pitchFamily="34" charset="0"/>
                <a:cs typeface="Arial" panose="020B0604020202020204" pitchFamily="34" charset="0"/>
              </a:rPr>
              <a:t>NEXUS: EPA Regional Beta Team Members</a:t>
            </a:r>
          </a:p>
        </p:txBody>
      </p:sp>
      <p:sp>
        <p:nvSpPr>
          <p:cNvPr id="11" name="Content Placeholder 2">
            <a:extLst>
              <a:ext uri="{FF2B5EF4-FFF2-40B4-BE49-F238E27FC236}">
                <a16:creationId xmlns:a16="http://schemas.microsoft.com/office/drawing/2014/main" id="{28D8F7F3-323E-47AE-B9CC-85DAB05C1085}"/>
              </a:ext>
            </a:extLst>
          </p:cNvPr>
          <p:cNvSpPr txBox="1">
            <a:spLocks/>
          </p:cNvSpPr>
          <p:nvPr/>
        </p:nvSpPr>
        <p:spPr bwMode="auto">
          <a:xfrm>
            <a:off x="993053" y="1022555"/>
            <a:ext cx="11307102" cy="5470321"/>
          </a:xfrm>
          <a:prstGeom prst="rect">
            <a:avLst/>
          </a:prstGeom>
          <a:noFill/>
          <a:ln w="9525">
            <a:noFill/>
            <a:miter lim="800000"/>
            <a:headEnd/>
            <a:tailEnd/>
          </a:ln>
        </p:spPr>
        <p:txBody>
          <a:bodyPr vert="horz" wrap="square" lIns="91440" tIns="45720" rIns="91440" bIns="45720" numCol="3" anchor="t" anchorCtr="0" compatLnSpc="1">
            <a:prstTxWarp prst="textNoShape">
              <a:avLst/>
            </a:prstTxWarp>
            <a:normAutofit fontScale="92500" lnSpcReduction="20000"/>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1800">
                <a:solidFill>
                  <a:schemeClr val="tx1"/>
                </a:solidFill>
                <a:latin typeface="+mn-lt"/>
                <a:ea typeface="+mn-ea"/>
              </a:defRPr>
            </a:lvl4pPr>
            <a:lvl5pPr marL="2057400" indent="-228600" algn="l" rtl="0" eaLnBrk="1" fontAlgn="base" hangingPunct="1">
              <a:spcBef>
                <a:spcPct val="20000"/>
              </a:spcBef>
              <a:spcAft>
                <a:spcPct val="0"/>
              </a:spcAft>
              <a:buChar char="»"/>
              <a:defRPr sz="1800">
                <a:solidFill>
                  <a:schemeClr val="tx1"/>
                </a:solidFill>
                <a:latin typeface="+mn-lt"/>
                <a:ea typeface="+mn-ea"/>
              </a:defRPr>
            </a:lvl5pPr>
            <a:lvl6pPr marL="2514600" indent="-228600" algn="l" rtl="0" eaLnBrk="1" fontAlgn="base" hangingPunct="1">
              <a:spcBef>
                <a:spcPct val="20000"/>
              </a:spcBef>
              <a:spcAft>
                <a:spcPct val="0"/>
              </a:spcAft>
              <a:buChar char="»"/>
              <a:defRPr sz="1800">
                <a:solidFill>
                  <a:schemeClr val="tx1"/>
                </a:solidFill>
                <a:latin typeface="+mn-lt"/>
                <a:ea typeface="+mn-ea"/>
              </a:defRPr>
            </a:lvl6pPr>
            <a:lvl7pPr marL="2971800" indent="-228600" algn="l" rtl="0" eaLnBrk="1" fontAlgn="base" hangingPunct="1">
              <a:spcBef>
                <a:spcPct val="20000"/>
              </a:spcBef>
              <a:spcAft>
                <a:spcPct val="0"/>
              </a:spcAft>
              <a:buChar char="»"/>
              <a:defRPr sz="1800">
                <a:solidFill>
                  <a:schemeClr val="tx1"/>
                </a:solidFill>
                <a:latin typeface="+mn-lt"/>
                <a:ea typeface="+mn-ea"/>
              </a:defRPr>
            </a:lvl7pPr>
            <a:lvl8pPr marL="3429000" indent="-228600" algn="l" rtl="0" eaLnBrk="1" fontAlgn="base" hangingPunct="1">
              <a:spcBef>
                <a:spcPct val="20000"/>
              </a:spcBef>
              <a:spcAft>
                <a:spcPct val="0"/>
              </a:spcAft>
              <a:buChar char="»"/>
              <a:defRPr sz="1800">
                <a:solidFill>
                  <a:schemeClr val="tx1"/>
                </a:solidFill>
                <a:latin typeface="+mn-lt"/>
                <a:ea typeface="+mn-ea"/>
              </a:defRPr>
            </a:lvl8pPr>
            <a:lvl9pPr marL="3886200" indent="-228600" algn="l" rtl="0" eaLnBrk="1" fontAlgn="base" hangingPunct="1">
              <a:spcBef>
                <a:spcPct val="20000"/>
              </a:spcBef>
              <a:spcAft>
                <a:spcPct val="0"/>
              </a:spcAft>
              <a:buChar char="»"/>
              <a:defRPr sz="18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None/>
              <a:tabLst/>
              <a:defRPr/>
            </a:pPr>
            <a:r>
              <a:rPr kumimoji="0" lang="en-US" sz="2600" i="0" u="sng" strike="noStrike" kern="0" cap="none" spc="0" normalizeH="0" baseline="0" noProof="0" dirty="0">
                <a:ln>
                  <a:noFill/>
                </a:ln>
                <a:solidFill>
                  <a:srgbClr val="000000"/>
                </a:solidFill>
                <a:effectLst/>
                <a:uLnTx/>
                <a:uFillTx/>
                <a:latin typeface="Arial"/>
                <a:ea typeface="ＭＳ Ｐゴシック"/>
                <a:cs typeface="+mn-cs"/>
              </a:rPr>
              <a:t>Region 1</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kumimoji="0" lang="en-US" sz="2000" i="0" u="none" strike="noStrike" kern="0" cap="none" spc="0" normalizeH="0" baseline="0" noProof="0" dirty="0">
                <a:ln>
                  <a:noFill/>
                </a:ln>
                <a:solidFill>
                  <a:srgbClr val="000000"/>
                </a:solidFill>
                <a:effectLst/>
                <a:uLnTx/>
                <a:uFillTx/>
                <a:latin typeface="Arial"/>
                <a:ea typeface="ＭＳ Ｐゴシック"/>
              </a:rPr>
              <a:t>Shutsu Wong</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lang="en-US" sz="2000" kern="0" dirty="0">
                <a:solidFill>
                  <a:srgbClr val="000000"/>
                </a:solidFill>
                <a:latin typeface="Arial"/>
                <a:ea typeface="ＭＳ Ｐゴシック"/>
              </a:rPr>
              <a:t>Emily Bolger</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100" i="0" u="none" strike="noStrike" kern="0" cap="none" spc="0" normalizeH="0" baseline="0" noProof="0" dirty="0">
              <a:ln>
                <a:noFill/>
              </a:ln>
              <a:solidFill>
                <a:srgbClr val="000000"/>
              </a:solidFill>
              <a:effectLst/>
              <a:uLnTx/>
              <a:uFillTx/>
              <a:latin typeface="Arial"/>
              <a:ea typeface="ＭＳ Ｐゴシック"/>
            </a:endParaRPr>
          </a:p>
          <a:p>
            <a:pPr marL="0" marR="0" lvl="0" indent="0" algn="l" defTabSz="914400" rtl="0" eaLnBrk="1" fontAlgn="base" latinLnBrk="0" hangingPunct="1">
              <a:lnSpc>
                <a:spcPct val="100000"/>
              </a:lnSpc>
              <a:spcBef>
                <a:spcPct val="20000"/>
              </a:spcBef>
              <a:spcAft>
                <a:spcPct val="0"/>
              </a:spcAft>
              <a:buClrTx/>
              <a:buSzTx/>
              <a:buNone/>
              <a:tabLst/>
              <a:defRPr/>
            </a:pPr>
            <a:r>
              <a:rPr kumimoji="0" lang="en-US" sz="2600" i="0" u="sng" strike="noStrike" kern="0" cap="none" spc="0" normalizeH="0" baseline="0" noProof="0" dirty="0">
                <a:ln>
                  <a:noFill/>
                </a:ln>
                <a:solidFill>
                  <a:srgbClr val="000000"/>
                </a:solidFill>
                <a:effectLst/>
                <a:uLnTx/>
                <a:uFillTx/>
                <a:latin typeface="Arial"/>
                <a:ea typeface="ＭＳ Ｐゴシック"/>
                <a:cs typeface="+mn-cs"/>
              </a:rPr>
              <a:t>Region 2</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kumimoji="0" lang="en-US" sz="2100" i="0" u="none" strike="noStrike" kern="0" cap="none" spc="0" normalizeH="0" baseline="0" noProof="0" dirty="0">
                <a:ln>
                  <a:noFill/>
                </a:ln>
                <a:solidFill>
                  <a:srgbClr val="000000"/>
                </a:solidFill>
                <a:effectLst/>
                <a:uLnTx/>
                <a:uFillTx/>
                <a:latin typeface="Arial"/>
                <a:ea typeface="ＭＳ Ｐゴシック"/>
              </a:rPr>
              <a:t>Ysabel Barron</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lang="en-US" sz="2100" kern="0" dirty="0">
              <a:solidFill>
                <a:srgbClr val="000000"/>
              </a:solidFill>
              <a:latin typeface="Arial"/>
              <a:ea typeface="ＭＳ Ｐゴシック"/>
            </a:endParaRPr>
          </a:p>
          <a:p>
            <a:pPr marL="0" marR="0" lvl="0" indent="0" algn="l" defTabSz="914400" rtl="0" eaLnBrk="1" fontAlgn="base" latinLnBrk="0" hangingPunct="1">
              <a:lnSpc>
                <a:spcPct val="100000"/>
              </a:lnSpc>
              <a:spcBef>
                <a:spcPct val="20000"/>
              </a:spcBef>
              <a:spcAft>
                <a:spcPct val="0"/>
              </a:spcAft>
              <a:buClrTx/>
              <a:buSzTx/>
              <a:buNone/>
              <a:tabLst/>
              <a:defRPr/>
            </a:pPr>
            <a:r>
              <a:rPr kumimoji="0" lang="en-US" sz="2600" i="0" u="sng" strike="noStrike" kern="0" cap="none" spc="0" normalizeH="0" baseline="0" noProof="0" dirty="0">
                <a:ln>
                  <a:noFill/>
                </a:ln>
                <a:solidFill>
                  <a:srgbClr val="000000"/>
                </a:solidFill>
                <a:effectLst/>
                <a:uLnTx/>
                <a:uFillTx/>
                <a:latin typeface="Arial"/>
                <a:ea typeface="ＭＳ Ｐゴシック"/>
                <a:cs typeface="+mn-cs"/>
              </a:rPr>
              <a:t>Region 3</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kumimoji="0" lang="en-US" sz="2100" i="0" u="none" strike="noStrike" kern="0" cap="none" spc="0" normalizeH="0" baseline="0" noProof="0" dirty="0">
                <a:ln>
                  <a:noFill/>
                </a:ln>
                <a:solidFill>
                  <a:srgbClr val="000000"/>
                </a:solidFill>
                <a:effectLst/>
                <a:uLnTx/>
                <a:uFillTx/>
                <a:latin typeface="Arial"/>
                <a:ea typeface="ＭＳ Ｐゴシック"/>
              </a:rPr>
              <a:t>Cynthia Stahl</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kumimoji="0" lang="en-US" sz="2100" i="0" u="none" strike="noStrike" kern="0" cap="none" spc="0" normalizeH="0" baseline="0" noProof="0" dirty="0">
                <a:ln>
                  <a:noFill/>
                </a:ln>
                <a:solidFill>
                  <a:srgbClr val="000000"/>
                </a:solidFill>
                <a:effectLst/>
                <a:uLnTx/>
                <a:uFillTx/>
                <a:latin typeface="Arial"/>
                <a:ea typeface="ＭＳ Ｐゴシック"/>
              </a:rPr>
              <a:t>Carol Ann Gross-Davis</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kumimoji="0" lang="en-US" sz="2100" i="0" u="none" strike="noStrike" kern="0" cap="none" spc="0" normalizeH="0" baseline="0" noProof="0" dirty="0">
                <a:ln>
                  <a:noFill/>
                </a:ln>
                <a:solidFill>
                  <a:srgbClr val="000000"/>
                </a:solidFill>
                <a:effectLst/>
                <a:uLnTx/>
                <a:uFillTx/>
                <a:latin typeface="Arial"/>
                <a:ea typeface="ＭＳ Ｐゴシック"/>
              </a:rPr>
              <a:t>Jessie Fry</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lang="en-US" sz="2100" kern="0" dirty="0">
                <a:solidFill>
                  <a:srgbClr val="000000"/>
                </a:solidFill>
                <a:latin typeface="Arial"/>
                <a:ea typeface="ＭＳ Ｐゴシック"/>
              </a:rPr>
              <a:t>Angus Welch</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lang="en-US" sz="2100" kern="0" dirty="0">
                <a:solidFill>
                  <a:srgbClr val="000000"/>
                </a:solidFill>
                <a:latin typeface="Arial"/>
                <a:ea typeface="ＭＳ Ｐゴシック"/>
              </a:rPr>
              <a:t>Alice Chow</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100" i="0" u="none" strike="noStrike" kern="0" cap="none" spc="0" normalizeH="0" baseline="0" noProof="0" dirty="0">
              <a:ln>
                <a:noFill/>
              </a:ln>
              <a:solidFill>
                <a:srgbClr val="000000"/>
              </a:solidFill>
              <a:effectLst/>
              <a:uLnTx/>
              <a:uFillTx/>
              <a:latin typeface="Arial"/>
              <a:ea typeface="ＭＳ Ｐゴシック"/>
            </a:endParaRPr>
          </a:p>
          <a:p>
            <a:pPr marL="0" marR="0" lvl="0" indent="0" algn="l" defTabSz="914400" rtl="0" eaLnBrk="1" fontAlgn="base" latinLnBrk="0" hangingPunct="1">
              <a:lnSpc>
                <a:spcPct val="100000"/>
              </a:lnSpc>
              <a:spcBef>
                <a:spcPct val="20000"/>
              </a:spcBef>
              <a:spcAft>
                <a:spcPct val="0"/>
              </a:spcAft>
              <a:buClrTx/>
              <a:buSzTx/>
              <a:buNone/>
              <a:tabLst/>
              <a:defRPr/>
            </a:pPr>
            <a:r>
              <a:rPr kumimoji="0" lang="en-US" sz="2600" i="0" u="sng" strike="noStrike" kern="0" cap="none" spc="0" normalizeH="0" baseline="0" noProof="0" dirty="0">
                <a:ln>
                  <a:noFill/>
                </a:ln>
                <a:solidFill>
                  <a:srgbClr val="000000"/>
                </a:solidFill>
                <a:effectLst/>
                <a:uLnTx/>
                <a:uFillTx/>
                <a:latin typeface="Arial"/>
                <a:ea typeface="ＭＳ Ｐゴシック"/>
                <a:cs typeface="+mn-cs"/>
              </a:rPr>
              <a:t>Region 4</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kumimoji="0" lang="en-US" sz="2100" i="0" u="none" strike="noStrike" kern="0" cap="none" spc="0" normalizeH="0" baseline="0" noProof="0" dirty="0">
                <a:ln>
                  <a:noFill/>
                </a:ln>
                <a:solidFill>
                  <a:srgbClr val="000000"/>
                </a:solidFill>
                <a:effectLst/>
                <a:uLnTx/>
                <a:uFillTx/>
                <a:latin typeface="Arial"/>
                <a:ea typeface="ＭＳ Ｐゴシック"/>
              </a:rPr>
              <a:t>Rick Gillam</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kumimoji="0" lang="en-US" sz="2100" i="0" u="none" strike="noStrike" kern="0" cap="none" spc="0" normalizeH="0" baseline="0" noProof="0" dirty="0">
                <a:ln>
                  <a:noFill/>
                </a:ln>
                <a:solidFill>
                  <a:srgbClr val="000000"/>
                </a:solidFill>
                <a:effectLst/>
                <a:uLnTx/>
                <a:uFillTx/>
                <a:latin typeface="Arial"/>
                <a:ea typeface="ＭＳ Ｐゴシック"/>
              </a:rPr>
              <a:t>Byron Gary (LMAPCD)</a:t>
            </a:r>
            <a:endParaRPr kumimoji="0" lang="en-US" sz="2600" i="0"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algn="l" defTabSz="914400" rtl="0" eaLnBrk="1" fontAlgn="base" latinLnBrk="0" hangingPunct="1">
              <a:lnSpc>
                <a:spcPct val="100000"/>
              </a:lnSpc>
              <a:spcBef>
                <a:spcPct val="20000"/>
              </a:spcBef>
              <a:spcAft>
                <a:spcPct val="0"/>
              </a:spcAft>
              <a:buClrTx/>
              <a:buSzTx/>
              <a:buNone/>
              <a:tabLst/>
              <a:defRPr/>
            </a:pPr>
            <a:r>
              <a:rPr kumimoji="0" lang="en-US" sz="2600" i="0" u="sng" strike="noStrike" kern="0" cap="none" spc="0" normalizeH="0" baseline="0" noProof="0" dirty="0">
                <a:ln>
                  <a:noFill/>
                </a:ln>
                <a:solidFill>
                  <a:srgbClr val="000000"/>
                </a:solidFill>
                <a:effectLst/>
                <a:uLnTx/>
                <a:uFillTx/>
                <a:latin typeface="Arial"/>
                <a:ea typeface="ＭＳ Ｐゴシック"/>
                <a:cs typeface="+mn-cs"/>
              </a:rPr>
              <a:t>Region 5</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kumimoji="0" lang="en-US" sz="2100" i="0" u="none" strike="noStrike" kern="0" cap="none" spc="0" normalizeH="0" baseline="0" noProof="0" dirty="0">
                <a:ln>
                  <a:noFill/>
                </a:ln>
                <a:solidFill>
                  <a:srgbClr val="000000"/>
                </a:solidFill>
                <a:effectLst/>
                <a:uLnTx/>
                <a:uFillTx/>
                <a:latin typeface="Arial"/>
                <a:ea typeface="ＭＳ Ｐゴシック"/>
              </a:rPr>
              <a:t>Alexis Cain</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kumimoji="0" lang="en-US" sz="2100" i="0" u="none" strike="noStrike" kern="0" cap="none" spc="0" normalizeH="0" baseline="0" noProof="0" dirty="0">
                <a:ln>
                  <a:noFill/>
                </a:ln>
                <a:solidFill>
                  <a:srgbClr val="000000"/>
                </a:solidFill>
                <a:effectLst/>
                <a:uLnTx/>
                <a:uFillTx/>
                <a:latin typeface="Arial"/>
                <a:ea typeface="ＭＳ Ｐゴシック"/>
              </a:rPr>
              <a:t>Margaret Sieffert</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lang="en-US" sz="2100" kern="0" dirty="0">
                <a:solidFill>
                  <a:srgbClr val="000000"/>
                </a:solidFill>
                <a:latin typeface="Arial"/>
                <a:ea typeface="ＭＳ Ｐゴシック"/>
              </a:rPr>
              <a:t>Rae Trine</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kumimoji="0" lang="en-US" sz="2100" i="0" u="none" strike="noStrike" kern="0" cap="none" spc="0" normalizeH="0" baseline="0" noProof="0" dirty="0">
                <a:ln>
                  <a:noFill/>
                </a:ln>
                <a:solidFill>
                  <a:srgbClr val="000000"/>
                </a:solidFill>
                <a:effectLst/>
                <a:uLnTx/>
                <a:uFillTx/>
                <a:latin typeface="Arial"/>
                <a:ea typeface="ＭＳ Ｐゴシック"/>
              </a:rPr>
              <a:t>Yana Genchanok</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en-US" sz="2100" i="0" u="none" strike="noStrike" kern="0" cap="none" spc="0" normalizeH="0" baseline="0" noProof="0" dirty="0">
              <a:ln>
                <a:noFill/>
              </a:ln>
              <a:solidFill>
                <a:srgbClr val="000000"/>
              </a:solidFill>
              <a:effectLst/>
              <a:uLnTx/>
              <a:uFillTx/>
              <a:latin typeface="Arial"/>
              <a:ea typeface="ＭＳ Ｐゴシック"/>
            </a:endParaRPr>
          </a:p>
          <a:p>
            <a:pPr marL="0" marR="0" lvl="0" indent="0" algn="l" defTabSz="914400" rtl="0" eaLnBrk="1" fontAlgn="base" latinLnBrk="0" hangingPunct="1">
              <a:lnSpc>
                <a:spcPct val="100000"/>
              </a:lnSpc>
              <a:spcBef>
                <a:spcPct val="20000"/>
              </a:spcBef>
              <a:spcAft>
                <a:spcPct val="0"/>
              </a:spcAft>
              <a:buClrTx/>
              <a:buSzTx/>
              <a:buNone/>
              <a:tabLst/>
              <a:defRPr/>
            </a:pPr>
            <a:r>
              <a:rPr kumimoji="0" lang="en-US" sz="2600" i="0" u="sng" strike="noStrike" kern="0" cap="none" spc="0" normalizeH="0" baseline="0" noProof="0" dirty="0">
                <a:ln>
                  <a:noFill/>
                </a:ln>
                <a:solidFill>
                  <a:srgbClr val="000000"/>
                </a:solidFill>
                <a:effectLst/>
                <a:uLnTx/>
                <a:uFillTx/>
                <a:latin typeface="Arial"/>
                <a:ea typeface="ＭＳ Ｐゴシック"/>
                <a:cs typeface="+mn-cs"/>
              </a:rPr>
              <a:t>Region 6</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kumimoji="0" lang="en-US" sz="2100" i="0" u="none" strike="noStrike" kern="0" cap="none" spc="0" normalizeH="0" baseline="0" noProof="0" dirty="0">
                <a:ln>
                  <a:noFill/>
                </a:ln>
                <a:solidFill>
                  <a:srgbClr val="000000"/>
                </a:solidFill>
                <a:effectLst/>
                <a:uLnTx/>
                <a:uFillTx/>
                <a:latin typeface="Arial"/>
                <a:ea typeface="ＭＳ Ｐゴシック"/>
              </a:rPr>
              <a:t>Nia Riddick</a:t>
            </a:r>
          </a:p>
          <a:p>
            <a:pPr marL="457200" marR="0" lvl="1" indent="0" algn="l" defTabSz="914400" rtl="0" eaLnBrk="1" fontAlgn="base" latinLnBrk="0" hangingPunct="1">
              <a:lnSpc>
                <a:spcPct val="100000"/>
              </a:lnSpc>
              <a:spcBef>
                <a:spcPct val="20000"/>
              </a:spcBef>
              <a:spcAft>
                <a:spcPct val="0"/>
              </a:spcAft>
              <a:buClrTx/>
              <a:buSzTx/>
              <a:buNone/>
              <a:tabLst/>
              <a:defRPr/>
            </a:pPr>
            <a:endParaRPr kumimoji="0" lang="en-US" sz="2100" i="0" u="none" strike="noStrike" kern="0" cap="none" spc="0" normalizeH="0" baseline="0" noProof="0" dirty="0">
              <a:ln>
                <a:noFill/>
              </a:ln>
              <a:solidFill>
                <a:srgbClr val="000000"/>
              </a:solidFill>
              <a:effectLst/>
              <a:uLnTx/>
              <a:uFillTx/>
              <a:latin typeface="Arial"/>
              <a:ea typeface="ＭＳ Ｐゴシック"/>
            </a:endParaRPr>
          </a:p>
          <a:p>
            <a:pPr marL="0" marR="0" lvl="0" indent="0" algn="l" defTabSz="914400" rtl="0" eaLnBrk="1" fontAlgn="base" latinLnBrk="0" hangingPunct="1">
              <a:lnSpc>
                <a:spcPct val="100000"/>
              </a:lnSpc>
              <a:spcBef>
                <a:spcPct val="20000"/>
              </a:spcBef>
              <a:spcAft>
                <a:spcPct val="0"/>
              </a:spcAft>
              <a:buClrTx/>
              <a:buSzTx/>
              <a:buNone/>
              <a:tabLst/>
              <a:defRPr/>
            </a:pPr>
            <a:r>
              <a:rPr kumimoji="0" lang="en-US" sz="2600" i="0" u="sng" strike="noStrike" kern="0" cap="none" spc="0" normalizeH="0" baseline="0" noProof="0" dirty="0">
                <a:ln>
                  <a:noFill/>
                </a:ln>
                <a:solidFill>
                  <a:srgbClr val="000000"/>
                </a:solidFill>
                <a:effectLst/>
                <a:uLnTx/>
                <a:uFillTx/>
                <a:latin typeface="Arial"/>
                <a:ea typeface="ＭＳ Ｐゴシック"/>
                <a:cs typeface="+mn-cs"/>
              </a:rPr>
              <a:t>Region 7</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kumimoji="0" lang="en-US" sz="2100" i="0" u="none" strike="noStrike" kern="0" cap="none" spc="0" normalizeH="0" baseline="0" noProof="0" dirty="0">
                <a:ln>
                  <a:noFill/>
                </a:ln>
                <a:solidFill>
                  <a:srgbClr val="000000"/>
                </a:solidFill>
                <a:effectLst/>
                <a:uLnTx/>
                <a:uFillTx/>
                <a:latin typeface="Arial"/>
                <a:ea typeface="ＭＳ Ｐゴシック"/>
              </a:rPr>
              <a:t>Adam Zachary</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lang="en-US" sz="2100" kern="0" dirty="0">
                <a:solidFill>
                  <a:srgbClr val="000000"/>
                </a:solidFill>
                <a:latin typeface="Arial"/>
                <a:ea typeface="ＭＳ Ｐゴシック"/>
              </a:rPr>
              <a:t>Allie Donohue</a:t>
            </a:r>
            <a:endParaRPr kumimoji="0" lang="en-US" sz="2100" i="0" u="none" strike="noStrike" kern="0" cap="none" spc="0" normalizeH="0" baseline="0" noProof="0" dirty="0">
              <a:ln>
                <a:noFill/>
              </a:ln>
              <a:solidFill>
                <a:srgbClr val="000000"/>
              </a:solidFill>
              <a:effectLst/>
              <a:uLnTx/>
              <a:uFillTx/>
              <a:latin typeface="Arial"/>
              <a:ea typeface="ＭＳ Ｐゴシック"/>
            </a:endParaRPr>
          </a:p>
          <a:p>
            <a:pPr marL="457200" marR="0" lvl="1" indent="0" algn="l" defTabSz="914400" rtl="0" eaLnBrk="1" fontAlgn="base" latinLnBrk="0" hangingPunct="1">
              <a:lnSpc>
                <a:spcPct val="100000"/>
              </a:lnSpc>
              <a:spcBef>
                <a:spcPct val="20000"/>
              </a:spcBef>
              <a:spcAft>
                <a:spcPct val="0"/>
              </a:spcAft>
              <a:buClrTx/>
              <a:buSzTx/>
              <a:buNone/>
              <a:tabLst/>
              <a:defRPr/>
            </a:pPr>
            <a:endParaRPr lang="en-US" sz="2100" kern="0" dirty="0">
              <a:solidFill>
                <a:srgbClr val="000000"/>
              </a:solidFill>
              <a:latin typeface="Arial"/>
              <a:ea typeface="ＭＳ Ｐゴシック"/>
            </a:endParaRPr>
          </a:p>
          <a:p>
            <a:pPr marL="0" marR="0" lvl="0" indent="0" algn="l" defTabSz="914400" rtl="0" eaLnBrk="1" fontAlgn="base" latinLnBrk="0" hangingPunct="1">
              <a:lnSpc>
                <a:spcPct val="100000"/>
              </a:lnSpc>
              <a:spcBef>
                <a:spcPct val="20000"/>
              </a:spcBef>
              <a:spcAft>
                <a:spcPct val="0"/>
              </a:spcAft>
              <a:buClrTx/>
              <a:buSzTx/>
              <a:buNone/>
              <a:tabLst/>
              <a:defRPr/>
            </a:pPr>
            <a:r>
              <a:rPr kumimoji="0" lang="en-US" sz="2600" i="0" u="sng" strike="noStrike" kern="0" cap="none" spc="0" normalizeH="0" baseline="0" noProof="0" dirty="0">
                <a:ln>
                  <a:noFill/>
                </a:ln>
                <a:solidFill>
                  <a:srgbClr val="000000"/>
                </a:solidFill>
                <a:effectLst/>
                <a:uLnTx/>
                <a:uFillTx/>
                <a:latin typeface="Arial"/>
                <a:ea typeface="ＭＳ Ｐゴシック"/>
                <a:cs typeface="+mn-cs"/>
              </a:rPr>
              <a:t>Region 8</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kumimoji="0" lang="en-US" sz="2100" i="0" u="none" strike="noStrike" kern="0" cap="none" spc="0" normalizeH="0" baseline="0" noProof="0" dirty="0">
                <a:ln>
                  <a:noFill/>
                </a:ln>
                <a:solidFill>
                  <a:srgbClr val="000000"/>
                </a:solidFill>
                <a:effectLst/>
                <a:uLnTx/>
                <a:uFillTx/>
                <a:latin typeface="Arial"/>
                <a:ea typeface="ＭＳ Ｐゴシック"/>
              </a:rPr>
              <a:t>Ethan Brown</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lang="en-US" sz="2100" kern="0" dirty="0">
                <a:solidFill>
                  <a:srgbClr val="000000"/>
                </a:solidFill>
                <a:latin typeface="Arial"/>
                <a:ea typeface="ＭＳ Ｐゴシック"/>
              </a:rPr>
              <a:t>Adam Eisele</a:t>
            </a:r>
            <a:endParaRPr kumimoji="0" lang="en-US" sz="2100" i="0" u="none" strike="noStrike" kern="0" cap="none" spc="0" normalizeH="0" baseline="0" noProof="0" dirty="0">
              <a:ln>
                <a:noFill/>
              </a:ln>
              <a:solidFill>
                <a:srgbClr val="000000"/>
              </a:solidFill>
              <a:effectLst/>
              <a:uLnTx/>
              <a:uFillTx/>
              <a:latin typeface="Arial"/>
              <a:ea typeface="ＭＳ Ｐゴシック"/>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600" i="0" u="none" strike="noStrike" kern="0" cap="none" spc="0" normalizeH="0" baseline="0" noProof="0" dirty="0">
              <a:ln>
                <a:noFill/>
              </a:ln>
              <a:solidFill>
                <a:srgbClr val="000000"/>
              </a:solidFill>
              <a:effectLst/>
              <a:uLnTx/>
              <a:uFillTx/>
              <a:latin typeface="Arial"/>
              <a:ea typeface="ＭＳ Ｐゴシック"/>
              <a:cs typeface="+mn-cs"/>
            </a:endParaRPr>
          </a:p>
          <a:p>
            <a:pPr marL="0" marR="0" lvl="0" indent="0" algn="l" defTabSz="914400" rtl="0" eaLnBrk="1" fontAlgn="base" latinLnBrk="0" hangingPunct="1">
              <a:lnSpc>
                <a:spcPct val="100000"/>
              </a:lnSpc>
              <a:spcBef>
                <a:spcPct val="20000"/>
              </a:spcBef>
              <a:spcAft>
                <a:spcPct val="0"/>
              </a:spcAft>
              <a:buClrTx/>
              <a:buSzTx/>
              <a:buNone/>
              <a:tabLst/>
              <a:defRPr/>
            </a:pPr>
            <a:r>
              <a:rPr kumimoji="0" lang="en-US" sz="2600" i="0" u="sng" strike="noStrike" kern="0" cap="none" spc="0" normalizeH="0" baseline="0" noProof="0" dirty="0">
                <a:ln>
                  <a:noFill/>
                </a:ln>
                <a:solidFill>
                  <a:srgbClr val="000000"/>
                </a:solidFill>
                <a:effectLst/>
                <a:uLnTx/>
                <a:uFillTx/>
                <a:latin typeface="Arial"/>
                <a:ea typeface="ＭＳ Ｐゴシック"/>
                <a:cs typeface="+mn-cs"/>
              </a:rPr>
              <a:t>Region 9</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kumimoji="0" lang="en-US" sz="2100" i="0" u="none" strike="noStrike" kern="0" cap="none" spc="0" normalizeH="0" baseline="0" noProof="0" dirty="0">
                <a:ln>
                  <a:noFill/>
                </a:ln>
                <a:solidFill>
                  <a:srgbClr val="000000"/>
                </a:solidFill>
                <a:effectLst/>
                <a:uLnTx/>
                <a:uFillTx/>
                <a:latin typeface="Arial"/>
                <a:ea typeface="ＭＳ Ｐゴシック"/>
              </a:rPr>
              <a:t>Julia Carlstad</a:t>
            </a:r>
          </a:p>
          <a:p>
            <a:pPr marL="457200" marR="0" lvl="1" indent="0" algn="l" defTabSz="914400" rtl="0" eaLnBrk="1" fontAlgn="base" latinLnBrk="0" hangingPunct="1">
              <a:lnSpc>
                <a:spcPct val="100000"/>
              </a:lnSpc>
              <a:spcBef>
                <a:spcPct val="20000"/>
              </a:spcBef>
              <a:spcAft>
                <a:spcPct val="0"/>
              </a:spcAft>
              <a:buClrTx/>
              <a:buSzTx/>
              <a:buNone/>
              <a:tabLst/>
              <a:defRPr/>
            </a:pPr>
            <a:endParaRPr kumimoji="0" lang="en-US" sz="2100" i="0" u="none" strike="noStrike" kern="0" cap="none" spc="0" normalizeH="0" baseline="0" noProof="0" dirty="0">
              <a:ln>
                <a:noFill/>
              </a:ln>
              <a:solidFill>
                <a:srgbClr val="000000"/>
              </a:solidFill>
              <a:effectLst/>
              <a:uLnTx/>
              <a:uFillTx/>
              <a:latin typeface="Arial"/>
              <a:ea typeface="ＭＳ Ｐゴシック"/>
            </a:endParaRPr>
          </a:p>
          <a:p>
            <a:pPr marL="0" marR="0" lvl="0" indent="0" algn="l" defTabSz="914400" rtl="0" eaLnBrk="1" fontAlgn="base" latinLnBrk="0" hangingPunct="1">
              <a:lnSpc>
                <a:spcPct val="100000"/>
              </a:lnSpc>
              <a:spcBef>
                <a:spcPct val="20000"/>
              </a:spcBef>
              <a:spcAft>
                <a:spcPct val="0"/>
              </a:spcAft>
              <a:buClrTx/>
              <a:buSzTx/>
              <a:buNone/>
              <a:tabLst/>
              <a:defRPr/>
            </a:pPr>
            <a:r>
              <a:rPr kumimoji="0" lang="en-US" sz="2600" i="0" u="sng" strike="noStrike" kern="0" cap="none" spc="0" normalizeH="0" baseline="0" noProof="0" dirty="0">
                <a:ln>
                  <a:noFill/>
                </a:ln>
                <a:solidFill>
                  <a:srgbClr val="000000"/>
                </a:solidFill>
                <a:effectLst/>
                <a:uLnTx/>
                <a:uFillTx/>
                <a:latin typeface="Arial"/>
                <a:ea typeface="ＭＳ Ｐゴシック"/>
                <a:cs typeface="+mn-cs"/>
              </a:rPr>
              <a:t>Region 10</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kumimoji="0" lang="en-US" sz="2100" i="0" u="none" strike="noStrike" kern="0" cap="none" spc="0" normalizeH="0" baseline="0" noProof="0" dirty="0">
                <a:ln>
                  <a:noFill/>
                </a:ln>
                <a:solidFill>
                  <a:srgbClr val="000000"/>
                </a:solidFill>
                <a:effectLst/>
                <a:uLnTx/>
                <a:uFillTx/>
                <a:latin typeface="Arial"/>
                <a:ea typeface="ＭＳ Ｐゴシック"/>
              </a:rPr>
              <a:t>Claudia Vaupel</a:t>
            </a:r>
          </a:p>
          <a:p>
            <a:pPr marL="0" marR="0" lvl="0" indent="0" algn="l" defTabSz="914400" rtl="0" eaLnBrk="1" fontAlgn="base" latinLnBrk="0" hangingPunct="1">
              <a:lnSpc>
                <a:spcPct val="100000"/>
              </a:lnSpc>
              <a:spcBef>
                <a:spcPct val="20000"/>
              </a:spcBef>
              <a:spcAft>
                <a:spcPct val="0"/>
              </a:spcAft>
              <a:buClrTx/>
              <a:buSzTx/>
              <a:buNone/>
              <a:tabLst/>
              <a:defRPr/>
            </a:pPr>
            <a:endParaRPr lang="en-US" sz="2600" kern="0" dirty="0">
              <a:solidFill>
                <a:srgbClr val="000000"/>
              </a:solidFill>
              <a:latin typeface="Arial"/>
              <a:ea typeface="ＭＳ Ｐゴシック"/>
            </a:endParaRPr>
          </a:p>
          <a:p>
            <a:pPr marL="0" marR="0" lvl="0" indent="0" algn="l" defTabSz="914400" rtl="0" eaLnBrk="1" fontAlgn="base" latinLnBrk="0" hangingPunct="1">
              <a:lnSpc>
                <a:spcPct val="100000"/>
              </a:lnSpc>
              <a:spcBef>
                <a:spcPct val="20000"/>
              </a:spcBef>
              <a:spcAft>
                <a:spcPct val="0"/>
              </a:spcAft>
              <a:buClrTx/>
              <a:buSzTx/>
              <a:buNone/>
              <a:tabLst/>
              <a:defRPr/>
            </a:pPr>
            <a:r>
              <a:rPr kumimoji="0" lang="en-US" sz="2600" i="0" u="sng" strike="noStrike" kern="0" cap="none" spc="0" normalizeH="0" baseline="0" noProof="0" dirty="0">
                <a:ln>
                  <a:noFill/>
                </a:ln>
                <a:solidFill>
                  <a:srgbClr val="000000"/>
                </a:solidFill>
                <a:effectLst/>
                <a:uLnTx/>
                <a:uFillTx/>
                <a:latin typeface="Arial"/>
                <a:ea typeface="ＭＳ Ｐゴシック"/>
                <a:cs typeface="+mn-cs"/>
              </a:rPr>
              <a:t>OAQPS</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kumimoji="0" lang="en-US" sz="2100" i="0" u="none" strike="noStrike" kern="0" cap="none" spc="0" normalizeH="0" baseline="0" noProof="0" dirty="0">
                <a:ln>
                  <a:noFill/>
                </a:ln>
                <a:solidFill>
                  <a:srgbClr val="000000"/>
                </a:solidFill>
                <a:effectLst/>
                <a:uLnTx/>
                <a:uFillTx/>
                <a:latin typeface="Arial"/>
                <a:ea typeface="ＭＳ Ｐゴシック"/>
              </a:rPr>
              <a:t>Rob Pinder</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lang="en-US" sz="2100" kern="0" dirty="0">
                <a:solidFill>
                  <a:srgbClr val="000000"/>
                </a:solidFill>
                <a:latin typeface="Arial"/>
                <a:ea typeface="ＭＳ Ｐゴシック"/>
              </a:rPr>
              <a:t>Matt Woody</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lang="en-US" sz="2100" kern="0" dirty="0">
                <a:solidFill>
                  <a:srgbClr val="000000"/>
                </a:solidFill>
                <a:latin typeface="Arial"/>
                <a:ea typeface="ＭＳ Ｐゴシック"/>
              </a:rPr>
              <a:t>Beth Landis</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lang="en-US" sz="2100" kern="0" dirty="0">
                <a:solidFill>
                  <a:srgbClr val="000000"/>
                </a:solidFill>
                <a:latin typeface="Arial"/>
                <a:ea typeface="ＭＳ Ｐゴシック"/>
              </a:rPr>
              <a:t>Carey Jang</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lang="en-US" sz="2100" kern="0" dirty="0">
                <a:solidFill>
                  <a:srgbClr val="000000"/>
                </a:solidFill>
                <a:latin typeface="Arial"/>
                <a:ea typeface="ＭＳ Ｐゴシック"/>
              </a:rPr>
              <a:t>Joe Mangino</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lang="en-US" sz="2100" kern="0" dirty="0">
                <a:solidFill>
                  <a:srgbClr val="000000"/>
                </a:solidFill>
                <a:latin typeface="Arial"/>
                <a:ea typeface="ＭＳ Ｐゴシック"/>
              </a:rPr>
              <a:t>Mia South</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lang="en-US" sz="2100" kern="0" dirty="0">
                <a:solidFill>
                  <a:srgbClr val="000000"/>
                </a:solidFill>
                <a:latin typeface="Arial"/>
                <a:ea typeface="ＭＳ Ｐゴシック"/>
              </a:rPr>
              <a:t>Shomik Ghosh</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lang="en-US" sz="2100" kern="0" dirty="0">
                <a:solidFill>
                  <a:srgbClr val="000000"/>
                </a:solidFill>
                <a:latin typeface="Arial"/>
                <a:ea typeface="ＭＳ Ｐゴシック"/>
              </a:rPr>
              <a:t>Kimber Scavo</a:t>
            </a:r>
          </a:p>
          <a:p>
            <a:pPr marL="461963" marR="0" lvl="1" indent="-236538" algn="l" defTabSz="914400" rtl="0" eaLnBrk="1" fontAlgn="base" latinLnBrk="0" hangingPunct="1">
              <a:lnSpc>
                <a:spcPct val="100000"/>
              </a:lnSpc>
              <a:spcBef>
                <a:spcPct val="20000"/>
              </a:spcBef>
              <a:spcAft>
                <a:spcPct val="0"/>
              </a:spcAft>
              <a:buClrTx/>
              <a:buSzTx/>
              <a:buFontTx/>
              <a:buChar char="–"/>
              <a:tabLst/>
              <a:defRPr/>
            </a:pPr>
            <a:r>
              <a:rPr lang="en-US" sz="2100" kern="0" dirty="0">
                <a:solidFill>
                  <a:srgbClr val="000000"/>
                </a:solidFill>
                <a:latin typeface="Arial"/>
                <a:ea typeface="ＭＳ Ｐゴシック"/>
              </a:rPr>
              <a:t>Tyler Fox</a:t>
            </a:r>
          </a:p>
        </p:txBody>
      </p:sp>
      <p:sp>
        <p:nvSpPr>
          <p:cNvPr id="6" name="Slide Number Placeholder 1">
            <a:extLst>
              <a:ext uri="{FF2B5EF4-FFF2-40B4-BE49-F238E27FC236}">
                <a16:creationId xmlns:a16="http://schemas.microsoft.com/office/drawing/2014/main" id="{3B595C53-3B9D-4D45-88AF-D68062CF7AF2}"/>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1792745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1B72A3C0-EB3D-49B0-A217-AF9C144DA685}"/>
              </a:ext>
            </a:extLst>
          </p:cNvPr>
          <p:cNvSpPr>
            <a:spLocks noChangeArrowheads="1"/>
          </p:cNvSpPr>
          <p:nvPr/>
        </p:nvSpPr>
        <p:spPr bwMode="auto">
          <a:xfrm>
            <a:off x="338667" y="92698"/>
            <a:ext cx="11565466" cy="646331"/>
          </a:xfrm>
          <a:prstGeom prst="rect">
            <a:avLst/>
          </a:prstGeom>
          <a:noFill/>
          <a:ln w="9525">
            <a:noFill/>
            <a:miter lim="800000"/>
            <a:headEnd/>
            <a:tailEnd/>
          </a:ln>
          <a:effectLst/>
        </p:spPr>
        <p:txBody>
          <a:bodyPr wrap="square">
            <a:spAutoFit/>
          </a:bodyPr>
          <a:lstStyle/>
          <a:p>
            <a:pPr algn="ctr" fontAlgn="base">
              <a:spcBef>
                <a:spcPct val="0"/>
              </a:spcBef>
              <a:spcAft>
                <a:spcPts val="1800"/>
              </a:spcAft>
              <a:defRPr/>
            </a:pPr>
            <a:r>
              <a:rPr lang="en-US" altLang="zh-CN" sz="3600" dirty="0">
                <a:latin typeface="Arial" charset="0"/>
                <a:ea typeface="微软雅黑"/>
              </a:rPr>
              <a:t>NEXUS </a:t>
            </a:r>
            <a:r>
              <a:rPr kumimoji="0" lang="en-US" sz="3600" i="0" u="none" strike="noStrike" kern="0" cap="none" spc="0" normalizeH="0" baseline="0" noProof="0" dirty="0">
                <a:ln>
                  <a:noFill/>
                </a:ln>
                <a:uLnTx/>
                <a:uFillTx/>
                <a:latin typeface="Arial" panose="020B0604020202020204" pitchFamily="34" charset="0"/>
                <a:ea typeface="微软雅黑"/>
                <a:cs typeface="Arial" panose="020B0604020202020204" pitchFamily="34" charset="0"/>
              </a:rPr>
              <a:t>Beta Team Feedback - Uses</a:t>
            </a:r>
            <a:endParaRPr lang="en-US" altLang="zh-CN" sz="3200" dirty="0">
              <a:latin typeface="Arial" charset="0"/>
              <a:ea typeface="宋体" panose="02010600030101010101" pitchFamily="2" charset="-122"/>
            </a:endParaRPr>
          </a:p>
        </p:txBody>
      </p:sp>
      <p:sp>
        <p:nvSpPr>
          <p:cNvPr id="24" name="Slide Number Placeholder 1">
            <a:extLst>
              <a:ext uri="{FF2B5EF4-FFF2-40B4-BE49-F238E27FC236}">
                <a16:creationId xmlns:a16="http://schemas.microsoft.com/office/drawing/2014/main" id="{6B954DC9-FAC0-438F-9E41-C665F0632627}"/>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
        <p:nvSpPr>
          <p:cNvPr id="26" name="Content Placeholder 25">
            <a:extLst>
              <a:ext uri="{FF2B5EF4-FFF2-40B4-BE49-F238E27FC236}">
                <a16:creationId xmlns:a16="http://schemas.microsoft.com/office/drawing/2014/main" id="{C1AC9C0D-4755-4580-A81C-D0444E26F74A}"/>
              </a:ext>
            </a:extLst>
          </p:cNvPr>
          <p:cNvSpPr>
            <a:spLocks noGrp="1"/>
          </p:cNvSpPr>
          <p:nvPr>
            <p:ph idx="1"/>
          </p:nvPr>
        </p:nvSpPr>
        <p:spPr>
          <a:xfrm>
            <a:off x="338667" y="876250"/>
            <a:ext cx="11565466" cy="5889052"/>
          </a:xfrm>
        </p:spPr>
        <p:txBody>
          <a:bodyPr numCol="2">
            <a:noAutofit/>
          </a:bodyPr>
          <a:lstStyle/>
          <a:p>
            <a:pPr marL="0" indent="0">
              <a:lnSpc>
                <a:spcPct val="107000"/>
              </a:lnSpc>
              <a:spcBef>
                <a:spcPts val="0"/>
              </a:spcBef>
              <a:spcAft>
                <a:spcPts val="0"/>
              </a:spcAft>
              <a:buNone/>
            </a:pPr>
            <a:r>
              <a:rPr lang="en-US" sz="1800" b="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SIP Related Activities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Address NAAs and areas close to NAAQS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Develop conceptual models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Areas preparing path forward document to join Advance program</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Future weight-of-evidence analysis</a:t>
            </a:r>
          </a:p>
          <a:p>
            <a:pPr marL="225425" lvl="1" indent="0">
              <a:lnSpc>
                <a:spcPct val="107000"/>
              </a:lnSpc>
              <a:spcBef>
                <a:spcPts val="0"/>
              </a:spcBef>
              <a:spcAft>
                <a:spcPts val="0"/>
              </a:spcAft>
              <a:buNone/>
            </a:pPr>
            <a:endParaRPr lang="en-US" sz="1000" b="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r>
              <a:rPr lang="en-US" sz="1800" b="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Air Quality Planning Activities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Identity areas to focus reduction efforts with possible lowering of NAAQs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Evaluate permit applications</a:t>
            </a:r>
            <a:endPar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Visually</a:t>
            </a: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 understand MP issues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Visualize areas of concern, run reports &amp; focus efforts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Response to citizen complaints about sources</a:t>
            </a: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Determine where to focus emission reduction efforts</a:t>
            </a:r>
          </a:p>
          <a:p>
            <a:pPr marL="225425" lvl="1" indent="0">
              <a:lnSpc>
                <a:spcPct val="107000"/>
              </a:lnSpc>
              <a:spcBef>
                <a:spcPts val="0"/>
              </a:spcBef>
              <a:spcAft>
                <a:spcPts val="0"/>
              </a:spcAft>
              <a:buNone/>
            </a:pPr>
            <a:endParaRPr lang="en-US" sz="1000" b="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r>
              <a:rPr lang="en-US" sz="1800" b="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Environmental Justice</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Generate maps and reports for EJ workgroup</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Identify areas with air quality and EJ concerns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Review </a:t>
            </a: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Tribal areas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Ensuring MP cumulative impacts are considered</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Robust evaluation of potential EJ concerns and plans to address community needs</a:t>
            </a:r>
          </a:p>
          <a:p>
            <a:pPr marL="461963" lvl="1" indent="-236538">
              <a:lnSpc>
                <a:spcPct val="107000"/>
              </a:lnSpc>
              <a:spcBef>
                <a:spcPts val="0"/>
              </a:spcBef>
              <a:spcAft>
                <a:spcPts val="0"/>
              </a:spcAft>
              <a:buFont typeface="Symbol" panose="05050102010706020507" pitchFamily="18" charset="2"/>
              <a:buChar char=""/>
            </a:pPr>
            <a:endParaRPr lang="en-US" sz="1800" b="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r>
              <a:rPr lang="en-US" sz="1800" b="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Outreach</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Support AQ planning conversations with SLT air agencies</a:t>
            </a:r>
          </a:p>
          <a:p>
            <a:pPr marL="461963" lvl="1" indent="-236538">
              <a:lnSpc>
                <a:spcPct val="107000"/>
              </a:lnSpc>
              <a:spcBef>
                <a:spcPts val="0"/>
              </a:spcBef>
              <a:spcAft>
                <a:spcPts val="0"/>
              </a:spcAft>
              <a:buFont typeface="Symbol" panose="05050102010706020507" pitchFamily="18" charset="2"/>
              <a:buChar char=""/>
            </a:pPr>
            <a:r>
              <a:rPr lang="en-US" sz="1500" b="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EtO</a:t>
            </a: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 community outreach</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Briefings with RAs and management</a:t>
            </a:r>
          </a:p>
          <a:p>
            <a:pPr marL="225425" lvl="1" indent="0">
              <a:lnSpc>
                <a:spcPct val="107000"/>
              </a:lnSpc>
              <a:spcBef>
                <a:spcPts val="0"/>
              </a:spcBef>
              <a:spcAft>
                <a:spcPts val="0"/>
              </a:spcAft>
              <a:buNone/>
            </a:pPr>
            <a:endParaRPr lang="en-US" sz="1000" b="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r>
              <a:rPr lang="en-US" sz="1800" b="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Monitoring Activities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Review Annual Monitoring Network Plans and site/monitor relocation requests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Review new development proposals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Ongoing network assessments</a:t>
            </a:r>
          </a:p>
          <a:p>
            <a:pPr marL="225425" lvl="1" indent="0">
              <a:lnSpc>
                <a:spcPct val="107000"/>
              </a:lnSpc>
              <a:spcBef>
                <a:spcPts val="0"/>
              </a:spcBef>
              <a:spcAft>
                <a:spcPts val="0"/>
              </a:spcAft>
              <a:buNone/>
            </a:pPr>
            <a:endParaRPr lang="en-US" sz="1000" b="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r>
              <a:rPr lang="en-US" sz="1800" b="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Assessments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Evaluate air quality impacts in local communities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Supplement </a:t>
            </a:r>
            <a:r>
              <a:rPr lang="en-US" sz="1500" b="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AirToxScreen</a:t>
            </a: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Assessments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Assess burden of individual or combination of air pollutants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Complement existing techniques for emissions, modeling, monitoring &amp; risk assessment</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Identity air quality and human health focus areas</a:t>
            </a:r>
          </a:p>
          <a:p>
            <a:pPr marL="225425" lvl="1" indent="0">
              <a:lnSpc>
                <a:spcPct val="107000"/>
              </a:lnSpc>
              <a:spcBef>
                <a:spcPts val="0"/>
              </a:spcBef>
              <a:spcAft>
                <a:spcPts val="0"/>
              </a:spcAft>
              <a:buNone/>
            </a:pPr>
            <a:endParaRPr lang="en-US" sz="1000" b="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0"/>
              </a:spcAft>
              <a:buNone/>
            </a:pPr>
            <a:r>
              <a:rPr lang="en-US" sz="1800" b="0" u="sng" dirty="0">
                <a:solidFill>
                  <a:srgbClr val="000000"/>
                </a:solidFill>
                <a:latin typeface="Calibri" panose="020F0502020204030204" pitchFamily="34" charset="0"/>
                <a:ea typeface="Calibri" panose="020F0502020204030204" pitchFamily="34" charset="0"/>
                <a:cs typeface="Times New Roman" panose="02020603050405020304" pitchFamily="18" charset="0"/>
              </a:rPr>
              <a:t>Other</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Help new employees learn about areas with O</a:t>
            </a:r>
            <a:r>
              <a:rPr lang="en-US" sz="1500" b="0" baseline="-25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3</a:t>
            </a: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 PM</a:t>
            </a:r>
            <a:r>
              <a:rPr lang="en-US" sz="1500" b="0" baseline="-25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2.5</a:t>
            </a: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 toxics and/or EJ concerns</a:t>
            </a:r>
          </a:p>
          <a:p>
            <a:pPr marL="461963" lvl="1" indent="-236538">
              <a:lnSpc>
                <a:spcPct val="107000"/>
              </a:lnSpc>
              <a:spcBef>
                <a:spcPts val="0"/>
              </a:spcBef>
              <a:spcAft>
                <a:spcPts val="0"/>
              </a:spcAft>
              <a:buFont typeface="Symbol" panose="05050102010706020507" pitchFamily="18" charset="2"/>
              <a:buChar char=""/>
            </a:pPr>
            <a:r>
              <a:rPr lang="en-US" sz="15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Assist with determining dis</a:t>
            </a:r>
            <a:r>
              <a:rPr lang="en-US" sz="1500" b="0" dirty="0">
                <a:solidFill>
                  <a:srgbClr val="000000"/>
                </a:solidFill>
                <a:latin typeface="Calibri" panose="020F0502020204030204" pitchFamily="34" charset="0"/>
                <a:ea typeface="Calibri" panose="020F0502020204030204" pitchFamily="34" charset="0"/>
                <a:cs typeface="Times New Roman" panose="02020603050405020304" pitchFamily="18" charset="0"/>
              </a:rPr>
              <a:t>tribution of grant funding</a:t>
            </a:r>
          </a:p>
        </p:txBody>
      </p:sp>
    </p:spTree>
    <p:extLst>
      <p:ext uri="{BB962C8B-B14F-4D97-AF65-F5344CB8AC3E}">
        <p14:creationId xmlns:p14="http://schemas.microsoft.com/office/powerpoint/2010/main" val="1079550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1B72A3C0-EB3D-49B0-A217-AF9C144DA685}"/>
              </a:ext>
            </a:extLst>
          </p:cNvPr>
          <p:cNvSpPr>
            <a:spLocks noChangeArrowheads="1"/>
          </p:cNvSpPr>
          <p:nvPr/>
        </p:nvSpPr>
        <p:spPr bwMode="auto">
          <a:xfrm>
            <a:off x="338667" y="92698"/>
            <a:ext cx="11565466" cy="646331"/>
          </a:xfrm>
          <a:prstGeom prst="rect">
            <a:avLst/>
          </a:prstGeom>
          <a:noFill/>
          <a:ln w="9525">
            <a:noFill/>
            <a:miter lim="800000"/>
            <a:headEnd/>
            <a:tailEnd/>
          </a:ln>
          <a:effectLst/>
        </p:spPr>
        <p:txBody>
          <a:bodyPr wrap="square">
            <a:spAutoFit/>
          </a:bodyPr>
          <a:lstStyle/>
          <a:p>
            <a:pPr algn="ctr" fontAlgn="base">
              <a:spcBef>
                <a:spcPct val="0"/>
              </a:spcBef>
              <a:spcAft>
                <a:spcPts val="1800"/>
              </a:spcAft>
              <a:defRPr/>
            </a:pPr>
            <a:r>
              <a:rPr lang="en-US" altLang="zh-CN" sz="3600" dirty="0">
                <a:latin typeface="Arial" charset="0"/>
                <a:ea typeface="微软雅黑"/>
              </a:rPr>
              <a:t>NEXUS </a:t>
            </a:r>
            <a:r>
              <a:rPr kumimoji="0" lang="en-US" sz="3600" i="0" u="none" strike="noStrike" kern="0" cap="none" spc="0" normalizeH="0" baseline="0" noProof="0" dirty="0">
                <a:ln>
                  <a:noFill/>
                </a:ln>
                <a:uLnTx/>
                <a:uFillTx/>
                <a:latin typeface="Arial" panose="020B0604020202020204" pitchFamily="34" charset="0"/>
                <a:ea typeface="微软雅黑"/>
                <a:cs typeface="Arial" panose="020B0604020202020204" pitchFamily="34" charset="0"/>
              </a:rPr>
              <a:t>Beta Team Feedback - Asks</a:t>
            </a:r>
            <a:endParaRPr lang="en-US" altLang="zh-CN" sz="3200" dirty="0">
              <a:latin typeface="Arial" charset="0"/>
              <a:ea typeface="宋体" panose="02010600030101010101" pitchFamily="2" charset="-122"/>
            </a:endParaRPr>
          </a:p>
        </p:txBody>
      </p:sp>
      <p:sp>
        <p:nvSpPr>
          <p:cNvPr id="24" name="Slide Number Placeholder 1">
            <a:extLst>
              <a:ext uri="{FF2B5EF4-FFF2-40B4-BE49-F238E27FC236}">
                <a16:creationId xmlns:a16="http://schemas.microsoft.com/office/drawing/2014/main" id="{6B954DC9-FAC0-438F-9E41-C665F0632627}"/>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
        <p:nvSpPr>
          <p:cNvPr id="9" name="Content Placeholder 2">
            <a:extLst>
              <a:ext uri="{FF2B5EF4-FFF2-40B4-BE49-F238E27FC236}">
                <a16:creationId xmlns:a16="http://schemas.microsoft.com/office/drawing/2014/main" id="{CE1E6F55-31C1-405B-8B6A-F9B04A420EAF}"/>
              </a:ext>
            </a:extLst>
          </p:cNvPr>
          <p:cNvSpPr>
            <a:spLocks noGrp="1"/>
          </p:cNvSpPr>
          <p:nvPr>
            <p:ph sz="half" idx="1"/>
          </p:nvPr>
        </p:nvSpPr>
        <p:spPr>
          <a:xfrm>
            <a:off x="541866" y="1100667"/>
            <a:ext cx="5384800" cy="5025499"/>
          </a:xfrm>
        </p:spPr>
        <p:txBody>
          <a:bodyPr/>
          <a:lstStyle/>
          <a:p>
            <a:pPr marL="0" indent="0">
              <a:buNone/>
            </a:pPr>
            <a:r>
              <a:rPr lang="en-US" sz="2400" dirty="0"/>
              <a:t>Common Requests</a:t>
            </a:r>
          </a:p>
          <a:p>
            <a:pPr>
              <a:lnSpc>
                <a:spcPct val="107000"/>
              </a:lnSpc>
              <a:spcBef>
                <a:spcPts val="0"/>
              </a:spcBef>
              <a:spcAft>
                <a:spcPts val="0"/>
              </a:spcAft>
              <a:buFont typeface="Symbol" panose="05050102010706020507" pitchFamily="18" charset="2"/>
              <a:buChar char=""/>
            </a:pPr>
            <a:r>
              <a:rPr lang="en-US" sz="1800" b="0" dirty="0">
                <a:ea typeface="Calibri" panose="020F0502020204030204" pitchFamily="34" charset="0"/>
                <a:cs typeface="Times New Roman" panose="02020603050405020304" pitchFamily="18" charset="0"/>
              </a:rPr>
              <a:t>Access issues - web-based / cloud-based application is preferable</a:t>
            </a:r>
          </a:p>
          <a:p>
            <a:pPr>
              <a:lnSpc>
                <a:spcPct val="107000"/>
              </a:lnSpc>
              <a:spcBef>
                <a:spcPts val="0"/>
              </a:spcBef>
              <a:spcAft>
                <a:spcPts val="0"/>
              </a:spcAft>
              <a:buFont typeface="Symbol" panose="05050102010706020507" pitchFamily="18" charset="2"/>
              <a:buChar char=""/>
            </a:pPr>
            <a:r>
              <a:rPr lang="en-US" sz="1800" b="0" dirty="0">
                <a:ea typeface="Calibri" panose="020F0502020204030204" pitchFamily="34" charset="0"/>
                <a:cs typeface="Times New Roman" panose="02020603050405020304" pitchFamily="18" charset="0"/>
              </a:rPr>
              <a:t>More recent data</a:t>
            </a:r>
          </a:p>
          <a:p>
            <a:pPr>
              <a:lnSpc>
                <a:spcPct val="107000"/>
              </a:lnSpc>
              <a:spcBef>
                <a:spcPts val="0"/>
              </a:spcBef>
              <a:spcAft>
                <a:spcPts val="0"/>
              </a:spcAft>
              <a:buFont typeface="Symbol" panose="05050102010706020507" pitchFamily="18" charset="2"/>
              <a:buChar char=""/>
            </a:pPr>
            <a:r>
              <a:rPr lang="en-US" sz="1800" b="0" dirty="0">
                <a:effectLst/>
                <a:ea typeface="Calibri" panose="020F0502020204030204" pitchFamily="34" charset="0"/>
                <a:cs typeface="Times New Roman" panose="02020603050405020304" pitchFamily="18" charset="0"/>
              </a:rPr>
              <a:t>Addition of available Pb data</a:t>
            </a:r>
          </a:p>
          <a:p>
            <a:pPr>
              <a:lnSpc>
                <a:spcPct val="107000"/>
              </a:lnSpc>
              <a:spcBef>
                <a:spcPts val="0"/>
              </a:spcBef>
              <a:spcAft>
                <a:spcPts val="0"/>
              </a:spcAft>
              <a:buFont typeface="Symbol" panose="05050102010706020507" pitchFamily="18" charset="2"/>
              <a:buChar char=""/>
            </a:pPr>
            <a:r>
              <a:rPr lang="en-US" sz="1800" b="0" dirty="0">
                <a:effectLst/>
                <a:ea typeface="Calibri" panose="020F0502020204030204" pitchFamily="34" charset="0"/>
                <a:cs typeface="Times New Roman" panose="02020603050405020304" pitchFamily="18" charset="0"/>
              </a:rPr>
              <a:t>Ability to filter emissions, monitor data, and drop downs selections by map extent or user defined boundaries (e.g., boundary box or lasso)</a:t>
            </a:r>
          </a:p>
          <a:p>
            <a:pPr>
              <a:lnSpc>
                <a:spcPct val="107000"/>
              </a:lnSpc>
              <a:spcBef>
                <a:spcPts val="0"/>
              </a:spcBef>
              <a:spcAft>
                <a:spcPts val="0"/>
              </a:spcAft>
              <a:buFont typeface="Symbol" panose="05050102010706020507" pitchFamily="18" charset="2"/>
              <a:buChar char=""/>
            </a:pPr>
            <a:r>
              <a:rPr lang="en-US" sz="1800" b="0" dirty="0">
                <a:effectLst/>
                <a:ea typeface="Calibri" panose="020F0502020204030204" pitchFamily="34" charset="0"/>
                <a:cs typeface="Times New Roman" panose="02020603050405020304" pitchFamily="18" charset="0"/>
              </a:rPr>
              <a:t>Addition of GHG reporting program data</a:t>
            </a:r>
          </a:p>
          <a:p>
            <a:pPr>
              <a:lnSpc>
                <a:spcPct val="107000"/>
              </a:lnSpc>
              <a:spcBef>
                <a:spcPts val="0"/>
              </a:spcBef>
              <a:spcAft>
                <a:spcPts val="0"/>
              </a:spcAft>
              <a:buFont typeface="Symbol" panose="05050102010706020507" pitchFamily="18" charset="2"/>
              <a:buChar char=""/>
            </a:pPr>
            <a:r>
              <a:rPr lang="en-US" sz="1800" b="0" dirty="0">
                <a:solidFill>
                  <a:srgbClr val="000000"/>
                </a:solidFill>
                <a:latin typeface="+mj-lt"/>
                <a:ea typeface="Calibri" panose="020F0502020204030204" pitchFamily="34" charset="0"/>
                <a:cs typeface="Times New Roman" panose="02020603050405020304" pitchFamily="18" charset="0"/>
              </a:rPr>
              <a:t>Report capabilities: Automated 1–2-page summary document</a:t>
            </a:r>
          </a:p>
          <a:p>
            <a:pPr>
              <a:lnSpc>
                <a:spcPct val="107000"/>
              </a:lnSpc>
              <a:spcBef>
                <a:spcPts val="0"/>
              </a:spcBef>
              <a:spcAft>
                <a:spcPts val="0"/>
              </a:spcAft>
              <a:buFont typeface="Symbol" panose="05050102010706020507" pitchFamily="18" charset="2"/>
              <a:buChar char=""/>
            </a:pPr>
            <a:endParaRPr lang="en-US" sz="2000" b="0" dirty="0">
              <a:effectLs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3BD33C8-7F39-4418-B1FB-90C418ED1362}"/>
              </a:ext>
            </a:extLst>
          </p:cNvPr>
          <p:cNvSpPr txBox="1"/>
          <p:nvPr/>
        </p:nvSpPr>
        <p:spPr>
          <a:xfrm>
            <a:off x="6400799" y="1100667"/>
            <a:ext cx="5384800" cy="518436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US" sz="2400" b="1" i="0" u="none" strike="noStrike" kern="0" cap="none" spc="0" normalizeH="0" baseline="0" noProof="0" dirty="0">
                <a:ln>
                  <a:noFill/>
                </a:ln>
                <a:solidFill>
                  <a:srgbClr val="000000"/>
                </a:solidFill>
                <a:effectLst/>
                <a:uLnTx/>
                <a:uFillTx/>
                <a:latin typeface="+mj-lt"/>
                <a:ea typeface="微软雅黑"/>
                <a:cs typeface="+mn-cs"/>
              </a:rPr>
              <a:t>Unique Requests</a:t>
            </a:r>
          </a:p>
          <a:p>
            <a:pPr marL="342900" marR="0" lvl="0" indent="-342900" algn="l" defTabSz="914400" rtl="0" eaLnBrk="0" fontAlgn="base" latinLnBrk="0" hangingPunct="0">
              <a:lnSpc>
                <a:spcPct val="107000"/>
              </a:lnSpc>
              <a:spcBef>
                <a:spcPts val="0"/>
              </a:spcBef>
              <a:spcAft>
                <a:spcPts val="0"/>
              </a:spcAft>
              <a:buClrTx/>
              <a:buSzTx/>
              <a:buFont typeface="Symbol" panose="05050102010706020507" pitchFamily="18" charset="2"/>
              <a:buChar char=""/>
              <a:tabLst/>
              <a:defRPr/>
            </a:pPr>
            <a:r>
              <a:rPr kumimoji="0" lang="en-US"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Ability to layer multiple years of data</a:t>
            </a:r>
          </a:p>
          <a:p>
            <a:pPr marL="342900" marR="0" lvl="0" indent="-342900" algn="l" defTabSz="914400" rtl="0" eaLnBrk="0" fontAlgn="base" latinLnBrk="0" hangingPunct="0">
              <a:lnSpc>
                <a:spcPct val="107000"/>
              </a:lnSpc>
              <a:spcBef>
                <a:spcPts val="0"/>
              </a:spcBef>
              <a:spcAft>
                <a:spcPts val="0"/>
              </a:spcAft>
              <a:buClrTx/>
              <a:buSzTx/>
              <a:buFont typeface="Symbol" panose="05050102010706020507" pitchFamily="18" charset="2"/>
              <a:buChar char=""/>
              <a:tabLst/>
              <a:defRPr/>
            </a:pPr>
            <a:r>
              <a:rPr kumimoji="0" lang="en-US"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Ability to see all monitors in a selected area </a:t>
            </a:r>
          </a:p>
          <a:p>
            <a:pPr marL="342900" marR="0" lvl="0" indent="-342900" algn="l" defTabSz="914400" rtl="0" eaLnBrk="0" fontAlgn="base" latinLnBrk="0" hangingPunct="0">
              <a:lnSpc>
                <a:spcPct val="107000"/>
              </a:lnSpc>
              <a:spcBef>
                <a:spcPts val="0"/>
              </a:spcBef>
              <a:spcAft>
                <a:spcPts val="0"/>
              </a:spcAft>
              <a:buClrTx/>
              <a:buSzTx/>
              <a:buFont typeface="Symbol" panose="05050102010706020507" pitchFamily="18" charset="2"/>
              <a:buChar char=""/>
              <a:tabLst/>
              <a:defRPr/>
            </a:pPr>
            <a:r>
              <a:rPr kumimoji="0" lang="en-US"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Ability to see all facilities within proximity analysis selected area versus county-wide</a:t>
            </a:r>
          </a:p>
          <a:p>
            <a:pPr marL="342900" marR="0" lvl="0" indent="-342900" algn="l" defTabSz="914400" rtl="0" eaLnBrk="0" fontAlgn="base" latinLnBrk="0" hangingPunct="0">
              <a:lnSpc>
                <a:spcPct val="107000"/>
              </a:lnSpc>
              <a:spcBef>
                <a:spcPts val="0"/>
              </a:spcBef>
              <a:spcAft>
                <a:spcPts val="0"/>
              </a:spcAft>
              <a:buClrTx/>
              <a:buSzTx/>
              <a:buFont typeface="Symbol" panose="05050102010706020507" pitchFamily="18" charset="2"/>
              <a:buChar char=""/>
              <a:tabLst/>
              <a:defRPr/>
            </a:pPr>
            <a:r>
              <a:rPr kumimoji="0" lang="en-US"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Ability to see modeled concentrations from </a:t>
            </a:r>
            <a:r>
              <a:rPr kumimoji="0" lang="en-US"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rPr>
              <a:t>AirToxScreen</a:t>
            </a:r>
            <a:endParaRPr kumimoji="0" lang="en-US"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endParaRPr>
          </a:p>
          <a:p>
            <a:pPr marL="342900" marR="0" lvl="0" indent="-342900" algn="l" defTabSz="914400" rtl="0" eaLnBrk="0" fontAlgn="base" latinLnBrk="0" hangingPunct="0">
              <a:lnSpc>
                <a:spcPct val="107000"/>
              </a:lnSpc>
              <a:spcBef>
                <a:spcPts val="0"/>
              </a:spcBef>
              <a:spcAft>
                <a:spcPts val="0"/>
              </a:spcAft>
              <a:buClrTx/>
              <a:buSzTx/>
              <a:buFont typeface="Symbol" panose="05050102010706020507" pitchFamily="18" charset="2"/>
              <a:buChar char=""/>
              <a:tabLst/>
              <a:defRPr/>
            </a:pPr>
            <a:r>
              <a:rPr kumimoji="0" lang="en-US"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Ability to import air dispersion modeling results in .</a:t>
            </a:r>
            <a:r>
              <a:rPr kumimoji="0" lang="en-US" b="0" i="0" u="none" strike="noStrike" kern="0" cap="none" spc="0" normalizeH="0" baseline="0" noProof="0" dirty="0" err="1">
                <a:ln>
                  <a:noFill/>
                </a:ln>
                <a:solidFill>
                  <a:srgbClr val="000000"/>
                </a:solidFill>
                <a:effectLst/>
                <a:uLnTx/>
                <a:uFillTx/>
                <a:latin typeface="+mj-lt"/>
                <a:ea typeface="Calibri" panose="020F0502020204030204" pitchFamily="34" charset="0"/>
                <a:cs typeface="Times New Roman" panose="02020603050405020304" pitchFamily="18" charset="0"/>
              </a:rPr>
              <a:t>kmz</a:t>
            </a:r>
            <a:r>
              <a:rPr kumimoji="0" lang="en-US"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 format</a:t>
            </a:r>
          </a:p>
          <a:p>
            <a:pPr marL="342900" marR="0" lvl="0" indent="-342900" algn="l" defTabSz="914400" rtl="0" eaLnBrk="0" fontAlgn="base" latinLnBrk="0" hangingPunct="0">
              <a:lnSpc>
                <a:spcPct val="107000"/>
              </a:lnSpc>
              <a:spcBef>
                <a:spcPts val="0"/>
              </a:spcBef>
              <a:spcAft>
                <a:spcPts val="0"/>
              </a:spcAft>
              <a:buClrTx/>
              <a:buSzTx/>
              <a:buFont typeface="Symbol" panose="05050102010706020507" pitchFamily="18" charset="2"/>
              <a:buChar char=""/>
              <a:tabLst/>
              <a:defRPr/>
            </a:pPr>
            <a:r>
              <a:rPr kumimoji="0" lang="en-US"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Ability to filter facilities by industry/NAICS </a:t>
            </a:r>
          </a:p>
          <a:p>
            <a:pPr marL="342900" marR="0" lvl="0" indent="-342900" algn="l" defTabSz="914400" rtl="0" eaLnBrk="0" fontAlgn="base" latinLnBrk="0" hangingPunct="0">
              <a:lnSpc>
                <a:spcPct val="107000"/>
              </a:lnSpc>
              <a:spcBef>
                <a:spcPts val="0"/>
              </a:spcBef>
              <a:spcAft>
                <a:spcPts val="0"/>
              </a:spcAft>
              <a:buClrTx/>
              <a:buSzTx/>
              <a:buFont typeface="Symbol" panose="05050102010706020507" pitchFamily="18" charset="2"/>
              <a:buChar char=""/>
              <a:tabLst/>
              <a:defRPr/>
            </a:pPr>
            <a:r>
              <a:rPr kumimoji="0" lang="en-US"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Ability to adjust the data value year in proximity analysis</a:t>
            </a:r>
          </a:p>
          <a:p>
            <a:pPr marL="342900" marR="0" lvl="0" indent="-342900" algn="l" defTabSz="914400" rtl="0" eaLnBrk="0" fontAlgn="base" latinLnBrk="0" hangingPunct="0">
              <a:lnSpc>
                <a:spcPct val="107000"/>
              </a:lnSpc>
              <a:spcBef>
                <a:spcPts val="0"/>
              </a:spcBef>
              <a:spcAft>
                <a:spcPts val="0"/>
              </a:spcAft>
              <a:buClrTx/>
              <a:buSzTx/>
              <a:buFont typeface="Symbol" panose="05050102010706020507" pitchFamily="18" charset="2"/>
              <a:buChar char=""/>
              <a:tabLst/>
              <a:defRPr/>
            </a:pPr>
            <a:r>
              <a:rPr kumimoji="0" lang="en-US"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See individual HAP/VOC emissions</a:t>
            </a:r>
          </a:p>
          <a:p>
            <a:pPr marL="342900" marR="0" lvl="0" indent="-342900" algn="l" defTabSz="914400" rtl="0" eaLnBrk="0" fontAlgn="base" latinLnBrk="0" hangingPunct="0">
              <a:lnSpc>
                <a:spcPct val="107000"/>
              </a:lnSpc>
              <a:spcBef>
                <a:spcPts val="0"/>
              </a:spcBef>
              <a:spcAft>
                <a:spcPts val="0"/>
              </a:spcAft>
              <a:buClrTx/>
              <a:buSzTx/>
              <a:buFont typeface="Symbol" panose="05050102010706020507" pitchFamily="18" charset="2"/>
              <a:buChar char=""/>
              <a:tabLst/>
              <a:defRPr/>
            </a:pPr>
            <a:r>
              <a:rPr kumimoji="0" lang="en-US"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Add driving pollutant for elevated cancer risk and HI for census block</a:t>
            </a:r>
          </a:p>
          <a:p>
            <a:pPr marL="342900" marR="0" lvl="0" indent="-342900" algn="l" defTabSz="914400" rtl="0" eaLnBrk="0" fontAlgn="base" latinLnBrk="0" hangingPunct="0">
              <a:lnSpc>
                <a:spcPct val="107000"/>
              </a:lnSpc>
              <a:spcBef>
                <a:spcPts val="0"/>
              </a:spcBef>
              <a:spcAft>
                <a:spcPts val="0"/>
              </a:spcAft>
              <a:buClrTx/>
              <a:buSzTx/>
              <a:buFont typeface="Symbol" panose="05050102010706020507" pitchFamily="18" charset="2"/>
              <a:buChar char=""/>
              <a:tabLst/>
              <a:defRPr/>
            </a:pPr>
            <a:r>
              <a:rPr kumimoji="0" lang="en-US"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Add data for Hawaii and Alaska</a:t>
            </a:r>
          </a:p>
          <a:p>
            <a:pPr marL="342900" marR="0" lvl="0" indent="-342900" algn="l" defTabSz="914400" rtl="0" eaLnBrk="0" fontAlgn="base" latinLnBrk="0" hangingPunct="0">
              <a:lnSpc>
                <a:spcPct val="107000"/>
              </a:lnSpc>
              <a:spcBef>
                <a:spcPts val="0"/>
              </a:spcBef>
              <a:spcAft>
                <a:spcPts val="0"/>
              </a:spcAft>
              <a:buClrTx/>
              <a:buSzTx/>
              <a:buFont typeface="Symbol" panose="05050102010706020507" pitchFamily="18" charset="2"/>
              <a:buChar char=""/>
              <a:tabLst/>
              <a:defRPr/>
            </a:pPr>
            <a:r>
              <a:rPr kumimoji="0" lang="en-US" b="0" i="0" u="none" strike="noStrike" kern="0" cap="none" spc="0" normalizeH="0" baseline="0" noProof="0" dirty="0">
                <a:ln>
                  <a:noFill/>
                </a:ln>
                <a:solidFill>
                  <a:srgbClr val="000000"/>
                </a:solidFill>
                <a:effectLst/>
                <a:uLnTx/>
                <a:uFillTx/>
                <a:latin typeface="+mj-lt"/>
                <a:ea typeface="Calibri" panose="020F0502020204030204" pitchFamily="34" charset="0"/>
                <a:cs typeface="Times New Roman" panose="02020603050405020304" pitchFamily="18" charset="0"/>
              </a:rPr>
              <a:t>Wind roses to help assess monitor siting</a:t>
            </a:r>
          </a:p>
        </p:txBody>
      </p:sp>
    </p:spTree>
    <p:extLst>
      <p:ext uri="{BB962C8B-B14F-4D97-AF65-F5344CB8AC3E}">
        <p14:creationId xmlns:p14="http://schemas.microsoft.com/office/powerpoint/2010/main" val="1060226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1B72A3C0-EB3D-49B0-A217-AF9C144DA685}"/>
              </a:ext>
            </a:extLst>
          </p:cNvPr>
          <p:cNvSpPr>
            <a:spLocks noChangeArrowheads="1"/>
          </p:cNvSpPr>
          <p:nvPr/>
        </p:nvSpPr>
        <p:spPr bwMode="auto">
          <a:xfrm>
            <a:off x="-1" y="194798"/>
            <a:ext cx="8878529" cy="646331"/>
          </a:xfrm>
          <a:prstGeom prst="rect">
            <a:avLst/>
          </a:prstGeom>
          <a:noFill/>
          <a:ln w="9525">
            <a:noFill/>
            <a:miter lim="800000"/>
            <a:headEnd/>
            <a:tailEnd/>
          </a:ln>
          <a:effectLst/>
        </p:spPr>
        <p:txBody>
          <a:bodyPr wrap="square">
            <a:spAutoFit/>
          </a:bodyPr>
          <a:lstStyle/>
          <a:p>
            <a:pPr algn="ctr" fontAlgn="base">
              <a:spcBef>
                <a:spcPct val="0"/>
              </a:spcBef>
              <a:spcAft>
                <a:spcPts val="1800"/>
              </a:spcAft>
              <a:defRPr/>
            </a:pPr>
            <a:r>
              <a:rPr lang="en-US" altLang="zh-CN" sz="3600" dirty="0">
                <a:latin typeface="Arial" charset="0"/>
                <a:ea typeface="微软雅黑"/>
              </a:rPr>
              <a:t>NEXUS Current and Potential Uses</a:t>
            </a:r>
            <a:endParaRPr lang="en-US" altLang="zh-CN" sz="3200" dirty="0">
              <a:latin typeface="Arial" charset="0"/>
              <a:ea typeface="宋体" panose="02010600030101010101" pitchFamily="2" charset="-122"/>
            </a:endParaRPr>
          </a:p>
        </p:txBody>
      </p:sp>
      <p:sp>
        <p:nvSpPr>
          <p:cNvPr id="24" name="Slide Number Placeholder 1">
            <a:extLst>
              <a:ext uri="{FF2B5EF4-FFF2-40B4-BE49-F238E27FC236}">
                <a16:creationId xmlns:a16="http://schemas.microsoft.com/office/drawing/2014/main" id="{6B954DC9-FAC0-438F-9E41-C665F0632627}"/>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
        <p:nvSpPr>
          <p:cNvPr id="26" name="Content Placeholder 25">
            <a:extLst>
              <a:ext uri="{FF2B5EF4-FFF2-40B4-BE49-F238E27FC236}">
                <a16:creationId xmlns:a16="http://schemas.microsoft.com/office/drawing/2014/main" id="{C1AC9C0D-4755-4580-A81C-D0444E26F74A}"/>
              </a:ext>
            </a:extLst>
          </p:cNvPr>
          <p:cNvSpPr>
            <a:spLocks noGrp="1"/>
          </p:cNvSpPr>
          <p:nvPr>
            <p:ph idx="1"/>
          </p:nvPr>
        </p:nvSpPr>
        <p:spPr>
          <a:xfrm>
            <a:off x="879566" y="876250"/>
            <a:ext cx="10458994" cy="5889052"/>
          </a:xfrm>
        </p:spPr>
        <p:txBody>
          <a:bodyPr>
            <a:normAutofit fontScale="92500"/>
          </a:bodyPr>
          <a:lstStyle/>
          <a:p>
            <a:pPr lvl="0">
              <a:lnSpc>
                <a:spcPct val="107000"/>
              </a:lnSpc>
              <a:spcBef>
                <a:spcPts val="0"/>
              </a:spcBef>
              <a:spcAft>
                <a:spcPts val="0"/>
              </a:spcAft>
              <a:buFont typeface="Symbol" panose="05050102010706020507" pitchFamily="18" charset="2"/>
              <a:buChar char=""/>
            </a:pPr>
            <a:r>
              <a:rPr lang="en-US" b="0" dirty="0">
                <a:latin typeface="Calibri" panose="020F0502020204030204" pitchFamily="34" charset="0"/>
                <a:ea typeface="Calibri" panose="020F0502020204030204" pitchFamily="34" charset="0"/>
                <a:cs typeface="Times New Roman" panose="02020603050405020304" pitchFamily="18" charset="0"/>
              </a:rPr>
              <a:t>MP Risk Prioritization (current)</a:t>
            </a:r>
          </a:p>
          <a:p>
            <a:pPr lvl="1">
              <a:lnSpc>
                <a:spcPct val="107000"/>
              </a:lnSpc>
              <a:spcBef>
                <a:spcPts val="0"/>
              </a:spcBef>
              <a:spcAft>
                <a:spcPts val="0"/>
              </a:spcAft>
              <a:buFont typeface="Symbol" panose="05050102010706020507" pitchFamily="18" charset="2"/>
              <a:buChar char=""/>
            </a:pPr>
            <a:r>
              <a:rPr lang="en-US" sz="2400" b="0" dirty="0">
                <a:latin typeface="Calibri" panose="020F0502020204030204" pitchFamily="34" charset="0"/>
                <a:ea typeface="Calibri" panose="020F0502020204030204" pitchFamily="34" charset="0"/>
                <a:cs typeface="Times New Roman" panose="02020603050405020304" pitchFamily="18" charset="0"/>
              </a:rPr>
              <a:t>Develop list of high MP risk areas to share with Regions and engage in potential MP area projects/efforts to reduce air emissions/exposure in these communities</a:t>
            </a:r>
          </a:p>
          <a:p>
            <a:pPr lvl="0">
              <a:lnSpc>
                <a:spcPct val="107000"/>
              </a:lnSpc>
              <a:spcBef>
                <a:spcPts val="0"/>
              </a:spcBef>
              <a:spcAft>
                <a:spcPts val="0"/>
              </a:spcAft>
              <a:buFont typeface="Symbol" panose="05050102010706020507" pitchFamily="18" charset="2"/>
              <a:buChar char=""/>
            </a:pPr>
            <a:r>
              <a:rPr lang="en-US" b="0" dirty="0">
                <a:latin typeface="Calibri" panose="020F0502020204030204" pitchFamily="34" charset="0"/>
                <a:ea typeface="Calibri" panose="020F0502020204030204" pitchFamily="34" charset="0"/>
                <a:cs typeface="Times New Roman" panose="02020603050405020304" pitchFamily="18" charset="0"/>
              </a:rPr>
              <a:t>Monitoring Assessments (current &amp; potential)</a:t>
            </a:r>
          </a:p>
          <a:p>
            <a:pPr lvl="1">
              <a:lnSpc>
                <a:spcPct val="107000"/>
              </a:lnSpc>
              <a:spcBef>
                <a:spcPts val="0"/>
              </a:spcBef>
              <a:spcAft>
                <a:spcPts val="0"/>
              </a:spcAft>
              <a:buFont typeface="Symbol" panose="05050102010706020507" pitchFamily="18" charset="2"/>
              <a:buChar char=""/>
            </a:pPr>
            <a:r>
              <a:rPr lang="en-US" sz="2400" b="0" dirty="0">
                <a:latin typeface="Calibri" panose="020F0502020204030204" pitchFamily="34" charset="0"/>
                <a:ea typeface="Calibri" panose="020F0502020204030204" pitchFamily="34" charset="0"/>
                <a:cs typeface="Times New Roman" panose="02020603050405020304" pitchFamily="18" charset="0"/>
              </a:rPr>
              <a:t>Assess monitoring networks to determine where sites are located in/near communities with potential EJ concerns</a:t>
            </a:r>
          </a:p>
          <a:p>
            <a:pPr lvl="1">
              <a:lnSpc>
                <a:spcPct val="107000"/>
              </a:lnSpc>
              <a:spcBef>
                <a:spcPts val="0"/>
              </a:spcBef>
              <a:spcAft>
                <a:spcPts val="0"/>
              </a:spcAft>
              <a:buFont typeface="Symbol" panose="05050102010706020507" pitchFamily="18" charset="2"/>
              <a:buChar char=""/>
            </a:pPr>
            <a:r>
              <a:rPr lang="en-US" sz="2400" b="0" dirty="0">
                <a:latin typeface="Calibri" panose="020F0502020204030204" pitchFamily="34" charset="0"/>
                <a:ea typeface="Calibri" panose="020F0502020204030204" pitchFamily="34" charset="0"/>
                <a:cs typeface="Times New Roman" panose="02020603050405020304" pitchFamily="18" charset="0"/>
              </a:rPr>
              <a:t>Identifying gaps in monitoring network near overburdened communities</a:t>
            </a:r>
          </a:p>
          <a:p>
            <a:pPr lvl="1">
              <a:lnSpc>
                <a:spcPct val="107000"/>
              </a:lnSpc>
              <a:spcBef>
                <a:spcPts val="0"/>
              </a:spcBef>
              <a:spcAft>
                <a:spcPts val="0"/>
              </a:spcAft>
              <a:buFont typeface="Symbol" panose="05050102010706020507" pitchFamily="18" charset="2"/>
              <a:buChar char=""/>
            </a:pPr>
            <a:r>
              <a:rPr lang="en-US" sz="2400" b="0" dirty="0">
                <a:latin typeface="Calibri" panose="020F0502020204030204" pitchFamily="34" charset="0"/>
                <a:ea typeface="Calibri" panose="020F0502020204030204" pitchFamily="34" charset="0"/>
                <a:cs typeface="Times New Roman" panose="02020603050405020304" pitchFamily="18" charset="0"/>
              </a:rPr>
              <a:t>Input and review state’s Annual Monitoring Network Plans</a:t>
            </a:r>
          </a:p>
          <a:p>
            <a:pPr lvl="0">
              <a:lnSpc>
                <a:spcPct val="107000"/>
              </a:lnSpc>
              <a:spcBef>
                <a:spcPts val="0"/>
              </a:spcBef>
              <a:spcAft>
                <a:spcPts val="0"/>
              </a:spcAft>
              <a:buFont typeface="Symbol" panose="05050102010706020507" pitchFamily="18" charset="2"/>
              <a:buChar char=""/>
            </a:pPr>
            <a:r>
              <a:rPr lang="en-US" b="0" dirty="0">
                <a:latin typeface="Calibri" panose="020F0502020204030204" pitchFamily="34" charset="0"/>
                <a:ea typeface="Calibri" panose="020F0502020204030204" pitchFamily="34" charset="0"/>
                <a:cs typeface="Times New Roman" panose="02020603050405020304" pitchFamily="18" charset="0"/>
              </a:rPr>
              <a:t>Informing outreach and new source permitting (potential)</a:t>
            </a:r>
          </a:p>
          <a:p>
            <a:pPr lvl="1">
              <a:lnSpc>
                <a:spcPct val="107000"/>
              </a:lnSpc>
              <a:spcBef>
                <a:spcPts val="0"/>
              </a:spcBef>
              <a:spcAft>
                <a:spcPts val="0"/>
              </a:spcAft>
              <a:buFont typeface="Symbol" panose="05050102010706020507" pitchFamily="18" charset="2"/>
              <a:buChar char=""/>
            </a:pPr>
            <a:r>
              <a:rPr lang="en-US" sz="2400" b="0" dirty="0">
                <a:latin typeface="Calibri" panose="020F0502020204030204" pitchFamily="34" charset="0"/>
                <a:ea typeface="Calibri" panose="020F0502020204030204" pitchFamily="34" charset="0"/>
                <a:cs typeface="Times New Roman" panose="02020603050405020304" pitchFamily="18" charset="0"/>
              </a:rPr>
              <a:t>EJ screening for outreach purposes and for EJ assessments in federal permitting</a:t>
            </a:r>
          </a:p>
          <a:p>
            <a:pPr lvl="0">
              <a:lnSpc>
                <a:spcPct val="107000"/>
              </a:lnSpc>
              <a:spcBef>
                <a:spcPts val="0"/>
              </a:spcBef>
              <a:spcAft>
                <a:spcPts val="0"/>
              </a:spcAft>
              <a:buFont typeface="Symbol" panose="05050102010706020507" pitchFamily="18" charset="2"/>
              <a:buChar char=""/>
            </a:pPr>
            <a:r>
              <a:rPr lang="en-US" b="0" dirty="0">
                <a:latin typeface="Calibri" panose="020F0502020204030204" pitchFamily="34" charset="0"/>
                <a:ea typeface="Calibri" panose="020F0502020204030204" pitchFamily="34" charset="0"/>
                <a:cs typeface="Times New Roman" panose="02020603050405020304" pitchFamily="18" charset="0"/>
              </a:rPr>
              <a:t>ADVANCE Area/Regional SIP Planning (potential)</a:t>
            </a:r>
          </a:p>
          <a:p>
            <a:pPr lvl="1">
              <a:lnSpc>
                <a:spcPct val="107000"/>
              </a:lnSpc>
              <a:spcBef>
                <a:spcPts val="0"/>
              </a:spcBef>
              <a:spcAft>
                <a:spcPts val="0"/>
              </a:spcAft>
              <a:buFont typeface="Symbol" panose="05050102010706020507" pitchFamily="18" charset="2"/>
              <a:buChar char=""/>
            </a:pPr>
            <a:r>
              <a:rPr lang="en-US" sz="2400" b="0" dirty="0">
                <a:latin typeface="Calibri" panose="020F0502020204030204" pitchFamily="34" charset="0"/>
                <a:ea typeface="Calibri" panose="020F0502020204030204" pitchFamily="34" charset="0"/>
                <a:cs typeface="Times New Roman" panose="02020603050405020304" pitchFamily="18" charset="0"/>
              </a:rPr>
              <a:t>Develop conceptual model information consistent with EPA’s SIP modeling guidance that lays out the nature of air quality within the area</a:t>
            </a:r>
          </a:p>
          <a:p>
            <a:pPr lvl="0">
              <a:lnSpc>
                <a:spcPct val="107000"/>
              </a:lnSpc>
              <a:spcBef>
                <a:spcPts val="0"/>
              </a:spcBef>
              <a:spcAft>
                <a:spcPts val="0"/>
              </a:spcAft>
              <a:buFont typeface="Symbol" panose="05050102010706020507" pitchFamily="18" charset="2"/>
              <a:buChar char=""/>
            </a:pPr>
            <a:r>
              <a:rPr lang="en-US" b="0" dirty="0">
                <a:latin typeface="Calibri" panose="020F0502020204030204" pitchFamily="34" charset="0"/>
                <a:ea typeface="Calibri" panose="020F0502020204030204" pitchFamily="34" charset="0"/>
                <a:cs typeface="Times New Roman" panose="02020603050405020304" pitchFamily="18" charset="0"/>
              </a:rPr>
              <a:t>Inform IRA planning efforts (potential)</a:t>
            </a:r>
          </a:p>
        </p:txBody>
      </p:sp>
    </p:spTree>
    <p:extLst>
      <p:ext uri="{BB962C8B-B14F-4D97-AF65-F5344CB8AC3E}">
        <p14:creationId xmlns:p14="http://schemas.microsoft.com/office/powerpoint/2010/main" val="2219748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18B889-8ED9-47A6-85C1-58DEB3B143BC}"/>
              </a:ext>
            </a:extLst>
          </p:cNvPr>
          <p:cNvSpPr>
            <a:spLocks noGrp="1"/>
          </p:cNvSpPr>
          <p:nvPr>
            <p:ph type="ctrTitle"/>
          </p:nvPr>
        </p:nvSpPr>
        <p:spPr/>
        <p:txBody>
          <a:bodyPr/>
          <a:lstStyle/>
          <a:p>
            <a:r>
              <a:rPr lang="en-US" dirty="0"/>
              <a:t>NEXUS FAQs</a:t>
            </a:r>
          </a:p>
        </p:txBody>
      </p:sp>
      <p:sp>
        <p:nvSpPr>
          <p:cNvPr id="6" name="Slide Number Placeholder 1">
            <a:extLst>
              <a:ext uri="{FF2B5EF4-FFF2-40B4-BE49-F238E27FC236}">
                <a16:creationId xmlns:a16="http://schemas.microsoft.com/office/drawing/2014/main" id="{3BC20C2E-FE53-4B8C-AD56-52CE382BEA2C}"/>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920481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A750E-579E-48EA-A41A-8ADA09A3A64C}"/>
              </a:ext>
            </a:extLst>
          </p:cNvPr>
          <p:cNvSpPr>
            <a:spLocks noGrp="1"/>
          </p:cNvSpPr>
          <p:nvPr>
            <p:ph type="title"/>
          </p:nvPr>
        </p:nvSpPr>
        <p:spPr/>
        <p:txBody>
          <a:bodyPr/>
          <a:lstStyle/>
          <a:p>
            <a:pPr marL="0" indent="0">
              <a:buNone/>
            </a:pPr>
            <a:r>
              <a:rPr lang="en-US" dirty="0"/>
              <a:t>Is NEXUS publicly available?</a:t>
            </a:r>
          </a:p>
        </p:txBody>
      </p:sp>
      <p:sp>
        <p:nvSpPr>
          <p:cNvPr id="3" name="Content Placeholder 2">
            <a:extLst>
              <a:ext uri="{FF2B5EF4-FFF2-40B4-BE49-F238E27FC236}">
                <a16:creationId xmlns:a16="http://schemas.microsoft.com/office/drawing/2014/main" id="{F7637DDD-04E3-4273-9774-8945BF1DBAE6}"/>
              </a:ext>
            </a:extLst>
          </p:cNvPr>
          <p:cNvSpPr>
            <a:spLocks noGrp="1"/>
          </p:cNvSpPr>
          <p:nvPr>
            <p:ph idx="1"/>
          </p:nvPr>
        </p:nvSpPr>
        <p:spPr/>
        <p:txBody>
          <a:bodyPr/>
          <a:lstStyle/>
          <a:p>
            <a:pPr marL="0" indent="0">
              <a:buNone/>
            </a:pPr>
            <a:r>
              <a:rPr lang="en-US" dirty="0"/>
              <a:t>Currently, NEXUS is only available for download by EPA staff. We are working on developing a “web-based” or “cloud-based” NEXUS platform to provide an “easy access” (no installation required) and “cross-platform” (not limited to Window-OS) version of the NEXUS tool in the future, dependent on resource availability.</a:t>
            </a:r>
          </a:p>
        </p:txBody>
      </p:sp>
      <p:sp>
        <p:nvSpPr>
          <p:cNvPr id="4" name="Slide Number Placeholder 1">
            <a:extLst>
              <a:ext uri="{FF2B5EF4-FFF2-40B4-BE49-F238E27FC236}">
                <a16:creationId xmlns:a16="http://schemas.microsoft.com/office/drawing/2014/main" id="{71DEC1EE-94A3-4C24-AFC3-AD62793FEAEB}"/>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3974256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1515D-AD73-4BFB-8732-44372D756BDA}"/>
              </a:ext>
            </a:extLst>
          </p:cNvPr>
          <p:cNvSpPr>
            <a:spLocks noGrp="1"/>
          </p:cNvSpPr>
          <p:nvPr>
            <p:ph type="title"/>
          </p:nvPr>
        </p:nvSpPr>
        <p:spPr/>
        <p:txBody>
          <a:bodyPr/>
          <a:lstStyle/>
          <a:p>
            <a:r>
              <a:rPr lang="en-US" dirty="0"/>
              <a:t>How can I access NEXUS?</a:t>
            </a:r>
          </a:p>
        </p:txBody>
      </p:sp>
      <p:sp>
        <p:nvSpPr>
          <p:cNvPr id="3" name="Content Placeholder 2">
            <a:extLst>
              <a:ext uri="{FF2B5EF4-FFF2-40B4-BE49-F238E27FC236}">
                <a16:creationId xmlns:a16="http://schemas.microsoft.com/office/drawing/2014/main" id="{67CCA18D-B78B-4CE4-82ED-791894215C9D}"/>
              </a:ext>
            </a:extLst>
          </p:cNvPr>
          <p:cNvSpPr>
            <a:spLocks noGrp="1"/>
          </p:cNvSpPr>
          <p:nvPr>
            <p:ph idx="1"/>
          </p:nvPr>
        </p:nvSpPr>
        <p:spPr>
          <a:xfrm>
            <a:off x="838200" y="1825624"/>
            <a:ext cx="10515600" cy="4791486"/>
          </a:xfrm>
        </p:spPr>
        <p:txBody>
          <a:bodyPr>
            <a:normAutofit lnSpcReduction="10000"/>
          </a:bodyPr>
          <a:lstStyle/>
          <a:p>
            <a:pPr marL="0" marR="0" lvl="0" indent="0">
              <a:spcBef>
                <a:spcPts val="0"/>
              </a:spcBef>
              <a:spcAft>
                <a:spcPts val="0"/>
              </a:spcAft>
              <a:buNone/>
              <a:tabLst>
                <a:tab pos="457200" algn="l"/>
              </a:tabLs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To download NEXUS, a request </a:t>
            </a: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must</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be submitted with EISD via ServiceNow (</a:t>
            </a: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even if you have </a:t>
            </a:r>
            <a:r>
              <a:rPr lang="en-US" sz="1600" b="1" dirty="0" err="1">
                <a:effectLst/>
                <a:latin typeface="Calibri" panose="020F0502020204030204" pitchFamily="34" charset="0"/>
                <a:ea typeface="Times New Roman" panose="02020603050405020304" pitchFamily="18" charset="0"/>
                <a:cs typeface="Times New Roman" panose="02020603050405020304" pitchFamily="18" charset="0"/>
              </a:rPr>
              <a:t>PowerBroker</a:t>
            </a: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/Administrative </a:t>
            </a:r>
            <a:r>
              <a:rPr lang="en-US" sz="1500" b="1" dirty="0">
                <a:effectLst/>
                <a:latin typeface="Calibri" panose="020F0502020204030204" pitchFamily="34" charset="0"/>
                <a:ea typeface="Times New Roman" panose="02020603050405020304" pitchFamily="18" charset="0"/>
                <a:cs typeface="Times New Roman" panose="02020603050405020304" pitchFamily="18" charset="0"/>
              </a:rPr>
              <a:t>privileges</a:t>
            </a:r>
            <a:r>
              <a:rPr lang="en-US" sz="15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rabicPeriod"/>
              <a:tabLst>
                <a:tab pos="914400" algn="l"/>
              </a:tabLst>
            </a:pPr>
            <a:r>
              <a:rPr lang="en-US" sz="1500" dirty="0">
                <a:effectLst/>
                <a:latin typeface="Calibri" panose="020F0502020204030204" pitchFamily="34" charset="0"/>
                <a:ea typeface="Times New Roman" panose="02020603050405020304" pitchFamily="18" charset="0"/>
              </a:rPr>
              <a:t>Access ServiceNow by clicking on the URL: </a:t>
            </a:r>
            <a:r>
              <a:rPr lang="en-US" sz="1500" u="sng" dirty="0">
                <a:solidFill>
                  <a:srgbClr val="0563C1"/>
                </a:solidFill>
                <a:effectLst/>
                <a:latin typeface="Calibri" panose="020F0502020204030204" pitchFamily="34" charset="0"/>
                <a:ea typeface="Times New Roman" panose="02020603050405020304" pitchFamily="18" charset="0"/>
                <a:hlinkClick r:id="rId2"/>
              </a:rPr>
              <a:t>https://usepa.servicenowservices.com/</a:t>
            </a:r>
            <a:r>
              <a:rPr lang="en-US" sz="1500" dirty="0">
                <a:effectLst/>
                <a:latin typeface="Calibri" panose="020F0502020204030204" pitchFamily="34" charset="0"/>
                <a:ea typeface="Times New Roman" panose="02020603050405020304" pitchFamily="18" charset="0"/>
              </a:rPr>
              <a:t>  </a:t>
            </a:r>
            <a:endParaRPr lang="en-US" sz="15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mj-lt"/>
              <a:buAutoNum type="arabicPeriod"/>
              <a:tabLst>
                <a:tab pos="914400" algn="l"/>
              </a:tabLst>
            </a:pPr>
            <a:r>
              <a:rPr lang="en-US" sz="1500" dirty="0">
                <a:effectLst/>
                <a:latin typeface="Calibri" panose="020F0502020204030204" pitchFamily="34" charset="0"/>
                <a:ea typeface="Times New Roman" panose="02020603050405020304" pitchFamily="18" charset="0"/>
              </a:rPr>
              <a:t>Click on the ‘Service Catalog’ box on the left-hand side</a:t>
            </a:r>
            <a:endParaRPr lang="en-US" sz="15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mj-lt"/>
              <a:buAutoNum type="arabicPeriod"/>
              <a:tabLst>
                <a:tab pos="914400" algn="l"/>
              </a:tabLst>
            </a:pPr>
            <a:r>
              <a:rPr lang="en-US" sz="1500" dirty="0">
                <a:effectLst/>
                <a:latin typeface="Calibri" panose="020F0502020204030204" pitchFamily="34" charset="0"/>
                <a:ea typeface="Times New Roman" panose="02020603050405020304" pitchFamily="18" charset="0"/>
              </a:rPr>
              <a:t>Scroll down and click on the ‘Software Request’ box. Click ‘Software Request’ again when the screen refreshes.</a:t>
            </a:r>
            <a:endParaRPr lang="en-US" sz="15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mj-lt"/>
              <a:buAutoNum type="arabicPeriod"/>
              <a:tabLst>
                <a:tab pos="914400" algn="l"/>
              </a:tabLst>
            </a:pPr>
            <a:r>
              <a:rPr lang="en-US" sz="1500" dirty="0">
                <a:effectLst/>
                <a:latin typeface="Calibri" panose="020F0502020204030204" pitchFamily="34" charset="0"/>
                <a:ea typeface="Times New Roman" panose="02020603050405020304" pitchFamily="18" charset="0"/>
              </a:rPr>
              <a:t>Since NEXUS will not be listed under the ‘ *Please select the name of the software application needed:’, click the box for ‘Software Application Not Found.’</a:t>
            </a:r>
            <a:endParaRPr lang="en-US" sz="15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mj-lt"/>
              <a:buAutoNum type="arabicPeriod"/>
              <a:tabLst>
                <a:tab pos="914400" algn="l"/>
              </a:tabLst>
            </a:pPr>
            <a:r>
              <a:rPr lang="en-US" sz="1500" dirty="0">
                <a:effectLst/>
                <a:latin typeface="Calibri" panose="020F0502020204030204" pitchFamily="34" charset="0"/>
                <a:ea typeface="Times New Roman" panose="02020603050405020304" pitchFamily="18" charset="0"/>
              </a:rPr>
              <a:t>The page will refresh. User will need to fill out the form includes filling in the following fields outside of what is already pre-filled:</a:t>
            </a:r>
            <a:endParaRPr lang="en-US" sz="3500" dirty="0">
              <a:effectLst/>
            </a:endParaRPr>
          </a:p>
          <a:p>
            <a:pPr marL="1143000" marR="0" lvl="2" indent="-228600">
              <a:spcBef>
                <a:spcPts val="0"/>
              </a:spcBef>
              <a:spcAft>
                <a:spcPts val="0"/>
              </a:spcAft>
              <a:buFont typeface="+mj-lt"/>
              <a:buAutoNum type="alphaLcPeriod"/>
              <a:tabLst>
                <a:tab pos="1371600" algn="l"/>
              </a:tabLst>
            </a:pPr>
            <a:r>
              <a:rPr lang="en-US" sz="1500" dirty="0">
                <a:effectLst/>
                <a:latin typeface="Calibri" panose="020F0502020204030204" pitchFamily="34" charset="0"/>
                <a:ea typeface="Times New Roman" panose="02020603050405020304" pitchFamily="18" charset="0"/>
              </a:rPr>
              <a:t>*Supervisor/Approver.</a:t>
            </a:r>
            <a:endParaRPr lang="en-US" sz="1500" dirty="0">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mj-lt"/>
              <a:buAutoNum type="alphaLcPeriod"/>
              <a:tabLst>
                <a:tab pos="1371600" algn="l"/>
              </a:tabLst>
            </a:pPr>
            <a:r>
              <a:rPr lang="en-US" sz="1500" dirty="0">
                <a:effectLst/>
                <a:latin typeface="Calibri" panose="020F0502020204030204" pitchFamily="34" charset="0"/>
                <a:ea typeface="Times New Roman" panose="02020603050405020304" pitchFamily="18" charset="0"/>
              </a:rPr>
              <a:t>*Machine Name (Instructions provided on where to find)</a:t>
            </a:r>
            <a:endParaRPr lang="en-US" sz="1500" dirty="0">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mj-lt"/>
              <a:buAutoNum type="alphaLcPeriod"/>
              <a:tabLst>
                <a:tab pos="1371600" algn="l"/>
              </a:tabLst>
            </a:pPr>
            <a:r>
              <a:rPr lang="en-US" sz="1500" dirty="0">
                <a:effectLst/>
                <a:latin typeface="Calibri" panose="020F0502020204030204" pitchFamily="34" charset="0"/>
                <a:ea typeface="Times New Roman" panose="02020603050405020304" pitchFamily="18" charset="0"/>
              </a:rPr>
              <a:t>*Describe the business need &amp; justification for this software license - “NEXUS is a multi-pollutant screening analysis tool for providing multi-pollutant risks and EJ analysis developed by EPA and contractors under a GSA contract with UNC-CH. This tool is needed to complete my work duties”</a:t>
            </a:r>
            <a:endParaRPr lang="en-US" sz="3000" dirty="0">
              <a:effectLst/>
            </a:endParaRPr>
          </a:p>
          <a:p>
            <a:pPr marL="1143000" marR="0" lvl="2" indent="-228600">
              <a:spcBef>
                <a:spcPts val="0"/>
              </a:spcBef>
              <a:spcAft>
                <a:spcPts val="0"/>
              </a:spcAft>
              <a:buFont typeface="+mj-lt"/>
              <a:buAutoNum type="alphaLcPeriod"/>
              <a:tabLst>
                <a:tab pos="1371600" algn="l"/>
              </a:tabLst>
            </a:pPr>
            <a:r>
              <a:rPr lang="en-US" sz="1500" dirty="0">
                <a:effectLst/>
                <a:latin typeface="Calibri" panose="020F0502020204030204" pitchFamily="34" charset="0"/>
                <a:ea typeface="Times New Roman" panose="02020603050405020304" pitchFamily="18" charset="0"/>
              </a:rPr>
              <a:t>*Software Company - “EPA”</a:t>
            </a:r>
            <a:endParaRPr lang="en-US" sz="1500" dirty="0">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mj-lt"/>
              <a:buAutoNum type="alphaLcPeriod"/>
              <a:tabLst>
                <a:tab pos="1371600" algn="l"/>
              </a:tabLst>
            </a:pPr>
            <a:r>
              <a:rPr lang="en-US" sz="1500" dirty="0">
                <a:effectLst/>
                <a:latin typeface="Calibri" panose="020F0502020204030204" pitchFamily="34" charset="0"/>
                <a:ea typeface="Times New Roman" panose="02020603050405020304" pitchFamily="18" charset="0"/>
              </a:rPr>
              <a:t>*Software Title - “NEXUS Tool”</a:t>
            </a:r>
            <a:endParaRPr lang="en-US" sz="1500" dirty="0">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mj-lt"/>
              <a:buAutoNum type="alphaLcPeriod"/>
              <a:tabLst>
                <a:tab pos="1371600" algn="l"/>
              </a:tabLst>
            </a:pPr>
            <a:r>
              <a:rPr lang="en-US" sz="1500" dirty="0">
                <a:effectLst/>
                <a:latin typeface="Calibri" panose="020F0502020204030204" pitchFamily="34" charset="0"/>
                <a:ea typeface="Times New Roman" panose="02020603050405020304" pitchFamily="18" charset="0"/>
              </a:rPr>
              <a:t>*Software Version - “3.3”</a:t>
            </a:r>
            <a:endParaRPr lang="en-US" sz="1500" dirty="0">
              <a:latin typeface="Calibri" panose="020F0502020204030204" pitchFamily="34" charset="0"/>
              <a:ea typeface="Times New Roman" panose="02020603050405020304" pitchFamily="18" charset="0"/>
            </a:endParaRPr>
          </a:p>
          <a:p>
            <a:pPr marL="1143000" marR="0" lvl="2" indent="-228600">
              <a:spcBef>
                <a:spcPts val="0"/>
              </a:spcBef>
              <a:spcAft>
                <a:spcPts val="0"/>
              </a:spcAft>
              <a:buFont typeface="+mj-lt"/>
              <a:buAutoNum type="alphaLcPeriod"/>
              <a:tabLst>
                <a:tab pos="1371600" algn="l"/>
              </a:tabLst>
            </a:pPr>
            <a:r>
              <a:rPr lang="en-US" sz="1500" dirty="0">
                <a:effectLst/>
                <a:latin typeface="Calibri" panose="020F0502020204030204" pitchFamily="34" charset="0"/>
                <a:ea typeface="Times New Roman" panose="02020603050405020304" pitchFamily="18" charset="0"/>
              </a:rPr>
              <a:t>*Software URL </a:t>
            </a:r>
            <a:r>
              <a:rPr lang="en-US" sz="1500" i="1" dirty="0">
                <a:effectLst/>
                <a:latin typeface="Calibri" panose="020F0502020204030204" pitchFamily="34" charset="0"/>
                <a:ea typeface="Times New Roman" panose="02020603050405020304" pitchFamily="18" charset="0"/>
              </a:rPr>
              <a:t>- If you have Power Broker privilege, type </a:t>
            </a:r>
            <a:r>
              <a:rPr lang="en-US" sz="1500" dirty="0">
                <a:effectLst/>
                <a:latin typeface="Calibri" panose="020F0502020204030204" pitchFamily="34" charset="0"/>
                <a:ea typeface="Times New Roman" panose="02020603050405020304" pitchFamily="18" charset="0"/>
              </a:rPr>
              <a:t>“Self-install with Power Broker privilege”… </a:t>
            </a:r>
            <a:r>
              <a:rPr lang="en-US" sz="1500" i="1" dirty="0">
                <a:effectLst/>
                <a:latin typeface="Calibri" panose="020F0502020204030204" pitchFamily="34" charset="0"/>
                <a:ea typeface="Times New Roman" panose="02020603050405020304" pitchFamily="18" charset="0"/>
              </a:rPr>
              <a:t>if you do not have Power Broker privilege, type </a:t>
            </a:r>
            <a:r>
              <a:rPr lang="en-US" sz="1500" dirty="0">
                <a:effectLst/>
                <a:latin typeface="Calibri" panose="020F0502020204030204" pitchFamily="34" charset="0"/>
                <a:ea typeface="Times New Roman" panose="02020603050405020304" pitchFamily="18" charset="0"/>
              </a:rPr>
              <a:t>“</a:t>
            </a:r>
            <a:r>
              <a:rPr lang="en-US" sz="1500" dirty="0">
                <a:effectLst/>
                <a:latin typeface="Calibri" panose="020F0502020204030204" pitchFamily="34" charset="0"/>
                <a:ea typeface="Times New Roman" panose="02020603050405020304" pitchFamily="18" charset="0"/>
                <a:hlinkClick r:id="rId3"/>
              </a:rPr>
              <a:t>NEXUS 3.3 </a:t>
            </a:r>
            <a:r>
              <a:rPr lang="en-US" sz="1500" dirty="0">
                <a:effectLst/>
                <a:latin typeface="Calibri" panose="020F0502020204030204" pitchFamily="34" charset="0"/>
                <a:ea typeface="Times New Roman" panose="02020603050405020304" pitchFamily="18" charset="0"/>
              </a:rPr>
              <a:t>– please install NEXUS_3.3_Data.exe and NEXUS_3.3_Setup.exe”</a:t>
            </a:r>
            <a:endParaRPr lang="en-US" sz="1500" dirty="0">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mj-lt"/>
              <a:buAutoNum type="alphaLcPeriod"/>
              <a:tabLst>
                <a:tab pos="1371600" algn="l"/>
              </a:tabLst>
            </a:pPr>
            <a:r>
              <a:rPr lang="en-US" sz="1500" dirty="0">
                <a:effectLst/>
                <a:latin typeface="Calibri" panose="020F0502020204030204" pitchFamily="34" charset="0"/>
                <a:ea typeface="Times New Roman" panose="02020603050405020304" pitchFamily="18" charset="0"/>
              </a:rPr>
              <a:t>*What type of license will this likely be? (Dropdown: Licensed, Freeware/Shareware, Unknown) – “Unknown”</a:t>
            </a:r>
            <a:endParaRPr lang="en-US" sz="1500" dirty="0">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mj-lt"/>
              <a:buAutoNum type="alphaLcPeriod"/>
              <a:tabLst>
                <a:tab pos="1371600" algn="l"/>
              </a:tabLst>
            </a:pPr>
            <a:r>
              <a:rPr lang="en-US" sz="1500" dirty="0">
                <a:effectLst/>
                <a:latin typeface="Calibri" panose="020F0502020204030204" pitchFamily="34" charset="0"/>
                <a:ea typeface="Times New Roman" panose="02020603050405020304" pitchFamily="18" charset="0"/>
              </a:rPr>
              <a:t>Approximate price – “Free”</a:t>
            </a:r>
            <a:endParaRPr lang="en-US" sz="1500" dirty="0">
              <a:effectLst/>
              <a:latin typeface="Calibri" panose="020F0502020204030204" pitchFamily="34" charset="0"/>
              <a:ea typeface="Calibri" panose="020F0502020204030204" pitchFamily="34" charset="0"/>
            </a:endParaRPr>
          </a:p>
          <a:p>
            <a:pPr marL="1143000" marR="0" lvl="2" indent="-228600">
              <a:spcBef>
                <a:spcPts val="0"/>
              </a:spcBef>
              <a:spcAft>
                <a:spcPts val="0"/>
              </a:spcAft>
              <a:buFont typeface="+mj-lt"/>
              <a:buAutoNum type="alphaLcPeriod"/>
              <a:tabLst>
                <a:tab pos="1371600" algn="l"/>
              </a:tabLst>
            </a:pPr>
            <a:r>
              <a:rPr lang="en-US" sz="1500" dirty="0">
                <a:effectLst/>
                <a:latin typeface="Calibri" panose="020F0502020204030204" pitchFamily="34" charset="0"/>
                <a:ea typeface="Times New Roman" panose="02020603050405020304" pitchFamily="18" charset="0"/>
              </a:rPr>
              <a:t>Click on Submit.</a:t>
            </a:r>
          </a:p>
          <a:p>
            <a:pPr marL="914400" marR="0" lvl="2" indent="0">
              <a:spcBef>
                <a:spcPts val="0"/>
              </a:spcBef>
              <a:spcAft>
                <a:spcPts val="0"/>
              </a:spcAft>
              <a:buNone/>
              <a:tabLst>
                <a:tab pos="1371600" algn="l"/>
              </a:tabLst>
            </a:pPr>
            <a:endParaRPr lang="en-US" sz="1500" dirty="0">
              <a:latin typeface="Calibri" panose="020F0502020204030204" pitchFamily="34" charset="0"/>
              <a:ea typeface="Calibri" panose="020F0502020204030204" pitchFamily="34" charset="0"/>
            </a:endParaRPr>
          </a:p>
          <a:p>
            <a:pPr marL="0" indent="0">
              <a:spcBef>
                <a:spcPts val="0"/>
              </a:spcBef>
              <a:buNone/>
              <a:tabLst>
                <a:tab pos="1371600" algn="l"/>
              </a:tabLst>
            </a:pPr>
            <a:r>
              <a:rPr lang="en-US" sz="1500" i="1" dirty="0">
                <a:latin typeface="Calibri" panose="020F0502020204030204" pitchFamily="34" charset="0"/>
                <a:ea typeface="Calibri" panose="020F0502020204030204" pitchFamily="34" charset="0"/>
              </a:rPr>
              <a:t>See additional install tips in Rob Pinder’s 1/4/23 email</a:t>
            </a:r>
          </a:p>
        </p:txBody>
      </p:sp>
      <p:sp>
        <p:nvSpPr>
          <p:cNvPr id="4" name="Slide Number Placeholder 1">
            <a:extLst>
              <a:ext uri="{FF2B5EF4-FFF2-40B4-BE49-F238E27FC236}">
                <a16:creationId xmlns:a16="http://schemas.microsoft.com/office/drawing/2014/main" id="{BC0C4CF5-77CA-4332-A7B1-890A907AEF50}"/>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521399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B02F6-4013-4F91-A033-C0856C39AC73}"/>
              </a:ext>
            </a:extLst>
          </p:cNvPr>
          <p:cNvSpPr>
            <a:spLocks noGrp="1"/>
          </p:cNvSpPr>
          <p:nvPr>
            <p:ph type="title"/>
          </p:nvPr>
        </p:nvSpPr>
        <p:spPr>
          <a:xfrm>
            <a:off x="406400" y="298409"/>
            <a:ext cx="11382828" cy="838200"/>
          </a:xfrm>
        </p:spPr>
        <p:txBody>
          <a:bodyPr>
            <a:normAutofit fontScale="90000"/>
          </a:bodyPr>
          <a:lstStyle/>
          <a:p>
            <a:r>
              <a:rPr lang="en-US" dirty="0"/>
              <a:t>What are the similarities/differences between EJSCREEN, CEJEST, and NEXUS?</a:t>
            </a:r>
          </a:p>
        </p:txBody>
      </p:sp>
      <p:sp>
        <p:nvSpPr>
          <p:cNvPr id="6" name="Content Placeholder 5">
            <a:extLst>
              <a:ext uri="{FF2B5EF4-FFF2-40B4-BE49-F238E27FC236}">
                <a16:creationId xmlns:a16="http://schemas.microsoft.com/office/drawing/2014/main" id="{300F258D-7B6A-4514-9851-EF9DA6F5C1F5}"/>
              </a:ext>
            </a:extLst>
          </p:cNvPr>
          <p:cNvSpPr>
            <a:spLocks noGrp="1"/>
          </p:cNvSpPr>
          <p:nvPr>
            <p:ph idx="1"/>
          </p:nvPr>
        </p:nvSpPr>
        <p:spPr>
          <a:xfrm>
            <a:off x="838200" y="1425676"/>
            <a:ext cx="10515600" cy="5053781"/>
          </a:xfrm>
        </p:spPr>
        <p:txBody>
          <a:bodyPr vert="horz" lIns="91440" tIns="45720" rIns="91440" bIns="45720" rtlCol="0" anchor="t">
            <a:normAutofit fontScale="85000" lnSpcReduction="20000"/>
          </a:bodyPr>
          <a:lstStyle/>
          <a:p>
            <a:pPr marL="342265" indent="-342265"/>
            <a:r>
              <a:rPr lang="en-US" dirty="0">
                <a:latin typeface="Calibri"/>
                <a:cs typeface="Arial"/>
                <a:hlinkClick r:id="rId3"/>
              </a:rPr>
              <a:t>EJSCREEN</a:t>
            </a:r>
            <a:r>
              <a:rPr lang="en-US" dirty="0">
                <a:latin typeface="Calibri"/>
                <a:cs typeface="Arial"/>
              </a:rPr>
              <a:t> (Environmental Justice Screening and Mapping Tool)</a:t>
            </a:r>
          </a:p>
          <a:p>
            <a:pPr marL="742315" lvl="1" indent="-285115"/>
            <a:r>
              <a:rPr lang="en-US" dirty="0">
                <a:latin typeface="Calibri"/>
                <a:cs typeface="Arial"/>
              </a:rPr>
              <a:t>EJ screening and mapping tool that combines environmental and demographic data to highlight areas where vulnerable populations may be disproportionately impacted by pollution</a:t>
            </a:r>
          </a:p>
          <a:p>
            <a:pPr marL="342265" indent="-342265"/>
            <a:r>
              <a:rPr lang="en-US" dirty="0">
                <a:latin typeface="Calibri"/>
                <a:cs typeface="Arial"/>
                <a:hlinkClick r:id="rId4"/>
              </a:rPr>
              <a:t>CEJEST</a:t>
            </a:r>
            <a:r>
              <a:rPr lang="en-US" dirty="0">
                <a:latin typeface="Calibri"/>
                <a:cs typeface="Arial"/>
              </a:rPr>
              <a:t> (Climate &amp; Economic Justice Screening Tool)</a:t>
            </a:r>
          </a:p>
          <a:p>
            <a:pPr marL="742315" lvl="1" indent="-285115"/>
            <a:r>
              <a:rPr lang="en-US" dirty="0">
                <a:latin typeface="Calibri"/>
                <a:cs typeface="Arial"/>
              </a:rPr>
              <a:t>An interactive map with indicators of burdens to identify communities that are overburdened and underserved</a:t>
            </a:r>
          </a:p>
          <a:p>
            <a:pPr marL="342265" indent="-342265"/>
            <a:r>
              <a:rPr lang="en-US" dirty="0">
                <a:latin typeface="Calibri"/>
                <a:cs typeface="Arial"/>
              </a:rPr>
              <a:t>NEXUS</a:t>
            </a:r>
          </a:p>
          <a:p>
            <a:pPr marL="742315" lvl="1" indent="-285115"/>
            <a:r>
              <a:rPr lang="en-US" dirty="0">
                <a:latin typeface="Calibri"/>
                <a:cs typeface="Arial"/>
              </a:rPr>
              <a:t>Advanced multi-pollutant screening tool for air quality planning</a:t>
            </a:r>
          </a:p>
          <a:p>
            <a:pPr marL="742315" lvl="1" indent="-285115"/>
            <a:r>
              <a:rPr lang="en-US" dirty="0">
                <a:latin typeface="Calibri"/>
                <a:cs typeface="Arial"/>
              </a:rPr>
              <a:t>Has the unique ability to identify overburdened communities affected by multiple pollutants and/or health risks</a:t>
            </a:r>
          </a:p>
          <a:p>
            <a:pPr marL="742315" lvl="1" indent="-285115"/>
            <a:r>
              <a:rPr lang="en-US" dirty="0">
                <a:latin typeface="Calibri"/>
                <a:cs typeface="Arial"/>
              </a:rPr>
              <a:t>Ability to view the combination of demographics </a:t>
            </a:r>
            <a:r>
              <a:rPr lang="en-US" b="1" i="1" dirty="0">
                <a:latin typeface="Calibri"/>
                <a:cs typeface="Arial"/>
              </a:rPr>
              <a:t>and</a:t>
            </a:r>
            <a:r>
              <a:rPr lang="en-US" dirty="0">
                <a:latin typeface="Calibri"/>
                <a:cs typeface="Arial"/>
              </a:rPr>
              <a:t> specific air related health risks</a:t>
            </a:r>
            <a:endParaRPr lang="en-US" dirty="0"/>
          </a:p>
          <a:p>
            <a:pPr marL="742315" lvl="1" indent="-285115"/>
            <a:r>
              <a:rPr lang="en-US" dirty="0">
                <a:latin typeface="Calibri"/>
                <a:cs typeface="Arial"/>
              </a:rPr>
              <a:t>Data relevant for air quality planning purposes – </a:t>
            </a:r>
            <a:endParaRPr lang="en-US" dirty="0"/>
          </a:p>
          <a:p>
            <a:pPr marL="1142365" lvl="2" indent="-227965"/>
            <a:r>
              <a:rPr lang="en-US" sz="2100" dirty="0">
                <a:latin typeface="Calibri"/>
                <a:cs typeface="Arial"/>
              </a:rPr>
              <a:t>Emissions and source data for O</a:t>
            </a:r>
            <a:r>
              <a:rPr lang="en-US" sz="2100" baseline="-25000" dirty="0">
                <a:latin typeface="Calibri"/>
                <a:cs typeface="Arial"/>
              </a:rPr>
              <a:t>3</a:t>
            </a:r>
            <a:r>
              <a:rPr lang="en-US" sz="2100" dirty="0">
                <a:latin typeface="Calibri"/>
                <a:cs typeface="Arial"/>
              </a:rPr>
              <a:t>, PM</a:t>
            </a:r>
            <a:r>
              <a:rPr lang="en-US" sz="2100" baseline="-25000" dirty="0">
                <a:latin typeface="Calibri"/>
                <a:cs typeface="Arial"/>
              </a:rPr>
              <a:t>2.5</a:t>
            </a:r>
            <a:r>
              <a:rPr lang="en-US" sz="2100" dirty="0">
                <a:latin typeface="Calibri"/>
                <a:cs typeface="Arial"/>
              </a:rPr>
              <a:t>, air toxics and GHGs</a:t>
            </a:r>
            <a:endParaRPr lang="en-US" sz="2100" dirty="0"/>
          </a:p>
          <a:p>
            <a:pPr marL="1142365" lvl="2" indent="-227965"/>
            <a:r>
              <a:rPr lang="en-US" sz="2100" dirty="0">
                <a:latin typeface="Calibri"/>
                <a:cs typeface="Calibri"/>
              </a:rPr>
              <a:t>Modeled concentration data for O3, PM2.5 and air toxics </a:t>
            </a:r>
            <a:endParaRPr lang="en-US" sz="2100" dirty="0">
              <a:latin typeface="Calibri"/>
              <a:cs typeface="Arial"/>
            </a:endParaRPr>
          </a:p>
          <a:p>
            <a:pPr marL="1142365" lvl="2" indent="-227965"/>
            <a:r>
              <a:rPr lang="en-US" sz="2100" dirty="0">
                <a:latin typeface="Calibri"/>
                <a:cs typeface="Arial"/>
              </a:rPr>
              <a:t>Risk data for O</a:t>
            </a:r>
            <a:r>
              <a:rPr lang="en-US" sz="2100" baseline="-25000" dirty="0">
                <a:latin typeface="Calibri"/>
                <a:cs typeface="Arial"/>
              </a:rPr>
              <a:t>3</a:t>
            </a:r>
            <a:r>
              <a:rPr lang="en-US" sz="2100" dirty="0">
                <a:latin typeface="Calibri"/>
                <a:cs typeface="Arial"/>
              </a:rPr>
              <a:t>, PM</a:t>
            </a:r>
            <a:r>
              <a:rPr lang="en-US" sz="2100" baseline="-25000" dirty="0">
                <a:latin typeface="Calibri"/>
                <a:cs typeface="Arial"/>
              </a:rPr>
              <a:t>2.5</a:t>
            </a:r>
            <a:r>
              <a:rPr lang="en-US" sz="2100" dirty="0">
                <a:latin typeface="Calibri"/>
                <a:cs typeface="Arial"/>
              </a:rPr>
              <a:t> and air toxics</a:t>
            </a:r>
          </a:p>
          <a:p>
            <a:pPr marL="1142365" lvl="2" indent="-227965"/>
            <a:r>
              <a:rPr lang="en-US" sz="2100" dirty="0">
                <a:latin typeface="Calibri"/>
                <a:cs typeface="Arial"/>
              </a:rPr>
              <a:t>Monitoring data for O</a:t>
            </a:r>
            <a:r>
              <a:rPr lang="en-US" sz="2100" baseline="-25000" dirty="0">
                <a:latin typeface="Calibri"/>
                <a:cs typeface="Arial"/>
              </a:rPr>
              <a:t>3</a:t>
            </a:r>
            <a:r>
              <a:rPr lang="en-US" sz="2100" dirty="0">
                <a:latin typeface="Calibri"/>
                <a:cs typeface="Arial"/>
              </a:rPr>
              <a:t>, PM</a:t>
            </a:r>
            <a:r>
              <a:rPr lang="en-US" sz="2100" baseline="-25000" dirty="0">
                <a:latin typeface="Calibri"/>
                <a:cs typeface="Arial"/>
              </a:rPr>
              <a:t>2.5</a:t>
            </a:r>
            <a:r>
              <a:rPr lang="en-US" sz="2100" dirty="0">
                <a:latin typeface="Calibri"/>
                <a:cs typeface="Arial"/>
              </a:rPr>
              <a:t> and air toxics</a:t>
            </a:r>
          </a:p>
          <a:p>
            <a:pPr marL="1142365" lvl="2" indent="-227965"/>
            <a:endParaRPr lang="en-US" dirty="0"/>
          </a:p>
        </p:txBody>
      </p:sp>
      <p:sp>
        <p:nvSpPr>
          <p:cNvPr id="5" name="Slide Number Placeholder 1">
            <a:extLst>
              <a:ext uri="{FF2B5EF4-FFF2-40B4-BE49-F238E27FC236}">
                <a16:creationId xmlns:a16="http://schemas.microsoft.com/office/drawing/2014/main" id="{65EE58F3-E2E7-4A6E-96DD-34A1BACC96A8}"/>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2159583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B02F6-4013-4F91-A033-C0856C39AC73}"/>
              </a:ext>
            </a:extLst>
          </p:cNvPr>
          <p:cNvSpPr>
            <a:spLocks noGrp="1"/>
          </p:cNvSpPr>
          <p:nvPr>
            <p:ph type="title"/>
          </p:nvPr>
        </p:nvSpPr>
        <p:spPr>
          <a:xfrm>
            <a:off x="926688" y="-116667"/>
            <a:ext cx="10515600" cy="1325563"/>
          </a:xfrm>
        </p:spPr>
        <p:txBody>
          <a:bodyPr/>
          <a:lstStyle/>
          <a:p>
            <a:pPr algn="ctr"/>
            <a:r>
              <a:rPr lang="en-US" dirty="0"/>
              <a:t>NEXUS        &amp;       EJSCREEN</a:t>
            </a:r>
          </a:p>
        </p:txBody>
      </p:sp>
      <p:sp>
        <p:nvSpPr>
          <p:cNvPr id="13" name="Oval 12">
            <a:extLst>
              <a:ext uri="{FF2B5EF4-FFF2-40B4-BE49-F238E27FC236}">
                <a16:creationId xmlns:a16="http://schemas.microsoft.com/office/drawing/2014/main" id="{2A84DD14-E450-4A86-9691-423739A59EAF}"/>
              </a:ext>
            </a:extLst>
          </p:cNvPr>
          <p:cNvSpPr/>
          <p:nvPr/>
        </p:nvSpPr>
        <p:spPr bwMode="auto">
          <a:xfrm>
            <a:off x="79451" y="840509"/>
            <a:ext cx="7819644" cy="5946051"/>
          </a:xfrm>
          <a:prstGeom prst="ellipse">
            <a:avLst/>
          </a:prstGeom>
          <a:solidFill>
            <a:schemeClr val="tx2">
              <a:lumMod val="60000"/>
              <a:lumOff val="40000"/>
              <a:alpha val="32157"/>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rgbClr val="FF3300"/>
              </a:solidFill>
              <a:effectLst/>
              <a:latin typeface="Arial" charset="0"/>
              <a:ea typeface="宋体" pitchFamily="2" charset="-122"/>
            </a:endParaRPr>
          </a:p>
        </p:txBody>
      </p:sp>
      <p:sp>
        <p:nvSpPr>
          <p:cNvPr id="14" name="Oval 13">
            <a:extLst>
              <a:ext uri="{FF2B5EF4-FFF2-40B4-BE49-F238E27FC236}">
                <a16:creationId xmlns:a16="http://schemas.microsoft.com/office/drawing/2014/main" id="{0E5AB0AA-24DE-46B3-80BA-6B7E8596289B}"/>
              </a:ext>
            </a:extLst>
          </p:cNvPr>
          <p:cNvSpPr/>
          <p:nvPr/>
        </p:nvSpPr>
        <p:spPr bwMode="auto">
          <a:xfrm>
            <a:off x="3989273" y="843151"/>
            <a:ext cx="7819644" cy="5946051"/>
          </a:xfrm>
          <a:prstGeom prst="ellipse">
            <a:avLst/>
          </a:prstGeom>
          <a:solidFill>
            <a:schemeClr val="accent2">
              <a:lumMod val="75000"/>
              <a:alpha val="2902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rgbClr val="FF3300"/>
              </a:solidFill>
              <a:effectLst/>
              <a:latin typeface="Arial" charset="0"/>
              <a:ea typeface="宋体" pitchFamily="2" charset="-122"/>
            </a:endParaRPr>
          </a:p>
        </p:txBody>
      </p:sp>
      <p:sp>
        <p:nvSpPr>
          <p:cNvPr id="15" name="TextBox 14">
            <a:extLst>
              <a:ext uri="{FF2B5EF4-FFF2-40B4-BE49-F238E27FC236}">
                <a16:creationId xmlns:a16="http://schemas.microsoft.com/office/drawing/2014/main" id="{12A45536-4C32-40D8-A70B-FE884DCC9164}"/>
              </a:ext>
            </a:extLst>
          </p:cNvPr>
          <p:cNvSpPr txBox="1"/>
          <p:nvPr/>
        </p:nvSpPr>
        <p:spPr>
          <a:xfrm>
            <a:off x="4880865" y="1904675"/>
            <a:ext cx="3116062" cy="4185761"/>
          </a:xfrm>
          <a:prstGeom prst="rect">
            <a:avLst/>
          </a:prstGeom>
          <a:noFill/>
        </p:spPr>
        <p:txBody>
          <a:bodyPr wrap="square" rtlCol="0">
            <a:spAutoFit/>
          </a:bodyPr>
          <a:lstStyle/>
          <a:p>
            <a:r>
              <a:rPr lang="en-US" sz="1400" u="sng">
                <a:latin typeface="Arial" panose="020B0604020202020204" pitchFamily="34" charset="0"/>
                <a:cs typeface="Arial" panose="020B0604020202020204" pitchFamily="34" charset="0"/>
              </a:rPr>
              <a:t>Common Information</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Tribal Areas</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Nonattainment Areas</a:t>
            </a:r>
          </a:p>
          <a:p>
            <a:pPr marL="0" lvl="2"/>
            <a:endParaRPr lang="en-US" sz="1400">
              <a:latin typeface="Arial" panose="020B0604020202020204" pitchFamily="34" charset="0"/>
              <a:cs typeface="Arial" panose="020B0604020202020204" pitchFamily="34" charset="0"/>
            </a:endParaRPr>
          </a:p>
          <a:p>
            <a:pPr marL="0" lvl="1"/>
            <a:r>
              <a:rPr lang="en-US" sz="1400" b="1" u="sng">
                <a:latin typeface="Arial" panose="020B0604020202020204" pitchFamily="34" charset="0"/>
                <a:cs typeface="Arial" panose="020B0604020202020204" pitchFamily="34" charset="0"/>
              </a:rPr>
              <a:t>Environmental Indicators*</a:t>
            </a:r>
          </a:p>
          <a:p>
            <a:pPr marL="285750" lvl="2" indent="-285750">
              <a:buFont typeface="Arial" panose="020B0604020202020204" pitchFamily="34" charset="0"/>
              <a:buChar char="•"/>
            </a:pPr>
            <a:r>
              <a:rPr lang="en-US" sz="1400" b="1">
                <a:latin typeface="Arial" panose="020B0604020202020204" pitchFamily="34" charset="0"/>
                <a:cs typeface="Arial" panose="020B0604020202020204" pitchFamily="34" charset="0"/>
              </a:rPr>
              <a:t>AirToxScreen Cancer Risk</a:t>
            </a:r>
            <a:endParaRPr lang="en-US" sz="1600" b="1">
              <a:latin typeface="Arial" panose="020B0604020202020204" pitchFamily="34" charset="0"/>
              <a:cs typeface="Arial" panose="020B0604020202020204" pitchFamily="34" charset="0"/>
            </a:endParaRPr>
          </a:p>
          <a:p>
            <a:pPr marL="285750" lvl="2" indent="-285750">
              <a:buFont typeface="Arial" panose="020B0604020202020204" pitchFamily="34" charset="0"/>
              <a:buChar char="•"/>
            </a:pPr>
            <a:r>
              <a:rPr lang="en-US" sz="1400" b="1">
                <a:latin typeface="Arial" panose="020B0604020202020204" pitchFamily="34" charset="0"/>
                <a:cs typeface="Arial" panose="020B0604020202020204" pitchFamily="34" charset="0"/>
              </a:rPr>
              <a:t>AirToxScreen Noncancer Risk</a:t>
            </a:r>
          </a:p>
          <a:p>
            <a:pPr marL="285750" lvl="2" indent="-285750">
              <a:buFont typeface="Arial" panose="020B0604020202020204" pitchFamily="34" charset="0"/>
              <a:buChar char="•"/>
            </a:pPr>
            <a:r>
              <a:rPr lang="en-US" sz="1400" b="1">
                <a:latin typeface="Arial" panose="020B0604020202020204" pitchFamily="34" charset="0"/>
                <a:cs typeface="Arial" panose="020B0604020202020204" pitchFamily="34" charset="0"/>
              </a:rPr>
              <a:t>Ozone Fused Concentrations</a:t>
            </a:r>
          </a:p>
          <a:p>
            <a:pPr marL="285750" lvl="2" indent="-285750">
              <a:buFont typeface="Arial" panose="020B0604020202020204" pitchFamily="34" charset="0"/>
              <a:buChar char="•"/>
            </a:pPr>
            <a:r>
              <a:rPr lang="en-US" sz="1400" b="1">
                <a:latin typeface="Arial" panose="020B0604020202020204" pitchFamily="34" charset="0"/>
                <a:cs typeface="Arial" panose="020B0604020202020204" pitchFamily="34" charset="0"/>
              </a:rPr>
              <a:t>PM</a:t>
            </a:r>
            <a:r>
              <a:rPr lang="en-US" sz="1400" b="1" baseline="-25000">
                <a:latin typeface="Arial" panose="020B0604020202020204" pitchFamily="34" charset="0"/>
                <a:cs typeface="Arial" panose="020B0604020202020204" pitchFamily="34" charset="0"/>
              </a:rPr>
              <a:t>2.5 </a:t>
            </a:r>
            <a:r>
              <a:rPr lang="en-US" sz="1400" b="1">
                <a:latin typeface="Arial" panose="020B0604020202020204" pitchFamily="34" charset="0"/>
                <a:cs typeface="Arial" panose="020B0604020202020204" pitchFamily="34" charset="0"/>
              </a:rPr>
              <a:t>Fused Concentrations</a:t>
            </a:r>
          </a:p>
          <a:p>
            <a:pPr marL="285750" lvl="2" indent="-285750">
              <a:buFont typeface="Arial" panose="020B0604020202020204" pitchFamily="34" charset="0"/>
              <a:buChar char="•"/>
            </a:pPr>
            <a:endParaRPr lang="en-US" sz="1400">
              <a:latin typeface="Arial" panose="020B0604020202020204" pitchFamily="34" charset="0"/>
              <a:cs typeface="Arial" panose="020B0604020202020204" pitchFamily="34" charset="0"/>
            </a:endParaRPr>
          </a:p>
          <a:p>
            <a:r>
              <a:rPr lang="en-US" sz="1400" u="sng">
                <a:latin typeface="Arial" panose="020B0604020202020204" pitchFamily="34" charset="0"/>
                <a:cs typeface="Arial" panose="020B0604020202020204" pitchFamily="34" charset="0"/>
              </a:rPr>
              <a:t>Demographic Indicators</a:t>
            </a:r>
          </a:p>
          <a:p>
            <a:pPr marL="285750" lvl="2" indent="-285750">
              <a:buFont typeface="Arial" panose="020B0604020202020204" pitchFamily="34" charset="0"/>
              <a:buChar char="•"/>
            </a:pPr>
            <a:r>
              <a:rPr lang="en-US" sz="1400">
                <a:latin typeface="Arial" panose="020B0604020202020204" pitchFamily="34" charset="0"/>
                <a:cs typeface="Arial" panose="020B0604020202020204" pitchFamily="34" charset="0"/>
              </a:rPr>
              <a:t>People of Color Population</a:t>
            </a:r>
          </a:p>
          <a:p>
            <a:pPr marL="285750" lvl="2" indent="-285750">
              <a:buFont typeface="Arial" panose="020B0604020202020204" pitchFamily="34" charset="0"/>
              <a:buChar char="•"/>
            </a:pPr>
            <a:r>
              <a:rPr lang="en-US" sz="1400">
                <a:latin typeface="Arial" panose="020B0604020202020204" pitchFamily="34" charset="0"/>
                <a:cs typeface="Arial" panose="020B0604020202020204" pitchFamily="34" charset="0"/>
              </a:rPr>
              <a:t>Less Than HS Educated</a:t>
            </a:r>
          </a:p>
          <a:p>
            <a:pPr marL="285750" lvl="2" indent="-285750">
              <a:buFont typeface="Arial" panose="020B0604020202020204" pitchFamily="34" charset="0"/>
              <a:buChar char="•"/>
            </a:pPr>
            <a:r>
              <a:rPr lang="en-US" sz="1400">
                <a:latin typeface="Arial" panose="020B0604020202020204" pitchFamily="34" charset="0"/>
                <a:cs typeface="Arial" panose="020B0604020202020204" pitchFamily="34" charset="0"/>
              </a:rPr>
              <a:t>Low Income Population</a:t>
            </a:r>
          </a:p>
          <a:p>
            <a:pPr marL="285750" lvl="2" indent="-285750">
              <a:buFont typeface="Arial" panose="020B0604020202020204" pitchFamily="34" charset="0"/>
              <a:buChar char="•"/>
            </a:pPr>
            <a:r>
              <a:rPr lang="en-US" sz="1400">
                <a:latin typeface="Arial" panose="020B0604020202020204" pitchFamily="34" charset="0"/>
                <a:cs typeface="Arial" panose="020B0604020202020204" pitchFamily="34" charset="0"/>
              </a:rPr>
              <a:t>Linguistically Isolated</a:t>
            </a:r>
          </a:p>
          <a:p>
            <a:pPr marL="285750" lvl="2" indent="-285750">
              <a:buFont typeface="Arial" panose="020B0604020202020204" pitchFamily="34" charset="0"/>
              <a:buChar char="•"/>
            </a:pPr>
            <a:r>
              <a:rPr lang="en-US" sz="1400">
                <a:latin typeface="Arial" panose="020B0604020202020204" pitchFamily="34" charset="0"/>
                <a:cs typeface="Arial" panose="020B0604020202020204" pitchFamily="34" charset="0"/>
              </a:rPr>
              <a:t>Demographic Index</a:t>
            </a:r>
          </a:p>
          <a:p>
            <a:pPr marL="285750" lvl="2" indent="-285750">
              <a:buFont typeface="Arial" panose="020B0604020202020204" pitchFamily="34" charset="0"/>
              <a:buChar char="•"/>
            </a:pPr>
            <a:r>
              <a:rPr lang="en-US" sz="1400">
                <a:latin typeface="Arial" panose="020B0604020202020204" pitchFamily="34" charset="0"/>
                <a:cs typeface="Arial" panose="020B0604020202020204" pitchFamily="34" charset="0"/>
              </a:rPr>
              <a:t>Under Age 5</a:t>
            </a:r>
          </a:p>
          <a:p>
            <a:pPr marL="285750" lvl="2" indent="-285750">
              <a:buFont typeface="Arial" panose="020B0604020202020204" pitchFamily="34" charset="0"/>
              <a:buChar char="•"/>
            </a:pPr>
            <a:r>
              <a:rPr lang="en-US" sz="1400">
                <a:latin typeface="Arial" panose="020B0604020202020204" pitchFamily="34" charset="0"/>
                <a:cs typeface="Arial" panose="020B0604020202020204" pitchFamily="34" charset="0"/>
              </a:rPr>
              <a:t>Over Age 64</a:t>
            </a:r>
          </a:p>
          <a:p>
            <a:pPr marL="0" lvl="2"/>
            <a:endParaRPr lang="en-US" sz="1400">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0A574C2A-32A2-4A8D-B68C-2E0E6E73FD1F}"/>
              </a:ext>
            </a:extLst>
          </p:cNvPr>
          <p:cNvSpPr/>
          <p:nvPr/>
        </p:nvSpPr>
        <p:spPr>
          <a:xfrm>
            <a:off x="7899095" y="1210258"/>
            <a:ext cx="6096000" cy="5047536"/>
          </a:xfrm>
          <a:prstGeom prst="rect">
            <a:avLst/>
          </a:prstGeom>
        </p:spPr>
        <p:txBody>
          <a:bodyPr>
            <a:spAutoFit/>
          </a:bodyPr>
          <a:lstStyle/>
          <a:p>
            <a:pPr marL="0" lvl="1"/>
            <a:r>
              <a:rPr lang="en-US" sz="1400" u="sng" dirty="0">
                <a:latin typeface="Arial" panose="020B0604020202020204" pitchFamily="34" charset="0"/>
                <a:cs typeface="Arial" panose="020B0604020202020204" pitchFamily="34" charset="0"/>
              </a:rPr>
              <a:t>EJ Layers</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Hazardous waste</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EJ Grants</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Water features</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Places</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Schools &amp; Parks</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Transportation</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Boundaries</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Prisons</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Public Housing</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Subsidized Housing</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Climate</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Sites reporting to the EPA</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Superfund (NPL)</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RSEI</a:t>
            </a:r>
          </a:p>
          <a:p>
            <a:pPr marL="285750" lvl="2"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0" lvl="1"/>
            <a:r>
              <a:rPr lang="en-US" sz="1400" u="sng" dirty="0">
                <a:latin typeface="Arial" panose="020B0604020202020204" pitchFamily="34" charset="0"/>
                <a:cs typeface="Arial" panose="020B0604020202020204" pitchFamily="34" charset="0"/>
              </a:rPr>
              <a:t>Environmental Indicators</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Wastewater Discharge Indicator</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Hazardous Waste Proximity</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Superfund Proximity</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Lead Paint Indicator</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Traffic Proximity</a:t>
            </a:r>
          </a:p>
          <a:p>
            <a:pPr marL="285750" lvl="2"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RMP Proximity</a:t>
            </a:r>
          </a:p>
        </p:txBody>
      </p:sp>
      <p:sp>
        <p:nvSpPr>
          <p:cNvPr id="17" name="TextBox 16">
            <a:extLst>
              <a:ext uri="{FF2B5EF4-FFF2-40B4-BE49-F238E27FC236}">
                <a16:creationId xmlns:a16="http://schemas.microsoft.com/office/drawing/2014/main" id="{6CF7E9DE-A110-4ACC-AF12-47F1285947A6}"/>
              </a:ext>
            </a:extLst>
          </p:cNvPr>
          <p:cNvSpPr txBox="1"/>
          <p:nvPr/>
        </p:nvSpPr>
        <p:spPr>
          <a:xfrm>
            <a:off x="978997" y="1905756"/>
            <a:ext cx="2936519" cy="5539978"/>
          </a:xfrm>
          <a:prstGeom prst="rect">
            <a:avLst/>
          </a:prstGeom>
          <a:noFill/>
        </p:spPr>
        <p:txBody>
          <a:bodyPr wrap="square" rtlCol="0">
            <a:spAutoFit/>
          </a:bodyPr>
          <a:lstStyle/>
          <a:p>
            <a:r>
              <a:rPr lang="en-US" sz="1400" u="sng">
                <a:latin typeface="Arial" panose="020B0604020202020204" pitchFamily="34" charset="0"/>
                <a:cs typeface="Arial" panose="020B0604020202020204" pitchFamily="34" charset="0"/>
              </a:rPr>
              <a:t>Ozone and PM</a:t>
            </a:r>
            <a:r>
              <a:rPr lang="en-US" sz="1400" u="sng" baseline="-25000">
                <a:latin typeface="Arial" panose="020B0604020202020204" pitchFamily="34" charset="0"/>
                <a:cs typeface="Arial" panose="020B0604020202020204" pitchFamily="34" charset="0"/>
              </a:rPr>
              <a:t>2.5</a:t>
            </a:r>
            <a:r>
              <a:rPr lang="en-US" sz="1400" u="sng">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Emissions and source data</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Monitoring data</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Fused concentration data</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Mortality &amp; morbidity risk data</a:t>
            </a:r>
          </a:p>
          <a:p>
            <a:pPr marL="285750" indent="-285750">
              <a:buFont typeface="Arial" panose="020B0604020202020204" pitchFamily="34" charset="0"/>
              <a:buChar char="•"/>
            </a:pPr>
            <a:endParaRPr lang="en-US" sz="1400">
              <a:latin typeface="Arial" panose="020B0604020202020204" pitchFamily="34" charset="0"/>
              <a:cs typeface="Arial" panose="020B0604020202020204" pitchFamily="34" charset="0"/>
            </a:endParaRPr>
          </a:p>
          <a:p>
            <a:r>
              <a:rPr lang="en-US" sz="1400" u="sng">
                <a:latin typeface="Arial" panose="020B0604020202020204" pitchFamily="34" charset="0"/>
                <a:cs typeface="Arial" panose="020B0604020202020204" pitchFamily="34" charset="0"/>
              </a:rPr>
              <a:t>Air Toxics</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Emissions and source data</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Monitoring data</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Modeled concentration data</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AirToxScreen cancer &amp; noncancer risk data for air toxic species</a:t>
            </a:r>
          </a:p>
          <a:p>
            <a:endParaRPr lang="en-US" sz="1400">
              <a:latin typeface="Arial" panose="020B0604020202020204" pitchFamily="34" charset="0"/>
              <a:cs typeface="Arial" panose="020B0604020202020204" pitchFamily="34" charset="0"/>
            </a:endParaRPr>
          </a:p>
          <a:p>
            <a:r>
              <a:rPr lang="en-US" sz="1400" u="sng">
                <a:latin typeface="Arial" panose="020B0604020202020204" pitchFamily="34" charset="0"/>
                <a:cs typeface="Arial" panose="020B0604020202020204" pitchFamily="34" charset="0"/>
              </a:rPr>
              <a:t>GHG emissions</a:t>
            </a:r>
          </a:p>
          <a:p>
            <a:pPr marL="285750" indent="-285750">
              <a:buFont typeface="Arial" panose="020B0604020202020204" pitchFamily="34" charset="0"/>
              <a:buChar char="•"/>
            </a:pPr>
            <a:r>
              <a:rPr lang="en-US" sz="1400">
                <a:effectLst/>
                <a:latin typeface="Arial" panose="020B0604020202020204" pitchFamily="34" charset="0"/>
                <a:ea typeface="Calibri" panose="020F0502020204030204" pitchFamily="34" charset="0"/>
                <a:cs typeface="Arial" panose="020B0604020202020204" pitchFamily="34" charset="0"/>
              </a:rPr>
              <a:t>NEI’s GHG (CO2e) emissions</a:t>
            </a:r>
          </a:p>
          <a:p>
            <a:pPr marL="285750" indent="-285750">
              <a:buFont typeface="Arial" panose="020B0604020202020204" pitchFamily="34" charset="0"/>
              <a:buChar char="•"/>
            </a:pPr>
            <a:r>
              <a:rPr lang="en-US" sz="1400">
                <a:latin typeface="Arial" panose="020B0604020202020204" pitchFamily="34" charset="0"/>
                <a:ea typeface="Calibri" panose="020F0502020204030204" pitchFamily="34" charset="0"/>
                <a:cs typeface="Arial" panose="020B0604020202020204" pitchFamily="34" charset="0"/>
              </a:rPr>
              <a:t>Facilities and county level</a:t>
            </a:r>
          </a:p>
          <a:p>
            <a:pPr marL="285750" indent="-285750">
              <a:buFont typeface="Arial" panose="020B0604020202020204" pitchFamily="34" charset="0"/>
              <a:buChar char="•"/>
            </a:pPr>
            <a:r>
              <a:rPr lang="en-US" sz="1400">
                <a:effectLst/>
                <a:latin typeface="Arial" panose="020B0604020202020204" pitchFamily="34" charset="0"/>
                <a:ea typeface="Calibri" panose="020F0502020204030204" pitchFamily="34" charset="0"/>
                <a:cs typeface="Arial" panose="020B0604020202020204" pitchFamily="34" charset="0"/>
              </a:rPr>
              <a:t>Source cate</a:t>
            </a:r>
            <a:r>
              <a:rPr lang="en-US" sz="1400">
                <a:latin typeface="Arial" panose="020B0604020202020204" pitchFamily="34" charset="0"/>
                <a:ea typeface="Calibri" panose="020F0502020204030204" pitchFamily="34" charset="0"/>
                <a:cs typeface="Arial" panose="020B0604020202020204" pitchFamily="34" charset="0"/>
              </a:rPr>
              <a:t>gories (point, on-road, non-road, etc.)</a:t>
            </a:r>
            <a:endParaRPr lang="en-US" sz="1100" u="sng">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60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US">
              <a:latin typeface="Arial" panose="020B0604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a:latin typeface="Arial" panose="020B0604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a:latin typeface="Arial" panose="020B060402020202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a:p>
        </p:txBody>
      </p:sp>
      <p:sp>
        <p:nvSpPr>
          <p:cNvPr id="18" name="Rectangle 17">
            <a:extLst>
              <a:ext uri="{FF2B5EF4-FFF2-40B4-BE49-F238E27FC236}">
                <a16:creationId xmlns:a16="http://schemas.microsoft.com/office/drawing/2014/main" id="{E9BA8BAD-CACD-466E-8895-B6385E237204}"/>
              </a:ext>
            </a:extLst>
          </p:cNvPr>
          <p:cNvSpPr/>
          <p:nvPr/>
        </p:nvSpPr>
        <p:spPr>
          <a:xfrm>
            <a:off x="4577622" y="6440130"/>
            <a:ext cx="3427541" cy="276999"/>
          </a:xfrm>
          <a:prstGeom prst="rect">
            <a:avLst/>
          </a:prstGeom>
        </p:spPr>
        <p:txBody>
          <a:bodyPr wrap="none">
            <a:spAutoFit/>
          </a:bodyPr>
          <a:lstStyle/>
          <a:p>
            <a:r>
              <a:rPr lang="en-US" sz="1200" b="1">
                <a:latin typeface="Arial" panose="020B0604020202020204" pitchFamily="34" charset="0"/>
                <a:cs typeface="Arial" panose="020B0604020202020204" pitchFamily="34" charset="0"/>
              </a:rPr>
              <a:t>*Provided to OEJ by OAQPS (AQAD &amp; HEID)</a:t>
            </a:r>
          </a:p>
        </p:txBody>
      </p:sp>
      <p:sp>
        <p:nvSpPr>
          <p:cNvPr id="10" name="Slide Number Placeholder 1">
            <a:extLst>
              <a:ext uri="{FF2B5EF4-FFF2-40B4-BE49-F238E27FC236}">
                <a16:creationId xmlns:a16="http://schemas.microsoft.com/office/drawing/2014/main" id="{E3706DBB-5247-4EBA-8EB0-E18E9D6B19C8}"/>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704332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00B2C-2A1B-479E-904D-BE817B62A229}"/>
              </a:ext>
            </a:extLst>
          </p:cNvPr>
          <p:cNvSpPr>
            <a:spLocks noGrp="1"/>
          </p:cNvSpPr>
          <p:nvPr>
            <p:ph type="title"/>
          </p:nvPr>
        </p:nvSpPr>
        <p:spPr>
          <a:xfrm>
            <a:off x="838200" y="0"/>
            <a:ext cx="10515599" cy="932688"/>
          </a:xfrm>
        </p:spPr>
        <p:txBody>
          <a:bodyPr vert="horz" lIns="91440" tIns="45720" rIns="91440" bIns="45720" rtlCol="0" anchor="b">
            <a:normAutofit/>
          </a:bodyPr>
          <a:lstStyle/>
          <a:p>
            <a:pPr algn="ctr"/>
            <a:r>
              <a:rPr lang="en-US" sz="5400" kern="1200" dirty="0">
                <a:solidFill>
                  <a:schemeClr val="tx1"/>
                </a:solidFill>
                <a:latin typeface="+mj-lt"/>
                <a:ea typeface="+mj-ea"/>
                <a:cs typeface="+mj-cs"/>
              </a:rPr>
              <a:t>NEXUS Data Information</a:t>
            </a:r>
          </a:p>
        </p:txBody>
      </p:sp>
      <p:graphicFrame>
        <p:nvGraphicFramePr>
          <p:cNvPr id="4" name="Table 3">
            <a:extLst>
              <a:ext uri="{FF2B5EF4-FFF2-40B4-BE49-F238E27FC236}">
                <a16:creationId xmlns:a16="http://schemas.microsoft.com/office/drawing/2014/main" id="{DCF98B25-3511-44DA-99D5-0D866443FA34}"/>
              </a:ext>
            </a:extLst>
          </p:cNvPr>
          <p:cNvGraphicFramePr>
            <a:graphicFrameLocks noGrp="1"/>
          </p:cNvGraphicFramePr>
          <p:nvPr>
            <p:extLst>
              <p:ext uri="{D42A27DB-BD31-4B8C-83A1-F6EECF244321}">
                <p14:modId xmlns:p14="http://schemas.microsoft.com/office/powerpoint/2010/main" val="65900292"/>
              </p:ext>
            </p:extLst>
          </p:nvPr>
        </p:nvGraphicFramePr>
        <p:xfrm>
          <a:off x="299882" y="932688"/>
          <a:ext cx="11592233" cy="5618812"/>
        </p:xfrm>
        <a:graphic>
          <a:graphicData uri="http://schemas.openxmlformats.org/drawingml/2006/table">
            <a:tbl>
              <a:tblPr firstRow="1" firstCol="1" bandRow="1">
                <a:tableStyleId>{BDBED569-4797-4DF1-A0F4-6AAB3CD982D8}</a:tableStyleId>
              </a:tblPr>
              <a:tblGrid>
                <a:gridCol w="3082162">
                  <a:extLst>
                    <a:ext uri="{9D8B030D-6E8A-4147-A177-3AD203B41FA5}">
                      <a16:colId xmlns:a16="http://schemas.microsoft.com/office/drawing/2014/main" val="3232785055"/>
                    </a:ext>
                  </a:extLst>
                </a:gridCol>
                <a:gridCol w="2974339">
                  <a:extLst>
                    <a:ext uri="{9D8B030D-6E8A-4147-A177-3AD203B41FA5}">
                      <a16:colId xmlns:a16="http://schemas.microsoft.com/office/drawing/2014/main" val="3766124902"/>
                    </a:ext>
                  </a:extLst>
                </a:gridCol>
                <a:gridCol w="2020203">
                  <a:extLst>
                    <a:ext uri="{9D8B030D-6E8A-4147-A177-3AD203B41FA5}">
                      <a16:colId xmlns:a16="http://schemas.microsoft.com/office/drawing/2014/main" val="1985623466"/>
                    </a:ext>
                  </a:extLst>
                </a:gridCol>
                <a:gridCol w="1446500">
                  <a:extLst>
                    <a:ext uri="{9D8B030D-6E8A-4147-A177-3AD203B41FA5}">
                      <a16:colId xmlns:a16="http://schemas.microsoft.com/office/drawing/2014/main" val="3749682453"/>
                    </a:ext>
                  </a:extLst>
                </a:gridCol>
                <a:gridCol w="2069029">
                  <a:extLst>
                    <a:ext uri="{9D8B030D-6E8A-4147-A177-3AD203B41FA5}">
                      <a16:colId xmlns:a16="http://schemas.microsoft.com/office/drawing/2014/main" val="2976635716"/>
                    </a:ext>
                  </a:extLst>
                </a:gridCol>
              </a:tblGrid>
              <a:tr h="464457">
                <a:tc>
                  <a:txBody>
                    <a:bodyPr/>
                    <a:lstStyle/>
                    <a:p>
                      <a:pPr marL="0" marR="0" algn="ctr">
                        <a:lnSpc>
                          <a:spcPct val="107000"/>
                        </a:lnSpc>
                        <a:spcBef>
                          <a:spcPts val="0"/>
                        </a:spcBef>
                        <a:spcAft>
                          <a:spcPts val="0"/>
                        </a:spcAft>
                        <a:tabLst>
                          <a:tab pos="1329690" algn="l"/>
                        </a:tabLst>
                      </a:pPr>
                      <a:r>
                        <a:rPr lang="en-US" sz="1400" u="none" dirty="0">
                          <a:effectLst/>
                        </a:rPr>
                        <a:t>Data</a:t>
                      </a:r>
                      <a:endParaRPr lang="en-US" sz="1400" u="none" dirty="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nchor="ctr"/>
                </a:tc>
                <a:tc>
                  <a:txBody>
                    <a:bodyPr/>
                    <a:lstStyle/>
                    <a:p>
                      <a:pPr marL="0" marR="0" algn="ctr">
                        <a:lnSpc>
                          <a:spcPct val="107000"/>
                        </a:lnSpc>
                        <a:spcBef>
                          <a:spcPts val="0"/>
                        </a:spcBef>
                        <a:spcAft>
                          <a:spcPts val="0"/>
                        </a:spcAft>
                        <a:tabLst>
                          <a:tab pos="1329690" algn="l"/>
                        </a:tabLst>
                      </a:pPr>
                      <a:r>
                        <a:rPr lang="en-US" sz="1400">
                          <a:effectLst/>
                        </a:rPr>
                        <a:t>Source</a:t>
                      </a:r>
                      <a:endParaRPr lang="en-US" sz="140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nchor="ctr"/>
                </a:tc>
                <a:tc>
                  <a:txBody>
                    <a:bodyPr/>
                    <a:lstStyle/>
                    <a:p>
                      <a:pPr marL="0" marR="0" algn="ctr">
                        <a:lnSpc>
                          <a:spcPct val="107000"/>
                        </a:lnSpc>
                        <a:spcBef>
                          <a:spcPts val="0"/>
                        </a:spcBef>
                        <a:spcAft>
                          <a:spcPts val="0"/>
                        </a:spcAft>
                        <a:tabLst>
                          <a:tab pos="1329690" algn="l"/>
                        </a:tabLst>
                      </a:pPr>
                      <a:r>
                        <a:rPr lang="en-US" sz="1400">
                          <a:effectLst/>
                        </a:rPr>
                        <a:t>Level of Data</a:t>
                      </a:r>
                      <a:endParaRPr lang="en-US" sz="140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nchor="ctr"/>
                </a:tc>
                <a:tc>
                  <a:txBody>
                    <a:bodyPr/>
                    <a:lstStyle/>
                    <a:p>
                      <a:pPr marL="0" marR="0" algn="ctr">
                        <a:lnSpc>
                          <a:spcPct val="107000"/>
                        </a:lnSpc>
                        <a:spcBef>
                          <a:spcPts val="0"/>
                        </a:spcBef>
                        <a:spcAft>
                          <a:spcPts val="0"/>
                        </a:spcAft>
                        <a:tabLst>
                          <a:tab pos="1329690" algn="l"/>
                        </a:tabLst>
                      </a:pPr>
                      <a:r>
                        <a:rPr lang="en-US" sz="1400" dirty="0">
                          <a:effectLst/>
                        </a:rPr>
                        <a:t>Vintage in NEXUS 3.3</a:t>
                      </a:r>
                      <a:endParaRPr lang="en-US" sz="1400" dirty="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nchor="ctr"/>
                </a:tc>
                <a:tc>
                  <a:txBody>
                    <a:bodyPr/>
                    <a:lstStyle/>
                    <a:p>
                      <a:pPr marL="0" marR="0" algn="ctr">
                        <a:lnSpc>
                          <a:spcPct val="107000"/>
                        </a:lnSpc>
                        <a:spcBef>
                          <a:spcPts val="0"/>
                        </a:spcBef>
                        <a:spcAft>
                          <a:spcPts val="0"/>
                        </a:spcAft>
                        <a:tabLst>
                          <a:tab pos="1329690" algn="l"/>
                        </a:tabLst>
                      </a:pPr>
                      <a:r>
                        <a:rPr lang="en-US" sz="1400">
                          <a:effectLst/>
                        </a:rPr>
                        <a:t>Plans for Update/Inclusion</a:t>
                      </a:r>
                      <a:endParaRPr lang="en-US" sz="140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nchor="ctr"/>
                </a:tc>
                <a:extLst>
                  <a:ext uri="{0D108BD9-81ED-4DB2-BD59-A6C34878D82A}">
                    <a16:rowId xmlns:a16="http://schemas.microsoft.com/office/drawing/2014/main" val="2526738703"/>
                  </a:ext>
                </a:extLst>
              </a:tr>
              <a:tr h="248501">
                <a:tc>
                  <a:txBody>
                    <a:bodyPr/>
                    <a:lstStyle/>
                    <a:p>
                      <a:pPr marL="0" marR="0">
                        <a:lnSpc>
                          <a:spcPct val="107000"/>
                        </a:lnSpc>
                        <a:spcBef>
                          <a:spcPts val="0"/>
                        </a:spcBef>
                        <a:spcAft>
                          <a:spcPts val="0"/>
                        </a:spcAft>
                        <a:tabLst>
                          <a:tab pos="1329690" algn="l"/>
                        </a:tabLst>
                      </a:pPr>
                      <a:r>
                        <a:rPr lang="en-US" sz="1400">
                          <a:effectLst/>
                        </a:rPr>
                        <a:t>O</a:t>
                      </a:r>
                      <a:r>
                        <a:rPr lang="en-US" sz="1400" baseline="-25000">
                          <a:effectLst/>
                        </a:rPr>
                        <a:t>3</a:t>
                      </a:r>
                      <a:r>
                        <a:rPr lang="en-US" sz="1400">
                          <a:effectLst/>
                        </a:rPr>
                        <a:t> and PM</a:t>
                      </a:r>
                      <a:r>
                        <a:rPr lang="en-US" sz="1400" baseline="-25000">
                          <a:effectLst/>
                        </a:rPr>
                        <a:t>2.5</a:t>
                      </a:r>
                      <a:r>
                        <a:rPr lang="en-US" sz="1400">
                          <a:effectLst/>
                        </a:rPr>
                        <a:t> emissions and source data</a:t>
                      </a:r>
                      <a:endParaRPr lang="en-US" sz="140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tc>
                  <a:txBody>
                    <a:bodyPr/>
                    <a:lstStyle/>
                    <a:p>
                      <a:pPr marL="0" marR="0">
                        <a:lnSpc>
                          <a:spcPct val="107000"/>
                        </a:lnSpc>
                        <a:spcBef>
                          <a:spcPts val="0"/>
                        </a:spcBef>
                        <a:spcAft>
                          <a:spcPts val="0"/>
                        </a:spcAft>
                        <a:tabLst>
                          <a:tab pos="1329690" algn="l"/>
                        </a:tabLst>
                      </a:pPr>
                      <a:r>
                        <a:rPr lang="en-US" sz="1400" u="sng" dirty="0">
                          <a:effectLst/>
                          <a:hlinkClick r:id="rId3"/>
                        </a:rPr>
                        <a:t>NEI</a:t>
                      </a:r>
                      <a:endParaRPr lang="en-US" sz="1400" dirty="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tc>
                  <a:txBody>
                    <a:bodyPr/>
                    <a:lstStyle/>
                    <a:p>
                      <a:pPr marL="0" marR="0">
                        <a:lnSpc>
                          <a:spcPct val="107000"/>
                        </a:lnSpc>
                        <a:spcBef>
                          <a:spcPts val="0"/>
                        </a:spcBef>
                        <a:spcAft>
                          <a:spcPts val="0"/>
                        </a:spcAft>
                        <a:tabLst>
                          <a:tab pos="1329690" algn="l"/>
                        </a:tabLst>
                      </a:pPr>
                      <a:r>
                        <a:rPr lang="en-US" sz="1400">
                          <a:effectLst/>
                        </a:rPr>
                        <a:t>County and facility-level</a:t>
                      </a:r>
                      <a:endParaRPr lang="en-US" sz="140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tc>
                  <a:txBody>
                    <a:bodyPr/>
                    <a:lstStyle/>
                    <a:p>
                      <a:pPr marL="0" marR="0">
                        <a:lnSpc>
                          <a:spcPct val="107000"/>
                        </a:lnSpc>
                        <a:spcBef>
                          <a:spcPts val="0"/>
                        </a:spcBef>
                        <a:spcAft>
                          <a:spcPts val="0"/>
                        </a:spcAft>
                        <a:tabLst>
                          <a:tab pos="1329690" algn="l"/>
                        </a:tabLst>
                      </a:pPr>
                      <a:r>
                        <a:rPr lang="en-US" sz="1400">
                          <a:effectLst/>
                        </a:rPr>
                        <a:t>2017</a:t>
                      </a:r>
                      <a:endParaRPr lang="en-US" sz="140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tc>
                  <a:txBody>
                    <a:bodyPr/>
                    <a:lstStyle/>
                    <a:p>
                      <a:pPr marL="0" marR="0">
                        <a:lnSpc>
                          <a:spcPct val="107000"/>
                        </a:lnSpc>
                        <a:spcBef>
                          <a:spcPts val="0"/>
                        </a:spcBef>
                        <a:spcAft>
                          <a:spcPts val="0"/>
                        </a:spcAft>
                        <a:tabLst>
                          <a:tab pos="1329690" algn="l"/>
                        </a:tabLst>
                      </a:pPr>
                      <a:r>
                        <a:rPr lang="en-US" sz="1400" dirty="0">
                          <a:effectLst/>
                        </a:rPr>
                        <a:t>2018 and 2019 data in NEXUS 3.5</a:t>
                      </a:r>
                      <a:endParaRPr lang="en-US" sz="1400" dirty="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extLst>
                  <a:ext uri="{0D108BD9-81ED-4DB2-BD59-A6C34878D82A}">
                    <a16:rowId xmlns:a16="http://schemas.microsoft.com/office/drawing/2014/main" val="1649343147"/>
                  </a:ext>
                </a:extLst>
              </a:tr>
              <a:tr h="248501">
                <a:tc>
                  <a:txBody>
                    <a:bodyPr/>
                    <a:lstStyle/>
                    <a:p>
                      <a:pPr marL="0" marR="0">
                        <a:lnSpc>
                          <a:spcPct val="107000"/>
                        </a:lnSpc>
                        <a:spcBef>
                          <a:spcPts val="0"/>
                        </a:spcBef>
                        <a:spcAft>
                          <a:spcPts val="0"/>
                        </a:spcAft>
                        <a:tabLst>
                          <a:tab pos="1329690" algn="l"/>
                        </a:tabLst>
                      </a:pPr>
                      <a:r>
                        <a:rPr lang="en-US" sz="1400" dirty="0">
                          <a:effectLst/>
                        </a:rPr>
                        <a:t>Air Toxics emissions and source data</a:t>
                      </a:r>
                      <a:endParaRPr lang="en-US" sz="1400" dirty="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tc>
                  <a:txBody>
                    <a:bodyPr/>
                    <a:lstStyle/>
                    <a:p>
                      <a:pPr marL="0" marR="0">
                        <a:lnSpc>
                          <a:spcPct val="107000"/>
                        </a:lnSpc>
                        <a:spcBef>
                          <a:spcPts val="0"/>
                        </a:spcBef>
                        <a:spcAft>
                          <a:spcPts val="0"/>
                        </a:spcAft>
                        <a:tabLst>
                          <a:tab pos="1329690" algn="l"/>
                        </a:tabLst>
                      </a:pPr>
                      <a:r>
                        <a:rPr lang="en-US" sz="1400" u="sng" dirty="0">
                          <a:effectLst/>
                          <a:hlinkClick r:id="rId3"/>
                        </a:rPr>
                        <a:t>NEI</a:t>
                      </a:r>
                      <a:endParaRPr lang="en-US" sz="1400" dirty="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tc>
                  <a:txBody>
                    <a:bodyPr/>
                    <a:lstStyle/>
                    <a:p>
                      <a:pPr marL="0" marR="0">
                        <a:lnSpc>
                          <a:spcPct val="107000"/>
                        </a:lnSpc>
                        <a:spcBef>
                          <a:spcPts val="0"/>
                        </a:spcBef>
                        <a:spcAft>
                          <a:spcPts val="0"/>
                        </a:spcAft>
                        <a:tabLst>
                          <a:tab pos="1329690" algn="l"/>
                        </a:tabLst>
                      </a:pPr>
                      <a:r>
                        <a:rPr lang="en-US" sz="1400">
                          <a:effectLst/>
                        </a:rPr>
                        <a:t>County and facility-level</a:t>
                      </a:r>
                      <a:endParaRPr lang="en-US" sz="140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tc>
                  <a:txBody>
                    <a:bodyPr/>
                    <a:lstStyle/>
                    <a:p>
                      <a:pPr marL="0" marR="0">
                        <a:lnSpc>
                          <a:spcPct val="107000"/>
                        </a:lnSpc>
                        <a:spcBef>
                          <a:spcPts val="0"/>
                        </a:spcBef>
                        <a:spcAft>
                          <a:spcPts val="0"/>
                        </a:spcAft>
                        <a:tabLst>
                          <a:tab pos="1329690" algn="l"/>
                        </a:tabLst>
                      </a:pPr>
                      <a:r>
                        <a:rPr lang="en-US" sz="1400">
                          <a:effectLst/>
                        </a:rPr>
                        <a:t>2017</a:t>
                      </a:r>
                      <a:endParaRPr lang="en-US" sz="140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tc>
                  <a:txBody>
                    <a:bodyPr/>
                    <a:lstStyle/>
                    <a:p>
                      <a:pPr marL="0" marR="0">
                        <a:lnSpc>
                          <a:spcPct val="107000"/>
                        </a:lnSpc>
                        <a:spcBef>
                          <a:spcPts val="0"/>
                        </a:spcBef>
                        <a:spcAft>
                          <a:spcPts val="0"/>
                        </a:spcAft>
                        <a:tabLst>
                          <a:tab pos="1329690" algn="l"/>
                        </a:tabLst>
                      </a:pPr>
                      <a:r>
                        <a:rPr lang="en-US" sz="1400" dirty="0">
                          <a:effectLst/>
                        </a:rPr>
                        <a:t>2018 and 2019 data in NEXUS 3.5</a:t>
                      </a:r>
                      <a:endParaRPr lang="en-US" sz="1400" dirty="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extLst>
                  <a:ext uri="{0D108BD9-81ED-4DB2-BD59-A6C34878D82A}">
                    <a16:rowId xmlns:a16="http://schemas.microsoft.com/office/drawing/2014/main" val="1228231695"/>
                  </a:ext>
                </a:extLst>
              </a:tr>
              <a:tr h="464457">
                <a:tc>
                  <a:txBody>
                    <a:bodyPr/>
                    <a:lstStyle/>
                    <a:p>
                      <a:pPr marL="0" marR="0">
                        <a:lnSpc>
                          <a:spcPct val="107000"/>
                        </a:lnSpc>
                        <a:spcBef>
                          <a:spcPts val="0"/>
                        </a:spcBef>
                        <a:spcAft>
                          <a:spcPts val="0"/>
                        </a:spcAft>
                        <a:tabLst>
                          <a:tab pos="1329690" algn="l"/>
                        </a:tabLst>
                      </a:pPr>
                      <a:r>
                        <a:rPr lang="en-US" sz="1400" dirty="0">
                          <a:effectLst/>
                        </a:rPr>
                        <a:t>O</a:t>
                      </a:r>
                      <a:r>
                        <a:rPr lang="en-US" sz="1400" baseline="-25000" dirty="0">
                          <a:effectLst/>
                        </a:rPr>
                        <a:t>3</a:t>
                      </a:r>
                      <a:r>
                        <a:rPr lang="en-US" sz="1400" dirty="0">
                          <a:effectLst/>
                        </a:rPr>
                        <a:t> and PM</a:t>
                      </a:r>
                      <a:r>
                        <a:rPr lang="en-US" sz="1400" baseline="-25000" dirty="0">
                          <a:effectLst/>
                        </a:rPr>
                        <a:t>2.5</a:t>
                      </a:r>
                      <a:r>
                        <a:rPr lang="en-US" sz="1400" dirty="0">
                          <a:effectLst/>
                        </a:rPr>
                        <a:t> modeled concentration data</a:t>
                      </a:r>
                      <a:endParaRPr lang="en-US" sz="1400" dirty="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tc>
                  <a:txBody>
                    <a:bodyPr/>
                    <a:lstStyle/>
                    <a:p>
                      <a:pPr marL="0" marR="0">
                        <a:lnSpc>
                          <a:spcPct val="107000"/>
                        </a:lnSpc>
                        <a:spcBef>
                          <a:spcPts val="0"/>
                        </a:spcBef>
                        <a:spcAft>
                          <a:spcPts val="0"/>
                        </a:spcAft>
                        <a:tabLst>
                          <a:tab pos="1329690" algn="l"/>
                        </a:tabLst>
                      </a:pPr>
                      <a:r>
                        <a:rPr lang="en-US" sz="1400" u="sng" dirty="0">
                          <a:effectLst/>
                          <a:hlinkClick r:id="rId4"/>
                        </a:rPr>
                        <a:t>Fused air quality surfaces</a:t>
                      </a:r>
                      <a:endParaRPr lang="en-US" sz="1400" dirty="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tc>
                  <a:txBody>
                    <a:bodyPr/>
                    <a:lstStyle/>
                    <a:p>
                      <a:pPr marL="0" marR="0">
                        <a:lnSpc>
                          <a:spcPct val="107000"/>
                        </a:lnSpc>
                        <a:spcBef>
                          <a:spcPts val="0"/>
                        </a:spcBef>
                        <a:spcAft>
                          <a:spcPts val="0"/>
                        </a:spcAft>
                        <a:tabLst>
                          <a:tab pos="1329690" algn="l"/>
                        </a:tabLst>
                      </a:pPr>
                      <a:r>
                        <a:rPr lang="en-US" sz="1400">
                          <a:effectLst/>
                        </a:rPr>
                        <a:t>County/Census tract level</a:t>
                      </a:r>
                      <a:endParaRPr lang="en-US" sz="140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tc>
                  <a:txBody>
                    <a:bodyPr/>
                    <a:lstStyle/>
                    <a:p>
                      <a:pPr marL="0" marR="0">
                        <a:lnSpc>
                          <a:spcPct val="107000"/>
                        </a:lnSpc>
                        <a:spcBef>
                          <a:spcPts val="0"/>
                        </a:spcBef>
                        <a:spcAft>
                          <a:spcPts val="0"/>
                        </a:spcAft>
                        <a:tabLst>
                          <a:tab pos="1329690" algn="l"/>
                        </a:tabLst>
                      </a:pPr>
                      <a:r>
                        <a:rPr lang="en-US" sz="1400">
                          <a:effectLst/>
                        </a:rPr>
                        <a:t>2017</a:t>
                      </a:r>
                      <a:endParaRPr lang="en-US" sz="140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tc>
                  <a:txBody>
                    <a:bodyPr/>
                    <a:lstStyle/>
                    <a:p>
                      <a:pPr marL="0" marR="0">
                        <a:lnSpc>
                          <a:spcPct val="107000"/>
                        </a:lnSpc>
                        <a:spcBef>
                          <a:spcPts val="0"/>
                        </a:spcBef>
                        <a:spcAft>
                          <a:spcPts val="0"/>
                        </a:spcAft>
                        <a:tabLst>
                          <a:tab pos="1329690" algn="l"/>
                        </a:tabLst>
                      </a:pPr>
                      <a:r>
                        <a:rPr lang="en-US" sz="1400" dirty="0">
                          <a:effectLst/>
                        </a:rPr>
                        <a:t>2018 and 2019 data in NEXUS 3.5</a:t>
                      </a:r>
                      <a:endParaRPr lang="en-US" sz="1400" dirty="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extLst>
                  <a:ext uri="{0D108BD9-81ED-4DB2-BD59-A6C34878D82A}">
                    <a16:rowId xmlns:a16="http://schemas.microsoft.com/office/drawing/2014/main" val="3837379747"/>
                  </a:ext>
                </a:extLst>
              </a:tr>
              <a:tr h="464457">
                <a:tc>
                  <a:txBody>
                    <a:bodyPr/>
                    <a:lstStyle/>
                    <a:p>
                      <a:pPr marL="0" marR="0">
                        <a:lnSpc>
                          <a:spcPct val="107000"/>
                        </a:lnSpc>
                        <a:spcBef>
                          <a:spcPts val="0"/>
                        </a:spcBef>
                        <a:spcAft>
                          <a:spcPts val="0"/>
                        </a:spcAft>
                        <a:tabLst>
                          <a:tab pos="1329690" algn="l"/>
                        </a:tabLst>
                      </a:pPr>
                      <a:r>
                        <a:rPr lang="en-US" sz="1400">
                          <a:effectLst/>
                        </a:rPr>
                        <a:t>Air Toxics modeled concentration data</a:t>
                      </a:r>
                      <a:endParaRPr lang="en-US" sz="140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tc>
                  <a:txBody>
                    <a:bodyPr/>
                    <a:lstStyle/>
                    <a:p>
                      <a:pPr marL="0" marR="0">
                        <a:lnSpc>
                          <a:spcPct val="107000"/>
                        </a:lnSpc>
                        <a:spcBef>
                          <a:spcPts val="0"/>
                        </a:spcBef>
                        <a:spcAft>
                          <a:spcPts val="0"/>
                        </a:spcAft>
                        <a:tabLst>
                          <a:tab pos="1329690" algn="l"/>
                        </a:tabLst>
                      </a:pPr>
                      <a:r>
                        <a:rPr lang="en-US" sz="1400">
                          <a:effectLst/>
                        </a:rPr>
                        <a:t>Hybrid </a:t>
                      </a:r>
                      <a:r>
                        <a:rPr lang="en-US" sz="1400" u="sng">
                          <a:effectLst/>
                          <a:hlinkClick r:id="rId5"/>
                        </a:rPr>
                        <a:t>CMAQ</a:t>
                      </a:r>
                      <a:r>
                        <a:rPr lang="en-US" sz="1400">
                          <a:effectLst/>
                        </a:rPr>
                        <a:t>/</a:t>
                      </a:r>
                      <a:r>
                        <a:rPr lang="en-US" sz="1400" u="sng">
                          <a:effectLst/>
                          <a:hlinkClick r:id="rId6"/>
                        </a:rPr>
                        <a:t>AERMOD</a:t>
                      </a:r>
                      <a:r>
                        <a:rPr lang="en-US" sz="1400">
                          <a:effectLst/>
                        </a:rPr>
                        <a:t> output for toxics</a:t>
                      </a:r>
                      <a:endParaRPr lang="en-US" sz="140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tc>
                  <a:txBody>
                    <a:bodyPr/>
                    <a:lstStyle/>
                    <a:p>
                      <a:pPr marL="0" marR="0">
                        <a:lnSpc>
                          <a:spcPct val="107000"/>
                        </a:lnSpc>
                        <a:spcBef>
                          <a:spcPts val="0"/>
                        </a:spcBef>
                        <a:spcAft>
                          <a:spcPts val="0"/>
                        </a:spcAft>
                        <a:tabLst>
                          <a:tab pos="1329690" algn="l"/>
                        </a:tabLst>
                      </a:pPr>
                      <a:r>
                        <a:rPr lang="en-US" sz="1400">
                          <a:effectLst/>
                        </a:rPr>
                        <a:t>County/Census tract level</a:t>
                      </a:r>
                      <a:endParaRPr lang="en-US" sz="140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tc>
                  <a:txBody>
                    <a:bodyPr/>
                    <a:lstStyle/>
                    <a:p>
                      <a:pPr marL="0" marR="0">
                        <a:lnSpc>
                          <a:spcPct val="107000"/>
                        </a:lnSpc>
                        <a:spcBef>
                          <a:spcPts val="0"/>
                        </a:spcBef>
                        <a:spcAft>
                          <a:spcPts val="0"/>
                        </a:spcAft>
                        <a:tabLst>
                          <a:tab pos="1329690" algn="l"/>
                        </a:tabLst>
                      </a:pPr>
                      <a:r>
                        <a:rPr lang="en-US" sz="1400">
                          <a:effectLst/>
                        </a:rPr>
                        <a:t>2017</a:t>
                      </a:r>
                      <a:endParaRPr lang="en-US" sz="140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tc>
                  <a:txBody>
                    <a:bodyPr/>
                    <a:lstStyle/>
                    <a:p>
                      <a:pPr marL="0" marR="0">
                        <a:lnSpc>
                          <a:spcPct val="107000"/>
                        </a:lnSpc>
                        <a:spcBef>
                          <a:spcPts val="0"/>
                        </a:spcBef>
                        <a:spcAft>
                          <a:spcPts val="0"/>
                        </a:spcAft>
                        <a:tabLst>
                          <a:tab pos="1329690" algn="l"/>
                        </a:tabLst>
                      </a:pPr>
                      <a:r>
                        <a:rPr lang="en-US" sz="1400" dirty="0">
                          <a:effectLst/>
                        </a:rPr>
                        <a:t> 2018 and 2019 data in NEXUS 3.5</a:t>
                      </a:r>
                    </a:p>
                  </a:txBody>
                  <a:tcPr marL="60732" marR="60732" marT="0" marB="0"/>
                </a:tc>
                <a:extLst>
                  <a:ext uri="{0D108BD9-81ED-4DB2-BD59-A6C34878D82A}">
                    <a16:rowId xmlns:a16="http://schemas.microsoft.com/office/drawing/2014/main" val="1076658147"/>
                  </a:ext>
                </a:extLst>
              </a:tr>
              <a:tr h="464457">
                <a:tc>
                  <a:txBody>
                    <a:bodyPr/>
                    <a:lstStyle/>
                    <a:p>
                      <a:pPr marL="0" marR="0">
                        <a:lnSpc>
                          <a:spcPct val="107000"/>
                        </a:lnSpc>
                        <a:spcBef>
                          <a:spcPts val="0"/>
                        </a:spcBef>
                        <a:spcAft>
                          <a:spcPts val="0"/>
                        </a:spcAft>
                        <a:tabLst>
                          <a:tab pos="1329690" algn="l"/>
                        </a:tabLst>
                      </a:pPr>
                      <a:r>
                        <a:rPr lang="en-US" sz="1400">
                          <a:effectLst/>
                        </a:rPr>
                        <a:t>O</a:t>
                      </a:r>
                      <a:r>
                        <a:rPr lang="en-US" sz="1400" baseline="-25000">
                          <a:effectLst/>
                        </a:rPr>
                        <a:t>3</a:t>
                      </a:r>
                      <a:r>
                        <a:rPr lang="en-US" sz="1400">
                          <a:effectLst/>
                        </a:rPr>
                        <a:t> and PM</a:t>
                      </a:r>
                      <a:r>
                        <a:rPr lang="en-US" sz="1400" baseline="-25000">
                          <a:effectLst/>
                        </a:rPr>
                        <a:t>2.5</a:t>
                      </a:r>
                      <a:r>
                        <a:rPr lang="en-US" sz="1400">
                          <a:effectLst/>
                        </a:rPr>
                        <a:t> risk data</a:t>
                      </a:r>
                      <a:endParaRPr lang="en-US" sz="140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tc>
                  <a:txBody>
                    <a:bodyPr/>
                    <a:lstStyle/>
                    <a:p>
                      <a:pPr marL="0" marR="0">
                        <a:lnSpc>
                          <a:spcPct val="107000"/>
                        </a:lnSpc>
                        <a:spcBef>
                          <a:spcPts val="0"/>
                        </a:spcBef>
                        <a:spcAft>
                          <a:spcPts val="0"/>
                        </a:spcAft>
                        <a:tabLst>
                          <a:tab pos="1329690" algn="l"/>
                        </a:tabLst>
                      </a:pPr>
                      <a:r>
                        <a:rPr lang="en-US" sz="1400" u="sng">
                          <a:effectLst/>
                          <a:hlinkClick r:id="rId7"/>
                        </a:rPr>
                        <a:t>BenMAP</a:t>
                      </a:r>
                      <a:endParaRPr lang="en-US" sz="140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tc>
                  <a:txBody>
                    <a:bodyPr/>
                    <a:lstStyle/>
                    <a:p>
                      <a:pPr marL="0" marR="0">
                        <a:lnSpc>
                          <a:spcPct val="107000"/>
                        </a:lnSpc>
                        <a:spcBef>
                          <a:spcPts val="0"/>
                        </a:spcBef>
                        <a:spcAft>
                          <a:spcPts val="0"/>
                        </a:spcAft>
                        <a:tabLst>
                          <a:tab pos="1329690" algn="l"/>
                        </a:tabLst>
                      </a:pPr>
                      <a:r>
                        <a:rPr lang="en-US" sz="1400" dirty="0">
                          <a:effectLst/>
                        </a:rPr>
                        <a:t>County/Census Tract Level</a:t>
                      </a:r>
                      <a:endParaRPr lang="en-US" sz="1400" dirty="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tc>
                  <a:txBody>
                    <a:bodyPr/>
                    <a:lstStyle/>
                    <a:p>
                      <a:pPr marL="0" marR="0">
                        <a:lnSpc>
                          <a:spcPct val="107000"/>
                        </a:lnSpc>
                        <a:spcBef>
                          <a:spcPts val="0"/>
                        </a:spcBef>
                        <a:spcAft>
                          <a:spcPts val="0"/>
                        </a:spcAft>
                        <a:tabLst>
                          <a:tab pos="1329690" algn="l"/>
                        </a:tabLst>
                      </a:pPr>
                      <a:r>
                        <a:rPr lang="en-US" sz="1400" i="1" dirty="0">
                          <a:effectLst/>
                        </a:rPr>
                        <a:t>Old</a:t>
                      </a:r>
                      <a:r>
                        <a:rPr lang="en-US" sz="1400" dirty="0">
                          <a:effectLst/>
                        </a:rPr>
                        <a:t> 2017 (includes a bug)</a:t>
                      </a:r>
                      <a:endParaRPr lang="en-US" sz="1400" dirty="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tc>
                  <a:txBody>
                    <a:bodyPr/>
                    <a:lstStyle/>
                    <a:p>
                      <a:pPr marL="0" marR="0">
                        <a:lnSpc>
                          <a:spcPct val="107000"/>
                        </a:lnSpc>
                        <a:spcBef>
                          <a:spcPts val="0"/>
                        </a:spcBef>
                        <a:spcAft>
                          <a:spcPts val="0"/>
                        </a:spcAft>
                        <a:tabLst>
                          <a:tab pos="1329690" algn="l"/>
                        </a:tabLst>
                      </a:pPr>
                      <a:r>
                        <a:rPr lang="en-US" sz="1400" i="1" dirty="0">
                          <a:effectLst/>
                        </a:rPr>
                        <a:t>New</a:t>
                      </a:r>
                      <a:r>
                        <a:rPr lang="en-US" sz="1400" dirty="0">
                          <a:effectLst/>
                        </a:rPr>
                        <a:t> 2017, 2018 and 2019 data in NEXUS 3.5</a:t>
                      </a:r>
                      <a:endParaRPr lang="en-US" sz="1400" dirty="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extLst>
                  <a:ext uri="{0D108BD9-81ED-4DB2-BD59-A6C34878D82A}">
                    <a16:rowId xmlns:a16="http://schemas.microsoft.com/office/drawing/2014/main" val="968859847"/>
                  </a:ext>
                </a:extLst>
              </a:tr>
              <a:tr h="464457">
                <a:tc>
                  <a:txBody>
                    <a:bodyPr/>
                    <a:lstStyle/>
                    <a:p>
                      <a:pPr marL="0" marR="0">
                        <a:lnSpc>
                          <a:spcPct val="107000"/>
                        </a:lnSpc>
                        <a:spcBef>
                          <a:spcPts val="0"/>
                        </a:spcBef>
                        <a:spcAft>
                          <a:spcPts val="0"/>
                        </a:spcAft>
                        <a:tabLst>
                          <a:tab pos="1329690" algn="l"/>
                        </a:tabLst>
                      </a:pPr>
                      <a:r>
                        <a:rPr lang="en-US" sz="1400">
                          <a:effectLst/>
                        </a:rPr>
                        <a:t>Air Toxics risk data</a:t>
                      </a:r>
                      <a:endParaRPr lang="en-US" sz="140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tc>
                  <a:txBody>
                    <a:bodyPr/>
                    <a:lstStyle/>
                    <a:p>
                      <a:pPr marL="0" marR="0">
                        <a:lnSpc>
                          <a:spcPct val="107000"/>
                        </a:lnSpc>
                        <a:spcBef>
                          <a:spcPts val="0"/>
                        </a:spcBef>
                        <a:spcAft>
                          <a:spcPts val="0"/>
                        </a:spcAft>
                        <a:tabLst>
                          <a:tab pos="1329690" algn="l"/>
                        </a:tabLst>
                      </a:pPr>
                      <a:r>
                        <a:rPr lang="en-US" sz="1400" u="sng">
                          <a:effectLst/>
                          <a:hlinkClick r:id="rId8"/>
                        </a:rPr>
                        <a:t>AirToxScreen</a:t>
                      </a:r>
                      <a:endParaRPr lang="en-US" sz="140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tc>
                  <a:txBody>
                    <a:bodyPr/>
                    <a:lstStyle/>
                    <a:p>
                      <a:pPr marL="0" marR="0">
                        <a:lnSpc>
                          <a:spcPct val="107000"/>
                        </a:lnSpc>
                        <a:spcBef>
                          <a:spcPts val="0"/>
                        </a:spcBef>
                        <a:spcAft>
                          <a:spcPts val="0"/>
                        </a:spcAft>
                        <a:tabLst>
                          <a:tab pos="1329690" algn="l"/>
                        </a:tabLst>
                      </a:pPr>
                      <a:r>
                        <a:rPr lang="en-US" sz="1400">
                          <a:effectLst/>
                        </a:rPr>
                        <a:t>County/Census Tract Level</a:t>
                      </a:r>
                      <a:endParaRPr lang="en-US" sz="140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tc>
                  <a:txBody>
                    <a:bodyPr/>
                    <a:lstStyle/>
                    <a:p>
                      <a:pPr marL="0" marR="0">
                        <a:lnSpc>
                          <a:spcPct val="107000"/>
                        </a:lnSpc>
                        <a:spcBef>
                          <a:spcPts val="0"/>
                        </a:spcBef>
                        <a:spcAft>
                          <a:spcPts val="0"/>
                        </a:spcAft>
                        <a:tabLst>
                          <a:tab pos="1329690" algn="l"/>
                        </a:tabLst>
                      </a:pPr>
                      <a:r>
                        <a:rPr lang="en-US" sz="1400" dirty="0">
                          <a:effectLst/>
                        </a:rPr>
                        <a:t>2017</a:t>
                      </a:r>
                      <a:endParaRPr lang="en-US" sz="1400" dirty="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tc>
                  <a:txBody>
                    <a:bodyPr/>
                    <a:lstStyle/>
                    <a:p>
                      <a:pPr marL="0" marR="0">
                        <a:lnSpc>
                          <a:spcPct val="107000"/>
                        </a:lnSpc>
                        <a:spcBef>
                          <a:spcPts val="0"/>
                        </a:spcBef>
                        <a:spcAft>
                          <a:spcPts val="0"/>
                        </a:spcAft>
                        <a:tabLst>
                          <a:tab pos="1329690" algn="l"/>
                        </a:tabLst>
                      </a:pPr>
                      <a:r>
                        <a:rPr lang="en-US" sz="1400" dirty="0">
                          <a:effectLst/>
                        </a:rPr>
                        <a:t> 2018 and 2019 data in NEXUS 3.5</a:t>
                      </a:r>
                    </a:p>
                    <a:p>
                      <a:pPr marL="0" marR="0">
                        <a:lnSpc>
                          <a:spcPct val="107000"/>
                        </a:lnSpc>
                        <a:spcBef>
                          <a:spcPts val="0"/>
                        </a:spcBef>
                        <a:spcAft>
                          <a:spcPts val="0"/>
                        </a:spcAft>
                        <a:tabLst>
                          <a:tab pos="1329690" algn="l"/>
                        </a:tabLst>
                      </a:pPr>
                      <a:endParaRPr lang="en-US" sz="1400" dirty="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extLst>
                  <a:ext uri="{0D108BD9-81ED-4DB2-BD59-A6C34878D82A}">
                    <a16:rowId xmlns:a16="http://schemas.microsoft.com/office/drawing/2014/main" val="236644878"/>
                  </a:ext>
                </a:extLst>
              </a:tr>
              <a:tr h="248501">
                <a:tc>
                  <a:txBody>
                    <a:bodyPr/>
                    <a:lstStyle/>
                    <a:p>
                      <a:pPr marL="0" marR="0">
                        <a:lnSpc>
                          <a:spcPct val="107000"/>
                        </a:lnSpc>
                        <a:spcBef>
                          <a:spcPts val="0"/>
                        </a:spcBef>
                        <a:spcAft>
                          <a:spcPts val="0"/>
                        </a:spcAft>
                        <a:tabLst>
                          <a:tab pos="1329690" algn="l"/>
                        </a:tabLst>
                      </a:pPr>
                      <a:r>
                        <a:rPr lang="en-US" sz="1400">
                          <a:effectLst/>
                        </a:rPr>
                        <a:t>Advance Areas</a:t>
                      </a:r>
                      <a:endParaRPr lang="en-US" sz="140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tc>
                  <a:txBody>
                    <a:bodyPr/>
                    <a:lstStyle/>
                    <a:p>
                      <a:pPr marL="0" marR="0">
                        <a:lnSpc>
                          <a:spcPct val="107000"/>
                        </a:lnSpc>
                        <a:spcBef>
                          <a:spcPts val="0"/>
                        </a:spcBef>
                        <a:spcAft>
                          <a:spcPts val="0"/>
                        </a:spcAft>
                        <a:tabLst>
                          <a:tab pos="1329690" algn="l"/>
                        </a:tabLst>
                      </a:pPr>
                      <a:r>
                        <a:rPr lang="en-US" sz="1400" u="sng">
                          <a:effectLst/>
                          <a:hlinkClick r:id="rId9"/>
                        </a:rPr>
                        <a:t>OAQPS/AQPD</a:t>
                      </a:r>
                      <a:endParaRPr lang="en-US" sz="140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tc>
                  <a:txBody>
                    <a:bodyPr/>
                    <a:lstStyle/>
                    <a:p>
                      <a:pPr marL="0" marR="0">
                        <a:lnSpc>
                          <a:spcPct val="107000"/>
                        </a:lnSpc>
                        <a:spcBef>
                          <a:spcPts val="0"/>
                        </a:spcBef>
                        <a:spcAft>
                          <a:spcPts val="0"/>
                        </a:spcAft>
                        <a:tabLst>
                          <a:tab pos="1329690" algn="l"/>
                        </a:tabLst>
                      </a:pPr>
                      <a:r>
                        <a:rPr lang="en-US" sz="1400">
                          <a:effectLst/>
                        </a:rPr>
                        <a:t>County level</a:t>
                      </a:r>
                      <a:endParaRPr lang="en-US" sz="140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tc>
                  <a:txBody>
                    <a:bodyPr/>
                    <a:lstStyle/>
                    <a:p>
                      <a:pPr marL="0" marR="0">
                        <a:lnSpc>
                          <a:spcPct val="107000"/>
                        </a:lnSpc>
                        <a:spcBef>
                          <a:spcPts val="0"/>
                        </a:spcBef>
                        <a:spcAft>
                          <a:spcPts val="0"/>
                        </a:spcAft>
                        <a:tabLst>
                          <a:tab pos="1329690" algn="l"/>
                        </a:tabLst>
                      </a:pPr>
                      <a:r>
                        <a:rPr lang="en-US" sz="1400" dirty="0">
                          <a:effectLst/>
                        </a:rPr>
                        <a:t>2021</a:t>
                      </a:r>
                      <a:endParaRPr lang="en-US" sz="1400" dirty="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tc>
                  <a:txBody>
                    <a:bodyPr/>
                    <a:lstStyle/>
                    <a:p>
                      <a:pPr marL="0" marR="0">
                        <a:lnSpc>
                          <a:spcPct val="107000"/>
                        </a:lnSpc>
                        <a:spcBef>
                          <a:spcPts val="0"/>
                        </a:spcBef>
                        <a:spcAft>
                          <a:spcPts val="0"/>
                        </a:spcAft>
                        <a:tabLst>
                          <a:tab pos="1329690" algn="l"/>
                        </a:tabLst>
                      </a:pPr>
                      <a:r>
                        <a:rPr lang="en-US" sz="1400">
                          <a:effectLst/>
                        </a:rPr>
                        <a:t>-</a:t>
                      </a:r>
                      <a:endParaRPr lang="en-US" sz="140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extLst>
                  <a:ext uri="{0D108BD9-81ED-4DB2-BD59-A6C34878D82A}">
                    <a16:rowId xmlns:a16="http://schemas.microsoft.com/office/drawing/2014/main" val="2233614746"/>
                  </a:ext>
                </a:extLst>
              </a:tr>
              <a:tr h="464457">
                <a:tc>
                  <a:txBody>
                    <a:bodyPr/>
                    <a:lstStyle/>
                    <a:p>
                      <a:pPr marL="0" marR="0">
                        <a:lnSpc>
                          <a:spcPct val="107000"/>
                        </a:lnSpc>
                        <a:spcBef>
                          <a:spcPts val="0"/>
                        </a:spcBef>
                        <a:spcAft>
                          <a:spcPts val="0"/>
                        </a:spcAft>
                        <a:tabLst>
                          <a:tab pos="1329690" algn="l"/>
                        </a:tabLst>
                      </a:pPr>
                      <a:r>
                        <a:rPr lang="en-US" sz="1400">
                          <a:effectLst/>
                        </a:rPr>
                        <a:t>Nonattainment Areas and Design Values</a:t>
                      </a:r>
                      <a:endParaRPr lang="en-US" sz="140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tc>
                  <a:txBody>
                    <a:bodyPr/>
                    <a:lstStyle/>
                    <a:p>
                      <a:pPr marL="0" marR="0">
                        <a:lnSpc>
                          <a:spcPct val="107000"/>
                        </a:lnSpc>
                        <a:spcBef>
                          <a:spcPts val="0"/>
                        </a:spcBef>
                        <a:spcAft>
                          <a:spcPts val="0"/>
                        </a:spcAft>
                        <a:tabLst>
                          <a:tab pos="1329690" algn="l"/>
                        </a:tabLst>
                      </a:pPr>
                      <a:r>
                        <a:rPr lang="en-US" sz="1400" u="sng">
                          <a:effectLst/>
                          <a:hlinkClick r:id="rId10"/>
                        </a:rPr>
                        <a:t>EPA Greenbook</a:t>
                      </a:r>
                      <a:endParaRPr lang="en-US" sz="1400">
                        <a:effectLst/>
                      </a:endParaRPr>
                    </a:p>
                    <a:p>
                      <a:pPr marL="0" marR="0">
                        <a:lnSpc>
                          <a:spcPct val="107000"/>
                        </a:lnSpc>
                        <a:spcBef>
                          <a:spcPts val="0"/>
                        </a:spcBef>
                        <a:spcAft>
                          <a:spcPts val="0"/>
                        </a:spcAft>
                        <a:tabLst>
                          <a:tab pos="1329690" algn="l"/>
                        </a:tabLst>
                      </a:pPr>
                      <a:r>
                        <a:rPr lang="en-US" sz="1400" u="sng">
                          <a:effectLst/>
                          <a:hlinkClick r:id="rId11"/>
                        </a:rPr>
                        <a:t>Air Trends</a:t>
                      </a:r>
                      <a:endParaRPr lang="en-US" sz="140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tc>
                  <a:txBody>
                    <a:bodyPr/>
                    <a:lstStyle/>
                    <a:p>
                      <a:pPr marL="0" marR="0">
                        <a:lnSpc>
                          <a:spcPct val="107000"/>
                        </a:lnSpc>
                        <a:spcBef>
                          <a:spcPts val="0"/>
                        </a:spcBef>
                        <a:spcAft>
                          <a:spcPts val="0"/>
                        </a:spcAft>
                        <a:tabLst>
                          <a:tab pos="1329690" algn="l"/>
                        </a:tabLst>
                      </a:pPr>
                      <a:r>
                        <a:rPr lang="en-US" sz="1400">
                          <a:effectLst/>
                        </a:rPr>
                        <a:t>County level </a:t>
                      </a:r>
                      <a:endParaRPr lang="en-US" sz="140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tc>
                  <a:txBody>
                    <a:bodyPr/>
                    <a:lstStyle/>
                    <a:p>
                      <a:pPr marL="0" marR="0">
                        <a:lnSpc>
                          <a:spcPct val="107000"/>
                        </a:lnSpc>
                        <a:spcBef>
                          <a:spcPts val="0"/>
                        </a:spcBef>
                        <a:spcAft>
                          <a:spcPts val="0"/>
                        </a:spcAft>
                        <a:tabLst>
                          <a:tab pos="1329690" algn="l"/>
                        </a:tabLst>
                      </a:pPr>
                      <a:r>
                        <a:rPr lang="en-US" sz="1400" dirty="0">
                          <a:effectLst/>
                        </a:rPr>
                        <a:t>2012-2020</a:t>
                      </a:r>
                      <a:endParaRPr lang="en-US" sz="1400" dirty="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tc>
                  <a:txBody>
                    <a:bodyPr/>
                    <a:lstStyle/>
                    <a:p>
                      <a:pPr marL="0" marR="0">
                        <a:lnSpc>
                          <a:spcPct val="107000"/>
                        </a:lnSpc>
                        <a:spcBef>
                          <a:spcPts val="0"/>
                        </a:spcBef>
                        <a:spcAft>
                          <a:spcPts val="0"/>
                        </a:spcAft>
                        <a:tabLst>
                          <a:tab pos="1329690" algn="l"/>
                        </a:tabLst>
                      </a:pPr>
                      <a:r>
                        <a:rPr lang="en-US" sz="1400">
                          <a:effectLst/>
                        </a:rPr>
                        <a:t>-</a:t>
                      </a:r>
                      <a:endParaRPr lang="en-US" sz="140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extLst>
                  <a:ext uri="{0D108BD9-81ED-4DB2-BD59-A6C34878D82A}">
                    <a16:rowId xmlns:a16="http://schemas.microsoft.com/office/drawing/2014/main" val="2735343443"/>
                  </a:ext>
                </a:extLst>
              </a:tr>
              <a:tr h="248501">
                <a:tc>
                  <a:txBody>
                    <a:bodyPr/>
                    <a:lstStyle/>
                    <a:p>
                      <a:pPr marL="0" marR="0">
                        <a:lnSpc>
                          <a:spcPct val="107000"/>
                        </a:lnSpc>
                        <a:spcBef>
                          <a:spcPts val="0"/>
                        </a:spcBef>
                        <a:spcAft>
                          <a:spcPts val="0"/>
                        </a:spcAft>
                        <a:tabLst>
                          <a:tab pos="1329690" algn="l"/>
                        </a:tabLst>
                      </a:pPr>
                      <a:r>
                        <a:rPr lang="en-US" sz="1400">
                          <a:effectLst/>
                        </a:rPr>
                        <a:t>Tribal Boundaries</a:t>
                      </a:r>
                      <a:endParaRPr lang="en-US" sz="140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tc>
                  <a:txBody>
                    <a:bodyPr/>
                    <a:lstStyle/>
                    <a:p>
                      <a:pPr marL="0" marR="0">
                        <a:lnSpc>
                          <a:spcPct val="107000"/>
                        </a:lnSpc>
                        <a:spcBef>
                          <a:spcPts val="0"/>
                        </a:spcBef>
                        <a:spcAft>
                          <a:spcPts val="0"/>
                        </a:spcAft>
                        <a:tabLst>
                          <a:tab pos="1329690" algn="l"/>
                        </a:tabLst>
                      </a:pPr>
                      <a:r>
                        <a:rPr lang="en-US" sz="1400" u="sng">
                          <a:effectLst/>
                          <a:hlinkClick r:id="rId12"/>
                        </a:rPr>
                        <a:t>EPA Public Website</a:t>
                      </a:r>
                      <a:endParaRPr lang="en-US" sz="140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tc>
                  <a:txBody>
                    <a:bodyPr/>
                    <a:lstStyle/>
                    <a:p>
                      <a:pPr marL="0" marR="0">
                        <a:lnSpc>
                          <a:spcPct val="107000"/>
                        </a:lnSpc>
                        <a:spcBef>
                          <a:spcPts val="0"/>
                        </a:spcBef>
                        <a:spcAft>
                          <a:spcPts val="0"/>
                        </a:spcAft>
                        <a:tabLst>
                          <a:tab pos="1329690" algn="l"/>
                        </a:tabLst>
                      </a:pPr>
                      <a:r>
                        <a:rPr lang="en-US" sz="1400">
                          <a:effectLst/>
                        </a:rPr>
                        <a:t> </a:t>
                      </a:r>
                      <a:endParaRPr lang="en-US" sz="140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tc>
                  <a:txBody>
                    <a:bodyPr/>
                    <a:lstStyle/>
                    <a:p>
                      <a:pPr marL="0" marR="0">
                        <a:lnSpc>
                          <a:spcPct val="107000"/>
                        </a:lnSpc>
                        <a:spcBef>
                          <a:spcPts val="0"/>
                        </a:spcBef>
                        <a:spcAft>
                          <a:spcPts val="0"/>
                        </a:spcAft>
                        <a:tabLst>
                          <a:tab pos="1329690" algn="l"/>
                        </a:tabLst>
                      </a:pPr>
                      <a:r>
                        <a:rPr lang="en-US" sz="1400">
                          <a:effectLst/>
                        </a:rPr>
                        <a:t>2018</a:t>
                      </a:r>
                      <a:endParaRPr lang="en-US" sz="140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tc>
                  <a:txBody>
                    <a:bodyPr/>
                    <a:lstStyle/>
                    <a:p>
                      <a:pPr marL="0" marR="0">
                        <a:lnSpc>
                          <a:spcPct val="107000"/>
                        </a:lnSpc>
                        <a:spcBef>
                          <a:spcPts val="0"/>
                        </a:spcBef>
                        <a:spcAft>
                          <a:spcPts val="0"/>
                        </a:spcAft>
                        <a:tabLst>
                          <a:tab pos="1329690" algn="l"/>
                        </a:tabLst>
                      </a:pPr>
                      <a:r>
                        <a:rPr lang="en-US" sz="1400">
                          <a:effectLst/>
                        </a:rPr>
                        <a:t>-</a:t>
                      </a:r>
                      <a:endParaRPr lang="en-US" sz="140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extLst>
                  <a:ext uri="{0D108BD9-81ED-4DB2-BD59-A6C34878D82A}">
                    <a16:rowId xmlns:a16="http://schemas.microsoft.com/office/drawing/2014/main" val="2119098297"/>
                  </a:ext>
                </a:extLst>
              </a:tr>
              <a:tr h="248501">
                <a:tc>
                  <a:txBody>
                    <a:bodyPr/>
                    <a:lstStyle/>
                    <a:p>
                      <a:pPr marL="0" marR="0">
                        <a:lnSpc>
                          <a:spcPct val="107000"/>
                        </a:lnSpc>
                        <a:spcBef>
                          <a:spcPts val="0"/>
                        </a:spcBef>
                        <a:spcAft>
                          <a:spcPts val="0"/>
                        </a:spcAft>
                        <a:tabLst>
                          <a:tab pos="1329690" algn="l"/>
                        </a:tabLst>
                      </a:pPr>
                      <a:r>
                        <a:rPr lang="en-US" sz="1400">
                          <a:effectLst/>
                        </a:rPr>
                        <a:t>Socio-economic &amp; demographic data</a:t>
                      </a:r>
                      <a:endParaRPr lang="en-US" sz="140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tc>
                  <a:txBody>
                    <a:bodyPr/>
                    <a:lstStyle/>
                    <a:p>
                      <a:pPr marL="0" marR="0">
                        <a:lnSpc>
                          <a:spcPct val="107000"/>
                        </a:lnSpc>
                        <a:spcBef>
                          <a:spcPts val="0"/>
                        </a:spcBef>
                        <a:spcAft>
                          <a:spcPts val="0"/>
                        </a:spcAft>
                        <a:tabLst>
                          <a:tab pos="1329690" algn="l"/>
                        </a:tabLst>
                      </a:pPr>
                      <a:r>
                        <a:rPr lang="en-US" sz="1400" u="sng">
                          <a:effectLst/>
                          <a:hlinkClick r:id="rId13"/>
                        </a:rPr>
                        <a:t>EJSCREEN</a:t>
                      </a:r>
                      <a:endParaRPr lang="en-US" sz="140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tc>
                  <a:txBody>
                    <a:bodyPr/>
                    <a:lstStyle/>
                    <a:p>
                      <a:pPr marL="0" marR="0">
                        <a:lnSpc>
                          <a:spcPct val="107000"/>
                        </a:lnSpc>
                        <a:spcBef>
                          <a:spcPts val="0"/>
                        </a:spcBef>
                        <a:spcAft>
                          <a:spcPts val="0"/>
                        </a:spcAft>
                        <a:tabLst>
                          <a:tab pos="1329690" algn="l"/>
                        </a:tabLst>
                      </a:pPr>
                      <a:r>
                        <a:rPr lang="en-US" sz="1400">
                          <a:effectLst/>
                        </a:rPr>
                        <a:t> </a:t>
                      </a:r>
                      <a:endParaRPr lang="en-US" sz="140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tc>
                  <a:txBody>
                    <a:bodyPr/>
                    <a:lstStyle/>
                    <a:p>
                      <a:pPr marL="0" marR="0">
                        <a:lnSpc>
                          <a:spcPct val="107000"/>
                        </a:lnSpc>
                        <a:spcBef>
                          <a:spcPts val="0"/>
                        </a:spcBef>
                        <a:spcAft>
                          <a:spcPts val="0"/>
                        </a:spcAft>
                        <a:tabLst>
                          <a:tab pos="1329690" algn="l"/>
                        </a:tabLst>
                      </a:pPr>
                      <a:r>
                        <a:rPr lang="en-US" sz="1400">
                          <a:effectLst/>
                        </a:rPr>
                        <a:t>2020</a:t>
                      </a:r>
                      <a:endParaRPr lang="en-US" sz="140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tc>
                  <a:txBody>
                    <a:bodyPr/>
                    <a:lstStyle/>
                    <a:p>
                      <a:pPr marL="0" marR="0">
                        <a:lnSpc>
                          <a:spcPct val="107000"/>
                        </a:lnSpc>
                        <a:spcBef>
                          <a:spcPts val="0"/>
                        </a:spcBef>
                        <a:spcAft>
                          <a:spcPts val="0"/>
                        </a:spcAft>
                        <a:tabLst>
                          <a:tab pos="1329690" algn="l"/>
                        </a:tabLst>
                      </a:pPr>
                      <a:r>
                        <a:rPr lang="en-US" sz="1400">
                          <a:effectLst/>
                        </a:rPr>
                        <a:t>-</a:t>
                      </a:r>
                      <a:endParaRPr lang="en-US" sz="140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extLst>
                  <a:ext uri="{0D108BD9-81ED-4DB2-BD59-A6C34878D82A}">
                    <a16:rowId xmlns:a16="http://schemas.microsoft.com/office/drawing/2014/main" val="268395320"/>
                  </a:ext>
                </a:extLst>
              </a:tr>
              <a:tr h="248501">
                <a:tc>
                  <a:txBody>
                    <a:bodyPr/>
                    <a:lstStyle/>
                    <a:p>
                      <a:pPr marL="0" marR="0">
                        <a:lnSpc>
                          <a:spcPct val="107000"/>
                        </a:lnSpc>
                        <a:spcBef>
                          <a:spcPts val="0"/>
                        </a:spcBef>
                        <a:spcAft>
                          <a:spcPts val="0"/>
                        </a:spcAft>
                        <a:tabLst>
                          <a:tab pos="1329690" algn="l"/>
                        </a:tabLst>
                      </a:pPr>
                      <a:r>
                        <a:rPr lang="en-US" sz="1400">
                          <a:effectLst/>
                        </a:rPr>
                        <a:t>O</a:t>
                      </a:r>
                      <a:r>
                        <a:rPr lang="en-US" sz="1400" baseline="-25000">
                          <a:effectLst/>
                        </a:rPr>
                        <a:t>3</a:t>
                      </a:r>
                      <a:r>
                        <a:rPr lang="en-US" sz="1400">
                          <a:effectLst/>
                        </a:rPr>
                        <a:t> and PM</a:t>
                      </a:r>
                      <a:r>
                        <a:rPr lang="en-US" sz="1400" baseline="-25000">
                          <a:effectLst/>
                        </a:rPr>
                        <a:t>2.5</a:t>
                      </a:r>
                      <a:r>
                        <a:rPr lang="en-US" sz="1400">
                          <a:effectLst/>
                        </a:rPr>
                        <a:t> monitoring data (DVs)</a:t>
                      </a:r>
                      <a:endParaRPr lang="en-US" sz="140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tc>
                  <a:txBody>
                    <a:bodyPr/>
                    <a:lstStyle/>
                    <a:p>
                      <a:pPr marL="0" marR="0">
                        <a:lnSpc>
                          <a:spcPct val="107000"/>
                        </a:lnSpc>
                        <a:spcBef>
                          <a:spcPts val="0"/>
                        </a:spcBef>
                        <a:spcAft>
                          <a:spcPts val="0"/>
                        </a:spcAft>
                        <a:tabLst>
                          <a:tab pos="1329690" algn="l"/>
                        </a:tabLst>
                      </a:pPr>
                      <a:r>
                        <a:rPr lang="en-US" sz="1400" u="sng">
                          <a:effectLst/>
                          <a:hlinkClick r:id="rId14"/>
                        </a:rPr>
                        <a:t>OAQPS/AQAD</a:t>
                      </a:r>
                      <a:endParaRPr lang="en-US" sz="140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tc>
                  <a:txBody>
                    <a:bodyPr/>
                    <a:lstStyle/>
                    <a:p>
                      <a:pPr marL="0" marR="0">
                        <a:lnSpc>
                          <a:spcPct val="107000"/>
                        </a:lnSpc>
                        <a:spcBef>
                          <a:spcPts val="0"/>
                        </a:spcBef>
                        <a:spcAft>
                          <a:spcPts val="0"/>
                        </a:spcAft>
                        <a:tabLst>
                          <a:tab pos="1329690" algn="l"/>
                        </a:tabLst>
                      </a:pPr>
                      <a:r>
                        <a:rPr lang="en-US" sz="1400">
                          <a:effectLst/>
                        </a:rPr>
                        <a:t>Site-level</a:t>
                      </a:r>
                      <a:endParaRPr lang="en-US" sz="140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tc>
                  <a:txBody>
                    <a:bodyPr/>
                    <a:lstStyle/>
                    <a:p>
                      <a:pPr marL="0" marR="0">
                        <a:lnSpc>
                          <a:spcPct val="107000"/>
                        </a:lnSpc>
                        <a:spcBef>
                          <a:spcPts val="0"/>
                        </a:spcBef>
                        <a:spcAft>
                          <a:spcPts val="0"/>
                        </a:spcAft>
                        <a:tabLst>
                          <a:tab pos="1329690" algn="l"/>
                        </a:tabLst>
                      </a:pPr>
                      <a:r>
                        <a:rPr lang="en-US" sz="1400">
                          <a:effectLst/>
                        </a:rPr>
                        <a:t>2002-2020</a:t>
                      </a:r>
                      <a:endParaRPr lang="en-US" sz="140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tc>
                  <a:txBody>
                    <a:bodyPr/>
                    <a:lstStyle/>
                    <a:p>
                      <a:pPr marL="0" marR="0">
                        <a:lnSpc>
                          <a:spcPct val="107000"/>
                        </a:lnSpc>
                        <a:spcBef>
                          <a:spcPts val="0"/>
                        </a:spcBef>
                        <a:spcAft>
                          <a:spcPts val="0"/>
                        </a:spcAft>
                        <a:tabLst>
                          <a:tab pos="1329690" algn="l"/>
                        </a:tabLst>
                      </a:pPr>
                      <a:r>
                        <a:rPr lang="en-US" sz="1400">
                          <a:effectLst/>
                        </a:rPr>
                        <a:t>-</a:t>
                      </a:r>
                      <a:endParaRPr lang="en-US" sz="140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extLst>
                  <a:ext uri="{0D108BD9-81ED-4DB2-BD59-A6C34878D82A}">
                    <a16:rowId xmlns:a16="http://schemas.microsoft.com/office/drawing/2014/main" val="2512833418"/>
                  </a:ext>
                </a:extLst>
              </a:tr>
              <a:tr h="248501">
                <a:tc>
                  <a:txBody>
                    <a:bodyPr/>
                    <a:lstStyle/>
                    <a:p>
                      <a:pPr marL="0" marR="0">
                        <a:lnSpc>
                          <a:spcPct val="107000"/>
                        </a:lnSpc>
                        <a:spcBef>
                          <a:spcPts val="0"/>
                        </a:spcBef>
                        <a:spcAft>
                          <a:spcPts val="0"/>
                        </a:spcAft>
                        <a:tabLst>
                          <a:tab pos="1329690" algn="l"/>
                        </a:tabLst>
                      </a:pPr>
                      <a:r>
                        <a:rPr lang="en-US" sz="1400">
                          <a:effectLst/>
                        </a:rPr>
                        <a:t>Air toxics monitoring data (22 HAPs)</a:t>
                      </a:r>
                      <a:endParaRPr lang="en-US" sz="140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tc>
                  <a:txBody>
                    <a:bodyPr/>
                    <a:lstStyle/>
                    <a:p>
                      <a:pPr marL="0" marR="0">
                        <a:lnSpc>
                          <a:spcPct val="107000"/>
                        </a:lnSpc>
                        <a:spcBef>
                          <a:spcPts val="0"/>
                        </a:spcBef>
                        <a:spcAft>
                          <a:spcPts val="0"/>
                        </a:spcAft>
                        <a:tabLst>
                          <a:tab pos="1329690" algn="l"/>
                        </a:tabLst>
                      </a:pPr>
                      <a:r>
                        <a:rPr lang="en-US" sz="1400" u="sng">
                          <a:effectLst/>
                          <a:hlinkClick r:id="rId15"/>
                        </a:rPr>
                        <a:t>Air Toxics Data Archive</a:t>
                      </a:r>
                      <a:endParaRPr lang="en-US" sz="140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tc>
                  <a:txBody>
                    <a:bodyPr/>
                    <a:lstStyle/>
                    <a:p>
                      <a:pPr marL="0" marR="0">
                        <a:lnSpc>
                          <a:spcPct val="107000"/>
                        </a:lnSpc>
                        <a:spcBef>
                          <a:spcPts val="0"/>
                        </a:spcBef>
                        <a:spcAft>
                          <a:spcPts val="0"/>
                        </a:spcAft>
                        <a:tabLst>
                          <a:tab pos="1329690" algn="l"/>
                        </a:tabLst>
                      </a:pPr>
                      <a:r>
                        <a:rPr lang="en-US" sz="1400">
                          <a:effectLst/>
                        </a:rPr>
                        <a:t>Site-level</a:t>
                      </a:r>
                      <a:endParaRPr lang="en-US" sz="140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tc>
                  <a:txBody>
                    <a:bodyPr/>
                    <a:lstStyle/>
                    <a:p>
                      <a:pPr marL="0" marR="0">
                        <a:lnSpc>
                          <a:spcPct val="107000"/>
                        </a:lnSpc>
                        <a:spcBef>
                          <a:spcPts val="0"/>
                        </a:spcBef>
                        <a:spcAft>
                          <a:spcPts val="0"/>
                        </a:spcAft>
                        <a:tabLst>
                          <a:tab pos="1329690" algn="l"/>
                        </a:tabLst>
                      </a:pPr>
                      <a:r>
                        <a:rPr lang="en-US" sz="1400">
                          <a:effectLst/>
                        </a:rPr>
                        <a:t>2003-2018</a:t>
                      </a:r>
                      <a:endParaRPr lang="en-US" sz="140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tc>
                  <a:txBody>
                    <a:bodyPr/>
                    <a:lstStyle/>
                    <a:p>
                      <a:pPr marL="0" marR="0">
                        <a:lnSpc>
                          <a:spcPct val="107000"/>
                        </a:lnSpc>
                        <a:spcBef>
                          <a:spcPts val="0"/>
                        </a:spcBef>
                        <a:spcAft>
                          <a:spcPts val="0"/>
                        </a:spcAft>
                        <a:tabLst>
                          <a:tab pos="1329690" algn="l"/>
                        </a:tabLst>
                      </a:pPr>
                      <a:r>
                        <a:rPr lang="en-US" sz="1400" dirty="0">
                          <a:effectLst/>
                        </a:rPr>
                        <a:t> </a:t>
                      </a:r>
                      <a:endParaRPr lang="en-US" sz="1400" dirty="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extLst>
                  <a:ext uri="{0D108BD9-81ED-4DB2-BD59-A6C34878D82A}">
                    <a16:rowId xmlns:a16="http://schemas.microsoft.com/office/drawing/2014/main" val="2765234280"/>
                  </a:ext>
                </a:extLst>
              </a:tr>
              <a:tr h="248501">
                <a:tc>
                  <a:txBody>
                    <a:bodyPr/>
                    <a:lstStyle/>
                    <a:p>
                      <a:pPr marL="0" marR="0">
                        <a:lnSpc>
                          <a:spcPct val="107000"/>
                        </a:lnSpc>
                        <a:spcBef>
                          <a:spcPts val="0"/>
                        </a:spcBef>
                        <a:spcAft>
                          <a:spcPts val="0"/>
                        </a:spcAft>
                        <a:tabLst>
                          <a:tab pos="1329690" algn="l"/>
                        </a:tabLst>
                      </a:pPr>
                      <a:r>
                        <a:rPr lang="en-US" sz="1400">
                          <a:effectLst/>
                        </a:rPr>
                        <a:t>GHG emissions</a:t>
                      </a:r>
                      <a:endParaRPr lang="en-US" sz="140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tc>
                  <a:txBody>
                    <a:bodyPr/>
                    <a:lstStyle/>
                    <a:p>
                      <a:pPr marL="0" marR="0">
                        <a:lnSpc>
                          <a:spcPct val="107000"/>
                        </a:lnSpc>
                        <a:spcBef>
                          <a:spcPts val="0"/>
                        </a:spcBef>
                        <a:spcAft>
                          <a:spcPts val="0"/>
                        </a:spcAft>
                        <a:tabLst>
                          <a:tab pos="1329690" algn="l"/>
                        </a:tabLst>
                      </a:pPr>
                      <a:r>
                        <a:rPr lang="en-US" sz="1400" u="sng">
                          <a:effectLst/>
                          <a:hlinkClick r:id="rId3"/>
                        </a:rPr>
                        <a:t>NEI</a:t>
                      </a:r>
                      <a:r>
                        <a:rPr lang="en-US" sz="1400">
                          <a:effectLst/>
                        </a:rPr>
                        <a:t> &amp; </a:t>
                      </a:r>
                      <a:r>
                        <a:rPr lang="en-US" sz="1400" u="sng">
                          <a:effectLst/>
                          <a:hlinkClick r:id="rId16"/>
                        </a:rPr>
                        <a:t>GHG Inventory</a:t>
                      </a:r>
                      <a:endParaRPr lang="en-US" sz="140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tc>
                  <a:txBody>
                    <a:bodyPr/>
                    <a:lstStyle/>
                    <a:p>
                      <a:pPr marL="0" marR="0">
                        <a:lnSpc>
                          <a:spcPct val="107000"/>
                        </a:lnSpc>
                        <a:spcBef>
                          <a:spcPts val="0"/>
                        </a:spcBef>
                        <a:spcAft>
                          <a:spcPts val="0"/>
                        </a:spcAft>
                        <a:tabLst>
                          <a:tab pos="1329690" algn="l"/>
                        </a:tabLst>
                      </a:pPr>
                      <a:r>
                        <a:rPr lang="en-US" sz="1400">
                          <a:effectLst/>
                        </a:rPr>
                        <a:t>County and facility-level</a:t>
                      </a:r>
                      <a:endParaRPr lang="en-US" sz="140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tc>
                  <a:txBody>
                    <a:bodyPr/>
                    <a:lstStyle/>
                    <a:p>
                      <a:pPr marL="0" marR="0">
                        <a:lnSpc>
                          <a:spcPct val="107000"/>
                        </a:lnSpc>
                        <a:spcBef>
                          <a:spcPts val="0"/>
                        </a:spcBef>
                        <a:spcAft>
                          <a:spcPts val="0"/>
                        </a:spcAft>
                        <a:tabLst>
                          <a:tab pos="1329690" algn="l"/>
                        </a:tabLst>
                      </a:pPr>
                      <a:r>
                        <a:rPr lang="en-US" sz="1400">
                          <a:effectLst/>
                        </a:rPr>
                        <a:t>2017</a:t>
                      </a:r>
                      <a:endParaRPr lang="en-US" sz="140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tc>
                  <a:txBody>
                    <a:bodyPr/>
                    <a:lstStyle/>
                    <a:p>
                      <a:pPr marL="0" marR="0">
                        <a:lnSpc>
                          <a:spcPct val="107000"/>
                        </a:lnSpc>
                        <a:spcBef>
                          <a:spcPts val="0"/>
                        </a:spcBef>
                        <a:spcAft>
                          <a:spcPts val="0"/>
                        </a:spcAft>
                        <a:tabLst>
                          <a:tab pos="1329690" algn="l"/>
                        </a:tabLst>
                      </a:pPr>
                      <a:r>
                        <a:rPr lang="en-US" sz="1400">
                          <a:effectLst/>
                        </a:rPr>
                        <a:t>-</a:t>
                      </a:r>
                      <a:endParaRPr lang="en-US" sz="140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extLst>
                  <a:ext uri="{0D108BD9-81ED-4DB2-BD59-A6C34878D82A}">
                    <a16:rowId xmlns:a16="http://schemas.microsoft.com/office/drawing/2014/main" val="4043314420"/>
                  </a:ext>
                </a:extLst>
              </a:tr>
              <a:tr h="248501">
                <a:tc>
                  <a:txBody>
                    <a:bodyPr/>
                    <a:lstStyle/>
                    <a:p>
                      <a:pPr marL="0" marR="0">
                        <a:lnSpc>
                          <a:spcPct val="107000"/>
                        </a:lnSpc>
                        <a:spcBef>
                          <a:spcPts val="0"/>
                        </a:spcBef>
                        <a:spcAft>
                          <a:spcPts val="0"/>
                        </a:spcAft>
                        <a:tabLst>
                          <a:tab pos="1329690" algn="l"/>
                        </a:tabLst>
                      </a:pPr>
                      <a:r>
                        <a:rPr lang="en-US" sz="1400">
                          <a:effectLst/>
                        </a:rPr>
                        <a:t>Class I Areas</a:t>
                      </a:r>
                      <a:endParaRPr lang="en-US" sz="140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tc>
                  <a:txBody>
                    <a:bodyPr/>
                    <a:lstStyle/>
                    <a:p>
                      <a:pPr marL="0" marR="0">
                        <a:lnSpc>
                          <a:spcPct val="107000"/>
                        </a:lnSpc>
                        <a:spcBef>
                          <a:spcPts val="0"/>
                        </a:spcBef>
                        <a:spcAft>
                          <a:spcPts val="0"/>
                        </a:spcAft>
                        <a:tabLst>
                          <a:tab pos="1329690" algn="l"/>
                        </a:tabLst>
                      </a:pPr>
                      <a:r>
                        <a:rPr lang="en-US" sz="1400" u="sng" dirty="0">
                          <a:effectLst/>
                          <a:hlinkClick r:id="rId17"/>
                        </a:rPr>
                        <a:t>EPA Class 1 Federal Areas Website</a:t>
                      </a:r>
                      <a:endParaRPr lang="en-US" sz="1400" dirty="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tc>
                  <a:txBody>
                    <a:bodyPr/>
                    <a:lstStyle/>
                    <a:p>
                      <a:pPr marL="0" marR="0">
                        <a:lnSpc>
                          <a:spcPct val="107000"/>
                        </a:lnSpc>
                        <a:spcBef>
                          <a:spcPts val="0"/>
                        </a:spcBef>
                        <a:spcAft>
                          <a:spcPts val="0"/>
                        </a:spcAft>
                        <a:tabLst>
                          <a:tab pos="1329690" algn="l"/>
                        </a:tabLst>
                      </a:pPr>
                      <a:r>
                        <a:rPr lang="en-US" sz="1400">
                          <a:effectLst/>
                        </a:rPr>
                        <a:t> </a:t>
                      </a:r>
                      <a:endParaRPr lang="en-US" sz="140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tc>
                  <a:txBody>
                    <a:bodyPr/>
                    <a:lstStyle/>
                    <a:p>
                      <a:pPr marL="0" marR="0">
                        <a:lnSpc>
                          <a:spcPct val="107000"/>
                        </a:lnSpc>
                        <a:spcBef>
                          <a:spcPts val="0"/>
                        </a:spcBef>
                        <a:spcAft>
                          <a:spcPts val="0"/>
                        </a:spcAft>
                        <a:tabLst>
                          <a:tab pos="1329690" algn="l"/>
                        </a:tabLst>
                      </a:pPr>
                      <a:r>
                        <a:rPr lang="en-US" sz="1400">
                          <a:effectLst/>
                        </a:rPr>
                        <a:t>2016</a:t>
                      </a:r>
                      <a:endParaRPr lang="en-US" sz="140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tc>
                  <a:txBody>
                    <a:bodyPr/>
                    <a:lstStyle/>
                    <a:p>
                      <a:pPr marL="0" marR="0">
                        <a:lnSpc>
                          <a:spcPct val="107000"/>
                        </a:lnSpc>
                        <a:spcBef>
                          <a:spcPts val="0"/>
                        </a:spcBef>
                        <a:spcAft>
                          <a:spcPts val="0"/>
                        </a:spcAft>
                        <a:tabLst>
                          <a:tab pos="1329690" algn="l"/>
                        </a:tabLst>
                      </a:pPr>
                      <a:r>
                        <a:rPr lang="en-US" sz="1400" dirty="0">
                          <a:effectLst/>
                        </a:rPr>
                        <a:t> </a:t>
                      </a:r>
                      <a:endParaRPr lang="en-US" sz="1400" dirty="0">
                        <a:effectLst/>
                        <a:latin typeface="Century Gothic" panose="020B0502020202020204" pitchFamily="34" charset="0"/>
                        <a:ea typeface="Meiryo" panose="020B0604030504040204" pitchFamily="34" charset="-128"/>
                        <a:cs typeface="Times New Roman" panose="02020603050405020304" pitchFamily="18" charset="0"/>
                      </a:endParaRPr>
                    </a:p>
                  </a:txBody>
                  <a:tcPr marL="60732" marR="60732" marT="0" marB="0"/>
                </a:tc>
                <a:extLst>
                  <a:ext uri="{0D108BD9-81ED-4DB2-BD59-A6C34878D82A}">
                    <a16:rowId xmlns:a16="http://schemas.microsoft.com/office/drawing/2014/main" val="3051154830"/>
                  </a:ext>
                </a:extLst>
              </a:tr>
            </a:tbl>
          </a:graphicData>
        </a:graphic>
      </p:graphicFrame>
      <p:sp>
        <p:nvSpPr>
          <p:cNvPr id="5" name="Slide Number Placeholder 1">
            <a:extLst>
              <a:ext uri="{FF2B5EF4-FFF2-40B4-BE49-F238E27FC236}">
                <a16:creationId xmlns:a16="http://schemas.microsoft.com/office/drawing/2014/main" id="{E690925F-4D61-424B-8D65-E89EC26BDC57}"/>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2893928551"/>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EA4E6-ECAA-466A-A91A-E209B385BE97}"/>
              </a:ext>
            </a:extLst>
          </p:cNvPr>
          <p:cNvSpPr>
            <a:spLocks noGrp="1"/>
          </p:cNvSpPr>
          <p:nvPr>
            <p:ph type="title"/>
          </p:nvPr>
        </p:nvSpPr>
        <p:spPr>
          <a:xfrm>
            <a:off x="838200" y="1335"/>
            <a:ext cx="10515600" cy="1325563"/>
          </a:xfrm>
        </p:spPr>
        <p:txBody>
          <a:bodyPr/>
          <a:lstStyle/>
          <a:p>
            <a:r>
              <a:rPr lang="en-US" dirty="0"/>
              <a:t>Background/Timeline</a:t>
            </a:r>
          </a:p>
        </p:txBody>
      </p:sp>
      <p:sp>
        <p:nvSpPr>
          <p:cNvPr id="3" name="Content Placeholder 2">
            <a:extLst>
              <a:ext uri="{FF2B5EF4-FFF2-40B4-BE49-F238E27FC236}">
                <a16:creationId xmlns:a16="http://schemas.microsoft.com/office/drawing/2014/main" id="{810A8798-DFE4-4A31-9B92-5F91660BF548}"/>
              </a:ext>
            </a:extLst>
          </p:cNvPr>
          <p:cNvSpPr>
            <a:spLocks noGrp="1"/>
          </p:cNvSpPr>
          <p:nvPr>
            <p:ph idx="1"/>
          </p:nvPr>
        </p:nvSpPr>
        <p:spPr>
          <a:xfrm>
            <a:off x="838200" y="1189704"/>
            <a:ext cx="10515600" cy="5373329"/>
          </a:xfrm>
        </p:spPr>
        <p:txBody>
          <a:bodyPr>
            <a:normAutofit lnSpcReduction="10000"/>
          </a:bodyPr>
          <a:lstStyle/>
          <a:p>
            <a:r>
              <a:rPr lang="en-US" sz="1800" dirty="0">
                <a:solidFill>
                  <a:srgbClr val="000000"/>
                </a:solidFill>
                <a:effectLst/>
                <a:latin typeface="Century Gothic" panose="020B0502020202020204" pitchFamily="34" charset="0"/>
                <a:ea typeface="Meiryo" panose="020B0604030504040204" pitchFamily="34" charset="-128"/>
                <a:cs typeface="Times New Roman" panose="02020603050405020304" pitchFamily="18" charset="0"/>
              </a:rPr>
              <a:t>The </a:t>
            </a:r>
            <a:r>
              <a:rPr lang="en-US" sz="1800" dirty="0">
                <a:solidFill>
                  <a:srgbClr val="000000"/>
                </a:solidFill>
                <a:effectLst/>
                <a:latin typeface="Century Gothic" panose="020B0502020202020204" pitchFamily="34" charset="0"/>
                <a:ea typeface="Meiryo" panose="020B0604030504040204" pitchFamily="34" charset="-128"/>
                <a:cs typeface="Times New Roman" panose="02020603050405020304" pitchFamily="18" charset="0"/>
                <a:hlinkClick r:id="rId2"/>
              </a:rPr>
              <a:t>2004 National Research Council (NRC) report </a:t>
            </a:r>
            <a:r>
              <a:rPr lang="en-US" sz="1800" dirty="0">
                <a:solidFill>
                  <a:srgbClr val="000000"/>
                </a:solidFill>
                <a:effectLst/>
                <a:latin typeface="Century Gothic" panose="020B0502020202020204" pitchFamily="34" charset="0"/>
                <a:ea typeface="Meiryo" panose="020B0604030504040204" pitchFamily="34" charset="-128"/>
                <a:cs typeface="Times New Roman" panose="02020603050405020304" pitchFamily="18" charset="0"/>
              </a:rPr>
              <a:t>recommended EPA transition from a pollutant-by-pollutant approach to a multi-pollutant, risk-based approach to managing air quality</a:t>
            </a:r>
          </a:p>
          <a:p>
            <a:r>
              <a:rPr lang="en-US" sz="1800" dirty="0">
                <a:solidFill>
                  <a:srgbClr val="000000"/>
                </a:solidFill>
                <a:latin typeface="Century Gothic" panose="020B0502020202020204" pitchFamily="34" charset="0"/>
                <a:ea typeface="Meiryo" panose="020B0604030504040204" pitchFamily="34" charset="-128"/>
                <a:cs typeface="Times New Roman" panose="02020603050405020304" pitchFamily="18" charset="0"/>
              </a:rPr>
              <a:t>2005 Memo from Steve Page (former OAQPS Office Director) titled “</a:t>
            </a:r>
            <a:r>
              <a:rPr lang="en-US" sz="1800" dirty="0">
                <a:solidFill>
                  <a:srgbClr val="000000"/>
                </a:solidFill>
                <a:latin typeface="Century Gothic" panose="020B0502020202020204" pitchFamily="34" charset="0"/>
                <a:ea typeface="Meiryo" panose="020B0604030504040204" pitchFamily="34" charset="-128"/>
                <a:cs typeface="Times New Roman" panose="02020603050405020304" pitchFamily="18" charset="0"/>
                <a:hlinkClick r:id="rId3"/>
              </a:rPr>
              <a:t>Consideration of Multiple Pollutants in Control Strategy Development</a:t>
            </a:r>
            <a:r>
              <a:rPr lang="en-US" sz="1800" dirty="0">
                <a:solidFill>
                  <a:srgbClr val="000000"/>
                </a:solidFill>
                <a:latin typeface="Century Gothic" panose="020B0502020202020204" pitchFamily="34" charset="0"/>
                <a:ea typeface="Meiryo" panose="020B0604030504040204" pitchFamily="34" charset="-128"/>
                <a:cs typeface="Times New Roman" panose="02020603050405020304" pitchFamily="18" charset="0"/>
              </a:rPr>
              <a:t>”</a:t>
            </a:r>
          </a:p>
          <a:p>
            <a:r>
              <a:rPr lang="en-US" sz="1800" dirty="0">
                <a:solidFill>
                  <a:srgbClr val="000000"/>
                </a:solidFill>
                <a:latin typeface="Century Gothic" panose="020B0502020202020204" pitchFamily="34" charset="0"/>
                <a:ea typeface="Meiryo" panose="020B0604030504040204" pitchFamily="34" charset="-128"/>
                <a:cs typeface="Times New Roman" panose="02020603050405020304" pitchFamily="18" charset="0"/>
                <a:hlinkClick r:id="rId4"/>
              </a:rPr>
              <a:t>Pilot Projects </a:t>
            </a:r>
            <a:r>
              <a:rPr lang="en-US" sz="1800" dirty="0">
                <a:solidFill>
                  <a:srgbClr val="000000"/>
                </a:solidFill>
                <a:latin typeface="Century Gothic" panose="020B0502020202020204" pitchFamily="34" charset="0"/>
                <a:ea typeface="Meiryo" panose="020B0604030504040204" pitchFamily="34" charset="-128"/>
                <a:cs typeface="Times New Roman" panose="02020603050405020304" pitchFamily="18" charset="0"/>
              </a:rPr>
              <a:t>began around 2008 in NC, NY and the City of St. Louis (both Missouri and Illinois) to develop multi-pollutant air quality management plans</a:t>
            </a:r>
          </a:p>
          <a:p>
            <a:r>
              <a:rPr lang="en-US" sz="1800" dirty="0">
                <a:solidFill>
                  <a:srgbClr val="000000"/>
                </a:solidFill>
                <a:latin typeface="Century Gothic" panose="020B0502020202020204" pitchFamily="34" charset="0"/>
                <a:ea typeface="Meiryo" panose="020B0604030504040204" pitchFamily="34" charset="-128"/>
                <a:cs typeface="Times New Roman" panose="02020603050405020304" pitchFamily="18" charset="0"/>
              </a:rPr>
              <a:t>Our office supports a comprehensive, MP treatment of air quality problems to effectively improve air quality and make the most efficient use of available resources</a:t>
            </a:r>
          </a:p>
          <a:p>
            <a:pPr lvl="1"/>
            <a:r>
              <a:rPr lang="en-US" sz="1400" dirty="0">
                <a:solidFill>
                  <a:srgbClr val="000000"/>
                </a:solidFill>
                <a:latin typeface="Century Gothic" panose="020B0502020202020204" pitchFamily="34" charset="0"/>
                <a:ea typeface="Meiryo" panose="020B0604030504040204" pitchFamily="34" charset="-128"/>
                <a:cs typeface="Times New Roman" panose="02020603050405020304" pitchFamily="18" charset="0"/>
              </a:rPr>
              <a:t>Primary Goal - identify &amp; evaluate local control strategies targeting emissions of O3 &amp; PM2.5 and their precursors while at the same time reducing Air Toxics of concern for communities to maximize both health benefits and air quality improvements</a:t>
            </a:r>
          </a:p>
          <a:p>
            <a:r>
              <a:rPr lang="en-US" sz="1800" dirty="0">
                <a:solidFill>
                  <a:srgbClr val="000000"/>
                </a:solidFill>
                <a:latin typeface="Century Gothic" panose="020B0502020202020204" pitchFamily="34" charset="0"/>
                <a:ea typeface="Meiryo" panose="020B0604030504040204" pitchFamily="34" charset="-128"/>
                <a:cs typeface="Times New Roman" panose="02020603050405020304" pitchFamily="18" charset="0"/>
              </a:rPr>
              <a:t>MP planning has the potential to reduce the costs and increase benefits associated with air quality management (AQM)</a:t>
            </a:r>
          </a:p>
          <a:p>
            <a:r>
              <a:rPr lang="en-US" sz="1800" dirty="0">
                <a:solidFill>
                  <a:srgbClr val="000000"/>
                </a:solidFill>
                <a:latin typeface="Century Gothic" panose="020B0502020202020204" pitchFamily="34" charset="0"/>
                <a:ea typeface="Meiryo" panose="020B0604030504040204" pitchFamily="34" charset="-128"/>
                <a:cs typeface="Times New Roman" panose="02020603050405020304" pitchFamily="18" charset="0"/>
              </a:rPr>
              <a:t>Supports S/L/T air agencies in developing MP, risk-based AQM plans and implementing strategies that reduce air pollution emissions &amp; improve public health</a:t>
            </a:r>
          </a:p>
          <a:p>
            <a:r>
              <a:rPr lang="en-US" sz="1800" dirty="0">
                <a:solidFill>
                  <a:srgbClr val="000000"/>
                </a:solidFill>
                <a:latin typeface="Century Gothic" panose="020B0502020202020204" pitchFamily="34" charset="0"/>
                <a:ea typeface="Meiryo" panose="020B0604030504040204" pitchFamily="34" charset="-128"/>
                <a:cs typeface="Times New Roman" panose="02020603050405020304" pitchFamily="18" charset="0"/>
              </a:rPr>
              <a:t>Success has been demonstrated in Detroit and SC; another project is currently underway in Louisville, KY</a:t>
            </a:r>
          </a:p>
          <a:p>
            <a:r>
              <a:rPr lang="en-US" sz="1800" dirty="0">
                <a:solidFill>
                  <a:srgbClr val="000000"/>
                </a:solidFill>
                <a:latin typeface="Century Gothic" panose="020B0502020202020204" pitchFamily="34" charset="0"/>
                <a:ea typeface="Meiryo" panose="020B0604030504040204" pitchFamily="34" charset="-128"/>
                <a:cs typeface="Times New Roman" panose="02020603050405020304" pitchFamily="18" charset="0"/>
              </a:rPr>
              <a:t>Tools needed to analyze MP data are either available currently or being developed in OAQPS (e.g., NEXUS)</a:t>
            </a:r>
          </a:p>
        </p:txBody>
      </p:sp>
      <p:sp>
        <p:nvSpPr>
          <p:cNvPr id="4" name="Slide Number Placeholder 1">
            <a:extLst>
              <a:ext uri="{FF2B5EF4-FFF2-40B4-BE49-F238E27FC236}">
                <a16:creationId xmlns:a16="http://schemas.microsoft.com/office/drawing/2014/main" id="{77BB1829-64CB-4104-B5B3-351B6F6EAEED}"/>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2068752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A4E18DB-F2D3-495F-983E-A00172B0BEFD}"/>
              </a:ext>
            </a:extLst>
          </p:cNvPr>
          <p:cNvSpPr>
            <a:spLocks noGrp="1"/>
          </p:cNvSpPr>
          <p:nvPr>
            <p:ph idx="1"/>
          </p:nvPr>
        </p:nvSpPr>
        <p:spPr>
          <a:xfrm>
            <a:off x="541867" y="875071"/>
            <a:ext cx="11108266" cy="5982929"/>
          </a:xfrm>
        </p:spPr>
        <p:txBody>
          <a:bodyPr numCol="3">
            <a:normAutofit/>
          </a:bodyPr>
          <a:lstStyle/>
          <a:p>
            <a:pPr marL="285750" lvl="0" indent="-285750">
              <a:buFont typeface="Wingdings" panose="05000000000000000000" pitchFamily="2" charset="2"/>
              <a:buChar char="ü"/>
            </a:pPr>
            <a:r>
              <a:rPr lang="en-US" sz="1200" b="0" dirty="0"/>
              <a:t>9/25/2020– AQAD &amp; HEID</a:t>
            </a:r>
          </a:p>
          <a:p>
            <a:pPr marL="285750" lvl="0" indent="-285750">
              <a:buFont typeface="Wingdings" panose="05000000000000000000" pitchFamily="2" charset="2"/>
              <a:buChar char="ü"/>
            </a:pPr>
            <a:r>
              <a:rPr lang="en-US" sz="1200" b="0" dirty="0"/>
              <a:t>11/3/2020 – MP Team</a:t>
            </a:r>
          </a:p>
          <a:p>
            <a:pPr marL="285750" lvl="0" indent="-285750">
              <a:buFont typeface="Wingdings" panose="05000000000000000000" pitchFamily="2" charset="2"/>
              <a:buChar char="ü"/>
            </a:pPr>
            <a:r>
              <a:rPr lang="en-US" sz="1200" b="0" dirty="0"/>
              <a:t>11/4/2020 – Air Toxics Group</a:t>
            </a:r>
          </a:p>
          <a:p>
            <a:pPr marL="285750" lvl="0" indent="-285750">
              <a:buFont typeface="Wingdings" panose="05000000000000000000" pitchFamily="2" charset="2"/>
              <a:buChar char="ü"/>
            </a:pPr>
            <a:r>
              <a:rPr lang="en-US" sz="1200" b="0" dirty="0"/>
              <a:t>12/10/2020 – AQPD</a:t>
            </a:r>
          </a:p>
          <a:p>
            <a:pPr marL="285750" lvl="0" indent="-285750">
              <a:buFont typeface="Wingdings" panose="05000000000000000000" pitchFamily="2" charset="2"/>
              <a:buChar char="ü"/>
            </a:pPr>
            <a:r>
              <a:rPr lang="en-US" sz="1200" b="0" dirty="0"/>
              <a:t>1/25/2021 – OID</a:t>
            </a:r>
          </a:p>
          <a:p>
            <a:pPr marL="285750" lvl="0" indent="-285750">
              <a:buFont typeface="Wingdings" panose="05000000000000000000" pitchFamily="2" charset="2"/>
              <a:buChar char="ü"/>
            </a:pPr>
            <a:r>
              <a:rPr lang="en-US" sz="1200" b="0" dirty="0"/>
              <a:t>1/28/2021 – SPPD</a:t>
            </a:r>
          </a:p>
          <a:p>
            <a:pPr marL="285750" lvl="0" indent="-285750">
              <a:buFont typeface="Wingdings" panose="05000000000000000000" pitchFamily="2" charset="2"/>
              <a:buChar char="ü"/>
            </a:pPr>
            <a:r>
              <a:rPr lang="en-US" sz="1200" b="0" dirty="0"/>
              <a:t>2/1/2021 – Peter/SMT</a:t>
            </a:r>
          </a:p>
          <a:p>
            <a:pPr marL="285750" lvl="0" indent="-285750">
              <a:buFont typeface="Wingdings" panose="05000000000000000000" pitchFamily="2" charset="2"/>
              <a:buChar char="ü"/>
            </a:pPr>
            <a:r>
              <a:rPr lang="en-US" sz="1200" b="0" dirty="0"/>
              <a:t>4/12/2021 – HEID &amp; AQAD</a:t>
            </a:r>
          </a:p>
          <a:p>
            <a:pPr marL="285750" lvl="0" indent="-285750">
              <a:buFont typeface="Wingdings" panose="05000000000000000000" pitchFamily="2" charset="2"/>
              <a:buChar char="ü"/>
            </a:pPr>
            <a:r>
              <a:rPr lang="en-US" sz="1200" b="0" dirty="0"/>
              <a:t>5/17/2021 – Peter/SMT</a:t>
            </a:r>
          </a:p>
          <a:p>
            <a:pPr marL="285750" lvl="0" indent="-285750">
              <a:buFont typeface="Wingdings" panose="05000000000000000000" pitchFamily="2" charset="2"/>
              <a:buChar char="ü"/>
            </a:pPr>
            <a:r>
              <a:rPr lang="en-US" sz="1200" b="0" dirty="0"/>
              <a:t>5/24/2021 – MP Team </a:t>
            </a:r>
          </a:p>
          <a:p>
            <a:pPr marL="285750" lvl="0" indent="-285750">
              <a:buFont typeface="Wingdings" panose="05000000000000000000" pitchFamily="2" charset="2"/>
              <a:buChar char="ü"/>
            </a:pPr>
            <a:r>
              <a:rPr lang="en-US" sz="1200" b="0" dirty="0"/>
              <a:t>6/29/2021 – ORD</a:t>
            </a:r>
          </a:p>
          <a:p>
            <a:pPr marL="285750" lvl="0" indent="-285750">
              <a:buFont typeface="Wingdings" panose="05000000000000000000" pitchFamily="2" charset="2"/>
              <a:buChar char="ü"/>
            </a:pPr>
            <a:r>
              <a:rPr lang="en-US" sz="1200" b="0" dirty="0"/>
              <a:t>7/12/2021– HEID &amp; AQAD</a:t>
            </a:r>
          </a:p>
          <a:p>
            <a:pPr marL="285750" lvl="0" indent="-285750">
              <a:buFont typeface="Wingdings" panose="05000000000000000000" pitchFamily="2" charset="2"/>
              <a:buChar char="ü"/>
            </a:pPr>
            <a:r>
              <a:rPr lang="en-US" sz="1200" b="0" dirty="0"/>
              <a:t>7/19/2021 –  OID</a:t>
            </a:r>
          </a:p>
          <a:p>
            <a:pPr marL="285750" lvl="0" indent="-285750">
              <a:buFont typeface="Wingdings" panose="05000000000000000000" pitchFamily="2" charset="2"/>
              <a:buChar char="ü"/>
            </a:pPr>
            <a:r>
              <a:rPr lang="en-US" sz="1200" b="0" dirty="0"/>
              <a:t>8/10/2021– OAP</a:t>
            </a:r>
          </a:p>
          <a:p>
            <a:pPr marL="285750" lvl="0" indent="-285750">
              <a:buFont typeface="Wingdings" panose="05000000000000000000" pitchFamily="2" charset="2"/>
              <a:buChar char="ü"/>
            </a:pPr>
            <a:r>
              <a:rPr lang="en-US" sz="1200" b="0" dirty="0"/>
              <a:t>8/26/2021 – OAR</a:t>
            </a:r>
          </a:p>
          <a:p>
            <a:pPr marL="285750" lvl="0" indent="-285750">
              <a:buFont typeface="Wingdings" panose="05000000000000000000" pitchFamily="2" charset="2"/>
              <a:buChar char="ü"/>
            </a:pPr>
            <a:r>
              <a:rPr lang="en-US" sz="1200" b="0" dirty="0"/>
              <a:t>8/27/2021 - OP</a:t>
            </a:r>
          </a:p>
          <a:p>
            <a:pPr marL="285750" lvl="0" indent="-285750">
              <a:buFont typeface="Wingdings" panose="05000000000000000000" pitchFamily="2" charset="2"/>
              <a:buChar char="ü"/>
            </a:pPr>
            <a:r>
              <a:rPr lang="en-US" sz="1200" b="0" dirty="0"/>
              <a:t>8/30/2021 – OEJ</a:t>
            </a:r>
          </a:p>
          <a:p>
            <a:pPr marL="285750" lvl="0" indent="-285750">
              <a:buFont typeface="Wingdings" panose="05000000000000000000" pitchFamily="2" charset="2"/>
              <a:buChar char="ü"/>
            </a:pPr>
            <a:r>
              <a:rPr lang="en-US" sz="1200" b="0" dirty="0"/>
              <a:t>8/30/2021 - Region 4/Louisville </a:t>
            </a:r>
          </a:p>
          <a:p>
            <a:pPr marL="285750" lvl="0" indent="-285750">
              <a:buFont typeface="Wingdings" panose="05000000000000000000" pitchFamily="2" charset="2"/>
              <a:buChar char="ü"/>
            </a:pPr>
            <a:r>
              <a:rPr lang="en-US" sz="1200" b="0" dirty="0"/>
              <a:t>9/7/2021 – RO ADDs</a:t>
            </a:r>
          </a:p>
          <a:p>
            <a:pPr marL="285750" lvl="0" indent="-285750">
              <a:buFont typeface="Wingdings" panose="05000000000000000000" pitchFamily="2" charset="2"/>
              <a:buChar char="ü"/>
            </a:pPr>
            <a:r>
              <a:rPr lang="en-US" sz="1200" b="0" dirty="0"/>
              <a:t>9/20/2021 – OAR Demo</a:t>
            </a:r>
          </a:p>
          <a:p>
            <a:pPr marL="285750" lvl="0" indent="-285750">
              <a:buFont typeface="Wingdings" panose="05000000000000000000" pitchFamily="2" charset="2"/>
              <a:buChar char="ü"/>
            </a:pPr>
            <a:r>
              <a:rPr lang="en-US" sz="1200" b="0" dirty="0"/>
              <a:t>10/14/2021 – OP/NCEE</a:t>
            </a:r>
          </a:p>
          <a:p>
            <a:pPr marL="285750" lvl="0" indent="-285750">
              <a:buFont typeface="Wingdings" panose="05000000000000000000" pitchFamily="2" charset="2"/>
              <a:buChar char="ü"/>
            </a:pPr>
            <a:r>
              <a:rPr lang="en-US" sz="1200" b="0" dirty="0"/>
              <a:t>11/2/2021 – RO APMs</a:t>
            </a:r>
          </a:p>
          <a:p>
            <a:pPr marL="285750" lvl="0" indent="-285750">
              <a:buFont typeface="Wingdings" panose="05000000000000000000" pitchFamily="2" charset="2"/>
              <a:buChar char="ü"/>
            </a:pPr>
            <a:r>
              <a:rPr lang="en-US" sz="1200" b="0" dirty="0"/>
              <a:t>11/8/2021- RO APMs Demo</a:t>
            </a:r>
          </a:p>
          <a:p>
            <a:pPr marL="285750" lvl="0" indent="-285750">
              <a:buFont typeface="Wingdings" panose="05000000000000000000" pitchFamily="2" charset="2"/>
              <a:buChar char="ü"/>
            </a:pPr>
            <a:r>
              <a:rPr lang="en-US" sz="1200" b="0" dirty="0"/>
              <a:t>11/16/2021 – R1 (RARE) Project</a:t>
            </a:r>
          </a:p>
          <a:p>
            <a:pPr marL="285750" lvl="0" indent="-285750">
              <a:buFont typeface="Wingdings" panose="05000000000000000000" pitchFamily="2" charset="2"/>
              <a:buChar char="ü"/>
            </a:pPr>
            <a:r>
              <a:rPr lang="en-US" sz="1200" b="0" dirty="0"/>
              <a:t>11/28/2021 – AQAD All-Hands</a:t>
            </a:r>
          </a:p>
          <a:p>
            <a:pPr marL="285750" lvl="0" indent="-285750">
              <a:buFont typeface="Wingdings" panose="05000000000000000000" pitchFamily="2" charset="2"/>
              <a:buChar char="ü"/>
            </a:pPr>
            <a:r>
              <a:rPr lang="en-US" sz="1200" b="0" dirty="0"/>
              <a:t>11/23/2021 – R3 NEXUS Beta Testers</a:t>
            </a:r>
          </a:p>
          <a:p>
            <a:pPr marL="285750" lvl="0" indent="-285750">
              <a:buFont typeface="Wingdings" panose="05000000000000000000" pitchFamily="2" charset="2"/>
              <a:buChar char="ü"/>
            </a:pPr>
            <a:r>
              <a:rPr lang="en-US" sz="1200" b="0" dirty="0"/>
              <a:t>2/15/22 – AQPD (NSRG, OPG &amp; SLPG)</a:t>
            </a:r>
          </a:p>
          <a:p>
            <a:pPr marL="285750" lvl="0" indent="-285750">
              <a:buFont typeface="Wingdings" panose="05000000000000000000" pitchFamily="2" charset="2"/>
              <a:buChar char="ü"/>
            </a:pPr>
            <a:r>
              <a:rPr lang="en-US" sz="1200" b="0" dirty="0"/>
              <a:t>2/17/22 – AT Strategy Mgmt &amp; Mitigation Team</a:t>
            </a:r>
          </a:p>
          <a:p>
            <a:pPr marL="285750" lvl="0" indent="-285750">
              <a:buFont typeface="Wingdings" panose="05000000000000000000" pitchFamily="2" charset="2"/>
              <a:buChar char="ü"/>
            </a:pPr>
            <a:r>
              <a:rPr lang="en-US" sz="1200" b="0" dirty="0"/>
              <a:t>3/15/22 – OID (CTPG)</a:t>
            </a:r>
          </a:p>
          <a:p>
            <a:pPr lvl="0">
              <a:buFont typeface="Wingdings" panose="05000000000000000000" pitchFamily="2" charset="2"/>
              <a:buChar char="ü"/>
            </a:pPr>
            <a:r>
              <a:rPr lang="en-US" sz="1200" b="0" dirty="0"/>
              <a:t>4/26/22 – EPA Regional NEXUS Beta Testing Team</a:t>
            </a:r>
          </a:p>
          <a:p>
            <a:pPr lvl="0">
              <a:buFont typeface="Wingdings" panose="05000000000000000000" pitchFamily="2" charset="2"/>
              <a:buChar char="ü"/>
            </a:pPr>
            <a:r>
              <a:rPr lang="en-US" sz="1200" b="0" dirty="0"/>
              <a:t>4/28/22 – AQAD (AAMG)</a:t>
            </a:r>
          </a:p>
          <a:p>
            <a:pPr lvl="0">
              <a:buFont typeface="Wingdings" panose="05000000000000000000" pitchFamily="2" charset="2"/>
              <a:buChar char="ü"/>
            </a:pPr>
            <a:r>
              <a:rPr lang="en-US" sz="1200" b="0" dirty="0"/>
              <a:t>5/3/22 – HEID &amp; AQAD</a:t>
            </a:r>
          </a:p>
          <a:p>
            <a:pPr lvl="0">
              <a:buFont typeface="Wingdings" panose="05000000000000000000" pitchFamily="2" charset="2"/>
              <a:buChar char="ü"/>
            </a:pPr>
            <a:r>
              <a:rPr lang="en-US" sz="1200" b="0" dirty="0"/>
              <a:t>5/4/22 – Air Toxics Data Analysis Team </a:t>
            </a:r>
          </a:p>
          <a:p>
            <a:pPr lvl="0">
              <a:buFont typeface="Wingdings" panose="05000000000000000000" pitchFamily="2" charset="2"/>
              <a:buChar char="ü"/>
            </a:pPr>
            <a:r>
              <a:rPr lang="en-US" sz="1200" b="0" dirty="0"/>
              <a:t>5/10/22 – ADVANCE Workgroup</a:t>
            </a:r>
          </a:p>
          <a:p>
            <a:pPr lvl="0">
              <a:buFont typeface="Wingdings" panose="05000000000000000000" pitchFamily="2" charset="2"/>
              <a:buChar char="ü"/>
            </a:pPr>
            <a:r>
              <a:rPr lang="en-US" sz="1200" b="0" dirty="0"/>
              <a:t>5/26/22 - OAP/CCD</a:t>
            </a:r>
          </a:p>
          <a:p>
            <a:pPr lvl="0">
              <a:buFont typeface="Wingdings" panose="05000000000000000000" pitchFamily="2" charset="2"/>
              <a:buChar char="ü"/>
            </a:pPr>
            <a:r>
              <a:rPr lang="en-US" sz="1200" b="0" dirty="0"/>
              <a:t>6/15/22 – Regional Ambient Air Monitoring </a:t>
            </a:r>
          </a:p>
          <a:p>
            <a:pPr lvl="0">
              <a:buFont typeface="Wingdings" panose="05000000000000000000" pitchFamily="2" charset="2"/>
              <a:buChar char="ü"/>
            </a:pPr>
            <a:r>
              <a:rPr lang="en-US" sz="1200" b="0" dirty="0"/>
              <a:t>6/23/22 – SPPD All-Hands</a:t>
            </a:r>
          </a:p>
          <a:p>
            <a:pPr lvl="0">
              <a:buFont typeface="Wingdings" panose="05000000000000000000" pitchFamily="2" charset="2"/>
              <a:buChar char="ü"/>
            </a:pPr>
            <a:r>
              <a:rPr lang="en-US" sz="1200" b="0" dirty="0"/>
              <a:t>7/21/22 – EJ in Rulemaking Comm. Of Practice</a:t>
            </a:r>
          </a:p>
          <a:p>
            <a:pPr>
              <a:buFont typeface="Wingdings" panose="05000000000000000000" pitchFamily="2" charset="2"/>
              <a:buChar char="ü"/>
            </a:pPr>
            <a:r>
              <a:rPr lang="en-US" sz="1200" b="0" dirty="0"/>
              <a:t>8/15/22 – OGC &amp; ECRCO – Title VI</a:t>
            </a:r>
          </a:p>
          <a:p>
            <a:pPr lvl="0">
              <a:buFont typeface="Wingdings" panose="05000000000000000000" pitchFamily="2" charset="2"/>
              <a:buChar char="ü"/>
            </a:pPr>
            <a:r>
              <a:rPr lang="en-US" sz="1200" b="0" dirty="0"/>
              <a:t>8/16/22 – Pre-brief for HEID &amp; AQAD</a:t>
            </a:r>
          </a:p>
          <a:p>
            <a:pPr lvl="0">
              <a:buFont typeface="Wingdings" panose="05000000000000000000" pitchFamily="2" charset="2"/>
              <a:buChar char="ü"/>
            </a:pPr>
            <a:r>
              <a:rPr lang="en-US" sz="1200" b="0" dirty="0"/>
              <a:t>8/17/22 – Peter</a:t>
            </a:r>
          </a:p>
          <a:p>
            <a:pPr lvl="0">
              <a:buFont typeface="Wingdings" panose="05000000000000000000" pitchFamily="2" charset="2"/>
              <a:buChar char="ü"/>
            </a:pPr>
            <a:r>
              <a:rPr lang="en-US" sz="1200" b="0" dirty="0"/>
              <a:t>8/22/22 – OID/CTPG – Liz</a:t>
            </a:r>
          </a:p>
          <a:p>
            <a:pPr lvl="0">
              <a:buFont typeface="Wingdings" panose="05000000000000000000" pitchFamily="2" charset="2"/>
              <a:buChar char="ü"/>
            </a:pPr>
            <a:r>
              <a:rPr lang="en-US" sz="1200" b="0" dirty="0"/>
              <a:t>8/31/22 – BenMAP Team</a:t>
            </a:r>
          </a:p>
          <a:p>
            <a:pPr lvl="0">
              <a:buFont typeface="Wingdings" panose="05000000000000000000" pitchFamily="2" charset="2"/>
              <a:buChar char="ü"/>
            </a:pPr>
            <a:r>
              <a:rPr lang="en-US" sz="1200" b="0" dirty="0"/>
              <a:t>9/12/22 – OAPPS/AAOP (Economists)</a:t>
            </a:r>
          </a:p>
          <a:p>
            <a:pPr lvl="0">
              <a:buFont typeface="Wingdings" panose="05000000000000000000" pitchFamily="2" charset="2"/>
              <a:buChar char="ü"/>
            </a:pPr>
            <a:r>
              <a:rPr lang="en-US" sz="1200" b="0" dirty="0"/>
              <a:t>9/14/22 – CAAAC</a:t>
            </a:r>
          </a:p>
          <a:p>
            <a:pPr>
              <a:buFont typeface="Wingdings" panose="05000000000000000000" pitchFamily="2" charset="2"/>
              <a:buChar char="ü"/>
            </a:pPr>
            <a:r>
              <a:rPr lang="en-US" sz="1200" b="0" dirty="0"/>
              <a:t>9/15/22 – Title VI / SIP Workgroup</a:t>
            </a:r>
          </a:p>
          <a:p>
            <a:pPr>
              <a:buFont typeface="Wingdings" panose="05000000000000000000" pitchFamily="2" charset="2"/>
              <a:buChar char="ü"/>
            </a:pPr>
            <a:r>
              <a:rPr lang="en-US" sz="1200" b="0" dirty="0"/>
              <a:t>9/29/22 – AAPCA</a:t>
            </a:r>
          </a:p>
          <a:p>
            <a:pPr>
              <a:buFont typeface="Wingdings" panose="05000000000000000000" pitchFamily="2" charset="2"/>
              <a:buChar char="ü"/>
            </a:pPr>
            <a:r>
              <a:rPr lang="en-US" sz="1200" b="0" dirty="0"/>
              <a:t>10/6/22 – OAP Pre-Brief</a:t>
            </a:r>
          </a:p>
          <a:p>
            <a:pPr>
              <a:buFont typeface="Wingdings" panose="05000000000000000000" pitchFamily="2" charset="2"/>
              <a:buChar char="ü"/>
            </a:pPr>
            <a:r>
              <a:rPr lang="en-US" sz="1200" b="0" dirty="0"/>
              <a:t>10/19/22 – OTAQ Pre-Brief</a:t>
            </a:r>
          </a:p>
          <a:p>
            <a:pPr>
              <a:buFont typeface="Wingdings" panose="05000000000000000000" pitchFamily="2" charset="2"/>
              <a:buChar char="ü"/>
            </a:pPr>
            <a:r>
              <a:rPr lang="en-US" sz="1200" b="0" dirty="0"/>
              <a:t>10/19/22 –  RO APMs</a:t>
            </a:r>
          </a:p>
          <a:p>
            <a:pPr>
              <a:buFont typeface="Wingdings" panose="05000000000000000000" pitchFamily="2" charset="2"/>
              <a:buChar char="ü"/>
            </a:pPr>
            <a:r>
              <a:rPr lang="en-US" sz="1200" b="0" dirty="0"/>
              <a:t>10/31/22 – OEJ</a:t>
            </a:r>
          </a:p>
          <a:p>
            <a:pPr>
              <a:buFont typeface="Wingdings" panose="05000000000000000000" pitchFamily="2" charset="2"/>
              <a:buChar char="ü"/>
            </a:pPr>
            <a:r>
              <a:rPr lang="en-US" sz="1200" b="0" dirty="0"/>
              <a:t>11/1/22 – Regional Air Division Directors</a:t>
            </a:r>
          </a:p>
          <a:p>
            <a:pPr>
              <a:buFont typeface="Wingdings" panose="05000000000000000000" pitchFamily="2" charset="2"/>
              <a:buChar char="ü"/>
            </a:pPr>
            <a:r>
              <a:rPr lang="en-US" sz="1200" b="0" dirty="0"/>
              <a:t>12/1/22 – Region 1 - Packet Discussion</a:t>
            </a:r>
          </a:p>
          <a:p>
            <a:pPr>
              <a:buFont typeface="Wingdings" panose="05000000000000000000" pitchFamily="2" charset="2"/>
              <a:buChar char="ü"/>
            </a:pPr>
            <a:r>
              <a:rPr lang="en-US" sz="1200" b="0" dirty="0"/>
              <a:t>12/1/22 - OAR</a:t>
            </a:r>
          </a:p>
          <a:p>
            <a:pPr>
              <a:buFont typeface="Wingdings" panose="05000000000000000000" pitchFamily="2" charset="2"/>
              <a:buChar char="ü"/>
            </a:pPr>
            <a:r>
              <a:rPr lang="en-US" sz="1200" b="0" dirty="0"/>
              <a:t>12/1/22 - OAR IT/IM Coordination Council</a:t>
            </a:r>
          </a:p>
          <a:p>
            <a:pPr>
              <a:buFont typeface="Wingdings" panose="05000000000000000000" pitchFamily="2" charset="2"/>
              <a:buChar char="ü"/>
            </a:pPr>
            <a:r>
              <a:rPr lang="en-US" sz="1200" b="0" dirty="0"/>
              <a:t>12/14/22 – Stephanie G.</a:t>
            </a:r>
          </a:p>
          <a:p>
            <a:pPr>
              <a:buFont typeface="Wingdings" panose="05000000000000000000" pitchFamily="2" charset="2"/>
              <a:buChar char="ü"/>
            </a:pPr>
            <a:r>
              <a:rPr lang="en-US" sz="1200" b="0" dirty="0"/>
              <a:t>1/3/23 – OAP/OTAQ/OAQPS</a:t>
            </a:r>
          </a:p>
          <a:p>
            <a:pPr marL="285750" lvl="0" indent="-285750">
              <a:buFont typeface="Arial" panose="020B0604020202020204" pitchFamily="34" charset="0"/>
              <a:buChar char="•"/>
            </a:pPr>
            <a:r>
              <a:rPr lang="en-US" sz="1200" b="0" dirty="0"/>
              <a:t>TBD –MJOs</a:t>
            </a:r>
          </a:p>
        </p:txBody>
      </p:sp>
      <p:sp>
        <p:nvSpPr>
          <p:cNvPr id="10" name="Title 1">
            <a:extLst>
              <a:ext uri="{FF2B5EF4-FFF2-40B4-BE49-F238E27FC236}">
                <a16:creationId xmlns:a16="http://schemas.microsoft.com/office/drawing/2014/main" id="{B59950C2-70E9-4CB3-98A0-2D3C247F7019}"/>
              </a:ext>
            </a:extLst>
          </p:cNvPr>
          <p:cNvSpPr txBox="1">
            <a:spLocks/>
          </p:cNvSpPr>
          <p:nvPr/>
        </p:nvSpPr>
        <p:spPr bwMode="auto">
          <a:xfrm>
            <a:off x="1015999" y="41314"/>
            <a:ext cx="9454995" cy="6612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Arial" charset="0"/>
                <a:ea typeface="ＭＳ Ｐゴシック" pitchFamily="84" charset="-128"/>
              </a:defRPr>
            </a:lvl2pPr>
            <a:lvl3pPr algn="ctr" rtl="0" eaLnBrk="1" fontAlgn="base" hangingPunct="1">
              <a:spcBef>
                <a:spcPct val="0"/>
              </a:spcBef>
              <a:spcAft>
                <a:spcPct val="0"/>
              </a:spcAft>
              <a:defRPr sz="3200">
                <a:solidFill>
                  <a:schemeClr val="tx1"/>
                </a:solidFill>
                <a:latin typeface="Arial" charset="0"/>
                <a:ea typeface="ＭＳ Ｐゴシック" pitchFamily="84" charset="-128"/>
              </a:defRPr>
            </a:lvl3pPr>
            <a:lvl4pPr algn="ctr" rtl="0" eaLnBrk="1" fontAlgn="base" hangingPunct="1">
              <a:spcBef>
                <a:spcPct val="0"/>
              </a:spcBef>
              <a:spcAft>
                <a:spcPct val="0"/>
              </a:spcAft>
              <a:defRPr sz="3200">
                <a:solidFill>
                  <a:schemeClr val="tx1"/>
                </a:solidFill>
                <a:latin typeface="Arial" charset="0"/>
                <a:ea typeface="ＭＳ Ｐゴシック" pitchFamily="84" charset="-128"/>
              </a:defRPr>
            </a:lvl4pPr>
            <a:lvl5pPr algn="ctr" rtl="0" eaLnBrk="1" fontAlgn="base" hangingPunct="1">
              <a:spcBef>
                <a:spcPct val="0"/>
              </a:spcBef>
              <a:spcAft>
                <a:spcPct val="0"/>
              </a:spcAft>
              <a:defRPr sz="3200">
                <a:solidFill>
                  <a:schemeClr val="tx1"/>
                </a:solidFill>
                <a:latin typeface="Arial" charset="0"/>
                <a:ea typeface="ＭＳ Ｐゴシック" pitchFamily="84" charset="-128"/>
              </a:defRPr>
            </a:lvl5pPr>
            <a:lvl6pPr marL="457200" algn="ctr" rtl="0" eaLnBrk="1" fontAlgn="base" hangingPunct="1">
              <a:spcBef>
                <a:spcPct val="0"/>
              </a:spcBef>
              <a:spcAft>
                <a:spcPct val="0"/>
              </a:spcAft>
              <a:defRPr sz="3200">
                <a:solidFill>
                  <a:schemeClr val="tx1"/>
                </a:solidFill>
                <a:latin typeface="Arial" charset="0"/>
                <a:ea typeface="ＭＳ Ｐゴシック" pitchFamily="84" charset="-128"/>
              </a:defRPr>
            </a:lvl6pPr>
            <a:lvl7pPr marL="914400" algn="ctr" rtl="0" eaLnBrk="1" fontAlgn="base" hangingPunct="1">
              <a:spcBef>
                <a:spcPct val="0"/>
              </a:spcBef>
              <a:spcAft>
                <a:spcPct val="0"/>
              </a:spcAft>
              <a:defRPr sz="3200">
                <a:solidFill>
                  <a:schemeClr val="tx1"/>
                </a:solidFill>
                <a:latin typeface="Arial" charset="0"/>
                <a:ea typeface="ＭＳ Ｐゴシック" pitchFamily="84" charset="-128"/>
              </a:defRPr>
            </a:lvl7pPr>
            <a:lvl8pPr marL="1371600" algn="ctr" rtl="0" eaLnBrk="1" fontAlgn="base" hangingPunct="1">
              <a:spcBef>
                <a:spcPct val="0"/>
              </a:spcBef>
              <a:spcAft>
                <a:spcPct val="0"/>
              </a:spcAft>
              <a:defRPr sz="3200">
                <a:solidFill>
                  <a:schemeClr val="tx1"/>
                </a:solidFill>
                <a:latin typeface="Arial" charset="0"/>
                <a:ea typeface="ＭＳ Ｐゴシック" pitchFamily="84" charset="-128"/>
              </a:defRPr>
            </a:lvl8pPr>
            <a:lvl9pPr marL="1828800" algn="ctr" rtl="0" eaLnBrk="1" fontAlgn="base" hangingPunct="1">
              <a:spcBef>
                <a:spcPct val="0"/>
              </a:spcBef>
              <a:spcAft>
                <a:spcPct val="0"/>
              </a:spcAft>
              <a:defRPr sz="3200">
                <a:solidFill>
                  <a:schemeClr val="tx1"/>
                </a:solidFill>
                <a:latin typeface="Arial" charset="0"/>
                <a:ea typeface="ＭＳ Ｐゴシック" pitchFamily="84" charset="-128"/>
              </a:defRPr>
            </a:lvl9pPr>
          </a:lstStyle>
          <a:p>
            <a:r>
              <a:rPr lang="en-US" sz="3600" b="1" kern="0" dirty="0"/>
              <a:t>NEXUS Briefings and Demos</a:t>
            </a:r>
          </a:p>
        </p:txBody>
      </p:sp>
      <p:sp>
        <p:nvSpPr>
          <p:cNvPr id="11" name="Slide Number Placeholder 1">
            <a:extLst>
              <a:ext uri="{FF2B5EF4-FFF2-40B4-BE49-F238E27FC236}">
                <a16:creationId xmlns:a16="http://schemas.microsoft.com/office/drawing/2014/main" id="{4CB07C14-0C22-4F45-B531-7286D3CF1553}"/>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3519364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59950C2-70E9-4CB3-98A0-2D3C247F7019}"/>
              </a:ext>
            </a:extLst>
          </p:cNvPr>
          <p:cNvSpPr txBox="1">
            <a:spLocks/>
          </p:cNvSpPr>
          <p:nvPr/>
        </p:nvSpPr>
        <p:spPr bwMode="auto">
          <a:xfrm>
            <a:off x="129551" y="41314"/>
            <a:ext cx="11966969" cy="6612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a:solidFill>
                  <a:schemeClr val="tx1"/>
                </a:solidFill>
                <a:latin typeface="+mj-lt"/>
                <a:ea typeface="+mj-ea"/>
                <a:cs typeface="+mj-cs"/>
              </a:defRPr>
            </a:lvl1pPr>
            <a:lvl2pPr algn="ctr" rtl="0" eaLnBrk="1" fontAlgn="base" hangingPunct="1">
              <a:spcBef>
                <a:spcPct val="0"/>
              </a:spcBef>
              <a:spcAft>
                <a:spcPct val="0"/>
              </a:spcAft>
              <a:defRPr sz="3200">
                <a:solidFill>
                  <a:schemeClr val="tx1"/>
                </a:solidFill>
                <a:latin typeface="Arial" charset="0"/>
                <a:ea typeface="ＭＳ Ｐゴシック" pitchFamily="84" charset="-128"/>
              </a:defRPr>
            </a:lvl2pPr>
            <a:lvl3pPr algn="ctr" rtl="0" eaLnBrk="1" fontAlgn="base" hangingPunct="1">
              <a:spcBef>
                <a:spcPct val="0"/>
              </a:spcBef>
              <a:spcAft>
                <a:spcPct val="0"/>
              </a:spcAft>
              <a:defRPr sz="3200">
                <a:solidFill>
                  <a:schemeClr val="tx1"/>
                </a:solidFill>
                <a:latin typeface="Arial" charset="0"/>
                <a:ea typeface="ＭＳ Ｐゴシック" pitchFamily="84" charset="-128"/>
              </a:defRPr>
            </a:lvl3pPr>
            <a:lvl4pPr algn="ctr" rtl="0" eaLnBrk="1" fontAlgn="base" hangingPunct="1">
              <a:spcBef>
                <a:spcPct val="0"/>
              </a:spcBef>
              <a:spcAft>
                <a:spcPct val="0"/>
              </a:spcAft>
              <a:defRPr sz="3200">
                <a:solidFill>
                  <a:schemeClr val="tx1"/>
                </a:solidFill>
                <a:latin typeface="Arial" charset="0"/>
                <a:ea typeface="ＭＳ Ｐゴシック" pitchFamily="84" charset="-128"/>
              </a:defRPr>
            </a:lvl4pPr>
            <a:lvl5pPr algn="ctr" rtl="0" eaLnBrk="1" fontAlgn="base" hangingPunct="1">
              <a:spcBef>
                <a:spcPct val="0"/>
              </a:spcBef>
              <a:spcAft>
                <a:spcPct val="0"/>
              </a:spcAft>
              <a:defRPr sz="3200">
                <a:solidFill>
                  <a:schemeClr val="tx1"/>
                </a:solidFill>
                <a:latin typeface="Arial" charset="0"/>
                <a:ea typeface="ＭＳ Ｐゴシック" pitchFamily="84" charset="-128"/>
              </a:defRPr>
            </a:lvl5pPr>
            <a:lvl6pPr marL="457200" algn="ctr" rtl="0" eaLnBrk="1" fontAlgn="base" hangingPunct="1">
              <a:spcBef>
                <a:spcPct val="0"/>
              </a:spcBef>
              <a:spcAft>
                <a:spcPct val="0"/>
              </a:spcAft>
              <a:defRPr sz="3200">
                <a:solidFill>
                  <a:schemeClr val="tx1"/>
                </a:solidFill>
                <a:latin typeface="Arial" charset="0"/>
                <a:ea typeface="ＭＳ Ｐゴシック" pitchFamily="84" charset="-128"/>
              </a:defRPr>
            </a:lvl6pPr>
            <a:lvl7pPr marL="914400" algn="ctr" rtl="0" eaLnBrk="1" fontAlgn="base" hangingPunct="1">
              <a:spcBef>
                <a:spcPct val="0"/>
              </a:spcBef>
              <a:spcAft>
                <a:spcPct val="0"/>
              </a:spcAft>
              <a:defRPr sz="3200">
                <a:solidFill>
                  <a:schemeClr val="tx1"/>
                </a:solidFill>
                <a:latin typeface="Arial" charset="0"/>
                <a:ea typeface="ＭＳ Ｐゴシック" pitchFamily="84" charset="-128"/>
              </a:defRPr>
            </a:lvl7pPr>
            <a:lvl8pPr marL="1371600" algn="ctr" rtl="0" eaLnBrk="1" fontAlgn="base" hangingPunct="1">
              <a:spcBef>
                <a:spcPct val="0"/>
              </a:spcBef>
              <a:spcAft>
                <a:spcPct val="0"/>
              </a:spcAft>
              <a:defRPr sz="3200">
                <a:solidFill>
                  <a:schemeClr val="tx1"/>
                </a:solidFill>
                <a:latin typeface="Arial" charset="0"/>
                <a:ea typeface="ＭＳ Ｐゴシック" pitchFamily="84" charset="-128"/>
              </a:defRPr>
            </a:lvl8pPr>
            <a:lvl9pPr marL="1828800" algn="ctr" rtl="0" eaLnBrk="1" fontAlgn="base" hangingPunct="1">
              <a:spcBef>
                <a:spcPct val="0"/>
              </a:spcBef>
              <a:spcAft>
                <a:spcPct val="0"/>
              </a:spcAft>
              <a:defRPr sz="3200">
                <a:solidFill>
                  <a:schemeClr val="tx1"/>
                </a:solidFill>
                <a:latin typeface="Arial" charset="0"/>
                <a:ea typeface="ＭＳ Ｐゴシック" pitchFamily="84" charset="-128"/>
              </a:defRPr>
            </a:lvl9pPr>
          </a:lstStyle>
          <a:p>
            <a:r>
              <a:rPr lang="en-US" sz="3600" b="1" kern="0" dirty="0"/>
              <a:t>NEXUS: Feedback from Briefings &amp; Demos</a:t>
            </a:r>
          </a:p>
        </p:txBody>
      </p:sp>
      <p:sp>
        <p:nvSpPr>
          <p:cNvPr id="18" name="TextBox 17">
            <a:extLst>
              <a:ext uri="{FF2B5EF4-FFF2-40B4-BE49-F238E27FC236}">
                <a16:creationId xmlns:a16="http://schemas.microsoft.com/office/drawing/2014/main" id="{D10E1A33-2E4F-4C16-8A9E-256CB7BE009F}"/>
              </a:ext>
            </a:extLst>
          </p:cNvPr>
          <p:cNvSpPr txBox="1"/>
          <p:nvPr/>
        </p:nvSpPr>
        <p:spPr>
          <a:xfrm flipH="1">
            <a:off x="666157" y="1109724"/>
            <a:ext cx="2634583" cy="1634490"/>
          </a:xfrm>
          <a:prstGeom prst="wedgeRoundRectCallout">
            <a:avLst>
              <a:gd name="adj1" fmla="val 943"/>
              <a:gd name="adj2" fmla="val 105030"/>
              <a:gd name="adj3" fmla="val 16667"/>
            </a:avLst>
          </a:prstGeom>
          <a:solidFill>
            <a:schemeClr val="tx2">
              <a:lumMod val="40000"/>
              <a:lumOff val="60000"/>
            </a:schemeClr>
          </a:solidFill>
          <a:ln>
            <a:solidFill>
              <a:schemeClr val="tx1"/>
            </a:solidFill>
          </a:ln>
        </p:spPr>
        <p:txBody>
          <a:bodyPr wrap="square" rtlCol="0">
            <a:spAutoFit/>
          </a:bodyPr>
          <a:lstStyle/>
          <a:p>
            <a:pPr algn="ctr" eaLnBrk="1" fontAlgn="auto" hangingPunct="1">
              <a:spcBef>
                <a:spcPts val="0"/>
              </a:spcBef>
              <a:spcAft>
                <a:spcPts val="0"/>
              </a:spcAft>
            </a:pPr>
            <a:r>
              <a:rPr lang="en-US" b="1" i="1" dirty="0">
                <a:solidFill>
                  <a:srgbClr val="000000"/>
                </a:solidFill>
                <a:latin typeface="Arial" panose="020B0604020202020204" pitchFamily="34" charset="0"/>
                <a:ea typeface="微软雅黑"/>
                <a:cs typeface="Arial" panose="020B0604020202020204" pitchFamily="34" charset="0"/>
              </a:rPr>
              <a:t>“Fascinating… phenomenal… I’m blown away!”</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 - Caroline Freeman (R4 ADD)</a:t>
            </a:r>
          </a:p>
        </p:txBody>
      </p:sp>
      <p:sp>
        <p:nvSpPr>
          <p:cNvPr id="20" name="TextBox 19">
            <a:extLst>
              <a:ext uri="{FF2B5EF4-FFF2-40B4-BE49-F238E27FC236}">
                <a16:creationId xmlns:a16="http://schemas.microsoft.com/office/drawing/2014/main" id="{85844626-C900-45D6-865F-C2F28DBAD03C}"/>
              </a:ext>
            </a:extLst>
          </p:cNvPr>
          <p:cNvSpPr txBox="1"/>
          <p:nvPr/>
        </p:nvSpPr>
        <p:spPr>
          <a:xfrm>
            <a:off x="4529034" y="4245451"/>
            <a:ext cx="2634582" cy="2247424"/>
          </a:xfrm>
          <a:prstGeom prst="wedgeRoundRectCallout">
            <a:avLst>
              <a:gd name="adj1" fmla="val -54971"/>
              <a:gd name="adj2" fmla="val -76506"/>
              <a:gd name="adj3" fmla="val 16667"/>
            </a:avLst>
          </a:prstGeom>
          <a:solidFill>
            <a:srgbClr val="FFFFBD"/>
          </a:solidFill>
          <a:ln w="508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glow rad="228600">
              <a:schemeClr val="accent1">
                <a:satMod val="175000"/>
                <a:alpha val="40000"/>
              </a:schemeClr>
            </a:glow>
            <a:outerShdw blurRad="50800" dist="38100" dir="2700000" algn="tl" rotWithShape="0">
              <a:prstClr val="black">
                <a:alpha val="40000"/>
              </a:prstClr>
            </a:outerShdw>
          </a:effectLst>
        </p:spPr>
        <p:txBody>
          <a:bodyPr wrap="square" rtlCol="0">
            <a:spAutoFit/>
          </a:bodyPr>
          <a:lstStyle/>
          <a:p>
            <a:pPr algn="ctr" eaLnBrk="1" fontAlgn="auto" hangingPunct="1">
              <a:spcBef>
                <a:spcPts val="0"/>
              </a:spcBef>
              <a:spcAft>
                <a:spcPts val="0"/>
              </a:spcAft>
            </a:pPr>
            <a:r>
              <a:rPr lang="en-US" b="1" i="1" dirty="0">
                <a:solidFill>
                  <a:srgbClr val="000000"/>
                </a:solidFill>
                <a:latin typeface="Arial" panose="020B0604020202020204" pitchFamily="34" charset="0"/>
                <a:ea typeface="微软雅黑"/>
                <a:cs typeface="Arial" panose="020B0604020202020204" pitchFamily="34" charset="0"/>
              </a:rPr>
              <a:t>“Breathtaking… incredibly powerful… I feel like we discovered nuclear fusion!”</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 - Joe Goffman </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(OAR Acting AA)</a:t>
            </a:r>
          </a:p>
        </p:txBody>
      </p:sp>
      <p:sp>
        <p:nvSpPr>
          <p:cNvPr id="11" name="Slide Number Placeholder 1">
            <a:extLst>
              <a:ext uri="{FF2B5EF4-FFF2-40B4-BE49-F238E27FC236}">
                <a16:creationId xmlns:a16="http://schemas.microsoft.com/office/drawing/2014/main" id="{4CB07C14-0C22-4F45-B531-7286D3CF1553}"/>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
        <p:nvSpPr>
          <p:cNvPr id="12" name="TextBox 11">
            <a:extLst>
              <a:ext uri="{FF2B5EF4-FFF2-40B4-BE49-F238E27FC236}">
                <a16:creationId xmlns:a16="http://schemas.microsoft.com/office/drawing/2014/main" id="{96CB9A7C-2B21-4A54-858B-1238FB0E58D1}"/>
              </a:ext>
            </a:extLst>
          </p:cNvPr>
          <p:cNvSpPr txBox="1"/>
          <p:nvPr/>
        </p:nvSpPr>
        <p:spPr>
          <a:xfrm>
            <a:off x="3696424" y="1109724"/>
            <a:ext cx="4097866" cy="1940957"/>
          </a:xfrm>
          <a:prstGeom prst="wedgeRoundRectCallout">
            <a:avLst>
              <a:gd name="adj1" fmla="val 15479"/>
              <a:gd name="adj2" fmla="val 95455"/>
              <a:gd name="adj3" fmla="val 16667"/>
            </a:avLst>
          </a:prstGeom>
          <a:solidFill>
            <a:srgbClr val="A3E7FF"/>
          </a:solidFill>
          <a:ln>
            <a:solidFill>
              <a:schemeClr val="tx1"/>
            </a:solidFill>
          </a:ln>
        </p:spPr>
        <p:txBody>
          <a:bodyPr wrap="square" rtlCol="0">
            <a:spAutoFit/>
          </a:bodyPr>
          <a:lstStyle/>
          <a:p>
            <a:pPr algn="ctr" eaLnBrk="1" fontAlgn="auto" hangingPunct="1">
              <a:spcBef>
                <a:spcPts val="0"/>
              </a:spcBef>
              <a:spcAft>
                <a:spcPts val="0"/>
              </a:spcAft>
            </a:pPr>
            <a:r>
              <a:rPr lang="en-US" b="1" i="1" dirty="0">
                <a:solidFill>
                  <a:srgbClr val="000000"/>
                </a:solidFill>
                <a:latin typeface="Arial" panose="020B0604020202020204" pitchFamily="34" charset="0"/>
                <a:ea typeface="微软雅黑"/>
                <a:cs typeface="Arial" panose="020B0604020202020204" pitchFamily="34" charset="0"/>
              </a:rPr>
              <a:t>“The R3 air program has evaluated 18 web tools … NEXUS overall has been the most useful to our air program”</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 - Cynthia Stahl, PhD </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(R3 Integrated Assessment Analyst)</a:t>
            </a:r>
          </a:p>
        </p:txBody>
      </p:sp>
      <p:sp>
        <p:nvSpPr>
          <p:cNvPr id="13" name="TextBox 12">
            <a:extLst>
              <a:ext uri="{FF2B5EF4-FFF2-40B4-BE49-F238E27FC236}">
                <a16:creationId xmlns:a16="http://schemas.microsoft.com/office/drawing/2014/main" id="{A9B82C23-A3B9-425E-8D29-38976E5A1A5A}"/>
              </a:ext>
            </a:extLst>
          </p:cNvPr>
          <p:cNvSpPr txBox="1"/>
          <p:nvPr/>
        </p:nvSpPr>
        <p:spPr>
          <a:xfrm>
            <a:off x="348111" y="4388031"/>
            <a:ext cx="3310610" cy="2247424"/>
          </a:xfrm>
          <a:prstGeom prst="wedgeRoundRectCallout">
            <a:avLst>
              <a:gd name="adj1" fmla="val 33521"/>
              <a:gd name="adj2" fmla="val -85719"/>
              <a:gd name="adj3" fmla="val 16667"/>
            </a:avLst>
          </a:prstGeom>
          <a:solidFill>
            <a:srgbClr val="CCE9AD"/>
          </a:solidFill>
          <a:ln>
            <a:solidFill>
              <a:schemeClr val="tx1"/>
            </a:solidFill>
          </a:ln>
        </p:spPr>
        <p:txBody>
          <a:bodyPr wrap="square" rtlCol="0">
            <a:spAutoFit/>
          </a:bodyPr>
          <a:lstStyle/>
          <a:p>
            <a:pPr algn="ctr" eaLnBrk="1" fontAlgn="auto" hangingPunct="1">
              <a:spcBef>
                <a:spcPts val="0"/>
              </a:spcBef>
              <a:spcAft>
                <a:spcPts val="0"/>
              </a:spcAft>
            </a:pPr>
            <a:r>
              <a:rPr lang="en-US" b="1" i="1" dirty="0">
                <a:solidFill>
                  <a:srgbClr val="000000"/>
                </a:solidFill>
                <a:latin typeface="Arial" panose="020B0604020202020204" pitchFamily="34" charset="0"/>
                <a:ea typeface="微软雅黑"/>
                <a:cs typeface="Arial" panose="020B0604020202020204" pitchFamily="34" charset="0"/>
              </a:rPr>
              <a:t>“Dr. Nance [R6 RA] will be thrilled with the NEXUS tool and excited with its capabilities.”</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 - Fran Verhalen </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(recently retired R6 Monitoring Section Chief)</a:t>
            </a:r>
          </a:p>
        </p:txBody>
      </p:sp>
      <p:sp>
        <p:nvSpPr>
          <p:cNvPr id="14" name="TextBox 13">
            <a:extLst>
              <a:ext uri="{FF2B5EF4-FFF2-40B4-BE49-F238E27FC236}">
                <a16:creationId xmlns:a16="http://schemas.microsoft.com/office/drawing/2014/main" id="{7F8C89CE-1519-463B-B41F-71C510597249}"/>
              </a:ext>
            </a:extLst>
          </p:cNvPr>
          <p:cNvSpPr txBox="1"/>
          <p:nvPr/>
        </p:nvSpPr>
        <p:spPr>
          <a:xfrm>
            <a:off x="8680549" y="1034115"/>
            <a:ext cx="2755701" cy="2835354"/>
          </a:xfrm>
          <a:prstGeom prst="wedgeRoundRectCallout">
            <a:avLst>
              <a:gd name="adj1" fmla="val -84651"/>
              <a:gd name="adj2" fmla="val 40360"/>
              <a:gd name="adj3" fmla="val 16667"/>
            </a:avLst>
          </a:prstGeom>
          <a:solidFill>
            <a:srgbClr val="A7FFCF"/>
          </a:solidFill>
          <a:ln>
            <a:solidFill>
              <a:schemeClr val="tx1"/>
            </a:solidFill>
          </a:ln>
        </p:spPr>
        <p:txBody>
          <a:bodyPr wrap="square" rtlCol="0">
            <a:spAutoFit/>
          </a:bodyPr>
          <a:lstStyle/>
          <a:p>
            <a:pPr algn="ctr" eaLnBrk="1" fontAlgn="auto" hangingPunct="1">
              <a:spcBef>
                <a:spcPts val="0"/>
              </a:spcBef>
              <a:spcAft>
                <a:spcPts val="0"/>
              </a:spcAft>
            </a:pPr>
            <a:r>
              <a:rPr lang="en-US" b="1" i="1" dirty="0">
                <a:solidFill>
                  <a:srgbClr val="000000"/>
                </a:solidFill>
                <a:latin typeface="Arial" panose="020B0604020202020204" pitchFamily="34" charset="0"/>
                <a:ea typeface="微软雅黑"/>
                <a:cs typeface="Arial" panose="020B0604020202020204" pitchFamily="34" charset="0"/>
              </a:rPr>
              <a:t>“Your presentation of the NEXUS tool was absolutely awesome!!! … The NEXUS tool looks very promising”</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 - Osmond Lindo (OAPPS Lead Economist)</a:t>
            </a:r>
          </a:p>
        </p:txBody>
      </p:sp>
      <p:sp>
        <p:nvSpPr>
          <p:cNvPr id="15" name="TextBox 14">
            <a:extLst>
              <a:ext uri="{FF2B5EF4-FFF2-40B4-BE49-F238E27FC236}">
                <a16:creationId xmlns:a16="http://schemas.microsoft.com/office/drawing/2014/main" id="{B83AF699-7D03-4CDC-80A8-31C0513FAF9B}"/>
              </a:ext>
            </a:extLst>
          </p:cNvPr>
          <p:cNvSpPr txBox="1"/>
          <p:nvPr/>
        </p:nvSpPr>
        <p:spPr>
          <a:xfrm>
            <a:off x="8317774" y="4113026"/>
            <a:ext cx="3481249" cy="2553891"/>
          </a:xfrm>
          <a:prstGeom prst="wedgeRoundRectCallout">
            <a:avLst>
              <a:gd name="adj1" fmla="val -85579"/>
              <a:gd name="adj2" fmla="val -56163"/>
              <a:gd name="adj3" fmla="val 16667"/>
            </a:avLst>
          </a:prstGeom>
          <a:solidFill>
            <a:srgbClr val="BAD4D8"/>
          </a:solidFill>
          <a:ln>
            <a:solidFill>
              <a:schemeClr val="tx1"/>
            </a:solidFill>
          </a:ln>
        </p:spPr>
        <p:txBody>
          <a:bodyPr wrap="square" rtlCol="0">
            <a:spAutoFit/>
          </a:bodyPr>
          <a:lstStyle/>
          <a:p>
            <a:pPr algn="ctr" eaLnBrk="1" fontAlgn="auto" hangingPunct="1">
              <a:spcBef>
                <a:spcPts val="0"/>
              </a:spcBef>
              <a:spcAft>
                <a:spcPts val="0"/>
              </a:spcAft>
            </a:pPr>
            <a:r>
              <a:rPr lang="en-US" b="1" i="1" dirty="0">
                <a:solidFill>
                  <a:srgbClr val="000000"/>
                </a:solidFill>
                <a:latin typeface="Arial" panose="020B0604020202020204" pitchFamily="34" charset="0"/>
                <a:ea typeface="微软雅黑"/>
                <a:cs typeface="Arial" panose="020B0604020202020204" pitchFamily="34" charset="0"/>
              </a:rPr>
              <a:t>“The tool is well designed and provides a wealth of information that is useful for evaluating air quality impacts in local communities”</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 - Rick Gillam </a:t>
            </a:r>
          </a:p>
          <a:p>
            <a:pPr algn="ctr" eaLnBrk="1" fontAlgn="auto" hangingPunct="1">
              <a:spcBef>
                <a:spcPts val="0"/>
              </a:spcBef>
              <a:spcAft>
                <a:spcPts val="0"/>
              </a:spcAft>
            </a:pPr>
            <a:r>
              <a:rPr lang="en-US" dirty="0">
                <a:solidFill>
                  <a:srgbClr val="000000"/>
                </a:solidFill>
                <a:latin typeface="Arial" panose="020B0604020202020204" pitchFamily="34" charset="0"/>
                <a:ea typeface="微软雅黑"/>
                <a:cs typeface="Arial" panose="020B0604020202020204" pitchFamily="34" charset="0"/>
              </a:rPr>
              <a:t>(R4 Air Modeling Team Lead)</a:t>
            </a:r>
          </a:p>
        </p:txBody>
      </p:sp>
    </p:spTree>
    <p:extLst>
      <p:ext uri="{BB962C8B-B14F-4D97-AF65-F5344CB8AC3E}">
        <p14:creationId xmlns:p14="http://schemas.microsoft.com/office/powerpoint/2010/main" val="2725864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B02F6-4013-4F91-A033-C0856C39AC73}"/>
              </a:ext>
            </a:extLst>
          </p:cNvPr>
          <p:cNvSpPr>
            <a:spLocks noGrp="1"/>
          </p:cNvSpPr>
          <p:nvPr>
            <p:ph type="title"/>
          </p:nvPr>
        </p:nvSpPr>
        <p:spPr>
          <a:xfrm>
            <a:off x="838200" y="0"/>
            <a:ext cx="10515600" cy="1325563"/>
          </a:xfrm>
        </p:spPr>
        <p:txBody>
          <a:bodyPr/>
          <a:lstStyle/>
          <a:p>
            <a:pPr algn="ctr"/>
            <a:r>
              <a:rPr lang="en-US" dirty="0"/>
              <a:t>Next Steps</a:t>
            </a:r>
          </a:p>
        </p:txBody>
      </p:sp>
      <p:sp>
        <p:nvSpPr>
          <p:cNvPr id="13" name="Content Placeholder 2">
            <a:extLst>
              <a:ext uri="{FF2B5EF4-FFF2-40B4-BE49-F238E27FC236}">
                <a16:creationId xmlns:a16="http://schemas.microsoft.com/office/drawing/2014/main" id="{2E1F971E-5EE7-4A5F-9E67-B0A4C398F481}"/>
              </a:ext>
            </a:extLst>
          </p:cNvPr>
          <p:cNvSpPr txBox="1">
            <a:spLocks/>
          </p:cNvSpPr>
          <p:nvPr/>
        </p:nvSpPr>
        <p:spPr>
          <a:xfrm>
            <a:off x="406399" y="1260424"/>
            <a:ext cx="11382827" cy="5099909"/>
          </a:xfrm>
          <a:prstGeom prst="rect">
            <a:avLst/>
          </a:prstGeom>
        </p:spPr>
        <p:txBody>
          <a:bodyPr vert="horz" lIns="91440" tIns="45720" rIns="91440" bIns="45720" rtlCol="0" anchor="t">
            <a:normAutofit fontScale="85000" lnSpcReduction="20000"/>
          </a:bodyPr>
          <a:lstStyle>
            <a:lvl1pPr marL="342891" indent="-342891" algn="l" defTabSz="914377" rtl="0" eaLnBrk="1" latinLnBrk="0" hangingPunct="1">
              <a:spcBef>
                <a:spcPct val="20000"/>
              </a:spcBef>
              <a:buClr>
                <a:schemeClr val="accent1"/>
              </a:buClr>
              <a:buSzPct val="85000"/>
              <a:buFont typeface="Wingdings" panose="05000000000000000000" pitchFamily="2" charset="2"/>
              <a:buChar char="Ø"/>
              <a:defRPr sz="3200" kern="1200">
                <a:solidFill>
                  <a:schemeClr val="tx1"/>
                </a:solidFill>
                <a:latin typeface="Calibri" panose="020F0502020204030204" pitchFamily="34" charset="0"/>
                <a:ea typeface="+mn-ea"/>
                <a:cs typeface="Arial" pitchFamily="34" charset="0"/>
              </a:defRPr>
            </a:lvl1pPr>
            <a:lvl2pPr marL="742932" indent="-285744" algn="l" defTabSz="914377" rtl="0" eaLnBrk="1" latinLnBrk="0" hangingPunct="1">
              <a:spcBef>
                <a:spcPct val="20000"/>
              </a:spcBef>
              <a:buClr>
                <a:schemeClr val="accent1"/>
              </a:buClr>
              <a:buSzPct val="80000"/>
              <a:buFont typeface="Calibri" panose="020F0502020204030204" pitchFamily="34" charset="0"/>
              <a:buChar char="●"/>
              <a:defRPr sz="3200" kern="1200">
                <a:solidFill>
                  <a:schemeClr val="tx1"/>
                </a:solidFill>
                <a:latin typeface="Calibri" panose="020F0502020204030204" pitchFamily="34" charset="0"/>
                <a:ea typeface="+mn-ea"/>
                <a:cs typeface="Arial" pitchFamily="34" charset="0"/>
              </a:defRPr>
            </a:lvl2pPr>
            <a:lvl3pPr marL="1142971" indent="-228594" algn="l" defTabSz="914377" rtl="0" eaLnBrk="1" latinLnBrk="0" hangingPunct="1">
              <a:spcBef>
                <a:spcPct val="20000"/>
              </a:spcBef>
              <a:buClr>
                <a:schemeClr val="accent1"/>
              </a:buClr>
              <a:buSzPct val="80000"/>
              <a:buFont typeface="Courier New" panose="02070309020205020404" pitchFamily="49" charset="0"/>
              <a:buChar char="o"/>
              <a:defRPr sz="2800" kern="1200">
                <a:solidFill>
                  <a:schemeClr val="tx1"/>
                </a:solidFill>
                <a:latin typeface="Calibri" panose="020F0502020204030204" pitchFamily="34" charset="0"/>
                <a:ea typeface="+mn-ea"/>
                <a:cs typeface="Arial" pitchFamily="34" charset="0"/>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265" indent="-342265"/>
            <a:r>
              <a:rPr lang="en-US" dirty="0">
                <a:latin typeface="Calibri"/>
                <a:cs typeface="Arial"/>
              </a:rPr>
              <a:t>Continue discussions across OAR on NEXUS, particularly with OAP on incorporating climate risk indicators</a:t>
            </a:r>
          </a:p>
          <a:p>
            <a:pPr marL="742306" lvl="1" indent="-342265"/>
            <a:r>
              <a:rPr lang="en-US" dirty="0">
                <a:latin typeface="Calibri"/>
                <a:cs typeface="Arial"/>
              </a:rPr>
              <a:t>Focus on climate indicators most relevant to air quality planning</a:t>
            </a:r>
          </a:p>
          <a:p>
            <a:pPr marL="742306" lvl="1" indent="-342265"/>
            <a:r>
              <a:rPr lang="en-US" dirty="0">
                <a:latin typeface="Calibri"/>
                <a:cs typeface="Arial"/>
              </a:rPr>
              <a:t>Could inform IRA </a:t>
            </a:r>
            <a:r>
              <a:rPr lang="en-US" dirty="0"/>
              <a:t>Grants Programs (TBD)</a:t>
            </a:r>
            <a:endParaRPr lang="en-US" dirty="0">
              <a:latin typeface="Calibri"/>
              <a:cs typeface="Arial"/>
            </a:endParaRPr>
          </a:p>
          <a:p>
            <a:pPr marL="342265" indent="-342265"/>
            <a:endParaRPr lang="en-US" dirty="0">
              <a:latin typeface="Calibri"/>
              <a:cs typeface="Arial"/>
            </a:endParaRPr>
          </a:p>
          <a:p>
            <a:pPr marL="342265" indent="-342265"/>
            <a:r>
              <a:rPr lang="en-US" dirty="0">
                <a:latin typeface="Calibri"/>
                <a:cs typeface="Arial"/>
              </a:rPr>
              <a:t>Update to 2018/2019 MP platform (O</a:t>
            </a:r>
            <a:r>
              <a:rPr lang="en-US" baseline="-25000" dirty="0">
                <a:latin typeface="Calibri"/>
                <a:cs typeface="Arial"/>
              </a:rPr>
              <a:t>3</a:t>
            </a:r>
            <a:r>
              <a:rPr lang="en-US" dirty="0">
                <a:latin typeface="Calibri"/>
                <a:cs typeface="Arial"/>
              </a:rPr>
              <a:t>, PM</a:t>
            </a:r>
            <a:r>
              <a:rPr lang="en-US" baseline="-25000" dirty="0">
                <a:latin typeface="Calibri"/>
                <a:cs typeface="Arial"/>
              </a:rPr>
              <a:t>2.5</a:t>
            </a:r>
            <a:r>
              <a:rPr lang="en-US" dirty="0">
                <a:latin typeface="Calibri"/>
                <a:cs typeface="Arial"/>
              </a:rPr>
              <a:t>, and Air Toxics data)</a:t>
            </a:r>
          </a:p>
          <a:p>
            <a:pPr marL="342265" indent="-342265"/>
            <a:endParaRPr lang="en-US" dirty="0">
              <a:latin typeface="Calibri"/>
              <a:cs typeface="Arial"/>
            </a:endParaRPr>
          </a:p>
          <a:p>
            <a:pPr marL="342265" indent="-342265"/>
            <a:r>
              <a:rPr lang="en-US" dirty="0">
                <a:latin typeface="Calibri"/>
                <a:cs typeface="Arial"/>
              </a:rPr>
              <a:t>Begin development of a web-based NEXUS version</a:t>
            </a:r>
            <a:endParaRPr lang="en-US" strike="sngStrike" dirty="0">
              <a:latin typeface="Calibri"/>
              <a:cs typeface="Arial"/>
            </a:endParaRPr>
          </a:p>
          <a:p>
            <a:pPr marL="342265" indent="-342265"/>
            <a:endParaRPr lang="en-US" dirty="0">
              <a:latin typeface="Calibri"/>
              <a:cs typeface="Arial"/>
            </a:endParaRPr>
          </a:p>
          <a:p>
            <a:pPr marL="342265" indent="-342265"/>
            <a:r>
              <a:rPr lang="en-US" dirty="0">
                <a:latin typeface="Calibri"/>
                <a:cs typeface="Arial"/>
              </a:rPr>
              <a:t>Work towards making NEXUS publicly available</a:t>
            </a:r>
          </a:p>
          <a:p>
            <a:pPr marL="342265" indent="-342265"/>
            <a:endParaRPr lang="en-US" dirty="0">
              <a:latin typeface="Calibri"/>
              <a:cs typeface="Arial"/>
            </a:endParaRPr>
          </a:p>
          <a:p>
            <a:pPr marL="342265" indent="-342265"/>
            <a:r>
              <a:rPr lang="en-US" dirty="0">
                <a:latin typeface="Calibri"/>
                <a:cs typeface="Arial"/>
              </a:rPr>
              <a:t>Partner within EPA on use of NEXUS for programmatic purposes</a:t>
            </a:r>
          </a:p>
          <a:p>
            <a:pPr marL="342265" indent="-342265"/>
            <a:endParaRPr lang="en-US" dirty="0">
              <a:latin typeface="Calibri"/>
              <a:cs typeface="Arial"/>
            </a:endParaRPr>
          </a:p>
        </p:txBody>
      </p:sp>
      <p:sp>
        <p:nvSpPr>
          <p:cNvPr id="5" name="Slide Number Placeholder 1">
            <a:extLst>
              <a:ext uri="{FF2B5EF4-FFF2-40B4-BE49-F238E27FC236}">
                <a16:creationId xmlns:a16="http://schemas.microsoft.com/office/drawing/2014/main" id="{4D8113B8-9B6A-45AE-9DD3-5B41CB0D7582}"/>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672798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51438-39D4-4907-A853-849E7503BE31}"/>
              </a:ext>
            </a:extLst>
          </p:cNvPr>
          <p:cNvSpPr>
            <a:spLocks noGrp="1"/>
          </p:cNvSpPr>
          <p:nvPr>
            <p:ph type="title"/>
          </p:nvPr>
        </p:nvSpPr>
        <p:spPr/>
        <p:txBody>
          <a:bodyPr/>
          <a:lstStyle/>
          <a:p>
            <a:r>
              <a:rPr lang="en-US" altLang="zh-CN" sz="3200" dirty="0">
                <a:latin typeface="Arial" charset="0"/>
                <a:ea typeface="微软雅黑"/>
              </a:rPr>
              <a:t>Important Caveats</a:t>
            </a:r>
            <a:endParaRPr lang="en-US" dirty="0"/>
          </a:p>
        </p:txBody>
      </p:sp>
      <p:sp>
        <p:nvSpPr>
          <p:cNvPr id="3" name="Content Placeholder 2">
            <a:extLst>
              <a:ext uri="{FF2B5EF4-FFF2-40B4-BE49-F238E27FC236}">
                <a16:creationId xmlns:a16="http://schemas.microsoft.com/office/drawing/2014/main" id="{DB2025C0-419E-4C4F-BDD3-605B01C90AD5}"/>
              </a:ext>
            </a:extLst>
          </p:cNvPr>
          <p:cNvSpPr>
            <a:spLocks noGrp="1"/>
          </p:cNvSpPr>
          <p:nvPr>
            <p:ph idx="1"/>
          </p:nvPr>
        </p:nvSpPr>
        <p:spPr/>
        <p:txBody>
          <a:bodyPr>
            <a:normAutofit lnSpcReduction="10000"/>
          </a:bodyPr>
          <a:lstStyle/>
          <a:p>
            <a:pPr marL="0" marR="0" indent="0">
              <a:spcBef>
                <a:spcPts val="0"/>
              </a:spcBef>
              <a:spcAft>
                <a:spcPts val="0"/>
              </a:spcAft>
              <a:buNone/>
            </a:pPr>
            <a:endParaRPr lang="en-US" sz="2000" b="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2000" b="0" u="sng" dirty="0">
                <a:latin typeface="Calibri" panose="020F0502020204030204" pitchFamily="34" charset="0"/>
                <a:ea typeface="Calibri" panose="020F0502020204030204" pitchFamily="34" charset="0"/>
              </a:rPr>
              <a:t>NEXUS Caveat</a:t>
            </a:r>
          </a:p>
          <a:p>
            <a:pPr marL="0" marR="0" indent="0">
              <a:spcBef>
                <a:spcPts val="0"/>
              </a:spcBef>
              <a:spcAft>
                <a:spcPts val="0"/>
              </a:spcAft>
              <a:buNone/>
            </a:pPr>
            <a:r>
              <a:rPr lang="en-US" sz="2000" b="0" i="1" dirty="0">
                <a:latin typeface="Calibri" panose="020F0502020204030204" pitchFamily="34" charset="0"/>
                <a:ea typeface="Calibri" panose="020F0502020204030204" pitchFamily="34" charset="0"/>
              </a:rPr>
              <a:t>The NEXUS screening tool uses data from a variety of sources. This data is publicly available, except for the BenMAP data at the tract level. EPA is currently still in an internal review process and is not using this tool to support regulatory analyses.</a:t>
            </a:r>
          </a:p>
          <a:p>
            <a:pPr marL="0" marR="0" indent="0">
              <a:spcBef>
                <a:spcPts val="0"/>
              </a:spcBef>
              <a:spcAft>
                <a:spcPts val="0"/>
              </a:spcAft>
              <a:buNone/>
            </a:pPr>
            <a:endParaRPr lang="en-US" sz="2000" b="0" dirty="0">
              <a:latin typeface="Calibri" panose="020F0502020204030204" pitchFamily="34" charset="0"/>
              <a:ea typeface="Calibri" panose="020F0502020204030204" pitchFamily="34" charset="0"/>
            </a:endParaRPr>
          </a:p>
          <a:p>
            <a:pPr marL="0" marR="0" indent="0">
              <a:spcBef>
                <a:spcPts val="0"/>
              </a:spcBef>
              <a:spcAft>
                <a:spcPts val="0"/>
              </a:spcAft>
              <a:buNone/>
            </a:pPr>
            <a:r>
              <a:rPr lang="en-US" sz="2000" b="0" u="sng" dirty="0">
                <a:effectLst/>
                <a:latin typeface="Calibri" panose="020F0502020204030204" pitchFamily="34" charset="0"/>
                <a:ea typeface="Calibri" panose="020F0502020204030204" pitchFamily="34" charset="0"/>
              </a:rPr>
              <a:t>BenMAP Caveat</a:t>
            </a:r>
          </a:p>
          <a:p>
            <a:pPr marL="0" marR="0" indent="0">
              <a:spcBef>
                <a:spcPts val="0"/>
              </a:spcBef>
              <a:spcAft>
                <a:spcPts val="0"/>
              </a:spcAft>
              <a:buNone/>
            </a:pPr>
            <a:r>
              <a:rPr lang="en-US" sz="2000" b="0" i="1" dirty="0">
                <a:solidFill>
                  <a:srgbClr val="000000"/>
                </a:solidFill>
                <a:effectLst/>
                <a:latin typeface="Calibri" panose="020F0502020204030204" pitchFamily="34" charset="0"/>
                <a:ea typeface="Calibri" panose="020F0502020204030204" pitchFamily="34" charset="0"/>
              </a:rPr>
              <a:t>The estimated number of PM and ozone-attributable deaths and illnesses reported at each tract are subject to important uncertainties and should be interpreted with caution. When using the BenMAP-CE tool to calculate these tract-level results, EPA lacked information regarding the baseline health status of individuals living at each tract; these data are a key input to the calculation of benefits. EPA instead used data available at the county- or state-level, which does not account for differences in baseline health between tracts. Estimating benefits in this way is not consistent with the peer-reviewed methods EPA follows when estimating air quality benefits in a Regulatory Impact Analysis. EPA will continue to refine its methods with the goal of reporting tract-level health benefits with confidence. </a:t>
            </a:r>
            <a:endParaRPr lang="en-US" sz="2000" b="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2000" b="0" dirty="0">
              <a:effectLst/>
              <a:latin typeface="Calibri" panose="020F0502020204030204" pitchFamily="34" charset="0"/>
              <a:ea typeface="Calibri" panose="020F0502020204030204" pitchFamily="34" charset="0"/>
            </a:endParaRPr>
          </a:p>
        </p:txBody>
      </p:sp>
      <p:sp>
        <p:nvSpPr>
          <p:cNvPr id="4" name="Slide Number Placeholder 1">
            <a:extLst>
              <a:ext uri="{FF2B5EF4-FFF2-40B4-BE49-F238E27FC236}">
                <a16:creationId xmlns:a16="http://schemas.microsoft.com/office/drawing/2014/main" id="{CFF6DA0F-EE70-4DCC-9E0D-A00DC0577C69}"/>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2987906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93852C-D0CB-4331-BE32-6C673900377E}"/>
              </a:ext>
            </a:extLst>
          </p:cNvPr>
          <p:cNvSpPr>
            <a:spLocks noGrp="1"/>
          </p:cNvSpPr>
          <p:nvPr>
            <p:ph type="title"/>
          </p:nvPr>
        </p:nvSpPr>
        <p:spPr>
          <a:xfrm>
            <a:off x="838200" y="3740"/>
            <a:ext cx="10515600" cy="1325563"/>
          </a:xfrm>
        </p:spPr>
        <p:txBody>
          <a:bodyPr/>
          <a:lstStyle/>
          <a:p>
            <a:r>
              <a:rPr lang="en-US" dirty="0">
                <a:hlinkClick r:id="rId2"/>
              </a:rPr>
              <a:t>2010 Detroit MP Case Study</a:t>
            </a:r>
            <a:endParaRPr lang="en-US" dirty="0"/>
          </a:p>
        </p:txBody>
      </p:sp>
      <p:sp>
        <p:nvSpPr>
          <p:cNvPr id="11" name="TextBox 10">
            <a:extLst>
              <a:ext uri="{FF2B5EF4-FFF2-40B4-BE49-F238E27FC236}">
                <a16:creationId xmlns:a16="http://schemas.microsoft.com/office/drawing/2014/main" id="{41D528C5-CD90-4A17-AFFC-3BE8B80CA8CC}"/>
              </a:ext>
            </a:extLst>
          </p:cNvPr>
          <p:cNvSpPr txBox="1"/>
          <p:nvPr/>
        </p:nvSpPr>
        <p:spPr>
          <a:xfrm>
            <a:off x="774700" y="1226721"/>
            <a:ext cx="6753151" cy="3385542"/>
          </a:xfrm>
          <a:prstGeom prst="rect">
            <a:avLst/>
          </a:prstGeom>
          <a:noFill/>
        </p:spPr>
        <p:txBody>
          <a:bodyPr wrap="square" rtlCol="0">
            <a:spAutoFit/>
          </a:bodyPr>
          <a:lstStyle/>
          <a:p>
            <a:r>
              <a:rPr lang="en-US" altLang="ja-JP" sz="2200" b="1" dirty="0">
                <a:latin typeface="+mj-lt"/>
                <a:ea typeface="Meiryo" panose="020B0604030504040204" pitchFamily="34" charset="-128"/>
                <a:cs typeface="Times New Roman" panose="02020603050405020304" pitchFamily="18" charset="0"/>
              </a:rPr>
              <a:t>Partners</a:t>
            </a:r>
            <a:r>
              <a:rPr lang="en-US" altLang="ja-JP" sz="2200" dirty="0">
                <a:latin typeface="+mj-lt"/>
                <a:ea typeface="Meiryo" panose="020B0604030504040204" pitchFamily="34" charset="-128"/>
                <a:cs typeface="Times New Roman" panose="02020603050405020304" pitchFamily="18" charset="0"/>
              </a:rPr>
              <a:t>: EPA, MDEQ, SEMCOG &amp; LADCO</a:t>
            </a:r>
            <a:endParaRPr lang="en-US" altLang="ja-JP" sz="2200" dirty="0">
              <a:latin typeface="+mj-lt"/>
            </a:endParaRPr>
          </a:p>
          <a:p>
            <a:endParaRPr lang="en-US" altLang="ja-JP" sz="1600" b="1" dirty="0">
              <a:latin typeface="+mj-lt"/>
              <a:ea typeface="Meiryo" panose="020B0604030504040204" pitchFamily="34" charset="-128"/>
              <a:cs typeface="Times New Roman" panose="02020603050405020304" pitchFamily="18" charset="0"/>
            </a:endParaRPr>
          </a:p>
          <a:p>
            <a:r>
              <a:rPr lang="en-US" altLang="ja-JP" sz="2200" b="1" dirty="0">
                <a:latin typeface="+mj-lt"/>
                <a:ea typeface="Meiryo" panose="020B0604030504040204" pitchFamily="34" charset="-128"/>
                <a:cs typeface="Times New Roman" panose="02020603050405020304" pitchFamily="18" charset="0"/>
              </a:rPr>
              <a:t>Goals</a:t>
            </a:r>
            <a:r>
              <a:rPr lang="en-US" altLang="ja-JP" sz="2200" dirty="0">
                <a:latin typeface="+mj-lt"/>
                <a:ea typeface="Meiryo" panose="020B0604030504040204" pitchFamily="34" charset="-128"/>
                <a:cs typeface="Times New Roman" panose="02020603050405020304" pitchFamily="18" charset="0"/>
              </a:rPr>
              <a:t>: Assess and compare two contrasting air quality control strategies </a:t>
            </a:r>
            <a:endParaRPr lang="en-US" altLang="ja-JP" sz="2200" dirty="0">
              <a:latin typeface="+mj-lt"/>
            </a:endParaRPr>
          </a:p>
          <a:p>
            <a:pPr marL="285750" indent="-285750">
              <a:buFont typeface="Arial" panose="020B0604020202020204" pitchFamily="34" charset="0"/>
              <a:buChar char="•"/>
            </a:pPr>
            <a:r>
              <a:rPr lang="en-US" altLang="ja-JP" sz="2200" dirty="0">
                <a:latin typeface="+mj-lt"/>
                <a:ea typeface="Meiryo" panose="020B0604030504040204" pitchFamily="34" charset="-128"/>
                <a:cs typeface="Times New Roman" panose="02020603050405020304" pitchFamily="18" charset="0"/>
              </a:rPr>
              <a:t>“Status Quo” approach – controls selected separately to address O</a:t>
            </a:r>
            <a:r>
              <a:rPr lang="en-US" altLang="ja-JP" sz="2200" baseline="-30000" dirty="0">
                <a:latin typeface="+mj-lt"/>
                <a:ea typeface="Meiryo" panose="020B0604030504040204" pitchFamily="34" charset="-128"/>
                <a:cs typeface="Times New Roman" panose="02020603050405020304" pitchFamily="18" charset="0"/>
              </a:rPr>
              <a:t>3</a:t>
            </a:r>
            <a:r>
              <a:rPr lang="en-US" altLang="ja-JP" sz="2200" dirty="0">
                <a:latin typeface="+mj-lt"/>
                <a:ea typeface="Meiryo" panose="020B0604030504040204" pitchFamily="34" charset="-128"/>
                <a:cs typeface="Times New Roman" panose="02020603050405020304" pitchFamily="18" charset="0"/>
              </a:rPr>
              <a:t> &amp; PM nonattainment </a:t>
            </a:r>
            <a:endParaRPr lang="en-US" altLang="ja-JP" sz="2200" dirty="0">
              <a:latin typeface="+mj-lt"/>
            </a:endParaRPr>
          </a:p>
          <a:p>
            <a:pPr marL="285750" indent="-285750">
              <a:buFont typeface="Arial" panose="020B0604020202020204" pitchFamily="34" charset="0"/>
              <a:buChar char="•"/>
            </a:pPr>
            <a:r>
              <a:rPr lang="en-US" altLang="ja-JP" sz="2200" dirty="0">
                <a:latin typeface="+mj-lt"/>
                <a:ea typeface="Meiryo" panose="020B0604030504040204" pitchFamily="34" charset="-128"/>
                <a:cs typeface="Times New Roman" panose="02020603050405020304" pitchFamily="18" charset="0"/>
              </a:rPr>
              <a:t>“Multi-pollutant, risk-based” approach – aimed at further reducing population risk from exposure to O</a:t>
            </a:r>
            <a:r>
              <a:rPr lang="en-US" altLang="ja-JP" sz="2200" baseline="-30000" dirty="0">
                <a:latin typeface="+mj-lt"/>
                <a:ea typeface="Meiryo" panose="020B0604030504040204" pitchFamily="34" charset="-128"/>
                <a:cs typeface="Times New Roman" panose="02020603050405020304" pitchFamily="18" charset="0"/>
              </a:rPr>
              <a:t>3</a:t>
            </a:r>
            <a:r>
              <a:rPr lang="en-US" altLang="ja-JP" sz="2200" dirty="0">
                <a:latin typeface="+mj-lt"/>
                <a:ea typeface="Meiryo" panose="020B0604030504040204" pitchFamily="34" charset="-128"/>
                <a:cs typeface="Times New Roman" panose="02020603050405020304" pitchFamily="18" charset="0"/>
              </a:rPr>
              <a:t>, PM and select air toxics while still addressing ozone and PM nonattainment</a:t>
            </a:r>
          </a:p>
        </p:txBody>
      </p:sp>
      <p:pic>
        <p:nvPicPr>
          <p:cNvPr id="12" name="Picture 11">
            <a:extLst>
              <a:ext uri="{FF2B5EF4-FFF2-40B4-BE49-F238E27FC236}">
                <a16:creationId xmlns:a16="http://schemas.microsoft.com/office/drawing/2014/main" id="{4D0235D0-280C-4C5D-BC01-5DA18A029521}"/>
              </a:ext>
            </a:extLst>
          </p:cNvPr>
          <p:cNvPicPr>
            <a:picLocks noChangeAspect="1"/>
          </p:cNvPicPr>
          <p:nvPr/>
        </p:nvPicPr>
        <p:blipFill rotWithShape="1">
          <a:blip r:embed="rId3"/>
          <a:srcRect b="7377"/>
          <a:stretch/>
        </p:blipFill>
        <p:spPr bwMode="auto">
          <a:xfrm>
            <a:off x="7653758" y="1889536"/>
            <a:ext cx="4127116" cy="2059912"/>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53F037D3-3543-4B6E-86A9-F3A736AF878A}"/>
              </a:ext>
            </a:extLst>
          </p:cNvPr>
          <p:cNvSpPr txBox="1"/>
          <p:nvPr/>
        </p:nvSpPr>
        <p:spPr>
          <a:xfrm>
            <a:off x="774700" y="4658770"/>
            <a:ext cx="11155030" cy="2123658"/>
          </a:xfrm>
          <a:prstGeom prst="rect">
            <a:avLst/>
          </a:prstGeom>
          <a:noFill/>
        </p:spPr>
        <p:txBody>
          <a:bodyPr wrap="square">
            <a:spAutoFit/>
          </a:bodyPr>
          <a:lstStyle/>
          <a:p>
            <a:r>
              <a:rPr lang="en-US" altLang="ja-JP" sz="2200" b="1" dirty="0">
                <a:latin typeface="+mj-lt"/>
                <a:ea typeface="Meiryo" panose="020B0604030504040204" pitchFamily="34" charset="-128"/>
                <a:cs typeface="Times New Roman" panose="02020603050405020304" pitchFamily="18" charset="0"/>
              </a:rPr>
              <a:t>Results</a:t>
            </a:r>
            <a:r>
              <a:rPr lang="en-US" altLang="ja-JP" sz="2200" dirty="0">
                <a:latin typeface="+mj-lt"/>
                <a:ea typeface="Meiryo" panose="020B0604030504040204" pitchFamily="34" charset="-128"/>
                <a:cs typeface="Times New Roman" panose="02020603050405020304" pitchFamily="18" charset="0"/>
              </a:rPr>
              <a:t> showed the multi-pollutant approach:</a:t>
            </a:r>
            <a:endParaRPr lang="en-US" altLang="ja-JP" sz="2200" dirty="0">
              <a:latin typeface="+mj-lt"/>
            </a:endParaRPr>
          </a:p>
          <a:p>
            <a:pPr marL="285750" indent="-285750">
              <a:buFont typeface="Arial" panose="020B0604020202020204" pitchFamily="34" charset="0"/>
              <a:buChar char="•"/>
            </a:pPr>
            <a:r>
              <a:rPr lang="en-US" altLang="ja-JP" sz="2200" dirty="0">
                <a:latin typeface="+mj-lt"/>
                <a:ea typeface="Meiryo" panose="020B0604030504040204" pitchFamily="34" charset="-128"/>
                <a:cs typeface="Times New Roman" panose="02020603050405020304" pitchFamily="18" charset="0"/>
              </a:rPr>
              <a:t>Achieved the same or greater reductions of PM and O</a:t>
            </a:r>
            <a:r>
              <a:rPr lang="en-US" altLang="ja-JP" sz="2200" baseline="-30000" dirty="0">
                <a:latin typeface="+mj-lt"/>
                <a:ea typeface="Meiryo" panose="020B0604030504040204" pitchFamily="34" charset="-128"/>
                <a:cs typeface="Times New Roman" panose="02020603050405020304" pitchFamily="18" charset="0"/>
              </a:rPr>
              <a:t>3</a:t>
            </a:r>
            <a:r>
              <a:rPr lang="en-US" altLang="ja-JP" sz="2200" dirty="0">
                <a:latin typeface="+mj-lt"/>
                <a:ea typeface="Meiryo" panose="020B0604030504040204" pitchFamily="34" charset="-128"/>
                <a:cs typeface="Times New Roman" panose="02020603050405020304" pitchFamily="18" charset="0"/>
              </a:rPr>
              <a:t> </a:t>
            </a:r>
            <a:endParaRPr lang="en-US" altLang="ja-JP" sz="2200" dirty="0">
              <a:latin typeface="+mj-lt"/>
            </a:endParaRPr>
          </a:p>
          <a:p>
            <a:pPr marL="285750" indent="-285750">
              <a:buFont typeface="Arial" panose="020B0604020202020204" pitchFamily="34" charset="0"/>
              <a:buChar char="•"/>
            </a:pPr>
            <a:r>
              <a:rPr lang="en-US" altLang="ja-JP" sz="2200" dirty="0">
                <a:latin typeface="+mj-lt"/>
                <a:ea typeface="Meiryo" panose="020B0604030504040204" pitchFamily="34" charset="-128"/>
                <a:cs typeface="Times New Roman" panose="02020603050405020304" pitchFamily="18" charset="0"/>
              </a:rPr>
              <a:t>Improved air quality regionally and across the Detroit urban core for multiple pollutants</a:t>
            </a:r>
            <a:endParaRPr lang="en-US" altLang="ja-JP" sz="2200" dirty="0">
              <a:latin typeface="+mj-lt"/>
            </a:endParaRPr>
          </a:p>
          <a:p>
            <a:pPr marL="285750" indent="-285750">
              <a:buFont typeface="Arial" panose="020B0604020202020204" pitchFamily="34" charset="0"/>
              <a:buChar char="•"/>
            </a:pPr>
            <a:r>
              <a:rPr lang="en-US" altLang="ja-JP" sz="2200" dirty="0">
                <a:latin typeface="+mj-lt"/>
                <a:ea typeface="Meiryo" panose="020B0604030504040204" pitchFamily="34" charset="-128"/>
                <a:cs typeface="Times New Roman" panose="02020603050405020304" pitchFamily="18" charset="0"/>
              </a:rPr>
              <a:t>Produced ~2x greater monetized benefits for PM and O</a:t>
            </a:r>
            <a:r>
              <a:rPr lang="en-US" altLang="ja-JP" sz="2200" baseline="-30000" dirty="0">
                <a:latin typeface="+mj-lt"/>
                <a:ea typeface="Meiryo" panose="020B0604030504040204" pitchFamily="34" charset="-128"/>
                <a:cs typeface="Times New Roman" panose="02020603050405020304" pitchFamily="18" charset="0"/>
              </a:rPr>
              <a:t>3</a:t>
            </a:r>
            <a:endParaRPr lang="en-US" altLang="ja-JP" sz="2200" dirty="0">
              <a:latin typeface="+mj-lt"/>
            </a:endParaRPr>
          </a:p>
          <a:p>
            <a:pPr marL="285750" indent="-285750">
              <a:buFont typeface="Arial" panose="020B0604020202020204" pitchFamily="34" charset="0"/>
              <a:buChar char="•"/>
            </a:pPr>
            <a:r>
              <a:rPr lang="en-US" altLang="ja-JP" sz="2200" dirty="0">
                <a:latin typeface="+mj-lt"/>
                <a:ea typeface="Meiryo" panose="020B0604030504040204" pitchFamily="34" charset="-128"/>
                <a:cs typeface="Times New Roman" panose="02020603050405020304" pitchFamily="18" charset="0"/>
              </a:rPr>
              <a:t>Reduced non-cancer risk</a:t>
            </a:r>
            <a:endParaRPr lang="en-US" altLang="ja-JP" sz="2200" dirty="0">
              <a:latin typeface="+mj-lt"/>
            </a:endParaRPr>
          </a:p>
          <a:p>
            <a:pPr marL="285750" indent="-285750">
              <a:buFont typeface="Arial" panose="020B0604020202020204" pitchFamily="34" charset="0"/>
              <a:buChar char="•"/>
            </a:pPr>
            <a:r>
              <a:rPr lang="en-US" altLang="ja-JP" sz="2200" dirty="0">
                <a:latin typeface="+mj-lt"/>
                <a:ea typeface="Meiryo" panose="020B0604030504040204" pitchFamily="34" charset="-128"/>
                <a:cs typeface="Times New Roman" panose="02020603050405020304" pitchFamily="18" charset="0"/>
              </a:rPr>
              <a:t>Resulted in greater net benefits &amp; was more cost effective</a:t>
            </a:r>
            <a:endParaRPr lang="en-US" altLang="ja-JP" sz="2200" dirty="0">
              <a:latin typeface="+mj-lt"/>
            </a:endParaRPr>
          </a:p>
        </p:txBody>
      </p:sp>
      <p:sp>
        <p:nvSpPr>
          <p:cNvPr id="8" name="Slide Number Placeholder 1">
            <a:extLst>
              <a:ext uri="{FF2B5EF4-FFF2-40B4-BE49-F238E27FC236}">
                <a16:creationId xmlns:a16="http://schemas.microsoft.com/office/drawing/2014/main" id="{748947CA-2A84-4992-B420-A65C82967DBD}"/>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4069779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FBF6556-C6F8-4503-BB0D-0837160AAB9B}"/>
              </a:ext>
            </a:extLst>
          </p:cNvPr>
          <p:cNvSpPr txBox="1"/>
          <p:nvPr/>
        </p:nvSpPr>
        <p:spPr>
          <a:xfrm>
            <a:off x="876300" y="1226721"/>
            <a:ext cx="10172700" cy="4031873"/>
          </a:xfrm>
          <a:prstGeom prst="rect">
            <a:avLst/>
          </a:prstGeom>
          <a:noFill/>
        </p:spPr>
        <p:txBody>
          <a:bodyPr wrap="square" rtlCol="0">
            <a:spAutoFit/>
          </a:bodyPr>
          <a:lstStyle/>
          <a:p>
            <a:r>
              <a:rPr lang="en-US" altLang="ja-JP" sz="2400" b="1" dirty="0">
                <a:latin typeface="+mj-lt"/>
                <a:ea typeface="Meiryo" panose="020B0604030504040204" pitchFamily="34" charset="-128"/>
                <a:cs typeface="Times New Roman" panose="02020603050405020304" pitchFamily="18" charset="0"/>
              </a:rPr>
              <a:t>Partners</a:t>
            </a:r>
            <a:r>
              <a:rPr lang="en-US" altLang="ja-JP" sz="2400" dirty="0">
                <a:latin typeface="+mj-lt"/>
                <a:ea typeface="Meiryo" panose="020B0604030504040204" pitchFamily="34" charset="-128"/>
                <a:cs typeface="Times New Roman" panose="02020603050405020304" pitchFamily="18" charset="0"/>
              </a:rPr>
              <a:t>: EPA, SC DHEC &amp; local community and business leaders in 10 upstate South Carolina counties </a:t>
            </a:r>
          </a:p>
          <a:p>
            <a:endParaRPr lang="en-US" altLang="ja-JP" sz="2000" b="1" dirty="0">
              <a:latin typeface="+mj-lt"/>
              <a:ea typeface="Meiryo" panose="020B0604030504040204" pitchFamily="34" charset="-128"/>
              <a:cs typeface="Times New Roman" panose="02020603050405020304" pitchFamily="18" charset="0"/>
            </a:endParaRPr>
          </a:p>
          <a:p>
            <a:r>
              <a:rPr lang="en-US" altLang="ja-JP" sz="2400" b="1" dirty="0">
                <a:latin typeface="+mj-lt"/>
                <a:ea typeface="Meiryo" panose="020B0604030504040204" pitchFamily="34" charset="-128"/>
                <a:cs typeface="Times New Roman" panose="02020603050405020304" pitchFamily="18" charset="0"/>
              </a:rPr>
              <a:t>Goals</a:t>
            </a:r>
            <a:r>
              <a:rPr lang="en-US" altLang="ja-JP" sz="2400" dirty="0">
                <a:latin typeface="+mj-lt"/>
                <a:ea typeface="Meiryo" panose="020B0604030504040204" pitchFamily="34" charset="-128"/>
                <a:cs typeface="Times New Roman" panose="02020603050405020304" pitchFamily="18" charset="0"/>
              </a:rPr>
              <a:t>:</a:t>
            </a:r>
          </a:p>
          <a:p>
            <a:pPr marL="342900" indent="-342900">
              <a:buFont typeface="Arial" panose="020B0604020202020204" pitchFamily="34" charset="0"/>
              <a:buChar char="•"/>
            </a:pPr>
            <a:r>
              <a:rPr lang="en-US" altLang="ja-JP" sz="2400" dirty="0">
                <a:latin typeface="+mj-lt"/>
                <a:ea typeface="Meiryo" panose="020B0604030504040204" pitchFamily="34" charset="-128"/>
                <a:cs typeface="Times New Roman" panose="02020603050405020304" pitchFamily="18" charset="0"/>
              </a:rPr>
              <a:t>Develop and analyze a multi-pollutant, risk based AQM strategy</a:t>
            </a:r>
          </a:p>
          <a:p>
            <a:pPr marL="342900" indent="-342900">
              <a:buFont typeface="Arial" panose="020B0604020202020204" pitchFamily="34" charset="0"/>
              <a:buChar char="•"/>
            </a:pPr>
            <a:r>
              <a:rPr lang="en-US" altLang="ja-JP" sz="2400" dirty="0">
                <a:latin typeface="+mj-lt"/>
                <a:ea typeface="Meiryo" panose="020B0604030504040204" pitchFamily="34" charset="-128"/>
                <a:cs typeface="Times New Roman" panose="02020603050405020304" pitchFamily="18" charset="0"/>
              </a:rPr>
              <a:t>Maximize both health benefits and air quality improvements, identify and evaluate a local control strategy targeting emissions of O</a:t>
            </a:r>
            <a:r>
              <a:rPr lang="en-US" altLang="ja-JP" sz="2400" baseline="-25000" dirty="0">
                <a:latin typeface="+mj-lt"/>
                <a:ea typeface="Meiryo" panose="020B0604030504040204" pitchFamily="34" charset="-128"/>
                <a:cs typeface="Times New Roman" panose="02020603050405020304" pitchFamily="18" charset="0"/>
              </a:rPr>
              <a:t>3</a:t>
            </a:r>
            <a:r>
              <a:rPr lang="en-US" altLang="ja-JP" sz="2400" dirty="0">
                <a:latin typeface="+mj-lt"/>
                <a:ea typeface="Meiryo" panose="020B0604030504040204" pitchFamily="34" charset="-128"/>
                <a:cs typeface="Times New Roman" panose="02020603050405020304" pitchFamily="18" charset="0"/>
              </a:rPr>
              <a:t>, PM &amp; their precursors while also reducing air toxics of concern for communities</a:t>
            </a:r>
          </a:p>
          <a:p>
            <a:endParaRPr lang="en-US" altLang="ja-JP" sz="2000" dirty="0">
              <a:latin typeface="+mj-lt"/>
              <a:ea typeface="Meiryo" panose="020B0604030504040204" pitchFamily="34" charset="-128"/>
              <a:cs typeface="Times New Roman" panose="02020603050405020304" pitchFamily="18" charset="0"/>
            </a:endParaRPr>
          </a:p>
          <a:p>
            <a:r>
              <a:rPr lang="en-US" altLang="ja-JP" sz="2400" b="1" dirty="0">
                <a:latin typeface="+mj-lt"/>
                <a:ea typeface="Meiryo" panose="020B0604030504040204" pitchFamily="34" charset="-128"/>
                <a:cs typeface="Times New Roman" panose="02020603050405020304" pitchFamily="18" charset="0"/>
              </a:rPr>
              <a:t>Results</a:t>
            </a:r>
            <a:r>
              <a:rPr lang="en-US" altLang="ja-JP" sz="2400" dirty="0">
                <a:latin typeface="+mj-lt"/>
                <a:ea typeface="Meiryo" panose="020B0604030504040204" pitchFamily="34" charset="-128"/>
                <a:cs typeface="Times New Roman" panose="02020603050405020304" pitchFamily="18" charset="0"/>
              </a:rPr>
              <a:t> demonstrated improving air quality in areas already attaining the NAAQS can yield significant health benefits</a:t>
            </a:r>
            <a:endParaRPr lang="en-US" sz="3600" dirty="0"/>
          </a:p>
        </p:txBody>
      </p:sp>
      <p:grpSp>
        <p:nvGrpSpPr>
          <p:cNvPr id="5" name="Group 8">
            <a:extLst>
              <a:ext uri="{FF2B5EF4-FFF2-40B4-BE49-F238E27FC236}">
                <a16:creationId xmlns:a16="http://schemas.microsoft.com/office/drawing/2014/main" id="{1A54CB1B-82AA-4537-8193-FF0E7EDD9395}"/>
              </a:ext>
            </a:extLst>
          </p:cNvPr>
          <p:cNvGrpSpPr>
            <a:grpSpLocks noChangeAspect="1"/>
          </p:cNvGrpSpPr>
          <p:nvPr/>
        </p:nvGrpSpPr>
        <p:grpSpPr>
          <a:xfrm>
            <a:off x="3352327" y="5735722"/>
            <a:ext cx="5487347" cy="978977"/>
            <a:chOff x="152400" y="3657600"/>
            <a:chExt cx="4591491" cy="819151"/>
          </a:xfrm>
        </p:grpSpPr>
        <p:pic>
          <p:nvPicPr>
            <p:cNvPr id="6" name="Picture 5" descr="TATT-10">
              <a:extLst>
                <a:ext uri="{FF2B5EF4-FFF2-40B4-BE49-F238E27FC236}">
                  <a16:creationId xmlns:a16="http://schemas.microsoft.com/office/drawing/2014/main" id="{78056F6A-7F2E-44DC-9A73-21AB8A8C94C0}"/>
                </a:ext>
              </a:extLst>
            </p:cNvPr>
            <p:cNvPicPr>
              <a:picLocks noChangeAspect="1" noChangeArrowheads="1"/>
            </p:cNvPicPr>
            <p:nvPr/>
          </p:nvPicPr>
          <p:blipFill>
            <a:blip r:embed="rId2" cstate="print"/>
            <a:srcRect/>
            <a:stretch>
              <a:fillRect/>
            </a:stretch>
          </p:blipFill>
          <p:spPr bwMode="auto">
            <a:xfrm>
              <a:off x="3657600" y="3657600"/>
              <a:ext cx="1086291" cy="801662"/>
            </a:xfrm>
            <a:prstGeom prst="rect">
              <a:avLst/>
            </a:prstGeom>
            <a:noFill/>
            <a:ln w="9525">
              <a:noFill/>
              <a:miter lim="800000"/>
              <a:headEnd/>
              <a:tailEnd/>
            </a:ln>
          </p:spPr>
        </p:pic>
        <p:pic>
          <p:nvPicPr>
            <p:cNvPr id="7" name="Picture 6" descr="http://sites.lafayette.edu/egrs251-fa11-greywater/files/2011/11/EPAlogo1-626x3821.jpg">
              <a:extLst>
                <a:ext uri="{FF2B5EF4-FFF2-40B4-BE49-F238E27FC236}">
                  <a16:creationId xmlns:a16="http://schemas.microsoft.com/office/drawing/2014/main" id="{13C5079C-8F75-4C7F-AF36-FB904520EEFC}"/>
                </a:ext>
              </a:extLst>
            </p:cNvPr>
            <p:cNvPicPr>
              <a:picLocks noChangeAspect="1" noChangeArrowheads="1"/>
            </p:cNvPicPr>
            <p:nvPr/>
          </p:nvPicPr>
          <p:blipFill>
            <a:blip r:embed="rId3" cstate="print"/>
            <a:srcRect t="15214" b="16323"/>
            <a:stretch>
              <a:fillRect/>
            </a:stretch>
          </p:blipFill>
          <p:spPr bwMode="auto">
            <a:xfrm>
              <a:off x="1828800" y="3733800"/>
              <a:ext cx="1640861" cy="685800"/>
            </a:xfrm>
            <a:prstGeom prst="rect">
              <a:avLst/>
            </a:prstGeom>
            <a:noFill/>
            <a:ln w="9525">
              <a:noFill/>
              <a:miter lim="800000"/>
              <a:headEnd/>
              <a:tailEnd/>
            </a:ln>
          </p:spPr>
        </p:pic>
        <p:pic>
          <p:nvPicPr>
            <p:cNvPr id="8" name="Picture 2" descr="https://encrypted-tbn0.gstatic.com/images?q=tbn:ANd9GcQH_e6zo3446s36z7CH9a9M_IfkkuWTuoUUAMjt44JQbwRGRLj3">
              <a:extLst>
                <a:ext uri="{FF2B5EF4-FFF2-40B4-BE49-F238E27FC236}">
                  <a16:creationId xmlns:a16="http://schemas.microsoft.com/office/drawing/2014/main" id="{7F6FE2A6-AA9D-4A87-969A-4919BAC92403}"/>
                </a:ext>
              </a:extLst>
            </p:cNvPr>
            <p:cNvPicPr>
              <a:picLocks noChangeAspect="1" noChangeArrowheads="1"/>
            </p:cNvPicPr>
            <p:nvPr/>
          </p:nvPicPr>
          <p:blipFill>
            <a:blip r:embed="rId4" cstate="print"/>
            <a:srcRect/>
            <a:stretch>
              <a:fillRect/>
            </a:stretch>
          </p:blipFill>
          <p:spPr bwMode="auto">
            <a:xfrm>
              <a:off x="152400" y="3657600"/>
              <a:ext cx="1581150" cy="819151"/>
            </a:xfrm>
            <a:prstGeom prst="rect">
              <a:avLst/>
            </a:prstGeom>
            <a:noFill/>
          </p:spPr>
        </p:pic>
      </p:grpSp>
      <p:sp>
        <p:nvSpPr>
          <p:cNvPr id="11" name="Title 2">
            <a:extLst>
              <a:ext uri="{FF2B5EF4-FFF2-40B4-BE49-F238E27FC236}">
                <a16:creationId xmlns:a16="http://schemas.microsoft.com/office/drawing/2014/main" id="{12060305-9B1E-4FAD-9EEE-EB9588FD52FE}"/>
              </a:ext>
            </a:extLst>
          </p:cNvPr>
          <p:cNvSpPr txBox="1">
            <a:spLocks/>
          </p:cNvSpPr>
          <p:nvPr/>
        </p:nvSpPr>
        <p:spPr>
          <a:xfrm>
            <a:off x="838200" y="20038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hlinkClick r:id="rId5"/>
              </a:rPr>
              <a:t>2016 SC MP Project</a:t>
            </a:r>
            <a:endParaRPr lang="en-US" dirty="0"/>
          </a:p>
        </p:txBody>
      </p:sp>
      <p:sp>
        <p:nvSpPr>
          <p:cNvPr id="9" name="Slide Number Placeholder 1">
            <a:extLst>
              <a:ext uri="{FF2B5EF4-FFF2-40B4-BE49-F238E27FC236}">
                <a16:creationId xmlns:a16="http://schemas.microsoft.com/office/drawing/2014/main" id="{A4812934-52F7-43AD-9E9E-987456B1B9E2}"/>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1912006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80E5A-85D5-4D5F-A303-648DA401E9D7}"/>
              </a:ext>
            </a:extLst>
          </p:cNvPr>
          <p:cNvSpPr>
            <a:spLocks noGrp="1"/>
          </p:cNvSpPr>
          <p:nvPr>
            <p:ph type="title"/>
          </p:nvPr>
        </p:nvSpPr>
        <p:spPr>
          <a:xfrm>
            <a:off x="159037" y="83574"/>
            <a:ext cx="4237703" cy="1622321"/>
          </a:xfrm>
        </p:spPr>
        <p:txBody>
          <a:bodyPr vert="horz" lIns="91440" tIns="45720" rIns="91440" bIns="45720" rtlCol="0" anchor="ctr">
            <a:normAutofit/>
          </a:bodyPr>
          <a:lstStyle/>
          <a:p>
            <a:pPr algn="ctr"/>
            <a:r>
              <a:rPr lang="en-US" sz="3600" kern="1200" dirty="0">
                <a:solidFill>
                  <a:schemeClr val="tx1"/>
                </a:solidFill>
                <a:effectLst/>
                <a:latin typeface="+mj-lt"/>
                <a:ea typeface="+mj-ea"/>
                <a:cs typeface="+mj-cs"/>
              </a:rPr>
              <a:t>Multi-Pollutant Assessment Process</a:t>
            </a:r>
            <a:endParaRPr lang="en-US" sz="3600" kern="1200" dirty="0">
              <a:solidFill>
                <a:schemeClr val="tx1"/>
              </a:solidFill>
              <a:latin typeface="+mj-lt"/>
              <a:ea typeface="+mj-ea"/>
              <a:cs typeface="+mj-cs"/>
            </a:endParaRPr>
          </a:p>
        </p:txBody>
      </p:sp>
      <p:sp>
        <p:nvSpPr>
          <p:cNvPr id="12" name="TextBox 11">
            <a:extLst>
              <a:ext uri="{FF2B5EF4-FFF2-40B4-BE49-F238E27FC236}">
                <a16:creationId xmlns:a16="http://schemas.microsoft.com/office/drawing/2014/main" id="{86F03A7A-A13F-42B3-818F-B8CF18D2C337}"/>
              </a:ext>
            </a:extLst>
          </p:cNvPr>
          <p:cNvSpPr txBox="1"/>
          <p:nvPr/>
        </p:nvSpPr>
        <p:spPr>
          <a:xfrm>
            <a:off x="159037" y="1514168"/>
            <a:ext cx="4480019" cy="5260257"/>
          </a:xfrm>
          <a:prstGeom prst="rect">
            <a:avLst/>
          </a:prstGeom>
        </p:spPr>
        <p:txBody>
          <a:bodyPr vert="horz" lIns="91440" tIns="45720" rIns="91440" bIns="45720" rtlCol="0">
            <a:normAutofit fontScale="92500" lnSpcReduction="20000"/>
          </a:bodyPr>
          <a:lstStyle/>
          <a:p>
            <a:pPr marR="0">
              <a:lnSpc>
                <a:spcPct val="90000"/>
              </a:lnSpc>
              <a:spcBef>
                <a:spcPts val="0"/>
              </a:spcBef>
              <a:spcAft>
                <a:spcPts val="600"/>
              </a:spcAft>
            </a:pPr>
            <a:r>
              <a:rPr lang="en-US" sz="1400" baseline="30000" dirty="0">
                <a:effectLst/>
              </a:rPr>
              <a:t>1</a:t>
            </a:r>
            <a:r>
              <a:rPr lang="en-US" sz="1400" dirty="0">
                <a:effectLst/>
              </a:rPr>
              <a:t>Adapted from the SC Report (pages 23-24) - </a:t>
            </a:r>
            <a:r>
              <a:rPr lang="en-US" sz="1400" u="sng" dirty="0">
                <a:effectLst/>
                <a:hlinkClick r:id="rId2"/>
              </a:rPr>
              <a:t>https://www.epa.gov/sites/production/files/2016-05/documents/usepa-south_carolina_final_report_may_26_16_2.pdf</a:t>
            </a:r>
            <a:endParaRPr lang="en-US" sz="1400" dirty="0">
              <a:effectLst/>
            </a:endParaRPr>
          </a:p>
          <a:p>
            <a:pPr marR="0">
              <a:lnSpc>
                <a:spcPct val="90000"/>
              </a:lnSpc>
              <a:spcBef>
                <a:spcPts val="0"/>
              </a:spcBef>
              <a:spcAft>
                <a:spcPts val="600"/>
              </a:spcAft>
            </a:pPr>
            <a:endParaRPr lang="en-US" sz="1400" dirty="0"/>
          </a:p>
          <a:p>
            <a:pPr marR="0">
              <a:lnSpc>
                <a:spcPct val="90000"/>
              </a:lnSpc>
              <a:spcBef>
                <a:spcPts val="0"/>
              </a:spcBef>
              <a:spcAft>
                <a:spcPts val="600"/>
              </a:spcAft>
            </a:pPr>
            <a:r>
              <a:rPr lang="en-US" sz="1400" baseline="30000" dirty="0">
                <a:effectLst/>
              </a:rPr>
              <a:t>2</a:t>
            </a:r>
            <a:r>
              <a:rPr lang="en-US" sz="1400" dirty="0">
                <a:effectLst/>
              </a:rPr>
              <a:t>CoST - the purpose of the Control Strategy Tool (</a:t>
            </a:r>
            <a:r>
              <a:rPr lang="en-US" sz="1400" dirty="0" err="1">
                <a:effectLst/>
              </a:rPr>
              <a:t>CoST</a:t>
            </a:r>
            <a:r>
              <a:rPr lang="en-US" sz="1400" dirty="0">
                <a:effectLst/>
              </a:rPr>
              <a:t>) is to model the emission reductions and engineering costs associated with control strategies applied to point, area, and mobile sources of air pollutant emissions to support the analyses of air pollution policies and regulations. </a:t>
            </a:r>
            <a:r>
              <a:rPr lang="en-US" sz="1400" dirty="0" err="1">
                <a:effectLst/>
              </a:rPr>
              <a:t>CoST</a:t>
            </a:r>
            <a:r>
              <a:rPr lang="en-US" sz="1400" dirty="0">
                <a:effectLst/>
              </a:rPr>
              <a:t> is a client-server system and is part of EPA's Emissions Modeling Framework (EMF). </a:t>
            </a:r>
            <a:r>
              <a:rPr lang="en-US" sz="1400" u="sng" dirty="0">
                <a:effectLst/>
                <a:hlinkClick r:id="rId3"/>
              </a:rPr>
              <a:t>https://www.epa.gov/economic-and-cost-analysis-air-pollution-regulations/cost-analysis-modelstools-air-pollution</a:t>
            </a:r>
            <a:r>
              <a:rPr lang="en-US" sz="1400" dirty="0">
                <a:effectLst/>
              </a:rPr>
              <a:t> </a:t>
            </a:r>
          </a:p>
          <a:p>
            <a:pPr marR="0">
              <a:lnSpc>
                <a:spcPct val="90000"/>
              </a:lnSpc>
              <a:spcBef>
                <a:spcPts val="0"/>
              </a:spcBef>
              <a:spcAft>
                <a:spcPts val="600"/>
              </a:spcAft>
            </a:pPr>
            <a:r>
              <a:rPr lang="en-US" sz="1400" dirty="0">
                <a:effectLst/>
              </a:rPr>
              <a:t> </a:t>
            </a:r>
          </a:p>
          <a:p>
            <a:pPr marR="0">
              <a:lnSpc>
                <a:spcPct val="90000"/>
              </a:lnSpc>
              <a:spcBef>
                <a:spcPts val="0"/>
              </a:spcBef>
              <a:spcAft>
                <a:spcPts val="600"/>
              </a:spcAft>
            </a:pPr>
            <a:r>
              <a:rPr lang="en-US" sz="1400" baseline="30000" dirty="0">
                <a:effectLst/>
              </a:rPr>
              <a:t>3</a:t>
            </a:r>
            <a:r>
              <a:rPr lang="en-US" sz="1400" dirty="0">
                <a:effectLst/>
              </a:rPr>
              <a:t>CMAQ - the Community Multiscale Air Quality Modeling System (CMAQ) combines current knowledge in atmospheric science and air quality modeling, multi-processor computing techniques, and an open-source framework to deliver fast, technically sound estimates of ozone, particulates, toxics and acid deposition. CMAQ is an active open-source development project of the U.S. EPA that consists of a suite of programs for conducting air quality model simulations. </a:t>
            </a:r>
            <a:r>
              <a:rPr lang="en-US" sz="1400" u="sng" dirty="0">
                <a:effectLst/>
                <a:hlinkClick r:id="rId4"/>
              </a:rPr>
              <a:t>https://www.epa.gov/cmaq</a:t>
            </a:r>
            <a:r>
              <a:rPr lang="en-US" sz="1400" dirty="0">
                <a:effectLst/>
              </a:rPr>
              <a:t> </a:t>
            </a:r>
          </a:p>
          <a:p>
            <a:pPr marR="0">
              <a:lnSpc>
                <a:spcPct val="90000"/>
              </a:lnSpc>
              <a:spcBef>
                <a:spcPts val="0"/>
              </a:spcBef>
              <a:spcAft>
                <a:spcPts val="600"/>
              </a:spcAft>
            </a:pPr>
            <a:endParaRPr lang="en-US" sz="1400" dirty="0">
              <a:effectLst/>
            </a:endParaRPr>
          </a:p>
          <a:p>
            <a:pPr marR="0">
              <a:lnSpc>
                <a:spcPct val="90000"/>
              </a:lnSpc>
              <a:spcBef>
                <a:spcPts val="0"/>
              </a:spcBef>
              <a:spcAft>
                <a:spcPts val="600"/>
              </a:spcAft>
            </a:pPr>
            <a:r>
              <a:rPr lang="en-US" sz="1400" baseline="30000" dirty="0">
                <a:effectLst/>
              </a:rPr>
              <a:t>4</a:t>
            </a:r>
            <a:r>
              <a:rPr lang="en-US" sz="1400" dirty="0">
                <a:effectLst/>
              </a:rPr>
              <a:t>BenMAP-CE – the Environmental Benefits Mapping and Analysis Program - Community Edition (BenMAP-CE) is an open-source computer program that calculates the number and economic value of air pollution-related deaths and illnesses. The software incorporates a database that includes many of the concentration-response relationships, population files, and health and economic data needed to quantify these impacts. </a:t>
            </a:r>
            <a:r>
              <a:rPr lang="en-US" sz="1400" u="sng" dirty="0">
                <a:effectLst/>
                <a:hlinkClick r:id="rId5"/>
              </a:rPr>
              <a:t>https://www.epa.gov/benmap</a:t>
            </a:r>
            <a:endParaRPr lang="en-US" sz="1400" dirty="0">
              <a:effectLst/>
            </a:endParaRPr>
          </a:p>
        </p:txBody>
      </p:sp>
      <p:sp>
        <p:nvSpPr>
          <p:cNvPr id="20" name="Rectangle 1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7EAA127-FB76-4F93-B61C-F8AD06B5D088}"/>
              </a:ext>
            </a:extLst>
          </p:cNvPr>
          <p:cNvPicPr>
            <a:picLocks noChangeAspect="1"/>
          </p:cNvPicPr>
          <p:nvPr/>
        </p:nvPicPr>
        <p:blipFill>
          <a:blip r:embed="rId6"/>
          <a:stretch>
            <a:fillRect/>
          </a:stretch>
        </p:blipFill>
        <p:spPr>
          <a:xfrm>
            <a:off x="5405862" y="1019645"/>
            <a:ext cx="6019331" cy="4815463"/>
          </a:xfrm>
          <a:prstGeom prst="rect">
            <a:avLst/>
          </a:prstGeom>
          <a:effectLst/>
        </p:spPr>
      </p:pic>
      <p:sp>
        <p:nvSpPr>
          <p:cNvPr id="7" name="Slide Number Placeholder 1">
            <a:extLst>
              <a:ext uri="{FF2B5EF4-FFF2-40B4-BE49-F238E27FC236}">
                <a16:creationId xmlns:a16="http://schemas.microsoft.com/office/drawing/2014/main" id="{4DD9BFFE-22B4-43C5-86F7-E0DD2483E921}"/>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3783032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F12D6C-CEA3-460A-AF20-5DE556864000}"/>
              </a:ext>
            </a:extLst>
          </p:cNvPr>
          <p:cNvSpPr txBox="1"/>
          <p:nvPr/>
        </p:nvSpPr>
        <p:spPr>
          <a:xfrm>
            <a:off x="452284" y="275967"/>
            <a:ext cx="7747819" cy="769441"/>
          </a:xfrm>
          <a:prstGeom prst="rect">
            <a:avLst/>
          </a:prstGeom>
          <a:noFill/>
        </p:spPr>
        <p:txBody>
          <a:bodyPr wrap="square">
            <a:spAutoFit/>
          </a:bodyPr>
          <a:lstStyle/>
          <a:p>
            <a:r>
              <a:rPr lang="en-US" sz="4400" dirty="0"/>
              <a:t>Louisville MP Project</a:t>
            </a:r>
          </a:p>
        </p:txBody>
      </p:sp>
      <p:sp>
        <p:nvSpPr>
          <p:cNvPr id="10" name="TextBox 9">
            <a:extLst>
              <a:ext uri="{FF2B5EF4-FFF2-40B4-BE49-F238E27FC236}">
                <a16:creationId xmlns:a16="http://schemas.microsoft.com/office/drawing/2014/main" id="{0FBF6556-C6F8-4503-BB0D-0837160AAB9B}"/>
              </a:ext>
            </a:extLst>
          </p:cNvPr>
          <p:cNvSpPr txBox="1"/>
          <p:nvPr/>
        </p:nvSpPr>
        <p:spPr>
          <a:xfrm>
            <a:off x="340963" y="1226721"/>
            <a:ext cx="6542437" cy="5632311"/>
          </a:xfrm>
          <a:prstGeom prst="rect">
            <a:avLst/>
          </a:prstGeom>
          <a:noFill/>
        </p:spPr>
        <p:txBody>
          <a:bodyPr wrap="square" rtlCol="0">
            <a:spAutoFit/>
          </a:bodyPr>
          <a:lstStyle/>
          <a:p>
            <a:r>
              <a:rPr lang="en-US" altLang="ja-JP" sz="1800" b="1" dirty="0">
                <a:latin typeface="+mj-lt"/>
                <a:ea typeface="Meiryo" panose="020B0604030504040204" pitchFamily="34" charset="-128"/>
                <a:cs typeface="Times New Roman" panose="02020603050405020304" pitchFamily="18" charset="0"/>
              </a:rPr>
              <a:t>Partners</a:t>
            </a:r>
            <a:r>
              <a:rPr lang="en-US" altLang="ja-JP" sz="1800" dirty="0">
                <a:latin typeface="+mj-lt"/>
                <a:ea typeface="Meiryo" panose="020B0604030504040204" pitchFamily="34" charset="-128"/>
                <a:cs typeface="Times New Roman" panose="02020603050405020304" pitchFamily="18" charset="0"/>
              </a:rPr>
              <a:t>: EPA, Louisville Metro Air Pollution Control District (LMAPCD) &amp; Louisville Metro Department of Public Health and Wellness (LMPHW)</a:t>
            </a:r>
          </a:p>
          <a:p>
            <a:endParaRPr lang="en-US" altLang="ja-JP" sz="1800" b="1" dirty="0">
              <a:latin typeface="+mj-lt"/>
              <a:ea typeface="Meiryo" panose="020B0604030504040204" pitchFamily="34" charset="-128"/>
              <a:cs typeface="Times New Roman" panose="02020603050405020304" pitchFamily="18" charset="0"/>
            </a:endParaRPr>
          </a:p>
          <a:p>
            <a:r>
              <a:rPr lang="en-US" altLang="ja-JP" sz="1800" b="1" dirty="0">
                <a:latin typeface="+mj-lt"/>
                <a:ea typeface="Meiryo" panose="020B0604030504040204" pitchFamily="34" charset="-128"/>
                <a:cs typeface="Times New Roman" panose="02020603050405020304" pitchFamily="18" charset="0"/>
              </a:rPr>
              <a:t>Goals</a:t>
            </a:r>
            <a:r>
              <a:rPr lang="en-US" altLang="ja-JP" sz="1800" dirty="0">
                <a:latin typeface="+mj-lt"/>
                <a:ea typeface="Meiryo" panose="020B0604030504040204" pitchFamily="34" charset="-128"/>
                <a:cs typeface="Times New Roman" panose="02020603050405020304" pitchFamily="18" charset="0"/>
              </a:rPr>
              <a:t>:</a:t>
            </a:r>
          </a:p>
          <a:p>
            <a:pPr marL="342900" indent="-342900">
              <a:buFont typeface="Arial" panose="020B0604020202020204" pitchFamily="34" charset="0"/>
              <a:buChar char="•"/>
            </a:pPr>
            <a:r>
              <a:rPr lang="en-US" altLang="ja-JP" sz="1800" dirty="0">
                <a:latin typeface="+mj-lt"/>
                <a:ea typeface="Meiryo" panose="020B0604030504040204" pitchFamily="34" charset="-128"/>
                <a:cs typeface="Times New Roman" panose="02020603050405020304" pitchFamily="18" charset="0"/>
              </a:rPr>
              <a:t>Identify local- and state-level emission reduction measures that address multiple pollutants, with a focus on attainment of the 2015 O</a:t>
            </a:r>
            <a:r>
              <a:rPr lang="en-US" altLang="ja-JP" sz="1800" baseline="-25000" dirty="0">
                <a:latin typeface="+mj-lt"/>
                <a:ea typeface="Meiryo" panose="020B0604030504040204" pitchFamily="34" charset="-128"/>
                <a:cs typeface="Times New Roman" panose="02020603050405020304" pitchFamily="18" charset="0"/>
              </a:rPr>
              <a:t>3</a:t>
            </a:r>
            <a:r>
              <a:rPr lang="en-US" altLang="ja-JP" sz="1800" dirty="0">
                <a:latin typeface="+mj-lt"/>
                <a:ea typeface="Meiryo" panose="020B0604030504040204" pitchFamily="34" charset="-128"/>
                <a:cs typeface="Times New Roman" panose="02020603050405020304" pitchFamily="18" charset="0"/>
              </a:rPr>
              <a:t> NAAQS</a:t>
            </a:r>
          </a:p>
          <a:p>
            <a:pPr marL="342900" indent="-342900">
              <a:buFont typeface="Arial" panose="020B0604020202020204" pitchFamily="34" charset="0"/>
              <a:buChar char="•"/>
            </a:pPr>
            <a:r>
              <a:rPr lang="en-US" altLang="ja-JP" sz="1800" dirty="0">
                <a:latin typeface="+mj-lt"/>
                <a:ea typeface="Meiryo" panose="020B0604030504040204" pitchFamily="34" charset="-128"/>
                <a:cs typeface="Times New Roman" panose="02020603050405020304" pitchFamily="18" charset="0"/>
              </a:rPr>
              <a:t>Build a plan to achieve and maintain compliance of all NAAQS</a:t>
            </a:r>
          </a:p>
          <a:p>
            <a:pPr marL="342900" indent="-342900">
              <a:buFont typeface="Arial" panose="020B0604020202020204" pitchFamily="34" charset="0"/>
              <a:buChar char="•"/>
            </a:pPr>
            <a:r>
              <a:rPr lang="en-US" altLang="ja-JP" sz="1800" dirty="0">
                <a:latin typeface="+mj-lt"/>
                <a:ea typeface="Meiryo" panose="020B0604030504040204" pitchFamily="34" charset="-128"/>
                <a:cs typeface="Times New Roman" panose="02020603050405020304" pitchFamily="18" charset="0"/>
              </a:rPr>
              <a:t>Demonstrate that the selected strategies can reduce health risk from exposure to O</a:t>
            </a:r>
            <a:r>
              <a:rPr lang="en-US" altLang="ja-JP" sz="1800" baseline="-25000" dirty="0">
                <a:latin typeface="+mj-lt"/>
                <a:ea typeface="Meiryo" panose="020B0604030504040204" pitchFamily="34" charset="-128"/>
                <a:cs typeface="Times New Roman" panose="02020603050405020304" pitchFamily="18" charset="0"/>
              </a:rPr>
              <a:t>3</a:t>
            </a:r>
            <a:r>
              <a:rPr lang="en-US" altLang="ja-JP" sz="1800" dirty="0">
                <a:latin typeface="+mj-lt"/>
                <a:ea typeface="Meiryo" panose="020B0604030504040204" pitchFamily="34" charset="-128"/>
                <a:cs typeface="Times New Roman" panose="02020603050405020304" pitchFamily="18" charset="0"/>
              </a:rPr>
              <a:t>, PM and selected air toxics</a:t>
            </a:r>
          </a:p>
          <a:p>
            <a:pPr marL="342900" indent="-342900">
              <a:buFont typeface="Arial" panose="020B0604020202020204" pitchFamily="34" charset="0"/>
              <a:buChar char="•"/>
            </a:pPr>
            <a:r>
              <a:rPr lang="en-US" altLang="ja-JP" sz="1800" dirty="0">
                <a:latin typeface="+mj-lt"/>
                <a:ea typeface="Meiryo" panose="020B0604030504040204" pitchFamily="34" charset="-128"/>
                <a:cs typeface="Times New Roman" panose="02020603050405020304" pitchFamily="18" charset="0"/>
              </a:rPr>
              <a:t>Integrate existing health risk-based pollution control programs into a multi-pollutant air quality management plan</a:t>
            </a:r>
          </a:p>
          <a:p>
            <a:pPr marL="342900" indent="-342900">
              <a:buFont typeface="Arial" panose="020B0604020202020204" pitchFamily="34" charset="0"/>
              <a:buChar char="•"/>
            </a:pPr>
            <a:r>
              <a:rPr lang="en-US" altLang="ja-JP" sz="1800" dirty="0">
                <a:latin typeface="+mj-lt"/>
                <a:ea typeface="Meiryo" panose="020B0604030504040204" pitchFamily="34" charset="-128"/>
                <a:cs typeface="Times New Roman" panose="02020603050405020304" pitchFamily="18" charset="0"/>
              </a:rPr>
              <a:t>Build institutional capacity among LMAPCD and LMPHW to perform air quality modeling and health benefit analysis projects</a:t>
            </a:r>
          </a:p>
          <a:p>
            <a:endParaRPr lang="en-US" altLang="ja-JP" sz="1800" dirty="0">
              <a:latin typeface="+mj-lt"/>
              <a:ea typeface="Meiryo" panose="020B0604030504040204" pitchFamily="34" charset="-128"/>
              <a:cs typeface="Times New Roman" panose="02020603050405020304" pitchFamily="18" charset="0"/>
            </a:endParaRPr>
          </a:p>
          <a:p>
            <a:r>
              <a:rPr lang="en-US" altLang="ja-JP" sz="1800" b="1" dirty="0">
                <a:latin typeface="+mj-lt"/>
                <a:ea typeface="Meiryo" panose="020B0604030504040204" pitchFamily="34" charset="-128"/>
                <a:cs typeface="Times New Roman" panose="02020603050405020304" pitchFamily="18" charset="0"/>
              </a:rPr>
              <a:t>Results </a:t>
            </a:r>
            <a:r>
              <a:rPr lang="en-US" altLang="ja-JP" sz="1800" i="1" dirty="0">
                <a:latin typeface="+mj-lt"/>
                <a:ea typeface="Meiryo" panose="020B0604030504040204" pitchFamily="34" charset="-128"/>
                <a:cs typeface="Times New Roman" panose="02020603050405020304" pitchFamily="18" charset="0"/>
              </a:rPr>
              <a:t>pending</a:t>
            </a:r>
          </a:p>
          <a:p>
            <a:pPr marL="342900" indent="-342900">
              <a:buFont typeface="Arial" panose="020B0604020202020204" pitchFamily="34" charset="0"/>
              <a:buChar char="•"/>
            </a:pPr>
            <a:r>
              <a:rPr lang="en-US" dirty="0">
                <a:latin typeface="+mj-lt"/>
                <a:hlinkClick r:id="rId2"/>
              </a:rPr>
              <a:t>2019 Ozone Formation Study Report</a:t>
            </a:r>
            <a:endParaRPr lang="en-US" dirty="0">
              <a:latin typeface="+mj-lt"/>
            </a:endParaRPr>
          </a:p>
          <a:p>
            <a:pPr marL="342900" indent="-342900">
              <a:buFont typeface="Arial" panose="020B0604020202020204" pitchFamily="34" charset="0"/>
              <a:buChar char="•"/>
            </a:pPr>
            <a:r>
              <a:rPr lang="en-US" dirty="0">
                <a:latin typeface="+mj-lt"/>
                <a:hlinkClick r:id="rId3"/>
              </a:rPr>
              <a:t>2019 MP Stakeholder Group</a:t>
            </a:r>
            <a:endParaRPr lang="en-US" dirty="0">
              <a:latin typeface="+mj-lt"/>
            </a:endParaRPr>
          </a:p>
          <a:p>
            <a:pPr marL="342900" indent="-342900">
              <a:buFont typeface="Arial" panose="020B0604020202020204" pitchFamily="34" charset="0"/>
              <a:buChar char="•"/>
            </a:pPr>
            <a:r>
              <a:rPr lang="en-US" dirty="0">
                <a:latin typeface="+mj-lt"/>
                <a:hlinkClick r:id="rId4"/>
              </a:rPr>
              <a:t>2021 BenMAP Presentation</a:t>
            </a:r>
            <a:endParaRPr lang="en-US" dirty="0">
              <a:latin typeface="+mj-lt"/>
            </a:endParaRPr>
          </a:p>
        </p:txBody>
      </p:sp>
      <p:sp>
        <p:nvSpPr>
          <p:cNvPr id="12" name="Rectangle 11">
            <a:extLst>
              <a:ext uri="{FF2B5EF4-FFF2-40B4-BE49-F238E27FC236}">
                <a16:creationId xmlns:a16="http://schemas.microsoft.com/office/drawing/2014/main" id="{AAE7C5F1-DA86-4DF7-925B-CBB10EDA3579}"/>
              </a:ext>
            </a:extLst>
          </p:cNvPr>
          <p:cNvSpPr/>
          <p:nvPr/>
        </p:nvSpPr>
        <p:spPr>
          <a:xfrm>
            <a:off x="7045338" y="2761898"/>
            <a:ext cx="4801844" cy="523220"/>
          </a:xfrm>
          <a:prstGeom prst="rect">
            <a:avLst/>
          </a:prstGeom>
        </p:spPr>
        <p:txBody>
          <a:bodyPr wrap="square">
            <a:spAutoFit/>
          </a:bodyPr>
          <a:lstStyle/>
          <a:p>
            <a:pPr algn="ctr"/>
            <a:r>
              <a:rPr lang="en-US" sz="1400" dirty="0">
                <a:hlinkClick r:id="rId5"/>
              </a:rPr>
              <a:t>https://louisvilleky.gov/government/air-pollution-control-district/ozone-louisville</a:t>
            </a:r>
            <a:r>
              <a:rPr lang="en-US" sz="1400" dirty="0"/>
              <a:t> </a:t>
            </a:r>
          </a:p>
        </p:txBody>
      </p:sp>
      <p:pic>
        <p:nvPicPr>
          <p:cNvPr id="1026" name="Picture 2" descr="graph of Louisville's ozone attainment status">
            <a:extLst>
              <a:ext uri="{FF2B5EF4-FFF2-40B4-BE49-F238E27FC236}">
                <a16:creationId xmlns:a16="http://schemas.microsoft.com/office/drawing/2014/main" id="{D24A90A7-FD57-4E6E-8B2B-B2FB2F2224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5602" y="228901"/>
            <a:ext cx="5533518" cy="253299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ubbertown Locator map">
            <a:extLst>
              <a:ext uri="{FF2B5EF4-FFF2-40B4-BE49-F238E27FC236}">
                <a16:creationId xmlns:a16="http://schemas.microsoft.com/office/drawing/2014/main" id="{2E1B863B-58A4-406C-9AEC-645D75842B0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70780" y="3426707"/>
            <a:ext cx="3268720" cy="276751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34AB745-CD30-41D6-89A3-F82F9FFD3A28}"/>
              </a:ext>
            </a:extLst>
          </p:cNvPr>
          <p:cNvSpPr/>
          <p:nvPr/>
        </p:nvSpPr>
        <p:spPr>
          <a:xfrm>
            <a:off x="7045338" y="6320018"/>
            <a:ext cx="4801844" cy="523220"/>
          </a:xfrm>
          <a:prstGeom prst="rect">
            <a:avLst/>
          </a:prstGeom>
        </p:spPr>
        <p:txBody>
          <a:bodyPr wrap="square">
            <a:spAutoFit/>
          </a:bodyPr>
          <a:lstStyle/>
          <a:p>
            <a:pPr algn="ctr"/>
            <a:r>
              <a:rPr lang="en-US" sz="1400" dirty="0">
                <a:hlinkClick r:id="rId8"/>
              </a:rPr>
              <a:t>https://louisvilleky.gov/government/air-pollution-control-district/rubbertown-air-toxics-risk-assessment</a:t>
            </a:r>
            <a:r>
              <a:rPr lang="en-US" sz="1400" dirty="0"/>
              <a:t> </a:t>
            </a:r>
          </a:p>
        </p:txBody>
      </p:sp>
      <p:sp>
        <p:nvSpPr>
          <p:cNvPr id="9" name="Slide Number Placeholder 1">
            <a:extLst>
              <a:ext uri="{FF2B5EF4-FFF2-40B4-BE49-F238E27FC236}">
                <a16:creationId xmlns:a16="http://schemas.microsoft.com/office/drawing/2014/main" id="{41F2C24C-A18C-402A-B6DD-2ABD5B7ED07C}"/>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1373514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11144F-31E7-4ACE-833F-F707465CEFC3}"/>
              </a:ext>
            </a:extLst>
          </p:cNvPr>
          <p:cNvSpPr>
            <a:spLocks noGrp="1"/>
          </p:cNvSpPr>
          <p:nvPr>
            <p:ph idx="1"/>
          </p:nvPr>
        </p:nvSpPr>
        <p:spPr>
          <a:xfrm>
            <a:off x="370444" y="936172"/>
            <a:ext cx="11451111" cy="5921828"/>
          </a:xfrm>
        </p:spPr>
        <p:txBody>
          <a:bodyPr>
            <a:noAutofit/>
          </a:bodyPr>
          <a:lstStyle/>
          <a:p>
            <a:pPr>
              <a:lnSpc>
                <a:spcPct val="114000"/>
              </a:lnSpc>
              <a:spcAft>
                <a:spcPts val="300"/>
              </a:spcAft>
            </a:pPr>
            <a:r>
              <a:rPr lang="en-US" sz="2000" b="0" dirty="0">
                <a:solidFill>
                  <a:srgbClr val="0000FF"/>
                </a:solidFill>
                <a:latin typeface="Arial" panose="020B0604020202020204" pitchFamily="34" charset="0"/>
                <a:cs typeface="Arial" panose="020B0604020202020204" pitchFamily="34" charset="0"/>
              </a:rPr>
              <a:t>“NEXUS” is an advanced screening tool for multi-pollutant (MP) risks and EJ/Demographic analysis developed by OAQPS’s MP team </a:t>
            </a:r>
          </a:p>
          <a:p>
            <a:pPr>
              <a:lnSpc>
                <a:spcPct val="114000"/>
              </a:lnSpc>
              <a:spcAft>
                <a:spcPts val="300"/>
              </a:spcAft>
            </a:pPr>
            <a:r>
              <a:rPr lang="en-US" sz="2000" b="0" dirty="0">
                <a:latin typeface="Arial" panose="020B0604020202020204" pitchFamily="34" charset="0"/>
                <a:cs typeface="Arial" panose="020B0604020202020204" pitchFamily="34" charset="0"/>
              </a:rPr>
              <a:t>“NEXUS” integrates a suite of MP data, including emissions, monitoring, modeling, fused AQ data and health risk data for PM</a:t>
            </a:r>
            <a:r>
              <a:rPr lang="en-US" sz="2000" b="0" baseline="-25000" dirty="0">
                <a:latin typeface="Arial" panose="020B0604020202020204" pitchFamily="34" charset="0"/>
                <a:cs typeface="Arial" panose="020B0604020202020204" pitchFamily="34" charset="0"/>
              </a:rPr>
              <a:t>2.5</a:t>
            </a:r>
            <a:r>
              <a:rPr lang="en-US" sz="2000" b="0" dirty="0">
                <a:latin typeface="Arial" panose="020B0604020202020204" pitchFamily="34" charset="0"/>
                <a:cs typeface="Arial" panose="020B0604020202020204" pitchFamily="34" charset="0"/>
              </a:rPr>
              <a:t>, O</a:t>
            </a:r>
            <a:r>
              <a:rPr lang="en-US" sz="2000" b="0" baseline="-25000" dirty="0">
                <a:latin typeface="Arial" panose="020B0604020202020204" pitchFamily="34" charset="0"/>
                <a:cs typeface="Arial" panose="020B0604020202020204" pitchFamily="34" charset="0"/>
              </a:rPr>
              <a:t>3</a:t>
            </a:r>
            <a:r>
              <a:rPr lang="en-US" sz="2000" b="0" dirty="0">
                <a:latin typeface="Arial" panose="020B0604020202020204" pitchFamily="34" charset="0"/>
                <a:cs typeface="Arial" panose="020B0604020202020204" pitchFamily="34" charset="0"/>
              </a:rPr>
              <a:t> &amp; air toxics as well as EJ/demographic data, into one single platform to allow national and areal overlay mapping &amp; analysis of MP ambient &amp; risk data </a:t>
            </a:r>
          </a:p>
          <a:p>
            <a:pPr>
              <a:lnSpc>
                <a:spcPct val="114000"/>
              </a:lnSpc>
              <a:spcAft>
                <a:spcPts val="300"/>
              </a:spcAft>
            </a:pPr>
            <a:r>
              <a:rPr lang="en-US" sz="2000" b="0" dirty="0">
                <a:solidFill>
                  <a:srgbClr val="0000FF"/>
                </a:solidFill>
                <a:latin typeface="Arial" panose="020B0604020202020204" pitchFamily="34" charset="0"/>
                <a:cs typeface="Arial" panose="020B0604020202020204" pitchFamily="34" charset="0"/>
              </a:rPr>
              <a:t>“NEXUS” provides MP analysis across from national level “Phase 1” to regional (EPA region/State/CBSA) level “Phase 2”, and now down to community level “Phase 3” (Proximity analysis” in census tract-level)</a:t>
            </a:r>
          </a:p>
          <a:p>
            <a:pPr>
              <a:lnSpc>
                <a:spcPct val="114000"/>
              </a:lnSpc>
              <a:spcBef>
                <a:spcPts val="450"/>
              </a:spcBef>
              <a:spcAft>
                <a:spcPts val="300"/>
              </a:spcAft>
            </a:pPr>
            <a:r>
              <a:rPr lang="en-US" sz="2000" b="0" dirty="0">
                <a:latin typeface="Arial" panose="020B0604020202020204" pitchFamily="34" charset="0"/>
                <a:cs typeface="Arial" panose="020B0604020202020204" pitchFamily="34" charset="0"/>
              </a:rPr>
              <a:t>We expect to use this tool in conjunction with Regions and identify areas that would potentially benefit most from MP approaches to reduce emissions (including current NA areas)</a:t>
            </a:r>
          </a:p>
          <a:p>
            <a:pPr>
              <a:lnSpc>
                <a:spcPct val="114000"/>
              </a:lnSpc>
              <a:spcBef>
                <a:spcPts val="450"/>
              </a:spcBef>
              <a:spcAft>
                <a:spcPts val="300"/>
              </a:spcAft>
            </a:pPr>
            <a:r>
              <a:rPr lang="en-US" sz="2000" b="0" dirty="0">
                <a:solidFill>
                  <a:srgbClr val="0000FF"/>
                </a:solidFill>
                <a:latin typeface="Arial" panose="020B0604020202020204" pitchFamily="34" charset="0"/>
                <a:cs typeface="Arial" panose="020B0604020202020204" pitchFamily="34" charset="0"/>
              </a:rPr>
              <a:t>We also expect that it can have additional value-added uses across the Office for Air Toxics, Environmental Justice and other programs, including IRA</a:t>
            </a:r>
          </a:p>
          <a:p>
            <a:pPr>
              <a:lnSpc>
                <a:spcPct val="114000"/>
              </a:lnSpc>
              <a:spcBef>
                <a:spcPts val="450"/>
              </a:spcBef>
              <a:spcAft>
                <a:spcPts val="300"/>
              </a:spcAft>
            </a:pPr>
            <a:r>
              <a:rPr lang="en-US" sz="2000" b="0" dirty="0">
                <a:latin typeface="Arial" panose="020B0604020202020204" pitchFamily="34" charset="0"/>
                <a:cs typeface="Arial" panose="020B0604020202020204" pitchFamily="34" charset="0"/>
              </a:rPr>
              <a:t>The NEXUS tool will essentially provide a </a:t>
            </a:r>
            <a:r>
              <a:rPr lang="en-US" sz="2000" b="0" dirty="0">
                <a:solidFill>
                  <a:srgbClr val="FF0000"/>
                </a:solidFill>
                <a:latin typeface="Arial" panose="020B0604020202020204" pitchFamily="34" charset="0"/>
                <a:cs typeface="Arial" panose="020B0604020202020204" pitchFamily="34" charset="0"/>
              </a:rPr>
              <a:t>‘conceptual model’ </a:t>
            </a:r>
            <a:r>
              <a:rPr lang="en-US" sz="2000" b="0" dirty="0">
                <a:latin typeface="Arial" panose="020B0604020202020204" pitchFamily="34" charset="0"/>
                <a:cs typeface="Arial" panose="020B0604020202020204" pitchFamily="34" charset="0"/>
              </a:rPr>
              <a:t>of an area’s MP issues to facilitate engagement with state/local/tribal agencies &amp; community stakeholder groups</a:t>
            </a:r>
          </a:p>
          <a:p>
            <a:endParaRPr lang="en-US" sz="2000" dirty="0">
              <a:latin typeface="Arial" panose="020B0604020202020204" pitchFamily="34" charset="0"/>
              <a:cs typeface="Arial" panose="020B0604020202020204" pitchFamily="34" charset="0"/>
            </a:endParaRPr>
          </a:p>
        </p:txBody>
      </p:sp>
      <p:sp>
        <p:nvSpPr>
          <p:cNvPr id="6" name="Slide Number Placeholder 1">
            <a:extLst>
              <a:ext uri="{FF2B5EF4-FFF2-40B4-BE49-F238E27FC236}">
                <a16:creationId xmlns:a16="http://schemas.microsoft.com/office/drawing/2014/main" id="{21E3A051-7FED-44A1-9971-9B1F1E975018}"/>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
        <p:nvSpPr>
          <p:cNvPr id="7" name="TextBox 6">
            <a:extLst>
              <a:ext uri="{FF2B5EF4-FFF2-40B4-BE49-F238E27FC236}">
                <a16:creationId xmlns:a16="http://schemas.microsoft.com/office/drawing/2014/main" id="{43911AC8-6AC1-4734-8ACA-BCB7A0D848E0}"/>
              </a:ext>
            </a:extLst>
          </p:cNvPr>
          <p:cNvSpPr txBox="1"/>
          <p:nvPr/>
        </p:nvSpPr>
        <p:spPr>
          <a:xfrm>
            <a:off x="452284" y="207143"/>
            <a:ext cx="7747819" cy="769441"/>
          </a:xfrm>
          <a:prstGeom prst="rect">
            <a:avLst/>
          </a:prstGeom>
          <a:noFill/>
        </p:spPr>
        <p:txBody>
          <a:bodyPr wrap="square">
            <a:spAutoFit/>
          </a:bodyPr>
          <a:lstStyle/>
          <a:p>
            <a:r>
              <a:rPr lang="en-US" sz="4400" dirty="0"/>
              <a:t>NEXUS</a:t>
            </a:r>
          </a:p>
        </p:txBody>
      </p:sp>
    </p:spTree>
    <p:extLst>
      <p:ext uri="{BB962C8B-B14F-4D97-AF65-F5344CB8AC3E}">
        <p14:creationId xmlns:p14="http://schemas.microsoft.com/office/powerpoint/2010/main" val="2700469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 name="Picture 189">
            <a:extLst>
              <a:ext uri="{FF2B5EF4-FFF2-40B4-BE49-F238E27FC236}">
                <a16:creationId xmlns:a16="http://schemas.microsoft.com/office/drawing/2014/main" id="{72A22084-3D6E-4084-8B6F-17E55E0655D6}"/>
              </a:ext>
            </a:extLst>
          </p:cNvPr>
          <p:cNvPicPr>
            <a:picLocks noChangeAspect="1"/>
          </p:cNvPicPr>
          <p:nvPr/>
        </p:nvPicPr>
        <p:blipFill rotWithShape="1">
          <a:blip r:embed="rId3"/>
          <a:srcRect l="29676" t="18396" r="7862" b="17988"/>
          <a:stretch/>
        </p:blipFill>
        <p:spPr>
          <a:xfrm>
            <a:off x="9190431" y="771817"/>
            <a:ext cx="2910859" cy="1605818"/>
          </a:xfrm>
          <a:prstGeom prst="rect">
            <a:avLst/>
          </a:prstGeom>
          <a:ln w="19050">
            <a:solidFill>
              <a:schemeClr val="tx1"/>
            </a:solidFill>
          </a:ln>
        </p:spPr>
      </p:pic>
      <p:grpSp>
        <p:nvGrpSpPr>
          <p:cNvPr id="26" name="Group 25">
            <a:extLst>
              <a:ext uri="{FF2B5EF4-FFF2-40B4-BE49-F238E27FC236}">
                <a16:creationId xmlns:a16="http://schemas.microsoft.com/office/drawing/2014/main" id="{149459CC-BBCD-4541-87AE-770303004646}"/>
              </a:ext>
            </a:extLst>
          </p:cNvPr>
          <p:cNvGrpSpPr/>
          <p:nvPr/>
        </p:nvGrpSpPr>
        <p:grpSpPr>
          <a:xfrm>
            <a:off x="9191011" y="1161982"/>
            <a:ext cx="2923230" cy="1736591"/>
            <a:chOff x="9192182" y="1290038"/>
            <a:chExt cx="2923230" cy="1736591"/>
          </a:xfrm>
        </p:grpSpPr>
        <p:pic>
          <p:nvPicPr>
            <p:cNvPr id="18" name="Picture 17">
              <a:extLst>
                <a:ext uri="{FF2B5EF4-FFF2-40B4-BE49-F238E27FC236}">
                  <a16:creationId xmlns:a16="http://schemas.microsoft.com/office/drawing/2014/main" id="{6C588C76-AB07-44C3-BF4E-641E86AE0C66}"/>
                </a:ext>
              </a:extLst>
            </p:cNvPr>
            <p:cNvPicPr>
              <a:picLocks noChangeAspect="1"/>
            </p:cNvPicPr>
            <p:nvPr/>
          </p:nvPicPr>
          <p:blipFill>
            <a:blip r:embed="rId4"/>
            <a:stretch>
              <a:fillRect/>
            </a:stretch>
          </p:blipFill>
          <p:spPr>
            <a:xfrm>
              <a:off x="9192182" y="1290038"/>
              <a:ext cx="2910858" cy="1736591"/>
            </a:xfrm>
            <a:prstGeom prst="rect">
              <a:avLst/>
            </a:prstGeom>
            <a:ln w="19050">
              <a:solidFill>
                <a:schemeClr val="tx1"/>
              </a:solidFill>
            </a:ln>
          </p:spPr>
        </p:pic>
        <p:pic>
          <p:nvPicPr>
            <p:cNvPr id="24" name="Picture 23">
              <a:extLst>
                <a:ext uri="{FF2B5EF4-FFF2-40B4-BE49-F238E27FC236}">
                  <a16:creationId xmlns:a16="http://schemas.microsoft.com/office/drawing/2014/main" id="{9175AC6D-1CE6-4C58-B645-2E2E9C53AE8D}"/>
                </a:ext>
              </a:extLst>
            </p:cNvPr>
            <p:cNvPicPr>
              <a:picLocks noChangeAspect="1"/>
            </p:cNvPicPr>
            <p:nvPr/>
          </p:nvPicPr>
          <p:blipFill>
            <a:blip r:embed="rId5"/>
            <a:stretch>
              <a:fillRect/>
            </a:stretch>
          </p:blipFill>
          <p:spPr>
            <a:xfrm>
              <a:off x="10658202" y="2294804"/>
              <a:ext cx="1457210" cy="728605"/>
            </a:xfrm>
            <a:prstGeom prst="rect">
              <a:avLst/>
            </a:prstGeom>
            <a:ln w="19050">
              <a:solidFill>
                <a:schemeClr val="tx1"/>
              </a:solidFill>
            </a:ln>
          </p:spPr>
        </p:pic>
      </p:grpSp>
      <p:pic>
        <p:nvPicPr>
          <p:cNvPr id="17" name="Picture 16">
            <a:extLst>
              <a:ext uri="{FF2B5EF4-FFF2-40B4-BE49-F238E27FC236}">
                <a16:creationId xmlns:a16="http://schemas.microsoft.com/office/drawing/2014/main" id="{59FF4DD3-C549-44A0-A4D8-6B64F4CFCDAE}"/>
              </a:ext>
            </a:extLst>
          </p:cNvPr>
          <p:cNvPicPr>
            <a:picLocks noChangeAspect="1"/>
          </p:cNvPicPr>
          <p:nvPr/>
        </p:nvPicPr>
        <p:blipFill>
          <a:blip r:embed="rId6"/>
          <a:stretch>
            <a:fillRect/>
          </a:stretch>
        </p:blipFill>
        <p:spPr>
          <a:xfrm>
            <a:off x="9190323" y="1746462"/>
            <a:ext cx="2939350" cy="1524369"/>
          </a:xfrm>
          <a:prstGeom prst="rect">
            <a:avLst/>
          </a:prstGeom>
          <a:ln w="12700">
            <a:solidFill>
              <a:schemeClr val="tx1"/>
            </a:solidFill>
          </a:ln>
        </p:spPr>
      </p:pic>
      <p:sp>
        <p:nvSpPr>
          <p:cNvPr id="2" name="Title 1">
            <a:extLst>
              <a:ext uri="{FF2B5EF4-FFF2-40B4-BE49-F238E27FC236}">
                <a16:creationId xmlns:a16="http://schemas.microsoft.com/office/drawing/2014/main" id="{35540F89-0691-46D1-8B80-E294C911CAB3}"/>
              </a:ext>
            </a:extLst>
          </p:cNvPr>
          <p:cNvSpPr>
            <a:spLocks noGrp="1"/>
          </p:cNvSpPr>
          <p:nvPr>
            <p:ph type="title"/>
          </p:nvPr>
        </p:nvSpPr>
        <p:spPr>
          <a:xfrm>
            <a:off x="657697" y="67734"/>
            <a:ext cx="10526649" cy="603505"/>
          </a:xfrm>
        </p:spPr>
        <p:txBody>
          <a:bodyPr vert="horz" lIns="91440" tIns="45720" rIns="91440" bIns="45720" rtlCol="0" anchor="ctr">
            <a:noAutofit/>
          </a:bodyPr>
          <a:lstStyle/>
          <a:p>
            <a:r>
              <a:rPr lang="en-US" sz="3600" b="1" dirty="0"/>
              <a:t>NEXUS Data Inputs and Major Functions</a:t>
            </a:r>
          </a:p>
        </p:txBody>
      </p:sp>
      <p:sp>
        <p:nvSpPr>
          <p:cNvPr id="22" name="Slide Number Placeholder 21">
            <a:extLst>
              <a:ext uri="{FF2B5EF4-FFF2-40B4-BE49-F238E27FC236}">
                <a16:creationId xmlns:a16="http://schemas.microsoft.com/office/drawing/2014/main" id="{1F92DE3F-E3F1-4C06-91AE-06C993B972CA}"/>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defRPr/>
            </a:pPr>
            <a:fld id="{C9590BB6-C56E-4746-BD6F-28D06F1076BD}" type="slidenum">
              <a:rPr lang="en-US" smtClean="0"/>
              <a:pPr>
                <a:spcAft>
                  <a:spcPts val="600"/>
                </a:spcAft>
                <a:defRPr/>
              </a:pPr>
              <a:t>8</a:t>
            </a:fld>
            <a:endParaRPr lang="en-US" sz="3200" dirty="0">
              <a:solidFill>
                <a:srgbClr val="FFFFFF"/>
              </a:solidFill>
              <a:latin typeface="Calibri" panose="020F0502020204030204"/>
            </a:endParaRPr>
          </a:p>
        </p:txBody>
      </p:sp>
      <p:sp>
        <p:nvSpPr>
          <p:cNvPr id="3" name="Oval 2">
            <a:extLst>
              <a:ext uri="{FF2B5EF4-FFF2-40B4-BE49-F238E27FC236}">
                <a16:creationId xmlns:a16="http://schemas.microsoft.com/office/drawing/2014/main" id="{4B196DFB-F28A-411B-9F0E-966E474B761C}"/>
              </a:ext>
            </a:extLst>
          </p:cNvPr>
          <p:cNvSpPr/>
          <p:nvPr/>
        </p:nvSpPr>
        <p:spPr bwMode="auto">
          <a:xfrm>
            <a:off x="3347716" y="2260577"/>
            <a:ext cx="2521993" cy="2969869"/>
          </a:xfrm>
          <a:prstGeom prst="ellipse">
            <a:avLst/>
          </a:prstGeom>
          <a:solidFill>
            <a:schemeClr val="bg1"/>
          </a:solid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cene3d>
              <a:camera prst="orthographicFront"/>
              <a:lightRig rig="soft" dir="t">
                <a:rot lat="0" lon="0" rev="15600000"/>
              </a:lightRig>
            </a:scene3d>
            <a:sp3d extrusionH="57150" prstMaterial="softEdge">
              <a:bevelT w="25400" h="38100"/>
            </a:sp3d>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1" i="0" u="none" strike="noStrike" normalizeH="0" baseline="0" dirty="0">
              <a:ln/>
              <a:solidFill>
                <a:srgbClr val="00B050"/>
              </a:solidFill>
              <a:latin typeface="Arial" charset="0"/>
              <a:ea typeface="宋体" pitchFamily="2" charset="-122"/>
            </a:endParaRPr>
          </a:p>
        </p:txBody>
      </p:sp>
      <p:sp>
        <p:nvSpPr>
          <p:cNvPr id="4" name="Rectangle: Rounded Corners 3">
            <a:extLst>
              <a:ext uri="{FF2B5EF4-FFF2-40B4-BE49-F238E27FC236}">
                <a16:creationId xmlns:a16="http://schemas.microsoft.com/office/drawing/2014/main" id="{05D87BAC-9AEE-46B8-8B17-B257D3DB3E0C}"/>
              </a:ext>
            </a:extLst>
          </p:cNvPr>
          <p:cNvSpPr/>
          <p:nvPr/>
        </p:nvSpPr>
        <p:spPr bwMode="auto">
          <a:xfrm>
            <a:off x="407849" y="3287688"/>
            <a:ext cx="2302932" cy="750357"/>
          </a:xfrm>
          <a:prstGeom prst="roundRect">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0000FF"/>
                </a:solidFill>
                <a:latin typeface="Arial" panose="020B0604020202020204" pitchFamily="34" charset="0"/>
                <a:cs typeface="Arial" panose="020B0604020202020204" pitchFamily="34" charset="0"/>
              </a:rPr>
              <a:t>O</a:t>
            </a:r>
            <a:r>
              <a:rPr lang="en-US" sz="1400" baseline="-25000" dirty="0">
                <a:solidFill>
                  <a:srgbClr val="0000FF"/>
                </a:solidFill>
                <a:latin typeface="Arial" panose="020B0604020202020204" pitchFamily="34" charset="0"/>
                <a:cs typeface="Arial" panose="020B0604020202020204" pitchFamily="34" charset="0"/>
              </a:rPr>
              <a:t>3</a:t>
            </a:r>
            <a:r>
              <a:rPr lang="en-US" sz="1400" dirty="0">
                <a:solidFill>
                  <a:srgbClr val="0000FF"/>
                </a:solidFill>
                <a:latin typeface="Arial" panose="020B0604020202020204" pitchFamily="34" charset="0"/>
                <a:cs typeface="Arial" panose="020B0604020202020204" pitchFamily="34" charset="0"/>
              </a:rPr>
              <a:t>, PM</a:t>
            </a:r>
            <a:r>
              <a:rPr lang="en-US" sz="1400" baseline="-25000" dirty="0">
                <a:solidFill>
                  <a:srgbClr val="0000FF"/>
                </a:solidFill>
                <a:latin typeface="Arial" panose="020B0604020202020204" pitchFamily="34" charset="0"/>
                <a:cs typeface="Arial" panose="020B0604020202020204" pitchFamily="34" charset="0"/>
              </a:rPr>
              <a:t>2.5</a:t>
            </a:r>
            <a:r>
              <a:rPr lang="en-US" sz="1400" dirty="0">
                <a:solidFill>
                  <a:srgbClr val="0000FF"/>
                </a:solidFill>
                <a:latin typeface="Arial" panose="020B0604020202020204" pitchFamily="34" charset="0"/>
                <a:cs typeface="Arial" panose="020B0604020202020204" pitchFamily="34" charset="0"/>
              </a:rPr>
              <a:t> &amp; Air Toxics Monitoring Data</a:t>
            </a:r>
          </a:p>
          <a:p>
            <a:pPr algn="ctr"/>
            <a:r>
              <a:rPr kumimoji="0" lang="en-US" sz="14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rPr>
              <a:t>(2002-2020 &amp; -2018) </a:t>
            </a:r>
          </a:p>
        </p:txBody>
      </p:sp>
      <p:sp>
        <p:nvSpPr>
          <p:cNvPr id="12" name="Rectangle: Rounded Corners 11">
            <a:extLst>
              <a:ext uri="{FF2B5EF4-FFF2-40B4-BE49-F238E27FC236}">
                <a16:creationId xmlns:a16="http://schemas.microsoft.com/office/drawing/2014/main" id="{FCEB7F79-2FBD-4354-B1F1-7A55203A29AE}"/>
              </a:ext>
            </a:extLst>
          </p:cNvPr>
          <p:cNvSpPr/>
          <p:nvPr/>
        </p:nvSpPr>
        <p:spPr bwMode="auto">
          <a:xfrm>
            <a:off x="407849" y="1880975"/>
            <a:ext cx="2302932" cy="1314596"/>
          </a:xfrm>
          <a:prstGeom prst="roundRect">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0000FF"/>
                </a:solidFill>
                <a:latin typeface="Arial" panose="020B0604020202020204" pitchFamily="34" charset="0"/>
                <a:cs typeface="Arial" panose="020B0604020202020204" pitchFamily="34" charset="0"/>
              </a:rPr>
              <a:t>O</a:t>
            </a:r>
            <a:r>
              <a:rPr lang="en-US" sz="1400" baseline="-25000" dirty="0">
                <a:solidFill>
                  <a:srgbClr val="0000FF"/>
                </a:solidFill>
                <a:latin typeface="Arial" panose="020B0604020202020204" pitchFamily="34" charset="0"/>
                <a:cs typeface="Arial" panose="020B0604020202020204" pitchFamily="34" charset="0"/>
              </a:rPr>
              <a:t>3</a:t>
            </a:r>
            <a:r>
              <a:rPr lang="en-US" sz="1400" dirty="0">
                <a:solidFill>
                  <a:srgbClr val="0000FF"/>
                </a:solidFill>
                <a:latin typeface="Arial" panose="020B0604020202020204" pitchFamily="34" charset="0"/>
                <a:cs typeface="Arial" panose="020B0604020202020204" pitchFamily="34" charset="0"/>
              </a:rPr>
              <a:t>, PM</a:t>
            </a:r>
            <a:r>
              <a:rPr lang="en-US" sz="1400" baseline="-25000" dirty="0">
                <a:solidFill>
                  <a:srgbClr val="0000FF"/>
                </a:solidFill>
                <a:latin typeface="Arial" panose="020B0604020202020204" pitchFamily="34" charset="0"/>
                <a:cs typeface="Arial" panose="020B0604020202020204" pitchFamily="34" charset="0"/>
              </a:rPr>
              <a:t>2.5</a:t>
            </a:r>
            <a:r>
              <a:rPr lang="en-US" sz="1400" dirty="0">
                <a:solidFill>
                  <a:srgbClr val="0000FF"/>
                </a:solidFill>
                <a:latin typeface="Arial" panose="020B0604020202020204" pitchFamily="34" charset="0"/>
                <a:cs typeface="Arial" panose="020B0604020202020204" pitchFamily="34" charset="0"/>
              </a:rPr>
              <a:t> &amp; Air Toxics Risk Data &amp; </a:t>
            </a:r>
          </a:p>
          <a:p>
            <a:pPr algn="ctr"/>
            <a:r>
              <a:rPr lang="en-US" sz="1400" dirty="0">
                <a:solidFill>
                  <a:srgbClr val="0000FF"/>
                </a:solidFill>
                <a:latin typeface="Arial" panose="020B0604020202020204" pitchFamily="34" charset="0"/>
                <a:cs typeface="Arial" panose="020B0604020202020204" pitchFamily="34" charset="0"/>
              </a:rPr>
              <a:t>Conc. (fused AQ) Data</a:t>
            </a:r>
          </a:p>
          <a:p>
            <a:pPr algn="ctr"/>
            <a:r>
              <a:rPr kumimoji="0" lang="en-US" sz="14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rPr>
              <a:t>(2017 &amp; 2014) </a:t>
            </a:r>
          </a:p>
          <a:p>
            <a:pPr algn="ctr"/>
            <a:r>
              <a:rPr lang="en-US" sz="1400" dirty="0">
                <a:ln w="0"/>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rPr>
              <a:t>(Census tract-level)</a:t>
            </a:r>
            <a:endParaRPr kumimoji="0" lang="en-US" sz="1400" i="0" u="none" strike="noStrike" normalizeH="0" baseline="0" dirty="0">
              <a:ln w="0"/>
              <a:effectLst>
                <a:outerShdw blurRad="38100" dist="19050" dir="2700000" algn="tl" rotWithShape="0">
                  <a:schemeClr val="dk1">
                    <a:alpha val="40000"/>
                  </a:schemeClr>
                </a:outerShdw>
              </a:effectLst>
              <a:latin typeface="Arial" charset="0"/>
              <a:ea typeface="宋体" pitchFamily="2" charset="-122"/>
            </a:endParaRPr>
          </a:p>
        </p:txBody>
      </p:sp>
      <p:sp>
        <p:nvSpPr>
          <p:cNvPr id="13" name="Rectangle: Rounded Corners 12">
            <a:extLst>
              <a:ext uri="{FF2B5EF4-FFF2-40B4-BE49-F238E27FC236}">
                <a16:creationId xmlns:a16="http://schemas.microsoft.com/office/drawing/2014/main" id="{A97C61BF-A0B8-4950-8BF9-D6028ED6A8DA}"/>
              </a:ext>
            </a:extLst>
          </p:cNvPr>
          <p:cNvSpPr/>
          <p:nvPr/>
        </p:nvSpPr>
        <p:spPr bwMode="auto">
          <a:xfrm>
            <a:off x="407849" y="4121189"/>
            <a:ext cx="2302932" cy="857176"/>
          </a:xfrm>
          <a:prstGeom prst="roundRect">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0000FF"/>
                </a:solidFill>
                <a:latin typeface="Arial" panose="020B0604020202020204" pitchFamily="34" charset="0"/>
                <a:cs typeface="Arial" panose="020B0604020202020204" pitchFamily="34" charset="0"/>
              </a:rPr>
              <a:t>NEI County &amp; </a:t>
            </a:r>
          </a:p>
          <a:p>
            <a:pPr algn="ctr"/>
            <a:r>
              <a:rPr lang="en-US" sz="1400" dirty="0">
                <a:solidFill>
                  <a:srgbClr val="0000FF"/>
                </a:solidFill>
                <a:latin typeface="Arial" panose="020B0604020202020204" pitchFamily="34" charset="0"/>
                <a:cs typeface="Arial" panose="020B0604020202020204" pitchFamily="34" charset="0"/>
              </a:rPr>
              <a:t>Facility Emissions</a:t>
            </a:r>
          </a:p>
          <a:p>
            <a:pPr algn="ctr"/>
            <a:r>
              <a:rPr kumimoji="0" lang="en-US" sz="14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rPr>
              <a:t>(2017 &amp; 2014) </a:t>
            </a:r>
          </a:p>
        </p:txBody>
      </p:sp>
      <p:sp>
        <p:nvSpPr>
          <p:cNvPr id="14" name="Rectangle: Rounded Corners 13">
            <a:extLst>
              <a:ext uri="{FF2B5EF4-FFF2-40B4-BE49-F238E27FC236}">
                <a16:creationId xmlns:a16="http://schemas.microsoft.com/office/drawing/2014/main" id="{C1AD7E10-383D-4E8F-92B1-0CCECF9D3725}"/>
              </a:ext>
            </a:extLst>
          </p:cNvPr>
          <p:cNvSpPr/>
          <p:nvPr/>
        </p:nvSpPr>
        <p:spPr bwMode="auto">
          <a:xfrm>
            <a:off x="407849" y="813617"/>
            <a:ext cx="2302932" cy="975242"/>
          </a:xfrm>
          <a:prstGeom prst="roundRect">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0000FF"/>
                </a:solidFill>
                <a:latin typeface="Arial" panose="020B0604020202020204" pitchFamily="34" charset="0"/>
                <a:cs typeface="Arial" panose="020B0604020202020204" pitchFamily="34" charset="0"/>
              </a:rPr>
              <a:t>O</a:t>
            </a:r>
            <a:r>
              <a:rPr lang="en-US" sz="1400" baseline="-25000" dirty="0">
                <a:solidFill>
                  <a:srgbClr val="0000FF"/>
                </a:solidFill>
                <a:latin typeface="Arial" panose="020B0604020202020204" pitchFamily="34" charset="0"/>
                <a:cs typeface="Arial" panose="020B0604020202020204" pitchFamily="34" charset="0"/>
              </a:rPr>
              <a:t>3</a:t>
            </a:r>
            <a:r>
              <a:rPr lang="en-US" sz="1400" dirty="0">
                <a:solidFill>
                  <a:srgbClr val="0000FF"/>
                </a:solidFill>
                <a:latin typeface="Arial" panose="020B0604020202020204" pitchFamily="34" charset="0"/>
                <a:cs typeface="Arial" panose="020B0604020202020204" pitchFamily="34" charset="0"/>
              </a:rPr>
              <a:t> &amp; PM</a:t>
            </a:r>
            <a:r>
              <a:rPr lang="en-US" sz="1400" baseline="-25000" dirty="0">
                <a:solidFill>
                  <a:srgbClr val="0000FF"/>
                </a:solidFill>
                <a:latin typeface="Arial" panose="020B0604020202020204" pitchFamily="34" charset="0"/>
                <a:cs typeface="Arial" panose="020B0604020202020204" pitchFamily="34" charset="0"/>
              </a:rPr>
              <a:t>2.5</a:t>
            </a:r>
            <a:r>
              <a:rPr lang="en-US" sz="1400" dirty="0">
                <a:solidFill>
                  <a:srgbClr val="0000FF"/>
                </a:solidFill>
                <a:latin typeface="Arial" panose="020B0604020202020204" pitchFamily="34" charset="0"/>
                <a:cs typeface="Arial" panose="020B0604020202020204" pitchFamily="34" charset="0"/>
              </a:rPr>
              <a:t> </a:t>
            </a:r>
          </a:p>
          <a:p>
            <a:pPr algn="ctr"/>
            <a:r>
              <a:rPr lang="en-US" sz="1400" dirty="0">
                <a:solidFill>
                  <a:srgbClr val="0000FF"/>
                </a:solidFill>
                <a:latin typeface="Arial" panose="020B0604020202020204" pitchFamily="34" charset="0"/>
                <a:cs typeface="Arial" panose="020B0604020202020204" pitchFamily="34" charset="0"/>
              </a:rPr>
              <a:t>Ambient/Design Value</a:t>
            </a:r>
          </a:p>
          <a:p>
            <a:pPr algn="ctr"/>
            <a:r>
              <a:rPr kumimoji="0" lang="en-US" sz="14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rPr>
              <a:t>(2012-2020) </a:t>
            </a:r>
          </a:p>
          <a:p>
            <a:pPr algn="ctr"/>
            <a:r>
              <a:rPr lang="en-US" sz="1400" dirty="0">
                <a:ln w="0"/>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rPr>
              <a:t>(County-level)</a:t>
            </a:r>
            <a:endParaRPr kumimoji="0" lang="en-US" sz="1400" i="0" u="none" strike="noStrike" normalizeH="0" baseline="0" dirty="0">
              <a:ln w="0"/>
              <a:effectLst>
                <a:outerShdw blurRad="38100" dist="19050" dir="2700000" algn="tl" rotWithShape="0">
                  <a:schemeClr val="dk1">
                    <a:alpha val="40000"/>
                  </a:schemeClr>
                </a:outerShdw>
              </a:effectLst>
              <a:latin typeface="Arial" charset="0"/>
              <a:ea typeface="宋体" pitchFamily="2" charset="-122"/>
            </a:endParaRPr>
          </a:p>
        </p:txBody>
      </p:sp>
      <p:sp>
        <p:nvSpPr>
          <p:cNvPr id="15" name="Rectangle: Rounded Corners 14">
            <a:extLst>
              <a:ext uri="{FF2B5EF4-FFF2-40B4-BE49-F238E27FC236}">
                <a16:creationId xmlns:a16="http://schemas.microsoft.com/office/drawing/2014/main" id="{4E2C883F-DA27-4E5A-BFE9-C21A5F41D35D}"/>
              </a:ext>
            </a:extLst>
          </p:cNvPr>
          <p:cNvSpPr/>
          <p:nvPr/>
        </p:nvSpPr>
        <p:spPr bwMode="auto">
          <a:xfrm>
            <a:off x="407849" y="5032150"/>
            <a:ext cx="2302932" cy="857176"/>
          </a:xfrm>
          <a:prstGeom prst="roundRect">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0000FF"/>
                </a:solidFill>
                <a:latin typeface="Arial" panose="020B0604020202020204" pitchFamily="34" charset="0"/>
                <a:cs typeface="Arial" panose="020B0604020202020204" pitchFamily="34" charset="0"/>
              </a:rPr>
              <a:t>Environmental Justice &amp; Demographic Data</a:t>
            </a:r>
          </a:p>
          <a:p>
            <a:pPr algn="ctr"/>
            <a:r>
              <a:rPr kumimoji="0" lang="en-US" sz="1400" i="0" u="none" strike="noStrike" normalizeH="0" baseline="0" dirty="0">
                <a:ln w="0"/>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rPr>
              <a:t>(from EJSCREEN) </a:t>
            </a:r>
          </a:p>
        </p:txBody>
      </p:sp>
      <p:sp>
        <p:nvSpPr>
          <p:cNvPr id="16" name="Rectangle: Rounded Corners 15">
            <a:extLst>
              <a:ext uri="{FF2B5EF4-FFF2-40B4-BE49-F238E27FC236}">
                <a16:creationId xmlns:a16="http://schemas.microsoft.com/office/drawing/2014/main" id="{CC7F1F00-5BFA-4414-BAF4-5E2EB6D53BDB}"/>
              </a:ext>
            </a:extLst>
          </p:cNvPr>
          <p:cNvSpPr/>
          <p:nvPr/>
        </p:nvSpPr>
        <p:spPr bwMode="auto">
          <a:xfrm>
            <a:off x="407848" y="5954400"/>
            <a:ext cx="2283663" cy="857176"/>
          </a:xfrm>
          <a:prstGeom prst="roundRect">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0000FF"/>
                </a:solidFill>
                <a:latin typeface="Arial" panose="020B0604020202020204" pitchFamily="34" charset="0"/>
                <a:cs typeface="Arial" panose="020B0604020202020204" pitchFamily="34" charset="0"/>
              </a:rPr>
              <a:t>NAA, Advance</a:t>
            </a:r>
          </a:p>
          <a:p>
            <a:pPr algn="ctr"/>
            <a:r>
              <a:rPr lang="en-US" sz="1400" dirty="0">
                <a:solidFill>
                  <a:srgbClr val="0000FF"/>
                </a:solidFill>
                <a:latin typeface="Arial" panose="020B0604020202020204" pitchFamily="34" charset="0"/>
                <a:cs typeface="Arial" panose="020B0604020202020204" pitchFamily="34" charset="0"/>
              </a:rPr>
              <a:t>Area, </a:t>
            </a:r>
            <a:r>
              <a:rPr kumimoji="0" lang="en-US" sz="1400" i="0" u="none" strike="noStrike" normalizeH="0" baseline="0" dirty="0">
                <a:ln w="0"/>
                <a:solidFill>
                  <a:srgbClr val="0000FF"/>
                </a:solidFill>
                <a:latin typeface="Arial" panose="020B0604020202020204" pitchFamily="34" charset="0"/>
                <a:ea typeface="宋体" pitchFamily="2" charset="-122"/>
                <a:cs typeface="Arial" panose="020B0604020202020204" pitchFamily="34" charset="0"/>
              </a:rPr>
              <a:t>Class-I Area &amp;</a:t>
            </a:r>
          </a:p>
          <a:p>
            <a:pPr algn="ctr"/>
            <a:r>
              <a:rPr lang="en-US" sz="1400" dirty="0">
                <a:ln w="0"/>
                <a:solidFill>
                  <a:srgbClr val="0000FF"/>
                </a:solidFill>
                <a:latin typeface="Arial" panose="020B0604020202020204" pitchFamily="34" charset="0"/>
                <a:ea typeface="宋体" pitchFamily="2" charset="-122"/>
                <a:cs typeface="Arial" panose="020B0604020202020204" pitchFamily="34" charset="0"/>
              </a:rPr>
              <a:t>Tribal Area</a:t>
            </a:r>
            <a:endParaRPr kumimoji="0" lang="en-US" sz="1400" i="0" u="none" strike="noStrike" normalizeH="0" baseline="0" dirty="0">
              <a:ln w="0"/>
              <a:solidFill>
                <a:srgbClr val="0000FF"/>
              </a:solidFill>
              <a:latin typeface="Arial" panose="020B0604020202020204" pitchFamily="34" charset="0"/>
              <a:ea typeface="宋体" pitchFamily="2" charset="-122"/>
              <a:cs typeface="Arial" panose="020B0604020202020204" pitchFamily="34" charset="0"/>
            </a:endParaRPr>
          </a:p>
          <a:p>
            <a:pPr algn="ctr"/>
            <a:endParaRPr kumimoji="0" lang="en-US" sz="1400" i="0" u="none" strike="noStrike" normalizeH="0" baseline="0" dirty="0">
              <a:ln w="0"/>
              <a:solidFill>
                <a:srgbClr val="0000FF"/>
              </a:solidFill>
              <a:effectLst>
                <a:outerShdw blurRad="38100" dist="19050" dir="2700000" algn="tl" rotWithShape="0">
                  <a:schemeClr val="dk1">
                    <a:alpha val="40000"/>
                  </a:schemeClr>
                </a:outerShdw>
              </a:effectLst>
              <a:latin typeface="Arial" panose="020B0604020202020204" pitchFamily="34" charset="0"/>
              <a:ea typeface="宋体" pitchFamily="2" charset="-122"/>
              <a:cs typeface="Arial" panose="020B0604020202020204" pitchFamily="34" charset="0"/>
            </a:endParaRPr>
          </a:p>
        </p:txBody>
      </p:sp>
      <p:cxnSp>
        <p:nvCxnSpPr>
          <p:cNvPr id="8" name="Straight Arrow Connector 7">
            <a:extLst>
              <a:ext uri="{FF2B5EF4-FFF2-40B4-BE49-F238E27FC236}">
                <a16:creationId xmlns:a16="http://schemas.microsoft.com/office/drawing/2014/main" id="{0842F55F-C5F0-46F4-9D62-742C25119866}"/>
              </a:ext>
            </a:extLst>
          </p:cNvPr>
          <p:cNvCxnSpPr>
            <a:cxnSpLocks/>
            <a:stCxn id="14" idx="3"/>
            <a:endCxn id="3" idx="0"/>
          </p:cNvCxnSpPr>
          <p:nvPr/>
        </p:nvCxnSpPr>
        <p:spPr bwMode="auto">
          <a:xfrm>
            <a:off x="2710781" y="1301238"/>
            <a:ext cx="1897932" cy="959339"/>
          </a:xfrm>
          <a:prstGeom prst="straightConnector1">
            <a:avLst/>
          </a:prstGeom>
          <a:solidFill>
            <a:schemeClr val="accent1"/>
          </a:solidFill>
          <a:ln w="57150" cap="flat" cmpd="sng" algn="ctr">
            <a:solidFill>
              <a:srgbClr val="0066FF"/>
            </a:solidFill>
            <a:prstDash val="solid"/>
            <a:round/>
            <a:headEnd type="none" w="med" len="med"/>
            <a:tailEnd type="triangle"/>
          </a:ln>
          <a:effectLst/>
        </p:spPr>
      </p:cxnSp>
      <p:cxnSp>
        <p:nvCxnSpPr>
          <p:cNvPr id="19" name="Straight Arrow Connector 18">
            <a:extLst>
              <a:ext uri="{FF2B5EF4-FFF2-40B4-BE49-F238E27FC236}">
                <a16:creationId xmlns:a16="http://schemas.microsoft.com/office/drawing/2014/main" id="{73E44F75-ABDC-424B-B1DA-005B2D4B585A}"/>
              </a:ext>
            </a:extLst>
          </p:cNvPr>
          <p:cNvCxnSpPr>
            <a:cxnSpLocks/>
            <a:stCxn id="12" idx="3"/>
            <a:endCxn id="3" idx="1"/>
          </p:cNvCxnSpPr>
          <p:nvPr/>
        </p:nvCxnSpPr>
        <p:spPr bwMode="auto">
          <a:xfrm>
            <a:off x="2710781" y="2538273"/>
            <a:ext cx="1006272" cy="157231"/>
          </a:xfrm>
          <a:prstGeom prst="straightConnector1">
            <a:avLst/>
          </a:prstGeom>
          <a:solidFill>
            <a:schemeClr val="accent1"/>
          </a:solidFill>
          <a:ln w="57150" cap="flat" cmpd="sng" algn="ctr">
            <a:solidFill>
              <a:srgbClr val="0066FF"/>
            </a:solidFill>
            <a:prstDash val="solid"/>
            <a:round/>
            <a:headEnd type="none" w="med" len="med"/>
            <a:tailEnd type="triangle"/>
          </a:ln>
          <a:effectLst/>
        </p:spPr>
      </p:cxnSp>
      <p:cxnSp>
        <p:nvCxnSpPr>
          <p:cNvPr id="21" name="Straight Arrow Connector 20">
            <a:extLst>
              <a:ext uri="{FF2B5EF4-FFF2-40B4-BE49-F238E27FC236}">
                <a16:creationId xmlns:a16="http://schemas.microsoft.com/office/drawing/2014/main" id="{2277C7EA-2822-419A-84E6-2C24A7E25252}"/>
              </a:ext>
            </a:extLst>
          </p:cNvPr>
          <p:cNvCxnSpPr>
            <a:cxnSpLocks/>
            <a:stCxn id="4" idx="3"/>
            <a:endCxn id="3" idx="2"/>
          </p:cNvCxnSpPr>
          <p:nvPr/>
        </p:nvCxnSpPr>
        <p:spPr bwMode="auto">
          <a:xfrm>
            <a:off x="2710781" y="3662867"/>
            <a:ext cx="636935" cy="82645"/>
          </a:xfrm>
          <a:prstGeom prst="straightConnector1">
            <a:avLst/>
          </a:prstGeom>
          <a:solidFill>
            <a:schemeClr val="accent1"/>
          </a:solidFill>
          <a:ln w="57150" cap="flat" cmpd="sng" algn="ctr">
            <a:solidFill>
              <a:srgbClr val="0066FF"/>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AD8EEC54-1D4F-4D28-BE07-B3B912F2175B}"/>
              </a:ext>
            </a:extLst>
          </p:cNvPr>
          <p:cNvCxnSpPr>
            <a:cxnSpLocks/>
            <a:stCxn id="13" idx="3"/>
          </p:cNvCxnSpPr>
          <p:nvPr/>
        </p:nvCxnSpPr>
        <p:spPr bwMode="auto">
          <a:xfrm flipV="1">
            <a:off x="2710781" y="4413224"/>
            <a:ext cx="737499" cy="136553"/>
          </a:xfrm>
          <a:prstGeom prst="straightConnector1">
            <a:avLst/>
          </a:prstGeom>
          <a:solidFill>
            <a:schemeClr val="accent1"/>
          </a:solidFill>
          <a:ln w="57150" cap="flat" cmpd="sng" algn="ctr">
            <a:solidFill>
              <a:srgbClr val="0066FF"/>
            </a:solidFill>
            <a:prstDash val="solid"/>
            <a:round/>
            <a:headEnd type="none" w="med" len="med"/>
            <a:tailEnd type="triangle"/>
          </a:ln>
          <a:effectLst/>
        </p:spPr>
      </p:cxnSp>
      <p:cxnSp>
        <p:nvCxnSpPr>
          <p:cNvPr id="25" name="Straight Arrow Connector 24">
            <a:extLst>
              <a:ext uri="{FF2B5EF4-FFF2-40B4-BE49-F238E27FC236}">
                <a16:creationId xmlns:a16="http://schemas.microsoft.com/office/drawing/2014/main" id="{0DF01C9D-F92B-4962-A405-C8557E73B253}"/>
              </a:ext>
            </a:extLst>
          </p:cNvPr>
          <p:cNvCxnSpPr>
            <a:cxnSpLocks/>
            <a:stCxn id="15" idx="3"/>
            <a:endCxn id="3" idx="3"/>
          </p:cNvCxnSpPr>
          <p:nvPr/>
        </p:nvCxnSpPr>
        <p:spPr bwMode="auto">
          <a:xfrm flipV="1">
            <a:off x="2710781" y="4795519"/>
            <a:ext cx="1006272" cy="665219"/>
          </a:xfrm>
          <a:prstGeom prst="straightConnector1">
            <a:avLst/>
          </a:prstGeom>
          <a:solidFill>
            <a:schemeClr val="accent1"/>
          </a:solidFill>
          <a:ln w="57150" cap="flat" cmpd="sng" algn="ctr">
            <a:solidFill>
              <a:srgbClr val="0066FF"/>
            </a:solidFill>
            <a:prstDash val="solid"/>
            <a:round/>
            <a:headEnd type="none" w="med" len="med"/>
            <a:tailEnd type="triangle"/>
          </a:ln>
          <a:effectLst/>
        </p:spPr>
      </p:cxnSp>
      <p:sp>
        <p:nvSpPr>
          <p:cNvPr id="33" name="Rectangle: Rounded Corners 32">
            <a:extLst>
              <a:ext uri="{FF2B5EF4-FFF2-40B4-BE49-F238E27FC236}">
                <a16:creationId xmlns:a16="http://schemas.microsoft.com/office/drawing/2014/main" id="{71934D4A-0BAF-4D15-8255-EDAC763625B4}"/>
              </a:ext>
            </a:extLst>
          </p:cNvPr>
          <p:cNvSpPr/>
          <p:nvPr/>
        </p:nvSpPr>
        <p:spPr bwMode="auto">
          <a:xfrm>
            <a:off x="6741625" y="813617"/>
            <a:ext cx="2302932" cy="816879"/>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FF0000"/>
                </a:solidFill>
                <a:latin typeface="Arial" panose="020B0604020202020204" pitchFamily="34" charset="0"/>
                <a:cs typeface="Arial" panose="020B0604020202020204" pitchFamily="34" charset="0"/>
              </a:rPr>
              <a:t>Multi-Pollutant </a:t>
            </a:r>
          </a:p>
          <a:p>
            <a:pPr algn="ctr"/>
            <a:r>
              <a:rPr lang="en-US" sz="1400" dirty="0">
                <a:solidFill>
                  <a:srgbClr val="FF0000"/>
                </a:solidFill>
                <a:latin typeface="Arial" panose="020B0604020202020204" pitchFamily="34" charset="0"/>
                <a:cs typeface="Arial" panose="020B0604020202020204" pitchFamily="34" charset="0"/>
              </a:rPr>
              <a:t>Ambient and/or Risk National &amp; Areal Mapping </a:t>
            </a:r>
            <a:endParaRPr kumimoji="0" lang="en-US" sz="1400" i="0" u="none" strike="noStrike" normalizeH="0" baseline="0" dirty="0">
              <a:ln w="0"/>
              <a:solidFill>
                <a:srgbClr val="FF0000"/>
              </a:solidFill>
              <a:effectLst>
                <a:outerShdw blurRad="38100" dist="19050" dir="2700000" algn="tl" rotWithShape="0">
                  <a:schemeClr val="dk1">
                    <a:alpha val="40000"/>
                  </a:schemeClr>
                </a:outerShdw>
              </a:effectLst>
              <a:latin typeface="Arial" charset="0"/>
              <a:ea typeface="宋体" pitchFamily="2" charset="-122"/>
            </a:endParaRPr>
          </a:p>
        </p:txBody>
      </p:sp>
      <p:sp>
        <p:nvSpPr>
          <p:cNvPr id="34" name="Rectangle: Rounded Corners 33">
            <a:extLst>
              <a:ext uri="{FF2B5EF4-FFF2-40B4-BE49-F238E27FC236}">
                <a16:creationId xmlns:a16="http://schemas.microsoft.com/office/drawing/2014/main" id="{F2D24779-0033-4C86-A0C7-720F0C9DBF95}"/>
              </a:ext>
            </a:extLst>
          </p:cNvPr>
          <p:cNvSpPr/>
          <p:nvPr/>
        </p:nvSpPr>
        <p:spPr bwMode="auto">
          <a:xfrm>
            <a:off x="6806007" y="4644244"/>
            <a:ext cx="2230592" cy="816879"/>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FF0000"/>
                </a:solidFill>
                <a:latin typeface="Arial" panose="020B0604020202020204" pitchFamily="34" charset="0"/>
                <a:cs typeface="Arial" panose="020B0604020202020204" pitchFamily="34" charset="0"/>
              </a:rPr>
              <a:t>Map Overlay with NAA, Advance Area, Class-I Area, or Tribal Area</a:t>
            </a:r>
            <a:endParaRPr kumimoji="0" lang="en-US" sz="1400" i="0" u="none" strike="noStrike" normalizeH="0" baseline="0" dirty="0">
              <a:ln w="0"/>
              <a:solidFill>
                <a:srgbClr val="FF0000"/>
              </a:solidFill>
              <a:effectLst>
                <a:outerShdw blurRad="38100" dist="19050" dir="2700000" algn="tl" rotWithShape="0">
                  <a:schemeClr val="dk1">
                    <a:alpha val="40000"/>
                  </a:schemeClr>
                </a:outerShdw>
              </a:effectLst>
              <a:latin typeface="Arial" charset="0"/>
              <a:ea typeface="宋体" pitchFamily="2" charset="-122"/>
            </a:endParaRPr>
          </a:p>
        </p:txBody>
      </p:sp>
      <p:sp>
        <p:nvSpPr>
          <p:cNvPr id="35" name="Rectangle: Rounded Corners 34">
            <a:extLst>
              <a:ext uri="{FF2B5EF4-FFF2-40B4-BE49-F238E27FC236}">
                <a16:creationId xmlns:a16="http://schemas.microsoft.com/office/drawing/2014/main" id="{BBC2FEDC-412A-45E4-A31C-B4C712D44CD0}"/>
              </a:ext>
            </a:extLst>
          </p:cNvPr>
          <p:cNvSpPr/>
          <p:nvPr/>
        </p:nvSpPr>
        <p:spPr bwMode="auto">
          <a:xfrm>
            <a:off x="6824554" y="2288295"/>
            <a:ext cx="2212043" cy="524047"/>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FF0000"/>
                </a:solidFill>
                <a:latin typeface="Arial" panose="020B0604020202020204" pitchFamily="34" charset="0"/>
                <a:cs typeface="Arial" panose="020B0604020202020204" pitchFamily="34" charset="0"/>
              </a:rPr>
              <a:t>Display Major Point Emissions Sites/Data</a:t>
            </a:r>
            <a:endParaRPr kumimoji="0" lang="en-US" sz="1400" i="0" u="none" strike="noStrike" normalizeH="0" baseline="0" dirty="0">
              <a:ln w="0"/>
              <a:solidFill>
                <a:srgbClr val="FF0000"/>
              </a:solidFill>
              <a:effectLst>
                <a:outerShdw blurRad="38100" dist="19050" dir="2700000" algn="tl" rotWithShape="0">
                  <a:schemeClr val="dk1">
                    <a:alpha val="40000"/>
                  </a:schemeClr>
                </a:outerShdw>
              </a:effectLst>
              <a:latin typeface="Arial" charset="0"/>
              <a:ea typeface="宋体" pitchFamily="2" charset="-122"/>
            </a:endParaRPr>
          </a:p>
        </p:txBody>
      </p:sp>
      <p:sp>
        <p:nvSpPr>
          <p:cNvPr id="36" name="Rectangle: Rounded Corners 35">
            <a:extLst>
              <a:ext uri="{FF2B5EF4-FFF2-40B4-BE49-F238E27FC236}">
                <a16:creationId xmlns:a16="http://schemas.microsoft.com/office/drawing/2014/main" id="{4B438583-84E3-4A75-A32F-75DC1E8F8F8A}"/>
              </a:ext>
            </a:extLst>
          </p:cNvPr>
          <p:cNvSpPr/>
          <p:nvPr/>
        </p:nvSpPr>
        <p:spPr bwMode="auto">
          <a:xfrm>
            <a:off x="6806006" y="1693414"/>
            <a:ext cx="2212043" cy="524047"/>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FF0000"/>
                </a:solidFill>
                <a:latin typeface="Arial" panose="020B0604020202020204" pitchFamily="34" charset="0"/>
                <a:cs typeface="Arial" panose="020B0604020202020204" pitchFamily="34" charset="0"/>
              </a:rPr>
              <a:t>Display Monitoring Sites &amp; Trend Data</a:t>
            </a:r>
            <a:endParaRPr kumimoji="0" lang="en-US" sz="1400" i="0" u="none" strike="noStrike" normalizeH="0" baseline="0" dirty="0">
              <a:ln w="0"/>
              <a:solidFill>
                <a:srgbClr val="FF0000"/>
              </a:solidFill>
              <a:effectLst>
                <a:outerShdw blurRad="38100" dist="19050" dir="2700000" algn="tl" rotWithShape="0">
                  <a:schemeClr val="dk1">
                    <a:alpha val="40000"/>
                  </a:schemeClr>
                </a:outerShdw>
              </a:effectLst>
              <a:latin typeface="Arial" charset="0"/>
              <a:ea typeface="宋体" pitchFamily="2" charset="-122"/>
            </a:endParaRPr>
          </a:p>
        </p:txBody>
      </p:sp>
      <p:sp>
        <p:nvSpPr>
          <p:cNvPr id="52" name="Rectangle: Rounded Corners 51">
            <a:extLst>
              <a:ext uri="{FF2B5EF4-FFF2-40B4-BE49-F238E27FC236}">
                <a16:creationId xmlns:a16="http://schemas.microsoft.com/office/drawing/2014/main" id="{3D812633-5E35-41AF-BDDA-6B8D31EE6D51}"/>
              </a:ext>
            </a:extLst>
          </p:cNvPr>
          <p:cNvSpPr/>
          <p:nvPr/>
        </p:nvSpPr>
        <p:spPr bwMode="auto">
          <a:xfrm>
            <a:off x="6824554" y="5545718"/>
            <a:ext cx="2193495" cy="524047"/>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FF0000"/>
                </a:solidFill>
                <a:latin typeface="Arial" panose="020B0604020202020204" pitchFamily="34" charset="0"/>
                <a:cs typeface="Arial" panose="020B0604020202020204" pitchFamily="34" charset="0"/>
              </a:rPr>
              <a:t>Data Query, Search, Filter &amp; Export</a:t>
            </a:r>
            <a:endParaRPr kumimoji="0" lang="en-US" sz="1400" i="0" u="none" strike="noStrike" normalizeH="0" baseline="0" dirty="0">
              <a:ln w="0"/>
              <a:solidFill>
                <a:srgbClr val="FF0000"/>
              </a:solidFill>
              <a:effectLst>
                <a:outerShdw blurRad="38100" dist="19050" dir="2700000" algn="tl" rotWithShape="0">
                  <a:schemeClr val="dk1">
                    <a:alpha val="40000"/>
                  </a:schemeClr>
                </a:outerShdw>
              </a:effectLst>
              <a:latin typeface="Arial" charset="0"/>
              <a:ea typeface="宋体" pitchFamily="2" charset="-122"/>
            </a:endParaRPr>
          </a:p>
        </p:txBody>
      </p:sp>
      <p:sp>
        <p:nvSpPr>
          <p:cNvPr id="53" name="Rectangle: Rounded Corners 52">
            <a:extLst>
              <a:ext uri="{FF2B5EF4-FFF2-40B4-BE49-F238E27FC236}">
                <a16:creationId xmlns:a16="http://schemas.microsoft.com/office/drawing/2014/main" id="{F0C8007F-DC9A-499C-94C8-5645F6BA012D}"/>
              </a:ext>
            </a:extLst>
          </p:cNvPr>
          <p:cNvSpPr/>
          <p:nvPr/>
        </p:nvSpPr>
        <p:spPr bwMode="auto">
          <a:xfrm>
            <a:off x="6826920" y="2878353"/>
            <a:ext cx="2187644" cy="524047"/>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FF0000"/>
                </a:solidFill>
                <a:latin typeface="Arial" panose="020B0604020202020204" pitchFamily="34" charset="0"/>
                <a:cs typeface="Arial" panose="020B0604020202020204" pitchFamily="34" charset="0"/>
              </a:rPr>
              <a:t>Provide Source Category Emissions</a:t>
            </a:r>
            <a:endParaRPr kumimoji="0" lang="en-US" sz="1400" i="0" u="none" strike="noStrike" normalizeH="0" baseline="0" dirty="0">
              <a:ln w="0"/>
              <a:solidFill>
                <a:srgbClr val="FF0000"/>
              </a:solidFill>
              <a:effectLst>
                <a:outerShdw blurRad="38100" dist="19050" dir="2700000" algn="tl" rotWithShape="0">
                  <a:schemeClr val="dk1">
                    <a:alpha val="40000"/>
                  </a:schemeClr>
                </a:outerShdw>
              </a:effectLst>
              <a:latin typeface="Arial" charset="0"/>
              <a:ea typeface="宋体" pitchFamily="2" charset="-122"/>
            </a:endParaRPr>
          </a:p>
        </p:txBody>
      </p:sp>
      <p:sp>
        <p:nvSpPr>
          <p:cNvPr id="54" name="Rectangle: Rounded Corners 53">
            <a:extLst>
              <a:ext uri="{FF2B5EF4-FFF2-40B4-BE49-F238E27FC236}">
                <a16:creationId xmlns:a16="http://schemas.microsoft.com/office/drawing/2014/main" id="{B46394D2-7D25-4F7A-A0A8-A3570821DBDB}"/>
              </a:ext>
            </a:extLst>
          </p:cNvPr>
          <p:cNvSpPr/>
          <p:nvPr/>
        </p:nvSpPr>
        <p:spPr bwMode="auto">
          <a:xfrm>
            <a:off x="6826919" y="3463609"/>
            <a:ext cx="2187645" cy="524047"/>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FF0000"/>
                </a:solidFill>
                <a:latin typeface="Arial" panose="020B0604020202020204" pitchFamily="34" charset="0"/>
                <a:cs typeface="Arial" panose="020B0604020202020204" pitchFamily="34" charset="0"/>
              </a:rPr>
              <a:t>Provide Sector Emissions Summary</a:t>
            </a:r>
            <a:endParaRPr kumimoji="0" lang="en-US" sz="1400" i="0" u="none" strike="noStrike" normalizeH="0" baseline="0" dirty="0">
              <a:ln w="0"/>
              <a:solidFill>
                <a:srgbClr val="FF0000"/>
              </a:solidFill>
              <a:effectLst>
                <a:outerShdw blurRad="38100" dist="19050" dir="2700000" algn="tl" rotWithShape="0">
                  <a:schemeClr val="dk1">
                    <a:alpha val="40000"/>
                  </a:schemeClr>
                </a:outerShdw>
              </a:effectLst>
              <a:latin typeface="Arial" charset="0"/>
              <a:ea typeface="宋体" pitchFamily="2" charset="-122"/>
            </a:endParaRPr>
          </a:p>
        </p:txBody>
      </p:sp>
      <p:cxnSp>
        <p:nvCxnSpPr>
          <p:cNvPr id="57" name="Straight Arrow Connector 56">
            <a:extLst>
              <a:ext uri="{FF2B5EF4-FFF2-40B4-BE49-F238E27FC236}">
                <a16:creationId xmlns:a16="http://schemas.microsoft.com/office/drawing/2014/main" id="{8CDCAF75-39D1-4BE0-8E15-0C2641EB0AFE}"/>
              </a:ext>
            </a:extLst>
          </p:cNvPr>
          <p:cNvCxnSpPr>
            <a:cxnSpLocks/>
            <a:stCxn id="16" idx="3"/>
            <a:endCxn id="3" idx="4"/>
          </p:cNvCxnSpPr>
          <p:nvPr/>
        </p:nvCxnSpPr>
        <p:spPr bwMode="auto">
          <a:xfrm flipV="1">
            <a:off x="2691511" y="5230446"/>
            <a:ext cx="1917202" cy="1152542"/>
          </a:xfrm>
          <a:prstGeom prst="straightConnector1">
            <a:avLst/>
          </a:prstGeom>
          <a:solidFill>
            <a:schemeClr val="accent1"/>
          </a:solidFill>
          <a:ln w="57150" cap="flat" cmpd="sng" algn="ctr">
            <a:solidFill>
              <a:srgbClr val="0066FF"/>
            </a:solidFill>
            <a:prstDash val="solid"/>
            <a:round/>
            <a:headEnd type="none" w="med" len="med"/>
            <a:tailEnd type="triangle"/>
          </a:ln>
          <a:effectLst/>
        </p:spPr>
      </p:cxnSp>
      <p:cxnSp>
        <p:nvCxnSpPr>
          <p:cNvPr id="113" name="Straight Arrow Connector 112">
            <a:extLst>
              <a:ext uri="{FF2B5EF4-FFF2-40B4-BE49-F238E27FC236}">
                <a16:creationId xmlns:a16="http://schemas.microsoft.com/office/drawing/2014/main" id="{379B5555-BBCF-4ECE-BB9A-0BDE559C4C97}"/>
              </a:ext>
            </a:extLst>
          </p:cNvPr>
          <p:cNvCxnSpPr>
            <a:cxnSpLocks/>
            <a:stCxn id="3" idx="7"/>
            <a:endCxn id="33" idx="1"/>
          </p:cNvCxnSpPr>
          <p:nvPr/>
        </p:nvCxnSpPr>
        <p:spPr bwMode="auto">
          <a:xfrm flipV="1">
            <a:off x="5500372" y="1222057"/>
            <a:ext cx="1241253" cy="1473447"/>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cxnSp>
        <p:nvCxnSpPr>
          <p:cNvPr id="118" name="Straight Arrow Connector 117">
            <a:extLst>
              <a:ext uri="{FF2B5EF4-FFF2-40B4-BE49-F238E27FC236}">
                <a16:creationId xmlns:a16="http://schemas.microsoft.com/office/drawing/2014/main" id="{0A42867D-D16B-4A8E-8F44-A5F2CAE7A118}"/>
              </a:ext>
            </a:extLst>
          </p:cNvPr>
          <p:cNvCxnSpPr>
            <a:cxnSpLocks/>
            <a:stCxn id="3" idx="6"/>
            <a:endCxn id="35" idx="1"/>
          </p:cNvCxnSpPr>
          <p:nvPr/>
        </p:nvCxnSpPr>
        <p:spPr bwMode="auto">
          <a:xfrm flipV="1">
            <a:off x="5869709" y="2550319"/>
            <a:ext cx="954845" cy="1195193"/>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cxnSp>
        <p:nvCxnSpPr>
          <p:cNvPr id="143" name="Straight Arrow Connector 142">
            <a:extLst>
              <a:ext uri="{FF2B5EF4-FFF2-40B4-BE49-F238E27FC236}">
                <a16:creationId xmlns:a16="http://schemas.microsoft.com/office/drawing/2014/main" id="{6BB7CB14-2400-48F7-BE2D-0632B1E75266}"/>
              </a:ext>
            </a:extLst>
          </p:cNvPr>
          <p:cNvCxnSpPr>
            <a:cxnSpLocks/>
            <a:stCxn id="3" idx="6"/>
            <a:endCxn id="53" idx="1"/>
          </p:cNvCxnSpPr>
          <p:nvPr/>
        </p:nvCxnSpPr>
        <p:spPr bwMode="auto">
          <a:xfrm flipV="1">
            <a:off x="5869709" y="3140377"/>
            <a:ext cx="957211" cy="605135"/>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cxnSp>
        <p:nvCxnSpPr>
          <p:cNvPr id="146" name="Straight Arrow Connector 145">
            <a:extLst>
              <a:ext uri="{FF2B5EF4-FFF2-40B4-BE49-F238E27FC236}">
                <a16:creationId xmlns:a16="http://schemas.microsoft.com/office/drawing/2014/main" id="{FA3E744B-250D-41E7-996B-34CB686CFFAF}"/>
              </a:ext>
            </a:extLst>
          </p:cNvPr>
          <p:cNvCxnSpPr>
            <a:cxnSpLocks/>
            <a:stCxn id="3" idx="6"/>
            <a:endCxn id="54" idx="1"/>
          </p:cNvCxnSpPr>
          <p:nvPr/>
        </p:nvCxnSpPr>
        <p:spPr bwMode="auto">
          <a:xfrm flipV="1">
            <a:off x="5869709" y="3725633"/>
            <a:ext cx="957210" cy="19879"/>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cxnSp>
        <p:nvCxnSpPr>
          <p:cNvPr id="149" name="Straight Arrow Connector 148">
            <a:extLst>
              <a:ext uri="{FF2B5EF4-FFF2-40B4-BE49-F238E27FC236}">
                <a16:creationId xmlns:a16="http://schemas.microsoft.com/office/drawing/2014/main" id="{139B8C26-8158-49E7-B042-AD003C7CB957}"/>
              </a:ext>
            </a:extLst>
          </p:cNvPr>
          <p:cNvCxnSpPr>
            <a:cxnSpLocks/>
            <a:endCxn id="36" idx="1"/>
          </p:cNvCxnSpPr>
          <p:nvPr/>
        </p:nvCxnSpPr>
        <p:spPr bwMode="auto">
          <a:xfrm flipV="1">
            <a:off x="5758794" y="1955438"/>
            <a:ext cx="1047212" cy="1148684"/>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cxnSp>
        <p:nvCxnSpPr>
          <p:cNvPr id="152" name="Straight Arrow Connector 151">
            <a:extLst>
              <a:ext uri="{FF2B5EF4-FFF2-40B4-BE49-F238E27FC236}">
                <a16:creationId xmlns:a16="http://schemas.microsoft.com/office/drawing/2014/main" id="{76812475-1695-4041-9FF3-AA463B62CF29}"/>
              </a:ext>
            </a:extLst>
          </p:cNvPr>
          <p:cNvCxnSpPr>
            <a:cxnSpLocks/>
            <a:stCxn id="3" idx="5"/>
            <a:endCxn id="34" idx="1"/>
          </p:cNvCxnSpPr>
          <p:nvPr/>
        </p:nvCxnSpPr>
        <p:spPr bwMode="auto">
          <a:xfrm>
            <a:off x="5500372" y="4795519"/>
            <a:ext cx="1305635" cy="257165"/>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cxnSp>
        <p:nvCxnSpPr>
          <p:cNvPr id="155" name="Straight Arrow Connector 154">
            <a:extLst>
              <a:ext uri="{FF2B5EF4-FFF2-40B4-BE49-F238E27FC236}">
                <a16:creationId xmlns:a16="http://schemas.microsoft.com/office/drawing/2014/main" id="{8A4DE4BC-D185-4945-8A53-202A07C38F47}"/>
              </a:ext>
            </a:extLst>
          </p:cNvPr>
          <p:cNvCxnSpPr>
            <a:cxnSpLocks/>
            <a:endCxn id="52" idx="1"/>
          </p:cNvCxnSpPr>
          <p:nvPr/>
        </p:nvCxnSpPr>
        <p:spPr bwMode="auto">
          <a:xfrm>
            <a:off x="5328261" y="4939571"/>
            <a:ext cx="1496293" cy="868171"/>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sp>
        <p:nvSpPr>
          <p:cNvPr id="160" name="Rectangle: Rounded Corners 159">
            <a:extLst>
              <a:ext uri="{FF2B5EF4-FFF2-40B4-BE49-F238E27FC236}">
                <a16:creationId xmlns:a16="http://schemas.microsoft.com/office/drawing/2014/main" id="{8F71DF3F-E94C-4CBB-9456-F1FAB7390D4C}"/>
              </a:ext>
            </a:extLst>
          </p:cNvPr>
          <p:cNvSpPr/>
          <p:nvPr/>
        </p:nvSpPr>
        <p:spPr bwMode="auto">
          <a:xfrm>
            <a:off x="6818268" y="6162553"/>
            <a:ext cx="2193494" cy="524047"/>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FF0000"/>
                </a:solidFill>
                <a:latin typeface="Arial" panose="020B0604020202020204" pitchFamily="34" charset="0"/>
                <a:cs typeface="Arial" panose="020B0604020202020204" pitchFamily="34" charset="0"/>
              </a:rPr>
              <a:t>Proximity Screening Analysis</a:t>
            </a:r>
            <a:endParaRPr kumimoji="0" lang="en-US" sz="1400" i="0" u="none" strike="noStrike" normalizeH="0" baseline="0" dirty="0">
              <a:ln w="0"/>
              <a:solidFill>
                <a:srgbClr val="FF0000"/>
              </a:solidFill>
              <a:effectLst>
                <a:outerShdw blurRad="38100" dist="19050" dir="2700000" algn="tl" rotWithShape="0">
                  <a:schemeClr val="dk1">
                    <a:alpha val="40000"/>
                  </a:schemeClr>
                </a:outerShdw>
              </a:effectLst>
              <a:latin typeface="Arial" charset="0"/>
              <a:ea typeface="宋体" pitchFamily="2" charset="-122"/>
            </a:endParaRPr>
          </a:p>
        </p:txBody>
      </p:sp>
      <p:cxnSp>
        <p:nvCxnSpPr>
          <p:cNvPr id="161" name="Straight Arrow Connector 160">
            <a:extLst>
              <a:ext uri="{FF2B5EF4-FFF2-40B4-BE49-F238E27FC236}">
                <a16:creationId xmlns:a16="http://schemas.microsoft.com/office/drawing/2014/main" id="{AF325B3A-6673-485A-827E-547DA95FF0F1}"/>
              </a:ext>
            </a:extLst>
          </p:cNvPr>
          <p:cNvCxnSpPr>
            <a:cxnSpLocks/>
            <a:endCxn id="160" idx="1"/>
          </p:cNvCxnSpPr>
          <p:nvPr/>
        </p:nvCxnSpPr>
        <p:spPr bwMode="auto">
          <a:xfrm>
            <a:off x="5064151" y="5118953"/>
            <a:ext cx="1754117" cy="1305624"/>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sp>
        <p:nvSpPr>
          <p:cNvPr id="175" name="Rectangle: Rounded Corners 174">
            <a:extLst>
              <a:ext uri="{FF2B5EF4-FFF2-40B4-BE49-F238E27FC236}">
                <a16:creationId xmlns:a16="http://schemas.microsoft.com/office/drawing/2014/main" id="{459ADE6F-D4B9-4913-84FE-D7F2DB4BA59E}"/>
              </a:ext>
            </a:extLst>
          </p:cNvPr>
          <p:cNvSpPr/>
          <p:nvPr/>
        </p:nvSpPr>
        <p:spPr bwMode="auto">
          <a:xfrm>
            <a:off x="6813965" y="4053467"/>
            <a:ext cx="2230592" cy="524047"/>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400" dirty="0">
                <a:solidFill>
                  <a:srgbClr val="FF0000"/>
                </a:solidFill>
                <a:latin typeface="Arial" panose="020B0604020202020204" pitchFamily="34" charset="0"/>
                <a:cs typeface="Arial" panose="020B0604020202020204" pitchFamily="34" charset="0"/>
              </a:rPr>
              <a:t>Include EJ/Demographic Indicators</a:t>
            </a:r>
            <a:endParaRPr kumimoji="0" lang="en-US" sz="1400" i="0" u="none" strike="noStrike" normalizeH="0" baseline="0" dirty="0">
              <a:ln w="0"/>
              <a:solidFill>
                <a:srgbClr val="FF0000"/>
              </a:solidFill>
              <a:effectLst>
                <a:outerShdw blurRad="38100" dist="19050" dir="2700000" algn="tl" rotWithShape="0">
                  <a:schemeClr val="dk1">
                    <a:alpha val="40000"/>
                  </a:schemeClr>
                </a:outerShdw>
              </a:effectLst>
              <a:latin typeface="Arial" charset="0"/>
              <a:ea typeface="宋体" pitchFamily="2" charset="-122"/>
            </a:endParaRPr>
          </a:p>
        </p:txBody>
      </p:sp>
      <p:cxnSp>
        <p:nvCxnSpPr>
          <p:cNvPr id="178" name="Straight Arrow Connector 177">
            <a:extLst>
              <a:ext uri="{FF2B5EF4-FFF2-40B4-BE49-F238E27FC236}">
                <a16:creationId xmlns:a16="http://schemas.microsoft.com/office/drawing/2014/main" id="{6CA670C3-17F4-4C16-9E06-CD85EEE8749A}"/>
              </a:ext>
            </a:extLst>
          </p:cNvPr>
          <p:cNvCxnSpPr>
            <a:cxnSpLocks/>
            <a:endCxn id="175" idx="1"/>
          </p:cNvCxnSpPr>
          <p:nvPr/>
        </p:nvCxnSpPr>
        <p:spPr bwMode="auto">
          <a:xfrm flipV="1">
            <a:off x="5749443" y="4315491"/>
            <a:ext cx="1064522" cy="7942"/>
          </a:xfrm>
          <a:prstGeom prst="straightConnector1">
            <a:avLst/>
          </a:prstGeom>
          <a:solidFill>
            <a:schemeClr val="accent1"/>
          </a:solidFill>
          <a:ln w="57150" cap="flat" cmpd="sng" algn="ctr">
            <a:solidFill>
              <a:schemeClr val="accent6">
                <a:lumMod val="75000"/>
              </a:schemeClr>
            </a:solidFill>
            <a:prstDash val="solid"/>
            <a:round/>
            <a:headEnd type="none" w="med" len="med"/>
            <a:tailEnd type="triangle"/>
          </a:ln>
          <a:effectLst/>
        </p:spPr>
      </p:cxnSp>
      <p:pic>
        <p:nvPicPr>
          <p:cNvPr id="30" name="Picture 29">
            <a:extLst>
              <a:ext uri="{FF2B5EF4-FFF2-40B4-BE49-F238E27FC236}">
                <a16:creationId xmlns:a16="http://schemas.microsoft.com/office/drawing/2014/main" id="{3ABF209A-D86A-4372-8C6B-8BF2C24098F0}"/>
              </a:ext>
            </a:extLst>
          </p:cNvPr>
          <p:cNvPicPr>
            <a:picLocks noChangeAspect="1"/>
          </p:cNvPicPr>
          <p:nvPr/>
        </p:nvPicPr>
        <p:blipFill>
          <a:blip r:embed="rId7"/>
          <a:stretch>
            <a:fillRect/>
          </a:stretch>
        </p:blipFill>
        <p:spPr>
          <a:xfrm>
            <a:off x="9199124" y="2268677"/>
            <a:ext cx="2923230" cy="2037067"/>
          </a:xfrm>
          <a:prstGeom prst="rect">
            <a:avLst/>
          </a:prstGeom>
          <a:ln w="19050">
            <a:solidFill>
              <a:schemeClr val="tx1"/>
            </a:solidFill>
          </a:ln>
        </p:spPr>
      </p:pic>
      <p:pic>
        <p:nvPicPr>
          <p:cNvPr id="32" name="Picture 31">
            <a:extLst>
              <a:ext uri="{FF2B5EF4-FFF2-40B4-BE49-F238E27FC236}">
                <a16:creationId xmlns:a16="http://schemas.microsoft.com/office/drawing/2014/main" id="{51D8C26F-EB99-4BE9-99C9-CA318D490B31}"/>
              </a:ext>
            </a:extLst>
          </p:cNvPr>
          <p:cNvPicPr>
            <a:picLocks noChangeAspect="1"/>
          </p:cNvPicPr>
          <p:nvPr/>
        </p:nvPicPr>
        <p:blipFill>
          <a:blip r:embed="rId8"/>
          <a:stretch>
            <a:fillRect/>
          </a:stretch>
        </p:blipFill>
        <p:spPr>
          <a:xfrm>
            <a:off x="9191335" y="2759420"/>
            <a:ext cx="2945263" cy="2052422"/>
          </a:xfrm>
          <a:prstGeom prst="rect">
            <a:avLst/>
          </a:prstGeom>
          <a:ln w="19050">
            <a:solidFill>
              <a:schemeClr val="tx1"/>
            </a:solidFill>
          </a:ln>
        </p:spPr>
      </p:pic>
      <p:pic>
        <p:nvPicPr>
          <p:cNvPr id="38" name="Picture 37">
            <a:extLst>
              <a:ext uri="{FF2B5EF4-FFF2-40B4-BE49-F238E27FC236}">
                <a16:creationId xmlns:a16="http://schemas.microsoft.com/office/drawing/2014/main" id="{0CAFB3EC-1B97-4E7E-BE18-E5386F1FB09D}"/>
              </a:ext>
            </a:extLst>
          </p:cNvPr>
          <p:cNvPicPr>
            <a:picLocks noChangeAspect="1"/>
          </p:cNvPicPr>
          <p:nvPr/>
        </p:nvPicPr>
        <p:blipFill>
          <a:blip r:embed="rId9"/>
          <a:stretch>
            <a:fillRect/>
          </a:stretch>
        </p:blipFill>
        <p:spPr>
          <a:xfrm>
            <a:off x="9193529" y="3323942"/>
            <a:ext cx="2945188" cy="1939090"/>
          </a:xfrm>
          <a:prstGeom prst="rect">
            <a:avLst/>
          </a:prstGeom>
          <a:ln w="19050">
            <a:solidFill>
              <a:schemeClr val="tx1"/>
            </a:solidFill>
          </a:ln>
        </p:spPr>
      </p:pic>
      <p:pic>
        <p:nvPicPr>
          <p:cNvPr id="40" name="Picture 39">
            <a:extLst>
              <a:ext uri="{FF2B5EF4-FFF2-40B4-BE49-F238E27FC236}">
                <a16:creationId xmlns:a16="http://schemas.microsoft.com/office/drawing/2014/main" id="{547BE768-0E92-4769-AB2B-C50872210E0D}"/>
              </a:ext>
            </a:extLst>
          </p:cNvPr>
          <p:cNvPicPr>
            <a:picLocks noChangeAspect="1"/>
          </p:cNvPicPr>
          <p:nvPr/>
        </p:nvPicPr>
        <p:blipFill>
          <a:blip r:embed="rId10"/>
          <a:stretch>
            <a:fillRect/>
          </a:stretch>
        </p:blipFill>
        <p:spPr>
          <a:xfrm>
            <a:off x="9191163" y="3824272"/>
            <a:ext cx="2910861" cy="1736593"/>
          </a:xfrm>
          <a:prstGeom prst="rect">
            <a:avLst/>
          </a:prstGeom>
          <a:ln w="19050">
            <a:solidFill>
              <a:schemeClr val="tx1"/>
            </a:solidFill>
          </a:ln>
        </p:spPr>
      </p:pic>
      <p:pic>
        <p:nvPicPr>
          <p:cNvPr id="42" name="Picture 41">
            <a:extLst>
              <a:ext uri="{FF2B5EF4-FFF2-40B4-BE49-F238E27FC236}">
                <a16:creationId xmlns:a16="http://schemas.microsoft.com/office/drawing/2014/main" id="{128ABA08-FC70-47F0-8B8A-2E1B969458EB}"/>
              </a:ext>
            </a:extLst>
          </p:cNvPr>
          <p:cNvPicPr>
            <a:picLocks noChangeAspect="1"/>
          </p:cNvPicPr>
          <p:nvPr/>
        </p:nvPicPr>
        <p:blipFill rotWithShape="1">
          <a:blip r:embed="rId11"/>
          <a:srcRect l="3095" r="18169"/>
          <a:stretch/>
        </p:blipFill>
        <p:spPr>
          <a:xfrm>
            <a:off x="9183471" y="4281326"/>
            <a:ext cx="2952394" cy="1577988"/>
          </a:xfrm>
          <a:prstGeom prst="rect">
            <a:avLst/>
          </a:prstGeom>
          <a:ln w="19050">
            <a:solidFill>
              <a:schemeClr val="tx1"/>
            </a:solidFill>
          </a:ln>
        </p:spPr>
      </p:pic>
      <p:pic>
        <p:nvPicPr>
          <p:cNvPr id="44" name="Picture 43">
            <a:extLst>
              <a:ext uri="{FF2B5EF4-FFF2-40B4-BE49-F238E27FC236}">
                <a16:creationId xmlns:a16="http://schemas.microsoft.com/office/drawing/2014/main" id="{A798A931-1C31-46F5-9564-F6024CA6F17D}"/>
              </a:ext>
            </a:extLst>
          </p:cNvPr>
          <p:cNvPicPr>
            <a:picLocks noChangeAspect="1"/>
          </p:cNvPicPr>
          <p:nvPr/>
        </p:nvPicPr>
        <p:blipFill>
          <a:blip r:embed="rId12"/>
          <a:stretch>
            <a:fillRect/>
          </a:stretch>
        </p:blipFill>
        <p:spPr>
          <a:xfrm>
            <a:off x="9182324" y="4653150"/>
            <a:ext cx="2953541" cy="1950510"/>
          </a:xfrm>
          <a:prstGeom prst="rect">
            <a:avLst/>
          </a:prstGeom>
          <a:ln w="19050">
            <a:solidFill>
              <a:schemeClr val="tx1"/>
            </a:solidFill>
          </a:ln>
        </p:spPr>
      </p:pic>
      <p:pic>
        <p:nvPicPr>
          <p:cNvPr id="61" name="图片 3">
            <a:extLst>
              <a:ext uri="{FF2B5EF4-FFF2-40B4-BE49-F238E27FC236}">
                <a16:creationId xmlns:a16="http://schemas.microsoft.com/office/drawing/2014/main" id="{0A6DC8F5-2167-499B-A7A0-E615E533E390}"/>
              </a:ext>
            </a:extLst>
          </p:cNvPr>
          <p:cNvPicPr>
            <a:picLocks noChangeAspect="1"/>
          </p:cNvPicPr>
          <p:nvPr/>
        </p:nvPicPr>
        <p:blipFill>
          <a:blip r:embed="rId13"/>
          <a:stretch>
            <a:fillRect/>
          </a:stretch>
        </p:blipFill>
        <p:spPr>
          <a:xfrm>
            <a:off x="9167745" y="4966148"/>
            <a:ext cx="2968120" cy="1883534"/>
          </a:xfrm>
          <a:prstGeom prst="rect">
            <a:avLst/>
          </a:prstGeom>
          <a:ln w="19050">
            <a:solidFill>
              <a:schemeClr val="tx1"/>
            </a:solidFill>
          </a:ln>
        </p:spPr>
      </p:pic>
      <p:cxnSp>
        <p:nvCxnSpPr>
          <p:cNvPr id="62" name="Straight Arrow Connector 61">
            <a:extLst>
              <a:ext uri="{FF2B5EF4-FFF2-40B4-BE49-F238E27FC236}">
                <a16:creationId xmlns:a16="http://schemas.microsoft.com/office/drawing/2014/main" id="{98A358EB-E1B2-4526-92BC-E9737386BBEB}"/>
              </a:ext>
            </a:extLst>
          </p:cNvPr>
          <p:cNvCxnSpPr>
            <a:cxnSpLocks/>
            <a:stCxn id="33" idx="3"/>
            <a:endCxn id="190" idx="0"/>
          </p:cNvCxnSpPr>
          <p:nvPr/>
        </p:nvCxnSpPr>
        <p:spPr bwMode="auto">
          <a:xfrm flipV="1">
            <a:off x="9044557" y="771817"/>
            <a:ext cx="1601304" cy="45024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69" name="Straight Arrow Connector 68">
            <a:extLst>
              <a:ext uri="{FF2B5EF4-FFF2-40B4-BE49-F238E27FC236}">
                <a16:creationId xmlns:a16="http://schemas.microsoft.com/office/drawing/2014/main" id="{F1AA9612-99E0-4155-B4D6-3B422F8665E1}"/>
              </a:ext>
            </a:extLst>
          </p:cNvPr>
          <p:cNvCxnSpPr>
            <a:cxnSpLocks/>
            <a:stCxn id="36" idx="3"/>
            <a:endCxn id="18" idx="0"/>
          </p:cNvCxnSpPr>
          <p:nvPr/>
        </p:nvCxnSpPr>
        <p:spPr bwMode="auto">
          <a:xfrm flipV="1">
            <a:off x="9018049" y="1161982"/>
            <a:ext cx="1628391" cy="793456"/>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72" name="Straight Arrow Connector 71">
            <a:extLst>
              <a:ext uri="{FF2B5EF4-FFF2-40B4-BE49-F238E27FC236}">
                <a16:creationId xmlns:a16="http://schemas.microsoft.com/office/drawing/2014/main" id="{3694B469-118A-4D5D-BC6E-4F0D2302B401}"/>
              </a:ext>
            </a:extLst>
          </p:cNvPr>
          <p:cNvCxnSpPr>
            <a:cxnSpLocks/>
            <a:stCxn id="35" idx="3"/>
          </p:cNvCxnSpPr>
          <p:nvPr/>
        </p:nvCxnSpPr>
        <p:spPr bwMode="auto">
          <a:xfrm flipV="1">
            <a:off x="9036597" y="1774476"/>
            <a:ext cx="1609997" cy="775843"/>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75" name="Straight Arrow Connector 74">
            <a:extLst>
              <a:ext uri="{FF2B5EF4-FFF2-40B4-BE49-F238E27FC236}">
                <a16:creationId xmlns:a16="http://schemas.microsoft.com/office/drawing/2014/main" id="{A7C80C3E-85A4-425E-B869-5049BA02847F}"/>
              </a:ext>
            </a:extLst>
          </p:cNvPr>
          <p:cNvCxnSpPr>
            <a:cxnSpLocks/>
            <a:stCxn id="35" idx="3"/>
            <a:endCxn id="30" idx="0"/>
          </p:cNvCxnSpPr>
          <p:nvPr/>
        </p:nvCxnSpPr>
        <p:spPr bwMode="auto">
          <a:xfrm flipV="1">
            <a:off x="9036597" y="2268677"/>
            <a:ext cx="1624142" cy="281642"/>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81" name="Straight Arrow Connector 80">
            <a:extLst>
              <a:ext uri="{FF2B5EF4-FFF2-40B4-BE49-F238E27FC236}">
                <a16:creationId xmlns:a16="http://schemas.microsoft.com/office/drawing/2014/main" id="{4EF5BA4D-B765-4658-A188-4BCE0D6B54C2}"/>
              </a:ext>
            </a:extLst>
          </p:cNvPr>
          <p:cNvCxnSpPr>
            <a:cxnSpLocks/>
            <a:stCxn id="53" idx="3"/>
            <a:endCxn id="32" idx="0"/>
          </p:cNvCxnSpPr>
          <p:nvPr/>
        </p:nvCxnSpPr>
        <p:spPr bwMode="auto">
          <a:xfrm flipV="1">
            <a:off x="9014564" y="2759420"/>
            <a:ext cx="1649403" cy="380957"/>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84" name="Straight Arrow Connector 83">
            <a:extLst>
              <a:ext uri="{FF2B5EF4-FFF2-40B4-BE49-F238E27FC236}">
                <a16:creationId xmlns:a16="http://schemas.microsoft.com/office/drawing/2014/main" id="{217AA477-BF8F-406F-965A-A1B07C382D21}"/>
              </a:ext>
            </a:extLst>
          </p:cNvPr>
          <p:cNvCxnSpPr>
            <a:cxnSpLocks/>
            <a:stCxn id="175" idx="3"/>
            <a:endCxn id="40" idx="0"/>
          </p:cNvCxnSpPr>
          <p:nvPr/>
        </p:nvCxnSpPr>
        <p:spPr bwMode="auto">
          <a:xfrm flipV="1">
            <a:off x="9044557" y="3824272"/>
            <a:ext cx="1602037" cy="491219"/>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91" name="Straight Arrow Connector 90">
            <a:extLst>
              <a:ext uri="{FF2B5EF4-FFF2-40B4-BE49-F238E27FC236}">
                <a16:creationId xmlns:a16="http://schemas.microsoft.com/office/drawing/2014/main" id="{2DB70588-F6DA-4A7D-BC76-49440C5C51CD}"/>
              </a:ext>
            </a:extLst>
          </p:cNvPr>
          <p:cNvCxnSpPr>
            <a:cxnSpLocks/>
            <a:stCxn id="54" idx="3"/>
            <a:endCxn id="38" idx="0"/>
          </p:cNvCxnSpPr>
          <p:nvPr/>
        </p:nvCxnSpPr>
        <p:spPr bwMode="auto">
          <a:xfrm flipV="1">
            <a:off x="9014564" y="3323942"/>
            <a:ext cx="1651559" cy="401691"/>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94" name="Straight Arrow Connector 93">
            <a:extLst>
              <a:ext uri="{FF2B5EF4-FFF2-40B4-BE49-F238E27FC236}">
                <a16:creationId xmlns:a16="http://schemas.microsoft.com/office/drawing/2014/main" id="{700895B9-C28D-48B3-99BD-2C2D6030D2F4}"/>
              </a:ext>
            </a:extLst>
          </p:cNvPr>
          <p:cNvCxnSpPr>
            <a:cxnSpLocks/>
            <a:stCxn id="34" idx="3"/>
            <a:endCxn id="42" idx="0"/>
          </p:cNvCxnSpPr>
          <p:nvPr/>
        </p:nvCxnSpPr>
        <p:spPr bwMode="auto">
          <a:xfrm flipV="1">
            <a:off x="9036599" y="4281326"/>
            <a:ext cx="1623069" cy="771358"/>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98" name="Straight Arrow Connector 97">
            <a:extLst>
              <a:ext uri="{FF2B5EF4-FFF2-40B4-BE49-F238E27FC236}">
                <a16:creationId xmlns:a16="http://schemas.microsoft.com/office/drawing/2014/main" id="{B229CF96-ECD5-4253-9AB7-D7D7B724128D}"/>
              </a:ext>
            </a:extLst>
          </p:cNvPr>
          <p:cNvCxnSpPr>
            <a:cxnSpLocks/>
            <a:stCxn id="52" idx="3"/>
            <a:endCxn id="44" idx="0"/>
          </p:cNvCxnSpPr>
          <p:nvPr/>
        </p:nvCxnSpPr>
        <p:spPr bwMode="auto">
          <a:xfrm flipV="1">
            <a:off x="9018049" y="4653150"/>
            <a:ext cx="1641046" cy="1154592"/>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101" name="Straight Arrow Connector 100">
            <a:extLst>
              <a:ext uri="{FF2B5EF4-FFF2-40B4-BE49-F238E27FC236}">
                <a16:creationId xmlns:a16="http://schemas.microsoft.com/office/drawing/2014/main" id="{A2983F7A-96F0-4B48-A9FD-84EBFB2DCC40}"/>
              </a:ext>
            </a:extLst>
          </p:cNvPr>
          <p:cNvCxnSpPr>
            <a:cxnSpLocks/>
            <a:stCxn id="160" idx="3"/>
            <a:endCxn id="61" idx="0"/>
          </p:cNvCxnSpPr>
          <p:nvPr/>
        </p:nvCxnSpPr>
        <p:spPr bwMode="auto">
          <a:xfrm flipV="1">
            <a:off x="9011762" y="4966148"/>
            <a:ext cx="1640043" cy="1458429"/>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pic>
        <p:nvPicPr>
          <p:cNvPr id="58" name="Picture 57">
            <a:extLst>
              <a:ext uri="{FF2B5EF4-FFF2-40B4-BE49-F238E27FC236}">
                <a16:creationId xmlns:a16="http://schemas.microsoft.com/office/drawing/2014/main" id="{3C122D43-4D31-40C3-9404-51FC964BA7F6}"/>
              </a:ext>
            </a:extLst>
          </p:cNvPr>
          <p:cNvPicPr>
            <a:picLocks noChangeAspect="1"/>
          </p:cNvPicPr>
          <p:nvPr/>
        </p:nvPicPr>
        <p:blipFill rotWithShape="1">
          <a:blip r:embed="rId3"/>
          <a:srcRect l="29249" t="81599" r="63054" b="4173"/>
          <a:stretch/>
        </p:blipFill>
        <p:spPr>
          <a:xfrm>
            <a:off x="4086968" y="4075779"/>
            <a:ext cx="960480" cy="961743"/>
          </a:xfrm>
          <a:prstGeom prst="rect">
            <a:avLst/>
          </a:prstGeom>
          <a:ln w="3175">
            <a:solidFill>
              <a:schemeClr val="tx1"/>
            </a:solidFill>
          </a:ln>
        </p:spPr>
      </p:pic>
      <p:sp>
        <p:nvSpPr>
          <p:cNvPr id="5" name="TextBox 4">
            <a:extLst>
              <a:ext uri="{FF2B5EF4-FFF2-40B4-BE49-F238E27FC236}">
                <a16:creationId xmlns:a16="http://schemas.microsoft.com/office/drawing/2014/main" id="{F3E539D0-243F-4E5E-9FC3-727A8A8CF444}"/>
              </a:ext>
            </a:extLst>
          </p:cNvPr>
          <p:cNvSpPr txBox="1"/>
          <p:nvPr/>
        </p:nvSpPr>
        <p:spPr>
          <a:xfrm>
            <a:off x="3328817" y="3145187"/>
            <a:ext cx="2577950" cy="830997"/>
          </a:xfrm>
          <a:prstGeom prst="rect">
            <a:avLst/>
          </a:prstGeom>
          <a:noFill/>
        </p:spPr>
        <p:txBody>
          <a:bodyPr wrap="none" rtlCol="0">
            <a:spAutoFit/>
          </a:bodyPr>
          <a:lstStyle/>
          <a:p>
            <a:r>
              <a:rPr lang="en-US" sz="4800" b="1" dirty="0">
                <a:solidFill>
                  <a:srgbClr val="7030A0"/>
                </a:solidFill>
                <a:latin typeface="Arial Black" panose="020B0A04020102020204" pitchFamily="34" charset="0"/>
              </a:rPr>
              <a:t>N</a:t>
            </a:r>
            <a:r>
              <a:rPr lang="en-US" sz="4800" b="1" dirty="0">
                <a:latin typeface="Arial Black" panose="020B0A04020102020204" pitchFamily="34" charset="0"/>
              </a:rPr>
              <a:t>E</a:t>
            </a:r>
            <a:r>
              <a:rPr lang="en-US" sz="4800" b="1" dirty="0">
                <a:solidFill>
                  <a:srgbClr val="0000FF"/>
                </a:solidFill>
                <a:latin typeface="Arial Black" panose="020B0A04020102020204" pitchFamily="34" charset="0"/>
              </a:rPr>
              <a:t>X</a:t>
            </a:r>
            <a:r>
              <a:rPr lang="en-US" sz="4800" b="1" dirty="0">
                <a:solidFill>
                  <a:srgbClr val="FF0000"/>
                </a:solidFill>
                <a:latin typeface="Arial Black" panose="020B0A04020102020204" pitchFamily="34" charset="0"/>
              </a:rPr>
              <a:t>U</a:t>
            </a:r>
            <a:r>
              <a:rPr lang="en-US" sz="4800" b="1" dirty="0">
                <a:solidFill>
                  <a:srgbClr val="33CC33"/>
                </a:solidFill>
                <a:latin typeface="Arial Black" panose="020B0A04020102020204" pitchFamily="34" charset="0"/>
              </a:rPr>
              <a:t>S</a:t>
            </a:r>
          </a:p>
        </p:txBody>
      </p:sp>
      <p:sp>
        <p:nvSpPr>
          <p:cNvPr id="59" name="Slide Number Placeholder 1">
            <a:extLst>
              <a:ext uri="{FF2B5EF4-FFF2-40B4-BE49-F238E27FC236}">
                <a16:creationId xmlns:a16="http://schemas.microsoft.com/office/drawing/2014/main" id="{E5F90B97-83F3-4179-8098-8BCD44C938CC}"/>
              </a:ext>
            </a:extLst>
          </p:cNvPr>
          <p:cNvSpPr txBox="1">
            <a:spLocks/>
          </p:cNvSpPr>
          <p:nvPr/>
        </p:nvSpPr>
        <p:spPr>
          <a:xfrm>
            <a:off x="-1" y="6504037"/>
            <a:ext cx="342275"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Tree>
    <p:extLst>
      <p:ext uri="{BB962C8B-B14F-4D97-AF65-F5344CB8AC3E}">
        <p14:creationId xmlns:p14="http://schemas.microsoft.com/office/powerpoint/2010/main" val="309615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7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700"/>
                            </p:stCondLst>
                            <p:childTnLst>
                              <p:par>
                                <p:cTn id="8" presetID="1" presetClass="entr" presetSubtype="0" fill="hold" nodeType="afterEffect">
                                  <p:stCondLst>
                                    <p:cond delay="300"/>
                                  </p:stCondLst>
                                  <p:childTnLst>
                                    <p:set>
                                      <p:cBhvr>
                                        <p:cTn id="9" dur="1" fill="hold">
                                          <p:stCondLst>
                                            <p:cond delay="0"/>
                                          </p:stCondLst>
                                        </p:cTn>
                                        <p:tgtEl>
                                          <p:spTgt spid="5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9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6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6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7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7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2"/>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8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8"/>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9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40"/>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8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42"/>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9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44"/>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98"/>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61"/>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1B72A3C0-EB3D-49B0-A217-AF9C144DA685}"/>
              </a:ext>
            </a:extLst>
          </p:cNvPr>
          <p:cNvSpPr>
            <a:spLocks noChangeArrowheads="1"/>
          </p:cNvSpPr>
          <p:nvPr/>
        </p:nvSpPr>
        <p:spPr bwMode="auto">
          <a:xfrm>
            <a:off x="1524000" y="92699"/>
            <a:ext cx="9144000" cy="646331"/>
          </a:xfrm>
          <a:prstGeom prst="rect">
            <a:avLst/>
          </a:prstGeom>
          <a:noFill/>
          <a:ln w="9525">
            <a:noFill/>
            <a:miter lim="800000"/>
            <a:headEnd/>
            <a:tailEnd/>
          </a:ln>
          <a:effectLst/>
        </p:spPr>
        <p:txBody>
          <a:bodyPr wrap="square">
            <a:spAutoFit/>
          </a:bodyPr>
          <a:lstStyle/>
          <a:p>
            <a:pPr algn="ctr" fontAlgn="base">
              <a:spcBef>
                <a:spcPct val="0"/>
              </a:spcBef>
              <a:spcAft>
                <a:spcPts val="1800"/>
              </a:spcAft>
              <a:defRPr/>
            </a:pPr>
            <a:r>
              <a:rPr lang="en-US" altLang="zh-CN" sz="3600" dirty="0">
                <a:latin typeface="Arial" charset="0"/>
                <a:ea typeface="微软雅黑"/>
              </a:rPr>
              <a:t>NEXUS: EPA Regional Beta Testing Team</a:t>
            </a:r>
            <a:endParaRPr lang="en-US" altLang="zh-CN" sz="3200" dirty="0">
              <a:latin typeface="Arial" charset="0"/>
              <a:ea typeface="宋体" panose="02010600030101010101" pitchFamily="2" charset="-122"/>
            </a:endParaRPr>
          </a:p>
        </p:txBody>
      </p:sp>
      <p:sp>
        <p:nvSpPr>
          <p:cNvPr id="24" name="Slide Number Placeholder 1">
            <a:extLst>
              <a:ext uri="{FF2B5EF4-FFF2-40B4-BE49-F238E27FC236}">
                <a16:creationId xmlns:a16="http://schemas.microsoft.com/office/drawing/2014/main" id="{6B954DC9-FAC0-438F-9E41-C665F0632627}"/>
              </a:ext>
            </a:extLst>
          </p:cNvPr>
          <p:cNvSpPr txBox="1">
            <a:spLocks/>
          </p:cNvSpPr>
          <p:nvPr/>
        </p:nvSpPr>
        <p:spPr>
          <a:xfrm>
            <a:off x="10058400" y="6492875"/>
            <a:ext cx="21336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EF97FA5-94DB-459B-8E5D-031A45794050}" type="slidenum">
              <a:rPr kumimoji="0" lang="en-US" sz="1800" b="0" i="0" u="none" strike="noStrike" kern="1200" cap="none" spc="0" normalizeH="0" baseline="0" noProof="0">
                <a:ln>
                  <a:noFill/>
                </a:ln>
                <a:solidFill>
                  <a:prstClr val="black">
                    <a:tint val="75000"/>
                  </a:prstClr>
                </a:solidFill>
                <a:effectLst/>
                <a:uLnTx/>
                <a:uFillTx/>
                <a:latin typeface="Arial" pitchFamily="34" charset="0"/>
                <a:ea typeface="微软雅黑"/>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800" b="0" i="0" u="none" strike="noStrike" kern="1200" cap="none" spc="0" normalizeH="0" baseline="0" noProof="0" dirty="0">
              <a:ln>
                <a:noFill/>
              </a:ln>
              <a:solidFill>
                <a:prstClr val="black">
                  <a:tint val="75000"/>
                </a:prstClr>
              </a:solidFill>
              <a:effectLst/>
              <a:uLnTx/>
              <a:uFillTx/>
              <a:latin typeface="Arial" pitchFamily="34" charset="0"/>
              <a:ea typeface="微软雅黑"/>
              <a:cs typeface="+mn-cs"/>
            </a:endParaRPr>
          </a:p>
        </p:txBody>
      </p:sp>
      <p:sp>
        <p:nvSpPr>
          <p:cNvPr id="26" name="Content Placeholder 25">
            <a:extLst>
              <a:ext uri="{FF2B5EF4-FFF2-40B4-BE49-F238E27FC236}">
                <a16:creationId xmlns:a16="http://schemas.microsoft.com/office/drawing/2014/main" id="{C1AC9C0D-4755-4580-A81C-D0444E26F74A}"/>
              </a:ext>
            </a:extLst>
          </p:cNvPr>
          <p:cNvSpPr>
            <a:spLocks noGrp="1"/>
          </p:cNvSpPr>
          <p:nvPr>
            <p:ph idx="1"/>
          </p:nvPr>
        </p:nvSpPr>
        <p:spPr>
          <a:xfrm>
            <a:off x="879566" y="876250"/>
            <a:ext cx="10058400" cy="5889051"/>
          </a:xfrm>
        </p:spPr>
        <p:txBody>
          <a:bodyPr>
            <a:normAutofit/>
          </a:bodyPr>
          <a:lstStyle/>
          <a:p>
            <a:pPr>
              <a:lnSpc>
                <a:spcPct val="150000"/>
              </a:lnSpc>
              <a:spcBef>
                <a:spcPts val="0"/>
              </a:spcBef>
            </a:pPr>
            <a:r>
              <a:rPr lang="en-US" sz="2400" b="0" dirty="0">
                <a:latin typeface="+mj-lt"/>
                <a:cs typeface="Arial" panose="020B0604020202020204" pitchFamily="34" charset="0"/>
              </a:rPr>
              <a:t>Convened a group of OAR and regional office members that see the benefit of NEXUS and plan to use it on a routine basis to assist in their job duties. </a:t>
            </a:r>
          </a:p>
          <a:p>
            <a:pPr>
              <a:lnSpc>
                <a:spcPct val="150000"/>
              </a:lnSpc>
              <a:spcBef>
                <a:spcPts val="0"/>
              </a:spcBef>
            </a:pPr>
            <a:r>
              <a:rPr lang="en-US" sz="2400" b="0" dirty="0">
                <a:latin typeface="+mj-lt"/>
                <a:cs typeface="Arial" panose="020B0604020202020204" pitchFamily="34" charset="0"/>
              </a:rPr>
              <a:t>Requested feedback to help shape the direction of future tool development and ensure we are making updates and additions that are most beneficial to those Regions who are encouraging a multi-pollutant approach to air quality management.</a:t>
            </a:r>
          </a:p>
          <a:p>
            <a:pPr>
              <a:lnSpc>
                <a:spcPct val="150000"/>
              </a:lnSpc>
              <a:spcBef>
                <a:spcPts val="0"/>
              </a:spcBef>
            </a:pPr>
            <a:r>
              <a:rPr lang="en-US" sz="2400" b="0" dirty="0">
                <a:latin typeface="+mj-lt"/>
                <a:cs typeface="Arial" panose="020B0604020202020204" pitchFamily="34" charset="0"/>
              </a:rPr>
              <a:t>Working to identify specific applications to collaborate on with Regions, e.g.:</a:t>
            </a:r>
          </a:p>
          <a:p>
            <a:pPr lvl="1">
              <a:lnSpc>
                <a:spcPct val="150000"/>
              </a:lnSpc>
              <a:spcBef>
                <a:spcPts val="0"/>
              </a:spcBef>
            </a:pPr>
            <a:r>
              <a:rPr lang="en-US" sz="2000" b="0" dirty="0">
                <a:latin typeface="+mj-lt"/>
                <a:cs typeface="Arial" panose="020B0604020202020204" pitchFamily="34" charset="0"/>
              </a:rPr>
              <a:t>Select area with MP and potential EJ concerns and explore a MP approach using NEXUS.</a:t>
            </a:r>
          </a:p>
          <a:p>
            <a:pPr lvl="1">
              <a:lnSpc>
                <a:spcPct val="150000"/>
              </a:lnSpc>
              <a:spcBef>
                <a:spcPts val="0"/>
              </a:spcBef>
            </a:pPr>
            <a:r>
              <a:rPr lang="en-US" sz="2000" b="0" dirty="0">
                <a:latin typeface="+mj-lt"/>
                <a:cs typeface="Arial" panose="020B0604020202020204" pitchFamily="34" charset="0"/>
              </a:rPr>
              <a:t>Support EJ screening and related analysis for Federal permit or related action.</a:t>
            </a:r>
          </a:p>
        </p:txBody>
      </p:sp>
    </p:spTree>
    <p:extLst>
      <p:ext uri="{BB962C8B-B14F-4D97-AF65-F5344CB8AC3E}">
        <p14:creationId xmlns:p14="http://schemas.microsoft.com/office/powerpoint/2010/main" val="1541558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TotalTime>
  <Words>3673</Words>
  <Application>Microsoft Office PowerPoint</Application>
  <PresentationFormat>Widescreen</PresentationFormat>
  <Paragraphs>525</Paragraphs>
  <Slides>23</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Arial Black</vt:lpstr>
      <vt:lpstr>Calibri</vt:lpstr>
      <vt:lpstr>Calibri Light</vt:lpstr>
      <vt:lpstr>Century Gothic</vt:lpstr>
      <vt:lpstr>Symbol</vt:lpstr>
      <vt:lpstr>Wingdings</vt:lpstr>
      <vt:lpstr>Office Theme</vt:lpstr>
      <vt:lpstr>MP &amp; NEXUS</vt:lpstr>
      <vt:lpstr>Background/Timeline</vt:lpstr>
      <vt:lpstr>2010 Detroit MP Case Study</vt:lpstr>
      <vt:lpstr>PowerPoint Presentation</vt:lpstr>
      <vt:lpstr>Multi-Pollutant Assessment Process</vt:lpstr>
      <vt:lpstr>PowerPoint Presentation</vt:lpstr>
      <vt:lpstr>PowerPoint Presentation</vt:lpstr>
      <vt:lpstr>NEXUS Data Inputs and Major Functions</vt:lpstr>
      <vt:lpstr>PowerPoint Presentation</vt:lpstr>
      <vt:lpstr>NEXUS: EPA Regional Beta Team Members</vt:lpstr>
      <vt:lpstr>PowerPoint Presentation</vt:lpstr>
      <vt:lpstr>PowerPoint Presentation</vt:lpstr>
      <vt:lpstr>PowerPoint Presentation</vt:lpstr>
      <vt:lpstr>NEXUS FAQs</vt:lpstr>
      <vt:lpstr>Is NEXUS publicly available?</vt:lpstr>
      <vt:lpstr>How can I access NEXUS?</vt:lpstr>
      <vt:lpstr>What are the similarities/differences between EJSCREEN, CEJEST, and NEXUS?</vt:lpstr>
      <vt:lpstr>NEXUS        &amp;       EJSCREEN</vt:lpstr>
      <vt:lpstr>NEXUS Data Information</vt:lpstr>
      <vt:lpstr>PowerPoint Presentation</vt:lpstr>
      <vt:lpstr>PowerPoint Presentation</vt:lpstr>
      <vt:lpstr>Next Steps</vt:lpstr>
      <vt:lpstr>Important Caveats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MP &amp; NEXUS</dc:title>
  <dc:creator>Landis, Elizabeth</dc:creator>
  <cp:lastModifiedBy>Landis, Elizabeth</cp:lastModifiedBy>
  <cp:revision>8</cp:revision>
  <dcterms:created xsi:type="dcterms:W3CDTF">2023-01-09T02:38:00Z</dcterms:created>
  <dcterms:modified xsi:type="dcterms:W3CDTF">2023-01-11T15:54:14Z</dcterms:modified>
</cp:coreProperties>
</file>