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  <p:sldMasterId id="2147483827" r:id="rId31"/>
  </p:sldMasterIdLst>
  <p:notesMasterIdLst>
    <p:notesMasterId r:id="rId70"/>
  </p:notesMasterIdLst>
  <p:handoutMasterIdLst>
    <p:handoutMasterId r:id="rId71"/>
  </p:handoutMasterIdLst>
  <p:sldIdLst>
    <p:sldId id="1459" r:id="rId32"/>
    <p:sldId id="269" r:id="rId33"/>
    <p:sldId id="1249" r:id="rId34"/>
    <p:sldId id="1188" r:id="rId35"/>
    <p:sldId id="1461" r:id="rId36"/>
    <p:sldId id="1457" r:id="rId37"/>
    <p:sldId id="1479" r:id="rId38"/>
    <p:sldId id="1379" r:id="rId39"/>
    <p:sldId id="1463" r:id="rId40"/>
    <p:sldId id="1427" r:id="rId41"/>
    <p:sldId id="1489" r:id="rId42"/>
    <p:sldId id="1462" r:id="rId43"/>
    <p:sldId id="1478" r:id="rId44"/>
    <p:sldId id="1398" r:id="rId45"/>
    <p:sldId id="1429" r:id="rId46"/>
    <p:sldId id="1430" r:id="rId47"/>
    <p:sldId id="1431" r:id="rId48"/>
    <p:sldId id="1432" r:id="rId49"/>
    <p:sldId id="1468" r:id="rId50"/>
    <p:sldId id="1433" r:id="rId51"/>
    <p:sldId id="1477" r:id="rId52"/>
    <p:sldId id="1434" r:id="rId53"/>
    <p:sldId id="1435" r:id="rId54"/>
    <p:sldId id="1436" r:id="rId55"/>
    <p:sldId id="1437" r:id="rId56"/>
    <p:sldId id="1438" r:id="rId57"/>
    <p:sldId id="1469" r:id="rId58"/>
    <p:sldId id="1470" r:id="rId59"/>
    <p:sldId id="1471" r:id="rId60"/>
    <p:sldId id="1426" r:id="rId61"/>
    <p:sldId id="1440" r:id="rId62"/>
    <p:sldId id="1472" r:id="rId63"/>
    <p:sldId id="1473" r:id="rId64"/>
    <p:sldId id="1474" r:id="rId65"/>
    <p:sldId id="1475" r:id="rId66"/>
    <p:sldId id="1460" r:id="rId67"/>
    <p:sldId id="1476" r:id="rId68"/>
    <p:sldId id="1174" r:id="rId69"/>
  </p:sldIdLst>
  <p:sldSz cx="12192000" cy="6858000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x, Tyler" initials="FT" lastIdx="1" clrIdx="0">
    <p:extLst>
      <p:ext uri="{19B8F6BF-5375-455C-9EA6-DF929625EA0E}">
        <p15:presenceInfo xmlns:p15="http://schemas.microsoft.com/office/powerpoint/2012/main" userId="S::Fox.Tyler@epa.gov::d3ca8bf6-d2c8-45ae-bf9b-8f74647f81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7" autoAdjust="0"/>
    <p:restoredTop sz="78543" autoAdjust="0"/>
  </p:normalViewPr>
  <p:slideViewPr>
    <p:cSldViewPr snapToGrid="0">
      <p:cViewPr varScale="1">
        <p:scale>
          <a:sx n="86" d="100"/>
          <a:sy n="86" d="100"/>
        </p:scale>
        <p:origin x="34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slide" Target="slides/slide35.xml"/><Relationship Id="rId74" Type="http://schemas.openxmlformats.org/officeDocument/2006/relationships/viewProps" Target="view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30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microsoft.com/office/2016/11/relationships/changesInfo" Target="changesInfos/changesInfo1.xml"/><Relationship Id="rId8" Type="http://schemas.openxmlformats.org/officeDocument/2006/relationships/customXml" Target="../customXml/item8.xml"/><Relationship Id="rId51" Type="http://schemas.openxmlformats.org/officeDocument/2006/relationships/slide" Target="slides/slide20.xml"/><Relationship Id="rId7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" Type="http://schemas.openxmlformats.org/officeDocument/2006/relationships/customXml" Target="../customXml/item10.xml"/><Relationship Id="rId31" Type="http://schemas.openxmlformats.org/officeDocument/2006/relationships/slideMaster" Target="slideMasters/slideMaster3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tableStyles" Target="tableStyles.xml"/><Relationship Id="rId7" Type="http://schemas.openxmlformats.org/officeDocument/2006/relationships/customXml" Target="../customXml/item7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g, Carey" userId="5dcdf613-9329-442e-aaa9-13ddf77a7abf" providerId="ADAL" clId="{E086A4C8-0C60-4071-AF86-C31091F3D8C1}"/>
    <pc:docChg chg="custSel addSld delSld modSld">
      <pc:chgData name="Jang, Carey" userId="5dcdf613-9329-442e-aaa9-13ddf77a7abf" providerId="ADAL" clId="{E086A4C8-0C60-4071-AF86-C31091F3D8C1}" dt="2021-11-18T16:36:00.263" v="107"/>
      <pc:docMkLst>
        <pc:docMk/>
      </pc:docMkLst>
      <pc:sldChg chg="modSp mod">
        <pc:chgData name="Jang, Carey" userId="5dcdf613-9329-442e-aaa9-13ddf77a7abf" providerId="ADAL" clId="{E086A4C8-0C60-4071-AF86-C31091F3D8C1}" dt="2021-11-18T16:12:54.219" v="30" actId="20577"/>
        <pc:sldMkLst>
          <pc:docMk/>
          <pc:sldMk cId="2074725986" sldId="269"/>
        </pc:sldMkLst>
        <pc:spChg chg="mod">
          <ac:chgData name="Jang, Carey" userId="5dcdf613-9329-442e-aaa9-13ddf77a7abf" providerId="ADAL" clId="{E086A4C8-0C60-4071-AF86-C31091F3D8C1}" dt="2021-11-18T16:12:54.219" v="30" actId="20577"/>
          <ac:spMkLst>
            <pc:docMk/>
            <pc:sldMk cId="2074725986" sldId="269"/>
            <ac:spMk id="2" creationId="{D578F8DE-9C8D-429E-BA3A-C2D899A1F83C}"/>
          </ac:spMkLst>
        </pc:spChg>
        <pc:spChg chg="mod">
          <ac:chgData name="Jang, Carey" userId="5dcdf613-9329-442e-aaa9-13ddf77a7abf" providerId="ADAL" clId="{E086A4C8-0C60-4071-AF86-C31091F3D8C1}" dt="2021-11-18T16:11:50.581" v="17" actId="20577"/>
          <ac:spMkLst>
            <pc:docMk/>
            <pc:sldMk cId="2074725986" sldId="269"/>
            <ac:spMk id="12" creationId="{343015C4-6471-49D2-8081-64DBB4B98D31}"/>
          </ac:spMkLst>
        </pc:spChg>
      </pc:sldChg>
      <pc:sldChg chg="del">
        <pc:chgData name="Jang, Carey" userId="5dcdf613-9329-442e-aaa9-13ddf77a7abf" providerId="ADAL" clId="{E086A4C8-0C60-4071-AF86-C31091F3D8C1}" dt="2021-11-18T16:15:59.473" v="85" actId="47"/>
        <pc:sldMkLst>
          <pc:docMk/>
          <pc:sldMk cId="1555480911" sldId="594"/>
        </pc:sldMkLst>
      </pc:sldChg>
      <pc:sldChg chg="modSp mod">
        <pc:chgData name="Jang, Carey" userId="5dcdf613-9329-442e-aaa9-13ddf77a7abf" providerId="ADAL" clId="{E086A4C8-0C60-4071-AF86-C31091F3D8C1}" dt="2021-11-18T16:14:10.875" v="82" actId="20577"/>
        <pc:sldMkLst>
          <pc:docMk/>
          <pc:sldMk cId="37356734" sldId="1188"/>
        </pc:sldMkLst>
        <pc:spChg chg="mod">
          <ac:chgData name="Jang, Carey" userId="5dcdf613-9329-442e-aaa9-13ddf77a7abf" providerId="ADAL" clId="{E086A4C8-0C60-4071-AF86-C31091F3D8C1}" dt="2021-11-18T16:14:10.875" v="82" actId="20577"/>
          <ac:spMkLst>
            <pc:docMk/>
            <pc:sldMk cId="37356734" sldId="1188"/>
            <ac:spMk id="5" creationId="{05F37120-C018-41AC-BBDC-9156C915F6B8}"/>
          </ac:spMkLst>
        </pc:spChg>
      </pc:sldChg>
      <pc:sldChg chg="modSp mod">
        <pc:chgData name="Jang, Carey" userId="5dcdf613-9329-442e-aaa9-13ddf77a7abf" providerId="ADAL" clId="{E086A4C8-0C60-4071-AF86-C31091F3D8C1}" dt="2021-11-18T16:34:28.899" v="106" actId="20577"/>
        <pc:sldMkLst>
          <pc:docMk/>
          <pc:sldMk cId="1338702642" sldId="1249"/>
        </pc:sldMkLst>
        <pc:spChg chg="mod">
          <ac:chgData name="Jang, Carey" userId="5dcdf613-9329-442e-aaa9-13ddf77a7abf" providerId="ADAL" clId="{E086A4C8-0C60-4071-AF86-C31091F3D8C1}" dt="2021-11-18T16:34:28.899" v="106" actId="20577"/>
          <ac:spMkLst>
            <pc:docMk/>
            <pc:sldMk cId="1338702642" sldId="1249"/>
            <ac:spMk id="26" creationId="{C1AC9C0D-4755-4580-A81C-D0444E26F74A}"/>
          </ac:spMkLst>
        </pc:spChg>
      </pc:sldChg>
      <pc:sldChg chg="modSp mod">
        <pc:chgData name="Jang, Carey" userId="5dcdf613-9329-442e-aaa9-13ddf77a7abf" providerId="ADAL" clId="{E086A4C8-0C60-4071-AF86-C31091F3D8C1}" dt="2021-11-18T16:13:44.524" v="67" actId="14100"/>
        <pc:sldMkLst>
          <pc:docMk/>
          <pc:sldMk cId="1080279946" sldId="1459"/>
        </pc:sldMkLst>
        <pc:spChg chg="mod">
          <ac:chgData name="Jang, Carey" userId="5dcdf613-9329-442e-aaa9-13ddf77a7abf" providerId="ADAL" clId="{E086A4C8-0C60-4071-AF86-C31091F3D8C1}" dt="2021-11-18T16:13:44.524" v="67" actId="14100"/>
          <ac:spMkLst>
            <pc:docMk/>
            <pc:sldMk cId="1080279946" sldId="1459"/>
            <ac:spMk id="2" creationId="{CBBA6BC7-AEF0-4B96-994E-1B9F8EC1C5A7}"/>
          </ac:spMkLst>
        </pc:spChg>
      </pc:sldChg>
      <pc:sldChg chg="modSp add mod modAnim">
        <pc:chgData name="Jang, Carey" userId="5dcdf613-9329-442e-aaa9-13ddf77a7abf" providerId="ADAL" clId="{E086A4C8-0C60-4071-AF86-C31091F3D8C1}" dt="2021-11-18T16:36:00.263" v="107"/>
        <pc:sldMkLst>
          <pc:docMk/>
          <pc:sldMk cId="2950645001" sldId="1479"/>
        </pc:sldMkLst>
        <pc:cxnChg chg="mod">
          <ac:chgData name="Jang, Carey" userId="5dcdf613-9329-442e-aaa9-13ddf77a7abf" providerId="ADAL" clId="{E086A4C8-0C60-4071-AF86-C31091F3D8C1}" dt="2021-11-18T16:15:40.260" v="84" actId="693"/>
          <ac:cxnSpMkLst>
            <pc:docMk/>
            <pc:sldMk cId="2950645001" sldId="1479"/>
            <ac:cxnSpMk id="62" creationId="{98A358EB-E1B2-4526-92BC-E9737386BBEB}"/>
          </ac:cxnSpMkLst>
        </pc:cxnChg>
        <pc:cxnChg chg="mod">
          <ac:chgData name="Jang, Carey" userId="5dcdf613-9329-442e-aaa9-13ddf77a7abf" providerId="ADAL" clId="{E086A4C8-0C60-4071-AF86-C31091F3D8C1}" dt="2021-11-18T16:15:40.260" v="84" actId="693"/>
          <ac:cxnSpMkLst>
            <pc:docMk/>
            <pc:sldMk cId="2950645001" sldId="1479"/>
            <ac:cxnSpMk id="69" creationId="{F1AA9612-99E0-4155-B4D6-3B422F8665E1}"/>
          </ac:cxnSpMkLst>
        </pc:cxnChg>
        <pc:cxnChg chg="mod">
          <ac:chgData name="Jang, Carey" userId="5dcdf613-9329-442e-aaa9-13ddf77a7abf" providerId="ADAL" clId="{E086A4C8-0C60-4071-AF86-C31091F3D8C1}" dt="2021-11-18T16:15:40.260" v="84" actId="693"/>
          <ac:cxnSpMkLst>
            <pc:docMk/>
            <pc:sldMk cId="2950645001" sldId="1479"/>
            <ac:cxnSpMk id="72" creationId="{3694B469-118A-4D5D-BC6E-4F0D2302B401}"/>
          </ac:cxnSpMkLst>
        </pc:cxnChg>
        <pc:cxnChg chg="mod">
          <ac:chgData name="Jang, Carey" userId="5dcdf613-9329-442e-aaa9-13ddf77a7abf" providerId="ADAL" clId="{E086A4C8-0C60-4071-AF86-C31091F3D8C1}" dt="2021-11-18T16:15:40.260" v="84" actId="693"/>
          <ac:cxnSpMkLst>
            <pc:docMk/>
            <pc:sldMk cId="2950645001" sldId="1479"/>
            <ac:cxnSpMk id="75" creationId="{A7C80C3E-85A4-425E-B869-5049BA02847F}"/>
          </ac:cxnSpMkLst>
        </pc:cxnChg>
        <pc:cxnChg chg="mod">
          <ac:chgData name="Jang, Carey" userId="5dcdf613-9329-442e-aaa9-13ddf77a7abf" providerId="ADAL" clId="{E086A4C8-0C60-4071-AF86-C31091F3D8C1}" dt="2021-11-18T16:15:40.260" v="84" actId="693"/>
          <ac:cxnSpMkLst>
            <pc:docMk/>
            <pc:sldMk cId="2950645001" sldId="1479"/>
            <ac:cxnSpMk id="81" creationId="{4EF5BA4D-B765-4658-A188-4BCE0D6B54C2}"/>
          </ac:cxnSpMkLst>
        </pc:cxnChg>
        <pc:cxnChg chg="mod">
          <ac:chgData name="Jang, Carey" userId="5dcdf613-9329-442e-aaa9-13ddf77a7abf" providerId="ADAL" clId="{E086A4C8-0C60-4071-AF86-C31091F3D8C1}" dt="2021-11-18T16:15:40.260" v="84" actId="693"/>
          <ac:cxnSpMkLst>
            <pc:docMk/>
            <pc:sldMk cId="2950645001" sldId="1479"/>
            <ac:cxnSpMk id="84" creationId="{217AA477-BF8F-406F-965A-A1B07C382D21}"/>
          </ac:cxnSpMkLst>
        </pc:cxnChg>
        <pc:cxnChg chg="mod">
          <ac:chgData name="Jang, Carey" userId="5dcdf613-9329-442e-aaa9-13ddf77a7abf" providerId="ADAL" clId="{E086A4C8-0C60-4071-AF86-C31091F3D8C1}" dt="2021-11-18T16:15:40.260" v="84" actId="693"/>
          <ac:cxnSpMkLst>
            <pc:docMk/>
            <pc:sldMk cId="2950645001" sldId="1479"/>
            <ac:cxnSpMk id="91" creationId="{2DB70588-F6DA-4A7D-BC76-49440C5C51CD}"/>
          </ac:cxnSpMkLst>
        </pc:cxnChg>
        <pc:cxnChg chg="mod">
          <ac:chgData name="Jang, Carey" userId="5dcdf613-9329-442e-aaa9-13ddf77a7abf" providerId="ADAL" clId="{E086A4C8-0C60-4071-AF86-C31091F3D8C1}" dt="2021-11-18T16:15:40.260" v="84" actId="693"/>
          <ac:cxnSpMkLst>
            <pc:docMk/>
            <pc:sldMk cId="2950645001" sldId="1479"/>
            <ac:cxnSpMk id="94" creationId="{700895B9-C28D-48B3-99BD-2C2D6030D2F4}"/>
          </ac:cxnSpMkLst>
        </pc:cxnChg>
        <pc:cxnChg chg="mod">
          <ac:chgData name="Jang, Carey" userId="5dcdf613-9329-442e-aaa9-13ddf77a7abf" providerId="ADAL" clId="{E086A4C8-0C60-4071-AF86-C31091F3D8C1}" dt="2021-11-18T16:15:40.260" v="84" actId="693"/>
          <ac:cxnSpMkLst>
            <pc:docMk/>
            <pc:sldMk cId="2950645001" sldId="1479"/>
            <ac:cxnSpMk id="98" creationId="{B229CF96-ECD5-4253-9AB7-D7D7B724128D}"/>
          </ac:cxnSpMkLst>
        </pc:cxnChg>
        <pc:cxnChg chg="mod">
          <ac:chgData name="Jang, Carey" userId="5dcdf613-9329-442e-aaa9-13ddf77a7abf" providerId="ADAL" clId="{E086A4C8-0C60-4071-AF86-C31091F3D8C1}" dt="2021-11-18T16:15:40.260" v="84" actId="693"/>
          <ac:cxnSpMkLst>
            <pc:docMk/>
            <pc:sldMk cId="2950645001" sldId="1479"/>
            <ac:cxnSpMk id="101" creationId="{A2983F7A-96F0-4B48-A9FD-84EBFB2DCC40}"/>
          </ac:cxnSpMkLst>
        </pc:cxnChg>
      </pc:sldChg>
      <pc:sldChg chg="modSp add mod">
        <pc:chgData name="Jang, Carey" userId="5dcdf613-9329-442e-aaa9-13ddf77a7abf" providerId="ADAL" clId="{E086A4C8-0C60-4071-AF86-C31091F3D8C1}" dt="2021-11-18T16:24:48.919" v="100" actId="14100"/>
        <pc:sldMkLst>
          <pc:docMk/>
          <pc:sldMk cId="1001820453" sldId="1489"/>
        </pc:sldMkLst>
        <pc:spChg chg="mod">
          <ac:chgData name="Jang, Carey" userId="5dcdf613-9329-442e-aaa9-13ddf77a7abf" providerId="ADAL" clId="{E086A4C8-0C60-4071-AF86-C31091F3D8C1}" dt="2021-11-18T16:24:48.919" v="100" actId="14100"/>
          <ac:spMkLst>
            <pc:docMk/>
            <pc:sldMk cId="1001820453" sldId="1489"/>
            <ac:spMk id="3" creationId="{5C35D3F4-27B0-4EDB-9F94-25B4C8FA31F1}"/>
          </ac:spMkLst>
        </pc:spChg>
        <pc:spChg chg="mod">
          <ac:chgData name="Jang, Carey" userId="5dcdf613-9329-442e-aaa9-13ddf77a7abf" providerId="ADAL" clId="{E086A4C8-0C60-4071-AF86-C31091F3D8C1}" dt="2021-11-18T16:23:12.416" v="96" actId="1076"/>
          <ac:spMkLst>
            <pc:docMk/>
            <pc:sldMk cId="1001820453" sldId="1489"/>
            <ac:spMk id="9" creationId="{81F153DC-B5D2-4277-B157-6EBF58F626FA}"/>
          </ac:spMkLst>
        </pc:spChg>
        <pc:spChg chg="mod">
          <ac:chgData name="Jang, Carey" userId="5dcdf613-9329-442e-aaa9-13ddf77a7abf" providerId="ADAL" clId="{E086A4C8-0C60-4071-AF86-C31091F3D8C1}" dt="2021-11-18T16:23:02.973" v="95" actId="14100"/>
          <ac:spMkLst>
            <pc:docMk/>
            <pc:sldMk cId="1001820453" sldId="1489"/>
            <ac:spMk id="10" creationId="{B59950C2-70E9-4CB3-98A0-2D3C247F701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2021-11-18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2021/11/18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929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175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009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BF63FF2-4829-455E-8C48-EB971E04A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46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253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79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62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42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65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309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1167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17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850CF8C-9D27-4779-A063-25F04D46B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364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41DB482-C6E6-49A9-A1ED-F782E5F74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521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705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18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759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70241" y="6453339"/>
            <a:ext cx="1261931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7714389" y="645333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50828" y="6453339"/>
            <a:ext cx="4938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44624"/>
            <a:ext cx="109728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862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3492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3876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51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7212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7497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00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1804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90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5337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2023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191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ftp.epa.gov/Air/aqmg/cjang/NEXUS/NEXUS%202.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ang.carey@epa.gov" TargetMode="External"/><Relationship Id="rId4" Type="http://schemas.openxmlformats.org/officeDocument/2006/relationships/hyperlink" Target="mailto:landis.elizabeth@epa.gov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ftp.epa.gov/Air/aqmg/cjang/NEXUS/NEXUS%202.0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6BC7-AEF0-4B96-994E-1B9F8EC1C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“NEXUS” Multi-Pollutant Screening Analysis Tool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AQAD All-Hands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C96944-15EB-493A-8487-DB2C5D63D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7212" y="4748349"/>
            <a:ext cx="85344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OAQPS’s Multi-Pollutant Team</a:t>
            </a:r>
          </a:p>
          <a:p>
            <a:pPr>
              <a:spcBef>
                <a:spcPts val="0"/>
              </a:spcBef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November 18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2021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7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>
            <a:extLst>
              <a:ext uri="{FF2B5EF4-FFF2-40B4-BE49-F238E27FC236}">
                <a16:creationId xmlns:a16="http://schemas.microsoft.com/office/drawing/2014/main" id="{565FB2C4-84AA-45B2-A03F-69FECCCFB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640" y="1328300"/>
            <a:ext cx="6809360" cy="48407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1522D63-601F-4CD7-B7CE-8AAFF4C45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" y="1379589"/>
            <a:ext cx="5379399" cy="46873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96A3DA1-263D-4ADA-99AB-11D9CB34C656}"/>
              </a:ext>
            </a:extLst>
          </p:cNvPr>
          <p:cNvCxnSpPr>
            <a:cxnSpLocks/>
          </p:cNvCxnSpPr>
          <p:nvPr/>
        </p:nvCxnSpPr>
        <p:spPr bwMode="auto">
          <a:xfrm flipV="1">
            <a:off x="3995928" y="4043339"/>
            <a:ext cx="5480401" cy="1846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" name="标题 1">
            <a:extLst>
              <a:ext uri="{FF2B5EF4-FFF2-40B4-BE49-F238E27FC236}">
                <a16:creationId xmlns:a16="http://schemas.microsoft.com/office/drawing/2014/main" id="{439D1FBB-07E9-41F9-88F3-84C6E7C6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8"/>
            <a:ext cx="12191999" cy="668337"/>
          </a:xfrm>
        </p:spPr>
        <p:txBody>
          <a:bodyPr/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altLang="zh-C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“Proximity Analysis” Module </a:t>
            </a: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(under development)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8C209F-660E-49B6-9A60-C9397F86BDEC}"/>
              </a:ext>
            </a:extLst>
          </p:cNvPr>
          <p:cNvSpPr/>
          <p:nvPr/>
        </p:nvSpPr>
        <p:spPr bwMode="auto">
          <a:xfrm>
            <a:off x="3628417" y="4105072"/>
            <a:ext cx="505838" cy="437745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cxnSp>
        <p:nvCxnSpPr>
          <p:cNvPr id="12" name="直接箭头连接符 22">
            <a:extLst>
              <a:ext uri="{FF2B5EF4-FFF2-40B4-BE49-F238E27FC236}">
                <a16:creationId xmlns:a16="http://schemas.microsoft.com/office/drawing/2014/main" id="{016234E7-C950-40C7-A029-9E79BE4871B9}"/>
              </a:ext>
            </a:extLst>
          </p:cNvPr>
          <p:cNvCxnSpPr>
            <a:cxnSpLocks/>
            <a:stCxn id="7" idx="0"/>
          </p:cNvCxnSpPr>
          <p:nvPr/>
        </p:nvCxnSpPr>
        <p:spPr bwMode="auto">
          <a:xfrm flipV="1">
            <a:off x="3881336" y="2587557"/>
            <a:ext cx="5048655" cy="15175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cxnSp>
        <p:nvCxnSpPr>
          <p:cNvPr id="15" name="直接箭头连接符 22">
            <a:extLst>
              <a:ext uri="{FF2B5EF4-FFF2-40B4-BE49-F238E27FC236}">
                <a16:creationId xmlns:a16="http://schemas.microsoft.com/office/drawing/2014/main" id="{92D565BD-F08C-4B7D-9DB4-303253241724}"/>
              </a:ext>
            </a:extLst>
          </p:cNvPr>
          <p:cNvCxnSpPr>
            <a:cxnSpLocks/>
          </p:cNvCxnSpPr>
          <p:nvPr/>
        </p:nvCxnSpPr>
        <p:spPr bwMode="auto">
          <a:xfrm>
            <a:off x="3881336" y="4558195"/>
            <a:ext cx="5147302" cy="12589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C2839E-0F01-47F2-973D-3E11F07C0237}"/>
              </a:ext>
            </a:extLst>
          </p:cNvPr>
          <p:cNvSpPr txBox="1"/>
          <p:nvPr/>
        </p:nvSpPr>
        <p:spPr>
          <a:xfrm>
            <a:off x="710127" y="6208484"/>
            <a:ext cx="4125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County – level 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(current)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A2B311-05AF-459C-AF39-645847AFE25E}"/>
              </a:ext>
            </a:extLst>
          </p:cNvPr>
          <p:cNvSpPr txBox="1"/>
          <p:nvPr/>
        </p:nvSpPr>
        <p:spPr>
          <a:xfrm>
            <a:off x="6685280" y="6231265"/>
            <a:ext cx="54080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Community</a:t>
            </a:r>
            <a:r>
              <a:rPr kumimoji="0" lang="en-US" sz="2400" b="1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(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Census Tract) - level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176364-CB74-42E6-B5A7-EB79904C4C61}"/>
              </a:ext>
            </a:extLst>
          </p:cNvPr>
          <p:cNvSpPr txBox="1"/>
          <p:nvPr/>
        </p:nvSpPr>
        <p:spPr>
          <a:xfrm>
            <a:off x="6013174" y="828849"/>
            <a:ext cx="5961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Proximity Analysis for MP Risks and EJ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FDDCC-C590-4F9B-B6E4-C2C088BC2AB1}"/>
              </a:ext>
            </a:extLst>
          </p:cNvPr>
          <p:cNvSpPr txBox="1"/>
          <p:nvPr/>
        </p:nvSpPr>
        <p:spPr>
          <a:xfrm>
            <a:off x="937043" y="823683"/>
            <a:ext cx="6117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Currently in NEXUS</a:t>
            </a:r>
            <a:endParaRPr lang="en-US" sz="2400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D01D4F15-93C7-4213-8483-548CE0B5235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55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5D3F4-27B0-4EDB-9F94-25B4C8FA3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53" y="962198"/>
            <a:ext cx="5169157" cy="563231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Outreach with EPA Regional Offices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Feedback requested by mid-January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Based on feedback received to date: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Update air quality risk data to 2017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Incorporate climate risk indicators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Incorporate proximity analysis module for community-based MP &amp; EJ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91DC47-F3E6-40B9-9AEB-B6C4F1C3836B}"/>
              </a:ext>
            </a:extLst>
          </p:cNvPr>
          <p:cNvSpPr txBox="1"/>
          <p:nvPr/>
        </p:nvSpPr>
        <p:spPr>
          <a:xfrm>
            <a:off x="8113922" y="1093543"/>
            <a:ext cx="398451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9/25/2020– AQAD &amp; HEID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11/3/2020 – MP Team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11/4/2020 – Air Toxics Group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12/10/2020 – AQPD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1/25/2021 –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1/28/2021 – SPPD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2/1/2021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4/12/2021 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5/17/2021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5/24/2021 – MP Team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6/29/2021 – ORD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7/12/2021–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7/19/2021 – 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8/10/2021– OAP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8/26/2021 – OAR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8/27/2021 - OP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8/30/2021 – OEJ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8/30/2021 - Region 4/Louisville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9/7/2021 – RO Air Division Directors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9/20/2021 – OAR Demo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10/14/2021 – OP/NCEE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/>
              <a:t>11/2/2021 – RO APMs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/>
              <a:t>11/8/2021- RO APMs Demo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/>
              <a:t>TBD – MJOs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9950C2-70E9-4CB3-98A0-2D3C247F7019}"/>
              </a:ext>
            </a:extLst>
          </p:cNvPr>
          <p:cNvSpPr txBox="1">
            <a:spLocks/>
          </p:cNvSpPr>
          <p:nvPr/>
        </p:nvSpPr>
        <p:spPr bwMode="auto">
          <a:xfrm>
            <a:off x="1015999" y="41314"/>
            <a:ext cx="9454995" cy="6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r>
              <a:rPr lang="en-US" sz="3600" b="1" kern="0" dirty="0">
                <a:solidFill>
                  <a:srgbClr val="FFFF00"/>
                </a:solidFill>
              </a:rPr>
              <a:t>Briefings, Demos &amp; Planned Outreach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81F153DC-B5D2-4277-B157-6EBF58F6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00994" y="6359486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9pPr>
          </a:lstStyle>
          <a:p>
            <a:fld id="{39371E7C-9DE9-4551-9371-56E9C7644D2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A478573-2D42-4E44-A40E-B5FB9809DC27}"/>
              </a:ext>
            </a:extLst>
          </p:cNvPr>
          <p:cNvSpPr/>
          <p:nvPr/>
        </p:nvSpPr>
        <p:spPr bwMode="auto">
          <a:xfrm flipH="1">
            <a:off x="6183405" y="3308121"/>
            <a:ext cx="1836955" cy="1557917"/>
          </a:xfrm>
          <a:prstGeom prst="wedgeEllipseCallout">
            <a:avLst>
              <a:gd name="adj1" fmla="val -58019"/>
              <a:gd name="adj2" fmla="val 61294"/>
            </a:avLst>
          </a:prstGeom>
          <a:solidFill>
            <a:srgbClr val="1F497D">
              <a:lumMod val="40000"/>
              <a:lumOff val="6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0E1A33-2E4F-4C16-8A9E-256CB7BE009F}"/>
              </a:ext>
            </a:extLst>
          </p:cNvPr>
          <p:cNvSpPr txBox="1"/>
          <p:nvPr/>
        </p:nvSpPr>
        <p:spPr>
          <a:xfrm flipH="1">
            <a:off x="6232565" y="3552774"/>
            <a:ext cx="17798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“Fascinating… phenomenal… I’m blown away!”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Caroline Freeman (R4 ADD)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CF24902-AC5C-4EC9-A282-2FC548BA4C16}"/>
              </a:ext>
            </a:extLst>
          </p:cNvPr>
          <p:cNvSpPr/>
          <p:nvPr/>
        </p:nvSpPr>
        <p:spPr bwMode="auto">
          <a:xfrm>
            <a:off x="5638255" y="4866038"/>
            <a:ext cx="2060294" cy="1856505"/>
          </a:xfrm>
          <a:prstGeom prst="wedgeEllipseCallout">
            <a:avLst>
              <a:gd name="adj1" fmla="val 70423"/>
              <a:gd name="adj2" fmla="val -12723"/>
            </a:avLst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844626-C900-45D6-865F-C2F28DBAD03C}"/>
              </a:ext>
            </a:extLst>
          </p:cNvPr>
          <p:cNvSpPr txBox="1"/>
          <p:nvPr/>
        </p:nvSpPr>
        <p:spPr>
          <a:xfrm>
            <a:off x="5714454" y="4994071"/>
            <a:ext cx="19078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“Breathtaking… incredibly powerful… I feel like we discovered nuclear fusion!”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Joe Goffman (OAR Acting AA)</a:t>
            </a:r>
          </a:p>
        </p:txBody>
      </p:sp>
    </p:spTree>
    <p:extLst>
      <p:ext uri="{BB962C8B-B14F-4D97-AF65-F5344CB8AC3E}">
        <p14:creationId xmlns:p14="http://schemas.microsoft.com/office/powerpoint/2010/main" val="1001820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82A3-9B35-4261-A616-00B3CDB4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Regional Office Feedback Process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69E47A3-B92B-4A58-9FC2-5CB7F55FBDB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6E86C22-6BF3-4F12-8CF8-F84F73977BFD}"/>
              </a:ext>
            </a:extLst>
          </p:cNvPr>
          <p:cNvSpPr txBox="1">
            <a:spLocks/>
          </p:cNvSpPr>
          <p:nvPr/>
        </p:nvSpPr>
        <p:spPr bwMode="auto"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u="sng" kern="0" dirty="0">
                <a:latin typeface="Arial" panose="020B0604020202020204" pitchFamily="34" charset="0"/>
                <a:cs typeface="Arial" panose="020B0604020202020204" pitchFamily="34" charset="0"/>
              </a:rPr>
              <a:t>Feedback Process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CC5F26-062B-48A8-95CF-3120708B1220}"/>
              </a:ext>
            </a:extLst>
          </p:cNvPr>
          <p:cNvSpPr txBox="1">
            <a:spLocks/>
          </p:cNvSpPr>
          <p:nvPr/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Download, install and explore NEXUS 2.0 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https://gaftp.epa.gov/Air/aqmg/cjang/NEXUS/NEXUS 2.0/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Provide feedback / questions / concerns to Beth Landis (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landis.elizabeth@epa.gov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) and Carey Jang (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jang.carey@epa.gov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) by January 21, 2022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593D25D-AC67-4A6C-9154-B7CA4C02A141}"/>
              </a:ext>
            </a:extLst>
          </p:cNvPr>
          <p:cNvSpPr txBox="1">
            <a:spLocks/>
          </p:cNvSpPr>
          <p:nvPr/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1" u="sng" kern="0" dirty="0">
                <a:latin typeface="Arial" panose="020B0604020202020204" pitchFamily="34" charset="0"/>
                <a:cs typeface="Arial" panose="020B0604020202020204" pitchFamily="34" charset="0"/>
              </a:rPr>
              <a:t>Feedback Requested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6105A36A-D7E3-47F7-B9CD-431BA217CD47}"/>
              </a:ext>
            </a:extLst>
          </p:cNvPr>
          <p:cNvSpPr txBox="1">
            <a:spLocks/>
          </p:cNvSpPr>
          <p:nvPr/>
        </p:nvSpPr>
        <p:spPr>
          <a:xfrm>
            <a:off x="6193368" y="2174875"/>
            <a:ext cx="5556180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Suitability for air quality planning efforts and engagement with SLTs</a:t>
            </a:r>
          </a:p>
          <a:p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Interest in a region-specific discussion regarding NEXUS use</a:t>
            </a:r>
          </a:p>
          <a:p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Suggested improvements in NEXUS regarding data, visualization, screening capabilities, etc.</a:t>
            </a:r>
          </a:p>
          <a:p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Any errors/bugs/concerns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54701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35E8B8-4E5F-4BBA-93D5-1A4CBA871DA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171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1592" y="2132712"/>
            <a:ext cx="6428232" cy="1470025"/>
          </a:xfrm>
        </p:spPr>
        <p:txBody>
          <a:bodyPr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  <a:t>NEXUS 2.0”:  </a:t>
            </a:r>
            <a:b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Tutorial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798157" y="3787036"/>
            <a:ext cx="1059568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Download “NEXUS” tool: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The “NEXUS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” package (“NEXUS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Setup.exe” &amp; “NEXUS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Data.exe”: run both “*.exe” files to install) can be downloaded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at EPA’s new FTP site: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	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  <a:hlinkClick r:id="rId3"/>
              </a:rPr>
              <a:t>https://gaftp.epa.gov/aqmg/cjang/NEXUS/NEXUS </a:t>
            </a:r>
            <a:r>
              <a:rPr lang="en-US" sz="2400" i="1" u="sng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  <a:hlinkClick r:id="rId3"/>
              </a:rPr>
              <a:t>2.0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  <a:hlinkClick r:id="rId3"/>
              </a:rPr>
              <a:t>/*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84" charset="-128"/>
              <a:cs typeface="Arial" panose="020B060402020202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or “Power Broker” (limited elevated privilege) to install “NEXUS tool” at EPA’s PC; Check “</a:t>
            </a:r>
            <a:r>
              <a:rPr kumimoji="0" lang="en-US" altLang="zh-CN" sz="2000" b="0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files\data\* (\tool\*, \result\*)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 to see if NEXUS program &amp; input dataset are installed successfully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254F8B0-B3DD-465A-98C0-3D38BC6FA2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B37DF-A208-4870-AA99-4AA07F5775AA}"/>
              </a:ext>
            </a:extLst>
          </p:cNvPr>
          <p:cNvSpPr txBox="1"/>
          <p:nvPr/>
        </p:nvSpPr>
        <p:spPr>
          <a:xfrm>
            <a:off x="2831592" y="314189"/>
            <a:ext cx="61221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微软雅黑"/>
              </a:rPr>
              <a:t>Appendix</a:t>
            </a:r>
            <a:endParaRPr lang="en-US" sz="6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97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9F5BA47-7616-4FD2-A7C7-64680EB9C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95" y="788148"/>
            <a:ext cx="9661428" cy="60362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1808697" y="1295890"/>
            <a:ext cx="996696" cy="232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2354753" y="2310302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module &amp; “Data Query” model)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10969538" y="1236951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8414410" y="1995148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55C420DC-6394-46A3-9226-AF4871CA7E9D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5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7B3418D-5985-4161-9DA9-18403E3BF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150" y="829743"/>
            <a:ext cx="9573670" cy="5911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1546622" y="1568066"/>
            <a:ext cx="1606153" cy="29294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636445" y="2952135"/>
            <a:ext cx="2046189" cy="866703"/>
          </a:xfrm>
          <a:prstGeom prst="wedgeRoundRectCallout">
            <a:avLst>
              <a:gd name="adj1" fmla="val -91885"/>
              <a:gd name="adj2" fmla="val -74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or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1562912" y="4497532"/>
            <a:ext cx="1589863" cy="139143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3636445" y="4497532"/>
            <a:ext cx="3131112" cy="713696"/>
          </a:xfrm>
          <a:prstGeom prst="wedgeRoundRectCallout">
            <a:avLst>
              <a:gd name="adj1" fmla="val -73043"/>
              <a:gd name="adj2" fmla="val 76653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1559149" y="969033"/>
            <a:ext cx="1998244" cy="1595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3169216" y="1128552"/>
            <a:ext cx="776354" cy="15951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5287063" y="789515"/>
            <a:ext cx="4628626" cy="564502"/>
          </a:xfrm>
          <a:prstGeom prst="wedgeRoundRectCallout">
            <a:avLst>
              <a:gd name="adj1" fmla="val -91758"/>
              <a:gd name="adj2" fmla="val -9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Switch between 3 key modules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4113654" y="1568066"/>
            <a:ext cx="2518333" cy="302004"/>
          </a:xfrm>
          <a:prstGeom prst="wedgeRoundRectCallout">
            <a:avLst>
              <a:gd name="adj1" fmla="val -64097"/>
              <a:gd name="adj2" fmla="val -148778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NEXUS project file name 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2DF090D5-F030-4FD9-BBB0-268C309AD35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0B4A30-0067-4331-B683-3D36EDDD0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224" y="946027"/>
            <a:ext cx="10391729" cy="5628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3015150" y="1817703"/>
            <a:ext cx="984356" cy="927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4751236" y="1693036"/>
            <a:ext cx="3977640" cy="713233"/>
          </a:xfrm>
          <a:prstGeom prst="wedgeRoundRectCallout">
            <a:avLst>
              <a:gd name="adj1" fmla="val -72818"/>
              <a:gd name="adj2" fmla="val 468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in “Slider bars”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2052471" y="6293309"/>
            <a:ext cx="438938" cy="13134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2819190" y="5528665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1213804" y="1793850"/>
            <a:ext cx="1752033" cy="111981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1213806" y="3059594"/>
            <a:ext cx="1752031" cy="94627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1223330" y="4282790"/>
            <a:ext cx="1741605" cy="107733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3027401" y="4401301"/>
            <a:ext cx="984357" cy="821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3027401" y="3590812"/>
            <a:ext cx="971125" cy="5830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2052471" y="839576"/>
            <a:ext cx="2479631" cy="527164"/>
          </a:xfrm>
          <a:prstGeom prst="wedgeRoundRectCallout">
            <a:avLst>
              <a:gd name="adj1" fmla="val -46178"/>
              <a:gd name="adj2" fmla="val 117879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“Check” boxes to change/add selections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BD8C7F2-78D1-4AE3-9076-D692F62A0D54}"/>
              </a:ext>
            </a:extLst>
          </p:cNvPr>
          <p:cNvSpPr/>
          <p:nvPr/>
        </p:nvSpPr>
        <p:spPr>
          <a:xfrm>
            <a:off x="3015150" y="2842240"/>
            <a:ext cx="984356" cy="6340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B0B36B1B-1535-431B-8696-0295F6B74EFF}"/>
              </a:ext>
            </a:extLst>
          </p:cNvPr>
          <p:cNvSpPr/>
          <p:nvPr/>
        </p:nvSpPr>
        <p:spPr>
          <a:xfrm>
            <a:off x="4988978" y="4173898"/>
            <a:ext cx="3739898" cy="1056024"/>
          </a:xfrm>
          <a:prstGeom prst="wedgeRoundRectCallout">
            <a:avLst>
              <a:gd name="adj1" fmla="val -77172"/>
              <a:gd name="adj2" fmla="val -754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“Slider bars” allow to select &amp; adjust “Ambient” and/or “Risk” threshold levels and displaying color map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3300E15F-78D6-4A7C-AFC1-27F9D44A783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96EF6A7-FF8E-4851-B34D-CFEE3CB1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97" y="836569"/>
            <a:ext cx="10872100" cy="5889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18" y="54115"/>
            <a:ext cx="9057982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New EJ Metric and Data</a:t>
            </a:r>
            <a:endParaRPr lang="zh-CN" alt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4455053-002C-4B9A-BCDC-F426BE4C481E}"/>
              </a:ext>
            </a:extLst>
          </p:cNvPr>
          <p:cNvSpPr/>
          <p:nvPr/>
        </p:nvSpPr>
        <p:spPr>
          <a:xfrm>
            <a:off x="665254" y="5481428"/>
            <a:ext cx="1837422" cy="8209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B9A80C-BC5E-4FB0-94CA-6D9CA74508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249159"/>
            <a:ext cx="2076664" cy="14550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9EBA8C-F01A-4988-92C7-958DF4BB1D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477261" y="4094922"/>
            <a:ext cx="3374899" cy="20430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828DC2B5-BA7B-460E-8AA5-59DA1DEDDDF8}"/>
              </a:ext>
            </a:extLst>
          </p:cNvPr>
          <p:cNvSpPr/>
          <p:nvPr/>
        </p:nvSpPr>
        <p:spPr>
          <a:xfrm>
            <a:off x="5655619" y="5195268"/>
            <a:ext cx="3914086" cy="1056024"/>
          </a:xfrm>
          <a:prstGeom prst="wedgeRoundRectCallout">
            <a:avLst>
              <a:gd name="adj1" fmla="val -43712"/>
              <a:gd name="adj2" fmla="val -14882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EJ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/Demographic metric is added to display in “Green dash”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for counties exceeding selected 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833DCE4-3D9F-4CE1-B415-4BCE528C51A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05B6FDF-2069-4978-940E-32EB34CA2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9" y="1211655"/>
            <a:ext cx="7611872" cy="516474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“Reset”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709529" y="5657124"/>
            <a:ext cx="524787" cy="1890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B05C6A0-0A37-408D-AAE0-B2D8FEA9FC71}"/>
              </a:ext>
            </a:extLst>
          </p:cNvPr>
          <p:cNvSpPr/>
          <p:nvPr/>
        </p:nvSpPr>
        <p:spPr>
          <a:xfrm>
            <a:off x="1709530" y="5862118"/>
            <a:ext cx="1534602" cy="4353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180F90D-C949-414C-BAE4-2A3DB1AA5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055" y="824582"/>
            <a:ext cx="3189945" cy="1906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C6BB484-C762-4EA0-909B-A844A14D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054" y="2810298"/>
            <a:ext cx="3189945" cy="195978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775CBE9-A83B-4A40-AC14-37CE2BC3A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054" y="4841552"/>
            <a:ext cx="3189944" cy="1959781"/>
          </a:xfrm>
          <a:prstGeom prst="rect">
            <a:avLst/>
          </a:prstGeom>
        </p:spPr>
      </p:pic>
      <p:sp>
        <p:nvSpPr>
          <p:cNvPr id="37" name="Speech Bubble: Rectangle with Corners Rounded 4">
            <a:extLst>
              <a:ext uri="{FF2B5EF4-FFF2-40B4-BE49-F238E27FC236}">
                <a16:creationId xmlns:a16="http://schemas.microsoft.com/office/drawing/2014/main" id="{585F41CA-82CB-4B99-B55A-D29A63CCA757}"/>
              </a:ext>
            </a:extLst>
          </p:cNvPr>
          <p:cNvSpPr/>
          <p:nvPr/>
        </p:nvSpPr>
        <p:spPr>
          <a:xfrm>
            <a:off x="2372127" y="4985126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Reset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  <p:sp>
        <p:nvSpPr>
          <p:cNvPr id="41" name="云形 40">
            <a:extLst>
              <a:ext uri="{FF2B5EF4-FFF2-40B4-BE49-F238E27FC236}">
                <a16:creationId xmlns:a16="http://schemas.microsoft.com/office/drawing/2014/main" id="{7BDBE075-82AB-4C77-B08C-83FDE14921E4}"/>
              </a:ext>
            </a:extLst>
          </p:cNvPr>
          <p:cNvSpPr/>
          <p:nvPr/>
        </p:nvSpPr>
        <p:spPr bwMode="auto">
          <a:xfrm>
            <a:off x="10220272" y="1992711"/>
            <a:ext cx="1841857" cy="682120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FF3300"/>
                </a:solidFill>
                <a:latin typeface="Arial" charset="0"/>
                <a:ea typeface="宋体" pitchFamily="2" charset="-122"/>
              </a:rPr>
              <a:t>default configuration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9D49B9E0-89C2-4CBC-A7A5-F02A7AFE4B00}"/>
              </a:ext>
            </a:extLst>
          </p:cNvPr>
          <p:cNvSpPr/>
          <p:nvPr/>
        </p:nvSpPr>
        <p:spPr bwMode="auto">
          <a:xfrm>
            <a:off x="8223272" y="786482"/>
            <a:ext cx="3206728" cy="60715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6135D829-0032-4EF1-9638-048741FD3F85}"/>
              </a:ext>
            </a:extLst>
          </p:cNvPr>
          <p:cNvSpPr/>
          <p:nvPr/>
        </p:nvSpPr>
        <p:spPr bwMode="auto">
          <a:xfrm>
            <a:off x="7718924" y="3894773"/>
            <a:ext cx="504348" cy="23622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6" name="云形 45">
            <a:extLst>
              <a:ext uri="{FF2B5EF4-FFF2-40B4-BE49-F238E27FC236}">
                <a16:creationId xmlns:a16="http://schemas.microsoft.com/office/drawing/2014/main" id="{7F4E2307-5282-4556-B972-A3F1BC5A4738}"/>
              </a:ext>
            </a:extLst>
          </p:cNvPr>
          <p:cNvSpPr/>
          <p:nvPr/>
        </p:nvSpPr>
        <p:spPr bwMode="auto">
          <a:xfrm>
            <a:off x="10347576" y="4121344"/>
            <a:ext cx="1587248" cy="621272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rPr>
              <a:t>risk-based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7" name="云形 46">
            <a:extLst>
              <a:ext uri="{FF2B5EF4-FFF2-40B4-BE49-F238E27FC236}">
                <a16:creationId xmlns:a16="http://schemas.microsoft.com/office/drawing/2014/main" id="{6D15581B-F6D9-4351-B0DC-4D3031642001}"/>
              </a:ext>
            </a:extLst>
          </p:cNvPr>
          <p:cNvSpPr/>
          <p:nvPr/>
        </p:nvSpPr>
        <p:spPr bwMode="auto">
          <a:xfrm>
            <a:off x="10145864" y="5953914"/>
            <a:ext cx="1758428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rPr>
              <a:t>risk-based in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8374541-013D-4D4F-A740-7014A4AE7CA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37" grpId="0" animBg="1"/>
      <p:bldP spid="41" grpId="0" animBg="1"/>
      <p:bldP spid="42" grpId="0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F8DE-9C8D-429E-BA3A-C2D899A1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Multi-Pollutant Team Members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B13AD-DF78-4C9E-A820-81DDE1637DC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652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9pPr>
          </a:lstStyle>
          <a:p>
            <a:fld id="{39371E7C-9DE9-4551-9371-56E9C7644D2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D8F7F3-323E-47AE-B9CC-85DAB05C1085}"/>
              </a:ext>
            </a:extLst>
          </p:cNvPr>
          <p:cNvSpPr txBox="1">
            <a:spLocks/>
          </p:cNvSpPr>
          <p:nvPr/>
        </p:nvSpPr>
        <p:spPr bwMode="auto">
          <a:xfrm>
            <a:off x="1020726" y="1270000"/>
            <a:ext cx="4211674" cy="50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Beth Landis / Kimber Scavo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Robin Langdon / Darryl Weatherhead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Matt Woody/ Kelly Rimer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Sara Terry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Carrie Wheeler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Ben Gibson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 Pinder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Scott Voorhees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Chris Davis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SPPD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Lisa Conner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43015C4-6471-49D2-8081-64DBB4B98D31}"/>
              </a:ext>
            </a:extLst>
          </p:cNvPr>
          <p:cNvSpPr txBox="1">
            <a:spLocks/>
          </p:cNvSpPr>
          <p:nvPr/>
        </p:nvSpPr>
        <p:spPr bwMode="auto">
          <a:xfrm>
            <a:off x="6299200" y="1269999"/>
            <a:ext cx="4211674" cy="503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ea typeface="ＭＳ Ｐゴシック"/>
              </a:rPr>
              <a:t>AQAD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Carey Jang / Tyler Fox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Jim Kelly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Shannon Koplitz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Joe Mangino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Jeanette Reyes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AQPD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Rich Damberg / Megan Brachtl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Amanda Kaufman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James Payne</a:t>
            </a:r>
          </a:p>
        </p:txBody>
      </p:sp>
    </p:spTree>
    <p:extLst>
      <p:ext uri="{BB962C8B-B14F-4D97-AF65-F5344CB8AC3E}">
        <p14:creationId xmlns:p14="http://schemas.microsoft.com/office/powerpoint/2010/main" val="2074725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912D09-4BAC-4CD6-8A41-74E34C9A7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81"/>
          <a:stretch/>
        </p:blipFill>
        <p:spPr>
          <a:xfrm>
            <a:off x="900400" y="931916"/>
            <a:ext cx="10624457" cy="5684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"/>
            <a:ext cx="9997440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Configure 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5099603" y="1088711"/>
            <a:ext cx="3408671" cy="851290"/>
          </a:xfrm>
          <a:prstGeom prst="wedgeRoundRectCallout">
            <a:avLst>
              <a:gd name="adj1" fmla="val -54762"/>
              <a:gd name="adj2" fmla="val 13279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“Base Map”: Change boundary lines and background map (e.g., “Google Map”)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62922ED-184F-4A63-800B-3C5444046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967" y="1636462"/>
            <a:ext cx="2238095" cy="1352381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BB440F13-6021-4FBA-98F0-8693071A7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603" y="3617495"/>
            <a:ext cx="2224306" cy="3083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5479185" y="5926084"/>
            <a:ext cx="2889751" cy="774502"/>
          </a:xfrm>
          <a:prstGeom prst="wedgeRoundRectCallout">
            <a:avLst>
              <a:gd name="adj1" fmla="val -73516"/>
              <a:gd name="adj2" fmla="val -282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“color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 change color &amp; transparency</a:t>
            </a: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9466218" y="3170620"/>
            <a:ext cx="2058640" cy="546547"/>
          </a:xfrm>
          <a:prstGeom prst="wedgeRoundRectCallout">
            <a:avLst>
              <a:gd name="adj1" fmla="val -22810"/>
              <a:gd name="adj2" fmla="val -1672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“Right-click” map to save map image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1756FC1-5CBF-4807-87C2-4BD8EB4CF47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0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876F9-0A31-4F7E-AACB-6210C74EB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48"/>
          <a:stretch/>
        </p:blipFill>
        <p:spPr>
          <a:xfrm>
            <a:off x="622874" y="950470"/>
            <a:ext cx="10946251" cy="5791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MP Risk Ranking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1881052" y="1099693"/>
            <a:ext cx="3509555" cy="673211"/>
          </a:xfrm>
          <a:prstGeom prst="wedgeRoundRectCallout">
            <a:avLst>
              <a:gd name="adj1" fmla="val 92055"/>
              <a:gd name="adj2" fmla="val 550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“CBSA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Risk Ranking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”: provide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risk ranking by CBSA or County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23652-87BF-4E9B-98BC-4851CF7E5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456" y="1977746"/>
            <a:ext cx="6050626" cy="455893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0DEDCD1-28D1-4A19-B5DC-5EB518CE002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1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0F64B20-5E16-4FDC-84C3-42393A698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572" y="1041621"/>
            <a:ext cx="10172132" cy="55099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4265534" y="1637850"/>
            <a:ext cx="1602529" cy="1585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5066798" y="898439"/>
            <a:ext cx="4855464" cy="427541"/>
          </a:xfrm>
          <a:prstGeom prst="wedgeRoundRectCallout">
            <a:avLst>
              <a:gd name="adj1" fmla="val -40692"/>
              <a:gd name="adj2" fmla="val 12451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801B225-E4E6-4227-90D3-6E179152A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150" y="2157079"/>
            <a:ext cx="3713218" cy="152002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CC3CBE-E8D0-4B36-9D38-8B4233DA8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964" y="2124226"/>
            <a:ext cx="3713218" cy="15528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22996CF-87B1-4F00-8343-ECF766015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534" y="4333974"/>
            <a:ext cx="5862772" cy="131268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33B7A9F-2895-43DE-9ACE-15ACB667097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1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1822910" y="4069017"/>
            <a:ext cx="2470548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Examples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EPA Region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NC State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Louisville CBSA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488E07E-1022-4A3C-9510-95F18E1AA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43" y="840574"/>
            <a:ext cx="4602578" cy="28756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3772DD-C445-4993-971F-C55D4C4E3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551" y="840574"/>
            <a:ext cx="4602579" cy="28756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D3E7E1-A5BB-4D1B-882C-783883AD8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534" y="3782880"/>
            <a:ext cx="4672033" cy="291899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D06A04A-78E5-4ED0-AF26-A921FCEC59A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124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51976C7-48E8-4867-9BD0-AA252F052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90" y="975963"/>
            <a:ext cx="11642711" cy="588203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>
            <a:off x="1930398" y="4489540"/>
            <a:ext cx="3556002" cy="3582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363308" y="2323255"/>
            <a:ext cx="1567090" cy="43325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4542971" y="3834592"/>
            <a:ext cx="943429" cy="8340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 flipH="1">
            <a:off x="7951250" y="3834592"/>
            <a:ext cx="3691461" cy="1689849"/>
          </a:xfrm>
          <a:prstGeom prst="wedgeRoundRectCallout">
            <a:avLst>
              <a:gd name="adj1" fmla="val 74133"/>
              <a:gd name="adj2" fmla="val 1788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emission information.  Same facility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emitting various pollutants can be easily identified with the highlighted color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A3542AE-FE7F-46BB-8DD1-522835309584}"/>
              </a:ext>
            </a:extLst>
          </p:cNvPr>
          <p:cNvSpPr/>
          <p:nvPr/>
        </p:nvSpPr>
        <p:spPr>
          <a:xfrm>
            <a:off x="4245985" y="1238057"/>
            <a:ext cx="5550996" cy="639549"/>
          </a:xfrm>
          <a:prstGeom prst="wedgeRoundRectCallout">
            <a:avLst>
              <a:gd name="adj1" fmla="val 3934"/>
              <a:gd name="adj2" fmla="val 11326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“Display Emission Sources” tab to display emission sources and launch new window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6364E2C2-F1C8-43DC-904A-A2D287C6817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1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E08756-BAA1-4912-8E46-0C9D65A87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360" y="853442"/>
            <a:ext cx="9386396" cy="5929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706880" y="3744686"/>
            <a:ext cx="2734491" cy="273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943303" y="2892829"/>
            <a:ext cx="3708859" cy="194517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39516" y="2343846"/>
            <a:ext cx="3995758" cy="729294"/>
          </a:xfrm>
          <a:prstGeom prst="wedgeRoundRectCallout">
            <a:avLst>
              <a:gd name="adj1" fmla="val -64617"/>
              <a:gd name="adj2" fmla="val 18589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scroll down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CBSA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-level (e.g.,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Durham CH CBSA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)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County-level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3304170" y="4783611"/>
            <a:ext cx="1522754" cy="5032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9023455" y="2892829"/>
            <a:ext cx="157139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urham CH CBSA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947C505-4E5F-48B4-B275-C91FC0523095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91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7CF4A84-9F87-4182-8763-C7AF327B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469" y="3689240"/>
            <a:ext cx="3834049" cy="27341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FAA1AC-A094-46F8-80A1-3E54EA5C6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623" y="830821"/>
            <a:ext cx="3833895" cy="279906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C620049-7AC2-4E50-91CF-50006CA2F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12" y="1259712"/>
            <a:ext cx="7869383" cy="49711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5309391" y="3113112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Durham county, NC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8269088" y="1423698"/>
            <a:ext cx="1332111" cy="155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5314584-F6CF-425D-94DB-344F0B40BEA4}"/>
              </a:ext>
            </a:extLst>
          </p:cNvPr>
          <p:cNvSpPr/>
          <p:nvPr/>
        </p:nvSpPr>
        <p:spPr>
          <a:xfrm>
            <a:off x="8259665" y="4432934"/>
            <a:ext cx="1188528" cy="152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7966928" y="2933998"/>
            <a:ext cx="3813048" cy="729294"/>
          </a:xfrm>
          <a:prstGeom prst="wedgeRoundRectCallout">
            <a:avLst>
              <a:gd name="adj1" fmla="val -21589"/>
              <a:gd name="adj2" fmla="val 1433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272" y="128316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232756" y="5309063"/>
            <a:ext cx="1357746" cy="4156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148836" y="4245820"/>
            <a:ext cx="1646713" cy="686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2009672" y="3445625"/>
            <a:ext cx="921950" cy="1842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795550" y="3868189"/>
            <a:ext cx="4172988" cy="15905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6FD09148-6692-4608-95E9-759D0E50C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571" y="808565"/>
            <a:ext cx="2209524" cy="2114286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C4C4B30-8DD7-4921-ACF0-A755363CAF93}"/>
              </a:ext>
            </a:extLst>
          </p:cNvPr>
          <p:cNvSpPr/>
          <p:nvPr/>
        </p:nvSpPr>
        <p:spPr>
          <a:xfrm>
            <a:off x="1496343" y="800416"/>
            <a:ext cx="3813048" cy="729294"/>
          </a:xfrm>
          <a:prstGeom prst="wedgeRoundRectCallout">
            <a:avLst>
              <a:gd name="adj1" fmla="val 60345"/>
              <a:gd name="adj2" fmla="val 284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52766168-B3B7-443A-8735-36BA74956F97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7958732" y="1501456"/>
            <a:ext cx="310356" cy="3628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E2FC34E6-B888-4B1A-AF49-5A44E75FB71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960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2F5E6A-6A93-4257-970A-8454814F2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26" y="912163"/>
            <a:ext cx="10131354" cy="57792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5788331" y="1609863"/>
            <a:ext cx="4857206" cy="1162074"/>
          </a:xfrm>
          <a:prstGeom prst="wedgeRoundRectCallout">
            <a:avLst>
              <a:gd name="adj1" fmla="val 15973"/>
              <a:gd name="adj2" fmla="val 11078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provide five source categories, including  “point”, “non-point”, “on-road”, “non-road”, and “event” emissions for the selected region, CBSA, or county.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A4AC28-57BE-4F23-9A28-F6E294012309}"/>
              </a:ext>
            </a:extLst>
          </p:cNvPr>
          <p:cNvSpPr/>
          <p:nvPr/>
        </p:nvSpPr>
        <p:spPr bwMode="auto">
          <a:xfrm>
            <a:off x="2203450" y="3194050"/>
            <a:ext cx="1085850" cy="20955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96C470CB-5A48-412D-A1DE-09CC3BB613C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673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64ADF2-0EDF-42DD-BE20-DBB215AF2B81}"/>
              </a:ext>
            </a:extLst>
          </p:cNvPr>
          <p:cNvCxnSpPr/>
          <p:nvPr/>
        </p:nvCxnSpPr>
        <p:spPr bwMode="auto">
          <a:xfrm>
            <a:off x="1647952" y="973123"/>
            <a:ext cx="64763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BF1AB0C3-E18B-4C1E-8352-54A5C2E79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951" y="852665"/>
            <a:ext cx="8654289" cy="5878248"/>
          </a:xfrm>
          <a:prstGeom prst="rect">
            <a:avLst/>
          </a:prstGeom>
        </p:spPr>
      </p:pic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7720087" y="3340119"/>
            <a:ext cx="4286618" cy="1557171"/>
          </a:xfrm>
          <a:prstGeom prst="wedgeRoundRectCallout">
            <a:avLst>
              <a:gd name="adj1" fmla="val -37708"/>
              <a:gd name="adj2" fmla="val -680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“Sector Emission Summary” function allow to select major CBSAs and provides source and sector emissions summary to support OAQPS’s “Sector Prioritization” project effort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310272-6329-4136-9B02-391FD4EC4618}"/>
              </a:ext>
            </a:extLst>
          </p:cNvPr>
          <p:cNvSpPr/>
          <p:nvPr/>
        </p:nvSpPr>
        <p:spPr bwMode="auto">
          <a:xfrm>
            <a:off x="8279478" y="6264868"/>
            <a:ext cx="1662890" cy="2674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9BEBD07-8823-4858-9A7B-5665862B97CE}"/>
              </a:ext>
            </a:extLst>
          </p:cNvPr>
          <p:cNvSpPr/>
          <p:nvPr/>
        </p:nvSpPr>
        <p:spPr bwMode="auto">
          <a:xfrm>
            <a:off x="7262380" y="2752981"/>
            <a:ext cx="1242182" cy="2409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228AE03-7C40-4840-9736-F9C2A7F9D43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767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ABB5E4B6-6219-40E9-BFBD-E74B2395D312}"/>
              </a:ext>
            </a:extLst>
          </p:cNvPr>
          <p:cNvSpPr/>
          <p:nvPr/>
        </p:nvSpPr>
        <p:spPr bwMode="auto">
          <a:xfrm>
            <a:off x="1241033" y="905921"/>
            <a:ext cx="4566786" cy="558060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8F21E11C-B4FD-4076-B826-54443FDE65E2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552" y="1125524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FCC8CAD5-05A1-4717-A692-7310BB7D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23" y="3572348"/>
            <a:ext cx="4428424" cy="21324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CC8538-0E68-4F86-9B84-518FECD1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348" y="1321458"/>
            <a:ext cx="4428424" cy="21324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CD7CD1-2D75-4DC9-94DA-939EF1551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60" y="5877117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A770B2B-2454-4268-A7A3-53DA35394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403" y="1228219"/>
            <a:ext cx="4482605" cy="242938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17CFA9E-A0A5-406E-B852-8D6CD3182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403" y="3686175"/>
            <a:ext cx="4482605" cy="277177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641E2AA-977C-4F54-915E-15B42214CA47}"/>
              </a:ext>
            </a:extLst>
          </p:cNvPr>
          <p:cNvSpPr txBox="1"/>
          <p:nvPr/>
        </p:nvSpPr>
        <p:spPr>
          <a:xfrm>
            <a:off x="2535575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C7088EF-CF52-404A-8605-0ED1FE9C8650}"/>
              </a:ext>
            </a:extLst>
          </p:cNvPr>
          <p:cNvSpPr/>
          <p:nvPr/>
        </p:nvSpPr>
        <p:spPr bwMode="auto">
          <a:xfrm>
            <a:off x="6412213" y="905921"/>
            <a:ext cx="456678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96908C-89F5-491D-A266-89FDF8825919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241F12B-732E-409C-BFCB-6749D0703161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5B1EF4-2742-4F18-B3B1-7A523D0D2258}"/>
              </a:ext>
            </a:extLst>
          </p:cNvPr>
          <p:cNvSpPr/>
          <p:nvPr/>
        </p:nvSpPr>
        <p:spPr bwMode="auto">
          <a:xfrm>
            <a:off x="6495330" y="6066970"/>
            <a:ext cx="2200276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C00000"/>
                </a:solidFill>
                <a:latin typeface="Arial" charset="0"/>
                <a:ea typeface="宋体" pitchFamily="2" charset="-122"/>
              </a:rPr>
              <a:t>Frequency &amp; Rank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D12EB16-BB56-431F-A45D-BA97449AD3C6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DB47441-5396-4A1A-8873-9ADA52D3471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24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Overview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1"/>
            <a:ext cx="10058400" cy="56166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Multi-Pollutant (MP) Background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NEXUS 2.0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Tool Development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Expected Use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Inputs and Major Functions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Live Demo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Recent and Ongoing Development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Regional Feedback Process</a:t>
            </a:r>
          </a:p>
        </p:txBody>
      </p:sp>
    </p:spTree>
    <p:extLst>
      <p:ext uri="{BB962C8B-B14F-4D97-AF65-F5344CB8AC3E}">
        <p14:creationId xmlns:p14="http://schemas.microsoft.com/office/powerpoint/2010/main" val="1338702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C606BE-68A8-4023-834E-E30458825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9" y="1345244"/>
            <a:ext cx="7676003" cy="4797502"/>
          </a:xfrm>
          <a:prstGeom prst="rect">
            <a:avLst/>
          </a:prstGeom>
          <a:ln w="15875"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F41EEA0-C59B-4CD3-B785-CE5B9BEFF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451" y="3547469"/>
            <a:ext cx="3943379" cy="310098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“Monitoring Data/Site” Module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81E30-14E4-4A46-A05B-6B21C3902756}"/>
              </a:ext>
            </a:extLst>
          </p:cNvPr>
          <p:cNvSpPr txBox="1"/>
          <p:nvPr/>
        </p:nvSpPr>
        <p:spPr>
          <a:xfrm>
            <a:off x="8203281" y="3163554"/>
            <a:ext cx="204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Monitor Site/Data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14" name="直接箭头连接符 6">
            <a:extLst>
              <a:ext uri="{FF2B5EF4-FFF2-40B4-BE49-F238E27FC236}">
                <a16:creationId xmlns:a16="http://schemas.microsoft.com/office/drawing/2014/main" id="{58E358B2-2235-456A-A720-4427DDB0CCD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410200" y="4482314"/>
            <a:ext cx="2714832" cy="2710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9E6465-4E75-406A-865A-601C6CAADD27}"/>
              </a:ext>
            </a:extLst>
          </p:cNvPr>
          <p:cNvSpPr txBox="1"/>
          <p:nvPr/>
        </p:nvSpPr>
        <p:spPr>
          <a:xfrm>
            <a:off x="8008775" y="869896"/>
            <a:ext cx="127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AQ trend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874E61FA-EC22-4259-9C88-226559B57310}"/>
              </a:ext>
            </a:extLst>
          </p:cNvPr>
          <p:cNvSpPr txBox="1">
            <a:spLocks/>
          </p:cNvSpPr>
          <p:nvPr/>
        </p:nvSpPr>
        <p:spPr>
          <a:xfrm>
            <a:off x="10537582" y="6574663"/>
            <a:ext cx="1600200" cy="42379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8C4A42F-E0A8-4890-91C6-6A01E5BCB3AF}"/>
              </a:ext>
            </a:extLst>
          </p:cNvPr>
          <p:cNvSpPr/>
          <p:nvPr/>
        </p:nvSpPr>
        <p:spPr bwMode="auto">
          <a:xfrm>
            <a:off x="8303450" y="4524375"/>
            <a:ext cx="850075" cy="3203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Speech Bubble: Rectangle with Corners Rounded 4">
            <a:extLst>
              <a:ext uri="{FF2B5EF4-FFF2-40B4-BE49-F238E27FC236}">
                <a16:creationId xmlns:a16="http://schemas.microsoft.com/office/drawing/2014/main" id="{163C9880-1C44-42EA-BACE-818358EFAD9E}"/>
              </a:ext>
            </a:extLst>
          </p:cNvPr>
          <p:cNvSpPr/>
          <p:nvPr/>
        </p:nvSpPr>
        <p:spPr>
          <a:xfrm>
            <a:off x="5964344" y="5149883"/>
            <a:ext cx="2879315" cy="830998"/>
          </a:xfrm>
          <a:prstGeom prst="wedgeRoundRectCallout">
            <a:avLst>
              <a:gd name="adj1" fmla="val 42780"/>
              <a:gd name="adj2" fmla="val -100291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select monitor site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&amp; pollutant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F17D98DD-CDFE-4DB7-A3CA-03C80D41CF21}"/>
              </a:ext>
            </a:extLst>
          </p:cNvPr>
          <p:cNvSpPr/>
          <p:nvPr/>
        </p:nvSpPr>
        <p:spPr>
          <a:xfrm>
            <a:off x="2747461" y="3117387"/>
            <a:ext cx="2879315" cy="830998"/>
          </a:xfrm>
          <a:prstGeom prst="wedgeRoundRectCallout">
            <a:avLst>
              <a:gd name="adj1" fmla="val 38975"/>
              <a:gd name="adj2" fmla="val 1134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display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AQ trend  at monitor site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8781AD-8A42-4CA7-90C6-26593BED3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580" y="2163099"/>
            <a:ext cx="1926826" cy="939242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</a:ln>
        </p:spPr>
      </p:pic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0B5FBC70-0388-42A6-BEBB-10EF47FB8AA4}"/>
              </a:ext>
            </a:extLst>
          </p:cNvPr>
          <p:cNvSpPr/>
          <p:nvPr/>
        </p:nvSpPr>
        <p:spPr>
          <a:xfrm>
            <a:off x="3776923" y="1469812"/>
            <a:ext cx="2946390" cy="369332"/>
          </a:xfrm>
          <a:prstGeom prst="wedgeRoundRectCallout">
            <a:avLst>
              <a:gd name="adj1" fmla="val 38638"/>
              <a:gd name="adj2" fmla="val 24969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Right-click to invoke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DE02CD-F5B4-447C-864B-60F22D0FE908}"/>
              </a:ext>
            </a:extLst>
          </p:cNvPr>
          <p:cNvSpPr/>
          <p:nvPr/>
        </p:nvSpPr>
        <p:spPr bwMode="auto">
          <a:xfrm>
            <a:off x="6421580" y="2566928"/>
            <a:ext cx="1926826" cy="19777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7BAAF43-FB8B-4EDC-925D-45808D688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5410200" y="2046241"/>
            <a:ext cx="2779534" cy="23219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7ADC33CC-C0C2-4624-9191-446A3031C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281" y="1238689"/>
            <a:ext cx="3943379" cy="191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17" grpId="0" animBg="1"/>
      <p:bldP spid="27" grpId="0" animBg="1"/>
      <p:bldP spid="28" grpId="0" animBg="1"/>
      <p:bldP spid="26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304CFFA-FCEC-4517-B2A9-5C270E1D4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201" y="879829"/>
            <a:ext cx="9004408" cy="56257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4645150" y="1880316"/>
            <a:ext cx="1607058" cy="196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06038" y="3542168"/>
            <a:ext cx="3246120" cy="1787565"/>
          </a:xfrm>
          <a:prstGeom prst="wedgeRoundRectCallout">
            <a:avLst>
              <a:gd name="adj1" fmla="val 30004"/>
              <a:gd name="adj2" fmla="val -1269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provides attainment status of O3 and PM2.5 and their DVs; also allows to select any EPA region based on data updated to 2020.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89DB7AF-EA19-4240-8EF4-5B5C3872289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786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41A60BF-DC2C-4793-A61A-858322DA8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207" y="852204"/>
            <a:ext cx="9426229" cy="588932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10801106" y="2180079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8154875" y="838740"/>
            <a:ext cx="3271258" cy="796003"/>
          </a:xfrm>
          <a:prstGeom prst="wedgeRoundRectCallout">
            <a:avLst>
              <a:gd name="adj1" fmla="val 33409"/>
              <a:gd name="adj2" fmla="val 1089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8597782" y="4725001"/>
            <a:ext cx="2997704" cy="1087702"/>
          </a:xfrm>
          <a:prstGeom prst="wedgeRoundRectCallout">
            <a:avLst>
              <a:gd name="adj1" fmla="val 19927"/>
              <a:gd name="adj2" fmla="val 752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“Output data…” to output current page records or all records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5185435" y="4948445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6426081" y="1579502"/>
            <a:ext cx="793633" cy="2778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CF07E42-53F7-4E27-B4AD-60B627460C4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106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B187803-F85A-48FF-A61E-2196346EF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23" y="833437"/>
            <a:ext cx="9439275" cy="58578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631738" y="4055607"/>
            <a:ext cx="1965960" cy="614783"/>
          </a:xfrm>
          <a:prstGeom prst="wedgeRoundRectCallout">
            <a:avLst>
              <a:gd name="adj1" fmla="val 57892"/>
              <a:gd name="adj2" fmla="val -1723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change input data file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4070261" y="2987358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4070261" y="4016025"/>
            <a:ext cx="1965960" cy="614783"/>
          </a:xfrm>
          <a:prstGeom prst="wedgeRoundRectCallout">
            <a:avLst>
              <a:gd name="adj1" fmla="val -41958"/>
              <a:gd name="adj2" fmla="val -17369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view data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3818185" y="2976486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2410230" y="5308822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&amp; save project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348638" y="2516929"/>
            <a:ext cx="3364392" cy="801458"/>
          </a:xfrm>
          <a:prstGeom prst="wedgeRoundRectCallout">
            <a:avLst>
              <a:gd name="adj1" fmla="val -40042"/>
              <a:gd name="adj2" fmla="val -120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a table to view if there are multiple tables in the selected data source file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1965812" y="1840371"/>
            <a:ext cx="2104449" cy="499028"/>
          </a:xfrm>
          <a:prstGeom prst="wedgeRoundRectCallout">
            <a:avLst>
              <a:gd name="adj1" fmla="val 69781"/>
              <a:gd name="adj2" fmla="val -223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to use filter to query data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A896973-7ECB-47F4-A629-A8861B229C79}"/>
              </a:ext>
            </a:extLst>
          </p:cNvPr>
          <p:cNvSpPr/>
          <p:nvPr/>
        </p:nvSpPr>
        <p:spPr>
          <a:xfrm>
            <a:off x="3825120" y="1069105"/>
            <a:ext cx="753804" cy="2609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58E4C725-3EF7-4B72-A60F-8FF214284695}"/>
              </a:ext>
            </a:extLst>
          </p:cNvPr>
          <p:cNvSpPr/>
          <p:nvPr/>
        </p:nvSpPr>
        <p:spPr>
          <a:xfrm>
            <a:off x="5968209" y="884397"/>
            <a:ext cx="5489642" cy="964694"/>
          </a:xfrm>
          <a:prstGeom prst="wedgeRoundRectCallout">
            <a:avLst>
              <a:gd name="adj1" fmla="val -71705"/>
              <a:gd name="adj2" fmla="val -177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“Transparency” &amp; “Open-Source”: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 NEXUS input/output data files are available under: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 (\Result)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AF03148-6950-4CFC-84F6-2C3AAC3FCF4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83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4835600-7E03-4ECE-9CA9-608896A3E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8" y="787617"/>
            <a:ext cx="10965860" cy="59398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447762" y="2711763"/>
            <a:ext cx="1035464" cy="1045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2073149" y="2821475"/>
            <a:ext cx="1714500" cy="542524"/>
          </a:xfrm>
          <a:prstGeom prst="wedgeRoundRectCallout">
            <a:avLst>
              <a:gd name="adj1" fmla="val -76853"/>
              <a:gd name="adj2" fmla="val 4368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Overlaying Map selection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2B33408-B2BC-438E-BA2B-B5F9486CD4AB}"/>
              </a:ext>
            </a:extLst>
          </p:cNvPr>
          <p:cNvSpPr/>
          <p:nvPr/>
        </p:nvSpPr>
        <p:spPr>
          <a:xfrm>
            <a:off x="439948" y="1233499"/>
            <a:ext cx="912890" cy="732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28AB6553-596E-483D-B4CE-C7C6E864980E}"/>
              </a:ext>
            </a:extLst>
          </p:cNvPr>
          <p:cNvSpPr/>
          <p:nvPr/>
        </p:nvSpPr>
        <p:spPr>
          <a:xfrm>
            <a:off x="1069595" y="787617"/>
            <a:ext cx="2007108" cy="327371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 Selection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CAF00A98-AFD0-4C4A-BFFF-317048EE552C}"/>
              </a:ext>
            </a:extLst>
          </p:cNvPr>
          <p:cNvSpPr/>
          <p:nvPr/>
        </p:nvSpPr>
        <p:spPr>
          <a:xfrm>
            <a:off x="1374023" y="1242970"/>
            <a:ext cx="8306610" cy="7319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1F3BE8F6-A80D-4C14-A5C5-4DAE68432E1A}"/>
              </a:ext>
            </a:extLst>
          </p:cNvPr>
          <p:cNvSpPr/>
          <p:nvPr/>
        </p:nvSpPr>
        <p:spPr>
          <a:xfrm>
            <a:off x="4969877" y="2465705"/>
            <a:ext cx="2007108" cy="570229"/>
          </a:xfrm>
          <a:prstGeom prst="wedgeRoundRectCallout">
            <a:avLst>
              <a:gd name="adj1" fmla="val -53568"/>
              <a:gd name="adj2" fmla="val -117685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 qualifier selection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ED8CF51-A54C-4665-BEFD-96DEE217433C}"/>
              </a:ext>
            </a:extLst>
          </p:cNvPr>
          <p:cNvSpPr/>
          <p:nvPr/>
        </p:nvSpPr>
        <p:spPr>
          <a:xfrm>
            <a:off x="10519793" y="1097123"/>
            <a:ext cx="879821" cy="1602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5A83834F-1D92-4297-85C7-F32353383250}"/>
              </a:ext>
            </a:extLst>
          </p:cNvPr>
          <p:cNvSpPr/>
          <p:nvPr/>
        </p:nvSpPr>
        <p:spPr>
          <a:xfrm>
            <a:off x="9678162" y="1880311"/>
            <a:ext cx="1947672" cy="600301"/>
          </a:xfrm>
          <a:prstGeom prst="wedgeRoundRectCallout">
            <a:avLst>
              <a:gd name="adj1" fmla="val 20541"/>
              <a:gd name="adj2" fmla="val -1422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343A308-D00B-4340-A721-5CF88F2DE11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1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A9552A4-A768-4491-B38B-AC4CE4A35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846355"/>
            <a:ext cx="9648825" cy="5895169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092785" y="1027833"/>
            <a:ext cx="1732787" cy="2516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744111" y="808256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120017" y="3637250"/>
            <a:ext cx="2004969" cy="3105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3006547" y="5731148"/>
            <a:ext cx="3909060" cy="827814"/>
          </a:xfrm>
          <a:prstGeom prst="wedgeRoundRectCallout">
            <a:avLst>
              <a:gd name="adj1" fmla="val -49600"/>
              <a:gd name="adj2" fmla="val -258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DDD1108-643A-461B-A69B-57BDC41ADD3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458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3165CF7-D3F6-4AEE-BDAA-D10FC08B2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58" y="805212"/>
            <a:ext cx="9580690" cy="593631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8090929" y="3980593"/>
            <a:ext cx="1965960" cy="614783"/>
          </a:xfrm>
          <a:prstGeom prst="wedgeRoundRectCallout">
            <a:avLst>
              <a:gd name="adj1" fmla="val 54479"/>
              <a:gd name="adj2" fmla="val 1087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Detachable “Attribute Table”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10144125" y="5078324"/>
            <a:ext cx="200026" cy="150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501602" y="1641892"/>
            <a:ext cx="6442373" cy="4536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625508" y="2799355"/>
            <a:ext cx="2178995" cy="629645"/>
          </a:xfrm>
          <a:prstGeom prst="wedgeRoundRectCallout">
            <a:avLst>
              <a:gd name="adj1" fmla="val -24542"/>
              <a:gd name="adj2" fmla="val -1459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Filter/search/export functions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C7A6876C-FC0D-480B-A96C-6BE2F3DB896D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7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794DBA7-90AF-4068-8157-C94833C4D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773" y="839213"/>
            <a:ext cx="9525109" cy="59510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4285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 “record” to link and display its location &amp; info.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746885" y="3467101"/>
            <a:ext cx="5134356" cy="190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7038975" y="3524027"/>
            <a:ext cx="1790700" cy="6098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F2611B95-A04A-49D4-A3B8-B0B471335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320" y="1844064"/>
            <a:ext cx="1715396" cy="441101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458DD1D-167D-49D0-85A0-A744BA3E1BA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31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660331" y="2110348"/>
            <a:ext cx="887133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Quick Tutorial Slides</a:t>
            </a:r>
          </a:p>
          <a:p>
            <a:pPr algn="ctr">
              <a:defRPr/>
            </a:pPr>
            <a:endParaRPr lang="en-US" sz="66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A538ECE-C505-4F43-AC85-05C28FC9C0C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424535-9C1C-48F2-B58A-338A93EB7D60}"/>
              </a:ext>
            </a:extLst>
          </p:cNvPr>
          <p:cNvSpPr/>
          <p:nvPr/>
        </p:nvSpPr>
        <p:spPr>
          <a:xfrm>
            <a:off x="800100" y="1275576"/>
            <a:ext cx="107823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 a comprehensive, MP treatment of air quality problems to effectively improve air quality and make the most efficient use of available resources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Goal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identify &amp; evaluate local control strategies targeting emissions of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their precursors while at the same time reducing Air Toxics of concern for communities to maximize both health benefits and air quality improvements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MP planning has the potential to reduce the costs and increase benefits associated with air quality management (AQM)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Supports S/L/T air agencies in developing MP, risk-based AQM plans and implementing strategies that reduce air pollution emissions &amp; improve public health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Success has been demonstrated in Detroit and SC; another project is currently underway in Louisville, KY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Tools needed to analyze MP data are either available currently or being developed in OAQPS (e.g.,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37120-C018-41AC-BBDC-9156C915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Multi-Pollutant Background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A2A9AB-75B3-41C9-A14A-336EA72FB36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6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NEXUS: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Tool Development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45786FD-FD79-4F13-97B8-F53B9DFC2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279" y="884330"/>
            <a:ext cx="8889441" cy="48151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4E54DD3-EE3F-40AC-A3BE-CF2158371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44747"/>
            <a:ext cx="12192000" cy="1013155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US" sz="2900" b="0" dirty="0">
                <a:latin typeface="Arial" panose="020B0604020202020204" pitchFamily="34" charset="0"/>
                <a:cs typeface="Arial" panose="020B0604020202020204" pitchFamily="34" charset="0"/>
              </a:rPr>
              <a:t>A new Multi-Pollutant (MP) Advanced Screening Tool (NEXUS) is being developed to: </a:t>
            </a:r>
          </a:p>
          <a:p>
            <a:pPr marL="914400" indent="-450850">
              <a:buFont typeface="+mj-lt"/>
              <a:buAutoNum type="arabicPeriod"/>
            </a:pP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Identify geographic areas where health risks related to O</a:t>
            </a:r>
            <a:r>
              <a:rPr lang="en-US" sz="26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26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and air toxics overlap</a:t>
            </a:r>
          </a:p>
          <a:p>
            <a:pPr marL="914400" indent="-450850">
              <a:buFont typeface="+mj-lt"/>
              <a:buAutoNum type="arabicPeriod"/>
            </a:pP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Characterize the nature of MP AQ issues for specific areas to consider MP AQ planning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4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NEXUS: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Expected Use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06425C3-36CF-47A1-808E-F4E697D45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52" y="1287428"/>
            <a:ext cx="11019295" cy="5205447"/>
          </a:xfrm>
        </p:spPr>
        <p:txBody>
          <a:bodyPr>
            <a:normAutofit fontScale="92500" lnSpcReduction="10000"/>
          </a:bodyPr>
          <a:lstStyle/>
          <a:p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The NEXUS tool will allow users to do the following:</a:t>
            </a:r>
          </a:p>
          <a:p>
            <a:pPr lvl="1"/>
            <a:r>
              <a:rPr lang="en-US" sz="2200" b="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screening to identify areas with MP issues:</a:t>
            </a:r>
            <a:r>
              <a:rPr lang="en-US" sz="22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 Phase 1 development provides ability to quickly screen areas across nation that have combination of high air quality and/or risk levels for O</a:t>
            </a:r>
            <a:r>
              <a:rPr lang="en-US" sz="22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22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 and Air Toxics.</a:t>
            </a:r>
          </a:p>
          <a:p>
            <a:pPr lvl="1"/>
            <a:r>
              <a:rPr lang="en-US" sz="2200" b="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screening to understand nature of MP problem:</a:t>
            </a:r>
            <a:r>
              <a:rPr lang="en-US" sz="22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Phase 2 development provides ability to ‘dial-into’ specific areas to determine extent to which common emissions sources are causing the MP issues.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We expect to use this tool in conjunction with Regions and identify areas that would potentially benefit most from MP approaches to reduce emissions (including current NA areas).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‘conceptual model’ of an area’s MP issues to facilitate engagement with state/local/tribal agencies and community stakeholder groups.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We also expect that it can have additional value-added uses across the Office for Air Toxics, Environmental Justice and other programs.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2A1E1F2-347B-48C7-A019-02260FD93E6D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857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>
            <a:extLst>
              <a:ext uri="{FF2B5EF4-FFF2-40B4-BE49-F238E27FC236}">
                <a16:creationId xmlns:a16="http://schemas.microsoft.com/office/drawing/2014/main" id="{72A22084-3D6E-4084-8B6F-17E55E065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76" t="18396" r="7862" b="17988"/>
          <a:stretch/>
        </p:blipFill>
        <p:spPr>
          <a:xfrm>
            <a:off x="9202067" y="793956"/>
            <a:ext cx="2910859" cy="16058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540F89-0691-46D1-8B80-E294C911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97" y="67734"/>
            <a:ext cx="10526649" cy="60350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/>
              <a:t>NEXUS: </a:t>
            </a:r>
            <a:r>
              <a:rPr lang="en-US" sz="3600" b="1" dirty="0">
                <a:solidFill>
                  <a:srgbClr val="FFFF00"/>
                </a:solidFill>
              </a:rPr>
              <a:t>Data Inputs and Major Functions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F92DE3F-E3F1-4C06-91AE-06C993B9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C9590BB6-C56E-4746-BD6F-28D06F1076BD}" type="slidenum">
              <a:rPr lang="en-US" smtClean="0"/>
              <a:pPr>
                <a:spcAft>
                  <a:spcPts val="600"/>
                </a:spcAft>
                <a:defRPr/>
              </a:pPr>
              <a:t>7</a:t>
            </a:fld>
            <a:endParaRPr lang="en-US" sz="3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196DFB-F28A-411B-9F0E-966E474B761C}"/>
              </a:ext>
            </a:extLst>
          </p:cNvPr>
          <p:cNvSpPr/>
          <p:nvPr/>
        </p:nvSpPr>
        <p:spPr bwMode="auto">
          <a:xfrm>
            <a:off x="3347716" y="2260577"/>
            <a:ext cx="2521993" cy="296986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/>
              <a:solidFill>
                <a:srgbClr val="00B05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D87BAC-9AEE-46B8-8B17-B257D3DB3E0C}"/>
              </a:ext>
            </a:extLst>
          </p:cNvPr>
          <p:cNvSpPr/>
          <p:nvPr/>
        </p:nvSpPr>
        <p:spPr bwMode="auto">
          <a:xfrm>
            <a:off x="407849" y="3287688"/>
            <a:ext cx="2302932" cy="750357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Monitoring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(2002-2020 &amp; -2018)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CEB7F79-2FBD-4354-B1F1-7A55203A29AE}"/>
              </a:ext>
            </a:extLst>
          </p:cNvPr>
          <p:cNvSpPr/>
          <p:nvPr/>
        </p:nvSpPr>
        <p:spPr bwMode="auto">
          <a:xfrm>
            <a:off x="407849" y="1880975"/>
            <a:ext cx="2302932" cy="131459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Risk Data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Conc. (fused AQ)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(Census tract-level)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7C61BF-A0B8-4950-8BF9-D6028ED6A8DA}"/>
              </a:ext>
            </a:extLst>
          </p:cNvPr>
          <p:cNvSpPr/>
          <p:nvPr/>
        </p:nvSpPr>
        <p:spPr bwMode="auto">
          <a:xfrm>
            <a:off x="407849" y="4121189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 County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Emissions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AD7E10-383D-4E8F-92B1-0CCECF9D3725}"/>
              </a:ext>
            </a:extLst>
          </p:cNvPr>
          <p:cNvSpPr/>
          <p:nvPr/>
        </p:nvSpPr>
        <p:spPr bwMode="auto">
          <a:xfrm>
            <a:off x="407849" y="813617"/>
            <a:ext cx="2302932" cy="975242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Ambient/Design Value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(2012-2020)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(County-level)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2C883F-DA27-4E5A-BFE9-C21A5F41D35D}"/>
              </a:ext>
            </a:extLst>
          </p:cNvPr>
          <p:cNvSpPr/>
          <p:nvPr/>
        </p:nvSpPr>
        <p:spPr bwMode="auto">
          <a:xfrm>
            <a:off x="407849" y="5032150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Justice &amp; Demographic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(from EJSCREEN)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C7F1F00-5BFA-4414-BAF4-5E2EB6D53BDB}"/>
              </a:ext>
            </a:extLst>
          </p:cNvPr>
          <p:cNvSpPr/>
          <p:nvPr/>
        </p:nvSpPr>
        <p:spPr bwMode="auto">
          <a:xfrm>
            <a:off x="407848" y="5954400"/>
            <a:ext cx="2283663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Area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Class-I Area</a:t>
            </a:r>
          </a:p>
          <a:p>
            <a:pPr algn="ctr"/>
            <a:r>
              <a:rPr lang="en-US" sz="1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Tribal Area</a:t>
            </a:r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algn="ctr"/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42F55F-C5F0-46F4-9D62-742C25119866}"/>
              </a:ext>
            </a:extLst>
          </p:cNvPr>
          <p:cNvCxnSpPr>
            <a:cxnSpLocks/>
            <a:stCxn id="14" idx="3"/>
            <a:endCxn id="3" idx="0"/>
          </p:cNvCxnSpPr>
          <p:nvPr/>
        </p:nvCxnSpPr>
        <p:spPr bwMode="auto">
          <a:xfrm>
            <a:off x="2710781" y="1301238"/>
            <a:ext cx="1897932" cy="9593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E44F75-ABDC-424B-B1DA-005B2D4B585A}"/>
              </a:ext>
            </a:extLst>
          </p:cNvPr>
          <p:cNvCxnSpPr>
            <a:cxnSpLocks/>
            <a:stCxn id="12" idx="3"/>
            <a:endCxn id="3" idx="1"/>
          </p:cNvCxnSpPr>
          <p:nvPr/>
        </p:nvCxnSpPr>
        <p:spPr bwMode="auto">
          <a:xfrm>
            <a:off x="2710781" y="2538273"/>
            <a:ext cx="1006272" cy="15723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77C7EA-2822-419A-84E6-2C24A7E25252}"/>
              </a:ext>
            </a:extLst>
          </p:cNvPr>
          <p:cNvCxnSpPr>
            <a:cxnSpLocks/>
            <a:stCxn id="4" idx="3"/>
            <a:endCxn id="3" idx="2"/>
          </p:cNvCxnSpPr>
          <p:nvPr/>
        </p:nvCxnSpPr>
        <p:spPr bwMode="auto">
          <a:xfrm>
            <a:off x="2710781" y="3662867"/>
            <a:ext cx="636935" cy="826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8EEC54-1D4F-4D28-BE07-B3B912F2175B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 flipV="1">
            <a:off x="2710781" y="4413224"/>
            <a:ext cx="737499" cy="1365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F01C9D-F92B-4962-A405-C8557E73B253}"/>
              </a:ext>
            </a:extLst>
          </p:cNvPr>
          <p:cNvCxnSpPr>
            <a:cxnSpLocks/>
            <a:stCxn id="15" idx="3"/>
            <a:endCxn id="3" idx="3"/>
          </p:cNvCxnSpPr>
          <p:nvPr/>
        </p:nvCxnSpPr>
        <p:spPr bwMode="auto">
          <a:xfrm flipV="1">
            <a:off x="2710781" y="4795519"/>
            <a:ext cx="1006272" cy="665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1934D4A-0BAF-4D15-8255-EDAC763625B4}"/>
              </a:ext>
            </a:extLst>
          </p:cNvPr>
          <p:cNvSpPr/>
          <p:nvPr/>
        </p:nvSpPr>
        <p:spPr bwMode="auto">
          <a:xfrm>
            <a:off x="6741625" y="813617"/>
            <a:ext cx="230293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Multi-Pollutant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 and/or Risk National &amp; Areal Mapping 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2D24779-0033-4C86-A0C7-720F0C9DBF95}"/>
              </a:ext>
            </a:extLst>
          </p:cNvPr>
          <p:cNvSpPr/>
          <p:nvPr/>
        </p:nvSpPr>
        <p:spPr bwMode="auto">
          <a:xfrm>
            <a:off x="6806007" y="4644244"/>
            <a:ext cx="223059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Overlay with NAA, Advance Area, Class-I Area, or Tribal Area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BC2FEDC-412A-45E4-A31C-B4C712D44CD0}"/>
              </a:ext>
            </a:extLst>
          </p:cNvPr>
          <p:cNvSpPr/>
          <p:nvPr/>
        </p:nvSpPr>
        <p:spPr bwMode="auto">
          <a:xfrm>
            <a:off x="6824554" y="2288295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Major Point Emissions Sites/Data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438583-84E3-4A75-A32F-75DC1E8F8F8A}"/>
              </a:ext>
            </a:extLst>
          </p:cNvPr>
          <p:cNvSpPr/>
          <p:nvPr/>
        </p:nvSpPr>
        <p:spPr bwMode="auto">
          <a:xfrm>
            <a:off x="6806006" y="1693414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Monitoring Sites &amp; Trend 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D812633-5E35-41AF-BDDA-6B8D31EE6D51}"/>
              </a:ext>
            </a:extLst>
          </p:cNvPr>
          <p:cNvSpPr/>
          <p:nvPr/>
        </p:nvSpPr>
        <p:spPr bwMode="auto">
          <a:xfrm>
            <a:off x="6824554" y="5545718"/>
            <a:ext cx="219349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Query, Search, Filter &amp; Export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0C8007F-DC9A-499C-94C8-5645F6BA012D}"/>
              </a:ext>
            </a:extLst>
          </p:cNvPr>
          <p:cNvSpPr/>
          <p:nvPr/>
        </p:nvSpPr>
        <p:spPr bwMode="auto">
          <a:xfrm>
            <a:off x="6826920" y="2878353"/>
            <a:ext cx="218764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Source Category Emissions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46394D2-7D25-4F7A-A0A8-A3570821DBDB}"/>
              </a:ext>
            </a:extLst>
          </p:cNvPr>
          <p:cNvSpPr/>
          <p:nvPr/>
        </p:nvSpPr>
        <p:spPr bwMode="auto">
          <a:xfrm>
            <a:off x="6826919" y="3463609"/>
            <a:ext cx="218764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Sector Emissions Summary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CDCAF75-39D1-4BE0-8E15-0C2641EB0AFE}"/>
              </a:ext>
            </a:extLst>
          </p:cNvPr>
          <p:cNvCxnSpPr>
            <a:cxnSpLocks/>
            <a:stCxn id="16" idx="3"/>
            <a:endCxn id="3" idx="4"/>
          </p:cNvCxnSpPr>
          <p:nvPr/>
        </p:nvCxnSpPr>
        <p:spPr bwMode="auto">
          <a:xfrm flipV="1">
            <a:off x="2691511" y="5230446"/>
            <a:ext cx="1917202" cy="11525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79B5555-BBCF-4ECE-BB9A-0BDE559C4C97}"/>
              </a:ext>
            </a:extLst>
          </p:cNvPr>
          <p:cNvCxnSpPr>
            <a:cxnSpLocks/>
            <a:stCxn id="3" idx="7"/>
            <a:endCxn id="33" idx="1"/>
          </p:cNvCxnSpPr>
          <p:nvPr/>
        </p:nvCxnSpPr>
        <p:spPr bwMode="auto">
          <a:xfrm flipV="1">
            <a:off x="5500372" y="1222057"/>
            <a:ext cx="1241253" cy="147344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A42867D-D16B-4A8E-8F44-A5F2CAE7A118}"/>
              </a:ext>
            </a:extLst>
          </p:cNvPr>
          <p:cNvCxnSpPr>
            <a:cxnSpLocks/>
            <a:stCxn id="3" idx="6"/>
            <a:endCxn id="35" idx="1"/>
          </p:cNvCxnSpPr>
          <p:nvPr/>
        </p:nvCxnSpPr>
        <p:spPr bwMode="auto">
          <a:xfrm flipV="1">
            <a:off x="5869709" y="2550319"/>
            <a:ext cx="954845" cy="119519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BB7CB14-2400-48F7-BE2D-0632B1E75266}"/>
              </a:ext>
            </a:extLst>
          </p:cNvPr>
          <p:cNvCxnSpPr>
            <a:cxnSpLocks/>
            <a:stCxn id="3" idx="6"/>
            <a:endCxn id="53" idx="1"/>
          </p:cNvCxnSpPr>
          <p:nvPr/>
        </p:nvCxnSpPr>
        <p:spPr bwMode="auto">
          <a:xfrm flipV="1">
            <a:off x="5869709" y="3140377"/>
            <a:ext cx="957211" cy="6051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A3E744B-250D-41E7-996B-34CB686CFFAF}"/>
              </a:ext>
            </a:extLst>
          </p:cNvPr>
          <p:cNvCxnSpPr>
            <a:cxnSpLocks/>
            <a:stCxn id="3" idx="6"/>
            <a:endCxn id="54" idx="1"/>
          </p:cNvCxnSpPr>
          <p:nvPr/>
        </p:nvCxnSpPr>
        <p:spPr bwMode="auto">
          <a:xfrm flipV="1">
            <a:off x="5869709" y="3725633"/>
            <a:ext cx="957210" cy="19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139B8C26-8158-49E7-B042-AD003C7CB957}"/>
              </a:ext>
            </a:extLst>
          </p:cNvPr>
          <p:cNvCxnSpPr>
            <a:cxnSpLocks/>
            <a:endCxn id="36" idx="1"/>
          </p:cNvCxnSpPr>
          <p:nvPr/>
        </p:nvCxnSpPr>
        <p:spPr bwMode="auto">
          <a:xfrm flipV="1">
            <a:off x="5758794" y="1955438"/>
            <a:ext cx="1047212" cy="114868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6812475-1695-4041-9FF3-AA463B62CF29}"/>
              </a:ext>
            </a:extLst>
          </p:cNvPr>
          <p:cNvCxnSpPr>
            <a:cxnSpLocks/>
            <a:stCxn id="3" idx="5"/>
            <a:endCxn id="34" idx="1"/>
          </p:cNvCxnSpPr>
          <p:nvPr/>
        </p:nvCxnSpPr>
        <p:spPr bwMode="auto">
          <a:xfrm>
            <a:off x="5500372" y="4795519"/>
            <a:ext cx="1305635" cy="2571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8A4DE4BC-D185-4945-8A53-202A07C38F47}"/>
              </a:ext>
            </a:extLst>
          </p:cNvPr>
          <p:cNvCxnSpPr>
            <a:cxnSpLocks/>
            <a:endCxn id="52" idx="1"/>
          </p:cNvCxnSpPr>
          <p:nvPr/>
        </p:nvCxnSpPr>
        <p:spPr bwMode="auto">
          <a:xfrm>
            <a:off x="5328261" y="4939571"/>
            <a:ext cx="1496293" cy="8681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8F71DF3F-E94C-4CBB-9456-F1FAB7390D4C}"/>
              </a:ext>
            </a:extLst>
          </p:cNvPr>
          <p:cNvSpPr/>
          <p:nvPr/>
        </p:nvSpPr>
        <p:spPr bwMode="auto">
          <a:xfrm>
            <a:off x="6818268" y="6162553"/>
            <a:ext cx="219349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Screening Analysis (ongoing)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AF325B3A-6673-485A-827E-547DA95FF0F1}"/>
              </a:ext>
            </a:extLst>
          </p:cNvPr>
          <p:cNvCxnSpPr>
            <a:cxnSpLocks/>
            <a:endCxn id="160" idx="1"/>
          </p:cNvCxnSpPr>
          <p:nvPr/>
        </p:nvCxnSpPr>
        <p:spPr bwMode="auto">
          <a:xfrm>
            <a:off x="5064151" y="5118953"/>
            <a:ext cx="1754117" cy="130562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459ADE6F-D4B9-4913-84FE-D7F2DB4BA59E}"/>
              </a:ext>
            </a:extLst>
          </p:cNvPr>
          <p:cNvSpPr/>
          <p:nvPr/>
        </p:nvSpPr>
        <p:spPr bwMode="auto">
          <a:xfrm>
            <a:off x="6813965" y="4053467"/>
            <a:ext cx="2230592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EJ/Demographic Indicators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6CA670C3-17F4-4C16-9E06-CD85EEE8749A}"/>
              </a:ext>
            </a:extLst>
          </p:cNvPr>
          <p:cNvCxnSpPr>
            <a:cxnSpLocks/>
            <a:endCxn id="175" idx="1"/>
          </p:cNvCxnSpPr>
          <p:nvPr/>
        </p:nvCxnSpPr>
        <p:spPr bwMode="auto">
          <a:xfrm flipV="1">
            <a:off x="5749443" y="4315491"/>
            <a:ext cx="1064522" cy="79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9459CC-BBCD-4541-87AE-770303004646}"/>
              </a:ext>
            </a:extLst>
          </p:cNvPr>
          <p:cNvGrpSpPr/>
          <p:nvPr/>
        </p:nvGrpSpPr>
        <p:grpSpPr>
          <a:xfrm>
            <a:off x="9191164" y="1310705"/>
            <a:ext cx="2923230" cy="1736591"/>
            <a:chOff x="9192182" y="1290038"/>
            <a:chExt cx="2923230" cy="17365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588C76-AB07-44C3-BF4E-641E86AE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92182" y="1290038"/>
              <a:ext cx="2910858" cy="173659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75AC6D-1CE6-4C58-B645-2E2E9C53A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58202" y="2294804"/>
              <a:ext cx="1457210" cy="72860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30A0009B-754A-43EE-915D-46A21EFAE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164" y="1774476"/>
            <a:ext cx="2910859" cy="17365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BF209A-D86A-4372-8C6B-8BF2C2409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124" y="2268677"/>
            <a:ext cx="2923230" cy="20370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1D8C26F-EB99-4BE9-99C9-CA318D490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1335" y="2759420"/>
            <a:ext cx="2945263" cy="20524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AFB3EC-1B97-4E7E-BE18-E5386F1FB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3529" y="3323942"/>
            <a:ext cx="2945188" cy="19390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7BE768-0E92-4769-AB2B-C50872210E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1163" y="3824272"/>
            <a:ext cx="2910861" cy="17365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28ABA08-FC70-47F0-8B8A-2E1B969458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95" r="18169"/>
          <a:stretch/>
        </p:blipFill>
        <p:spPr>
          <a:xfrm>
            <a:off x="9183471" y="4281326"/>
            <a:ext cx="2952394" cy="15779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98A931-1C31-46F5-9564-F6024CA6F1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2324" y="4653150"/>
            <a:ext cx="2953541" cy="19505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1" name="图片 3">
            <a:extLst>
              <a:ext uri="{FF2B5EF4-FFF2-40B4-BE49-F238E27FC236}">
                <a16:creationId xmlns:a16="http://schemas.microsoft.com/office/drawing/2014/main" id="{0A6DC8F5-2167-499B-A7A0-E615E533E3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7745" y="4966148"/>
            <a:ext cx="2968120" cy="18835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8A358EB-E1B2-4526-92BC-E9737386BBEB}"/>
              </a:ext>
            </a:extLst>
          </p:cNvPr>
          <p:cNvCxnSpPr>
            <a:cxnSpLocks/>
            <a:stCxn id="33" idx="3"/>
            <a:endCxn id="190" idx="0"/>
          </p:cNvCxnSpPr>
          <p:nvPr/>
        </p:nvCxnSpPr>
        <p:spPr bwMode="auto">
          <a:xfrm flipV="1">
            <a:off x="9044557" y="793956"/>
            <a:ext cx="1612940" cy="4281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1AA9612-99E0-4155-B4D6-3B422F8665E1}"/>
              </a:ext>
            </a:extLst>
          </p:cNvPr>
          <p:cNvCxnSpPr>
            <a:cxnSpLocks/>
            <a:stCxn id="36" idx="3"/>
            <a:endCxn id="18" idx="0"/>
          </p:cNvCxnSpPr>
          <p:nvPr/>
        </p:nvCxnSpPr>
        <p:spPr bwMode="auto">
          <a:xfrm flipV="1">
            <a:off x="9018049" y="1310705"/>
            <a:ext cx="1628544" cy="6447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694B469-118A-4D5D-BC6E-4F0D2302B401}"/>
              </a:ext>
            </a:extLst>
          </p:cNvPr>
          <p:cNvCxnSpPr>
            <a:cxnSpLocks/>
            <a:stCxn id="35" idx="3"/>
            <a:endCxn id="28" idx="0"/>
          </p:cNvCxnSpPr>
          <p:nvPr/>
        </p:nvCxnSpPr>
        <p:spPr bwMode="auto">
          <a:xfrm flipV="1">
            <a:off x="9036597" y="1774476"/>
            <a:ext cx="1609997" cy="7758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7C80C3E-85A4-425E-B869-5049BA02847F}"/>
              </a:ext>
            </a:extLst>
          </p:cNvPr>
          <p:cNvCxnSpPr>
            <a:cxnSpLocks/>
            <a:stCxn id="35" idx="3"/>
            <a:endCxn id="30" idx="0"/>
          </p:cNvCxnSpPr>
          <p:nvPr/>
        </p:nvCxnSpPr>
        <p:spPr bwMode="auto">
          <a:xfrm flipV="1">
            <a:off x="9036597" y="2268677"/>
            <a:ext cx="1624142" cy="2816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EF5BA4D-B765-4658-A188-4BCE0D6B54C2}"/>
              </a:ext>
            </a:extLst>
          </p:cNvPr>
          <p:cNvCxnSpPr>
            <a:cxnSpLocks/>
            <a:stCxn id="53" idx="3"/>
            <a:endCxn id="32" idx="0"/>
          </p:cNvCxnSpPr>
          <p:nvPr/>
        </p:nvCxnSpPr>
        <p:spPr bwMode="auto">
          <a:xfrm flipV="1">
            <a:off x="9014564" y="2759420"/>
            <a:ext cx="1649403" cy="380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17AA477-BF8F-406F-965A-A1B07C382D21}"/>
              </a:ext>
            </a:extLst>
          </p:cNvPr>
          <p:cNvCxnSpPr>
            <a:cxnSpLocks/>
            <a:stCxn id="175" idx="3"/>
            <a:endCxn id="40" idx="0"/>
          </p:cNvCxnSpPr>
          <p:nvPr/>
        </p:nvCxnSpPr>
        <p:spPr bwMode="auto">
          <a:xfrm flipV="1">
            <a:off x="9044557" y="3824272"/>
            <a:ext cx="1602037" cy="4912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DB70588-F6DA-4A7D-BC76-49440C5C51CD}"/>
              </a:ext>
            </a:extLst>
          </p:cNvPr>
          <p:cNvCxnSpPr>
            <a:cxnSpLocks/>
            <a:stCxn id="54" idx="3"/>
            <a:endCxn id="38" idx="0"/>
          </p:cNvCxnSpPr>
          <p:nvPr/>
        </p:nvCxnSpPr>
        <p:spPr bwMode="auto">
          <a:xfrm flipV="1">
            <a:off x="9014564" y="3323942"/>
            <a:ext cx="1651559" cy="4016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00895B9-C28D-48B3-99BD-2C2D6030D2F4}"/>
              </a:ext>
            </a:extLst>
          </p:cNvPr>
          <p:cNvCxnSpPr>
            <a:cxnSpLocks/>
            <a:stCxn id="34" idx="3"/>
            <a:endCxn id="42" idx="0"/>
          </p:cNvCxnSpPr>
          <p:nvPr/>
        </p:nvCxnSpPr>
        <p:spPr bwMode="auto">
          <a:xfrm flipV="1">
            <a:off x="9036599" y="4281326"/>
            <a:ext cx="1623069" cy="771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229CF96-ECD5-4253-9AB7-D7D7B724128D}"/>
              </a:ext>
            </a:extLst>
          </p:cNvPr>
          <p:cNvCxnSpPr>
            <a:cxnSpLocks/>
            <a:stCxn id="52" idx="3"/>
            <a:endCxn id="44" idx="0"/>
          </p:cNvCxnSpPr>
          <p:nvPr/>
        </p:nvCxnSpPr>
        <p:spPr bwMode="auto">
          <a:xfrm flipV="1">
            <a:off x="9018049" y="4653150"/>
            <a:ext cx="1641046" cy="11545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2983F7A-96F0-4B48-A9FD-84EBFB2DCC40}"/>
              </a:ext>
            </a:extLst>
          </p:cNvPr>
          <p:cNvCxnSpPr>
            <a:cxnSpLocks/>
            <a:stCxn id="160" idx="3"/>
            <a:endCxn id="61" idx="0"/>
          </p:cNvCxnSpPr>
          <p:nvPr/>
        </p:nvCxnSpPr>
        <p:spPr bwMode="auto">
          <a:xfrm flipV="1">
            <a:off x="9011762" y="4966148"/>
            <a:ext cx="1640043" cy="14584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3C122D43-4D31-40C3-9404-51FC964BA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49" t="81599" r="63054" b="4173"/>
          <a:stretch/>
        </p:blipFill>
        <p:spPr>
          <a:xfrm>
            <a:off x="4086968" y="4075779"/>
            <a:ext cx="960480" cy="9617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539D0-243F-4E5E-9FC3-727A8A8CF444}"/>
              </a:ext>
            </a:extLst>
          </p:cNvPr>
          <p:cNvSpPr txBox="1"/>
          <p:nvPr/>
        </p:nvSpPr>
        <p:spPr>
          <a:xfrm>
            <a:off x="3328817" y="3145187"/>
            <a:ext cx="257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Arial Black" panose="020B0A04020102020204" pitchFamily="34" charset="0"/>
              </a:rPr>
              <a:t>N</a:t>
            </a:r>
            <a:r>
              <a:rPr lang="en-US" sz="4800" b="1" dirty="0">
                <a:latin typeface="Arial Black" panose="020B0A04020102020204" pitchFamily="34" charset="0"/>
              </a:rPr>
              <a:t>E</a:t>
            </a:r>
            <a:r>
              <a:rPr lang="en-US" sz="4800" b="1" dirty="0">
                <a:solidFill>
                  <a:srgbClr val="0000FF"/>
                </a:solidFill>
                <a:latin typeface="Arial Black" panose="020B0A04020102020204" pitchFamily="34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U</a:t>
            </a:r>
            <a:r>
              <a:rPr lang="en-US" sz="4800" b="1" dirty="0">
                <a:solidFill>
                  <a:srgbClr val="33CC33"/>
                </a:solidFill>
                <a:latin typeface="Arial Black" panose="020B0A040201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95064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“NEXUS 2.0” Live Demo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35E8B8-4E5F-4BBA-93D5-1A4CBA871DA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10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07" y="167148"/>
            <a:ext cx="11204185" cy="501827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NEXUS: 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Recent &amp; Ongoing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49" y="1002847"/>
            <a:ext cx="11378356" cy="592182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“1.5” (Jan. 2021) </a:t>
            </a: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NEXUS “2.0” (Sep. 2021)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New/revised Metrics (PM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Toxics + EJ/Demographics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4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metric)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New/updated data inputs and functions: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EJ/Demographic data (from </a:t>
            </a:r>
            <a:r>
              <a:rPr 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EJSCREEN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Tribal areas, Advance areas, Attainment/DVs data, etc.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2017 emissions data (including </a:t>
            </a:r>
            <a:r>
              <a:rPr 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mapping) (updated from 2014)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“Sector Emissions Summary” module to support “Sector prioritization” effort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(point, non-point, on-road, non-road, event)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sites/data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(PM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and Air Toxics)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Near-term (Ongoing) Updates/Improvements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Updating to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fused PM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health risk data (Nov.) and fused air toxics and risk data (Dec.) from current 2014 data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Developing “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analysis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MP risks and EJ” module (Dec.)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E3A051-7FED-44A1-9971-9B1F1E9750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397307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?mso-contentType ?>
<SharedContentType xmlns="Microsoft.SharePoint.Taxonomy.ContentTypeSync" SourceId="29f62856-1543-49d4-a736-4569d363f533" ContentTypeId="0x0101" PreviousValue="false"/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6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18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23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61A6E0D0-DF25-41E1-849F-4E7E9FBDD1A9}">
  <ds:schemaRefs>
    <ds:schemaRef ds:uri="http://schemas.openxmlformats.org/package/2006/metadata/core-properties"/>
    <ds:schemaRef ds:uri="http://purl.org/dc/terms/"/>
    <ds:schemaRef ds:uri="5c1deef3-b27c-4e9a-b0d4-9d092d100f42"/>
    <ds:schemaRef ds:uri="http://schemas.microsoft.com/office/2006/documentManagement/types"/>
    <ds:schemaRef ds:uri="4ffa91fb-a0ff-4ac5-b2db-65c790d184a4"/>
    <ds:schemaRef ds:uri="http://schemas.microsoft.com/sharepoint.v3"/>
    <ds:schemaRef ds:uri="http://purl.org/dc/elements/1.1/"/>
    <ds:schemaRef ds:uri="http://schemas.microsoft.com/office/2006/metadata/properties"/>
    <ds:schemaRef ds:uri="http://schemas.microsoft.com/office/infopath/2007/PartnerControls"/>
    <ds:schemaRef ds:uri="6290be6a-0c37-488c-89d7-fa04eb7489f1"/>
    <ds:schemaRef ds:uri="http://schemas.microsoft.com/sharepoint/v3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7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69554</TotalTime>
  <Words>2109</Words>
  <Application>Microsoft Office PowerPoint</Application>
  <PresentationFormat>Widescreen</PresentationFormat>
  <Paragraphs>311</Paragraphs>
  <Slides>38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微软雅黑</vt:lpstr>
      <vt:lpstr>黑体</vt:lpstr>
      <vt:lpstr>Arial</vt:lpstr>
      <vt:lpstr>Arial Black</vt:lpstr>
      <vt:lpstr>Calibri</vt:lpstr>
      <vt:lpstr>Times New Roman</vt:lpstr>
      <vt:lpstr>Wingdings</vt:lpstr>
      <vt:lpstr>2_EMPA课题组模板</vt:lpstr>
      <vt:lpstr>3_EMPA课题组模板</vt:lpstr>
      <vt:lpstr>4_EMPA课题组模板</vt:lpstr>
      <vt:lpstr>“NEXUS” Multi-Pollutant Screening Analysis Tool AQAD All-Hands</vt:lpstr>
      <vt:lpstr>Multi-Pollutant Team Members</vt:lpstr>
      <vt:lpstr>PowerPoint Presentation</vt:lpstr>
      <vt:lpstr>PowerPoint Presentation</vt:lpstr>
      <vt:lpstr>PowerPoint Presentation</vt:lpstr>
      <vt:lpstr>PowerPoint Presentation</vt:lpstr>
      <vt:lpstr>NEXUS: Data Inputs and Major Functions</vt:lpstr>
      <vt:lpstr>“NEXUS 2.0” Live Demo</vt:lpstr>
      <vt:lpstr>NEXUS: Recent &amp; Ongoing Development</vt:lpstr>
      <vt:lpstr>New “Proximity Analysis” Module (under development)</vt:lpstr>
      <vt:lpstr>PowerPoint Presentation</vt:lpstr>
      <vt:lpstr>Regional Office Feedback Process</vt:lpstr>
      <vt:lpstr>Questions?</vt:lpstr>
      <vt:lpstr>“NEXUS 2.0”:   Quick Tutorial</vt:lpstr>
      <vt:lpstr>NEXUS Tool: On-line User’s Manual</vt:lpstr>
      <vt:lpstr>NEXUS Tool: Data Viewer Module</vt:lpstr>
      <vt:lpstr>Data Viewer: “Apply” New Selections</vt:lpstr>
      <vt:lpstr>NEXUS Update: New EJ Metric and Data</vt:lpstr>
      <vt:lpstr>Data Viewer: “Reset” New Selections</vt:lpstr>
      <vt:lpstr>Data Viewer Module: Configure Base Map &amp; Color</vt:lpstr>
      <vt:lpstr>Data Viewer Module: MP Risk Ranking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NEXUS Update: “Source Category Emissions”</vt:lpstr>
      <vt:lpstr>NEXUS Update: “Sector Emissions Summary”</vt:lpstr>
      <vt:lpstr>NEXUS Update: “Sector Emissions Summary”</vt:lpstr>
      <vt:lpstr>NEXUS Update: “Monitoring Data/Site” Module</vt:lpstr>
      <vt:lpstr>Data Viewer: EPA Region Table Generator</vt:lpstr>
      <vt:lpstr>Data Viewer: Data Search &amp; Filter</vt:lpstr>
      <vt:lpstr>Data Input Module: Data Preview</vt:lpstr>
      <vt:lpstr>Data Query Module: Overlaying Map  </vt:lpstr>
      <vt:lpstr>Data Query Module: Configure Data Query </vt:lpstr>
      <vt:lpstr>Data Query Module: Attribute Table </vt:lpstr>
      <vt:lpstr>Data Query Module: Attribute Table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Jang, Carey</cp:lastModifiedBy>
  <cp:revision>1287</cp:revision>
  <cp:lastPrinted>2020-02-19T17:26:50Z</cp:lastPrinted>
  <dcterms:created xsi:type="dcterms:W3CDTF">2016-05-30T08:23:37Z</dcterms:created>
  <dcterms:modified xsi:type="dcterms:W3CDTF">2021-11-18T16:36:52Z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