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  <p:sldMasterId id="2147483827" r:id="rId31"/>
  </p:sldMasterIdLst>
  <p:notesMasterIdLst>
    <p:notesMasterId r:id="rId78"/>
  </p:notesMasterIdLst>
  <p:handoutMasterIdLst>
    <p:handoutMasterId r:id="rId79"/>
  </p:handoutMasterIdLst>
  <p:sldIdLst>
    <p:sldId id="1089" r:id="rId32"/>
    <p:sldId id="1513" r:id="rId33"/>
    <p:sldId id="1506" r:id="rId34"/>
    <p:sldId id="1249" r:id="rId35"/>
    <p:sldId id="1188" r:id="rId36"/>
    <p:sldId id="1492" r:id="rId37"/>
    <p:sldId id="1509" r:id="rId38"/>
    <p:sldId id="1489" r:id="rId39"/>
    <p:sldId id="1493" r:id="rId40"/>
    <p:sldId id="1495" r:id="rId41"/>
    <p:sldId id="1394" r:id="rId42"/>
    <p:sldId id="1512" r:id="rId43"/>
    <p:sldId id="1379" r:id="rId44"/>
    <p:sldId id="1398" r:id="rId45"/>
    <p:sldId id="1429" r:id="rId46"/>
    <p:sldId id="1430" r:id="rId47"/>
    <p:sldId id="1431" r:id="rId48"/>
    <p:sldId id="1432" r:id="rId49"/>
    <p:sldId id="1468" r:id="rId50"/>
    <p:sldId id="1484" r:id="rId51"/>
    <p:sldId id="1483" r:id="rId52"/>
    <p:sldId id="1488" r:id="rId53"/>
    <p:sldId id="1434" r:id="rId54"/>
    <p:sldId id="1485" r:id="rId55"/>
    <p:sldId id="1486" r:id="rId56"/>
    <p:sldId id="1437" r:id="rId57"/>
    <p:sldId id="1426" r:id="rId58"/>
    <p:sldId id="1477" r:id="rId59"/>
    <p:sldId id="1490" r:id="rId60"/>
    <p:sldId id="1487" r:id="rId61"/>
    <p:sldId id="1481" r:id="rId62"/>
    <p:sldId id="1491" r:id="rId63"/>
    <p:sldId id="1482" r:id="rId64"/>
    <p:sldId id="1480" r:id="rId65"/>
    <p:sldId id="1438" r:id="rId66"/>
    <p:sldId id="1469" r:id="rId67"/>
    <p:sldId id="1470" r:id="rId68"/>
    <p:sldId id="1471" r:id="rId69"/>
    <p:sldId id="1440" r:id="rId70"/>
    <p:sldId id="1472" r:id="rId71"/>
    <p:sldId id="1473" r:id="rId72"/>
    <p:sldId id="1474" r:id="rId73"/>
    <p:sldId id="1475" r:id="rId74"/>
    <p:sldId id="1460" r:id="rId75"/>
    <p:sldId id="1476" r:id="rId76"/>
    <p:sldId id="1174" r:id="rId77"/>
  </p:sldIdLst>
  <p:sldSz cx="12192000" cy="6858000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x, Tyler" initials="FT" lastIdx="5" clrIdx="0">
    <p:extLst>
      <p:ext uri="{19B8F6BF-5375-455C-9EA6-DF929625EA0E}">
        <p15:presenceInfo xmlns:p15="http://schemas.microsoft.com/office/powerpoint/2012/main" userId="S::Fox.Tyler@epa.gov::d3ca8bf6-d2c8-45ae-bf9b-8f74647f8102" providerId="AD"/>
      </p:ext>
    </p:extLst>
  </p:cmAuthor>
  <p:cmAuthor id="2" name="Jang, Carey" initials="JC" lastIdx="1" clrIdx="1">
    <p:extLst>
      <p:ext uri="{19B8F6BF-5375-455C-9EA6-DF929625EA0E}">
        <p15:presenceInfo xmlns:p15="http://schemas.microsoft.com/office/powerpoint/2012/main" userId="S::Jang.Carey@epa.gov::5dcdf613-9329-442e-aaa9-13ddf77a7ab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3B700"/>
    <a:srgbClr val="AB8100"/>
    <a:srgbClr val="A87E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5" autoAdjust="0"/>
    <p:restoredTop sz="96357" autoAdjust="0"/>
  </p:normalViewPr>
  <p:slideViewPr>
    <p:cSldViewPr snapToGrid="0">
      <p:cViewPr varScale="1">
        <p:scale>
          <a:sx n="84" d="100"/>
          <a:sy n="84" d="100"/>
        </p:scale>
        <p:origin x="12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84" Type="http://schemas.openxmlformats.org/officeDocument/2006/relationships/tableStyles" Target="tableStyles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74" Type="http://schemas.openxmlformats.org/officeDocument/2006/relationships/slide" Target="slides/slide43.xml"/><Relationship Id="rId79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77" Type="http://schemas.openxmlformats.org/officeDocument/2006/relationships/slide" Target="slides/slide46.xml"/><Relationship Id="rId8" Type="http://schemas.openxmlformats.org/officeDocument/2006/relationships/customXml" Target="../customXml/item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80" Type="http://schemas.openxmlformats.org/officeDocument/2006/relationships/commentAuthors" Target="commentAuthors.xml"/><Relationship Id="rId85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20" Type="http://schemas.openxmlformats.org/officeDocument/2006/relationships/customXml" Target="../customXml/item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slide" Target="slides/slide39.xml"/><Relationship Id="rId75" Type="http://schemas.openxmlformats.org/officeDocument/2006/relationships/slide" Target="slides/slide44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10" Type="http://schemas.openxmlformats.org/officeDocument/2006/relationships/customXml" Target="../customXml/item10.xml"/><Relationship Id="rId31" Type="http://schemas.openxmlformats.org/officeDocument/2006/relationships/slideMaster" Target="slideMasters/slideMaster3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slide" Target="slides/slide42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8.xml"/><Relationship Id="rId34" Type="http://schemas.openxmlformats.org/officeDocument/2006/relationships/slide" Target="slides/slide3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76" Type="http://schemas.openxmlformats.org/officeDocument/2006/relationships/slide" Target="slides/slide45.xml"/><Relationship Id="rId7" Type="http://schemas.openxmlformats.org/officeDocument/2006/relationships/customXml" Target="../customXml/item7.xml"/><Relationship Id="rId71" Type="http://schemas.openxmlformats.org/officeDocument/2006/relationships/slide" Target="slides/slide40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1.xml"/><Relationship Id="rId24" Type="http://schemas.openxmlformats.org/officeDocument/2006/relationships/customXml" Target="../customXml/item24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66" Type="http://schemas.openxmlformats.org/officeDocument/2006/relationships/slide" Target="slides/slide35.xml"/><Relationship Id="rId61" Type="http://schemas.openxmlformats.org/officeDocument/2006/relationships/slide" Target="slides/slide30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dis, Elizabeth" userId="ab5a0f48-4954-4e8f-b852-9bcaf16ccf62" providerId="ADAL" clId="{6D49B4CB-72F7-4D10-9BDA-21256CCFA63A}"/>
    <pc:docChg chg="custSel delSld modSld">
      <pc:chgData name="Landis, Elizabeth" userId="ab5a0f48-4954-4e8f-b852-9bcaf16ccf62" providerId="ADAL" clId="{6D49B4CB-72F7-4D10-9BDA-21256CCFA63A}" dt="2022-02-16T20:28:05.329" v="30" actId="47"/>
      <pc:docMkLst>
        <pc:docMk/>
      </pc:docMkLst>
      <pc:sldChg chg="modSp mod">
        <pc:chgData name="Landis, Elizabeth" userId="ab5a0f48-4954-4e8f-b852-9bcaf16ccf62" providerId="ADAL" clId="{6D49B4CB-72F7-4D10-9BDA-21256CCFA63A}" dt="2022-02-16T18:57:27.578" v="10" actId="20577"/>
        <pc:sldMkLst>
          <pc:docMk/>
          <pc:sldMk cId="4188764518" sldId="1089"/>
        </pc:sldMkLst>
        <pc:spChg chg="mod">
          <ac:chgData name="Landis, Elizabeth" userId="ab5a0f48-4954-4e8f-b852-9bcaf16ccf62" providerId="ADAL" clId="{6D49B4CB-72F7-4D10-9BDA-21256CCFA63A}" dt="2022-02-16T18:57:27.578" v="10" actId="20577"/>
          <ac:spMkLst>
            <pc:docMk/>
            <pc:sldMk cId="4188764518" sldId="1089"/>
            <ac:spMk id="3" creationId="{F19E0DDC-6B53-4833-AAC6-95682E48F51E}"/>
          </ac:spMkLst>
        </pc:spChg>
      </pc:sldChg>
      <pc:sldChg chg="modSp mod">
        <pc:chgData name="Landis, Elizabeth" userId="ab5a0f48-4954-4e8f-b852-9bcaf16ccf62" providerId="ADAL" clId="{6D49B4CB-72F7-4D10-9BDA-21256CCFA63A}" dt="2022-02-16T20:27:50.832" v="26" actId="20577"/>
        <pc:sldMkLst>
          <pc:docMk/>
          <pc:sldMk cId="1338702642" sldId="1249"/>
        </pc:sldMkLst>
        <pc:spChg chg="mod">
          <ac:chgData name="Landis, Elizabeth" userId="ab5a0f48-4954-4e8f-b852-9bcaf16ccf62" providerId="ADAL" clId="{6D49B4CB-72F7-4D10-9BDA-21256CCFA63A}" dt="2022-02-16T20:27:50.832" v="26" actId="20577"/>
          <ac:spMkLst>
            <pc:docMk/>
            <pc:sldMk cId="1338702642" sldId="1249"/>
            <ac:spMk id="26" creationId="{C1AC9C0D-4755-4580-A81C-D0444E26F74A}"/>
          </ac:spMkLst>
        </pc:spChg>
      </pc:sldChg>
      <pc:sldChg chg="del">
        <pc:chgData name="Landis, Elizabeth" userId="ab5a0f48-4954-4e8f-b852-9bcaf16ccf62" providerId="ADAL" clId="{6D49B4CB-72F7-4D10-9BDA-21256CCFA63A}" dt="2022-02-16T18:36:48.341" v="5" actId="47"/>
        <pc:sldMkLst>
          <pc:docMk/>
          <pc:sldMk cId="2801803252" sldId="1494"/>
        </pc:sldMkLst>
      </pc:sldChg>
      <pc:sldChg chg="del">
        <pc:chgData name="Landis, Elizabeth" userId="ab5a0f48-4954-4e8f-b852-9bcaf16ccf62" providerId="ADAL" clId="{6D49B4CB-72F7-4D10-9BDA-21256CCFA63A}" dt="2022-02-16T20:28:05.329" v="30" actId="47"/>
        <pc:sldMkLst>
          <pc:docMk/>
          <pc:sldMk cId="4053985079" sldId="1504"/>
        </pc:sldMkLst>
      </pc:sldChg>
      <pc:sldChg chg="del">
        <pc:chgData name="Landis, Elizabeth" userId="ab5a0f48-4954-4e8f-b852-9bcaf16ccf62" providerId="ADAL" clId="{6D49B4CB-72F7-4D10-9BDA-21256CCFA63A}" dt="2022-02-16T18:36:47.138" v="4" actId="47"/>
        <pc:sldMkLst>
          <pc:docMk/>
          <pc:sldMk cId="2174660573" sldId="1510"/>
        </pc:sldMkLst>
      </pc:sldChg>
      <pc:sldChg chg="del">
        <pc:chgData name="Landis, Elizabeth" userId="ab5a0f48-4954-4e8f-b852-9bcaf16ccf62" providerId="ADAL" clId="{6D49B4CB-72F7-4D10-9BDA-21256CCFA63A}" dt="2022-02-16T18:36:49.523" v="6" actId="47"/>
        <pc:sldMkLst>
          <pc:docMk/>
          <pc:sldMk cId="1526804144" sldId="1511"/>
        </pc:sldMkLst>
      </pc:sldChg>
      <pc:sldChg chg="modSp mod">
        <pc:chgData name="Landis, Elizabeth" userId="ab5a0f48-4954-4e8f-b852-9bcaf16ccf62" providerId="ADAL" clId="{6D49B4CB-72F7-4D10-9BDA-21256CCFA63A}" dt="2022-02-16T19:04:17.873" v="25" actId="20577"/>
        <pc:sldMkLst>
          <pc:docMk/>
          <pc:sldMk cId="3187442765" sldId="1512"/>
        </pc:sldMkLst>
        <pc:spChg chg="mod">
          <ac:chgData name="Landis, Elizabeth" userId="ab5a0f48-4954-4e8f-b852-9bcaf16ccf62" providerId="ADAL" clId="{6D49B4CB-72F7-4D10-9BDA-21256CCFA63A}" dt="2022-02-16T19:04:17.873" v="25" actId="20577"/>
          <ac:spMkLst>
            <pc:docMk/>
            <pc:sldMk cId="3187442765" sldId="1512"/>
            <ac:spMk id="2" creationId="{AAB5D3B0-E44A-4467-A331-1996779058BE}"/>
          </ac:spMkLst>
        </pc:spChg>
      </pc:sldChg>
      <pc:sldChg chg="del">
        <pc:chgData name="Landis, Elizabeth" userId="ab5a0f48-4954-4e8f-b852-9bcaf16ccf62" providerId="ADAL" clId="{6D49B4CB-72F7-4D10-9BDA-21256CCFA63A}" dt="2022-02-16T20:28:02.597" v="27" actId="47"/>
        <pc:sldMkLst>
          <pc:docMk/>
          <pc:sldMk cId="3169329867" sldId="1513"/>
        </pc:sldMkLst>
      </pc:sldChg>
      <pc:sldChg chg="del">
        <pc:chgData name="Landis, Elizabeth" userId="ab5a0f48-4954-4e8f-b852-9bcaf16ccf62" providerId="ADAL" clId="{6D49B4CB-72F7-4D10-9BDA-21256CCFA63A}" dt="2022-02-16T20:28:03.499" v="28" actId="47"/>
        <pc:sldMkLst>
          <pc:docMk/>
          <pc:sldMk cId="1949774107" sldId="1517"/>
        </pc:sldMkLst>
      </pc:sldChg>
      <pc:sldChg chg="del">
        <pc:chgData name="Landis, Elizabeth" userId="ab5a0f48-4954-4e8f-b852-9bcaf16ccf62" providerId="ADAL" clId="{6D49B4CB-72F7-4D10-9BDA-21256CCFA63A}" dt="2022-02-16T20:28:04.418" v="29" actId="47"/>
        <pc:sldMkLst>
          <pc:docMk/>
          <pc:sldMk cId="3225899037" sldId="151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2022-02-18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2022/2/18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AD92F-F22A-4727-B555-C340A4DD3687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647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705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46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253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79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400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62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780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71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565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3090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1167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267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4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178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353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958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796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18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423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18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759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404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39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39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39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18268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370241" y="6453339"/>
            <a:ext cx="1261931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7714389" y="645333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650828" y="6453339"/>
            <a:ext cx="493845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44624"/>
            <a:ext cx="109728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8623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63492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73876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0151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27212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87497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00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0180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29901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5337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2023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191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39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840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7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aftp.epa.gov/aqmg/cjang/NEXUS/MP_Team/NEXUS%202.3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55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aftp.epa.gov/Air/aqmg/cjang/NEXUS/MP_Team/NEXUS%202.3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50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“</a:t>
            </a:r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NEXUS”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Multi-Pollutant Advanced Screening Tool: Briefing &amp; Live Demo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E0DDC-6B53-4833-AAC6-95682E48F51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292127" y="5791577"/>
            <a:ext cx="9144000" cy="954107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Beth Landis, HEID/Climate, International, &amp; Multi-Media Group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Carey Jang, AQAD/Air Quality Modeling Group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Air Toxics Strategy Management and Mitigation Team Briefing &amp; Demo – 2/17/22</a:t>
            </a:r>
            <a:endParaRPr lang="zh-CN" alt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AFFCA-E948-49BD-BC86-189A3A0496D5}"/>
              </a:ext>
            </a:extLst>
          </p:cNvPr>
          <p:cNvSpPr txBox="1"/>
          <p:nvPr/>
        </p:nvSpPr>
        <p:spPr>
          <a:xfrm>
            <a:off x="705648" y="1398420"/>
            <a:ext cx="512248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Viewer: </a:t>
            </a:r>
            <a:r>
              <a:rPr lang="en-US" sz="2400" b="1" i="1" dirty="0">
                <a:solidFill>
                  <a:srgbClr val="0000FF"/>
                </a:solidFill>
                <a:latin typeface="Calibri"/>
              </a:rPr>
              <a:t>National/Regional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F4318-AF6C-4755-9019-8B0723ECCA1F}"/>
              </a:ext>
            </a:extLst>
          </p:cNvPr>
          <p:cNvSpPr txBox="1"/>
          <p:nvPr/>
        </p:nvSpPr>
        <p:spPr>
          <a:xfrm>
            <a:off x="6695046" y="1367717"/>
            <a:ext cx="512248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Proximity Analysis: </a:t>
            </a:r>
            <a:r>
              <a:rPr lang="en-US" sz="2400" b="1" i="1" dirty="0">
                <a:solidFill>
                  <a:srgbClr val="0000FF"/>
                </a:solidFill>
                <a:latin typeface="Calibri"/>
              </a:rPr>
              <a:t>Community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1D042D-284D-4A10-9A7D-03255EC2BA7C}"/>
              </a:ext>
            </a:extLst>
          </p:cNvPr>
          <p:cNvSpPr/>
          <p:nvPr/>
        </p:nvSpPr>
        <p:spPr>
          <a:xfrm>
            <a:off x="238647" y="4754010"/>
            <a:ext cx="119533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defRPr/>
            </a:pPr>
            <a:r>
              <a:rPr lang="en-US" sz="2800" b="1" dirty="0">
                <a:solidFill>
                  <a:srgbClr val="FF0000"/>
                </a:solidFill>
                <a:latin typeface="Calibri"/>
              </a:rPr>
              <a:t>“NEXUS 2.3” can be downloaded at</a:t>
            </a:r>
            <a:endParaRPr lang="en-US" sz="2400" b="1" i="1" dirty="0">
              <a:solidFill>
                <a:srgbClr val="0000FF"/>
              </a:solidFill>
              <a:latin typeface="Calibri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EPA’s new FTP site:</a:t>
            </a:r>
            <a:r>
              <a:rPr lang="en-US" sz="28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sz="20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  <a:hlinkClick r:id="rId3"/>
              </a:rPr>
              <a:t>https://gaftp.epa.gov/aqmg/cjang/NEXUS/MP_Team/NEXUS </a:t>
            </a:r>
            <a:r>
              <a:rPr lang="en-US" sz="2000" i="1" u="sng" dirty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  <a:hlinkClick r:id="rId3"/>
              </a:rPr>
              <a:t>2.3</a:t>
            </a:r>
            <a:r>
              <a:rPr kumimoji="0" lang="en-US" sz="20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  <a:hlinkClick r:id="rId3"/>
              </a:rPr>
              <a:t>/*</a:t>
            </a:r>
            <a:endParaRPr kumimoji="0" lang="en-US" sz="28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84" charset="-128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97327D-3752-43D9-A23A-E6F7D65F4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91" y="1910302"/>
            <a:ext cx="4985403" cy="280314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42159A9B-9E63-4BD4-BA9A-7405DB1CE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7775" y="1882780"/>
            <a:ext cx="4710033" cy="28306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1C611A2-4E34-4B64-979C-FE610B88ED9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76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">
            <a:extLst>
              <a:ext uri="{FF2B5EF4-FFF2-40B4-BE49-F238E27FC236}">
                <a16:creationId xmlns:a16="http://schemas.microsoft.com/office/drawing/2014/main" id="{565FB2C4-84AA-45B2-A03F-69FECCCFB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640" y="1328300"/>
            <a:ext cx="6809360" cy="48407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1522D63-601F-4CD7-B7CE-8AAFF4C45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3" y="1379589"/>
            <a:ext cx="5379399" cy="468734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796A3DA1-263D-4ADA-99AB-11D9CB34C656}"/>
              </a:ext>
            </a:extLst>
          </p:cNvPr>
          <p:cNvCxnSpPr>
            <a:cxnSpLocks/>
          </p:cNvCxnSpPr>
          <p:nvPr/>
        </p:nvCxnSpPr>
        <p:spPr bwMode="auto">
          <a:xfrm flipV="1">
            <a:off x="3995928" y="4043339"/>
            <a:ext cx="5480401" cy="1846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0" name="标题 1">
            <a:extLst>
              <a:ext uri="{FF2B5EF4-FFF2-40B4-BE49-F238E27FC236}">
                <a16:creationId xmlns:a16="http://schemas.microsoft.com/office/drawing/2014/main" id="{439D1FBB-07E9-41F9-88F3-84C6E7C62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8"/>
            <a:ext cx="12191999" cy="668337"/>
          </a:xfrm>
        </p:spPr>
        <p:txBody>
          <a:bodyPr/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altLang="zh-C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“Proximity Analysis” Module </a:t>
            </a: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NEXUS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8C209F-660E-49B6-9A60-C9397F86BDEC}"/>
              </a:ext>
            </a:extLst>
          </p:cNvPr>
          <p:cNvSpPr/>
          <p:nvPr/>
        </p:nvSpPr>
        <p:spPr bwMode="auto">
          <a:xfrm>
            <a:off x="3628417" y="4105072"/>
            <a:ext cx="505838" cy="437745"/>
          </a:xfrm>
          <a:prstGeom prst="ellipse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cxnSp>
        <p:nvCxnSpPr>
          <p:cNvPr id="12" name="直接箭头连接符 22">
            <a:extLst>
              <a:ext uri="{FF2B5EF4-FFF2-40B4-BE49-F238E27FC236}">
                <a16:creationId xmlns:a16="http://schemas.microsoft.com/office/drawing/2014/main" id="{016234E7-C950-40C7-A029-9E79BE4871B9}"/>
              </a:ext>
            </a:extLst>
          </p:cNvPr>
          <p:cNvCxnSpPr>
            <a:cxnSpLocks/>
            <a:stCxn id="7" idx="0"/>
          </p:cNvCxnSpPr>
          <p:nvPr/>
        </p:nvCxnSpPr>
        <p:spPr bwMode="auto">
          <a:xfrm flipV="1">
            <a:off x="3881336" y="2587557"/>
            <a:ext cx="5048655" cy="15175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cxnSp>
        <p:nvCxnSpPr>
          <p:cNvPr id="15" name="直接箭头连接符 22">
            <a:extLst>
              <a:ext uri="{FF2B5EF4-FFF2-40B4-BE49-F238E27FC236}">
                <a16:creationId xmlns:a16="http://schemas.microsoft.com/office/drawing/2014/main" id="{92D565BD-F08C-4B7D-9DB4-303253241724}"/>
              </a:ext>
            </a:extLst>
          </p:cNvPr>
          <p:cNvCxnSpPr>
            <a:cxnSpLocks/>
          </p:cNvCxnSpPr>
          <p:nvPr/>
        </p:nvCxnSpPr>
        <p:spPr bwMode="auto">
          <a:xfrm>
            <a:off x="3881336" y="4558195"/>
            <a:ext cx="5147302" cy="125894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C2839E-0F01-47F2-973D-3E11F07C0237}"/>
              </a:ext>
            </a:extLst>
          </p:cNvPr>
          <p:cNvSpPr txBox="1"/>
          <p:nvPr/>
        </p:nvSpPr>
        <p:spPr>
          <a:xfrm>
            <a:off x="710127" y="6208484"/>
            <a:ext cx="4125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County – level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A2B311-05AF-459C-AF39-645847AFE25E}"/>
              </a:ext>
            </a:extLst>
          </p:cNvPr>
          <p:cNvSpPr txBox="1"/>
          <p:nvPr/>
        </p:nvSpPr>
        <p:spPr>
          <a:xfrm>
            <a:off x="6685280" y="6231265"/>
            <a:ext cx="54080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Community</a:t>
            </a:r>
            <a:r>
              <a:rPr kumimoji="0" lang="en-US" sz="2400" b="1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(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Census Tract) - level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176364-CB74-42E6-B5A7-EB79904C4C61}"/>
              </a:ext>
            </a:extLst>
          </p:cNvPr>
          <p:cNvSpPr txBox="1"/>
          <p:nvPr/>
        </p:nvSpPr>
        <p:spPr>
          <a:xfrm>
            <a:off x="5450182" y="828849"/>
            <a:ext cx="66784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Proximity Analysis for MP Risks and EJ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FDDCC-C590-4F9B-B6E4-C2C088BC2AB1}"/>
              </a:ext>
            </a:extLst>
          </p:cNvPr>
          <p:cNvSpPr txBox="1"/>
          <p:nvPr/>
        </p:nvSpPr>
        <p:spPr>
          <a:xfrm>
            <a:off x="937043" y="823683"/>
            <a:ext cx="6117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Previously in NEXUS</a:t>
            </a:r>
            <a:endParaRPr lang="en-US" sz="2400" dirty="0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D01D4F15-93C7-4213-8483-548CE0B5235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9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D3B0-E44A-4467-A331-199677905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Need for Proximity Screening in NEXUS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5B7290A-1D10-4CD9-B829-3147B03472DF}"/>
              </a:ext>
            </a:extLst>
          </p:cNvPr>
          <p:cNvSpPr txBox="1">
            <a:spLocks/>
          </p:cNvSpPr>
          <p:nvPr/>
        </p:nvSpPr>
        <p:spPr bwMode="auto">
          <a:xfrm>
            <a:off x="609600" y="985982"/>
            <a:ext cx="1110943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800" kern="0" dirty="0"/>
              <a:t>Proximity Screening Analysis Helps Answer:</a:t>
            </a:r>
          </a:p>
          <a:p>
            <a:pPr marL="0" indent="0">
              <a:buFont typeface="Arial" charset="0"/>
              <a:buNone/>
            </a:pPr>
            <a:endParaRPr lang="en-US" sz="1800" kern="0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srgbClr val="FF0000"/>
                </a:solidFill>
              </a:rPr>
              <a:t>What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are the source(s) </a:t>
            </a:r>
            <a:r>
              <a:rPr lang="en-US" sz="2400" b="1" dirty="0"/>
              <a:t>in close proximity to my monitor and/or community of interest?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srgbClr val="FF0000"/>
                </a:solidFill>
              </a:rPr>
              <a:t>What are the risks</a:t>
            </a:r>
            <a:r>
              <a:rPr lang="en-US" sz="2400" b="1" dirty="0"/>
              <a:t> in close proximity to my monitor and/or community of interest?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solidFill>
                  <a:srgbClr val="0000FF"/>
                </a:solidFill>
              </a:rPr>
              <a:t>How do the risks compare </a:t>
            </a:r>
            <a:r>
              <a:rPr lang="en-US" sz="2000" b="1" dirty="0"/>
              <a:t>within communities near my monitor/source to area/state/national average?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lang="en-US" sz="1400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srgbClr val="FF0000"/>
                </a:solidFill>
              </a:rPr>
              <a:t>What are the demographics</a:t>
            </a:r>
            <a:r>
              <a:rPr lang="en-US" sz="2400" b="1" dirty="0"/>
              <a:t> of communities in close proximity to monitor(s) and/or source(s) of interest?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solidFill>
                  <a:srgbClr val="0000FF"/>
                </a:solidFill>
              </a:rPr>
              <a:t>How do the demographics compare </a:t>
            </a:r>
            <a:r>
              <a:rPr lang="en-US" sz="2000" b="1" dirty="0"/>
              <a:t>of communities near my monitor/source to area/state/national averages?</a:t>
            </a:r>
            <a:endParaRPr lang="en-US" sz="2000" dirty="0"/>
          </a:p>
          <a:p>
            <a:pPr marL="0" indent="0">
              <a:buFont typeface="Arial" charset="0"/>
              <a:buNone/>
            </a:pPr>
            <a:endParaRPr lang="en-US" kern="0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A8B0B64-5FD7-4E95-A4F5-B9A5488B750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626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E409591-07D9-4627-B750-22721ED6D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01" y="808752"/>
            <a:ext cx="5720291" cy="30984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B5D3B0-E44A-4467-A331-199677905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Example of Potential NEXUS Application: 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/>
              <a:t>Assessment of New Source or Monitoring Location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A8B0B64-5FD7-4E95-A4F5-B9A5488B750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7B0EC9-3913-481C-9FE3-3BA655C44363}"/>
              </a:ext>
            </a:extLst>
          </p:cNvPr>
          <p:cNvSpPr txBox="1"/>
          <p:nvPr/>
        </p:nvSpPr>
        <p:spPr>
          <a:xfrm>
            <a:off x="1876613" y="2673029"/>
            <a:ext cx="1118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Detroit</a:t>
            </a:r>
            <a:endParaRPr lang="en-US" sz="1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665B263-75DB-4608-A768-C782B8842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012" y="808752"/>
            <a:ext cx="5695422" cy="30850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BD47EAC-F249-4E93-8176-74B65D5F3E3A}"/>
              </a:ext>
            </a:extLst>
          </p:cNvPr>
          <p:cNvSpPr txBox="1"/>
          <p:nvPr/>
        </p:nvSpPr>
        <p:spPr>
          <a:xfrm>
            <a:off x="7851791" y="2682861"/>
            <a:ext cx="1118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Detroit</a:t>
            </a:r>
            <a:endParaRPr lang="en-US" sz="14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C5FB6A0-F563-43D6-AD0C-D7989462A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8430" y="3912511"/>
            <a:ext cx="5695422" cy="29454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DDC7FF3-A05A-4543-B032-D59A0F56B7A6}"/>
              </a:ext>
            </a:extLst>
          </p:cNvPr>
          <p:cNvSpPr txBox="1"/>
          <p:nvPr/>
        </p:nvSpPr>
        <p:spPr>
          <a:xfrm>
            <a:off x="8518750" y="4844551"/>
            <a:ext cx="34626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Assessment of potential new source or monitoring site,</a:t>
            </a:r>
          </a:p>
          <a:p>
            <a:pPr algn="ctr"/>
            <a:r>
              <a:rPr lang="en-US" sz="2000" b="1" dirty="0"/>
              <a:t>Detroit, MI</a:t>
            </a:r>
          </a:p>
        </p:txBody>
      </p:sp>
    </p:spTree>
    <p:extLst>
      <p:ext uri="{BB962C8B-B14F-4D97-AF65-F5344CB8AC3E}">
        <p14:creationId xmlns:p14="http://schemas.microsoft.com/office/powerpoint/2010/main" val="3187442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B97-A878-478A-9EB1-ED2C4BB4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97769"/>
            <a:ext cx="10363200" cy="147002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“NEXUS 2.3” Live Demo</a:t>
            </a: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C35E8B8-4E5F-4BBA-93D5-1A4CBA871DA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710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1592" y="2132712"/>
            <a:ext cx="6428232" cy="1470025"/>
          </a:xfrm>
        </p:spPr>
        <p:txBody>
          <a:bodyPr/>
          <a:lstStyle/>
          <a:p>
            <a:pPr algn="ctr"/>
            <a:r>
              <a:rPr lang="en-US" sz="4800" dirty="0"/>
              <a:t>“</a:t>
            </a:r>
            <a:r>
              <a:rPr lang="en-US" sz="4800" i="1" dirty="0"/>
              <a:t>NEXUS 2.3”:  </a:t>
            </a:r>
            <a:br>
              <a:rPr lang="en-US" sz="4800" i="1" dirty="0"/>
            </a:br>
            <a:r>
              <a:rPr lang="en-US" sz="4800" dirty="0">
                <a:solidFill>
                  <a:srgbClr val="FFFF00"/>
                </a:solidFill>
              </a:rPr>
              <a:t>Quick Tutorial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04977-8A2D-433A-BFBB-9A84B4907651}"/>
              </a:ext>
            </a:extLst>
          </p:cNvPr>
          <p:cNvSpPr/>
          <p:nvPr/>
        </p:nvSpPr>
        <p:spPr>
          <a:xfrm>
            <a:off x="798157" y="3787036"/>
            <a:ext cx="1059568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Download “NEXUS” tool: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The 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2.3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package (“NEXUS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2.3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Setup.exe” &amp; 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2.3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Data.exe”: run both “*.exe” files to install) can be downloaded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84" charset="-128"/>
                <a:cs typeface="+mn-cs"/>
              </a:rPr>
              <a:t>at EPA’s new FTP site: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	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https://gaftp.epa.gov/aqmg/cjang/NEXUS/MP_Team/NEXUS </a:t>
            </a:r>
            <a:r>
              <a:rPr lang="en-US" sz="2400" i="1" u="sng" dirty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2.3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/*</a:t>
            </a:r>
            <a:endParaRPr kumimoji="0" lang="en-US" sz="28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84" charset="-128"/>
              <a:cs typeface="Calibri" panose="020F0502020204030204" pitchFamily="34" charset="0"/>
            </a:endParaRPr>
          </a:p>
          <a:p>
            <a:pPr marL="685800" marR="0" lvl="0" indent="-6302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marR="0" lvl="0" indent="-6302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or “Power Broker” (limited elevated privilege) to install “NEXUS tool” at EPA’s PC; Check “</a:t>
            </a:r>
            <a:r>
              <a:rPr kumimoji="0" lang="en-US" altLang="zh-CN" sz="2000" b="0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files\data\* (\tool\*, \result\*)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 to see if NEXUS program &amp; input dataset are installed successfully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254F8B0-B3DD-465A-98C0-3D38BC6FA2D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797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CBAC27-6E18-4ED4-B7A3-B13404100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197" y="795799"/>
            <a:ext cx="9090250" cy="594572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Tool: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1568401" y="1224312"/>
            <a:ext cx="996696" cy="2324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D6912-39F5-4561-95CE-E5EAAE69E2F4}"/>
              </a:ext>
            </a:extLst>
          </p:cNvPr>
          <p:cNvSpPr/>
          <p:nvPr/>
        </p:nvSpPr>
        <p:spPr>
          <a:xfrm>
            <a:off x="10205332" y="1157966"/>
            <a:ext cx="333756" cy="365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66C408B-5EED-4C6C-9DDB-A14F2156EDA8}"/>
              </a:ext>
            </a:extLst>
          </p:cNvPr>
          <p:cNvSpPr/>
          <p:nvPr/>
        </p:nvSpPr>
        <p:spPr>
          <a:xfrm>
            <a:off x="7790955" y="1782809"/>
            <a:ext cx="2581255" cy="875301"/>
          </a:xfrm>
          <a:prstGeom prst="wedgeRoundRectCallout">
            <a:avLst>
              <a:gd name="adj1" fmla="val 49537"/>
              <a:gd name="adj2" fmla="val -851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Click “book” icon to launch “User’s manual”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8BB9800C-C62E-4B92-AE19-0E6D0C09E9BD}"/>
              </a:ext>
            </a:extLst>
          </p:cNvPr>
          <p:cNvSpPr txBox="1">
            <a:spLocks/>
          </p:cNvSpPr>
          <p:nvPr/>
        </p:nvSpPr>
        <p:spPr>
          <a:xfrm>
            <a:off x="10058400" y="6506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2565097" y="2120797"/>
            <a:ext cx="4084320" cy="1248935"/>
          </a:xfrm>
          <a:prstGeom prst="wedgeRoundRectCallout">
            <a:avLst>
              <a:gd name="adj1" fmla="val -55066"/>
              <a:gd name="adj2" fmla="val -1039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Hot 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to User’s manual’s “Data Viewer” chapter (same for “Data Input” module &amp; “Data Query” model)</a:t>
            </a:r>
          </a:p>
        </p:txBody>
      </p:sp>
    </p:spTree>
    <p:extLst>
      <p:ext uri="{BB962C8B-B14F-4D97-AF65-F5344CB8AC3E}">
        <p14:creationId xmlns:p14="http://schemas.microsoft.com/office/powerpoint/2010/main" val="26615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3A3090B-D85E-4ECC-AF3C-BD2B8AC33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05" y="864066"/>
            <a:ext cx="10887300" cy="58669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644205" y="1568066"/>
            <a:ext cx="1793467" cy="32314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289479" y="2913383"/>
            <a:ext cx="3131112" cy="866703"/>
          </a:xfrm>
          <a:prstGeom prst="wedgeRoundRectCallout">
            <a:avLst>
              <a:gd name="adj1" fmla="val -77587"/>
              <a:gd name="adj2" fmla="val -294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or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660495" y="4824248"/>
            <a:ext cx="1775277" cy="136672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3084652" y="4462510"/>
            <a:ext cx="3131112" cy="713696"/>
          </a:xfrm>
          <a:prstGeom prst="wedgeRoundRectCallout">
            <a:avLst>
              <a:gd name="adj1" fmla="val -73043"/>
              <a:gd name="adj2" fmla="val 76653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660495" y="965906"/>
            <a:ext cx="1998244" cy="1595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2468005" y="1139099"/>
            <a:ext cx="776354" cy="15951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4588425" y="803484"/>
            <a:ext cx="4628626" cy="564502"/>
          </a:xfrm>
          <a:prstGeom prst="wedgeRoundRectCallout">
            <a:avLst>
              <a:gd name="adj1" fmla="val -91758"/>
              <a:gd name="adj2" fmla="val -96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Switch between 3 key modules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3577667" y="1572107"/>
            <a:ext cx="2518333" cy="302004"/>
          </a:xfrm>
          <a:prstGeom prst="wedgeRoundRectCallout">
            <a:avLst>
              <a:gd name="adj1" fmla="val -64097"/>
              <a:gd name="adj2" fmla="val -148778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NEXUS project file name 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41871310-FF1A-4E2E-857C-E8CFB150036E}"/>
              </a:ext>
            </a:extLst>
          </p:cNvPr>
          <p:cNvSpPr txBox="1">
            <a:spLocks/>
          </p:cNvSpPr>
          <p:nvPr/>
        </p:nvSpPr>
        <p:spPr>
          <a:xfrm>
            <a:off x="10058400" y="649287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B9A1DFF6-6FD1-41AB-B448-9A977F38BD7F}"/>
              </a:ext>
            </a:extLst>
          </p:cNvPr>
          <p:cNvSpPr/>
          <p:nvPr/>
        </p:nvSpPr>
        <p:spPr>
          <a:xfrm>
            <a:off x="3289479" y="2157668"/>
            <a:ext cx="3764627" cy="564502"/>
          </a:xfrm>
          <a:prstGeom prst="wedgeRoundRectCallout">
            <a:avLst>
              <a:gd name="adj1" fmla="val -77474"/>
              <a:gd name="adj2" fmla="val -1090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Select desired ambient data (DV) year (2013-2020)</a:t>
            </a:r>
          </a:p>
        </p:txBody>
      </p:sp>
    </p:spTree>
    <p:extLst>
      <p:ext uri="{BB962C8B-B14F-4D97-AF65-F5344CB8AC3E}">
        <p14:creationId xmlns:p14="http://schemas.microsoft.com/office/powerpoint/2010/main" val="40940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9651280-C6CF-4EBB-B70F-E81A289485C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89882" y="768485"/>
            <a:ext cx="11386800" cy="61576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2568081" y="1620361"/>
            <a:ext cx="1081636" cy="1060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4564645" y="1716198"/>
            <a:ext cx="3977640" cy="713233"/>
          </a:xfrm>
          <a:prstGeom prst="wedgeRoundRectCallout">
            <a:avLst>
              <a:gd name="adj1" fmla="val -72818"/>
              <a:gd name="adj2" fmla="val 468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in “Slider bars”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497724" y="6640086"/>
            <a:ext cx="460153" cy="12367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2356314" y="5905518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591047" y="1555617"/>
            <a:ext cx="1900362" cy="142514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591047" y="2976971"/>
            <a:ext cx="1900362" cy="122698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591047" y="4203960"/>
            <a:ext cx="1900362" cy="152680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2567100" y="3984117"/>
            <a:ext cx="1082617" cy="8469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2573716" y="3546155"/>
            <a:ext cx="1076001" cy="3770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1251593" y="839569"/>
            <a:ext cx="2479631" cy="527164"/>
          </a:xfrm>
          <a:prstGeom prst="wedgeRoundRectCallout">
            <a:avLst>
              <a:gd name="adj1" fmla="val -66292"/>
              <a:gd name="adj2" fmla="val 15335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“Check” boxes to add/remove selections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BD8C7F2-78D1-4AE3-9076-D692F62A0D54}"/>
              </a:ext>
            </a:extLst>
          </p:cNvPr>
          <p:cNvSpPr/>
          <p:nvPr/>
        </p:nvSpPr>
        <p:spPr>
          <a:xfrm>
            <a:off x="2567101" y="2741966"/>
            <a:ext cx="1082616" cy="7433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B0B36B1B-1535-431B-8696-0295F6B74EFF}"/>
              </a:ext>
            </a:extLst>
          </p:cNvPr>
          <p:cNvSpPr/>
          <p:nvPr/>
        </p:nvSpPr>
        <p:spPr>
          <a:xfrm>
            <a:off x="4861429" y="4776631"/>
            <a:ext cx="4203305" cy="954135"/>
          </a:xfrm>
          <a:prstGeom prst="wedgeRoundRectCallout">
            <a:avLst>
              <a:gd name="adj1" fmla="val -77172"/>
              <a:gd name="adj2" fmla="val -754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“Slider bars” allow to select &amp; adjust “Ambient” and/or “Risk” threshold levels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display corresponding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color map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FCEE1B9B-87C2-4C25-A873-B1CE3E612EF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24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2F4A20-C2A8-4C58-8525-C352A1D03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94" y="790900"/>
            <a:ext cx="10985770" cy="59506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018" y="54115"/>
            <a:ext cx="9057982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Update: </a:t>
            </a:r>
            <a:r>
              <a:rPr lang="en-US" altLang="zh-CN" dirty="0">
                <a:solidFill>
                  <a:srgbClr val="FFFF00"/>
                </a:solidFill>
              </a:rPr>
              <a:t>New EJ Metric and Data</a:t>
            </a:r>
            <a:endParaRPr lang="zh-CN" altLang="en-US" dirty="0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4455053-002C-4B9A-BCDC-F426BE4C481E}"/>
              </a:ext>
            </a:extLst>
          </p:cNvPr>
          <p:cNvSpPr/>
          <p:nvPr/>
        </p:nvSpPr>
        <p:spPr>
          <a:xfrm>
            <a:off x="665254" y="5567920"/>
            <a:ext cx="1837422" cy="8209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B9A80C-BC5E-4FB0-94CA-6D9CA745084B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2676" y="4478482"/>
            <a:ext cx="2484960" cy="13122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9EBA8C-F01A-4988-92C7-958DF4BB1D4A}"/>
              </a:ext>
            </a:extLst>
          </p:cNvPr>
          <p:cNvCxnSpPr>
            <a:cxnSpLocks/>
          </p:cNvCxnSpPr>
          <p:nvPr/>
        </p:nvCxnSpPr>
        <p:spPr bwMode="auto">
          <a:xfrm flipV="1">
            <a:off x="2477261" y="4181414"/>
            <a:ext cx="3374899" cy="204301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14923E9-D5DF-44A5-9879-419489A92B9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828DC2B5-BA7B-460E-8AA5-59DA1DEDDDF8}"/>
              </a:ext>
            </a:extLst>
          </p:cNvPr>
          <p:cNvSpPr/>
          <p:nvPr/>
        </p:nvSpPr>
        <p:spPr>
          <a:xfrm>
            <a:off x="5655619" y="5292151"/>
            <a:ext cx="3914086" cy="1056024"/>
          </a:xfrm>
          <a:prstGeom prst="wedgeRoundRectCallout">
            <a:avLst>
              <a:gd name="adj1" fmla="val -60968"/>
              <a:gd name="adj2" fmla="val -1222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EJ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/Demographic metric is displayed with “green dash”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for counties exceeding selected threshold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1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7A28597-10B1-4D29-AAB4-8490D5676F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03" t="11006" r="10878" b="16913"/>
          <a:stretch/>
        </p:blipFill>
        <p:spPr>
          <a:xfrm>
            <a:off x="257176" y="1171088"/>
            <a:ext cx="7206426" cy="48185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“Reset”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705900" y="5215212"/>
            <a:ext cx="524787" cy="1890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FCEE1B9B-87C2-4C25-A873-B1CE3E612EF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B05C6A0-0A37-408D-AAE0-B2D8FEA9FC71}"/>
              </a:ext>
            </a:extLst>
          </p:cNvPr>
          <p:cNvSpPr/>
          <p:nvPr/>
        </p:nvSpPr>
        <p:spPr>
          <a:xfrm>
            <a:off x="1705900" y="5411426"/>
            <a:ext cx="1698781" cy="565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180F90D-C949-414C-BAE4-2A3DB1AA5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055" y="824582"/>
            <a:ext cx="3189945" cy="19064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C6BB484-C762-4EA0-909B-A844A14D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054" y="2810298"/>
            <a:ext cx="3189945" cy="195978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775CBE9-A83B-4A40-AC14-37CE2BC3A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0054" y="4841552"/>
            <a:ext cx="3189944" cy="1959781"/>
          </a:xfrm>
          <a:prstGeom prst="rect">
            <a:avLst/>
          </a:prstGeom>
        </p:spPr>
      </p:pic>
      <p:sp>
        <p:nvSpPr>
          <p:cNvPr id="37" name="Speech Bubble: Rectangle with Corners Rounded 4">
            <a:extLst>
              <a:ext uri="{FF2B5EF4-FFF2-40B4-BE49-F238E27FC236}">
                <a16:creationId xmlns:a16="http://schemas.microsoft.com/office/drawing/2014/main" id="{585F41CA-82CB-4B99-B55A-D29A63CCA757}"/>
              </a:ext>
            </a:extLst>
          </p:cNvPr>
          <p:cNvSpPr/>
          <p:nvPr/>
        </p:nvSpPr>
        <p:spPr>
          <a:xfrm>
            <a:off x="2577077" y="4497656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Reset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  <p:sp>
        <p:nvSpPr>
          <p:cNvPr id="41" name="云形 40">
            <a:extLst>
              <a:ext uri="{FF2B5EF4-FFF2-40B4-BE49-F238E27FC236}">
                <a16:creationId xmlns:a16="http://schemas.microsoft.com/office/drawing/2014/main" id="{7BDBE075-82AB-4C77-B08C-83FDE14921E4}"/>
              </a:ext>
            </a:extLst>
          </p:cNvPr>
          <p:cNvSpPr/>
          <p:nvPr/>
        </p:nvSpPr>
        <p:spPr bwMode="auto">
          <a:xfrm>
            <a:off x="10220272" y="1992711"/>
            <a:ext cx="1841857" cy="682120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FF3300"/>
                </a:solidFill>
                <a:latin typeface="Arial" charset="0"/>
                <a:ea typeface="宋体" pitchFamily="2" charset="-122"/>
              </a:rPr>
              <a:t>default configuration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9D49B9E0-89C2-4CBC-A7A5-F02A7AFE4B00}"/>
              </a:ext>
            </a:extLst>
          </p:cNvPr>
          <p:cNvSpPr/>
          <p:nvPr/>
        </p:nvSpPr>
        <p:spPr bwMode="auto">
          <a:xfrm>
            <a:off x="8223272" y="786482"/>
            <a:ext cx="3206728" cy="607151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5" name="箭头: 右 44">
            <a:extLst>
              <a:ext uri="{FF2B5EF4-FFF2-40B4-BE49-F238E27FC236}">
                <a16:creationId xmlns:a16="http://schemas.microsoft.com/office/drawing/2014/main" id="{6135D829-0032-4EF1-9638-048741FD3F85}"/>
              </a:ext>
            </a:extLst>
          </p:cNvPr>
          <p:cNvSpPr/>
          <p:nvPr/>
        </p:nvSpPr>
        <p:spPr bwMode="auto">
          <a:xfrm>
            <a:off x="7480384" y="3667991"/>
            <a:ext cx="742888" cy="46300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6" name="云形 45">
            <a:extLst>
              <a:ext uri="{FF2B5EF4-FFF2-40B4-BE49-F238E27FC236}">
                <a16:creationId xmlns:a16="http://schemas.microsoft.com/office/drawing/2014/main" id="{7F4E2307-5282-4556-B972-A3F1BC5A4738}"/>
              </a:ext>
            </a:extLst>
          </p:cNvPr>
          <p:cNvSpPr/>
          <p:nvPr/>
        </p:nvSpPr>
        <p:spPr bwMode="auto">
          <a:xfrm>
            <a:off x="10347576" y="4121344"/>
            <a:ext cx="1587248" cy="621272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rPr>
              <a:t>risk-based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7" name="云形 46">
            <a:extLst>
              <a:ext uri="{FF2B5EF4-FFF2-40B4-BE49-F238E27FC236}">
                <a16:creationId xmlns:a16="http://schemas.microsoft.com/office/drawing/2014/main" id="{6D15581B-F6D9-4351-B0DC-4D3031642001}"/>
              </a:ext>
            </a:extLst>
          </p:cNvPr>
          <p:cNvSpPr/>
          <p:nvPr/>
        </p:nvSpPr>
        <p:spPr bwMode="auto">
          <a:xfrm>
            <a:off x="10145864" y="5953914"/>
            <a:ext cx="1758428" cy="746114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rPr>
              <a:t>risk-based in %tile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9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37" grpId="0" animBg="1"/>
      <p:bldP spid="41" grpId="0" animBg="1"/>
      <p:bldP spid="42" grpId="0" animBg="1"/>
      <p:bldP spid="45" grpId="0" animBg="1"/>
      <p:bldP spid="4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F3DCDE3A-57EB-41B4-8266-32FDD6976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715" y="807897"/>
            <a:ext cx="11126914" cy="6001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D76E4F2A-CD8C-4CDB-8905-3B05AD5E9C37}"/>
              </a:ext>
            </a:extLst>
          </p:cNvPr>
          <p:cNvSpPr/>
          <p:nvPr/>
        </p:nvSpPr>
        <p:spPr>
          <a:xfrm>
            <a:off x="364715" y="3808705"/>
            <a:ext cx="1138504" cy="5804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DE6209CC-AA94-4E40-8A4D-3A42A752C750}"/>
              </a:ext>
            </a:extLst>
          </p:cNvPr>
          <p:cNvSpPr/>
          <p:nvPr/>
        </p:nvSpPr>
        <p:spPr>
          <a:xfrm>
            <a:off x="2417619" y="1360169"/>
            <a:ext cx="6966411" cy="5449344"/>
          </a:xfrm>
          <a:prstGeom prst="wedgeRoundRectCallout">
            <a:avLst>
              <a:gd name="adj1" fmla="val -62990"/>
              <a:gd name="adj2" fmla="val 10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sz="2000" dirty="0">
              <a:solidFill>
                <a:srgbClr val="0000FF"/>
              </a:solidFill>
              <a:latin typeface="Calibri"/>
            </a:endParaRPr>
          </a:p>
          <a:p>
            <a:pPr lvl="0">
              <a:defRPr/>
            </a:pPr>
            <a:r>
              <a:rPr lang="en-US" sz="2000" dirty="0">
                <a:solidFill>
                  <a:srgbClr val="0000FF"/>
                </a:solidFill>
                <a:latin typeface="Calibri"/>
              </a:rPr>
              <a:t>Change this panel to:</a:t>
            </a:r>
          </a:p>
          <a:p>
            <a:pPr lvl="0">
              <a:defRPr/>
            </a:pPr>
            <a:r>
              <a:rPr lang="en-US" sz="2000" dirty="0">
                <a:solidFill>
                  <a:schemeClr val="tx1"/>
                </a:solidFill>
                <a:latin typeface="Calibri"/>
              </a:rPr>
              <a:t>-----------------------------------</a:t>
            </a:r>
          </a:p>
          <a:p>
            <a:pPr lvl="0">
              <a:defRPr/>
            </a:pPr>
            <a:r>
              <a:rPr lang="en-US" sz="2000" b="1" dirty="0">
                <a:solidFill>
                  <a:schemeClr val="tx1"/>
                </a:solidFill>
                <a:latin typeface="Calibri"/>
              </a:rPr>
              <a:t>(x) Risk %tile      O Risk value </a:t>
            </a: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Calibri"/>
              </a:rPr>
              <a:t>-----------------------------------</a:t>
            </a:r>
          </a:p>
          <a:p>
            <a:pPr lvl="0">
              <a:defRPr/>
            </a:pPr>
            <a:r>
              <a:rPr lang="en-US" sz="2000" b="1" dirty="0">
                <a:solidFill>
                  <a:schemeClr val="tx1"/>
                </a:solidFill>
                <a:latin typeface="Calibri"/>
              </a:rPr>
              <a:t>AQ Mortality risk:</a:t>
            </a:r>
          </a:p>
          <a:p>
            <a:pPr lvl="0">
              <a:defRPr/>
            </a:pPr>
            <a:r>
              <a:rPr lang="en-US" sz="2000" dirty="0">
                <a:solidFill>
                  <a:schemeClr val="tx1"/>
                </a:solidFill>
                <a:latin typeface="Calibri"/>
              </a:rPr>
              <a:t>[x] PM2.5 risk</a:t>
            </a:r>
          </a:p>
          <a:p>
            <a:pPr lvl="0">
              <a:defRPr/>
            </a:pPr>
            <a:r>
              <a:rPr lang="en-US" sz="2000" dirty="0">
                <a:solidFill>
                  <a:schemeClr val="tx1"/>
                </a:solidFill>
                <a:latin typeface="Calibri"/>
              </a:rPr>
              <a:t>[  ] O3 risk</a:t>
            </a:r>
          </a:p>
          <a:p>
            <a:pPr lvl="0">
              <a:defRPr/>
            </a:pPr>
            <a:r>
              <a:rPr lang="en-US" sz="2000" dirty="0">
                <a:solidFill>
                  <a:schemeClr val="tx1"/>
                </a:solidFill>
                <a:latin typeface="Calibri"/>
              </a:rPr>
              <a:t>[  ] Air toxic risk</a:t>
            </a:r>
          </a:p>
          <a:p>
            <a:pPr lvl="0">
              <a:defRPr/>
            </a:pPr>
            <a:r>
              <a:rPr lang="en-US" sz="2000" b="1">
                <a:solidFill>
                  <a:schemeClr val="tx1"/>
                </a:solidFill>
                <a:latin typeface="Calibri"/>
              </a:rPr>
              <a:t>AQ Morbidity </a:t>
            </a:r>
            <a:r>
              <a:rPr lang="en-US" sz="2000" b="1" dirty="0">
                <a:solidFill>
                  <a:schemeClr val="tx1"/>
                </a:solidFill>
                <a:latin typeface="Calibri"/>
              </a:rPr>
              <a:t>risk:</a:t>
            </a: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Calibri"/>
              </a:rPr>
              <a:t>[  ] </a:t>
            </a:r>
            <a:r>
              <a:rPr lang="en-US" sz="1600" dirty="0">
                <a:solidFill>
                  <a:schemeClr val="tx1"/>
                </a:solidFill>
              </a:rPr>
              <a:t>ER visit-respiratory</a:t>
            </a:r>
            <a:endParaRPr lang="en-US" dirty="0">
              <a:solidFill>
                <a:schemeClr val="tx1"/>
              </a:solidFill>
            </a:endParaRPr>
          </a:p>
          <a:p>
            <a:pPr lvl="0">
              <a:defRPr/>
            </a:pPr>
            <a:r>
              <a:rPr lang="en-US" sz="2000" dirty="0">
                <a:solidFill>
                  <a:schemeClr val="tx1"/>
                </a:solidFill>
                <a:latin typeface="Calibri"/>
              </a:rPr>
              <a:t>[  ]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Hosp. Adm.-Youth-respiratory</a:t>
            </a:r>
            <a:endParaRPr lang="en-US" dirty="0">
              <a:solidFill>
                <a:schemeClr val="tx1"/>
              </a:solidFill>
              <a:latin typeface="Calibri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"/>
              </a:rPr>
              <a:t>[ ]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Hosp. Adm.-Senior-respiratory</a:t>
            </a:r>
          </a:p>
          <a:p>
            <a:pPr lvl="0">
              <a:defRPr/>
            </a:pPr>
            <a:r>
              <a:rPr lang="en-US" sz="2000" dirty="0">
                <a:solidFill>
                  <a:schemeClr val="tx1"/>
                </a:solidFill>
                <a:latin typeface="Calibri"/>
              </a:rPr>
              <a:t>[  ] School loss days</a:t>
            </a:r>
          </a:p>
          <a:p>
            <a:pPr lvl="0">
              <a:defRPr/>
            </a:pPr>
            <a:r>
              <a:rPr lang="en-US" sz="2000" dirty="0">
                <a:solidFill>
                  <a:schemeClr val="tx1"/>
                </a:solidFill>
                <a:latin typeface="Calibri"/>
              </a:rPr>
              <a:t>[  ] Work loss days</a:t>
            </a:r>
          </a:p>
          <a:p>
            <a:endParaRPr lang="en-US" sz="1600" dirty="0">
              <a:solidFill>
                <a:schemeClr val="tx1"/>
              </a:solidFill>
              <a:latin typeface="Calibri"/>
            </a:endParaRPr>
          </a:p>
          <a:p>
            <a:r>
              <a:rPr lang="en-US" sz="1600" dirty="0">
                <a:solidFill>
                  <a:srgbClr val="0000FF"/>
                </a:solidFill>
              </a:rPr>
              <a:t>(</a:t>
            </a:r>
            <a:r>
              <a:rPr lang="en-US" sz="1600" b="1" u="sng" dirty="0">
                <a:solidFill>
                  <a:srgbClr val="0000FF"/>
                </a:solidFill>
              </a:rPr>
              <a:t>Note</a:t>
            </a:r>
            <a:r>
              <a:rPr lang="en-US" sz="1600" dirty="0">
                <a:solidFill>
                  <a:srgbClr val="0000FF"/>
                </a:solidFill>
              </a:rPr>
              <a:t>: Include them all in one-line only; if space limited, displaying with floating text)</a:t>
            </a:r>
            <a:endParaRPr lang="en-US" dirty="0">
              <a:solidFill>
                <a:srgbClr val="0000FF"/>
              </a:solidFill>
            </a:endParaRPr>
          </a:p>
          <a:p>
            <a:pPr lvl="0">
              <a:defRPr/>
            </a:pPr>
            <a:r>
              <a:rPr lang="en-US" sz="2000" dirty="0">
                <a:solidFill>
                  <a:schemeClr val="tx1"/>
                </a:solidFill>
                <a:latin typeface="Calibri"/>
              </a:rPr>
              <a:t> 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63FC947-584F-491E-BE5E-5ADB98001F0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37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C7D035-21A1-44D2-ACF4-7CFF10C18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07" y="862110"/>
            <a:ext cx="10854305" cy="5879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Map Layers menu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AFBB8415-697C-42A9-8D96-22E9934F64F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261037" y="4206241"/>
            <a:ext cx="3201259" cy="1403548"/>
          </a:xfrm>
          <a:prstGeom prst="wedgeRoundRectCallout">
            <a:avLst>
              <a:gd name="adj1" fmla="val 18626"/>
              <a:gd name="adj2" fmla="val -970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“Map Layers” menu: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Provide (show/hide) map overlaps of various areas, AQ metrics and boundary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DAD6FBCE-3F3E-4E21-B018-72066BC34F50}"/>
              </a:ext>
            </a:extLst>
          </p:cNvPr>
          <p:cNvSpPr/>
          <p:nvPr/>
        </p:nvSpPr>
        <p:spPr>
          <a:xfrm>
            <a:off x="3638941" y="1007917"/>
            <a:ext cx="3800949" cy="405247"/>
          </a:xfrm>
          <a:prstGeom prst="wedgeRoundRectCallout">
            <a:avLst>
              <a:gd name="adj1" fmla="val -61547"/>
              <a:gd name="adj2" fmla="val 12767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to close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“Map Layers” menu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2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876483-53E7-4CF3-A110-FB1C52AF9B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53"/>
          <a:stretch/>
        </p:blipFill>
        <p:spPr>
          <a:xfrm>
            <a:off x="667142" y="904411"/>
            <a:ext cx="10581409" cy="57286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"/>
            <a:ext cx="9997440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Configure 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5335004" y="848788"/>
            <a:ext cx="3408671" cy="851290"/>
          </a:xfrm>
          <a:prstGeom prst="wedgeRoundRectCallout">
            <a:avLst>
              <a:gd name="adj1" fmla="val -76710"/>
              <a:gd name="adj2" fmla="val 38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“Base Map” menu: Change boundary lines and background map (e.g., “Google Map”)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62922ED-184F-4A63-800B-3C5444046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967" y="1636462"/>
            <a:ext cx="2238095" cy="1352381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BB440F13-6021-4FBA-98F0-8693071A7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603" y="3617495"/>
            <a:ext cx="2224306" cy="30830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5335004" y="5858164"/>
            <a:ext cx="2889751" cy="774502"/>
          </a:xfrm>
          <a:prstGeom prst="wedgeRoundRectCallout">
            <a:avLst>
              <a:gd name="adj1" fmla="val -73516"/>
              <a:gd name="adj2" fmla="val -282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“color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to change color &amp; transparency</a:t>
            </a: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A5D723-FF5F-4A4B-B4D2-27AF6106445A}"/>
              </a:ext>
            </a:extLst>
          </p:cNvPr>
          <p:cNvSpPr/>
          <p:nvPr/>
        </p:nvSpPr>
        <p:spPr>
          <a:xfrm>
            <a:off x="9466218" y="3170620"/>
            <a:ext cx="2058640" cy="546547"/>
          </a:xfrm>
          <a:prstGeom prst="wedgeRoundRectCallout">
            <a:avLst>
              <a:gd name="adj1" fmla="val -22810"/>
              <a:gd name="adj2" fmla="val -1672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“Right-click” map to save map image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1756FC1-5CBF-4807-87C2-4BD8EB4CF47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49CCB6-998B-4629-9DBF-100E696C985C}"/>
              </a:ext>
            </a:extLst>
          </p:cNvPr>
          <p:cNvSpPr/>
          <p:nvPr/>
        </p:nvSpPr>
        <p:spPr bwMode="auto">
          <a:xfrm>
            <a:off x="5099603" y="3948546"/>
            <a:ext cx="916733" cy="13508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692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2876F9-0A31-4F7E-AACB-6210C74EB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48"/>
          <a:stretch/>
        </p:blipFill>
        <p:spPr>
          <a:xfrm>
            <a:off x="622874" y="950470"/>
            <a:ext cx="10946251" cy="5791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MP Risk Ranking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1881052" y="1099693"/>
            <a:ext cx="3509555" cy="673211"/>
          </a:xfrm>
          <a:prstGeom prst="wedgeRoundRectCallout">
            <a:avLst>
              <a:gd name="adj1" fmla="val 92055"/>
              <a:gd name="adj2" fmla="val 550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“CBSA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Risk Ranking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”: provide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MP risk ranking by CBSA or County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23652-87BF-4E9B-98BC-4851CF7E5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456" y="1977746"/>
            <a:ext cx="6050626" cy="455893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0DEDCD1-28D1-4A19-B5DC-5EB518CE002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1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A34468-0633-4E65-A340-5F9055351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09" y="816693"/>
            <a:ext cx="11153182" cy="6041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4481876" y="1500703"/>
            <a:ext cx="1834861" cy="1616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6054418" y="898439"/>
            <a:ext cx="4855464" cy="427541"/>
          </a:xfrm>
          <a:prstGeom prst="wedgeRoundRectCallout">
            <a:avLst>
              <a:gd name="adj1" fmla="val -44330"/>
              <a:gd name="adj2" fmla="val 856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DB47DE8-6594-41BF-88CD-059C012455F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801B225-E4E6-4227-90D3-6E179152A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150" y="2874058"/>
            <a:ext cx="3713218" cy="152002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CC3CBE-E8D0-4B36-9D38-8B4233DA8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964" y="2841205"/>
            <a:ext cx="3713218" cy="155287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22996CF-87B1-4F00-8343-ECF766015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534" y="5050953"/>
            <a:ext cx="5862772" cy="131268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2671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638544" y="4275950"/>
            <a:ext cx="3427541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Examples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EPA Region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State: NC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Louisville CBSA (KY/IN) 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56FB490-FF35-499C-BEDC-92D870DBB6F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24E3C-D179-48D7-9318-545D327BE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450" y="3901591"/>
            <a:ext cx="4559531" cy="2849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261049-2D09-4682-A0C2-7481112E4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242" y="825851"/>
            <a:ext cx="4670390" cy="29189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FD53DD-BCA7-423D-9BF5-9CAB66A65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370" y="825852"/>
            <a:ext cx="4670390" cy="29189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E7494A22-7294-41B3-BB01-3412AB77A542}"/>
              </a:ext>
            </a:extLst>
          </p:cNvPr>
          <p:cNvSpPr/>
          <p:nvPr/>
        </p:nvSpPr>
        <p:spPr>
          <a:xfrm>
            <a:off x="3692167" y="1303276"/>
            <a:ext cx="1409769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F037B8EC-D0F6-460B-B681-BE11935CB42F}"/>
              </a:ext>
            </a:extLst>
          </p:cNvPr>
          <p:cNvSpPr/>
          <p:nvPr/>
        </p:nvSpPr>
        <p:spPr>
          <a:xfrm>
            <a:off x="9341358" y="1303276"/>
            <a:ext cx="1409769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02E96327-A284-46B7-878A-87B1B953F6BE}"/>
              </a:ext>
            </a:extLst>
          </p:cNvPr>
          <p:cNvSpPr/>
          <p:nvPr/>
        </p:nvSpPr>
        <p:spPr>
          <a:xfrm>
            <a:off x="6674584" y="4372058"/>
            <a:ext cx="1409769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717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A1C9A5-176C-4449-8B8F-0EE0CD76A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41" y="807929"/>
            <a:ext cx="11489973" cy="62682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3480955" y="5081155"/>
            <a:ext cx="4021566" cy="311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2306782" y="3522518"/>
            <a:ext cx="1174173" cy="31796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>
            <a:off x="4773871" y="4482159"/>
            <a:ext cx="2728650" cy="46555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A3542AE-FE7F-46BB-8DD1-522835309584}"/>
              </a:ext>
            </a:extLst>
          </p:cNvPr>
          <p:cNvSpPr/>
          <p:nvPr/>
        </p:nvSpPr>
        <p:spPr>
          <a:xfrm>
            <a:off x="1519635" y="881129"/>
            <a:ext cx="5550996" cy="639549"/>
          </a:xfrm>
          <a:prstGeom prst="wedgeRoundRectCallout">
            <a:avLst>
              <a:gd name="adj1" fmla="val 49546"/>
              <a:gd name="adj2" fmla="val 775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“Display Emission Sources” tab (or right-click) to display emission sources and launch new window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410770-13C6-4E0F-84D8-8ED588EB7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521" y="3920320"/>
            <a:ext cx="4109865" cy="2863981"/>
          </a:xfrm>
          <a:prstGeom prst="rect">
            <a:avLst/>
          </a:prstGeom>
        </p:spPr>
      </p:pic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 flipH="1">
            <a:off x="7200900" y="2518276"/>
            <a:ext cx="4647014" cy="1172482"/>
          </a:xfrm>
          <a:prstGeom prst="wedgeRoundRectCallout">
            <a:avLst>
              <a:gd name="adj1" fmla="val 30017"/>
              <a:gd name="adj2" fmla="val 14959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emitted pollutants information.  Same facility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emitting various pollutants can be identified with the same highlighted color.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C74BBEF0-FB8E-43A4-9578-B4874B6C00A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87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546CC05-D4D7-4F36-B925-CCC6C3DBE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39" y="1069698"/>
            <a:ext cx="10061642" cy="548926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235413" y="3675219"/>
            <a:ext cx="2577830" cy="2450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4199652" y="2835451"/>
            <a:ext cx="4360688" cy="20478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201772" y="2233434"/>
            <a:ext cx="3995758" cy="729294"/>
          </a:xfrm>
          <a:prstGeom prst="wedgeRoundRectCallout">
            <a:avLst>
              <a:gd name="adj1" fmla="val -43553"/>
              <a:gd name="adj2" fmla="val 14599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scroll down to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CBSA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-level (e.g.,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Durham CH CBSA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)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or County-level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2743200" y="4708187"/>
            <a:ext cx="1456451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8809844" y="2708812"/>
            <a:ext cx="1371368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urham CH CBSA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F26E19A-08CB-4CC2-9BBA-E21C84B0AB7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CCE16FA0-4DE5-494E-9D92-01D5081015B1}"/>
              </a:ext>
            </a:extLst>
          </p:cNvPr>
          <p:cNvSpPr/>
          <p:nvPr/>
        </p:nvSpPr>
        <p:spPr>
          <a:xfrm>
            <a:off x="9310256" y="5288973"/>
            <a:ext cx="2812272" cy="887131"/>
          </a:xfrm>
          <a:prstGeom prst="wedgeRoundRectCallout">
            <a:avLst>
              <a:gd name="adj1" fmla="val -61921"/>
              <a:gd name="adj2" fmla="val -1244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Emissions ranking by “color” of circles from red (higher) to blue (lower)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5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7B8440F-5013-4E6E-BBF5-47D4C945A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94" y="887842"/>
            <a:ext cx="10896957" cy="6129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A1E9C0E-9559-4A6A-8873-77C563FF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4691"/>
            <a:ext cx="11258145" cy="669103"/>
          </a:xfrm>
        </p:spPr>
        <p:txBody>
          <a:bodyPr/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NEXUS: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“Monitoring Data/Site” Module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81E30-14E4-4A46-A05B-6B21C3902756}"/>
              </a:ext>
            </a:extLst>
          </p:cNvPr>
          <p:cNvSpPr txBox="1"/>
          <p:nvPr/>
        </p:nvSpPr>
        <p:spPr>
          <a:xfrm>
            <a:off x="8117542" y="3484562"/>
            <a:ext cx="2049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Monitor Site/Data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14" name="直接箭头连接符 6">
            <a:extLst>
              <a:ext uri="{FF2B5EF4-FFF2-40B4-BE49-F238E27FC236}">
                <a16:creationId xmlns:a16="http://schemas.microsoft.com/office/drawing/2014/main" id="{58E358B2-2235-456A-A720-4427DDB0CCD9}"/>
              </a:ext>
            </a:extLst>
          </p:cNvPr>
          <p:cNvCxnSpPr>
            <a:cxnSpLocks/>
          </p:cNvCxnSpPr>
          <p:nvPr/>
        </p:nvCxnSpPr>
        <p:spPr bwMode="auto">
          <a:xfrm flipH="1">
            <a:off x="3802577" y="4710367"/>
            <a:ext cx="3083588" cy="5344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8C4A42F-E0A8-4890-91C6-6A01E5BCB3AF}"/>
              </a:ext>
            </a:extLst>
          </p:cNvPr>
          <p:cNvSpPr/>
          <p:nvPr/>
        </p:nvSpPr>
        <p:spPr bwMode="auto">
          <a:xfrm>
            <a:off x="6913508" y="4582371"/>
            <a:ext cx="1071889" cy="36507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Speech Bubble: Rectangle with Corners Rounded 4">
            <a:extLst>
              <a:ext uri="{FF2B5EF4-FFF2-40B4-BE49-F238E27FC236}">
                <a16:creationId xmlns:a16="http://schemas.microsoft.com/office/drawing/2014/main" id="{163C9880-1C44-42EA-BACE-818358EFAD9E}"/>
              </a:ext>
            </a:extLst>
          </p:cNvPr>
          <p:cNvSpPr/>
          <p:nvPr/>
        </p:nvSpPr>
        <p:spPr>
          <a:xfrm>
            <a:off x="4853623" y="5235825"/>
            <a:ext cx="2384062" cy="615287"/>
          </a:xfrm>
          <a:prstGeom prst="wedgeRoundRectCallout">
            <a:avLst>
              <a:gd name="adj1" fmla="val 49754"/>
              <a:gd name="adj2" fmla="val -142511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select monitor site &amp; pollutant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F17D98DD-CDFE-4DB7-A3CA-03C80D41CF21}"/>
              </a:ext>
            </a:extLst>
          </p:cNvPr>
          <p:cNvSpPr/>
          <p:nvPr/>
        </p:nvSpPr>
        <p:spPr>
          <a:xfrm>
            <a:off x="804403" y="3751373"/>
            <a:ext cx="2879315" cy="830998"/>
          </a:xfrm>
          <a:prstGeom prst="wedgeRoundRectCallout">
            <a:avLst>
              <a:gd name="adj1" fmla="val 46915"/>
              <a:gd name="adj2" fmla="val 11848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display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AQ trend  at monitor site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38781AD-8A42-4CA7-90C6-26593BED3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592" y="1779558"/>
            <a:ext cx="1926826" cy="939242"/>
          </a:xfrm>
          <a:prstGeom prst="rect">
            <a:avLst/>
          </a:prstGeom>
          <a:ln w="22225">
            <a:solidFill>
              <a:schemeClr val="bg1">
                <a:lumMod val="50000"/>
              </a:schemeClr>
            </a:solidFill>
          </a:ln>
        </p:spPr>
      </p:pic>
      <p:sp>
        <p:nvSpPr>
          <p:cNvPr id="26" name="Speech Bubble: Rectangle with Corners Rounded 4">
            <a:extLst>
              <a:ext uri="{FF2B5EF4-FFF2-40B4-BE49-F238E27FC236}">
                <a16:creationId xmlns:a16="http://schemas.microsoft.com/office/drawing/2014/main" id="{0B5FBC70-0388-42A6-BEBB-10EF47FB8AA4}"/>
              </a:ext>
            </a:extLst>
          </p:cNvPr>
          <p:cNvSpPr/>
          <p:nvPr/>
        </p:nvSpPr>
        <p:spPr>
          <a:xfrm>
            <a:off x="1745673" y="878812"/>
            <a:ext cx="3232094" cy="616135"/>
          </a:xfrm>
          <a:prstGeom prst="wedgeRoundRectCallout">
            <a:avLst>
              <a:gd name="adj1" fmla="val 38316"/>
              <a:gd name="adj2" fmla="val 1552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 menu (or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right-click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 to 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display “Monitor Sites/Data”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DDE02CD-F5B4-447C-864B-60F22D0FE908}"/>
              </a:ext>
            </a:extLst>
          </p:cNvPr>
          <p:cNvSpPr/>
          <p:nvPr/>
        </p:nvSpPr>
        <p:spPr bwMode="auto">
          <a:xfrm>
            <a:off x="4657592" y="2173889"/>
            <a:ext cx="1926826" cy="19777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50E61410-02B3-40FB-A877-6F99230C9A8A}"/>
              </a:ext>
            </a:extLst>
          </p:cNvPr>
          <p:cNvSpPr/>
          <p:nvPr/>
        </p:nvSpPr>
        <p:spPr>
          <a:xfrm>
            <a:off x="8488450" y="5044196"/>
            <a:ext cx="3072810" cy="1199917"/>
          </a:xfrm>
          <a:prstGeom prst="wedgeRoundRectCallout">
            <a:avLst>
              <a:gd name="adj1" fmla="val -52971"/>
              <a:gd name="adj2" fmla="val -91938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Use different symbol to display each pollutant’s “monitoring sites” 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e.g., PM</a:t>
            </a:r>
            <a:r>
              <a:rPr lang="pt-BR" altLang="zh-CN" baseline="-25000" dirty="0">
                <a:solidFill>
                  <a:srgbClr val="0000FF"/>
                </a:solidFill>
                <a:latin typeface="Calibri"/>
              </a:rPr>
              <a:t>2.5 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(triangle), O</a:t>
            </a:r>
            <a:r>
              <a:rPr lang="pt-BR" altLang="zh-CN" baseline="-25000" dirty="0">
                <a:solidFill>
                  <a:srgbClr val="0000FF"/>
                </a:solidFill>
                <a:latin typeface="Calibri"/>
              </a:rPr>
              <a:t>3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 (star), etc.</a:t>
            </a:r>
            <a:endParaRPr lang="en-US" altLang="zh-CN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7BAAF43-FB8B-4EDC-925D-45808D6887C0}"/>
              </a:ext>
            </a:extLst>
          </p:cNvPr>
          <p:cNvCxnSpPr>
            <a:cxnSpLocks/>
          </p:cNvCxnSpPr>
          <p:nvPr/>
        </p:nvCxnSpPr>
        <p:spPr bwMode="auto">
          <a:xfrm flipV="1">
            <a:off x="3785126" y="2933584"/>
            <a:ext cx="3353429" cy="21872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9E6465-4E75-406A-865A-601C6CAADD27}"/>
              </a:ext>
            </a:extLst>
          </p:cNvPr>
          <p:cNvSpPr txBox="1"/>
          <p:nvPr/>
        </p:nvSpPr>
        <p:spPr>
          <a:xfrm>
            <a:off x="7727559" y="1405811"/>
            <a:ext cx="1279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AQ trend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7CA89BD2-70FE-4370-8214-630B2047F88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93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27" grpId="0" animBg="1"/>
      <p:bldP spid="28" grpId="0" animBg="1"/>
      <p:bldP spid="26" grpId="0" animBg="1"/>
      <p:bldP spid="18" grpId="0" animBg="1"/>
      <p:bldP spid="21" grpId="0" animBg="1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6F8B29-A9C3-4A9D-B0D9-37BBBC1F4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56" y="810858"/>
            <a:ext cx="10882744" cy="58948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AC11066-CD19-4C35-B8D0-E47EB01A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 ways navigate to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Analysis Module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6BDAB568-1D19-4FCB-9803-5471DF5AA39A}"/>
              </a:ext>
            </a:extLst>
          </p:cNvPr>
          <p:cNvSpPr/>
          <p:nvPr/>
        </p:nvSpPr>
        <p:spPr>
          <a:xfrm>
            <a:off x="832241" y="3422475"/>
            <a:ext cx="3722440" cy="1321947"/>
          </a:xfrm>
          <a:prstGeom prst="wedgeRoundRectCallout">
            <a:avLst>
              <a:gd name="adj1" fmla="val 59697"/>
              <a:gd name="adj2" fmla="val 585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Or click any facility, monitor site or a county, and then right-click on map and select “Display Proximity Analysis”.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9D111E7-27C1-4FF7-A159-1F1B64C18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15" t="41499" r="19097" b="42982"/>
          <a:stretch/>
        </p:blipFill>
        <p:spPr>
          <a:xfrm>
            <a:off x="6710982" y="1695416"/>
            <a:ext cx="1991266" cy="1404316"/>
          </a:xfrm>
          <a:prstGeom prst="rect">
            <a:avLst/>
          </a:prstGeom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019C1417-903B-43A8-8AAF-2624523C0CC2}"/>
              </a:ext>
            </a:extLst>
          </p:cNvPr>
          <p:cNvSpPr/>
          <p:nvPr/>
        </p:nvSpPr>
        <p:spPr>
          <a:xfrm>
            <a:off x="6756898" y="2220728"/>
            <a:ext cx="1899433" cy="2013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5A7944B-2558-4BE5-A537-3BE4173F2D40}"/>
              </a:ext>
            </a:extLst>
          </p:cNvPr>
          <p:cNvSpPr/>
          <p:nvPr/>
        </p:nvSpPr>
        <p:spPr>
          <a:xfrm>
            <a:off x="1549214" y="1270059"/>
            <a:ext cx="4142836" cy="843520"/>
          </a:xfrm>
          <a:prstGeom prst="wedgeRoundRectCallout">
            <a:avLst>
              <a:gd name="adj1" fmla="val 74914"/>
              <a:gd name="adj2" fmla="val 7040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 Click menu (or right-click) to display  “Proximity Analysis” module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B1476CE-F1D0-471D-BAE0-76F1178B1B0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7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  <p:bldP spid="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F3DCDE3A-57EB-41B4-8266-32FDD6976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715" y="807897"/>
            <a:ext cx="11126914" cy="6001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D76E4F2A-CD8C-4CDB-8905-3B05AD5E9C37}"/>
              </a:ext>
            </a:extLst>
          </p:cNvPr>
          <p:cNvSpPr/>
          <p:nvPr/>
        </p:nvSpPr>
        <p:spPr>
          <a:xfrm>
            <a:off x="364715" y="1690257"/>
            <a:ext cx="1138504" cy="2001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40F4877-0A49-4B54-ACD0-2AE78156572E}"/>
              </a:ext>
            </a:extLst>
          </p:cNvPr>
          <p:cNvSpPr/>
          <p:nvPr/>
        </p:nvSpPr>
        <p:spPr>
          <a:xfrm>
            <a:off x="1604697" y="1638303"/>
            <a:ext cx="1062303" cy="11118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DE6209CC-AA94-4E40-8A4D-3A42A752C750}"/>
              </a:ext>
            </a:extLst>
          </p:cNvPr>
          <p:cNvSpPr/>
          <p:nvPr/>
        </p:nvSpPr>
        <p:spPr>
          <a:xfrm>
            <a:off x="2909454" y="807898"/>
            <a:ext cx="6005946" cy="830406"/>
          </a:xfrm>
          <a:prstGeom prst="wedgeRoundRectCallout">
            <a:avLst>
              <a:gd name="adj1" fmla="val -78220"/>
              <a:gd name="adj2" fmla="val 5611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“Set up Threshold” panel (similar to Data Viewer module) allows to identity those geographic areas exceeding the selected thresholds.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44DB017-FF01-4088-BE08-21EECEDE2462}"/>
              </a:ext>
            </a:extLst>
          </p:cNvPr>
          <p:cNvSpPr/>
          <p:nvPr/>
        </p:nvSpPr>
        <p:spPr>
          <a:xfrm>
            <a:off x="364715" y="3747657"/>
            <a:ext cx="1138504" cy="200198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5BD7ED7C-B3E0-41FA-91DD-28DFAE3A96FC}"/>
              </a:ext>
            </a:extLst>
          </p:cNvPr>
          <p:cNvSpPr/>
          <p:nvPr/>
        </p:nvSpPr>
        <p:spPr>
          <a:xfrm>
            <a:off x="1604697" y="2767453"/>
            <a:ext cx="1062303" cy="3314698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BA9FDB28-C27E-49E8-94EA-E6287AE374E5}"/>
              </a:ext>
            </a:extLst>
          </p:cNvPr>
          <p:cNvSpPr/>
          <p:nvPr/>
        </p:nvSpPr>
        <p:spPr>
          <a:xfrm>
            <a:off x="2667000" y="5621482"/>
            <a:ext cx="4793673" cy="1069796"/>
          </a:xfrm>
          <a:prstGeom prst="wedgeRoundRectCallout">
            <a:avLst>
              <a:gd name="adj1" fmla="val -74255"/>
              <a:gd name="adj2" fmla="val -71840"/>
              <a:gd name="adj3" fmla="val 16667"/>
            </a:avLst>
          </a:prstGeom>
          <a:solidFill>
            <a:srgbClr val="FFFF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The AQ Risk/Concentration and EJ indicators configurations provide metric selections to overlay the MP and/or EJ analysis map.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0BBA3904-B644-45F0-AE03-6E6B0E36F661}"/>
              </a:ext>
            </a:extLst>
          </p:cNvPr>
          <p:cNvSpPr/>
          <p:nvPr/>
        </p:nvSpPr>
        <p:spPr>
          <a:xfrm>
            <a:off x="3374943" y="1899267"/>
            <a:ext cx="3704371" cy="614783"/>
          </a:xfrm>
          <a:prstGeom prst="wedgeRoundRectCallout">
            <a:avLst>
              <a:gd name="adj1" fmla="val -92057"/>
              <a:gd name="adj2" fmla="val -6757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Uncheck) to show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hide) an overlaying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23389A-6475-429C-8413-B918496B18D2}"/>
              </a:ext>
            </a:extLst>
          </p:cNvPr>
          <p:cNvCxnSpPr/>
          <p:nvPr/>
        </p:nvCxnSpPr>
        <p:spPr bwMode="auto">
          <a:xfrm flipV="1">
            <a:off x="1891145" y="2389909"/>
            <a:ext cx="1483798" cy="457200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1CC47D-E45E-4A44-8DF3-5B41764BE17E}"/>
              </a:ext>
            </a:extLst>
          </p:cNvPr>
          <p:cNvCxnSpPr>
            <a:cxnSpLocks/>
          </p:cNvCxnSpPr>
          <p:nvPr/>
        </p:nvCxnSpPr>
        <p:spPr bwMode="auto">
          <a:xfrm flipV="1">
            <a:off x="1731818" y="2580648"/>
            <a:ext cx="1731138" cy="2425182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63FC947-584F-491E-BE5E-5ADB98001F0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8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8F8DE-9C8D-429E-BA3A-C2D899A1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Multi-Pollutant Team Members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D8F7F3-323E-47AE-B9CC-85DAB05C1085}"/>
              </a:ext>
            </a:extLst>
          </p:cNvPr>
          <p:cNvSpPr txBox="1">
            <a:spLocks/>
          </p:cNvSpPr>
          <p:nvPr/>
        </p:nvSpPr>
        <p:spPr bwMode="auto">
          <a:xfrm>
            <a:off x="1020726" y="1270000"/>
            <a:ext cx="4211674" cy="50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HEID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Beth Landis / Kimber Scavo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Matt Woody/ Kelly Rimer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Robin Langdon / Darryl Weatherhead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Sara Terry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Carrie Wheeler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Ben Gibson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Rob Pinder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Chris Davis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SPPD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Lisa Conner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343015C4-6471-49D2-8081-64DBB4B98D31}"/>
              </a:ext>
            </a:extLst>
          </p:cNvPr>
          <p:cNvSpPr txBox="1">
            <a:spLocks/>
          </p:cNvSpPr>
          <p:nvPr/>
        </p:nvSpPr>
        <p:spPr bwMode="auto">
          <a:xfrm>
            <a:off x="6299200" y="1269999"/>
            <a:ext cx="4211674" cy="503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ea typeface="ＭＳ Ｐゴシック"/>
              </a:rPr>
              <a:t>AQAD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Carey Jang / Tyler Fox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Jim Kelly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Shannon Koplitz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Joe Mangino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Jeanette Reyes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AQPD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Rich Damberg / Megan Brachtl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Mia South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OID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Amanda Kaufman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James Payne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B595C53-3B9D-4D45-88AF-D68062CF7AF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745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F3DCDE3A-57EB-41B4-8266-32FDD6976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715" y="807897"/>
            <a:ext cx="11126914" cy="6001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D76E4F2A-CD8C-4CDB-8905-3B05AD5E9C37}"/>
              </a:ext>
            </a:extLst>
          </p:cNvPr>
          <p:cNvSpPr/>
          <p:nvPr/>
        </p:nvSpPr>
        <p:spPr>
          <a:xfrm>
            <a:off x="364715" y="1690257"/>
            <a:ext cx="1138504" cy="2001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40F4877-0A49-4B54-ACD0-2AE78156572E}"/>
              </a:ext>
            </a:extLst>
          </p:cNvPr>
          <p:cNvSpPr/>
          <p:nvPr/>
        </p:nvSpPr>
        <p:spPr>
          <a:xfrm>
            <a:off x="1604697" y="1638303"/>
            <a:ext cx="1062303" cy="11118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44DB017-FF01-4088-BE08-21EECEDE2462}"/>
              </a:ext>
            </a:extLst>
          </p:cNvPr>
          <p:cNvSpPr/>
          <p:nvPr/>
        </p:nvSpPr>
        <p:spPr>
          <a:xfrm>
            <a:off x="364715" y="3747657"/>
            <a:ext cx="1138504" cy="200198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5BD7ED7C-B3E0-41FA-91DD-28DFAE3A96FC}"/>
              </a:ext>
            </a:extLst>
          </p:cNvPr>
          <p:cNvSpPr/>
          <p:nvPr/>
        </p:nvSpPr>
        <p:spPr>
          <a:xfrm>
            <a:off x="1604697" y="2767453"/>
            <a:ext cx="1062303" cy="3314698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FD35619E-CBDF-4142-93AA-8338F66070A8}"/>
              </a:ext>
            </a:extLst>
          </p:cNvPr>
          <p:cNvSpPr/>
          <p:nvPr/>
        </p:nvSpPr>
        <p:spPr>
          <a:xfrm>
            <a:off x="2135848" y="1732699"/>
            <a:ext cx="7330270" cy="614783"/>
          </a:xfrm>
          <a:prstGeom prst="wedgeRoundRectCallout">
            <a:avLst>
              <a:gd name="adj1" fmla="val -65185"/>
              <a:gd name="adj2" fmla="val 2506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“Reset” button to reset all values to default (or to a specified %tile if all indicators are selected in %tile)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1B5AA2DA-84EA-4E2A-AE9A-FFDB063A7836}"/>
              </a:ext>
            </a:extLst>
          </p:cNvPr>
          <p:cNvSpPr/>
          <p:nvPr/>
        </p:nvSpPr>
        <p:spPr>
          <a:xfrm>
            <a:off x="2504208" y="5706216"/>
            <a:ext cx="6339321" cy="614783"/>
          </a:xfrm>
          <a:prstGeom prst="wedgeRoundRectCallout">
            <a:avLst>
              <a:gd name="adj1" fmla="val -76745"/>
              <a:gd name="adj2" fmla="val -3323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Provide a “toggle” choice to select “Risk %tile” or “Risk value”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752D51D-3CEB-48C0-8FF2-BBFD2918B345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3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23A0DAC-DDD7-433C-9AE5-08E6A4F64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943426"/>
            <a:ext cx="11677650" cy="584313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4F2FD73-463E-4A9C-852B-BC6DAB9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Analysis Module: Legend Configure</a:t>
            </a:r>
          </a:p>
        </p:txBody>
      </p:sp>
      <p:sp>
        <p:nvSpPr>
          <p:cNvPr id="4" name="Speech Bubble: Rectangle with Corners Rounded 4">
            <a:extLst>
              <a:ext uri="{FF2B5EF4-FFF2-40B4-BE49-F238E27FC236}">
                <a16:creationId xmlns:a16="http://schemas.microsoft.com/office/drawing/2014/main" id="{535E88DD-31AD-40BB-9A56-A6B64512DDF1}"/>
              </a:ext>
            </a:extLst>
          </p:cNvPr>
          <p:cNvSpPr/>
          <p:nvPr/>
        </p:nvSpPr>
        <p:spPr>
          <a:xfrm>
            <a:off x="4207788" y="6171777"/>
            <a:ext cx="3263276" cy="614783"/>
          </a:xfrm>
          <a:prstGeom prst="wedgeRoundRectCallout">
            <a:avLst>
              <a:gd name="adj1" fmla="val -99350"/>
              <a:gd name="adj2" fmla="val -6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color tile to config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the legend color &amp; transparency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9" name="Straight Arrow Connector 13">
            <a:extLst>
              <a:ext uri="{FF2B5EF4-FFF2-40B4-BE49-F238E27FC236}">
                <a16:creationId xmlns:a16="http://schemas.microsoft.com/office/drawing/2014/main" id="{5A2DB612-5BFF-4762-8B4C-BCD7EC12ABFF}"/>
              </a:ext>
            </a:extLst>
          </p:cNvPr>
          <p:cNvCxnSpPr>
            <a:cxnSpLocks/>
          </p:cNvCxnSpPr>
          <p:nvPr/>
        </p:nvCxnSpPr>
        <p:spPr bwMode="auto">
          <a:xfrm flipV="1">
            <a:off x="2815238" y="2884646"/>
            <a:ext cx="5642962" cy="3218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13">
            <a:extLst>
              <a:ext uri="{FF2B5EF4-FFF2-40B4-BE49-F238E27FC236}">
                <a16:creationId xmlns:a16="http://schemas.microsoft.com/office/drawing/2014/main" id="{AA9D5799-AE5E-434A-9BA1-641C23122A64}"/>
              </a:ext>
            </a:extLst>
          </p:cNvPr>
          <p:cNvCxnSpPr>
            <a:cxnSpLocks/>
          </p:cNvCxnSpPr>
          <p:nvPr/>
        </p:nvCxnSpPr>
        <p:spPr bwMode="auto">
          <a:xfrm flipV="1">
            <a:off x="2667000" y="5017823"/>
            <a:ext cx="5863936" cy="11258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BCB4EAA-BAFC-4335-86FA-E48D2641CC5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8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2712E99F-EECC-4A3E-9842-52A8A7A6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8" y="809127"/>
            <a:ext cx="10927080" cy="593961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sz="2800" dirty="0"/>
              <a:t>Proximity Analysis Module:  </a:t>
            </a:r>
            <a:r>
              <a:rPr lang="en-US" altLang="zh-CN" sz="2800" dirty="0">
                <a:solidFill>
                  <a:srgbClr val="FFFF00"/>
                </a:solidFill>
              </a:rPr>
              <a:t>Set the “Radius of Analysis” 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38ED750B-01EE-47F6-9BA1-89D9F19621EF}"/>
              </a:ext>
            </a:extLst>
          </p:cNvPr>
          <p:cNvSpPr/>
          <p:nvPr/>
        </p:nvSpPr>
        <p:spPr>
          <a:xfrm>
            <a:off x="5665222" y="1124109"/>
            <a:ext cx="2687782" cy="359414"/>
          </a:xfrm>
          <a:prstGeom prst="wedgeRoundRectCallout">
            <a:avLst>
              <a:gd name="adj1" fmla="val -83710"/>
              <a:gd name="adj2" fmla="val 3056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 Adjust the analysis radius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957A1D84-4723-4806-92EC-8265DA146EDB}"/>
              </a:ext>
            </a:extLst>
          </p:cNvPr>
          <p:cNvSpPr/>
          <p:nvPr/>
        </p:nvSpPr>
        <p:spPr>
          <a:xfrm>
            <a:off x="146166" y="1821463"/>
            <a:ext cx="3519054" cy="3914942"/>
          </a:xfrm>
          <a:prstGeom prst="wedgeRoundRectCallout">
            <a:avLst>
              <a:gd name="adj1" fmla="val 44695"/>
              <a:gd name="adj2" fmla="val -6448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AutoNum type="alphaLcParenBoth"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the “Select Location” and select a census tract, a monitor site or a facility in “Select Location” dialog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lvl="0" indent="-342900" algn="ctr">
              <a:buAutoNum type="alphaLcParenBoth"/>
              <a:defRPr/>
            </a:pP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  <a:p>
            <a:pPr marL="342900" lvl="0" indent="-342900" algn="ctr">
              <a:buAutoNum type="alphaLcParenBoth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lvl="0" indent="-342900" algn="ctr">
              <a:buAutoNum type="alphaLcParenBoth"/>
              <a:defRPr/>
            </a:pP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  <a:p>
            <a:pPr marL="342900" lvl="0" indent="-342900" algn="ctr">
              <a:buAutoNum type="alphaLcParenBoth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lvl="0" indent="-342900" algn="ctr">
              <a:buAutoNum type="alphaLcParenBoth"/>
              <a:defRPr/>
            </a:pP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  <a:p>
            <a:pPr marL="342900" lvl="0" indent="-342900" algn="ctr">
              <a:buAutoNum type="alphaLcParenBoth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lvl="0" indent="-342900" algn="ctr">
              <a:buAutoNum type="alphaLcParenBoth"/>
              <a:defRPr/>
            </a:pP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  <a:p>
            <a:pPr marL="342900" lvl="0" indent="-342900" algn="ctr">
              <a:buAutoNum type="alphaLcParenBoth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lvl="0" indent="-342900" algn="ctr">
              <a:buAutoNum type="alphaLcParenBoth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B0019388-A1B6-4E0D-91E9-C4BC0EFF4317}"/>
              </a:ext>
            </a:extLst>
          </p:cNvPr>
          <p:cNvGrpSpPr/>
          <p:nvPr/>
        </p:nvGrpSpPr>
        <p:grpSpPr>
          <a:xfrm>
            <a:off x="225870" y="3068791"/>
            <a:ext cx="3294570" cy="2093595"/>
            <a:chOff x="225870" y="3068791"/>
            <a:chExt cx="3294570" cy="209359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F3388E4-F0D6-4AEE-8069-4FEB18E68A60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25870" y="3068791"/>
              <a:ext cx="3294570" cy="2093595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CB9AFA5-0F6E-4576-B741-ED2F60243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78" r="2021" b="2726"/>
            <a:stretch/>
          </p:blipFill>
          <p:spPr>
            <a:xfrm>
              <a:off x="450964" y="3377738"/>
              <a:ext cx="2956561" cy="1651462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52D28295-9645-4025-B7C1-0CACBF9059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0" y="2095501"/>
            <a:ext cx="2196735" cy="32461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77727A2-31B6-4F51-8FA9-98871A645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5346" y="1227577"/>
            <a:ext cx="1322854" cy="2433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556314E-F43F-4BDC-B26E-2182521A28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5766" y="2622338"/>
            <a:ext cx="1841409" cy="2223982"/>
          </a:xfrm>
          <a:prstGeom prst="rect">
            <a:avLst/>
          </a:prstGeom>
        </p:spPr>
      </p:pic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82B9FCE-B277-458B-95C9-BCF576D31212}"/>
              </a:ext>
            </a:extLst>
          </p:cNvPr>
          <p:cNvSpPr/>
          <p:nvPr/>
        </p:nvSpPr>
        <p:spPr>
          <a:xfrm>
            <a:off x="6116782" y="1905866"/>
            <a:ext cx="3760720" cy="942109"/>
          </a:xfrm>
          <a:prstGeom prst="wedgeRoundRectCallout">
            <a:avLst>
              <a:gd name="adj1" fmla="val -87183"/>
              <a:gd name="adj2" fmla="val 1122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(b)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Or Double-click a facility or monitoring site or a census tract to select proximity analysis center point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7287C5D0-744F-459B-837D-1B949FABE74A}"/>
              </a:ext>
            </a:extLst>
          </p:cNvPr>
          <p:cNvSpPr/>
          <p:nvPr/>
        </p:nvSpPr>
        <p:spPr>
          <a:xfrm>
            <a:off x="3152387" y="1222664"/>
            <a:ext cx="1558637" cy="2597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0FCDEB4C-87F6-46E0-9F0D-DD61ABB4B2D9}"/>
              </a:ext>
            </a:extLst>
          </p:cNvPr>
          <p:cNvSpPr/>
          <p:nvPr/>
        </p:nvSpPr>
        <p:spPr>
          <a:xfrm>
            <a:off x="9484821" y="1269651"/>
            <a:ext cx="1558637" cy="2597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25E6C561-F9D2-426F-AFA6-71739D4EE2A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7" grpId="0" animBg="1"/>
      <p:bldP spid="14" grpId="0" animBg="1"/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C378BC-5375-4E95-BCDB-15C65DBF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Analysis Module: Show Detail information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50069DF-2605-4248-A7F3-035006B8E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525" y="1190625"/>
            <a:ext cx="1962150" cy="54292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18BEE00-068E-477C-BD77-C46B90A7D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08"/>
          <a:stretch/>
        </p:blipFill>
        <p:spPr>
          <a:xfrm>
            <a:off x="2067269" y="1019507"/>
            <a:ext cx="5333656" cy="5314286"/>
          </a:xfrm>
          <a:prstGeom prst="rect">
            <a:avLst/>
          </a:prstGeom>
        </p:spPr>
      </p:pic>
      <p:cxnSp>
        <p:nvCxnSpPr>
          <p:cNvPr id="8" name="Straight Arrow Connector 13">
            <a:extLst>
              <a:ext uri="{FF2B5EF4-FFF2-40B4-BE49-F238E27FC236}">
                <a16:creationId xmlns:a16="http://schemas.microsoft.com/office/drawing/2014/main" id="{4837960B-3B21-4E82-A59C-0DE83959B398}"/>
              </a:ext>
            </a:extLst>
          </p:cNvPr>
          <p:cNvCxnSpPr>
            <a:cxnSpLocks/>
          </p:cNvCxnSpPr>
          <p:nvPr/>
        </p:nvCxnSpPr>
        <p:spPr bwMode="auto">
          <a:xfrm flipV="1">
            <a:off x="5133975" y="2390775"/>
            <a:ext cx="2876550" cy="9429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ACBE2482-CFF8-42B5-98C4-BAB01A7A250E}"/>
              </a:ext>
            </a:extLst>
          </p:cNvPr>
          <p:cNvSpPr/>
          <p:nvPr/>
        </p:nvSpPr>
        <p:spPr>
          <a:xfrm>
            <a:off x="4006485" y="5079233"/>
            <a:ext cx="3519053" cy="942109"/>
          </a:xfrm>
          <a:prstGeom prst="wedgeRoundRectCallout">
            <a:avLst>
              <a:gd name="adj1" fmla="val -18704"/>
              <a:gd name="adj2" fmla="val -22437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Click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a facility or monitoring site or a census tract to show the detail information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87DE4DB8-AB24-4951-8094-D6AD6A9C916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45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25AED-AB89-46B2-A2A4-B241F3376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Proximity Analysis Module: </a:t>
            </a:r>
            <a:r>
              <a:rPr lang="en-US" altLang="zh-CN" sz="2800" dirty="0">
                <a:solidFill>
                  <a:srgbClr val="FFFF00"/>
                </a:solidFill>
              </a:rPr>
              <a:t>Summary Table/Plot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5B7F56B-32DA-42B7-A87A-55D16C227B63}"/>
              </a:ext>
            </a:extLst>
          </p:cNvPr>
          <p:cNvSpPr/>
          <p:nvPr/>
        </p:nvSpPr>
        <p:spPr bwMode="auto">
          <a:xfrm>
            <a:off x="362611" y="905920"/>
            <a:ext cx="5448196" cy="5747127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925A5618-D887-4829-B18F-447FA45FA6C1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3127" y="1146965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57DCAF68-9C1B-47D5-B34A-2359E0279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995658"/>
            <a:ext cx="4552250" cy="542733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83C2802-F8BC-4DCC-AD31-B8E096206C5A}"/>
              </a:ext>
            </a:extLst>
          </p:cNvPr>
          <p:cNvSpPr txBox="1"/>
          <p:nvPr/>
        </p:nvSpPr>
        <p:spPr>
          <a:xfrm>
            <a:off x="2115670" y="867015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8093336-9B2E-4AAF-939E-E84ED4804522}"/>
              </a:ext>
            </a:extLst>
          </p:cNvPr>
          <p:cNvSpPr/>
          <p:nvPr/>
        </p:nvSpPr>
        <p:spPr bwMode="auto">
          <a:xfrm>
            <a:off x="6096000" y="905921"/>
            <a:ext cx="6095998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F85FAA-40A1-4A98-A85D-68A45DB8CE67}"/>
              </a:ext>
            </a:extLst>
          </p:cNvPr>
          <p:cNvSpPr txBox="1"/>
          <p:nvPr/>
        </p:nvSpPr>
        <p:spPr>
          <a:xfrm>
            <a:off x="8007317" y="867015"/>
            <a:ext cx="293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3DA7D27-6FBC-409B-A369-1351BA7D5D53}"/>
              </a:ext>
            </a:extLst>
          </p:cNvPr>
          <p:cNvSpPr/>
          <p:nvPr/>
        </p:nvSpPr>
        <p:spPr bwMode="auto">
          <a:xfrm>
            <a:off x="6530942" y="3372293"/>
            <a:ext cx="1476375" cy="40011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宋体" pitchFamily="2" charset="-122"/>
              </a:rPr>
              <a:t>Emissions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143E103-9A05-4ED0-A659-26D3C9302A73}"/>
              </a:ext>
            </a:extLst>
          </p:cNvPr>
          <p:cNvSpPr/>
          <p:nvPr/>
        </p:nvSpPr>
        <p:spPr bwMode="auto">
          <a:xfrm>
            <a:off x="7973029" y="829377"/>
            <a:ext cx="1767893" cy="17712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958781C-B9FC-4CBB-A25C-3FEFA3D36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46" y="1243686"/>
            <a:ext cx="5358954" cy="52712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4B383D5-6ADA-4D2A-857D-F587A68B0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5" y="1432503"/>
            <a:ext cx="6095995" cy="3324329"/>
          </a:xfrm>
          <a:prstGeom prst="rect">
            <a:avLst/>
          </a:prstGeom>
        </p:spPr>
      </p:pic>
      <p:sp>
        <p:nvSpPr>
          <p:cNvPr id="22" name="Rectangle 12">
            <a:extLst>
              <a:ext uri="{FF2B5EF4-FFF2-40B4-BE49-F238E27FC236}">
                <a16:creationId xmlns:a16="http://schemas.microsoft.com/office/drawing/2014/main" id="{4A5916F4-CE90-4805-8026-42FC08107E11}"/>
              </a:ext>
            </a:extLst>
          </p:cNvPr>
          <p:cNvSpPr/>
          <p:nvPr/>
        </p:nvSpPr>
        <p:spPr>
          <a:xfrm>
            <a:off x="6112600" y="1642599"/>
            <a:ext cx="1210484" cy="17296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0781B3E-66CC-4B84-B07E-248F749D8B32}"/>
              </a:ext>
            </a:extLst>
          </p:cNvPr>
          <p:cNvSpPr/>
          <p:nvPr/>
        </p:nvSpPr>
        <p:spPr>
          <a:xfrm>
            <a:off x="6160503" y="4992698"/>
            <a:ext cx="5781875" cy="1163735"/>
          </a:xfrm>
          <a:prstGeom prst="wedgeRoundRectCallout">
            <a:avLst>
              <a:gd name="adj1" fmla="val -39509"/>
              <a:gd name="adj2" fmla="val -1836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Select one or more indicators to plot the summary results for selected point within radius, county/CBSA/State/EPA Region and Nation avg.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102914FF-6059-462C-8A71-241DBFCD94F5}"/>
              </a:ext>
            </a:extLst>
          </p:cNvPr>
          <p:cNvSpPr/>
          <p:nvPr/>
        </p:nvSpPr>
        <p:spPr>
          <a:xfrm>
            <a:off x="1549676" y="3772403"/>
            <a:ext cx="4235648" cy="1163735"/>
          </a:xfrm>
          <a:prstGeom prst="wedgeRoundRectCallout">
            <a:avLst>
              <a:gd name="adj1" fmla="val 43226"/>
              <a:gd name="adj2" fmla="val -22557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Support to output the summary table as excel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file (*.xlsx)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86B96BA-B5B2-4C1C-B1CF-6E8E9DE3AF28}"/>
              </a:ext>
            </a:extLst>
          </p:cNvPr>
          <p:cNvSpPr/>
          <p:nvPr/>
        </p:nvSpPr>
        <p:spPr>
          <a:xfrm>
            <a:off x="0" y="2390462"/>
            <a:ext cx="4235648" cy="1163735"/>
          </a:xfrm>
          <a:prstGeom prst="wedgeRoundRectCallout">
            <a:avLst>
              <a:gd name="adj1" fmla="val -18391"/>
              <a:gd name="adj2" fmla="val -1027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Set the radius of analysis and the threshold of air toxics to show the summary results for selected point within radius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D3A50778-5986-4F4C-B9DC-648E8FEADF5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57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6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FBA6310-D98E-40D8-B675-C14FAD0F9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47" y="2104219"/>
            <a:ext cx="7840494" cy="43191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7CF4A84-9F87-4182-8763-C7AF327B4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469" y="3689240"/>
            <a:ext cx="3834049" cy="27341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FAA1AC-A094-46F8-80A1-3E54EA5C6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623" y="830821"/>
            <a:ext cx="3833895" cy="27990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6138973" y="3302042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Durham county, NC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8269088" y="1423698"/>
            <a:ext cx="1332111" cy="155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5314584-F6CF-425D-94DB-344F0B40BEA4}"/>
              </a:ext>
            </a:extLst>
          </p:cNvPr>
          <p:cNvSpPr/>
          <p:nvPr/>
        </p:nvSpPr>
        <p:spPr>
          <a:xfrm>
            <a:off x="8259665" y="4432934"/>
            <a:ext cx="1188528" cy="152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7966928" y="2933998"/>
            <a:ext cx="3813048" cy="729294"/>
          </a:xfrm>
          <a:prstGeom prst="wedgeRoundRectCallout">
            <a:avLst>
              <a:gd name="adj1" fmla="val -21589"/>
              <a:gd name="adj2" fmla="val 1433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or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272" y="128316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399690" y="5686246"/>
            <a:ext cx="1357746" cy="3713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B3EA5985-0148-4B49-9B97-6526EDFFDEB3}"/>
              </a:ext>
            </a:extLst>
          </p:cNvPr>
          <p:cNvSpPr/>
          <p:nvPr/>
        </p:nvSpPr>
        <p:spPr>
          <a:xfrm>
            <a:off x="368130" y="4163439"/>
            <a:ext cx="1407481" cy="13992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0268034-07CE-45E3-A95A-19A776D7FB56}"/>
              </a:ext>
            </a:extLst>
          </p:cNvPr>
          <p:cNvSpPr/>
          <p:nvPr/>
        </p:nvSpPr>
        <p:spPr>
          <a:xfrm>
            <a:off x="1941174" y="3979174"/>
            <a:ext cx="850664" cy="1842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795550" y="4163439"/>
            <a:ext cx="4663616" cy="158496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6FD09148-6692-4608-95E9-759D0E50C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7571" y="808565"/>
            <a:ext cx="2209524" cy="2114286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7C4C4B30-8DD7-4921-ACF0-A755363CAF93}"/>
              </a:ext>
            </a:extLst>
          </p:cNvPr>
          <p:cNvSpPr/>
          <p:nvPr/>
        </p:nvSpPr>
        <p:spPr>
          <a:xfrm>
            <a:off x="1496343" y="800416"/>
            <a:ext cx="3813048" cy="729294"/>
          </a:xfrm>
          <a:prstGeom prst="wedgeRoundRectCallout">
            <a:avLst>
              <a:gd name="adj1" fmla="val 60345"/>
              <a:gd name="adj2" fmla="val 284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&amp;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4" name="Straight Arrow Connector 15">
            <a:extLst>
              <a:ext uri="{FF2B5EF4-FFF2-40B4-BE49-F238E27FC236}">
                <a16:creationId xmlns:a16="http://schemas.microsoft.com/office/drawing/2014/main" id="{52766168-B3B7-443A-8735-36BA74956F97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>
            <a:off x="7958732" y="1501456"/>
            <a:ext cx="310356" cy="3628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2DBBFF76-5C42-4DF5-A58E-C6F145BE3D5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960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C3D095-4BAE-4799-AEE9-0D27087B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42" y="1177350"/>
            <a:ext cx="10631024" cy="57584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3367934" y="1093230"/>
            <a:ext cx="6555383" cy="1162074"/>
          </a:xfrm>
          <a:prstGeom prst="wedgeRoundRectCallout">
            <a:avLst>
              <a:gd name="adj1" fmla="val -41855"/>
              <a:gd name="adj2" fmla="val 13523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 module provide five source categories, including  “Point”, “Non-Point”, “On-Road”, “Non-Road”, and “Event” emissions for the selected region, CBSA, or county.</a:t>
            </a:r>
          </a:p>
          <a:p>
            <a:pPr defTabSz="914400"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For “Non-Point”, including Resident Wood Combustion emissions.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6156220-B384-49A0-80AF-348FB2220AC2}"/>
              </a:ext>
            </a:extLst>
          </p:cNvPr>
          <p:cNvSpPr txBox="1">
            <a:spLocks/>
          </p:cNvSpPr>
          <p:nvPr/>
        </p:nvSpPr>
        <p:spPr>
          <a:xfrm>
            <a:off x="10058400" y="649287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1A4AC28-57BE-4F23-9A28-F6E294012309}"/>
              </a:ext>
            </a:extLst>
          </p:cNvPr>
          <p:cNvSpPr/>
          <p:nvPr/>
        </p:nvSpPr>
        <p:spPr bwMode="auto">
          <a:xfrm>
            <a:off x="2932934" y="3333257"/>
            <a:ext cx="1020598" cy="19148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76735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F520F4C-AAF3-4182-9F73-FE6BCB508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833" y="842155"/>
            <a:ext cx="9331354" cy="499592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2FF7E98-D99C-43E1-91B7-39FD47AA9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933" y="2559748"/>
            <a:ext cx="6172123" cy="40736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6156220-B384-49A0-80AF-348FB2220AC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7501878" y="3340119"/>
            <a:ext cx="4286618" cy="1557171"/>
          </a:xfrm>
          <a:prstGeom prst="wedgeRoundRectCallout">
            <a:avLst>
              <a:gd name="adj1" fmla="val -37708"/>
              <a:gd name="adj2" fmla="val -680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“Sector Emission Summary” function allow to select major CBSAs and provides source and sector emissions summary to support “Sector Prioritization” effort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B310272-6329-4136-9B02-391FD4EC4618}"/>
              </a:ext>
            </a:extLst>
          </p:cNvPr>
          <p:cNvSpPr/>
          <p:nvPr/>
        </p:nvSpPr>
        <p:spPr bwMode="auto">
          <a:xfrm>
            <a:off x="9031951" y="6310444"/>
            <a:ext cx="1662890" cy="26748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9BEBD07-8823-4858-9A7B-5665862B97CE}"/>
              </a:ext>
            </a:extLst>
          </p:cNvPr>
          <p:cNvSpPr/>
          <p:nvPr/>
        </p:nvSpPr>
        <p:spPr bwMode="auto">
          <a:xfrm>
            <a:off x="7262380" y="2711417"/>
            <a:ext cx="1133475" cy="2292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776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ABB5E4B6-6219-40E9-BFBD-E74B2395D312}"/>
              </a:ext>
            </a:extLst>
          </p:cNvPr>
          <p:cNvSpPr/>
          <p:nvPr/>
        </p:nvSpPr>
        <p:spPr bwMode="auto">
          <a:xfrm>
            <a:off x="1241033" y="905921"/>
            <a:ext cx="4566786" cy="5580604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6156220-B384-49A0-80AF-348FB2220AC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cxnSp>
        <p:nvCxnSpPr>
          <p:cNvPr id="13" name="Straight Connector 4">
            <a:extLst>
              <a:ext uri="{FF2B5EF4-FFF2-40B4-BE49-F238E27FC236}">
                <a16:creationId xmlns:a16="http://schemas.microsoft.com/office/drawing/2014/main" id="{8F21E11C-B4FD-4076-B826-54443FDE65E2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6552" y="1125524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FCC8CAD5-05A1-4717-A692-7310BB7D0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23" y="3572348"/>
            <a:ext cx="4428424" cy="213241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DCC8538-0E68-4F86-9B84-518FECD17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348" y="1321458"/>
            <a:ext cx="4428424" cy="213241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CD7CD1-2D75-4DC9-94DA-939EF1551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60" y="5877117"/>
            <a:ext cx="4552250" cy="54273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A770B2B-2454-4268-A7A3-53DA35394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403" y="1228219"/>
            <a:ext cx="4482605" cy="242938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17CFA9E-A0A5-406E-B852-8D6CD3182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403" y="3686175"/>
            <a:ext cx="4482605" cy="2771775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641E2AA-977C-4F54-915E-15B42214CA47}"/>
              </a:ext>
            </a:extLst>
          </p:cNvPr>
          <p:cNvSpPr txBox="1"/>
          <p:nvPr/>
        </p:nvSpPr>
        <p:spPr>
          <a:xfrm>
            <a:off x="2535575" y="867015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C7088EF-CF52-404A-8605-0ED1FE9C8650}"/>
              </a:ext>
            </a:extLst>
          </p:cNvPr>
          <p:cNvSpPr/>
          <p:nvPr/>
        </p:nvSpPr>
        <p:spPr bwMode="auto">
          <a:xfrm>
            <a:off x="6412213" y="905921"/>
            <a:ext cx="4566786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D96908C-89F5-491D-A266-89FDF8825919}"/>
              </a:ext>
            </a:extLst>
          </p:cNvPr>
          <p:cNvSpPr txBox="1"/>
          <p:nvPr/>
        </p:nvSpPr>
        <p:spPr>
          <a:xfrm>
            <a:off x="8007317" y="867015"/>
            <a:ext cx="293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241F12B-732E-409C-BFCB-6749D0703161}"/>
              </a:ext>
            </a:extLst>
          </p:cNvPr>
          <p:cNvSpPr/>
          <p:nvPr/>
        </p:nvSpPr>
        <p:spPr bwMode="auto">
          <a:xfrm>
            <a:off x="6530942" y="3372293"/>
            <a:ext cx="1476375" cy="40011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宋体" pitchFamily="2" charset="-122"/>
              </a:rPr>
              <a:t>Emissions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95B1EF4-2742-4F18-B3B1-7A523D0D2258}"/>
              </a:ext>
            </a:extLst>
          </p:cNvPr>
          <p:cNvSpPr/>
          <p:nvPr/>
        </p:nvSpPr>
        <p:spPr bwMode="auto">
          <a:xfrm>
            <a:off x="6495330" y="6066970"/>
            <a:ext cx="2200276" cy="4001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C00000"/>
                </a:solidFill>
                <a:latin typeface="Arial" charset="0"/>
                <a:ea typeface="宋体" pitchFamily="2" charset="-122"/>
              </a:rPr>
              <a:t>Frequency &amp; Rank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D12EB16-BB56-431F-A45D-BA97449AD3C6}"/>
              </a:ext>
            </a:extLst>
          </p:cNvPr>
          <p:cNvSpPr/>
          <p:nvPr/>
        </p:nvSpPr>
        <p:spPr bwMode="auto">
          <a:xfrm>
            <a:off x="7973029" y="829377"/>
            <a:ext cx="1767893" cy="17712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35324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C05208A-3A07-4678-B6C1-3C4D44EDC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233" y="843545"/>
            <a:ext cx="8723949" cy="57154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4645150" y="1880316"/>
            <a:ext cx="1607058" cy="196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606038" y="3542168"/>
            <a:ext cx="3246120" cy="1787565"/>
          </a:xfrm>
          <a:prstGeom prst="wedgeRoundRectCallout">
            <a:avLst>
              <a:gd name="adj1" fmla="val 30004"/>
              <a:gd name="adj2" fmla="val -1269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provides attainment status of O3 and PM2.5 and their DVs; also allows to select any EPA region based on data updated to 2020.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7282157-E4B6-4345-899E-79DCD3B6BD41}"/>
              </a:ext>
            </a:extLst>
          </p:cNvPr>
          <p:cNvSpPr txBox="1">
            <a:spLocks/>
          </p:cNvSpPr>
          <p:nvPr/>
        </p:nvSpPr>
        <p:spPr>
          <a:xfrm>
            <a:off x="10058400" y="649287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786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Overview</a:t>
            </a:r>
            <a:endParaRPr lang="en-US" altLang="zh-CN" sz="3200" b="1" dirty="0">
              <a:solidFill>
                <a:srgbClr val="FFFF00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1"/>
            <a:ext cx="10058400" cy="561662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Multi-Pollutant (MP) Background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NEXUS 2.3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Overview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Data Inputs and Major Functions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Briefings/Demos/Planned Outreach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Recent &amp; Ongoing Development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Proximity Analysis Module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Example of Potential NEXUS Applications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Live Demo</a:t>
            </a:r>
          </a:p>
        </p:txBody>
      </p:sp>
    </p:spTree>
    <p:extLst>
      <p:ext uri="{BB962C8B-B14F-4D97-AF65-F5344CB8AC3E}">
        <p14:creationId xmlns:p14="http://schemas.microsoft.com/office/powerpoint/2010/main" val="13387026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5886102-FF24-4610-B51A-DAA54D92C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44" y="1020930"/>
            <a:ext cx="9830562" cy="5263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2828CFF-9D4F-4070-980B-34E23D4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Search &amp; Filter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3EFBB79-9DC9-492A-AD11-C0A54AC2C1A6}"/>
              </a:ext>
            </a:extLst>
          </p:cNvPr>
          <p:cNvSpPr/>
          <p:nvPr/>
        </p:nvSpPr>
        <p:spPr>
          <a:xfrm>
            <a:off x="10366249" y="2183333"/>
            <a:ext cx="228599" cy="458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EF121333-D16B-4DC9-997C-450EEBA02D0F}"/>
              </a:ext>
            </a:extLst>
          </p:cNvPr>
          <p:cNvSpPr/>
          <p:nvPr/>
        </p:nvSpPr>
        <p:spPr>
          <a:xfrm>
            <a:off x="7688150" y="837815"/>
            <a:ext cx="3271258" cy="796003"/>
          </a:xfrm>
          <a:prstGeom prst="wedgeRoundRectCallout">
            <a:avLst>
              <a:gd name="adj1" fmla="val 33409"/>
              <a:gd name="adj2" fmla="val 10890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“+” to add filters; Click “x” to remove current filter; 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EB4FF7F-0613-4EA4-8A6C-42C17A9E9CF1}"/>
              </a:ext>
            </a:extLst>
          </p:cNvPr>
          <p:cNvSpPr/>
          <p:nvPr/>
        </p:nvSpPr>
        <p:spPr>
          <a:xfrm>
            <a:off x="7961704" y="4449995"/>
            <a:ext cx="2997704" cy="1087702"/>
          </a:xfrm>
          <a:prstGeom prst="wedgeRoundRectCallout">
            <a:avLst>
              <a:gd name="adj1" fmla="val 19927"/>
              <a:gd name="adj2" fmla="val 7520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“Output data…” to output current page records or all records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D96B83B-0424-43A3-85FD-35553D2D6014}"/>
              </a:ext>
            </a:extLst>
          </p:cNvPr>
          <p:cNvSpPr/>
          <p:nvPr/>
        </p:nvSpPr>
        <p:spPr>
          <a:xfrm>
            <a:off x="4160000" y="4576004"/>
            <a:ext cx="2680743" cy="835684"/>
          </a:xfrm>
          <a:prstGeom prst="wedgeRoundRectCallout">
            <a:avLst>
              <a:gd name="adj1" fmla="val 36693"/>
              <a:gd name="adj2" fmla="val 1011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2A9077F-FB4C-4342-BE6A-CDD59D1378E2}"/>
              </a:ext>
            </a:extLst>
          </p:cNvPr>
          <p:cNvSpPr/>
          <p:nvPr/>
        </p:nvSpPr>
        <p:spPr>
          <a:xfrm flipH="1">
            <a:off x="5022198" y="1702965"/>
            <a:ext cx="749427" cy="2087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9BE1631-4C8E-4C0E-BE84-C981A4E8308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106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F9F212-8DC5-42BB-AB3B-545579EB3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84" y="767011"/>
            <a:ext cx="9750736" cy="60909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BF8DE-3AE9-4040-BFB2-D333C411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Input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Preview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5D23DB8-1760-49CA-A9F0-3BDDDDDCAF03}"/>
              </a:ext>
            </a:extLst>
          </p:cNvPr>
          <p:cNvSpPr/>
          <p:nvPr/>
        </p:nvSpPr>
        <p:spPr>
          <a:xfrm>
            <a:off x="3756703" y="3431793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CBEDAC2-CD23-42CC-AB39-CA99AD9FCC7E}"/>
              </a:ext>
            </a:extLst>
          </p:cNvPr>
          <p:cNvSpPr/>
          <p:nvPr/>
        </p:nvSpPr>
        <p:spPr>
          <a:xfrm>
            <a:off x="3825120" y="4295182"/>
            <a:ext cx="1965960" cy="614783"/>
          </a:xfrm>
          <a:prstGeom prst="wedgeRoundRectCallout">
            <a:avLst>
              <a:gd name="adj1" fmla="val -41958"/>
              <a:gd name="adj2" fmla="val -17369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view data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ACFB376-DB24-43F0-9BD3-728D0723E38E}"/>
              </a:ext>
            </a:extLst>
          </p:cNvPr>
          <p:cNvSpPr/>
          <p:nvPr/>
        </p:nvSpPr>
        <p:spPr>
          <a:xfrm>
            <a:off x="3501690" y="3431793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62B94A99-5F6C-4851-B7F4-1737535EE86E}"/>
              </a:ext>
            </a:extLst>
          </p:cNvPr>
          <p:cNvSpPr/>
          <p:nvPr/>
        </p:nvSpPr>
        <p:spPr>
          <a:xfrm>
            <a:off x="2632251" y="5513945"/>
            <a:ext cx="1965960" cy="614783"/>
          </a:xfrm>
          <a:prstGeom prst="wedgeRoundRectCallout">
            <a:avLst>
              <a:gd name="adj1" fmla="val 10528"/>
              <a:gd name="adj2" fmla="val 964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run &amp; save project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7DAE286E-F97C-4283-AC80-B1F8A2AF7C36}"/>
              </a:ext>
            </a:extLst>
          </p:cNvPr>
          <p:cNvSpPr/>
          <p:nvPr/>
        </p:nvSpPr>
        <p:spPr>
          <a:xfrm>
            <a:off x="5240217" y="2372102"/>
            <a:ext cx="3364392" cy="801458"/>
          </a:xfrm>
          <a:prstGeom prst="wedgeRoundRectCallout">
            <a:avLst>
              <a:gd name="adj1" fmla="val -40042"/>
              <a:gd name="adj2" fmla="val -1200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a table to view if there are multiple tables in the selected data source file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1057586-D41B-490F-9056-E435656EA554}"/>
              </a:ext>
            </a:extLst>
          </p:cNvPr>
          <p:cNvSpPr/>
          <p:nvPr/>
        </p:nvSpPr>
        <p:spPr>
          <a:xfrm>
            <a:off x="1720671" y="1848120"/>
            <a:ext cx="2104449" cy="499028"/>
          </a:xfrm>
          <a:prstGeom prst="wedgeRoundRectCallout">
            <a:avLst>
              <a:gd name="adj1" fmla="val 69781"/>
              <a:gd name="adj2" fmla="val -223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 to use filter to query data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2A896973-7ECB-47F4-A629-A8861B229C79}"/>
              </a:ext>
            </a:extLst>
          </p:cNvPr>
          <p:cNvSpPr/>
          <p:nvPr/>
        </p:nvSpPr>
        <p:spPr>
          <a:xfrm>
            <a:off x="3571669" y="1025938"/>
            <a:ext cx="753804" cy="2609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58E4C725-3EF7-4B72-A60F-8FF214284695}"/>
              </a:ext>
            </a:extLst>
          </p:cNvPr>
          <p:cNvSpPr/>
          <p:nvPr/>
        </p:nvSpPr>
        <p:spPr>
          <a:xfrm>
            <a:off x="5473939" y="543591"/>
            <a:ext cx="5489642" cy="964694"/>
          </a:xfrm>
          <a:prstGeom prst="wedgeRoundRectCallout">
            <a:avLst>
              <a:gd name="adj1" fmla="val -71255"/>
              <a:gd name="adj2" fmla="val -10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“Transparency” &amp; “Open-Source”: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 NEXUS input/output data files are available under: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kumimoji="0" lang="en-US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 (\Result)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06CD5B63-6BD9-46EB-A935-5AF1871A98E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750A6244-B1D2-4914-BB62-45DE46356C44}"/>
              </a:ext>
            </a:extLst>
          </p:cNvPr>
          <p:cNvSpPr/>
          <p:nvPr/>
        </p:nvSpPr>
        <p:spPr>
          <a:xfrm>
            <a:off x="1357784" y="4295182"/>
            <a:ext cx="1965960" cy="614783"/>
          </a:xfrm>
          <a:prstGeom prst="wedgeRoundRectCallout">
            <a:avLst>
              <a:gd name="adj1" fmla="val 57892"/>
              <a:gd name="adj2" fmla="val -17232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change input data file</a:t>
            </a:r>
          </a:p>
        </p:txBody>
      </p:sp>
    </p:spTree>
    <p:extLst>
      <p:ext uri="{BB962C8B-B14F-4D97-AF65-F5344CB8AC3E}">
        <p14:creationId xmlns:p14="http://schemas.microsoft.com/office/powerpoint/2010/main" val="417183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2F4A55A-09CA-4F31-831A-D1E447E38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62" y="787617"/>
            <a:ext cx="10447090" cy="565884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447762" y="2629337"/>
            <a:ext cx="1035464" cy="10451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2073149" y="2739049"/>
            <a:ext cx="1714500" cy="542524"/>
          </a:xfrm>
          <a:prstGeom prst="wedgeRoundRectCallout">
            <a:avLst>
              <a:gd name="adj1" fmla="val -76853"/>
              <a:gd name="adj2" fmla="val 4368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Overlaying Map selection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72B33408-B2BC-438E-BA2B-B5F9486CD4AB}"/>
              </a:ext>
            </a:extLst>
          </p:cNvPr>
          <p:cNvSpPr/>
          <p:nvPr/>
        </p:nvSpPr>
        <p:spPr>
          <a:xfrm>
            <a:off x="447762" y="1224162"/>
            <a:ext cx="912890" cy="732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28AB6553-596E-483D-B4CE-C7C6E864980E}"/>
              </a:ext>
            </a:extLst>
          </p:cNvPr>
          <p:cNvSpPr/>
          <p:nvPr/>
        </p:nvSpPr>
        <p:spPr>
          <a:xfrm>
            <a:off x="1077409" y="778280"/>
            <a:ext cx="2007108" cy="327371"/>
          </a:xfrm>
          <a:prstGeom prst="wedgeRoundRectCallout">
            <a:avLst>
              <a:gd name="adj1" fmla="val -52168"/>
              <a:gd name="adj2" fmla="val 989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Region Selection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CAF00A98-AFD0-4C4A-BFFF-317048EE552C}"/>
              </a:ext>
            </a:extLst>
          </p:cNvPr>
          <p:cNvSpPr/>
          <p:nvPr/>
        </p:nvSpPr>
        <p:spPr>
          <a:xfrm>
            <a:off x="1360652" y="1224728"/>
            <a:ext cx="7988666" cy="73197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1F3BE8F6-A80D-4C14-A5C5-4DAE68432E1A}"/>
              </a:ext>
            </a:extLst>
          </p:cNvPr>
          <p:cNvSpPr/>
          <p:nvPr/>
        </p:nvSpPr>
        <p:spPr>
          <a:xfrm>
            <a:off x="4977691" y="2456368"/>
            <a:ext cx="2007108" cy="570229"/>
          </a:xfrm>
          <a:prstGeom prst="wedgeRoundRectCallout">
            <a:avLst>
              <a:gd name="adj1" fmla="val -53568"/>
              <a:gd name="adj2" fmla="val -117685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 qualifier selection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BED8CF51-A54C-4665-BEFD-96DEE217433C}"/>
              </a:ext>
            </a:extLst>
          </p:cNvPr>
          <p:cNvSpPr/>
          <p:nvPr/>
        </p:nvSpPr>
        <p:spPr>
          <a:xfrm>
            <a:off x="10015031" y="1063924"/>
            <a:ext cx="879821" cy="1602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5A83834F-1D92-4297-85C7-F32353383250}"/>
              </a:ext>
            </a:extLst>
          </p:cNvPr>
          <p:cNvSpPr/>
          <p:nvPr/>
        </p:nvSpPr>
        <p:spPr>
          <a:xfrm>
            <a:off x="9173400" y="1847112"/>
            <a:ext cx="1947672" cy="600301"/>
          </a:xfrm>
          <a:prstGeom prst="wedgeRoundRectCallout">
            <a:avLst>
              <a:gd name="adj1" fmla="val 20541"/>
              <a:gd name="adj2" fmla="val -1422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Configuration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5EA34C17-EF95-4AB1-9CB2-12399FA02C5F}"/>
              </a:ext>
            </a:extLst>
          </p:cNvPr>
          <p:cNvSpPr txBox="1">
            <a:spLocks/>
          </p:cNvSpPr>
          <p:nvPr/>
        </p:nvSpPr>
        <p:spPr>
          <a:xfrm>
            <a:off x="10058400" y="649287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19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A9552A4-A768-4491-B38B-AC4CE4A35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846355"/>
            <a:ext cx="9648825" cy="5895169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092785" y="1027833"/>
            <a:ext cx="1732787" cy="2516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3744111" y="808256"/>
            <a:ext cx="3666744" cy="538425"/>
          </a:xfrm>
          <a:prstGeom prst="wedgeRoundRectCallout">
            <a:avLst>
              <a:gd name="adj1" fmla="val -72611"/>
              <a:gd name="adj2" fmla="val 3155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Filter” allows to select “qualifiers” for query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Data Query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29C0976-E8F4-400C-9082-379FCC9A1A8D}"/>
              </a:ext>
            </a:extLst>
          </p:cNvPr>
          <p:cNvSpPr/>
          <p:nvPr/>
        </p:nvSpPr>
        <p:spPr>
          <a:xfrm>
            <a:off x="1120017" y="3637250"/>
            <a:ext cx="2004969" cy="3105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9168FB93-947A-4E55-ABEC-C1165AFE3549}"/>
              </a:ext>
            </a:extLst>
          </p:cNvPr>
          <p:cNvSpPr/>
          <p:nvPr/>
        </p:nvSpPr>
        <p:spPr>
          <a:xfrm>
            <a:off x="3006547" y="5731148"/>
            <a:ext cx="3909060" cy="827814"/>
          </a:xfrm>
          <a:prstGeom prst="wedgeRoundRectCallout">
            <a:avLst>
              <a:gd name="adj1" fmla="val -49600"/>
              <a:gd name="adj2" fmla="val -2587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Preview” displays the selected “qualifiers” at the same time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976F52CA-7292-43AC-B17A-31EE895E8B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4583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EF23D0F-B883-430D-8FB7-4F957568CF0C}"/>
              </a:ext>
            </a:extLst>
          </p:cNvPr>
          <p:cNvGrpSpPr/>
          <p:nvPr/>
        </p:nvGrpSpPr>
        <p:grpSpPr>
          <a:xfrm>
            <a:off x="1213551" y="889233"/>
            <a:ext cx="8760959" cy="5419333"/>
            <a:chOff x="685045" y="47153"/>
            <a:chExt cx="10821910" cy="676369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84D973F-855A-4CFC-B5D6-17DCF9E5D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045" y="47153"/>
              <a:ext cx="10821910" cy="676369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D74E87-399E-4D7D-8AC0-1A5DE4660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8802" y="729656"/>
              <a:ext cx="7640116" cy="6020640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3087BF91-BFB7-4431-BDB1-31655300EBF6}"/>
              </a:ext>
            </a:extLst>
          </p:cNvPr>
          <p:cNvSpPr/>
          <p:nvPr/>
        </p:nvSpPr>
        <p:spPr>
          <a:xfrm>
            <a:off x="7516647" y="3695367"/>
            <a:ext cx="1965960" cy="614783"/>
          </a:xfrm>
          <a:prstGeom prst="wedgeRoundRectCallout">
            <a:avLst>
              <a:gd name="adj1" fmla="val 54479"/>
              <a:gd name="adj2" fmla="val 1087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Detachable “Attribute Table”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9E72EA2-04AA-47F5-807B-E14AB2D938A5}"/>
              </a:ext>
            </a:extLst>
          </p:cNvPr>
          <p:cNvSpPr/>
          <p:nvPr/>
        </p:nvSpPr>
        <p:spPr>
          <a:xfrm>
            <a:off x="9569843" y="4793098"/>
            <a:ext cx="200026" cy="150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2501603" y="1641892"/>
            <a:ext cx="5971278" cy="4536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3625508" y="2799355"/>
            <a:ext cx="2178995" cy="629645"/>
          </a:xfrm>
          <a:prstGeom prst="wedgeRoundRectCallout">
            <a:avLst>
              <a:gd name="adj1" fmla="val -24542"/>
              <a:gd name="adj2" fmla="val -1459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Filter/search/export functions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97998DA5-B713-47E2-BBBD-B6B62593AEF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27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36E1E2C-5419-4263-A24E-A0C0BF5EE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406" y="1468073"/>
            <a:ext cx="7998120" cy="49988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4285488" y="4295158"/>
            <a:ext cx="2235708" cy="843520"/>
          </a:xfrm>
          <a:prstGeom prst="wedgeRoundRectCallout">
            <a:avLst>
              <a:gd name="adj1" fmla="val 22002"/>
              <a:gd name="adj2" fmla="val -12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 “record” to link and display its location &amp; info.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1746885" y="3467101"/>
            <a:ext cx="5134356" cy="1900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030695-BF42-483B-BE8B-22D85CA05750}"/>
              </a:ext>
            </a:extLst>
          </p:cNvPr>
          <p:cNvCxnSpPr>
            <a:cxnSpLocks/>
          </p:cNvCxnSpPr>
          <p:nvPr/>
        </p:nvCxnSpPr>
        <p:spPr bwMode="auto">
          <a:xfrm>
            <a:off x="7038975" y="3524027"/>
            <a:ext cx="595060" cy="104797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E3BE2B2-8FFA-452C-B465-8C6A1151A7DF}"/>
              </a:ext>
            </a:extLst>
          </p:cNvPr>
          <p:cNvSpPr txBox="1">
            <a:spLocks/>
          </p:cNvSpPr>
          <p:nvPr/>
        </p:nvSpPr>
        <p:spPr>
          <a:xfrm>
            <a:off x="10058400" y="64907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2611B95-A04A-49D4-A3B8-B0B471335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909" y="1965383"/>
            <a:ext cx="1715396" cy="4411017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131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1660331" y="2110348"/>
            <a:ext cx="8871338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Quick Tutorial Slides</a:t>
            </a:r>
          </a:p>
          <a:p>
            <a:pPr algn="ctr">
              <a:defRPr/>
            </a:pPr>
            <a:endParaRPr lang="en-US" sz="6600" b="1" dirty="0">
              <a:solidFill>
                <a:srgbClr val="0000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End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A538ECE-C505-4F43-AC85-05C28FC9C0C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424535-9C1C-48F2-B58A-338A93EB7D60}"/>
              </a:ext>
            </a:extLst>
          </p:cNvPr>
          <p:cNvSpPr/>
          <p:nvPr/>
        </p:nvSpPr>
        <p:spPr>
          <a:xfrm>
            <a:off x="800100" y="1275576"/>
            <a:ext cx="107823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 a comprehensive, MP treatment of air quality problems to effectively improve air quality and make the most efficient use of available resources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Goal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identify &amp; evaluate local control strategies targeting emissions of O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&amp; PM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their precursors while at the same time reducing Air Toxics of concern for communities to maximize both health benefits and air quality improvements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MP planning has the potential to reduce the costs and increase benefits associated with air quality management (AQM)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Supports S/L/T air agencies in developing MP, risk-based AQM plans and implementing strategies that reduce air pollution emissions &amp; improve public health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Success has been demonstrated in Detroit and SC; another project is currently underway in Louisville, KY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Tools needed to analyze MP data are either available currently or being developed in OAQPS (e.g.,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F37120-C018-41AC-BBDC-9156C915F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Multi-Pollutant Background</a:t>
            </a:r>
            <a:endParaRPr lang="en-US" altLang="zh-C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9A2A9AB-75B3-41C9-A14A-336EA72FB36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6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94" y="127392"/>
            <a:ext cx="11204185" cy="501827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NEXUS Overview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44" y="936172"/>
            <a:ext cx="11451111" cy="5921828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“NEXUS” is an advanced screening tool for multi-pollutant (MP) risks and EJ/Demographic analysis developed by OAQPS’s MP team </a:t>
            </a:r>
            <a:r>
              <a:rPr lang="en-US" sz="1800" b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(further details see attached “NEXUS Overview” doc) </a:t>
            </a:r>
            <a:endParaRPr lang="en-US" sz="2000" b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“NEXUS” integrates a suite of MP data, including emissions, monitoring, modeling, fused AQ data and health risk data for PM</a:t>
            </a:r>
            <a:r>
              <a:rPr lang="en-US" sz="20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20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 &amp; air toxics as well as EJ/demographic data, into one single platform to allow national and areal overlay mapping &amp; analysis of MP ambient &amp; risk data </a:t>
            </a: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“NEXUS” provides MP analysis across from national level “Phase 1” to regional (EPA region/State/CBSA) level “Phase 2”, and now down to community level “Phase 3” (Proximity analysis” in census tract-level)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We expect to use this tool in conjunction with Regions and identify areas that would potentially benefit most from MP approaches to reduce emissions (including current NA areas)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also expect that it can have additional value-added uses across the Office for Air Toxics, Environmental Justice and other programs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The NEXUS tool will essentially provide a </a:t>
            </a:r>
            <a:r>
              <a:rPr lang="en-US" sz="2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‘conceptual model’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of an area’s MP issues to facilitate engagement with state/local/tribal agencies &amp; community stakeholder groups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1E3A051-7FED-44A1-9971-9B1F1E97501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64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89">
            <a:extLst>
              <a:ext uri="{FF2B5EF4-FFF2-40B4-BE49-F238E27FC236}">
                <a16:creationId xmlns:a16="http://schemas.microsoft.com/office/drawing/2014/main" id="{72A22084-3D6E-4084-8B6F-17E55E065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76" t="18396" r="7862" b="17988"/>
          <a:stretch/>
        </p:blipFill>
        <p:spPr>
          <a:xfrm>
            <a:off x="9190431" y="771817"/>
            <a:ext cx="2910859" cy="16058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49459CC-BBCD-4541-87AE-770303004646}"/>
              </a:ext>
            </a:extLst>
          </p:cNvPr>
          <p:cNvGrpSpPr/>
          <p:nvPr/>
        </p:nvGrpSpPr>
        <p:grpSpPr>
          <a:xfrm>
            <a:off x="9191011" y="1161982"/>
            <a:ext cx="2923230" cy="1736591"/>
            <a:chOff x="9192182" y="1290038"/>
            <a:chExt cx="2923230" cy="173659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588C76-AB07-44C3-BF4E-641E86AE0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2182" y="1290038"/>
              <a:ext cx="2910858" cy="173659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175AC6D-1CE6-4C58-B645-2E2E9C53A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8202" y="2294804"/>
              <a:ext cx="1457210" cy="72860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9FF4DD3-C549-44A0-A4D8-6B64F4CFC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0323" y="1746462"/>
            <a:ext cx="2939350" cy="15243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540F89-0691-46D1-8B80-E294C911C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97" y="67734"/>
            <a:ext cx="10526649" cy="60350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NEXUS:</a:t>
            </a:r>
            <a:r>
              <a:rPr lang="en-US" sz="3600" b="1" dirty="0"/>
              <a:t> Data Inputs and Major Functions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F92DE3F-E3F1-4C06-91AE-06C993B9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C9590BB6-C56E-4746-BD6F-28D06F1076BD}" type="slidenum">
              <a:rPr lang="en-US" smtClean="0"/>
              <a:pPr>
                <a:spcAft>
                  <a:spcPts val="600"/>
                </a:spcAft>
                <a:defRPr/>
              </a:pPr>
              <a:t>7</a:t>
            </a:fld>
            <a:endParaRPr lang="en-US" sz="3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196DFB-F28A-411B-9F0E-966E474B761C}"/>
              </a:ext>
            </a:extLst>
          </p:cNvPr>
          <p:cNvSpPr/>
          <p:nvPr/>
        </p:nvSpPr>
        <p:spPr bwMode="auto">
          <a:xfrm>
            <a:off x="3347716" y="2260577"/>
            <a:ext cx="2521993" cy="296986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/>
              <a:solidFill>
                <a:srgbClr val="00B05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D87BAC-9AEE-46B8-8B17-B257D3DB3E0C}"/>
              </a:ext>
            </a:extLst>
          </p:cNvPr>
          <p:cNvSpPr/>
          <p:nvPr/>
        </p:nvSpPr>
        <p:spPr bwMode="auto">
          <a:xfrm>
            <a:off x="407849" y="3287688"/>
            <a:ext cx="2302932" cy="750357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Air Toxics Monitoring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(2002-2020 &amp; -2018)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CEB7F79-2FBD-4354-B1F1-7A55203A29AE}"/>
              </a:ext>
            </a:extLst>
          </p:cNvPr>
          <p:cNvSpPr/>
          <p:nvPr/>
        </p:nvSpPr>
        <p:spPr bwMode="auto">
          <a:xfrm>
            <a:off x="407849" y="1880975"/>
            <a:ext cx="2302932" cy="131459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Air Toxics Risk Data &amp;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Conc. (fused AQ)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(2017 &amp; 2014) </a:t>
            </a: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(Census tract-level)</a:t>
            </a:r>
            <a:endParaRPr kumimoji="0" lang="en-US" sz="1400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7C61BF-A0B8-4950-8BF9-D6028ED6A8DA}"/>
              </a:ext>
            </a:extLst>
          </p:cNvPr>
          <p:cNvSpPr/>
          <p:nvPr/>
        </p:nvSpPr>
        <p:spPr bwMode="auto">
          <a:xfrm>
            <a:off x="407849" y="4121189"/>
            <a:ext cx="2302932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 County &amp;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Emissions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(2017 &amp; 2014)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AD7E10-383D-4E8F-92B1-0CCECF9D3725}"/>
              </a:ext>
            </a:extLst>
          </p:cNvPr>
          <p:cNvSpPr/>
          <p:nvPr/>
        </p:nvSpPr>
        <p:spPr bwMode="auto">
          <a:xfrm>
            <a:off x="407849" y="813617"/>
            <a:ext cx="2302932" cy="975242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Ambient/Design Value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(2012-2020) </a:t>
            </a: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(County-level)</a:t>
            </a:r>
            <a:endParaRPr kumimoji="0" lang="en-US" sz="1400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2C883F-DA27-4E5A-BFE9-C21A5F41D35D}"/>
              </a:ext>
            </a:extLst>
          </p:cNvPr>
          <p:cNvSpPr/>
          <p:nvPr/>
        </p:nvSpPr>
        <p:spPr bwMode="auto">
          <a:xfrm>
            <a:off x="407849" y="5032150"/>
            <a:ext cx="2302932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Justice &amp; Demographic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(from EJSCREEN)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C7F1F00-5BFA-4414-BAF4-5E2EB6D53BDB}"/>
              </a:ext>
            </a:extLst>
          </p:cNvPr>
          <p:cNvSpPr/>
          <p:nvPr/>
        </p:nvSpPr>
        <p:spPr bwMode="auto">
          <a:xfrm>
            <a:off x="407848" y="5954400"/>
            <a:ext cx="2283663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Area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Class-I Area</a:t>
            </a:r>
          </a:p>
          <a:p>
            <a:pPr algn="ctr"/>
            <a:r>
              <a:rPr lang="en-US" sz="1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Tribal Area</a:t>
            </a:r>
            <a:endParaRPr kumimoji="0" lang="en-US" sz="1400" i="0" u="none" strike="noStrike" normalizeH="0" baseline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algn="ctr"/>
            <a:endParaRPr kumimoji="0" lang="en-US" sz="1400" i="0" u="none" strike="noStrike" normalizeH="0" baseline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42F55F-C5F0-46F4-9D62-742C25119866}"/>
              </a:ext>
            </a:extLst>
          </p:cNvPr>
          <p:cNvCxnSpPr>
            <a:cxnSpLocks/>
            <a:stCxn id="14" idx="3"/>
            <a:endCxn id="3" idx="0"/>
          </p:cNvCxnSpPr>
          <p:nvPr/>
        </p:nvCxnSpPr>
        <p:spPr bwMode="auto">
          <a:xfrm>
            <a:off x="2710781" y="1301238"/>
            <a:ext cx="1897932" cy="9593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E44F75-ABDC-424B-B1DA-005B2D4B585A}"/>
              </a:ext>
            </a:extLst>
          </p:cNvPr>
          <p:cNvCxnSpPr>
            <a:cxnSpLocks/>
            <a:stCxn id="12" idx="3"/>
            <a:endCxn id="3" idx="1"/>
          </p:cNvCxnSpPr>
          <p:nvPr/>
        </p:nvCxnSpPr>
        <p:spPr bwMode="auto">
          <a:xfrm>
            <a:off x="2710781" y="2538273"/>
            <a:ext cx="1006272" cy="15723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77C7EA-2822-419A-84E6-2C24A7E25252}"/>
              </a:ext>
            </a:extLst>
          </p:cNvPr>
          <p:cNvCxnSpPr>
            <a:cxnSpLocks/>
            <a:stCxn id="4" idx="3"/>
            <a:endCxn id="3" idx="2"/>
          </p:cNvCxnSpPr>
          <p:nvPr/>
        </p:nvCxnSpPr>
        <p:spPr bwMode="auto">
          <a:xfrm>
            <a:off x="2710781" y="3662867"/>
            <a:ext cx="636935" cy="8264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8EEC54-1D4F-4D28-BE07-B3B912F2175B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 flipV="1">
            <a:off x="2710781" y="4413224"/>
            <a:ext cx="737499" cy="13655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F01C9D-F92B-4962-A405-C8557E73B253}"/>
              </a:ext>
            </a:extLst>
          </p:cNvPr>
          <p:cNvCxnSpPr>
            <a:cxnSpLocks/>
            <a:stCxn id="15" idx="3"/>
            <a:endCxn id="3" idx="3"/>
          </p:cNvCxnSpPr>
          <p:nvPr/>
        </p:nvCxnSpPr>
        <p:spPr bwMode="auto">
          <a:xfrm flipV="1">
            <a:off x="2710781" y="4795519"/>
            <a:ext cx="1006272" cy="6652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1934D4A-0BAF-4D15-8255-EDAC763625B4}"/>
              </a:ext>
            </a:extLst>
          </p:cNvPr>
          <p:cNvSpPr/>
          <p:nvPr/>
        </p:nvSpPr>
        <p:spPr bwMode="auto">
          <a:xfrm>
            <a:off x="6741625" y="813617"/>
            <a:ext cx="2302932" cy="816879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Multi-Pollutant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 and/or Risk National &amp; Areal Mapping 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2D24779-0033-4C86-A0C7-720F0C9DBF95}"/>
              </a:ext>
            </a:extLst>
          </p:cNvPr>
          <p:cNvSpPr/>
          <p:nvPr/>
        </p:nvSpPr>
        <p:spPr bwMode="auto">
          <a:xfrm>
            <a:off x="6806007" y="4644244"/>
            <a:ext cx="2230592" cy="816879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Overlay with NAA, Advance Area, Class-I Area, or Tribal Area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BC2FEDC-412A-45E4-A31C-B4C712D44CD0}"/>
              </a:ext>
            </a:extLst>
          </p:cNvPr>
          <p:cNvSpPr/>
          <p:nvPr/>
        </p:nvSpPr>
        <p:spPr bwMode="auto">
          <a:xfrm>
            <a:off x="6824554" y="2288295"/>
            <a:ext cx="2212043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Major Point Emissions Sites/Data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438583-84E3-4A75-A32F-75DC1E8F8F8A}"/>
              </a:ext>
            </a:extLst>
          </p:cNvPr>
          <p:cNvSpPr/>
          <p:nvPr/>
        </p:nvSpPr>
        <p:spPr bwMode="auto">
          <a:xfrm>
            <a:off x="6806006" y="1693414"/>
            <a:ext cx="2212043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Monitoring Sites &amp; Trend Data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D812633-5E35-41AF-BDDA-6B8D31EE6D51}"/>
              </a:ext>
            </a:extLst>
          </p:cNvPr>
          <p:cNvSpPr/>
          <p:nvPr/>
        </p:nvSpPr>
        <p:spPr bwMode="auto">
          <a:xfrm>
            <a:off x="6824554" y="5545718"/>
            <a:ext cx="2193495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Query, Search, Filter &amp; Export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0C8007F-DC9A-499C-94C8-5645F6BA012D}"/>
              </a:ext>
            </a:extLst>
          </p:cNvPr>
          <p:cNvSpPr/>
          <p:nvPr/>
        </p:nvSpPr>
        <p:spPr bwMode="auto">
          <a:xfrm>
            <a:off x="6826920" y="2878353"/>
            <a:ext cx="2187644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Source Category Emissions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46394D2-7D25-4F7A-A0A8-A3570821DBDB}"/>
              </a:ext>
            </a:extLst>
          </p:cNvPr>
          <p:cNvSpPr/>
          <p:nvPr/>
        </p:nvSpPr>
        <p:spPr bwMode="auto">
          <a:xfrm>
            <a:off x="6826919" y="3463609"/>
            <a:ext cx="2187645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Sector Emissions Summary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CDCAF75-39D1-4BE0-8E15-0C2641EB0AFE}"/>
              </a:ext>
            </a:extLst>
          </p:cNvPr>
          <p:cNvCxnSpPr>
            <a:cxnSpLocks/>
            <a:stCxn id="16" idx="3"/>
            <a:endCxn id="3" idx="4"/>
          </p:cNvCxnSpPr>
          <p:nvPr/>
        </p:nvCxnSpPr>
        <p:spPr bwMode="auto">
          <a:xfrm flipV="1">
            <a:off x="2691511" y="5230446"/>
            <a:ext cx="1917202" cy="11525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379B5555-BBCF-4ECE-BB9A-0BDE559C4C97}"/>
              </a:ext>
            </a:extLst>
          </p:cNvPr>
          <p:cNvCxnSpPr>
            <a:cxnSpLocks/>
            <a:stCxn id="3" idx="7"/>
            <a:endCxn id="33" idx="1"/>
          </p:cNvCxnSpPr>
          <p:nvPr/>
        </p:nvCxnSpPr>
        <p:spPr bwMode="auto">
          <a:xfrm flipV="1">
            <a:off x="5500372" y="1222057"/>
            <a:ext cx="1241253" cy="147344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A42867D-D16B-4A8E-8F44-A5F2CAE7A118}"/>
              </a:ext>
            </a:extLst>
          </p:cNvPr>
          <p:cNvCxnSpPr>
            <a:cxnSpLocks/>
            <a:stCxn id="3" idx="6"/>
            <a:endCxn id="35" idx="1"/>
          </p:cNvCxnSpPr>
          <p:nvPr/>
        </p:nvCxnSpPr>
        <p:spPr bwMode="auto">
          <a:xfrm flipV="1">
            <a:off x="5869709" y="2550319"/>
            <a:ext cx="954845" cy="119519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BB7CB14-2400-48F7-BE2D-0632B1E75266}"/>
              </a:ext>
            </a:extLst>
          </p:cNvPr>
          <p:cNvCxnSpPr>
            <a:cxnSpLocks/>
            <a:stCxn id="3" idx="6"/>
            <a:endCxn id="53" idx="1"/>
          </p:cNvCxnSpPr>
          <p:nvPr/>
        </p:nvCxnSpPr>
        <p:spPr bwMode="auto">
          <a:xfrm flipV="1">
            <a:off x="5869709" y="3140377"/>
            <a:ext cx="957211" cy="6051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A3E744B-250D-41E7-996B-34CB686CFFAF}"/>
              </a:ext>
            </a:extLst>
          </p:cNvPr>
          <p:cNvCxnSpPr>
            <a:cxnSpLocks/>
            <a:stCxn id="3" idx="6"/>
            <a:endCxn id="54" idx="1"/>
          </p:cNvCxnSpPr>
          <p:nvPr/>
        </p:nvCxnSpPr>
        <p:spPr bwMode="auto">
          <a:xfrm flipV="1">
            <a:off x="5869709" y="3725633"/>
            <a:ext cx="957210" cy="198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139B8C26-8158-49E7-B042-AD003C7CB957}"/>
              </a:ext>
            </a:extLst>
          </p:cNvPr>
          <p:cNvCxnSpPr>
            <a:cxnSpLocks/>
            <a:endCxn id="36" idx="1"/>
          </p:cNvCxnSpPr>
          <p:nvPr/>
        </p:nvCxnSpPr>
        <p:spPr bwMode="auto">
          <a:xfrm flipV="1">
            <a:off x="5758794" y="1955438"/>
            <a:ext cx="1047212" cy="114868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6812475-1695-4041-9FF3-AA463B62CF29}"/>
              </a:ext>
            </a:extLst>
          </p:cNvPr>
          <p:cNvCxnSpPr>
            <a:cxnSpLocks/>
            <a:stCxn id="3" idx="5"/>
            <a:endCxn id="34" idx="1"/>
          </p:cNvCxnSpPr>
          <p:nvPr/>
        </p:nvCxnSpPr>
        <p:spPr bwMode="auto">
          <a:xfrm>
            <a:off x="5500372" y="4795519"/>
            <a:ext cx="1305635" cy="2571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8A4DE4BC-D185-4945-8A53-202A07C38F47}"/>
              </a:ext>
            </a:extLst>
          </p:cNvPr>
          <p:cNvCxnSpPr>
            <a:cxnSpLocks/>
            <a:endCxn id="52" idx="1"/>
          </p:cNvCxnSpPr>
          <p:nvPr/>
        </p:nvCxnSpPr>
        <p:spPr bwMode="auto">
          <a:xfrm>
            <a:off x="5328261" y="4939571"/>
            <a:ext cx="1496293" cy="8681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8F71DF3F-E94C-4CBB-9456-F1FAB7390D4C}"/>
              </a:ext>
            </a:extLst>
          </p:cNvPr>
          <p:cNvSpPr/>
          <p:nvPr/>
        </p:nvSpPr>
        <p:spPr bwMode="auto">
          <a:xfrm>
            <a:off x="6818268" y="6162553"/>
            <a:ext cx="2193494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Screening Analysis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AF325B3A-6673-485A-827E-547DA95FF0F1}"/>
              </a:ext>
            </a:extLst>
          </p:cNvPr>
          <p:cNvCxnSpPr>
            <a:cxnSpLocks/>
            <a:endCxn id="160" idx="1"/>
          </p:cNvCxnSpPr>
          <p:nvPr/>
        </p:nvCxnSpPr>
        <p:spPr bwMode="auto">
          <a:xfrm>
            <a:off x="5064151" y="5118953"/>
            <a:ext cx="1754117" cy="130562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459ADE6F-D4B9-4913-84FE-D7F2DB4BA59E}"/>
              </a:ext>
            </a:extLst>
          </p:cNvPr>
          <p:cNvSpPr/>
          <p:nvPr/>
        </p:nvSpPr>
        <p:spPr bwMode="auto">
          <a:xfrm>
            <a:off x="6813965" y="4053467"/>
            <a:ext cx="2230592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EJ/Demographic Indicators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6CA670C3-17F4-4C16-9E06-CD85EEE8749A}"/>
              </a:ext>
            </a:extLst>
          </p:cNvPr>
          <p:cNvCxnSpPr>
            <a:cxnSpLocks/>
            <a:endCxn id="175" idx="1"/>
          </p:cNvCxnSpPr>
          <p:nvPr/>
        </p:nvCxnSpPr>
        <p:spPr bwMode="auto">
          <a:xfrm flipV="1">
            <a:off x="5749443" y="4315491"/>
            <a:ext cx="1064522" cy="79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3ABF209A-D86A-4372-8C6B-8BF2C24098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9124" y="2268677"/>
            <a:ext cx="2923230" cy="20370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1D8C26F-EB99-4BE9-99C9-CA318D490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1335" y="2759420"/>
            <a:ext cx="2945263" cy="20524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CAFB3EC-1B97-4E7E-BE18-E5386F1FB0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3529" y="3323942"/>
            <a:ext cx="2945188" cy="19390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7BE768-0E92-4769-AB2B-C50872210E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1163" y="3824272"/>
            <a:ext cx="2910861" cy="17365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28ABA08-FC70-47F0-8B8A-2E1B969458E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95" r="18169"/>
          <a:stretch/>
        </p:blipFill>
        <p:spPr>
          <a:xfrm>
            <a:off x="9183471" y="4281326"/>
            <a:ext cx="2952394" cy="15779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798A931-1C31-46F5-9564-F6024CA6F1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2324" y="4653150"/>
            <a:ext cx="2953541" cy="19505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1" name="图片 3">
            <a:extLst>
              <a:ext uri="{FF2B5EF4-FFF2-40B4-BE49-F238E27FC236}">
                <a16:creationId xmlns:a16="http://schemas.microsoft.com/office/drawing/2014/main" id="{0A6DC8F5-2167-499B-A7A0-E615E533E3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67745" y="4966148"/>
            <a:ext cx="2968120" cy="18835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8A358EB-E1B2-4526-92BC-E9737386BBEB}"/>
              </a:ext>
            </a:extLst>
          </p:cNvPr>
          <p:cNvCxnSpPr>
            <a:cxnSpLocks/>
            <a:stCxn id="33" idx="3"/>
            <a:endCxn id="190" idx="0"/>
          </p:cNvCxnSpPr>
          <p:nvPr/>
        </p:nvCxnSpPr>
        <p:spPr bwMode="auto">
          <a:xfrm flipV="1">
            <a:off x="9044557" y="771817"/>
            <a:ext cx="1601304" cy="4502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1AA9612-99E0-4155-B4D6-3B422F8665E1}"/>
              </a:ext>
            </a:extLst>
          </p:cNvPr>
          <p:cNvCxnSpPr>
            <a:cxnSpLocks/>
            <a:stCxn id="36" idx="3"/>
            <a:endCxn id="18" idx="0"/>
          </p:cNvCxnSpPr>
          <p:nvPr/>
        </p:nvCxnSpPr>
        <p:spPr bwMode="auto">
          <a:xfrm flipV="1">
            <a:off x="9018049" y="1161982"/>
            <a:ext cx="1628391" cy="7934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694B469-118A-4D5D-BC6E-4F0D2302B401}"/>
              </a:ext>
            </a:extLst>
          </p:cNvPr>
          <p:cNvCxnSpPr>
            <a:cxnSpLocks/>
            <a:stCxn id="35" idx="3"/>
          </p:cNvCxnSpPr>
          <p:nvPr/>
        </p:nvCxnSpPr>
        <p:spPr bwMode="auto">
          <a:xfrm flipV="1">
            <a:off x="9036597" y="1774476"/>
            <a:ext cx="1609997" cy="7758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7C80C3E-85A4-425E-B869-5049BA02847F}"/>
              </a:ext>
            </a:extLst>
          </p:cNvPr>
          <p:cNvCxnSpPr>
            <a:cxnSpLocks/>
            <a:stCxn id="35" idx="3"/>
            <a:endCxn id="30" idx="0"/>
          </p:cNvCxnSpPr>
          <p:nvPr/>
        </p:nvCxnSpPr>
        <p:spPr bwMode="auto">
          <a:xfrm flipV="1">
            <a:off x="9036597" y="2268677"/>
            <a:ext cx="1624142" cy="2816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EF5BA4D-B765-4658-A188-4BCE0D6B54C2}"/>
              </a:ext>
            </a:extLst>
          </p:cNvPr>
          <p:cNvCxnSpPr>
            <a:cxnSpLocks/>
            <a:stCxn id="53" idx="3"/>
            <a:endCxn id="32" idx="0"/>
          </p:cNvCxnSpPr>
          <p:nvPr/>
        </p:nvCxnSpPr>
        <p:spPr bwMode="auto">
          <a:xfrm flipV="1">
            <a:off x="9014564" y="2759420"/>
            <a:ext cx="1649403" cy="3809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17AA477-BF8F-406F-965A-A1B07C382D21}"/>
              </a:ext>
            </a:extLst>
          </p:cNvPr>
          <p:cNvCxnSpPr>
            <a:cxnSpLocks/>
            <a:stCxn id="175" idx="3"/>
            <a:endCxn id="40" idx="0"/>
          </p:cNvCxnSpPr>
          <p:nvPr/>
        </p:nvCxnSpPr>
        <p:spPr bwMode="auto">
          <a:xfrm flipV="1">
            <a:off x="9044557" y="3824272"/>
            <a:ext cx="1602037" cy="4912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DB70588-F6DA-4A7D-BC76-49440C5C51CD}"/>
              </a:ext>
            </a:extLst>
          </p:cNvPr>
          <p:cNvCxnSpPr>
            <a:cxnSpLocks/>
            <a:stCxn id="54" idx="3"/>
            <a:endCxn id="38" idx="0"/>
          </p:cNvCxnSpPr>
          <p:nvPr/>
        </p:nvCxnSpPr>
        <p:spPr bwMode="auto">
          <a:xfrm flipV="1">
            <a:off x="9014564" y="3323942"/>
            <a:ext cx="1651559" cy="4016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00895B9-C28D-48B3-99BD-2C2D6030D2F4}"/>
              </a:ext>
            </a:extLst>
          </p:cNvPr>
          <p:cNvCxnSpPr>
            <a:cxnSpLocks/>
            <a:stCxn id="34" idx="3"/>
            <a:endCxn id="42" idx="0"/>
          </p:cNvCxnSpPr>
          <p:nvPr/>
        </p:nvCxnSpPr>
        <p:spPr bwMode="auto">
          <a:xfrm flipV="1">
            <a:off x="9036599" y="4281326"/>
            <a:ext cx="1623069" cy="7713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B229CF96-ECD5-4253-9AB7-D7D7B724128D}"/>
              </a:ext>
            </a:extLst>
          </p:cNvPr>
          <p:cNvCxnSpPr>
            <a:cxnSpLocks/>
            <a:stCxn id="52" idx="3"/>
            <a:endCxn id="44" idx="0"/>
          </p:cNvCxnSpPr>
          <p:nvPr/>
        </p:nvCxnSpPr>
        <p:spPr bwMode="auto">
          <a:xfrm flipV="1">
            <a:off x="9018049" y="4653150"/>
            <a:ext cx="1641046" cy="11545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2983F7A-96F0-4B48-A9FD-84EBFB2DCC40}"/>
              </a:ext>
            </a:extLst>
          </p:cNvPr>
          <p:cNvCxnSpPr>
            <a:cxnSpLocks/>
            <a:stCxn id="160" idx="3"/>
            <a:endCxn id="61" idx="0"/>
          </p:cNvCxnSpPr>
          <p:nvPr/>
        </p:nvCxnSpPr>
        <p:spPr bwMode="auto">
          <a:xfrm flipV="1">
            <a:off x="9011762" y="4966148"/>
            <a:ext cx="1640043" cy="14584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3C122D43-4D31-40C3-9404-51FC964BA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49" t="81599" r="63054" b="4173"/>
          <a:stretch/>
        </p:blipFill>
        <p:spPr>
          <a:xfrm>
            <a:off x="4086968" y="4075779"/>
            <a:ext cx="960480" cy="96174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539D0-243F-4E5E-9FC3-727A8A8CF444}"/>
              </a:ext>
            </a:extLst>
          </p:cNvPr>
          <p:cNvSpPr txBox="1"/>
          <p:nvPr/>
        </p:nvSpPr>
        <p:spPr>
          <a:xfrm>
            <a:off x="3328817" y="3145187"/>
            <a:ext cx="2577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Arial Black" panose="020B0A04020102020204" pitchFamily="34" charset="0"/>
              </a:rPr>
              <a:t>N</a:t>
            </a:r>
            <a:r>
              <a:rPr lang="en-US" sz="4800" b="1" dirty="0">
                <a:latin typeface="Arial Black" panose="020B0A04020102020204" pitchFamily="34" charset="0"/>
              </a:rPr>
              <a:t>E</a:t>
            </a:r>
            <a:r>
              <a:rPr lang="en-US" sz="4800" b="1" dirty="0">
                <a:solidFill>
                  <a:srgbClr val="0000FF"/>
                </a:solidFill>
                <a:latin typeface="Arial Black" panose="020B0A04020102020204" pitchFamily="34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U</a:t>
            </a:r>
            <a:r>
              <a:rPr lang="en-US" sz="4800" b="1" dirty="0">
                <a:solidFill>
                  <a:srgbClr val="33CC33"/>
                </a:solidFill>
                <a:latin typeface="Arial Black" panose="020B0A04020102020204" pitchFamily="34" charset="0"/>
              </a:rPr>
              <a:t>S</a:t>
            </a:r>
          </a:p>
        </p:txBody>
      </p:sp>
      <p:sp>
        <p:nvSpPr>
          <p:cNvPr id="59" name="Slide Number Placeholder 1">
            <a:extLst>
              <a:ext uri="{FF2B5EF4-FFF2-40B4-BE49-F238E27FC236}">
                <a16:creationId xmlns:a16="http://schemas.microsoft.com/office/drawing/2014/main" id="{E5F90B97-83F3-4179-8098-8BCD44C938CC}"/>
              </a:ext>
            </a:extLst>
          </p:cNvPr>
          <p:cNvSpPr txBox="1">
            <a:spLocks/>
          </p:cNvSpPr>
          <p:nvPr/>
        </p:nvSpPr>
        <p:spPr>
          <a:xfrm>
            <a:off x="-1" y="6504037"/>
            <a:ext cx="342275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1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5D3F4-27B0-4EDB-9F94-25B4C8FA3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85" y="841972"/>
            <a:ext cx="5247648" cy="5880571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Outreach with EPA Regional Offices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Feedback on NEXUS 2.0 received by late January</a:t>
            </a:r>
          </a:p>
          <a:p>
            <a:pPr lvl="1">
              <a:lnSpc>
                <a:spcPct val="125000"/>
              </a:lnSpc>
              <a:spcBef>
                <a:spcPts val="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Forming a beta-testing group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feedback received to date: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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Update air quality risk data to 2017 (from 2014)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Develop proximity analysis module for community-based MP &amp; EJ analysis</a:t>
            </a:r>
          </a:p>
          <a:p>
            <a:pPr lvl="1">
              <a:lnSpc>
                <a:spcPct val="125000"/>
              </a:lnSpc>
              <a:spcBef>
                <a:spcPts val="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Plan to include climate risk indicators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91DC47-F3E6-40B9-9AEB-B6C4F1C3836B}"/>
              </a:ext>
            </a:extLst>
          </p:cNvPr>
          <p:cNvSpPr txBox="1"/>
          <p:nvPr/>
        </p:nvSpPr>
        <p:spPr>
          <a:xfrm>
            <a:off x="8122399" y="841972"/>
            <a:ext cx="3984516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9/25/2020– AQAD &amp; HEID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11/3/2020 – MP Team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11/4/2020 – Air Toxics Group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12/10/2020 – AQPD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1/25/2021 – OID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1/28/2021 – SPPD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2/1/2021 – Peter/SMT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4/12/2021 – HEID &amp; AQAD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5/17/2021 – Peter/SMT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5/24/2021 – MP Team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6/29/2021 – ORD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7/12/2021– HEID &amp; AQAD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7/19/2021 –  OID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8/10/2021– OAP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8/26/2021 – OAR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8/27/2021 - OP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8/30/2021 – OEJ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8/30/2021 - Region 4/Louisville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9/7/2021 – RO Air Division Directors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9/20/2021 – OAR Demo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10/14/2021 – OP/NCEE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11/2/2021 – RO APMs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11/8/2021- RO APMs Demo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11/16/2021 – R1 (RARE) Project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11/28/2021 – AQAD All-Hands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11/23/2021 – R3 NEXUS Beta Testers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FF"/>
                </a:solidFill>
              </a:rPr>
              <a:t>TBD – MJOs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9950C2-70E9-4CB3-98A0-2D3C247F7019}"/>
              </a:ext>
            </a:extLst>
          </p:cNvPr>
          <p:cNvSpPr txBox="1">
            <a:spLocks/>
          </p:cNvSpPr>
          <p:nvPr/>
        </p:nvSpPr>
        <p:spPr bwMode="auto">
          <a:xfrm>
            <a:off x="1015999" y="41314"/>
            <a:ext cx="9454995" cy="66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r>
              <a:rPr lang="en-US" sz="3600" b="1" kern="0" dirty="0">
                <a:solidFill>
                  <a:srgbClr val="FFFF00"/>
                </a:solidFill>
              </a:rPr>
              <a:t>Briefings, Demos &amp; Planned Outreach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A478573-2D42-4E44-A40E-B5FB9809DC27}"/>
              </a:ext>
            </a:extLst>
          </p:cNvPr>
          <p:cNvSpPr/>
          <p:nvPr/>
        </p:nvSpPr>
        <p:spPr bwMode="auto">
          <a:xfrm flipH="1">
            <a:off x="6183405" y="3308121"/>
            <a:ext cx="1836955" cy="1557917"/>
          </a:xfrm>
          <a:prstGeom prst="wedgeEllipseCallout">
            <a:avLst>
              <a:gd name="adj1" fmla="val -59233"/>
              <a:gd name="adj2" fmla="val 35526"/>
            </a:avLst>
          </a:prstGeom>
          <a:solidFill>
            <a:srgbClr val="1F497D">
              <a:lumMod val="40000"/>
              <a:lumOff val="6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ea typeface="宋体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0E1A33-2E4F-4C16-8A9E-256CB7BE009F}"/>
              </a:ext>
            </a:extLst>
          </p:cNvPr>
          <p:cNvSpPr txBox="1"/>
          <p:nvPr/>
        </p:nvSpPr>
        <p:spPr>
          <a:xfrm flipH="1">
            <a:off x="6232565" y="3552774"/>
            <a:ext cx="17798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“Fascinating… phenomenal… I’m blown away!”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Caroline Freeman (R4 ADD)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1CF24902-AC5C-4EC9-A282-2FC548BA4C16}"/>
              </a:ext>
            </a:extLst>
          </p:cNvPr>
          <p:cNvSpPr/>
          <p:nvPr/>
        </p:nvSpPr>
        <p:spPr bwMode="auto">
          <a:xfrm>
            <a:off x="5638255" y="4866038"/>
            <a:ext cx="2060294" cy="1856505"/>
          </a:xfrm>
          <a:prstGeom prst="wedgeEllipseCallout">
            <a:avLst>
              <a:gd name="adj1" fmla="val 71505"/>
              <a:gd name="adj2" fmla="val -6716"/>
            </a:avLst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ea typeface="宋体" pitchFamily="2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844626-C900-45D6-865F-C2F28DBAD03C}"/>
              </a:ext>
            </a:extLst>
          </p:cNvPr>
          <p:cNvSpPr txBox="1"/>
          <p:nvPr/>
        </p:nvSpPr>
        <p:spPr>
          <a:xfrm>
            <a:off x="5714454" y="4994071"/>
            <a:ext cx="19078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“Breathtaking… incredibly powerful… I feel like we discovered nuclear fusion!”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Joe Goffman (OAR Acting AA)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CB07C14-0C22-4F45-B531-7286D3CF155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20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07" y="167148"/>
            <a:ext cx="11204185" cy="501827"/>
          </a:xfrm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NEXUS: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Recent &amp; Ongoing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80" y="914400"/>
            <a:ext cx="11552663" cy="557847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“1.5” (Jan. 2021)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NEXUS “2.0” (Sep. 2021)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(version sent to APMs)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Upgraded Metrics (PM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Air Toxics + EJ/Demographics as 4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metric)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New/updated data inputs and functions:</a:t>
            </a:r>
          </a:p>
          <a:p>
            <a:pPr lvl="2">
              <a:lnSpc>
                <a:spcPct val="11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EJ/Demographic data (from EJSCREEN), Advance areas, Tribal areas, Class-I areas, Attainment/DVs data, etc.</a:t>
            </a:r>
          </a:p>
          <a:p>
            <a:pPr lvl="2">
              <a:lnSpc>
                <a:spcPct val="11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Updated 2017 emissions data (including GHG &amp; Sector mapping) </a:t>
            </a:r>
          </a:p>
          <a:p>
            <a:pPr lvl="2">
              <a:lnSpc>
                <a:spcPct val="11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“Source Category Emissions” module and “Sector Emissions Summary” module</a:t>
            </a:r>
          </a:p>
          <a:p>
            <a:pPr lvl="2">
              <a:lnSpc>
                <a:spcPct val="11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Preliminary 2017 BenMAP risk data &amp; draft “Monitoring sites/data” module </a:t>
            </a: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“2.3” (Jan. 2022)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(Demo version today)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(Download at: </a:t>
            </a:r>
            <a:r>
              <a:rPr lang="en-US" sz="1600" b="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https://gaftp.epa.gov/Air/aqmg/cjang/NEXUS/MP_Team/</a:t>
            </a:r>
            <a:r>
              <a:rPr lang="en-US" sz="1600" b="0" i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NEXUS 2.3/</a:t>
            </a:r>
            <a:r>
              <a:rPr 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with quick tutorial PPT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9775" lvl="1" indent="-277813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2017 updated BenMAP risk and fused data for PM &amp; O3 </a:t>
            </a:r>
          </a:p>
          <a:p>
            <a:pPr marL="739775" lvl="1" indent="-277813">
              <a:lnSpc>
                <a:spcPct val="125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2017 updated air toxics risk data </a:t>
            </a:r>
          </a:p>
          <a:p>
            <a:pPr marL="739775" lvl="1" indent="-277813">
              <a:lnSpc>
                <a:spcPct val="125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Upgraded “Monitoring sites/data” module</a:t>
            </a:r>
          </a:p>
          <a:p>
            <a:pPr marL="739775" lvl="1" indent="-277813">
              <a:lnSpc>
                <a:spcPct val="125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“Proximity analysis module”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MP risk and EJ analysis</a:t>
            </a:r>
          </a:p>
          <a:p>
            <a:pPr lvl="1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1E3A051-7FED-44A1-9971-9B1F1E97501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919959"/>
      </p:ext>
    </p:extLst>
  </p:cSld>
  <p:clrMapOvr>
    <a:masterClrMapping/>
  </p:clrMapOvr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?mso-contentType ?>
<SharedContentType xmlns="Microsoft.SharePoint.Taxonomy.ContentTypeSync" SourceId="29f62856-1543-49d4-a736-4569d363f533" ContentTypeId="0x0101" PreviousValue="false"/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3DF587F59774D9C67ADFC24F1D322" ma:contentTypeVersion="33" ma:contentTypeDescription="Create a new document." ma:contentTypeScope="" ma:versionID="fbf46d7541001571ac6bd3bb41dfdc8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5c1deef3-b27c-4e9a-b0d4-9d092d100f42" xmlns:ns7="6290be6a-0c37-488c-89d7-fa04eb7489f1" targetNamespace="http://schemas.microsoft.com/office/2006/metadata/properties" ma:root="true" ma:fieldsID="fe9ff65563307d44a935b2ab0c1a934c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5c1deef3-b27c-4e9a-b0d4-9d092d100f42"/>
    <xsd:import namespace="6290be6a-0c37-488c-89d7-fa04eb7489f1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AutoTags" minOccurs="0"/>
                <xsd:element ref="ns7:MediaServiceOCR" minOccurs="0"/>
                <xsd:element ref="ns7:MediaServiceDateTake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c736e54-6a72-46ad-9c00-592f3cec1e75}" ma:internalName="TaxCatchAllLabel" ma:readOnly="true" ma:showField="CatchAllDataLabel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c736e54-6a72-46ad-9c00-592f3cec1e75}" ma:internalName="TaxCatchAll" ma:showField="CatchAllData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eef3-b27c-4e9a-b0d4-9d092d100f4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0be6a-0c37-488c-89d7-fa04eb748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5c1deef3-b27c-4e9a-b0d4-9d092d100f42">Pending</Records_x0020_Status>
    <Records_x0020_Date xmlns="5c1deef3-b27c-4e9a-b0d4-9d092d100f42" xsi:nil="true"/>
  </documentManagement>
</p:properties>
</file>

<file path=customXml/itemProps1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11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72F1E77C-751E-4170-BEA2-09A8AC38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5c1deef3-b27c-4e9a-b0d4-9d092d100f42"/>
    <ds:schemaRef ds:uri="6290be6a-0c37-488c-89d7-fa04eb748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0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25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61A6E0D0-DF25-41E1-849F-4E7E9FBDD1A9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5c1deef3-b27c-4e9a-b0d4-9d092d100f42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purl.org/dc/terms/"/>
    <ds:schemaRef ds:uri="6290be6a-0c37-488c-89d7-fa04eb7489f1"/>
    <ds:schemaRef ds:uri="http://schemas.microsoft.com/sharepoint/v3/fields"/>
    <ds:schemaRef ds:uri="http://schemas.microsoft.com/sharepoint.v3"/>
    <ds:schemaRef ds:uri="4ffa91fb-a0ff-4ac5-b2db-65c790d184a4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72560</TotalTime>
  <Words>2836</Words>
  <Application>Microsoft Office PowerPoint</Application>
  <PresentationFormat>Widescreen</PresentationFormat>
  <Paragraphs>393</Paragraphs>
  <Slides>46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微软雅黑</vt:lpstr>
      <vt:lpstr>黑体</vt:lpstr>
      <vt:lpstr>Arial</vt:lpstr>
      <vt:lpstr>Arial Black</vt:lpstr>
      <vt:lpstr>Calibri</vt:lpstr>
      <vt:lpstr>Times New Roman</vt:lpstr>
      <vt:lpstr>Wingdings</vt:lpstr>
      <vt:lpstr>2_EMPA课题组模板</vt:lpstr>
      <vt:lpstr>3_EMPA课题组模板</vt:lpstr>
      <vt:lpstr>4_EMPA课题组模板</vt:lpstr>
      <vt:lpstr>“NEXUS” Multi-Pollutant Advanced Screening Tool: Briefing &amp; Live Demo</vt:lpstr>
      <vt:lpstr>Proximity Analysis Module</vt:lpstr>
      <vt:lpstr>Multi-Pollutant Team Members</vt:lpstr>
      <vt:lpstr>PowerPoint Presentation</vt:lpstr>
      <vt:lpstr>PowerPoint Presentation</vt:lpstr>
      <vt:lpstr>NEXUS Overview</vt:lpstr>
      <vt:lpstr>NEXUS: Data Inputs and Major Functions</vt:lpstr>
      <vt:lpstr>PowerPoint Presentation</vt:lpstr>
      <vt:lpstr>NEXUS: Recent &amp; Ongoing Development</vt:lpstr>
      <vt:lpstr>New “Proximity Analysis” Module in NEXUS</vt:lpstr>
      <vt:lpstr>Need for Proximity Screening in NEXUS</vt:lpstr>
      <vt:lpstr>Example of Potential NEXUS Application:  Assessment of New Source or Monitoring Location</vt:lpstr>
      <vt:lpstr>“NEXUS 2.3” Live Demo</vt:lpstr>
      <vt:lpstr>“NEXUS 2.3”:   Quick Tutorial</vt:lpstr>
      <vt:lpstr>NEXUS Tool: On-line User’s Manual</vt:lpstr>
      <vt:lpstr>NEXUS Tool: Data Viewer Module</vt:lpstr>
      <vt:lpstr>Data Viewer: “Apply” New Selections</vt:lpstr>
      <vt:lpstr>NEXUS Update: New EJ Metric and Data</vt:lpstr>
      <vt:lpstr>Data Viewer: “Reset” New Selections</vt:lpstr>
      <vt:lpstr>Data Viewer Module: Map Layers menu</vt:lpstr>
      <vt:lpstr>Data Viewer Module: Configure Base Map &amp; Color</vt:lpstr>
      <vt:lpstr>Data Viewer Module: MP Risk Ranking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NEXUS: “Monitoring Data/Site” Module</vt:lpstr>
      <vt:lpstr>Two ways navigate to Proximity Analysis Module</vt:lpstr>
      <vt:lpstr>Proximity Analysis Module:  Overlaying Map</vt:lpstr>
      <vt:lpstr>Proximity Analysis Module:  Overlaying Map</vt:lpstr>
      <vt:lpstr>Proximity Analysis Module: Legend Configure</vt:lpstr>
      <vt:lpstr>Proximity Analysis Module:  Set the “Radius of Analysis” </vt:lpstr>
      <vt:lpstr>Proximity Analysis Module: Show Detail information</vt:lpstr>
      <vt:lpstr>Proximity Analysis Module: Summary Table/Plot</vt:lpstr>
      <vt:lpstr>Data Viewer: Top “x” Emission Sources</vt:lpstr>
      <vt:lpstr>NEXUS Update: “Source Category Emissions”</vt:lpstr>
      <vt:lpstr>NEXUS Update: “Sector Emissions Summary”</vt:lpstr>
      <vt:lpstr>NEXUS Update: “Sector Emissions Summary”</vt:lpstr>
      <vt:lpstr>Data Viewer: EPA Region Table Generator</vt:lpstr>
      <vt:lpstr>Data Viewer: Data Search &amp; Filter</vt:lpstr>
      <vt:lpstr>Data Input Module: Data Preview</vt:lpstr>
      <vt:lpstr>Data Query Module: Overlaying Map  </vt:lpstr>
      <vt:lpstr>Data Query Module: Configure Data Query </vt:lpstr>
      <vt:lpstr>Data Query Module: Attribute Table </vt:lpstr>
      <vt:lpstr>Data Query Module: Attribute Table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Jang, Carey</cp:lastModifiedBy>
  <cp:revision>1324</cp:revision>
  <cp:lastPrinted>2020-02-19T17:26:50Z</cp:lastPrinted>
  <dcterms:created xsi:type="dcterms:W3CDTF">2016-05-30T08:23:37Z</dcterms:created>
  <dcterms:modified xsi:type="dcterms:W3CDTF">2022-02-18T23:16:31Z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0x0101008B33DF587F59774D9C67ADFC24F1D322</vt:lpwstr>
  </property>
</Properties>
</file>