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0"/>
  </p:notesMasterIdLst>
  <p:handoutMasterIdLst>
    <p:handoutMasterId r:id="rId81"/>
  </p:handoutMasterIdLst>
  <p:sldIdLst>
    <p:sldId id="1300" r:id="rId31"/>
    <p:sldId id="1247" r:id="rId32"/>
    <p:sldId id="1188" r:id="rId33"/>
    <p:sldId id="1265" r:id="rId34"/>
    <p:sldId id="1189" r:id="rId35"/>
    <p:sldId id="1266" r:id="rId36"/>
    <p:sldId id="1249" r:id="rId37"/>
    <p:sldId id="1289" r:id="rId38"/>
    <p:sldId id="1291" r:id="rId39"/>
    <p:sldId id="1269" r:id="rId40"/>
    <p:sldId id="1270" r:id="rId41"/>
    <p:sldId id="1292" r:id="rId42"/>
    <p:sldId id="1280" r:id="rId43"/>
    <p:sldId id="1287" r:id="rId44"/>
    <p:sldId id="1254" r:id="rId45"/>
    <p:sldId id="1255" r:id="rId46"/>
    <p:sldId id="1415" r:id="rId47"/>
    <p:sldId id="1259" r:id="rId48"/>
    <p:sldId id="1416" r:id="rId49"/>
    <p:sldId id="1414" r:id="rId50"/>
    <p:sldId id="1413" r:id="rId51"/>
    <p:sldId id="1400" r:id="rId52"/>
    <p:sldId id="1396" r:id="rId53"/>
    <p:sldId id="1401" r:id="rId54"/>
    <p:sldId id="1410" r:id="rId55"/>
    <p:sldId id="1411" r:id="rId56"/>
    <p:sldId id="1402" r:id="rId57"/>
    <p:sldId id="1379" r:id="rId58"/>
    <p:sldId id="1238" r:id="rId59"/>
    <p:sldId id="1398" r:id="rId60"/>
    <p:sldId id="1214" r:id="rId61"/>
    <p:sldId id="1158" r:id="rId62"/>
    <p:sldId id="1177" r:id="rId63"/>
    <p:sldId id="1388" r:id="rId64"/>
    <p:sldId id="1161" r:id="rId65"/>
    <p:sldId id="1178" r:id="rId66"/>
    <p:sldId id="1179" r:id="rId67"/>
    <p:sldId id="1180" r:id="rId68"/>
    <p:sldId id="1183" r:id="rId69"/>
    <p:sldId id="1182" r:id="rId70"/>
    <p:sldId id="1390" r:id="rId71"/>
    <p:sldId id="1383" r:id="rId72"/>
    <p:sldId id="1215" r:id="rId73"/>
    <p:sldId id="1192" r:id="rId74"/>
    <p:sldId id="1187" r:id="rId75"/>
    <p:sldId id="1186" r:id="rId76"/>
    <p:sldId id="1193" r:id="rId77"/>
    <p:sldId id="1216" r:id="rId78"/>
    <p:sldId id="1301" r:id="rId79"/>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6D9F1"/>
    <a:srgbClr val="F2DCDB"/>
    <a:srgbClr val="FFC000"/>
    <a:srgbClr val="F0F0F0"/>
    <a:srgbClr val="0000FF"/>
    <a:srgbClr val="3366FF"/>
    <a:srgbClr val="333399"/>
    <a:srgbClr val="AFEBAF"/>
    <a:srgbClr val="93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F64C9-F99E-46A3-9B13-E4BB94A4997B}" v="13" dt="2021-07-19T02:48:02.4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8530" autoAdjust="0"/>
  </p:normalViewPr>
  <p:slideViewPr>
    <p:cSldViewPr snapToGrid="0">
      <p:cViewPr>
        <p:scale>
          <a:sx n="52" d="100"/>
          <a:sy n="52" d="100"/>
        </p:scale>
        <p:origin x="1164" y="41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266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presProps" Target="presProps.xml"/><Relationship Id="rId19" Type="http://schemas.openxmlformats.org/officeDocument/2006/relationships/customXml" Target="../customXml/item19.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handoutMaster" Target="handoutMasters/handout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is, Elizabeth" userId="ab5a0f48-4954-4e8f-b852-9bcaf16ccf62" providerId="ADAL" clId="{43DF64C9-F99E-46A3-9B13-E4BB94A4997B}"/>
    <pc:docChg chg="undo custSel modSld sldOrd">
      <pc:chgData name="Landis, Elizabeth" userId="ab5a0f48-4954-4e8f-b852-9bcaf16ccf62" providerId="ADAL" clId="{43DF64C9-F99E-46A3-9B13-E4BB94A4997B}" dt="2021-07-19T02:48:02.473" v="222" actId="207"/>
      <pc:docMkLst>
        <pc:docMk/>
      </pc:docMkLst>
      <pc:sldChg chg="modSp mod">
        <pc:chgData name="Landis, Elizabeth" userId="ab5a0f48-4954-4e8f-b852-9bcaf16ccf62" providerId="ADAL" clId="{43DF64C9-F99E-46A3-9B13-E4BB94A4997B}" dt="2021-07-18T19:59:34.093" v="53" actId="20577"/>
        <pc:sldMkLst>
          <pc:docMk/>
          <pc:sldMk cId="1470059021" sldId="1249"/>
        </pc:sldMkLst>
        <pc:spChg chg="mod">
          <ac:chgData name="Landis, Elizabeth" userId="ab5a0f48-4954-4e8f-b852-9bcaf16ccf62" providerId="ADAL" clId="{43DF64C9-F99E-46A3-9B13-E4BB94A4997B}" dt="2021-07-18T19:59:34.093" v="53" actId="20577"/>
          <ac:spMkLst>
            <pc:docMk/>
            <pc:sldMk cId="1470059021" sldId="1249"/>
            <ac:spMk id="3" creationId="{0DE52CC5-9387-428B-8A7E-9A36E26C22C7}"/>
          </ac:spMkLst>
        </pc:spChg>
      </pc:sldChg>
      <pc:sldChg chg="modSp mod">
        <pc:chgData name="Landis, Elizabeth" userId="ab5a0f48-4954-4e8f-b852-9bcaf16ccf62" providerId="ADAL" clId="{43DF64C9-F99E-46A3-9B13-E4BB94A4997B}" dt="2021-07-18T20:08:51.975" v="108" actId="20577"/>
        <pc:sldMkLst>
          <pc:docMk/>
          <pc:sldMk cId="1216453501" sldId="1280"/>
        </pc:sldMkLst>
        <pc:spChg chg="mod">
          <ac:chgData name="Landis, Elizabeth" userId="ab5a0f48-4954-4e8f-b852-9bcaf16ccf62" providerId="ADAL" clId="{43DF64C9-F99E-46A3-9B13-E4BB94A4997B}" dt="2021-07-18T20:08:51.975" v="108" actId="20577"/>
          <ac:spMkLst>
            <pc:docMk/>
            <pc:sldMk cId="1216453501" sldId="1280"/>
            <ac:spMk id="11" creationId="{546A9491-B2C9-4900-BC60-E302104D06AE}"/>
          </ac:spMkLst>
        </pc:spChg>
      </pc:sldChg>
      <pc:sldChg chg="modSp mod">
        <pc:chgData name="Landis, Elizabeth" userId="ab5a0f48-4954-4e8f-b852-9bcaf16ccf62" providerId="ADAL" clId="{43DF64C9-F99E-46A3-9B13-E4BB94A4997B}" dt="2021-07-18T20:01:17.191" v="73" actId="14100"/>
        <pc:sldMkLst>
          <pc:docMk/>
          <pc:sldMk cId="1417729072" sldId="1289"/>
        </pc:sldMkLst>
        <pc:spChg chg="mod">
          <ac:chgData name="Landis, Elizabeth" userId="ab5a0f48-4954-4e8f-b852-9bcaf16ccf62" providerId="ADAL" clId="{43DF64C9-F99E-46A3-9B13-E4BB94A4997B}" dt="2021-07-18T20:01:17.191" v="73" actId="14100"/>
          <ac:spMkLst>
            <pc:docMk/>
            <pc:sldMk cId="1417729072" sldId="1289"/>
            <ac:spMk id="2" creationId="{D1C04970-837A-4A85-BBF2-B97E10C9EE95}"/>
          </ac:spMkLst>
        </pc:spChg>
      </pc:sldChg>
      <pc:sldChg chg="modSp mod">
        <pc:chgData name="Landis, Elizabeth" userId="ab5a0f48-4954-4e8f-b852-9bcaf16ccf62" providerId="ADAL" clId="{43DF64C9-F99E-46A3-9B13-E4BB94A4997B}" dt="2021-07-19T02:47:11.662" v="209" actId="207"/>
        <pc:sldMkLst>
          <pc:docMk/>
          <pc:sldMk cId="616823494" sldId="1396"/>
        </pc:sldMkLst>
        <pc:spChg chg="mod">
          <ac:chgData name="Landis, Elizabeth" userId="ab5a0f48-4954-4e8f-b852-9bcaf16ccf62" providerId="ADAL" clId="{43DF64C9-F99E-46A3-9B13-E4BB94A4997B}" dt="2021-07-19T02:47:11.662" v="209" actId="207"/>
          <ac:spMkLst>
            <pc:docMk/>
            <pc:sldMk cId="616823494" sldId="1396"/>
            <ac:spMk id="2" creationId="{114A8E31-BDBB-4CB6-81F6-266241A85EFD}"/>
          </ac:spMkLst>
        </pc:spChg>
        <pc:spChg chg="mod">
          <ac:chgData name="Landis, Elizabeth" userId="ab5a0f48-4954-4e8f-b852-9bcaf16ccf62" providerId="ADAL" clId="{43DF64C9-F99E-46A3-9B13-E4BB94A4997B}" dt="2021-07-19T02:13:45.893" v="199" actId="20577"/>
          <ac:spMkLst>
            <pc:docMk/>
            <pc:sldMk cId="616823494" sldId="1396"/>
            <ac:spMk id="4" creationId="{3D4EDED5-1FEE-4263-9B3E-FB117F3265B6}"/>
          </ac:spMkLst>
        </pc:spChg>
      </pc:sldChg>
      <pc:sldChg chg="modSp">
        <pc:chgData name="Landis, Elizabeth" userId="ab5a0f48-4954-4e8f-b852-9bcaf16ccf62" providerId="ADAL" clId="{43DF64C9-F99E-46A3-9B13-E4BB94A4997B}" dt="2021-07-19T02:46:25.432" v="205" actId="207"/>
        <pc:sldMkLst>
          <pc:docMk/>
          <pc:sldMk cId="1355029264" sldId="1400"/>
        </pc:sldMkLst>
        <pc:spChg chg="mod">
          <ac:chgData name="Landis, Elizabeth" userId="ab5a0f48-4954-4e8f-b852-9bcaf16ccf62" providerId="ADAL" clId="{43DF64C9-F99E-46A3-9B13-E4BB94A4997B}" dt="2021-07-19T02:46:25.432" v="205" actId="207"/>
          <ac:spMkLst>
            <pc:docMk/>
            <pc:sldMk cId="1355029264" sldId="1400"/>
            <ac:spMk id="2" creationId="{AAB5D3B0-E44A-4467-A331-1996779058BE}"/>
          </ac:spMkLst>
        </pc:spChg>
      </pc:sldChg>
      <pc:sldChg chg="modSp mod">
        <pc:chgData name="Landis, Elizabeth" userId="ab5a0f48-4954-4e8f-b852-9bcaf16ccf62" providerId="ADAL" clId="{43DF64C9-F99E-46A3-9B13-E4BB94A4997B}" dt="2021-07-19T02:47:24.162" v="213" actId="207"/>
        <pc:sldMkLst>
          <pc:docMk/>
          <pc:sldMk cId="2826757744" sldId="1401"/>
        </pc:sldMkLst>
        <pc:spChg chg="mod">
          <ac:chgData name="Landis, Elizabeth" userId="ab5a0f48-4954-4e8f-b852-9bcaf16ccf62" providerId="ADAL" clId="{43DF64C9-F99E-46A3-9B13-E4BB94A4997B}" dt="2021-07-19T02:47:24.162" v="213" actId="207"/>
          <ac:spMkLst>
            <pc:docMk/>
            <pc:sldMk cId="2826757744" sldId="1401"/>
            <ac:spMk id="55" creationId="{8C1BF777-31DF-4DB5-AFC8-EA17C09272B0}"/>
          </ac:spMkLst>
        </pc:spChg>
      </pc:sldChg>
      <pc:sldChg chg="modSp mod">
        <pc:chgData name="Landis, Elizabeth" userId="ab5a0f48-4954-4e8f-b852-9bcaf16ccf62" providerId="ADAL" clId="{43DF64C9-F99E-46A3-9B13-E4BB94A4997B}" dt="2021-07-19T02:47:45.076" v="218" actId="20577"/>
        <pc:sldMkLst>
          <pc:docMk/>
          <pc:sldMk cId="1191643003" sldId="1410"/>
        </pc:sldMkLst>
        <pc:spChg chg="mod">
          <ac:chgData name="Landis, Elizabeth" userId="ab5a0f48-4954-4e8f-b852-9bcaf16ccf62" providerId="ADAL" clId="{43DF64C9-F99E-46A3-9B13-E4BB94A4997B}" dt="2021-07-19T02:47:45.076" v="218" actId="20577"/>
          <ac:spMkLst>
            <pc:docMk/>
            <pc:sldMk cId="1191643003" sldId="1410"/>
            <ac:spMk id="2" creationId="{AAB5D3B0-E44A-4467-A331-1996779058BE}"/>
          </ac:spMkLst>
        </pc:spChg>
      </pc:sldChg>
      <pc:sldChg chg="modSp mod">
        <pc:chgData name="Landis, Elizabeth" userId="ab5a0f48-4954-4e8f-b852-9bcaf16ccf62" providerId="ADAL" clId="{43DF64C9-F99E-46A3-9B13-E4BB94A4997B}" dt="2021-07-19T02:48:02.473" v="222" actId="207"/>
        <pc:sldMkLst>
          <pc:docMk/>
          <pc:sldMk cId="2961149034" sldId="1411"/>
        </pc:sldMkLst>
        <pc:spChg chg="mod">
          <ac:chgData name="Landis, Elizabeth" userId="ab5a0f48-4954-4e8f-b852-9bcaf16ccf62" providerId="ADAL" clId="{43DF64C9-F99E-46A3-9B13-E4BB94A4997B}" dt="2021-07-19T02:48:02.473" v="222" actId="207"/>
          <ac:spMkLst>
            <pc:docMk/>
            <pc:sldMk cId="2961149034" sldId="1411"/>
            <ac:spMk id="2" creationId="{AAB5D3B0-E44A-4467-A331-1996779058BE}"/>
          </ac:spMkLst>
        </pc:spChg>
      </pc:sldChg>
      <pc:sldChg chg="modSp mod">
        <pc:chgData name="Landis, Elizabeth" userId="ab5a0f48-4954-4e8f-b852-9bcaf16ccf62" providerId="ADAL" clId="{43DF64C9-F99E-46A3-9B13-E4BB94A4997B}" dt="2021-07-19T02:46:17.243" v="204" actId="207"/>
        <pc:sldMkLst>
          <pc:docMk/>
          <pc:sldMk cId="1539842998" sldId="1413"/>
        </pc:sldMkLst>
        <pc:spChg chg="mod">
          <ac:chgData name="Landis, Elizabeth" userId="ab5a0f48-4954-4e8f-b852-9bcaf16ccf62" providerId="ADAL" clId="{43DF64C9-F99E-46A3-9B13-E4BB94A4997B}" dt="2021-07-19T02:46:17.243" v="204" actId="207"/>
          <ac:spMkLst>
            <pc:docMk/>
            <pc:sldMk cId="1539842998" sldId="1413"/>
            <ac:spMk id="2" creationId="{CD535967-9C04-40AB-AA13-1C4C3AEAE3E1}"/>
          </ac:spMkLst>
        </pc:spChg>
        <pc:spChg chg="mod">
          <ac:chgData name="Landis, Elizabeth" userId="ab5a0f48-4954-4e8f-b852-9bcaf16ccf62" providerId="ADAL" clId="{43DF64C9-F99E-46A3-9B13-E4BB94A4997B}" dt="2021-07-19T02:08:46.147" v="197" actId="20577"/>
          <ac:spMkLst>
            <pc:docMk/>
            <pc:sldMk cId="1539842998" sldId="1413"/>
            <ac:spMk id="3" creationId="{B5D853AA-320F-4494-861C-A644CE904723}"/>
          </ac:spMkLst>
        </pc:spChg>
      </pc:sldChg>
      <pc:sldChg chg="modSp mod">
        <pc:chgData name="Landis, Elizabeth" userId="ab5a0f48-4954-4e8f-b852-9bcaf16ccf62" providerId="ADAL" clId="{43DF64C9-F99E-46A3-9B13-E4BB94A4997B}" dt="2021-07-19T02:46:06.993" v="203" actId="207"/>
        <pc:sldMkLst>
          <pc:docMk/>
          <pc:sldMk cId="3706213604" sldId="1414"/>
        </pc:sldMkLst>
        <pc:spChg chg="mod">
          <ac:chgData name="Landis, Elizabeth" userId="ab5a0f48-4954-4e8f-b852-9bcaf16ccf62" providerId="ADAL" clId="{43DF64C9-F99E-46A3-9B13-E4BB94A4997B}" dt="2021-07-19T02:46:06.993" v="203" actId="207"/>
          <ac:spMkLst>
            <pc:docMk/>
            <pc:sldMk cId="3706213604" sldId="1414"/>
            <ac:spMk id="2" creationId="{52D0E861-DC41-4029-A2F0-E46AD2C3E896}"/>
          </ac:spMkLst>
        </pc:spChg>
      </pc:sldChg>
      <pc:sldChg chg="modSp mod ord modNotesTx">
        <pc:chgData name="Landis, Elizabeth" userId="ab5a0f48-4954-4e8f-b852-9bcaf16ccf62" providerId="ADAL" clId="{43DF64C9-F99E-46A3-9B13-E4BB94A4997B}" dt="2021-07-18T20:20:09.733" v="177" actId="20577"/>
        <pc:sldMkLst>
          <pc:docMk/>
          <pc:sldMk cId="1299598027" sldId="1415"/>
        </pc:sldMkLst>
        <pc:spChg chg="mod">
          <ac:chgData name="Landis, Elizabeth" userId="ab5a0f48-4954-4e8f-b852-9bcaf16ccf62" providerId="ADAL" clId="{43DF64C9-F99E-46A3-9B13-E4BB94A4997B}" dt="2021-07-18T20:19:04.154" v="120" actId="20577"/>
          <ac:spMkLst>
            <pc:docMk/>
            <pc:sldMk cId="1299598027" sldId="1415"/>
            <ac:spMk id="2" creationId="{1337B748-3ACD-4EB8-9D4E-50A684739AF8}"/>
          </ac:spMkLst>
        </pc:spChg>
        <pc:spChg chg="mod">
          <ac:chgData name="Landis, Elizabeth" userId="ab5a0f48-4954-4e8f-b852-9bcaf16ccf62" providerId="ADAL" clId="{43DF64C9-F99E-46A3-9B13-E4BB94A4997B}" dt="2021-07-18T20:19:51.870" v="176" actId="1036"/>
          <ac:spMkLst>
            <pc:docMk/>
            <pc:sldMk cId="1299598027" sldId="1415"/>
            <ac:spMk id="5" creationId="{1444867D-AB1C-4E22-9910-A2AFD200B028}"/>
          </ac:spMkLst>
        </pc:spChg>
        <pc:spChg chg="mod">
          <ac:chgData name="Landis, Elizabeth" userId="ab5a0f48-4954-4e8f-b852-9bcaf16ccf62" providerId="ADAL" clId="{43DF64C9-F99E-46A3-9B13-E4BB94A4997B}" dt="2021-07-18T20:19:51.870" v="176" actId="1036"/>
          <ac:spMkLst>
            <pc:docMk/>
            <pc:sldMk cId="1299598027" sldId="1415"/>
            <ac:spMk id="6" creationId="{6DB9269C-79FF-4BCD-8B9D-2281AF1EE76D}"/>
          </ac:spMkLst>
        </pc:spChg>
        <pc:spChg chg="mod">
          <ac:chgData name="Landis, Elizabeth" userId="ab5a0f48-4954-4e8f-b852-9bcaf16ccf62" providerId="ADAL" clId="{43DF64C9-F99E-46A3-9B13-E4BB94A4997B}" dt="2021-07-18T20:19:51.870" v="176" actId="1036"/>
          <ac:spMkLst>
            <pc:docMk/>
            <pc:sldMk cId="1299598027" sldId="1415"/>
            <ac:spMk id="7" creationId="{DD444C9B-4AC6-4AD3-8C0A-1F5CF577D389}"/>
          </ac:spMkLst>
        </pc:spChg>
        <pc:spChg chg="mod">
          <ac:chgData name="Landis, Elizabeth" userId="ab5a0f48-4954-4e8f-b852-9bcaf16ccf62" providerId="ADAL" clId="{43DF64C9-F99E-46A3-9B13-E4BB94A4997B}" dt="2021-07-18T20:19:51.870" v="176" actId="1036"/>
          <ac:spMkLst>
            <pc:docMk/>
            <pc:sldMk cId="1299598027" sldId="1415"/>
            <ac:spMk id="8" creationId="{CF5C14E8-0E1C-4A9C-BA6A-0A2437DC8A97}"/>
          </ac:spMkLst>
        </pc:spChg>
        <pc:spChg chg="mod">
          <ac:chgData name="Landis, Elizabeth" userId="ab5a0f48-4954-4e8f-b852-9bcaf16ccf62" providerId="ADAL" clId="{43DF64C9-F99E-46A3-9B13-E4BB94A4997B}" dt="2021-07-18T20:19:51.870" v="176" actId="1036"/>
          <ac:spMkLst>
            <pc:docMk/>
            <pc:sldMk cId="1299598027" sldId="1415"/>
            <ac:spMk id="9" creationId="{C0CC70CF-C0E1-4EBD-A743-261153A55665}"/>
          </ac:spMkLst>
        </pc:spChg>
        <pc:spChg chg="mod">
          <ac:chgData name="Landis, Elizabeth" userId="ab5a0f48-4954-4e8f-b852-9bcaf16ccf62" providerId="ADAL" clId="{43DF64C9-F99E-46A3-9B13-E4BB94A4997B}" dt="2021-07-18T20:19:51.870" v="176" actId="1036"/>
          <ac:spMkLst>
            <pc:docMk/>
            <pc:sldMk cId="1299598027" sldId="1415"/>
            <ac:spMk id="10" creationId="{08DF5606-4D6F-4E76-9467-3F2471F8251F}"/>
          </ac:spMkLst>
        </pc:spChg>
        <pc:picChg chg="mod">
          <ac:chgData name="Landis, Elizabeth" userId="ab5a0f48-4954-4e8f-b852-9bcaf16ccf62" providerId="ADAL" clId="{43DF64C9-F99E-46A3-9B13-E4BB94A4997B}" dt="2021-07-18T20:19:51.870" v="176" actId="1036"/>
          <ac:picMkLst>
            <pc:docMk/>
            <pc:sldMk cId="1299598027" sldId="1415"/>
            <ac:picMk id="4" creationId="{05F794C0-5128-46A4-AAFD-FB30E7C08EA1}"/>
          </ac:picMkLst>
        </pc:picChg>
      </pc:sldChg>
      <pc:sldChg chg="modSp">
        <pc:chgData name="Landis, Elizabeth" userId="ab5a0f48-4954-4e8f-b852-9bcaf16ccf62" providerId="ADAL" clId="{43DF64C9-F99E-46A3-9B13-E4BB94A4997B}" dt="2021-07-19T02:45:23.171" v="200"/>
        <pc:sldMkLst>
          <pc:docMk/>
          <pc:sldMk cId="707509320" sldId="1416"/>
        </pc:sldMkLst>
        <pc:spChg chg="mod">
          <ac:chgData name="Landis, Elizabeth" userId="ab5a0f48-4954-4e8f-b852-9bcaf16ccf62" providerId="ADAL" clId="{43DF64C9-F99E-46A3-9B13-E4BB94A4997B}" dt="2021-07-19T02:45:23.171" v="200"/>
          <ac:spMkLst>
            <pc:docMk/>
            <pc:sldMk cId="707509320" sldId="1416"/>
            <ac:spMk id="2" creationId="{3F2A1C9D-CB78-4A6E-BF54-179BB29E162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sepa-my.sharepoint.com/personal/jang_carey_epa_gov/Documents/Documents/Carey/2_NEXUS/NEXUS_briefing_2021/Proximity_Example_Table_char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MP</a:t>
            </a:r>
            <a:r>
              <a:rPr lang="en-US" b="1" baseline="0" dirty="0"/>
              <a:t> Risk and EJ Analysis for Selected Facility and its Sector Group</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826234294178913E-2"/>
          <c:y val="0.11314319691551653"/>
          <c:w val="0.90653883393835555"/>
          <c:h val="0.70115150029780704"/>
        </c:manualLayout>
      </c:layout>
      <c:barChart>
        <c:barDir val="col"/>
        <c:grouping val="clustered"/>
        <c:varyColors val="0"/>
        <c:ser>
          <c:idx val="0"/>
          <c:order val="0"/>
          <c:tx>
            <c:strRef>
              <c:f>Sheet1!$C$2</c:f>
              <c:strCache>
                <c:ptCount val="1"/>
                <c:pt idx="0">
                  <c:v>PM Risk</c:v>
                </c:pt>
              </c:strCache>
            </c:strRef>
          </c:tx>
          <c:spPr>
            <a:solidFill>
              <a:schemeClr val="accent1"/>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Sheet1!$C$3:$C$8</c:f>
              <c:numCache>
                <c:formatCode>0%</c:formatCode>
                <c:ptCount val="6"/>
                <c:pt idx="0">
                  <c:v>0.85</c:v>
                </c:pt>
                <c:pt idx="1">
                  <c:v>0.75</c:v>
                </c:pt>
                <c:pt idx="2">
                  <c:v>0.7</c:v>
                </c:pt>
                <c:pt idx="3">
                  <c:v>0.6</c:v>
                </c:pt>
                <c:pt idx="4">
                  <c:v>0.5</c:v>
                </c:pt>
                <c:pt idx="5">
                  <c:v>0.75</c:v>
                </c:pt>
              </c:numCache>
            </c:numRef>
          </c:val>
          <c:extLst>
            <c:ext xmlns:c16="http://schemas.microsoft.com/office/drawing/2014/chart" uri="{C3380CC4-5D6E-409C-BE32-E72D297353CC}">
              <c16:uniqueId val="{00000000-0901-44AF-9B78-483C37D0EAF3}"/>
            </c:ext>
          </c:extLst>
        </c:ser>
        <c:ser>
          <c:idx val="1"/>
          <c:order val="1"/>
          <c:tx>
            <c:strRef>
              <c:f>Sheet1!$D$2</c:f>
              <c:strCache>
                <c:ptCount val="1"/>
                <c:pt idx="0">
                  <c:v>Air Toxic Risk</c:v>
                </c:pt>
              </c:strCache>
            </c:strRef>
          </c:tx>
          <c:spPr>
            <a:solidFill>
              <a:schemeClr val="accent2"/>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Sheet1!$D$3:$D$8</c:f>
              <c:numCache>
                <c:formatCode>0%</c:formatCode>
                <c:ptCount val="6"/>
                <c:pt idx="0">
                  <c:v>0.95</c:v>
                </c:pt>
                <c:pt idx="1">
                  <c:v>0.85</c:v>
                </c:pt>
                <c:pt idx="2">
                  <c:v>0.77</c:v>
                </c:pt>
                <c:pt idx="3">
                  <c:v>0.65</c:v>
                </c:pt>
                <c:pt idx="4">
                  <c:v>0.55000000000000004</c:v>
                </c:pt>
                <c:pt idx="5">
                  <c:v>0.81</c:v>
                </c:pt>
              </c:numCache>
            </c:numRef>
          </c:val>
          <c:extLst>
            <c:ext xmlns:c16="http://schemas.microsoft.com/office/drawing/2014/chart" uri="{C3380CC4-5D6E-409C-BE32-E72D297353CC}">
              <c16:uniqueId val="{00000001-0901-44AF-9B78-483C37D0EAF3}"/>
            </c:ext>
          </c:extLst>
        </c:ser>
        <c:ser>
          <c:idx val="2"/>
          <c:order val="2"/>
          <c:tx>
            <c:strRef>
              <c:f>Sheet1!$E$2</c:f>
              <c:strCache>
                <c:ptCount val="1"/>
                <c:pt idx="0">
                  <c:v>EJ Index</c:v>
                </c:pt>
              </c:strCache>
            </c:strRef>
          </c:tx>
          <c:spPr>
            <a:solidFill>
              <a:srgbClr val="92D050"/>
            </a:solidFill>
            <a:ln>
              <a:noFill/>
            </a:ln>
            <a:effectLst/>
          </c:spPr>
          <c:invertIfNegative val="0"/>
          <c:cat>
            <c:strRef>
              <c:f>Sheet1!$B$3:$B$8</c:f>
              <c:strCache>
                <c:ptCount val="6"/>
                <c:pt idx="0">
                  <c:v>Within Radius of Facility</c:v>
                </c:pt>
                <c:pt idx="1">
                  <c:v>County Avg.</c:v>
                </c:pt>
                <c:pt idx="2">
                  <c:v>State  Avg.</c:v>
                </c:pt>
                <c:pt idx="3">
                  <c:v>EPA Region Avg.</c:v>
                </c:pt>
                <c:pt idx="4">
                  <c:v>Nation Avg.</c:v>
                </c:pt>
                <c:pt idx="5">
                  <c:v>Sector Group (within radius) National avg.</c:v>
                </c:pt>
              </c:strCache>
            </c:strRef>
          </c:cat>
          <c:val>
            <c:numRef>
              <c:f>Sheet1!$E$3:$E$8</c:f>
              <c:numCache>
                <c:formatCode>0%</c:formatCode>
                <c:ptCount val="6"/>
                <c:pt idx="0">
                  <c:v>0.92</c:v>
                </c:pt>
                <c:pt idx="1">
                  <c:v>0.82</c:v>
                </c:pt>
                <c:pt idx="2">
                  <c:v>0.73</c:v>
                </c:pt>
                <c:pt idx="3">
                  <c:v>0.72</c:v>
                </c:pt>
                <c:pt idx="4">
                  <c:v>0.5</c:v>
                </c:pt>
                <c:pt idx="5">
                  <c:v>0.78</c:v>
                </c:pt>
              </c:numCache>
            </c:numRef>
          </c:val>
          <c:extLst>
            <c:ext xmlns:c16="http://schemas.microsoft.com/office/drawing/2014/chart" uri="{C3380CC4-5D6E-409C-BE32-E72D297353CC}">
              <c16:uniqueId val="{00000002-0901-44AF-9B78-483C37D0EAF3}"/>
            </c:ext>
          </c:extLst>
        </c:ser>
        <c:dLbls>
          <c:showLegendKey val="0"/>
          <c:showVal val="0"/>
          <c:showCatName val="0"/>
          <c:showSerName val="0"/>
          <c:showPercent val="0"/>
          <c:showBubbleSize val="0"/>
        </c:dLbls>
        <c:gapWidth val="219"/>
        <c:overlap val="-27"/>
        <c:axId val="149275679"/>
        <c:axId val="147635279"/>
      </c:barChart>
      <c:catAx>
        <c:axId val="14927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7635279"/>
        <c:crosses val="autoZero"/>
        <c:auto val="1"/>
        <c:lblAlgn val="ctr"/>
        <c:lblOffset val="100"/>
        <c:noMultiLvlLbl val="0"/>
      </c:catAx>
      <c:valAx>
        <c:axId val="1476352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275679"/>
        <c:crosses val="autoZero"/>
        <c:crossBetween val="between"/>
      </c:valAx>
      <c:spPr>
        <a:noFill/>
        <a:ln>
          <a:noFill/>
        </a:ln>
        <a:effectLst/>
      </c:spPr>
    </c:plotArea>
    <c:legend>
      <c:legendPos val="b"/>
      <c:layout>
        <c:manualLayout>
          <c:xMode val="edge"/>
          <c:yMode val="edge"/>
          <c:x val="0.34267344728146043"/>
          <c:y val="0.10614440128724761"/>
          <c:w val="0.46374187544752377"/>
          <c:h val="5.191924080182847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800" b="1" dirty="0"/>
            <a:t>Proximity Screening Analysis helps answer…</a:t>
          </a:r>
        </a:p>
      </dgm:t>
    </dgm:pt>
    <dgm:pt modelId="{C9541880-46A9-4BD1-8711-24CF3F40BDC4}" type="parTrans" cxnId="{DC9ED2A6-B3CE-470E-BD46-C3EB79DC4E54}">
      <dgm:prSet/>
      <dgm:spPr/>
      <dgm:t>
        <a:bodyPr/>
        <a:lstStyle/>
        <a:p>
          <a:endParaRPr lang="en-US" sz="1300"/>
        </a:p>
      </dgm:t>
    </dgm:pt>
    <dgm:pt modelId="{A8287987-42AE-4C4D-8031-79EC24D79002}" type="sibTrans" cxnId="{DC9ED2A6-B3CE-470E-BD46-C3EB79DC4E54}">
      <dgm:prSet/>
      <dgm:spPr/>
      <dgm:t>
        <a:bodyPr/>
        <a:lstStyle/>
        <a:p>
          <a:endParaRPr lang="en-US" sz="1300"/>
        </a:p>
      </dgm:t>
    </dgm:pt>
    <dgm:pt modelId="{987A49EC-F32B-4F53-9608-568B57782BD9}">
      <dgm:prSet phldrT="[Text]" custT="1"/>
      <dgm:spPr>
        <a:solidFill>
          <a:srgbClr val="0070C0">
            <a:alpha val="50000"/>
          </a:srgbClr>
        </a:solidFill>
      </dgm:spPr>
      <dgm:t>
        <a:bodyPr/>
        <a:lstStyle/>
        <a:p>
          <a:r>
            <a:rPr lang="en-US" sz="1300" dirty="0"/>
            <a:t>What are the risks in close proximity to my monitor and/or community of interest?</a:t>
          </a:r>
        </a:p>
      </dgm:t>
    </dgm:pt>
    <dgm:pt modelId="{C659ACD2-919E-46BE-93ED-59E9347980CA}" type="parTrans" cxnId="{A19F7DC7-C7FB-43FA-9E30-478A755F9A8A}">
      <dgm:prSet custT="1"/>
      <dgm:spPr/>
      <dgm:t>
        <a:bodyPr/>
        <a:lstStyle/>
        <a:p>
          <a:endParaRPr lang="en-US" sz="1300"/>
        </a:p>
      </dgm:t>
    </dgm:pt>
    <dgm:pt modelId="{625278ED-A458-432F-9BED-13C9DF8E9538}" type="sibTrans" cxnId="{A19F7DC7-C7FB-43FA-9E30-478A755F9A8A}">
      <dgm:prSet/>
      <dgm:spPr/>
      <dgm:t>
        <a:bodyPr/>
        <a:lstStyle/>
        <a:p>
          <a:endParaRPr lang="en-US" sz="1300"/>
        </a:p>
      </dgm:t>
    </dgm:pt>
    <dgm:pt modelId="{3D84D17C-7FEF-4B28-9029-55D6E11AB390}">
      <dgm:prSet phldrT="[Text]" custT="1"/>
      <dgm:spPr>
        <a:solidFill>
          <a:srgbClr val="FF9900">
            <a:alpha val="50000"/>
          </a:srgbClr>
        </a:solidFill>
      </dgm:spPr>
      <dgm:t>
        <a:bodyPr/>
        <a:lstStyle/>
        <a:p>
          <a:r>
            <a:rPr lang="en-US" sz="1300" dirty="0"/>
            <a:t>What source(s) are in close proximity to my monitor and/or community of interest?</a:t>
          </a:r>
        </a:p>
      </dgm:t>
    </dgm:pt>
    <dgm:pt modelId="{C9F71E68-CCBD-4BE2-8873-A1A5F8671BFE}" type="parTrans" cxnId="{BEEB7E93-4AB4-43BE-A883-3FE6490B7D9A}">
      <dgm:prSet custT="1"/>
      <dgm:spPr/>
      <dgm:t>
        <a:bodyPr/>
        <a:lstStyle/>
        <a:p>
          <a:endParaRPr lang="en-US" sz="1300"/>
        </a:p>
      </dgm:t>
    </dgm:pt>
    <dgm:pt modelId="{0B18B18A-8F1E-4444-B6F9-D77A6D563046}" type="sibTrans" cxnId="{BEEB7E93-4AB4-43BE-A883-3FE6490B7D9A}">
      <dgm:prSet/>
      <dgm:spPr/>
      <dgm:t>
        <a:bodyPr/>
        <a:lstStyle/>
        <a:p>
          <a:endParaRPr lang="en-US" sz="1300"/>
        </a:p>
      </dgm:t>
    </dgm:pt>
    <dgm:pt modelId="{77B3904F-8421-452A-B170-7F0B43B83746}">
      <dgm:prSet phldrT="[Text]" custT="1"/>
      <dgm:spPr>
        <a:solidFill>
          <a:srgbClr val="00B050">
            <a:alpha val="50000"/>
          </a:srgbClr>
        </a:solidFill>
      </dgm:spPr>
      <dgm:t>
        <a:bodyPr/>
        <a:lstStyle/>
        <a:p>
          <a:r>
            <a:rPr lang="en-US" sz="1300" dirty="0"/>
            <a:t>What are the demographics of communities in close proximity to monitor(s) and/or source(s) of interest?</a:t>
          </a:r>
        </a:p>
      </dgm:t>
    </dgm:pt>
    <dgm:pt modelId="{0E5B922D-4CA6-4DA9-963E-A81E54515F30}" type="parTrans" cxnId="{228E150D-E75F-47CA-AE39-EEA58C2B72EA}">
      <dgm:prSet custT="1"/>
      <dgm:spPr/>
      <dgm:t>
        <a:bodyPr/>
        <a:lstStyle/>
        <a:p>
          <a:endParaRPr lang="en-US" sz="1300"/>
        </a:p>
      </dgm:t>
    </dgm:pt>
    <dgm:pt modelId="{C7E5816E-3695-433D-93A9-14BC10872CC5}" type="sibTrans" cxnId="{228E150D-E75F-47CA-AE39-EEA58C2B72EA}">
      <dgm:prSet/>
      <dgm:spPr/>
      <dgm:t>
        <a:bodyPr/>
        <a:lstStyle/>
        <a:p>
          <a:endParaRPr lang="en-US" sz="1300"/>
        </a:p>
      </dgm:t>
    </dgm:pt>
    <dgm:pt modelId="{A370393A-9FDB-46AC-B804-1081C78A51F0}">
      <dgm:prSet phldrT="[Text]" custT="1"/>
      <dgm:spPr>
        <a:solidFill>
          <a:srgbClr val="FFFF99">
            <a:alpha val="85882"/>
          </a:srgbClr>
        </a:solidFill>
      </dgm:spPr>
      <dgm:t>
        <a:bodyPr/>
        <a:lstStyle/>
        <a:p>
          <a:r>
            <a:rPr lang="en-US" sz="1300" dirty="0"/>
            <a:t>How do the demographics of communities near my monitor/source compare to area/state/national averages?</a:t>
          </a:r>
        </a:p>
      </dgm:t>
    </dgm:pt>
    <dgm:pt modelId="{6ECFB17F-B1CB-47AA-9A9B-8B40172DFE33}" type="parTrans" cxnId="{778ED0D6-D479-4120-998C-500B5A8BB9C2}">
      <dgm:prSet custT="1"/>
      <dgm:spPr/>
      <dgm:t>
        <a:bodyPr/>
        <a:lstStyle/>
        <a:p>
          <a:endParaRPr lang="en-US" sz="1300"/>
        </a:p>
      </dgm:t>
    </dgm:pt>
    <dgm:pt modelId="{7FDA6DDE-4304-4239-A017-2BD3CF7F00AA}" type="sibTrans" cxnId="{778ED0D6-D479-4120-998C-500B5A8BB9C2}">
      <dgm:prSet/>
      <dgm:spPr/>
      <dgm:t>
        <a:bodyPr/>
        <a:lstStyle/>
        <a:p>
          <a:endParaRPr lang="en-US" sz="1300"/>
        </a:p>
      </dgm:t>
    </dgm:pt>
    <dgm:pt modelId="{262BF49A-F3D5-40F3-A752-4E27810C656F}">
      <dgm:prSet custT="1"/>
      <dgm:spPr>
        <a:solidFill>
          <a:schemeClr val="accent6">
            <a:alpha val="50000"/>
          </a:schemeClr>
        </a:solidFill>
      </dgm:spPr>
      <dgm:t>
        <a:bodyPr/>
        <a:lstStyle/>
        <a:p>
          <a:r>
            <a:rPr lang="en-US" sz="1300" dirty="0"/>
            <a:t>How do the risks within communities near my monitor/source compare to area/state/national averages?</a:t>
          </a:r>
        </a:p>
      </dgm:t>
    </dgm:pt>
    <dgm:pt modelId="{E590C246-82FB-47B3-8957-CD52794DEAE9}" type="parTrans" cxnId="{D6BC615C-E649-40A0-A65C-2C4CC63ECF90}">
      <dgm:prSet custT="1"/>
      <dgm:spPr/>
      <dgm:t>
        <a:bodyPr/>
        <a:lstStyle/>
        <a:p>
          <a:endParaRPr lang="en-US" sz="1300"/>
        </a:p>
      </dgm:t>
    </dgm:pt>
    <dgm:pt modelId="{BADEF557-C78D-4C26-880D-55AD37B158A6}" type="sibTrans" cxnId="{D6BC615C-E649-40A0-A65C-2C4CC63ECF90}">
      <dgm:prSet/>
      <dgm:spPr/>
      <dgm:t>
        <a:bodyPr/>
        <a:lstStyle/>
        <a:p>
          <a:endParaRPr lang="en-US" sz="13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6" custScaleX="77268" custScaleY="71808"/>
      <dgm:spPr/>
    </dgm:pt>
    <dgm:pt modelId="{1B3F010B-C8E0-4362-A12A-967D8943663E}" type="pres">
      <dgm:prSet presAssocID="{987A49EC-F32B-4F53-9608-568B57782BD9}" presName="node" presStyleLbl="vennNode1" presStyleIdx="1" presStyleCnt="6" custScaleX="147555" custScaleY="131713">
        <dgm:presLayoutVars>
          <dgm:bulletEnabled val="1"/>
        </dgm:presLayoutVars>
      </dgm:prSet>
      <dgm:spPr/>
    </dgm:pt>
    <dgm:pt modelId="{AE07A3E0-D6A9-45BB-BA4F-2ACD7685B739}" type="pres">
      <dgm:prSet presAssocID="{3D84D17C-7FEF-4B28-9029-55D6E11AB390}" presName="node" presStyleLbl="vennNode1" presStyleIdx="2" presStyleCnt="6" custScaleX="147555" custScaleY="131713">
        <dgm:presLayoutVars>
          <dgm:bulletEnabled val="1"/>
        </dgm:presLayoutVars>
      </dgm:prSet>
      <dgm:spPr/>
    </dgm:pt>
    <dgm:pt modelId="{CE9A44C9-A44D-4EE9-ACD8-BDED4B1A4837}" type="pres">
      <dgm:prSet presAssocID="{77B3904F-8421-452A-B170-7F0B43B83746}" presName="node" presStyleLbl="vennNode1" presStyleIdx="3" presStyleCnt="6" custScaleX="147555" custScaleY="131713">
        <dgm:presLayoutVars>
          <dgm:bulletEnabled val="1"/>
        </dgm:presLayoutVars>
      </dgm:prSet>
      <dgm:spPr/>
    </dgm:pt>
    <dgm:pt modelId="{99E07853-24C5-426D-BC84-E8BAD7A0F07D}" type="pres">
      <dgm:prSet presAssocID="{A370393A-9FDB-46AC-B804-1081C78A51F0}" presName="node" presStyleLbl="vennNode1" presStyleIdx="4" presStyleCnt="6" custScaleX="147555" custScaleY="131713">
        <dgm:presLayoutVars>
          <dgm:bulletEnabled val="1"/>
        </dgm:presLayoutVars>
      </dgm:prSet>
      <dgm:spPr/>
    </dgm:pt>
    <dgm:pt modelId="{A1A46549-F005-411D-AD6A-19B999D904D0}" type="pres">
      <dgm:prSet presAssocID="{262BF49A-F3D5-40F3-A752-4E27810C656F}" presName="node" presStyleLbl="vennNode1" presStyleIdx="5" presStyleCnt="6" custScaleX="147555" custScaleY="131713">
        <dgm:presLayoutVars>
          <dgm:bulletEnabled val="1"/>
        </dgm:presLayoutVars>
      </dgm:prSet>
      <dgm:spPr/>
    </dgm:pt>
  </dgm:ptLst>
  <dgm:cxnLst>
    <dgm:cxn modelId="{228E150D-E75F-47CA-AE39-EEA58C2B72EA}" srcId="{B223383C-0305-445F-8A3D-3B7352EDCDD3}" destId="{77B3904F-8421-452A-B170-7F0B43B83746}" srcOrd="2" destOrd="0" parTransId="{0E5B922D-4CA6-4DA9-963E-A81E54515F30}" sibTransId="{C7E5816E-3695-433D-93A9-14BC10872CC5}"/>
    <dgm:cxn modelId="{FA701618-71D7-4CA7-989F-FB838FD57C56}" type="presOf" srcId="{987A49EC-F32B-4F53-9608-568B57782BD9}" destId="{1B3F010B-C8E0-4362-A12A-967D8943663E}" srcOrd="0" destOrd="0" presId="urn:microsoft.com/office/officeart/2005/8/layout/radial3"/>
    <dgm:cxn modelId="{D6BC615C-E649-40A0-A65C-2C4CC63ECF90}" srcId="{B223383C-0305-445F-8A3D-3B7352EDCDD3}" destId="{262BF49A-F3D5-40F3-A752-4E27810C656F}" srcOrd="4" destOrd="0" parTransId="{E590C246-82FB-47B3-8957-CD52794DEAE9}" sibTransId="{BADEF557-C78D-4C26-880D-55AD37B158A6}"/>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BEEB7E93-4AB4-43BE-A883-3FE6490B7D9A}" srcId="{B223383C-0305-445F-8A3D-3B7352EDCDD3}" destId="{3D84D17C-7FEF-4B28-9029-55D6E11AB390}" srcOrd="1" destOrd="0" parTransId="{C9F71E68-CCBD-4BE2-8873-A1A5F8671BFE}" sibTransId="{0B18B18A-8F1E-4444-B6F9-D77A6D563046}"/>
    <dgm:cxn modelId="{DC9ED2A6-B3CE-470E-BD46-C3EB79DC4E54}" srcId="{38556E43-46E2-4975-B0D9-6B3F8DB2729C}" destId="{B223383C-0305-445F-8A3D-3B7352EDCDD3}" srcOrd="0" destOrd="0" parTransId="{C9541880-46A9-4BD1-8711-24CF3F40BDC4}" sibTransId="{A8287987-42AE-4C4D-8031-79EC24D79002}"/>
    <dgm:cxn modelId="{A19F7DC7-C7FB-43FA-9E30-478A755F9A8A}" srcId="{B223383C-0305-445F-8A3D-3B7352EDCDD3}" destId="{987A49EC-F32B-4F53-9608-568B57782BD9}" srcOrd="0" destOrd="0" parTransId="{C659ACD2-919E-46BE-93ED-59E9347980CA}" sibTransId="{625278ED-A458-432F-9BED-13C9DF8E9538}"/>
    <dgm:cxn modelId="{055262C9-2C48-41FA-A78A-510B05A73D7A}" type="presOf" srcId="{A370393A-9FDB-46AC-B804-1081C78A51F0}" destId="{99E07853-24C5-426D-BC84-E8BAD7A0F07D}" srcOrd="0" destOrd="0" presId="urn:microsoft.com/office/officeart/2005/8/layout/radial3"/>
    <dgm:cxn modelId="{71F222CE-FBDE-486F-A81B-AF388FF01267}" type="presOf" srcId="{262BF49A-F3D5-40F3-A752-4E27810C656F}" destId="{A1A46549-F005-411D-AD6A-19B999D904D0}" srcOrd="0" destOrd="0" presId="urn:microsoft.com/office/officeart/2005/8/layout/radial3"/>
    <dgm:cxn modelId="{778ED0D6-D479-4120-998C-500B5A8BB9C2}" srcId="{B223383C-0305-445F-8A3D-3B7352EDCDD3}" destId="{A370393A-9FDB-46AC-B804-1081C78A51F0}" srcOrd="3" destOrd="0" parTransId="{6ECFB17F-B1CB-47AA-9A9B-8B40172DFE33}" sibTransId="{7FDA6DDE-4304-4239-A017-2BD3CF7F00AA}"/>
    <dgm:cxn modelId="{7DC428D8-7EDB-47A0-8CC6-90A0AEACA1A6}" type="presOf" srcId="{77B3904F-8421-452A-B170-7F0B43B83746}" destId="{CE9A44C9-A44D-4EE9-ACD8-BDED4B1A4837}" srcOrd="0" destOrd="0" presId="urn:microsoft.com/office/officeart/2005/8/layout/radial3"/>
    <dgm:cxn modelId="{F6E27EE1-453D-44A5-90AB-4665759938B5}" type="presOf" srcId="{3D84D17C-7FEF-4B28-9029-55D6E11AB390}" destId="{AE07A3E0-D6A9-45BB-BA4F-2ACD7685B739}" srcOrd="0" destOrd="0" presId="urn:microsoft.com/office/officeart/2005/8/layout/radial3"/>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B45A69EF-85DE-44B0-8D39-E58FD5FB7E67}" type="presParOf" srcId="{66D7AB9D-7134-4B4A-95B4-EEE9AAEA93BC}" destId="{1B3F010B-C8E0-4362-A12A-967D8943663E}" srcOrd="1" destOrd="0" presId="urn:microsoft.com/office/officeart/2005/8/layout/radial3"/>
    <dgm:cxn modelId="{80BD09BE-514D-401D-AAA6-85CB3CB624D8}" type="presParOf" srcId="{66D7AB9D-7134-4B4A-95B4-EEE9AAEA93BC}" destId="{AE07A3E0-D6A9-45BB-BA4F-2ACD7685B739}" srcOrd="2" destOrd="0" presId="urn:microsoft.com/office/officeart/2005/8/layout/radial3"/>
    <dgm:cxn modelId="{7568E230-4007-4CD9-961C-3307EA3434CA}" type="presParOf" srcId="{66D7AB9D-7134-4B4A-95B4-EEE9AAEA93BC}" destId="{CE9A44C9-A44D-4EE9-ACD8-BDED4B1A4837}" srcOrd="3" destOrd="0" presId="urn:microsoft.com/office/officeart/2005/8/layout/radial3"/>
    <dgm:cxn modelId="{9C99D620-EC99-4110-9F38-290410CA79FC}" type="presParOf" srcId="{66D7AB9D-7134-4B4A-95B4-EEE9AAEA93BC}" destId="{99E07853-24C5-426D-BC84-E8BAD7A0F07D}" srcOrd="4" destOrd="0" presId="urn:microsoft.com/office/officeart/2005/8/layout/radial3"/>
    <dgm:cxn modelId="{1C88CF19-C0A2-4031-906A-9BEC8B5ED9FC}" type="presParOf" srcId="{66D7AB9D-7134-4B4A-95B4-EEE9AAEA93BC}" destId="{A1A46549-F005-411D-AD6A-19B999D904D0}"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100" b="1" dirty="0"/>
            <a:t>Proximity Screening Analysis helps answer…</a:t>
          </a:r>
        </a:p>
      </dgm:t>
    </dgm:pt>
    <dgm:pt modelId="{C9541880-46A9-4BD1-8711-24CF3F40BDC4}" type="parTrans" cxnId="{DC9ED2A6-B3CE-470E-BD46-C3EB79DC4E54}">
      <dgm:prSet/>
      <dgm:spPr/>
      <dgm:t>
        <a:bodyPr/>
        <a:lstStyle/>
        <a:p>
          <a:endParaRPr lang="en-US" sz="1000"/>
        </a:p>
      </dgm:t>
    </dgm:pt>
    <dgm:pt modelId="{A8287987-42AE-4C4D-8031-79EC24D79002}" type="sibTrans" cxnId="{DC9ED2A6-B3CE-470E-BD46-C3EB79DC4E54}">
      <dgm:prSet/>
      <dgm:spPr/>
      <dgm:t>
        <a:bodyPr/>
        <a:lstStyle/>
        <a:p>
          <a:endParaRPr lang="en-US" sz="1000"/>
        </a:p>
      </dgm:t>
    </dgm:pt>
    <dgm:pt modelId="{77B3904F-8421-452A-B170-7F0B43B83746}">
      <dgm:prSet phldrT="[Text]" custT="1"/>
      <dgm:spPr>
        <a:solidFill>
          <a:srgbClr val="00B050">
            <a:alpha val="50000"/>
          </a:srgbClr>
        </a:solidFill>
      </dgm:spPr>
      <dgm:t>
        <a:bodyPr/>
        <a:lstStyle/>
        <a:p>
          <a:r>
            <a:rPr lang="en-US" sz="1000" dirty="0"/>
            <a:t>What are the demographics of communities in close proximity to monitor(s) and/or </a:t>
          </a:r>
          <a:r>
            <a:rPr lang="en-US" sz="1000" u="sng" dirty="0"/>
            <a:t>(sources)</a:t>
          </a:r>
          <a:r>
            <a:rPr lang="en-US" sz="1000" u="none" dirty="0"/>
            <a:t> </a:t>
          </a:r>
          <a:r>
            <a:rPr lang="en-US" sz="1000" dirty="0"/>
            <a:t>of interest?</a:t>
          </a:r>
        </a:p>
      </dgm:t>
    </dgm:pt>
    <dgm:pt modelId="{0E5B922D-4CA6-4DA9-963E-A81E54515F30}" type="parTrans" cxnId="{228E150D-E75F-47CA-AE39-EEA58C2B72EA}">
      <dgm:prSet custT="1"/>
      <dgm:spPr/>
      <dgm:t>
        <a:bodyPr/>
        <a:lstStyle/>
        <a:p>
          <a:endParaRPr lang="en-US" sz="1000"/>
        </a:p>
      </dgm:t>
    </dgm:pt>
    <dgm:pt modelId="{C7E5816E-3695-433D-93A9-14BC10872CC5}" type="sibTrans" cxnId="{228E150D-E75F-47CA-AE39-EEA58C2B72EA}">
      <dgm:prSet/>
      <dgm:spPr/>
      <dgm:t>
        <a:bodyPr/>
        <a:lstStyle/>
        <a:p>
          <a:endParaRPr lang="en-US" sz="10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2" custScaleX="77268" custScaleY="71808"/>
      <dgm:spPr/>
    </dgm:pt>
    <dgm:pt modelId="{CE9A44C9-A44D-4EE9-ACD8-BDED4B1A4837}" type="pres">
      <dgm:prSet presAssocID="{77B3904F-8421-452A-B170-7F0B43B83746}" presName="node" presStyleLbl="vennNode1" presStyleIdx="1" presStyleCnt="2" custScaleX="147555" custScaleY="131713">
        <dgm:presLayoutVars>
          <dgm:bulletEnabled val="1"/>
        </dgm:presLayoutVars>
      </dgm:prSet>
      <dgm:spPr/>
    </dgm:pt>
  </dgm:ptLst>
  <dgm:cxnLst>
    <dgm:cxn modelId="{228E150D-E75F-47CA-AE39-EEA58C2B72EA}" srcId="{B223383C-0305-445F-8A3D-3B7352EDCDD3}" destId="{77B3904F-8421-452A-B170-7F0B43B83746}" srcOrd="0" destOrd="0" parTransId="{0E5B922D-4CA6-4DA9-963E-A81E54515F30}" sibTransId="{C7E5816E-3695-433D-93A9-14BC10872CC5}"/>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DC9ED2A6-B3CE-470E-BD46-C3EB79DC4E54}" srcId="{38556E43-46E2-4975-B0D9-6B3F8DB2729C}" destId="{B223383C-0305-445F-8A3D-3B7352EDCDD3}" srcOrd="0" destOrd="0" parTransId="{C9541880-46A9-4BD1-8711-24CF3F40BDC4}" sibTransId="{A8287987-42AE-4C4D-8031-79EC24D79002}"/>
    <dgm:cxn modelId="{7DC428D8-7EDB-47A0-8CC6-90A0AEACA1A6}" type="presOf" srcId="{77B3904F-8421-452A-B170-7F0B43B83746}" destId="{CE9A44C9-A44D-4EE9-ACD8-BDED4B1A4837}" srcOrd="0" destOrd="0" presId="urn:microsoft.com/office/officeart/2005/8/layout/radial3"/>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7568E230-4007-4CD9-961C-3307EA3434CA}" type="presParOf" srcId="{66D7AB9D-7134-4B4A-95B4-EEE9AAEA93BC}" destId="{CE9A44C9-A44D-4EE9-ACD8-BDED4B1A4837}" srcOrd="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100" b="1" dirty="0"/>
            <a:t>Proximity Screening Analysis helps answer…</a:t>
          </a:r>
        </a:p>
      </dgm:t>
    </dgm:pt>
    <dgm:pt modelId="{C9541880-46A9-4BD1-8711-24CF3F40BDC4}" type="parTrans" cxnId="{DC9ED2A6-B3CE-470E-BD46-C3EB79DC4E54}">
      <dgm:prSet/>
      <dgm:spPr/>
      <dgm:t>
        <a:bodyPr/>
        <a:lstStyle/>
        <a:p>
          <a:endParaRPr lang="en-US" sz="1000"/>
        </a:p>
      </dgm:t>
    </dgm:pt>
    <dgm:pt modelId="{A8287987-42AE-4C4D-8031-79EC24D79002}" type="sibTrans" cxnId="{DC9ED2A6-B3CE-470E-BD46-C3EB79DC4E54}">
      <dgm:prSet/>
      <dgm:spPr/>
      <dgm:t>
        <a:bodyPr/>
        <a:lstStyle/>
        <a:p>
          <a:endParaRPr lang="en-US" sz="1000"/>
        </a:p>
      </dgm:t>
    </dgm:pt>
    <dgm:pt modelId="{A370393A-9FDB-46AC-B804-1081C78A51F0}">
      <dgm:prSet phldrT="[Text]" custT="1"/>
      <dgm:spPr>
        <a:solidFill>
          <a:srgbClr val="FFFF99">
            <a:alpha val="85882"/>
          </a:srgbClr>
        </a:solidFill>
      </dgm:spPr>
      <dgm:t>
        <a:bodyPr/>
        <a:lstStyle/>
        <a:p>
          <a:r>
            <a:rPr lang="en-US" sz="1000" dirty="0"/>
            <a:t>How do the demographics of communities near my monitor/</a:t>
          </a:r>
          <a:r>
            <a:rPr lang="en-US" sz="1000" u="sng" dirty="0"/>
            <a:t>source</a:t>
          </a:r>
          <a:r>
            <a:rPr lang="en-US" sz="1000" dirty="0"/>
            <a:t> compare to area/state/national averages?</a:t>
          </a:r>
        </a:p>
      </dgm:t>
    </dgm:pt>
    <dgm:pt modelId="{6ECFB17F-B1CB-47AA-9A9B-8B40172DFE33}" type="parTrans" cxnId="{778ED0D6-D479-4120-998C-500B5A8BB9C2}">
      <dgm:prSet custT="1"/>
      <dgm:spPr/>
      <dgm:t>
        <a:bodyPr/>
        <a:lstStyle/>
        <a:p>
          <a:endParaRPr lang="en-US" sz="1000"/>
        </a:p>
      </dgm:t>
    </dgm:pt>
    <dgm:pt modelId="{7FDA6DDE-4304-4239-A017-2BD3CF7F00AA}" type="sibTrans" cxnId="{778ED0D6-D479-4120-998C-500B5A8BB9C2}">
      <dgm:prSet/>
      <dgm:spPr/>
      <dgm:t>
        <a:bodyPr/>
        <a:lstStyle/>
        <a:p>
          <a:endParaRPr lang="en-US" sz="100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2" custScaleX="77268" custScaleY="71808"/>
      <dgm:spPr/>
    </dgm:pt>
    <dgm:pt modelId="{99E07853-24C5-426D-BC84-E8BAD7A0F07D}" type="pres">
      <dgm:prSet presAssocID="{A370393A-9FDB-46AC-B804-1081C78A51F0}" presName="node" presStyleLbl="vennNode1" presStyleIdx="1" presStyleCnt="2" custScaleX="147555" custScaleY="131713">
        <dgm:presLayoutVars>
          <dgm:bulletEnabled val="1"/>
        </dgm:presLayoutVars>
      </dgm:prSet>
      <dgm:spPr/>
    </dgm:pt>
  </dgm:ptLst>
  <dgm:cxnLst>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DC9ED2A6-B3CE-470E-BD46-C3EB79DC4E54}" srcId="{38556E43-46E2-4975-B0D9-6B3F8DB2729C}" destId="{B223383C-0305-445F-8A3D-3B7352EDCDD3}" srcOrd="0" destOrd="0" parTransId="{C9541880-46A9-4BD1-8711-24CF3F40BDC4}" sibTransId="{A8287987-42AE-4C4D-8031-79EC24D79002}"/>
    <dgm:cxn modelId="{055262C9-2C48-41FA-A78A-510B05A73D7A}" type="presOf" srcId="{A370393A-9FDB-46AC-B804-1081C78A51F0}" destId="{99E07853-24C5-426D-BC84-E8BAD7A0F07D}" srcOrd="0" destOrd="0" presId="urn:microsoft.com/office/officeart/2005/8/layout/radial3"/>
    <dgm:cxn modelId="{778ED0D6-D479-4120-998C-500B5A8BB9C2}" srcId="{B223383C-0305-445F-8A3D-3B7352EDCDD3}" destId="{A370393A-9FDB-46AC-B804-1081C78A51F0}" srcOrd="0" destOrd="0" parTransId="{6ECFB17F-B1CB-47AA-9A9B-8B40172DFE33}" sibTransId="{7FDA6DDE-4304-4239-A017-2BD3CF7F00AA}"/>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9C99D620-EC99-4110-9F38-290410CA79FC}" type="presParOf" srcId="{66D7AB9D-7134-4B4A-95B4-EEE9AAEA93BC}" destId="{99E07853-24C5-426D-BC84-E8BAD7A0F07D}" srcOrd="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8556E43-46E2-4975-B0D9-6B3F8DB2729C}"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B223383C-0305-445F-8A3D-3B7352EDCDD3}">
      <dgm:prSet phldrT="[Text]" custT="1"/>
      <dgm:spPr/>
      <dgm:t>
        <a:bodyPr/>
        <a:lstStyle/>
        <a:p>
          <a:r>
            <a:rPr lang="en-US" sz="1200" b="1" dirty="0"/>
            <a:t>Proximity Screening Analysis helps answer…</a:t>
          </a:r>
        </a:p>
      </dgm:t>
    </dgm:pt>
    <dgm:pt modelId="{C9541880-46A9-4BD1-8711-24CF3F40BDC4}" type="parTrans" cxnId="{DC9ED2A6-B3CE-470E-BD46-C3EB79DC4E54}">
      <dgm:prSet/>
      <dgm:spPr/>
      <dgm:t>
        <a:bodyPr/>
        <a:lstStyle/>
        <a:p>
          <a:endParaRPr lang="en-US" sz="1050"/>
        </a:p>
      </dgm:t>
    </dgm:pt>
    <dgm:pt modelId="{A8287987-42AE-4C4D-8031-79EC24D79002}" type="sibTrans" cxnId="{DC9ED2A6-B3CE-470E-BD46-C3EB79DC4E54}">
      <dgm:prSet/>
      <dgm:spPr/>
      <dgm:t>
        <a:bodyPr/>
        <a:lstStyle/>
        <a:p>
          <a:endParaRPr lang="en-US" sz="1050"/>
        </a:p>
      </dgm:t>
    </dgm:pt>
    <dgm:pt modelId="{987A49EC-F32B-4F53-9608-568B57782BD9}">
      <dgm:prSet phldrT="[Text]" custT="1"/>
      <dgm:spPr>
        <a:solidFill>
          <a:srgbClr val="0070C0">
            <a:alpha val="50000"/>
          </a:srgbClr>
        </a:solidFill>
      </dgm:spPr>
      <dgm:t>
        <a:bodyPr/>
        <a:lstStyle/>
        <a:p>
          <a:r>
            <a:rPr lang="en-US" sz="1050" dirty="0"/>
            <a:t>What are the risks in close proximity to my </a:t>
          </a:r>
          <a:r>
            <a:rPr lang="en-US" sz="1050" u="sng" dirty="0"/>
            <a:t>monitor</a:t>
          </a:r>
          <a:r>
            <a:rPr lang="en-US" sz="1050" dirty="0"/>
            <a:t> and/or community of interest?</a:t>
          </a:r>
        </a:p>
      </dgm:t>
    </dgm:pt>
    <dgm:pt modelId="{C659ACD2-919E-46BE-93ED-59E9347980CA}" type="parTrans" cxnId="{A19F7DC7-C7FB-43FA-9E30-478A755F9A8A}">
      <dgm:prSet custT="1"/>
      <dgm:spPr/>
      <dgm:t>
        <a:bodyPr/>
        <a:lstStyle/>
        <a:p>
          <a:endParaRPr lang="en-US" sz="1050"/>
        </a:p>
      </dgm:t>
    </dgm:pt>
    <dgm:pt modelId="{625278ED-A458-432F-9BED-13C9DF8E9538}" type="sibTrans" cxnId="{A19F7DC7-C7FB-43FA-9E30-478A755F9A8A}">
      <dgm:prSet/>
      <dgm:spPr/>
      <dgm:t>
        <a:bodyPr/>
        <a:lstStyle/>
        <a:p>
          <a:endParaRPr lang="en-US" sz="1050"/>
        </a:p>
      </dgm:t>
    </dgm:pt>
    <dgm:pt modelId="{56E51608-AADD-43C3-BB51-F49C85E1A4A1}" type="pres">
      <dgm:prSet presAssocID="{38556E43-46E2-4975-B0D9-6B3F8DB2729C}" presName="composite" presStyleCnt="0">
        <dgm:presLayoutVars>
          <dgm:chMax val="1"/>
          <dgm:dir/>
          <dgm:resizeHandles val="exact"/>
        </dgm:presLayoutVars>
      </dgm:prSet>
      <dgm:spPr/>
    </dgm:pt>
    <dgm:pt modelId="{66D7AB9D-7134-4B4A-95B4-EEE9AAEA93BC}" type="pres">
      <dgm:prSet presAssocID="{38556E43-46E2-4975-B0D9-6B3F8DB2729C}" presName="radial" presStyleCnt="0">
        <dgm:presLayoutVars>
          <dgm:animLvl val="ctr"/>
        </dgm:presLayoutVars>
      </dgm:prSet>
      <dgm:spPr/>
    </dgm:pt>
    <dgm:pt modelId="{F9CD9BC7-A0AC-44CD-A8E1-197A800BC1A1}" type="pres">
      <dgm:prSet presAssocID="{B223383C-0305-445F-8A3D-3B7352EDCDD3}" presName="centerShape" presStyleLbl="vennNode1" presStyleIdx="0" presStyleCnt="2" custScaleX="77268" custScaleY="71808"/>
      <dgm:spPr/>
    </dgm:pt>
    <dgm:pt modelId="{1B3F010B-C8E0-4362-A12A-967D8943663E}" type="pres">
      <dgm:prSet presAssocID="{987A49EC-F32B-4F53-9608-568B57782BD9}" presName="node" presStyleLbl="vennNode1" presStyleIdx="1" presStyleCnt="2" custScaleX="147555" custScaleY="131713">
        <dgm:presLayoutVars>
          <dgm:bulletEnabled val="1"/>
        </dgm:presLayoutVars>
      </dgm:prSet>
      <dgm:spPr/>
    </dgm:pt>
  </dgm:ptLst>
  <dgm:cxnLst>
    <dgm:cxn modelId="{FA701618-71D7-4CA7-989F-FB838FD57C56}" type="presOf" srcId="{987A49EC-F32B-4F53-9608-568B57782BD9}" destId="{1B3F010B-C8E0-4362-A12A-967D8943663E}" srcOrd="0" destOrd="0" presId="urn:microsoft.com/office/officeart/2005/8/layout/radial3"/>
    <dgm:cxn modelId="{77149847-E930-488D-A554-AB9839A25A07}" type="presOf" srcId="{B223383C-0305-445F-8A3D-3B7352EDCDD3}" destId="{F9CD9BC7-A0AC-44CD-A8E1-197A800BC1A1}" srcOrd="0" destOrd="0" presId="urn:microsoft.com/office/officeart/2005/8/layout/radial3"/>
    <dgm:cxn modelId="{8714A76E-0E99-4277-AFB3-E7B8AEEC0A2B}" type="presOf" srcId="{38556E43-46E2-4975-B0D9-6B3F8DB2729C}" destId="{56E51608-AADD-43C3-BB51-F49C85E1A4A1}" srcOrd="0" destOrd="0" presId="urn:microsoft.com/office/officeart/2005/8/layout/radial3"/>
    <dgm:cxn modelId="{DC9ED2A6-B3CE-470E-BD46-C3EB79DC4E54}" srcId="{38556E43-46E2-4975-B0D9-6B3F8DB2729C}" destId="{B223383C-0305-445F-8A3D-3B7352EDCDD3}" srcOrd="0" destOrd="0" parTransId="{C9541880-46A9-4BD1-8711-24CF3F40BDC4}" sibTransId="{A8287987-42AE-4C4D-8031-79EC24D79002}"/>
    <dgm:cxn modelId="{A19F7DC7-C7FB-43FA-9E30-478A755F9A8A}" srcId="{B223383C-0305-445F-8A3D-3B7352EDCDD3}" destId="{987A49EC-F32B-4F53-9608-568B57782BD9}" srcOrd="0" destOrd="0" parTransId="{C659ACD2-919E-46BE-93ED-59E9347980CA}" sibTransId="{625278ED-A458-432F-9BED-13C9DF8E9538}"/>
    <dgm:cxn modelId="{B6BD7250-06C0-4504-A8B4-53685604127B}" type="presParOf" srcId="{56E51608-AADD-43C3-BB51-F49C85E1A4A1}" destId="{66D7AB9D-7134-4B4A-95B4-EEE9AAEA93BC}" srcOrd="0" destOrd="0" presId="urn:microsoft.com/office/officeart/2005/8/layout/radial3"/>
    <dgm:cxn modelId="{4244D735-4B6B-4322-93CE-6ACF27CD0836}" type="presParOf" srcId="{66D7AB9D-7134-4B4A-95B4-EEE9AAEA93BC}" destId="{F9CD9BC7-A0AC-44CD-A8E1-197A800BC1A1}" srcOrd="0" destOrd="0" presId="urn:microsoft.com/office/officeart/2005/8/layout/radial3"/>
    <dgm:cxn modelId="{B45A69EF-85DE-44B0-8D39-E58FD5FB7E67}" type="presParOf" srcId="{66D7AB9D-7134-4B4A-95B4-EEE9AAEA93BC}" destId="{1B3F010B-C8E0-4362-A12A-967D8943663E}" srcOrd="1"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4558152" y="1876568"/>
          <a:ext cx="2533388" cy="235437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Proximity Screening Analysis helps answer…</a:t>
          </a:r>
        </a:p>
      </dsp:txBody>
      <dsp:txXfrm>
        <a:off x="4929158" y="2221358"/>
        <a:ext cx="1791376" cy="1664791"/>
      </dsp:txXfrm>
    </dsp:sp>
    <dsp:sp modelId="{1B3F010B-C8E0-4362-A12A-967D8943663E}">
      <dsp:nvSpPr>
        <dsp:cNvPr id="0" name=""/>
        <dsp:cNvSpPr/>
      </dsp:nvSpPr>
      <dsp:spPr>
        <a:xfrm>
          <a:off x="4615374" y="-158788"/>
          <a:ext cx="2418945" cy="2159239"/>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risks in close proximity to my monitor and/or community of interest?</a:t>
          </a:r>
        </a:p>
      </dsp:txBody>
      <dsp:txXfrm>
        <a:off x="4969620" y="157425"/>
        <a:ext cx="1710453" cy="1526813"/>
      </dsp:txXfrm>
    </dsp:sp>
    <dsp:sp modelId="{AE07A3E0-D6A9-45BB-BA4F-2ACD7685B739}">
      <dsp:nvSpPr>
        <dsp:cNvPr id="0" name=""/>
        <dsp:cNvSpPr/>
      </dsp:nvSpPr>
      <dsp:spPr>
        <a:xfrm>
          <a:off x="6643904" y="1315025"/>
          <a:ext cx="2418945" cy="2159239"/>
        </a:xfrm>
        <a:prstGeom prst="ellipse">
          <a:avLst/>
        </a:prstGeom>
        <a:solidFill>
          <a:srgbClr val="FF99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source(s) are in close proximity to my monitor and/or community of interest?</a:t>
          </a:r>
        </a:p>
      </dsp:txBody>
      <dsp:txXfrm>
        <a:off x="6998150" y="1631238"/>
        <a:ext cx="1710453" cy="1526813"/>
      </dsp:txXfrm>
    </dsp:sp>
    <dsp:sp modelId="{CE9A44C9-A44D-4EE9-ACD8-BDED4B1A4837}">
      <dsp:nvSpPr>
        <dsp:cNvPr id="0" name=""/>
        <dsp:cNvSpPr/>
      </dsp:nvSpPr>
      <dsp:spPr>
        <a:xfrm>
          <a:off x="5869074" y="3699705"/>
          <a:ext cx="2418945" cy="2159239"/>
        </a:xfrm>
        <a:prstGeom prst="ellipse">
          <a:avLst/>
        </a:prstGeom>
        <a:solidFill>
          <a:srgbClr val="00B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What are the demographics of communities in close proximity to monitor(s) and/or source(s) of interest?</a:t>
          </a:r>
        </a:p>
      </dsp:txBody>
      <dsp:txXfrm>
        <a:off x="6223320" y="4015918"/>
        <a:ext cx="1710453" cy="1526813"/>
      </dsp:txXfrm>
    </dsp:sp>
    <dsp:sp modelId="{99E07853-24C5-426D-BC84-E8BAD7A0F07D}">
      <dsp:nvSpPr>
        <dsp:cNvPr id="0" name=""/>
        <dsp:cNvSpPr/>
      </dsp:nvSpPr>
      <dsp:spPr>
        <a:xfrm>
          <a:off x="3361673" y="3699705"/>
          <a:ext cx="2418945" cy="2159239"/>
        </a:xfrm>
        <a:prstGeom prst="ellipse">
          <a:avLst/>
        </a:prstGeom>
        <a:solidFill>
          <a:srgbClr val="FFFF99">
            <a:alpha val="85882"/>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do the demographics of communities near my monitor/source compare to area/state/national averages?</a:t>
          </a:r>
        </a:p>
      </dsp:txBody>
      <dsp:txXfrm>
        <a:off x="3715919" y="4015918"/>
        <a:ext cx="1710453" cy="1526813"/>
      </dsp:txXfrm>
    </dsp:sp>
    <dsp:sp modelId="{A1A46549-F005-411D-AD6A-19B999D904D0}">
      <dsp:nvSpPr>
        <dsp:cNvPr id="0" name=""/>
        <dsp:cNvSpPr/>
      </dsp:nvSpPr>
      <dsp:spPr>
        <a:xfrm>
          <a:off x="2586844" y="1315025"/>
          <a:ext cx="2418945" cy="2159239"/>
        </a:xfrm>
        <a:prstGeom prst="ellipse">
          <a:avLst/>
        </a:prstGeom>
        <a:solidFill>
          <a:schemeClr val="accent6">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How do the risks within communities near my monitor/source compare to area/state/national averages?</a:t>
          </a:r>
        </a:p>
      </dsp:txBody>
      <dsp:txXfrm>
        <a:off x="2941090" y="1631238"/>
        <a:ext cx="1710453" cy="1526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322019" y="801620"/>
          <a:ext cx="1814438" cy="16862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Proximity Screening Analysis helps answer…</a:t>
          </a:r>
        </a:p>
      </dsp:txBody>
      <dsp:txXfrm>
        <a:off x="587737" y="1048562"/>
        <a:ext cx="1283002" cy="1192340"/>
      </dsp:txXfrm>
    </dsp:sp>
    <dsp:sp modelId="{CE9A44C9-A44D-4EE9-ACD8-BDED4B1A4837}">
      <dsp:nvSpPr>
        <dsp:cNvPr id="0" name=""/>
        <dsp:cNvSpPr/>
      </dsp:nvSpPr>
      <dsp:spPr>
        <a:xfrm>
          <a:off x="1890093" y="871497"/>
          <a:ext cx="1732473" cy="1546469"/>
        </a:xfrm>
        <a:prstGeom prst="ellipse">
          <a:avLst/>
        </a:prstGeom>
        <a:solidFill>
          <a:srgbClr val="00B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What are the demographics of communities in close proximity to monitor(s) and/or </a:t>
          </a:r>
          <a:r>
            <a:rPr lang="en-US" sz="1000" u="sng" kern="1200" dirty="0"/>
            <a:t>(sources)</a:t>
          </a:r>
          <a:r>
            <a:rPr lang="en-US" sz="1000" u="none" kern="1200" dirty="0"/>
            <a:t> </a:t>
          </a:r>
          <a:r>
            <a:rPr lang="en-US" sz="1000" kern="1200" dirty="0"/>
            <a:t>of interest?</a:t>
          </a:r>
        </a:p>
      </dsp:txBody>
      <dsp:txXfrm>
        <a:off x="2143808" y="1097972"/>
        <a:ext cx="1225043" cy="1093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322019" y="801620"/>
          <a:ext cx="1814438" cy="16862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Proximity Screening Analysis helps answer…</a:t>
          </a:r>
        </a:p>
      </dsp:txBody>
      <dsp:txXfrm>
        <a:off x="587737" y="1048562"/>
        <a:ext cx="1283002" cy="1192340"/>
      </dsp:txXfrm>
    </dsp:sp>
    <dsp:sp modelId="{99E07853-24C5-426D-BC84-E8BAD7A0F07D}">
      <dsp:nvSpPr>
        <dsp:cNvPr id="0" name=""/>
        <dsp:cNvSpPr/>
      </dsp:nvSpPr>
      <dsp:spPr>
        <a:xfrm>
          <a:off x="1890093" y="871497"/>
          <a:ext cx="1732473" cy="1546469"/>
        </a:xfrm>
        <a:prstGeom prst="ellipse">
          <a:avLst/>
        </a:prstGeom>
        <a:solidFill>
          <a:srgbClr val="FFFF99">
            <a:alpha val="85882"/>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How do the demographics of communities near my monitor/</a:t>
          </a:r>
          <a:r>
            <a:rPr lang="en-US" sz="1000" u="sng" kern="1200" dirty="0"/>
            <a:t>source</a:t>
          </a:r>
          <a:r>
            <a:rPr lang="en-US" sz="1000" kern="1200" dirty="0"/>
            <a:t> compare to area/state/national averages?</a:t>
          </a:r>
        </a:p>
      </dsp:txBody>
      <dsp:txXfrm>
        <a:off x="2143808" y="1097972"/>
        <a:ext cx="1225043" cy="10935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D9BC7-A0AC-44CD-A8E1-197A800BC1A1}">
      <dsp:nvSpPr>
        <dsp:cNvPr id="0" name=""/>
        <dsp:cNvSpPr/>
      </dsp:nvSpPr>
      <dsp:spPr>
        <a:xfrm>
          <a:off x="322019" y="801620"/>
          <a:ext cx="1814438" cy="168622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Proximity Screening Analysis helps answer…</a:t>
          </a:r>
        </a:p>
      </dsp:txBody>
      <dsp:txXfrm>
        <a:off x="587737" y="1048562"/>
        <a:ext cx="1283002" cy="1192340"/>
      </dsp:txXfrm>
    </dsp:sp>
    <dsp:sp modelId="{1B3F010B-C8E0-4362-A12A-967D8943663E}">
      <dsp:nvSpPr>
        <dsp:cNvPr id="0" name=""/>
        <dsp:cNvSpPr/>
      </dsp:nvSpPr>
      <dsp:spPr>
        <a:xfrm>
          <a:off x="1890093" y="871497"/>
          <a:ext cx="1732473" cy="1546469"/>
        </a:xfrm>
        <a:prstGeom prst="ellipse">
          <a:avLst/>
        </a:prstGeom>
        <a:solidFill>
          <a:srgbClr val="0070C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What are the risks in close proximity to my </a:t>
          </a:r>
          <a:r>
            <a:rPr lang="en-US" sz="1050" u="sng" kern="1200" dirty="0"/>
            <a:t>monitor</a:t>
          </a:r>
          <a:r>
            <a:rPr lang="en-US" sz="1050" kern="1200" dirty="0"/>
            <a:t> and/or community of interest?</a:t>
          </a:r>
        </a:p>
      </dsp:txBody>
      <dsp:txXfrm>
        <a:off x="2143808" y="1097972"/>
        <a:ext cx="1225043" cy="109351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0.81871</cdr:x>
      <cdr:y>0.18547</cdr:y>
    </cdr:from>
    <cdr:to>
      <cdr:x>0.81871</cdr:x>
      <cdr:y>0.81419</cdr:y>
    </cdr:to>
    <cdr:cxnSp macro="">
      <cdr:nvCxnSpPr>
        <cdr:cNvPr id="3" name="Straight Connector 2">
          <a:extLst xmlns:a="http://schemas.openxmlformats.org/drawingml/2006/main">
            <a:ext uri="{FF2B5EF4-FFF2-40B4-BE49-F238E27FC236}">
              <a16:creationId xmlns:a16="http://schemas.microsoft.com/office/drawing/2014/main" id="{D474DCD8-766A-477C-9AE2-2C541592EED8}"/>
            </a:ext>
          </a:extLst>
        </cdr:cNvPr>
        <cdr:cNvCxnSpPr/>
      </cdr:nvCxnSpPr>
      <cdr:spPr bwMode="auto">
        <a:xfrm xmlns:a="http://schemas.openxmlformats.org/drawingml/2006/main">
          <a:off x="6364735" y="1041042"/>
          <a:ext cx="0" cy="3529040"/>
        </a:xfrm>
        <a:prstGeom xmlns:a="http://schemas.openxmlformats.org/drawingml/2006/main" prst="line">
          <a:avLst/>
        </a:prstGeom>
        <a:solidFill xmlns:a="http://schemas.openxmlformats.org/drawingml/2006/main">
          <a:schemeClr val="accent1"/>
        </a:solidFill>
        <a:ln xmlns:a="http://schemas.openxmlformats.org/drawingml/2006/main" w="38100" cap="flat" cmpd="sng" algn="ctr">
          <a:solidFill>
            <a:schemeClr val="tx1"/>
          </a:solidFill>
          <a:prstDash val="solid"/>
          <a:round/>
          <a:headEnd type="none" w="med" len="med"/>
          <a:tailEnd type="none" w="med" len="med"/>
        </a:ln>
        <a:effectLst xmlns:a="http://schemas.openxmlformats.org/drawingml/2006/main"/>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7/18/2021</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dirty="0"/>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2021/7/18</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AD92F-F22A-4727-B555-C340A4DD368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647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17</a:t>
            </a:fld>
            <a:endParaRPr lang="zh-CN" altLang="en-US"/>
          </a:p>
        </p:txBody>
      </p:sp>
    </p:spTree>
    <p:extLst>
      <p:ext uri="{BB962C8B-B14F-4D97-AF65-F5344CB8AC3E}">
        <p14:creationId xmlns:p14="http://schemas.microsoft.com/office/powerpoint/2010/main" val="127380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NOx, SO2, PM2.5 and heavy metal HAPS from 2017 emissions data</a:t>
            </a:r>
          </a:p>
          <a:p>
            <a:r>
              <a:rPr lang="en-US" dirty="0"/>
              <a:t>1,4-Dichlorobenzene &amp; arsenic from 2014 emissions data</a:t>
            </a:r>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19</a:t>
            </a:fld>
            <a:endParaRPr lang="zh-CN" altLang="en-US"/>
          </a:p>
        </p:txBody>
      </p:sp>
    </p:spTree>
    <p:extLst>
      <p:ext uri="{BB962C8B-B14F-4D97-AF65-F5344CB8AC3E}">
        <p14:creationId xmlns:p14="http://schemas.microsoft.com/office/powerpoint/2010/main" val="238049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20</a:t>
            </a:fld>
            <a:endParaRPr lang="zh-CN" altLang="en-US"/>
          </a:p>
        </p:txBody>
      </p:sp>
    </p:spTree>
    <p:extLst>
      <p:ext uri="{BB962C8B-B14F-4D97-AF65-F5344CB8AC3E}">
        <p14:creationId xmlns:p14="http://schemas.microsoft.com/office/powerpoint/2010/main" val="140478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932F-FBD6-4440-AC0F-3B3D67F5C882}" type="slidenum">
              <a:rPr lang="en-US" smtClean="0"/>
              <a:t>23</a:t>
            </a:fld>
            <a:endParaRPr lang="en-US" dirty="0"/>
          </a:p>
        </p:txBody>
      </p:sp>
    </p:spTree>
    <p:extLst>
      <p:ext uri="{BB962C8B-B14F-4D97-AF65-F5344CB8AC3E}">
        <p14:creationId xmlns:p14="http://schemas.microsoft.com/office/powerpoint/2010/main" val="3265692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932F-FBD6-4440-AC0F-3B3D67F5C882}" type="slidenum">
              <a:rPr lang="en-US" smtClean="0"/>
              <a:t>24</a:t>
            </a:fld>
            <a:endParaRPr lang="en-US" dirty="0"/>
          </a:p>
        </p:txBody>
      </p:sp>
    </p:spTree>
    <p:extLst>
      <p:ext uri="{BB962C8B-B14F-4D97-AF65-F5344CB8AC3E}">
        <p14:creationId xmlns:p14="http://schemas.microsoft.com/office/powerpoint/2010/main" val="83974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85932F-FBD6-4440-AC0F-3B3D67F5C882}" type="slidenum">
              <a:rPr lang="en-US" smtClean="0"/>
              <a:t>25</a:t>
            </a:fld>
            <a:endParaRPr lang="en-US" dirty="0"/>
          </a:p>
        </p:txBody>
      </p:sp>
    </p:spTree>
    <p:extLst>
      <p:ext uri="{BB962C8B-B14F-4D97-AF65-F5344CB8AC3E}">
        <p14:creationId xmlns:p14="http://schemas.microsoft.com/office/powerpoint/2010/main" val="2423433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29</a:t>
            </a:fld>
            <a:endParaRPr lang="zh-CN" altLang="en-US"/>
          </a:p>
        </p:txBody>
      </p:sp>
    </p:spTree>
    <p:extLst>
      <p:ext uri="{BB962C8B-B14F-4D97-AF65-F5344CB8AC3E}">
        <p14:creationId xmlns:p14="http://schemas.microsoft.com/office/powerpoint/2010/main" val="241397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34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487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28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2</a:t>
            </a:fld>
            <a:endParaRPr lang="zh-CN" altLang="en-US"/>
          </a:p>
        </p:txBody>
      </p:sp>
    </p:spTree>
    <p:extLst>
      <p:ext uri="{BB962C8B-B14F-4D97-AF65-F5344CB8AC3E}">
        <p14:creationId xmlns:p14="http://schemas.microsoft.com/office/powerpoint/2010/main" val="3747378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922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6625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421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4678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55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54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146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171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0309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62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2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5435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295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0479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4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9A5E68-CF20-49C0-9291-AF1592569517}" type="slidenum">
              <a:rPr lang="zh-CN" altLang="en-US" smtClean="0"/>
              <a:pPr/>
              <a:t>4</a:t>
            </a:fld>
            <a:endParaRPr lang="zh-CN" altLang="en-US"/>
          </a:p>
        </p:txBody>
      </p:sp>
    </p:spTree>
    <p:extLst>
      <p:ext uri="{BB962C8B-B14F-4D97-AF65-F5344CB8AC3E}">
        <p14:creationId xmlns:p14="http://schemas.microsoft.com/office/powerpoint/2010/main" val="197109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6</a:t>
            </a:fld>
            <a:endParaRPr lang="zh-CN" altLang="en-US"/>
          </a:p>
        </p:txBody>
      </p:sp>
    </p:spTree>
    <p:extLst>
      <p:ext uri="{BB962C8B-B14F-4D97-AF65-F5344CB8AC3E}">
        <p14:creationId xmlns:p14="http://schemas.microsoft.com/office/powerpoint/2010/main" val="4720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10</a:t>
            </a:fld>
            <a:endParaRPr lang="zh-CN" altLang="en-US"/>
          </a:p>
        </p:txBody>
      </p:sp>
    </p:spTree>
    <p:extLst>
      <p:ext uri="{BB962C8B-B14F-4D97-AF65-F5344CB8AC3E}">
        <p14:creationId xmlns:p14="http://schemas.microsoft.com/office/powerpoint/2010/main" val="60633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13</a:t>
            </a:fld>
            <a:endParaRPr lang="zh-CN" altLang="en-US"/>
          </a:p>
        </p:txBody>
      </p:sp>
    </p:spTree>
    <p:extLst>
      <p:ext uri="{BB962C8B-B14F-4D97-AF65-F5344CB8AC3E}">
        <p14:creationId xmlns:p14="http://schemas.microsoft.com/office/powerpoint/2010/main" val="301298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15</a:t>
            </a:fld>
            <a:endParaRPr lang="zh-CN" altLang="en-US"/>
          </a:p>
        </p:txBody>
      </p:sp>
    </p:spTree>
    <p:extLst>
      <p:ext uri="{BB962C8B-B14F-4D97-AF65-F5344CB8AC3E}">
        <p14:creationId xmlns:p14="http://schemas.microsoft.com/office/powerpoint/2010/main" val="15814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A5E68-CF20-49C0-9291-AF1592569517}" type="slidenum">
              <a:rPr lang="zh-CN" altLang="en-US" smtClean="0"/>
              <a:pPr/>
              <a:t>16</a:t>
            </a:fld>
            <a:endParaRPr lang="zh-CN" altLang="en-US"/>
          </a:p>
        </p:txBody>
      </p:sp>
    </p:spTree>
    <p:extLst>
      <p:ext uri="{BB962C8B-B14F-4D97-AF65-F5344CB8AC3E}">
        <p14:creationId xmlns:p14="http://schemas.microsoft.com/office/powerpoint/2010/main" val="1128480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6"/>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39"/>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39"/>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39"/>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5907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12192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914400" y="2130428"/>
            <a:ext cx="103632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2"/>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609600" y="71440"/>
            <a:ext cx="109728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609600" y="980728"/>
            <a:ext cx="109728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1441"/>
            <a:ext cx="27432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1441"/>
            <a:ext cx="80264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71441"/>
            <a:ext cx="109728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370241" y="6453339"/>
            <a:ext cx="1261931"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7714389" y="6453339"/>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1650828" y="6453339"/>
            <a:ext cx="493845"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609600" y="44624"/>
            <a:ext cx="109728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838200" y="35147"/>
            <a:ext cx="105156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12192000" cy="13680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39"/>
            <a:ext cx="10972800" cy="119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07" r:id="rId13"/>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12192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609600" y="71441"/>
            <a:ext cx="10972800" cy="66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gaftp.epa.gov/Air/aqmg/cjang/NEXU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1.png"/><Relationship Id="rId7"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43.png"/><Relationship Id="rId4" Type="http://schemas.openxmlformats.org/officeDocument/2006/relationships/diagramLayout" Target="../diagrams/layout2.xm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4.xml"/><Relationship Id="rId7" Type="http://schemas.openxmlformats.org/officeDocument/2006/relationships/image" Target="../media/image4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46.png"/><Relationship Id="rId4" Type="http://schemas.openxmlformats.org/officeDocument/2006/relationships/diagramQuickStyle" Target="../diagrams/quickStyle4.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4534E-61FD-47DC-A2C5-606F325294A3}"/>
              </a:ext>
            </a:extLst>
          </p:cNvPr>
          <p:cNvPicPr>
            <a:picLocks noChangeAspect="1"/>
          </p:cNvPicPr>
          <p:nvPr/>
        </p:nvPicPr>
        <p:blipFill>
          <a:blip r:embed="rId3"/>
          <a:stretch>
            <a:fillRect/>
          </a:stretch>
        </p:blipFill>
        <p:spPr>
          <a:xfrm>
            <a:off x="1514803" y="2218506"/>
            <a:ext cx="2958994" cy="21011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 name="标题 1"/>
          <p:cNvSpPr>
            <a:spLocks noGrp="1"/>
          </p:cNvSpPr>
          <p:nvPr>
            <p:ph type="title"/>
          </p:nvPr>
        </p:nvSpPr>
        <p:spPr>
          <a:xfrm>
            <a:off x="585216" y="1"/>
            <a:ext cx="11173968" cy="1335024"/>
          </a:xfrm>
          <a:ln>
            <a:solidFill>
              <a:schemeClr val="tx1"/>
            </a:solidFill>
          </a:ln>
        </p:spPr>
        <p:txBody>
          <a:bodyPr>
            <a:normAutofit/>
          </a:bodyPr>
          <a:lstStyle/>
          <a:p>
            <a:r>
              <a:rPr lang="en-US" altLang="zh-CN" sz="3600" dirty="0">
                <a:solidFill>
                  <a:srgbClr val="FFFF00"/>
                </a:solidFill>
              </a:rPr>
              <a:t>“</a:t>
            </a:r>
            <a:r>
              <a:rPr lang="en-US" altLang="zh-CN" sz="4000" dirty="0">
                <a:solidFill>
                  <a:srgbClr val="FFFF00"/>
                </a:solidFill>
                <a:latin typeface="Arial" panose="020B0604020202020204" pitchFamily="34" charset="0"/>
                <a:cs typeface="Arial" panose="020B0604020202020204" pitchFamily="34" charset="0"/>
              </a:rPr>
              <a:t>NEXUS” </a:t>
            </a:r>
            <a:r>
              <a:rPr lang="en-US" altLang="zh-CN" sz="3600" dirty="0">
                <a:latin typeface="Arial" panose="020B0604020202020204" pitchFamily="34" charset="0"/>
                <a:cs typeface="Arial" panose="020B0604020202020204" pitchFamily="34" charset="0"/>
              </a:rPr>
              <a:t>Multi-Pollutant Analysis Tool: </a:t>
            </a:r>
            <a:br>
              <a:rPr lang="en-US" altLang="zh-CN" sz="3600" dirty="0">
                <a:latin typeface="Arial" panose="020B0604020202020204" pitchFamily="34" charset="0"/>
                <a:cs typeface="Arial" panose="020B0604020202020204" pitchFamily="34" charset="0"/>
              </a:rPr>
            </a:br>
            <a:r>
              <a:rPr lang="en-US" altLang="zh-CN" sz="3600" dirty="0">
                <a:solidFill>
                  <a:srgbClr val="FFFF00"/>
                </a:solidFill>
                <a:latin typeface="Arial" panose="020B0604020202020204" pitchFamily="34" charset="0"/>
                <a:cs typeface="Arial" panose="020B0604020202020204" pitchFamily="34" charset="0"/>
              </a:rPr>
              <a:t>Development Status and Progress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19E0DDC-6B53-4833-AAC6-95682E48F51E}"/>
              </a:ext>
            </a:extLst>
          </p:cNvPr>
          <p:cNvSpPr>
            <a:spLocks noGrp="1"/>
          </p:cNvSpPr>
          <p:nvPr>
            <p:ph type="subTitle" idx="4294967295"/>
          </p:nvPr>
        </p:nvSpPr>
        <p:spPr>
          <a:xfrm>
            <a:off x="1277956" y="5569170"/>
            <a:ext cx="9144000" cy="1046440"/>
          </a:xfrm>
        </p:spPr>
        <p:txBody>
          <a:bodyPr/>
          <a:lstStyle/>
          <a:p>
            <a:pPr marL="0" indent="0" algn="ctr">
              <a:spcBef>
                <a:spcPts val="0"/>
              </a:spcBef>
              <a:buNone/>
            </a:pPr>
            <a:r>
              <a:rPr lang="en-US" altLang="zh-CN" sz="2800" dirty="0">
                <a:latin typeface="Calibri" panose="020F0502020204030204" pitchFamily="34" charset="0"/>
                <a:cs typeface="Calibri" panose="020F0502020204030204" pitchFamily="34" charset="0"/>
              </a:rPr>
              <a:t>OID Briefing</a:t>
            </a:r>
          </a:p>
          <a:p>
            <a:pPr marL="0" indent="0" algn="ctr">
              <a:spcBef>
                <a:spcPts val="0"/>
              </a:spcBef>
              <a:buNone/>
            </a:pPr>
            <a:r>
              <a:rPr lang="en-US" altLang="zh-CN" sz="2000" i="1" dirty="0">
                <a:latin typeface="Calibri" panose="020F0502020204030204" pitchFamily="34" charset="0"/>
                <a:cs typeface="Calibri" panose="020F0502020204030204" pitchFamily="34" charset="0"/>
              </a:rPr>
              <a:t>July 19, 2021</a:t>
            </a:r>
          </a:p>
          <a:p>
            <a:pPr marL="0" indent="0" algn="ctr">
              <a:spcBef>
                <a:spcPts val="0"/>
              </a:spcBef>
              <a:buNone/>
            </a:pPr>
            <a:r>
              <a:rPr lang="en-US" altLang="zh-CN" sz="2000" i="1" dirty="0">
                <a:latin typeface="Calibri" panose="020F0502020204030204" pitchFamily="34" charset="0"/>
                <a:cs typeface="Calibri" panose="020F0502020204030204" pitchFamily="34" charset="0"/>
              </a:rPr>
              <a:t>OAQPS’s Multi-Pollutant Team: Beth Landis, Carey Jang, etc.</a:t>
            </a:r>
            <a:endParaRPr lang="zh-CN" altLang="en-US" sz="2000" i="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5CAFFCA-E948-49BD-BC86-189A3A0496D5}"/>
              </a:ext>
            </a:extLst>
          </p:cNvPr>
          <p:cNvSpPr txBox="1"/>
          <p:nvPr/>
        </p:nvSpPr>
        <p:spPr>
          <a:xfrm>
            <a:off x="1652384" y="1689851"/>
            <a:ext cx="2821413"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Viewer Module</a:t>
            </a:r>
          </a:p>
        </p:txBody>
      </p:sp>
      <p:sp>
        <p:nvSpPr>
          <p:cNvPr id="12" name="TextBox 11">
            <a:extLst>
              <a:ext uri="{FF2B5EF4-FFF2-40B4-BE49-F238E27FC236}">
                <a16:creationId xmlns:a16="http://schemas.microsoft.com/office/drawing/2014/main" id="{E49F4318-AF6C-4755-9019-8B0723ECCA1F}"/>
              </a:ext>
            </a:extLst>
          </p:cNvPr>
          <p:cNvSpPr txBox="1"/>
          <p:nvPr/>
        </p:nvSpPr>
        <p:spPr>
          <a:xfrm>
            <a:off x="4721595" y="1670004"/>
            <a:ext cx="260250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Input Module</a:t>
            </a:r>
          </a:p>
        </p:txBody>
      </p:sp>
      <p:sp>
        <p:nvSpPr>
          <p:cNvPr id="13" name="TextBox 12">
            <a:extLst>
              <a:ext uri="{FF2B5EF4-FFF2-40B4-BE49-F238E27FC236}">
                <a16:creationId xmlns:a16="http://schemas.microsoft.com/office/drawing/2014/main" id="{8B542D98-6667-45ED-BC1D-D1BD6AC7DC74}"/>
              </a:ext>
            </a:extLst>
          </p:cNvPr>
          <p:cNvSpPr txBox="1"/>
          <p:nvPr/>
        </p:nvSpPr>
        <p:spPr>
          <a:xfrm>
            <a:off x="7751258" y="1679148"/>
            <a:ext cx="2706447" cy="461665"/>
          </a:xfrm>
          <a:prstGeom prst="rect">
            <a:avLst/>
          </a:prstGeom>
          <a:solidFill>
            <a:schemeClr val="accent5">
              <a:lumMod val="40000"/>
              <a:lumOff val="60000"/>
            </a:schemeClr>
          </a:solidFill>
        </p:spPr>
        <p:txBody>
          <a:bodyPr wrap="none" rtlCol="0">
            <a:spAutoFit/>
          </a:bodyPr>
          <a:lstStyle/>
          <a:p>
            <a:pPr defTabSz="914400">
              <a:defRPr/>
            </a:pPr>
            <a:r>
              <a:rPr lang="en-US" sz="2400" b="1" i="1" dirty="0">
                <a:solidFill>
                  <a:srgbClr val="FF0000"/>
                </a:solidFill>
                <a:latin typeface="Calibri"/>
                <a:ea typeface="微软雅黑"/>
              </a:rPr>
              <a:t>Data Query Module</a:t>
            </a:r>
          </a:p>
        </p:txBody>
      </p:sp>
      <p:sp>
        <p:nvSpPr>
          <p:cNvPr id="15" name="Rectangle 12">
            <a:extLst>
              <a:ext uri="{FF2B5EF4-FFF2-40B4-BE49-F238E27FC236}">
                <a16:creationId xmlns:a16="http://schemas.microsoft.com/office/drawing/2014/main" id="{8D150921-0BB7-4FC2-B610-E15BFC9B0149}"/>
              </a:ext>
            </a:extLst>
          </p:cNvPr>
          <p:cNvSpPr/>
          <p:nvPr/>
        </p:nvSpPr>
        <p:spPr>
          <a:xfrm>
            <a:off x="2144585" y="2489489"/>
            <a:ext cx="385763" cy="6476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10" name="Picture 9">
            <a:extLst>
              <a:ext uri="{FF2B5EF4-FFF2-40B4-BE49-F238E27FC236}">
                <a16:creationId xmlns:a16="http://schemas.microsoft.com/office/drawing/2014/main" id="{2BBBFDB7-CA98-430A-BECF-07FA96CCCB51}"/>
              </a:ext>
            </a:extLst>
          </p:cNvPr>
          <p:cNvPicPr>
            <a:picLocks noChangeAspect="1"/>
          </p:cNvPicPr>
          <p:nvPr/>
        </p:nvPicPr>
        <p:blipFill rotWithShape="1">
          <a:blip r:embed="rId4"/>
          <a:srcRect t="11337"/>
          <a:stretch/>
        </p:blipFill>
        <p:spPr>
          <a:xfrm>
            <a:off x="4612852" y="2218507"/>
            <a:ext cx="2839968" cy="2105226"/>
          </a:xfrm>
          <a:prstGeom prst="rect">
            <a:avLst/>
          </a:prstGeom>
          <a:ln>
            <a:solidFill>
              <a:schemeClr val="tx1"/>
            </a:solidFill>
          </a:ln>
        </p:spPr>
      </p:pic>
      <p:sp>
        <p:nvSpPr>
          <p:cNvPr id="5" name="Rectangle 4">
            <a:extLst>
              <a:ext uri="{FF2B5EF4-FFF2-40B4-BE49-F238E27FC236}">
                <a16:creationId xmlns:a16="http://schemas.microsoft.com/office/drawing/2014/main" id="{F61D042D-284D-4A10-9A7D-03255EC2BA7C}"/>
              </a:ext>
            </a:extLst>
          </p:cNvPr>
          <p:cNvSpPr/>
          <p:nvPr/>
        </p:nvSpPr>
        <p:spPr>
          <a:xfrm>
            <a:off x="1537534" y="4420065"/>
            <a:ext cx="8920171" cy="1323439"/>
          </a:xfrm>
          <a:prstGeom prst="rect">
            <a:avLst/>
          </a:prstGeom>
        </p:spPr>
        <p:txBody>
          <a:bodyPr wrap="square">
            <a:spAutoFit/>
          </a:bodyPr>
          <a:lstStyle/>
          <a:p>
            <a:pPr algn="ctr" fontAlgn="base">
              <a:defRPr/>
            </a:pPr>
            <a:r>
              <a:rPr lang="en-US" sz="2000" b="1" dirty="0">
                <a:solidFill>
                  <a:srgbClr val="FF0000"/>
                </a:solidFill>
                <a:latin typeface="Calibri"/>
                <a:ea typeface="微软雅黑"/>
              </a:rPr>
              <a:t>“NEXUS 1.8.6” </a:t>
            </a:r>
            <a:r>
              <a:rPr lang="en-US" b="1" dirty="0">
                <a:solidFill>
                  <a:prstClr val="black"/>
                </a:solidFill>
                <a:latin typeface="Calibri"/>
                <a:ea typeface="微软雅黑"/>
              </a:rPr>
              <a:t>available at</a:t>
            </a:r>
            <a:r>
              <a:rPr lang="en-US" sz="2000" dirty="0">
                <a:solidFill>
                  <a:prstClr val="black"/>
                </a:solidFill>
                <a:latin typeface="Calibri" panose="020F0502020204030204" pitchFamily="34" charset="0"/>
                <a:ea typeface="微软雅黑"/>
                <a:cs typeface="Calibri" panose="020F0502020204030204" pitchFamily="34" charset="0"/>
              </a:rPr>
              <a:t>:</a:t>
            </a:r>
          </a:p>
          <a:p>
            <a:pPr algn="ctr" fontAlgn="base">
              <a:defRPr/>
            </a:pPr>
            <a:r>
              <a:rPr lang="en-US" sz="2000" dirty="0">
                <a:solidFill>
                  <a:prstClr val="black"/>
                </a:solidFill>
                <a:latin typeface="Calibri" panose="020F0502020204030204" pitchFamily="34" charset="0"/>
                <a:cs typeface="Calibri" panose="020F0502020204030204" pitchFamily="34" charset="0"/>
                <a:hlinkClick r:id="rId5"/>
              </a:rPr>
              <a:t>https://gaftp.epa.gov/Air/aqmg/cjang/NEXUS/</a:t>
            </a:r>
            <a:r>
              <a:rPr lang="en-US" sz="2000" dirty="0">
                <a:solidFill>
                  <a:prstClr val="black"/>
                </a:solidFill>
                <a:latin typeface="Calibri" panose="020F0502020204030204" pitchFamily="34" charset="0"/>
                <a:cs typeface="Calibri" panose="020F0502020204030204" pitchFamily="34" charset="0"/>
              </a:rPr>
              <a:t>  </a:t>
            </a:r>
          </a:p>
          <a:p>
            <a:pPr fontAlgn="base">
              <a:defRPr/>
            </a:pPr>
            <a:endParaRPr lang="en-US" sz="2000" dirty="0">
              <a:solidFill>
                <a:prstClr val="black"/>
              </a:solidFill>
              <a:latin typeface="Calibri" panose="020F0502020204030204" pitchFamily="34" charset="0"/>
              <a:cs typeface="Calibri" panose="020F0502020204030204" pitchFamily="34" charset="0"/>
            </a:endParaRPr>
          </a:p>
          <a:p>
            <a:pPr fontAlgn="base">
              <a:defRPr/>
            </a:pPr>
            <a:r>
              <a:rPr lang="en-US" sz="2000" dirty="0">
                <a:solidFill>
                  <a:prstClr val="black"/>
                </a:solidFill>
                <a:latin typeface="Calibri" panose="020F0502020204030204" pitchFamily="34" charset="0"/>
                <a:ea typeface="微软雅黑"/>
                <a:cs typeface="Calibri" panose="020F0502020204030204" pitchFamily="34" charset="0"/>
              </a:rPr>
              <a:t> 	</a:t>
            </a:r>
            <a:endParaRPr lang="en-US" b="1" i="1" dirty="0">
              <a:solidFill>
                <a:srgbClr val="0000FF"/>
              </a:solidFill>
              <a:latin typeface="Calibri"/>
              <a:ea typeface="微软雅黑"/>
            </a:endParaRPr>
          </a:p>
        </p:txBody>
      </p:sp>
      <p:pic>
        <p:nvPicPr>
          <p:cNvPr id="14" name="Picture 13">
            <a:extLst>
              <a:ext uri="{FF2B5EF4-FFF2-40B4-BE49-F238E27FC236}">
                <a16:creationId xmlns:a16="http://schemas.microsoft.com/office/drawing/2014/main" id="{86DF4EF2-74E0-4A32-B5D3-BB0C08D99977}"/>
              </a:ext>
            </a:extLst>
          </p:cNvPr>
          <p:cNvPicPr>
            <a:picLocks noChangeAspect="1"/>
          </p:cNvPicPr>
          <p:nvPr/>
        </p:nvPicPr>
        <p:blipFill>
          <a:blip r:embed="rId6"/>
          <a:stretch>
            <a:fillRect/>
          </a:stretch>
        </p:blipFill>
        <p:spPr>
          <a:xfrm>
            <a:off x="7535324" y="2241250"/>
            <a:ext cx="2990250" cy="2078379"/>
          </a:xfrm>
          <a:prstGeom prst="rect">
            <a:avLst/>
          </a:prstGeom>
          <a:ln>
            <a:solidFill>
              <a:schemeClr val="tx1"/>
            </a:solidFill>
          </a:ln>
        </p:spPr>
      </p:pic>
      <p:sp>
        <p:nvSpPr>
          <p:cNvPr id="16" name="Slide Number Placeholder 1">
            <a:extLst>
              <a:ext uri="{FF2B5EF4-FFF2-40B4-BE49-F238E27FC236}">
                <a16:creationId xmlns:a16="http://schemas.microsoft.com/office/drawing/2014/main" id="{81467174-C0E6-4289-B6E7-D1DB50A7FB8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69904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FE6-6C3B-4A83-A087-28D50CEF4DAC}"/>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Detroit CBSA</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3FA25A3-EC78-46F0-87D2-40AE1AD85FFE}"/>
              </a:ext>
            </a:extLst>
          </p:cNvPr>
          <p:cNvPicPr>
            <a:picLocks noChangeAspect="1"/>
          </p:cNvPicPr>
          <p:nvPr/>
        </p:nvPicPr>
        <p:blipFill>
          <a:blip r:embed="rId3"/>
          <a:stretch>
            <a:fillRect/>
          </a:stretch>
        </p:blipFill>
        <p:spPr>
          <a:xfrm>
            <a:off x="1524000" y="775864"/>
            <a:ext cx="9144000" cy="5372374"/>
          </a:xfrm>
          <a:prstGeom prst="rect">
            <a:avLst/>
          </a:prstGeom>
        </p:spPr>
      </p:pic>
      <p:sp>
        <p:nvSpPr>
          <p:cNvPr id="6" name="Rectangle 5">
            <a:extLst>
              <a:ext uri="{FF2B5EF4-FFF2-40B4-BE49-F238E27FC236}">
                <a16:creationId xmlns:a16="http://schemas.microsoft.com/office/drawing/2014/main" id="{9681354F-CE0B-439A-937B-97221B0CA99F}"/>
              </a:ext>
            </a:extLst>
          </p:cNvPr>
          <p:cNvSpPr/>
          <p:nvPr/>
        </p:nvSpPr>
        <p:spPr>
          <a:xfrm>
            <a:off x="7010401" y="3429001"/>
            <a:ext cx="3492347" cy="2554545"/>
          </a:xfrm>
          <a:prstGeom prst="rect">
            <a:avLst/>
          </a:prstGeom>
          <a:solidFill>
            <a:schemeClr val="bg1"/>
          </a:solidFill>
          <a:ln>
            <a:solidFill>
              <a:schemeClr val="accent1"/>
            </a:solidFill>
          </a:ln>
        </p:spPr>
        <p:txBody>
          <a:bodyPr wrap="square">
            <a:spAutoFit/>
          </a:bodyPr>
          <a:lstStyle/>
          <a:p>
            <a:pPr algn="ctr"/>
            <a:r>
              <a:rPr lang="en-US" sz="1600" dirty="0">
                <a:latin typeface="Arial" panose="020B0604020202020204" pitchFamily="34" charset="0"/>
                <a:cs typeface="Arial" panose="020B0604020202020204" pitchFamily="34" charset="0"/>
              </a:rPr>
              <a:t>NEXUS can be used to explore CBSAs with multi-pollutant concerns. This information was generated in Data Viewer for the Detroit CBSA. Two counties (Wayne &amp; Genessee) are outlined in green, showing that they are “disadvantaged or under”. Let’s explore where the major sources are located in the CBSA…</a:t>
            </a:r>
          </a:p>
        </p:txBody>
      </p:sp>
      <p:sp>
        <p:nvSpPr>
          <p:cNvPr id="8" name="Slide Number Placeholder 1">
            <a:extLst>
              <a:ext uri="{FF2B5EF4-FFF2-40B4-BE49-F238E27FC236}">
                <a16:creationId xmlns:a16="http://schemas.microsoft.com/office/drawing/2014/main" id="{D6468222-C815-4687-AC32-0481F215D0C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5768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642CC-6F75-4AB6-876A-DEE192DA34BB}"/>
              </a:ext>
            </a:extLst>
          </p:cNvPr>
          <p:cNvPicPr>
            <a:picLocks noChangeAspect="1"/>
          </p:cNvPicPr>
          <p:nvPr/>
        </p:nvPicPr>
        <p:blipFill rotWithShape="1">
          <a:blip r:embed="rId2"/>
          <a:srcRect r="52289" b="12571"/>
          <a:stretch/>
        </p:blipFill>
        <p:spPr>
          <a:xfrm>
            <a:off x="1524000" y="772441"/>
            <a:ext cx="4362680" cy="4496948"/>
          </a:xfrm>
          <a:prstGeom prst="rect">
            <a:avLst/>
          </a:prstGeom>
        </p:spPr>
      </p:pic>
      <p:sp>
        <p:nvSpPr>
          <p:cNvPr id="8" name="TextBox 7">
            <a:extLst>
              <a:ext uri="{FF2B5EF4-FFF2-40B4-BE49-F238E27FC236}">
                <a16:creationId xmlns:a16="http://schemas.microsoft.com/office/drawing/2014/main" id="{236B85E4-9E9B-4AD9-B6D2-7F44A0763ADB}"/>
              </a:ext>
            </a:extLst>
          </p:cNvPr>
          <p:cNvSpPr txBox="1"/>
          <p:nvPr/>
        </p:nvSpPr>
        <p:spPr>
          <a:xfrm>
            <a:off x="5935198" y="2893013"/>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NOx Emission Sources</a:t>
            </a:r>
          </a:p>
        </p:txBody>
      </p:sp>
      <p:pic>
        <p:nvPicPr>
          <p:cNvPr id="14" name="Picture 13">
            <a:extLst>
              <a:ext uri="{FF2B5EF4-FFF2-40B4-BE49-F238E27FC236}">
                <a16:creationId xmlns:a16="http://schemas.microsoft.com/office/drawing/2014/main" id="{85DC8CD6-6A18-46DD-A37C-9C09224E9E86}"/>
              </a:ext>
            </a:extLst>
          </p:cNvPr>
          <p:cNvPicPr>
            <a:picLocks noChangeAspect="1"/>
          </p:cNvPicPr>
          <p:nvPr/>
        </p:nvPicPr>
        <p:blipFill>
          <a:blip r:embed="rId3"/>
          <a:stretch>
            <a:fillRect/>
          </a:stretch>
        </p:blipFill>
        <p:spPr>
          <a:xfrm>
            <a:off x="7140232" y="3253098"/>
            <a:ext cx="2083298" cy="2145106"/>
          </a:xfrm>
          <a:prstGeom prst="rect">
            <a:avLst/>
          </a:prstGeom>
        </p:spPr>
      </p:pic>
      <p:pic>
        <p:nvPicPr>
          <p:cNvPr id="16" name="Picture 15">
            <a:extLst>
              <a:ext uri="{FF2B5EF4-FFF2-40B4-BE49-F238E27FC236}">
                <a16:creationId xmlns:a16="http://schemas.microsoft.com/office/drawing/2014/main" id="{881DD37A-55AE-45B9-8329-6B02043D5EB5}"/>
              </a:ext>
            </a:extLst>
          </p:cNvPr>
          <p:cNvPicPr>
            <a:picLocks noChangeAspect="1"/>
          </p:cNvPicPr>
          <p:nvPr/>
        </p:nvPicPr>
        <p:blipFill>
          <a:blip r:embed="rId4"/>
          <a:stretch>
            <a:fillRect/>
          </a:stretch>
        </p:blipFill>
        <p:spPr>
          <a:xfrm>
            <a:off x="8385574" y="839923"/>
            <a:ext cx="2039574" cy="2060710"/>
          </a:xfrm>
          <a:prstGeom prst="rect">
            <a:avLst/>
          </a:prstGeom>
        </p:spPr>
      </p:pic>
      <p:pic>
        <p:nvPicPr>
          <p:cNvPr id="17" name="Picture 16">
            <a:extLst>
              <a:ext uri="{FF2B5EF4-FFF2-40B4-BE49-F238E27FC236}">
                <a16:creationId xmlns:a16="http://schemas.microsoft.com/office/drawing/2014/main" id="{6F2436BC-BAD6-4BDC-A771-C5869FFC01BB}"/>
              </a:ext>
            </a:extLst>
          </p:cNvPr>
          <p:cNvPicPr>
            <a:picLocks noChangeAspect="1"/>
          </p:cNvPicPr>
          <p:nvPr/>
        </p:nvPicPr>
        <p:blipFill>
          <a:blip r:embed="rId5"/>
          <a:stretch>
            <a:fillRect/>
          </a:stretch>
        </p:blipFill>
        <p:spPr>
          <a:xfrm>
            <a:off x="5989844" y="834946"/>
            <a:ext cx="2050759" cy="2071974"/>
          </a:xfrm>
          <a:prstGeom prst="rect">
            <a:avLst/>
          </a:prstGeom>
        </p:spPr>
      </p:pic>
      <p:sp>
        <p:nvSpPr>
          <p:cNvPr id="18" name="Rectangle 17">
            <a:extLst>
              <a:ext uri="{FF2B5EF4-FFF2-40B4-BE49-F238E27FC236}">
                <a16:creationId xmlns:a16="http://schemas.microsoft.com/office/drawing/2014/main" id="{E6140F13-5025-4979-9656-EF7D755B02A0}"/>
              </a:ext>
            </a:extLst>
          </p:cNvPr>
          <p:cNvSpPr/>
          <p:nvPr/>
        </p:nvSpPr>
        <p:spPr bwMode="auto">
          <a:xfrm>
            <a:off x="1627164" y="2697358"/>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19" name="Rectangle 18">
            <a:extLst>
              <a:ext uri="{FF2B5EF4-FFF2-40B4-BE49-F238E27FC236}">
                <a16:creationId xmlns:a16="http://schemas.microsoft.com/office/drawing/2014/main" id="{A7C4F88B-8E2C-4612-8F36-4C1FD3EC7C55}"/>
              </a:ext>
            </a:extLst>
          </p:cNvPr>
          <p:cNvSpPr/>
          <p:nvPr/>
        </p:nvSpPr>
        <p:spPr bwMode="auto">
          <a:xfrm>
            <a:off x="1627163" y="305960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0" name="Rectangle 19">
            <a:extLst>
              <a:ext uri="{FF2B5EF4-FFF2-40B4-BE49-F238E27FC236}">
                <a16:creationId xmlns:a16="http://schemas.microsoft.com/office/drawing/2014/main" id="{5F06F8BC-E8AA-43C0-90CC-0C5DACC33677}"/>
              </a:ext>
            </a:extLst>
          </p:cNvPr>
          <p:cNvSpPr/>
          <p:nvPr/>
        </p:nvSpPr>
        <p:spPr bwMode="auto">
          <a:xfrm>
            <a:off x="1627163" y="3788183"/>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1" name="Rectangle 20">
            <a:extLst>
              <a:ext uri="{FF2B5EF4-FFF2-40B4-BE49-F238E27FC236}">
                <a16:creationId xmlns:a16="http://schemas.microsoft.com/office/drawing/2014/main" id="{7B75E515-84A9-4F9F-BFBF-6436E9C6BCB1}"/>
              </a:ext>
            </a:extLst>
          </p:cNvPr>
          <p:cNvSpPr/>
          <p:nvPr/>
        </p:nvSpPr>
        <p:spPr bwMode="auto">
          <a:xfrm>
            <a:off x="1627163" y="451786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2" name="Rectangle 21">
            <a:extLst>
              <a:ext uri="{FF2B5EF4-FFF2-40B4-BE49-F238E27FC236}">
                <a16:creationId xmlns:a16="http://schemas.microsoft.com/office/drawing/2014/main" id="{A45322AD-3616-4286-87D7-B66535DC53B8}"/>
              </a:ext>
            </a:extLst>
          </p:cNvPr>
          <p:cNvSpPr/>
          <p:nvPr/>
        </p:nvSpPr>
        <p:spPr bwMode="auto">
          <a:xfrm>
            <a:off x="1627163" y="488667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3" name="Rectangle 22">
            <a:extLst>
              <a:ext uri="{FF2B5EF4-FFF2-40B4-BE49-F238E27FC236}">
                <a16:creationId xmlns:a16="http://schemas.microsoft.com/office/drawing/2014/main" id="{DCC2C852-7008-4003-A8F6-2E9F32C5EEF7}"/>
              </a:ext>
            </a:extLst>
          </p:cNvPr>
          <p:cNvSpPr/>
          <p:nvPr/>
        </p:nvSpPr>
        <p:spPr bwMode="auto">
          <a:xfrm>
            <a:off x="3064738" y="269932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4" name="Rectangle 23">
            <a:extLst>
              <a:ext uri="{FF2B5EF4-FFF2-40B4-BE49-F238E27FC236}">
                <a16:creationId xmlns:a16="http://schemas.microsoft.com/office/drawing/2014/main" id="{DE0740FB-0FD9-4310-833E-7B0CA015EA6D}"/>
              </a:ext>
            </a:extLst>
          </p:cNvPr>
          <p:cNvSpPr/>
          <p:nvPr/>
        </p:nvSpPr>
        <p:spPr bwMode="auto">
          <a:xfrm>
            <a:off x="3064738" y="3061580"/>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5" name="Rectangle 24">
            <a:extLst>
              <a:ext uri="{FF2B5EF4-FFF2-40B4-BE49-F238E27FC236}">
                <a16:creationId xmlns:a16="http://schemas.microsoft.com/office/drawing/2014/main" id="{9FCACC68-1DCC-41A7-BFFB-67D5B40984C3}"/>
              </a:ext>
            </a:extLst>
          </p:cNvPr>
          <p:cNvSpPr/>
          <p:nvPr/>
        </p:nvSpPr>
        <p:spPr bwMode="auto">
          <a:xfrm>
            <a:off x="3060570" y="3788183"/>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6" name="Rectangle 25">
            <a:extLst>
              <a:ext uri="{FF2B5EF4-FFF2-40B4-BE49-F238E27FC236}">
                <a16:creationId xmlns:a16="http://schemas.microsoft.com/office/drawing/2014/main" id="{332C1D27-5995-4426-9138-242A94175E9E}"/>
              </a:ext>
            </a:extLst>
          </p:cNvPr>
          <p:cNvSpPr/>
          <p:nvPr/>
        </p:nvSpPr>
        <p:spPr bwMode="auto">
          <a:xfrm>
            <a:off x="3060570" y="4156107"/>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7" name="Rectangle 26">
            <a:extLst>
              <a:ext uri="{FF2B5EF4-FFF2-40B4-BE49-F238E27FC236}">
                <a16:creationId xmlns:a16="http://schemas.microsoft.com/office/drawing/2014/main" id="{7BF432F2-74BF-41C8-B3F2-4A32B6697C20}"/>
              </a:ext>
            </a:extLst>
          </p:cNvPr>
          <p:cNvSpPr/>
          <p:nvPr/>
        </p:nvSpPr>
        <p:spPr bwMode="auto">
          <a:xfrm>
            <a:off x="3060570" y="4886675"/>
            <a:ext cx="1411459"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8" name="Rectangle 27">
            <a:extLst>
              <a:ext uri="{FF2B5EF4-FFF2-40B4-BE49-F238E27FC236}">
                <a16:creationId xmlns:a16="http://schemas.microsoft.com/office/drawing/2014/main" id="{252C2499-0D11-4137-B437-23DC67B1C0D7}"/>
              </a:ext>
            </a:extLst>
          </p:cNvPr>
          <p:cNvSpPr/>
          <p:nvPr/>
        </p:nvSpPr>
        <p:spPr bwMode="auto">
          <a:xfrm>
            <a:off x="4497623" y="2697357"/>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29" name="Rectangle 28">
            <a:extLst>
              <a:ext uri="{FF2B5EF4-FFF2-40B4-BE49-F238E27FC236}">
                <a16:creationId xmlns:a16="http://schemas.microsoft.com/office/drawing/2014/main" id="{B2BA222A-C1A2-4923-9E97-850278271B64}"/>
              </a:ext>
            </a:extLst>
          </p:cNvPr>
          <p:cNvSpPr/>
          <p:nvPr/>
        </p:nvSpPr>
        <p:spPr bwMode="auto">
          <a:xfrm>
            <a:off x="4497623" y="3059605"/>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0" name="Rectangle 29">
            <a:extLst>
              <a:ext uri="{FF2B5EF4-FFF2-40B4-BE49-F238E27FC236}">
                <a16:creationId xmlns:a16="http://schemas.microsoft.com/office/drawing/2014/main" id="{C271CDC2-561E-48A0-A0D5-35C021A97448}"/>
              </a:ext>
            </a:extLst>
          </p:cNvPr>
          <p:cNvSpPr/>
          <p:nvPr/>
        </p:nvSpPr>
        <p:spPr bwMode="auto">
          <a:xfrm>
            <a:off x="4497623" y="342185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1" name="Rectangle 30">
            <a:extLst>
              <a:ext uri="{FF2B5EF4-FFF2-40B4-BE49-F238E27FC236}">
                <a16:creationId xmlns:a16="http://schemas.microsoft.com/office/drawing/2014/main" id="{3E8FFD16-99F6-4861-B344-D51C5405E528}"/>
              </a:ext>
            </a:extLst>
          </p:cNvPr>
          <p:cNvSpPr/>
          <p:nvPr/>
        </p:nvSpPr>
        <p:spPr bwMode="auto">
          <a:xfrm>
            <a:off x="4501869" y="378818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2" name="Rectangle 31">
            <a:extLst>
              <a:ext uri="{FF2B5EF4-FFF2-40B4-BE49-F238E27FC236}">
                <a16:creationId xmlns:a16="http://schemas.microsoft.com/office/drawing/2014/main" id="{1825DCE0-3B63-464C-A6CE-B23960CDB494}"/>
              </a:ext>
            </a:extLst>
          </p:cNvPr>
          <p:cNvSpPr/>
          <p:nvPr/>
        </p:nvSpPr>
        <p:spPr bwMode="auto">
          <a:xfrm>
            <a:off x="4497623" y="4517859"/>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33" name="Rectangle 32">
            <a:extLst>
              <a:ext uri="{FF2B5EF4-FFF2-40B4-BE49-F238E27FC236}">
                <a16:creationId xmlns:a16="http://schemas.microsoft.com/office/drawing/2014/main" id="{34BC7370-6A9A-44F7-BA93-E9C08B60B01C}"/>
              </a:ext>
            </a:extLst>
          </p:cNvPr>
          <p:cNvSpPr/>
          <p:nvPr/>
        </p:nvSpPr>
        <p:spPr bwMode="auto">
          <a:xfrm>
            <a:off x="4501869" y="4886443"/>
            <a:ext cx="1388130" cy="347003"/>
          </a:xfrm>
          <a:prstGeom prst="rect">
            <a:avLst/>
          </a:prstGeom>
          <a:solidFill>
            <a:srgbClr val="00FF00">
              <a:alpha val="25000"/>
            </a:srgb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FF3300"/>
              </a:solidFill>
              <a:latin typeface="Arial" charset="0"/>
              <a:ea typeface="宋体" pitchFamily="2" charset="-122"/>
            </a:endParaRPr>
          </a:p>
        </p:txBody>
      </p:sp>
      <p:sp>
        <p:nvSpPr>
          <p:cNvPr id="56" name="Title 1">
            <a:extLst>
              <a:ext uri="{FF2B5EF4-FFF2-40B4-BE49-F238E27FC236}">
                <a16:creationId xmlns:a16="http://schemas.microsoft.com/office/drawing/2014/main" id="{FEB8E6ED-AE37-4FB3-85A3-7745282EACB3}"/>
              </a:ext>
            </a:extLst>
          </p:cNvPr>
          <p:cNvSpPr>
            <a:spLocks noGrp="1"/>
          </p:cNvSpPr>
          <p:nvPr>
            <p:ph type="title"/>
          </p:nvPr>
        </p:nvSpPr>
        <p:spPr>
          <a:xfrm>
            <a:off x="1524000" y="71439"/>
            <a:ext cx="9092929" cy="668337"/>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Detroit CBSA</a:t>
            </a:r>
            <a:endParaRPr lang="en-US" sz="2800" dirty="0">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01CD637A-C903-4836-B2C7-E2CAAD4E5829}"/>
              </a:ext>
            </a:extLst>
          </p:cNvPr>
          <p:cNvPicPr>
            <a:picLocks noChangeAspect="1"/>
          </p:cNvPicPr>
          <p:nvPr/>
        </p:nvPicPr>
        <p:blipFill>
          <a:blip r:embed="rId6"/>
          <a:stretch>
            <a:fillRect/>
          </a:stretch>
        </p:blipFill>
        <p:spPr>
          <a:xfrm>
            <a:off x="9391386" y="3712517"/>
            <a:ext cx="1112497" cy="956839"/>
          </a:xfrm>
          <a:prstGeom prst="rect">
            <a:avLst/>
          </a:prstGeom>
        </p:spPr>
      </p:pic>
      <p:sp>
        <p:nvSpPr>
          <p:cNvPr id="59" name="TextBox 58">
            <a:extLst>
              <a:ext uri="{FF2B5EF4-FFF2-40B4-BE49-F238E27FC236}">
                <a16:creationId xmlns:a16="http://schemas.microsoft.com/office/drawing/2014/main" id="{EF2C6F85-5EFC-4E9F-9B13-851BC14FE8DE}"/>
              </a:ext>
            </a:extLst>
          </p:cNvPr>
          <p:cNvSpPr txBox="1"/>
          <p:nvPr/>
        </p:nvSpPr>
        <p:spPr>
          <a:xfrm>
            <a:off x="2727591" y="2744888"/>
            <a:ext cx="315719" cy="276999"/>
          </a:xfrm>
          <a:prstGeom prst="rect">
            <a:avLst/>
          </a:prstGeom>
          <a:noFill/>
        </p:spPr>
        <p:txBody>
          <a:bodyPr wrap="square" rtlCol="0">
            <a:spAutoFit/>
          </a:bodyPr>
          <a:lstStyle/>
          <a:p>
            <a:r>
              <a:rPr lang="en-US" sz="1200" dirty="0"/>
              <a:t>W</a:t>
            </a:r>
          </a:p>
        </p:txBody>
      </p:sp>
      <p:sp>
        <p:nvSpPr>
          <p:cNvPr id="60" name="TextBox 59">
            <a:extLst>
              <a:ext uri="{FF2B5EF4-FFF2-40B4-BE49-F238E27FC236}">
                <a16:creationId xmlns:a16="http://schemas.microsoft.com/office/drawing/2014/main" id="{5AB0CB77-CAD1-48FA-BF21-657C6E5527AD}"/>
              </a:ext>
            </a:extLst>
          </p:cNvPr>
          <p:cNvSpPr txBox="1"/>
          <p:nvPr/>
        </p:nvSpPr>
        <p:spPr>
          <a:xfrm>
            <a:off x="2732019" y="3114600"/>
            <a:ext cx="315719" cy="276999"/>
          </a:xfrm>
          <a:prstGeom prst="rect">
            <a:avLst/>
          </a:prstGeom>
          <a:noFill/>
        </p:spPr>
        <p:txBody>
          <a:bodyPr wrap="square" rtlCol="0">
            <a:spAutoFit/>
          </a:bodyPr>
          <a:lstStyle/>
          <a:p>
            <a:r>
              <a:rPr lang="en-US" sz="1200" dirty="0"/>
              <a:t>W</a:t>
            </a:r>
          </a:p>
        </p:txBody>
      </p:sp>
      <p:sp>
        <p:nvSpPr>
          <p:cNvPr id="61" name="TextBox 60">
            <a:extLst>
              <a:ext uri="{FF2B5EF4-FFF2-40B4-BE49-F238E27FC236}">
                <a16:creationId xmlns:a16="http://schemas.microsoft.com/office/drawing/2014/main" id="{2D930FD9-58D9-4482-9B1E-5F3DE125B2D4}"/>
              </a:ext>
            </a:extLst>
          </p:cNvPr>
          <p:cNvSpPr txBox="1"/>
          <p:nvPr/>
        </p:nvSpPr>
        <p:spPr>
          <a:xfrm>
            <a:off x="2733245" y="3826568"/>
            <a:ext cx="315719" cy="276999"/>
          </a:xfrm>
          <a:prstGeom prst="rect">
            <a:avLst/>
          </a:prstGeom>
          <a:noFill/>
        </p:spPr>
        <p:txBody>
          <a:bodyPr wrap="square" rtlCol="0">
            <a:spAutoFit/>
          </a:bodyPr>
          <a:lstStyle/>
          <a:p>
            <a:r>
              <a:rPr lang="en-US" sz="1200" dirty="0"/>
              <a:t>W</a:t>
            </a:r>
          </a:p>
        </p:txBody>
      </p:sp>
      <p:sp>
        <p:nvSpPr>
          <p:cNvPr id="62" name="TextBox 61">
            <a:extLst>
              <a:ext uri="{FF2B5EF4-FFF2-40B4-BE49-F238E27FC236}">
                <a16:creationId xmlns:a16="http://schemas.microsoft.com/office/drawing/2014/main" id="{5759B691-80A6-457E-ADF3-AB96CD740AD1}"/>
              </a:ext>
            </a:extLst>
          </p:cNvPr>
          <p:cNvSpPr txBox="1"/>
          <p:nvPr/>
        </p:nvSpPr>
        <p:spPr>
          <a:xfrm>
            <a:off x="2742044" y="4560372"/>
            <a:ext cx="315719" cy="276999"/>
          </a:xfrm>
          <a:prstGeom prst="rect">
            <a:avLst/>
          </a:prstGeom>
          <a:noFill/>
        </p:spPr>
        <p:txBody>
          <a:bodyPr wrap="square" rtlCol="0">
            <a:spAutoFit/>
          </a:bodyPr>
          <a:lstStyle/>
          <a:p>
            <a:r>
              <a:rPr lang="en-US" sz="1200" dirty="0"/>
              <a:t>W</a:t>
            </a:r>
          </a:p>
        </p:txBody>
      </p:sp>
      <p:sp>
        <p:nvSpPr>
          <p:cNvPr id="63" name="TextBox 62">
            <a:extLst>
              <a:ext uri="{FF2B5EF4-FFF2-40B4-BE49-F238E27FC236}">
                <a16:creationId xmlns:a16="http://schemas.microsoft.com/office/drawing/2014/main" id="{3A1796DB-9A8C-4504-A4F8-75B9F9BAEAD5}"/>
              </a:ext>
            </a:extLst>
          </p:cNvPr>
          <p:cNvSpPr txBox="1"/>
          <p:nvPr/>
        </p:nvSpPr>
        <p:spPr>
          <a:xfrm>
            <a:off x="2749019" y="4940419"/>
            <a:ext cx="315719" cy="276999"/>
          </a:xfrm>
          <a:prstGeom prst="rect">
            <a:avLst/>
          </a:prstGeom>
          <a:noFill/>
        </p:spPr>
        <p:txBody>
          <a:bodyPr wrap="square" rtlCol="0">
            <a:spAutoFit/>
          </a:bodyPr>
          <a:lstStyle/>
          <a:p>
            <a:r>
              <a:rPr lang="en-US" sz="1200" dirty="0"/>
              <a:t>W</a:t>
            </a:r>
          </a:p>
        </p:txBody>
      </p:sp>
      <p:sp>
        <p:nvSpPr>
          <p:cNvPr id="64" name="TextBox 63">
            <a:extLst>
              <a:ext uri="{FF2B5EF4-FFF2-40B4-BE49-F238E27FC236}">
                <a16:creationId xmlns:a16="http://schemas.microsoft.com/office/drawing/2014/main" id="{60A82677-A0E3-4DCF-9840-835A94435503}"/>
              </a:ext>
            </a:extLst>
          </p:cNvPr>
          <p:cNvSpPr txBox="1"/>
          <p:nvPr/>
        </p:nvSpPr>
        <p:spPr>
          <a:xfrm>
            <a:off x="4171191" y="2734394"/>
            <a:ext cx="315719" cy="276999"/>
          </a:xfrm>
          <a:prstGeom prst="rect">
            <a:avLst/>
          </a:prstGeom>
          <a:noFill/>
        </p:spPr>
        <p:txBody>
          <a:bodyPr wrap="square" rtlCol="0">
            <a:spAutoFit/>
          </a:bodyPr>
          <a:lstStyle/>
          <a:p>
            <a:r>
              <a:rPr lang="en-US" sz="1200" dirty="0"/>
              <a:t>W</a:t>
            </a:r>
          </a:p>
        </p:txBody>
      </p:sp>
      <p:sp>
        <p:nvSpPr>
          <p:cNvPr id="65" name="TextBox 64">
            <a:extLst>
              <a:ext uri="{FF2B5EF4-FFF2-40B4-BE49-F238E27FC236}">
                <a16:creationId xmlns:a16="http://schemas.microsoft.com/office/drawing/2014/main" id="{6ACFF3CB-5D39-4406-B1BA-1032E37C42AA}"/>
              </a:ext>
            </a:extLst>
          </p:cNvPr>
          <p:cNvSpPr txBox="1"/>
          <p:nvPr/>
        </p:nvSpPr>
        <p:spPr>
          <a:xfrm>
            <a:off x="4160941" y="3126478"/>
            <a:ext cx="315719" cy="276999"/>
          </a:xfrm>
          <a:prstGeom prst="rect">
            <a:avLst/>
          </a:prstGeom>
          <a:noFill/>
        </p:spPr>
        <p:txBody>
          <a:bodyPr wrap="square" rtlCol="0">
            <a:spAutoFit/>
          </a:bodyPr>
          <a:lstStyle/>
          <a:p>
            <a:r>
              <a:rPr lang="en-US" sz="1200" dirty="0"/>
              <a:t>W</a:t>
            </a:r>
          </a:p>
        </p:txBody>
      </p:sp>
      <p:sp>
        <p:nvSpPr>
          <p:cNvPr id="66" name="TextBox 65">
            <a:extLst>
              <a:ext uri="{FF2B5EF4-FFF2-40B4-BE49-F238E27FC236}">
                <a16:creationId xmlns:a16="http://schemas.microsoft.com/office/drawing/2014/main" id="{41DBA30A-4614-4129-A5F9-404C1D1ED910}"/>
              </a:ext>
            </a:extLst>
          </p:cNvPr>
          <p:cNvSpPr txBox="1"/>
          <p:nvPr/>
        </p:nvSpPr>
        <p:spPr>
          <a:xfrm>
            <a:off x="4186969" y="3838227"/>
            <a:ext cx="315719" cy="276999"/>
          </a:xfrm>
          <a:prstGeom prst="rect">
            <a:avLst/>
          </a:prstGeom>
          <a:noFill/>
        </p:spPr>
        <p:txBody>
          <a:bodyPr wrap="square" rtlCol="0">
            <a:spAutoFit/>
          </a:bodyPr>
          <a:lstStyle/>
          <a:p>
            <a:r>
              <a:rPr lang="en-US" sz="1200" dirty="0"/>
              <a:t>W</a:t>
            </a:r>
          </a:p>
        </p:txBody>
      </p:sp>
      <p:sp>
        <p:nvSpPr>
          <p:cNvPr id="67" name="TextBox 66">
            <a:extLst>
              <a:ext uri="{FF2B5EF4-FFF2-40B4-BE49-F238E27FC236}">
                <a16:creationId xmlns:a16="http://schemas.microsoft.com/office/drawing/2014/main" id="{B4AA981B-7A3C-40B5-8AB1-4CE6519E6EEF}"/>
              </a:ext>
            </a:extLst>
          </p:cNvPr>
          <p:cNvSpPr txBox="1"/>
          <p:nvPr/>
        </p:nvSpPr>
        <p:spPr>
          <a:xfrm>
            <a:off x="4179801" y="4195950"/>
            <a:ext cx="315719" cy="276999"/>
          </a:xfrm>
          <a:prstGeom prst="rect">
            <a:avLst/>
          </a:prstGeom>
          <a:noFill/>
        </p:spPr>
        <p:txBody>
          <a:bodyPr wrap="square" rtlCol="0">
            <a:spAutoFit/>
          </a:bodyPr>
          <a:lstStyle/>
          <a:p>
            <a:r>
              <a:rPr lang="en-US" sz="1200" dirty="0"/>
              <a:t>W</a:t>
            </a:r>
          </a:p>
        </p:txBody>
      </p:sp>
      <p:sp>
        <p:nvSpPr>
          <p:cNvPr id="68" name="TextBox 67">
            <a:extLst>
              <a:ext uri="{FF2B5EF4-FFF2-40B4-BE49-F238E27FC236}">
                <a16:creationId xmlns:a16="http://schemas.microsoft.com/office/drawing/2014/main" id="{107D0A01-12A9-4DC0-BC78-4615AE161454}"/>
              </a:ext>
            </a:extLst>
          </p:cNvPr>
          <p:cNvSpPr txBox="1"/>
          <p:nvPr/>
        </p:nvSpPr>
        <p:spPr>
          <a:xfrm>
            <a:off x="4186151" y="4921273"/>
            <a:ext cx="315719" cy="276999"/>
          </a:xfrm>
          <a:prstGeom prst="rect">
            <a:avLst/>
          </a:prstGeom>
          <a:noFill/>
        </p:spPr>
        <p:txBody>
          <a:bodyPr wrap="square" rtlCol="0">
            <a:spAutoFit/>
          </a:bodyPr>
          <a:lstStyle/>
          <a:p>
            <a:r>
              <a:rPr lang="en-US" sz="1200" dirty="0"/>
              <a:t>W</a:t>
            </a:r>
          </a:p>
        </p:txBody>
      </p:sp>
      <p:sp>
        <p:nvSpPr>
          <p:cNvPr id="69" name="TextBox 68">
            <a:extLst>
              <a:ext uri="{FF2B5EF4-FFF2-40B4-BE49-F238E27FC236}">
                <a16:creationId xmlns:a16="http://schemas.microsoft.com/office/drawing/2014/main" id="{69005D4D-A3BA-449E-BE73-C5503FE07EF5}"/>
              </a:ext>
            </a:extLst>
          </p:cNvPr>
          <p:cNvSpPr txBox="1"/>
          <p:nvPr/>
        </p:nvSpPr>
        <p:spPr>
          <a:xfrm>
            <a:off x="5565401" y="2730943"/>
            <a:ext cx="315719" cy="276999"/>
          </a:xfrm>
          <a:prstGeom prst="rect">
            <a:avLst/>
          </a:prstGeom>
          <a:noFill/>
        </p:spPr>
        <p:txBody>
          <a:bodyPr wrap="square" rtlCol="0">
            <a:spAutoFit/>
          </a:bodyPr>
          <a:lstStyle/>
          <a:p>
            <a:r>
              <a:rPr lang="en-US" sz="1200" dirty="0"/>
              <a:t>W</a:t>
            </a:r>
          </a:p>
        </p:txBody>
      </p:sp>
      <p:sp>
        <p:nvSpPr>
          <p:cNvPr id="70" name="TextBox 69">
            <a:extLst>
              <a:ext uri="{FF2B5EF4-FFF2-40B4-BE49-F238E27FC236}">
                <a16:creationId xmlns:a16="http://schemas.microsoft.com/office/drawing/2014/main" id="{FE178B5F-91B9-4CBD-941F-6D461CE26492}"/>
              </a:ext>
            </a:extLst>
          </p:cNvPr>
          <p:cNvSpPr txBox="1"/>
          <p:nvPr/>
        </p:nvSpPr>
        <p:spPr>
          <a:xfrm>
            <a:off x="5569523" y="3123264"/>
            <a:ext cx="315719" cy="276999"/>
          </a:xfrm>
          <a:prstGeom prst="rect">
            <a:avLst/>
          </a:prstGeom>
          <a:noFill/>
        </p:spPr>
        <p:txBody>
          <a:bodyPr wrap="square" rtlCol="0">
            <a:spAutoFit/>
          </a:bodyPr>
          <a:lstStyle/>
          <a:p>
            <a:r>
              <a:rPr lang="en-US" sz="1200" dirty="0"/>
              <a:t>W</a:t>
            </a:r>
          </a:p>
        </p:txBody>
      </p:sp>
      <p:sp>
        <p:nvSpPr>
          <p:cNvPr id="71" name="TextBox 70">
            <a:extLst>
              <a:ext uri="{FF2B5EF4-FFF2-40B4-BE49-F238E27FC236}">
                <a16:creationId xmlns:a16="http://schemas.microsoft.com/office/drawing/2014/main" id="{6E751825-8FE2-4096-82B7-68B07D67C9E4}"/>
              </a:ext>
            </a:extLst>
          </p:cNvPr>
          <p:cNvSpPr txBox="1"/>
          <p:nvPr/>
        </p:nvSpPr>
        <p:spPr>
          <a:xfrm>
            <a:off x="5585882" y="3504839"/>
            <a:ext cx="315719" cy="276999"/>
          </a:xfrm>
          <a:prstGeom prst="rect">
            <a:avLst/>
          </a:prstGeom>
          <a:noFill/>
        </p:spPr>
        <p:txBody>
          <a:bodyPr wrap="square" rtlCol="0">
            <a:spAutoFit/>
          </a:bodyPr>
          <a:lstStyle/>
          <a:p>
            <a:r>
              <a:rPr lang="en-US" sz="1200" dirty="0"/>
              <a:t>W</a:t>
            </a:r>
          </a:p>
        </p:txBody>
      </p:sp>
      <p:sp>
        <p:nvSpPr>
          <p:cNvPr id="72" name="TextBox 71">
            <a:extLst>
              <a:ext uri="{FF2B5EF4-FFF2-40B4-BE49-F238E27FC236}">
                <a16:creationId xmlns:a16="http://schemas.microsoft.com/office/drawing/2014/main" id="{E880E2EB-0C53-483B-89D8-B758E060F791}"/>
              </a:ext>
            </a:extLst>
          </p:cNvPr>
          <p:cNvSpPr txBox="1"/>
          <p:nvPr/>
        </p:nvSpPr>
        <p:spPr>
          <a:xfrm>
            <a:off x="5580081" y="3827772"/>
            <a:ext cx="315719" cy="276999"/>
          </a:xfrm>
          <a:prstGeom prst="rect">
            <a:avLst/>
          </a:prstGeom>
          <a:noFill/>
        </p:spPr>
        <p:txBody>
          <a:bodyPr wrap="square" rtlCol="0">
            <a:spAutoFit/>
          </a:bodyPr>
          <a:lstStyle/>
          <a:p>
            <a:r>
              <a:rPr lang="en-US" sz="1200" dirty="0"/>
              <a:t>W</a:t>
            </a:r>
          </a:p>
        </p:txBody>
      </p:sp>
      <p:sp>
        <p:nvSpPr>
          <p:cNvPr id="73" name="TextBox 72">
            <a:extLst>
              <a:ext uri="{FF2B5EF4-FFF2-40B4-BE49-F238E27FC236}">
                <a16:creationId xmlns:a16="http://schemas.microsoft.com/office/drawing/2014/main" id="{A30FF210-3757-4354-8DE4-D6703F6B0690}"/>
              </a:ext>
            </a:extLst>
          </p:cNvPr>
          <p:cNvSpPr txBox="1"/>
          <p:nvPr/>
        </p:nvSpPr>
        <p:spPr>
          <a:xfrm>
            <a:off x="5595143" y="4552860"/>
            <a:ext cx="315719" cy="276999"/>
          </a:xfrm>
          <a:prstGeom prst="rect">
            <a:avLst/>
          </a:prstGeom>
          <a:noFill/>
        </p:spPr>
        <p:txBody>
          <a:bodyPr wrap="square" rtlCol="0">
            <a:spAutoFit/>
          </a:bodyPr>
          <a:lstStyle/>
          <a:p>
            <a:r>
              <a:rPr lang="en-US" sz="1200" dirty="0"/>
              <a:t>W</a:t>
            </a:r>
          </a:p>
        </p:txBody>
      </p:sp>
      <p:sp>
        <p:nvSpPr>
          <p:cNvPr id="74" name="TextBox 73">
            <a:extLst>
              <a:ext uri="{FF2B5EF4-FFF2-40B4-BE49-F238E27FC236}">
                <a16:creationId xmlns:a16="http://schemas.microsoft.com/office/drawing/2014/main" id="{53311211-CAA1-4AAD-8389-5B5CADB44146}"/>
              </a:ext>
            </a:extLst>
          </p:cNvPr>
          <p:cNvSpPr txBox="1"/>
          <p:nvPr/>
        </p:nvSpPr>
        <p:spPr>
          <a:xfrm>
            <a:off x="5574281" y="4921273"/>
            <a:ext cx="315719" cy="276999"/>
          </a:xfrm>
          <a:prstGeom prst="rect">
            <a:avLst/>
          </a:prstGeom>
          <a:noFill/>
        </p:spPr>
        <p:txBody>
          <a:bodyPr wrap="square" rtlCol="0">
            <a:spAutoFit/>
          </a:bodyPr>
          <a:lstStyle/>
          <a:p>
            <a:r>
              <a:rPr lang="en-US" sz="1200" dirty="0"/>
              <a:t>W</a:t>
            </a:r>
          </a:p>
        </p:txBody>
      </p:sp>
      <p:sp>
        <p:nvSpPr>
          <p:cNvPr id="76" name="TextBox 75">
            <a:extLst>
              <a:ext uri="{FF2B5EF4-FFF2-40B4-BE49-F238E27FC236}">
                <a16:creationId xmlns:a16="http://schemas.microsoft.com/office/drawing/2014/main" id="{D7F9BDA5-5528-491E-9580-3B59A0CEB84C}"/>
              </a:ext>
            </a:extLst>
          </p:cNvPr>
          <p:cNvSpPr txBox="1"/>
          <p:nvPr/>
        </p:nvSpPr>
        <p:spPr>
          <a:xfrm>
            <a:off x="2742715" y="2007296"/>
            <a:ext cx="438811" cy="276999"/>
          </a:xfrm>
          <a:prstGeom prst="rect">
            <a:avLst/>
          </a:prstGeom>
          <a:noFill/>
        </p:spPr>
        <p:txBody>
          <a:bodyPr wrap="square" rtlCol="0">
            <a:spAutoFit/>
          </a:bodyPr>
          <a:lstStyle/>
          <a:p>
            <a:r>
              <a:rPr lang="en-US" sz="1200" dirty="0"/>
              <a:t>S</a:t>
            </a:r>
          </a:p>
        </p:txBody>
      </p:sp>
      <p:sp>
        <p:nvSpPr>
          <p:cNvPr id="77" name="TextBox 76">
            <a:extLst>
              <a:ext uri="{FF2B5EF4-FFF2-40B4-BE49-F238E27FC236}">
                <a16:creationId xmlns:a16="http://schemas.microsoft.com/office/drawing/2014/main" id="{5FDD7408-1C41-4A1B-BD13-B0A6F87C163D}"/>
              </a:ext>
            </a:extLst>
          </p:cNvPr>
          <p:cNvSpPr txBox="1"/>
          <p:nvPr/>
        </p:nvSpPr>
        <p:spPr>
          <a:xfrm>
            <a:off x="4221078" y="4557726"/>
            <a:ext cx="438811" cy="276999"/>
          </a:xfrm>
          <a:prstGeom prst="rect">
            <a:avLst/>
          </a:prstGeom>
          <a:noFill/>
        </p:spPr>
        <p:txBody>
          <a:bodyPr wrap="square" rtlCol="0">
            <a:spAutoFit/>
          </a:bodyPr>
          <a:lstStyle/>
          <a:p>
            <a:r>
              <a:rPr lang="en-US" sz="1200" dirty="0"/>
              <a:t>S</a:t>
            </a:r>
          </a:p>
        </p:txBody>
      </p:sp>
      <p:sp>
        <p:nvSpPr>
          <p:cNvPr id="78" name="TextBox 77">
            <a:extLst>
              <a:ext uri="{FF2B5EF4-FFF2-40B4-BE49-F238E27FC236}">
                <a16:creationId xmlns:a16="http://schemas.microsoft.com/office/drawing/2014/main" id="{507F2AA1-0286-4104-8BED-C9EE108918A7}"/>
              </a:ext>
            </a:extLst>
          </p:cNvPr>
          <p:cNvSpPr txBox="1"/>
          <p:nvPr/>
        </p:nvSpPr>
        <p:spPr>
          <a:xfrm>
            <a:off x="5618334" y="4140322"/>
            <a:ext cx="438811" cy="276999"/>
          </a:xfrm>
          <a:prstGeom prst="rect">
            <a:avLst/>
          </a:prstGeom>
          <a:noFill/>
        </p:spPr>
        <p:txBody>
          <a:bodyPr wrap="square" rtlCol="0">
            <a:spAutoFit/>
          </a:bodyPr>
          <a:lstStyle/>
          <a:p>
            <a:r>
              <a:rPr lang="en-US" sz="1200" dirty="0"/>
              <a:t>S</a:t>
            </a:r>
          </a:p>
        </p:txBody>
      </p:sp>
      <p:sp>
        <p:nvSpPr>
          <p:cNvPr id="81" name="TextBox 80">
            <a:extLst>
              <a:ext uri="{FF2B5EF4-FFF2-40B4-BE49-F238E27FC236}">
                <a16:creationId xmlns:a16="http://schemas.microsoft.com/office/drawing/2014/main" id="{BA14D056-9A61-4AAD-818F-A8DD47D87A0D}"/>
              </a:ext>
            </a:extLst>
          </p:cNvPr>
          <p:cNvSpPr txBox="1"/>
          <p:nvPr/>
        </p:nvSpPr>
        <p:spPr>
          <a:xfrm>
            <a:off x="2726880" y="2357856"/>
            <a:ext cx="375658" cy="276999"/>
          </a:xfrm>
          <a:prstGeom prst="rect">
            <a:avLst/>
          </a:prstGeom>
          <a:noFill/>
        </p:spPr>
        <p:txBody>
          <a:bodyPr wrap="square" rtlCol="0">
            <a:spAutoFit/>
          </a:bodyPr>
          <a:lstStyle/>
          <a:p>
            <a:r>
              <a:rPr lang="en-US" sz="1200" dirty="0"/>
              <a:t>M</a:t>
            </a:r>
          </a:p>
        </p:txBody>
      </p:sp>
      <p:sp>
        <p:nvSpPr>
          <p:cNvPr id="82" name="TextBox 81">
            <a:extLst>
              <a:ext uri="{FF2B5EF4-FFF2-40B4-BE49-F238E27FC236}">
                <a16:creationId xmlns:a16="http://schemas.microsoft.com/office/drawing/2014/main" id="{08216775-C22E-4489-B8DB-08F528D0236E}"/>
              </a:ext>
            </a:extLst>
          </p:cNvPr>
          <p:cNvSpPr txBox="1"/>
          <p:nvPr/>
        </p:nvSpPr>
        <p:spPr>
          <a:xfrm>
            <a:off x="2754671" y="3459127"/>
            <a:ext cx="375658" cy="276999"/>
          </a:xfrm>
          <a:prstGeom prst="rect">
            <a:avLst/>
          </a:prstGeom>
          <a:noFill/>
        </p:spPr>
        <p:txBody>
          <a:bodyPr wrap="square" rtlCol="0">
            <a:spAutoFit/>
          </a:bodyPr>
          <a:lstStyle/>
          <a:p>
            <a:r>
              <a:rPr lang="en-US" sz="1200" dirty="0"/>
              <a:t>M</a:t>
            </a:r>
          </a:p>
        </p:txBody>
      </p:sp>
      <p:sp>
        <p:nvSpPr>
          <p:cNvPr id="83" name="TextBox 82">
            <a:extLst>
              <a:ext uri="{FF2B5EF4-FFF2-40B4-BE49-F238E27FC236}">
                <a16:creationId xmlns:a16="http://schemas.microsoft.com/office/drawing/2014/main" id="{4EA6BDD1-9FC8-47DC-84F1-A1C4F6FEE8FE}"/>
              </a:ext>
            </a:extLst>
          </p:cNvPr>
          <p:cNvSpPr txBox="1"/>
          <p:nvPr/>
        </p:nvSpPr>
        <p:spPr>
          <a:xfrm>
            <a:off x="2733244" y="4194910"/>
            <a:ext cx="375658" cy="276999"/>
          </a:xfrm>
          <a:prstGeom prst="rect">
            <a:avLst/>
          </a:prstGeom>
          <a:noFill/>
        </p:spPr>
        <p:txBody>
          <a:bodyPr wrap="square" rtlCol="0">
            <a:spAutoFit/>
          </a:bodyPr>
          <a:lstStyle/>
          <a:p>
            <a:r>
              <a:rPr lang="en-US" sz="1200" dirty="0"/>
              <a:t>M</a:t>
            </a:r>
          </a:p>
        </p:txBody>
      </p:sp>
      <p:sp>
        <p:nvSpPr>
          <p:cNvPr id="84" name="TextBox 83">
            <a:extLst>
              <a:ext uri="{FF2B5EF4-FFF2-40B4-BE49-F238E27FC236}">
                <a16:creationId xmlns:a16="http://schemas.microsoft.com/office/drawing/2014/main" id="{2429413C-40FB-4A4A-869F-878025697F4B}"/>
              </a:ext>
            </a:extLst>
          </p:cNvPr>
          <p:cNvSpPr txBox="1"/>
          <p:nvPr/>
        </p:nvSpPr>
        <p:spPr>
          <a:xfrm>
            <a:off x="5585000" y="2010055"/>
            <a:ext cx="375658" cy="276999"/>
          </a:xfrm>
          <a:prstGeom prst="rect">
            <a:avLst/>
          </a:prstGeom>
          <a:noFill/>
        </p:spPr>
        <p:txBody>
          <a:bodyPr wrap="square" rtlCol="0">
            <a:spAutoFit/>
          </a:bodyPr>
          <a:lstStyle/>
          <a:p>
            <a:r>
              <a:rPr lang="en-US" sz="1200" dirty="0"/>
              <a:t>M</a:t>
            </a:r>
          </a:p>
        </p:txBody>
      </p:sp>
      <p:sp>
        <p:nvSpPr>
          <p:cNvPr id="85" name="TextBox 84">
            <a:extLst>
              <a:ext uri="{FF2B5EF4-FFF2-40B4-BE49-F238E27FC236}">
                <a16:creationId xmlns:a16="http://schemas.microsoft.com/office/drawing/2014/main" id="{471BA323-A19C-4BFB-B1B9-63B98BB08DE3}"/>
              </a:ext>
            </a:extLst>
          </p:cNvPr>
          <p:cNvSpPr txBox="1"/>
          <p:nvPr/>
        </p:nvSpPr>
        <p:spPr>
          <a:xfrm>
            <a:off x="5580675" y="2366132"/>
            <a:ext cx="375658" cy="276999"/>
          </a:xfrm>
          <a:prstGeom prst="rect">
            <a:avLst/>
          </a:prstGeom>
          <a:noFill/>
        </p:spPr>
        <p:txBody>
          <a:bodyPr wrap="square" rtlCol="0">
            <a:spAutoFit/>
          </a:bodyPr>
          <a:lstStyle/>
          <a:p>
            <a:r>
              <a:rPr lang="en-US" sz="1200" dirty="0"/>
              <a:t>M</a:t>
            </a:r>
          </a:p>
        </p:txBody>
      </p:sp>
      <p:sp>
        <p:nvSpPr>
          <p:cNvPr id="87" name="TextBox 86">
            <a:extLst>
              <a:ext uri="{FF2B5EF4-FFF2-40B4-BE49-F238E27FC236}">
                <a16:creationId xmlns:a16="http://schemas.microsoft.com/office/drawing/2014/main" id="{8FDA5BF2-8698-4085-9F0F-B4CC0DB04512}"/>
              </a:ext>
            </a:extLst>
          </p:cNvPr>
          <p:cNvSpPr txBox="1"/>
          <p:nvPr/>
        </p:nvSpPr>
        <p:spPr>
          <a:xfrm>
            <a:off x="4113045" y="2007897"/>
            <a:ext cx="509863" cy="276999"/>
          </a:xfrm>
          <a:prstGeom prst="rect">
            <a:avLst/>
          </a:prstGeom>
          <a:noFill/>
        </p:spPr>
        <p:txBody>
          <a:bodyPr wrap="square" rtlCol="0">
            <a:spAutoFit/>
          </a:bodyPr>
          <a:lstStyle/>
          <a:p>
            <a:r>
              <a:rPr lang="en-US" sz="1200" dirty="0"/>
              <a:t>Ma</a:t>
            </a:r>
          </a:p>
        </p:txBody>
      </p:sp>
      <p:sp>
        <p:nvSpPr>
          <p:cNvPr id="88" name="TextBox 87">
            <a:extLst>
              <a:ext uri="{FF2B5EF4-FFF2-40B4-BE49-F238E27FC236}">
                <a16:creationId xmlns:a16="http://schemas.microsoft.com/office/drawing/2014/main" id="{200EC0C1-8C88-467D-B913-31340A0780AD}"/>
              </a:ext>
            </a:extLst>
          </p:cNvPr>
          <p:cNvSpPr txBox="1"/>
          <p:nvPr/>
        </p:nvSpPr>
        <p:spPr>
          <a:xfrm>
            <a:off x="4127322" y="3463593"/>
            <a:ext cx="509863" cy="276999"/>
          </a:xfrm>
          <a:prstGeom prst="rect">
            <a:avLst/>
          </a:prstGeom>
          <a:noFill/>
        </p:spPr>
        <p:txBody>
          <a:bodyPr wrap="square" rtlCol="0">
            <a:spAutoFit/>
          </a:bodyPr>
          <a:lstStyle/>
          <a:p>
            <a:r>
              <a:rPr lang="en-US" sz="1200" dirty="0"/>
              <a:t>Ma</a:t>
            </a:r>
          </a:p>
        </p:txBody>
      </p:sp>
      <p:sp>
        <p:nvSpPr>
          <p:cNvPr id="89" name="TextBox 88">
            <a:extLst>
              <a:ext uri="{FF2B5EF4-FFF2-40B4-BE49-F238E27FC236}">
                <a16:creationId xmlns:a16="http://schemas.microsoft.com/office/drawing/2014/main" id="{698EDF79-9762-4DC9-BAA5-F7D8A132C3D0}"/>
              </a:ext>
            </a:extLst>
          </p:cNvPr>
          <p:cNvSpPr txBox="1"/>
          <p:nvPr/>
        </p:nvSpPr>
        <p:spPr>
          <a:xfrm>
            <a:off x="1627163" y="5258818"/>
            <a:ext cx="4362680" cy="461665"/>
          </a:xfrm>
          <a:prstGeom prst="rect">
            <a:avLst/>
          </a:prstGeom>
          <a:noFill/>
        </p:spPr>
        <p:txBody>
          <a:bodyPr wrap="square" rtlCol="0">
            <a:spAutoFit/>
          </a:bodyPr>
          <a:lstStyle/>
          <a:p>
            <a:pPr algn="ctr"/>
            <a:r>
              <a:rPr lang="en-US" sz="1200" dirty="0"/>
              <a:t>G = Genessee Co.,   Ma= Macomb Co.,   M= Monroe Co., S = St. Clair Co.,   W = Wayne Co.</a:t>
            </a:r>
          </a:p>
        </p:txBody>
      </p:sp>
      <p:sp>
        <p:nvSpPr>
          <p:cNvPr id="90" name="TextBox 89">
            <a:extLst>
              <a:ext uri="{FF2B5EF4-FFF2-40B4-BE49-F238E27FC236}">
                <a16:creationId xmlns:a16="http://schemas.microsoft.com/office/drawing/2014/main" id="{89830C66-F085-4E69-A723-F87C98E74191}"/>
              </a:ext>
            </a:extLst>
          </p:cNvPr>
          <p:cNvSpPr txBox="1"/>
          <p:nvPr/>
        </p:nvSpPr>
        <p:spPr>
          <a:xfrm>
            <a:off x="4171191" y="2365059"/>
            <a:ext cx="282383" cy="276999"/>
          </a:xfrm>
          <a:prstGeom prst="rect">
            <a:avLst/>
          </a:prstGeom>
          <a:noFill/>
        </p:spPr>
        <p:txBody>
          <a:bodyPr wrap="square" rtlCol="0">
            <a:spAutoFit/>
          </a:bodyPr>
          <a:lstStyle/>
          <a:p>
            <a:r>
              <a:rPr lang="en-US" sz="1200" dirty="0"/>
              <a:t>G</a:t>
            </a:r>
          </a:p>
        </p:txBody>
      </p:sp>
      <p:sp>
        <p:nvSpPr>
          <p:cNvPr id="92" name="TextBox 91">
            <a:extLst>
              <a:ext uri="{FF2B5EF4-FFF2-40B4-BE49-F238E27FC236}">
                <a16:creationId xmlns:a16="http://schemas.microsoft.com/office/drawing/2014/main" id="{80AD57D2-CE12-4CDD-95A4-ED13DE643660}"/>
              </a:ext>
            </a:extLst>
          </p:cNvPr>
          <p:cNvSpPr txBox="1"/>
          <p:nvPr/>
        </p:nvSpPr>
        <p:spPr>
          <a:xfrm>
            <a:off x="7519179" y="1062367"/>
            <a:ext cx="438811" cy="276999"/>
          </a:xfrm>
          <a:prstGeom prst="rect">
            <a:avLst/>
          </a:prstGeom>
          <a:noFill/>
        </p:spPr>
        <p:txBody>
          <a:bodyPr wrap="square" rtlCol="0">
            <a:spAutoFit/>
          </a:bodyPr>
          <a:lstStyle/>
          <a:p>
            <a:r>
              <a:rPr lang="en-US" sz="1200" dirty="0"/>
              <a:t>S</a:t>
            </a:r>
          </a:p>
        </p:txBody>
      </p:sp>
      <p:sp>
        <p:nvSpPr>
          <p:cNvPr id="93" name="TextBox 92">
            <a:extLst>
              <a:ext uri="{FF2B5EF4-FFF2-40B4-BE49-F238E27FC236}">
                <a16:creationId xmlns:a16="http://schemas.microsoft.com/office/drawing/2014/main" id="{FACBA99E-233D-4E18-B221-0F79E8BF00F7}"/>
              </a:ext>
            </a:extLst>
          </p:cNvPr>
          <p:cNvSpPr txBox="1"/>
          <p:nvPr/>
        </p:nvSpPr>
        <p:spPr>
          <a:xfrm>
            <a:off x="9876281" y="1062367"/>
            <a:ext cx="438811" cy="276999"/>
          </a:xfrm>
          <a:prstGeom prst="rect">
            <a:avLst/>
          </a:prstGeom>
          <a:noFill/>
        </p:spPr>
        <p:txBody>
          <a:bodyPr wrap="square" rtlCol="0">
            <a:spAutoFit/>
          </a:bodyPr>
          <a:lstStyle/>
          <a:p>
            <a:r>
              <a:rPr lang="en-US" sz="1200" dirty="0"/>
              <a:t>S</a:t>
            </a:r>
          </a:p>
        </p:txBody>
      </p:sp>
      <p:sp>
        <p:nvSpPr>
          <p:cNvPr id="94" name="TextBox 93">
            <a:extLst>
              <a:ext uri="{FF2B5EF4-FFF2-40B4-BE49-F238E27FC236}">
                <a16:creationId xmlns:a16="http://schemas.microsoft.com/office/drawing/2014/main" id="{55A2DF3B-FFC2-4AF8-AE74-D1A1F467D540}"/>
              </a:ext>
            </a:extLst>
          </p:cNvPr>
          <p:cNvSpPr txBox="1"/>
          <p:nvPr/>
        </p:nvSpPr>
        <p:spPr>
          <a:xfrm>
            <a:off x="8644946" y="3453664"/>
            <a:ext cx="438811" cy="276999"/>
          </a:xfrm>
          <a:prstGeom prst="rect">
            <a:avLst/>
          </a:prstGeom>
          <a:noFill/>
        </p:spPr>
        <p:txBody>
          <a:bodyPr wrap="square" rtlCol="0">
            <a:spAutoFit/>
          </a:bodyPr>
          <a:lstStyle/>
          <a:p>
            <a:r>
              <a:rPr lang="en-US" sz="1200" dirty="0"/>
              <a:t>S</a:t>
            </a:r>
          </a:p>
        </p:txBody>
      </p:sp>
      <p:sp>
        <p:nvSpPr>
          <p:cNvPr id="95" name="TextBox 94">
            <a:extLst>
              <a:ext uri="{FF2B5EF4-FFF2-40B4-BE49-F238E27FC236}">
                <a16:creationId xmlns:a16="http://schemas.microsoft.com/office/drawing/2014/main" id="{CA838155-E545-425B-B4E1-40139BB78A00}"/>
              </a:ext>
            </a:extLst>
          </p:cNvPr>
          <p:cNvSpPr txBox="1"/>
          <p:nvPr/>
        </p:nvSpPr>
        <p:spPr>
          <a:xfrm>
            <a:off x="6468696" y="946240"/>
            <a:ext cx="282383" cy="276999"/>
          </a:xfrm>
          <a:prstGeom prst="rect">
            <a:avLst/>
          </a:prstGeom>
          <a:noFill/>
        </p:spPr>
        <p:txBody>
          <a:bodyPr wrap="square" rtlCol="0">
            <a:spAutoFit/>
          </a:bodyPr>
          <a:lstStyle/>
          <a:p>
            <a:r>
              <a:rPr lang="en-US" sz="1200" dirty="0"/>
              <a:t>G</a:t>
            </a:r>
          </a:p>
        </p:txBody>
      </p:sp>
      <p:sp>
        <p:nvSpPr>
          <p:cNvPr id="96" name="TextBox 95">
            <a:extLst>
              <a:ext uri="{FF2B5EF4-FFF2-40B4-BE49-F238E27FC236}">
                <a16:creationId xmlns:a16="http://schemas.microsoft.com/office/drawing/2014/main" id="{AA23B776-1E05-4213-99E1-EF04F84472B4}"/>
              </a:ext>
            </a:extLst>
          </p:cNvPr>
          <p:cNvSpPr txBox="1"/>
          <p:nvPr/>
        </p:nvSpPr>
        <p:spPr>
          <a:xfrm>
            <a:off x="8848545" y="935521"/>
            <a:ext cx="282383" cy="276999"/>
          </a:xfrm>
          <a:prstGeom prst="rect">
            <a:avLst/>
          </a:prstGeom>
          <a:noFill/>
        </p:spPr>
        <p:txBody>
          <a:bodyPr wrap="square" rtlCol="0">
            <a:spAutoFit/>
          </a:bodyPr>
          <a:lstStyle/>
          <a:p>
            <a:r>
              <a:rPr lang="en-US" sz="1200" dirty="0"/>
              <a:t>G</a:t>
            </a:r>
          </a:p>
        </p:txBody>
      </p:sp>
      <p:sp>
        <p:nvSpPr>
          <p:cNvPr id="97" name="TextBox 96">
            <a:extLst>
              <a:ext uri="{FF2B5EF4-FFF2-40B4-BE49-F238E27FC236}">
                <a16:creationId xmlns:a16="http://schemas.microsoft.com/office/drawing/2014/main" id="{9D0AA61A-E276-45E9-8FC9-E9A03636CF84}"/>
              </a:ext>
            </a:extLst>
          </p:cNvPr>
          <p:cNvSpPr txBox="1"/>
          <p:nvPr/>
        </p:nvSpPr>
        <p:spPr>
          <a:xfrm>
            <a:off x="7576580" y="3369568"/>
            <a:ext cx="282383" cy="276999"/>
          </a:xfrm>
          <a:prstGeom prst="rect">
            <a:avLst/>
          </a:prstGeom>
          <a:noFill/>
        </p:spPr>
        <p:txBody>
          <a:bodyPr wrap="square" rtlCol="0">
            <a:spAutoFit/>
          </a:bodyPr>
          <a:lstStyle/>
          <a:p>
            <a:r>
              <a:rPr lang="en-US" sz="1200" dirty="0"/>
              <a:t>G</a:t>
            </a:r>
          </a:p>
        </p:txBody>
      </p:sp>
      <p:sp>
        <p:nvSpPr>
          <p:cNvPr id="98" name="TextBox 97">
            <a:extLst>
              <a:ext uri="{FF2B5EF4-FFF2-40B4-BE49-F238E27FC236}">
                <a16:creationId xmlns:a16="http://schemas.microsoft.com/office/drawing/2014/main" id="{AD4292D7-6AAE-468F-BE30-1962360E5C25}"/>
              </a:ext>
            </a:extLst>
          </p:cNvPr>
          <p:cNvSpPr txBox="1"/>
          <p:nvPr/>
        </p:nvSpPr>
        <p:spPr>
          <a:xfrm>
            <a:off x="6815271" y="1922832"/>
            <a:ext cx="315719" cy="276999"/>
          </a:xfrm>
          <a:prstGeom prst="rect">
            <a:avLst/>
          </a:prstGeom>
          <a:noFill/>
        </p:spPr>
        <p:txBody>
          <a:bodyPr wrap="square" rtlCol="0">
            <a:spAutoFit/>
          </a:bodyPr>
          <a:lstStyle/>
          <a:p>
            <a:r>
              <a:rPr lang="en-US" sz="1200" dirty="0"/>
              <a:t>W</a:t>
            </a:r>
          </a:p>
        </p:txBody>
      </p:sp>
      <p:sp>
        <p:nvSpPr>
          <p:cNvPr id="99" name="TextBox 98">
            <a:extLst>
              <a:ext uri="{FF2B5EF4-FFF2-40B4-BE49-F238E27FC236}">
                <a16:creationId xmlns:a16="http://schemas.microsoft.com/office/drawing/2014/main" id="{FEA8057F-755B-49CE-8F8B-6A35953D4901}"/>
              </a:ext>
            </a:extLst>
          </p:cNvPr>
          <p:cNvSpPr txBox="1"/>
          <p:nvPr/>
        </p:nvSpPr>
        <p:spPr>
          <a:xfrm>
            <a:off x="9158071" y="1973958"/>
            <a:ext cx="315719" cy="276999"/>
          </a:xfrm>
          <a:prstGeom prst="rect">
            <a:avLst/>
          </a:prstGeom>
          <a:noFill/>
        </p:spPr>
        <p:txBody>
          <a:bodyPr wrap="square" rtlCol="0">
            <a:spAutoFit/>
          </a:bodyPr>
          <a:lstStyle/>
          <a:p>
            <a:r>
              <a:rPr lang="en-US" sz="1200" dirty="0"/>
              <a:t>W</a:t>
            </a:r>
          </a:p>
        </p:txBody>
      </p:sp>
      <p:sp>
        <p:nvSpPr>
          <p:cNvPr id="100" name="TextBox 99">
            <a:extLst>
              <a:ext uri="{FF2B5EF4-FFF2-40B4-BE49-F238E27FC236}">
                <a16:creationId xmlns:a16="http://schemas.microsoft.com/office/drawing/2014/main" id="{05B7ECD3-A991-405F-879A-1641FB13238E}"/>
              </a:ext>
            </a:extLst>
          </p:cNvPr>
          <p:cNvSpPr txBox="1"/>
          <p:nvPr/>
        </p:nvSpPr>
        <p:spPr>
          <a:xfrm>
            <a:off x="7950479" y="4392357"/>
            <a:ext cx="315719" cy="276999"/>
          </a:xfrm>
          <a:prstGeom prst="rect">
            <a:avLst/>
          </a:prstGeom>
          <a:noFill/>
        </p:spPr>
        <p:txBody>
          <a:bodyPr wrap="square" rtlCol="0">
            <a:spAutoFit/>
          </a:bodyPr>
          <a:lstStyle/>
          <a:p>
            <a:r>
              <a:rPr lang="en-US" sz="1200" dirty="0"/>
              <a:t>W</a:t>
            </a:r>
          </a:p>
        </p:txBody>
      </p:sp>
      <p:sp>
        <p:nvSpPr>
          <p:cNvPr id="101" name="TextBox 100">
            <a:extLst>
              <a:ext uri="{FF2B5EF4-FFF2-40B4-BE49-F238E27FC236}">
                <a16:creationId xmlns:a16="http://schemas.microsoft.com/office/drawing/2014/main" id="{8FEFC087-B7F3-4AAF-A424-E632D52BA01C}"/>
              </a:ext>
            </a:extLst>
          </p:cNvPr>
          <p:cNvSpPr txBox="1"/>
          <p:nvPr/>
        </p:nvSpPr>
        <p:spPr>
          <a:xfrm>
            <a:off x="7890539" y="4886675"/>
            <a:ext cx="375658" cy="276999"/>
          </a:xfrm>
          <a:prstGeom prst="rect">
            <a:avLst/>
          </a:prstGeom>
          <a:noFill/>
        </p:spPr>
        <p:txBody>
          <a:bodyPr wrap="square" rtlCol="0">
            <a:spAutoFit/>
          </a:bodyPr>
          <a:lstStyle/>
          <a:p>
            <a:r>
              <a:rPr lang="en-US" sz="1200" dirty="0"/>
              <a:t>M</a:t>
            </a:r>
          </a:p>
        </p:txBody>
      </p:sp>
      <p:sp>
        <p:nvSpPr>
          <p:cNvPr id="102" name="TextBox 101">
            <a:extLst>
              <a:ext uri="{FF2B5EF4-FFF2-40B4-BE49-F238E27FC236}">
                <a16:creationId xmlns:a16="http://schemas.microsoft.com/office/drawing/2014/main" id="{4E53B6C5-D76B-4588-AFF6-7266A67337BF}"/>
              </a:ext>
            </a:extLst>
          </p:cNvPr>
          <p:cNvSpPr txBox="1"/>
          <p:nvPr/>
        </p:nvSpPr>
        <p:spPr>
          <a:xfrm>
            <a:off x="6663874" y="2464456"/>
            <a:ext cx="375658" cy="276999"/>
          </a:xfrm>
          <a:prstGeom prst="rect">
            <a:avLst/>
          </a:prstGeom>
          <a:noFill/>
        </p:spPr>
        <p:txBody>
          <a:bodyPr wrap="square" rtlCol="0">
            <a:spAutoFit/>
          </a:bodyPr>
          <a:lstStyle/>
          <a:p>
            <a:r>
              <a:rPr lang="en-US" sz="1200" dirty="0"/>
              <a:t>M</a:t>
            </a:r>
          </a:p>
        </p:txBody>
      </p:sp>
      <p:sp>
        <p:nvSpPr>
          <p:cNvPr id="103" name="TextBox 102">
            <a:extLst>
              <a:ext uri="{FF2B5EF4-FFF2-40B4-BE49-F238E27FC236}">
                <a16:creationId xmlns:a16="http://schemas.microsoft.com/office/drawing/2014/main" id="{A7DB6821-A0E6-4BB5-92CC-879050076BF1}"/>
              </a:ext>
            </a:extLst>
          </p:cNvPr>
          <p:cNvSpPr txBox="1"/>
          <p:nvPr/>
        </p:nvSpPr>
        <p:spPr>
          <a:xfrm>
            <a:off x="9073006" y="2416263"/>
            <a:ext cx="375658" cy="276999"/>
          </a:xfrm>
          <a:prstGeom prst="rect">
            <a:avLst/>
          </a:prstGeom>
          <a:noFill/>
        </p:spPr>
        <p:txBody>
          <a:bodyPr wrap="square" rtlCol="0">
            <a:spAutoFit/>
          </a:bodyPr>
          <a:lstStyle/>
          <a:p>
            <a:r>
              <a:rPr lang="en-US" sz="1200" dirty="0"/>
              <a:t>M</a:t>
            </a:r>
          </a:p>
        </p:txBody>
      </p:sp>
      <p:sp>
        <p:nvSpPr>
          <p:cNvPr id="104" name="TextBox 103">
            <a:extLst>
              <a:ext uri="{FF2B5EF4-FFF2-40B4-BE49-F238E27FC236}">
                <a16:creationId xmlns:a16="http://schemas.microsoft.com/office/drawing/2014/main" id="{59D2E432-DB5D-4E30-9012-E291FC12FAE8}"/>
              </a:ext>
            </a:extLst>
          </p:cNvPr>
          <p:cNvSpPr txBox="1"/>
          <p:nvPr/>
        </p:nvSpPr>
        <p:spPr>
          <a:xfrm>
            <a:off x="8396018" y="3823184"/>
            <a:ext cx="509863" cy="276999"/>
          </a:xfrm>
          <a:prstGeom prst="rect">
            <a:avLst/>
          </a:prstGeom>
          <a:noFill/>
        </p:spPr>
        <p:txBody>
          <a:bodyPr wrap="square" rtlCol="0">
            <a:spAutoFit/>
          </a:bodyPr>
          <a:lstStyle/>
          <a:p>
            <a:r>
              <a:rPr lang="en-US" sz="1200" dirty="0"/>
              <a:t>Ma</a:t>
            </a:r>
          </a:p>
        </p:txBody>
      </p:sp>
      <p:sp>
        <p:nvSpPr>
          <p:cNvPr id="105" name="TextBox 104">
            <a:extLst>
              <a:ext uri="{FF2B5EF4-FFF2-40B4-BE49-F238E27FC236}">
                <a16:creationId xmlns:a16="http://schemas.microsoft.com/office/drawing/2014/main" id="{C1934A81-0EB5-4156-BAAF-F1ED2B106751}"/>
              </a:ext>
            </a:extLst>
          </p:cNvPr>
          <p:cNvSpPr txBox="1"/>
          <p:nvPr/>
        </p:nvSpPr>
        <p:spPr>
          <a:xfrm>
            <a:off x="7224966" y="1420468"/>
            <a:ext cx="509863" cy="276999"/>
          </a:xfrm>
          <a:prstGeom prst="rect">
            <a:avLst/>
          </a:prstGeom>
          <a:noFill/>
        </p:spPr>
        <p:txBody>
          <a:bodyPr wrap="square" rtlCol="0">
            <a:spAutoFit/>
          </a:bodyPr>
          <a:lstStyle/>
          <a:p>
            <a:r>
              <a:rPr lang="en-US" sz="1200" dirty="0"/>
              <a:t>Ma</a:t>
            </a:r>
          </a:p>
        </p:txBody>
      </p:sp>
      <p:sp>
        <p:nvSpPr>
          <p:cNvPr id="106" name="TextBox 105">
            <a:extLst>
              <a:ext uri="{FF2B5EF4-FFF2-40B4-BE49-F238E27FC236}">
                <a16:creationId xmlns:a16="http://schemas.microsoft.com/office/drawing/2014/main" id="{5C07639A-F234-4779-A50E-9ADD5183D24D}"/>
              </a:ext>
            </a:extLst>
          </p:cNvPr>
          <p:cNvSpPr txBox="1"/>
          <p:nvPr/>
        </p:nvSpPr>
        <p:spPr>
          <a:xfrm>
            <a:off x="9621349" y="1453478"/>
            <a:ext cx="509863" cy="276999"/>
          </a:xfrm>
          <a:prstGeom prst="rect">
            <a:avLst/>
          </a:prstGeom>
          <a:noFill/>
        </p:spPr>
        <p:txBody>
          <a:bodyPr wrap="square" rtlCol="0">
            <a:spAutoFit/>
          </a:bodyPr>
          <a:lstStyle/>
          <a:p>
            <a:r>
              <a:rPr lang="en-US" sz="1200" dirty="0"/>
              <a:t>Ma</a:t>
            </a:r>
          </a:p>
        </p:txBody>
      </p:sp>
      <p:sp>
        <p:nvSpPr>
          <p:cNvPr id="107" name="TextBox 106">
            <a:extLst>
              <a:ext uri="{FF2B5EF4-FFF2-40B4-BE49-F238E27FC236}">
                <a16:creationId xmlns:a16="http://schemas.microsoft.com/office/drawing/2014/main" id="{932403CA-1A4E-48DA-8DB5-CF918483230B}"/>
              </a:ext>
            </a:extLst>
          </p:cNvPr>
          <p:cNvSpPr txBox="1"/>
          <p:nvPr/>
        </p:nvSpPr>
        <p:spPr>
          <a:xfrm>
            <a:off x="8290881" y="2907325"/>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VOC Emission Sources</a:t>
            </a:r>
          </a:p>
        </p:txBody>
      </p:sp>
      <p:sp>
        <p:nvSpPr>
          <p:cNvPr id="108" name="TextBox 107">
            <a:extLst>
              <a:ext uri="{FF2B5EF4-FFF2-40B4-BE49-F238E27FC236}">
                <a16:creationId xmlns:a16="http://schemas.microsoft.com/office/drawing/2014/main" id="{DC73D8EA-FD99-4079-95A1-8DF85DB62A51}"/>
              </a:ext>
            </a:extLst>
          </p:cNvPr>
          <p:cNvSpPr txBox="1"/>
          <p:nvPr/>
        </p:nvSpPr>
        <p:spPr>
          <a:xfrm>
            <a:off x="7101199" y="5375308"/>
            <a:ext cx="2193554"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Top PM</a:t>
            </a:r>
            <a:r>
              <a:rPr lang="en-US" sz="1200" baseline="-25000" dirty="0">
                <a:latin typeface="Arial" panose="020B0604020202020204" pitchFamily="34" charset="0"/>
                <a:cs typeface="Arial" panose="020B0604020202020204" pitchFamily="34" charset="0"/>
              </a:rPr>
              <a:t>2.5</a:t>
            </a:r>
            <a:r>
              <a:rPr lang="en-US" sz="1200" dirty="0">
                <a:latin typeface="Arial" panose="020B0604020202020204" pitchFamily="34" charset="0"/>
                <a:cs typeface="Arial" panose="020B0604020202020204" pitchFamily="34" charset="0"/>
              </a:rPr>
              <a:t> Emission Sources</a:t>
            </a:r>
          </a:p>
        </p:txBody>
      </p:sp>
      <p:sp>
        <p:nvSpPr>
          <p:cNvPr id="109" name="Rectangle 108">
            <a:extLst>
              <a:ext uri="{FF2B5EF4-FFF2-40B4-BE49-F238E27FC236}">
                <a16:creationId xmlns:a16="http://schemas.microsoft.com/office/drawing/2014/main" id="{F09F61F0-2765-4D2C-9901-4D20DFD86449}"/>
              </a:ext>
            </a:extLst>
          </p:cNvPr>
          <p:cNvSpPr/>
          <p:nvPr/>
        </p:nvSpPr>
        <p:spPr>
          <a:xfrm>
            <a:off x="1637016" y="5733479"/>
            <a:ext cx="8573785"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the Detroit CBSA . We can quickly see that the majority of the NOx, VOC &amp;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emission sources are located in Wayne County. Let’s explore the Wayne County sources further…</a:t>
            </a:r>
          </a:p>
        </p:txBody>
      </p:sp>
      <p:sp>
        <p:nvSpPr>
          <p:cNvPr id="75" name="Slide Number Placeholder 1">
            <a:extLst>
              <a:ext uri="{FF2B5EF4-FFF2-40B4-BE49-F238E27FC236}">
                <a16:creationId xmlns:a16="http://schemas.microsoft.com/office/drawing/2014/main" id="{2F0107F0-DA13-4F4D-8162-F2475735B84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5197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9426AD-C3A8-4B49-BF5F-BDC355816167}"/>
              </a:ext>
            </a:extLst>
          </p:cNvPr>
          <p:cNvPicPr>
            <a:picLocks noChangeAspect="1"/>
          </p:cNvPicPr>
          <p:nvPr/>
        </p:nvPicPr>
        <p:blipFill rotWithShape="1">
          <a:blip r:embed="rId2"/>
          <a:srcRect b="6146"/>
          <a:stretch/>
        </p:blipFill>
        <p:spPr>
          <a:xfrm>
            <a:off x="1524000" y="857251"/>
            <a:ext cx="9144000" cy="4827397"/>
          </a:xfrm>
          <a:prstGeom prst="rect">
            <a:avLst/>
          </a:prstGeom>
        </p:spPr>
      </p:pic>
      <p:sp>
        <p:nvSpPr>
          <p:cNvPr id="2" name="Title 1">
            <a:extLst>
              <a:ext uri="{FF2B5EF4-FFF2-40B4-BE49-F238E27FC236}">
                <a16:creationId xmlns:a16="http://schemas.microsoft.com/office/drawing/2014/main" id="{BEA40493-0B8B-4B74-BA2C-F9757606BD9A}"/>
              </a:ext>
            </a:extLst>
          </p:cNvPr>
          <p:cNvSpPr>
            <a:spLocks noGrp="1"/>
          </p:cNvSpPr>
          <p:nvPr>
            <p:ph type="title"/>
          </p:nvPr>
        </p:nvSpPr>
        <p:spPr>
          <a:xfrm>
            <a:off x="1607198" y="71440"/>
            <a:ext cx="8977604"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Emissions Sources in Wayne County</a:t>
            </a: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4C460C9-2A86-4919-BCAD-2EE17C7255A0}"/>
              </a:ext>
            </a:extLst>
          </p:cNvPr>
          <p:cNvSpPr/>
          <p:nvPr/>
        </p:nvSpPr>
        <p:spPr>
          <a:xfrm>
            <a:off x="1524000" y="5874368"/>
            <a:ext cx="8849360" cy="830997"/>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top emission sources. The information above was generated in Data Query for Wayne County, MI. This can help identify the potential co-benefits of controls. Let’s explore AK Steel and US Steel further...</a:t>
            </a:r>
          </a:p>
        </p:txBody>
      </p:sp>
      <p:sp>
        <p:nvSpPr>
          <p:cNvPr id="7" name="Rectangle 6">
            <a:extLst>
              <a:ext uri="{FF2B5EF4-FFF2-40B4-BE49-F238E27FC236}">
                <a16:creationId xmlns:a16="http://schemas.microsoft.com/office/drawing/2014/main" id="{C3C55D91-6717-416B-B838-8403023CB83F}"/>
              </a:ext>
            </a:extLst>
          </p:cNvPr>
          <p:cNvSpPr/>
          <p:nvPr/>
        </p:nvSpPr>
        <p:spPr bwMode="auto">
          <a:xfrm>
            <a:off x="1629247" y="314666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2" name="Rectangle 11">
            <a:extLst>
              <a:ext uri="{FF2B5EF4-FFF2-40B4-BE49-F238E27FC236}">
                <a16:creationId xmlns:a16="http://schemas.microsoft.com/office/drawing/2014/main" id="{A49A2732-2B34-4811-B1E5-498EFC4DEA63}"/>
              </a:ext>
            </a:extLst>
          </p:cNvPr>
          <p:cNvSpPr/>
          <p:nvPr/>
        </p:nvSpPr>
        <p:spPr bwMode="auto">
          <a:xfrm>
            <a:off x="1636907" y="2035994"/>
            <a:ext cx="1406298" cy="357652"/>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4" name="Rectangle 13">
            <a:extLst>
              <a:ext uri="{FF2B5EF4-FFF2-40B4-BE49-F238E27FC236}">
                <a16:creationId xmlns:a16="http://schemas.microsoft.com/office/drawing/2014/main" id="{770492E7-49F7-4E3E-B762-AE03AEF61B70}"/>
              </a:ext>
            </a:extLst>
          </p:cNvPr>
          <p:cNvSpPr/>
          <p:nvPr/>
        </p:nvSpPr>
        <p:spPr bwMode="auto">
          <a:xfrm>
            <a:off x="1632414" y="2783440"/>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17" name="Rectangle 16">
            <a:extLst>
              <a:ext uri="{FF2B5EF4-FFF2-40B4-BE49-F238E27FC236}">
                <a16:creationId xmlns:a16="http://schemas.microsoft.com/office/drawing/2014/main" id="{345ED534-AF9C-4A78-86A8-B76D8AA92171}"/>
              </a:ext>
            </a:extLst>
          </p:cNvPr>
          <p:cNvSpPr/>
          <p:nvPr/>
        </p:nvSpPr>
        <p:spPr bwMode="auto">
          <a:xfrm>
            <a:off x="1616638" y="4985468"/>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20" name="Rectangle 19">
            <a:extLst>
              <a:ext uri="{FF2B5EF4-FFF2-40B4-BE49-F238E27FC236}">
                <a16:creationId xmlns:a16="http://schemas.microsoft.com/office/drawing/2014/main" id="{1C8B487A-C729-48AE-8C1F-E97494A43F86}"/>
              </a:ext>
            </a:extLst>
          </p:cNvPr>
          <p:cNvSpPr/>
          <p:nvPr/>
        </p:nvSpPr>
        <p:spPr bwMode="auto">
          <a:xfrm>
            <a:off x="1645504" y="2422058"/>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4" name="Rectangle 33">
            <a:extLst>
              <a:ext uri="{FF2B5EF4-FFF2-40B4-BE49-F238E27FC236}">
                <a16:creationId xmlns:a16="http://schemas.microsoft.com/office/drawing/2014/main" id="{98B447CF-5AED-4D48-BBFE-BD72DEC7E0F9}"/>
              </a:ext>
            </a:extLst>
          </p:cNvPr>
          <p:cNvSpPr/>
          <p:nvPr/>
        </p:nvSpPr>
        <p:spPr bwMode="auto">
          <a:xfrm>
            <a:off x="1629246" y="4600867"/>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7" name="Rectangle 36">
            <a:extLst>
              <a:ext uri="{FF2B5EF4-FFF2-40B4-BE49-F238E27FC236}">
                <a16:creationId xmlns:a16="http://schemas.microsoft.com/office/drawing/2014/main" id="{C8684703-BC77-482E-83EB-C885D20CF5E6}"/>
              </a:ext>
            </a:extLst>
          </p:cNvPr>
          <p:cNvSpPr/>
          <p:nvPr/>
        </p:nvSpPr>
        <p:spPr bwMode="auto">
          <a:xfrm>
            <a:off x="1634257" y="3517439"/>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1" name="Rectangle 40">
            <a:extLst>
              <a:ext uri="{FF2B5EF4-FFF2-40B4-BE49-F238E27FC236}">
                <a16:creationId xmlns:a16="http://schemas.microsoft.com/office/drawing/2014/main" id="{ADF9AC16-7A6F-499E-9009-4D381972E01E}"/>
              </a:ext>
            </a:extLst>
          </p:cNvPr>
          <p:cNvSpPr/>
          <p:nvPr/>
        </p:nvSpPr>
        <p:spPr bwMode="auto">
          <a:xfrm>
            <a:off x="3071711" y="2040226"/>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4" name="Rectangle 43">
            <a:extLst>
              <a:ext uri="{FF2B5EF4-FFF2-40B4-BE49-F238E27FC236}">
                <a16:creationId xmlns:a16="http://schemas.microsoft.com/office/drawing/2014/main" id="{B13EF790-2569-41B1-8D5B-C8D4F82BDCF1}"/>
              </a:ext>
            </a:extLst>
          </p:cNvPr>
          <p:cNvSpPr/>
          <p:nvPr/>
        </p:nvSpPr>
        <p:spPr bwMode="auto">
          <a:xfrm>
            <a:off x="4490874" y="2408240"/>
            <a:ext cx="1384095"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5" name="Rectangle 44">
            <a:extLst>
              <a:ext uri="{FF2B5EF4-FFF2-40B4-BE49-F238E27FC236}">
                <a16:creationId xmlns:a16="http://schemas.microsoft.com/office/drawing/2014/main" id="{ED752DDA-A107-4530-AD39-8AF9F1E4520C}"/>
              </a:ext>
            </a:extLst>
          </p:cNvPr>
          <p:cNvSpPr/>
          <p:nvPr/>
        </p:nvSpPr>
        <p:spPr bwMode="auto">
          <a:xfrm>
            <a:off x="7301413" y="3137791"/>
            <a:ext cx="1403324" cy="371470"/>
          </a:xfrm>
          <a:prstGeom prst="rect">
            <a:avLst/>
          </a:prstGeom>
          <a:solidFill>
            <a:srgbClr val="FF0000">
              <a:alpha val="2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6" name="Rectangle 45">
            <a:extLst>
              <a:ext uri="{FF2B5EF4-FFF2-40B4-BE49-F238E27FC236}">
                <a16:creationId xmlns:a16="http://schemas.microsoft.com/office/drawing/2014/main" id="{C8C8B463-BE14-4D51-8A72-1C2B51E94403}"/>
              </a:ext>
            </a:extLst>
          </p:cNvPr>
          <p:cNvSpPr/>
          <p:nvPr/>
        </p:nvSpPr>
        <p:spPr bwMode="auto">
          <a:xfrm>
            <a:off x="4490874" y="2039102"/>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8" name="Rectangle 47">
            <a:extLst>
              <a:ext uri="{FF2B5EF4-FFF2-40B4-BE49-F238E27FC236}">
                <a16:creationId xmlns:a16="http://schemas.microsoft.com/office/drawing/2014/main" id="{5E81B23F-D2C7-4BB5-9A60-A2CE9BDEA6F8}"/>
              </a:ext>
            </a:extLst>
          </p:cNvPr>
          <p:cNvSpPr/>
          <p:nvPr/>
        </p:nvSpPr>
        <p:spPr bwMode="auto">
          <a:xfrm>
            <a:off x="5885602" y="4254994"/>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49" name="Rectangle 48">
            <a:extLst>
              <a:ext uri="{FF2B5EF4-FFF2-40B4-BE49-F238E27FC236}">
                <a16:creationId xmlns:a16="http://schemas.microsoft.com/office/drawing/2014/main" id="{EE935A15-BADC-42C5-8B82-57D4D2F66FBB}"/>
              </a:ext>
            </a:extLst>
          </p:cNvPr>
          <p:cNvSpPr/>
          <p:nvPr/>
        </p:nvSpPr>
        <p:spPr bwMode="auto">
          <a:xfrm>
            <a:off x="7311028" y="2779710"/>
            <a:ext cx="1384095" cy="357652"/>
          </a:xfrm>
          <a:prstGeom prst="rect">
            <a:avLst/>
          </a:prstGeom>
          <a:solidFill>
            <a:srgbClr val="F3B700">
              <a:alpha val="20000"/>
            </a:srgbClr>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0" name="Rectangle 49">
            <a:extLst>
              <a:ext uri="{FF2B5EF4-FFF2-40B4-BE49-F238E27FC236}">
                <a16:creationId xmlns:a16="http://schemas.microsoft.com/office/drawing/2014/main" id="{D47D6E21-F5FD-4FC8-838B-2B302E8897F6}"/>
              </a:ext>
            </a:extLst>
          </p:cNvPr>
          <p:cNvSpPr/>
          <p:nvPr/>
        </p:nvSpPr>
        <p:spPr bwMode="auto">
          <a:xfrm>
            <a:off x="3061790" y="3872818"/>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1" name="Rectangle 50">
            <a:extLst>
              <a:ext uri="{FF2B5EF4-FFF2-40B4-BE49-F238E27FC236}">
                <a16:creationId xmlns:a16="http://schemas.microsoft.com/office/drawing/2014/main" id="{17FE1E24-CBB7-4535-A958-0BD4C142082A}"/>
              </a:ext>
            </a:extLst>
          </p:cNvPr>
          <p:cNvSpPr/>
          <p:nvPr/>
        </p:nvSpPr>
        <p:spPr bwMode="auto">
          <a:xfrm>
            <a:off x="4458974" y="4612646"/>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2" name="Rectangle 51">
            <a:extLst>
              <a:ext uri="{FF2B5EF4-FFF2-40B4-BE49-F238E27FC236}">
                <a16:creationId xmlns:a16="http://schemas.microsoft.com/office/drawing/2014/main" id="{929B05CD-9CAD-43CA-A7D1-642C1DD3C7D6}"/>
              </a:ext>
            </a:extLst>
          </p:cNvPr>
          <p:cNvSpPr/>
          <p:nvPr/>
        </p:nvSpPr>
        <p:spPr bwMode="auto">
          <a:xfrm>
            <a:off x="5885601" y="3509261"/>
            <a:ext cx="1397184" cy="353922"/>
          </a:xfrm>
          <a:prstGeom prst="rect">
            <a:avLst/>
          </a:prstGeom>
          <a:solidFill>
            <a:srgbClr val="00B050">
              <a:alpha val="20000"/>
            </a:srgbClr>
          </a:solid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3" name="Rectangle 52">
            <a:extLst>
              <a:ext uri="{FF2B5EF4-FFF2-40B4-BE49-F238E27FC236}">
                <a16:creationId xmlns:a16="http://schemas.microsoft.com/office/drawing/2014/main" id="{9D06BE4B-D3CD-4895-8817-76D3AC0DC49F}"/>
              </a:ext>
            </a:extLst>
          </p:cNvPr>
          <p:cNvSpPr/>
          <p:nvPr/>
        </p:nvSpPr>
        <p:spPr bwMode="auto">
          <a:xfrm>
            <a:off x="4494556" y="2799602"/>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4" name="Rectangle 53">
            <a:extLst>
              <a:ext uri="{FF2B5EF4-FFF2-40B4-BE49-F238E27FC236}">
                <a16:creationId xmlns:a16="http://schemas.microsoft.com/office/drawing/2014/main" id="{73A0E524-1840-4832-89EB-5BAE48B6DE70}"/>
              </a:ext>
            </a:extLst>
          </p:cNvPr>
          <p:cNvSpPr/>
          <p:nvPr/>
        </p:nvSpPr>
        <p:spPr bwMode="auto">
          <a:xfrm>
            <a:off x="5885602" y="2033368"/>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5" name="Rectangle 54">
            <a:extLst>
              <a:ext uri="{FF2B5EF4-FFF2-40B4-BE49-F238E27FC236}">
                <a16:creationId xmlns:a16="http://schemas.microsoft.com/office/drawing/2014/main" id="{DC5EAD23-A01B-41B6-B9EE-AE09C1566B4B}"/>
              </a:ext>
            </a:extLst>
          </p:cNvPr>
          <p:cNvSpPr/>
          <p:nvPr/>
        </p:nvSpPr>
        <p:spPr bwMode="auto">
          <a:xfrm>
            <a:off x="7301412" y="2408240"/>
            <a:ext cx="1403325" cy="353922"/>
          </a:xfrm>
          <a:prstGeom prst="rect">
            <a:avLst/>
          </a:prstGeom>
          <a:solidFill>
            <a:srgbClr val="0000FF">
              <a:alpha val="20000"/>
            </a:srgb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6" name="Rectangle 55">
            <a:extLst>
              <a:ext uri="{FF2B5EF4-FFF2-40B4-BE49-F238E27FC236}">
                <a16:creationId xmlns:a16="http://schemas.microsoft.com/office/drawing/2014/main" id="{038951EE-DE6D-44C9-98CE-12814D96EFEB}"/>
              </a:ext>
            </a:extLst>
          </p:cNvPr>
          <p:cNvSpPr/>
          <p:nvPr/>
        </p:nvSpPr>
        <p:spPr bwMode="auto">
          <a:xfrm>
            <a:off x="4488293" y="3170626"/>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7" name="Rectangle 56">
            <a:extLst>
              <a:ext uri="{FF2B5EF4-FFF2-40B4-BE49-F238E27FC236}">
                <a16:creationId xmlns:a16="http://schemas.microsoft.com/office/drawing/2014/main" id="{F7357115-0825-40E9-BB77-B50FB4CDCE96}"/>
              </a:ext>
            </a:extLst>
          </p:cNvPr>
          <p:cNvSpPr/>
          <p:nvPr/>
        </p:nvSpPr>
        <p:spPr bwMode="auto">
          <a:xfrm>
            <a:off x="5890806" y="2786542"/>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8" name="Rectangle 57">
            <a:extLst>
              <a:ext uri="{FF2B5EF4-FFF2-40B4-BE49-F238E27FC236}">
                <a16:creationId xmlns:a16="http://schemas.microsoft.com/office/drawing/2014/main" id="{EE0FA981-331E-4111-824D-92562E530271}"/>
              </a:ext>
            </a:extLst>
          </p:cNvPr>
          <p:cNvSpPr/>
          <p:nvPr/>
        </p:nvSpPr>
        <p:spPr bwMode="auto">
          <a:xfrm>
            <a:off x="8695123" y="2401463"/>
            <a:ext cx="1403325" cy="353922"/>
          </a:xfrm>
          <a:prstGeom prst="rect">
            <a:avLst/>
          </a:prstGeom>
          <a:solidFill>
            <a:schemeClr val="tx1">
              <a:alpha val="2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59" name="Rectangle 58">
            <a:extLst>
              <a:ext uri="{FF2B5EF4-FFF2-40B4-BE49-F238E27FC236}">
                <a16:creationId xmlns:a16="http://schemas.microsoft.com/office/drawing/2014/main" id="{45F2E017-EC21-4FAF-850C-6C7E563C033C}"/>
              </a:ext>
            </a:extLst>
          </p:cNvPr>
          <p:cNvSpPr/>
          <p:nvPr/>
        </p:nvSpPr>
        <p:spPr bwMode="auto">
          <a:xfrm>
            <a:off x="4458974" y="4242971"/>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0" name="Rectangle 59">
            <a:extLst>
              <a:ext uri="{FF2B5EF4-FFF2-40B4-BE49-F238E27FC236}">
                <a16:creationId xmlns:a16="http://schemas.microsoft.com/office/drawing/2014/main" id="{8C92F025-7925-4AA6-843E-92FCC1323D56}"/>
              </a:ext>
            </a:extLst>
          </p:cNvPr>
          <p:cNvSpPr/>
          <p:nvPr/>
        </p:nvSpPr>
        <p:spPr bwMode="auto">
          <a:xfrm>
            <a:off x="5896946" y="2425020"/>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1" name="Rectangle 60">
            <a:extLst>
              <a:ext uri="{FF2B5EF4-FFF2-40B4-BE49-F238E27FC236}">
                <a16:creationId xmlns:a16="http://schemas.microsoft.com/office/drawing/2014/main" id="{13B6A173-3C13-4130-9C15-73985D88C301}"/>
              </a:ext>
            </a:extLst>
          </p:cNvPr>
          <p:cNvSpPr/>
          <p:nvPr/>
        </p:nvSpPr>
        <p:spPr bwMode="auto">
          <a:xfrm>
            <a:off x="7294130" y="2052275"/>
            <a:ext cx="1397184" cy="337143"/>
          </a:xfrm>
          <a:prstGeom prst="rect">
            <a:avLst/>
          </a:prstGeom>
          <a:solidFill>
            <a:srgbClr val="7030A0">
              <a:alpha val="20000"/>
            </a:srgbClr>
          </a:solid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3" name="Rectangle 62">
            <a:extLst>
              <a:ext uri="{FF2B5EF4-FFF2-40B4-BE49-F238E27FC236}">
                <a16:creationId xmlns:a16="http://schemas.microsoft.com/office/drawing/2014/main" id="{533C618F-A8B9-460C-ACF5-E8915AF2BF69}"/>
              </a:ext>
            </a:extLst>
          </p:cNvPr>
          <p:cNvSpPr/>
          <p:nvPr/>
        </p:nvSpPr>
        <p:spPr bwMode="auto">
          <a:xfrm>
            <a:off x="3057086" y="2786543"/>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4" name="Rectangle 63">
            <a:extLst>
              <a:ext uri="{FF2B5EF4-FFF2-40B4-BE49-F238E27FC236}">
                <a16:creationId xmlns:a16="http://schemas.microsoft.com/office/drawing/2014/main" id="{42042B81-4DF8-4A24-878D-090DAF4B42C1}"/>
              </a:ext>
            </a:extLst>
          </p:cNvPr>
          <p:cNvSpPr/>
          <p:nvPr/>
        </p:nvSpPr>
        <p:spPr bwMode="auto">
          <a:xfrm>
            <a:off x="4453674" y="4991458"/>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5" name="Rectangle 64">
            <a:extLst>
              <a:ext uri="{FF2B5EF4-FFF2-40B4-BE49-F238E27FC236}">
                <a16:creationId xmlns:a16="http://schemas.microsoft.com/office/drawing/2014/main" id="{AEF47DE4-42FB-4AC7-BF0A-42F5EE5DACC0}"/>
              </a:ext>
            </a:extLst>
          </p:cNvPr>
          <p:cNvSpPr/>
          <p:nvPr/>
        </p:nvSpPr>
        <p:spPr bwMode="auto">
          <a:xfrm>
            <a:off x="5904729" y="3165205"/>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6" name="Rectangle 65">
            <a:extLst>
              <a:ext uri="{FF2B5EF4-FFF2-40B4-BE49-F238E27FC236}">
                <a16:creationId xmlns:a16="http://schemas.microsoft.com/office/drawing/2014/main" id="{B9CC07D5-3801-433B-83BF-A978CB6893D5}"/>
              </a:ext>
            </a:extLst>
          </p:cNvPr>
          <p:cNvSpPr/>
          <p:nvPr/>
        </p:nvSpPr>
        <p:spPr bwMode="auto">
          <a:xfrm>
            <a:off x="8714558" y="2052275"/>
            <a:ext cx="1406298" cy="337143"/>
          </a:xfrm>
          <a:prstGeom prst="rect">
            <a:avLst/>
          </a:prstGeom>
          <a:solidFill>
            <a:srgbClr val="FFFF00">
              <a:alpha val="20000"/>
            </a:srgbClr>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7" name="Rectangle 66">
            <a:extLst>
              <a:ext uri="{FF2B5EF4-FFF2-40B4-BE49-F238E27FC236}">
                <a16:creationId xmlns:a16="http://schemas.microsoft.com/office/drawing/2014/main" id="{B0E7B631-FD2B-4624-AF3B-C7AF2772B58A}"/>
              </a:ext>
            </a:extLst>
          </p:cNvPr>
          <p:cNvSpPr/>
          <p:nvPr/>
        </p:nvSpPr>
        <p:spPr bwMode="auto">
          <a:xfrm>
            <a:off x="5904729" y="4979295"/>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68" name="Rectangle 67">
            <a:extLst>
              <a:ext uri="{FF2B5EF4-FFF2-40B4-BE49-F238E27FC236}">
                <a16:creationId xmlns:a16="http://schemas.microsoft.com/office/drawing/2014/main" id="{1B9F39CC-8A2B-4874-9B2A-35550D08D6B6}"/>
              </a:ext>
            </a:extLst>
          </p:cNvPr>
          <p:cNvSpPr/>
          <p:nvPr/>
        </p:nvSpPr>
        <p:spPr bwMode="auto">
          <a:xfrm>
            <a:off x="8707791" y="4616363"/>
            <a:ext cx="1390656" cy="337143"/>
          </a:xfrm>
          <a:prstGeom prst="rect">
            <a:avLst/>
          </a:prstGeom>
          <a:solidFill>
            <a:srgbClr val="00B0F0">
              <a:alpha val="20000"/>
            </a:srgbClr>
          </a:solidFill>
          <a:ln w="28575" cap="flat" cmpd="sng" algn="ctr">
            <a:solidFill>
              <a:srgbClr val="00B0F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solidFill>
                <a:srgbClr val="0000FF"/>
              </a:solidFill>
              <a:latin typeface="Arial" charset="0"/>
              <a:ea typeface="宋体" pitchFamily="2" charset="-122"/>
            </a:endParaRPr>
          </a:p>
        </p:txBody>
      </p:sp>
      <p:sp>
        <p:nvSpPr>
          <p:cNvPr id="38" name="Slide Number Placeholder 1">
            <a:extLst>
              <a:ext uri="{FF2B5EF4-FFF2-40B4-BE49-F238E27FC236}">
                <a16:creationId xmlns:a16="http://schemas.microsoft.com/office/drawing/2014/main" id="{BC45BDB4-5120-4914-A88C-D5DFE763860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200316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2830903-21B0-454A-BC3A-D7CACAC006F9}"/>
              </a:ext>
            </a:extLst>
          </p:cNvPr>
          <p:cNvGrpSpPr/>
          <p:nvPr/>
        </p:nvGrpSpPr>
        <p:grpSpPr>
          <a:xfrm>
            <a:off x="1597660" y="905434"/>
            <a:ext cx="8996680" cy="4020896"/>
            <a:chOff x="618565" y="2294964"/>
            <a:chExt cx="7790330" cy="3065930"/>
          </a:xfrm>
        </p:grpSpPr>
        <p:pic>
          <p:nvPicPr>
            <p:cNvPr id="4" name="Picture 3">
              <a:extLst>
                <a:ext uri="{FF2B5EF4-FFF2-40B4-BE49-F238E27FC236}">
                  <a16:creationId xmlns:a16="http://schemas.microsoft.com/office/drawing/2014/main" id="{48698C96-06EC-46AE-87A6-17758E80CCC9}"/>
                </a:ext>
              </a:extLst>
            </p:cNvPr>
            <p:cNvPicPr>
              <a:picLocks noChangeAspect="1"/>
            </p:cNvPicPr>
            <p:nvPr/>
          </p:nvPicPr>
          <p:blipFill rotWithShape="1">
            <a:blip r:embed="rId3"/>
            <a:srcRect l="53726" t="27951" r="8039" b="12440"/>
            <a:stretch/>
          </p:blipFill>
          <p:spPr>
            <a:xfrm>
              <a:off x="4912659" y="2294964"/>
              <a:ext cx="3496236" cy="3065930"/>
            </a:xfrm>
            <a:prstGeom prst="rect">
              <a:avLst/>
            </a:prstGeom>
          </p:spPr>
        </p:pic>
        <p:pic>
          <p:nvPicPr>
            <p:cNvPr id="6" name="Picture 5">
              <a:extLst>
                <a:ext uri="{FF2B5EF4-FFF2-40B4-BE49-F238E27FC236}">
                  <a16:creationId xmlns:a16="http://schemas.microsoft.com/office/drawing/2014/main" id="{46B77639-D40F-40C6-B7AD-56A10122F292}"/>
                </a:ext>
              </a:extLst>
            </p:cNvPr>
            <p:cNvPicPr>
              <a:picLocks noChangeAspect="1"/>
            </p:cNvPicPr>
            <p:nvPr/>
          </p:nvPicPr>
          <p:blipFill rotWithShape="1">
            <a:blip r:embed="rId4"/>
            <a:srcRect l="6764" t="27952" r="46276" b="12440"/>
            <a:stretch/>
          </p:blipFill>
          <p:spPr>
            <a:xfrm>
              <a:off x="618565" y="2294964"/>
              <a:ext cx="4294094" cy="3065929"/>
            </a:xfrm>
            <a:prstGeom prst="rect">
              <a:avLst/>
            </a:prstGeom>
          </p:spPr>
        </p:pic>
      </p:grpSp>
      <p:sp>
        <p:nvSpPr>
          <p:cNvPr id="8" name="TextBox 7">
            <a:extLst>
              <a:ext uri="{FF2B5EF4-FFF2-40B4-BE49-F238E27FC236}">
                <a16:creationId xmlns:a16="http://schemas.microsoft.com/office/drawing/2014/main" id="{FDAF50F2-A23F-4293-A063-57923592F430}"/>
              </a:ext>
            </a:extLst>
          </p:cNvPr>
          <p:cNvSpPr txBox="1"/>
          <p:nvPr/>
        </p:nvSpPr>
        <p:spPr>
          <a:xfrm>
            <a:off x="1597660" y="4469130"/>
            <a:ext cx="15626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AK Steel</a:t>
            </a:r>
          </a:p>
        </p:txBody>
      </p:sp>
      <p:sp>
        <p:nvSpPr>
          <p:cNvPr id="9" name="TextBox 8">
            <a:extLst>
              <a:ext uri="{FF2B5EF4-FFF2-40B4-BE49-F238E27FC236}">
                <a16:creationId xmlns:a16="http://schemas.microsoft.com/office/drawing/2014/main" id="{521FBDFC-57B4-4CCE-94D6-84CF8A6B5DF3}"/>
              </a:ext>
            </a:extLst>
          </p:cNvPr>
          <p:cNvSpPr txBox="1"/>
          <p:nvPr/>
        </p:nvSpPr>
        <p:spPr>
          <a:xfrm>
            <a:off x="8184104" y="4469130"/>
            <a:ext cx="176900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US Steel</a:t>
            </a:r>
          </a:p>
        </p:txBody>
      </p:sp>
      <p:sp>
        <p:nvSpPr>
          <p:cNvPr id="10" name="Title 1">
            <a:extLst>
              <a:ext uri="{FF2B5EF4-FFF2-40B4-BE49-F238E27FC236}">
                <a16:creationId xmlns:a16="http://schemas.microsoft.com/office/drawing/2014/main" id="{5D8C9C7C-EB18-45EF-9D20-80B7ABF06C11}"/>
              </a:ext>
            </a:extLst>
          </p:cNvPr>
          <p:cNvSpPr>
            <a:spLocks noGrp="1"/>
          </p:cNvSpPr>
          <p:nvPr>
            <p:ph type="title"/>
          </p:nvPr>
        </p:nvSpPr>
        <p:spPr>
          <a:xfrm>
            <a:off x="1981200" y="71439"/>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Steel Mills in Wayne County</a:t>
            </a:r>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46A9491-B2C9-4900-BC60-E302104D06AE}"/>
              </a:ext>
            </a:extLst>
          </p:cNvPr>
          <p:cNvSpPr/>
          <p:nvPr/>
        </p:nvSpPr>
        <p:spPr>
          <a:xfrm>
            <a:off x="1671320" y="5429346"/>
            <a:ext cx="8849360" cy="1077218"/>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AK Steel &amp; US Steel were both identified as top emitters for NOx, SO</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Heavy Metal HAPs, highlighting the potential co-benefits of controls in these steel mills. The above map was generated in NEXUS Data Query. Let’s see the proximity of these steel mills to communities with potential EJ concerns…</a:t>
            </a:r>
          </a:p>
        </p:txBody>
      </p:sp>
      <p:sp>
        <p:nvSpPr>
          <p:cNvPr id="12" name="Slide Number Placeholder 1">
            <a:extLst>
              <a:ext uri="{FF2B5EF4-FFF2-40B4-BE49-F238E27FC236}">
                <a16:creationId xmlns:a16="http://schemas.microsoft.com/office/drawing/2014/main" id="{D494185D-34F3-4964-88FB-E90F78ED0755}"/>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16453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36ACA-445D-402D-B1B8-7B843369BC87}"/>
              </a:ext>
            </a:extLst>
          </p:cNvPr>
          <p:cNvPicPr>
            <a:picLocks noChangeAspect="1"/>
          </p:cNvPicPr>
          <p:nvPr/>
        </p:nvPicPr>
        <p:blipFill>
          <a:blip r:embed="rId2"/>
          <a:stretch>
            <a:fillRect/>
          </a:stretch>
        </p:blipFill>
        <p:spPr>
          <a:xfrm>
            <a:off x="1719163" y="4615887"/>
            <a:ext cx="2703485" cy="2047147"/>
          </a:xfrm>
          <a:prstGeom prst="rect">
            <a:avLst/>
          </a:prstGeom>
        </p:spPr>
      </p:pic>
      <p:pic>
        <p:nvPicPr>
          <p:cNvPr id="5" name="Picture 4">
            <a:extLst>
              <a:ext uri="{FF2B5EF4-FFF2-40B4-BE49-F238E27FC236}">
                <a16:creationId xmlns:a16="http://schemas.microsoft.com/office/drawing/2014/main" id="{782E0068-5A51-4E19-9B44-2CF29A10D94D}"/>
              </a:ext>
            </a:extLst>
          </p:cNvPr>
          <p:cNvPicPr>
            <a:picLocks noChangeAspect="1"/>
          </p:cNvPicPr>
          <p:nvPr/>
        </p:nvPicPr>
        <p:blipFill>
          <a:blip r:embed="rId3"/>
          <a:stretch>
            <a:fillRect/>
          </a:stretch>
        </p:blipFill>
        <p:spPr>
          <a:xfrm>
            <a:off x="4663474" y="4556853"/>
            <a:ext cx="2780480" cy="2106180"/>
          </a:xfrm>
          <a:prstGeom prst="rect">
            <a:avLst/>
          </a:prstGeom>
        </p:spPr>
      </p:pic>
      <p:pic>
        <p:nvPicPr>
          <p:cNvPr id="6" name="Picture 5">
            <a:extLst>
              <a:ext uri="{FF2B5EF4-FFF2-40B4-BE49-F238E27FC236}">
                <a16:creationId xmlns:a16="http://schemas.microsoft.com/office/drawing/2014/main" id="{63E5D31A-EE13-4E46-8498-2B5D184D0FF6}"/>
              </a:ext>
            </a:extLst>
          </p:cNvPr>
          <p:cNvPicPr>
            <a:picLocks noChangeAspect="1"/>
          </p:cNvPicPr>
          <p:nvPr/>
        </p:nvPicPr>
        <p:blipFill>
          <a:blip r:embed="rId4"/>
          <a:stretch>
            <a:fillRect/>
          </a:stretch>
        </p:blipFill>
        <p:spPr>
          <a:xfrm>
            <a:off x="7684781" y="4556853"/>
            <a:ext cx="2786884" cy="2106180"/>
          </a:xfrm>
          <a:prstGeom prst="rect">
            <a:avLst/>
          </a:prstGeom>
        </p:spPr>
      </p:pic>
      <p:sp>
        <p:nvSpPr>
          <p:cNvPr id="8" name="TextBox 7">
            <a:extLst>
              <a:ext uri="{FF2B5EF4-FFF2-40B4-BE49-F238E27FC236}">
                <a16:creationId xmlns:a16="http://schemas.microsoft.com/office/drawing/2014/main" id="{527AD974-649A-4FB5-AE42-2F7C27A8FE72}"/>
              </a:ext>
            </a:extLst>
          </p:cNvPr>
          <p:cNvSpPr txBox="1"/>
          <p:nvPr/>
        </p:nvSpPr>
        <p:spPr>
          <a:xfrm>
            <a:off x="1714565" y="4279855"/>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Demographic Index</a:t>
            </a:r>
          </a:p>
        </p:txBody>
      </p:sp>
      <p:sp>
        <p:nvSpPr>
          <p:cNvPr id="9" name="TextBox 8">
            <a:extLst>
              <a:ext uri="{FF2B5EF4-FFF2-40B4-BE49-F238E27FC236}">
                <a16:creationId xmlns:a16="http://schemas.microsoft.com/office/drawing/2014/main" id="{294EF96D-6B4D-4834-8C87-393BAC492DD7}"/>
              </a:ext>
            </a:extLst>
          </p:cNvPr>
          <p:cNvSpPr txBox="1"/>
          <p:nvPr/>
        </p:nvSpPr>
        <p:spPr>
          <a:xfrm>
            <a:off x="7632541" y="4279855"/>
            <a:ext cx="283912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Low Income Population</a:t>
            </a:r>
          </a:p>
        </p:txBody>
      </p:sp>
      <p:sp>
        <p:nvSpPr>
          <p:cNvPr id="10" name="TextBox 9">
            <a:extLst>
              <a:ext uri="{FF2B5EF4-FFF2-40B4-BE49-F238E27FC236}">
                <a16:creationId xmlns:a16="http://schemas.microsoft.com/office/drawing/2014/main" id="{325F2127-7F13-4B3B-8017-EA29D62C5FED}"/>
              </a:ext>
            </a:extLst>
          </p:cNvPr>
          <p:cNvSpPr txBox="1"/>
          <p:nvPr/>
        </p:nvSpPr>
        <p:spPr>
          <a:xfrm>
            <a:off x="4520257" y="4295405"/>
            <a:ext cx="3112284"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EJSCREEN People of Color Population</a:t>
            </a:r>
          </a:p>
        </p:txBody>
      </p:sp>
      <p:pic>
        <p:nvPicPr>
          <p:cNvPr id="11" name="Picture 10">
            <a:extLst>
              <a:ext uri="{FF2B5EF4-FFF2-40B4-BE49-F238E27FC236}">
                <a16:creationId xmlns:a16="http://schemas.microsoft.com/office/drawing/2014/main" id="{76A24EBF-CF41-4031-99A4-EF94EC70F3C8}"/>
              </a:ext>
            </a:extLst>
          </p:cNvPr>
          <p:cNvPicPr>
            <a:picLocks noChangeAspect="1"/>
          </p:cNvPicPr>
          <p:nvPr/>
        </p:nvPicPr>
        <p:blipFill>
          <a:blip r:embed="rId5"/>
          <a:stretch>
            <a:fillRect/>
          </a:stretch>
        </p:blipFill>
        <p:spPr>
          <a:xfrm>
            <a:off x="8531811" y="1128321"/>
            <a:ext cx="1827575" cy="2573951"/>
          </a:xfrm>
          <a:prstGeom prst="rect">
            <a:avLst/>
          </a:prstGeom>
        </p:spPr>
      </p:pic>
      <p:grpSp>
        <p:nvGrpSpPr>
          <p:cNvPr id="12" name="Group 11">
            <a:extLst>
              <a:ext uri="{FF2B5EF4-FFF2-40B4-BE49-F238E27FC236}">
                <a16:creationId xmlns:a16="http://schemas.microsoft.com/office/drawing/2014/main" id="{6C00CA67-60A3-4647-8C7A-E4616F889DCD}"/>
              </a:ext>
            </a:extLst>
          </p:cNvPr>
          <p:cNvGrpSpPr/>
          <p:nvPr/>
        </p:nvGrpSpPr>
        <p:grpSpPr>
          <a:xfrm>
            <a:off x="1832615" y="1180591"/>
            <a:ext cx="3454410" cy="2573952"/>
            <a:chOff x="2655224" y="2707183"/>
            <a:chExt cx="3717012" cy="2653710"/>
          </a:xfrm>
        </p:grpSpPr>
        <p:pic>
          <p:nvPicPr>
            <p:cNvPr id="13" name="Picture 12">
              <a:extLst>
                <a:ext uri="{FF2B5EF4-FFF2-40B4-BE49-F238E27FC236}">
                  <a16:creationId xmlns:a16="http://schemas.microsoft.com/office/drawing/2014/main" id="{65E19587-32E2-4CE6-A4EB-80A1010C6FBB}"/>
                </a:ext>
              </a:extLst>
            </p:cNvPr>
            <p:cNvPicPr>
              <a:picLocks noChangeAspect="1"/>
            </p:cNvPicPr>
            <p:nvPr/>
          </p:nvPicPr>
          <p:blipFill rotWithShape="1">
            <a:blip r:embed="rId6"/>
            <a:srcRect l="53726" t="35966" r="30312" b="12440"/>
            <a:stretch/>
          </p:blipFill>
          <p:spPr>
            <a:xfrm>
              <a:off x="4912659" y="2707183"/>
              <a:ext cx="1459577" cy="2653710"/>
            </a:xfrm>
            <a:prstGeom prst="rect">
              <a:avLst/>
            </a:prstGeom>
          </p:spPr>
        </p:pic>
        <p:pic>
          <p:nvPicPr>
            <p:cNvPr id="14" name="Picture 13">
              <a:extLst>
                <a:ext uri="{FF2B5EF4-FFF2-40B4-BE49-F238E27FC236}">
                  <a16:creationId xmlns:a16="http://schemas.microsoft.com/office/drawing/2014/main" id="{7575926D-A317-4CBE-BBF1-F4CF6D63E8DA}"/>
                </a:ext>
              </a:extLst>
            </p:cNvPr>
            <p:cNvPicPr>
              <a:picLocks noChangeAspect="1"/>
            </p:cNvPicPr>
            <p:nvPr/>
          </p:nvPicPr>
          <p:blipFill rotWithShape="1">
            <a:blip r:embed="rId7"/>
            <a:srcRect l="29036" t="35967" r="46276" b="12439"/>
            <a:stretch/>
          </p:blipFill>
          <p:spPr>
            <a:xfrm>
              <a:off x="2655224" y="2707184"/>
              <a:ext cx="2257435" cy="2653709"/>
            </a:xfrm>
            <a:prstGeom prst="rect">
              <a:avLst/>
            </a:prstGeom>
          </p:spPr>
        </p:pic>
      </p:grpSp>
      <p:grpSp>
        <p:nvGrpSpPr>
          <p:cNvPr id="15" name="Group 14">
            <a:extLst>
              <a:ext uri="{FF2B5EF4-FFF2-40B4-BE49-F238E27FC236}">
                <a16:creationId xmlns:a16="http://schemas.microsoft.com/office/drawing/2014/main" id="{7D7E7EE9-E2B2-48B5-A6AF-82DA3A210F55}"/>
              </a:ext>
            </a:extLst>
          </p:cNvPr>
          <p:cNvGrpSpPr/>
          <p:nvPr/>
        </p:nvGrpSpPr>
        <p:grpSpPr>
          <a:xfrm>
            <a:off x="2317180" y="4905970"/>
            <a:ext cx="245207" cy="272062"/>
            <a:chOff x="5461807" y="2841435"/>
            <a:chExt cx="537827" cy="537827"/>
          </a:xfrm>
        </p:grpSpPr>
        <p:pic>
          <p:nvPicPr>
            <p:cNvPr id="16" name="Graphic 15" descr="Water">
              <a:extLst>
                <a:ext uri="{FF2B5EF4-FFF2-40B4-BE49-F238E27FC236}">
                  <a16:creationId xmlns:a16="http://schemas.microsoft.com/office/drawing/2014/main" id="{2E7ECCFC-9813-40E2-9A65-D9789821B1C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5E838C1D-EE85-47FB-9093-B046A3F3B0D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8" name="Group 17">
            <a:extLst>
              <a:ext uri="{FF2B5EF4-FFF2-40B4-BE49-F238E27FC236}">
                <a16:creationId xmlns:a16="http://schemas.microsoft.com/office/drawing/2014/main" id="{A09CA264-1EFD-4E99-B4FC-49059E1336B7}"/>
              </a:ext>
            </a:extLst>
          </p:cNvPr>
          <p:cNvGrpSpPr/>
          <p:nvPr/>
        </p:nvGrpSpPr>
        <p:grpSpPr>
          <a:xfrm>
            <a:off x="5287027" y="4905970"/>
            <a:ext cx="245207" cy="272062"/>
            <a:chOff x="5461807" y="2841435"/>
            <a:chExt cx="537827" cy="537827"/>
          </a:xfrm>
        </p:grpSpPr>
        <p:pic>
          <p:nvPicPr>
            <p:cNvPr id="19" name="Graphic 18" descr="Water">
              <a:extLst>
                <a:ext uri="{FF2B5EF4-FFF2-40B4-BE49-F238E27FC236}">
                  <a16:creationId xmlns:a16="http://schemas.microsoft.com/office/drawing/2014/main" id="{80645D36-0BC3-4BD7-8E15-A1A0B581B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0" name="Oval 19">
              <a:extLst>
                <a:ext uri="{FF2B5EF4-FFF2-40B4-BE49-F238E27FC236}">
                  <a16:creationId xmlns:a16="http://schemas.microsoft.com/office/drawing/2014/main" id="{BC23E51C-6FCE-4F63-9AF2-D5DE29630E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2" name="Group 21">
            <a:extLst>
              <a:ext uri="{FF2B5EF4-FFF2-40B4-BE49-F238E27FC236}">
                <a16:creationId xmlns:a16="http://schemas.microsoft.com/office/drawing/2014/main" id="{D3E63C12-6FA6-45A7-A9FD-B80201050249}"/>
              </a:ext>
            </a:extLst>
          </p:cNvPr>
          <p:cNvGrpSpPr/>
          <p:nvPr/>
        </p:nvGrpSpPr>
        <p:grpSpPr>
          <a:xfrm>
            <a:off x="8260622" y="4905970"/>
            <a:ext cx="245207" cy="272062"/>
            <a:chOff x="5461807" y="2841435"/>
            <a:chExt cx="537827" cy="537827"/>
          </a:xfrm>
        </p:grpSpPr>
        <p:pic>
          <p:nvPicPr>
            <p:cNvPr id="23" name="Graphic 22" descr="Water">
              <a:extLst>
                <a:ext uri="{FF2B5EF4-FFF2-40B4-BE49-F238E27FC236}">
                  <a16:creationId xmlns:a16="http://schemas.microsoft.com/office/drawing/2014/main" id="{0E5F976F-AC6B-461F-9190-0186FC962F8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6286960D-54A0-44CD-A63F-7A8694E71C3B}"/>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5" name="Group 24">
            <a:extLst>
              <a:ext uri="{FF2B5EF4-FFF2-40B4-BE49-F238E27FC236}">
                <a16:creationId xmlns:a16="http://schemas.microsoft.com/office/drawing/2014/main" id="{B4CF185B-046B-4B3D-B148-94A8E3D588EC}"/>
              </a:ext>
            </a:extLst>
          </p:cNvPr>
          <p:cNvGrpSpPr/>
          <p:nvPr/>
        </p:nvGrpSpPr>
        <p:grpSpPr>
          <a:xfrm>
            <a:off x="3476970" y="5421640"/>
            <a:ext cx="245207" cy="272062"/>
            <a:chOff x="5461807" y="2841435"/>
            <a:chExt cx="537827" cy="537827"/>
          </a:xfrm>
        </p:grpSpPr>
        <p:pic>
          <p:nvPicPr>
            <p:cNvPr id="26" name="Graphic 25" descr="Water">
              <a:extLst>
                <a:ext uri="{FF2B5EF4-FFF2-40B4-BE49-F238E27FC236}">
                  <a16:creationId xmlns:a16="http://schemas.microsoft.com/office/drawing/2014/main" id="{297A03E5-28EC-4BEA-B2B9-8961327999E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27" name="Oval 26">
              <a:extLst>
                <a:ext uri="{FF2B5EF4-FFF2-40B4-BE49-F238E27FC236}">
                  <a16:creationId xmlns:a16="http://schemas.microsoft.com/office/drawing/2014/main" id="{71D79E41-CB01-4CB2-A829-A6915809D7E2}"/>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8" name="Group 27">
            <a:extLst>
              <a:ext uri="{FF2B5EF4-FFF2-40B4-BE49-F238E27FC236}">
                <a16:creationId xmlns:a16="http://schemas.microsoft.com/office/drawing/2014/main" id="{95B4AE92-4F76-4082-A958-D78A7C57BE2D}"/>
              </a:ext>
            </a:extLst>
          </p:cNvPr>
          <p:cNvGrpSpPr/>
          <p:nvPr/>
        </p:nvGrpSpPr>
        <p:grpSpPr>
          <a:xfrm>
            <a:off x="6456999" y="5421640"/>
            <a:ext cx="245207" cy="272062"/>
            <a:chOff x="5461807" y="2841435"/>
            <a:chExt cx="537827" cy="537827"/>
          </a:xfrm>
        </p:grpSpPr>
        <p:pic>
          <p:nvPicPr>
            <p:cNvPr id="29" name="Graphic 28" descr="Water">
              <a:extLst>
                <a:ext uri="{FF2B5EF4-FFF2-40B4-BE49-F238E27FC236}">
                  <a16:creationId xmlns:a16="http://schemas.microsoft.com/office/drawing/2014/main" id="{643B917B-9314-49EB-8A53-80AA307C92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0" name="Oval 29">
              <a:extLst>
                <a:ext uri="{FF2B5EF4-FFF2-40B4-BE49-F238E27FC236}">
                  <a16:creationId xmlns:a16="http://schemas.microsoft.com/office/drawing/2014/main" id="{CF4B7BDC-3A66-486E-8FB8-EB7EA40DDD49}"/>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31" name="Group 30">
            <a:extLst>
              <a:ext uri="{FF2B5EF4-FFF2-40B4-BE49-F238E27FC236}">
                <a16:creationId xmlns:a16="http://schemas.microsoft.com/office/drawing/2014/main" id="{B8551483-CC15-47B4-A47F-7DB1EAA015E8}"/>
              </a:ext>
            </a:extLst>
          </p:cNvPr>
          <p:cNvGrpSpPr/>
          <p:nvPr/>
        </p:nvGrpSpPr>
        <p:grpSpPr>
          <a:xfrm>
            <a:off x="9453338" y="5421640"/>
            <a:ext cx="245207" cy="272062"/>
            <a:chOff x="5461807" y="2841435"/>
            <a:chExt cx="537827" cy="537827"/>
          </a:xfrm>
        </p:grpSpPr>
        <p:pic>
          <p:nvPicPr>
            <p:cNvPr id="32" name="Graphic 31" descr="Water">
              <a:extLst>
                <a:ext uri="{FF2B5EF4-FFF2-40B4-BE49-F238E27FC236}">
                  <a16:creationId xmlns:a16="http://schemas.microsoft.com/office/drawing/2014/main" id="{D2E8F027-51F8-49EC-A438-37C24708BCF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5461807" y="2841435"/>
              <a:ext cx="537827" cy="537827"/>
            </a:xfrm>
            <a:prstGeom prst="rect">
              <a:avLst/>
            </a:prstGeom>
          </p:spPr>
        </p:pic>
        <p:sp>
          <p:nvSpPr>
            <p:cNvPr id="33" name="Oval 32">
              <a:extLst>
                <a:ext uri="{FF2B5EF4-FFF2-40B4-BE49-F238E27FC236}">
                  <a16:creationId xmlns:a16="http://schemas.microsoft.com/office/drawing/2014/main" id="{F4273C22-4304-4C92-9D60-76A287BE648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sp>
        <p:nvSpPr>
          <p:cNvPr id="34" name="TextBox 33">
            <a:extLst>
              <a:ext uri="{FF2B5EF4-FFF2-40B4-BE49-F238E27FC236}">
                <a16:creationId xmlns:a16="http://schemas.microsoft.com/office/drawing/2014/main" id="{38445AC1-50CD-4E56-8DDF-09F3562C68C4}"/>
              </a:ext>
            </a:extLst>
          </p:cNvPr>
          <p:cNvSpPr txBox="1"/>
          <p:nvPr/>
        </p:nvSpPr>
        <p:spPr>
          <a:xfrm>
            <a:off x="1524000" y="1402970"/>
            <a:ext cx="2160270" cy="276999"/>
          </a:xfrm>
          <a:prstGeom prst="rect">
            <a:avLst/>
          </a:prstGeom>
          <a:noFill/>
        </p:spPr>
        <p:txBody>
          <a:bodyPr wrap="square" rtlCol="0">
            <a:spAutoFit/>
          </a:bodyPr>
          <a:lstStyle/>
          <a:p>
            <a:pPr algn="ctr"/>
            <a:r>
              <a:rPr lang="en-US" sz="1200" dirty="0"/>
              <a:t>AK Steel</a:t>
            </a:r>
          </a:p>
        </p:txBody>
      </p:sp>
      <p:sp>
        <p:nvSpPr>
          <p:cNvPr id="35" name="TextBox 34">
            <a:extLst>
              <a:ext uri="{FF2B5EF4-FFF2-40B4-BE49-F238E27FC236}">
                <a16:creationId xmlns:a16="http://schemas.microsoft.com/office/drawing/2014/main" id="{BDED908C-2200-4329-9AAB-664E3AC1D8D4}"/>
              </a:ext>
            </a:extLst>
          </p:cNvPr>
          <p:cNvSpPr txBox="1"/>
          <p:nvPr/>
        </p:nvSpPr>
        <p:spPr>
          <a:xfrm>
            <a:off x="3722176" y="2371699"/>
            <a:ext cx="2160270" cy="276999"/>
          </a:xfrm>
          <a:prstGeom prst="rect">
            <a:avLst/>
          </a:prstGeom>
          <a:noFill/>
        </p:spPr>
        <p:txBody>
          <a:bodyPr wrap="square" rtlCol="0">
            <a:spAutoFit/>
          </a:bodyPr>
          <a:lstStyle/>
          <a:p>
            <a:pPr algn="ctr"/>
            <a:r>
              <a:rPr lang="en-US" sz="1200" dirty="0"/>
              <a:t>US Steel</a:t>
            </a:r>
          </a:p>
        </p:txBody>
      </p:sp>
      <p:sp>
        <p:nvSpPr>
          <p:cNvPr id="36" name="TextBox 35">
            <a:extLst>
              <a:ext uri="{FF2B5EF4-FFF2-40B4-BE49-F238E27FC236}">
                <a16:creationId xmlns:a16="http://schemas.microsoft.com/office/drawing/2014/main" id="{C702F896-E72D-48DC-A253-B91539748459}"/>
              </a:ext>
            </a:extLst>
          </p:cNvPr>
          <p:cNvSpPr txBox="1"/>
          <p:nvPr/>
        </p:nvSpPr>
        <p:spPr>
          <a:xfrm>
            <a:off x="2225823" y="876283"/>
            <a:ext cx="2708083"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NEXUS Map</a:t>
            </a:r>
          </a:p>
        </p:txBody>
      </p:sp>
      <p:sp>
        <p:nvSpPr>
          <p:cNvPr id="37" name="Title 1">
            <a:extLst>
              <a:ext uri="{FF2B5EF4-FFF2-40B4-BE49-F238E27FC236}">
                <a16:creationId xmlns:a16="http://schemas.microsoft.com/office/drawing/2014/main" id="{747CD4FE-EA96-4F19-94C1-0C1EC97D2649}"/>
              </a:ext>
            </a:extLst>
          </p:cNvPr>
          <p:cNvSpPr>
            <a:spLocks noGrp="1"/>
          </p:cNvSpPr>
          <p:nvPr>
            <p:ph type="title"/>
          </p:nvPr>
        </p:nvSpPr>
        <p:spPr>
          <a:xfrm>
            <a:off x="1981200" y="71439"/>
            <a:ext cx="8229600" cy="668337"/>
          </a:xfrm>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EJ Indices in Wayne County</a:t>
            </a:r>
            <a:endParaRPr lang="en-US"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E2B56472-5086-48A9-8F01-1367C0F0B3DE}"/>
              </a:ext>
            </a:extLst>
          </p:cNvPr>
          <p:cNvSpPr/>
          <p:nvPr/>
        </p:nvSpPr>
        <p:spPr>
          <a:xfrm>
            <a:off x="5440944" y="1128321"/>
            <a:ext cx="2993277" cy="2862322"/>
          </a:xfrm>
          <a:prstGeom prst="rect">
            <a:avLst/>
          </a:prstGeom>
        </p:spPr>
        <p:txBody>
          <a:bodyPr wrap="square">
            <a:spAutoFit/>
          </a:bodyPr>
          <a:lstStyle/>
          <a:p>
            <a:pPr algn="ctr"/>
            <a:r>
              <a:rPr lang="en-US" sz="1500" dirty="0">
                <a:latin typeface="Arial" panose="020B0604020202020204" pitchFamily="34" charset="0"/>
                <a:cs typeface="Arial" panose="020B0604020202020204" pitchFamily="34" charset="0"/>
              </a:rPr>
              <a:t>NEXUS can determine the presence or absence of environmental justice concerns in communities in areas with MP concerns. NEXUS currently includes a poverty/disadvantage index, and we are incorporating additional EJ metrics such as the data inputs below from EJSCREEN. These indices show the close proximity of AK Steel &amp; US Steel to EJ communities.</a:t>
            </a:r>
          </a:p>
        </p:txBody>
      </p:sp>
      <p:sp>
        <p:nvSpPr>
          <p:cNvPr id="40" name="Slide Number Placeholder 1">
            <a:extLst>
              <a:ext uri="{FF2B5EF4-FFF2-40B4-BE49-F238E27FC236}">
                <a16:creationId xmlns:a16="http://schemas.microsoft.com/office/drawing/2014/main" id="{B96B9F3E-4EB1-4522-A40F-D53ED5BD5FCA}"/>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00489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0" y="49406"/>
            <a:ext cx="12192000" cy="669103"/>
          </a:xfrm>
        </p:spPr>
        <p:txBody>
          <a:bodyPr/>
          <a:lstStyle/>
          <a:p>
            <a:r>
              <a:rPr lang="en-US" altLang="zh-CN" sz="2700" dirty="0"/>
              <a:t>NEXUS Tool: </a:t>
            </a:r>
            <a:r>
              <a:rPr lang="en-US" altLang="zh-CN" sz="2700" dirty="0">
                <a:solidFill>
                  <a:srgbClr val="FFFF00"/>
                </a:solidFill>
              </a:rPr>
              <a:t>Example 2 - MP Risks in Communities with EJ Concerns</a:t>
            </a:r>
            <a:endParaRPr lang="en-US" sz="2700" dirty="0"/>
          </a:p>
        </p:txBody>
      </p:sp>
      <p:pic>
        <p:nvPicPr>
          <p:cNvPr id="8" name="Picture 7">
            <a:extLst>
              <a:ext uri="{FF2B5EF4-FFF2-40B4-BE49-F238E27FC236}">
                <a16:creationId xmlns:a16="http://schemas.microsoft.com/office/drawing/2014/main" id="{7997113C-043E-4CF6-BD61-836E127A1A7E}"/>
              </a:ext>
            </a:extLst>
          </p:cNvPr>
          <p:cNvPicPr>
            <a:picLocks noChangeAspect="1"/>
          </p:cNvPicPr>
          <p:nvPr/>
        </p:nvPicPr>
        <p:blipFill>
          <a:blip r:embed="rId3"/>
          <a:stretch>
            <a:fillRect/>
          </a:stretch>
        </p:blipFill>
        <p:spPr>
          <a:xfrm>
            <a:off x="1524000" y="740543"/>
            <a:ext cx="9144000" cy="4507673"/>
          </a:xfrm>
          <a:prstGeom prst="rect">
            <a:avLst/>
          </a:prstGeom>
        </p:spPr>
      </p:pic>
      <p:pic>
        <p:nvPicPr>
          <p:cNvPr id="7" name="Picture 6">
            <a:extLst>
              <a:ext uri="{FF2B5EF4-FFF2-40B4-BE49-F238E27FC236}">
                <a16:creationId xmlns:a16="http://schemas.microsoft.com/office/drawing/2014/main" id="{12BCC9C2-9AC9-427E-A18E-F7CB012EC75D}"/>
              </a:ext>
            </a:extLst>
          </p:cNvPr>
          <p:cNvPicPr>
            <a:picLocks noChangeAspect="1"/>
          </p:cNvPicPr>
          <p:nvPr/>
        </p:nvPicPr>
        <p:blipFill rotWithShape="1">
          <a:blip r:embed="rId4"/>
          <a:srcRect r="31446" b="46002"/>
          <a:stretch/>
        </p:blipFill>
        <p:spPr>
          <a:xfrm>
            <a:off x="6790064" y="3889030"/>
            <a:ext cx="3877937" cy="1817877"/>
          </a:xfrm>
          <a:prstGeom prst="rect">
            <a:avLst/>
          </a:prstGeom>
        </p:spPr>
      </p:pic>
      <p:sp>
        <p:nvSpPr>
          <p:cNvPr id="9" name="Rectangle 8">
            <a:extLst>
              <a:ext uri="{FF2B5EF4-FFF2-40B4-BE49-F238E27FC236}">
                <a16:creationId xmlns:a16="http://schemas.microsoft.com/office/drawing/2014/main" id="{1EF318CF-E536-4CE8-82F4-151E8D5719FA}"/>
              </a:ext>
            </a:extLst>
          </p:cNvPr>
          <p:cNvSpPr/>
          <p:nvPr/>
        </p:nvSpPr>
        <p:spPr>
          <a:xfrm>
            <a:off x="1637016" y="5689670"/>
            <a:ext cx="8573785" cy="1077218"/>
          </a:xfrm>
          <a:prstGeom prst="rect">
            <a:avLst/>
          </a:prstGeom>
        </p:spPr>
        <p:txBody>
          <a:bodyPr wrap="square">
            <a:spAutoFit/>
          </a:bodyPr>
          <a:lstStyle/>
          <a:p>
            <a:pPr algn="ctr"/>
            <a:r>
              <a:rPr lang="en-US" sz="1600" dirty="0"/>
              <a:t>NEXUS can determine the presence or absence of environmental justice concerns in communities in areas with multi-pollutant concerns. The information above was generated in Data Query. NEXUS currently includes a poverty/disadvantage index &amp; we are incorporating additional EJ metrics. Let</a:t>
            </a:r>
            <a:r>
              <a:rPr lang="en-US" sz="1600" dirty="0">
                <a:latin typeface="Arial" panose="020B0604020202020204" pitchFamily="34" charset="0"/>
                <a:cs typeface="Arial" panose="020B0604020202020204" pitchFamily="34" charset="0"/>
              </a:rPr>
              <a:t>’</a:t>
            </a:r>
            <a:r>
              <a:rPr lang="en-US" sz="1600" dirty="0"/>
              <a:t>s explore the Memphis CBSA further…</a:t>
            </a:r>
          </a:p>
        </p:txBody>
      </p:sp>
      <p:sp>
        <p:nvSpPr>
          <p:cNvPr id="10" name="Slide Number Placeholder 1">
            <a:extLst>
              <a:ext uri="{FF2B5EF4-FFF2-40B4-BE49-F238E27FC236}">
                <a16:creationId xmlns:a16="http://schemas.microsoft.com/office/drawing/2014/main" id="{C84542A5-E8B6-434E-AAEC-3B295ACB68A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68442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C6F-12E1-4000-9331-86F9E4C306C4}"/>
              </a:ext>
            </a:extLst>
          </p:cNvPr>
          <p:cNvSpPr>
            <a:spLocks noGrp="1"/>
          </p:cNvSpPr>
          <p:nvPr>
            <p:ph type="title"/>
          </p:nvPr>
        </p:nvSpPr>
        <p:spPr>
          <a:xfrm>
            <a:off x="1587190" y="71440"/>
            <a:ext cx="8967795" cy="669103"/>
          </a:xfrm>
        </p:spPr>
        <p:txBody>
          <a:bodyPr/>
          <a:lstStyle/>
          <a:p>
            <a:r>
              <a:rPr lang="en-US" altLang="zh-CN" sz="2800" dirty="0"/>
              <a:t>NEXUS Tool: </a:t>
            </a:r>
            <a:r>
              <a:rPr lang="en-US" altLang="zh-CN" sz="2800" dirty="0">
                <a:solidFill>
                  <a:srgbClr val="FFFF00"/>
                </a:solidFill>
              </a:rPr>
              <a:t>MP Risk Screening for EJ Purpose with Data Query Module</a:t>
            </a:r>
            <a:endParaRPr lang="en-US" sz="2800" dirty="0"/>
          </a:p>
        </p:txBody>
      </p:sp>
      <p:pic>
        <p:nvPicPr>
          <p:cNvPr id="5" name="Picture 4">
            <a:extLst>
              <a:ext uri="{FF2B5EF4-FFF2-40B4-BE49-F238E27FC236}">
                <a16:creationId xmlns:a16="http://schemas.microsoft.com/office/drawing/2014/main" id="{8328A117-1E94-4DF4-A9B2-ADD5464D2203}"/>
              </a:ext>
            </a:extLst>
          </p:cNvPr>
          <p:cNvPicPr>
            <a:picLocks noChangeAspect="1"/>
          </p:cNvPicPr>
          <p:nvPr/>
        </p:nvPicPr>
        <p:blipFill rotWithShape="1">
          <a:blip r:embed="rId3"/>
          <a:srcRect r="40574"/>
          <a:stretch/>
        </p:blipFill>
        <p:spPr>
          <a:xfrm>
            <a:off x="1645171" y="3591763"/>
            <a:ext cx="2748425" cy="2331624"/>
          </a:xfrm>
          <a:prstGeom prst="rect">
            <a:avLst/>
          </a:prstGeom>
        </p:spPr>
      </p:pic>
      <p:pic>
        <p:nvPicPr>
          <p:cNvPr id="6" name="Picture 5">
            <a:extLst>
              <a:ext uri="{FF2B5EF4-FFF2-40B4-BE49-F238E27FC236}">
                <a16:creationId xmlns:a16="http://schemas.microsoft.com/office/drawing/2014/main" id="{F5175A24-DA16-41AD-8FBD-D729C1A574CA}"/>
              </a:ext>
            </a:extLst>
          </p:cNvPr>
          <p:cNvPicPr>
            <a:picLocks noChangeAspect="1"/>
          </p:cNvPicPr>
          <p:nvPr/>
        </p:nvPicPr>
        <p:blipFill rotWithShape="1">
          <a:blip r:embed="rId4"/>
          <a:srcRect r="40166"/>
          <a:stretch/>
        </p:blipFill>
        <p:spPr>
          <a:xfrm>
            <a:off x="7715364" y="3601406"/>
            <a:ext cx="2698350" cy="2320109"/>
          </a:xfrm>
          <a:prstGeom prst="rect">
            <a:avLst/>
          </a:prstGeom>
        </p:spPr>
      </p:pic>
      <p:pic>
        <p:nvPicPr>
          <p:cNvPr id="7" name="Picture 6">
            <a:extLst>
              <a:ext uri="{FF2B5EF4-FFF2-40B4-BE49-F238E27FC236}">
                <a16:creationId xmlns:a16="http://schemas.microsoft.com/office/drawing/2014/main" id="{7D23C517-333D-41DE-8342-0926986D0779}"/>
              </a:ext>
            </a:extLst>
          </p:cNvPr>
          <p:cNvPicPr>
            <a:picLocks noChangeAspect="1"/>
          </p:cNvPicPr>
          <p:nvPr/>
        </p:nvPicPr>
        <p:blipFill rotWithShape="1">
          <a:blip r:embed="rId5"/>
          <a:srcRect r="40600"/>
          <a:stretch/>
        </p:blipFill>
        <p:spPr>
          <a:xfrm>
            <a:off x="4636839" y="3591764"/>
            <a:ext cx="2794941" cy="2328137"/>
          </a:xfrm>
          <a:prstGeom prst="rect">
            <a:avLst/>
          </a:prstGeom>
        </p:spPr>
      </p:pic>
      <p:sp>
        <p:nvSpPr>
          <p:cNvPr id="8" name="TextBox 7">
            <a:extLst>
              <a:ext uri="{FF2B5EF4-FFF2-40B4-BE49-F238E27FC236}">
                <a16:creationId xmlns:a16="http://schemas.microsoft.com/office/drawing/2014/main" id="{690BDCCB-5917-42AC-B591-6E8D208B8006}"/>
              </a:ext>
            </a:extLst>
          </p:cNvPr>
          <p:cNvSpPr txBox="1"/>
          <p:nvPr/>
        </p:nvSpPr>
        <p:spPr>
          <a:xfrm>
            <a:off x="7500750" y="5666005"/>
            <a:ext cx="3127578" cy="276999"/>
          </a:xfrm>
          <a:prstGeom prst="rect">
            <a:avLst/>
          </a:prstGeom>
          <a:noFill/>
        </p:spPr>
        <p:txBody>
          <a:bodyPr wrap="square" rtlCol="0">
            <a:spAutoFit/>
          </a:bodyPr>
          <a:lstStyle/>
          <a:p>
            <a:pPr algn="ctr"/>
            <a:r>
              <a:rPr lang="en-US" sz="1200" b="1" dirty="0"/>
              <a:t>EJSCREEN People of Color  Population</a:t>
            </a:r>
          </a:p>
        </p:txBody>
      </p:sp>
      <p:sp>
        <p:nvSpPr>
          <p:cNvPr id="9" name="TextBox 8">
            <a:extLst>
              <a:ext uri="{FF2B5EF4-FFF2-40B4-BE49-F238E27FC236}">
                <a16:creationId xmlns:a16="http://schemas.microsoft.com/office/drawing/2014/main" id="{675B2FDD-32D0-46B3-9F6F-0D62981808E3}"/>
              </a:ext>
            </a:extLst>
          </p:cNvPr>
          <p:cNvSpPr txBox="1"/>
          <p:nvPr/>
        </p:nvSpPr>
        <p:spPr>
          <a:xfrm>
            <a:off x="1645171" y="5655504"/>
            <a:ext cx="2708083" cy="276999"/>
          </a:xfrm>
          <a:prstGeom prst="rect">
            <a:avLst/>
          </a:prstGeom>
          <a:noFill/>
        </p:spPr>
        <p:txBody>
          <a:bodyPr wrap="square" rtlCol="0">
            <a:spAutoFit/>
          </a:bodyPr>
          <a:lstStyle/>
          <a:p>
            <a:pPr algn="ctr"/>
            <a:r>
              <a:rPr lang="en-US" sz="1200" b="1" dirty="0"/>
              <a:t>EJSCREEN Demographic Index</a:t>
            </a:r>
          </a:p>
        </p:txBody>
      </p:sp>
      <p:sp>
        <p:nvSpPr>
          <p:cNvPr id="10" name="TextBox 9">
            <a:extLst>
              <a:ext uri="{FF2B5EF4-FFF2-40B4-BE49-F238E27FC236}">
                <a16:creationId xmlns:a16="http://schemas.microsoft.com/office/drawing/2014/main" id="{921FFDAE-E7B9-4D88-9FEA-A8AA071B7A8B}"/>
              </a:ext>
            </a:extLst>
          </p:cNvPr>
          <p:cNvSpPr txBox="1"/>
          <p:nvPr/>
        </p:nvSpPr>
        <p:spPr>
          <a:xfrm>
            <a:off x="4592655" y="5655504"/>
            <a:ext cx="2839124" cy="276999"/>
          </a:xfrm>
          <a:prstGeom prst="rect">
            <a:avLst/>
          </a:prstGeom>
          <a:noFill/>
        </p:spPr>
        <p:txBody>
          <a:bodyPr wrap="square" rtlCol="0">
            <a:spAutoFit/>
          </a:bodyPr>
          <a:lstStyle/>
          <a:p>
            <a:pPr algn="ctr"/>
            <a:r>
              <a:rPr lang="en-US" sz="1200" b="1" dirty="0"/>
              <a:t>EJSCREEN Low Income Population</a:t>
            </a:r>
          </a:p>
        </p:txBody>
      </p:sp>
      <p:pic>
        <p:nvPicPr>
          <p:cNvPr id="13" name="Picture 12">
            <a:extLst>
              <a:ext uri="{FF2B5EF4-FFF2-40B4-BE49-F238E27FC236}">
                <a16:creationId xmlns:a16="http://schemas.microsoft.com/office/drawing/2014/main" id="{A35EBAF8-1E6D-461F-B905-DEA79010A821}"/>
              </a:ext>
            </a:extLst>
          </p:cNvPr>
          <p:cNvPicPr>
            <a:picLocks noChangeAspect="1"/>
          </p:cNvPicPr>
          <p:nvPr/>
        </p:nvPicPr>
        <p:blipFill>
          <a:blip r:embed="rId6"/>
          <a:stretch>
            <a:fillRect/>
          </a:stretch>
        </p:blipFill>
        <p:spPr>
          <a:xfrm>
            <a:off x="8258833" y="873669"/>
            <a:ext cx="1827575" cy="2573951"/>
          </a:xfrm>
          <a:prstGeom prst="rect">
            <a:avLst/>
          </a:prstGeom>
        </p:spPr>
      </p:pic>
      <p:pic>
        <p:nvPicPr>
          <p:cNvPr id="14" name="Picture 13">
            <a:extLst>
              <a:ext uri="{FF2B5EF4-FFF2-40B4-BE49-F238E27FC236}">
                <a16:creationId xmlns:a16="http://schemas.microsoft.com/office/drawing/2014/main" id="{631973A3-9E94-437A-8917-BE0DD66DA09D}"/>
              </a:ext>
            </a:extLst>
          </p:cNvPr>
          <p:cNvPicPr>
            <a:picLocks noChangeAspect="1"/>
          </p:cNvPicPr>
          <p:nvPr/>
        </p:nvPicPr>
        <p:blipFill>
          <a:blip r:embed="rId7"/>
          <a:stretch>
            <a:fillRect/>
          </a:stretch>
        </p:blipFill>
        <p:spPr>
          <a:xfrm>
            <a:off x="3705112" y="1201127"/>
            <a:ext cx="4087371" cy="2160304"/>
          </a:xfrm>
          <a:prstGeom prst="rect">
            <a:avLst/>
          </a:prstGeom>
        </p:spPr>
      </p:pic>
      <p:sp>
        <p:nvSpPr>
          <p:cNvPr id="15" name="TextBox 14">
            <a:extLst>
              <a:ext uri="{FF2B5EF4-FFF2-40B4-BE49-F238E27FC236}">
                <a16:creationId xmlns:a16="http://schemas.microsoft.com/office/drawing/2014/main" id="{573829EE-13B5-4859-A939-3D85E5D3A669}"/>
              </a:ext>
            </a:extLst>
          </p:cNvPr>
          <p:cNvSpPr txBox="1"/>
          <p:nvPr/>
        </p:nvSpPr>
        <p:spPr>
          <a:xfrm>
            <a:off x="3705111" y="869173"/>
            <a:ext cx="4219734" cy="276999"/>
          </a:xfrm>
          <a:prstGeom prst="rect">
            <a:avLst/>
          </a:prstGeom>
          <a:noFill/>
        </p:spPr>
        <p:txBody>
          <a:bodyPr wrap="square" rtlCol="0">
            <a:spAutoFit/>
          </a:bodyPr>
          <a:lstStyle/>
          <a:p>
            <a:r>
              <a:rPr lang="en-US" sz="1200" b="1" dirty="0"/>
              <a:t>Memphis CBSA using the NEXUS data query module </a:t>
            </a:r>
          </a:p>
        </p:txBody>
      </p:sp>
      <p:grpSp>
        <p:nvGrpSpPr>
          <p:cNvPr id="23" name="Group 22">
            <a:extLst>
              <a:ext uri="{FF2B5EF4-FFF2-40B4-BE49-F238E27FC236}">
                <a16:creationId xmlns:a16="http://schemas.microsoft.com/office/drawing/2014/main" id="{25550DDE-E7CA-4C4F-8DF5-D68BE9DFB0F3}"/>
              </a:ext>
            </a:extLst>
          </p:cNvPr>
          <p:cNvGrpSpPr/>
          <p:nvPr/>
        </p:nvGrpSpPr>
        <p:grpSpPr>
          <a:xfrm>
            <a:off x="1587190" y="1420658"/>
            <a:ext cx="2004929" cy="1383624"/>
            <a:chOff x="2652712" y="2195512"/>
            <a:chExt cx="3838575" cy="2904599"/>
          </a:xfrm>
        </p:grpSpPr>
        <p:pic>
          <p:nvPicPr>
            <p:cNvPr id="20" name="Picture 19">
              <a:extLst>
                <a:ext uri="{FF2B5EF4-FFF2-40B4-BE49-F238E27FC236}">
                  <a16:creationId xmlns:a16="http://schemas.microsoft.com/office/drawing/2014/main" id="{C6B8F6AE-3D75-4650-B657-BBB0E957236F}"/>
                </a:ext>
              </a:extLst>
            </p:cNvPr>
            <p:cNvPicPr>
              <a:picLocks noChangeAspect="1"/>
            </p:cNvPicPr>
            <p:nvPr/>
          </p:nvPicPr>
          <p:blipFill>
            <a:blip r:embed="rId8"/>
            <a:stretch>
              <a:fillRect/>
            </a:stretch>
          </p:blipFill>
          <p:spPr>
            <a:xfrm>
              <a:off x="2652712" y="2195512"/>
              <a:ext cx="3838575" cy="2466975"/>
            </a:xfrm>
            <a:prstGeom prst="rect">
              <a:avLst/>
            </a:prstGeom>
          </p:spPr>
        </p:pic>
        <p:pic>
          <p:nvPicPr>
            <p:cNvPr id="22" name="Picture 21">
              <a:extLst>
                <a:ext uri="{FF2B5EF4-FFF2-40B4-BE49-F238E27FC236}">
                  <a16:creationId xmlns:a16="http://schemas.microsoft.com/office/drawing/2014/main" id="{BDA05106-EF20-4EF6-9209-2349856AC0FB}"/>
                </a:ext>
              </a:extLst>
            </p:cNvPr>
            <p:cNvPicPr>
              <a:picLocks noChangeAspect="1"/>
            </p:cNvPicPr>
            <p:nvPr/>
          </p:nvPicPr>
          <p:blipFill>
            <a:blip r:embed="rId9"/>
            <a:stretch>
              <a:fillRect/>
            </a:stretch>
          </p:blipFill>
          <p:spPr>
            <a:xfrm>
              <a:off x="2652712" y="4614336"/>
              <a:ext cx="3838575" cy="485775"/>
            </a:xfrm>
            <a:prstGeom prst="rect">
              <a:avLst/>
            </a:prstGeom>
          </p:spPr>
        </p:pic>
      </p:grpSp>
      <p:cxnSp>
        <p:nvCxnSpPr>
          <p:cNvPr id="25" name="Straight Arrow Connector 24">
            <a:extLst>
              <a:ext uri="{FF2B5EF4-FFF2-40B4-BE49-F238E27FC236}">
                <a16:creationId xmlns:a16="http://schemas.microsoft.com/office/drawing/2014/main" id="{6B07D6CE-CD36-478A-A7AA-BF84CA4CCD69}"/>
              </a:ext>
            </a:extLst>
          </p:cNvPr>
          <p:cNvCxnSpPr>
            <a:stCxn id="22" idx="3"/>
          </p:cNvCxnSpPr>
          <p:nvPr/>
        </p:nvCxnSpPr>
        <p:spPr bwMode="auto">
          <a:xfrm flipV="1">
            <a:off x="3592119" y="1828801"/>
            <a:ext cx="1347111" cy="85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ctangle 25">
            <a:extLst>
              <a:ext uri="{FF2B5EF4-FFF2-40B4-BE49-F238E27FC236}">
                <a16:creationId xmlns:a16="http://schemas.microsoft.com/office/drawing/2014/main" id="{C065DB54-519C-4481-B81F-D3720C1F249E}"/>
              </a:ext>
            </a:extLst>
          </p:cNvPr>
          <p:cNvSpPr/>
          <p:nvPr/>
        </p:nvSpPr>
        <p:spPr>
          <a:xfrm>
            <a:off x="215318" y="6041952"/>
            <a:ext cx="11068378" cy="830997"/>
          </a:xfrm>
          <a:prstGeom prst="rect">
            <a:avLst/>
          </a:prstGeom>
        </p:spPr>
        <p:txBody>
          <a:bodyPr wrap="square">
            <a:spAutoFit/>
          </a:bodyPr>
          <a:lstStyle/>
          <a:p>
            <a:pPr algn="ctr"/>
            <a:r>
              <a:rPr lang="en-US" sz="1600" dirty="0"/>
              <a:t>NEXUS can determine the presence or absence of environmental justice concerns in communities in areas with multi-pollutant concerns. NEXUS currently includes a poverty/disadvantage index, and we plan to incorporate additional EJ metrics such as the data inputs above from EJSCREEN. </a:t>
            </a:r>
          </a:p>
        </p:txBody>
      </p:sp>
      <p:sp>
        <p:nvSpPr>
          <p:cNvPr id="18" name="Slide Number Placeholder 1">
            <a:extLst>
              <a:ext uri="{FF2B5EF4-FFF2-40B4-BE49-F238E27FC236}">
                <a16:creationId xmlns:a16="http://schemas.microsoft.com/office/drawing/2014/main" id="{5E8FA3E4-D24C-409C-A110-79AFB41BF6B3}"/>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9950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B748-3ACD-4EB8-9D4E-50A684739AF8}"/>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Emissions Sources in Memphis</a:t>
            </a:r>
            <a:endParaRPr lang="en-US" dirty="0"/>
          </a:p>
        </p:txBody>
      </p:sp>
      <p:pic>
        <p:nvPicPr>
          <p:cNvPr id="4" name="Picture 3">
            <a:extLst>
              <a:ext uri="{FF2B5EF4-FFF2-40B4-BE49-F238E27FC236}">
                <a16:creationId xmlns:a16="http://schemas.microsoft.com/office/drawing/2014/main" id="{05F794C0-5128-46A4-AAFD-FB30E7C08EA1}"/>
              </a:ext>
            </a:extLst>
          </p:cNvPr>
          <p:cNvPicPr>
            <a:picLocks noChangeAspect="1"/>
          </p:cNvPicPr>
          <p:nvPr/>
        </p:nvPicPr>
        <p:blipFill rotWithShape="1">
          <a:blip r:embed="rId3"/>
          <a:srcRect l="1854" r="1152" b="11161"/>
          <a:stretch/>
        </p:blipFill>
        <p:spPr>
          <a:xfrm>
            <a:off x="183222" y="761347"/>
            <a:ext cx="11825556" cy="6092575"/>
          </a:xfrm>
          <a:prstGeom prst="rect">
            <a:avLst/>
          </a:prstGeom>
        </p:spPr>
      </p:pic>
      <p:sp>
        <p:nvSpPr>
          <p:cNvPr id="5" name="Rectangle 4">
            <a:extLst>
              <a:ext uri="{FF2B5EF4-FFF2-40B4-BE49-F238E27FC236}">
                <a16:creationId xmlns:a16="http://schemas.microsoft.com/office/drawing/2014/main" id="{1444867D-AB1C-4E22-9910-A2AFD200B028}"/>
              </a:ext>
            </a:extLst>
          </p:cNvPr>
          <p:cNvSpPr/>
          <p:nvPr/>
        </p:nvSpPr>
        <p:spPr bwMode="auto">
          <a:xfrm>
            <a:off x="277402" y="3083307"/>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6" name="Rectangle 5">
            <a:extLst>
              <a:ext uri="{FF2B5EF4-FFF2-40B4-BE49-F238E27FC236}">
                <a16:creationId xmlns:a16="http://schemas.microsoft.com/office/drawing/2014/main" id="{6DB9269C-79FF-4BCD-8B9D-2281AF1EE76D}"/>
              </a:ext>
            </a:extLst>
          </p:cNvPr>
          <p:cNvSpPr/>
          <p:nvPr/>
        </p:nvSpPr>
        <p:spPr bwMode="auto">
          <a:xfrm>
            <a:off x="2179834" y="2520797"/>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7" name="Rectangle 6">
            <a:extLst>
              <a:ext uri="{FF2B5EF4-FFF2-40B4-BE49-F238E27FC236}">
                <a16:creationId xmlns:a16="http://schemas.microsoft.com/office/drawing/2014/main" id="{DD444C9B-4AC6-4AD3-8C0A-1F5CF577D389}"/>
              </a:ext>
            </a:extLst>
          </p:cNvPr>
          <p:cNvSpPr/>
          <p:nvPr/>
        </p:nvSpPr>
        <p:spPr bwMode="auto">
          <a:xfrm>
            <a:off x="4096829" y="5611261"/>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CF5C14E8-0E1C-4A9C-BA6A-0A2437DC8A97}"/>
              </a:ext>
            </a:extLst>
          </p:cNvPr>
          <p:cNvSpPr/>
          <p:nvPr/>
        </p:nvSpPr>
        <p:spPr bwMode="auto">
          <a:xfrm>
            <a:off x="5984698" y="3083307"/>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9" name="Rectangle 8">
            <a:extLst>
              <a:ext uri="{FF2B5EF4-FFF2-40B4-BE49-F238E27FC236}">
                <a16:creationId xmlns:a16="http://schemas.microsoft.com/office/drawing/2014/main" id="{C0CC70CF-C0E1-4EBD-A743-261153A55665}"/>
              </a:ext>
            </a:extLst>
          </p:cNvPr>
          <p:cNvSpPr/>
          <p:nvPr/>
        </p:nvSpPr>
        <p:spPr bwMode="auto">
          <a:xfrm>
            <a:off x="7887130" y="2520797"/>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08DF5606-4D6F-4E76-9467-3F2471F8251F}"/>
              </a:ext>
            </a:extLst>
          </p:cNvPr>
          <p:cNvSpPr/>
          <p:nvPr/>
        </p:nvSpPr>
        <p:spPr bwMode="auto">
          <a:xfrm>
            <a:off x="9809261" y="5601834"/>
            <a:ext cx="1808252" cy="562510"/>
          </a:xfrm>
          <a:prstGeom prst="rect">
            <a:avLst/>
          </a:prstGeom>
          <a:solidFill>
            <a:srgbClr val="4F81BD">
              <a:alpha val="3607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1" name="Slide Number Placeholder 1">
            <a:extLst>
              <a:ext uri="{FF2B5EF4-FFF2-40B4-BE49-F238E27FC236}">
                <a16:creationId xmlns:a16="http://schemas.microsoft.com/office/drawing/2014/main" id="{FB9B1678-85C9-4669-8F13-74E2E581655A}"/>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299598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BE6F-22D2-4CBE-9E4A-54F44080AE93}"/>
              </a:ext>
            </a:extLst>
          </p:cNvPr>
          <p:cNvSpPr>
            <a:spLocks noGrp="1"/>
          </p:cNvSpPr>
          <p:nvPr>
            <p:ph type="title"/>
          </p:nvPr>
        </p:nvSpPr>
        <p:spPr/>
        <p:txBody>
          <a:bodyPr/>
          <a:lstStyle/>
          <a:p>
            <a:r>
              <a:rPr lang="en-US" altLang="zh-CN" dirty="0"/>
              <a:t>NEXUS Tool: </a:t>
            </a:r>
            <a:r>
              <a:rPr lang="en-US" altLang="zh-CN" dirty="0">
                <a:solidFill>
                  <a:srgbClr val="FFFF00"/>
                </a:solidFill>
              </a:rPr>
              <a:t>EJ Screening in Memphis</a:t>
            </a:r>
            <a:endParaRPr lang="en-US" dirty="0"/>
          </a:p>
        </p:txBody>
      </p:sp>
      <p:pic>
        <p:nvPicPr>
          <p:cNvPr id="5" name="Picture 4">
            <a:extLst>
              <a:ext uri="{FF2B5EF4-FFF2-40B4-BE49-F238E27FC236}">
                <a16:creationId xmlns:a16="http://schemas.microsoft.com/office/drawing/2014/main" id="{7634514C-C635-4B8B-8BEB-4B7B09920627}"/>
              </a:ext>
            </a:extLst>
          </p:cNvPr>
          <p:cNvPicPr>
            <a:picLocks noChangeAspect="1"/>
          </p:cNvPicPr>
          <p:nvPr/>
        </p:nvPicPr>
        <p:blipFill>
          <a:blip r:embed="rId2"/>
          <a:stretch>
            <a:fillRect/>
          </a:stretch>
        </p:blipFill>
        <p:spPr>
          <a:xfrm>
            <a:off x="1639675" y="967440"/>
            <a:ext cx="5220670" cy="3015433"/>
          </a:xfrm>
          <a:prstGeom prst="rect">
            <a:avLst/>
          </a:prstGeom>
        </p:spPr>
      </p:pic>
      <p:pic>
        <p:nvPicPr>
          <p:cNvPr id="6" name="Picture 5">
            <a:extLst>
              <a:ext uri="{FF2B5EF4-FFF2-40B4-BE49-F238E27FC236}">
                <a16:creationId xmlns:a16="http://schemas.microsoft.com/office/drawing/2014/main" id="{C15FF57F-2005-4FD1-9613-F6E4CEBD53FE}"/>
              </a:ext>
            </a:extLst>
          </p:cNvPr>
          <p:cNvPicPr>
            <a:picLocks noChangeAspect="1"/>
          </p:cNvPicPr>
          <p:nvPr/>
        </p:nvPicPr>
        <p:blipFill>
          <a:blip r:embed="rId3"/>
          <a:stretch>
            <a:fillRect/>
          </a:stretch>
        </p:blipFill>
        <p:spPr>
          <a:xfrm>
            <a:off x="1639676" y="4188953"/>
            <a:ext cx="3028951" cy="2319338"/>
          </a:xfrm>
          <a:prstGeom prst="rect">
            <a:avLst/>
          </a:prstGeom>
        </p:spPr>
      </p:pic>
      <p:sp>
        <p:nvSpPr>
          <p:cNvPr id="8" name="TextBox 7">
            <a:extLst>
              <a:ext uri="{FF2B5EF4-FFF2-40B4-BE49-F238E27FC236}">
                <a16:creationId xmlns:a16="http://schemas.microsoft.com/office/drawing/2014/main" id="{61BDA5A5-2667-4045-87F6-8C4E50890899}"/>
              </a:ext>
            </a:extLst>
          </p:cNvPr>
          <p:cNvSpPr txBox="1"/>
          <p:nvPr/>
        </p:nvSpPr>
        <p:spPr>
          <a:xfrm>
            <a:off x="1800109" y="6510985"/>
            <a:ext cx="2708083" cy="276999"/>
          </a:xfrm>
          <a:prstGeom prst="rect">
            <a:avLst/>
          </a:prstGeom>
          <a:noFill/>
        </p:spPr>
        <p:txBody>
          <a:bodyPr wrap="square" rtlCol="0">
            <a:spAutoFit/>
          </a:bodyPr>
          <a:lstStyle/>
          <a:p>
            <a:pPr algn="ctr"/>
            <a:r>
              <a:rPr lang="en-US" sz="1200" b="1" dirty="0"/>
              <a:t>EJSCREEN Demographic Index</a:t>
            </a:r>
          </a:p>
        </p:txBody>
      </p:sp>
      <p:pic>
        <p:nvPicPr>
          <p:cNvPr id="7" name="Picture 6">
            <a:extLst>
              <a:ext uri="{FF2B5EF4-FFF2-40B4-BE49-F238E27FC236}">
                <a16:creationId xmlns:a16="http://schemas.microsoft.com/office/drawing/2014/main" id="{F33CCC27-9463-4A53-8A2F-90AC600B330D}"/>
              </a:ext>
            </a:extLst>
          </p:cNvPr>
          <p:cNvPicPr>
            <a:picLocks noChangeAspect="1"/>
          </p:cNvPicPr>
          <p:nvPr/>
        </p:nvPicPr>
        <p:blipFill>
          <a:blip r:embed="rId4"/>
          <a:stretch>
            <a:fillRect/>
          </a:stretch>
        </p:blipFill>
        <p:spPr>
          <a:xfrm>
            <a:off x="4795889" y="4188763"/>
            <a:ext cx="2820439" cy="2330688"/>
          </a:xfrm>
          <a:prstGeom prst="rect">
            <a:avLst/>
          </a:prstGeom>
        </p:spPr>
      </p:pic>
      <p:sp>
        <p:nvSpPr>
          <p:cNvPr id="11" name="TextBox 10">
            <a:extLst>
              <a:ext uri="{FF2B5EF4-FFF2-40B4-BE49-F238E27FC236}">
                <a16:creationId xmlns:a16="http://schemas.microsoft.com/office/drawing/2014/main" id="{EF3D90A2-D159-4F11-BAEA-01B20698DEAA}"/>
              </a:ext>
            </a:extLst>
          </p:cNvPr>
          <p:cNvSpPr txBox="1"/>
          <p:nvPr/>
        </p:nvSpPr>
        <p:spPr>
          <a:xfrm>
            <a:off x="7580610" y="6522023"/>
            <a:ext cx="2839124" cy="276999"/>
          </a:xfrm>
          <a:prstGeom prst="rect">
            <a:avLst/>
          </a:prstGeom>
          <a:noFill/>
        </p:spPr>
        <p:txBody>
          <a:bodyPr wrap="square" rtlCol="0">
            <a:spAutoFit/>
          </a:bodyPr>
          <a:lstStyle/>
          <a:p>
            <a:pPr algn="ctr"/>
            <a:r>
              <a:rPr lang="en-US" sz="1200" b="1" dirty="0"/>
              <a:t>EJSCREEN Low Income Population</a:t>
            </a:r>
          </a:p>
        </p:txBody>
      </p:sp>
      <p:sp>
        <p:nvSpPr>
          <p:cNvPr id="12" name="TextBox 11">
            <a:extLst>
              <a:ext uri="{FF2B5EF4-FFF2-40B4-BE49-F238E27FC236}">
                <a16:creationId xmlns:a16="http://schemas.microsoft.com/office/drawing/2014/main" id="{4D5F69DF-2CC9-40D9-B0D5-6F00910F3323}"/>
              </a:ext>
            </a:extLst>
          </p:cNvPr>
          <p:cNvSpPr txBox="1"/>
          <p:nvPr/>
        </p:nvSpPr>
        <p:spPr>
          <a:xfrm>
            <a:off x="4872717" y="6519452"/>
            <a:ext cx="2698350" cy="276999"/>
          </a:xfrm>
          <a:prstGeom prst="rect">
            <a:avLst/>
          </a:prstGeom>
          <a:noFill/>
        </p:spPr>
        <p:txBody>
          <a:bodyPr wrap="square" rtlCol="0">
            <a:spAutoFit/>
          </a:bodyPr>
          <a:lstStyle/>
          <a:p>
            <a:pPr algn="ctr"/>
            <a:r>
              <a:rPr lang="en-US" sz="1200" b="1" dirty="0"/>
              <a:t>EJSCREEN Minority Population</a:t>
            </a:r>
          </a:p>
        </p:txBody>
      </p:sp>
      <p:pic>
        <p:nvPicPr>
          <p:cNvPr id="9" name="Picture 8">
            <a:extLst>
              <a:ext uri="{FF2B5EF4-FFF2-40B4-BE49-F238E27FC236}">
                <a16:creationId xmlns:a16="http://schemas.microsoft.com/office/drawing/2014/main" id="{A98B0317-87C1-4542-8211-47CD54B5D1F1}"/>
              </a:ext>
            </a:extLst>
          </p:cNvPr>
          <p:cNvPicPr>
            <a:picLocks noChangeAspect="1"/>
          </p:cNvPicPr>
          <p:nvPr/>
        </p:nvPicPr>
        <p:blipFill>
          <a:blip r:embed="rId5"/>
          <a:stretch>
            <a:fillRect/>
          </a:stretch>
        </p:blipFill>
        <p:spPr>
          <a:xfrm>
            <a:off x="7737512" y="4209771"/>
            <a:ext cx="2951048" cy="2319339"/>
          </a:xfrm>
          <a:prstGeom prst="rect">
            <a:avLst/>
          </a:prstGeom>
        </p:spPr>
      </p:pic>
      <p:pic>
        <p:nvPicPr>
          <p:cNvPr id="13" name="Picture 12">
            <a:extLst>
              <a:ext uri="{FF2B5EF4-FFF2-40B4-BE49-F238E27FC236}">
                <a16:creationId xmlns:a16="http://schemas.microsoft.com/office/drawing/2014/main" id="{ED4794D4-B070-4299-AD99-9BFFB592CE19}"/>
              </a:ext>
            </a:extLst>
          </p:cNvPr>
          <p:cNvPicPr>
            <a:picLocks noChangeAspect="1"/>
          </p:cNvPicPr>
          <p:nvPr/>
        </p:nvPicPr>
        <p:blipFill>
          <a:blip r:embed="rId6"/>
          <a:stretch>
            <a:fillRect/>
          </a:stretch>
        </p:blipFill>
        <p:spPr>
          <a:xfrm>
            <a:off x="7067465" y="1167175"/>
            <a:ext cx="1827575" cy="2573951"/>
          </a:xfrm>
          <a:prstGeom prst="rect">
            <a:avLst/>
          </a:prstGeom>
        </p:spPr>
      </p:pic>
      <p:grpSp>
        <p:nvGrpSpPr>
          <p:cNvPr id="18" name="Group 17">
            <a:extLst>
              <a:ext uri="{FF2B5EF4-FFF2-40B4-BE49-F238E27FC236}">
                <a16:creationId xmlns:a16="http://schemas.microsoft.com/office/drawing/2014/main" id="{1B045BBC-A3FA-4B1A-81F0-B309B8466017}"/>
              </a:ext>
            </a:extLst>
          </p:cNvPr>
          <p:cNvGrpSpPr/>
          <p:nvPr/>
        </p:nvGrpSpPr>
        <p:grpSpPr>
          <a:xfrm>
            <a:off x="2715377" y="5509142"/>
            <a:ext cx="273182" cy="334303"/>
            <a:chOff x="5461807" y="2841435"/>
            <a:chExt cx="537827" cy="537827"/>
          </a:xfrm>
        </p:grpSpPr>
        <p:pic>
          <p:nvPicPr>
            <p:cNvPr id="16" name="Graphic 15" descr="Water">
              <a:extLst>
                <a:ext uri="{FF2B5EF4-FFF2-40B4-BE49-F238E27FC236}">
                  <a16:creationId xmlns:a16="http://schemas.microsoft.com/office/drawing/2014/main" id="{2879EC21-1CA2-4DCE-A279-21EE5C5E7FA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17" name="Oval 16">
              <a:extLst>
                <a:ext uri="{FF2B5EF4-FFF2-40B4-BE49-F238E27FC236}">
                  <a16:creationId xmlns:a16="http://schemas.microsoft.com/office/drawing/2014/main" id="{4AD4DA76-E43F-42C0-905D-DE3D429D71EC}"/>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19" name="Group 18">
            <a:extLst>
              <a:ext uri="{FF2B5EF4-FFF2-40B4-BE49-F238E27FC236}">
                <a16:creationId xmlns:a16="http://schemas.microsoft.com/office/drawing/2014/main" id="{A825FE16-B819-49B9-8B7F-4F0C278E4249}"/>
              </a:ext>
            </a:extLst>
          </p:cNvPr>
          <p:cNvGrpSpPr/>
          <p:nvPr/>
        </p:nvGrpSpPr>
        <p:grpSpPr>
          <a:xfrm>
            <a:off x="5709626" y="5548671"/>
            <a:ext cx="273182" cy="334303"/>
            <a:chOff x="5461807" y="2841435"/>
            <a:chExt cx="537827" cy="537827"/>
          </a:xfrm>
        </p:grpSpPr>
        <p:pic>
          <p:nvPicPr>
            <p:cNvPr id="20" name="Graphic 19" descr="Water">
              <a:extLst>
                <a:ext uri="{FF2B5EF4-FFF2-40B4-BE49-F238E27FC236}">
                  <a16:creationId xmlns:a16="http://schemas.microsoft.com/office/drawing/2014/main" id="{7AE0993E-879B-419E-ACE7-D52AFCC1DEB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1" name="Oval 20">
              <a:extLst>
                <a:ext uri="{FF2B5EF4-FFF2-40B4-BE49-F238E27FC236}">
                  <a16:creationId xmlns:a16="http://schemas.microsoft.com/office/drawing/2014/main" id="{7C33D9DE-C035-4917-BAD7-F014CC32C54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grpSp>
        <p:nvGrpSpPr>
          <p:cNvPr id="22" name="Group 21">
            <a:extLst>
              <a:ext uri="{FF2B5EF4-FFF2-40B4-BE49-F238E27FC236}">
                <a16:creationId xmlns:a16="http://schemas.microsoft.com/office/drawing/2014/main" id="{5C42EF83-F2BE-4851-BBF9-01E24E1C0073}"/>
              </a:ext>
            </a:extLst>
          </p:cNvPr>
          <p:cNvGrpSpPr/>
          <p:nvPr/>
        </p:nvGrpSpPr>
        <p:grpSpPr>
          <a:xfrm>
            <a:off x="8738007" y="5526409"/>
            <a:ext cx="273182" cy="334303"/>
            <a:chOff x="5461807" y="2841435"/>
            <a:chExt cx="537827" cy="537827"/>
          </a:xfrm>
        </p:grpSpPr>
        <p:pic>
          <p:nvPicPr>
            <p:cNvPr id="23" name="Graphic 22" descr="Water">
              <a:extLst>
                <a:ext uri="{FF2B5EF4-FFF2-40B4-BE49-F238E27FC236}">
                  <a16:creationId xmlns:a16="http://schemas.microsoft.com/office/drawing/2014/main" id="{AFE5B9F9-5FB1-45C8-B864-6E1A0B2AB4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5461807" y="2841435"/>
              <a:ext cx="537827" cy="537827"/>
            </a:xfrm>
            <a:prstGeom prst="rect">
              <a:avLst/>
            </a:prstGeom>
          </p:spPr>
        </p:pic>
        <p:sp>
          <p:nvSpPr>
            <p:cNvPr id="24" name="Oval 23">
              <a:extLst>
                <a:ext uri="{FF2B5EF4-FFF2-40B4-BE49-F238E27FC236}">
                  <a16:creationId xmlns:a16="http://schemas.microsoft.com/office/drawing/2014/main" id="{B872208A-A53B-4F14-936B-6696A3A4CEB4}"/>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chemeClr val="tx1"/>
                  </a:solidFill>
                </a:ln>
                <a:solidFill>
                  <a:srgbClr val="FF3300"/>
                </a:solidFill>
                <a:latin typeface="Arial" charset="0"/>
                <a:ea typeface="宋体" pitchFamily="2" charset="-122"/>
              </a:endParaRPr>
            </a:p>
          </p:txBody>
        </p:sp>
      </p:grpSp>
      <p:sp>
        <p:nvSpPr>
          <p:cNvPr id="25" name="Rectangle 24">
            <a:extLst>
              <a:ext uri="{FF2B5EF4-FFF2-40B4-BE49-F238E27FC236}">
                <a16:creationId xmlns:a16="http://schemas.microsoft.com/office/drawing/2014/main" id="{11B82020-1222-4D41-85D8-90E9B8244750}"/>
              </a:ext>
            </a:extLst>
          </p:cNvPr>
          <p:cNvSpPr/>
          <p:nvPr/>
        </p:nvSpPr>
        <p:spPr>
          <a:xfrm>
            <a:off x="9102160" y="1433601"/>
            <a:ext cx="2272976" cy="2062103"/>
          </a:xfrm>
          <a:prstGeom prst="rect">
            <a:avLst/>
          </a:prstGeom>
        </p:spPr>
        <p:txBody>
          <a:bodyPr wrap="square">
            <a:spAutoFit/>
          </a:bodyPr>
          <a:lstStyle/>
          <a:p>
            <a:pPr algn="ctr"/>
            <a:r>
              <a:rPr lang="en-US" sz="1600" dirty="0"/>
              <a:t>EJSCREEN indices in NEXUS allow us to determine when facilities, such as Allen Fossil Plant, are near communities that may have EJ concerns</a:t>
            </a:r>
          </a:p>
        </p:txBody>
      </p:sp>
      <p:sp>
        <p:nvSpPr>
          <p:cNvPr id="26" name="TextBox 25">
            <a:extLst>
              <a:ext uri="{FF2B5EF4-FFF2-40B4-BE49-F238E27FC236}">
                <a16:creationId xmlns:a16="http://schemas.microsoft.com/office/drawing/2014/main" id="{C55D6722-CACE-4FE5-9886-AD1CBD6FAA5B}"/>
              </a:ext>
            </a:extLst>
          </p:cNvPr>
          <p:cNvSpPr txBox="1"/>
          <p:nvPr/>
        </p:nvSpPr>
        <p:spPr>
          <a:xfrm>
            <a:off x="1541928" y="1014557"/>
            <a:ext cx="2708083" cy="276999"/>
          </a:xfrm>
          <a:prstGeom prst="rect">
            <a:avLst/>
          </a:prstGeom>
          <a:noFill/>
        </p:spPr>
        <p:txBody>
          <a:bodyPr wrap="square" rtlCol="0">
            <a:spAutoFit/>
          </a:bodyPr>
          <a:lstStyle/>
          <a:p>
            <a:r>
              <a:rPr lang="en-US" sz="1200" b="1" dirty="0"/>
              <a:t>Map Generated in NEXUS</a:t>
            </a:r>
          </a:p>
        </p:txBody>
      </p:sp>
      <p:sp>
        <p:nvSpPr>
          <p:cNvPr id="28" name="Slide Number Placeholder 1">
            <a:extLst>
              <a:ext uri="{FF2B5EF4-FFF2-40B4-BE49-F238E27FC236}">
                <a16:creationId xmlns:a16="http://schemas.microsoft.com/office/drawing/2014/main" id="{D3F21418-6401-4B3B-9CA0-EC89F9B4D1B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633619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1C9D-CB78-4A6E-BF54-179BB29E1622}"/>
              </a:ext>
            </a:extLst>
          </p:cNvPr>
          <p:cNvSpPr>
            <a:spLocks noGrp="1"/>
          </p:cNvSpPr>
          <p:nvPr>
            <p:ph type="title"/>
          </p:nvPr>
        </p:nvSpPr>
        <p:spPr/>
        <p:txBody>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Emissions Sources in Memphis</a:t>
            </a:r>
            <a:endParaRPr lang="en-US" dirty="0"/>
          </a:p>
        </p:txBody>
      </p:sp>
      <p:pic>
        <p:nvPicPr>
          <p:cNvPr id="4" name="Picture 3">
            <a:extLst>
              <a:ext uri="{FF2B5EF4-FFF2-40B4-BE49-F238E27FC236}">
                <a16:creationId xmlns:a16="http://schemas.microsoft.com/office/drawing/2014/main" id="{F722621B-FC8B-429D-B996-C2742C2E9985}"/>
              </a:ext>
            </a:extLst>
          </p:cNvPr>
          <p:cNvPicPr>
            <a:picLocks noChangeAspect="1"/>
          </p:cNvPicPr>
          <p:nvPr/>
        </p:nvPicPr>
        <p:blipFill>
          <a:blip r:embed="rId3"/>
          <a:stretch>
            <a:fillRect/>
          </a:stretch>
        </p:blipFill>
        <p:spPr>
          <a:xfrm>
            <a:off x="609600" y="883493"/>
            <a:ext cx="3456593" cy="2385251"/>
          </a:xfrm>
          <a:prstGeom prst="rect">
            <a:avLst/>
          </a:prstGeom>
        </p:spPr>
      </p:pic>
      <p:pic>
        <p:nvPicPr>
          <p:cNvPr id="5" name="Picture 4">
            <a:extLst>
              <a:ext uri="{FF2B5EF4-FFF2-40B4-BE49-F238E27FC236}">
                <a16:creationId xmlns:a16="http://schemas.microsoft.com/office/drawing/2014/main" id="{21357581-1BE9-409B-89D5-B8666EB65F7E}"/>
              </a:ext>
            </a:extLst>
          </p:cNvPr>
          <p:cNvPicPr>
            <a:picLocks noChangeAspect="1"/>
          </p:cNvPicPr>
          <p:nvPr/>
        </p:nvPicPr>
        <p:blipFill>
          <a:blip r:embed="rId4"/>
          <a:stretch>
            <a:fillRect/>
          </a:stretch>
        </p:blipFill>
        <p:spPr>
          <a:xfrm>
            <a:off x="609601" y="3429001"/>
            <a:ext cx="3451362" cy="2385252"/>
          </a:xfrm>
          <a:prstGeom prst="rect">
            <a:avLst/>
          </a:prstGeom>
        </p:spPr>
      </p:pic>
      <p:pic>
        <p:nvPicPr>
          <p:cNvPr id="6" name="Picture 5">
            <a:extLst>
              <a:ext uri="{FF2B5EF4-FFF2-40B4-BE49-F238E27FC236}">
                <a16:creationId xmlns:a16="http://schemas.microsoft.com/office/drawing/2014/main" id="{7C4D12E7-CB46-4498-B02C-47FB7F581A95}"/>
              </a:ext>
            </a:extLst>
          </p:cNvPr>
          <p:cNvPicPr>
            <a:picLocks noChangeAspect="1"/>
          </p:cNvPicPr>
          <p:nvPr/>
        </p:nvPicPr>
        <p:blipFill>
          <a:blip r:embed="rId5"/>
          <a:stretch>
            <a:fillRect/>
          </a:stretch>
        </p:blipFill>
        <p:spPr>
          <a:xfrm>
            <a:off x="4238919" y="883493"/>
            <a:ext cx="3446857" cy="2385252"/>
          </a:xfrm>
          <a:prstGeom prst="rect">
            <a:avLst/>
          </a:prstGeom>
        </p:spPr>
      </p:pic>
      <p:pic>
        <p:nvPicPr>
          <p:cNvPr id="7" name="Picture 6">
            <a:extLst>
              <a:ext uri="{FF2B5EF4-FFF2-40B4-BE49-F238E27FC236}">
                <a16:creationId xmlns:a16="http://schemas.microsoft.com/office/drawing/2014/main" id="{A630EA0B-C0B4-40D8-880E-820DFDA37B48}"/>
              </a:ext>
            </a:extLst>
          </p:cNvPr>
          <p:cNvPicPr>
            <a:picLocks noChangeAspect="1"/>
          </p:cNvPicPr>
          <p:nvPr/>
        </p:nvPicPr>
        <p:blipFill>
          <a:blip r:embed="rId6"/>
          <a:stretch>
            <a:fillRect/>
          </a:stretch>
        </p:blipFill>
        <p:spPr>
          <a:xfrm>
            <a:off x="4222445" y="3429002"/>
            <a:ext cx="3463331" cy="2385251"/>
          </a:xfrm>
          <a:prstGeom prst="rect">
            <a:avLst/>
          </a:prstGeom>
        </p:spPr>
      </p:pic>
      <p:pic>
        <p:nvPicPr>
          <p:cNvPr id="9" name="Picture 8">
            <a:extLst>
              <a:ext uri="{FF2B5EF4-FFF2-40B4-BE49-F238E27FC236}">
                <a16:creationId xmlns:a16="http://schemas.microsoft.com/office/drawing/2014/main" id="{6FEE9FC0-D6B7-4243-A43B-C43897370239}"/>
              </a:ext>
            </a:extLst>
          </p:cNvPr>
          <p:cNvPicPr>
            <a:picLocks noChangeAspect="1"/>
          </p:cNvPicPr>
          <p:nvPr/>
        </p:nvPicPr>
        <p:blipFill rotWithShape="1">
          <a:blip r:embed="rId7"/>
          <a:srcRect l="19277" t="5930" r="1701" b="5930"/>
          <a:stretch/>
        </p:blipFill>
        <p:spPr>
          <a:xfrm>
            <a:off x="7836506" y="883493"/>
            <a:ext cx="3745894" cy="2350148"/>
          </a:xfrm>
          <a:prstGeom prst="rect">
            <a:avLst/>
          </a:prstGeom>
        </p:spPr>
      </p:pic>
      <p:sp>
        <p:nvSpPr>
          <p:cNvPr id="10" name="Arrow: Down 9">
            <a:extLst>
              <a:ext uri="{FF2B5EF4-FFF2-40B4-BE49-F238E27FC236}">
                <a16:creationId xmlns:a16="http://schemas.microsoft.com/office/drawing/2014/main" id="{D336A9CE-B19C-42F9-8196-A77B9D1307F3}"/>
              </a:ext>
            </a:extLst>
          </p:cNvPr>
          <p:cNvSpPr/>
          <p:nvPr/>
        </p:nvSpPr>
        <p:spPr bwMode="auto">
          <a:xfrm rot="5400000">
            <a:off x="11243971" y="1118093"/>
            <a:ext cx="157271" cy="249422"/>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1" name="Rectangle 10">
            <a:extLst>
              <a:ext uri="{FF2B5EF4-FFF2-40B4-BE49-F238E27FC236}">
                <a16:creationId xmlns:a16="http://schemas.microsoft.com/office/drawing/2014/main" id="{62B26608-4924-4CD5-8C3D-D98DEE95E823}"/>
              </a:ext>
            </a:extLst>
          </p:cNvPr>
          <p:cNvSpPr/>
          <p:nvPr/>
        </p:nvSpPr>
        <p:spPr>
          <a:xfrm>
            <a:off x="8466195" y="2202010"/>
            <a:ext cx="2486515" cy="369332"/>
          </a:xfrm>
          <a:prstGeom prst="rect">
            <a:avLst/>
          </a:prstGeom>
        </p:spPr>
        <p:txBody>
          <a:bodyPr wrap="none">
            <a:spAutoFit/>
          </a:bodyPr>
          <a:lstStyle/>
          <a:p>
            <a:r>
              <a:rPr lang="en-US" dirty="0"/>
              <a:t>1,4-Dichlorobenzene</a:t>
            </a:r>
          </a:p>
        </p:txBody>
      </p:sp>
      <p:pic>
        <p:nvPicPr>
          <p:cNvPr id="12" name="Picture 11">
            <a:extLst>
              <a:ext uri="{FF2B5EF4-FFF2-40B4-BE49-F238E27FC236}">
                <a16:creationId xmlns:a16="http://schemas.microsoft.com/office/drawing/2014/main" id="{632B04FF-1315-483E-A96E-93D274996D37}"/>
              </a:ext>
            </a:extLst>
          </p:cNvPr>
          <p:cNvPicPr>
            <a:picLocks noChangeAspect="1"/>
          </p:cNvPicPr>
          <p:nvPr/>
        </p:nvPicPr>
        <p:blipFill rotWithShape="1">
          <a:blip r:embed="rId8"/>
          <a:srcRect l="19277" t="5930" r="1701" b="5930"/>
          <a:stretch/>
        </p:blipFill>
        <p:spPr>
          <a:xfrm>
            <a:off x="7847258" y="3429000"/>
            <a:ext cx="3841979" cy="2410432"/>
          </a:xfrm>
          <a:prstGeom prst="rect">
            <a:avLst/>
          </a:prstGeom>
        </p:spPr>
      </p:pic>
      <p:sp>
        <p:nvSpPr>
          <p:cNvPr id="13" name="Rectangle 12">
            <a:extLst>
              <a:ext uri="{FF2B5EF4-FFF2-40B4-BE49-F238E27FC236}">
                <a16:creationId xmlns:a16="http://schemas.microsoft.com/office/drawing/2014/main" id="{F8C9B5C6-7805-4CCE-ACA2-AECA223B2C21}"/>
              </a:ext>
            </a:extLst>
          </p:cNvPr>
          <p:cNvSpPr/>
          <p:nvPr/>
        </p:nvSpPr>
        <p:spPr>
          <a:xfrm>
            <a:off x="9811595" y="4445576"/>
            <a:ext cx="1378030" cy="369332"/>
          </a:xfrm>
          <a:prstGeom prst="rect">
            <a:avLst/>
          </a:prstGeom>
        </p:spPr>
        <p:txBody>
          <a:bodyPr wrap="square">
            <a:spAutoFit/>
          </a:bodyPr>
          <a:lstStyle/>
          <a:p>
            <a:r>
              <a:rPr lang="en-US" dirty="0"/>
              <a:t>Arsenic</a:t>
            </a:r>
          </a:p>
        </p:txBody>
      </p:sp>
      <p:sp>
        <p:nvSpPr>
          <p:cNvPr id="14" name="Arrow: Down 13">
            <a:extLst>
              <a:ext uri="{FF2B5EF4-FFF2-40B4-BE49-F238E27FC236}">
                <a16:creationId xmlns:a16="http://schemas.microsoft.com/office/drawing/2014/main" id="{012D0BDA-6DC8-4621-8053-AD2A2983AA6C}"/>
              </a:ext>
            </a:extLst>
          </p:cNvPr>
          <p:cNvSpPr/>
          <p:nvPr/>
        </p:nvSpPr>
        <p:spPr bwMode="auto">
          <a:xfrm rot="5400000">
            <a:off x="11438771" y="3672743"/>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5" name="Arrow: Down 14">
            <a:extLst>
              <a:ext uri="{FF2B5EF4-FFF2-40B4-BE49-F238E27FC236}">
                <a16:creationId xmlns:a16="http://schemas.microsoft.com/office/drawing/2014/main" id="{6E118D70-933B-467C-BDD4-6758F34338CE}"/>
              </a:ext>
            </a:extLst>
          </p:cNvPr>
          <p:cNvSpPr/>
          <p:nvPr/>
        </p:nvSpPr>
        <p:spPr bwMode="auto">
          <a:xfrm rot="5400000">
            <a:off x="5723347" y="3891130"/>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6" name="Arrow: Down 15">
            <a:extLst>
              <a:ext uri="{FF2B5EF4-FFF2-40B4-BE49-F238E27FC236}">
                <a16:creationId xmlns:a16="http://schemas.microsoft.com/office/drawing/2014/main" id="{D821626C-62B7-45C4-B940-547368FEBBBA}"/>
              </a:ext>
            </a:extLst>
          </p:cNvPr>
          <p:cNvSpPr/>
          <p:nvPr/>
        </p:nvSpPr>
        <p:spPr bwMode="auto">
          <a:xfrm rot="5400000">
            <a:off x="3752112" y="3753208"/>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7" name="Arrow: Down 16">
            <a:extLst>
              <a:ext uri="{FF2B5EF4-FFF2-40B4-BE49-F238E27FC236}">
                <a16:creationId xmlns:a16="http://schemas.microsoft.com/office/drawing/2014/main" id="{6F21DB57-1AC4-45F4-AF17-24F69442BC8B}"/>
              </a:ext>
            </a:extLst>
          </p:cNvPr>
          <p:cNvSpPr/>
          <p:nvPr/>
        </p:nvSpPr>
        <p:spPr bwMode="auto">
          <a:xfrm rot="5400000">
            <a:off x="3783219" y="1355858"/>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8" name="Arrow: Down 17">
            <a:extLst>
              <a:ext uri="{FF2B5EF4-FFF2-40B4-BE49-F238E27FC236}">
                <a16:creationId xmlns:a16="http://schemas.microsoft.com/office/drawing/2014/main" id="{ED9CC247-1F3C-42C0-842A-3B74C22A9241}"/>
              </a:ext>
            </a:extLst>
          </p:cNvPr>
          <p:cNvSpPr/>
          <p:nvPr/>
        </p:nvSpPr>
        <p:spPr bwMode="auto">
          <a:xfrm rot="5400000">
            <a:off x="7549232" y="1189996"/>
            <a:ext cx="160930" cy="2628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en-US" dirty="0">
              <a:ln>
                <a:solidFill>
                  <a:srgbClr val="FF0000"/>
                </a:solidFill>
              </a:ln>
              <a:solidFill>
                <a:srgbClr val="FF0000"/>
              </a:solidFill>
              <a:latin typeface="Arial" charset="0"/>
              <a:ea typeface="宋体" pitchFamily="2" charset="-122"/>
            </a:endParaRPr>
          </a:p>
        </p:txBody>
      </p:sp>
      <p:sp>
        <p:nvSpPr>
          <p:cNvPr id="19" name="TextBox 18">
            <a:extLst>
              <a:ext uri="{FF2B5EF4-FFF2-40B4-BE49-F238E27FC236}">
                <a16:creationId xmlns:a16="http://schemas.microsoft.com/office/drawing/2014/main" id="{62CF953F-0752-4507-8400-F21FFFF03A08}"/>
              </a:ext>
            </a:extLst>
          </p:cNvPr>
          <p:cNvSpPr txBox="1"/>
          <p:nvPr/>
        </p:nvSpPr>
        <p:spPr>
          <a:xfrm>
            <a:off x="2535419" y="2192718"/>
            <a:ext cx="795295" cy="366497"/>
          </a:xfrm>
          <a:prstGeom prst="rect">
            <a:avLst/>
          </a:prstGeom>
          <a:noFill/>
        </p:spPr>
        <p:txBody>
          <a:bodyPr wrap="square" rtlCol="0">
            <a:spAutoFit/>
          </a:bodyPr>
          <a:lstStyle/>
          <a:p>
            <a:r>
              <a:rPr lang="en-US" dirty="0"/>
              <a:t>NOx</a:t>
            </a:r>
          </a:p>
        </p:txBody>
      </p:sp>
      <p:sp>
        <p:nvSpPr>
          <p:cNvPr id="20" name="TextBox 19">
            <a:extLst>
              <a:ext uri="{FF2B5EF4-FFF2-40B4-BE49-F238E27FC236}">
                <a16:creationId xmlns:a16="http://schemas.microsoft.com/office/drawing/2014/main" id="{3156A245-B586-4112-BFB9-0471ABA24C1A}"/>
              </a:ext>
            </a:extLst>
          </p:cNvPr>
          <p:cNvSpPr txBox="1"/>
          <p:nvPr/>
        </p:nvSpPr>
        <p:spPr>
          <a:xfrm>
            <a:off x="5962347" y="2192717"/>
            <a:ext cx="795295" cy="366497"/>
          </a:xfrm>
          <a:prstGeom prst="rect">
            <a:avLst/>
          </a:prstGeom>
          <a:noFill/>
        </p:spPr>
        <p:txBody>
          <a:bodyPr wrap="square" rtlCol="0">
            <a:spAutoFit/>
          </a:bodyPr>
          <a:lstStyle/>
          <a:p>
            <a:r>
              <a:rPr lang="en-US" dirty="0"/>
              <a:t>SO</a:t>
            </a:r>
            <a:r>
              <a:rPr lang="en-US" baseline="-25000" dirty="0"/>
              <a:t>2</a:t>
            </a:r>
          </a:p>
        </p:txBody>
      </p:sp>
      <p:sp>
        <p:nvSpPr>
          <p:cNvPr id="21" name="TextBox 20">
            <a:extLst>
              <a:ext uri="{FF2B5EF4-FFF2-40B4-BE49-F238E27FC236}">
                <a16:creationId xmlns:a16="http://schemas.microsoft.com/office/drawing/2014/main" id="{480E4DCF-6855-4FBF-9070-26EE5299FE56}"/>
              </a:ext>
            </a:extLst>
          </p:cNvPr>
          <p:cNvSpPr txBox="1"/>
          <p:nvPr/>
        </p:nvSpPr>
        <p:spPr>
          <a:xfrm>
            <a:off x="2512427" y="4705019"/>
            <a:ext cx="1177290" cy="369332"/>
          </a:xfrm>
          <a:prstGeom prst="rect">
            <a:avLst/>
          </a:prstGeom>
          <a:noFill/>
        </p:spPr>
        <p:txBody>
          <a:bodyPr wrap="square" rtlCol="0">
            <a:spAutoFit/>
          </a:bodyPr>
          <a:lstStyle/>
          <a:p>
            <a:r>
              <a:rPr lang="en-US" dirty="0"/>
              <a:t>PM</a:t>
            </a:r>
            <a:r>
              <a:rPr lang="en-US" baseline="-25000" dirty="0"/>
              <a:t>2.5</a:t>
            </a:r>
          </a:p>
        </p:txBody>
      </p:sp>
      <p:sp>
        <p:nvSpPr>
          <p:cNvPr id="22" name="TextBox 21">
            <a:extLst>
              <a:ext uri="{FF2B5EF4-FFF2-40B4-BE49-F238E27FC236}">
                <a16:creationId xmlns:a16="http://schemas.microsoft.com/office/drawing/2014/main" id="{CCF2A5A3-325D-4BA8-9BB4-1A33C0916270}"/>
              </a:ext>
            </a:extLst>
          </p:cNvPr>
          <p:cNvSpPr txBox="1"/>
          <p:nvPr/>
        </p:nvSpPr>
        <p:spPr>
          <a:xfrm>
            <a:off x="5223358" y="4705019"/>
            <a:ext cx="2404481" cy="369332"/>
          </a:xfrm>
          <a:prstGeom prst="rect">
            <a:avLst/>
          </a:prstGeom>
          <a:noFill/>
        </p:spPr>
        <p:txBody>
          <a:bodyPr wrap="square" rtlCol="0">
            <a:spAutoFit/>
          </a:bodyPr>
          <a:lstStyle/>
          <a:p>
            <a:r>
              <a:rPr lang="en-US" dirty="0"/>
              <a:t>Heavy Metal HAPs</a:t>
            </a:r>
          </a:p>
        </p:txBody>
      </p:sp>
      <p:sp>
        <p:nvSpPr>
          <p:cNvPr id="23" name="TextBox 22">
            <a:extLst>
              <a:ext uri="{FF2B5EF4-FFF2-40B4-BE49-F238E27FC236}">
                <a16:creationId xmlns:a16="http://schemas.microsoft.com/office/drawing/2014/main" id="{918D4A86-4B07-4F4B-91ED-4024EBF4DA6A}"/>
              </a:ext>
            </a:extLst>
          </p:cNvPr>
          <p:cNvSpPr txBox="1"/>
          <p:nvPr/>
        </p:nvSpPr>
        <p:spPr>
          <a:xfrm>
            <a:off x="609600" y="5888703"/>
            <a:ext cx="11079637" cy="923330"/>
          </a:xfrm>
          <a:prstGeom prst="rect">
            <a:avLst/>
          </a:prstGeom>
          <a:noFill/>
        </p:spPr>
        <p:txBody>
          <a:bodyPr wrap="square" rtlCol="0">
            <a:spAutoFit/>
          </a:bodyPr>
          <a:lstStyle/>
          <a:p>
            <a:r>
              <a:rPr lang="en-US" dirty="0"/>
              <a:t>NEXUS can create bar charts of major emission sources. The bar charts above show the Allen Fossil Plant as a top 2 emitter for NOx, PM</a:t>
            </a:r>
            <a:r>
              <a:rPr lang="en-US" baseline="-25000" dirty="0"/>
              <a:t>2.5</a:t>
            </a:r>
            <a:r>
              <a:rPr lang="en-US" dirty="0"/>
              <a:t>, SO</a:t>
            </a:r>
            <a:r>
              <a:rPr lang="en-US" baseline="-25000" dirty="0"/>
              <a:t>2</a:t>
            </a:r>
            <a:r>
              <a:rPr lang="en-US" dirty="0"/>
              <a:t>, Heavy Metal HAPS, 1,4-Dichlorobenzene &amp; Arsenic, demonstrating the potential co-benefits of controls at this facility.</a:t>
            </a:r>
          </a:p>
        </p:txBody>
      </p:sp>
      <p:sp>
        <p:nvSpPr>
          <p:cNvPr id="24" name="Slide Number Placeholder 1">
            <a:extLst>
              <a:ext uri="{FF2B5EF4-FFF2-40B4-BE49-F238E27FC236}">
                <a16:creationId xmlns:a16="http://schemas.microsoft.com/office/drawing/2014/main" id="{8E221AB1-7A13-4C4D-8F14-EC95D2ADE35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19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707509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8385-FFB6-4F69-82B1-E01E3D3BBD8F}"/>
              </a:ext>
            </a:extLst>
          </p:cNvPr>
          <p:cNvSpPr>
            <a:spLocks noGrp="1"/>
          </p:cNvSpPr>
          <p:nvPr>
            <p:ph type="title"/>
          </p:nvPr>
        </p:nvSpPr>
        <p:spPr>
          <a:xfrm>
            <a:off x="609600" y="62296"/>
            <a:ext cx="10972800" cy="669103"/>
          </a:xfrm>
        </p:spPr>
        <p:txBody>
          <a:bodyPr/>
          <a:lstStyle/>
          <a:p>
            <a:r>
              <a:rPr lang="en-US" sz="4800" dirty="0">
                <a:solidFill>
                  <a:srgbClr val="FFFF00"/>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5EB7B6DA-A057-4485-8087-868C3C95873E}"/>
              </a:ext>
            </a:extLst>
          </p:cNvPr>
          <p:cNvSpPr>
            <a:spLocks noGrp="1"/>
          </p:cNvSpPr>
          <p:nvPr>
            <p:ph idx="1"/>
          </p:nvPr>
        </p:nvSpPr>
        <p:spPr>
          <a:xfrm>
            <a:off x="1060704" y="985345"/>
            <a:ext cx="10201656" cy="5616624"/>
          </a:xfrm>
        </p:spPr>
        <p:txBody>
          <a:bodyPr>
            <a:normAutofit fontScale="92500" lnSpcReduction="10000"/>
          </a:bodyPr>
          <a:lstStyle/>
          <a:p>
            <a:r>
              <a:rPr lang="en-US" sz="3600" dirty="0">
                <a:latin typeface="Arial" panose="020B0604020202020204" pitchFamily="34" charset="0"/>
                <a:cs typeface="Arial" panose="020B0604020202020204" pitchFamily="34" charset="0"/>
              </a:rPr>
              <a:t>Multi-Pollutant Background</a:t>
            </a:r>
          </a:p>
          <a:p>
            <a:r>
              <a:rPr lang="en-US" sz="3600" dirty="0">
                <a:latin typeface="Arial" panose="020B0604020202020204" pitchFamily="34" charset="0"/>
                <a:cs typeface="Arial" panose="020B0604020202020204" pitchFamily="34" charset="0"/>
              </a:rPr>
              <a:t>NEXUS </a:t>
            </a:r>
          </a:p>
          <a:p>
            <a:pPr lvl="1"/>
            <a:r>
              <a:rPr lang="en-US" sz="3200" dirty="0">
                <a:latin typeface="Arial" panose="020B0604020202020204" pitchFamily="34" charset="0"/>
                <a:cs typeface="Arial" panose="020B0604020202020204" pitchFamily="34" charset="0"/>
              </a:rPr>
              <a:t>Tool Development</a:t>
            </a:r>
          </a:p>
          <a:p>
            <a:pPr lvl="1"/>
            <a:r>
              <a:rPr lang="en-US" sz="3200" dirty="0">
                <a:latin typeface="Arial" panose="020B0604020202020204" pitchFamily="34" charset="0"/>
                <a:cs typeface="Arial" panose="020B0604020202020204" pitchFamily="34" charset="0"/>
              </a:rPr>
              <a:t>Expected Use</a:t>
            </a:r>
          </a:p>
          <a:p>
            <a:pPr lvl="1"/>
            <a:r>
              <a:rPr lang="en-US" sz="3200" dirty="0">
                <a:latin typeface="Arial" panose="020B0604020202020204" pitchFamily="34" charset="0"/>
                <a:cs typeface="Arial" panose="020B0604020202020204" pitchFamily="34" charset="0"/>
              </a:rPr>
              <a:t>Key Modules</a:t>
            </a:r>
          </a:p>
          <a:p>
            <a:pPr lvl="1"/>
            <a:r>
              <a:rPr lang="en-US" sz="3200" dirty="0">
                <a:latin typeface="Arial" panose="020B0604020202020204" pitchFamily="34" charset="0"/>
                <a:cs typeface="Arial" panose="020B0604020202020204" pitchFamily="34" charset="0"/>
              </a:rPr>
              <a:t>Examples</a:t>
            </a:r>
          </a:p>
          <a:p>
            <a:r>
              <a:rPr lang="en-US" sz="3600" dirty="0">
                <a:latin typeface="Arial" panose="020B0604020202020204" pitchFamily="34" charset="0"/>
                <a:cs typeface="Arial" panose="020B0604020202020204" pitchFamily="34" charset="0"/>
              </a:rPr>
              <a:t>NEXUS and EJSCREEN</a:t>
            </a:r>
          </a:p>
          <a:p>
            <a:r>
              <a:rPr lang="en-US" sz="3600" dirty="0">
                <a:latin typeface="Arial" panose="020B0604020202020204" pitchFamily="34" charset="0"/>
                <a:cs typeface="Arial" panose="020B0604020202020204" pitchFamily="34" charset="0"/>
              </a:rPr>
              <a:t>Proximity Screening Analysis</a:t>
            </a:r>
          </a:p>
          <a:p>
            <a:r>
              <a:rPr lang="en-US" sz="3600" dirty="0">
                <a:latin typeface="Arial" panose="020B0604020202020204" pitchFamily="34" charset="0"/>
                <a:cs typeface="Arial" panose="020B0604020202020204" pitchFamily="34" charset="0"/>
              </a:rPr>
              <a:t>Recent Updates &amp; Next Steps</a:t>
            </a:r>
          </a:p>
          <a:p>
            <a:r>
              <a:rPr lang="en-US" sz="3600" dirty="0">
                <a:latin typeface="Arial" panose="020B0604020202020204" pitchFamily="34" charset="0"/>
                <a:cs typeface="Arial" panose="020B0604020202020204" pitchFamily="34" charset="0"/>
              </a:rPr>
              <a:t>NEXUS Tool (v. 1.8.6) Demo</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53312D33-3055-4999-9B28-790F7AE35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3488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0E861-DC41-4029-A2F0-E46AD2C3E896}"/>
              </a:ext>
            </a:extLst>
          </p:cNvPr>
          <p:cNvSpPr>
            <a:spLocks noGrp="1"/>
          </p:cNvSpPr>
          <p:nvPr>
            <p:ph type="title"/>
          </p:nvPr>
        </p:nvSpPr>
        <p:spPr>
          <a:xfrm>
            <a:off x="0" y="71440"/>
            <a:ext cx="12192000" cy="669103"/>
          </a:xfrm>
        </p:spPr>
        <p:txBody>
          <a:bodyPr/>
          <a:lstStyle/>
          <a:p>
            <a:r>
              <a:rPr lang="en-US" dirty="0"/>
              <a:t>NEXUS 		   &amp; 	   	</a:t>
            </a:r>
            <a:r>
              <a:rPr lang="en-US" dirty="0">
                <a:solidFill>
                  <a:srgbClr val="FFFF00"/>
                </a:solidFill>
              </a:rPr>
              <a:t>EJSCREEN</a:t>
            </a:r>
          </a:p>
        </p:txBody>
      </p:sp>
      <p:sp>
        <p:nvSpPr>
          <p:cNvPr id="4" name="Oval 3">
            <a:extLst>
              <a:ext uri="{FF2B5EF4-FFF2-40B4-BE49-F238E27FC236}">
                <a16:creationId xmlns:a16="http://schemas.microsoft.com/office/drawing/2014/main" id="{ED04D3AD-E091-40DC-AAC7-0486551A011D}"/>
              </a:ext>
            </a:extLst>
          </p:cNvPr>
          <p:cNvSpPr/>
          <p:nvPr/>
        </p:nvSpPr>
        <p:spPr bwMode="auto">
          <a:xfrm>
            <a:off x="79451" y="840509"/>
            <a:ext cx="7819644" cy="5946051"/>
          </a:xfrm>
          <a:prstGeom prst="ellipse">
            <a:avLst/>
          </a:prstGeom>
          <a:solidFill>
            <a:schemeClr val="tx2">
              <a:lumMod val="60000"/>
              <a:lumOff val="40000"/>
              <a:alpha val="32157"/>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9" name="Oval 8">
            <a:extLst>
              <a:ext uri="{FF2B5EF4-FFF2-40B4-BE49-F238E27FC236}">
                <a16:creationId xmlns:a16="http://schemas.microsoft.com/office/drawing/2014/main" id="{1708EF01-0DF9-4149-9194-A4E81E3BED5B}"/>
              </a:ext>
            </a:extLst>
          </p:cNvPr>
          <p:cNvSpPr/>
          <p:nvPr/>
        </p:nvSpPr>
        <p:spPr bwMode="auto">
          <a:xfrm>
            <a:off x="3989273" y="892311"/>
            <a:ext cx="7819644" cy="5946051"/>
          </a:xfrm>
          <a:prstGeom prst="ellipse">
            <a:avLst/>
          </a:prstGeom>
          <a:solidFill>
            <a:schemeClr val="accent2">
              <a:lumMod val="75000"/>
              <a:alpha val="2902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 name="TextBox 4">
            <a:extLst>
              <a:ext uri="{FF2B5EF4-FFF2-40B4-BE49-F238E27FC236}">
                <a16:creationId xmlns:a16="http://schemas.microsoft.com/office/drawing/2014/main" id="{0120F141-CD52-492C-8A03-0C1AABD45A94}"/>
              </a:ext>
            </a:extLst>
          </p:cNvPr>
          <p:cNvSpPr txBox="1"/>
          <p:nvPr/>
        </p:nvSpPr>
        <p:spPr>
          <a:xfrm>
            <a:off x="4995169" y="1833235"/>
            <a:ext cx="3116062" cy="4401205"/>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EJ Layers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Tribal Areas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Nonattainment Areas</a:t>
            </a:r>
          </a:p>
          <a:p>
            <a:pPr marL="0" lvl="2"/>
            <a:endParaRPr lang="en-US" sz="1400" dirty="0">
              <a:latin typeface="Arial" panose="020B0604020202020204" pitchFamily="34" charset="0"/>
              <a:cs typeface="Arial" panose="020B0604020202020204" pitchFamily="34" charset="0"/>
            </a:endParaRPr>
          </a:p>
          <a:p>
            <a:pPr marL="0" lvl="1"/>
            <a:r>
              <a:rPr lang="en-US" sz="1400" b="1" u="sng" dirty="0">
                <a:latin typeface="Arial" panose="020B0604020202020204" pitchFamily="34" charset="0"/>
                <a:cs typeface="Arial" panose="020B0604020202020204" pitchFamily="34" charset="0"/>
              </a:rPr>
              <a:t>Environmental Indicators*</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NATA Respiratory HI</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NATA Cancer Risk</a:t>
            </a:r>
            <a:endParaRPr lang="en-US" sz="1600" b="1" dirty="0">
              <a:latin typeface="Arial" panose="020B0604020202020204" pitchFamily="34" charset="0"/>
              <a:cs typeface="Arial" panose="020B0604020202020204" pitchFamily="34" charset="0"/>
            </a:endParaRP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NATA Diesel PM</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Ozone Model Concentrations</a:t>
            </a:r>
          </a:p>
          <a:p>
            <a:pPr marL="285750" lvl="2"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PM</a:t>
            </a:r>
            <a:r>
              <a:rPr lang="en-US" sz="1400" b="1" baseline="-25000" dirty="0">
                <a:latin typeface="Arial" panose="020B0604020202020204" pitchFamily="34" charset="0"/>
                <a:cs typeface="Arial" panose="020B0604020202020204" pitchFamily="34" charset="0"/>
              </a:rPr>
              <a:t>2.5 </a:t>
            </a:r>
            <a:r>
              <a:rPr lang="en-US" sz="1400" b="1" dirty="0">
                <a:latin typeface="Arial" panose="020B0604020202020204" pitchFamily="34" charset="0"/>
                <a:cs typeface="Arial" panose="020B0604020202020204" pitchFamily="34" charset="0"/>
              </a:rPr>
              <a:t>Model Concentrations</a:t>
            </a:r>
          </a:p>
          <a:p>
            <a:pPr marL="285750" lvl="2"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Demographic Indicators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People of Color Population</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Less Than HS Educated</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Low Income Population</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Linguistically Isolated</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Demographic Index</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Under Age 5</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 Age 64</a:t>
            </a:r>
          </a:p>
          <a:p>
            <a:pPr marL="0" lvl="2"/>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2679153-4BB4-46A5-8082-5C56A450AF42}"/>
              </a:ext>
            </a:extLst>
          </p:cNvPr>
          <p:cNvSpPr/>
          <p:nvPr/>
        </p:nvSpPr>
        <p:spPr>
          <a:xfrm>
            <a:off x="9678443" y="2211818"/>
            <a:ext cx="2795031" cy="584775"/>
          </a:xfrm>
          <a:prstGeom prst="rect">
            <a:avLst/>
          </a:prstGeom>
        </p:spPr>
        <p:txBody>
          <a:bodyPr wrap="square">
            <a:spAutoFit/>
          </a:bodyPr>
          <a:lstStyle/>
          <a:p>
            <a:pPr marL="285750" lvl="2" indent="-285750">
              <a:buFont typeface="Arial" panose="020B0604020202020204" pitchFamily="34" charset="0"/>
              <a:buChar char="•"/>
            </a:pPr>
            <a:endParaRPr lang="en-US" sz="1600" dirty="0"/>
          </a:p>
          <a:p>
            <a:pPr marL="285750" lvl="2" indent="-285750">
              <a:buFont typeface="Arial" panose="020B0604020202020204" pitchFamily="34" charset="0"/>
              <a:buChar char="•"/>
            </a:pPr>
            <a:endParaRPr lang="en-US" sz="1600" dirty="0"/>
          </a:p>
        </p:txBody>
      </p:sp>
      <p:sp>
        <p:nvSpPr>
          <p:cNvPr id="7" name="Rectangle 6">
            <a:extLst>
              <a:ext uri="{FF2B5EF4-FFF2-40B4-BE49-F238E27FC236}">
                <a16:creationId xmlns:a16="http://schemas.microsoft.com/office/drawing/2014/main" id="{170F007D-A60D-4AE7-8372-3E65136B7FE6}"/>
              </a:ext>
            </a:extLst>
          </p:cNvPr>
          <p:cNvSpPr/>
          <p:nvPr/>
        </p:nvSpPr>
        <p:spPr>
          <a:xfrm>
            <a:off x="7899095" y="1210258"/>
            <a:ext cx="6096000" cy="5047536"/>
          </a:xfrm>
          <a:prstGeom prst="rect">
            <a:avLst/>
          </a:prstGeom>
        </p:spPr>
        <p:txBody>
          <a:bodyPr>
            <a:spAutoFit/>
          </a:bodyPr>
          <a:lstStyle/>
          <a:p>
            <a:pPr marL="0" lvl="1"/>
            <a:r>
              <a:rPr lang="en-US" sz="1400" u="sng" dirty="0">
                <a:latin typeface="Arial" panose="020B0604020202020204" pitchFamily="34" charset="0"/>
                <a:cs typeface="Arial" panose="020B0604020202020204" pitchFamily="34" charset="0"/>
              </a:rPr>
              <a:t>EJ Layers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Hazardous waste</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EJ Grants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Water features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Places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Schools &amp; Parks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Transportation</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Boundaries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Prisons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Public Housing</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Subsidized Housing</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Climate</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Sites reporting to the EPA</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Superfund (NPL)</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RSEI</a:t>
            </a:r>
          </a:p>
          <a:p>
            <a:pPr marL="285750" lvl="2"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0" lvl="1"/>
            <a:r>
              <a:rPr lang="en-US" sz="1400" u="sng" dirty="0">
                <a:latin typeface="Arial" panose="020B0604020202020204" pitchFamily="34" charset="0"/>
                <a:cs typeface="Arial" panose="020B0604020202020204" pitchFamily="34" charset="0"/>
              </a:rPr>
              <a:t>Environmental Indicators</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Wastewater Discharge Indicator</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Hazardous Waste Proximity</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Superfund Proximity</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Lead Paint Indicator</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Traffic Proximity</a:t>
            </a:r>
          </a:p>
          <a:p>
            <a:pPr marL="285750" lvl="2"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RMP Proximity</a:t>
            </a:r>
          </a:p>
        </p:txBody>
      </p:sp>
      <p:sp>
        <p:nvSpPr>
          <p:cNvPr id="14" name="TextBox 13">
            <a:extLst>
              <a:ext uri="{FF2B5EF4-FFF2-40B4-BE49-F238E27FC236}">
                <a16:creationId xmlns:a16="http://schemas.microsoft.com/office/drawing/2014/main" id="{F6321584-E9EE-48CE-AC07-7A3D98EB929D}"/>
              </a:ext>
            </a:extLst>
          </p:cNvPr>
          <p:cNvSpPr txBox="1"/>
          <p:nvPr/>
        </p:nvSpPr>
        <p:spPr>
          <a:xfrm>
            <a:off x="1211760" y="2313526"/>
            <a:ext cx="2936519" cy="4062651"/>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rPr>
              <a:t>Ozone and PM</a:t>
            </a:r>
            <a:r>
              <a:rPr lang="en-US" sz="1400" u="sng" baseline="-25000" dirty="0">
                <a:latin typeface="Arial" panose="020B0604020202020204" pitchFamily="34" charset="0"/>
                <a:cs typeface="Arial" panose="020B0604020202020204" pitchFamily="34" charset="0"/>
              </a:rPr>
              <a:t>2.5</a:t>
            </a:r>
            <a:r>
              <a:rPr lang="en-US" sz="1400" u="sng"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Emissions and source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Risk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Monitoring data</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Air Toxics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Emissions and source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Modeled concentration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Risk data</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Monitoring data</a:t>
            </a:r>
          </a:p>
          <a:p>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GHG emissions</a:t>
            </a: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9DA1CB3D-E36B-4042-AFA9-AD56B7ACF5D1}"/>
              </a:ext>
            </a:extLst>
          </p:cNvPr>
          <p:cNvSpPr/>
          <p:nvPr/>
        </p:nvSpPr>
        <p:spPr>
          <a:xfrm>
            <a:off x="4577622" y="6440130"/>
            <a:ext cx="3427541"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*Provided to OEJ by OAQPS (AQAD &amp; HEID)</a:t>
            </a:r>
          </a:p>
        </p:txBody>
      </p:sp>
      <p:sp>
        <p:nvSpPr>
          <p:cNvPr id="16" name="Slide Number Placeholder 1">
            <a:extLst>
              <a:ext uri="{FF2B5EF4-FFF2-40B4-BE49-F238E27FC236}">
                <a16:creationId xmlns:a16="http://schemas.microsoft.com/office/drawing/2014/main" id="{453A7EEF-68B3-4791-9A8A-B9F4D82184C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70621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5967-9C04-40AB-AA13-1C4C3AEAE3E1}"/>
              </a:ext>
            </a:extLst>
          </p:cNvPr>
          <p:cNvSpPr>
            <a:spLocks noGrp="1"/>
          </p:cNvSpPr>
          <p:nvPr>
            <p:ph type="title"/>
          </p:nvPr>
        </p:nvSpPr>
        <p:spPr/>
        <p:txBody>
          <a:bodyPr/>
          <a:lstStyle/>
          <a:p>
            <a:r>
              <a:rPr lang="en-US" dirty="0"/>
              <a:t>NEXUS and </a:t>
            </a:r>
            <a:r>
              <a:rPr lang="en-US" dirty="0">
                <a:solidFill>
                  <a:srgbClr val="FFFF00"/>
                </a:solidFill>
              </a:rPr>
              <a:t>EJSCREEN</a:t>
            </a:r>
          </a:p>
        </p:txBody>
      </p:sp>
      <p:sp>
        <p:nvSpPr>
          <p:cNvPr id="3" name="Content Placeholder 2">
            <a:extLst>
              <a:ext uri="{FF2B5EF4-FFF2-40B4-BE49-F238E27FC236}">
                <a16:creationId xmlns:a16="http://schemas.microsoft.com/office/drawing/2014/main" id="{B5D853AA-320F-4494-861C-A644CE904723}"/>
              </a:ext>
            </a:extLst>
          </p:cNvPr>
          <p:cNvSpPr>
            <a:spLocks noGrp="1"/>
          </p:cNvSpPr>
          <p:nvPr>
            <p:ph idx="1"/>
          </p:nvPr>
        </p:nvSpPr>
        <p:spPr>
          <a:xfrm>
            <a:off x="609600" y="980728"/>
            <a:ext cx="10972800" cy="5805832"/>
          </a:xfrm>
        </p:spPr>
        <p:txBody>
          <a:bodyPr>
            <a:noAutofit/>
          </a:bodyPr>
          <a:lstStyle/>
          <a:p>
            <a:pPr>
              <a:spcAft>
                <a:spcPts val="1200"/>
              </a:spcAft>
            </a:pPr>
            <a:r>
              <a:rPr lang="en-US" sz="1900" b="0" u="sng" dirty="0"/>
              <a:t>NEXUS specifically designed for AQ planning</a:t>
            </a:r>
            <a:r>
              <a:rPr lang="en-US" sz="1900" b="0" dirty="0"/>
              <a:t>:  overlays publicly available air quality information to identify geographic areas where health risks related to O</a:t>
            </a:r>
            <a:r>
              <a:rPr lang="en-US" sz="1900" b="0" baseline="-25000" dirty="0"/>
              <a:t>3</a:t>
            </a:r>
            <a:r>
              <a:rPr lang="en-US" sz="1900" b="0" dirty="0"/>
              <a:t>, PM</a:t>
            </a:r>
            <a:r>
              <a:rPr lang="en-US" sz="1900" b="0" baseline="-25000" dirty="0"/>
              <a:t>2.5</a:t>
            </a:r>
            <a:r>
              <a:rPr lang="en-US" sz="1900" b="0" dirty="0"/>
              <a:t> and air toxics overlap</a:t>
            </a:r>
          </a:p>
          <a:p>
            <a:pPr>
              <a:spcAft>
                <a:spcPts val="1200"/>
              </a:spcAft>
            </a:pPr>
            <a:r>
              <a:rPr lang="en-US" sz="1900" b="0" u="sng" dirty="0"/>
              <a:t>EJSCREEN specifically designed for EJ screening</a:t>
            </a:r>
            <a:r>
              <a:rPr lang="en-US" sz="1900" b="0" dirty="0"/>
              <a:t>:  combines environmental &amp; demographic data to highlight areas where vulnerable populations may be disproportionately impacted by pollution</a:t>
            </a:r>
          </a:p>
          <a:p>
            <a:pPr>
              <a:spcAft>
                <a:spcPts val="1200"/>
              </a:spcAft>
            </a:pPr>
            <a:r>
              <a:rPr lang="en-US" sz="1900" b="0" u="sng" dirty="0"/>
              <a:t>NEXUS contains air data </a:t>
            </a:r>
            <a:r>
              <a:rPr lang="en-US" sz="1900" b="0" i="1" u="sng" dirty="0"/>
              <a:t>not</a:t>
            </a:r>
            <a:r>
              <a:rPr lang="en-US" sz="1900" b="0" u="sng" dirty="0"/>
              <a:t> available in EJSCREEN</a:t>
            </a:r>
            <a:r>
              <a:rPr lang="en-US" sz="1900" b="0" dirty="0"/>
              <a:t>:  detailed emissions and source characterization, O</a:t>
            </a:r>
            <a:r>
              <a:rPr lang="en-US" sz="1900" b="0" baseline="-25000" dirty="0"/>
              <a:t>3</a:t>
            </a:r>
            <a:r>
              <a:rPr lang="en-US" sz="1900" b="0" dirty="0"/>
              <a:t> and PM</a:t>
            </a:r>
            <a:r>
              <a:rPr lang="en-US" sz="1900" b="0" baseline="-25000" dirty="0"/>
              <a:t>2.5</a:t>
            </a:r>
            <a:r>
              <a:rPr lang="en-US" sz="1900" b="0" dirty="0"/>
              <a:t> risk data, NATA cancer and non-cancer risk by pollutant and source)</a:t>
            </a:r>
          </a:p>
          <a:p>
            <a:pPr>
              <a:spcAft>
                <a:spcPts val="1200"/>
              </a:spcAft>
            </a:pPr>
            <a:r>
              <a:rPr lang="en-US" sz="1900" b="0" u="sng" dirty="0"/>
              <a:t>NEXUS relevance for OAQPS EJ screening and outreach efforts</a:t>
            </a:r>
            <a:r>
              <a:rPr lang="en-US" sz="1900" b="0" dirty="0"/>
              <a:t>:  By incorporating EJ indicators and data from EJSCREEN, it can highlight the nature of multi-pollutant AQ issues for communities with EJ concerns</a:t>
            </a:r>
          </a:p>
          <a:p>
            <a:pPr>
              <a:spcAft>
                <a:spcPts val="1200"/>
              </a:spcAft>
            </a:pPr>
            <a:r>
              <a:rPr lang="en-US" sz="1900" b="0" u="sng" dirty="0"/>
              <a:t>Enhanced NEXUS screening capabilities</a:t>
            </a:r>
            <a:r>
              <a:rPr lang="en-US" sz="1900" b="0" dirty="0"/>
              <a:t>: We plan to update NEXUS to incorporate proximity screening capabilities similar to EJSCREEN &amp; the OAP/CAMD tool</a:t>
            </a:r>
          </a:p>
        </p:txBody>
      </p:sp>
      <p:sp>
        <p:nvSpPr>
          <p:cNvPr id="5" name="Slide Number Placeholder 1">
            <a:extLst>
              <a:ext uri="{FF2B5EF4-FFF2-40B4-BE49-F238E27FC236}">
                <a16:creationId xmlns:a16="http://schemas.microsoft.com/office/drawing/2014/main" id="{073636D9-CF5A-4D5E-9506-257BB013D82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39842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271153" y="71440"/>
            <a:ext cx="11649694" cy="669103"/>
          </a:xfrm>
        </p:spPr>
        <p:txBody>
          <a:bodyPr/>
          <a:lstStyle/>
          <a:p>
            <a:r>
              <a:rPr lang="en-US" dirty="0">
                <a:solidFill>
                  <a:srgbClr val="FFFF00"/>
                </a:solidFill>
              </a:rPr>
              <a:t>Benefits of Proximity Screening for Air Quality Planning</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271153" y="961901"/>
          <a:ext cx="11649694" cy="570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1">
            <a:extLst>
              <a:ext uri="{FF2B5EF4-FFF2-40B4-BE49-F238E27FC236}">
                <a16:creationId xmlns:a16="http://schemas.microsoft.com/office/drawing/2014/main" id="{FA4740A1-79AD-43F0-AB5E-DA14183C96E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55029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8E31-BDBB-4CB6-81F6-266241A85EFD}"/>
              </a:ext>
            </a:extLst>
          </p:cNvPr>
          <p:cNvSpPr>
            <a:spLocks noGrp="1"/>
          </p:cNvSpPr>
          <p:nvPr>
            <p:ph type="title"/>
          </p:nvPr>
        </p:nvSpPr>
        <p:spPr/>
        <p:txBody>
          <a:bodyPr/>
          <a:lstStyle/>
          <a:p>
            <a:r>
              <a:rPr lang="en-US" dirty="0"/>
              <a:t>Current Practice for Proximity Screening: </a:t>
            </a:r>
            <a:r>
              <a:rPr lang="en-US" dirty="0">
                <a:solidFill>
                  <a:srgbClr val="FFFF00"/>
                </a:solidFill>
              </a:rPr>
              <a:t>EJ Example</a:t>
            </a:r>
          </a:p>
        </p:txBody>
      </p:sp>
      <p:sp>
        <p:nvSpPr>
          <p:cNvPr id="4" name="Content Placeholder 2">
            <a:extLst>
              <a:ext uri="{FF2B5EF4-FFF2-40B4-BE49-F238E27FC236}">
                <a16:creationId xmlns:a16="http://schemas.microsoft.com/office/drawing/2014/main" id="{3D4EDED5-1FEE-4263-9B3E-FB117F3265B6}"/>
              </a:ext>
            </a:extLst>
          </p:cNvPr>
          <p:cNvSpPr txBox="1">
            <a:spLocks/>
          </p:cNvSpPr>
          <p:nvPr/>
        </p:nvSpPr>
        <p:spPr>
          <a:xfrm>
            <a:off x="771525" y="1000125"/>
            <a:ext cx="10745805" cy="56598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“Proximity analysis” is the primary EJ screening approach </a:t>
            </a:r>
          </a:p>
          <a:p>
            <a:pPr lvl="1">
              <a:lnSpc>
                <a:spcPct val="100000"/>
              </a:lnSpc>
              <a:spcBef>
                <a:spcPts val="1000"/>
              </a:spcBef>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Comparisons of demographic distributions near source(s) to those for the state</a:t>
            </a:r>
            <a:r>
              <a:rPr lang="en-US" sz="2000" dirty="0">
                <a:solidFill>
                  <a:sysClr val="windowText" lastClr="000000"/>
                </a:solidFill>
                <a:latin typeface="Calibri" panose="020F0502020204030204"/>
              </a:rPr>
              <a:t>/</a:t>
            </a: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region/nation</a:t>
            </a:r>
          </a:p>
          <a:p>
            <a:pPr lvl="1">
              <a:lnSpc>
                <a:spcPct val="100000"/>
              </a:lnSpc>
              <a:spcBef>
                <a:spcPts val="1000"/>
              </a:spcBef>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Types of Proximity Analysis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Demographic analysis </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Risk-based demographic analysis</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Can consider other factors for use</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Current Tools Used in OAR</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OID </a:t>
            </a:r>
            <a:r>
              <a:rPr lang="en-US" dirty="0">
                <a:solidFill>
                  <a:sysClr val="windowText" lastClr="000000"/>
                </a:solidFill>
                <a:latin typeface="Calibri" panose="020F0502020204030204"/>
              </a:rPr>
              <a:t>use of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EJSCREEN for initial screening and rules (with added GIS scripting)</a:t>
            </a:r>
          </a:p>
          <a:p>
            <a:pPr lvl="1">
              <a:lnSpc>
                <a:spcPct val="100000"/>
              </a:lnSpc>
              <a:defRPr/>
            </a:pPr>
            <a:r>
              <a:rPr lang="en-US" dirty="0">
                <a:solidFill>
                  <a:sysClr val="windowText" lastClr="000000"/>
                </a:solidFill>
                <a:latin typeface="Calibri" panose="020F0502020204030204"/>
              </a:rPr>
              <a:t>CAMD (EJ) tool by OAP for EGUs impact &amp; EJ screening analysis </a:t>
            </a:r>
          </a:p>
          <a:p>
            <a:pPr lvl="1">
              <a:lnSpc>
                <a:spcPct val="100000"/>
              </a:lnSpc>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Project specific efforts for criteria and toxic rules (in-house or contractor)</a:t>
            </a:r>
          </a:p>
        </p:txBody>
      </p:sp>
      <p:pic>
        <p:nvPicPr>
          <p:cNvPr id="5" name="Picture 4">
            <a:extLst>
              <a:ext uri="{FF2B5EF4-FFF2-40B4-BE49-F238E27FC236}">
                <a16:creationId xmlns:a16="http://schemas.microsoft.com/office/drawing/2014/main" id="{31D890F1-9193-4179-94AB-5F38737600D1}"/>
              </a:ext>
            </a:extLst>
          </p:cNvPr>
          <p:cNvPicPr>
            <a:picLocks noChangeAspect="1"/>
          </p:cNvPicPr>
          <p:nvPr/>
        </p:nvPicPr>
        <p:blipFill>
          <a:blip r:embed="rId3"/>
          <a:stretch>
            <a:fillRect/>
          </a:stretch>
        </p:blipFill>
        <p:spPr>
          <a:xfrm>
            <a:off x="8371724" y="2129921"/>
            <a:ext cx="2629017" cy="2289788"/>
          </a:xfrm>
          <a:prstGeom prst="rect">
            <a:avLst/>
          </a:prstGeom>
        </p:spPr>
      </p:pic>
      <p:sp>
        <p:nvSpPr>
          <p:cNvPr id="7" name="Slide Number Placeholder 1">
            <a:extLst>
              <a:ext uri="{FF2B5EF4-FFF2-40B4-BE49-F238E27FC236}">
                <a16:creationId xmlns:a16="http://schemas.microsoft.com/office/drawing/2014/main" id="{10F9581A-C895-450A-808B-15AFDC8835D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616823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88260" y="76092"/>
          <a:ext cx="3944587" cy="3289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6F420D-B896-4427-8722-81F9F859165C}"/>
              </a:ext>
            </a:extLst>
          </p:cNvPr>
          <p:cNvGrpSpPr/>
          <p:nvPr/>
        </p:nvGrpSpPr>
        <p:grpSpPr>
          <a:xfrm>
            <a:off x="118250" y="2655329"/>
            <a:ext cx="3645242" cy="3462382"/>
            <a:chOff x="370704" y="1081471"/>
            <a:chExt cx="3645242" cy="3462382"/>
          </a:xfrm>
        </p:grpSpPr>
        <p:grpSp>
          <p:nvGrpSpPr>
            <p:cNvPr id="5" name="Group 4">
              <a:extLst>
                <a:ext uri="{FF2B5EF4-FFF2-40B4-BE49-F238E27FC236}">
                  <a16:creationId xmlns:a16="http://schemas.microsoft.com/office/drawing/2014/main" id="{B1BEFD35-251E-4E6C-9DC7-D145E658FFB4}"/>
                </a:ext>
              </a:extLst>
            </p:cNvPr>
            <p:cNvGrpSpPr/>
            <p:nvPr/>
          </p:nvGrpSpPr>
          <p:grpSpPr>
            <a:xfrm>
              <a:off x="370704" y="1081471"/>
              <a:ext cx="3645242" cy="3462382"/>
              <a:chOff x="3681061" y="2970252"/>
              <a:chExt cx="3645242" cy="3462382"/>
            </a:xfrm>
          </p:grpSpPr>
          <p:pic>
            <p:nvPicPr>
              <p:cNvPr id="8" name="Picture 7">
                <a:extLst>
                  <a:ext uri="{FF2B5EF4-FFF2-40B4-BE49-F238E27FC236}">
                    <a16:creationId xmlns:a16="http://schemas.microsoft.com/office/drawing/2014/main" id="{1E5616D3-02AD-4C18-9AC7-F14F8B6366C6}"/>
                  </a:ext>
                </a:extLst>
              </p:cNvPr>
              <p:cNvPicPr>
                <a:picLocks noChangeAspect="1"/>
              </p:cNvPicPr>
              <p:nvPr/>
            </p:nvPicPr>
            <p:blipFill rotWithShape="1">
              <a:blip r:embed="rId8"/>
              <a:srcRect l="26204" r="29489"/>
              <a:stretch/>
            </p:blipFill>
            <p:spPr>
              <a:xfrm>
                <a:off x="3681061" y="2970252"/>
                <a:ext cx="3645242" cy="3462382"/>
              </a:xfrm>
              <a:prstGeom prst="rect">
                <a:avLst/>
              </a:prstGeom>
            </p:spPr>
          </p:pic>
          <p:sp>
            <p:nvSpPr>
              <p:cNvPr id="9" name="Star: 5 Points 8">
                <a:extLst>
                  <a:ext uri="{FF2B5EF4-FFF2-40B4-BE49-F238E27FC236}">
                    <a16:creationId xmlns:a16="http://schemas.microsoft.com/office/drawing/2014/main" id="{EDFA2A7C-CB92-497C-A486-F8D997C9D055}"/>
                  </a:ext>
                </a:extLst>
              </p:cNvPr>
              <p:cNvSpPr/>
              <p:nvPr/>
            </p:nvSpPr>
            <p:spPr bwMode="auto">
              <a:xfrm>
                <a:off x="4884075" y="3969863"/>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Star: 5 Points 9">
                <a:extLst>
                  <a:ext uri="{FF2B5EF4-FFF2-40B4-BE49-F238E27FC236}">
                    <a16:creationId xmlns:a16="http://schemas.microsoft.com/office/drawing/2014/main" id="{2C598A2A-5011-45A7-8617-416B92162F91}"/>
                  </a:ext>
                </a:extLst>
              </p:cNvPr>
              <p:cNvSpPr/>
              <p:nvPr/>
            </p:nvSpPr>
            <p:spPr bwMode="auto">
              <a:xfrm>
                <a:off x="5332356" y="5556873"/>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sp>
          <p:nvSpPr>
            <p:cNvPr id="7" name="Oval 6">
              <a:extLst>
                <a:ext uri="{FF2B5EF4-FFF2-40B4-BE49-F238E27FC236}">
                  <a16:creationId xmlns:a16="http://schemas.microsoft.com/office/drawing/2014/main" id="{37649E07-76CF-4154-8C39-C5C2A279431A}"/>
                </a:ext>
              </a:extLst>
            </p:cNvPr>
            <p:cNvSpPr/>
            <p:nvPr/>
          </p:nvSpPr>
          <p:spPr bwMode="auto">
            <a:xfrm>
              <a:off x="1197492" y="2443691"/>
              <a:ext cx="1443578" cy="1356307"/>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cxnSp>
        <p:nvCxnSpPr>
          <p:cNvPr id="11" name="Straight Connector 10">
            <a:extLst>
              <a:ext uri="{FF2B5EF4-FFF2-40B4-BE49-F238E27FC236}">
                <a16:creationId xmlns:a16="http://schemas.microsoft.com/office/drawing/2014/main" id="{D8FC38EC-CD5D-49BC-9E16-34AB20408241}"/>
              </a:ext>
            </a:extLst>
          </p:cNvPr>
          <p:cNvCxnSpPr>
            <a:cxnSpLocks/>
          </p:cNvCxnSpPr>
          <p:nvPr/>
        </p:nvCxnSpPr>
        <p:spPr bwMode="auto">
          <a:xfrm>
            <a:off x="4782652" y="7101468"/>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D8D09AC5-75E9-4853-976E-AA8DEC0A7F5C}"/>
              </a:ext>
            </a:extLst>
          </p:cNvPr>
          <p:cNvSpPr/>
          <p:nvPr/>
        </p:nvSpPr>
        <p:spPr bwMode="auto">
          <a:xfrm>
            <a:off x="5713169" y="5710138"/>
            <a:ext cx="1392546" cy="288283"/>
          </a:xfrm>
          <a:prstGeom prst="rect">
            <a:avLst/>
          </a:prstGeom>
          <a:solidFill>
            <a:srgbClr val="FFC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pic>
        <p:nvPicPr>
          <p:cNvPr id="15" name="Picture 14">
            <a:extLst>
              <a:ext uri="{FF2B5EF4-FFF2-40B4-BE49-F238E27FC236}">
                <a16:creationId xmlns:a16="http://schemas.microsoft.com/office/drawing/2014/main" id="{D2DD1755-ED8A-4F30-A711-A77C579F565A}"/>
              </a:ext>
            </a:extLst>
          </p:cNvPr>
          <p:cNvPicPr>
            <a:picLocks noChangeAspect="1"/>
          </p:cNvPicPr>
          <p:nvPr/>
        </p:nvPicPr>
        <p:blipFill rotWithShape="1">
          <a:blip r:embed="rId9"/>
          <a:srcRect b="73028"/>
          <a:stretch/>
        </p:blipFill>
        <p:spPr>
          <a:xfrm>
            <a:off x="3925272" y="5348933"/>
            <a:ext cx="6106000" cy="1174143"/>
          </a:xfrm>
          <a:prstGeom prst="rect">
            <a:avLst/>
          </a:prstGeom>
          <a:ln>
            <a:solidFill>
              <a:schemeClr val="tx1"/>
            </a:solidFill>
          </a:ln>
        </p:spPr>
      </p:pic>
      <p:sp>
        <p:nvSpPr>
          <p:cNvPr id="16" name="Rectangle 15">
            <a:extLst>
              <a:ext uri="{FF2B5EF4-FFF2-40B4-BE49-F238E27FC236}">
                <a16:creationId xmlns:a16="http://schemas.microsoft.com/office/drawing/2014/main" id="{90BCEB54-EC98-454D-B181-041D467046E5}"/>
              </a:ext>
            </a:extLst>
          </p:cNvPr>
          <p:cNvSpPr/>
          <p:nvPr/>
        </p:nvSpPr>
        <p:spPr bwMode="auto">
          <a:xfrm flipV="1">
            <a:off x="3897840" y="6480619"/>
            <a:ext cx="6106000" cy="45719"/>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17" name="Rectangle 16">
            <a:extLst>
              <a:ext uri="{FF2B5EF4-FFF2-40B4-BE49-F238E27FC236}">
                <a16:creationId xmlns:a16="http://schemas.microsoft.com/office/drawing/2014/main" id="{5D495669-A3EF-441D-942E-3AD22A5702C5}"/>
              </a:ext>
            </a:extLst>
          </p:cNvPr>
          <p:cNvSpPr/>
          <p:nvPr/>
        </p:nvSpPr>
        <p:spPr>
          <a:xfrm>
            <a:off x="3906984" y="5376665"/>
            <a:ext cx="6121998" cy="307777"/>
          </a:xfrm>
          <a:prstGeom prst="rect">
            <a:avLst/>
          </a:prstGeom>
          <a:solidFill>
            <a:schemeClr val="bg2"/>
          </a:solidFill>
          <a:ln w="28575">
            <a:solidFill>
              <a:schemeClr val="tx1"/>
            </a:solidFill>
          </a:ln>
        </p:spPr>
        <p:txBody>
          <a:bodyPr wrap="square">
            <a:spAutoFit/>
          </a:bodyPr>
          <a:lstStyle/>
          <a:p>
            <a:pPr algn="ctr" defTabSz="914400"/>
            <a:r>
              <a:rPr lang="en-US" sz="14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and Spatial Analysis for MP Risk and EJ</a:t>
            </a:r>
            <a:endParaRPr lang="en-US" sz="1400" b="1" dirty="0">
              <a:solidFill>
                <a:srgbClr val="000000"/>
              </a:solidFill>
              <a:latin typeface="Arial" panose="020B0604020202020204" pitchFamily="34" charset="0"/>
              <a:ea typeface="微软雅黑"/>
              <a:cs typeface="Arial" panose="020B0604020202020204" pitchFamily="34" charset="0"/>
            </a:endParaRPr>
          </a:p>
        </p:txBody>
      </p:sp>
      <p:sp>
        <p:nvSpPr>
          <p:cNvPr id="18" name="Rectangle 17">
            <a:extLst>
              <a:ext uri="{FF2B5EF4-FFF2-40B4-BE49-F238E27FC236}">
                <a16:creationId xmlns:a16="http://schemas.microsoft.com/office/drawing/2014/main" id="{C0E0C38D-FC05-4634-8AA9-0F7C64EAC1AD}"/>
              </a:ext>
            </a:extLst>
          </p:cNvPr>
          <p:cNvSpPr/>
          <p:nvPr/>
        </p:nvSpPr>
        <p:spPr bwMode="auto">
          <a:xfrm>
            <a:off x="4563161" y="6296737"/>
            <a:ext cx="809001" cy="2093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19" name="Rectangle 18">
            <a:extLst>
              <a:ext uri="{FF2B5EF4-FFF2-40B4-BE49-F238E27FC236}">
                <a16:creationId xmlns:a16="http://schemas.microsoft.com/office/drawing/2014/main" id="{BDB4D6BD-D56B-4366-8BF2-407457728A68}"/>
              </a:ext>
            </a:extLst>
          </p:cNvPr>
          <p:cNvSpPr/>
          <p:nvPr/>
        </p:nvSpPr>
        <p:spPr bwMode="auto">
          <a:xfrm>
            <a:off x="5943598" y="6354799"/>
            <a:ext cx="960299" cy="1586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4" name="Rectangle 23">
            <a:extLst>
              <a:ext uri="{FF2B5EF4-FFF2-40B4-BE49-F238E27FC236}">
                <a16:creationId xmlns:a16="http://schemas.microsoft.com/office/drawing/2014/main" id="{1BEDABEA-41AB-4363-9888-7C04F945A21B}"/>
              </a:ext>
            </a:extLst>
          </p:cNvPr>
          <p:cNvSpPr/>
          <p:nvPr/>
        </p:nvSpPr>
        <p:spPr bwMode="auto">
          <a:xfrm>
            <a:off x="6977777" y="5820578"/>
            <a:ext cx="2988979" cy="677846"/>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5" name="Rectangle 24">
            <a:extLst>
              <a:ext uri="{FF2B5EF4-FFF2-40B4-BE49-F238E27FC236}">
                <a16:creationId xmlns:a16="http://schemas.microsoft.com/office/drawing/2014/main" id="{D4F4CC98-D60D-4B93-BB74-40062218DCCE}"/>
              </a:ext>
            </a:extLst>
          </p:cNvPr>
          <p:cNvSpPr/>
          <p:nvPr/>
        </p:nvSpPr>
        <p:spPr>
          <a:xfrm>
            <a:off x="3934716" y="5713516"/>
            <a:ext cx="1763374" cy="261610"/>
          </a:xfrm>
          <a:prstGeom prst="rect">
            <a:avLst/>
          </a:prstGeom>
          <a:solidFill>
            <a:schemeClr val="bg2"/>
          </a:solidFill>
          <a:ln>
            <a:solidFill>
              <a:schemeClr val="tx1"/>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Proximity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26" name="Rectangle 25">
            <a:extLst>
              <a:ext uri="{FF2B5EF4-FFF2-40B4-BE49-F238E27FC236}">
                <a16:creationId xmlns:a16="http://schemas.microsoft.com/office/drawing/2014/main" id="{711A65C5-2BFF-4221-97BE-CCB3C98C816A}"/>
              </a:ext>
            </a:extLst>
          </p:cNvPr>
          <p:cNvSpPr/>
          <p:nvPr/>
        </p:nvSpPr>
        <p:spPr>
          <a:xfrm>
            <a:off x="7133147" y="5719298"/>
            <a:ext cx="1190726" cy="261610"/>
          </a:xfrm>
          <a:prstGeom prst="rect">
            <a:avLst/>
          </a:prstGeom>
          <a:solidFill>
            <a:schemeClr val="bg1"/>
          </a:solidFill>
          <a:ln>
            <a:noFill/>
          </a:ln>
        </p:spPr>
        <p:txBody>
          <a:bodyPr wrap="square">
            <a:spAutoFit/>
          </a:bodyPr>
          <a:lstStyle/>
          <a:p>
            <a:pPr algn="ctr" defTabSz="914400"/>
            <a:endParaRPr lang="en-US" sz="1100" dirty="0">
              <a:solidFill>
                <a:srgbClr val="000000"/>
              </a:solidFill>
              <a:latin typeface="Arial" panose="020B0604020202020204" pitchFamily="34" charset="0"/>
              <a:ea typeface="微软雅黑"/>
              <a:cs typeface="Arial" panose="020B0604020202020204" pitchFamily="34" charset="0"/>
            </a:endParaRPr>
          </a:p>
        </p:txBody>
      </p:sp>
      <p:sp>
        <p:nvSpPr>
          <p:cNvPr id="27" name="Rectangle 26">
            <a:extLst>
              <a:ext uri="{FF2B5EF4-FFF2-40B4-BE49-F238E27FC236}">
                <a16:creationId xmlns:a16="http://schemas.microsoft.com/office/drawing/2014/main" id="{CE388D89-F381-4FE0-BD52-B2BC0981972D}"/>
              </a:ext>
            </a:extLst>
          </p:cNvPr>
          <p:cNvSpPr/>
          <p:nvPr/>
        </p:nvSpPr>
        <p:spPr bwMode="auto">
          <a:xfrm>
            <a:off x="3951494" y="6014506"/>
            <a:ext cx="3154221" cy="508570"/>
          </a:xfrm>
          <a:prstGeom prst="rect">
            <a:avLst/>
          </a:prstGeom>
          <a:solidFill>
            <a:schemeClr val="bg1"/>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50000"/>
              </a:spcBef>
              <a:spcAft>
                <a:spcPct val="0"/>
              </a:spcAft>
            </a:pPr>
            <a:endParaRPr lang="en-US" dirty="0">
              <a:solidFill>
                <a:srgbClr val="FF3300"/>
              </a:solidFill>
              <a:latin typeface="Arial" charset="0"/>
              <a:ea typeface="宋体" pitchFamily="2" charset="-122"/>
            </a:endParaRPr>
          </a:p>
        </p:txBody>
      </p:sp>
      <p:sp>
        <p:nvSpPr>
          <p:cNvPr id="28" name="TextBox 27">
            <a:extLst>
              <a:ext uri="{FF2B5EF4-FFF2-40B4-BE49-F238E27FC236}">
                <a16:creationId xmlns:a16="http://schemas.microsoft.com/office/drawing/2014/main" id="{26D2A765-DF34-4493-A429-5C2574571BDE}"/>
              </a:ext>
            </a:extLst>
          </p:cNvPr>
          <p:cNvSpPr txBox="1"/>
          <p:nvPr/>
        </p:nvSpPr>
        <p:spPr>
          <a:xfrm>
            <a:off x="6585112" y="6023073"/>
            <a:ext cx="1388764" cy="335156"/>
          </a:xfrm>
          <a:prstGeom prst="rect">
            <a:avLst/>
          </a:prstGeom>
          <a:solidFill>
            <a:schemeClr val="bg1"/>
          </a:solidFill>
        </p:spPr>
        <p:txBody>
          <a:bodyPr wrap="square" rtlCol="0">
            <a:spAutoFit/>
          </a:bodyPr>
          <a:lstStyle/>
          <a:p>
            <a:pPr algn="ctr" defTabSz="914400">
              <a:lnSpc>
                <a:spcPct val="150000"/>
              </a:lnSpc>
            </a:pPr>
            <a:r>
              <a:rPr lang="en-US" sz="1200" b="1" dirty="0">
                <a:solidFill>
                  <a:srgbClr val="000000"/>
                </a:solidFill>
                <a:latin typeface="Arial" panose="020B0604020202020204" pitchFamily="34" charset="0"/>
                <a:ea typeface="微软雅黑"/>
                <a:cs typeface="Arial" panose="020B0604020202020204" pitchFamily="34" charset="0"/>
              </a:rPr>
              <a:t>EJ Indicator</a:t>
            </a:r>
          </a:p>
        </p:txBody>
      </p:sp>
      <p:sp>
        <p:nvSpPr>
          <p:cNvPr id="29" name="TextBox 28">
            <a:extLst>
              <a:ext uri="{FF2B5EF4-FFF2-40B4-BE49-F238E27FC236}">
                <a16:creationId xmlns:a16="http://schemas.microsoft.com/office/drawing/2014/main" id="{99768411-118B-4274-8DF4-5EB718E6447A}"/>
              </a:ext>
            </a:extLst>
          </p:cNvPr>
          <p:cNvSpPr txBox="1"/>
          <p:nvPr/>
        </p:nvSpPr>
        <p:spPr>
          <a:xfrm>
            <a:off x="4403996" y="6115206"/>
            <a:ext cx="858739" cy="261610"/>
          </a:xfrm>
          <a:prstGeom prst="rect">
            <a:avLst/>
          </a:prstGeom>
          <a:solidFill>
            <a:schemeClr val="bg1"/>
          </a:solidFill>
        </p:spPr>
        <p:txBody>
          <a:bodyPr wrap="square" rtlCol="0">
            <a:spAutoFit/>
          </a:bodyPr>
          <a:lstStyle/>
          <a:p>
            <a:pPr algn="ctr" defTabSz="914400"/>
            <a:r>
              <a:rPr lang="en-US" sz="1100" b="1" dirty="0">
                <a:solidFill>
                  <a:srgbClr val="000000"/>
                </a:solidFill>
                <a:latin typeface="Arial" panose="020B0604020202020204" pitchFamily="34" charset="0"/>
                <a:ea typeface="微软雅黑"/>
                <a:cs typeface="Arial" panose="020B0604020202020204" pitchFamily="34" charset="0"/>
              </a:rPr>
              <a:t>MP Risk</a:t>
            </a:r>
          </a:p>
        </p:txBody>
      </p:sp>
      <p:sp>
        <p:nvSpPr>
          <p:cNvPr id="30" name="Rectangle 29">
            <a:extLst>
              <a:ext uri="{FF2B5EF4-FFF2-40B4-BE49-F238E27FC236}">
                <a16:creationId xmlns:a16="http://schemas.microsoft.com/office/drawing/2014/main" id="{0C980E74-C7DE-4894-A904-62AF11C28D71}"/>
              </a:ext>
            </a:extLst>
          </p:cNvPr>
          <p:cNvSpPr/>
          <p:nvPr/>
        </p:nvSpPr>
        <p:spPr>
          <a:xfrm>
            <a:off x="7807578" y="6082188"/>
            <a:ext cx="699871" cy="261610"/>
          </a:xfrm>
          <a:prstGeom prst="rect">
            <a:avLst/>
          </a:prstGeom>
          <a:solidFill>
            <a:srgbClr val="FFFF00"/>
          </a:solidFill>
          <a:ln>
            <a:solidFill>
              <a:schemeClr val="tx1"/>
            </a:solidFill>
          </a:ln>
        </p:spPr>
        <p:txBody>
          <a:bodyPr wrap="square">
            <a:spAutoFit/>
          </a:bodyPr>
          <a:lstStyle/>
          <a:p>
            <a:pPr algn="ctr" defTabSz="914400"/>
            <a:r>
              <a:rPr lang="en-US" sz="1100" dirty="0">
                <a:solidFill>
                  <a:srgbClr val="000000"/>
                </a:solidFill>
                <a:latin typeface="Arial" panose="020B0604020202020204" pitchFamily="34" charset="0"/>
                <a:ea typeface="微软雅黑"/>
                <a:cs typeface="Arial" panose="020B0604020202020204" pitchFamily="34" charset="0"/>
              </a:rPr>
              <a:t>Income</a:t>
            </a:r>
          </a:p>
        </p:txBody>
      </p:sp>
      <p:sp>
        <p:nvSpPr>
          <p:cNvPr id="31" name="Rectangle 30">
            <a:extLst>
              <a:ext uri="{FF2B5EF4-FFF2-40B4-BE49-F238E27FC236}">
                <a16:creationId xmlns:a16="http://schemas.microsoft.com/office/drawing/2014/main" id="{2BCC6531-A1C8-4DAE-8C22-311217B23FCB}"/>
              </a:ext>
            </a:extLst>
          </p:cNvPr>
          <p:cNvSpPr/>
          <p:nvPr/>
        </p:nvSpPr>
        <p:spPr>
          <a:xfrm>
            <a:off x="5265024" y="6118500"/>
            <a:ext cx="873796" cy="261610"/>
          </a:xfrm>
          <a:prstGeom prst="rect">
            <a:avLst/>
          </a:prstGeom>
          <a:solidFill>
            <a:schemeClr val="accent6">
              <a:lumMod val="20000"/>
              <a:lumOff val="80000"/>
            </a:schemeClr>
          </a:solidFill>
          <a:ln>
            <a:solidFill>
              <a:schemeClr val="tx1"/>
            </a:solidFill>
          </a:ln>
        </p:spPr>
        <p:txBody>
          <a:bodyPr wrap="square">
            <a:spAutoFit/>
          </a:bodyPr>
          <a:lstStyle/>
          <a:p>
            <a:pPr algn="ctr" defTabSz="914400"/>
            <a:r>
              <a:rPr lang="en-US" sz="1100" dirty="0">
                <a:solidFill>
                  <a:srgbClr val="000000"/>
                </a:solidFill>
                <a:latin typeface="Arial" panose="020B0604020202020204" pitchFamily="34" charset="0"/>
                <a:ea typeface="微软雅黑"/>
                <a:cs typeface="Arial" panose="020B0604020202020204" pitchFamily="34" charset="0"/>
              </a:rPr>
              <a:t>Air Toxics</a:t>
            </a:r>
          </a:p>
        </p:txBody>
      </p:sp>
      <p:sp>
        <p:nvSpPr>
          <p:cNvPr id="32" name="Rectangle 31">
            <a:extLst>
              <a:ext uri="{FF2B5EF4-FFF2-40B4-BE49-F238E27FC236}">
                <a16:creationId xmlns:a16="http://schemas.microsoft.com/office/drawing/2014/main" id="{77E637AB-BD3E-4D37-AF1F-6AC1F5930856}"/>
              </a:ext>
            </a:extLst>
          </p:cNvPr>
          <p:cNvSpPr/>
          <p:nvPr/>
        </p:nvSpPr>
        <p:spPr>
          <a:xfrm>
            <a:off x="5706398" y="5712421"/>
            <a:ext cx="1399317" cy="269043"/>
          </a:xfrm>
          <a:prstGeom prst="rect">
            <a:avLst/>
          </a:prstGeom>
          <a:solidFill>
            <a:srgbClr val="FFFF00"/>
          </a:solidFill>
          <a:ln w="28575">
            <a:solidFill>
              <a:srgbClr val="FF0000"/>
            </a:solidFill>
          </a:ln>
        </p:spPr>
        <p:txBody>
          <a:bodyPr wrap="square">
            <a:spAutoFit/>
          </a:bodyPr>
          <a:lstStyle/>
          <a:p>
            <a:pPr algn="ctr" defTabSz="914400"/>
            <a:r>
              <a:rPr lang="en-US" sz="1100" b="1" kern="100" dirty="0">
                <a:solidFill>
                  <a:srgbClr val="000000"/>
                </a:solidFill>
                <a:latin typeface="Arial" panose="020B0604020202020204" pitchFamily="34" charset="0"/>
                <a:ea typeface="等线" panose="02010600030101010101" pitchFamily="2" charset="-122"/>
                <a:cs typeface="Arial" panose="020B0604020202020204" pitchFamily="34" charset="0"/>
              </a:rPr>
              <a:t>Spatial Analysis</a:t>
            </a:r>
            <a:endParaRPr lang="en-US" sz="1100" dirty="0">
              <a:solidFill>
                <a:srgbClr val="000000"/>
              </a:solidFill>
              <a:latin typeface="Arial" panose="020B0604020202020204" pitchFamily="34" charset="0"/>
              <a:ea typeface="微软雅黑"/>
              <a:cs typeface="Arial" panose="020B0604020202020204" pitchFamily="34" charset="0"/>
            </a:endParaRPr>
          </a:p>
        </p:txBody>
      </p:sp>
      <p:grpSp>
        <p:nvGrpSpPr>
          <p:cNvPr id="53" name="Group 52">
            <a:extLst>
              <a:ext uri="{FF2B5EF4-FFF2-40B4-BE49-F238E27FC236}">
                <a16:creationId xmlns:a16="http://schemas.microsoft.com/office/drawing/2014/main" id="{6E4BFCB8-34FD-4035-9305-3FE8819FFA8D}"/>
              </a:ext>
            </a:extLst>
          </p:cNvPr>
          <p:cNvGrpSpPr/>
          <p:nvPr/>
        </p:nvGrpSpPr>
        <p:grpSpPr>
          <a:xfrm>
            <a:off x="4031539" y="859579"/>
            <a:ext cx="5107146" cy="4363739"/>
            <a:chOff x="4180790" y="1009874"/>
            <a:chExt cx="5107146" cy="4363739"/>
          </a:xfrm>
        </p:grpSpPr>
        <p:pic>
          <p:nvPicPr>
            <p:cNvPr id="50" name="Picture 49">
              <a:extLst>
                <a:ext uri="{FF2B5EF4-FFF2-40B4-BE49-F238E27FC236}">
                  <a16:creationId xmlns:a16="http://schemas.microsoft.com/office/drawing/2014/main" id="{834BFCF7-6DF8-46B5-8563-F86742AFD311}"/>
                </a:ext>
              </a:extLst>
            </p:cNvPr>
            <p:cNvPicPr>
              <a:picLocks noChangeAspect="1"/>
            </p:cNvPicPr>
            <p:nvPr/>
          </p:nvPicPr>
          <p:blipFill>
            <a:blip r:embed="rId10"/>
            <a:stretch>
              <a:fillRect/>
            </a:stretch>
          </p:blipFill>
          <p:spPr>
            <a:xfrm>
              <a:off x="4180790" y="1009874"/>
              <a:ext cx="5107146" cy="4363739"/>
            </a:xfrm>
            <a:prstGeom prst="rect">
              <a:avLst/>
            </a:prstGeom>
          </p:spPr>
        </p:pic>
        <p:sp>
          <p:nvSpPr>
            <p:cNvPr id="51" name="Oval 50">
              <a:extLst>
                <a:ext uri="{FF2B5EF4-FFF2-40B4-BE49-F238E27FC236}">
                  <a16:creationId xmlns:a16="http://schemas.microsoft.com/office/drawing/2014/main" id="{3287EB53-4A84-4ECC-91D9-0A46BBD44953}"/>
                </a:ext>
              </a:extLst>
            </p:cNvPr>
            <p:cNvSpPr/>
            <p:nvPr/>
          </p:nvSpPr>
          <p:spPr bwMode="auto">
            <a:xfrm>
              <a:off x="5799238" y="2511589"/>
              <a:ext cx="1726316" cy="1657654"/>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52" name="Oval 51">
              <a:extLst>
                <a:ext uri="{FF2B5EF4-FFF2-40B4-BE49-F238E27FC236}">
                  <a16:creationId xmlns:a16="http://schemas.microsoft.com/office/drawing/2014/main" id="{0A7C255E-3884-45DB-99A9-38C58906672C}"/>
                </a:ext>
              </a:extLst>
            </p:cNvPr>
            <p:cNvSpPr/>
            <p:nvPr/>
          </p:nvSpPr>
          <p:spPr bwMode="auto">
            <a:xfrm>
              <a:off x="6627185" y="3341305"/>
              <a:ext cx="87822" cy="80200"/>
            </a:xfrm>
            <a:prstGeom prst="ellipse">
              <a:avLst/>
            </a:prstGeom>
            <a:solidFill>
              <a:srgbClr val="3B7B3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pic>
        <p:nvPicPr>
          <p:cNvPr id="20" name="Picture 19">
            <a:extLst>
              <a:ext uri="{FF2B5EF4-FFF2-40B4-BE49-F238E27FC236}">
                <a16:creationId xmlns:a16="http://schemas.microsoft.com/office/drawing/2014/main" id="{4AB80038-4801-43E8-A6AD-F8939803F511}"/>
              </a:ext>
            </a:extLst>
          </p:cNvPr>
          <p:cNvPicPr>
            <a:picLocks noChangeAspect="1"/>
          </p:cNvPicPr>
          <p:nvPr/>
        </p:nvPicPr>
        <p:blipFill>
          <a:blip r:embed="rId11"/>
          <a:stretch>
            <a:fillRect/>
          </a:stretch>
        </p:blipFill>
        <p:spPr>
          <a:xfrm>
            <a:off x="4031539" y="865930"/>
            <a:ext cx="1309340" cy="1844070"/>
          </a:xfrm>
          <a:prstGeom prst="rect">
            <a:avLst/>
          </a:prstGeom>
          <a:ln>
            <a:solidFill>
              <a:schemeClr val="tx1"/>
            </a:solidFill>
          </a:ln>
        </p:spPr>
      </p:pic>
      <p:grpSp>
        <p:nvGrpSpPr>
          <p:cNvPr id="59" name="Group 58">
            <a:extLst>
              <a:ext uri="{FF2B5EF4-FFF2-40B4-BE49-F238E27FC236}">
                <a16:creationId xmlns:a16="http://schemas.microsoft.com/office/drawing/2014/main" id="{7C719F92-8674-44E5-B3B2-F096AF0D9D7E}"/>
              </a:ext>
            </a:extLst>
          </p:cNvPr>
          <p:cNvGrpSpPr/>
          <p:nvPr/>
        </p:nvGrpSpPr>
        <p:grpSpPr>
          <a:xfrm>
            <a:off x="313253" y="6082318"/>
            <a:ext cx="3463956" cy="738664"/>
            <a:chOff x="551991" y="4663671"/>
            <a:chExt cx="3898575" cy="738664"/>
          </a:xfrm>
        </p:grpSpPr>
        <p:sp>
          <p:nvSpPr>
            <p:cNvPr id="60" name="Star: 5 Points 59">
              <a:extLst>
                <a:ext uri="{FF2B5EF4-FFF2-40B4-BE49-F238E27FC236}">
                  <a16:creationId xmlns:a16="http://schemas.microsoft.com/office/drawing/2014/main" id="{DF830258-9BF4-43FA-9A41-3E47D525B738}"/>
                </a:ext>
              </a:extLst>
            </p:cNvPr>
            <p:cNvSpPr/>
            <p:nvPr/>
          </p:nvSpPr>
          <p:spPr bwMode="auto">
            <a:xfrm>
              <a:off x="551991" y="4716519"/>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61" name="Star: 5 Points 60">
              <a:extLst>
                <a:ext uri="{FF2B5EF4-FFF2-40B4-BE49-F238E27FC236}">
                  <a16:creationId xmlns:a16="http://schemas.microsoft.com/office/drawing/2014/main" id="{A26BB0D5-9D99-4D5B-915D-2547F774EDA7}"/>
                </a:ext>
              </a:extLst>
            </p:cNvPr>
            <p:cNvSpPr/>
            <p:nvPr/>
          </p:nvSpPr>
          <p:spPr bwMode="auto">
            <a:xfrm>
              <a:off x="551991" y="5005554"/>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62" name="TextBox 61">
              <a:extLst>
                <a:ext uri="{FF2B5EF4-FFF2-40B4-BE49-F238E27FC236}">
                  <a16:creationId xmlns:a16="http://schemas.microsoft.com/office/drawing/2014/main" id="{9CF64AC4-0B42-44B9-87AF-713D0119F60A}"/>
                </a:ext>
              </a:extLst>
            </p:cNvPr>
            <p:cNvSpPr txBox="1"/>
            <p:nvPr/>
          </p:nvSpPr>
          <p:spPr>
            <a:xfrm>
              <a:off x="687862" y="4663671"/>
              <a:ext cx="3762704" cy="738664"/>
            </a:xfrm>
            <a:prstGeom prst="rect">
              <a:avLst/>
            </a:prstGeom>
            <a:noFill/>
          </p:spPr>
          <p:txBody>
            <a:bodyPr wrap="square" rtlCol="0">
              <a:spAutoFit/>
            </a:bodyPr>
            <a:lstStyle/>
            <a:p>
              <a:r>
                <a:rPr lang="en-US" sz="1400" dirty="0"/>
                <a:t>GT Craig NCore Monitoring Site</a:t>
              </a:r>
            </a:p>
            <a:p>
              <a:r>
                <a:rPr lang="en-US" sz="1400" dirty="0"/>
                <a:t>Harvard Yards Monitoring Site</a:t>
              </a:r>
            </a:p>
            <a:p>
              <a:r>
                <a:rPr lang="en-US" sz="1400" dirty="0"/>
                <a:t>Major PM</a:t>
              </a:r>
              <a:r>
                <a:rPr lang="en-US" sz="1400" baseline="-25000" dirty="0"/>
                <a:t>2.5</a:t>
              </a:r>
              <a:r>
                <a:rPr lang="en-US" sz="1400" dirty="0"/>
                <a:t> Emission Sources</a:t>
              </a:r>
            </a:p>
          </p:txBody>
        </p:sp>
        <p:sp>
          <p:nvSpPr>
            <p:cNvPr id="63" name="Oval 62">
              <a:extLst>
                <a:ext uri="{FF2B5EF4-FFF2-40B4-BE49-F238E27FC236}">
                  <a16:creationId xmlns:a16="http://schemas.microsoft.com/office/drawing/2014/main" id="{DDA799B8-C612-492E-ADE8-2AB2BBE9EA2B}"/>
                </a:ext>
              </a:extLst>
            </p:cNvPr>
            <p:cNvSpPr/>
            <p:nvPr/>
          </p:nvSpPr>
          <p:spPr bwMode="auto">
            <a:xfrm>
              <a:off x="572226" y="5287934"/>
              <a:ext cx="87822" cy="80200"/>
            </a:xfrm>
            <a:prstGeom prst="ellipse">
              <a:avLst/>
            </a:prstGeom>
            <a:solidFill>
              <a:srgbClr val="3B7B3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sp>
        <p:nvSpPr>
          <p:cNvPr id="64" name="Rectangle 63">
            <a:extLst>
              <a:ext uri="{FF2B5EF4-FFF2-40B4-BE49-F238E27FC236}">
                <a16:creationId xmlns:a16="http://schemas.microsoft.com/office/drawing/2014/main" id="{582623F3-BA8F-4C66-B761-B09FDD971FC5}"/>
              </a:ext>
            </a:extLst>
          </p:cNvPr>
          <p:cNvSpPr/>
          <p:nvPr/>
        </p:nvSpPr>
        <p:spPr>
          <a:xfrm>
            <a:off x="3925272" y="6450779"/>
            <a:ext cx="6088976" cy="300082"/>
          </a:xfrm>
          <a:prstGeom prst="rect">
            <a:avLst/>
          </a:prstGeom>
          <a:solidFill>
            <a:schemeClr val="bg1"/>
          </a:solidFill>
          <a:ln>
            <a:solidFill>
              <a:schemeClr val="tx1"/>
            </a:solidFill>
          </a:ln>
        </p:spPr>
        <p:txBody>
          <a:bodyPr wrap="square">
            <a:spAutoFit/>
          </a:bodyPr>
          <a:lstStyle/>
          <a:p>
            <a:pPr defTabSz="914400"/>
            <a:r>
              <a:rPr lang="en-US" sz="1050" b="1" u="sng"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Facility</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050" b="1" kern="100" dirty="0">
                <a:solidFill>
                  <a:srgbClr val="000000"/>
                </a:solidFill>
                <a:highlight>
                  <a:srgbClr val="FFFF00"/>
                </a:highlight>
                <a:latin typeface="Times New Roman" panose="02020603050405020304" pitchFamily="18" charset="0"/>
                <a:ea typeface="等线" panose="02010600030101010101" pitchFamily="2" charset="-122"/>
                <a:cs typeface="Times New Roman" panose="02020603050405020304" pitchFamily="18" charset="0"/>
              </a:rPr>
              <a:t>ArcelorMittal Cleveland </a:t>
            </a:r>
            <a:r>
              <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r>
              <a:rPr lang="en-US" sz="105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1050" b="1" kern="100" dirty="0">
                <a:latin typeface="Times New Roman" panose="02020603050405020304" pitchFamily="18" charset="0"/>
                <a:ea typeface="等线" panose="02010600030101010101" pitchFamily="2" charset="-122"/>
                <a:cs typeface="Times New Roman" panose="02020603050405020304" pitchFamily="18" charset="0"/>
              </a:rPr>
              <a:t>: Iron and Steel</a:t>
            </a:r>
            <a:endParaRPr lang="en-US" sz="105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endParaRPr>
          </a:p>
          <a:p>
            <a:pPr defTabSz="914400"/>
            <a:r>
              <a:rPr lang="en-US" sz="300" b="1"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                                                                           </a:t>
            </a:r>
          </a:p>
        </p:txBody>
      </p:sp>
      <p:sp>
        <p:nvSpPr>
          <p:cNvPr id="55" name="Title 1">
            <a:extLst>
              <a:ext uri="{FF2B5EF4-FFF2-40B4-BE49-F238E27FC236}">
                <a16:creationId xmlns:a16="http://schemas.microsoft.com/office/drawing/2014/main" id="{8C1BF777-31DF-4DB5-AFC8-EA17C09272B0}"/>
              </a:ext>
            </a:extLst>
          </p:cNvPr>
          <p:cNvSpPr>
            <a:spLocks noGrp="1"/>
          </p:cNvSpPr>
          <p:nvPr>
            <p:ph type="title"/>
          </p:nvPr>
        </p:nvSpPr>
        <p:spPr>
          <a:xfrm>
            <a:off x="0" y="71438"/>
            <a:ext cx="12192000" cy="668337"/>
          </a:xfrm>
        </p:spPr>
        <p:txBody>
          <a:bodyPr/>
          <a:lstStyle/>
          <a:p>
            <a:r>
              <a:rPr lang="en-US" sz="2400" dirty="0"/>
              <a:t>Benefit of Proximity Screening: </a:t>
            </a:r>
            <a:r>
              <a:rPr lang="en-US" sz="2400" dirty="0">
                <a:solidFill>
                  <a:srgbClr val="FFFF00"/>
                </a:solidFill>
              </a:rPr>
              <a:t>Demographics &amp; MP Risks Near Monitors/Sources (To Be Developed)</a:t>
            </a:r>
          </a:p>
        </p:txBody>
      </p:sp>
      <p:pic>
        <p:nvPicPr>
          <p:cNvPr id="56" name="Picture 55">
            <a:extLst>
              <a:ext uri="{FF2B5EF4-FFF2-40B4-BE49-F238E27FC236}">
                <a16:creationId xmlns:a16="http://schemas.microsoft.com/office/drawing/2014/main" id="{A832761C-8D38-4E0F-91F5-076D628E8BA7}"/>
              </a:ext>
            </a:extLst>
          </p:cNvPr>
          <p:cNvPicPr>
            <a:picLocks noChangeAspect="1"/>
          </p:cNvPicPr>
          <p:nvPr/>
        </p:nvPicPr>
        <p:blipFill rotWithShape="1">
          <a:blip r:embed="rId12"/>
          <a:srcRect b="36632"/>
          <a:stretch/>
        </p:blipFill>
        <p:spPr>
          <a:xfrm>
            <a:off x="9708420" y="2758941"/>
            <a:ext cx="1771650" cy="2382069"/>
          </a:xfrm>
          <a:prstGeom prst="rect">
            <a:avLst/>
          </a:prstGeom>
        </p:spPr>
      </p:pic>
      <p:sp>
        <p:nvSpPr>
          <p:cNvPr id="57" name="TextBox 56">
            <a:extLst>
              <a:ext uri="{FF2B5EF4-FFF2-40B4-BE49-F238E27FC236}">
                <a16:creationId xmlns:a16="http://schemas.microsoft.com/office/drawing/2014/main" id="{6E8FABF1-A35C-4878-8DE7-21312A65F089}"/>
              </a:ext>
            </a:extLst>
          </p:cNvPr>
          <p:cNvSpPr txBox="1"/>
          <p:nvPr/>
        </p:nvSpPr>
        <p:spPr>
          <a:xfrm>
            <a:off x="9391703" y="935786"/>
            <a:ext cx="2682047" cy="1815882"/>
          </a:xfrm>
          <a:prstGeom prst="rect">
            <a:avLst/>
          </a:prstGeom>
          <a:noFill/>
        </p:spPr>
        <p:txBody>
          <a:bodyPr wrap="square" rtlCol="0">
            <a:spAutoFit/>
          </a:bodyPr>
          <a:lstStyle/>
          <a:p>
            <a:r>
              <a:rPr lang="en-US" sz="1400" dirty="0"/>
              <a:t>Adding proximity analysis capabilities would allow the user to set a flexible Radius of Interest for a selected monitoring site or facility and determine air quality and EJ indicators within the selected radius</a:t>
            </a:r>
          </a:p>
        </p:txBody>
      </p:sp>
      <p:sp>
        <p:nvSpPr>
          <p:cNvPr id="40" name="Slide Number Placeholder 1">
            <a:extLst>
              <a:ext uri="{FF2B5EF4-FFF2-40B4-BE49-F238E27FC236}">
                <a16:creationId xmlns:a16="http://schemas.microsoft.com/office/drawing/2014/main" id="{30FBF008-6965-4927-87F3-C65BA3717A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26757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0" y="71440"/>
            <a:ext cx="12106156" cy="669103"/>
          </a:xfrm>
        </p:spPr>
        <p:txBody>
          <a:bodyPr/>
          <a:lstStyle/>
          <a:p>
            <a:r>
              <a:rPr lang="en-US" sz="2400" dirty="0"/>
              <a:t>Benefit of Proximity Screening: </a:t>
            </a:r>
            <a:r>
              <a:rPr lang="en-US" sz="2400" dirty="0">
                <a:solidFill>
                  <a:srgbClr val="FFFF00"/>
                </a:solidFill>
              </a:rPr>
              <a:t>Demographic Comparison (To Be Developed)</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136478" y="139535"/>
          <a:ext cx="3944587" cy="3289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Chart 20">
            <a:extLst>
              <a:ext uri="{FF2B5EF4-FFF2-40B4-BE49-F238E27FC236}">
                <a16:creationId xmlns:a16="http://schemas.microsoft.com/office/drawing/2014/main" id="{2AD0F2E7-03E4-4069-BF67-A2AF93DA493D}"/>
              </a:ext>
            </a:extLst>
          </p:cNvPr>
          <p:cNvGraphicFramePr>
            <a:graphicFrameLocks/>
          </p:cNvGraphicFramePr>
          <p:nvPr/>
        </p:nvGraphicFramePr>
        <p:xfrm>
          <a:off x="4452966" y="1555554"/>
          <a:ext cx="7653190" cy="5231006"/>
        </p:xfrm>
        <a:graphic>
          <a:graphicData uri="http://schemas.openxmlformats.org/drawingml/2006/chart">
            <c:chart xmlns:c="http://schemas.openxmlformats.org/drawingml/2006/chart" xmlns:r="http://schemas.openxmlformats.org/officeDocument/2006/relationships" r:id="rId8"/>
          </a:graphicData>
        </a:graphic>
      </p:graphicFrame>
      <p:grpSp>
        <p:nvGrpSpPr>
          <p:cNvPr id="4" name="Group 3">
            <a:extLst>
              <a:ext uri="{FF2B5EF4-FFF2-40B4-BE49-F238E27FC236}">
                <a16:creationId xmlns:a16="http://schemas.microsoft.com/office/drawing/2014/main" id="{C9126CEC-2C9F-4AB7-9808-AB9381C37936}"/>
              </a:ext>
            </a:extLst>
          </p:cNvPr>
          <p:cNvGrpSpPr/>
          <p:nvPr/>
        </p:nvGrpSpPr>
        <p:grpSpPr>
          <a:xfrm>
            <a:off x="4485000" y="1698473"/>
            <a:ext cx="7270629" cy="2195145"/>
            <a:chOff x="3620854" y="1630378"/>
            <a:chExt cx="7270629" cy="2195145"/>
          </a:xfrm>
        </p:grpSpPr>
        <p:sp>
          <p:nvSpPr>
            <p:cNvPr id="22" name="Rectangle 21">
              <a:extLst>
                <a:ext uri="{FF2B5EF4-FFF2-40B4-BE49-F238E27FC236}">
                  <a16:creationId xmlns:a16="http://schemas.microsoft.com/office/drawing/2014/main" id="{3BC7197D-0066-4C6E-B275-C37C46BF2192}"/>
                </a:ext>
              </a:extLst>
            </p:cNvPr>
            <p:cNvSpPr/>
            <p:nvPr/>
          </p:nvSpPr>
          <p:spPr>
            <a:xfrm>
              <a:off x="3620854" y="1630378"/>
              <a:ext cx="749019" cy="307777"/>
            </a:xfrm>
            <a:prstGeom prst="rect">
              <a:avLst/>
            </a:prstGeom>
            <a:solidFill>
              <a:schemeClr val="bg1"/>
            </a:solidFill>
          </p:spPr>
          <p:txBody>
            <a:bodyPr wrap="square">
              <a:spAutoFit/>
            </a:bodyPr>
            <a:lstStyle/>
            <a:p>
              <a:pPr defTabSz="914400"/>
              <a:r>
                <a:rPr lang="en-US" sz="1400" kern="1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(%tile)</a:t>
              </a:r>
              <a:endParaRPr lang="en-US" sz="1400" dirty="0">
                <a:solidFill>
                  <a:srgbClr val="000000"/>
                </a:solidFill>
                <a:latin typeface="微软雅黑"/>
                <a:ea typeface="微软雅黑"/>
              </a:endParaRPr>
            </a:p>
          </p:txBody>
        </p:sp>
        <p:cxnSp>
          <p:nvCxnSpPr>
            <p:cNvPr id="26" name="Straight Arrow Connector 25">
              <a:extLst>
                <a:ext uri="{FF2B5EF4-FFF2-40B4-BE49-F238E27FC236}">
                  <a16:creationId xmlns:a16="http://schemas.microsoft.com/office/drawing/2014/main" id="{2B746E0E-8881-4A8A-8F77-93E3BCF7DAE0}"/>
                </a:ext>
              </a:extLst>
            </p:cNvPr>
            <p:cNvCxnSpPr>
              <a:cxnSpLocks/>
            </p:cNvCxnSpPr>
            <p:nvPr/>
          </p:nvCxnSpPr>
          <p:spPr bwMode="auto">
            <a:xfrm flipH="1">
              <a:off x="4920674" y="2077925"/>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AC996685-2EBE-4808-8C2B-5336930B3575}"/>
                </a:ext>
              </a:extLst>
            </p:cNvPr>
            <p:cNvCxnSpPr>
              <a:cxnSpLocks/>
            </p:cNvCxnSpPr>
            <p:nvPr/>
          </p:nvCxnSpPr>
          <p:spPr bwMode="auto">
            <a:xfrm flipH="1">
              <a:off x="6096000" y="2447925"/>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38D3DECC-18F4-44E1-9CB2-774FD3FEDE10}"/>
                </a:ext>
              </a:extLst>
            </p:cNvPr>
            <p:cNvCxnSpPr>
              <a:cxnSpLocks/>
            </p:cNvCxnSpPr>
            <p:nvPr/>
          </p:nvCxnSpPr>
          <p:spPr bwMode="auto">
            <a:xfrm flipH="1">
              <a:off x="7241279" y="2770446"/>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DA7D7509-223A-4824-B473-2871C4CD05EE}"/>
                </a:ext>
              </a:extLst>
            </p:cNvPr>
            <p:cNvCxnSpPr>
              <a:cxnSpLocks/>
            </p:cNvCxnSpPr>
            <p:nvPr/>
          </p:nvCxnSpPr>
          <p:spPr bwMode="auto">
            <a:xfrm flipH="1">
              <a:off x="8414405" y="2772044"/>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3" name="Straight Arrow Connector 32">
              <a:extLst>
                <a:ext uri="{FF2B5EF4-FFF2-40B4-BE49-F238E27FC236}">
                  <a16:creationId xmlns:a16="http://schemas.microsoft.com/office/drawing/2014/main" id="{207240B8-D19D-49FB-8C35-0A3DC64A88C5}"/>
                </a:ext>
              </a:extLst>
            </p:cNvPr>
            <p:cNvCxnSpPr>
              <a:cxnSpLocks/>
            </p:cNvCxnSpPr>
            <p:nvPr/>
          </p:nvCxnSpPr>
          <p:spPr bwMode="auto">
            <a:xfrm flipH="1">
              <a:off x="9502470" y="3594295"/>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0D5848DB-E4FC-4887-91BD-1882C8DE98CC}"/>
                </a:ext>
              </a:extLst>
            </p:cNvPr>
            <p:cNvCxnSpPr>
              <a:cxnSpLocks/>
            </p:cNvCxnSpPr>
            <p:nvPr/>
          </p:nvCxnSpPr>
          <p:spPr bwMode="auto">
            <a:xfrm flipH="1">
              <a:off x="10702296" y="2563539"/>
              <a:ext cx="189187" cy="231228"/>
            </a:xfrm>
            <a:prstGeom prst="straightConnector1">
              <a:avLst/>
            </a:prstGeom>
            <a:solidFill>
              <a:schemeClr val="accent1"/>
            </a:solidFill>
            <a:ln w="41275" cap="flat" cmpd="sng" algn="ctr">
              <a:solidFill>
                <a:schemeClr val="tx1"/>
              </a:solidFill>
              <a:prstDash val="solid"/>
              <a:round/>
              <a:headEnd type="none" w="med" len="med"/>
              <a:tailEnd type="triangle"/>
            </a:ln>
            <a:effectLst/>
          </p:spPr>
        </p:cxnSp>
      </p:grpSp>
      <p:sp>
        <p:nvSpPr>
          <p:cNvPr id="3" name="Rectangle 2">
            <a:extLst>
              <a:ext uri="{FF2B5EF4-FFF2-40B4-BE49-F238E27FC236}">
                <a16:creationId xmlns:a16="http://schemas.microsoft.com/office/drawing/2014/main" id="{B1AED527-CD88-4749-9CDA-DF92B67C874B}"/>
              </a:ext>
            </a:extLst>
          </p:cNvPr>
          <p:cNvSpPr/>
          <p:nvPr/>
        </p:nvSpPr>
        <p:spPr>
          <a:xfrm>
            <a:off x="224499" y="2954155"/>
            <a:ext cx="3282734" cy="2800767"/>
          </a:xfrm>
          <a:prstGeom prst="rect">
            <a:avLst/>
          </a:prstGeom>
        </p:spPr>
        <p:txBody>
          <a:bodyPr wrap="square">
            <a:spAutoFit/>
          </a:bodyPr>
          <a:lstStyle/>
          <a:p>
            <a:r>
              <a:rPr lang="en-US" sz="1600" dirty="0"/>
              <a:t>Adding proximity analysis capabilities would allow the user to set a flexible Radius of Interest for a selected monitoring site or facility, determine air quality and EJ indicators within the selected radius and see how they compare to the county, state, region, nation and sector group (if applicable)</a:t>
            </a:r>
          </a:p>
        </p:txBody>
      </p:sp>
      <p:sp>
        <p:nvSpPr>
          <p:cNvPr id="5" name="Rectangle 4">
            <a:extLst>
              <a:ext uri="{FF2B5EF4-FFF2-40B4-BE49-F238E27FC236}">
                <a16:creationId xmlns:a16="http://schemas.microsoft.com/office/drawing/2014/main" id="{47717BD8-E313-4937-BAFA-78AE4F6C4381}"/>
              </a:ext>
            </a:extLst>
          </p:cNvPr>
          <p:cNvSpPr/>
          <p:nvPr/>
        </p:nvSpPr>
        <p:spPr>
          <a:xfrm>
            <a:off x="4733572" y="1114763"/>
            <a:ext cx="7300641" cy="369332"/>
          </a:xfrm>
          <a:prstGeom prst="rect">
            <a:avLst/>
          </a:prstGeom>
        </p:spPr>
        <p:txBody>
          <a:bodyPr wrap="square">
            <a:spAutoFit/>
          </a:bodyPr>
          <a:lstStyle/>
          <a:p>
            <a:r>
              <a:rPr lang="en-US" i="1" dirty="0"/>
              <a:t>Example Graphic – this capability is not yet available in NEXUS</a:t>
            </a:r>
          </a:p>
        </p:txBody>
      </p:sp>
      <p:sp>
        <p:nvSpPr>
          <p:cNvPr id="16" name="Slide Number Placeholder 1">
            <a:extLst>
              <a:ext uri="{FF2B5EF4-FFF2-40B4-BE49-F238E27FC236}">
                <a16:creationId xmlns:a16="http://schemas.microsoft.com/office/drawing/2014/main" id="{CBAD9996-AB8A-4320-B5AF-6E7A991245A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19164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D3B0-E44A-4467-A331-1996779058BE}"/>
              </a:ext>
            </a:extLst>
          </p:cNvPr>
          <p:cNvSpPr>
            <a:spLocks noGrp="1"/>
          </p:cNvSpPr>
          <p:nvPr>
            <p:ph type="title"/>
          </p:nvPr>
        </p:nvSpPr>
        <p:spPr>
          <a:xfrm>
            <a:off x="121924" y="71440"/>
            <a:ext cx="11847104" cy="669103"/>
          </a:xfrm>
        </p:spPr>
        <p:txBody>
          <a:bodyPr/>
          <a:lstStyle/>
          <a:p>
            <a:r>
              <a:rPr lang="en-US" sz="2400" dirty="0"/>
              <a:t>Benefit of Proximity Screening: </a:t>
            </a:r>
            <a:r>
              <a:rPr lang="en-US" sz="2400" dirty="0">
                <a:solidFill>
                  <a:srgbClr val="FFFF00"/>
                </a:solidFill>
              </a:rPr>
              <a:t>Risk Near Monitor/Source (To Be Developed)</a:t>
            </a:r>
          </a:p>
        </p:txBody>
      </p:sp>
      <p:graphicFrame>
        <p:nvGraphicFramePr>
          <p:cNvPr id="6" name="Diagram 5">
            <a:extLst>
              <a:ext uri="{FF2B5EF4-FFF2-40B4-BE49-F238E27FC236}">
                <a16:creationId xmlns:a16="http://schemas.microsoft.com/office/drawing/2014/main" id="{6B888D7D-160F-44F7-978F-ABEC29FA300F}"/>
              </a:ext>
            </a:extLst>
          </p:cNvPr>
          <p:cNvGraphicFramePr/>
          <p:nvPr/>
        </p:nvGraphicFramePr>
        <p:xfrm>
          <a:off x="-154941" y="15870"/>
          <a:ext cx="3944587" cy="3289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10D8006F-A718-4A39-BFBA-477DBA182341}"/>
              </a:ext>
            </a:extLst>
          </p:cNvPr>
          <p:cNvGrpSpPr/>
          <p:nvPr/>
        </p:nvGrpSpPr>
        <p:grpSpPr>
          <a:xfrm>
            <a:off x="121924" y="2580662"/>
            <a:ext cx="3645242" cy="3462382"/>
            <a:chOff x="370704" y="1081471"/>
            <a:chExt cx="3645242" cy="3462382"/>
          </a:xfrm>
        </p:grpSpPr>
        <p:grpSp>
          <p:nvGrpSpPr>
            <p:cNvPr id="5" name="Group 4">
              <a:extLst>
                <a:ext uri="{FF2B5EF4-FFF2-40B4-BE49-F238E27FC236}">
                  <a16:creationId xmlns:a16="http://schemas.microsoft.com/office/drawing/2014/main" id="{5ABAC08A-06FC-4E35-98EE-15CA9376177F}"/>
                </a:ext>
              </a:extLst>
            </p:cNvPr>
            <p:cNvGrpSpPr/>
            <p:nvPr/>
          </p:nvGrpSpPr>
          <p:grpSpPr>
            <a:xfrm>
              <a:off x="370704" y="1081471"/>
              <a:ext cx="3645242" cy="3462382"/>
              <a:chOff x="3681061" y="2970252"/>
              <a:chExt cx="3645242" cy="3462382"/>
            </a:xfrm>
          </p:grpSpPr>
          <p:pic>
            <p:nvPicPr>
              <p:cNvPr id="8" name="Picture 7">
                <a:extLst>
                  <a:ext uri="{FF2B5EF4-FFF2-40B4-BE49-F238E27FC236}">
                    <a16:creationId xmlns:a16="http://schemas.microsoft.com/office/drawing/2014/main" id="{111AFB68-F886-45A1-A6D3-6AE10103E351}"/>
                  </a:ext>
                </a:extLst>
              </p:cNvPr>
              <p:cNvPicPr>
                <a:picLocks noChangeAspect="1"/>
              </p:cNvPicPr>
              <p:nvPr/>
            </p:nvPicPr>
            <p:blipFill rotWithShape="1">
              <a:blip r:embed="rId7"/>
              <a:srcRect l="26204" r="29489"/>
              <a:stretch/>
            </p:blipFill>
            <p:spPr>
              <a:xfrm>
                <a:off x="3681061" y="2970252"/>
                <a:ext cx="3645242" cy="3462382"/>
              </a:xfrm>
              <a:prstGeom prst="rect">
                <a:avLst/>
              </a:prstGeom>
            </p:spPr>
          </p:pic>
          <p:sp>
            <p:nvSpPr>
              <p:cNvPr id="9" name="Star: 5 Points 8">
                <a:extLst>
                  <a:ext uri="{FF2B5EF4-FFF2-40B4-BE49-F238E27FC236}">
                    <a16:creationId xmlns:a16="http://schemas.microsoft.com/office/drawing/2014/main" id="{7AAAF650-D154-420C-B746-338FA89ADBC6}"/>
                  </a:ext>
                </a:extLst>
              </p:cNvPr>
              <p:cNvSpPr/>
              <p:nvPr/>
            </p:nvSpPr>
            <p:spPr bwMode="auto">
              <a:xfrm>
                <a:off x="4884075" y="3969863"/>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0" name="Star: 5 Points 9">
                <a:extLst>
                  <a:ext uri="{FF2B5EF4-FFF2-40B4-BE49-F238E27FC236}">
                    <a16:creationId xmlns:a16="http://schemas.microsoft.com/office/drawing/2014/main" id="{7C7BEAB8-70E1-43BE-ACD4-43591407413B}"/>
                  </a:ext>
                </a:extLst>
              </p:cNvPr>
              <p:cNvSpPr/>
              <p:nvPr/>
            </p:nvSpPr>
            <p:spPr bwMode="auto">
              <a:xfrm>
                <a:off x="5332356" y="5556873"/>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sp>
          <p:nvSpPr>
            <p:cNvPr id="7" name="Oval 6">
              <a:extLst>
                <a:ext uri="{FF2B5EF4-FFF2-40B4-BE49-F238E27FC236}">
                  <a16:creationId xmlns:a16="http://schemas.microsoft.com/office/drawing/2014/main" id="{2EB2637B-FA16-4010-8528-A448EA602CA1}"/>
                </a:ext>
              </a:extLst>
            </p:cNvPr>
            <p:cNvSpPr/>
            <p:nvPr/>
          </p:nvSpPr>
          <p:spPr bwMode="auto">
            <a:xfrm>
              <a:off x="1364356" y="3050977"/>
              <a:ext cx="1443578" cy="1356307"/>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cxnSp>
        <p:nvCxnSpPr>
          <p:cNvPr id="11" name="Straight Connector 10">
            <a:extLst>
              <a:ext uri="{FF2B5EF4-FFF2-40B4-BE49-F238E27FC236}">
                <a16:creationId xmlns:a16="http://schemas.microsoft.com/office/drawing/2014/main" id="{FA547B17-E144-4C4B-B3E6-DECF3A521274}"/>
              </a:ext>
            </a:extLst>
          </p:cNvPr>
          <p:cNvCxnSpPr/>
          <p:nvPr/>
        </p:nvCxnSpPr>
        <p:spPr bwMode="auto">
          <a:xfrm>
            <a:off x="3784464" y="6224625"/>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12" name="Group 11">
            <a:extLst>
              <a:ext uri="{FF2B5EF4-FFF2-40B4-BE49-F238E27FC236}">
                <a16:creationId xmlns:a16="http://schemas.microsoft.com/office/drawing/2014/main" id="{8C5B68F0-0D4A-445F-A455-377860A0A20F}"/>
              </a:ext>
            </a:extLst>
          </p:cNvPr>
          <p:cNvGrpSpPr/>
          <p:nvPr/>
        </p:nvGrpSpPr>
        <p:grpSpPr>
          <a:xfrm>
            <a:off x="325691" y="6043044"/>
            <a:ext cx="3463955" cy="830997"/>
            <a:chOff x="551991" y="4663671"/>
            <a:chExt cx="3898573" cy="830997"/>
          </a:xfrm>
        </p:grpSpPr>
        <p:sp>
          <p:nvSpPr>
            <p:cNvPr id="13" name="Star: 5 Points 12">
              <a:extLst>
                <a:ext uri="{FF2B5EF4-FFF2-40B4-BE49-F238E27FC236}">
                  <a16:creationId xmlns:a16="http://schemas.microsoft.com/office/drawing/2014/main" id="{6C3E5851-97E4-47AB-A351-1BB75FAA8F25}"/>
                </a:ext>
              </a:extLst>
            </p:cNvPr>
            <p:cNvSpPr/>
            <p:nvPr/>
          </p:nvSpPr>
          <p:spPr bwMode="auto">
            <a:xfrm>
              <a:off x="551991" y="4716519"/>
              <a:ext cx="135871" cy="128733"/>
            </a:xfrm>
            <a:prstGeom prst="star5">
              <a:avLst/>
            </a:prstGeom>
            <a:solidFill>
              <a:srgbClr val="4F8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4" name="Star: 5 Points 13">
              <a:extLst>
                <a:ext uri="{FF2B5EF4-FFF2-40B4-BE49-F238E27FC236}">
                  <a16:creationId xmlns:a16="http://schemas.microsoft.com/office/drawing/2014/main" id="{6EDF3C98-BF3D-48E8-A619-9A7EEE4C5C21}"/>
                </a:ext>
              </a:extLst>
            </p:cNvPr>
            <p:cNvSpPr/>
            <p:nvPr/>
          </p:nvSpPr>
          <p:spPr bwMode="auto">
            <a:xfrm>
              <a:off x="551991" y="5005554"/>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5" name="TextBox 14">
              <a:extLst>
                <a:ext uri="{FF2B5EF4-FFF2-40B4-BE49-F238E27FC236}">
                  <a16:creationId xmlns:a16="http://schemas.microsoft.com/office/drawing/2014/main" id="{734E0EEA-23CC-48F8-8146-8461D1F1DDCD}"/>
                </a:ext>
              </a:extLst>
            </p:cNvPr>
            <p:cNvSpPr txBox="1"/>
            <p:nvPr/>
          </p:nvSpPr>
          <p:spPr>
            <a:xfrm>
              <a:off x="687862" y="4663671"/>
              <a:ext cx="3762702" cy="830997"/>
            </a:xfrm>
            <a:prstGeom prst="rect">
              <a:avLst/>
            </a:prstGeom>
            <a:noFill/>
          </p:spPr>
          <p:txBody>
            <a:bodyPr wrap="square" rtlCol="0">
              <a:spAutoFit/>
            </a:bodyPr>
            <a:lstStyle/>
            <a:p>
              <a:r>
                <a:rPr lang="en-US" sz="1600" dirty="0"/>
                <a:t>GT Craig NCore Monitoring Site</a:t>
              </a:r>
            </a:p>
            <a:p>
              <a:r>
                <a:rPr lang="en-US" sz="1600" dirty="0"/>
                <a:t>Harvard Yards Monitoring Site</a:t>
              </a:r>
            </a:p>
            <a:p>
              <a:r>
                <a:rPr lang="en-US" sz="1600" dirty="0"/>
                <a:t>Major PM</a:t>
              </a:r>
              <a:r>
                <a:rPr lang="en-US" sz="1600" baseline="-25000" dirty="0"/>
                <a:t>2.5</a:t>
              </a:r>
              <a:r>
                <a:rPr lang="en-US" sz="1600" dirty="0"/>
                <a:t> Emission Sources</a:t>
              </a:r>
            </a:p>
          </p:txBody>
        </p:sp>
        <p:sp>
          <p:nvSpPr>
            <p:cNvPr id="16" name="Oval 15">
              <a:extLst>
                <a:ext uri="{FF2B5EF4-FFF2-40B4-BE49-F238E27FC236}">
                  <a16:creationId xmlns:a16="http://schemas.microsoft.com/office/drawing/2014/main" id="{7840E4F3-EE09-464C-A3F5-CD4072A98759}"/>
                </a:ext>
              </a:extLst>
            </p:cNvPr>
            <p:cNvSpPr/>
            <p:nvPr/>
          </p:nvSpPr>
          <p:spPr bwMode="auto">
            <a:xfrm>
              <a:off x="572226" y="5287934"/>
              <a:ext cx="87822" cy="80200"/>
            </a:xfrm>
            <a:prstGeom prst="ellipse">
              <a:avLst/>
            </a:prstGeom>
            <a:solidFill>
              <a:srgbClr val="3B7B3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grpSp>
        <p:nvGrpSpPr>
          <p:cNvPr id="19" name="Group 18">
            <a:extLst>
              <a:ext uri="{FF2B5EF4-FFF2-40B4-BE49-F238E27FC236}">
                <a16:creationId xmlns:a16="http://schemas.microsoft.com/office/drawing/2014/main" id="{2A8713F6-F580-4FF6-94FF-9DEBDB034B5A}"/>
              </a:ext>
            </a:extLst>
          </p:cNvPr>
          <p:cNvGrpSpPr/>
          <p:nvPr/>
        </p:nvGrpSpPr>
        <p:grpSpPr>
          <a:xfrm>
            <a:off x="4147653" y="2216203"/>
            <a:ext cx="5607485" cy="4484914"/>
            <a:chOff x="4203580" y="2069396"/>
            <a:chExt cx="5607485" cy="4484914"/>
          </a:xfrm>
        </p:grpSpPr>
        <p:pic>
          <p:nvPicPr>
            <p:cNvPr id="3" name="Picture 2">
              <a:extLst>
                <a:ext uri="{FF2B5EF4-FFF2-40B4-BE49-F238E27FC236}">
                  <a16:creationId xmlns:a16="http://schemas.microsoft.com/office/drawing/2014/main" id="{6C58C6C3-09D8-42BB-9D85-8031D4693648}"/>
                </a:ext>
              </a:extLst>
            </p:cNvPr>
            <p:cNvPicPr>
              <a:picLocks noChangeAspect="1"/>
            </p:cNvPicPr>
            <p:nvPr/>
          </p:nvPicPr>
          <p:blipFill>
            <a:blip r:embed="rId8"/>
            <a:stretch>
              <a:fillRect/>
            </a:stretch>
          </p:blipFill>
          <p:spPr>
            <a:xfrm>
              <a:off x="4203580" y="2069396"/>
              <a:ext cx="5607485" cy="4484914"/>
            </a:xfrm>
            <a:prstGeom prst="rect">
              <a:avLst/>
            </a:prstGeom>
          </p:spPr>
        </p:pic>
        <p:sp>
          <p:nvSpPr>
            <p:cNvPr id="17" name="Star: 5 Points 16">
              <a:extLst>
                <a:ext uri="{FF2B5EF4-FFF2-40B4-BE49-F238E27FC236}">
                  <a16:creationId xmlns:a16="http://schemas.microsoft.com/office/drawing/2014/main" id="{8918BCB1-1816-4253-BB87-71C0CB978508}"/>
                </a:ext>
              </a:extLst>
            </p:cNvPr>
            <p:cNvSpPr/>
            <p:nvPr/>
          </p:nvSpPr>
          <p:spPr bwMode="auto">
            <a:xfrm>
              <a:off x="6739159" y="4905615"/>
              <a:ext cx="128292" cy="122078"/>
            </a:xfrm>
            <a:prstGeom prst="star5">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sp>
          <p:nvSpPr>
            <p:cNvPr id="18" name="Oval 17">
              <a:extLst>
                <a:ext uri="{FF2B5EF4-FFF2-40B4-BE49-F238E27FC236}">
                  <a16:creationId xmlns:a16="http://schemas.microsoft.com/office/drawing/2014/main" id="{EDFAB9CE-C052-45C9-B835-6E08E4480B4C}"/>
                </a:ext>
              </a:extLst>
            </p:cNvPr>
            <p:cNvSpPr/>
            <p:nvPr/>
          </p:nvSpPr>
          <p:spPr bwMode="auto">
            <a:xfrm>
              <a:off x="5923357" y="4149892"/>
              <a:ext cx="1759895" cy="1633524"/>
            </a:xfrm>
            <a:prstGeom prst="ellipse">
              <a:avLst/>
            </a:prstGeom>
            <a:noFill/>
            <a:ln w="38100" cap="flat" cmpd="sng" algn="ctr">
              <a:solidFill>
                <a:srgbClr val="333399"/>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noFill/>
                </a:ln>
                <a:solidFill>
                  <a:srgbClr val="FF3300"/>
                </a:solidFill>
                <a:effectLst/>
                <a:latin typeface="Arial" charset="0"/>
                <a:ea typeface="宋体" pitchFamily="2" charset="-122"/>
              </a:endParaRPr>
            </a:p>
          </p:txBody>
        </p:sp>
      </p:grpSp>
      <p:pic>
        <p:nvPicPr>
          <p:cNvPr id="20" name="Picture 19">
            <a:extLst>
              <a:ext uri="{FF2B5EF4-FFF2-40B4-BE49-F238E27FC236}">
                <a16:creationId xmlns:a16="http://schemas.microsoft.com/office/drawing/2014/main" id="{ED54A396-6D02-4E06-9A96-2A5001CB57BF}"/>
              </a:ext>
            </a:extLst>
          </p:cNvPr>
          <p:cNvPicPr>
            <a:picLocks noChangeAspect="1"/>
          </p:cNvPicPr>
          <p:nvPr/>
        </p:nvPicPr>
        <p:blipFill>
          <a:blip r:embed="rId9"/>
          <a:stretch>
            <a:fillRect/>
          </a:stretch>
        </p:blipFill>
        <p:spPr>
          <a:xfrm>
            <a:off x="4170133" y="2216203"/>
            <a:ext cx="1309340" cy="1844070"/>
          </a:xfrm>
          <a:prstGeom prst="rect">
            <a:avLst/>
          </a:prstGeom>
          <a:ln>
            <a:solidFill>
              <a:schemeClr val="tx1"/>
            </a:solidFill>
          </a:ln>
        </p:spPr>
      </p:pic>
      <p:sp>
        <p:nvSpPr>
          <p:cNvPr id="55" name="Rectangle 54">
            <a:extLst>
              <a:ext uri="{FF2B5EF4-FFF2-40B4-BE49-F238E27FC236}">
                <a16:creationId xmlns:a16="http://schemas.microsoft.com/office/drawing/2014/main" id="{9418CAD7-C117-4A77-A545-9CD2802CAE19}"/>
              </a:ext>
            </a:extLst>
          </p:cNvPr>
          <p:cNvSpPr/>
          <p:nvPr/>
        </p:nvSpPr>
        <p:spPr>
          <a:xfrm>
            <a:off x="4040127" y="1056119"/>
            <a:ext cx="7928901" cy="830997"/>
          </a:xfrm>
          <a:prstGeom prst="rect">
            <a:avLst/>
          </a:prstGeom>
        </p:spPr>
        <p:txBody>
          <a:bodyPr wrap="square">
            <a:spAutoFit/>
          </a:bodyPr>
          <a:lstStyle/>
          <a:p>
            <a:r>
              <a:rPr lang="en-US" sz="1600" dirty="0"/>
              <a:t>Adding proximity analysis capabilities would allow the user to set a flexible Radius of Interest for a selected monitoring site or facility, and visually see air quality risk and EJ indicators within the selected radius</a:t>
            </a:r>
          </a:p>
        </p:txBody>
      </p:sp>
      <p:pic>
        <p:nvPicPr>
          <p:cNvPr id="25" name="Picture 24">
            <a:extLst>
              <a:ext uri="{FF2B5EF4-FFF2-40B4-BE49-F238E27FC236}">
                <a16:creationId xmlns:a16="http://schemas.microsoft.com/office/drawing/2014/main" id="{7ABCF6A6-0F40-4C52-8FD0-131F3275F3CD}"/>
              </a:ext>
            </a:extLst>
          </p:cNvPr>
          <p:cNvPicPr>
            <a:picLocks noChangeAspect="1"/>
          </p:cNvPicPr>
          <p:nvPr/>
        </p:nvPicPr>
        <p:blipFill rotWithShape="1">
          <a:blip r:embed="rId10"/>
          <a:srcRect t="-1" b="38475"/>
          <a:stretch/>
        </p:blipFill>
        <p:spPr>
          <a:xfrm>
            <a:off x="9921153" y="2523447"/>
            <a:ext cx="2047875" cy="2695718"/>
          </a:xfrm>
          <a:prstGeom prst="rect">
            <a:avLst/>
          </a:prstGeom>
        </p:spPr>
      </p:pic>
      <p:sp>
        <p:nvSpPr>
          <p:cNvPr id="24" name="Slide Number Placeholder 1">
            <a:extLst>
              <a:ext uri="{FF2B5EF4-FFF2-40B4-BE49-F238E27FC236}">
                <a16:creationId xmlns:a16="http://schemas.microsoft.com/office/drawing/2014/main" id="{24299801-C61D-405C-919D-1FC6A407F73A}"/>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961149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52DC-5D3D-4A7E-B04E-4CB600A08944}"/>
              </a:ext>
            </a:extLst>
          </p:cNvPr>
          <p:cNvSpPr>
            <a:spLocks noGrp="1"/>
          </p:cNvSpPr>
          <p:nvPr>
            <p:ph type="title"/>
          </p:nvPr>
        </p:nvSpPr>
        <p:spPr>
          <a:xfrm>
            <a:off x="609600" y="71440"/>
            <a:ext cx="11295888" cy="669103"/>
          </a:xfrm>
        </p:spPr>
        <p:txBody>
          <a:bodyPr/>
          <a:lstStyle/>
          <a:p>
            <a:r>
              <a:rPr lang="en-US" sz="4000" dirty="0"/>
              <a:t>NEXUS: </a:t>
            </a:r>
            <a:r>
              <a:rPr lang="en-US" sz="4000" dirty="0">
                <a:solidFill>
                  <a:srgbClr val="FFFF00"/>
                </a:solidFill>
              </a:rPr>
              <a:t>Recent Upgrades &amp; Improvements</a:t>
            </a:r>
          </a:p>
        </p:txBody>
      </p:sp>
      <p:sp>
        <p:nvSpPr>
          <p:cNvPr id="3" name="Content Placeholder 2">
            <a:extLst>
              <a:ext uri="{FF2B5EF4-FFF2-40B4-BE49-F238E27FC236}">
                <a16:creationId xmlns:a16="http://schemas.microsoft.com/office/drawing/2014/main" id="{D911144F-31E7-4ACE-833F-F707465CEFC3}"/>
              </a:ext>
            </a:extLst>
          </p:cNvPr>
          <p:cNvSpPr>
            <a:spLocks noGrp="1"/>
          </p:cNvSpPr>
          <p:nvPr>
            <p:ph idx="1"/>
          </p:nvPr>
        </p:nvSpPr>
        <p:spPr>
          <a:xfrm>
            <a:off x="383097" y="1039906"/>
            <a:ext cx="11425806" cy="5452968"/>
          </a:xfrm>
        </p:spPr>
        <p:txBody>
          <a:bodyPr>
            <a:normAutofit fontScale="92500"/>
          </a:bodyPr>
          <a:lstStyle/>
          <a:p>
            <a:r>
              <a:rPr lang="en-US" sz="2800" dirty="0">
                <a:solidFill>
                  <a:srgbClr val="0000FF"/>
                </a:solidFill>
                <a:latin typeface="Arial" panose="020B0604020202020204" pitchFamily="34" charset="0"/>
                <a:cs typeface="Arial" panose="020B0604020202020204" pitchFamily="34" charset="0"/>
              </a:rPr>
              <a:t>Recent Upgrades &amp; Improvements </a:t>
            </a:r>
            <a:r>
              <a:rPr lang="en-US" sz="2800" dirty="0">
                <a:latin typeface="Arial" panose="020B0604020202020204" pitchFamily="34" charset="0"/>
                <a:cs typeface="Arial" panose="020B0604020202020204" pitchFamily="34" charset="0"/>
              </a:rPr>
              <a:t>(NEXUS “1.5” </a:t>
            </a:r>
            <a:r>
              <a:rPr lang="en-US" sz="2800" dirty="0">
                <a:latin typeface="Arial" panose="020B0604020202020204" pitchFamily="34" charset="0"/>
                <a:cs typeface="Arial" panose="020B0604020202020204" pitchFamily="34" charset="0"/>
                <a:sym typeface="Wingdings" panose="05000000000000000000" pitchFamily="2" charset="2"/>
              </a:rPr>
              <a:t></a:t>
            </a:r>
            <a:r>
              <a:rPr lang="en-US" sz="2800" dirty="0">
                <a:latin typeface="Arial" panose="020B0604020202020204" pitchFamily="34" charset="0"/>
                <a:cs typeface="Arial" panose="020B0604020202020204" pitchFamily="34" charset="0"/>
              </a:rPr>
              <a:t> “1.8.6”)</a:t>
            </a:r>
          </a:p>
          <a:p>
            <a:pPr lvl="1"/>
            <a:r>
              <a:rPr lang="en-US" sz="2200" dirty="0">
                <a:latin typeface="Arial" panose="020B0604020202020204" pitchFamily="34" charset="0"/>
                <a:cs typeface="Arial" panose="020B0604020202020204" pitchFamily="34" charset="0"/>
              </a:rPr>
              <a:t>New/revised Metrics (Air Toxics, PM</a:t>
            </a:r>
            <a:r>
              <a:rPr lang="en-US" sz="2200" baseline="-25000" dirty="0">
                <a:latin typeface="Arial" panose="020B0604020202020204" pitchFamily="34" charset="0"/>
                <a:cs typeface="Arial" panose="020B0604020202020204" pitchFamily="34" charset="0"/>
              </a:rPr>
              <a:t>2.5</a:t>
            </a:r>
            <a:r>
              <a:rPr lang="en-US" sz="2200" dirty="0">
                <a:latin typeface="Arial" panose="020B0604020202020204" pitchFamily="34" charset="0"/>
                <a:cs typeface="Arial" panose="020B0604020202020204" pitchFamily="34" charset="0"/>
              </a:rPr>
              <a:t>, O</a:t>
            </a:r>
            <a:r>
              <a:rPr lang="en-US" sz="2200" baseline="-25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&amp; </a:t>
            </a:r>
            <a:r>
              <a:rPr lang="en-US" sz="2200" dirty="0">
                <a:solidFill>
                  <a:srgbClr val="FF0000"/>
                </a:solidFill>
                <a:latin typeface="Arial" panose="020B0604020202020204" pitchFamily="34" charset="0"/>
                <a:cs typeface="Arial" panose="020B0604020202020204" pitchFamily="34" charset="0"/>
              </a:rPr>
              <a:t>EJ</a:t>
            </a:r>
            <a:r>
              <a:rPr lang="en-US" sz="2200" dirty="0">
                <a:latin typeface="Arial" panose="020B0604020202020204" pitchFamily="34" charset="0"/>
                <a:cs typeface="Arial" panose="020B0604020202020204" pitchFamily="34" charset="0"/>
              </a:rPr>
              <a:t>)</a:t>
            </a:r>
          </a:p>
          <a:p>
            <a:pPr lvl="1"/>
            <a:r>
              <a:rPr lang="en-US" sz="2200" dirty="0">
                <a:latin typeface="Arial" panose="020B0604020202020204" pitchFamily="34" charset="0"/>
                <a:cs typeface="Arial" panose="020B0604020202020204" pitchFamily="34" charset="0"/>
              </a:rPr>
              <a:t>New/updated data inputs and functions:</a:t>
            </a:r>
          </a:p>
          <a:p>
            <a:pPr lvl="2"/>
            <a:r>
              <a:rPr lang="en-US" sz="2200" dirty="0">
                <a:solidFill>
                  <a:srgbClr val="7030A0"/>
                </a:solidFill>
                <a:latin typeface="Arial" panose="020B0604020202020204" pitchFamily="34" charset="0"/>
                <a:cs typeface="Arial" panose="020B0604020202020204" pitchFamily="34" charset="0"/>
              </a:rPr>
              <a:t>EJ/Demographic data (from EJSCREEN)</a:t>
            </a:r>
          </a:p>
          <a:p>
            <a:pPr lvl="2"/>
            <a:r>
              <a:rPr lang="en-US" sz="2200" dirty="0">
                <a:solidFill>
                  <a:srgbClr val="7030A0"/>
                </a:solidFill>
                <a:latin typeface="Arial" panose="020B0604020202020204" pitchFamily="34" charset="0"/>
                <a:cs typeface="Arial" panose="020B0604020202020204" pitchFamily="34" charset="0"/>
              </a:rPr>
              <a:t>Tribal areas &amp; Advance areas</a:t>
            </a:r>
          </a:p>
          <a:p>
            <a:pPr lvl="2"/>
            <a:r>
              <a:rPr lang="en-US" sz="2200" dirty="0">
                <a:solidFill>
                  <a:srgbClr val="7030A0"/>
                </a:solidFill>
                <a:latin typeface="Arial" panose="020B0604020202020204" pitchFamily="34" charset="0"/>
                <a:cs typeface="Arial" panose="020B0604020202020204" pitchFamily="34" charset="0"/>
              </a:rPr>
              <a:t>2017 emissions data (including GHG &amp; sector mapping) </a:t>
            </a:r>
            <a:r>
              <a:rPr lang="en-US" sz="2200" dirty="0">
                <a:latin typeface="Arial" panose="020B0604020202020204" pitchFamily="34" charset="0"/>
                <a:cs typeface="Arial" panose="020B0604020202020204" pitchFamily="34" charset="0"/>
              </a:rPr>
              <a:t>(updated from 2014)</a:t>
            </a:r>
          </a:p>
          <a:p>
            <a:pPr lvl="1"/>
            <a:r>
              <a:rPr lang="en-US" sz="2200" dirty="0">
                <a:latin typeface="Arial" panose="020B0604020202020204" pitchFamily="34" charset="0"/>
                <a:cs typeface="Arial" panose="020B0604020202020204" pitchFamily="34" charset="0"/>
              </a:rPr>
              <a:t>“Source &amp; Sector” emissions summary to support “Sector prioritization” effort</a:t>
            </a:r>
          </a:p>
          <a:p>
            <a:pPr lvl="1"/>
            <a:r>
              <a:rPr lang="en-US" sz="2200" dirty="0">
                <a:latin typeface="Arial" panose="020B0604020202020204" pitchFamily="34" charset="0"/>
                <a:cs typeface="Arial" panose="020B0604020202020204" pitchFamily="34" charset="0"/>
              </a:rPr>
              <a:t>“Source Category” emissions analysis (point, non-point, road, non-road, event)</a:t>
            </a:r>
          </a:p>
          <a:p>
            <a:pPr lvl="1"/>
            <a:r>
              <a:rPr lang="en-US" sz="2200" dirty="0">
                <a:latin typeface="Arial" panose="020B0604020202020204" pitchFamily="34" charset="0"/>
                <a:cs typeface="Arial" panose="020B0604020202020204" pitchFamily="34" charset="0"/>
              </a:rPr>
              <a:t>Complete EPA region “Table Generator”</a:t>
            </a:r>
          </a:p>
          <a:p>
            <a:pPr lvl="1"/>
            <a:r>
              <a:rPr lang="en-US" sz="2200" dirty="0">
                <a:latin typeface="Arial" panose="020B0604020202020204" pitchFamily="34" charset="0"/>
                <a:cs typeface="Arial" panose="020B0604020202020204" pitchFamily="34" charset="0"/>
              </a:rPr>
              <a:t>Upgrade “Data Query” module &amp; “Data Input” module </a:t>
            </a:r>
          </a:p>
          <a:p>
            <a:r>
              <a:rPr lang="en-US" sz="2800" dirty="0">
                <a:solidFill>
                  <a:srgbClr val="0000FF"/>
                </a:solidFill>
                <a:latin typeface="Arial" panose="020B0604020202020204" pitchFamily="34" charset="0"/>
                <a:cs typeface="Arial" panose="020B0604020202020204" pitchFamily="34" charset="0"/>
              </a:rPr>
              <a:t>Next Steps and Work Plan</a:t>
            </a:r>
          </a:p>
          <a:p>
            <a:pPr lvl="1"/>
            <a:r>
              <a:rPr lang="en-US" sz="2100" dirty="0">
                <a:latin typeface="Arial" panose="020B0604020202020204" pitchFamily="34" charset="0"/>
                <a:cs typeface="Arial" panose="020B0604020202020204" pitchFamily="34" charset="0"/>
              </a:rPr>
              <a:t>2017 fused PM</a:t>
            </a:r>
            <a:r>
              <a:rPr lang="en-US" sz="1900" baseline="-25000" dirty="0">
                <a:latin typeface="Arial" panose="020B0604020202020204" pitchFamily="34" charset="0"/>
                <a:cs typeface="Arial" panose="020B0604020202020204" pitchFamily="34" charset="0"/>
              </a:rPr>
              <a:t>2.5</a:t>
            </a:r>
            <a:r>
              <a:rPr lang="en-US" sz="2100" dirty="0">
                <a:latin typeface="Arial" panose="020B0604020202020204" pitchFamily="34" charset="0"/>
                <a:cs typeface="Arial" panose="020B0604020202020204" pitchFamily="34" charset="0"/>
              </a:rPr>
              <a:t> &amp; O</a:t>
            </a:r>
            <a:r>
              <a:rPr lang="en-US" sz="1900" baseline="-25000" dirty="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and risk data (Aug.) and 2017 fused air toxic and risk data (Oct.)</a:t>
            </a:r>
          </a:p>
          <a:p>
            <a:pPr lvl="1"/>
            <a:r>
              <a:rPr lang="en-US" sz="2100" dirty="0">
                <a:latin typeface="Arial" panose="020B0604020202020204" pitchFamily="34" charset="0"/>
                <a:cs typeface="Arial" panose="020B0604020202020204" pitchFamily="34" charset="0"/>
              </a:rPr>
              <a:t>Include Monitoring sites/data (PM</a:t>
            </a:r>
            <a:r>
              <a:rPr lang="en-US" sz="2100" baseline="-25000" dirty="0">
                <a:latin typeface="Arial" panose="020B0604020202020204" pitchFamily="34" charset="0"/>
                <a:cs typeface="Arial" panose="020B0604020202020204" pitchFamily="34" charset="0"/>
              </a:rPr>
              <a:t>2.5</a:t>
            </a:r>
            <a:r>
              <a:rPr lang="en-US" sz="2100" dirty="0">
                <a:latin typeface="Arial" panose="020B0604020202020204" pitchFamily="34" charset="0"/>
                <a:cs typeface="Arial" panose="020B0604020202020204" pitchFamily="34" charset="0"/>
              </a:rPr>
              <a:t> &amp; O</a:t>
            </a:r>
            <a:r>
              <a:rPr lang="en-US" sz="2100" baseline="-25000" dirty="0">
                <a:latin typeface="Arial" panose="020B0604020202020204" pitchFamily="34" charset="0"/>
                <a:cs typeface="Arial" panose="020B0604020202020204" pitchFamily="34" charset="0"/>
              </a:rPr>
              <a:t>3</a:t>
            </a:r>
            <a:r>
              <a:rPr lang="en-US" sz="2100" dirty="0">
                <a:latin typeface="Arial" panose="020B0604020202020204" pitchFamily="34" charset="0"/>
                <a:cs typeface="Arial" panose="020B0604020202020204" pitchFamily="34" charset="0"/>
              </a:rPr>
              <a:t> first, then AT) (Aug.)</a:t>
            </a:r>
          </a:p>
          <a:p>
            <a:pPr lvl="1"/>
            <a:r>
              <a:rPr lang="en-US" sz="2100" dirty="0">
                <a:latin typeface="Arial" panose="020B0604020202020204" pitchFamily="34" charset="0"/>
                <a:cs typeface="Arial" panose="020B0604020202020204" pitchFamily="34" charset="0"/>
              </a:rPr>
              <a:t>Develop screening capabilities for “Proximity analysis of MP risks and EJ” (TBD)</a:t>
            </a:r>
          </a:p>
        </p:txBody>
      </p:sp>
      <p:sp>
        <p:nvSpPr>
          <p:cNvPr id="5" name="Slide Number Placeholder 1">
            <a:extLst>
              <a:ext uri="{FF2B5EF4-FFF2-40B4-BE49-F238E27FC236}">
                <a16:creationId xmlns:a16="http://schemas.microsoft.com/office/drawing/2014/main" id="{762732E9-83D3-4A6A-BDE2-0BC1B63514C6}"/>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34687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3B97-A878-478A-9EB1-ED2C4BB4AA2D}"/>
              </a:ext>
            </a:extLst>
          </p:cNvPr>
          <p:cNvSpPr>
            <a:spLocks noGrp="1"/>
          </p:cNvSpPr>
          <p:nvPr>
            <p:ph type="ctrTitle"/>
          </p:nvPr>
        </p:nvSpPr>
        <p:spPr>
          <a:xfrm>
            <a:off x="914400" y="2097769"/>
            <a:ext cx="10363200" cy="1470025"/>
          </a:xfrm>
        </p:spPr>
        <p:txBody>
          <a:bodyPr/>
          <a:lstStyle/>
          <a:p>
            <a:pPr algn="ctr"/>
            <a:r>
              <a:rPr lang="en-US" sz="4400" dirty="0">
                <a:solidFill>
                  <a:srgbClr val="FFFF00"/>
                </a:solidFill>
              </a:rPr>
              <a:t>“NEXUS 1.8.6”Demo</a:t>
            </a:r>
          </a:p>
        </p:txBody>
      </p:sp>
      <p:sp>
        <p:nvSpPr>
          <p:cNvPr id="3" name="Rectangle 2">
            <a:extLst>
              <a:ext uri="{FF2B5EF4-FFF2-40B4-BE49-F238E27FC236}">
                <a16:creationId xmlns:a16="http://schemas.microsoft.com/office/drawing/2014/main" id="{A7DB703B-572B-426E-803C-1B79DE642AEE}"/>
              </a:ext>
            </a:extLst>
          </p:cNvPr>
          <p:cNvSpPr/>
          <p:nvPr/>
        </p:nvSpPr>
        <p:spPr>
          <a:xfrm>
            <a:off x="2537834" y="3949010"/>
            <a:ext cx="7365542" cy="523220"/>
          </a:xfrm>
          <a:prstGeom prst="rect">
            <a:avLst/>
          </a:prstGeom>
        </p:spPr>
        <p:txBody>
          <a:bodyPr wrap="none">
            <a:spAutoFit/>
          </a:bodyPr>
          <a:lstStyle/>
          <a:p>
            <a:r>
              <a:rPr lang="en-US" altLang="zh-CN" sz="2800" dirty="0">
                <a:latin typeface="Arial" panose="020B0604020202020204" pitchFamily="34" charset="0"/>
                <a:cs typeface="Arial" panose="020B0604020202020204" pitchFamily="34" charset="0"/>
              </a:rPr>
              <a:t>NEXUS 1.8.6 “Quick Tutorial” slides attached</a:t>
            </a:r>
            <a:endParaRPr lang="en-US" sz="2800" dirty="0"/>
          </a:p>
        </p:txBody>
      </p:sp>
      <p:sp>
        <p:nvSpPr>
          <p:cNvPr id="5" name="Rectangle 4">
            <a:extLst>
              <a:ext uri="{FF2B5EF4-FFF2-40B4-BE49-F238E27FC236}">
                <a16:creationId xmlns:a16="http://schemas.microsoft.com/office/drawing/2014/main" id="{8B053185-9EE8-4FFE-953A-E35B1F73A9C9}"/>
              </a:ext>
            </a:extLst>
          </p:cNvPr>
          <p:cNvSpPr/>
          <p:nvPr/>
        </p:nvSpPr>
        <p:spPr>
          <a:xfrm>
            <a:off x="4752895" y="6014966"/>
            <a:ext cx="2393604" cy="584775"/>
          </a:xfrm>
          <a:prstGeom prst="rect">
            <a:avLst/>
          </a:prstGeom>
        </p:spPr>
        <p:txBody>
          <a:bodyPr wrap="none">
            <a:spAutoFit/>
          </a:bodyPr>
          <a:lstStyle/>
          <a:p>
            <a:pPr algn="ctr"/>
            <a:r>
              <a:rPr lang="en-US" sz="3200" b="1" dirty="0">
                <a:latin typeface="Arial" panose="020B0604020202020204" pitchFamily="34" charset="0"/>
                <a:cs typeface="Arial" panose="020B0604020202020204" pitchFamily="34" charset="0"/>
              </a:rPr>
              <a:t>Carey Jang</a:t>
            </a:r>
          </a:p>
        </p:txBody>
      </p:sp>
      <p:sp>
        <p:nvSpPr>
          <p:cNvPr id="6" name="Slide Number Placeholder 1">
            <a:extLst>
              <a:ext uri="{FF2B5EF4-FFF2-40B4-BE49-F238E27FC236}">
                <a16:creationId xmlns:a16="http://schemas.microsoft.com/office/drawing/2014/main" id="{1038CE29-7892-4D05-AEA1-1A742291FCB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88371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id="{F6A01837-7E21-4F32-8F3D-FE71327F6850}"/>
              </a:ext>
            </a:extLst>
          </p:cNvPr>
          <p:cNvPicPr>
            <a:picLocks noChangeAspect="1"/>
          </p:cNvPicPr>
          <p:nvPr/>
        </p:nvPicPr>
        <p:blipFill>
          <a:blip r:embed="rId3"/>
          <a:stretch>
            <a:fillRect/>
          </a:stretch>
        </p:blipFill>
        <p:spPr>
          <a:xfrm>
            <a:off x="700087" y="847622"/>
            <a:ext cx="10791825" cy="594300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524000" y="3"/>
            <a:ext cx="9144000" cy="669103"/>
          </a:xfrm>
        </p:spPr>
        <p:txBody>
          <a:bodyPr>
            <a:normAutofit/>
          </a:bodyPr>
          <a:lstStyle/>
          <a:p>
            <a:r>
              <a:rPr lang="en-US" altLang="zh-CN" sz="3600" dirty="0">
                <a:latin typeface="Arial" panose="020B0604020202020204" pitchFamily="34" charset="0"/>
                <a:cs typeface="Arial" panose="020B0604020202020204" pitchFamily="34" charset="0"/>
              </a:rPr>
              <a:t>“NEXUS 1.8.6” Demo: </a:t>
            </a:r>
            <a:r>
              <a:rPr lang="en-US" altLang="zh-CN" sz="3600" dirty="0">
                <a:solidFill>
                  <a:srgbClr val="FFFF00"/>
                </a:solidFill>
                <a:latin typeface="Arial" panose="020B0604020202020204" pitchFamily="34" charset="0"/>
                <a:cs typeface="Arial" panose="020B0604020202020204" pitchFamily="34" charset="0"/>
              </a:rPr>
              <a:t>2014 NEXUS Case</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DC1CBDBE-69AF-4006-9123-8FA16A38FE9C}"/>
              </a:ext>
            </a:extLst>
          </p:cNvPr>
          <p:cNvSpPr/>
          <p:nvPr/>
        </p:nvSpPr>
        <p:spPr>
          <a:xfrm>
            <a:off x="5161580" y="828710"/>
            <a:ext cx="3833069" cy="632632"/>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200" b="1" dirty="0">
                <a:solidFill>
                  <a:srgbClr val="0000FF"/>
                </a:solidFill>
                <a:latin typeface="Arial" panose="020B0604020202020204" pitchFamily="34" charset="0"/>
                <a:ea typeface="微软雅黑"/>
                <a:cs typeface="Arial" panose="020B0604020202020204" pitchFamily="34" charset="0"/>
              </a:rPr>
              <a:t>Launching Page </a:t>
            </a:r>
            <a:endParaRPr lang="en-US" sz="3200" b="1" dirty="0">
              <a:solidFill>
                <a:srgbClr val="0000FF"/>
              </a:solidFill>
              <a:latin typeface="Arial" panose="020B0604020202020204" pitchFamily="34" charset="0"/>
              <a:ea typeface="微软雅黑"/>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3ECA99EE-5B1B-4ED6-94B4-24333447622A}"/>
              </a:ext>
            </a:extLst>
          </p:cNvPr>
          <p:cNvSpPr/>
          <p:nvPr/>
        </p:nvSpPr>
        <p:spPr>
          <a:xfrm>
            <a:off x="5124450" y="1685925"/>
            <a:ext cx="5771063" cy="4950105"/>
          </a:xfrm>
          <a:prstGeom prst="wedgeRoundRectCallout">
            <a:avLst>
              <a:gd name="adj1" fmla="val -15371"/>
              <a:gd name="adj2" fmla="val -461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b="1" dirty="0">
                <a:solidFill>
                  <a:srgbClr val="C00000"/>
                </a:solidFill>
                <a:latin typeface="Arial" panose="020B0604020202020204" pitchFamily="34" charset="0"/>
                <a:ea typeface="微软雅黑"/>
                <a:cs typeface="Arial" panose="020B0604020202020204" pitchFamily="34" charset="0"/>
              </a:rPr>
              <a:t>Roadmap for Demo: </a:t>
            </a:r>
          </a:p>
          <a:p>
            <a:pPr algn="ctr">
              <a:defRPr/>
            </a:pPr>
            <a:r>
              <a:rPr lang="en-US" altLang="zh-CN" sz="2400" b="1" dirty="0">
                <a:solidFill>
                  <a:srgbClr val="7030A0"/>
                </a:solidFill>
                <a:latin typeface="Arial" panose="020B0604020202020204" pitchFamily="34" charset="0"/>
                <a:ea typeface="微软雅黑"/>
                <a:cs typeface="Arial" panose="020B0604020202020204" pitchFamily="34" charset="0"/>
              </a:rPr>
              <a:t>(Use example cases)</a:t>
            </a:r>
          </a:p>
          <a:p>
            <a:pPr algn="ctr">
              <a:defRPr/>
            </a:pPr>
            <a:endParaRPr lang="en-US" altLang="zh-CN" sz="900" b="1" dirty="0">
              <a:solidFill>
                <a:srgbClr val="C00000"/>
              </a:solidFill>
              <a:latin typeface="Arial" panose="020B0604020202020204" pitchFamily="34" charset="0"/>
              <a:ea typeface="微软雅黑"/>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National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Use “NEXUS” across pollutants to provide an initial “SCREEN” at the </a:t>
            </a:r>
            <a:r>
              <a:rPr lang="en-US" sz="2000" dirty="0">
                <a:solidFill>
                  <a:srgbClr val="FF0000"/>
                </a:solidFill>
                <a:latin typeface="Arial" panose="020B0604020202020204" pitchFamily="34" charset="0"/>
                <a:cs typeface="Arial" panose="020B0604020202020204" pitchFamily="34" charset="0"/>
              </a:rPr>
              <a:t>national</a:t>
            </a:r>
            <a:r>
              <a:rPr lang="en-US" sz="2000" dirty="0">
                <a:solidFill>
                  <a:schemeClr val="tx1"/>
                </a:solidFill>
                <a:latin typeface="Arial" panose="020B0604020202020204" pitchFamily="34" charset="0"/>
                <a:cs typeface="Arial" panose="020B0604020202020204" pitchFamily="34" charset="0"/>
              </a:rPr>
              <a:t> level by providing an indicator where there may be a common set of sources contributing to Multi-pollutant issues.</a:t>
            </a:r>
          </a:p>
          <a:p>
            <a:pPr marL="285750" indent="-285750">
              <a:buFont typeface="Arial" panose="020B0604020202020204" pitchFamily="34" charset="0"/>
              <a:buChar char="•"/>
              <a:defRPr/>
            </a:pPr>
            <a:endParaRPr lang="en-US" sz="9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000" b="1" u="sng" dirty="0">
                <a:solidFill>
                  <a:srgbClr val="0000FF"/>
                </a:solidFill>
                <a:latin typeface="Arial" panose="020B0604020202020204" pitchFamily="34" charset="0"/>
                <a:cs typeface="Arial" panose="020B0604020202020204" pitchFamily="34" charset="0"/>
              </a:rPr>
              <a:t>Regional View</a:t>
            </a:r>
            <a:r>
              <a:rPr lang="en-US" sz="2000" dirty="0">
                <a:solidFill>
                  <a:srgbClr val="0000FF"/>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Dial into a </a:t>
            </a:r>
            <a:r>
              <a:rPr lang="en-US" sz="2000" dirty="0">
                <a:solidFill>
                  <a:srgbClr val="FF0000"/>
                </a:solidFill>
                <a:latin typeface="Arial" panose="020B0604020202020204" pitchFamily="34" charset="0"/>
                <a:cs typeface="Arial" panose="020B0604020202020204" pitchFamily="34" charset="0"/>
              </a:rPr>
              <a:t>region or area </a:t>
            </a:r>
            <a:r>
              <a:rPr lang="en-US" sz="2000" dirty="0">
                <a:solidFill>
                  <a:schemeClr val="tx1"/>
                </a:solidFill>
                <a:latin typeface="Arial" panose="020B0604020202020204" pitchFamily="34" charset="0"/>
                <a:cs typeface="Arial" panose="020B0604020202020204" pitchFamily="34" charset="0"/>
              </a:rPr>
              <a:t>of interest to understand the pollutant/source connections, and potential for more effective and efficient multi-pollutant solution.</a:t>
            </a:r>
          </a:p>
        </p:txBody>
      </p:sp>
      <p:pic>
        <p:nvPicPr>
          <p:cNvPr id="3" name="Picture 2">
            <a:extLst>
              <a:ext uri="{FF2B5EF4-FFF2-40B4-BE49-F238E27FC236}">
                <a16:creationId xmlns:a16="http://schemas.microsoft.com/office/drawing/2014/main" id="{A5D9850F-E682-40C5-AB03-11E85F21E8E1}"/>
              </a:ext>
            </a:extLst>
          </p:cNvPr>
          <p:cNvPicPr>
            <a:picLocks noChangeAspect="1"/>
          </p:cNvPicPr>
          <p:nvPr/>
        </p:nvPicPr>
        <p:blipFill rotWithShape="1">
          <a:blip r:embed="rId4"/>
          <a:srcRect l="31000" t="12088" r="31000" b="11046"/>
          <a:stretch/>
        </p:blipFill>
        <p:spPr>
          <a:xfrm>
            <a:off x="555236" y="1442292"/>
            <a:ext cx="4169163" cy="4568086"/>
          </a:xfrm>
          <a:prstGeom prst="rect">
            <a:avLst/>
          </a:prstGeom>
          <a:ln w="28575">
            <a:solidFill>
              <a:schemeClr val="tx1"/>
            </a:solidFill>
          </a:ln>
        </p:spPr>
      </p:pic>
      <p:sp>
        <p:nvSpPr>
          <p:cNvPr id="4" name="Rectangle 3">
            <a:extLst>
              <a:ext uri="{FF2B5EF4-FFF2-40B4-BE49-F238E27FC236}">
                <a16:creationId xmlns:a16="http://schemas.microsoft.com/office/drawing/2014/main" id="{F220C6C7-286C-4AB3-B990-1F5B5B43E634}"/>
              </a:ext>
            </a:extLst>
          </p:cNvPr>
          <p:cNvSpPr/>
          <p:nvPr/>
        </p:nvSpPr>
        <p:spPr>
          <a:xfrm>
            <a:off x="3915306" y="1461342"/>
            <a:ext cx="723275" cy="369332"/>
          </a:xfrm>
          <a:prstGeom prst="rect">
            <a:avLst/>
          </a:prstGeom>
        </p:spPr>
        <p:txBody>
          <a:bodyPr wrap="none">
            <a:spAutoFit/>
          </a:bodyPr>
          <a:lstStyle/>
          <a:p>
            <a:r>
              <a:rPr lang="en-US" altLang="zh-CN" dirty="0">
                <a:solidFill>
                  <a:schemeClr val="bg1"/>
                </a:solidFill>
              </a:rPr>
              <a:t>2008</a:t>
            </a:r>
            <a:endParaRPr lang="en-US" dirty="0">
              <a:solidFill>
                <a:schemeClr val="bg1"/>
              </a:solidFill>
            </a:endParaRPr>
          </a:p>
        </p:txBody>
      </p:sp>
      <p:sp>
        <p:nvSpPr>
          <p:cNvPr id="10" name="Slide Number Placeholder 1">
            <a:extLst>
              <a:ext uri="{FF2B5EF4-FFF2-40B4-BE49-F238E27FC236}">
                <a16:creationId xmlns:a16="http://schemas.microsoft.com/office/drawing/2014/main" id="{75177D6B-FE58-4C33-BD0A-413433E6C27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29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8247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7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Multi-Pollutant (MP) Background</a:t>
            </a:r>
            <a:endParaRPr lang="zh-CN" altLang="en-US" dirty="0">
              <a:solidFill>
                <a:srgbClr val="FFFF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0155CC9-B341-4810-B0A9-3646D626CFA1}"/>
              </a:ext>
            </a:extLst>
          </p:cNvPr>
          <p:cNvSpPr/>
          <p:nvPr/>
        </p:nvSpPr>
        <p:spPr>
          <a:xfrm>
            <a:off x="609600" y="823829"/>
            <a:ext cx="10875264" cy="590931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 a comprehensive, MP treatment of air quality problems to effectively improve air quality and make the most efficient use of available resources</a:t>
            </a:r>
          </a:p>
          <a:p>
            <a:pPr marL="742950" lvl="1" indent="-285750">
              <a:spcAft>
                <a:spcPts val="1200"/>
              </a:spcAft>
              <a:buFont typeface="Wingdings" panose="05000000000000000000" pitchFamily="2" charset="2"/>
              <a:buChar char="Ø"/>
            </a:pPr>
            <a:r>
              <a:rPr lang="en-US" sz="2400" u="sng" dirty="0">
                <a:solidFill>
                  <a:srgbClr val="0000FF"/>
                </a:solidFill>
                <a:latin typeface="Arial" panose="020B0604020202020204" pitchFamily="34" charset="0"/>
                <a:cs typeface="Arial" panose="020B0604020202020204" pitchFamily="34" charset="0"/>
              </a:rPr>
              <a:t>Primary Goal </a:t>
            </a:r>
            <a:r>
              <a:rPr lang="en-US" sz="24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identify &amp; evaluate local control strategies targeting emissions of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&amp; PM</a:t>
            </a:r>
            <a:r>
              <a:rPr lang="en-US" sz="2000" baseline="-25000" dirty="0">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and their precursors while at the same time reducing Air Toxics of concern for communities to maximize both health benefits and air quality improvements</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MP planning has the potential to reduce the costs and increase benefits associated with air quality management (AQM)</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Supports S/L/T air agencies in developing MP, risk-based AQM plans and implementing strategies that reduce air pollution emissions &amp; improve public health</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Success has been demonstrated in Detroit and SC; another project is currently underway in Louisville, KY</a:t>
            </a:r>
          </a:p>
          <a:p>
            <a:pPr marL="285750" indent="-28575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Tools needed to analyze MP data are either available currently or being developed in OAQPS (e.g., </a:t>
            </a:r>
            <a:r>
              <a:rPr lang="en-US" sz="2400" dirty="0">
                <a:solidFill>
                  <a:srgbClr val="FF0000"/>
                </a:solidFill>
                <a:latin typeface="Arial" panose="020B0604020202020204" pitchFamily="34" charset="0"/>
                <a:cs typeface="Arial" panose="020B0604020202020204" pitchFamily="34" charset="0"/>
              </a:rPr>
              <a:t>NEXUS</a:t>
            </a:r>
            <a:r>
              <a:rPr lang="en-US" sz="2400" dirty="0">
                <a:latin typeface="Arial" panose="020B0604020202020204" pitchFamily="34" charset="0"/>
                <a:cs typeface="Arial" panose="020B0604020202020204" pitchFamily="34" charset="0"/>
              </a:rPr>
              <a:t>)</a:t>
            </a:r>
          </a:p>
        </p:txBody>
      </p:sp>
      <p:sp>
        <p:nvSpPr>
          <p:cNvPr id="7" name="Slide Number Placeholder 1">
            <a:extLst>
              <a:ext uri="{FF2B5EF4-FFF2-40B4-BE49-F238E27FC236}">
                <a16:creationId xmlns:a16="http://schemas.microsoft.com/office/drawing/2014/main" id="{F935396C-42AD-466F-8E36-F8D130E84D15}"/>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735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4B80-388E-4A1C-9395-9B1D30BD93A9}"/>
              </a:ext>
            </a:extLst>
          </p:cNvPr>
          <p:cNvSpPr>
            <a:spLocks noGrp="1"/>
          </p:cNvSpPr>
          <p:nvPr>
            <p:ph type="ctrTitle"/>
          </p:nvPr>
        </p:nvSpPr>
        <p:spPr>
          <a:xfrm>
            <a:off x="2831592" y="2132712"/>
            <a:ext cx="6428232" cy="1470025"/>
          </a:xfrm>
        </p:spPr>
        <p:txBody>
          <a:bodyPr/>
          <a:lstStyle/>
          <a:p>
            <a:pPr algn="ctr"/>
            <a:r>
              <a:rPr lang="en-US" sz="4800" dirty="0"/>
              <a:t>“</a:t>
            </a:r>
            <a:r>
              <a:rPr lang="en-US" sz="4800" i="1" dirty="0"/>
              <a:t>NEXUS 1.8.6”:  </a:t>
            </a:r>
            <a:br>
              <a:rPr lang="en-US" sz="4800" i="1" dirty="0"/>
            </a:br>
            <a:r>
              <a:rPr lang="en-US" sz="4800" dirty="0">
                <a:solidFill>
                  <a:srgbClr val="FFFF00"/>
                </a:solidFill>
              </a:rPr>
              <a:t>Quick Tutorial</a:t>
            </a:r>
          </a:p>
        </p:txBody>
      </p:sp>
      <p:sp>
        <p:nvSpPr>
          <p:cNvPr id="7" name="Subtitle 2">
            <a:extLst>
              <a:ext uri="{FF2B5EF4-FFF2-40B4-BE49-F238E27FC236}">
                <a16:creationId xmlns:a16="http://schemas.microsoft.com/office/drawing/2014/main" id="{4451A672-BB0B-4B94-AF26-F3E32EA15032}"/>
              </a:ext>
            </a:extLst>
          </p:cNvPr>
          <p:cNvSpPr>
            <a:spLocks noGrp="1"/>
          </p:cNvSpPr>
          <p:nvPr>
            <p:ph type="subTitle" idx="1"/>
          </p:nvPr>
        </p:nvSpPr>
        <p:spPr>
          <a:xfrm>
            <a:off x="2645021" y="6262544"/>
            <a:ext cx="8915400" cy="1752600"/>
          </a:xfrm>
        </p:spPr>
        <p:txBody>
          <a:bodyPr/>
          <a:lstStyle/>
          <a:p>
            <a:pPr algn="r"/>
            <a:r>
              <a:rPr lang="en-US" sz="2400" i="1" dirty="0">
                <a:latin typeface="Arial" panose="020B0604020202020204" pitchFamily="34" charset="0"/>
                <a:cs typeface="Arial" panose="020B0604020202020204" pitchFamily="34" charset="0"/>
              </a:rPr>
              <a:t>Carey Jang</a:t>
            </a:r>
            <a:endParaRPr lang="en-US" sz="1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BB04977-8A2D-433A-BFBB-9A84B4907651}"/>
              </a:ext>
            </a:extLst>
          </p:cNvPr>
          <p:cNvSpPr/>
          <p:nvPr/>
        </p:nvSpPr>
        <p:spPr>
          <a:xfrm>
            <a:off x="747865" y="3794730"/>
            <a:ext cx="10595686" cy="2431435"/>
          </a:xfrm>
          <a:prstGeom prst="rect">
            <a:avLst/>
          </a:prstGeom>
        </p:spPr>
        <p:txBody>
          <a:bodyPr wrap="square">
            <a:spAutoFit/>
          </a:bodyPr>
          <a:lstStyle/>
          <a:p>
            <a:pPr fontAlgn="base">
              <a:defRPr/>
            </a:pPr>
            <a:r>
              <a:rPr lang="en-US" sz="2000" b="1" dirty="0">
                <a:solidFill>
                  <a:srgbClr val="FF0000"/>
                </a:solidFill>
                <a:latin typeface="Calibri"/>
                <a:ea typeface="微软雅黑"/>
              </a:rPr>
              <a:t>Download “NEXUS” tool: </a:t>
            </a:r>
            <a:r>
              <a:rPr lang="en-US" sz="2000" dirty="0">
                <a:solidFill>
                  <a:prstClr val="black"/>
                </a:solidFill>
                <a:latin typeface="Calibri"/>
                <a:ea typeface="微软雅黑"/>
              </a:rPr>
              <a:t>The “NEXUS 1.8.6” package (“NEXUS 1.8.6 Setup.exe” &amp; “NEXUS 1.8.6 Data.exe”: run both “*.exe” files to install) can be downloaded </a:t>
            </a:r>
            <a:r>
              <a:rPr lang="en-US" sz="2000" dirty="0">
                <a:solidFill>
                  <a:prstClr val="black"/>
                </a:solidFill>
                <a:latin typeface="Calibri"/>
              </a:rPr>
              <a:t>at EPA’s new FTP site:</a:t>
            </a:r>
          </a:p>
          <a:p>
            <a:pPr fontAlgn="base">
              <a:defRPr/>
            </a:pPr>
            <a:r>
              <a:rPr lang="en-US" sz="2000" i="1" dirty="0">
                <a:solidFill>
                  <a:srgbClr val="0000FF"/>
                </a:solidFill>
                <a:latin typeface="Calibri" panose="020F0502020204030204" pitchFamily="34" charset="0"/>
                <a:cs typeface="Calibri" panose="020F0502020204030204" pitchFamily="34" charset="0"/>
              </a:rPr>
              <a:t>	</a:t>
            </a:r>
            <a:r>
              <a:rPr lang="en-US" sz="2000" i="1" u="sng" dirty="0">
                <a:solidFill>
                  <a:srgbClr val="0000FF"/>
                </a:solidFill>
                <a:latin typeface="Calibri" panose="020F0502020204030204" pitchFamily="34" charset="0"/>
                <a:cs typeface="Calibri" panose="020F0502020204030204" pitchFamily="34" charset="0"/>
              </a:rPr>
              <a:t>https://gaftp.epa.gov/aqmg/cjang/NEXUS/NEXUS 1.8.6/*</a:t>
            </a:r>
            <a:endParaRPr lang="en-US" sz="2400" i="1" u="sng" dirty="0">
              <a:solidFill>
                <a:srgbClr val="0000FF"/>
              </a:solidFill>
              <a:latin typeface="Calibri" panose="020F0502020204030204" pitchFamily="34" charset="0"/>
              <a:cs typeface="Calibri" panose="020F0502020204030204" pitchFamily="34" charset="0"/>
            </a:endParaRPr>
          </a:p>
          <a:p>
            <a:pPr defTabSz="914400" fontAlgn="base">
              <a:defRPr/>
            </a:pPr>
            <a:r>
              <a:rPr lang="en-US" sz="2000" dirty="0">
                <a:solidFill>
                  <a:prstClr val="black"/>
                </a:solidFill>
                <a:latin typeface="Calibri"/>
                <a:ea typeface="微软雅黑"/>
              </a:rPr>
              <a:t> </a:t>
            </a:r>
            <a:endParaRPr lang="en-US" altLang="zh-CN" sz="800" i="1" dirty="0">
              <a:solidFill>
                <a:srgbClr val="7030A0"/>
              </a:solidFill>
              <a:latin typeface="Arial" panose="020B0604020202020204" pitchFamily="34" charset="0"/>
              <a:ea typeface="SimSun" panose="02010600030101010101" pitchFamily="2" charset="-122"/>
              <a:cs typeface="Arial" panose="020B0604020202020204" pitchFamily="34" charset="0"/>
            </a:endParaRPr>
          </a:p>
          <a:p>
            <a:pPr marL="685800" indent="-630238" fontAlgn="base">
              <a:defRPr/>
            </a:pPr>
            <a:r>
              <a:rPr lang="en-US" altLang="zh-CN" b="1" i="1" u="sng" dirty="0">
                <a:solidFill>
                  <a:srgbClr val="7030A0"/>
                </a:solidFill>
                <a:latin typeface="Arial" panose="020B0604020202020204" pitchFamily="34" charset="0"/>
                <a:ea typeface="SimSun" panose="02010600030101010101" pitchFamily="2" charset="-122"/>
                <a:cs typeface="Arial" panose="020B0604020202020204" pitchFamily="34" charset="0"/>
              </a:rPr>
              <a:t>Note</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Require software installation privilege or “Power Broker” (limited elevated privilege) to install “NEXUS tool” at EPA’s PC; </a:t>
            </a:r>
          </a:p>
          <a:p>
            <a:pPr marL="685800" indent="-630238" fontAlgn="base">
              <a:defRPr/>
            </a:pP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Check “</a:t>
            </a:r>
            <a:r>
              <a:rPr lang="en-US" altLang="zh-CN" i="1" u="sng" dirty="0">
                <a:solidFill>
                  <a:srgbClr val="7030A0"/>
                </a:solidFill>
                <a:latin typeface="Arial" panose="020B0604020202020204" pitchFamily="34" charset="0"/>
                <a:ea typeface="SimSun" panose="02010600030101010101" pitchFamily="2" charset="-122"/>
                <a:cs typeface="Arial" panose="020B0604020202020204" pitchFamily="34" charset="0"/>
              </a:rPr>
              <a:t>This PC\Documents\My NEXUS files\data\* (\tool\*, \result\*)</a:t>
            </a:r>
            <a:r>
              <a:rPr lang="en-US" altLang="zh-CN" i="1" dirty="0">
                <a:solidFill>
                  <a:srgbClr val="7030A0"/>
                </a:solidFill>
                <a:latin typeface="Arial" panose="020B0604020202020204" pitchFamily="34" charset="0"/>
                <a:ea typeface="SimSun" panose="02010600030101010101" pitchFamily="2" charset="-122"/>
                <a:cs typeface="Arial" panose="020B0604020202020204" pitchFamily="34" charset="0"/>
              </a:rPr>
              <a:t>” to see if NEXUS program &amp; input dataset are installed successfully</a:t>
            </a:r>
          </a:p>
        </p:txBody>
      </p:sp>
      <p:sp>
        <p:nvSpPr>
          <p:cNvPr id="9" name="Slide Number Placeholder 1">
            <a:extLst>
              <a:ext uri="{FF2B5EF4-FFF2-40B4-BE49-F238E27FC236}">
                <a16:creationId xmlns:a16="http://schemas.microsoft.com/office/drawing/2014/main" id="{D254F8B0-B3DD-465A-98C0-3D38BC6FA2D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16179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08D929B-19A8-4A3C-8B4F-99BD38B85EFE}"/>
              </a:ext>
            </a:extLst>
          </p:cNvPr>
          <p:cNvPicPr>
            <a:picLocks noChangeAspect="1"/>
          </p:cNvPicPr>
          <p:nvPr/>
        </p:nvPicPr>
        <p:blipFill>
          <a:blip r:embed="rId3"/>
          <a:stretch>
            <a:fillRect/>
          </a:stretch>
        </p:blipFill>
        <p:spPr>
          <a:xfrm>
            <a:off x="99390" y="785190"/>
            <a:ext cx="12016409" cy="59734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On-line User’s Manual</a:t>
            </a:r>
            <a:endParaRPr lang="zh-CN" altLang="en-US"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9BDBF704-8267-4E43-B157-7D288F622CBE}"/>
              </a:ext>
            </a:extLst>
          </p:cNvPr>
          <p:cNvSpPr/>
          <p:nvPr/>
        </p:nvSpPr>
        <p:spPr>
          <a:xfrm>
            <a:off x="99390" y="1168985"/>
            <a:ext cx="996696" cy="2324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4FC854DB-1B4F-451F-B039-483645D09349}"/>
              </a:ext>
            </a:extLst>
          </p:cNvPr>
          <p:cNvSpPr/>
          <p:nvPr/>
        </p:nvSpPr>
        <p:spPr>
          <a:xfrm>
            <a:off x="1288170" y="2029851"/>
            <a:ext cx="4084320" cy="1248935"/>
          </a:xfrm>
          <a:prstGeom prst="wedgeRoundRectCallout">
            <a:avLst>
              <a:gd name="adj1" fmla="val -55066"/>
              <a:gd name="adj2" fmla="val -1039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i="1" u="sng" dirty="0">
                <a:solidFill>
                  <a:srgbClr val="0000FF"/>
                </a:solidFill>
                <a:latin typeface="Calibri" panose="020F0502020204030204" pitchFamily="34" charset="0"/>
                <a:ea typeface="微软雅黑"/>
                <a:cs typeface="Calibri" panose="020F0502020204030204" pitchFamily="34" charset="0"/>
              </a:rPr>
              <a:t>Hot link</a:t>
            </a:r>
            <a:r>
              <a:rPr lang="en-US" dirty="0">
                <a:solidFill>
                  <a:srgbClr val="0000FF"/>
                </a:solidFill>
                <a:latin typeface="Calibri" panose="020F0502020204030204" pitchFamily="34" charset="0"/>
                <a:ea typeface="微软雅黑"/>
                <a:cs typeface="Calibri" panose="020F0502020204030204" pitchFamily="34" charset="0"/>
              </a:rPr>
              <a:t> to User’s manual’s “Data Viewer” chapter (same for “Data Input” module &amp; “Data Query” model)</a:t>
            </a:r>
          </a:p>
        </p:txBody>
      </p:sp>
      <p:sp>
        <p:nvSpPr>
          <p:cNvPr id="13" name="Rectangle 12">
            <a:extLst>
              <a:ext uri="{FF2B5EF4-FFF2-40B4-BE49-F238E27FC236}">
                <a16:creationId xmlns:a16="http://schemas.microsoft.com/office/drawing/2014/main" id="{13FD6912-39F5-4561-95CE-E5EAAE69E2F4}"/>
              </a:ext>
            </a:extLst>
          </p:cNvPr>
          <p:cNvSpPr/>
          <p:nvPr/>
        </p:nvSpPr>
        <p:spPr>
          <a:xfrm>
            <a:off x="11239505" y="1102639"/>
            <a:ext cx="333756" cy="365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966C408B-5EED-4C6C-9DDB-A14F2156EDA8}"/>
              </a:ext>
            </a:extLst>
          </p:cNvPr>
          <p:cNvSpPr/>
          <p:nvPr/>
        </p:nvSpPr>
        <p:spPr>
          <a:xfrm>
            <a:off x="8658250" y="1779017"/>
            <a:ext cx="2581255" cy="875301"/>
          </a:xfrm>
          <a:prstGeom prst="wedgeRoundRectCallout">
            <a:avLst>
              <a:gd name="adj1" fmla="val 49537"/>
              <a:gd name="adj2" fmla="val -851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panose="020F0502020204030204" pitchFamily="34" charset="0"/>
                <a:ea typeface="微软雅黑"/>
                <a:cs typeface="Calibri" panose="020F0502020204030204" pitchFamily="34" charset="0"/>
              </a:rPr>
              <a:t>Click “book” icon to launch “User’s manual”</a:t>
            </a: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4047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Slide Number Placeholder 1">
            <a:extLst>
              <a:ext uri="{FF2B5EF4-FFF2-40B4-BE49-F238E27FC236}">
                <a16:creationId xmlns:a16="http://schemas.microsoft.com/office/drawing/2014/main" id="{8BB9800C-C62E-4B92-AE19-0E6D0C09E9BD}"/>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3779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DF871-C65E-47B2-A7C7-C4888FA3E86E}"/>
              </a:ext>
            </a:extLst>
          </p:cNvPr>
          <p:cNvPicPr>
            <a:picLocks noChangeAspect="1"/>
          </p:cNvPicPr>
          <p:nvPr/>
        </p:nvPicPr>
        <p:blipFill>
          <a:blip r:embed="rId3"/>
          <a:stretch>
            <a:fillRect/>
          </a:stretch>
        </p:blipFill>
        <p:spPr>
          <a:xfrm>
            <a:off x="1559149" y="848590"/>
            <a:ext cx="9794652" cy="59213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 name="图片 1">
            <a:extLst>
              <a:ext uri="{FF2B5EF4-FFF2-40B4-BE49-F238E27FC236}">
                <a16:creationId xmlns:a16="http://schemas.microsoft.com/office/drawing/2014/main" id="{16F87359-7B27-4CB8-B9F0-C649BE27C2AD}"/>
              </a:ext>
            </a:extLst>
          </p:cNvPr>
          <p:cNvPicPr>
            <a:picLocks noChangeAspect="1"/>
          </p:cNvPicPr>
          <p:nvPr/>
        </p:nvPicPr>
        <p:blipFill>
          <a:blip r:embed="rId4"/>
          <a:stretch>
            <a:fillRect/>
          </a:stretch>
        </p:blipFill>
        <p:spPr>
          <a:xfrm>
            <a:off x="2613052" y="4374882"/>
            <a:ext cx="1820642" cy="473367"/>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t>NEXUS Tool: </a:t>
            </a:r>
            <a:r>
              <a:rPr lang="en-US" altLang="zh-CN" dirty="0">
                <a:solidFill>
                  <a:srgbClr val="FFFF00"/>
                </a:solidFill>
              </a:rPr>
              <a:t>Data Viewer Module</a:t>
            </a:r>
            <a:endParaRPr lang="zh-CN" altLang="en-US" dirty="0">
              <a:solidFill>
                <a:srgbClr val="FFFF00"/>
              </a:solidFill>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1546622" y="1628370"/>
            <a:ext cx="1871445" cy="2737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4121699" y="2764833"/>
            <a:ext cx="2046189" cy="866703"/>
          </a:xfrm>
          <a:prstGeom prst="wedgeRoundRectCallout">
            <a:avLst>
              <a:gd name="adj1" fmla="val -91885"/>
              <a:gd name="adj2" fmla="val -74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Select &amp; adjust “Ambient” or “Risk” levels </a:t>
            </a:r>
          </a:p>
        </p:txBody>
      </p:sp>
      <p:sp>
        <p:nvSpPr>
          <p:cNvPr id="7" name="Rectangle 12">
            <a:extLst>
              <a:ext uri="{FF2B5EF4-FFF2-40B4-BE49-F238E27FC236}">
                <a16:creationId xmlns:a16="http://schemas.microsoft.com/office/drawing/2014/main" id="{C2FA46CF-DA75-4099-9C4F-0DD0544D9B26}"/>
              </a:ext>
            </a:extLst>
          </p:cNvPr>
          <p:cNvSpPr/>
          <p:nvPr/>
        </p:nvSpPr>
        <p:spPr>
          <a:xfrm>
            <a:off x="1562912" y="4391156"/>
            <a:ext cx="1820642" cy="120044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8" name="Speech Bubble: Rectangle with Corners Rounded 4">
            <a:extLst>
              <a:ext uri="{FF2B5EF4-FFF2-40B4-BE49-F238E27FC236}">
                <a16:creationId xmlns:a16="http://schemas.microsoft.com/office/drawing/2014/main" id="{05CFE4DE-ED4D-4E89-B70F-407E57393FFA}"/>
              </a:ext>
            </a:extLst>
          </p:cNvPr>
          <p:cNvSpPr/>
          <p:nvPr/>
        </p:nvSpPr>
        <p:spPr>
          <a:xfrm>
            <a:off x="4005895" y="4397761"/>
            <a:ext cx="3131112" cy="713696"/>
          </a:xfrm>
          <a:prstGeom prst="wedgeRoundRectCallout">
            <a:avLst>
              <a:gd name="adj1" fmla="val -73043"/>
              <a:gd name="adj2" fmla="val 76653"/>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“Advanced Option”: provide HAPs &amp; species selections</a:t>
            </a:r>
          </a:p>
        </p:txBody>
      </p:sp>
      <p:sp>
        <p:nvSpPr>
          <p:cNvPr id="10" name="Rectangle 12">
            <a:extLst>
              <a:ext uri="{FF2B5EF4-FFF2-40B4-BE49-F238E27FC236}">
                <a16:creationId xmlns:a16="http://schemas.microsoft.com/office/drawing/2014/main" id="{F2736845-F3D9-40EF-83AC-9E1B0C048C3E}"/>
              </a:ext>
            </a:extLst>
          </p:cNvPr>
          <p:cNvSpPr/>
          <p:nvPr/>
        </p:nvSpPr>
        <p:spPr>
          <a:xfrm>
            <a:off x="1559149" y="969033"/>
            <a:ext cx="1998244" cy="1595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1" name="Rectangle 12">
            <a:extLst>
              <a:ext uri="{FF2B5EF4-FFF2-40B4-BE49-F238E27FC236}">
                <a16:creationId xmlns:a16="http://schemas.microsoft.com/office/drawing/2014/main" id="{469691FD-F1DB-4675-8F9C-806FED96430F}"/>
              </a:ext>
            </a:extLst>
          </p:cNvPr>
          <p:cNvSpPr/>
          <p:nvPr/>
        </p:nvSpPr>
        <p:spPr>
          <a:xfrm>
            <a:off x="3430593" y="1128550"/>
            <a:ext cx="776354" cy="19305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sp>
        <p:nvSpPr>
          <p:cNvPr id="13" name="Speech Bubble: Rectangle with Corners Rounded 4">
            <a:extLst>
              <a:ext uri="{FF2B5EF4-FFF2-40B4-BE49-F238E27FC236}">
                <a16:creationId xmlns:a16="http://schemas.microsoft.com/office/drawing/2014/main" id="{56F03204-8413-420D-8B61-6EB2839DAF49}"/>
              </a:ext>
            </a:extLst>
          </p:cNvPr>
          <p:cNvSpPr/>
          <p:nvPr/>
        </p:nvSpPr>
        <p:spPr>
          <a:xfrm>
            <a:off x="5287063" y="789515"/>
            <a:ext cx="4628626" cy="564502"/>
          </a:xfrm>
          <a:prstGeom prst="wedgeRoundRectCallout">
            <a:avLst>
              <a:gd name="adj1" fmla="val -91758"/>
              <a:gd name="adj2" fmla="val -9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defTabSz="914400">
              <a:buFontTx/>
              <a:buAutoNum type="arabicPeriod"/>
              <a:defRPr/>
            </a:pPr>
            <a:r>
              <a:rPr lang="en-US" dirty="0">
                <a:solidFill>
                  <a:srgbClr val="0000FF"/>
                </a:solidFill>
                <a:latin typeface="Calibri"/>
              </a:rPr>
              <a:t>Click “File” to open or save a project</a:t>
            </a:r>
          </a:p>
          <a:p>
            <a:pPr marL="342900" indent="-342900" defTabSz="914400">
              <a:buFontTx/>
              <a:buAutoNum type="arabicPeriod"/>
              <a:defRPr/>
            </a:pPr>
            <a:r>
              <a:rPr lang="en-US" dirty="0">
                <a:solidFill>
                  <a:srgbClr val="0000FF"/>
                </a:solidFill>
                <a:latin typeface="Calibri"/>
              </a:rPr>
              <a:t>Switch between 3 key modules</a:t>
            </a:r>
          </a:p>
        </p:txBody>
      </p:sp>
      <p:sp>
        <p:nvSpPr>
          <p:cNvPr id="14" name="Speech Bubble: Rectangle with Corners Rounded 4">
            <a:extLst>
              <a:ext uri="{FF2B5EF4-FFF2-40B4-BE49-F238E27FC236}">
                <a16:creationId xmlns:a16="http://schemas.microsoft.com/office/drawing/2014/main" id="{465E96F1-239D-4223-B34A-2216F41143B3}"/>
              </a:ext>
            </a:extLst>
          </p:cNvPr>
          <p:cNvSpPr/>
          <p:nvPr/>
        </p:nvSpPr>
        <p:spPr>
          <a:xfrm>
            <a:off x="4312285" y="1692492"/>
            <a:ext cx="2518333" cy="302004"/>
          </a:xfrm>
          <a:prstGeom prst="wedgeRoundRectCallout">
            <a:avLst>
              <a:gd name="adj1" fmla="val -64097"/>
              <a:gd name="adj2" fmla="val -148778"/>
              <a:gd name="adj3" fmla="val 16667"/>
            </a:avLst>
          </a:prstGeom>
          <a:solidFill>
            <a:srgbClr val="FFFFCC"/>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NEXUS project file name </a:t>
            </a:r>
          </a:p>
        </p:txBody>
      </p:sp>
      <p:sp>
        <p:nvSpPr>
          <p:cNvPr id="15" name="Slide Number Placeholder 1">
            <a:extLst>
              <a:ext uri="{FF2B5EF4-FFF2-40B4-BE49-F238E27FC236}">
                <a16:creationId xmlns:a16="http://schemas.microsoft.com/office/drawing/2014/main" id="{41871310-FF1A-4E2E-857C-E8CFB150036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9838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FF2704-2BEE-4EEB-AE63-935AD48A99ED}"/>
              </a:ext>
            </a:extLst>
          </p:cNvPr>
          <p:cNvPicPr>
            <a:picLocks noChangeAspect="1"/>
          </p:cNvPicPr>
          <p:nvPr/>
        </p:nvPicPr>
        <p:blipFill>
          <a:blip r:embed="rId3"/>
          <a:stretch>
            <a:fillRect/>
          </a:stretch>
        </p:blipFill>
        <p:spPr>
          <a:xfrm>
            <a:off x="2052504" y="873723"/>
            <a:ext cx="8717096" cy="584775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“Apply” New Selections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3940029" y="1656580"/>
            <a:ext cx="1061096" cy="9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955121" y="1715572"/>
            <a:ext cx="3977640" cy="713233"/>
          </a:xfrm>
          <a:prstGeom prst="wedgeRoundRectCallout">
            <a:avLst>
              <a:gd name="adj1" fmla="val -72818"/>
              <a:gd name="adj2" fmla="val 4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New selections will appear in “Slider bars” panel and map display</a:t>
            </a:r>
          </a:p>
        </p:txBody>
      </p:sp>
      <p:sp>
        <p:nvSpPr>
          <p:cNvPr id="9" name="Rectangle 12">
            <a:extLst>
              <a:ext uri="{FF2B5EF4-FFF2-40B4-BE49-F238E27FC236}">
                <a16:creationId xmlns:a16="http://schemas.microsoft.com/office/drawing/2014/main" id="{76CB06B5-2EFD-403C-902B-9D43C2DCB957}"/>
              </a:ext>
            </a:extLst>
          </p:cNvPr>
          <p:cNvSpPr/>
          <p:nvPr/>
        </p:nvSpPr>
        <p:spPr>
          <a:xfrm>
            <a:off x="2837662" y="6474530"/>
            <a:ext cx="566928" cy="16753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0" name="Speech Bubble: Rectangle with Corners Rounded 4">
            <a:extLst>
              <a:ext uri="{FF2B5EF4-FFF2-40B4-BE49-F238E27FC236}">
                <a16:creationId xmlns:a16="http://schemas.microsoft.com/office/drawing/2014/main" id="{49342CE3-A57A-43BC-9F9B-D89B728C588F}"/>
              </a:ext>
            </a:extLst>
          </p:cNvPr>
          <p:cNvSpPr/>
          <p:nvPr/>
        </p:nvSpPr>
        <p:spPr>
          <a:xfrm>
            <a:off x="3709736" y="5665737"/>
            <a:ext cx="1504188" cy="637080"/>
          </a:xfrm>
          <a:prstGeom prst="wedgeRoundRectCallout">
            <a:avLst>
              <a:gd name="adj1" fmla="val -76436"/>
              <a:gd name="adj2" fmla="val 64008"/>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“Apply” new selections</a:t>
            </a:r>
          </a:p>
        </p:txBody>
      </p:sp>
      <p:sp>
        <p:nvSpPr>
          <p:cNvPr id="15" name="Rectangle 12">
            <a:extLst>
              <a:ext uri="{FF2B5EF4-FFF2-40B4-BE49-F238E27FC236}">
                <a16:creationId xmlns:a16="http://schemas.microsoft.com/office/drawing/2014/main" id="{505FE679-554A-4199-82DF-0DECDF82E0CE}"/>
              </a:ext>
            </a:extLst>
          </p:cNvPr>
          <p:cNvSpPr/>
          <p:nvPr/>
        </p:nvSpPr>
        <p:spPr>
          <a:xfrm>
            <a:off x="2071556" y="1738413"/>
            <a:ext cx="1786856" cy="70925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6" name="Rectangle 12">
            <a:extLst>
              <a:ext uri="{FF2B5EF4-FFF2-40B4-BE49-F238E27FC236}">
                <a16:creationId xmlns:a16="http://schemas.microsoft.com/office/drawing/2014/main" id="{6659A881-5735-4F6F-B0A7-6C112CEA83A6}"/>
              </a:ext>
            </a:extLst>
          </p:cNvPr>
          <p:cNvSpPr/>
          <p:nvPr/>
        </p:nvSpPr>
        <p:spPr>
          <a:xfrm>
            <a:off x="2071555" y="3027804"/>
            <a:ext cx="1786856" cy="542024"/>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Rectangle 12">
            <a:extLst>
              <a:ext uri="{FF2B5EF4-FFF2-40B4-BE49-F238E27FC236}">
                <a16:creationId xmlns:a16="http://schemas.microsoft.com/office/drawing/2014/main" id="{99EF366D-24F2-4C39-9EAB-0521E67C51BF}"/>
              </a:ext>
            </a:extLst>
          </p:cNvPr>
          <p:cNvSpPr/>
          <p:nvPr/>
        </p:nvSpPr>
        <p:spPr>
          <a:xfrm>
            <a:off x="2081079" y="4279520"/>
            <a:ext cx="1786856" cy="82120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8" name="Rectangle 12">
            <a:extLst>
              <a:ext uri="{FF2B5EF4-FFF2-40B4-BE49-F238E27FC236}">
                <a16:creationId xmlns:a16="http://schemas.microsoft.com/office/drawing/2014/main" id="{7E7C9740-DBE6-4B2F-8DF1-8A53AF97D2F7}"/>
              </a:ext>
            </a:extLst>
          </p:cNvPr>
          <p:cNvSpPr/>
          <p:nvPr/>
        </p:nvSpPr>
        <p:spPr>
          <a:xfrm>
            <a:off x="3924649" y="4244214"/>
            <a:ext cx="1061096" cy="8212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Rectangle 12">
            <a:extLst>
              <a:ext uri="{FF2B5EF4-FFF2-40B4-BE49-F238E27FC236}">
                <a16:creationId xmlns:a16="http://schemas.microsoft.com/office/drawing/2014/main" id="{DB1400E9-8224-4BE1-925D-48BCC163136E}"/>
              </a:ext>
            </a:extLst>
          </p:cNvPr>
          <p:cNvSpPr/>
          <p:nvPr/>
        </p:nvSpPr>
        <p:spPr>
          <a:xfrm>
            <a:off x="3924649" y="3429000"/>
            <a:ext cx="1076476" cy="7040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0" name="Speech Bubble: Rectangle with Corners Rounded 4">
            <a:extLst>
              <a:ext uri="{FF2B5EF4-FFF2-40B4-BE49-F238E27FC236}">
                <a16:creationId xmlns:a16="http://schemas.microsoft.com/office/drawing/2014/main" id="{E8FAF07C-2914-462D-B263-6CB12B749D84}"/>
              </a:ext>
            </a:extLst>
          </p:cNvPr>
          <p:cNvSpPr/>
          <p:nvPr/>
        </p:nvSpPr>
        <p:spPr>
          <a:xfrm>
            <a:off x="3672096" y="873723"/>
            <a:ext cx="2479631" cy="527164"/>
          </a:xfrm>
          <a:prstGeom prst="wedgeRoundRectCallout">
            <a:avLst>
              <a:gd name="adj1" fmla="val -84658"/>
              <a:gd name="adj2" fmla="val 110337"/>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“Check” boxes to change/add selections</a:t>
            </a:r>
          </a:p>
        </p:txBody>
      </p:sp>
      <p:sp>
        <p:nvSpPr>
          <p:cNvPr id="21" name="Rectangle 12">
            <a:extLst>
              <a:ext uri="{FF2B5EF4-FFF2-40B4-BE49-F238E27FC236}">
                <a16:creationId xmlns:a16="http://schemas.microsoft.com/office/drawing/2014/main" id="{ABD8C7F2-78D1-4AE3-9076-D692F62A0D54}"/>
              </a:ext>
            </a:extLst>
          </p:cNvPr>
          <p:cNvSpPr/>
          <p:nvPr/>
        </p:nvSpPr>
        <p:spPr>
          <a:xfrm>
            <a:off x="3924649" y="2714992"/>
            <a:ext cx="1061096" cy="705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2" name="Speech Bubble: Rectangle with Corners Rounded 4">
            <a:extLst>
              <a:ext uri="{FF2B5EF4-FFF2-40B4-BE49-F238E27FC236}">
                <a16:creationId xmlns:a16="http://schemas.microsoft.com/office/drawing/2014/main" id="{B0B36B1B-1535-431B-8696-0295F6B74EFF}"/>
              </a:ext>
            </a:extLst>
          </p:cNvPr>
          <p:cNvSpPr/>
          <p:nvPr/>
        </p:nvSpPr>
        <p:spPr>
          <a:xfrm>
            <a:off x="6073992" y="4296152"/>
            <a:ext cx="3739898" cy="1056024"/>
          </a:xfrm>
          <a:prstGeom prst="wedgeRoundRectCallout">
            <a:avLst>
              <a:gd name="adj1" fmla="val -77172"/>
              <a:gd name="adj2" fmla="val -754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“Slider bars” allow to select &amp; adjust “Ambient” and/or “Risk” threshold levels and </a:t>
            </a:r>
            <a:r>
              <a:rPr lang="en-US" dirty="0">
                <a:solidFill>
                  <a:srgbClr val="0000FF"/>
                </a:solidFill>
                <a:latin typeface="Calibri"/>
              </a:rPr>
              <a:t>displaying color map</a:t>
            </a:r>
            <a:endParaRPr lang="en-US" dirty="0">
              <a:solidFill>
                <a:srgbClr val="0000FF"/>
              </a:solidFill>
              <a:latin typeface="Calibri"/>
              <a:ea typeface="微软雅黑"/>
            </a:endParaRPr>
          </a:p>
        </p:txBody>
      </p:sp>
      <p:sp>
        <p:nvSpPr>
          <p:cNvPr id="23" name="Slide Number Placeholder 1">
            <a:extLst>
              <a:ext uri="{FF2B5EF4-FFF2-40B4-BE49-F238E27FC236}">
                <a16:creationId xmlns:a16="http://schemas.microsoft.com/office/drawing/2014/main" id="{FCEE1B9B-87C2-4C25-A873-B1CE3E612EF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312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30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20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100"/>
                                  </p:stCondLst>
                                  <p:childTnLst>
                                    <p:set>
                                      <p:cBhvr>
                                        <p:cTn id="2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8"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4E10C89-CD05-4258-8D7D-7099CFD9BEB9}"/>
              </a:ext>
            </a:extLst>
          </p:cNvPr>
          <p:cNvPicPr>
            <a:picLocks noChangeAspect="1"/>
          </p:cNvPicPr>
          <p:nvPr/>
        </p:nvPicPr>
        <p:blipFill>
          <a:blip r:embed="rId3"/>
          <a:stretch>
            <a:fillRect/>
          </a:stretch>
        </p:blipFill>
        <p:spPr>
          <a:xfrm>
            <a:off x="1778696" y="897384"/>
            <a:ext cx="9308404" cy="557961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10018" y="54115"/>
            <a:ext cx="9057982" cy="669103"/>
          </a:xfrm>
        </p:spPr>
        <p:txBody>
          <a:bodyPr>
            <a:normAutofit/>
          </a:bodyPr>
          <a:lstStyle/>
          <a:p>
            <a:r>
              <a:rPr lang="en-US" altLang="zh-CN" dirty="0"/>
              <a:t>NEXUS Update: </a:t>
            </a:r>
            <a:r>
              <a:rPr lang="en-US" altLang="zh-CN" dirty="0">
                <a:solidFill>
                  <a:srgbClr val="FFFF00"/>
                </a:solidFill>
              </a:rPr>
              <a:t>New EJ Metric and Data</a:t>
            </a:r>
            <a:endParaRPr lang="zh-CN" altLang="en-US" dirty="0"/>
          </a:p>
        </p:txBody>
      </p:sp>
      <p:sp>
        <p:nvSpPr>
          <p:cNvPr id="23" name="Rectangle 12">
            <a:extLst>
              <a:ext uri="{FF2B5EF4-FFF2-40B4-BE49-F238E27FC236}">
                <a16:creationId xmlns:a16="http://schemas.microsoft.com/office/drawing/2014/main" id="{34455053-002C-4B9A-BCDC-F426BE4C481E}"/>
              </a:ext>
            </a:extLst>
          </p:cNvPr>
          <p:cNvSpPr/>
          <p:nvPr/>
        </p:nvSpPr>
        <p:spPr>
          <a:xfrm>
            <a:off x="1778696" y="5231673"/>
            <a:ext cx="1828104" cy="9366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4" name="Straight Arrow Connector 3">
            <a:extLst>
              <a:ext uri="{FF2B5EF4-FFF2-40B4-BE49-F238E27FC236}">
                <a16:creationId xmlns:a16="http://schemas.microsoft.com/office/drawing/2014/main" id="{6AB9A80C-BC5E-4FB0-94CA-6D9CA745084B}"/>
              </a:ext>
            </a:extLst>
          </p:cNvPr>
          <p:cNvCxnSpPr>
            <a:cxnSpLocks/>
          </p:cNvCxnSpPr>
          <p:nvPr/>
        </p:nvCxnSpPr>
        <p:spPr bwMode="auto">
          <a:xfrm flipV="1">
            <a:off x="3606800" y="4000500"/>
            <a:ext cx="2590800" cy="14859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2D9EBA8C-F01A-4988-92C7-958DF4BB1D4A}"/>
              </a:ext>
            </a:extLst>
          </p:cNvPr>
          <p:cNvCxnSpPr>
            <a:cxnSpLocks/>
          </p:cNvCxnSpPr>
          <p:nvPr/>
        </p:nvCxnSpPr>
        <p:spPr bwMode="auto">
          <a:xfrm flipV="1">
            <a:off x="3606800" y="4089400"/>
            <a:ext cx="3467100" cy="16891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7" name="Slide Number Placeholder 1">
            <a:extLst>
              <a:ext uri="{FF2B5EF4-FFF2-40B4-BE49-F238E27FC236}">
                <a16:creationId xmlns:a16="http://schemas.microsoft.com/office/drawing/2014/main" id="{B14923E9-D5DF-44A5-9879-419489A92B9E}"/>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4509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8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800"/>
                            </p:stCondLst>
                            <p:childTnLst>
                              <p:par>
                                <p:cTn id="11" presetID="1" presetClass="entr" presetSubtype="0" fill="hold" nodeType="afterEffect">
                                  <p:stCondLst>
                                    <p:cond delay="80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26764D-5C82-4023-BB4B-C98E470C3559}"/>
              </a:ext>
            </a:extLst>
          </p:cNvPr>
          <p:cNvPicPr>
            <a:picLocks noChangeAspect="1"/>
          </p:cNvPicPr>
          <p:nvPr/>
        </p:nvPicPr>
        <p:blipFill>
          <a:blip r:embed="rId3"/>
          <a:stretch>
            <a:fillRect/>
          </a:stretch>
        </p:blipFill>
        <p:spPr>
          <a:xfrm>
            <a:off x="572839" y="863734"/>
            <a:ext cx="10889611" cy="5914949"/>
          </a:xfrm>
          <a:prstGeom prst="rect">
            <a:avLst/>
          </a:prstGeom>
        </p:spPr>
      </p:pic>
      <p:sp>
        <p:nvSpPr>
          <p:cNvPr id="8" name="Title 1">
            <a:extLst>
              <a:ext uri="{FF2B5EF4-FFF2-40B4-BE49-F238E27FC236}">
                <a16:creationId xmlns:a16="http://schemas.microsoft.com/office/drawing/2014/main" id="{B4CB24B8-C3E9-4706-9F7C-529B2707199E}"/>
              </a:ext>
            </a:extLst>
          </p:cNvPr>
          <p:cNvSpPr>
            <a:spLocks noGrp="1"/>
          </p:cNvSpPr>
          <p:nvPr>
            <p:ph type="title"/>
          </p:nvPr>
        </p:nvSpPr>
        <p:spPr>
          <a:xfrm>
            <a:off x="1642872" y="3"/>
            <a:ext cx="8951976" cy="669103"/>
          </a:xfrm>
        </p:spPr>
        <p:txBody>
          <a:bodyPr>
            <a:normAutofit/>
          </a:bodyPr>
          <a:lstStyle/>
          <a:p>
            <a:r>
              <a:rPr lang="en-US" altLang="zh-CN" dirty="0"/>
              <a:t>Data Viewer Module: </a:t>
            </a:r>
            <a:r>
              <a:rPr lang="en-US" altLang="zh-CN" dirty="0">
                <a:solidFill>
                  <a:srgbClr val="FFFF00"/>
                </a:solidFill>
              </a:rPr>
              <a:t>Base Map &amp; Color</a:t>
            </a:r>
            <a:endParaRPr lang="zh-CN" altLang="en-US" dirty="0">
              <a:solidFill>
                <a:srgbClr val="FFFF00"/>
              </a:solidFill>
            </a:endParaRPr>
          </a:p>
        </p:txBody>
      </p:sp>
      <p:sp>
        <p:nvSpPr>
          <p:cNvPr id="13" name="Rectangle 12">
            <a:extLst>
              <a:ext uri="{FF2B5EF4-FFF2-40B4-BE49-F238E27FC236}">
                <a16:creationId xmlns:a16="http://schemas.microsoft.com/office/drawing/2014/main" id="{18247B90-0631-4608-8946-DBA67CC9DA4C}"/>
              </a:ext>
            </a:extLst>
          </p:cNvPr>
          <p:cNvSpPr/>
          <p:nvPr/>
        </p:nvSpPr>
        <p:spPr>
          <a:xfrm>
            <a:off x="3527172" y="1527506"/>
            <a:ext cx="484632" cy="164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srgbClr val="FF0000"/>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35554F50-A87F-467F-ACB3-64C656840693}"/>
              </a:ext>
            </a:extLst>
          </p:cNvPr>
          <p:cNvSpPr/>
          <p:nvPr/>
        </p:nvSpPr>
        <p:spPr>
          <a:xfrm>
            <a:off x="4971306" y="5362790"/>
            <a:ext cx="1897163" cy="851226"/>
          </a:xfrm>
          <a:prstGeom prst="wedgeRoundRectCallout">
            <a:avLst>
              <a:gd name="adj1" fmla="val -86854"/>
              <a:gd name="adj2" fmla="val 10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Click to change color &amp; transparency</a:t>
            </a:r>
          </a:p>
        </p:txBody>
      </p:sp>
      <p:pic>
        <p:nvPicPr>
          <p:cNvPr id="15" name="Picture 14">
            <a:extLst>
              <a:ext uri="{FF2B5EF4-FFF2-40B4-BE49-F238E27FC236}">
                <a16:creationId xmlns:a16="http://schemas.microsoft.com/office/drawing/2014/main" id="{9AC30250-AFC6-4222-AA13-0D85DB609CDC}"/>
              </a:ext>
            </a:extLst>
          </p:cNvPr>
          <p:cNvPicPr>
            <a:picLocks noChangeAspect="1"/>
          </p:cNvPicPr>
          <p:nvPr/>
        </p:nvPicPr>
        <p:blipFill>
          <a:blip r:embed="rId4"/>
          <a:stretch>
            <a:fillRect/>
          </a:stretch>
        </p:blipFill>
        <p:spPr>
          <a:xfrm>
            <a:off x="7495874" y="3785797"/>
            <a:ext cx="1751846" cy="2428219"/>
          </a:xfrm>
          <a:prstGeom prst="rect">
            <a:avLst/>
          </a:prstGeom>
          <a:ln>
            <a:solidFill>
              <a:schemeClr val="tx1"/>
            </a:solidFill>
          </a:ln>
        </p:spPr>
      </p:pic>
      <p:sp>
        <p:nvSpPr>
          <p:cNvPr id="16" name="Speech Bubble: Rectangle with Corners Rounded 4">
            <a:extLst>
              <a:ext uri="{FF2B5EF4-FFF2-40B4-BE49-F238E27FC236}">
                <a16:creationId xmlns:a16="http://schemas.microsoft.com/office/drawing/2014/main" id="{4DFA1176-873F-430F-8856-91BC2EF85F68}"/>
              </a:ext>
            </a:extLst>
          </p:cNvPr>
          <p:cNvSpPr/>
          <p:nvPr/>
        </p:nvSpPr>
        <p:spPr>
          <a:xfrm>
            <a:off x="5472394" y="983513"/>
            <a:ext cx="3118657" cy="673211"/>
          </a:xfrm>
          <a:prstGeom prst="wedgeRoundRectCallout">
            <a:avLst>
              <a:gd name="adj1" fmla="val -72356"/>
              <a:gd name="adj2" fmla="val 1141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“Base Map”: Change boundary lines and background map</a:t>
            </a:r>
          </a:p>
        </p:txBody>
      </p:sp>
      <p:pic>
        <p:nvPicPr>
          <p:cNvPr id="2" name="Picture 1">
            <a:extLst>
              <a:ext uri="{FF2B5EF4-FFF2-40B4-BE49-F238E27FC236}">
                <a16:creationId xmlns:a16="http://schemas.microsoft.com/office/drawing/2014/main" id="{67757B91-2F2E-43E9-882C-398D969D6CDF}"/>
              </a:ext>
            </a:extLst>
          </p:cNvPr>
          <p:cNvPicPr>
            <a:picLocks noChangeAspect="1"/>
          </p:cNvPicPr>
          <p:nvPr/>
        </p:nvPicPr>
        <p:blipFill rotWithShape="1">
          <a:blip r:embed="rId5"/>
          <a:srcRect l="65895" t="49507" r="20799" b="45378"/>
          <a:stretch/>
        </p:blipFill>
        <p:spPr>
          <a:xfrm>
            <a:off x="5831586" y="2955606"/>
            <a:ext cx="2147068" cy="464251"/>
          </a:xfrm>
          <a:prstGeom prst="rect">
            <a:avLst/>
          </a:prstGeom>
        </p:spPr>
      </p:pic>
      <p:sp>
        <p:nvSpPr>
          <p:cNvPr id="17" name="Speech Bubble: Rectangle with Corners Rounded 4">
            <a:extLst>
              <a:ext uri="{FF2B5EF4-FFF2-40B4-BE49-F238E27FC236}">
                <a16:creationId xmlns:a16="http://schemas.microsoft.com/office/drawing/2014/main" id="{4AA5D723-FF5F-4A4B-B4D2-27AF6106445A}"/>
              </a:ext>
            </a:extLst>
          </p:cNvPr>
          <p:cNvSpPr/>
          <p:nvPr/>
        </p:nvSpPr>
        <p:spPr>
          <a:xfrm>
            <a:off x="8371797" y="2257789"/>
            <a:ext cx="1897163" cy="546547"/>
          </a:xfrm>
          <a:prstGeom prst="wedgeRoundRectCallout">
            <a:avLst>
              <a:gd name="adj1" fmla="val -75446"/>
              <a:gd name="adj2" fmla="val 674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rPr>
              <a:t>“Right-click” map to save image</a:t>
            </a:r>
          </a:p>
        </p:txBody>
      </p:sp>
      <p:sp>
        <p:nvSpPr>
          <p:cNvPr id="11" name="Slide Number Placeholder 1">
            <a:extLst>
              <a:ext uri="{FF2B5EF4-FFF2-40B4-BE49-F238E27FC236}">
                <a16:creationId xmlns:a16="http://schemas.microsoft.com/office/drawing/2014/main" id="{AFBB8415-697C-42A9-8D96-22E9934F64F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9138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8BA48F-24D1-4229-8A4B-B355D399D8F3}"/>
              </a:ext>
            </a:extLst>
          </p:cNvPr>
          <p:cNvPicPr>
            <a:picLocks noChangeAspect="1"/>
          </p:cNvPicPr>
          <p:nvPr/>
        </p:nvPicPr>
        <p:blipFill>
          <a:blip r:embed="rId3"/>
          <a:stretch>
            <a:fillRect/>
          </a:stretch>
        </p:blipFill>
        <p:spPr>
          <a:xfrm>
            <a:off x="1311964" y="897386"/>
            <a:ext cx="9809923" cy="545896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“Region Selection”</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5" name="Rectangle 12">
            <a:extLst>
              <a:ext uri="{FF2B5EF4-FFF2-40B4-BE49-F238E27FC236}">
                <a16:creationId xmlns:a16="http://schemas.microsoft.com/office/drawing/2014/main" id="{982DBD25-BC84-43C4-9644-1B5145DA20C3}"/>
              </a:ext>
            </a:extLst>
          </p:cNvPr>
          <p:cNvSpPr/>
          <p:nvPr/>
        </p:nvSpPr>
        <p:spPr>
          <a:xfrm>
            <a:off x="5743296" y="1750626"/>
            <a:ext cx="2198069" cy="1775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6" name="Speech Bubble: Rectangle with Corners Rounded 4">
            <a:extLst>
              <a:ext uri="{FF2B5EF4-FFF2-40B4-BE49-F238E27FC236}">
                <a16:creationId xmlns:a16="http://schemas.microsoft.com/office/drawing/2014/main" id="{28A41768-1936-47ED-8537-B2264D70E5E2}"/>
              </a:ext>
            </a:extLst>
          </p:cNvPr>
          <p:cNvSpPr/>
          <p:nvPr/>
        </p:nvSpPr>
        <p:spPr>
          <a:xfrm>
            <a:off x="5584535" y="1117928"/>
            <a:ext cx="4855464" cy="427541"/>
          </a:xfrm>
          <a:prstGeom prst="wedgeRoundRectCallout">
            <a:avLst>
              <a:gd name="adj1" fmla="val 248"/>
              <a:gd name="adj2" fmla="val 133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Allow to select “EPA regions”, “States”, or “CBSA”</a:t>
            </a:r>
          </a:p>
        </p:txBody>
      </p:sp>
      <p:pic>
        <p:nvPicPr>
          <p:cNvPr id="20" name="图片 15">
            <a:extLst>
              <a:ext uri="{FF2B5EF4-FFF2-40B4-BE49-F238E27FC236}">
                <a16:creationId xmlns:a16="http://schemas.microsoft.com/office/drawing/2014/main" id="{BD88C4BC-78B0-49CE-9007-E668ADC66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394" y="2729716"/>
            <a:ext cx="3191854" cy="1307675"/>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1" name="图片 16">
            <a:extLst>
              <a:ext uri="{FF2B5EF4-FFF2-40B4-BE49-F238E27FC236}">
                <a16:creationId xmlns:a16="http://schemas.microsoft.com/office/drawing/2014/main" id="{2E2D2B02-DD4E-4998-9F7B-178607C27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749" y="2729716"/>
            <a:ext cx="3274748" cy="1341637"/>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2" name="图片 17">
            <a:extLst>
              <a:ext uri="{FF2B5EF4-FFF2-40B4-BE49-F238E27FC236}">
                <a16:creationId xmlns:a16="http://schemas.microsoft.com/office/drawing/2014/main" id="{D60DCE91-4047-4884-88FC-D186D8257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072" y="4524330"/>
            <a:ext cx="5276850" cy="1462539"/>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0DB47DE8-6594-41BF-88CD-059C012455F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9427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Select EPA Region/State/CBSA</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668F405-F3C2-4D84-AD3A-F7A8D04F8827}"/>
              </a:ext>
            </a:extLst>
          </p:cNvPr>
          <p:cNvSpPr/>
          <p:nvPr/>
        </p:nvSpPr>
        <p:spPr>
          <a:xfrm>
            <a:off x="1822910" y="4069017"/>
            <a:ext cx="2470548" cy="1884618"/>
          </a:xfrm>
          <a:prstGeom prst="rect">
            <a:avLst/>
          </a:prstGeom>
        </p:spPr>
        <p:txBody>
          <a:bodyPr wrap="none">
            <a:spAutoFit/>
          </a:bodyPr>
          <a:lstStyle/>
          <a:p>
            <a:pPr>
              <a:lnSpc>
                <a:spcPct val="150000"/>
              </a:lnSpc>
            </a:pPr>
            <a:r>
              <a:rPr lang="en-US" sz="2000" u="sng" dirty="0">
                <a:solidFill>
                  <a:srgbClr val="0000FF"/>
                </a:solidFill>
              </a:rPr>
              <a:t>Examples</a:t>
            </a:r>
            <a:r>
              <a:rPr lang="en-US" sz="2000" dirty="0">
                <a:solidFill>
                  <a:srgbClr val="0000FF"/>
                </a:solidFill>
              </a:rPr>
              <a:t>:</a:t>
            </a:r>
          </a:p>
          <a:p>
            <a:pPr marL="342900" indent="-342900">
              <a:lnSpc>
                <a:spcPct val="150000"/>
              </a:lnSpc>
              <a:buFont typeface="Arial" panose="020B0604020202020204" pitchFamily="34" charset="0"/>
              <a:buChar char="•"/>
            </a:pPr>
            <a:r>
              <a:rPr lang="en-US" sz="2000" dirty="0"/>
              <a:t>EPA Region 4</a:t>
            </a:r>
          </a:p>
          <a:p>
            <a:pPr marL="342900" indent="-342900">
              <a:lnSpc>
                <a:spcPct val="150000"/>
              </a:lnSpc>
              <a:buFont typeface="Arial" panose="020B0604020202020204" pitchFamily="34" charset="0"/>
              <a:buChar char="•"/>
            </a:pPr>
            <a:r>
              <a:rPr lang="en-US" sz="2000" dirty="0"/>
              <a:t>NC State</a:t>
            </a:r>
          </a:p>
          <a:p>
            <a:pPr marL="342900" indent="-342900">
              <a:lnSpc>
                <a:spcPct val="150000"/>
              </a:lnSpc>
              <a:buFont typeface="Arial" panose="020B0604020202020204" pitchFamily="34" charset="0"/>
              <a:buChar char="•"/>
            </a:pPr>
            <a:r>
              <a:rPr lang="en-US" sz="2000" dirty="0"/>
              <a:t>Louisville CBSA </a:t>
            </a:r>
          </a:p>
        </p:txBody>
      </p:sp>
      <p:pic>
        <p:nvPicPr>
          <p:cNvPr id="3" name="图片 2">
            <a:extLst>
              <a:ext uri="{FF2B5EF4-FFF2-40B4-BE49-F238E27FC236}">
                <a16:creationId xmlns:a16="http://schemas.microsoft.com/office/drawing/2014/main" id="{F3972998-DE1A-46E8-8AA1-25581F86A293}"/>
              </a:ext>
            </a:extLst>
          </p:cNvPr>
          <p:cNvPicPr>
            <a:picLocks noChangeAspect="1"/>
          </p:cNvPicPr>
          <p:nvPr/>
        </p:nvPicPr>
        <p:blipFill>
          <a:blip r:embed="rId3"/>
          <a:stretch>
            <a:fillRect/>
          </a:stretch>
        </p:blipFill>
        <p:spPr>
          <a:xfrm>
            <a:off x="1599169" y="878978"/>
            <a:ext cx="4354464" cy="2971653"/>
          </a:xfrm>
          <a:prstGeom prst="rect">
            <a:avLst/>
          </a:prstGeom>
          <a:ln>
            <a:solidFill>
              <a:schemeClr val="accent1"/>
            </a:solidFill>
          </a:ln>
        </p:spPr>
      </p:pic>
      <p:pic>
        <p:nvPicPr>
          <p:cNvPr id="5" name="图片 4">
            <a:extLst>
              <a:ext uri="{FF2B5EF4-FFF2-40B4-BE49-F238E27FC236}">
                <a16:creationId xmlns:a16="http://schemas.microsoft.com/office/drawing/2014/main" id="{B92A9671-72FC-45AA-9E73-05A66A1903EF}"/>
              </a:ext>
            </a:extLst>
          </p:cNvPr>
          <p:cNvPicPr>
            <a:picLocks noChangeAspect="1"/>
          </p:cNvPicPr>
          <p:nvPr/>
        </p:nvPicPr>
        <p:blipFill>
          <a:blip r:embed="rId4"/>
          <a:stretch>
            <a:fillRect/>
          </a:stretch>
        </p:blipFill>
        <p:spPr>
          <a:xfrm>
            <a:off x="6031992" y="878978"/>
            <a:ext cx="4572000" cy="2984101"/>
          </a:xfrm>
          <a:prstGeom prst="rect">
            <a:avLst/>
          </a:prstGeom>
          <a:ln>
            <a:solidFill>
              <a:schemeClr val="accent1"/>
            </a:solidFill>
          </a:ln>
        </p:spPr>
      </p:pic>
      <p:pic>
        <p:nvPicPr>
          <p:cNvPr id="6" name="图片 5">
            <a:extLst>
              <a:ext uri="{FF2B5EF4-FFF2-40B4-BE49-F238E27FC236}">
                <a16:creationId xmlns:a16="http://schemas.microsoft.com/office/drawing/2014/main" id="{2D3E8685-A3B6-4152-B38B-2DCFD4B0EB5F}"/>
              </a:ext>
            </a:extLst>
          </p:cNvPr>
          <p:cNvPicPr>
            <a:picLocks noChangeAspect="1"/>
          </p:cNvPicPr>
          <p:nvPr/>
        </p:nvPicPr>
        <p:blipFill>
          <a:blip r:embed="rId5"/>
          <a:stretch>
            <a:fillRect/>
          </a:stretch>
        </p:blipFill>
        <p:spPr>
          <a:xfrm>
            <a:off x="4761569" y="3832342"/>
            <a:ext cx="4208175" cy="3007370"/>
          </a:xfrm>
          <a:prstGeom prst="rect">
            <a:avLst/>
          </a:prstGeom>
          <a:ln>
            <a:solidFill>
              <a:schemeClr val="accent1"/>
            </a:solidFill>
          </a:ln>
        </p:spPr>
      </p:pic>
      <p:sp>
        <p:nvSpPr>
          <p:cNvPr id="9" name="Slide Number Placeholder 1">
            <a:extLst>
              <a:ext uri="{FF2B5EF4-FFF2-40B4-BE49-F238E27FC236}">
                <a16:creationId xmlns:a16="http://schemas.microsoft.com/office/drawing/2014/main" id="{456FB490-FF35-499C-BEDC-92D870DBB6F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28390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18FD039-9F94-4B66-A11F-2C79FC04B7A3}"/>
              </a:ext>
            </a:extLst>
          </p:cNvPr>
          <p:cNvPicPr>
            <a:picLocks noChangeAspect="1"/>
          </p:cNvPicPr>
          <p:nvPr/>
        </p:nvPicPr>
        <p:blipFill>
          <a:blip r:embed="rId3"/>
          <a:stretch>
            <a:fillRect/>
          </a:stretch>
        </p:blipFill>
        <p:spPr>
          <a:xfrm>
            <a:off x="1518856" y="810766"/>
            <a:ext cx="9144000" cy="604723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34D1019C-E04C-4C37-AD9E-F3D1BA6C701D}"/>
              </a:ext>
            </a:extLst>
          </p:cNvPr>
          <p:cNvSpPr/>
          <p:nvPr/>
        </p:nvSpPr>
        <p:spPr>
          <a:xfrm>
            <a:off x="7123373" y="1752108"/>
            <a:ext cx="1273375" cy="1315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4" name="Speech Bubble: Rectangle with Corners Rounded 4">
            <a:extLst>
              <a:ext uri="{FF2B5EF4-FFF2-40B4-BE49-F238E27FC236}">
                <a16:creationId xmlns:a16="http://schemas.microsoft.com/office/drawing/2014/main" id="{E97C69FF-8089-4F2B-AD37-5A84A7B2C062}"/>
              </a:ext>
            </a:extLst>
          </p:cNvPr>
          <p:cNvSpPr/>
          <p:nvPr/>
        </p:nvSpPr>
        <p:spPr>
          <a:xfrm>
            <a:off x="4349792" y="810766"/>
            <a:ext cx="4800601" cy="639549"/>
          </a:xfrm>
          <a:prstGeom prst="wedgeRoundRectCallout">
            <a:avLst>
              <a:gd name="adj1" fmla="val 25995"/>
              <a:gd name="adj2" fmla="val 926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“Emission Sources” tab to display emission sources </a:t>
            </a:r>
            <a:r>
              <a:rPr lang="en-US" dirty="0">
                <a:solidFill>
                  <a:srgbClr val="00B050"/>
                </a:solidFill>
                <a:latin typeface="Calibri"/>
                <a:ea typeface="微软雅黑"/>
              </a:rPr>
              <a:t>(green dots)</a:t>
            </a:r>
            <a:r>
              <a:rPr lang="en-US" dirty="0">
                <a:solidFill>
                  <a:srgbClr val="0000FF"/>
                </a:solidFill>
                <a:latin typeface="Calibri"/>
                <a:ea typeface="微软雅黑"/>
              </a:rPr>
              <a:t> and launch new window</a:t>
            </a:r>
          </a:p>
        </p:txBody>
      </p:sp>
      <p:sp>
        <p:nvSpPr>
          <p:cNvPr id="15" name="Rectangle 12">
            <a:extLst>
              <a:ext uri="{FF2B5EF4-FFF2-40B4-BE49-F238E27FC236}">
                <a16:creationId xmlns:a16="http://schemas.microsoft.com/office/drawing/2014/main" id="{5B48C2BE-C29D-44E9-9A35-BAD163840D15}"/>
              </a:ext>
            </a:extLst>
          </p:cNvPr>
          <p:cNvSpPr/>
          <p:nvPr/>
        </p:nvSpPr>
        <p:spPr>
          <a:xfrm>
            <a:off x="5213605" y="4545453"/>
            <a:ext cx="929591" cy="3474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6158628" y="4137235"/>
            <a:ext cx="349537" cy="40821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333744" y="5388771"/>
            <a:ext cx="3773947" cy="896749"/>
          </a:xfrm>
          <a:prstGeom prst="wedgeRoundRectCallout">
            <a:avLst>
              <a:gd name="adj1" fmla="val -53760"/>
              <a:gd name="adj2" fmla="val -1176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any “facility” to link &amp; display source location and emission information</a:t>
            </a:r>
          </a:p>
        </p:txBody>
      </p:sp>
      <p:sp>
        <p:nvSpPr>
          <p:cNvPr id="10" name="Rectangle 12">
            <a:extLst>
              <a:ext uri="{FF2B5EF4-FFF2-40B4-BE49-F238E27FC236}">
                <a16:creationId xmlns:a16="http://schemas.microsoft.com/office/drawing/2014/main" id="{608D9EB1-FF64-4D9E-8B9D-75AA7C6BFF6A}"/>
              </a:ext>
            </a:extLst>
          </p:cNvPr>
          <p:cNvSpPr/>
          <p:nvPr/>
        </p:nvSpPr>
        <p:spPr>
          <a:xfrm>
            <a:off x="3559425" y="1886272"/>
            <a:ext cx="1092708" cy="1359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7" name="Straight Arrow Connector 16">
            <a:extLst>
              <a:ext uri="{FF2B5EF4-FFF2-40B4-BE49-F238E27FC236}">
                <a16:creationId xmlns:a16="http://schemas.microsoft.com/office/drawing/2014/main" id="{FA94072A-7541-479B-A32B-CC4038F79D3B}"/>
              </a:ext>
            </a:extLst>
          </p:cNvPr>
          <p:cNvCxnSpPr>
            <a:cxnSpLocks/>
          </p:cNvCxnSpPr>
          <p:nvPr/>
        </p:nvCxnSpPr>
        <p:spPr bwMode="auto">
          <a:xfrm>
            <a:off x="4349792" y="3321337"/>
            <a:ext cx="863813" cy="1123214"/>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9EB82278-A417-48DD-8FB3-6B9C9BC7AC4C}"/>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889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20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2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nodeType="with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1555-2E4B-4E88-928E-5314086AA2E5}"/>
              </a:ext>
            </a:extLst>
          </p:cNvPr>
          <p:cNvPicPr>
            <a:picLocks noChangeAspect="1"/>
          </p:cNvPicPr>
          <p:nvPr/>
        </p:nvPicPr>
        <p:blipFill rotWithShape="1">
          <a:blip r:embed="rId3"/>
          <a:srcRect r="41500" b="6350"/>
          <a:stretch/>
        </p:blipFill>
        <p:spPr>
          <a:xfrm>
            <a:off x="1524000" y="1006972"/>
            <a:ext cx="9144000" cy="5734559"/>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Major Emission Sources</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5" name="Rectangle 12">
            <a:extLst>
              <a:ext uri="{FF2B5EF4-FFF2-40B4-BE49-F238E27FC236}">
                <a16:creationId xmlns:a16="http://schemas.microsoft.com/office/drawing/2014/main" id="{5B48C2BE-C29D-44E9-9A35-BAD163840D15}"/>
              </a:ext>
            </a:extLst>
          </p:cNvPr>
          <p:cNvSpPr/>
          <p:nvPr/>
        </p:nvSpPr>
        <p:spPr>
          <a:xfrm>
            <a:off x="3192780" y="3776472"/>
            <a:ext cx="873252" cy="338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3060192" y="4353042"/>
            <a:ext cx="4672584" cy="28296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4803648" y="1839759"/>
            <a:ext cx="3813048" cy="729294"/>
          </a:xfrm>
          <a:prstGeom prst="wedgeRoundRectCallout">
            <a:avLst>
              <a:gd name="adj1" fmla="val -71469"/>
              <a:gd name="adj2" fmla="val 21176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Allow to scroll down to county-level (e.g., Wake County, NC)</a:t>
            </a:r>
          </a:p>
        </p:txBody>
      </p:sp>
      <p:sp>
        <p:nvSpPr>
          <p:cNvPr id="18" name="Rectangle 12">
            <a:extLst>
              <a:ext uri="{FF2B5EF4-FFF2-40B4-BE49-F238E27FC236}">
                <a16:creationId xmlns:a16="http://schemas.microsoft.com/office/drawing/2014/main" id="{939ECFC1-AE6D-4F71-82AB-3F24EA2BB770}"/>
              </a:ext>
            </a:extLst>
          </p:cNvPr>
          <p:cNvSpPr/>
          <p:nvPr/>
        </p:nvSpPr>
        <p:spPr>
          <a:xfrm>
            <a:off x="1642872" y="4353042"/>
            <a:ext cx="1335024" cy="3469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TextBox 18">
            <a:extLst>
              <a:ext uri="{FF2B5EF4-FFF2-40B4-BE49-F238E27FC236}">
                <a16:creationId xmlns:a16="http://schemas.microsoft.com/office/drawing/2014/main" id="{E5A42DC1-D2EE-455F-B5EF-39685E7CFAEB}"/>
              </a:ext>
            </a:extLst>
          </p:cNvPr>
          <p:cNvSpPr txBox="1"/>
          <p:nvPr/>
        </p:nvSpPr>
        <p:spPr>
          <a:xfrm>
            <a:off x="8272272" y="3334089"/>
            <a:ext cx="1417320" cy="253916"/>
          </a:xfrm>
          <a:prstGeom prst="rect">
            <a:avLst/>
          </a:prstGeom>
          <a:solidFill>
            <a:schemeClr val="accent6">
              <a:lumMod val="20000"/>
              <a:lumOff val="80000"/>
            </a:schemeClr>
          </a:solidFill>
        </p:spPr>
        <p:txBody>
          <a:bodyPr wrap="square" rtlCol="0">
            <a:spAutoFit/>
          </a:bodyPr>
          <a:lstStyle/>
          <a:p>
            <a:r>
              <a:rPr lang="en-US" sz="1050" b="1" dirty="0"/>
              <a:t>Wake county, NC</a:t>
            </a:r>
          </a:p>
        </p:txBody>
      </p:sp>
      <p:sp>
        <p:nvSpPr>
          <p:cNvPr id="10" name="Slide Number Placeholder 1">
            <a:extLst>
              <a:ext uri="{FF2B5EF4-FFF2-40B4-BE49-F238E27FC236}">
                <a16:creationId xmlns:a16="http://schemas.microsoft.com/office/drawing/2014/main" id="{BF26E19A-08CB-4CC2-9BBA-E21C84B0AB7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39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46824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B5F-EB3B-47C3-852D-38C05B610A5C}"/>
              </a:ext>
            </a:extLst>
          </p:cNvPr>
          <p:cNvSpPr>
            <a:spLocks noGrp="1"/>
          </p:cNvSpPr>
          <p:nvPr>
            <p:ph type="title"/>
          </p:nvPr>
        </p:nvSpPr>
        <p:spPr/>
        <p:txBody>
          <a:bodyPr/>
          <a:lstStyle/>
          <a:p>
            <a:r>
              <a:rPr lang="en-US" altLang="zh-CN" dirty="0">
                <a:solidFill>
                  <a:srgbClr val="FFFF00"/>
                </a:solidFill>
                <a:latin typeface="Arial" panose="020B0604020202020204" pitchFamily="34" charset="0"/>
                <a:cs typeface="Arial" panose="020B0604020202020204" pitchFamily="34" charset="0"/>
              </a:rPr>
              <a:t>NEXUS Tool Development</a:t>
            </a:r>
            <a:endParaRPr lang="zh-CN" altLang="en-US"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CA9C6B-0C6B-4EF8-968C-D92384E4199D}"/>
              </a:ext>
            </a:extLst>
          </p:cNvPr>
          <p:cNvSpPr>
            <a:spLocks noGrp="1"/>
          </p:cNvSpPr>
          <p:nvPr>
            <p:ph idx="1"/>
          </p:nvPr>
        </p:nvSpPr>
        <p:spPr>
          <a:xfrm>
            <a:off x="1005840" y="973589"/>
            <a:ext cx="10040112" cy="5812971"/>
          </a:xfrm>
        </p:spPr>
        <p:txBody>
          <a:bodyPr>
            <a:normAutofit/>
          </a:bodyPr>
          <a:lstStyle/>
          <a:p>
            <a:pPr>
              <a:lnSpc>
                <a:spcPct val="120000"/>
              </a:lnSpc>
              <a:spcBef>
                <a:spcPts val="300"/>
              </a:spcBef>
              <a:buFont typeface="Wingdings" panose="05000000000000000000" pitchFamily="2" charset="2"/>
              <a:buChar char="Ø"/>
            </a:pPr>
            <a:r>
              <a:rPr lang="en-US" altLang="zh-CN" sz="2800" u="sng" kern="1200" dirty="0">
                <a:solidFill>
                  <a:srgbClr val="7030A0"/>
                </a:solidFill>
                <a:latin typeface="Arial" pitchFamily="34" charset="0"/>
                <a:ea typeface="SimSun" panose="02010600030101010101" pitchFamily="2" charset="-122"/>
                <a:cs typeface="Arial" pitchFamily="34" charset="0"/>
              </a:rPr>
              <a:t>Motivation</a:t>
            </a:r>
            <a:r>
              <a:rPr lang="en-US" altLang="zh-CN" sz="2400" kern="1200" dirty="0">
                <a:solidFill>
                  <a:srgbClr val="7030A0"/>
                </a:solidFill>
                <a:latin typeface="Arial" pitchFamily="34" charset="0"/>
                <a:ea typeface="SimSun" panose="02010600030101010101" pitchFamily="2" charset="-122"/>
                <a:cs typeface="Arial" pitchFamily="34" charset="0"/>
              </a:rPr>
              <a:t>: </a:t>
            </a:r>
            <a:r>
              <a:rPr lang="en-US" altLang="zh-CN" sz="2400" b="0" kern="1200" dirty="0">
                <a:solidFill>
                  <a:srgbClr val="7030A0"/>
                </a:solidFill>
                <a:latin typeface="Arial" pitchFamily="34" charset="0"/>
                <a:ea typeface="SimSun" panose="02010600030101010101" pitchFamily="2" charset="-122"/>
                <a:cs typeface="Arial" pitchFamily="34" charset="0"/>
              </a:rPr>
              <a:t>Develop a new multi-pollutant analysis tool to identify and assess areas with high ambient levels and/or health risks associated with PM</a:t>
            </a:r>
            <a:r>
              <a:rPr lang="en-US" altLang="zh-CN" sz="2400" b="0" kern="1200" baseline="-25000" dirty="0">
                <a:solidFill>
                  <a:srgbClr val="7030A0"/>
                </a:solidFill>
                <a:latin typeface="Arial" pitchFamily="34" charset="0"/>
                <a:ea typeface="SimSun" panose="02010600030101010101" pitchFamily="2" charset="-122"/>
                <a:cs typeface="Arial" pitchFamily="34" charset="0"/>
              </a:rPr>
              <a:t>2.5</a:t>
            </a:r>
            <a:r>
              <a:rPr lang="en-US" altLang="zh-CN" sz="2400" b="0" kern="1200" dirty="0">
                <a:solidFill>
                  <a:srgbClr val="7030A0"/>
                </a:solidFill>
                <a:latin typeface="Arial" pitchFamily="34" charset="0"/>
                <a:ea typeface="SimSun" panose="02010600030101010101" pitchFamily="2" charset="-122"/>
                <a:cs typeface="Arial" pitchFamily="34" charset="0"/>
              </a:rPr>
              <a:t>, O</a:t>
            </a:r>
            <a:r>
              <a:rPr lang="en-US" altLang="zh-CN" sz="2400" b="0" kern="1200" baseline="-25000" dirty="0">
                <a:solidFill>
                  <a:srgbClr val="7030A0"/>
                </a:solidFill>
                <a:latin typeface="Arial" pitchFamily="34" charset="0"/>
                <a:ea typeface="SimSun" panose="02010600030101010101" pitchFamily="2" charset="-122"/>
                <a:cs typeface="Arial" pitchFamily="34" charset="0"/>
              </a:rPr>
              <a:t>3</a:t>
            </a:r>
            <a:r>
              <a:rPr lang="en-US" altLang="zh-CN" sz="2400" b="0" kern="1200" dirty="0">
                <a:solidFill>
                  <a:srgbClr val="7030A0"/>
                </a:solidFill>
                <a:latin typeface="Arial" pitchFamily="34" charset="0"/>
                <a:ea typeface="SimSun" panose="02010600030101010101" pitchFamily="2" charset="-122"/>
                <a:cs typeface="Arial" pitchFamily="34" charset="0"/>
              </a:rPr>
              <a:t> and Air Toxics</a:t>
            </a:r>
            <a:endParaRPr lang="en-US" altLang="zh-CN" sz="2400" b="0" kern="1200" dirty="0">
              <a:solidFill>
                <a:schemeClr val="bg1">
                  <a:lumMod val="50000"/>
                </a:schemeClr>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kern="1200" dirty="0">
                <a:solidFill>
                  <a:srgbClr val="0000FF"/>
                </a:solidFill>
                <a:latin typeface="Arial" pitchFamily="34" charset="0"/>
                <a:ea typeface="SimSun" panose="02010600030101010101" pitchFamily="2" charset="-122"/>
                <a:cs typeface="Arial" pitchFamily="34" charset="0"/>
              </a:rPr>
              <a:t>Phase-1</a:t>
            </a:r>
            <a:r>
              <a:rPr lang="en-US" altLang="zh-CN" sz="2800" kern="1200" dirty="0">
                <a:solidFill>
                  <a:srgbClr val="0000FF"/>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Develop a GIS-based NEXUS prototype with a user-friendly graphical interface to provide analysis and visualization functions of potential multi-pollutant AQ issues at </a:t>
            </a:r>
            <a:r>
              <a:rPr lang="en-US" altLang="zh-CN" sz="2400" b="0" kern="1200" dirty="0">
                <a:solidFill>
                  <a:srgbClr val="FF0000"/>
                </a:solidFill>
                <a:latin typeface="Arial" pitchFamily="34" charset="0"/>
                <a:ea typeface="SimSun" panose="02010600030101010101" pitchFamily="2" charset="-122"/>
                <a:cs typeface="Arial" pitchFamily="34" charset="0"/>
              </a:rPr>
              <a:t>national </a:t>
            </a:r>
            <a:r>
              <a:rPr lang="en-US" altLang="zh-CN" sz="2400" b="0" kern="1200" dirty="0">
                <a:solidFill>
                  <a:srgbClr val="0000FF"/>
                </a:solidFill>
                <a:latin typeface="Arial" pitchFamily="34" charset="0"/>
                <a:ea typeface="SimSun" panose="02010600030101010101" pitchFamily="2" charset="-122"/>
                <a:cs typeface="Arial" pitchFamily="34" charset="0"/>
              </a:rPr>
              <a:t>level</a:t>
            </a:r>
            <a:r>
              <a:rPr lang="en-US" altLang="zh-CN" sz="2400" b="0" kern="1200" dirty="0">
                <a:solidFill>
                  <a:srgbClr val="FF0000"/>
                </a:solidFill>
                <a:latin typeface="Arial" pitchFamily="34" charset="0"/>
                <a:ea typeface="SimSun" panose="02010600030101010101" pitchFamily="2" charset="-122"/>
                <a:cs typeface="Arial" pitchFamily="34" charset="0"/>
              </a:rPr>
              <a:t> </a:t>
            </a:r>
            <a:r>
              <a:rPr lang="en-US" altLang="zh-CN" sz="2400" b="0" kern="1200" dirty="0">
                <a:solidFill>
                  <a:srgbClr val="0000FF"/>
                </a:solidFill>
                <a:latin typeface="Arial" pitchFamily="34" charset="0"/>
                <a:ea typeface="SimSun" panose="02010600030101010101" pitchFamily="2" charset="-122"/>
                <a:cs typeface="Arial" pitchFamily="34" charset="0"/>
              </a:rPr>
              <a:t>(continental US)</a:t>
            </a:r>
            <a:endParaRPr lang="en-US" altLang="zh-CN" sz="2400" b="0" dirty="0">
              <a:solidFill>
                <a:srgbClr val="0000FF"/>
              </a:solidFill>
              <a:latin typeface="Arial" pitchFamily="34" charset="0"/>
              <a:ea typeface="SimSun" panose="02010600030101010101" pitchFamily="2" charset="-122"/>
              <a:cs typeface="Arial" pitchFamily="34" charset="0"/>
            </a:endParaRPr>
          </a:p>
          <a:p>
            <a:pPr>
              <a:lnSpc>
                <a:spcPct val="120000"/>
              </a:lnSpc>
              <a:spcBef>
                <a:spcPts val="300"/>
              </a:spcBef>
              <a:buFont typeface="Wingdings" panose="05000000000000000000" pitchFamily="2" charset="2"/>
              <a:buChar char="Ø"/>
            </a:pPr>
            <a:r>
              <a:rPr lang="en-US" altLang="zh-CN" sz="2800" u="sng" dirty="0">
                <a:latin typeface="Arial" pitchFamily="34" charset="0"/>
                <a:ea typeface="SimSun" panose="02010600030101010101" pitchFamily="2" charset="-122"/>
                <a:cs typeface="Arial" pitchFamily="34" charset="0"/>
              </a:rPr>
              <a:t>Phase-2</a:t>
            </a:r>
            <a:r>
              <a:rPr lang="en-US" altLang="zh-CN" sz="2800" dirty="0">
                <a:latin typeface="Arial" pitchFamily="34" charset="0"/>
                <a:ea typeface="SimSun" panose="02010600030101010101" pitchFamily="2" charset="-122"/>
                <a:cs typeface="Arial" pitchFamily="34" charset="0"/>
              </a:rPr>
              <a:t>: </a:t>
            </a:r>
            <a:r>
              <a:rPr lang="en-US" altLang="zh-CN" sz="2400" b="0" kern="1200" dirty="0">
                <a:latin typeface="Arial" pitchFamily="34" charset="0"/>
                <a:ea typeface="SimSun" panose="02010600030101010101" pitchFamily="2" charset="-122"/>
                <a:cs typeface="Arial" pitchFamily="34" charset="0"/>
              </a:rPr>
              <a:t>Expand the NEXUS tool to allow users to dial into an </a:t>
            </a:r>
            <a:r>
              <a:rPr lang="en-US" altLang="zh-CN" sz="2400" b="0" kern="1200" dirty="0">
                <a:solidFill>
                  <a:srgbClr val="FF0000"/>
                </a:solidFill>
                <a:latin typeface="Arial" pitchFamily="34" charset="0"/>
                <a:ea typeface="SimSun" panose="02010600030101010101" pitchFamily="2" charset="-122"/>
                <a:cs typeface="Arial" pitchFamily="34" charset="0"/>
              </a:rPr>
              <a:t>EPA region, State,</a:t>
            </a:r>
            <a:r>
              <a:rPr lang="en-US" altLang="zh-CN" sz="2400" b="0" kern="1200" dirty="0">
                <a:latin typeface="Arial" pitchFamily="34" charset="0"/>
                <a:ea typeface="SimSun" panose="02010600030101010101" pitchFamily="2" charset="-122"/>
                <a:cs typeface="Arial" pitchFamily="34" charset="0"/>
              </a:rPr>
              <a:t> </a:t>
            </a:r>
            <a:r>
              <a:rPr lang="en-US" altLang="zh-CN" sz="2400" b="0" kern="1200" dirty="0">
                <a:solidFill>
                  <a:srgbClr val="FF0000"/>
                </a:solidFill>
                <a:latin typeface="Arial" pitchFamily="34" charset="0"/>
                <a:ea typeface="SimSun" panose="02010600030101010101" pitchFamily="2" charset="-122"/>
                <a:cs typeface="Arial" pitchFamily="34" charset="0"/>
              </a:rPr>
              <a:t>or metropolitan area</a:t>
            </a:r>
            <a:r>
              <a:rPr lang="en-US" altLang="zh-CN" sz="2400" b="0" kern="1200" dirty="0">
                <a:latin typeface="Arial" pitchFamily="34" charset="0"/>
                <a:ea typeface="SimSun" panose="02010600030101010101" pitchFamily="2" charset="-122"/>
                <a:cs typeface="Arial" pitchFamily="34" charset="0"/>
              </a:rPr>
              <a:t> and provide data query and visualization functions for “</a:t>
            </a:r>
            <a:r>
              <a:rPr lang="en-US" altLang="zh-CN" sz="2400" b="0" kern="1200" dirty="0">
                <a:solidFill>
                  <a:srgbClr val="FF0000"/>
                </a:solidFill>
                <a:latin typeface="Arial" pitchFamily="34" charset="0"/>
                <a:ea typeface="SimSun" panose="02010600030101010101" pitchFamily="2" charset="-122"/>
                <a:cs typeface="Arial" pitchFamily="34" charset="0"/>
              </a:rPr>
              <a:t>emissions and air quality</a:t>
            </a:r>
            <a:r>
              <a:rPr lang="en-US" altLang="zh-CN" sz="2400" b="0" kern="1200" dirty="0">
                <a:latin typeface="Arial" pitchFamily="34" charset="0"/>
                <a:ea typeface="SimSun" panose="02010600030101010101" pitchFamily="2" charset="-122"/>
                <a:cs typeface="Arial" pitchFamily="34" charset="0"/>
              </a:rPr>
              <a:t>” information over the selected region of interest</a:t>
            </a:r>
          </a:p>
          <a:p>
            <a:pPr>
              <a:lnSpc>
                <a:spcPct val="120000"/>
              </a:lnSpc>
              <a:spcBef>
                <a:spcPts val="300"/>
              </a:spcBef>
              <a:buFont typeface="Wingdings" panose="05000000000000000000" pitchFamily="2" charset="2"/>
              <a:buChar char="Ø"/>
            </a:pPr>
            <a:endParaRPr lang="en-US" altLang="zh-CN" sz="1300" b="0" dirty="0">
              <a:latin typeface="Arial" pitchFamily="34" charset="0"/>
              <a:ea typeface="SimSun" panose="02010600030101010101" pitchFamily="2" charset="-122"/>
              <a:cs typeface="Arial" pitchFamily="34" charset="0"/>
            </a:endParaRPr>
          </a:p>
        </p:txBody>
      </p:sp>
      <p:sp>
        <p:nvSpPr>
          <p:cNvPr id="6" name="Slide Number Placeholder 1">
            <a:extLst>
              <a:ext uri="{FF2B5EF4-FFF2-40B4-BE49-F238E27FC236}">
                <a16:creationId xmlns:a16="http://schemas.microsoft.com/office/drawing/2014/main" id="{D4E66F2F-C41B-4191-A399-53B98FA4835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383368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CEB2B-5773-4FCC-90FC-072E04F3425F}"/>
              </a:ext>
            </a:extLst>
          </p:cNvPr>
          <p:cNvPicPr>
            <a:picLocks noChangeAspect="1"/>
          </p:cNvPicPr>
          <p:nvPr/>
        </p:nvPicPr>
        <p:blipFill rotWithShape="1">
          <a:blip r:embed="rId3"/>
          <a:srcRect r="41700" b="5584"/>
          <a:stretch/>
        </p:blipFill>
        <p:spPr>
          <a:xfrm>
            <a:off x="1524000" y="988684"/>
            <a:ext cx="9144000" cy="580128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Top “x” Emission Sources</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ACBEC8D0-E7E4-4226-A2AB-8A55BCC82609}"/>
              </a:ext>
            </a:extLst>
          </p:cNvPr>
          <p:cNvPicPr>
            <a:picLocks noChangeAspect="1"/>
          </p:cNvPicPr>
          <p:nvPr/>
        </p:nvPicPr>
        <p:blipFill>
          <a:blip r:embed="rId4"/>
          <a:stretch>
            <a:fillRect/>
          </a:stretch>
        </p:blipFill>
        <p:spPr>
          <a:xfrm>
            <a:off x="1589775" y="3182677"/>
            <a:ext cx="5066665" cy="3582760"/>
          </a:xfrm>
          <a:prstGeom prst="rect">
            <a:avLst/>
          </a:prstGeom>
        </p:spPr>
      </p:pic>
      <p:sp>
        <p:nvSpPr>
          <p:cNvPr id="15" name="Rectangle 12">
            <a:extLst>
              <a:ext uri="{FF2B5EF4-FFF2-40B4-BE49-F238E27FC236}">
                <a16:creationId xmlns:a16="http://schemas.microsoft.com/office/drawing/2014/main" id="{5B48C2BE-C29D-44E9-9A35-BAD163840D15}"/>
              </a:ext>
            </a:extLst>
          </p:cNvPr>
          <p:cNvSpPr/>
          <p:nvPr/>
        </p:nvSpPr>
        <p:spPr>
          <a:xfrm>
            <a:off x="2100072" y="4498848"/>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6" name="Straight Arrow Connector 15">
            <a:extLst>
              <a:ext uri="{FF2B5EF4-FFF2-40B4-BE49-F238E27FC236}">
                <a16:creationId xmlns:a16="http://schemas.microsoft.com/office/drawing/2014/main" id="{EB9E428A-E16A-4FF2-BE4D-BD6EED554F03}"/>
              </a:ext>
            </a:extLst>
          </p:cNvPr>
          <p:cNvCxnSpPr>
            <a:cxnSpLocks/>
          </p:cNvCxnSpPr>
          <p:nvPr/>
        </p:nvCxnSpPr>
        <p:spPr bwMode="auto">
          <a:xfrm flipH="1">
            <a:off x="2758440" y="4187952"/>
            <a:ext cx="5943600" cy="1207008"/>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
        <p:nvSpPr>
          <p:cNvPr id="10" name="Rectangle 12">
            <a:extLst>
              <a:ext uri="{FF2B5EF4-FFF2-40B4-BE49-F238E27FC236}">
                <a16:creationId xmlns:a16="http://schemas.microsoft.com/office/drawing/2014/main" id="{397AE2B2-27D2-49A5-A9C0-C120BA3737CC}"/>
              </a:ext>
            </a:extLst>
          </p:cNvPr>
          <p:cNvSpPr/>
          <p:nvPr/>
        </p:nvSpPr>
        <p:spPr>
          <a:xfrm>
            <a:off x="2100072" y="3978102"/>
            <a:ext cx="1106424"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TextBox 16">
            <a:extLst>
              <a:ext uri="{FF2B5EF4-FFF2-40B4-BE49-F238E27FC236}">
                <a16:creationId xmlns:a16="http://schemas.microsoft.com/office/drawing/2014/main" id="{9E1F4D95-8E6B-4DDD-82CB-D09EDB0780C0}"/>
              </a:ext>
            </a:extLst>
          </p:cNvPr>
          <p:cNvSpPr txBox="1"/>
          <p:nvPr/>
        </p:nvSpPr>
        <p:spPr>
          <a:xfrm>
            <a:off x="8101584" y="2669833"/>
            <a:ext cx="1569720" cy="253916"/>
          </a:xfrm>
          <a:prstGeom prst="rect">
            <a:avLst/>
          </a:prstGeom>
          <a:solidFill>
            <a:schemeClr val="accent6">
              <a:lumMod val="20000"/>
              <a:lumOff val="80000"/>
            </a:schemeClr>
          </a:solidFill>
        </p:spPr>
        <p:txBody>
          <a:bodyPr wrap="square" rtlCol="0">
            <a:spAutoFit/>
          </a:bodyPr>
          <a:lstStyle/>
          <a:p>
            <a:pPr algn="ctr"/>
            <a:r>
              <a:rPr lang="en-US" sz="1050" b="1" dirty="0"/>
              <a:t>Durham county, NC</a:t>
            </a: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6402324" y="1001962"/>
            <a:ext cx="3813048" cy="729294"/>
          </a:xfrm>
          <a:prstGeom prst="wedgeRoundRectCallout">
            <a:avLst>
              <a:gd name="adj1" fmla="val -63555"/>
              <a:gd name="adj2" fmla="val 976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Provide selection of CAPs precursors &amp; </a:t>
            </a:r>
            <a:r>
              <a:rPr lang="en-US" u="sng" dirty="0">
                <a:solidFill>
                  <a:srgbClr val="0000FF"/>
                </a:solidFill>
                <a:latin typeface="Calibri"/>
                <a:ea typeface="微软雅黑"/>
              </a:rPr>
              <a:t>HAPs species</a:t>
            </a:r>
          </a:p>
        </p:txBody>
      </p:sp>
      <p:sp>
        <p:nvSpPr>
          <p:cNvPr id="19" name="Rectangle 12">
            <a:extLst>
              <a:ext uri="{FF2B5EF4-FFF2-40B4-BE49-F238E27FC236}">
                <a16:creationId xmlns:a16="http://schemas.microsoft.com/office/drawing/2014/main" id="{F103CA97-DDB2-48A4-AB87-85FC224C45E4}"/>
              </a:ext>
            </a:extLst>
          </p:cNvPr>
          <p:cNvSpPr/>
          <p:nvPr/>
        </p:nvSpPr>
        <p:spPr>
          <a:xfrm>
            <a:off x="1652016" y="5180161"/>
            <a:ext cx="1106424" cy="4023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pic>
        <p:nvPicPr>
          <p:cNvPr id="5" name="图片 4">
            <a:extLst>
              <a:ext uri="{FF2B5EF4-FFF2-40B4-BE49-F238E27FC236}">
                <a16:creationId xmlns:a16="http://schemas.microsoft.com/office/drawing/2014/main" id="{DA406268-7787-4868-8015-ED02472AC539}"/>
              </a:ext>
            </a:extLst>
          </p:cNvPr>
          <p:cNvPicPr>
            <a:picLocks noChangeAspect="1"/>
          </p:cNvPicPr>
          <p:nvPr/>
        </p:nvPicPr>
        <p:blipFill>
          <a:blip r:embed="rId5"/>
          <a:stretch>
            <a:fillRect/>
          </a:stretch>
        </p:blipFill>
        <p:spPr>
          <a:xfrm>
            <a:off x="1589774" y="853793"/>
            <a:ext cx="4416552" cy="2219475"/>
          </a:xfrm>
          <a:prstGeom prst="rect">
            <a:avLst/>
          </a:prstGeom>
          <a:ln>
            <a:solidFill>
              <a:schemeClr val="accent1"/>
            </a:solidFill>
          </a:ln>
        </p:spPr>
      </p:pic>
      <p:sp>
        <p:nvSpPr>
          <p:cNvPr id="14" name="Rectangle 12">
            <a:extLst>
              <a:ext uri="{FF2B5EF4-FFF2-40B4-BE49-F238E27FC236}">
                <a16:creationId xmlns:a16="http://schemas.microsoft.com/office/drawing/2014/main" id="{B3EA5985-0148-4B49-9B97-6526EDFFDEB3}"/>
              </a:ext>
            </a:extLst>
          </p:cNvPr>
          <p:cNvSpPr/>
          <p:nvPr/>
        </p:nvSpPr>
        <p:spPr>
          <a:xfrm>
            <a:off x="2243570" y="1261872"/>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0" name="Rectangle 12">
            <a:extLst>
              <a:ext uri="{FF2B5EF4-FFF2-40B4-BE49-F238E27FC236}">
                <a16:creationId xmlns:a16="http://schemas.microsoft.com/office/drawing/2014/main" id="{20268034-07CE-45E3-A95A-19A776D7FB56}"/>
              </a:ext>
            </a:extLst>
          </p:cNvPr>
          <p:cNvSpPr/>
          <p:nvPr/>
        </p:nvSpPr>
        <p:spPr>
          <a:xfrm>
            <a:off x="4389362" y="1267968"/>
            <a:ext cx="990358" cy="2011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8" name="Slide Number Placeholder 1">
            <a:extLst>
              <a:ext uri="{FF2B5EF4-FFF2-40B4-BE49-F238E27FC236}">
                <a16:creationId xmlns:a16="http://schemas.microsoft.com/office/drawing/2014/main" id="{90806764-A5A5-4A38-AB17-B26C1CA5FEB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40</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93458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83183F-702A-4554-AC53-E438C1FD6531}"/>
              </a:ext>
            </a:extLst>
          </p:cNvPr>
          <p:cNvPicPr>
            <a:picLocks noChangeAspect="1"/>
          </p:cNvPicPr>
          <p:nvPr/>
        </p:nvPicPr>
        <p:blipFill rotWithShape="1">
          <a:blip r:embed="rId3"/>
          <a:srcRect l="16043" t="12303" r="29242" b="8298"/>
          <a:stretch/>
        </p:blipFill>
        <p:spPr>
          <a:xfrm>
            <a:off x="1098959" y="777265"/>
            <a:ext cx="9577138" cy="6080735"/>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654342" y="3"/>
            <a:ext cx="10863742" cy="669103"/>
          </a:xfrm>
        </p:spPr>
        <p:txBody>
          <a:bodyPr>
            <a:normAutofit fontScale="90000"/>
          </a:bodyPr>
          <a:lstStyle/>
          <a:p>
            <a:r>
              <a:rPr lang="en-US" altLang="zh-CN" sz="3600" dirty="0">
                <a:latin typeface="Arial" panose="020B0604020202020204" pitchFamily="34" charset="0"/>
                <a:cs typeface="Arial" panose="020B0604020202020204" pitchFamily="34" charset="0"/>
              </a:rPr>
              <a:t>NEXUS Update: </a:t>
            </a:r>
            <a:r>
              <a:rPr lang="en-US" altLang="zh-CN" sz="3600" dirty="0">
                <a:solidFill>
                  <a:srgbClr val="FFFF00"/>
                </a:solidFill>
                <a:latin typeface="Arial" panose="020B0604020202020204" pitchFamily="34" charset="0"/>
                <a:cs typeface="Arial" panose="020B0604020202020204" pitchFamily="34" charset="0"/>
              </a:rPr>
              <a:t>“Source/Sector” Emissions Summary</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CCE6E8AE-FBD6-4CE3-A7B5-88435BD1E535}"/>
              </a:ext>
            </a:extLst>
          </p:cNvPr>
          <p:cNvSpPr/>
          <p:nvPr/>
        </p:nvSpPr>
        <p:spPr>
          <a:xfrm>
            <a:off x="8534400" y="2317552"/>
            <a:ext cx="3246120" cy="2153780"/>
          </a:xfrm>
          <a:prstGeom prst="wedgeRoundRectCallout">
            <a:avLst>
              <a:gd name="adj1" fmla="val -39786"/>
              <a:gd name="adj2" fmla="val -701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“Source/Sector Emission Summary” function allow to select major CBSAs and provides source and sector emissions summary to support OAQPS’s “Sector Prioritization” project effort </a:t>
            </a:r>
          </a:p>
        </p:txBody>
      </p:sp>
      <p:cxnSp>
        <p:nvCxnSpPr>
          <p:cNvPr id="5" name="Straight Connector 4">
            <a:extLst>
              <a:ext uri="{FF2B5EF4-FFF2-40B4-BE49-F238E27FC236}">
                <a16:creationId xmlns:a16="http://schemas.microsoft.com/office/drawing/2014/main" id="{1564ADF2-0EDF-42DD-BE20-DBB215AF2B81}"/>
              </a:ext>
            </a:extLst>
          </p:cNvPr>
          <p:cNvCxnSpPr/>
          <p:nvPr/>
        </p:nvCxnSpPr>
        <p:spPr bwMode="auto">
          <a:xfrm>
            <a:off x="2357306" y="973123"/>
            <a:ext cx="64763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Slide Number Placeholder 1">
            <a:extLst>
              <a:ext uri="{FF2B5EF4-FFF2-40B4-BE49-F238E27FC236}">
                <a16:creationId xmlns:a16="http://schemas.microsoft.com/office/drawing/2014/main" id="{66156220-B384-49A0-80AF-348FB2220AC2}"/>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41</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71262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AB8A30-EA89-4320-9955-BEA065D5111C}"/>
              </a:ext>
            </a:extLst>
          </p:cNvPr>
          <p:cNvPicPr>
            <a:picLocks noChangeAspect="1"/>
          </p:cNvPicPr>
          <p:nvPr/>
        </p:nvPicPr>
        <p:blipFill>
          <a:blip r:embed="rId3"/>
          <a:stretch>
            <a:fillRect/>
          </a:stretch>
        </p:blipFill>
        <p:spPr>
          <a:xfrm>
            <a:off x="1524000" y="963624"/>
            <a:ext cx="9144000" cy="5828632"/>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EPA Region Table Generator</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0" name="Rectangle 12">
            <a:extLst>
              <a:ext uri="{FF2B5EF4-FFF2-40B4-BE49-F238E27FC236}">
                <a16:creationId xmlns:a16="http://schemas.microsoft.com/office/drawing/2014/main" id="{397AE2B2-27D2-49A5-A9C0-C120BA3737CC}"/>
              </a:ext>
            </a:extLst>
          </p:cNvPr>
          <p:cNvSpPr/>
          <p:nvPr/>
        </p:nvSpPr>
        <p:spPr>
          <a:xfrm>
            <a:off x="6946392" y="1738433"/>
            <a:ext cx="1481328" cy="1909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1642872" y="3673667"/>
            <a:ext cx="3246120" cy="1787565"/>
          </a:xfrm>
          <a:prstGeom prst="wedgeRoundRectCallout">
            <a:avLst>
              <a:gd name="adj1" fmla="val 116565"/>
              <a:gd name="adj2" fmla="val -1461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“EPA Region Table Generator” provides attainment status of O3 and PM2.5 and their DVs; also allows to select any EPA region based on data updated to 2018.</a:t>
            </a:r>
          </a:p>
        </p:txBody>
      </p:sp>
      <p:sp>
        <p:nvSpPr>
          <p:cNvPr id="7" name="Slide Number Placeholder 1">
            <a:extLst>
              <a:ext uri="{FF2B5EF4-FFF2-40B4-BE49-F238E27FC236}">
                <a16:creationId xmlns:a16="http://schemas.microsoft.com/office/drawing/2014/main" id="{C7282157-E4B6-4345-899E-79DCD3B6BD41}"/>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42</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967804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828CFF-9D4F-4070-980B-34E23D43A0B5}"/>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Viewer: </a:t>
            </a:r>
            <a:r>
              <a:rPr lang="en-US" altLang="zh-CN" sz="3600" dirty="0">
                <a:solidFill>
                  <a:srgbClr val="FFFF00"/>
                </a:solidFill>
                <a:latin typeface="Arial" panose="020B0604020202020204" pitchFamily="34" charset="0"/>
                <a:cs typeface="Arial" panose="020B0604020202020204" pitchFamily="34" charset="0"/>
              </a:rPr>
              <a:t>Data Search &amp; Filter</a:t>
            </a:r>
            <a:endParaRPr lang="zh-CN" altLang="en-US" sz="3600" dirty="0">
              <a:solidFill>
                <a:srgbClr val="FFFF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6DFCC-9882-4512-B9D3-6F2248E53C4B}"/>
              </a:ext>
            </a:extLst>
          </p:cNvPr>
          <p:cNvPicPr>
            <a:picLocks noChangeAspect="1"/>
          </p:cNvPicPr>
          <p:nvPr/>
        </p:nvPicPr>
        <p:blipFill>
          <a:blip r:embed="rId2"/>
          <a:stretch>
            <a:fillRect/>
          </a:stretch>
        </p:blipFill>
        <p:spPr>
          <a:xfrm>
            <a:off x="1546860" y="977001"/>
            <a:ext cx="9144000" cy="5776452"/>
          </a:xfrm>
          <a:prstGeom prst="rect">
            <a:avLst/>
          </a:prstGeom>
        </p:spPr>
      </p:pic>
      <p:sp>
        <p:nvSpPr>
          <p:cNvPr id="8" name="Rectangle 12">
            <a:extLst>
              <a:ext uri="{FF2B5EF4-FFF2-40B4-BE49-F238E27FC236}">
                <a16:creationId xmlns:a16="http://schemas.microsoft.com/office/drawing/2014/main" id="{A3EFBB79-9DC9-492A-AD11-C0A54AC2C1A6}"/>
              </a:ext>
            </a:extLst>
          </p:cNvPr>
          <p:cNvSpPr/>
          <p:nvPr/>
        </p:nvSpPr>
        <p:spPr>
          <a:xfrm>
            <a:off x="10366249" y="2275329"/>
            <a:ext cx="228599" cy="458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0" name="Speech Bubble: Rectangle with Corners Rounded 4">
            <a:extLst>
              <a:ext uri="{FF2B5EF4-FFF2-40B4-BE49-F238E27FC236}">
                <a16:creationId xmlns:a16="http://schemas.microsoft.com/office/drawing/2014/main" id="{EF121333-D16B-4DC9-997C-450EEBA02D0F}"/>
              </a:ext>
            </a:extLst>
          </p:cNvPr>
          <p:cNvSpPr/>
          <p:nvPr/>
        </p:nvSpPr>
        <p:spPr>
          <a:xfrm>
            <a:off x="6788428" y="909135"/>
            <a:ext cx="3227459" cy="601827"/>
          </a:xfrm>
          <a:prstGeom prst="wedgeRoundRectCallout">
            <a:avLst>
              <a:gd name="adj1" fmla="val 64063"/>
              <a:gd name="adj2" fmla="val 18177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Click “+” to add filters; Click “x” to remove current filter; </a:t>
            </a:r>
          </a:p>
        </p:txBody>
      </p:sp>
      <p:sp>
        <p:nvSpPr>
          <p:cNvPr id="11" name="Speech Bubble: Rectangle with Corners Rounded 4">
            <a:extLst>
              <a:ext uri="{FF2B5EF4-FFF2-40B4-BE49-F238E27FC236}">
                <a16:creationId xmlns:a16="http://schemas.microsoft.com/office/drawing/2014/main" id="{4EB4FF7F-0613-4EA4-8A6C-42C17A9E9CF1}"/>
              </a:ext>
            </a:extLst>
          </p:cNvPr>
          <p:cNvSpPr/>
          <p:nvPr/>
        </p:nvSpPr>
        <p:spPr>
          <a:xfrm>
            <a:off x="7018789" y="5349255"/>
            <a:ext cx="3576058" cy="531744"/>
          </a:xfrm>
          <a:prstGeom prst="wedgeRoundRectCallout">
            <a:avLst>
              <a:gd name="adj1" fmla="val 36174"/>
              <a:gd name="adj2" fmla="val 1202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altLang="zh-CN" dirty="0">
                <a:solidFill>
                  <a:srgbClr val="0000FF"/>
                </a:solidFill>
                <a:latin typeface="Calibri"/>
                <a:ea typeface="微软雅黑"/>
              </a:rPr>
              <a:t>Click “Output data…” to output current page records or all records</a:t>
            </a:r>
            <a:endParaRPr lang="en-US" dirty="0">
              <a:solidFill>
                <a:srgbClr val="0000FF"/>
              </a:solidFill>
              <a:latin typeface="Calibri"/>
              <a:ea typeface="微软雅黑"/>
            </a:endParaRPr>
          </a:p>
        </p:txBody>
      </p:sp>
      <p:sp>
        <p:nvSpPr>
          <p:cNvPr id="12" name="Speech Bubble: Rectangle with Corners Rounded 4">
            <a:extLst>
              <a:ext uri="{FF2B5EF4-FFF2-40B4-BE49-F238E27FC236}">
                <a16:creationId xmlns:a16="http://schemas.microsoft.com/office/drawing/2014/main" id="{8D96B83B-0424-43A3-85FD-35553D2D6014}"/>
              </a:ext>
            </a:extLst>
          </p:cNvPr>
          <p:cNvSpPr/>
          <p:nvPr/>
        </p:nvSpPr>
        <p:spPr>
          <a:xfrm>
            <a:off x="4242034" y="5407978"/>
            <a:ext cx="2680743" cy="531744"/>
          </a:xfrm>
          <a:prstGeom prst="wedgeRoundRectCallout">
            <a:avLst>
              <a:gd name="adj1" fmla="val 61209"/>
              <a:gd name="adj2" fmla="val 11709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Show specified records per page.</a:t>
            </a:r>
          </a:p>
        </p:txBody>
      </p:sp>
      <p:sp>
        <p:nvSpPr>
          <p:cNvPr id="9" name="Rectangle 12">
            <a:extLst>
              <a:ext uri="{FF2B5EF4-FFF2-40B4-BE49-F238E27FC236}">
                <a16:creationId xmlns:a16="http://schemas.microsoft.com/office/drawing/2014/main" id="{92A9077F-FB4C-4342-BE6A-CDD59D1378E2}"/>
              </a:ext>
            </a:extLst>
          </p:cNvPr>
          <p:cNvSpPr/>
          <p:nvPr/>
        </p:nvSpPr>
        <p:spPr>
          <a:xfrm flipH="1">
            <a:off x="6150864" y="1679320"/>
            <a:ext cx="922789" cy="332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3" name="Slide Number Placeholder 1">
            <a:extLst>
              <a:ext uri="{FF2B5EF4-FFF2-40B4-BE49-F238E27FC236}">
                <a16:creationId xmlns:a16="http://schemas.microsoft.com/office/drawing/2014/main" id="{B9BE1631-4C8E-4C0E-BE84-C981A4E8308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43</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828974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CA508C1-E0E4-4055-BAF1-27C02FBED069}"/>
              </a:ext>
            </a:extLst>
          </p:cNvPr>
          <p:cNvPicPr>
            <a:picLocks noChangeAspect="1"/>
          </p:cNvPicPr>
          <p:nvPr/>
        </p:nvPicPr>
        <p:blipFill>
          <a:blip r:embed="rId3"/>
          <a:stretch>
            <a:fillRect/>
          </a:stretch>
        </p:blipFill>
        <p:spPr>
          <a:xfrm>
            <a:off x="562061" y="896515"/>
            <a:ext cx="11006623" cy="582909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Overlaying Map </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9" name="Rectangle 12">
            <a:extLst>
              <a:ext uri="{FF2B5EF4-FFF2-40B4-BE49-F238E27FC236}">
                <a16:creationId xmlns:a16="http://schemas.microsoft.com/office/drawing/2014/main" id="{8893309B-F570-4EDB-9689-3B6DF87F3C01}"/>
              </a:ext>
            </a:extLst>
          </p:cNvPr>
          <p:cNvSpPr/>
          <p:nvPr/>
        </p:nvSpPr>
        <p:spPr>
          <a:xfrm>
            <a:off x="562061" y="2759388"/>
            <a:ext cx="1279265" cy="1045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5F75542D-ED9F-46F2-B232-D1CFC9B71209}"/>
              </a:ext>
            </a:extLst>
          </p:cNvPr>
          <p:cNvSpPr/>
          <p:nvPr/>
        </p:nvSpPr>
        <p:spPr>
          <a:xfrm>
            <a:off x="2073149" y="2821475"/>
            <a:ext cx="1714500" cy="542524"/>
          </a:xfrm>
          <a:prstGeom prst="wedgeRoundRectCallout">
            <a:avLst>
              <a:gd name="adj1" fmla="val -76853"/>
              <a:gd name="adj2" fmla="val 4368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rPr>
              <a:t>Overlaying Map selection</a:t>
            </a:r>
            <a:endParaRPr lang="en-US" dirty="0">
              <a:solidFill>
                <a:srgbClr val="0000FF"/>
              </a:solidFill>
              <a:latin typeface="Calibri"/>
              <a:ea typeface="微软雅黑"/>
            </a:endParaRPr>
          </a:p>
        </p:txBody>
      </p:sp>
      <p:sp>
        <p:nvSpPr>
          <p:cNvPr id="14" name="Rectangle 12">
            <a:extLst>
              <a:ext uri="{FF2B5EF4-FFF2-40B4-BE49-F238E27FC236}">
                <a16:creationId xmlns:a16="http://schemas.microsoft.com/office/drawing/2014/main" id="{72B33408-B2BC-438E-BA2B-B5F9486CD4AB}"/>
              </a:ext>
            </a:extLst>
          </p:cNvPr>
          <p:cNvSpPr/>
          <p:nvPr/>
        </p:nvSpPr>
        <p:spPr>
          <a:xfrm>
            <a:off x="562061" y="1343086"/>
            <a:ext cx="912890" cy="695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5" name="Speech Bubble: Rectangle with Corners Rounded 4">
            <a:extLst>
              <a:ext uri="{FF2B5EF4-FFF2-40B4-BE49-F238E27FC236}">
                <a16:creationId xmlns:a16="http://schemas.microsoft.com/office/drawing/2014/main" id="{28AB6553-596E-483D-B4CE-C7C6E864980E}"/>
              </a:ext>
            </a:extLst>
          </p:cNvPr>
          <p:cNvSpPr/>
          <p:nvPr/>
        </p:nvSpPr>
        <p:spPr>
          <a:xfrm>
            <a:off x="1069595" y="787617"/>
            <a:ext cx="2007108" cy="327371"/>
          </a:xfrm>
          <a:prstGeom prst="wedgeRoundRectCallout">
            <a:avLst>
              <a:gd name="adj1" fmla="val -52168"/>
              <a:gd name="adj2" fmla="val 989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Region Selection</a:t>
            </a:r>
          </a:p>
        </p:txBody>
      </p:sp>
      <p:sp>
        <p:nvSpPr>
          <p:cNvPr id="16" name="Rectangle 12">
            <a:extLst>
              <a:ext uri="{FF2B5EF4-FFF2-40B4-BE49-F238E27FC236}">
                <a16:creationId xmlns:a16="http://schemas.microsoft.com/office/drawing/2014/main" id="{CAF00A98-AFD0-4C4A-BFFF-317048EE552C}"/>
              </a:ext>
            </a:extLst>
          </p:cNvPr>
          <p:cNvSpPr/>
          <p:nvPr/>
        </p:nvSpPr>
        <p:spPr>
          <a:xfrm>
            <a:off x="1516898" y="1309645"/>
            <a:ext cx="8306610" cy="73197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Speech Bubble: Rectangle with Corners Rounded 4">
            <a:extLst>
              <a:ext uri="{FF2B5EF4-FFF2-40B4-BE49-F238E27FC236}">
                <a16:creationId xmlns:a16="http://schemas.microsoft.com/office/drawing/2014/main" id="{1F3BE8F6-A80D-4C14-A5C5-4DAE68432E1A}"/>
              </a:ext>
            </a:extLst>
          </p:cNvPr>
          <p:cNvSpPr/>
          <p:nvPr/>
        </p:nvSpPr>
        <p:spPr>
          <a:xfrm>
            <a:off x="4969877" y="2465705"/>
            <a:ext cx="2007108" cy="570229"/>
          </a:xfrm>
          <a:prstGeom prst="wedgeRoundRectCallout">
            <a:avLst>
              <a:gd name="adj1" fmla="val -53568"/>
              <a:gd name="adj2" fmla="val -117685"/>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Data Query  qualifier selection</a:t>
            </a:r>
          </a:p>
        </p:txBody>
      </p:sp>
      <p:sp>
        <p:nvSpPr>
          <p:cNvPr id="18" name="Rectangle 12">
            <a:extLst>
              <a:ext uri="{FF2B5EF4-FFF2-40B4-BE49-F238E27FC236}">
                <a16:creationId xmlns:a16="http://schemas.microsoft.com/office/drawing/2014/main" id="{BED8CF51-A54C-4665-BEFD-96DEE217433C}"/>
              </a:ext>
            </a:extLst>
          </p:cNvPr>
          <p:cNvSpPr/>
          <p:nvPr/>
        </p:nvSpPr>
        <p:spPr>
          <a:xfrm>
            <a:off x="10519793" y="1182848"/>
            <a:ext cx="879821" cy="16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Speech Bubble: Rectangle with Corners Rounded 4">
            <a:extLst>
              <a:ext uri="{FF2B5EF4-FFF2-40B4-BE49-F238E27FC236}">
                <a16:creationId xmlns:a16="http://schemas.microsoft.com/office/drawing/2014/main" id="{5A83834F-1D92-4297-85C7-F32353383250}"/>
              </a:ext>
            </a:extLst>
          </p:cNvPr>
          <p:cNvSpPr/>
          <p:nvPr/>
        </p:nvSpPr>
        <p:spPr>
          <a:xfrm>
            <a:off x="9621012" y="1966036"/>
            <a:ext cx="1947672" cy="600301"/>
          </a:xfrm>
          <a:prstGeom prst="wedgeRoundRectCallout">
            <a:avLst>
              <a:gd name="adj1" fmla="val 20541"/>
              <a:gd name="adj2" fmla="val -14220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Data Query Configuration</a:t>
            </a:r>
          </a:p>
        </p:txBody>
      </p:sp>
      <p:sp>
        <p:nvSpPr>
          <p:cNvPr id="21" name="Slide Number Placeholder 1">
            <a:extLst>
              <a:ext uri="{FF2B5EF4-FFF2-40B4-BE49-F238E27FC236}">
                <a16:creationId xmlns:a16="http://schemas.microsoft.com/office/drawing/2014/main" id="{5EA34C17-EF95-4AB1-9CB2-12399FA02C5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44</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38561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5" grpId="0" animBg="1"/>
      <p:bldP spid="16"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65857-7B7C-45FA-8D22-CB372C6A2F1A}"/>
              </a:ext>
            </a:extLst>
          </p:cNvPr>
          <p:cNvPicPr>
            <a:picLocks noChangeAspect="1"/>
          </p:cNvPicPr>
          <p:nvPr/>
        </p:nvPicPr>
        <p:blipFill>
          <a:blip r:embed="rId3"/>
          <a:stretch>
            <a:fillRect/>
          </a:stretch>
        </p:blipFill>
        <p:spPr>
          <a:xfrm>
            <a:off x="578841" y="914401"/>
            <a:ext cx="10788242" cy="5808149"/>
          </a:xfrm>
          <a:prstGeom prst="rect">
            <a:avLst/>
          </a:prstGeom>
        </p:spPr>
      </p:pic>
      <p:sp>
        <p:nvSpPr>
          <p:cNvPr id="10" name="Rectangle 12">
            <a:extLst>
              <a:ext uri="{FF2B5EF4-FFF2-40B4-BE49-F238E27FC236}">
                <a16:creationId xmlns:a16="http://schemas.microsoft.com/office/drawing/2014/main" id="{397AE2B2-27D2-49A5-A9C0-C120BA3737CC}"/>
              </a:ext>
            </a:extLst>
          </p:cNvPr>
          <p:cNvSpPr/>
          <p:nvPr/>
        </p:nvSpPr>
        <p:spPr>
          <a:xfrm>
            <a:off x="578840" y="1157681"/>
            <a:ext cx="1732787" cy="2516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8" name="Speech Bubble: Rectangle with Corners Rounded 4">
            <a:extLst>
              <a:ext uri="{FF2B5EF4-FFF2-40B4-BE49-F238E27FC236}">
                <a16:creationId xmlns:a16="http://schemas.microsoft.com/office/drawing/2014/main" id="{D636CB2B-7C17-47E1-BADC-8683827DA16B}"/>
              </a:ext>
            </a:extLst>
          </p:cNvPr>
          <p:cNvSpPr/>
          <p:nvPr/>
        </p:nvSpPr>
        <p:spPr>
          <a:xfrm>
            <a:off x="3172611" y="846356"/>
            <a:ext cx="3666744" cy="538425"/>
          </a:xfrm>
          <a:prstGeom prst="wedgeRoundRectCallout">
            <a:avLst>
              <a:gd name="adj1" fmla="val -72611"/>
              <a:gd name="adj2" fmla="val 3155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“Data Query Filter” allows to select “qualifiers” for query </a:t>
            </a:r>
          </a:p>
        </p:txBody>
      </p:sp>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fontScale="90000"/>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Configure Data Query</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4" name="Rectangle 12">
            <a:extLst>
              <a:ext uri="{FF2B5EF4-FFF2-40B4-BE49-F238E27FC236}">
                <a16:creationId xmlns:a16="http://schemas.microsoft.com/office/drawing/2014/main" id="{C29C0976-E8F4-400C-9082-379FCC9A1A8D}"/>
              </a:ext>
            </a:extLst>
          </p:cNvPr>
          <p:cNvSpPr/>
          <p:nvPr/>
        </p:nvSpPr>
        <p:spPr>
          <a:xfrm>
            <a:off x="578839" y="4101568"/>
            <a:ext cx="2004969" cy="3105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5" name="Speech Bubble: Rectangle with Corners Rounded 4">
            <a:extLst>
              <a:ext uri="{FF2B5EF4-FFF2-40B4-BE49-F238E27FC236}">
                <a16:creationId xmlns:a16="http://schemas.microsoft.com/office/drawing/2014/main" id="{9168FB93-947A-4E55-ABEC-C1165AFE3549}"/>
              </a:ext>
            </a:extLst>
          </p:cNvPr>
          <p:cNvSpPr/>
          <p:nvPr/>
        </p:nvSpPr>
        <p:spPr>
          <a:xfrm>
            <a:off x="3473196" y="5735904"/>
            <a:ext cx="3909060" cy="827814"/>
          </a:xfrm>
          <a:prstGeom prst="wedgeRoundRectCallout">
            <a:avLst>
              <a:gd name="adj1" fmla="val -72504"/>
              <a:gd name="adj2" fmla="val -22080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dirty="0">
                <a:solidFill>
                  <a:srgbClr val="0000FF"/>
                </a:solidFill>
                <a:latin typeface="Calibri"/>
                <a:ea typeface="微软雅黑"/>
              </a:rPr>
              <a:t>“Data Query Preview” displays the selected “qualifiers” at the same time</a:t>
            </a:r>
          </a:p>
        </p:txBody>
      </p:sp>
      <p:sp>
        <p:nvSpPr>
          <p:cNvPr id="9" name="Slide Number Placeholder 1">
            <a:extLst>
              <a:ext uri="{FF2B5EF4-FFF2-40B4-BE49-F238E27FC236}">
                <a16:creationId xmlns:a16="http://schemas.microsoft.com/office/drawing/2014/main" id="{976F52CA-7292-43AC-B17A-31EE895E8B27}"/>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765063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ED41B6B-3702-4D77-A0BC-24F6DA655A18}"/>
              </a:ext>
            </a:extLst>
          </p:cNvPr>
          <p:cNvPicPr>
            <a:picLocks noChangeAspect="1"/>
          </p:cNvPicPr>
          <p:nvPr/>
        </p:nvPicPr>
        <p:blipFill>
          <a:blip r:embed="rId3"/>
          <a:stretch>
            <a:fillRect/>
          </a:stretch>
        </p:blipFill>
        <p:spPr>
          <a:xfrm>
            <a:off x="1014157" y="957156"/>
            <a:ext cx="10629761" cy="576432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3E400AF7-2CC5-4913-A02F-42AD0B17676F}"/>
              </a:ext>
            </a:extLst>
          </p:cNvPr>
          <p:cNvPicPr>
            <a:picLocks noChangeAspect="1"/>
          </p:cNvPicPr>
          <p:nvPr/>
        </p:nvPicPr>
        <p:blipFill>
          <a:blip r:embed="rId4"/>
          <a:stretch>
            <a:fillRect/>
          </a:stretch>
        </p:blipFill>
        <p:spPr>
          <a:xfrm>
            <a:off x="1296970" y="1971451"/>
            <a:ext cx="6511148" cy="4363781"/>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7" name="Speech Bubble: Rectangle with Corners Rounded 4">
            <a:extLst>
              <a:ext uri="{FF2B5EF4-FFF2-40B4-BE49-F238E27FC236}">
                <a16:creationId xmlns:a16="http://schemas.microsoft.com/office/drawing/2014/main" id="{3087BF91-BFB7-4431-BDB1-31655300EBF6}"/>
              </a:ext>
            </a:extLst>
          </p:cNvPr>
          <p:cNvSpPr/>
          <p:nvPr/>
        </p:nvSpPr>
        <p:spPr>
          <a:xfrm>
            <a:off x="9211882" y="4632234"/>
            <a:ext cx="1965960" cy="614783"/>
          </a:xfrm>
          <a:prstGeom prst="wedgeRoundRectCallout">
            <a:avLst>
              <a:gd name="adj1" fmla="val 54479"/>
              <a:gd name="adj2" fmla="val 10877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Detachable “Attribute Table”</a:t>
            </a:r>
          </a:p>
        </p:txBody>
      </p:sp>
      <p:sp>
        <p:nvSpPr>
          <p:cNvPr id="18" name="Rectangle 12">
            <a:extLst>
              <a:ext uri="{FF2B5EF4-FFF2-40B4-BE49-F238E27FC236}">
                <a16:creationId xmlns:a16="http://schemas.microsoft.com/office/drawing/2014/main" id="{19E72EA2-04AA-47F5-807B-E14AB2D938A5}"/>
              </a:ext>
            </a:extLst>
          </p:cNvPr>
          <p:cNvSpPr/>
          <p:nvPr/>
        </p:nvSpPr>
        <p:spPr>
          <a:xfrm>
            <a:off x="11299062" y="5578678"/>
            <a:ext cx="283464" cy="201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21" name="Rectangle 12">
            <a:extLst>
              <a:ext uri="{FF2B5EF4-FFF2-40B4-BE49-F238E27FC236}">
                <a16:creationId xmlns:a16="http://schemas.microsoft.com/office/drawing/2014/main" id="{EEF9D583-9049-4CD3-9972-0A924C3CF608}"/>
              </a:ext>
            </a:extLst>
          </p:cNvPr>
          <p:cNvSpPr/>
          <p:nvPr/>
        </p:nvSpPr>
        <p:spPr>
          <a:xfrm>
            <a:off x="1296970" y="2188723"/>
            <a:ext cx="6280877" cy="398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3463046" y="3429000"/>
            <a:ext cx="2178995" cy="629645"/>
          </a:xfrm>
          <a:prstGeom prst="wedgeRoundRectCallout">
            <a:avLst>
              <a:gd name="adj1" fmla="val -72189"/>
              <a:gd name="adj2" fmla="val -17768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Filter/search/export functions</a:t>
            </a:r>
          </a:p>
        </p:txBody>
      </p:sp>
      <p:sp>
        <p:nvSpPr>
          <p:cNvPr id="10" name="Slide Number Placeholder 1">
            <a:extLst>
              <a:ext uri="{FF2B5EF4-FFF2-40B4-BE49-F238E27FC236}">
                <a16:creationId xmlns:a16="http://schemas.microsoft.com/office/drawing/2014/main" id="{97998DA5-B713-47E2-BBBD-B6B62593AEF9}"/>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69280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055A89-FE12-45BE-BA7D-096B73B44868}"/>
              </a:ext>
            </a:extLst>
          </p:cNvPr>
          <p:cNvPicPr>
            <a:picLocks noChangeAspect="1"/>
          </p:cNvPicPr>
          <p:nvPr/>
        </p:nvPicPr>
        <p:blipFill>
          <a:blip r:embed="rId3"/>
          <a:stretch>
            <a:fillRect/>
          </a:stretch>
        </p:blipFill>
        <p:spPr>
          <a:xfrm>
            <a:off x="1546860" y="863475"/>
            <a:ext cx="9144000" cy="5858000"/>
          </a:xfrm>
          <a:prstGeom prst="rect">
            <a:avLst/>
          </a:prstGeom>
        </p:spPr>
      </p:pic>
      <p:pic>
        <p:nvPicPr>
          <p:cNvPr id="6" name="图片 5">
            <a:extLst>
              <a:ext uri="{FF2B5EF4-FFF2-40B4-BE49-F238E27FC236}">
                <a16:creationId xmlns:a16="http://schemas.microsoft.com/office/drawing/2014/main" id="{654A814C-427D-4751-B485-CC001CE8608E}"/>
              </a:ext>
            </a:extLst>
          </p:cNvPr>
          <p:cNvPicPr>
            <a:picLocks noChangeAspect="1"/>
          </p:cNvPicPr>
          <p:nvPr/>
        </p:nvPicPr>
        <p:blipFill>
          <a:blip r:embed="rId4"/>
          <a:stretch>
            <a:fillRect/>
          </a:stretch>
        </p:blipFill>
        <p:spPr>
          <a:xfrm>
            <a:off x="1546860" y="772718"/>
            <a:ext cx="9144000" cy="6085282"/>
          </a:xfrm>
          <a:prstGeom prst="rect">
            <a:avLst/>
          </a:prstGeom>
        </p:spPr>
      </p:pic>
      <p:sp>
        <p:nvSpPr>
          <p:cNvPr id="11" name="Title 1">
            <a:extLst>
              <a:ext uri="{FF2B5EF4-FFF2-40B4-BE49-F238E27FC236}">
                <a16:creationId xmlns:a16="http://schemas.microsoft.com/office/drawing/2014/main" id="{E17E00B9-2881-4A06-BF70-F7699F4F87EA}"/>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Query Module: </a:t>
            </a:r>
            <a:r>
              <a:rPr lang="en-US" altLang="zh-CN" sz="3600" dirty="0">
                <a:solidFill>
                  <a:srgbClr val="FFFF00"/>
                </a:solidFill>
                <a:latin typeface="Arial" panose="020B0604020202020204" pitchFamily="34" charset="0"/>
                <a:cs typeface="Arial" panose="020B0604020202020204" pitchFamily="34" charset="0"/>
              </a:rPr>
              <a:t>Attribute Table</a:t>
            </a:r>
            <a:r>
              <a:rPr lang="en-US" altLang="zh-CN" sz="3600" dirty="0">
                <a:latin typeface="Arial" panose="020B0604020202020204" pitchFamily="34" charset="0"/>
                <a:cs typeface="Arial" panose="020B0604020202020204" pitchFamily="34" charset="0"/>
              </a:rPr>
              <a:t> </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19" name="Speech Bubble: Rectangle with Corners Rounded 4">
            <a:extLst>
              <a:ext uri="{FF2B5EF4-FFF2-40B4-BE49-F238E27FC236}">
                <a16:creationId xmlns:a16="http://schemas.microsoft.com/office/drawing/2014/main" id="{976D7D0A-9C5D-4B7A-8F92-1DF5F2E2EC95}"/>
              </a:ext>
            </a:extLst>
          </p:cNvPr>
          <p:cNvSpPr/>
          <p:nvPr/>
        </p:nvSpPr>
        <p:spPr>
          <a:xfrm>
            <a:off x="4285488" y="4295158"/>
            <a:ext cx="2235708" cy="843520"/>
          </a:xfrm>
          <a:prstGeom prst="wedgeRoundRectCallout">
            <a:avLst>
              <a:gd name="adj1" fmla="val 22002"/>
              <a:gd name="adj2" fmla="val -12052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a “record” to link and display its location &amp; info.</a:t>
            </a:r>
          </a:p>
        </p:txBody>
      </p:sp>
      <p:sp>
        <p:nvSpPr>
          <p:cNvPr id="21" name="Rectangle 12">
            <a:extLst>
              <a:ext uri="{FF2B5EF4-FFF2-40B4-BE49-F238E27FC236}">
                <a16:creationId xmlns:a16="http://schemas.microsoft.com/office/drawing/2014/main" id="{EEF9D583-9049-4CD3-9972-0A924C3CF608}"/>
              </a:ext>
            </a:extLst>
          </p:cNvPr>
          <p:cNvSpPr/>
          <p:nvPr/>
        </p:nvSpPr>
        <p:spPr>
          <a:xfrm>
            <a:off x="1546860" y="3429001"/>
            <a:ext cx="5134356" cy="1283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cxnSp>
        <p:nvCxnSpPr>
          <p:cNvPr id="14" name="Straight Arrow Connector 13">
            <a:extLst>
              <a:ext uri="{FF2B5EF4-FFF2-40B4-BE49-F238E27FC236}">
                <a16:creationId xmlns:a16="http://schemas.microsoft.com/office/drawing/2014/main" id="{8D030695-BF42-483B-BE8B-22D85CA05750}"/>
              </a:ext>
            </a:extLst>
          </p:cNvPr>
          <p:cNvCxnSpPr>
            <a:cxnSpLocks/>
          </p:cNvCxnSpPr>
          <p:nvPr/>
        </p:nvCxnSpPr>
        <p:spPr bwMode="auto">
          <a:xfrm>
            <a:off x="6685789" y="3619054"/>
            <a:ext cx="1103327" cy="119482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pic>
        <p:nvPicPr>
          <p:cNvPr id="22" name="Picture 21">
            <a:extLst>
              <a:ext uri="{FF2B5EF4-FFF2-40B4-BE49-F238E27FC236}">
                <a16:creationId xmlns:a16="http://schemas.microsoft.com/office/drawing/2014/main" id="{456FC9AA-11D3-4146-AA6D-BE9DACDC5D16}"/>
              </a:ext>
            </a:extLst>
          </p:cNvPr>
          <p:cNvPicPr>
            <a:picLocks noChangeAspect="1"/>
          </p:cNvPicPr>
          <p:nvPr/>
        </p:nvPicPr>
        <p:blipFill>
          <a:blip r:embed="rId5"/>
          <a:stretch>
            <a:fillRect/>
          </a:stretch>
        </p:blipFill>
        <p:spPr>
          <a:xfrm>
            <a:off x="8719432" y="2012067"/>
            <a:ext cx="1875417" cy="3909320"/>
          </a:xfrm>
          <a:prstGeom prst="rect">
            <a:avLst/>
          </a:prstGeom>
          <a:ln>
            <a:solidFill>
              <a:schemeClr val="tx1"/>
            </a:solidFill>
          </a:ln>
        </p:spPr>
      </p:pic>
      <p:sp>
        <p:nvSpPr>
          <p:cNvPr id="10" name="Slide Number Placeholder 1">
            <a:extLst>
              <a:ext uri="{FF2B5EF4-FFF2-40B4-BE49-F238E27FC236}">
                <a16:creationId xmlns:a16="http://schemas.microsoft.com/office/drawing/2014/main" id="{7E3BE2B2-8FFA-452C-B465-8C6A1151A7DF}"/>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401992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F72D5-1046-4B1A-A423-B340E49C44CD}"/>
              </a:ext>
            </a:extLst>
          </p:cNvPr>
          <p:cNvPicPr>
            <a:picLocks noChangeAspect="1"/>
          </p:cNvPicPr>
          <p:nvPr/>
        </p:nvPicPr>
        <p:blipFill>
          <a:blip r:embed="rId2"/>
          <a:stretch>
            <a:fillRect/>
          </a:stretch>
        </p:blipFill>
        <p:spPr>
          <a:xfrm>
            <a:off x="1524000" y="1081548"/>
            <a:ext cx="9144000" cy="5776452"/>
          </a:xfrm>
          <a:prstGeom prst="rect">
            <a:avLst/>
          </a:prstGeom>
        </p:spPr>
      </p:pic>
      <p:sp>
        <p:nvSpPr>
          <p:cNvPr id="6" name="Title 1">
            <a:extLst>
              <a:ext uri="{FF2B5EF4-FFF2-40B4-BE49-F238E27FC236}">
                <a16:creationId xmlns:a16="http://schemas.microsoft.com/office/drawing/2014/main" id="{EDEBF8DE-3AE9-4040-BFB2-D333C411E50C}"/>
              </a:ext>
            </a:extLst>
          </p:cNvPr>
          <p:cNvSpPr>
            <a:spLocks noGrp="1"/>
          </p:cNvSpPr>
          <p:nvPr>
            <p:ph type="title"/>
          </p:nvPr>
        </p:nvSpPr>
        <p:spPr>
          <a:xfrm>
            <a:off x="1642872" y="3"/>
            <a:ext cx="8951976" cy="669103"/>
          </a:xfrm>
        </p:spPr>
        <p:txBody>
          <a:bodyPr>
            <a:normAutofit/>
          </a:bodyPr>
          <a:lstStyle/>
          <a:p>
            <a:r>
              <a:rPr lang="en-US" altLang="zh-CN" sz="3600" dirty="0">
                <a:latin typeface="Arial" panose="020B0604020202020204" pitchFamily="34" charset="0"/>
                <a:cs typeface="Arial" panose="020B0604020202020204" pitchFamily="34" charset="0"/>
              </a:rPr>
              <a:t>Data Input Module: </a:t>
            </a:r>
            <a:r>
              <a:rPr lang="en-US" altLang="zh-CN" sz="3600" dirty="0">
                <a:solidFill>
                  <a:srgbClr val="FFFF00"/>
                </a:solidFill>
                <a:latin typeface="Arial" panose="020B0604020202020204" pitchFamily="34" charset="0"/>
                <a:cs typeface="Arial" panose="020B0604020202020204" pitchFamily="34" charset="0"/>
              </a:rPr>
              <a:t>Data Preview</a:t>
            </a:r>
            <a:endParaRPr lang="zh-CN" altLang="en-US" sz="3600" dirty="0">
              <a:solidFill>
                <a:srgbClr val="FFFF00"/>
              </a:solidFill>
              <a:latin typeface="Arial" panose="020B0604020202020204" pitchFamily="34" charset="0"/>
              <a:cs typeface="Arial" panose="020B0604020202020204" pitchFamily="34" charset="0"/>
            </a:endParaRPr>
          </a:p>
        </p:txBody>
      </p:sp>
      <p:sp>
        <p:nvSpPr>
          <p:cNvPr id="7" name="Speech Bubble: Rectangle with Corners Rounded 4">
            <a:extLst>
              <a:ext uri="{FF2B5EF4-FFF2-40B4-BE49-F238E27FC236}">
                <a16:creationId xmlns:a16="http://schemas.microsoft.com/office/drawing/2014/main" id="{750A6244-B1D2-4914-BB62-45DE46356C44}"/>
              </a:ext>
            </a:extLst>
          </p:cNvPr>
          <p:cNvSpPr/>
          <p:nvPr/>
        </p:nvSpPr>
        <p:spPr>
          <a:xfrm>
            <a:off x="1564896" y="3489523"/>
            <a:ext cx="1965960" cy="614783"/>
          </a:xfrm>
          <a:prstGeom prst="wedgeRoundRectCallout">
            <a:avLst>
              <a:gd name="adj1" fmla="val 57892"/>
              <a:gd name="adj2" fmla="val -172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to change input data file</a:t>
            </a:r>
          </a:p>
        </p:txBody>
      </p:sp>
      <p:sp>
        <p:nvSpPr>
          <p:cNvPr id="8" name="Rectangle 12">
            <a:extLst>
              <a:ext uri="{FF2B5EF4-FFF2-40B4-BE49-F238E27FC236}">
                <a16:creationId xmlns:a16="http://schemas.microsoft.com/office/drawing/2014/main" id="{F5D23DB8-1760-49CA-A9F0-3BDDDDDCAF03}"/>
              </a:ext>
            </a:extLst>
          </p:cNvPr>
          <p:cNvSpPr/>
          <p:nvPr/>
        </p:nvSpPr>
        <p:spPr>
          <a:xfrm>
            <a:off x="3530856" y="2419914"/>
            <a:ext cx="283464"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9" name="Speech Bubble: Rectangle with Corners Rounded 4">
            <a:extLst>
              <a:ext uri="{FF2B5EF4-FFF2-40B4-BE49-F238E27FC236}">
                <a16:creationId xmlns:a16="http://schemas.microsoft.com/office/drawing/2014/main" id="{2CBEDAC2-CD23-42CC-AB39-CA99AD9FCC7E}"/>
              </a:ext>
            </a:extLst>
          </p:cNvPr>
          <p:cNvSpPr/>
          <p:nvPr/>
        </p:nvSpPr>
        <p:spPr>
          <a:xfrm>
            <a:off x="3814320" y="3504718"/>
            <a:ext cx="1965960" cy="614783"/>
          </a:xfrm>
          <a:prstGeom prst="wedgeRoundRectCallout">
            <a:avLst>
              <a:gd name="adj1" fmla="val -41958"/>
              <a:gd name="adj2" fmla="val -1736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dirty="0">
                <a:solidFill>
                  <a:srgbClr val="0000FF"/>
                </a:solidFill>
                <a:latin typeface="Calibri"/>
                <a:ea typeface="微软雅黑"/>
              </a:rPr>
              <a:t>Click to view data</a:t>
            </a:r>
          </a:p>
        </p:txBody>
      </p:sp>
      <p:sp>
        <p:nvSpPr>
          <p:cNvPr id="10" name="Rectangle 12">
            <a:extLst>
              <a:ext uri="{FF2B5EF4-FFF2-40B4-BE49-F238E27FC236}">
                <a16:creationId xmlns:a16="http://schemas.microsoft.com/office/drawing/2014/main" id="{4ACFB376-DB24-43F0-9BD3-728D0723E38E}"/>
              </a:ext>
            </a:extLst>
          </p:cNvPr>
          <p:cNvSpPr/>
          <p:nvPr/>
        </p:nvSpPr>
        <p:spPr>
          <a:xfrm>
            <a:off x="3855217" y="2419914"/>
            <a:ext cx="202259" cy="260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1" name="Speech Bubble: Rectangle with Corners Rounded 4">
            <a:extLst>
              <a:ext uri="{FF2B5EF4-FFF2-40B4-BE49-F238E27FC236}">
                <a16:creationId xmlns:a16="http://schemas.microsoft.com/office/drawing/2014/main" id="{62B94A99-5F6C-4851-B7F4-1737535EE86E}"/>
              </a:ext>
            </a:extLst>
          </p:cNvPr>
          <p:cNvSpPr/>
          <p:nvPr/>
        </p:nvSpPr>
        <p:spPr>
          <a:xfrm>
            <a:off x="2250906" y="5469061"/>
            <a:ext cx="1965960" cy="614783"/>
          </a:xfrm>
          <a:prstGeom prst="wedgeRoundRectCallout">
            <a:avLst>
              <a:gd name="adj1" fmla="val 10528"/>
              <a:gd name="adj2" fmla="val 964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srgbClr val="0000FF"/>
                </a:solidFill>
                <a:latin typeface="Calibri"/>
                <a:ea typeface="微软雅黑"/>
              </a:rPr>
              <a:t>Click to </a:t>
            </a:r>
            <a:r>
              <a:rPr lang="en-US" altLang="zh-CN" dirty="0">
                <a:solidFill>
                  <a:srgbClr val="0000FF"/>
                </a:solidFill>
                <a:latin typeface="Calibri"/>
              </a:rPr>
              <a:t>run &amp; save project</a:t>
            </a:r>
            <a:endParaRPr lang="en-US" dirty="0">
              <a:solidFill>
                <a:srgbClr val="0000FF"/>
              </a:solidFill>
              <a:latin typeface="Calibri"/>
              <a:ea typeface="微软雅黑"/>
            </a:endParaRPr>
          </a:p>
        </p:txBody>
      </p:sp>
      <p:sp>
        <p:nvSpPr>
          <p:cNvPr id="13" name="Speech Bubble: Rectangle with Corners Rounded 4">
            <a:extLst>
              <a:ext uri="{FF2B5EF4-FFF2-40B4-BE49-F238E27FC236}">
                <a16:creationId xmlns:a16="http://schemas.microsoft.com/office/drawing/2014/main" id="{7DAE286E-F97C-4283-AC80-B1F8A2AF7C36}"/>
              </a:ext>
            </a:extLst>
          </p:cNvPr>
          <p:cNvSpPr/>
          <p:nvPr/>
        </p:nvSpPr>
        <p:spPr>
          <a:xfrm>
            <a:off x="7465789" y="3182130"/>
            <a:ext cx="3364392" cy="801458"/>
          </a:xfrm>
          <a:prstGeom prst="wedgeRoundRectCallout">
            <a:avLst>
              <a:gd name="adj1" fmla="val -97514"/>
              <a:gd name="adj2" fmla="val -1936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Select a table to view if there are multiple tables in the selected data source file</a:t>
            </a:r>
          </a:p>
        </p:txBody>
      </p:sp>
      <p:sp>
        <p:nvSpPr>
          <p:cNvPr id="14" name="Speech Bubble: Rectangle with Corners Rounded 4">
            <a:extLst>
              <a:ext uri="{FF2B5EF4-FFF2-40B4-BE49-F238E27FC236}">
                <a16:creationId xmlns:a16="http://schemas.microsoft.com/office/drawing/2014/main" id="{91057586-D41B-490F-9056-E435656EA554}"/>
              </a:ext>
            </a:extLst>
          </p:cNvPr>
          <p:cNvSpPr/>
          <p:nvPr/>
        </p:nvSpPr>
        <p:spPr>
          <a:xfrm>
            <a:off x="4838197" y="2520175"/>
            <a:ext cx="2104449" cy="499028"/>
          </a:xfrm>
          <a:prstGeom prst="wedgeRoundRectCallout">
            <a:avLst>
              <a:gd name="adj1" fmla="val -58761"/>
              <a:gd name="adj2" fmla="val -9682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Check to use filter to query data</a:t>
            </a:r>
          </a:p>
        </p:txBody>
      </p:sp>
      <p:sp>
        <p:nvSpPr>
          <p:cNvPr id="15" name="Rectangle 12">
            <a:extLst>
              <a:ext uri="{FF2B5EF4-FFF2-40B4-BE49-F238E27FC236}">
                <a16:creationId xmlns:a16="http://schemas.microsoft.com/office/drawing/2014/main" id="{2A896973-7ECB-47F4-A629-A8861B229C79}"/>
              </a:ext>
            </a:extLst>
          </p:cNvPr>
          <p:cNvSpPr/>
          <p:nvPr/>
        </p:nvSpPr>
        <p:spPr>
          <a:xfrm>
            <a:off x="3652958" y="1350628"/>
            <a:ext cx="692539" cy="1974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a typeface="微软雅黑"/>
            </a:endParaRPr>
          </a:p>
        </p:txBody>
      </p:sp>
      <p:sp>
        <p:nvSpPr>
          <p:cNvPr id="17" name="Speech Bubble: Rectangle with Corners Rounded 4">
            <a:extLst>
              <a:ext uri="{FF2B5EF4-FFF2-40B4-BE49-F238E27FC236}">
                <a16:creationId xmlns:a16="http://schemas.microsoft.com/office/drawing/2014/main" id="{58E4C725-3EF7-4B72-A60F-8FF214284695}"/>
              </a:ext>
            </a:extLst>
          </p:cNvPr>
          <p:cNvSpPr/>
          <p:nvPr/>
        </p:nvSpPr>
        <p:spPr>
          <a:xfrm>
            <a:off x="6178295" y="873835"/>
            <a:ext cx="5407347" cy="964694"/>
          </a:xfrm>
          <a:prstGeom prst="wedgeRoundRectCallout">
            <a:avLst>
              <a:gd name="adj1" fmla="val -83338"/>
              <a:gd name="adj2" fmla="val 99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dirty="0">
                <a:solidFill>
                  <a:srgbClr val="0000FF"/>
                </a:solidFill>
                <a:latin typeface="Calibri"/>
                <a:ea typeface="微软雅黑"/>
              </a:rPr>
              <a:t>“Transparency” &amp; “Open-Source”:</a:t>
            </a:r>
          </a:p>
          <a:p>
            <a:pPr lvl="0">
              <a:defRPr/>
            </a:pPr>
            <a:r>
              <a:rPr lang="en-US" dirty="0">
                <a:solidFill>
                  <a:srgbClr val="0000FF"/>
                </a:solidFill>
                <a:latin typeface="Calibri"/>
                <a:ea typeface="微软雅黑"/>
              </a:rPr>
              <a:t>All NEXUS input/output </a:t>
            </a:r>
            <a:r>
              <a:rPr lang="en-US" dirty="0">
                <a:solidFill>
                  <a:srgbClr val="0000FF"/>
                </a:solidFill>
                <a:latin typeface="Calibri"/>
              </a:rPr>
              <a:t>data files are </a:t>
            </a:r>
            <a:r>
              <a:rPr lang="en-US" dirty="0">
                <a:solidFill>
                  <a:srgbClr val="0000FF"/>
                </a:solidFill>
                <a:latin typeface="Calibri"/>
                <a:ea typeface="微软雅黑"/>
              </a:rPr>
              <a:t>available under:</a:t>
            </a:r>
          </a:p>
          <a:p>
            <a:pPr lvl="0">
              <a:defRPr/>
            </a:pPr>
            <a:r>
              <a:rPr lang="en-US" altLang="zh-CN" sz="1600" i="1" dirty="0">
                <a:solidFill>
                  <a:srgbClr val="0066FF"/>
                </a:solidFill>
                <a:latin typeface="Arial" panose="020B0604020202020204" pitchFamily="34" charset="0"/>
                <a:ea typeface="SimSun" panose="02010600030101010101" pitchFamily="2" charset="-122"/>
                <a:cs typeface="Arial" panose="020B0604020202020204" pitchFamily="34" charset="0"/>
              </a:rPr>
              <a:t>“</a:t>
            </a:r>
            <a:r>
              <a:rPr lang="en-US" altLang="zh-CN" sz="1600" i="1" u="sng" dirty="0">
                <a:solidFill>
                  <a:srgbClr val="0066FF"/>
                </a:solidFill>
                <a:latin typeface="Arial" panose="020B0604020202020204" pitchFamily="34" charset="0"/>
                <a:ea typeface="SimSun" panose="02010600030101010101" pitchFamily="2" charset="-122"/>
                <a:cs typeface="Arial" panose="020B0604020202020204" pitchFamily="34" charset="0"/>
              </a:rPr>
              <a:t>This PC\Documents\My NEXUS files\Data (\Result)</a:t>
            </a:r>
            <a:r>
              <a:rPr lang="en-US" altLang="zh-CN" sz="1600" i="1" dirty="0">
                <a:solidFill>
                  <a:srgbClr val="0066FF"/>
                </a:solidFill>
                <a:latin typeface="Arial" panose="020B0604020202020204" pitchFamily="34" charset="0"/>
                <a:ea typeface="SimSun" panose="02010600030101010101" pitchFamily="2" charset="-122"/>
                <a:cs typeface="Arial" panose="020B0604020202020204" pitchFamily="34" charset="0"/>
              </a:rPr>
              <a:t>”</a:t>
            </a:r>
            <a:endParaRPr lang="en-US" sz="1600" dirty="0">
              <a:solidFill>
                <a:srgbClr val="0066FF"/>
              </a:solidFill>
              <a:latin typeface="Calibri"/>
              <a:ea typeface="微软雅黑"/>
            </a:endParaRPr>
          </a:p>
        </p:txBody>
      </p:sp>
      <p:sp>
        <p:nvSpPr>
          <p:cNvPr id="16" name="Slide Number Placeholder 1">
            <a:extLst>
              <a:ext uri="{FF2B5EF4-FFF2-40B4-BE49-F238E27FC236}">
                <a16:creationId xmlns:a16="http://schemas.microsoft.com/office/drawing/2014/main" id="{06CD5B63-6BD9-46EB-A935-5AF1871A98E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6167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8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8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80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5037056" y="2640256"/>
            <a:ext cx="2117887" cy="2554545"/>
          </a:xfrm>
          <a:prstGeom prst="rect">
            <a:avLst/>
          </a:prstGeom>
          <a:noFill/>
        </p:spPr>
        <p:txBody>
          <a:bodyPr wrap="none" rtlCol="0">
            <a:spAutoFit/>
          </a:bodyPr>
          <a:lstStyle/>
          <a:p>
            <a:pPr algn="ctr">
              <a:defRPr/>
            </a:pPr>
            <a:r>
              <a:rPr lang="en-US" sz="8000" b="1" dirty="0">
                <a:solidFill>
                  <a:srgbClr val="0000FF"/>
                </a:solidFill>
                <a:latin typeface="微软雅黑"/>
                <a:ea typeface="微软雅黑"/>
              </a:rPr>
              <a:t>End</a:t>
            </a:r>
          </a:p>
          <a:p>
            <a:pPr algn="ctr">
              <a:defRPr/>
            </a:pPr>
            <a:endParaRPr lang="en-US" sz="8000" b="1" dirty="0">
              <a:solidFill>
                <a:srgbClr val="0000FF"/>
              </a:solidFill>
              <a:latin typeface="微软雅黑"/>
              <a:ea typeface="微软雅黑"/>
            </a:endParaRPr>
          </a:p>
        </p:txBody>
      </p:sp>
      <p:sp>
        <p:nvSpPr>
          <p:cNvPr id="4" name="Slide Number Placeholder 1">
            <a:extLst>
              <a:ext uri="{FF2B5EF4-FFF2-40B4-BE49-F238E27FC236}">
                <a16:creationId xmlns:a16="http://schemas.microsoft.com/office/drawing/2014/main" id="{81FF25E2-3926-4D67-B0DB-1E4577CFB38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49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564849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4B3-FC7B-4C20-A8F0-65D89D62ECE1}"/>
              </a:ext>
            </a:extLst>
          </p:cNvPr>
          <p:cNvSpPr>
            <a:spLocks noGrp="1"/>
          </p:cNvSpPr>
          <p:nvPr>
            <p:ph type="title"/>
          </p:nvPr>
        </p:nvSpPr>
        <p:spPr/>
        <p:txBody>
          <a:bodyPr/>
          <a:lstStyle/>
          <a:p>
            <a:r>
              <a:rPr lang="en-US" dirty="0">
                <a:solidFill>
                  <a:srgbClr val="FFFF00"/>
                </a:solidFill>
                <a:latin typeface="Arial" panose="020B0604020202020204" pitchFamily="34" charset="0"/>
                <a:cs typeface="Arial" panose="020B0604020202020204" pitchFamily="34" charset="0"/>
              </a:rPr>
              <a:t>Expected Use of NEXUS Tool</a:t>
            </a:r>
          </a:p>
        </p:txBody>
      </p:sp>
      <p:sp>
        <p:nvSpPr>
          <p:cNvPr id="3" name="Content Placeholder 2">
            <a:extLst>
              <a:ext uri="{FF2B5EF4-FFF2-40B4-BE49-F238E27FC236}">
                <a16:creationId xmlns:a16="http://schemas.microsoft.com/office/drawing/2014/main" id="{619A2CC8-F501-4BCD-8C40-3B0CF850938A}"/>
              </a:ext>
            </a:extLst>
          </p:cNvPr>
          <p:cNvSpPr>
            <a:spLocks noGrp="1"/>
          </p:cNvSpPr>
          <p:nvPr>
            <p:ph idx="1"/>
          </p:nvPr>
        </p:nvSpPr>
        <p:spPr>
          <a:xfrm>
            <a:off x="685800" y="870312"/>
            <a:ext cx="10725912" cy="5860697"/>
          </a:xfrm>
        </p:spPr>
        <p:txBody>
          <a:bodyPr/>
          <a:lstStyle/>
          <a:p>
            <a:r>
              <a:rPr lang="en-US" sz="2400" b="0" dirty="0">
                <a:solidFill>
                  <a:srgbClr val="0000FF"/>
                </a:solidFill>
                <a:latin typeface="Arial" panose="020B0604020202020204" pitchFamily="34" charset="0"/>
                <a:cs typeface="Arial" panose="020B0604020202020204" pitchFamily="34" charset="0"/>
              </a:rPr>
              <a:t>The NEXUS tool will allow users to do the following:</a:t>
            </a:r>
          </a:p>
          <a:p>
            <a:pPr lvl="1"/>
            <a:r>
              <a:rPr lang="en-US" sz="2000" b="0" u="sng" dirty="0">
                <a:solidFill>
                  <a:srgbClr val="FF0000"/>
                </a:solidFill>
                <a:latin typeface="Arial" panose="020B0604020202020204" pitchFamily="34" charset="0"/>
                <a:cs typeface="Arial" panose="020B0604020202020204" pitchFamily="34" charset="0"/>
              </a:rPr>
              <a:t>National screening for areas with MP issues:</a:t>
            </a:r>
            <a:r>
              <a:rPr lang="en-US" sz="2000" b="0" dirty="0">
                <a:solidFill>
                  <a:srgbClr val="FF0000"/>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 Phase 1 development provides ability to quickly screen areas across nation that have combination of high air quality and/or risk levels for O</a:t>
            </a:r>
            <a:r>
              <a:rPr lang="en-US" sz="2000" b="0" baseline="-25000" dirty="0">
                <a:latin typeface="Arial" panose="020B0604020202020204" pitchFamily="34" charset="0"/>
                <a:cs typeface="Arial" panose="020B0604020202020204" pitchFamily="34" charset="0"/>
              </a:rPr>
              <a:t>3</a:t>
            </a:r>
            <a:r>
              <a:rPr lang="en-US" sz="2000" b="0" dirty="0">
                <a:latin typeface="Arial" panose="020B0604020202020204" pitchFamily="34" charset="0"/>
                <a:cs typeface="Arial" panose="020B0604020202020204" pitchFamily="34" charset="0"/>
              </a:rPr>
              <a:t>, PM</a:t>
            </a:r>
            <a:r>
              <a:rPr lang="en-US" sz="2000" b="0" baseline="-25000" dirty="0">
                <a:latin typeface="Arial" panose="020B0604020202020204" pitchFamily="34" charset="0"/>
                <a:cs typeface="Arial" panose="020B0604020202020204" pitchFamily="34" charset="0"/>
              </a:rPr>
              <a:t>2.5</a:t>
            </a:r>
            <a:r>
              <a:rPr lang="en-US" sz="2000" b="0" dirty="0">
                <a:latin typeface="Arial" panose="020B0604020202020204" pitchFamily="34" charset="0"/>
                <a:cs typeface="Arial" panose="020B0604020202020204" pitchFamily="34" charset="0"/>
              </a:rPr>
              <a:t> and Air Toxics.</a:t>
            </a:r>
          </a:p>
          <a:p>
            <a:pPr lvl="1"/>
            <a:r>
              <a:rPr lang="en-US" sz="2000" b="0" u="sng" dirty="0">
                <a:solidFill>
                  <a:srgbClr val="FF0000"/>
                </a:solidFill>
                <a:latin typeface="Arial" panose="020B0604020202020204" pitchFamily="34" charset="0"/>
                <a:cs typeface="Arial" panose="020B0604020202020204" pitchFamily="34" charset="0"/>
              </a:rPr>
              <a:t>Area screening to understand nature of MP problem:</a:t>
            </a:r>
            <a:r>
              <a:rPr lang="en-US" sz="2000" b="0" dirty="0">
                <a:solidFill>
                  <a:srgbClr val="FF0000"/>
                </a:solidFill>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Phase 2 development provides ability to ‘dial-into’ specific areas to determine extent to which common emissions sources are causing the MP issues.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We expect to use this tool to engage with Regions and identify areas that would potentially benefit most from MP approaches to reduce emissions (including current NA areas).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The NEXUS tool will essentially provide a ‘conceptual model’ of MP issues to facilitate engagement with state/local/tribal agencies and community stakeholder groups.</a:t>
            </a:r>
          </a:p>
          <a:p>
            <a:pPr>
              <a:lnSpc>
                <a:spcPct val="110000"/>
              </a:lnSpc>
              <a:spcBef>
                <a:spcPts val="600"/>
              </a:spcBef>
              <a:spcAft>
                <a:spcPts val="600"/>
              </a:spcAft>
            </a:pPr>
            <a:r>
              <a:rPr lang="en-US" sz="2400" b="0" dirty="0">
                <a:latin typeface="Arial" panose="020B0604020202020204" pitchFamily="34" charset="0"/>
                <a:cs typeface="Arial" panose="020B0604020202020204" pitchFamily="34" charset="0"/>
              </a:rPr>
              <a:t>We also expect that it can have additional uses across the Office for Air Toxics, Environmental Justice and other programs.</a:t>
            </a:r>
          </a:p>
        </p:txBody>
      </p:sp>
      <p:sp>
        <p:nvSpPr>
          <p:cNvPr id="5" name="Slide Number Placeholder 1">
            <a:extLst>
              <a:ext uri="{FF2B5EF4-FFF2-40B4-BE49-F238E27FC236}">
                <a16:creationId xmlns:a16="http://schemas.microsoft.com/office/drawing/2014/main" id="{04515BB1-0EF1-4410-AC66-C922D719F55B}"/>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5</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56038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981200" y="3"/>
            <a:ext cx="8229600" cy="669103"/>
          </a:xfrm>
        </p:spPr>
        <p:txBody>
          <a:bodyPr>
            <a:normAutofit/>
          </a:bodyPr>
          <a:lstStyle/>
          <a:p>
            <a:r>
              <a:rPr lang="en-US" altLang="zh-CN" dirty="0">
                <a:latin typeface="Arial" panose="020B0604020202020204" pitchFamily="34" charset="0"/>
                <a:cs typeface="Arial" panose="020B0604020202020204" pitchFamily="34" charset="0"/>
              </a:rPr>
              <a:t>NEXUS Tool: </a:t>
            </a:r>
            <a:r>
              <a:rPr lang="en-US" altLang="zh-CN" dirty="0">
                <a:solidFill>
                  <a:srgbClr val="FFFF00"/>
                </a:solidFill>
                <a:latin typeface="Arial" panose="020B0604020202020204" pitchFamily="34" charset="0"/>
                <a:cs typeface="Arial" panose="020B0604020202020204" pitchFamily="34" charset="0"/>
              </a:rPr>
              <a:t>Three Key Modules</a:t>
            </a:r>
            <a:endParaRPr lang="zh-CN" altLang="en-US"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6273E9-0DE4-46B7-BE6E-BECDFDE6F3F9}"/>
              </a:ext>
            </a:extLst>
          </p:cNvPr>
          <p:cNvSpPr txBox="1"/>
          <p:nvPr/>
        </p:nvSpPr>
        <p:spPr>
          <a:xfrm>
            <a:off x="1711518" y="778416"/>
            <a:ext cx="2802177" cy="461665"/>
          </a:xfrm>
          <a:prstGeom prst="rect">
            <a:avLst/>
          </a:prstGeom>
          <a:noFill/>
        </p:spPr>
        <p:txBody>
          <a:bodyPr wrap="none" rtlCol="0">
            <a:spAutoFit/>
          </a:bodyPr>
          <a:lstStyle/>
          <a:p>
            <a:pPr>
              <a:defRPr/>
            </a:pPr>
            <a:r>
              <a:rPr lang="en-US" sz="2400" b="1" dirty="0">
                <a:solidFill>
                  <a:srgbClr val="FF0000"/>
                </a:solidFill>
                <a:latin typeface="Calibri"/>
              </a:rPr>
              <a:t>Data Viewer module</a:t>
            </a:r>
          </a:p>
        </p:txBody>
      </p:sp>
      <p:sp>
        <p:nvSpPr>
          <p:cNvPr id="7" name="TextBox 6">
            <a:extLst>
              <a:ext uri="{FF2B5EF4-FFF2-40B4-BE49-F238E27FC236}">
                <a16:creationId xmlns:a16="http://schemas.microsoft.com/office/drawing/2014/main" id="{8A23A12A-C9A8-44C2-A5DF-2F55F5C6ECB1}"/>
              </a:ext>
            </a:extLst>
          </p:cNvPr>
          <p:cNvSpPr txBox="1"/>
          <p:nvPr/>
        </p:nvSpPr>
        <p:spPr>
          <a:xfrm>
            <a:off x="4829699" y="778416"/>
            <a:ext cx="2583271" cy="461665"/>
          </a:xfrm>
          <a:prstGeom prst="rect">
            <a:avLst/>
          </a:prstGeom>
          <a:noFill/>
        </p:spPr>
        <p:txBody>
          <a:bodyPr wrap="none" rtlCol="0">
            <a:spAutoFit/>
          </a:bodyPr>
          <a:lstStyle/>
          <a:p>
            <a:pPr>
              <a:defRPr/>
            </a:pPr>
            <a:r>
              <a:rPr lang="en-US" sz="2400" b="1" dirty="0">
                <a:solidFill>
                  <a:srgbClr val="FF0000"/>
                </a:solidFill>
                <a:latin typeface="Calibri"/>
              </a:rPr>
              <a:t>Data Input module</a:t>
            </a:r>
          </a:p>
        </p:txBody>
      </p:sp>
      <p:sp>
        <p:nvSpPr>
          <p:cNvPr id="8" name="TextBox 7">
            <a:extLst>
              <a:ext uri="{FF2B5EF4-FFF2-40B4-BE49-F238E27FC236}">
                <a16:creationId xmlns:a16="http://schemas.microsoft.com/office/drawing/2014/main" id="{78F34D15-C85C-4CBE-BF5B-5C027BBCB801}"/>
              </a:ext>
            </a:extLst>
          </p:cNvPr>
          <p:cNvSpPr txBox="1"/>
          <p:nvPr/>
        </p:nvSpPr>
        <p:spPr>
          <a:xfrm>
            <a:off x="7805655" y="778415"/>
            <a:ext cx="2687210" cy="461665"/>
          </a:xfrm>
          <a:prstGeom prst="rect">
            <a:avLst/>
          </a:prstGeom>
          <a:noFill/>
        </p:spPr>
        <p:txBody>
          <a:bodyPr wrap="none" rtlCol="0">
            <a:spAutoFit/>
          </a:bodyPr>
          <a:lstStyle/>
          <a:p>
            <a:pPr>
              <a:defRPr/>
            </a:pPr>
            <a:r>
              <a:rPr lang="en-US" sz="2400" b="1" dirty="0">
                <a:solidFill>
                  <a:srgbClr val="FF0000"/>
                </a:solidFill>
                <a:latin typeface="Calibri"/>
              </a:rPr>
              <a:t>Data Query module</a:t>
            </a:r>
          </a:p>
        </p:txBody>
      </p:sp>
      <p:sp>
        <p:nvSpPr>
          <p:cNvPr id="3" name="TextBox 2">
            <a:extLst>
              <a:ext uri="{FF2B5EF4-FFF2-40B4-BE49-F238E27FC236}">
                <a16:creationId xmlns:a16="http://schemas.microsoft.com/office/drawing/2014/main" id="{7620D288-D0A6-4DE0-837F-95DE3C1DCB67}"/>
              </a:ext>
            </a:extLst>
          </p:cNvPr>
          <p:cNvSpPr txBox="1"/>
          <p:nvPr/>
        </p:nvSpPr>
        <p:spPr>
          <a:xfrm>
            <a:off x="1631109" y="3669360"/>
            <a:ext cx="2941016"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View and create interactive Map/Data/Chart/Table</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flexible selections &amp; mapping of “</a:t>
            </a:r>
            <a:r>
              <a:rPr lang="en-US" sz="1600" dirty="0">
                <a:solidFill>
                  <a:srgbClr val="FF0000"/>
                </a:solidFill>
                <a:latin typeface="Arial" panose="020B0604020202020204" pitchFamily="34" charset="0"/>
                <a:cs typeface="Arial" panose="020B0604020202020204" pitchFamily="34" charset="0"/>
              </a:rPr>
              <a:t>Ambient” </a:t>
            </a:r>
            <a:r>
              <a:rPr lang="en-US" sz="1600" dirty="0">
                <a:latin typeface="Arial" panose="020B0604020202020204" pitchFamily="34" charset="0"/>
                <a:cs typeface="Arial" panose="020B0604020202020204" pitchFamily="34" charset="0"/>
              </a:rPr>
              <a:t>and/or </a:t>
            </a:r>
            <a:r>
              <a:rPr lang="en-US" sz="1600" dirty="0">
                <a:solidFill>
                  <a:srgbClr val="FF0000"/>
                </a:solidFill>
                <a:latin typeface="Arial" panose="020B0604020202020204" pitchFamily="34" charset="0"/>
                <a:cs typeface="Arial" panose="020B0604020202020204" pitchFamily="34" charset="0"/>
              </a:rPr>
              <a:t>“Risk” </a:t>
            </a:r>
            <a:r>
              <a:rPr lang="en-US" sz="1600" dirty="0">
                <a:latin typeface="Arial" panose="020B0604020202020204" pitchFamily="34" charset="0"/>
                <a:cs typeface="Arial" panose="020B0604020202020204" pitchFamily="34" charset="0"/>
              </a:rPr>
              <a:t>levels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and Air Toxics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Provide regional analysis for “EPA region”, “States”, “CBSA”, and “County”</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Link and display </a:t>
            </a:r>
            <a:r>
              <a:rPr lang="en-US" sz="1600" dirty="0">
                <a:solidFill>
                  <a:srgbClr val="FF0000"/>
                </a:solidFill>
                <a:latin typeface="Arial" panose="020B0604020202020204" pitchFamily="34" charset="0"/>
                <a:cs typeface="Arial" panose="020B0604020202020204" pitchFamily="34" charset="0"/>
              </a:rPr>
              <a:t>major emission sources</a:t>
            </a:r>
            <a:r>
              <a:rPr lang="en-US" sz="1600" dirty="0">
                <a:latin typeface="Arial" panose="020B0604020202020204" pitchFamily="34" charset="0"/>
                <a:cs typeface="Arial" panose="020B0604020202020204" pitchFamily="34" charset="0"/>
              </a:rPr>
              <a:t> locations &amp; emitted pollutants info.</a:t>
            </a:r>
          </a:p>
        </p:txBody>
      </p:sp>
      <p:sp>
        <p:nvSpPr>
          <p:cNvPr id="13" name="TextBox 12">
            <a:extLst>
              <a:ext uri="{FF2B5EF4-FFF2-40B4-BE49-F238E27FC236}">
                <a16:creationId xmlns:a16="http://schemas.microsoft.com/office/drawing/2014/main" id="{221E1ACC-62FE-492B-AA11-DE396A501CFE}"/>
              </a:ext>
            </a:extLst>
          </p:cNvPr>
          <p:cNvSpPr txBox="1"/>
          <p:nvPr/>
        </p:nvSpPr>
        <p:spPr>
          <a:xfrm>
            <a:off x="4713211" y="3669361"/>
            <a:ext cx="2790757" cy="2554545"/>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Allow to update &amp; change input data files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data preview and filter functions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Currently uses 10 publicly available input data files (~4GB)</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Quick turnaround to run &amp; save to a new “project” using new input data files</a:t>
            </a:r>
          </a:p>
        </p:txBody>
      </p:sp>
      <p:sp>
        <p:nvSpPr>
          <p:cNvPr id="14" name="TextBox 13">
            <a:extLst>
              <a:ext uri="{FF2B5EF4-FFF2-40B4-BE49-F238E27FC236}">
                <a16:creationId xmlns:a16="http://schemas.microsoft.com/office/drawing/2014/main" id="{EFB8F362-BFB9-437F-BB34-C317AFB9C67C}"/>
              </a:ext>
            </a:extLst>
          </p:cNvPr>
          <p:cNvSpPr txBox="1"/>
          <p:nvPr/>
        </p:nvSpPr>
        <p:spPr>
          <a:xfrm>
            <a:off x="7645053" y="3669360"/>
            <a:ext cx="2910981" cy="3046988"/>
          </a:xfrm>
          <a:prstGeom prst="rect">
            <a:avLst/>
          </a:prstGeom>
          <a:noFill/>
          <a:ln>
            <a:solidFill>
              <a:schemeClr val="tx1"/>
            </a:solidFill>
          </a:ln>
        </p:spPr>
        <p:txBody>
          <a:bodyPr wrap="square" rtlCol="0">
            <a:spAutoFit/>
          </a:bodyPr>
          <a:lstStyle/>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Expand data field selections and flexibility for exploratory/advanced users</a:t>
            </a:r>
          </a:p>
          <a:p>
            <a:pPr marL="228600" indent="-228600">
              <a:buFont typeface="Arial" panose="020B0604020202020204" pitchFamily="34" charset="0"/>
              <a:buChar char="•"/>
            </a:pPr>
            <a:r>
              <a:rPr lang="en-US" sz="1600" dirty="0">
                <a:latin typeface="Arial" panose="020B0604020202020204" pitchFamily="34" charset="0"/>
                <a:cs typeface="Arial" panose="020B0604020202020204" pitchFamily="34" charset="0"/>
              </a:rPr>
              <a:t>Provide overlaying map and summary table for data query results</a:t>
            </a:r>
          </a:p>
          <a:p>
            <a:pPr marL="228600" indent="-228600">
              <a:buFont typeface="Arial" panose="020B0604020202020204" pitchFamily="34" charset="0"/>
              <a:buChar char="•"/>
            </a:pPr>
            <a:r>
              <a:rPr lang="en-US" sz="1600" dirty="0">
                <a:solidFill>
                  <a:srgbClr val="0000FF"/>
                </a:solidFill>
                <a:latin typeface="Arial" panose="020B0604020202020204" pitchFamily="34" charset="0"/>
                <a:cs typeface="Arial" panose="020B0604020202020204" pitchFamily="34" charset="0"/>
              </a:rPr>
              <a:t>Current data query based on selected data fields: </a:t>
            </a:r>
            <a:r>
              <a:rPr lang="en-US" sz="1600" dirty="0">
                <a:latin typeface="Arial" panose="020B0604020202020204" pitchFamily="34" charset="0"/>
                <a:cs typeface="Arial" panose="020B0604020202020204" pitchFamily="34" charset="0"/>
              </a:rPr>
              <a:t>“Ambient/Risk, Advance area, Socio-demographic (EJ) area, NA Area, Class I area”</a:t>
            </a:r>
          </a:p>
        </p:txBody>
      </p:sp>
      <p:pic>
        <p:nvPicPr>
          <p:cNvPr id="16" name="Picture 15">
            <a:extLst>
              <a:ext uri="{FF2B5EF4-FFF2-40B4-BE49-F238E27FC236}">
                <a16:creationId xmlns:a16="http://schemas.microsoft.com/office/drawing/2014/main" id="{BF694348-868B-4157-977B-E124F40A1318}"/>
              </a:ext>
            </a:extLst>
          </p:cNvPr>
          <p:cNvPicPr>
            <a:picLocks noChangeAspect="1"/>
          </p:cNvPicPr>
          <p:nvPr/>
        </p:nvPicPr>
        <p:blipFill>
          <a:blip r:embed="rId3"/>
          <a:stretch>
            <a:fillRect/>
          </a:stretch>
        </p:blipFill>
        <p:spPr>
          <a:xfrm>
            <a:off x="1556699" y="1328801"/>
            <a:ext cx="3042137" cy="2098820"/>
          </a:xfrm>
          <a:prstGeom prst="rect">
            <a:avLst/>
          </a:prstGeom>
          <a:ln>
            <a:solidFill>
              <a:schemeClr val="tx1"/>
            </a:solidFill>
          </a:ln>
        </p:spPr>
      </p:pic>
      <p:sp>
        <p:nvSpPr>
          <p:cNvPr id="17" name="Rectangle 12">
            <a:extLst>
              <a:ext uri="{FF2B5EF4-FFF2-40B4-BE49-F238E27FC236}">
                <a16:creationId xmlns:a16="http://schemas.microsoft.com/office/drawing/2014/main" id="{94EE4D15-F0F9-4652-8B1F-93B7CE828648}"/>
              </a:ext>
            </a:extLst>
          </p:cNvPr>
          <p:cNvSpPr/>
          <p:nvPr/>
        </p:nvSpPr>
        <p:spPr>
          <a:xfrm>
            <a:off x="2036064" y="1627632"/>
            <a:ext cx="338328" cy="5760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19" name="Picture 18">
            <a:extLst>
              <a:ext uri="{FF2B5EF4-FFF2-40B4-BE49-F238E27FC236}">
                <a16:creationId xmlns:a16="http://schemas.microsoft.com/office/drawing/2014/main" id="{351E02C0-0D07-434C-A02A-D45D3F238CF5}"/>
              </a:ext>
            </a:extLst>
          </p:cNvPr>
          <p:cNvPicPr>
            <a:picLocks noChangeAspect="1"/>
          </p:cNvPicPr>
          <p:nvPr/>
        </p:nvPicPr>
        <p:blipFill rotWithShape="1">
          <a:blip r:embed="rId4"/>
          <a:srcRect t="11337"/>
          <a:stretch/>
        </p:blipFill>
        <p:spPr>
          <a:xfrm>
            <a:off x="4686004" y="1331539"/>
            <a:ext cx="2839968" cy="2098820"/>
          </a:xfrm>
          <a:prstGeom prst="rect">
            <a:avLst/>
          </a:prstGeom>
          <a:ln>
            <a:solidFill>
              <a:schemeClr val="tx1"/>
            </a:solidFill>
          </a:ln>
        </p:spPr>
      </p:pic>
      <p:pic>
        <p:nvPicPr>
          <p:cNvPr id="9" name="Picture 8">
            <a:extLst>
              <a:ext uri="{FF2B5EF4-FFF2-40B4-BE49-F238E27FC236}">
                <a16:creationId xmlns:a16="http://schemas.microsoft.com/office/drawing/2014/main" id="{A614A3A7-D43F-44AD-8A35-7E931CA8EB57}"/>
              </a:ext>
            </a:extLst>
          </p:cNvPr>
          <p:cNvPicPr>
            <a:picLocks noChangeAspect="1"/>
          </p:cNvPicPr>
          <p:nvPr/>
        </p:nvPicPr>
        <p:blipFill>
          <a:blip r:embed="rId5"/>
          <a:stretch>
            <a:fillRect/>
          </a:stretch>
        </p:blipFill>
        <p:spPr>
          <a:xfrm>
            <a:off x="7617620" y="1349243"/>
            <a:ext cx="2990250" cy="2078379"/>
          </a:xfrm>
          <a:prstGeom prst="rect">
            <a:avLst/>
          </a:prstGeom>
          <a:ln>
            <a:solidFill>
              <a:schemeClr val="tx1"/>
            </a:solidFill>
          </a:ln>
        </p:spPr>
      </p:pic>
      <p:sp>
        <p:nvSpPr>
          <p:cNvPr id="18" name="Slide Number Placeholder 1">
            <a:extLst>
              <a:ext uri="{FF2B5EF4-FFF2-40B4-BE49-F238E27FC236}">
                <a16:creationId xmlns:a16="http://schemas.microsoft.com/office/drawing/2014/main" id="{054C93D5-9EE4-466F-83A5-7BC4848A4433}"/>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270612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6194-7130-49E9-8FA4-23A2C8270FAB}"/>
              </a:ext>
            </a:extLst>
          </p:cNvPr>
          <p:cNvSpPr>
            <a:spLocks noGrp="1"/>
          </p:cNvSpPr>
          <p:nvPr>
            <p:ph type="title"/>
          </p:nvPr>
        </p:nvSpPr>
        <p:spPr/>
        <p:txBody>
          <a:bodyPr/>
          <a:lstStyle/>
          <a:p>
            <a:r>
              <a:rPr lang="en-US" sz="3600" dirty="0"/>
              <a:t>NEXUS Tool: </a:t>
            </a:r>
            <a:r>
              <a:rPr lang="en-US" sz="4000" dirty="0">
                <a:solidFill>
                  <a:srgbClr val="FFFF00"/>
                </a:solidFill>
                <a:latin typeface="Arial" panose="020B0604020202020204" pitchFamily="34" charset="0"/>
                <a:cs typeface="Arial" panose="020B0604020202020204" pitchFamily="34" charset="0"/>
              </a:rPr>
              <a:t>Examples</a:t>
            </a:r>
            <a:endParaRPr lang="en-US" sz="3600" dirty="0">
              <a:solidFill>
                <a:srgbClr val="FFFF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DE52CC5-9387-428B-8A7E-9A36E26C22C7}"/>
              </a:ext>
            </a:extLst>
          </p:cNvPr>
          <p:cNvSpPr>
            <a:spLocks noGrp="1"/>
          </p:cNvSpPr>
          <p:nvPr>
            <p:ph idx="1"/>
          </p:nvPr>
        </p:nvSpPr>
        <p:spPr/>
        <p:txBody>
          <a:bodyPr>
            <a:normAutofit/>
          </a:bodyPr>
          <a:lstStyle/>
          <a:p>
            <a:pPr>
              <a:spcBef>
                <a:spcPts val="0"/>
              </a:spcBef>
              <a:spcAft>
                <a:spcPts val="600"/>
              </a:spcAft>
            </a:pPr>
            <a:r>
              <a:rPr lang="en-US" sz="3000" b="0" dirty="0">
                <a:latin typeface="Arial" panose="020B0604020202020204" pitchFamily="34" charset="0"/>
                <a:cs typeface="Arial" panose="020B0604020202020204" pitchFamily="34" charset="0"/>
              </a:rPr>
              <a:t>How can NEXUS be used to identify highest risk areas across O</a:t>
            </a:r>
            <a:r>
              <a:rPr lang="en-US" sz="3000" b="0" baseline="-25000" dirty="0">
                <a:latin typeface="Arial" panose="020B0604020202020204" pitchFamily="34" charset="0"/>
                <a:cs typeface="Arial" panose="020B0604020202020204" pitchFamily="34" charset="0"/>
              </a:rPr>
              <a:t>3</a:t>
            </a:r>
            <a:r>
              <a:rPr lang="en-US" sz="3000" b="0" dirty="0">
                <a:latin typeface="Arial" panose="020B0604020202020204" pitchFamily="34" charset="0"/>
                <a:cs typeface="Arial" panose="020B0604020202020204" pitchFamily="34" charset="0"/>
              </a:rPr>
              <a:t>, PM</a:t>
            </a:r>
            <a:r>
              <a:rPr lang="en-US" sz="3000" b="0" baseline="-25000" dirty="0">
                <a:latin typeface="Arial" panose="020B0604020202020204" pitchFamily="34" charset="0"/>
                <a:cs typeface="Arial" panose="020B0604020202020204" pitchFamily="34" charset="0"/>
              </a:rPr>
              <a:t>2.5</a:t>
            </a:r>
            <a:r>
              <a:rPr lang="en-US" sz="3000" b="0" dirty="0">
                <a:latin typeface="Arial" panose="020B0604020202020204" pitchFamily="34" charset="0"/>
                <a:cs typeface="Arial" panose="020B0604020202020204" pitchFamily="34" charset="0"/>
              </a:rPr>
              <a:t>, and Air Toxics, summarize the source(s) contributing to communities with possible EJ concerns, and </a:t>
            </a:r>
            <a:r>
              <a:rPr lang="en-US" sz="3000" b="0" dirty="0">
                <a:latin typeface="Arial" panose="020B0604020202020204" pitchFamily="34" charset="0"/>
                <a:cs typeface="Arial" panose="020B0604020202020204" pitchFamily="34" charset="0"/>
                <a:sym typeface="Wingdings" panose="05000000000000000000" pitchFamily="2" charset="2"/>
              </a:rPr>
              <a:t>review specific industrial sources for potential impacts?</a:t>
            </a:r>
            <a:endParaRPr lang="en-US" sz="3000" b="0" dirty="0">
              <a:latin typeface="Arial" panose="020B0604020202020204" pitchFamily="34" charset="0"/>
              <a:cs typeface="Arial" panose="020B0604020202020204" pitchFamily="34" charset="0"/>
            </a:endParaRPr>
          </a:p>
          <a:p>
            <a:pPr lvl="1">
              <a:spcBef>
                <a:spcPts val="0"/>
              </a:spcBef>
              <a:spcAft>
                <a:spcPts val="600"/>
              </a:spcAft>
            </a:pPr>
            <a:r>
              <a:rPr lang="en-US" sz="2600" b="0" dirty="0">
                <a:latin typeface="Arial" panose="020B0604020202020204" pitchFamily="34" charset="0"/>
                <a:cs typeface="Arial" panose="020B0604020202020204" pitchFamily="34" charset="0"/>
              </a:rPr>
              <a:t>Example 1 </a:t>
            </a:r>
            <a:r>
              <a:rPr lang="en-US" sz="2600" b="0" dirty="0">
                <a:latin typeface="Arial" panose="020B0604020202020204" pitchFamily="34" charset="0"/>
                <a:cs typeface="Arial" panose="020B0604020202020204" pitchFamily="34" charset="0"/>
                <a:sym typeface="Wingdings" panose="05000000000000000000" pitchFamily="2" charset="2"/>
              </a:rPr>
              <a:t>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Detroit</a:t>
            </a:r>
          </a:p>
          <a:p>
            <a:pPr marL="457200" lvl="1" indent="0">
              <a:spcBef>
                <a:spcPts val="0"/>
              </a:spcBef>
              <a:spcAft>
                <a:spcPts val="600"/>
              </a:spcAft>
              <a:buNone/>
            </a:pPr>
            <a:endPar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a:spcBef>
                <a:spcPts val="0"/>
              </a:spcBef>
              <a:spcAft>
                <a:spcPts val="600"/>
              </a:spcAft>
            </a:pPr>
            <a:r>
              <a:rPr lang="en-US" sz="3000" b="0" dirty="0">
                <a:latin typeface="Arial" panose="020B0604020202020204" pitchFamily="34" charset="0"/>
                <a:cs typeface="Arial" panose="020B0604020202020204" pitchFamily="34" charset="0"/>
                <a:sym typeface="Wingdings" panose="05000000000000000000" pitchFamily="2" charset="2"/>
              </a:rPr>
              <a:t>How can NEXUS be used to identify the nature of multi-pollutant risks in areas with EJ concerns?</a:t>
            </a:r>
          </a:p>
          <a:p>
            <a:pPr lvl="1">
              <a:spcBef>
                <a:spcPts val="0"/>
              </a:spcBef>
              <a:spcAft>
                <a:spcPts val="600"/>
              </a:spcAft>
            </a:pPr>
            <a:r>
              <a:rPr lang="en-US" sz="2600" b="0" dirty="0">
                <a:latin typeface="Arial" panose="020B0604020202020204" pitchFamily="34" charset="0"/>
                <a:cs typeface="Arial" panose="020B0604020202020204" pitchFamily="34" charset="0"/>
                <a:sym typeface="Wingdings" panose="05000000000000000000" pitchFamily="2" charset="2"/>
              </a:rPr>
              <a:t>Example 2  </a:t>
            </a:r>
            <a:r>
              <a:rPr lang="en-US" sz="2600" b="0" dirty="0">
                <a:solidFill>
                  <a:srgbClr val="FF0000"/>
                </a:solidFill>
                <a:latin typeface="Arial" panose="020B0604020202020204" pitchFamily="34" charset="0"/>
                <a:cs typeface="Arial" panose="020B0604020202020204" pitchFamily="34" charset="0"/>
                <a:sym typeface="Wingdings" panose="05000000000000000000" pitchFamily="2" charset="2"/>
              </a:rPr>
              <a:t>Memphis</a:t>
            </a:r>
          </a:p>
          <a:p>
            <a:pPr lvl="1">
              <a:spcBef>
                <a:spcPts val="0"/>
              </a:spcBef>
              <a:spcAft>
                <a:spcPts val="600"/>
              </a:spcAft>
            </a:pPr>
            <a:endParaRPr lang="en-US" sz="2600" b="0" dirty="0">
              <a:sym typeface="Wingdings" panose="05000000000000000000" pitchFamily="2" charset="2"/>
            </a:endParaRPr>
          </a:p>
          <a:p>
            <a:pPr lvl="1"/>
            <a:endParaRPr lang="en-US" sz="2600" b="0" dirty="0">
              <a:sym typeface="Wingdings" panose="05000000000000000000" pitchFamily="2" charset="2"/>
            </a:endParaRPr>
          </a:p>
          <a:p>
            <a:endParaRPr lang="en-US" dirty="0">
              <a:sym typeface="Wingdings" panose="05000000000000000000" pitchFamily="2" charset="2"/>
            </a:endParaRPr>
          </a:p>
        </p:txBody>
      </p:sp>
      <p:sp>
        <p:nvSpPr>
          <p:cNvPr id="5" name="Slide Number Placeholder 1">
            <a:extLst>
              <a:ext uri="{FF2B5EF4-FFF2-40B4-BE49-F238E27FC236}">
                <a16:creationId xmlns:a16="http://schemas.microsoft.com/office/drawing/2014/main" id="{075ECF85-D96E-4FF2-8B05-102F9D651174}"/>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7</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7005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04970-837A-4A85-BBF2-B97E10C9EE95}"/>
              </a:ext>
            </a:extLst>
          </p:cNvPr>
          <p:cNvSpPr>
            <a:spLocks noGrp="1"/>
          </p:cNvSpPr>
          <p:nvPr>
            <p:ph type="title"/>
          </p:nvPr>
        </p:nvSpPr>
        <p:spPr>
          <a:xfrm>
            <a:off x="0" y="71440"/>
            <a:ext cx="12192000" cy="669103"/>
          </a:xfrm>
        </p:spPr>
        <p:txBody>
          <a:bodyPr/>
          <a:lstStyle/>
          <a:p>
            <a:r>
              <a:rPr lang="en-US" altLang="zh-CN" sz="2400" dirty="0">
                <a:latin typeface="Arial" panose="020B0604020202020204" pitchFamily="34" charset="0"/>
                <a:cs typeface="Arial" panose="020B0604020202020204" pitchFamily="34" charset="0"/>
              </a:rPr>
              <a:t>NEXUS Tool: </a:t>
            </a:r>
            <a:r>
              <a:rPr lang="en-US" altLang="zh-CN" sz="2400" dirty="0">
                <a:solidFill>
                  <a:srgbClr val="FFFF00"/>
                </a:solidFill>
                <a:latin typeface="Arial" panose="020B0604020202020204" pitchFamily="34" charset="0"/>
                <a:cs typeface="Arial" panose="020B0604020202020204" pitchFamily="34" charset="0"/>
              </a:rPr>
              <a:t>Example 1 - Identify High MP Risk Areas, Contributing Source(s) &amp; Potential Impact to Communities with EJ concerns</a:t>
            </a:r>
            <a:endParaRPr lang="en-US"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8D70752-065E-41F2-A322-DB24FA568226}"/>
              </a:ext>
            </a:extLst>
          </p:cNvPr>
          <p:cNvSpPr/>
          <p:nvPr/>
        </p:nvSpPr>
        <p:spPr>
          <a:xfrm>
            <a:off x="1671320" y="6090663"/>
            <a:ext cx="8849360"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a:t>
            </a:r>
          </a:p>
          <a:p>
            <a:pPr algn="ctr"/>
            <a:r>
              <a:rPr lang="en-US" sz="1600" dirty="0">
                <a:latin typeface="Arial" panose="020B0604020202020204" pitchFamily="34" charset="0"/>
                <a:cs typeface="Arial" panose="020B0604020202020204" pitchFamily="34" charset="0"/>
              </a:rPr>
              <a:t>Example map above is for Region 5</a:t>
            </a:r>
          </a:p>
        </p:txBody>
      </p:sp>
      <p:pic>
        <p:nvPicPr>
          <p:cNvPr id="6" name="Picture 5">
            <a:extLst>
              <a:ext uri="{FF2B5EF4-FFF2-40B4-BE49-F238E27FC236}">
                <a16:creationId xmlns:a16="http://schemas.microsoft.com/office/drawing/2014/main" id="{E0EDFA51-0BB8-4F26-9FDA-2FE22175DD94}"/>
              </a:ext>
            </a:extLst>
          </p:cNvPr>
          <p:cNvPicPr>
            <a:picLocks noChangeAspect="1"/>
          </p:cNvPicPr>
          <p:nvPr/>
        </p:nvPicPr>
        <p:blipFill>
          <a:blip r:embed="rId2"/>
          <a:stretch>
            <a:fillRect/>
          </a:stretch>
        </p:blipFill>
        <p:spPr>
          <a:xfrm>
            <a:off x="1524000" y="814819"/>
            <a:ext cx="9144000" cy="5228362"/>
          </a:xfrm>
          <a:prstGeom prst="rect">
            <a:avLst/>
          </a:prstGeom>
        </p:spPr>
      </p:pic>
      <p:sp>
        <p:nvSpPr>
          <p:cNvPr id="7" name="Slide Number Placeholder 1">
            <a:extLst>
              <a:ext uri="{FF2B5EF4-FFF2-40B4-BE49-F238E27FC236}">
                <a16:creationId xmlns:a16="http://schemas.microsoft.com/office/drawing/2014/main" id="{AE0456CE-8C57-44BB-8556-2BD7AC4876C5}"/>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8</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141772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C0DC-26BF-4DFA-BC57-A2964C17035F}"/>
              </a:ext>
            </a:extLst>
          </p:cNvPr>
          <p:cNvSpPr>
            <a:spLocks noGrp="1"/>
          </p:cNvSpPr>
          <p:nvPr>
            <p:ph type="title"/>
          </p:nvPr>
        </p:nvSpPr>
        <p:spPr>
          <a:xfrm>
            <a:off x="1524000" y="71440"/>
            <a:ext cx="9143999" cy="669103"/>
          </a:xfrm>
        </p:spPr>
        <p:txBody>
          <a:bodyPr/>
          <a:lstStyle/>
          <a:p>
            <a:r>
              <a:rPr lang="en-US" altLang="zh-CN" sz="2800" dirty="0">
                <a:latin typeface="Arial" panose="020B0604020202020204" pitchFamily="34" charset="0"/>
                <a:cs typeface="Arial" panose="020B0604020202020204" pitchFamily="34" charset="0"/>
              </a:rPr>
              <a:t>NEXUS Tool: </a:t>
            </a:r>
            <a:r>
              <a:rPr lang="en-US" altLang="zh-CN" sz="2800" dirty="0">
                <a:solidFill>
                  <a:srgbClr val="FFFF00"/>
                </a:solidFill>
                <a:latin typeface="Arial" panose="020B0604020202020204" pitchFamily="34" charset="0"/>
                <a:cs typeface="Arial" panose="020B0604020202020204" pitchFamily="34" charset="0"/>
              </a:rPr>
              <a:t>Highest MP Risk Areas in R5</a:t>
            </a:r>
            <a:br>
              <a:rPr lang="en-US" altLang="zh-CN" sz="2800" dirty="0">
                <a:solidFill>
                  <a:srgbClr val="FFFF00"/>
                </a:solidFill>
                <a:latin typeface="Arial" panose="020B0604020202020204" pitchFamily="34" charset="0"/>
                <a:cs typeface="Arial" panose="020B0604020202020204" pitchFamily="34" charset="0"/>
              </a:rPr>
            </a:br>
            <a:r>
              <a:rPr lang="en-US" altLang="zh-CN" sz="2800" dirty="0">
                <a:solidFill>
                  <a:srgbClr val="FFFF00"/>
                </a:solidFill>
                <a:latin typeface="Arial" panose="020B0604020202020204" pitchFamily="34" charset="0"/>
                <a:cs typeface="Arial" panose="020B0604020202020204" pitchFamily="34" charset="0"/>
              </a:rPr>
              <a:t> </a:t>
            </a:r>
            <a:r>
              <a:rPr lang="en-US" altLang="zh-CN" sz="2400" dirty="0">
                <a:solidFill>
                  <a:srgbClr val="FFFF00"/>
                </a:solidFill>
                <a:latin typeface="Arial" panose="020B0604020202020204" pitchFamily="34" charset="0"/>
                <a:cs typeface="Arial" panose="020B0604020202020204" pitchFamily="34" charset="0"/>
              </a:rPr>
              <a:t>(Data Query Module)</a:t>
            </a:r>
            <a:endParaRPr 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A6DE79E-7339-4B4B-9538-0FF01DFC46D0}"/>
              </a:ext>
            </a:extLst>
          </p:cNvPr>
          <p:cNvSpPr/>
          <p:nvPr/>
        </p:nvSpPr>
        <p:spPr>
          <a:xfrm>
            <a:off x="1524000" y="5313853"/>
            <a:ext cx="8849360" cy="1569660"/>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NEXUS can be used to identify highest risk areas across O</a:t>
            </a:r>
            <a:r>
              <a:rPr lang="en-US" sz="1600" baseline="-25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and Air Toxics. Information above was generated in Data Query for Region 5 and exported into excel where rankings were applied.</a:t>
            </a:r>
          </a:p>
          <a:p>
            <a:pPr algn="ctr"/>
            <a:endParaRPr lang="en-US" sz="1600"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Top CBSAs </a:t>
            </a:r>
            <a:r>
              <a:rPr lang="en-US" sz="1600" i="1" dirty="0">
                <a:latin typeface="Arial" panose="020B0604020202020204" pitchFamily="34" charset="0"/>
                <a:cs typeface="Arial" panose="020B0604020202020204" pitchFamily="34" charset="0"/>
              </a:rPr>
              <a:t>(using this approach) </a:t>
            </a:r>
            <a:r>
              <a:rPr lang="en-US" sz="1600" dirty="0">
                <a:latin typeface="Arial" panose="020B0604020202020204" pitchFamily="34" charset="0"/>
                <a:cs typeface="Arial" panose="020B0604020202020204" pitchFamily="34" charset="0"/>
              </a:rPr>
              <a:t>– Chicago, </a:t>
            </a:r>
            <a:r>
              <a:rPr lang="en-US" sz="1600" u="sng" dirty="0">
                <a:latin typeface="Arial" panose="020B0604020202020204" pitchFamily="34" charset="0"/>
                <a:cs typeface="Arial" panose="020B0604020202020204" pitchFamily="34" charset="0"/>
              </a:rPr>
              <a:t>Detroit</a:t>
            </a:r>
            <a:r>
              <a:rPr lang="en-US" sz="1600" dirty="0">
                <a:latin typeface="Arial" panose="020B0604020202020204" pitchFamily="34" charset="0"/>
                <a:cs typeface="Arial" panose="020B0604020202020204" pitchFamily="34" charset="0"/>
              </a:rPr>
              <a:t>, Cleveland, Columbus, Indianapolis, Cincinnati, Milwaukee, Minneapolis, Dayton &amp; Akron</a:t>
            </a:r>
          </a:p>
        </p:txBody>
      </p:sp>
      <p:graphicFrame>
        <p:nvGraphicFramePr>
          <p:cNvPr id="8" name="Table 7">
            <a:extLst>
              <a:ext uri="{FF2B5EF4-FFF2-40B4-BE49-F238E27FC236}">
                <a16:creationId xmlns:a16="http://schemas.microsoft.com/office/drawing/2014/main" id="{68B8663A-DBA7-4C42-8A3F-26CBC884FE39}"/>
              </a:ext>
            </a:extLst>
          </p:cNvPr>
          <p:cNvGraphicFramePr>
            <a:graphicFrameLocks noGrp="1"/>
          </p:cNvGraphicFramePr>
          <p:nvPr/>
        </p:nvGraphicFramePr>
        <p:xfrm>
          <a:off x="1672856" y="915191"/>
          <a:ext cx="8700502" cy="4262863"/>
        </p:xfrm>
        <a:graphic>
          <a:graphicData uri="http://schemas.openxmlformats.org/drawingml/2006/table">
            <a:tbl>
              <a:tblPr/>
              <a:tblGrid>
                <a:gridCol w="430460">
                  <a:extLst>
                    <a:ext uri="{9D8B030D-6E8A-4147-A177-3AD203B41FA5}">
                      <a16:colId xmlns:a16="http://schemas.microsoft.com/office/drawing/2014/main" val="1354682760"/>
                    </a:ext>
                  </a:extLst>
                </a:gridCol>
                <a:gridCol w="1304423">
                  <a:extLst>
                    <a:ext uri="{9D8B030D-6E8A-4147-A177-3AD203B41FA5}">
                      <a16:colId xmlns:a16="http://schemas.microsoft.com/office/drawing/2014/main" val="1943060507"/>
                    </a:ext>
                  </a:extLst>
                </a:gridCol>
                <a:gridCol w="2621891">
                  <a:extLst>
                    <a:ext uri="{9D8B030D-6E8A-4147-A177-3AD203B41FA5}">
                      <a16:colId xmlns:a16="http://schemas.microsoft.com/office/drawing/2014/main" val="1120268394"/>
                    </a:ext>
                  </a:extLst>
                </a:gridCol>
                <a:gridCol w="704388">
                  <a:extLst>
                    <a:ext uri="{9D8B030D-6E8A-4147-A177-3AD203B41FA5}">
                      <a16:colId xmlns:a16="http://schemas.microsoft.com/office/drawing/2014/main" val="2679139287"/>
                    </a:ext>
                  </a:extLst>
                </a:gridCol>
                <a:gridCol w="704388">
                  <a:extLst>
                    <a:ext uri="{9D8B030D-6E8A-4147-A177-3AD203B41FA5}">
                      <a16:colId xmlns:a16="http://schemas.microsoft.com/office/drawing/2014/main" val="427599840"/>
                    </a:ext>
                  </a:extLst>
                </a:gridCol>
                <a:gridCol w="613079">
                  <a:extLst>
                    <a:ext uri="{9D8B030D-6E8A-4147-A177-3AD203B41FA5}">
                      <a16:colId xmlns:a16="http://schemas.microsoft.com/office/drawing/2014/main" val="3171553223"/>
                    </a:ext>
                  </a:extLst>
                </a:gridCol>
                <a:gridCol w="626123">
                  <a:extLst>
                    <a:ext uri="{9D8B030D-6E8A-4147-A177-3AD203B41FA5}">
                      <a16:colId xmlns:a16="http://schemas.microsoft.com/office/drawing/2014/main" val="849541988"/>
                    </a:ext>
                  </a:extLst>
                </a:gridCol>
                <a:gridCol w="1108760">
                  <a:extLst>
                    <a:ext uri="{9D8B030D-6E8A-4147-A177-3AD203B41FA5}">
                      <a16:colId xmlns:a16="http://schemas.microsoft.com/office/drawing/2014/main" val="347868410"/>
                    </a:ext>
                  </a:extLst>
                </a:gridCol>
                <a:gridCol w="586990">
                  <a:extLst>
                    <a:ext uri="{9D8B030D-6E8A-4147-A177-3AD203B41FA5}">
                      <a16:colId xmlns:a16="http://schemas.microsoft.com/office/drawing/2014/main" val="2250309390"/>
                    </a:ext>
                  </a:extLst>
                </a:gridCol>
              </a:tblGrid>
              <a:tr h="1065718">
                <a:tc>
                  <a:txBody>
                    <a:bodyPr/>
                    <a:lstStyle/>
                    <a:p>
                      <a:pPr algn="ctr" fontAlgn="ctr"/>
                      <a:r>
                        <a:rPr lang="en-US" sz="1100" b="1" i="0" u="none" strike="noStrike" dirty="0">
                          <a:solidFill>
                            <a:srgbClr val="000000"/>
                          </a:solidFill>
                          <a:effectLst/>
                          <a:latin typeface="Calibri" panose="020F0502020204030204" pitchFamily="34" charset="0"/>
                        </a:rPr>
                        <a:t>STATE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COUNTY</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CBSA NAME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PM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O3 Mortality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Total Risk Num %</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Overall Rank</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Poverty / Disadvantage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Advance Area Type</a:t>
                      </a:r>
                    </a:p>
                  </a:txBody>
                  <a:tcPr marL="6169" marR="6169" marT="61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906755"/>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Cook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6232827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Wayne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98097553"/>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Oakland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008370832"/>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Cuyahoga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Cleveland-Elyria-Mentor,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55851624"/>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Franklin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Columbus,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7084664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Marion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Indianapolis-Carmel, 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64765716"/>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Hamilton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Cincinnati-Middletown, OH-KY-IN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43788195"/>
                  </a:ext>
                </a:extLst>
              </a:tr>
              <a:tr h="213143">
                <a:tc>
                  <a:txBody>
                    <a:bodyPr/>
                    <a:lstStyle/>
                    <a:p>
                      <a:pPr algn="l" fontAlgn="b"/>
                      <a:r>
                        <a:rPr lang="en-US" sz="1100" b="0" i="0" u="none" strike="noStrike" dirty="0">
                          <a:solidFill>
                            <a:srgbClr val="000000"/>
                          </a:solidFill>
                          <a:effectLst/>
                          <a:latin typeface="Calibri" panose="020F0502020204030204" pitchFamily="34" charset="0"/>
                        </a:rPr>
                        <a:t>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Milwaukee-Waukesha-West Allis, 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99</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PM</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3953653"/>
                  </a:ext>
                </a:extLst>
              </a:tr>
              <a:tr h="213143">
                <a:tc>
                  <a:txBody>
                    <a:bodyPr/>
                    <a:lstStyle/>
                    <a:p>
                      <a:pPr algn="l" fontAlgn="b"/>
                      <a:r>
                        <a:rPr lang="en-US" sz="1100" b="0" i="0" u="none" strike="noStrike" dirty="0">
                          <a:solidFill>
                            <a:srgbClr val="000000"/>
                          </a:solidFill>
                          <a:effectLst/>
                          <a:latin typeface="Calibri" panose="020F0502020204030204" pitchFamily="34" charset="0"/>
                        </a:rPr>
                        <a:t>MN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Hennepin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Minneapolis-St. Paul-Bloomington, MN-WI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dirty="0">
                          <a:solidFill>
                            <a:srgbClr val="000000"/>
                          </a:solidFill>
                          <a:effectLst/>
                          <a:latin typeface="Calibri" panose="020F0502020204030204" pitchFamily="34" charset="0"/>
                        </a:rPr>
                        <a:t>Both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02822487"/>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DuPage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Most 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3264917"/>
                  </a:ext>
                </a:extLst>
              </a:tr>
              <a:tr h="213143">
                <a:tc>
                  <a:txBody>
                    <a:bodyPr/>
                    <a:lstStyle/>
                    <a:p>
                      <a:pPr algn="l" fontAlgn="b"/>
                      <a:r>
                        <a:rPr lang="en-US" sz="1100" b="0" i="0" u="none" strike="noStrike" dirty="0">
                          <a:solidFill>
                            <a:srgbClr val="000000"/>
                          </a:solidFill>
                          <a:effectLst/>
                          <a:latin typeface="Calibri" panose="020F0502020204030204" pitchFamily="34" charset="0"/>
                        </a:rPr>
                        <a:t>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Macomb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Detroit-Warren-Livonia, MI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864030950"/>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Montgomery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Dayton,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Disadvantaged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BBFB"/>
                    </a:solidFill>
                  </a:tcPr>
                </a:tc>
                <a:extLst>
                  <a:ext uri="{0D108BD9-81ED-4DB2-BD59-A6C34878D82A}">
                    <a16:rowId xmlns:a16="http://schemas.microsoft.com/office/drawing/2014/main" val="2561265410"/>
                  </a:ext>
                </a:extLst>
              </a:tr>
              <a:tr h="213143">
                <a:tc>
                  <a:txBody>
                    <a:bodyPr/>
                    <a:lstStyle/>
                    <a:p>
                      <a:pPr algn="l" fontAlgn="b"/>
                      <a:r>
                        <a:rPr lang="en-US" sz="1100" b="0" i="0" u="none" strike="noStrike" dirty="0">
                          <a:solidFill>
                            <a:srgbClr val="000000"/>
                          </a:solidFill>
                          <a:effectLst/>
                          <a:latin typeface="Calibri" panose="020F0502020204030204" pitchFamily="34" charset="0"/>
                        </a:rPr>
                        <a:t>IN</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2357281339"/>
                  </a:ext>
                </a:extLst>
              </a:tr>
              <a:tr h="213143">
                <a:tc>
                  <a:txBody>
                    <a:bodyPr/>
                    <a:lstStyle/>
                    <a:p>
                      <a:pPr algn="l" fontAlgn="b"/>
                      <a:r>
                        <a:rPr lang="en-US" sz="1100" b="0" i="0" u="none" strike="noStrike" dirty="0">
                          <a:solidFill>
                            <a:srgbClr val="000000"/>
                          </a:solidFill>
                          <a:effectLst/>
                          <a:latin typeface="Calibri" panose="020F0502020204030204" pitchFamily="34" charset="0"/>
                        </a:rPr>
                        <a:t>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Summit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Akron, OH</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98</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95</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Neutral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3810755409"/>
                  </a:ext>
                </a:extLst>
              </a:tr>
              <a:tr h="213143">
                <a:tc>
                  <a:txBody>
                    <a:bodyPr/>
                    <a:lstStyle/>
                    <a:p>
                      <a:pPr algn="l" fontAlgn="b"/>
                      <a:r>
                        <a:rPr lang="en-US" sz="1100" b="0" i="0" u="none" strike="noStrike" dirty="0">
                          <a:solidFill>
                            <a:srgbClr val="000000"/>
                          </a:solidFill>
                          <a:effectLst/>
                          <a:latin typeface="Calibri" panose="020F0502020204030204" pitchFamily="34" charset="0"/>
                        </a:rPr>
                        <a:t>IL</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Lake County</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Chicago-Joliet-Naperville, IL-IN-WI</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96</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ctr" fontAlgn="b"/>
                      <a:r>
                        <a:rPr lang="en-US" sz="1100" b="0" i="0" u="none" strike="noStrike" dirty="0">
                          <a:solidFill>
                            <a:srgbClr val="000000"/>
                          </a:solidFill>
                          <a:effectLst/>
                          <a:latin typeface="Calibri" panose="020F0502020204030204" pitchFamily="34" charset="0"/>
                        </a:rPr>
                        <a:t>7</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Advantaged</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6169" marR="6169" marT="61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B7DB"/>
                    </a:solidFill>
                  </a:tcPr>
                </a:tc>
                <a:extLst>
                  <a:ext uri="{0D108BD9-81ED-4DB2-BD59-A6C34878D82A}">
                    <a16:rowId xmlns:a16="http://schemas.microsoft.com/office/drawing/2014/main" val="1204782489"/>
                  </a:ext>
                </a:extLst>
              </a:tr>
            </a:tbl>
          </a:graphicData>
        </a:graphic>
      </p:graphicFrame>
      <p:sp>
        <p:nvSpPr>
          <p:cNvPr id="7" name="Slide Number Placeholder 1">
            <a:extLst>
              <a:ext uri="{FF2B5EF4-FFF2-40B4-BE49-F238E27FC236}">
                <a16:creationId xmlns:a16="http://schemas.microsoft.com/office/drawing/2014/main" id="{2EA4D1B4-C451-43B3-8E45-2AD508D79430}"/>
              </a:ext>
            </a:extLst>
          </p:cNvPr>
          <p:cNvSpPr txBox="1">
            <a:spLocks/>
          </p:cNvSpPr>
          <p:nvPr/>
        </p:nvSpPr>
        <p:spPr>
          <a:xfrm>
            <a:off x="9843082" y="637640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a:solidFill>
                  <a:prstClr val="black">
                    <a:tint val="75000"/>
                  </a:prstClr>
                </a:solidFill>
                <a:latin typeface="Arial" pitchFamily="34" charset="0"/>
              </a:rPr>
              <a:pPr algn="r">
                <a:defRPr/>
              </a:pPr>
              <a:t>9</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3980521864"/>
      </p:ext>
    </p:extLst>
  </p:cSld>
  <p:clrMapOvr>
    <a:masterClrMapping/>
  </p:clrMapOvr>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e8cef94b-13a7-48be-ac9c-dbd328d0ac26">Pending</Records_x0020_Status>
    <Records_x0020_Date xmlns="e8cef94b-13a7-48be-ac9c-dbd328d0ac26" xsi:nil="true"/>
  </documentManagement>
</p:properties>
</file>

<file path=customXml/item12.xml><?xml version="1.0" encoding="utf-8"?>
<EsriMapsInfo xmlns="ESRI.ArcGIS.Mapping.OfficeIntegration.PowerPointInfo">
  <Version>Version1</Version>
  <RequiresSignIn>False</RequiresSignIn>
</EsriMapsInfo>
</file>

<file path=customXml/item13.xml><?xml version="1.0" encoding="utf-8"?>
<ct:contentTypeSchema xmlns:ct="http://schemas.microsoft.com/office/2006/metadata/contentType" xmlns:ma="http://schemas.microsoft.com/office/2006/metadata/properties/metaAttributes" ct:_="" ma:_="" ma:contentTypeName="Document" ma:contentTypeID="0x0101008B94B3C41D53F8439B1D80C562E243B0" ma:contentTypeVersion="32" ma:contentTypeDescription="Create a new document." ma:contentTypeScope="" ma:versionID="50907493eb13ada603a17fa441cb2d2f">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8cef94b-13a7-48be-ac9c-dbd328d0ac26" xmlns:ns7="17237250-5fc7-4924-b793-bde2ffc80e1d" targetNamespace="http://schemas.microsoft.com/office/2006/metadata/properties" ma:root="true" ma:fieldsID="481aec01929900cf2d50735c9f40f994" ns1:_="" ns3:_="" ns4:_="" ns5:_="" ns6:_="" ns7:_="">
    <xsd:import namespace="http://schemas.microsoft.com/sharepoint/v3"/>
    <xsd:import namespace="4ffa91fb-a0ff-4ac5-b2db-65c790d184a4"/>
    <xsd:import namespace="http://schemas.microsoft.com/sharepoint.v3"/>
    <xsd:import namespace="http://schemas.microsoft.com/sharepoint/v3/fields"/>
    <xsd:import namespace="e8cef94b-13a7-48be-ac9c-dbd328d0ac26"/>
    <xsd:import namespace="17237250-5fc7-4924-b793-bde2ffc80e1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7:MediaServiceDateTaken" minOccurs="0"/>
                <xsd:element ref="ns7:MediaServiceAutoTags" minOccurs="0"/>
                <xsd:element ref="ns7:MediaServiceOCR" minOccurs="0"/>
                <xsd:element ref="ns6:Records_x0020_Status" minOccurs="0"/>
                <xsd:element ref="ns6:Records_x0020_Date" minOccurs="0"/>
                <xsd:element ref="ns7:MediaServiceGenerationTime" minOccurs="0"/>
                <xsd:element ref="ns7:MediaServiceEventHashCode" minOccurs="0"/>
                <xsd:element ref="ns7: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1f80bdb1-9c76-46ec-83d7-473f65bff1c4}" ma:internalName="TaxCatchAllLabel" ma:readOnly="true" ma:showField="CatchAllDataLabel" ma:web="e8cef94b-13a7-48be-ac9c-dbd328d0ac26">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1f80bdb1-9c76-46ec-83d7-473f65bff1c4}" ma:internalName="TaxCatchAll" ma:showField="CatchAllData" ma:web="e8cef94b-13a7-48be-ac9c-dbd328d0ac2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cef94b-13a7-48be-ac9c-dbd328d0ac26"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6" nillable="true" ma:displayName="Records Status" ma:default="Pending" ma:internalName="Records_x0020_Status">
      <xsd:simpleType>
        <xsd:restriction base="dms:Text"/>
      </xsd:simpleType>
    </xsd:element>
    <xsd:element name="Records_x0020_Date" ma:index="37"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237250-5fc7-4924-b793-bde2ffc80e1d"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DateTaken" ma:index="33" nillable="true" ma:displayName="MediaServiceDateTaken" ma:description="" ma:hidden="true" ma:internalName="MediaServiceDateTaken" ma:readOnly="true">
      <xsd:simpleType>
        <xsd:restriction base="dms:Text"/>
      </xsd:simpleType>
    </xsd:element>
    <xsd:element name="MediaServiceAutoTags" ma:index="34" nillable="true" ma:displayName="MediaServiceAutoTags" ma:internalName="MediaServiceAutoTags" ma:readOnly="true">
      <xsd:simpleType>
        <xsd:restriction base="dms:Text"/>
      </xsd:simpleType>
    </xsd:element>
    <xsd:element name="MediaServiceOCR" ma:index="35" nillable="true" ma:displayName="MediaServiceOCR"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mso-contentType ?>
<FormTemplates xmlns="http://schemas.microsoft.com/sharepoint/v3/contenttype/forms">
  <Display>DocumentLibraryForm</Display>
  <Edit>DocumentLibraryForm</Edit>
  <New>DocumentLibraryForm</New>
</FormTemplates>
</file>

<file path=customXml/item24.xml><?xml version="1.0" encoding="utf-8"?>
<EsriMapsInfo xmlns="ESRI.ArcGIS.Mapping.OfficeIntegration.PowerPointInfo">
  <Version>Version1</Version>
  <RequiresSignIn>False</RequiresSignIn>
</EsriMapsInfo>
</file>

<file path=customXml/item25.xml><?xml version="1.0" encoding="utf-8"?>
<?mso-contentType ?>
<SharedContentType xmlns="Microsoft.SharePoint.Taxonomy.ContentTypeSync" SourceId="29f62856-1543-49d4-a736-4569d363f533" ContentTypeId="0x0101" PreviousValue="false"/>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0.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11.xml><?xml version="1.0" encoding="utf-8"?>
<ds:datastoreItem xmlns:ds="http://schemas.openxmlformats.org/officeDocument/2006/customXml" ds:itemID="{61A6E0D0-DF25-41E1-849F-4E7E9FBDD1A9}">
  <ds:schemaRefs>
    <ds:schemaRef ds:uri="http://purl.org/dc/elements/1.1/"/>
    <ds:schemaRef ds:uri="e8cef94b-13a7-48be-ac9c-dbd328d0ac26"/>
    <ds:schemaRef ds:uri="http://schemas.microsoft.com/office/2006/documentManagement/types"/>
    <ds:schemaRef ds:uri="http://purl.org/dc/terms/"/>
    <ds:schemaRef ds:uri="4ffa91fb-a0ff-4ac5-b2db-65c790d184a4"/>
    <ds:schemaRef ds:uri="http://schemas.microsoft.com/office/infopath/2007/PartnerControls"/>
    <ds:schemaRef ds:uri="http://schemas.microsoft.com/sharepoint/v3"/>
    <ds:schemaRef ds:uri="http://purl.org/dc/dcmitype/"/>
    <ds:schemaRef ds:uri="http://schemas.microsoft.com/sharepoint/v3/fields"/>
    <ds:schemaRef ds:uri="http://schemas.microsoft.com/sharepoint.v3"/>
    <ds:schemaRef ds:uri="http://www.w3.org/XML/1998/namespace"/>
    <ds:schemaRef ds:uri="http://schemas.openxmlformats.org/package/2006/metadata/core-properties"/>
    <ds:schemaRef ds:uri="17237250-5fc7-4924-b793-bde2ffc80e1d"/>
    <ds:schemaRef ds:uri="http://schemas.microsoft.com/office/2006/metadata/properties"/>
  </ds:schemaRefs>
</ds:datastoreItem>
</file>

<file path=customXml/itemProps12.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3.xml><?xml version="1.0" encoding="utf-8"?>
<ds:datastoreItem xmlns:ds="http://schemas.openxmlformats.org/officeDocument/2006/customXml" ds:itemID="{70AB0EFB-4D23-4042-81C5-DBBBADC1C4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e8cef94b-13a7-48be-ac9c-dbd328d0ac26"/>
    <ds:schemaRef ds:uri="17237250-5fc7-4924-b793-bde2ffc80e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4.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15.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16.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7.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18.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19.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2.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0.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21.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2.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23.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24.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25.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26.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27.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28.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3.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4.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5.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6.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7.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8.xml><?xml version="1.0" encoding="utf-8"?>
<ds:datastoreItem xmlns:ds="http://schemas.openxmlformats.org/officeDocument/2006/customXml" ds:itemID="{3CEC331A-B5C3-4C3E-BA9F-FCED4B097622}">
  <ds:schemaRefs>
    <ds:schemaRef ds:uri="ESRI.ArcGIS.Mapping.OfficeIntegration.PowerPointInfo"/>
  </ds:schemaRefs>
</ds:datastoreItem>
</file>

<file path=customXml/itemProps9.xml><?xml version="1.0" encoding="utf-8"?>
<ds:datastoreItem xmlns:ds="http://schemas.openxmlformats.org/officeDocument/2006/customXml" ds:itemID="{51E06045-3771-42B6-8E2F-19C3A748984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72521</TotalTime>
  <Words>3710</Words>
  <Application>Microsoft Office PowerPoint</Application>
  <PresentationFormat>Widescreen</PresentationFormat>
  <Paragraphs>600</Paragraphs>
  <Slides>49</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微软雅黑</vt:lpstr>
      <vt:lpstr>黑体</vt:lpstr>
      <vt:lpstr>Arial</vt:lpstr>
      <vt:lpstr>Calibri</vt:lpstr>
      <vt:lpstr>Times New Roman</vt:lpstr>
      <vt:lpstr>Wingdings</vt:lpstr>
      <vt:lpstr>2_EMPA课题组模板</vt:lpstr>
      <vt:lpstr>3_EMPA课题组模板</vt:lpstr>
      <vt:lpstr>“NEXUS” Multi-Pollutant Analysis Tool:  Development Status and Progress</vt:lpstr>
      <vt:lpstr>Overview</vt:lpstr>
      <vt:lpstr>Multi-Pollutant (MP) Background</vt:lpstr>
      <vt:lpstr>NEXUS Tool Development</vt:lpstr>
      <vt:lpstr>Expected Use of NEXUS Tool</vt:lpstr>
      <vt:lpstr>NEXUS Tool: Three Key Modules</vt:lpstr>
      <vt:lpstr>NEXUS Tool: Examples</vt:lpstr>
      <vt:lpstr>NEXUS Tool: Example 1 - Identify High MP Risk Areas, Contributing Source(s) &amp; Potential Impact to Communities with EJ concerns</vt:lpstr>
      <vt:lpstr>NEXUS Tool: Highest MP Risk Areas in R5  (Data Query Module)</vt:lpstr>
      <vt:lpstr>NEXUS Tool: Detroit CBSA</vt:lpstr>
      <vt:lpstr>NEXUS Tool: Emissions Sources in Detroit CBSA</vt:lpstr>
      <vt:lpstr>NEXUS Tool: Emissions Sources in Wayne County</vt:lpstr>
      <vt:lpstr>NEXUS Tool: Steel Mills in Wayne County</vt:lpstr>
      <vt:lpstr>NEXUS Tool: EJ Indices in Wayne County</vt:lpstr>
      <vt:lpstr>NEXUS Tool: Example 2 - MP Risks in Communities with EJ Concerns</vt:lpstr>
      <vt:lpstr>NEXUS Tool: MP Risk Screening for EJ Purpose with Data Query Module</vt:lpstr>
      <vt:lpstr>NEXUS Tool: Emissions Sources in Memphis</vt:lpstr>
      <vt:lpstr>NEXUS Tool: EJ Screening in Memphis</vt:lpstr>
      <vt:lpstr>NEXUS Tool: Emissions Sources in Memphis</vt:lpstr>
      <vt:lpstr>NEXUS      &amp;      EJSCREEN</vt:lpstr>
      <vt:lpstr>NEXUS and EJSCREEN</vt:lpstr>
      <vt:lpstr>Benefits of Proximity Screening for Air Quality Planning</vt:lpstr>
      <vt:lpstr>Current Practice for Proximity Screening: EJ Example</vt:lpstr>
      <vt:lpstr>Benefit of Proximity Screening: Demographics &amp; MP Risks Near Monitors/Sources (To Be Developed)</vt:lpstr>
      <vt:lpstr>Benefit of Proximity Screening: Demographic Comparison (To Be Developed)</vt:lpstr>
      <vt:lpstr>Benefit of Proximity Screening: Risk Near Monitor/Source (To Be Developed)</vt:lpstr>
      <vt:lpstr>NEXUS: Recent Upgrades &amp; Improvements</vt:lpstr>
      <vt:lpstr>“NEXUS 1.8.6”Demo</vt:lpstr>
      <vt:lpstr>“NEXUS 1.8.6” Demo: 2014 NEXUS Case</vt:lpstr>
      <vt:lpstr>“NEXUS 1.8.6”:   Quick Tutorial</vt:lpstr>
      <vt:lpstr>NEXUS Tool: On-line User’s Manual</vt:lpstr>
      <vt:lpstr>NEXUS Tool: Data Viewer Module</vt:lpstr>
      <vt:lpstr>Data Viewer: “Apply” New Selections</vt:lpstr>
      <vt:lpstr>NEXUS Update: New EJ Metric and Data</vt:lpstr>
      <vt:lpstr>Data Viewer Module: Base Map &amp; Color</vt:lpstr>
      <vt:lpstr>Data Viewer: “Region Selection”</vt:lpstr>
      <vt:lpstr>Data Viewer: Select EPA Region/State/CBSA</vt:lpstr>
      <vt:lpstr>Data Viewer: Major Emission Sources</vt:lpstr>
      <vt:lpstr>Data Viewer: Major Emission Sources</vt:lpstr>
      <vt:lpstr>Data Viewer: Top “x” Emission Sources</vt:lpstr>
      <vt:lpstr>NEXUS Update: “Source/Sector” Emissions Summary</vt:lpstr>
      <vt:lpstr>Data Viewer: EPA Region Table Generator</vt:lpstr>
      <vt:lpstr>Data Viewer: Data Search &amp; Filter</vt:lpstr>
      <vt:lpstr>Data Query Module: Overlaying Map  </vt:lpstr>
      <vt:lpstr>Data Query Module: Configure Data Query </vt:lpstr>
      <vt:lpstr>Data Query Module: Attribute Table </vt:lpstr>
      <vt:lpstr>Data Query Module: Attribute Table </vt:lpstr>
      <vt:lpstr>Data Input Module: Data Preview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Landis, Elizabeth</cp:lastModifiedBy>
  <cp:revision>1382</cp:revision>
  <cp:lastPrinted>2020-02-19T17:26:50Z</cp:lastPrinted>
  <dcterms:created xsi:type="dcterms:W3CDTF">2016-05-30T08:23:37Z</dcterms:created>
  <dcterms:modified xsi:type="dcterms:W3CDTF">2021-07-19T02:48:04Z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0x0101008B94B3C41D53F8439B1D80C562E243B0</vt:lpwstr>
  </property>
</Properties>
</file>