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9"/>
    <p:sldMasterId id="2147483808" r:id="rId30"/>
    <p:sldMasterId id="2147483827" r:id="rId31"/>
  </p:sldMasterIdLst>
  <p:notesMasterIdLst>
    <p:notesMasterId r:id="rId51"/>
  </p:notesMasterIdLst>
  <p:handoutMasterIdLst>
    <p:handoutMasterId r:id="rId52"/>
  </p:handoutMasterIdLst>
  <p:sldIdLst>
    <p:sldId id="1089" r:id="rId32"/>
    <p:sldId id="1546" r:id="rId33"/>
    <p:sldId id="1249" r:id="rId34"/>
    <p:sldId id="1188" r:id="rId35"/>
    <p:sldId id="1542" r:id="rId36"/>
    <p:sldId id="1509" r:id="rId37"/>
    <p:sldId id="1527" r:id="rId38"/>
    <p:sldId id="1547" r:id="rId39"/>
    <p:sldId id="1523" r:id="rId40"/>
    <p:sldId id="1506" r:id="rId41"/>
    <p:sldId id="1554" r:id="rId42"/>
    <p:sldId id="1552" r:id="rId43"/>
    <p:sldId id="1558" r:id="rId44"/>
    <p:sldId id="1562" r:id="rId45"/>
    <p:sldId id="1557" r:id="rId46"/>
    <p:sldId id="1559" r:id="rId47"/>
    <p:sldId id="1560" r:id="rId48"/>
    <p:sldId id="1561" r:id="rId49"/>
    <p:sldId id="1379" r:id="rId5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E90968-D088-2DC7-1EA2-A0EF26A0562D}" name="Landis, Elizabeth" initials="LE" userId="S::Landis.Elizabeth@epa.gov::ab5a0f48-4954-4e8f-b852-9bcaf16ccf62" providerId="AD"/>
  <p188:author id="{E6B5177E-BA12-0815-11AB-F82DED5697CB}" name="Fox, Tyler" initials="FT" userId="S::Fox.Tyler@epa.gov::d3ca8bf6-d2c8-45ae-bf9b-8f74647f81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x, Tyler" initials="FT" lastIdx="5" clrIdx="0">
    <p:extLst>
      <p:ext uri="{19B8F6BF-5375-455C-9EA6-DF929625EA0E}">
        <p15:presenceInfo xmlns:p15="http://schemas.microsoft.com/office/powerpoint/2012/main" userId="S::Fox.Tyler@epa.gov::d3ca8bf6-d2c8-45ae-bf9b-8f74647f8102" providerId="AD"/>
      </p:ext>
    </p:extLst>
  </p:cmAuthor>
  <p:cmAuthor id="2" name="Jang, Carey" initials="JC" lastIdx="1" clrIdx="1">
    <p:extLst>
      <p:ext uri="{19B8F6BF-5375-455C-9EA6-DF929625EA0E}">
        <p15:presenceInfo xmlns:p15="http://schemas.microsoft.com/office/powerpoint/2012/main" userId="S::Jang.Carey@epa.gov::5dcdf613-9329-442e-aaa9-13ddf77a7a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BD"/>
    <a:srgbClr val="FFFF8F"/>
    <a:srgbClr val="CCE9AD"/>
    <a:srgbClr val="BAD4D8"/>
    <a:srgbClr val="A7FFCF"/>
    <a:srgbClr val="E6E6E6"/>
    <a:srgbClr val="A3E7FF"/>
    <a:srgbClr val="89FFBE"/>
    <a:srgbClr val="6FE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84238" autoAdjust="0"/>
  </p:normalViewPr>
  <p:slideViewPr>
    <p:cSldViewPr snapToGrid="0">
      <p:cViewPr varScale="1">
        <p:scale>
          <a:sx n="92" d="100"/>
          <a:sy n="92" d="100"/>
        </p:scale>
        <p:origin x="966" y="66"/>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8.xml"/><Relationship Id="rId21" Type="http://schemas.openxmlformats.org/officeDocument/2006/relationships/customXml" Target="../customXml/item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customXml" Target="../customXml/item5.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2.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microsoft.com/office/2018/10/relationships/authors" Target="authors.xml"/><Relationship Id="rId20" Type="http://schemas.openxmlformats.org/officeDocument/2006/relationships/customXml" Target="../customXml/item20.xml"/><Relationship Id="rId41" Type="http://schemas.openxmlformats.org/officeDocument/2006/relationships/slide" Target="slides/slide10.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slideMaster" Target="slideMasters/slideMaster3.xml"/><Relationship Id="rId44" Type="http://schemas.openxmlformats.org/officeDocument/2006/relationships/slide" Target="slides/slide13.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g, Carey" userId="5dcdf613-9329-442e-aaa9-13ddf77a7abf" providerId="ADAL" clId="{B00C574E-6E82-489A-BF08-4770BE043EC4}"/>
    <pc:docChg chg="custSel addSld modSld">
      <pc:chgData name="Jang, Carey" userId="5dcdf613-9329-442e-aaa9-13ddf77a7abf" providerId="ADAL" clId="{B00C574E-6E82-489A-BF08-4770BE043EC4}" dt="2022-08-31T18:58:55.867" v="1166" actId="20577"/>
      <pc:docMkLst>
        <pc:docMk/>
      </pc:docMkLst>
      <pc:sldChg chg="addSp delSp modSp add mod">
        <pc:chgData name="Jang, Carey" userId="5dcdf613-9329-442e-aaa9-13ddf77a7abf" providerId="ADAL" clId="{B00C574E-6E82-489A-BF08-4770BE043EC4}" dt="2022-08-31T18:58:55.867" v="1166" actId="20577"/>
        <pc:sldMkLst>
          <pc:docMk/>
          <pc:sldMk cId="2005027131" sldId="1562"/>
        </pc:sldMkLst>
        <pc:spChg chg="mod">
          <ac:chgData name="Jang, Carey" userId="5dcdf613-9329-442e-aaa9-13ddf77a7abf" providerId="ADAL" clId="{B00C574E-6E82-489A-BF08-4770BE043EC4}" dt="2022-08-31T18:51:38.633" v="1079" actId="20577"/>
          <ac:spMkLst>
            <pc:docMk/>
            <pc:sldMk cId="2005027131" sldId="1562"/>
            <ac:spMk id="3" creationId="{21A2AC3B-1112-47DB-ADA1-94B92E3584A1}"/>
          </ac:spMkLst>
        </pc:spChg>
        <pc:spChg chg="mod">
          <ac:chgData name="Jang, Carey" userId="5dcdf613-9329-442e-aaa9-13ddf77a7abf" providerId="ADAL" clId="{B00C574E-6E82-489A-BF08-4770BE043EC4}" dt="2022-08-31T18:58:55.867" v="1166" actId="20577"/>
          <ac:spMkLst>
            <pc:docMk/>
            <pc:sldMk cId="2005027131" sldId="1562"/>
            <ac:spMk id="4" creationId="{1B72A3C0-EB3D-49B0-A217-AF9C144DA685}"/>
          </ac:spMkLst>
        </pc:spChg>
        <pc:spChg chg="mod">
          <ac:chgData name="Jang, Carey" userId="5dcdf613-9329-442e-aaa9-13ddf77a7abf" providerId="ADAL" clId="{B00C574E-6E82-489A-BF08-4770BE043EC4}" dt="2022-08-31T18:57:59.136" v="1159" actId="20577"/>
          <ac:spMkLst>
            <pc:docMk/>
            <pc:sldMk cId="2005027131" sldId="1562"/>
            <ac:spMk id="9" creationId="{58C94037-3429-45E4-A1F4-4837E92230C4}"/>
          </ac:spMkLst>
        </pc:spChg>
        <pc:picChg chg="add mod">
          <ac:chgData name="Jang, Carey" userId="5dcdf613-9329-442e-aaa9-13ddf77a7abf" providerId="ADAL" clId="{B00C574E-6E82-489A-BF08-4770BE043EC4}" dt="2022-08-31T18:56:56.823" v="1147" actId="14100"/>
          <ac:picMkLst>
            <pc:docMk/>
            <pc:sldMk cId="2005027131" sldId="1562"/>
            <ac:picMk id="5" creationId="{96B1961F-CA69-4434-A022-2FFE6DECB17D}"/>
          </ac:picMkLst>
        </pc:picChg>
        <pc:picChg chg="del">
          <ac:chgData name="Jang, Carey" userId="5dcdf613-9329-442e-aaa9-13ddf77a7abf" providerId="ADAL" clId="{B00C574E-6E82-489A-BF08-4770BE043EC4}" dt="2022-08-31T18:25:51.400" v="60" actId="478"/>
          <ac:picMkLst>
            <pc:docMk/>
            <pc:sldMk cId="2005027131" sldId="1562"/>
            <ac:picMk id="6" creationId="{1D752672-665F-4030-AC7D-3D42473D4381}"/>
          </ac:picMkLst>
        </pc:picChg>
        <pc:picChg chg="add mod">
          <ac:chgData name="Jang, Carey" userId="5dcdf613-9329-442e-aaa9-13ddf77a7abf" providerId="ADAL" clId="{B00C574E-6E82-489A-BF08-4770BE043EC4}" dt="2022-08-31T18:56:56.823" v="1147" actId="14100"/>
          <ac:picMkLst>
            <pc:docMk/>
            <pc:sldMk cId="2005027131" sldId="1562"/>
            <ac:picMk id="10" creationId="{AD9FFD1E-E465-4E33-9253-CDD9B77711AD}"/>
          </ac:picMkLst>
        </pc:picChg>
        <pc:cxnChg chg="add mod">
          <ac:chgData name="Jang, Carey" userId="5dcdf613-9329-442e-aaa9-13ddf77a7abf" providerId="ADAL" clId="{B00C574E-6E82-489A-BF08-4770BE043EC4}" dt="2022-08-31T18:56:19.572" v="1144" actId="208"/>
          <ac:cxnSpMkLst>
            <pc:docMk/>
            <pc:sldMk cId="2005027131" sldId="1562"/>
            <ac:cxnSpMk id="12" creationId="{C591B469-8312-49EE-8D1B-022DFD8966DE}"/>
          </ac:cxnSpMkLst>
        </pc:cxnChg>
        <pc:cxnChg chg="add mod">
          <ac:chgData name="Jang, Carey" userId="5dcdf613-9329-442e-aaa9-13ddf77a7abf" providerId="ADAL" clId="{B00C574E-6E82-489A-BF08-4770BE043EC4}" dt="2022-08-31T18:56:31.212" v="1146" actId="1076"/>
          <ac:cxnSpMkLst>
            <pc:docMk/>
            <pc:sldMk cId="2005027131" sldId="1562"/>
            <ac:cxnSpMk id="13" creationId="{5BF0089B-3BD2-469B-81C2-4E6702F5B031}"/>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AE338A-35BB-47FE-BF89-6F8F99A84EFF}" type="datetimeFigureOut">
              <a:rPr lang="en-US" smtClean="0"/>
              <a:pPr/>
              <a:t>8/31/2022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BFBDEC-75DD-451E-9F37-132C2A836F9F}" type="slidenum">
              <a:rPr lang="en-US" smtClean="0"/>
              <a:pPr/>
              <a:t>‹#›</a:t>
            </a:fld>
            <a:endParaRPr lang="en-US" dirty="0"/>
          </a:p>
        </p:txBody>
      </p:sp>
    </p:spTree>
    <p:extLst>
      <p:ext uri="{BB962C8B-B14F-4D97-AF65-F5344CB8AC3E}">
        <p14:creationId xmlns:p14="http://schemas.microsoft.com/office/powerpoint/2010/main" val="1746234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258C87-23C0-4C8E-9188-368E61CDF4F1}" type="datetimeFigureOut">
              <a:rPr lang="zh-CN" altLang="en-US" smtClean="0"/>
              <a:pPr/>
              <a:t>2022/8/31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9A5E68-CF20-49C0-9291-AF1592569517}" type="slidenum">
              <a:rPr lang="zh-CN" altLang="en-US" smtClean="0"/>
              <a:pPr/>
              <a:t>‹#›</a:t>
            </a:fld>
            <a:endParaRPr lang="zh-CN" altLang="en-US"/>
          </a:p>
        </p:txBody>
      </p:sp>
    </p:spTree>
    <p:extLst>
      <p:ext uri="{BB962C8B-B14F-4D97-AF65-F5344CB8AC3E}">
        <p14:creationId xmlns:p14="http://schemas.microsoft.com/office/powerpoint/2010/main" val="4127180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CBBAD92F-F22A-4727-B555-C340A4DD3687}" type="slidenum">
              <a:rPr lang="zh-CN" altLang="en-US" smtClean="0"/>
              <a:pPr/>
              <a:t>1</a:t>
            </a:fld>
            <a:endParaRPr lang="zh-CN" altLang="en-US" dirty="0"/>
          </a:p>
        </p:txBody>
      </p:sp>
    </p:spTree>
    <p:extLst>
      <p:ext uri="{BB962C8B-B14F-4D97-AF65-F5344CB8AC3E}">
        <p14:creationId xmlns:p14="http://schemas.microsoft.com/office/powerpoint/2010/main" val="92647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10</a:t>
            </a:fld>
            <a:endParaRPr lang="en-US" dirty="0"/>
          </a:p>
        </p:txBody>
      </p:sp>
    </p:spTree>
    <p:extLst>
      <p:ext uri="{BB962C8B-B14F-4D97-AF65-F5344CB8AC3E}">
        <p14:creationId xmlns:p14="http://schemas.microsoft.com/office/powerpoint/2010/main" val="1215780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646016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507986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13</a:t>
            </a:fld>
            <a:endParaRPr lang="zh-CN" altLang="en-US"/>
          </a:p>
        </p:txBody>
      </p:sp>
    </p:spTree>
    <p:extLst>
      <p:ext uri="{BB962C8B-B14F-4D97-AF65-F5344CB8AC3E}">
        <p14:creationId xmlns:p14="http://schemas.microsoft.com/office/powerpoint/2010/main" val="1404787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86721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665415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32414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767565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228687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19</a:t>
            </a:fld>
            <a:endParaRPr lang="zh-CN" altLang="en-US"/>
          </a:p>
        </p:txBody>
      </p:sp>
    </p:spTree>
    <p:extLst>
      <p:ext uri="{BB962C8B-B14F-4D97-AF65-F5344CB8AC3E}">
        <p14:creationId xmlns:p14="http://schemas.microsoft.com/office/powerpoint/2010/main" val="97570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05422-1729-4581-9CB8-8AF770D43E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78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86551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5</a:t>
            </a:fld>
            <a:endParaRPr lang="en-US" dirty="0"/>
          </a:p>
        </p:txBody>
      </p:sp>
    </p:spTree>
    <p:extLst>
      <p:ext uri="{BB962C8B-B14F-4D97-AF65-F5344CB8AC3E}">
        <p14:creationId xmlns:p14="http://schemas.microsoft.com/office/powerpoint/2010/main" val="83481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6</a:t>
            </a:fld>
            <a:endParaRPr lang="zh-CN" altLang="en-US"/>
          </a:p>
        </p:txBody>
      </p:sp>
    </p:spTree>
    <p:extLst>
      <p:ext uri="{BB962C8B-B14F-4D97-AF65-F5344CB8AC3E}">
        <p14:creationId xmlns:p14="http://schemas.microsoft.com/office/powerpoint/2010/main" val="384642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7</a:t>
            </a:fld>
            <a:endParaRPr lang="zh-CN" altLang="en-US"/>
          </a:p>
        </p:txBody>
      </p:sp>
    </p:spTree>
    <p:extLst>
      <p:ext uri="{BB962C8B-B14F-4D97-AF65-F5344CB8AC3E}">
        <p14:creationId xmlns:p14="http://schemas.microsoft.com/office/powerpoint/2010/main" val="273431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8</a:t>
            </a:fld>
            <a:endParaRPr lang="zh-CN" altLang="en-US"/>
          </a:p>
        </p:txBody>
      </p:sp>
    </p:spTree>
    <p:extLst>
      <p:ext uri="{BB962C8B-B14F-4D97-AF65-F5344CB8AC3E}">
        <p14:creationId xmlns:p14="http://schemas.microsoft.com/office/powerpoint/2010/main" val="167506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95946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26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495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52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803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718268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83458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8553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9453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2298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659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36287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081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23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47374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99710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4596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70565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933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72166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4208929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1837694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370241" y="6453339"/>
            <a:ext cx="1261931" cy="365125"/>
          </a:xfrm>
          <a:prstGeom prst="rect">
            <a:avLst/>
          </a:prstGeo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7714389" y="6453339"/>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1650828" y="6453339"/>
            <a:ext cx="493845" cy="365125"/>
          </a:xfrm>
          <a:prstGeom prst="rect">
            <a:avLst/>
          </a:prstGeo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609600" y="44624"/>
            <a:ext cx="109728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419148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62942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488189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607439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3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Tree>
    <p:extLst>
      <p:ext uri="{BB962C8B-B14F-4D97-AF65-F5344CB8AC3E}">
        <p14:creationId xmlns:p14="http://schemas.microsoft.com/office/powerpoint/2010/main" val="3908623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63492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Tree>
    <p:extLst>
      <p:ext uri="{BB962C8B-B14F-4D97-AF65-F5344CB8AC3E}">
        <p14:creationId xmlns:p14="http://schemas.microsoft.com/office/powerpoint/2010/main" val="473876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151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27212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58749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900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110180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2072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4129901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5337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22023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91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57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712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337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6600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3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840" r:id="rId13"/>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69C458A-EF38-4471-81F0-59810A9BD550}"/>
              </a:ext>
            </a:extLst>
          </p:cNvPr>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086506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Lst>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119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872264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5pPr>
      <a:lvl6pPr marL="3429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6pPr>
      <a:lvl7pPr marL="6858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7pPr>
      <a:lvl8pPr marL="10287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8pPr>
      <a:lvl9pPr marL="13716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9pPr>
    </p:titleStyle>
    <p:bodyStyle>
      <a:lvl1pPr marL="257175" indent="-257175"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a:solidFill>
            <a:schemeClr val="tx1"/>
          </a:solidFill>
          <a:latin typeface="+mn-lt"/>
          <a:ea typeface="+mn-ea"/>
        </a:defRPr>
      </a:lvl2pPr>
      <a:lvl3pPr marL="857250" indent="-171450" algn="l" rtl="0" eaLnBrk="0" fontAlgn="base" hangingPunct="0">
        <a:spcBef>
          <a:spcPct val="20000"/>
        </a:spcBef>
        <a:spcAft>
          <a:spcPct val="0"/>
        </a:spcAft>
        <a:buFont typeface="Arial" charset="0"/>
        <a:buChar char="•"/>
        <a:defRPr sz="1800">
          <a:solidFill>
            <a:schemeClr val="tx1"/>
          </a:solidFill>
          <a:latin typeface="+mn-lt"/>
          <a:ea typeface="+mn-ea"/>
        </a:defRPr>
      </a:lvl3pPr>
      <a:lvl4pPr marL="1200150" indent="-171450" algn="l" rtl="0" eaLnBrk="0" fontAlgn="base" hangingPunct="0">
        <a:spcBef>
          <a:spcPct val="20000"/>
        </a:spcBef>
        <a:spcAft>
          <a:spcPct val="0"/>
        </a:spcAft>
        <a:buFont typeface="Arial" charset="0"/>
        <a:buChar char="–"/>
        <a:defRPr sz="1500">
          <a:solidFill>
            <a:schemeClr val="tx1"/>
          </a:solidFill>
          <a:latin typeface="+mn-lt"/>
          <a:ea typeface="+mn-ea"/>
        </a:defRPr>
      </a:lvl4pPr>
      <a:lvl5pPr marL="1543050" indent="-171450" algn="l" rtl="0" eaLnBrk="0" fontAlgn="base" hangingPunct="0">
        <a:spcBef>
          <a:spcPct val="20000"/>
        </a:spcBef>
        <a:spcAft>
          <a:spcPct val="0"/>
        </a:spcAft>
        <a:buFont typeface="Arial" charset="0"/>
        <a:buChar char="»"/>
        <a:defRPr sz="1500">
          <a:solidFill>
            <a:schemeClr val="tx1"/>
          </a:solidFill>
          <a:latin typeface="+mn-lt"/>
          <a:ea typeface="+mn-ea"/>
        </a:defRPr>
      </a:lvl5pPr>
      <a:lvl6pPr marL="1885950" indent="-171450" algn="l" rtl="0" eaLnBrk="0" fontAlgn="base" hangingPunct="0">
        <a:spcBef>
          <a:spcPct val="20000"/>
        </a:spcBef>
        <a:spcAft>
          <a:spcPct val="0"/>
        </a:spcAft>
        <a:buFont typeface="Arial" charset="0"/>
        <a:buChar char="»"/>
        <a:defRPr sz="1500">
          <a:solidFill>
            <a:schemeClr val="tx1"/>
          </a:solidFill>
          <a:latin typeface="+mn-lt"/>
          <a:ea typeface="+mn-ea"/>
        </a:defRPr>
      </a:lvl6pPr>
      <a:lvl7pPr marL="2228850" indent="-171450" algn="l" rtl="0" eaLnBrk="0" fontAlgn="base" hangingPunct="0">
        <a:spcBef>
          <a:spcPct val="20000"/>
        </a:spcBef>
        <a:spcAft>
          <a:spcPct val="0"/>
        </a:spcAft>
        <a:buFont typeface="Arial" charset="0"/>
        <a:buChar char="»"/>
        <a:defRPr sz="1500">
          <a:solidFill>
            <a:schemeClr val="tx1"/>
          </a:solidFill>
          <a:latin typeface="+mn-lt"/>
          <a:ea typeface="+mn-ea"/>
        </a:defRPr>
      </a:lvl7pPr>
      <a:lvl8pPr marL="2571750" indent="-171450" algn="l" rtl="0" eaLnBrk="0" fontAlgn="base" hangingPunct="0">
        <a:spcBef>
          <a:spcPct val="20000"/>
        </a:spcBef>
        <a:spcAft>
          <a:spcPct val="0"/>
        </a:spcAft>
        <a:buFont typeface="Arial" charset="0"/>
        <a:buChar char="»"/>
        <a:defRPr sz="1500">
          <a:solidFill>
            <a:schemeClr val="tx1"/>
          </a:solidFill>
          <a:latin typeface="+mn-lt"/>
          <a:ea typeface="+mn-ea"/>
        </a:defRPr>
      </a:lvl8pPr>
      <a:lvl9pPr marL="2914650" indent="-171450" algn="l" rtl="0" eaLnBrk="0" fontAlgn="base" hangingPunct="0">
        <a:spcBef>
          <a:spcPct val="20000"/>
        </a:spcBef>
        <a:spcAft>
          <a:spcPct val="0"/>
        </a:spcAft>
        <a:buFont typeface="Arial" charset="0"/>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35024"/>
          </a:xfrm>
          <a:ln>
            <a:solidFill>
              <a:schemeClr val="tx1"/>
            </a:solidFill>
          </a:ln>
        </p:spPr>
        <p:txBody>
          <a:bodyPr>
            <a:normAutofit/>
          </a:bodyPr>
          <a:lstStyle/>
          <a:p>
            <a:r>
              <a:rPr lang="en-US" altLang="zh-CN" sz="3600" dirty="0">
                <a:solidFill>
                  <a:srgbClr val="FFFF00"/>
                </a:solidFill>
              </a:rPr>
              <a:t>“</a:t>
            </a:r>
            <a:r>
              <a:rPr lang="en-US" altLang="zh-CN" sz="4000" dirty="0">
                <a:solidFill>
                  <a:srgbClr val="FFFF00"/>
                </a:solidFill>
                <a:latin typeface="Arial" panose="020B0604020202020204" pitchFamily="34" charset="0"/>
                <a:cs typeface="Arial" panose="020B0604020202020204" pitchFamily="34" charset="0"/>
              </a:rPr>
              <a:t>NEXUS” </a:t>
            </a:r>
            <a:r>
              <a:rPr lang="en-US" altLang="zh-CN" sz="3600" dirty="0">
                <a:latin typeface="Arial" panose="020B0604020202020204" pitchFamily="34" charset="0"/>
                <a:cs typeface="Arial" panose="020B0604020202020204" pitchFamily="34" charset="0"/>
              </a:rPr>
              <a:t>Multi-Pollutant Advanced Screening Tool</a:t>
            </a:r>
            <a:br>
              <a:rPr lang="en-US" altLang="zh-CN" sz="3600" dirty="0">
                <a:latin typeface="Arial" panose="020B0604020202020204" pitchFamily="34" charset="0"/>
                <a:cs typeface="Arial" panose="020B0604020202020204" pitchFamily="34" charset="0"/>
              </a:rPr>
            </a:br>
            <a:r>
              <a:rPr lang="en-US" altLang="zh-CN" sz="3600" dirty="0">
                <a:solidFill>
                  <a:srgbClr val="FFFF00"/>
                </a:solidFill>
                <a:latin typeface="Arial" panose="020B0604020202020204" pitchFamily="34" charset="0"/>
                <a:cs typeface="Arial" panose="020B0604020202020204" pitchFamily="34" charset="0"/>
              </a:rPr>
              <a:t>BenMAP Briefing</a:t>
            </a:r>
            <a:endParaRPr lang="zh-CN" altLang="en-US" sz="3600" dirty="0">
              <a:solidFill>
                <a:srgbClr val="FFFF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19E0DDC-6B53-4833-AAC6-95682E48F51E}"/>
              </a:ext>
            </a:extLst>
          </p:cNvPr>
          <p:cNvSpPr>
            <a:spLocks noGrp="1"/>
          </p:cNvSpPr>
          <p:nvPr>
            <p:ph type="subTitle" idx="4294967295"/>
          </p:nvPr>
        </p:nvSpPr>
        <p:spPr>
          <a:xfrm>
            <a:off x="1524000" y="5126106"/>
            <a:ext cx="9144000" cy="954107"/>
          </a:xfrm>
        </p:spPr>
        <p:txBody>
          <a:bodyPr/>
          <a:lstStyle/>
          <a:p>
            <a:pPr marL="0" indent="0" algn="ctr">
              <a:spcBef>
                <a:spcPts val="0"/>
              </a:spcBef>
              <a:buNone/>
            </a:pPr>
            <a:r>
              <a:rPr lang="en-US" altLang="zh-CN" sz="2000" i="1" dirty="0">
                <a:latin typeface="Calibri" panose="020F0502020204030204" pitchFamily="34" charset="0"/>
                <a:cs typeface="Calibri" panose="020F0502020204030204" pitchFamily="34" charset="0"/>
              </a:rPr>
              <a:t>Beth Landis, HEID/Climate, International, &amp; Multi-Media Group</a:t>
            </a:r>
          </a:p>
          <a:p>
            <a:pPr marL="0" indent="0" algn="ctr">
              <a:spcBef>
                <a:spcPts val="0"/>
              </a:spcBef>
              <a:buNone/>
            </a:pPr>
            <a:r>
              <a:rPr lang="en-US" altLang="zh-CN" sz="2000" i="1" dirty="0">
                <a:latin typeface="Calibri" panose="020F0502020204030204" pitchFamily="34" charset="0"/>
                <a:cs typeface="Calibri" panose="020F0502020204030204" pitchFamily="34" charset="0"/>
              </a:rPr>
              <a:t>Carey Jang, AQAD/Air Quality Modeling Group</a:t>
            </a:r>
          </a:p>
          <a:p>
            <a:pPr marL="0" indent="0" algn="ctr">
              <a:spcBef>
                <a:spcPts val="0"/>
              </a:spcBef>
              <a:buNone/>
            </a:pPr>
            <a:r>
              <a:rPr lang="en-US" altLang="zh-CN" sz="2000" i="1" dirty="0">
                <a:latin typeface="Calibri" panose="020F0502020204030204" pitchFamily="34" charset="0"/>
                <a:cs typeface="Calibri" panose="020F0502020204030204" pitchFamily="34" charset="0"/>
              </a:rPr>
              <a:t>8/31/22</a:t>
            </a:r>
            <a:endParaRPr lang="zh-CN" altLang="en-US" sz="2000"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5CAFFCA-E948-49BD-BC86-189A3A0496D5}"/>
              </a:ext>
            </a:extLst>
          </p:cNvPr>
          <p:cNvSpPr txBox="1"/>
          <p:nvPr/>
        </p:nvSpPr>
        <p:spPr>
          <a:xfrm>
            <a:off x="705648" y="1398420"/>
            <a:ext cx="5122488"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Data Viewer: </a:t>
            </a:r>
            <a:r>
              <a:rPr lang="en-US" sz="2400" b="1" i="1" dirty="0">
                <a:solidFill>
                  <a:srgbClr val="0000FF"/>
                </a:solidFill>
                <a:latin typeface="Calibri"/>
              </a:rPr>
              <a:t>National/Regional Level</a:t>
            </a:r>
          </a:p>
        </p:txBody>
      </p:sp>
      <p:sp>
        <p:nvSpPr>
          <p:cNvPr id="12" name="TextBox 11">
            <a:extLst>
              <a:ext uri="{FF2B5EF4-FFF2-40B4-BE49-F238E27FC236}">
                <a16:creationId xmlns:a16="http://schemas.microsoft.com/office/drawing/2014/main" id="{E49F4318-AF6C-4755-9019-8B0723ECCA1F}"/>
              </a:ext>
            </a:extLst>
          </p:cNvPr>
          <p:cNvSpPr txBox="1"/>
          <p:nvPr/>
        </p:nvSpPr>
        <p:spPr>
          <a:xfrm>
            <a:off x="6695046" y="1367717"/>
            <a:ext cx="5122487"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Proximity Analysis: </a:t>
            </a:r>
            <a:r>
              <a:rPr lang="en-US" sz="2400" b="1" i="1" dirty="0">
                <a:solidFill>
                  <a:srgbClr val="0000FF"/>
                </a:solidFill>
                <a:latin typeface="Calibri"/>
              </a:rPr>
              <a:t>Community Level</a:t>
            </a:r>
          </a:p>
        </p:txBody>
      </p:sp>
      <p:pic>
        <p:nvPicPr>
          <p:cNvPr id="16" name="Picture 15">
            <a:extLst>
              <a:ext uri="{FF2B5EF4-FFF2-40B4-BE49-F238E27FC236}">
                <a16:creationId xmlns:a16="http://schemas.microsoft.com/office/drawing/2014/main" id="{FB97327D-3752-43D9-A23A-E6F7D65F4A71}"/>
              </a:ext>
            </a:extLst>
          </p:cNvPr>
          <p:cNvPicPr>
            <a:picLocks noChangeAspect="1"/>
          </p:cNvPicPr>
          <p:nvPr/>
        </p:nvPicPr>
        <p:blipFill>
          <a:blip r:embed="rId3"/>
          <a:stretch>
            <a:fillRect/>
          </a:stretch>
        </p:blipFill>
        <p:spPr>
          <a:xfrm>
            <a:off x="774191" y="1910302"/>
            <a:ext cx="4985403" cy="2803143"/>
          </a:xfrm>
          <a:prstGeom prst="rect">
            <a:avLst/>
          </a:prstGeom>
          <a:noFill/>
          <a:ln w="12700">
            <a:solidFill>
              <a:schemeClr val="tx1"/>
            </a:solidFill>
          </a:ln>
        </p:spPr>
      </p:pic>
      <p:pic>
        <p:nvPicPr>
          <p:cNvPr id="18" name="图片 3">
            <a:extLst>
              <a:ext uri="{FF2B5EF4-FFF2-40B4-BE49-F238E27FC236}">
                <a16:creationId xmlns:a16="http://schemas.microsoft.com/office/drawing/2014/main" id="{42159A9B-9E63-4BD4-BA9A-7405DB1CE19E}"/>
              </a:ext>
            </a:extLst>
          </p:cNvPr>
          <p:cNvPicPr>
            <a:picLocks noChangeAspect="1"/>
          </p:cNvPicPr>
          <p:nvPr/>
        </p:nvPicPr>
        <p:blipFill>
          <a:blip r:embed="rId4"/>
          <a:stretch>
            <a:fillRect/>
          </a:stretch>
        </p:blipFill>
        <p:spPr>
          <a:xfrm>
            <a:off x="6707775" y="1882780"/>
            <a:ext cx="4710033" cy="2830665"/>
          </a:xfrm>
          <a:prstGeom prst="rect">
            <a:avLst/>
          </a:prstGeom>
          <a:ln>
            <a:solidFill>
              <a:schemeClr val="tx1"/>
            </a:solidFill>
          </a:ln>
        </p:spPr>
      </p:pic>
      <p:sp>
        <p:nvSpPr>
          <p:cNvPr id="13" name="Slide Number Placeholder 1">
            <a:extLst>
              <a:ext uri="{FF2B5EF4-FFF2-40B4-BE49-F238E27FC236}">
                <a16:creationId xmlns:a16="http://schemas.microsoft.com/office/drawing/2014/main" id="{B1C611A2-4E34-4B64-979C-FE610B88ED96}"/>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41887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F8DE-9C8D-429E-BA3A-C2D899A1F83C}"/>
              </a:ext>
            </a:extLst>
          </p:cNvPr>
          <p:cNvSpPr>
            <a:spLocks noGrp="1"/>
          </p:cNvSpPr>
          <p:nvPr>
            <p:ph type="title"/>
          </p:nvPr>
        </p:nvSpPr>
        <p:spPr/>
        <p:txBody>
          <a:bodyPr/>
          <a:lstStyle/>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EPA Regional Beta Team Members</a:t>
            </a:r>
          </a:p>
        </p:txBody>
      </p:sp>
      <p:sp>
        <p:nvSpPr>
          <p:cNvPr id="11" name="Content Placeholder 2">
            <a:extLst>
              <a:ext uri="{FF2B5EF4-FFF2-40B4-BE49-F238E27FC236}">
                <a16:creationId xmlns:a16="http://schemas.microsoft.com/office/drawing/2014/main" id="{28D8F7F3-323E-47AE-B9CC-85DAB05C1085}"/>
              </a:ext>
            </a:extLst>
          </p:cNvPr>
          <p:cNvSpPr txBox="1">
            <a:spLocks/>
          </p:cNvSpPr>
          <p:nvPr/>
        </p:nvSpPr>
        <p:spPr bwMode="auto">
          <a:xfrm>
            <a:off x="993053" y="1022555"/>
            <a:ext cx="11307102" cy="5470321"/>
          </a:xfrm>
          <a:prstGeom prst="rect">
            <a:avLst/>
          </a:prstGeom>
          <a:noFill/>
          <a:ln w="9525">
            <a:noFill/>
            <a:miter lim="800000"/>
            <a:headEnd/>
            <a:tailEnd/>
          </a:ln>
        </p:spPr>
        <p:txBody>
          <a:bodyPr vert="horz" wrap="square" lIns="91440" tIns="45720" rIns="91440" bIns="45720" numCol="3"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1</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a:ln>
                  <a:noFill/>
                </a:ln>
                <a:solidFill>
                  <a:srgbClr val="000000"/>
                </a:solidFill>
                <a:effectLst/>
                <a:uLnTx/>
                <a:uFillTx/>
                <a:latin typeface="Arial"/>
                <a:ea typeface="ＭＳ Ｐゴシック"/>
              </a:rPr>
              <a:t>Shutsu Wong</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000" b="1" kern="0" dirty="0">
                <a:solidFill>
                  <a:srgbClr val="000000"/>
                </a:solidFill>
                <a:latin typeface="Arial"/>
                <a:ea typeface="ＭＳ Ｐゴシック"/>
              </a:rPr>
              <a:t>Emily Bolger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2</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Ysabel Barron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lang="en-US" sz="2100" b="1" kern="0" dirty="0">
              <a:solidFill>
                <a:srgbClr val="000000"/>
              </a:solidFill>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3</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Cynthia Stahl</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Carol Ann Gross-Davis</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Jessie Fry</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Angus Welch</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Alice Chow</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4</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Rick Gillam</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Byron Gary (LMAPCD)</a:t>
            </a:r>
            <a:endParaRPr kumimoji="0" lang="en-US" sz="2600" b="1"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5</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Alexis Cain</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Margaret Sieffert</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Rae Trine</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Yana Genchanok</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6</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Nia Riddick</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7</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Adam Zachary</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Allie Donohue</a:t>
            </a: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457200" marR="0" lvl="1" indent="0" algn="l" defTabSz="914400" rtl="0" eaLnBrk="1" fontAlgn="base" latinLnBrk="0" hangingPunct="1">
              <a:lnSpc>
                <a:spcPct val="100000"/>
              </a:lnSpc>
              <a:spcBef>
                <a:spcPct val="20000"/>
              </a:spcBef>
              <a:spcAft>
                <a:spcPct val="0"/>
              </a:spcAft>
              <a:buClrTx/>
              <a:buSzTx/>
              <a:buNone/>
              <a:tabLst/>
              <a:defRPr/>
            </a:pPr>
            <a:endParaRPr lang="en-US" sz="2100" b="1" kern="0" dirty="0">
              <a:solidFill>
                <a:srgbClr val="000000"/>
              </a:solidFill>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8</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Ethan Brown</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Adam Eisele</a:t>
            </a: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600" b="1"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9</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Julia Carlstad</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10</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Claudia Vaupel</a:t>
            </a:r>
          </a:p>
          <a:p>
            <a:pPr marL="0" marR="0" lvl="0" indent="0" algn="l" defTabSz="914400" rtl="0" eaLnBrk="1" fontAlgn="base" latinLnBrk="0" hangingPunct="1">
              <a:lnSpc>
                <a:spcPct val="100000"/>
              </a:lnSpc>
              <a:spcBef>
                <a:spcPct val="20000"/>
              </a:spcBef>
              <a:spcAft>
                <a:spcPct val="0"/>
              </a:spcAft>
              <a:buClrTx/>
              <a:buSzTx/>
              <a:buNone/>
              <a:tabLst/>
              <a:defRPr/>
            </a:pPr>
            <a:endParaRPr lang="en-US" sz="2600" b="1" kern="0" dirty="0">
              <a:solidFill>
                <a:srgbClr val="000000"/>
              </a:solidFill>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OAQPS</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Rob Pinder</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Matt Woody</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Beth Landis</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Carey Jang</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Joe Mangino</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Mia South</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Shomik Ghosh</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Kimber Scavo</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Tyler Fox</a:t>
            </a:r>
          </a:p>
        </p:txBody>
      </p:sp>
      <p:sp>
        <p:nvSpPr>
          <p:cNvPr id="6" name="Slide Number Placeholder 1">
            <a:extLst>
              <a:ext uri="{FF2B5EF4-FFF2-40B4-BE49-F238E27FC236}">
                <a16:creationId xmlns:a16="http://schemas.microsoft.com/office/drawing/2014/main" id="{3B595C53-3B9D-4D45-88AF-D68062CF7AF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179274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338667" y="92698"/>
            <a:ext cx="11565466"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Beta Team Feedback - Uses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338667" y="876250"/>
            <a:ext cx="11565466" cy="5889052"/>
          </a:xfrm>
        </p:spPr>
        <p:txBody>
          <a:bodyPr numCol="2">
            <a:noAutofit/>
          </a:bodyPr>
          <a:lstStyle/>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SIP Related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Address NAAs and areas close to NAAQS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Develop conceptual models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Areas preparing path forward document to join Advance program</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Future weight-of-evidence analysis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Air Quality Planning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Identity areas to focus reduction efforts with possible lowering of NAAQs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Evaluate permit applications</a:t>
            </a:r>
            <a:endPar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Visually</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understand MP issues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Visualize areas of concern, run reports &amp; focus efforts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Response to citizen complaints about sources</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Determine where to focus emission reduction efforts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Environmental Justice</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Generate maps and reports for EJ workgroup</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Identify areas with air quality and EJ concerns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Tribal areas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Ensuring MP cumulative impacts are considered</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Robust evaluation of potential EJ concerns and plans to address community needs</a:t>
            </a:r>
          </a:p>
          <a:p>
            <a:pPr marL="461963" lvl="1" indent="-236538">
              <a:lnSpc>
                <a:spcPct val="107000"/>
              </a:lnSpc>
              <a:spcBef>
                <a:spcPts val="0"/>
              </a:spcBef>
              <a:spcAft>
                <a:spcPts val="0"/>
              </a:spcAft>
              <a:buFont typeface="Symbol" panose="05050102010706020507" pitchFamily="18" charset="2"/>
              <a:buChar char=""/>
            </a:pPr>
            <a:endPar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Outreach</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Support AQ planning conversations with SLT air agencies</a:t>
            </a:r>
          </a:p>
          <a:p>
            <a:pPr marL="461963" lvl="1" indent="-236538">
              <a:lnSpc>
                <a:spcPct val="107000"/>
              </a:lnSpc>
              <a:spcBef>
                <a:spcPts val="0"/>
              </a:spcBef>
              <a:spcAft>
                <a:spcPts val="0"/>
              </a:spcAft>
              <a:buFont typeface="Symbol" panose="05050102010706020507" pitchFamily="18" charset="2"/>
              <a:buChar char=""/>
            </a:pPr>
            <a:r>
              <a:rPr lang="en-US" sz="1500"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EtO</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community outreach</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Briefings with RAs and management</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Monitoring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Annual Monitoring Network Plans and site/monitor relocation requests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Review new development proposals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Ongoing network assessments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Assessments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Evaluate air quality impacts in local communities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Supplement </a:t>
            </a:r>
            <a:r>
              <a:rPr lang="en-US" sz="1500"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AirToxScreen</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Assessments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Assess burden of individual or combination of air pollutants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Complement existing techniques for emissions, modeling, monitoring &amp; risk assessment</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Identity air quality and human health focus areas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Other</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Help new employees learn about areas with O</a:t>
            </a:r>
            <a:r>
              <a:rPr lang="en-US" sz="1500" b="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PM</a:t>
            </a:r>
            <a:r>
              <a:rPr lang="en-US" sz="1500" b="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2.5</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toxics and/or EJ concerns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Assist with determining dis</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tribution of grant funding</a:t>
            </a:r>
          </a:p>
        </p:txBody>
      </p:sp>
    </p:spTree>
    <p:extLst>
      <p:ext uri="{BB962C8B-B14F-4D97-AF65-F5344CB8AC3E}">
        <p14:creationId xmlns:p14="http://schemas.microsoft.com/office/powerpoint/2010/main" val="1079550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338667" y="92698"/>
            <a:ext cx="11565466"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Beta Team Feedback - Asks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9" name="Content Placeholder 2">
            <a:extLst>
              <a:ext uri="{FF2B5EF4-FFF2-40B4-BE49-F238E27FC236}">
                <a16:creationId xmlns:a16="http://schemas.microsoft.com/office/drawing/2014/main" id="{CE1E6F55-31C1-405B-8B6A-F9B04A420EAF}"/>
              </a:ext>
            </a:extLst>
          </p:cNvPr>
          <p:cNvSpPr>
            <a:spLocks noGrp="1"/>
          </p:cNvSpPr>
          <p:nvPr>
            <p:ph sz="half" idx="1"/>
          </p:nvPr>
        </p:nvSpPr>
        <p:spPr>
          <a:xfrm>
            <a:off x="541866" y="1100667"/>
            <a:ext cx="5384800" cy="5025499"/>
          </a:xfrm>
        </p:spPr>
        <p:txBody>
          <a:bodyPr/>
          <a:lstStyle/>
          <a:p>
            <a:pPr marL="0" indent="0">
              <a:buNone/>
            </a:pPr>
            <a:r>
              <a:rPr lang="en-US" sz="2400" dirty="0"/>
              <a:t>Common Requests</a:t>
            </a:r>
          </a:p>
          <a:p>
            <a:pPr>
              <a:lnSpc>
                <a:spcPct val="107000"/>
              </a:lnSpc>
              <a:spcBef>
                <a:spcPts val="0"/>
              </a:spcBef>
              <a:spcAft>
                <a:spcPts val="0"/>
              </a:spcAft>
              <a:buFont typeface="Symbol" panose="05050102010706020507" pitchFamily="18" charset="2"/>
              <a:buChar char=""/>
            </a:pPr>
            <a:r>
              <a:rPr lang="en-US" sz="1800" b="0" dirty="0">
                <a:ea typeface="Calibri" panose="020F0502020204030204" pitchFamily="34" charset="0"/>
                <a:cs typeface="Times New Roman" panose="02020603050405020304" pitchFamily="18" charset="0"/>
              </a:rPr>
              <a:t>Access issues - web-based / cloud-based application is preferable</a:t>
            </a:r>
          </a:p>
          <a:p>
            <a:pPr>
              <a:lnSpc>
                <a:spcPct val="107000"/>
              </a:lnSpc>
              <a:spcBef>
                <a:spcPts val="0"/>
              </a:spcBef>
              <a:spcAft>
                <a:spcPts val="0"/>
              </a:spcAft>
              <a:buFont typeface="Symbol" panose="05050102010706020507" pitchFamily="18" charset="2"/>
              <a:buChar char=""/>
            </a:pPr>
            <a:r>
              <a:rPr lang="en-US" sz="1800" b="0" dirty="0">
                <a:ea typeface="Calibri" panose="020F0502020204030204" pitchFamily="34" charset="0"/>
                <a:cs typeface="Times New Roman" panose="02020603050405020304" pitchFamily="18" charset="0"/>
              </a:rPr>
              <a:t>More recent data</a:t>
            </a:r>
          </a:p>
          <a:p>
            <a:pPr>
              <a:lnSpc>
                <a:spcPct val="107000"/>
              </a:lnSpc>
              <a:spcBef>
                <a:spcPts val="0"/>
              </a:spcBef>
              <a:spcAft>
                <a:spcPts val="0"/>
              </a:spcAft>
              <a:buFont typeface="Symbol" panose="05050102010706020507" pitchFamily="18" charset="2"/>
              <a:buChar char=""/>
            </a:pPr>
            <a:r>
              <a:rPr lang="en-US" sz="1800" b="0" dirty="0">
                <a:effectLst/>
                <a:ea typeface="Calibri" panose="020F0502020204030204" pitchFamily="34" charset="0"/>
                <a:cs typeface="Times New Roman" panose="02020603050405020304" pitchFamily="18" charset="0"/>
              </a:rPr>
              <a:t>Addition of available Pb data</a:t>
            </a:r>
          </a:p>
          <a:p>
            <a:pPr>
              <a:lnSpc>
                <a:spcPct val="107000"/>
              </a:lnSpc>
              <a:spcBef>
                <a:spcPts val="0"/>
              </a:spcBef>
              <a:spcAft>
                <a:spcPts val="0"/>
              </a:spcAft>
              <a:buFont typeface="Symbol" panose="05050102010706020507" pitchFamily="18" charset="2"/>
              <a:buChar char=""/>
            </a:pPr>
            <a:r>
              <a:rPr lang="en-US" sz="1800" b="0" dirty="0">
                <a:effectLst/>
                <a:ea typeface="Calibri" panose="020F0502020204030204" pitchFamily="34" charset="0"/>
                <a:cs typeface="Times New Roman" panose="02020603050405020304" pitchFamily="18" charset="0"/>
              </a:rPr>
              <a:t>Ability to filter emissions, monitor data, and drop downs selections by map extent or user defined boundaries (e.g., boundary box or lasso)</a:t>
            </a:r>
          </a:p>
          <a:p>
            <a:pPr>
              <a:lnSpc>
                <a:spcPct val="107000"/>
              </a:lnSpc>
              <a:spcBef>
                <a:spcPts val="0"/>
              </a:spcBef>
              <a:spcAft>
                <a:spcPts val="0"/>
              </a:spcAft>
              <a:buFont typeface="Symbol" panose="05050102010706020507" pitchFamily="18" charset="2"/>
              <a:buChar char=""/>
            </a:pPr>
            <a:r>
              <a:rPr lang="en-US" sz="1800" b="0" dirty="0">
                <a:effectLst/>
                <a:ea typeface="Calibri" panose="020F0502020204030204" pitchFamily="34" charset="0"/>
                <a:cs typeface="Times New Roman" panose="02020603050405020304" pitchFamily="18" charset="0"/>
              </a:rPr>
              <a:t>Addition of GHG reporting program data</a:t>
            </a:r>
          </a:p>
          <a:p>
            <a:pPr>
              <a:lnSpc>
                <a:spcPct val="107000"/>
              </a:lnSpc>
              <a:spcBef>
                <a:spcPts val="0"/>
              </a:spcBef>
              <a:spcAft>
                <a:spcPts val="0"/>
              </a:spcAft>
              <a:buFont typeface="Symbol" panose="05050102010706020507" pitchFamily="18" charset="2"/>
              <a:buChar char=""/>
            </a:pPr>
            <a:r>
              <a:rPr lang="en-US" sz="1800" b="0" dirty="0">
                <a:solidFill>
                  <a:srgbClr val="000000"/>
                </a:solidFill>
                <a:latin typeface="+mj-lt"/>
                <a:ea typeface="Calibri" panose="020F0502020204030204" pitchFamily="34" charset="0"/>
                <a:cs typeface="Times New Roman" panose="02020603050405020304" pitchFamily="18" charset="0"/>
              </a:rPr>
              <a:t>Report capabilities: Automated 1–2-page summary document</a:t>
            </a:r>
          </a:p>
          <a:p>
            <a:pPr>
              <a:lnSpc>
                <a:spcPct val="107000"/>
              </a:lnSpc>
              <a:spcBef>
                <a:spcPts val="0"/>
              </a:spcBef>
              <a:spcAft>
                <a:spcPts val="0"/>
              </a:spcAft>
              <a:buFont typeface="Symbol" panose="05050102010706020507" pitchFamily="18" charset="2"/>
              <a:buChar char=""/>
            </a:pPr>
            <a:endParaRPr lang="en-US" sz="2000" b="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3BD33C8-7F39-4418-B1FB-90C418ED1362}"/>
              </a:ext>
            </a:extLst>
          </p:cNvPr>
          <p:cNvSpPr txBox="1"/>
          <p:nvPr/>
        </p:nvSpPr>
        <p:spPr>
          <a:xfrm>
            <a:off x="6400799" y="1100667"/>
            <a:ext cx="5384800" cy="518436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0" cap="none" spc="0" normalizeH="0" baseline="0" noProof="0" dirty="0">
                <a:ln>
                  <a:noFill/>
                </a:ln>
                <a:solidFill>
                  <a:srgbClr val="000000"/>
                </a:solidFill>
                <a:effectLst/>
                <a:uLnTx/>
                <a:uFillTx/>
                <a:latin typeface="+mj-lt"/>
                <a:ea typeface="微软雅黑"/>
                <a:cs typeface="+mn-cs"/>
              </a:rPr>
              <a:t>Unique Requests</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layer multiple years of data</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see all monitors in a selected area </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see all facilities within proximity analysis selected area versus county-wide</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see modeled concentrations from </a:t>
            </a:r>
            <a:r>
              <a:rPr kumimoji="0" lang="en-US"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rPr>
              <a:t>AirToxScreen</a:t>
            </a:r>
            <a:endPar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import air dispersion modeling results in .</a:t>
            </a:r>
            <a:r>
              <a:rPr kumimoji="0" lang="en-US"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rPr>
              <a:t>kmz</a:t>
            </a: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format</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filter facilities by industry/NAICS </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adjust the data value year in proximity analysis</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See individual HAP/VOC emissions</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Add driving pollutant for elevated cancer risk and HI for census block</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Add data for Hawaii and Alaska</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Wind roses to help assess monitor siting</a:t>
            </a:r>
          </a:p>
        </p:txBody>
      </p:sp>
    </p:spTree>
    <p:extLst>
      <p:ext uri="{BB962C8B-B14F-4D97-AF65-F5344CB8AC3E}">
        <p14:creationId xmlns:p14="http://schemas.microsoft.com/office/powerpoint/2010/main" val="106022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E861-DC41-4029-A2F0-E46AD2C3E896}"/>
              </a:ext>
            </a:extLst>
          </p:cNvPr>
          <p:cNvSpPr>
            <a:spLocks noGrp="1"/>
          </p:cNvSpPr>
          <p:nvPr>
            <p:ph type="title"/>
          </p:nvPr>
        </p:nvSpPr>
        <p:spPr>
          <a:xfrm>
            <a:off x="0" y="71440"/>
            <a:ext cx="12192000" cy="669103"/>
          </a:xfrm>
        </p:spPr>
        <p:txBody>
          <a:bodyPr/>
          <a:lstStyle/>
          <a:p>
            <a:r>
              <a:rPr lang="en-US" dirty="0">
                <a:solidFill>
                  <a:srgbClr val="FFFF00"/>
                </a:solidFill>
              </a:rPr>
              <a:t>NEXUS</a:t>
            </a:r>
            <a:r>
              <a:rPr lang="en-US" dirty="0"/>
              <a:t> 		   &amp; 	   	EJSCREEN</a:t>
            </a:r>
          </a:p>
        </p:txBody>
      </p:sp>
      <p:sp>
        <p:nvSpPr>
          <p:cNvPr id="4" name="Oval 3">
            <a:extLst>
              <a:ext uri="{FF2B5EF4-FFF2-40B4-BE49-F238E27FC236}">
                <a16:creationId xmlns:a16="http://schemas.microsoft.com/office/drawing/2014/main" id="{ED04D3AD-E091-40DC-AAC7-0486551A011D}"/>
              </a:ext>
            </a:extLst>
          </p:cNvPr>
          <p:cNvSpPr/>
          <p:nvPr/>
        </p:nvSpPr>
        <p:spPr bwMode="auto">
          <a:xfrm>
            <a:off x="79451" y="840509"/>
            <a:ext cx="7819644" cy="5946051"/>
          </a:xfrm>
          <a:prstGeom prst="ellipse">
            <a:avLst/>
          </a:prstGeom>
          <a:solidFill>
            <a:schemeClr val="tx2">
              <a:lumMod val="60000"/>
              <a:lumOff val="40000"/>
              <a:alpha val="32157"/>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9" name="Oval 8">
            <a:extLst>
              <a:ext uri="{FF2B5EF4-FFF2-40B4-BE49-F238E27FC236}">
                <a16:creationId xmlns:a16="http://schemas.microsoft.com/office/drawing/2014/main" id="{1708EF01-0DF9-4149-9194-A4E81E3BED5B}"/>
              </a:ext>
            </a:extLst>
          </p:cNvPr>
          <p:cNvSpPr/>
          <p:nvPr/>
        </p:nvSpPr>
        <p:spPr bwMode="auto">
          <a:xfrm>
            <a:off x="3989273" y="892311"/>
            <a:ext cx="7819644" cy="5946051"/>
          </a:xfrm>
          <a:prstGeom prst="ellipse">
            <a:avLst/>
          </a:prstGeom>
          <a:solidFill>
            <a:schemeClr val="accent2">
              <a:lumMod val="75000"/>
              <a:alpha val="2902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5" name="TextBox 4">
            <a:extLst>
              <a:ext uri="{FF2B5EF4-FFF2-40B4-BE49-F238E27FC236}">
                <a16:creationId xmlns:a16="http://schemas.microsoft.com/office/drawing/2014/main" id="{0120F141-CD52-492C-8A03-0C1AABD45A94}"/>
              </a:ext>
            </a:extLst>
          </p:cNvPr>
          <p:cNvSpPr txBox="1"/>
          <p:nvPr/>
        </p:nvSpPr>
        <p:spPr>
          <a:xfrm>
            <a:off x="4995169" y="1833235"/>
            <a:ext cx="3116062" cy="4401205"/>
          </a:xfrm>
          <a:prstGeom prst="rect">
            <a:avLst/>
          </a:prstGeom>
          <a:noFill/>
        </p:spPr>
        <p:txBody>
          <a:bodyPr wrap="square" rtlCol="0">
            <a:spAutoFit/>
          </a:bodyPr>
          <a:lstStyle/>
          <a:p>
            <a:r>
              <a:rPr lang="en-US" sz="1400" u="sng" dirty="0">
                <a:latin typeface="Arial" panose="020B0604020202020204" pitchFamily="34" charset="0"/>
                <a:cs typeface="Arial" panose="020B0604020202020204" pitchFamily="34" charset="0"/>
              </a:rPr>
              <a:t>EJ Layers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Tribal Areas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Nonattainment Areas</a:t>
            </a:r>
          </a:p>
          <a:p>
            <a:pPr marL="0" lvl="2"/>
            <a:endParaRPr lang="en-US" sz="1400" dirty="0">
              <a:latin typeface="Arial" panose="020B0604020202020204" pitchFamily="34" charset="0"/>
              <a:cs typeface="Arial" panose="020B0604020202020204" pitchFamily="34" charset="0"/>
            </a:endParaRPr>
          </a:p>
          <a:p>
            <a:pPr marL="0" lvl="1"/>
            <a:r>
              <a:rPr lang="en-US" sz="1400" b="1" u="sng" dirty="0">
                <a:latin typeface="Arial" panose="020B0604020202020204" pitchFamily="34" charset="0"/>
                <a:cs typeface="Arial" panose="020B0604020202020204" pitchFamily="34" charset="0"/>
              </a:rPr>
              <a:t>Environmental Indicators*</a:t>
            </a: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NATA Respiratory HI</a:t>
            </a: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NATA Cancer Risk</a:t>
            </a:r>
            <a:endParaRPr lang="en-US" sz="1600" b="1" dirty="0">
              <a:latin typeface="Arial" panose="020B0604020202020204" pitchFamily="34" charset="0"/>
              <a:cs typeface="Arial" panose="020B0604020202020204" pitchFamily="34" charset="0"/>
            </a:endParaRP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NATA Diesel PM</a:t>
            </a: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Ozone Model Concentrations</a:t>
            </a: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PM</a:t>
            </a:r>
            <a:r>
              <a:rPr lang="en-US" sz="1400" b="1" baseline="-25000" dirty="0">
                <a:latin typeface="Arial" panose="020B0604020202020204" pitchFamily="34" charset="0"/>
                <a:cs typeface="Arial" panose="020B0604020202020204" pitchFamily="34" charset="0"/>
              </a:rPr>
              <a:t>2.5 </a:t>
            </a:r>
            <a:r>
              <a:rPr lang="en-US" sz="1400" b="1" dirty="0">
                <a:latin typeface="Arial" panose="020B0604020202020204" pitchFamily="34" charset="0"/>
                <a:cs typeface="Arial" panose="020B0604020202020204" pitchFamily="34" charset="0"/>
              </a:rPr>
              <a:t>Model Concentrations</a:t>
            </a:r>
          </a:p>
          <a:p>
            <a:pPr marL="285750" lvl="2"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Demographic Indicators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People of Color Population</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Less Than HS Educated</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Low Income Population</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Linguistically Isolated</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Demographic Index</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Under Age 5</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Over Age 64</a:t>
            </a:r>
          </a:p>
          <a:p>
            <a:pPr marL="0" lvl="2"/>
            <a:endParaRPr lang="en-US" sz="1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2679153-4BB4-46A5-8082-5C56A450AF42}"/>
              </a:ext>
            </a:extLst>
          </p:cNvPr>
          <p:cNvSpPr/>
          <p:nvPr/>
        </p:nvSpPr>
        <p:spPr>
          <a:xfrm>
            <a:off x="9678443" y="2211818"/>
            <a:ext cx="2795031" cy="584775"/>
          </a:xfrm>
          <a:prstGeom prst="rect">
            <a:avLst/>
          </a:prstGeom>
        </p:spPr>
        <p:txBody>
          <a:bodyPr wrap="square">
            <a:spAutoFit/>
          </a:bodyPr>
          <a:lstStyle/>
          <a:p>
            <a:pPr marL="285750" lvl="2" indent="-285750">
              <a:buFont typeface="Arial" panose="020B0604020202020204" pitchFamily="34" charset="0"/>
              <a:buChar char="•"/>
            </a:pPr>
            <a:endParaRPr lang="en-US" sz="1600" dirty="0"/>
          </a:p>
          <a:p>
            <a:pPr marL="285750" lvl="2" indent="-285750">
              <a:buFont typeface="Arial" panose="020B0604020202020204" pitchFamily="34" charset="0"/>
              <a:buChar char="•"/>
            </a:pPr>
            <a:endParaRPr lang="en-US" sz="1600" dirty="0"/>
          </a:p>
        </p:txBody>
      </p:sp>
      <p:sp>
        <p:nvSpPr>
          <p:cNvPr id="7" name="Rectangle 6">
            <a:extLst>
              <a:ext uri="{FF2B5EF4-FFF2-40B4-BE49-F238E27FC236}">
                <a16:creationId xmlns:a16="http://schemas.microsoft.com/office/drawing/2014/main" id="{170F007D-A60D-4AE7-8372-3E65136B7FE6}"/>
              </a:ext>
            </a:extLst>
          </p:cNvPr>
          <p:cNvSpPr/>
          <p:nvPr/>
        </p:nvSpPr>
        <p:spPr>
          <a:xfrm>
            <a:off x="7899095" y="1210258"/>
            <a:ext cx="6096000" cy="5047536"/>
          </a:xfrm>
          <a:prstGeom prst="rect">
            <a:avLst/>
          </a:prstGeom>
        </p:spPr>
        <p:txBody>
          <a:bodyPr>
            <a:spAutoFit/>
          </a:bodyPr>
          <a:lstStyle/>
          <a:p>
            <a:pPr marL="0" lvl="1"/>
            <a:r>
              <a:rPr lang="en-US" sz="1400" u="sng" dirty="0">
                <a:latin typeface="Arial" panose="020B0604020202020204" pitchFamily="34" charset="0"/>
                <a:cs typeface="Arial" panose="020B0604020202020204" pitchFamily="34" charset="0"/>
              </a:rPr>
              <a:t>EJ Layers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Hazardous waste</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EJ Grants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Water features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Places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Schools &amp; Parks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Transportation</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Boundaries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Prisons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Public Housing</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Subsidized Housing</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Climate</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Sites reporting to the EPA</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Superfund (NPL)</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RSEI</a:t>
            </a:r>
          </a:p>
          <a:p>
            <a:pPr marL="285750" lvl="2"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lvl="1"/>
            <a:r>
              <a:rPr lang="en-US" sz="1400" u="sng" dirty="0">
                <a:latin typeface="Arial" panose="020B0604020202020204" pitchFamily="34" charset="0"/>
                <a:cs typeface="Arial" panose="020B0604020202020204" pitchFamily="34" charset="0"/>
              </a:rPr>
              <a:t>Environmental Indicators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Wastewater Discharge Indicator</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Hazardous Waste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Superfund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Lead Paint Indicator</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Traffic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RMP Proximity</a:t>
            </a:r>
          </a:p>
        </p:txBody>
      </p:sp>
      <p:sp>
        <p:nvSpPr>
          <p:cNvPr id="14" name="TextBox 13">
            <a:extLst>
              <a:ext uri="{FF2B5EF4-FFF2-40B4-BE49-F238E27FC236}">
                <a16:creationId xmlns:a16="http://schemas.microsoft.com/office/drawing/2014/main" id="{F6321584-E9EE-48CE-AC07-7A3D98EB929D}"/>
              </a:ext>
            </a:extLst>
          </p:cNvPr>
          <p:cNvSpPr txBox="1"/>
          <p:nvPr/>
        </p:nvSpPr>
        <p:spPr>
          <a:xfrm>
            <a:off x="978997" y="1905756"/>
            <a:ext cx="2936519" cy="5109091"/>
          </a:xfrm>
          <a:prstGeom prst="rect">
            <a:avLst/>
          </a:prstGeom>
          <a:noFill/>
        </p:spPr>
        <p:txBody>
          <a:bodyPr wrap="square" rtlCol="0">
            <a:spAutoFit/>
          </a:bodyPr>
          <a:lstStyle/>
          <a:p>
            <a:r>
              <a:rPr lang="en-US" sz="1400" u="sng" dirty="0">
                <a:latin typeface="Arial" panose="020B0604020202020204" pitchFamily="34" charset="0"/>
                <a:cs typeface="Arial" panose="020B0604020202020204" pitchFamily="34" charset="0"/>
              </a:rPr>
              <a:t>Ozone and PM</a:t>
            </a:r>
            <a:r>
              <a:rPr lang="en-US" sz="1400" u="sng" baseline="-25000" dirty="0">
                <a:latin typeface="Arial" panose="020B0604020202020204" pitchFamily="34" charset="0"/>
                <a:cs typeface="Arial" panose="020B0604020202020204" pitchFamily="34" charset="0"/>
              </a:rPr>
              <a:t>2.5</a:t>
            </a:r>
            <a:r>
              <a:rPr lang="en-US" sz="1400" u="sng"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Emissions and source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Monitoring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Fused concentration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Mortality &amp; morbidity risk data</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Air Toxics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Emissions and source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Monitoring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Modeled concentration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Cancer &amp; noncancer risk data</a:t>
            </a:r>
          </a:p>
          <a:p>
            <a:endParaRPr lang="en-US" sz="1400"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GHG emissions</a:t>
            </a:r>
          </a:p>
          <a:p>
            <a:pPr marL="285750" indent="-285750">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NEI’s GHG (CO2e) emissions</a:t>
            </a:r>
          </a:p>
          <a:p>
            <a:pPr marL="285750"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Facilities and county level</a:t>
            </a:r>
          </a:p>
          <a:p>
            <a:pPr marL="285750" indent="-285750">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Source cate</a:t>
            </a:r>
            <a:r>
              <a:rPr lang="en-US" sz="1400" dirty="0">
                <a:latin typeface="Arial" panose="020B0604020202020204" pitchFamily="34" charset="0"/>
                <a:ea typeface="Calibri" panose="020F0502020204030204" pitchFamily="34" charset="0"/>
                <a:cs typeface="Arial" panose="020B0604020202020204" pitchFamily="34" charset="0"/>
              </a:rPr>
              <a:t>gories (</a:t>
            </a:r>
            <a:r>
              <a:rPr lang="en-US" sz="1400" dirty="0" err="1">
                <a:latin typeface="Arial" panose="020B0604020202020204" pitchFamily="34" charset="0"/>
                <a:ea typeface="Calibri" panose="020F0502020204030204" pitchFamily="34" charset="0"/>
                <a:cs typeface="Arial" panose="020B0604020202020204" pitchFamily="34" charset="0"/>
              </a:rPr>
              <a:t>pt</a:t>
            </a:r>
            <a:r>
              <a:rPr lang="en-US" sz="1400" dirty="0">
                <a:latin typeface="Arial" panose="020B0604020202020204" pitchFamily="34" charset="0"/>
                <a:ea typeface="Calibri" panose="020F0502020204030204" pitchFamily="34" charset="0"/>
                <a:cs typeface="Arial" panose="020B0604020202020204" pitchFamily="34" charset="0"/>
              </a:rPr>
              <a:t>, on-road, non-road, etc.)</a:t>
            </a:r>
            <a:endParaRPr lang="en-US" sz="110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9DA1CB3D-E36B-4042-AFA9-AD56B7ACF5D1}"/>
              </a:ext>
            </a:extLst>
          </p:cNvPr>
          <p:cNvSpPr/>
          <p:nvPr/>
        </p:nvSpPr>
        <p:spPr>
          <a:xfrm>
            <a:off x="4577622" y="6440130"/>
            <a:ext cx="3427541"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*Provided to OEJ by OAQPS (AQAD &amp; HEID)</a:t>
            </a:r>
          </a:p>
        </p:txBody>
      </p:sp>
      <p:sp>
        <p:nvSpPr>
          <p:cNvPr id="16" name="Slide Number Placeholder 1">
            <a:extLst>
              <a:ext uri="{FF2B5EF4-FFF2-40B4-BE49-F238E27FC236}">
                <a16:creationId xmlns:a16="http://schemas.microsoft.com/office/drawing/2014/main" id="{453A7EEF-68B3-4791-9A8A-B9F4D82184CB}"/>
              </a:ext>
            </a:extLst>
          </p:cNvPr>
          <p:cNvSpPr txBox="1">
            <a:spLocks/>
          </p:cNvSpPr>
          <p:nvPr/>
        </p:nvSpPr>
        <p:spPr>
          <a:xfrm>
            <a:off x="10058400" y="650041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rPr>
              <a:pPr algn="r">
                <a:defRPr/>
              </a:pPr>
              <a:t>13</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79836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291813" y="92698"/>
            <a:ext cx="11608373" cy="646331"/>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Arial" charset="0"/>
                <a:ea typeface="微软雅黑"/>
                <a:cs typeface="+mn-cs"/>
              </a:rPr>
              <a:t>NEXUS: </a:t>
            </a:r>
            <a:r>
              <a:rPr kumimoji="0" lang="en-US" altLang="zh-CN" sz="3600" b="1" i="0" u="none" strike="noStrike" kern="1200" cap="none" spc="0" normalizeH="0" baseline="0" noProof="0" dirty="0" err="1">
                <a:ln>
                  <a:noFill/>
                </a:ln>
                <a:solidFill>
                  <a:srgbClr val="FFFFFF"/>
                </a:solidFill>
                <a:effectLst/>
                <a:uLnTx/>
                <a:uFillTx/>
                <a:latin typeface="Arial" charset="0"/>
                <a:ea typeface="微软雅黑"/>
                <a:cs typeface="+mn-cs"/>
              </a:rPr>
              <a:t>BenMAP</a:t>
            </a:r>
            <a:r>
              <a:rPr kumimoji="0" lang="en-US" altLang="zh-CN" sz="3600" b="1" i="0" u="none" strike="noStrike" kern="1200" cap="none" spc="0" normalizeH="0" baseline="0" noProof="0">
                <a:ln>
                  <a:noFill/>
                </a:ln>
                <a:solidFill>
                  <a:srgbClr val="FFFFFF"/>
                </a:solidFill>
                <a:effectLst/>
                <a:uLnTx/>
                <a:uFillTx/>
                <a:latin typeface="Arial" charset="0"/>
                <a:ea typeface="微软雅黑"/>
                <a:cs typeface="+mn-cs"/>
              </a:rPr>
              <a:t> Risk Data </a:t>
            </a:r>
            <a:r>
              <a:rPr kumimoji="0" lang="en-US" altLang="zh-CN" sz="3600" b="1" i="0" u="none" strike="noStrike" kern="1200" cap="none" spc="0" normalizeH="0" baseline="0" noProof="0" dirty="0">
                <a:ln>
                  <a:noFill/>
                </a:ln>
                <a:solidFill>
                  <a:srgbClr val="FFFFFF"/>
                </a:solidFill>
                <a:effectLst/>
                <a:uLnTx/>
                <a:uFillTx/>
                <a:latin typeface="Arial" charset="0"/>
                <a:ea typeface="微软雅黑"/>
                <a:cs typeface="+mn-cs"/>
              </a:rPr>
              <a:t>and Usage</a:t>
            </a:r>
            <a:endParaRPr kumimoji="0" lang="en-US" altLang="zh-CN" sz="3200" b="1" i="0" u="none" strike="noStrike" kern="1200" cap="none" spc="0" normalizeH="0" baseline="0" noProof="0" dirty="0">
              <a:ln>
                <a:noFill/>
              </a:ln>
              <a:solidFill>
                <a:srgbClr val="FFFFFF"/>
              </a:solidFill>
              <a:effectLst/>
              <a:uLnTx/>
              <a:uFillTx/>
              <a:latin typeface="Arial" charset="0"/>
              <a:ea typeface="宋体" panose="02010600030101010101" pitchFamily="2" charset="-122"/>
              <a:cs typeface="+mn-cs"/>
            </a:endParaRPr>
          </a:p>
        </p:txBody>
      </p:sp>
      <p:sp>
        <p:nvSpPr>
          <p:cNvPr id="3" name="Content Placeholder 2">
            <a:extLst>
              <a:ext uri="{FF2B5EF4-FFF2-40B4-BE49-F238E27FC236}">
                <a16:creationId xmlns:a16="http://schemas.microsoft.com/office/drawing/2014/main" id="{21A2AC3B-1112-47DB-ADA1-94B92E3584A1}"/>
              </a:ext>
            </a:extLst>
          </p:cNvPr>
          <p:cNvSpPr>
            <a:spLocks noGrp="1"/>
          </p:cNvSpPr>
          <p:nvPr>
            <p:ph idx="1"/>
          </p:nvPr>
        </p:nvSpPr>
        <p:spPr>
          <a:xfrm>
            <a:off x="291813" y="836943"/>
            <a:ext cx="11608373" cy="919324"/>
          </a:xfrm>
        </p:spPr>
        <p:txBody>
          <a:bodyPr>
            <a:noAutofit/>
          </a:bodyPr>
          <a:lstStyle/>
          <a:p>
            <a:pPr marL="0" indent="0">
              <a:lnSpc>
                <a:spcPct val="120000"/>
              </a:lnSpc>
              <a:buNone/>
            </a:pPr>
            <a:r>
              <a:rPr lang="en-US" sz="2000" b="0" dirty="0" err="1">
                <a:solidFill>
                  <a:srgbClr val="3333FF"/>
                </a:solidFill>
                <a:latin typeface="Arial" panose="020B0604020202020204" pitchFamily="34" charset="0"/>
                <a:cs typeface="Arial" panose="020B0604020202020204" pitchFamily="34" charset="0"/>
              </a:rPr>
              <a:t>BenMAP</a:t>
            </a:r>
            <a:r>
              <a:rPr lang="en-US" sz="2000" b="0" dirty="0">
                <a:solidFill>
                  <a:srgbClr val="3333FF"/>
                </a:solidFill>
                <a:latin typeface="Arial" panose="020B0604020202020204" pitchFamily="34" charset="0"/>
                <a:cs typeface="Arial" panose="020B0604020202020204" pitchFamily="34" charset="0"/>
              </a:rPr>
              <a:t> team provided 2017 &amp; 2014 mortality and morbidity risk data (in census tract level) based on fused O3 &amp; PM2.5 conc. (provided by AQAD/AQAG using </a:t>
            </a:r>
            <a:r>
              <a:rPr lang="en-US" sz="2000" b="0" dirty="0" err="1">
                <a:solidFill>
                  <a:srgbClr val="3333FF"/>
                </a:solidFill>
                <a:latin typeface="Arial" panose="020B0604020202020204" pitchFamily="34" charset="0"/>
                <a:cs typeface="Arial" panose="020B0604020202020204" pitchFamily="34" charset="0"/>
              </a:rPr>
              <a:t>Downscaler</a:t>
            </a:r>
            <a:r>
              <a:rPr lang="en-US" sz="2000" b="0" dirty="0">
                <a:solidFill>
                  <a:srgbClr val="3333FF"/>
                </a:solidFill>
                <a:latin typeface="Arial" panose="020B0604020202020204" pitchFamily="34" charset="0"/>
                <a:cs typeface="Arial" panose="020B0604020202020204" pitchFamily="34" charset="0"/>
              </a:rPr>
              <a:t>, same AQ dataset delivered to CDC and </a:t>
            </a:r>
            <a:r>
              <a:rPr lang="en-US" sz="2000" b="0" dirty="0" err="1">
                <a:solidFill>
                  <a:srgbClr val="3333FF"/>
                </a:solidFill>
                <a:latin typeface="Arial" panose="020B0604020202020204" pitchFamily="34" charset="0"/>
                <a:cs typeface="Arial" panose="020B0604020202020204" pitchFamily="34" charset="0"/>
              </a:rPr>
              <a:t>EJScreen</a:t>
            </a:r>
            <a:r>
              <a:rPr lang="en-US" sz="2000" b="0" dirty="0">
                <a:solidFill>
                  <a:srgbClr val="3333FF"/>
                </a:solidFill>
                <a:latin typeface="Arial" panose="020B0604020202020204" pitchFamily="34" charset="0"/>
                <a:cs typeface="Arial" panose="020B0604020202020204" pitchFamily="34" charset="0"/>
              </a:rPr>
              <a:t>), and currently working on providing 2018 </a:t>
            </a:r>
            <a:r>
              <a:rPr lang="en-US" sz="2000" b="0" dirty="0" err="1">
                <a:solidFill>
                  <a:srgbClr val="3333FF"/>
                </a:solidFill>
                <a:latin typeface="Arial" panose="020B0604020202020204" pitchFamily="34" charset="0"/>
                <a:cs typeface="Arial" panose="020B0604020202020204" pitchFamily="34" charset="0"/>
              </a:rPr>
              <a:t>BenMAP</a:t>
            </a:r>
            <a:r>
              <a:rPr lang="en-US" sz="2000" b="0" dirty="0">
                <a:solidFill>
                  <a:srgbClr val="3333FF"/>
                </a:solidFill>
                <a:latin typeface="Arial" panose="020B0604020202020204" pitchFamily="34" charset="0"/>
                <a:cs typeface="Arial" panose="020B0604020202020204" pitchFamily="34" charset="0"/>
              </a:rPr>
              <a:t> risk data </a:t>
            </a:r>
          </a:p>
          <a:p>
            <a:pPr marL="457200" lvl="1" indent="0">
              <a:buNone/>
            </a:pPr>
            <a:endParaRPr 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8C94037-3429-45E4-A1F4-4837E92230C4}"/>
              </a:ext>
            </a:extLst>
          </p:cNvPr>
          <p:cNvSpPr txBox="1"/>
          <p:nvPr/>
        </p:nvSpPr>
        <p:spPr>
          <a:xfrm>
            <a:off x="0" y="2235405"/>
            <a:ext cx="7574972" cy="4093428"/>
          </a:xfrm>
          <a:prstGeom prst="rect">
            <a:avLst/>
          </a:prstGeom>
          <a:noFill/>
        </p:spPr>
        <p:txBody>
          <a:bodyPr wrap="square">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NEXUS processes </a:t>
            </a:r>
            <a:r>
              <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Arial" panose="020B0604020202020204" pitchFamily="34" charset="0"/>
              </a:rPr>
              <a:t>th</a:t>
            </a:r>
            <a:r>
              <a:rPr lang="en-US" sz="2000" dirty="0">
                <a:solidFill>
                  <a:srgbClr val="000000"/>
                </a:solidFill>
                <a:latin typeface="Arial" panose="020B0604020202020204" pitchFamily="34" charset="0"/>
                <a:ea typeface="微软雅黑"/>
                <a:cs typeface="Arial" panose="020B0604020202020204" pitchFamily="34" charset="0"/>
              </a:rPr>
              <a:t>e </a:t>
            </a:r>
            <a:r>
              <a:rPr lang="en-US" sz="2000" dirty="0" err="1">
                <a:solidFill>
                  <a:srgbClr val="000000"/>
                </a:solidFill>
                <a:latin typeface="Arial" panose="020B0604020202020204" pitchFamily="34" charset="0"/>
                <a:ea typeface="微软雅黑"/>
                <a:cs typeface="Arial" panose="020B0604020202020204" pitchFamily="34" charset="0"/>
              </a:rPr>
              <a:t>BenMAP</a:t>
            </a:r>
            <a:r>
              <a:rPr lang="en-US" sz="2000" dirty="0">
                <a:solidFill>
                  <a:srgbClr val="000000"/>
                </a:solidFill>
                <a:latin typeface="Arial" panose="020B0604020202020204" pitchFamily="34" charset="0"/>
                <a:ea typeface="微软雅黑"/>
                <a:cs typeface="Arial" panose="020B0604020202020204" pitchFamily="34" charset="0"/>
              </a:rPr>
              <a:t> risk data into two optional metrics:</a:t>
            </a:r>
          </a:p>
          <a:p>
            <a:pPr marL="1257300" lvl="2" indent="-342900">
              <a:buFont typeface="Wingdings" panose="05000000000000000000" pitchFamily="2" charset="2"/>
              <a:buChar char="Ø"/>
              <a:defRPr/>
            </a:pPr>
            <a:r>
              <a:rPr lang="en-US" sz="2000" dirty="0">
                <a:solidFill>
                  <a:srgbClr val="000000"/>
                </a:solidFill>
                <a:latin typeface="Arial" panose="020B0604020202020204" pitchFamily="34" charset="0"/>
                <a:ea typeface="微软雅黑"/>
                <a:cs typeface="Arial" panose="020B0604020202020204" pitchFamily="34" charset="0"/>
              </a:rPr>
              <a:t>mortality rate (max census tract level in a county): “person per 10k per year”</a:t>
            </a:r>
          </a:p>
          <a:p>
            <a:pPr marL="1257300" lvl="2" indent="-342900">
              <a:buFont typeface="Wingdings" panose="05000000000000000000" pitchFamily="2" charset="2"/>
              <a:buChar char="Ø"/>
              <a:defRPr/>
            </a:pPr>
            <a:r>
              <a:rPr lang="en-US" sz="2000" dirty="0">
                <a:solidFill>
                  <a:srgbClr val="000000"/>
                </a:solidFill>
                <a:latin typeface="Arial" panose="020B0604020202020204" pitchFamily="34" charset="0"/>
                <a:ea typeface="微软雅黑"/>
                <a:cs typeface="Arial" panose="020B0604020202020204" pitchFamily="34" charset="0"/>
              </a:rPr>
              <a:t>mortality number (total mortality in a county): 	    “person in total per year” </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endParaRPr>
          </a:p>
          <a:p>
            <a:pPr marL="800100" lvl="1" indent="-342900">
              <a:spcBef>
                <a:spcPts val="1200"/>
              </a:spcBef>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NEXUS also allows users to select metrics based on “risk value” or “percentile%”</a:t>
            </a:r>
          </a:p>
          <a:p>
            <a:pPr marL="800100" lvl="1" indent="-342900">
              <a:spcBef>
                <a:spcPts val="1200"/>
              </a:spcBef>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The new “Proximity Analysis” module provides the </a:t>
            </a:r>
            <a:r>
              <a:rPr lang="en-US" sz="2000" dirty="0" err="1">
                <a:solidFill>
                  <a:srgbClr val="000000"/>
                </a:solidFill>
                <a:latin typeface="Arial" panose="020B0604020202020204" pitchFamily="34" charset="0"/>
                <a:cs typeface="Arial" panose="020B0604020202020204" pitchFamily="34" charset="0"/>
              </a:rPr>
              <a:t>BenMAP</a:t>
            </a:r>
            <a:r>
              <a:rPr lang="en-US" sz="2000" dirty="0">
                <a:solidFill>
                  <a:srgbClr val="000000"/>
                </a:solidFill>
                <a:latin typeface="Arial" panose="020B0604020202020204" pitchFamily="34" charset="0"/>
                <a:cs typeface="Arial" panose="020B0604020202020204" pitchFamily="34" charset="0"/>
              </a:rPr>
              <a:t> mortality &amp; morbidity risk data directly in census tract level </a:t>
            </a:r>
          </a:p>
          <a:p>
            <a:pPr lvl="2">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endParaRPr>
          </a:p>
        </p:txBody>
      </p:sp>
      <p:sp>
        <p:nvSpPr>
          <p:cNvPr id="8" name="Slide Number Placeholder 1">
            <a:extLst>
              <a:ext uri="{FF2B5EF4-FFF2-40B4-BE49-F238E27FC236}">
                <a16:creationId xmlns:a16="http://schemas.microsoft.com/office/drawing/2014/main" id="{3D85422B-A6E6-4F7A-8D8C-0EBFA4E0A15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pic>
        <p:nvPicPr>
          <p:cNvPr id="5" name="Picture 4">
            <a:extLst>
              <a:ext uri="{FF2B5EF4-FFF2-40B4-BE49-F238E27FC236}">
                <a16:creationId xmlns:a16="http://schemas.microsoft.com/office/drawing/2014/main" id="{96B1961F-CA69-4434-A022-2FFE6DECB17D}"/>
              </a:ext>
            </a:extLst>
          </p:cNvPr>
          <p:cNvPicPr>
            <a:picLocks noChangeAspect="1"/>
          </p:cNvPicPr>
          <p:nvPr/>
        </p:nvPicPr>
        <p:blipFill>
          <a:blip r:embed="rId3"/>
          <a:stretch>
            <a:fillRect/>
          </a:stretch>
        </p:blipFill>
        <p:spPr>
          <a:xfrm>
            <a:off x="7959436" y="2023992"/>
            <a:ext cx="3940750" cy="2462969"/>
          </a:xfrm>
          <a:prstGeom prst="rect">
            <a:avLst/>
          </a:prstGeom>
          <a:ln w="19050">
            <a:solidFill>
              <a:schemeClr val="tx1"/>
            </a:solidFill>
          </a:ln>
        </p:spPr>
      </p:pic>
      <p:pic>
        <p:nvPicPr>
          <p:cNvPr id="10" name="Picture 9">
            <a:extLst>
              <a:ext uri="{FF2B5EF4-FFF2-40B4-BE49-F238E27FC236}">
                <a16:creationId xmlns:a16="http://schemas.microsoft.com/office/drawing/2014/main" id="{AD9FFD1E-E465-4E33-9253-CDD9B77711AD}"/>
              </a:ext>
            </a:extLst>
          </p:cNvPr>
          <p:cNvPicPr>
            <a:picLocks noChangeAspect="1"/>
          </p:cNvPicPr>
          <p:nvPr/>
        </p:nvPicPr>
        <p:blipFill>
          <a:blip r:embed="rId4"/>
          <a:stretch>
            <a:fillRect/>
          </a:stretch>
        </p:blipFill>
        <p:spPr>
          <a:xfrm>
            <a:off x="7958561" y="4569577"/>
            <a:ext cx="3940750" cy="2391286"/>
          </a:xfrm>
          <a:prstGeom prst="rect">
            <a:avLst/>
          </a:prstGeom>
          <a:ln w="19050">
            <a:solidFill>
              <a:schemeClr val="tx1"/>
            </a:solidFill>
          </a:ln>
        </p:spPr>
      </p:pic>
      <p:cxnSp>
        <p:nvCxnSpPr>
          <p:cNvPr id="12" name="Straight Arrow Connector 11">
            <a:extLst>
              <a:ext uri="{FF2B5EF4-FFF2-40B4-BE49-F238E27FC236}">
                <a16:creationId xmlns:a16="http://schemas.microsoft.com/office/drawing/2014/main" id="{C591B469-8312-49EE-8D1B-022DFD8966DE}"/>
              </a:ext>
            </a:extLst>
          </p:cNvPr>
          <p:cNvCxnSpPr/>
          <p:nvPr/>
        </p:nvCxnSpPr>
        <p:spPr bwMode="auto">
          <a:xfrm>
            <a:off x="6317673" y="5723912"/>
            <a:ext cx="1330036" cy="47946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5BF0089B-3BD2-469B-81C2-4E6702F5B031}"/>
              </a:ext>
            </a:extLst>
          </p:cNvPr>
          <p:cNvCxnSpPr/>
          <p:nvPr/>
        </p:nvCxnSpPr>
        <p:spPr bwMode="auto">
          <a:xfrm>
            <a:off x="6317673" y="2642152"/>
            <a:ext cx="1330036" cy="47946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0502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291813" y="92698"/>
            <a:ext cx="11608373" cy="646331"/>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Arial" charset="0"/>
                <a:ea typeface="微软雅黑"/>
                <a:cs typeface="+mn-cs"/>
              </a:rPr>
              <a:t>NEXUS: </a:t>
            </a:r>
            <a:r>
              <a:rPr kumimoji="0" lang="en-US" altLang="zh-CN" sz="3600" b="1" i="0" u="none" strike="noStrike" kern="1200" cap="none" spc="0" normalizeH="0" baseline="0" noProof="0" dirty="0">
                <a:ln>
                  <a:noFill/>
                </a:ln>
                <a:solidFill>
                  <a:srgbClr val="FFFFFF"/>
                </a:solidFill>
                <a:effectLst/>
                <a:uLnTx/>
                <a:uFillTx/>
                <a:latin typeface="Arial" charset="0"/>
                <a:ea typeface="微软雅黑"/>
                <a:cs typeface="+mn-cs"/>
              </a:rPr>
              <a:t>Example OAQPS</a:t>
            </a:r>
            <a:r>
              <a:rPr kumimoji="0" lang="en-US" altLang="zh-CN" sz="3600" b="1" i="0" u="none" strike="noStrike" kern="1200" cap="none" spc="0" normalizeH="0" baseline="0" noProof="0" dirty="0">
                <a:ln>
                  <a:noFill/>
                </a:ln>
                <a:solidFill>
                  <a:srgbClr val="FFFF00"/>
                </a:solidFill>
                <a:effectLst/>
                <a:uLnTx/>
                <a:uFillTx/>
                <a:latin typeface="Arial" charset="0"/>
                <a:ea typeface="微软雅黑"/>
                <a:cs typeface="+mn-cs"/>
              </a:rPr>
              <a:t> </a:t>
            </a:r>
            <a:r>
              <a:rPr kumimoji="0" lang="en-US" altLang="zh-CN" sz="3600" b="1" i="0" u="none" strike="noStrike" kern="1200" cap="none" spc="0" normalizeH="0" baseline="0" noProof="0" dirty="0">
                <a:ln>
                  <a:noFill/>
                </a:ln>
                <a:solidFill>
                  <a:srgbClr val="FFFFFF"/>
                </a:solidFill>
                <a:effectLst/>
                <a:uLnTx/>
                <a:uFillTx/>
                <a:latin typeface="Arial" charset="0"/>
                <a:ea typeface="微软雅黑"/>
                <a:cs typeface="+mn-cs"/>
              </a:rPr>
              <a:t>Use for Monitoring</a:t>
            </a:r>
            <a:endParaRPr kumimoji="0" lang="en-US" altLang="zh-CN" sz="3200" b="1" i="0" u="none" strike="noStrike" kern="1200" cap="none" spc="0" normalizeH="0" baseline="0" noProof="0" dirty="0">
              <a:ln>
                <a:noFill/>
              </a:ln>
              <a:solidFill>
                <a:srgbClr val="FFFFFF"/>
              </a:solidFill>
              <a:effectLst/>
              <a:uLnTx/>
              <a:uFillTx/>
              <a:latin typeface="Arial" charset="0"/>
              <a:ea typeface="宋体" panose="02010600030101010101" pitchFamily="2" charset="-122"/>
              <a:cs typeface="+mn-cs"/>
            </a:endParaRPr>
          </a:p>
        </p:txBody>
      </p:sp>
      <p:sp>
        <p:nvSpPr>
          <p:cNvPr id="3" name="Content Placeholder 2">
            <a:extLst>
              <a:ext uri="{FF2B5EF4-FFF2-40B4-BE49-F238E27FC236}">
                <a16:creationId xmlns:a16="http://schemas.microsoft.com/office/drawing/2014/main" id="{21A2AC3B-1112-47DB-ADA1-94B92E3584A1}"/>
              </a:ext>
            </a:extLst>
          </p:cNvPr>
          <p:cNvSpPr>
            <a:spLocks noGrp="1"/>
          </p:cNvSpPr>
          <p:nvPr>
            <p:ph idx="1"/>
          </p:nvPr>
        </p:nvSpPr>
        <p:spPr>
          <a:xfrm>
            <a:off x="291813" y="980728"/>
            <a:ext cx="11608373" cy="919324"/>
          </a:xfrm>
        </p:spPr>
        <p:txBody>
          <a:bodyPr>
            <a:normAutofit/>
          </a:bodyPr>
          <a:lstStyle/>
          <a:p>
            <a:pPr marL="0" indent="0">
              <a:buNone/>
            </a:pPr>
            <a:r>
              <a:rPr lang="en-US" sz="2400" b="0" dirty="0"/>
              <a:t>AQAD/AAMG summer intern (Tom Agger) used NEXUS to provide Justice40 criteria recommendations for the National PM</a:t>
            </a:r>
            <a:r>
              <a:rPr lang="en-US" sz="2400" b="0" baseline="-25000" dirty="0"/>
              <a:t>2.5</a:t>
            </a:r>
            <a:r>
              <a:rPr lang="en-US" sz="2400" b="0" dirty="0"/>
              <a:t> Monitoring Network</a:t>
            </a:r>
          </a:p>
          <a:p>
            <a:pPr marL="457200" lvl="1" indent="0">
              <a:buNone/>
            </a:pPr>
            <a:endParaRPr lang="en-US" sz="2000" dirty="0"/>
          </a:p>
        </p:txBody>
      </p:sp>
      <p:sp>
        <p:nvSpPr>
          <p:cNvPr id="9" name="TextBox 8">
            <a:extLst>
              <a:ext uri="{FF2B5EF4-FFF2-40B4-BE49-F238E27FC236}">
                <a16:creationId xmlns:a16="http://schemas.microsoft.com/office/drawing/2014/main" id="{58C94037-3429-45E4-A1F4-4837E92230C4}"/>
              </a:ext>
            </a:extLst>
          </p:cNvPr>
          <p:cNvSpPr txBox="1"/>
          <p:nvPr/>
        </p:nvSpPr>
        <p:spPr>
          <a:xfrm>
            <a:off x="0" y="1848193"/>
            <a:ext cx="7251866" cy="4278094"/>
          </a:xfrm>
          <a:prstGeom prst="rect">
            <a:avLst/>
          </a:prstGeom>
          <a:noFill/>
        </p:spPr>
        <p:txBody>
          <a:bodyPr wrap="square">
            <a:spAutoFit/>
          </a:bodyPr>
          <a:lstStyle/>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微软雅黑"/>
                <a:ea typeface="微软雅黑"/>
                <a:cs typeface="+mn-cs"/>
              </a:rPr>
              <a:t>Goal: Determine if at least 40% of the current PM</a:t>
            </a:r>
            <a:r>
              <a:rPr kumimoji="0" lang="en-US" sz="2000" b="0" i="0" u="none" strike="noStrike" kern="1200" cap="none" spc="0" normalizeH="0" baseline="-25000" noProof="0" dirty="0">
                <a:ln>
                  <a:noFill/>
                </a:ln>
                <a:solidFill>
                  <a:srgbClr val="000000"/>
                </a:solidFill>
                <a:effectLst/>
                <a:uLnTx/>
                <a:uFillTx/>
                <a:latin typeface="微软雅黑"/>
                <a:ea typeface="微软雅黑"/>
                <a:cs typeface="+mn-cs"/>
              </a:rPr>
              <a:t>2.5</a:t>
            </a:r>
            <a:r>
              <a:rPr kumimoji="0" lang="en-US" sz="2000" b="0" i="0" u="none" strike="noStrike" kern="1200" cap="none" spc="0" normalizeH="0" baseline="0" noProof="0" dirty="0">
                <a:ln>
                  <a:noFill/>
                </a:ln>
                <a:solidFill>
                  <a:srgbClr val="000000"/>
                </a:solidFill>
                <a:effectLst/>
                <a:uLnTx/>
                <a:uFillTx/>
                <a:latin typeface="微软雅黑"/>
                <a:ea typeface="微软雅黑"/>
                <a:cs typeface="+mn-cs"/>
              </a:rPr>
              <a:t> monitoring network serves EJ/At-Risk communities</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000" b="0" i="0" u="none" strike="noStrike" kern="1200" cap="none" spc="0" normalizeH="0" baseline="0" noProof="0" dirty="0">
              <a:ln>
                <a:noFill/>
              </a:ln>
              <a:solidFill>
                <a:srgbClr val="000000"/>
              </a:solidFill>
              <a:effectLst/>
              <a:uLnTx/>
              <a:uFillTx/>
              <a:latin typeface="微软雅黑"/>
              <a:ea typeface="微软雅黑"/>
              <a:cs typeface="+mn-cs"/>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微软雅黑"/>
                <a:ea typeface="微软雅黑"/>
                <a:cs typeface="+mn-cs"/>
              </a:rPr>
              <a:t>Process: Used NEXUS proximity analysis tool to analyze geographic areas around monitors or pollutions sources to determine demographics and pollutant risk in those areas</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000" b="0" i="0" u="none" strike="noStrike" kern="1200" cap="none" spc="0" normalizeH="0" baseline="0" noProof="0" dirty="0">
              <a:ln>
                <a:noFill/>
              </a:ln>
              <a:solidFill>
                <a:srgbClr val="000000"/>
              </a:solidFill>
              <a:effectLst/>
              <a:uLnTx/>
              <a:uFillTx/>
              <a:latin typeface="微软雅黑"/>
              <a:ea typeface="微软雅黑"/>
              <a:cs typeface="+mn-cs"/>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微软雅黑"/>
                <a:ea typeface="微软雅黑"/>
                <a:cs typeface="+mn-cs"/>
              </a:rPr>
              <a:t>Outcome: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微软雅黑"/>
                <a:ea typeface="微软雅黑"/>
                <a:cs typeface="+mn-cs"/>
              </a:rPr>
              <a:t>Examined numerous combinations of demographic index, low income, minority, and PM</a:t>
            </a:r>
            <a:r>
              <a:rPr kumimoji="0" lang="en-US" sz="1600" b="0" i="0" u="none" strike="noStrike" kern="1200" cap="none" spc="0" normalizeH="0" baseline="-25000" noProof="0" dirty="0">
                <a:ln>
                  <a:noFill/>
                </a:ln>
                <a:solidFill>
                  <a:srgbClr val="000000"/>
                </a:solidFill>
                <a:effectLst/>
                <a:uLnTx/>
                <a:uFillTx/>
                <a:latin typeface="微软雅黑"/>
                <a:ea typeface="微软雅黑"/>
                <a:cs typeface="+mn-cs"/>
              </a:rPr>
              <a:t>2.5</a:t>
            </a:r>
            <a:r>
              <a:rPr kumimoji="0" lang="en-US" sz="1600" b="0" i="0" u="none" strike="noStrike" kern="1200" cap="none" spc="0" normalizeH="0" baseline="0" noProof="0" dirty="0">
                <a:ln>
                  <a:noFill/>
                </a:ln>
                <a:solidFill>
                  <a:srgbClr val="000000"/>
                </a:solidFill>
                <a:effectLst/>
                <a:uLnTx/>
                <a:uFillTx/>
                <a:latin typeface="微软雅黑"/>
                <a:ea typeface="微软雅黑"/>
                <a:cs typeface="+mn-cs"/>
              </a:rPr>
              <a:t> risk criteria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微软雅黑"/>
                <a:ea typeface="微软雅黑"/>
                <a:cs typeface="+mn-cs"/>
              </a:rPr>
              <a:t>Preliminary findings suggest that the current National PM</a:t>
            </a:r>
            <a:r>
              <a:rPr kumimoji="0" lang="en-US" sz="1600" b="0" i="0" u="none" strike="noStrike" kern="1200" cap="none" spc="0" normalizeH="0" baseline="-25000" noProof="0" dirty="0">
                <a:ln>
                  <a:noFill/>
                </a:ln>
                <a:solidFill>
                  <a:srgbClr val="000000"/>
                </a:solidFill>
                <a:effectLst/>
                <a:uLnTx/>
                <a:uFillTx/>
                <a:latin typeface="微软雅黑"/>
                <a:ea typeface="微软雅黑"/>
                <a:cs typeface="+mn-cs"/>
              </a:rPr>
              <a:t>2.5</a:t>
            </a:r>
            <a:r>
              <a:rPr kumimoji="0" lang="en-US" sz="1600" b="0" i="0" u="none" strike="noStrike" kern="1200" cap="none" spc="0" normalizeH="0" baseline="0" noProof="0" dirty="0">
                <a:ln>
                  <a:noFill/>
                </a:ln>
                <a:solidFill>
                  <a:srgbClr val="000000"/>
                </a:solidFill>
                <a:effectLst/>
                <a:uLnTx/>
                <a:uFillTx/>
                <a:latin typeface="微软雅黑"/>
                <a:ea typeface="微软雅黑"/>
                <a:cs typeface="+mn-cs"/>
              </a:rPr>
              <a:t> Network meets the Justice 40 goals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微软雅黑"/>
                <a:ea typeface="微软雅黑"/>
                <a:cs typeface="+mn-cs"/>
              </a:rPr>
              <a:t>AAMG will share the findings with the Regions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微软雅黑"/>
                <a:ea typeface="微软雅黑"/>
                <a:cs typeface="+mn-cs"/>
              </a:rPr>
              <a:t>This analysis can be used for future monitor siting purposes, but must be combined with other considerations</a:t>
            </a:r>
          </a:p>
        </p:txBody>
      </p:sp>
      <p:pic>
        <p:nvPicPr>
          <p:cNvPr id="6" name="Picture 5" descr="Map&#10;&#10;Description automatically generated">
            <a:extLst>
              <a:ext uri="{FF2B5EF4-FFF2-40B4-BE49-F238E27FC236}">
                <a16:creationId xmlns:a16="http://schemas.microsoft.com/office/drawing/2014/main" id="{1D752672-665F-4030-AC7D-3D42473D4381}"/>
              </a:ext>
            </a:extLst>
          </p:cNvPr>
          <p:cNvPicPr>
            <a:picLocks noChangeAspect="1"/>
          </p:cNvPicPr>
          <p:nvPr/>
        </p:nvPicPr>
        <p:blipFill rotWithShape="1">
          <a:blip r:embed="rId3">
            <a:extLst>
              <a:ext uri="{28A0092B-C50C-407E-A947-70E740481C1C}">
                <a14:useLocalDpi xmlns:a14="http://schemas.microsoft.com/office/drawing/2010/main" val="0"/>
              </a:ext>
            </a:extLst>
          </a:blip>
          <a:srcRect l="21110"/>
          <a:stretch/>
        </p:blipFill>
        <p:spPr>
          <a:xfrm>
            <a:off x="7378368" y="2277651"/>
            <a:ext cx="4521818" cy="3362960"/>
          </a:xfrm>
          <a:prstGeom prst="rect">
            <a:avLst/>
          </a:prstGeom>
          <a:noFill/>
          <a:ln>
            <a:solidFill>
              <a:schemeClr val="tx1"/>
            </a:solidFill>
          </a:ln>
        </p:spPr>
      </p:pic>
      <p:sp>
        <p:nvSpPr>
          <p:cNvPr id="8" name="Slide Number Placeholder 1">
            <a:extLst>
              <a:ext uri="{FF2B5EF4-FFF2-40B4-BE49-F238E27FC236}">
                <a16:creationId xmlns:a16="http://schemas.microsoft.com/office/drawing/2014/main" id="{3D85422B-A6E6-4F7A-8D8C-0EBFA4E0A15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72442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lang="en-US" altLang="zh-CN" sz="3600" b="1" dirty="0">
                <a:solidFill>
                  <a:schemeClr val="bg1"/>
                </a:solidFill>
                <a:latin typeface="Arial" charset="0"/>
                <a:ea typeface="微软雅黑"/>
              </a:rPr>
              <a:t>OAQPS</a:t>
            </a:r>
            <a:r>
              <a:rPr lang="en-US" altLang="zh-CN" sz="3600" b="1" dirty="0">
                <a:solidFill>
                  <a:srgbClr val="FFFF00"/>
                </a:solidFill>
                <a:latin typeface="Arial" charset="0"/>
                <a:ea typeface="微软雅黑"/>
              </a:rPr>
              <a:t> </a:t>
            </a:r>
            <a:r>
              <a:rPr lang="en-US" altLang="zh-CN" sz="3600" b="1" dirty="0">
                <a:solidFill>
                  <a:schemeClr val="bg1"/>
                </a:solidFill>
                <a:latin typeface="Arial" charset="0"/>
                <a:ea typeface="微软雅黑"/>
              </a:rPr>
              <a:t>Next Steps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5" y="876250"/>
            <a:ext cx="10838670" cy="5889052"/>
          </a:xfrm>
        </p:spPr>
        <p:txBody>
          <a:bodyPr>
            <a:normAutofit fontScale="92500" lnSpcReduction="10000"/>
          </a:bodyPr>
          <a:lstStyle/>
          <a:p>
            <a:pPr>
              <a:lnSpc>
                <a:spcPct val="107000"/>
              </a:lnSpc>
              <a:spcBef>
                <a:spcPts val="0"/>
              </a:spcBef>
              <a:spcAft>
                <a:spcPts val="0"/>
              </a:spcAft>
              <a:buFont typeface="Symbol" panose="05050102010706020507" pitchFamily="18" charset="2"/>
              <a:buChar char=""/>
            </a:pPr>
            <a:r>
              <a:rPr lang="en-US" sz="2400" b="0" dirty="0">
                <a:solidFill>
                  <a:srgbClr val="0000FF"/>
                </a:solidFill>
                <a:latin typeface="Calibri" panose="020F0502020204030204" pitchFamily="34" charset="0"/>
                <a:ea typeface="Calibri" panose="020F0502020204030204" pitchFamily="34" charset="0"/>
                <a:cs typeface="Times New Roman" panose="02020603050405020304" pitchFamily="18" charset="0"/>
              </a:rPr>
              <a:t>NEXUS Updates Underway</a:t>
            </a:r>
          </a:p>
          <a:p>
            <a:pPr lvl="1">
              <a:lnSpc>
                <a:spcPct val="107000"/>
              </a:lnSpc>
              <a:spcBef>
                <a:spcPts val="0"/>
              </a:spcBef>
              <a:spcAft>
                <a:spcPts val="0"/>
              </a:spcAft>
              <a:buFont typeface="Courier New" panose="02070309020205020404" pitchFamily="49" charset="0"/>
              <a:buChar char="o"/>
            </a:pP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Update EJ/demographics data to be consistent with new “</a:t>
            </a:r>
            <a:r>
              <a:rPr lang="en-US" sz="1800"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EJScreen</a:t>
            </a: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2.0” dataset</a:t>
            </a:r>
          </a:p>
          <a:p>
            <a:pPr lvl="1">
              <a:lnSpc>
                <a:spcPct val="107000"/>
              </a:lnSpc>
              <a:spcBef>
                <a:spcPts val="0"/>
              </a:spcBef>
              <a:spcAft>
                <a:spcPts val="0"/>
              </a:spcAft>
              <a:buFont typeface="Courier New" panose="02070309020205020404" pitchFamily="49" charset="0"/>
              <a:buChar char="o"/>
            </a:pP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Add preliminary “Climate risk” indicators</a:t>
            </a:r>
          </a:p>
          <a:p>
            <a:pPr lvl="2">
              <a:lnSpc>
                <a:spcPct val="107000"/>
              </a:lnSpc>
              <a:spcBef>
                <a:spcPts val="0"/>
              </a:spcBef>
              <a:spcAft>
                <a:spcPts val="0"/>
              </a:spcAft>
              <a:buFont typeface="Wingdings" panose="05000000000000000000" pitchFamily="2" charset="2"/>
              <a:buChar char="Ø"/>
            </a:pPr>
            <a:r>
              <a:rPr lang="en-US" sz="17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Add “flood, fire, drought, sea level rise” map layers thru API (similar to </a:t>
            </a:r>
            <a:r>
              <a:rPr lang="en-US" sz="1700"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EJScreen</a:t>
            </a:r>
            <a:r>
              <a:rPr lang="en-US" sz="17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2.0)</a:t>
            </a:r>
          </a:p>
          <a:p>
            <a:pPr lvl="2">
              <a:lnSpc>
                <a:spcPct val="107000"/>
              </a:lnSpc>
              <a:spcBef>
                <a:spcPts val="0"/>
              </a:spcBef>
              <a:spcAft>
                <a:spcPts val="0"/>
              </a:spcAft>
              <a:buFont typeface="Wingdings" panose="05000000000000000000" pitchFamily="2" charset="2"/>
              <a:buChar char="Ø"/>
            </a:pPr>
            <a:r>
              <a:rPr lang="en-US" sz="17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Add “heat index” developed by OAQPS &amp; ORD based on Global climate models’ predictions as 5</a:t>
            </a:r>
            <a:r>
              <a:rPr lang="en-US" sz="1700" b="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17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metric</a:t>
            </a:r>
          </a:p>
          <a:p>
            <a:pPr lvl="1">
              <a:lnSpc>
                <a:spcPct val="107000"/>
              </a:lnSpc>
              <a:spcBef>
                <a:spcPts val="0"/>
              </a:spcBef>
              <a:spcAft>
                <a:spcPts val="0"/>
              </a:spcAft>
              <a:buFont typeface="Symbol" panose="05050102010706020507" pitchFamily="18" charset="2"/>
              <a:buChar char=""/>
            </a:pPr>
            <a:endParaRPr lang="en-US" sz="12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pPr>
            <a:r>
              <a:rPr lang="en-US" sz="2400" b="0" dirty="0">
                <a:solidFill>
                  <a:srgbClr val="0000FF"/>
                </a:solidFill>
                <a:latin typeface="Calibri" panose="020F0502020204030204" pitchFamily="34" charset="0"/>
                <a:ea typeface="Calibri" panose="020F0502020204030204" pitchFamily="34" charset="0"/>
                <a:cs typeface="Times New Roman" panose="02020603050405020304" pitchFamily="18" charset="0"/>
              </a:rPr>
              <a:t>FY’23 NEXUS Budget Request ($150K)</a:t>
            </a:r>
          </a:p>
          <a:p>
            <a:pPr lvl="1">
              <a:lnSpc>
                <a:spcPct val="107000"/>
              </a:lnSpc>
              <a:spcBef>
                <a:spcPts val="0"/>
              </a:spcBef>
              <a:spcAft>
                <a:spcPts val="0"/>
              </a:spcAft>
              <a:buFont typeface="Courier New" panose="02070309020205020404" pitchFamily="49" charset="0"/>
              <a:buChar char="o"/>
            </a:pP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Address major comments and feedback from Beta Testing Team ($25K)</a:t>
            </a:r>
          </a:p>
          <a:p>
            <a:pPr lvl="1">
              <a:lnSpc>
                <a:spcPct val="107000"/>
              </a:lnSpc>
              <a:spcBef>
                <a:spcPts val="0"/>
              </a:spcBef>
              <a:spcAft>
                <a:spcPts val="0"/>
              </a:spcAft>
              <a:buFont typeface="Courier New" panose="02070309020205020404" pitchFamily="49" charset="0"/>
              <a:buChar char="o"/>
            </a:pP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Update to 2018 &amp; 2019 MP platform &amp; QA ($25K)</a:t>
            </a:r>
          </a:p>
          <a:p>
            <a:pPr lvl="1">
              <a:lnSpc>
                <a:spcPct val="107000"/>
              </a:lnSpc>
              <a:spcBef>
                <a:spcPts val="0"/>
              </a:spcBef>
              <a:spcAft>
                <a:spcPts val="0"/>
              </a:spcAft>
              <a:buFont typeface="Courier New" panose="02070309020205020404" pitchFamily="49" charset="0"/>
              <a:buChar char="o"/>
            </a:pP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Develop web-based NEXUS version ($100K)</a:t>
            </a:r>
          </a:p>
          <a:p>
            <a:pPr lvl="2">
              <a:lnSpc>
                <a:spcPct val="107000"/>
              </a:lnSpc>
              <a:spcBef>
                <a:spcPts val="0"/>
              </a:spcBef>
              <a:spcAft>
                <a:spcPts val="0"/>
              </a:spcAft>
              <a:buFont typeface="Wingdings" panose="05000000000000000000" pitchFamily="2" charset="2"/>
              <a:buChar char="Ø"/>
            </a:pPr>
            <a:r>
              <a:rPr lang="en-US" sz="17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Web-based NEXUS Development ($75K)</a:t>
            </a:r>
          </a:p>
          <a:p>
            <a:pPr lvl="2">
              <a:lnSpc>
                <a:spcPct val="107000"/>
              </a:lnSpc>
              <a:spcBef>
                <a:spcPts val="0"/>
              </a:spcBef>
              <a:spcAft>
                <a:spcPts val="0"/>
              </a:spcAft>
              <a:buFont typeface="Wingdings" panose="05000000000000000000" pitchFamily="2" charset="2"/>
              <a:buChar char="Ø"/>
            </a:pPr>
            <a:r>
              <a:rPr lang="en-US" sz="17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Deployment and Information Security ($25K)</a:t>
            </a:r>
          </a:p>
          <a:p>
            <a:pPr lvl="2">
              <a:lnSpc>
                <a:spcPct val="107000"/>
              </a:lnSpc>
              <a:spcBef>
                <a:spcPts val="0"/>
              </a:spcBef>
              <a:spcAft>
                <a:spcPts val="0"/>
              </a:spcAft>
              <a:buFont typeface="Symbol" panose="05050102010706020507" pitchFamily="18" charset="2"/>
              <a:buChar char=""/>
            </a:pPr>
            <a:endParaRPr lang="en-US" sz="11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pPr>
            <a:r>
              <a:rPr lang="en-US" sz="2400" b="0" dirty="0">
                <a:solidFill>
                  <a:srgbClr val="0000FF"/>
                </a:solidFill>
                <a:latin typeface="Calibri" panose="020F0502020204030204" pitchFamily="34" charset="0"/>
                <a:ea typeface="Calibri" panose="020F0502020204030204" pitchFamily="34" charset="0"/>
                <a:cs typeface="Times New Roman" panose="02020603050405020304" pitchFamily="18" charset="0"/>
              </a:rPr>
              <a:t>Regional Engagement</a:t>
            </a:r>
          </a:p>
          <a:p>
            <a:pPr lvl="1">
              <a:lnSpc>
                <a:spcPct val="107000"/>
              </a:lnSpc>
              <a:spcBef>
                <a:spcPts val="0"/>
              </a:spcBef>
              <a:spcAft>
                <a:spcPts val="0"/>
              </a:spcAft>
              <a:buFont typeface="Courier New" panose="02070309020205020404" pitchFamily="49" charset="0"/>
              <a:buChar char="o"/>
            </a:pP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Provide list of MP areas to regions and identify areas with MP and potential EJ concerns to consider partnering with</a:t>
            </a:r>
          </a:p>
          <a:p>
            <a:pPr lvl="1">
              <a:lnSpc>
                <a:spcPct val="107000"/>
              </a:lnSpc>
              <a:spcBef>
                <a:spcPts val="0"/>
              </a:spcBef>
              <a:spcAft>
                <a:spcPts val="0"/>
              </a:spcAft>
              <a:buFont typeface="Courier New" panose="02070309020205020404" pitchFamily="49" charset="0"/>
              <a:buChar char="o"/>
            </a:pP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Identify areas that may be NAAs or close to new PM</a:t>
            </a:r>
            <a:r>
              <a:rPr lang="en-US" sz="1800" b="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2.5</a:t>
            </a: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std levels for Advance Program</a:t>
            </a:r>
          </a:p>
          <a:p>
            <a:pPr lvl="1">
              <a:lnSpc>
                <a:spcPct val="107000"/>
              </a:lnSpc>
              <a:spcBef>
                <a:spcPts val="0"/>
              </a:spcBef>
              <a:spcAft>
                <a:spcPts val="0"/>
              </a:spcAft>
              <a:buFont typeface="Courier New" panose="02070309020205020404" pitchFamily="49" charset="0"/>
              <a:buChar char="o"/>
            </a:pP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Follow up on other Regional uses identified by Beta test team</a:t>
            </a:r>
          </a:p>
          <a:p>
            <a:pPr marL="457200" lvl="1" indent="0">
              <a:lnSpc>
                <a:spcPct val="107000"/>
              </a:lnSpc>
              <a:spcBef>
                <a:spcPts val="0"/>
              </a:spcBef>
              <a:spcAft>
                <a:spcPts val="0"/>
              </a:spcAft>
              <a:buNone/>
            </a:pPr>
            <a:endParaRPr lang="en-US" sz="11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pPr>
            <a:r>
              <a:rPr lang="en-US" sz="2400" b="0" dirty="0">
                <a:solidFill>
                  <a:srgbClr val="0000FF"/>
                </a:solidFill>
                <a:latin typeface="Calibri" panose="020F0502020204030204" pitchFamily="34" charset="0"/>
                <a:ea typeface="Calibri" panose="020F0502020204030204" pitchFamily="34" charset="0"/>
                <a:cs typeface="Times New Roman" panose="02020603050405020304" pitchFamily="18" charset="0"/>
              </a:rPr>
              <a:t>Partner within EPA/OAR on use of NEXUS for programmatic purposes</a:t>
            </a:r>
          </a:p>
          <a:p>
            <a:pPr marL="0" indent="0">
              <a:lnSpc>
                <a:spcPct val="107000"/>
              </a:lnSpc>
              <a:spcBef>
                <a:spcPts val="0"/>
              </a:spcBef>
              <a:spcAft>
                <a:spcPts val="0"/>
              </a:spcAft>
              <a:buNone/>
            </a:pPr>
            <a:endParaRPr lang="en-US" sz="1100" b="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pPr>
            <a:r>
              <a:rPr lang="en-US" sz="2400" b="0" dirty="0">
                <a:solidFill>
                  <a:srgbClr val="0000FF"/>
                </a:solidFill>
                <a:latin typeface="Calibri" panose="020F0502020204030204" pitchFamily="34" charset="0"/>
                <a:ea typeface="Calibri" panose="020F0502020204030204" pitchFamily="34" charset="0"/>
                <a:cs typeface="Times New Roman" panose="02020603050405020304" pitchFamily="18" charset="0"/>
              </a:rPr>
              <a:t>Briefing for OAR Management (Fall 2022)</a:t>
            </a:r>
          </a:p>
          <a:p>
            <a:pPr marL="0" indent="0">
              <a:lnSpc>
                <a:spcPct val="107000"/>
              </a:lnSpc>
              <a:spcBef>
                <a:spcPts val="0"/>
              </a:spcBef>
              <a:spcAft>
                <a:spcPts val="0"/>
              </a:spcAft>
              <a:buNone/>
            </a:pPr>
            <a:endParaRPr lang="en-US" sz="24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00050" lvl="1" indent="0">
              <a:lnSpc>
                <a:spcPct val="107000"/>
              </a:lnSpc>
              <a:spcBef>
                <a:spcPts val="0"/>
              </a:spcBef>
              <a:spcAft>
                <a:spcPts val="0"/>
              </a:spcAft>
              <a:buNone/>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Courier New" panose="02070309020205020404" pitchFamily="49" charset="0"/>
              <a:buChar char="o"/>
            </a:pPr>
            <a:endParaRPr lang="en-US" sz="18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057F51F-94BF-44B8-BEA8-C558BD8C4E8A}"/>
              </a:ext>
            </a:extLst>
          </p:cNvPr>
          <p:cNvSpPr txBox="1"/>
          <p:nvPr/>
        </p:nvSpPr>
        <p:spPr>
          <a:xfrm>
            <a:off x="6852057" y="2997124"/>
            <a:ext cx="5177646" cy="1002134"/>
          </a:xfrm>
          <a:prstGeom prst="rect">
            <a:avLst/>
          </a:prstGeom>
          <a:noFill/>
        </p:spPr>
        <p:txBody>
          <a:bodyPr wrap="square" rtlCol="0">
            <a:spAutoFit/>
          </a:bodyPr>
          <a:lstStyle/>
          <a:p>
            <a:pPr>
              <a:lnSpc>
                <a:spcPct val="107000"/>
              </a:lnSpc>
            </a:pPr>
            <a:r>
              <a:rPr lang="en-US" sz="2200" b="0" dirty="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Propose Requesting an additional $50K:</a:t>
            </a:r>
          </a:p>
          <a:p>
            <a:pPr marL="285750" indent="-285750">
              <a:lnSpc>
                <a:spcPct val="107000"/>
              </a:lnSpc>
              <a:buFont typeface="Arial" panose="020B0604020202020204" pitchFamily="34" charset="0"/>
              <a:buChar char="•"/>
            </a:pPr>
            <a:r>
              <a:rPr lang="en-US" sz="1700" dirty="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$25K for climate risk indicators and metric</a:t>
            </a:r>
          </a:p>
          <a:p>
            <a:pPr marL="285750" indent="-285750">
              <a:lnSpc>
                <a:spcPct val="107000"/>
              </a:lnSpc>
              <a:buFont typeface="Arial" panose="020B0604020202020204" pitchFamily="34" charset="0"/>
              <a:buChar char="•"/>
            </a:pPr>
            <a:r>
              <a:rPr lang="en-US" sz="1700" dirty="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Additional $25K for Web-based NEXUS Development</a:t>
            </a:r>
          </a:p>
        </p:txBody>
      </p:sp>
    </p:spTree>
    <p:extLst>
      <p:ext uri="{BB962C8B-B14F-4D97-AF65-F5344CB8AC3E}">
        <p14:creationId xmlns:p14="http://schemas.microsoft.com/office/powerpoint/2010/main" val="359992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lang="en-US" altLang="zh-CN" sz="3600" b="1" dirty="0">
                <a:solidFill>
                  <a:schemeClr val="bg1"/>
                </a:solidFill>
                <a:latin typeface="Arial" charset="0"/>
                <a:ea typeface="微软雅黑"/>
              </a:rPr>
              <a:t>Inflation Recovery Act 60114</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5" y="876250"/>
            <a:ext cx="10838670" cy="5889052"/>
          </a:xfrm>
        </p:spPr>
        <p:txBody>
          <a:bodyPr>
            <a:normAutofit fontScale="92500" lnSpcReduction="10000"/>
          </a:bodyPr>
          <a:lstStyle/>
          <a:p>
            <a:pPr>
              <a:lnSpc>
                <a:spcPct val="107000"/>
              </a:lnSpc>
              <a:spcBef>
                <a:spcPts val="0"/>
              </a:spcBef>
              <a:spcAft>
                <a:spcPts val="600"/>
              </a:spcAft>
              <a:buFont typeface="Symbol" panose="05050102010706020507" pitchFamily="18" charset="2"/>
              <a:buChar char=""/>
            </a:pPr>
            <a:r>
              <a:rPr lang="en-US" b="0" dirty="0">
                <a:solidFill>
                  <a:srgbClr val="0000FF"/>
                </a:solidFill>
                <a:latin typeface="Calibri" panose="020F0502020204030204" pitchFamily="34" charset="0"/>
                <a:ea typeface="Calibri" panose="020F0502020204030204" pitchFamily="34" charset="0"/>
                <a:cs typeface="Times New Roman" panose="02020603050405020304" pitchFamily="18" charset="0"/>
              </a:rPr>
              <a:t>IRA </a:t>
            </a:r>
            <a:r>
              <a:rPr lang="fr-FR" b="0" dirty="0">
                <a:solidFill>
                  <a:srgbClr val="0000FF"/>
                </a:solidFill>
                <a:latin typeface="Calibri" panose="020F0502020204030204" pitchFamily="34" charset="0"/>
                <a:ea typeface="Calibri" panose="020F0502020204030204" pitchFamily="34" charset="0"/>
                <a:cs typeface="Times New Roman" panose="02020603050405020304" pitchFamily="18" charset="0"/>
              </a:rPr>
              <a:t>60114. Climate Pollution Reduction Grants ($5B)</a:t>
            </a:r>
            <a:endParaRPr lang="en-US" b="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600"/>
              </a:spcAft>
              <a:buFont typeface="Courier New" panose="02070309020205020404" pitchFamily="49" charset="0"/>
              <a:buChar char="o"/>
            </a:pPr>
            <a:r>
              <a:rPr lang="en-US" sz="24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Provide grants for states, air pollution control agencies, municipalities, Tribes, and groups of one or more of these entities to develop ($250M) and implement ($4.75B) GHG emission reduction plans. </a:t>
            </a:r>
          </a:p>
          <a:p>
            <a:pPr lvl="1">
              <a:lnSpc>
                <a:spcPct val="107000"/>
              </a:lnSpc>
              <a:spcBef>
                <a:spcPts val="0"/>
              </a:spcBef>
              <a:spcAft>
                <a:spcPts val="600"/>
              </a:spcAft>
              <a:buFont typeface="Courier New" panose="02070309020205020404" pitchFamily="49" charset="0"/>
              <a:buChar char="o"/>
            </a:pPr>
            <a:r>
              <a:rPr lang="en-US" sz="24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the $4.75B, 3% ($142.5M), can be used for administrative costs, including technical assistance </a:t>
            </a:r>
          </a:p>
          <a:p>
            <a:pPr lvl="1">
              <a:lnSpc>
                <a:spcPct val="107000"/>
              </a:lnSpc>
              <a:spcBef>
                <a:spcPts val="0"/>
              </a:spcBef>
              <a:spcAft>
                <a:spcPts val="600"/>
              </a:spcAft>
              <a:buFont typeface="Courier New" panose="02070309020205020404" pitchFamily="49" charset="0"/>
              <a:buChar char="o"/>
            </a:pPr>
            <a:r>
              <a:rPr lang="en-US" sz="24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Propose to provide technical assistance for grantees to integrate multi-pollutant planning and program implementation with programs to reduce GHG emissions, with the recognition that many actions to reduce GHG emissions also provide important co-benefits in criteria and toxic air pollutant reductions and associated health benefits for local communities. </a:t>
            </a:r>
          </a:p>
          <a:p>
            <a:pPr lvl="1">
              <a:lnSpc>
                <a:spcPct val="107000"/>
              </a:lnSpc>
              <a:spcBef>
                <a:spcPts val="0"/>
              </a:spcBef>
              <a:spcAft>
                <a:spcPts val="600"/>
              </a:spcAft>
              <a:buFont typeface="Courier New" panose="02070309020205020404" pitchFamily="49" charset="0"/>
              <a:buChar char="o"/>
            </a:pPr>
            <a:r>
              <a:rPr lang="en-US" sz="24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Encourages expansion to MP air quality management planning that addresses climate and EJ</a:t>
            </a:r>
          </a:p>
          <a:p>
            <a:pPr lvl="1">
              <a:lnSpc>
                <a:spcPct val="107000"/>
              </a:lnSpc>
              <a:spcBef>
                <a:spcPts val="0"/>
              </a:spcBef>
              <a:spcAft>
                <a:spcPts val="600"/>
              </a:spcAft>
              <a:buFont typeface="Courier New" panose="02070309020205020404" pitchFamily="49" charset="0"/>
              <a:buChar char="o"/>
            </a:pPr>
            <a:r>
              <a:rPr lang="en-US" sz="24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References deployment of advanced screening tools, such as NEXUS, in support of SLT and community-focused multipollutant air and climate strategies </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Courier New" panose="02070309020205020404" pitchFamily="49" charset="0"/>
              <a:buChar char="o"/>
            </a:pPr>
            <a:endParaRPr lang="en-US" sz="18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06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lang="en-US" altLang="zh-CN" sz="3600" b="1" dirty="0">
                <a:solidFill>
                  <a:schemeClr val="bg1"/>
                </a:solidFill>
                <a:latin typeface="Arial" charset="0"/>
                <a:ea typeface="微软雅黑"/>
              </a:rPr>
              <a:t>Inflation Recovery Act 60105(f)</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5" y="876250"/>
            <a:ext cx="10838670" cy="5889052"/>
          </a:xfrm>
        </p:spPr>
        <p:txBody>
          <a:bodyPr>
            <a:normAutofit fontScale="92500" lnSpcReduction="10000"/>
          </a:bodyPr>
          <a:lstStyle/>
          <a:p>
            <a:pPr>
              <a:lnSpc>
                <a:spcPct val="107000"/>
              </a:lnSpc>
              <a:spcBef>
                <a:spcPts val="0"/>
              </a:spcBef>
              <a:spcAft>
                <a:spcPts val="600"/>
              </a:spcAft>
              <a:buFont typeface="Symbol" panose="05050102010706020507" pitchFamily="18" charset="2"/>
              <a:buChar char=""/>
            </a:pPr>
            <a:r>
              <a:rPr lang="en-US" sz="2800" b="0" dirty="0">
                <a:solidFill>
                  <a:srgbClr val="0000FF"/>
                </a:solidFill>
                <a:latin typeface="Calibri" panose="020F0502020204030204" pitchFamily="34" charset="0"/>
                <a:ea typeface="Calibri" panose="020F0502020204030204" pitchFamily="34" charset="0"/>
                <a:cs typeface="Times New Roman" panose="02020603050405020304" pitchFamily="18" charset="0"/>
              </a:rPr>
              <a:t>IRA 60105(f). Clean Air Act Grants ($25M)</a:t>
            </a:r>
          </a:p>
          <a:p>
            <a:pPr lvl="1">
              <a:lnSpc>
                <a:spcPct val="107000"/>
              </a:lnSpc>
              <a:spcBef>
                <a:spcPts val="0"/>
              </a:spcBef>
              <a:spcAft>
                <a:spcPts val="600"/>
              </a:spcAft>
              <a:buFont typeface="Courier New" panose="02070309020205020404" pitchFamily="49" charset="0"/>
              <a:buChar char="o"/>
            </a:pPr>
            <a:r>
              <a:rPr lang="en-US" sz="1800" b="0" dirty="0">
                <a:latin typeface="Calibri" panose="020F0502020204030204" pitchFamily="34" charset="0"/>
                <a:ea typeface="Calibri" panose="020F0502020204030204" pitchFamily="34" charset="0"/>
                <a:cs typeface="Times New Roman" panose="02020603050405020304" pitchFamily="18" charset="0"/>
              </a:rPr>
              <a:t>Available for grants &amp; other activities authorized under subsections A-C of section 103 &amp; 105 of the CAA</a:t>
            </a:r>
          </a:p>
          <a:p>
            <a:pPr lvl="1">
              <a:lnSpc>
                <a:spcPct val="107000"/>
              </a:lnSpc>
              <a:spcBef>
                <a:spcPts val="0"/>
              </a:spcBef>
              <a:spcAft>
                <a:spcPts val="600"/>
              </a:spcAft>
              <a:buFont typeface="Courier New" panose="02070309020205020404" pitchFamily="49" charset="0"/>
              <a:buChar char="o"/>
            </a:pP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Propose supporting SLT efforts to reduce AQ risks in overburdened communities through federally assisted grants</a:t>
            </a:r>
          </a:p>
          <a:p>
            <a:pPr lvl="1">
              <a:lnSpc>
                <a:spcPct val="107000"/>
              </a:lnSpc>
              <a:spcBef>
                <a:spcPts val="0"/>
              </a:spcBef>
              <a:spcAft>
                <a:spcPts val="600"/>
              </a:spcAft>
              <a:buFont typeface="Courier New" panose="02070309020205020404" pitchFamily="49" charset="0"/>
              <a:buChar char="o"/>
            </a:pP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Funding could be targeted toward addressing MP air quality challenges in at-risk communities, focusing on low-income, disadvantaged communities (LI/DC)</a:t>
            </a:r>
          </a:p>
          <a:p>
            <a:pPr lvl="1">
              <a:lnSpc>
                <a:spcPct val="107000"/>
              </a:lnSpc>
              <a:spcBef>
                <a:spcPts val="0"/>
              </a:spcBef>
              <a:spcAft>
                <a:spcPts val="600"/>
              </a:spcAft>
              <a:buFont typeface="Courier New" panose="02070309020205020404" pitchFamily="49" charset="0"/>
              <a:buChar char="o"/>
            </a:pP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Assisting SLTs in identifying locations suitable for investment to address MP challenges that drive public health risks will promote air quality improvements in target areas</a:t>
            </a:r>
          </a:p>
          <a:p>
            <a:pPr lvl="1">
              <a:lnSpc>
                <a:spcPct val="107000"/>
              </a:lnSpc>
              <a:spcBef>
                <a:spcPts val="0"/>
              </a:spcBef>
              <a:spcAft>
                <a:spcPts val="600"/>
              </a:spcAft>
              <a:buFont typeface="Courier New" panose="02070309020205020404" pitchFamily="49" charset="0"/>
              <a:buChar char="o"/>
            </a:pPr>
            <a:r>
              <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Notes that NEXUS could be applied to assist with responding to EPA regulatory requirements like siting of new air pollution monitors/stations and permit approvals, as well as assessing municipal-level policies</a:t>
            </a:r>
          </a:p>
          <a:p>
            <a:pPr lvl="1">
              <a:lnSpc>
                <a:spcPct val="107000"/>
              </a:lnSpc>
              <a:spcBef>
                <a:spcPts val="0"/>
              </a:spcBef>
              <a:spcAft>
                <a:spcPts val="600"/>
              </a:spcAft>
              <a:buFont typeface="Courier New" panose="02070309020205020404" pitchFamily="49" charset="0"/>
              <a:buChar char="o"/>
            </a:pPr>
            <a:r>
              <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the $25M, 5% ($1.25M) can be used for administrative costs, including technical assistance:</a:t>
            </a:r>
          </a:p>
          <a:p>
            <a:pPr lvl="2">
              <a:lnSpc>
                <a:spcPct val="107000"/>
              </a:lnSpc>
              <a:spcBef>
                <a:spcPts val="0"/>
              </a:spcBef>
              <a:spcAft>
                <a:spcPts val="600"/>
              </a:spcAft>
              <a:buFont typeface="Courier New" panose="02070309020205020404" pitchFamily="49" charset="0"/>
              <a:buChar char="o"/>
            </a:pPr>
            <a:r>
              <a:rPr lang="en-US" sz="16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New technical capacities to better assist SLTs in integrating MP strategies into AQM, e.g., NEXUS expansion and updates such as:</a:t>
            </a:r>
          </a:p>
          <a:p>
            <a:pPr lvl="3">
              <a:lnSpc>
                <a:spcPct val="107000"/>
              </a:lnSpc>
              <a:spcBef>
                <a:spcPts val="0"/>
              </a:spcBef>
              <a:spcAft>
                <a:spcPts val="600"/>
              </a:spcAft>
              <a:buFont typeface="Courier New" panose="02070309020205020404" pitchFamily="49" charset="0"/>
              <a:buChar char="o"/>
            </a:pPr>
            <a:r>
              <a:rPr lang="en-US" sz="11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NEXUS packets for each region mapping specific areas of concern and opportunities for engagement with ADVANCE partners</a:t>
            </a:r>
          </a:p>
          <a:p>
            <a:pPr lvl="3">
              <a:lnSpc>
                <a:spcPct val="107000"/>
              </a:lnSpc>
              <a:spcBef>
                <a:spcPts val="0"/>
              </a:spcBef>
              <a:spcAft>
                <a:spcPts val="600"/>
              </a:spcAft>
              <a:buFont typeface="Courier New" panose="02070309020205020404" pitchFamily="49" charset="0"/>
              <a:buChar char="o"/>
            </a:pPr>
            <a:r>
              <a:rPr lang="en-US" sz="11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Updating air pollutant datasets</a:t>
            </a:r>
          </a:p>
          <a:p>
            <a:pPr lvl="3">
              <a:lnSpc>
                <a:spcPct val="107000"/>
              </a:lnSpc>
              <a:spcBef>
                <a:spcPts val="0"/>
              </a:spcBef>
              <a:spcAft>
                <a:spcPts val="600"/>
              </a:spcAft>
              <a:buFont typeface="Courier New" panose="02070309020205020404" pitchFamily="49" charset="0"/>
              <a:buChar char="o"/>
            </a:pPr>
            <a:r>
              <a:rPr lang="en-US" sz="11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Integrating more comprehensive EJ metrics in conjunction with further </a:t>
            </a:r>
            <a:r>
              <a:rPr lang="en-US" sz="1100"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EJScreen</a:t>
            </a:r>
            <a:r>
              <a:rPr lang="en-US" sz="11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developments</a:t>
            </a:r>
          </a:p>
          <a:p>
            <a:pPr lvl="3">
              <a:lnSpc>
                <a:spcPct val="107000"/>
              </a:lnSpc>
              <a:spcBef>
                <a:spcPts val="0"/>
              </a:spcBef>
              <a:spcAft>
                <a:spcPts val="600"/>
              </a:spcAft>
              <a:buFont typeface="Courier New" panose="02070309020205020404" pitchFamily="49" charset="0"/>
              <a:buChar char="o"/>
            </a:pPr>
            <a:r>
              <a:rPr lang="en-US" sz="11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Inclusion of GHG pollutants and climate impacts</a:t>
            </a:r>
          </a:p>
          <a:p>
            <a:pPr lvl="3">
              <a:lnSpc>
                <a:spcPct val="107000"/>
              </a:lnSpc>
              <a:spcBef>
                <a:spcPts val="0"/>
              </a:spcBef>
              <a:spcAft>
                <a:spcPts val="600"/>
              </a:spcAft>
              <a:buFont typeface="Courier New" panose="02070309020205020404" pitchFamily="49" charset="0"/>
              <a:buChar char="o"/>
            </a:pPr>
            <a:r>
              <a:rPr lang="en-US" sz="11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Increasing tool accessibility and speed of updates through web-based access</a:t>
            </a:r>
          </a:p>
          <a:p>
            <a:pPr lvl="2">
              <a:lnSpc>
                <a:spcPct val="107000"/>
              </a:lnSpc>
              <a:spcBef>
                <a:spcPts val="0"/>
              </a:spcBef>
              <a:spcAft>
                <a:spcPts val="600"/>
              </a:spcAft>
              <a:buFont typeface="Courier New" panose="02070309020205020404" pitchFamily="49" charset="0"/>
              <a:buChar char="o"/>
            </a:pPr>
            <a:r>
              <a:rPr lang="en-US" sz="16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could include OAQPS technical work to develop MP case studies and regional NEXUS packets, providing technical assistance to SLTs conducting MP analysis and examples of best practices to support the grants program</a:t>
            </a:r>
          </a:p>
        </p:txBody>
      </p:sp>
    </p:spTree>
    <p:extLst>
      <p:ext uri="{BB962C8B-B14F-4D97-AF65-F5344CB8AC3E}">
        <p14:creationId xmlns:p14="http://schemas.microsoft.com/office/powerpoint/2010/main" val="111696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3B97-A878-478A-9EB1-ED2C4BB4AA2D}"/>
              </a:ext>
            </a:extLst>
          </p:cNvPr>
          <p:cNvSpPr>
            <a:spLocks noGrp="1"/>
          </p:cNvSpPr>
          <p:nvPr>
            <p:ph type="ctrTitle"/>
          </p:nvPr>
        </p:nvSpPr>
        <p:spPr>
          <a:xfrm>
            <a:off x="914400" y="2097769"/>
            <a:ext cx="10363200" cy="1470025"/>
          </a:xfrm>
        </p:spPr>
        <p:txBody>
          <a:bodyPr/>
          <a:lstStyle/>
          <a:p>
            <a:pPr algn="ctr"/>
            <a:r>
              <a:rPr lang="en-US" sz="4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3.0” Live Demo</a:t>
            </a:r>
            <a:endParaRPr lang="en-US" sz="5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DC35E8B8-4E5F-4BBA-93D5-1A4CBA871DAF}"/>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88371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F8DE-9C8D-429E-BA3A-C2D899A1F83C}"/>
              </a:ext>
            </a:extLst>
          </p:cNvPr>
          <p:cNvSpPr>
            <a:spLocks noGrp="1"/>
          </p:cNvSpPr>
          <p:nvPr>
            <p:ph type="title"/>
          </p:nvPr>
        </p:nvSpPr>
        <p:spPr/>
        <p:txBody>
          <a:bodyPr/>
          <a:lstStyle/>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Multi-Pollutant Team Members</a:t>
            </a:r>
          </a:p>
        </p:txBody>
      </p:sp>
      <p:sp>
        <p:nvSpPr>
          <p:cNvPr id="11" name="Content Placeholder 2">
            <a:extLst>
              <a:ext uri="{FF2B5EF4-FFF2-40B4-BE49-F238E27FC236}">
                <a16:creationId xmlns:a16="http://schemas.microsoft.com/office/drawing/2014/main" id="{28D8F7F3-323E-47AE-B9CC-85DAB05C1085}"/>
              </a:ext>
            </a:extLst>
          </p:cNvPr>
          <p:cNvSpPr txBox="1">
            <a:spLocks/>
          </p:cNvSpPr>
          <p:nvPr/>
        </p:nvSpPr>
        <p:spPr bwMode="auto">
          <a:xfrm>
            <a:off x="1020725" y="1270000"/>
            <a:ext cx="5368043" cy="5035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HEID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Beth Landis / Kimber Scavo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Matt Woody / Kelly Rimer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Robin Langdon / Darryl Weatherhead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Sara Terry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Carrie Wheeler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 Pinder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Chris Davis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Conor Mulderrig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Kayla McCauley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OID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Amanda Kaufman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James Payne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Loren Fox</a:t>
            </a:r>
            <a:endParaRPr kumimoji="0" lang="en-US" sz="2400" b="1" i="0" u="none" strike="noStrike" kern="0" cap="none" spc="0" normalizeH="0" baseline="0" noProof="0" dirty="0">
              <a:ln>
                <a:noFill/>
              </a:ln>
              <a:solidFill>
                <a:srgbClr val="000000"/>
              </a:solidFill>
              <a:effectLst/>
              <a:uLnTx/>
              <a:uFillTx/>
              <a:latin typeface="Arial"/>
              <a:ea typeface="ＭＳ Ｐゴシック"/>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2" name="Content Placeholder 4">
            <a:extLst>
              <a:ext uri="{FF2B5EF4-FFF2-40B4-BE49-F238E27FC236}">
                <a16:creationId xmlns:a16="http://schemas.microsoft.com/office/drawing/2014/main" id="{343015C4-6471-49D2-8081-64DBB4B98D31}"/>
              </a:ext>
            </a:extLst>
          </p:cNvPr>
          <p:cNvSpPr txBox="1">
            <a:spLocks/>
          </p:cNvSpPr>
          <p:nvPr/>
        </p:nvSpPr>
        <p:spPr bwMode="auto">
          <a:xfrm>
            <a:off x="6299200" y="1269999"/>
            <a:ext cx="4396874" cy="5035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Carey Jang / Tyler Fox</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Jim Kelly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Shannon Koplitz</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Joe Mangino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Jeanette Reyes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Rich Damberg / Megan Brachtl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Mia South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SPPD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Lisa Conner</a:t>
            </a:r>
          </a:p>
        </p:txBody>
      </p:sp>
      <p:sp>
        <p:nvSpPr>
          <p:cNvPr id="6" name="Slide Number Placeholder 1">
            <a:extLst>
              <a:ext uri="{FF2B5EF4-FFF2-40B4-BE49-F238E27FC236}">
                <a16:creationId xmlns:a16="http://schemas.microsoft.com/office/drawing/2014/main" id="{3B595C53-3B9D-4D45-88AF-D68062CF7AF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62218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Overview</a:t>
            </a:r>
            <a:endParaRPr lang="en-US" altLang="zh-CN" sz="3200" b="1" dirty="0">
              <a:solidFill>
                <a:srgbClr val="FFFF00"/>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1"/>
            <a:ext cx="10058400" cy="5616624"/>
          </a:xfrm>
        </p:spPr>
        <p:txBody>
          <a:bodyPr>
            <a:normAutofit fontScale="70000" lnSpcReduction="20000"/>
          </a:bodyPr>
          <a:lstStyle/>
          <a:p>
            <a:pPr>
              <a:lnSpc>
                <a:spcPct val="150000"/>
              </a:lnSpc>
              <a:spcBef>
                <a:spcPts val="0"/>
              </a:spcBef>
            </a:pPr>
            <a:r>
              <a:rPr lang="en-US" dirty="0">
                <a:latin typeface="+mj-lt"/>
                <a:cs typeface="Arial" panose="020B0604020202020204" pitchFamily="34" charset="0"/>
              </a:rPr>
              <a:t>Background</a:t>
            </a:r>
          </a:p>
          <a:p>
            <a:pPr>
              <a:lnSpc>
                <a:spcPct val="150000"/>
              </a:lnSpc>
              <a:spcBef>
                <a:spcPts val="0"/>
              </a:spcBef>
            </a:pPr>
            <a:r>
              <a:rPr lang="en-US" dirty="0">
                <a:latin typeface="+mj-lt"/>
                <a:cs typeface="Arial" panose="020B0604020202020204" pitchFamily="34" charset="0"/>
              </a:rPr>
              <a:t>Data Inputs and Major Functions</a:t>
            </a:r>
          </a:p>
          <a:p>
            <a:pPr>
              <a:lnSpc>
                <a:spcPct val="150000"/>
              </a:lnSpc>
              <a:spcBef>
                <a:spcPts val="0"/>
              </a:spcBef>
            </a:pPr>
            <a:r>
              <a:rPr lang="en-US" dirty="0">
                <a:latin typeface="+mj-lt"/>
                <a:cs typeface="Arial" panose="020B0604020202020204" pitchFamily="34" charset="0"/>
              </a:rPr>
              <a:t>Briefings &amp; Demos</a:t>
            </a:r>
          </a:p>
          <a:p>
            <a:pPr lvl="1">
              <a:lnSpc>
                <a:spcPct val="150000"/>
              </a:lnSpc>
              <a:spcBef>
                <a:spcPts val="0"/>
              </a:spcBef>
            </a:pPr>
            <a:r>
              <a:rPr lang="en-US" dirty="0">
                <a:latin typeface="+mj-lt"/>
                <a:cs typeface="Arial" panose="020B0604020202020204" pitchFamily="34" charset="0"/>
              </a:rPr>
              <a:t>Feedback </a:t>
            </a:r>
          </a:p>
          <a:p>
            <a:pPr>
              <a:lnSpc>
                <a:spcPct val="150000"/>
              </a:lnSpc>
              <a:spcBef>
                <a:spcPts val="0"/>
              </a:spcBef>
            </a:pPr>
            <a:r>
              <a:rPr lang="en-US" dirty="0">
                <a:latin typeface="+mj-lt"/>
                <a:cs typeface="Arial" panose="020B0604020202020204" pitchFamily="34" charset="0"/>
              </a:rPr>
              <a:t>EPA Regional Beta Testing Team</a:t>
            </a:r>
          </a:p>
          <a:p>
            <a:pPr lvl="1">
              <a:lnSpc>
                <a:spcPct val="150000"/>
              </a:lnSpc>
              <a:spcBef>
                <a:spcPts val="0"/>
              </a:spcBef>
            </a:pPr>
            <a:r>
              <a:rPr lang="en-US" dirty="0">
                <a:latin typeface="+mj-lt"/>
                <a:cs typeface="Arial" panose="020B0604020202020204" pitchFamily="34" charset="0"/>
              </a:rPr>
              <a:t>Team Members</a:t>
            </a:r>
          </a:p>
          <a:p>
            <a:pPr lvl="1">
              <a:lnSpc>
                <a:spcPct val="150000"/>
              </a:lnSpc>
              <a:spcBef>
                <a:spcPts val="0"/>
              </a:spcBef>
            </a:pPr>
            <a:r>
              <a:rPr lang="en-US" dirty="0">
                <a:latin typeface="+mj-lt"/>
                <a:cs typeface="Arial" panose="020B0604020202020204" pitchFamily="34" charset="0"/>
              </a:rPr>
              <a:t>Feedback (Uses &amp; Asks)</a:t>
            </a:r>
          </a:p>
          <a:p>
            <a:pPr>
              <a:lnSpc>
                <a:spcPct val="150000"/>
              </a:lnSpc>
              <a:spcBef>
                <a:spcPts val="0"/>
              </a:spcBef>
            </a:pPr>
            <a:r>
              <a:rPr lang="en-US" dirty="0">
                <a:latin typeface="+mj-lt"/>
                <a:cs typeface="Arial" panose="020B0604020202020204" pitchFamily="34" charset="0"/>
              </a:rPr>
              <a:t>NEXUS &amp; EJSCREEN</a:t>
            </a:r>
          </a:p>
          <a:p>
            <a:pPr>
              <a:lnSpc>
                <a:spcPct val="150000"/>
              </a:lnSpc>
              <a:spcBef>
                <a:spcPts val="0"/>
              </a:spcBef>
            </a:pPr>
            <a:r>
              <a:rPr lang="en-US" dirty="0">
                <a:latin typeface="+mj-lt"/>
                <a:cs typeface="Arial" panose="020B0604020202020204" pitchFamily="34" charset="0"/>
              </a:rPr>
              <a:t>Example OAQPS Use for Monitoring</a:t>
            </a:r>
          </a:p>
          <a:p>
            <a:pPr>
              <a:lnSpc>
                <a:spcPct val="150000"/>
              </a:lnSpc>
              <a:spcBef>
                <a:spcPts val="0"/>
              </a:spcBef>
            </a:pPr>
            <a:r>
              <a:rPr lang="en-US" dirty="0">
                <a:latin typeface="+mj-lt"/>
                <a:cs typeface="Arial" panose="020B0604020202020204" pitchFamily="34" charset="0"/>
              </a:rPr>
              <a:t>Next Steps</a:t>
            </a:r>
          </a:p>
          <a:p>
            <a:pPr>
              <a:lnSpc>
                <a:spcPct val="150000"/>
              </a:lnSpc>
              <a:spcBef>
                <a:spcPts val="0"/>
              </a:spcBef>
            </a:pPr>
            <a:r>
              <a:rPr lang="en-US" dirty="0">
                <a:latin typeface="+mj-lt"/>
                <a:cs typeface="Arial" panose="020B0604020202020204" pitchFamily="34" charset="0"/>
              </a:rPr>
              <a:t>IRA</a:t>
            </a:r>
          </a:p>
          <a:p>
            <a:pPr>
              <a:lnSpc>
                <a:spcPct val="150000"/>
              </a:lnSpc>
              <a:spcBef>
                <a:spcPts val="0"/>
              </a:spcBef>
            </a:pPr>
            <a:r>
              <a:rPr lang="en-US" dirty="0">
                <a:latin typeface="+mj-lt"/>
                <a:cs typeface="Arial" panose="020B0604020202020204" pitchFamily="34" charset="0"/>
              </a:rPr>
              <a:t>Live Demo</a:t>
            </a:r>
          </a:p>
        </p:txBody>
      </p:sp>
    </p:spTree>
    <p:extLst>
      <p:ext uri="{BB962C8B-B14F-4D97-AF65-F5344CB8AC3E}">
        <p14:creationId xmlns:p14="http://schemas.microsoft.com/office/powerpoint/2010/main" val="133870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4535-9C1C-48F2-B58A-338A93EB7D60}"/>
              </a:ext>
            </a:extLst>
          </p:cNvPr>
          <p:cNvSpPr/>
          <p:nvPr/>
        </p:nvSpPr>
        <p:spPr>
          <a:xfrm>
            <a:off x="800100" y="1275576"/>
            <a:ext cx="10782300" cy="480131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 a comprehensive, MP treatment of air quality problems to effectively improve air quality and make the most efficient use of available resources</a:t>
            </a:r>
          </a:p>
          <a:p>
            <a:pPr marL="7429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Primary Goal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identify &amp; evaluate local control strategies targeting emissions of O</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3</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&amp; PM</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2.5</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and their precursors while at the same time reducing Air Toxics of concern for communities to maximize both health benefits and air quality improvements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MP planning has the potential to reduce the costs and increase benefits associated with air quality management (AQM)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Supports S/L/T air agencies in developing MP, risk-based AQM plans and implementing strategies that reduce air pollution emissions &amp; improve public health</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Success has been demonstrated in Detroit and SC; another project is currently underway in Louisville, KY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Tools needed to analyze MP data are either available currently or being developed in OAQPS (e.g., </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NEXUS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a:t>
            </a:r>
          </a:p>
        </p:txBody>
      </p:sp>
      <p:sp>
        <p:nvSpPr>
          <p:cNvPr id="5" name="Rectangle 5">
            <a:extLst>
              <a:ext uri="{FF2B5EF4-FFF2-40B4-BE49-F238E27FC236}">
                <a16:creationId xmlns:a16="http://schemas.microsoft.com/office/drawing/2014/main" id="{05F37120-C018-41AC-BBDC-9156C915F6B8}"/>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altLang="zh-CN"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微软雅黑"/>
                <a:cs typeface="+mn-cs"/>
              </a:rPr>
              <a:t>Multi-Pollutant Background</a:t>
            </a:r>
            <a:endParaRPr kumimoji="0" lang="en-US" altLang="zh-CN"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宋体" panose="02010600030101010101" pitchFamily="2" charset="-122"/>
              <a:cs typeface="+mn-cs"/>
            </a:endParaRPr>
          </a:p>
        </p:txBody>
      </p:sp>
      <p:sp>
        <p:nvSpPr>
          <p:cNvPr id="6" name="Slide Number Placeholder 1">
            <a:extLst>
              <a:ext uri="{FF2B5EF4-FFF2-40B4-BE49-F238E27FC236}">
                <a16:creationId xmlns:a16="http://schemas.microsoft.com/office/drawing/2014/main" id="{49A2A9AB-75B3-41C9-A14A-336EA72FB36C}"/>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735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52DC-5D3D-4A7E-B04E-4CB600A08944}"/>
              </a:ext>
            </a:extLst>
          </p:cNvPr>
          <p:cNvSpPr>
            <a:spLocks noGrp="1"/>
          </p:cNvSpPr>
          <p:nvPr>
            <p:ph type="title"/>
          </p:nvPr>
        </p:nvSpPr>
        <p:spPr>
          <a:xfrm>
            <a:off x="414394" y="127392"/>
            <a:ext cx="11204185" cy="501827"/>
          </a:xfrm>
        </p:spPr>
        <p:txBody>
          <a:bodyPr/>
          <a:lstStyle/>
          <a:p>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D911144F-31E7-4ACE-833F-F707465CEFC3}"/>
              </a:ext>
            </a:extLst>
          </p:cNvPr>
          <p:cNvSpPr>
            <a:spLocks noGrp="1"/>
          </p:cNvSpPr>
          <p:nvPr>
            <p:ph idx="1"/>
          </p:nvPr>
        </p:nvSpPr>
        <p:spPr>
          <a:xfrm>
            <a:off x="370444" y="936172"/>
            <a:ext cx="11451111" cy="5921828"/>
          </a:xfrm>
        </p:spPr>
        <p:txBody>
          <a:bodyPr>
            <a:noAutofit/>
          </a:bodyPr>
          <a:lstStyle/>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is an advanced screening tool for multi-pollutant (MP) risks and EJ/Demographic analysis developed by OAQPS’s MP team </a:t>
            </a:r>
          </a:p>
          <a:p>
            <a:pPr>
              <a:lnSpc>
                <a:spcPct val="114000"/>
              </a:lnSpc>
              <a:spcAft>
                <a:spcPts val="300"/>
              </a:spcAft>
            </a:pPr>
            <a:r>
              <a:rPr lang="en-US" sz="2000" b="0" dirty="0">
                <a:latin typeface="Arial" panose="020B0604020202020204" pitchFamily="34" charset="0"/>
                <a:cs typeface="Arial" panose="020B0604020202020204" pitchFamily="34" charset="0"/>
              </a:rPr>
              <a:t>“NEXUS” integrates a suite of MP data, including emissions, monitoring, modeling, fused AQ data and health risk data for PM</a:t>
            </a:r>
            <a:r>
              <a:rPr lang="en-US" sz="2000" b="0" baseline="-25000" dirty="0">
                <a:latin typeface="Arial" panose="020B0604020202020204" pitchFamily="34" charset="0"/>
                <a:cs typeface="Arial" panose="020B0604020202020204" pitchFamily="34" charset="0"/>
              </a:rPr>
              <a:t>2.5</a:t>
            </a:r>
            <a:r>
              <a:rPr lang="en-US" sz="2000" b="0" dirty="0">
                <a:latin typeface="Arial" panose="020B0604020202020204" pitchFamily="34" charset="0"/>
                <a:cs typeface="Arial" panose="020B0604020202020204" pitchFamily="34" charset="0"/>
              </a:rPr>
              <a:t>, O</a:t>
            </a:r>
            <a:r>
              <a:rPr lang="en-US" sz="2000" b="0" baseline="-25000" dirty="0">
                <a:latin typeface="Arial" panose="020B0604020202020204" pitchFamily="34" charset="0"/>
                <a:cs typeface="Arial" panose="020B0604020202020204" pitchFamily="34" charset="0"/>
              </a:rPr>
              <a:t>3</a:t>
            </a:r>
            <a:r>
              <a:rPr lang="en-US" sz="2000" b="0" dirty="0">
                <a:latin typeface="Arial" panose="020B0604020202020204" pitchFamily="34" charset="0"/>
                <a:cs typeface="Arial" panose="020B0604020202020204" pitchFamily="34" charset="0"/>
              </a:rPr>
              <a:t> &amp; air toxics as well as EJ/demographic data, into one single platform to allow national and areal overlay mapping &amp; analysis of MP ambient &amp; risk data </a:t>
            </a:r>
          </a:p>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provides MP analysis across from national level “Phase 1” to regional (EPA region/State/CBSA) level “Phase 2”, and now down to community level “Phase 3” (Proximity analysis” in census tract-level)</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We expect to use this tool in conjunction with Regions and identify areas that would potentially benefit most from MP approaches to reduce emissions (including current NA areas)</a:t>
            </a:r>
          </a:p>
          <a:p>
            <a:pPr>
              <a:lnSpc>
                <a:spcPct val="114000"/>
              </a:lnSpc>
              <a:spcBef>
                <a:spcPts val="450"/>
              </a:spcBef>
              <a:spcAft>
                <a:spcPts val="300"/>
              </a:spcAft>
            </a:pPr>
            <a:r>
              <a:rPr lang="en-US" sz="2000" b="0" dirty="0">
                <a:solidFill>
                  <a:srgbClr val="0000FF"/>
                </a:solidFill>
                <a:latin typeface="Arial" panose="020B0604020202020204" pitchFamily="34" charset="0"/>
                <a:cs typeface="Arial" panose="020B0604020202020204" pitchFamily="34" charset="0"/>
              </a:rPr>
              <a:t>We also expect that it can have additional value-added uses across the Office for Air Toxics, Environmental Justice and other programs</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The NEXUS tool will essentially provide a </a:t>
            </a:r>
            <a:r>
              <a:rPr lang="en-US" sz="2000" b="0" dirty="0">
                <a:solidFill>
                  <a:srgbClr val="FF0000"/>
                </a:solidFill>
                <a:latin typeface="Arial" panose="020B0604020202020204" pitchFamily="34" charset="0"/>
                <a:cs typeface="Arial" panose="020B0604020202020204" pitchFamily="34" charset="0"/>
              </a:rPr>
              <a:t>‘conceptual model’ </a:t>
            </a:r>
            <a:r>
              <a:rPr lang="en-US" sz="2000" b="0" dirty="0">
                <a:latin typeface="Arial" panose="020B0604020202020204" pitchFamily="34" charset="0"/>
                <a:cs typeface="Arial" panose="020B0604020202020204" pitchFamily="34" charset="0"/>
              </a:rPr>
              <a:t>of an area’s MP issues to facilitate engagement with state/local/tribal agencies &amp; community stakeholder groups</a:t>
            </a:r>
          </a:p>
          <a:p>
            <a:endParaRPr lang="en-US" sz="2000" dirty="0">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21E3A051-7FED-44A1-9971-9B1F1E97501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62516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72A22084-3D6E-4084-8B6F-17E55E0655D6}"/>
              </a:ext>
            </a:extLst>
          </p:cNvPr>
          <p:cNvPicPr>
            <a:picLocks noChangeAspect="1"/>
          </p:cNvPicPr>
          <p:nvPr/>
        </p:nvPicPr>
        <p:blipFill rotWithShape="1">
          <a:blip r:embed="rId3"/>
          <a:srcRect l="29676" t="18396" r="7862" b="17988"/>
          <a:stretch/>
        </p:blipFill>
        <p:spPr>
          <a:xfrm>
            <a:off x="9190431" y="771817"/>
            <a:ext cx="2910859" cy="1605818"/>
          </a:xfrm>
          <a:prstGeom prst="rect">
            <a:avLst/>
          </a:prstGeom>
          <a:ln w="19050">
            <a:solidFill>
              <a:schemeClr val="tx1"/>
            </a:solidFill>
          </a:ln>
        </p:spPr>
      </p:pic>
      <p:grpSp>
        <p:nvGrpSpPr>
          <p:cNvPr id="26" name="Group 25">
            <a:extLst>
              <a:ext uri="{FF2B5EF4-FFF2-40B4-BE49-F238E27FC236}">
                <a16:creationId xmlns:a16="http://schemas.microsoft.com/office/drawing/2014/main" id="{149459CC-BBCD-4541-87AE-770303004646}"/>
              </a:ext>
            </a:extLst>
          </p:cNvPr>
          <p:cNvGrpSpPr/>
          <p:nvPr/>
        </p:nvGrpSpPr>
        <p:grpSpPr>
          <a:xfrm>
            <a:off x="9191011" y="1161982"/>
            <a:ext cx="2923230" cy="1736591"/>
            <a:chOff x="9192182" y="1290038"/>
            <a:chExt cx="2923230" cy="1736591"/>
          </a:xfrm>
        </p:grpSpPr>
        <p:pic>
          <p:nvPicPr>
            <p:cNvPr id="18" name="Picture 17">
              <a:extLst>
                <a:ext uri="{FF2B5EF4-FFF2-40B4-BE49-F238E27FC236}">
                  <a16:creationId xmlns:a16="http://schemas.microsoft.com/office/drawing/2014/main" id="{6C588C76-AB07-44C3-BF4E-641E86AE0C66}"/>
                </a:ext>
              </a:extLst>
            </p:cNvPr>
            <p:cNvPicPr>
              <a:picLocks noChangeAspect="1"/>
            </p:cNvPicPr>
            <p:nvPr/>
          </p:nvPicPr>
          <p:blipFill>
            <a:blip r:embed="rId4"/>
            <a:stretch>
              <a:fillRect/>
            </a:stretch>
          </p:blipFill>
          <p:spPr>
            <a:xfrm>
              <a:off x="9192182" y="1290038"/>
              <a:ext cx="2910858" cy="1736591"/>
            </a:xfrm>
            <a:prstGeom prst="rect">
              <a:avLst/>
            </a:prstGeom>
            <a:ln w="19050">
              <a:solidFill>
                <a:schemeClr val="tx1"/>
              </a:solidFill>
            </a:ln>
          </p:spPr>
        </p:pic>
        <p:pic>
          <p:nvPicPr>
            <p:cNvPr id="24" name="Picture 23">
              <a:extLst>
                <a:ext uri="{FF2B5EF4-FFF2-40B4-BE49-F238E27FC236}">
                  <a16:creationId xmlns:a16="http://schemas.microsoft.com/office/drawing/2014/main" id="{9175AC6D-1CE6-4C58-B645-2E2E9C53AE8D}"/>
                </a:ext>
              </a:extLst>
            </p:cNvPr>
            <p:cNvPicPr>
              <a:picLocks noChangeAspect="1"/>
            </p:cNvPicPr>
            <p:nvPr/>
          </p:nvPicPr>
          <p:blipFill>
            <a:blip r:embed="rId5"/>
            <a:stretch>
              <a:fillRect/>
            </a:stretch>
          </p:blipFill>
          <p:spPr>
            <a:xfrm>
              <a:off x="10658202" y="2294804"/>
              <a:ext cx="1457210" cy="728605"/>
            </a:xfrm>
            <a:prstGeom prst="rect">
              <a:avLst/>
            </a:prstGeom>
            <a:ln w="19050">
              <a:solidFill>
                <a:schemeClr val="tx1"/>
              </a:solidFill>
            </a:ln>
          </p:spPr>
        </p:pic>
      </p:grpSp>
      <p:pic>
        <p:nvPicPr>
          <p:cNvPr id="17" name="Picture 16">
            <a:extLst>
              <a:ext uri="{FF2B5EF4-FFF2-40B4-BE49-F238E27FC236}">
                <a16:creationId xmlns:a16="http://schemas.microsoft.com/office/drawing/2014/main" id="{59FF4DD3-C549-44A0-A4D8-6B64F4CFCDAE}"/>
              </a:ext>
            </a:extLst>
          </p:cNvPr>
          <p:cNvPicPr>
            <a:picLocks noChangeAspect="1"/>
          </p:cNvPicPr>
          <p:nvPr/>
        </p:nvPicPr>
        <p:blipFill>
          <a:blip r:embed="rId6"/>
          <a:stretch>
            <a:fillRect/>
          </a:stretch>
        </p:blipFill>
        <p:spPr>
          <a:xfrm>
            <a:off x="9190323" y="1746462"/>
            <a:ext cx="2939350" cy="1524369"/>
          </a:xfrm>
          <a:prstGeom prst="rect">
            <a:avLst/>
          </a:prstGeom>
          <a:ln w="12700">
            <a:solidFill>
              <a:schemeClr val="tx1"/>
            </a:solidFill>
          </a:ln>
        </p:spPr>
      </p:pic>
      <p:sp>
        <p:nvSpPr>
          <p:cNvPr id="2" name="Title 1">
            <a:extLst>
              <a:ext uri="{FF2B5EF4-FFF2-40B4-BE49-F238E27FC236}">
                <a16:creationId xmlns:a16="http://schemas.microsoft.com/office/drawing/2014/main" id="{35540F89-0691-46D1-8B80-E294C911CAB3}"/>
              </a:ext>
            </a:extLst>
          </p:cNvPr>
          <p:cNvSpPr>
            <a:spLocks noGrp="1"/>
          </p:cNvSpPr>
          <p:nvPr>
            <p:ph type="title"/>
          </p:nvPr>
        </p:nvSpPr>
        <p:spPr>
          <a:xfrm>
            <a:off x="657697" y="67734"/>
            <a:ext cx="10526649" cy="603505"/>
          </a:xfrm>
        </p:spPr>
        <p:txBody>
          <a:bodyPr vert="horz" lIns="91440" tIns="45720" rIns="91440" bIns="45720" rtlCol="0" anchor="ctr">
            <a:noAutofit/>
          </a:bodyPr>
          <a:lstStyle/>
          <a:p>
            <a:r>
              <a:rPr lang="en-US" sz="3600" b="1" dirty="0">
                <a:solidFill>
                  <a:srgbClr val="FFFF00"/>
                </a:solidFill>
              </a:rPr>
              <a:t>NEXUS:</a:t>
            </a:r>
            <a:r>
              <a:rPr lang="en-US" sz="3600" b="1" dirty="0"/>
              <a:t> Data Inputs and Major Functions</a:t>
            </a:r>
          </a:p>
        </p:txBody>
      </p:sp>
      <p:sp>
        <p:nvSpPr>
          <p:cNvPr id="22" name="Slide Number Placeholder 21">
            <a:extLst>
              <a:ext uri="{FF2B5EF4-FFF2-40B4-BE49-F238E27FC236}">
                <a16:creationId xmlns:a16="http://schemas.microsoft.com/office/drawing/2014/main" id="{1F92DE3F-E3F1-4C06-91AE-06C993B972C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C9590BB6-C56E-4746-BD6F-28D06F1076BD}" type="slidenum">
              <a:rPr lang="en-US" smtClean="0"/>
              <a:pPr>
                <a:spcAft>
                  <a:spcPts val="600"/>
                </a:spcAft>
                <a:defRPr/>
              </a:pPr>
              <a:t>6</a:t>
            </a:fld>
            <a:endParaRPr lang="en-US" sz="3200" dirty="0">
              <a:solidFill>
                <a:srgbClr val="FFFFFF"/>
              </a:solidFill>
              <a:latin typeface="Calibri" panose="020F0502020204030204"/>
            </a:endParaRPr>
          </a:p>
        </p:txBody>
      </p:sp>
      <p:sp>
        <p:nvSpPr>
          <p:cNvPr id="3" name="Oval 2">
            <a:extLst>
              <a:ext uri="{FF2B5EF4-FFF2-40B4-BE49-F238E27FC236}">
                <a16:creationId xmlns:a16="http://schemas.microsoft.com/office/drawing/2014/main" id="{4B196DFB-F28A-411B-9F0E-966E474B761C}"/>
              </a:ext>
            </a:extLst>
          </p:cNvPr>
          <p:cNvSpPr/>
          <p:nvPr/>
        </p:nvSpPr>
        <p:spPr bwMode="auto">
          <a:xfrm>
            <a:off x="3347716" y="2260577"/>
            <a:ext cx="2521993" cy="2969869"/>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normalizeH="0" baseline="0" dirty="0">
              <a:ln/>
              <a:solidFill>
                <a:srgbClr val="00B050"/>
              </a:solidFill>
              <a:latin typeface="Arial" charset="0"/>
              <a:ea typeface="宋体" pitchFamily="2" charset="-122"/>
            </a:endParaRPr>
          </a:p>
        </p:txBody>
      </p:sp>
      <p:sp>
        <p:nvSpPr>
          <p:cNvPr id="4" name="Rectangle: Rounded Corners 3">
            <a:extLst>
              <a:ext uri="{FF2B5EF4-FFF2-40B4-BE49-F238E27FC236}">
                <a16:creationId xmlns:a16="http://schemas.microsoft.com/office/drawing/2014/main" id="{05D87BAC-9AEE-46B8-8B17-B257D3DB3E0C}"/>
              </a:ext>
            </a:extLst>
          </p:cNvPr>
          <p:cNvSpPr/>
          <p:nvPr/>
        </p:nvSpPr>
        <p:spPr bwMode="auto">
          <a:xfrm>
            <a:off x="407849" y="3287688"/>
            <a:ext cx="2302932" cy="750357"/>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Monitoring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(2002-2020 &amp; -2018) </a:t>
            </a:r>
          </a:p>
        </p:txBody>
      </p:sp>
      <p:sp>
        <p:nvSpPr>
          <p:cNvPr id="12" name="Rectangle: Rounded Corners 11">
            <a:extLst>
              <a:ext uri="{FF2B5EF4-FFF2-40B4-BE49-F238E27FC236}">
                <a16:creationId xmlns:a16="http://schemas.microsoft.com/office/drawing/2014/main" id="{FCEB7F79-2FBD-4354-B1F1-7A55203A29AE}"/>
              </a:ext>
            </a:extLst>
          </p:cNvPr>
          <p:cNvSpPr/>
          <p:nvPr/>
        </p:nvSpPr>
        <p:spPr bwMode="auto">
          <a:xfrm>
            <a:off x="407849" y="1880975"/>
            <a:ext cx="2302932" cy="131459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Risk Data &amp; </a:t>
            </a:r>
          </a:p>
          <a:p>
            <a:pPr algn="ctr"/>
            <a:r>
              <a:rPr lang="en-US" sz="1400" dirty="0">
                <a:solidFill>
                  <a:srgbClr val="0000FF"/>
                </a:solidFill>
                <a:latin typeface="Arial" panose="020B0604020202020204" pitchFamily="34" charset="0"/>
                <a:cs typeface="Arial" panose="020B0604020202020204" pitchFamily="34" charset="0"/>
              </a:rPr>
              <a:t>Conc. (fused AQ)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(Census tract-level)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3" name="Rectangle: Rounded Corners 12">
            <a:extLst>
              <a:ext uri="{FF2B5EF4-FFF2-40B4-BE49-F238E27FC236}">
                <a16:creationId xmlns:a16="http://schemas.microsoft.com/office/drawing/2014/main" id="{A97C61BF-A0B8-4950-8BF9-D6028ED6A8DA}"/>
              </a:ext>
            </a:extLst>
          </p:cNvPr>
          <p:cNvSpPr/>
          <p:nvPr/>
        </p:nvSpPr>
        <p:spPr bwMode="auto">
          <a:xfrm>
            <a:off x="407849" y="4121189"/>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NEI County &amp; </a:t>
            </a:r>
          </a:p>
          <a:p>
            <a:pPr algn="ctr"/>
            <a:r>
              <a:rPr lang="en-US" sz="1400" dirty="0">
                <a:solidFill>
                  <a:srgbClr val="0000FF"/>
                </a:solidFill>
                <a:latin typeface="Arial" panose="020B0604020202020204" pitchFamily="34" charset="0"/>
                <a:cs typeface="Arial" panose="020B0604020202020204" pitchFamily="34" charset="0"/>
              </a:rPr>
              <a:t>Facility Emissions</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p:txBody>
      </p:sp>
      <p:sp>
        <p:nvSpPr>
          <p:cNvPr id="14" name="Rectangle: Rounded Corners 13">
            <a:extLst>
              <a:ext uri="{FF2B5EF4-FFF2-40B4-BE49-F238E27FC236}">
                <a16:creationId xmlns:a16="http://schemas.microsoft.com/office/drawing/2014/main" id="{C1AD7E10-383D-4E8F-92B1-0CCECF9D3725}"/>
              </a:ext>
            </a:extLst>
          </p:cNvPr>
          <p:cNvSpPr/>
          <p:nvPr/>
        </p:nvSpPr>
        <p:spPr bwMode="auto">
          <a:xfrm>
            <a:off x="407849" y="813617"/>
            <a:ext cx="2302932" cy="975242"/>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&amp;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t>
            </a:r>
          </a:p>
          <a:p>
            <a:pPr algn="ctr"/>
            <a:r>
              <a:rPr lang="en-US" sz="1400" dirty="0">
                <a:solidFill>
                  <a:srgbClr val="0000FF"/>
                </a:solidFill>
                <a:latin typeface="Arial" panose="020B0604020202020204" pitchFamily="34" charset="0"/>
                <a:cs typeface="Arial" panose="020B0604020202020204" pitchFamily="34" charset="0"/>
              </a:rPr>
              <a:t>Ambient/Design Value</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(2012-2020)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(County-level)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5" name="Rectangle: Rounded Corners 14">
            <a:extLst>
              <a:ext uri="{FF2B5EF4-FFF2-40B4-BE49-F238E27FC236}">
                <a16:creationId xmlns:a16="http://schemas.microsoft.com/office/drawing/2014/main" id="{4E2C883F-DA27-4E5A-BFE9-C21A5F41D35D}"/>
              </a:ext>
            </a:extLst>
          </p:cNvPr>
          <p:cNvSpPr/>
          <p:nvPr/>
        </p:nvSpPr>
        <p:spPr bwMode="auto">
          <a:xfrm>
            <a:off x="407849" y="5032150"/>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Environmental Justice &amp; Demographic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(from EJSCREEN) </a:t>
            </a:r>
          </a:p>
        </p:txBody>
      </p:sp>
      <p:sp>
        <p:nvSpPr>
          <p:cNvPr id="16" name="Rectangle: Rounded Corners 15">
            <a:extLst>
              <a:ext uri="{FF2B5EF4-FFF2-40B4-BE49-F238E27FC236}">
                <a16:creationId xmlns:a16="http://schemas.microsoft.com/office/drawing/2014/main" id="{CC7F1F00-5BFA-4414-BAF4-5E2EB6D53BDB}"/>
              </a:ext>
            </a:extLst>
          </p:cNvPr>
          <p:cNvSpPr/>
          <p:nvPr/>
        </p:nvSpPr>
        <p:spPr bwMode="auto">
          <a:xfrm>
            <a:off x="407848" y="5954400"/>
            <a:ext cx="2283663"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Advance Area</a:t>
            </a:r>
          </a:p>
          <a:p>
            <a:pPr algn="ctr"/>
            <a:r>
              <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Class-I Area</a:t>
            </a:r>
          </a:p>
          <a:p>
            <a:pPr algn="ctr"/>
            <a:r>
              <a:rPr lang="en-US" sz="140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Tribal Area</a:t>
            </a:r>
            <a:endPar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endParaRPr>
          </a:p>
          <a:p>
            <a:pPr algn="ctr"/>
            <a:endPar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endParaRPr>
          </a:p>
        </p:txBody>
      </p:sp>
      <p:cxnSp>
        <p:nvCxnSpPr>
          <p:cNvPr id="8" name="Straight Arrow Connector 7">
            <a:extLst>
              <a:ext uri="{FF2B5EF4-FFF2-40B4-BE49-F238E27FC236}">
                <a16:creationId xmlns:a16="http://schemas.microsoft.com/office/drawing/2014/main" id="{0842F55F-C5F0-46F4-9D62-742C25119866}"/>
              </a:ext>
            </a:extLst>
          </p:cNvPr>
          <p:cNvCxnSpPr>
            <a:cxnSpLocks/>
            <a:stCxn id="14" idx="3"/>
            <a:endCxn id="3" idx="0"/>
          </p:cNvCxnSpPr>
          <p:nvPr/>
        </p:nvCxnSpPr>
        <p:spPr bwMode="auto">
          <a:xfrm>
            <a:off x="2710781" y="1301238"/>
            <a:ext cx="1897932" cy="95933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3E44F75-ABDC-424B-B1DA-005B2D4B585A}"/>
              </a:ext>
            </a:extLst>
          </p:cNvPr>
          <p:cNvCxnSpPr>
            <a:cxnSpLocks/>
            <a:stCxn id="12" idx="3"/>
            <a:endCxn id="3" idx="1"/>
          </p:cNvCxnSpPr>
          <p:nvPr/>
        </p:nvCxnSpPr>
        <p:spPr bwMode="auto">
          <a:xfrm>
            <a:off x="2710781" y="2538273"/>
            <a:ext cx="1006272" cy="157231"/>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2277C7EA-2822-419A-84E6-2C24A7E25252}"/>
              </a:ext>
            </a:extLst>
          </p:cNvPr>
          <p:cNvCxnSpPr>
            <a:cxnSpLocks/>
            <a:stCxn id="4" idx="3"/>
            <a:endCxn id="3" idx="2"/>
          </p:cNvCxnSpPr>
          <p:nvPr/>
        </p:nvCxnSpPr>
        <p:spPr bwMode="auto">
          <a:xfrm>
            <a:off x="2710781" y="3662867"/>
            <a:ext cx="636935" cy="82645"/>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AD8EEC54-1D4F-4D28-BE07-B3B912F2175B}"/>
              </a:ext>
            </a:extLst>
          </p:cNvPr>
          <p:cNvCxnSpPr>
            <a:cxnSpLocks/>
            <a:stCxn id="13" idx="3"/>
          </p:cNvCxnSpPr>
          <p:nvPr/>
        </p:nvCxnSpPr>
        <p:spPr bwMode="auto">
          <a:xfrm flipV="1">
            <a:off x="2710781" y="4413224"/>
            <a:ext cx="737499" cy="136553"/>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0DF01C9D-F92B-4962-A405-C8557E73B253}"/>
              </a:ext>
            </a:extLst>
          </p:cNvPr>
          <p:cNvCxnSpPr>
            <a:cxnSpLocks/>
            <a:stCxn id="15" idx="3"/>
            <a:endCxn id="3" idx="3"/>
          </p:cNvCxnSpPr>
          <p:nvPr/>
        </p:nvCxnSpPr>
        <p:spPr bwMode="auto">
          <a:xfrm flipV="1">
            <a:off x="2710781" y="4795519"/>
            <a:ext cx="1006272" cy="66521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sp>
        <p:nvSpPr>
          <p:cNvPr id="33" name="Rectangle: Rounded Corners 32">
            <a:extLst>
              <a:ext uri="{FF2B5EF4-FFF2-40B4-BE49-F238E27FC236}">
                <a16:creationId xmlns:a16="http://schemas.microsoft.com/office/drawing/2014/main" id="{71934D4A-0BAF-4D15-8255-EDAC763625B4}"/>
              </a:ext>
            </a:extLst>
          </p:cNvPr>
          <p:cNvSpPr/>
          <p:nvPr/>
        </p:nvSpPr>
        <p:spPr bwMode="auto">
          <a:xfrm>
            <a:off x="6741625" y="813617"/>
            <a:ext cx="230293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Multi-Pollutant </a:t>
            </a:r>
          </a:p>
          <a:p>
            <a:pPr algn="ctr"/>
            <a:r>
              <a:rPr lang="en-US" sz="1400" dirty="0">
                <a:solidFill>
                  <a:srgbClr val="FF0000"/>
                </a:solidFill>
                <a:latin typeface="Arial" panose="020B0604020202020204" pitchFamily="34" charset="0"/>
                <a:cs typeface="Arial" panose="020B0604020202020204" pitchFamily="34" charset="0"/>
              </a:rPr>
              <a:t>Ambient and/or Risk National &amp; Areal Mapping </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4" name="Rectangle: Rounded Corners 33">
            <a:extLst>
              <a:ext uri="{FF2B5EF4-FFF2-40B4-BE49-F238E27FC236}">
                <a16:creationId xmlns:a16="http://schemas.microsoft.com/office/drawing/2014/main" id="{F2D24779-0033-4C86-A0C7-720F0C9DBF95}"/>
              </a:ext>
            </a:extLst>
          </p:cNvPr>
          <p:cNvSpPr/>
          <p:nvPr/>
        </p:nvSpPr>
        <p:spPr bwMode="auto">
          <a:xfrm>
            <a:off x="6806007" y="4644244"/>
            <a:ext cx="223059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Map Overlay with NAA, Advance Area, Class-I Area, or Tribal Area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5" name="Rectangle: Rounded Corners 34">
            <a:extLst>
              <a:ext uri="{FF2B5EF4-FFF2-40B4-BE49-F238E27FC236}">
                <a16:creationId xmlns:a16="http://schemas.microsoft.com/office/drawing/2014/main" id="{BBC2FEDC-412A-45E4-A31C-B4C712D44CD0}"/>
              </a:ext>
            </a:extLst>
          </p:cNvPr>
          <p:cNvSpPr/>
          <p:nvPr/>
        </p:nvSpPr>
        <p:spPr bwMode="auto">
          <a:xfrm>
            <a:off x="6824554" y="2288295"/>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Major Point Emissions Sites/Data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6" name="Rectangle: Rounded Corners 35">
            <a:extLst>
              <a:ext uri="{FF2B5EF4-FFF2-40B4-BE49-F238E27FC236}">
                <a16:creationId xmlns:a16="http://schemas.microsoft.com/office/drawing/2014/main" id="{4B438583-84E3-4A75-A32F-75DC1E8F8F8A}"/>
              </a:ext>
            </a:extLst>
          </p:cNvPr>
          <p:cNvSpPr/>
          <p:nvPr/>
        </p:nvSpPr>
        <p:spPr bwMode="auto">
          <a:xfrm>
            <a:off x="6806006" y="1693414"/>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Monitoring Sites &amp; Trend 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2" name="Rectangle: Rounded Corners 51">
            <a:extLst>
              <a:ext uri="{FF2B5EF4-FFF2-40B4-BE49-F238E27FC236}">
                <a16:creationId xmlns:a16="http://schemas.microsoft.com/office/drawing/2014/main" id="{3D812633-5E35-41AF-BDDA-6B8D31EE6D51}"/>
              </a:ext>
            </a:extLst>
          </p:cNvPr>
          <p:cNvSpPr/>
          <p:nvPr/>
        </p:nvSpPr>
        <p:spPr bwMode="auto">
          <a:xfrm>
            <a:off x="6824554" y="5545718"/>
            <a:ext cx="219349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Data Query, Search, Filter &amp; Export</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3" name="Rectangle: Rounded Corners 52">
            <a:extLst>
              <a:ext uri="{FF2B5EF4-FFF2-40B4-BE49-F238E27FC236}">
                <a16:creationId xmlns:a16="http://schemas.microsoft.com/office/drawing/2014/main" id="{F0C8007F-DC9A-499C-94C8-5645F6BA012D}"/>
              </a:ext>
            </a:extLst>
          </p:cNvPr>
          <p:cNvSpPr/>
          <p:nvPr/>
        </p:nvSpPr>
        <p:spPr bwMode="auto">
          <a:xfrm>
            <a:off x="6826920" y="2878353"/>
            <a:ext cx="218764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Source Category Emissions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4" name="Rectangle: Rounded Corners 53">
            <a:extLst>
              <a:ext uri="{FF2B5EF4-FFF2-40B4-BE49-F238E27FC236}">
                <a16:creationId xmlns:a16="http://schemas.microsoft.com/office/drawing/2014/main" id="{B46394D2-7D25-4F7A-A0A8-A3570821DBDB}"/>
              </a:ext>
            </a:extLst>
          </p:cNvPr>
          <p:cNvSpPr/>
          <p:nvPr/>
        </p:nvSpPr>
        <p:spPr bwMode="auto">
          <a:xfrm>
            <a:off x="6826919" y="3463609"/>
            <a:ext cx="218764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Sector Emissions Summary</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57" name="Straight Arrow Connector 56">
            <a:extLst>
              <a:ext uri="{FF2B5EF4-FFF2-40B4-BE49-F238E27FC236}">
                <a16:creationId xmlns:a16="http://schemas.microsoft.com/office/drawing/2014/main" id="{8CDCAF75-39D1-4BE0-8E15-0C2641EB0AFE}"/>
              </a:ext>
            </a:extLst>
          </p:cNvPr>
          <p:cNvCxnSpPr>
            <a:cxnSpLocks/>
            <a:stCxn id="16" idx="3"/>
            <a:endCxn id="3" idx="4"/>
          </p:cNvCxnSpPr>
          <p:nvPr/>
        </p:nvCxnSpPr>
        <p:spPr bwMode="auto">
          <a:xfrm flipV="1">
            <a:off x="2691511" y="5230446"/>
            <a:ext cx="1917202" cy="1152542"/>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379B5555-BBCF-4ECE-BB9A-0BDE559C4C97}"/>
              </a:ext>
            </a:extLst>
          </p:cNvPr>
          <p:cNvCxnSpPr>
            <a:cxnSpLocks/>
            <a:stCxn id="3" idx="7"/>
            <a:endCxn id="33" idx="1"/>
          </p:cNvCxnSpPr>
          <p:nvPr/>
        </p:nvCxnSpPr>
        <p:spPr bwMode="auto">
          <a:xfrm flipV="1">
            <a:off x="5500372" y="1222057"/>
            <a:ext cx="1241253" cy="1473447"/>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18" name="Straight Arrow Connector 117">
            <a:extLst>
              <a:ext uri="{FF2B5EF4-FFF2-40B4-BE49-F238E27FC236}">
                <a16:creationId xmlns:a16="http://schemas.microsoft.com/office/drawing/2014/main" id="{0A42867D-D16B-4A8E-8F44-A5F2CAE7A118}"/>
              </a:ext>
            </a:extLst>
          </p:cNvPr>
          <p:cNvCxnSpPr>
            <a:cxnSpLocks/>
            <a:stCxn id="3" idx="6"/>
            <a:endCxn id="35" idx="1"/>
          </p:cNvCxnSpPr>
          <p:nvPr/>
        </p:nvCxnSpPr>
        <p:spPr bwMode="auto">
          <a:xfrm flipV="1">
            <a:off x="5869709" y="2550319"/>
            <a:ext cx="954845" cy="1195193"/>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6BB7CB14-2400-48F7-BE2D-0632B1E75266}"/>
              </a:ext>
            </a:extLst>
          </p:cNvPr>
          <p:cNvCxnSpPr>
            <a:cxnSpLocks/>
            <a:stCxn id="3" idx="6"/>
            <a:endCxn id="53" idx="1"/>
          </p:cNvCxnSpPr>
          <p:nvPr/>
        </p:nvCxnSpPr>
        <p:spPr bwMode="auto">
          <a:xfrm flipV="1">
            <a:off x="5869709" y="3140377"/>
            <a:ext cx="957211" cy="60513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6" name="Straight Arrow Connector 145">
            <a:extLst>
              <a:ext uri="{FF2B5EF4-FFF2-40B4-BE49-F238E27FC236}">
                <a16:creationId xmlns:a16="http://schemas.microsoft.com/office/drawing/2014/main" id="{FA3E744B-250D-41E7-996B-34CB686CFFAF}"/>
              </a:ext>
            </a:extLst>
          </p:cNvPr>
          <p:cNvCxnSpPr>
            <a:cxnSpLocks/>
            <a:stCxn id="3" idx="6"/>
            <a:endCxn id="54" idx="1"/>
          </p:cNvCxnSpPr>
          <p:nvPr/>
        </p:nvCxnSpPr>
        <p:spPr bwMode="auto">
          <a:xfrm flipV="1">
            <a:off x="5869709" y="3725633"/>
            <a:ext cx="957210" cy="19879"/>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9" name="Straight Arrow Connector 148">
            <a:extLst>
              <a:ext uri="{FF2B5EF4-FFF2-40B4-BE49-F238E27FC236}">
                <a16:creationId xmlns:a16="http://schemas.microsoft.com/office/drawing/2014/main" id="{139B8C26-8158-49E7-B042-AD003C7CB957}"/>
              </a:ext>
            </a:extLst>
          </p:cNvPr>
          <p:cNvCxnSpPr>
            <a:cxnSpLocks/>
            <a:endCxn id="36" idx="1"/>
          </p:cNvCxnSpPr>
          <p:nvPr/>
        </p:nvCxnSpPr>
        <p:spPr bwMode="auto">
          <a:xfrm flipV="1">
            <a:off x="5758794" y="1955438"/>
            <a:ext cx="1047212" cy="114868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2" name="Straight Arrow Connector 151">
            <a:extLst>
              <a:ext uri="{FF2B5EF4-FFF2-40B4-BE49-F238E27FC236}">
                <a16:creationId xmlns:a16="http://schemas.microsoft.com/office/drawing/2014/main" id="{76812475-1695-4041-9FF3-AA463B62CF29}"/>
              </a:ext>
            </a:extLst>
          </p:cNvPr>
          <p:cNvCxnSpPr>
            <a:cxnSpLocks/>
            <a:stCxn id="3" idx="5"/>
            <a:endCxn id="34" idx="1"/>
          </p:cNvCxnSpPr>
          <p:nvPr/>
        </p:nvCxnSpPr>
        <p:spPr bwMode="auto">
          <a:xfrm>
            <a:off x="5500372" y="4795519"/>
            <a:ext cx="1305635" cy="25716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5" name="Straight Arrow Connector 154">
            <a:extLst>
              <a:ext uri="{FF2B5EF4-FFF2-40B4-BE49-F238E27FC236}">
                <a16:creationId xmlns:a16="http://schemas.microsoft.com/office/drawing/2014/main" id="{8A4DE4BC-D185-4945-8A53-202A07C38F47}"/>
              </a:ext>
            </a:extLst>
          </p:cNvPr>
          <p:cNvCxnSpPr>
            <a:cxnSpLocks/>
            <a:endCxn id="52" idx="1"/>
          </p:cNvCxnSpPr>
          <p:nvPr/>
        </p:nvCxnSpPr>
        <p:spPr bwMode="auto">
          <a:xfrm>
            <a:off x="5328261" y="4939571"/>
            <a:ext cx="1496293" cy="868171"/>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60" name="Rectangle: Rounded Corners 159">
            <a:extLst>
              <a:ext uri="{FF2B5EF4-FFF2-40B4-BE49-F238E27FC236}">
                <a16:creationId xmlns:a16="http://schemas.microsoft.com/office/drawing/2014/main" id="{8F71DF3F-E94C-4CBB-9456-F1FAB7390D4C}"/>
              </a:ext>
            </a:extLst>
          </p:cNvPr>
          <p:cNvSpPr/>
          <p:nvPr/>
        </p:nvSpPr>
        <p:spPr bwMode="auto">
          <a:xfrm>
            <a:off x="6818268" y="6162553"/>
            <a:ext cx="219349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Proximity Screening Analysis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61" name="Straight Arrow Connector 160">
            <a:extLst>
              <a:ext uri="{FF2B5EF4-FFF2-40B4-BE49-F238E27FC236}">
                <a16:creationId xmlns:a16="http://schemas.microsoft.com/office/drawing/2014/main" id="{AF325B3A-6673-485A-827E-547DA95FF0F1}"/>
              </a:ext>
            </a:extLst>
          </p:cNvPr>
          <p:cNvCxnSpPr>
            <a:cxnSpLocks/>
            <a:endCxn id="160" idx="1"/>
          </p:cNvCxnSpPr>
          <p:nvPr/>
        </p:nvCxnSpPr>
        <p:spPr bwMode="auto">
          <a:xfrm>
            <a:off x="5064151" y="5118953"/>
            <a:ext cx="1754117" cy="130562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75" name="Rectangle: Rounded Corners 174">
            <a:extLst>
              <a:ext uri="{FF2B5EF4-FFF2-40B4-BE49-F238E27FC236}">
                <a16:creationId xmlns:a16="http://schemas.microsoft.com/office/drawing/2014/main" id="{459ADE6F-D4B9-4913-84FE-D7F2DB4BA59E}"/>
              </a:ext>
            </a:extLst>
          </p:cNvPr>
          <p:cNvSpPr/>
          <p:nvPr/>
        </p:nvSpPr>
        <p:spPr bwMode="auto">
          <a:xfrm>
            <a:off x="6813965" y="4053467"/>
            <a:ext cx="2230592"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Include EJ/Demographic Indicators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78" name="Straight Arrow Connector 177">
            <a:extLst>
              <a:ext uri="{FF2B5EF4-FFF2-40B4-BE49-F238E27FC236}">
                <a16:creationId xmlns:a16="http://schemas.microsoft.com/office/drawing/2014/main" id="{6CA670C3-17F4-4C16-9E06-CD85EEE8749A}"/>
              </a:ext>
            </a:extLst>
          </p:cNvPr>
          <p:cNvCxnSpPr>
            <a:cxnSpLocks/>
            <a:endCxn id="175" idx="1"/>
          </p:cNvCxnSpPr>
          <p:nvPr/>
        </p:nvCxnSpPr>
        <p:spPr bwMode="auto">
          <a:xfrm flipV="1">
            <a:off x="5749443" y="4315491"/>
            <a:ext cx="1064522" cy="7942"/>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pic>
        <p:nvPicPr>
          <p:cNvPr id="30" name="Picture 29">
            <a:extLst>
              <a:ext uri="{FF2B5EF4-FFF2-40B4-BE49-F238E27FC236}">
                <a16:creationId xmlns:a16="http://schemas.microsoft.com/office/drawing/2014/main" id="{3ABF209A-D86A-4372-8C6B-8BF2C24098F0}"/>
              </a:ext>
            </a:extLst>
          </p:cNvPr>
          <p:cNvPicPr>
            <a:picLocks noChangeAspect="1"/>
          </p:cNvPicPr>
          <p:nvPr/>
        </p:nvPicPr>
        <p:blipFill>
          <a:blip r:embed="rId7"/>
          <a:stretch>
            <a:fillRect/>
          </a:stretch>
        </p:blipFill>
        <p:spPr>
          <a:xfrm>
            <a:off x="9199124" y="2268677"/>
            <a:ext cx="2923230" cy="2037067"/>
          </a:xfrm>
          <a:prstGeom prst="rect">
            <a:avLst/>
          </a:prstGeom>
          <a:ln w="19050">
            <a:solidFill>
              <a:schemeClr val="tx1"/>
            </a:solidFill>
          </a:ln>
        </p:spPr>
      </p:pic>
      <p:pic>
        <p:nvPicPr>
          <p:cNvPr id="32" name="Picture 31">
            <a:extLst>
              <a:ext uri="{FF2B5EF4-FFF2-40B4-BE49-F238E27FC236}">
                <a16:creationId xmlns:a16="http://schemas.microsoft.com/office/drawing/2014/main" id="{51D8C26F-EB99-4BE9-99C9-CA318D490B31}"/>
              </a:ext>
            </a:extLst>
          </p:cNvPr>
          <p:cNvPicPr>
            <a:picLocks noChangeAspect="1"/>
          </p:cNvPicPr>
          <p:nvPr/>
        </p:nvPicPr>
        <p:blipFill>
          <a:blip r:embed="rId8"/>
          <a:stretch>
            <a:fillRect/>
          </a:stretch>
        </p:blipFill>
        <p:spPr>
          <a:xfrm>
            <a:off x="9191335" y="2759420"/>
            <a:ext cx="2945263" cy="2052422"/>
          </a:xfrm>
          <a:prstGeom prst="rect">
            <a:avLst/>
          </a:prstGeom>
          <a:ln w="19050">
            <a:solidFill>
              <a:schemeClr val="tx1"/>
            </a:solidFill>
          </a:ln>
        </p:spPr>
      </p:pic>
      <p:pic>
        <p:nvPicPr>
          <p:cNvPr id="38" name="Picture 37">
            <a:extLst>
              <a:ext uri="{FF2B5EF4-FFF2-40B4-BE49-F238E27FC236}">
                <a16:creationId xmlns:a16="http://schemas.microsoft.com/office/drawing/2014/main" id="{0CAFB3EC-1B97-4E7E-BE18-E5386F1FB09D}"/>
              </a:ext>
            </a:extLst>
          </p:cNvPr>
          <p:cNvPicPr>
            <a:picLocks noChangeAspect="1"/>
          </p:cNvPicPr>
          <p:nvPr/>
        </p:nvPicPr>
        <p:blipFill>
          <a:blip r:embed="rId9"/>
          <a:stretch>
            <a:fillRect/>
          </a:stretch>
        </p:blipFill>
        <p:spPr>
          <a:xfrm>
            <a:off x="9193529" y="3323942"/>
            <a:ext cx="2945188" cy="1939090"/>
          </a:xfrm>
          <a:prstGeom prst="rect">
            <a:avLst/>
          </a:prstGeom>
          <a:ln w="19050">
            <a:solidFill>
              <a:schemeClr val="tx1"/>
            </a:solidFill>
          </a:ln>
        </p:spPr>
      </p:pic>
      <p:pic>
        <p:nvPicPr>
          <p:cNvPr id="40" name="Picture 39">
            <a:extLst>
              <a:ext uri="{FF2B5EF4-FFF2-40B4-BE49-F238E27FC236}">
                <a16:creationId xmlns:a16="http://schemas.microsoft.com/office/drawing/2014/main" id="{547BE768-0E92-4769-AB2B-C50872210E0D}"/>
              </a:ext>
            </a:extLst>
          </p:cNvPr>
          <p:cNvPicPr>
            <a:picLocks noChangeAspect="1"/>
          </p:cNvPicPr>
          <p:nvPr/>
        </p:nvPicPr>
        <p:blipFill>
          <a:blip r:embed="rId10"/>
          <a:stretch>
            <a:fillRect/>
          </a:stretch>
        </p:blipFill>
        <p:spPr>
          <a:xfrm>
            <a:off x="9191163" y="3824272"/>
            <a:ext cx="2910861" cy="1736593"/>
          </a:xfrm>
          <a:prstGeom prst="rect">
            <a:avLst/>
          </a:prstGeom>
          <a:ln w="19050">
            <a:solidFill>
              <a:schemeClr val="tx1"/>
            </a:solidFill>
          </a:ln>
        </p:spPr>
      </p:pic>
      <p:pic>
        <p:nvPicPr>
          <p:cNvPr id="42" name="Picture 41">
            <a:extLst>
              <a:ext uri="{FF2B5EF4-FFF2-40B4-BE49-F238E27FC236}">
                <a16:creationId xmlns:a16="http://schemas.microsoft.com/office/drawing/2014/main" id="{128ABA08-FC70-47F0-8B8A-2E1B969458EB}"/>
              </a:ext>
            </a:extLst>
          </p:cNvPr>
          <p:cNvPicPr>
            <a:picLocks noChangeAspect="1"/>
          </p:cNvPicPr>
          <p:nvPr/>
        </p:nvPicPr>
        <p:blipFill rotWithShape="1">
          <a:blip r:embed="rId11"/>
          <a:srcRect l="3095" r="18169"/>
          <a:stretch/>
        </p:blipFill>
        <p:spPr>
          <a:xfrm>
            <a:off x="9183471" y="4281326"/>
            <a:ext cx="2952394" cy="1577988"/>
          </a:xfrm>
          <a:prstGeom prst="rect">
            <a:avLst/>
          </a:prstGeom>
          <a:ln w="19050">
            <a:solidFill>
              <a:schemeClr val="tx1"/>
            </a:solidFill>
          </a:ln>
        </p:spPr>
      </p:pic>
      <p:pic>
        <p:nvPicPr>
          <p:cNvPr id="44" name="Picture 43">
            <a:extLst>
              <a:ext uri="{FF2B5EF4-FFF2-40B4-BE49-F238E27FC236}">
                <a16:creationId xmlns:a16="http://schemas.microsoft.com/office/drawing/2014/main" id="{A798A931-1C31-46F5-9564-F6024CA6F17D}"/>
              </a:ext>
            </a:extLst>
          </p:cNvPr>
          <p:cNvPicPr>
            <a:picLocks noChangeAspect="1"/>
          </p:cNvPicPr>
          <p:nvPr/>
        </p:nvPicPr>
        <p:blipFill>
          <a:blip r:embed="rId12"/>
          <a:stretch>
            <a:fillRect/>
          </a:stretch>
        </p:blipFill>
        <p:spPr>
          <a:xfrm>
            <a:off x="9182324" y="4653150"/>
            <a:ext cx="2953541" cy="1950510"/>
          </a:xfrm>
          <a:prstGeom prst="rect">
            <a:avLst/>
          </a:prstGeom>
          <a:ln w="19050">
            <a:solidFill>
              <a:schemeClr val="tx1"/>
            </a:solidFill>
          </a:ln>
        </p:spPr>
      </p:pic>
      <p:pic>
        <p:nvPicPr>
          <p:cNvPr id="61" name="图片 3">
            <a:extLst>
              <a:ext uri="{FF2B5EF4-FFF2-40B4-BE49-F238E27FC236}">
                <a16:creationId xmlns:a16="http://schemas.microsoft.com/office/drawing/2014/main" id="{0A6DC8F5-2167-499B-A7A0-E615E533E390}"/>
              </a:ext>
            </a:extLst>
          </p:cNvPr>
          <p:cNvPicPr>
            <a:picLocks noChangeAspect="1"/>
          </p:cNvPicPr>
          <p:nvPr/>
        </p:nvPicPr>
        <p:blipFill>
          <a:blip r:embed="rId13"/>
          <a:stretch>
            <a:fillRect/>
          </a:stretch>
        </p:blipFill>
        <p:spPr>
          <a:xfrm>
            <a:off x="9167745" y="4966148"/>
            <a:ext cx="2968120" cy="1883534"/>
          </a:xfrm>
          <a:prstGeom prst="rect">
            <a:avLst/>
          </a:prstGeom>
          <a:ln w="19050">
            <a:solidFill>
              <a:schemeClr val="tx1"/>
            </a:solidFill>
          </a:ln>
        </p:spPr>
      </p:pic>
      <p:cxnSp>
        <p:nvCxnSpPr>
          <p:cNvPr id="62" name="Straight Arrow Connector 61">
            <a:extLst>
              <a:ext uri="{FF2B5EF4-FFF2-40B4-BE49-F238E27FC236}">
                <a16:creationId xmlns:a16="http://schemas.microsoft.com/office/drawing/2014/main" id="{98A358EB-E1B2-4526-92BC-E9737386BBEB}"/>
              </a:ext>
            </a:extLst>
          </p:cNvPr>
          <p:cNvCxnSpPr>
            <a:cxnSpLocks/>
            <a:stCxn id="33" idx="3"/>
            <a:endCxn id="190" idx="0"/>
          </p:cNvCxnSpPr>
          <p:nvPr/>
        </p:nvCxnSpPr>
        <p:spPr bwMode="auto">
          <a:xfrm flipV="1">
            <a:off x="9044557" y="771817"/>
            <a:ext cx="1601304" cy="45024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F1AA9612-99E0-4155-B4D6-3B422F8665E1}"/>
              </a:ext>
            </a:extLst>
          </p:cNvPr>
          <p:cNvCxnSpPr>
            <a:cxnSpLocks/>
            <a:stCxn id="36" idx="3"/>
            <a:endCxn id="18" idx="0"/>
          </p:cNvCxnSpPr>
          <p:nvPr/>
        </p:nvCxnSpPr>
        <p:spPr bwMode="auto">
          <a:xfrm flipV="1">
            <a:off x="9018049" y="1161982"/>
            <a:ext cx="1628391" cy="79345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3694B469-118A-4D5D-BC6E-4F0D2302B401}"/>
              </a:ext>
            </a:extLst>
          </p:cNvPr>
          <p:cNvCxnSpPr>
            <a:cxnSpLocks/>
            <a:stCxn id="35" idx="3"/>
          </p:cNvCxnSpPr>
          <p:nvPr/>
        </p:nvCxnSpPr>
        <p:spPr bwMode="auto">
          <a:xfrm flipV="1">
            <a:off x="9036597" y="1774476"/>
            <a:ext cx="1609997" cy="775843"/>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A7C80C3E-85A4-425E-B869-5049BA02847F}"/>
              </a:ext>
            </a:extLst>
          </p:cNvPr>
          <p:cNvCxnSpPr>
            <a:cxnSpLocks/>
            <a:stCxn id="35" idx="3"/>
            <a:endCxn id="30" idx="0"/>
          </p:cNvCxnSpPr>
          <p:nvPr/>
        </p:nvCxnSpPr>
        <p:spPr bwMode="auto">
          <a:xfrm flipV="1">
            <a:off x="9036597" y="2268677"/>
            <a:ext cx="1624142" cy="28164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4EF5BA4D-B765-4658-A188-4BCE0D6B54C2}"/>
              </a:ext>
            </a:extLst>
          </p:cNvPr>
          <p:cNvCxnSpPr>
            <a:cxnSpLocks/>
            <a:stCxn id="53" idx="3"/>
            <a:endCxn id="32" idx="0"/>
          </p:cNvCxnSpPr>
          <p:nvPr/>
        </p:nvCxnSpPr>
        <p:spPr bwMode="auto">
          <a:xfrm flipV="1">
            <a:off x="9014564" y="2759420"/>
            <a:ext cx="1649403" cy="38095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217AA477-BF8F-406F-965A-A1B07C382D21}"/>
              </a:ext>
            </a:extLst>
          </p:cNvPr>
          <p:cNvCxnSpPr>
            <a:cxnSpLocks/>
            <a:stCxn id="175" idx="3"/>
            <a:endCxn id="40" idx="0"/>
          </p:cNvCxnSpPr>
          <p:nvPr/>
        </p:nvCxnSpPr>
        <p:spPr bwMode="auto">
          <a:xfrm flipV="1">
            <a:off x="9044557" y="3824272"/>
            <a:ext cx="1602037" cy="49121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2DB70588-F6DA-4A7D-BC76-49440C5C51CD}"/>
              </a:ext>
            </a:extLst>
          </p:cNvPr>
          <p:cNvCxnSpPr>
            <a:cxnSpLocks/>
            <a:stCxn id="54" idx="3"/>
            <a:endCxn id="38" idx="0"/>
          </p:cNvCxnSpPr>
          <p:nvPr/>
        </p:nvCxnSpPr>
        <p:spPr bwMode="auto">
          <a:xfrm flipV="1">
            <a:off x="9014564" y="3323942"/>
            <a:ext cx="1651559" cy="40169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4" name="Straight Arrow Connector 93">
            <a:extLst>
              <a:ext uri="{FF2B5EF4-FFF2-40B4-BE49-F238E27FC236}">
                <a16:creationId xmlns:a16="http://schemas.microsoft.com/office/drawing/2014/main" id="{700895B9-C28D-48B3-99BD-2C2D6030D2F4}"/>
              </a:ext>
            </a:extLst>
          </p:cNvPr>
          <p:cNvCxnSpPr>
            <a:cxnSpLocks/>
            <a:stCxn id="34" idx="3"/>
            <a:endCxn id="42" idx="0"/>
          </p:cNvCxnSpPr>
          <p:nvPr/>
        </p:nvCxnSpPr>
        <p:spPr bwMode="auto">
          <a:xfrm flipV="1">
            <a:off x="9036599" y="4281326"/>
            <a:ext cx="1623069" cy="77135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8" name="Straight Arrow Connector 97">
            <a:extLst>
              <a:ext uri="{FF2B5EF4-FFF2-40B4-BE49-F238E27FC236}">
                <a16:creationId xmlns:a16="http://schemas.microsoft.com/office/drawing/2014/main" id="{B229CF96-ECD5-4253-9AB7-D7D7B724128D}"/>
              </a:ext>
            </a:extLst>
          </p:cNvPr>
          <p:cNvCxnSpPr>
            <a:cxnSpLocks/>
            <a:stCxn id="52" idx="3"/>
            <a:endCxn id="44" idx="0"/>
          </p:cNvCxnSpPr>
          <p:nvPr/>
        </p:nvCxnSpPr>
        <p:spPr bwMode="auto">
          <a:xfrm flipV="1">
            <a:off x="9018049" y="4653150"/>
            <a:ext cx="1641046" cy="115459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01" name="Straight Arrow Connector 100">
            <a:extLst>
              <a:ext uri="{FF2B5EF4-FFF2-40B4-BE49-F238E27FC236}">
                <a16:creationId xmlns:a16="http://schemas.microsoft.com/office/drawing/2014/main" id="{A2983F7A-96F0-4B48-A9FD-84EBFB2DCC40}"/>
              </a:ext>
            </a:extLst>
          </p:cNvPr>
          <p:cNvCxnSpPr>
            <a:cxnSpLocks/>
            <a:stCxn id="160" idx="3"/>
            <a:endCxn id="61" idx="0"/>
          </p:cNvCxnSpPr>
          <p:nvPr/>
        </p:nvCxnSpPr>
        <p:spPr bwMode="auto">
          <a:xfrm flipV="1">
            <a:off x="9011762" y="4966148"/>
            <a:ext cx="1640043" cy="145842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58" name="Picture 57">
            <a:extLst>
              <a:ext uri="{FF2B5EF4-FFF2-40B4-BE49-F238E27FC236}">
                <a16:creationId xmlns:a16="http://schemas.microsoft.com/office/drawing/2014/main" id="{3C122D43-4D31-40C3-9404-51FC964BA7F6}"/>
              </a:ext>
            </a:extLst>
          </p:cNvPr>
          <p:cNvPicPr>
            <a:picLocks noChangeAspect="1"/>
          </p:cNvPicPr>
          <p:nvPr/>
        </p:nvPicPr>
        <p:blipFill rotWithShape="1">
          <a:blip r:embed="rId3"/>
          <a:srcRect l="29249" t="81599" r="63054" b="4173"/>
          <a:stretch/>
        </p:blipFill>
        <p:spPr>
          <a:xfrm>
            <a:off x="4086968" y="4075779"/>
            <a:ext cx="960480" cy="961743"/>
          </a:xfrm>
          <a:prstGeom prst="rect">
            <a:avLst/>
          </a:prstGeom>
          <a:ln w="3175">
            <a:solidFill>
              <a:schemeClr val="tx1"/>
            </a:solidFill>
          </a:ln>
        </p:spPr>
      </p:pic>
      <p:sp>
        <p:nvSpPr>
          <p:cNvPr id="5" name="TextBox 4">
            <a:extLst>
              <a:ext uri="{FF2B5EF4-FFF2-40B4-BE49-F238E27FC236}">
                <a16:creationId xmlns:a16="http://schemas.microsoft.com/office/drawing/2014/main" id="{F3E539D0-243F-4E5E-9FC3-727A8A8CF444}"/>
              </a:ext>
            </a:extLst>
          </p:cNvPr>
          <p:cNvSpPr txBox="1"/>
          <p:nvPr/>
        </p:nvSpPr>
        <p:spPr>
          <a:xfrm>
            <a:off x="3328817" y="3145187"/>
            <a:ext cx="2577950" cy="830997"/>
          </a:xfrm>
          <a:prstGeom prst="rect">
            <a:avLst/>
          </a:prstGeom>
          <a:noFill/>
        </p:spPr>
        <p:txBody>
          <a:bodyPr wrap="none" rtlCol="0">
            <a:spAutoFit/>
          </a:bodyPr>
          <a:lstStyle/>
          <a:p>
            <a:r>
              <a:rPr lang="en-US" sz="4800" b="1" dirty="0">
                <a:solidFill>
                  <a:srgbClr val="7030A0"/>
                </a:solidFill>
                <a:latin typeface="Arial Black" panose="020B0A04020102020204" pitchFamily="34" charset="0"/>
              </a:rPr>
              <a:t>N</a:t>
            </a:r>
            <a:r>
              <a:rPr lang="en-US" sz="4800" b="1" dirty="0">
                <a:latin typeface="Arial Black" panose="020B0A04020102020204" pitchFamily="34" charset="0"/>
              </a:rPr>
              <a:t>E</a:t>
            </a:r>
            <a:r>
              <a:rPr lang="en-US" sz="4800" b="1" dirty="0">
                <a:solidFill>
                  <a:srgbClr val="0000FF"/>
                </a:solidFill>
                <a:latin typeface="Arial Black" panose="020B0A04020102020204" pitchFamily="34" charset="0"/>
              </a:rPr>
              <a:t>X</a:t>
            </a:r>
            <a:r>
              <a:rPr lang="en-US" sz="4800" b="1" dirty="0">
                <a:solidFill>
                  <a:srgbClr val="FF0000"/>
                </a:solidFill>
                <a:latin typeface="Arial Black" panose="020B0A04020102020204" pitchFamily="34" charset="0"/>
              </a:rPr>
              <a:t>U</a:t>
            </a:r>
            <a:r>
              <a:rPr lang="en-US" sz="4800" b="1" dirty="0">
                <a:solidFill>
                  <a:srgbClr val="33CC33"/>
                </a:solidFill>
                <a:latin typeface="Arial Black" panose="020B0A04020102020204" pitchFamily="34" charset="0"/>
              </a:rPr>
              <a:t>S</a:t>
            </a:r>
          </a:p>
        </p:txBody>
      </p:sp>
      <p:sp>
        <p:nvSpPr>
          <p:cNvPr id="59" name="Slide Number Placeholder 1">
            <a:extLst>
              <a:ext uri="{FF2B5EF4-FFF2-40B4-BE49-F238E27FC236}">
                <a16:creationId xmlns:a16="http://schemas.microsoft.com/office/drawing/2014/main" id="{E5F90B97-83F3-4179-8098-8BCD44C938CC}"/>
              </a:ext>
            </a:extLst>
          </p:cNvPr>
          <p:cNvSpPr txBox="1">
            <a:spLocks/>
          </p:cNvSpPr>
          <p:nvPr/>
        </p:nvSpPr>
        <p:spPr>
          <a:xfrm>
            <a:off x="-1" y="6504037"/>
            <a:ext cx="3422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09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700"/>
                            </p:stCondLst>
                            <p:childTnLst>
                              <p:par>
                                <p:cTn id="8" presetID="1" presetClass="entr" presetSubtype="0" fill="hold" nodeType="afterEffect">
                                  <p:stCondLst>
                                    <p:cond delay="300"/>
                                  </p:stCondLst>
                                  <p:childTnLst>
                                    <p:set>
                                      <p:cBhvr>
                                        <p:cTn id="9" dur="1" fill="hold">
                                          <p:stCondLst>
                                            <p:cond delay="0"/>
                                          </p:stCondLst>
                                        </p:cTn>
                                        <p:tgtEl>
                                          <p:spTgt spid="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4E18DB-F2D3-495F-983E-A00172B0BEFD}"/>
              </a:ext>
            </a:extLst>
          </p:cNvPr>
          <p:cNvSpPr>
            <a:spLocks noGrp="1"/>
          </p:cNvSpPr>
          <p:nvPr>
            <p:ph idx="1"/>
          </p:nvPr>
        </p:nvSpPr>
        <p:spPr>
          <a:xfrm>
            <a:off x="541867" y="936999"/>
            <a:ext cx="11108266" cy="5879687"/>
          </a:xfrm>
        </p:spPr>
        <p:txBody>
          <a:bodyPr numCol="2">
            <a:normAutofit fontScale="85000" lnSpcReduction="20000"/>
          </a:bodyPr>
          <a:lstStyle/>
          <a:p>
            <a:pPr marL="285750" lvl="0" indent="-285750">
              <a:buFont typeface="Wingdings" panose="05000000000000000000" pitchFamily="2" charset="2"/>
              <a:buChar char="ü"/>
            </a:pPr>
            <a:r>
              <a:rPr lang="en-US" sz="1800" b="0" dirty="0"/>
              <a:t>9/25/2020– AQAD &amp; HEID</a:t>
            </a:r>
          </a:p>
          <a:p>
            <a:pPr marL="285750" lvl="0" indent="-285750">
              <a:buFont typeface="Wingdings" panose="05000000000000000000" pitchFamily="2" charset="2"/>
              <a:buChar char="ü"/>
            </a:pPr>
            <a:r>
              <a:rPr lang="en-US" sz="1800" b="0" dirty="0"/>
              <a:t>11/3/2020 – MP Team</a:t>
            </a:r>
          </a:p>
          <a:p>
            <a:pPr marL="285750" lvl="0" indent="-285750">
              <a:buFont typeface="Wingdings" panose="05000000000000000000" pitchFamily="2" charset="2"/>
              <a:buChar char="ü"/>
            </a:pPr>
            <a:r>
              <a:rPr lang="en-US" sz="1800" b="0" dirty="0"/>
              <a:t>11/4/2020 – Air Toxics Group</a:t>
            </a:r>
          </a:p>
          <a:p>
            <a:pPr marL="285750" lvl="0" indent="-285750">
              <a:buFont typeface="Wingdings" panose="05000000000000000000" pitchFamily="2" charset="2"/>
              <a:buChar char="ü"/>
            </a:pPr>
            <a:r>
              <a:rPr lang="en-US" sz="1800" b="0" dirty="0"/>
              <a:t>12/10/2020 – AQPD</a:t>
            </a:r>
          </a:p>
          <a:p>
            <a:pPr marL="285750" lvl="0" indent="-285750">
              <a:buFont typeface="Wingdings" panose="05000000000000000000" pitchFamily="2" charset="2"/>
              <a:buChar char="ü"/>
            </a:pPr>
            <a:r>
              <a:rPr lang="en-US" sz="1800" b="0" dirty="0"/>
              <a:t>1/25/2021 – OID</a:t>
            </a:r>
          </a:p>
          <a:p>
            <a:pPr marL="285750" lvl="0" indent="-285750">
              <a:buFont typeface="Wingdings" panose="05000000000000000000" pitchFamily="2" charset="2"/>
              <a:buChar char="ü"/>
            </a:pPr>
            <a:r>
              <a:rPr lang="en-US" sz="1800" b="0" dirty="0"/>
              <a:t>1/28/2021 – SPPD</a:t>
            </a:r>
          </a:p>
          <a:p>
            <a:pPr marL="285750" lvl="0" indent="-285750">
              <a:buFont typeface="Wingdings" panose="05000000000000000000" pitchFamily="2" charset="2"/>
              <a:buChar char="ü"/>
            </a:pPr>
            <a:r>
              <a:rPr lang="en-US" sz="1800" b="0" dirty="0"/>
              <a:t>2/1/2021 – Peter/SMT</a:t>
            </a:r>
          </a:p>
          <a:p>
            <a:pPr marL="285750" lvl="0" indent="-285750">
              <a:buFont typeface="Wingdings" panose="05000000000000000000" pitchFamily="2" charset="2"/>
              <a:buChar char="ü"/>
            </a:pPr>
            <a:r>
              <a:rPr lang="en-US" sz="1800" b="0" dirty="0"/>
              <a:t>4/12/2021 – HEID &amp; AQAD</a:t>
            </a:r>
          </a:p>
          <a:p>
            <a:pPr marL="285750" lvl="0" indent="-285750">
              <a:buFont typeface="Wingdings" panose="05000000000000000000" pitchFamily="2" charset="2"/>
              <a:buChar char="ü"/>
            </a:pPr>
            <a:r>
              <a:rPr lang="en-US" sz="1800" b="0" dirty="0"/>
              <a:t>5/17/2021 – Peter/SMT</a:t>
            </a:r>
          </a:p>
          <a:p>
            <a:pPr marL="285750" lvl="0" indent="-285750">
              <a:buFont typeface="Wingdings" panose="05000000000000000000" pitchFamily="2" charset="2"/>
              <a:buChar char="ü"/>
            </a:pPr>
            <a:r>
              <a:rPr lang="en-US" sz="1800" b="0" dirty="0"/>
              <a:t>5/24/2021 – MP Team </a:t>
            </a:r>
          </a:p>
          <a:p>
            <a:pPr marL="285750" lvl="0" indent="-285750">
              <a:buFont typeface="Wingdings" panose="05000000000000000000" pitchFamily="2" charset="2"/>
              <a:buChar char="ü"/>
            </a:pPr>
            <a:r>
              <a:rPr lang="en-US" sz="1800" b="0" dirty="0"/>
              <a:t>6/29/2021 – ORD</a:t>
            </a:r>
          </a:p>
          <a:p>
            <a:pPr marL="285750" lvl="0" indent="-285750">
              <a:buFont typeface="Wingdings" panose="05000000000000000000" pitchFamily="2" charset="2"/>
              <a:buChar char="ü"/>
            </a:pPr>
            <a:r>
              <a:rPr lang="en-US" sz="1800" b="0" dirty="0"/>
              <a:t>7/12/2021– HEID &amp; AQAD</a:t>
            </a:r>
          </a:p>
          <a:p>
            <a:pPr marL="285750" lvl="0" indent="-285750">
              <a:buFont typeface="Wingdings" panose="05000000000000000000" pitchFamily="2" charset="2"/>
              <a:buChar char="ü"/>
            </a:pPr>
            <a:r>
              <a:rPr lang="en-US" sz="1800" b="0" dirty="0"/>
              <a:t>7/19/2021 –  OID</a:t>
            </a:r>
          </a:p>
          <a:p>
            <a:pPr marL="285750" lvl="0" indent="-285750">
              <a:buFont typeface="Wingdings" panose="05000000000000000000" pitchFamily="2" charset="2"/>
              <a:buChar char="ü"/>
            </a:pPr>
            <a:r>
              <a:rPr lang="en-US" sz="1800" b="0" dirty="0"/>
              <a:t>8/10/2021– OAP</a:t>
            </a:r>
          </a:p>
          <a:p>
            <a:pPr marL="285750" lvl="0" indent="-285750">
              <a:buFont typeface="Wingdings" panose="05000000000000000000" pitchFamily="2" charset="2"/>
              <a:buChar char="ü"/>
            </a:pPr>
            <a:r>
              <a:rPr lang="en-US" sz="1800" b="0" dirty="0"/>
              <a:t>8/26/2021 – OAR</a:t>
            </a:r>
          </a:p>
          <a:p>
            <a:pPr marL="285750" lvl="0" indent="-285750">
              <a:buFont typeface="Wingdings" panose="05000000000000000000" pitchFamily="2" charset="2"/>
              <a:buChar char="ü"/>
            </a:pPr>
            <a:r>
              <a:rPr lang="en-US" sz="1800" b="0" dirty="0"/>
              <a:t>8/27/2021 - OP</a:t>
            </a:r>
          </a:p>
          <a:p>
            <a:pPr marL="285750" lvl="0" indent="-285750">
              <a:buFont typeface="Wingdings" panose="05000000000000000000" pitchFamily="2" charset="2"/>
              <a:buChar char="ü"/>
            </a:pPr>
            <a:r>
              <a:rPr lang="en-US" sz="1800" b="0" dirty="0"/>
              <a:t>8/30/2021 – OEJ</a:t>
            </a:r>
          </a:p>
          <a:p>
            <a:pPr marL="285750" lvl="0" indent="-285750">
              <a:buFont typeface="Wingdings" panose="05000000000000000000" pitchFamily="2" charset="2"/>
              <a:buChar char="ü"/>
            </a:pPr>
            <a:r>
              <a:rPr lang="en-US" sz="1800" b="0" dirty="0"/>
              <a:t>8/30/2021 - Region 4/Louisville </a:t>
            </a:r>
          </a:p>
          <a:p>
            <a:pPr marL="285750" lvl="0" indent="-285750">
              <a:buFont typeface="Wingdings" panose="05000000000000000000" pitchFamily="2" charset="2"/>
              <a:buChar char="ü"/>
            </a:pPr>
            <a:r>
              <a:rPr lang="en-US" sz="1800" b="0" dirty="0"/>
              <a:t>9/7/2021 – RO ADDs</a:t>
            </a:r>
          </a:p>
          <a:p>
            <a:pPr marL="285750" lvl="0" indent="-285750">
              <a:buFont typeface="Wingdings" panose="05000000000000000000" pitchFamily="2" charset="2"/>
              <a:buChar char="ü"/>
            </a:pPr>
            <a:r>
              <a:rPr lang="en-US" sz="1800" b="0" dirty="0"/>
              <a:t>9/20/2021 – OAR Demo</a:t>
            </a:r>
          </a:p>
          <a:p>
            <a:pPr marL="285750" lvl="0" indent="-285750">
              <a:buFont typeface="Wingdings" panose="05000000000000000000" pitchFamily="2" charset="2"/>
              <a:buChar char="ü"/>
            </a:pPr>
            <a:r>
              <a:rPr lang="en-US" sz="1800" b="0" dirty="0"/>
              <a:t>10/14/2021 – OP/NCEE</a:t>
            </a:r>
          </a:p>
          <a:p>
            <a:pPr marL="285750" lvl="0" indent="-285750">
              <a:buFont typeface="Wingdings" panose="05000000000000000000" pitchFamily="2" charset="2"/>
              <a:buChar char="ü"/>
            </a:pPr>
            <a:r>
              <a:rPr lang="en-US" sz="1800" b="0" dirty="0"/>
              <a:t>11/2/2021 – RO APMs</a:t>
            </a:r>
          </a:p>
          <a:p>
            <a:pPr marL="285750" lvl="0" indent="-285750">
              <a:buFont typeface="Wingdings" panose="05000000000000000000" pitchFamily="2" charset="2"/>
              <a:buChar char="ü"/>
            </a:pPr>
            <a:r>
              <a:rPr lang="en-US" sz="1800" b="0" dirty="0"/>
              <a:t>11/8/2021- RO APMs Demo</a:t>
            </a:r>
          </a:p>
          <a:p>
            <a:pPr marL="285750" lvl="0" indent="-285750">
              <a:buFont typeface="Wingdings" panose="05000000000000000000" pitchFamily="2" charset="2"/>
              <a:buChar char="ü"/>
            </a:pPr>
            <a:r>
              <a:rPr lang="en-US" sz="1800" b="0" dirty="0"/>
              <a:t>11/16/2021 – R1 (RARE) Project</a:t>
            </a:r>
          </a:p>
          <a:p>
            <a:pPr marL="285750" lvl="0" indent="-285750">
              <a:buFont typeface="Wingdings" panose="05000000000000000000" pitchFamily="2" charset="2"/>
              <a:buChar char="ü"/>
            </a:pPr>
            <a:r>
              <a:rPr lang="en-US" sz="1800" b="0" dirty="0"/>
              <a:t>11/28/2021 – AQAD All-Hands</a:t>
            </a:r>
          </a:p>
          <a:p>
            <a:pPr marL="285750" lvl="0" indent="-285750">
              <a:buFont typeface="Wingdings" panose="05000000000000000000" pitchFamily="2" charset="2"/>
              <a:buChar char="ü"/>
            </a:pPr>
            <a:r>
              <a:rPr lang="en-US" sz="1800" b="0" dirty="0"/>
              <a:t>11/23/2021 – R3 NEXUS Beta Testers</a:t>
            </a:r>
          </a:p>
          <a:p>
            <a:pPr marL="285750" lvl="0" indent="-285750">
              <a:buFont typeface="Wingdings" panose="05000000000000000000" pitchFamily="2" charset="2"/>
              <a:buChar char="ü"/>
            </a:pPr>
            <a:r>
              <a:rPr lang="en-US" sz="1800" b="0" dirty="0"/>
              <a:t>2/15/22 – AQPD (NSRG, OPG &amp; SLPG)</a:t>
            </a:r>
          </a:p>
          <a:p>
            <a:pPr marL="285750" lvl="0" indent="-285750">
              <a:buFont typeface="Wingdings" panose="05000000000000000000" pitchFamily="2" charset="2"/>
              <a:buChar char="ü"/>
            </a:pPr>
            <a:r>
              <a:rPr lang="en-US" sz="1800" b="0" dirty="0"/>
              <a:t>2/17/22 – AT Strategy Mgmt &amp; Mitigation Team</a:t>
            </a:r>
          </a:p>
          <a:p>
            <a:pPr marL="285750" lvl="0" indent="-285750">
              <a:buFont typeface="Wingdings" panose="05000000000000000000" pitchFamily="2" charset="2"/>
              <a:buChar char="ü"/>
            </a:pPr>
            <a:r>
              <a:rPr lang="en-US" sz="1800" b="0" dirty="0"/>
              <a:t>3/15/22 – OID (CTPG)</a:t>
            </a:r>
          </a:p>
          <a:p>
            <a:pPr lvl="0">
              <a:buFont typeface="Wingdings" panose="05000000000000000000" pitchFamily="2" charset="2"/>
              <a:buChar char="ü"/>
            </a:pPr>
            <a:r>
              <a:rPr lang="en-US" sz="1800" b="0" dirty="0"/>
              <a:t>4/26/22 – EPA NEXUS Beta Testing Team</a:t>
            </a:r>
          </a:p>
          <a:p>
            <a:pPr lvl="0">
              <a:buFont typeface="Wingdings" panose="05000000000000000000" pitchFamily="2" charset="2"/>
              <a:buChar char="ü"/>
            </a:pPr>
            <a:r>
              <a:rPr lang="en-US" sz="1800" b="0" dirty="0"/>
              <a:t>4/28/22 – AQAD (AAMG)</a:t>
            </a:r>
          </a:p>
          <a:p>
            <a:pPr lvl="0">
              <a:buFont typeface="Wingdings" panose="05000000000000000000" pitchFamily="2" charset="2"/>
              <a:buChar char="ü"/>
            </a:pPr>
            <a:r>
              <a:rPr lang="en-US" sz="1800" b="0" dirty="0"/>
              <a:t>5/3/22 – HEID &amp; AQAD</a:t>
            </a:r>
          </a:p>
          <a:p>
            <a:pPr lvl="0">
              <a:buFont typeface="Wingdings" panose="05000000000000000000" pitchFamily="2" charset="2"/>
              <a:buChar char="ü"/>
            </a:pPr>
            <a:r>
              <a:rPr lang="en-US" sz="1800" b="0" dirty="0"/>
              <a:t>5/4/22 – Air Toxics Data Analysis Team </a:t>
            </a:r>
          </a:p>
          <a:p>
            <a:pPr lvl="0">
              <a:buFont typeface="Wingdings" panose="05000000000000000000" pitchFamily="2" charset="2"/>
              <a:buChar char="ü"/>
            </a:pPr>
            <a:r>
              <a:rPr lang="en-US" sz="1800" b="0" dirty="0"/>
              <a:t>5/10/22 – ADVANCE Workgroup</a:t>
            </a:r>
          </a:p>
          <a:p>
            <a:pPr lvl="0">
              <a:buFont typeface="Wingdings" panose="05000000000000000000" pitchFamily="2" charset="2"/>
              <a:buChar char="ü"/>
            </a:pPr>
            <a:r>
              <a:rPr lang="en-US" sz="1800" b="0" dirty="0"/>
              <a:t>5/26/22 - OAP/CCD</a:t>
            </a:r>
          </a:p>
          <a:p>
            <a:pPr lvl="0">
              <a:buFont typeface="Wingdings" panose="05000000000000000000" pitchFamily="2" charset="2"/>
              <a:buChar char="ü"/>
            </a:pPr>
            <a:r>
              <a:rPr lang="en-US" sz="1800" b="0" dirty="0"/>
              <a:t>6/15/22 – Regional Ambient Air Monitoring </a:t>
            </a:r>
          </a:p>
          <a:p>
            <a:pPr lvl="0">
              <a:buFont typeface="Wingdings" panose="05000000000000000000" pitchFamily="2" charset="2"/>
              <a:buChar char="ü"/>
            </a:pPr>
            <a:r>
              <a:rPr lang="en-US" sz="1800" b="0" dirty="0"/>
              <a:t>6/23/22 – SPPD All-Hands</a:t>
            </a:r>
          </a:p>
          <a:p>
            <a:pPr lvl="0">
              <a:buFont typeface="Wingdings" panose="05000000000000000000" pitchFamily="2" charset="2"/>
              <a:buChar char="ü"/>
            </a:pPr>
            <a:r>
              <a:rPr lang="en-US" sz="1800" b="0" dirty="0"/>
              <a:t>7/21/22 – EJ in Rulemaking Comm. Of Practice</a:t>
            </a:r>
          </a:p>
          <a:p>
            <a:pPr>
              <a:buFont typeface="Wingdings" panose="05000000000000000000" pitchFamily="2" charset="2"/>
              <a:buChar char="ü"/>
            </a:pPr>
            <a:r>
              <a:rPr lang="en-US" sz="1800" b="0" dirty="0"/>
              <a:t>8/15/22 – OGC &amp; ECRCO – Title VI</a:t>
            </a:r>
          </a:p>
          <a:p>
            <a:pPr lvl="0">
              <a:buFont typeface="Wingdings" panose="05000000000000000000" pitchFamily="2" charset="2"/>
              <a:buChar char="ü"/>
            </a:pPr>
            <a:r>
              <a:rPr lang="en-US" sz="1800" b="0" dirty="0"/>
              <a:t>8/16/22 – Pre-brief for HEID &amp; AQAD</a:t>
            </a:r>
          </a:p>
          <a:p>
            <a:pPr lvl="0">
              <a:buFont typeface="Wingdings" panose="05000000000000000000" pitchFamily="2" charset="2"/>
              <a:buChar char="ü"/>
            </a:pPr>
            <a:r>
              <a:rPr lang="en-US" sz="1800" b="0" dirty="0"/>
              <a:t>8/17/22 – Peter</a:t>
            </a:r>
          </a:p>
          <a:p>
            <a:pPr lvl="0">
              <a:buFont typeface="Wingdings" panose="05000000000000000000" pitchFamily="2" charset="2"/>
              <a:buChar char="ü"/>
            </a:pPr>
            <a:r>
              <a:rPr lang="en-US" sz="1800" b="0" dirty="0"/>
              <a:t>8/22/22 – OID/CTPG – Liz</a:t>
            </a:r>
          </a:p>
          <a:p>
            <a:pPr lvl="0">
              <a:buFont typeface="Arial" panose="020B0604020202020204" pitchFamily="34" charset="0"/>
              <a:buChar char="•"/>
            </a:pPr>
            <a:r>
              <a:rPr lang="en-US" sz="1800" b="0" dirty="0"/>
              <a:t>9/31/22 – BenMAP Team</a:t>
            </a:r>
          </a:p>
          <a:p>
            <a:pPr lvl="0">
              <a:buFont typeface="Arial" panose="020B0604020202020204" pitchFamily="34" charset="0"/>
              <a:buChar char="•"/>
            </a:pPr>
            <a:r>
              <a:rPr lang="en-US" sz="1800" b="0" dirty="0"/>
              <a:t>9/12/22 – OAPPS/AAOP (Economists)</a:t>
            </a:r>
          </a:p>
          <a:p>
            <a:pPr marL="285750" lvl="0" indent="-285750">
              <a:buFont typeface="Arial" panose="020B0604020202020204" pitchFamily="34" charset="0"/>
              <a:buChar char="•"/>
            </a:pPr>
            <a:r>
              <a:rPr lang="en-US" sz="1800" b="0" dirty="0"/>
              <a:t>9/14/22 – CAAAC</a:t>
            </a:r>
          </a:p>
          <a:p>
            <a:pPr marL="285750" indent="-285750">
              <a:buFont typeface="Arial" panose="020B0604020202020204" pitchFamily="34" charset="0"/>
              <a:buChar char="•"/>
            </a:pPr>
            <a:r>
              <a:rPr lang="en-US" sz="1800" b="0" dirty="0"/>
              <a:t>10/4/22 – RO APMs</a:t>
            </a:r>
          </a:p>
          <a:p>
            <a:pPr marL="285750" lvl="0" indent="-285750">
              <a:buFont typeface="Arial" panose="020B0604020202020204" pitchFamily="34" charset="0"/>
              <a:buChar char="•"/>
            </a:pPr>
            <a:r>
              <a:rPr lang="en-US" sz="1800" b="0" dirty="0"/>
              <a:t>TBD –MJOs</a:t>
            </a:r>
          </a:p>
        </p:txBody>
      </p:sp>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015999" y="41314"/>
            <a:ext cx="9454995"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NEXUS: </a:t>
            </a:r>
            <a:r>
              <a:rPr lang="en-US" sz="3600" b="1" kern="0" dirty="0">
                <a:solidFill>
                  <a:schemeClr val="bg1"/>
                </a:solidFill>
              </a:rPr>
              <a:t>Briefings and Demos</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97177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29551" y="41314"/>
            <a:ext cx="11966969"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NEXUS: </a:t>
            </a:r>
            <a:r>
              <a:rPr lang="en-US" sz="3600" b="1" kern="0" dirty="0">
                <a:solidFill>
                  <a:schemeClr val="bg1"/>
                </a:solidFill>
              </a:rPr>
              <a:t>Feedback from Briefings &amp; Demos</a:t>
            </a:r>
          </a:p>
        </p:txBody>
      </p:sp>
      <p:sp>
        <p:nvSpPr>
          <p:cNvPr id="18" name="TextBox 17">
            <a:extLst>
              <a:ext uri="{FF2B5EF4-FFF2-40B4-BE49-F238E27FC236}">
                <a16:creationId xmlns:a16="http://schemas.microsoft.com/office/drawing/2014/main" id="{D10E1A33-2E4F-4C16-8A9E-256CB7BE009F}"/>
              </a:ext>
            </a:extLst>
          </p:cNvPr>
          <p:cNvSpPr txBox="1"/>
          <p:nvPr/>
        </p:nvSpPr>
        <p:spPr>
          <a:xfrm flipH="1">
            <a:off x="666157" y="1109724"/>
            <a:ext cx="2634583" cy="1634490"/>
          </a:xfrm>
          <a:prstGeom prst="wedgeRoundRectCallout">
            <a:avLst>
              <a:gd name="adj1" fmla="val 943"/>
              <a:gd name="adj2" fmla="val 105030"/>
              <a:gd name="adj3" fmla="val 16667"/>
            </a:avLst>
          </a:prstGeom>
          <a:solidFill>
            <a:schemeClr val="tx2">
              <a:lumMod val="40000"/>
              <a:lumOff val="60000"/>
            </a:schemeClr>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“Fascinating… phenomenal… I’m blown away!”</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Caroline Freeman (R4 ADD)</a:t>
            </a:r>
          </a:p>
        </p:txBody>
      </p:sp>
      <p:sp>
        <p:nvSpPr>
          <p:cNvPr id="20" name="TextBox 19">
            <a:extLst>
              <a:ext uri="{FF2B5EF4-FFF2-40B4-BE49-F238E27FC236}">
                <a16:creationId xmlns:a16="http://schemas.microsoft.com/office/drawing/2014/main" id="{85844626-C900-45D6-865F-C2F28DBAD03C}"/>
              </a:ext>
            </a:extLst>
          </p:cNvPr>
          <p:cNvSpPr txBox="1"/>
          <p:nvPr/>
        </p:nvSpPr>
        <p:spPr>
          <a:xfrm>
            <a:off x="4529034" y="4245451"/>
            <a:ext cx="2634582" cy="2247424"/>
          </a:xfrm>
          <a:prstGeom prst="wedgeRoundRectCallout">
            <a:avLst>
              <a:gd name="adj1" fmla="val -54971"/>
              <a:gd name="adj2" fmla="val -76506"/>
              <a:gd name="adj3" fmla="val 16667"/>
            </a:avLst>
          </a:prstGeom>
          <a:solidFill>
            <a:srgbClr val="FFFFBD"/>
          </a:solidFill>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“Breathtaking… incredibly powerful… I feel like we discovered nuclear fusion!”</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Joe Goffman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(OAR Acting AA)</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2" name="TextBox 11">
            <a:extLst>
              <a:ext uri="{FF2B5EF4-FFF2-40B4-BE49-F238E27FC236}">
                <a16:creationId xmlns:a16="http://schemas.microsoft.com/office/drawing/2014/main" id="{96CB9A7C-2B21-4A54-858B-1238FB0E58D1}"/>
              </a:ext>
            </a:extLst>
          </p:cNvPr>
          <p:cNvSpPr txBox="1"/>
          <p:nvPr/>
        </p:nvSpPr>
        <p:spPr>
          <a:xfrm>
            <a:off x="3696424" y="1109724"/>
            <a:ext cx="4097866" cy="1940957"/>
          </a:xfrm>
          <a:prstGeom prst="wedgeRoundRectCallout">
            <a:avLst>
              <a:gd name="adj1" fmla="val 15479"/>
              <a:gd name="adj2" fmla="val 95455"/>
              <a:gd name="adj3" fmla="val 16667"/>
            </a:avLst>
          </a:prstGeom>
          <a:solidFill>
            <a:srgbClr val="A3E7F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R3 air program has evaluated 18 web tools … NEXUS overall has been the most useful to our air program”</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Cynthia Stahl, PhD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(R3 Integrated Assessment Analyst)</a:t>
            </a:r>
          </a:p>
        </p:txBody>
      </p:sp>
      <p:sp>
        <p:nvSpPr>
          <p:cNvPr id="13" name="TextBox 12">
            <a:extLst>
              <a:ext uri="{FF2B5EF4-FFF2-40B4-BE49-F238E27FC236}">
                <a16:creationId xmlns:a16="http://schemas.microsoft.com/office/drawing/2014/main" id="{A9B82C23-A3B9-425E-8D29-38976E5A1A5A}"/>
              </a:ext>
            </a:extLst>
          </p:cNvPr>
          <p:cNvSpPr txBox="1"/>
          <p:nvPr/>
        </p:nvSpPr>
        <p:spPr>
          <a:xfrm>
            <a:off x="348111" y="4388031"/>
            <a:ext cx="3310610" cy="2247424"/>
          </a:xfrm>
          <a:prstGeom prst="wedgeRoundRectCallout">
            <a:avLst>
              <a:gd name="adj1" fmla="val 33521"/>
              <a:gd name="adj2" fmla="val -85719"/>
              <a:gd name="adj3" fmla="val 16667"/>
            </a:avLst>
          </a:prstGeom>
          <a:solidFill>
            <a:srgbClr val="CCE9AD"/>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“Dr. Nance [R6 RA] will be thrilled with the NEXUS tool and excited with its capabilities.”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Fran Verhalen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(recently retired R6 Monitoring Section Chief)</a:t>
            </a:r>
          </a:p>
        </p:txBody>
      </p:sp>
      <p:sp>
        <p:nvSpPr>
          <p:cNvPr id="14" name="TextBox 13">
            <a:extLst>
              <a:ext uri="{FF2B5EF4-FFF2-40B4-BE49-F238E27FC236}">
                <a16:creationId xmlns:a16="http://schemas.microsoft.com/office/drawing/2014/main" id="{7F8C89CE-1519-463B-B41F-71C510597249}"/>
              </a:ext>
            </a:extLst>
          </p:cNvPr>
          <p:cNvSpPr txBox="1"/>
          <p:nvPr/>
        </p:nvSpPr>
        <p:spPr>
          <a:xfrm>
            <a:off x="8680549" y="1034115"/>
            <a:ext cx="2755701" cy="2835354"/>
          </a:xfrm>
          <a:prstGeom prst="wedgeRoundRectCallout">
            <a:avLst>
              <a:gd name="adj1" fmla="val -84651"/>
              <a:gd name="adj2" fmla="val 40360"/>
              <a:gd name="adj3" fmla="val 16667"/>
            </a:avLst>
          </a:prstGeom>
          <a:solidFill>
            <a:srgbClr val="A7FFC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“Your presentation of the NEXUS tool was absolutely awesome!!! … The NEXUS tool looks very promising”</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Osmond Lindo (OAPPS Lead Economist)</a:t>
            </a:r>
          </a:p>
        </p:txBody>
      </p:sp>
      <p:sp>
        <p:nvSpPr>
          <p:cNvPr id="15" name="TextBox 14">
            <a:extLst>
              <a:ext uri="{FF2B5EF4-FFF2-40B4-BE49-F238E27FC236}">
                <a16:creationId xmlns:a16="http://schemas.microsoft.com/office/drawing/2014/main" id="{B83AF699-7D03-4CDC-80A8-31C0513FAF9B}"/>
              </a:ext>
            </a:extLst>
          </p:cNvPr>
          <p:cNvSpPr txBox="1"/>
          <p:nvPr/>
        </p:nvSpPr>
        <p:spPr>
          <a:xfrm>
            <a:off x="8317774" y="4113026"/>
            <a:ext cx="3481249" cy="2553891"/>
          </a:xfrm>
          <a:prstGeom prst="wedgeRoundRectCallout">
            <a:avLst>
              <a:gd name="adj1" fmla="val -85579"/>
              <a:gd name="adj2" fmla="val -56163"/>
              <a:gd name="adj3" fmla="val 16667"/>
            </a:avLst>
          </a:prstGeom>
          <a:solidFill>
            <a:srgbClr val="BAD4D8"/>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tool is well designed and provides a wealth of information that is useful for evaluating air quality impacts in local communities”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Rick Gillam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(R4 Air Modeling Team Lead)</a:t>
            </a:r>
          </a:p>
        </p:txBody>
      </p:sp>
    </p:spTree>
    <p:extLst>
      <p:ext uri="{BB962C8B-B14F-4D97-AF65-F5344CB8AC3E}">
        <p14:creationId xmlns:p14="http://schemas.microsoft.com/office/powerpoint/2010/main" val="272586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9"/>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lang="en-US" altLang="zh-CN" sz="3600" b="1" dirty="0">
                <a:solidFill>
                  <a:schemeClr val="bg1"/>
                </a:solidFill>
                <a:latin typeface="Arial" charset="0"/>
                <a:ea typeface="微软雅黑"/>
              </a:rPr>
              <a:t>EPA Regional Beta Testing Team</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0"/>
            <a:ext cx="10058400" cy="5889051"/>
          </a:xfrm>
        </p:spPr>
        <p:txBody>
          <a:bodyPr>
            <a:normAutofit fontScale="92500"/>
          </a:bodyPr>
          <a:lstStyle/>
          <a:p>
            <a:pPr>
              <a:lnSpc>
                <a:spcPct val="150000"/>
              </a:lnSpc>
              <a:spcBef>
                <a:spcPts val="0"/>
              </a:spcBef>
            </a:pPr>
            <a:r>
              <a:rPr lang="en-US" sz="2400" b="0" dirty="0">
                <a:latin typeface="+mj-lt"/>
                <a:cs typeface="Arial" panose="020B0604020202020204" pitchFamily="34" charset="0"/>
              </a:rPr>
              <a:t>Convened a group of OAR and regional office members that see the benefit of NEXUS and plan to use it on a routine basis to assist in their job duties. </a:t>
            </a:r>
          </a:p>
          <a:p>
            <a:pPr>
              <a:lnSpc>
                <a:spcPct val="150000"/>
              </a:lnSpc>
              <a:spcBef>
                <a:spcPts val="0"/>
              </a:spcBef>
            </a:pPr>
            <a:r>
              <a:rPr lang="en-US" sz="2400" b="0" dirty="0">
                <a:latin typeface="+mj-lt"/>
                <a:cs typeface="Arial" panose="020B0604020202020204" pitchFamily="34" charset="0"/>
              </a:rPr>
              <a:t>Requested feedback to help shape the direction of future tool development and ensure we are making updates and additions that are most beneficial to those Regions who are encouraging a multi-pollutant approach to air quality management.</a:t>
            </a:r>
          </a:p>
          <a:p>
            <a:pPr>
              <a:lnSpc>
                <a:spcPct val="150000"/>
              </a:lnSpc>
              <a:spcBef>
                <a:spcPts val="0"/>
              </a:spcBef>
            </a:pPr>
            <a:r>
              <a:rPr lang="en-US" sz="2400" b="0" dirty="0">
                <a:latin typeface="+mj-lt"/>
                <a:cs typeface="Arial" panose="020B0604020202020204" pitchFamily="34" charset="0"/>
              </a:rPr>
              <a:t>Working to identify specific applications to collaborate on with Regions, e.g.:</a:t>
            </a:r>
          </a:p>
          <a:p>
            <a:pPr lvl="1">
              <a:lnSpc>
                <a:spcPct val="150000"/>
              </a:lnSpc>
              <a:spcBef>
                <a:spcPts val="0"/>
              </a:spcBef>
            </a:pPr>
            <a:r>
              <a:rPr lang="en-US" sz="2000" b="0" dirty="0">
                <a:latin typeface="+mj-lt"/>
                <a:cs typeface="Arial" panose="020B0604020202020204" pitchFamily="34" charset="0"/>
              </a:rPr>
              <a:t>Select area with MP and potential EJ concerns and explore a MP approach using NEXUS.</a:t>
            </a:r>
          </a:p>
          <a:p>
            <a:pPr lvl="1">
              <a:lnSpc>
                <a:spcPct val="150000"/>
              </a:lnSpc>
              <a:spcBef>
                <a:spcPts val="0"/>
              </a:spcBef>
            </a:pPr>
            <a:r>
              <a:rPr lang="en-US" sz="2000" b="0" dirty="0">
                <a:latin typeface="+mj-lt"/>
                <a:cs typeface="Arial" panose="020B0604020202020204" pitchFamily="34" charset="0"/>
              </a:rPr>
              <a:t>Support EJ screening and related analysis for Federal permit or related action.</a:t>
            </a:r>
          </a:p>
        </p:txBody>
      </p:sp>
    </p:spTree>
    <p:extLst>
      <p:ext uri="{BB962C8B-B14F-4D97-AF65-F5344CB8AC3E}">
        <p14:creationId xmlns:p14="http://schemas.microsoft.com/office/powerpoint/2010/main" val="154155853"/>
      </p:ext>
    </p:extLst>
  </p:cSld>
  <p:clrMapOvr>
    <a:masterClrMapping/>
  </p:clrMapOvr>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MPA课题组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2020-02-04T20:55:02+00:00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Status xmlns="5c1deef3-b27c-4e9a-b0d4-9d092d100f42">Pending</Records_x0020_Status>
    <Records_x0020_Date xmlns="5c1deef3-b27c-4e9a-b0d4-9d092d100f42" xsi:nil="true"/>
  </documentManagement>
</p:properties>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mso-contentType ?>
<SharedContentType xmlns="Microsoft.SharePoint.Taxonomy.ContentTypeSync" SourceId="29f62856-1543-49d4-a736-4569d363f533" ContentTypeId="0x0101" PreviousValue="false"/>
</file>

<file path=customXml/item21.xml><?xml version="1.0" encoding="utf-8"?>
<EsriMapsInfo xmlns="ESRI.ArcGIS.Mapping.OfficeIntegration.PowerPointInfo">
  <Version>Version1</Version>
  <RequiresSignIn>False</RequiresSignIn>
</EsriMapsInfo>
</file>

<file path=customXml/item22.xml><?xml version="1.0" encoding="utf-8"?>
<ct:contentTypeSchema xmlns:ct="http://schemas.microsoft.com/office/2006/metadata/contentType" xmlns:ma="http://schemas.microsoft.com/office/2006/metadata/properties/metaAttributes" ct:_="" ma:_="" ma:contentTypeName="Document" ma:contentTypeID="0x0101008B33DF587F59774D9C67ADFC24F1D322" ma:contentTypeVersion="33" ma:contentTypeDescription="Create a new document." ma:contentTypeScope="" ma:versionID="fbf46d7541001571ac6bd3bb41dfdc87">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5c1deef3-b27c-4e9a-b0d4-9d092d100f42" xmlns:ns7="6290be6a-0c37-488c-89d7-fa04eb7489f1" targetNamespace="http://schemas.microsoft.com/office/2006/metadata/properties" ma:root="true" ma:fieldsID="fe9ff65563307d44a935b2ab0c1a934c" ns1:_="" ns3:_="" ns4:_="" ns5:_="" ns6:_="" ns7:_="">
    <xsd:import namespace="http://schemas.microsoft.com/sharepoint/v3"/>
    <xsd:import namespace="4ffa91fb-a0ff-4ac5-b2db-65c790d184a4"/>
    <xsd:import namespace="http://schemas.microsoft.com/sharepoint.v3"/>
    <xsd:import namespace="http://schemas.microsoft.com/sharepoint/v3/fields"/>
    <xsd:import namespace="5c1deef3-b27c-4e9a-b0d4-9d092d100f42"/>
    <xsd:import namespace="6290be6a-0c37-488c-89d7-fa04eb7489f1"/>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AutoTags" minOccurs="0"/>
                <xsd:element ref="ns7:MediaServiceOCR" minOccurs="0"/>
                <xsd:element ref="ns7:MediaServiceDateTaken"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c736e54-6a72-46ad-9c00-592f3cec1e75}" ma:internalName="TaxCatchAllLabel" ma:readOnly="true" ma:showField="CatchAllDataLabel" ma:web="5c1deef3-b27c-4e9a-b0d4-9d092d100f4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c736e54-6a72-46ad-9c00-592f3cec1e75}" ma:internalName="TaxCatchAll" ma:showField="CatchAllData" ma:web="5c1deef3-b27c-4e9a-b0d4-9d092d100f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deef3-b27c-4e9a-b0d4-9d092d100f4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290be6a-0c37-488c-89d7-fa04eb7489f1"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mso-contentType ?>
<FormTemplates xmlns="http://schemas.microsoft.com/sharepoint/v3/contenttype/forms">
  <Display>DocumentLibraryForm</Display>
  <Edit>DocumentLibraryForm</Edit>
  <New>DocumentLibraryForm</New>
</FormTemplates>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2B4DD59-EC09-4CE6-ADD5-1B8014EE84FD}">
  <ds:schemaRefs>
    <ds:schemaRef ds:uri="ESRI.ArcGIS.Mapping.OfficeIntegration.PowerPointInfo"/>
  </ds:schemaRefs>
</ds:datastoreItem>
</file>

<file path=customXml/itemProps10.xml><?xml version="1.0" encoding="utf-8"?>
<ds:datastoreItem xmlns:ds="http://schemas.openxmlformats.org/officeDocument/2006/customXml" ds:itemID="{3D5F0350-8B9A-4E69-A14A-C1E48E4AD082}">
  <ds:schemaRefs>
    <ds:schemaRef ds:uri="ESRI.ArcGIS.Mapping.OfficeIntegration.PowerPointInfo"/>
  </ds:schemaRefs>
</ds:datastoreItem>
</file>

<file path=customXml/itemProps11.xml><?xml version="1.0" encoding="utf-8"?>
<ds:datastoreItem xmlns:ds="http://schemas.openxmlformats.org/officeDocument/2006/customXml" ds:itemID="{977BB35C-B0B0-43F8-B8E9-01272EF377FC}">
  <ds:schemaRefs>
    <ds:schemaRef ds:uri="ESRI.ArcGIS.Mapping.OfficeIntegration.PowerPointInfo"/>
  </ds:schemaRefs>
</ds:datastoreItem>
</file>

<file path=customXml/itemProps12.xml><?xml version="1.0" encoding="utf-8"?>
<ds:datastoreItem xmlns:ds="http://schemas.openxmlformats.org/officeDocument/2006/customXml" ds:itemID="{46870A26-E9C1-4A0E-94DB-0E579E95E976}">
  <ds:schemaRefs>
    <ds:schemaRef ds:uri="ESRI.ArcGIS.Mapping.OfficeIntegration.PowerPointInfo"/>
  </ds:schemaRefs>
</ds:datastoreItem>
</file>

<file path=customXml/itemProps13.xml><?xml version="1.0" encoding="utf-8"?>
<ds:datastoreItem xmlns:ds="http://schemas.openxmlformats.org/officeDocument/2006/customXml" ds:itemID="{76D3AC16-981A-46DB-8831-4A58C7D60C91}">
  <ds:schemaRefs>
    <ds:schemaRef ds:uri="ESRI.ArcGIS.Mapping.OfficeIntegration.PowerPointInfo"/>
  </ds:schemaRefs>
</ds:datastoreItem>
</file>

<file path=customXml/itemProps14.xml><?xml version="1.0" encoding="utf-8"?>
<ds:datastoreItem xmlns:ds="http://schemas.openxmlformats.org/officeDocument/2006/customXml" ds:itemID="{05EEFC2A-E018-4F40-8EA9-6DAD8B10694F}">
  <ds:schemaRefs>
    <ds:schemaRef ds:uri="ESRI.ArcGIS.Mapping.OfficeIntegration.PowerPointInfo"/>
  </ds:schemaRefs>
</ds:datastoreItem>
</file>

<file path=customXml/itemProps15.xml><?xml version="1.0" encoding="utf-8"?>
<ds:datastoreItem xmlns:ds="http://schemas.openxmlformats.org/officeDocument/2006/customXml" ds:itemID="{3CEC331A-B5C3-4C3E-BA9F-FCED4B097622}">
  <ds:schemaRefs>
    <ds:schemaRef ds:uri="ESRI.ArcGIS.Mapping.OfficeIntegration.PowerPointInfo"/>
  </ds:schemaRefs>
</ds:datastoreItem>
</file>

<file path=customXml/itemProps16.xml><?xml version="1.0" encoding="utf-8"?>
<ds:datastoreItem xmlns:ds="http://schemas.openxmlformats.org/officeDocument/2006/customXml" ds:itemID="{8D245109-56E6-4F15-A32D-39887DB53FC2}">
  <ds:schemaRefs>
    <ds:schemaRef ds:uri="ESRI.ArcGIS.Mapping.OfficeIntegration.PowerPointInfo"/>
  </ds:schemaRefs>
</ds:datastoreItem>
</file>

<file path=customXml/itemProps17.xml><?xml version="1.0" encoding="utf-8"?>
<ds:datastoreItem xmlns:ds="http://schemas.openxmlformats.org/officeDocument/2006/customXml" ds:itemID="{61A6E0D0-DF25-41E1-849F-4E7E9FBDD1A9}">
  <ds:schemaRefs>
    <ds:schemaRef ds:uri="http://schemas.microsoft.com/office/infopath/2007/PartnerControls"/>
    <ds:schemaRef ds:uri="http://schemas.openxmlformats.org/package/2006/metadata/core-properties"/>
    <ds:schemaRef ds:uri="http://schemas.microsoft.com/office/2006/documentManagement/types"/>
    <ds:schemaRef ds:uri="5c1deef3-b27c-4e9a-b0d4-9d092d100f42"/>
    <ds:schemaRef ds:uri="http://schemas.microsoft.com/office/2006/metadata/properties"/>
    <ds:schemaRef ds:uri="http://purl.org/dc/dcmitype/"/>
    <ds:schemaRef ds:uri="http://www.w3.org/XML/1998/namespace"/>
    <ds:schemaRef ds:uri="http://purl.org/dc/elements/1.1/"/>
    <ds:schemaRef ds:uri="http://purl.org/dc/terms/"/>
    <ds:schemaRef ds:uri="6290be6a-0c37-488c-89d7-fa04eb7489f1"/>
    <ds:schemaRef ds:uri="http://schemas.microsoft.com/sharepoint/v3/fields"/>
    <ds:schemaRef ds:uri="http://schemas.microsoft.com/sharepoint.v3"/>
    <ds:schemaRef ds:uri="4ffa91fb-a0ff-4ac5-b2db-65c790d184a4"/>
    <ds:schemaRef ds:uri="http://schemas.microsoft.com/sharepoint/v3"/>
  </ds:schemaRefs>
</ds:datastoreItem>
</file>

<file path=customXml/itemProps18.xml><?xml version="1.0" encoding="utf-8"?>
<ds:datastoreItem xmlns:ds="http://schemas.openxmlformats.org/officeDocument/2006/customXml" ds:itemID="{630A2CFA-184F-4606-9B52-57D8DA7BA2C1}">
  <ds:schemaRefs>
    <ds:schemaRef ds:uri="ESRI.ArcGIS.Mapping.OfficeIntegration.PowerPointInfo"/>
  </ds:schemaRefs>
</ds:datastoreItem>
</file>

<file path=customXml/itemProps19.xml><?xml version="1.0" encoding="utf-8"?>
<ds:datastoreItem xmlns:ds="http://schemas.openxmlformats.org/officeDocument/2006/customXml" ds:itemID="{EA2C2A64-B21A-46FE-825D-E9915562D0D7}">
  <ds:schemaRefs>
    <ds:schemaRef ds:uri="ESRI.ArcGIS.Mapping.OfficeIntegration.PowerPointInfo"/>
  </ds:schemaRefs>
</ds:datastoreItem>
</file>

<file path=customXml/itemProps2.xml><?xml version="1.0" encoding="utf-8"?>
<ds:datastoreItem xmlns:ds="http://schemas.openxmlformats.org/officeDocument/2006/customXml" ds:itemID="{27F44FBE-2015-4FDA-8400-B9BE1887AB0D}">
  <ds:schemaRefs>
    <ds:schemaRef ds:uri="ESRI.ArcGIS.Mapping.OfficeIntegration.PowerPointInfo"/>
  </ds:schemaRefs>
</ds:datastoreItem>
</file>

<file path=customXml/itemProps20.xml><?xml version="1.0" encoding="utf-8"?>
<ds:datastoreItem xmlns:ds="http://schemas.openxmlformats.org/officeDocument/2006/customXml" ds:itemID="{A662AB01-355C-4085-A9B6-5B211CAF778B}">
  <ds:schemaRefs>
    <ds:schemaRef ds:uri="Microsoft.SharePoint.Taxonomy.ContentTypeSync"/>
  </ds:schemaRefs>
</ds:datastoreItem>
</file>

<file path=customXml/itemProps21.xml><?xml version="1.0" encoding="utf-8"?>
<ds:datastoreItem xmlns:ds="http://schemas.openxmlformats.org/officeDocument/2006/customXml" ds:itemID="{71C17364-84F1-4A4D-8D25-10A704D51633}">
  <ds:schemaRefs>
    <ds:schemaRef ds:uri="ESRI.ArcGIS.Mapping.OfficeIntegration.PowerPointInfo"/>
  </ds:schemaRefs>
</ds:datastoreItem>
</file>

<file path=customXml/itemProps22.xml><?xml version="1.0" encoding="utf-8"?>
<ds:datastoreItem xmlns:ds="http://schemas.openxmlformats.org/officeDocument/2006/customXml" ds:itemID="{72F1E77C-751E-4170-BEA2-09A8AC38D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5c1deef3-b27c-4e9a-b0d4-9d092d100f42"/>
    <ds:schemaRef ds:uri="6290be6a-0c37-488c-89d7-fa04eb748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3.xml><?xml version="1.0" encoding="utf-8"?>
<ds:datastoreItem xmlns:ds="http://schemas.openxmlformats.org/officeDocument/2006/customXml" ds:itemID="{6656AB6D-41EA-4FF7-A50A-C43EC880E1D6}">
  <ds:schemaRefs>
    <ds:schemaRef ds:uri="ESRI.ArcGIS.Mapping.OfficeIntegration.PowerPointInfo"/>
  </ds:schemaRefs>
</ds:datastoreItem>
</file>

<file path=customXml/itemProps24.xml><?xml version="1.0" encoding="utf-8"?>
<ds:datastoreItem xmlns:ds="http://schemas.openxmlformats.org/officeDocument/2006/customXml" ds:itemID="{21145378-1CB6-468B-A52F-C7B70C0D9746}">
  <ds:schemaRefs>
    <ds:schemaRef ds:uri="ESRI.ArcGIS.Mapping.OfficeIntegration.PowerPointInfo"/>
  </ds:schemaRefs>
</ds:datastoreItem>
</file>

<file path=customXml/itemProps25.xml><?xml version="1.0" encoding="utf-8"?>
<ds:datastoreItem xmlns:ds="http://schemas.openxmlformats.org/officeDocument/2006/customXml" ds:itemID="{E06F695E-7DAD-40CD-97ED-896167376D94}">
  <ds:schemaRefs>
    <ds:schemaRef ds:uri="ESRI.ArcGIS.Mapping.OfficeIntegration.PowerPointInfo"/>
  </ds:schemaRefs>
</ds:datastoreItem>
</file>

<file path=customXml/itemProps26.xml><?xml version="1.0" encoding="utf-8"?>
<ds:datastoreItem xmlns:ds="http://schemas.openxmlformats.org/officeDocument/2006/customXml" ds:itemID="{5225635A-0470-4E63-B79B-6145D32D8170}">
  <ds:schemaRefs>
    <ds:schemaRef ds:uri="http://schemas.microsoft.com/sharepoint/v3/contenttype/forms"/>
  </ds:schemaRefs>
</ds:datastoreItem>
</file>

<file path=customXml/itemProps27.xml><?xml version="1.0" encoding="utf-8"?>
<ds:datastoreItem xmlns:ds="http://schemas.openxmlformats.org/officeDocument/2006/customXml" ds:itemID="{51E06045-3771-42B6-8E2F-19C3A7489842}">
  <ds:schemaRefs>
    <ds:schemaRef ds:uri="ESRI.ArcGIS.Mapping.OfficeIntegration.PowerPointInfo"/>
  </ds:schemaRefs>
</ds:datastoreItem>
</file>

<file path=customXml/itemProps28.xml><?xml version="1.0" encoding="utf-8"?>
<ds:datastoreItem xmlns:ds="http://schemas.openxmlformats.org/officeDocument/2006/customXml" ds:itemID="{3C82BDDC-4EF6-4B41-A9A0-4A18F0779151}">
  <ds:schemaRefs>
    <ds:schemaRef ds:uri="ESRI.ArcGIS.Mapping.OfficeIntegration.PowerPointInfo"/>
  </ds:schemaRefs>
</ds:datastoreItem>
</file>

<file path=customXml/itemProps3.xml><?xml version="1.0" encoding="utf-8"?>
<ds:datastoreItem xmlns:ds="http://schemas.openxmlformats.org/officeDocument/2006/customXml" ds:itemID="{A136C410-5D59-45D6-9D03-3CE2CAB4D836}">
  <ds:schemaRefs>
    <ds:schemaRef ds:uri="ESRI.ArcGIS.Mapping.OfficeIntegration.PowerPointInfo"/>
  </ds:schemaRefs>
</ds:datastoreItem>
</file>

<file path=customXml/itemProps4.xml><?xml version="1.0" encoding="utf-8"?>
<ds:datastoreItem xmlns:ds="http://schemas.openxmlformats.org/officeDocument/2006/customXml" ds:itemID="{519F028B-7508-4C9A-98E6-5BF50E578476}">
  <ds:schemaRefs>
    <ds:schemaRef ds:uri="ESRI.ArcGIS.Mapping.OfficeIntegration.PowerPointInfo"/>
  </ds:schemaRefs>
</ds:datastoreItem>
</file>

<file path=customXml/itemProps5.xml><?xml version="1.0" encoding="utf-8"?>
<ds:datastoreItem xmlns:ds="http://schemas.openxmlformats.org/officeDocument/2006/customXml" ds:itemID="{B45B020A-ED9C-4C9D-97A3-5A44AD5A699F}">
  <ds:schemaRefs>
    <ds:schemaRef ds:uri="ESRI.ArcGIS.Mapping.OfficeIntegration.PowerPointInfo"/>
  </ds:schemaRefs>
</ds:datastoreItem>
</file>

<file path=customXml/itemProps6.xml><?xml version="1.0" encoding="utf-8"?>
<ds:datastoreItem xmlns:ds="http://schemas.openxmlformats.org/officeDocument/2006/customXml" ds:itemID="{3BDDB063-64F9-436E-8E08-D6099D632DFA}">
  <ds:schemaRefs>
    <ds:schemaRef ds:uri="ESRI.ArcGIS.Mapping.OfficeIntegration.PowerPointInfo"/>
  </ds:schemaRefs>
</ds:datastoreItem>
</file>

<file path=customXml/itemProps7.xml><?xml version="1.0" encoding="utf-8"?>
<ds:datastoreItem xmlns:ds="http://schemas.openxmlformats.org/officeDocument/2006/customXml" ds:itemID="{9A2D0A3F-69D1-465C-A763-965A3B8049B5}">
  <ds:schemaRefs>
    <ds:schemaRef ds:uri="ESRI.ArcGIS.Mapping.OfficeIntegration.PowerPointInfo"/>
  </ds:schemaRefs>
</ds:datastoreItem>
</file>

<file path=customXml/itemProps8.xml><?xml version="1.0" encoding="utf-8"?>
<ds:datastoreItem xmlns:ds="http://schemas.openxmlformats.org/officeDocument/2006/customXml" ds:itemID="{72A06C5E-7096-4965-971D-5F1E1C66263F}">
  <ds:schemaRefs>
    <ds:schemaRef ds:uri="ESRI.ArcGIS.Mapping.OfficeIntegration.PowerPointInfo"/>
  </ds:schemaRefs>
</ds:datastoreItem>
</file>

<file path=customXml/itemProps9.xml><?xml version="1.0" encoding="utf-8"?>
<ds:datastoreItem xmlns:ds="http://schemas.openxmlformats.org/officeDocument/2006/customXml" ds:itemID="{82D67E67-560B-4CC4-8072-725899C6A2C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74825</TotalTime>
  <Words>2784</Words>
  <Application>Microsoft Office PowerPoint</Application>
  <PresentationFormat>Widescreen</PresentationFormat>
  <Paragraphs>433</Paragraphs>
  <Slides>19</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微软雅黑</vt:lpstr>
      <vt:lpstr>黑体</vt:lpstr>
      <vt:lpstr>Arial</vt:lpstr>
      <vt:lpstr>Arial Black</vt:lpstr>
      <vt:lpstr>Calibri</vt:lpstr>
      <vt:lpstr>Courier New</vt:lpstr>
      <vt:lpstr>Symbol</vt:lpstr>
      <vt:lpstr>Wingdings</vt:lpstr>
      <vt:lpstr>2_EMPA课题组模板</vt:lpstr>
      <vt:lpstr>3_EMPA课题组模板</vt:lpstr>
      <vt:lpstr>4_EMPA课题组模板</vt:lpstr>
      <vt:lpstr>“NEXUS” Multi-Pollutant Advanced Screening Tool BenMAP Briefing</vt:lpstr>
      <vt:lpstr>Multi-Pollutant Team Members</vt:lpstr>
      <vt:lpstr>PowerPoint Presentation</vt:lpstr>
      <vt:lpstr>PowerPoint Presentation</vt:lpstr>
      <vt:lpstr>NEXUS: Background</vt:lpstr>
      <vt:lpstr>NEXUS: Data Inputs and Major Functions</vt:lpstr>
      <vt:lpstr>PowerPoint Presentation</vt:lpstr>
      <vt:lpstr>PowerPoint Presentation</vt:lpstr>
      <vt:lpstr>PowerPoint Presentation</vt:lpstr>
      <vt:lpstr>NEXUS: EPA Regional Beta Team Members</vt:lpstr>
      <vt:lpstr>PowerPoint Presentation</vt:lpstr>
      <vt:lpstr>PowerPoint Presentation</vt:lpstr>
      <vt:lpstr>NEXUS      &amp;      EJSCREEN</vt:lpstr>
      <vt:lpstr>PowerPoint Presentation</vt:lpstr>
      <vt:lpstr>PowerPoint Presentation</vt:lpstr>
      <vt:lpstr>PowerPoint Presentation</vt:lpstr>
      <vt:lpstr>PowerPoint Presentation</vt:lpstr>
      <vt:lpstr>PowerPoint Presentation</vt:lpstr>
      <vt:lpstr>“NEXUS 3.0” Live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dc:creator>
  <cp:lastModifiedBy>Jang, Carey</cp:lastModifiedBy>
  <cp:revision>1378</cp:revision>
  <cp:lastPrinted>2020-02-19T17:26:50Z</cp:lastPrinted>
  <dcterms:created xsi:type="dcterms:W3CDTF">2016-05-30T08:23:37Z</dcterms:created>
  <dcterms:modified xsi:type="dcterms:W3CDTF">2022-08-31T18:59:00Z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0x0101008B33DF587F59774D9C67ADFC24F1D322</vt:lpwstr>
  </property>
</Properties>
</file>