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84"/>
  </p:notesMasterIdLst>
  <p:handoutMasterIdLst>
    <p:handoutMasterId r:id="rId85"/>
  </p:handoutMasterIdLst>
  <p:sldIdLst>
    <p:sldId id="1089" r:id="rId32"/>
    <p:sldId id="1541" r:id="rId33"/>
    <p:sldId id="1249" r:id="rId34"/>
    <p:sldId id="1188" r:id="rId35"/>
    <p:sldId id="1542" r:id="rId36"/>
    <p:sldId id="1543" r:id="rId37"/>
    <p:sldId id="1509" r:id="rId38"/>
    <p:sldId id="1527" r:id="rId39"/>
    <p:sldId id="1534" r:id="rId40"/>
    <p:sldId id="1537" r:id="rId41"/>
    <p:sldId id="1523" r:id="rId42"/>
    <p:sldId id="1533" r:id="rId43"/>
    <p:sldId id="1540" r:id="rId44"/>
    <p:sldId id="1538" r:id="rId45"/>
    <p:sldId id="1545" r:id="rId46"/>
    <p:sldId id="1379" r:id="rId47"/>
    <p:sldId id="1398" r:id="rId48"/>
    <p:sldId id="1429" r:id="rId49"/>
    <p:sldId id="1430" r:id="rId50"/>
    <p:sldId id="1431" r:id="rId51"/>
    <p:sldId id="1432" r:id="rId52"/>
    <p:sldId id="1468" r:id="rId53"/>
    <p:sldId id="1484" r:id="rId54"/>
    <p:sldId id="1483" r:id="rId55"/>
    <p:sldId id="1488" r:id="rId56"/>
    <p:sldId id="1434" r:id="rId57"/>
    <p:sldId id="1485" r:id="rId58"/>
    <p:sldId id="1486" r:id="rId59"/>
    <p:sldId id="1437" r:id="rId60"/>
    <p:sldId id="1438" r:id="rId61"/>
    <p:sldId id="1469" r:id="rId62"/>
    <p:sldId id="1470" r:id="rId63"/>
    <p:sldId id="1471" r:id="rId64"/>
    <p:sldId id="1426" r:id="rId65"/>
    <p:sldId id="1489" r:id="rId66"/>
    <p:sldId id="1495" r:id="rId67"/>
    <p:sldId id="1440" r:id="rId68"/>
    <p:sldId id="1472" r:id="rId69"/>
    <p:sldId id="1473" r:id="rId70"/>
    <p:sldId id="1496" r:id="rId71"/>
    <p:sldId id="1477" r:id="rId72"/>
    <p:sldId id="1478" r:id="rId73"/>
    <p:sldId id="1487" r:id="rId74"/>
    <p:sldId id="1481" r:id="rId75"/>
    <p:sldId id="1497" r:id="rId76"/>
    <p:sldId id="1480" r:id="rId77"/>
    <p:sldId id="1479" r:id="rId78"/>
    <p:sldId id="1490" r:id="rId79"/>
    <p:sldId id="1492" r:id="rId80"/>
    <p:sldId id="1491" r:id="rId81"/>
    <p:sldId id="1482" r:id="rId82"/>
    <p:sldId id="1174" r:id="rId83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B700"/>
    <a:srgbClr val="AB8100"/>
    <a:srgbClr val="A8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20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is, Elizabeth" userId="ab5a0f48-4954-4e8f-b852-9bcaf16ccf62" providerId="ADAL" clId="{80F2760F-02FB-493A-B509-C231D501BB85}"/>
    <pc:docChg chg="modSld">
      <pc:chgData name="Landis, Elizabeth" userId="ab5a0f48-4954-4e8f-b852-9bcaf16ccf62" providerId="ADAL" clId="{80F2760F-02FB-493A-B509-C231D501BB85}" dt="2022-05-25T17:36:57.508" v="9" actId="2"/>
      <pc:docMkLst>
        <pc:docMk/>
      </pc:docMkLst>
      <pc:sldChg chg="modSp">
        <pc:chgData name="Landis, Elizabeth" userId="ab5a0f48-4954-4e8f-b852-9bcaf16ccf62" providerId="ADAL" clId="{80F2760F-02FB-493A-B509-C231D501BB85}" dt="2022-05-25T17:36:57.508" v="9" actId="2"/>
        <pc:sldMkLst>
          <pc:docMk/>
          <pc:sldMk cId="3464572370" sldId="1480"/>
        </pc:sldMkLst>
        <pc:spChg chg="mod">
          <ac:chgData name="Landis, Elizabeth" userId="ab5a0f48-4954-4e8f-b852-9bcaf16ccf62" providerId="ADAL" clId="{80F2760F-02FB-493A-B509-C231D501BB85}" dt="2022-05-25T17:36:57.508" v="9" actId="2"/>
          <ac:spMkLst>
            <pc:docMk/>
            <pc:sldMk cId="3464572370" sldId="1480"/>
            <ac:spMk id="16" creationId="{102914FF-6059-462C-8A71-241DBFCD94F5}"/>
          </ac:spMkLst>
        </pc:spChg>
      </pc:sldChg>
      <pc:sldChg chg="modSp mod">
        <pc:chgData name="Landis, Elizabeth" userId="ab5a0f48-4954-4e8f-b852-9bcaf16ccf62" providerId="ADAL" clId="{80F2760F-02FB-493A-B509-C231D501BB85}" dt="2022-05-25T17:36:52.749" v="8" actId="2"/>
        <pc:sldMkLst>
          <pc:docMk/>
          <pc:sldMk cId="232634726" sldId="1538"/>
        </pc:sldMkLst>
        <pc:spChg chg="mod">
          <ac:chgData name="Landis, Elizabeth" userId="ab5a0f48-4954-4e8f-b852-9bcaf16ccf62" providerId="ADAL" clId="{80F2760F-02FB-493A-B509-C231D501BB85}" dt="2022-05-25T17:36:52.749" v="8" actId="2"/>
          <ac:spMkLst>
            <pc:docMk/>
            <pc:sldMk cId="232634726" sldId="1538"/>
            <ac:spMk id="26" creationId="{C1AC9C0D-4755-4580-A81C-D0444E26F74A}"/>
          </ac:spMkLst>
        </pc:spChg>
      </pc:sldChg>
      <pc:sldChg chg="modSp mod">
        <pc:chgData name="Landis, Elizabeth" userId="ab5a0f48-4954-4e8f-b852-9bcaf16ccf62" providerId="ADAL" clId="{80F2760F-02FB-493A-B509-C231D501BB85}" dt="2022-05-25T17:33:53.611" v="7" actId="20577"/>
        <pc:sldMkLst>
          <pc:docMk/>
          <pc:sldMk cId="4106712255" sldId="1543"/>
        </pc:sldMkLst>
        <pc:spChg chg="mod">
          <ac:chgData name="Landis, Elizabeth" userId="ab5a0f48-4954-4e8f-b852-9bcaf16ccf62" providerId="ADAL" clId="{80F2760F-02FB-493A-B509-C231D501BB85}" dt="2022-05-25T17:33:53.611" v="7" actId="20577"/>
          <ac:spMkLst>
            <pc:docMk/>
            <pc:sldMk cId="4106712255" sldId="1543"/>
            <ac:spMk id="3" creationId="{D911144F-31E7-4ACE-833F-F707465CEF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4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9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99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62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84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64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8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95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1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7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qmg/cjang/NEXUS/NEXUS-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OAP/CCD Briefing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126106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05/26/22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Current and Potential Uses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458994" cy="588905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OAQPS Monitoring Grou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exploring use of NEXUS to inform assessment of the nation’s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monitoring network and determine if sites 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in/near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with potential EJ concerns (driven by current PM NAAQS review)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AAMG noted that NEXUS could be useful in Regional review of their states’ Annual Monitoring Network Plans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Risk Priority Areas: develop a list of high MP risk areas to share with Regions and engage in potential MP area projects/efforts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“Regional packets”— tabular and graphical data for each high MP risk area to discuss with Regions and determine which may be most ‘ripe’ for MP solutions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 area/Regional SIP planning efforts:  develop conceptual model information consistent with EPA’s SIP modeling guidance that addresses nature of air quality within the area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“Conceptual model” area packet—tabular and graphical data for each planning area to discuss with AQPD and/or Regions to be value added in AQ planning efforts and identify potential for MP considerations as part of these efforts.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 Screening for outreach purposes and to inform programs with an emphasis on Federal permitting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EPA Regional Beta tester project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with EPA Beta Testing Team to define additional uses of need/value to Regions</a:t>
            </a:r>
          </a:p>
        </p:txBody>
      </p:sp>
    </p:spTree>
    <p:extLst>
      <p:ext uri="{BB962C8B-B14F-4D97-AF65-F5344CB8AC3E}">
        <p14:creationId xmlns:p14="http://schemas.microsoft.com/office/powerpoint/2010/main" val="221974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Beta Testing Team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8890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Vision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envision the EPA Beta Testing Team as a group of OAR and regional office members that see the benefit of NEXUS and plan to use it on a routine basis to assist in their job duties.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feedback to help shape the direction of future tool development and ensure we are making updates and additions that are most beneficial to those Regions who are encouraging a multi-pollutant approach to air quality management.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to identify specific applications to collaborate on with Regions, e.g.: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Select area with MP and potential EJ concerns and explore a MP approach using NEXUS.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Support EJ screening and related analysis for Federal permit or related action.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Participants from all EPA Regions &amp; OAQPS</a:t>
            </a:r>
          </a:p>
        </p:txBody>
      </p:sp>
    </p:spTree>
    <p:extLst>
      <p:ext uri="{BB962C8B-B14F-4D97-AF65-F5344CB8AC3E}">
        <p14:creationId xmlns:p14="http://schemas.microsoft.com/office/powerpoint/2010/main" val="15415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 Beta Testing Team Timeline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616625"/>
          </a:xfrm>
        </p:spPr>
        <p:txBody>
          <a:bodyPr>
            <a:normAutofit fontScale="92500"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5/9/22 – release NEXUS 3.0 and Quick Tutorial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5/18/22 - d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 NEXUS 3.0 to EPA Beta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6/17/22 - r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eview and provide written comments on NEXUS 3.0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6/29/22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 to discuss NEXUS 3.0 comments </a:t>
            </a:r>
            <a:endParaRPr lang="en-US" sz="3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– release updated version of NEXUS incorporating comments from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Testing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 (assuming funding available)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Fall/Winter 2022 - update NEXUS with 2018 data, when available</a:t>
            </a:r>
          </a:p>
        </p:txBody>
      </p:sp>
    </p:spTree>
    <p:extLst>
      <p:ext uri="{BB962C8B-B14F-4D97-AF65-F5344CB8AC3E}">
        <p14:creationId xmlns:p14="http://schemas.microsoft.com/office/powerpoint/2010/main" val="542828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2698"/>
            <a:ext cx="11036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 Beta Team Next Steps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Beta Testing Team download, install, review, and provide comments on NEXUS 3.0 by 6/17/22 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to consider during review: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some priority areas in your region that could benefit from the use of NEXUS to inform MP discussions regarding air quality planning and emission reduction efforts?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Non-attainment areas, Advance areas, at-risk or overburdened communities, others?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anticipate using NEXUS, with its current capabilities, to assis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with your program needs and daily work expectations?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anticipate NEXUS could be used, with its current capabilities, by others in your Region?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capabilities could be added to NEXUS to facilitate its use and value to your Region?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interested in NEXUS becoming a publicly available tool for our SLTs?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3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OAQPS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Next Steps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Briefings for OAQPS and OAR Management (Summer 2022)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 withing EPA on use of NEXUS for programmatic purposes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Pursue funding for requested updates: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comments and feedback from EPA Beta Testing Team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“Climate risk” indicators (as 5</a:t>
            </a:r>
            <a:r>
              <a:rPr lang="en-US" sz="2400" b="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metric)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EJ/demographics data to be consistent with new “EJScreen 2.0” dataset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top air toxic cancer risk drivers in the “proximity analysis” 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Update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 2018 MP platform (O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PM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2.5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and Air Toxics data)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the feasibility of developing a web-based NEXUS version (similar to EJScreen)</a:t>
            </a:r>
          </a:p>
          <a:p>
            <a:pPr marL="40005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Climate Discussion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climate indicators would be most appropriate/insightful to include in NEXUS?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 current climate indicators are you working with and find most informative? 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climate indicators or elements would be most beneficial to consider: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air quality planning efforts? 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EPA?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By SLTs?</a:t>
            </a:r>
            <a:endParaRPr lang="en-US" sz="2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60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3.0”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3.0”Beta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57176" y="3787036"/>
            <a:ext cx="116681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3.0”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https://gaftp.epa.gov/aqmg/cjang/NEXUS/NEXUS-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3.0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installation privilege) to install “NEXUS tool” at EPA’s PCs; Please check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see if NEXUS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tool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&amp; input dataset have been installed successfully. I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 feasible, please u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n-install previous version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first to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ensure a successful installation.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OAQPS Multi-Pollutant team, 5/25/2022</a:t>
            </a: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37545F-94A6-4D2A-895A-67F6B824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01" y="770354"/>
            <a:ext cx="9261772" cy="5788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531545" y="1874322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B35D6B-47CD-46BA-8FE8-32B903E7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53" y="770354"/>
            <a:ext cx="771494" cy="202614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31E9D92-8C9C-4F39-BAD8-F7DA09BFEB5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AA43A5-9065-4E07-9FF1-67575B9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1" y="855155"/>
            <a:ext cx="11092836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9BB39-81DE-4FB9-A169-E6563F3C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5" y="837350"/>
            <a:ext cx="513842" cy="11899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0F55B19-722A-4BEA-8BBF-782405B0BBA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5" y="1270000"/>
            <a:ext cx="5368043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 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Loren Fox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3968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3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9B14D9-DB5D-4CAC-9DB7-F4CA1CB4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"/>
          <a:stretch/>
        </p:blipFill>
        <p:spPr>
          <a:xfrm>
            <a:off x="591048" y="743859"/>
            <a:ext cx="11385634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37610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F55360-B330-47EC-BADA-B142368C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7" y="743859"/>
            <a:ext cx="617837" cy="143078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7CA2711-1C5C-4481-B63E-398A7ADABC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7DFAB9-F0D0-415D-A4A1-4D92B4C1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/>
          <a:stretch/>
        </p:blipFill>
        <p:spPr>
          <a:xfrm>
            <a:off x="646125" y="825230"/>
            <a:ext cx="10880622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805C4A5-67D6-4169-B77A-E8C811A1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3" y="82523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F32720-5936-49F7-BB78-39BA3F7D7D7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110B5B0-765E-46B3-A30F-A8783E9A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" y="785817"/>
            <a:ext cx="2803906" cy="4993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27157-C3A0-4293-93C3-C313D6CC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46" y="883374"/>
            <a:ext cx="4376202" cy="2281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3E626B-0714-4E91-9B34-5F7A50E1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16" y="870589"/>
            <a:ext cx="4397980" cy="2294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C3450A-1CDD-4898-A330-3298CEB1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817" y="3394506"/>
            <a:ext cx="4397978" cy="23034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672556" y="834836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4C2D6068-304B-44A9-8D16-05E7423E270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4EE37C0-942C-45CE-96A6-8542866F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853556"/>
            <a:ext cx="10916348" cy="59187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180D61-7461-43A5-BB4C-753908EF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853556"/>
            <a:ext cx="506019" cy="11718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96078E-FD0E-4B42-946B-CB6961AD3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187671D-BF02-4D65-A8AF-B19C1771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2" y="904410"/>
            <a:ext cx="10549498" cy="5709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CC298-5CA1-4854-8BE9-63EC4B31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" y="90441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D12CE52-B40D-46D1-BE69-6305568B0A6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D73BD-E8C9-47F5-BD67-95BF186A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17"/>
          <a:stretch/>
        </p:blipFill>
        <p:spPr>
          <a:xfrm>
            <a:off x="874003" y="953131"/>
            <a:ext cx="10549128" cy="5695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127014" y="976412"/>
            <a:ext cx="3659586" cy="673211"/>
          </a:xfrm>
          <a:prstGeom prst="wedgeRoundRectCallout">
            <a:avLst>
              <a:gd name="adj1" fmla="val 92654"/>
              <a:gd name="adj2" fmla="val 762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E99836-3DCC-4D81-8EC5-8658A83E4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4" y="955280"/>
            <a:ext cx="506019" cy="117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1B278-5D64-445D-8242-E17FDCB06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69" y="2371280"/>
            <a:ext cx="7915888" cy="4299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8453845" y="836579"/>
            <a:ext cx="3509555" cy="813044"/>
          </a:xfrm>
          <a:prstGeom prst="wedgeRoundRectCallout">
            <a:avLst>
              <a:gd name="adj1" fmla="val -121512"/>
              <a:gd name="adj2" fmla="val 19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EJ/demographic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9375568-1502-461E-B749-08845E46DB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8DFB5B5-BE44-41D4-A5C7-28DA8251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" y="751430"/>
            <a:ext cx="10954661" cy="56783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A9DA44-000E-478A-9439-923D73DB9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92" y="787998"/>
            <a:ext cx="714030" cy="165354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434934D6-EA3A-4758-8682-3976575A2E3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D1AB29-7BF6-4155-9222-C155DA77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9" y="3901592"/>
            <a:ext cx="4586987" cy="2839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7D0040-A74D-456C-84DC-D89635BA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69" y="824522"/>
            <a:ext cx="4797912" cy="29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E98D2-9D9F-40FD-9654-B7904351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6" y="824523"/>
            <a:ext cx="4797912" cy="29986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53886"/>
            <a:ext cx="1328513" cy="192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AAABE98-E478-499C-B314-39CA4901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6" y="853097"/>
            <a:ext cx="361260" cy="83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465F73-85BB-4B7C-9F93-C6787B73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088" y="853097"/>
            <a:ext cx="361260" cy="83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F60DB8-8ADD-4FBB-A010-DA695628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84" y="3921279"/>
            <a:ext cx="361260" cy="8366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B21A5E5D-C97F-491D-B7DD-DEAD1C65A91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CD79B2-70ED-4D6A-825A-90EA65D8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" y="817429"/>
            <a:ext cx="11190689" cy="6044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8803" y="4202723"/>
            <a:ext cx="1884751" cy="4359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4D1FFD-570B-4526-829F-96B2A0F1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1" y="815907"/>
            <a:ext cx="541117" cy="12531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1C3FE7-51E4-4FBF-BF13-0652255B51A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996274-7463-415D-93B1-111EC735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5" y="1069699"/>
            <a:ext cx="541117" cy="125311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1DEFD9D-9FBB-4392-8F61-FF7B68F047D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3.0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Overview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Climate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Briefings/Demos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Recent Updates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Current and Potential Uses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EPA Regional Beta Testing Team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Next Steps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Climate Discussion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2497C3C-8F18-4A47-9624-1406F5064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40" y="2393502"/>
            <a:ext cx="541117" cy="125311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30F87268-BF08-498E-AFDC-9EBB80BD166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9F6BE5-9354-433B-83BB-CB56AA9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" y="1177351"/>
            <a:ext cx="10609578" cy="5603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95366" y="1367759"/>
            <a:ext cx="6954436" cy="1162074"/>
          </a:xfrm>
          <a:prstGeom prst="wedgeRoundRectCallout">
            <a:avLst>
              <a:gd name="adj1" fmla="val -37950"/>
              <a:gd name="adj2" fmla="val 1218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3637022" y="336499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CA8534-C777-480D-A4FB-136556E35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" y="1177351"/>
            <a:ext cx="541117" cy="12531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4D9D942-A961-43D0-BCD0-C20840960F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6102D-EFD3-4876-A470-5BF3531A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89" y="855489"/>
            <a:ext cx="9105152" cy="5147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B61293-51E1-4472-8F17-E6C5BB75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823" y="900914"/>
            <a:ext cx="722106" cy="16722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897A23-D98C-4EC2-9678-C76E488359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C7F16B8-F596-4C43-A712-F02DFDAF07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B38830EA-2543-49C7-9D8B-07DA2D4B95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9AAFA-5B41-4A0C-A0E5-071798EE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06" y="1082296"/>
            <a:ext cx="722106" cy="167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56140" y="779479"/>
            <a:ext cx="4088932" cy="1401582"/>
          </a:xfrm>
          <a:prstGeom prst="wedgeRoundRectCallout">
            <a:avLst>
              <a:gd name="adj1" fmla="val 19906"/>
              <a:gd name="adj2" fmla="val 817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8709E6-46B4-4FE0-B7C4-1F9D83D1F6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A36B85D-D166-48F0-AEE6-9EC532DA568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50790-23D0-484B-8327-3913F3DD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52" y="907553"/>
            <a:ext cx="9359096" cy="5532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F1A044-A7BE-48CF-A9CB-45B4A949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08" y="924792"/>
            <a:ext cx="797130" cy="18459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9A6AF8-05D2-4D8B-82AE-7CF83BE1695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7E9F-B9B0-458A-B421-3F76DF39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23" y="915487"/>
            <a:ext cx="9237403" cy="5460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741693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500371" y="1633818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67C85E-757E-42A8-952D-4094C06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87" y="939300"/>
            <a:ext cx="780650" cy="1807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33E82DA-4433-4E2D-A016-EA9D86E1C2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7D10F52-52A2-4C6D-85F3-E2040A8B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68252"/>
            <a:ext cx="9750736" cy="59732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974364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EC149-8B2E-457A-8074-8506EF69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04" y="797509"/>
            <a:ext cx="854115" cy="19779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05701E5-DCF1-43B9-94A8-06513FCC1F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791736" y="1110223"/>
            <a:ext cx="77322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update: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287C40-F499-4E2C-AB94-9349F49639D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78ED63-8474-4677-A462-C10255BD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810858"/>
            <a:ext cx="578634" cy="1339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0B6A97-1C26-41FF-84E0-1D5267F2E57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12A3E4B-6DA4-40D9-BD8B-553991F94A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4382537-CA82-4D02-BB21-14D0B1A0596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E7573E-4811-4322-8442-47AF2320C04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841E46D-ECB4-4809-88C2-92755A2FDB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utput”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top 3 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C7104B08-CD44-4428-BBB7-CB2D0F0FB81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218780" y="818415"/>
            <a:ext cx="2819395" cy="1751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4613594" y="808935"/>
            <a:ext cx="2804232" cy="17446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7858456" y="808935"/>
            <a:ext cx="2804232" cy="17607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4"/>
            <a:ext cx="3918537" cy="1633842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2628477" y="2569690"/>
            <a:ext cx="5982161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6038597" y="2558766"/>
            <a:ext cx="2572041" cy="3937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V="1">
            <a:off x="8610638" y="2569690"/>
            <a:ext cx="649934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848C5F1-4D07-43DB-2FBD-AD1E4E91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61" y="852664"/>
            <a:ext cx="2798429" cy="170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4CF30C4-6C06-8FCF-D054-9FAAA469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79" y="824090"/>
            <a:ext cx="2777948" cy="17221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AC1D77-5C4B-0065-C903-16D4D5A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269" y="862387"/>
            <a:ext cx="2752605" cy="1675132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9009070-E8FF-460A-B13D-4CFB418044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74568B-88A6-A7BC-2A06-850720CA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5" y="3651409"/>
            <a:ext cx="5142600" cy="29639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49820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90446" y="506345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7B3A7E9-27EF-4B64-B744-C253428D12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F037483F-6C30-4254-9F50-DCDD12490A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3B0097-EA39-4AE9-862A-6AA7A3D5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" y="2389835"/>
            <a:ext cx="4870040" cy="2959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18746"/>
            <a:ext cx="423107" cy="230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124325" y="4361609"/>
            <a:ext cx="1056313" cy="87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190726" y="4061220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98A52FF8-6514-4E22-B05A-8091CCCA7F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D2ABAC-7552-402C-BE74-2A7FE0E4505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3.0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5C6635E-795B-4EC5-8136-9FDC102447F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5" y="936172"/>
            <a:ext cx="4565350" cy="59218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NEXUS originally developed as an air quality planning tool; however, we recognize the importance of climate considerations in that context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Would like to incorporate EPA indices for climate that are developed and available in other tools (if resources available):</a:t>
            </a:r>
          </a:p>
          <a:p>
            <a:pPr lvl="1">
              <a:lnSpc>
                <a:spcPct val="114000"/>
              </a:lnSpc>
              <a:spcAft>
                <a:spcPts val="3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EJSCREEN</a:t>
            </a:r>
          </a:p>
          <a:p>
            <a:pPr lvl="1">
              <a:lnSpc>
                <a:spcPct val="114000"/>
              </a:lnSpc>
              <a:spcAft>
                <a:spcPts val="3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Justice40 Climate and Economic Justice Screening Tool</a:t>
            </a:r>
          </a:p>
          <a:p>
            <a:pPr lvl="1">
              <a:lnSpc>
                <a:spcPct val="114000"/>
              </a:lnSpc>
              <a:spcAft>
                <a:spcPts val="3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Heat indices &amp; stressors (OAQPS &amp; ORD)</a:t>
            </a:r>
          </a:p>
          <a:p>
            <a:pPr lvl="1">
              <a:lnSpc>
                <a:spcPct val="114000"/>
              </a:lnSpc>
              <a:spcAft>
                <a:spcPts val="300"/>
              </a:spcAft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Climate Related Social Vulnerability Indicators (OAP)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50A23-E5FC-4B99-9DFA-E0EA52FC3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42" y="936172"/>
            <a:ext cx="7020232" cy="3769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795E16-78EE-40E5-9DD5-C55AA20ABEF4}"/>
              </a:ext>
            </a:extLst>
          </p:cNvPr>
          <p:cNvSpPr txBox="1"/>
          <p:nvPr/>
        </p:nvSpPr>
        <p:spPr>
          <a:xfrm>
            <a:off x="5102942" y="4895783"/>
            <a:ext cx="6882581" cy="1256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Currently includes CO2e emissions information</a:t>
            </a:r>
            <a:endParaRPr lang="en-US" sz="2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Also considering what types of climate indices we could develop or bring in from external sources</a:t>
            </a:r>
          </a:p>
        </p:txBody>
      </p:sp>
    </p:spTree>
    <p:extLst>
      <p:ext uri="{BB962C8B-B14F-4D97-AF65-F5344CB8AC3E}">
        <p14:creationId xmlns:p14="http://schemas.microsoft.com/office/powerpoint/2010/main" val="410671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18DB-F2D3-495F-983E-A00172B0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836344"/>
            <a:ext cx="11688896" cy="5616624"/>
          </a:xfrm>
        </p:spPr>
        <p:txBody>
          <a:bodyPr numCol="2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11/23/2021 – R3 NEXUS Beta Testers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2/15/22 – AQPD (NSRG, OPG &amp; SLPG)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2/17/22 – AT Strategy Mgmt &amp; Mitigation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3/15/22 – OID (CTPG)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4/26/22 – EPA NEXUS Beta Testing Team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4/28/22 – AQAD (AAMG)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5/3/22 – HEID &amp; AQAD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5/4/22 – Air Toxics Data Analysis Team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5/10/22 – ADVANCE Workgroup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5/26/22 - OAP/CCD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TBD – SPPD,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NEXUS/MP: </a:t>
            </a:r>
            <a:r>
              <a:rPr lang="en-US" sz="3600" b="1" kern="0" dirty="0">
                <a:solidFill>
                  <a:schemeClr val="bg1"/>
                </a:solidFill>
              </a:rPr>
              <a:t>Briefings and Demos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4259045" y="4718559"/>
            <a:ext cx="1836955" cy="1557917"/>
          </a:xfrm>
          <a:prstGeom prst="wedgeEllipseCallout">
            <a:avLst>
              <a:gd name="adj1" fmla="val 48554"/>
              <a:gd name="adj2" fmla="val 69052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4308205" y="4968042"/>
            <a:ext cx="1787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10058400" y="1072208"/>
            <a:ext cx="2060294" cy="2050531"/>
          </a:xfrm>
          <a:prstGeom prst="wedgeEllipseCallout">
            <a:avLst>
              <a:gd name="adj1" fmla="val -88434"/>
              <a:gd name="adj2" fmla="val -33049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10176728" y="1354938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7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Recent Updates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788189"/>
            <a:ext cx="10058400" cy="6026273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“2.2” (Dec.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2017 BenMAP risk and fused concentration data for PM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Upgraded “Monitoring sites/data”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“Proximity analysis module” prototype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“2.3” (Jan.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pdated 2017 air toxics risk data (received in 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Upgraded “Proximity analysis module”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“2.4” (March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ncluded BenMAP “Morbidity risk” 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i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“Map layers” tab in “Data Viewer” module to provide map overlaying for MP risks &amp; EJ indicators,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areas, Advance areas, Tribal areas, Class I areas, etc.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“2.5” (April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“Select Sites” functions for user-defined locations (census tracts), monitoring sites, and emissions sector group under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 “Data Query” module into “Data Viewer” module and added “Attribute Table” to view census tracts information of MP risk &amp; EJ attributes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“3.0” (May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Finalized beta release package (NEXUS version 3.0) ready for downloading at: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https://gaftp.epa.gov/aqmg/cjang/NEXUS/NEXUS-3.0/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NEXUS 3.0 “Quick Tutorial PPT” and “Online User’s Manual”</a:t>
            </a:r>
          </a:p>
        </p:txBody>
      </p:sp>
    </p:spTree>
    <p:extLst>
      <p:ext uri="{BB962C8B-B14F-4D97-AF65-F5344CB8AC3E}">
        <p14:creationId xmlns:p14="http://schemas.microsoft.com/office/powerpoint/2010/main" val="1882407661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1.xml><?xml version="1.0" encoding="utf-8"?>
<?mso-contentType ?>
<SharedContentType xmlns="Microsoft.SharePoint.Taxonomy.ContentTypeSync" SourceId="29f62856-1543-49d4-a736-4569d363f533" ContentTypeId="0x0101" PreviousValue="false"/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9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21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2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73333</TotalTime>
  <Words>3893</Words>
  <Application>Microsoft Office PowerPoint</Application>
  <PresentationFormat>Widescreen</PresentationFormat>
  <Paragraphs>469</Paragraphs>
  <Slides>52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微软雅黑</vt:lpstr>
      <vt:lpstr>黑体</vt:lpstr>
      <vt:lpstr>Arial</vt:lpstr>
      <vt:lpstr>Arial Black</vt:lpstr>
      <vt:lpstr>Calibri</vt:lpstr>
      <vt:lpstr>Courier New</vt:lpstr>
      <vt:lpstr>Symbol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 OAP/CCD Briefing</vt:lpstr>
      <vt:lpstr>Multi-Pollutant Team Members</vt:lpstr>
      <vt:lpstr>PowerPoint Presentation</vt:lpstr>
      <vt:lpstr>PowerPoint Presentation</vt:lpstr>
      <vt:lpstr>NEXUS: Overview</vt:lpstr>
      <vt:lpstr>NEXUS: Climate</vt:lpstr>
      <vt:lpstr>NEXUS: Data Inputs and Major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“NEXUS 3.0” Live Demo</vt:lpstr>
      <vt:lpstr>“NEXUS 3.0”Beta Release Version:   Quick Tutorial</vt:lpstr>
      <vt:lpstr>NEXUS Tool: On-line User’s Manual</vt:lpstr>
      <vt:lpstr>NEXUS Tool: Data Viewer Module</vt:lpstr>
      <vt:lpstr>Data Viewer: “Apply” New Selections</vt:lpstr>
      <vt:lpstr>NEXUS Update: EJ/Demographics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NEXUS Update: “Monitoring Data/Sites”</vt:lpstr>
      <vt:lpstr>NEXUS Update: “Attribute Table” (1)</vt:lpstr>
      <vt:lpstr>NEXUS Update: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Proximity Analysis Module: Configure Color &amp; Transparency</vt:lpstr>
      <vt:lpstr>PowerPoint Presentation</vt:lpstr>
      <vt:lpstr>Proximity Analysis Module: Summary Plot &amp; Summary Table (2)</vt:lpstr>
      <vt:lpstr>Proximity Analysis Module: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1335</cp:revision>
  <cp:lastPrinted>2020-02-19T17:26:50Z</cp:lastPrinted>
  <dcterms:created xsi:type="dcterms:W3CDTF">2016-05-30T08:23:37Z</dcterms:created>
  <dcterms:modified xsi:type="dcterms:W3CDTF">2022-05-25T17:37:04Z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