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3"/>
  </p:notesMasterIdLst>
  <p:handoutMasterIdLst>
    <p:handoutMasterId r:id="rId44"/>
  </p:handoutMasterIdLst>
  <p:sldIdLst>
    <p:sldId id="1089" r:id="rId32"/>
    <p:sldId id="1546" r:id="rId33"/>
    <p:sldId id="1249" r:id="rId34"/>
    <p:sldId id="1188" r:id="rId35"/>
    <p:sldId id="1542" r:id="rId36"/>
    <p:sldId id="1509" r:id="rId37"/>
    <p:sldId id="1527" r:id="rId38"/>
    <p:sldId id="1547" r:id="rId39"/>
    <p:sldId id="1558" r:id="rId40"/>
    <p:sldId id="1562" r:id="rId41"/>
    <p:sldId id="1379" r:id="rId4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90968-D088-2DC7-1EA2-A0EF26A0562D}" name="Landis, Elizabeth" initials="LE" userId="S::Landis.Elizabeth@epa.gov::ab5a0f48-4954-4e8f-b852-9bcaf16ccf62" providerId="AD"/>
  <p188:author id="{E6B5177E-BA12-0815-11AB-F82DED5697CB}" name="Fox, Tyler" initials="FT" userId="S::Fox.Tyler@epa.gov::d3ca8bf6-d2c8-45ae-bf9b-8f74647f810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FFFF8F"/>
    <a:srgbClr val="CCE9AD"/>
    <a:srgbClr val="BAD4D8"/>
    <a:srgbClr val="A7FFCF"/>
    <a:srgbClr val="E6E6E6"/>
    <a:srgbClr val="A3E7FF"/>
    <a:srgbClr val="89FFBE"/>
    <a:srgbClr val="6FEB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3907" autoAdjust="0"/>
  </p:normalViewPr>
  <p:slideViewPr>
    <p:cSldViewPr snapToGrid="0">
      <p:cViewPr varScale="1">
        <p:scale>
          <a:sx n="75" d="100"/>
          <a:sy n="75" d="100"/>
        </p:scale>
        <p:origin x="144" y="40"/>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9/12/2022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2022/9/12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11</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6</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8</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9</a:t>
            </a:fld>
            <a:endParaRPr lang="zh-CN" altLang="en-US"/>
          </a:p>
        </p:txBody>
      </p:sp>
    </p:spTree>
    <p:extLst>
      <p:ext uri="{BB962C8B-B14F-4D97-AF65-F5344CB8AC3E}">
        <p14:creationId xmlns:p14="http://schemas.microsoft.com/office/powerpoint/2010/main" val="140478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OAPPS/AAOP Briefing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9/12/22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rgbClr val="FFFF00"/>
                </a:solidFill>
                <a:latin typeface="Arial" charset="0"/>
                <a:ea typeface="微软雅黑"/>
              </a:rPr>
              <a:t>NEXUS: </a:t>
            </a:r>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r>
              <a:rPr lang="en-US" sz="2000" b="0"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039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3.0”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88371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lnSpcReduction="10000"/>
          </a:bodyPr>
          <a:lstStyle/>
          <a:p>
            <a:pPr>
              <a:lnSpc>
                <a:spcPct val="150000"/>
              </a:lnSpc>
              <a:spcBef>
                <a:spcPts val="0"/>
              </a:spcBef>
            </a:pPr>
            <a:r>
              <a:rPr lang="en-US" dirty="0">
                <a:latin typeface="+mj-lt"/>
                <a:cs typeface="Arial" panose="020B0604020202020204" pitchFamily="34" charset="0"/>
              </a:rPr>
              <a:t>Multi-Pollutant Background</a:t>
            </a:r>
          </a:p>
          <a:p>
            <a:pPr>
              <a:lnSpc>
                <a:spcPct val="150000"/>
              </a:lnSpc>
              <a:spcBef>
                <a:spcPts val="0"/>
              </a:spcBef>
            </a:pPr>
            <a:r>
              <a:rPr lang="en-US" dirty="0">
                <a:latin typeface="+mj-lt"/>
                <a:cs typeface="Arial" panose="020B0604020202020204" pitchFamily="34" charset="0"/>
              </a:rPr>
              <a:t>NEXUS Background</a:t>
            </a:r>
          </a:p>
          <a:p>
            <a:pPr>
              <a:lnSpc>
                <a:spcPct val="150000"/>
              </a:lnSpc>
              <a:spcBef>
                <a:spcPts val="0"/>
              </a:spcBef>
            </a:pPr>
            <a:r>
              <a:rPr lang="en-US" dirty="0">
                <a:latin typeface="+mj-lt"/>
                <a:cs typeface="Arial" panose="020B0604020202020204" pitchFamily="34" charset="0"/>
              </a:rPr>
              <a:t>Data Inputs and Major Functions</a:t>
            </a:r>
          </a:p>
          <a:p>
            <a:pPr>
              <a:lnSpc>
                <a:spcPct val="150000"/>
              </a:lnSpc>
              <a:spcBef>
                <a:spcPts val="0"/>
              </a:spcBef>
            </a:pPr>
            <a:r>
              <a:rPr lang="en-US" dirty="0">
                <a:latin typeface="+mj-lt"/>
                <a:cs typeface="Arial" panose="020B0604020202020204" pitchFamily="34" charset="0"/>
              </a:rPr>
              <a:t>Briefings &amp; Demos</a:t>
            </a:r>
          </a:p>
          <a:p>
            <a:pPr lvl="1">
              <a:lnSpc>
                <a:spcPct val="150000"/>
              </a:lnSpc>
              <a:spcBef>
                <a:spcPts val="0"/>
              </a:spcBef>
            </a:pPr>
            <a:r>
              <a:rPr lang="en-US" dirty="0">
                <a:latin typeface="+mj-lt"/>
                <a:cs typeface="Arial" panose="020B0604020202020204" pitchFamily="34" charset="0"/>
              </a:rPr>
              <a:t>Feedback </a:t>
            </a:r>
          </a:p>
          <a:p>
            <a:pPr>
              <a:lnSpc>
                <a:spcPct val="150000"/>
              </a:lnSpc>
              <a:spcBef>
                <a:spcPts val="0"/>
              </a:spcBef>
            </a:pPr>
            <a:r>
              <a:rPr lang="en-US" dirty="0">
                <a:latin typeface="+mj-lt"/>
                <a:cs typeface="Arial" panose="020B0604020202020204" pitchFamily="34" charset="0"/>
              </a:rPr>
              <a:t>NEXUS &amp; EJSCREEN</a:t>
            </a:r>
          </a:p>
          <a:p>
            <a:pPr>
              <a:lnSpc>
                <a:spcPct val="150000"/>
              </a:lnSpc>
              <a:spcBef>
                <a:spcPts val="0"/>
              </a:spcBef>
            </a:pPr>
            <a:r>
              <a:rPr lang="en-US" dirty="0">
                <a:latin typeface="+mj-lt"/>
                <a:cs typeface="Arial" panose="020B0604020202020204" pitchFamily="34" charset="0"/>
              </a:rPr>
              <a:t>Important Caveats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735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62516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6</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850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Wingdings" panose="05000000000000000000" pitchFamily="2" charset="2"/>
              <a:buChar char="ü"/>
            </a:pPr>
            <a:r>
              <a:rPr lang="en-US" sz="1800" b="0" dirty="0"/>
              <a:t>8</a:t>
            </a:r>
            <a:r>
              <a:rPr lang="en-US" sz="1800" b="0"/>
              <a:t>/31/22 </a:t>
            </a:r>
            <a:r>
              <a:rPr lang="en-US" sz="1800" b="0" dirty="0"/>
              <a:t>– BenMAP Team</a:t>
            </a:r>
          </a:p>
          <a:p>
            <a:pPr lvl="0">
              <a:buFont typeface="Arial" panose="020B0604020202020204" pitchFamily="34" charset="0"/>
              <a:buChar char="•"/>
            </a:pPr>
            <a:r>
              <a:rPr lang="en-US" sz="1800" b="0" dirty="0"/>
              <a:t>9/12/22 – OAPPS/AAOP (Economists)</a:t>
            </a:r>
          </a:p>
          <a:p>
            <a:pPr marL="285750" lvl="0" indent="-285750">
              <a:buFont typeface="Arial" panose="020B0604020202020204" pitchFamily="34" charset="0"/>
              <a:buChar char="•"/>
            </a:pPr>
            <a:r>
              <a:rPr lang="en-US" sz="1800" b="0" dirty="0"/>
              <a:t>9/14/22 – CAAAC</a:t>
            </a:r>
          </a:p>
          <a:p>
            <a:pPr marL="285750" indent="-285750">
              <a:buFont typeface="Arial" panose="020B0604020202020204" pitchFamily="34" charset="0"/>
              <a:buChar char="•"/>
            </a:pPr>
            <a:r>
              <a:rPr lang="en-US" sz="1800" b="0" dirty="0"/>
              <a:t>10/4/22 – RO APMs</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E861-DC41-4029-A2F0-E46AD2C3E896}"/>
              </a:ext>
            </a:extLst>
          </p:cNvPr>
          <p:cNvSpPr>
            <a:spLocks noGrp="1"/>
          </p:cNvSpPr>
          <p:nvPr>
            <p:ph type="title"/>
          </p:nvPr>
        </p:nvSpPr>
        <p:spPr>
          <a:xfrm>
            <a:off x="0" y="71440"/>
            <a:ext cx="12192000" cy="669103"/>
          </a:xfrm>
        </p:spPr>
        <p:txBody>
          <a:bodyPr/>
          <a:lstStyle/>
          <a:p>
            <a:r>
              <a:rPr lang="en-US" dirty="0">
                <a:solidFill>
                  <a:srgbClr val="FFFF00"/>
                </a:solidFill>
              </a:rPr>
              <a:t>NEXUS</a:t>
            </a:r>
            <a:r>
              <a:rPr lang="en-US" dirty="0"/>
              <a:t> 		   &amp; 	   	EJSCREEN</a:t>
            </a:r>
          </a:p>
        </p:txBody>
      </p:sp>
      <p:sp>
        <p:nvSpPr>
          <p:cNvPr id="4" name="Oval 3">
            <a:extLst>
              <a:ext uri="{FF2B5EF4-FFF2-40B4-BE49-F238E27FC236}">
                <a16:creationId xmlns:a16="http://schemas.microsoft.com/office/drawing/2014/main" id="{ED04D3AD-E091-40DC-AAC7-0486551A011D}"/>
              </a:ext>
            </a:extLst>
          </p:cNvPr>
          <p:cNvSpPr/>
          <p:nvPr/>
        </p:nvSpPr>
        <p:spPr bwMode="auto">
          <a:xfrm>
            <a:off x="79451" y="840509"/>
            <a:ext cx="7819644" cy="5946051"/>
          </a:xfrm>
          <a:prstGeom prst="ellipse">
            <a:avLst/>
          </a:prstGeom>
          <a:solidFill>
            <a:schemeClr val="tx2">
              <a:lumMod val="60000"/>
              <a:lumOff val="40000"/>
              <a:alpha val="32157"/>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9" name="Oval 8">
            <a:extLst>
              <a:ext uri="{FF2B5EF4-FFF2-40B4-BE49-F238E27FC236}">
                <a16:creationId xmlns:a16="http://schemas.microsoft.com/office/drawing/2014/main" id="{1708EF01-0DF9-4149-9194-A4E81E3BED5B}"/>
              </a:ext>
            </a:extLst>
          </p:cNvPr>
          <p:cNvSpPr/>
          <p:nvPr/>
        </p:nvSpPr>
        <p:spPr bwMode="auto">
          <a:xfrm>
            <a:off x="3989273" y="892311"/>
            <a:ext cx="7819644" cy="5946051"/>
          </a:xfrm>
          <a:prstGeom prst="ellipse">
            <a:avLst/>
          </a:prstGeom>
          <a:solidFill>
            <a:schemeClr val="accent2">
              <a:lumMod val="75000"/>
              <a:alpha val="2902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 name="TextBox 4">
            <a:extLst>
              <a:ext uri="{FF2B5EF4-FFF2-40B4-BE49-F238E27FC236}">
                <a16:creationId xmlns:a16="http://schemas.microsoft.com/office/drawing/2014/main" id="{0120F141-CD52-492C-8A03-0C1AABD45A94}"/>
              </a:ext>
            </a:extLst>
          </p:cNvPr>
          <p:cNvSpPr txBox="1"/>
          <p:nvPr/>
        </p:nvSpPr>
        <p:spPr>
          <a:xfrm>
            <a:off x="4995169" y="1833235"/>
            <a:ext cx="3116062" cy="4401205"/>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EJ Layers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Tribal Areas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Nonattainment Areas</a:t>
            </a:r>
          </a:p>
          <a:p>
            <a:pPr marL="0" lvl="2"/>
            <a:endParaRPr lang="en-US" sz="1400" dirty="0">
              <a:latin typeface="Arial" panose="020B0604020202020204" pitchFamily="34" charset="0"/>
              <a:cs typeface="Arial" panose="020B0604020202020204" pitchFamily="34" charset="0"/>
            </a:endParaRPr>
          </a:p>
          <a:p>
            <a:pPr marL="0" lvl="1"/>
            <a:r>
              <a:rPr lang="en-US" sz="1400" b="1"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Respiratory HI</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Cancer Risk</a:t>
            </a:r>
            <a:endParaRPr lang="en-US" sz="1600" b="1"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NATA Diesel PM</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Ozone Model Concentrations</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PM</a:t>
            </a:r>
            <a:r>
              <a:rPr lang="en-US" sz="1400" b="1" baseline="-25000" dirty="0">
                <a:latin typeface="Arial" panose="020B0604020202020204" pitchFamily="34" charset="0"/>
                <a:cs typeface="Arial" panose="020B0604020202020204" pitchFamily="34" charset="0"/>
              </a:rPr>
              <a:t>2.5 </a:t>
            </a:r>
            <a:r>
              <a:rPr lang="en-US" sz="1400" b="1" dirty="0">
                <a:latin typeface="Arial" panose="020B0604020202020204" pitchFamily="34" charset="0"/>
                <a:cs typeface="Arial" panose="020B0604020202020204" pitchFamily="34" charset="0"/>
              </a:rPr>
              <a:t>Model Concentrations</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Demographic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People of Color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Less Than HS Educated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 Income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Linguistically Isolated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Demographic Index</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 Age 5</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Age 64</a:t>
            </a:r>
          </a:p>
          <a:p>
            <a:pPr marL="0" lvl="2"/>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679153-4BB4-46A5-8082-5C56A450AF42}"/>
              </a:ext>
            </a:extLst>
          </p:cNvPr>
          <p:cNvSpPr/>
          <p:nvPr/>
        </p:nvSpPr>
        <p:spPr>
          <a:xfrm>
            <a:off x="9678443" y="2211818"/>
            <a:ext cx="2795031" cy="584775"/>
          </a:xfrm>
          <a:prstGeom prst="rect">
            <a:avLst/>
          </a:prstGeom>
        </p:spPr>
        <p:txBody>
          <a:bodyPr wrap="square">
            <a:spAutoFit/>
          </a:bodyPr>
          <a:lstStyle/>
          <a:p>
            <a:pPr marL="285750" lvl="2" indent="-285750">
              <a:buFont typeface="Arial" panose="020B0604020202020204" pitchFamily="34" charset="0"/>
              <a:buChar char="•"/>
            </a:pPr>
            <a:endParaRPr lang="en-US" sz="1600" dirty="0"/>
          </a:p>
          <a:p>
            <a:pPr marL="285750" lvl="2" indent="-285750">
              <a:buFont typeface="Arial" panose="020B0604020202020204" pitchFamily="34" charset="0"/>
              <a:buChar char="•"/>
            </a:pPr>
            <a:endParaRPr lang="en-US" sz="1600" dirty="0"/>
          </a:p>
        </p:txBody>
      </p:sp>
      <p:sp>
        <p:nvSpPr>
          <p:cNvPr id="7" name="Rectangle 6">
            <a:extLst>
              <a:ext uri="{FF2B5EF4-FFF2-40B4-BE49-F238E27FC236}">
                <a16:creationId xmlns:a16="http://schemas.microsoft.com/office/drawing/2014/main" id="{170F007D-A60D-4AE7-8372-3E65136B7FE6}"/>
              </a:ext>
            </a:extLst>
          </p:cNvPr>
          <p:cNvSpPr/>
          <p:nvPr/>
        </p:nvSpPr>
        <p:spPr>
          <a:xfrm>
            <a:off x="7899095" y="1210258"/>
            <a:ext cx="6096000" cy="5047536"/>
          </a:xfrm>
          <a:prstGeom prst="rect">
            <a:avLst/>
          </a:prstGeom>
        </p:spPr>
        <p:txBody>
          <a:bodyPr>
            <a:spAutoFit/>
          </a:bodyPr>
          <a:lstStyle/>
          <a:p>
            <a:pPr marL="0" lvl="1"/>
            <a:r>
              <a:rPr lang="en-US" sz="1400" u="sng" dirty="0">
                <a:latin typeface="Arial" panose="020B0604020202020204" pitchFamily="34" charset="0"/>
                <a:cs typeface="Arial" panose="020B0604020202020204" pitchFamily="34" charset="0"/>
              </a:rPr>
              <a:t>EJ Layers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EJ Grants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features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Places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Schools &amp; Parks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Transportation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Boundaries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Prisons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Subsidized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Climate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Sites reporting to the EPA</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(NPL)</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RSEI</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r>
              <a:rPr lang="en-US" sz="1400"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Wastewater Discharge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Lead Paint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Traffic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RMP Proximity</a:t>
            </a:r>
          </a:p>
        </p:txBody>
      </p:sp>
      <p:sp>
        <p:nvSpPr>
          <p:cNvPr id="14" name="TextBox 13">
            <a:extLst>
              <a:ext uri="{FF2B5EF4-FFF2-40B4-BE49-F238E27FC236}">
                <a16:creationId xmlns:a16="http://schemas.microsoft.com/office/drawing/2014/main" id="{F6321584-E9EE-48CE-AC07-7A3D98EB929D}"/>
              </a:ext>
            </a:extLst>
          </p:cNvPr>
          <p:cNvSpPr txBox="1"/>
          <p:nvPr/>
        </p:nvSpPr>
        <p:spPr>
          <a:xfrm>
            <a:off x="978997" y="1905756"/>
            <a:ext cx="2936519" cy="5109091"/>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Ozone and PM</a:t>
            </a:r>
            <a:r>
              <a:rPr lang="en-US" sz="1400" u="sng" baseline="-25000" dirty="0">
                <a:latin typeface="Arial" panose="020B0604020202020204" pitchFamily="34" charset="0"/>
                <a:cs typeface="Arial" panose="020B0604020202020204" pitchFamily="34" charset="0"/>
              </a:rPr>
              <a:t>2.5</a:t>
            </a:r>
            <a:r>
              <a:rPr lang="en-US" sz="1400" u="sng"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Fused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Mortality &amp; morbidity risk data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Air Toxics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Cancer &amp; noncancer risk data</a:t>
            </a:r>
          </a:p>
          <a:p>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GHG emissions</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NEI’s GHG (CO2e) emissions</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Facilities and county level</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Source cate</a:t>
            </a:r>
            <a:r>
              <a:rPr lang="en-US" sz="1400" dirty="0">
                <a:latin typeface="Arial" panose="020B0604020202020204" pitchFamily="34" charset="0"/>
                <a:ea typeface="Calibri" panose="020F0502020204030204" pitchFamily="34" charset="0"/>
                <a:cs typeface="Arial" panose="020B0604020202020204" pitchFamily="34" charset="0"/>
              </a:rPr>
              <a:t>gories (</a:t>
            </a:r>
            <a:r>
              <a:rPr lang="en-US" sz="1400" dirty="0" err="1">
                <a:latin typeface="Arial" panose="020B0604020202020204" pitchFamily="34" charset="0"/>
                <a:ea typeface="Calibri" panose="020F0502020204030204" pitchFamily="34" charset="0"/>
                <a:cs typeface="Arial" panose="020B0604020202020204" pitchFamily="34" charset="0"/>
              </a:rPr>
              <a:t>pt</a:t>
            </a:r>
            <a:r>
              <a:rPr lang="en-US" sz="1400" dirty="0">
                <a:latin typeface="Arial" panose="020B0604020202020204" pitchFamily="34" charset="0"/>
                <a:ea typeface="Calibri" panose="020F0502020204030204" pitchFamily="34" charset="0"/>
                <a:cs typeface="Arial" panose="020B0604020202020204" pitchFamily="34" charset="0"/>
              </a:rPr>
              <a:t>, on-road, non-road, etc.)</a:t>
            </a:r>
            <a:endParaRPr lang="en-US" sz="11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9DA1CB3D-E36B-4042-AFA9-AD56B7ACF5D1}"/>
              </a:ext>
            </a:extLst>
          </p:cNvPr>
          <p:cNvSpPr/>
          <p:nvPr/>
        </p:nvSpPr>
        <p:spPr>
          <a:xfrm>
            <a:off x="4577622" y="6440130"/>
            <a:ext cx="3427541"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*Provided to OEJ by OAQPS (AQAD &amp; HEID)</a:t>
            </a:r>
          </a:p>
        </p:txBody>
      </p:sp>
      <p:sp>
        <p:nvSpPr>
          <p:cNvPr id="16" name="Slide Number Placeholder 1">
            <a:extLst>
              <a:ext uri="{FF2B5EF4-FFF2-40B4-BE49-F238E27FC236}">
                <a16:creationId xmlns:a16="http://schemas.microsoft.com/office/drawing/2014/main" id="{453A7EEF-68B3-4791-9A8A-B9F4D82184CB}"/>
              </a:ext>
            </a:extLst>
          </p:cNvPr>
          <p:cNvSpPr txBox="1">
            <a:spLocks/>
          </p:cNvSpPr>
          <p:nvPr/>
        </p:nvSpPr>
        <p:spPr>
          <a:xfrm>
            <a:off x="10058400" y="650041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rPr>
              <a:pPr algn="r">
                <a:defRPr/>
              </a:pPr>
              <a:t>9</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798368493"/>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mso-contentType ?>
<SharedContentType xmlns="Microsoft.SharePoint.Taxonomy.ContentTypeSync" SourceId="29f62856-1543-49d4-a736-4569d363f533" ContentTypeId="0x0101" PreviousValue="false"/>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10.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11.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12.xml><?xml version="1.0" encoding="utf-8"?>
<ds:datastoreItem xmlns:ds="http://schemas.openxmlformats.org/officeDocument/2006/customXml" ds:itemID="{05EEFC2A-E018-4F40-8EA9-6DAD8B10694F}">
  <ds:schemaRefs>
    <ds:schemaRef ds:uri="ESRI.ArcGIS.Mapping.OfficeIntegration.PowerPointInfo"/>
  </ds:schemaRefs>
</ds:datastoreItem>
</file>

<file path=customXml/itemProps13.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4.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15.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16.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17.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18.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9.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2.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20.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1.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2.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3.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24.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5.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26.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27.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28.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3.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4.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5.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6.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7.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8.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9.xml><?xml version="1.0" encoding="utf-8"?>
<ds:datastoreItem xmlns:ds="http://schemas.openxmlformats.org/officeDocument/2006/customXml" ds:itemID="{3CEC331A-B5C3-4C3E-BA9F-FCED4B09762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75131</TotalTime>
  <Words>1488</Words>
  <Application>Microsoft Office PowerPoint</Application>
  <PresentationFormat>Widescreen</PresentationFormat>
  <Paragraphs>242</Paragraphs>
  <Slides>11</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微软雅黑</vt:lpstr>
      <vt:lpstr>黑体</vt:lpstr>
      <vt:lpstr>Arial</vt:lpstr>
      <vt:lpstr>Arial Black</vt:lpstr>
      <vt:lpstr>Calibri</vt:lpstr>
      <vt:lpstr>Wingdings</vt:lpstr>
      <vt:lpstr>2_EMPA课题组模板</vt:lpstr>
      <vt:lpstr>3_EMPA课题组模板</vt:lpstr>
      <vt:lpstr>4_EMPA课题组模板</vt:lpstr>
      <vt:lpstr>“NEXUS” Multi-Pollutant Advanced Screening Tool OAPPS/AAOP Briefing</vt:lpstr>
      <vt:lpstr>Multi-Pollutant Team Members</vt:lpstr>
      <vt:lpstr>PowerPoint Presentation</vt:lpstr>
      <vt:lpstr>PowerPoint Presentation</vt:lpstr>
      <vt:lpstr>NEXUS: Background</vt:lpstr>
      <vt:lpstr>NEXUS: Data Inputs and Major Functions</vt:lpstr>
      <vt:lpstr>PowerPoint Presentation</vt:lpstr>
      <vt:lpstr>PowerPoint Presentation</vt:lpstr>
      <vt:lpstr>NEXUS      &amp;      EJSCREEN</vt:lpstr>
      <vt:lpstr>NEXUS: Important Caveats</vt:lpstr>
      <vt:lpstr>“NEXUS 3.0” Live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Lindo, Osmond</cp:lastModifiedBy>
  <cp:revision>1381</cp:revision>
  <cp:lastPrinted>2020-02-19T17:26:50Z</cp:lastPrinted>
  <dcterms:created xsi:type="dcterms:W3CDTF">2016-05-30T08:23:37Z</dcterms:created>
  <dcterms:modified xsi:type="dcterms:W3CDTF">2022-09-12T14:19:16Z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