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  <p:sldMasterId id="2147483827" r:id="rId31"/>
  </p:sldMasterIdLst>
  <p:notesMasterIdLst>
    <p:notesMasterId r:id="rId48"/>
  </p:notesMasterIdLst>
  <p:handoutMasterIdLst>
    <p:handoutMasterId r:id="rId49"/>
  </p:handoutMasterIdLst>
  <p:sldIdLst>
    <p:sldId id="1089" r:id="rId32"/>
    <p:sldId id="1546" r:id="rId33"/>
    <p:sldId id="1249" r:id="rId34"/>
    <p:sldId id="1542" r:id="rId35"/>
    <p:sldId id="1509" r:id="rId36"/>
    <p:sldId id="1527" r:id="rId37"/>
    <p:sldId id="1547" r:id="rId38"/>
    <p:sldId id="1523" r:id="rId39"/>
    <p:sldId id="1506" r:id="rId40"/>
    <p:sldId id="1554" r:id="rId41"/>
    <p:sldId id="1552" r:id="rId42"/>
    <p:sldId id="1414" r:id="rId43"/>
    <p:sldId id="1557" r:id="rId44"/>
    <p:sldId id="1556" r:id="rId45"/>
    <p:sldId id="1549" r:id="rId46"/>
    <p:sldId id="1379" r:id="rId4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E90968-D088-2DC7-1EA2-A0EF26A0562D}" name="Landis, Elizabeth" initials="LE" userId="S::Landis.Elizabeth@epa.gov::ab5a0f48-4954-4e8f-b852-9bcaf16ccf62" providerId="AD"/>
  <p188:author id="{E6B5177E-BA12-0815-11AB-F82DED5697CB}" name="Fox, Tyler" initials="FT" userId="S::Fox.Tyler@epa.gov::d3ca8bf6-d2c8-45ae-bf9b-8f74647f810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5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Jang, Carey" initials="JC" lastIdx="1" clrIdx="1">
    <p:extLst>
      <p:ext uri="{19B8F6BF-5375-455C-9EA6-DF929625EA0E}">
        <p15:presenceInfo xmlns:p15="http://schemas.microsoft.com/office/powerpoint/2012/main" userId="S::Jang.Carey@epa.gov::5dcdf613-9329-442e-aaa9-13ddf77a7a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BD"/>
    <a:srgbClr val="FFFF8F"/>
    <a:srgbClr val="CCE9AD"/>
    <a:srgbClr val="BAD4D8"/>
    <a:srgbClr val="A7FFCF"/>
    <a:srgbClr val="E6E6E6"/>
    <a:srgbClr val="A3E7FF"/>
    <a:srgbClr val="89FFBE"/>
    <a:srgbClr val="6FE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84238" autoAdjust="0"/>
  </p:normalViewPr>
  <p:slideViewPr>
    <p:cSldViewPr snapToGrid="0">
      <p:cViewPr varScale="1">
        <p:scale>
          <a:sx n="96" d="100"/>
          <a:sy n="96" d="100"/>
        </p:scale>
        <p:origin x="8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Master" Target="slideMasters/slideMaster1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3.xml"/><Relationship Id="rId44" Type="http://schemas.openxmlformats.org/officeDocument/2006/relationships/slide" Target="slides/slide13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notesMaster" Target="notesMasters/notesMaster1.xml"/><Relationship Id="rId56" Type="http://schemas.microsoft.com/office/2018/10/relationships/authors" Target="authors.xml"/><Relationship Id="rId8" Type="http://schemas.openxmlformats.org/officeDocument/2006/relationships/customXml" Target="../customXml/item8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20" Type="http://schemas.openxmlformats.org/officeDocument/2006/relationships/customXml" Target="../customXml/item20.xml"/><Relationship Id="rId41" Type="http://schemas.openxmlformats.org/officeDocument/2006/relationships/slide" Target="slides/slide10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g, Carey" userId="5dcdf613-9329-442e-aaa9-13ddf77a7abf" providerId="ADAL" clId="{4FB018CB-215A-46AB-86DD-5D294C79C4C4}"/>
    <pc:docChg chg="custSel modSld">
      <pc:chgData name="Jang, Carey" userId="5dcdf613-9329-442e-aaa9-13ddf77a7abf" providerId="ADAL" clId="{4FB018CB-215A-46AB-86DD-5D294C79C4C4}" dt="2022-08-25T19:34:09.133" v="756" actId="20578"/>
      <pc:docMkLst>
        <pc:docMk/>
      </pc:docMkLst>
      <pc:sldChg chg="modSp mod">
        <pc:chgData name="Jang, Carey" userId="5dcdf613-9329-442e-aaa9-13ddf77a7abf" providerId="ADAL" clId="{4FB018CB-215A-46AB-86DD-5D294C79C4C4}" dt="2022-08-25T19:02:29.850" v="285" actId="20577"/>
        <pc:sldMkLst>
          <pc:docMk/>
          <pc:sldMk cId="3706213604" sldId="1414"/>
        </pc:sldMkLst>
        <pc:spChg chg="mod">
          <ac:chgData name="Jang, Carey" userId="5dcdf613-9329-442e-aaa9-13ddf77a7abf" providerId="ADAL" clId="{4FB018CB-215A-46AB-86DD-5D294C79C4C4}" dt="2022-08-25T19:02:29.850" v="285" actId="20577"/>
          <ac:spMkLst>
            <pc:docMk/>
            <pc:sldMk cId="3706213604" sldId="1414"/>
            <ac:spMk id="14" creationId="{F6321584-E9EE-48CE-AC07-7A3D98EB929D}"/>
          </ac:spMkLst>
        </pc:spChg>
      </pc:sldChg>
      <pc:sldChg chg="modSp mod">
        <pc:chgData name="Jang, Carey" userId="5dcdf613-9329-442e-aaa9-13ddf77a7abf" providerId="ADAL" clId="{4FB018CB-215A-46AB-86DD-5D294C79C4C4}" dt="2022-08-25T19:34:09.133" v="756" actId="20578"/>
        <pc:sldMkLst>
          <pc:docMk/>
          <pc:sldMk cId="271635130" sldId="1549"/>
        </pc:sldMkLst>
        <pc:spChg chg="mod">
          <ac:chgData name="Jang, Carey" userId="5dcdf613-9329-442e-aaa9-13ddf77a7abf" providerId="ADAL" clId="{4FB018CB-215A-46AB-86DD-5D294C79C4C4}" dt="2022-08-25T19:34:09.133" v="756" actId="20578"/>
          <ac:spMkLst>
            <pc:docMk/>
            <pc:sldMk cId="271635130" sldId="1549"/>
            <ac:spMk id="26" creationId="{C1AC9C0D-4755-4580-A81C-D0444E26F7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2022/8/25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AD92F-F22A-4727-B555-C340A4DD3687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16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86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787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15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66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4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70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05422-1729-4581-9CB8-8AF770D43E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8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1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1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42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316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0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6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8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1826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8623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3492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3876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151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7212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7497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00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180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9901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5337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2023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19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84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50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“</a:t>
            </a:r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NEXUS”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Multi-Pollutant Advanced Screening Tool</a:t>
            </a:r>
            <a:b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OAQPS Briefing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0DDC-6B53-4833-AAC6-95682E48F51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5126106"/>
            <a:ext cx="9144000" cy="95410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Beth Landis, HEID/Climate, International, &amp; Multi-Media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Carey Jang, AQAD/Air Quality Modeling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8/17/22</a:t>
            </a:r>
            <a:endParaRPr lang="zh-CN" alt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AFFCA-E948-49BD-BC86-189A3A0496D5}"/>
              </a:ext>
            </a:extLst>
          </p:cNvPr>
          <p:cNvSpPr txBox="1"/>
          <p:nvPr/>
        </p:nvSpPr>
        <p:spPr>
          <a:xfrm>
            <a:off x="705648" y="1398420"/>
            <a:ext cx="51224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Data Viewer: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National/Regional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F4318-AF6C-4755-9019-8B0723ECCA1F}"/>
              </a:ext>
            </a:extLst>
          </p:cNvPr>
          <p:cNvSpPr txBox="1"/>
          <p:nvPr/>
        </p:nvSpPr>
        <p:spPr>
          <a:xfrm>
            <a:off x="6695046" y="1367717"/>
            <a:ext cx="512248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Proximity Analysis: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Community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97327D-3752-43D9-A23A-E6F7D65F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91" y="1910302"/>
            <a:ext cx="4985403" cy="28031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42159A9B-9E63-4BD4-BA9A-7405DB1CE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775" y="1882780"/>
            <a:ext cx="4710033" cy="2830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1C611A2-4E34-4B64-979C-FE610B88ED96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7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92698"/>
            <a:ext cx="11565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Beta Team Feedback - Uses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876250"/>
            <a:ext cx="11565466" cy="5889052"/>
          </a:xfrm>
        </p:spPr>
        <p:txBody>
          <a:bodyPr numCol="2"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 Related Activities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NAAs and areas close to NAAQS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conceptual models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preparing path forward document to join Advance program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weight-of-evidence analysis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Quality Planning Activities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 areas to focus reduction efforts with possible lowering of NAAQs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permit applications</a:t>
            </a:r>
            <a:endParaRPr lang="en-US" sz="15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Visually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understand MP issues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Visualize areas of concern, run reports &amp; focus efforts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 to citizen complaints about sources</a:t>
            </a:r>
            <a:endParaRPr lang="en-US" sz="15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where to focus emission reduction efforts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Justice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 maps and reports for EJ workgroup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areas with air quality and EJ concerns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areas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MP cumulative impacts are considered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Robust evaluation of potential EJ concerns and plans to address community needs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Outreach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AQ planning conversations with SLT air agencies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community outreach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Briefings with RAs and management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Activities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Annual Monitoring Network Plans and site/monitor relocation requests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new development proposals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network assessments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air quality impacts in local communities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 </a:t>
            </a:r>
            <a:r>
              <a:rPr lang="en-US" sz="15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AirToxScreen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Assessments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burden of individual or combination of air pollutants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 existing techniques for emissions, modeling, monitoring &amp; risk assessment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 air quality and human health focus areas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new employees learn about areas with O</a:t>
            </a:r>
            <a:r>
              <a:rPr lang="en-US" sz="15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PM</a:t>
            </a:r>
            <a:r>
              <a:rPr lang="en-US" sz="15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toxics and/or EJ concerns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with determining dis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tribution of grant funding</a:t>
            </a:r>
          </a:p>
        </p:txBody>
      </p:sp>
    </p:spTree>
    <p:extLst>
      <p:ext uri="{BB962C8B-B14F-4D97-AF65-F5344CB8AC3E}">
        <p14:creationId xmlns:p14="http://schemas.microsoft.com/office/powerpoint/2010/main" val="107955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92698"/>
            <a:ext cx="11565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Beta Team Feedback - Asks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1E6F55-31C1-405B-8B6A-F9B04A420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866" y="1100667"/>
            <a:ext cx="5384800" cy="50254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Common Requests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Access issues - web-based / cloud-based application is preferable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More recent data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 of available Pb data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Ability to filter emissions, monitor data, and drop downs selections by map extent or user defined boundaries (e.g., boundary box or lasso)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 of GHG reporting program data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Report capabilities: Automated 1–2-page summary document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D33C8-7F39-4418-B1FB-90C418ED1362}"/>
              </a:ext>
            </a:extLst>
          </p:cNvPr>
          <p:cNvSpPr txBox="1"/>
          <p:nvPr/>
        </p:nvSpPr>
        <p:spPr>
          <a:xfrm>
            <a:off x="6400799" y="1100667"/>
            <a:ext cx="5384800" cy="518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Unique Requests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layer multiple years of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see all monitors in a selected area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see all facilities within proximity analysis selected area versus county-wide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see modeled concentrations from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AirToxScreen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import air dispersion modeling results in .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kmz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format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filter facilities by industry/NAICS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adjust the data value year in proximity analysis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See individual HAP/VOC emissions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 driving pollutant for elevated cancer risk and HI for census block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 data for Hawaii and Alaska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Wind roses to help assess monitor siting</a:t>
            </a:r>
          </a:p>
        </p:txBody>
      </p:sp>
    </p:spTree>
    <p:extLst>
      <p:ext uri="{BB962C8B-B14F-4D97-AF65-F5344CB8AC3E}">
        <p14:creationId xmlns:p14="http://schemas.microsoft.com/office/powerpoint/2010/main" val="106022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E861-DC41-4029-A2F0-E46AD2C3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40"/>
            <a:ext cx="12192000" cy="66910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NEXUS</a:t>
            </a:r>
            <a:r>
              <a:rPr lang="en-US" dirty="0"/>
              <a:t> 		   &amp; 	   	EJSCREEN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04D3AD-E091-40DC-AAC7-0486551A011D}"/>
              </a:ext>
            </a:extLst>
          </p:cNvPr>
          <p:cNvSpPr/>
          <p:nvPr/>
        </p:nvSpPr>
        <p:spPr bwMode="auto">
          <a:xfrm>
            <a:off x="79451" y="840509"/>
            <a:ext cx="7819644" cy="5946051"/>
          </a:xfrm>
          <a:prstGeom prst="ellipse">
            <a:avLst/>
          </a:prstGeom>
          <a:solidFill>
            <a:schemeClr val="tx2">
              <a:lumMod val="60000"/>
              <a:lumOff val="40000"/>
              <a:alpha val="32157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08EF01-0DF9-4149-9194-A4E81E3BED5B}"/>
              </a:ext>
            </a:extLst>
          </p:cNvPr>
          <p:cNvSpPr/>
          <p:nvPr/>
        </p:nvSpPr>
        <p:spPr bwMode="auto">
          <a:xfrm>
            <a:off x="3989273" y="892311"/>
            <a:ext cx="7819644" cy="5946051"/>
          </a:xfrm>
          <a:prstGeom prst="ellipse">
            <a:avLst/>
          </a:prstGeom>
          <a:solidFill>
            <a:schemeClr val="accent2">
              <a:lumMod val="75000"/>
              <a:alpha val="2902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0F141-CD52-492C-8A03-0C1AABD45A94}"/>
              </a:ext>
            </a:extLst>
          </p:cNvPr>
          <p:cNvSpPr txBox="1"/>
          <p:nvPr/>
        </p:nvSpPr>
        <p:spPr>
          <a:xfrm>
            <a:off x="4995169" y="1833235"/>
            <a:ext cx="31160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EJ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Tribal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Nonattainment Areas</a:t>
            </a:r>
          </a:p>
          <a:p>
            <a:pPr marL="0" lvl="2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Indicators*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NATA Respiratory HI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NATA Cancer Risk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NATA Diesel PM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Ozone Model Concentrations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Model Concentrations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Demographic Indicators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People of Color Population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Less Than HS Educated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Low Income Population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Linguistically Isolated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Demographic Index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Under Age 5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Over Age 64</a:t>
            </a:r>
          </a:p>
          <a:p>
            <a:pPr marL="0" lvl="2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679153-4BB4-46A5-8082-5C56A450AF42}"/>
              </a:ext>
            </a:extLst>
          </p:cNvPr>
          <p:cNvSpPr/>
          <p:nvPr/>
        </p:nvSpPr>
        <p:spPr>
          <a:xfrm>
            <a:off x="9678443" y="2211818"/>
            <a:ext cx="2795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0F007D-A60D-4AE7-8372-3E65136B7FE6}"/>
              </a:ext>
            </a:extLst>
          </p:cNvPr>
          <p:cNvSpPr/>
          <p:nvPr/>
        </p:nvSpPr>
        <p:spPr>
          <a:xfrm>
            <a:off x="7899095" y="1210258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EJ Layers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Hazardous waste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EJ Grants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Water features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Schools &amp; Parks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Prisons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Public Housing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Subsidized Housing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Sites reporting to the EPA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Superfund (NPL)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RSEI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Indicators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Wastewater Discharge Indicator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Hazardous Waste Proximity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Superfund Proximity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Lead Paint Indicator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Traffic Proximity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RMP Proximity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321584-E9EE-48CE-AC07-7A3D98EB929D}"/>
              </a:ext>
            </a:extLst>
          </p:cNvPr>
          <p:cNvSpPr txBox="1"/>
          <p:nvPr/>
        </p:nvSpPr>
        <p:spPr>
          <a:xfrm>
            <a:off x="978997" y="1905756"/>
            <a:ext cx="293651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Ozone and PM</a:t>
            </a:r>
            <a:r>
              <a:rPr lang="en-US" sz="14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Emissions and source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Monitoring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Fused concentration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Mortality &amp; morbidity risk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Air Toxics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Emissions and source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Monitoring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Modeled concentration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Cancer &amp; noncancer risk data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GHG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NEI’s GHG (CO2e)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Facilities and county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 cate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gories (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on-road, non-road, etc.)</a:t>
            </a:r>
            <a:endParaRPr lang="en-US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A1CB3D-E36B-4042-AFA9-AD56B7ACF5D1}"/>
              </a:ext>
            </a:extLst>
          </p:cNvPr>
          <p:cNvSpPr/>
          <p:nvPr/>
        </p:nvSpPr>
        <p:spPr>
          <a:xfrm>
            <a:off x="4577622" y="6440130"/>
            <a:ext cx="3427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*Provided to OEJ by OAQPS (AQAD &amp; HEID)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453A7EEF-68B3-4791-9A8A-B9F4D82184CB}"/>
              </a:ext>
            </a:extLst>
          </p:cNvPr>
          <p:cNvSpPr txBox="1">
            <a:spLocks/>
          </p:cNvSpPr>
          <p:nvPr/>
        </p:nvSpPr>
        <p:spPr>
          <a:xfrm>
            <a:off x="10058400" y="650041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1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13" y="92698"/>
            <a:ext cx="11608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NEXUS: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Example OAQPS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Use for Monitoring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2AC3B-1112-47DB-ADA1-94B92E358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13" y="980728"/>
            <a:ext cx="11608373" cy="919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/>
              <a:t>AQAD/AAMG summer intern (Tom Agger) used NEXUS to provide Justice40 criteria recommendations for the National PM</a:t>
            </a:r>
            <a:r>
              <a:rPr lang="en-US" sz="2400" b="0" baseline="-25000" dirty="0"/>
              <a:t>2.5</a:t>
            </a:r>
            <a:r>
              <a:rPr lang="en-US" sz="2400" b="0" dirty="0"/>
              <a:t> Monitoring Network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94037-3429-45E4-A1F4-4837E92230C4}"/>
              </a:ext>
            </a:extLst>
          </p:cNvPr>
          <p:cNvSpPr txBox="1"/>
          <p:nvPr/>
        </p:nvSpPr>
        <p:spPr>
          <a:xfrm>
            <a:off x="0" y="1848193"/>
            <a:ext cx="725186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Goal: Determine if at least 40% of the current PM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monitoring network serves EJ/At-Risk communities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Process: Used NEXUS proximity analysis tool to analyze geographic areas around monitors or pollutions sources to determine demographics and pollutant risk in those areas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Outcome: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Examined numerous combinations of demographic index, low income, minority, and PM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risk criteria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Preliminary findings suggest that the current National PM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Network meets the Justice 40 goals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AAMG will share the findings with the Regions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This analysis can be used for future monitor siting purposes, but must be combined with other considerations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D752672-665F-4030-AC7D-3D42473D4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/>
          <a:stretch/>
        </p:blipFill>
        <p:spPr>
          <a:xfrm>
            <a:off x="7378368" y="2277651"/>
            <a:ext cx="4521818" cy="336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D85422B-A6E6-4F7A-8D8C-0EBFA4E0A15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24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698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Security Information Concern - Installation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173244" cy="5981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NEXUS is a window-based software program, thus installation of the tool on EPA computers requires assistance from IT service if the user does not have software installation privileges (e.g., </a:t>
            </a:r>
            <a:r>
              <a:rPr lang="en-US" sz="28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PowerBroker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with Larry Dollison (ISO) and OMS representatives to address concerns raised about NEXUS installation approval and potential information security issues (e.g., malicious virus and code)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Meetings initiated because R7 beta tester reported their IT service declined NEXUS installation.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OAQPS sent the NEXUS software package (program and data) to OMS for scanning and no issues or malicious viruses were identified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code scan completed for NEXUS and indicated no issue, so Larry Dollison has approved NEXUS installs on EPA computers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established protocol under UNC contract for code scan of NEXUS (and other tools) to be completed for each version delivered to EPA with supporting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147854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OAQPS</a:t>
            </a: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Next Steps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5" y="876250"/>
            <a:ext cx="10838670" cy="58890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NEXUS Updates Underway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EJ/demographics data to be consistent with new “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EJScreen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2.0” dataset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preliminary “Climate risk” indicators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“flood, fire, drought, sea level rise” map layers thru API (similar to </a:t>
            </a:r>
            <a:r>
              <a:rPr lang="en-US" sz="17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EJScreen</a:t>
            </a: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2.0)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“heat index” developed by OAQPS &amp; ORD based on Global climate models’ predictions as 5</a:t>
            </a:r>
            <a:r>
              <a:rPr lang="en-US" sz="1700" b="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metric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FY’23 NEXUS Budget Request ($200K)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major comments and feedback from Beta Testing Team ($25K)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to 2018 &amp; 2019 MP platform &amp; QA ($25K)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 climate risk indicators and metric ($25K)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web-based NEXUS version ($125K)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Web-based NEXUS Development ($100K)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Deployment and Information Security ($25K)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1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Engagement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list of MP areas to regions and identify areas with MP and potential EJ concerns to consider partnering with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areas that may be NAAs or close to new PM</a:t>
            </a:r>
            <a:r>
              <a:rPr lang="en-US" sz="18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std levels for Advance Program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on other Regional uses identified by Beta test team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within EPA/OAR on use of NEXUS for programmatic purposes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Briefing for OAR Management (Fall 2022?)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8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B97-A878-478A-9EB1-ED2C4BB4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97769"/>
            <a:ext cx="10363200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“NEXUS 3.0” Live Demo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C35E8B8-4E5F-4BBA-93D5-1A4CBA871DAF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71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F8DE-9C8D-429E-BA3A-C2D899A1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Multi-Pollutant Team Members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D8F7F3-323E-47AE-B9CC-85DAB05C1085}"/>
              </a:ext>
            </a:extLst>
          </p:cNvPr>
          <p:cNvSpPr txBox="1">
            <a:spLocks/>
          </p:cNvSpPr>
          <p:nvPr/>
        </p:nvSpPr>
        <p:spPr bwMode="auto">
          <a:xfrm>
            <a:off x="1020725" y="1270000"/>
            <a:ext cx="5368043" cy="503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HEID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Beth Landis / Kimber Scavo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Matt Woody / Kelly Rimer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Robin Langdon / Darryl Weatherhead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Sara Terry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Carrie Wheeler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Rob Pinder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Chris Davis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Conor Mulderrig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Kayla McCauley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OID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Amanda Kaufman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James Payne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Loren Fox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43015C4-6471-49D2-8081-64DBB4B98D31}"/>
              </a:ext>
            </a:extLst>
          </p:cNvPr>
          <p:cNvSpPr txBox="1">
            <a:spLocks/>
          </p:cNvSpPr>
          <p:nvPr/>
        </p:nvSpPr>
        <p:spPr bwMode="auto">
          <a:xfrm>
            <a:off x="6299200" y="1269999"/>
            <a:ext cx="4396874" cy="50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AQAD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Carey Jang / Tyler Fox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Jim Kelly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Shannon Koplitz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Joe Mangino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Jeanette Reyes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AQPD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Rich Damberg / Megan Brachtl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Mia South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SPPD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Lisa Conner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B595C53-3B9D-4D45-88AF-D68062CF7AF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8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Overview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1"/>
            <a:ext cx="10058400" cy="56166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Data Inputs and Major Functions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Briefings &amp; Demos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Feedback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EPA Regional Beta Testing Team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Team Members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Feedback (Uses &amp; Asks)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NEXUS &amp; EJSCREEN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Example OAQPS Use for Monitoring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Security Information Concern - Installation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Next Steps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133870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52DC-5D3D-4A7E-B04E-4CB600A0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94" y="127392"/>
            <a:ext cx="11204185" cy="501827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NEXUS: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144F-31E7-4ACE-833F-F707465C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44" y="936172"/>
            <a:ext cx="11451111" cy="592182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“NEXUS” is an advanced screening tool for multi-pollutant (MP) risks and EJ/Demographic analysis developed by OAQPS’s MP team </a:t>
            </a:r>
          </a:p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“NEXUS” integrates a suite of MP data, including emissions, monitoring, modeling, fused AQ data and health risk data for PM</a:t>
            </a:r>
            <a:r>
              <a: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&amp; air toxics as well as EJ/demographic data, into one single platform to allow national and areal overlay mapping &amp; analysis of MP ambient &amp; risk data </a:t>
            </a:r>
          </a:p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“NEXUS” provides MP analysis across from national level “Phase 1” to regional (EPA region/State/CBSA) level “Phase 2”, and now down to community level “Phase 3” (Proximity analysis” in census tract-level)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We expect to use this tool in conjunction with Regions and identify areas that would potentially benefit most from MP approaches to reduce emissions (including current NA areas)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expect that it can have additional value-added uses across the Office for Air Toxics, Environmental Justice and other programs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NEXUS tool will essentially provide a </a:t>
            </a: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‘conceptual model’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of an area’s MP issues to facilitate engagement with state/local/tribal agencies &amp; community stakeholder groups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1E3A051-7FED-44A1-9971-9B1F1E975018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6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89">
            <a:extLst>
              <a:ext uri="{FF2B5EF4-FFF2-40B4-BE49-F238E27FC236}">
                <a16:creationId xmlns:a16="http://schemas.microsoft.com/office/drawing/2014/main" id="{72A22084-3D6E-4084-8B6F-17E55E065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76" t="18396" r="7862" b="17988"/>
          <a:stretch/>
        </p:blipFill>
        <p:spPr>
          <a:xfrm>
            <a:off x="9190431" y="771817"/>
            <a:ext cx="2910859" cy="16058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49459CC-BBCD-4541-87AE-770303004646}"/>
              </a:ext>
            </a:extLst>
          </p:cNvPr>
          <p:cNvGrpSpPr/>
          <p:nvPr/>
        </p:nvGrpSpPr>
        <p:grpSpPr>
          <a:xfrm>
            <a:off x="9191011" y="1161982"/>
            <a:ext cx="2923230" cy="1736591"/>
            <a:chOff x="9192182" y="1290038"/>
            <a:chExt cx="2923230" cy="17365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588C76-AB07-44C3-BF4E-641E86AE0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2182" y="1290038"/>
              <a:ext cx="2910858" cy="1736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75AC6D-1CE6-4C58-B645-2E2E9C53A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8202" y="2294804"/>
              <a:ext cx="1457210" cy="72860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FF4DD3-C549-44A0-A4D8-6B64F4CFC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323" y="1746462"/>
            <a:ext cx="2939350" cy="1524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40F89-0691-46D1-8B80-E294C911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97" y="67734"/>
            <a:ext cx="10526649" cy="6035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NEXUS:</a:t>
            </a:r>
            <a:r>
              <a:rPr lang="en-US" sz="3600" b="1" dirty="0"/>
              <a:t> Data Inputs and Major Functions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F92DE3F-E3F1-4C06-91AE-06C993B9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590BB6-C56E-4746-BD6F-28D06F1076BD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 sz="32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196DFB-F28A-411B-9F0E-966E474B761C}"/>
              </a:ext>
            </a:extLst>
          </p:cNvPr>
          <p:cNvSpPr/>
          <p:nvPr/>
        </p:nvSpPr>
        <p:spPr bwMode="auto">
          <a:xfrm>
            <a:off x="3347716" y="2260577"/>
            <a:ext cx="2521993" cy="296986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>
              <a:ln/>
              <a:solidFill>
                <a:srgbClr val="00B05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D87BAC-9AEE-46B8-8B17-B257D3DB3E0C}"/>
              </a:ext>
            </a:extLst>
          </p:cNvPr>
          <p:cNvSpPr/>
          <p:nvPr/>
        </p:nvSpPr>
        <p:spPr bwMode="auto">
          <a:xfrm>
            <a:off x="407849" y="3287688"/>
            <a:ext cx="2302932" cy="75035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Air Toxics Monitoring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(2002-2020 &amp; -2018)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EB7F79-2FBD-4354-B1F1-7A55203A29AE}"/>
              </a:ext>
            </a:extLst>
          </p:cNvPr>
          <p:cNvSpPr/>
          <p:nvPr/>
        </p:nvSpPr>
        <p:spPr bwMode="auto">
          <a:xfrm>
            <a:off x="407849" y="1880975"/>
            <a:ext cx="2302932" cy="131459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Air Toxics Risk Data &amp;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Conc. (fused AQ)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(Census tract-level)</a:t>
            </a:r>
            <a:endParaRPr kumimoji="0" lang="en-US" sz="1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7C61BF-A0B8-4950-8BF9-D6028ED6A8DA}"/>
              </a:ext>
            </a:extLst>
          </p:cNvPr>
          <p:cNvSpPr/>
          <p:nvPr/>
        </p:nvSpPr>
        <p:spPr bwMode="auto">
          <a:xfrm>
            <a:off x="407849" y="4121189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County &amp;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Emissions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AD7E10-383D-4E8F-92B1-0CCECF9D3725}"/>
              </a:ext>
            </a:extLst>
          </p:cNvPr>
          <p:cNvSpPr/>
          <p:nvPr/>
        </p:nvSpPr>
        <p:spPr bwMode="auto">
          <a:xfrm>
            <a:off x="407849" y="813617"/>
            <a:ext cx="2302932" cy="97524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Ambient/Design Value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(2012-2020)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(County-level)</a:t>
            </a:r>
            <a:endParaRPr kumimoji="0" lang="en-US" sz="1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2C883F-DA27-4E5A-BFE9-C21A5F41D35D}"/>
              </a:ext>
            </a:extLst>
          </p:cNvPr>
          <p:cNvSpPr/>
          <p:nvPr/>
        </p:nvSpPr>
        <p:spPr bwMode="auto">
          <a:xfrm>
            <a:off x="407849" y="5032150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Justice &amp; Demographic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(from EJSCREEN)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7F1F00-5BFA-4414-BAF4-5E2EB6D53BDB}"/>
              </a:ext>
            </a:extLst>
          </p:cNvPr>
          <p:cNvSpPr/>
          <p:nvPr/>
        </p:nvSpPr>
        <p:spPr bwMode="auto">
          <a:xfrm>
            <a:off x="407848" y="5954400"/>
            <a:ext cx="2283663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Area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Class-I Area</a:t>
            </a:r>
          </a:p>
          <a:p>
            <a:pPr algn="ctr"/>
            <a:r>
              <a:rPr lang="en-US" sz="1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Tribal Area</a:t>
            </a:r>
            <a:endParaRPr kumimoji="0" lang="en-US" sz="1400" i="0" u="none" strike="noStrike" normalizeH="0" baseline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algn="ctr"/>
            <a:endParaRPr kumimoji="0" lang="en-US" sz="1400" i="0" u="none" strike="noStrike" normalizeH="0" baseline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42F55F-C5F0-46F4-9D62-742C25119866}"/>
              </a:ext>
            </a:extLst>
          </p:cNvPr>
          <p:cNvCxnSpPr>
            <a:cxnSpLocks/>
            <a:stCxn id="14" idx="3"/>
            <a:endCxn id="3" idx="0"/>
          </p:cNvCxnSpPr>
          <p:nvPr/>
        </p:nvCxnSpPr>
        <p:spPr bwMode="auto">
          <a:xfrm>
            <a:off x="2710781" y="1301238"/>
            <a:ext cx="1897932" cy="9593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E44F75-ABDC-424B-B1DA-005B2D4B585A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 bwMode="auto">
          <a:xfrm>
            <a:off x="2710781" y="2538273"/>
            <a:ext cx="1006272" cy="1572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77C7EA-2822-419A-84E6-2C24A7E25252}"/>
              </a:ext>
            </a:extLst>
          </p:cNvPr>
          <p:cNvCxnSpPr>
            <a:cxnSpLocks/>
            <a:stCxn id="4" idx="3"/>
            <a:endCxn id="3" idx="2"/>
          </p:cNvCxnSpPr>
          <p:nvPr/>
        </p:nvCxnSpPr>
        <p:spPr bwMode="auto">
          <a:xfrm>
            <a:off x="2710781" y="3662867"/>
            <a:ext cx="636935" cy="826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8EEC54-1D4F-4D28-BE07-B3B912F2175B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2710781" y="4413224"/>
            <a:ext cx="737499" cy="1365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F01C9D-F92B-4962-A405-C8557E73B253}"/>
              </a:ext>
            </a:extLst>
          </p:cNvPr>
          <p:cNvCxnSpPr>
            <a:cxnSpLocks/>
            <a:stCxn id="15" idx="3"/>
            <a:endCxn id="3" idx="3"/>
          </p:cNvCxnSpPr>
          <p:nvPr/>
        </p:nvCxnSpPr>
        <p:spPr bwMode="auto">
          <a:xfrm flipV="1">
            <a:off x="2710781" y="4795519"/>
            <a:ext cx="1006272" cy="6652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1934D4A-0BAF-4D15-8255-EDAC763625B4}"/>
              </a:ext>
            </a:extLst>
          </p:cNvPr>
          <p:cNvSpPr/>
          <p:nvPr/>
        </p:nvSpPr>
        <p:spPr bwMode="auto">
          <a:xfrm>
            <a:off x="6741625" y="813617"/>
            <a:ext cx="230293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Multi-Pollutant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and/or Risk National &amp; Areal Mapping 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2D24779-0033-4C86-A0C7-720F0C9DBF95}"/>
              </a:ext>
            </a:extLst>
          </p:cNvPr>
          <p:cNvSpPr/>
          <p:nvPr/>
        </p:nvSpPr>
        <p:spPr bwMode="auto">
          <a:xfrm>
            <a:off x="6806007" y="4644244"/>
            <a:ext cx="223059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Overlay with NAA, Advance Area, Class-I Area, or Tribal Area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BC2FEDC-412A-45E4-A31C-B4C712D44CD0}"/>
              </a:ext>
            </a:extLst>
          </p:cNvPr>
          <p:cNvSpPr/>
          <p:nvPr/>
        </p:nvSpPr>
        <p:spPr bwMode="auto">
          <a:xfrm>
            <a:off x="6824554" y="2288295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Major Point Emissions Sites/Data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438583-84E3-4A75-A32F-75DC1E8F8F8A}"/>
              </a:ext>
            </a:extLst>
          </p:cNvPr>
          <p:cNvSpPr/>
          <p:nvPr/>
        </p:nvSpPr>
        <p:spPr bwMode="auto">
          <a:xfrm>
            <a:off x="6806006" y="1693414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Monitoring Sites &amp; Trend Data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D812633-5E35-41AF-BDDA-6B8D31EE6D51}"/>
              </a:ext>
            </a:extLst>
          </p:cNvPr>
          <p:cNvSpPr/>
          <p:nvPr/>
        </p:nvSpPr>
        <p:spPr bwMode="auto">
          <a:xfrm>
            <a:off x="6824554" y="5545718"/>
            <a:ext cx="219349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Query, Search, Filter &amp; Export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0C8007F-DC9A-499C-94C8-5645F6BA012D}"/>
              </a:ext>
            </a:extLst>
          </p:cNvPr>
          <p:cNvSpPr/>
          <p:nvPr/>
        </p:nvSpPr>
        <p:spPr bwMode="auto">
          <a:xfrm>
            <a:off x="6826920" y="2878353"/>
            <a:ext cx="218764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Source Category Emissions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46394D2-7D25-4F7A-A0A8-A3570821DBDB}"/>
              </a:ext>
            </a:extLst>
          </p:cNvPr>
          <p:cNvSpPr/>
          <p:nvPr/>
        </p:nvSpPr>
        <p:spPr bwMode="auto">
          <a:xfrm>
            <a:off x="6826919" y="3463609"/>
            <a:ext cx="218764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Sector Emissions Summary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CDCAF75-39D1-4BE0-8E15-0C2641EB0AFE}"/>
              </a:ext>
            </a:extLst>
          </p:cNvPr>
          <p:cNvCxnSpPr>
            <a:cxnSpLocks/>
            <a:stCxn id="16" idx="3"/>
            <a:endCxn id="3" idx="4"/>
          </p:cNvCxnSpPr>
          <p:nvPr/>
        </p:nvCxnSpPr>
        <p:spPr bwMode="auto">
          <a:xfrm flipV="1">
            <a:off x="2691511" y="5230446"/>
            <a:ext cx="1917202" cy="11525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79B5555-BBCF-4ECE-BB9A-0BDE559C4C97}"/>
              </a:ext>
            </a:extLst>
          </p:cNvPr>
          <p:cNvCxnSpPr>
            <a:cxnSpLocks/>
            <a:stCxn id="3" idx="7"/>
            <a:endCxn id="33" idx="1"/>
          </p:cNvCxnSpPr>
          <p:nvPr/>
        </p:nvCxnSpPr>
        <p:spPr bwMode="auto">
          <a:xfrm flipV="1">
            <a:off x="5500372" y="1222057"/>
            <a:ext cx="1241253" cy="14734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A42867D-D16B-4A8E-8F44-A5F2CAE7A118}"/>
              </a:ext>
            </a:extLst>
          </p:cNvPr>
          <p:cNvCxnSpPr>
            <a:cxnSpLocks/>
            <a:stCxn id="3" idx="6"/>
            <a:endCxn id="35" idx="1"/>
          </p:cNvCxnSpPr>
          <p:nvPr/>
        </p:nvCxnSpPr>
        <p:spPr bwMode="auto">
          <a:xfrm flipV="1">
            <a:off x="5869709" y="2550319"/>
            <a:ext cx="954845" cy="11951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BB7CB14-2400-48F7-BE2D-0632B1E75266}"/>
              </a:ext>
            </a:extLst>
          </p:cNvPr>
          <p:cNvCxnSpPr>
            <a:cxnSpLocks/>
            <a:stCxn id="3" idx="6"/>
            <a:endCxn id="53" idx="1"/>
          </p:cNvCxnSpPr>
          <p:nvPr/>
        </p:nvCxnSpPr>
        <p:spPr bwMode="auto">
          <a:xfrm flipV="1">
            <a:off x="5869709" y="3140377"/>
            <a:ext cx="957211" cy="6051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A3E744B-250D-41E7-996B-34CB686CFFAF}"/>
              </a:ext>
            </a:extLst>
          </p:cNvPr>
          <p:cNvCxnSpPr>
            <a:cxnSpLocks/>
            <a:stCxn id="3" idx="6"/>
            <a:endCxn id="54" idx="1"/>
          </p:cNvCxnSpPr>
          <p:nvPr/>
        </p:nvCxnSpPr>
        <p:spPr bwMode="auto">
          <a:xfrm flipV="1">
            <a:off x="5869709" y="3725633"/>
            <a:ext cx="957210" cy="1987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39B8C26-8158-49E7-B042-AD003C7CB957}"/>
              </a:ext>
            </a:extLst>
          </p:cNvPr>
          <p:cNvCxnSpPr>
            <a:cxnSpLocks/>
            <a:endCxn id="36" idx="1"/>
          </p:cNvCxnSpPr>
          <p:nvPr/>
        </p:nvCxnSpPr>
        <p:spPr bwMode="auto">
          <a:xfrm flipV="1">
            <a:off x="5758794" y="1955438"/>
            <a:ext cx="1047212" cy="11486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6812475-1695-4041-9FF3-AA463B62CF29}"/>
              </a:ext>
            </a:extLst>
          </p:cNvPr>
          <p:cNvCxnSpPr>
            <a:cxnSpLocks/>
            <a:stCxn id="3" idx="5"/>
            <a:endCxn id="34" idx="1"/>
          </p:cNvCxnSpPr>
          <p:nvPr/>
        </p:nvCxnSpPr>
        <p:spPr bwMode="auto">
          <a:xfrm>
            <a:off x="5500372" y="4795519"/>
            <a:ext cx="1305635" cy="2571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A4DE4BC-D185-4945-8A53-202A07C38F47}"/>
              </a:ext>
            </a:extLst>
          </p:cNvPr>
          <p:cNvCxnSpPr>
            <a:cxnSpLocks/>
            <a:endCxn id="52" idx="1"/>
          </p:cNvCxnSpPr>
          <p:nvPr/>
        </p:nvCxnSpPr>
        <p:spPr bwMode="auto">
          <a:xfrm>
            <a:off x="5328261" y="4939571"/>
            <a:ext cx="1496293" cy="8681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F71DF3F-E94C-4CBB-9456-F1FAB7390D4C}"/>
              </a:ext>
            </a:extLst>
          </p:cNvPr>
          <p:cNvSpPr/>
          <p:nvPr/>
        </p:nvSpPr>
        <p:spPr bwMode="auto">
          <a:xfrm>
            <a:off x="6818268" y="6162553"/>
            <a:ext cx="219349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Screening Analysis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F325B3A-6673-485A-827E-547DA95FF0F1}"/>
              </a:ext>
            </a:extLst>
          </p:cNvPr>
          <p:cNvCxnSpPr>
            <a:cxnSpLocks/>
            <a:endCxn id="160" idx="1"/>
          </p:cNvCxnSpPr>
          <p:nvPr/>
        </p:nvCxnSpPr>
        <p:spPr bwMode="auto">
          <a:xfrm>
            <a:off x="5064151" y="5118953"/>
            <a:ext cx="1754117" cy="13056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459ADE6F-D4B9-4913-84FE-D7F2DB4BA59E}"/>
              </a:ext>
            </a:extLst>
          </p:cNvPr>
          <p:cNvSpPr/>
          <p:nvPr/>
        </p:nvSpPr>
        <p:spPr bwMode="auto">
          <a:xfrm>
            <a:off x="6813965" y="4053467"/>
            <a:ext cx="2230592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EJ/Demographic Indicators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A670C3-17F4-4C16-9E06-CD85EEE8749A}"/>
              </a:ext>
            </a:extLst>
          </p:cNvPr>
          <p:cNvCxnSpPr>
            <a:cxnSpLocks/>
            <a:endCxn id="175" idx="1"/>
          </p:cNvCxnSpPr>
          <p:nvPr/>
        </p:nvCxnSpPr>
        <p:spPr bwMode="auto">
          <a:xfrm flipV="1">
            <a:off x="5749443" y="4315491"/>
            <a:ext cx="1064522" cy="79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ABF209A-D86A-4372-8C6B-8BF2C2409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124" y="2268677"/>
            <a:ext cx="2923230" cy="2037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D8C26F-EB99-4BE9-99C9-CA318D490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1335" y="2759420"/>
            <a:ext cx="2945263" cy="20524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CAFB3EC-1B97-4E7E-BE18-E5386F1FB0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3529" y="3323942"/>
            <a:ext cx="2945188" cy="19390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7BE768-0E92-4769-AB2B-C50872210E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1163" y="3824272"/>
            <a:ext cx="2910861" cy="1736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8ABA08-FC70-47F0-8B8A-2E1B969458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95" r="18169"/>
          <a:stretch/>
        </p:blipFill>
        <p:spPr>
          <a:xfrm>
            <a:off x="9183471" y="4281326"/>
            <a:ext cx="2952394" cy="1577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98A931-1C31-46F5-9564-F6024CA6F1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2324" y="4653150"/>
            <a:ext cx="2953541" cy="1950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1" name="图片 3">
            <a:extLst>
              <a:ext uri="{FF2B5EF4-FFF2-40B4-BE49-F238E27FC236}">
                <a16:creationId xmlns:a16="http://schemas.microsoft.com/office/drawing/2014/main" id="{0A6DC8F5-2167-499B-A7A0-E615E533E3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7745" y="4966148"/>
            <a:ext cx="2968120" cy="1883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8A358EB-E1B2-4526-92BC-E9737386BBEB}"/>
              </a:ext>
            </a:extLst>
          </p:cNvPr>
          <p:cNvCxnSpPr>
            <a:cxnSpLocks/>
            <a:stCxn id="33" idx="3"/>
            <a:endCxn id="190" idx="0"/>
          </p:cNvCxnSpPr>
          <p:nvPr/>
        </p:nvCxnSpPr>
        <p:spPr bwMode="auto">
          <a:xfrm flipV="1">
            <a:off x="9044557" y="771817"/>
            <a:ext cx="1601304" cy="45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1AA9612-99E0-4155-B4D6-3B422F8665E1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 bwMode="auto">
          <a:xfrm flipV="1">
            <a:off x="9018049" y="1161982"/>
            <a:ext cx="1628391" cy="7934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94B469-118A-4D5D-BC6E-4F0D2302B401}"/>
              </a:ext>
            </a:extLst>
          </p:cNvPr>
          <p:cNvCxnSpPr>
            <a:cxnSpLocks/>
            <a:stCxn id="35" idx="3"/>
          </p:cNvCxnSpPr>
          <p:nvPr/>
        </p:nvCxnSpPr>
        <p:spPr bwMode="auto">
          <a:xfrm flipV="1">
            <a:off x="9036597" y="1774476"/>
            <a:ext cx="1609997" cy="775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7C80C3E-85A4-425E-B869-5049BA02847F}"/>
              </a:ext>
            </a:extLst>
          </p:cNvPr>
          <p:cNvCxnSpPr>
            <a:cxnSpLocks/>
            <a:stCxn id="35" idx="3"/>
            <a:endCxn id="30" idx="0"/>
          </p:cNvCxnSpPr>
          <p:nvPr/>
        </p:nvCxnSpPr>
        <p:spPr bwMode="auto">
          <a:xfrm flipV="1">
            <a:off x="9036597" y="2268677"/>
            <a:ext cx="1624142" cy="2816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EF5BA4D-B765-4658-A188-4BCE0D6B54C2}"/>
              </a:ext>
            </a:extLst>
          </p:cNvPr>
          <p:cNvCxnSpPr>
            <a:cxnSpLocks/>
            <a:stCxn id="53" idx="3"/>
            <a:endCxn id="32" idx="0"/>
          </p:cNvCxnSpPr>
          <p:nvPr/>
        </p:nvCxnSpPr>
        <p:spPr bwMode="auto">
          <a:xfrm flipV="1">
            <a:off x="9014564" y="2759420"/>
            <a:ext cx="1649403" cy="3809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7AA477-BF8F-406F-965A-A1B07C382D21}"/>
              </a:ext>
            </a:extLst>
          </p:cNvPr>
          <p:cNvCxnSpPr>
            <a:cxnSpLocks/>
            <a:stCxn id="175" idx="3"/>
            <a:endCxn id="40" idx="0"/>
          </p:cNvCxnSpPr>
          <p:nvPr/>
        </p:nvCxnSpPr>
        <p:spPr bwMode="auto">
          <a:xfrm flipV="1">
            <a:off x="9044557" y="3824272"/>
            <a:ext cx="1602037" cy="4912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DB70588-F6DA-4A7D-BC76-49440C5C51CD}"/>
              </a:ext>
            </a:extLst>
          </p:cNvPr>
          <p:cNvCxnSpPr>
            <a:cxnSpLocks/>
            <a:stCxn id="54" idx="3"/>
            <a:endCxn id="38" idx="0"/>
          </p:cNvCxnSpPr>
          <p:nvPr/>
        </p:nvCxnSpPr>
        <p:spPr bwMode="auto">
          <a:xfrm flipV="1">
            <a:off x="9014564" y="3323942"/>
            <a:ext cx="1651559" cy="4016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00895B9-C28D-48B3-99BD-2C2D6030D2F4}"/>
              </a:ext>
            </a:extLst>
          </p:cNvPr>
          <p:cNvCxnSpPr>
            <a:cxnSpLocks/>
            <a:stCxn id="34" idx="3"/>
            <a:endCxn id="42" idx="0"/>
          </p:cNvCxnSpPr>
          <p:nvPr/>
        </p:nvCxnSpPr>
        <p:spPr bwMode="auto">
          <a:xfrm flipV="1">
            <a:off x="9036599" y="4281326"/>
            <a:ext cx="1623069" cy="7713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229CF96-ECD5-4253-9AB7-D7D7B724128D}"/>
              </a:ext>
            </a:extLst>
          </p:cNvPr>
          <p:cNvCxnSpPr>
            <a:cxnSpLocks/>
            <a:stCxn id="52" idx="3"/>
            <a:endCxn id="44" idx="0"/>
          </p:cNvCxnSpPr>
          <p:nvPr/>
        </p:nvCxnSpPr>
        <p:spPr bwMode="auto">
          <a:xfrm flipV="1">
            <a:off x="9018049" y="4653150"/>
            <a:ext cx="1641046" cy="1154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2983F7A-96F0-4B48-A9FD-84EBFB2DCC40}"/>
              </a:ext>
            </a:extLst>
          </p:cNvPr>
          <p:cNvCxnSpPr>
            <a:cxnSpLocks/>
            <a:stCxn id="160" idx="3"/>
            <a:endCxn id="61" idx="0"/>
          </p:cNvCxnSpPr>
          <p:nvPr/>
        </p:nvCxnSpPr>
        <p:spPr bwMode="auto">
          <a:xfrm flipV="1">
            <a:off x="9011762" y="4966148"/>
            <a:ext cx="1640043" cy="1458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3C122D43-4D31-40C3-9404-51FC964BA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49" t="81599" r="63054" b="4173"/>
          <a:stretch/>
        </p:blipFill>
        <p:spPr>
          <a:xfrm>
            <a:off x="4086968" y="4075779"/>
            <a:ext cx="960480" cy="9617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539D0-243F-4E5E-9FC3-727A8A8CF444}"/>
              </a:ext>
            </a:extLst>
          </p:cNvPr>
          <p:cNvSpPr txBox="1"/>
          <p:nvPr/>
        </p:nvSpPr>
        <p:spPr>
          <a:xfrm>
            <a:off x="3328817" y="3145187"/>
            <a:ext cx="2577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N</a:t>
            </a:r>
            <a:r>
              <a:rPr lang="en-US" sz="4800" b="1" dirty="0">
                <a:latin typeface="Arial Black" panose="020B0A04020102020204" pitchFamily="34" charset="0"/>
              </a:rPr>
              <a:t>E</a:t>
            </a:r>
            <a:r>
              <a:rPr lang="en-US" sz="4800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en-US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  <a:r>
              <a:rPr lang="en-US" sz="4800" b="1" dirty="0">
                <a:solidFill>
                  <a:srgbClr val="33CC33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59" name="Slide Number Placeholder 1">
            <a:extLst>
              <a:ext uri="{FF2B5EF4-FFF2-40B4-BE49-F238E27FC236}">
                <a16:creationId xmlns:a16="http://schemas.microsoft.com/office/drawing/2014/main" id="{E5F90B97-83F3-4179-8098-8BCD44C938CC}"/>
              </a:ext>
            </a:extLst>
          </p:cNvPr>
          <p:cNvSpPr txBox="1">
            <a:spLocks/>
          </p:cNvSpPr>
          <p:nvPr/>
        </p:nvSpPr>
        <p:spPr>
          <a:xfrm>
            <a:off x="-1" y="6504037"/>
            <a:ext cx="34227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E18DB-F2D3-495F-983E-A00172B0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936999"/>
            <a:ext cx="11108266" cy="5879687"/>
          </a:xfrm>
        </p:spPr>
        <p:txBody>
          <a:bodyPr numCol="2">
            <a:normAutofit fontScale="92500" lnSpcReduction="20000"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9/25/2020– AQAD &amp; HEID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11/3/2020 – MP Team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11/4/2020 – Air Toxics Group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12/10/2020 – AQPD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1/25/2021 – OID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1/28/2021 – SPPD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2/1/2021 – Peter/SMT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4/12/2021 – HEID &amp; AQAD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5/17/2021 – Peter/SMT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5/24/2021 – MP Team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6/29/2021 – ORD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7/12/2021– HEID &amp; AQAD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7/19/2021 –  OID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8/10/2021– OAP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8/26/2021 – OAR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8/27/2021 - OP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8/30/2021 – OEJ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8/30/2021 - Region 4/Louisville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9/7/2021 – RO ADDs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9/20/2021 – OAR Demo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10/14/2021 – OP/NCEE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11/2/2021 – RO APMs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11/8/2021- RO APMs Demo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11/16/2021 – R1 (RARE) Project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11/28/2021 – AQAD All-Hands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11/23/2021 – R3 NEXUS Beta Testers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2/15/22 – AQPD (NSRG, OPG &amp; SLPG)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2/17/22 – AT Strategy Mgmt &amp; Mitigation Team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3/15/22 – OID (CTPG)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4/26/22 – EPA NEXUS Beta Testing Team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4/28/22 – AQAD (AAMG)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5/3/22 – HEID &amp; AQAD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5/4/22 – Air Toxics Data Analysis Team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5/10/22 – ADVANCE Workgroup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5/26/22 - OAP/CCD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6/15/22 – Regional Ambient Air Monitoring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6/23/22 – SPPD All-Hands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7/21/22 – EJ in Rulemaking Comm. Of Practice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0" dirty="0"/>
              <a:t>8/15/22 – OGC &amp; ECRCO – Title VI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8/16/22 – Pre-brief for HEID &amp; AQAD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8/17/22 – Peter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8/22/22 – OID/CTPG – Liz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9/6/22 – RO APMs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TBD –MJOs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9950C2-70E9-4CB3-98A0-2D3C247F7019}"/>
              </a:ext>
            </a:extLst>
          </p:cNvPr>
          <p:cNvSpPr txBox="1">
            <a:spLocks/>
          </p:cNvSpPr>
          <p:nvPr/>
        </p:nvSpPr>
        <p:spPr bwMode="auto">
          <a:xfrm>
            <a:off x="1015999" y="41314"/>
            <a:ext cx="9454995" cy="6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3600" b="1" kern="0" dirty="0">
                <a:solidFill>
                  <a:srgbClr val="FFFF00"/>
                </a:solidFill>
              </a:rPr>
              <a:t>NEXUS: </a:t>
            </a:r>
            <a:r>
              <a:rPr lang="en-US" sz="3600" b="1" kern="0" dirty="0">
                <a:solidFill>
                  <a:schemeClr val="bg1"/>
                </a:solidFill>
              </a:rPr>
              <a:t>Briefings and Demos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CB07C14-0C22-4F45-B531-7286D3CF155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77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59950C2-70E9-4CB3-98A0-2D3C247F7019}"/>
              </a:ext>
            </a:extLst>
          </p:cNvPr>
          <p:cNvSpPr txBox="1">
            <a:spLocks/>
          </p:cNvSpPr>
          <p:nvPr/>
        </p:nvSpPr>
        <p:spPr bwMode="auto">
          <a:xfrm>
            <a:off x="129551" y="41314"/>
            <a:ext cx="11966969" cy="6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3600" b="1" kern="0" dirty="0">
                <a:solidFill>
                  <a:srgbClr val="FFFF00"/>
                </a:solidFill>
              </a:rPr>
              <a:t>NEXUS: </a:t>
            </a:r>
            <a:r>
              <a:rPr lang="en-US" sz="3600" b="1" kern="0" dirty="0">
                <a:solidFill>
                  <a:schemeClr val="bg1"/>
                </a:solidFill>
              </a:rPr>
              <a:t>Feedback from Briefings &amp; Demos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E1A33-2E4F-4C16-8A9E-256CB7BE009F}"/>
              </a:ext>
            </a:extLst>
          </p:cNvPr>
          <p:cNvSpPr txBox="1"/>
          <p:nvPr/>
        </p:nvSpPr>
        <p:spPr>
          <a:xfrm flipH="1">
            <a:off x="666157" y="1109724"/>
            <a:ext cx="2634583" cy="1634490"/>
          </a:xfrm>
          <a:prstGeom prst="wedgeRoundRectCallout">
            <a:avLst>
              <a:gd name="adj1" fmla="val 943"/>
              <a:gd name="adj2" fmla="val 10503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“Fascinating… phenomenal… I’m blown away!”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Caroline Freeman (R4 ADD)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844626-C900-45D6-865F-C2F28DBAD03C}"/>
              </a:ext>
            </a:extLst>
          </p:cNvPr>
          <p:cNvSpPr txBox="1"/>
          <p:nvPr/>
        </p:nvSpPr>
        <p:spPr>
          <a:xfrm>
            <a:off x="4529034" y="4245451"/>
            <a:ext cx="2634582" cy="2247424"/>
          </a:xfrm>
          <a:prstGeom prst="wedgeRoundRectCallout">
            <a:avLst>
              <a:gd name="adj1" fmla="val -54971"/>
              <a:gd name="adj2" fmla="val -76506"/>
              <a:gd name="adj3" fmla="val 16667"/>
            </a:avLst>
          </a:prstGeom>
          <a:solidFill>
            <a:srgbClr val="FFFFBD"/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“Breathtaking… incredibly powerful… I feel like we discovered nuclear fusion!”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Joe Goffman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(OAR Acting AA)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CB07C14-0C22-4F45-B531-7286D3CF155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B9A7C-2B21-4A54-858B-1238FB0E58D1}"/>
              </a:ext>
            </a:extLst>
          </p:cNvPr>
          <p:cNvSpPr txBox="1"/>
          <p:nvPr/>
        </p:nvSpPr>
        <p:spPr>
          <a:xfrm>
            <a:off x="3696424" y="1109724"/>
            <a:ext cx="4097866" cy="1940957"/>
          </a:xfrm>
          <a:prstGeom prst="wedgeRoundRectCallout">
            <a:avLst>
              <a:gd name="adj1" fmla="val 15479"/>
              <a:gd name="adj2" fmla="val 95455"/>
              <a:gd name="adj3" fmla="val 16667"/>
            </a:avLst>
          </a:prstGeom>
          <a:solidFill>
            <a:srgbClr val="A3E7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“The R3 air program has evaluated 18 web tools … NEXUS overall has been the most useful to our air program”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Cynthia Stahl, PhD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(R3 Integrated Assessment Analyst)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82C23-A3B9-425E-8D29-38976E5A1A5A}"/>
              </a:ext>
            </a:extLst>
          </p:cNvPr>
          <p:cNvSpPr txBox="1"/>
          <p:nvPr/>
        </p:nvSpPr>
        <p:spPr>
          <a:xfrm>
            <a:off x="348111" y="4388031"/>
            <a:ext cx="3310610" cy="2247424"/>
          </a:xfrm>
          <a:prstGeom prst="wedgeRoundRectCallout">
            <a:avLst>
              <a:gd name="adj1" fmla="val 33521"/>
              <a:gd name="adj2" fmla="val -85719"/>
              <a:gd name="adj3" fmla="val 16667"/>
            </a:avLst>
          </a:prstGeom>
          <a:solidFill>
            <a:srgbClr val="CCE9A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“Dr. Nance [R6 RA] will be thrilled with the NEXUS tool and excited with its capabilities.”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Fran Verhalen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(recently retired R6 Monitoring Section Chief)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8C89CE-1519-463B-B41F-71C510597249}"/>
              </a:ext>
            </a:extLst>
          </p:cNvPr>
          <p:cNvSpPr txBox="1"/>
          <p:nvPr/>
        </p:nvSpPr>
        <p:spPr>
          <a:xfrm>
            <a:off x="8680549" y="1034115"/>
            <a:ext cx="2755701" cy="2835354"/>
          </a:xfrm>
          <a:prstGeom prst="wedgeRoundRectCallout">
            <a:avLst>
              <a:gd name="adj1" fmla="val -84651"/>
              <a:gd name="adj2" fmla="val 40360"/>
              <a:gd name="adj3" fmla="val 16667"/>
            </a:avLst>
          </a:prstGeom>
          <a:solidFill>
            <a:srgbClr val="A7FFC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“Your presentation of the NEXUS tool was absolutely awesome!!! … The NEXUS tool looks very promising”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Osmond Lindo (OAPPS Lead Economist)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AF699-7D03-4CDC-80A8-31C0513FAF9B}"/>
              </a:ext>
            </a:extLst>
          </p:cNvPr>
          <p:cNvSpPr txBox="1"/>
          <p:nvPr/>
        </p:nvSpPr>
        <p:spPr>
          <a:xfrm>
            <a:off x="8317774" y="4113026"/>
            <a:ext cx="3481249" cy="2553891"/>
          </a:xfrm>
          <a:prstGeom prst="wedgeRoundRectCallout">
            <a:avLst>
              <a:gd name="adj1" fmla="val -85579"/>
              <a:gd name="adj2" fmla="val -56163"/>
              <a:gd name="adj3" fmla="val 16667"/>
            </a:avLst>
          </a:prstGeom>
          <a:solidFill>
            <a:srgbClr val="BAD4D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“The tool is well designed and provides a wealth of information that is useful for evaluating air quality impacts in local communities”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Rick Gillam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(R4 Air Modeling Team Lead)</a:t>
            </a:r>
          </a:p>
        </p:txBody>
      </p:sp>
    </p:spTree>
    <p:extLst>
      <p:ext uri="{BB962C8B-B14F-4D97-AF65-F5344CB8AC3E}">
        <p14:creationId xmlns:p14="http://schemas.microsoft.com/office/powerpoint/2010/main" val="272586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EPA Regional Beta Testing Team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058400" cy="588905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+mj-lt"/>
                <a:cs typeface="Arial" panose="020B0604020202020204" pitchFamily="34" charset="0"/>
              </a:rPr>
              <a:t>Convened a group of OAR and regional office members that see the benefit of NEXUS and plan to use it on a routine basis to assist in their job duties.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+mj-lt"/>
                <a:cs typeface="Arial" panose="020B0604020202020204" pitchFamily="34" charset="0"/>
              </a:rPr>
              <a:t>Requested feedback to help shape the direction of future tool development and ensure we are making updates and additions that are most beneficial to those Regions who are encouraging a multi-pollutant approach to air quality management.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+mj-lt"/>
                <a:cs typeface="Arial" panose="020B0604020202020204" pitchFamily="34" charset="0"/>
              </a:rPr>
              <a:t>Working to identify specific applications to collaborate on with Regions, e.g.: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0" dirty="0">
                <a:latin typeface="+mj-lt"/>
                <a:cs typeface="Arial" panose="020B0604020202020204" pitchFamily="34" charset="0"/>
              </a:rPr>
              <a:t>Select area with MP and potential EJ concerns and explore a MP approach using NEXUS.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0" dirty="0">
                <a:latin typeface="+mj-lt"/>
                <a:cs typeface="Arial" panose="020B0604020202020204" pitchFamily="34" charset="0"/>
              </a:rPr>
              <a:t>Support EJ screening and related analysis for Federal permit or related action.</a:t>
            </a:r>
          </a:p>
        </p:txBody>
      </p:sp>
    </p:spTree>
    <p:extLst>
      <p:ext uri="{BB962C8B-B14F-4D97-AF65-F5344CB8AC3E}">
        <p14:creationId xmlns:p14="http://schemas.microsoft.com/office/powerpoint/2010/main" val="15415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F8DE-9C8D-429E-BA3A-C2D899A1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NEXUS: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EPA Regional Beta Team Members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D8F7F3-323E-47AE-B9CC-85DAB05C1085}"/>
              </a:ext>
            </a:extLst>
          </p:cNvPr>
          <p:cNvSpPr txBox="1">
            <a:spLocks/>
          </p:cNvSpPr>
          <p:nvPr/>
        </p:nvSpPr>
        <p:spPr bwMode="auto">
          <a:xfrm>
            <a:off x="993053" y="1022555"/>
            <a:ext cx="11307102" cy="547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1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Shutsu Wong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/>
              </a:rPr>
              <a:t>Emily Bolger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2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Ysabel Barron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sz="21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3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Cynthia Stahl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Carol Ann Gross-Davis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Jessie Fry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Angus Welch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Alice Chow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4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Rick Gillam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Byron Gary (LMAPCD)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5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Alexis Cain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Margaret Sieffert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Rae Trine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Yana Genchanok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6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Nia Riddick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7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Adam Zachary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Allie Donohue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1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8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Ethan Brown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Adam Eisele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9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Julia Carlstad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10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Claudia Vaupel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6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OAQPS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Rob Pinder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Matt Woody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Beth Landis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Carey Jang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Joe Mangino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Mia South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Shomik Ghosh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Kimber Scavo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Tyler Fox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B595C53-3B9D-4D45-88AF-D68062CF7AF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45236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?mso-contentType ?>
<SharedContentType xmlns="Microsoft.SharePoint.Taxonomy.ContentTypeSync" SourceId="29f62856-1543-49d4-a736-4569d363f533" ContentTypeId="0x0101" PreviousValue="false"/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19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1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61A6E0D0-DF25-41E1-849F-4E7E9FBDD1A9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5c1deef3-b27c-4e9a-b0d4-9d092d100f42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6290be6a-0c37-488c-89d7-fa04eb7489f1"/>
    <ds:schemaRef ds:uri="http://schemas.microsoft.com/sharepoint/v3/fields"/>
    <ds:schemaRef ds:uri="http://schemas.microsoft.com/sharepoint.v3"/>
    <ds:schemaRef ds:uri="4ffa91fb-a0ff-4ac5-b2db-65c790d184a4"/>
    <ds:schemaRef ds:uri="http://schemas.microsoft.com/sharepoint/v3"/>
  </ds:schemaRefs>
</ds:datastoreItem>
</file>

<file path=customXml/itemProps23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8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74632</TotalTime>
  <Words>2199</Words>
  <Application>Microsoft Office PowerPoint</Application>
  <PresentationFormat>Widescreen</PresentationFormat>
  <Paragraphs>395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黑体</vt:lpstr>
      <vt:lpstr>Arial</vt:lpstr>
      <vt:lpstr>Arial Black</vt:lpstr>
      <vt:lpstr>Calibri</vt:lpstr>
      <vt:lpstr>Courier New</vt:lpstr>
      <vt:lpstr>Symbol</vt:lpstr>
      <vt:lpstr>Wingdings</vt:lpstr>
      <vt:lpstr>2_EMPA课题组模板</vt:lpstr>
      <vt:lpstr>3_EMPA课题组模板</vt:lpstr>
      <vt:lpstr>4_EMPA课题组模板</vt:lpstr>
      <vt:lpstr>“NEXUS” Multi-Pollutant Advanced Screening Tool OAQPS Briefing</vt:lpstr>
      <vt:lpstr>Multi-Pollutant Team Members</vt:lpstr>
      <vt:lpstr>PowerPoint Presentation</vt:lpstr>
      <vt:lpstr>NEXUS: Background</vt:lpstr>
      <vt:lpstr>NEXUS: Data Inputs and Major Functions</vt:lpstr>
      <vt:lpstr>PowerPoint Presentation</vt:lpstr>
      <vt:lpstr>PowerPoint Presentation</vt:lpstr>
      <vt:lpstr>PowerPoint Presentation</vt:lpstr>
      <vt:lpstr>NEXUS: EPA Regional Beta Team Members</vt:lpstr>
      <vt:lpstr>PowerPoint Presentation</vt:lpstr>
      <vt:lpstr>PowerPoint Presentation</vt:lpstr>
      <vt:lpstr>NEXUS      &amp;      EJSCREEN</vt:lpstr>
      <vt:lpstr>PowerPoint Presentation</vt:lpstr>
      <vt:lpstr>PowerPoint Presentation</vt:lpstr>
      <vt:lpstr>PowerPoint Presentation</vt:lpstr>
      <vt:lpstr>“NEXUS 3.0” Live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Jang, Carey</cp:lastModifiedBy>
  <cp:revision>1369</cp:revision>
  <cp:lastPrinted>2020-02-19T17:26:50Z</cp:lastPrinted>
  <dcterms:created xsi:type="dcterms:W3CDTF">2016-05-30T08:23:37Z</dcterms:created>
  <dcterms:modified xsi:type="dcterms:W3CDTF">2022-08-25T19:34:13Z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