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8"/>
  </p:notesMasterIdLst>
  <p:handoutMasterIdLst>
    <p:handoutMasterId r:id="rId49"/>
  </p:handoutMasterIdLst>
  <p:sldIdLst>
    <p:sldId id="1089" r:id="rId32"/>
    <p:sldId id="1546" r:id="rId33"/>
    <p:sldId id="1249" r:id="rId34"/>
    <p:sldId id="1188" r:id="rId35"/>
    <p:sldId id="1542" r:id="rId36"/>
    <p:sldId id="1509" r:id="rId37"/>
    <p:sldId id="1527" r:id="rId38"/>
    <p:sldId id="1547" r:id="rId39"/>
    <p:sldId id="1523" r:id="rId40"/>
    <p:sldId id="1506" r:id="rId41"/>
    <p:sldId id="1554" r:id="rId42"/>
    <p:sldId id="1552" r:id="rId43"/>
    <p:sldId id="1414" r:id="rId44"/>
    <p:sldId id="1557" r:id="rId45"/>
    <p:sldId id="1549" r:id="rId46"/>
    <p:sldId id="1379" r:id="rId4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0968-D088-2DC7-1EA2-A0EF26A0562D}" name="Landis, Elizabeth" initials="LE" userId="S::Landis.Elizabeth@epa.gov::ab5a0f48-4954-4e8f-b852-9bcaf16ccf62" providerId="AD"/>
  <p188:author id="{E6B5177E-BA12-0815-11AB-F82DED5697CB}" name="Fox, Tyler" initials="FT" userId="S::Fox.Tyler@epa.gov::d3ca8bf6-d2c8-45ae-bf9b-8f74647f8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8F"/>
    <a:srgbClr val="CCE9AD"/>
    <a:srgbClr val="BAD4D8"/>
    <a:srgbClr val="A7FFCF"/>
    <a:srgbClr val="E6E6E6"/>
    <a:srgbClr val="A3E7FF"/>
    <a:srgbClr val="89FFBE"/>
    <a:srgbClr val="6FEB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4238" autoAdjust="0"/>
  </p:normalViewPr>
  <p:slideViewPr>
    <p:cSldViewPr snapToGrid="0">
      <p:cViewPr varScale="1">
        <p:scale>
          <a:sx n="62" d="100"/>
          <a:sy n="62" d="100"/>
        </p:scale>
        <p:origin x="58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5AB8BD68-E819-44B0-9BF9-55EBFBAB2CAC}"/>
    <pc:docChg chg="custSel delSld modSld">
      <pc:chgData name="Landis, Elizabeth" userId="ab5a0f48-4954-4e8f-b852-9bcaf16ccf62" providerId="ADAL" clId="{5AB8BD68-E819-44B0-9BF9-55EBFBAB2CAC}" dt="2022-08-18T18:23:05.659" v="45" actId="27636"/>
      <pc:docMkLst>
        <pc:docMk/>
      </pc:docMkLst>
      <pc:sldChg chg="modSp mod">
        <pc:chgData name="Landis, Elizabeth" userId="ab5a0f48-4954-4e8f-b852-9bcaf16ccf62" providerId="ADAL" clId="{5AB8BD68-E819-44B0-9BF9-55EBFBAB2CAC}" dt="2022-08-18T17:44:06.817" v="42" actId="20577"/>
        <pc:sldMkLst>
          <pc:docMk/>
          <pc:sldMk cId="4188764518" sldId="1089"/>
        </pc:sldMkLst>
        <pc:spChg chg="mod">
          <ac:chgData name="Landis, Elizabeth" userId="ab5a0f48-4954-4e8f-b852-9bcaf16ccf62" providerId="ADAL" clId="{5AB8BD68-E819-44B0-9BF9-55EBFBAB2CAC}" dt="2022-08-18T17:44:00.521" v="38" actId="20577"/>
          <ac:spMkLst>
            <pc:docMk/>
            <pc:sldMk cId="4188764518" sldId="1089"/>
            <ac:spMk id="2" creationId="{00000000-0000-0000-0000-000000000000}"/>
          </ac:spMkLst>
        </pc:spChg>
        <pc:spChg chg="mod">
          <ac:chgData name="Landis, Elizabeth" userId="ab5a0f48-4954-4e8f-b852-9bcaf16ccf62" providerId="ADAL" clId="{5AB8BD68-E819-44B0-9BF9-55EBFBAB2CAC}" dt="2022-08-18T17:44:06.817" v="42" actId="20577"/>
          <ac:spMkLst>
            <pc:docMk/>
            <pc:sldMk cId="4188764518" sldId="1089"/>
            <ac:spMk id="3" creationId="{F19E0DDC-6B53-4833-AAC6-95682E48F51E}"/>
          </ac:spMkLst>
        </pc:spChg>
      </pc:sldChg>
      <pc:sldChg chg="modSp mod">
        <pc:chgData name="Landis, Elizabeth" userId="ab5a0f48-4954-4e8f-b852-9bcaf16ccf62" providerId="ADAL" clId="{5AB8BD68-E819-44B0-9BF9-55EBFBAB2CAC}" dt="2022-08-18T18:23:05.659" v="45" actId="27636"/>
        <pc:sldMkLst>
          <pc:docMk/>
          <pc:sldMk cId="1338702642" sldId="1249"/>
        </pc:sldMkLst>
        <pc:spChg chg="mod">
          <ac:chgData name="Landis, Elizabeth" userId="ab5a0f48-4954-4e8f-b852-9bcaf16ccf62" providerId="ADAL" clId="{5AB8BD68-E819-44B0-9BF9-55EBFBAB2CAC}" dt="2022-08-18T18:23:05.659" v="45" actId="27636"/>
          <ac:spMkLst>
            <pc:docMk/>
            <pc:sldMk cId="1338702642" sldId="1249"/>
            <ac:spMk id="26" creationId="{C1AC9C0D-4755-4580-A81C-D0444E26F74A}"/>
          </ac:spMkLst>
        </pc:spChg>
      </pc:sldChg>
      <pc:sldChg chg="modSp mod">
        <pc:chgData name="Landis, Elizabeth" userId="ab5a0f48-4954-4e8f-b852-9bcaf16ccf62" providerId="ADAL" clId="{5AB8BD68-E819-44B0-9BF9-55EBFBAB2CAC}" dt="2022-08-18T17:42:02.793" v="27" actId="20577"/>
        <pc:sldMkLst>
          <pc:docMk/>
          <pc:sldMk cId="971777708" sldId="1527"/>
        </pc:sldMkLst>
        <pc:spChg chg="mod">
          <ac:chgData name="Landis, Elizabeth" userId="ab5a0f48-4954-4e8f-b852-9bcaf16ccf62" providerId="ADAL" clId="{5AB8BD68-E819-44B0-9BF9-55EBFBAB2CAC}" dt="2022-08-18T17:42:02.793" v="27" actId="20577"/>
          <ac:spMkLst>
            <pc:docMk/>
            <pc:sldMk cId="971777708" sldId="1527"/>
            <ac:spMk id="4" creationId="{4A4E18DB-F2D3-495F-983E-A00172B0BEFD}"/>
          </ac:spMkLst>
        </pc:spChg>
      </pc:sldChg>
      <pc:sldChg chg="modSp mod">
        <pc:chgData name="Landis, Elizabeth" userId="ab5a0f48-4954-4e8f-b852-9bcaf16ccf62" providerId="ADAL" clId="{5AB8BD68-E819-44B0-9BF9-55EBFBAB2CAC}" dt="2022-08-18T17:42:40.405" v="28" actId="20577"/>
        <pc:sldMkLst>
          <pc:docMk/>
          <pc:sldMk cId="271635130" sldId="1549"/>
        </pc:sldMkLst>
        <pc:spChg chg="mod">
          <ac:chgData name="Landis, Elizabeth" userId="ab5a0f48-4954-4e8f-b852-9bcaf16ccf62" providerId="ADAL" clId="{5AB8BD68-E819-44B0-9BF9-55EBFBAB2CAC}" dt="2022-08-18T17:42:40.405" v="28" actId="20577"/>
          <ac:spMkLst>
            <pc:docMk/>
            <pc:sldMk cId="271635130" sldId="1549"/>
            <ac:spMk id="26" creationId="{C1AC9C0D-4755-4580-A81C-D0444E26F74A}"/>
          </ac:spMkLst>
        </pc:spChg>
      </pc:sldChg>
      <pc:sldChg chg="del">
        <pc:chgData name="Landis, Elizabeth" userId="ab5a0f48-4954-4e8f-b852-9bcaf16ccf62" providerId="ADAL" clId="{5AB8BD68-E819-44B0-9BF9-55EBFBAB2CAC}" dt="2022-08-18T18:22:57.778" v="43" actId="47"/>
        <pc:sldMkLst>
          <pc:docMk/>
          <pc:sldMk cId="1478549752" sldId="15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78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5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05422-1729-4581-9CB8-8AF770D43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1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0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 / CTPG Briefing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8/22/22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EPA Regional Beta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993053" y="1022555"/>
            <a:ext cx="11307102" cy="54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Shutsu Wong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Emily Bolger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2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Ysabel Barron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3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Cynthia Stahl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Carol Ann Gross-Davis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Jessie Fry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Angus Welch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Alice Chow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4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Rick Gillam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Byron Gary (LMAPCD)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5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Alexis Cain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Margaret Sieffert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Rae Trine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Yana Genchanok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6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Nia Riddick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7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Adam Zachary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Allie Donohue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8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Ethan Brown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Adam Eisele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9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Julia Carlstad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10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Claudia Vaupel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OAQPS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 Pinder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Matt Woody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Beth Landis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Carey Jang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Joe Mangino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Mia South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Shomik Ghosh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Kimber Scavo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Tyler Fox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Uses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76250"/>
            <a:ext cx="11565466" cy="5889052"/>
          </a:xfrm>
        </p:spPr>
        <p:txBody>
          <a:bodyPr numCol="2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 Related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NAAs and areas close to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conceptual models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preparing path forward document to join Advance program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weight-of-evidence analysis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 Planning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areas to focus reduction efforts with possible lowering of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permit applications</a:t>
            </a:r>
            <a:endParaRPr lang="en-US" sz="15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Visually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MP issues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areas of concern, run reports &amp; focus efforts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to citizen complaints about sources</a:t>
            </a:r>
            <a:endParaRPr lang="en-US" sz="15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where to focus emission reduction efforts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Justice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maps and reports for EJ workgroup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with air quality and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areas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MP cumulative impacts are considered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evaluation of potential EJ concerns and plans to address community needs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AQ planning conversations with SLT air agencies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with RAs and management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Annual Monitoring Network Plans and site/monitor relocation requests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new development proposals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network assessments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air quality impacts in local communities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burden of individual or combination of air pollutants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existing techniques for emissions, modeling, monitoring &amp; risk assessment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air quality and human health focus areas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new employees learn about areas with O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PM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toxics and/or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with determining dis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tribution of grant funding</a:t>
            </a:r>
          </a:p>
        </p:txBody>
      </p:sp>
    </p:spTree>
    <p:extLst>
      <p:ext uri="{BB962C8B-B14F-4D97-AF65-F5344CB8AC3E}">
        <p14:creationId xmlns:p14="http://schemas.microsoft.com/office/powerpoint/2010/main" val="107955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Asks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1E6F55-31C1-405B-8B6A-F9B04A420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1100667"/>
            <a:ext cx="5384800" cy="5025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Common Requests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Access issues - web-based / cloud-based application is preferable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More recent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available Pb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Ability to filter emissions, monitor data, and drop downs selections by map extent or user defined boundaries (e.g., boundary box or lasso)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GHG reporting program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capabilities: Automated 1–2-page summary document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D33C8-7F39-4418-B1FB-90C418ED1362}"/>
              </a:ext>
            </a:extLst>
          </p:cNvPr>
          <p:cNvSpPr txBox="1"/>
          <p:nvPr/>
        </p:nvSpPr>
        <p:spPr>
          <a:xfrm>
            <a:off x="6400799" y="1100667"/>
            <a:ext cx="5384800" cy="518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Unique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layer multiple years of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monitors in a selected area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facilities within proximity analysis selected area versus county-wide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modeled concentrations from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import air dispersion modeling results in .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format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filter facilities by industry/NAICS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adjust the data value year in proximity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individual HAP/VOC emissions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driving pollutant for elevated cancer risk and HI for census block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data for Hawaii and Alaska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 roses to help assess monitor siting</a:t>
            </a:r>
          </a:p>
        </p:txBody>
      </p:sp>
    </p:spTree>
    <p:extLst>
      <p:ext uri="{BB962C8B-B14F-4D97-AF65-F5344CB8AC3E}">
        <p14:creationId xmlns:p14="http://schemas.microsoft.com/office/powerpoint/2010/main" val="106022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E861-DC41-4029-A2F0-E46AD2C3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440"/>
            <a:ext cx="12192000" cy="66910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</a:t>
            </a:r>
            <a:r>
              <a:rPr lang="en-US" dirty="0"/>
              <a:t> 		   &amp; 	   	EJSCREEN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04D3AD-E091-40DC-AAC7-0486551A011D}"/>
              </a:ext>
            </a:extLst>
          </p:cNvPr>
          <p:cNvSpPr/>
          <p:nvPr/>
        </p:nvSpPr>
        <p:spPr bwMode="auto">
          <a:xfrm>
            <a:off x="79451" y="840509"/>
            <a:ext cx="7819644" cy="5946051"/>
          </a:xfrm>
          <a:prstGeom prst="ellipse">
            <a:avLst/>
          </a:prstGeom>
          <a:solidFill>
            <a:schemeClr val="tx2">
              <a:lumMod val="60000"/>
              <a:lumOff val="40000"/>
              <a:alpha val="3215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08EF01-0DF9-4149-9194-A4E81E3BED5B}"/>
              </a:ext>
            </a:extLst>
          </p:cNvPr>
          <p:cNvSpPr/>
          <p:nvPr/>
        </p:nvSpPr>
        <p:spPr bwMode="auto">
          <a:xfrm>
            <a:off x="3989273" y="892311"/>
            <a:ext cx="7819644" cy="5946051"/>
          </a:xfrm>
          <a:prstGeom prst="ellipse">
            <a:avLst/>
          </a:prstGeom>
          <a:solidFill>
            <a:schemeClr val="accent2">
              <a:lumMod val="75000"/>
              <a:alpha val="2902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0F141-CD52-492C-8A03-0C1AABD45A94}"/>
              </a:ext>
            </a:extLst>
          </p:cNvPr>
          <p:cNvSpPr txBox="1"/>
          <p:nvPr/>
        </p:nvSpPr>
        <p:spPr>
          <a:xfrm>
            <a:off x="4995169" y="1833235"/>
            <a:ext cx="3116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Tribal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Nonattainment Areas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Indicators*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Respiratory HI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Cancer Risk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NATA Diesel PM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Ozone 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Model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Demographic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People of Color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Less Than HS Educated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Low Income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Linguistically Isolated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 Age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Age 64</a:t>
            </a:r>
          </a:p>
          <a:p>
            <a:pPr marL="0" lvl="2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79153-4BB4-46A5-8082-5C56A450AF42}"/>
              </a:ext>
            </a:extLst>
          </p:cNvPr>
          <p:cNvSpPr/>
          <p:nvPr/>
        </p:nvSpPr>
        <p:spPr>
          <a:xfrm>
            <a:off x="9678443" y="2211818"/>
            <a:ext cx="279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F007D-A60D-4AE7-8372-3E65136B7FE6}"/>
              </a:ext>
            </a:extLst>
          </p:cNvPr>
          <p:cNvSpPr/>
          <p:nvPr/>
        </p:nvSpPr>
        <p:spPr>
          <a:xfrm>
            <a:off x="7899095" y="1210258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EJ Grants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Water features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Schools &amp; Parks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Subsidized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Sites reporting to the EPA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(NPL)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RSEI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Wastewater Discharge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Hazardous Waste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Superfund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 Paint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Traffic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RMP Proximity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321584-E9EE-48CE-AC07-7A3D98EB929D}"/>
              </a:ext>
            </a:extLst>
          </p:cNvPr>
          <p:cNvSpPr txBox="1"/>
          <p:nvPr/>
        </p:nvSpPr>
        <p:spPr>
          <a:xfrm>
            <a:off x="1211760" y="2313526"/>
            <a:ext cx="29365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Ozone and PM</a:t>
            </a:r>
            <a:r>
              <a:rPr lang="en-US" sz="1400" u="sng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Air Toxics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A1CB3D-E36B-4042-AFA9-AD56B7ACF5D1}"/>
              </a:ext>
            </a:extLst>
          </p:cNvPr>
          <p:cNvSpPr/>
          <p:nvPr/>
        </p:nvSpPr>
        <p:spPr>
          <a:xfrm>
            <a:off x="4577622" y="6440130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*Provided to OEJ by OAQPS (AQAD &amp; HEID)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53A7EEF-68B3-4791-9A8A-B9F4D82184CB}"/>
              </a:ext>
            </a:extLst>
          </p:cNvPr>
          <p:cNvSpPr txBox="1">
            <a:spLocks/>
          </p:cNvSpPr>
          <p:nvPr/>
        </p:nvSpPr>
        <p:spPr>
          <a:xfrm>
            <a:off x="10058400" y="650041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13" y="92698"/>
            <a:ext cx="11608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NEXUS: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Example OAQPS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Use for Monitoring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AC3B-1112-47DB-ADA1-94B92E35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13" y="980728"/>
            <a:ext cx="11608373" cy="91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AQAD/AAMG summer intern (Tom Agger) used NEXUS to provide Justice40 criteria recommendations for the National PM</a:t>
            </a:r>
            <a:r>
              <a:rPr lang="en-US" sz="2400" b="0" baseline="-25000" dirty="0"/>
              <a:t>2.5</a:t>
            </a:r>
            <a:r>
              <a:rPr lang="en-US" sz="2400" b="0" dirty="0"/>
              <a:t> Monitoring Network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4037-3429-45E4-A1F4-4837E92230C4}"/>
              </a:ext>
            </a:extLst>
          </p:cNvPr>
          <p:cNvSpPr txBox="1"/>
          <p:nvPr/>
        </p:nvSpPr>
        <p:spPr>
          <a:xfrm>
            <a:off x="0" y="1848193"/>
            <a:ext cx="72518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Goal: Determine if at least 40% of the current PM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monitoring network serves EJ/At-Risk communities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Process: Used NEXUS proximity analysis tool to analyze geographic areas around monitors or pollutions sources to determine demographics and pollutant risk in those areas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Outcome: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Examined numerous combinations of demographic index, low income, minority, and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risk criteria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Preliminary findings suggest that the current National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Network meets the Justice 40 goals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AAMG will share the findings with the Regions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This analysis can be used for future monitor siting purposes, but must be combined with other considerations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D752672-665F-4030-AC7D-3D42473D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7378368" y="2277651"/>
            <a:ext cx="4521818" cy="336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85422B-A6E6-4F7A-8D8C-0EBFA4E0A15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2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OAQPS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Next Steps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7531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Updates Underway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“Climate risk” indicators (as 5th metric)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EJ/demographics data to be consistent with new “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EJScreen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2.0” dataset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FY23 NEXUS Budget Request ($150K)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major comments and feedback from Beta Testing Team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to 2018 &amp; 2019 MP platform &amp; QA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web-based NEXUS version ($100K)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Web-based NEXUS Development ($75K)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 and Information Security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Engagement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list of MP areas to regions and identify areas with MP and potential EJ concerns to consider partnering with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that may be NAAs or close to new PM</a:t>
            </a:r>
            <a:r>
              <a:rPr lang="en-US" sz="24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std levels for Advance Program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other Regional uses identified by Beta test team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within EPA/OAR on use of NEXUS for programmatic purposes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 for OAR Management (Fall 2022)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3.0”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Multi-Pollutant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1020725" y="1270000"/>
            <a:ext cx="5368043" cy="50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Beth Landis / Kimber Scavo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Matt Woody / Kelly Rimer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Robin Langdon / Darryl Weatherhead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Sara Terry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Carrie Wheeler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 Pinder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Chris Davis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Conor Mulderrig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Kayla McCauley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Amanda Kaufman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James Payne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Loren Fox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3015C4-6471-49D2-8081-64DBB4B98D31}"/>
              </a:ext>
            </a:extLst>
          </p:cNvPr>
          <p:cNvSpPr txBox="1">
            <a:spLocks/>
          </p:cNvSpPr>
          <p:nvPr/>
        </p:nvSpPr>
        <p:spPr bwMode="auto">
          <a:xfrm>
            <a:off x="6299200" y="1269999"/>
            <a:ext cx="4396874" cy="5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Carey Jang / Tyler Fox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Jim Kelly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Shannon Koplitz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Joe Mangino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Jeanette Reyes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Rich Damberg / Megan Brachtl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Mia South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Lisa Conner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Inputs and Major Functions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Briefings &amp; Demos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EPA Regional Beta Testing Team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Team Members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(Uses &amp; Asks)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&amp; EJSCREEN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Example OAQPS Use for Monitoring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>
                <a:latin typeface="+mj-lt"/>
                <a:cs typeface="Arial" panose="020B0604020202020204" pitchFamily="34" charset="0"/>
              </a:rPr>
              <a:t>Next </a:t>
            </a:r>
            <a:r>
              <a:rPr lang="en-US" dirty="0">
                <a:latin typeface="+mj-lt"/>
                <a:cs typeface="Arial" panose="020B0604020202020204" pitchFamily="34" charset="0"/>
              </a:rPr>
              <a:t>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4535-9C1C-48F2-B58A-338A93EB7D60}"/>
              </a:ext>
            </a:extLst>
          </p:cNvPr>
          <p:cNvSpPr/>
          <p:nvPr/>
        </p:nvSpPr>
        <p:spPr>
          <a:xfrm>
            <a:off x="800100" y="1275576"/>
            <a:ext cx="10782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Support a comprehensive, MP treatment of air quality problems to effectively improve air quality and make the most efficient use of available 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Primary Goal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identify &amp; evaluate local control strategies targeting emissions of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PM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and their precursors while at the same time reducing Air Toxics of concern for communities to maximize both health benefits and air quality improvements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MP planning has the potential to reduce the costs and increase benefits associated with air quality management (AQM)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Supports S/L/T air agencies in developing MP, risk-based AQM plans and implementing strategies that reduce air pollution emissions &amp; improve public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Success has been demonstrated in Detroit and SC; another project is currently underway in Louisville, KY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Tools needed to analyze MP data are either available currently or being developed in OAQPS (e.g.,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37120-C018-41AC-BBDC-9156C915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微软雅黑"/>
                <a:cs typeface="+mn-cs"/>
              </a:rPr>
              <a:t>Multi-Pollutant Background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A2A9AB-75B3-41C9-A14A-336EA72FB36C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provides MP analysis across from national level “Phase 1” to regional (EPA region/State/CBSA) level “Phase 2”, and now down to community level “Phase 3” (Proximity analysis” in census tract-level)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590BB6-C56E-4746-BD6F-28D06F1076BD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sz="3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/>
              <a:solidFill>
                <a:srgbClr val="00B05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Monitoring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Risk Data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Conc. (fused AQ)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County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Emissions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Ambient/Design Value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Justice &amp; Demographic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Area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algn="ctr"/>
            <a:r>
              <a:rPr lang="en-US" sz="1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/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Multi-Pollutant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Major Point Emissions Sites/Data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Monitoring Sites &amp; Trend 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Query, Search, Filter &amp; Export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Source Category Emissions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Sector Emissions Summary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Screening Analysis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EJ/Demographic Indicators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N</a:t>
            </a:r>
            <a:r>
              <a:rPr lang="en-US" sz="4800" b="1" dirty="0">
                <a:latin typeface="Arial Black" panose="020B0A04020102020204" pitchFamily="34" charset="0"/>
              </a:rPr>
              <a:t>E</a:t>
            </a:r>
            <a:r>
              <a:rPr lang="en-US" sz="48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sz="4800" b="1" dirty="0">
                <a:solidFill>
                  <a:srgbClr val="33CC33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18DB-F2D3-495F-983E-A00172B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936999"/>
            <a:ext cx="11108266" cy="5879687"/>
          </a:xfrm>
        </p:spPr>
        <p:txBody>
          <a:bodyPr numCol="2">
            <a:normAutofit fontScale="85000"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8/27/2021 - OP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9/7/2021 – RO ADDs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9/20/2021 – OAR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10/14/2021 – OP/NCEE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11/2/2021 – RO APMs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11/8/2021- RO APMs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11/16/2021 – R1 (RARE) Project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11/28/2021 – AQAD All-Hands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11/23/2021 – R3 NEXUS Beta Testers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2/15/22 – AQPD (NSRG, OPG &amp; SLPG)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2/17/22 – AT Strategy Mgmt &amp; Mitigation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3/15/22 – OID (CTPG)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4/26/22 – EPA NEXUS Beta Testing Team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4/28/22 – AQAD (AAMG)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5/3/22 – HEID &amp; AQAD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5/4/22 – Air Toxics Data Analysis Team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5/10/22 – ADVANCE Workgroup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5/26/22 - OAP/CCD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6/15/22 – Regional Ambient Air Monitoring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6/23/22 – SPPD All-Hands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7/21/22 – EJ in Rulemaking Comm. Of Practice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b="0" dirty="0"/>
              <a:t>8/15/22 – OGC &amp; ECRCO – Title VI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8/16/22 – Pre-brief for HEID &amp; AQAD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8/17/22 – Peter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8/22/22 – OID/CTPG – Liz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9/6/22 – RO APMs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9/13/22 – CAAAC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TBD –MJOs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015999" y="41314"/>
            <a:ext cx="9454995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Briefings and Demos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7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29551" y="41314"/>
            <a:ext cx="11966969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Feedback from Briefings &amp; Demos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E1A33-2E4F-4C16-8A9E-256CB7BE009F}"/>
              </a:ext>
            </a:extLst>
          </p:cNvPr>
          <p:cNvSpPr txBox="1"/>
          <p:nvPr/>
        </p:nvSpPr>
        <p:spPr>
          <a:xfrm flipH="1">
            <a:off x="666157" y="1109724"/>
            <a:ext cx="2634583" cy="1634490"/>
          </a:xfrm>
          <a:prstGeom prst="wedgeRoundRectCallout">
            <a:avLst>
              <a:gd name="adj1" fmla="val 943"/>
              <a:gd name="adj2" fmla="val 10503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Caroline Freeman (R4 ADD)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44626-C900-45D6-865F-C2F28DBAD03C}"/>
              </a:ext>
            </a:extLst>
          </p:cNvPr>
          <p:cNvSpPr txBox="1"/>
          <p:nvPr/>
        </p:nvSpPr>
        <p:spPr>
          <a:xfrm>
            <a:off x="4529034" y="4245451"/>
            <a:ext cx="2634582" cy="2247424"/>
          </a:xfrm>
          <a:prstGeom prst="wedgeRoundRectCallout">
            <a:avLst>
              <a:gd name="adj1" fmla="val -54971"/>
              <a:gd name="adj2" fmla="val -76506"/>
              <a:gd name="adj3" fmla="val 16667"/>
            </a:avLst>
          </a:prstGeom>
          <a:solidFill>
            <a:srgbClr val="FFFFB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“Breathtaking… incredibly powerful… I feel like we discovered nuclear fusion!”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Joe Goffman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(OAR Acting AA)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B9A7C-2B21-4A54-858B-1238FB0E58D1}"/>
              </a:ext>
            </a:extLst>
          </p:cNvPr>
          <p:cNvSpPr txBox="1"/>
          <p:nvPr/>
        </p:nvSpPr>
        <p:spPr>
          <a:xfrm>
            <a:off x="3696424" y="1109724"/>
            <a:ext cx="4097866" cy="1940957"/>
          </a:xfrm>
          <a:prstGeom prst="wedgeRoundRectCallout">
            <a:avLst>
              <a:gd name="adj1" fmla="val 15479"/>
              <a:gd name="adj2" fmla="val 95455"/>
              <a:gd name="adj3" fmla="val 16667"/>
            </a:avLst>
          </a:prstGeom>
          <a:solidFill>
            <a:srgbClr val="A3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R3 air program has evaluated 18 web tools … NEXUS overall has been the most useful to our air program”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Cynthia Stahl, PhD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(R3 Integrated Assessment Analyst)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82C23-A3B9-425E-8D29-38976E5A1A5A}"/>
              </a:ext>
            </a:extLst>
          </p:cNvPr>
          <p:cNvSpPr txBox="1"/>
          <p:nvPr/>
        </p:nvSpPr>
        <p:spPr>
          <a:xfrm>
            <a:off x="348111" y="4388031"/>
            <a:ext cx="3310610" cy="2247424"/>
          </a:xfrm>
          <a:prstGeom prst="wedgeRoundRectCallout">
            <a:avLst>
              <a:gd name="adj1" fmla="val 33521"/>
              <a:gd name="adj2" fmla="val -85719"/>
              <a:gd name="adj3" fmla="val 16667"/>
            </a:avLst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“Dr. Nance [R6 RA] will be thrilled with the NEXUS tool and excited with its capabilities.”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Fran Verhalen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(recently retired R6 Monitoring Section Chief)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C89CE-1519-463B-B41F-71C510597249}"/>
              </a:ext>
            </a:extLst>
          </p:cNvPr>
          <p:cNvSpPr txBox="1"/>
          <p:nvPr/>
        </p:nvSpPr>
        <p:spPr>
          <a:xfrm>
            <a:off x="8680549" y="1034115"/>
            <a:ext cx="2755701" cy="2835354"/>
          </a:xfrm>
          <a:prstGeom prst="wedgeRoundRectCallout">
            <a:avLst>
              <a:gd name="adj1" fmla="val -84651"/>
              <a:gd name="adj2" fmla="val 40360"/>
              <a:gd name="adj3" fmla="val 16667"/>
            </a:avLst>
          </a:prstGeom>
          <a:solidFill>
            <a:srgbClr val="A7FFC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“Your presentation of the NEXUS tool was absolutely awesome!!! … The NEXUS tool looks very promising”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Osmond Lindo (OAPPS Lead Economist)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AF699-7D03-4CDC-80A8-31C0513FAF9B}"/>
              </a:ext>
            </a:extLst>
          </p:cNvPr>
          <p:cNvSpPr txBox="1"/>
          <p:nvPr/>
        </p:nvSpPr>
        <p:spPr>
          <a:xfrm>
            <a:off x="8317774" y="4113026"/>
            <a:ext cx="3481249" cy="2553891"/>
          </a:xfrm>
          <a:prstGeom prst="wedgeRoundRectCallout">
            <a:avLst>
              <a:gd name="adj1" fmla="val -85579"/>
              <a:gd name="adj2" fmla="val -56163"/>
              <a:gd name="adj3" fmla="val 16667"/>
            </a:avLst>
          </a:prstGeom>
          <a:solidFill>
            <a:srgbClr val="BAD4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tool is well designed and provides a wealth of information that is useful for evaluating air quality impacts in local communities”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Rick Gillam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(R4 Air Modeling Team Lead)</a:t>
            </a:r>
          </a:p>
        </p:txBody>
      </p:sp>
    </p:spTree>
    <p:extLst>
      <p:ext uri="{BB962C8B-B14F-4D97-AF65-F5344CB8AC3E}">
        <p14:creationId xmlns:p14="http://schemas.microsoft.com/office/powerpoint/2010/main" val="272586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 Regional Beta Testing Team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Convened a group of OAR and regional office members that see the benefit of NEXUS and plan to use it on a routine basis to assist in their job duties.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Requested feedback to help shape the direction of future tool development and ensure we are making updates and additions that are most beneficial to those Regions who are encouraging a multi-pollutant approach to air quality management.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Working to identify specific applications to collaborate on with Regions, e.g.: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Select area with MP and potential EJ concerns and explore a MP approach using NEXUS.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Support EJ screening and related analysis for Federal permit or related action.</a:t>
            </a:r>
          </a:p>
        </p:txBody>
      </p:sp>
    </p:spTree>
    <p:extLst>
      <p:ext uri="{BB962C8B-B14F-4D97-AF65-F5344CB8AC3E}">
        <p14:creationId xmlns:p14="http://schemas.microsoft.com/office/powerpoint/2010/main" val="154155853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?mso-contentType ?>
<SharedContentType xmlns="Microsoft.SharePoint.Taxonomy.ContentTypeSync" SourceId="29f62856-1543-49d4-a736-4569d363f533" ContentTypeId="0x0101" PreviousValue="false"/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1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7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74627</TotalTime>
  <Words>2112</Words>
  <Application>Microsoft Office PowerPoint</Application>
  <PresentationFormat>Widescreen</PresentationFormat>
  <Paragraphs>389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黑体</vt:lpstr>
      <vt:lpstr>Arial</vt:lpstr>
      <vt:lpstr>Arial Black</vt:lpstr>
      <vt:lpstr>Calibri</vt:lpstr>
      <vt:lpstr>Courier New</vt:lpstr>
      <vt:lpstr>Symbol</vt:lpstr>
      <vt:lpstr>Wingdings</vt:lpstr>
      <vt:lpstr>2_EMPA课题组模板</vt:lpstr>
      <vt:lpstr>3_EMPA课题组模板</vt:lpstr>
      <vt:lpstr>4_EMPA课题组模板</vt:lpstr>
      <vt:lpstr>“NEXUS” Multi-Pollutant Advanced Screening Tool OID / CTPG Briefing</vt:lpstr>
      <vt:lpstr>Multi-Pollutant Team Members</vt:lpstr>
      <vt:lpstr>PowerPoint Presentation</vt:lpstr>
      <vt:lpstr>PowerPoint Presentation</vt:lpstr>
      <vt:lpstr>NEXUS: Background</vt:lpstr>
      <vt:lpstr>NEXUS: Data Inputs and Major Functions</vt:lpstr>
      <vt:lpstr>PowerPoint Presentation</vt:lpstr>
      <vt:lpstr>PowerPoint Presentation</vt:lpstr>
      <vt:lpstr>PowerPoint Presentation</vt:lpstr>
      <vt:lpstr>NEXUS: EPA Regional Beta Team Members</vt:lpstr>
      <vt:lpstr>PowerPoint Presentation</vt:lpstr>
      <vt:lpstr>PowerPoint Presentation</vt:lpstr>
      <vt:lpstr>NEXUS      &amp;      EJSCREEN</vt:lpstr>
      <vt:lpstr>PowerPoint Presentation</vt:lpstr>
      <vt:lpstr>PowerPoint Presentation</vt:lpstr>
      <vt:lpstr>“NEXUS 3.0”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1368</cp:revision>
  <cp:lastPrinted>2020-02-19T17:26:50Z</cp:lastPrinted>
  <dcterms:created xsi:type="dcterms:W3CDTF">2016-05-30T08:23:37Z</dcterms:created>
  <dcterms:modified xsi:type="dcterms:W3CDTF">2022-08-18T18:23:13Z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