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 id="2147483827" r:id="rId31"/>
  </p:sldMasterIdLst>
  <p:notesMasterIdLst>
    <p:notesMasterId r:id="rId58"/>
  </p:notesMasterIdLst>
  <p:handoutMasterIdLst>
    <p:handoutMasterId r:id="rId59"/>
  </p:handoutMasterIdLst>
  <p:sldIdLst>
    <p:sldId id="1089" r:id="rId32"/>
    <p:sldId id="1546" r:id="rId33"/>
    <p:sldId id="1249" r:id="rId34"/>
    <p:sldId id="1563" r:id="rId35"/>
    <p:sldId id="1509" r:id="rId36"/>
    <p:sldId id="256" r:id="rId37"/>
    <p:sldId id="257" r:id="rId38"/>
    <p:sldId id="259" r:id="rId39"/>
    <p:sldId id="261" r:id="rId40"/>
    <p:sldId id="269" r:id="rId41"/>
    <p:sldId id="271" r:id="rId42"/>
    <p:sldId id="275" r:id="rId43"/>
    <p:sldId id="287" r:id="rId44"/>
    <p:sldId id="276" r:id="rId45"/>
    <p:sldId id="277" r:id="rId46"/>
    <p:sldId id="279" r:id="rId47"/>
    <p:sldId id="280" r:id="rId48"/>
    <p:sldId id="284" r:id="rId49"/>
    <p:sldId id="285" r:id="rId50"/>
    <p:sldId id="286" r:id="rId51"/>
    <p:sldId id="278" r:id="rId52"/>
    <p:sldId id="281" r:id="rId53"/>
    <p:sldId id="282" r:id="rId54"/>
    <p:sldId id="283" r:id="rId55"/>
    <p:sldId id="1565" r:id="rId56"/>
    <p:sldId id="1564" r:id="rId57"/>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x, Tyler" initials="FT" lastIdx="5" clrIdx="0">
    <p:extLst>
      <p:ext uri="{19B8F6BF-5375-455C-9EA6-DF929625EA0E}">
        <p15:presenceInfo xmlns:p15="http://schemas.microsoft.com/office/powerpoint/2012/main" userId="S::Fox.Tyler@epa.gov::d3ca8bf6-d2c8-45ae-bf9b-8f74647f8102" providerId="AD"/>
      </p:ext>
    </p:extLst>
  </p:cmAuthor>
  <p:cmAuthor id="2" name="Jang, Carey" initials="JC" lastIdx="1" clrIdx="1">
    <p:extLst>
      <p:ext uri="{19B8F6BF-5375-455C-9EA6-DF929625EA0E}">
        <p15:presenceInfo xmlns:p15="http://schemas.microsoft.com/office/powerpoint/2012/main" userId="S::Jang.Carey@epa.gov::5dcdf613-9329-442e-aaa9-13ddf77a7a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FFFF"/>
    <a:srgbClr val="0000FF"/>
    <a:srgbClr val="F3B700"/>
    <a:srgbClr val="AB8100"/>
    <a:srgbClr val="A87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60662" autoAdjust="0"/>
  </p:normalViewPr>
  <p:slideViewPr>
    <p:cSldViewPr snapToGrid="0">
      <p:cViewPr varScale="1">
        <p:scale>
          <a:sx n="38" d="100"/>
          <a:sy n="38" d="100"/>
        </p:scale>
        <p:origin x="1516" y="28"/>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8.xml"/><Relationship Id="rId21" Type="http://schemas.openxmlformats.org/officeDocument/2006/relationships/customXml" Target="../customXml/item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slideMaster" Target="slideMasters/slideMaster1.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61"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Master" Target="slideMasters/slideMaster3.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20.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is, Elizabeth" userId="ab5a0f48-4954-4e8f-b852-9bcaf16ccf62" providerId="ADAL" clId="{F9E999D4-5D5D-4987-9320-579ADB666775}"/>
    <pc:docChg chg="modSld">
      <pc:chgData name="Landis, Elizabeth" userId="ab5a0f48-4954-4e8f-b852-9bcaf16ccf62" providerId="ADAL" clId="{F9E999D4-5D5D-4987-9320-579ADB666775}" dt="2022-11-30T22:23:47.267" v="33" actId="5793"/>
      <pc:docMkLst>
        <pc:docMk/>
      </pc:docMkLst>
      <pc:sldChg chg="modNotesTx">
        <pc:chgData name="Landis, Elizabeth" userId="ab5a0f48-4954-4e8f-b852-9bcaf16ccf62" providerId="ADAL" clId="{F9E999D4-5D5D-4987-9320-579ADB666775}" dt="2022-11-30T22:22:00.399" v="9" actId="20577"/>
        <pc:sldMkLst>
          <pc:docMk/>
          <pc:sldMk cId="3806629608" sldId="256"/>
        </pc:sldMkLst>
      </pc:sldChg>
      <pc:sldChg chg="modNotesTx">
        <pc:chgData name="Landis, Elizabeth" userId="ab5a0f48-4954-4e8f-b852-9bcaf16ccf62" providerId="ADAL" clId="{F9E999D4-5D5D-4987-9320-579ADB666775}" dt="2022-11-30T22:22:06.693" v="10" actId="20577"/>
        <pc:sldMkLst>
          <pc:docMk/>
          <pc:sldMk cId="173122886" sldId="257"/>
        </pc:sldMkLst>
      </pc:sldChg>
      <pc:sldChg chg="modNotesTx">
        <pc:chgData name="Landis, Elizabeth" userId="ab5a0f48-4954-4e8f-b852-9bcaf16ccf62" providerId="ADAL" clId="{F9E999D4-5D5D-4987-9320-579ADB666775}" dt="2022-11-30T22:22:11.226" v="11" actId="20577"/>
        <pc:sldMkLst>
          <pc:docMk/>
          <pc:sldMk cId="36962487" sldId="259"/>
        </pc:sldMkLst>
      </pc:sldChg>
      <pc:sldChg chg="modNotesTx">
        <pc:chgData name="Landis, Elizabeth" userId="ab5a0f48-4954-4e8f-b852-9bcaf16ccf62" providerId="ADAL" clId="{F9E999D4-5D5D-4987-9320-579ADB666775}" dt="2022-11-30T22:22:16.748" v="12" actId="20577"/>
        <pc:sldMkLst>
          <pc:docMk/>
          <pc:sldMk cId="256691089" sldId="261"/>
        </pc:sldMkLst>
      </pc:sldChg>
      <pc:sldChg chg="modNotesTx">
        <pc:chgData name="Landis, Elizabeth" userId="ab5a0f48-4954-4e8f-b852-9bcaf16ccf62" providerId="ADAL" clId="{F9E999D4-5D5D-4987-9320-579ADB666775}" dt="2022-11-30T22:22:24.192" v="13" actId="20577"/>
        <pc:sldMkLst>
          <pc:docMk/>
          <pc:sldMk cId="804482906" sldId="269"/>
        </pc:sldMkLst>
      </pc:sldChg>
      <pc:sldChg chg="modNotesTx">
        <pc:chgData name="Landis, Elizabeth" userId="ab5a0f48-4954-4e8f-b852-9bcaf16ccf62" providerId="ADAL" clId="{F9E999D4-5D5D-4987-9320-579ADB666775}" dt="2022-11-30T22:22:28.879" v="15" actId="5793"/>
        <pc:sldMkLst>
          <pc:docMk/>
          <pc:sldMk cId="3464571547" sldId="271"/>
        </pc:sldMkLst>
      </pc:sldChg>
      <pc:sldChg chg="modNotesTx">
        <pc:chgData name="Landis, Elizabeth" userId="ab5a0f48-4954-4e8f-b852-9bcaf16ccf62" providerId="ADAL" clId="{F9E999D4-5D5D-4987-9320-579ADB666775}" dt="2022-11-30T22:22:35.120" v="16" actId="20577"/>
        <pc:sldMkLst>
          <pc:docMk/>
          <pc:sldMk cId="3537975008" sldId="275"/>
        </pc:sldMkLst>
      </pc:sldChg>
      <pc:sldChg chg="modNotesTx">
        <pc:chgData name="Landis, Elizabeth" userId="ab5a0f48-4954-4e8f-b852-9bcaf16ccf62" providerId="ADAL" clId="{F9E999D4-5D5D-4987-9320-579ADB666775}" dt="2022-11-30T22:22:46.165" v="18" actId="20577"/>
        <pc:sldMkLst>
          <pc:docMk/>
          <pc:sldMk cId="616757666" sldId="276"/>
        </pc:sldMkLst>
      </pc:sldChg>
      <pc:sldChg chg="modNotesTx">
        <pc:chgData name="Landis, Elizabeth" userId="ab5a0f48-4954-4e8f-b852-9bcaf16ccf62" providerId="ADAL" clId="{F9E999D4-5D5D-4987-9320-579ADB666775}" dt="2022-11-30T22:22:53.279" v="19" actId="20577"/>
        <pc:sldMkLst>
          <pc:docMk/>
          <pc:sldMk cId="3783703472" sldId="277"/>
        </pc:sldMkLst>
      </pc:sldChg>
      <pc:sldChg chg="modNotesTx">
        <pc:chgData name="Landis, Elizabeth" userId="ab5a0f48-4954-4e8f-b852-9bcaf16ccf62" providerId="ADAL" clId="{F9E999D4-5D5D-4987-9320-579ADB666775}" dt="2022-11-30T22:23:19.407" v="26" actId="20577"/>
        <pc:sldMkLst>
          <pc:docMk/>
          <pc:sldMk cId="4060849413" sldId="278"/>
        </pc:sldMkLst>
      </pc:sldChg>
      <pc:sldChg chg="modNotesTx">
        <pc:chgData name="Landis, Elizabeth" userId="ab5a0f48-4954-4e8f-b852-9bcaf16ccf62" providerId="ADAL" clId="{F9E999D4-5D5D-4987-9320-579ADB666775}" dt="2022-11-30T22:22:57.040" v="20" actId="20577"/>
        <pc:sldMkLst>
          <pc:docMk/>
          <pc:sldMk cId="3729814302" sldId="279"/>
        </pc:sldMkLst>
      </pc:sldChg>
      <pc:sldChg chg="modNotesTx">
        <pc:chgData name="Landis, Elizabeth" userId="ab5a0f48-4954-4e8f-b852-9bcaf16ccf62" providerId="ADAL" clId="{F9E999D4-5D5D-4987-9320-579ADB666775}" dt="2022-11-30T22:23:02.701" v="21" actId="20577"/>
        <pc:sldMkLst>
          <pc:docMk/>
          <pc:sldMk cId="4162873132" sldId="280"/>
        </pc:sldMkLst>
      </pc:sldChg>
      <pc:sldChg chg="modNotesTx">
        <pc:chgData name="Landis, Elizabeth" userId="ab5a0f48-4954-4e8f-b852-9bcaf16ccf62" providerId="ADAL" clId="{F9E999D4-5D5D-4987-9320-579ADB666775}" dt="2022-11-30T22:23:23.124" v="27" actId="20577"/>
        <pc:sldMkLst>
          <pc:docMk/>
          <pc:sldMk cId="2260480558" sldId="281"/>
        </pc:sldMkLst>
      </pc:sldChg>
      <pc:sldChg chg="modNotesTx">
        <pc:chgData name="Landis, Elizabeth" userId="ab5a0f48-4954-4e8f-b852-9bcaf16ccf62" providerId="ADAL" clId="{F9E999D4-5D5D-4987-9320-579ADB666775}" dt="2022-11-30T22:23:27.287" v="28" actId="20577"/>
        <pc:sldMkLst>
          <pc:docMk/>
          <pc:sldMk cId="1364281728" sldId="282"/>
        </pc:sldMkLst>
      </pc:sldChg>
      <pc:sldChg chg="modNotesTx">
        <pc:chgData name="Landis, Elizabeth" userId="ab5a0f48-4954-4e8f-b852-9bcaf16ccf62" providerId="ADAL" clId="{F9E999D4-5D5D-4987-9320-579ADB666775}" dt="2022-11-30T22:23:33.061" v="29" actId="20577"/>
        <pc:sldMkLst>
          <pc:docMk/>
          <pc:sldMk cId="2585782601" sldId="283"/>
        </pc:sldMkLst>
      </pc:sldChg>
      <pc:sldChg chg="modNotesTx">
        <pc:chgData name="Landis, Elizabeth" userId="ab5a0f48-4954-4e8f-b852-9bcaf16ccf62" providerId="ADAL" clId="{F9E999D4-5D5D-4987-9320-579ADB666775}" dt="2022-11-30T22:23:06.416" v="22" actId="20577"/>
        <pc:sldMkLst>
          <pc:docMk/>
          <pc:sldMk cId="1788999450" sldId="284"/>
        </pc:sldMkLst>
      </pc:sldChg>
      <pc:sldChg chg="modNotesTx">
        <pc:chgData name="Landis, Elizabeth" userId="ab5a0f48-4954-4e8f-b852-9bcaf16ccf62" providerId="ADAL" clId="{F9E999D4-5D5D-4987-9320-579ADB666775}" dt="2022-11-30T22:23:10.500" v="24" actId="5793"/>
        <pc:sldMkLst>
          <pc:docMk/>
          <pc:sldMk cId="3009301366" sldId="285"/>
        </pc:sldMkLst>
      </pc:sldChg>
      <pc:sldChg chg="modNotesTx">
        <pc:chgData name="Landis, Elizabeth" userId="ab5a0f48-4954-4e8f-b852-9bcaf16ccf62" providerId="ADAL" clId="{F9E999D4-5D5D-4987-9320-579ADB666775}" dt="2022-11-30T22:23:13.767" v="25" actId="20577"/>
        <pc:sldMkLst>
          <pc:docMk/>
          <pc:sldMk cId="511603103" sldId="286"/>
        </pc:sldMkLst>
      </pc:sldChg>
      <pc:sldChg chg="modNotesTx">
        <pc:chgData name="Landis, Elizabeth" userId="ab5a0f48-4954-4e8f-b852-9bcaf16ccf62" providerId="ADAL" clId="{F9E999D4-5D5D-4987-9320-579ADB666775}" dt="2022-11-30T22:22:42.186" v="17" actId="20577"/>
        <pc:sldMkLst>
          <pc:docMk/>
          <pc:sldMk cId="264168302" sldId="287"/>
        </pc:sldMkLst>
      </pc:sldChg>
      <pc:sldChg chg="modNotesTx">
        <pc:chgData name="Landis, Elizabeth" userId="ab5a0f48-4954-4e8f-b852-9bcaf16ccf62" providerId="ADAL" clId="{F9E999D4-5D5D-4987-9320-579ADB666775}" dt="2022-11-30T22:21:31.414" v="1" actId="5793"/>
        <pc:sldMkLst>
          <pc:docMk/>
          <pc:sldMk cId="4188764518" sldId="1089"/>
        </pc:sldMkLst>
      </pc:sldChg>
      <pc:sldChg chg="modNotesTx">
        <pc:chgData name="Landis, Elizabeth" userId="ab5a0f48-4954-4e8f-b852-9bcaf16ccf62" providerId="ADAL" clId="{F9E999D4-5D5D-4987-9320-579ADB666775}" dt="2022-11-30T22:21:43.144" v="5" actId="5793"/>
        <pc:sldMkLst>
          <pc:docMk/>
          <pc:sldMk cId="1338702642" sldId="1249"/>
        </pc:sldMkLst>
      </pc:sldChg>
      <pc:sldChg chg="modNotesTx">
        <pc:chgData name="Landis, Elizabeth" userId="ab5a0f48-4954-4e8f-b852-9bcaf16ccf62" providerId="ADAL" clId="{F9E999D4-5D5D-4987-9320-579ADB666775}" dt="2022-11-30T22:21:55.408" v="8" actId="5793"/>
        <pc:sldMkLst>
          <pc:docMk/>
          <pc:sldMk cId="3096150218" sldId="1509"/>
        </pc:sldMkLst>
      </pc:sldChg>
      <pc:sldChg chg="modNotesTx">
        <pc:chgData name="Landis, Elizabeth" userId="ab5a0f48-4954-4e8f-b852-9bcaf16ccf62" providerId="ADAL" clId="{F9E999D4-5D5D-4987-9320-579ADB666775}" dt="2022-11-30T22:21:35.762" v="3" actId="5793"/>
        <pc:sldMkLst>
          <pc:docMk/>
          <pc:sldMk cId="3622183234" sldId="1546"/>
        </pc:sldMkLst>
      </pc:sldChg>
      <pc:sldChg chg="modNotesTx">
        <pc:chgData name="Landis, Elizabeth" userId="ab5a0f48-4954-4e8f-b852-9bcaf16ccf62" providerId="ADAL" clId="{F9E999D4-5D5D-4987-9320-579ADB666775}" dt="2022-11-30T22:21:47.274" v="6" actId="20577"/>
        <pc:sldMkLst>
          <pc:docMk/>
          <pc:sldMk cId="1820099694" sldId="1563"/>
        </pc:sldMkLst>
      </pc:sldChg>
      <pc:sldChg chg="modNotesTx">
        <pc:chgData name="Landis, Elizabeth" userId="ab5a0f48-4954-4e8f-b852-9bcaf16ccf62" providerId="ADAL" clId="{F9E999D4-5D5D-4987-9320-579ADB666775}" dt="2022-11-30T22:23:47.267" v="33" actId="5793"/>
        <pc:sldMkLst>
          <pc:docMk/>
          <pc:sldMk cId="2987906630" sldId="1564"/>
        </pc:sldMkLst>
      </pc:sldChg>
      <pc:sldChg chg="modNotesTx">
        <pc:chgData name="Landis, Elizabeth" userId="ab5a0f48-4954-4e8f-b852-9bcaf16ccf62" providerId="ADAL" clId="{F9E999D4-5D5D-4987-9320-579ADB666775}" dt="2022-11-30T22:23:40.135" v="31" actId="5793"/>
        <pc:sldMkLst>
          <pc:docMk/>
          <pc:sldMk cId="1621330448" sldId="15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usepa-my.sharepoint.com/personal/landis_elizabeth_epa_gov/Documents/OAQPS/HEID/CIMG/Multi-Pollutant/MP%20Analysis/Region%201%20NEXUS%20Pie%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'SO2'!$B$1</c:f>
              <c:strCache>
                <c:ptCount val="1"/>
                <c:pt idx="0">
                  <c:v>% of Total SO2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BAC-4B05-A411-5A5218AA5AF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BAC-4B05-A411-5A5218AA5AF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BAC-4B05-A411-5A5218AA5AF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BAC-4B05-A411-5A5218AA5AF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BAC-4B05-A411-5A5218AA5AF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'SO2'!$A$2:$A$6</c:f>
              <c:strCache>
                <c:ptCount val="5"/>
                <c:pt idx="0">
                  <c:v>On-Road</c:v>
                </c:pt>
                <c:pt idx="1">
                  <c:v>Non-Point</c:v>
                </c:pt>
                <c:pt idx="2">
                  <c:v>Non-Road</c:v>
                </c:pt>
                <c:pt idx="3">
                  <c:v>Point</c:v>
                </c:pt>
                <c:pt idx="4">
                  <c:v>Event</c:v>
                </c:pt>
              </c:strCache>
            </c:strRef>
          </c:cat>
          <c:val>
            <c:numRef>
              <c:f>'SO2'!$B$2:$B$6</c:f>
              <c:numCache>
                <c:formatCode>0.00%</c:formatCode>
                <c:ptCount val="5"/>
                <c:pt idx="0">
                  <c:v>7.8600000000000003E-2</c:v>
                </c:pt>
                <c:pt idx="1">
                  <c:v>0.59519999999999995</c:v>
                </c:pt>
                <c:pt idx="2">
                  <c:v>4.4000000000000003E-3</c:v>
                </c:pt>
                <c:pt idx="3">
                  <c:v>0.31919999999999998</c:v>
                </c:pt>
                <c:pt idx="4">
                  <c:v>2.5999999999999999E-3</c:v>
                </c:pt>
              </c:numCache>
            </c:numRef>
          </c:val>
          <c:extLst>
            <c:ext xmlns:c16="http://schemas.microsoft.com/office/drawing/2014/chart" uri="{C3380CC4-5D6E-409C-BE32-E72D297353CC}">
              <c16:uniqueId val="{0000000A-8BAC-4B05-A411-5A5218AA5AF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'Gas &amp; VOC HAPs'!$B$1</c:f>
              <c:strCache>
                <c:ptCount val="1"/>
                <c:pt idx="0">
                  <c:v>% of Total Gas &amp; VOC HAPs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4EB-4FD6-A3C4-143D77F9678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4EB-4FD6-A3C4-143D77F9678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4EB-4FD6-A3C4-143D77F9678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4EB-4FD6-A3C4-143D77F9678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4EB-4FD6-A3C4-143D77F9678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'Gas &amp; VOC HAPs'!$A$2:$A$6</c:f>
              <c:strCache>
                <c:ptCount val="5"/>
                <c:pt idx="0">
                  <c:v>On-Road</c:v>
                </c:pt>
                <c:pt idx="1">
                  <c:v>Non-Point</c:v>
                </c:pt>
                <c:pt idx="2">
                  <c:v>Non-Road</c:v>
                </c:pt>
                <c:pt idx="3">
                  <c:v>Point</c:v>
                </c:pt>
                <c:pt idx="4">
                  <c:v>Event</c:v>
                </c:pt>
              </c:strCache>
            </c:strRef>
          </c:cat>
          <c:val>
            <c:numRef>
              <c:f>'Gas &amp; VOC HAPs'!$B$2:$B$6</c:f>
              <c:numCache>
                <c:formatCode>0.00%</c:formatCode>
                <c:ptCount val="5"/>
                <c:pt idx="0">
                  <c:v>0.24840000000000001</c:v>
                </c:pt>
                <c:pt idx="1">
                  <c:v>0.53090000000000004</c:v>
                </c:pt>
                <c:pt idx="2">
                  <c:v>0.19450000000000001</c:v>
                </c:pt>
                <c:pt idx="3">
                  <c:v>2.18E-2</c:v>
                </c:pt>
                <c:pt idx="4">
                  <c:v>4.4000000000000003E-3</c:v>
                </c:pt>
              </c:numCache>
            </c:numRef>
          </c:val>
          <c:extLst>
            <c:ext xmlns:c16="http://schemas.microsoft.com/office/drawing/2014/chart" uri="{C3380CC4-5D6E-409C-BE32-E72D297353CC}">
              <c16:uniqueId val="{0000000A-64EB-4FD6-A3C4-143D77F96780}"/>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'Heavy Metal HAPs'!$B$1</c:f>
              <c:strCache>
                <c:ptCount val="1"/>
                <c:pt idx="0">
                  <c:v>% of Total Heavy Metal HAPs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508-4114-9276-1C4A5FB476A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508-4114-9276-1C4A5FB476A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508-4114-9276-1C4A5FB476A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508-4114-9276-1C4A5FB476A2}"/>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508-4114-9276-1C4A5FB476A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'Heavy Metal HAPs'!$A$2:$A$6</c:f>
              <c:strCache>
                <c:ptCount val="5"/>
                <c:pt idx="0">
                  <c:v>On-Road</c:v>
                </c:pt>
                <c:pt idx="1">
                  <c:v>Non-Point</c:v>
                </c:pt>
                <c:pt idx="2">
                  <c:v>Non-Road</c:v>
                </c:pt>
                <c:pt idx="3">
                  <c:v>Point</c:v>
                </c:pt>
                <c:pt idx="4">
                  <c:v>Event</c:v>
                </c:pt>
              </c:strCache>
            </c:strRef>
          </c:cat>
          <c:val>
            <c:numRef>
              <c:f>'Heavy Metal HAPs'!$B$2:$B$6</c:f>
              <c:numCache>
                <c:formatCode>0.00%</c:formatCode>
                <c:ptCount val="5"/>
                <c:pt idx="0">
                  <c:v>4.7100000000000003E-2</c:v>
                </c:pt>
                <c:pt idx="1">
                  <c:v>0.64649999999999996</c:v>
                </c:pt>
                <c:pt idx="2">
                  <c:v>2.7000000000000001E-3</c:v>
                </c:pt>
                <c:pt idx="3">
                  <c:v>0.30370000000000003</c:v>
                </c:pt>
                <c:pt idx="4" formatCode="0%">
                  <c:v>0</c:v>
                </c:pt>
              </c:numCache>
            </c:numRef>
          </c:val>
          <c:extLst>
            <c:ext xmlns:c16="http://schemas.microsoft.com/office/drawing/2014/chart" uri="{C3380CC4-5D6E-409C-BE32-E72D297353CC}">
              <c16:uniqueId val="{0000000A-6508-4114-9276-1C4A5FB476A2}"/>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'PM2.5'!$B$1</c:f>
              <c:strCache>
                <c:ptCount val="1"/>
                <c:pt idx="0">
                  <c:v>% of Total PM2.5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3CF-48B0-AA5F-E6372F1FC13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3CF-48B0-AA5F-E6372F1FC13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3CF-48B0-AA5F-E6372F1FC13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3CF-48B0-AA5F-E6372F1FC13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3CF-48B0-AA5F-E6372F1FC13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'PM2.5'!$A$2:$A$6</c:f>
              <c:strCache>
                <c:ptCount val="5"/>
                <c:pt idx="0">
                  <c:v>On-Road</c:v>
                </c:pt>
                <c:pt idx="1">
                  <c:v>Non-Point</c:v>
                </c:pt>
                <c:pt idx="2">
                  <c:v>Non-Road</c:v>
                </c:pt>
                <c:pt idx="3">
                  <c:v>Point</c:v>
                </c:pt>
                <c:pt idx="4">
                  <c:v>Event</c:v>
                </c:pt>
              </c:strCache>
            </c:strRef>
          </c:cat>
          <c:val>
            <c:numRef>
              <c:f>'PM2.5'!$B$2:$B$6</c:f>
              <c:numCache>
                <c:formatCode>0.00%</c:formatCode>
                <c:ptCount val="5"/>
                <c:pt idx="0">
                  <c:v>7.8600000000000003E-2</c:v>
                </c:pt>
                <c:pt idx="1">
                  <c:v>0.79169999999999996</c:v>
                </c:pt>
                <c:pt idx="2">
                  <c:v>6.9099999999999995E-2</c:v>
                </c:pt>
                <c:pt idx="3" formatCode="0%">
                  <c:v>0.05</c:v>
                </c:pt>
                <c:pt idx="4">
                  <c:v>1.0500000000000001E-2</c:v>
                </c:pt>
              </c:numCache>
            </c:numRef>
          </c:val>
          <c:extLst>
            <c:ext xmlns:c16="http://schemas.microsoft.com/office/drawing/2014/chart" uri="{C3380CC4-5D6E-409C-BE32-E72D297353CC}">
              <c16:uniqueId val="{0000000A-83CF-48B0-AA5F-E6372F1FC13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VOC!$B$1</c:f>
              <c:strCache>
                <c:ptCount val="1"/>
                <c:pt idx="0">
                  <c:v>% of Total VOC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94E-4BC2-B58C-09FF4BDA536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94E-4BC2-B58C-09FF4BDA536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94E-4BC2-B58C-09FF4BDA536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94E-4BC2-B58C-09FF4BDA536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94E-4BC2-B58C-09FF4BDA536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VOC!$A$2:$A$6</c:f>
              <c:strCache>
                <c:ptCount val="5"/>
                <c:pt idx="0">
                  <c:v>On-Road</c:v>
                </c:pt>
                <c:pt idx="1">
                  <c:v>Non-Point</c:v>
                </c:pt>
                <c:pt idx="2">
                  <c:v>Non-Road</c:v>
                </c:pt>
                <c:pt idx="3">
                  <c:v>Point</c:v>
                </c:pt>
                <c:pt idx="4">
                  <c:v>Event</c:v>
                </c:pt>
              </c:strCache>
            </c:strRef>
          </c:cat>
          <c:val>
            <c:numRef>
              <c:f>VOC!$B$2:$B$6</c:f>
              <c:numCache>
                <c:formatCode>0.00%</c:formatCode>
                <c:ptCount val="5"/>
                <c:pt idx="0">
                  <c:v>0.13600000000000001</c:v>
                </c:pt>
                <c:pt idx="1">
                  <c:v>0.72889999999999999</c:v>
                </c:pt>
                <c:pt idx="2">
                  <c:v>8.6900000000000005E-2</c:v>
                </c:pt>
                <c:pt idx="3">
                  <c:v>4.4699999999999997E-2</c:v>
                </c:pt>
                <c:pt idx="4">
                  <c:v>3.5000000000000001E-3</c:v>
                </c:pt>
              </c:numCache>
            </c:numRef>
          </c:val>
          <c:extLst>
            <c:ext xmlns:c16="http://schemas.microsoft.com/office/drawing/2014/chart" uri="{C3380CC4-5D6E-409C-BE32-E72D297353CC}">
              <c16:uniqueId val="{0000000A-994E-4BC2-B58C-09FF4BDA536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NOx!$B$1</c:f>
              <c:strCache>
                <c:ptCount val="1"/>
                <c:pt idx="0">
                  <c:v>% of Total NOx Emissions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C38-48AA-90D5-71BD5505C19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C38-48AA-90D5-71BD5505C19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C38-48AA-90D5-71BD5505C19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C38-48AA-90D5-71BD5505C19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C38-48AA-90D5-71BD5505C19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NOx!$A$2:$A$6</c:f>
              <c:strCache>
                <c:ptCount val="5"/>
                <c:pt idx="0">
                  <c:v>On-Road</c:v>
                </c:pt>
                <c:pt idx="1">
                  <c:v>Non-Point</c:v>
                </c:pt>
                <c:pt idx="2">
                  <c:v>Non-Road</c:v>
                </c:pt>
                <c:pt idx="3">
                  <c:v>Point</c:v>
                </c:pt>
                <c:pt idx="4">
                  <c:v>Event</c:v>
                </c:pt>
              </c:strCache>
            </c:strRef>
          </c:cat>
          <c:val>
            <c:numRef>
              <c:f>NOx!$B$2:$B$6</c:f>
              <c:numCache>
                <c:formatCode>0.00%</c:formatCode>
                <c:ptCount val="5"/>
                <c:pt idx="0">
                  <c:v>0.38269999999999998</c:v>
                </c:pt>
                <c:pt idx="1">
                  <c:v>0.35470000000000002</c:v>
                </c:pt>
                <c:pt idx="2">
                  <c:v>0.1371</c:v>
                </c:pt>
                <c:pt idx="3">
                  <c:v>0.12520000000000001</c:v>
                </c:pt>
                <c:pt idx="4">
                  <c:v>4.0000000000000002E-4</c:v>
                </c:pt>
              </c:numCache>
            </c:numRef>
          </c:val>
          <c:extLst>
            <c:ext xmlns:c16="http://schemas.microsoft.com/office/drawing/2014/chart" uri="{C3380CC4-5D6E-409C-BE32-E72D297353CC}">
              <c16:uniqueId val="{0000000A-7C38-48AA-90D5-71BD5505C19E}"/>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11/30/2022</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2022/11/30</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10</a:t>
            </a:fld>
            <a:endParaRPr lang="zh-CN" altLang="en-US"/>
          </a:p>
        </p:txBody>
      </p:sp>
    </p:spTree>
    <p:extLst>
      <p:ext uri="{BB962C8B-B14F-4D97-AF65-F5344CB8AC3E}">
        <p14:creationId xmlns:p14="http://schemas.microsoft.com/office/powerpoint/2010/main" val="3615407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11</a:t>
            </a:fld>
            <a:endParaRPr lang="zh-CN" altLang="en-US"/>
          </a:p>
        </p:txBody>
      </p:sp>
    </p:spTree>
    <p:extLst>
      <p:ext uri="{BB962C8B-B14F-4D97-AF65-F5344CB8AC3E}">
        <p14:creationId xmlns:p14="http://schemas.microsoft.com/office/powerpoint/2010/main" val="3626215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12</a:t>
            </a:fld>
            <a:endParaRPr lang="zh-CN" altLang="en-US"/>
          </a:p>
        </p:txBody>
      </p:sp>
    </p:spTree>
    <p:extLst>
      <p:ext uri="{BB962C8B-B14F-4D97-AF65-F5344CB8AC3E}">
        <p14:creationId xmlns:p14="http://schemas.microsoft.com/office/powerpoint/2010/main" val="2428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13</a:t>
            </a:fld>
            <a:endParaRPr lang="zh-CN" altLang="en-US"/>
          </a:p>
        </p:txBody>
      </p:sp>
    </p:spTree>
    <p:extLst>
      <p:ext uri="{BB962C8B-B14F-4D97-AF65-F5344CB8AC3E}">
        <p14:creationId xmlns:p14="http://schemas.microsoft.com/office/powerpoint/2010/main" val="2692470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14</a:t>
            </a:fld>
            <a:endParaRPr lang="zh-CN" altLang="en-US"/>
          </a:p>
        </p:txBody>
      </p:sp>
    </p:spTree>
    <p:extLst>
      <p:ext uri="{BB962C8B-B14F-4D97-AF65-F5344CB8AC3E}">
        <p14:creationId xmlns:p14="http://schemas.microsoft.com/office/powerpoint/2010/main" val="2112433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15</a:t>
            </a:fld>
            <a:endParaRPr lang="zh-CN" altLang="en-US"/>
          </a:p>
        </p:txBody>
      </p:sp>
    </p:spTree>
    <p:extLst>
      <p:ext uri="{BB962C8B-B14F-4D97-AF65-F5344CB8AC3E}">
        <p14:creationId xmlns:p14="http://schemas.microsoft.com/office/powerpoint/2010/main" val="1958654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16</a:t>
            </a:fld>
            <a:endParaRPr lang="zh-CN" altLang="en-US"/>
          </a:p>
        </p:txBody>
      </p:sp>
    </p:spTree>
    <p:extLst>
      <p:ext uri="{BB962C8B-B14F-4D97-AF65-F5344CB8AC3E}">
        <p14:creationId xmlns:p14="http://schemas.microsoft.com/office/powerpoint/2010/main" val="3468379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17</a:t>
            </a:fld>
            <a:endParaRPr lang="zh-CN" altLang="en-US"/>
          </a:p>
        </p:txBody>
      </p:sp>
    </p:spTree>
    <p:extLst>
      <p:ext uri="{BB962C8B-B14F-4D97-AF65-F5344CB8AC3E}">
        <p14:creationId xmlns:p14="http://schemas.microsoft.com/office/powerpoint/2010/main" val="367136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18</a:t>
            </a:fld>
            <a:endParaRPr lang="zh-CN" altLang="en-US"/>
          </a:p>
        </p:txBody>
      </p:sp>
    </p:spTree>
    <p:extLst>
      <p:ext uri="{BB962C8B-B14F-4D97-AF65-F5344CB8AC3E}">
        <p14:creationId xmlns:p14="http://schemas.microsoft.com/office/powerpoint/2010/main" val="925648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19</a:t>
            </a:fld>
            <a:endParaRPr lang="zh-CN" altLang="en-US"/>
          </a:p>
        </p:txBody>
      </p:sp>
    </p:spTree>
    <p:extLst>
      <p:ext uri="{BB962C8B-B14F-4D97-AF65-F5344CB8AC3E}">
        <p14:creationId xmlns:p14="http://schemas.microsoft.com/office/powerpoint/2010/main" val="27632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05422-1729-4581-9CB8-8AF770D43E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780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20</a:t>
            </a:fld>
            <a:endParaRPr lang="zh-CN" altLang="en-US"/>
          </a:p>
        </p:txBody>
      </p:sp>
    </p:spTree>
    <p:extLst>
      <p:ext uri="{BB962C8B-B14F-4D97-AF65-F5344CB8AC3E}">
        <p14:creationId xmlns:p14="http://schemas.microsoft.com/office/powerpoint/2010/main" val="2132378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21</a:t>
            </a:fld>
            <a:endParaRPr lang="zh-CN" altLang="en-US"/>
          </a:p>
        </p:txBody>
      </p:sp>
    </p:spTree>
    <p:extLst>
      <p:ext uri="{BB962C8B-B14F-4D97-AF65-F5344CB8AC3E}">
        <p14:creationId xmlns:p14="http://schemas.microsoft.com/office/powerpoint/2010/main" val="2616802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22</a:t>
            </a:fld>
            <a:endParaRPr lang="zh-CN" altLang="en-US"/>
          </a:p>
        </p:txBody>
      </p:sp>
    </p:spTree>
    <p:extLst>
      <p:ext uri="{BB962C8B-B14F-4D97-AF65-F5344CB8AC3E}">
        <p14:creationId xmlns:p14="http://schemas.microsoft.com/office/powerpoint/2010/main" val="646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23</a:t>
            </a:fld>
            <a:endParaRPr lang="zh-CN" altLang="en-US"/>
          </a:p>
        </p:txBody>
      </p:sp>
    </p:spTree>
    <p:extLst>
      <p:ext uri="{BB962C8B-B14F-4D97-AF65-F5344CB8AC3E}">
        <p14:creationId xmlns:p14="http://schemas.microsoft.com/office/powerpoint/2010/main" val="4264021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24</a:t>
            </a:fld>
            <a:endParaRPr lang="zh-CN" altLang="en-US"/>
          </a:p>
        </p:txBody>
      </p:sp>
    </p:spTree>
    <p:extLst>
      <p:ext uri="{BB962C8B-B14F-4D97-AF65-F5344CB8AC3E}">
        <p14:creationId xmlns:p14="http://schemas.microsoft.com/office/powerpoint/2010/main" val="29927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A7B5CB-8913-4ADB-BC70-F7A696C91513}"/>
              </a:ext>
            </a:extLst>
          </p:cNvPr>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01884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26</a:t>
            </a:fld>
            <a:endParaRPr lang="zh-CN" altLang="en-US"/>
          </a:p>
        </p:txBody>
      </p:sp>
    </p:spTree>
    <p:extLst>
      <p:ext uri="{BB962C8B-B14F-4D97-AF65-F5344CB8AC3E}">
        <p14:creationId xmlns:p14="http://schemas.microsoft.com/office/powerpoint/2010/main" val="234808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A7B5CB-8913-4ADB-BC70-F7A696C91513}"/>
              </a:ext>
            </a:extLst>
          </p:cNvPr>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86551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4</a:t>
            </a:fld>
            <a:endParaRPr lang="en-US" dirty="0"/>
          </a:p>
        </p:txBody>
      </p:sp>
    </p:spTree>
    <p:extLst>
      <p:ext uri="{BB962C8B-B14F-4D97-AF65-F5344CB8AC3E}">
        <p14:creationId xmlns:p14="http://schemas.microsoft.com/office/powerpoint/2010/main" val="83481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5</a:t>
            </a:fld>
            <a:endParaRPr lang="zh-CN" altLang="en-US"/>
          </a:p>
        </p:txBody>
      </p:sp>
    </p:spTree>
    <p:extLst>
      <p:ext uri="{BB962C8B-B14F-4D97-AF65-F5344CB8AC3E}">
        <p14:creationId xmlns:p14="http://schemas.microsoft.com/office/powerpoint/2010/main" val="3846423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6</a:t>
            </a:fld>
            <a:endParaRPr lang="zh-CN" altLang="en-US"/>
          </a:p>
        </p:txBody>
      </p:sp>
    </p:spTree>
    <p:extLst>
      <p:ext uri="{BB962C8B-B14F-4D97-AF65-F5344CB8AC3E}">
        <p14:creationId xmlns:p14="http://schemas.microsoft.com/office/powerpoint/2010/main" val="189837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7</a:t>
            </a:fld>
            <a:endParaRPr lang="zh-CN" altLang="en-US"/>
          </a:p>
        </p:txBody>
      </p:sp>
    </p:spTree>
    <p:extLst>
      <p:ext uri="{BB962C8B-B14F-4D97-AF65-F5344CB8AC3E}">
        <p14:creationId xmlns:p14="http://schemas.microsoft.com/office/powerpoint/2010/main" val="285808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8</a:t>
            </a:fld>
            <a:endParaRPr lang="zh-CN" altLang="en-US"/>
          </a:p>
        </p:txBody>
      </p:sp>
    </p:spTree>
    <p:extLst>
      <p:ext uri="{BB962C8B-B14F-4D97-AF65-F5344CB8AC3E}">
        <p14:creationId xmlns:p14="http://schemas.microsoft.com/office/powerpoint/2010/main" val="244853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9</a:t>
            </a:fld>
            <a:endParaRPr lang="zh-CN" altLang="en-US"/>
          </a:p>
        </p:txBody>
      </p:sp>
    </p:spTree>
    <p:extLst>
      <p:ext uri="{BB962C8B-B14F-4D97-AF65-F5344CB8AC3E}">
        <p14:creationId xmlns:p14="http://schemas.microsoft.com/office/powerpoint/2010/main" val="157814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718268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3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p>
        </p:txBody>
      </p:sp>
    </p:spTree>
    <p:extLst>
      <p:ext uri="{BB962C8B-B14F-4D97-AF65-F5344CB8AC3E}">
        <p14:creationId xmlns:p14="http://schemas.microsoft.com/office/powerpoint/2010/main" val="3908623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63492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Tree>
    <p:extLst>
      <p:ext uri="{BB962C8B-B14F-4D97-AF65-F5344CB8AC3E}">
        <p14:creationId xmlns:p14="http://schemas.microsoft.com/office/powerpoint/2010/main" val="473876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0151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27212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587497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900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110180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4129901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55337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22023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191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40"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72264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hf hdr="0" ftr="0" dt="0"/>
  <p:txStyles>
    <p:titleStyle>
      <a:lvl1pPr algn="l" rtl="0" eaLnBrk="0" fontAlgn="base" hangingPunct="0">
        <a:spcBef>
          <a:spcPct val="0"/>
        </a:spcBef>
        <a:spcAft>
          <a:spcPct val="0"/>
        </a:spcAft>
        <a:defRPr sz="2400">
          <a:solidFill>
            <a:schemeClr val="accent1"/>
          </a:solidFill>
          <a:latin typeface="+mj-lt"/>
          <a:ea typeface="+mj-ea"/>
          <a:cs typeface="+mj-cs"/>
        </a:defRPr>
      </a:lvl1pPr>
      <a:lvl2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5pPr>
      <a:lvl6pPr marL="3429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6pPr>
      <a:lvl7pPr marL="6858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7pPr>
      <a:lvl8pPr marL="10287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8pPr>
      <a:lvl9pPr marL="13716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9pPr>
    </p:titleStyle>
    <p:bodyStyle>
      <a:lvl1pPr marL="257175" indent="-257175"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a:solidFill>
            <a:schemeClr val="tx1"/>
          </a:solidFill>
          <a:latin typeface="+mn-lt"/>
          <a:ea typeface="+mn-ea"/>
        </a:defRPr>
      </a:lvl2pPr>
      <a:lvl3pPr marL="857250" indent="-171450" algn="l" rtl="0" eaLnBrk="0" fontAlgn="base" hangingPunct="0">
        <a:spcBef>
          <a:spcPct val="20000"/>
        </a:spcBef>
        <a:spcAft>
          <a:spcPct val="0"/>
        </a:spcAft>
        <a:buFont typeface="Arial" charset="0"/>
        <a:buChar char="•"/>
        <a:defRPr sz="1800">
          <a:solidFill>
            <a:schemeClr val="tx1"/>
          </a:solidFill>
          <a:latin typeface="+mn-lt"/>
          <a:ea typeface="+mn-ea"/>
        </a:defRPr>
      </a:lvl3pPr>
      <a:lvl4pPr marL="1200150" indent="-171450" algn="l" rtl="0" eaLnBrk="0" fontAlgn="base" hangingPunct="0">
        <a:spcBef>
          <a:spcPct val="20000"/>
        </a:spcBef>
        <a:spcAft>
          <a:spcPct val="0"/>
        </a:spcAft>
        <a:buFont typeface="Arial" charset="0"/>
        <a:buChar char="–"/>
        <a:defRPr sz="1500">
          <a:solidFill>
            <a:schemeClr val="tx1"/>
          </a:solidFill>
          <a:latin typeface="+mn-lt"/>
          <a:ea typeface="+mn-ea"/>
        </a:defRPr>
      </a:lvl4pPr>
      <a:lvl5pPr marL="1543050" indent="-171450" algn="l" rtl="0" eaLnBrk="0" fontAlgn="base" hangingPunct="0">
        <a:spcBef>
          <a:spcPct val="20000"/>
        </a:spcBef>
        <a:spcAft>
          <a:spcPct val="0"/>
        </a:spcAft>
        <a:buFont typeface="Arial" charset="0"/>
        <a:buChar char="»"/>
        <a:defRPr sz="1500">
          <a:solidFill>
            <a:schemeClr val="tx1"/>
          </a:solidFill>
          <a:latin typeface="+mn-lt"/>
          <a:ea typeface="+mn-ea"/>
        </a:defRPr>
      </a:lvl5pPr>
      <a:lvl6pPr marL="1885950" indent="-171450" algn="l" rtl="0" eaLnBrk="0" fontAlgn="base" hangingPunct="0">
        <a:spcBef>
          <a:spcPct val="20000"/>
        </a:spcBef>
        <a:spcAft>
          <a:spcPct val="0"/>
        </a:spcAft>
        <a:buFont typeface="Arial" charset="0"/>
        <a:buChar char="»"/>
        <a:defRPr sz="1500">
          <a:solidFill>
            <a:schemeClr val="tx1"/>
          </a:solidFill>
          <a:latin typeface="+mn-lt"/>
          <a:ea typeface="+mn-ea"/>
        </a:defRPr>
      </a:lvl6pPr>
      <a:lvl7pPr marL="2228850" indent="-171450" algn="l" rtl="0" eaLnBrk="0" fontAlgn="base" hangingPunct="0">
        <a:spcBef>
          <a:spcPct val="20000"/>
        </a:spcBef>
        <a:spcAft>
          <a:spcPct val="0"/>
        </a:spcAft>
        <a:buFont typeface="Arial" charset="0"/>
        <a:buChar char="»"/>
        <a:defRPr sz="1500">
          <a:solidFill>
            <a:schemeClr val="tx1"/>
          </a:solidFill>
          <a:latin typeface="+mn-lt"/>
          <a:ea typeface="+mn-ea"/>
        </a:defRPr>
      </a:lvl7pPr>
      <a:lvl8pPr marL="2571750" indent="-171450" algn="l" rtl="0" eaLnBrk="0" fontAlgn="base" hangingPunct="0">
        <a:spcBef>
          <a:spcPct val="20000"/>
        </a:spcBef>
        <a:spcAft>
          <a:spcPct val="0"/>
        </a:spcAft>
        <a:buFont typeface="Arial" charset="0"/>
        <a:buChar char="»"/>
        <a:defRPr sz="1500">
          <a:solidFill>
            <a:schemeClr val="tx1"/>
          </a:solidFill>
          <a:latin typeface="+mn-lt"/>
          <a:ea typeface="+mn-ea"/>
        </a:defRPr>
      </a:lvl8pPr>
      <a:lvl9pPr marL="2914650" indent="-171450" algn="l" rtl="0" eaLnBrk="0" fontAlgn="base" hangingPunct="0">
        <a:spcBef>
          <a:spcPct val="20000"/>
        </a:spcBef>
        <a:spcAft>
          <a:spcPct val="0"/>
        </a:spcAft>
        <a:buFont typeface="Arial" charset="0"/>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12192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Advanced Screening Tool</a:t>
            </a:r>
            <a:br>
              <a:rPr lang="en-US" altLang="zh-CN" sz="3600" dirty="0">
                <a:latin typeface="Arial" panose="020B0604020202020204" pitchFamily="34" charset="0"/>
                <a:cs typeface="Arial" panose="020B0604020202020204" pitchFamily="34" charset="0"/>
              </a:rPr>
            </a:br>
            <a:r>
              <a:rPr lang="en-US" altLang="zh-CN" sz="3600" dirty="0">
                <a:solidFill>
                  <a:srgbClr val="FFFF00"/>
                </a:solidFill>
                <a:latin typeface="Arial" panose="020B0604020202020204" pitchFamily="34" charset="0"/>
                <a:cs typeface="Arial" panose="020B0604020202020204" pitchFamily="34" charset="0"/>
              </a:rPr>
              <a:t>R1 Meeting</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1524000" y="5126106"/>
            <a:ext cx="9144000" cy="954107"/>
          </a:xfrm>
        </p:spPr>
        <p:txBody>
          <a:bodyPr/>
          <a:lstStyle/>
          <a:p>
            <a:pPr marL="0" indent="0" algn="ctr">
              <a:spcBef>
                <a:spcPts val="0"/>
              </a:spcBef>
              <a:buNone/>
            </a:pPr>
            <a:r>
              <a:rPr lang="en-US" altLang="zh-CN" sz="2000" i="1" dirty="0">
                <a:latin typeface="Calibri" panose="020F0502020204030204" pitchFamily="34" charset="0"/>
                <a:cs typeface="Calibri" panose="020F0502020204030204" pitchFamily="34" charset="0"/>
              </a:rPr>
              <a:t>Beth Landis, HEID/Climate, International, &amp; Multi-Media Group</a:t>
            </a:r>
          </a:p>
          <a:p>
            <a:pPr marL="0" indent="0" algn="ctr">
              <a:spcBef>
                <a:spcPts val="0"/>
              </a:spcBef>
              <a:buNone/>
            </a:pPr>
            <a:r>
              <a:rPr lang="en-US" altLang="zh-CN" sz="2000" i="1" dirty="0">
                <a:latin typeface="Calibri" panose="020F0502020204030204" pitchFamily="34" charset="0"/>
                <a:cs typeface="Calibri" panose="020F0502020204030204" pitchFamily="34" charset="0"/>
              </a:rPr>
              <a:t>Carey Jang, AQAD/Air Quality Modeling Group</a:t>
            </a:r>
          </a:p>
          <a:p>
            <a:pPr marL="0" indent="0" algn="ctr">
              <a:spcBef>
                <a:spcPts val="0"/>
              </a:spcBef>
              <a:buNone/>
            </a:pPr>
            <a:r>
              <a:rPr lang="en-US" altLang="zh-CN" sz="2000" i="1" dirty="0">
                <a:latin typeface="Calibri" panose="020F0502020204030204" pitchFamily="34" charset="0"/>
                <a:cs typeface="Calibri" panose="020F0502020204030204" pitchFamily="34" charset="0"/>
              </a:rPr>
              <a:t>12/1/22</a:t>
            </a:r>
            <a:endParaRPr lang="zh-CN" altLang="en-US" sz="2000" i="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705648" y="1398420"/>
            <a:ext cx="5122488" cy="461665"/>
          </a:xfrm>
          <a:prstGeom prst="rect">
            <a:avLst/>
          </a:prstGeom>
          <a:solidFill>
            <a:schemeClr val="accent5">
              <a:lumMod val="40000"/>
              <a:lumOff val="60000"/>
            </a:schemeClr>
          </a:solidFill>
        </p:spPr>
        <p:txBody>
          <a:bodyPr wrap="square" rtlCol="0">
            <a:spAutoFit/>
          </a:bodyPr>
          <a:lstStyle/>
          <a:p>
            <a:pPr>
              <a:defRPr/>
            </a:pPr>
            <a:r>
              <a:rPr lang="en-US" sz="2400" b="1" i="1" dirty="0">
                <a:solidFill>
                  <a:srgbClr val="FF0000"/>
                </a:solidFill>
                <a:latin typeface="Calibri"/>
              </a:rPr>
              <a:t>Data Viewer: </a:t>
            </a:r>
            <a:r>
              <a:rPr lang="en-US" sz="2400" b="1" i="1" dirty="0">
                <a:solidFill>
                  <a:srgbClr val="0000FF"/>
                </a:solidFill>
                <a:latin typeface="Calibri"/>
              </a:rPr>
              <a:t>National/Regional Level</a:t>
            </a:r>
          </a:p>
        </p:txBody>
      </p:sp>
      <p:sp>
        <p:nvSpPr>
          <p:cNvPr id="12" name="TextBox 11">
            <a:extLst>
              <a:ext uri="{FF2B5EF4-FFF2-40B4-BE49-F238E27FC236}">
                <a16:creationId xmlns:a16="http://schemas.microsoft.com/office/drawing/2014/main" id="{E49F4318-AF6C-4755-9019-8B0723ECCA1F}"/>
              </a:ext>
            </a:extLst>
          </p:cNvPr>
          <p:cNvSpPr txBox="1"/>
          <p:nvPr/>
        </p:nvSpPr>
        <p:spPr>
          <a:xfrm>
            <a:off x="6695046" y="1367717"/>
            <a:ext cx="5122487" cy="461665"/>
          </a:xfrm>
          <a:prstGeom prst="rect">
            <a:avLst/>
          </a:prstGeom>
          <a:solidFill>
            <a:schemeClr val="accent5">
              <a:lumMod val="40000"/>
              <a:lumOff val="60000"/>
            </a:schemeClr>
          </a:solidFill>
        </p:spPr>
        <p:txBody>
          <a:bodyPr wrap="square" rtlCol="0">
            <a:spAutoFit/>
          </a:bodyPr>
          <a:lstStyle/>
          <a:p>
            <a:pPr>
              <a:defRPr/>
            </a:pPr>
            <a:r>
              <a:rPr lang="en-US" sz="2400" b="1" i="1" dirty="0">
                <a:solidFill>
                  <a:srgbClr val="FF0000"/>
                </a:solidFill>
                <a:latin typeface="Calibri"/>
              </a:rPr>
              <a:t>Proximity Analysis: </a:t>
            </a:r>
            <a:r>
              <a:rPr lang="en-US" sz="2400" b="1" i="1" dirty="0">
                <a:solidFill>
                  <a:srgbClr val="0000FF"/>
                </a:solidFill>
                <a:latin typeface="Calibri"/>
              </a:rPr>
              <a:t>Community Level</a:t>
            </a:r>
          </a:p>
        </p:txBody>
      </p:sp>
      <p:pic>
        <p:nvPicPr>
          <p:cNvPr id="16" name="Picture 15">
            <a:extLst>
              <a:ext uri="{FF2B5EF4-FFF2-40B4-BE49-F238E27FC236}">
                <a16:creationId xmlns:a16="http://schemas.microsoft.com/office/drawing/2014/main" id="{FB97327D-3752-43D9-A23A-E6F7D65F4A71}"/>
              </a:ext>
            </a:extLst>
          </p:cNvPr>
          <p:cNvPicPr>
            <a:picLocks noChangeAspect="1"/>
          </p:cNvPicPr>
          <p:nvPr/>
        </p:nvPicPr>
        <p:blipFill>
          <a:blip r:embed="rId3"/>
          <a:stretch>
            <a:fillRect/>
          </a:stretch>
        </p:blipFill>
        <p:spPr>
          <a:xfrm>
            <a:off x="774191" y="1910302"/>
            <a:ext cx="4985403" cy="2803143"/>
          </a:xfrm>
          <a:prstGeom prst="rect">
            <a:avLst/>
          </a:prstGeom>
          <a:noFill/>
          <a:ln w="12700">
            <a:solidFill>
              <a:schemeClr val="tx1"/>
            </a:solidFill>
          </a:ln>
        </p:spPr>
      </p:pic>
      <p:pic>
        <p:nvPicPr>
          <p:cNvPr id="18" name="图片 3">
            <a:extLst>
              <a:ext uri="{FF2B5EF4-FFF2-40B4-BE49-F238E27FC236}">
                <a16:creationId xmlns:a16="http://schemas.microsoft.com/office/drawing/2014/main" id="{42159A9B-9E63-4BD4-BA9A-7405DB1CE19E}"/>
              </a:ext>
            </a:extLst>
          </p:cNvPr>
          <p:cNvPicPr>
            <a:picLocks noChangeAspect="1"/>
          </p:cNvPicPr>
          <p:nvPr/>
        </p:nvPicPr>
        <p:blipFill>
          <a:blip r:embed="rId4"/>
          <a:stretch>
            <a:fillRect/>
          </a:stretch>
        </p:blipFill>
        <p:spPr>
          <a:xfrm>
            <a:off x="6707775" y="1882780"/>
            <a:ext cx="4710033" cy="2830665"/>
          </a:xfrm>
          <a:prstGeom prst="rect">
            <a:avLst/>
          </a:prstGeom>
          <a:ln>
            <a:solidFill>
              <a:schemeClr val="tx1"/>
            </a:solidFill>
          </a:ln>
        </p:spPr>
      </p:pic>
      <p:sp>
        <p:nvSpPr>
          <p:cNvPr id="13" name="Slide Number Placeholder 1">
            <a:extLst>
              <a:ext uri="{FF2B5EF4-FFF2-40B4-BE49-F238E27FC236}">
                <a16:creationId xmlns:a16="http://schemas.microsoft.com/office/drawing/2014/main" id="{B1C611A2-4E34-4B64-979C-FE610B88ED96}"/>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8876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C0E8B-9E17-4EF9-BDFD-6E453114EFDD}"/>
              </a:ext>
            </a:extLst>
          </p:cNvPr>
          <p:cNvSpPr>
            <a:spLocks noGrp="1"/>
          </p:cNvSpPr>
          <p:nvPr>
            <p:ph type="title"/>
          </p:nvPr>
        </p:nvSpPr>
        <p:spPr/>
        <p:txBody>
          <a:bodyPr/>
          <a:lstStyle/>
          <a:p>
            <a:r>
              <a:rPr lang="en-US" sz="3200" b="1" kern="0" dirty="0">
                <a:solidFill>
                  <a:srgbClr val="FFFF00"/>
                </a:solidFill>
              </a:rPr>
              <a:t>Region 1 Example: </a:t>
            </a:r>
            <a:r>
              <a:rPr lang="en-US" dirty="0"/>
              <a:t>Counties/CBSAs</a:t>
            </a:r>
          </a:p>
        </p:txBody>
      </p:sp>
      <p:graphicFrame>
        <p:nvGraphicFramePr>
          <p:cNvPr id="9" name="Table 5">
            <a:extLst>
              <a:ext uri="{FF2B5EF4-FFF2-40B4-BE49-F238E27FC236}">
                <a16:creationId xmlns:a16="http://schemas.microsoft.com/office/drawing/2014/main" id="{000870BD-3F38-4498-B230-1AC3EE0B0BDA}"/>
              </a:ext>
            </a:extLst>
          </p:cNvPr>
          <p:cNvGraphicFramePr>
            <a:graphicFrameLocks noGrp="1"/>
          </p:cNvGraphicFramePr>
          <p:nvPr/>
        </p:nvGraphicFramePr>
        <p:xfrm>
          <a:off x="2032000" y="2114550"/>
          <a:ext cx="8128000" cy="3337560"/>
        </p:xfrm>
        <a:graphic>
          <a:graphicData uri="http://schemas.openxmlformats.org/drawingml/2006/table">
            <a:tbl>
              <a:tblPr firstRow="1" bandRow="1"/>
              <a:tblGrid>
                <a:gridCol w="4064000">
                  <a:extLst>
                    <a:ext uri="{9D8B030D-6E8A-4147-A177-3AD203B41FA5}">
                      <a16:colId xmlns:a16="http://schemas.microsoft.com/office/drawing/2014/main" val="1283849075"/>
                    </a:ext>
                  </a:extLst>
                </a:gridCol>
                <a:gridCol w="4064000">
                  <a:extLst>
                    <a:ext uri="{9D8B030D-6E8A-4147-A177-3AD203B41FA5}">
                      <a16:colId xmlns:a16="http://schemas.microsoft.com/office/drawing/2014/main" val="247594439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b="1" dirty="0"/>
                        <a:t>County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b="1" dirty="0"/>
                        <a:t>CBSA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30870428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dirty="0"/>
                        <a:t>Fairfield County, CT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Bridgeport-Stamford-Norwalk, CT</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330269408"/>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New Haven County, CT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New Haven-Milford, CT</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58522856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Hartford County, CT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Hartford-West Hartford-East Hartford, CT</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177159855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Hampden County, MA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Springfield MA</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21497178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Providence County, RI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Providence-Warwick, RI-MA</a:t>
                      </a:r>
                      <a:endParaRPr lang="en-US"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3408263098"/>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Bristol County, MA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vMerge="1">
                  <a:txBody>
                    <a:bodyPr/>
                    <a:lstStyle/>
                    <a:p>
                      <a:endParaRPr lang="en-US" dirty="0"/>
                    </a:p>
                  </a:txBody>
                  <a:tcPr/>
                </a:tc>
                <a:extLst>
                  <a:ext uri="{0D108BD9-81ED-4DB2-BD59-A6C34878D82A}">
                    <a16:rowId xmlns:a16="http://schemas.microsoft.com/office/drawing/2014/main" val="138605103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Suffolk County, MA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Boston-Cambridge-Newton, MA-NH</a:t>
                      </a:r>
                      <a:endParaRPr lang="en-US"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589480257"/>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t>Essex County, MA </a:t>
                      </a: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vMerge="1">
                  <a:txBody>
                    <a:bodyPr/>
                    <a:lstStyle/>
                    <a:p>
                      <a:endParaRPr lang="en-US" dirty="0"/>
                    </a:p>
                  </a:txBody>
                  <a:tcPr/>
                </a:tc>
                <a:extLst>
                  <a:ext uri="{0D108BD9-81ED-4DB2-BD59-A6C34878D82A}">
                    <a16:rowId xmlns:a16="http://schemas.microsoft.com/office/drawing/2014/main" val="43397728"/>
                  </a:ext>
                </a:extLst>
              </a:tr>
            </a:tbl>
          </a:graphicData>
        </a:graphic>
      </p:graphicFrame>
      <p:sp>
        <p:nvSpPr>
          <p:cNvPr id="10" name="Star: 5 Points 9">
            <a:extLst>
              <a:ext uri="{FF2B5EF4-FFF2-40B4-BE49-F238E27FC236}">
                <a16:creationId xmlns:a16="http://schemas.microsoft.com/office/drawing/2014/main" id="{A871C00D-87FF-432E-9AD2-D2502890A67F}"/>
              </a:ext>
            </a:extLst>
          </p:cNvPr>
          <p:cNvSpPr/>
          <p:nvPr/>
        </p:nvSpPr>
        <p:spPr>
          <a:xfrm>
            <a:off x="9635613" y="4891426"/>
            <a:ext cx="344129" cy="334297"/>
          </a:xfrm>
          <a:prstGeom prst="star5">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Slide Number Placeholder 1">
            <a:extLst>
              <a:ext uri="{FF2B5EF4-FFF2-40B4-BE49-F238E27FC236}">
                <a16:creationId xmlns:a16="http://schemas.microsoft.com/office/drawing/2014/main" id="{B67E967A-D48A-4223-A83D-A06D83F4000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804482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22815-60CB-47F4-AD89-6062F6112896}"/>
              </a:ext>
            </a:extLst>
          </p:cNvPr>
          <p:cNvPicPr>
            <a:picLocks noChangeAspect="1"/>
          </p:cNvPicPr>
          <p:nvPr/>
        </p:nvPicPr>
        <p:blipFill rotWithShape="1">
          <a:blip r:embed="rId3"/>
          <a:srcRect l="18277" r="30589"/>
          <a:stretch/>
        </p:blipFill>
        <p:spPr>
          <a:xfrm>
            <a:off x="0" y="0"/>
            <a:ext cx="5800299" cy="6858000"/>
          </a:xfrm>
          <a:prstGeom prst="rect">
            <a:avLst/>
          </a:prstGeom>
        </p:spPr>
      </p:pic>
      <p:pic>
        <p:nvPicPr>
          <p:cNvPr id="7" name="Picture 6">
            <a:extLst>
              <a:ext uri="{FF2B5EF4-FFF2-40B4-BE49-F238E27FC236}">
                <a16:creationId xmlns:a16="http://schemas.microsoft.com/office/drawing/2014/main" id="{70EEE022-6BD6-4F95-AD3D-86782A1F5CD8}"/>
              </a:ext>
            </a:extLst>
          </p:cNvPr>
          <p:cNvPicPr>
            <a:picLocks noChangeAspect="1"/>
          </p:cNvPicPr>
          <p:nvPr/>
        </p:nvPicPr>
        <p:blipFill rotWithShape="1">
          <a:blip r:embed="rId4"/>
          <a:srcRect r="7182"/>
          <a:stretch/>
        </p:blipFill>
        <p:spPr>
          <a:xfrm>
            <a:off x="6015828" y="1161197"/>
            <a:ext cx="6055376" cy="3944203"/>
          </a:xfrm>
          <a:prstGeom prst="rect">
            <a:avLst/>
          </a:prstGeom>
        </p:spPr>
      </p:pic>
      <p:pic>
        <p:nvPicPr>
          <p:cNvPr id="5" name="Picture 4">
            <a:extLst>
              <a:ext uri="{FF2B5EF4-FFF2-40B4-BE49-F238E27FC236}">
                <a16:creationId xmlns:a16="http://schemas.microsoft.com/office/drawing/2014/main" id="{49B69AE3-ACF4-44CE-ADC3-33DF65BC35A5}"/>
              </a:ext>
            </a:extLst>
          </p:cNvPr>
          <p:cNvPicPr>
            <a:picLocks noChangeAspect="1"/>
          </p:cNvPicPr>
          <p:nvPr/>
        </p:nvPicPr>
        <p:blipFill rotWithShape="1">
          <a:blip r:embed="rId5"/>
          <a:srcRect t="-1" b="4076"/>
          <a:stretch/>
        </p:blipFill>
        <p:spPr>
          <a:xfrm>
            <a:off x="7914310" y="5176840"/>
            <a:ext cx="2505075" cy="1681160"/>
          </a:xfrm>
          <a:prstGeom prst="rect">
            <a:avLst/>
          </a:prstGeom>
        </p:spPr>
      </p:pic>
      <p:sp>
        <p:nvSpPr>
          <p:cNvPr id="2" name="Title 1">
            <a:extLst>
              <a:ext uri="{FF2B5EF4-FFF2-40B4-BE49-F238E27FC236}">
                <a16:creationId xmlns:a16="http://schemas.microsoft.com/office/drawing/2014/main" id="{E5981AD7-76E1-4D4C-9DDC-B4E32C6D28CB}"/>
              </a:ext>
            </a:extLst>
          </p:cNvPr>
          <p:cNvSpPr>
            <a:spLocks noGrp="1"/>
          </p:cNvSpPr>
          <p:nvPr>
            <p:ph type="title"/>
          </p:nvPr>
        </p:nvSpPr>
        <p:spPr>
          <a:xfrm>
            <a:off x="5800298" y="71440"/>
            <a:ext cx="5782101" cy="669103"/>
          </a:xfrm>
        </p:spPr>
        <p:txBody>
          <a:bodyPr/>
          <a:lstStyle/>
          <a:p>
            <a:pPr algn="r"/>
            <a:r>
              <a:rPr lang="en-US" sz="2400" b="1" kern="0" dirty="0">
                <a:solidFill>
                  <a:srgbClr val="FFFF00"/>
                </a:solidFill>
              </a:rPr>
              <a:t>Region 1 Example: </a:t>
            </a:r>
            <a:r>
              <a:rPr lang="en-US" sz="2400" dirty="0"/>
              <a:t>Boston-Cambridge-Newton, MA-NH</a:t>
            </a:r>
          </a:p>
        </p:txBody>
      </p:sp>
      <p:sp>
        <p:nvSpPr>
          <p:cNvPr id="8" name="Slide Number Placeholder 1">
            <a:extLst>
              <a:ext uri="{FF2B5EF4-FFF2-40B4-BE49-F238E27FC236}">
                <a16:creationId xmlns:a16="http://schemas.microsoft.com/office/drawing/2014/main" id="{0CD3A4C7-088E-4CA9-B2F2-F10E4416065A}"/>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464571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8DC0A5F-0D11-4FC5-AD18-2D53A32E87EB}"/>
              </a:ext>
            </a:extLst>
          </p:cNvPr>
          <p:cNvSpPr>
            <a:spLocks noGrp="1"/>
          </p:cNvSpPr>
          <p:nvPr>
            <p:ph type="title"/>
          </p:nvPr>
        </p:nvSpPr>
        <p:spPr>
          <a:xfrm>
            <a:off x="3530600" y="60536"/>
            <a:ext cx="8661400" cy="669103"/>
          </a:xfrm>
        </p:spPr>
        <p:txBody>
          <a:bodyPr/>
          <a:lstStyle/>
          <a:p>
            <a:r>
              <a:rPr lang="en-US" sz="2400" b="1" kern="0" dirty="0">
                <a:solidFill>
                  <a:srgbClr val="FFFF00"/>
                </a:solidFill>
              </a:rPr>
              <a:t>Region 1 Example: </a:t>
            </a:r>
            <a:r>
              <a:rPr lang="en-US" sz="2400" dirty="0"/>
              <a:t>Boston CBSA</a:t>
            </a:r>
            <a:br>
              <a:rPr lang="en-US" sz="3200" dirty="0"/>
            </a:br>
            <a:r>
              <a:rPr lang="en-US" sz="2400" dirty="0"/>
              <a:t>Top Emission Sources</a:t>
            </a:r>
            <a:endParaRPr lang="en-US" dirty="0"/>
          </a:p>
        </p:txBody>
      </p:sp>
      <p:grpSp>
        <p:nvGrpSpPr>
          <p:cNvPr id="25" name="Group 24">
            <a:extLst>
              <a:ext uri="{FF2B5EF4-FFF2-40B4-BE49-F238E27FC236}">
                <a16:creationId xmlns:a16="http://schemas.microsoft.com/office/drawing/2014/main" id="{F261753C-8227-4FF7-B313-5935241EB97A}"/>
              </a:ext>
            </a:extLst>
          </p:cNvPr>
          <p:cNvGrpSpPr/>
          <p:nvPr/>
        </p:nvGrpSpPr>
        <p:grpSpPr>
          <a:xfrm>
            <a:off x="3680178" y="921808"/>
            <a:ext cx="7902222" cy="5571067"/>
            <a:chOff x="2144889" y="643466"/>
            <a:chExt cx="7902222" cy="5571067"/>
          </a:xfrm>
        </p:grpSpPr>
        <p:pic>
          <p:nvPicPr>
            <p:cNvPr id="26" name="Picture 25" descr="Graphical user interface, application&#10;&#10;Description automatically generated">
              <a:extLst>
                <a:ext uri="{FF2B5EF4-FFF2-40B4-BE49-F238E27FC236}">
                  <a16:creationId xmlns:a16="http://schemas.microsoft.com/office/drawing/2014/main" id="{67CDEC50-838C-4003-9748-ED4A75D09D22}"/>
                </a:ext>
              </a:extLst>
            </p:cNvPr>
            <p:cNvPicPr>
              <a:picLocks noChangeAspect="1"/>
            </p:cNvPicPr>
            <p:nvPr/>
          </p:nvPicPr>
          <p:blipFill>
            <a:blip r:embed="rId3"/>
            <a:stretch>
              <a:fillRect/>
            </a:stretch>
          </p:blipFill>
          <p:spPr>
            <a:xfrm>
              <a:off x="2144889" y="643466"/>
              <a:ext cx="7902222" cy="5571067"/>
            </a:xfrm>
            <a:prstGeom prst="rect">
              <a:avLst/>
            </a:prstGeom>
          </p:spPr>
        </p:pic>
        <p:sp>
          <p:nvSpPr>
            <p:cNvPr id="27" name="Rectangle 26">
              <a:extLst>
                <a:ext uri="{FF2B5EF4-FFF2-40B4-BE49-F238E27FC236}">
                  <a16:creationId xmlns:a16="http://schemas.microsoft.com/office/drawing/2014/main" id="{68D81601-3815-461B-8AB7-052CFF74C101}"/>
                </a:ext>
              </a:extLst>
            </p:cNvPr>
            <p:cNvSpPr/>
            <p:nvPr/>
          </p:nvSpPr>
          <p:spPr>
            <a:xfrm>
              <a:off x="2254928" y="1846555"/>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0386D46-013F-4D70-9183-56378883D742}"/>
                </a:ext>
              </a:extLst>
            </p:cNvPr>
            <p:cNvSpPr/>
            <p:nvPr/>
          </p:nvSpPr>
          <p:spPr>
            <a:xfrm>
              <a:off x="3528252" y="3164866"/>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FE3687E-100B-4133-97BA-A10E78C3F5C6}"/>
                </a:ext>
              </a:extLst>
            </p:cNvPr>
            <p:cNvSpPr/>
            <p:nvPr/>
          </p:nvSpPr>
          <p:spPr>
            <a:xfrm>
              <a:off x="4832508" y="1862427"/>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FE6AF08-C604-4114-8398-0794A7BFE20E}"/>
                </a:ext>
              </a:extLst>
            </p:cNvPr>
            <p:cNvSpPr/>
            <p:nvPr/>
          </p:nvSpPr>
          <p:spPr>
            <a:xfrm>
              <a:off x="7439586" y="3594812"/>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D6EBFB4-1275-4317-B841-DD7A0F2D3B93}"/>
                </a:ext>
              </a:extLst>
            </p:cNvPr>
            <p:cNvSpPr/>
            <p:nvPr/>
          </p:nvSpPr>
          <p:spPr>
            <a:xfrm>
              <a:off x="8722742" y="2285908"/>
              <a:ext cx="1233996" cy="390618"/>
            </a:xfrm>
            <a:prstGeom prst="rect">
              <a:avLst/>
            </a:prstGeom>
            <a:solidFill>
              <a:srgbClr val="4472C4">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0D3A823-F332-4F4A-9A49-01F98B4476C2}"/>
                </a:ext>
              </a:extLst>
            </p:cNvPr>
            <p:cNvSpPr/>
            <p:nvPr/>
          </p:nvSpPr>
          <p:spPr>
            <a:xfrm>
              <a:off x="3543718" y="1862427"/>
              <a:ext cx="1233996" cy="390618"/>
            </a:xfrm>
            <a:prstGeom prst="rect">
              <a:avLst/>
            </a:prstGeom>
            <a:solidFill>
              <a:srgbClr val="70AD47">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393B84A-490B-4F42-AEFF-A2EB0DC2038E}"/>
                </a:ext>
              </a:extLst>
            </p:cNvPr>
            <p:cNvSpPr/>
            <p:nvPr/>
          </p:nvSpPr>
          <p:spPr>
            <a:xfrm>
              <a:off x="2254928" y="4030544"/>
              <a:ext cx="1233996" cy="390618"/>
            </a:xfrm>
            <a:prstGeom prst="rect">
              <a:avLst/>
            </a:prstGeom>
            <a:solidFill>
              <a:srgbClr val="70AD47">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2C3D377-15D7-4025-8CE0-8012F2DE5E34}"/>
                </a:ext>
              </a:extLst>
            </p:cNvPr>
            <p:cNvSpPr/>
            <p:nvPr/>
          </p:nvSpPr>
          <p:spPr>
            <a:xfrm>
              <a:off x="4832508" y="2744752"/>
              <a:ext cx="1233996" cy="390618"/>
            </a:xfrm>
            <a:prstGeom prst="rect">
              <a:avLst/>
            </a:prstGeom>
            <a:solidFill>
              <a:srgbClr val="70AD47">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1076586-CE2B-4BC4-B8CB-4D3ECEBF50AA}"/>
                </a:ext>
              </a:extLst>
            </p:cNvPr>
            <p:cNvSpPr/>
            <p:nvPr/>
          </p:nvSpPr>
          <p:spPr>
            <a:xfrm>
              <a:off x="7439586" y="1846555"/>
              <a:ext cx="1233996" cy="390618"/>
            </a:xfrm>
            <a:prstGeom prst="rect">
              <a:avLst/>
            </a:prstGeom>
            <a:solidFill>
              <a:srgbClr val="70AD47">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47BDADA-B01A-4A07-A1CA-CDB9DA9CC8FF}"/>
                </a:ext>
              </a:extLst>
            </p:cNvPr>
            <p:cNvSpPr/>
            <p:nvPr/>
          </p:nvSpPr>
          <p:spPr>
            <a:xfrm>
              <a:off x="6121298" y="1855962"/>
              <a:ext cx="1233996" cy="390618"/>
            </a:xfrm>
            <a:prstGeom prst="rect">
              <a:avLst/>
            </a:prstGeom>
            <a:solidFill>
              <a:srgbClr val="ED7D31">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320169F8-3D21-4544-AC82-C1897CFA76AC}"/>
                </a:ext>
              </a:extLst>
            </p:cNvPr>
            <p:cNvSpPr/>
            <p:nvPr/>
          </p:nvSpPr>
          <p:spPr>
            <a:xfrm>
              <a:off x="2254928" y="4475573"/>
              <a:ext cx="1233996" cy="390618"/>
            </a:xfrm>
            <a:prstGeom prst="rect">
              <a:avLst/>
            </a:prstGeom>
            <a:solidFill>
              <a:srgbClr val="ED7D31">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28A0AA4-086C-405E-9D73-23DEB699C48B}"/>
                </a:ext>
              </a:extLst>
            </p:cNvPr>
            <p:cNvSpPr/>
            <p:nvPr/>
          </p:nvSpPr>
          <p:spPr>
            <a:xfrm>
              <a:off x="3543718" y="2725088"/>
              <a:ext cx="1233996" cy="390618"/>
            </a:xfrm>
            <a:prstGeom prst="rect">
              <a:avLst/>
            </a:prstGeom>
            <a:solidFill>
              <a:srgbClr val="ED7D31">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BFE9AB4-D9DB-41C3-AA31-5DFB88AD66D9}"/>
                </a:ext>
              </a:extLst>
            </p:cNvPr>
            <p:cNvSpPr/>
            <p:nvPr/>
          </p:nvSpPr>
          <p:spPr>
            <a:xfrm>
              <a:off x="4832061" y="3607413"/>
              <a:ext cx="1233996" cy="390618"/>
            </a:xfrm>
            <a:prstGeom prst="rect">
              <a:avLst/>
            </a:prstGeom>
            <a:solidFill>
              <a:srgbClr val="ED7D31">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E6BEC69-6AE1-402B-A625-56A0BAE1001B}"/>
                </a:ext>
              </a:extLst>
            </p:cNvPr>
            <p:cNvSpPr/>
            <p:nvPr/>
          </p:nvSpPr>
          <p:spPr>
            <a:xfrm>
              <a:off x="8703076" y="1846555"/>
              <a:ext cx="1233996" cy="390618"/>
            </a:xfrm>
            <a:prstGeom prst="rect">
              <a:avLst/>
            </a:prstGeom>
            <a:solidFill>
              <a:srgbClr val="FFC000">
                <a:lumMod val="60000"/>
                <a:lumOff val="4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8" name="Slide Number Placeholder 1">
            <a:extLst>
              <a:ext uri="{FF2B5EF4-FFF2-40B4-BE49-F238E27FC236}">
                <a16:creationId xmlns:a16="http://schemas.microsoft.com/office/drawing/2014/main" id="{5CB1A2CD-9FF3-4B0A-843B-E26B63D81641}"/>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59" name="Picture 58">
            <a:extLst>
              <a:ext uri="{FF2B5EF4-FFF2-40B4-BE49-F238E27FC236}">
                <a16:creationId xmlns:a16="http://schemas.microsoft.com/office/drawing/2014/main" id="{0DCD0D73-6E1C-4095-A03E-860B5D0259C3}"/>
              </a:ext>
            </a:extLst>
          </p:cNvPr>
          <p:cNvPicPr>
            <a:picLocks noChangeAspect="1"/>
          </p:cNvPicPr>
          <p:nvPr/>
        </p:nvPicPr>
        <p:blipFill>
          <a:blip r:embed="rId4"/>
          <a:stretch>
            <a:fillRect/>
          </a:stretch>
        </p:blipFill>
        <p:spPr>
          <a:xfrm>
            <a:off x="0" y="1508"/>
            <a:ext cx="3543300" cy="6858000"/>
          </a:xfrm>
          <a:prstGeom prst="rect">
            <a:avLst/>
          </a:prstGeom>
        </p:spPr>
      </p:pic>
      <p:cxnSp>
        <p:nvCxnSpPr>
          <p:cNvPr id="60" name="Straight Arrow Connector 59">
            <a:extLst>
              <a:ext uri="{FF2B5EF4-FFF2-40B4-BE49-F238E27FC236}">
                <a16:creationId xmlns:a16="http://schemas.microsoft.com/office/drawing/2014/main" id="{2107E80D-8C68-49BF-A723-E2B7964C224B}"/>
              </a:ext>
            </a:extLst>
          </p:cNvPr>
          <p:cNvCxnSpPr>
            <a:cxnSpLocks/>
          </p:cNvCxnSpPr>
          <p:nvPr/>
        </p:nvCxnSpPr>
        <p:spPr bwMode="auto">
          <a:xfrm flipH="1">
            <a:off x="2819400" y="2336078"/>
            <a:ext cx="970817" cy="996466"/>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cxnSp>
        <p:nvCxnSpPr>
          <p:cNvPr id="61" name="Straight Arrow Connector 60">
            <a:extLst>
              <a:ext uri="{FF2B5EF4-FFF2-40B4-BE49-F238E27FC236}">
                <a16:creationId xmlns:a16="http://schemas.microsoft.com/office/drawing/2014/main" id="{2F204B10-A56B-421C-9691-0D1059CDEAA4}"/>
              </a:ext>
            </a:extLst>
          </p:cNvPr>
          <p:cNvCxnSpPr>
            <a:cxnSpLocks/>
          </p:cNvCxnSpPr>
          <p:nvPr/>
        </p:nvCxnSpPr>
        <p:spPr bwMode="auto">
          <a:xfrm flipH="1" flipV="1">
            <a:off x="2238933" y="3084952"/>
            <a:ext cx="1449759" cy="1419243"/>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53797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1F71811-A05E-4332-9EE2-FBC2048C9D9B}"/>
              </a:ext>
            </a:extLst>
          </p:cNvPr>
          <p:cNvPicPr>
            <a:picLocks noChangeAspect="1"/>
          </p:cNvPicPr>
          <p:nvPr/>
        </p:nvPicPr>
        <p:blipFill>
          <a:blip r:embed="rId3"/>
          <a:stretch>
            <a:fillRect/>
          </a:stretch>
        </p:blipFill>
        <p:spPr>
          <a:xfrm>
            <a:off x="4539105" y="1263739"/>
            <a:ext cx="7562850" cy="5257800"/>
          </a:xfrm>
          <a:prstGeom prst="rect">
            <a:avLst/>
          </a:prstGeom>
        </p:spPr>
      </p:pic>
      <p:pic>
        <p:nvPicPr>
          <p:cNvPr id="24" name="Picture 23">
            <a:extLst>
              <a:ext uri="{FF2B5EF4-FFF2-40B4-BE49-F238E27FC236}">
                <a16:creationId xmlns:a16="http://schemas.microsoft.com/office/drawing/2014/main" id="{A329BDFB-DBD6-45EE-94D8-F1AC7D45ECE8}"/>
              </a:ext>
            </a:extLst>
          </p:cNvPr>
          <p:cNvPicPr>
            <a:picLocks noChangeAspect="1"/>
          </p:cNvPicPr>
          <p:nvPr/>
        </p:nvPicPr>
        <p:blipFill rotWithShape="1">
          <a:blip r:embed="rId4"/>
          <a:srcRect b="16112"/>
          <a:stretch/>
        </p:blipFill>
        <p:spPr>
          <a:xfrm>
            <a:off x="141668" y="1263739"/>
            <a:ext cx="4225373" cy="5505426"/>
          </a:xfrm>
          <a:prstGeom prst="rect">
            <a:avLst/>
          </a:prstGeom>
          <a:solidFill>
            <a:schemeClr val="tx1"/>
          </a:solidFill>
          <a:ln>
            <a:solidFill>
              <a:schemeClr val="tx1"/>
            </a:solidFill>
          </a:ln>
        </p:spPr>
      </p:pic>
      <p:sp>
        <p:nvSpPr>
          <p:cNvPr id="2" name="Title 1">
            <a:extLst>
              <a:ext uri="{FF2B5EF4-FFF2-40B4-BE49-F238E27FC236}">
                <a16:creationId xmlns:a16="http://schemas.microsoft.com/office/drawing/2014/main" id="{2740732D-B246-43AB-A770-1E4DC113404C}"/>
              </a:ext>
            </a:extLst>
          </p:cNvPr>
          <p:cNvSpPr>
            <a:spLocks noGrp="1"/>
          </p:cNvSpPr>
          <p:nvPr>
            <p:ph type="title"/>
          </p:nvPr>
        </p:nvSpPr>
        <p:spPr/>
        <p:txBody>
          <a:bodyPr/>
          <a:lstStyle/>
          <a:p>
            <a:r>
              <a:rPr lang="en-US" sz="2400" b="1" kern="0" dirty="0">
                <a:solidFill>
                  <a:srgbClr val="FFFF00"/>
                </a:solidFill>
              </a:rPr>
              <a:t>Region 1 Example: </a:t>
            </a:r>
            <a:r>
              <a:rPr lang="en-US" sz="2400" dirty="0"/>
              <a:t>Boston-Cambridge-Newton, MA-NH CBSA</a:t>
            </a:r>
            <a:br>
              <a:rPr lang="en-US" dirty="0"/>
            </a:br>
            <a:r>
              <a:rPr lang="en-US" sz="2400" dirty="0"/>
              <a:t>Top Emission Sources</a:t>
            </a:r>
          </a:p>
        </p:txBody>
      </p:sp>
      <p:sp>
        <p:nvSpPr>
          <p:cNvPr id="7" name="Slide Number Placeholder 1">
            <a:extLst>
              <a:ext uri="{FF2B5EF4-FFF2-40B4-BE49-F238E27FC236}">
                <a16:creationId xmlns:a16="http://schemas.microsoft.com/office/drawing/2014/main" id="{DCF96C0B-B88D-4025-A802-021FC04F98ED}"/>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64168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E7471-1F13-4879-9495-8DC15991ACE6}"/>
              </a:ext>
            </a:extLst>
          </p:cNvPr>
          <p:cNvSpPr txBox="1"/>
          <p:nvPr/>
        </p:nvSpPr>
        <p:spPr>
          <a:xfrm>
            <a:off x="9724103" y="1897626"/>
            <a:ext cx="2231923" cy="2031325"/>
          </a:xfrm>
          <a:prstGeom prst="rect">
            <a:avLst/>
          </a:prstGeom>
          <a:noFill/>
        </p:spPr>
        <p:txBody>
          <a:bodyPr wrap="square" rtlCol="0">
            <a:spAutoFit/>
          </a:bodyPr>
          <a:lstStyle/>
          <a:p>
            <a:r>
              <a:rPr lang="en-US" dirty="0"/>
              <a:t>Top emitter in CBSA for NOx and Gas &amp; VOC HAPs.</a:t>
            </a:r>
          </a:p>
          <a:p>
            <a:endParaRPr lang="en-US" dirty="0"/>
          </a:p>
          <a:p>
            <a:r>
              <a:rPr lang="en-US" dirty="0"/>
              <a:t>Top 10 emitter in the CBSA for SO2, PM2.5 &amp; VOC</a:t>
            </a:r>
          </a:p>
        </p:txBody>
      </p:sp>
      <p:pic>
        <p:nvPicPr>
          <p:cNvPr id="21" name="Picture 20">
            <a:extLst>
              <a:ext uri="{FF2B5EF4-FFF2-40B4-BE49-F238E27FC236}">
                <a16:creationId xmlns:a16="http://schemas.microsoft.com/office/drawing/2014/main" id="{4699B974-C42B-4F61-B353-D1FD46D8C25E}"/>
              </a:ext>
            </a:extLst>
          </p:cNvPr>
          <p:cNvPicPr>
            <a:picLocks noChangeAspect="1"/>
          </p:cNvPicPr>
          <p:nvPr/>
        </p:nvPicPr>
        <p:blipFill>
          <a:blip r:embed="rId3"/>
          <a:stretch>
            <a:fillRect/>
          </a:stretch>
        </p:blipFill>
        <p:spPr>
          <a:xfrm>
            <a:off x="669245" y="1362045"/>
            <a:ext cx="8730394" cy="5351633"/>
          </a:xfrm>
          <a:prstGeom prst="rect">
            <a:avLst/>
          </a:prstGeom>
        </p:spPr>
      </p:pic>
      <p:sp>
        <p:nvSpPr>
          <p:cNvPr id="3" name="Title 2">
            <a:extLst>
              <a:ext uri="{FF2B5EF4-FFF2-40B4-BE49-F238E27FC236}">
                <a16:creationId xmlns:a16="http://schemas.microsoft.com/office/drawing/2014/main" id="{342714BA-EC2F-4D0F-9C18-661064DE9280}"/>
              </a:ext>
            </a:extLst>
          </p:cNvPr>
          <p:cNvSpPr>
            <a:spLocks noGrp="1"/>
          </p:cNvSpPr>
          <p:nvPr>
            <p:ph type="title"/>
          </p:nvPr>
        </p:nvSpPr>
        <p:spPr/>
        <p:txBody>
          <a:bodyPr/>
          <a:lstStyle/>
          <a:p>
            <a:r>
              <a:rPr lang="en-US" sz="2400" b="1" kern="0" dirty="0">
                <a:solidFill>
                  <a:srgbClr val="FFFF00"/>
                </a:solidFill>
              </a:rPr>
              <a:t>Region 1 Example: </a:t>
            </a:r>
            <a:r>
              <a:rPr lang="en-US" sz="2400" dirty="0"/>
              <a:t>Boston-Cambridge-Newton, MA-NH CBSA</a:t>
            </a:r>
            <a:br>
              <a:rPr lang="en-US" sz="2400" dirty="0"/>
            </a:br>
            <a:r>
              <a:rPr lang="en-US" sz="2400" dirty="0"/>
              <a:t>General Edward Lawrence Logan Airport</a:t>
            </a:r>
          </a:p>
        </p:txBody>
      </p:sp>
      <p:sp>
        <p:nvSpPr>
          <p:cNvPr id="7" name="Slide Number Placeholder 1">
            <a:extLst>
              <a:ext uri="{FF2B5EF4-FFF2-40B4-BE49-F238E27FC236}">
                <a16:creationId xmlns:a16="http://schemas.microsoft.com/office/drawing/2014/main" id="{14136CD7-1D29-494F-B677-70741B8E6A1A}"/>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616757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E7471-1F13-4879-9495-8DC15991ACE6}"/>
              </a:ext>
            </a:extLst>
          </p:cNvPr>
          <p:cNvSpPr txBox="1"/>
          <p:nvPr/>
        </p:nvSpPr>
        <p:spPr>
          <a:xfrm>
            <a:off x="9724103" y="1897626"/>
            <a:ext cx="2231923" cy="1754326"/>
          </a:xfrm>
          <a:prstGeom prst="rect">
            <a:avLst/>
          </a:prstGeom>
          <a:noFill/>
        </p:spPr>
        <p:txBody>
          <a:bodyPr wrap="square" rtlCol="0">
            <a:spAutoFit/>
          </a:bodyPr>
          <a:lstStyle/>
          <a:p>
            <a:r>
              <a:rPr lang="en-US" dirty="0"/>
              <a:t>Top emitter in CBSA for SO2 &amp; PM2.5</a:t>
            </a:r>
          </a:p>
          <a:p>
            <a:endParaRPr lang="en-US" dirty="0"/>
          </a:p>
          <a:p>
            <a:r>
              <a:rPr lang="en-US" dirty="0"/>
              <a:t>Top 10 emitter in the CBSA for NOx &amp; Gas &amp; VOC HAPs</a:t>
            </a:r>
          </a:p>
        </p:txBody>
      </p:sp>
      <p:pic>
        <p:nvPicPr>
          <p:cNvPr id="6" name="Picture 5">
            <a:extLst>
              <a:ext uri="{FF2B5EF4-FFF2-40B4-BE49-F238E27FC236}">
                <a16:creationId xmlns:a16="http://schemas.microsoft.com/office/drawing/2014/main" id="{79ABB8B7-A159-4B26-8361-2E779F4A6927}"/>
              </a:ext>
            </a:extLst>
          </p:cNvPr>
          <p:cNvPicPr>
            <a:picLocks noChangeAspect="1"/>
          </p:cNvPicPr>
          <p:nvPr/>
        </p:nvPicPr>
        <p:blipFill>
          <a:blip r:embed="rId3"/>
          <a:stretch>
            <a:fillRect/>
          </a:stretch>
        </p:blipFill>
        <p:spPr>
          <a:xfrm>
            <a:off x="456763" y="1362045"/>
            <a:ext cx="8824888" cy="5394286"/>
          </a:xfrm>
          <a:prstGeom prst="rect">
            <a:avLst/>
          </a:prstGeom>
        </p:spPr>
      </p:pic>
      <p:sp>
        <p:nvSpPr>
          <p:cNvPr id="3" name="Title 2">
            <a:extLst>
              <a:ext uri="{FF2B5EF4-FFF2-40B4-BE49-F238E27FC236}">
                <a16:creationId xmlns:a16="http://schemas.microsoft.com/office/drawing/2014/main" id="{18F3A001-A5C1-4DAD-AD3A-72D3D82354BD}"/>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kumimoji="0" lang="en-US" sz="3200" b="1" i="0" u="none" strike="noStrike" kern="0" cap="none" spc="0" normalizeH="0" baseline="0" noProof="0" dirty="0">
                <a:ln>
                  <a:noFill/>
                </a:ln>
                <a:solidFill>
                  <a:srgbClr val="FFFFFF"/>
                </a:solidFill>
                <a:effectLst/>
                <a:uLnTx/>
                <a:uFillTx/>
                <a:latin typeface="微软雅黑"/>
                <a:ea typeface="微软雅黑"/>
                <a:cs typeface="+mj-cs"/>
              </a:rPr>
            </a:br>
            <a:r>
              <a:rPr lang="en-US" sz="2400" dirty="0"/>
              <a:t>Mystic Station EGU</a:t>
            </a:r>
            <a:endParaRPr lang="en-US" dirty="0"/>
          </a:p>
        </p:txBody>
      </p:sp>
      <p:sp>
        <p:nvSpPr>
          <p:cNvPr id="7" name="Slide Number Placeholder 1">
            <a:extLst>
              <a:ext uri="{FF2B5EF4-FFF2-40B4-BE49-F238E27FC236}">
                <a16:creationId xmlns:a16="http://schemas.microsoft.com/office/drawing/2014/main" id="{34214E3F-AC63-41E0-BDA7-5BAEC353533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783703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F57B30E7-86A4-482F-9BE1-E2DEFC508948}"/>
              </a:ext>
            </a:extLst>
          </p:cNvPr>
          <p:cNvSpPr txBox="1">
            <a:spLocks/>
          </p:cNvSpPr>
          <p:nvPr/>
        </p:nvSpPr>
        <p:spPr>
          <a:xfrm>
            <a:off x="808257" y="3648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dirty="0"/>
          </a:p>
        </p:txBody>
      </p:sp>
      <p:sp>
        <p:nvSpPr>
          <p:cNvPr id="2" name="TextBox 1">
            <a:extLst>
              <a:ext uri="{FF2B5EF4-FFF2-40B4-BE49-F238E27FC236}">
                <a16:creationId xmlns:a16="http://schemas.microsoft.com/office/drawing/2014/main" id="{B7BE7471-1F13-4879-9495-8DC15991ACE6}"/>
              </a:ext>
            </a:extLst>
          </p:cNvPr>
          <p:cNvSpPr txBox="1"/>
          <p:nvPr/>
        </p:nvSpPr>
        <p:spPr>
          <a:xfrm>
            <a:off x="9724103" y="1897626"/>
            <a:ext cx="2231923" cy="1754326"/>
          </a:xfrm>
          <a:prstGeom prst="rect">
            <a:avLst/>
          </a:prstGeom>
          <a:noFill/>
        </p:spPr>
        <p:txBody>
          <a:bodyPr wrap="square" rtlCol="0">
            <a:spAutoFit/>
          </a:bodyPr>
          <a:lstStyle/>
          <a:p>
            <a:r>
              <a:rPr lang="en-US" dirty="0"/>
              <a:t>Top emitter in CBSA for Heavy Metal HAPs</a:t>
            </a:r>
          </a:p>
          <a:p>
            <a:endParaRPr lang="en-US" dirty="0"/>
          </a:p>
          <a:p>
            <a:r>
              <a:rPr lang="en-US" dirty="0"/>
              <a:t>Top 10 emitter in the CBSA for NOx, SO2 &amp; Gas &amp; VOC HAPs</a:t>
            </a:r>
          </a:p>
        </p:txBody>
      </p:sp>
      <p:pic>
        <p:nvPicPr>
          <p:cNvPr id="4" name="Picture 3">
            <a:extLst>
              <a:ext uri="{FF2B5EF4-FFF2-40B4-BE49-F238E27FC236}">
                <a16:creationId xmlns:a16="http://schemas.microsoft.com/office/drawing/2014/main" id="{8275AD44-0707-4768-ADDA-0D727DCA89E3}"/>
              </a:ext>
            </a:extLst>
          </p:cNvPr>
          <p:cNvPicPr>
            <a:picLocks noChangeAspect="1"/>
          </p:cNvPicPr>
          <p:nvPr/>
        </p:nvPicPr>
        <p:blipFill>
          <a:blip r:embed="rId3"/>
          <a:stretch>
            <a:fillRect/>
          </a:stretch>
        </p:blipFill>
        <p:spPr>
          <a:xfrm>
            <a:off x="808257" y="1435510"/>
            <a:ext cx="8410998" cy="5151180"/>
          </a:xfrm>
          <a:prstGeom prst="rect">
            <a:avLst/>
          </a:prstGeom>
        </p:spPr>
      </p:pic>
      <p:sp>
        <p:nvSpPr>
          <p:cNvPr id="9" name="Title 2">
            <a:extLst>
              <a:ext uri="{FF2B5EF4-FFF2-40B4-BE49-F238E27FC236}">
                <a16:creationId xmlns:a16="http://schemas.microsoft.com/office/drawing/2014/main" id="{7817BB66-B757-4ED0-B601-51CE42DCABC2}"/>
              </a:ext>
            </a:extLst>
          </p:cNvPr>
          <p:cNvSpPr>
            <a:spLocks noGrp="1"/>
          </p:cNvSpPr>
          <p:nvPr>
            <p:ph type="title"/>
          </p:nvPr>
        </p:nvSpPr>
        <p:spPr>
          <a:xfrm>
            <a:off x="609600" y="71440"/>
            <a:ext cx="10972800" cy="669103"/>
          </a:xfrm>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kumimoji="0" lang="en-US" sz="3200" b="1" i="0" u="none" strike="noStrike" kern="0" cap="none" spc="0" normalizeH="0" baseline="0" noProof="0" dirty="0">
                <a:ln>
                  <a:noFill/>
                </a:ln>
                <a:solidFill>
                  <a:srgbClr val="FFFFFF"/>
                </a:solidFill>
                <a:effectLst/>
                <a:uLnTx/>
                <a:uFillTx/>
                <a:latin typeface="微软雅黑"/>
                <a:ea typeface="微软雅黑"/>
                <a:cs typeface="+mj-cs"/>
              </a:rPr>
            </a:br>
            <a:r>
              <a:rPr lang="en-US" sz="2400" dirty="0"/>
              <a:t>GSP Schiller LLC EGU</a:t>
            </a:r>
            <a:endParaRPr lang="en-US" dirty="0"/>
          </a:p>
        </p:txBody>
      </p:sp>
      <p:sp>
        <p:nvSpPr>
          <p:cNvPr id="10" name="Slide Number Placeholder 1">
            <a:extLst>
              <a:ext uri="{FF2B5EF4-FFF2-40B4-BE49-F238E27FC236}">
                <a16:creationId xmlns:a16="http://schemas.microsoft.com/office/drawing/2014/main" id="{84F39961-7E67-4E79-A81C-64E968FC79C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729814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E7471-1F13-4879-9495-8DC15991ACE6}"/>
              </a:ext>
            </a:extLst>
          </p:cNvPr>
          <p:cNvSpPr txBox="1"/>
          <p:nvPr/>
        </p:nvSpPr>
        <p:spPr>
          <a:xfrm>
            <a:off x="9724103" y="1897626"/>
            <a:ext cx="2231923" cy="923330"/>
          </a:xfrm>
          <a:prstGeom prst="rect">
            <a:avLst/>
          </a:prstGeom>
          <a:noFill/>
        </p:spPr>
        <p:txBody>
          <a:bodyPr wrap="square" rtlCol="0">
            <a:spAutoFit/>
          </a:bodyPr>
          <a:lstStyle/>
          <a:p>
            <a:r>
              <a:rPr lang="en-US" dirty="0"/>
              <a:t>Top emitter in CBSA for VOC</a:t>
            </a:r>
          </a:p>
          <a:p>
            <a:endParaRPr lang="en-US" dirty="0"/>
          </a:p>
        </p:txBody>
      </p:sp>
      <p:pic>
        <p:nvPicPr>
          <p:cNvPr id="5" name="Picture 4">
            <a:extLst>
              <a:ext uri="{FF2B5EF4-FFF2-40B4-BE49-F238E27FC236}">
                <a16:creationId xmlns:a16="http://schemas.microsoft.com/office/drawing/2014/main" id="{1AFAF102-7EC6-46DC-9A3B-715379FF93AA}"/>
              </a:ext>
            </a:extLst>
          </p:cNvPr>
          <p:cNvPicPr>
            <a:picLocks noChangeAspect="1"/>
          </p:cNvPicPr>
          <p:nvPr/>
        </p:nvPicPr>
        <p:blipFill>
          <a:blip r:embed="rId3"/>
          <a:stretch>
            <a:fillRect/>
          </a:stretch>
        </p:blipFill>
        <p:spPr>
          <a:xfrm>
            <a:off x="567215" y="1306868"/>
            <a:ext cx="8950411" cy="5482867"/>
          </a:xfrm>
          <a:prstGeom prst="rect">
            <a:avLst/>
          </a:prstGeom>
        </p:spPr>
      </p:pic>
      <p:sp>
        <p:nvSpPr>
          <p:cNvPr id="9" name="Title 2">
            <a:extLst>
              <a:ext uri="{FF2B5EF4-FFF2-40B4-BE49-F238E27FC236}">
                <a16:creationId xmlns:a16="http://schemas.microsoft.com/office/drawing/2014/main" id="{64B1ACA7-512C-4C84-BF13-7269FA61C859}"/>
              </a:ext>
            </a:extLst>
          </p:cNvPr>
          <p:cNvSpPr>
            <a:spLocks noGrp="1"/>
          </p:cNvSpPr>
          <p:nvPr>
            <p:ph type="title"/>
          </p:nvPr>
        </p:nvSpPr>
        <p:spPr>
          <a:xfrm>
            <a:off x="609600" y="71438"/>
            <a:ext cx="10972800" cy="668337"/>
          </a:xfrm>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kumimoji="0" lang="en-US" sz="3200" b="1" i="0" u="none" strike="noStrike" kern="0" cap="none" spc="0" normalizeH="0" baseline="0" noProof="0" dirty="0">
                <a:ln>
                  <a:noFill/>
                </a:ln>
                <a:solidFill>
                  <a:srgbClr val="FFFFFF"/>
                </a:solidFill>
                <a:effectLst/>
                <a:uLnTx/>
                <a:uFillTx/>
                <a:latin typeface="微软雅黑"/>
                <a:ea typeface="微软雅黑"/>
                <a:cs typeface="+mj-cs"/>
              </a:rPr>
            </a:br>
            <a:r>
              <a:rPr lang="en-US" sz="2400" dirty="0"/>
              <a:t>Japenamelac Corp</a:t>
            </a:r>
            <a:endParaRPr lang="en-US" dirty="0"/>
          </a:p>
        </p:txBody>
      </p:sp>
      <p:sp>
        <p:nvSpPr>
          <p:cNvPr id="10" name="Slide Number Placeholder 1">
            <a:extLst>
              <a:ext uri="{FF2B5EF4-FFF2-40B4-BE49-F238E27FC236}">
                <a16:creationId xmlns:a16="http://schemas.microsoft.com/office/drawing/2014/main" id="{2E22A7D7-A22E-42F6-8285-D16EC5307D9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62873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0E79A-F8F1-481D-BA43-8B3205D1BA3A}"/>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lang="en-US" sz="2400" dirty="0"/>
            </a:br>
            <a:r>
              <a:rPr lang="en-US" sz="2400" dirty="0"/>
              <a:t>Top Emission Source Categories</a:t>
            </a:r>
          </a:p>
        </p:txBody>
      </p:sp>
      <p:grpSp>
        <p:nvGrpSpPr>
          <p:cNvPr id="61" name="Group 60">
            <a:extLst>
              <a:ext uri="{FF2B5EF4-FFF2-40B4-BE49-F238E27FC236}">
                <a16:creationId xmlns:a16="http://schemas.microsoft.com/office/drawing/2014/main" id="{57E5D881-8D13-42E4-9581-A827097F4257}"/>
              </a:ext>
            </a:extLst>
          </p:cNvPr>
          <p:cNvGrpSpPr/>
          <p:nvPr/>
        </p:nvGrpSpPr>
        <p:grpSpPr>
          <a:xfrm>
            <a:off x="570132" y="1125568"/>
            <a:ext cx="10991850" cy="5695950"/>
            <a:chOff x="570132" y="1125568"/>
            <a:chExt cx="10991850" cy="5695950"/>
          </a:xfrm>
        </p:grpSpPr>
        <p:pic>
          <p:nvPicPr>
            <p:cNvPr id="62" name="Picture 61">
              <a:extLst>
                <a:ext uri="{FF2B5EF4-FFF2-40B4-BE49-F238E27FC236}">
                  <a16:creationId xmlns:a16="http://schemas.microsoft.com/office/drawing/2014/main" id="{BFE6ADF5-BED0-4D7D-B664-393E0075B282}"/>
                </a:ext>
              </a:extLst>
            </p:cNvPr>
            <p:cNvPicPr>
              <a:picLocks noChangeAspect="1"/>
            </p:cNvPicPr>
            <p:nvPr/>
          </p:nvPicPr>
          <p:blipFill>
            <a:blip r:embed="rId3"/>
            <a:stretch>
              <a:fillRect/>
            </a:stretch>
          </p:blipFill>
          <p:spPr>
            <a:xfrm>
              <a:off x="570132" y="1125568"/>
              <a:ext cx="10991850" cy="5695950"/>
            </a:xfrm>
            <a:prstGeom prst="rect">
              <a:avLst/>
            </a:prstGeom>
          </p:spPr>
        </p:pic>
        <p:sp>
          <p:nvSpPr>
            <p:cNvPr id="63" name="TextBox 62">
              <a:extLst>
                <a:ext uri="{FF2B5EF4-FFF2-40B4-BE49-F238E27FC236}">
                  <a16:creationId xmlns:a16="http://schemas.microsoft.com/office/drawing/2014/main" id="{32487768-274D-4ABF-9F53-CABF56A1910D}"/>
                </a:ext>
              </a:extLst>
            </p:cNvPr>
            <p:cNvSpPr txBox="1"/>
            <p:nvPr/>
          </p:nvSpPr>
          <p:spPr>
            <a:xfrm>
              <a:off x="705080" y="2754217"/>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4" name="TextBox 63">
              <a:extLst>
                <a:ext uri="{FF2B5EF4-FFF2-40B4-BE49-F238E27FC236}">
                  <a16:creationId xmlns:a16="http://schemas.microsoft.com/office/drawing/2014/main" id="{F29762A5-A076-452B-98EF-1DBDBF60FCB1}"/>
                </a:ext>
              </a:extLst>
            </p:cNvPr>
            <p:cNvSpPr txBox="1"/>
            <p:nvPr/>
          </p:nvSpPr>
          <p:spPr>
            <a:xfrm>
              <a:off x="2521026" y="4440172"/>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5" name="TextBox 64">
              <a:extLst>
                <a:ext uri="{FF2B5EF4-FFF2-40B4-BE49-F238E27FC236}">
                  <a16:creationId xmlns:a16="http://schemas.microsoft.com/office/drawing/2014/main" id="{A794AB51-ED8A-49E8-9C4F-0D1103796799}"/>
                </a:ext>
              </a:extLst>
            </p:cNvPr>
            <p:cNvSpPr txBox="1"/>
            <p:nvPr/>
          </p:nvSpPr>
          <p:spPr>
            <a:xfrm>
              <a:off x="4333301" y="3849410"/>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6" name="TextBox 65">
              <a:extLst>
                <a:ext uri="{FF2B5EF4-FFF2-40B4-BE49-F238E27FC236}">
                  <a16:creationId xmlns:a16="http://schemas.microsoft.com/office/drawing/2014/main" id="{F8F23BE4-0424-4B16-8859-2EB3D0F9E9C8}"/>
                </a:ext>
              </a:extLst>
            </p:cNvPr>
            <p:cNvSpPr txBox="1"/>
            <p:nvPr/>
          </p:nvSpPr>
          <p:spPr>
            <a:xfrm>
              <a:off x="6135366" y="4433305"/>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7" name="TextBox 66">
              <a:extLst>
                <a:ext uri="{FF2B5EF4-FFF2-40B4-BE49-F238E27FC236}">
                  <a16:creationId xmlns:a16="http://schemas.microsoft.com/office/drawing/2014/main" id="{B36BDEAC-F477-4D68-92F5-54935C1FA48D}"/>
                </a:ext>
              </a:extLst>
            </p:cNvPr>
            <p:cNvSpPr txBox="1"/>
            <p:nvPr/>
          </p:nvSpPr>
          <p:spPr>
            <a:xfrm>
              <a:off x="7947641" y="3867294"/>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8" name="TextBox 67">
              <a:extLst>
                <a:ext uri="{FF2B5EF4-FFF2-40B4-BE49-F238E27FC236}">
                  <a16:creationId xmlns:a16="http://schemas.microsoft.com/office/drawing/2014/main" id="{52D30C77-6C0D-4ADF-98BC-D5FAC888D0AF}"/>
                </a:ext>
              </a:extLst>
            </p:cNvPr>
            <p:cNvSpPr txBox="1"/>
            <p:nvPr/>
          </p:nvSpPr>
          <p:spPr>
            <a:xfrm>
              <a:off x="9760016" y="3867294"/>
              <a:ext cx="1718631" cy="550844"/>
            </a:xfrm>
            <a:prstGeom prst="rect">
              <a:avLst/>
            </a:prstGeom>
            <a:solidFill>
              <a:srgbClr val="70AD47">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9" name="TextBox 68">
              <a:extLst>
                <a:ext uri="{FF2B5EF4-FFF2-40B4-BE49-F238E27FC236}">
                  <a16:creationId xmlns:a16="http://schemas.microsoft.com/office/drawing/2014/main" id="{6ED88689-82E3-408C-9356-848EC1A64259}"/>
                </a:ext>
              </a:extLst>
            </p:cNvPr>
            <p:cNvSpPr txBox="1"/>
            <p:nvPr/>
          </p:nvSpPr>
          <p:spPr>
            <a:xfrm>
              <a:off x="725276" y="4440172"/>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0" name="TextBox 69">
              <a:extLst>
                <a:ext uri="{FF2B5EF4-FFF2-40B4-BE49-F238E27FC236}">
                  <a16:creationId xmlns:a16="http://schemas.microsoft.com/office/drawing/2014/main" id="{B19B444B-5B17-4D34-BC85-8ADDA01154A3}"/>
                </a:ext>
              </a:extLst>
            </p:cNvPr>
            <p:cNvSpPr txBox="1"/>
            <p:nvPr/>
          </p:nvSpPr>
          <p:spPr>
            <a:xfrm>
              <a:off x="2521025" y="5000186"/>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1" name="TextBox 70">
              <a:extLst>
                <a:ext uri="{FF2B5EF4-FFF2-40B4-BE49-F238E27FC236}">
                  <a16:creationId xmlns:a16="http://schemas.microsoft.com/office/drawing/2014/main" id="{CB5F5BEA-AED3-469D-88C4-9CB92F451EEE}"/>
                </a:ext>
              </a:extLst>
            </p:cNvPr>
            <p:cNvSpPr txBox="1"/>
            <p:nvPr/>
          </p:nvSpPr>
          <p:spPr>
            <a:xfrm>
              <a:off x="4316776" y="4429155"/>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2" name="TextBox 71">
              <a:extLst>
                <a:ext uri="{FF2B5EF4-FFF2-40B4-BE49-F238E27FC236}">
                  <a16:creationId xmlns:a16="http://schemas.microsoft.com/office/drawing/2014/main" id="{409D8D28-AAC1-47DE-AC0D-8528D273B36F}"/>
                </a:ext>
              </a:extLst>
            </p:cNvPr>
            <p:cNvSpPr txBox="1"/>
            <p:nvPr/>
          </p:nvSpPr>
          <p:spPr>
            <a:xfrm>
              <a:off x="6149136" y="5017012"/>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3" name="TextBox 72">
              <a:extLst>
                <a:ext uri="{FF2B5EF4-FFF2-40B4-BE49-F238E27FC236}">
                  <a16:creationId xmlns:a16="http://schemas.microsoft.com/office/drawing/2014/main" id="{E6C1489D-BDFC-471D-ADAB-FDCC856A11CB}"/>
                </a:ext>
              </a:extLst>
            </p:cNvPr>
            <p:cNvSpPr txBox="1"/>
            <p:nvPr/>
          </p:nvSpPr>
          <p:spPr>
            <a:xfrm>
              <a:off x="7947641" y="4428835"/>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4" name="TextBox 73">
              <a:extLst>
                <a:ext uri="{FF2B5EF4-FFF2-40B4-BE49-F238E27FC236}">
                  <a16:creationId xmlns:a16="http://schemas.microsoft.com/office/drawing/2014/main" id="{3DAA0A0A-444B-44FD-AC29-B84C3B622765}"/>
                </a:ext>
              </a:extLst>
            </p:cNvPr>
            <p:cNvSpPr txBox="1"/>
            <p:nvPr/>
          </p:nvSpPr>
          <p:spPr>
            <a:xfrm>
              <a:off x="9760016" y="4440172"/>
              <a:ext cx="1718631" cy="550844"/>
            </a:xfrm>
            <a:prstGeom prst="rect">
              <a:avLst/>
            </a:prstGeom>
            <a:solidFill>
              <a:srgbClr val="ED7D31">
                <a:lumMod val="60000"/>
                <a:lumOff val="40000"/>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5" name="TextBox 74">
              <a:extLst>
                <a:ext uri="{FF2B5EF4-FFF2-40B4-BE49-F238E27FC236}">
                  <a16:creationId xmlns:a16="http://schemas.microsoft.com/office/drawing/2014/main" id="{4CE7DAFA-5AAB-449A-902E-9A14E1277FD5}"/>
                </a:ext>
              </a:extLst>
            </p:cNvPr>
            <p:cNvSpPr txBox="1"/>
            <p:nvPr/>
          </p:nvSpPr>
          <p:spPr>
            <a:xfrm>
              <a:off x="705080" y="5017012"/>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6" name="TextBox 75">
              <a:extLst>
                <a:ext uri="{FF2B5EF4-FFF2-40B4-BE49-F238E27FC236}">
                  <a16:creationId xmlns:a16="http://schemas.microsoft.com/office/drawing/2014/main" id="{15906D97-CE92-4412-9238-232B6B4CBAA7}"/>
                </a:ext>
              </a:extLst>
            </p:cNvPr>
            <p:cNvSpPr txBox="1"/>
            <p:nvPr/>
          </p:nvSpPr>
          <p:spPr>
            <a:xfrm>
              <a:off x="2540255" y="3869972"/>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7" name="TextBox 76">
              <a:extLst>
                <a:ext uri="{FF2B5EF4-FFF2-40B4-BE49-F238E27FC236}">
                  <a16:creationId xmlns:a16="http://schemas.microsoft.com/office/drawing/2014/main" id="{A39BF0CE-82E6-4CEE-AE45-C1DD8B26792E}"/>
                </a:ext>
              </a:extLst>
            </p:cNvPr>
            <p:cNvSpPr txBox="1"/>
            <p:nvPr/>
          </p:nvSpPr>
          <p:spPr>
            <a:xfrm>
              <a:off x="4296580" y="4990696"/>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8" name="TextBox 77">
              <a:extLst>
                <a:ext uri="{FF2B5EF4-FFF2-40B4-BE49-F238E27FC236}">
                  <a16:creationId xmlns:a16="http://schemas.microsoft.com/office/drawing/2014/main" id="{F62DC682-F861-48F9-996A-B4E1E6825E70}"/>
                </a:ext>
              </a:extLst>
            </p:cNvPr>
            <p:cNvSpPr txBox="1"/>
            <p:nvPr/>
          </p:nvSpPr>
          <p:spPr>
            <a:xfrm>
              <a:off x="6149136" y="3877991"/>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9" name="TextBox 78">
              <a:extLst>
                <a:ext uri="{FF2B5EF4-FFF2-40B4-BE49-F238E27FC236}">
                  <a16:creationId xmlns:a16="http://schemas.microsoft.com/office/drawing/2014/main" id="{345DAE10-0094-4A27-A8E4-9B8151DE621A}"/>
                </a:ext>
              </a:extLst>
            </p:cNvPr>
            <p:cNvSpPr txBox="1"/>
            <p:nvPr/>
          </p:nvSpPr>
          <p:spPr>
            <a:xfrm>
              <a:off x="7924691" y="5027273"/>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0" name="TextBox 79">
              <a:extLst>
                <a:ext uri="{FF2B5EF4-FFF2-40B4-BE49-F238E27FC236}">
                  <a16:creationId xmlns:a16="http://schemas.microsoft.com/office/drawing/2014/main" id="{EC10CDA3-9C20-4D23-A19A-04869BBC8CD7}"/>
                </a:ext>
              </a:extLst>
            </p:cNvPr>
            <p:cNvSpPr txBox="1"/>
            <p:nvPr/>
          </p:nvSpPr>
          <p:spPr>
            <a:xfrm>
              <a:off x="9797560" y="5016256"/>
              <a:ext cx="1718631" cy="550844"/>
            </a:xfrm>
            <a:prstGeom prst="rect">
              <a:avLst/>
            </a:prstGeom>
            <a:solidFill>
              <a:srgbClr val="FBFA3B">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1" name="TextBox 80">
              <a:extLst>
                <a:ext uri="{FF2B5EF4-FFF2-40B4-BE49-F238E27FC236}">
                  <a16:creationId xmlns:a16="http://schemas.microsoft.com/office/drawing/2014/main" id="{44824EE3-3EE2-4210-8B40-7AA0B1BC10E9}"/>
                </a:ext>
              </a:extLst>
            </p:cNvPr>
            <p:cNvSpPr txBox="1"/>
            <p:nvPr/>
          </p:nvSpPr>
          <p:spPr>
            <a:xfrm>
              <a:off x="725276" y="5596566"/>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2" name="TextBox 81">
              <a:extLst>
                <a:ext uri="{FF2B5EF4-FFF2-40B4-BE49-F238E27FC236}">
                  <a16:creationId xmlns:a16="http://schemas.microsoft.com/office/drawing/2014/main" id="{13F414F5-1098-4008-A89E-FC251AF4703B}"/>
                </a:ext>
              </a:extLst>
            </p:cNvPr>
            <p:cNvSpPr txBox="1"/>
            <p:nvPr/>
          </p:nvSpPr>
          <p:spPr>
            <a:xfrm>
              <a:off x="2521025" y="5596566"/>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3" name="TextBox 82">
              <a:extLst>
                <a:ext uri="{FF2B5EF4-FFF2-40B4-BE49-F238E27FC236}">
                  <a16:creationId xmlns:a16="http://schemas.microsoft.com/office/drawing/2014/main" id="{136928AE-D63D-47D8-85B8-22C1BFE44B16}"/>
                </a:ext>
              </a:extLst>
            </p:cNvPr>
            <p:cNvSpPr txBox="1"/>
            <p:nvPr/>
          </p:nvSpPr>
          <p:spPr>
            <a:xfrm>
              <a:off x="4316774" y="5596566"/>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4" name="TextBox 83">
              <a:extLst>
                <a:ext uri="{FF2B5EF4-FFF2-40B4-BE49-F238E27FC236}">
                  <a16:creationId xmlns:a16="http://schemas.microsoft.com/office/drawing/2014/main" id="{BFA23073-CF2B-4807-BC2E-B0CE829C79B1}"/>
                </a:ext>
              </a:extLst>
            </p:cNvPr>
            <p:cNvSpPr txBox="1"/>
            <p:nvPr/>
          </p:nvSpPr>
          <p:spPr>
            <a:xfrm>
              <a:off x="6143629" y="5593888"/>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5" name="TextBox 84">
              <a:extLst>
                <a:ext uri="{FF2B5EF4-FFF2-40B4-BE49-F238E27FC236}">
                  <a16:creationId xmlns:a16="http://schemas.microsoft.com/office/drawing/2014/main" id="{0D57F330-9EE5-47B7-B9F3-3C75415492C7}"/>
                </a:ext>
              </a:extLst>
            </p:cNvPr>
            <p:cNvSpPr txBox="1"/>
            <p:nvPr/>
          </p:nvSpPr>
          <p:spPr>
            <a:xfrm>
              <a:off x="7959467" y="5596566"/>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6" name="TextBox 85">
              <a:extLst>
                <a:ext uri="{FF2B5EF4-FFF2-40B4-BE49-F238E27FC236}">
                  <a16:creationId xmlns:a16="http://schemas.microsoft.com/office/drawing/2014/main" id="{BFE3FE45-2418-42AE-925C-29BF106CBA05}"/>
                </a:ext>
              </a:extLst>
            </p:cNvPr>
            <p:cNvSpPr txBox="1"/>
            <p:nvPr/>
          </p:nvSpPr>
          <p:spPr>
            <a:xfrm>
              <a:off x="9748093" y="5592340"/>
              <a:ext cx="1718631" cy="550844"/>
            </a:xfrm>
            <a:prstGeom prst="rect">
              <a:avLst/>
            </a:prstGeom>
            <a:solidFill>
              <a:srgbClr val="7030A0">
                <a:alpha val="27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87" name="Slide Number Placeholder 1">
            <a:extLst>
              <a:ext uri="{FF2B5EF4-FFF2-40B4-BE49-F238E27FC236}">
                <a16:creationId xmlns:a16="http://schemas.microsoft.com/office/drawing/2014/main" id="{86A5E8AE-8D2C-454E-8916-98CF3A4829E2}"/>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88999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821-DE38-4EF9-8F2C-F0D4180E9062}"/>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lang="en-US" sz="2400" dirty="0"/>
              <a:t>Boston-Cambridge-Newton, MA-NH CBSA</a:t>
            </a:r>
            <a:br>
              <a:rPr lang="en-US" sz="2400" dirty="0"/>
            </a:br>
            <a:r>
              <a:rPr lang="en-US" sz="2400" dirty="0"/>
              <a:t>Top Emission Source Categories</a:t>
            </a:r>
          </a:p>
        </p:txBody>
      </p:sp>
      <p:graphicFrame>
        <p:nvGraphicFramePr>
          <p:cNvPr id="17" name="Chart 16">
            <a:extLst>
              <a:ext uri="{FF2B5EF4-FFF2-40B4-BE49-F238E27FC236}">
                <a16:creationId xmlns:a16="http://schemas.microsoft.com/office/drawing/2014/main" id="{960C57F2-F16E-4A0B-8922-37D278F9FCF4}"/>
              </a:ext>
            </a:extLst>
          </p:cNvPr>
          <p:cNvGraphicFramePr>
            <a:graphicFrameLocks/>
          </p:cNvGraphicFramePr>
          <p:nvPr/>
        </p:nvGraphicFramePr>
        <p:xfrm>
          <a:off x="3780057" y="129836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2DBA9BD9-0C37-4578-9660-6EA5441A2769}"/>
              </a:ext>
            </a:extLst>
          </p:cNvPr>
          <p:cNvGraphicFramePr>
            <a:graphicFrameLocks/>
          </p:cNvGraphicFramePr>
          <p:nvPr/>
        </p:nvGraphicFramePr>
        <p:xfrm>
          <a:off x="7618688" y="1295156"/>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AD0CDF7C-5E1C-4493-BF5E-345241C9D984}"/>
              </a:ext>
            </a:extLst>
          </p:cNvPr>
          <p:cNvGraphicFramePr>
            <a:graphicFrameLocks/>
          </p:cNvGraphicFramePr>
          <p:nvPr/>
        </p:nvGraphicFramePr>
        <p:xfrm>
          <a:off x="0" y="411480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A4835812-3D50-49FE-85AC-59223ED4F4A0}"/>
              </a:ext>
            </a:extLst>
          </p:cNvPr>
          <p:cNvGraphicFramePr>
            <a:graphicFrameLocks/>
          </p:cNvGraphicFramePr>
          <p:nvPr/>
        </p:nvGraphicFramePr>
        <p:xfrm>
          <a:off x="3809344" y="4114657"/>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3678707D-7044-43AA-AE79-28156BB6613F}"/>
              </a:ext>
            </a:extLst>
          </p:cNvPr>
          <p:cNvGraphicFramePr>
            <a:graphicFrameLocks/>
          </p:cNvGraphicFramePr>
          <p:nvPr/>
        </p:nvGraphicFramePr>
        <p:xfrm>
          <a:off x="7618688" y="4114800"/>
          <a:ext cx="45720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a16="http://schemas.microsoft.com/office/drawing/2014/main" id="{BCAE5004-DFDC-4D9E-BA2D-76913944BE23}"/>
              </a:ext>
            </a:extLst>
          </p:cNvPr>
          <p:cNvGraphicFramePr>
            <a:graphicFrameLocks/>
          </p:cNvGraphicFramePr>
          <p:nvPr/>
        </p:nvGraphicFramePr>
        <p:xfrm>
          <a:off x="0" y="1294461"/>
          <a:ext cx="45720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23" name="Slide Number Placeholder 1">
            <a:extLst>
              <a:ext uri="{FF2B5EF4-FFF2-40B4-BE49-F238E27FC236}">
                <a16:creationId xmlns:a16="http://schemas.microsoft.com/office/drawing/2014/main" id="{5CD83420-E01B-4D5D-887A-84994D76A44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009301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F8DE-9C8D-429E-BA3A-C2D899A1F83C}"/>
              </a:ext>
            </a:extLst>
          </p:cNvPr>
          <p:cNvSpPr>
            <a:spLocks noGrp="1"/>
          </p:cNvSpPr>
          <p:nvPr>
            <p:ph type="title"/>
          </p:nvPr>
        </p:nvSpPr>
        <p:spPr/>
        <p:txBody>
          <a:bodyPr/>
          <a:lstStyle/>
          <a:p>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Multi-Pollutant Team Members</a:t>
            </a:r>
          </a:p>
        </p:txBody>
      </p:sp>
      <p:sp>
        <p:nvSpPr>
          <p:cNvPr id="11" name="Content Placeholder 2">
            <a:extLst>
              <a:ext uri="{FF2B5EF4-FFF2-40B4-BE49-F238E27FC236}">
                <a16:creationId xmlns:a16="http://schemas.microsoft.com/office/drawing/2014/main" id="{28D8F7F3-323E-47AE-B9CC-85DAB05C1085}"/>
              </a:ext>
            </a:extLst>
          </p:cNvPr>
          <p:cNvSpPr txBox="1">
            <a:spLocks/>
          </p:cNvSpPr>
          <p:nvPr/>
        </p:nvSpPr>
        <p:spPr bwMode="auto">
          <a:xfrm>
            <a:off x="1020725" y="1270000"/>
            <a:ext cx="5368043" cy="5035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HEID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Beth Landis / Kimber Scavo</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Matt Woody / Kelly Rimer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Robin Langdon / Darryl Weatherhead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Sara Terry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Carrie Wheeler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Rob Pinder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Chris Davis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Conor Mulderrig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Kayla McCauley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OID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Amanda Kaufman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James Payne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Loren Fox</a:t>
            </a:r>
            <a:endParaRPr kumimoji="0" lang="en-US" sz="2400" b="1" i="0" u="none" strike="noStrike" kern="0" cap="none" spc="0" normalizeH="0" baseline="0" noProof="0" dirty="0">
              <a:ln>
                <a:noFill/>
              </a:ln>
              <a:solidFill>
                <a:srgbClr val="000000"/>
              </a:solidFill>
              <a:effectLst/>
              <a:uLnTx/>
              <a:uFillTx/>
              <a:latin typeface="Arial"/>
              <a:ea typeface="ＭＳ Ｐゴシック"/>
              <a:cs typeface="+mn-cs"/>
            </a:endParaRPr>
          </a:p>
          <a:p>
            <a:pPr marL="457200" marR="0" lvl="1" indent="0" algn="l" defTabSz="914400" rtl="0" eaLnBrk="1" fontAlgn="base" latinLnBrk="0" hangingPunct="1">
              <a:lnSpc>
                <a:spcPct val="100000"/>
              </a:lnSpc>
              <a:spcBef>
                <a:spcPct val="20000"/>
              </a:spcBef>
              <a:spcAft>
                <a:spcPct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2" name="Content Placeholder 4">
            <a:extLst>
              <a:ext uri="{FF2B5EF4-FFF2-40B4-BE49-F238E27FC236}">
                <a16:creationId xmlns:a16="http://schemas.microsoft.com/office/drawing/2014/main" id="{343015C4-6471-49D2-8081-64DBB4B98D31}"/>
              </a:ext>
            </a:extLst>
          </p:cNvPr>
          <p:cNvSpPr txBox="1">
            <a:spLocks/>
          </p:cNvSpPr>
          <p:nvPr/>
        </p:nvSpPr>
        <p:spPr bwMode="auto">
          <a:xfrm>
            <a:off x="6299200" y="1269999"/>
            <a:ext cx="4396874" cy="5035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AQAD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Carey Jang / Tyler Fox</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Jim Kelly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Shannon Koplitz</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Joe Mangino</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Jeanette Reyes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AQPD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Rich Damberg / Megan Brachtl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Mia South</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a:cs typeface="+mn-cs"/>
              </a:rPr>
              <a:t>SPPD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Lisa Conner</a:t>
            </a:r>
          </a:p>
        </p:txBody>
      </p:sp>
      <p:sp>
        <p:nvSpPr>
          <p:cNvPr id="6" name="Slide Number Placeholder 1">
            <a:extLst>
              <a:ext uri="{FF2B5EF4-FFF2-40B4-BE49-F238E27FC236}">
                <a16:creationId xmlns:a16="http://schemas.microsoft.com/office/drawing/2014/main" id="{3B595C53-3B9D-4D45-88AF-D68062CF7AF2}"/>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622183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A4FCAE-7A68-4786-A598-26AFDAB43F91}"/>
              </a:ext>
            </a:extLst>
          </p:cNvPr>
          <p:cNvPicPr>
            <a:picLocks noChangeAspect="1"/>
          </p:cNvPicPr>
          <p:nvPr/>
        </p:nvPicPr>
        <p:blipFill>
          <a:blip r:embed="rId3"/>
          <a:stretch>
            <a:fillRect/>
          </a:stretch>
        </p:blipFill>
        <p:spPr>
          <a:xfrm>
            <a:off x="99597" y="1875493"/>
            <a:ext cx="6853573" cy="4395978"/>
          </a:xfrm>
          <a:prstGeom prst="rect">
            <a:avLst/>
          </a:prstGeom>
        </p:spPr>
      </p:pic>
      <p:pic>
        <p:nvPicPr>
          <p:cNvPr id="10" name="Picture 9">
            <a:extLst>
              <a:ext uri="{FF2B5EF4-FFF2-40B4-BE49-F238E27FC236}">
                <a16:creationId xmlns:a16="http://schemas.microsoft.com/office/drawing/2014/main" id="{ACA39A8A-9CC6-461E-A06A-5C9DD70150DC}"/>
              </a:ext>
            </a:extLst>
          </p:cNvPr>
          <p:cNvPicPr>
            <a:picLocks noChangeAspect="1"/>
          </p:cNvPicPr>
          <p:nvPr/>
        </p:nvPicPr>
        <p:blipFill>
          <a:blip r:embed="rId4"/>
          <a:stretch>
            <a:fillRect/>
          </a:stretch>
        </p:blipFill>
        <p:spPr>
          <a:xfrm>
            <a:off x="7084773" y="1752508"/>
            <a:ext cx="4843530" cy="4518963"/>
          </a:xfrm>
          <a:prstGeom prst="rect">
            <a:avLst/>
          </a:prstGeom>
        </p:spPr>
      </p:pic>
      <p:sp>
        <p:nvSpPr>
          <p:cNvPr id="2" name="Title 1">
            <a:extLst>
              <a:ext uri="{FF2B5EF4-FFF2-40B4-BE49-F238E27FC236}">
                <a16:creationId xmlns:a16="http://schemas.microsoft.com/office/drawing/2014/main" id="{80404753-F52C-4A49-8C77-97AA5E53AE8C}"/>
              </a:ext>
            </a:extLst>
          </p:cNvPr>
          <p:cNvSpPr>
            <a:spLocks noGrp="1"/>
          </p:cNvSpPr>
          <p:nvPr>
            <p:ph type="title"/>
          </p:nvPr>
        </p:nvSpPr>
        <p:spPr/>
        <p:txBody>
          <a:bodyPr/>
          <a:lstStyle/>
          <a:p>
            <a:pPr>
              <a:spcAft>
                <a:spcPts val="600"/>
              </a:spcAft>
            </a:pPr>
            <a:r>
              <a:rPr kumimoji="0" lang="en-US" sz="2400" b="1" i="0" u="none" strike="noStrike" kern="0" cap="none" spc="0" normalizeH="0" baseline="0" noProof="0" dirty="0">
                <a:ln>
                  <a:noFill/>
                </a:ln>
                <a:solidFill>
                  <a:srgbClr val="FFFF00"/>
                </a:solidFill>
                <a:effectLst/>
                <a:uLnTx/>
                <a:uFillTx/>
                <a:latin typeface="微软雅黑"/>
                <a:ea typeface="微软雅黑"/>
                <a:cs typeface="+mj-cs"/>
              </a:rPr>
              <a:t>Region 1 Example: </a:t>
            </a: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Boston-Cambridge-Newton, MA-NH CBSA</a:t>
            </a:r>
            <a:br>
              <a:rPr kumimoji="0" lang="en-US" sz="2400" b="1" i="0" u="none" strike="noStrike" kern="0" cap="none" spc="0" normalizeH="0" baseline="0" noProof="0" dirty="0">
                <a:ln>
                  <a:noFill/>
                </a:ln>
                <a:solidFill>
                  <a:srgbClr val="FFFFFF"/>
                </a:solidFill>
                <a:effectLst/>
                <a:uLnTx/>
                <a:uFillTx/>
                <a:latin typeface="微软雅黑"/>
                <a:ea typeface="微软雅黑"/>
                <a:cs typeface="+mj-cs"/>
              </a:rPr>
            </a:br>
            <a:r>
              <a:rPr kumimoji="0" lang="en-US" sz="2400" b="1" i="0" u="none" strike="noStrike" kern="0" cap="none" spc="0" normalizeH="0" baseline="0" noProof="0" dirty="0">
                <a:ln>
                  <a:noFill/>
                </a:ln>
                <a:solidFill>
                  <a:srgbClr val="FFFFFF"/>
                </a:solidFill>
                <a:effectLst/>
                <a:uLnTx/>
                <a:uFillTx/>
                <a:latin typeface="微软雅黑"/>
                <a:ea typeface="微软雅黑"/>
                <a:cs typeface="+mj-cs"/>
              </a:rPr>
              <a:t>Total</a:t>
            </a:r>
            <a:r>
              <a:rPr lang="en-US" sz="2400" dirty="0">
                <a:solidFill>
                  <a:srgbClr val="FFFFFF"/>
                </a:solidFill>
                <a:latin typeface="微软雅黑"/>
                <a:ea typeface="微软雅黑"/>
              </a:rPr>
              <a:t> Emissions from Top Sector Groups</a:t>
            </a:r>
            <a:endParaRPr lang="en-US" dirty="0"/>
          </a:p>
        </p:txBody>
      </p:sp>
      <p:sp>
        <p:nvSpPr>
          <p:cNvPr id="9" name="Slide Number Placeholder 1">
            <a:extLst>
              <a:ext uri="{FF2B5EF4-FFF2-40B4-BE49-F238E27FC236}">
                <a16:creationId xmlns:a16="http://schemas.microsoft.com/office/drawing/2014/main" id="{D9D078BA-AB65-411E-8A97-9465E8E44304}"/>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511603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FF043-6168-4556-9D50-DFB8AFCC723A}"/>
              </a:ext>
            </a:extLst>
          </p:cNvPr>
          <p:cNvPicPr>
            <a:picLocks noChangeAspect="1"/>
          </p:cNvPicPr>
          <p:nvPr/>
        </p:nvPicPr>
        <p:blipFill rotWithShape="1">
          <a:blip r:embed="rId3"/>
          <a:srcRect r="74123"/>
          <a:stretch/>
        </p:blipFill>
        <p:spPr>
          <a:xfrm>
            <a:off x="10517413" y="39088"/>
            <a:ext cx="1490972" cy="6858000"/>
          </a:xfrm>
          <a:prstGeom prst="rect">
            <a:avLst/>
          </a:prstGeom>
        </p:spPr>
      </p:pic>
      <p:pic>
        <p:nvPicPr>
          <p:cNvPr id="5" name="Picture 4">
            <a:extLst>
              <a:ext uri="{FF2B5EF4-FFF2-40B4-BE49-F238E27FC236}">
                <a16:creationId xmlns:a16="http://schemas.microsoft.com/office/drawing/2014/main" id="{8C51A58D-F596-4E4A-9AAC-A3A5391D9753}"/>
              </a:ext>
            </a:extLst>
          </p:cNvPr>
          <p:cNvPicPr>
            <a:picLocks noChangeAspect="1"/>
          </p:cNvPicPr>
          <p:nvPr/>
        </p:nvPicPr>
        <p:blipFill>
          <a:blip r:embed="rId4"/>
          <a:stretch>
            <a:fillRect/>
          </a:stretch>
        </p:blipFill>
        <p:spPr>
          <a:xfrm>
            <a:off x="0" y="0"/>
            <a:ext cx="4199860" cy="6858000"/>
          </a:xfrm>
          <a:prstGeom prst="rect">
            <a:avLst/>
          </a:prstGeom>
        </p:spPr>
      </p:pic>
      <p:pic>
        <p:nvPicPr>
          <p:cNvPr id="7" name="Picture 6">
            <a:extLst>
              <a:ext uri="{FF2B5EF4-FFF2-40B4-BE49-F238E27FC236}">
                <a16:creationId xmlns:a16="http://schemas.microsoft.com/office/drawing/2014/main" id="{0311828A-DDB3-43CD-903A-144AF315A2A8}"/>
              </a:ext>
            </a:extLst>
          </p:cNvPr>
          <p:cNvPicPr>
            <a:picLocks noChangeAspect="1"/>
          </p:cNvPicPr>
          <p:nvPr/>
        </p:nvPicPr>
        <p:blipFill>
          <a:blip r:embed="rId5"/>
          <a:stretch>
            <a:fillRect/>
          </a:stretch>
        </p:blipFill>
        <p:spPr>
          <a:xfrm>
            <a:off x="4591625" y="4067175"/>
            <a:ext cx="5572125" cy="2790825"/>
          </a:xfrm>
          <a:prstGeom prst="rect">
            <a:avLst/>
          </a:prstGeom>
        </p:spPr>
      </p:pic>
      <p:pic>
        <p:nvPicPr>
          <p:cNvPr id="9" name="Picture 8">
            <a:extLst>
              <a:ext uri="{FF2B5EF4-FFF2-40B4-BE49-F238E27FC236}">
                <a16:creationId xmlns:a16="http://schemas.microsoft.com/office/drawing/2014/main" id="{32B0EA79-AC67-4945-B0C1-B5AB7EA8F86D}"/>
              </a:ext>
            </a:extLst>
          </p:cNvPr>
          <p:cNvPicPr>
            <a:picLocks noChangeAspect="1"/>
          </p:cNvPicPr>
          <p:nvPr/>
        </p:nvPicPr>
        <p:blipFill>
          <a:blip r:embed="rId6"/>
          <a:stretch>
            <a:fillRect/>
          </a:stretch>
        </p:blipFill>
        <p:spPr>
          <a:xfrm>
            <a:off x="4582099" y="1122173"/>
            <a:ext cx="5553075" cy="2809875"/>
          </a:xfrm>
          <a:prstGeom prst="rect">
            <a:avLst/>
          </a:prstGeom>
        </p:spPr>
      </p:pic>
      <p:cxnSp>
        <p:nvCxnSpPr>
          <p:cNvPr id="12" name="Straight Arrow Connector 11">
            <a:extLst>
              <a:ext uri="{FF2B5EF4-FFF2-40B4-BE49-F238E27FC236}">
                <a16:creationId xmlns:a16="http://schemas.microsoft.com/office/drawing/2014/main" id="{BD567351-5EE5-4F20-BB55-85DE1A39242B}"/>
              </a:ext>
            </a:extLst>
          </p:cNvPr>
          <p:cNvCxnSpPr/>
          <p:nvPr/>
        </p:nvCxnSpPr>
        <p:spPr>
          <a:xfrm flipV="1">
            <a:off x="2159306" y="2606485"/>
            <a:ext cx="2302525" cy="13065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7147F46-3469-44C2-BCEE-6A9E1BEBEB3B}"/>
              </a:ext>
            </a:extLst>
          </p:cNvPr>
          <p:cNvCxnSpPr>
            <a:cxnSpLocks/>
            <a:endCxn id="7" idx="1"/>
          </p:cNvCxnSpPr>
          <p:nvPr/>
        </p:nvCxnSpPr>
        <p:spPr>
          <a:xfrm>
            <a:off x="2219440" y="4183385"/>
            <a:ext cx="2372185" cy="12792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7E8790-F9E5-4087-AD27-52500974D89D}"/>
              </a:ext>
            </a:extLst>
          </p:cNvPr>
          <p:cNvSpPr>
            <a:spLocks noGrp="1"/>
          </p:cNvSpPr>
          <p:nvPr>
            <p:ph type="title"/>
          </p:nvPr>
        </p:nvSpPr>
        <p:spPr>
          <a:xfrm>
            <a:off x="4199860" y="71440"/>
            <a:ext cx="6317553" cy="669103"/>
          </a:xfrm>
        </p:spPr>
        <p:txBody>
          <a:bodyPr/>
          <a:lstStyle/>
          <a:p>
            <a:r>
              <a:rPr lang="en-US" sz="2000" b="1" kern="0" dirty="0">
                <a:solidFill>
                  <a:srgbClr val="FFFF00"/>
                </a:solidFill>
              </a:rPr>
              <a:t>Region 1 Example: </a:t>
            </a:r>
            <a:r>
              <a:rPr lang="en-US" sz="2000" dirty="0"/>
              <a:t>Boston CBSA</a:t>
            </a:r>
            <a:br>
              <a:rPr lang="en-US" sz="2000" dirty="0"/>
            </a:br>
            <a:r>
              <a:rPr lang="en-US" sz="2000" dirty="0"/>
              <a:t>PM</a:t>
            </a:r>
            <a:r>
              <a:rPr lang="en-US" sz="2000" baseline="-25000" dirty="0"/>
              <a:t>2.5</a:t>
            </a:r>
            <a:r>
              <a:rPr lang="en-US" sz="2000" dirty="0"/>
              <a:t> Monitoring Sites</a:t>
            </a:r>
          </a:p>
        </p:txBody>
      </p:sp>
      <p:sp>
        <p:nvSpPr>
          <p:cNvPr id="11" name="Slide Number Placeholder 1">
            <a:extLst>
              <a:ext uri="{FF2B5EF4-FFF2-40B4-BE49-F238E27FC236}">
                <a16:creationId xmlns:a16="http://schemas.microsoft.com/office/drawing/2014/main" id="{5ECCF286-06E9-4A48-B8ED-84D02636DF8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060849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E4FA5-9687-4903-A7AC-6E1A8E43CB89}"/>
              </a:ext>
            </a:extLst>
          </p:cNvPr>
          <p:cNvPicPr>
            <a:picLocks noChangeAspect="1"/>
          </p:cNvPicPr>
          <p:nvPr/>
        </p:nvPicPr>
        <p:blipFill>
          <a:blip r:embed="rId3"/>
          <a:stretch>
            <a:fillRect/>
          </a:stretch>
        </p:blipFill>
        <p:spPr>
          <a:xfrm>
            <a:off x="0" y="4236282"/>
            <a:ext cx="12192000" cy="2621718"/>
          </a:xfrm>
          <a:prstGeom prst="rect">
            <a:avLst/>
          </a:prstGeom>
        </p:spPr>
      </p:pic>
      <p:pic>
        <p:nvPicPr>
          <p:cNvPr id="7" name="Picture 6">
            <a:extLst>
              <a:ext uri="{FF2B5EF4-FFF2-40B4-BE49-F238E27FC236}">
                <a16:creationId xmlns:a16="http://schemas.microsoft.com/office/drawing/2014/main" id="{9E3A6D3F-C959-45BC-B614-9D7A8621D3BB}"/>
              </a:ext>
            </a:extLst>
          </p:cNvPr>
          <p:cNvPicPr>
            <a:picLocks noChangeAspect="1"/>
          </p:cNvPicPr>
          <p:nvPr/>
        </p:nvPicPr>
        <p:blipFill>
          <a:blip r:embed="rId4"/>
          <a:stretch>
            <a:fillRect/>
          </a:stretch>
        </p:blipFill>
        <p:spPr>
          <a:xfrm>
            <a:off x="0" y="126924"/>
            <a:ext cx="7244421" cy="3894234"/>
          </a:xfrm>
          <a:prstGeom prst="rect">
            <a:avLst/>
          </a:prstGeom>
        </p:spPr>
      </p:pic>
      <p:pic>
        <p:nvPicPr>
          <p:cNvPr id="9" name="Picture 8">
            <a:extLst>
              <a:ext uri="{FF2B5EF4-FFF2-40B4-BE49-F238E27FC236}">
                <a16:creationId xmlns:a16="http://schemas.microsoft.com/office/drawing/2014/main" id="{14454B11-4DA9-4C5A-9253-FBAEF7E27F4F}"/>
              </a:ext>
            </a:extLst>
          </p:cNvPr>
          <p:cNvPicPr>
            <a:picLocks noChangeAspect="1"/>
          </p:cNvPicPr>
          <p:nvPr/>
        </p:nvPicPr>
        <p:blipFill>
          <a:blip r:embed="rId5"/>
          <a:stretch>
            <a:fillRect/>
          </a:stretch>
        </p:blipFill>
        <p:spPr>
          <a:xfrm>
            <a:off x="8738445" y="126924"/>
            <a:ext cx="3350384" cy="3894234"/>
          </a:xfrm>
          <a:prstGeom prst="rect">
            <a:avLst/>
          </a:prstGeom>
        </p:spPr>
      </p:pic>
      <p:sp>
        <p:nvSpPr>
          <p:cNvPr id="12" name="Title 1">
            <a:extLst>
              <a:ext uri="{FF2B5EF4-FFF2-40B4-BE49-F238E27FC236}">
                <a16:creationId xmlns:a16="http://schemas.microsoft.com/office/drawing/2014/main" id="{E9C920E3-9CD9-4AB1-A54C-785A9279A5E1}"/>
              </a:ext>
            </a:extLst>
          </p:cNvPr>
          <p:cNvSpPr txBox="1">
            <a:spLocks/>
          </p:cNvSpPr>
          <p:nvPr/>
        </p:nvSpPr>
        <p:spPr>
          <a:xfrm>
            <a:off x="7168990" y="126924"/>
            <a:ext cx="1644887" cy="234085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kern="0" dirty="0">
                <a:solidFill>
                  <a:srgbClr val="FFFF00"/>
                </a:solidFill>
              </a:rPr>
              <a:t>Region 1 Example:</a:t>
            </a:r>
          </a:p>
          <a:p>
            <a:pPr algn="ctr"/>
            <a:endParaRPr lang="en-US" sz="2000" b="1" kern="0" dirty="0">
              <a:solidFill>
                <a:srgbClr val="FFFF00"/>
              </a:solidFill>
            </a:endParaRPr>
          </a:p>
          <a:p>
            <a:pPr algn="ctr"/>
            <a:r>
              <a:rPr lang="en-US" sz="2000" b="1" kern="0" dirty="0">
                <a:solidFill>
                  <a:srgbClr val="FFFF00"/>
                </a:solidFill>
              </a:rPr>
              <a:t> </a:t>
            </a:r>
            <a:r>
              <a:rPr lang="en-US" sz="2000" dirty="0"/>
              <a:t>Boston CBSA</a:t>
            </a:r>
            <a:br>
              <a:rPr lang="en-US" sz="2000" dirty="0"/>
            </a:br>
            <a:r>
              <a:rPr lang="en-US" sz="2000" dirty="0"/>
              <a:t>PM</a:t>
            </a:r>
            <a:r>
              <a:rPr lang="en-US" sz="2000" baseline="-25000" dirty="0"/>
              <a:t>2.5</a:t>
            </a:r>
            <a:r>
              <a:rPr lang="en-US" sz="2000" dirty="0"/>
              <a:t> Monitoring Sites</a:t>
            </a:r>
          </a:p>
        </p:txBody>
      </p:sp>
      <p:sp>
        <p:nvSpPr>
          <p:cNvPr id="8" name="Slide Number Placeholder 1">
            <a:extLst>
              <a:ext uri="{FF2B5EF4-FFF2-40B4-BE49-F238E27FC236}">
                <a16:creationId xmlns:a16="http://schemas.microsoft.com/office/drawing/2014/main" id="{3D9B6253-3398-4A67-A1C4-ED5996BE3DC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26048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E1137-4048-4710-A9EC-EB300403CF89}"/>
              </a:ext>
            </a:extLst>
          </p:cNvPr>
          <p:cNvPicPr>
            <a:picLocks noChangeAspect="1"/>
          </p:cNvPicPr>
          <p:nvPr/>
        </p:nvPicPr>
        <p:blipFill>
          <a:blip r:embed="rId3"/>
          <a:stretch>
            <a:fillRect/>
          </a:stretch>
        </p:blipFill>
        <p:spPr>
          <a:xfrm>
            <a:off x="10356446" y="410271"/>
            <a:ext cx="1825825" cy="6307394"/>
          </a:xfrm>
          <a:prstGeom prst="rect">
            <a:avLst/>
          </a:prstGeom>
        </p:spPr>
      </p:pic>
      <p:pic>
        <p:nvPicPr>
          <p:cNvPr id="8" name="Picture 7">
            <a:extLst>
              <a:ext uri="{FF2B5EF4-FFF2-40B4-BE49-F238E27FC236}">
                <a16:creationId xmlns:a16="http://schemas.microsoft.com/office/drawing/2014/main" id="{88FFE18C-4612-4404-A6BC-1830C2BBD6D7}"/>
              </a:ext>
            </a:extLst>
          </p:cNvPr>
          <p:cNvPicPr>
            <a:picLocks noChangeAspect="1"/>
          </p:cNvPicPr>
          <p:nvPr/>
        </p:nvPicPr>
        <p:blipFill>
          <a:blip r:embed="rId4"/>
          <a:stretch>
            <a:fillRect/>
          </a:stretch>
        </p:blipFill>
        <p:spPr>
          <a:xfrm>
            <a:off x="0" y="0"/>
            <a:ext cx="4248319" cy="6858000"/>
          </a:xfrm>
          <a:prstGeom prst="rect">
            <a:avLst/>
          </a:prstGeom>
        </p:spPr>
      </p:pic>
      <p:pic>
        <p:nvPicPr>
          <p:cNvPr id="14" name="Picture 13">
            <a:extLst>
              <a:ext uri="{FF2B5EF4-FFF2-40B4-BE49-F238E27FC236}">
                <a16:creationId xmlns:a16="http://schemas.microsoft.com/office/drawing/2014/main" id="{B52A2FCD-CDB9-40E6-ADAD-745AE481D7A5}"/>
              </a:ext>
            </a:extLst>
          </p:cNvPr>
          <p:cNvPicPr>
            <a:picLocks noChangeAspect="1"/>
          </p:cNvPicPr>
          <p:nvPr/>
        </p:nvPicPr>
        <p:blipFill>
          <a:blip r:embed="rId5"/>
          <a:stretch>
            <a:fillRect/>
          </a:stretch>
        </p:blipFill>
        <p:spPr>
          <a:xfrm>
            <a:off x="5344293" y="2957127"/>
            <a:ext cx="3806327" cy="1896690"/>
          </a:xfrm>
          <a:prstGeom prst="rect">
            <a:avLst/>
          </a:prstGeom>
        </p:spPr>
      </p:pic>
      <p:cxnSp>
        <p:nvCxnSpPr>
          <p:cNvPr id="12" name="Straight Arrow Connector 11">
            <a:extLst>
              <a:ext uri="{FF2B5EF4-FFF2-40B4-BE49-F238E27FC236}">
                <a16:creationId xmlns:a16="http://schemas.microsoft.com/office/drawing/2014/main" id="{BD567351-5EE5-4F20-BB55-85DE1A39242B}"/>
              </a:ext>
            </a:extLst>
          </p:cNvPr>
          <p:cNvCxnSpPr>
            <a:cxnSpLocks/>
            <a:endCxn id="14" idx="1"/>
          </p:cNvCxnSpPr>
          <p:nvPr/>
        </p:nvCxnSpPr>
        <p:spPr>
          <a:xfrm flipV="1">
            <a:off x="2124159" y="3905472"/>
            <a:ext cx="3220134" cy="6861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88B2119-0AFC-4DBB-905B-BA535F346046}"/>
              </a:ext>
            </a:extLst>
          </p:cNvPr>
          <p:cNvPicPr>
            <a:picLocks noChangeAspect="1"/>
          </p:cNvPicPr>
          <p:nvPr/>
        </p:nvPicPr>
        <p:blipFill>
          <a:blip r:embed="rId6"/>
          <a:stretch>
            <a:fillRect/>
          </a:stretch>
        </p:blipFill>
        <p:spPr>
          <a:xfrm>
            <a:off x="6156587" y="4853817"/>
            <a:ext cx="4038334" cy="1991788"/>
          </a:xfrm>
          <a:prstGeom prst="rect">
            <a:avLst/>
          </a:prstGeom>
        </p:spPr>
      </p:pic>
      <p:cxnSp>
        <p:nvCxnSpPr>
          <p:cNvPr id="13" name="Straight Arrow Connector 12">
            <a:extLst>
              <a:ext uri="{FF2B5EF4-FFF2-40B4-BE49-F238E27FC236}">
                <a16:creationId xmlns:a16="http://schemas.microsoft.com/office/drawing/2014/main" id="{67147F46-3469-44C2-BCEE-6A9E1BEBEB3B}"/>
              </a:ext>
            </a:extLst>
          </p:cNvPr>
          <p:cNvCxnSpPr>
            <a:cxnSpLocks/>
            <a:endCxn id="17" idx="1"/>
          </p:cNvCxnSpPr>
          <p:nvPr/>
        </p:nvCxnSpPr>
        <p:spPr>
          <a:xfrm>
            <a:off x="2458065" y="5161935"/>
            <a:ext cx="3698522" cy="6877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D6D4723-F8F1-40DD-A9CD-A7B6F326AE1E}"/>
              </a:ext>
            </a:extLst>
          </p:cNvPr>
          <p:cNvPicPr>
            <a:picLocks noChangeAspect="1"/>
          </p:cNvPicPr>
          <p:nvPr/>
        </p:nvPicPr>
        <p:blipFill>
          <a:blip r:embed="rId7"/>
          <a:stretch>
            <a:fillRect/>
          </a:stretch>
        </p:blipFill>
        <p:spPr>
          <a:xfrm>
            <a:off x="4298312" y="976571"/>
            <a:ext cx="3877442" cy="1948663"/>
          </a:xfrm>
          <a:prstGeom prst="rect">
            <a:avLst/>
          </a:prstGeom>
        </p:spPr>
      </p:pic>
      <p:cxnSp>
        <p:nvCxnSpPr>
          <p:cNvPr id="28" name="Straight Arrow Connector 27">
            <a:extLst>
              <a:ext uri="{FF2B5EF4-FFF2-40B4-BE49-F238E27FC236}">
                <a16:creationId xmlns:a16="http://schemas.microsoft.com/office/drawing/2014/main" id="{5267283A-0A94-46BB-9AE2-4E1AA4D997B2}"/>
              </a:ext>
            </a:extLst>
          </p:cNvPr>
          <p:cNvCxnSpPr>
            <a:cxnSpLocks/>
          </p:cNvCxnSpPr>
          <p:nvPr/>
        </p:nvCxnSpPr>
        <p:spPr>
          <a:xfrm flipV="1">
            <a:off x="2458065" y="1913684"/>
            <a:ext cx="1781406" cy="16502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77220F-E4B7-4650-83B7-7F6634B999FC}"/>
              </a:ext>
            </a:extLst>
          </p:cNvPr>
          <p:cNvSpPr>
            <a:spLocks noGrp="1"/>
          </p:cNvSpPr>
          <p:nvPr>
            <p:ph type="title"/>
          </p:nvPr>
        </p:nvSpPr>
        <p:spPr>
          <a:xfrm>
            <a:off x="4239470" y="60423"/>
            <a:ext cx="7342929" cy="669103"/>
          </a:xfrm>
        </p:spPr>
        <p:txBody>
          <a:bodyPr/>
          <a:lstStyle/>
          <a:p>
            <a:r>
              <a:rPr lang="en-US" sz="2400" b="1" kern="0" dirty="0">
                <a:solidFill>
                  <a:srgbClr val="FFFF00"/>
                </a:solidFill>
              </a:rPr>
              <a:t>Region 1 Example: </a:t>
            </a:r>
            <a:r>
              <a:rPr lang="en-US" sz="2400" dirty="0"/>
              <a:t>Boston CBSA</a:t>
            </a:r>
            <a:br>
              <a:rPr lang="en-US" sz="2400" dirty="0"/>
            </a:br>
            <a:r>
              <a:rPr lang="en-US" sz="2400" dirty="0"/>
              <a:t>Ozone Monitoring Sites</a:t>
            </a:r>
          </a:p>
        </p:txBody>
      </p:sp>
      <p:sp>
        <p:nvSpPr>
          <p:cNvPr id="15" name="Slide Number Placeholder 1">
            <a:extLst>
              <a:ext uri="{FF2B5EF4-FFF2-40B4-BE49-F238E27FC236}">
                <a16:creationId xmlns:a16="http://schemas.microsoft.com/office/drawing/2014/main" id="{287433B5-5A4C-4DB0-9B74-A09E97F1D17D}"/>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364281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569F8-31CA-4CF9-BC38-2587D3C3BA88}"/>
              </a:ext>
            </a:extLst>
          </p:cNvPr>
          <p:cNvPicPr>
            <a:picLocks noChangeAspect="1"/>
          </p:cNvPicPr>
          <p:nvPr/>
        </p:nvPicPr>
        <p:blipFill>
          <a:blip r:embed="rId3"/>
          <a:stretch>
            <a:fillRect/>
          </a:stretch>
        </p:blipFill>
        <p:spPr>
          <a:xfrm>
            <a:off x="0" y="12895"/>
            <a:ext cx="6488935" cy="3547027"/>
          </a:xfrm>
          <a:prstGeom prst="rect">
            <a:avLst/>
          </a:prstGeom>
        </p:spPr>
      </p:pic>
      <p:pic>
        <p:nvPicPr>
          <p:cNvPr id="6" name="Picture 5">
            <a:extLst>
              <a:ext uri="{FF2B5EF4-FFF2-40B4-BE49-F238E27FC236}">
                <a16:creationId xmlns:a16="http://schemas.microsoft.com/office/drawing/2014/main" id="{F6513BD0-207E-4CF9-B49E-FF44BA36EB88}"/>
              </a:ext>
            </a:extLst>
          </p:cNvPr>
          <p:cNvPicPr>
            <a:picLocks noChangeAspect="1"/>
          </p:cNvPicPr>
          <p:nvPr/>
        </p:nvPicPr>
        <p:blipFill>
          <a:blip r:embed="rId4"/>
          <a:stretch>
            <a:fillRect/>
          </a:stretch>
        </p:blipFill>
        <p:spPr>
          <a:xfrm>
            <a:off x="9985370" y="-11018"/>
            <a:ext cx="2206630" cy="3320113"/>
          </a:xfrm>
          <a:prstGeom prst="rect">
            <a:avLst/>
          </a:prstGeom>
        </p:spPr>
      </p:pic>
      <p:pic>
        <p:nvPicPr>
          <p:cNvPr id="10" name="Picture 9">
            <a:extLst>
              <a:ext uri="{FF2B5EF4-FFF2-40B4-BE49-F238E27FC236}">
                <a16:creationId xmlns:a16="http://schemas.microsoft.com/office/drawing/2014/main" id="{17A11AE5-433D-44D3-B00A-0BDF495B78D7}"/>
              </a:ext>
            </a:extLst>
          </p:cNvPr>
          <p:cNvPicPr>
            <a:picLocks noChangeAspect="1"/>
          </p:cNvPicPr>
          <p:nvPr/>
        </p:nvPicPr>
        <p:blipFill>
          <a:blip r:embed="rId5"/>
          <a:stretch>
            <a:fillRect/>
          </a:stretch>
        </p:blipFill>
        <p:spPr>
          <a:xfrm>
            <a:off x="0" y="3548905"/>
            <a:ext cx="12192000" cy="3320112"/>
          </a:xfrm>
          <a:prstGeom prst="rect">
            <a:avLst/>
          </a:prstGeom>
        </p:spPr>
      </p:pic>
      <p:sp>
        <p:nvSpPr>
          <p:cNvPr id="2" name="Title 1">
            <a:extLst>
              <a:ext uri="{FF2B5EF4-FFF2-40B4-BE49-F238E27FC236}">
                <a16:creationId xmlns:a16="http://schemas.microsoft.com/office/drawing/2014/main" id="{FCF3F5A5-710C-4B5E-A564-1C055A3826A7}"/>
              </a:ext>
            </a:extLst>
          </p:cNvPr>
          <p:cNvSpPr>
            <a:spLocks noGrp="1"/>
          </p:cNvSpPr>
          <p:nvPr>
            <p:ph type="title"/>
          </p:nvPr>
        </p:nvSpPr>
        <p:spPr>
          <a:xfrm>
            <a:off x="6533003" y="181610"/>
            <a:ext cx="3360144" cy="1944647"/>
          </a:xfrm>
        </p:spPr>
        <p:txBody>
          <a:bodyPr/>
          <a:lstStyle/>
          <a:p>
            <a:r>
              <a:rPr lang="en-US" sz="2400" b="1" kern="0" dirty="0">
                <a:solidFill>
                  <a:srgbClr val="FFFF00"/>
                </a:solidFill>
              </a:rPr>
              <a:t>Region 1 Example:</a:t>
            </a:r>
            <a:br>
              <a:rPr lang="en-US" sz="2400" b="1" kern="0" dirty="0">
                <a:solidFill>
                  <a:srgbClr val="FFFF00"/>
                </a:solidFill>
              </a:rPr>
            </a:br>
            <a:br>
              <a:rPr lang="en-US" sz="2400" b="1" kern="0" dirty="0">
                <a:solidFill>
                  <a:srgbClr val="FFFF00"/>
                </a:solidFill>
              </a:rPr>
            </a:br>
            <a:r>
              <a:rPr lang="en-US" sz="2400" b="1" kern="0" dirty="0">
                <a:solidFill>
                  <a:srgbClr val="FFFF00"/>
                </a:solidFill>
              </a:rPr>
              <a:t> </a:t>
            </a:r>
            <a:r>
              <a:rPr lang="en-US" sz="2400" dirty="0">
                <a:solidFill>
                  <a:schemeClr val="tx1"/>
                </a:solidFill>
              </a:rPr>
              <a:t>Boston CBSA</a:t>
            </a:r>
            <a:br>
              <a:rPr lang="en-US" sz="2400" dirty="0">
                <a:solidFill>
                  <a:schemeClr val="tx1"/>
                </a:solidFill>
              </a:rPr>
            </a:br>
            <a:r>
              <a:rPr lang="en-US" sz="2400" dirty="0">
                <a:solidFill>
                  <a:schemeClr val="tx1"/>
                </a:solidFill>
              </a:rPr>
              <a:t>Ozone Monitoring Sites</a:t>
            </a:r>
          </a:p>
        </p:txBody>
      </p:sp>
      <p:sp>
        <p:nvSpPr>
          <p:cNvPr id="8" name="Slide Number Placeholder 1">
            <a:extLst>
              <a:ext uri="{FF2B5EF4-FFF2-40B4-BE49-F238E27FC236}">
                <a16:creationId xmlns:a16="http://schemas.microsoft.com/office/drawing/2014/main" id="{2D5DC2F6-5E2C-4680-8570-3BA98158E74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585782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altLang="zh-CN" sz="3600" b="1" dirty="0">
                <a:solidFill>
                  <a:srgbClr val="FFFF00"/>
                </a:solidFill>
                <a:latin typeface="Arial" charset="0"/>
                <a:ea typeface="微软雅黑"/>
              </a:rPr>
              <a:t>NEXUS: </a:t>
            </a:r>
            <a:r>
              <a:rPr lang="en-US" altLang="zh-CN" sz="3600" b="1" dirty="0">
                <a:solidFill>
                  <a:schemeClr val="bg1"/>
                </a:solidFill>
                <a:latin typeface="Arial" charset="0"/>
                <a:ea typeface="微软雅黑"/>
              </a:rPr>
              <a:t>Next Steps</a:t>
            </a:r>
            <a:endParaRPr lang="en-US" altLang="zh-CN" sz="3200" b="1" dirty="0">
              <a:solidFill>
                <a:schemeClr val="bg1"/>
              </a:solidFill>
              <a:latin typeface="Arial" charset="0"/>
              <a:ea typeface="宋体" panose="02010600030101010101" pitchFamily="2" charset="-122"/>
            </a:endParaRPr>
          </a:p>
        </p:txBody>
      </p:sp>
      <p:sp>
        <p:nvSpPr>
          <p:cNvPr id="24" name="Slide Number Placeholder 1">
            <a:extLst>
              <a:ext uri="{FF2B5EF4-FFF2-40B4-BE49-F238E27FC236}">
                <a16:creationId xmlns:a16="http://schemas.microsoft.com/office/drawing/2014/main" id="{6B954DC9-FAC0-438F-9E41-C665F063262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6" name="Content Placeholder 25">
            <a:extLst>
              <a:ext uri="{FF2B5EF4-FFF2-40B4-BE49-F238E27FC236}">
                <a16:creationId xmlns:a16="http://schemas.microsoft.com/office/drawing/2014/main" id="{C1AC9C0D-4755-4580-A81C-D0444E26F74A}"/>
              </a:ext>
            </a:extLst>
          </p:cNvPr>
          <p:cNvSpPr>
            <a:spLocks noGrp="1"/>
          </p:cNvSpPr>
          <p:nvPr>
            <p:ph idx="1"/>
          </p:nvPr>
        </p:nvSpPr>
        <p:spPr>
          <a:xfrm>
            <a:off x="879566" y="876250"/>
            <a:ext cx="10058400" cy="5753150"/>
          </a:xfrm>
        </p:spPr>
        <p:txBody>
          <a:bodyPr>
            <a:normAutofit fontScale="85000" lnSpcReduction="10000"/>
          </a:bodyPr>
          <a:lstStyle/>
          <a:p>
            <a:pPr>
              <a:lnSpc>
                <a:spcPct val="107000"/>
              </a:lnSpc>
              <a:spcBef>
                <a:spcPts val="0"/>
              </a:spcBef>
              <a:spcAft>
                <a:spcPts val="0"/>
              </a:spcAft>
              <a:buFont typeface="Symbol" panose="05050102010706020507" pitchFamily="18" charset="2"/>
              <a:buChar char=""/>
            </a:pPr>
            <a:r>
              <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Briefing for OAP/OTAQ/OAQPS Senior Management (Dec 2022/Jan 2023)</a:t>
            </a:r>
          </a:p>
          <a:p>
            <a:pPr>
              <a:lnSpc>
                <a:spcPct val="107000"/>
              </a:lnSpc>
              <a:spcBef>
                <a:spcPts val="0"/>
              </a:spcBef>
              <a:spcAft>
                <a:spcPts val="0"/>
              </a:spcAft>
              <a:buFont typeface="Symbol" panose="05050102010706020507" pitchFamily="18" charset="2"/>
              <a:buChar char=""/>
            </a:pP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buFont typeface="Symbol" panose="05050102010706020507" pitchFamily="18" charset="2"/>
              <a:buChar char=""/>
            </a:pPr>
            <a:r>
              <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Partner within EPA on use of NEXUS for programmatic purposes</a:t>
            </a:r>
          </a:p>
          <a:p>
            <a:pPr marL="0" indent="0">
              <a:lnSpc>
                <a:spcPct val="107000"/>
              </a:lnSpc>
              <a:spcBef>
                <a:spcPts val="0"/>
              </a:spcBef>
              <a:spcAft>
                <a:spcPts val="0"/>
              </a:spcAft>
              <a:buNone/>
            </a:pP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NEXUS Improvements:</a:t>
            </a:r>
          </a:p>
          <a:p>
            <a:pPr lvl="1" indent="-342900">
              <a:lnSpc>
                <a:spcPct val="107000"/>
              </a:lnSpc>
              <a:spcBef>
                <a:spcPts val="0"/>
              </a:spcBef>
              <a:spcAft>
                <a:spcPts val="0"/>
              </a:spcAft>
              <a:buFont typeface="Courier New" panose="02070309020205020404" pitchFamily="49" charset="0"/>
              <a:buChar char="o"/>
            </a:pPr>
            <a:r>
              <a:rPr lang="en-US" sz="2400" b="0" dirty="0">
                <a:latin typeface="Calibri" panose="020F0502020204030204" pitchFamily="34" charset="0"/>
                <a:ea typeface="Calibri" panose="020F0502020204030204" pitchFamily="34" charset="0"/>
                <a:cs typeface="Times New Roman" panose="02020603050405020304" pitchFamily="18" charset="0"/>
              </a:rPr>
              <a:t>Address comments and feedback from EPA Beta Testing Team</a:t>
            </a:r>
          </a:p>
          <a:p>
            <a:pPr lvl="1" indent="-342900">
              <a:lnSpc>
                <a:spcPct val="107000"/>
              </a:lnSpc>
              <a:spcBef>
                <a:spcPts val="0"/>
              </a:spcBef>
              <a:spcAft>
                <a:spcPts val="0"/>
              </a:spcAft>
              <a:buFont typeface="Courier New" panose="02070309020205020404" pitchFamily="49" charset="0"/>
              <a:buChar char="o"/>
            </a:pPr>
            <a:r>
              <a:rPr lang="en-US" sz="2400" b="0" dirty="0">
                <a:latin typeface="Calibri" panose="020F0502020204030204" pitchFamily="34" charset="0"/>
                <a:ea typeface="Calibri" panose="020F0502020204030204" pitchFamily="34" charset="0"/>
                <a:cs typeface="Times New Roman" panose="02020603050405020304" pitchFamily="18" charset="0"/>
              </a:rPr>
              <a:t>Incorporate / revise “Climate risk” indicators (for consideration in AQ planning)</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spcBef>
                <a:spcPts val="0"/>
              </a:spcBef>
              <a:spcAft>
                <a:spcPts val="0"/>
              </a:spcAft>
              <a:buFont typeface="Courier New" panose="02070309020205020404" pitchFamily="49" charset="0"/>
              <a:buChar char="o"/>
            </a:pPr>
            <a:r>
              <a:rPr lang="en-US" sz="2400" b="0" dirty="0">
                <a:effectLst/>
                <a:latin typeface="Calibri" panose="020F0502020204030204" pitchFamily="34" charset="0"/>
                <a:ea typeface="Calibri" panose="020F0502020204030204" pitchFamily="34" charset="0"/>
                <a:cs typeface="Times New Roman" panose="02020603050405020304" pitchFamily="18" charset="0"/>
              </a:rPr>
              <a:t>Update EJ/demographics data to be consistent with new “EJScreen 2.0” dataset</a:t>
            </a:r>
          </a:p>
          <a:p>
            <a:pPr lvl="1" indent="-342900">
              <a:lnSpc>
                <a:spcPct val="107000"/>
              </a:lnSpc>
              <a:spcBef>
                <a:spcPts val="0"/>
              </a:spcBef>
              <a:spcAft>
                <a:spcPts val="0"/>
              </a:spcAft>
              <a:buFont typeface="Courier New" panose="02070309020205020404" pitchFamily="49" charset="0"/>
              <a:buChar char="o"/>
            </a:pPr>
            <a:r>
              <a:rPr lang="en-US" sz="2400" b="0" dirty="0">
                <a:effectLst/>
                <a:latin typeface="Calibri" panose="020F0502020204030204" pitchFamily="34" charset="0"/>
                <a:ea typeface="Calibri" panose="020F0502020204030204" pitchFamily="34" charset="0"/>
                <a:cs typeface="Times New Roman" panose="02020603050405020304" pitchFamily="18" charset="0"/>
              </a:rPr>
              <a:t>Include top air toxic cancer risk drivers in the “proximity analysis” </a:t>
            </a:r>
            <a:r>
              <a:rPr lang="en-US" sz="2400" b="0" dirty="0">
                <a:latin typeface="Calibri" panose="020F0502020204030204" pitchFamily="34" charset="0"/>
                <a:ea typeface="Calibri" panose="020F0502020204030204" pitchFamily="34" charset="0"/>
                <a:cs typeface="Times New Roman" panose="02020603050405020304" pitchFamily="18" charset="0"/>
              </a:rPr>
              <a:t>module</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spcBef>
                <a:spcPts val="0"/>
              </a:spcBef>
              <a:spcAft>
                <a:spcPts val="0"/>
              </a:spcAft>
              <a:buFont typeface="Courier New" panose="02070309020205020404" pitchFamily="49" charset="0"/>
              <a:buChar char="o"/>
            </a:pPr>
            <a:r>
              <a:rPr lang="en-US" sz="2400" b="0" dirty="0">
                <a:latin typeface="Calibri" panose="020F0502020204030204" pitchFamily="34" charset="0"/>
                <a:ea typeface="Times New Roman" panose="02020603050405020304" pitchFamily="18" charset="0"/>
              </a:rPr>
              <a:t>Update</a:t>
            </a:r>
            <a:r>
              <a:rPr lang="en-US" sz="2400" b="0" dirty="0">
                <a:effectLst/>
                <a:latin typeface="Calibri" panose="020F0502020204030204" pitchFamily="34" charset="0"/>
                <a:ea typeface="Times New Roman" panose="02020603050405020304" pitchFamily="18" charset="0"/>
              </a:rPr>
              <a:t> to 2018/2019 MP platform (O</a:t>
            </a:r>
            <a:r>
              <a:rPr lang="en-US" sz="2400" b="0" baseline="-25000" dirty="0">
                <a:effectLst/>
                <a:latin typeface="Calibri" panose="020F0502020204030204" pitchFamily="34" charset="0"/>
                <a:ea typeface="Times New Roman" panose="02020603050405020304" pitchFamily="18" charset="0"/>
              </a:rPr>
              <a:t>3</a:t>
            </a:r>
            <a:r>
              <a:rPr lang="en-US" sz="2400" b="0" dirty="0">
                <a:effectLst/>
                <a:latin typeface="Calibri" panose="020F0502020204030204" pitchFamily="34" charset="0"/>
                <a:ea typeface="Times New Roman" panose="02020603050405020304" pitchFamily="18" charset="0"/>
              </a:rPr>
              <a:t>, PM</a:t>
            </a:r>
            <a:r>
              <a:rPr lang="en-US" sz="2400" b="0" baseline="-25000" dirty="0">
                <a:effectLst/>
                <a:latin typeface="Calibri" panose="020F0502020204030204" pitchFamily="34" charset="0"/>
                <a:ea typeface="Times New Roman" panose="02020603050405020304" pitchFamily="18" charset="0"/>
              </a:rPr>
              <a:t>2.5</a:t>
            </a:r>
            <a:r>
              <a:rPr lang="en-US" sz="2400" b="0" dirty="0">
                <a:effectLst/>
                <a:latin typeface="Calibri" panose="020F0502020204030204" pitchFamily="34" charset="0"/>
                <a:ea typeface="Times New Roman" panose="02020603050405020304" pitchFamily="18" charset="0"/>
              </a:rPr>
              <a:t>, and Air Toxics data)</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spcBef>
                <a:spcPts val="0"/>
              </a:spcBef>
              <a:spcAft>
                <a:spcPts val="0"/>
              </a:spcAft>
              <a:buFont typeface="Courier New" panose="02070309020205020404" pitchFamily="49" charset="0"/>
              <a:buChar char="o"/>
            </a:pPr>
            <a:r>
              <a:rPr lang="en-US" sz="2400" b="0" dirty="0">
                <a:effectLst/>
                <a:latin typeface="Calibri" panose="020F0502020204030204" pitchFamily="34" charset="0"/>
                <a:ea typeface="Calibri" panose="020F0502020204030204" pitchFamily="34" charset="0"/>
                <a:cs typeface="Times New Roman" panose="02020603050405020304" pitchFamily="18" charset="0"/>
              </a:rPr>
              <a:t>Explore feasibility of developing a web-based NEXUS version (similar to EJScreen)</a:t>
            </a:r>
          </a:p>
          <a:p>
            <a:pPr lvl="1" indent="-342900">
              <a:lnSpc>
                <a:spcPct val="107000"/>
              </a:lnSpc>
              <a:spcBef>
                <a:spcPts val="0"/>
              </a:spcBef>
              <a:spcAft>
                <a:spcPts val="0"/>
              </a:spcAft>
              <a:buFont typeface="Courier New" panose="02070309020205020404" pitchFamily="49" charset="0"/>
              <a:buChar char="o"/>
            </a:pPr>
            <a:r>
              <a:rPr lang="en-US" sz="2400" b="0" dirty="0">
                <a:latin typeface="Calibri" panose="020F0502020204030204" pitchFamily="34" charset="0"/>
                <a:ea typeface="Calibri" panose="020F0502020204030204" pitchFamily="34" charset="0"/>
                <a:cs typeface="Times New Roman" panose="02020603050405020304" pitchFamily="18" charset="0"/>
              </a:rPr>
              <a:t>Explore automation of regional packets</a:t>
            </a:r>
          </a:p>
          <a:p>
            <a:pPr lvl="1" indent="-342900">
              <a:lnSpc>
                <a:spcPct val="107000"/>
              </a:lnSpc>
              <a:spcBef>
                <a:spcPts val="0"/>
              </a:spcBef>
              <a:spcAft>
                <a:spcPts val="0"/>
              </a:spcAft>
              <a:buFont typeface="Courier New" panose="02070309020205020404" pitchFamily="49" charset="0"/>
              <a:buChar char="o"/>
            </a:pPr>
            <a:endParaRPr lang="en-US" sz="24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buFont typeface="Courier New" panose="02070309020205020404" pitchFamily="49" charset="0"/>
              <a:buChar char="o"/>
            </a:pPr>
            <a:r>
              <a:rPr lang="en-US" sz="2800" dirty="0">
                <a:latin typeface="Calibri" panose="020F0502020204030204" pitchFamily="34" charset="0"/>
                <a:ea typeface="Calibri" panose="020F0502020204030204" pitchFamily="34" charset="0"/>
                <a:cs typeface="Times New Roman" panose="02020603050405020304" pitchFamily="18" charset="0"/>
              </a:rPr>
              <a:t>Work towards making NEXUS publicly available</a:t>
            </a:r>
          </a:p>
          <a:p>
            <a:pPr lvl="1">
              <a:lnSpc>
                <a:spcPct val="107000"/>
              </a:lnSpc>
              <a:spcBef>
                <a:spcPts val="0"/>
              </a:spcBef>
              <a:spcAft>
                <a:spcPts val="0"/>
              </a:spcAft>
              <a:buFont typeface="Courier New" panose="02070309020205020404" pitchFamily="49" charset="0"/>
              <a:buChar char="o"/>
            </a:pPr>
            <a:r>
              <a:rPr lang="en-US" sz="2400" b="0" dirty="0">
                <a:latin typeface="Calibri" panose="020F0502020204030204" pitchFamily="34" charset="0"/>
                <a:ea typeface="Calibri" panose="020F0502020204030204" pitchFamily="34" charset="0"/>
                <a:cs typeface="Times New Roman" panose="02020603050405020304" pitchFamily="18" charset="0"/>
              </a:rPr>
              <a:t>BenMAP tract level results (PM and O</a:t>
            </a:r>
            <a:r>
              <a:rPr lang="en-US" sz="2400" b="0" baseline="-25000" dirty="0">
                <a:latin typeface="Calibri" panose="020F0502020204030204" pitchFamily="34" charset="0"/>
                <a:ea typeface="Calibri" panose="020F0502020204030204" pitchFamily="34" charset="0"/>
                <a:cs typeface="Times New Roman" panose="02020603050405020304" pitchFamily="18" charset="0"/>
              </a:rPr>
              <a:t>3</a:t>
            </a:r>
            <a:r>
              <a:rPr lang="en-US" sz="2400" b="0" dirty="0">
                <a:latin typeface="Calibri" panose="020F0502020204030204" pitchFamily="34" charset="0"/>
                <a:ea typeface="Calibri" panose="020F0502020204030204" pitchFamily="34" charset="0"/>
                <a:cs typeface="Times New Roman" panose="02020603050405020304" pitchFamily="18" charset="0"/>
              </a:rPr>
              <a:t> mortality) are the only NEXUS data that are </a:t>
            </a:r>
            <a:r>
              <a:rPr lang="en-US" sz="2400" b="0" i="1" dirty="0">
                <a:latin typeface="Calibri" panose="020F0502020204030204" pitchFamily="34" charset="0"/>
                <a:ea typeface="Calibri" panose="020F0502020204030204" pitchFamily="34" charset="0"/>
                <a:cs typeface="Times New Roman" panose="02020603050405020304" pitchFamily="18" charset="0"/>
              </a:rPr>
              <a:t>not</a:t>
            </a:r>
            <a:r>
              <a:rPr lang="en-US" sz="2400" b="0" dirty="0">
                <a:latin typeface="Calibri" panose="020F0502020204030204" pitchFamily="34" charset="0"/>
                <a:ea typeface="Calibri" panose="020F0502020204030204" pitchFamily="34" charset="0"/>
                <a:cs typeface="Times New Roman" panose="02020603050405020304" pitchFamily="18" charset="0"/>
              </a:rPr>
              <a:t> publicly available – additional work (and possible funding) is necessary before information can be shared publicly.</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buFont typeface="Courier New" panose="02070309020205020404" pitchFamily="49" charset="0"/>
              <a:buChar char="o"/>
            </a:pPr>
            <a:endParaRPr lang="en-US" sz="2400" b="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1330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1438-39D4-4907-A853-849E7503BE31}"/>
              </a:ext>
            </a:extLst>
          </p:cNvPr>
          <p:cNvSpPr>
            <a:spLocks noGrp="1"/>
          </p:cNvSpPr>
          <p:nvPr>
            <p:ph type="title"/>
          </p:nvPr>
        </p:nvSpPr>
        <p:spPr/>
        <p:txBody>
          <a:bodyPr/>
          <a:lstStyle/>
          <a:p>
            <a:r>
              <a:rPr lang="en-US" altLang="zh-CN" sz="3200" b="1" dirty="0">
                <a:solidFill>
                  <a:schemeClr val="bg1"/>
                </a:solidFill>
                <a:latin typeface="Arial" charset="0"/>
                <a:ea typeface="微软雅黑"/>
              </a:rPr>
              <a:t>Important Caveats</a:t>
            </a:r>
            <a:endParaRPr lang="en-US" dirty="0"/>
          </a:p>
        </p:txBody>
      </p:sp>
      <p:sp>
        <p:nvSpPr>
          <p:cNvPr id="3" name="Content Placeholder 2">
            <a:extLst>
              <a:ext uri="{FF2B5EF4-FFF2-40B4-BE49-F238E27FC236}">
                <a16:creationId xmlns:a16="http://schemas.microsoft.com/office/drawing/2014/main" id="{DB2025C0-419E-4C4F-BDD3-605B01C90AD5}"/>
              </a:ext>
            </a:extLst>
          </p:cNvPr>
          <p:cNvSpPr>
            <a:spLocks noGrp="1"/>
          </p:cNvSpPr>
          <p:nvPr>
            <p:ph idx="1"/>
          </p:nvPr>
        </p:nvSpPr>
        <p:spPr/>
        <p:txBody>
          <a:bodyPr>
            <a:normAutofit lnSpcReduction="10000"/>
          </a:bodyPr>
          <a:lstStyle/>
          <a:p>
            <a:pPr marL="0" indent="0" algn="ctr">
              <a:spcBef>
                <a:spcPts val="0"/>
              </a:spcBef>
              <a:spcAft>
                <a:spcPts val="0"/>
              </a:spcAft>
              <a:buNone/>
            </a:pPr>
            <a:r>
              <a:rPr lang="en-US" sz="2000" b="0" i="1" dirty="0">
                <a:solidFill>
                  <a:srgbClr val="FF0000"/>
                </a:solidFill>
                <a:effectLst/>
                <a:latin typeface="Calibri" panose="020F0502020204030204" pitchFamily="34" charset="0"/>
                <a:ea typeface="Calibri" panose="020F0502020204030204" pitchFamily="34" charset="0"/>
              </a:rPr>
              <a:t>**NEXUS is currently an advanced screening tool for internal EPA use. A beta version is available for EPA staff to use and provide feedback on for improvement. Additional updates/improvements are necessary before the NEXUS tool is ready to be released to the public.**</a:t>
            </a:r>
          </a:p>
          <a:p>
            <a:pPr marL="0" marR="0" indent="0">
              <a:spcBef>
                <a:spcPts val="0"/>
              </a:spcBef>
              <a:spcAft>
                <a:spcPts val="0"/>
              </a:spcAft>
              <a:buNone/>
            </a:pPr>
            <a:endParaRPr lang="en-US" sz="2000" b="0" u="sng" dirty="0">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000" b="0" u="sng"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b="0" u="sng" dirty="0">
                <a:latin typeface="Calibri" panose="020F0502020204030204" pitchFamily="34" charset="0"/>
                <a:ea typeface="Calibri" panose="020F0502020204030204" pitchFamily="34" charset="0"/>
              </a:rPr>
              <a:t>NEXUS Caveat</a:t>
            </a:r>
          </a:p>
          <a:p>
            <a:pPr marL="0" marR="0" indent="0">
              <a:spcBef>
                <a:spcPts val="0"/>
              </a:spcBef>
              <a:spcAft>
                <a:spcPts val="0"/>
              </a:spcAft>
              <a:buNone/>
            </a:pPr>
            <a:r>
              <a:rPr lang="en-US" sz="2000" b="0" i="1" dirty="0">
                <a:latin typeface="Calibri" panose="020F0502020204030204" pitchFamily="34" charset="0"/>
                <a:ea typeface="Calibri" panose="020F0502020204030204" pitchFamily="34" charset="0"/>
              </a:rPr>
              <a:t>The NEXUS screening tool uses data from a variety of sources. This data is publicly available, except for the BenMAP data at the tract level. EPA is currently still in an internal review process and is not using this tool to support regulatory analyses.</a:t>
            </a:r>
          </a:p>
          <a:p>
            <a:pPr marL="0" marR="0" indent="0">
              <a:spcBef>
                <a:spcPts val="0"/>
              </a:spcBef>
              <a:spcAft>
                <a:spcPts val="0"/>
              </a:spcAft>
              <a:buNone/>
            </a:pPr>
            <a:endParaRPr lang="en-US" sz="2000" b="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b="0" u="sng" dirty="0">
                <a:effectLst/>
                <a:latin typeface="Calibri" panose="020F0502020204030204" pitchFamily="34" charset="0"/>
                <a:ea typeface="Calibri" panose="020F0502020204030204" pitchFamily="34" charset="0"/>
              </a:rPr>
              <a:t>BenMAP Caveat</a:t>
            </a:r>
          </a:p>
          <a:p>
            <a:pPr marL="0" marR="0" indent="0">
              <a:spcBef>
                <a:spcPts val="0"/>
              </a:spcBef>
              <a:spcAft>
                <a:spcPts val="0"/>
              </a:spcAft>
              <a:buNone/>
            </a:pPr>
            <a:r>
              <a:rPr lang="en-US" sz="2000" b="0" i="1" dirty="0">
                <a:solidFill>
                  <a:srgbClr val="000000"/>
                </a:solidFill>
                <a:effectLst/>
                <a:latin typeface="Calibri" panose="020F0502020204030204" pitchFamily="34" charset="0"/>
                <a:ea typeface="Calibri" panose="020F0502020204030204" pitchFamily="34" charset="0"/>
              </a:rPr>
              <a:t>The estimated number of PM and ozone-attributable deaths and illnesses reported at each tract are subject to important uncertainties and should be interpreted with caution. When using the BenMAP-CE tool to calculate these tract-level results, EPA lacked information regarding the baseline health status of individuals living at each tract; these data are a key input to the calculation of benefits. EPA instead used data available at the county- or state-level, which does not account for differences in baseline health between tracts. Estimating benefits in this way is not consistent with the peer-reviewed methods EPA follows when estimating air quality benefits in a Regulatory Impact Analysis. EPA will continue to refine its methods with the goal of reporting tract-level health benefits with confidence. </a:t>
            </a:r>
            <a:endParaRPr lang="en-US" sz="2000" b="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000" b="0" dirty="0">
              <a:effectLst/>
              <a:latin typeface="Calibri" panose="020F0502020204030204" pitchFamily="34" charset="0"/>
              <a:ea typeface="Calibri" panose="020F0502020204030204" pitchFamily="34" charset="0"/>
            </a:endParaRPr>
          </a:p>
        </p:txBody>
      </p:sp>
      <p:sp>
        <p:nvSpPr>
          <p:cNvPr id="4" name="Slide Number Placeholder 1">
            <a:extLst>
              <a:ext uri="{FF2B5EF4-FFF2-40B4-BE49-F238E27FC236}">
                <a16:creationId xmlns:a16="http://schemas.microsoft.com/office/drawing/2014/main" id="{CFF6DA0F-EE70-4DCC-9E0D-A00DC0577C69}"/>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987906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altLang="zh-CN" sz="3600" b="1" dirty="0">
                <a:solidFill>
                  <a:srgbClr val="FFFF00"/>
                </a:solidFill>
                <a:latin typeface="Arial" charset="0"/>
                <a:ea typeface="微软雅黑"/>
              </a:rPr>
              <a:t>Overview</a:t>
            </a:r>
            <a:endParaRPr lang="en-US" altLang="zh-CN" sz="3200" b="1" dirty="0">
              <a:solidFill>
                <a:srgbClr val="FFFF00"/>
              </a:solidFill>
              <a:latin typeface="Arial" charset="0"/>
              <a:ea typeface="宋体" panose="02010600030101010101" pitchFamily="2" charset="-122"/>
            </a:endParaRPr>
          </a:p>
        </p:txBody>
      </p:sp>
      <p:sp>
        <p:nvSpPr>
          <p:cNvPr id="24" name="Slide Number Placeholder 1">
            <a:extLst>
              <a:ext uri="{FF2B5EF4-FFF2-40B4-BE49-F238E27FC236}">
                <a16:creationId xmlns:a16="http://schemas.microsoft.com/office/drawing/2014/main" id="{6B954DC9-FAC0-438F-9E41-C665F063262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6" name="Content Placeholder 25">
            <a:extLst>
              <a:ext uri="{FF2B5EF4-FFF2-40B4-BE49-F238E27FC236}">
                <a16:creationId xmlns:a16="http://schemas.microsoft.com/office/drawing/2014/main" id="{C1AC9C0D-4755-4580-A81C-D0444E26F74A}"/>
              </a:ext>
            </a:extLst>
          </p:cNvPr>
          <p:cNvSpPr>
            <a:spLocks noGrp="1"/>
          </p:cNvSpPr>
          <p:nvPr>
            <p:ph idx="1"/>
          </p:nvPr>
        </p:nvSpPr>
        <p:spPr>
          <a:xfrm>
            <a:off x="879566" y="876251"/>
            <a:ext cx="10058400" cy="5616624"/>
          </a:xfrm>
        </p:spPr>
        <p:txBody>
          <a:bodyPr>
            <a:normAutofit/>
          </a:bodyPr>
          <a:lstStyle/>
          <a:p>
            <a:pPr>
              <a:lnSpc>
                <a:spcPct val="150000"/>
              </a:lnSpc>
              <a:spcBef>
                <a:spcPts val="0"/>
              </a:spcBef>
            </a:pPr>
            <a:r>
              <a:rPr lang="en-US" dirty="0">
                <a:latin typeface="+mj-lt"/>
                <a:cs typeface="Arial" panose="020B0604020202020204" pitchFamily="34" charset="0"/>
              </a:rPr>
              <a:t>NEXUS Background</a:t>
            </a:r>
          </a:p>
          <a:p>
            <a:pPr>
              <a:lnSpc>
                <a:spcPct val="150000"/>
              </a:lnSpc>
              <a:spcBef>
                <a:spcPts val="0"/>
              </a:spcBef>
            </a:pPr>
            <a:r>
              <a:rPr lang="en-US" dirty="0">
                <a:latin typeface="+mj-lt"/>
                <a:cs typeface="Arial" panose="020B0604020202020204" pitchFamily="34" charset="0"/>
              </a:rPr>
              <a:t>Data Inputs and Major Functions</a:t>
            </a:r>
          </a:p>
          <a:p>
            <a:pPr>
              <a:lnSpc>
                <a:spcPct val="150000"/>
              </a:lnSpc>
              <a:spcBef>
                <a:spcPts val="0"/>
              </a:spcBef>
            </a:pPr>
            <a:r>
              <a:rPr lang="en-US" dirty="0">
                <a:latin typeface="+mj-lt"/>
                <a:cs typeface="Arial" panose="020B0604020202020204" pitchFamily="34" charset="0"/>
              </a:rPr>
              <a:t>Region 1 Example Packet (Boston)</a:t>
            </a:r>
          </a:p>
          <a:p>
            <a:pPr>
              <a:lnSpc>
                <a:spcPct val="150000"/>
              </a:lnSpc>
              <a:spcBef>
                <a:spcPts val="0"/>
              </a:spcBef>
            </a:pPr>
            <a:r>
              <a:rPr lang="en-US" dirty="0">
                <a:latin typeface="+mj-lt"/>
                <a:cs typeface="Arial" panose="020B0604020202020204" pitchFamily="34" charset="0"/>
              </a:rPr>
              <a:t>Next Steps</a:t>
            </a:r>
          </a:p>
        </p:txBody>
      </p:sp>
    </p:spTree>
    <p:extLst>
      <p:ext uri="{BB962C8B-B14F-4D97-AF65-F5344CB8AC3E}">
        <p14:creationId xmlns:p14="http://schemas.microsoft.com/office/powerpoint/2010/main" val="1338702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414394" y="127392"/>
            <a:ext cx="11204185" cy="501827"/>
          </a:xfrm>
        </p:spPr>
        <p:txBody>
          <a:bodyPr/>
          <a:lstStyle/>
          <a:p>
            <a:r>
              <a:rPr lang="en-US" sz="4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NEXUS Background</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370444" y="936172"/>
            <a:ext cx="11451111" cy="5921828"/>
          </a:xfrm>
        </p:spPr>
        <p:txBody>
          <a:bodyPr>
            <a:noAutofit/>
          </a:bodyPr>
          <a:lstStyle/>
          <a:p>
            <a:pPr>
              <a:lnSpc>
                <a:spcPct val="114000"/>
              </a:lnSpc>
              <a:spcAft>
                <a:spcPts val="300"/>
              </a:spcAft>
            </a:pPr>
            <a:r>
              <a:rPr lang="en-US" sz="2400" b="0" dirty="0">
                <a:solidFill>
                  <a:srgbClr val="0000FF"/>
                </a:solidFill>
                <a:latin typeface="Arial" panose="020B0604020202020204" pitchFamily="34" charset="0"/>
                <a:cs typeface="Arial" panose="020B0604020202020204" pitchFamily="34" charset="0"/>
              </a:rPr>
              <a:t>“NEXUS” is an advanced screening tool for multi-pollutant (MP) air quality planning developed by OAQPS’s MP team that allows for account of MP risks and EJ/Demographic analysis</a:t>
            </a:r>
          </a:p>
          <a:p>
            <a:pPr>
              <a:lnSpc>
                <a:spcPct val="114000"/>
              </a:lnSpc>
              <a:spcAft>
                <a:spcPts val="300"/>
              </a:spcAft>
            </a:pPr>
            <a:r>
              <a:rPr lang="en-US" sz="2400" b="0" dirty="0">
                <a:latin typeface="Arial" panose="020B0604020202020204" pitchFamily="34" charset="0"/>
                <a:cs typeface="Arial" panose="020B0604020202020204" pitchFamily="34" charset="0"/>
              </a:rPr>
              <a:t>The NEXUS tool will essentially provide a </a:t>
            </a:r>
            <a:r>
              <a:rPr lang="en-US" sz="2400" b="0" dirty="0">
                <a:solidFill>
                  <a:srgbClr val="FF0000"/>
                </a:solidFill>
                <a:latin typeface="Arial" panose="020B0604020202020204" pitchFamily="34" charset="0"/>
                <a:cs typeface="Arial" panose="020B0604020202020204" pitchFamily="34" charset="0"/>
              </a:rPr>
              <a:t>‘conceptual model’ </a:t>
            </a:r>
            <a:r>
              <a:rPr lang="en-US" sz="2400" b="0" dirty="0">
                <a:latin typeface="Arial" panose="020B0604020202020204" pitchFamily="34" charset="0"/>
                <a:cs typeface="Arial" panose="020B0604020202020204" pitchFamily="34" charset="0"/>
              </a:rPr>
              <a:t>of an area’s MP issues to facilitate engagement with state/local/tribal agencies &amp; community stakeholder groups</a:t>
            </a:r>
          </a:p>
          <a:p>
            <a:pPr>
              <a:lnSpc>
                <a:spcPct val="114000"/>
              </a:lnSpc>
              <a:spcAft>
                <a:spcPts val="300"/>
              </a:spcAft>
            </a:pPr>
            <a:r>
              <a:rPr lang="en-US" sz="2400" b="0" dirty="0">
                <a:latin typeface="Arial" panose="020B0604020202020204" pitchFamily="34" charset="0"/>
                <a:cs typeface="Arial" panose="020B0604020202020204" pitchFamily="34" charset="0"/>
              </a:rPr>
              <a:t>“NEXUS” integrates a suite of MP data, including emissions, monitoring, modeling, fused AQ data and health risk data for PM</a:t>
            </a:r>
            <a:r>
              <a:rPr lang="en-US" sz="2400" b="0" baseline="-25000" dirty="0">
                <a:latin typeface="Arial" panose="020B0604020202020204" pitchFamily="34" charset="0"/>
                <a:cs typeface="Arial" panose="020B0604020202020204" pitchFamily="34" charset="0"/>
              </a:rPr>
              <a:t>2.5</a:t>
            </a:r>
            <a:r>
              <a:rPr lang="en-US" sz="2400" b="0" dirty="0">
                <a:latin typeface="Arial" panose="020B0604020202020204" pitchFamily="34" charset="0"/>
                <a:cs typeface="Arial" panose="020B0604020202020204" pitchFamily="34" charset="0"/>
              </a:rPr>
              <a:t>, O</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 &amp; air toxics as well as EJ/demographic data, into one single platform to allow national and areal overlay mapping &amp; analysis of MP ambient &amp; risk data </a:t>
            </a:r>
            <a:endParaRPr lang="en-US" sz="1800" b="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400" b="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NEXUS is currently for internal EPA use. A beta version is available for EPA staff to use and provide feedback on for improvement. Additional updates/improvements are necessary before the NEXUS tool is ready to be released to the public.</a:t>
            </a:r>
          </a:p>
          <a:p>
            <a:endParaRPr lang="en-US" sz="2000" dirty="0">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21E3A051-7FED-44A1-9971-9B1F1E975018}"/>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82009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2A22084-3D6E-4084-8B6F-17E55E0655D6}"/>
              </a:ext>
            </a:extLst>
          </p:cNvPr>
          <p:cNvPicPr>
            <a:picLocks noChangeAspect="1"/>
          </p:cNvPicPr>
          <p:nvPr/>
        </p:nvPicPr>
        <p:blipFill rotWithShape="1">
          <a:blip r:embed="rId3"/>
          <a:srcRect l="29676" t="18396" r="7862" b="17988"/>
          <a:stretch/>
        </p:blipFill>
        <p:spPr>
          <a:xfrm>
            <a:off x="9190431" y="771817"/>
            <a:ext cx="2910859" cy="1605818"/>
          </a:xfrm>
          <a:prstGeom prst="rect">
            <a:avLst/>
          </a:prstGeom>
          <a:ln w="19050">
            <a:solidFill>
              <a:schemeClr val="tx1"/>
            </a:solidFill>
          </a:ln>
        </p:spPr>
      </p:pic>
      <p:grpSp>
        <p:nvGrpSpPr>
          <p:cNvPr id="26" name="Group 25">
            <a:extLst>
              <a:ext uri="{FF2B5EF4-FFF2-40B4-BE49-F238E27FC236}">
                <a16:creationId xmlns:a16="http://schemas.microsoft.com/office/drawing/2014/main" id="{149459CC-BBCD-4541-87AE-770303004646}"/>
              </a:ext>
            </a:extLst>
          </p:cNvPr>
          <p:cNvGrpSpPr/>
          <p:nvPr/>
        </p:nvGrpSpPr>
        <p:grpSpPr>
          <a:xfrm>
            <a:off x="9191011" y="1161982"/>
            <a:ext cx="2923230" cy="1736591"/>
            <a:chOff x="9192182" y="1290038"/>
            <a:chExt cx="2923230" cy="1736591"/>
          </a:xfrm>
        </p:grpSpPr>
        <p:pic>
          <p:nvPicPr>
            <p:cNvPr id="18" name="Picture 17">
              <a:extLst>
                <a:ext uri="{FF2B5EF4-FFF2-40B4-BE49-F238E27FC236}">
                  <a16:creationId xmlns:a16="http://schemas.microsoft.com/office/drawing/2014/main" id="{6C588C76-AB07-44C3-BF4E-641E86AE0C66}"/>
                </a:ext>
              </a:extLst>
            </p:cNvPr>
            <p:cNvPicPr>
              <a:picLocks noChangeAspect="1"/>
            </p:cNvPicPr>
            <p:nvPr/>
          </p:nvPicPr>
          <p:blipFill>
            <a:blip r:embed="rId4"/>
            <a:stretch>
              <a:fillRect/>
            </a:stretch>
          </p:blipFill>
          <p:spPr>
            <a:xfrm>
              <a:off x="9192182" y="1290038"/>
              <a:ext cx="2910858" cy="1736591"/>
            </a:xfrm>
            <a:prstGeom prst="rect">
              <a:avLst/>
            </a:prstGeom>
            <a:ln w="19050">
              <a:solidFill>
                <a:schemeClr val="tx1"/>
              </a:solidFill>
            </a:ln>
          </p:spPr>
        </p:pic>
        <p:pic>
          <p:nvPicPr>
            <p:cNvPr id="24" name="Picture 23">
              <a:extLst>
                <a:ext uri="{FF2B5EF4-FFF2-40B4-BE49-F238E27FC236}">
                  <a16:creationId xmlns:a16="http://schemas.microsoft.com/office/drawing/2014/main" id="{9175AC6D-1CE6-4C58-B645-2E2E9C53AE8D}"/>
                </a:ext>
              </a:extLst>
            </p:cNvPr>
            <p:cNvPicPr>
              <a:picLocks noChangeAspect="1"/>
            </p:cNvPicPr>
            <p:nvPr/>
          </p:nvPicPr>
          <p:blipFill>
            <a:blip r:embed="rId5"/>
            <a:stretch>
              <a:fillRect/>
            </a:stretch>
          </p:blipFill>
          <p:spPr>
            <a:xfrm>
              <a:off x="10658202" y="2294804"/>
              <a:ext cx="1457210" cy="728605"/>
            </a:xfrm>
            <a:prstGeom prst="rect">
              <a:avLst/>
            </a:prstGeom>
            <a:ln w="19050">
              <a:solidFill>
                <a:schemeClr val="tx1"/>
              </a:solidFill>
            </a:ln>
          </p:spPr>
        </p:pic>
      </p:grpSp>
      <p:pic>
        <p:nvPicPr>
          <p:cNvPr id="17" name="Picture 16">
            <a:extLst>
              <a:ext uri="{FF2B5EF4-FFF2-40B4-BE49-F238E27FC236}">
                <a16:creationId xmlns:a16="http://schemas.microsoft.com/office/drawing/2014/main" id="{59FF4DD3-C549-44A0-A4D8-6B64F4CFCDAE}"/>
              </a:ext>
            </a:extLst>
          </p:cNvPr>
          <p:cNvPicPr>
            <a:picLocks noChangeAspect="1"/>
          </p:cNvPicPr>
          <p:nvPr/>
        </p:nvPicPr>
        <p:blipFill>
          <a:blip r:embed="rId6"/>
          <a:stretch>
            <a:fillRect/>
          </a:stretch>
        </p:blipFill>
        <p:spPr>
          <a:xfrm>
            <a:off x="9190323" y="1746462"/>
            <a:ext cx="2939350" cy="1524369"/>
          </a:xfrm>
          <a:prstGeom prst="rect">
            <a:avLst/>
          </a:prstGeom>
          <a:ln w="12700">
            <a:solidFill>
              <a:schemeClr val="tx1"/>
            </a:solidFill>
          </a:ln>
        </p:spPr>
      </p:pic>
      <p:sp>
        <p:nvSpPr>
          <p:cNvPr id="2" name="Title 1">
            <a:extLst>
              <a:ext uri="{FF2B5EF4-FFF2-40B4-BE49-F238E27FC236}">
                <a16:creationId xmlns:a16="http://schemas.microsoft.com/office/drawing/2014/main" id="{35540F89-0691-46D1-8B80-E294C911CAB3}"/>
              </a:ext>
            </a:extLst>
          </p:cNvPr>
          <p:cNvSpPr>
            <a:spLocks noGrp="1"/>
          </p:cNvSpPr>
          <p:nvPr>
            <p:ph type="title"/>
          </p:nvPr>
        </p:nvSpPr>
        <p:spPr>
          <a:xfrm>
            <a:off x="657697" y="67734"/>
            <a:ext cx="10526649" cy="603505"/>
          </a:xfrm>
        </p:spPr>
        <p:txBody>
          <a:bodyPr vert="horz" lIns="91440" tIns="45720" rIns="91440" bIns="45720" rtlCol="0" anchor="ctr">
            <a:noAutofit/>
          </a:bodyPr>
          <a:lstStyle/>
          <a:p>
            <a:r>
              <a:rPr lang="en-US" sz="3600" b="1" dirty="0">
                <a:solidFill>
                  <a:srgbClr val="FFFF00"/>
                </a:solidFill>
              </a:rPr>
              <a:t>NEXUS:</a:t>
            </a:r>
            <a:r>
              <a:rPr lang="en-US" sz="3600" b="1" dirty="0"/>
              <a:t> Data Inputs and Major Functions</a:t>
            </a:r>
          </a:p>
        </p:txBody>
      </p:sp>
      <p:sp>
        <p:nvSpPr>
          <p:cNvPr id="22" name="Slide Number Placeholder 21">
            <a:extLst>
              <a:ext uri="{FF2B5EF4-FFF2-40B4-BE49-F238E27FC236}">
                <a16:creationId xmlns:a16="http://schemas.microsoft.com/office/drawing/2014/main" id="{1F92DE3F-E3F1-4C06-91AE-06C993B972C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C9590BB6-C56E-4746-BD6F-28D06F1076BD}" type="slidenum">
              <a:rPr lang="en-US" smtClean="0"/>
              <a:pPr>
                <a:spcAft>
                  <a:spcPts val="600"/>
                </a:spcAft>
                <a:defRPr/>
              </a:pPr>
              <a:t>5</a:t>
            </a:fld>
            <a:endParaRPr lang="en-US" sz="3200" dirty="0">
              <a:solidFill>
                <a:srgbClr val="FFFFFF"/>
              </a:solidFill>
              <a:latin typeface="Calibri" panose="020F0502020204030204"/>
            </a:endParaRPr>
          </a:p>
        </p:txBody>
      </p:sp>
      <p:sp>
        <p:nvSpPr>
          <p:cNvPr id="3" name="Oval 2">
            <a:extLst>
              <a:ext uri="{FF2B5EF4-FFF2-40B4-BE49-F238E27FC236}">
                <a16:creationId xmlns:a16="http://schemas.microsoft.com/office/drawing/2014/main" id="{4B196DFB-F28A-411B-9F0E-966E474B761C}"/>
              </a:ext>
            </a:extLst>
          </p:cNvPr>
          <p:cNvSpPr/>
          <p:nvPr/>
        </p:nvSpPr>
        <p:spPr bwMode="auto">
          <a:xfrm>
            <a:off x="3347716" y="2260577"/>
            <a:ext cx="2521993" cy="2969869"/>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cene3d>
              <a:camera prst="orthographicFront"/>
              <a:lightRig rig="soft" dir="t">
                <a:rot lat="0" lon="0" rev="15600000"/>
              </a:lightRig>
            </a:scene3d>
            <a:sp3d extrusionH="57150" prstMaterial="softEdge">
              <a:bevelT w="25400" h="38100"/>
            </a:sp3d>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dirty="0">
              <a:ln/>
              <a:solidFill>
                <a:srgbClr val="00B050"/>
              </a:solidFill>
              <a:latin typeface="Arial" charset="0"/>
              <a:ea typeface="宋体" pitchFamily="2" charset="-122"/>
            </a:endParaRPr>
          </a:p>
        </p:txBody>
      </p:sp>
      <p:sp>
        <p:nvSpPr>
          <p:cNvPr id="4" name="Rectangle: Rounded Corners 3">
            <a:extLst>
              <a:ext uri="{FF2B5EF4-FFF2-40B4-BE49-F238E27FC236}">
                <a16:creationId xmlns:a16="http://schemas.microsoft.com/office/drawing/2014/main" id="{05D87BAC-9AEE-46B8-8B17-B257D3DB3E0C}"/>
              </a:ext>
            </a:extLst>
          </p:cNvPr>
          <p:cNvSpPr/>
          <p:nvPr/>
        </p:nvSpPr>
        <p:spPr bwMode="auto">
          <a:xfrm>
            <a:off x="407849" y="3287688"/>
            <a:ext cx="2302932" cy="750357"/>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O</a:t>
            </a:r>
            <a:r>
              <a:rPr lang="en-US" sz="1400" baseline="-25000" dirty="0">
                <a:solidFill>
                  <a:srgbClr val="0000FF"/>
                </a:solidFill>
                <a:latin typeface="Arial" panose="020B0604020202020204" pitchFamily="34" charset="0"/>
                <a:cs typeface="Arial" panose="020B0604020202020204" pitchFamily="34" charset="0"/>
              </a:rPr>
              <a:t>3</a:t>
            </a:r>
            <a:r>
              <a:rPr lang="en-US" sz="1400" dirty="0">
                <a:solidFill>
                  <a:srgbClr val="0000FF"/>
                </a:solidFill>
                <a:latin typeface="Arial" panose="020B0604020202020204" pitchFamily="34" charset="0"/>
                <a:cs typeface="Arial" panose="020B0604020202020204" pitchFamily="34" charset="0"/>
              </a:rPr>
              <a:t>, PM</a:t>
            </a:r>
            <a:r>
              <a:rPr lang="en-US" sz="1400" baseline="-25000" dirty="0">
                <a:solidFill>
                  <a:srgbClr val="0000FF"/>
                </a:solidFill>
                <a:latin typeface="Arial" panose="020B0604020202020204" pitchFamily="34" charset="0"/>
                <a:cs typeface="Arial" panose="020B0604020202020204" pitchFamily="34" charset="0"/>
              </a:rPr>
              <a:t>2.5</a:t>
            </a:r>
            <a:r>
              <a:rPr lang="en-US" sz="1400" dirty="0">
                <a:solidFill>
                  <a:srgbClr val="0000FF"/>
                </a:solidFill>
                <a:latin typeface="Arial" panose="020B0604020202020204" pitchFamily="34" charset="0"/>
                <a:cs typeface="Arial" panose="020B0604020202020204" pitchFamily="34" charset="0"/>
              </a:rPr>
              <a:t> &amp; Air Toxics Monitoring Data</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(2002-2020 &amp; -2018) </a:t>
            </a:r>
          </a:p>
        </p:txBody>
      </p:sp>
      <p:sp>
        <p:nvSpPr>
          <p:cNvPr id="12" name="Rectangle: Rounded Corners 11">
            <a:extLst>
              <a:ext uri="{FF2B5EF4-FFF2-40B4-BE49-F238E27FC236}">
                <a16:creationId xmlns:a16="http://schemas.microsoft.com/office/drawing/2014/main" id="{FCEB7F79-2FBD-4354-B1F1-7A55203A29AE}"/>
              </a:ext>
            </a:extLst>
          </p:cNvPr>
          <p:cNvSpPr/>
          <p:nvPr/>
        </p:nvSpPr>
        <p:spPr bwMode="auto">
          <a:xfrm>
            <a:off x="407849" y="1880975"/>
            <a:ext cx="2302932" cy="1314596"/>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O</a:t>
            </a:r>
            <a:r>
              <a:rPr lang="en-US" sz="1400" baseline="-25000" dirty="0">
                <a:solidFill>
                  <a:srgbClr val="0000FF"/>
                </a:solidFill>
                <a:latin typeface="Arial" panose="020B0604020202020204" pitchFamily="34" charset="0"/>
                <a:cs typeface="Arial" panose="020B0604020202020204" pitchFamily="34" charset="0"/>
              </a:rPr>
              <a:t>3</a:t>
            </a:r>
            <a:r>
              <a:rPr lang="en-US" sz="1400" dirty="0">
                <a:solidFill>
                  <a:srgbClr val="0000FF"/>
                </a:solidFill>
                <a:latin typeface="Arial" panose="020B0604020202020204" pitchFamily="34" charset="0"/>
                <a:cs typeface="Arial" panose="020B0604020202020204" pitchFamily="34" charset="0"/>
              </a:rPr>
              <a:t>, PM</a:t>
            </a:r>
            <a:r>
              <a:rPr lang="en-US" sz="1400" baseline="-25000" dirty="0">
                <a:solidFill>
                  <a:srgbClr val="0000FF"/>
                </a:solidFill>
                <a:latin typeface="Arial" panose="020B0604020202020204" pitchFamily="34" charset="0"/>
                <a:cs typeface="Arial" panose="020B0604020202020204" pitchFamily="34" charset="0"/>
              </a:rPr>
              <a:t>2.5</a:t>
            </a:r>
            <a:r>
              <a:rPr lang="en-US" sz="1400" dirty="0">
                <a:solidFill>
                  <a:srgbClr val="0000FF"/>
                </a:solidFill>
                <a:latin typeface="Arial" panose="020B0604020202020204" pitchFamily="34" charset="0"/>
                <a:cs typeface="Arial" panose="020B0604020202020204" pitchFamily="34" charset="0"/>
              </a:rPr>
              <a:t> &amp; Air Toxics Risk Data &amp; </a:t>
            </a:r>
          </a:p>
          <a:p>
            <a:pPr algn="ctr"/>
            <a:r>
              <a:rPr lang="en-US" sz="1400" dirty="0">
                <a:solidFill>
                  <a:srgbClr val="0000FF"/>
                </a:solidFill>
                <a:latin typeface="Arial" panose="020B0604020202020204" pitchFamily="34" charset="0"/>
                <a:cs typeface="Arial" panose="020B0604020202020204" pitchFamily="34" charset="0"/>
              </a:rPr>
              <a:t>Conc. (fused AQ) Data</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(2017 &amp; 2014) </a:t>
            </a:r>
          </a:p>
          <a:p>
            <a:pPr algn="ctr"/>
            <a:r>
              <a:rPr lang="en-US" sz="140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(Census tract-level)</a:t>
            </a:r>
            <a:endParaRPr kumimoji="0" lang="en-US" sz="1400" i="0" u="none" strike="noStrike" normalizeH="0" baseline="0" dirty="0">
              <a:ln w="0"/>
              <a:effectLst>
                <a:outerShdw blurRad="38100" dist="19050" dir="2700000" algn="tl" rotWithShape="0">
                  <a:schemeClr val="dk1">
                    <a:alpha val="40000"/>
                  </a:schemeClr>
                </a:outerShdw>
              </a:effectLst>
              <a:latin typeface="Arial" charset="0"/>
              <a:ea typeface="宋体" pitchFamily="2" charset="-122"/>
            </a:endParaRPr>
          </a:p>
        </p:txBody>
      </p:sp>
      <p:sp>
        <p:nvSpPr>
          <p:cNvPr id="13" name="Rectangle: Rounded Corners 12">
            <a:extLst>
              <a:ext uri="{FF2B5EF4-FFF2-40B4-BE49-F238E27FC236}">
                <a16:creationId xmlns:a16="http://schemas.microsoft.com/office/drawing/2014/main" id="{A97C61BF-A0B8-4950-8BF9-D6028ED6A8DA}"/>
              </a:ext>
            </a:extLst>
          </p:cNvPr>
          <p:cNvSpPr/>
          <p:nvPr/>
        </p:nvSpPr>
        <p:spPr bwMode="auto">
          <a:xfrm>
            <a:off x="407849" y="4121189"/>
            <a:ext cx="2302932" cy="857176"/>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NEI County &amp; </a:t>
            </a:r>
          </a:p>
          <a:p>
            <a:pPr algn="ctr"/>
            <a:r>
              <a:rPr lang="en-US" sz="1400" dirty="0">
                <a:solidFill>
                  <a:srgbClr val="0000FF"/>
                </a:solidFill>
                <a:latin typeface="Arial" panose="020B0604020202020204" pitchFamily="34" charset="0"/>
                <a:cs typeface="Arial" panose="020B0604020202020204" pitchFamily="34" charset="0"/>
              </a:rPr>
              <a:t>Facility Emissions</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(2017 &amp; 2014) </a:t>
            </a:r>
          </a:p>
        </p:txBody>
      </p:sp>
      <p:sp>
        <p:nvSpPr>
          <p:cNvPr id="14" name="Rectangle: Rounded Corners 13">
            <a:extLst>
              <a:ext uri="{FF2B5EF4-FFF2-40B4-BE49-F238E27FC236}">
                <a16:creationId xmlns:a16="http://schemas.microsoft.com/office/drawing/2014/main" id="{C1AD7E10-383D-4E8F-92B1-0CCECF9D3725}"/>
              </a:ext>
            </a:extLst>
          </p:cNvPr>
          <p:cNvSpPr/>
          <p:nvPr/>
        </p:nvSpPr>
        <p:spPr bwMode="auto">
          <a:xfrm>
            <a:off x="407849" y="813617"/>
            <a:ext cx="2302932" cy="975242"/>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O</a:t>
            </a:r>
            <a:r>
              <a:rPr lang="en-US" sz="1400" baseline="-25000" dirty="0">
                <a:solidFill>
                  <a:srgbClr val="0000FF"/>
                </a:solidFill>
                <a:latin typeface="Arial" panose="020B0604020202020204" pitchFamily="34" charset="0"/>
                <a:cs typeface="Arial" panose="020B0604020202020204" pitchFamily="34" charset="0"/>
              </a:rPr>
              <a:t>3</a:t>
            </a:r>
            <a:r>
              <a:rPr lang="en-US" sz="1400" dirty="0">
                <a:solidFill>
                  <a:srgbClr val="0000FF"/>
                </a:solidFill>
                <a:latin typeface="Arial" panose="020B0604020202020204" pitchFamily="34" charset="0"/>
                <a:cs typeface="Arial" panose="020B0604020202020204" pitchFamily="34" charset="0"/>
              </a:rPr>
              <a:t> &amp; PM</a:t>
            </a:r>
            <a:r>
              <a:rPr lang="en-US" sz="1400" baseline="-25000" dirty="0">
                <a:solidFill>
                  <a:srgbClr val="0000FF"/>
                </a:solidFill>
                <a:latin typeface="Arial" panose="020B0604020202020204" pitchFamily="34" charset="0"/>
                <a:cs typeface="Arial" panose="020B0604020202020204" pitchFamily="34" charset="0"/>
              </a:rPr>
              <a:t>2.5</a:t>
            </a:r>
            <a:r>
              <a:rPr lang="en-US" sz="1400" dirty="0">
                <a:solidFill>
                  <a:srgbClr val="0000FF"/>
                </a:solidFill>
                <a:latin typeface="Arial" panose="020B0604020202020204" pitchFamily="34" charset="0"/>
                <a:cs typeface="Arial" panose="020B0604020202020204" pitchFamily="34" charset="0"/>
              </a:rPr>
              <a:t> </a:t>
            </a:r>
          </a:p>
          <a:p>
            <a:pPr algn="ctr"/>
            <a:r>
              <a:rPr lang="en-US" sz="1400" dirty="0">
                <a:solidFill>
                  <a:srgbClr val="0000FF"/>
                </a:solidFill>
                <a:latin typeface="Arial" panose="020B0604020202020204" pitchFamily="34" charset="0"/>
                <a:cs typeface="Arial" panose="020B0604020202020204" pitchFamily="34" charset="0"/>
              </a:rPr>
              <a:t>Ambient/Design Value</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(2012-2020) </a:t>
            </a:r>
          </a:p>
          <a:p>
            <a:pPr algn="ctr"/>
            <a:r>
              <a:rPr lang="en-US" sz="140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(County-level)</a:t>
            </a:r>
            <a:endParaRPr kumimoji="0" lang="en-US" sz="1400" i="0" u="none" strike="noStrike" normalizeH="0" baseline="0" dirty="0">
              <a:ln w="0"/>
              <a:effectLst>
                <a:outerShdw blurRad="38100" dist="19050" dir="2700000" algn="tl" rotWithShape="0">
                  <a:schemeClr val="dk1">
                    <a:alpha val="40000"/>
                  </a:schemeClr>
                </a:outerShdw>
              </a:effectLst>
              <a:latin typeface="Arial" charset="0"/>
              <a:ea typeface="宋体" pitchFamily="2" charset="-122"/>
            </a:endParaRPr>
          </a:p>
        </p:txBody>
      </p:sp>
      <p:sp>
        <p:nvSpPr>
          <p:cNvPr id="15" name="Rectangle: Rounded Corners 14">
            <a:extLst>
              <a:ext uri="{FF2B5EF4-FFF2-40B4-BE49-F238E27FC236}">
                <a16:creationId xmlns:a16="http://schemas.microsoft.com/office/drawing/2014/main" id="{4E2C883F-DA27-4E5A-BFE9-C21A5F41D35D}"/>
              </a:ext>
            </a:extLst>
          </p:cNvPr>
          <p:cNvSpPr/>
          <p:nvPr/>
        </p:nvSpPr>
        <p:spPr bwMode="auto">
          <a:xfrm>
            <a:off x="407849" y="5032150"/>
            <a:ext cx="2302932" cy="857176"/>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Environmental Justice &amp; Demographic Data</a:t>
            </a:r>
          </a:p>
          <a:p>
            <a:pPr algn="ctr"/>
            <a:r>
              <a:rPr kumimoji="0" lang="en-US" sz="1400" i="0" u="none" strike="noStrike" normalizeH="0" baseline="0" dirty="0">
                <a:ln w="0"/>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(from EJSCREEN) </a:t>
            </a:r>
          </a:p>
        </p:txBody>
      </p:sp>
      <p:sp>
        <p:nvSpPr>
          <p:cNvPr id="16" name="Rectangle: Rounded Corners 15">
            <a:extLst>
              <a:ext uri="{FF2B5EF4-FFF2-40B4-BE49-F238E27FC236}">
                <a16:creationId xmlns:a16="http://schemas.microsoft.com/office/drawing/2014/main" id="{CC7F1F00-5BFA-4414-BAF4-5E2EB6D53BDB}"/>
              </a:ext>
            </a:extLst>
          </p:cNvPr>
          <p:cNvSpPr/>
          <p:nvPr/>
        </p:nvSpPr>
        <p:spPr bwMode="auto">
          <a:xfrm>
            <a:off x="407848" y="5954400"/>
            <a:ext cx="2283663" cy="857176"/>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0000FF"/>
                </a:solidFill>
                <a:latin typeface="Arial" panose="020B0604020202020204" pitchFamily="34" charset="0"/>
                <a:cs typeface="Arial" panose="020B0604020202020204" pitchFamily="34" charset="0"/>
              </a:rPr>
              <a:t>Advance Area</a:t>
            </a:r>
          </a:p>
          <a:p>
            <a:pPr algn="ctr"/>
            <a:r>
              <a:rPr kumimoji="0" lang="en-US" sz="1400" i="0" u="none" strike="noStrike" normalizeH="0" baseline="0" dirty="0">
                <a:ln w="0"/>
                <a:solidFill>
                  <a:srgbClr val="0000FF"/>
                </a:solidFill>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Class-I Area</a:t>
            </a:r>
          </a:p>
          <a:p>
            <a:pPr algn="ctr"/>
            <a:r>
              <a:rPr lang="en-US" sz="1400" dirty="0">
                <a:ln w="0"/>
                <a:solidFill>
                  <a:srgbClr val="0000FF"/>
                </a:solidFill>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rPr>
              <a:t>Tribal Area</a:t>
            </a:r>
            <a:endParaRPr kumimoji="0" lang="en-US" sz="1400" i="0" u="none" strike="noStrike" normalizeH="0" baseline="0" dirty="0">
              <a:ln w="0"/>
              <a:solidFill>
                <a:srgbClr val="0000FF"/>
              </a:solidFill>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endParaRPr>
          </a:p>
          <a:p>
            <a:pPr algn="ctr"/>
            <a:endParaRPr kumimoji="0" lang="en-US" sz="1400" i="0" u="none" strike="noStrike" normalizeH="0" baseline="0" dirty="0">
              <a:ln w="0"/>
              <a:solidFill>
                <a:srgbClr val="0000FF"/>
              </a:solidFill>
              <a:effectLst>
                <a:outerShdw blurRad="38100" dist="19050" dir="2700000" algn="tl" rotWithShape="0">
                  <a:schemeClr val="dk1">
                    <a:alpha val="40000"/>
                  </a:schemeClr>
                </a:outerShdw>
              </a:effectLst>
              <a:latin typeface="Arial" panose="020B0604020202020204" pitchFamily="34" charset="0"/>
              <a:ea typeface="宋体" pitchFamily="2" charset="-122"/>
              <a:cs typeface="Arial" panose="020B0604020202020204" pitchFamily="34" charset="0"/>
            </a:endParaRPr>
          </a:p>
        </p:txBody>
      </p:sp>
      <p:cxnSp>
        <p:nvCxnSpPr>
          <p:cNvPr id="8" name="Straight Arrow Connector 7">
            <a:extLst>
              <a:ext uri="{FF2B5EF4-FFF2-40B4-BE49-F238E27FC236}">
                <a16:creationId xmlns:a16="http://schemas.microsoft.com/office/drawing/2014/main" id="{0842F55F-C5F0-46F4-9D62-742C25119866}"/>
              </a:ext>
            </a:extLst>
          </p:cNvPr>
          <p:cNvCxnSpPr>
            <a:cxnSpLocks/>
            <a:stCxn id="14" idx="3"/>
            <a:endCxn id="3" idx="0"/>
          </p:cNvCxnSpPr>
          <p:nvPr/>
        </p:nvCxnSpPr>
        <p:spPr bwMode="auto">
          <a:xfrm>
            <a:off x="2710781" y="1301238"/>
            <a:ext cx="1897932" cy="959339"/>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73E44F75-ABDC-424B-B1DA-005B2D4B585A}"/>
              </a:ext>
            </a:extLst>
          </p:cNvPr>
          <p:cNvCxnSpPr>
            <a:cxnSpLocks/>
            <a:stCxn id="12" idx="3"/>
            <a:endCxn id="3" idx="1"/>
          </p:cNvCxnSpPr>
          <p:nvPr/>
        </p:nvCxnSpPr>
        <p:spPr bwMode="auto">
          <a:xfrm>
            <a:off x="2710781" y="2538273"/>
            <a:ext cx="1006272" cy="157231"/>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277C7EA-2822-419A-84E6-2C24A7E25252}"/>
              </a:ext>
            </a:extLst>
          </p:cNvPr>
          <p:cNvCxnSpPr>
            <a:cxnSpLocks/>
            <a:stCxn id="4" idx="3"/>
            <a:endCxn id="3" idx="2"/>
          </p:cNvCxnSpPr>
          <p:nvPr/>
        </p:nvCxnSpPr>
        <p:spPr bwMode="auto">
          <a:xfrm>
            <a:off x="2710781" y="3662867"/>
            <a:ext cx="636935" cy="82645"/>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AD8EEC54-1D4F-4D28-BE07-B3B912F2175B}"/>
              </a:ext>
            </a:extLst>
          </p:cNvPr>
          <p:cNvCxnSpPr>
            <a:cxnSpLocks/>
            <a:stCxn id="13" idx="3"/>
          </p:cNvCxnSpPr>
          <p:nvPr/>
        </p:nvCxnSpPr>
        <p:spPr bwMode="auto">
          <a:xfrm flipV="1">
            <a:off x="2710781" y="4413224"/>
            <a:ext cx="737499" cy="136553"/>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0DF01C9D-F92B-4962-A405-C8557E73B253}"/>
              </a:ext>
            </a:extLst>
          </p:cNvPr>
          <p:cNvCxnSpPr>
            <a:cxnSpLocks/>
            <a:stCxn id="15" idx="3"/>
            <a:endCxn id="3" idx="3"/>
          </p:cNvCxnSpPr>
          <p:nvPr/>
        </p:nvCxnSpPr>
        <p:spPr bwMode="auto">
          <a:xfrm flipV="1">
            <a:off x="2710781" y="4795519"/>
            <a:ext cx="1006272" cy="665219"/>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sp>
        <p:nvSpPr>
          <p:cNvPr id="33" name="Rectangle: Rounded Corners 32">
            <a:extLst>
              <a:ext uri="{FF2B5EF4-FFF2-40B4-BE49-F238E27FC236}">
                <a16:creationId xmlns:a16="http://schemas.microsoft.com/office/drawing/2014/main" id="{71934D4A-0BAF-4D15-8255-EDAC763625B4}"/>
              </a:ext>
            </a:extLst>
          </p:cNvPr>
          <p:cNvSpPr/>
          <p:nvPr/>
        </p:nvSpPr>
        <p:spPr bwMode="auto">
          <a:xfrm>
            <a:off x="6741625" y="813617"/>
            <a:ext cx="2302932" cy="816879"/>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Multi-Pollutant </a:t>
            </a:r>
          </a:p>
          <a:p>
            <a:pPr algn="ctr"/>
            <a:r>
              <a:rPr lang="en-US" sz="1400" dirty="0">
                <a:solidFill>
                  <a:srgbClr val="FF0000"/>
                </a:solidFill>
                <a:latin typeface="Arial" panose="020B0604020202020204" pitchFamily="34" charset="0"/>
                <a:cs typeface="Arial" panose="020B0604020202020204" pitchFamily="34" charset="0"/>
              </a:rPr>
              <a:t>Ambient and/or Risk National &amp; Areal Mapping </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34" name="Rectangle: Rounded Corners 33">
            <a:extLst>
              <a:ext uri="{FF2B5EF4-FFF2-40B4-BE49-F238E27FC236}">
                <a16:creationId xmlns:a16="http://schemas.microsoft.com/office/drawing/2014/main" id="{F2D24779-0033-4C86-A0C7-720F0C9DBF95}"/>
              </a:ext>
            </a:extLst>
          </p:cNvPr>
          <p:cNvSpPr/>
          <p:nvPr/>
        </p:nvSpPr>
        <p:spPr bwMode="auto">
          <a:xfrm>
            <a:off x="6806007" y="4644244"/>
            <a:ext cx="2230592" cy="816879"/>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Map Overlay with NAA, Advance Area, Class-I Area, or Tribal Area</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35" name="Rectangle: Rounded Corners 34">
            <a:extLst>
              <a:ext uri="{FF2B5EF4-FFF2-40B4-BE49-F238E27FC236}">
                <a16:creationId xmlns:a16="http://schemas.microsoft.com/office/drawing/2014/main" id="{BBC2FEDC-412A-45E4-A31C-B4C712D44CD0}"/>
              </a:ext>
            </a:extLst>
          </p:cNvPr>
          <p:cNvSpPr/>
          <p:nvPr/>
        </p:nvSpPr>
        <p:spPr bwMode="auto">
          <a:xfrm>
            <a:off x="6824554" y="2288295"/>
            <a:ext cx="2212043"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Display Major Point Emissions Sites/Data</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36" name="Rectangle: Rounded Corners 35">
            <a:extLst>
              <a:ext uri="{FF2B5EF4-FFF2-40B4-BE49-F238E27FC236}">
                <a16:creationId xmlns:a16="http://schemas.microsoft.com/office/drawing/2014/main" id="{4B438583-84E3-4A75-A32F-75DC1E8F8F8A}"/>
              </a:ext>
            </a:extLst>
          </p:cNvPr>
          <p:cNvSpPr/>
          <p:nvPr/>
        </p:nvSpPr>
        <p:spPr bwMode="auto">
          <a:xfrm>
            <a:off x="6806006" y="1693414"/>
            <a:ext cx="2212043"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Display Monitoring Sites &amp; Trend Data</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52" name="Rectangle: Rounded Corners 51">
            <a:extLst>
              <a:ext uri="{FF2B5EF4-FFF2-40B4-BE49-F238E27FC236}">
                <a16:creationId xmlns:a16="http://schemas.microsoft.com/office/drawing/2014/main" id="{3D812633-5E35-41AF-BDDA-6B8D31EE6D51}"/>
              </a:ext>
            </a:extLst>
          </p:cNvPr>
          <p:cNvSpPr/>
          <p:nvPr/>
        </p:nvSpPr>
        <p:spPr bwMode="auto">
          <a:xfrm>
            <a:off x="6824554" y="5545718"/>
            <a:ext cx="2193495"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Data Query, Search, Filter &amp; Export</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53" name="Rectangle: Rounded Corners 52">
            <a:extLst>
              <a:ext uri="{FF2B5EF4-FFF2-40B4-BE49-F238E27FC236}">
                <a16:creationId xmlns:a16="http://schemas.microsoft.com/office/drawing/2014/main" id="{F0C8007F-DC9A-499C-94C8-5645F6BA012D}"/>
              </a:ext>
            </a:extLst>
          </p:cNvPr>
          <p:cNvSpPr/>
          <p:nvPr/>
        </p:nvSpPr>
        <p:spPr bwMode="auto">
          <a:xfrm>
            <a:off x="6826920" y="2878353"/>
            <a:ext cx="2187644"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Provide Source Category Emissions</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sp>
        <p:nvSpPr>
          <p:cNvPr id="54" name="Rectangle: Rounded Corners 53">
            <a:extLst>
              <a:ext uri="{FF2B5EF4-FFF2-40B4-BE49-F238E27FC236}">
                <a16:creationId xmlns:a16="http://schemas.microsoft.com/office/drawing/2014/main" id="{B46394D2-7D25-4F7A-A0A8-A3570821DBDB}"/>
              </a:ext>
            </a:extLst>
          </p:cNvPr>
          <p:cNvSpPr/>
          <p:nvPr/>
        </p:nvSpPr>
        <p:spPr bwMode="auto">
          <a:xfrm>
            <a:off x="6826919" y="3463609"/>
            <a:ext cx="2187645"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Provide Sector Emissions Summary</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cxnSp>
        <p:nvCxnSpPr>
          <p:cNvPr id="57" name="Straight Arrow Connector 56">
            <a:extLst>
              <a:ext uri="{FF2B5EF4-FFF2-40B4-BE49-F238E27FC236}">
                <a16:creationId xmlns:a16="http://schemas.microsoft.com/office/drawing/2014/main" id="{8CDCAF75-39D1-4BE0-8E15-0C2641EB0AFE}"/>
              </a:ext>
            </a:extLst>
          </p:cNvPr>
          <p:cNvCxnSpPr>
            <a:cxnSpLocks/>
            <a:stCxn id="16" idx="3"/>
            <a:endCxn id="3" idx="4"/>
          </p:cNvCxnSpPr>
          <p:nvPr/>
        </p:nvCxnSpPr>
        <p:spPr bwMode="auto">
          <a:xfrm flipV="1">
            <a:off x="2691511" y="5230446"/>
            <a:ext cx="1917202" cy="1152542"/>
          </a:xfrm>
          <a:prstGeom prst="straightConnector1">
            <a:avLst/>
          </a:prstGeom>
          <a:solidFill>
            <a:schemeClr val="accent1"/>
          </a:solidFill>
          <a:ln w="57150" cap="flat" cmpd="sng" algn="ctr">
            <a:solidFill>
              <a:srgbClr val="0066FF"/>
            </a:solidFill>
            <a:prstDash val="solid"/>
            <a:round/>
            <a:headEnd type="none" w="med" len="med"/>
            <a:tailEnd type="triangle"/>
          </a:ln>
          <a:effectLst/>
        </p:spPr>
      </p:cxnSp>
      <p:cxnSp>
        <p:nvCxnSpPr>
          <p:cNvPr id="113" name="Straight Arrow Connector 112">
            <a:extLst>
              <a:ext uri="{FF2B5EF4-FFF2-40B4-BE49-F238E27FC236}">
                <a16:creationId xmlns:a16="http://schemas.microsoft.com/office/drawing/2014/main" id="{379B5555-BBCF-4ECE-BB9A-0BDE559C4C97}"/>
              </a:ext>
            </a:extLst>
          </p:cNvPr>
          <p:cNvCxnSpPr>
            <a:cxnSpLocks/>
            <a:stCxn id="3" idx="7"/>
            <a:endCxn id="33" idx="1"/>
          </p:cNvCxnSpPr>
          <p:nvPr/>
        </p:nvCxnSpPr>
        <p:spPr bwMode="auto">
          <a:xfrm flipV="1">
            <a:off x="5500372" y="1222057"/>
            <a:ext cx="1241253" cy="1473447"/>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18" name="Straight Arrow Connector 117">
            <a:extLst>
              <a:ext uri="{FF2B5EF4-FFF2-40B4-BE49-F238E27FC236}">
                <a16:creationId xmlns:a16="http://schemas.microsoft.com/office/drawing/2014/main" id="{0A42867D-D16B-4A8E-8F44-A5F2CAE7A118}"/>
              </a:ext>
            </a:extLst>
          </p:cNvPr>
          <p:cNvCxnSpPr>
            <a:cxnSpLocks/>
            <a:stCxn id="3" idx="6"/>
            <a:endCxn id="35" idx="1"/>
          </p:cNvCxnSpPr>
          <p:nvPr/>
        </p:nvCxnSpPr>
        <p:spPr bwMode="auto">
          <a:xfrm flipV="1">
            <a:off x="5869709" y="2550319"/>
            <a:ext cx="954845" cy="1195193"/>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43" name="Straight Arrow Connector 142">
            <a:extLst>
              <a:ext uri="{FF2B5EF4-FFF2-40B4-BE49-F238E27FC236}">
                <a16:creationId xmlns:a16="http://schemas.microsoft.com/office/drawing/2014/main" id="{6BB7CB14-2400-48F7-BE2D-0632B1E75266}"/>
              </a:ext>
            </a:extLst>
          </p:cNvPr>
          <p:cNvCxnSpPr>
            <a:cxnSpLocks/>
            <a:stCxn id="3" idx="6"/>
            <a:endCxn id="53" idx="1"/>
          </p:cNvCxnSpPr>
          <p:nvPr/>
        </p:nvCxnSpPr>
        <p:spPr bwMode="auto">
          <a:xfrm flipV="1">
            <a:off x="5869709" y="3140377"/>
            <a:ext cx="957211" cy="605135"/>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FA3E744B-250D-41E7-996B-34CB686CFFAF}"/>
              </a:ext>
            </a:extLst>
          </p:cNvPr>
          <p:cNvCxnSpPr>
            <a:cxnSpLocks/>
            <a:stCxn id="3" idx="6"/>
            <a:endCxn id="54" idx="1"/>
          </p:cNvCxnSpPr>
          <p:nvPr/>
        </p:nvCxnSpPr>
        <p:spPr bwMode="auto">
          <a:xfrm flipV="1">
            <a:off x="5869709" y="3725633"/>
            <a:ext cx="957210" cy="19879"/>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49" name="Straight Arrow Connector 148">
            <a:extLst>
              <a:ext uri="{FF2B5EF4-FFF2-40B4-BE49-F238E27FC236}">
                <a16:creationId xmlns:a16="http://schemas.microsoft.com/office/drawing/2014/main" id="{139B8C26-8158-49E7-B042-AD003C7CB957}"/>
              </a:ext>
            </a:extLst>
          </p:cNvPr>
          <p:cNvCxnSpPr>
            <a:cxnSpLocks/>
            <a:endCxn id="36" idx="1"/>
          </p:cNvCxnSpPr>
          <p:nvPr/>
        </p:nvCxnSpPr>
        <p:spPr bwMode="auto">
          <a:xfrm flipV="1">
            <a:off x="5758794" y="1955438"/>
            <a:ext cx="1047212" cy="1148684"/>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52" name="Straight Arrow Connector 151">
            <a:extLst>
              <a:ext uri="{FF2B5EF4-FFF2-40B4-BE49-F238E27FC236}">
                <a16:creationId xmlns:a16="http://schemas.microsoft.com/office/drawing/2014/main" id="{76812475-1695-4041-9FF3-AA463B62CF29}"/>
              </a:ext>
            </a:extLst>
          </p:cNvPr>
          <p:cNvCxnSpPr>
            <a:cxnSpLocks/>
            <a:stCxn id="3" idx="5"/>
            <a:endCxn id="34" idx="1"/>
          </p:cNvCxnSpPr>
          <p:nvPr/>
        </p:nvCxnSpPr>
        <p:spPr bwMode="auto">
          <a:xfrm>
            <a:off x="5500372" y="4795519"/>
            <a:ext cx="1305635" cy="257165"/>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8A4DE4BC-D185-4945-8A53-202A07C38F47}"/>
              </a:ext>
            </a:extLst>
          </p:cNvPr>
          <p:cNvCxnSpPr>
            <a:cxnSpLocks/>
            <a:endCxn id="52" idx="1"/>
          </p:cNvCxnSpPr>
          <p:nvPr/>
        </p:nvCxnSpPr>
        <p:spPr bwMode="auto">
          <a:xfrm>
            <a:off x="5328261" y="4939571"/>
            <a:ext cx="1496293" cy="868171"/>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sp>
        <p:nvSpPr>
          <p:cNvPr id="160" name="Rectangle: Rounded Corners 159">
            <a:extLst>
              <a:ext uri="{FF2B5EF4-FFF2-40B4-BE49-F238E27FC236}">
                <a16:creationId xmlns:a16="http://schemas.microsoft.com/office/drawing/2014/main" id="{8F71DF3F-E94C-4CBB-9456-F1FAB7390D4C}"/>
              </a:ext>
            </a:extLst>
          </p:cNvPr>
          <p:cNvSpPr/>
          <p:nvPr/>
        </p:nvSpPr>
        <p:spPr bwMode="auto">
          <a:xfrm>
            <a:off x="6818268" y="6162553"/>
            <a:ext cx="2193494"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Proximity Screening Analysis</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cxnSp>
        <p:nvCxnSpPr>
          <p:cNvPr id="161" name="Straight Arrow Connector 160">
            <a:extLst>
              <a:ext uri="{FF2B5EF4-FFF2-40B4-BE49-F238E27FC236}">
                <a16:creationId xmlns:a16="http://schemas.microsoft.com/office/drawing/2014/main" id="{AF325B3A-6673-485A-827E-547DA95FF0F1}"/>
              </a:ext>
            </a:extLst>
          </p:cNvPr>
          <p:cNvCxnSpPr>
            <a:cxnSpLocks/>
            <a:endCxn id="160" idx="1"/>
          </p:cNvCxnSpPr>
          <p:nvPr/>
        </p:nvCxnSpPr>
        <p:spPr bwMode="auto">
          <a:xfrm>
            <a:off x="5064151" y="5118953"/>
            <a:ext cx="1754117" cy="1305624"/>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sp>
        <p:nvSpPr>
          <p:cNvPr id="175" name="Rectangle: Rounded Corners 174">
            <a:extLst>
              <a:ext uri="{FF2B5EF4-FFF2-40B4-BE49-F238E27FC236}">
                <a16:creationId xmlns:a16="http://schemas.microsoft.com/office/drawing/2014/main" id="{459ADE6F-D4B9-4913-84FE-D7F2DB4BA59E}"/>
              </a:ext>
            </a:extLst>
          </p:cNvPr>
          <p:cNvSpPr/>
          <p:nvPr/>
        </p:nvSpPr>
        <p:spPr bwMode="auto">
          <a:xfrm>
            <a:off x="6813965" y="4053467"/>
            <a:ext cx="2230592" cy="524047"/>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solidFill>
                  <a:srgbClr val="FF0000"/>
                </a:solidFill>
                <a:latin typeface="Arial" panose="020B0604020202020204" pitchFamily="34" charset="0"/>
                <a:cs typeface="Arial" panose="020B0604020202020204" pitchFamily="34" charset="0"/>
              </a:rPr>
              <a:t>Include EJ/Demographic Indicators</a:t>
            </a:r>
            <a:endParaRPr kumimoji="0" lang="en-US" sz="1400" i="0" u="none" strike="noStrike" normalizeH="0" baseline="0" dirty="0">
              <a:ln w="0"/>
              <a:solidFill>
                <a:srgbClr val="FF0000"/>
              </a:solidFill>
              <a:effectLst>
                <a:outerShdw blurRad="38100" dist="19050" dir="2700000" algn="tl" rotWithShape="0">
                  <a:schemeClr val="dk1">
                    <a:alpha val="40000"/>
                  </a:schemeClr>
                </a:outerShdw>
              </a:effectLst>
              <a:latin typeface="Arial" charset="0"/>
              <a:ea typeface="宋体" pitchFamily="2" charset="-122"/>
            </a:endParaRPr>
          </a:p>
        </p:txBody>
      </p:sp>
      <p:cxnSp>
        <p:nvCxnSpPr>
          <p:cNvPr id="178" name="Straight Arrow Connector 177">
            <a:extLst>
              <a:ext uri="{FF2B5EF4-FFF2-40B4-BE49-F238E27FC236}">
                <a16:creationId xmlns:a16="http://schemas.microsoft.com/office/drawing/2014/main" id="{6CA670C3-17F4-4C16-9E06-CD85EEE8749A}"/>
              </a:ext>
            </a:extLst>
          </p:cNvPr>
          <p:cNvCxnSpPr>
            <a:cxnSpLocks/>
            <a:endCxn id="175" idx="1"/>
          </p:cNvCxnSpPr>
          <p:nvPr/>
        </p:nvCxnSpPr>
        <p:spPr bwMode="auto">
          <a:xfrm flipV="1">
            <a:off x="5749443" y="4315491"/>
            <a:ext cx="1064522" cy="7942"/>
          </a:xfrm>
          <a:prstGeom prst="straightConnector1">
            <a:avLst/>
          </a:prstGeom>
          <a:solidFill>
            <a:schemeClr val="accent1"/>
          </a:solidFill>
          <a:ln w="57150" cap="flat" cmpd="sng" algn="ctr">
            <a:solidFill>
              <a:schemeClr val="accent6">
                <a:lumMod val="75000"/>
              </a:schemeClr>
            </a:solidFill>
            <a:prstDash val="solid"/>
            <a:round/>
            <a:headEnd type="none" w="med" len="med"/>
            <a:tailEnd type="triangle"/>
          </a:ln>
          <a:effectLst/>
        </p:spPr>
      </p:cxnSp>
      <p:pic>
        <p:nvPicPr>
          <p:cNvPr id="30" name="Picture 29">
            <a:extLst>
              <a:ext uri="{FF2B5EF4-FFF2-40B4-BE49-F238E27FC236}">
                <a16:creationId xmlns:a16="http://schemas.microsoft.com/office/drawing/2014/main" id="{3ABF209A-D86A-4372-8C6B-8BF2C24098F0}"/>
              </a:ext>
            </a:extLst>
          </p:cNvPr>
          <p:cNvPicPr>
            <a:picLocks noChangeAspect="1"/>
          </p:cNvPicPr>
          <p:nvPr/>
        </p:nvPicPr>
        <p:blipFill>
          <a:blip r:embed="rId7"/>
          <a:stretch>
            <a:fillRect/>
          </a:stretch>
        </p:blipFill>
        <p:spPr>
          <a:xfrm>
            <a:off x="9199124" y="2268677"/>
            <a:ext cx="2923230" cy="2037067"/>
          </a:xfrm>
          <a:prstGeom prst="rect">
            <a:avLst/>
          </a:prstGeom>
          <a:ln w="19050">
            <a:solidFill>
              <a:schemeClr val="tx1"/>
            </a:solidFill>
          </a:ln>
        </p:spPr>
      </p:pic>
      <p:pic>
        <p:nvPicPr>
          <p:cNvPr id="32" name="Picture 31">
            <a:extLst>
              <a:ext uri="{FF2B5EF4-FFF2-40B4-BE49-F238E27FC236}">
                <a16:creationId xmlns:a16="http://schemas.microsoft.com/office/drawing/2014/main" id="{51D8C26F-EB99-4BE9-99C9-CA318D490B31}"/>
              </a:ext>
            </a:extLst>
          </p:cNvPr>
          <p:cNvPicPr>
            <a:picLocks noChangeAspect="1"/>
          </p:cNvPicPr>
          <p:nvPr/>
        </p:nvPicPr>
        <p:blipFill>
          <a:blip r:embed="rId8"/>
          <a:stretch>
            <a:fillRect/>
          </a:stretch>
        </p:blipFill>
        <p:spPr>
          <a:xfrm>
            <a:off x="9191335" y="2759420"/>
            <a:ext cx="2945263" cy="2052422"/>
          </a:xfrm>
          <a:prstGeom prst="rect">
            <a:avLst/>
          </a:prstGeom>
          <a:ln w="19050">
            <a:solidFill>
              <a:schemeClr val="tx1"/>
            </a:solidFill>
          </a:ln>
        </p:spPr>
      </p:pic>
      <p:pic>
        <p:nvPicPr>
          <p:cNvPr id="38" name="Picture 37">
            <a:extLst>
              <a:ext uri="{FF2B5EF4-FFF2-40B4-BE49-F238E27FC236}">
                <a16:creationId xmlns:a16="http://schemas.microsoft.com/office/drawing/2014/main" id="{0CAFB3EC-1B97-4E7E-BE18-E5386F1FB09D}"/>
              </a:ext>
            </a:extLst>
          </p:cNvPr>
          <p:cNvPicPr>
            <a:picLocks noChangeAspect="1"/>
          </p:cNvPicPr>
          <p:nvPr/>
        </p:nvPicPr>
        <p:blipFill>
          <a:blip r:embed="rId9"/>
          <a:stretch>
            <a:fillRect/>
          </a:stretch>
        </p:blipFill>
        <p:spPr>
          <a:xfrm>
            <a:off x="9193529" y="3323942"/>
            <a:ext cx="2945188" cy="1939090"/>
          </a:xfrm>
          <a:prstGeom prst="rect">
            <a:avLst/>
          </a:prstGeom>
          <a:ln w="19050">
            <a:solidFill>
              <a:schemeClr val="tx1"/>
            </a:solidFill>
          </a:ln>
        </p:spPr>
      </p:pic>
      <p:pic>
        <p:nvPicPr>
          <p:cNvPr id="40" name="Picture 39">
            <a:extLst>
              <a:ext uri="{FF2B5EF4-FFF2-40B4-BE49-F238E27FC236}">
                <a16:creationId xmlns:a16="http://schemas.microsoft.com/office/drawing/2014/main" id="{547BE768-0E92-4769-AB2B-C50872210E0D}"/>
              </a:ext>
            </a:extLst>
          </p:cNvPr>
          <p:cNvPicPr>
            <a:picLocks noChangeAspect="1"/>
          </p:cNvPicPr>
          <p:nvPr/>
        </p:nvPicPr>
        <p:blipFill>
          <a:blip r:embed="rId10"/>
          <a:stretch>
            <a:fillRect/>
          </a:stretch>
        </p:blipFill>
        <p:spPr>
          <a:xfrm>
            <a:off x="9191163" y="3824272"/>
            <a:ext cx="2910861" cy="1736593"/>
          </a:xfrm>
          <a:prstGeom prst="rect">
            <a:avLst/>
          </a:prstGeom>
          <a:ln w="19050">
            <a:solidFill>
              <a:schemeClr val="tx1"/>
            </a:solidFill>
          </a:ln>
        </p:spPr>
      </p:pic>
      <p:pic>
        <p:nvPicPr>
          <p:cNvPr id="42" name="Picture 41">
            <a:extLst>
              <a:ext uri="{FF2B5EF4-FFF2-40B4-BE49-F238E27FC236}">
                <a16:creationId xmlns:a16="http://schemas.microsoft.com/office/drawing/2014/main" id="{128ABA08-FC70-47F0-8B8A-2E1B969458EB}"/>
              </a:ext>
            </a:extLst>
          </p:cNvPr>
          <p:cNvPicPr>
            <a:picLocks noChangeAspect="1"/>
          </p:cNvPicPr>
          <p:nvPr/>
        </p:nvPicPr>
        <p:blipFill rotWithShape="1">
          <a:blip r:embed="rId11"/>
          <a:srcRect l="3095" r="18169"/>
          <a:stretch/>
        </p:blipFill>
        <p:spPr>
          <a:xfrm>
            <a:off x="9183471" y="4281326"/>
            <a:ext cx="2952394" cy="1577988"/>
          </a:xfrm>
          <a:prstGeom prst="rect">
            <a:avLst/>
          </a:prstGeom>
          <a:ln w="19050">
            <a:solidFill>
              <a:schemeClr val="tx1"/>
            </a:solidFill>
          </a:ln>
        </p:spPr>
      </p:pic>
      <p:pic>
        <p:nvPicPr>
          <p:cNvPr id="44" name="Picture 43">
            <a:extLst>
              <a:ext uri="{FF2B5EF4-FFF2-40B4-BE49-F238E27FC236}">
                <a16:creationId xmlns:a16="http://schemas.microsoft.com/office/drawing/2014/main" id="{A798A931-1C31-46F5-9564-F6024CA6F17D}"/>
              </a:ext>
            </a:extLst>
          </p:cNvPr>
          <p:cNvPicPr>
            <a:picLocks noChangeAspect="1"/>
          </p:cNvPicPr>
          <p:nvPr/>
        </p:nvPicPr>
        <p:blipFill>
          <a:blip r:embed="rId12"/>
          <a:stretch>
            <a:fillRect/>
          </a:stretch>
        </p:blipFill>
        <p:spPr>
          <a:xfrm>
            <a:off x="9182324" y="4653150"/>
            <a:ext cx="2953541" cy="1950510"/>
          </a:xfrm>
          <a:prstGeom prst="rect">
            <a:avLst/>
          </a:prstGeom>
          <a:ln w="19050">
            <a:solidFill>
              <a:schemeClr val="tx1"/>
            </a:solidFill>
          </a:ln>
        </p:spPr>
      </p:pic>
      <p:pic>
        <p:nvPicPr>
          <p:cNvPr id="61" name="图片 3">
            <a:extLst>
              <a:ext uri="{FF2B5EF4-FFF2-40B4-BE49-F238E27FC236}">
                <a16:creationId xmlns:a16="http://schemas.microsoft.com/office/drawing/2014/main" id="{0A6DC8F5-2167-499B-A7A0-E615E533E390}"/>
              </a:ext>
            </a:extLst>
          </p:cNvPr>
          <p:cNvPicPr>
            <a:picLocks noChangeAspect="1"/>
          </p:cNvPicPr>
          <p:nvPr/>
        </p:nvPicPr>
        <p:blipFill>
          <a:blip r:embed="rId13"/>
          <a:stretch>
            <a:fillRect/>
          </a:stretch>
        </p:blipFill>
        <p:spPr>
          <a:xfrm>
            <a:off x="9167745" y="4966148"/>
            <a:ext cx="2968120" cy="1883534"/>
          </a:xfrm>
          <a:prstGeom prst="rect">
            <a:avLst/>
          </a:prstGeom>
          <a:ln w="19050">
            <a:solidFill>
              <a:schemeClr val="tx1"/>
            </a:solidFill>
          </a:ln>
        </p:spPr>
      </p:pic>
      <p:cxnSp>
        <p:nvCxnSpPr>
          <p:cNvPr id="62" name="Straight Arrow Connector 61">
            <a:extLst>
              <a:ext uri="{FF2B5EF4-FFF2-40B4-BE49-F238E27FC236}">
                <a16:creationId xmlns:a16="http://schemas.microsoft.com/office/drawing/2014/main" id="{98A358EB-E1B2-4526-92BC-E9737386BBEB}"/>
              </a:ext>
            </a:extLst>
          </p:cNvPr>
          <p:cNvCxnSpPr>
            <a:cxnSpLocks/>
            <a:stCxn id="33" idx="3"/>
            <a:endCxn id="190" idx="0"/>
          </p:cNvCxnSpPr>
          <p:nvPr/>
        </p:nvCxnSpPr>
        <p:spPr bwMode="auto">
          <a:xfrm flipV="1">
            <a:off x="9044557" y="771817"/>
            <a:ext cx="1601304" cy="45024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F1AA9612-99E0-4155-B4D6-3B422F8665E1}"/>
              </a:ext>
            </a:extLst>
          </p:cNvPr>
          <p:cNvCxnSpPr>
            <a:cxnSpLocks/>
            <a:stCxn id="36" idx="3"/>
            <a:endCxn id="18" idx="0"/>
          </p:cNvCxnSpPr>
          <p:nvPr/>
        </p:nvCxnSpPr>
        <p:spPr bwMode="auto">
          <a:xfrm flipV="1">
            <a:off x="9018049" y="1161982"/>
            <a:ext cx="1628391" cy="7934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72" name="Straight Arrow Connector 71">
            <a:extLst>
              <a:ext uri="{FF2B5EF4-FFF2-40B4-BE49-F238E27FC236}">
                <a16:creationId xmlns:a16="http://schemas.microsoft.com/office/drawing/2014/main" id="{3694B469-118A-4D5D-BC6E-4F0D2302B401}"/>
              </a:ext>
            </a:extLst>
          </p:cNvPr>
          <p:cNvCxnSpPr>
            <a:cxnSpLocks/>
            <a:stCxn id="35" idx="3"/>
          </p:cNvCxnSpPr>
          <p:nvPr/>
        </p:nvCxnSpPr>
        <p:spPr bwMode="auto">
          <a:xfrm flipV="1">
            <a:off x="9036597" y="1774476"/>
            <a:ext cx="1609997" cy="775843"/>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75" name="Straight Arrow Connector 74">
            <a:extLst>
              <a:ext uri="{FF2B5EF4-FFF2-40B4-BE49-F238E27FC236}">
                <a16:creationId xmlns:a16="http://schemas.microsoft.com/office/drawing/2014/main" id="{A7C80C3E-85A4-425E-B869-5049BA02847F}"/>
              </a:ext>
            </a:extLst>
          </p:cNvPr>
          <p:cNvCxnSpPr>
            <a:cxnSpLocks/>
            <a:stCxn id="35" idx="3"/>
            <a:endCxn id="30" idx="0"/>
          </p:cNvCxnSpPr>
          <p:nvPr/>
        </p:nvCxnSpPr>
        <p:spPr bwMode="auto">
          <a:xfrm flipV="1">
            <a:off x="9036597" y="2268677"/>
            <a:ext cx="1624142" cy="281642"/>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a:extLst>
              <a:ext uri="{FF2B5EF4-FFF2-40B4-BE49-F238E27FC236}">
                <a16:creationId xmlns:a16="http://schemas.microsoft.com/office/drawing/2014/main" id="{4EF5BA4D-B765-4658-A188-4BCE0D6B54C2}"/>
              </a:ext>
            </a:extLst>
          </p:cNvPr>
          <p:cNvCxnSpPr>
            <a:cxnSpLocks/>
            <a:stCxn id="53" idx="3"/>
            <a:endCxn id="32" idx="0"/>
          </p:cNvCxnSpPr>
          <p:nvPr/>
        </p:nvCxnSpPr>
        <p:spPr bwMode="auto">
          <a:xfrm flipV="1">
            <a:off x="9014564" y="2759420"/>
            <a:ext cx="1649403" cy="38095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a:extLst>
              <a:ext uri="{FF2B5EF4-FFF2-40B4-BE49-F238E27FC236}">
                <a16:creationId xmlns:a16="http://schemas.microsoft.com/office/drawing/2014/main" id="{217AA477-BF8F-406F-965A-A1B07C382D21}"/>
              </a:ext>
            </a:extLst>
          </p:cNvPr>
          <p:cNvCxnSpPr>
            <a:cxnSpLocks/>
            <a:stCxn id="175" idx="3"/>
            <a:endCxn id="40" idx="0"/>
          </p:cNvCxnSpPr>
          <p:nvPr/>
        </p:nvCxnSpPr>
        <p:spPr bwMode="auto">
          <a:xfrm flipV="1">
            <a:off x="9044557" y="3824272"/>
            <a:ext cx="1602037" cy="49121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1" name="Straight Arrow Connector 90">
            <a:extLst>
              <a:ext uri="{FF2B5EF4-FFF2-40B4-BE49-F238E27FC236}">
                <a16:creationId xmlns:a16="http://schemas.microsoft.com/office/drawing/2014/main" id="{2DB70588-F6DA-4A7D-BC76-49440C5C51CD}"/>
              </a:ext>
            </a:extLst>
          </p:cNvPr>
          <p:cNvCxnSpPr>
            <a:cxnSpLocks/>
            <a:stCxn id="54" idx="3"/>
            <a:endCxn id="38" idx="0"/>
          </p:cNvCxnSpPr>
          <p:nvPr/>
        </p:nvCxnSpPr>
        <p:spPr bwMode="auto">
          <a:xfrm flipV="1">
            <a:off x="9014564" y="3323942"/>
            <a:ext cx="1651559" cy="40169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4" name="Straight Arrow Connector 93">
            <a:extLst>
              <a:ext uri="{FF2B5EF4-FFF2-40B4-BE49-F238E27FC236}">
                <a16:creationId xmlns:a16="http://schemas.microsoft.com/office/drawing/2014/main" id="{700895B9-C28D-48B3-99BD-2C2D6030D2F4}"/>
              </a:ext>
            </a:extLst>
          </p:cNvPr>
          <p:cNvCxnSpPr>
            <a:cxnSpLocks/>
            <a:stCxn id="34" idx="3"/>
            <a:endCxn id="42" idx="0"/>
          </p:cNvCxnSpPr>
          <p:nvPr/>
        </p:nvCxnSpPr>
        <p:spPr bwMode="auto">
          <a:xfrm flipV="1">
            <a:off x="9036599" y="4281326"/>
            <a:ext cx="1623069" cy="77135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8" name="Straight Arrow Connector 97">
            <a:extLst>
              <a:ext uri="{FF2B5EF4-FFF2-40B4-BE49-F238E27FC236}">
                <a16:creationId xmlns:a16="http://schemas.microsoft.com/office/drawing/2014/main" id="{B229CF96-ECD5-4253-9AB7-D7D7B724128D}"/>
              </a:ext>
            </a:extLst>
          </p:cNvPr>
          <p:cNvCxnSpPr>
            <a:cxnSpLocks/>
            <a:stCxn id="52" idx="3"/>
            <a:endCxn id="44" idx="0"/>
          </p:cNvCxnSpPr>
          <p:nvPr/>
        </p:nvCxnSpPr>
        <p:spPr bwMode="auto">
          <a:xfrm flipV="1">
            <a:off x="9018049" y="4653150"/>
            <a:ext cx="1641046" cy="1154592"/>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01" name="Straight Arrow Connector 100">
            <a:extLst>
              <a:ext uri="{FF2B5EF4-FFF2-40B4-BE49-F238E27FC236}">
                <a16:creationId xmlns:a16="http://schemas.microsoft.com/office/drawing/2014/main" id="{A2983F7A-96F0-4B48-A9FD-84EBFB2DCC40}"/>
              </a:ext>
            </a:extLst>
          </p:cNvPr>
          <p:cNvCxnSpPr>
            <a:cxnSpLocks/>
            <a:stCxn id="160" idx="3"/>
            <a:endCxn id="61" idx="0"/>
          </p:cNvCxnSpPr>
          <p:nvPr/>
        </p:nvCxnSpPr>
        <p:spPr bwMode="auto">
          <a:xfrm flipV="1">
            <a:off x="9011762" y="4966148"/>
            <a:ext cx="1640043" cy="145842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58" name="Picture 57">
            <a:extLst>
              <a:ext uri="{FF2B5EF4-FFF2-40B4-BE49-F238E27FC236}">
                <a16:creationId xmlns:a16="http://schemas.microsoft.com/office/drawing/2014/main" id="{3C122D43-4D31-40C3-9404-51FC964BA7F6}"/>
              </a:ext>
            </a:extLst>
          </p:cNvPr>
          <p:cNvPicPr>
            <a:picLocks noChangeAspect="1"/>
          </p:cNvPicPr>
          <p:nvPr/>
        </p:nvPicPr>
        <p:blipFill rotWithShape="1">
          <a:blip r:embed="rId3"/>
          <a:srcRect l="29249" t="81599" r="63054" b="4173"/>
          <a:stretch/>
        </p:blipFill>
        <p:spPr>
          <a:xfrm>
            <a:off x="4086968" y="4075779"/>
            <a:ext cx="960480" cy="961743"/>
          </a:xfrm>
          <a:prstGeom prst="rect">
            <a:avLst/>
          </a:prstGeom>
          <a:ln w="3175">
            <a:solidFill>
              <a:schemeClr val="tx1"/>
            </a:solidFill>
          </a:ln>
        </p:spPr>
      </p:pic>
      <p:sp>
        <p:nvSpPr>
          <p:cNvPr id="5" name="TextBox 4">
            <a:extLst>
              <a:ext uri="{FF2B5EF4-FFF2-40B4-BE49-F238E27FC236}">
                <a16:creationId xmlns:a16="http://schemas.microsoft.com/office/drawing/2014/main" id="{F3E539D0-243F-4E5E-9FC3-727A8A8CF444}"/>
              </a:ext>
            </a:extLst>
          </p:cNvPr>
          <p:cNvSpPr txBox="1"/>
          <p:nvPr/>
        </p:nvSpPr>
        <p:spPr>
          <a:xfrm>
            <a:off x="3328817" y="3145187"/>
            <a:ext cx="2577950" cy="830997"/>
          </a:xfrm>
          <a:prstGeom prst="rect">
            <a:avLst/>
          </a:prstGeom>
          <a:noFill/>
        </p:spPr>
        <p:txBody>
          <a:bodyPr wrap="none" rtlCol="0">
            <a:spAutoFit/>
          </a:bodyPr>
          <a:lstStyle/>
          <a:p>
            <a:r>
              <a:rPr lang="en-US" sz="4800" b="1" dirty="0">
                <a:solidFill>
                  <a:srgbClr val="7030A0"/>
                </a:solidFill>
                <a:latin typeface="Arial Black" panose="020B0A04020102020204" pitchFamily="34" charset="0"/>
              </a:rPr>
              <a:t>N</a:t>
            </a:r>
            <a:r>
              <a:rPr lang="en-US" sz="4800" b="1" dirty="0">
                <a:latin typeface="Arial Black" panose="020B0A04020102020204" pitchFamily="34" charset="0"/>
              </a:rPr>
              <a:t>E</a:t>
            </a:r>
            <a:r>
              <a:rPr lang="en-US" sz="4800" b="1" dirty="0">
                <a:solidFill>
                  <a:srgbClr val="0000FF"/>
                </a:solidFill>
                <a:latin typeface="Arial Black" panose="020B0A04020102020204" pitchFamily="34" charset="0"/>
              </a:rPr>
              <a:t>X</a:t>
            </a:r>
            <a:r>
              <a:rPr lang="en-US" sz="4800" b="1" dirty="0">
                <a:solidFill>
                  <a:srgbClr val="FF0000"/>
                </a:solidFill>
                <a:latin typeface="Arial Black" panose="020B0A04020102020204" pitchFamily="34" charset="0"/>
              </a:rPr>
              <a:t>U</a:t>
            </a:r>
            <a:r>
              <a:rPr lang="en-US" sz="4800" b="1" dirty="0">
                <a:solidFill>
                  <a:srgbClr val="33CC33"/>
                </a:solidFill>
                <a:latin typeface="Arial Black" panose="020B0A04020102020204" pitchFamily="34" charset="0"/>
              </a:rPr>
              <a:t>S</a:t>
            </a:r>
          </a:p>
        </p:txBody>
      </p:sp>
      <p:sp>
        <p:nvSpPr>
          <p:cNvPr id="59" name="Slide Number Placeholder 1">
            <a:extLst>
              <a:ext uri="{FF2B5EF4-FFF2-40B4-BE49-F238E27FC236}">
                <a16:creationId xmlns:a16="http://schemas.microsoft.com/office/drawing/2014/main" id="{E5F90B97-83F3-4179-8098-8BCD44C938CC}"/>
              </a:ext>
            </a:extLst>
          </p:cNvPr>
          <p:cNvSpPr txBox="1">
            <a:spLocks/>
          </p:cNvSpPr>
          <p:nvPr/>
        </p:nvSpPr>
        <p:spPr>
          <a:xfrm>
            <a:off x="-1" y="6504037"/>
            <a:ext cx="342275"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0961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700"/>
                            </p:stCondLst>
                            <p:childTnLst>
                              <p:par>
                                <p:cTn id="8" presetID="1" presetClass="entr" presetSubtype="0" fill="hold" nodeType="afterEffect">
                                  <p:stCondLst>
                                    <p:cond delay="300"/>
                                  </p:stCondLst>
                                  <p:childTnLst>
                                    <p:set>
                                      <p:cBhvr>
                                        <p:cTn id="9" dur="1" fill="hold">
                                          <p:stCondLst>
                                            <p:cond delay="0"/>
                                          </p:stCondLst>
                                        </p:cTn>
                                        <p:tgtEl>
                                          <p:spTgt spid="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9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9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36419-70C7-4301-BDFA-4C5DC7B087C7}"/>
              </a:ext>
            </a:extLst>
          </p:cNvPr>
          <p:cNvSpPr>
            <a:spLocks noGrp="1"/>
          </p:cNvSpPr>
          <p:nvPr>
            <p:ph type="ctrTitle"/>
          </p:nvPr>
        </p:nvSpPr>
        <p:spPr/>
        <p:txBody>
          <a:bodyPr>
            <a:normAutofit/>
          </a:bodyPr>
          <a:lstStyle/>
          <a:p>
            <a:pPr algn="ctr"/>
            <a:r>
              <a:rPr lang="en-US" dirty="0">
                <a:solidFill>
                  <a:srgbClr val="FFFF00"/>
                </a:solidFill>
              </a:rPr>
              <a:t>Example Multi-Pollutant Packet</a:t>
            </a:r>
            <a:br>
              <a:rPr lang="en-US" dirty="0">
                <a:solidFill>
                  <a:srgbClr val="FFFF00"/>
                </a:solidFill>
              </a:rPr>
            </a:br>
            <a:r>
              <a:rPr lang="en-US" dirty="0">
                <a:solidFill>
                  <a:srgbClr val="FFFF00"/>
                </a:solidFill>
              </a:rPr>
              <a:t>for Region 1: </a:t>
            </a:r>
            <a:r>
              <a:rPr lang="en-US" dirty="0"/>
              <a:t>Boston CBSA</a:t>
            </a:r>
          </a:p>
        </p:txBody>
      </p:sp>
      <p:sp>
        <p:nvSpPr>
          <p:cNvPr id="6" name="Slide Number Placeholder 1">
            <a:extLst>
              <a:ext uri="{FF2B5EF4-FFF2-40B4-BE49-F238E27FC236}">
                <a16:creationId xmlns:a16="http://schemas.microsoft.com/office/drawing/2014/main" id="{93E9DA72-1345-4F59-8D5E-5F521578799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80662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C568-0493-4EFA-8339-66285238CDBE}"/>
              </a:ext>
            </a:extLst>
          </p:cNvPr>
          <p:cNvSpPr>
            <a:spLocks noGrp="1"/>
          </p:cNvSpPr>
          <p:nvPr>
            <p:ph type="title"/>
          </p:nvPr>
        </p:nvSpPr>
        <p:spPr/>
        <p:txBody>
          <a:bodyPr/>
          <a:lstStyle/>
          <a:p>
            <a:pPr algn="ctr"/>
            <a:r>
              <a:rPr lang="en-US" sz="3200" b="1" kern="0" dirty="0">
                <a:solidFill>
                  <a:srgbClr val="FFFF00"/>
                </a:solidFill>
              </a:rPr>
              <a:t>Region 1 Example: </a:t>
            </a:r>
            <a:r>
              <a:rPr lang="en-US" dirty="0"/>
              <a:t>Criteria</a:t>
            </a:r>
          </a:p>
        </p:txBody>
      </p:sp>
      <p:sp>
        <p:nvSpPr>
          <p:cNvPr id="3" name="Content Placeholder 2">
            <a:extLst>
              <a:ext uri="{FF2B5EF4-FFF2-40B4-BE49-F238E27FC236}">
                <a16:creationId xmlns:a16="http://schemas.microsoft.com/office/drawing/2014/main" id="{6A839923-C0E3-419F-85CD-56149C3982B2}"/>
              </a:ext>
            </a:extLst>
          </p:cNvPr>
          <p:cNvSpPr>
            <a:spLocks noGrp="1"/>
          </p:cNvSpPr>
          <p:nvPr>
            <p:ph idx="1"/>
          </p:nvPr>
        </p:nvSpPr>
        <p:spPr/>
        <p:txBody>
          <a:bodyPr/>
          <a:lstStyle/>
          <a:p>
            <a:r>
              <a:rPr lang="en-US" dirty="0">
                <a:solidFill>
                  <a:srgbClr val="FB3C3B"/>
                </a:solidFill>
              </a:rPr>
              <a:t>PM2.5</a:t>
            </a:r>
            <a:r>
              <a:rPr lang="en-US" dirty="0"/>
              <a:t> Top Mortality Rate Risk Percentile ≥ 75%</a:t>
            </a:r>
          </a:p>
          <a:p>
            <a:r>
              <a:rPr lang="en-US" dirty="0">
                <a:solidFill>
                  <a:srgbClr val="3C91F9"/>
                </a:solidFill>
              </a:rPr>
              <a:t>Ozone</a:t>
            </a:r>
            <a:r>
              <a:rPr lang="en-US" dirty="0"/>
              <a:t> Top Mortality Rate Risk Percentile ≥ 75%</a:t>
            </a:r>
          </a:p>
          <a:p>
            <a:r>
              <a:rPr lang="en-US" dirty="0">
                <a:solidFill>
                  <a:srgbClr val="FBFA3B"/>
                </a:solidFill>
                <a:highlight>
                  <a:srgbClr val="C0C0C0"/>
                </a:highlight>
              </a:rPr>
              <a:t>Air Toxics </a:t>
            </a:r>
            <a:r>
              <a:rPr lang="en-US" dirty="0"/>
              <a:t>Top Cancer Risk Percentile ≥ 75%</a:t>
            </a:r>
          </a:p>
          <a:p>
            <a:r>
              <a:rPr lang="en-US" dirty="0">
                <a:solidFill>
                  <a:srgbClr val="9FCB89"/>
                </a:solidFill>
              </a:rPr>
              <a:t>EJ/Demographics </a:t>
            </a:r>
            <a:r>
              <a:rPr lang="en-US" dirty="0"/>
              <a:t>Top Demographic Index Percentile ≥ 75%</a:t>
            </a:r>
          </a:p>
        </p:txBody>
      </p:sp>
      <p:pic>
        <p:nvPicPr>
          <p:cNvPr id="5" name="Picture 4">
            <a:extLst>
              <a:ext uri="{FF2B5EF4-FFF2-40B4-BE49-F238E27FC236}">
                <a16:creationId xmlns:a16="http://schemas.microsoft.com/office/drawing/2014/main" id="{53914AE5-FBCC-4F79-A4E9-3F8CB28D1AD0}"/>
              </a:ext>
            </a:extLst>
          </p:cNvPr>
          <p:cNvPicPr>
            <a:picLocks noChangeAspect="1"/>
          </p:cNvPicPr>
          <p:nvPr/>
        </p:nvPicPr>
        <p:blipFill>
          <a:blip r:embed="rId3"/>
          <a:stretch>
            <a:fillRect/>
          </a:stretch>
        </p:blipFill>
        <p:spPr>
          <a:xfrm>
            <a:off x="4843462" y="4466696"/>
            <a:ext cx="2505075" cy="1752600"/>
          </a:xfrm>
          <a:prstGeom prst="rect">
            <a:avLst/>
          </a:prstGeom>
        </p:spPr>
      </p:pic>
      <p:sp>
        <p:nvSpPr>
          <p:cNvPr id="6" name="Slide Number Placeholder 1">
            <a:extLst>
              <a:ext uri="{FF2B5EF4-FFF2-40B4-BE49-F238E27FC236}">
                <a16:creationId xmlns:a16="http://schemas.microsoft.com/office/drawing/2014/main" id="{62E14269-3905-4E49-9B1F-C1B5E8FE14C1}"/>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3122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1C780D-5E13-4E8D-897E-485207E43A75}"/>
              </a:ext>
            </a:extLst>
          </p:cNvPr>
          <p:cNvPicPr>
            <a:picLocks noChangeAspect="1"/>
          </p:cNvPicPr>
          <p:nvPr/>
        </p:nvPicPr>
        <p:blipFill>
          <a:blip r:embed="rId3"/>
          <a:stretch>
            <a:fillRect/>
          </a:stretch>
        </p:blipFill>
        <p:spPr>
          <a:xfrm>
            <a:off x="724946" y="0"/>
            <a:ext cx="10742108" cy="6858000"/>
          </a:xfrm>
          <a:prstGeom prst="rect">
            <a:avLst/>
          </a:prstGeom>
        </p:spPr>
      </p:pic>
      <p:sp>
        <p:nvSpPr>
          <p:cNvPr id="2" name="Title 1">
            <a:extLst>
              <a:ext uri="{FF2B5EF4-FFF2-40B4-BE49-F238E27FC236}">
                <a16:creationId xmlns:a16="http://schemas.microsoft.com/office/drawing/2014/main" id="{2C24F7F0-9F90-48D4-8722-CA80E3CD9471}"/>
              </a:ext>
            </a:extLst>
          </p:cNvPr>
          <p:cNvSpPr>
            <a:spLocks noGrp="1"/>
          </p:cNvSpPr>
          <p:nvPr>
            <p:ph type="title"/>
          </p:nvPr>
        </p:nvSpPr>
        <p:spPr>
          <a:xfrm>
            <a:off x="9295354" y="5532437"/>
            <a:ext cx="2171700" cy="1325563"/>
          </a:xfrm>
        </p:spPr>
        <p:txBody>
          <a:bodyPr/>
          <a:lstStyle/>
          <a:p>
            <a:r>
              <a:rPr lang="en-US" dirty="0">
                <a:solidFill>
                  <a:schemeClr val="tx1"/>
                </a:solidFill>
              </a:rPr>
              <a:t>Region 1</a:t>
            </a:r>
          </a:p>
        </p:txBody>
      </p:sp>
      <p:sp>
        <p:nvSpPr>
          <p:cNvPr id="6" name="Slide Number Placeholder 1">
            <a:extLst>
              <a:ext uri="{FF2B5EF4-FFF2-40B4-BE49-F238E27FC236}">
                <a16:creationId xmlns:a16="http://schemas.microsoft.com/office/drawing/2014/main" id="{AA3C45C5-F09C-4E9E-9710-B882C6119BF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7" name="TextBox 6">
            <a:extLst>
              <a:ext uri="{FF2B5EF4-FFF2-40B4-BE49-F238E27FC236}">
                <a16:creationId xmlns:a16="http://schemas.microsoft.com/office/drawing/2014/main" id="{2AAD89AD-E420-4C34-9145-519273238112}"/>
              </a:ext>
            </a:extLst>
          </p:cNvPr>
          <p:cNvSpPr txBox="1"/>
          <p:nvPr/>
        </p:nvSpPr>
        <p:spPr>
          <a:xfrm>
            <a:off x="8118061" y="0"/>
            <a:ext cx="3880678" cy="2585323"/>
          </a:xfrm>
          <a:prstGeom prst="rect">
            <a:avLst/>
          </a:prstGeom>
          <a:solidFill>
            <a:srgbClr val="FFFFFF"/>
          </a:solidFill>
        </p:spPr>
        <p:txBody>
          <a:bodyPr wrap="square">
            <a:spAutoFit/>
          </a:bodyPr>
          <a:lstStyle/>
          <a:p>
            <a:pPr marL="285750" indent="-285750">
              <a:buFont typeface="Arial" panose="020B0604020202020204" pitchFamily="34" charset="0"/>
              <a:buChar char="•"/>
            </a:pPr>
            <a:r>
              <a:rPr lang="en-US" b="1" dirty="0">
                <a:solidFill>
                  <a:srgbClr val="FB3C3B"/>
                </a:solidFill>
              </a:rPr>
              <a:t>PM2.5</a:t>
            </a:r>
            <a:r>
              <a:rPr lang="en-US" dirty="0"/>
              <a:t> Top Mortality Rate Risk Percentile ≥ 75%</a:t>
            </a:r>
          </a:p>
          <a:p>
            <a:pPr marL="285750" indent="-285750">
              <a:buFont typeface="Arial" panose="020B0604020202020204" pitchFamily="34" charset="0"/>
              <a:buChar char="•"/>
            </a:pPr>
            <a:r>
              <a:rPr lang="en-US" b="1" dirty="0">
                <a:solidFill>
                  <a:srgbClr val="3C91F9"/>
                </a:solidFill>
              </a:rPr>
              <a:t>Ozone</a:t>
            </a:r>
            <a:r>
              <a:rPr lang="en-US" dirty="0"/>
              <a:t> Top Mortality Rate Risk Percentile ≥ 75%</a:t>
            </a:r>
          </a:p>
          <a:p>
            <a:pPr marL="285750" indent="-285750">
              <a:buFont typeface="Arial" panose="020B0604020202020204" pitchFamily="34" charset="0"/>
              <a:buChar char="•"/>
            </a:pPr>
            <a:r>
              <a:rPr lang="en-US" b="1" dirty="0">
                <a:solidFill>
                  <a:srgbClr val="FBFA3B"/>
                </a:solidFill>
                <a:highlight>
                  <a:srgbClr val="C0C0C0"/>
                </a:highlight>
              </a:rPr>
              <a:t>Air Toxics </a:t>
            </a:r>
            <a:r>
              <a:rPr lang="en-US" dirty="0"/>
              <a:t>Top Cancer Risk Percentile ≥ 75%</a:t>
            </a:r>
          </a:p>
          <a:p>
            <a:pPr marL="285750" indent="-285750">
              <a:buFont typeface="Arial" panose="020B0604020202020204" pitchFamily="34" charset="0"/>
              <a:buChar char="•"/>
            </a:pPr>
            <a:r>
              <a:rPr lang="en-US" b="1" dirty="0">
                <a:solidFill>
                  <a:srgbClr val="9FCB89"/>
                </a:solidFill>
              </a:rPr>
              <a:t>EJ/Demographics </a:t>
            </a:r>
            <a:r>
              <a:rPr lang="en-US" dirty="0"/>
              <a:t>Top Demographic Index Percentile ≥ 75%</a:t>
            </a:r>
          </a:p>
        </p:txBody>
      </p:sp>
    </p:spTree>
    <p:extLst>
      <p:ext uri="{BB962C8B-B14F-4D97-AF65-F5344CB8AC3E}">
        <p14:creationId xmlns:p14="http://schemas.microsoft.com/office/powerpoint/2010/main" val="36962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A4B64-1960-4F07-A0F2-A76AD20A5984}"/>
              </a:ext>
            </a:extLst>
          </p:cNvPr>
          <p:cNvPicPr>
            <a:picLocks noChangeAspect="1"/>
          </p:cNvPicPr>
          <p:nvPr/>
        </p:nvPicPr>
        <p:blipFill>
          <a:blip r:embed="rId3"/>
          <a:stretch>
            <a:fillRect/>
          </a:stretch>
        </p:blipFill>
        <p:spPr>
          <a:xfrm>
            <a:off x="0" y="0"/>
            <a:ext cx="10742108" cy="6858000"/>
          </a:xfrm>
          <a:prstGeom prst="rect">
            <a:avLst/>
          </a:prstGeom>
        </p:spPr>
      </p:pic>
      <p:sp>
        <p:nvSpPr>
          <p:cNvPr id="4" name="TextBox 3">
            <a:extLst>
              <a:ext uri="{FF2B5EF4-FFF2-40B4-BE49-F238E27FC236}">
                <a16:creationId xmlns:a16="http://schemas.microsoft.com/office/drawing/2014/main" id="{6FAA8FC5-F0D1-4246-970F-AC4BBD742492}"/>
              </a:ext>
            </a:extLst>
          </p:cNvPr>
          <p:cNvSpPr txBox="1"/>
          <p:nvPr/>
        </p:nvSpPr>
        <p:spPr>
          <a:xfrm>
            <a:off x="8927690" y="262881"/>
            <a:ext cx="3389571" cy="2554545"/>
          </a:xfrm>
          <a:prstGeom prst="rect">
            <a:avLst/>
          </a:prstGeom>
          <a:noFill/>
        </p:spPr>
        <p:txBody>
          <a:bodyPr wrap="square" rtlCol="0">
            <a:spAutoFit/>
          </a:bodyPr>
          <a:lstStyle/>
          <a:p>
            <a:pPr marL="342900" indent="-342900">
              <a:buFont typeface="+mj-lt"/>
              <a:buAutoNum type="arabicPeriod"/>
            </a:pPr>
            <a:r>
              <a:rPr lang="en-US" sz="2000" dirty="0"/>
              <a:t>Fairfield County, CT </a:t>
            </a:r>
          </a:p>
          <a:p>
            <a:pPr marL="342900" indent="-342900">
              <a:buFont typeface="+mj-lt"/>
              <a:buAutoNum type="arabicPeriod"/>
            </a:pPr>
            <a:r>
              <a:rPr lang="en-US" sz="2000" dirty="0"/>
              <a:t>New Haven County, CT </a:t>
            </a:r>
          </a:p>
          <a:p>
            <a:pPr marL="342900" indent="-342900">
              <a:buFont typeface="+mj-lt"/>
              <a:buAutoNum type="arabicPeriod"/>
            </a:pPr>
            <a:r>
              <a:rPr lang="en-US" sz="2000" dirty="0"/>
              <a:t>Hartford County, CT </a:t>
            </a:r>
          </a:p>
          <a:p>
            <a:pPr marL="342900" indent="-342900">
              <a:buFont typeface="+mj-lt"/>
              <a:buAutoNum type="arabicPeriod"/>
            </a:pPr>
            <a:r>
              <a:rPr lang="en-US" sz="2000" dirty="0"/>
              <a:t>Hampden County, MA </a:t>
            </a:r>
          </a:p>
          <a:p>
            <a:pPr marL="342900" indent="-342900">
              <a:buFont typeface="+mj-lt"/>
              <a:buAutoNum type="arabicPeriod"/>
            </a:pPr>
            <a:r>
              <a:rPr lang="en-US" sz="2000" dirty="0"/>
              <a:t>Providence County, RI </a:t>
            </a:r>
          </a:p>
          <a:p>
            <a:pPr marL="342900" indent="-342900">
              <a:buFont typeface="+mj-lt"/>
              <a:buAutoNum type="arabicPeriod"/>
            </a:pPr>
            <a:r>
              <a:rPr lang="en-US" sz="2000" dirty="0"/>
              <a:t>Bristol County, MA </a:t>
            </a:r>
          </a:p>
          <a:p>
            <a:pPr marL="342900" indent="-342900">
              <a:buFont typeface="+mj-lt"/>
              <a:buAutoNum type="arabicPeriod"/>
            </a:pPr>
            <a:r>
              <a:rPr lang="en-US" sz="2000" dirty="0"/>
              <a:t>Suffolk County, MA </a:t>
            </a:r>
          </a:p>
          <a:p>
            <a:pPr marL="342900" indent="-342900">
              <a:buFont typeface="+mj-lt"/>
              <a:buAutoNum type="arabicPeriod"/>
            </a:pPr>
            <a:r>
              <a:rPr lang="en-US" sz="2000" dirty="0"/>
              <a:t>Essex County, MA</a:t>
            </a:r>
          </a:p>
        </p:txBody>
      </p:sp>
      <p:sp>
        <p:nvSpPr>
          <p:cNvPr id="5" name="TextBox 4">
            <a:extLst>
              <a:ext uri="{FF2B5EF4-FFF2-40B4-BE49-F238E27FC236}">
                <a16:creationId xmlns:a16="http://schemas.microsoft.com/office/drawing/2014/main" id="{1DC0925A-F7DA-4EC8-820D-D28222DCDA0D}"/>
              </a:ext>
            </a:extLst>
          </p:cNvPr>
          <p:cNvSpPr txBox="1"/>
          <p:nvPr/>
        </p:nvSpPr>
        <p:spPr>
          <a:xfrm>
            <a:off x="2237815" y="5241454"/>
            <a:ext cx="304800" cy="369332"/>
          </a:xfrm>
          <a:prstGeom prst="rect">
            <a:avLst/>
          </a:prstGeom>
          <a:noFill/>
        </p:spPr>
        <p:txBody>
          <a:bodyPr wrap="square" rtlCol="0">
            <a:spAutoFit/>
          </a:bodyPr>
          <a:lstStyle/>
          <a:p>
            <a:r>
              <a:rPr lang="en-US" dirty="0">
                <a:solidFill>
                  <a:schemeClr val="bg1"/>
                </a:solidFill>
              </a:rPr>
              <a:t>1</a:t>
            </a:r>
          </a:p>
        </p:txBody>
      </p:sp>
      <p:sp>
        <p:nvSpPr>
          <p:cNvPr id="6" name="TextBox 5">
            <a:extLst>
              <a:ext uri="{FF2B5EF4-FFF2-40B4-BE49-F238E27FC236}">
                <a16:creationId xmlns:a16="http://schemas.microsoft.com/office/drawing/2014/main" id="{D4BED68E-ED7C-474D-A4BB-662E7FF4233E}"/>
              </a:ext>
            </a:extLst>
          </p:cNvPr>
          <p:cNvSpPr txBox="1"/>
          <p:nvPr/>
        </p:nvSpPr>
        <p:spPr>
          <a:xfrm>
            <a:off x="2962761" y="4872122"/>
            <a:ext cx="304800" cy="369332"/>
          </a:xfrm>
          <a:prstGeom prst="rect">
            <a:avLst/>
          </a:prstGeom>
          <a:noFill/>
        </p:spPr>
        <p:txBody>
          <a:bodyPr wrap="square" rtlCol="0">
            <a:spAutoFit/>
          </a:bodyPr>
          <a:lstStyle/>
          <a:p>
            <a:r>
              <a:rPr lang="en-US" dirty="0">
                <a:solidFill>
                  <a:schemeClr val="bg1"/>
                </a:solidFill>
              </a:rPr>
              <a:t>2</a:t>
            </a:r>
          </a:p>
        </p:txBody>
      </p:sp>
      <p:sp>
        <p:nvSpPr>
          <p:cNvPr id="7" name="TextBox 6">
            <a:extLst>
              <a:ext uri="{FF2B5EF4-FFF2-40B4-BE49-F238E27FC236}">
                <a16:creationId xmlns:a16="http://schemas.microsoft.com/office/drawing/2014/main" id="{432FE4DA-A450-404A-BA73-DA619140623B}"/>
              </a:ext>
            </a:extLst>
          </p:cNvPr>
          <p:cNvSpPr txBox="1"/>
          <p:nvPr/>
        </p:nvSpPr>
        <p:spPr>
          <a:xfrm>
            <a:off x="3419961" y="3805322"/>
            <a:ext cx="304800" cy="369332"/>
          </a:xfrm>
          <a:prstGeom prst="rect">
            <a:avLst/>
          </a:prstGeom>
          <a:noFill/>
        </p:spPr>
        <p:txBody>
          <a:bodyPr wrap="square" rtlCol="0">
            <a:spAutoFit/>
          </a:bodyPr>
          <a:lstStyle/>
          <a:p>
            <a:r>
              <a:rPr lang="en-US" dirty="0">
                <a:solidFill>
                  <a:schemeClr val="bg1"/>
                </a:solidFill>
              </a:rPr>
              <a:t>3</a:t>
            </a:r>
          </a:p>
        </p:txBody>
      </p:sp>
      <p:sp>
        <p:nvSpPr>
          <p:cNvPr id="8" name="TextBox 7">
            <a:extLst>
              <a:ext uri="{FF2B5EF4-FFF2-40B4-BE49-F238E27FC236}">
                <a16:creationId xmlns:a16="http://schemas.microsoft.com/office/drawing/2014/main" id="{C6363CF5-00F7-43B3-89F8-55BB1FF684A1}"/>
              </a:ext>
            </a:extLst>
          </p:cNvPr>
          <p:cNvSpPr txBox="1"/>
          <p:nvPr/>
        </p:nvSpPr>
        <p:spPr>
          <a:xfrm>
            <a:off x="3639522" y="2972956"/>
            <a:ext cx="304800" cy="369332"/>
          </a:xfrm>
          <a:prstGeom prst="rect">
            <a:avLst/>
          </a:prstGeom>
          <a:noFill/>
        </p:spPr>
        <p:txBody>
          <a:bodyPr wrap="square" rtlCol="0">
            <a:spAutoFit/>
          </a:bodyPr>
          <a:lstStyle/>
          <a:p>
            <a:r>
              <a:rPr lang="en-US" dirty="0">
                <a:solidFill>
                  <a:schemeClr val="bg1"/>
                </a:solidFill>
              </a:rPr>
              <a:t>4</a:t>
            </a:r>
          </a:p>
        </p:txBody>
      </p:sp>
      <p:sp>
        <p:nvSpPr>
          <p:cNvPr id="9" name="TextBox 8">
            <a:extLst>
              <a:ext uri="{FF2B5EF4-FFF2-40B4-BE49-F238E27FC236}">
                <a16:creationId xmlns:a16="http://schemas.microsoft.com/office/drawing/2014/main" id="{0DA84A2F-B09C-42E6-B54C-3859DC12B432}"/>
              </a:ext>
            </a:extLst>
          </p:cNvPr>
          <p:cNvSpPr txBox="1"/>
          <p:nvPr/>
        </p:nvSpPr>
        <p:spPr>
          <a:xfrm>
            <a:off x="5779809" y="3658756"/>
            <a:ext cx="304800" cy="369332"/>
          </a:xfrm>
          <a:prstGeom prst="rect">
            <a:avLst/>
          </a:prstGeom>
          <a:noFill/>
        </p:spPr>
        <p:txBody>
          <a:bodyPr wrap="square" rtlCol="0">
            <a:spAutoFit/>
          </a:bodyPr>
          <a:lstStyle/>
          <a:p>
            <a:r>
              <a:rPr lang="en-US" dirty="0">
                <a:solidFill>
                  <a:schemeClr val="bg1"/>
                </a:solidFill>
              </a:rPr>
              <a:t>5</a:t>
            </a:r>
          </a:p>
        </p:txBody>
      </p:sp>
      <p:sp>
        <p:nvSpPr>
          <p:cNvPr id="10" name="TextBox 9">
            <a:extLst>
              <a:ext uri="{FF2B5EF4-FFF2-40B4-BE49-F238E27FC236}">
                <a16:creationId xmlns:a16="http://schemas.microsoft.com/office/drawing/2014/main" id="{89FBB01D-EC47-410A-800F-1A51D46DDE80}"/>
              </a:ext>
            </a:extLst>
          </p:cNvPr>
          <p:cNvSpPr txBox="1"/>
          <p:nvPr/>
        </p:nvSpPr>
        <p:spPr>
          <a:xfrm>
            <a:off x="6630448" y="3724444"/>
            <a:ext cx="304800" cy="369332"/>
          </a:xfrm>
          <a:prstGeom prst="rect">
            <a:avLst/>
          </a:prstGeom>
          <a:noFill/>
        </p:spPr>
        <p:txBody>
          <a:bodyPr wrap="square" rtlCol="0">
            <a:spAutoFit/>
          </a:bodyPr>
          <a:lstStyle/>
          <a:p>
            <a:r>
              <a:rPr lang="en-US" dirty="0">
                <a:solidFill>
                  <a:schemeClr val="bg1"/>
                </a:solidFill>
              </a:rPr>
              <a:t>6</a:t>
            </a:r>
          </a:p>
        </p:txBody>
      </p:sp>
      <p:sp>
        <p:nvSpPr>
          <p:cNvPr id="11" name="TextBox 10">
            <a:extLst>
              <a:ext uri="{FF2B5EF4-FFF2-40B4-BE49-F238E27FC236}">
                <a16:creationId xmlns:a16="http://schemas.microsoft.com/office/drawing/2014/main" id="{AF6F16A0-F3F7-4AEC-B52D-9BA9C0A1F7DE}"/>
              </a:ext>
            </a:extLst>
          </p:cNvPr>
          <p:cNvSpPr txBox="1"/>
          <p:nvPr/>
        </p:nvSpPr>
        <p:spPr>
          <a:xfrm>
            <a:off x="6802946" y="2448094"/>
            <a:ext cx="304800" cy="369332"/>
          </a:xfrm>
          <a:prstGeom prst="rect">
            <a:avLst/>
          </a:prstGeom>
          <a:noFill/>
        </p:spPr>
        <p:txBody>
          <a:bodyPr wrap="square" rtlCol="0">
            <a:spAutoFit/>
          </a:bodyPr>
          <a:lstStyle/>
          <a:p>
            <a:r>
              <a:rPr lang="en-US" dirty="0">
                <a:solidFill>
                  <a:schemeClr val="bg1"/>
                </a:solidFill>
              </a:rPr>
              <a:t>7</a:t>
            </a:r>
          </a:p>
        </p:txBody>
      </p:sp>
      <p:sp>
        <p:nvSpPr>
          <p:cNvPr id="12" name="TextBox 11">
            <a:extLst>
              <a:ext uri="{FF2B5EF4-FFF2-40B4-BE49-F238E27FC236}">
                <a16:creationId xmlns:a16="http://schemas.microsoft.com/office/drawing/2014/main" id="{D61D8FC6-0AEA-4007-A4A2-C4C34D662D98}"/>
              </a:ext>
            </a:extLst>
          </p:cNvPr>
          <p:cNvSpPr txBox="1"/>
          <p:nvPr/>
        </p:nvSpPr>
        <p:spPr>
          <a:xfrm>
            <a:off x="7050596" y="1502976"/>
            <a:ext cx="304800" cy="369332"/>
          </a:xfrm>
          <a:prstGeom prst="rect">
            <a:avLst/>
          </a:prstGeom>
          <a:noFill/>
        </p:spPr>
        <p:txBody>
          <a:bodyPr wrap="square" rtlCol="0">
            <a:spAutoFit/>
          </a:bodyPr>
          <a:lstStyle/>
          <a:p>
            <a:r>
              <a:rPr lang="en-US" dirty="0">
                <a:solidFill>
                  <a:schemeClr val="bg1"/>
                </a:solidFill>
              </a:rPr>
              <a:t>8</a:t>
            </a:r>
          </a:p>
        </p:txBody>
      </p:sp>
      <p:sp>
        <p:nvSpPr>
          <p:cNvPr id="13" name="Title 1">
            <a:extLst>
              <a:ext uri="{FF2B5EF4-FFF2-40B4-BE49-F238E27FC236}">
                <a16:creationId xmlns:a16="http://schemas.microsoft.com/office/drawing/2014/main" id="{97BCAE36-954B-4F56-8638-24CC435C4AC4}"/>
              </a:ext>
            </a:extLst>
          </p:cNvPr>
          <p:cNvSpPr txBox="1">
            <a:spLocks/>
          </p:cNvSpPr>
          <p:nvPr/>
        </p:nvSpPr>
        <p:spPr>
          <a:xfrm>
            <a:off x="10020300" y="5736588"/>
            <a:ext cx="2171700" cy="858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Region 1</a:t>
            </a:r>
          </a:p>
        </p:txBody>
      </p:sp>
      <p:sp>
        <p:nvSpPr>
          <p:cNvPr id="14" name="Slide Number Placeholder 1">
            <a:extLst>
              <a:ext uri="{FF2B5EF4-FFF2-40B4-BE49-F238E27FC236}">
                <a16:creationId xmlns:a16="http://schemas.microsoft.com/office/drawing/2014/main" id="{804EC68D-C1E7-4413-A9EF-4ED7798526C8}"/>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56691089"/>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5c1deef3-b27c-4e9a-b0d4-9d092d100f42">Pending</Records_x0020_Status>
    <Records_x0020_Date xmlns="5c1deef3-b27c-4e9a-b0d4-9d092d100f42" xsi:nil="true"/>
  </documentManagement>
</p:properties>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mso-contentType ?>
<FormTemplates xmlns="http://schemas.microsoft.com/sharepoint/v3/contenttype/forms">
  <Display>DocumentLibraryForm</Display>
  <Edit>DocumentLibraryForm</Edit>
  <New>DocumentLibraryForm</New>
</FormTemplates>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mso-contentType ?>
<SharedContentType xmlns="Microsoft.SharePoint.Taxonomy.ContentTypeSync" SourceId="29f62856-1543-49d4-a736-4569d363f533" ContentTypeId="0x0101" PreviousValue="false"/>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ct:contentTypeSchema xmlns:ct="http://schemas.microsoft.com/office/2006/metadata/contentType" xmlns:ma="http://schemas.microsoft.com/office/2006/metadata/properties/metaAttributes" ct:_="" ma:_="" ma:contentTypeName="Document" ma:contentTypeID="0x0101008B33DF587F59774D9C67ADFC24F1D322" ma:contentTypeVersion="33" ma:contentTypeDescription="Create a new document." ma:contentTypeScope="" ma:versionID="fbf46d7541001571ac6bd3bb41dfdc8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5c1deef3-b27c-4e9a-b0d4-9d092d100f42" xmlns:ns7="6290be6a-0c37-488c-89d7-fa04eb7489f1" targetNamespace="http://schemas.microsoft.com/office/2006/metadata/properties" ma:root="true" ma:fieldsID="fe9ff65563307d44a935b2ab0c1a934c" ns1:_="" ns3:_="" ns4:_="" ns5:_="" ns6:_="" ns7:_="">
    <xsd:import namespace="http://schemas.microsoft.com/sharepoint/v3"/>
    <xsd:import namespace="4ffa91fb-a0ff-4ac5-b2db-65c790d184a4"/>
    <xsd:import namespace="http://schemas.microsoft.com/sharepoint.v3"/>
    <xsd:import namespace="http://schemas.microsoft.com/sharepoint/v3/fields"/>
    <xsd:import namespace="5c1deef3-b27c-4e9a-b0d4-9d092d100f42"/>
    <xsd:import namespace="6290be6a-0c37-488c-89d7-fa04eb7489f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6:Records_x0020_Status" minOccurs="0"/>
                <xsd:element ref="ns6:Records_x0020_Date" minOccurs="0"/>
                <xsd:element ref="ns7:MediaServiceAutoTags" minOccurs="0"/>
                <xsd:element ref="ns7:MediaServiceOCR" minOccurs="0"/>
                <xsd:element ref="ns7:MediaServiceDateTaken" minOccurs="0"/>
                <xsd:element ref="ns7:MediaServiceEventHashCode" minOccurs="0"/>
                <xsd:element ref="ns7:MediaServiceGenerationTime"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c736e54-6a72-46ad-9c00-592f3cec1e75}" ma:internalName="TaxCatchAllLabel" ma:readOnly="true" ma:showField="CatchAllDataLabel" ma:web="5c1deef3-b27c-4e9a-b0d4-9d092d100f4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c736e54-6a72-46ad-9c00-592f3cec1e75}" ma:internalName="TaxCatchAll" ma:showField="CatchAllData" ma:web="5c1deef3-b27c-4e9a-b0d4-9d092d100f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1deef3-b27c-4e9a-b0d4-9d092d100f42"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internalName="SharingHintHash" ma:readOnly="true">
      <xsd:simpleType>
        <xsd:restriction base="dms:Text"/>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290be6a-0c37-488c-89d7-fa04eb7489f1"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7" nillable="true" ma:displayName="MediaServiceDateTaken" ma:hidden="true" ma:internalName="MediaServiceDateTaken"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10.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11.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12.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13.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14.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15.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16.xml><?xml version="1.0" encoding="utf-8"?>
<ds:datastoreItem xmlns:ds="http://schemas.openxmlformats.org/officeDocument/2006/customXml" ds:itemID="{61A6E0D0-DF25-41E1-849F-4E7E9FBDD1A9}">
  <ds:schemaRefs>
    <ds:schemaRef ds:uri="http://schemas.microsoft.com/office/infopath/2007/PartnerControls"/>
    <ds:schemaRef ds:uri="http://schemas.openxmlformats.org/package/2006/metadata/core-properties"/>
    <ds:schemaRef ds:uri="http://schemas.microsoft.com/office/2006/documentManagement/types"/>
    <ds:schemaRef ds:uri="5c1deef3-b27c-4e9a-b0d4-9d092d100f42"/>
    <ds:schemaRef ds:uri="http://schemas.microsoft.com/office/2006/metadata/properties"/>
    <ds:schemaRef ds:uri="http://purl.org/dc/dcmitype/"/>
    <ds:schemaRef ds:uri="http://www.w3.org/XML/1998/namespace"/>
    <ds:schemaRef ds:uri="http://purl.org/dc/elements/1.1/"/>
    <ds:schemaRef ds:uri="http://purl.org/dc/terms/"/>
    <ds:schemaRef ds:uri="6290be6a-0c37-488c-89d7-fa04eb7489f1"/>
    <ds:schemaRef ds:uri="http://schemas.microsoft.com/sharepoint/v3/fields"/>
    <ds:schemaRef ds:uri="http://schemas.microsoft.com/sharepoint.v3"/>
    <ds:schemaRef ds:uri="4ffa91fb-a0ff-4ac5-b2db-65c790d184a4"/>
    <ds:schemaRef ds:uri="http://schemas.microsoft.com/sharepoint/v3"/>
  </ds:schemaRefs>
</ds:datastoreItem>
</file>

<file path=customXml/itemProps17.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18.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19.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2.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20.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21.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2.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23.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24.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25.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26.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27.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28.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3.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4.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5.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6.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7.xml><?xml version="1.0" encoding="utf-8"?>
<ds:datastoreItem xmlns:ds="http://schemas.openxmlformats.org/officeDocument/2006/customXml" ds:itemID="{72F1E77C-751E-4170-BEA2-09A8AC38D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5c1deef3-b27c-4e9a-b0d4-9d092d100f42"/>
    <ds:schemaRef ds:uri="6290be6a-0c37-488c-89d7-fa04eb7489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9.xml><?xml version="1.0" encoding="utf-8"?>
<ds:datastoreItem xmlns:ds="http://schemas.openxmlformats.org/officeDocument/2006/customXml" ds:itemID="{8D245109-56E6-4F15-A32D-39887DB53FC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76038</TotalTime>
  <Words>1352</Words>
  <Application>Microsoft Office PowerPoint</Application>
  <PresentationFormat>Widescreen</PresentationFormat>
  <Paragraphs>225</Paragraphs>
  <Slides>26</Slides>
  <Notes>26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微软雅黑</vt:lpstr>
      <vt:lpstr>黑体</vt:lpstr>
      <vt:lpstr>Arial</vt:lpstr>
      <vt:lpstr>Arial Black</vt:lpstr>
      <vt:lpstr>Calibri</vt:lpstr>
      <vt:lpstr>Courier New</vt:lpstr>
      <vt:lpstr>Symbol</vt:lpstr>
      <vt:lpstr>2_EMPA课题组模板</vt:lpstr>
      <vt:lpstr>3_EMPA课题组模板</vt:lpstr>
      <vt:lpstr>4_EMPA课题组模板</vt:lpstr>
      <vt:lpstr>“NEXUS” Multi-Pollutant Advanced Screening Tool R1 Meeting</vt:lpstr>
      <vt:lpstr>Multi-Pollutant Team Members</vt:lpstr>
      <vt:lpstr>PowerPoint Presentation</vt:lpstr>
      <vt:lpstr>NEXUS Background</vt:lpstr>
      <vt:lpstr>NEXUS: Data Inputs and Major Functions</vt:lpstr>
      <vt:lpstr>Example Multi-Pollutant Packet for Region 1: Boston CBSA</vt:lpstr>
      <vt:lpstr>Region 1 Example: Criteria</vt:lpstr>
      <vt:lpstr>Region 1</vt:lpstr>
      <vt:lpstr>PowerPoint Presentation</vt:lpstr>
      <vt:lpstr>Region 1 Example: Counties/CBSAs</vt:lpstr>
      <vt:lpstr>Region 1 Example: Boston-Cambridge-Newton, MA-NH</vt:lpstr>
      <vt:lpstr>Region 1 Example: Boston CBSA Top Emission Sources</vt:lpstr>
      <vt:lpstr>Region 1 Example: Boston-Cambridge-Newton, MA-NH CBSA Top Emission Sources</vt:lpstr>
      <vt:lpstr>Region 1 Example: Boston-Cambridge-Newton, MA-NH CBSA General Edward Lawrence Logan Airport</vt:lpstr>
      <vt:lpstr>Region 1 Example: Boston-Cambridge-Newton, MA-NH CBSA Mystic Station EGU</vt:lpstr>
      <vt:lpstr>Region 1 Example: Boston-Cambridge-Newton, MA-NH CBSA GSP Schiller LLC EGU</vt:lpstr>
      <vt:lpstr>Region 1 Example: Boston-Cambridge-Newton, MA-NH CBSA Japenamelac Corp</vt:lpstr>
      <vt:lpstr>Region 1 Example: Boston-Cambridge-Newton, MA-NH CBSA Top Emission Source Categories</vt:lpstr>
      <vt:lpstr>Region 1 Example: Boston-Cambridge-Newton, MA-NH CBSA Top Emission Source Categories</vt:lpstr>
      <vt:lpstr>Region 1 Example: Boston-Cambridge-Newton, MA-NH CBSA Total Emissions from Top Sector Groups</vt:lpstr>
      <vt:lpstr>Region 1 Example: Boston CBSA PM2.5 Monitoring Sites</vt:lpstr>
      <vt:lpstr>PowerPoint Presentation</vt:lpstr>
      <vt:lpstr>Region 1 Example: Boston CBSA Ozone Monitoring Sites</vt:lpstr>
      <vt:lpstr>Region 1 Example:   Boston CBSA Ozone Monitoring Sites</vt:lpstr>
      <vt:lpstr>PowerPoint Presentation</vt:lpstr>
      <vt:lpstr>Important Caveats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Landis, Elizabeth</cp:lastModifiedBy>
  <cp:revision>1358</cp:revision>
  <cp:lastPrinted>2020-02-19T17:26:50Z</cp:lastPrinted>
  <dcterms:created xsi:type="dcterms:W3CDTF">2016-05-30T08:23:37Z</dcterms:created>
  <dcterms:modified xsi:type="dcterms:W3CDTF">2022-11-30T22:24:13Z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0x0101008B33DF587F59774D9C67ADFC24F1D322</vt:lpwstr>
  </property>
</Properties>
</file>