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6" r:id="rId5"/>
  </p:sldMasterIdLst>
  <p:notesMasterIdLst>
    <p:notesMasterId r:id="rId19"/>
  </p:notesMasterIdLst>
  <p:handoutMasterIdLst>
    <p:handoutMasterId r:id="rId20"/>
  </p:handoutMasterIdLst>
  <p:sldIdLst>
    <p:sldId id="258" r:id="rId6"/>
    <p:sldId id="257" r:id="rId7"/>
    <p:sldId id="1326" r:id="rId8"/>
    <p:sldId id="1571" r:id="rId9"/>
    <p:sldId id="1570" r:id="rId10"/>
    <p:sldId id="1556" r:id="rId11"/>
    <p:sldId id="1561" r:id="rId12"/>
    <p:sldId id="1568" r:id="rId13"/>
    <p:sldId id="1555" r:id="rId14"/>
    <p:sldId id="1565" r:id="rId15"/>
    <p:sldId id="1566" r:id="rId16"/>
    <p:sldId id="1569" r:id="rId17"/>
    <p:sldId id="133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7AD0BB-F1DF-48E0-854E-113E285F9A67}">
          <p14:sldIdLst>
            <p14:sldId id="258"/>
            <p14:sldId id="257"/>
            <p14:sldId id="1326"/>
            <p14:sldId id="1571"/>
            <p14:sldId id="1570"/>
            <p14:sldId id="1556"/>
            <p14:sldId id="1561"/>
            <p14:sldId id="1568"/>
            <p14:sldId id="1555"/>
            <p14:sldId id="1565"/>
            <p14:sldId id="1566"/>
            <p14:sldId id="1569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078207-F7B5-5ADA-38BD-CC8589CE0625}" name="Culligan, Kevin" initials="CK" userId="S::Culligan.Kevin@epa.gov::51733164-fef4-42ea-8c88-ff2edc97dbef" providerId="AD"/>
  <p188:author id="{BEB86610-AD8B-43B3-B9F3-CD44368E4225}" name="McIntosh-Kastrinsky, Rachel" initials="RMK" userId="McIntosh-Kastrinsky, Rachel" providerId="None"/>
  <p188:author id="{985F9111-FD3C-49BC-6578-C24B9D8EF440}" name="Melanie King" initials="MK" userId="S::King.Melanie@epa.gov::4125088e-da60-4563-b867-db4a0cc4462c" providerId="AD"/>
  <p188:author id="{6BAF0F26-DAF3-DA69-5335-316D02E8E105}" name="McNerney, Matthew" initials="MM" userId="S::mcnerney.matthew@epa.gov::27c021bb-d0ac-4b59-a509-341a06294f2d" providerId="AD"/>
  <p188:author id="{A36CFA40-035B-9872-049F-54DD7ABCA844}" name="Cozzie, David" initials="CD" userId="S::cozzie.david@epa.gov::e6c06ad5-a1d7-4270-b535-749b0c6c97f3" providerId="AD"/>
  <p188:author id="{95AC2145-D31B-C883-1D6C-F46AE52058BC}" name="Landis, Elizabeth" initials="LE" userId="S::landis.elizabeth@epa.gov::ab5a0f48-4954-4e8f-b852-9bcaf16ccf62" providerId="AD"/>
  <p188:author id="{6936FF4E-C9E6-76A8-7A54-EE09A0C9B61E}" name="Kennedy, John" initials="KJ" userId="S::kennedy.john@epa.gov::35d26204-e8bc-4c0a-877d-9db8e6004914" providerId="AD"/>
  <p188:author id="{7AD48351-F2A1-0B9D-5811-E571BFA60CB9}" name="Benish, Sarah" initials="BS" userId="S::benish.sarah@epa.gov::7aa1b4cb-de2f-4168-9d73-1f6488cc37fb" providerId="AD"/>
  <p188:author id="{A2E90968-D088-2DC7-1EA2-A0EF26A0562D}" name="Landis, Elizabeth" initials="LE" userId="S::Landis.Elizabeth@epa.gov::ab5a0f48-4954-4e8f-b852-9bcaf16ccf62" providerId="AD"/>
  <p188:author id="{CDA6756E-AB96-D66C-BACD-C3C1C0172444}" name="Parker, Barrett" initials="PB" userId="S::parker.barrett@epa.gov::b3940326-73e2-498e-974e-97b55240f346" providerId="AD"/>
  <p188:author id="{5160BE6E-AED6-01DD-023B-81010EC4375C}" name="Hanley, Tim" initials="HT" userId="S::Hanley.Tim@epa.gov::7ac915ad-75ce-4a06-8822-138343373391" providerId="AD"/>
  <p188:author id="{E6B5177E-BA12-0815-11AB-F82DED5697CB}" name="Fox, Tyler" initials="FT" userId="S::Fox.Tyler@epa.gov::d3ca8bf6-d2c8-45ae-bf9b-8f74647f8102" providerId="AD"/>
  <p188:author id="{090A4C8C-B440-CFA0-9BB4-CF57CA4BA286}" name="Isnard, Julien" initials="IJ" userId="S::isnard.julien@epa.gov::f8e2b2c6-27a7-45d1-b955-9a4691b7ca69" providerId="AD"/>
  <p188:author id="{BB68C592-C37E-F81A-2224-9B928BCE6B31}" name="Hutson, Nick" initials="HN" userId="S::Hutson.Nick@epa.gov::58f71225-e508-4cf1-b2d7-da7cd8ba39f7" providerId="AD"/>
  <p188:author id="{46E0B599-828F-698D-0367-80DB48845C7D}" name="Eschmann, Erich" initials="EE" userId="S::Eschmann.Erich@epa.gov::83100517-48c3-4e12-90f2-125a18323380" providerId="AD"/>
  <p188:author id="{8EAD9F9D-964E-F551-5D70-785D30AFFA31}" name="Caparoso, Jennifer" initials="CJ" userId="S::Caparoso.Jennifer@epa.gov::2a64bc65-c0ed-454c-9e2a-8a364dfe5a2a" providerId="AD"/>
  <p188:author id="{7713EDB6-2CE3-195F-356D-0AF563F5A30F}" name="Mulderrig, Conor" initials="MC" userId="S::mulderrig.conor@epa.gov::9079129c-5528-4b35-bdaf-2e606e2c0d9f" providerId="AD"/>
  <p188:author id="{2ECBDCB7-63E6-1402-B230-B9E8C776CD78}" name="Benish, Sarah" initials="BS" userId="S::Benish.Sarah@epa.gov::7aa1b4cb-de2f-4168-9d73-1f6488cc37fb" providerId="AD"/>
  <p188:author id="{AA6565C4-2A5B-3EEE-404B-267E528D2C8A}" name="Chan, Elizabeth" initials="CE" userId="S::Chan.Elizabeth@epa.gov::b838f29b-b18a-4594-b316-f48a0aa87284" providerId="AD"/>
  <p188:author id="{584ED3CC-9A0E-CC65-2A01-01EAB7BCA113}" name="Hutson, Nick" initials="HN" userId="S::hutson.nick@epa.gov::58f71225-e508-4cf1-b2d7-da7cd8ba39f7" providerId="AD"/>
  <p188:author id="{FA6F63E1-CE4F-160D-C426-F9B0D8858E16}" name="Macpherson, Alex" initials="MA" userId="S::Macpherson.Alex@epa.gov::f9835074-ef18-4c92-a4e1-725d7769a3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Hutson, Nick" initials="HN" lastIdx="1" clrIdx="26">
    <p:extLst>
      <p:ext uri="{19B8F6BF-5375-455C-9EA6-DF929625EA0E}">
        <p15:presenceInfo xmlns:p15="http://schemas.microsoft.com/office/powerpoint/2012/main" userId="S::hutson.nick@epa.gov::58f71225-e508-4cf1-b2d7-da7cd8ba39f7" providerId="AD"/>
      </p:ext>
    </p:extLst>
  </p:cmAuthor>
  <p:cmAuthor id="1" name="Gmyr, Joanna" initials="GJ" lastIdx="13" clrIdx="0">
    <p:extLst>
      <p:ext uri="{19B8F6BF-5375-455C-9EA6-DF929625EA0E}">
        <p15:presenceInfo xmlns:p15="http://schemas.microsoft.com/office/powerpoint/2012/main" userId="S::Gmyr.Joanna@epa.gov::36c86881-3371-49ac-93e5-13b050e4c7c1" providerId="AD"/>
      </p:ext>
    </p:extLst>
  </p:cmAuthor>
  <p:cmAuthor id="2" name="Keaveny, Brian" initials="KB" lastIdx="5" clrIdx="1">
    <p:extLst>
      <p:ext uri="{19B8F6BF-5375-455C-9EA6-DF929625EA0E}">
        <p15:presenceInfo xmlns:p15="http://schemas.microsoft.com/office/powerpoint/2012/main" userId="S::Keaveny.Brian@epa.gov::ac361346-cbd1-4ce2-9055-9d5c8b6853fe" providerId="AD"/>
      </p:ext>
    </p:extLst>
  </p:cmAuthor>
  <p:cmAuthor id="3" name="Stephanie Hogan" initials="slh" lastIdx="2" clrIdx="2">
    <p:extLst>
      <p:ext uri="{19B8F6BF-5375-455C-9EA6-DF929625EA0E}">
        <p15:presenceInfo xmlns:p15="http://schemas.microsoft.com/office/powerpoint/2012/main" userId="Stephanie Hogan" providerId="None"/>
      </p:ext>
    </p:extLst>
  </p:cmAuthor>
  <p:cmAuthor id="4" name="Adamantiades, Mikhail" initials="AM" lastIdx="19" clrIdx="2">
    <p:extLst>
      <p:ext uri="{19B8F6BF-5375-455C-9EA6-DF929625EA0E}">
        <p15:presenceInfo xmlns:p15="http://schemas.microsoft.com/office/powerpoint/2012/main" userId="S::Adamantiades.Mikhail@epa.gov::1a5e61f4-a161-4cb6-b8cf-82c2ad1a579d" providerId="AD"/>
      </p:ext>
    </p:extLst>
  </p:cmAuthor>
  <p:cmAuthor id="5" name="Swanson, Nicholas" initials="SN" lastIdx="66" clrIdx="3">
    <p:extLst>
      <p:ext uri="{19B8F6BF-5375-455C-9EA6-DF929625EA0E}">
        <p15:presenceInfo xmlns:p15="http://schemas.microsoft.com/office/powerpoint/2012/main" userId="S::Swanson.Nicholas@epa.gov::2e908522-07c8-4c2a-9560-d37c7d9a25e6" providerId="AD"/>
      </p:ext>
    </p:extLst>
  </p:cmAuthor>
  <p:cmAuthor id="6" name="Vijayan, Abi" initials="VA" lastIdx="1" clrIdx="4">
    <p:extLst>
      <p:ext uri="{19B8F6BF-5375-455C-9EA6-DF929625EA0E}">
        <p15:presenceInfo xmlns:p15="http://schemas.microsoft.com/office/powerpoint/2012/main" userId="S::Vijayan.Abi@epa.gov::1f4b03a8-c752-4b31-ab39-e518cd8cd53d" providerId="AD"/>
      </p:ext>
    </p:extLst>
  </p:cmAuthor>
  <p:cmAuthor id="7" name="Fellner, Christian" initials="FC" lastIdx="4" clrIdx="5">
    <p:extLst>
      <p:ext uri="{19B8F6BF-5375-455C-9EA6-DF929625EA0E}">
        <p15:presenceInfo xmlns:p15="http://schemas.microsoft.com/office/powerpoint/2012/main" userId="S::Fellner.Christian@epa.gov::afc1a763-2c7e-412f-9718-71b3dd486fcd" providerId="AD"/>
      </p:ext>
    </p:extLst>
  </p:cmAuthor>
  <p:cmAuthor id="8" name="Nick Hutson" initials="NH" lastIdx="36" clrIdx="6">
    <p:extLst>
      <p:ext uri="{19B8F6BF-5375-455C-9EA6-DF929625EA0E}">
        <p15:presenceInfo xmlns:p15="http://schemas.microsoft.com/office/powerpoint/2012/main" userId="Nick Hutson" providerId="None"/>
      </p:ext>
    </p:extLst>
  </p:cmAuthor>
  <p:cmAuthor id="9" name="Honda, Gregory" initials="HG" lastIdx="9" clrIdx="7">
    <p:extLst>
      <p:ext uri="{19B8F6BF-5375-455C-9EA6-DF929625EA0E}">
        <p15:presenceInfo xmlns:p15="http://schemas.microsoft.com/office/powerpoint/2012/main" userId="S::honda.gregory@epa.gov::41ea3e62-cd02-4abc-916a-74012b54728b" providerId="AD"/>
      </p:ext>
    </p:extLst>
  </p:cmAuthor>
  <p:cmAuthor id="10" name="Stenhouse, Jeb" initials="SJ" lastIdx="2" clrIdx="8">
    <p:extLst>
      <p:ext uri="{19B8F6BF-5375-455C-9EA6-DF929625EA0E}">
        <p15:presenceInfo xmlns:p15="http://schemas.microsoft.com/office/powerpoint/2012/main" userId="S::Stenhouse.Jeb@epa.gov::7cd0c3b8-5324-4db0-81bf-7f9ffb5f7c77" providerId="AD"/>
      </p:ext>
    </p:extLst>
  </p:cmAuthor>
  <p:cmAuthor id="11" name="DeFigueiredo, Mark" initials="DM" lastIdx="3" clrIdx="9">
    <p:extLst>
      <p:ext uri="{19B8F6BF-5375-455C-9EA6-DF929625EA0E}">
        <p15:presenceInfo xmlns:p15="http://schemas.microsoft.com/office/powerpoint/2012/main" userId="S::DeFigueiredo.Mark@epa.gov::634807a7-95fd-4463-bf1b-a708443fee50" providerId="AD"/>
      </p:ext>
    </p:extLst>
  </p:cmAuthor>
  <p:cmAuthor id="12" name="Culligan, Kevin" initials="CK" lastIdx="40" clrIdx="10">
    <p:extLst>
      <p:ext uri="{19B8F6BF-5375-455C-9EA6-DF929625EA0E}">
        <p15:presenceInfo xmlns:p15="http://schemas.microsoft.com/office/powerpoint/2012/main" userId="S::Culligan.Kevin@epa.gov::51733164-fef4-42ea-8c88-ff2edc97dbef" providerId="AD"/>
      </p:ext>
    </p:extLst>
  </p:cmAuthor>
  <p:cmAuthor id="13" name="Hoffman, Howard" initials="HH" lastIdx="24" clrIdx="11">
    <p:extLst>
      <p:ext uri="{19B8F6BF-5375-455C-9EA6-DF929625EA0E}">
        <p15:presenceInfo xmlns:p15="http://schemas.microsoft.com/office/powerpoint/2012/main" userId="S::hoffman.howard@epa.gov::6da7d5d4-2921-4a96-be29-ad6a1e6e2aed" providerId="AD"/>
      </p:ext>
    </p:extLst>
  </p:cmAuthor>
  <p:cmAuthor id="14" name="Ashley, Jackie" initials="AJ" lastIdx="1" clrIdx="12">
    <p:extLst>
      <p:ext uri="{19B8F6BF-5375-455C-9EA6-DF929625EA0E}">
        <p15:presenceInfo xmlns:p15="http://schemas.microsoft.com/office/powerpoint/2012/main" userId="S::ashley.jackie@epa.gov::dba38c64-3c05-402b-84bf-3f7e541644d0" providerId="AD"/>
      </p:ext>
    </p:extLst>
  </p:cmAuthor>
  <p:cmAuthor id="15" name="Marcy, Cara" initials="MC" lastIdx="9" clrIdx="13">
    <p:extLst>
      <p:ext uri="{19B8F6BF-5375-455C-9EA6-DF929625EA0E}">
        <p15:presenceInfo xmlns:p15="http://schemas.microsoft.com/office/powerpoint/2012/main" userId="S::marcy.cara@epa.gov::664a7ed9-7b0f-4198-a527-ee014d522702" providerId="AD"/>
      </p:ext>
    </p:extLst>
  </p:cmAuthor>
  <p:cmAuthor id="16" name="Profeta, Timothy" initials="PT" lastIdx="5" clrIdx="14">
    <p:extLst>
      <p:ext uri="{19B8F6BF-5375-455C-9EA6-DF929625EA0E}">
        <p15:presenceInfo xmlns:p15="http://schemas.microsoft.com/office/powerpoint/2012/main" userId="S::profeta.timothy@epa.gov::19e9ea13-63d7-4342-ba78-b47840f5cea1" providerId="AD"/>
      </p:ext>
    </p:extLst>
  </p:cmAuthor>
  <p:cmAuthor id="17" name="Birnbaum, Rona" initials="BR" lastIdx="1" clrIdx="15">
    <p:extLst>
      <p:ext uri="{19B8F6BF-5375-455C-9EA6-DF929625EA0E}">
        <p15:presenceInfo xmlns:p15="http://schemas.microsoft.com/office/powerpoint/2012/main" userId="S::Birnbaum.Rona@epa.gov::f8a5e4d8-10b7-469e-ad52-4a9ed8b6f015" providerId="AD"/>
      </p:ext>
    </p:extLst>
  </p:cmAuthor>
  <p:cmAuthor id="18" name="Eschmann, Erich" initials="EE" lastIdx="9" clrIdx="16">
    <p:extLst>
      <p:ext uri="{19B8F6BF-5375-455C-9EA6-DF929625EA0E}">
        <p15:presenceInfo xmlns:p15="http://schemas.microsoft.com/office/powerpoint/2012/main" userId="S::Eschmann.Erich@epa.gov::83100517-48c3-4e12-90f2-125a18323380" providerId="AD"/>
      </p:ext>
    </p:extLst>
  </p:cmAuthor>
  <p:cmAuthor id="19" name="Sims, Ryan" initials="SR" lastIdx="6" clrIdx="17">
    <p:extLst>
      <p:ext uri="{19B8F6BF-5375-455C-9EA6-DF929625EA0E}">
        <p15:presenceInfo xmlns:p15="http://schemas.microsoft.com/office/powerpoint/2012/main" userId="S::Sims.Ryan@epa.gov::9325e29b-ca82-4662-9c55-e8bcd6f0dff6" providerId="AD"/>
      </p:ext>
    </p:extLst>
  </p:cmAuthor>
  <p:cmAuthor id="20" name="Dolwick, Pat" initials="DP" lastIdx="10" clrIdx="18">
    <p:extLst>
      <p:ext uri="{19B8F6BF-5375-455C-9EA6-DF929625EA0E}">
        <p15:presenceInfo xmlns:p15="http://schemas.microsoft.com/office/powerpoint/2012/main" userId="S::Dolwick.Pat@epa.gov::147b89ab-9dc2-4796-8fa9-28121c6ca375" providerId="AD"/>
      </p:ext>
    </p:extLst>
  </p:cmAuthor>
  <p:cmAuthor id="21" name="King, Melanie" initials="KM" lastIdx="11" clrIdx="19">
    <p:extLst>
      <p:ext uri="{19B8F6BF-5375-455C-9EA6-DF929625EA0E}">
        <p15:presenceInfo xmlns:p15="http://schemas.microsoft.com/office/powerpoint/2012/main" userId="S::king.melanie@epa.gov::4125088e-da60-4563-b867-db4a0cc4462c" providerId="AD"/>
      </p:ext>
    </p:extLst>
  </p:cmAuthor>
  <p:cmAuthor id="22" name="Isnard, Julien" initials="IJ" lastIdx="2" clrIdx="20">
    <p:extLst>
      <p:ext uri="{19B8F6BF-5375-455C-9EA6-DF929625EA0E}">
        <p15:presenceInfo xmlns:p15="http://schemas.microsoft.com/office/powerpoint/2012/main" userId="S::isnard.julien@epa.gov::f8e2b2c6-27a7-45d1-b955-9a4691b7ca69" providerId="AD"/>
      </p:ext>
    </p:extLst>
  </p:cmAuthor>
  <p:cmAuthor id="23" name="McNerney, Matthew" initials="MM" lastIdx="3" clrIdx="20">
    <p:extLst>
      <p:ext uri="{19B8F6BF-5375-455C-9EA6-DF929625EA0E}">
        <p15:presenceInfo xmlns:p15="http://schemas.microsoft.com/office/powerpoint/2012/main" userId="S::McNerney.Matthew@epa.gov::27c021bb-d0ac-4b59-a509-341a06294f2d" providerId="AD"/>
      </p:ext>
    </p:extLst>
  </p:cmAuthor>
  <p:cmAuthor id="24" name="Macpherson, Alex" initials="MA" lastIdx="11" clrIdx="21">
    <p:extLst>
      <p:ext uri="{19B8F6BF-5375-455C-9EA6-DF929625EA0E}">
        <p15:presenceInfo xmlns:p15="http://schemas.microsoft.com/office/powerpoint/2012/main" userId="S::Macpherson.Alex@epa.gov::f9835074-ef18-4c92-a4e1-725d7769a3ea" providerId="AD"/>
      </p:ext>
    </p:extLst>
  </p:cmAuthor>
  <p:cmAuthor id="25" name="Pfohl, Marisa" initials="PM" lastIdx="1" clrIdx="22">
    <p:extLst>
      <p:ext uri="{19B8F6BF-5375-455C-9EA6-DF929625EA0E}">
        <p15:presenceInfo xmlns:p15="http://schemas.microsoft.com/office/powerpoint/2012/main" userId="S::pfohl.marisa@epa.gov::ecdac985-2b23-422f-8216-24a6a7f8119d" providerId="AD"/>
      </p:ext>
    </p:extLst>
  </p:cmAuthor>
  <p:cmAuthor id="26" name="Benish, Sarah" initials="BS" lastIdx="8" clrIdx="23">
    <p:extLst>
      <p:ext uri="{19B8F6BF-5375-455C-9EA6-DF929625EA0E}">
        <p15:presenceInfo xmlns:p15="http://schemas.microsoft.com/office/powerpoint/2012/main" userId="S::benish.sarah@epa.gov::7aa1b4cb-de2f-4168-9d73-1f6488cc37fb" providerId="AD"/>
      </p:ext>
    </p:extLst>
  </p:cmAuthor>
  <p:cmAuthor id="27" name="Parker, Barrett" initials="PB" lastIdx="8" clrIdx="24">
    <p:extLst>
      <p:ext uri="{19B8F6BF-5375-455C-9EA6-DF929625EA0E}">
        <p15:presenceInfo xmlns:p15="http://schemas.microsoft.com/office/powerpoint/2012/main" userId="S::parker.barrett@epa.gov::b3940326-73e2-498e-974e-97b55240f346" providerId="AD"/>
      </p:ext>
    </p:extLst>
  </p:cmAuthor>
  <p:cmAuthor id="28" name="Schreifels, Jeremy" initials="SJ" lastIdx="2" clrIdx="25">
    <p:extLst>
      <p:ext uri="{19B8F6BF-5375-455C-9EA6-DF929625EA0E}">
        <p15:presenceInfo xmlns:p15="http://schemas.microsoft.com/office/powerpoint/2012/main" userId="S::Schreifels.Jeremy@epa.gov::06483ad4-92c8-4fd6-a21b-0cab303e99a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0504D"/>
    <a:srgbClr val="9BBB59"/>
    <a:srgbClr val="E6E6FA"/>
    <a:srgbClr val="FFB52D"/>
    <a:srgbClr val="FFF3DD"/>
    <a:srgbClr val="B0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89" autoAdjust="0"/>
  </p:normalViewPr>
  <p:slideViewPr>
    <p:cSldViewPr snapToGrid="0">
      <p:cViewPr varScale="1">
        <p:scale>
          <a:sx n="65" d="100"/>
          <a:sy n="65" d="100"/>
        </p:scale>
        <p:origin x="16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g, Carey" userId="5dcdf613-9329-442e-aaa9-13ddf77a7abf" providerId="ADAL" clId="{98CFF7D4-3D95-49C3-A4CE-0093D325A148}"/>
    <pc:docChg chg="addSld delSld modSld delMainMaster modSection">
      <pc:chgData name="Jang, Carey" userId="5dcdf613-9329-442e-aaa9-13ddf77a7abf" providerId="ADAL" clId="{98CFF7D4-3D95-49C3-A4CE-0093D325A148}" dt="2023-03-07T19:24:16.364" v="3" actId="47"/>
      <pc:docMkLst>
        <pc:docMk/>
      </pc:docMkLst>
      <pc:sldChg chg="del">
        <pc:chgData name="Jang, Carey" userId="5dcdf613-9329-442e-aaa9-13ddf77a7abf" providerId="ADAL" clId="{98CFF7D4-3D95-49C3-A4CE-0093D325A148}" dt="2023-03-07T19:24:16.364" v="3" actId="47"/>
        <pc:sldMkLst>
          <pc:docMk/>
          <pc:sldMk cId="3096150218" sldId="1509"/>
        </pc:sldMkLst>
      </pc:sldChg>
      <pc:sldChg chg="add">
        <pc:chgData name="Jang, Carey" userId="5dcdf613-9329-442e-aaa9-13ddf77a7abf" providerId="ADAL" clId="{98CFF7D4-3D95-49C3-A4CE-0093D325A148}" dt="2023-03-07T19:24:09.951" v="2"/>
        <pc:sldMkLst>
          <pc:docMk/>
          <pc:sldMk cId="1103365184" sldId="1571"/>
        </pc:sldMkLst>
      </pc:sldChg>
      <pc:sldChg chg="add del">
        <pc:chgData name="Jang, Carey" userId="5dcdf613-9329-442e-aaa9-13ddf77a7abf" providerId="ADAL" clId="{98CFF7D4-3D95-49C3-A4CE-0093D325A148}" dt="2023-03-07T19:24:09.925" v="1"/>
        <pc:sldMkLst>
          <pc:docMk/>
          <pc:sldMk cId="2242689864" sldId="1571"/>
        </pc:sldMkLst>
      </pc:sldChg>
      <pc:sldMasterChg chg="del delSldLayout">
        <pc:chgData name="Jang, Carey" userId="5dcdf613-9329-442e-aaa9-13ddf77a7abf" providerId="ADAL" clId="{98CFF7D4-3D95-49C3-A4CE-0093D325A148}" dt="2023-03-07T19:24:16.364" v="3" actId="47"/>
        <pc:sldMasterMkLst>
          <pc:docMk/>
          <pc:sldMasterMk cId="201876369" sldId="2147483664"/>
        </pc:sldMasterMkLst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1687031754" sldId="2147483665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2635546891" sldId="2147483666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2160382935" sldId="2147483667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3257714089" sldId="2147483668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2561748605" sldId="2147483669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2287900975" sldId="2147483670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715800081" sldId="2147483671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207564195" sldId="2147483672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3283778711" sldId="2147483673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1753748452" sldId="2147483674"/>
          </pc:sldLayoutMkLst>
        </pc:sldLayoutChg>
        <pc:sldLayoutChg chg="del">
          <pc:chgData name="Jang, Carey" userId="5dcdf613-9329-442e-aaa9-13ddf77a7abf" providerId="ADAL" clId="{98CFF7D4-3D95-49C3-A4CE-0093D325A148}" dt="2023-03-07T19:24:16.364" v="3" actId="47"/>
          <pc:sldLayoutMkLst>
            <pc:docMk/>
            <pc:sldMasterMk cId="201876369" sldId="2147483664"/>
            <pc:sldLayoutMk cId="2456645902" sldId="21474836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178BCF-1CB9-4F63-B4FC-9F1673ACFA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7E43D-76BD-40FF-8447-F7B3707902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4B961-03BF-4B18-855A-3BF927CF4253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0AA4F-5C88-4E3F-A3F1-797B55AD14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AA231-AD1E-48C7-A503-E14AF85548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82280-3668-410E-BF1F-EEBDF020F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4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7AAC-FF41-4216-9DE6-589EBC3BDE1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2FED7-1766-45EA-B028-3DDBEEF4B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3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46063" y="720725"/>
            <a:ext cx="7815263" cy="439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7D6DB-52AE-46A7-B891-EAC4F662AE69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02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2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2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6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8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265" indent="-342265"/>
            <a:r>
              <a:rPr lang="en-US" dirty="0">
                <a:latin typeface="Calibri"/>
                <a:cs typeface="Arial"/>
              </a:rPr>
              <a:t>Under first sub-bullet, will note additional information about the Regional Beta Testing Team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Arial"/>
              </a:rPr>
              <a:t>Convened a group of OAR and regional office members to discuss the benefit of NEXUS and to consider its use on a routine basis to assist in their job duties. 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Arial"/>
              </a:rPr>
              <a:t>Requested feedback to inform the direction of future tool development and make updates/additions that are most beneficial to the Regions for their purposes with focus on multi-pollutant approaches to air quality management</a:t>
            </a:r>
          </a:p>
          <a:p>
            <a:pPr marL="342265" indent="-342265"/>
            <a:r>
              <a:rPr lang="en-US" dirty="0">
                <a:latin typeface="Calibri"/>
                <a:cs typeface="Arial"/>
              </a:rPr>
              <a:t>Will also note 50+ briefings since fall 2020, and a few examples from below: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Arial"/>
              </a:rPr>
              <a:t>OAQPS, ORD, OAR, OAP, OP, OEJ, OGC, ECRCO, OAPPS, OTAQ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Arial"/>
              </a:rPr>
              <a:t>Regional ADDs &amp; APMs</a:t>
            </a:r>
          </a:p>
          <a:p>
            <a:pPr marL="342265" indent="-342265"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  <a:cs typeface="Arial"/>
              </a:rPr>
              <a:t>CAAAC &amp; AAPCA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423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Note to </a:t>
            </a:r>
            <a:r>
              <a:rPr lang="en-US" dirty="0"/>
              <a:t>Erika – confirmed with Tim that this was not used to inform ARP funding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9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Segoe UI" panose="020B0502040204020203" pitchFamily="34" charset="0"/>
              </a:rPr>
              <a:t>Comparison of 3 analytical tools used for EJ analysis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13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70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2FED7-1766-45EA-B028-3DDBEEF4BD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3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1625600" y="1785256"/>
            <a:ext cx="8940800" cy="990600"/>
          </a:xfrm>
        </p:spPr>
        <p:txBody>
          <a:bodyPr>
            <a:normAutofit/>
          </a:bodyPr>
          <a:lstStyle>
            <a:lvl1pPr algn="ctr">
              <a:buNone/>
              <a:defRPr sz="4400" b="1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1"/>
          </p:nvPr>
        </p:nvSpPr>
        <p:spPr>
          <a:xfrm>
            <a:off x="3657600" y="3657602"/>
            <a:ext cx="4876800" cy="1524001"/>
          </a:xfrm>
        </p:spPr>
        <p:txBody>
          <a:bodyPr>
            <a:normAutofit/>
          </a:bodyPr>
          <a:lstStyle>
            <a:lvl1pPr algn="ctr">
              <a:buNone/>
              <a:defRPr sz="24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77987E-E59C-4DA8-A750-AD2DA06015A5}"/>
              </a:ext>
            </a:extLst>
          </p:cNvPr>
          <p:cNvSpPr/>
          <p:nvPr userDrawn="1"/>
        </p:nvSpPr>
        <p:spPr>
          <a:xfrm flipV="1">
            <a:off x="2133600" y="788978"/>
            <a:ext cx="10058400" cy="7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7CB226-76E5-4C75-9582-81A791B8CF6E}"/>
              </a:ext>
            </a:extLst>
          </p:cNvPr>
          <p:cNvSpPr/>
          <p:nvPr userDrawn="1"/>
        </p:nvSpPr>
        <p:spPr>
          <a:xfrm flipV="1">
            <a:off x="2743200" y="941378"/>
            <a:ext cx="944880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58429D3-6A5C-4397-8F39-6242EF9043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8" y="500505"/>
            <a:ext cx="2266119" cy="89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336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043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394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4625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5715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71439"/>
            <a:ext cx="27432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71439"/>
            <a:ext cx="80264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7956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71439"/>
            <a:ext cx="109728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3669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47"/>
            <a:ext cx="105156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900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2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46535"/>
            <a:ext cx="11382828" cy="838200"/>
          </a:xfrm>
        </p:spPr>
        <p:txBody>
          <a:bodyPr>
            <a:normAutofit/>
          </a:bodyPr>
          <a:lstStyle>
            <a:lvl1pPr algn="l">
              <a:defRPr sz="4000" b="1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14" y="1578429"/>
            <a:ext cx="10961915" cy="4692652"/>
          </a:xfrm>
        </p:spPr>
        <p:txBody>
          <a:bodyPr>
            <a:normAutofit/>
          </a:bodyPr>
          <a:lstStyle>
            <a:lvl1pPr marL="342891" indent="-342891"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3200">
                <a:latin typeface="Calibri" panose="020F0502020204030204" pitchFamily="34" charset="0"/>
                <a:cs typeface="Arial" pitchFamily="34" charset="0"/>
              </a:defRPr>
            </a:lvl1pPr>
            <a:lvl2pPr marL="742932" indent="-285744">
              <a:buClr>
                <a:schemeClr val="accent1"/>
              </a:buClr>
              <a:buSzPct val="80000"/>
              <a:buFont typeface="Calibri" panose="020F0502020204030204" pitchFamily="34" charset="0"/>
              <a:buChar char="●"/>
              <a:defRPr sz="3200">
                <a:latin typeface="Calibri" panose="020F0502020204030204" pitchFamily="34" charset="0"/>
                <a:cs typeface="Arial" pitchFamily="34" charset="0"/>
              </a:defRPr>
            </a:lvl2pPr>
            <a:lvl3pPr marL="1142971" indent="-228594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>
                <a:latin typeface="Calibri" panose="020F0502020204030204" pitchFamily="34" charset="0"/>
                <a:cs typeface="Arial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328453"/>
            <a:ext cx="2844800" cy="365125"/>
          </a:xfrm>
        </p:spPr>
        <p:txBody>
          <a:bodyPr/>
          <a:lstStyle/>
          <a:p>
            <a:fld id="{43BE43C1-65F0-4FE4-BADA-C47078FE10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07A6CC-9D21-4CA4-A2C5-8594EC0B81E9}"/>
              </a:ext>
            </a:extLst>
          </p:cNvPr>
          <p:cNvSpPr/>
          <p:nvPr userDrawn="1"/>
        </p:nvSpPr>
        <p:spPr>
          <a:xfrm>
            <a:off x="406400" y="1185188"/>
            <a:ext cx="11382829" cy="5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62651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12192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9651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980728"/>
            <a:ext cx="109728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4692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1119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05677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64295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6513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356357"/>
            <a:ext cx="497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For internal EPA use only. Do not release, cite or quote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43C1-65F0-4FE4-BADA-C47078FE10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12192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71439"/>
            <a:ext cx="109728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3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02076" y="1883008"/>
            <a:ext cx="9791272" cy="19208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5400">
                <a:ln w="0"/>
                <a:solidFill>
                  <a:schemeClr val="accent1"/>
                </a:solidFill>
              </a:rPr>
              <a:t>NEXUS Briefing</a:t>
            </a:r>
          </a:p>
          <a:p>
            <a:pPr marL="228600" indent="-228600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endParaRPr lang="en-US" sz="5400">
              <a:ln w="0"/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71BEA-C406-4AB1-8934-B90035E09B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21" y="3645408"/>
            <a:ext cx="5222755" cy="22139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2400" b="1" dirty="0">
                <a:latin typeface="+mj-lt"/>
                <a:cs typeface="Arial"/>
              </a:rPr>
              <a:t>for</a:t>
            </a:r>
            <a:r>
              <a:rPr lang="en-US" b="1" dirty="0">
                <a:latin typeface="+mj-lt"/>
                <a:cs typeface="Arial"/>
              </a:rPr>
              <a:t> </a:t>
            </a:r>
            <a:endParaRPr lang="en-US" sz="2400" b="1" dirty="0">
              <a:latin typeface="+mj-lt"/>
            </a:endParaRPr>
          </a:p>
          <a:p>
            <a:pPr marL="0" indent="0"/>
            <a:r>
              <a:rPr lang="en-US" b="1" dirty="0">
                <a:latin typeface="Calibri"/>
                <a:cs typeface="Arial"/>
              </a:rPr>
              <a:t>Administrator Regan</a:t>
            </a:r>
            <a:endParaRPr lang="en-US" sz="2400" b="1" dirty="0">
              <a:latin typeface="Calibri"/>
              <a:cs typeface="Arial"/>
            </a:endParaRPr>
          </a:p>
          <a:p>
            <a:pPr marL="342265" indent="-342265"/>
            <a:r>
              <a:rPr lang="en-US" sz="1800" dirty="0">
                <a:latin typeface="+mj-lt"/>
                <a:cs typeface="Arial"/>
              </a:rPr>
              <a:t>January 11, 2023</a:t>
            </a:r>
          </a:p>
          <a:p>
            <a:pPr marL="342265" indent="-342265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C662F-B491-490B-B239-13BDE1EAA138}"/>
              </a:ext>
            </a:extLst>
          </p:cNvPr>
          <p:cNvSpPr txBox="1"/>
          <p:nvPr/>
        </p:nvSpPr>
        <p:spPr>
          <a:xfrm>
            <a:off x="3060190" y="6164181"/>
            <a:ext cx="6071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Internal, Deliberative</a:t>
            </a:r>
          </a:p>
        </p:txBody>
      </p:sp>
    </p:spTree>
    <p:extLst>
      <p:ext uri="{BB962C8B-B14F-4D97-AF65-F5344CB8AC3E}">
        <p14:creationId xmlns:p14="http://schemas.microsoft.com/office/powerpoint/2010/main" val="97278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02F6-4013-4F91-A033-C0856C39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NEXUS and IRA – Climate Pollution Reduction Grants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65EBA-AF5A-4457-89F0-EDA00B6A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1F971E-5EE7-4A5F-9E67-B0A4C398F481}"/>
              </a:ext>
            </a:extLst>
          </p:cNvPr>
          <p:cNvSpPr txBox="1">
            <a:spLocks/>
          </p:cNvSpPr>
          <p:nvPr/>
        </p:nvSpPr>
        <p:spPr>
          <a:xfrm>
            <a:off x="406399" y="1260424"/>
            <a:ext cx="11382827" cy="5099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●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r>
              <a:rPr lang="en-US">
                <a:latin typeface="Calibri"/>
                <a:cs typeface="Arial"/>
              </a:rPr>
              <a:t>Climate Pollution Reduction Grants </a:t>
            </a:r>
          </a:p>
          <a:p>
            <a:pPr marL="342265" indent="-342265"/>
            <a:r>
              <a:rPr lang="en-US">
                <a:latin typeface="Calibri"/>
                <a:cs typeface="Arial"/>
              </a:rPr>
              <a:t>NEXUS could be used to review climate plans and develop/evaluate implementation grant applications</a:t>
            </a:r>
          </a:p>
          <a:p>
            <a:pPr marL="342265" indent="-342265"/>
            <a:r>
              <a:rPr lang="en-US">
                <a:latin typeface="Calibri"/>
                <a:cs typeface="Arial"/>
              </a:rPr>
              <a:t>NEXUS could help answer questions such as…</a:t>
            </a:r>
          </a:p>
          <a:p>
            <a:pPr marL="741680" lvl="1" indent="-342265"/>
            <a:r>
              <a:rPr lang="en-US" sz="2900">
                <a:latin typeface="Calibri"/>
                <a:cs typeface="Arial"/>
              </a:rPr>
              <a:t>Are there possible environmental justice or overburdened communities in or near the proposed area or sources?</a:t>
            </a:r>
          </a:p>
          <a:p>
            <a:pPr marL="741680" lvl="1" indent="-342265"/>
            <a:r>
              <a:rPr lang="en-US" sz="2900">
                <a:latin typeface="Calibri"/>
                <a:cs typeface="Arial"/>
              </a:rPr>
              <a:t>Are there elevated health risks from air pollutants in the area proposed to receive funding?</a:t>
            </a:r>
          </a:p>
          <a:p>
            <a:pPr marL="741680" lvl="1" indent="-342265"/>
            <a:r>
              <a:rPr lang="en-US" sz="2900">
                <a:latin typeface="Calibri"/>
                <a:cs typeface="Arial"/>
              </a:rPr>
              <a:t>How have pollutant levels been trending in and around the proposed area?</a:t>
            </a:r>
          </a:p>
          <a:p>
            <a:pPr marL="741680" lvl="1" indent="-342265"/>
            <a:r>
              <a:rPr lang="en-US" sz="2900">
                <a:latin typeface="Calibri"/>
                <a:cs typeface="Arial"/>
              </a:rPr>
              <a:t>Are there potential co-benefits of controlling large GHG emitting facilities?</a:t>
            </a:r>
          </a:p>
          <a:p>
            <a:pPr marL="741680" lvl="1" indent="-342265"/>
            <a:r>
              <a:rPr lang="en-US" sz="2900">
                <a:latin typeface="Calibri"/>
                <a:cs typeface="Arial"/>
              </a:rPr>
              <a:t>Are sources identified in the plan in or near a current NAA, Advance area, Class I area, or Tribal area?</a:t>
            </a:r>
          </a:p>
          <a:p>
            <a:pPr marL="342265" indent="-342265"/>
            <a:endParaRPr lang="en-US">
              <a:latin typeface="Calibri"/>
              <a:cs typeface="Arial"/>
            </a:endParaRPr>
          </a:p>
          <a:p>
            <a:pPr marL="342265" indent="-342265"/>
            <a:endParaRPr lang="en-US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66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02F6-4013-4F91-A033-C0856C39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NEXUS and IRA – Air Monitoring &amp; Screening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65EBA-AF5A-4457-89F0-EDA00B6A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1F971E-5EE7-4A5F-9E67-B0A4C398F481}"/>
              </a:ext>
            </a:extLst>
          </p:cNvPr>
          <p:cNvSpPr txBox="1">
            <a:spLocks/>
          </p:cNvSpPr>
          <p:nvPr/>
        </p:nvSpPr>
        <p:spPr>
          <a:xfrm>
            <a:off x="406399" y="1260424"/>
            <a:ext cx="11382827" cy="5099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●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r>
              <a:rPr lang="en-US" dirty="0">
                <a:latin typeface="Calibri"/>
                <a:cs typeface="Arial"/>
              </a:rPr>
              <a:t>Funding to Address Air Pollution</a:t>
            </a:r>
            <a:endParaRPr lang="en-US" strike="sngStrike" dirty="0">
              <a:latin typeface="Calibri"/>
              <a:cs typeface="Arial"/>
            </a:endParaRPr>
          </a:p>
          <a:p>
            <a:pPr marL="342265" indent="-342265"/>
            <a:r>
              <a:rPr lang="en-US" dirty="0">
                <a:latin typeface="Calibri"/>
                <a:cs typeface="Arial"/>
              </a:rPr>
              <a:t>NEXUS could be used to develop/evaluate grant applications</a:t>
            </a:r>
          </a:p>
          <a:p>
            <a:pPr marL="342265" indent="-342265"/>
            <a:r>
              <a:rPr lang="en-US" dirty="0">
                <a:latin typeface="Calibri"/>
                <a:cs typeface="Arial"/>
              </a:rPr>
              <a:t>NEXUS could help answer questions such as…</a:t>
            </a:r>
          </a:p>
          <a:p>
            <a:pPr marL="742306" lvl="1" indent="-342265"/>
            <a:r>
              <a:rPr lang="en-US" sz="2900" dirty="0"/>
              <a:t>What air monitoring is taking place in or near the community?</a:t>
            </a:r>
            <a:endParaRPr lang="en-US" sz="2900" dirty="0">
              <a:latin typeface="Calibri"/>
              <a:cs typeface="Arial"/>
            </a:endParaRPr>
          </a:p>
          <a:p>
            <a:pPr marL="742306" lvl="1" indent="-342265"/>
            <a:r>
              <a:rPr lang="en-US" sz="2900" dirty="0">
                <a:latin typeface="Calibri"/>
                <a:cs typeface="Arial"/>
              </a:rPr>
              <a:t>How have pollutant levels been trending in and around the proposed area?</a:t>
            </a:r>
            <a:endParaRPr lang="en-US" sz="2900" dirty="0"/>
          </a:p>
          <a:p>
            <a:pPr marL="742306" lvl="1" indent="-342265"/>
            <a:r>
              <a:rPr lang="en-US" sz="2900" dirty="0">
                <a:latin typeface="Calibri"/>
                <a:cs typeface="Arial"/>
              </a:rPr>
              <a:t>Are there increased health risks from pollutants that are not being monitored in the area proposed to receive funding?</a:t>
            </a:r>
          </a:p>
          <a:p>
            <a:pPr marL="742306" lvl="1" indent="-342265"/>
            <a:r>
              <a:rPr lang="en-US" sz="2900" dirty="0"/>
              <a:t>Is the proposed area receiving funding an underserved community that does not currently have air monitoring?</a:t>
            </a:r>
          </a:p>
          <a:p>
            <a:pPr marL="742306" lvl="1" indent="-342265"/>
            <a:r>
              <a:rPr lang="en-US" sz="2900" dirty="0">
                <a:latin typeface="Calibri"/>
                <a:cs typeface="Arial"/>
              </a:rPr>
              <a:t>Is the area in or near a current NAA, Advance area, Class I area, or Tribal area?</a:t>
            </a:r>
          </a:p>
          <a:p>
            <a:pPr marL="342265" indent="-342265"/>
            <a:endParaRPr lang="en-US" dirty="0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71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02F6-4013-4F91-A033-C0856C39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65EBA-AF5A-4457-89F0-EDA00B6A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1F971E-5EE7-4A5F-9E67-B0A4C398F481}"/>
              </a:ext>
            </a:extLst>
          </p:cNvPr>
          <p:cNvSpPr txBox="1">
            <a:spLocks/>
          </p:cNvSpPr>
          <p:nvPr/>
        </p:nvSpPr>
        <p:spPr>
          <a:xfrm>
            <a:off x="406399" y="1260424"/>
            <a:ext cx="11382827" cy="5099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●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r>
              <a:rPr lang="en-US">
                <a:latin typeface="Calibri"/>
                <a:cs typeface="Arial"/>
              </a:rPr>
              <a:t>Continue discussions across OAR on NEXUS, particularly with OAP on incorporating climate risk indicators</a:t>
            </a:r>
          </a:p>
          <a:p>
            <a:pPr marL="742306" lvl="1" indent="-342265"/>
            <a:r>
              <a:rPr lang="en-US">
                <a:latin typeface="Calibri"/>
                <a:cs typeface="Arial"/>
              </a:rPr>
              <a:t>Focus on climate indicators most relevant to air quality planning</a:t>
            </a:r>
          </a:p>
          <a:p>
            <a:pPr marL="742306" lvl="1" indent="-342265"/>
            <a:r>
              <a:rPr lang="en-US">
                <a:latin typeface="Calibri"/>
                <a:cs typeface="Arial"/>
              </a:rPr>
              <a:t>Could advise IRA </a:t>
            </a:r>
            <a:r>
              <a:rPr lang="en-US"/>
              <a:t>Climate Pollution Reduction Grants</a:t>
            </a:r>
            <a:endParaRPr lang="en-US">
              <a:latin typeface="Calibri"/>
              <a:cs typeface="Arial"/>
            </a:endParaRPr>
          </a:p>
          <a:p>
            <a:pPr marL="342265" indent="-342265"/>
            <a:endParaRPr lang="en-US">
              <a:latin typeface="Calibri"/>
              <a:cs typeface="Arial"/>
            </a:endParaRPr>
          </a:p>
          <a:p>
            <a:pPr marL="342265" indent="-342265"/>
            <a:r>
              <a:rPr lang="en-US">
                <a:latin typeface="Calibri"/>
                <a:cs typeface="Arial"/>
              </a:rPr>
              <a:t>Update to 2018/2019 MP platform (O</a:t>
            </a:r>
            <a:r>
              <a:rPr lang="en-US" baseline="-25000">
                <a:latin typeface="Calibri"/>
                <a:cs typeface="Arial"/>
              </a:rPr>
              <a:t>3</a:t>
            </a:r>
            <a:r>
              <a:rPr lang="en-US">
                <a:latin typeface="Calibri"/>
                <a:cs typeface="Arial"/>
              </a:rPr>
              <a:t>, PM</a:t>
            </a:r>
            <a:r>
              <a:rPr lang="en-US" baseline="-25000">
                <a:latin typeface="Calibri"/>
                <a:cs typeface="Arial"/>
              </a:rPr>
              <a:t>2.5</a:t>
            </a:r>
            <a:r>
              <a:rPr lang="en-US">
                <a:latin typeface="Calibri"/>
                <a:cs typeface="Arial"/>
              </a:rPr>
              <a:t>, and Air Toxics data)</a:t>
            </a:r>
          </a:p>
          <a:p>
            <a:pPr marL="342265" indent="-342265"/>
            <a:endParaRPr lang="en-US">
              <a:latin typeface="Calibri"/>
              <a:cs typeface="Arial"/>
            </a:endParaRPr>
          </a:p>
          <a:p>
            <a:pPr marL="342265" indent="-342265"/>
            <a:r>
              <a:rPr lang="en-US">
                <a:latin typeface="Calibri"/>
                <a:cs typeface="Arial"/>
              </a:rPr>
              <a:t>Begin development of a web-based NEXUS version</a:t>
            </a:r>
            <a:endParaRPr lang="en-US" strike="sngStrike">
              <a:latin typeface="Calibri"/>
              <a:cs typeface="Arial"/>
            </a:endParaRPr>
          </a:p>
          <a:p>
            <a:pPr marL="342265" indent="-342265"/>
            <a:endParaRPr lang="en-US">
              <a:latin typeface="Calibri"/>
              <a:cs typeface="Arial"/>
            </a:endParaRPr>
          </a:p>
          <a:p>
            <a:pPr marL="342265" indent="-342265"/>
            <a:r>
              <a:rPr lang="en-US">
                <a:latin typeface="Calibri"/>
                <a:cs typeface="Arial"/>
              </a:rPr>
              <a:t>Work towards making NEXUS publicly available</a:t>
            </a:r>
          </a:p>
          <a:p>
            <a:pPr marL="342265" indent="-342265"/>
            <a:endParaRPr lang="en-US">
              <a:latin typeface="Calibri"/>
              <a:cs typeface="Arial"/>
            </a:endParaRPr>
          </a:p>
          <a:p>
            <a:pPr marL="342265" indent="-342265"/>
            <a:r>
              <a:rPr lang="en-US">
                <a:latin typeface="Calibri"/>
                <a:cs typeface="Arial"/>
              </a:rPr>
              <a:t>Partner within EPA on use of NEXUS for programmatic purposes</a:t>
            </a:r>
          </a:p>
          <a:p>
            <a:pPr marL="342265" indent="-342265"/>
            <a:endParaRPr lang="en-US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2798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79002-ED1A-4634-BD15-7043644E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D3439-A13B-46CA-9924-9DDCA75B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8AEB1-668D-4250-A012-5FA29C16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and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3D3D-0DAA-40A6-AB11-EDF309BB2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448367"/>
            <a:ext cx="11382828" cy="510119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265" indent="-342265"/>
            <a:r>
              <a:rPr lang="en-US" sz="2400" dirty="0">
                <a:latin typeface="Calibri"/>
                <a:cs typeface="Arial"/>
              </a:rPr>
              <a:t>Share the NEXUS Multi-Pollutant Advanced Screening Tool and how it could inform multi-pollutant planning  and environmental justice issues generally and in the context of IRA discussions</a:t>
            </a:r>
            <a:endParaRPr lang="en-US" dirty="0">
              <a:latin typeface="Calibri"/>
              <a:cs typeface="Arial"/>
            </a:endParaRPr>
          </a:p>
          <a:p>
            <a:pPr marL="0" indent="0">
              <a:buNone/>
            </a:pPr>
            <a:endParaRPr lang="en-US" sz="2400" dirty="0"/>
          </a:p>
          <a:p>
            <a:pPr marL="342265" indent="-342265"/>
            <a:r>
              <a:rPr lang="en-US" sz="2400" dirty="0">
                <a:latin typeface="Calibri"/>
                <a:cs typeface="Arial"/>
              </a:rPr>
              <a:t>NEXUS Background</a:t>
            </a:r>
          </a:p>
          <a:p>
            <a:pPr marL="342265" indent="-342265"/>
            <a:r>
              <a:rPr lang="en-US" sz="2400" dirty="0">
                <a:latin typeface="Calibri"/>
                <a:cs typeface="Arial"/>
              </a:rPr>
              <a:t>Data Inputs and Major Functions</a:t>
            </a:r>
          </a:p>
          <a:p>
            <a:pPr marL="342265" indent="-342265"/>
            <a:r>
              <a:rPr lang="en-US" sz="2400" dirty="0">
                <a:latin typeface="Calibri"/>
                <a:cs typeface="Arial"/>
              </a:rPr>
              <a:t>Current and Potential Uses</a:t>
            </a:r>
          </a:p>
          <a:p>
            <a:pPr marL="742306" lvl="1" indent="-342265"/>
            <a:r>
              <a:rPr lang="en-US" sz="2000" dirty="0">
                <a:latin typeface="Calibri"/>
                <a:cs typeface="Arial"/>
              </a:rPr>
              <a:t>Example NEXUS Use</a:t>
            </a:r>
            <a:endParaRPr lang="en-US" sz="2400" dirty="0">
              <a:latin typeface="Calibri"/>
              <a:cs typeface="Arial"/>
            </a:endParaRPr>
          </a:p>
          <a:p>
            <a:pPr marL="342265" indent="-342265"/>
            <a:r>
              <a:rPr lang="en-US" sz="2400" dirty="0"/>
              <a:t>NEXUS Engagement</a:t>
            </a:r>
          </a:p>
          <a:p>
            <a:pPr marL="342265" indent="-342265"/>
            <a:r>
              <a:rPr lang="en-US" sz="2400" dirty="0"/>
              <a:t>EJSCREEN, CEJEST &amp; NEXUS</a:t>
            </a:r>
            <a:endParaRPr lang="en-US" sz="2400" dirty="0">
              <a:latin typeface="Calibri"/>
              <a:cs typeface="Arial"/>
            </a:endParaRPr>
          </a:p>
          <a:p>
            <a:pPr marL="342265" indent="-342265"/>
            <a:r>
              <a:rPr lang="en-US" sz="2400" dirty="0">
                <a:latin typeface="Calibri"/>
                <a:cs typeface="Arial"/>
              </a:rPr>
              <a:t>NEXUS and IRA</a:t>
            </a:r>
          </a:p>
          <a:p>
            <a:pPr marL="742306" lvl="1" indent="-342265"/>
            <a:r>
              <a:rPr lang="en-US" sz="2400" dirty="0">
                <a:latin typeface="Calibri"/>
                <a:cs typeface="Arial"/>
              </a:rPr>
              <a:t>Climate Pollution Reduction Grants</a:t>
            </a:r>
          </a:p>
          <a:p>
            <a:pPr marL="742306" lvl="1" indent="-342265"/>
            <a:r>
              <a:rPr lang="en-US" sz="2400" dirty="0">
                <a:latin typeface="Calibri"/>
                <a:cs typeface="Arial"/>
              </a:rPr>
              <a:t>Air Monitoring &amp; Screening</a:t>
            </a:r>
          </a:p>
          <a:p>
            <a:pPr marL="342265" indent="-342265"/>
            <a:r>
              <a:rPr lang="en-US" sz="2400" dirty="0">
                <a:latin typeface="Calibri"/>
                <a:cs typeface="Arial"/>
              </a:rPr>
              <a:t>Next Steps</a:t>
            </a:r>
          </a:p>
          <a:p>
            <a:pPr marL="342265" indent="-342265"/>
            <a:r>
              <a:rPr lang="en-US" sz="2400" dirty="0">
                <a:latin typeface="Calibri"/>
                <a:cs typeface="Arial"/>
              </a:rPr>
              <a:t>Demo</a:t>
            </a:r>
            <a:endParaRPr lang="en-US" sz="2000" dirty="0">
              <a:latin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9CF2A-0065-4DAB-BC76-49B5FA9E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28453"/>
            <a:ext cx="2844800" cy="365125"/>
          </a:xfrm>
        </p:spPr>
        <p:txBody>
          <a:bodyPr/>
          <a:lstStyle/>
          <a:p>
            <a:fld id="{43BE43C1-65F0-4FE4-BADA-C47078FE10C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1CBEB-B3E2-4D0A-95C7-C71C9DF23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529" y="2239153"/>
            <a:ext cx="6099333" cy="39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7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38ED-A016-41F7-BC77-735CF3B4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NEXUS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F6CAD-CABC-4F2D-9324-AB699E15AF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265" indent="-342265"/>
            <a:r>
              <a:rPr lang="en-US" sz="2800" dirty="0">
                <a:latin typeface="Calibri"/>
                <a:cs typeface="Arial"/>
              </a:rPr>
              <a:t>An advanced screening tool for multi-pollutant (MP) air quality planning that allows for accounting of MP risks and EJ/demographic analysis</a:t>
            </a:r>
          </a:p>
          <a:p>
            <a:pPr marL="342265" indent="-342265"/>
            <a:r>
              <a:rPr lang="en-US" sz="2800" dirty="0">
                <a:latin typeface="Calibri"/>
                <a:cs typeface="Arial"/>
              </a:rPr>
              <a:t>Integrates a suite of MP data into a single platform to allow national and areal overlay mapping and analysis of MP ambient and risk data</a:t>
            </a:r>
          </a:p>
          <a:p>
            <a:pPr marL="342265" indent="-342265"/>
            <a:r>
              <a:rPr lang="en-US" sz="2800" dirty="0">
                <a:latin typeface="Calibri"/>
                <a:cs typeface="Arial"/>
              </a:rPr>
              <a:t>Currently for internal EPA use only</a:t>
            </a:r>
          </a:p>
          <a:p>
            <a:pPr marL="742306" lvl="1" indent="-342265"/>
            <a:r>
              <a:rPr lang="en-US" sz="2800" dirty="0">
                <a:latin typeface="Calibri"/>
                <a:cs typeface="Arial"/>
              </a:rPr>
              <a:t>Beta version being tested by EPA regions</a:t>
            </a:r>
          </a:p>
          <a:p>
            <a:pPr marL="742306" lvl="1" indent="-342265"/>
            <a:r>
              <a:rPr lang="en-US" sz="2800" dirty="0">
                <a:latin typeface="Calibri"/>
                <a:cs typeface="Arial"/>
              </a:rPr>
              <a:t>Working on a web-based version that could be released to the public later in 2023	</a:t>
            </a:r>
          </a:p>
          <a:p>
            <a:pPr marL="742306" lvl="1" indent="-342265"/>
            <a:r>
              <a:rPr lang="en-US" sz="2800" dirty="0">
                <a:latin typeface="Calibri"/>
                <a:cs typeface="Arial"/>
              </a:rPr>
              <a:t>Will finalize necessary updates/improvements before the NEXUS tool is released to the public, e.g., data layers, capabilities, etc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4CF38-C636-477C-B212-2884138AA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189">
            <a:extLst>
              <a:ext uri="{FF2B5EF4-FFF2-40B4-BE49-F238E27FC236}">
                <a16:creationId xmlns:a16="http://schemas.microsoft.com/office/drawing/2014/main" id="{72A22084-3D6E-4084-8B6F-17E55E065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76" t="18396" r="7862" b="17988"/>
          <a:stretch/>
        </p:blipFill>
        <p:spPr>
          <a:xfrm>
            <a:off x="9190431" y="771817"/>
            <a:ext cx="2910859" cy="16058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459CC-BBCD-4541-87AE-770303004646}"/>
              </a:ext>
            </a:extLst>
          </p:cNvPr>
          <p:cNvGrpSpPr/>
          <p:nvPr/>
        </p:nvGrpSpPr>
        <p:grpSpPr>
          <a:xfrm>
            <a:off x="9191011" y="1161982"/>
            <a:ext cx="2923230" cy="1736591"/>
            <a:chOff x="9192182" y="1290038"/>
            <a:chExt cx="2923230" cy="173659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C588C76-AB07-44C3-BF4E-641E86AE0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2182" y="1290038"/>
              <a:ext cx="2910858" cy="173659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175AC6D-1CE6-4C58-B645-2E2E9C53A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58202" y="2294804"/>
              <a:ext cx="1457210" cy="72860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9FF4DD3-C549-44A0-A4D8-6B64F4CFC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0323" y="1746462"/>
            <a:ext cx="2939350" cy="15243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540F89-0691-46D1-8B80-E294C911C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97" y="67734"/>
            <a:ext cx="10526649" cy="60350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NEXUS:</a:t>
            </a:r>
            <a:r>
              <a:rPr lang="en-US" sz="3600" b="1" dirty="0"/>
              <a:t> Data Inputs and Major Functions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1F92DE3F-E3F1-4C06-91AE-06C993B9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9590BB6-C56E-4746-BD6F-28D06F1076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196DFB-F28A-411B-9F0E-966E474B761C}"/>
              </a:ext>
            </a:extLst>
          </p:cNvPr>
          <p:cNvSpPr/>
          <p:nvPr/>
        </p:nvSpPr>
        <p:spPr bwMode="auto">
          <a:xfrm>
            <a:off x="3347716" y="2260577"/>
            <a:ext cx="2521993" cy="2969869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/>
              <a:solidFill>
                <a:srgbClr val="00B05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D87BAC-9AEE-46B8-8B17-B257D3DB3E0C}"/>
              </a:ext>
            </a:extLst>
          </p:cNvPr>
          <p:cNvSpPr/>
          <p:nvPr/>
        </p:nvSpPr>
        <p:spPr bwMode="auto">
          <a:xfrm>
            <a:off x="407849" y="3287688"/>
            <a:ext cx="2302932" cy="75035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PM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Air Toxics Monitoring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(2002-2020)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CEB7F79-2FBD-4354-B1F1-7A55203A29AE}"/>
              </a:ext>
            </a:extLst>
          </p:cNvPr>
          <p:cNvSpPr/>
          <p:nvPr/>
        </p:nvSpPr>
        <p:spPr bwMode="auto">
          <a:xfrm>
            <a:off x="407849" y="1880975"/>
            <a:ext cx="2302932" cy="131459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, PM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Air Toxics Risk Data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Conc. (fused AQ)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(2019/2018/2017)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(Census tract-level)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7C61BF-A0B8-4950-8BF9-D6028ED6A8DA}"/>
              </a:ext>
            </a:extLst>
          </p:cNvPr>
          <p:cNvSpPr/>
          <p:nvPr/>
        </p:nvSpPr>
        <p:spPr bwMode="auto">
          <a:xfrm>
            <a:off x="407849" y="4121189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NEI County 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Facility Emissions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(2017 &amp; 2014)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1AD7E10-383D-4E8F-92B1-0CCECF9D3725}"/>
              </a:ext>
            </a:extLst>
          </p:cNvPr>
          <p:cNvSpPr/>
          <p:nvPr/>
        </p:nvSpPr>
        <p:spPr bwMode="auto">
          <a:xfrm>
            <a:off x="407849" y="813617"/>
            <a:ext cx="2302932" cy="97524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O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&amp; PM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2.5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Ambient/Design 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(2012-2020)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(County-level)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2C883F-DA27-4E5A-BFE9-C21A5F41D35D}"/>
              </a:ext>
            </a:extLst>
          </p:cNvPr>
          <p:cNvSpPr/>
          <p:nvPr/>
        </p:nvSpPr>
        <p:spPr bwMode="auto">
          <a:xfrm>
            <a:off x="407849" y="5032150"/>
            <a:ext cx="2302932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Environmental Justice &amp; Demographic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(from EJSCREEN 2.1)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7F1F00-5BFA-4414-BAF4-5E2EB6D53BDB}"/>
              </a:ext>
            </a:extLst>
          </p:cNvPr>
          <p:cNvSpPr/>
          <p:nvPr/>
        </p:nvSpPr>
        <p:spPr bwMode="auto">
          <a:xfrm>
            <a:off x="407848" y="5954400"/>
            <a:ext cx="2283663" cy="857176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NAA, Advance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Area, </a:t>
            </a: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Class-I Area,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Tribal Area, CEJST Area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42F55F-C5F0-46F4-9D62-742C25119866}"/>
              </a:ext>
            </a:extLst>
          </p:cNvPr>
          <p:cNvCxnSpPr>
            <a:cxnSpLocks/>
            <a:stCxn id="14" idx="3"/>
            <a:endCxn id="3" idx="0"/>
          </p:cNvCxnSpPr>
          <p:nvPr/>
        </p:nvCxnSpPr>
        <p:spPr bwMode="auto">
          <a:xfrm>
            <a:off x="2710781" y="1301238"/>
            <a:ext cx="1897932" cy="95933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3E44F75-ABDC-424B-B1DA-005B2D4B585A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 bwMode="auto">
          <a:xfrm>
            <a:off x="2710781" y="2538273"/>
            <a:ext cx="1006272" cy="15723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77C7EA-2822-419A-84E6-2C24A7E25252}"/>
              </a:ext>
            </a:extLst>
          </p:cNvPr>
          <p:cNvCxnSpPr>
            <a:cxnSpLocks/>
            <a:stCxn id="4" idx="3"/>
            <a:endCxn id="3" idx="2"/>
          </p:cNvCxnSpPr>
          <p:nvPr/>
        </p:nvCxnSpPr>
        <p:spPr bwMode="auto">
          <a:xfrm>
            <a:off x="2710781" y="3662867"/>
            <a:ext cx="636935" cy="8264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8EEC54-1D4F-4D28-BE07-B3B912F2175B}"/>
              </a:ext>
            </a:extLst>
          </p:cNvPr>
          <p:cNvCxnSpPr>
            <a:cxnSpLocks/>
            <a:stCxn id="13" idx="3"/>
          </p:cNvCxnSpPr>
          <p:nvPr/>
        </p:nvCxnSpPr>
        <p:spPr bwMode="auto">
          <a:xfrm flipV="1">
            <a:off x="2710781" y="4413224"/>
            <a:ext cx="737499" cy="13655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DF01C9D-F92B-4962-A405-C8557E73B253}"/>
              </a:ext>
            </a:extLst>
          </p:cNvPr>
          <p:cNvCxnSpPr>
            <a:cxnSpLocks/>
            <a:stCxn id="15" idx="3"/>
            <a:endCxn id="3" idx="3"/>
          </p:cNvCxnSpPr>
          <p:nvPr/>
        </p:nvCxnSpPr>
        <p:spPr bwMode="auto">
          <a:xfrm flipV="1">
            <a:off x="2710781" y="4795519"/>
            <a:ext cx="1006272" cy="66521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1934D4A-0BAF-4D15-8255-EDAC763625B4}"/>
              </a:ext>
            </a:extLst>
          </p:cNvPr>
          <p:cNvSpPr/>
          <p:nvPr/>
        </p:nvSpPr>
        <p:spPr bwMode="auto">
          <a:xfrm>
            <a:off x="6741625" y="813617"/>
            <a:ext cx="230293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Multi-Pollutant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Ambient and/or Risk National &amp; Areal Mapping 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2D24779-0033-4C86-A0C7-720F0C9DBF95}"/>
              </a:ext>
            </a:extLst>
          </p:cNvPr>
          <p:cNvSpPr/>
          <p:nvPr/>
        </p:nvSpPr>
        <p:spPr bwMode="auto">
          <a:xfrm>
            <a:off x="6806007" y="4644244"/>
            <a:ext cx="2230592" cy="816879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Map Overlay w/ NAA,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Advance Area, Class-I Area, Tribal Area, CEJST Area</a:t>
            </a:r>
            <a:endParaRPr kumimoji="0" lang="en-US" sz="1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BC2FEDC-412A-45E4-A31C-B4C712D44CD0}"/>
              </a:ext>
            </a:extLst>
          </p:cNvPr>
          <p:cNvSpPr/>
          <p:nvPr/>
        </p:nvSpPr>
        <p:spPr bwMode="auto">
          <a:xfrm>
            <a:off x="6824554" y="2288295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Display Major Point Emissions Sites/Data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438583-84E3-4A75-A32F-75DC1E8F8F8A}"/>
              </a:ext>
            </a:extLst>
          </p:cNvPr>
          <p:cNvSpPr/>
          <p:nvPr/>
        </p:nvSpPr>
        <p:spPr bwMode="auto">
          <a:xfrm>
            <a:off x="6806006" y="1693414"/>
            <a:ext cx="2212043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Display Monitoring Sites &amp; Trend Data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D812633-5E35-41AF-BDDA-6B8D31EE6D51}"/>
              </a:ext>
            </a:extLst>
          </p:cNvPr>
          <p:cNvSpPr/>
          <p:nvPr/>
        </p:nvSpPr>
        <p:spPr bwMode="auto">
          <a:xfrm>
            <a:off x="6824554" y="5545718"/>
            <a:ext cx="219349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Data Query, Search, Filter &amp; Export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0C8007F-DC9A-499C-94C8-5645F6BA012D}"/>
              </a:ext>
            </a:extLst>
          </p:cNvPr>
          <p:cNvSpPr/>
          <p:nvPr/>
        </p:nvSpPr>
        <p:spPr bwMode="auto">
          <a:xfrm>
            <a:off x="6826920" y="2878353"/>
            <a:ext cx="218764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Provide Source Category Emissions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46394D2-7D25-4F7A-A0A8-A3570821DBDB}"/>
              </a:ext>
            </a:extLst>
          </p:cNvPr>
          <p:cNvSpPr/>
          <p:nvPr/>
        </p:nvSpPr>
        <p:spPr bwMode="auto">
          <a:xfrm>
            <a:off x="6826919" y="3463609"/>
            <a:ext cx="2187645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Provide Sector Emissions Summary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CDCAF75-39D1-4BE0-8E15-0C2641EB0AFE}"/>
              </a:ext>
            </a:extLst>
          </p:cNvPr>
          <p:cNvCxnSpPr>
            <a:cxnSpLocks/>
            <a:stCxn id="16" idx="3"/>
            <a:endCxn id="3" idx="4"/>
          </p:cNvCxnSpPr>
          <p:nvPr/>
        </p:nvCxnSpPr>
        <p:spPr bwMode="auto">
          <a:xfrm flipV="1">
            <a:off x="2691511" y="5230446"/>
            <a:ext cx="1917202" cy="11525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66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79B5555-BBCF-4ECE-BB9A-0BDE559C4C97}"/>
              </a:ext>
            </a:extLst>
          </p:cNvPr>
          <p:cNvCxnSpPr>
            <a:cxnSpLocks/>
            <a:stCxn id="3" idx="7"/>
            <a:endCxn id="33" idx="1"/>
          </p:cNvCxnSpPr>
          <p:nvPr/>
        </p:nvCxnSpPr>
        <p:spPr bwMode="auto">
          <a:xfrm flipV="1">
            <a:off x="5500372" y="1222057"/>
            <a:ext cx="1241253" cy="147344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0A42867D-D16B-4A8E-8F44-A5F2CAE7A118}"/>
              </a:ext>
            </a:extLst>
          </p:cNvPr>
          <p:cNvCxnSpPr>
            <a:cxnSpLocks/>
            <a:stCxn id="3" idx="6"/>
            <a:endCxn id="35" idx="1"/>
          </p:cNvCxnSpPr>
          <p:nvPr/>
        </p:nvCxnSpPr>
        <p:spPr bwMode="auto">
          <a:xfrm flipV="1">
            <a:off x="5869709" y="2550319"/>
            <a:ext cx="954845" cy="119519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BB7CB14-2400-48F7-BE2D-0632B1E75266}"/>
              </a:ext>
            </a:extLst>
          </p:cNvPr>
          <p:cNvCxnSpPr>
            <a:cxnSpLocks/>
            <a:stCxn id="3" idx="6"/>
            <a:endCxn id="53" idx="1"/>
          </p:cNvCxnSpPr>
          <p:nvPr/>
        </p:nvCxnSpPr>
        <p:spPr bwMode="auto">
          <a:xfrm flipV="1">
            <a:off x="5869709" y="3140377"/>
            <a:ext cx="957211" cy="60513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FA3E744B-250D-41E7-996B-34CB686CFFAF}"/>
              </a:ext>
            </a:extLst>
          </p:cNvPr>
          <p:cNvCxnSpPr>
            <a:cxnSpLocks/>
            <a:stCxn id="3" idx="6"/>
            <a:endCxn id="54" idx="1"/>
          </p:cNvCxnSpPr>
          <p:nvPr/>
        </p:nvCxnSpPr>
        <p:spPr bwMode="auto">
          <a:xfrm flipV="1">
            <a:off x="5869709" y="3725633"/>
            <a:ext cx="957210" cy="1987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39B8C26-8158-49E7-B042-AD003C7CB957}"/>
              </a:ext>
            </a:extLst>
          </p:cNvPr>
          <p:cNvCxnSpPr>
            <a:cxnSpLocks/>
            <a:endCxn id="36" idx="1"/>
          </p:cNvCxnSpPr>
          <p:nvPr/>
        </p:nvCxnSpPr>
        <p:spPr bwMode="auto">
          <a:xfrm flipV="1">
            <a:off x="5758794" y="1955438"/>
            <a:ext cx="1047212" cy="11486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76812475-1695-4041-9FF3-AA463B62CF29}"/>
              </a:ext>
            </a:extLst>
          </p:cNvPr>
          <p:cNvCxnSpPr>
            <a:cxnSpLocks/>
            <a:stCxn id="3" idx="5"/>
            <a:endCxn id="34" idx="1"/>
          </p:cNvCxnSpPr>
          <p:nvPr/>
        </p:nvCxnSpPr>
        <p:spPr bwMode="auto">
          <a:xfrm>
            <a:off x="5500372" y="4795519"/>
            <a:ext cx="1305635" cy="2571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A4DE4BC-D185-4945-8A53-202A07C38F47}"/>
              </a:ext>
            </a:extLst>
          </p:cNvPr>
          <p:cNvCxnSpPr>
            <a:cxnSpLocks/>
            <a:endCxn id="52" idx="1"/>
          </p:cNvCxnSpPr>
          <p:nvPr/>
        </p:nvCxnSpPr>
        <p:spPr bwMode="auto">
          <a:xfrm>
            <a:off x="5328261" y="4939571"/>
            <a:ext cx="1496293" cy="8681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8F71DF3F-E94C-4CBB-9456-F1FAB7390D4C}"/>
              </a:ext>
            </a:extLst>
          </p:cNvPr>
          <p:cNvSpPr/>
          <p:nvPr/>
        </p:nvSpPr>
        <p:spPr bwMode="auto">
          <a:xfrm>
            <a:off x="6818268" y="6162553"/>
            <a:ext cx="2193494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Proximity Screening Analysis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AF325B3A-6673-485A-827E-547DA95FF0F1}"/>
              </a:ext>
            </a:extLst>
          </p:cNvPr>
          <p:cNvCxnSpPr>
            <a:cxnSpLocks/>
            <a:endCxn id="160" idx="1"/>
          </p:cNvCxnSpPr>
          <p:nvPr/>
        </p:nvCxnSpPr>
        <p:spPr bwMode="auto">
          <a:xfrm>
            <a:off x="5064151" y="5118953"/>
            <a:ext cx="1754117" cy="13056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459ADE6F-D4B9-4913-84FE-D7F2DB4BA59E}"/>
              </a:ext>
            </a:extLst>
          </p:cNvPr>
          <p:cNvSpPr/>
          <p:nvPr/>
        </p:nvSpPr>
        <p:spPr bwMode="auto">
          <a:xfrm>
            <a:off x="6813965" y="4053467"/>
            <a:ext cx="2230592" cy="524047"/>
          </a:xfrm>
          <a:prstGeom prst="round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Include EJ/Demographic Indicators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CA670C3-17F4-4C16-9E06-CD85EEE8749A}"/>
              </a:ext>
            </a:extLst>
          </p:cNvPr>
          <p:cNvCxnSpPr>
            <a:cxnSpLocks/>
            <a:endCxn id="175" idx="1"/>
          </p:cNvCxnSpPr>
          <p:nvPr/>
        </p:nvCxnSpPr>
        <p:spPr bwMode="auto">
          <a:xfrm flipV="1">
            <a:off x="5749443" y="4315491"/>
            <a:ext cx="1064522" cy="794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ABF209A-D86A-4372-8C6B-8BF2C2409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9124" y="2268677"/>
            <a:ext cx="2923230" cy="20370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1D8C26F-EB99-4BE9-99C9-CA318D490B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1335" y="2759420"/>
            <a:ext cx="2945263" cy="20524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CAFB3EC-1B97-4E7E-BE18-E5386F1FB0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3529" y="3323942"/>
            <a:ext cx="2945188" cy="193909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7BE768-0E92-4769-AB2B-C50872210E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1163" y="3824272"/>
            <a:ext cx="2910861" cy="173659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28ABA08-FC70-47F0-8B8A-2E1B969458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095" r="18169"/>
          <a:stretch/>
        </p:blipFill>
        <p:spPr>
          <a:xfrm>
            <a:off x="9183471" y="4281326"/>
            <a:ext cx="2952394" cy="1577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798A931-1C31-46F5-9564-F6024CA6F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2324" y="4653150"/>
            <a:ext cx="2953541" cy="19505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1" name="图片 3">
            <a:extLst>
              <a:ext uri="{FF2B5EF4-FFF2-40B4-BE49-F238E27FC236}">
                <a16:creationId xmlns:a16="http://schemas.microsoft.com/office/drawing/2014/main" id="{0A6DC8F5-2167-499B-A7A0-E615E533E3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7745" y="4966148"/>
            <a:ext cx="2968120" cy="18835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8A358EB-E1B2-4526-92BC-E9737386BBEB}"/>
              </a:ext>
            </a:extLst>
          </p:cNvPr>
          <p:cNvCxnSpPr>
            <a:cxnSpLocks/>
            <a:stCxn id="33" idx="3"/>
            <a:endCxn id="190" idx="0"/>
          </p:cNvCxnSpPr>
          <p:nvPr/>
        </p:nvCxnSpPr>
        <p:spPr bwMode="auto">
          <a:xfrm flipV="1">
            <a:off x="9044557" y="771817"/>
            <a:ext cx="1601304" cy="45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1AA9612-99E0-4155-B4D6-3B422F8665E1}"/>
              </a:ext>
            </a:extLst>
          </p:cNvPr>
          <p:cNvCxnSpPr>
            <a:cxnSpLocks/>
            <a:stCxn id="36" idx="3"/>
            <a:endCxn id="18" idx="0"/>
          </p:cNvCxnSpPr>
          <p:nvPr/>
        </p:nvCxnSpPr>
        <p:spPr bwMode="auto">
          <a:xfrm flipV="1">
            <a:off x="9018049" y="1161982"/>
            <a:ext cx="1628391" cy="7934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94B469-118A-4D5D-BC6E-4F0D2302B401}"/>
              </a:ext>
            </a:extLst>
          </p:cNvPr>
          <p:cNvCxnSpPr>
            <a:cxnSpLocks/>
            <a:stCxn id="35" idx="3"/>
          </p:cNvCxnSpPr>
          <p:nvPr/>
        </p:nvCxnSpPr>
        <p:spPr bwMode="auto">
          <a:xfrm flipV="1">
            <a:off x="9036597" y="1774476"/>
            <a:ext cx="1609997" cy="77584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7C80C3E-85A4-425E-B869-5049BA02847F}"/>
              </a:ext>
            </a:extLst>
          </p:cNvPr>
          <p:cNvCxnSpPr>
            <a:cxnSpLocks/>
            <a:stCxn id="35" idx="3"/>
            <a:endCxn id="30" idx="0"/>
          </p:cNvCxnSpPr>
          <p:nvPr/>
        </p:nvCxnSpPr>
        <p:spPr bwMode="auto">
          <a:xfrm flipV="1">
            <a:off x="9036597" y="2268677"/>
            <a:ext cx="1624142" cy="28164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EF5BA4D-B765-4658-A188-4BCE0D6B54C2}"/>
              </a:ext>
            </a:extLst>
          </p:cNvPr>
          <p:cNvCxnSpPr>
            <a:cxnSpLocks/>
            <a:stCxn id="53" idx="3"/>
            <a:endCxn id="32" idx="0"/>
          </p:cNvCxnSpPr>
          <p:nvPr/>
        </p:nvCxnSpPr>
        <p:spPr bwMode="auto">
          <a:xfrm flipV="1">
            <a:off x="9014564" y="2759420"/>
            <a:ext cx="1649403" cy="3809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17AA477-BF8F-406F-965A-A1B07C382D21}"/>
              </a:ext>
            </a:extLst>
          </p:cNvPr>
          <p:cNvCxnSpPr>
            <a:cxnSpLocks/>
            <a:stCxn id="175" idx="3"/>
            <a:endCxn id="40" idx="0"/>
          </p:cNvCxnSpPr>
          <p:nvPr/>
        </p:nvCxnSpPr>
        <p:spPr bwMode="auto">
          <a:xfrm flipV="1">
            <a:off x="9044557" y="3824272"/>
            <a:ext cx="1602037" cy="4912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2DB70588-F6DA-4A7D-BC76-49440C5C51CD}"/>
              </a:ext>
            </a:extLst>
          </p:cNvPr>
          <p:cNvCxnSpPr>
            <a:cxnSpLocks/>
            <a:stCxn id="54" idx="3"/>
            <a:endCxn id="38" idx="0"/>
          </p:cNvCxnSpPr>
          <p:nvPr/>
        </p:nvCxnSpPr>
        <p:spPr bwMode="auto">
          <a:xfrm flipV="1">
            <a:off x="9014564" y="3323942"/>
            <a:ext cx="1651559" cy="4016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00895B9-C28D-48B3-99BD-2C2D6030D2F4}"/>
              </a:ext>
            </a:extLst>
          </p:cNvPr>
          <p:cNvCxnSpPr>
            <a:cxnSpLocks/>
            <a:stCxn id="34" idx="3"/>
            <a:endCxn id="42" idx="0"/>
          </p:cNvCxnSpPr>
          <p:nvPr/>
        </p:nvCxnSpPr>
        <p:spPr bwMode="auto">
          <a:xfrm flipV="1">
            <a:off x="9036599" y="4281326"/>
            <a:ext cx="1623069" cy="7713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229CF96-ECD5-4253-9AB7-D7D7B724128D}"/>
              </a:ext>
            </a:extLst>
          </p:cNvPr>
          <p:cNvCxnSpPr>
            <a:cxnSpLocks/>
            <a:stCxn id="52" idx="3"/>
            <a:endCxn id="44" idx="0"/>
          </p:cNvCxnSpPr>
          <p:nvPr/>
        </p:nvCxnSpPr>
        <p:spPr bwMode="auto">
          <a:xfrm flipV="1">
            <a:off x="9018049" y="4653150"/>
            <a:ext cx="1641046" cy="11545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A2983F7A-96F0-4B48-A9FD-84EBFB2DCC40}"/>
              </a:ext>
            </a:extLst>
          </p:cNvPr>
          <p:cNvCxnSpPr>
            <a:cxnSpLocks/>
            <a:stCxn id="160" idx="3"/>
            <a:endCxn id="61" idx="0"/>
          </p:cNvCxnSpPr>
          <p:nvPr/>
        </p:nvCxnSpPr>
        <p:spPr bwMode="auto">
          <a:xfrm flipV="1">
            <a:off x="9011762" y="4966148"/>
            <a:ext cx="1640043" cy="1458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58" name="Picture 57">
            <a:extLst>
              <a:ext uri="{FF2B5EF4-FFF2-40B4-BE49-F238E27FC236}">
                <a16:creationId xmlns:a16="http://schemas.microsoft.com/office/drawing/2014/main" id="{3C122D43-4D31-40C3-9404-51FC964BA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49" t="81599" r="63054" b="4173"/>
          <a:stretch/>
        </p:blipFill>
        <p:spPr>
          <a:xfrm>
            <a:off x="4086968" y="4075779"/>
            <a:ext cx="960480" cy="96174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E539D0-243F-4E5E-9FC3-727A8A8CF444}"/>
              </a:ext>
            </a:extLst>
          </p:cNvPr>
          <p:cNvSpPr txBox="1"/>
          <p:nvPr/>
        </p:nvSpPr>
        <p:spPr>
          <a:xfrm>
            <a:off x="3328817" y="3145187"/>
            <a:ext cx="2577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X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 Black" panose="020B0A04020102020204" pitchFamily="34" charset="0"/>
                <a:ea typeface="微软雅黑"/>
                <a:cs typeface="+mn-cs"/>
              </a:rPr>
              <a:t>S</a:t>
            </a:r>
          </a:p>
        </p:txBody>
      </p:sp>
      <p:sp>
        <p:nvSpPr>
          <p:cNvPr id="59" name="Slide Number Placeholder 1">
            <a:extLst>
              <a:ext uri="{FF2B5EF4-FFF2-40B4-BE49-F238E27FC236}">
                <a16:creationId xmlns:a16="http://schemas.microsoft.com/office/drawing/2014/main" id="{E5F90B97-83F3-4179-8098-8BCD44C938CC}"/>
              </a:ext>
            </a:extLst>
          </p:cNvPr>
          <p:cNvSpPr txBox="1">
            <a:spLocks/>
          </p:cNvSpPr>
          <p:nvPr/>
        </p:nvSpPr>
        <p:spPr>
          <a:xfrm>
            <a:off x="-1" y="6504037"/>
            <a:ext cx="342275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3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02F6-4013-4F91-A033-C0856C39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and Potential Uses of NEXUS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38915-B168-4715-AE99-4B5195D7E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593669"/>
            <a:ext cx="11289211" cy="50999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265" indent="-342265"/>
            <a:r>
              <a:rPr lang="en-US" sz="2000" dirty="0">
                <a:latin typeface="Calibri"/>
                <a:cs typeface="Arial"/>
              </a:rPr>
              <a:t>MP Risk Prioritization (current)</a:t>
            </a:r>
          </a:p>
          <a:p>
            <a:pPr marL="742306" lvl="1" indent="-342265"/>
            <a:r>
              <a:rPr lang="en-US" sz="2000" dirty="0">
                <a:latin typeface="Calibri"/>
                <a:cs typeface="Arial"/>
              </a:rPr>
              <a:t>Develop list of high MP risk areas to share with Regions and engage in potential MP area projects/efforts to reduce air emissions/exposure in these communities</a:t>
            </a:r>
          </a:p>
          <a:p>
            <a:pPr marL="342265" indent="-342265"/>
            <a:r>
              <a:rPr lang="en-US" sz="2000" dirty="0">
                <a:latin typeface="Calibri"/>
                <a:cs typeface="Arial"/>
              </a:rPr>
              <a:t>Monitoring Assessments (current &amp; potential)</a:t>
            </a:r>
          </a:p>
          <a:p>
            <a:pPr marL="742306" lvl="1" indent="-342265"/>
            <a:r>
              <a:rPr lang="en-US" sz="2000" dirty="0">
                <a:latin typeface="Calibri"/>
                <a:cs typeface="Arial"/>
              </a:rPr>
              <a:t>Assess monitoring networks to determine where sites are located in/near communities with potential EJ concerns</a:t>
            </a:r>
          </a:p>
          <a:p>
            <a:pPr marL="742306" lvl="1" indent="-342265"/>
            <a:r>
              <a:rPr lang="en-US" sz="2000" dirty="0">
                <a:latin typeface="Calibri"/>
                <a:cs typeface="Arial"/>
              </a:rPr>
              <a:t>Identifying gaps in monitoring network near overburdened communities</a:t>
            </a:r>
          </a:p>
          <a:p>
            <a:pPr marL="742306" lvl="1" indent="-342265"/>
            <a:r>
              <a:rPr lang="en-US" sz="2000" dirty="0">
                <a:latin typeface="Calibri"/>
                <a:cs typeface="Arial"/>
              </a:rPr>
              <a:t>Input and review state’s Annual Monitoring Network Plans</a:t>
            </a:r>
          </a:p>
          <a:p>
            <a:pPr marL="342265" indent="-342265"/>
            <a:r>
              <a:rPr lang="en-US" sz="2000" dirty="0">
                <a:latin typeface="Calibri"/>
                <a:cs typeface="Arial"/>
              </a:rPr>
              <a:t>Informing outreach and new source permitting (potential)</a:t>
            </a:r>
          </a:p>
          <a:p>
            <a:pPr marL="742306" lvl="1" indent="-342265"/>
            <a:r>
              <a:rPr lang="en-US" sz="2000" dirty="0">
                <a:latin typeface="Calibri"/>
                <a:cs typeface="Arial"/>
              </a:rPr>
              <a:t>EJ screening for outreach purposes and for EJ assessments in federal permitting</a:t>
            </a:r>
          </a:p>
          <a:p>
            <a:pPr marL="342265" indent="-342265"/>
            <a:r>
              <a:rPr lang="en-US" sz="2000" dirty="0">
                <a:latin typeface="Calibri"/>
                <a:cs typeface="Arial"/>
              </a:rPr>
              <a:t>ADVANCE Area/Regional SIP Planning (potential)</a:t>
            </a:r>
          </a:p>
          <a:p>
            <a:pPr marL="742306" lvl="1" indent="-342265"/>
            <a:r>
              <a:rPr lang="en-US" sz="2000" dirty="0">
                <a:latin typeface="Calibri"/>
                <a:cs typeface="Arial"/>
              </a:rPr>
              <a:t>Develop conceptual model information consistent with EPA’s SIP modeling guidance that lays out the nature of air quality within the area</a:t>
            </a:r>
          </a:p>
          <a:p>
            <a:r>
              <a:rPr lang="en-US" sz="2000" dirty="0">
                <a:latin typeface="Calibri"/>
                <a:cs typeface="Arial"/>
              </a:rPr>
              <a:t>Inform IRA planning efforts</a:t>
            </a:r>
          </a:p>
          <a:p>
            <a:pPr marL="400041" lvl="1" indent="0">
              <a:buNone/>
            </a:pPr>
            <a:endParaRPr lang="en-US" sz="2000" dirty="0">
              <a:latin typeface="Calibri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65EBA-AF5A-4457-89F0-EDA00B6A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1F971E-5EE7-4A5F-9E67-B0A4C398F481}"/>
              </a:ext>
            </a:extLst>
          </p:cNvPr>
          <p:cNvSpPr txBox="1">
            <a:spLocks/>
          </p:cNvSpPr>
          <p:nvPr/>
        </p:nvSpPr>
        <p:spPr>
          <a:xfrm>
            <a:off x="406399" y="1260424"/>
            <a:ext cx="11382827" cy="6775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●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endParaRPr lang="en-US"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536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3463-CA35-4AC9-9B61-1F74E942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NEXUS Use:  Assess PM</a:t>
            </a:r>
            <a:r>
              <a:rPr lang="en-US" baseline="-25000"/>
              <a:t>2.5</a:t>
            </a:r>
            <a:r>
              <a:rPr lang="en-US"/>
              <a:t>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A6FD3-B1E9-4D8D-9488-D4EF625F5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06279"/>
            <a:ext cx="10961915" cy="1246658"/>
          </a:xfrm>
        </p:spPr>
        <p:txBody>
          <a:bodyPr>
            <a:normAutofit/>
          </a:bodyPr>
          <a:lstStyle/>
          <a:p>
            <a:r>
              <a:rPr lang="en-US" sz="2800" dirty="0"/>
              <a:t>NEXUS used by OAQPS monitoring group to inform Justice40 criteria recommendations for the National PM</a:t>
            </a:r>
            <a:r>
              <a:rPr lang="en-US" sz="2800" baseline="-25000" dirty="0"/>
              <a:t>2.5</a:t>
            </a:r>
            <a:r>
              <a:rPr lang="en-US" sz="2800" dirty="0"/>
              <a:t> Monitoring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52871-BCE5-45F9-AC4D-83777B4A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B5356E1-8F08-4530-AA87-07FF3644D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0"/>
          <a:stretch/>
        </p:blipFill>
        <p:spPr>
          <a:xfrm>
            <a:off x="6883091" y="2679668"/>
            <a:ext cx="4906137" cy="3648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5808B9-B979-4FA8-A40A-7F9D7C8D47B2}"/>
              </a:ext>
            </a:extLst>
          </p:cNvPr>
          <p:cNvSpPr txBox="1">
            <a:spLocks/>
          </p:cNvSpPr>
          <p:nvPr/>
        </p:nvSpPr>
        <p:spPr>
          <a:xfrm>
            <a:off x="598713" y="2375516"/>
            <a:ext cx="6284377" cy="4045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●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9600" dirty="0"/>
              <a:t>Goal – determine if ≥ 40% of current PM</a:t>
            </a:r>
            <a:r>
              <a:rPr lang="en-US" sz="9600" baseline="-25000" dirty="0"/>
              <a:t>2.5</a:t>
            </a:r>
            <a:r>
              <a:rPr lang="en-US" sz="9600" dirty="0"/>
              <a:t> network serves EJ/at-risk communities</a:t>
            </a:r>
          </a:p>
          <a:p>
            <a:pPr lvl="1"/>
            <a:r>
              <a:rPr lang="en-US" sz="9600" dirty="0"/>
              <a:t>Process – used NEXUS proximity analysis to evaluate areas around monitors or sources to determine demographics and pollutant risk</a:t>
            </a:r>
          </a:p>
          <a:p>
            <a:pPr lvl="1"/>
            <a:r>
              <a:rPr lang="en-US" sz="9600" dirty="0"/>
              <a:t>Outcome –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Examined numerous combinations of demographic index, low income, minority, and PM</a:t>
            </a:r>
            <a:r>
              <a:rPr kumimoji="0" lang="en-US" sz="64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2.5</a:t>
            </a: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risk criteria 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Preliminary findings suggest that the current network meets the Justice 40 goals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Information has been shared with technical staff in Regions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Similar analysis can be used to help inform future monitor siting considerations</a:t>
            </a:r>
            <a:endParaRPr lang="en-US" sz="6400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76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02F6-4013-4F91-A033-C0856C39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98409"/>
            <a:ext cx="11382828" cy="838200"/>
          </a:xfrm>
        </p:spPr>
        <p:txBody>
          <a:bodyPr/>
          <a:lstStyle/>
          <a:p>
            <a:r>
              <a:rPr lang="en-US"/>
              <a:t>EJ Screening: EJSCREEN, CEJEST &amp; NEXUS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65EBA-AF5A-4457-89F0-EDA00B6A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F258D-7B6A-4514-9851-EF9DA6F5C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342265" indent="-342265"/>
            <a:r>
              <a:rPr lang="en-US" dirty="0">
                <a:latin typeface="Calibri"/>
                <a:cs typeface="Arial"/>
              </a:rPr>
              <a:t>EJSCREEN</a:t>
            </a:r>
          </a:p>
          <a:p>
            <a:pPr marL="742315" lvl="1" indent="-285115"/>
            <a:r>
              <a:rPr lang="en-US" dirty="0">
                <a:latin typeface="Calibri"/>
                <a:cs typeface="Arial"/>
              </a:rPr>
              <a:t>EJ screening and mapping tool that combines environmental and demographic data to highlight areas where vulnerable populations may be disproportionately impacted by pollution</a:t>
            </a:r>
          </a:p>
          <a:p>
            <a:pPr marL="342265" indent="-342265"/>
            <a:r>
              <a:rPr lang="en-US" dirty="0">
                <a:latin typeface="Calibri"/>
                <a:cs typeface="Arial"/>
              </a:rPr>
              <a:t>CEJEST</a:t>
            </a:r>
          </a:p>
          <a:p>
            <a:pPr marL="742315" lvl="1" indent="-285115"/>
            <a:r>
              <a:rPr lang="en-US" dirty="0">
                <a:latin typeface="Calibri"/>
                <a:cs typeface="Arial"/>
              </a:rPr>
              <a:t>An interactive map with indicators of burdens to identify communities that are overburdened and underserved</a:t>
            </a:r>
          </a:p>
          <a:p>
            <a:pPr marL="342265" indent="-342265"/>
            <a:r>
              <a:rPr lang="en-US" dirty="0">
                <a:latin typeface="Calibri"/>
                <a:cs typeface="Arial"/>
              </a:rPr>
              <a:t>NEXUS</a:t>
            </a:r>
          </a:p>
          <a:p>
            <a:pPr marL="742315" lvl="1" indent="-285115"/>
            <a:r>
              <a:rPr lang="en-US" dirty="0">
                <a:latin typeface="Calibri"/>
                <a:cs typeface="Arial"/>
              </a:rPr>
              <a:t>Advanced multi-pollutant screening tool for air quality planning</a:t>
            </a:r>
          </a:p>
          <a:p>
            <a:pPr marL="742315" lvl="1" indent="-285115"/>
            <a:r>
              <a:rPr lang="en-US" sz="3200" dirty="0">
                <a:latin typeface="Calibri"/>
                <a:cs typeface="Arial"/>
              </a:rPr>
              <a:t>Has the unique ability to identify overburdened communities affected by multiple pollutants and/or health risks</a:t>
            </a:r>
          </a:p>
          <a:p>
            <a:pPr marL="742315" lvl="1" indent="-285115"/>
            <a:r>
              <a:rPr lang="en-US" sz="3200" dirty="0">
                <a:latin typeface="Calibri"/>
                <a:cs typeface="Arial"/>
              </a:rPr>
              <a:t>Ability to view the combination of demographics </a:t>
            </a:r>
            <a:r>
              <a:rPr lang="en-US" sz="3200" b="1" i="1" dirty="0">
                <a:latin typeface="Calibri"/>
                <a:cs typeface="Arial"/>
              </a:rPr>
              <a:t>and</a:t>
            </a:r>
            <a:r>
              <a:rPr lang="en-US" sz="3200" dirty="0">
                <a:latin typeface="Calibri"/>
                <a:cs typeface="Arial"/>
              </a:rPr>
              <a:t> specific air related health risks</a:t>
            </a:r>
            <a:endParaRPr lang="en-US" dirty="0"/>
          </a:p>
          <a:p>
            <a:pPr marL="742315" lvl="1" indent="-285115"/>
            <a:r>
              <a:rPr lang="en-US" dirty="0">
                <a:latin typeface="Calibri"/>
                <a:cs typeface="Arial"/>
              </a:rPr>
              <a:t>Data relevant for air quality planning purposes – </a:t>
            </a:r>
            <a:endParaRPr lang="en-US" dirty="0"/>
          </a:p>
          <a:p>
            <a:pPr marL="1142365" lvl="2" indent="-227965"/>
            <a:r>
              <a:rPr lang="en-US" dirty="0">
                <a:latin typeface="Calibri"/>
                <a:cs typeface="Arial"/>
              </a:rPr>
              <a:t>Emissions and source data for O</a:t>
            </a:r>
            <a:r>
              <a:rPr lang="en-US" baseline="-25000" dirty="0">
                <a:latin typeface="Calibri"/>
                <a:cs typeface="Arial"/>
              </a:rPr>
              <a:t>3</a:t>
            </a:r>
            <a:r>
              <a:rPr lang="en-US" dirty="0">
                <a:latin typeface="Calibri"/>
                <a:cs typeface="Arial"/>
              </a:rPr>
              <a:t>, PM</a:t>
            </a:r>
            <a:r>
              <a:rPr lang="en-US" baseline="-25000" dirty="0">
                <a:latin typeface="Calibri"/>
                <a:cs typeface="Arial"/>
              </a:rPr>
              <a:t>2.5</a:t>
            </a:r>
            <a:r>
              <a:rPr lang="en-US" dirty="0">
                <a:latin typeface="Calibri"/>
                <a:cs typeface="Arial"/>
              </a:rPr>
              <a:t>, air toxics and GHGs</a:t>
            </a:r>
            <a:endParaRPr lang="en-US" dirty="0"/>
          </a:p>
          <a:p>
            <a:pPr marL="1142365" lvl="2" indent="-227965"/>
            <a:r>
              <a:rPr lang="en-US" dirty="0">
                <a:latin typeface="Calibri"/>
                <a:cs typeface="Calibri"/>
              </a:rPr>
              <a:t>Modeled concentration data for O3, PM2.5 and air toxics </a:t>
            </a:r>
            <a:endParaRPr lang="en-US" dirty="0">
              <a:latin typeface="Calibri"/>
              <a:cs typeface="Arial"/>
            </a:endParaRPr>
          </a:p>
          <a:p>
            <a:pPr marL="1142365" lvl="2" indent="-227965"/>
            <a:r>
              <a:rPr lang="en-US" dirty="0">
                <a:latin typeface="Calibri"/>
                <a:cs typeface="Arial"/>
              </a:rPr>
              <a:t>Risk data for O</a:t>
            </a:r>
            <a:r>
              <a:rPr lang="en-US" baseline="-25000" dirty="0">
                <a:latin typeface="Calibri"/>
                <a:cs typeface="Arial"/>
              </a:rPr>
              <a:t>3</a:t>
            </a:r>
            <a:r>
              <a:rPr lang="en-US" dirty="0">
                <a:latin typeface="Calibri"/>
                <a:cs typeface="Arial"/>
              </a:rPr>
              <a:t>, PM</a:t>
            </a:r>
            <a:r>
              <a:rPr lang="en-US" baseline="-25000" dirty="0">
                <a:latin typeface="Calibri"/>
                <a:cs typeface="Arial"/>
              </a:rPr>
              <a:t>2.5</a:t>
            </a:r>
            <a:r>
              <a:rPr lang="en-US" dirty="0">
                <a:latin typeface="Calibri"/>
                <a:cs typeface="Arial"/>
              </a:rPr>
              <a:t> and air toxics</a:t>
            </a:r>
          </a:p>
          <a:p>
            <a:pPr marL="1142365" lvl="2" indent="-227965"/>
            <a:r>
              <a:rPr lang="en-US" dirty="0">
                <a:latin typeface="Calibri"/>
                <a:cs typeface="Arial"/>
              </a:rPr>
              <a:t>Monitoring data for O</a:t>
            </a:r>
            <a:r>
              <a:rPr lang="en-US" baseline="-25000" dirty="0">
                <a:latin typeface="Calibri"/>
                <a:cs typeface="Arial"/>
              </a:rPr>
              <a:t>3</a:t>
            </a:r>
            <a:r>
              <a:rPr lang="en-US" dirty="0">
                <a:latin typeface="Calibri"/>
                <a:cs typeface="Arial"/>
              </a:rPr>
              <a:t>, PM</a:t>
            </a:r>
            <a:r>
              <a:rPr lang="en-US" baseline="-25000" dirty="0">
                <a:latin typeface="Calibri"/>
                <a:cs typeface="Arial"/>
              </a:rPr>
              <a:t>2.5</a:t>
            </a:r>
            <a:r>
              <a:rPr lang="en-US" dirty="0">
                <a:latin typeface="Calibri"/>
                <a:cs typeface="Arial"/>
              </a:rPr>
              <a:t> and air toxics</a:t>
            </a:r>
          </a:p>
          <a:p>
            <a:pPr marL="1142365" lvl="2" indent="-227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83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02F6-4013-4F91-A033-C0856C39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NEXUS        &amp;       EJSCREEN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65EBA-AF5A-4457-89F0-EDA00B6A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A84DD14-E450-4A86-9691-423739A59EAF}"/>
              </a:ext>
            </a:extLst>
          </p:cNvPr>
          <p:cNvSpPr/>
          <p:nvPr/>
        </p:nvSpPr>
        <p:spPr bwMode="auto">
          <a:xfrm>
            <a:off x="79451" y="840509"/>
            <a:ext cx="7819644" cy="5946051"/>
          </a:xfrm>
          <a:prstGeom prst="ellipse">
            <a:avLst/>
          </a:prstGeom>
          <a:solidFill>
            <a:schemeClr val="tx2">
              <a:lumMod val="60000"/>
              <a:lumOff val="40000"/>
              <a:alpha val="32157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E5AB0AA-24DE-46B3-80BA-6B7E8596289B}"/>
              </a:ext>
            </a:extLst>
          </p:cNvPr>
          <p:cNvSpPr/>
          <p:nvPr/>
        </p:nvSpPr>
        <p:spPr bwMode="auto">
          <a:xfrm>
            <a:off x="3989273" y="843151"/>
            <a:ext cx="7819644" cy="5946051"/>
          </a:xfrm>
          <a:prstGeom prst="ellipse">
            <a:avLst/>
          </a:prstGeom>
          <a:solidFill>
            <a:schemeClr val="accent2">
              <a:lumMod val="75000"/>
              <a:alpha val="2902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A45536-4C32-40D8-A70B-FE884DCC9164}"/>
              </a:ext>
            </a:extLst>
          </p:cNvPr>
          <p:cNvSpPr txBox="1"/>
          <p:nvPr/>
        </p:nvSpPr>
        <p:spPr>
          <a:xfrm>
            <a:off x="4880865" y="1904675"/>
            <a:ext cx="311606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Common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Tribal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Nonattainment Areas</a:t>
            </a:r>
          </a:p>
          <a:p>
            <a:pPr marL="0" lvl="2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b="1" u="sng">
                <a:latin typeface="Arial" panose="020B0604020202020204" pitchFamily="34" charset="0"/>
                <a:cs typeface="Arial" panose="020B0604020202020204" pitchFamily="34" charset="0"/>
              </a:rPr>
              <a:t>Environmental Indicators*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AirToxScreen Cancer Risk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AirToxScreen Noncancer Risk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Ozone Fused Concentrations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sz="1400" b="1" baseline="-2500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Fused Concentrations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Demographic Indicators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People of Color Population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Less Than HS Educated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Low Income Population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Linguistically Isolated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Demographic Index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Under Age 5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Over Age 64</a:t>
            </a:r>
          </a:p>
          <a:p>
            <a:pPr marL="0" lvl="2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574C2A-32A2-4A8D-B68C-2E0E6E73FD1F}"/>
              </a:ext>
            </a:extLst>
          </p:cNvPr>
          <p:cNvSpPr/>
          <p:nvPr/>
        </p:nvSpPr>
        <p:spPr>
          <a:xfrm>
            <a:off x="7899095" y="1210258"/>
            <a:ext cx="6096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EJ Layers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Hazardous waste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EJ Grants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Water features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Places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Schools &amp; Parks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Prisons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Public Housing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Subsidized Housing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Sites reporting to the EPA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Superfund (NPL)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RSEI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Environmental Indicators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Wastewater Discharge Indicator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Hazardous Waste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Superfund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Lead Paint Indicator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Traffic Proximity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RMP Proximity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F7E9DE-A110-4ACC-AF12-47F1285947A6}"/>
              </a:ext>
            </a:extLst>
          </p:cNvPr>
          <p:cNvSpPr txBox="1"/>
          <p:nvPr/>
        </p:nvSpPr>
        <p:spPr>
          <a:xfrm>
            <a:off x="978997" y="1905756"/>
            <a:ext cx="293651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Ozone and PM</a:t>
            </a:r>
            <a:r>
              <a:rPr lang="en-US" sz="1400" u="sng" baseline="-2500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Emissions and 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Fused concentration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Mortality &amp; morbidity risk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Air Toxics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Emissions and source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Monitoring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Modeled concentration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AirToxScreen cancer &amp; noncancer risk data for air toxic species</a:t>
            </a: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>
                <a:latin typeface="Arial" panose="020B0604020202020204" pitchFamily="34" charset="0"/>
                <a:cs typeface="Arial" panose="020B0604020202020204" pitchFamily="34" charset="0"/>
              </a:rPr>
              <a:t>GHG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NEI’s GHG (CO2e)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Facilities and county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 cate</a:t>
            </a:r>
            <a:r>
              <a:rPr lang="en-US" sz="1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gories (point, on-road, non-road, etc.)</a:t>
            </a:r>
            <a:endParaRPr lang="en-US" sz="1100" u="sng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BA8BAD-CACD-466E-8895-B6385E237204}"/>
              </a:ext>
            </a:extLst>
          </p:cNvPr>
          <p:cNvSpPr/>
          <p:nvPr/>
        </p:nvSpPr>
        <p:spPr>
          <a:xfrm>
            <a:off x="4577622" y="6440130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*Provided to OEJ by OAQPS (AQAD &amp; HEID)</a:t>
            </a:r>
          </a:p>
        </p:txBody>
      </p:sp>
    </p:spTree>
    <p:extLst>
      <p:ext uri="{BB962C8B-B14F-4D97-AF65-F5344CB8AC3E}">
        <p14:creationId xmlns:p14="http://schemas.microsoft.com/office/powerpoint/2010/main" val="70433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02F6-4013-4F91-A033-C0856C39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NEXUS and IRA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465EBA-AF5A-4457-89F0-EDA00B6A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43C1-65F0-4FE4-BADA-C47078FE10C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1F971E-5EE7-4A5F-9E67-B0A4C398F481}"/>
              </a:ext>
            </a:extLst>
          </p:cNvPr>
          <p:cNvSpPr txBox="1">
            <a:spLocks/>
          </p:cNvSpPr>
          <p:nvPr/>
        </p:nvSpPr>
        <p:spPr>
          <a:xfrm>
            <a:off x="406399" y="1260424"/>
            <a:ext cx="11382827" cy="50999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alibri" panose="020F0502020204030204" pitchFamily="34" charset="0"/>
              <a:buChar char="●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265" indent="-342265"/>
            <a:endParaRPr lang="en-US" dirty="0">
              <a:latin typeface="Calibri"/>
              <a:cs typeface="Arial"/>
            </a:endParaRPr>
          </a:p>
          <a:p>
            <a:pPr marL="342265" indent="-342265"/>
            <a:r>
              <a:rPr lang="en-US" dirty="0">
                <a:latin typeface="Calibri"/>
                <a:cs typeface="Arial"/>
              </a:rPr>
              <a:t>NEXUS could be used internally by the regions and headquarters to evaluate grant applications, particularly those with air quality implications</a:t>
            </a:r>
          </a:p>
          <a:p>
            <a:pPr marL="342265" indent="-342265"/>
            <a:endParaRPr lang="en-US" dirty="0">
              <a:latin typeface="Calibri"/>
              <a:cs typeface="Arial"/>
            </a:endParaRPr>
          </a:p>
          <a:p>
            <a:pPr marL="342265" indent="-342265"/>
            <a:r>
              <a:rPr lang="en-US" dirty="0">
                <a:latin typeface="Calibri"/>
                <a:cs typeface="Arial"/>
              </a:rPr>
              <a:t>Once publicly available, NEXUS could be used by SLTs to assist with development of grant applications and plans</a:t>
            </a:r>
          </a:p>
        </p:txBody>
      </p:sp>
    </p:spTree>
    <p:extLst>
      <p:ext uri="{BB962C8B-B14F-4D97-AF65-F5344CB8AC3E}">
        <p14:creationId xmlns:p14="http://schemas.microsoft.com/office/powerpoint/2010/main" val="2388313436"/>
      </p:ext>
    </p:extLst>
  </p:cSld>
  <p:clrMapOvr>
    <a:masterClrMapping/>
  </p:clrMapOvr>
</p:sld>
</file>

<file path=ppt/theme/theme1.xml><?xml version="1.0" encoding="utf-8"?>
<a:theme xmlns:a="http://schemas.openxmlformats.org/drawingml/2006/main" name="~52032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D502B02-9DB7-48B0-B9FB-8C8D96C402C3}" vid="{FAEB3688-B811-4A93-834A-7E5D6998E31B}"/>
    </a:ext>
  </a:extLst>
</a:theme>
</file>

<file path=ppt/theme/theme2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d2dde7c-31bf-4d43-b594-212d0a688c5f">
      <UserInfo>
        <DisplayName>Fellner, Christian</DisplayName>
        <AccountId>38</AccountId>
        <AccountType/>
      </UserInfo>
      <UserInfo>
        <DisplayName>Fisher, Brian</DisplayName>
        <AccountId>39</AccountId>
        <AccountType/>
      </UserInfo>
      <UserInfo>
        <DisplayName>Lalani, Imran</DisplayName>
        <AccountId>45</AccountId>
        <AccountType/>
      </UserInfo>
      <UserInfo>
        <DisplayName>Marcy, Cara</DisplayName>
        <AccountId>43</AccountId>
        <AccountType/>
      </UserInfo>
      <UserInfo>
        <DisplayName>Sims, Ryan</DisplayName>
        <AccountId>35</AccountId>
        <AccountType/>
      </UserInfo>
      <UserInfo>
        <DisplayName>Schreifels, Jeremy</DisplayName>
        <AccountId>46</AccountId>
        <AccountType/>
      </UserInfo>
      <UserInfo>
        <DisplayName>Tafoya, Johnathan</DisplayName>
        <AccountId>37</AccountId>
        <AccountType/>
      </UserInfo>
      <UserInfo>
        <DisplayName>LaCount, Melanie</DisplayName>
        <AccountId>47</AccountId>
        <AccountType/>
      </UserInfo>
      <UserInfo>
        <DisplayName>Assmus, Phillip</DisplayName>
        <AccountId>51</AccountId>
        <AccountType/>
      </UserInfo>
      <UserInfo>
        <DisplayName>Birnbaum, Rona</DisplayName>
        <AccountId>64</AccountId>
        <AccountType/>
      </UserInfo>
      <UserInfo>
        <DisplayName>Eschmann, Erich</DisplayName>
        <AccountId>27</AccountId>
        <AccountType/>
      </UserInfo>
      <UserInfo>
        <DisplayName>Adamantiades, Mikhail</DisplayName>
        <AccountId>23</AccountId>
        <AccountType/>
      </UserInfo>
      <UserInfo>
        <DisplayName>Huetteman, Justine</DisplayName>
        <AccountId>52</AccountId>
        <AccountType/>
      </UserInfo>
      <UserInfo>
        <DisplayName>Gmyr, Joanna</DisplayName>
        <AccountId>44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4EABED5B432041BF03F1B19E2D7C27" ma:contentTypeVersion="4" ma:contentTypeDescription="Create a new document." ma:contentTypeScope="" ma:versionID="39c33cdbce6e8e70b1c84acb3ce8c780">
  <xsd:schema xmlns:xsd="http://www.w3.org/2001/XMLSchema" xmlns:xs="http://www.w3.org/2001/XMLSchema" xmlns:p="http://schemas.microsoft.com/office/2006/metadata/properties" xmlns:ns2="60ee5fa3-1511-41f0-af16-3693ed6eba24" xmlns:ns3="bd2dde7c-31bf-4d43-b594-212d0a688c5f" targetNamespace="http://schemas.microsoft.com/office/2006/metadata/properties" ma:root="true" ma:fieldsID="d5e19ddd1e599be31f82cfe7def9a43d" ns2:_="" ns3:_="">
    <xsd:import namespace="60ee5fa3-1511-41f0-af16-3693ed6eba24"/>
    <xsd:import namespace="bd2dde7c-31bf-4d43-b594-212d0a688c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e5fa3-1511-41f0-af16-3693ed6eb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dde7c-31bf-4d43-b594-212d0a688c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B6DF84-5FFC-4A97-9783-D8C9627785E3}">
  <ds:schemaRefs>
    <ds:schemaRef ds:uri="bd2dde7c-31bf-4d43-b594-212d0a688c5f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0ee5fa3-1511-41f0-af16-3693ed6eba2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19898C-E7E0-4371-AE44-29FD71F9FD34}">
  <ds:schemaRefs>
    <ds:schemaRef ds:uri="60ee5fa3-1511-41f0-af16-3693ed6eba24"/>
    <ds:schemaRef ds:uri="bd2dde7c-31bf-4d43-b594-212d0a688c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916808B-CD7B-4EA6-95D7-1B802CCC5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1401</Words>
  <Application>Microsoft Office PowerPoint</Application>
  <PresentationFormat>Widescreen</PresentationFormat>
  <Paragraphs>224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微软雅黑</vt:lpstr>
      <vt:lpstr>黑体</vt:lpstr>
      <vt:lpstr>Arial</vt:lpstr>
      <vt:lpstr>Arial Black</vt:lpstr>
      <vt:lpstr>Calibri</vt:lpstr>
      <vt:lpstr>Courier New</vt:lpstr>
      <vt:lpstr>Segoe UI</vt:lpstr>
      <vt:lpstr>Wingdings</vt:lpstr>
      <vt:lpstr>~5203211</vt:lpstr>
      <vt:lpstr>2_EMPA课题组模板</vt:lpstr>
      <vt:lpstr>PowerPoint Presentation</vt:lpstr>
      <vt:lpstr>Purpose and Outline</vt:lpstr>
      <vt:lpstr>NEXUS Background</vt:lpstr>
      <vt:lpstr>NEXUS: Data Inputs and Major Functions</vt:lpstr>
      <vt:lpstr>Current and Potential Uses of NEXUS</vt:lpstr>
      <vt:lpstr>Example NEXUS Use:  Assess PM2.5 Network</vt:lpstr>
      <vt:lpstr>EJ Screening: EJSCREEN, CEJEST &amp; NEXUS</vt:lpstr>
      <vt:lpstr>NEXUS        &amp;       EJSCREEN</vt:lpstr>
      <vt:lpstr>NEXUS and IRA</vt:lpstr>
      <vt:lpstr>NEXUS and IRA – Climate Pollution Reduction Grants</vt:lpstr>
      <vt:lpstr>NEXUS and IRA – Air Monitoring &amp; Screening</vt:lpstr>
      <vt:lpstr>Next Steps</vt:lpstr>
      <vt:lpstr>Live 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Gmyr, Joanna</dc:creator>
  <cp:lastModifiedBy>Jang, Carey</cp:lastModifiedBy>
  <cp:revision>2</cp:revision>
  <dcterms:created xsi:type="dcterms:W3CDTF">2021-11-17T19:54:10Z</dcterms:created>
  <dcterms:modified xsi:type="dcterms:W3CDTF">2023-03-07T19:24:21Z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0x0101007D4EABED5B432041BF03F1B19E2D7C27</vt:lpwstr>
  </property>
  <property fmtid="{D5CDD505-2E9C-101B-9397-08002B2CF9AE}" pid="3" name="e3f09c3df709400db2417a7161762d62">
    <vt:lpwstr/>
  </property>
  <property fmtid="{D5CDD505-2E9C-101B-9397-08002B2CF9AE}" pid="4" name="Document Type">
    <vt:lpwstr/>
  </property>
  <property fmtid="{D5CDD505-2E9C-101B-9397-08002B2CF9AE}" pid="5" name="EPA_x0020_Subject">
    <vt:lpwstr/>
  </property>
  <property fmtid="{D5CDD505-2E9C-101B-9397-08002B2CF9AE}" pid="6" name="TaxKeyword">
    <vt:lpwstr/>
  </property>
  <property fmtid="{D5CDD505-2E9C-101B-9397-08002B2CF9AE}" pid="7" name="EPA Subject">
    <vt:lpwstr/>
  </property>
</Properties>
</file>