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  <p:sldMasterId id="2147483841" r:id="rId32"/>
  </p:sldMasterIdLst>
  <p:notesMasterIdLst>
    <p:notesMasterId r:id="rId86"/>
  </p:notesMasterIdLst>
  <p:handoutMasterIdLst>
    <p:handoutMasterId r:id="rId87"/>
  </p:handoutMasterIdLst>
  <p:sldIdLst>
    <p:sldId id="1089" r:id="rId33"/>
    <p:sldId id="1492" r:id="rId34"/>
    <p:sldId id="1494" r:id="rId35"/>
    <p:sldId id="594" r:id="rId36"/>
    <p:sldId id="1489" r:id="rId37"/>
    <p:sldId id="1493" r:id="rId38"/>
    <p:sldId id="1495" r:id="rId39"/>
    <p:sldId id="1394" r:id="rId40"/>
    <p:sldId id="1505" r:id="rId41"/>
    <p:sldId id="1496" r:id="rId42"/>
    <p:sldId id="1497" r:id="rId43"/>
    <p:sldId id="1498" r:id="rId44"/>
    <p:sldId id="1499" r:id="rId45"/>
    <p:sldId id="271" r:id="rId46"/>
    <p:sldId id="1500" r:id="rId47"/>
    <p:sldId id="1501" r:id="rId48"/>
    <p:sldId id="1502" r:id="rId49"/>
    <p:sldId id="1503" r:id="rId50"/>
    <p:sldId id="1504" r:id="rId51"/>
    <p:sldId id="1379" r:id="rId52"/>
    <p:sldId id="1398" r:id="rId53"/>
    <p:sldId id="1429" r:id="rId54"/>
    <p:sldId id="1430" r:id="rId55"/>
    <p:sldId id="1431" r:id="rId56"/>
    <p:sldId id="1432" r:id="rId57"/>
    <p:sldId id="1468" r:id="rId58"/>
    <p:sldId id="1484" r:id="rId59"/>
    <p:sldId id="1483" r:id="rId60"/>
    <p:sldId id="1488" r:id="rId61"/>
    <p:sldId id="1434" r:id="rId62"/>
    <p:sldId id="1485" r:id="rId63"/>
    <p:sldId id="1486" r:id="rId64"/>
    <p:sldId id="1437" r:id="rId65"/>
    <p:sldId id="1426" r:id="rId66"/>
    <p:sldId id="1477" r:id="rId67"/>
    <p:sldId id="1490" r:id="rId68"/>
    <p:sldId id="1487" r:id="rId69"/>
    <p:sldId id="1481" r:id="rId70"/>
    <p:sldId id="1491" r:id="rId71"/>
    <p:sldId id="1482" r:id="rId72"/>
    <p:sldId id="1480" r:id="rId73"/>
    <p:sldId id="1438" r:id="rId74"/>
    <p:sldId id="1469" r:id="rId75"/>
    <p:sldId id="1470" r:id="rId76"/>
    <p:sldId id="1471" r:id="rId77"/>
    <p:sldId id="1440" r:id="rId78"/>
    <p:sldId id="1472" r:id="rId79"/>
    <p:sldId id="1473" r:id="rId80"/>
    <p:sldId id="1474" r:id="rId81"/>
    <p:sldId id="1475" r:id="rId82"/>
    <p:sldId id="1460" r:id="rId83"/>
    <p:sldId id="1476" r:id="rId84"/>
    <p:sldId id="1174" r:id="rId85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1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slide" Target="slides/slide52.xml"/><Relationship Id="rId89" Type="http://schemas.openxmlformats.org/officeDocument/2006/relationships/presProps" Target="presProp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Master" Target="slideMasters/slideMaster4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5" Type="http://schemas.openxmlformats.org/officeDocument/2006/relationships/customXml" Target="../customXml/item5.xml"/><Relationship Id="rId90" Type="http://schemas.openxmlformats.org/officeDocument/2006/relationships/viewProps" Target="viewProps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8" Type="http://schemas.openxmlformats.org/officeDocument/2006/relationships/customXml" Target="../customXml/item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slide" Target="slides/slide48.xml"/><Relationship Id="rId85" Type="http://schemas.openxmlformats.org/officeDocument/2006/relationships/slide" Target="slides/slide53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customXml" Target="../customXml/item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slide" Target="slides/slide51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7" Type="http://schemas.openxmlformats.org/officeDocument/2006/relationships/customXml" Target="../customXml/item7.xml"/><Relationship Id="rId71" Type="http://schemas.openxmlformats.org/officeDocument/2006/relationships/slide" Target="slides/slide39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1.xml"/><Relationship Id="rId24" Type="http://schemas.openxmlformats.org/officeDocument/2006/relationships/customXml" Target="../customXml/item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3.xml"/><Relationship Id="rId56" Type="http://schemas.openxmlformats.org/officeDocument/2006/relationships/slide" Target="slides/slide24.xml"/><Relationship Id="rId77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g, Carey" userId="5dcdf613-9329-442e-aaa9-13ddf77a7abf" providerId="ADAL" clId="{3C5E2997-3CCA-4544-AA3A-22B7B545FC53}"/>
    <pc:docChg chg="undo custSel addSld delSld modSld">
      <pc:chgData name="Jang, Carey" userId="5dcdf613-9329-442e-aaa9-13ddf77a7abf" providerId="ADAL" clId="{3C5E2997-3CCA-4544-AA3A-22B7B545FC53}" dt="2022-02-08T21:37:49.488" v="766" actId="20577"/>
      <pc:docMkLst>
        <pc:docMk/>
      </pc:docMkLst>
      <pc:sldChg chg="modSp mod">
        <pc:chgData name="Jang, Carey" userId="5dcdf613-9329-442e-aaa9-13ddf77a7abf" providerId="ADAL" clId="{3C5E2997-3CCA-4544-AA3A-22B7B545FC53}" dt="2022-02-08T21:37:49.488" v="766" actId="20577"/>
        <pc:sldMkLst>
          <pc:docMk/>
          <pc:sldMk cId="710032292" sldId="271"/>
        </pc:sldMkLst>
        <pc:spChg chg="mod">
          <ac:chgData name="Jang, Carey" userId="5dcdf613-9329-442e-aaa9-13ddf77a7abf" providerId="ADAL" clId="{3C5E2997-3CCA-4544-AA3A-22B7B545FC53}" dt="2022-02-08T21:37:49.488" v="766" actId="20577"/>
          <ac:spMkLst>
            <pc:docMk/>
            <pc:sldMk cId="710032292" sldId="271"/>
            <ac:spMk id="2" creationId="{6DCD7B24-437B-4F9C-841F-D8E4FA22A3E6}"/>
          </ac:spMkLst>
        </pc:spChg>
        <pc:spChg chg="mod">
          <ac:chgData name="Jang, Carey" userId="5dcdf613-9329-442e-aaa9-13ddf77a7abf" providerId="ADAL" clId="{3C5E2997-3CCA-4544-AA3A-22B7B545FC53}" dt="2022-02-08T21:36:50.956" v="762" actId="1076"/>
          <ac:spMkLst>
            <pc:docMk/>
            <pc:sldMk cId="710032292" sldId="271"/>
            <ac:spMk id="3" creationId="{F1C1D236-26DE-43F2-9715-7FD623501FD4}"/>
          </ac:spMkLst>
        </pc:spChg>
      </pc:sldChg>
      <pc:sldChg chg="modSp mod">
        <pc:chgData name="Jang, Carey" userId="5dcdf613-9329-442e-aaa9-13ddf77a7abf" providerId="ADAL" clId="{3C5E2997-3CCA-4544-AA3A-22B7B545FC53}" dt="2022-02-08T19:03:35.268" v="217" actId="20577"/>
        <pc:sldMkLst>
          <pc:docMk/>
          <pc:sldMk cId="4188764518" sldId="1089"/>
        </pc:sldMkLst>
        <pc:spChg chg="mod">
          <ac:chgData name="Jang, Carey" userId="5dcdf613-9329-442e-aaa9-13ddf77a7abf" providerId="ADAL" clId="{3C5E2997-3CCA-4544-AA3A-22B7B545FC53}" dt="2022-02-08T19:03:35.268" v="217" actId="20577"/>
          <ac:spMkLst>
            <pc:docMk/>
            <pc:sldMk cId="4188764518" sldId="1089"/>
            <ac:spMk id="2" creationId="{00000000-0000-0000-0000-000000000000}"/>
          </ac:spMkLst>
        </pc:spChg>
      </pc:sldChg>
      <pc:sldChg chg="addSp delSp modSp mod">
        <pc:chgData name="Jang, Carey" userId="5dcdf613-9329-442e-aaa9-13ddf77a7abf" providerId="ADAL" clId="{3C5E2997-3CCA-4544-AA3A-22B7B545FC53}" dt="2022-02-07T15:51:22.527" v="5" actId="403"/>
        <pc:sldMkLst>
          <pc:docMk/>
          <pc:sldMk cId="603626564" sldId="1394"/>
        </pc:sldMkLst>
        <pc:spChg chg="del mod">
          <ac:chgData name="Jang, Carey" userId="5dcdf613-9329-442e-aaa9-13ddf77a7abf" providerId="ADAL" clId="{3C5E2997-3CCA-4544-AA3A-22B7B545FC53}" dt="2022-02-07T15:50:38.196" v="3" actId="12084"/>
          <ac:spMkLst>
            <pc:docMk/>
            <pc:sldMk cId="603626564" sldId="1394"/>
            <ac:spMk id="3" creationId="{D3643FA7-C669-4D60-81EC-3382D17D12D2}"/>
          </ac:spMkLst>
        </pc:spChg>
        <pc:graphicFrameChg chg="add mod modGraphic">
          <ac:chgData name="Jang, Carey" userId="5dcdf613-9329-442e-aaa9-13ddf77a7abf" providerId="ADAL" clId="{3C5E2997-3CCA-4544-AA3A-22B7B545FC53}" dt="2022-02-07T15:51:22.527" v="5" actId="403"/>
          <ac:graphicFrameMkLst>
            <pc:docMk/>
            <pc:sldMk cId="603626564" sldId="1394"/>
            <ac:graphicFrameMk id="4" creationId="{9527E9C3-176F-481E-96FA-BD7CCDAF2B38}"/>
          </ac:graphicFrameMkLst>
        </pc:graphicFrameChg>
      </pc:sldChg>
      <pc:sldChg chg="modSp add mod">
        <pc:chgData name="Jang, Carey" userId="5dcdf613-9329-442e-aaa9-13ddf77a7abf" providerId="ADAL" clId="{3C5E2997-3CCA-4544-AA3A-22B7B545FC53}" dt="2022-02-08T20:54:32.708" v="348" actId="20577"/>
        <pc:sldMkLst>
          <pc:docMk/>
          <pc:sldMk cId="1001820453" sldId="1489"/>
        </pc:sldMkLst>
        <pc:spChg chg="mod">
          <ac:chgData name="Jang, Carey" userId="5dcdf613-9329-442e-aaa9-13ddf77a7abf" providerId="ADAL" clId="{3C5E2997-3CCA-4544-AA3A-22B7B545FC53}" dt="2022-02-08T20:54:32.708" v="348" actId="20577"/>
          <ac:spMkLst>
            <pc:docMk/>
            <pc:sldMk cId="1001820453" sldId="1489"/>
            <ac:spMk id="3" creationId="{5C35D3F4-27B0-4EDB-9F94-25B4C8FA31F1}"/>
          </ac:spMkLst>
        </pc:spChg>
        <pc:spChg chg="mod">
          <ac:chgData name="Jang, Carey" userId="5dcdf613-9329-442e-aaa9-13ddf77a7abf" providerId="ADAL" clId="{3C5E2997-3CCA-4544-AA3A-22B7B545FC53}" dt="2022-02-08T17:11:28.501" v="194" actId="207"/>
          <ac:spMkLst>
            <pc:docMk/>
            <pc:sldMk cId="1001820453" sldId="1489"/>
            <ac:spMk id="6" creationId="{6E91DC47-F3E6-40B9-9AEB-B6C4F1C3836B}"/>
          </ac:spMkLst>
        </pc:spChg>
      </pc:sldChg>
      <pc:sldChg chg="modSp mod">
        <pc:chgData name="Jang, Carey" userId="5dcdf613-9329-442e-aaa9-13ddf77a7abf" providerId="ADAL" clId="{3C5E2997-3CCA-4544-AA3A-22B7B545FC53}" dt="2022-02-08T19:43:32.093" v="305" actId="313"/>
        <pc:sldMkLst>
          <pc:docMk/>
          <pc:sldMk cId="625164606" sldId="1492"/>
        </pc:sldMkLst>
        <pc:spChg chg="mod">
          <ac:chgData name="Jang, Carey" userId="5dcdf613-9329-442e-aaa9-13ddf77a7abf" providerId="ADAL" clId="{3C5E2997-3CCA-4544-AA3A-22B7B545FC53}" dt="2022-02-08T19:43:32.093" v="305" actId="313"/>
          <ac:spMkLst>
            <pc:docMk/>
            <pc:sldMk cId="625164606" sldId="1492"/>
            <ac:spMk id="3" creationId="{D911144F-31E7-4ACE-833F-F707465CEFC3}"/>
          </ac:spMkLst>
        </pc:spChg>
      </pc:sldChg>
      <pc:sldChg chg="modSp mod">
        <pc:chgData name="Jang, Carey" userId="5dcdf613-9329-442e-aaa9-13ddf77a7abf" providerId="ADAL" clId="{3C5E2997-3CCA-4544-AA3A-22B7B545FC53}" dt="2022-02-08T20:56:41.233" v="411" actId="20578"/>
        <pc:sldMkLst>
          <pc:docMk/>
          <pc:sldMk cId="1623919959" sldId="1493"/>
        </pc:sldMkLst>
        <pc:spChg chg="mod">
          <ac:chgData name="Jang, Carey" userId="5dcdf613-9329-442e-aaa9-13ddf77a7abf" providerId="ADAL" clId="{3C5E2997-3CCA-4544-AA3A-22B7B545FC53}" dt="2022-02-08T20:56:41.233" v="411" actId="20578"/>
          <ac:spMkLst>
            <pc:docMk/>
            <pc:sldMk cId="1623919959" sldId="1493"/>
            <ac:spMk id="3" creationId="{D911144F-31E7-4ACE-833F-F707465CEFC3}"/>
          </ac:spMkLst>
        </pc:spChg>
      </pc:sldChg>
      <pc:sldChg chg="modSp mod">
        <pc:chgData name="Jang, Carey" userId="5dcdf613-9329-442e-aaa9-13ddf77a7abf" providerId="ADAL" clId="{3C5E2997-3CCA-4544-AA3A-22B7B545FC53}" dt="2022-02-08T21:17:23.367" v="449" actId="20577"/>
        <pc:sldMkLst>
          <pc:docMk/>
          <pc:sldMk cId="2877891478" sldId="1495"/>
        </pc:sldMkLst>
        <pc:spChg chg="mod">
          <ac:chgData name="Jang, Carey" userId="5dcdf613-9329-442e-aaa9-13ddf77a7abf" providerId="ADAL" clId="{3C5E2997-3CCA-4544-AA3A-22B7B545FC53}" dt="2022-02-08T21:17:04.995" v="445" actId="207"/>
          <ac:spMkLst>
            <pc:docMk/>
            <pc:sldMk cId="2877891478" sldId="1495"/>
            <ac:spMk id="10" creationId="{439D1FBB-07E9-41F9-88F3-84C6E7C62BD5}"/>
          </ac:spMkLst>
        </pc:spChg>
        <pc:spChg chg="mod">
          <ac:chgData name="Jang, Carey" userId="5dcdf613-9329-442e-aaa9-13ddf77a7abf" providerId="ADAL" clId="{3C5E2997-3CCA-4544-AA3A-22B7B545FC53}" dt="2022-02-08T21:17:23.367" v="449" actId="20577"/>
          <ac:spMkLst>
            <pc:docMk/>
            <pc:sldMk cId="2877891478" sldId="1495"/>
            <ac:spMk id="23" creationId="{47176364-CB74-42E6-B5A7-EB79904C4C61}"/>
          </ac:spMkLst>
        </pc:spChg>
      </pc:sldChg>
      <pc:sldChg chg="modSp mod">
        <pc:chgData name="Jang, Carey" userId="5dcdf613-9329-442e-aaa9-13ddf77a7abf" providerId="ADAL" clId="{3C5E2997-3CCA-4544-AA3A-22B7B545FC53}" dt="2022-02-07T16:06:57.655" v="118" actId="404"/>
        <pc:sldMkLst>
          <pc:docMk/>
          <pc:sldMk cId="2688770068" sldId="1496"/>
        </pc:sldMkLst>
        <pc:spChg chg="mod">
          <ac:chgData name="Jang, Carey" userId="5dcdf613-9329-442e-aaa9-13ddf77a7abf" providerId="ADAL" clId="{3C5E2997-3CCA-4544-AA3A-22B7B545FC53}" dt="2022-02-07T16:06:57.655" v="118" actId="404"/>
          <ac:spMkLst>
            <pc:docMk/>
            <pc:sldMk cId="2688770068" sldId="1496"/>
            <ac:spMk id="10" creationId="{439D1FBB-07E9-41F9-88F3-84C6E7C62BD5}"/>
          </ac:spMkLst>
        </pc:spChg>
      </pc:sldChg>
      <pc:sldChg chg="modSp mod">
        <pc:chgData name="Jang, Carey" userId="5dcdf613-9329-442e-aaa9-13ddf77a7abf" providerId="ADAL" clId="{3C5E2997-3CCA-4544-AA3A-22B7B545FC53}" dt="2022-02-07T16:06:52.592" v="117" actId="404"/>
        <pc:sldMkLst>
          <pc:docMk/>
          <pc:sldMk cId="2406584825" sldId="1497"/>
        </pc:sldMkLst>
        <pc:spChg chg="mod">
          <ac:chgData name="Jang, Carey" userId="5dcdf613-9329-442e-aaa9-13ddf77a7abf" providerId="ADAL" clId="{3C5E2997-3CCA-4544-AA3A-22B7B545FC53}" dt="2022-02-07T16:06:52.592" v="117" actId="404"/>
          <ac:spMkLst>
            <pc:docMk/>
            <pc:sldMk cId="2406584825" sldId="1497"/>
            <ac:spMk id="10" creationId="{439D1FBB-07E9-41F9-88F3-84C6E7C62BD5}"/>
          </ac:spMkLst>
        </pc:spChg>
      </pc:sldChg>
      <pc:sldChg chg="modSp mod">
        <pc:chgData name="Jang, Carey" userId="5dcdf613-9329-442e-aaa9-13ddf77a7abf" providerId="ADAL" clId="{3C5E2997-3CCA-4544-AA3A-22B7B545FC53}" dt="2022-02-07T16:06:30.435" v="108" actId="20577"/>
        <pc:sldMkLst>
          <pc:docMk/>
          <pc:sldMk cId="1234604369" sldId="1498"/>
        </pc:sldMkLst>
        <pc:spChg chg="mod">
          <ac:chgData name="Jang, Carey" userId="5dcdf613-9329-442e-aaa9-13ddf77a7abf" providerId="ADAL" clId="{3C5E2997-3CCA-4544-AA3A-22B7B545FC53}" dt="2022-02-07T16:06:30.435" v="108" actId="20577"/>
          <ac:spMkLst>
            <pc:docMk/>
            <pc:sldMk cId="1234604369" sldId="1498"/>
            <ac:spMk id="10" creationId="{439D1FBB-07E9-41F9-88F3-84C6E7C62BD5}"/>
          </ac:spMkLst>
        </pc:spChg>
      </pc:sldChg>
      <pc:sldChg chg="modSp mod">
        <pc:chgData name="Jang, Carey" userId="5dcdf613-9329-442e-aaa9-13ddf77a7abf" providerId="ADAL" clId="{3C5E2997-3CCA-4544-AA3A-22B7B545FC53}" dt="2022-02-07T16:06:40.537" v="115" actId="20577"/>
        <pc:sldMkLst>
          <pc:docMk/>
          <pc:sldMk cId="1287928621" sldId="1499"/>
        </pc:sldMkLst>
        <pc:spChg chg="mod">
          <ac:chgData name="Jang, Carey" userId="5dcdf613-9329-442e-aaa9-13ddf77a7abf" providerId="ADAL" clId="{3C5E2997-3CCA-4544-AA3A-22B7B545FC53}" dt="2022-02-07T16:06:40.537" v="115" actId="20577"/>
          <ac:spMkLst>
            <pc:docMk/>
            <pc:sldMk cId="1287928621" sldId="1499"/>
            <ac:spMk id="10" creationId="{439D1FBB-07E9-41F9-88F3-84C6E7C62BD5}"/>
          </ac:spMkLst>
        </pc:spChg>
      </pc:sldChg>
      <pc:sldChg chg="addSp modSp mod">
        <pc:chgData name="Jang, Carey" userId="5dcdf613-9329-442e-aaa9-13ddf77a7abf" providerId="ADAL" clId="{3C5E2997-3CCA-4544-AA3A-22B7B545FC53}" dt="2022-02-07T16:00:09.865" v="17" actId="14100"/>
        <pc:sldMkLst>
          <pc:docMk/>
          <pc:sldMk cId="3587631953" sldId="1501"/>
        </pc:sldMkLst>
        <pc:cxnChg chg="add mod">
          <ac:chgData name="Jang, Carey" userId="5dcdf613-9329-442e-aaa9-13ddf77a7abf" providerId="ADAL" clId="{3C5E2997-3CCA-4544-AA3A-22B7B545FC53}" dt="2022-02-07T16:00:00.891" v="15" actId="14100"/>
          <ac:cxnSpMkLst>
            <pc:docMk/>
            <pc:sldMk cId="3587631953" sldId="1501"/>
            <ac:cxnSpMk id="10" creationId="{27A16044-7BAF-4451-BAD5-906901E2E83D}"/>
          </ac:cxnSpMkLst>
        </pc:cxnChg>
        <pc:cxnChg chg="add mod">
          <ac:chgData name="Jang, Carey" userId="5dcdf613-9329-442e-aaa9-13ddf77a7abf" providerId="ADAL" clId="{3C5E2997-3CCA-4544-AA3A-22B7B545FC53}" dt="2022-02-07T16:00:09.865" v="17" actId="14100"/>
          <ac:cxnSpMkLst>
            <pc:docMk/>
            <pc:sldMk cId="3587631953" sldId="1501"/>
            <ac:cxnSpMk id="13" creationId="{A031CF83-DC49-49A7-9E19-27139F3EDA13}"/>
          </ac:cxnSpMkLst>
        </pc:cxnChg>
      </pc:sldChg>
      <pc:sldChg chg="addSp modSp mod">
        <pc:chgData name="Jang, Carey" userId="5dcdf613-9329-442e-aaa9-13ddf77a7abf" providerId="ADAL" clId="{3C5E2997-3CCA-4544-AA3A-22B7B545FC53}" dt="2022-02-07T16:00:44.720" v="21" actId="14100"/>
        <pc:sldMkLst>
          <pc:docMk/>
          <pc:sldMk cId="378680236" sldId="1502"/>
        </pc:sldMkLst>
        <pc:cxnChg chg="add mod">
          <ac:chgData name="Jang, Carey" userId="5dcdf613-9329-442e-aaa9-13ddf77a7abf" providerId="ADAL" clId="{3C5E2997-3CCA-4544-AA3A-22B7B545FC53}" dt="2022-02-07T16:00:41.325" v="20" actId="14100"/>
          <ac:cxnSpMkLst>
            <pc:docMk/>
            <pc:sldMk cId="378680236" sldId="1502"/>
            <ac:cxnSpMk id="19" creationId="{5E2F4364-3C05-4867-894F-C87CF8150564}"/>
          </ac:cxnSpMkLst>
        </pc:cxnChg>
        <pc:cxnChg chg="add mod">
          <ac:chgData name="Jang, Carey" userId="5dcdf613-9329-442e-aaa9-13ddf77a7abf" providerId="ADAL" clId="{3C5E2997-3CCA-4544-AA3A-22B7B545FC53}" dt="2022-02-07T16:00:44.720" v="21" actId="14100"/>
          <ac:cxnSpMkLst>
            <pc:docMk/>
            <pc:sldMk cId="378680236" sldId="1502"/>
            <ac:cxnSpMk id="20" creationId="{754B6ED7-7B80-4DE7-A78E-3985ED5D86E6}"/>
          </ac:cxnSpMkLst>
        </pc:cxnChg>
      </pc:sldChg>
      <pc:sldChg chg="modSp add mod">
        <pc:chgData name="Jang, Carey" userId="5dcdf613-9329-442e-aaa9-13ddf77a7abf" providerId="ADAL" clId="{3C5E2997-3CCA-4544-AA3A-22B7B545FC53}" dt="2022-02-08T21:37:00.396" v="763" actId="1076"/>
        <pc:sldMkLst>
          <pc:docMk/>
          <pc:sldMk cId="2752076208" sldId="1505"/>
        </pc:sldMkLst>
        <pc:spChg chg="mod">
          <ac:chgData name="Jang, Carey" userId="5dcdf613-9329-442e-aaa9-13ddf77a7abf" providerId="ADAL" clId="{3C5E2997-3CCA-4544-AA3A-22B7B545FC53}" dt="2022-02-08T21:37:00.396" v="763" actId="1076"/>
          <ac:spMkLst>
            <pc:docMk/>
            <pc:sldMk cId="2752076208" sldId="1505"/>
            <ac:spMk id="2" creationId="{6DCD7B24-437B-4F9C-841F-D8E4FA22A3E6}"/>
          </ac:spMkLst>
        </pc:spChg>
        <pc:spChg chg="mod">
          <ac:chgData name="Jang, Carey" userId="5dcdf613-9329-442e-aaa9-13ddf77a7abf" providerId="ADAL" clId="{3C5E2997-3CCA-4544-AA3A-22B7B545FC53}" dt="2022-02-08T21:36:45.583" v="761" actId="1076"/>
          <ac:spMkLst>
            <pc:docMk/>
            <pc:sldMk cId="2752076208" sldId="1505"/>
            <ac:spMk id="3" creationId="{F1C1D236-26DE-43F2-9715-7FD623501FD4}"/>
          </ac:spMkLst>
        </pc:spChg>
      </pc:sldChg>
      <pc:sldChg chg="add del">
        <pc:chgData name="Jang, Carey" userId="5dcdf613-9329-442e-aaa9-13ddf77a7abf" providerId="ADAL" clId="{3C5E2997-3CCA-4544-AA3A-22B7B545FC53}" dt="2022-02-08T21:26:48.791" v="451"/>
        <pc:sldMkLst>
          <pc:docMk/>
          <pc:sldMk cId="3573059809" sldId="150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7E6EAF-3624-4538-B316-4253EB5649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F2A0720-B37E-4C72-A759-3017351968EC}">
      <dgm:prSet/>
      <dgm:spPr/>
      <dgm:t>
        <a:bodyPr/>
        <a:lstStyle/>
        <a:p>
          <a:r>
            <a:rPr lang="en-US" b="1"/>
            <a:t>Proximity Screening Analysis helps answer:</a:t>
          </a:r>
          <a:endParaRPr lang="en-US"/>
        </a:p>
      </dgm:t>
    </dgm:pt>
    <dgm:pt modelId="{396E50AA-230B-4CB4-8788-4B47F632109C}" type="parTrans" cxnId="{126F5D8C-164C-4FD2-8D4D-2C6CEF627486}">
      <dgm:prSet/>
      <dgm:spPr/>
      <dgm:t>
        <a:bodyPr/>
        <a:lstStyle/>
        <a:p>
          <a:endParaRPr lang="en-US"/>
        </a:p>
      </dgm:t>
    </dgm:pt>
    <dgm:pt modelId="{253CFABB-71FF-49B4-BAE2-6AA2903C7EF7}" type="sibTrans" cxnId="{126F5D8C-164C-4FD2-8D4D-2C6CEF627486}">
      <dgm:prSet/>
      <dgm:spPr/>
      <dgm:t>
        <a:bodyPr/>
        <a:lstStyle/>
        <a:p>
          <a:endParaRPr lang="en-US"/>
        </a:p>
      </dgm:t>
    </dgm:pt>
    <dgm:pt modelId="{000E4535-9BA1-47C9-8C25-277A74344982}">
      <dgm:prSet/>
      <dgm:spPr/>
      <dgm:t>
        <a:bodyPr/>
        <a:lstStyle/>
        <a:p>
          <a:r>
            <a:rPr lang="en-US" b="1" dirty="0"/>
            <a:t>What are the risks in close proximity to my monitor and/or community of interest?</a:t>
          </a:r>
          <a:endParaRPr lang="en-US" dirty="0"/>
        </a:p>
      </dgm:t>
    </dgm:pt>
    <dgm:pt modelId="{670FA2AE-9B4E-4BC6-A3AB-C6EC5B83F74F}" type="parTrans" cxnId="{342B85C6-05B0-4B24-961B-E86851E9F01C}">
      <dgm:prSet/>
      <dgm:spPr/>
      <dgm:t>
        <a:bodyPr/>
        <a:lstStyle/>
        <a:p>
          <a:endParaRPr lang="en-US"/>
        </a:p>
      </dgm:t>
    </dgm:pt>
    <dgm:pt modelId="{C5FCA478-5E14-43DA-9841-A5BB71CA63AD}" type="sibTrans" cxnId="{342B85C6-05B0-4B24-961B-E86851E9F01C}">
      <dgm:prSet/>
      <dgm:spPr/>
      <dgm:t>
        <a:bodyPr/>
        <a:lstStyle/>
        <a:p>
          <a:endParaRPr lang="en-US"/>
        </a:p>
      </dgm:t>
    </dgm:pt>
    <dgm:pt modelId="{89DDA42F-F037-4B67-AE5E-091E0129FAA2}">
      <dgm:prSet/>
      <dgm:spPr/>
      <dgm:t>
        <a:bodyPr/>
        <a:lstStyle/>
        <a:p>
          <a:r>
            <a:rPr lang="en-US" b="1" dirty="0"/>
            <a:t>What source(s) are in close proximity to my monitor and/or community of interest?</a:t>
          </a:r>
          <a:endParaRPr lang="en-US" dirty="0"/>
        </a:p>
      </dgm:t>
    </dgm:pt>
    <dgm:pt modelId="{F5F9AD10-079F-4E25-ABA1-70A13576900C}" type="parTrans" cxnId="{B174716A-E023-4096-B312-4725CCBDFC4E}">
      <dgm:prSet/>
      <dgm:spPr/>
      <dgm:t>
        <a:bodyPr/>
        <a:lstStyle/>
        <a:p>
          <a:endParaRPr lang="en-US"/>
        </a:p>
      </dgm:t>
    </dgm:pt>
    <dgm:pt modelId="{657F97DE-3C7B-4BF3-9E9A-5226346C68F1}" type="sibTrans" cxnId="{B174716A-E023-4096-B312-4725CCBDFC4E}">
      <dgm:prSet/>
      <dgm:spPr/>
      <dgm:t>
        <a:bodyPr/>
        <a:lstStyle/>
        <a:p>
          <a:endParaRPr lang="en-US"/>
        </a:p>
      </dgm:t>
    </dgm:pt>
    <dgm:pt modelId="{57A4B5FC-23C2-4721-891F-8386A57C5D0E}">
      <dgm:prSet/>
      <dgm:spPr/>
      <dgm:t>
        <a:bodyPr/>
        <a:lstStyle/>
        <a:p>
          <a:r>
            <a:rPr lang="en-US" b="1" dirty="0"/>
            <a:t>What are the demographics of communities in close proximity to monitor(s) and/or source(s) of interest?</a:t>
          </a:r>
          <a:endParaRPr lang="en-US" dirty="0"/>
        </a:p>
      </dgm:t>
    </dgm:pt>
    <dgm:pt modelId="{7D2F3093-4D9B-430C-8C11-BFB34A0859C1}" type="parTrans" cxnId="{036791BB-1CBB-4FF6-A68F-CB0B8A346F5A}">
      <dgm:prSet/>
      <dgm:spPr/>
      <dgm:t>
        <a:bodyPr/>
        <a:lstStyle/>
        <a:p>
          <a:endParaRPr lang="en-US"/>
        </a:p>
      </dgm:t>
    </dgm:pt>
    <dgm:pt modelId="{1EDBE1F3-C03C-4AD3-B930-AE7E1A73D186}" type="sibTrans" cxnId="{036791BB-1CBB-4FF6-A68F-CB0B8A346F5A}">
      <dgm:prSet/>
      <dgm:spPr/>
      <dgm:t>
        <a:bodyPr/>
        <a:lstStyle/>
        <a:p>
          <a:endParaRPr lang="en-US"/>
        </a:p>
      </dgm:t>
    </dgm:pt>
    <dgm:pt modelId="{79DCC243-3EDC-4BDF-967B-92BC92D21AED}">
      <dgm:prSet/>
      <dgm:spPr/>
      <dgm:t>
        <a:bodyPr/>
        <a:lstStyle/>
        <a:p>
          <a:r>
            <a:rPr lang="en-US" b="1" dirty="0"/>
            <a:t>How do the demographics of communities near my monitor/source compare to area/state/national averages?</a:t>
          </a:r>
          <a:endParaRPr lang="en-US" dirty="0"/>
        </a:p>
      </dgm:t>
    </dgm:pt>
    <dgm:pt modelId="{A13A4341-9E34-4CA6-BB37-5608AD0EBF9E}" type="parTrans" cxnId="{9E6FAE53-5BC7-4577-8753-0B5DDB00427E}">
      <dgm:prSet/>
      <dgm:spPr/>
      <dgm:t>
        <a:bodyPr/>
        <a:lstStyle/>
        <a:p>
          <a:endParaRPr lang="en-US"/>
        </a:p>
      </dgm:t>
    </dgm:pt>
    <dgm:pt modelId="{DD905EAC-6675-4547-B228-D7B5841F0159}" type="sibTrans" cxnId="{9E6FAE53-5BC7-4577-8753-0B5DDB00427E}">
      <dgm:prSet/>
      <dgm:spPr/>
      <dgm:t>
        <a:bodyPr/>
        <a:lstStyle/>
        <a:p>
          <a:endParaRPr lang="en-US"/>
        </a:p>
      </dgm:t>
    </dgm:pt>
    <dgm:pt modelId="{F291DE33-EA7A-476C-8DAD-A62185974361}">
      <dgm:prSet/>
      <dgm:spPr/>
      <dgm:t>
        <a:bodyPr/>
        <a:lstStyle/>
        <a:p>
          <a:r>
            <a:rPr lang="en-US" b="1" dirty="0"/>
            <a:t>How do the risks within communities near my monitor/source compare to area/state/national average?</a:t>
          </a:r>
          <a:endParaRPr lang="en-US" dirty="0"/>
        </a:p>
      </dgm:t>
    </dgm:pt>
    <dgm:pt modelId="{A5DCF089-E827-4C70-B30D-0C53F78803BF}" type="parTrans" cxnId="{1E2B7921-9BF7-412C-94B8-9D6D3F1FEF12}">
      <dgm:prSet/>
      <dgm:spPr/>
      <dgm:t>
        <a:bodyPr/>
        <a:lstStyle/>
        <a:p>
          <a:endParaRPr lang="en-US"/>
        </a:p>
      </dgm:t>
    </dgm:pt>
    <dgm:pt modelId="{98436131-556E-4A0E-B8DB-DB45DF679A28}" type="sibTrans" cxnId="{1E2B7921-9BF7-412C-94B8-9D6D3F1FEF12}">
      <dgm:prSet/>
      <dgm:spPr/>
      <dgm:t>
        <a:bodyPr/>
        <a:lstStyle/>
        <a:p>
          <a:endParaRPr lang="en-US"/>
        </a:p>
      </dgm:t>
    </dgm:pt>
    <dgm:pt modelId="{66F51311-8BFD-44BA-8CCD-DB2218572E9E}" type="pres">
      <dgm:prSet presAssocID="{317E6EAF-3624-4538-B316-4253EB56495F}" presName="linear" presStyleCnt="0">
        <dgm:presLayoutVars>
          <dgm:animLvl val="lvl"/>
          <dgm:resizeHandles val="exact"/>
        </dgm:presLayoutVars>
      </dgm:prSet>
      <dgm:spPr/>
    </dgm:pt>
    <dgm:pt modelId="{06BBC1F1-B9CF-4165-9F69-DF7888757CC4}" type="pres">
      <dgm:prSet presAssocID="{2F2A0720-B37E-4C72-A759-3017351968E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7E9F54F-FBD5-44EA-B678-B011CF6694FC}" type="pres">
      <dgm:prSet presAssocID="{2F2A0720-B37E-4C72-A759-3017351968E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E2B7921-9BF7-412C-94B8-9D6D3F1FEF12}" srcId="{2F2A0720-B37E-4C72-A759-3017351968EC}" destId="{F291DE33-EA7A-476C-8DAD-A62185974361}" srcOrd="4" destOrd="0" parTransId="{A5DCF089-E827-4C70-B30D-0C53F78803BF}" sibTransId="{98436131-556E-4A0E-B8DB-DB45DF679A28}"/>
    <dgm:cxn modelId="{01E3B426-4B29-4545-A532-F03881DE95BA}" type="presOf" srcId="{89DDA42F-F037-4B67-AE5E-091E0129FAA2}" destId="{C7E9F54F-FBD5-44EA-B678-B011CF6694FC}" srcOrd="0" destOrd="1" presId="urn:microsoft.com/office/officeart/2005/8/layout/vList2"/>
    <dgm:cxn modelId="{B174716A-E023-4096-B312-4725CCBDFC4E}" srcId="{2F2A0720-B37E-4C72-A759-3017351968EC}" destId="{89DDA42F-F037-4B67-AE5E-091E0129FAA2}" srcOrd="1" destOrd="0" parTransId="{F5F9AD10-079F-4E25-ABA1-70A13576900C}" sibTransId="{657F97DE-3C7B-4BF3-9E9A-5226346C68F1}"/>
    <dgm:cxn modelId="{9E6FAE53-5BC7-4577-8753-0B5DDB00427E}" srcId="{2F2A0720-B37E-4C72-A759-3017351968EC}" destId="{79DCC243-3EDC-4BDF-967B-92BC92D21AED}" srcOrd="3" destOrd="0" parTransId="{A13A4341-9E34-4CA6-BB37-5608AD0EBF9E}" sibTransId="{DD905EAC-6675-4547-B228-D7B5841F0159}"/>
    <dgm:cxn modelId="{46085054-DE97-40DB-858E-EAEEA97A3EE3}" type="presOf" srcId="{F291DE33-EA7A-476C-8DAD-A62185974361}" destId="{C7E9F54F-FBD5-44EA-B678-B011CF6694FC}" srcOrd="0" destOrd="4" presId="urn:microsoft.com/office/officeart/2005/8/layout/vList2"/>
    <dgm:cxn modelId="{83377B7B-9A0E-4509-B259-B0720CBD6D8E}" type="presOf" srcId="{57A4B5FC-23C2-4721-891F-8386A57C5D0E}" destId="{C7E9F54F-FBD5-44EA-B678-B011CF6694FC}" srcOrd="0" destOrd="2" presId="urn:microsoft.com/office/officeart/2005/8/layout/vList2"/>
    <dgm:cxn modelId="{126F5D8C-164C-4FD2-8D4D-2C6CEF627486}" srcId="{317E6EAF-3624-4538-B316-4253EB56495F}" destId="{2F2A0720-B37E-4C72-A759-3017351968EC}" srcOrd="0" destOrd="0" parTransId="{396E50AA-230B-4CB4-8788-4B47F632109C}" sibTransId="{253CFABB-71FF-49B4-BAE2-6AA2903C7EF7}"/>
    <dgm:cxn modelId="{96D8C593-FCF6-4F68-BC39-C6EDE21CA51A}" type="presOf" srcId="{79DCC243-3EDC-4BDF-967B-92BC92D21AED}" destId="{C7E9F54F-FBD5-44EA-B678-B011CF6694FC}" srcOrd="0" destOrd="3" presId="urn:microsoft.com/office/officeart/2005/8/layout/vList2"/>
    <dgm:cxn modelId="{53EADCB7-26DC-4317-ABBA-90EB0917541F}" type="presOf" srcId="{2F2A0720-B37E-4C72-A759-3017351968EC}" destId="{06BBC1F1-B9CF-4165-9F69-DF7888757CC4}" srcOrd="0" destOrd="0" presId="urn:microsoft.com/office/officeart/2005/8/layout/vList2"/>
    <dgm:cxn modelId="{036791BB-1CBB-4FF6-A68F-CB0B8A346F5A}" srcId="{2F2A0720-B37E-4C72-A759-3017351968EC}" destId="{57A4B5FC-23C2-4721-891F-8386A57C5D0E}" srcOrd="2" destOrd="0" parTransId="{7D2F3093-4D9B-430C-8C11-BFB34A0859C1}" sibTransId="{1EDBE1F3-C03C-4AD3-B930-AE7E1A73D186}"/>
    <dgm:cxn modelId="{342B85C6-05B0-4B24-961B-E86851E9F01C}" srcId="{2F2A0720-B37E-4C72-A759-3017351968EC}" destId="{000E4535-9BA1-47C9-8C25-277A74344982}" srcOrd="0" destOrd="0" parTransId="{670FA2AE-9B4E-4BC6-A3AB-C6EC5B83F74F}" sibTransId="{C5FCA478-5E14-43DA-9841-A5BB71CA63AD}"/>
    <dgm:cxn modelId="{6453A3C8-E6A0-4B5A-999E-CB80FD58AA0B}" type="presOf" srcId="{000E4535-9BA1-47C9-8C25-277A74344982}" destId="{C7E9F54F-FBD5-44EA-B678-B011CF6694FC}" srcOrd="0" destOrd="0" presId="urn:microsoft.com/office/officeart/2005/8/layout/vList2"/>
    <dgm:cxn modelId="{96DA95EB-BFE1-4BA1-967F-696D2E97AB9D}" type="presOf" srcId="{317E6EAF-3624-4538-B316-4253EB56495F}" destId="{66F51311-8BFD-44BA-8CCD-DB2218572E9E}" srcOrd="0" destOrd="0" presId="urn:microsoft.com/office/officeart/2005/8/layout/vList2"/>
    <dgm:cxn modelId="{EC91274C-D928-4589-99B6-FDD89999975F}" type="presParOf" srcId="{66F51311-8BFD-44BA-8CCD-DB2218572E9E}" destId="{06BBC1F1-B9CF-4165-9F69-DF7888757CC4}" srcOrd="0" destOrd="0" presId="urn:microsoft.com/office/officeart/2005/8/layout/vList2"/>
    <dgm:cxn modelId="{A4C28C33-AD38-4808-B252-2F4ADB11169E}" type="presParOf" srcId="{66F51311-8BFD-44BA-8CCD-DB2218572E9E}" destId="{C7E9F54F-FBD5-44EA-B678-B011CF6694F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BC1F1-B9CF-4165-9F69-DF7888757CC4}">
      <dsp:nvSpPr>
        <dsp:cNvPr id="0" name=""/>
        <dsp:cNvSpPr/>
      </dsp:nvSpPr>
      <dsp:spPr>
        <a:xfrm>
          <a:off x="0" y="98254"/>
          <a:ext cx="10972800" cy="837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Proximity Screening Analysis helps answer:</a:t>
          </a:r>
          <a:endParaRPr lang="en-US" sz="2700" kern="1200"/>
        </a:p>
      </dsp:txBody>
      <dsp:txXfrm>
        <a:off x="40866" y="139120"/>
        <a:ext cx="10891068" cy="755403"/>
      </dsp:txXfrm>
    </dsp:sp>
    <dsp:sp modelId="{C7E9F54F-FBD5-44EA-B678-B011CF6694FC}">
      <dsp:nvSpPr>
        <dsp:cNvPr id="0" name=""/>
        <dsp:cNvSpPr/>
      </dsp:nvSpPr>
      <dsp:spPr>
        <a:xfrm>
          <a:off x="0" y="935389"/>
          <a:ext cx="10972800" cy="4582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 dirty="0"/>
            <a:t>What are the risks in close proximity to my monitor and/or community of interest?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 dirty="0"/>
            <a:t>What source(s) are in close proximity to my monitor and/or community of interest?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 dirty="0"/>
            <a:t>What are the demographics of communities in close proximity to monitor(s) and/or source(s) of interest?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 dirty="0"/>
            <a:t>How do the demographics of communities near my monitor/source compare to area/state/national averages?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 dirty="0"/>
            <a:t>How do the risks within communities near my monitor/source compare to area/state/national average?</a:t>
          </a:r>
          <a:endParaRPr lang="en-US" sz="2100" kern="1200" dirty="0"/>
        </a:p>
      </dsp:txBody>
      <dsp:txXfrm>
        <a:off x="0" y="935389"/>
        <a:ext cx="10972800" cy="4582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65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09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116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759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11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88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812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089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826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A0D1-D122-4644-B98B-99E0826B7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D6F70-3029-4AE4-9DD0-DC1A18F92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1055A-FF11-45B1-8828-6D4BBF5D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65E08-5B67-4A8A-8B4B-C97C6998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BD531-98A2-40CF-8408-E86E91D4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28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1DBF-B4F4-400C-9C0C-404D6C73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957A4-3C76-469D-AC2E-2F55E1272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18F2E-185D-4193-BA33-43BD3667D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C201D-409D-4247-818E-541E6BFA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BFA8F-FCA8-47A6-9B7F-1EE4A3F0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41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62819-5CF1-4DD8-898E-7599253D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6A4A9-64AD-4BDF-A76F-DFF51B355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C079F-EF59-4FAA-99AB-6D8050AB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EADDB-D527-47F8-BC26-C8B408FF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F8013-8C63-485E-8CAF-44BFE668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17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7F1A-A21D-4A1B-A645-296BA38F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3855-F7A2-4855-985D-758CACE0D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ADB4-D551-49A4-B4C6-7D56FA643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CA210-D89E-4D9D-926F-DCCDD6B0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5A015-732C-4EAE-A185-29985780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AFD6F-FA85-4EDB-B1A7-FE255652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74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D8CB-433E-46A2-A242-1D79D7E7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596F2-D021-41F7-8FD9-4CAB87071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BEC63-61A3-4D42-87E7-33231657A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F4D576-3D85-4DFE-B71D-86EE69F6A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36C7D-6B25-4BC4-BCFE-24BD586FF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730B3C-AA32-4D6A-AB8B-89E18F14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51A3EB-682D-4596-9E2B-92D5A6C2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5802E2-0C91-4506-BD1B-272CE188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30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08C0-5C98-426C-B2F4-93F91895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37362-2E88-42D3-B481-FFF57625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567818-9E1F-4D7D-8427-1F19F3003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2E5D9-C5E4-4061-BB5B-CB10FA3A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9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63BFB-A962-40A6-86A0-591F93A8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808AC-EA27-45F7-B5FA-71BABD74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DF194-E457-47C0-9BE2-D1868D08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21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3CE89-01E5-4ECD-9641-1D5F259D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42C2-2BA2-4519-9CF5-9BDA8F5A5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6AEC4-0132-41BB-8B9A-B805CCFEB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AE966-2C0C-4F05-8EC2-D0D74CA2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2C99F-B2F0-411D-9435-162DE17EF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D777A-2DE9-442B-ACAB-03D4E240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61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6CF8-A275-49E9-B4D1-19C477A9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88616-10BF-4046-B5D9-8DC3D478D1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8E872-BCA9-4574-A5D5-C7365629B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D67DC-C0F6-4CF8-AAE6-6932DBCFF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2022C-2D9C-40AC-9B8E-DF756954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C160D-D0C6-41E7-99F8-8284BAF1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33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3588D-BFDE-4307-A5C4-87F06DD4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7F717-6FE6-4681-92EC-AF8E8CC41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413D1-BEBF-4AF9-B3C0-F7505CCC2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4E532-5158-4F86-948B-FFA0E924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46F59-C18B-409B-BAA1-3B610A64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63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B516F-EBEF-495C-9C40-9FBE82CD7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AA791-F05B-44B4-9170-C1E293C87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970DC-F78A-4DD2-9B7E-5C2224B4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E1678-43DE-402F-99FC-131DD1E4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64CAC-69FB-46AF-A698-19D9A1C2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8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1DEBE8-419A-472D-B321-A8B7DE25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945DA-86F5-4C4D-B1D9-5867ABF8F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6A424-6829-40DC-BB28-D7F283A2D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54393-BC98-45CC-9355-6543A7611F57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8C607-38DD-4033-8BED-7FC84608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90982-51A1-43EC-AE5C-CF3C940B9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02CC8-3F4A-45AB-A480-9BFC5F3BD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4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ir/aqmg/cjang/NEXUS/MP_Team/NEXU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648" y="1"/>
            <a:ext cx="11615098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Advanced Screening Tool Development: Status Update &amp; Live Demo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FB981-3039-4691-96D6-66427C32B7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420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92127" y="5896677"/>
            <a:ext cx="9144000" cy="1752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AQ Model Apps Team meeting, Feb. 9, 2022</a:t>
            </a:r>
            <a:endParaRPr lang="zh-CN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705648" y="1398420"/>
            <a:ext cx="51224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National/Regional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6695046" y="1367717"/>
            <a:ext cx="51224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Proximity Analysis: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Community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238647" y="4859110"/>
            <a:ext cx="1195335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“NEXUS 2.3” can be downloaded at</a:t>
            </a:r>
            <a:endParaRPr lang="en-US" sz="2400" b="1" i="1" dirty="0">
              <a:solidFill>
                <a:srgbClr val="0000FF"/>
              </a:solidFill>
              <a:latin typeface="Calibri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EPA’s new FTP site:</a:t>
            </a:r>
            <a:r>
              <a:rPr lang="en-US" sz="28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https://gaftp.epa.gov/aqmg/cjang/NEXUS/MP_Team/NEXUS </a:t>
            </a:r>
            <a:r>
              <a:rPr lang="en-US" sz="20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2.3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 fontAlgn="base"/>
            <a:endParaRPr lang="en-US" sz="2400" i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7327D-3752-43D9-A23A-E6F7D65F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1" y="1910302"/>
            <a:ext cx="4985403" cy="2803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42159A9B-9E63-4BD4-BA9A-7405DB1C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75" y="1882780"/>
            <a:ext cx="4710033" cy="28306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“Monitor Sites/Data” &amp; Proximity Analysis: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&amp; EJ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58052B-A34E-4BF3-8A6F-0B4A78AC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775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89371A-41E2-4D43-AB76-CAB9D1B85891}"/>
              </a:ext>
            </a:extLst>
          </p:cNvPr>
          <p:cNvSpPr/>
          <p:nvPr/>
        </p:nvSpPr>
        <p:spPr bwMode="auto">
          <a:xfrm>
            <a:off x="7352778" y="4509370"/>
            <a:ext cx="1240077" cy="26304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0E9136-1E5B-4AFC-9453-F932C9368994}"/>
              </a:ext>
            </a:extLst>
          </p:cNvPr>
          <p:cNvSpPr txBox="1"/>
          <p:nvPr/>
        </p:nvSpPr>
        <p:spPr>
          <a:xfrm>
            <a:off x="5257569" y="4945194"/>
            <a:ext cx="110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Detroit</a:t>
            </a:r>
          </a:p>
        </p:txBody>
      </p:sp>
    </p:spTree>
    <p:extLst>
      <p:ext uri="{BB962C8B-B14F-4D97-AF65-F5344CB8AC3E}">
        <p14:creationId xmlns:p14="http://schemas.microsoft.com/office/powerpoint/2010/main" val="26887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2D7F71-A089-452D-B1DB-D14CA61A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775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“Monitor Sites/Data” &amp; Proximity Analysis: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&amp; EJ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89371A-41E2-4D43-AB76-CAB9D1B85891}"/>
              </a:ext>
            </a:extLst>
          </p:cNvPr>
          <p:cNvSpPr/>
          <p:nvPr/>
        </p:nvSpPr>
        <p:spPr bwMode="auto">
          <a:xfrm>
            <a:off x="8630433" y="4509370"/>
            <a:ext cx="1240077" cy="26304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BBA04-EC90-47C6-A6BC-23D40D942F3D}"/>
              </a:ext>
            </a:extLst>
          </p:cNvPr>
          <p:cNvSpPr txBox="1"/>
          <p:nvPr/>
        </p:nvSpPr>
        <p:spPr>
          <a:xfrm>
            <a:off x="5231833" y="4965072"/>
            <a:ext cx="110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Detroit</a:t>
            </a:r>
          </a:p>
        </p:txBody>
      </p:sp>
    </p:spTree>
    <p:extLst>
      <p:ext uri="{BB962C8B-B14F-4D97-AF65-F5344CB8AC3E}">
        <p14:creationId xmlns:p14="http://schemas.microsoft.com/office/powerpoint/2010/main" val="24065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52696E-DCF4-4316-B6BB-670088D2C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775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“Monitor Sites/Data” &amp; Proximity A.: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 &amp; VOC HAPs &amp; EJ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89371A-41E2-4D43-AB76-CAB9D1B85891}"/>
              </a:ext>
            </a:extLst>
          </p:cNvPr>
          <p:cNvSpPr/>
          <p:nvPr/>
        </p:nvSpPr>
        <p:spPr bwMode="auto">
          <a:xfrm>
            <a:off x="9885123" y="4521896"/>
            <a:ext cx="1240077" cy="26304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9E590-83A3-4965-9FDF-68E8A67FB173}"/>
              </a:ext>
            </a:extLst>
          </p:cNvPr>
          <p:cNvSpPr txBox="1"/>
          <p:nvPr/>
        </p:nvSpPr>
        <p:spPr>
          <a:xfrm>
            <a:off x="5247630" y="4984951"/>
            <a:ext cx="110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Detroit</a:t>
            </a:r>
          </a:p>
        </p:txBody>
      </p:sp>
    </p:spTree>
    <p:extLst>
      <p:ext uri="{BB962C8B-B14F-4D97-AF65-F5344CB8AC3E}">
        <p14:creationId xmlns:p14="http://schemas.microsoft.com/office/powerpoint/2010/main" val="123460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E94841-7B09-4A8B-AF96-09C638395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775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“Monitor Sites/Data” &amp; Proximity A.: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Heavy Metal HAPs &amp; EJ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89371A-41E2-4D43-AB76-CAB9D1B85891}"/>
              </a:ext>
            </a:extLst>
          </p:cNvPr>
          <p:cNvSpPr/>
          <p:nvPr/>
        </p:nvSpPr>
        <p:spPr bwMode="auto">
          <a:xfrm>
            <a:off x="11135638" y="4484318"/>
            <a:ext cx="1058450" cy="26304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EA9C1-A7AF-472F-BA31-84D1CA750272}"/>
              </a:ext>
            </a:extLst>
          </p:cNvPr>
          <p:cNvSpPr txBox="1"/>
          <p:nvPr/>
        </p:nvSpPr>
        <p:spPr>
          <a:xfrm>
            <a:off x="5237691" y="4975011"/>
            <a:ext cx="110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Detroit</a:t>
            </a:r>
          </a:p>
        </p:txBody>
      </p:sp>
    </p:spTree>
    <p:extLst>
      <p:ext uri="{BB962C8B-B14F-4D97-AF65-F5344CB8AC3E}">
        <p14:creationId xmlns:p14="http://schemas.microsoft.com/office/powerpoint/2010/main" val="12879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D7B24-437B-4F9C-841F-D8E4FA22A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235" y="3426737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“NEXUS” Advanced Screening Tool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3600" b="1" dirty="0"/>
              <a:t>(Multi-pollutant risk &amp; EJ analysis </a:t>
            </a:r>
            <a:br>
              <a:rPr lang="en-US" sz="3600" b="1" dirty="0"/>
            </a:br>
            <a:r>
              <a:rPr lang="en-US" sz="3600" b="1" dirty="0"/>
              <a:t>based on 2017 PM</a:t>
            </a:r>
            <a:r>
              <a:rPr lang="en-US" sz="2800" b="1" dirty="0"/>
              <a:t>2.5</a:t>
            </a:r>
            <a:r>
              <a:rPr lang="en-US" sz="3600" b="1" dirty="0"/>
              <a:t>/O</a:t>
            </a:r>
            <a:r>
              <a:rPr lang="en-US" sz="2800" b="1" dirty="0"/>
              <a:t>3</a:t>
            </a:r>
            <a:r>
              <a:rPr lang="en-US" sz="3600" b="1" dirty="0"/>
              <a:t>/AT risk data)</a:t>
            </a:r>
            <a:br>
              <a:rPr lang="en-US" sz="3600" b="1" dirty="0"/>
            </a:br>
            <a:br>
              <a:rPr lang="en-US" sz="4000" dirty="0"/>
            </a:br>
            <a:r>
              <a:rPr lang="en-US" sz="4400" dirty="0"/>
              <a:t>for</a:t>
            </a:r>
            <a:br>
              <a:rPr lang="en-US" sz="4400" dirty="0"/>
            </a:br>
            <a:r>
              <a:rPr lang="en-US" sz="4400" dirty="0"/>
              <a:t>Emissions of Air Toxics from</a:t>
            </a:r>
            <a:br>
              <a:rPr lang="en-US" sz="4400" dirty="0"/>
            </a:br>
            <a:r>
              <a:rPr lang="en-US" sz="4400" dirty="0"/>
              <a:t>Atlantic Alumina </a:t>
            </a:r>
            <a:br>
              <a:rPr lang="en-US" sz="4400" dirty="0"/>
            </a:br>
            <a:r>
              <a:rPr lang="en-US" sz="4400" dirty="0"/>
              <a:t>(formerly Noranda Alumina)</a:t>
            </a:r>
            <a:br>
              <a:rPr lang="en-US" sz="4400"/>
            </a:br>
            <a:r>
              <a:rPr lang="en-US" sz="4400"/>
              <a:t>Gramercy, </a:t>
            </a:r>
            <a:r>
              <a:rPr lang="en-US" sz="4400" dirty="0"/>
              <a:t>Louisiana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1D236-26DE-43F2-9715-7FD623501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235" y="6117980"/>
            <a:ext cx="9144000" cy="1655762"/>
          </a:xfrm>
        </p:spPr>
        <p:txBody>
          <a:bodyPr/>
          <a:lstStyle/>
          <a:p>
            <a:r>
              <a:rPr lang="en-US" dirty="0"/>
              <a:t>Briefing to AQAD’s Air Toxic Team, 1/31/2022</a:t>
            </a:r>
          </a:p>
        </p:txBody>
      </p:sp>
    </p:spTree>
    <p:extLst>
      <p:ext uri="{BB962C8B-B14F-4D97-AF65-F5344CB8AC3E}">
        <p14:creationId xmlns:p14="http://schemas.microsoft.com/office/powerpoint/2010/main" val="710032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CDC00-A9C1-4EB7-90B4-4A9C293F5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" y="50799"/>
            <a:ext cx="12164786" cy="6759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082CB2-CB6D-4637-8DF3-4643CE250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29" y="3109426"/>
            <a:ext cx="5358071" cy="3733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C16C67-E85F-454F-955D-93E7A349BEDB}"/>
              </a:ext>
            </a:extLst>
          </p:cNvPr>
          <p:cNvCxnSpPr>
            <a:cxnSpLocks/>
          </p:cNvCxnSpPr>
          <p:nvPr/>
        </p:nvCxnSpPr>
        <p:spPr>
          <a:xfrm flipH="1" flipV="1">
            <a:off x="4150724" y="3744376"/>
            <a:ext cx="6783976" cy="11472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897312-5AD4-49A4-BF64-7CC0EF730CDC}"/>
              </a:ext>
            </a:extLst>
          </p:cNvPr>
          <p:cNvCxnSpPr>
            <a:cxnSpLocks/>
          </p:cNvCxnSpPr>
          <p:nvPr/>
        </p:nvCxnSpPr>
        <p:spPr>
          <a:xfrm flipH="1" flipV="1">
            <a:off x="4166790" y="3763173"/>
            <a:ext cx="2745369" cy="7469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26040B-6C79-4485-A21F-CF0138847B82}"/>
              </a:ext>
            </a:extLst>
          </p:cNvPr>
          <p:cNvSpPr txBox="1"/>
          <p:nvPr/>
        </p:nvSpPr>
        <p:spPr>
          <a:xfrm>
            <a:off x="2909885" y="2940003"/>
            <a:ext cx="3370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“Noranda Alumina” Facility</a:t>
            </a:r>
            <a:br>
              <a:rPr lang="en-US" sz="1600" b="1" dirty="0"/>
            </a:br>
            <a:r>
              <a:rPr lang="en-US" sz="1600" b="1" dirty="0"/>
              <a:t>Gramercy, Louisiana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3EE1B-7D87-40CD-8E50-A2671D0DCFDF}"/>
              </a:ext>
            </a:extLst>
          </p:cNvPr>
          <p:cNvSpPr txBox="1"/>
          <p:nvPr/>
        </p:nvSpPr>
        <p:spPr>
          <a:xfrm>
            <a:off x="4707392" y="4220409"/>
            <a:ext cx="1989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New Orlean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EA0A8-9986-49E4-9960-BD698A96AAA9}"/>
              </a:ext>
            </a:extLst>
          </p:cNvPr>
          <p:cNvSpPr txBox="1"/>
          <p:nvPr/>
        </p:nvSpPr>
        <p:spPr>
          <a:xfrm>
            <a:off x="2356090" y="47626"/>
            <a:ext cx="8750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“NEXUS” Advanced Screening Tool: </a:t>
            </a:r>
            <a:r>
              <a:rPr lang="en-US" sz="2400" b="1" dirty="0">
                <a:solidFill>
                  <a:srgbClr val="0000FF"/>
                </a:solidFill>
              </a:rPr>
              <a:t>MP &amp; EJ Analysis (County-level)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E14567-6729-4F52-AB63-BD0DE410165B}"/>
              </a:ext>
            </a:extLst>
          </p:cNvPr>
          <p:cNvSpPr/>
          <p:nvPr/>
        </p:nvSpPr>
        <p:spPr>
          <a:xfrm>
            <a:off x="8364178" y="3717528"/>
            <a:ext cx="884597" cy="368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A81074-0375-47E3-9D2B-29EF393BD090}"/>
              </a:ext>
            </a:extLst>
          </p:cNvPr>
          <p:cNvSpPr txBox="1"/>
          <p:nvPr/>
        </p:nvSpPr>
        <p:spPr>
          <a:xfrm>
            <a:off x="2050869" y="2420159"/>
            <a:ext cx="1989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Baton Rouge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34DC8E-8289-4331-BF29-178B74708763}"/>
              </a:ext>
            </a:extLst>
          </p:cNvPr>
          <p:cNvSpPr/>
          <p:nvPr/>
        </p:nvSpPr>
        <p:spPr>
          <a:xfrm>
            <a:off x="241387" y="3430586"/>
            <a:ext cx="1015913" cy="1079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572CEF-A51B-487B-9490-07AE6A0F55D1}"/>
              </a:ext>
            </a:extLst>
          </p:cNvPr>
          <p:cNvCxnSpPr>
            <a:cxnSpLocks/>
          </p:cNvCxnSpPr>
          <p:nvPr/>
        </p:nvCxnSpPr>
        <p:spPr>
          <a:xfrm flipH="1" flipV="1">
            <a:off x="4166790" y="3763174"/>
            <a:ext cx="4197388" cy="16551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C85F7F-8173-45DB-B5BC-690F51696EF8}"/>
              </a:ext>
            </a:extLst>
          </p:cNvPr>
          <p:cNvCxnSpPr>
            <a:cxnSpLocks/>
          </p:cNvCxnSpPr>
          <p:nvPr/>
        </p:nvCxnSpPr>
        <p:spPr>
          <a:xfrm flipH="1" flipV="1">
            <a:off x="4166790" y="3744984"/>
            <a:ext cx="5483048" cy="19262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9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D47F0-EB6A-415E-9955-33B32008C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1" y="339205"/>
            <a:ext cx="12034698" cy="6518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6040B-6C79-4485-A21F-CF0138847B82}"/>
              </a:ext>
            </a:extLst>
          </p:cNvPr>
          <p:cNvSpPr txBox="1"/>
          <p:nvPr/>
        </p:nvSpPr>
        <p:spPr>
          <a:xfrm>
            <a:off x="2725782" y="3292994"/>
            <a:ext cx="337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“Noranda Alumina” Facility</a:t>
            </a:r>
            <a:br>
              <a:rPr lang="en-US" sz="1800" b="1" dirty="0"/>
            </a:br>
            <a:r>
              <a:rPr lang="en-US" sz="1800" b="1" dirty="0"/>
              <a:t>Gramercy, Louisiana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3EE1B-7D87-40CD-8E50-A2671D0DCFDF}"/>
              </a:ext>
            </a:extLst>
          </p:cNvPr>
          <p:cNvSpPr txBox="1"/>
          <p:nvPr/>
        </p:nvSpPr>
        <p:spPr>
          <a:xfrm>
            <a:off x="5101045" y="4781164"/>
            <a:ext cx="1989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New Orlean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EA0A8-9986-49E4-9960-BD698A96AAA9}"/>
              </a:ext>
            </a:extLst>
          </p:cNvPr>
          <p:cNvSpPr txBox="1"/>
          <p:nvPr/>
        </p:nvSpPr>
        <p:spPr>
          <a:xfrm>
            <a:off x="1297579" y="-52251"/>
            <a:ext cx="9257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“Proximity Analysis”: </a:t>
            </a:r>
            <a:r>
              <a:rPr lang="en-US" sz="2400" b="1" dirty="0">
                <a:solidFill>
                  <a:srgbClr val="0000FF"/>
                </a:solidFill>
              </a:rPr>
              <a:t>Community MP &amp; EJ Analysis (Census tract-level) 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897312-5AD4-49A4-BF64-7CC0EF730CDC}"/>
              </a:ext>
            </a:extLst>
          </p:cNvPr>
          <p:cNvCxnSpPr>
            <a:cxnSpLocks/>
          </p:cNvCxnSpPr>
          <p:nvPr/>
        </p:nvCxnSpPr>
        <p:spPr>
          <a:xfrm flipH="1" flipV="1">
            <a:off x="4257403" y="4159023"/>
            <a:ext cx="2953022" cy="7273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C12A03-F046-48CE-98A7-14809B746114}"/>
              </a:ext>
            </a:extLst>
          </p:cNvPr>
          <p:cNvCxnSpPr>
            <a:cxnSpLocks/>
          </p:cNvCxnSpPr>
          <p:nvPr/>
        </p:nvCxnSpPr>
        <p:spPr>
          <a:xfrm flipH="1" flipV="1">
            <a:off x="4257403" y="4159022"/>
            <a:ext cx="6716210" cy="11187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241E215-D4A6-4222-9CDF-050C28B93BBF}"/>
              </a:ext>
            </a:extLst>
          </p:cNvPr>
          <p:cNvSpPr txBox="1"/>
          <p:nvPr/>
        </p:nvSpPr>
        <p:spPr>
          <a:xfrm>
            <a:off x="1881050" y="2244506"/>
            <a:ext cx="1989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Baton </a:t>
            </a:r>
            <a:r>
              <a:rPr lang="en-US" b="1" dirty="0"/>
              <a:t>R</a:t>
            </a:r>
            <a:r>
              <a:rPr lang="en-US" sz="1800" b="1" dirty="0"/>
              <a:t>ouge</a:t>
            </a: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DBE3C4-ED6C-42E2-B12D-18B6ACD93AC0}"/>
              </a:ext>
            </a:extLst>
          </p:cNvPr>
          <p:cNvSpPr/>
          <p:nvPr/>
        </p:nvSpPr>
        <p:spPr>
          <a:xfrm>
            <a:off x="10764479" y="1915521"/>
            <a:ext cx="759824" cy="5609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A16044-7BAF-4451-BAD5-906901E2E83D}"/>
              </a:ext>
            </a:extLst>
          </p:cNvPr>
          <p:cNvCxnSpPr>
            <a:cxnSpLocks/>
          </p:cNvCxnSpPr>
          <p:nvPr/>
        </p:nvCxnSpPr>
        <p:spPr>
          <a:xfrm flipH="1" flipV="1">
            <a:off x="4257403" y="4159021"/>
            <a:ext cx="4171373" cy="14628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31CF83-DC49-49A7-9E19-27139F3EDA13}"/>
              </a:ext>
            </a:extLst>
          </p:cNvPr>
          <p:cNvCxnSpPr>
            <a:cxnSpLocks/>
          </p:cNvCxnSpPr>
          <p:nvPr/>
        </p:nvCxnSpPr>
        <p:spPr>
          <a:xfrm flipH="1" flipV="1">
            <a:off x="4257403" y="4159020"/>
            <a:ext cx="5447913" cy="20063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6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D28F3D-5FCB-46F4-91A4-8B71C1D9B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3792"/>
            <a:ext cx="12192000" cy="660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6040B-6C79-4485-A21F-CF0138847B82}"/>
              </a:ext>
            </a:extLst>
          </p:cNvPr>
          <p:cNvSpPr txBox="1"/>
          <p:nvPr/>
        </p:nvSpPr>
        <p:spPr>
          <a:xfrm>
            <a:off x="2725781" y="3500205"/>
            <a:ext cx="337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“Noranda Alumina” Facility</a:t>
            </a:r>
            <a:br>
              <a:rPr lang="en-US" sz="1800" b="1" dirty="0"/>
            </a:br>
            <a:r>
              <a:rPr lang="en-US" sz="1800" b="1" dirty="0"/>
              <a:t>Gramercy, Louisiana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3EE1B-7D87-40CD-8E50-A2671D0DCFDF}"/>
              </a:ext>
            </a:extLst>
          </p:cNvPr>
          <p:cNvSpPr txBox="1"/>
          <p:nvPr/>
        </p:nvSpPr>
        <p:spPr>
          <a:xfrm>
            <a:off x="6215470" y="4228714"/>
            <a:ext cx="1989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New Orlean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EA0A8-9986-49E4-9960-BD698A96AAA9}"/>
              </a:ext>
            </a:extLst>
          </p:cNvPr>
          <p:cNvSpPr txBox="1"/>
          <p:nvPr/>
        </p:nvSpPr>
        <p:spPr>
          <a:xfrm>
            <a:off x="1297579" y="-52251"/>
            <a:ext cx="9257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“Proximity Analysis”: </a:t>
            </a:r>
            <a:r>
              <a:rPr lang="en-US" sz="2400" b="1" dirty="0">
                <a:solidFill>
                  <a:srgbClr val="0000FF"/>
                </a:solidFill>
              </a:rPr>
              <a:t>EJ/demographics (EJSCREEN data)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41E215-D4A6-4222-9CDF-050C28B93BBF}"/>
              </a:ext>
            </a:extLst>
          </p:cNvPr>
          <p:cNvSpPr txBox="1"/>
          <p:nvPr/>
        </p:nvSpPr>
        <p:spPr>
          <a:xfrm>
            <a:off x="1473310" y="2427015"/>
            <a:ext cx="1989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Baton </a:t>
            </a:r>
            <a:r>
              <a:rPr lang="en-US" b="1" dirty="0"/>
              <a:t>R</a:t>
            </a:r>
            <a:r>
              <a:rPr lang="en-US" sz="1800" b="1" dirty="0"/>
              <a:t>ouge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B6243-36E5-4AB6-9B7B-8D9BFAC0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868" y="4076700"/>
            <a:ext cx="3961093" cy="27813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897312-5AD4-49A4-BF64-7CC0EF730CDC}"/>
              </a:ext>
            </a:extLst>
          </p:cNvPr>
          <p:cNvCxnSpPr>
            <a:cxnSpLocks/>
          </p:cNvCxnSpPr>
          <p:nvPr/>
        </p:nvCxnSpPr>
        <p:spPr>
          <a:xfrm flipH="1" flipV="1">
            <a:off x="4606371" y="4341725"/>
            <a:ext cx="3775629" cy="8136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C12A03-F046-48CE-98A7-14809B746114}"/>
              </a:ext>
            </a:extLst>
          </p:cNvPr>
          <p:cNvCxnSpPr>
            <a:cxnSpLocks/>
          </p:cNvCxnSpPr>
          <p:nvPr/>
        </p:nvCxnSpPr>
        <p:spPr>
          <a:xfrm flipH="1" flipV="1">
            <a:off x="4606371" y="4341725"/>
            <a:ext cx="6528354" cy="11351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0820411-F080-41F0-87E5-1C60441D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846" y="1080280"/>
            <a:ext cx="2011758" cy="30579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F70FCC-6272-42C7-AA08-F5DD6522D623}"/>
              </a:ext>
            </a:extLst>
          </p:cNvPr>
          <p:cNvSpPr/>
          <p:nvPr/>
        </p:nvSpPr>
        <p:spPr>
          <a:xfrm>
            <a:off x="239155" y="2713693"/>
            <a:ext cx="1234155" cy="1225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5CBF6C-CAC7-45E8-A13D-3A7ED53FBC8D}"/>
              </a:ext>
            </a:extLst>
          </p:cNvPr>
          <p:cNvSpPr/>
          <p:nvPr/>
        </p:nvSpPr>
        <p:spPr>
          <a:xfrm>
            <a:off x="10687631" y="786122"/>
            <a:ext cx="759824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F13262-1561-4444-A394-03024960851F}"/>
              </a:ext>
            </a:extLst>
          </p:cNvPr>
          <p:cNvSpPr/>
          <p:nvPr/>
        </p:nvSpPr>
        <p:spPr>
          <a:xfrm>
            <a:off x="11424535" y="786122"/>
            <a:ext cx="759824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F7B51C-4B1C-4E9C-8BC5-2AF302C1F3E3}"/>
              </a:ext>
            </a:extLst>
          </p:cNvPr>
          <p:cNvSpPr/>
          <p:nvPr/>
        </p:nvSpPr>
        <p:spPr>
          <a:xfrm>
            <a:off x="2169382" y="715566"/>
            <a:ext cx="1336765" cy="2491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56C206E-0CC0-4287-9997-1F395D7C0E09}"/>
              </a:ext>
            </a:extLst>
          </p:cNvPr>
          <p:cNvCxnSpPr>
            <a:cxnSpLocks/>
          </p:cNvCxnSpPr>
          <p:nvPr/>
        </p:nvCxnSpPr>
        <p:spPr>
          <a:xfrm flipH="1" flipV="1">
            <a:off x="2946622" y="986530"/>
            <a:ext cx="1453928" cy="295279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2F4364-3C05-4867-894F-C87CF8150564}"/>
              </a:ext>
            </a:extLst>
          </p:cNvPr>
          <p:cNvCxnSpPr>
            <a:cxnSpLocks/>
          </p:cNvCxnSpPr>
          <p:nvPr/>
        </p:nvCxnSpPr>
        <p:spPr>
          <a:xfrm flipH="1" flipV="1">
            <a:off x="4606372" y="4341726"/>
            <a:ext cx="4555735" cy="14001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4B6ED7-7B80-4DE7-A78E-3985ED5D86E6}"/>
              </a:ext>
            </a:extLst>
          </p:cNvPr>
          <p:cNvCxnSpPr>
            <a:cxnSpLocks/>
          </p:cNvCxnSpPr>
          <p:nvPr/>
        </p:nvCxnSpPr>
        <p:spPr>
          <a:xfrm flipH="1" flipV="1">
            <a:off x="4606372" y="4341726"/>
            <a:ext cx="5522474" cy="17917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6170B-5C2C-4059-8E64-A3228C18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3" y="644434"/>
            <a:ext cx="11044102" cy="59375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6EA0A8-9986-49E4-9960-BD698A96AAA9}"/>
              </a:ext>
            </a:extLst>
          </p:cNvPr>
          <p:cNvSpPr txBox="1"/>
          <p:nvPr/>
        </p:nvSpPr>
        <p:spPr>
          <a:xfrm>
            <a:off x="915363" y="29477"/>
            <a:ext cx="10440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“Proximity Analysis” (Radius of Analysis) : Summary Plot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1B16C0-8362-4256-8CDE-C9B528152420}"/>
              </a:ext>
            </a:extLst>
          </p:cNvPr>
          <p:cNvSpPr/>
          <p:nvPr/>
        </p:nvSpPr>
        <p:spPr>
          <a:xfrm>
            <a:off x="7289074" y="923108"/>
            <a:ext cx="4066903" cy="313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52A478-55DC-4688-B6A0-3B4D7755E340}"/>
              </a:ext>
            </a:extLst>
          </p:cNvPr>
          <p:cNvSpPr/>
          <p:nvPr/>
        </p:nvSpPr>
        <p:spPr>
          <a:xfrm>
            <a:off x="6657704" y="1454219"/>
            <a:ext cx="1119052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6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E1955-E358-46A8-923F-0DEB0225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" y="375631"/>
            <a:ext cx="10249988" cy="64823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1B16C0-8362-4256-8CDE-C9B528152420}"/>
              </a:ext>
            </a:extLst>
          </p:cNvPr>
          <p:cNvSpPr/>
          <p:nvPr/>
        </p:nvSpPr>
        <p:spPr>
          <a:xfrm>
            <a:off x="1713414" y="1314996"/>
            <a:ext cx="2841170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52A478-55DC-4688-B6A0-3B4D7755E340}"/>
              </a:ext>
            </a:extLst>
          </p:cNvPr>
          <p:cNvSpPr/>
          <p:nvPr/>
        </p:nvSpPr>
        <p:spPr>
          <a:xfrm>
            <a:off x="836023" y="837184"/>
            <a:ext cx="5617027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15ECF-19E7-476B-A910-251B47F813CE}"/>
              </a:ext>
            </a:extLst>
          </p:cNvPr>
          <p:cNvSpPr/>
          <p:nvPr/>
        </p:nvSpPr>
        <p:spPr>
          <a:xfrm>
            <a:off x="1230088" y="2599509"/>
            <a:ext cx="9011191" cy="9884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13B7DC-47D6-425B-A64E-3D90528B32AC}"/>
              </a:ext>
            </a:extLst>
          </p:cNvPr>
          <p:cNvSpPr/>
          <p:nvPr/>
        </p:nvSpPr>
        <p:spPr>
          <a:xfrm>
            <a:off x="1230088" y="4572002"/>
            <a:ext cx="9011191" cy="5138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B3763-4675-47F1-8DCA-201344316CF1}"/>
              </a:ext>
            </a:extLst>
          </p:cNvPr>
          <p:cNvSpPr txBox="1"/>
          <p:nvPr/>
        </p:nvSpPr>
        <p:spPr>
          <a:xfrm>
            <a:off x="915363" y="293"/>
            <a:ext cx="10440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“Proximity Analysis</a:t>
            </a:r>
            <a:r>
              <a:rPr lang="en-US" sz="2400" b="1">
                <a:solidFill>
                  <a:srgbClr val="FF0000"/>
                </a:solidFill>
              </a:rPr>
              <a:t>” (Radius of Analysis) : </a:t>
            </a:r>
            <a:r>
              <a:rPr lang="en-US" sz="2400" b="1" dirty="0">
                <a:solidFill>
                  <a:srgbClr val="FF0000"/>
                </a:solidFill>
              </a:rPr>
              <a:t>Summary Table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8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 Overview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4" y="936172"/>
            <a:ext cx="11451111" cy="59218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is an advanced screening tool for multi-pollutant (MP) risks and EJ/Demographic analysis developed by OAQPS’s MP team </a:t>
            </a:r>
            <a:r>
              <a:rPr lang="en-US" sz="18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(further details see attached “NEXUS Overview” doc)</a:t>
            </a:r>
            <a:endParaRPr lang="en-US" sz="20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“NEXUS” integrates a suite of MP data, including emissions, monitoring, modeling, fused AQ data and health risk data for PM2.5, O3 &amp; air toxics as well as EJ/demographic data, into one single platform to allow national and areal overlay mapping &amp; analysis of MP ambient &amp; risk data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provides MP analysis across from national level “Phase 1” to regional (EPA region/State/CBSA) level “Phase 2”, and now down to community level “Phase 3” (Proximity analysis” in census tract-level)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</a:t>
            </a:r>
            <a:r>
              <a:rPr lang="en-US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‘conceptual model’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 an area’s MP issues to facilitate engagement with state/local/tribal agencies &amp; community stakeholder groups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6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2.3”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2.3”: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798157" y="3787036"/>
            <a:ext cx="1059568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https://gaftp.epa.gov/aqmg/cjang/NEXUS/MP_Team/NEXUS 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2.3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elevated privilege) to install “NEXUS tool” at EPA’s PC; Check 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are installed successfully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CBAC27-6E18-4ED4-B7A3-B1340410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97" y="795799"/>
            <a:ext cx="9090250" cy="594572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205332" y="1157966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790955" y="1782809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BB9800C-C62E-4B92-AE19-0E6D0C09E9BD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 &amp; “Data Query” model)</a:t>
            </a: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A3090B-D85E-4ECC-AF3C-BD2B8AC3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05" y="864066"/>
            <a:ext cx="10887300" cy="5866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568066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13383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24248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084652" y="4462510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65906"/>
            <a:ext cx="1998244" cy="159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588425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3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1871310-FF1A-4E2E-857C-E8CFB150036E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651280-C6CF-4EBB-B70F-E81A289485C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9882" y="768485"/>
            <a:ext cx="11386800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846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46155"/>
            <a:ext cx="1076001" cy="3770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2479631" cy="527164"/>
          </a:xfrm>
          <a:prstGeom prst="wedgeRoundRectCallout">
            <a:avLst>
              <a:gd name="adj1" fmla="val -66292"/>
              <a:gd name="adj2" fmla="val 15335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add/remove selections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2F4A20-C2A8-4C58-8525-C352A1D0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94" y="790900"/>
            <a:ext cx="10985770" cy="59506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New EJ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67920"/>
            <a:ext cx="1837422" cy="820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78482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7261" y="4181414"/>
            <a:ext cx="3374899" cy="20430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4923E9-D5DF-44A5-9879-419489A92B9E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5655619" y="5292151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A28597-10B1-4D29-AAB4-8490D567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03" t="11006" r="10878" b="16913"/>
          <a:stretch/>
        </p:blipFill>
        <p:spPr>
          <a:xfrm>
            <a:off x="257176" y="1171088"/>
            <a:ext cx="7206426" cy="4818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705900" y="5215212"/>
            <a:ext cx="524787" cy="1890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99954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705900" y="5411426"/>
            <a:ext cx="1698781" cy="565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80F90D-C949-414C-BAE4-2A3DB1AA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55" y="824582"/>
            <a:ext cx="3189945" cy="1906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6BB484-C762-4EA0-909B-A844A14D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54" y="2810298"/>
            <a:ext cx="3189945" cy="195978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5CBE9-A83B-4A40-AC14-37CE2BC3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54" y="4841552"/>
            <a:ext cx="3189944" cy="1959781"/>
          </a:xfrm>
          <a:prstGeom prst="rect">
            <a:avLst/>
          </a:prstGeom>
        </p:spPr>
      </p:pic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2577077" y="4497656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10220272" y="1992711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FF3300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8223272" y="786482"/>
            <a:ext cx="3206728" cy="60715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7480384" y="3667991"/>
            <a:ext cx="742888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10347576" y="4121344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10145864" y="5953914"/>
            <a:ext cx="1758428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37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7D035-21A1-44D2-ACF4-7CFF10C1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7" y="862110"/>
            <a:ext cx="10854305" cy="5879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FBB8415-697C-42A9-8D96-22E9934F64F4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76483-53E7-4CF3-A110-FB1C52AF9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53"/>
          <a:stretch/>
        </p:blipFill>
        <p:spPr>
          <a:xfrm>
            <a:off x="667142" y="904411"/>
            <a:ext cx="10581409" cy="5728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5335004" y="848788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2922ED-184F-4A63-800B-3C5444046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967" y="1636462"/>
            <a:ext cx="2238095" cy="1352381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335004" y="5858164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466218" y="3170620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6F9-0A31-4F7E-AACB-6210C74EB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8"/>
          <a:stretch/>
        </p:blipFill>
        <p:spPr>
          <a:xfrm>
            <a:off x="622874" y="950470"/>
            <a:ext cx="10946251" cy="5791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881052" y="1099693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23652-87BF-4E9B-98BC-4851CF7E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6" y="1977746"/>
            <a:ext cx="6050626" cy="45589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DEDCD1-28D1-4A19-B5DC-5EB518CE002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58400" y="625094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7A8F8-72CC-4D9C-914E-CD63C8B3DD65}"/>
              </a:ext>
            </a:extLst>
          </p:cNvPr>
          <p:cNvSpPr txBox="1"/>
          <p:nvPr/>
        </p:nvSpPr>
        <p:spPr>
          <a:xfrm>
            <a:off x="496711" y="-20153"/>
            <a:ext cx="10807983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b="1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Modeling Guidance for Demonstrating Air Quality Goals for Ozone, PM</a:t>
            </a:r>
            <a:r>
              <a:rPr lang="en-US" sz="1600" b="1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2.5</a:t>
            </a:r>
            <a:r>
              <a:rPr lang="en-US" sz="2400" b="1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, and Regional Haze (2018)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AFFA0D-5106-49DC-BBA4-6D47E2A73FC0}"/>
              </a:ext>
            </a:extLst>
          </p:cNvPr>
          <p:cNvSpPr txBox="1"/>
          <p:nvPr/>
        </p:nvSpPr>
        <p:spPr>
          <a:xfrm>
            <a:off x="791837" y="856300"/>
            <a:ext cx="10998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0000"/>
                </a:solidFill>
                <a:latin typeface="Cambria" panose="02040503050406030204" pitchFamily="18" charset="0"/>
              </a:rPr>
              <a:t>“2.0 Building a Model Platform” </a:t>
            </a:r>
            <a:r>
              <a:rPr lang="en-US" sz="1800" b="0" i="0" u="none" strike="noStrike" baseline="0" dirty="0">
                <a:latin typeface="Cambria" panose="02040503050406030204" pitchFamily="18" charset="0"/>
              </a:rPr>
              <a:t>and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Cambria" panose="02040503050406030204" pitchFamily="18" charset="0"/>
              </a:rPr>
              <a:t> “2.1 Conceptual Description (Building a Conceptual Model Platform)”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C4F2DB-F529-4794-A83A-44F99BCE3153}"/>
              </a:ext>
            </a:extLst>
          </p:cNvPr>
          <p:cNvSpPr txBox="1"/>
          <p:nvPr/>
        </p:nvSpPr>
        <p:spPr>
          <a:xfrm>
            <a:off x="112889" y="1253555"/>
            <a:ext cx="5787813" cy="47705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</a:rPr>
              <a:t>Introduce the general nature of the air quality problem addressed by the conceptual model: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pollutants of concern in the area?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current air quality levels in the area?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is the attainment/nonattainment status of the area?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is the geographical scope of poor air quality?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is the temporal scope of poor air quality?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air quality trends in the area? Is the problem getting better or worse?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suspected mechanisms for formation of poor air quality levels?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sources of emissions that may contribute to poor air quality?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Are there unique meteorological influences on local air quality levels?</a:t>
            </a:r>
          </a:p>
          <a:p>
            <a:pPr lvl="1" indent="-287338"/>
            <a:r>
              <a:rPr lang="en-US" sz="1200" b="0" i="0" u="none" strike="noStrike" baseline="0" dirty="0">
                <a:latin typeface="Calibri" panose="020F0502020204030204" pitchFamily="34" charset="0"/>
              </a:rPr>
              <a:t>	Describe the ambient monitoring network used for the conceptual model: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Develop a map of monitor sites and types (e.g., FRM, FEM, CSN, IMPROVE, CASTNET,</a:t>
            </a:r>
          </a:p>
          <a:p>
            <a:pPr lvl="1" indent="-287338"/>
            <a:r>
              <a:rPr lang="en-US" sz="1200" b="0" i="0" u="none" strike="noStrike" baseline="0" dirty="0">
                <a:latin typeface="Calibri" panose="020F0502020204030204" pitchFamily="34" charset="0"/>
              </a:rPr>
              <a:t>	etc.).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Describe characteristics of individual monitoring sites (scale, frequency, etc.).</a:t>
            </a:r>
          </a:p>
          <a:p>
            <a:pPr lvl="1" indent="-287338"/>
            <a:endParaRPr lang="en-US" sz="12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200" b="1" i="0" u="none" strike="noStrike" baseline="0" dirty="0">
                <a:solidFill>
                  <a:srgbClr val="0000FF"/>
                </a:solidFill>
                <a:latin typeface="SymbolMT"/>
              </a:rPr>
              <a:t>• </a:t>
            </a:r>
            <a:r>
              <a:rPr lang="en-US" sz="1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</a:rPr>
              <a:t>Describe the status and trends of air quality in the area: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Summarize the relevant monitoring data for the air quality problem being studied.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Identify locations that are in violation of the NAAQS.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Describe the spatial pattern in pollutant and precursor pollutant levels.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Describe the temporal pattern in pollutant and precursor pollutant levels.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Describe the annual trends in concentrations over the period of interest.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If appropriate, develop fused ambient/model surfaces to fill any gaps within the</a:t>
            </a:r>
          </a:p>
          <a:p>
            <a:pPr indent="169863" algn="l"/>
            <a:r>
              <a:rPr lang="en-US" sz="1200" b="0" i="0" u="none" strike="noStrike" baseline="0" dirty="0">
                <a:latin typeface="Calibri" panose="020F0502020204030204" pitchFamily="34" charset="0"/>
              </a:rPr>
              <a:t>	monitoring network.</a:t>
            </a:r>
          </a:p>
          <a:p>
            <a:pPr algn="l"/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70000-2274-4919-A5DF-18D7F60A1945}"/>
              </a:ext>
            </a:extLst>
          </p:cNvPr>
          <p:cNvSpPr txBox="1"/>
          <p:nvPr/>
        </p:nvSpPr>
        <p:spPr>
          <a:xfrm>
            <a:off x="6044996" y="1253555"/>
            <a:ext cx="6034115" cy="38472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Investigate possible relationships between emissions and air quality:</a:t>
            </a:r>
            <a:endParaRPr lang="en-US" sz="1200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Examine emissions estimates for the main sector/source categories.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Compare emission trends for annual and or seasonal/episodic periods to</a:t>
            </a:r>
          </a:p>
          <a:p>
            <a:pPr marL="169863"/>
            <a:r>
              <a:rPr lang="en-US" sz="1200" dirty="0">
                <a:latin typeface="Calibri" panose="020F0502020204030204" pitchFamily="34" charset="0"/>
              </a:rPr>
              <a:t>	corresponding air quality trends.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Identify key emission sources or source categories.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Assess the historical effectiveness of control programs.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Consider how future emissions growth or reductions may affect air quality.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List control programs that are in place, or will soon be implemented, that may</a:t>
            </a:r>
          </a:p>
          <a:p>
            <a:pPr marL="169863"/>
            <a:r>
              <a:rPr lang="en-US" sz="1200" dirty="0">
                <a:latin typeface="Calibri" panose="020F0502020204030204" pitchFamily="34" charset="0"/>
              </a:rPr>
              <a:t>	impact emissions sources in the area.</a:t>
            </a:r>
          </a:p>
          <a:p>
            <a:pPr marL="169863"/>
            <a:endParaRPr lang="en-US" sz="1200" dirty="0">
              <a:latin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</a:rPr>
              <a:t>Synthesize all the relevant information into a detailed conceptual model: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ourierNewPSMT"/>
              </a:rPr>
              <a:t>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Aggregate all elements of the conceptual model and provide the key findings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resulting from the analyses completed.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ourierNewPSMT"/>
              </a:rPr>
              <a:t>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Characterize the potential factors that influence air quality in the area and where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possible rank the importance of those influences.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ourierNewPSMT"/>
              </a:rPr>
              <a:t>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Identify issues that require further investigation, either in terms of data collection or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chemical transport modeling.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ourierNewPSMT"/>
              </a:rPr>
              <a:t>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Discuss how the subsequent SIP modeling and associated protocol is impacted by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this conceptual description.</a:t>
            </a:r>
          </a:p>
          <a:p>
            <a:pPr algn="l"/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EFD766-D456-4279-94B5-27F4AB033E47}"/>
              </a:ext>
            </a:extLst>
          </p:cNvPr>
          <p:cNvSpPr txBox="1"/>
          <p:nvPr/>
        </p:nvSpPr>
        <p:spPr>
          <a:xfrm>
            <a:off x="5946319" y="5120585"/>
            <a:ext cx="6231467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indent="-169863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solidFill>
                  <a:srgbClr val="6600FF"/>
                </a:solidFill>
                <a:latin typeface="Calibri" panose="020F0502020204030204" pitchFamily="34" charset="0"/>
              </a:rPr>
              <a:t>Investigate possible relationships between meteorology and air quality (AQ):</a:t>
            </a:r>
          </a:p>
          <a:p>
            <a:pPr marL="282575" indent="-112713" algn="l"/>
            <a:r>
              <a:rPr lang="en-US" sz="1050" b="0" i="0" u="none" strike="noStrike" baseline="0" dirty="0">
                <a:latin typeface="CourierNewPSMT"/>
              </a:rPr>
              <a:t>o 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Describe meteorological characteristics on poor air quality days (e.g., wind speed/direction, temperatures, relative humidity levels, inversion indicators, etc.).</a:t>
            </a:r>
          </a:p>
          <a:p>
            <a:pPr marL="282575" indent="-112713" algn="l"/>
            <a:r>
              <a:rPr lang="en-US" sz="1050" b="0" i="0" u="none" strike="noStrike" baseline="0" dirty="0">
                <a:latin typeface="CourierNewPSMT"/>
              </a:rPr>
              <a:t>o 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Identify any distinct meteorological phenomena that coincide with poor air quality days.</a:t>
            </a:r>
          </a:p>
          <a:p>
            <a:pPr marL="282575" indent="-112713" algn="l"/>
            <a:r>
              <a:rPr lang="en-US" sz="1050" b="0" i="0" u="none" strike="noStrike" baseline="0" dirty="0">
                <a:latin typeface="CourierNewPSMT"/>
              </a:rPr>
              <a:t>o 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Prepare pollution roses, HYSPLIT back-trajectories (</a:t>
            </a:r>
            <a:r>
              <a:rPr lang="en-US" sz="1050" b="0" i="0" u="none" strike="noStrike" baseline="0" dirty="0" err="1">
                <a:latin typeface="Calibri" panose="020F0502020204030204" pitchFamily="34" charset="0"/>
              </a:rPr>
              <a:t>Draxler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, 1998), or any other relevant analysis needed to link poor air quality days to specific meteorological patterns and sources of transported pollutants.</a:t>
            </a:r>
          </a:p>
          <a:p>
            <a:pPr marL="282575" indent="-112713" algn="l"/>
            <a:r>
              <a:rPr lang="en-US" sz="1050" b="0" i="0" u="none" strike="noStrike" baseline="0" dirty="0">
                <a:latin typeface="CourierNewPSMT"/>
              </a:rPr>
              <a:t>o 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Assess the impact from pollutant transport into area based on meteorological data and ambient air quality data.</a:t>
            </a:r>
          </a:p>
        </p:txBody>
      </p:sp>
      <p:cxnSp>
        <p:nvCxnSpPr>
          <p:cNvPr id="9" name="直接箭头连接符 7">
            <a:extLst>
              <a:ext uri="{FF2B5EF4-FFF2-40B4-BE49-F238E27FC236}">
                <a16:creationId xmlns:a16="http://schemas.microsoft.com/office/drawing/2014/main" id="{26C7AEAE-2283-420E-B2BD-E8EDC6FA0616}"/>
              </a:ext>
            </a:extLst>
          </p:cNvPr>
          <p:cNvCxnSpPr>
            <a:cxnSpLocks/>
          </p:cNvCxnSpPr>
          <p:nvPr/>
        </p:nvCxnSpPr>
        <p:spPr bwMode="auto">
          <a:xfrm flipH="1">
            <a:off x="3210479" y="4472459"/>
            <a:ext cx="2857659" cy="15959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25288E-D76A-4642-B375-995F56A164FC}"/>
              </a:ext>
            </a:extLst>
          </p:cNvPr>
          <p:cNvSpPr txBox="1"/>
          <p:nvPr/>
        </p:nvSpPr>
        <p:spPr>
          <a:xfrm>
            <a:off x="464681" y="6051304"/>
            <a:ext cx="5146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FF0000"/>
                </a:solidFill>
                <a:latin typeface="Cambria" panose="02040503050406030204" pitchFamily="18" charset="0"/>
              </a:rPr>
              <a:t>In Line with NEXUS Tool’s Current 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FF0000"/>
                </a:solidFill>
                <a:latin typeface="Cambria" panose="02040503050406030204" pitchFamily="18" charset="0"/>
              </a:rPr>
              <a:t>Objectives &amp;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Capabilities</a:t>
            </a:r>
            <a:endParaRPr lang="en-US" sz="2400" b="1" dirty="0"/>
          </a:p>
        </p:txBody>
      </p:sp>
      <p:cxnSp>
        <p:nvCxnSpPr>
          <p:cNvPr id="15" name="直接箭头连接符 7">
            <a:extLst>
              <a:ext uri="{FF2B5EF4-FFF2-40B4-BE49-F238E27FC236}">
                <a16:creationId xmlns:a16="http://schemas.microsoft.com/office/drawing/2014/main" id="{449A6612-9A38-48C9-9B12-DF9D5C41C4B1}"/>
              </a:ext>
            </a:extLst>
          </p:cNvPr>
          <p:cNvCxnSpPr>
            <a:cxnSpLocks/>
          </p:cNvCxnSpPr>
          <p:nvPr/>
        </p:nvCxnSpPr>
        <p:spPr bwMode="auto">
          <a:xfrm>
            <a:off x="2534194" y="5677989"/>
            <a:ext cx="468654" cy="4336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018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A34468-0633-4E65-A340-5F905535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09" y="816693"/>
            <a:ext cx="11153182" cy="6041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4481876" y="1500703"/>
            <a:ext cx="1834861" cy="161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054418" y="898439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DB47DE8-6594-41BF-88CD-059C012455FB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01B225-E4E6-4227-90D3-6E17915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50" y="2874058"/>
            <a:ext cx="3713218" cy="152002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CC3CBE-E8D0-4B36-9D38-8B4233DA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64" y="2841205"/>
            <a:ext cx="3713218" cy="1552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2996CF-87B1-4F00-8343-ECF766015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534" y="5050953"/>
            <a:ext cx="5862772" cy="1312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56FB490-FF35-499C-BEDC-92D870DBB6F7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24E3C-D179-48D7-9318-545D327B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50" y="3901591"/>
            <a:ext cx="4559531" cy="2849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61049-2D09-4682-A0C2-7481112E4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42" y="825851"/>
            <a:ext cx="4670390" cy="2918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D53DD-BCA7-423D-9BF5-9CAB66A65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370" y="825852"/>
            <a:ext cx="4670390" cy="2918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341358" y="1303276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72058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A1C9A5-176C-4449-8B8F-0EE0CD76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1" y="807929"/>
            <a:ext cx="11489973" cy="6268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480955" y="5081155"/>
            <a:ext cx="4021566" cy="311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306782" y="3522518"/>
            <a:ext cx="1174173" cy="3179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4773871" y="4482159"/>
            <a:ext cx="2728650" cy="4655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right-click) to display emission sources and launch new window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410770-13C6-4E0F-84D8-8ED588EB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21" y="3920320"/>
            <a:ext cx="4109865" cy="2863981"/>
          </a:xfrm>
          <a:prstGeom prst="rect">
            <a:avLst/>
          </a:prstGeom>
        </p:spPr>
      </p:pic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7200900" y="2518276"/>
            <a:ext cx="4647014" cy="1172482"/>
          </a:xfrm>
          <a:prstGeom prst="wedgeRoundRectCallout">
            <a:avLst>
              <a:gd name="adj1" fmla="val 30017"/>
              <a:gd name="adj2" fmla="val 14959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546CC05-D4D7-4F36-B925-CCC6C3DB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39" y="1069698"/>
            <a:ext cx="10061642" cy="54892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235413" y="3675219"/>
            <a:ext cx="2577830" cy="2450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199652" y="2835451"/>
            <a:ext cx="4360688" cy="20478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201772" y="2233434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2743200" y="4708187"/>
            <a:ext cx="1456451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809844" y="2708812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F26E19A-08CB-4CC2-9BBA-E21C84B0AB72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9310256" y="5288973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7B8440F-5013-4E6E-BBF5-47D4C945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4" y="887842"/>
            <a:ext cx="10896957" cy="6129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8117542" y="3484562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2577" y="4710367"/>
            <a:ext cx="3083588" cy="5344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74E61FA-EC22-4259-9C88-226559B57310}"/>
              </a:ext>
            </a:extLst>
          </p:cNvPr>
          <p:cNvSpPr txBox="1">
            <a:spLocks/>
          </p:cNvSpPr>
          <p:nvPr/>
        </p:nvSpPr>
        <p:spPr>
          <a:xfrm>
            <a:off x="10537582" y="6574663"/>
            <a:ext cx="1600200" cy="42379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913508" y="4582371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853623" y="5235825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804403" y="3751373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592" y="1779558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1745673" y="878812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180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ight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-click) to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4657592" y="2173889"/>
            <a:ext cx="1926826" cy="19777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8488450" y="5044196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785126" y="2933584"/>
            <a:ext cx="3353429" cy="2187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7727559" y="1405811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6F8B29-A9C3-4A9D-B0D9-37BBBC1F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6" y="810858"/>
            <a:ext cx="10882744" cy="5894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832241" y="3422475"/>
            <a:ext cx="3722440" cy="1321947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click any facility, monitor site or a county, and then right-click on map and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D111E7-27C1-4FF7-A159-1F1B64C18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15" t="41499" r="19097" b="42982"/>
          <a:stretch/>
        </p:blipFill>
        <p:spPr>
          <a:xfrm>
            <a:off x="6710982" y="1695416"/>
            <a:ext cx="1991266" cy="1404316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6756898" y="2220728"/>
            <a:ext cx="1899433" cy="20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1549214" y="1270059"/>
            <a:ext cx="4142836" cy="843520"/>
          </a:xfrm>
          <a:prstGeom prst="wedgeRoundRectCallout">
            <a:avLst>
              <a:gd name="adj1" fmla="val 74914"/>
              <a:gd name="adj2" fmla="val 704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Click menu (or right-click) to display  “Proximity Analysis” module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00198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The AQ Risk/Concentration and EJ indicators configurations provide metric selections to overlay the MP and/or EJ analysis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Uncheck) to show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hide) an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/>
          <p:nvPr/>
        </p:nvCxnSpPr>
        <p:spPr bwMode="auto">
          <a:xfrm flipV="1">
            <a:off x="1891145" y="2389909"/>
            <a:ext cx="1483798" cy="45720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731818" y="2580648"/>
            <a:ext cx="1731138" cy="2425182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00198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35848" y="173269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504208" y="5706216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23A0DAC-DDD7-433C-9AE5-08E6A4F64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943426"/>
            <a:ext cx="11677650" cy="58431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Legend Configure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4207788" y="6171777"/>
            <a:ext cx="3263276" cy="614783"/>
          </a:xfrm>
          <a:prstGeom prst="wedgeRoundRectCallout">
            <a:avLst>
              <a:gd name="adj1" fmla="val -99350"/>
              <a:gd name="adj2" fmla="val -6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nay color tile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config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the legend color &amp; 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5238" y="2884646"/>
            <a:ext cx="5642962" cy="3218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5017823"/>
            <a:ext cx="5863936" cy="1125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2712E99F-EECC-4A3E-9842-52A8A7A6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" y="809127"/>
            <a:ext cx="10927080" cy="59396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sz="2800" dirty="0"/>
              <a:t>Proximity Analysis Module:  </a:t>
            </a:r>
            <a:r>
              <a:rPr lang="en-US" altLang="zh-CN" sz="2800" dirty="0">
                <a:solidFill>
                  <a:srgbClr val="FFFF00"/>
                </a:solidFill>
              </a:rPr>
              <a:t>Set the “Radius of Analysis” 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8ED750B-01EE-47F6-9BA1-89D9F19621EF}"/>
              </a:ext>
            </a:extLst>
          </p:cNvPr>
          <p:cNvSpPr/>
          <p:nvPr/>
        </p:nvSpPr>
        <p:spPr>
          <a:xfrm>
            <a:off x="5665222" y="1124109"/>
            <a:ext cx="2687782" cy="359414"/>
          </a:xfrm>
          <a:prstGeom prst="wedgeRoundRectCallout">
            <a:avLst>
              <a:gd name="adj1" fmla="val -83710"/>
              <a:gd name="adj2" fmla="val 30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Adjust the analysis radius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957A1D84-4723-4806-92EC-8265DA146EDB}"/>
              </a:ext>
            </a:extLst>
          </p:cNvPr>
          <p:cNvSpPr/>
          <p:nvPr/>
        </p:nvSpPr>
        <p:spPr>
          <a:xfrm>
            <a:off x="146166" y="1821463"/>
            <a:ext cx="3519054" cy="3914942"/>
          </a:xfrm>
          <a:prstGeom prst="wedgeRoundRectCallout">
            <a:avLst>
              <a:gd name="adj1" fmla="val 44695"/>
              <a:gd name="adj2" fmla="val -6448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lphaLcParenBoth"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the “Select Location” and select a census tract, a monitor site or a facility in “Select Location” dialog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0019388-A1B6-4E0D-91E9-C4BC0EFF4317}"/>
              </a:ext>
            </a:extLst>
          </p:cNvPr>
          <p:cNvGrpSpPr/>
          <p:nvPr/>
        </p:nvGrpSpPr>
        <p:grpSpPr>
          <a:xfrm>
            <a:off x="225870" y="3068791"/>
            <a:ext cx="3294570" cy="2093595"/>
            <a:chOff x="225870" y="3068791"/>
            <a:chExt cx="3294570" cy="20935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3388E4-F0D6-4AEE-8069-4FEB18E68A6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25870" y="3068791"/>
              <a:ext cx="3294570" cy="209359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CB9AFA5-0F6E-4576-B741-ED2F60243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78" r="2021" b="2726"/>
            <a:stretch/>
          </p:blipFill>
          <p:spPr>
            <a:xfrm>
              <a:off x="450964" y="3377738"/>
              <a:ext cx="2956561" cy="1651462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52D28295-9645-4025-B7C1-0CACBF905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2095501"/>
            <a:ext cx="2196735" cy="32461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77727A2-31B6-4F51-8FA9-98871A645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346" y="1227577"/>
            <a:ext cx="1322854" cy="2433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556314E-F43F-4BDC-B26E-2182521A28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766" y="2622338"/>
            <a:ext cx="1841409" cy="2223982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82B9FCE-B277-458B-95C9-BCF576D31212}"/>
              </a:ext>
            </a:extLst>
          </p:cNvPr>
          <p:cNvSpPr/>
          <p:nvPr/>
        </p:nvSpPr>
        <p:spPr>
          <a:xfrm>
            <a:off x="6116782" y="1905866"/>
            <a:ext cx="3760720" cy="942109"/>
          </a:xfrm>
          <a:prstGeom prst="wedgeRoundRectCallout">
            <a:avLst>
              <a:gd name="adj1" fmla="val -87183"/>
              <a:gd name="adj2" fmla="val 1122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(b)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Or Double-click a facility or monitoring site or a census tract to select proximity analysis center point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87C5D0-744F-459B-837D-1B949FABE74A}"/>
              </a:ext>
            </a:extLst>
          </p:cNvPr>
          <p:cNvSpPr/>
          <p:nvPr/>
        </p:nvSpPr>
        <p:spPr>
          <a:xfrm>
            <a:off x="3152387" y="1222664"/>
            <a:ext cx="1558637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0FCDEB4C-87F6-46E0-9F0D-DD61ABB4B2D9}"/>
              </a:ext>
            </a:extLst>
          </p:cNvPr>
          <p:cNvSpPr/>
          <p:nvPr/>
        </p:nvSpPr>
        <p:spPr>
          <a:xfrm>
            <a:off x="9484821" y="1269651"/>
            <a:ext cx="1558637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7" grpId="0" animBg="1"/>
      <p:bldP spid="14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6" t="18396" r="7862" b="17988"/>
          <a:stretch/>
        </p:blipFill>
        <p:spPr>
          <a:xfrm>
            <a:off x="9202067" y="793956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/>
              <a:t>NEXUS: </a:t>
            </a:r>
            <a:r>
              <a:rPr lang="en-US" sz="3600" b="1" dirty="0">
                <a:solidFill>
                  <a:srgbClr val="FFFF00"/>
                </a:solidFill>
              </a:rPr>
              <a:t>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 sz="3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2710781" y="1301238"/>
            <a:ext cx="1897932" cy="9593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 bwMode="auto">
          <a:xfrm>
            <a:off x="2710781" y="2538273"/>
            <a:ext cx="1006272" cy="1572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 bwMode="auto">
          <a:xfrm>
            <a:off x="2710781" y="3662867"/>
            <a:ext cx="636935" cy="826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413224"/>
            <a:ext cx="737499" cy="1365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  <a:endCxn id="3" idx="4"/>
          </p:cNvCxnSpPr>
          <p:nvPr/>
        </p:nvCxnSpPr>
        <p:spPr bwMode="auto">
          <a:xfrm flipV="1">
            <a:off x="2691511" y="5230446"/>
            <a:ext cx="1917202" cy="1152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7"/>
            <a:endCxn id="33" idx="1"/>
          </p:cNvCxnSpPr>
          <p:nvPr/>
        </p:nvCxnSpPr>
        <p:spPr bwMode="auto">
          <a:xfrm flipV="1">
            <a:off x="5500372" y="1222057"/>
            <a:ext cx="1241253" cy="1473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6"/>
            <a:endCxn id="35" idx="1"/>
          </p:cNvCxnSpPr>
          <p:nvPr/>
        </p:nvCxnSpPr>
        <p:spPr bwMode="auto">
          <a:xfrm flipV="1">
            <a:off x="5869709" y="2550319"/>
            <a:ext cx="954845" cy="11951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stCxn id="3" idx="6"/>
            <a:endCxn id="53" idx="1"/>
          </p:cNvCxnSpPr>
          <p:nvPr/>
        </p:nvCxnSpPr>
        <p:spPr bwMode="auto">
          <a:xfrm flipV="1">
            <a:off x="5869709" y="3140377"/>
            <a:ext cx="957211" cy="6051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758794" y="1955438"/>
            <a:ext cx="1047212" cy="1148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328261" y="4939571"/>
            <a:ext cx="1496293" cy="86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 (ongoing)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endCxn id="160" idx="1"/>
          </p:cNvCxnSpPr>
          <p:nvPr/>
        </p:nvCxnSpPr>
        <p:spPr bwMode="auto">
          <a:xfrm>
            <a:off x="5064151" y="5118953"/>
            <a:ext cx="1754117" cy="13056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164" y="1310705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0A0009B-754A-43EE-915D-46A21EFAE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164" y="1774476"/>
            <a:ext cx="2910859" cy="17365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93956"/>
            <a:ext cx="1612940" cy="4281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310705"/>
            <a:ext cx="1628544" cy="6447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  <a:endCxn id="28" idx="0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5548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Show Detail information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50069DF-2605-4248-A7F3-035006B8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5" y="1190625"/>
            <a:ext cx="1962150" cy="54292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8BEE00-068E-477C-BD77-C46B90A7D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08"/>
          <a:stretch/>
        </p:blipFill>
        <p:spPr>
          <a:xfrm>
            <a:off x="2067269" y="1019507"/>
            <a:ext cx="5333656" cy="5314286"/>
          </a:xfrm>
          <a:prstGeom prst="rect">
            <a:avLst/>
          </a:prstGeom>
        </p:spPr>
      </p:pic>
      <p:cxnSp>
        <p:nvCxnSpPr>
          <p:cNvPr id="8" name="Straight Arrow Connector 13">
            <a:extLst>
              <a:ext uri="{FF2B5EF4-FFF2-40B4-BE49-F238E27FC236}">
                <a16:creationId xmlns:a16="http://schemas.microsoft.com/office/drawing/2014/main" id="{4837960B-3B21-4E82-A59C-0DE83959B398}"/>
              </a:ext>
            </a:extLst>
          </p:cNvPr>
          <p:cNvCxnSpPr>
            <a:cxnSpLocks/>
          </p:cNvCxnSpPr>
          <p:nvPr/>
        </p:nvCxnSpPr>
        <p:spPr bwMode="auto">
          <a:xfrm flipV="1">
            <a:off x="5133975" y="2390775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006485" y="5079233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Table/Plot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7DCAF68-9C1B-47D5-B34A-2359E027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95658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95998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F85FAA-40A1-4A98-A85D-68A45DB8CE67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3DA7D27-6FBC-409B-A369-1351BA7D5D53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958781C-B9FC-4CBB-A25C-3FEFA3D36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46" y="1243686"/>
            <a:ext cx="5358954" cy="52712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the summary results for selected point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1549676" y="3772403"/>
            <a:ext cx="4235648" cy="1163735"/>
          </a:xfrm>
          <a:prstGeom prst="wedgeRoundRectCallout">
            <a:avLst>
              <a:gd name="adj1" fmla="val 43226"/>
              <a:gd name="adj2" fmla="val -225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Support to output the summary table as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0" y="2390462"/>
            <a:ext cx="4235648" cy="1163735"/>
          </a:xfrm>
          <a:prstGeom prst="wedgeRoundRectCallout">
            <a:avLst>
              <a:gd name="adj1" fmla="val -18391"/>
              <a:gd name="adj2" fmla="val -1027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the radius of analysis and the threshold of air toxics to show the summary results for selected point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BA6310-D98E-40D8-B675-C14FAD0F9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7" y="2104219"/>
            <a:ext cx="7840494" cy="43191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38973" y="3302042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90806764-A5A5-4A38-AB17-B26C1CA5FEBF}"/>
              </a:ext>
            </a:extLst>
          </p:cNvPr>
          <p:cNvSpPr txBox="1">
            <a:spLocks/>
          </p:cNvSpPr>
          <p:nvPr/>
        </p:nvSpPr>
        <p:spPr>
          <a:xfrm>
            <a:off x="9947857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99690" y="5686246"/>
            <a:ext cx="1357746" cy="371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368130" y="4163439"/>
            <a:ext cx="1407481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1941174" y="3979174"/>
            <a:ext cx="850664" cy="1842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5550" y="4163439"/>
            <a:ext cx="4663616" cy="15849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61960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C3D095-4BAE-4799-AEE9-0D27087B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2" y="1177350"/>
            <a:ext cx="10631024" cy="5758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67934" y="1093230"/>
            <a:ext cx="6555383" cy="1162074"/>
          </a:xfrm>
          <a:prstGeom prst="wedgeRoundRectCallout">
            <a:avLst>
              <a:gd name="adj1" fmla="val -41855"/>
              <a:gd name="adj2" fmla="val 1352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Eoad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and “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Wvent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2932934" y="3333257"/>
            <a:ext cx="1020598" cy="19148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7673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520F4C-AAF3-4182-9F73-FE6BCB50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33" y="842155"/>
            <a:ext cx="9331354" cy="49959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933" y="2559748"/>
            <a:ext cx="6172123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9863396" y="63953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7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5324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C05208A-3A07-4678-B6C1-3C4D44ED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33" y="843545"/>
            <a:ext cx="8723949" cy="57154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645150" y="1880316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7282157-E4B6-4345-899E-79DCD3B6BD41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86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5886102-FF24-4610-B51A-DAA54D92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4" y="1020930"/>
            <a:ext cx="9830562" cy="5263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366249" y="2183333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7688150" y="837815"/>
            <a:ext cx="3271258" cy="796003"/>
          </a:xfrm>
          <a:prstGeom prst="wedgeRoundRectCallout">
            <a:avLst>
              <a:gd name="adj1" fmla="val 33409"/>
              <a:gd name="adj2" fmla="val 1089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449995"/>
            <a:ext cx="2997704" cy="1087702"/>
          </a:xfrm>
          <a:prstGeom prst="wedgeRoundRectCallout">
            <a:avLst>
              <a:gd name="adj1" fmla="val 19927"/>
              <a:gd name="adj2" fmla="val 752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160000" y="4576004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022198" y="1702965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9BE1631-4C8E-4C0E-BE84-C981A4E83084}"/>
              </a:ext>
            </a:extLst>
          </p:cNvPr>
          <p:cNvSpPr txBox="1">
            <a:spLocks/>
          </p:cNvSpPr>
          <p:nvPr/>
        </p:nvSpPr>
        <p:spPr>
          <a:xfrm>
            <a:off x="9962905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06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F9F212-8DC5-42BB-AB3B-545579EB3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84" y="767011"/>
            <a:ext cx="9750736" cy="60909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56703" y="3431793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3825120" y="4295182"/>
            <a:ext cx="1965960" cy="614783"/>
          </a:xfrm>
          <a:prstGeom prst="wedgeRoundRectCallout">
            <a:avLst>
              <a:gd name="adj1" fmla="val -41958"/>
              <a:gd name="adj2" fmla="val -1736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501690" y="3431793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69781"/>
              <a:gd name="adj2" fmla="val -223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3571669" y="1025938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5473939" y="543591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6CD5B63-6BD9-46EB-A935-5AF1871A98E4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7892"/>
              <a:gd name="adj2" fmla="val -1723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</p:spTree>
    <p:extLst>
      <p:ext uri="{BB962C8B-B14F-4D97-AF65-F5344CB8AC3E}">
        <p14:creationId xmlns:p14="http://schemas.microsoft.com/office/powerpoint/2010/main" val="41718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2F4A55A-09CA-4F31-831A-D1E447E3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2" y="787617"/>
            <a:ext cx="10447090" cy="5658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447762" y="2629337"/>
            <a:ext cx="1035464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739049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Overlaying Map selection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B33408-B2BC-438E-BA2B-B5F9486CD4AB}"/>
              </a:ext>
            </a:extLst>
          </p:cNvPr>
          <p:cNvSpPr/>
          <p:nvPr/>
        </p:nvSpPr>
        <p:spPr>
          <a:xfrm>
            <a:off x="447762" y="1224162"/>
            <a:ext cx="912890" cy="732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28AB6553-596E-483D-B4CE-C7C6E864980E}"/>
              </a:ext>
            </a:extLst>
          </p:cNvPr>
          <p:cNvSpPr/>
          <p:nvPr/>
        </p:nvSpPr>
        <p:spPr>
          <a:xfrm>
            <a:off x="1077409" y="778280"/>
            <a:ext cx="2007108" cy="327371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 Selection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360652" y="1224728"/>
            <a:ext cx="7988666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77691" y="2456368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015031" y="1063924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173400" y="1847112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EA34C17-EF95-4AB1-9CB2-12399FA02C5F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85" y="841972"/>
            <a:ext cx="5247648" cy="5880571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with EPA Regional Offices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Feedback received by late January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Form a beta-testing group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feedback received to date: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Update air quality risk data to 2017 (from 2014)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Plan to include climate risk indicators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Develop proximity analysis module for community-based MP &amp; EJ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1DC47-F3E6-40B9-9AEB-B6C4F1C3836B}"/>
              </a:ext>
            </a:extLst>
          </p:cNvPr>
          <p:cNvSpPr txBox="1"/>
          <p:nvPr/>
        </p:nvSpPr>
        <p:spPr>
          <a:xfrm>
            <a:off x="8113922" y="1093543"/>
            <a:ext cx="398451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9/7/2021 – RO Air Division Directors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FF"/>
                </a:solidFill>
              </a:rPr>
              <a:t>11/2/2021 – RO APMs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FF"/>
                </a:solidFill>
              </a:rPr>
              <a:t>11/8/2021- RO APMs Demo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FF"/>
                </a:solidFill>
              </a:rPr>
              <a:t>TBD – 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Briefings, Demos &amp; Planned Outreach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1F153DC-B5D2-4277-B157-6EBF58F6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0994" y="6359486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9pPr>
          </a:lstStyle>
          <a:p>
            <a:fld id="{39371E7C-9DE9-4551-9371-56E9C7644D2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478573-2D42-4E44-A40E-B5FB9809DC27}"/>
              </a:ext>
            </a:extLst>
          </p:cNvPr>
          <p:cNvSpPr/>
          <p:nvPr/>
        </p:nvSpPr>
        <p:spPr bwMode="auto">
          <a:xfrm flipH="1">
            <a:off x="6183405" y="3308121"/>
            <a:ext cx="1836955" cy="1557917"/>
          </a:xfrm>
          <a:prstGeom prst="wedgeEllipseCallout">
            <a:avLst>
              <a:gd name="adj1" fmla="val -58019"/>
              <a:gd name="adj2" fmla="val 61294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6232565" y="3552774"/>
            <a:ext cx="1779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CF24902-AC5C-4EC9-A282-2FC548BA4C16}"/>
              </a:ext>
            </a:extLst>
          </p:cNvPr>
          <p:cNvSpPr/>
          <p:nvPr/>
        </p:nvSpPr>
        <p:spPr bwMode="auto">
          <a:xfrm>
            <a:off x="5638255" y="4866038"/>
            <a:ext cx="2060294" cy="1856505"/>
          </a:xfrm>
          <a:prstGeom prst="wedgeEllipseCallout">
            <a:avLst>
              <a:gd name="adj1" fmla="val 70423"/>
              <a:gd name="adj2" fmla="val -12723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5714454" y="4994071"/>
            <a:ext cx="19078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(OAR Acting AA)</a:t>
            </a:r>
          </a:p>
        </p:txBody>
      </p:sp>
    </p:spTree>
    <p:extLst>
      <p:ext uri="{BB962C8B-B14F-4D97-AF65-F5344CB8AC3E}">
        <p14:creationId xmlns:p14="http://schemas.microsoft.com/office/powerpoint/2010/main" val="1001820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9552A4-A768-4491-B38B-AC4CE4A3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846355"/>
            <a:ext cx="9648825" cy="589516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92785" y="1027833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744111" y="8082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120017" y="3637250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006547" y="5731148"/>
            <a:ext cx="3909060" cy="827814"/>
          </a:xfrm>
          <a:prstGeom prst="wedgeRoundRectCallout">
            <a:avLst>
              <a:gd name="adj1" fmla="val -49600"/>
              <a:gd name="adj2" fmla="val -258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76F52CA-7292-43AC-B17A-31EE895E8B27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58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EF23D0F-B883-430D-8FB7-4F957568CF0C}"/>
              </a:ext>
            </a:extLst>
          </p:cNvPr>
          <p:cNvGrpSpPr/>
          <p:nvPr/>
        </p:nvGrpSpPr>
        <p:grpSpPr>
          <a:xfrm>
            <a:off x="1213551" y="889233"/>
            <a:ext cx="8760959" cy="5419333"/>
            <a:chOff x="685045" y="47153"/>
            <a:chExt cx="10821910" cy="67636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84D973F-855A-4CFC-B5D6-17DCF9E5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045" y="47153"/>
              <a:ext cx="10821910" cy="676369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D74E87-399E-4D7D-8AC0-1A5DE4660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802" y="729656"/>
              <a:ext cx="7640116" cy="602064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516647" y="3695367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9569843" y="4793098"/>
            <a:ext cx="200026" cy="150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501603" y="1641892"/>
            <a:ext cx="5971278" cy="453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625508" y="2799355"/>
            <a:ext cx="2178995" cy="629645"/>
          </a:xfrm>
          <a:prstGeom prst="wedgeRoundRectCallout">
            <a:avLst>
              <a:gd name="adj1" fmla="val -24542"/>
              <a:gd name="adj2" fmla="val -1459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Filter/search/export functions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7998DA5-B713-47E2-BBBD-B6B62593AEF9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6E1E2C-5419-4263-A24E-A0C0BF5E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06" y="1468073"/>
            <a:ext cx="7998120" cy="49988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4285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746885" y="3467101"/>
            <a:ext cx="5134356" cy="190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7038975" y="3524027"/>
            <a:ext cx="595060" cy="10479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E3BE2B2-8FFA-452C-B465-8C6A1151A7DF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611B95-A04A-49D4-A3B8-B0B471335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909" y="1965383"/>
            <a:ext cx="1715396" cy="44110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13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660331" y="2110348"/>
            <a:ext cx="887133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07" y="167148"/>
            <a:ext cx="11204185" cy="50182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Recent &amp; Ongoing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0" y="914400"/>
            <a:ext cx="11552663" cy="60219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“1.5” (Jan. 2021)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NEXUS “2.0” (Sep. 2021)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(version sent to APMs)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Upgraded Metrics (PM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Air Toxics + EJ/Demographics as 4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metric)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New/updated data inputs and functions: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EJ/Demographic data (from EJSCREEN), Advance areas, Tribal areas, Class-I areas, Attainment/DVs data, etc.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Updated 2017 emissions data (including GHG &amp; Sector mapping) 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and “Sector Emissions Summary” module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Preliminary 2017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BenMAP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risk data &amp; draft “Monitoring sites/data” module </a:t>
            </a:r>
          </a:p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“2.3” (Jan. 2022)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(Demo version today: 2/09/2022)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(Download at: </a:t>
            </a:r>
            <a:r>
              <a:rPr lang="en-US" sz="1600" b="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https://gaftp.epa.gov/Air/aqmg/cjang/NEXUS/MP_Team/</a:t>
            </a:r>
            <a:r>
              <a:rPr lang="en-US" sz="1600" b="0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NEXUS</a:t>
            </a:r>
            <a:r>
              <a:rPr lang="en-US" sz="1600" b="0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_2.2/</a:t>
            </a: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w/ quick tutorial PPT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9775" lvl="1" indent="-277813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2017 updated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BenMAP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risk and fused data for PM &amp; O3 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2017 updated air toxics risk data 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Upgraded “Monitoring sites/data” module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“Proximity analysis module”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MP risk and EJ analysis</a:t>
            </a:r>
          </a:p>
          <a:p>
            <a:pPr lvl="1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91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565FB2C4-84AA-45B2-A03F-69FECCCF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640" y="1328300"/>
            <a:ext cx="6809360" cy="48407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522D63-601F-4CD7-B7CE-8AAFF4C45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" y="1379589"/>
            <a:ext cx="5379399" cy="46873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96A3DA1-263D-4ADA-99AB-11D9CB34C65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95928" y="4043339"/>
            <a:ext cx="5480401" cy="184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“Proximity Analysis” Module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NEXUS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C209F-660E-49B6-9A60-C9397F86BDEC}"/>
              </a:ext>
            </a:extLst>
          </p:cNvPr>
          <p:cNvSpPr/>
          <p:nvPr/>
        </p:nvSpPr>
        <p:spPr bwMode="auto">
          <a:xfrm>
            <a:off x="3628417" y="4105072"/>
            <a:ext cx="505838" cy="437745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016234E7-C950-40C7-A029-9E79BE4871B9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3881336" y="2587557"/>
            <a:ext cx="5048655" cy="15175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直接箭头连接符 22">
            <a:extLst>
              <a:ext uri="{FF2B5EF4-FFF2-40B4-BE49-F238E27FC236}">
                <a16:creationId xmlns:a16="http://schemas.microsoft.com/office/drawing/2014/main" id="{92D565BD-F08C-4B7D-9DB4-303253241724}"/>
              </a:ext>
            </a:extLst>
          </p:cNvPr>
          <p:cNvCxnSpPr>
            <a:cxnSpLocks/>
          </p:cNvCxnSpPr>
          <p:nvPr/>
        </p:nvCxnSpPr>
        <p:spPr bwMode="auto">
          <a:xfrm>
            <a:off x="3881336" y="4558195"/>
            <a:ext cx="5147302" cy="12589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C2839E-0F01-47F2-973D-3E11F07C0237}"/>
              </a:ext>
            </a:extLst>
          </p:cNvPr>
          <p:cNvSpPr txBox="1"/>
          <p:nvPr/>
        </p:nvSpPr>
        <p:spPr>
          <a:xfrm>
            <a:off x="710127" y="6208484"/>
            <a:ext cx="4125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County – level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A2B311-05AF-459C-AF39-645847AFE25E}"/>
              </a:ext>
            </a:extLst>
          </p:cNvPr>
          <p:cNvSpPr txBox="1"/>
          <p:nvPr/>
        </p:nvSpPr>
        <p:spPr>
          <a:xfrm>
            <a:off x="6685280" y="6231265"/>
            <a:ext cx="5408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Community</a:t>
            </a:r>
            <a:r>
              <a:rPr kumimoji="0" lang="en-US" sz="2400" b="1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Census Tract) - level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76364-CB74-42E6-B5A7-EB79904C4C61}"/>
              </a:ext>
            </a:extLst>
          </p:cNvPr>
          <p:cNvSpPr txBox="1"/>
          <p:nvPr/>
        </p:nvSpPr>
        <p:spPr>
          <a:xfrm>
            <a:off x="5450182" y="828849"/>
            <a:ext cx="6678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 for MP Risks and EJ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DDCC-C590-4F9B-B6E4-C2C088BC2AB1}"/>
              </a:ext>
            </a:extLst>
          </p:cNvPr>
          <p:cNvSpPr txBox="1"/>
          <p:nvPr/>
        </p:nvSpPr>
        <p:spPr>
          <a:xfrm>
            <a:off x="937043" y="823683"/>
            <a:ext cx="611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Previously in NEXUS</a:t>
            </a:r>
            <a:endParaRPr lang="en-US" sz="2400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D3B0-E44A-4467-A331-19967790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Proximity Screening in NEXUS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527E9C3-176F-481E-96FA-BD7CCDAF2B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810627"/>
              </p:ext>
            </p:extLst>
          </p:nvPr>
        </p:nvGraphicFramePr>
        <p:xfrm>
          <a:off x="609600" y="994040"/>
          <a:ext cx="1097280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362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D7B24-437B-4F9C-841F-D8E4FA22A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663" y="2235200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“NEXUS” Advanced Screening Tool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000" b="1" dirty="0"/>
              <a:t>(Multi-pollutant risk &amp; EJ analysis) 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400" dirty="0"/>
              <a:t>Example of Potential NEXUS Application for</a:t>
            </a:r>
            <a:br>
              <a:rPr lang="en-US" sz="4400" dirty="0"/>
            </a:br>
            <a:r>
              <a:rPr lang="en-US" sz="4400" dirty="0"/>
              <a:t>Assessment of New Monitoring Sites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1D236-26DE-43F2-9715-7FD623501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4663" y="5927857"/>
            <a:ext cx="9144000" cy="1655762"/>
          </a:xfrm>
        </p:spPr>
        <p:txBody>
          <a:bodyPr/>
          <a:lstStyle/>
          <a:p>
            <a:r>
              <a:rPr lang="en-US" dirty="0"/>
              <a:t>Briefing to AQAD/Air Quality Monitoring Group,, 1/11/2022</a:t>
            </a:r>
          </a:p>
        </p:txBody>
      </p:sp>
    </p:spTree>
    <p:extLst>
      <p:ext uri="{BB962C8B-B14F-4D97-AF65-F5344CB8AC3E}">
        <p14:creationId xmlns:p14="http://schemas.microsoft.com/office/powerpoint/2010/main" val="2752076208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SharedContentType xmlns="Microsoft.SharePoint.Taxonomy.ContentTypeSync" SourceId="29f62856-1543-49d4-a736-4569d363f533" ContentTypeId="0x0101" PreviousValue="false"/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1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61A6E0D0-DF25-41E1-849F-4E7E9FBDD1A9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http://schemas.openxmlformats.org/package/2006/metadata/core-properties"/>
    <ds:schemaRef ds:uri="6290be6a-0c37-488c-89d7-fa04eb7489f1"/>
    <ds:schemaRef ds:uri="http://purl.org/dc/terms/"/>
    <ds:schemaRef ds:uri="http://schemas.microsoft.com/sharepoint.v3"/>
    <ds:schemaRef ds:uri="5c1deef3-b27c-4e9a-b0d4-9d092d100f42"/>
    <ds:schemaRef ds:uri="http://schemas.microsoft.com/sharepoint/v3/fields"/>
    <ds:schemaRef ds:uri="4ffa91fb-a0ff-4ac5-b2db-65c790d184a4"/>
    <ds:schemaRef ds:uri="http://www.w3.org/XML/1998/namespace"/>
    <ds:schemaRef ds:uri="http://purl.org/dc/dcmitype/"/>
  </ds:schemaRefs>
</ds:datastoreItem>
</file>

<file path=customXml/itemProps17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7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70264</TotalTime>
  <Words>3317</Words>
  <Application>Microsoft Office PowerPoint</Application>
  <PresentationFormat>Widescreen</PresentationFormat>
  <Paragraphs>386</Paragraphs>
  <Slides>53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微软雅黑</vt:lpstr>
      <vt:lpstr>黑体</vt:lpstr>
      <vt:lpstr>Arial</vt:lpstr>
      <vt:lpstr>Arial Black</vt:lpstr>
      <vt:lpstr>Calibri</vt:lpstr>
      <vt:lpstr>Calibri Light</vt:lpstr>
      <vt:lpstr>Cambria</vt:lpstr>
      <vt:lpstr>CourierNewPSMT</vt:lpstr>
      <vt:lpstr>SymbolMT</vt:lpstr>
      <vt:lpstr>Times New Roman</vt:lpstr>
      <vt:lpstr>Wingdings</vt:lpstr>
      <vt:lpstr>2_EMPA课题组模板</vt:lpstr>
      <vt:lpstr>3_EMPA课题组模板</vt:lpstr>
      <vt:lpstr>4_EMPA课题组模板</vt:lpstr>
      <vt:lpstr>Office Theme</vt:lpstr>
      <vt:lpstr>“NEXUS” Multi-Pollutant Advanced Screening Tool Development: Status Update &amp; Live Demo</vt:lpstr>
      <vt:lpstr>NEXUS Overview</vt:lpstr>
      <vt:lpstr>PowerPoint Presentation</vt:lpstr>
      <vt:lpstr>NEXUS: Data Inputs and Major Functions</vt:lpstr>
      <vt:lpstr>PowerPoint Presentation</vt:lpstr>
      <vt:lpstr>NEXUS: Recent &amp; Ongoing Development</vt:lpstr>
      <vt:lpstr>New “Proximity Analysis” Module in NEXUS</vt:lpstr>
      <vt:lpstr>Need for Proximity Screening in NEXUS</vt:lpstr>
      <vt:lpstr>“NEXUS” Advanced Screening Tool (Multi-pollutant risk &amp; EJ analysis)   Example of Potential NEXUS Application for Assessment of New Monitoring Sites</vt:lpstr>
      <vt:lpstr>“Monitor Sites/Data” &amp; Proximity Analysis: PM2.5 &amp; EJ</vt:lpstr>
      <vt:lpstr>“Monitor Sites/Data” &amp; Proximity Analysis: O3 &amp; EJ</vt:lpstr>
      <vt:lpstr>“Monitor Sites/Data” &amp; Proximity A.: GAS &amp; VOC HAPs &amp; EJ</vt:lpstr>
      <vt:lpstr>“Monitor Sites/Data” &amp; Proximity A.: Heavy Metal HAPs &amp; EJ</vt:lpstr>
      <vt:lpstr>“NEXUS” Advanced Screening Tool (Multi-pollutant risk &amp; EJ analysis  based on 2017 PM2.5/O3/AT risk data)  for Emissions of Air Toxics from Atlantic Alumina  (formerly Noranda Alumina) Gramercy, Louisiana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“NEXUS 2.3” Live Demo</vt:lpstr>
      <vt:lpstr>“NEXUS 2.3”:   Quick Tutorial</vt:lpstr>
      <vt:lpstr>NEXUS Tool: On-line User’s Manual</vt:lpstr>
      <vt:lpstr>NEXUS Tool: Data Viewer Module</vt:lpstr>
      <vt:lpstr>Data Viewer: “Apply” New Selections</vt:lpstr>
      <vt:lpstr>NEXUS Update: New EJ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NEXUS: “Monitoring Data/Site” Module</vt:lpstr>
      <vt:lpstr>Two ways navigate to Proximity Analysis Module</vt:lpstr>
      <vt:lpstr>Proximity Analysis Module:  Overlaying Map</vt:lpstr>
      <vt:lpstr>Proximity Analysis Module:  Overlaying Map</vt:lpstr>
      <vt:lpstr>Proximity Analysis Module: Legend Configure</vt:lpstr>
      <vt:lpstr>Proximity Analysis Module:  Set the “Radius of Analysis” </vt:lpstr>
      <vt:lpstr>Proximity Analysis Module: Show Detail information</vt:lpstr>
      <vt:lpstr>Proximity Analysis Module: Summary Table/Plot</vt:lpstr>
      <vt:lpstr>Data Viewer: Top “x” Emission Sources</vt:lpstr>
      <vt:lpstr>NEXUS Update: “Source Category Emissions”</vt:lpstr>
      <vt:lpstr>NEXUS Update: “Sector Emissions Summary”</vt:lpstr>
      <vt:lpstr>NEXUS Update: “Sector Emissions Summary”</vt:lpstr>
      <vt:lpstr>Data Viewer: EPA Region Table Generator</vt:lpstr>
      <vt:lpstr>Data Viewer: Data Search &amp; Filter</vt:lpstr>
      <vt:lpstr>Data Input Module: Data Preview</vt:lpstr>
      <vt:lpstr>Data Query Module: Overlaying Map  </vt:lpstr>
      <vt:lpstr>Data Query Module: Configure Data Query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Jang, Carey</cp:lastModifiedBy>
  <cp:revision>1294</cp:revision>
  <cp:lastPrinted>2020-02-19T17:26:50Z</cp:lastPrinted>
  <dcterms:created xsi:type="dcterms:W3CDTF">2016-05-30T08:23:37Z</dcterms:created>
  <dcterms:modified xsi:type="dcterms:W3CDTF">2022-02-08T21:37:51Z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