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52"/>
  </p:notesMasterIdLst>
  <p:handoutMasterIdLst>
    <p:handoutMasterId r:id="rId53"/>
  </p:handoutMasterIdLst>
  <p:sldIdLst>
    <p:sldId id="1478" r:id="rId32"/>
    <p:sldId id="1479" r:id="rId33"/>
    <p:sldId id="1480" r:id="rId34"/>
    <p:sldId id="1459" r:id="rId35"/>
    <p:sldId id="1249" r:id="rId36"/>
    <p:sldId id="1461" r:id="rId37"/>
    <p:sldId id="1458" r:id="rId38"/>
    <p:sldId id="1457" r:id="rId39"/>
    <p:sldId id="1456" r:id="rId40"/>
    <p:sldId id="1455" r:id="rId41"/>
    <p:sldId id="1238" r:id="rId42"/>
    <p:sldId id="1211" r:id="rId43"/>
    <p:sldId id="1212" r:id="rId44"/>
    <p:sldId id="1191" r:id="rId45"/>
    <p:sldId id="1462" r:id="rId46"/>
    <p:sldId id="1427" r:id="rId47"/>
    <p:sldId id="1452" r:id="rId48"/>
    <p:sldId id="1464" r:id="rId49"/>
    <p:sldId id="1379" r:id="rId50"/>
    <p:sldId id="1463" r:id="rId51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2503" autoAdjust="0"/>
  </p:normalViewPr>
  <p:slideViewPr>
    <p:cSldViewPr snapToGrid="0">
      <p:cViewPr varScale="1">
        <p:scale>
          <a:sx n="105" d="100"/>
          <a:sy n="105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0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slide" Target="slides/slide13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20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2021-09-22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47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97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060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8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97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1. Thank</a:t>
            </a:r>
            <a:r>
              <a:rPr lang="en-US" baseline="0" dirty="0"/>
              <a:t> </a:t>
            </a:r>
            <a:r>
              <a:rPr lang="en-US" baseline="0" dirty="0" err="1"/>
              <a:t>Cen</a:t>
            </a:r>
            <a:r>
              <a:rPr lang="en-US" baseline="0" dirty="0"/>
              <a:t>/</a:t>
            </a:r>
            <a:r>
              <a:rPr lang="en-US" baseline="0" dirty="0" err="1"/>
              <a:t>Gao</a:t>
            </a:r>
            <a:r>
              <a:rPr lang="en-US" baseline="0" dirty="0"/>
              <a:t>/Luo/Chen; 2. HZ more visits; 3. AP on HZ</a:t>
            </a: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9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3466-170C-4D5D-91A5-22F36A9D16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9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4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8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8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51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364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31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52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42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61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dg.epa.gov/data/public/OAR/OAQPS/Class1/Class1Areas.zip" TargetMode="External"/><Relationship Id="rId3" Type="http://schemas.openxmlformats.org/officeDocument/2006/relationships/hyperlink" Target="https://www.epa.gov/air-trends/air-quality-design-values" TargetMode="External"/><Relationship Id="rId7" Type="http://schemas.openxmlformats.org/officeDocument/2006/relationships/hyperlink" Target="https://www.epa.gov/ejscreen/download-ejscreen-dat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amtic/amtic-air-toxics-data-ambient-monitoring-archive" TargetMode="External"/><Relationship Id="rId5" Type="http://schemas.openxmlformats.org/officeDocument/2006/relationships/hyperlink" Target="https://gispub.epa.gov/arcgis/rest/services/OAR_OAQPS" TargetMode="External"/><Relationship Id="rId4" Type="http://schemas.openxmlformats.org/officeDocument/2006/relationships/hyperlink" Target="https://www.epa.gov/air-emissions-inventories/2017-national-emissions-inventory-nei-data" TargetMode="External"/><Relationship Id="rId9" Type="http://schemas.openxmlformats.org/officeDocument/2006/relationships/hyperlink" Target="https://edg.epa.gov/data/Public/OEI/OIAA/Tribes/EPAtribes.z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aftp.epa.gov/aqmg/cjang/NEXUS/NEX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71440"/>
            <a:ext cx="10359736" cy="66910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</a:rPr>
              <a:t>RoadMap for NEXUS Tool Demo (1)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51" y="721203"/>
            <a:ext cx="11782697" cy="59087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en-US" altLang="zh-CN" sz="2400" u="sng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National Screening </a:t>
            </a:r>
            <a:r>
              <a:rPr lang="en-US" altLang="zh-CN" sz="200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(2017 Data) </a:t>
            </a:r>
            <a:endParaRPr lang="en-US" altLang="zh-CN" sz="2400" kern="120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Replicate “2008 MP Report” map with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/PM</a:t>
            </a:r>
            <a:r>
              <a:rPr lang="en-US" sz="16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&gt; NAAQS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toxics risk*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top risk value &amp; %tile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(1) G.A., Name, Lead, Overview-&gt;Demo-show-more imp. what can do, Stop-Q/Help/Team effort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(2) St. page, GIS-based national map in County-level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asked: Color, elaborate, imp. for demo/quiz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(3) Now NEXUS expert, start w/national screening, wear national Air Manger’s hat, 1</a:t>
            </a:r>
            <a:r>
              <a:rPr lang="en-US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quiz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areas at lower O</a:t>
            </a:r>
            <a:r>
              <a:rPr lang="en-US" sz="16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/PM</a:t>
            </a:r>
            <a:r>
              <a:rPr lang="en-US" sz="16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NAAQS levels?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areas in nonattainment if we change HAP risk value &amp; %tile?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(1) 2</a:t>
            </a:r>
            <a:r>
              <a:rPr lang="en-US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Quiz: , as national man., what if “Risk-based” (Control panel, check risk/uncheck ambient)		 (2) Change risk value to 90</a:t>
            </a:r>
            <a:r>
              <a:rPr lang="en-US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%tile, 								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(3) Next quiz: challenging, two kinds of AT, Co-control “PM + H.M.” &amp; “O3 + VOC HAPs” (Bonus: ETOX)	(4) Reset %tile, add EJ (Green dash area); Future add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“5</a:t>
            </a:r>
            <a:r>
              <a:rPr lang="en-US" sz="18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metric; Climate risk indication” 	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(5) Last quiz: CBSA ranking: MP risk + EJ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map on risk basis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  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/PM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BenMAP mortality risk and air toxics risk above top risk value &amp; %tile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MP areas if changes 90</a:t>
            </a:r>
            <a:r>
              <a:rPr lang="en-US" sz="16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%tile to 80</a:t>
            </a:r>
            <a:r>
              <a:rPr lang="en-US" sz="16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%tile or lower?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relationships between “Heavy Metal HAPs risk and PM</a:t>
            </a:r>
            <a:r>
              <a:rPr lang="en-US" sz="16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risk” and between “Gas/VOC HAPs risk and O</a:t>
            </a:r>
            <a:r>
              <a:rPr lang="en-US" sz="16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risk” to identify potential co-pollutant issues?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presence or absence of EJ concerns in communities with MP risk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ranking of MP risk and EJ index by CBSA or County? 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endParaRPr lang="en-US" altLang="zh-CN" sz="1050" b="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7435241-BEB3-4998-95F9-6A4BB6EBD1E0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2BAC0-F1E3-47C9-9232-3FE77F9C1763}"/>
              </a:ext>
            </a:extLst>
          </p:cNvPr>
          <p:cNvSpPr txBox="1"/>
          <p:nvPr/>
        </p:nvSpPr>
        <p:spPr>
          <a:xfrm>
            <a:off x="3449466" y="6550223"/>
            <a:ext cx="10019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Note: Currently, air toxics risk data only available for “2014” but will be updated to “2017” by Dec. 2021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3421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0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 2.0: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Input Data Files and Sources</a:t>
            </a:r>
            <a:endParaRPr lang="en-US" altLang="zh-CN" sz="24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D6AFC8-B8D2-4E55-8898-36E8238F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31829"/>
              </p:ext>
            </p:extLst>
          </p:nvPr>
        </p:nvGraphicFramePr>
        <p:xfrm>
          <a:off x="78659" y="825812"/>
          <a:ext cx="12034684" cy="57848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4607">
                  <a:extLst>
                    <a:ext uri="{9D8B030D-6E8A-4147-A177-3AD203B41FA5}">
                      <a16:colId xmlns:a16="http://schemas.microsoft.com/office/drawing/2014/main" val="2008470103"/>
                    </a:ext>
                  </a:extLst>
                </a:gridCol>
                <a:gridCol w="1417892">
                  <a:extLst>
                    <a:ext uri="{9D8B030D-6E8A-4147-A177-3AD203B41FA5}">
                      <a16:colId xmlns:a16="http://schemas.microsoft.com/office/drawing/2014/main" val="2468054943"/>
                    </a:ext>
                  </a:extLst>
                </a:gridCol>
                <a:gridCol w="3016457">
                  <a:extLst>
                    <a:ext uri="{9D8B030D-6E8A-4147-A177-3AD203B41FA5}">
                      <a16:colId xmlns:a16="http://schemas.microsoft.com/office/drawing/2014/main" val="4000740675"/>
                    </a:ext>
                  </a:extLst>
                </a:gridCol>
                <a:gridCol w="4660490">
                  <a:extLst>
                    <a:ext uri="{9D8B030D-6E8A-4147-A177-3AD203B41FA5}">
                      <a16:colId xmlns:a16="http://schemas.microsoft.com/office/drawing/2014/main" val="487913559"/>
                    </a:ext>
                  </a:extLst>
                </a:gridCol>
                <a:gridCol w="865238">
                  <a:extLst>
                    <a:ext uri="{9D8B030D-6E8A-4147-A177-3AD203B41FA5}">
                      <a16:colId xmlns:a16="http://schemas.microsoft.com/office/drawing/2014/main" val="3168272893"/>
                    </a:ext>
                  </a:extLst>
                </a:gridCol>
              </a:tblGrid>
              <a:tr h="148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Data</a:t>
                      </a:r>
                      <a:endParaRPr lang="en-US" sz="16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Files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3211565500"/>
                  </a:ext>
                </a:extLst>
              </a:tr>
              <a:tr h="4496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and Risk”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/PM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fused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&amp; risk data at 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ounty/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tract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OAQPS MP &amp;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BenMAP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team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2020013330"/>
                  </a:ext>
                </a:extLst>
              </a:tr>
              <a:tr h="4496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“Air Toxic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and Risk”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fused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&amp; risk data at 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ounty/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tract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OAQPS MP &amp; Air Toxic team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2014*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621602255"/>
                  </a:ext>
                </a:extLst>
              </a:tr>
              <a:tr h="5705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Values”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 values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public website: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https://www.epa.gov/air-trends/air-quality-design-values</a:t>
                      </a:r>
                      <a:endParaRPr lang="en-US" sz="1100" i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to 2020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249309967"/>
                  </a:ext>
                </a:extLst>
              </a:tr>
              <a:tr h="52389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“NEI County Emissions”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“NEI Facility Emissions”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County-level and facility source emissions of CAPs, HAPs &amp; GHGs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OAQPS public website: </a:t>
                      </a:r>
                      <a:r>
                        <a:rPr lang="en-US" sz="1100" i="1" u="sng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https://www.epa.gov/air-emissions-inventories/2017-national-emissions-inventory-nei-data</a:t>
                      </a:r>
                      <a:endParaRPr lang="en-US" sz="1100" i="1" u="sng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494502801"/>
                  </a:ext>
                </a:extLst>
              </a:tr>
              <a:tr h="560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data 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 data (DVs)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OAQPS public website: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https://gispub.epa.gov/arcgis/rest/services/OAR_OAQPS</a:t>
                      </a:r>
                      <a:endParaRPr lang="en-US" sz="1100" i="1" baseline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 to 2020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3376115010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“Air Toxic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data”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monitoring data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 HAPs)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OAQPS public website:  </a:t>
                      </a:r>
                      <a:r>
                        <a:rPr lang="en-US" sz="1100" i="1" u="sng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https://www.epa.gov/amtic/amtic-air-toxics-data-ambient-monitoring-archive</a:t>
                      </a:r>
                      <a:endParaRPr lang="en-US" sz="1100" i="1" u="sng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 to 2018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 data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 indicators (7)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EJSCREEN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EJSCREEN: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https://www.epa.gov/ejscreen/download-ejscreen-data</a:t>
                      </a:r>
                      <a:endParaRPr lang="en-US" sz="1200" i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“Advance</a:t>
                      </a:r>
                      <a:r>
                        <a:rPr lang="en-US" sz="1400" b="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areas“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Advance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OAQPS MP team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64769716"/>
                  </a:ext>
                </a:extLst>
              </a:tr>
              <a:tr h="576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“Class 1_Areas”</a:t>
                      </a:r>
                      <a:endParaRPr 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EPA Class 1 Federal Areas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From EPA Class 1 Federal Areas Website: 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https://edg.epa.gov/data/public/OAR/OAQPS/Class1/Class1Areas.zip</a:t>
                      </a:r>
                      <a:endParaRPr lang="en-US" sz="1400" i="1" kern="1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93455773"/>
                  </a:ext>
                </a:extLst>
              </a:tr>
              <a:tr h="5769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“Tribal Areas”</a:t>
                      </a:r>
                      <a:endParaRPr 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Tribal Areas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EPA public website: </a:t>
                      </a:r>
                    </a:p>
                    <a:p>
                      <a:pPr algn="ctr" fontAlgn="ctr"/>
                      <a:r>
                        <a:rPr lang="en-US" sz="1100" i="1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https://edg.epa.gov/data/Public/OEI/OIAA/Tribes/EPAtribes.zip</a:t>
                      </a:r>
                      <a:endParaRPr lang="en-US" sz="1100" i="1" kern="1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301551267"/>
                  </a:ext>
                </a:extLst>
              </a:tr>
            </a:tbl>
          </a:graphicData>
        </a:graphic>
      </p:graphicFrame>
      <p:sp>
        <p:nvSpPr>
          <p:cNvPr id="7" name="Rectangle 12">
            <a:extLst>
              <a:ext uri="{FF2B5EF4-FFF2-40B4-BE49-F238E27FC236}">
                <a16:creationId xmlns:a16="http://schemas.microsoft.com/office/drawing/2014/main" id="{547152DB-1CD4-487A-ADC4-9EA4DFEA224F}"/>
              </a:ext>
            </a:extLst>
          </p:cNvPr>
          <p:cNvSpPr/>
          <p:nvPr/>
        </p:nvSpPr>
        <p:spPr>
          <a:xfrm>
            <a:off x="78657" y="1412612"/>
            <a:ext cx="2054943" cy="5198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10FF7F8-58FC-4AC7-843F-CDCC08BD9841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9DDB-E193-4A9D-A4CC-7C2B5EC718F9}"/>
              </a:ext>
            </a:extLst>
          </p:cNvPr>
          <p:cNvSpPr txBox="1"/>
          <p:nvPr/>
        </p:nvSpPr>
        <p:spPr>
          <a:xfrm>
            <a:off x="4058195" y="6536937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* Will be updated to 2017 by end of 2021</a:t>
            </a:r>
          </a:p>
        </p:txBody>
      </p:sp>
    </p:spTree>
    <p:extLst>
      <p:ext uri="{BB962C8B-B14F-4D97-AF65-F5344CB8AC3E}">
        <p14:creationId xmlns:p14="http://schemas.microsoft.com/office/powerpoint/2010/main" val="39335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8641C7-CA84-4E25-BFD7-4465BF84E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2" y="847622"/>
            <a:ext cx="10723418" cy="5550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"/>
            <a:ext cx="9144000" cy="66910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“NEXUS 2.0” Demo: </a:t>
            </a: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NEXUS Case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C1CBDBE-69AF-4006-9123-8FA16A38FE9C}"/>
              </a:ext>
            </a:extLst>
          </p:cNvPr>
          <p:cNvSpPr/>
          <p:nvPr/>
        </p:nvSpPr>
        <p:spPr>
          <a:xfrm>
            <a:off x="5937265" y="859221"/>
            <a:ext cx="3833069" cy="632632"/>
          </a:xfrm>
          <a:prstGeom prst="wedgeRoundRectCallout">
            <a:avLst>
              <a:gd name="adj1" fmla="val -15371"/>
              <a:gd name="adj2" fmla="val -4619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Launching Page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ECA99EE-5B1B-4ED6-94B4-24333447622A}"/>
              </a:ext>
            </a:extLst>
          </p:cNvPr>
          <p:cNvSpPr/>
          <p:nvPr/>
        </p:nvSpPr>
        <p:spPr>
          <a:xfrm>
            <a:off x="5124450" y="1685925"/>
            <a:ext cx="5771063" cy="4950105"/>
          </a:xfrm>
          <a:prstGeom prst="wedgeRoundRectCallout">
            <a:avLst>
              <a:gd name="adj1" fmla="val -15371"/>
              <a:gd name="adj2" fmla="val -4619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Roadmap for Demo: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(Use example cases)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National View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Use “NEXUS” across pollutants to provide an initial “SCREEN” at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national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level by providing an indicator where there may be a common set of sources contributing to multi-pollutant issues.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Regional View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Dial into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region or area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of interest to understand the pollutant/source connections, and potential for more effective and efficient multi-pollutant solution.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9850F-E682-40C5-AB03-11E85F21E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00" t="12088" r="31000" b="11046"/>
          <a:stretch/>
        </p:blipFill>
        <p:spPr>
          <a:xfrm>
            <a:off x="555236" y="1442292"/>
            <a:ext cx="4169163" cy="45680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20C6C7-286C-4AB3-B990-1F5B5B43E634}"/>
              </a:ext>
            </a:extLst>
          </p:cNvPr>
          <p:cNvSpPr/>
          <p:nvPr/>
        </p:nvSpPr>
        <p:spPr>
          <a:xfrm>
            <a:off x="3915306" y="146134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t>2008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A18EEEF-AC40-4E6D-B5C9-26609F3A2C9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7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71440"/>
            <a:ext cx="10359736" cy="66910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</a:rPr>
              <a:t>RoadMap for NEXUS Tool Demo (1)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" y="877823"/>
            <a:ext cx="11294918" cy="59087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en-US" altLang="zh-CN" sz="3500" u="sng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National Screening </a:t>
            </a:r>
            <a:r>
              <a:rPr lang="en-US" altLang="zh-CN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(2017 Data) </a:t>
            </a:r>
            <a:endParaRPr lang="en-US" altLang="zh-CN" sz="3500" kern="120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Replicate “2008 MP Report” map with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/PM</a:t>
            </a:r>
            <a:r>
              <a:rPr lang="en-US" sz="2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concentrations above NAAQS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toxics risk*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estimates of top risk value &amp; percentile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areas at lower O</a:t>
            </a:r>
            <a:r>
              <a:rPr lang="en-US" sz="18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/PM</a:t>
            </a:r>
            <a:r>
              <a:rPr lang="en-US" sz="18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NAAQS levels?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areas in nonattainment if we change HAP risk value &amp; %tile?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map on risk basis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 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/PM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BenMAP mortality risk and air toxics risk estimates above top risk value &amp; %tile for all pollutants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MP areas if changes 90</a:t>
            </a:r>
            <a:r>
              <a:rPr lang="en-US" sz="18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%tile to 80</a:t>
            </a:r>
            <a:r>
              <a:rPr lang="en-US" sz="18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%tile or lower?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relationships between “Heavy Metal HAPs risk and PM</a:t>
            </a:r>
            <a:r>
              <a:rPr lang="en-US" sz="18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risk” and between “Gas/VOC HAPs risk and O</a:t>
            </a:r>
            <a:r>
              <a:rPr lang="en-US" sz="18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risk” to identify potential co-pollutant issues?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 areas of EJ concern overlapping with top MP risk areas?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ranking of MP risk and EJ index by CBSA or County?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endParaRPr lang="en-US" altLang="zh-CN" sz="1050" b="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7435241-BEB3-4998-95F9-6A4BB6EBD1E0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2BAC0-F1E3-47C9-9232-3FE77F9C1763}"/>
              </a:ext>
            </a:extLst>
          </p:cNvPr>
          <p:cNvSpPr txBox="1"/>
          <p:nvPr/>
        </p:nvSpPr>
        <p:spPr>
          <a:xfrm>
            <a:off x="1323956" y="6460663"/>
            <a:ext cx="10019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Note: Currently, air toxics risk data only available for “2014” but will be updated to “2017” by Dec. 2021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7967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440"/>
            <a:ext cx="9144000" cy="66910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</a:rPr>
              <a:t>RoadMap for NEXUS Tool Demo (2)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4" y="932689"/>
            <a:ext cx="11710555" cy="585387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Regional/State/CBSA/County Screening</a:t>
            </a:r>
            <a:endParaRPr lang="en-US" altLang="zh-CN" sz="2400" u="sng" kern="12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 marL="630238" indent="-282575">
              <a:lnSpc>
                <a:spcPct val="125000"/>
              </a:lnSpc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Region &amp; State Examples</a:t>
            </a:r>
          </a:p>
          <a:p>
            <a:pPr lvl="1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Areas with MP risk in top 10% (90%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tile) across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HAPs </a:t>
            </a:r>
          </a:p>
          <a:p>
            <a:pPr marL="685800">
              <a:lnSpc>
                <a:spcPct val="125000"/>
              </a:lnSpc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CBSA Example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Louisville CBSA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  General view and then dial into “Jefferson County” 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top emissions sources (facilities) in the county by pollutants?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sources are common across pollutants that may indicate co-control potential?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other source categories’ emissions contribution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 addition to point sources)?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major sector groups’ emissions contribution by pollutants?   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monitoring sites/data for PM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air toxics?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historical trends of PM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air toxics?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A989F89-805D-4EFB-8A1B-A51B6C5440E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80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440"/>
            <a:ext cx="9144000" cy="66910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</a:rPr>
              <a:t>RoadMap for NEXUS Tool Demo (3)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80258"/>
            <a:ext cx="11793682" cy="569517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Risks and EJ/Demographic Screening</a:t>
            </a:r>
          </a:p>
          <a:p>
            <a:pPr lvl="1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view of CBSA level information using the EJ/Demographic indicators to show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overlay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MP areas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Detroit (or Chicago) Example: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view and then dial into Wayne County (or Cook Country)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top emissions sources (facilities) in the county by pollutants?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sources are common across pollutants that may indicate co-control potential?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other source categories’ emissions contribution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 addition to point sources)?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major sector groups’ emissions contribution by pollutants?   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monitoring sites/data for PM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air toxics?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historical trends of PM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air toxics?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CF3BEE6-09B6-497D-AB47-F9A100C96BA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2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52DC-5D3D-4A7E-B04E-4CB600A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28" y="100149"/>
            <a:ext cx="11204185" cy="501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NEXUS: </a:t>
            </a:r>
            <a:r>
              <a:rPr lang="en-US" dirty="0">
                <a:solidFill>
                  <a:srgbClr val="FFFF00"/>
                </a:solidFill>
              </a:rPr>
              <a:t>Recent &amp; Ongoing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44F-31E7-4ACE-833F-F707465C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69" y="836023"/>
            <a:ext cx="11378356" cy="59218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“1.5” (Jan. 2021) 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NEXUS “2.0” (Sep. 2021)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New/revised Metrics (PM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Toxics + EJ/Demographics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4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metric)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New/updated data inputs and functions: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EJ/Demographic data (from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EJSCREEN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Tribal areas, Advance areas, Attainment/DVs data, etc.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 emissions data (including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mapping) (updated from 2014)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“Sector Emissions Summary” module to support “Sector prioritization” effort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“Source Category Emissions” module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(point, non-point, on-road, non-road, event)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Near-term (Ongoing) Updates/Improvements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Updating to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fused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health risk data (Sep.)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and fused air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toxics and risk data (Nov./Dec.) from current 2014 data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sites/data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Air Toxics) (Sep./Oct.)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Developing “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analysis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MP risks and EJ” module (Dec.)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154AD08-D6BB-4CD7-9593-D42341CA643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>
            <a:extLst>
              <a:ext uri="{FF2B5EF4-FFF2-40B4-BE49-F238E27FC236}">
                <a16:creationId xmlns:a16="http://schemas.microsoft.com/office/drawing/2014/main" id="{565FB2C4-84AA-45B2-A03F-69FECCCF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40" y="1328300"/>
            <a:ext cx="6809360" cy="48407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1522D63-601F-4CD7-B7CE-8AAFF4C45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3" y="1379589"/>
            <a:ext cx="5379399" cy="46873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96A3DA1-263D-4ADA-99AB-11D9CB34C656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28" y="4043339"/>
            <a:ext cx="5480401" cy="1846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439D1FBB-07E9-41F9-88F3-84C6E7C6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1438"/>
            <a:ext cx="11721829" cy="668337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“Proximity Analysis” Module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(under development)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C209F-660E-49B6-9A60-C9397F86BDEC}"/>
              </a:ext>
            </a:extLst>
          </p:cNvPr>
          <p:cNvSpPr/>
          <p:nvPr/>
        </p:nvSpPr>
        <p:spPr bwMode="auto">
          <a:xfrm>
            <a:off x="3628417" y="4105072"/>
            <a:ext cx="505838" cy="437745"/>
          </a:xfrm>
          <a:prstGeom prst="ellips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" name="直接箭头连接符 22">
            <a:extLst>
              <a:ext uri="{FF2B5EF4-FFF2-40B4-BE49-F238E27FC236}">
                <a16:creationId xmlns:a16="http://schemas.microsoft.com/office/drawing/2014/main" id="{016234E7-C950-40C7-A029-9E79BE4871B9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3881336" y="2587557"/>
            <a:ext cx="5048655" cy="15175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直接箭头连接符 22">
            <a:extLst>
              <a:ext uri="{FF2B5EF4-FFF2-40B4-BE49-F238E27FC236}">
                <a16:creationId xmlns:a16="http://schemas.microsoft.com/office/drawing/2014/main" id="{92D565BD-F08C-4B7D-9DB4-303253241724}"/>
              </a:ext>
            </a:extLst>
          </p:cNvPr>
          <p:cNvCxnSpPr>
            <a:cxnSpLocks/>
          </p:cNvCxnSpPr>
          <p:nvPr/>
        </p:nvCxnSpPr>
        <p:spPr bwMode="auto">
          <a:xfrm>
            <a:off x="3881336" y="4558195"/>
            <a:ext cx="5147302" cy="1258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C2839E-0F01-47F2-973D-3E11F07C0237}"/>
              </a:ext>
            </a:extLst>
          </p:cNvPr>
          <p:cNvSpPr txBox="1"/>
          <p:nvPr/>
        </p:nvSpPr>
        <p:spPr>
          <a:xfrm>
            <a:off x="710127" y="6208484"/>
            <a:ext cx="4125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County – level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(current)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2B311-05AF-459C-AF39-645847AFE25E}"/>
              </a:ext>
            </a:extLst>
          </p:cNvPr>
          <p:cNvSpPr txBox="1"/>
          <p:nvPr/>
        </p:nvSpPr>
        <p:spPr>
          <a:xfrm>
            <a:off x="6685280" y="6231265"/>
            <a:ext cx="5408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Community</a:t>
            </a:r>
            <a:r>
              <a:rPr kumimoji="0" lang="en-US" sz="2800" b="1" i="0" u="none" strike="noStrike" kern="1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Census Tract) - level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76364-CB74-42E6-B5A7-EB79904C4C61}"/>
              </a:ext>
            </a:extLst>
          </p:cNvPr>
          <p:cNvSpPr txBox="1"/>
          <p:nvPr/>
        </p:nvSpPr>
        <p:spPr>
          <a:xfrm>
            <a:off x="6013174" y="828849"/>
            <a:ext cx="596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 for MP Risks and EJ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1FDDCC-C590-4F9B-B6E4-C2C088BC2AB1}"/>
              </a:ext>
            </a:extLst>
          </p:cNvPr>
          <p:cNvSpPr txBox="1"/>
          <p:nvPr/>
        </p:nvSpPr>
        <p:spPr>
          <a:xfrm>
            <a:off x="937043" y="823683"/>
            <a:ext cx="611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Currently in NEXUS</a:t>
            </a:r>
            <a:endParaRPr lang="en-US" sz="2400"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D01D4F15-93C7-4213-8483-548CE0B5235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5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>
            <a:extLst>
              <a:ext uri="{FF2B5EF4-FFF2-40B4-BE49-F238E27FC236}">
                <a16:creationId xmlns:a16="http://schemas.microsoft.com/office/drawing/2014/main" id="{18711574-8008-4EB2-BD8E-97300418E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6" y="814806"/>
            <a:ext cx="3692482" cy="21945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7401FB-5B95-4F17-A48B-1D3F31D5A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2" y="814806"/>
            <a:ext cx="8277225" cy="5884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1" y="51984"/>
            <a:ext cx="11828833" cy="66910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Analysis: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“Location”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“Radius”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577CAE-1D9A-4E5D-9F54-E1514F972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6" y="3600918"/>
            <a:ext cx="3398538" cy="3060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A2F08B3-4337-4641-8290-F2D790AD4B1A}"/>
              </a:ext>
            </a:extLst>
          </p:cNvPr>
          <p:cNvSpPr/>
          <p:nvPr/>
        </p:nvSpPr>
        <p:spPr bwMode="auto">
          <a:xfrm>
            <a:off x="3080077" y="1293135"/>
            <a:ext cx="1202308" cy="2230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5F27046-1E87-47A6-957D-151C0E96FC1D}"/>
              </a:ext>
            </a:extLst>
          </p:cNvPr>
          <p:cNvCxnSpPr>
            <a:cxnSpLocks/>
          </p:cNvCxnSpPr>
          <p:nvPr/>
        </p:nvCxnSpPr>
        <p:spPr bwMode="auto">
          <a:xfrm>
            <a:off x="3835538" y="1564788"/>
            <a:ext cx="1320116" cy="24040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矩形 6">
            <a:extLst>
              <a:ext uri="{FF2B5EF4-FFF2-40B4-BE49-F238E27FC236}">
                <a16:creationId xmlns:a16="http://schemas.microsoft.com/office/drawing/2014/main" id="{DE50D4BC-D75D-4EA3-871B-AFA3ADB6F3CB}"/>
              </a:ext>
            </a:extLst>
          </p:cNvPr>
          <p:cNvSpPr/>
          <p:nvPr/>
        </p:nvSpPr>
        <p:spPr bwMode="auto">
          <a:xfrm>
            <a:off x="3041166" y="1503903"/>
            <a:ext cx="3398538" cy="223013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0" name="直接箭头连接符 7">
            <a:extLst>
              <a:ext uri="{FF2B5EF4-FFF2-40B4-BE49-F238E27FC236}">
                <a16:creationId xmlns:a16="http://schemas.microsoft.com/office/drawing/2014/main" id="{30D8DA10-ED60-41D7-BBD5-6BF6E63B21AF}"/>
              </a:ext>
            </a:extLst>
          </p:cNvPr>
          <p:cNvCxnSpPr>
            <a:cxnSpLocks/>
          </p:cNvCxnSpPr>
          <p:nvPr/>
        </p:nvCxnSpPr>
        <p:spPr bwMode="auto">
          <a:xfrm>
            <a:off x="6439704" y="1748251"/>
            <a:ext cx="525295" cy="13548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直接箭头连接符 7">
            <a:extLst>
              <a:ext uri="{FF2B5EF4-FFF2-40B4-BE49-F238E27FC236}">
                <a16:creationId xmlns:a16="http://schemas.microsoft.com/office/drawing/2014/main" id="{31C8C4DB-2338-4811-A51D-ECC63E28F77C}"/>
              </a:ext>
            </a:extLst>
          </p:cNvPr>
          <p:cNvCxnSpPr>
            <a:cxnSpLocks/>
          </p:cNvCxnSpPr>
          <p:nvPr/>
        </p:nvCxnSpPr>
        <p:spPr bwMode="auto">
          <a:xfrm>
            <a:off x="3041166" y="1784169"/>
            <a:ext cx="256505" cy="19026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pic>
        <p:nvPicPr>
          <p:cNvPr id="14" name="图片 2">
            <a:extLst>
              <a:ext uri="{FF2B5EF4-FFF2-40B4-BE49-F238E27FC236}">
                <a16:creationId xmlns:a16="http://schemas.microsoft.com/office/drawing/2014/main" id="{7803DBA7-B281-46EF-A951-16B0B21A6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321" y="3429000"/>
            <a:ext cx="5060679" cy="34807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直接箭头连接符 7">
            <a:extLst>
              <a:ext uri="{FF2B5EF4-FFF2-40B4-BE49-F238E27FC236}">
                <a16:creationId xmlns:a16="http://schemas.microsoft.com/office/drawing/2014/main" id="{A3B31319-73EE-4DC1-A34A-D4CBC702BE5A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7987730" y="1835961"/>
            <a:ext cx="940768" cy="1562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14B26C-E1D8-435E-8989-FB90B99044C8}"/>
              </a:ext>
            </a:extLst>
          </p:cNvPr>
          <p:cNvSpPr txBox="1"/>
          <p:nvPr/>
        </p:nvSpPr>
        <p:spPr>
          <a:xfrm>
            <a:off x="-126145" y="3179793"/>
            <a:ext cx="2973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Choice of </a:t>
            </a:r>
          </a:p>
          <a:p>
            <a:pPr algn="ctr"/>
            <a:r>
              <a:rPr 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Selecting a Location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76081-D6D6-4F6B-AD73-E30513C499E8}"/>
              </a:ext>
            </a:extLst>
          </p:cNvPr>
          <p:cNvSpPr txBox="1"/>
          <p:nvPr/>
        </p:nvSpPr>
        <p:spPr>
          <a:xfrm>
            <a:off x="4375301" y="1125743"/>
            <a:ext cx="2559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Select “Radius”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0" name="直接箭头连接符 7">
            <a:extLst>
              <a:ext uri="{FF2B5EF4-FFF2-40B4-BE49-F238E27FC236}">
                <a16:creationId xmlns:a16="http://schemas.microsoft.com/office/drawing/2014/main" id="{5040E3E5-40A3-481F-B52E-B03E859C8B69}"/>
              </a:ext>
            </a:extLst>
          </p:cNvPr>
          <p:cNvCxnSpPr>
            <a:cxnSpLocks/>
          </p:cNvCxnSpPr>
          <p:nvPr/>
        </p:nvCxnSpPr>
        <p:spPr bwMode="auto">
          <a:xfrm flipV="1">
            <a:off x="7354957" y="1293136"/>
            <a:ext cx="1390467" cy="302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1" name="矩形 6">
            <a:extLst>
              <a:ext uri="{FF2B5EF4-FFF2-40B4-BE49-F238E27FC236}">
                <a16:creationId xmlns:a16="http://schemas.microsoft.com/office/drawing/2014/main" id="{44D0643B-7BBD-4B34-A014-8AAFE1EB6BAF}"/>
              </a:ext>
            </a:extLst>
          </p:cNvPr>
          <p:cNvSpPr/>
          <p:nvPr/>
        </p:nvSpPr>
        <p:spPr bwMode="auto">
          <a:xfrm>
            <a:off x="6786092" y="1626805"/>
            <a:ext cx="726876" cy="20584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534A39C-99C5-421C-A673-6A1281DF76C0}"/>
              </a:ext>
            </a:extLst>
          </p:cNvPr>
          <p:cNvSpPr/>
          <p:nvPr/>
        </p:nvSpPr>
        <p:spPr bwMode="auto">
          <a:xfrm>
            <a:off x="7624292" y="1630120"/>
            <a:ext cx="726876" cy="20584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93F40302-761B-4C37-8853-AF8B617CE150}"/>
              </a:ext>
            </a:extLst>
          </p:cNvPr>
          <p:cNvSpPr txBox="1">
            <a:spLocks/>
          </p:cNvSpPr>
          <p:nvPr/>
        </p:nvSpPr>
        <p:spPr>
          <a:xfrm>
            <a:off x="9644270" y="6579706"/>
            <a:ext cx="1600200" cy="42379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F97FA5-94DB-459B-8E5D-031A45794050}" type="slidenum">
              <a:rPr lang="en-US" sz="135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35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A32790-CA12-49EC-9EE0-979FCEEB65F1}"/>
              </a:ext>
            </a:extLst>
          </p:cNvPr>
          <p:cNvSpPr/>
          <p:nvPr/>
        </p:nvSpPr>
        <p:spPr bwMode="auto">
          <a:xfrm>
            <a:off x="11467154" y="6166883"/>
            <a:ext cx="652296" cy="680483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DB7396-7F07-431A-B06D-FBE18DC46A85}"/>
              </a:ext>
            </a:extLst>
          </p:cNvPr>
          <p:cNvSpPr/>
          <p:nvPr/>
        </p:nvSpPr>
        <p:spPr bwMode="auto">
          <a:xfrm>
            <a:off x="8611180" y="6043194"/>
            <a:ext cx="2839448" cy="814806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5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/>
      <p:bldP spid="17" grpId="0"/>
      <p:bldP spid="21" grpId="0" animBg="1"/>
      <p:bldP spid="22" grpId="0" animBg="1"/>
      <p:bldP spid="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52DC-5D3D-4A7E-B04E-4CB600A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40" y="188663"/>
            <a:ext cx="11204185" cy="501827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NEXUS: </a:t>
            </a:r>
            <a:r>
              <a:rPr lang="en-US" sz="3000" dirty="0">
                <a:solidFill>
                  <a:srgbClr val="FFFF00"/>
                </a:solidFill>
              </a:rPr>
              <a:t>Planned Development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44F-31E7-4ACE-833F-F707465C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39" y="1022531"/>
            <a:ext cx="11306215" cy="56468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Longer-term (Planned) Upgrades (2022)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risk indicators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(e.g., flood, fire, heat, disease, etc.)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Meiryo" panose="020B0400000000000000" pitchFamily="34" charset="-128"/>
                <a:cs typeface="Arial" panose="020B0604020202020204" pitchFamily="34" charset="0"/>
              </a:rPr>
              <a:t>Explore</a:t>
            </a:r>
            <a:r>
              <a:rPr lang="en-US" dirty="0">
                <a:effectLst/>
                <a:latin typeface="Arial" panose="020B0604020202020204" pitchFamily="34" charset="0"/>
                <a:ea typeface="Meiryo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" panose="020B0400000000000000" pitchFamily="34" charset="-128"/>
                <a:cs typeface="Arial" panose="020B0604020202020204" pitchFamily="34" charset="0"/>
              </a:rPr>
              <a:t>“cloud-based” or “web-based” NEXUS platform </a:t>
            </a:r>
            <a:r>
              <a:rPr lang="en-US" dirty="0">
                <a:effectLst/>
                <a:latin typeface="Arial" panose="020B0604020202020204" pitchFamily="34" charset="0"/>
                <a:ea typeface="Meiryo" panose="020B0400000000000000" pitchFamily="34" charset="-128"/>
                <a:cs typeface="Arial" panose="020B0604020202020204" pitchFamily="34" charset="0"/>
              </a:rPr>
              <a:t>to provide an “easy access” (easy or no installation) and “cross-platform” (not limited to Window-OS) version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Meiryo" panose="020B0400000000000000" pitchFamily="34" charset="-128"/>
                <a:cs typeface="Arial" panose="020B0604020202020204" pitchFamily="34" charset="0"/>
              </a:rPr>
              <a:t>Develop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eiryo" panose="020B0400000000000000" pitchFamily="34" charset="-128"/>
                <a:cs typeface="Arial" panose="020B0604020202020204" pitchFamily="34" charset="0"/>
              </a:rPr>
              <a:t>screening-level source impact analysis </a:t>
            </a:r>
            <a:r>
              <a:rPr lang="en-US" dirty="0">
                <a:latin typeface="Arial" panose="020B0604020202020204" pitchFamily="34" charset="0"/>
                <a:ea typeface="Meiryo" panose="020B0400000000000000" pitchFamily="34" charset="-128"/>
                <a:cs typeface="Arial" panose="020B0604020202020204" pitchFamily="34" charset="0"/>
              </a:rPr>
              <a:t>capability for areas &amp; communities of MP risk and EJ concern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154AD08-D6BB-4CD7-9593-D42341CA643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34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“NEXUS 2.0”Demo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B703B-572B-426E-803C-1B79DE642AEE}"/>
              </a:ext>
            </a:extLst>
          </p:cNvPr>
          <p:cNvSpPr/>
          <p:nvPr/>
        </p:nvSpPr>
        <p:spPr>
          <a:xfrm>
            <a:off x="2537834" y="3949010"/>
            <a:ext cx="705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NEXUS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2.0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“Quick Tutorial” slides attached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53185-9EE8-4FFE-953A-E35B1F73A9C9}"/>
              </a:ext>
            </a:extLst>
          </p:cNvPr>
          <p:cNvSpPr/>
          <p:nvPr/>
        </p:nvSpPr>
        <p:spPr>
          <a:xfrm>
            <a:off x="1940808" y="5967551"/>
            <a:ext cx="8087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Carey Jang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OAR/OAQPS/AQAD/Air Quality Modeling Group, September 2021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84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2F2FC-7872-4284-BF58-190DD37782DE}"/>
              </a:ext>
            </a:extLst>
          </p:cNvPr>
          <p:cNvSpPr txBox="1"/>
          <p:nvPr/>
        </p:nvSpPr>
        <p:spPr>
          <a:xfrm>
            <a:off x="914400" y="4472230"/>
            <a:ext cx="10284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Download “NEXUS” tool at: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  <a:hlinkClick r:id="rId2"/>
              </a:rPr>
              <a:t>https://gaftp.epa.gov/aqmg/cjang/NEXUS/NEXUS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 2.0/*</a:t>
            </a:r>
            <a:endParaRPr kumimoji="0" lang="en-US" sz="2400" b="0" i="1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35E8B8-4E5F-4BBA-93D5-1A4CBA871DA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1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440"/>
            <a:ext cx="9144000" cy="66910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</a:rPr>
              <a:t>RoadMap for NEXUS Tool Demo (2)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4" y="932689"/>
            <a:ext cx="11767706" cy="58538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Regional/State/CBSA/County Screening: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RSL manager’s hat</a:t>
            </a:r>
            <a:endParaRPr lang="en-US" altLang="zh-CN" sz="2400" u="sng" kern="1200" dirty="0">
              <a:latin typeface="Arial" panose="020B0604020202020204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 marL="630238" indent="-282575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Region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(EPA R4 &amp; R5)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State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(KY)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Areas with MP risk in top 10% (90%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tile) across 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HAPs </a:t>
            </a:r>
          </a:p>
          <a:p>
            <a:pPr marL="685800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CBSA Example: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buFont typeface="Wingdings" panose="05000000000000000000" pitchFamily="2" charset="2"/>
              <a:buChar char="ü"/>
              <a:tabLst>
                <a:tab pos="227013" algn="l"/>
                <a:tab pos="287338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Note:(1) Zoom-in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nature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--&gt; Jefferson co. (Data Content) &amp; Clark County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</a:p>
          <a:p>
            <a:pPr marL="0" indent="0">
              <a:buNone/>
              <a:tabLst>
                <a:tab pos="227013" algn="l"/>
                <a:tab pos="287338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(2) “Transparency to 30%”,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“</a:t>
            </a:r>
            <a:r>
              <a:rPr lang="en-US" sz="18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Emission Sources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“Diminish Control pane”, </a:t>
            </a:r>
          </a:p>
          <a:p>
            <a:pPr marL="0" indent="0">
              <a:buNone/>
              <a:tabLst>
                <a:tab pos="227013" algn="l"/>
                <a:tab pos="287338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(3) Color for emissions ranking (red to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Click “NOx”, “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“HAPs”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Add CO2e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	(4)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common sources for co-control potential? 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“NOx first row”			</a:t>
            </a:r>
          </a:p>
          <a:p>
            <a:pPr marL="0" indent="0">
              <a:buNone/>
              <a:tabLst>
                <a:tab pos="227013" algn="l"/>
                <a:tab pos="287338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(5) Many sources --&gt; Zoom-in “</a:t>
            </a:r>
            <a:r>
              <a:rPr lang="en-US" sz="18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Google MAP </a:t>
            </a:r>
          </a:p>
          <a:p>
            <a:pPr marL="0" indent="0">
              <a:buNone/>
              <a:tabLst>
                <a:tab pos="227013" algn="l"/>
                <a:tab pos="287338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(6) Click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NOx, 4</a:t>
            </a:r>
            <a:r>
              <a:rPr lang="en-US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Amer. Synthetic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“Gas &amp; VOC HAPs”  zoom-in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Rubbertown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(NGEM) -&gt;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Proximity</a:t>
            </a:r>
          </a:p>
          <a:p>
            <a:pPr marL="0" indent="0">
              <a:buNone/>
              <a:tabLst>
                <a:tab pos="227013" algn="l"/>
                <a:tab pos="287338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	(7)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 other emission (“non-point”)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contribute to MP?  Source Category -&gt; Visual (top X)</a:t>
            </a:r>
          </a:p>
          <a:p>
            <a:pPr marL="0" indent="0">
              <a:buNone/>
              <a:tabLst>
                <a:tab pos="227013" algn="l"/>
                <a:tab pos="287338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(8)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 Monitor sites?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Display Monitor sites  color ranking -&gt; click sites for AQ trend data</a:t>
            </a:r>
          </a:p>
          <a:p>
            <a:pPr marL="0" indent="0">
              <a:buNone/>
              <a:tabLst>
                <a:tab pos="227013" algn="l"/>
                <a:tab pos="287338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(9) Switch to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Detroit CBSA an area of EJ concern?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Adjust EJ to 85%, O3 to 80% to (Wayne co.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Black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); </a:t>
            </a:r>
          </a:p>
          <a:p>
            <a:pPr marL="0" indent="0">
              <a:buNone/>
              <a:tabLst>
                <a:tab pos="227013" algn="l"/>
                <a:tab pos="287338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(10) H.M. HAPs All -&gt; Manganese;  Display “Major emissions”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Wayne co. (rolldown-&gt; AK &amp; US Steel)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Louisville CBSA:  General view and then dial into “Jefferson County” </a:t>
            </a:r>
          </a:p>
          <a:p>
            <a:pPr marL="1028700" lvl="2"/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nature of the area’s multi-pollutant air quality issues?</a:t>
            </a:r>
          </a:p>
          <a:p>
            <a:pPr marL="1028700" lvl="2"/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top emissions sources (facilities) in county by pollutant?</a:t>
            </a:r>
          </a:p>
          <a:p>
            <a:pPr marL="1028700" lvl="2"/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sources are common across pollutants that may indicate co-control potential?</a:t>
            </a:r>
          </a:p>
          <a:p>
            <a:pPr marL="1028700" lvl="2"/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monitoring sites &amp; data available for PM</a:t>
            </a:r>
            <a:r>
              <a:rPr lang="en-US" sz="18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18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air toxics?</a:t>
            </a:r>
          </a:p>
          <a:p>
            <a:pPr marL="1028700" lvl="2"/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communities are potentially impacted near these facilities and monitors?</a:t>
            </a:r>
          </a:p>
          <a:p>
            <a:pPr marL="1028700" lvl="2">
              <a:lnSpc>
                <a:spcPct val="125000"/>
              </a:lnSpc>
            </a:pP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A989F89-805D-4EFB-8A1B-A51B6C5440E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441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440" y="6337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NEXUS Demo: Example Cases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n-US" altLang="zh-CN" sz="2800" b="1" dirty="0">
                <a:solidFill>
                  <a:prstClr val="black"/>
                </a:solidFill>
                <a:latin typeface="Arial" charset="0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43C103-20D2-4822-BD3F-675C69B36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2472" y="648147"/>
            <a:ext cx="4477512" cy="61458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00050" lvl="2" indent="-339725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Input module: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1-&gt;10 inputs data files; Plan to update to 2017 (CDC &amp; NATA)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-339725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Query Module: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fields/flexibility: Exploratory users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DQ” window: Select Advance Area, EJ, 2017 DVs =&gt; Apply map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Detachable 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summary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“EPA Region 5” =&gt;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“Advance + EJ”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color transparency &amp; Google Map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CBSA: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Minneapolis-&gt; 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emis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sources 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(Xcel Energy - Black Dog) 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Dakota Co.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</a:p>
          <a:p>
            <a:pPr marL="919163" lvl="3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“PM2.5 + H.M.HAPs” (Xcel Energy)</a:t>
            </a:r>
          </a:p>
          <a:p>
            <a:pPr marL="919163" lvl="3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“VOC + NOx + G&amp;V HAPs” (Flint Hills)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“EPA Region 5” -&gt;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EJ: Select “</a:t>
            </a:r>
            <a:r>
              <a:rPr lang="en-US" sz="1400" b="1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Disadvantage &amp; under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CBSA: Detroit -&gt; Wayne Co. -&gt; </a:t>
            </a:r>
          </a:p>
          <a:p>
            <a:pPr marL="919163" lvl="3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“NOx +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” (DTE Elec.)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9163" lvl="3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“PM2.5 + H.M.HAPs” (AK Steel, US Steel)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2" indent="-3492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CBSA: 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Cincinnati -&gt; Butler Co. (AK Steel)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(Cincinnati News article)</a:t>
            </a:r>
          </a:p>
          <a:p>
            <a:pPr marL="461963" lvl="2" indent="-349250">
              <a:spcBef>
                <a:spcPts val="0"/>
              </a:spcBef>
              <a:buFont typeface="+mj-lt"/>
              <a:buAutoNum type="arabicPeriod"/>
              <a:defRPr/>
            </a:pP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12361C0-3891-4EC5-81A5-907A76387ED0}"/>
              </a:ext>
            </a:extLst>
          </p:cNvPr>
          <p:cNvSpPr txBox="1">
            <a:spLocks/>
          </p:cNvSpPr>
          <p:nvPr/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2094650-B887-4300-8794-6429D0BF1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2016" y="648148"/>
            <a:ext cx="4331208" cy="61458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00050" lvl="2" indent="-339725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GUI:</a:t>
            </a: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Mimic 2008 MP report; County-based map</a:t>
            </a: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Color/legend setup; Exceed “Ambient or risk” threshold defined in “Center panel”</a:t>
            </a: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“county” to show “Data Content”</a:t>
            </a: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panel &amp; Left panel </a:t>
            </a: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User’s Manual &amp; PPT Tutorial</a:t>
            </a:r>
          </a:p>
          <a:p>
            <a:pPr marL="400050" lvl="2" indent="-339725">
              <a:spcBef>
                <a:spcPts val="0"/>
              </a:spcBef>
              <a:buNone/>
            </a:pP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-339725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 View :</a:t>
            </a: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“Ambient”: PM2.5: 12 -&gt; 10 ug/m3; O3: 70 -&gt; 65 ppb; “Risk”: Air Toxic 10% -&gt;0%-&gt; 20%</a:t>
            </a: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Risk only: O3:10%, PM:10%, AT: 10%</a:t>
            </a: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Advanced: Heavy-metal HAPs, G&amp;V:10%</a:t>
            </a:r>
          </a:p>
          <a:p>
            <a:pPr marL="857250" lvl="3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Co-PM risk: PM: 10%, H.M. HAPs: 10%</a:t>
            </a:r>
          </a:p>
          <a:p>
            <a:pPr marL="857250" lvl="3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 PM/NA: 12 ug/m3, H.M HAPs:10%</a:t>
            </a:r>
          </a:p>
          <a:p>
            <a:pPr marL="857250" lvl="3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Co-O3 risk: O3: 10%, G&amp;V HAPs: 10%</a:t>
            </a:r>
          </a:p>
          <a:p>
            <a:pPr marL="857250" lvl="3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 O3/NA: 70 ppb, G&amp;V HAPs:10%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Advanced: H-M: Chromium &amp; G-V: HCHO </a:t>
            </a:r>
          </a:p>
          <a:p>
            <a:pPr marL="400050" lvl="2" indent="-339725">
              <a:spcBef>
                <a:spcPts val="0"/>
              </a:spcBef>
              <a:buFont typeface="+mj-lt"/>
              <a:buAutoNum type="arabicPeriod"/>
            </a:pP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2" indent="-349250"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Region/State/CBSA View:</a:t>
            </a:r>
          </a:p>
          <a:p>
            <a:pPr marL="461963" lvl="2" indent="-3492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“dial-in” for regional (all risk: 10%) </a:t>
            </a:r>
          </a:p>
          <a:p>
            <a:pPr marL="461963" lvl="2" indent="-3492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Regions: R4/R5/R9 -&gt; States: NC/CA -&gt; CBSA: RDU</a:t>
            </a:r>
          </a:p>
          <a:p>
            <a:pPr marL="461963" lvl="2" indent="-3492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“right-click” -&gt; </a:t>
            </a:r>
            <a:r>
              <a:rPr lang="en-US" sz="1400" b="1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1400" b="1" dirty="0" err="1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Emis</a:t>
            </a:r>
            <a:r>
              <a:rPr lang="en-US" sz="1400" b="1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Sources</a:t>
            </a:r>
          </a:p>
          <a:p>
            <a:pPr marL="461963" lvl="2" indent="-3492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color transparency/Google Map</a:t>
            </a:r>
            <a:endParaRPr lang="en-US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2" indent="-349250"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Emission Sources: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2" indent="-3492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CBSA: Louisville -&gt; Jefferson Co. -&gt; Facility (Louisville G&amp;E)</a:t>
            </a:r>
          </a:p>
          <a:p>
            <a:pPr marL="461963" lvl="2" indent="-3492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SO2/NOx/HAPs, Facility, Data Content; </a:t>
            </a:r>
          </a:p>
          <a:p>
            <a:pPr marL="461963" lvl="2" indent="-3492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X Emission Sources: CAPs &amp; HAPs</a:t>
            </a:r>
          </a:p>
        </p:txBody>
      </p:sp>
    </p:spTree>
    <p:extLst>
      <p:ext uri="{BB962C8B-B14F-4D97-AF65-F5344CB8AC3E}">
        <p14:creationId xmlns:p14="http://schemas.microsoft.com/office/powerpoint/2010/main" val="270822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440"/>
            <a:ext cx="9144000" cy="66910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</a:rPr>
              <a:t>RoadMap for NEXUS Tool Demo (3)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80258"/>
            <a:ext cx="11793682" cy="569517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Risks and EJ/Demographic Screening</a:t>
            </a:r>
          </a:p>
          <a:p>
            <a:pPr lvl="1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view of CBSA level information using the EJ/Demographic indicators to show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overlay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MP areas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Detroit (or Chicago) Example: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view and then dial into Wayne County (or Cook Country)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/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nature of the area’s multi-pollutant air quality issues?</a:t>
            </a:r>
          </a:p>
          <a:p>
            <a:pPr marL="1028700" lvl="2"/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top emissions sources (facilities) in county by pollutant?</a:t>
            </a:r>
          </a:p>
          <a:p>
            <a:pPr marL="1028700" lvl="2"/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sources are common across pollutants that may indicate co-control potential?</a:t>
            </a:r>
          </a:p>
          <a:p>
            <a:pPr marL="1028700" lvl="2"/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monitoring sites &amp; data available for PM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air toxics?</a:t>
            </a:r>
          </a:p>
          <a:p>
            <a:pPr marL="1028700" lvl="2"/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communities are potentially impacted near these facilities and monitors?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CF3BEE6-09B6-497D-AB47-F9A100C96BA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0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6BC7-AEF0-4B96-994E-1B9F8EC1C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445" y="2130426"/>
            <a:ext cx="109728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“NEXUS” Multi-Pollutant Analysis Tool</a:t>
            </a:r>
            <a:br>
              <a:rPr lang="en-US" dirty="0"/>
            </a:br>
            <a:r>
              <a:rPr lang="en-US" dirty="0"/>
              <a:t> OAR Briefing and Live Demo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96944-15EB-493A-8487-DB2C5D63D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12" y="4748349"/>
            <a:ext cx="85344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OAQPS’s Multi-Pollutant Team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September 22, 2021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7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Overview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1"/>
            <a:ext cx="10058400" cy="561662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NEXUS Background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Tool Development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Expected Use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Key Modules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Data Inputs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Recent Updates/Improvements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Planned Upgrades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“NEXUS 2.0”Live Demo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0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Tool Development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5786FD-FD79-4F13-97B8-F53B9DFC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4" y="1532512"/>
            <a:ext cx="8889441" cy="481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4E54DD3-EE3F-40AC-A3BE-CF2158371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635" y="1611168"/>
            <a:ext cx="2852221" cy="4622482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en-US" sz="2700" b="0" dirty="0"/>
              <a:t>A new Multi-Pollutant (MP) Advanced Screening Tool (NEXUS) is being developed to identify geographic areas where health risks related to O</a:t>
            </a:r>
            <a:r>
              <a:rPr lang="en-US" sz="2700" b="0" baseline="-25000" dirty="0"/>
              <a:t>3</a:t>
            </a:r>
            <a:r>
              <a:rPr lang="en-US" sz="2700" b="0" dirty="0"/>
              <a:t>, PM</a:t>
            </a:r>
            <a:r>
              <a:rPr lang="en-US" sz="2700" b="0" baseline="-25000" dirty="0"/>
              <a:t>2.5 </a:t>
            </a:r>
            <a:r>
              <a:rPr lang="en-US" sz="2700" b="0" dirty="0"/>
              <a:t>and air toxics overlap and will be used to identify additional areas for MP collaboration</a:t>
            </a:r>
          </a:p>
          <a:p>
            <a:endParaRPr lang="en-US" dirty="0"/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3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989" y="6622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Tool Development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2CC4710-C644-405D-9473-3A8C4B29D63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B1D810-7141-47C2-8558-1D80006EC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31" y="1045030"/>
            <a:ext cx="10818738" cy="5532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3200" u="sng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Motivation</a:t>
            </a:r>
            <a:r>
              <a:rPr lang="en-US" altLang="zh-CN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: </a:t>
            </a:r>
            <a:r>
              <a:rPr lang="en-US" altLang="zh-CN" b="0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Develop a new multi-pollutant analysis tool to identify and assess areas with high ambient levels and/or health risks associated with PM</a:t>
            </a:r>
            <a:r>
              <a:rPr lang="en-US" altLang="zh-CN" b="0" kern="1200" baseline="-250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2.5</a:t>
            </a:r>
            <a:r>
              <a:rPr lang="en-US" altLang="zh-CN" b="0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, O</a:t>
            </a:r>
            <a:r>
              <a:rPr lang="en-US" altLang="zh-CN" b="0" kern="1200" baseline="-250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3</a:t>
            </a:r>
            <a:r>
              <a:rPr lang="en-US" altLang="zh-CN" b="0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, and air toxics</a:t>
            </a:r>
            <a:endParaRPr lang="en-US" altLang="zh-CN" b="0" kern="12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3200" u="sng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Phase-1</a:t>
            </a:r>
            <a:r>
              <a:rPr lang="en-US" altLang="zh-CN" sz="320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: </a:t>
            </a:r>
            <a:r>
              <a:rPr lang="en-US" altLang="zh-CN" b="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Develop a GIS-based NEXUS prototype with a user-friendly graphical interface to provide analysis and visualization functions of potential multi-pollutant AQ issues at the </a:t>
            </a:r>
            <a:r>
              <a:rPr lang="en-US" altLang="zh-CN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National </a:t>
            </a:r>
            <a:r>
              <a:rPr lang="en-US" altLang="zh-CN" b="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level</a:t>
            </a:r>
            <a:r>
              <a:rPr lang="en-US" altLang="zh-CN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altLang="zh-CN" b="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(March 2020)</a:t>
            </a:r>
            <a:endParaRPr lang="en-US" altLang="zh-CN" b="0" dirty="0">
              <a:solidFill>
                <a:srgbClr val="0000FF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3200" u="sng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Phase-2</a:t>
            </a:r>
            <a:r>
              <a:rPr lang="en-US" altLang="zh-CN" sz="3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: </a:t>
            </a:r>
            <a:r>
              <a:rPr lang="en-US" altLang="zh-CN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Expand the NEXUS tool to allow users to dial into an </a:t>
            </a:r>
            <a:r>
              <a:rPr lang="en-US" altLang="zh-CN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EPA region, State,</a:t>
            </a:r>
            <a:r>
              <a:rPr lang="en-US" altLang="zh-CN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altLang="zh-CN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or Metropolitan area</a:t>
            </a:r>
            <a:r>
              <a:rPr lang="en-US" altLang="zh-CN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and provide V/A and data query functions for “</a:t>
            </a:r>
            <a:r>
              <a:rPr lang="en-US" altLang="zh-CN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AQ and emissions</a:t>
            </a:r>
            <a:r>
              <a:rPr lang="en-US" altLang="zh-CN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” information over the selected region of interest  (August 2020)</a:t>
            </a:r>
            <a:endParaRPr lang="en-US" altLang="zh-CN" b="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altLang="zh-CN" b="0" kern="120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altLang="zh-CN" sz="1400" b="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8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Expected Use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06425C3-36CF-47A1-808E-F4E697D4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52" y="1287428"/>
            <a:ext cx="11019295" cy="520544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NEXUS tool will allow users to do the following:</a:t>
            </a:r>
          </a:p>
          <a:p>
            <a:pPr lvl="1"/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screening to identify areas with MP issues: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Phase 1 development provides ability to quickly screen areas across nation that have combination of high air quality and/or risk levels for 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Air Toxics.</a:t>
            </a:r>
          </a:p>
          <a:p>
            <a:pPr lvl="1"/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screening to understand nature of MP problem: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Phase 2 development provides ability to ‘dial-into’ specific areas to determine extent to which common emissions sources are causing the MP issues.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expect to use this tool in conjunction with Regions and identify areas that would potentially benefit most from MP approaches to reduce emissions (including current NA areas).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NEXUS tool will essentially provide a ‘conceptual model’ of an area’s MP issues to facilitate engagement with state/local/tribal agencies and community stakeholder groups.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also expect that it can have additional value-added uses across the Office for Air Toxics, Environmental Justice and other programs.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A1E1F2-347B-48C7-A019-02260FD93E6D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5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Three Key Modules</a:t>
            </a:r>
            <a:endParaRPr lang="en-US" altLang="zh-CN" sz="28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F1F69-3062-4B81-A55B-702A934F02DE}"/>
              </a:ext>
            </a:extLst>
          </p:cNvPr>
          <p:cNvSpPr txBox="1"/>
          <p:nvPr/>
        </p:nvSpPr>
        <p:spPr>
          <a:xfrm>
            <a:off x="531669" y="888613"/>
            <a:ext cx="289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84" charset="-128"/>
                <a:cs typeface="+mn-cs"/>
              </a:rPr>
              <a:t>Data Viewer Module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65CB8-FB69-44A8-8EEA-506483A37D05}"/>
              </a:ext>
            </a:extLst>
          </p:cNvPr>
          <p:cNvSpPr txBox="1"/>
          <p:nvPr/>
        </p:nvSpPr>
        <p:spPr>
          <a:xfrm>
            <a:off x="4734001" y="897193"/>
            <a:ext cx="26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84" charset="-128"/>
                <a:cs typeface="+mn-cs"/>
              </a:rPr>
              <a:t>Data Input 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4412E-3B1E-4518-882E-0D0F4C20AB26}"/>
              </a:ext>
            </a:extLst>
          </p:cNvPr>
          <p:cNvSpPr txBox="1"/>
          <p:nvPr/>
        </p:nvSpPr>
        <p:spPr>
          <a:xfrm>
            <a:off x="8657417" y="922954"/>
            <a:ext cx="278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84" charset="-128"/>
                <a:cs typeface="+mn-cs"/>
              </a:rPr>
              <a:t>Data Query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86185-632C-4A58-8BCC-3D3856BED05B}"/>
              </a:ext>
            </a:extLst>
          </p:cNvPr>
          <p:cNvSpPr txBox="1"/>
          <p:nvPr/>
        </p:nvSpPr>
        <p:spPr>
          <a:xfrm>
            <a:off x="409992" y="3731316"/>
            <a:ext cx="327401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View and create interactive Map/Data/Chart/Table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flexible selections &amp; mapping of 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Ambient”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and/or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“Risk”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levels of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, O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and Air Toxics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regional analysis for “EPA region”, “States”, “CBSA”, and “County”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D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isplay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major point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emission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locations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monitoring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sites/data by pollutants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D7E90-F425-4F2C-B528-1903BBBD9E90}"/>
              </a:ext>
            </a:extLst>
          </p:cNvPr>
          <p:cNvSpPr txBox="1"/>
          <p:nvPr/>
        </p:nvSpPr>
        <p:spPr>
          <a:xfrm>
            <a:off x="4382092" y="3731316"/>
            <a:ext cx="3375559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Integrate all MP data - emissions, monitoring, modeling, health risk, and EJ/demographic data into a single platform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Currently use10 publicly available input datasets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data preview, search, filter and output functions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Allow to update/change input data files and then run/save to a new “project”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091F0-CE37-4CE9-8565-47A16C4D737C}"/>
              </a:ext>
            </a:extLst>
          </p:cNvPr>
          <p:cNvSpPr txBox="1"/>
          <p:nvPr/>
        </p:nvSpPr>
        <p:spPr>
          <a:xfrm>
            <a:off x="8482143" y="3731316"/>
            <a:ext cx="34486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Expand data field selections and flexibility for exploratory &amp; advanced users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map overlaying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summary table for data query results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Current data query based on selected data fields: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“Ambient &amp; Risk for PM, O3 &amp; Air toxics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”, “EJ/demographic indicator”, 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Advance area”, “NA Area”, “Tribal area”, Class I area”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3DB8CE-5915-4220-B950-7F095D2F11CA}"/>
              </a:ext>
            </a:extLst>
          </p:cNvPr>
          <p:cNvGrpSpPr/>
          <p:nvPr/>
        </p:nvGrpSpPr>
        <p:grpSpPr>
          <a:xfrm>
            <a:off x="119935" y="1375691"/>
            <a:ext cx="3854130" cy="2134411"/>
            <a:chOff x="1653056" y="1678033"/>
            <a:chExt cx="2795985" cy="1928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F16E27-F4E5-46AE-9F34-2406738DB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3056" y="1678033"/>
              <a:ext cx="2795985" cy="19289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0A58A123-D511-413B-AA1F-4CFEB016EB9B}"/>
                </a:ext>
              </a:extLst>
            </p:cNvPr>
            <p:cNvSpPr/>
            <p:nvPr/>
          </p:nvSpPr>
          <p:spPr>
            <a:xfrm>
              <a:off x="2134961" y="1908350"/>
              <a:ext cx="277585" cy="6144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560625E-3494-4B6D-9F0D-5A1D80D21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37"/>
          <a:stretch/>
        </p:blipFill>
        <p:spPr>
          <a:xfrm>
            <a:off x="4168935" y="1375691"/>
            <a:ext cx="3854130" cy="2159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01F8D-4FFD-4C0F-A213-88C819E44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935" y="1375691"/>
            <a:ext cx="3854130" cy="2159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7C5DEA2A-44B9-4399-AF7B-08A0E26C100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52288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?mso-contentType ?>
<SharedContentType xmlns="Microsoft.SharePoint.Taxonomy.ContentTypeSync" SourceId="29f62856-1543-49d4-a736-4569d363f533" ContentTypeId="0x0101" PreviousValue="false"/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Props1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7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24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1A6E0D0-DF25-41E1-849F-4E7E9FBDD1A9}">
  <ds:schemaRefs>
    <ds:schemaRef ds:uri="http://schemas.openxmlformats.org/package/2006/metadata/core-properties"/>
    <ds:schemaRef ds:uri="http://purl.org/dc/terms/"/>
    <ds:schemaRef ds:uri="5c1deef3-b27c-4e9a-b0d4-9d092d100f42"/>
    <ds:schemaRef ds:uri="http://schemas.microsoft.com/office/2006/documentManagement/types"/>
    <ds:schemaRef ds:uri="4ffa91fb-a0ff-4ac5-b2db-65c790d184a4"/>
    <ds:schemaRef ds:uri="http://schemas.microsoft.com/sharepoint.v3"/>
    <ds:schemaRef ds:uri="http://purl.org/dc/elements/1.1/"/>
    <ds:schemaRef ds:uri="http://schemas.microsoft.com/office/2006/metadata/properties"/>
    <ds:schemaRef ds:uri="http://schemas.microsoft.com/office/infopath/2007/PartnerControls"/>
    <ds:schemaRef ds:uri="6290be6a-0c37-488c-89d7-fa04eb7489f1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70374</TotalTime>
  <Words>3291</Words>
  <Application>Microsoft Office PowerPoint</Application>
  <PresentationFormat>Widescreen</PresentationFormat>
  <Paragraphs>306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微软雅黑</vt:lpstr>
      <vt:lpstr>黑体</vt:lpstr>
      <vt:lpstr>Arial</vt:lpstr>
      <vt:lpstr>Calibri</vt:lpstr>
      <vt:lpstr>Times New Roman</vt:lpstr>
      <vt:lpstr>Wingdings</vt:lpstr>
      <vt:lpstr>2_EMPA课题组模板</vt:lpstr>
      <vt:lpstr>3_EMPA课题组模板</vt:lpstr>
      <vt:lpstr>4_EMPA课题组模板</vt:lpstr>
      <vt:lpstr>RoadMap for NEXUS Tool Demo (1)</vt:lpstr>
      <vt:lpstr>RoadMap for NEXUS Tool Demo (2)</vt:lpstr>
      <vt:lpstr>RoadMap for NEXUS Tool Demo (3)</vt:lpstr>
      <vt:lpstr>“NEXUS” Multi-Pollutant Analysis Tool  OAR Briefing and Live Demo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“NEXUS 2.0” Demo: 2017 NEXUS Case</vt:lpstr>
      <vt:lpstr>RoadMap for NEXUS Tool Demo (1)</vt:lpstr>
      <vt:lpstr>RoadMap for NEXUS Tool Demo (2)</vt:lpstr>
      <vt:lpstr>RoadMap for NEXUS Tool Demo (3)</vt:lpstr>
      <vt:lpstr>NEXUS: Recent &amp; Ongoing Development</vt:lpstr>
      <vt:lpstr>New “Proximity Analysis” Module (under development)</vt:lpstr>
      <vt:lpstr>Proximity Analysis: Select “Location” &amp; “Radius”</vt:lpstr>
      <vt:lpstr>NEXUS: Planned Development (2022)</vt:lpstr>
      <vt:lpstr>“NEXUS 2.0”Demo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Carey Jang</cp:lastModifiedBy>
  <cp:revision>1296</cp:revision>
  <cp:lastPrinted>2020-02-19T17:26:50Z</cp:lastPrinted>
  <dcterms:created xsi:type="dcterms:W3CDTF">2016-05-30T08:23:37Z</dcterms:created>
  <dcterms:modified xsi:type="dcterms:W3CDTF">2021-09-22T22:10:19Z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