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1"/>
  </p:notesMasterIdLst>
  <p:handoutMasterIdLst>
    <p:handoutMasterId r:id="rId42"/>
  </p:handoutMasterIdLst>
  <p:sldIdLst>
    <p:sldId id="1459" r:id="rId32"/>
    <p:sldId id="1249" r:id="rId33"/>
    <p:sldId id="1461" r:id="rId34"/>
    <p:sldId id="1457" r:id="rId35"/>
    <p:sldId id="1456" r:id="rId36"/>
    <p:sldId id="1455" r:id="rId37"/>
    <p:sldId id="1427" r:id="rId38"/>
    <p:sldId id="1462" r:id="rId39"/>
    <p:sldId id="1379" r:id="rId4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A00F2-4DA5-4941-80AF-1131371E703A}" v="1" dt="2021-11-03T15:37:42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3907" autoAdjust="0"/>
  </p:normalViewPr>
  <p:slideViewPr>
    <p:cSldViewPr snapToGrid="0">
      <p:cViewPr varScale="1">
        <p:scale>
          <a:sx n="67" d="100"/>
          <a:sy n="67" d="100"/>
        </p:scale>
        <p:origin x="4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850CF8C-9D27-4779-A063-25F04D46B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41DB482-C6E6-49A9-A1ED-F782E5F74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2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CAD8BDA-26E0-4DC2-9732-158D1E9E9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2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1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dg.epa.gov/data/public/OAR/OAQPS/Class1/Class1Areas.zip" TargetMode="External"/><Relationship Id="rId3" Type="http://schemas.openxmlformats.org/officeDocument/2006/relationships/hyperlink" Target="https://www.epa.gov/air-trends/air-quality-design-values" TargetMode="External"/><Relationship Id="rId7" Type="http://schemas.openxmlformats.org/officeDocument/2006/relationships/hyperlink" Target="https://www.epa.gov/ejscreen/download-ejscreen-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amtic/amtic-air-toxics-data-ambient-monitoring-archive" TargetMode="External"/><Relationship Id="rId5" Type="http://schemas.openxmlformats.org/officeDocument/2006/relationships/hyperlink" Target="https://gispub.epa.gov/arcgis/rest/services/OAR_OAQPS" TargetMode="External"/><Relationship Id="rId4" Type="http://schemas.openxmlformats.org/officeDocument/2006/relationships/hyperlink" Target="https://www.epa.gov/air-emissions-inventories/2017-national-emissions-inventory-nei-data" TargetMode="External"/><Relationship Id="rId9" Type="http://schemas.openxmlformats.org/officeDocument/2006/relationships/hyperlink" Target="https://edg.epa.gov/data/Public/OEI/OIAA/Tribes/EPAtribes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ndis.elizabeth@epa.gov" TargetMode="External"/><Relationship Id="rId2" Type="http://schemas.openxmlformats.org/officeDocument/2006/relationships/hyperlink" Target="https://gaftp.epa.gov/Air/aqmg/cjang/NEXUS/NEXUS%202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g.carey@epa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aftp.epa.gov/aqmg/cjang/NEXUS/NEXUS%202.0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6BC7-AEF0-4B96-994E-1B9F8EC1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45" y="2130426"/>
            <a:ext cx="109728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NEXUS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dirty="0">
                <a:solidFill>
                  <a:srgbClr val="FFFF00"/>
                </a:solidFill>
              </a:rPr>
              <a:t> Multi-Pollutant Analysis Tool</a:t>
            </a:r>
            <a:br>
              <a:rPr lang="en-US" dirty="0"/>
            </a:br>
            <a:r>
              <a:rPr lang="en-US" dirty="0"/>
              <a:t> </a:t>
            </a:r>
            <a:r>
              <a:rPr lang="en-US" sz="3600" dirty="0"/>
              <a:t>EPA Regional APM Briefing and Live Demo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96944-15EB-493A-8487-DB2C5D63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2" y="4748349"/>
            <a:ext cx="85344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OAQPS’s Multi-Pollutant Team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November 8</a:t>
            </a:r>
            <a:r>
              <a:rPr lang="en-US" altLang="zh-CN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NEXUS 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Tool Development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Expected Use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Key Modules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Data Inputs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Next 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NEXUS 2.0 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Tool Development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5786FD-FD79-4F13-97B8-F53B9DFC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79" y="884330"/>
            <a:ext cx="8889441" cy="481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E54DD3-EE3F-40AC-A3BE-CF215837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44747"/>
            <a:ext cx="12192000" cy="101315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900" b="0" dirty="0"/>
              <a:t>A new Multi-Pollutant (MP) Advanced Screening Tool (NEXUS) is being developed to: </a:t>
            </a:r>
          </a:p>
          <a:p>
            <a:pPr marL="914400" indent="-450850">
              <a:buFont typeface="+mj-lt"/>
              <a:buAutoNum type="arabicPeriod"/>
            </a:pPr>
            <a:r>
              <a:rPr lang="en-US" sz="2600" b="0" dirty="0"/>
              <a:t>Identify geographic areas where health risks related to O</a:t>
            </a:r>
            <a:r>
              <a:rPr lang="en-US" sz="2600" b="0" baseline="-25000" dirty="0"/>
              <a:t>3</a:t>
            </a:r>
            <a:r>
              <a:rPr lang="en-US" sz="2600" b="0" dirty="0"/>
              <a:t>, PM</a:t>
            </a:r>
            <a:r>
              <a:rPr lang="en-US" sz="2600" b="0" baseline="-25000" dirty="0"/>
              <a:t>2.5 </a:t>
            </a:r>
            <a:r>
              <a:rPr lang="en-US" sz="2600" b="0" dirty="0"/>
              <a:t>and air toxics overlap</a:t>
            </a:r>
          </a:p>
          <a:p>
            <a:pPr marL="914400" indent="-450850">
              <a:buFont typeface="+mj-lt"/>
              <a:buAutoNum type="arabicPeriod"/>
            </a:pPr>
            <a:r>
              <a:rPr lang="en-US" sz="2600" b="0" dirty="0"/>
              <a:t>Characterize the nature of MP AQ issues for specific areas to consider MP AQ planning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Expected Use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6425C3-36CF-47A1-808E-F4E697D4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52" y="1287428"/>
            <a:ext cx="11019295" cy="52054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allow users to do the following: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screening to identify areas with MP issues: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Phase 1 development provides ability to quickly screen areas across nation that have combination of high air quality and/or risk levels for 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Air Toxics.</a:t>
            </a:r>
          </a:p>
          <a:p>
            <a:pPr lvl="1"/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screening to understand nature of MP problem: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Phase 2 development provides ability to ‘dial-into’ specific areas to determine extent to which common emissions sources are causing the MP issues.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‘conceptual model’ of an area’s MP issues to facilitate engagement with state/local/tribal agencies and community stakeholder groups.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A1E1F2-347B-48C7-A019-02260FD93E6D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5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Three Key Modules</a:t>
            </a:r>
            <a:endParaRPr lang="en-US" altLang="zh-CN" sz="28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F1F69-3062-4B81-A55B-702A934F02DE}"/>
              </a:ext>
            </a:extLst>
          </p:cNvPr>
          <p:cNvSpPr txBox="1"/>
          <p:nvPr/>
        </p:nvSpPr>
        <p:spPr>
          <a:xfrm>
            <a:off x="531669" y="888613"/>
            <a:ext cx="289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Viewer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5CB8-FB69-44A8-8EEA-506483A37D05}"/>
              </a:ext>
            </a:extLst>
          </p:cNvPr>
          <p:cNvSpPr txBox="1"/>
          <p:nvPr/>
        </p:nvSpPr>
        <p:spPr>
          <a:xfrm>
            <a:off x="4734001" y="897193"/>
            <a:ext cx="26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Input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4412E-3B1E-4518-882E-0D0F4C20AB26}"/>
              </a:ext>
            </a:extLst>
          </p:cNvPr>
          <p:cNvSpPr txBox="1"/>
          <p:nvPr/>
        </p:nvSpPr>
        <p:spPr>
          <a:xfrm>
            <a:off x="8657417" y="922954"/>
            <a:ext cx="278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84" charset="-128"/>
                <a:cs typeface="+mn-cs"/>
              </a:rPr>
              <a:t>Data Query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86185-632C-4A58-8BCC-3D3856BED05B}"/>
              </a:ext>
            </a:extLst>
          </p:cNvPr>
          <p:cNvSpPr txBox="1"/>
          <p:nvPr/>
        </p:nvSpPr>
        <p:spPr>
          <a:xfrm>
            <a:off x="409992" y="3731316"/>
            <a:ext cx="327401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View and create interactive Map/Data/Chart/Table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flexible selections &amp; mapping of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Ambient”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and/or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“Risk”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levels of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, O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and Air Toxics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regional analysis for “EPA region”, “States”, “CBSA”, and “County”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Display major point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emission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locations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monitoring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 sites/data by pollutants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D7E90-F425-4F2C-B528-1903BBBD9E90}"/>
              </a:ext>
            </a:extLst>
          </p:cNvPr>
          <p:cNvSpPr txBox="1"/>
          <p:nvPr/>
        </p:nvSpPr>
        <p:spPr>
          <a:xfrm>
            <a:off x="4382092" y="3731316"/>
            <a:ext cx="337555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Integrate all MP data - emissions, monitoring, modeling, health risk, and EJ/demographic data into a single platform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Currently use10 publicly available input datasets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data preview, search, filter and output 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Allow to update/change input data files and then run/save to a new “project”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091F0-CE37-4CE9-8565-47A16C4D737C}"/>
              </a:ext>
            </a:extLst>
          </p:cNvPr>
          <p:cNvSpPr txBox="1"/>
          <p:nvPr/>
        </p:nvSpPr>
        <p:spPr>
          <a:xfrm>
            <a:off x="8482143" y="3731316"/>
            <a:ext cx="34486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Expand data field selections and flexibility for exploratory &amp; advanced users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Provide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map overlaying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summary table for data query results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Current data query based on selected data fields: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“Ambient &amp; Risk for PM, O3 &amp; Air toxics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”, “EJ/demographic indicator”, 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Advance area”, “NA Area”, “Tribal area”, Class I area”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3DB8CE-5915-4220-B950-7F095D2F11CA}"/>
              </a:ext>
            </a:extLst>
          </p:cNvPr>
          <p:cNvGrpSpPr/>
          <p:nvPr/>
        </p:nvGrpSpPr>
        <p:grpSpPr>
          <a:xfrm>
            <a:off x="119935" y="1375691"/>
            <a:ext cx="3854130" cy="2134411"/>
            <a:chOff x="1653056" y="1678033"/>
            <a:chExt cx="2795985" cy="1928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16E27-F4E5-46AE-9F34-2406738D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056" y="1678033"/>
              <a:ext cx="2795985" cy="19289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A58A123-D511-413B-AA1F-4CFEB016EB9B}"/>
                </a:ext>
              </a:extLst>
            </p:cNvPr>
            <p:cNvSpPr/>
            <p:nvPr/>
          </p:nvSpPr>
          <p:spPr>
            <a:xfrm>
              <a:off x="2134961" y="1908350"/>
              <a:ext cx="277585" cy="6144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560625E-3494-4B6D-9F0D-5A1D80D21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7"/>
          <a:stretch/>
        </p:blipFill>
        <p:spPr>
          <a:xfrm>
            <a:off x="4168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01F8D-4FFD-4C0F-A213-88C819E44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935" y="1375691"/>
            <a:ext cx="3854130" cy="2159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7C5DEA2A-44B9-4399-AF7B-08A0E26C100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0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NEXUS 2.0: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微软雅黑"/>
              </a:rPr>
              <a:t>Input Data Files and Sources</a:t>
            </a:r>
            <a:endParaRPr lang="en-US" altLang="zh-CN" sz="24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D6AFC8-B8D2-4E55-8898-36E8238F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52896"/>
              </p:ext>
            </p:extLst>
          </p:nvPr>
        </p:nvGraphicFramePr>
        <p:xfrm>
          <a:off x="78659" y="825812"/>
          <a:ext cx="12034684" cy="57848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4607">
                  <a:extLst>
                    <a:ext uri="{9D8B030D-6E8A-4147-A177-3AD203B41FA5}">
                      <a16:colId xmlns:a16="http://schemas.microsoft.com/office/drawing/2014/main" val="2008470103"/>
                    </a:ext>
                  </a:extLst>
                </a:gridCol>
                <a:gridCol w="1417892">
                  <a:extLst>
                    <a:ext uri="{9D8B030D-6E8A-4147-A177-3AD203B41FA5}">
                      <a16:colId xmlns:a16="http://schemas.microsoft.com/office/drawing/2014/main" val="2468054943"/>
                    </a:ext>
                  </a:extLst>
                </a:gridCol>
                <a:gridCol w="3016457">
                  <a:extLst>
                    <a:ext uri="{9D8B030D-6E8A-4147-A177-3AD203B41FA5}">
                      <a16:colId xmlns:a16="http://schemas.microsoft.com/office/drawing/2014/main" val="4000740675"/>
                    </a:ext>
                  </a:extLst>
                </a:gridCol>
                <a:gridCol w="4660490">
                  <a:extLst>
                    <a:ext uri="{9D8B030D-6E8A-4147-A177-3AD203B41FA5}">
                      <a16:colId xmlns:a16="http://schemas.microsoft.com/office/drawing/2014/main" val="487913559"/>
                    </a:ext>
                  </a:extLst>
                </a:gridCol>
                <a:gridCol w="865238">
                  <a:extLst>
                    <a:ext uri="{9D8B030D-6E8A-4147-A177-3AD203B41FA5}">
                      <a16:colId xmlns:a16="http://schemas.microsoft.com/office/drawing/2014/main" val="3168272893"/>
                    </a:ext>
                  </a:extLst>
                </a:gridCol>
              </a:tblGrid>
              <a:tr h="1482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Data</a:t>
                      </a:r>
                      <a:endParaRPr lang="en-US" sz="16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21156550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/PM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conc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BenMAP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2020013330"/>
                  </a:ext>
                </a:extLst>
              </a:tr>
              <a:tr h="449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and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fused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conc &amp; risk data at 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ounty/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tract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&amp; Air Toxic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2014*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621602255"/>
                  </a:ext>
                </a:extLst>
              </a:tr>
              <a:tr h="5705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Values”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values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https://www.epa.gov/air-trends/air-quality-design-values</a:t>
                      </a:r>
                      <a:endParaRPr lang="en-US" sz="11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249309967"/>
                  </a:ext>
                </a:extLst>
              </a:tr>
              <a:tr h="5238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County Emissions”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“NEI Facility Emissions”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County-level and facility source emissions of CAPs, HAPs &amp; GHGs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https://www.epa.gov/air-emissions-inventories/2017-national-emissions-inventory-nei-data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494502801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aseline="-25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 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data (DVs)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https://gispub.epa.gov/arcgis/rest/services/OAR_OAQPS</a:t>
                      </a:r>
                      <a:endParaRPr lang="en-US" sz="1100" i="1" baseline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 to 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37611501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“Air Toxic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data”</a:t>
                      </a:r>
                      <a:endParaRPr lang="en-US" sz="16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monitoring data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 HAPs)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OAQPS public website:  </a:t>
                      </a:r>
                      <a:r>
                        <a:rPr lang="en-US" sz="1100" i="1" u="sng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https://www.epa.gov/amtic/amtic-air-toxics-data-ambient-monitoring-archive</a:t>
                      </a:r>
                      <a:endParaRPr lang="en-US" sz="1100" i="1" u="sng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 to 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 data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 indicators (7)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EJSCREEN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EJSCREEN: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https://www.epa.gov/ejscreen/download-ejscreen-data</a:t>
                      </a:r>
                      <a:endParaRPr lang="en-US" sz="1200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“Advance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areas“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PM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Advance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OAQPS MP team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64769716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“Class 1_Areas”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EPA Class 1 Federal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 EPA Class 1 Federal Areas Website: 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https://edg.epa.gov/data/public/OAR/OAQPS/Class1/Class1Areas.zip</a:t>
                      </a:r>
                      <a:endParaRPr lang="en-US" sz="14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93455773"/>
                  </a:ext>
                </a:extLst>
              </a:tr>
              <a:tr h="576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“Tribal Areas”</a:t>
                      </a:r>
                      <a:endParaRPr 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Tribal Areas 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EPA public website: </a:t>
                      </a:r>
                    </a:p>
                    <a:p>
                      <a:pPr algn="ctr" fontAlgn="ctr"/>
                      <a:r>
                        <a:rPr lang="en-US" sz="1100" i="1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https://edg.epa.gov/data/Public/OEI/OIAA/Tribes/EPAtribes.zip</a:t>
                      </a:r>
                      <a:endParaRPr lang="en-US" sz="1100" i="1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301551267"/>
                  </a:ext>
                </a:extLst>
              </a:tr>
            </a:tbl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547152DB-1CD4-487A-ADC4-9EA4DFEA224F}"/>
              </a:ext>
            </a:extLst>
          </p:cNvPr>
          <p:cNvSpPr/>
          <p:nvPr/>
        </p:nvSpPr>
        <p:spPr>
          <a:xfrm>
            <a:off x="78657" y="1412612"/>
            <a:ext cx="2054943" cy="5198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10FF7F8-58FC-4AC7-843F-CDCC08BD9841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9DDB-E193-4A9D-A4CC-7C2B5EC718F9}"/>
              </a:ext>
            </a:extLst>
          </p:cNvPr>
          <p:cNvSpPr txBox="1"/>
          <p:nvPr/>
        </p:nvSpPr>
        <p:spPr>
          <a:xfrm>
            <a:off x="4067720" y="6622233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* Will be updated to 2017 by end of 2021</a:t>
            </a:r>
          </a:p>
        </p:txBody>
      </p:sp>
    </p:spTree>
    <p:extLst>
      <p:ext uri="{BB962C8B-B14F-4D97-AF65-F5344CB8AC3E}">
        <p14:creationId xmlns:p14="http://schemas.microsoft.com/office/powerpoint/2010/main" val="39335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id="{565FB2C4-84AA-45B2-A03F-69FECCCF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40" y="1328300"/>
            <a:ext cx="6809360" cy="4840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1522D63-601F-4CD7-B7CE-8AAFF4C4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3" y="1379589"/>
            <a:ext cx="5379399" cy="4687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28" y="4043339"/>
            <a:ext cx="5480401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439D1FBB-07E9-41F9-88F3-84C6E7C6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1438"/>
            <a:ext cx="11721829" cy="668337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Analysis” Module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(under development)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C209F-660E-49B6-9A60-C9397F86BDEC}"/>
              </a:ext>
            </a:extLst>
          </p:cNvPr>
          <p:cNvSpPr/>
          <p:nvPr/>
        </p:nvSpPr>
        <p:spPr bwMode="auto">
          <a:xfrm>
            <a:off x="3628417" y="4105072"/>
            <a:ext cx="505838" cy="437745"/>
          </a:xfrm>
          <a:prstGeom prst="ellips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" name="直接箭头连接符 22">
            <a:extLst>
              <a:ext uri="{FF2B5EF4-FFF2-40B4-BE49-F238E27FC236}">
                <a16:creationId xmlns:a16="http://schemas.microsoft.com/office/drawing/2014/main" id="{016234E7-C950-40C7-A029-9E79BE4871B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881336" y="2587557"/>
            <a:ext cx="5048655" cy="1517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22">
            <a:extLst>
              <a:ext uri="{FF2B5EF4-FFF2-40B4-BE49-F238E27FC236}">
                <a16:creationId xmlns:a16="http://schemas.microsoft.com/office/drawing/2014/main" id="{92D565BD-F08C-4B7D-9DB4-303253241724}"/>
              </a:ext>
            </a:extLst>
          </p:cNvPr>
          <p:cNvCxnSpPr>
            <a:cxnSpLocks/>
          </p:cNvCxnSpPr>
          <p:nvPr/>
        </p:nvCxnSpPr>
        <p:spPr bwMode="auto">
          <a:xfrm>
            <a:off x="3881336" y="4558195"/>
            <a:ext cx="5147302" cy="1258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C2839E-0F01-47F2-973D-3E11F07C0237}"/>
              </a:ext>
            </a:extLst>
          </p:cNvPr>
          <p:cNvSpPr txBox="1"/>
          <p:nvPr/>
        </p:nvSpPr>
        <p:spPr>
          <a:xfrm>
            <a:off x="710127" y="6208484"/>
            <a:ext cx="4125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County – level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(current)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2B311-05AF-459C-AF39-645847AFE25E}"/>
              </a:ext>
            </a:extLst>
          </p:cNvPr>
          <p:cNvSpPr txBox="1"/>
          <p:nvPr/>
        </p:nvSpPr>
        <p:spPr>
          <a:xfrm>
            <a:off x="6685280" y="6231265"/>
            <a:ext cx="5408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Community</a:t>
            </a:r>
            <a:r>
              <a:rPr kumimoji="0" lang="en-US" sz="2400" b="1" i="0" u="none" strike="noStrike" kern="1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Census Tract) - level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76364-CB74-42E6-B5A7-EB79904C4C61}"/>
              </a:ext>
            </a:extLst>
          </p:cNvPr>
          <p:cNvSpPr txBox="1"/>
          <p:nvPr/>
        </p:nvSpPr>
        <p:spPr>
          <a:xfrm>
            <a:off x="6013174" y="828849"/>
            <a:ext cx="596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for MP Risks and EJ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DDCC-C590-4F9B-B6E4-C2C088BC2AB1}"/>
              </a:ext>
            </a:extLst>
          </p:cNvPr>
          <p:cNvSpPr txBox="1"/>
          <p:nvPr/>
        </p:nvSpPr>
        <p:spPr>
          <a:xfrm>
            <a:off x="937043" y="823683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Currently in NEXUS</a:t>
            </a:r>
            <a:endParaRPr lang="en-US" sz="2400" dirty="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01D4F15-93C7-4213-8483-548CE0B5235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82A3-9B35-4261-A616-00B3CDB4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Regional Office Feedback Process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69E47A3-B92B-4A58-9FC2-5CB7F55FBDB8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6E86C22-6BF3-4F12-8CF8-F84F73977BFD}"/>
              </a:ext>
            </a:extLst>
          </p:cNvPr>
          <p:cNvSpPr txBox="1">
            <a:spLocks/>
          </p:cNvSpPr>
          <p:nvPr/>
        </p:nvSpPr>
        <p:spPr bwMode="auto"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u="sng" kern="0" dirty="0"/>
              <a:t>Feedback Process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C5F26-062B-48A8-95CF-3120708B1220}"/>
              </a:ext>
            </a:extLst>
          </p:cNvPr>
          <p:cNvSpPr txBox="1">
            <a:spLocks/>
          </p:cNvSpPr>
          <p:nvPr/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kern="0" dirty="0"/>
              <a:t>Download, install and explore NEXUS 2.0 </a:t>
            </a:r>
            <a:r>
              <a:rPr lang="en-US" sz="2400" b="1" kern="0" dirty="0">
                <a:hlinkClick r:id="rId2"/>
              </a:rPr>
              <a:t>https://gaftp.epa.gov/Air/aqmg/cjang/NEXUS/NEXUS 2.0/</a:t>
            </a:r>
            <a:r>
              <a:rPr lang="en-US" sz="2400" b="1" kern="0" dirty="0"/>
              <a:t> </a:t>
            </a:r>
          </a:p>
          <a:p>
            <a:r>
              <a:rPr lang="en-US" sz="2400" b="1" kern="0" dirty="0"/>
              <a:t>Provide feedback / questions / concerns to Beth Landis (</a:t>
            </a:r>
            <a:r>
              <a:rPr lang="en-US" sz="2400" b="1" kern="0" dirty="0">
                <a:hlinkClick r:id="rId3"/>
              </a:rPr>
              <a:t>landis.elizabeth@epa.gov</a:t>
            </a:r>
            <a:r>
              <a:rPr lang="en-US" sz="2400" b="1" kern="0" dirty="0"/>
              <a:t>) and Carey Jang (</a:t>
            </a:r>
            <a:r>
              <a:rPr lang="en-US" sz="2400" b="1" kern="0" dirty="0">
                <a:hlinkClick r:id="rId4"/>
              </a:rPr>
              <a:t>jang.carey@epa.gov</a:t>
            </a:r>
            <a:r>
              <a:rPr lang="en-US" sz="2400" b="1" kern="0" dirty="0"/>
              <a:t>) by January 21, 2022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593D25D-AC67-4A6C-9154-B7CA4C02A141}"/>
              </a:ext>
            </a:extLst>
          </p:cNvPr>
          <p:cNvSpPr txBox="1">
            <a:spLocks/>
          </p:cNvSpPr>
          <p:nvPr/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u="sng" kern="0" dirty="0"/>
              <a:t>Feedback Requested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105A36A-D7E3-47F7-B9CD-431BA217CD47}"/>
              </a:ext>
            </a:extLst>
          </p:cNvPr>
          <p:cNvSpPr txBox="1">
            <a:spLocks/>
          </p:cNvSpPr>
          <p:nvPr/>
        </p:nvSpPr>
        <p:spPr>
          <a:xfrm>
            <a:off x="6193368" y="2174875"/>
            <a:ext cx="555618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kern="0" dirty="0"/>
              <a:t>Suitability for air quality planning efforts and engagement with SLTs</a:t>
            </a:r>
          </a:p>
          <a:p>
            <a:r>
              <a:rPr lang="en-US" sz="2400" b="1" kern="0" dirty="0"/>
              <a:t>Interest in a region-specific discussion regarding NEXUS use</a:t>
            </a:r>
          </a:p>
          <a:p>
            <a:r>
              <a:rPr lang="en-US" sz="2400" b="1" kern="0" dirty="0"/>
              <a:t>Suggested improvements in NEXUS regarding data, visualization, screening capabilities, etc.</a:t>
            </a:r>
          </a:p>
          <a:p>
            <a:r>
              <a:rPr lang="en-US" sz="2400" b="1" kern="0" dirty="0"/>
              <a:t>Any errors/bugs/concerns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5470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“NEXUS 2.0”Demo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53185-9EE8-4FFE-953A-E35B1F73A9C9}"/>
              </a:ext>
            </a:extLst>
          </p:cNvPr>
          <p:cNvSpPr/>
          <p:nvPr/>
        </p:nvSpPr>
        <p:spPr>
          <a:xfrm>
            <a:off x="1976074" y="5967551"/>
            <a:ext cx="8016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Carey Jang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OAR/OAQPS/AQAD/Air Quality Modeling Group</a:t>
            </a:r>
            <a:r>
              <a:rPr lang="en-US" sz="2000" b="1" i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, November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2021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8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2F2FC-7872-4284-BF58-190DD37782DE}"/>
              </a:ext>
            </a:extLst>
          </p:cNvPr>
          <p:cNvSpPr txBox="1"/>
          <p:nvPr/>
        </p:nvSpPr>
        <p:spPr>
          <a:xfrm>
            <a:off x="914400" y="4472230"/>
            <a:ext cx="10284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Download “NEXUS” tool at: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  <a:hlinkClick r:id="rId2"/>
              </a:rPr>
              <a:t>https://gaftp.epa.gov/aqmg/cjang/NEXUS/NEXUS 2.0/*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SharedContentType xmlns="Microsoft.SharePoint.Taxonomy.ContentTypeSync" SourceId="29f62856-1543-49d4-a736-4569d363f533" ContentTypeId="0x0101" PreviousValue="false"/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1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23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69243</TotalTime>
  <Words>1014</Words>
  <Application>Microsoft Office PowerPoint</Application>
  <PresentationFormat>Widescreen</PresentationFormat>
  <Paragraphs>138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黑体</vt:lpstr>
      <vt:lpstr>Arial</vt:lpstr>
      <vt:lpstr>Calibri</vt:lpstr>
      <vt:lpstr>Times New Roman</vt:lpstr>
      <vt:lpstr>2_EMPA课题组模板</vt:lpstr>
      <vt:lpstr>3_EMPA课题组模板</vt:lpstr>
      <vt:lpstr>4_EMPA课题组模板</vt:lpstr>
      <vt:lpstr>“NEXUS” Multi-Pollutant Analysis Tool  EPA Regional APM Briefing and Live Demo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“Proximity Analysis” Module (under development)</vt:lpstr>
      <vt:lpstr>Regional Office Feedback Process</vt:lpstr>
      <vt:lpstr>“NEXUS 2.0”Demo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Fox, Tyler</cp:lastModifiedBy>
  <cp:revision>1275</cp:revision>
  <cp:lastPrinted>2020-02-19T17:26:50Z</cp:lastPrinted>
  <dcterms:created xsi:type="dcterms:W3CDTF">2016-05-30T08:23:37Z</dcterms:created>
  <dcterms:modified xsi:type="dcterms:W3CDTF">2021-11-03T16:43:49Z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