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9"/>
    <p:sldMasterId id="2147483808" r:id="rId30"/>
    <p:sldMasterId id="2147483827" r:id="rId31"/>
  </p:sldMasterIdLst>
  <p:notesMasterIdLst>
    <p:notesMasterId r:id="rId79"/>
  </p:notesMasterIdLst>
  <p:handoutMasterIdLst>
    <p:handoutMasterId r:id="rId80"/>
  </p:handoutMasterIdLst>
  <p:sldIdLst>
    <p:sldId id="1459" r:id="rId32"/>
    <p:sldId id="1249" r:id="rId33"/>
    <p:sldId id="1188" r:id="rId34"/>
    <p:sldId id="1461" r:id="rId35"/>
    <p:sldId id="1457" r:id="rId36"/>
    <p:sldId id="1456" r:id="rId37"/>
    <p:sldId id="1455" r:id="rId38"/>
    <p:sldId id="1478" r:id="rId39"/>
    <p:sldId id="1415" r:id="rId40"/>
    <p:sldId id="1479" r:id="rId41"/>
    <p:sldId id="1417" r:id="rId42"/>
    <p:sldId id="1418" r:id="rId43"/>
    <p:sldId id="1421" r:id="rId44"/>
    <p:sldId id="1419" r:id="rId45"/>
    <p:sldId id="1420" r:id="rId46"/>
    <p:sldId id="1287" r:id="rId47"/>
    <p:sldId id="1414" r:id="rId48"/>
    <p:sldId id="1413" r:id="rId49"/>
    <p:sldId id="1463" r:id="rId50"/>
    <p:sldId id="1427" r:id="rId51"/>
    <p:sldId id="1462" r:id="rId52"/>
    <p:sldId id="1379" r:id="rId53"/>
    <p:sldId id="1398" r:id="rId54"/>
    <p:sldId id="1429" r:id="rId55"/>
    <p:sldId id="1430" r:id="rId56"/>
    <p:sldId id="1431" r:id="rId57"/>
    <p:sldId id="1432" r:id="rId58"/>
    <p:sldId id="1468" r:id="rId59"/>
    <p:sldId id="1433" r:id="rId60"/>
    <p:sldId id="1477" r:id="rId61"/>
    <p:sldId id="1434" r:id="rId62"/>
    <p:sldId id="1435" r:id="rId63"/>
    <p:sldId id="1436" r:id="rId64"/>
    <p:sldId id="1437" r:id="rId65"/>
    <p:sldId id="1438" r:id="rId66"/>
    <p:sldId id="1469" r:id="rId67"/>
    <p:sldId id="1470" r:id="rId68"/>
    <p:sldId id="1471" r:id="rId69"/>
    <p:sldId id="1426" r:id="rId70"/>
    <p:sldId id="1440" r:id="rId71"/>
    <p:sldId id="1472" r:id="rId72"/>
    <p:sldId id="1473" r:id="rId73"/>
    <p:sldId id="1474" r:id="rId74"/>
    <p:sldId id="1475" r:id="rId75"/>
    <p:sldId id="1460" r:id="rId76"/>
    <p:sldId id="1476" r:id="rId77"/>
    <p:sldId id="1174" r:id="rId78"/>
  </p:sldIdLst>
  <p:sldSz cx="12192000" cy="6858000"/>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x, Tyler" initials="FT" lastIdx="1" clrIdx="0">
    <p:extLst>
      <p:ext uri="{19B8F6BF-5375-455C-9EA6-DF929625EA0E}">
        <p15:presenceInfo xmlns:p15="http://schemas.microsoft.com/office/powerpoint/2012/main" userId="S::Fox.Tyler@epa.gov::d3ca8bf6-d2c8-45ae-bf9b-8f74647f81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3B700"/>
    <a:srgbClr val="AB8100"/>
    <a:srgbClr val="A87E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7" autoAdjust="0"/>
    <p:restoredTop sz="78543" autoAdjust="0"/>
  </p:normalViewPr>
  <p:slideViewPr>
    <p:cSldViewPr snapToGrid="0">
      <p:cViewPr varScale="1">
        <p:scale>
          <a:sx n="50" d="100"/>
          <a:sy n="50" d="100"/>
        </p:scale>
        <p:origin x="1020" y="36"/>
      </p:cViewPr>
      <p:guideLst>
        <p:guide orient="horz" pos="2160"/>
        <p:guide pos="3840"/>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8.xml"/><Relationship Id="rId21" Type="http://schemas.openxmlformats.org/officeDocument/2006/relationships/customXml" Target="../customXml/item21.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slide" Target="slides/slide16.xml"/><Relationship Id="rId50" Type="http://schemas.openxmlformats.org/officeDocument/2006/relationships/slide" Target="slides/slide19.xml"/><Relationship Id="rId55" Type="http://schemas.openxmlformats.org/officeDocument/2006/relationships/slide" Target="slides/slide24.xml"/><Relationship Id="rId63" Type="http://schemas.openxmlformats.org/officeDocument/2006/relationships/slide" Target="slides/slide32.xml"/><Relationship Id="rId68" Type="http://schemas.openxmlformats.org/officeDocument/2006/relationships/slide" Target="slides/slide37.xml"/><Relationship Id="rId76" Type="http://schemas.openxmlformats.org/officeDocument/2006/relationships/slide" Target="slides/slide45.xml"/><Relationship Id="rId84"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1.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slide" Target="slides/slide35.xml"/><Relationship Id="rId74" Type="http://schemas.openxmlformats.org/officeDocument/2006/relationships/slide" Target="slides/slide43.xml"/><Relationship Id="rId79" Type="http://schemas.openxmlformats.org/officeDocument/2006/relationships/notesMaster" Target="notesMasters/notesMaster1.xml"/><Relationship Id="rId5" Type="http://schemas.openxmlformats.org/officeDocument/2006/relationships/customXml" Target="../customXml/item5.xml"/><Relationship Id="rId61" Type="http://schemas.openxmlformats.org/officeDocument/2006/relationships/slide" Target="slides/slide30.xml"/><Relationship Id="rId82" Type="http://schemas.openxmlformats.org/officeDocument/2006/relationships/presProps" Target="presProps.xml"/><Relationship Id="rId19" Type="http://schemas.openxmlformats.org/officeDocument/2006/relationships/customXml" Target="../customXml/item19.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2.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slide" Target="slides/slide46.xml"/><Relationship Id="rId8" Type="http://schemas.openxmlformats.org/officeDocument/2006/relationships/customXml" Target="../customXml/item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customXml" Target="../customXml/item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customXml" Target="../customXml/item10.xml"/><Relationship Id="rId31" Type="http://schemas.openxmlformats.org/officeDocument/2006/relationships/slideMaster" Target="slideMasters/slideMaster3.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commentAuthors" Target="commentAuthors.xml"/><Relationship Id="rId8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dis, Elizabeth" userId="ab5a0f48-4954-4e8f-b852-9bcaf16ccf62" providerId="ADAL" clId="{52E3ECB4-1E64-4235-B2EE-36BE4CD1A21B}"/>
    <pc:docChg chg="custSel modSld">
      <pc:chgData name="Landis, Elizabeth" userId="ab5a0f48-4954-4e8f-b852-9bcaf16ccf62" providerId="ADAL" clId="{52E3ECB4-1E64-4235-B2EE-36BE4CD1A21B}" dt="2021-11-16T18:04:53.180" v="50"/>
      <pc:docMkLst>
        <pc:docMk/>
      </pc:docMkLst>
      <pc:sldChg chg="addSp delSp modSp mod modNotesTx">
        <pc:chgData name="Landis, Elizabeth" userId="ab5a0f48-4954-4e8f-b852-9bcaf16ccf62" providerId="ADAL" clId="{52E3ECB4-1E64-4235-B2EE-36BE4CD1A21B}" dt="2021-11-16T18:03:44.421" v="29"/>
        <pc:sldMkLst>
          <pc:docMk/>
          <pc:sldMk cId="37356734" sldId="1188"/>
        </pc:sldMkLst>
        <pc:spChg chg="add mod">
          <ac:chgData name="Landis, Elizabeth" userId="ab5a0f48-4954-4e8f-b852-9bcaf16ccf62" providerId="ADAL" clId="{52E3ECB4-1E64-4235-B2EE-36BE4CD1A21B}" dt="2021-11-16T18:03:44.421" v="29"/>
          <ac:spMkLst>
            <pc:docMk/>
            <pc:sldMk cId="37356734" sldId="1188"/>
            <ac:spMk id="6" creationId="{49A2A9AB-75B3-41C9-A14A-336EA72FB36C}"/>
          </ac:spMkLst>
        </pc:spChg>
        <pc:spChg chg="del">
          <ac:chgData name="Landis, Elizabeth" userId="ab5a0f48-4954-4e8f-b852-9bcaf16ccf62" providerId="ADAL" clId="{52E3ECB4-1E64-4235-B2EE-36BE4CD1A21B}" dt="2021-11-16T18:03:43.703" v="28" actId="478"/>
          <ac:spMkLst>
            <pc:docMk/>
            <pc:sldMk cId="37356734" sldId="1188"/>
            <ac:spMk id="9" creationId="{C92024C5-C9C7-41AD-BD03-4DA6D2546C21}"/>
          </ac:spMkLst>
        </pc:spChg>
      </pc:sldChg>
      <pc:sldChg chg="modSp mod modNotesTx">
        <pc:chgData name="Landis, Elizabeth" userId="ab5a0f48-4954-4e8f-b852-9bcaf16ccf62" providerId="ADAL" clId="{52E3ECB4-1E64-4235-B2EE-36BE4CD1A21B}" dt="2021-11-16T18:03:26.583" v="27" actId="27636"/>
        <pc:sldMkLst>
          <pc:docMk/>
          <pc:sldMk cId="1338702642" sldId="1249"/>
        </pc:sldMkLst>
        <pc:spChg chg="mod">
          <ac:chgData name="Landis, Elizabeth" userId="ab5a0f48-4954-4e8f-b852-9bcaf16ccf62" providerId="ADAL" clId="{52E3ECB4-1E64-4235-B2EE-36BE4CD1A21B}" dt="2021-11-16T18:03:26.583" v="27" actId="27636"/>
          <ac:spMkLst>
            <pc:docMk/>
            <pc:sldMk cId="1338702642" sldId="1249"/>
            <ac:spMk id="26" creationId="{C1AC9C0D-4755-4580-A81C-D0444E26F74A}"/>
          </ac:spMkLst>
        </pc:spChg>
      </pc:sldChg>
      <pc:sldChg chg="addSp delSp modSp mod modNotesTx">
        <pc:chgData name="Landis, Elizabeth" userId="ab5a0f48-4954-4e8f-b852-9bcaf16ccf62" providerId="ADAL" clId="{52E3ECB4-1E64-4235-B2EE-36BE4CD1A21B}" dt="2021-11-16T18:04:42.104" v="46"/>
        <pc:sldMkLst>
          <pc:docMk/>
          <pc:sldMk cId="4000489284" sldId="1287"/>
        </pc:sldMkLst>
        <pc:spChg chg="add mod">
          <ac:chgData name="Landis, Elizabeth" userId="ab5a0f48-4954-4e8f-b852-9bcaf16ccf62" providerId="ADAL" clId="{52E3ECB4-1E64-4235-B2EE-36BE4CD1A21B}" dt="2021-11-16T18:04:42.104" v="46"/>
          <ac:spMkLst>
            <pc:docMk/>
            <pc:sldMk cId="4000489284" sldId="1287"/>
            <ac:spMk id="40" creationId="{E37D68DA-894E-4047-BE75-B3E4F3DB7E17}"/>
          </ac:spMkLst>
        </pc:spChg>
        <pc:spChg chg="del">
          <ac:chgData name="Landis, Elizabeth" userId="ab5a0f48-4954-4e8f-b852-9bcaf16ccf62" providerId="ADAL" clId="{52E3ECB4-1E64-4235-B2EE-36BE4CD1A21B}" dt="2021-11-16T18:04:41.735" v="45" actId="478"/>
          <ac:spMkLst>
            <pc:docMk/>
            <pc:sldMk cId="4000489284" sldId="1287"/>
            <ac:spMk id="41" creationId="{9ED7AC22-8900-4D32-85C7-03007B3F37E0}"/>
          </ac:spMkLst>
        </pc:spChg>
      </pc:sldChg>
      <pc:sldChg chg="modNotesTx">
        <pc:chgData name="Landis, Elizabeth" userId="ab5a0f48-4954-4e8f-b852-9bcaf16ccf62" providerId="ADAL" clId="{52E3ECB4-1E64-4235-B2EE-36BE4CD1A21B}" dt="2021-11-16T18:03:10.247" v="24" actId="5793"/>
        <pc:sldMkLst>
          <pc:docMk/>
          <pc:sldMk cId="2883710969" sldId="1379"/>
        </pc:sldMkLst>
      </pc:sldChg>
      <pc:sldChg chg="modNotesTx">
        <pc:chgData name="Landis, Elizabeth" userId="ab5a0f48-4954-4e8f-b852-9bcaf16ccf62" providerId="ADAL" clId="{52E3ECB4-1E64-4235-B2EE-36BE4CD1A21B}" dt="2021-11-16T18:03:14.916" v="25" actId="20577"/>
        <pc:sldMkLst>
          <pc:docMk/>
          <pc:sldMk cId="4161797247" sldId="1398"/>
        </pc:sldMkLst>
      </pc:sldChg>
      <pc:sldChg chg="addSp delSp modSp mod modNotesTx">
        <pc:chgData name="Landis, Elizabeth" userId="ab5a0f48-4954-4e8f-b852-9bcaf16ccf62" providerId="ADAL" clId="{52E3ECB4-1E64-4235-B2EE-36BE4CD1A21B}" dt="2021-11-16T18:04:53.180" v="50"/>
        <pc:sldMkLst>
          <pc:docMk/>
          <pc:sldMk cId="1539842998" sldId="1413"/>
        </pc:sldMkLst>
        <pc:spChg chg="add mod">
          <ac:chgData name="Landis, Elizabeth" userId="ab5a0f48-4954-4e8f-b852-9bcaf16ccf62" providerId="ADAL" clId="{52E3ECB4-1E64-4235-B2EE-36BE4CD1A21B}" dt="2021-11-16T18:04:53.180" v="50"/>
          <ac:spMkLst>
            <pc:docMk/>
            <pc:sldMk cId="1539842998" sldId="1413"/>
            <ac:spMk id="5" creationId="{4D4765A4-3CD3-49B8-B454-A372D08E6082}"/>
          </ac:spMkLst>
        </pc:spChg>
        <pc:spChg chg="del">
          <ac:chgData name="Landis, Elizabeth" userId="ab5a0f48-4954-4e8f-b852-9bcaf16ccf62" providerId="ADAL" clId="{52E3ECB4-1E64-4235-B2EE-36BE4CD1A21B}" dt="2021-11-16T18:04:52.763" v="49" actId="478"/>
          <ac:spMkLst>
            <pc:docMk/>
            <pc:sldMk cId="1539842998" sldId="1413"/>
            <ac:spMk id="6" creationId="{4896A91E-9EE5-4ADA-8E0D-104B74690AB0}"/>
          </ac:spMkLst>
        </pc:spChg>
      </pc:sldChg>
      <pc:sldChg chg="addSp delSp modSp mod modNotesTx">
        <pc:chgData name="Landis, Elizabeth" userId="ab5a0f48-4954-4e8f-b852-9bcaf16ccf62" providerId="ADAL" clId="{52E3ECB4-1E64-4235-B2EE-36BE4CD1A21B}" dt="2021-11-16T18:04:48.389" v="48"/>
        <pc:sldMkLst>
          <pc:docMk/>
          <pc:sldMk cId="3706213604" sldId="1414"/>
        </pc:sldMkLst>
        <pc:spChg chg="add mod">
          <ac:chgData name="Landis, Elizabeth" userId="ab5a0f48-4954-4e8f-b852-9bcaf16ccf62" providerId="ADAL" clId="{52E3ECB4-1E64-4235-B2EE-36BE4CD1A21B}" dt="2021-11-16T18:04:48.389" v="48"/>
          <ac:spMkLst>
            <pc:docMk/>
            <pc:sldMk cId="3706213604" sldId="1414"/>
            <ac:spMk id="15" creationId="{41E24ED8-E9D4-4740-83B1-B727263087EC}"/>
          </ac:spMkLst>
        </pc:spChg>
        <pc:spChg chg="del">
          <ac:chgData name="Landis, Elizabeth" userId="ab5a0f48-4954-4e8f-b852-9bcaf16ccf62" providerId="ADAL" clId="{52E3ECB4-1E64-4235-B2EE-36BE4CD1A21B}" dt="2021-11-16T18:04:48.035" v="47" actId="478"/>
          <ac:spMkLst>
            <pc:docMk/>
            <pc:sldMk cId="3706213604" sldId="1414"/>
            <ac:spMk id="16" creationId="{453A7EEF-68B3-4791-9A8A-B9F4D82184CB}"/>
          </ac:spMkLst>
        </pc:spChg>
      </pc:sldChg>
      <pc:sldChg chg="addSp delSp modSp mod modNotesTx">
        <pc:chgData name="Landis, Elizabeth" userId="ab5a0f48-4954-4e8f-b852-9bcaf16ccf62" providerId="ADAL" clId="{52E3ECB4-1E64-4235-B2EE-36BE4CD1A21B}" dt="2021-11-16T18:04:01.895" v="33"/>
        <pc:sldMkLst>
          <pc:docMk/>
          <pc:sldMk cId="2523803004" sldId="1415"/>
        </pc:sldMkLst>
        <pc:spChg chg="del">
          <ac:chgData name="Landis, Elizabeth" userId="ab5a0f48-4954-4e8f-b852-9bcaf16ccf62" providerId="ADAL" clId="{52E3ECB4-1E64-4235-B2EE-36BE4CD1A21B}" dt="2021-11-16T18:04:01.230" v="32" actId="478"/>
          <ac:spMkLst>
            <pc:docMk/>
            <pc:sldMk cId="2523803004" sldId="1415"/>
            <ac:spMk id="7" creationId="{8EDA6E1A-600C-4680-BBB8-46AC83CAD409}"/>
          </ac:spMkLst>
        </pc:spChg>
        <pc:spChg chg="add mod">
          <ac:chgData name="Landis, Elizabeth" userId="ab5a0f48-4954-4e8f-b852-9bcaf16ccf62" providerId="ADAL" clId="{52E3ECB4-1E64-4235-B2EE-36BE4CD1A21B}" dt="2021-11-16T18:04:01.895" v="33"/>
          <ac:spMkLst>
            <pc:docMk/>
            <pc:sldMk cId="2523803004" sldId="1415"/>
            <ac:spMk id="8" creationId="{9EF1A357-4BEA-449E-93EC-7E0418848406}"/>
          </ac:spMkLst>
        </pc:spChg>
      </pc:sldChg>
      <pc:sldChg chg="delSp mod modNotesTx">
        <pc:chgData name="Landis, Elizabeth" userId="ab5a0f48-4954-4e8f-b852-9bcaf16ccf62" providerId="ADAL" clId="{52E3ECB4-1E64-4235-B2EE-36BE4CD1A21B}" dt="2021-11-16T18:04:15.056" v="36" actId="478"/>
        <pc:sldMkLst>
          <pc:docMk/>
          <pc:sldMk cId="1444658358" sldId="1417"/>
        </pc:sldMkLst>
        <pc:spChg chg="del">
          <ac:chgData name="Landis, Elizabeth" userId="ab5a0f48-4954-4e8f-b852-9bcaf16ccf62" providerId="ADAL" clId="{52E3ECB4-1E64-4235-B2EE-36BE4CD1A21B}" dt="2021-11-16T18:04:15.056" v="36" actId="478"/>
          <ac:spMkLst>
            <pc:docMk/>
            <pc:sldMk cId="1444658358" sldId="1417"/>
            <ac:spMk id="9" creationId="{83FAFA26-DA97-47C0-9D8F-9F0E3F7C10A2}"/>
          </ac:spMkLst>
        </pc:spChg>
      </pc:sldChg>
      <pc:sldChg chg="addSp delSp modSp mod modNotesTx">
        <pc:chgData name="Landis, Elizabeth" userId="ab5a0f48-4954-4e8f-b852-9bcaf16ccf62" providerId="ADAL" clId="{52E3ECB4-1E64-4235-B2EE-36BE4CD1A21B}" dt="2021-11-16T18:04:19.949" v="38"/>
        <pc:sldMkLst>
          <pc:docMk/>
          <pc:sldMk cId="1240787643" sldId="1418"/>
        </pc:sldMkLst>
        <pc:spChg chg="del">
          <ac:chgData name="Landis, Elizabeth" userId="ab5a0f48-4954-4e8f-b852-9bcaf16ccf62" providerId="ADAL" clId="{52E3ECB4-1E64-4235-B2EE-36BE4CD1A21B}" dt="2021-11-16T18:04:19.115" v="37" actId="478"/>
          <ac:spMkLst>
            <pc:docMk/>
            <pc:sldMk cId="1240787643" sldId="1418"/>
            <ac:spMk id="33" creationId="{B9A18880-84C5-4AA5-B6D9-B9473CF66B54}"/>
          </ac:spMkLst>
        </pc:spChg>
        <pc:spChg chg="add mod">
          <ac:chgData name="Landis, Elizabeth" userId="ab5a0f48-4954-4e8f-b852-9bcaf16ccf62" providerId="ADAL" clId="{52E3ECB4-1E64-4235-B2EE-36BE4CD1A21B}" dt="2021-11-16T18:04:19.949" v="38"/>
          <ac:spMkLst>
            <pc:docMk/>
            <pc:sldMk cId="1240787643" sldId="1418"/>
            <ac:spMk id="35" creationId="{587AC4B8-A404-4161-A31D-2771B9CBC82D}"/>
          </ac:spMkLst>
        </pc:spChg>
      </pc:sldChg>
      <pc:sldChg chg="addSp delSp modSp mod modNotesTx">
        <pc:chgData name="Landis, Elizabeth" userId="ab5a0f48-4954-4e8f-b852-9bcaf16ccf62" providerId="ADAL" clId="{52E3ECB4-1E64-4235-B2EE-36BE4CD1A21B}" dt="2021-11-16T18:04:31.308" v="42"/>
        <pc:sldMkLst>
          <pc:docMk/>
          <pc:sldMk cId="1003108618" sldId="1419"/>
        </pc:sldMkLst>
        <pc:spChg chg="del">
          <ac:chgData name="Landis, Elizabeth" userId="ab5a0f48-4954-4e8f-b852-9bcaf16ccf62" providerId="ADAL" clId="{52E3ECB4-1E64-4235-B2EE-36BE4CD1A21B}" dt="2021-11-16T18:04:30.729" v="41" actId="478"/>
          <ac:spMkLst>
            <pc:docMk/>
            <pc:sldMk cId="1003108618" sldId="1419"/>
            <ac:spMk id="7" creationId="{139935E7-E33D-4CB6-91F2-92C0E5C0FFC9}"/>
          </ac:spMkLst>
        </pc:spChg>
        <pc:spChg chg="add mod">
          <ac:chgData name="Landis, Elizabeth" userId="ab5a0f48-4954-4e8f-b852-9bcaf16ccf62" providerId="ADAL" clId="{52E3ECB4-1E64-4235-B2EE-36BE4CD1A21B}" dt="2021-11-16T18:04:31.308" v="42"/>
          <ac:spMkLst>
            <pc:docMk/>
            <pc:sldMk cId="1003108618" sldId="1419"/>
            <ac:spMk id="8" creationId="{6441DC9D-1F83-42EB-9EAF-C624069436E0}"/>
          </ac:spMkLst>
        </pc:spChg>
      </pc:sldChg>
      <pc:sldChg chg="addSp delSp modSp mod modNotesTx">
        <pc:chgData name="Landis, Elizabeth" userId="ab5a0f48-4954-4e8f-b852-9bcaf16ccf62" providerId="ADAL" clId="{52E3ECB4-1E64-4235-B2EE-36BE4CD1A21B}" dt="2021-11-16T18:04:37.648" v="44"/>
        <pc:sldMkLst>
          <pc:docMk/>
          <pc:sldMk cId="2230329842" sldId="1420"/>
        </pc:sldMkLst>
        <pc:spChg chg="add mod">
          <ac:chgData name="Landis, Elizabeth" userId="ab5a0f48-4954-4e8f-b852-9bcaf16ccf62" providerId="ADAL" clId="{52E3ECB4-1E64-4235-B2EE-36BE4CD1A21B}" dt="2021-11-16T18:04:37.648" v="44"/>
          <ac:spMkLst>
            <pc:docMk/>
            <pc:sldMk cId="2230329842" sldId="1420"/>
            <ac:spMk id="12" creationId="{924C915A-6EC2-428A-842E-38648EEBC3B1}"/>
          </ac:spMkLst>
        </pc:spChg>
        <pc:spChg chg="del">
          <ac:chgData name="Landis, Elizabeth" userId="ab5a0f48-4954-4e8f-b852-9bcaf16ccf62" providerId="ADAL" clId="{52E3ECB4-1E64-4235-B2EE-36BE4CD1A21B}" dt="2021-11-16T18:04:37.278" v="43" actId="478"/>
          <ac:spMkLst>
            <pc:docMk/>
            <pc:sldMk cId="2230329842" sldId="1420"/>
            <ac:spMk id="14" creationId="{360A1CAB-A129-44E8-A4EE-ACEB434EF3F2}"/>
          </ac:spMkLst>
        </pc:spChg>
      </pc:sldChg>
      <pc:sldChg chg="addSp delSp modSp mod modNotesTx">
        <pc:chgData name="Landis, Elizabeth" userId="ab5a0f48-4954-4e8f-b852-9bcaf16ccf62" providerId="ADAL" clId="{52E3ECB4-1E64-4235-B2EE-36BE4CD1A21B}" dt="2021-11-16T18:04:26.689" v="40"/>
        <pc:sldMkLst>
          <pc:docMk/>
          <pc:sldMk cId="686286148" sldId="1421"/>
        </pc:sldMkLst>
        <pc:spChg chg="del">
          <ac:chgData name="Landis, Elizabeth" userId="ab5a0f48-4954-4e8f-b852-9bcaf16ccf62" providerId="ADAL" clId="{52E3ECB4-1E64-4235-B2EE-36BE4CD1A21B}" dt="2021-11-16T18:04:25.965" v="39" actId="478"/>
          <ac:spMkLst>
            <pc:docMk/>
            <pc:sldMk cId="686286148" sldId="1421"/>
            <ac:spMk id="7" creationId="{BA06BF57-74FE-48B5-9CE6-17629094EFDD}"/>
          </ac:spMkLst>
        </pc:spChg>
        <pc:spChg chg="add mod">
          <ac:chgData name="Landis, Elizabeth" userId="ab5a0f48-4954-4e8f-b852-9bcaf16ccf62" providerId="ADAL" clId="{52E3ECB4-1E64-4235-B2EE-36BE4CD1A21B}" dt="2021-11-16T18:04:26.689" v="40"/>
          <ac:spMkLst>
            <pc:docMk/>
            <pc:sldMk cId="686286148" sldId="1421"/>
            <ac:spMk id="8" creationId="{CC1AEE74-36B4-45E3-93A4-FA3267851BEA}"/>
          </ac:spMkLst>
        </pc:spChg>
      </pc:sldChg>
      <pc:sldChg chg="modNotesTx">
        <pc:chgData name="Landis, Elizabeth" userId="ab5a0f48-4954-4e8f-b852-9bcaf16ccf62" providerId="ADAL" clId="{52E3ECB4-1E64-4235-B2EE-36BE4CD1A21B}" dt="2021-11-16T18:03:02.666" v="21" actId="20577"/>
        <pc:sldMkLst>
          <pc:docMk/>
          <pc:sldMk cId="3714558986" sldId="1427"/>
        </pc:sldMkLst>
      </pc:sldChg>
      <pc:sldChg chg="modNotesTx">
        <pc:chgData name="Landis, Elizabeth" userId="ab5a0f48-4954-4e8f-b852-9bcaf16ccf62" providerId="ADAL" clId="{52E3ECB4-1E64-4235-B2EE-36BE4CD1A21B}" dt="2021-11-16T18:02:05.738" v="6" actId="20577"/>
        <pc:sldMkLst>
          <pc:docMk/>
          <pc:sldMk cId="3933559084" sldId="1455"/>
        </pc:sldMkLst>
      </pc:sldChg>
      <pc:sldChg chg="modNotesTx">
        <pc:chgData name="Landis, Elizabeth" userId="ab5a0f48-4954-4e8f-b852-9bcaf16ccf62" providerId="ADAL" clId="{52E3ECB4-1E64-4235-B2EE-36BE4CD1A21B}" dt="2021-11-16T18:01:59.222" v="5" actId="20577"/>
        <pc:sldMkLst>
          <pc:docMk/>
          <pc:sldMk cId="4039452288" sldId="1456"/>
        </pc:sldMkLst>
      </pc:sldChg>
      <pc:sldChg chg="modNotesTx">
        <pc:chgData name="Landis, Elizabeth" userId="ab5a0f48-4954-4e8f-b852-9bcaf16ccf62" providerId="ADAL" clId="{52E3ECB4-1E64-4235-B2EE-36BE4CD1A21B}" dt="2021-11-16T18:01:55.575" v="4" actId="20577"/>
        <pc:sldMkLst>
          <pc:docMk/>
          <pc:sldMk cId="3218857610" sldId="1457"/>
        </pc:sldMkLst>
      </pc:sldChg>
      <pc:sldChg chg="modNotesTx">
        <pc:chgData name="Landis, Elizabeth" userId="ab5a0f48-4954-4e8f-b852-9bcaf16ccf62" providerId="ADAL" clId="{52E3ECB4-1E64-4235-B2EE-36BE4CD1A21B}" dt="2021-11-16T18:01:38.109" v="0" actId="20577"/>
        <pc:sldMkLst>
          <pc:docMk/>
          <pc:sldMk cId="1080279946" sldId="1459"/>
        </pc:sldMkLst>
      </pc:sldChg>
      <pc:sldChg chg="modNotesTx">
        <pc:chgData name="Landis, Elizabeth" userId="ab5a0f48-4954-4e8f-b852-9bcaf16ccf62" providerId="ADAL" clId="{52E3ECB4-1E64-4235-B2EE-36BE4CD1A21B}" dt="2021-11-16T18:01:50.028" v="3" actId="20577"/>
        <pc:sldMkLst>
          <pc:docMk/>
          <pc:sldMk cId="1561834250" sldId="1461"/>
        </pc:sldMkLst>
      </pc:sldChg>
      <pc:sldChg chg="modNotesTx">
        <pc:chgData name="Landis, Elizabeth" userId="ab5a0f48-4954-4e8f-b852-9bcaf16ccf62" providerId="ADAL" clId="{52E3ECB4-1E64-4235-B2EE-36BE4CD1A21B}" dt="2021-11-16T18:03:05.905" v="22" actId="20577"/>
        <pc:sldMkLst>
          <pc:docMk/>
          <pc:sldMk cId="4054701344" sldId="1462"/>
        </pc:sldMkLst>
      </pc:sldChg>
      <pc:sldChg chg="modNotesTx">
        <pc:chgData name="Landis, Elizabeth" userId="ab5a0f48-4954-4e8f-b852-9bcaf16ccf62" providerId="ADAL" clId="{52E3ECB4-1E64-4235-B2EE-36BE4CD1A21B}" dt="2021-11-16T18:02:59.656" v="20" actId="5793"/>
        <pc:sldMkLst>
          <pc:docMk/>
          <pc:sldMk cId="3929397307" sldId="1463"/>
        </pc:sldMkLst>
      </pc:sldChg>
      <pc:sldChg chg="addSp delSp modSp mod modNotesTx">
        <pc:chgData name="Landis, Elizabeth" userId="ab5a0f48-4954-4e8f-b852-9bcaf16ccf62" providerId="ADAL" clId="{52E3ECB4-1E64-4235-B2EE-36BE4CD1A21B}" dt="2021-11-16T18:03:55.947" v="31"/>
        <pc:sldMkLst>
          <pc:docMk/>
          <pc:sldMk cId="1470059021" sldId="1478"/>
        </pc:sldMkLst>
        <pc:spChg chg="add mod">
          <ac:chgData name="Landis, Elizabeth" userId="ab5a0f48-4954-4e8f-b852-9bcaf16ccf62" providerId="ADAL" clId="{52E3ECB4-1E64-4235-B2EE-36BE4CD1A21B}" dt="2021-11-16T18:03:55.947" v="31"/>
          <ac:spMkLst>
            <pc:docMk/>
            <pc:sldMk cId="1470059021" sldId="1478"/>
            <ac:spMk id="5" creationId="{EA1A1027-52D3-4ECC-AEEC-A5E5E0B1A670}"/>
          </ac:spMkLst>
        </pc:spChg>
        <pc:spChg chg="del">
          <ac:chgData name="Landis, Elizabeth" userId="ab5a0f48-4954-4e8f-b852-9bcaf16ccf62" providerId="ADAL" clId="{52E3ECB4-1E64-4235-B2EE-36BE4CD1A21B}" dt="2021-11-16T18:03:54.675" v="30" actId="478"/>
          <ac:spMkLst>
            <pc:docMk/>
            <pc:sldMk cId="1470059021" sldId="1478"/>
            <ac:spMk id="6" creationId="{1A3D122F-D104-4626-8530-89FD95C9C82F}"/>
          </ac:spMkLst>
        </pc:spChg>
      </pc:sldChg>
      <pc:sldChg chg="addSp delSp modSp mod modNotesTx">
        <pc:chgData name="Landis, Elizabeth" userId="ab5a0f48-4954-4e8f-b852-9bcaf16ccf62" providerId="ADAL" clId="{52E3ECB4-1E64-4235-B2EE-36BE4CD1A21B}" dt="2021-11-16T18:04:09.503" v="35"/>
        <pc:sldMkLst>
          <pc:docMk/>
          <pc:sldMk cId="894955677" sldId="1479"/>
        </pc:sldMkLst>
        <pc:spChg chg="del">
          <ac:chgData name="Landis, Elizabeth" userId="ab5a0f48-4954-4e8f-b852-9bcaf16ccf62" providerId="ADAL" clId="{52E3ECB4-1E64-4235-B2EE-36BE4CD1A21B}" dt="2021-11-16T18:04:08.839" v="34" actId="478"/>
          <ac:spMkLst>
            <pc:docMk/>
            <pc:sldMk cId="894955677" sldId="1479"/>
            <ac:spMk id="7" creationId="{8EDA6E1A-600C-4680-BBB8-46AC83CAD409}"/>
          </ac:spMkLst>
        </pc:spChg>
        <pc:spChg chg="add mod">
          <ac:chgData name="Landis, Elizabeth" userId="ab5a0f48-4954-4e8f-b852-9bcaf16ccf62" providerId="ADAL" clId="{52E3ECB4-1E64-4235-B2EE-36BE4CD1A21B}" dt="2021-11-16T18:04:09.503" v="35"/>
          <ac:spMkLst>
            <pc:docMk/>
            <pc:sldMk cId="894955677" sldId="1479"/>
            <ac:spMk id="11" creationId="{3C5102E7-4F14-4620-B142-3CF6BD290D8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5AE338A-35BB-47FE-BF89-6F8F99A84EFF}" type="datetimeFigureOut">
              <a:rPr lang="en-US" smtClean="0"/>
              <a:pPr/>
              <a:t>11/16/2021</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5BFBDEC-75DD-451E-9F37-132C2A836F9F}" type="slidenum">
              <a:rPr lang="en-US" smtClean="0"/>
              <a:pPr/>
              <a:t>‹#›</a:t>
            </a:fld>
            <a:endParaRPr lang="en-US" dirty="0"/>
          </a:p>
        </p:txBody>
      </p:sp>
    </p:spTree>
    <p:extLst>
      <p:ext uri="{BB962C8B-B14F-4D97-AF65-F5344CB8AC3E}">
        <p14:creationId xmlns:p14="http://schemas.microsoft.com/office/powerpoint/2010/main" val="17462348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258C87-23C0-4C8E-9188-368E61CDF4F1}" type="datetimeFigureOut">
              <a:rPr lang="zh-CN" altLang="en-US" smtClean="0"/>
              <a:pPr/>
              <a:t>2021/11/16</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9A5E68-CF20-49C0-9291-AF1592569517}" type="slidenum">
              <a:rPr lang="zh-CN" altLang="en-US" smtClean="0"/>
              <a:pPr/>
              <a:t>‹#›</a:t>
            </a:fld>
            <a:endParaRPr lang="zh-CN" altLang="en-US"/>
          </a:p>
        </p:txBody>
      </p:sp>
    </p:spTree>
    <p:extLst>
      <p:ext uri="{BB962C8B-B14F-4D97-AF65-F5344CB8AC3E}">
        <p14:creationId xmlns:p14="http://schemas.microsoft.com/office/powerpoint/2010/main" val="41271805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a:t>
            </a:fld>
            <a:endParaRPr lang="zh-CN" altLang="en-US"/>
          </a:p>
        </p:txBody>
      </p:sp>
    </p:spTree>
    <p:extLst>
      <p:ext uri="{BB962C8B-B14F-4D97-AF65-F5344CB8AC3E}">
        <p14:creationId xmlns:p14="http://schemas.microsoft.com/office/powerpoint/2010/main" val="660929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10</a:t>
            </a:fld>
            <a:endParaRPr lang="en-US" dirty="0"/>
          </a:p>
        </p:txBody>
      </p:sp>
    </p:spTree>
    <p:extLst>
      <p:ext uri="{BB962C8B-B14F-4D97-AF65-F5344CB8AC3E}">
        <p14:creationId xmlns:p14="http://schemas.microsoft.com/office/powerpoint/2010/main" val="2491857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11</a:t>
            </a:fld>
            <a:endParaRPr lang="en-US" dirty="0"/>
          </a:p>
        </p:txBody>
      </p:sp>
    </p:spTree>
    <p:extLst>
      <p:ext uri="{BB962C8B-B14F-4D97-AF65-F5344CB8AC3E}">
        <p14:creationId xmlns:p14="http://schemas.microsoft.com/office/powerpoint/2010/main" val="1638898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12</a:t>
            </a:fld>
            <a:endParaRPr lang="en-US" dirty="0"/>
          </a:p>
        </p:txBody>
      </p:sp>
    </p:spTree>
    <p:extLst>
      <p:ext uri="{BB962C8B-B14F-4D97-AF65-F5344CB8AC3E}">
        <p14:creationId xmlns:p14="http://schemas.microsoft.com/office/powerpoint/2010/main" val="149388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13</a:t>
            </a:fld>
            <a:endParaRPr lang="en-US" dirty="0"/>
          </a:p>
        </p:txBody>
      </p:sp>
    </p:spTree>
    <p:extLst>
      <p:ext uri="{BB962C8B-B14F-4D97-AF65-F5344CB8AC3E}">
        <p14:creationId xmlns:p14="http://schemas.microsoft.com/office/powerpoint/2010/main" val="1529327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14</a:t>
            </a:fld>
            <a:endParaRPr lang="en-US" dirty="0"/>
          </a:p>
        </p:txBody>
      </p:sp>
    </p:spTree>
    <p:extLst>
      <p:ext uri="{BB962C8B-B14F-4D97-AF65-F5344CB8AC3E}">
        <p14:creationId xmlns:p14="http://schemas.microsoft.com/office/powerpoint/2010/main" val="114272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15</a:t>
            </a:fld>
            <a:endParaRPr lang="zh-CN" altLang="en-US"/>
          </a:p>
        </p:txBody>
      </p:sp>
    </p:spTree>
    <p:extLst>
      <p:ext uri="{BB962C8B-B14F-4D97-AF65-F5344CB8AC3E}">
        <p14:creationId xmlns:p14="http://schemas.microsoft.com/office/powerpoint/2010/main" val="3676688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16</a:t>
            </a:fld>
            <a:endParaRPr lang="en-US" dirty="0"/>
          </a:p>
        </p:txBody>
      </p:sp>
    </p:spTree>
    <p:extLst>
      <p:ext uri="{BB962C8B-B14F-4D97-AF65-F5344CB8AC3E}">
        <p14:creationId xmlns:p14="http://schemas.microsoft.com/office/powerpoint/2010/main" val="2845164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17</a:t>
            </a:fld>
            <a:endParaRPr lang="zh-CN" altLang="en-US"/>
          </a:p>
        </p:txBody>
      </p:sp>
    </p:spTree>
    <p:extLst>
      <p:ext uri="{BB962C8B-B14F-4D97-AF65-F5344CB8AC3E}">
        <p14:creationId xmlns:p14="http://schemas.microsoft.com/office/powerpoint/2010/main" val="1404787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18</a:t>
            </a:fld>
            <a:endParaRPr lang="en-US" dirty="0"/>
          </a:p>
        </p:txBody>
      </p:sp>
    </p:spTree>
    <p:extLst>
      <p:ext uri="{BB962C8B-B14F-4D97-AF65-F5344CB8AC3E}">
        <p14:creationId xmlns:p14="http://schemas.microsoft.com/office/powerpoint/2010/main" val="1354805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19</a:t>
            </a:fld>
            <a:endParaRPr lang="en-US" dirty="0"/>
          </a:p>
        </p:txBody>
      </p:sp>
    </p:spTree>
    <p:extLst>
      <p:ext uri="{BB962C8B-B14F-4D97-AF65-F5344CB8AC3E}">
        <p14:creationId xmlns:p14="http://schemas.microsoft.com/office/powerpoint/2010/main" val="834818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BA7B5CB-8913-4ADB-BC70-F7A696C915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5517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20</a:t>
            </a:fld>
            <a:endParaRPr lang="zh-CN" altLang="en-US"/>
          </a:p>
        </p:txBody>
      </p:sp>
    </p:spTree>
    <p:extLst>
      <p:ext uri="{BB962C8B-B14F-4D97-AF65-F5344CB8AC3E}">
        <p14:creationId xmlns:p14="http://schemas.microsoft.com/office/powerpoint/2010/main" val="1876759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21</a:t>
            </a:fld>
            <a:endParaRPr lang="zh-CN" altLang="en-US"/>
          </a:p>
        </p:txBody>
      </p:sp>
    </p:spTree>
    <p:extLst>
      <p:ext uri="{BB962C8B-B14F-4D97-AF65-F5344CB8AC3E}">
        <p14:creationId xmlns:p14="http://schemas.microsoft.com/office/powerpoint/2010/main" val="3257175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22</a:t>
            </a:fld>
            <a:endParaRPr lang="zh-CN" altLang="en-US"/>
          </a:p>
        </p:txBody>
      </p:sp>
    </p:spTree>
    <p:extLst>
      <p:ext uri="{BB962C8B-B14F-4D97-AF65-F5344CB8AC3E}">
        <p14:creationId xmlns:p14="http://schemas.microsoft.com/office/powerpoint/2010/main" val="975705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BF63FF2-4829-455E-8C48-EB971E04A23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3346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487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2880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9224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6253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48779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421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03962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4678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8553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541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146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1171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8565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0309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151167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8626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850CF8C-9D27-4779-A063-25F04D46BA0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0364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248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5435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62958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0479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41DB482-C6E6-49A9-A1ED-F782E5F7482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0521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CAD8BDA-26E0-4DC2-9732-158D1E9E9E5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442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B1126EC-D111-4C85-AB72-0CBDB93F3586}"/>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2561615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8</a:t>
            </a:fld>
            <a:endParaRPr lang="en-US" dirty="0"/>
          </a:p>
        </p:txBody>
      </p:sp>
    </p:spTree>
    <p:extLst>
      <p:ext uri="{BB962C8B-B14F-4D97-AF65-F5344CB8AC3E}">
        <p14:creationId xmlns:p14="http://schemas.microsoft.com/office/powerpoint/2010/main" val="1479791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9</a:t>
            </a:fld>
            <a:endParaRPr lang="en-US" dirty="0"/>
          </a:p>
        </p:txBody>
      </p:sp>
    </p:spTree>
    <p:extLst>
      <p:ext uri="{BB962C8B-B14F-4D97-AF65-F5344CB8AC3E}">
        <p14:creationId xmlns:p14="http://schemas.microsoft.com/office/powerpoint/2010/main" val="1140016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263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495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5523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03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8"/>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34582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2"/>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85534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694534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2988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16596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362872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623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0818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7374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99710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5968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1"/>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1"/>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0565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1"/>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9333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721660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08929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37694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370241" y="6453339"/>
            <a:ext cx="1261931"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7714389" y="6453339"/>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1650828" y="6453339"/>
            <a:ext cx="493845"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609600" y="44624"/>
            <a:ext cx="109728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4191484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488189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6294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6074396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900"/>
              </a:spcBef>
            </a:pPr>
            <a:endParaRPr lang="zh-CN" altLang="en-US" sz="3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8"/>
            <a:ext cx="10363200" cy="1470025"/>
          </a:xfrm>
        </p:spPr>
        <p:txBody>
          <a:bodyPr/>
          <a:lstStyle>
            <a:lvl1pPr>
              <a:defRPr sz="3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a:t>单击此处编辑母版副标题样式</a:t>
            </a:r>
          </a:p>
        </p:txBody>
      </p:sp>
    </p:spTree>
    <p:extLst>
      <p:ext uri="{BB962C8B-B14F-4D97-AF65-F5344CB8AC3E}">
        <p14:creationId xmlns:p14="http://schemas.microsoft.com/office/powerpoint/2010/main" val="3908623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900"/>
              </a:spcBef>
            </a:pPr>
            <a:endParaRPr lang="zh-CN" altLang="en-US" sz="3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2"/>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634925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Tree>
    <p:extLst>
      <p:ext uri="{BB962C8B-B14F-4D97-AF65-F5344CB8AC3E}">
        <p14:creationId xmlns:p14="http://schemas.microsoft.com/office/powerpoint/2010/main" val="473876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0151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272125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587497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90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Tree>
    <p:extLst>
      <p:ext uri="{BB962C8B-B14F-4D97-AF65-F5344CB8AC3E}">
        <p14:creationId xmlns:p14="http://schemas.microsoft.com/office/powerpoint/2010/main" val="11018042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Tree>
    <p:extLst>
      <p:ext uri="{BB962C8B-B14F-4D97-AF65-F5344CB8AC3E}">
        <p14:creationId xmlns:p14="http://schemas.microsoft.com/office/powerpoint/2010/main" val="4129901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20720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553374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1"/>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1"/>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22023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1"/>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81918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577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1248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26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3375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6000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3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1"/>
            <a:ext cx="109728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08650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900"/>
              </a:spcBef>
            </a:pPr>
            <a:endParaRPr lang="zh-CN" altLang="en-US" sz="3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1"/>
            <a:ext cx="109728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872264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hf hdr="0" ftr="0" dt="0"/>
  <p:txStyles>
    <p:titleStyle>
      <a:lvl1pPr algn="l" rtl="0" eaLnBrk="0" fontAlgn="base" hangingPunct="0">
        <a:spcBef>
          <a:spcPct val="0"/>
        </a:spcBef>
        <a:spcAft>
          <a:spcPct val="0"/>
        </a:spcAft>
        <a:defRPr sz="2400">
          <a:solidFill>
            <a:schemeClr val="accent1"/>
          </a:solidFill>
          <a:latin typeface="+mj-lt"/>
          <a:ea typeface="+mj-ea"/>
          <a:cs typeface="+mj-cs"/>
        </a:defRPr>
      </a:lvl1pPr>
      <a:lvl2pPr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5pPr>
      <a:lvl6pPr marL="342900"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6pPr>
      <a:lvl7pPr marL="685800"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7pPr>
      <a:lvl8pPr marL="1028700"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8pPr>
      <a:lvl9pPr marL="1371600" algn="l" rtl="0" eaLnBrk="0" fontAlgn="base" hangingPunct="0">
        <a:spcBef>
          <a:spcPct val="0"/>
        </a:spcBef>
        <a:spcAft>
          <a:spcPct val="0"/>
        </a:spcAft>
        <a:defRPr sz="2400">
          <a:solidFill>
            <a:schemeClr val="accent1"/>
          </a:solidFill>
          <a:latin typeface="微软雅黑" pitchFamily="34" charset="-122"/>
          <a:ea typeface="微软雅黑" pitchFamily="34" charset="-122"/>
        </a:defRPr>
      </a:lvl9pPr>
    </p:titleStyle>
    <p:bodyStyle>
      <a:lvl1pPr marL="257175" indent="-257175"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a:solidFill>
            <a:schemeClr val="tx1"/>
          </a:solidFill>
          <a:latin typeface="+mn-lt"/>
          <a:ea typeface="+mn-ea"/>
        </a:defRPr>
      </a:lvl2pPr>
      <a:lvl3pPr marL="857250" indent="-171450" algn="l" rtl="0" eaLnBrk="0" fontAlgn="base" hangingPunct="0">
        <a:spcBef>
          <a:spcPct val="20000"/>
        </a:spcBef>
        <a:spcAft>
          <a:spcPct val="0"/>
        </a:spcAft>
        <a:buFont typeface="Arial" charset="0"/>
        <a:buChar char="•"/>
        <a:defRPr sz="1800">
          <a:solidFill>
            <a:schemeClr val="tx1"/>
          </a:solidFill>
          <a:latin typeface="+mn-lt"/>
          <a:ea typeface="+mn-ea"/>
        </a:defRPr>
      </a:lvl3pPr>
      <a:lvl4pPr marL="1200150" indent="-171450" algn="l" rtl="0" eaLnBrk="0" fontAlgn="base" hangingPunct="0">
        <a:spcBef>
          <a:spcPct val="20000"/>
        </a:spcBef>
        <a:spcAft>
          <a:spcPct val="0"/>
        </a:spcAft>
        <a:buFont typeface="Arial" charset="0"/>
        <a:buChar char="–"/>
        <a:defRPr sz="1500">
          <a:solidFill>
            <a:schemeClr val="tx1"/>
          </a:solidFill>
          <a:latin typeface="+mn-lt"/>
          <a:ea typeface="+mn-ea"/>
        </a:defRPr>
      </a:lvl4pPr>
      <a:lvl5pPr marL="1543050" indent="-171450" algn="l" rtl="0" eaLnBrk="0" fontAlgn="base" hangingPunct="0">
        <a:spcBef>
          <a:spcPct val="20000"/>
        </a:spcBef>
        <a:spcAft>
          <a:spcPct val="0"/>
        </a:spcAft>
        <a:buFont typeface="Arial" charset="0"/>
        <a:buChar char="»"/>
        <a:defRPr sz="1500">
          <a:solidFill>
            <a:schemeClr val="tx1"/>
          </a:solidFill>
          <a:latin typeface="+mn-lt"/>
          <a:ea typeface="+mn-ea"/>
        </a:defRPr>
      </a:lvl5pPr>
      <a:lvl6pPr marL="1885950" indent="-171450" algn="l" rtl="0" eaLnBrk="0" fontAlgn="base" hangingPunct="0">
        <a:spcBef>
          <a:spcPct val="20000"/>
        </a:spcBef>
        <a:spcAft>
          <a:spcPct val="0"/>
        </a:spcAft>
        <a:buFont typeface="Arial" charset="0"/>
        <a:buChar char="»"/>
        <a:defRPr sz="1500">
          <a:solidFill>
            <a:schemeClr val="tx1"/>
          </a:solidFill>
          <a:latin typeface="+mn-lt"/>
          <a:ea typeface="+mn-ea"/>
        </a:defRPr>
      </a:lvl6pPr>
      <a:lvl7pPr marL="2228850" indent="-171450" algn="l" rtl="0" eaLnBrk="0" fontAlgn="base" hangingPunct="0">
        <a:spcBef>
          <a:spcPct val="20000"/>
        </a:spcBef>
        <a:spcAft>
          <a:spcPct val="0"/>
        </a:spcAft>
        <a:buFont typeface="Arial" charset="0"/>
        <a:buChar char="»"/>
        <a:defRPr sz="1500">
          <a:solidFill>
            <a:schemeClr val="tx1"/>
          </a:solidFill>
          <a:latin typeface="+mn-lt"/>
          <a:ea typeface="+mn-ea"/>
        </a:defRPr>
      </a:lvl7pPr>
      <a:lvl8pPr marL="2571750" indent="-171450" algn="l" rtl="0" eaLnBrk="0" fontAlgn="base" hangingPunct="0">
        <a:spcBef>
          <a:spcPct val="20000"/>
        </a:spcBef>
        <a:spcAft>
          <a:spcPct val="0"/>
        </a:spcAft>
        <a:buFont typeface="Arial" charset="0"/>
        <a:buChar char="»"/>
        <a:defRPr sz="1500">
          <a:solidFill>
            <a:schemeClr val="tx1"/>
          </a:solidFill>
          <a:latin typeface="+mn-lt"/>
          <a:ea typeface="+mn-ea"/>
        </a:defRPr>
      </a:lvl8pPr>
      <a:lvl9pPr marL="2914650" indent="-171450" algn="l" rtl="0" eaLnBrk="0" fontAlgn="base" hangingPunct="0">
        <a:spcBef>
          <a:spcPct val="20000"/>
        </a:spcBef>
        <a:spcAft>
          <a:spcPct val="0"/>
        </a:spcAft>
        <a:buFont typeface="Arial" charset="0"/>
        <a:buChar char="»"/>
        <a:defRPr sz="1500">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gaftp.epa.gov/Air/aqmg/cjang/NEXUS/NEXUS%202.0/"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mailto:jang.carey@epa.gov" TargetMode="External"/><Relationship Id="rId4" Type="http://schemas.openxmlformats.org/officeDocument/2006/relationships/hyperlink" Target="mailto:landis.elizabeth@epa.gov"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gaftp.epa.gov/aqmg/cjang/NEXUS/NEXUS%202.0/"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gaftp.epa.gov/Air/aqmg/cjang/NEXUS/NEXUS%202.0/"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hyperlink" Target="https://edg.epa.gov/data/public/OAR/OAQPS/Class1/Class1Areas.zip" TargetMode="External"/><Relationship Id="rId3" Type="http://schemas.openxmlformats.org/officeDocument/2006/relationships/hyperlink" Target="https://www.epa.gov/air-trends/air-quality-design-values" TargetMode="External"/><Relationship Id="rId7" Type="http://schemas.openxmlformats.org/officeDocument/2006/relationships/hyperlink" Target="https://www.epa.gov/ejscreen/download-ejscreen-dat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epa.gov/amtic/amtic-air-toxics-data-ambient-monitoring-archive" TargetMode="External"/><Relationship Id="rId5" Type="http://schemas.openxmlformats.org/officeDocument/2006/relationships/hyperlink" Target="https://gispub.epa.gov/arcgis/rest/services/OAR_OAQPS" TargetMode="External"/><Relationship Id="rId4" Type="http://schemas.openxmlformats.org/officeDocument/2006/relationships/hyperlink" Target="https://www.epa.gov/air-emissions-inventories/2017-national-emissions-inventory-nei-data" TargetMode="External"/><Relationship Id="rId9" Type="http://schemas.openxmlformats.org/officeDocument/2006/relationships/hyperlink" Target="https://edg.epa.gov/data/Public/OEI/OIAA/Tribes/EPAtribes.zip"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6BC7-AEF0-4B96-994E-1B9F8EC1C5A7}"/>
              </a:ext>
            </a:extLst>
          </p:cNvPr>
          <p:cNvSpPr>
            <a:spLocks noGrp="1"/>
          </p:cNvSpPr>
          <p:nvPr>
            <p:ph type="ctrTitle"/>
          </p:nvPr>
        </p:nvSpPr>
        <p:spPr>
          <a:xfrm>
            <a:off x="501445" y="2130426"/>
            <a:ext cx="10972800" cy="1470025"/>
          </a:xfrm>
        </p:spPr>
        <p:txBody>
          <a:bodyPr/>
          <a:lstStyle/>
          <a:p>
            <a:pPr algn="ctr"/>
            <a:r>
              <a:rPr lang="en-US" dirty="0">
                <a:solidFill>
                  <a:srgbClr val="FFFF00"/>
                </a:solidFill>
                <a:latin typeface="Arial" panose="020B0604020202020204" pitchFamily="34" charset="0"/>
                <a:cs typeface="Arial" panose="020B0604020202020204" pitchFamily="34" charset="0"/>
              </a:rPr>
              <a:t>“</a:t>
            </a:r>
            <a:r>
              <a:rPr lang="en-US" dirty="0">
                <a:solidFill>
                  <a:srgbClr val="FFFF00"/>
                </a:solidFill>
              </a:rPr>
              <a:t>NEXUS</a:t>
            </a:r>
            <a:r>
              <a:rPr lang="en-US" dirty="0">
                <a:solidFill>
                  <a:srgbClr val="FFFF00"/>
                </a:solidFill>
                <a:latin typeface="Arial" panose="020B0604020202020204" pitchFamily="34" charset="0"/>
                <a:cs typeface="Arial" panose="020B0604020202020204" pitchFamily="34" charset="0"/>
              </a:rPr>
              <a:t>”</a:t>
            </a:r>
            <a:r>
              <a:rPr lang="en-US" dirty="0">
                <a:solidFill>
                  <a:srgbClr val="FFFF00"/>
                </a:solidFill>
              </a:rPr>
              <a:t> Multi-Pollutant Analysis Tool</a:t>
            </a:r>
            <a:br>
              <a:rPr lang="en-US" dirty="0"/>
            </a:br>
            <a:r>
              <a:rPr lang="en-US" dirty="0"/>
              <a:t>EPA R1 &amp; OAQPS Meeting</a:t>
            </a:r>
          </a:p>
        </p:txBody>
      </p:sp>
      <p:sp>
        <p:nvSpPr>
          <p:cNvPr id="3" name="Subtitle 2">
            <a:extLst>
              <a:ext uri="{FF2B5EF4-FFF2-40B4-BE49-F238E27FC236}">
                <a16:creationId xmlns:a16="http://schemas.microsoft.com/office/drawing/2014/main" id="{9FC96944-15EB-493A-8487-DB2C5D63D7C6}"/>
              </a:ext>
            </a:extLst>
          </p:cNvPr>
          <p:cNvSpPr>
            <a:spLocks noGrp="1"/>
          </p:cNvSpPr>
          <p:nvPr>
            <p:ph type="subTitle" idx="1"/>
          </p:nvPr>
        </p:nvSpPr>
        <p:spPr>
          <a:xfrm>
            <a:off x="1637212" y="4748349"/>
            <a:ext cx="8534400" cy="1752600"/>
          </a:xfrm>
        </p:spPr>
        <p:txBody>
          <a:bodyPr/>
          <a:lstStyle/>
          <a:p>
            <a:pPr>
              <a:spcBef>
                <a:spcPts val="0"/>
              </a:spcBef>
            </a:pPr>
            <a:r>
              <a:rPr lang="en-US" altLang="zh-CN" i="1" dirty="0">
                <a:latin typeface="Arial" panose="020B0604020202020204" pitchFamily="34" charset="0"/>
                <a:cs typeface="Arial" panose="020B0604020202020204" pitchFamily="34" charset="0"/>
              </a:rPr>
              <a:t>OAQPS’s Multi-Pollutant Team</a:t>
            </a:r>
          </a:p>
          <a:p>
            <a:pPr>
              <a:spcBef>
                <a:spcPts val="0"/>
              </a:spcBef>
            </a:pPr>
            <a:r>
              <a:rPr lang="en-US" altLang="zh-CN" dirty="0">
                <a:latin typeface="Arial" panose="020B0604020202020204" pitchFamily="34" charset="0"/>
                <a:cs typeface="Arial" panose="020B0604020202020204" pitchFamily="34" charset="0"/>
              </a:rPr>
              <a:t>November 16</a:t>
            </a:r>
            <a:r>
              <a:rPr lang="en-US" altLang="zh-CN" baseline="30000" dirty="0">
                <a:latin typeface="Arial" panose="020B0604020202020204" pitchFamily="34" charset="0"/>
                <a:cs typeface="Arial" panose="020B0604020202020204" pitchFamily="34" charset="0"/>
              </a:rPr>
              <a:t>th</a:t>
            </a:r>
            <a:r>
              <a:rPr lang="en-US" altLang="zh-CN" dirty="0">
                <a:latin typeface="Arial" panose="020B0604020202020204" pitchFamily="34" charset="0"/>
                <a:cs typeface="Arial" panose="020B0604020202020204" pitchFamily="34" charset="0"/>
              </a:rPr>
              <a:t>, 2021</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0279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3F51C0C-4552-480A-9D7C-38E7EF846400}"/>
              </a:ext>
            </a:extLst>
          </p:cNvPr>
          <p:cNvSpPr txBox="1"/>
          <p:nvPr/>
        </p:nvSpPr>
        <p:spPr>
          <a:xfrm>
            <a:off x="0" y="152400"/>
            <a:ext cx="12192000" cy="584775"/>
          </a:xfrm>
          <a:prstGeom prst="rect">
            <a:avLst/>
          </a:prstGeom>
          <a:noFill/>
        </p:spPr>
        <p:txBody>
          <a:bodyPr wrap="square">
            <a:spAutoFit/>
          </a:bodyPr>
          <a:lstStyle/>
          <a:p>
            <a:pPr algn="ctr"/>
            <a:r>
              <a:rPr lang="en-US" altLang="zh-CN" sz="3200" b="1" dirty="0">
                <a:solidFill>
                  <a:schemeClr val="bg1"/>
                </a:solidFill>
                <a:latin typeface="Arial" panose="020B0604020202020204" pitchFamily="34" charset="0"/>
                <a:cs typeface="Arial" panose="020B0604020202020204" pitchFamily="34" charset="0"/>
              </a:rPr>
              <a:t>NEXUS: </a:t>
            </a:r>
            <a:r>
              <a:rPr lang="en-US" altLang="zh-CN" sz="3200" b="1" dirty="0">
                <a:solidFill>
                  <a:srgbClr val="FFFF00"/>
                </a:solidFill>
                <a:latin typeface="Arial" panose="020B0604020202020204" pitchFamily="34" charset="0"/>
                <a:cs typeface="Arial" panose="020B0604020202020204" pitchFamily="34" charset="0"/>
              </a:rPr>
              <a:t>Highest MP Risk Areas in R5 (Data Query Module)</a:t>
            </a:r>
            <a:endParaRPr lang="en-US" sz="3200" b="1" dirty="0">
              <a:solidFill>
                <a:srgbClr val="FFFF00"/>
              </a:solidFill>
            </a:endParaRPr>
          </a:p>
        </p:txBody>
      </p:sp>
      <p:graphicFrame>
        <p:nvGraphicFramePr>
          <p:cNvPr id="8" name="Table 7">
            <a:extLst>
              <a:ext uri="{FF2B5EF4-FFF2-40B4-BE49-F238E27FC236}">
                <a16:creationId xmlns:a16="http://schemas.microsoft.com/office/drawing/2014/main" id="{BF9B0612-50C8-4C16-A6DE-2CCDCA67C8A9}"/>
              </a:ext>
            </a:extLst>
          </p:cNvPr>
          <p:cNvGraphicFramePr>
            <a:graphicFrameLocks noGrp="1"/>
          </p:cNvGraphicFramePr>
          <p:nvPr/>
        </p:nvGraphicFramePr>
        <p:xfrm>
          <a:off x="391332" y="1895164"/>
          <a:ext cx="11409336" cy="2632544"/>
        </p:xfrm>
        <a:graphic>
          <a:graphicData uri="http://schemas.openxmlformats.org/drawingml/2006/table">
            <a:tbl>
              <a:tblPr firstRow="1" bandRow="1">
                <a:noFill/>
              </a:tblPr>
              <a:tblGrid>
                <a:gridCol w="574158">
                  <a:extLst>
                    <a:ext uri="{9D8B030D-6E8A-4147-A177-3AD203B41FA5}">
                      <a16:colId xmlns:a16="http://schemas.microsoft.com/office/drawing/2014/main" val="2233267017"/>
                    </a:ext>
                  </a:extLst>
                </a:gridCol>
                <a:gridCol w="1487915">
                  <a:extLst>
                    <a:ext uri="{9D8B030D-6E8A-4147-A177-3AD203B41FA5}">
                      <a16:colId xmlns:a16="http://schemas.microsoft.com/office/drawing/2014/main" val="1197941587"/>
                    </a:ext>
                  </a:extLst>
                </a:gridCol>
                <a:gridCol w="2895686">
                  <a:extLst>
                    <a:ext uri="{9D8B030D-6E8A-4147-A177-3AD203B41FA5}">
                      <a16:colId xmlns:a16="http://schemas.microsoft.com/office/drawing/2014/main" val="810618499"/>
                    </a:ext>
                  </a:extLst>
                </a:gridCol>
                <a:gridCol w="982797">
                  <a:extLst>
                    <a:ext uri="{9D8B030D-6E8A-4147-A177-3AD203B41FA5}">
                      <a16:colId xmlns:a16="http://schemas.microsoft.com/office/drawing/2014/main" val="1093839381"/>
                    </a:ext>
                  </a:extLst>
                </a:gridCol>
                <a:gridCol w="819056">
                  <a:extLst>
                    <a:ext uri="{9D8B030D-6E8A-4147-A177-3AD203B41FA5}">
                      <a16:colId xmlns:a16="http://schemas.microsoft.com/office/drawing/2014/main" val="1253869879"/>
                    </a:ext>
                  </a:extLst>
                </a:gridCol>
                <a:gridCol w="907263">
                  <a:extLst>
                    <a:ext uri="{9D8B030D-6E8A-4147-A177-3AD203B41FA5}">
                      <a16:colId xmlns:a16="http://schemas.microsoft.com/office/drawing/2014/main" val="2347247648"/>
                    </a:ext>
                  </a:extLst>
                </a:gridCol>
                <a:gridCol w="1175804">
                  <a:extLst>
                    <a:ext uri="{9D8B030D-6E8A-4147-A177-3AD203B41FA5}">
                      <a16:colId xmlns:a16="http://schemas.microsoft.com/office/drawing/2014/main" val="1627106746"/>
                    </a:ext>
                  </a:extLst>
                </a:gridCol>
                <a:gridCol w="1142757">
                  <a:extLst>
                    <a:ext uri="{9D8B030D-6E8A-4147-A177-3AD203B41FA5}">
                      <a16:colId xmlns:a16="http://schemas.microsoft.com/office/drawing/2014/main" val="4250504530"/>
                    </a:ext>
                  </a:extLst>
                </a:gridCol>
                <a:gridCol w="1423900">
                  <a:extLst>
                    <a:ext uri="{9D8B030D-6E8A-4147-A177-3AD203B41FA5}">
                      <a16:colId xmlns:a16="http://schemas.microsoft.com/office/drawing/2014/main" val="732662851"/>
                    </a:ext>
                  </a:extLst>
                </a:gridCol>
              </a:tblGrid>
              <a:tr h="562460">
                <a:tc>
                  <a:txBody>
                    <a:bodyPr/>
                    <a:lstStyle/>
                    <a:p>
                      <a:pPr algn="ctr" fontAlgn="b"/>
                      <a:r>
                        <a:rPr lang="en-US" sz="1600" b="1" i="0" u="none" strike="noStrike" cap="none" spc="0" dirty="0">
                          <a:solidFill>
                            <a:schemeClr val="tx1"/>
                          </a:solidFill>
                          <a:effectLst/>
                          <a:latin typeface="Calibri" panose="020F0502020204030204" pitchFamily="34" charset="0"/>
                        </a:rPr>
                        <a:t>STATE</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CBSA</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Annual PM</a:t>
                      </a:r>
                      <a:r>
                        <a:rPr lang="en-US" sz="1600" b="1" i="0" u="none" strike="noStrike" cap="none" spc="0" baseline="-25000" dirty="0">
                          <a:solidFill>
                            <a:schemeClr val="tx1"/>
                          </a:solidFill>
                          <a:effectLst/>
                          <a:latin typeface="Calibri" panose="020F0502020204030204" pitchFamily="34" charset="0"/>
                        </a:rPr>
                        <a:t>2.5</a:t>
                      </a:r>
                      <a:r>
                        <a:rPr lang="en-US" sz="1600" b="1" i="0" u="none" strike="noStrike" cap="none" spc="0" dirty="0">
                          <a:solidFill>
                            <a:schemeClr val="tx1"/>
                          </a:solidFill>
                          <a:effectLst/>
                          <a:latin typeface="Calibri" panose="020F0502020204030204" pitchFamily="34" charset="0"/>
                        </a:rPr>
                        <a:t> DV</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Daily PM</a:t>
                      </a:r>
                      <a:r>
                        <a:rPr lang="en-US" sz="1600" b="1" i="0" u="none" strike="noStrike" cap="none" spc="0" baseline="-25000" dirty="0">
                          <a:solidFill>
                            <a:schemeClr val="tx1"/>
                          </a:solidFill>
                          <a:effectLst/>
                          <a:latin typeface="Calibri" panose="020F0502020204030204" pitchFamily="34" charset="0"/>
                        </a:rPr>
                        <a:t>2.5</a:t>
                      </a:r>
                      <a:r>
                        <a:rPr lang="en-US" sz="1600" b="1" i="0" u="none" strike="noStrike" cap="none" spc="0" dirty="0">
                          <a:solidFill>
                            <a:schemeClr val="tx1"/>
                          </a:solidFill>
                          <a:effectLst/>
                          <a:latin typeface="Calibri" panose="020F0502020204030204" pitchFamily="34" charset="0"/>
                        </a:rPr>
                        <a:t> DV</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O</a:t>
                      </a:r>
                      <a:r>
                        <a:rPr lang="en-US" sz="1600" b="1" i="0" u="none" strike="noStrike" cap="none" spc="0" baseline="-25000" dirty="0">
                          <a:solidFill>
                            <a:schemeClr val="tx1"/>
                          </a:solidFill>
                          <a:effectLst/>
                          <a:latin typeface="Calibri" panose="020F0502020204030204" pitchFamily="34" charset="0"/>
                        </a:rPr>
                        <a:t>3</a:t>
                      </a:r>
                      <a:r>
                        <a:rPr lang="en-US" sz="1600" b="1" i="0" u="none" strike="noStrike" cap="none" spc="0" dirty="0">
                          <a:solidFill>
                            <a:schemeClr val="tx1"/>
                          </a:solidFill>
                          <a:effectLst/>
                          <a:latin typeface="Calibri" panose="020F0502020204030204" pitchFamily="34" charset="0"/>
                        </a:rPr>
                        <a:t> DV</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PM Mortality Number%</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O</a:t>
                      </a:r>
                      <a:r>
                        <a:rPr lang="en-US" sz="1600" b="1" i="0" u="none" strike="noStrike" cap="none" spc="0" baseline="-25000" dirty="0">
                          <a:solidFill>
                            <a:schemeClr val="tx1"/>
                          </a:solidFill>
                          <a:effectLst/>
                          <a:latin typeface="Calibri" panose="020F0502020204030204" pitchFamily="34" charset="0"/>
                        </a:rPr>
                        <a:t>3</a:t>
                      </a:r>
                      <a:r>
                        <a:rPr lang="en-US" sz="1600" b="1" i="0" u="none" strike="noStrike" cap="none" spc="0" dirty="0">
                          <a:solidFill>
                            <a:schemeClr val="tx1"/>
                          </a:solidFill>
                          <a:effectLst/>
                          <a:latin typeface="Calibri" panose="020F0502020204030204" pitchFamily="34" charset="0"/>
                        </a:rPr>
                        <a:t> Mortality Number%</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Cancer Risk Rate (max)%</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7796476"/>
                  </a:ext>
                </a:extLst>
              </a:tr>
              <a:tr h="359510">
                <a:tc>
                  <a:txBody>
                    <a:bodyPr/>
                    <a:lstStyle/>
                    <a:p>
                      <a:pPr algn="ctr" fontAlgn="b"/>
                      <a:r>
                        <a:rPr lang="en-US" sz="1600" b="0" i="0" u="none" strike="noStrike" cap="none" spc="0" dirty="0">
                          <a:solidFill>
                            <a:schemeClr val="tx1"/>
                          </a:solidFill>
                          <a:effectLst/>
                          <a:latin typeface="Calibri" panose="020F0502020204030204" pitchFamily="34" charset="0"/>
                        </a:rPr>
                        <a:t>IL</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Cook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Chicago-Naperville-Elgin, IL-IN-WI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a:solidFill>
                            <a:schemeClr val="tx1"/>
                          </a:solidFill>
                          <a:effectLst/>
                          <a:latin typeface="Calibri" panose="020F0502020204030204" pitchFamily="34" charset="0"/>
                        </a:rPr>
                        <a:t>99.97</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99.97</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1923960344"/>
                  </a:ext>
                </a:extLst>
              </a:tr>
              <a:tr h="330518">
                <a:tc>
                  <a:txBody>
                    <a:bodyPr/>
                    <a:lstStyle/>
                    <a:p>
                      <a:pPr algn="ctr" fontAlgn="b"/>
                      <a:r>
                        <a:rPr lang="en-US" sz="1600" b="0" i="0" u="none" strike="noStrike" cap="none" spc="0" dirty="0">
                          <a:solidFill>
                            <a:schemeClr val="tx1"/>
                          </a:solidFill>
                          <a:effectLst/>
                          <a:latin typeface="Calibri" panose="020F0502020204030204" pitchFamily="34" charset="0"/>
                        </a:rPr>
                        <a:t>OH</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Cuyahoga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Cleveland-Elyria, OH</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11.7</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25</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99.78</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99.53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extLst>
                  <a:ext uri="{0D108BD9-81ED-4DB2-BD59-A6C34878D82A}">
                    <a16:rowId xmlns:a16="http://schemas.microsoft.com/office/drawing/2014/main" val="3545246655"/>
                  </a:ext>
                </a:extLst>
              </a:tr>
              <a:tr h="359510">
                <a:tc>
                  <a:txBody>
                    <a:bodyPr/>
                    <a:lstStyle/>
                    <a:p>
                      <a:pPr algn="ctr" fontAlgn="b"/>
                      <a:r>
                        <a:rPr lang="en-US" sz="1600" b="0" i="0" u="none" strike="noStrike" cap="none" spc="0" dirty="0">
                          <a:solidFill>
                            <a:schemeClr val="tx1"/>
                          </a:solidFill>
                          <a:effectLst/>
                          <a:latin typeface="Calibri" panose="020F0502020204030204" pitchFamily="34" charset="0"/>
                        </a:rPr>
                        <a:t>IL</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DuPage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Chicago-Naperville-Elgin, IL-IN-WI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98.73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97.70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858014005"/>
                  </a:ext>
                </a:extLst>
              </a:tr>
              <a:tr h="330518">
                <a:tc>
                  <a:txBody>
                    <a:bodyPr/>
                    <a:lstStyle/>
                    <a:p>
                      <a:pPr algn="ctr" fontAlgn="b"/>
                      <a:r>
                        <a:rPr lang="en-US" sz="1600" b="0" i="0" u="none" strike="noStrike" cap="none" spc="0" dirty="0">
                          <a:solidFill>
                            <a:schemeClr val="tx1"/>
                          </a:solidFill>
                          <a:effectLst/>
                          <a:latin typeface="Calibri" panose="020F0502020204030204" pitchFamily="34" charset="0"/>
                        </a:rPr>
                        <a:t>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Wayne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Detroit-Warren-Dearborn, 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11.2</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28</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99.91</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99.84</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95.00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extLst>
                  <a:ext uri="{0D108BD9-81ED-4DB2-BD59-A6C34878D82A}">
                    <a16:rowId xmlns:a16="http://schemas.microsoft.com/office/drawing/2014/main" val="40097056"/>
                  </a:ext>
                </a:extLst>
              </a:tr>
              <a:tr h="359510">
                <a:tc>
                  <a:txBody>
                    <a:bodyPr/>
                    <a:lstStyle/>
                    <a:p>
                      <a:pPr algn="ctr" fontAlgn="b"/>
                      <a:r>
                        <a:rPr lang="en-US" sz="1600" b="0" i="0" u="none" strike="noStrike" cap="none" spc="0" dirty="0">
                          <a:solidFill>
                            <a:schemeClr val="tx1"/>
                          </a:solidFill>
                          <a:effectLst/>
                          <a:latin typeface="Calibri" panose="020F0502020204030204" pitchFamily="34" charset="0"/>
                        </a:rPr>
                        <a:t>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Kent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Grand Rapids-Wyoming, 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9.1</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25</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68</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97.92</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96.71</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extLst>
                  <a:ext uri="{0D108BD9-81ED-4DB2-BD59-A6C34878D82A}">
                    <a16:rowId xmlns:a16="http://schemas.microsoft.com/office/drawing/2014/main" val="420682952"/>
                  </a:ext>
                </a:extLst>
              </a:tr>
              <a:tr h="330518">
                <a:tc>
                  <a:txBody>
                    <a:bodyPr/>
                    <a:lstStyle/>
                    <a:p>
                      <a:pPr algn="ctr" fontAlgn="b"/>
                      <a:r>
                        <a:rPr lang="en-US" sz="1600" b="0" i="0" u="none" strike="noStrike" cap="none" spc="0" dirty="0">
                          <a:solidFill>
                            <a:schemeClr val="tx1"/>
                          </a:solidFill>
                          <a:effectLst/>
                          <a:latin typeface="Calibri" panose="020F0502020204030204" pitchFamily="34" charset="0"/>
                        </a:rPr>
                        <a:t>IL</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Lake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Chicago-Naperville-Elgin, IL-IN-WI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97.83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96.56</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544187507"/>
                  </a:ext>
                </a:extLst>
              </a:tr>
            </a:tbl>
          </a:graphicData>
        </a:graphic>
      </p:graphicFrame>
      <p:sp>
        <p:nvSpPr>
          <p:cNvPr id="9" name="Rectangle 8">
            <a:extLst>
              <a:ext uri="{FF2B5EF4-FFF2-40B4-BE49-F238E27FC236}">
                <a16:creationId xmlns:a16="http://schemas.microsoft.com/office/drawing/2014/main" id="{A67172DE-EC4A-475E-9000-D6F212A0EE85}"/>
              </a:ext>
            </a:extLst>
          </p:cNvPr>
          <p:cNvSpPr/>
          <p:nvPr/>
        </p:nvSpPr>
        <p:spPr>
          <a:xfrm>
            <a:off x="1336084" y="4968234"/>
            <a:ext cx="9903416" cy="1477328"/>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NEXUS can be used to identify highest risk areas across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Air Toxics. Information above was generated in Data Query for Region 5 and exported into excel where rankings were applied.</a:t>
            </a:r>
          </a:p>
          <a:p>
            <a:pPr algn="ctr"/>
            <a:endParaRPr lang="en-US" sz="1800" dirty="0">
              <a:latin typeface="Arial" panose="020B0604020202020204" pitchFamily="34" charset="0"/>
              <a:cs typeface="Arial" panose="020B0604020202020204" pitchFamily="34" charset="0"/>
            </a:endParaRPr>
          </a:p>
          <a:p>
            <a:pPr algn="ctr"/>
            <a:r>
              <a:rPr lang="en-US" sz="1800" dirty="0">
                <a:latin typeface="Arial" panose="020B0604020202020204" pitchFamily="34" charset="0"/>
                <a:cs typeface="Arial" panose="020B0604020202020204" pitchFamily="34" charset="0"/>
              </a:rPr>
              <a:t>Top CBSAs </a:t>
            </a:r>
            <a:r>
              <a:rPr lang="en-US" sz="1800" i="1" dirty="0">
                <a:latin typeface="Arial" panose="020B0604020202020204" pitchFamily="34" charset="0"/>
                <a:cs typeface="Arial" panose="020B0604020202020204" pitchFamily="34" charset="0"/>
              </a:rPr>
              <a:t>(using this approach) </a:t>
            </a:r>
            <a:r>
              <a:rPr lang="en-US" sz="1800" dirty="0">
                <a:latin typeface="Arial" panose="020B0604020202020204" pitchFamily="34" charset="0"/>
                <a:cs typeface="Arial" panose="020B0604020202020204" pitchFamily="34" charset="0"/>
              </a:rPr>
              <a:t>– Chicago, Cleveland, </a:t>
            </a:r>
            <a:r>
              <a:rPr lang="en-US" sz="1800" u="sng" dirty="0">
                <a:latin typeface="Arial" panose="020B0604020202020204" pitchFamily="34" charset="0"/>
                <a:cs typeface="Arial" panose="020B0604020202020204" pitchFamily="34" charset="0"/>
              </a:rPr>
              <a:t>Detroit</a:t>
            </a:r>
            <a:r>
              <a:rPr lang="en-US" sz="1800" dirty="0">
                <a:latin typeface="Arial" panose="020B0604020202020204" pitchFamily="34" charset="0"/>
                <a:cs typeface="Arial" panose="020B0604020202020204" pitchFamily="34" charset="0"/>
              </a:rPr>
              <a:t> and Grand Rapids</a:t>
            </a:r>
          </a:p>
        </p:txBody>
      </p:sp>
      <p:sp>
        <p:nvSpPr>
          <p:cNvPr id="11" name="Slide Number Placeholder 1">
            <a:extLst>
              <a:ext uri="{FF2B5EF4-FFF2-40B4-BE49-F238E27FC236}">
                <a16:creationId xmlns:a16="http://schemas.microsoft.com/office/drawing/2014/main" id="{3C5102E7-4F14-4620-B142-3CF6BD290D8C}"/>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894955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FAD22F-CB19-4856-B625-DFEBFC39DA59}"/>
              </a:ext>
            </a:extLst>
          </p:cNvPr>
          <p:cNvPicPr>
            <a:picLocks noChangeAspect="1"/>
          </p:cNvPicPr>
          <p:nvPr/>
        </p:nvPicPr>
        <p:blipFill>
          <a:blip r:embed="rId3"/>
          <a:stretch>
            <a:fillRect/>
          </a:stretch>
        </p:blipFill>
        <p:spPr>
          <a:xfrm>
            <a:off x="1524000" y="1126314"/>
            <a:ext cx="9144000" cy="4605372"/>
          </a:xfrm>
          <a:prstGeom prst="rect">
            <a:avLst/>
          </a:prstGeom>
        </p:spPr>
      </p:pic>
      <p:sp>
        <p:nvSpPr>
          <p:cNvPr id="6" name="TextBox 5">
            <a:extLst>
              <a:ext uri="{FF2B5EF4-FFF2-40B4-BE49-F238E27FC236}">
                <a16:creationId xmlns:a16="http://schemas.microsoft.com/office/drawing/2014/main" id="{005D1E99-B153-462B-9B8C-8A440114C8F1}"/>
              </a:ext>
            </a:extLst>
          </p:cNvPr>
          <p:cNvSpPr txBox="1"/>
          <p:nvPr/>
        </p:nvSpPr>
        <p:spPr>
          <a:xfrm>
            <a:off x="1613452" y="5798404"/>
            <a:ext cx="8776252" cy="830997"/>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NEXUS can be used to explore CBSAs with MP concerns. This information was generated in Data Query for the Detroit CBSA. Wayne County has dashed green lines, showing that the demographic index percentile is ≥ 85%. Let’s see where the major sources are located…</a:t>
            </a:r>
          </a:p>
        </p:txBody>
      </p:sp>
      <p:sp>
        <p:nvSpPr>
          <p:cNvPr id="7" name="Title 1">
            <a:extLst>
              <a:ext uri="{FF2B5EF4-FFF2-40B4-BE49-F238E27FC236}">
                <a16:creationId xmlns:a16="http://schemas.microsoft.com/office/drawing/2014/main" id="{A69ACF98-D5F4-4CA7-B107-FA6BE9C99041}"/>
              </a:ext>
            </a:extLst>
          </p:cNvPr>
          <p:cNvSpPr txBox="1">
            <a:spLocks/>
          </p:cNvSpPr>
          <p:nvPr/>
        </p:nvSpPr>
        <p:spPr>
          <a:xfrm>
            <a:off x="3454320" y="135714"/>
            <a:ext cx="5094516" cy="499286"/>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3600" b="1" kern="0" dirty="0">
                <a:solidFill>
                  <a:schemeClr val="bg1"/>
                </a:solidFill>
                <a:latin typeface="Arial" panose="020B0604020202020204" pitchFamily="34" charset="0"/>
                <a:cs typeface="Arial" panose="020B0604020202020204" pitchFamily="34" charset="0"/>
              </a:rPr>
              <a:t>NEXUS: </a:t>
            </a:r>
            <a:r>
              <a:rPr lang="en-US" altLang="zh-CN" sz="3600" b="1" kern="0" dirty="0">
                <a:solidFill>
                  <a:srgbClr val="FFFF00"/>
                </a:solidFill>
                <a:latin typeface="Arial" panose="020B0604020202020204" pitchFamily="34" charset="0"/>
                <a:cs typeface="Arial" panose="020B0604020202020204" pitchFamily="34" charset="0"/>
              </a:rPr>
              <a:t>Detroit CBSA</a:t>
            </a:r>
            <a:endParaRPr lang="en-US" sz="3600" b="1" kern="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4658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B711A7-32F1-4398-A51A-3093D79D43F2}"/>
              </a:ext>
            </a:extLst>
          </p:cNvPr>
          <p:cNvPicPr>
            <a:picLocks noChangeAspect="1"/>
          </p:cNvPicPr>
          <p:nvPr/>
        </p:nvPicPr>
        <p:blipFill>
          <a:blip r:embed="rId3"/>
          <a:stretch>
            <a:fillRect/>
          </a:stretch>
        </p:blipFill>
        <p:spPr>
          <a:xfrm>
            <a:off x="1594779" y="1328058"/>
            <a:ext cx="4118359" cy="4572001"/>
          </a:xfrm>
          <a:prstGeom prst="rect">
            <a:avLst/>
          </a:prstGeom>
        </p:spPr>
      </p:pic>
      <p:pic>
        <p:nvPicPr>
          <p:cNvPr id="6" name="Picture 5">
            <a:extLst>
              <a:ext uri="{FF2B5EF4-FFF2-40B4-BE49-F238E27FC236}">
                <a16:creationId xmlns:a16="http://schemas.microsoft.com/office/drawing/2014/main" id="{311D6039-792F-4D50-893E-82D6B35BF4D1}"/>
              </a:ext>
            </a:extLst>
          </p:cNvPr>
          <p:cNvPicPr>
            <a:picLocks noChangeAspect="1"/>
          </p:cNvPicPr>
          <p:nvPr/>
        </p:nvPicPr>
        <p:blipFill>
          <a:blip r:embed="rId4"/>
          <a:stretch>
            <a:fillRect/>
          </a:stretch>
        </p:blipFill>
        <p:spPr>
          <a:xfrm>
            <a:off x="5870793" y="1270264"/>
            <a:ext cx="2169056" cy="1925939"/>
          </a:xfrm>
          <a:prstGeom prst="rect">
            <a:avLst/>
          </a:prstGeom>
        </p:spPr>
      </p:pic>
      <p:sp>
        <p:nvSpPr>
          <p:cNvPr id="7" name="TextBox 6">
            <a:extLst>
              <a:ext uri="{FF2B5EF4-FFF2-40B4-BE49-F238E27FC236}">
                <a16:creationId xmlns:a16="http://schemas.microsoft.com/office/drawing/2014/main" id="{99EC2901-53F5-4F73-AD01-FF0A6A04DE5C}"/>
              </a:ext>
            </a:extLst>
          </p:cNvPr>
          <p:cNvSpPr txBox="1"/>
          <p:nvPr/>
        </p:nvSpPr>
        <p:spPr>
          <a:xfrm>
            <a:off x="5919501" y="3306089"/>
            <a:ext cx="2120349"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Top NOx Emission Sources</a:t>
            </a:r>
          </a:p>
        </p:txBody>
      </p:sp>
      <p:pic>
        <p:nvPicPr>
          <p:cNvPr id="9" name="Picture 8">
            <a:extLst>
              <a:ext uri="{FF2B5EF4-FFF2-40B4-BE49-F238E27FC236}">
                <a16:creationId xmlns:a16="http://schemas.microsoft.com/office/drawing/2014/main" id="{EE50AD3C-3492-484E-8A01-E3FB2D4F7B08}"/>
              </a:ext>
            </a:extLst>
          </p:cNvPr>
          <p:cNvPicPr>
            <a:picLocks noChangeAspect="1"/>
          </p:cNvPicPr>
          <p:nvPr/>
        </p:nvPicPr>
        <p:blipFill>
          <a:blip r:embed="rId5"/>
          <a:stretch>
            <a:fillRect/>
          </a:stretch>
        </p:blipFill>
        <p:spPr>
          <a:xfrm>
            <a:off x="8197506" y="1199972"/>
            <a:ext cx="2169057" cy="2066520"/>
          </a:xfrm>
          <a:prstGeom prst="rect">
            <a:avLst/>
          </a:prstGeom>
        </p:spPr>
      </p:pic>
      <p:sp>
        <p:nvSpPr>
          <p:cNvPr id="10" name="TextBox 9">
            <a:extLst>
              <a:ext uri="{FF2B5EF4-FFF2-40B4-BE49-F238E27FC236}">
                <a16:creationId xmlns:a16="http://schemas.microsoft.com/office/drawing/2014/main" id="{850B083A-551E-43FB-AF83-331A6F152B9E}"/>
              </a:ext>
            </a:extLst>
          </p:cNvPr>
          <p:cNvSpPr txBox="1"/>
          <p:nvPr/>
        </p:nvSpPr>
        <p:spPr>
          <a:xfrm>
            <a:off x="8197506" y="3329899"/>
            <a:ext cx="2169057"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Top PM</a:t>
            </a:r>
            <a:r>
              <a:rPr lang="en-US" sz="1100" baseline="-25000" dirty="0">
                <a:latin typeface="Arial" panose="020B0604020202020204" pitchFamily="34" charset="0"/>
                <a:cs typeface="Arial" panose="020B0604020202020204" pitchFamily="34" charset="0"/>
              </a:rPr>
              <a:t>2.5</a:t>
            </a:r>
            <a:r>
              <a:rPr lang="en-US" sz="1100" dirty="0">
                <a:latin typeface="Arial" panose="020B0604020202020204" pitchFamily="34" charset="0"/>
                <a:cs typeface="Arial" panose="020B0604020202020204" pitchFamily="34" charset="0"/>
              </a:rPr>
              <a:t> Emission Sources</a:t>
            </a:r>
          </a:p>
        </p:txBody>
      </p:sp>
      <p:pic>
        <p:nvPicPr>
          <p:cNvPr id="12" name="Picture 11">
            <a:extLst>
              <a:ext uri="{FF2B5EF4-FFF2-40B4-BE49-F238E27FC236}">
                <a16:creationId xmlns:a16="http://schemas.microsoft.com/office/drawing/2014/main" id="{7889E2AA-825E-42CF-A407-9614C58F5094}"/>
              </a:ext>
            </a:extLst>
          </p:cNvPr>
          <p:cNvPicPr>
            <a:picLocks noChangeAspect="1"/>
          </p:cNvPicPr>
          <p:nvPr/>
        </p:nvPicPr>
        <p:blipFill>
          <a:blip r:embed="rId6"/>
          <a:stretch>
            <a:fillRect/>
          </a:stretch>
        </p:blipFill>
        <p:spPr>
          <a:xfrm>
            <a:off x="7023362" y="3696862"/>
            <a:ext cx="2169057" cy="1964865"/>
          </a:xfrm>
          <a:prstGeom prst="rect">
            <a:avLst/>
          </a:prstGeom>
        </p:spPr>
      </p:pic>
      <p:sp>
        <p:nvSpPr>
          <p:cNvPr id="13" name="TextBox 12">
            <a:extLst>
              <a:ext uri="{FF2B5EF4-FFF2-40B4-BE49-F238E27FC236}">
                <a16:creationId xmlns:a16="http://schemas.microsoft.com/office/drawing/2014/main" id="{16B2391C-22C2-44DA-AEF9-8A836CBD0E80}"/>
              </a:ext>
            </a:extLst>
          </p:cNvPr>
          <p:cNvSpPr txBox="1"/>
          <p:nvPr/>
        </p:nvSpPr>
        <p:spPr>
          <a:xfrm>
            <a:off x="6955321" y="5701411"/>
            <a:ext cx="2169057"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Top VOC Emission Sources</a:t>
            </a:r>
          </a:p>
        </p:txBody>
      </p:sp>
      <p:sp>
        <p:nvSpPr>
          <p:cNvPr id="14" name="Rectangle 13">
            <a:extLst>
              <a:ext uri="{FF2B5EF4-FFF2-40B4-BE49-F238E27FC236}">
                <a16:creationId xmlns:a16="http://schemas.microsoft.com/office/drawing/2014/main" id="{E0C6C8C1-588E-48EF-BEDD-27589F17E34F}"/>
              </a:ext>
            </a:extLst>
          </p:cNvPr>
          <p:cNvSpPr/>
          <p:nvPr/>
        </p:nvSpPr>
        <p:spPr bwMode="auto">
          <a:xfrm>
            <a:off x="1703615" y="2963637"/>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603D372D-0989-4496-B9D7-24283E84C701}"/>
              </a:ext>
            </a:extLst>
          </p:cNvPr>
          <p:cNvSpPr/>
          <p:nvPr/>
        </p:nvSpPr>
        <p:spPr bwMode="auto">
          <a:xfrm>
            <a:off x="1703614" y="339457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FFEAAC24-9707-4685-91A7-0D85D74A7934}"/>
              </a:ext>
            </a:extLst>
          </p:cNvPr>
          <p:cNvSpPr/>
          <p:nvPr/>
        </p:nvSpPr>
        <p:spPr bwMode="auto">
          <a:xfrm>
            <a:off x="1703614" y="3825519"/>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4FCF8661-9136-4DE6-AC07-F0C1D104A83B}"/>
              </a:ext>
            </a:extLst>
          </p:cNvPr>
          <p:cNvSpPr/>
          <p:nvPr/>
        </p:nvSpPr>
        <p:spPr bwMode="auto">
          <a:xfrm>
            <a:off x="1703613" y="4264624"/>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2EE117BF-6BF9-420E-BE2F-CC0CB43418A9}"/>
              </a:ext>
            </a:extLst>
          </p:cNvPr>
          <p:cNvSpPr/>
          <p:nvPr/>
        </p:nvSpPr>
        <p:spPr bwMode="auto">
          <a:xfrm>
            <a:off x="1703612" y="4700604"/>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A40388EB-7C37-435A-ACB8-8D19ADF15478}"/>
              </a:ext>
            </a:extLst>
          </p:cNvPr>
          <p:cNvSpPr/>
          <p:nvPr/>
        </p:nvSpPr>
        <p:spPr bwMode="auto">
          <a:xfrm>
            <a:off x="1703612" y="5134670"/>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28AA878F-8D4D-4421-972D-27954F8F9418}"/>
              </a:ext>
            </a:extLst>
          </p:cNvPr>
          <p:cNvSpPr/>
          <p:nvPr/>
        </p:nvSpPr>
        <p:spPr bwMode="auto">
          <a:xfrm>
            <a:off x="3033693" y="2532696"/>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396FA689-293A-44A2-BE3B-E1AF8919A94B}"/>
              </a:ext>
            </a:extLst>
          </p:cNvPr>
          <p:cNvSpPr/>
          <p:nvPr/>
        </p:nvSpPr>
        <p:spPr bwMode="auto">
          <a:xfrm>
            <a:off x="3033692" y="2963637"/>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 name="Rectangle 21">
            <a:extLst>
              <a:ext uri="{FF2B5EF4-FFF2-40B4-BE49-F238E27FC236}">
                <a16:creationId xmlns:a16="http://schemas.microsoft.com/office/drawing/2014/main" id="{F16BEA43-4DC3-436C-A530-241BDD1658A2}"/>
              </a:ext>
            </a:extLst>
          </p:cNvPr>
          <p:cNvSpPr/>
          <p:nvPr/>
        </p:nvSpPr>
        <p:spPr bwMode="auto">
          <a:xfrm>
            <a:off x="3033691" y="339457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937447BB-3B0B-440B-88FA-10A0AACAAE6D}"/>
              </a:ext>
            </a:extLst>
          </p:cNvPr>
          <p:cNvSpPr/>
          <p:nvPr/>
        </p:nvSpPr>
        <p:spPr bwMode="auto">
          <a:xfrm>
            <a:off x="3033690" y="3833683"/>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id="{E810E9B6-5163-4A21-9B6E-5FACDAC7737B}"/>
              </a:ext>
            </a:extLst>
          </p:cNvPr>
          <p:cNvSpPr/>
          <p:nvPr/>
        </p:nvSpPr>
        <p:spPr bwMode="auto">
          <a:xfrm>
            <a:off x="3033689" y="427278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77B7C59E-32E0-48C1-98F2-934DBC2AE2D7}"/>
              </a:ext>
            </a:extLst>
          </p:cNvPr>
          <p:cNvSpPr/>
          <p:nvPr/>
        </p:nvSpPr>
        <p:spPr bwMode="auto">
          <a:xfrm>
            <a:off x="3033689" y="4703729"/>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B0BA4419-90F3-4E05-977E-7FC41BC249FE}"/>
              </a:ext>
            </a:extLst>
          </p:cNvPr>
          <p:cNvSpPr/>
          <p:nvPr/>
        </p:nvSpPr>
        <p:spPr bwMode="auto">
          <a:xfrm>
            <a:off x="3033688" y="5131545"/>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C6972E3F-494E-456B-9B9F-0335A5F3317B}"/>
              </a:ext>
            </a:extLst>
          </p:cNvPr>
          <p:cNvSpPr/>
          <p:nvPr/>
        </p:nvSpPr>
        <p:spPr bwMode="auto">
          <a:xfrm>
            <a:off x="4363490" y="2963636"/>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D38868C4-7663-4239-B82F-16E21F7DD2F5}"/>
              </a:ext>
            </a:extLst>
          </p:cNvPr>
          <p:cNvSpPr/>
          <p:nvPr/>
        </p:nvSpPr>
        <p:spPr bwMode="auto">
          <a:xfrm>
            <a:off x="4363489" y="3402742"/>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9" name="Rectangle 28">
            <a:extLst>
              <a:ext uri="{FF2B5EF4-FFF2-40B4-BE49-F238E27FC236}">
                <a16:creationId xmlns:a16="http://schemas.microsoft.com/office/drawing/2014/main" id="{437EE198-A498-458D-BD38-63C811453B16}"/>
              </a:ext>
            </a:extLst>
          </p:cNvPr>
          <p:cNvSpPr/>
          <p:nvPr/>
        </p:nvSpPr>
        <p:spPr bwMode="auto">
          <a:xfrm>
            <a:off x="4363488" y="384184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 name="Rectangle 29">
            <a:extLst>
              <a:ext uri="{FF2B5EF4-FFF2-40B4-BE49-F238E27FC236}">
                <a16:creationId xmlns:a16="http://schemas.microsoft.com/office/drawing/2014/main" id="{9A63F623-0BBC-4FA3-8809-E5D2D2CB01D0}"/>
              </a:ext>
            </a:extLst>
          </p:cNvPr>
          <p:cNvSpPr/>
          <p:nvPr/>
        </p:nvSpPr>
        <p:spPr bwMode="auto">
          <a:xfrm>
            <a:off x="4363487" y="4700604"/>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 name="Rectangle 30">
            <a:extLst>
              <a:ext uri="{FF2B5EF4-FFF2-40B4-BE49-F238E27FC236}">
                <a16:creationId xmlns:a16="http://schemas.microsoft.com/office/drawing/2014/main" id="{1C9FEF07-BD11-4624-97EF-03FB482222D4}"/>
              </a:ext>
            </a:extLst>
          </p:cNvPr>
          <p:cNvSpPr/>
          <p:nvPr/>
        </p:nvSpPr>
        <p:spPr bwMode="auto">
          <a:xfrm>
            <a:off x="4363487" y="5128419"/>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2" name="Title 1">
            <a:extLst>
              <a:ext uri="{FF2B5EF4-FFF2-40B4-BE49-F238E27FC236}">
                <a16:creationId xmlns:a16="http://schemas.microsoft.com/office/drawing/2014/main" id="{335DC93B-FDA1-48CD-956F-8E81380F9682}"/>
              </a:ext>
            </a:extLst>
          </p:cNvPr>
          <p:cNvSpPr txBox="1">
            <a:spLocks/>
          </p:cNvSpPr>
          <p:nvPr/>
        </p:nvSpPr>
        <p:spPr>
          <a:xfrm>
            <a:off x="0" y="94544"/>
            <a:ext cx="12192000" cy="658157"/>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2800" b="1" kern="0" dirty="0">
                <a:solidFill>
                  <a:schemeClr val="bg1"/>
                </a:solidFill>
                <a:latin typeface="Arial" panose="020B0604020202020204" pitchFamily="34" charset="0"/>
                <a:cs typeface="Arial" panose="020B0604020202020204" pitchFamily="34" charset="0"/>
              </a:rPr>
              <a:t>NEXUS: </a:t>
            </a:r>
            <a:r>
              <a:rPr lang="en-US" altLang="zh-CN" sz="2800" b="1" kern="0" dirty="0">
                <a:solidFill>
                  <a:srgbClr val="FFFF00"/>
                </a:solidFill>
                <a:latin typeface="Arial" panose="020B0604020202020204" pitchFamily="34" charset="0"/>
                <a:cs typeface="Arial" panose="020B0604020202020204" pitchFamily="34" charset="0"/>
              </a:rPr>
              <a:t>Emissions Sources in Detroit CBSA</a:t>
            </a:r>
            <a:endParaRPr lang="en-US" sz="2800" b="1" kern="0" dirty="0">
              <a:solidFill>
                <a:srgbClr val="FFFF00"/>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0965933D-07CB-4A84-8CF9-C7A419747E33}"/>
              </a:ext>
            </a:extLst>
          </p:cNvPr>
          <p:cNvSpPr/>
          <p:nvPr/>
        </p:nvSpPr>
        <p:spPr>
          <a:xfrm>
            <a:off x="457200" y="6070548"/>
            <a:ext cx="11079126"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the Detroit CBSA . We can quickly see that the majority of the NOx, PM</a:t>
            </a:r>
            <a:r>
              <a:rPr lang="en-US" sz="1600" baseline="-25000" dirty="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and VOC &amp; emission sources are located in Wayne County. Let’s explore the Wayne County sources further…</a:t>
            </a:r>
          </a:p>
        </p:txBody>
      </p:sp>
      <p:sp>
        <p:nvSpPr>
          <p:cNvPr id="35" name="Slide Number Placeholder 1">
            <a:extLst>
              <a:ext uri="{FF2B5EF4-FFF2-40B4-BE49-F238E27FC236}">
                <a16:creationId xmlns:a16="http://schemas.microsoft.com/office/drawing/2014/main" id="{587AC4B8-A404-4161-A31D-2771B9CBC82D}"/>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240787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0BF88-B660-4A77-884E-D566E5E87239}"/>
              </a:ext>
            </a:extLst>
          </p:cNvPr>
          <p:cNvPicPr>
            <a:picLocks noChangeAspect="1"/>
          </p:cNvPicPr>
          <p:nvPr/>
        </p:nvPicPr>
        <p:blipFill>
          <a:blip r:embed="rId3"/>
          <a:stretch>
            <a:fillRect/>
          </a:stretch>
        </p:blipFill>
        <p:spPr>
          <a:xfrm>
            <a:off x="4677510" y="1364673"/>
            <a:ext cx="5774804" cy="5264727"/>
          </a:xfrm>
          <a:prstGeom prst="rect">
            <a:avLst/>
          </a:prstGeom>
        </p:spPr>
      </p:pic>
      <p:sp>
        <p:nvSpPr>
          <p:cNvPr id="5" name="Title 1">
            <a:extLst>
              <a:ext uri="{FF2B5EF4-FFF2-40B4-BE49-F238E27FC236}">
                <a16:creationId xmlns:a16="http://schemas.microsoft.com/office/drawing/2014/main" id="{77E9FC53-C12D-4BC9-A16E-EE932E7D3F7B}"/>
              </a:ext>
            </a:extLst>
          </p:cNvPr>
          <p:cNvSpPr txBox="1">
            <a:spLocks/>
          </p:cNvSpPr>
          <p:nvPr/>
        </p:nvSpPr>
        <p:spPr>
          <a:xfrm>
            <a:off x="0" y="58119"/>
            <a:ext cx="12192000" cy="538781"/>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2800" b="1" kern="0" dirty="0">
                <a:solidFill>
                  <a:schemeClr val="bg1"/>
                </a:solidFill>
                <a:latin typeface="Arial" panose="020B0604020202020204" pitchFamily="34" charset="0"/>
                <a:cs typeface="Arial" panose="020B0604020202020204" pitchFamily="34" charset="0"/>
              </a:rPr>
              <a:t>NEXUS: </a:t>
            </a:r>
            <a:r>
              <a:rPr lang="en-US" altLang="zh-CN" sz="2800" b="1" kern="0" dirty="0">
                <a:solidFill>
                  <a:srgbClr val="FFFF00"/>
                </a:solidFill>
                <a:latin typeface="Arial" panose="020B0604020202020204" pitchFamily="34" charset="0"/>
                <a:cs typeface="Arial" panose="020B0604020202020204" pitchFamily="34" charset="0"/>
              </a:rPr>
              <a:t>Source Category Emissions in Detroit CBSA</a:t>
            </a:r>
            <a:endParaRPr lang="en-US" sz="2800" b="1" kern="0" dirty="0">
              <a:solidFill>
                <a:srgbClr val="FFFF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1CC476E-47AF-4D49-8924-6431CE0417FF}"/>
              </a:ext>
            </a:extLst>
          </p:cNvPr>
          <p:cNvSpPr/>
          <p:nvPr/>
        </p:nvSpPr>
        <p:spPr>
          <a:xfrm>
            <a:off x="549428" y="2842874"/>
            <a:ext cx="3898585" cy="2308324"/>
          </a:xfrm>
          <a:prstGeom prst="rect">
            <a:avLst/>
          </a:prstGeom>
        </p:spPr>
        <p:txBody>
          <a:bodyPr wrap="square">
            <a:spAutoFit/>
          </a:bodyPr>
          <a:lstStyle/>
          <a:p>
            <a:r>
              <a:rPr lang="en-US" dirty="0">
                <a:latin typeface="Arial" panose="020B0604020202020204" pitchFamily="34" charset="0"/>
                <a:cs typeface="Arial" panose="020B0604020202020204" pitchFamily="34" charset="0"/>
              </a:rPr>
              <a:t>NEXUS can display source category emissions. This information above was generated in the Data Query module for the Detroit CBSA.</a:t>
            </a:r>
          </a:p>
        </p:txBody>
      </p:sp>
      <p:sp>
        <p:nvSpPr>
          <p:cNvPr id="8" name="Slide Number Placeholder 1">
            <a:extLst>
              <a:ext uri="{FF2B5EF4-FFF2-40B4-BE49-F238E27FC236}">
                <a16:creationId xmlns:a16="http://schemas.microsoft.com/office/drawing/2014/main" id="{CC1AEE74-36B4-45E3-93A4-FA3267851BEA}"/>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686286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238B92-13A8-453A-8E92-555F65BF7CDA}"/>
              </a:ext>
            </a:extLst>
          </p:cNvPr>
          <p:cNvPicPr>
            <a:picLocks noChangeAspect="1"/>
          </p:cNvPicPr>
          <p:nvPr/>
        </p:nvPicPr>
        <p:blipFill rotWithShape="1">
          <a:blip r:embed="rId3"/>
          <a:srcRect t="317" r="4732" b="11588"/>
          <a:stretch/>
        </p:blipFill>
        <p:spPr>
          <a:xfrm>
            <a:off x="1740354" y="1276350"/>
            <a:ext cx="8711293" cy="4531179"/>
          </a:xfrm>
          <a:prstGeom prst="rect">
            <a:avLst/>
          </a:prstGeom>
        </p:spPr>
      </p:pic>
      <p:sp>
        <p:nvSpPr>
          <p:cNvPr id="5" name="Title 1">
            <a:extLst>
              <a:ext uri="{FF2B5EF4-FFF2-40B4-BE49-F238E27FC236}">
                <a16:creationId xmlns:a16="http://schemas.microsoft.com/office/drawing/2014/main" id="{DE898C22-9D57-45B6-AA52-D73DF4D71793}"/>
              </a:ext>
            </a:extLst>
          </p:cNvPr>
          <p:cNvSpPr txBox="1">
            <a:spLocks/>
          </p:cNvSpPr>
          <p:nvPr/>
        </p:nvSpPr>
        <p:spPr>
          <a:xfrm>
            <a:off x="0" y="39105"/>
            <a:ext cx="12192000" cy="532395"/>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2800" b="1" kern="0" dirty="0">
                <a:solidFill>
                  <a:schemeClr val="bg1"/>
                </a:solidFill>
                <a:latin typeface="Arial" panose="020B0604020202020204" pitchFamily="34" charset="0"/>
                <a:cs typeface="Arial" panose="020B0604020202020204" pitchFamily="34" charset="0"/>
              </a:rPr>
              <a:t>NEXUS Tool: </a:t>
            </a:r>
            <a:r>
              <a:rPr lang="en-US" altLang="zh-CN" sz="2800" b="1" kern="0" dirty="0">
                <a:solidFill>
                  <a:srgbClr val="FFFF00"/>
                </a:solidFill>
                <a:latin typeface="Arial" panose="020B0604020202020204" pitchFamily="34" charset="0"/>
                <a:cs typeface="Arial" panose="020B0604020202020204" pitchFamily="34" charset="0"/>
              </a:rPr>
              <a:t>Emissions Sources in Wayne County</a:t>
            </a:r>
            <a:endParaRPr lang="en-US" sz="2800" b="1" kern="0" dirty="0">
              <a:solidFill>
                <a:srgbClr val="FFFF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8DE09F9-F9D5-4629-A775-35ABC2F283D1}"/>
              </a:ext>
            </a:extLst>
          </p:cNvPr>
          <p:cNvSpPr/>
          <p:nvPr/>
        </p:nvSpPr>
        <p:spPr>
          <a:xfrm>
            <a:off x="1340627" y="5895565"/>
            <a:ext cx="9872420" cy="923330"/>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NEXUS can be used to identify top emission sources. The information above was generated in Data Query for Wayne County, MI. This can help identify the potential co-benefits of controls. Let’s explore AK Steel and US Steel further...</a:t>
            </a:r>
          </a:p>
        </p:txBody>
      </p:sp>
      <p:sp>
        <p:nvSpPr>
          <p:cNvPr id="8" name="Slide Number Placeholder 1">
            <a:extLst>
              <a:ext uri="{FF2B5EF4-FFF2-40B4-BE49-F238E27FC236}">
                <a16:creationId xmlns:a16="http://schemas.microsoft.com/office/drawing/2014/main" id="{6441DC9D-1F83-42EB-9EAF-C624069436E0}"/>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003108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830903-21B0-454A-BC3A-D7CACAC006F9}"/>
              </a:ext>
            </a:extLst>
          </p:cNvPr>
          <p:cNvGrpSpPr>
            <a:grpSpLocks noChangeAspect="1"/>
          </p:cNvGrpSpPr>
          <p:nvPr/>
        </p:nvGrpSpPr>
        <p:grpSpPr>
          <a:xfrm>
            <a:off x="945915" y="1313999"/>
            <a:ext cx="5357921" cy="3667045"/>
            <a:chOff x="1301412" y="2294964"/>
            <a:chExt cx="5087178" cy="3065930"/>
          </a:xfrm>
        </p:grpSpPr>
        <p:pic>
          <p:nvPicPr>
            <p:cNvPr id="4" name="Picture 3">
              <a:extLst>
                <a:ext uri="{FF2B5EF4-FFF2-40B4-BE49-F238E27FC236}">
                  <a16:creationId xmlns:a16="http://schemas.microsoft.com/office/drawing/2014/main" id="{48698C96-06EC-46AE-87A6-17758E80CCC9}"/>
                </a:ext>
              </a:extLst>
            </p:cNvPr>
            <p:cNvPicPr>
              <a:picLocks noChangeAspect="1"/>
            </p:cNvPicPr>
            <p:nvPr/>
          </p:nvPicPr>
          <p:blipFill rotWithShape="1">
            <a:blip r:embed="rId3"/>
            <a:srcRect l="53727" t="27951" r="30135" b="12440"/>
            <a:stretch/>
          </p:blipFill>
          <p:spPr>
            <a:xfrm>
              <a:off x="4912659" y="2294964"/>
              <a:ext cx="1475931" cy="3065930"/>
            </a:xfrm>
            <a:prstGeom prst="rect">
              <a:avLst/>
            </a:prstGeom>
          </p:spPr>
        </p:pic>
        <p:pic>
          <p:nvPicPr>
            <p:cNvPr id="6" name="Picture 5">
              <a:extLst>
                <a:ext uri="{FF2B5EF4-FFF2-40B4-BE49-F238E27FC236}">
                  <a16:creationId xmlns:a16="http://schemas.microsoft.com/office/drawing/2014/main" id="{46B77639-D40F-40C6-B7AD-56A10122F292}"/>
                </a:ext>
              </a:extLst>
            </p:cNvPr>
            <p:cNvPicPr>
              <a:picLocks noChangeAspect="1"/>
            </p:cNvPicPr>
            <p:nvPr/>
          </p:nvPicPr>
          <p:blipFill rotWithShape="1">
            <a:blip r:embed="rId4"/>
            <a:srcRect l="14232" t="27952" r="38808" b="12440"/>
            <a:stretch/>
          </p:blipFill>
          <p:spPr>
            <a:xfrm>
              <a:off x="1301412" y="2294964"/>
              <a:ext cx="4294099" cy="3065929"/>
            </a:xfrm>
            <a:prstGeom prst="rect">
              <a:avLst/>
            </a:prstGeom>
          </p:spPr>
        </p:pic>
      </p:grpSp>
      <p:sp>
        <p:nvSpPr>
          <p:cNvPr id="8" name="TextBox 7">
            <a:extLst>
              <a:ext uri="{FF2B5EF4-FFF2-40B4-BE49-F238E27FC236}">
                <a16:creationId xmlns:a16="http://schemas.microsoft.com/office/drawing/2014/main" id="{FDAF50F2-A23F-4293-A063-57923592F430}"/>
              </a:ext>
            </a:extLst>
          </p:cNvPr>
          <p:cNvSpPr txBox="1"/>
          <p:nvPr/>
        </p:nvSpPr>
        <p:spPr>
          <a:xfrm>
            <a:off x="495258" y="5865582"/>
            <a:ext cx="1171977" cy="36933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AK Steel</a:t>
            </a:r>
          </a:p>
        </p:txBody>
      </p:sp>
      <p:sp>
        <p:nvSpPr>
          <p:cNvPr id="9" name="TextBox 8">
            <a:extLst>
              <a:ext uri="{FF2B5EF4-FFF2-40B4-BE49-F238E27FC236}">
                <a16:creationId xmlns:a16="http://schemas.microsoft.com/office/drawing/2014/main" id="{521FBDFC-57B4-4CCE-94D6-84CF8A6B5DF3}"/>
              </a:ext>
            </a:extLst>
          </p:cNvPr>
          <p:cNvSpPr txBox="1"/>
          <p:nvPr/>
        </p:nvSpPr>
        <p:spPr>
          <a:xfrm>
            <a:off x="6836373" y="5838642"/>
            <a:ext cx="1326756" cy="36933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US Steel</a:t>
            </a:r>
          </a:p>
        </p:txBody>
      </p:sp>
      <p:sp>
        <p:nvSpPr>
          <p:cNvPr id="10" name="Title 1">
            <a:extLst>
              <a:ext uri="{FF2B5EF4-FFF2-40B4-BE49-F238E27FC236}">
                <a16:creationId xmlns:a16="http://schemas.microsoft.com/office/drawing/2014/main" id="{5D8C9C7C-EB18-45EF-9D20-80B7ABF06C11}"/>
              </a:ext>
            </a:extLst>
          </p:cNvPr>
          <p:cNvSpPr>
            <a:spLocks noGrp="1"/>
          </p:cNvSpPr>
          <p:nvPr>
            <p:ph type="title"/>
          </p:nvPr>
        </p:nvSpPr>
        <p:spPr>
          <a:xfrm>
            <a:off x="0" y="0"/>
            <a:ext cx="12090399" cy="706752"/>
          </a:xfrm>
        </p:spPr>
        <p:txBody>
          <a:bodyPr/>
          <a:lstStyle/>
          <a:p>
            <a:r>
              <a:rPr lang="en-US" altLang="zh-CN" sz="2800" dirty="0">
                <a:solidFill>
                  <a:schemeClr val="bg1"/>
                </a:solidFill>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Steel Mills in Wayne County</a:t>
            </a:r>
            <a:endParaRPr lang="en-US" sz="2800" dirty="0">
              <a:solidFill>
                <a:srgbClr val="FFFF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46A9491-B2C9-4900-BC60-E302104D06AE}"/>
              </a:ext>
            </a:extLst>
          </p:cNvPr>
          <p:cNvSpPr/>
          <p:nvPr/>
        </p:nvSpPr>
        <p:spPr>
          <a:xfrm>
            <a:off x="8719358" y="1313999"/>
            <a:ext cx="3246608" cy="4401205"/>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AK Steel &amp; US Steel were identified as top emitters for NOx, SO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Gas and VOC HAPs, Heavy Metal HAPs and PM</a:t>
            </a:r>
            <a:r>
              <a:rPr lang="en-US" sz="2000" baseline="-25000" dirty="0">
                <a:latin typeface="Arial" panose="020B0604020202020204" pitchFamily="34" charset="0"/>
                <a:cs typeface="Arial" panose="020B0604020202020204" pitchFamily="34" charset="0"/>
              </a:rPr>
              <a:t>2.5</a:t>
            </a:r>
            <a:r>
              <a:rPr lang="en-US" sz="2000" dirty="0">
                <a:latin typeface="Arial" panose="020B0604020202020204" pitchFamily="34" charset="0"/>
                <a:cs typeface="Arial" panose="020B0604020202020204" pitchFamily="34" charset="0"/>
              </a:rPr>
              <a:t>, highlighting the potential co-benefits of controls in these steel mills. The above map was generated in NEXUS Data Query. Let’s see the proximity of these steel mills to communities with potential EJ concerns…</a:t>
            </a:r>
          </a:p>
        </p:txBody>
      </p:sp>
      <p:pic>
        <p:nvPicPr>
          <p:cNvPr id="13" name="Picture 12">
            <a:extLst>
              <a:ext uri="{FF2B5EF4-FFF2-40B4-BE49-F238E27FC236}">
                <a16:creationId xmlns:a16="http://schemas.microsoft.com/office/drawing/2014/main" id="{7CCE4B45-C21C-4A0C-A085-D4DFCA45CB3F}"/>
              </a:ext>
            </a:extLst>
          </p:cNvPr>
          <p:cNvPicPr>
            <a:picLocks noChangeAspect="1"/>
          </p:cNvPicPr>
          <p:nvPr/>
        </p:nvPicPr>
        <p:blipFill>
          <a:blip r:embed="rId5"/>
          <a:stretch>
            <a:fillRect/>
          </a:stretch>
        </p:blipFill>
        <p:spPr>
          <a:xfrm>
            <a:off x="6416114" y="1205265"/>
            <a:ext cx="2116594" cy="4578212"/>
          </a:xfrm>
          <a:prstGeom prst="rect">
            <a:avLst/>
          </a:prstGeom>
        </p:spPr>
      </p:pic>
      <p:pic>
        <p:nvPicPr>
          <p:cNvPr id="15" name="Picture 14">
            <a:extLst>
              <a:ext uri="{FF2B5EF4-FFF2-40B4-BE49-F238E27FC236}">
                <a16:creationId xmlns:a16="http://schemas.microsoft.com/office/drawing/2014/main" id="{11BFE6ED-6039-4BD0-B779-C6A4A67F8963}"/>
              </a:ext>
            </a:extLst>
          </p:cNvPr>
          <p:cNvPicPr>
            <a:picLocks noChangeAspect="1"/>
          </p:cNvPicPr>
          <p:nvPr/>
        </p:nvPicPr>
        <p:blipFill>
          <a:blip r:embed="rId6"/>
          <a:stretch>
            <a:fillRect/>
          </a:stretch>
        </p:blipFill>
        <p:spPr>
          <a:xfrm>
            <a:off x="226034" y="1205266"/>
            <a:ext cx="2016239" cy="4589597"/>
          </a:xfrm>
          <a:prstGeom prst="rect">
            <a:avLst/>
          </a:prstGeom>
        </p:spPr>
      </p:pic>
      <p:sp>
        <p:nvSpPr>
          <p:cNvPr id="12" name="Slide Number Placeholder 1">
            <a:extLst>
              <a:ext uri="{FF2B5EF4-FFF2-40B4-BE49-F238E27FC236}">
                <a16:creationId xmlns:a16="http://schemas.microsoft.com/office/drawing/2014/main" id="{924C915A-6EC2-428A-842E-38648EEBC3B1}"/>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230329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7AD974-649A-4FB5-AE42-2F7C27A8FE72}"/>
              </a:ext>
            </a:extLst>
          </p:cNvPr>
          <p:cNvSpPr txBox="1"/>
          <p:nvPr/>
        </p:nvSpPr>
        <p:spPr>
          <a:xfrm>
            <a:off x="1043648" y="4201119"/>
            <a:ext cx="2618423"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EJSCREEN Demographic Index</a:t>
            </a:r>
          </a:p>
        </p:txBody>
      </p:sp>
      <p:sp>
        <p:nvSpPr>
          <p:cNvPr id="9" name="TextBox 8">
            <a:extLst>
              <a:ext uri="{FF2B5EF4-FFF2-40B4-BE49-F238E27FC236}">
                <a16:creationId xmlns:a16="http://schemas.microsoft.com/office/drawing/2014/main" id="{294EF96D-6B4D-4834-8C87-393BAC492DD7}"/>
              </a:ext>
            </a:extLst>
          </p:cNvPr>
          <p:cNvSpPr txBox="1"/>
          <p:nvPr/>
        </p:nvSpPr>
        <p:spPr>
          <a:xfrm>
            <a:off x="8287189" y="4163819"/>
            <a:ext cx="3208206"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EJSCREEN Low Income Population</a:t>
            </a:r>
          </a:p>
        </p:txBody>
      </p:sp>
      <p:sp>
        <p:nvSpPr>
          <p:cNvPr id="10" name="TextBox 9">
            <a:extLst>
              <a:ext uri="{FF2B5EF4-FFF2-40B4-BE49-F238E27FC236}">
                <a16:creationId xmlns:a16="http://schemas.microsoft.com/office/drawing/2014/main" id="{325F2127-7F13-4B3B-8017-EA29D62C5FED}"/>
              </a:ext>
            </a:extLst>
          </p:cNvPr>
          <p:cNvSpPr txBox="1"/>
          <p:nvPr/>
        </p:nvSpPr>
        <p:spPr>
          <a:xfrm>
            <a:off x="4384498" y="4216041"/>
            <a:ext cx="3351485"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EJSCREEN Minority Population</a:t>
            </a:r>
          </a:p>
        </p:txBody>
      </p:sp>
      <p:pic>
        <p:nvPicPr>
          <p:cNvPr id="11" name="Picture 10">
            <a:extLst>
              <a:ext uri="{FF2B5EF4-FFF2-40B4-BE49-F238E27FC236}">
                <a16:creationId xmlns:a16="http://schemas.microsoft.com/office/drawing/2014/main" id="{76A24EBF-CF41-4031-99A4-EF94EC70F3C8}"/>
              </a:ext>
            </a:extLst>
          </p:cNvPr>
          <p:cNvPicPr>
            <a:picLocks noChangeAspect="1"/>
          </p:cNvPicPr>
          <p:nvPr/>
        </p:nvPicPr>
        <p:blipFill>
          <a:blip r:embed="rId3"/>
          <a:stretch>
            <a:fillRect/>
          </a:stretch>
        </p:blipFill>
        <p:spPr>
          <a:xfrm>
            <a:off x="9421221" y="1349534"/>
            <a:ext cx="1915181" cy="2697336"/>
          </a:xfrm>
          <a:prstGeom prst="rect">
            <a:avLst/>
          </a:prstGeom>
        </p:spPr>
      </p:pic>
      <p:grpSp>
        <p:nvGrpSpPr>
          <p:cNvPr id="3" name="Group 2">
            <a:extLst>
              <a:ext uri="{FF2B5EF4-FFF2-40B4-BE49-F238E27FC236}">
                <a16:creationId xmlns:a16="http://schemas.microsoft.com/office/drawing/2014/main" id="{2E5C29D8-CF2F-4BAB-A909-7C7599EEC019}"/>
              </a:ext>
            </a:extLst>
          </p:cNvPr>
          <p:cNvGrpSpPr>
            <a:grpSpLocks noChangeAspect="1"/>
          </p:cNvGrpSpPr>
          <p:nvPr/>
        </p:nvGrpSpPr>
        <p:grpSpPr>
          <a:xfrm>
            <a:off x="859299" y="4486118"/>
            <a:ext cx="3082501" cy="2334147"/>
            <a:chOff x="1289373" y="4319166"/>
            <a:chExt cx="2027614" cy="1535360"/>
          </a:xfrm>
        </p:grpSpPr>
        <p:pic>
          <p:nvPicPr>
            <p:cNvPr id="4" name="Picture 3">
              <a:extLst>
                <a:ext uri="{FF2B5EF4-FFF2-40B4-BE49-F238E27FC236}">
                  <a16:creationId xmlns:a16="http://schemas.microsoft.com/office/drawing/2014/main" id="{E1936ACA-445D-402D-B1B8-7B843369BC87}"/>
                </a:ext>
              </a:extLst>
            </p:cNvPr>
            <p:cNvPicPr>
              <a:picLocks noChangeAspect="1"/>
            </p:cNvPicPr>
            <p:nvPr/>
          </p:nvPicPr>
          <p:blipFill>
            <a:blip r:embed="rId4"/>
            <a:stretch>
              <a:fillRect/>
            </a:stretch>
          </p:blipFill>
          <p:spPr>
            <a:xfrm>
              <a:off x="1289373" y="4319166"/>
              <a:ext cx="2027614" cy="1535360"/>
            </a:xfrm>
            <a:prstGeom prst="rect">
              <a:avLst/>
            </a:prstGeom>
          </p:spPr>
        </p:pic>
        <p:grpSp>
          <p:nvGrpSpPr>
            <p:cNvPr id="15" name="Group 14">
              <a:extLst>
                <a:ext uri="{FF2B5EF4-FFF2-40B4-BE49-F238E27FC236}">
                  <a16:creationId xmlns:a16="http://schemas.microsoft.com/office/drawing/2014/main" id="{7D7E7EE9-E2B2-48B5-A6AF-82DA3A210F55}"/>
                </a:ext>
              </a:extLst>
            </p:cNvPr>
            <p:cNvGrpSpPr/>
            <p:nvPr/>
          </p:nvGrpSpPr>
          <p:grpSpPr>
            <a:xfrm>
              <a:off x="1737886" y="4536727"/>
              <a:ext cx="183905" cy="204047"/>
              <a:chOff x="5461807" y="2841435"/>
              <a:chExt cx="537827" cy="537827"/>
            </a:xfrm>
          </p:grpSpPr>
          <p:pic>
            <p:nvPicPr>
              <p:cNvPr id="16" name="Graphic 15" descr="Water">
                <a:extLst>
                  <a:ext uri="{FF2B5EF4-FFF2-40B4-BE49-F238E27FC236}">
                    <a16:creationId xmlns:a16="http://schemas.microsoft.com/office/drawing/2014/main" id="{2E7ECCFC-9813-40E2-9A65-D9789821B1C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17" name="Oval 16">
                <a:extLst>
                  <a:ext uri="{FF2B5EF4-FFF2-40B4-BE49-F238E27FC236}">
                    <a16:creationId xmlns:a16="http://schemas.microsoft.com/office/drawing/2014/main" id="{5E838C1D-EE85-47FB-9093-B046A3F3B0D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nvGrpSpPr>
            <p:cNvPr id="25" name="Group 24">
              <a:extLst>
                <a:ext uri="{FF2B5EF4-FFF2-40B4-BE49-F238E27FC236}">
                  <a16:creationId xmlns:a16="http://schemas.microsoft.com/office/drawing/2014/main" id="{B4CF185B-046B-4B3D-B148-94A8E3D588EC}"/>
                </a:ext>
              </a:extLst>
            </p:cNvPr>
            <p:cNvGrpSpPr/>
            <p:nvPr/>
          </p:nvGrpSpPr>
          <p:grpSpPr>
            <a:xfrm>
              <a:off x="2607728" y="4923480"/>
              <a:ext cx="183905" cy="204047"/>
              <a:chOff x="5461807" y="2841435"/>
              <a:chExt cx="537827" cy="537827"/>
            </a:xfrm>
          </p:grpSpPr>
          <p:pic>
            <p:nvPicPr>
              <p:cNvPr id="26" name="Graphic 25" descr="Water">
                <a:extLst>
                  <a:ext uri="{FF2B5EF4-FFF2-40B4-BE49-F238E27FC236}">
                    <a16:creationId xmlns:a16="http://schemas.microsoft.com/office/drawing/2014/main" id="{297A03E5-28EC-4BEA-B2B9-8961327999E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27" name="Oval 26">
                <a:extLst>
                  <a:ext uri="{FF2B5EF4-FFF2-40B4-BE49-F238E27FC236}">
                    <a16:creationId xmlns:a16="http://schemas.microsoft.com/office/drawing/2014/main" id="{71D79E41-CB01-4CB2-A829-A6915809D7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grpSp>
        <p:nvGrpSpPr>
          <p:cNvPr id="7" name="Group 6">
            <a:extLst>
              <a:ext uri="{FF2B5EF4-FFF2-40B4-BE49-F238E27FC236}">
                <a16:creationId xmlns:a16="http://schemas.microsoft.com/office/drawing/2014/main" id="{B3AAF29A-2D4D-4F7E-AFFD-2D5A16FF6006}"/>
              </a:ext>
            </a:extLst>
          </p:cNvPr>
          <p:cNvGrpSpPr>
            <a:grpSpLocks noChangeAspect="1"/>
          </p:cNvGrpSpPr>
          <p:nvPr/>
        </p:nvGrpSpPr>
        <p:grpSpPr>
          <a:xfrm>
            <a:off x="4537064" y="4503698"/>
            <a:ext cx="3035012" cy="2298985"/>
            <a:chOff x="3497606" y="4274890"/>
            <a:chExt cx="2085360" cy="1579635"/>
          </a:xfrm>
        </p:grpSpPr>
        <p:pic>
          <p:nvPicPr>
            <p:cNvPr id="5" name="Picture 4">
              <a:extLst>
                <a:ext uri="{FF2B5EF4-FFF2-40B4-BE49-F238E27FC236}">
                  <a16:creationId xmlns:a16="http://schemas.microsoft.com/office/drawing/2014/main" id="{782E0068-5A51-4E19-9B44-2CF29A10D94D}"/>
                </a:ext>
              </a:extLst>
            </p:cNvPr>
            <p:cNvPicPr>
              <a:picLocks noChangeAspect="1"/>
            </p:cNvPicPr>
            <p:nvPr/>
          </p:nvPicPr>
          <p:blipFill>
            <a:blip r:embed="rId7"/>
            <a:stretch>
              <a:fillRect/>
            </a:stretch>
          </p:blipFill>
          <p:spPr>
            <a:xfrm>
              <a:off x="3497606" y="4274890"/>
              <a:ext cx="2085360" cy="1579635"/>
            </a:xfrm>
            <a:prstGeom prst="rect">
              <a:avLst/>
            </a:prstGeom>
          </p:spPr>
        </p:pic>
        <p:grpSp>
          <p:nvGrpSpPr>
            <p:cNvPr id="18" name="Group 17">
              <a:extLst>
                <a:ext uri="{FF2B5EF4-FFF2-40B4-BE49-F238E27FC236}">
                  <a16:creationId xmlns:a16="http://schemas.microsoft.com/office/drawing/2014/main" id="{A09CA264-1EFD-4E99-B4FC-49059E1336B7}"/>
                </a:ext>
              </a:extLst>
            </p:cNvPr>
            <p:cNvGrpSpPr/>
            <p:nvPr/>
          </p:nvGrpSpPr>
          <p:grpSpPr>
            <a:xfrm>
              <a:off x="3965271" y="4536727"/>
              <a:ext cx="183905" cy="204047"/>
              <a:chOff x="5461807" y="2841435"/>
              <a:chExt cx="537827" cy="537827"/>
            </a:xfrm>
          </p:grpSpPr>
          <p:pic>
            <p:nvPicPr>
              <p:cNvPr id="19" name="Graphic 18" descr="Water">
                <a:extLst>
                  <a:ext uri="{FF2B5EF4-FFF2-40B4-BE49-F238E27FC236}">
                    <a16:creationId xmlns:a16="http://schemas.microsoft.com/office/drawing/2014/main" id="{80645D36-0BC3-4BD7-8E15-A1A0B581BE4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20" name="Oval 19">
                <a:extLst>
                  <a:ext uri="{FF2B5EF4-FFF2-40B4-BE49-F238E27FC236}">
                    <a16:creationId xmlns:a16="http://schemas.microsoft.com/office/drawing/2014/main" id="{BC23E51C-6FCE-4F63-9AF2-D5DE29630E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nvGrpSpPr>
            <p:cNvPr id="28" name="Group 27">
              <a:extLst>
                <a:ext uri="{FF2B5EF4-FFF2-40B4-BE49-F238E27FC236}">
                  <a16:creationId xmlns:a16="http://schemas.microsoft.com/office/drawing/2014/main" id="{95B4AE92-4F76-4082-A958-D78A7C57BE2D}"/>
                </a:ext>
              </a:extLst>
            </p:cNvPr>
            <p:cNvGrpSpPr/>
            <p:nvPr/>
          </p:nvGrpSpPr>
          <p:grpSpPr>
            <a:xfrm>
              <a:off x="4842750" y="4923480"/>
              <a:ext cx="183905" cy="204047"/>
              <a:chOff x="5461807" y="2841435"/>
              <a:chExt cx="537827" cy="537827"/>
            </a:xfrm>
          </p:grpSpPr>
          <p:pic>
            <p:nvPicPr>
              <p:cNvPr id="29" name="Graphic 28" descr="Water">
                <a:extLst>
                  <a:ext uri="{FF2B5EF4-FFF2-40B4-BE49-F238E27FC236}">
                    <a16:creationId xmlns:a16="http://schemas.microsoft.com/office/drawing/2014/main" id="{643B917B-9314-49EB-8A53-80AA307C92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30" name="Oval 29">
                <a:extLst>
                  <a:ext uri="{FF2B5EF4-FFF2-40B4-BE49-F238E27FC236}">
                    <a16:creationId xmlns:a16="http://schemas.microsoft.com/office/drawing/2014/main" id="{CF4B7BDC-3A66-486E-8FB8-EB7EA40DDD49}"/>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grpSp>
        <p:nvGrpSpPr>
          <p:cNvPr id="21" name="Group 20">
            <a:extLst>
              <a:ext uri="{FF2B5EF4-FFF2-40B4-BE49-F238E27FC236}">
                <a16:creationId xmlns:a16="http://schemas.microsoft.com/office/drawing/2014/main" id="{785047D2-F022-44F2-85D7-2CAF674AB267}"/>
              </a:ext>
            </a:extLst>
          </p:cNvPr>
          <p:cNvGrpSpPr>
            <a:grpSpLocks noChangeAspect="1"/>
          </p:cNvGrpSpPr>
          <p:nvPr/>
        </p:nvGrpSpPr>
        <p:grpSpPr>
          <a:xfrm>
            <a:off x="8294503" y="4434395"/>
            <a:ext cx="3042002" cy="2298985"/>
            <a:chOff x="5763586" y="4274890"/>
            <a:chExt cx="2090163" cy="1579635"/>
          </a:xfrm>
        </p:grpSpPr>
        <p:pic>
          <p:nvPicPr>
            <p:cNvPr id="6" name="Picture 5">
              <a:extLst>
                <a:ext uri="{FF2B5EF4-FFF2-40B4-BE49-F238E27FC236}">
                  <a16:creationId xmlns:a16="http://schemas.microsoft.com/office/drawing/2014/main" id="{63E5D31A-EE13-4E46-8498-2B5D184D0FF6}"/>
                </a:ext>
              </a:extLst>
            </p:cNvPr>
            <p:cNvPicPr>
              <a:picLocks noChangeAspect="1"/>
            </p:cNvPicPr>
            <p:nvPr/>
          </p:nvPicPr>
          <p:blipFill>
            <a:blip r:embed="rId8"/>
            <a:stretch>
              <a:fillRect/>
            </a:stretch>
          </p:blipFill>
          <p:spPr>
            <a:xfrm>
              <a:off x="5763586" y="4274890"/>
              <a:ext cx="2090163" cy="1579635"/>
            </a:xfrm>
            <a:prstGeom prst="rect">
              <a:avLst/>
            </a:prstGeom>
          </p:spPr>
        </p:pic>
        <p:grpSp>
          <p:nvGrpSpPr>
            <p:cNvPr id="22" name="Group 21">
              <a:extLst>
                <a:ext uri="{FF2B5EF4-FFF2-40B4-BE49-F238E27FC236}">
                  <a16:creationId xmlns:a16="http://schemas.microsoft.com/office/drawing/2014/main" id="{D3E63C12-6FA6-45A7-A9FD-B80201050249}"/>
                </a:ext>
              </a:extLst>
            </p:cNvPr>
            <p:cNvGrpSpPr/>
            <p:nvPr/>
          </p:nvGrpSpPr>
          <p:grpSpPr>
            <a:xfrm>
              <a:off x="6195467" y="4536727"/>
              <a:ext cx="183905" cy="204047"/>
              <a:chOff x="5461807" y="2841435"/>
              <a:chExt cx="537827" cy="537827"/>
            </a:xfrm>
          </p:grpSpPr>
          <p:pic>
            <p:nvPicPr>
              <p:cNvPr id="23" name="Graphic 22" descr="Water">
                <a:extLst>
                  <a:ext uri="{FF2B5EF4-FFF2-40B4-BE49-F238E27FC236}">
                    <a16:creationId xmlns:a16="http://schemas.microsoft.com/office/drawing/2014/main" id="{0E5F976F-AC6B-461F-9190-0186FC962F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24" name="Oval 23">
                <a:extLst>
                  <a:ext uri="{FF2B5EF4-FFF2-40B4-BE49-F238E27FC236}">
                    <a16:creationId xmlns:a16="http://schemas.microsoft.com/office/drawing/2014/main" id="{6286960D-54A0-44CD-A63F-7A8694E71C3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nvGrpSpPr>
            <p:cNvPr id="31" name="Group 30">
              <a:extLst>
                <a:ext uri="{FF2B5EF4-FFF2-40B4-BE49-F238E27FC236}">
                  <a16:creationId xmlns:a16="http://schemas.microsoft.com/office/drawing/2014/main" id="{B8551483-CC15-47B4-A47F-7DB1EAA015E8}"/>
                </a:ext>
              </a:extLst>
            </p:cNvPr>
            <p:cNvGrpSpPr/>
            <p:nvPr/>
          </p:nvGrpSpPr>
          <p:grpSpPr>
            <a:xfrm>
              <a:off x="7090004" y="4923480"/>
              <a:ext cx="183905" cy="204047"/>
              <a:chOff x="5461807" y="2841435"/>
              <a:chExt cx="537827" cy="537827"/>
            </a:xfrm>
          </p:grpSpPr>
          <p:pic>
            <p:nvPicPr>
              <p:cNvPr id="32" name="Graphic 31" descr="Water">
                <a:extLst>
                  <a:ext uri="{FF2B5EF4-FFF2-40B4-BE49-F238E27FC236}">
                    <a16:creationId xmlns:a16="http://schemas.microsoft.com/office/drawing/2014/main" id="{D2E8F027-51F8-49EC-A438-37C24708BCF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33" name="Oval 32">
                <a:extLst>
                  <a:ext uri="{FF2B5EF4-FFF2-40B4-BE49-F238E27FC236}">
                    <a16:creationId xmlns:a16="http://schemas.microsoft.com/office/drawing/2014/main" id="{F4273C22-4304-4C92-9D60-76A287BE648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grpSp>
        <p:nvGrpSpPr>
          <p:cNvPr id="2" name="Group 1">
            <a:extLst>
              <a:ext uri="{FF2B5EF4-FFF2-40B4-BE49-F238E27FC236}">
                <a16:creationId xmlns:a16="http://schemas.microsoft.com/office/drawing/2014/main" id="{29600C13-9C03-488E-98E2-5ED064D0980F}"/>
              </a:ext>
            </a:extLst>
          </p:cNvPr>
          <p:cNvGrpSpPr>
            <a:grpSpLocks noChangeAspect="1"/>
          </p:cNvGrpSpPr>
          <p:nvPr/>
        </p:nvGrpSpPr>
        <p:grpSpPr>
          <a:xfrm>
            <a:off x="506340" y="1382087"/>
            <a:ext cx="4567373" cy="2697337"/>
            <a:chOff x="1143000" y="1742693"/>
            <a:chExt cx="3268835" cy="1930464"/>
          </a:xfrm>
        </p:grpSpPr>
        <p:grpSp>
          <p:nvGrpSpPr>
            <p:cNvPr id="12" name="Group 11">
              <a:extLst>
                <a:ext uri="{FF2B5EF4-FFF2-40B4-BE49-F238E27FC236}">
                  <a16:creationId xmlns:a16="http://schemas.microsoft.com/office/drawing/2014/main" id="{6C00CA67-60A3-4647-8C7A-E4616F889DCD}"/>
                </a:ext>
              </a:extLst>
            </p:cNvPr>
            <p:cNvGrpSpPr/>
            <p:nvPr/>
          </p:nvGrpSpPr>
          <p:grpSpPr>
            <a:xfrm>
              <a:off x="1374461" y="1742693"/>
              <a:ext cx="2590808" cy="1930464"/>
              <a:chOff x="2655224" y="2707183"/>
              <a:chExt cx="3717012" cy="2653710"/>
            </a:xfrm>
          </p:grpSpPr>
          <p:pic>
            <p:nvPicPr>
              <p:cNvPr id="13" name="Picture 12">
                <a:extLst>
                  <a:ext uri="{FF2B5EF4-FFF2-40B4-BE49-F238E27FC236}">
                    <a16:creationId xmlns:a16="http://schemas.microsoft.com/office/drawing/2014/main" id="{65E19587-32E2-4CE6-A4EB-80A1010C6FBB}"/>
                  </a:ext>
                </a:extLst>
              </p:cNvPr>
              <p:cNvPicPr>
                <a:picLocks noChangeAspect="1"/>
              </p:cNvPicPr>
              <p:nvPr/>
            </p:nvPicPr>
            <p:blipFill rotWithShape="1">
              <a:blip r:embed="rId9"/>
              <a:srcRect l="53726" t="35966" r="30312" b="12440"/>
              <a:stretch/>
            </p:blipFill>
            <p:spPr>
              <a:xfrm>
                <a:off x="4912659" y="2707183"/>
                <a:ext cx="1459577" cy="2653710"/>
              </a:xfrm>
              <a:prstGeom prst="rect">
                <a:avLst/>
              </a:prstGeom>
            </p:spPr>
          </p:pic>
          <p:pic>
            <p:nvPicPr>
              <p:cNvPr id="14" name="Picture 13">
                <a:extLst>
                  <a:ext uri="{FF2B5EF4-FFF2-40B4-BE49-F238E27FC236}">
                    <a16:creationId xmlns:a16="http://schemas.microsoft.com/office/drawing/2014/main" id="{7575926D-A317-4CBE-BBF1-F4CF6D63E8DA}"/>
                  </a:ext>
                </a:extLst>
              </p:cNvPr>
              <p:cNvPicPr>
                <a:picLocks noChangeAspect="1"/>
              </p:cNvPicPr>
              <p:nvPr/>
            </p:nvPicPr>
            <p:blipFill rotWithShape="1">
              <a:blip r:embed="rId10"/>
              <a:srcRect l="29036" t="35967" r="46276" b="12439"/>
              <a:stretch/>
            </p:blipFill>
            <p:spPr>
              <a:xfrm>
                <a:off x="2655224" y="2707184"/>
                <a:ext cx="2257435" cy="2653709"/>
              </a:xfrm>
              <a:prstGeom prst="rect">
                <a:avLst/>
              </a:prstGeom>
            </p:spPr>
          </p:pic>
        </p:grpSp>
        <p:sp>
          <p:nvSpPr>
            <p:cNvPr id="34" name="TextBox 33">
              <a:extLst>
                <a:ext uri="{FF2B5EF4-FFF2-40B4-BE49-F238E27FC236}">
                  <a16:creationId xmlns:a16="http://schemas.microsoft.com/office/drawing/2014/main" id="{38445AC1-50CD-4E56-8DDF-09F3562C68C4}"/>
                </a:ext>
              </a:extLst>
            </p:cNvPr>
            <p:cNvSpPr txBox="1"/>
            <p:nvPr/>
          </p:nvSpPr>
          <p:spPr>
            <a:xfrm>
              <a:off x="1143000" y="1909478"/>
              <a:ext cx="1620203" cy="188815"/>
            </a:xfrm>
            <a:prstGeom prst="rect">
              <a:avLst/>
            </a:prstGeom>
            <a:noFill/>
          </p:spPr>
          <p:txBody>
            <a:bodyPr wrap="square" rtlCol="0">
              <a:spAutoFit/>
            </a:bodyPr>
            <a:lstStyle/>
            <a:p>
              <a:pPr algn="ctr"/>
              <a:r>
                <a:rPr lang="en-US" sz="900" dirty="0"/>
                <a:t>AK Steel</a:t>
              </a:r>
            </a:p>
          </p:txBody>
        </p:sp>
        <p:sp>
          <p:nvSpPr>
            <p:cNvPr id="35" name="TextBox 34">
              <a:extLst>
                <a:ext uri="{FF2B5EF4-FFF2-40B4-BE49-F238E27FC236}">
                  <a16:creationId xmlns:a16="http://schemas.microsoft.com/office/drawing/2014/main" id="{BDED908C-2200-4329-9AAB-664E3AC1D8D4}"/>
                </a:ext>
              </a:extLst>
            </p:cNvPr>
            <p:cNvSpPr txBox="1"/>
            <p:nvPr/>
          </p:nvSpPr>
          <p:spPr>
            <a:xfrm>
              <a:off x="2791632" y="2636024"/>
              <a:ext cx="1620203" cy="188815"/>
            </a:xfrm>
            <a:prstGeom prst="rect">
              <a:avLst/>
            </a:prstGeom>
            <a:noFill/>
          </p:spPr>
          <p:txBody>
            <a:bodyPr wrap="square" rtlCol="0">
              <a:spAutoFit/>
            </a:bodyPr>
            <a:lstStyle/>
            <a:p>
              <a:pPr algn="ctr"/>
              <a:r>
                <a:rPr lang="en-US" sz="900" dirty="0"/>
                <a:t>US Steel</a:t>
              </a:r>
            </a:p>
          </p:txBody>
        </p:sp>
      </p:grpSp>
      <p:sp>
        <p:nvSpPr>
          <p:cNvPr id="36" name="TextBox 35">
            <a:extLst>
              <a:ext uri="{FF2B5EF4-FFF2-40B4-BE49-F238E27FC236}">
                <a16:creationId xmlns:a16="http://schemas.microsoft.com/office/drawing/2014/main" id="{C702F896-E72D-48DC-A253-B91539748459}"/>
              </a:ext>
            </a:extLst>
          </p:cNvPr>
          <p:cNvSpPr txBox="1"/>
          <p:nvPr/>
        </p:nvSpPr>
        <p:spPr>
          <a:xfrm>
            <a:off x="1696879" y="1399265"/>
            <a:ext cx="2031062"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NEXUS Map</a:t>
            </a:r>
          </a:p>
        </p:txBody>
      </p:sp>
      <p:sp>
        <p:nvSpPr>
          <p:cNvPr id="37" name="Title 1">
            <a:extLst>
              <a:ext uri="{FF2B5EF4-FFF2-40B4-BE49-F238E27FC236}">
                <a16:creationId xmlns:a16="http://schemas.microsoft.com/office/drawing/2014/main" id="{747CD4FE-EA96-4F19-94C1-0C1EC97D2649}"/>
              </a:ext>
            </a:extLst>
          </p:cNvPr>
          <p:cNvSpPr>
            <a:spLocks noGrp="1"/>
          </p:cNvSpPr>
          <p:nvPr>
            <p:ph type="title"/>
          </p:nvPr>
        </p:nvSpPr>
        <p:spPr>
          <a:xfrm>
            <a:off x="0" y="55317"/>
            <a:ext cx="12280900" cy="752372"/>
          </a:xfrm>
        </p:spPr>
        <p:txBody>
          <a:bodyPr/>
          <a:lstStyle/>
          <a:p>
            <a:r>
              <a:rPr lang="en-US" altLang="zh-CN" sz="2800" dirty="0">
                <a:solidFill>
                  <a:schemeClr val="bg1"/>
                </a:solidFill>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EJ Indices in Wayne County</a:t>
            </a:r>
            <a:endParaRPr lang="en-US" sz="2800" dirty="0">
              <a:solidFill>
                <a:srgbClr val="FFFF00"/>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E2B56472-5086-48A9-8F01-1367C0F0B3DE}"/>
              </a:ext>
            </a:extLst>
          </p:cNvPr>
          <p:cNvSpPr/>
          <p:nvPr/>
        </p:nvSpPr>
        <p:spPr>
          <a:xfrm>
            <a:off x="4948537" y="1418067"/>
            <a:ext cx="4254931" cy="2308324"/>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NEXUS can determine the presence or absence of environmental justice concerns in communities in areas with MP concerns. We are incorporating additional EJ metrics such as the data inputs below from EJSCREEN. These indices show the close proximity of AK Steel &amp; US Steel to EJ communities.</a:t>
            </a:r>
          </a:p>
        </p:txBody>
      </p:sp>
      <p:sp>
        <p:nvSpPr>
          <p:cNvPr id="40" name="Slide Number Placeholder 1">
            <a:extLst>
              <a:ext uri="{FF2B5EF4-FFF2-40B4-BE49-F238E27FC236}">
                <a16:creationId xmlns:a16="http://schemas.microsoft.com/office/drawing/2014/main" id="{E37D68DA-894E-4047-BE75-B3E4F3DB7E17}"/>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000489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E861-DC41-4029-A2F0-E46AD2C3E896}"/>
              </a:ext>
            </a:extLst>
          </p:cNvPr>
          <p:cNvSpPr>
            <a:spLocks noGrp="1"/>
          </p:cNvSpPr>
          <p:nvPr>
            <p:ph type="title"/>
          </p:nvPr>
        </p:nvSpPr>
        <p:spPr>
          <a:xfrm>
            <a:off x="3371707" y="137938"/>
            <a:ext cx="5448583" cy="501827"/>
          </a:xfrm>
        </p:spPr>
        <p:txBody>
          <a:bodyPr/>
          <a:lstStyle/>
          <a:p>
            <a:r>
              <a:rPr lang="en-US" sz="3600" dirty="0">
                <a:solidFill>
                  <a:srgbClr val="FFFF00"/>
                </a:solidFill>
              </a:rPr>
              <a:t>NEXUS &amp; EJSCREEN</a:t>
            </a:r>
          </a:p>
        </p:txBody>
      </p:sp>
      <p:sp>
        <p:nvSpPr>
          <p:cNvPr id="4" name="Oval 3">
            <a:extLst>
              <a:ext uri="{FF2B5EF4-FFF2-40B4-BE49-F238E27FC236}">
                <a16:creationId xmlns:a16="http://schemas.microsoft.com/office/drawing/2014/main" id="{ED04D3AD-E091-40DC-AAC7-0486551A011D}"/>
              </a:ext>
            </a:extLst>
          </p:cNvPr>
          <p:cNvSpPr/>
          <p:nvPr/>
        </p:nvSpPr>
        <p:spPr bwMode="auto">
          <a:xfrm>
            <a:off x="1094490" y="1209178"/>
            <a:ext cx="6363151" cy="5264382"/>
          </a:xfrm>
          <a:prstGeom prst="ellipse">
            <a:avLst/>
          </a:prstGeom>
          <a:solidFill>
            <a:srgbClr val="849AEC">
              <a:alpha val="32157"/>
            </a:srgb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spcBef>
                <a:spcPct val="50000"/>
              </a:spcBef>
            </a:pPr>
            <a:endParaRPr lang="en-US" sz="1350" dirty="0">
              <a:solidFill>
                <a:srgbClr val="FF3300"/>
              </a:solidFill>
              <a:ea typeface="宋体" pitchFamily="2" charset="-122"/>
            </a:endParaRPr>
          </a:p>
        </p:txBody>
      </p:sp>
      <p:sp>
        <p:nvSpPr>
          <p:cNvPr id="9" name="Oval 8">
            <a:extLst>
              <a:ext uri="{FF2B5EF4-FFF2-40B4-BE49-F238E27FC236}">
                <a16:creationId xmlns:a16="http://schemas.microsoft.com/office/drawing/2014/main" id="{1708EF01-0DF9-4149-9194-A4E81E3BED5B}"/>
              </a:ext>
            </a:extLst>
          </p:cNvPr>
          <p:cNvSpPr/>
          <p:nvPr/>
        </p:nvSpPr>
        <p:spPr bwMode="auto">
          <a:xfrm>
            <a:off x="4026857" y="1248030"/>
            <a:ext cx="6363151" cy="5264382"/>
          </a:xfrm>
          <a:prstGeom prst="ellipse">
            <a:avLst/>
          </a:prstGeom>
          <a:solidFill>
            <a:srgbClr val="FEC3C2">
              <a:alpha val="29020"/>
            </a:srgb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spcBef>
                <a:spcPct val="50000"/>
              </a:spcBef>
            </a:pPr>
            <a:endParaRPr lang="en-US" sz="1350" dirty="0">
              <a:solidFill>
                <a:srgbClr val="FF3300"/>
              </a:solidFill>
              <a:ea typeface="宋体" pitchFamily="2" charset="-122"/>
            </a:endParaRPr>
          </a:p>
        </p:txBody>
      </p:sp>
      <p:sp>
        <p:nvSpPr>
          <p:cNvPr id="5" name="TextBox 4">
            <a:extLst>
              <a:ext uri="{FF2B5EF4-FFF2-40B4-BE49-F238E27FC236}">
                <a16:creationId xmlns:a16="http://schemas.microsoft.com/office/drawing/2014/main" id="{0120F141-CD52-492C-8A03-0C1AABD45A94}"/>
              </a:ext>
            </a:extLst>
          </p:cNvPr>
          <p:cNvSpPr txBox="1"/>
          <p:nvPr/>
        </p:nvSpPr>
        <p:spPr>
          <a:xfrm>
            <a:off x="4764373" y="1989755"/>
            <a:ext cx="3424347" cy="3947234"/>
          </a:xfrm>
          <a:prstGeom prst="rect">
            <a:avLst/>
          </a:prstGeom>
          <a:noFill/>
        </p:spPr>
        <p:txBody>
          <a:bodyPr wrap="square" rtlCol="0">
            <a:spAutoFit/>
          </a:bodyPr>
          <a:lstStyle/>
          <a:p>
            <a:pPr marL="0" lvl="2"/>
            <a:endParaRPr lang="en-US" sz="1200" dirty="0">
              <a:latin typeface="Arial" panose="020B0604020202020204" pitchFamily="34" charset="0"/>
              <a:cs typeface="Arial" panose="020B0604020202020204" pitchFamily="34" charset="0"/>
            </a:endParaRPr>
          </a:p>
          <a:p>
            <a:pPr marL="0" lvl="1"/>
            <a:r>
              <a:rPr lang="en-US" sz="1200" b="1" u="sng" dirty="0">
                <a:latin typeface="Arial" panose="020B0604020202020204" pitchFamily="34" charset="0"/>
                <a:cs typeface="Arial" panose="020B0604020202020204" pitchFamily="34" charset="0"/>
              </a:rPr>
              <a:t>Environmental Indicators*</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NATA Respiratory HI</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NATA Cancer Risk</a:t>
            </a:r>
            <a:endParaRPr lang="en-US" sz="1600" b="1" dirty="0">
              <a:latin typeface="Arial" panose="020B0604020202020204" pitchFamily="34" charset="0"/>
              <a:cs typeface="Arial" panose="020B0604020202020204" pitchFamily="34" charset="0"/>
            </a:endParaRP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NATA Diesel PM</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Ozone Model Concentrations</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PM</a:t>
            </a:r>
            <a:r>
              <a:rPr lang="en-US" sz="1200" b="1" baseline="-25000" dirty="0">
                <a:latin typeface="Arial" panose="020B0604020202020204" pitchFamily="34" charset="0"/>
                <a:cs typeface="Arial" panose="020B0604020202020204" pitchFamily="34" charset="0"/>
              </a:rPr>
              <a:t>2.5 </a:t>
            </a:r>
            <a:r>
              <a:rPr lang="en-US" sz="1200" b="1" dirty="0">
                <a:latin typeface="Arial" panose="020B0604020202020204" pitchFamily="34" charset="0"/>
                <a:cs typeface="Arial" panose="020B0604020202020204" pitchFamily="34" charset="0"/>
              </a:rPr>
              <a:t>Model Concentrations</a:t>
            </a:r>
          </a:p>
          <a:p>
            <a:pPr marL="214313" lvl="2" indent="-214313">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u="sng" dirty="0">
                <a:latin typeface="Arial" panose="020B0604020202020204" pitchFamily="34" charset="0"/>
                <a:cs typeface="Arial" panose="020B0604020202020204" pitchFamily="34" charset="0"/>
              </a:rPr>
              <a:t>Demographic Indicators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Demographic Index</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Minority Population</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Low Income Population</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Less Than HS Educated</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Linguistically Isolated</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Under Age 5</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Over Age 64</a:t>
            </a:r>
          </a:p>
          <a:p>
            <a:pPr marL="0" lvl="2"/>
            <a:endParaRPr lang="en-US" sz="1200" dirty="0">
              <a:latin typeface="Arial" panose="020B0604020202020204" pitchFamily="34" charset="0"/>
              <a:cs typeface="Arial" panose="020B0604020202020204" pitchFamily="34" charset="0"/>
            </a:endParaRPr>
          </a:p>
          <a:p>
            <a:r>
              <a:rPr lang="en-US" sz="1200" u="sng" dirty="0">
                <a:latin typeface="Arial" panose="020B0604020202020204" pitchFamily="34" charset="0"/>
                <a:cs typeface="Arial" panose="020B0604020202020204" pitchFamily="34" charset="0"/>
              </a:rPr>
              <a:t>EJ Layers</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Nonattainment Areas</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Tribal Areas</a:t>
            </a:r>
          </a:p>
          <a:p>
            <a:pPr marL="0" lvl="2"/>
            <a:endParaRPr lang="en-US" sz="105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2679153-4BB4-46A5-8082-5C56A450AF42}"/>
              </a:ext>
            </a:extLst>
          </p:cNvPr>
          <p:cNvSpPr/>
          <p:nvPr/>
        </p:nvSpPr>
        <p:spPr>
          <a:xfrm>
            <a:off x="8782834" y="2516115"/>
            <a:ext cx="2096273" cy="461665"/>
          </a:xfrm>
          <a:prstGeom prst="rect">
            <a:avLst/>
          </a:prstGeom>
        </p:spPr>
        <p:txBody>
          <a:bodyPr wrap="square">
            <a:spAutoFit/>
          </a:bodyPr>
          <a:lstStyle/>
          <a:p>
            <a:pPr marL="214313" lvl="2" indent="-214313">
              <a:buFont typeface="Arial" panose="020B0604020202020204" pitchFamily="34" charset="0"/>
              <a:buChar char="•"/>
            </a:pPr>
            <a:endParaRPr lang="en-US" sz="1200" dirty="0"/>
          </a:p>
          <a:p>
            <a:pPr marL="214313" lvl="2" indent="-214313">
              <a:buFont typeface="Arial" panose="020B0604020202020204" pitchFamily="34" charset="0"/>
              <a:buChar char="•"/>
            </a:pPr>
            <a:endParaRPr lang="en-US" sz="1200" dirty="0"/>
          </a:p>
        </p:txBody>
      </p:sp>
      <p:sp>
        <p:nvSpPr>
          <p:cNvPr id="7" name="Rectangle 6">
            <a:extLst>
              <a:ext uri="{FF2B5EF4-FFF2-40B4-BE49-F238E27FC236}">
                <a16:creationId xmlns:a16="http://schemas.microsoft.com/office/drawing/2014/main" id="{170F007D-A60D-4AE7-8372-3E65136B7FE6}"/>
              </a:ext>
            </a:extLst>
          </p:cNvPr>
          <p:cNvSpPr/>
          <p:nvPr/>
        </p:nvSpPr>
        <p:spPr>
          <a:xfrm>
            <a:off x="7457641" y="1812209"/>
            <a:ext cx="4572000" cy="4339650"/>
          </a:xfrm>
          <a:prstGeom prst="rect">
            <a:avLst/>
          </a:prstGeom>
        </p:spPr>
        <p:txBody>
          <a:bodyPr>
            <a:spAutoFit/>
          </a:bodyPr>
          <a:lstStyle/>
          <a:p>
            <a:pPr marL="0" lvl="1"/>
            <a:r>
              <a:rPr lang="en-US" sz="1200" u="sng" dirty="0">
                <a:latin typeface="Arial" panose="020B0604020202020204" pitchFamily="34" charset="0"/>
                <a:cs typeface="Arial" panose="020B0604020202020204" pitchFamily="34" charset="0"/>
              </a:rPr>
              <a:t>EJ Layers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Hazardous waste</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EJ Grants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Water features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Places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Schools &amp; Parks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Transportation</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Boundaries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Prisons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Public Housing</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Subsidized Housing</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Climate</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Sites reporting to the EPA</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Superfund (NPL)</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RSEI</a:t>
            </a:r>
          </a:p>
          <a:p>
            <a:pPr marL="214313" lvl="2" indent="-214313">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0" lvl="1"/>
            <a:r>
              <a:rPr lang="en-US" sz="1200" u="sng" dirty="0">
                <a:latin typeface="Arial" panose="020B0604020202020204" pitchFamily="34" charset="0"/>
                <a:cs typeface="Arial" panose="020B0604020202020204" pitchFamily="34" charset="0"/>
              </a:rPr>
              <a:t>Environmental Indicators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Wastewater Discharge Indicator</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Hazardous Waste Proximity</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Superfund Proximity</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Lead Paint Indicator</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Traffic Proximity</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RMP Proximity</a:t>
            </a:r>
          </a:p>
        </p:txBody>
      </p:sp>
      <p:sp>
        <p:nvSpPr>
          <p:cNvPr id="14" name="TextBox 13">
            <a:extLst>
              <a:ext uri="{FF2B5EF4-FFF2-40B4-BE49-F238E27FC236}">
                <a16:creationId xmlns:a16="http://schemas.microsoft.com/office/drawing/2014/main" id="{F6321584-E9EE-48CE-AC07-7A3D98EB929D}"/>
              </a:ext>
            </a:extLst>
          </p:cNvPr>
          <p:cNvSpPr txBox="1"/>
          <p:nvPr/>
        </p:nvSpPr>
        <p:spPr>
          <a:xfrm>
            <a:off x="2014895" y="2458540"/>
            <a:ext cx="2202389" cy="3693319"/>
          </a:xfrm>
          <a:prstGeom prst="rect">
            <a:avLst/>
          </a:prstGeom>
          <a:noFill/>
        </p:spPr>
        <p:txBody>
          <a:bodyPr wrap="square" rtlCol="0">
            <a:spAutoFit/>
          </a:bodyPr>
          <a:lstStyle/>
          <a:p>
            <a:r>
              <a:rPr lang="en-US" sz="1200" u="sng" dirty="0">
                <a:latin typeface="Arial" panose="020B0604020202020204" pitchFamily="34" charset="0"/>
                <a:cs typeface="Arial" panose="020B0604020202020204" pitchFamily="34" charset="0"/>
              </a:rPr>
              <a:t>Ozone and PM</a:t>
            </a:r>
            <a:r>
              <a:rPr lang="en-US" sz="1200" u="sng" baseline="-25000" dirty="0">
                <a:latin typeface="Arial" panose="020B0604020202020204" pitchFamily="34" charset="0"/>
                <a:cs typeface="Arial" panose="020B0604020202020204" pitchFamily="34" charset="0"/>
              </a:rPr>
              <a:t>2.5</a:t>
            </a:r>
            <a:r>
              <a:rPr lang="en-US" sz="1200" u="sng" dirty="0">
                <a:latin typeface="Arial" panose="020B0604020202020204" pitchFamily="34" charset="0"/>
                <a:cs typeface="Arial" panose="020B0604020202020204" pitchFamily="34" charset="0"/>
              </a:rPr>
              <a:t> </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Emissions and source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Mortality Risk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Monitoring data</a:t>
            </a:r>
          </a:p>
          <a:p>
            <a:pPr marL="214313" indent="-214313">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u="sng" dirty="0">
                <a:latin typeface="Arial" panose="020B0604020202020204" pitchFamily="34" charset="0"/>
                <a:cs typeface="Arial" panose="020B0604020202020204" pitchFamily="34" charset="0"/>
              </a:rPr>
              <a:t>Air Toxics</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Emissions and source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Modeled concentration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Risk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Monitoring data</a:t>
            </a:r>
          </a:p>
          <a:p>
            <a:endParaRPr lang="en-US" sz="1200" dirty="0">
              <a:latin typeface="Arial" panose="020B0604020202020204" pitchFamily="34" charset="0"/>
              <a:cs typeface="Arial" panose="020B0604020202020204" pitchFamily="34" charset="0"/>
            </a:endParaRPr>
          </a:p>
          <a:p>
            <a:r>
              <a:rPr lang="en-US" sz="1200" u="sng" dirty="0">
                <a:latin typeface="Arial" panose="020B0604020202020204" pitchFamily="34" charset="0"/>
                <a:cs typeface="Arial" panose="020B0604020202020204" pitchFamily="34" charset="0"/>
              </a:rPr>
              <a:t>GHG emissions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800" dirty="0"/>
          </a:p>
        </p:txBody>
      </p:sp>
      <p:sp>
        <p:nvSpPr>
          <p:cNvPr id="8" name="Rectangle 7">
            <a:extLst>
              <a:ext uri="{FF2B5EF4-FFF2-40B4-BE49-F238E27FC236}">
                <a16:creationId xmlns:a16="http://schemas.microsoft.com/office/drawing/2014/main" id="{9DA1CB3D-E36B-4042-AFA9-AD56B7ACF5D1}"/>
              </a:ext>
            </a:extLst>
          </p:cNvPr>
          <p:cNvSpPr/>
          <p:nvPr/>
        </p:nvSpPr>
        <p:spPr>
          <a:xfrm>
            <a:off x="4382229" y="6551264"/>
            <a:ext cx="3427541" cy="276999"/>
          </a:xfrm>
          <a:prstGeom prst="rect">
            <a:avLst/>
          </a:prstGeom>
        </p:spPr>
        <p:txBody>
          <a:bodyPr wrap="none">
            <a:spAutoFit/>
          </a:bodyPr>
          <a:lstStyle/>
          <a:p>
            <a:r>
              <a:rPr lang="en-US" sz="1200" b="1" dirty="0">
                <a:latin typeface="Arial" panose="020B0604020202020204" pitchFamily="34" charset="0"/>
                <a:cs typeface="Arial" panose="020B0604020202020204" pitchFamily="34" charset="0"/>
              </a:rPr>
              <a:t>*Provided to OEJ by OAQPS (AQAD &amp; HEID)</a:t>
            </a:r>
          </a:p>
        </p:txBody>
      </p:sp>
      <p:sp>
        <p:nvSpPr>
          <p:cNvPr id="12" name="TextBox 11">
            <a:extLst>
              <a:ext uri="{FF2B5EF4-FFF2-40B4-BE49-F238E27FC236}">
                <a16:creationId xmlns:a16="http://schemas.microsoft.com/office/drawing/2014/main" id="{C26115BD-0DBD-43C5-A894-644B5941F78F}"/>
              </a:ext>
            </a:extLst>
          </p:cNvPr>
          <p:cNvSpPr txBox="1"/>
          <p:nvPr/>
        </p:nvSpPr>
        <p:spPr>
          <a:xfrm>
            <a:off x="3509074" y="1359875"/>
            <a:ext cx="1304982" cy="461665"/>
          </a:xfrm>
          <a:prstGeom prst="rect">
            <a:avLst/>
          </a:prstGeom>
          <a:noFill/>
        </p:spPr>
        <p:txBody>
          <a:bodyPr wrap="square">
            <a:spAutoFit/>
          </a:bodyPr>
          <a:lstStyle/>
          <a:p>
            <a:r>
              <a:rPr lang="en-US" sz="2400" b="1" u="sng" dirty="0">
                <a:solidFill>
                  <a:srgbClr val="002060"/>
                </a:solidFill>
                <a:latin typeface="Arial" panose="020B0604020202020204" pitchFamily="34" charset="0"/>
                <a:cs typeface="Arial" panose="020B0604020202020204" pitchFamily="34" charset="0"/>
              </a:rPr>
              <a:t>NEXUS</a:t>
            </a:r>
            <a:endParaRPr lang="en-US" b="1" dirty="0">
              <a:solidFill>
                <a:srgbClr val="002060"/>
              </a:solidFill>
            </a:endParaRPr>
          </a:p>
        </p:txBody>
      </p:sp>
      <p:sp>
        <p:nvSpPr>
          <p:cNvPr id="13" name="TextBox 12">
            <a:extLst>
              <a:ext uri="{FF2B5EF4-FFF2-40B4-BE49-F238E27FC236}">
                <a16:creationId xmlns:a16="http://schemas.microsoft.com/office/drawing/2014/main" id="{DEA47AB7-CB2A-4EC5-BAB6-3B5A9B955E9A}"/>
              </a:ext>
            </a:extLst>
          </p:cNvPr>
          <p:cNvSpPr txBox="1"/>
          <p:nvPr/>
        </p:nvSpPr>
        <p:spPr>
          <a:xfrm>
            <a:off x="6438796" y="1320940"/>
            <a:ext cx="1848359" cy="461665"/>
          </a:xfrm>
          <a:prstGeom prst="rect">
            <a:avLst/>
          </a:prstGeom>
          <a:noFill/>
        </p:spPr>
        <p:txBody>
          <a:bodyPr wrap="square">
            <a:spAutoFit/>
          </a:bodyPr>
          <a:lstStyle/>
          <a:p>
            <a:r>
              <a:rPr lang="en-US" sz="2400" b="1" u="sng" dirty="0">
                <a:solidFill>
                  <a:srgbClr val="002060"/>
                </a:solidFill>
                <a:latin typeface="Arial" panose="020B0604020202020204" pitchFamily="34" charset="0"/>
                <a:cs typeface="Arial" panose="020B0604020202020204" pitchFamily="34" charset="0"/>
              </a:rPr>
              <a:t>EJSCREEN</a:t>
            </a:r>
            <a:endParaRPr lang="en-US" b="1" dirty="0">
              <a:solidFill>
                <a:srgbClr val="002060"/>
              </a:solidFill>
            </a:endParaRPr>
          </a:p>
        </p:txBody>
      </p:sp>
      <p:sp>
        <p:nvSpPr>
          <p:cNvPr id="15" name="Slide Number Placeholder 1">
            <a:extLst>
              <a:ext uri="{FF2B5EF4-FFF2-40B4-BE49-F238E27FC236}">
                <a16:creationId xmlns:a16="http://schemas.microsoft.com/office/drawing/2014/main" id="{41E24ED8-E9D4-4740-83B1-B727263087EC}"/>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706213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5967-9C04-40AB-AA13-1C4C3AEAE3E1}"/>
              </a:ext>
            </a:extLst>
          </p:cNvPr>
          <p:cNvSpPr>
            <a:spLocks noGrp="1"/>
          </p:cNvSpPr>
          <p:nvPr>
            <p:ph type="title"/>
          </p:nvPr>
        </p:nvSpPr>
        <p:spPr>
          <a:xfrm>
            <a:off x="2733749" y="0"/>
            <a:ext cx="6724502" cy="749300"/>
          </a:xfrm>
        </p:spPr>
        <p:txBody>
          <a:bodyPr/>
          <a:lstStyle/>
          <a:p>
            <a:r>
              <a:rPr lang="en-US" dirty="0">
                <a:solidFill>
                  <a:srgbClr val="FFFF00"/>
                </a:solidFill>
              </a:rPr>
              <a:t>NEXUS and EJSCREEN</a:t>
            </a:r>
          </a:p>
        </p:txBody>
      </p:sp>
      <p:sp>
        <p:nvSpPr>
          <p:cNvPr id="7" name="Content Placeholder 2">
            <a:extLst>
              <a:ext uri="{FF2B5EF4-FFF2-40B4-BE49-F238E27FC236}">
                <a16:creationId xmlns:a16="http://schemas.microsoft.com/office/drawing/2014/main" id="{5F5CD914-4230-4AFA-ADE1-BEF982120E5A}"/>
              </a:ext>
            </a:extLst>
          </p:cNvPr>
          <p:cNvSpPr>
            <a:spLocks noGrp="1"/>
          </p:cNvSpPr>
          <p:nvPr>
            <p:ph idx="1"/>
          </p:nvPr>
        </p:nvSpPr>
        <p:spPr>
          <a:xfrm>
            <a:off x="609600" y="1395398"/>
            <a:ext cx="10972800" cy="4814016"/>
          </a:xfrm>
        </p:spPr>
        <p:txBody>
          <a:bodyPr>
            <a:noAutofit/>
          </a:bodyPr>
          <a:lstStyle/>
          <a:p>
            <a:pPr>
              <a:spcAft>
                <a:spcPts val="1200"/>
              </a:spcAft>
            </a:pPr>
            <a:r>
              <a:rPr lang="en-US" sz="1900" b="0" u="sng" dirty="0"/>
              <a:t>NEXUS specifically designed for AQ planning</a:t>
            </a:r>
            <a:r>
              <a:rPr lang="en-US" sz="1900" b="0" dirty="0"/>
              <a:t>:  overlays publicly available air quality information to identify geographic areas where health risks related to O</a:t>
            </a:r>
            <a:r>
              <a:rPr lang="en-US" sz="1900" b="0" baseline="-25000" dirty="0"/>
              <a:t>3</a:t>
            </a:r>
            <a:r>
              <a:rPr lang="en-US" sz="1900" b="0" dirty="0"/>
              <a:t>, PM</a:t>
            </a:r>
            <a:r>
              <a:rPr lang="en-US" sz="1900" b="0" baseline="-25000" dirty="0"/>
              <a:t>2.5</a:t>
            </a:r>
            <a:r>
              <a:rPr lang="en-US" sz="1900" b="0" dirty="0"/>
              <a:t> and air toxics overlap</a:t>
            </a:r>
          </a:p>
          <a:p>
            <a:pPr>
              <a:spcAft>
                <a:spcPts val="1200"/>
              </a:spcAft>
            </a:pPr>
            <a:r>
              <a:rPr lang="en-US" sz="1900" b="0" u="sng" dirty="0"/>
              <a:t>EJSCREEN specifically designed for EJ screening</a:t>
            </a:r>
            <a:r>
              <a:rPr lang="en-US" sz="1900" b="0" dirty="0"/>
              <a:t>:  combines environmental &amp; demographic data to highlight areas where vulnerable populations may be disproportionately impacted by pollution</a:t>
            </a:r>
          </a:p>
          <a:p>
            <a:pPr>
              <a:spcAft>
                <a:spcPts val="1200"/>
              </a:spcAft>
            </a:pPr>
            <a:r>
              <a:rPr lang="en-US" sz="1900" b="0" u="sng" dirty="0"/>
              <a:t>NEXUS contains air data </a:t>
            </a:r>
            <a:r>
              <a:rPr lang="en-US" sz="1900" b="0" i="1" u="sng" dirty="0"/>
              <a:t>not</a:t>
            </a:r>
            <a:r>
              <a:rPr lang="en-US" sz="1900" b="0" u="sng" dirty="0"/>
              <a:t> available in EJSCREEN</a:t>
            </a:r>
            <a:r>
              <a:rPr lang="en-US" sz="1900" b="0" dirty="0"/>
              <a:t>:  detailed emissions and source characterization, O</a:t>
            </a:r>
            <a:r>
              <a:rPr lang="en-US" sz="1900" b="0" baseline="-25000" dirty="0"/>
              <a:t>3</a:t>
            </a:r>
            <a:r>
              <a:rPr lang="en-US" sz="1900" b="0" dirty="0"/>
              <a:t> and PM</a:t>
            </a:r>
            <a:r>
              <a:rPr lang="en-US" sz="1900" b="0" baseline="-25000" dirty="0"/>
              <a:t>2.5</a:t>
            </a:r>
            <a:r>
              <a:rPr lang="en-US" sz="1900" b="0" dirty="0"/>
              <a:t> risk data, NATA cancer and non-cancer risk by pollutant and source)</a:t>
            </a:r>
          </a:p>
          <a:p>
            <a:pPr>
              <a:spcAft>
                <a:spcPts val="1200"/>
              </a:spcAft>
            </a:pPr>
            <a:r>
              <a:rPr lang="en-US" sz="1900" b="0" u="sng" dirty="0"/>
              <a:t>NEXUS relevance for OAQPS EJ screening and outreach efforts</a:t>
            </a:r>
            <a:r>
              <a:rPr lang="en-US" sz="1900" b="0" dirty="0"/>
              <a:t>:  By incorporating EJ indicators and data from EJSCREEN, it can highlight the nature of multi-pollutant AQ issues for communities with EJ concerns</a:t>
            </a:r>
          </a:p>
          <a:p>
            <a:pPr>
              <a:spcAft>
                <a:spcPts val="1200"/>
              </a:spcAft>
            </a:pPr>
            <a:r>
              <a:rPr lang="en-US" sz="1900" b="0" u="sng" dirty="0"/>
              <a:t>Enhanced NEXUS screening capabilities</a:t>
            </a:r>
            <a:r>
              <a:rPr lang="en-US" sz="1900" b="0" dirty="0"/>
              <a:t>: We plan to update NEXUS to incorporate proximity screening capabilities similar to EJSCREEN &amp; the OAP/CAMD tool</a:t>
            </a:r>
          </a:p>
        </p:txBody>
      </p:sp>
      <p:sp>
        <p:nvSpPr>
          <p:cNvPr id="5" name="Slide Number Placeholder 1">
            <a:extLst>
              <a:ext uri="{FF2B5EF4-FFF2-40B4-BE49-F238E27FC236}">
                <a16:creationId xmlns:a16="http://schemas.microsoft.com/office/drawing/2014/main" id="{4D4765A4-3CD3-49B8-B454-A372D08E6082}"/>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539842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52DC-5D3D-4A7E-B04E-4CB600A08944}"/>
              </a:ext>
            </a:extLst>
          </p:cNvPr>
          <p:cNvSpPr>
            <a:spLocks noGrp="1"/>
          </p:cNvSpPr>
          <p:nvPr>
            <p:ph type="title"/>
          </p:nvPr>
        </p:nvSpPr>
        <p:spPr>
          <a:xfrm>
            <a:off x="493907" y="167148"/>
            <a:ext cx="11204185" cy="501827"/>
          </a:xfrm>
        </p:spPr>
        <p:txBody>
          <a:bodyPr/>
          <a:lstStyle/>
          <a:p>
            <a:r>
              <a:rPr lang="en-US" sz="3600" dirty="0">
                <a:solidFill>
                  <a:schemeClr val="bg1"/>
                </a:solidFill>
                <a:latin typeface="Arial" panose="020B0604020202020204" pitchFamily="34" charset="0"/>
                <a:cs typeface="Arial" panose="020B0604020202020204" pitchFamily="34" charset="0"/>
              </a:rPr>
              <a:t>NEXUS: </a:t>
            </a:r>
            <a:r>
              <a:rPr lang="en-US" sz="3600" dirty="0">
                <a:solidFill>
                  <a:srgbClr val="FFFF00"/>
                </a:solidFill>
                <a:latin typeface="Arial" panose="020B0604020202020204" pitchFamily="34" charset="0"/>
                <a:cs typeface="Arial" panose="020B0604020202020204" pitchFamily="34" charset="0"/>
              </a:rPr>
              <a:t>Recent &amp; Ongoing Development</a:t>
            </a:r>
          </a:p>
        </p:txBody>
      </p:sp>
      <p:sp>
        <p:nvSpPr>
          <p:cNvPr id="3" name="Content Placeholder 2">
            <a:extLst>
              <a:ext uri="{FF2B5EF4-FFF2-40B4-BE49-F238E27FC236}">
                <a16:creationId xmlns:a16="http://schemas.microsoft.com/office/drawing/2014/main" id="{D911144F-31E7-4ACE-833F-F707465CEFC3}"/>
              </a:ext>
            </a:extLst>
          </p:cNvPr>
          <p:cNvSpPr>
            <a:spLocks noGrp="1"/>
          </p:cNvSpPr>
          <p:nvPr>
            <p:ph idx="1"/>
          </p:nvPr>
        </p:nvSpPr>
        <p:spPr>
          <a:xfrm>
            <a:off x="487149" y="1002847"/>
            <a:ext cx="11378356" cy="5921828"/>
          </a:xfrm>
        </p:spPr>
        <p:txBody>
          <a:bodyPr>
            <a:normAutofit fontScale="85000" lnSpcReduction="20000"/>
          </a:bodyPr>
          <a:lstStyle/>
          <a:p>
            <a:pPr>
              <a:lnSpc>
                <a:spcPct val="150000"/>
              </a:lnSpc>
            </a:pPr>
            <a:r>
              <a:rPr lang="en-US" sz="2600" dirty="0">
                <a:solidFill>
                  <a:srgbClr val="0000FF"/>
                </a:solidFill>
                <a:latin typeface="Arial" panose="020B0604020202020204" pitchFamily="34" charset="0"/>
                <a:cs typeface="Arial" panose="020B0604020202020204" pitchFamily="34" charset="0"/>
              </a:rPr>
              <a:t>NEXUS “1.5” (Jan. 2021) </a:t>
            </a:r>
            <a:r>
              <a:rPr lang="en-US" sz="2600" dirty="0">
                <a:solidFill>
                  <a:srgbClr val="0000FF"/>
                </a:solidFill>
                <a:latin typeface="Arial" panose="020B0604020202020204" pitchFamily="34" charset="0"/>
                <a:cs typeface="Arial" panose="020B0604020202020204" pitchFamily="34" charset="0"/>
                <a:sym typeface="Wingdings" panose="05000000000000000000" pitchFamily="2" charset="2"/>
              </a:rPr>
              <a:t></a:t>
            </a:r>
            <a:r>
              <a:rPr lang="en-US" sz="2600" dirty="0">
                <a:solidFill>
                  <a:srgbClr val="0000FF"/>
                </a:solidFill>
                <a:latin typeface="Arial" panose="020B0604020202020204" pitchFamily="34" charset="0"/>
                <a:cs typeface="Arial" panose="020B0604020202020204" pitchFamily="34" charset="0"/>
              </a:rPr>
              <a:t> NEXUS “2.0” (Sep. 2021)</a:t>
            </a:r>
          </a:p>
          <a:p>
            <a:pPr lvl="1">
              <a:lnSpc>
                <a:spcPct val="150000"/>
              </a:lnSpc>
            </a:pPr>
            <a:r>
              <a:rPr lang="en-US" sz="2400" dirty="0">
                <a:latin typeface="Arial" panose="020B0604020202020204" pitchFamily="34" charset="0"/>
                <a:cs typeface="Arial" panose="020B0604020202020204" pitchFamily="34" charset="0"/>
              </a:rPr>
              <a:t>New/revised Metrics (PM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Air Toxics + EJ/Demographics </a:t>
            </a:r>
            <a:r>
              <a:rPr lang="en-US" sz="2400" dirty="0">
                <a:latin typeface="Arial" panose="020B0604020202020204" pitchFamily="34" charset="0"/>
                <a:cs typeface="Arial" panose="020B0604020202020204" pitchFamily="34" charset="0"/>
              </a:rPr>
              <a:t>as 4</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metric)</a:t>
            </a:r>
          </a:p>
          <a:p>
            <a:pPr lvl="1">
              <a:lnSpc>
                <a:spcPct val="150000"/>
              </a:lnSpc>
            </a:pPr>
            <a:r>
              <a:rPr lang="en-US" sz="2400" dirty="0">
                <a:latin typeface="Arial" panose="020B0604020202020204" pitchFamily="34" charset="0"/>
                <a:cs typeface="Arial" panose="020B0604020202020204" pitchFamily="34" charset="0"/>
              </a:rPr>
              <a:t>New/updated data inputs and functions:</a:t>
            </a:r>
          </a:p>
          <a:p>
            <a:pPr lvl="2">
              <a:lnSpc>
                <a:spcPct val="150000"/>
              </a:lnSpc>
            </a:pPr>
            <a:r>
              <a:rPr lang="en-US" sz="1900" dirty="0">
                <a:latin typeface="Arial" panose="020B0604020202020204" pitchFamily="34" charset="0"/>
                <a:cs typeface="Arial" panose="020B0604020202020204" pitchFamily="34" charset="0"/>
              </a:rPr>
              <a:t>EJ/Demographic data (from </a:t>
            </a:r>
            <a:r>
              <a:rPr lang="en-US" sz="1900" dirty="0">
                <a:solidFill>
                  <a:srgbClr val="FF0000"/>
                </a:solidFill>
                <a:latin typeface="Arial" panose="020B0604020202020204" pitchFamily="34" charset="0"/>
                <a:cs typeface="Arial" panose="020B0604020202020204" pitchFamily="34" charset="0"/>
              </a:rPr>
              <a:t>EJSCREEN</a:t>
            </a:r>
            <a:r>
              <a:rPr lang="en-US" sz="1900" dirty="0">
                <a:latin typeface="Arial" panose="020B0604020202020204" pitchFamily="34" charset="0"/>
                <a:cs typeface="Arial" panose="020B0604020202020204" pitchFamily="34" charset="0"/>
              </a:rPr>
              <a:t>)</a:t>
            </a:r>
          </a:p>
          <a:p>
            <a:pPr lvl="2">
              <a:lnSpc>
                <a:spcPct val="150000"/>
              </a:lnSpc>
            </a:pPr>
            <a:r>
              <a:rPr lang="en-US" sz="1900" dirty="0">
                <a:latin typeface="Arial" panose="020B0604020202020204" pitchFamily="34" charset="0"/>
                <a:cs typeface="Arial" panose="020B0604020202020204" pitchFamily="34" charset="0"/>
              </a:rPr>
              <a:t>Tribal areas, Advance areas, Attainment/DVs data, etc.</a:t>
            </a:r>
          </a:p>
          <a:p>
            <a:pPr lvl="2">
              <a:lnSpc>
                <a:spcPct val="150000"/>
              </a:lnSpc>
            </a:pPr>
            <a:r>
              <a:rPr lang="en-US" sz="1900" dirty="0">
                <a:latin typeface="Arial" panose="020B0604020202020204" pitchFamily="34" charset="0"/>
                <a:cs typeface="Arial" panose="020B0604020202020204" pitchFamily="34" charset="0"/>
              </a:rPr>
              <a:t>2017 emissions data (including </a:t>
            </a:r>
            <a:r>
              <a:rPr lang="en-US" sz="1900" dirty="0">
                <a:solidFill>
                  <a:srgbClr val="FF0000"/>
                </a:solidFill>
                <a:latin typeface="Arial" panose="020B0604020202020204" pitchFamily="34" charset="0"/>
                <a:cs typeface="Arial" panose="020B0604020202020204" pitchFamily="34" charset="0"/>
              </a:rPr>
              <a:t>GHG</a:t>
            </a:r>
            <a:r>
              <a:rPr lang="en-US" sz="1900" dirty="0">
                <a:latin typeface="Arial" panose="020B0604020202020204" pitchFamily="34" charset="0"/>
                <a:cs typeface="Arial" panose="020B0604020202020204" pitchFamily="34" charset="0"/>
              </a:rPr>
              <a:t> &amp; </a:t>
            </a:r>
            <a:r>
              <a:rPr lang="en-US" sz="1900" dirty="0">
                <a:solidFill>
                  <a:srgbClr val="FF0000"/>
                </a:solidFill>
                <a:latin typeface="Arial" panose="020B0604020202020204" pitchFamily="34" charset="0"/>
                <a:cs typeface="Arial" panose="020B0604020202020204" pitchFamily="34" charset="0"/>
              </a:rPr>
              <a:t>Sector</a:t>
            </a:r>
            <a:r>
              <a:rPr lang="en-US" sz="1900" dirty="0">
                <a:latin typeface="Arial" panose="020B0604020202020204" pitchFamily="34" charset="0"/>
                <a:cs typeface="Arial" panose="020B0604020202020204" pitchFamily="34" charset="0"/>
              </a:rPr>
              <a:t> mapping) (updated from 2014)</a:t>
            </a:r>
          </a:p>
          <a:p>
            <a:pPr lvl="2">
              <a:lnSpc>
                <a:spcPct val="150000"/>
              </a:lnSpc>
            </a:pPr>
            <a:r>
              <a:rPr lang="en-US" sz="1900" dirty="0">
                <a:latin typeface="Arial" panose="020B0604020202020204" pitchFamily="34" charset="0"/>
                <a:cs typeface="Arial" panose="020B0604020202020204" pitchFamily="34" charset="0"/>
              </a:rPr>
              <a:t>“Sector Emissions Summary” module to support “Sector prioritization” effort</a:t>
            </a:r>
          </a:p>
          <a:p>
            <a:pPr lvl="2">
              <a:lnSpc>
                <a:spcPct val="150000"/>
              </a:lnSpc>
            </a:pPr>
            <a:r>
              <a:rPr lang="en-US" sz="1900" dirty="0">
                <a:latin typeface="Arial" panose="020B0604020202020204" pitchFamily="34" charset="0"/>
                <a:cs typeface="Arial" panose="020B0604020202020204" pitchFamily="34" charset="0"/>
              </a:rPr>
              <a:t>“Source Category Emissions” module (point, non-point, on-road, non-road, event)</a:t>
            </a:r>
          </a:p>
          <a:p>
            <a:pPr lvl="2">
              <a:lnSpc>
                <a:spcPct val="150000"/>
              </a:lnSpc>
            </a:pPr>
            <a:r>
              <a:rPr lang="en-US" sz="1900" dirty="0">
                <a:solidFill>
                  <a:srgbClr val="FF0000"/>
                </a:solidFill>
                <a:latin typeface="Arial" panose="020B0604020202020204" pitchFamily="34" charset="0"/>
                <a:cs typeface="Arial" panose="020B0604020202020204" pitchFamily="34" charset="0"/>
              </a:rPr>
              <a:t>Monitoring sites/data </a:t>
            </a:r>
            <a:r>
              <a:rPr lang="en-US" sz="1900" dirty="0">
                <a:latin typeface="Arial" panose="020B0604020202020204" pitchFamily="34" charset="0"/>
                <a:cs typeface="Arial" panose="020B0604020202020204" pitchFamily="34" charset="0"/>
              </a:rPr>
              <a:t>(PM</a:t>
            </a:r>
            <a:r>
              <a:rPr lang="en-US" sz="1900" baseline="-25000" dirty="0">
                <a:latin typeface="Arial" panose="020B0604020202020204" pitchFamily="34" charset="0"/>
                <a:cs typeface="Arial" panose="020B0604020202020204" pitchFamily="34" charset="0"/>
              </a:rPr>
              <a:t>2.5</a:t>
            </a:r>
            <a:r>
              <a:rPr lang="en-US" sz="1900" dirty="0">
                <a:latin typeface="Arial" panose="020B0604020202020204" pitchFamily="34" charset="0"/>
                <a:cs typeface="Arial" panose="020B0604020202020204" pitchFamily="34" charset="0"/>
              </a:rPr>
              <a:t>, O</a:t>
            </a:r>
            <a:r>
              <a:rPr lang="en-US" sz="1900" baseline="-25000" dirty="0">
                <a:latin typeface="Arial" panose="020B0604020202020204" pitchFamily="34" charset="0"/>
                <a:cs typeface="Arial" panose="020B0604020202020204" pitchFamily="34" charset="0"/>
              </a:rPr>
              <a:t>3</a:t>
            </a:r>
            <a:r>
              <a:rPr lang="en-US" sz="1900" dirty="0">
                <a:latin typeface="Arial" panose="020B0604020202020204" pitchFamily="34" charset="0"/>
                <a:cs typeface="Arial" panose="020B0604020202020204" pitchFamily="34" charset="0"/>
              </a:rPr>
              <a:t> and Air Toxics)</a:t>
            </a:r>
          </a:p>
          <a:p>
            <a:pPr>
              <a:lnSpc>
                <a:spcPct val="150000"/>
              </a:lnSpc>
            </a:pPr>
            <a:r>
              <a:rPr lang="en-US" sz="2600" dirty="0">
                <a:solidFill>
                  <a:srgbClr val="0000FF"/>
                </a:solidFill>
                <a:latin typeface="Arial" panose="020B0604020202020204" pitchFamily="34" charset="0"/>
                <a:cs typeface="Arial" panose="020B0604020202020204" pitchFamily="34" charset="0"/>
              </a:rPr>
              <a:t>Near-term (Ongoing) Updates/Improvements</a:t>
            </a:r>
          </a:p>
          <a:p>
            <a:pPr lvl="1">
              <a:lnSpc>
                <a:spcPct val="150000"/>
              </a:lnSpc>
            </a:pPr>
            <a:r>
              <a:rPr lang="en-US" dirty="0">
                <a:latin typeface="Arial" panose="020B0604020202020204" pitchFamily="34" charset="0"/>
                <a:cs typeface="Arial" panose="020B0604020202020204" pitchFamily="34" charset="0"/>
              </a:rPr>
              <a:t>Updating to </a:t>
            </a:r>
            <a:r>
              <a:rPr lang="en-US" dirty="0">
                <a:solidFill>
                  <a:srgbClr val="FF0000"/>
                </a:solidFill>
                <a:latin typeface="Arial" panose="020B0604020202020204" pitchFamily="34" charset="0"/>
                <a:cs typeface="Arial" panose="020B0604020202020204" pitchFamily="34" charset="0"/>
              </a:rPr>
              <a:t>2017</a:t>
            </a:r>
            <a:r>
              <a:rPr lang="en-US" dirty="0">
                <a:latin typeface="Arial" panose="020B0604020202020204" pitchFamily="34" charset="0"/>
                <a:cs typeface="Arial" panose="020B0604020202020204" pitchFamily="34" charset="0"/>
              </a:rPr>
              <a:t> fused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&amp;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and health risk data (Nov.) and fused air toxics and risk data (Dec.) from current 2014 data</a:t>
            </a:r>
          </a:p>
          <a:p>
            <a:pPr lvl="1">
              <a:lnSpc>
                <a:spcPct val="150000"/>
              </a:lnSpc>
            </a:pPr>
            <a:r>
              <a:rPr lang="en-US" dirty="0">
                <a:latin typeface="Arial" panose="020B0604020202020204" pitchFamily="34" charset="0"/>
                <a:cs typeface="Arial" panose="020B0604020202020204" pitchFamily="34" charset="0"/>
              </a:rPr>
              <a:t>Developing “</a:t>
            </a:r>
            <a:r>
              <a:rPr lang="en-US" dirty="0">
                <a:solidFill>
                  <a:srgbClr val="FF0000"/>
                </a:solidFill>
                <a:latin typeface="Arial" panose="020B0604020202020204" pitchFamily="34" charset="0"/>
                <a:cs typeface="Arial" panose="020B0604020202020204" pitchFamily="34" charset="0"/>
              </a:rPr>
              <a:t>Proximity analysis </a:t>
            </a:r>
            <a:r>
              <a:rPr lang="en-US" dirty="0">
                <a:latin typeface="Arial" panose="020B0604020202020204" pitchFamily="34" charset="0"/>
                <a:cs typeface="Arial" panose="020B0604020202020204" pitchFamily="34" charset="0"/>
              </a:rPr>
              <a:t>for MP risks and EJ” module (Dec.)</a:t>
            </a:r>
          </a:p>
        </p:txBody>
      </p:sp>
      <p:sp>
        <p:nvSpPr>
          <p:cNvPr id="6" name="Slide Number Placeholder 1">
            <a:extLst>
              <a:ext uri="{FF2B5EF4-FFF2-40B4-BE49-F238E27FC236}">
                <a16:creationId xmlns:a16="http://schemas.microsoft.com/office/drawing/2014/main" id="{21E3A051-7FED-44A1-9971-9B1F1E975018}"/>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92939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1524000" y="92698"/>
            <a:ext cx="9144000" cy="646331"/>
          </a:xfrm>
          <a:prstGeom prst="rect">
            <a:avLst/>
          </a:prstGeom>
          <a:noFill/>
          <a:ln w="9525">
            <a:noFill/>
            <a:miter lim="800000"/>
            <a:headEnd/>
            <a:tailEnd/>
          </a:ln>
          <a:effectLst/>
        </p:spPr>
        <p:txBody>
          <a:bodyPr wrap="square">
            <a:spAutoFit/>
          </a:bodyPr>
          <a:lstStyle/>
          <a:p>
            <a:pPr algn="ctr" fontAlgn="base">
              <a:spcBef>
                <a:spcPct val="0"/>
              </a:spcBef>
              <a:spcAft>
                <a:spcPts val="1800"/>
              </a:spcAft>
              <a:defRPr/>
            </a:pPr>
            <a:r>
              <a:rPr lang="en-US" altLang="zh-CN" sz="3600" b="1" dirty="0">
                <a:solidFill>
                  <a:srgbClr val="FFFF00"/>
                </a:solidFill>
                <a:effectLst>
                  <a:outerShdw blurRad="38100" dist="38100" dir="2700000" algn="tl">
                    <a:srgbClr val="000000">
                      <a:alpha val="43137"/>
                    </a:srgbClr>
                  </a:outerShdw>
                </a:effectLst>
                <a:latin typeface="Arial" charset="0"/>
                <a:ea typeface="微软雅黑"/>
              </a:rPr>
              <a:t>Overview</a:t>
            </a:r>
            <a:endParaRPr lang="en-US" altLang="zh-CN" sz="3200" b="1" dirty="0">
              <a:solidFill>
                <a:srgbClr val="FFFF00"/>
              </a:solidFill>
              <a:latin typeface="Arial" charset="0"/>
              <a:ea typeface="宋体" panose="02010600030101010101" pitchFamily="2" charset="-122"/>
            </a:endParaRPr>
          </a:p>
        </p:txBody>
      </p:sp>
      <p:sp>
        <p:nvSpPr>
          <p:cNvPr id="24" name="Slide Number Placeholder 1">
            <a:extLst>
              <a:ext uri="{FF2B5EF4-FFF2-40B4-BE49-F238E27FC236}">
                <a16:creationId xmlns:a16="http://schemas.microsoft.com/office/drawing/2014/main" id="{6B954DC9-FAC0-438F-9E41-C665F0632627}"/>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6" name="Content Placeholder 25">
            <a:extLst>
              <a:ext uri="{FF2B5EF4-FFF2-40B4-BE49-F238E27FC236}">
                <a16:creationId xmlns:a16="http://schemas.microsoft.com/office/drawing/2014/main" id="{C1AC9C0D-4755-4580-A81C-D0444E26F74A}"/>
              </a:ext>
            </a:extLst>
          </p:cNvPr>
          <p:cNvSpPr>
            <a:spLocks noGrp="1"/>
          </p:cNvSpPr>
          <p:nvPr>
            <p:ph idx="1"/>
          </p:nvPr>
        </p:nvSpPr>
        <p:spPr>
          <a:xfrm>
            <a:off x="879566" y="876251"/>
            <a:ext cx="10058400" cy="5616624"/>
          </a:xfrm>
        </p:spPr>
        <p:txBody>
          <a:bodyPr>
            <a:normAutofit fontScale="92500" lnSpcReduction="20000"/>
          </a:bodyPr>
          <a:lstStyle/>
          <a:p>
            <a:pPr>
              <a:lnSpc>
                <a:spcPct val="150000"/>
              </a:lnSpc>
              <a:spcBef>
                <a:spcPts val="0"/>
              </a:spcBef>
            </a:pPr>
            <a:r>
              <a:rPr lang="en-US" dirty="0">
                <a:latin typeface="Arial" panose="020B0604020202020204" pitchFamily="34" charset="0"/>
                <a:cs typeface="Arial" panose="020B0604020202020204" pitchFamily="34" charset="0"/>
              </a:rPr>
              <a:t>MP Background</a:t>
            </a:r>
          </a:p>
          <a:p>
            <a:pPr>
              <a:lnSpc>
                <a:spcPct val="150000"/>
              </a:lnSpc>
              <a:spcBef>
                <a:spcPts val="0"/>
              </a:spcBef>
            </a:pPr>
            <a:r>
              <a:rPr lang="en-US" dirty="0">
                <a:latin typeface="Arial" panose="020B0604020202020204" pitchFamily="34" charset="0"/>
                <a:cs typeface="Arial" panose="020B0604020202020204" pitchFamily="34" charset="0"/>
              </a:rPr>
              <a:t>NEXUS Background</a:t>
            </a:r>
          </a:p>
          <a:p>
            <a:pPr lvl="1">
              <a:lnSpc>
                <a:spcPct val="150000"/>
              </a:lnSpc>
              <a:spcBef>
                <a:spcPts val="0"/>
              </a:spcBef>
            </a:pPr>
            <a:r>
              <a:rPr lang="en-US" dirty="0">
                <a:latin typeface="Arial" panose="020B0604020202020204" pitchFamily="34" charset="0"/>
                <a:cs typeface="Arial" panose="020B0604020202020204" pitchFamily="34" charset="0"/>
              </a:rPr>
              <a:t>Tool Development</a:t>
            </a:r>
          </a:p>
          <a:p>
            <a:pPr lvl="1">
              <a:lnSpc>
                <a:spcPct val="150000"/>
              </a:lnSpc>
              <a:spcBef>
                <a:spcPts val="0"/>
              </a:spcBef>
            </a:pPr>
            <a:r>
              <a:rPr lang="en-US" dirty="0">
                <a:latin typeface="Arial" panose="020B0604020202020204" pitchFamily="34" charset="0"/>
                <a:cs typeface="Arial" panose="020B0604020202020204" pitchFamily="34" charset="0"/>
              </a:rPr>
              <a:t>Expected Use</a:t>
            </a:r>
          </a:p>
          <a:p>
            <a:pPr lvl="1">
              <a:lnSpc>
                <a:spcPct val="150000"/>
              </a:lnSpc>
              <a:spcBef>
                <a:spcPts val="0"/>
              </a:spcBef>
            </a:pPr>
            <a:r>
              <a:rPr lang="en-US" dirty="0">
                <a:latin typeface="Arial" panose="020B0604020202020204" pitchFamily="34" charset="0"/>
                <a:cs typeface="Arial" panose="020B0604020202020204" pitchFamily="34" charset="0"/>
              </a:rPr>
              <a:t>Key Modules</a:t>
            </a:r>
          </a:p>
          <a:p>
            <a:pPr lvl="1">
              <a:lnSpc>
                <a:spcPct val="150000"/>
              </a:lnSpc>
              <a:spcBef>
                <a:spcPts val="0"/>
              </a:spcBef>
            </a:pPr>
            <a:r>
              <a:rPr lang="en-US" dirty="0">
                <a:latin typeface="Arial" panose="020B0604020202020204" pitchFamily="34" charset="0"/>
                <a:cs typeface="Arial" panose="020B0604020202020204" pitchFamily="34" charset="0"/>
              </a:rPr>
              <a:t>Data Inputs</a:t>
            </a:r>
          </a:p>
          <a:p>
            <a:pPr lvl="1">
              <a:lnSpc>
                <a:spcPct val="150000"/>
              </a:lnSpc>
              <a:spcBef>
                <a:spcPts val="0"/>
              </a:spcBef>
            </a:pPr>
            <a:r>
              <a:rPr lang="en-US" dirty="0">
                <a:latin typeface="Arial" panose="020B0604020202020204" pitchFamily="34" charset="0"/>
                <a:cs typeface="Arial" panose="020B0604020202020204" pitchFamily="34" charset="0"/>
              </a:rPr>
              <a:t>Detroit Example</a:t>
            </a:r>
          </a:p>
          <a:p>
            <a:pPr lvl="1">
              <a:lnSpc>
                <a:spcPct val="150000"/>
              </a:lnSpc>
              <a:spcBef>
                <a:spcPts val="0"/>
              </a:spcBef>
            </a:pPr>
            <a:r>
              <a:rPr lang="en-US" dirty="0">
                <a:latin typeface="Arial" panose="020B0604020202020204" pitchFamily="34" charset="0"/>
                <a:cs typeface="Arial" panose="020B0604020202020204" pitchFamily="34" charset="0"/>
              </a:rPr>
              <a:t>NEXUS and EJSCREEN</a:t>
            </a:r>
          </a:p>
          <a:p>
            <a:pPr lvl="1">
              <a:lnSpc>
                <a:spcPct val="150000"/>
              </a:lnSpc>
              <a:spcBef>
                <a:spcPts val="0"/>
              </a:spcBef>
            </a:pPr>
            <a:r>
              <a:rPr lang="en-US" dirty="0">
                <a:latin typeface="Arial" panose="020B0604020202020204" pitchFamily="34" charset="0"/>
                <a:cs typeface="Arial" panose="020B0604020202020204" pitchFamily="34" charset="0"/>
              </a:rPr>
              <a:t>Recent and Ongoing Development</a:t>
            </a:r>
          </a:p>
          <a:p>
            <a:pPr>
              <a:lnSpc>
                <a:spcPct val="150000"/>
              </a:lnSpc>
              <a:spcBef>
                <a:spcPts val="0"/>
              </a:spcBef>
            </a:pPr>
            <a:r>
              <a:rPr lang="en-US" dirty="0">
                <a:latin typeface="Arial" panose="020B0604020202020204" pitchFamily="34" charset="0"/>
                <a:cs typeface="Arial" panose="020B0604020202020204" pitchFamily="34" charset="0"/>
              </a:rPr>
              <a:t>Feedback Process</a:t>
            </a:r>
          </a:p>
        </p:txBody>
      </p:sp>
    </p:spTree>
    <p:extLst>
      <p:ext uri="{BB962C8B-B14F-4D97-AF65-F5344CB8AC3E}">
        <p14:creationId xmlns:p14="http://schemas.microsoft.com/office/powerpoint/2010/main" val="1338702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565FB2C4-84AA-45B2-A03F-69FECCCFB695}"/>
              </a:ext>
            </a:extLst>
          </p:cNvPr>
          <p:cNvPicPr>
            <a:picLocks noChangeAspect="1"/>
          </p:cNvPicPr>
          <p:nvPr/>
        </p:nvPicPr>
        <p:blipFill>
          <a:blip r:embed="rId3"/>
          <a:stretch>
            <a:fillRect/>
          </a:stretch>
        </p:blipFill>
        <p:spPr>
          <a:xfrm>
            <a:off x="5382640" y="1328300"/>
            <a:ext cx="6809360" cy="4840713"/>
          </a:xfrm>
          <a:prstGeom prst="rect">
            <a:avLst/>
          </a:prstGeom>
        </p:spPr>
      </p:pic>
      <p:pic>
        <p:nvPicPr>
          <p:cNvPr id="14" name="图片 13">
            <a:extLst>
              <a:ext uri="{FF2B5EF4-FFF2-40B4-BE49-F238E27FC236}">
                <a16:creationId xmlns:a16="http://schemas.microsoft.com/office/drawing/2014/main" id="{21522D63-601F-4CD7-B7CE-8AAFF4C45152}"/>
              </a:ext>
            </a:extLst>
          </p:cNvPr>
          <p:cNvPicPr>
            <a:picLocks noChangeAspect="1"/>
          </p:cNvPicPr>
          <p:nvPr/>
        </p:nvPicPr>
        <p:blipFill>
          <a:blip r:embed="rId4"/>
          <a:stretch>
            <a:fillRect/>
          </a:stretch>
        </p:blipFill>
        <p:spPr>
          <a:xfrm>
            <a:off x="-1373" y="1379589"/>
            <a:ext cx="5379399" cy="4687348"/>
          </a:xfrm>
          <a:prstGeom prst="rect">
            <a:avLst/>
          </a:prstGeom>
          <a:ln>
            <a:solidFill>
              <a:schemeClr val="tx1"/>
            </a:solidFill>
          </a:ln>
        </p:spPr>
      </p:pic>
      <p:cxnSp>
        <p:nvCxnSpPr>
          <p:cNvPr id="8" name="直接箭头连接符 7">
            <a:extLst>
              <a:ext uri="{FF2B5EF4-FFF2-40B4-BE49-F238E27FC236}">
                <a16:creationId xmlns:a16="http://schemas.microsoft.com/office/drawing/2014/main" id="{796A3DA1-263D-4ADA-99AB-11D9CB34C656}"/>
              </a:ext>
            </a:extLst>
          </p:cNvPr>
          <p:cNvCxnSpPr>
            <a:cxnSpLocks/>
          </p:cNvCxnSpPr>
          <p:nvPr/>
        </p:nvCxnSpPr>
        <p:spPr bwMode="auto">
          <a:xfrm flipV="1">
            <a:off x="3995928" y="4043339"/>
            <a:ext cx="5480401" cy="184666"/>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10" name="标题 1">
            <a:extLst>
              <a:ext uri="{FF2B5EF4-FFF2-40B4-BE49-F238E27FC236}">
                <a16:creationId xmlns:a16="http://schemas.microsoft.com/office/drawing/2014/main" id="{439D1FBB-07E9-41F9-88F3-84C6E7C62BD5}"/>
              </a:ext>
            </a:extLst>
          </p:cNvPr>
          <p:cNvSpPr>
            <a:spLocks noGrp="1"/>
          </p:cNvSpPr>
          <p:nvPr>
            <p:ph type="title"/>
          </p:nvPr>
        </p:nvSpPr>
        <p:spPr>
          <a:xfrm>
            <a:off x="0" y="71438"/>
            <a:ext cx="12191999" cy="668337"/>
          </a:xfrm>
        </p:spPr>
        <p:txBody>
          <a:bodyPr/>
          <a:lstStyle/>
          <a:p>
            <a:r>
              <a:rPr lang="en-US" altLang="zh-CN" sz="3600" dirty="0">
                <a:latin typeface="Arial" panose="020B0604020202020204" pitchFamily="34" charset="0"/>
                <a:cs typeface="Arial" panose="020B0604020202020204" pitchFamily="34" charset="0"/>
              </a:rPr>
              <a:t>New </a:t>
            </a:r>
            <a:r>
              <a:rPr lang="en-US" altLang="zh-CN" sz="3600" dirty="0">
                <a:solidFill>
                  <a:srgbClr val="FFFF00"/>
                </a:solidFill>
                <a:latin typeface="Arial" panose="020B0604020202020204" pitchFamily="34" charset="0"/>
                <a:cs typeface="Arial" panose="020B0604020202020204" pitchFamily="34" charset="0"/>
              </a:rPr>
              <a:t>“Proximity Analysis” Module </a:t>
            </a:r>
            <a:r>
              <a:rPr lang="en-US" altLang="zh-CN" sz="3600" dirty="0">
                <a:latin typeface="Arial" panose="020B0604020202020204" pitchFamily="34" charset="0"/>
                <a:cs typeface="Arial" panose="020B0604020202020204" pitchFamily="34" charset="0"/>
              </a:rPr>
              <a:t>(under development)</a:t>
            </a:r>
            <a:endParaRPr lang="en-US" sz="3600"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068C209F-660E-49B6-9A60-C9397F86BDEC}"/>
              </a:ext>
            </a:extLst>
          </p:cNvPr>
          <p:cNvSpPr/>
          <p:nvPr/>
        </p:nvSpPr>
        <p:spPr bwMode="auto">
          <a:xfrm>
            <a:off x="3628417" y="4105072"/>
            <a:ext cx="505838" cy="437745"/>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FF3300"/>
              </a:solidFill>
              <a:effectLst/>
              <a:uLnTx/>
              <a:uFillTx/>
              <a:latin typeface="Arial" charset="0"/>
              <a:ea typeface="宋体" pitchFamily="2" charset="-122"/>
              <a:cs typeface="+mn-cs"/>
            </a:endParaRPr>
          </a:p>
        </p:txBody>
      </p:sp>
      <p:cxnSp>
        <p:nvCxnSpPr>
          <p:cNvPr id="12" name="直接箭头连接符 22">
            <a:extLst>
              <a:ext uri="{FF2B5EF4-FFF2-40B4-BE49-F238E27FC236}">
                <a16:creationId xmlns:a16="http://schemas.microsoft.com/office/drawing/2014/main" id="{016234E7-C950-40C7-A029-9E79BE4871B9}"/>
              </a:ext>
            </a:extLst>
          </p:cNvPr>
          <p:cNvCxnSpPr>
            <a:cxnSpLocks/>
            <a:stCxn id="7" idx="0"/>
          </p:cNvCxnSpPr>
          <p:nvPr/>
        </p:nvCxnSpPr>
        <p:spPr bwMode="auto">
          <a:xfrm flipV="1">
            <a:off x="3881336" y="2587557"/>
            <a:ext cx="5048655" cy="1517515"/>
          </a:xfrm>
          <a:prstGeom prst="straightConnector1">
            <a:avLst/>
          </a:prstGeom>
          <a:solidFill>
            <a:schemeClr val="accent1"/>
          </a:solidFill>
          <a:ln w="19050" cap="flat" cmpd="sng" algn="ctr">
            <a:solidFill>
              <a:srgbClr val="0066FF"/>
            </a:solidFill>
            <a:prstDash val="dash"/>
            <a:round/>
            <a:headEnd type="none" w="med" len="med"/>
            <a:tailEnd type="arrow" w="med" len="med"/>
          </a:ln>
          <a:effectLst/>
        </p:spPr>
      </p:cxnSp>
      <p:cxnSp>
        <p:nvCxnSpPr>
          <p:cNvPr id="15" name="直接箭头连接符 22">
            <a:extLst>
              <a:ext uri="{FF2B5EF4-FFF2-40B4-BE49-F238E27FC236}">
                <a16:creationId xmlns:a16="http://schemas.microsoft.com/office/drawing/2014/main" id="{92D565BD-F08C-4B7D-9DB4-303253241724}"/>
              </a:ext>
            </a:extLst>
          </p:cNvPr>
          <p:cNvCxnSpPr>
            <a:cxnSpLocks/>
          </p:cNvCxnSpPr>
          <p:nvPr/>
        </p:nvCxnSpPr>
        <p:spPr bwMode="auto">
          <a:xfrm>
            <a:off x="3881336" y="4558195"/>
            <a:ext cx="5147302" cy="1258945"/>
          </a:xfrm>
          <a:prstGeom prst="straightConnector1">
            <a:avLst/>
          </a:prstGeom>
          <a:solidFill>
            <a:schemeClr val="accent1"/>
          </a:solidFill>
          <a:ln w="19050" cap="flat" cmpd="sng" algn="ctr">
            <a:solidFill>
              <a:srgbClr val="0066FF"/>
            </a:solidFill>
            <a:prstDash val="dash"/>
            <a:round/>
            <a:headEnd type="none" w="med" len="med"/>
            <a:tailEnd type="arrow" w="med" len="med"/>
          </a:ln>
          <a:effectLst/>
        </p:spPr>
      </p:cxnSp>
      <p:sp>
        <p:nvSpPr>
          <p:cNvPr id="16" name="TextBox 15">
            <a:extLst>
              <a:ext uri="{FF2B5EF4-FFF2-40B4-BE49-F238E27FC236}">
                <a16:creationId xmlns:a16="http://schemas.microsoft.com/office/drawing/2014/main" id="{A4C2839E-0F01-47F2-973D-3E11F07C0237}"/>
              </a:ext>
            </a:extLst>
          </p:cNvPr>
          <p:cNvSpPr txBox="1"/>
          <p:nvPr/>
        </p:nvSpPr>
        <p:spPr>
          <a:xfrm>
            <a:off x="710127" y="6208484"/>
            <a:ext cx="4125234"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County – level </a:t>
            </a:r>
            <a:r>
              <a:rPr kumimoji="0" lang="en-US" sz="2400" b="1" i="0" u="none" strike="noStrike" kern="1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(current)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20" name="TextBox 19">
            <a:extLst>
              <a:ext uri="{FF2B5EF4-FFF2-40B4-BE49-F238E27FC236}">
                <a16:creationId xmlns:a16="http://schemas.microsoft.com/office/drawing/2014/main" id="{CBA2B311-05AF-459C-AF39-645847AFE25E}"/>
              </a:ext>
            </a:extLst>
          </p:cNvPr>
          <p:cNvSpPr txBox="1"/>
          <p:nvPr/>
        </p:nvSpPr>
        <p:spPr>
          <a:xfrm>
            <a:off x="6685280" y="6231265"/>
            <a:ext cx="5408023"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Community</a:t>
            </a:r>
            <a:r>
              <a:rPr kumimoji="0" lang="en-US" sz="2400" b="1" i="0" u="none" strike="noStrike" kern="100" cap="none" spc="0" normalizeH="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sz="24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Census Tract) - level </a:t>
            </a:r>
            <a:endPar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23" name="TextBox 22">
            <a:extLst>
              <a:ext uri="{FF2B5EF4-FFF2-40B4-BE49-F238E27FC236}">
                <a16:creationId xmlns:a16="http://schemas.microsoft.com/office/drawing/2014/main" id="{47176364-CB74-42E6-B5A7-EB79904C4C61}"/>
              </a:ext>
            </a:extLst>
          </p:cNvPr>
          <p:cNvSpPr txBox="1"/>
          <p:nvPr/>
        </p:nvSpPr>
        <p:spPr>
          <a:xfrm>
            <a:off x="6013174" y="828849"/>
            <a:ext cx="5961574"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Proximity Analysis for MP Risks and EJ</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endParaRPr>
          </a:p>
        </p:txBody>
      </p:sp>
      <p:sp>
        <p:nvSpPr>
          <p:cNvPr id="25" name="TextBox 24">
            <a:extLst>
              <a:ext uri="{FF2B5EF4-FFF2-40B4-BE49-F238E27FC236}">
                <a16:creationId xmlns:a16="http://schemas.microsoft.com/office/drawing/2014/main" id="{5D1FDDCC-C590-4F9B-B6E4-C2C088BC2AB1}"/>
              </a:ext>
            </a:extLst>
          </p:cNvPr>
          <p:cNvSpPr txBox="1"/>
          <p:nvPr/>
        </p:nvSpPr>
        <p:spPr>
          <a:xfrm>
            <a:off x="937043" y="823683"/>
            <a:ext cx="6117770" cy="461665"/>
          </a:xfrm>
          <a:prstGeom prst="rect">
            <a:avLst/>
          </a:prstGeom>
          <a:noFill/>
        </p:spPr>
        <p:txBody>
          <a:bodyPr wrap="square">
            <a:spAutoFit/>
          </a:bodyPr>
          <a:lstStyle/>
          <a:p>
            <a:r>
              <a:rPr kumimoji="0" lang="en-US" sz="2400" b="1" i="0" u="none" strike="noStrike" kern="1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Currently in NEXUS</a:t>
            </a:r>
            <a:endParaRPr lang="en-US" sz="2400" dirty="0"/>
          </a:p>
        </p:txBody>
      </p:sp>
      <p:sp>
        <p:nvSpPr>
          <p:cNvPr id="17" name="Slide Number Placeholder 1">
            <a:extLst>
              <a:ext uri="{FF2B5EF4-FFF2-40B4-BE49-F238E27FC236}">
                <a16:creationId xmlns:a16="http://schemas.microsoft.com/office/drawing/2014/main" id="{D01D4F15-93C7-4213-8483-548CE0B52357}"/>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71455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19"/>
                                        </p:tgtEl>
                                        <p:attrNameLst>
                                          <p:attrName>style.visibility</p:attrName>
                                        </p:attrNameLst>
                                      </p:cBhvr>
                                      <p:to>
                                        <p:strVal val="visible"/>
                                      </p:to>
                                    </p:set>
                                  </p:childTnLst>
                                </p:cTn>
                              </p:par>
                              <p:par>
                                <p:cTn id="14" presetID="1" presetClass="entr" presetSubtype="0" fill="hold" nodeType="withEffect">
                                  <p:stCondLst>
                                    <p:cond delay="8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800"/>
                            </p:stCondLst>
                            <p:childTnLst>
                              <p:par>
                                <p:cTn id="17" presetID="1" presetClass="entr" presetSubtype="0" fill="hold" nodeType="afterEffect">
                                  <p:stCondLst>
                                    <p:cond delay="60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1100"/>
                                  </p:stCondLst>
                                  <p:childTnLst>
                                    <p:set>
                                      <p:cBhvr>
                                        <p:cTn id="20" dur="1" fill="hold">
                                          <p:stCondLst>
                                            <p:cond delay="0"/>
                                          </p:stCondLst>
                                        </p:cTn>
                                        <p:tgtEl>
                                          <p:spTgt spid="15"/>
                                        </p:tgtEl>
                                        <p:attrNameLst>
                                          <p:attrName>style.visibility</p:attrName>
                                        </p:attrNameLst>
                                      </p:cBhvr>
                                      <p:to>
                                        <p:strVal val="visible"/>
                                      </p:to>
                                    </p:set>
                                  </p:childTnLst>
                                </p:cTn>
                              </p:par>
                            </p:childTnLst>
                          </p:cTn>
                        </p:par>
                        <p:par>
                          <p:cTn id="21" fill="hold">
                            <p:stCondLst>
                              <p:cond delay="1900"/>
                            </p:stCondLst>
                            <p:childTnLst>
                              <p:par>
                                <p:cTn id="22" presetID="1" presetClass="entr" presetSubtype="0" fill="hold" grpId="0" nodeType="afterEffect">
                                  <p:stCondLst>
                                    <p:cond delay="50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82A3-9B35-4261-A616-00B3CDB418F7}"/>
              </a:ext>
            </a:extLst>
          </p:cNvPr>
          <p:cNvSpPr>
            <a:spLocks noGrp="1"/>
          </p:cNvSpPr>
          <p:nvPr>
            <p:ph type="title"/>
          </p:nvPr>
        </p:nvSpPr>
        <p:spPr/>
        <p:txBody>
          <a:bodyPr/>
          <a:lstStyle/>
          <a:p>
            <a:r>
              <a:rPr lang="en-US" sz="3600" dirty="0">
                <a:solidFill>
                  <a:srgbClr val="FFFF00"/>
                </a:solidFill>
                <a:latin typeface="Arial" panose="020B0604020202020204" pitchFamily="34" charset="0"/>
                <a:cs typeface="Arial" panose="020B0604020202020204" pitchFamily="34" charset="0"/>
              </a:rPr>
              <a:t>Regional Office Feedback Process</a:t>
            </a:r>
          </a:p>
        </p:txBody>
      </p:sp>
      <p:sp>
        <p:nvSpPr>
          <p:cNvPr id="4" name="Slide Number Placeholder 1">
            <a:extLst>
              <a:ext uri="{FF2B5EF4-FFF2-40B4-BE49-F238E27FC236}">
                <a16:creationId xmlns:a16="http://schemas.microsoft.com/office/drawing/2014/main" id="{669E47A3-B92B-4A58-9FC2-5CB7F55FBDB8}"/>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21</a:t>
            </a:fld>
            <a:endParaRPr lang="en-US" dirty="0">
              <a:solidFill>
                <a:prstClr val="black">
                  <a:tint val="75000"/>
                </a:prstClr>
              </a:solidFill>
              <a:latin typeface="Arial" pitchFamily="34" charset="0"/>
              <a:ea typeface="微软雅黑"/>
            </a:endParaRPr>
          </a:p>
        </p:txBody>
      </p:sp>
      <p:sp>
        <p:nvSpPr>
          <p:cNvPr id="12" name="Text Placeholder 8">
            <a:extLst>
              <a:ext uri="{FF2B5EF4-FFF2-40B4-BE49-F238E27FC236}">
                <a16:creationId xmlns:a16="http://schemas.microsoft.com/office/drawing/2014/main" id="{86E86C22-6BF3-4F12-8CF8-F84F73977BFD}"/>
              </a:ext>
            </a:extLst>
          </p:cNvPr>
          <p:cNvSpPr txBox="1">
            <a:spLocks/>
          </p:cNvSpPr>
          <p:nvPr/>
        </p:nvSpPr>
        <p:spPr bwMode="auto">
          <a:xfrm>
            <a:off x="609600" y="1535113"/>
            <a:ext cx="5386917"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a:lstStyle>
          <a:p>
            <a:pPr marL="0" indent="0">
              <a:buNone/>
            </a:pPr>
            <a:r>
              <a:rPr lang="en-US" u="sng" kern="0" dirty="0">
                <a:latin typeface="Arial" panose="020B0604020202020204" pitchFamily="34" charset="0"/>
                <a:cs typeface="Arial" panose="020B0604020202020204" pitchFamily="34" charset="0"/>
              </a:rPr>
              <a:t>Feedback Process</a:t>
            </a:r>
          </a:p>
        </p:txBody>
      </p:sp>
      <p:sp>
        <p:nvSpPr>
          <p:cNvPr id="13" name="Content Placeholder 2">
            <a:extLst>
              <a:ext uri="{FF2B5EF4-FFF2-40B4-BE49-F238E27FC236}">
                <a16:creationId xmlns:a16="http://schemas.microsoft.com/office/drawing/2014/main" id="{D0CC5F26-062B-48A8-95CF-3120708B1220}"/>
              </a:ext>
            </a:extLst>
          </p:cNvPr>
          <p:cNvSpPr txBox="1">
            <a:spLocks/>
          </p:cNvSpPr>
          <p:nvPr/>
        </p:nvSpPr>
        <p:spPr>
          <a:xfrm>
            <a:off x="609600" y="2174875"/>
            <a:ext cx="5386917" cy="3951288"/>
          </a:xfrm>
          <a:prstGeom prst="rect">
            <a:avLst/>
          </a:prstGeom>
        </p:spPr>
        <p:txBody>
          <a:bodyPr/>
          <a:lst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a:lstStyle>
          <a:p>
            <a:r>
              <a:rPr lang="en-US" sz="2400" b="1" kern="0" dirty="0">
                <a:latin typeface="Arial" panose="020B0604020202020204" pitchFamily="34" charset="0"/>
                <a:cs typeface="Arial" panose="020B0604020202020204" pitchFamily="34" charset="0"/>
              </a:rPr>
              <a:t>Download, install and explore NEXUS 2.0 </a:t>
            </a:r>
            <a:r>
              <a:rPr lang="en-US" sz="2400" b="1" kern="0" dirty="0">
                <a:latin typeface="Arial" panose="020B0604020202020204" pitchFamily="34" charset="0"/>
                <a:cs typeface="Arial" panose="020B0604020202020204" pitchFamily="34" charset="0"/>
                <a:hlinkClick r:id="rId3"/>
              </a:rPr>
              <a:t>https://gaftp.epa.gov/Air/aqmg/cjang/NEXUS/NEXUS 2.0/</a:t>
            </a:r>
            <a:r>
              <a:rPr lang="en-US" sz="2400" b="1" kern="0" dirty="0">
                <a:latin typeface="Arial" panose="020B0604020202020204" pitchFamily="34" charset="0"/>
                <a:cs typeface="Arial" panose="020B0604020202020204" pitchFamily="34" charset="0"/>
              </a:rPr>
              <a:t> </a:t>
            </a:r>
          </a:p>
          <a:p>
            <a:r>
              <a:rPr lang="en-US" sz="2400" b="1" kern="0" dirty="0">
                <a:latin typeface="Arial" panose="020B0604020202020204" pitchFamily="34" charset="0"/>
                <a:cs typeface="Arial" panose="020B0604020202020204" pitchFamily="34" charset="0"/>
              </a:rPr>
              <a:t>Provide feedback / questions / concerns to Beth Landis (</a:t>
            </a:r>
            <a:r>
              <a:rPr lang="en-US" sz="2400" b="1" kern="0" dirty="0">
                <a:latin typeface="Arial" panose="020B0604020202020204" pitchFamily="34" charset="0"/>
                <a:cs typeface="Arial" panose="020B0604020202020204" pitchFamily="34" charset="0"/>
                <a:hlinkClick r:id="rId4"/>
              </a:rPr>
              <a:t>landis.elizabeth@epa.gov</a:t>
            </a:r>
            <a:r>
              <a:rPr lang="en-US" sz="2400" b="1" kern="0" dirty="0">
                <a:latin typeface="Arial" panose="020B0604020202020204" pitchFamily="34" charset="0"/>
                <a:cs typeface="Arial" panose="020B0604020202020204" pitchFamily="34" charset="0"/>
              </a:rPr>
              <a:t>) and Carey Jang (</a:t>
            </a:r>
            <a:r>
              <a:rPr lang="en-US" sz="2400" b="1" kern="0" dirty="0">
                <a:latin typeface="Arial" panose="020B0604020202020204" pitchFamily="34" charset="0"/>
                <a:cs typeface="Arial" panose="020B0604020202020204" pitchFamily="34" charset="0"/>
                <a:hlinkClick r:id="rId5"/>
              </a:rPr>
              <a:t>jang.carey@epa.gov</a:t>
            </a:r>
            <a:r>
              <a:rPr lang="en-US" sz="2400" b="1" kern="0" dirty="0">
                <a:latin typeface="Arial" panose="020B0604020202020204" pitchFamily="34" charset="0"/>
                <a:cs typeface="Arial" panose="020B0604020202020204" pitchFamily="34" charset="0"/>
              </a:rPr>
              <a:t>) by January 21, 2022</a:t>
            </a:r>
          </a:p>
        </p:txBody>
      </p:sp>
      <p:sp>
        <p:nvSpPr>
          <p:cNvPr id="14" name="Text Placeholder 9">
            <a:extLst>
              <a:ext uri="{FF2B5EF4-FFF2-40B4-BE49-F238E27FC236}">
                <a16:creationId xmlns:a16="http://schemas.microsoft.com/office/drawing/2014/main" id="{2593D25D-AC67-4A6C-9154-B7CA4C02A141}"/>
              </a:ext>
            </a:extLst>
          </p:cNvPr>
          <p:cNvSpPr txBox="1">
            <a:spLocks/>
          </p:cNvSpPr>
          <p:nvPr/>
        </p:nvSpPr>
        <p:spPr>
          <a:xfrm>
            <a:off x="6193368" y="1535113"/>
            <a:ext cx="5389033" cy="639762"/>
          </a:xfrm>
          <a:prstGeom prst="rect">
            <a:avLst/>
          </a:prstGeom>
        </p:spPr>
        <p:txBody>
          <a:bodyPr/>
          <a:lst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a:lstStyle>
          <a:p>
            <a:pPr marL="0" indent="0">
              <a:buNone/>
            </a:pPr>
            <a:r>
              <a:rPr lang="en-US" b="1" u="sng" kern="0" dirty="0">
                <a:latin typeface="Arial" panose="020B0604020202020204" pitchFamily="34" charset="0"/>
                <a:cs typeface="Arial" panose="020B0604020202020204" pitchFamily="34" charset="0"/>
              </a:rPr>
              <a:t>Feedback Requested</a:t>
            </a:r>
          </a:p>
        </p:txBody>
      </p:sp>
      <p:sp>
        <p:nvSpPr>
          <p:cNvPr id="15" name="Content Placeholder 10">
            <a:extLst>
              <a:ext uri="{FF2B5EF4-FFF2-40B4-BE49-F238E27FC236}">
                <a16:creationId xmlns:a16="http://schemas.microsoft.com/office/drawing/2014/main" id="{6105A36A-D7E3-47F7-B9CD-431BA217CD47}"/>
              </a:ext>
            </a:extLst>
          </p:cNvPr>
          <p:cNvSpPr txBox="1">
            <a:spLocks/>
          </p:cNvSpPr>
          <p:nvPr/>
        </p:nvSpPr>
        <p:spPr>
          <a:xfrm>
            <a:off x="6193368" y="2174875"/>
            <a:ext cx="5556180" cy="3951288"/>
          </a:xfrm>
          <a:prstGeom prst="rect">
            <a:avLst/>
          </a:prstGeom>
        </p:spPr>
        <p:txBody>
          <a:bodyPr/>
          <a:lst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a:lstStyle>
          <a:p>
            <a:r>
              <a:rPr lang="en-US" sz="2400" b="1" kern="0" dirty="0">
                <a:latin typeface="Arial" panose="020B0604020202020204" pitchFamily="34" charset="0"/>
                <a:cs typeface="Arial" panose="020B0604020202020204" pitchFamily="34" charset="0"/>
              </a:rPr>
              <a:t>Suitability for air quality planning efforts and engagement with SLTs</a:t>
            </a:r>
          </a:p>
          <a:p>
            <a:r>
              <a:rPr lang="en-US" sz="2400" b="1" kern="0" dirty="0">
                <a:latin typeface="Arial" panose="020B0604020202020204" pitchFamily="34" charset="0"/>
                <a:cs typeface="Arial" panose="020B0604020202020204" pitchFamily="34" charset="0"/>
              </a:rPr>
              <a:t>Interest in a region-specific discussion regarding NEXUS use</a:t>
            </a:r>
          </a:p>
          <a:p>
            <a:r>
              <a:rPr lang="en-US" sz="2400" b="1" kern="0" dirty="0">
                <a:latin typeface="Arial" panose="020B0604020202020204" pitchFamily="34" charset="0"/>
                <a:cs typeface="Arial" panose="020B0604020202020204" pitchFamily="34" charset="0"/>
              </a:rPr>
              <a:t>Suggested improvements in NEXUS regarding data, visualization, screening capabilities, etc.</a:t>
            </a:r>
          </a:p>
          <a:p>
            <a:r>
              <a:rPr lang="en-US" sz="2400" b="1" kern="0" dirty="0">
                <a:latin typeface="Arial" panose="020B0604020202020204" pitchFamily="34" charset="0"/>
                <a:cs typeface="Arial" panose="020B0604020202020204" pitchFamily="34" charset="0"/>
              </a:rPr>
              <a:t>Any errors/bugs/concerns</a:t>
            </a:r>
          </a:p>
          <a:p>
            <a:endParaRPr lang="en-US" kern="0" dirty="0"/>
          </a:p>
        </p:txBody>
      </p:sp>
    </p:spTree>
    <p:extLst>
      <p:ext uri="{BB962C8B-B14F-4D97-AF65-F5344CB8AC3E}">
        <p14:creationId xmlns:p14="http://schemas.microsoft.com/office/powerpoint/2010/main" val="4054701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3B97-A878-478A-9EB1-ED2C4BB4AA2D}"/>
              </a:ext>
            </a:extLst>
          </p:cNvPr>
          <p:cNvSpPr>
            <a:spLocks noGrp="1"/>
          </p:cNvSpPr>
          <p:nvPr>
            <p:ph type="ctrTitle"/>
          </p:nvPr>
        </p:nvSpPr>
        <p:spPr>
          <a:xfrm>
            <a:off x="914400" y="2097769"/>
            <a:ext cx="10363200" cy="1470025"/>
          </a:xfrm>
        </p:spPr>
        <p:txBody>
          <a:bodyPr/>
          <a:lstStyle/>
          <a:p>
            <a:pPr algn="ctr"/>
            <a:r>
              <a:rPr lang="en-US" sz="4400" dirty="0">
                <a:solidFill>
                  <a:srgbClr val="FFFF00"/>
                </a:solidFill>
                <a:latin typeface="Arial" panose="020B0604020202020204" pitchFamily="34" charset="0"/>
                <a:cs typeface="Arial" panose="020B0604020202020204" pitchFamily="34" charset="0"/>
              </a:rPr>
              <a:t>“NEXUS 2.0”</a:t>
            </a:r>
            <a:endParaRPr lang="en-US" sz="5400" dirty="0">
              <a:solidFill>
                <a:srgbClr val="FFFF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B053185-9EE8-4FFE-953A-E35B1F73A9C9}"/>
              </a:ext>
            </a:extLst>
          </p:cNvPr>
          <p:cNvSpPr/>
          <p:nvPr/>
        </p:nvSpPr>
        <p:spPr>
          <a:xfrm>
            <a:off x="1976074" y="5967551"/>
            <a:ext cx="8016939" cy="707886"/>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Carey Jang</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b="1" i="1" dirty="0">
                <a:solidFill>
                  <a:srgbClr val="000000"/>
                </a:solidFill>
                <a:latin typeface="Arial" panose="020B0604020202020204" pitchFamily="34" charset="0"/>
                <a:ea typeface="ＭＳ Ｐゴシック" pitchFamily="84" charset="-128"/>
                <a:cs typeface="Arial" panose="020B0604020202020204" pitchFamily="34" charset="0"/>
              </a:rPr>
              <a:t>OAR/OAQPS/AQAD/Air Quality Modeling Group, November 2021</a:t>
            </a:r>
            <a:endPar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7" name="TextBox 6">
            <a:extLst>
              <a:ext uri="{FF2B5EF4-FFF2-40B4-BE49-F238E27FC236}">
                <a16:creationId xmlns:a16="http://schemas.microsoft.com/office/drawing/2014/main" id="{35B2F2FC-7872-4284-BF58-190DD37782DE}"/>
              </a:ext>
            </a:extLst>
          </p:cNvPr>
          <p:cNvSpPr txBox="1"/>
          <p:nvPr/>
        </p:nvSpPr>
        <p:spPr>
          <a:xfrm>
            <a:off x="914400" y="4472230"/>
            <a:ext cx="10284737"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Download “NEXUS” tool at: </a:t>
            </a:r>
            <a:r>
              <a:rPr kumimoji="0" lang="en-US" sz="2000" b="0" i="1" u="sng" strike="noStrike" kern="1200" cap="none" spc="0" normalizeH="0" baseline="0" noProof="0" dirty="0">
                <a:ln>
                  <a:noFill/>
                </a:ln>
                <a:solidFill>
                  <a:srgbClr val="0000FF"/>
                </a:solidFill>
                <a:effectLst/>
                <a:uLnTx/>
                <a:uFillTx/>
                <a:latin typeface="Arial" panose="020B0604020202020204" pitchFamily="34" charset="0"/>
                <a:ea typeface="ＭＳ Ｐゴシック" pitchFamily="84" charset="-128"/>
                <a:cs typeface="Arial" panose="020B0604020202020204" pitchFamily="34" charset="0"/>
                <a:hlinkClick r:id="rId3"/>
              </a:rPr>
              <a:t>https://gaftp.epa.gov/aqmg/cjang/NEXUS/NEXUS 2.0/*</a:t>
            </a:r>
            <a:endParaRPr kumimoji="0" lang="en-US" sz="2400" b="0" i="1" u="sng" strike="noStrike" kern="1200" cap="none" spc="0" normalizeH="0" baseline="0" noProof="0" dirty="0">
              <a:ln>
                <a:noFill/>
              </a:ln>
              <a:solidFill>
                <a:srgbClr val="0000FF"/>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8" name="Slide Number Placeholder 1">
            <a:extLst>
              <a:ext uri="{FF2B5EF4-FFF2-40B4-BE49-F238E27FC236}">
                <a16:creationId xmlns:a16="http://schemas.microsoft.com/office/drawing/2014/main" id="{DC35E8B8-4E5F-4BBA-93D5-1A4CBA871DAF}"/>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883710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4B80-388E-4A1C-9395-9B1D30BD93A9}"/>
              </a:ext>
            </a:extLst>
          </p:cNvPr>
          <p:cNvSpPr>
            <a:spLocks noGrp="1"/>
          </p:cNvSpPr>
          <p:nvPr>
            <p:ph type="ctrTitle"/>
          </p:nvPr>
        </p:nvSpPr>
        <p:spPr>
          <a:xfrm>
            <a:off x="2831592" y="2132712"/>
            <a:ext cx="6428232" cy="1470025"/>
          </a:xfrm>
        </p:spPr>
        <p:txBody>
          <a:bodyPr/>
          <a:lstStyle/>
          <a:p>
            <a:pPr algn="ctr"/>
            <a:r>
              <a:rPr lang="en-US" sz="4800" dirty="0">
                <a:latin typeface="Arial" panose="020B0604020202020204" pitchFamily="34" charset="0"/>
                <a:cs typeface="Arial" panose="020B0604020202020204" pitchFamily="34" charset="0"/>
              </a:rPr>
              <a:t>“</a:t>
            </a:r>
            <a:r>
              <a:rPr lang="en-US" sz="4800" i="1" dirty="0">
                <a:latin typeface="Arial" panose="020B0604020202020204" pitchFamily="34" charset="0"/>
                <a:cs typeface="Arial" panose="020B0604020202020204" pitchFamily="34" charset="0"/>
              </a:rPr>
              <a:t>NEXUS 2.0”:  </a:t>
            </a:r>
            <a:br>
              <a:rPr lang="en-US" sz="4800" i="1" dirty="0">
                <a:latin typeface="Arial" panose="020B0604020202020204" pitchFamily="34" charset="0"/>
                <a:cs typeface="Arial" panose="020B0604020202020204" pitchFamily="34" charset="0"/>
              </a:rPr>
            </a:br>
            <a:r>
              <a:rPr lang="en-US" sz="4800" dirty="0">
                <a:solidFill>
                  <a:srgbClr val="FFFF00"/>
                </a:solidFill>
                <a:latin typeface="Arial" panose="020B0604020202020204" pitchFamily="34" charset="0"/>
                <a:cs typeface="Arial" panose="020B0604020202020204" pitchFamily="34" charset="0"/>
              </a:rPr>
              <a:t>Quick Tutorial</a:t>
            </a:r>
          </a:p>
        </p:txBody>
      </p:sp>
      <p:sp>
        <p:nvSpPr>
          <p:cNvPr id="6" name="Rectangle 5">
            <a:extLst>
              <a:ext uri="{FF2B5EF4-FFF2-40B4-BE49-F238E27FC236}">
                <a16:creationId xmlns:a16="http://schemas.microsoft.com/office/drawing/2014/main" id="{6BB04977-8A2D-433A-BFBB-9A84B4907651}"/>
              </a:ext>
            </a:extLst>
          </p:cNvPr>
          <p:cNvSpPr/>
          <p:nvPr/>
        </p:nvSpPr>
        <p:spPr>
          <a:xfrm>
            <a:off x="798157" y="3787036"/>
            <a:ext cx="10595686" cy="263149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Download “NEXUS” tool: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The “NEXUS </a:t>
            </a:r>
            <a:r>
              <a:rPr lang="en-US" sz="2400" dirty="0">
                <a:solidFill>
                  <a:prstClr val="black"/>
                </a:solidFill>
                <a:latin typeface="Arial" panose="020B0604020202020204" pitchFamily="34" charset="0"/>
                <a:ea typeface="微软雅黑"/>
                <a:cs typeface="Arial" panose="020B0604020202020204" pitchFamily="34" charset="0"/>
              </a:rPr>
              <a:t>2.0</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 package (“NEXUS </a:t>
            </a:r>
            <a:r>
              <a:rPr lang="en-US" sz="2400" dirty="0">
                <a:solidFill>
                  <a:prstClr val="black"/>
                </a:solidFill>
                <a:latin typeface="Arial" panose="020B0604020202020204" pitchFamily="34" charset="0"/>
                <a:ea typeface="微软雅黑"/>
                <a:cs typeface="Arial" panose="020B0604020202020204" pitchFamily="34" charset="0"/>
              </a:rPr>
              <a:t>2.0</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 Setup.exe” &amp; “NEXUS </a:t>
            </a:r>
            <a:r>
              <a:rPr lang="en-US" sz="2400" dirty="0">
                <a:solidFill>
                  <a:prstClr val="black"/>
                </a:solidFill>
                <a:latin typeface="Arial" panose="020B0604020202020204" pitchFamily="34" charset="0"/>
                <a:ea typeface="微软雅黑"/>
                <a:cs typeface="Arial" panose="020B0604020202020204" pitchFamily="34" charset="0"/>
              </a:rPr>
              <a:t>2.0</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 Data.exe”: run both “*.exe” files to install) can be downloaded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84" charset="-128"/>
                <a:cs typeface="Arial" panose="020B0604020202020204" pitchFamily="34" charset="0"/>
              </a:rPr>
              <a:t>at EPA’s new FTP site: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84" charset="-128"/>
                <a:cs typeface="Arial" panose="020B0604020202020204" pitchFamily="34" charset="0"/>
              </a:rPr>
              <a:t>	</a:t>
            </a:r>
            <a:r>
              <a:rPr kumimoji="0" lang="en-US" sz="2400" b="0" i="1" u="sng" strike="noStrike" kern="1200" cap="none" spc="0" normalizeH="0" baseline="0" noProof="0" dirty="0">
                <a:ln>
                  <a:noFill/>
                </a:ln>
                <a:solidFill>
                  <a:srgbClr val="0000FF"/>
                </a:solidFill>
                <a:effectLst/>
                <a:uLnTx/>
                <a:uFillTx/>
                <a:latin typeface="Arial" panose="020B0604020202020204" pitchFamily="34" charset="0"/>
                <a:ea typeface="ＭＳ Ｐゴシック" pitchFamily="84" charset="-128"/>
                <a:cs typeface="Arial" panose="020B0604020202020204" pitchFamily="34" charset="0"/>
                <a:hlinkClick r:id="rId3"/>
              </a:rPr>
              <a:t>https://gaftp.epa.gov/aqmg/cjang/NEXUS/NEXUS </a:t>
            </a:r>
            <a:r>
              <a:rPr lang="en-US" sz="2400" i="1" u="sng" dirty="0">
                <a:solidFill>
                  <a:srgbClr val="0000FF"/>
                </a:solidFill>
                <a:latin typeface="Arial" panose="020B0604020202020204" pitchFamily="34" charset="0"/>
                <a:ea typeface="ＭＳ Ｐゴシック" pitchFamily="84" charset="-128"/>
                <a:cs typeface="Arial" panose="020B0604020202020204" pitchFamily="34" charset="0"/>
                <a:hlinkClick r:id="rId3"/>
              </a:rPr>
              <a:t>2.0</a:t>
            </a:r>
            <a:r>
              <a:rPr kumimoji="0" lang="en-US" sz="2400" b="0" i="1" u="sng" strike="noStrike" kern="1200" cap="none" spc="0" normalizeH="0" baseline="0" noProof="0" dirty="0">
                <a:ln>
                  <a:noFill/>
                </a:ln>
                <a:solidFill>
                  <a:srgbClr val="0000FF"/>
                </a:solidFill>
                <a:effectLst/>
                <a:uLnTx/>
                <a:uFillTx/>
                <a:latin typeface="Arial" panose="020B0604020202020204" pitchFamily="34" charset="0"/>
                <a:ea typeface="ＭＳ Ｐゴシック" pitchFamily="84" charset="-128"/>
                <a:cs typeface="Arial" panose="020B0604020202020204" pitchFamily="34" charset="0"/>
                <a:hlinkClick r:id="rId3"/>
              </a:rPr>
              <a:t>/*</a:t>
            </a:r>
            <a:endParaRPr kumimoji="0" lang="en-US" sz="2800" b="0" i="1" u="sng" strike="noStrike" kern="1200" cap="none" spc="0" normalizeH="0" baseline="0" noProof="0" dirty="0">
              <a:ln>
                <a:noFill/>
              </a:ln>
              <a:solidFill>
                <a:srgbClr val="0000FF"/>
              </a:solidFill>
              <a:effectLst/>
              <a:uLnTx/>
              <a:uFillTx/>
              <a:latin typeface="Arial" panose="020B0604020202020204" pitchFamily="34" charset="0"/>
              <a:ea typeface="ＭＳ Ｐゴシック" pitchFamily="84" charset="-128"/>
              <a:cs typeface="Arial" panose="020B0604020202020204" pitchFamily="34" charset="0"/>
            </a:endParaRPr>
          </a:p>
          <a:p>
            <a:pPr marL="685800" marR="0" lvl="0" indent="-630238" algn="l" defTabSz="914400" rtl="0" eaLnBrk="0" fontAlgn="base" latinLnBrk="0" hangingPunct="0">
              <a:lnSpc>
                <a:spcPct val="100000"/>
              </a:lnSpc>
              <a:spcBef>
                <a:spcPct val="0"/>
              </a:spcBef>
              <a:spcAft>
                <a:spcPct val="0"/>
              </a:spcAft>
              <a:buClrTx/>
              <a:buSzTx/>
              <a:buFontTx/>
              <a:buNone/>
              <a:tabLst/>
              <a:defRPr/>
            </a:pPr>
            <a:endParaRPr kumimoji="0" lang="en-US" altLang="zh-CN" sz="9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endParaRPr>
          </a:p>
          <a:p>
            <a:pPr marL="685800" marR="0" lvl="0" indent="-630238" algn="l" defTabSz="914400" rtl="0" eaLnBrk="0" fontAlgn="base" latinLnBrk="0" hangingPunct="0">
              <a:lnSpc>
                <a:spcPct val="100000"/>
              </a:lnSpc>
              <a:spcBef>
                <a:spcPct val="0"/>
              </a:spcBef>
              <a:spcAft>
                <a:spcPct val="0"/>
              </a:spcAft>
              <a:buClrTx/>
              <a:buSzTx/>
              <a:buFontTx/>
              <a:buNone/>
              <a:tabLst/>
              <a:defRPr/>
            </a:pPr>
            <a:r>
              <a:rPr kumimoji="0" lang="en-US" altLang="zh-CN" sz="2000" b="1" i="1" u="sng"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Note</a:t>
            </a:r>
            <a:r>
              <a:rPr kumimoji="0" lang="en-US" altLang="zh-CN" sz="20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 Require software installation privilege or “Power Broker” (limited elevated privilege) to install “NEXUS tool” at EPA’s PC; Check “</a:t>
            </a:r>
            <a:r>
              <a:rPr kumimoji="0" lang="en-US" altLang="zh-CN" sz="2000" b="0" i="1" u="sng"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This PC\Documents\My NEXUS files\data\* (\tool\*, \result\*)</a:t>
            </a:r>
            <a:r>
              <a:rPr kumimoji="0" lang="en-US" altLang="zh-CN" sz="20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 to see if NEXUS program &amp; input dataset are installed successfully</a:t>
            </a:r>
          </a:p>
        </p:txBody>
      </p:sp>
      <p:sp>
        <p:nvSpPr>
          <p:cNvPr id="9" name="Slide Number Placeholder 1">
            <a:extLst>
              <a:ext uri="{FF2B5EF4-FFF2-40B4-BE49-F238E27FC236}">
                <a16:creationId xmlns:a16="http://schemas.microsoft.com/office/drawing/2014/main" id="{D254F8B0-B3DD-465A-98C0-3D38BC6FA2D9}"/>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7" name="TextBox 6">
            <a:extLst>
              <a:ext uri="{FF2B5EF4-FFF2-40B4-BE49-F238E27FC236}">
                <a16:creationId xmlns:a16="http://schemas.microsoft.com/office/drawing/2014/main" id="{C66B37DF-A208-4870-AA99-4AA07F5775AA}"/>
              </a:ext>
            </a:extLst>
          </p:cNvPr>
          <p:cNvSpPr txBox="1"/>
          <p:nvPr/>
        </p:nvSpPr>
        <p:spPr>
          <a:xfrm>
            <a:off x="2831592" y="314189"/>
            <a:ext cx="6122124" cy="1015663"/>
          </a:xfrm>
          <a:prstGeom prst="rect">
            <a:avLst/>
          </a:prstGeom>
          <a:noFill/>
        </p:spPr>
        <p:txBody>
          <a:bodyPr wrap="square">
            <a:spAutoFit/>
          </a:bodyPr>
          <a:lstStyle/>
          <a:p>
            <a:pPr algn="ctr"/>
            <a:r>
              <a:rPr kumimoji="0" lang="en-US" sz="6000" b="1" i="0" u="none" strike="noStrike" kern="1200" cap="none" spc="0" normalizeH="0" baseline="0" noProof="0" dirty="0">
                <a:ln>
                  <a:noFill/>
                </a:ln>
                <a:solidFill>
                  <a:srgbClr val="0000FF"/>
                </a:solidFill>
                <a:effectLst/>
                <a:uLnTx/>
                <a:uFillTx/>
                <a:latin typeface="Arial Black" panose="020B0A04020102020204" pitchFamily="34" charset="0"/>
                <a:ea typeface="微软雅黑"/>
              </a:rPr>
              <a:t>Appendix</a:t>
            </a:r>
            <a:endParaRPr lang="en-US" sz="6000" dirty="0">
              <a:solidFill>
                <a:srgbClr val="0000FF"/>
              </a:solidFill>
              <a:latin typeface="Arial Black" panose="020B0A04020102020204" pitchFamily="34" charset="0"/>
            </a:endParaRPr>
          </a:p>
        </p:txBody>
      </p:sp>
    </p:spTree>
    <p:extLst>
      <p:ext uri="{BB962C8B-B14F-4D97-AF65-F5344CB8AC3E}">
        <p14:creationId xmlns:p14="http://schemas.microsoft.com/office/powerpoint/2010/main" val="4161797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9F5BA47-7616-4FD2-A7C7-64680EB9C610}"/>
              </a:ext>
            </a:extLst>
          </p:cNvPr>
          <p:cNvPicPr>
            <a:picLocks noChangeAspect="1"/>
          </p:cNvPicPr>
          <p:nvPr/>
        </p:nvPicPr>
        <p:blipFill>
          <a:blip r:embed="rId3"/>
          <a:stretch>
            <a:fillRect/>
          </a:stretch>
        </p:blipFill>
        <p:spPr>
          <a:xfrm>
            <a:off x="1792795" y="788148"/>
            <a:ext cx="9661428" cy="6036269"/>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On-line User’s Manual</a:t>
            </a:r>
            <a:endParaRPr lang="zh-CN" altLang="en-US"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9BDBF704-8267-4E43-B157-7D288F622CBE}"/>
              </a:ext>
            </a:extLst>
          </p:cNvPr>
          <p:cNvSpPr/>
          <p:nvPr/>
        </p:nvSpPr>
        <p:spPr>
          <a:xfrm>
            <a:off x="1808697" y="1295890"/>
            <a:ext cx="996696" cy="2324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4FC854DB-1B4F-451F-B039-483645D09349}"/>
              </a:ext>
            </a:extLst>
          </p:cNvPr>
          <p:cNvSpPr/>
          <p:nvPr/>
        </p:nvSpPr>
        <p:spPr>
          <a:xfrm>
            <a:off x="2354753" y="2310302"/>
            <a:ext cx="4084320" cy="1248935"/>
          </a:xfrm>
          <a:prstGeom prst="wedgeRoundRectCallout">
            <a:avLst>
              <a:gd name="adj1" fmla="val -55066"/>
              <a:gd name="adj2" fmla="val -10393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Hot link</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 to User’s manual’s “Data Viewer” chapter (same for “Data Input” module &amp; “Data Query” model)</a:t>
            </a:r>
          </a:p>
        </p:txBody>
      </p:sp>
      <p:sp>
        <p:nvSpPr>
          <p:cNvPr id="13" name="Rectangle 12">
            <a:extLst>
              <a:ext uri="{FF2B5EF4-FFF2-40B4-BE49-F238E27FC236}">
                <a16:creationId xmlns:a16="http://schemas.microsoft.com/office/drawing/2014/main" id="{13FD6912-39F5-4561-95CE-E5EAAE69E2F4}"/>
              </a:ext>
            </a:extLst>
          </p:cNvPr>
          <p:cNvSpPr/>
          <p:nvPr/>
        </p:nvSpPr>
        <p:spPr>
          <a:xfrm>
            <a:off x="10969538" y="1236951"/>
            <a:ext cx="333756" cy="365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966C408B-5EED-4C6C-9DDB-A14F2156EDA8}"/>
              </a:ext>
            </a:extLst>
          </p:cNvPr>
          <p:cNvSpPr/>
          <p:nvPr/>
        </p:nvSpPr>
        <p:spPr>
          <a:xfrm>
            <a:off x="8414410" y="1995148"/>
            <a:ext cx="2581255" cy="875301"/>
          </a:xfrm>
          <a:prstGeom prst="wedgeRoundRectCallout">
            <a:avLst>
              <a:gd name="adj1" fmla="val 49537"/>
              <a:gd name="adj2" fmla="val -8513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Click “book” icon to launch “User’s manual”</a:t>
            </a: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 name="Slide Number Placeholder 1">
            <a:extLst>
              <a:ext uri="{FF2B5EF4-FFF2-40B4-BE49-F238E27FC236}">
                <a16:creationId xmlns:a16="http://schemas.microsoft.com/office/drawing/2014/main" id="{55C420DC-6394-46A3-9226-AF4871CA7E9D}"/>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66151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7B3418D-5985-4161-9DA9-18403E3BFB89}"/>
              </a:ext>
            </a:extLst>
          </p:cNvPr>
          <p:cNvPicPr>
            <a:picLocks noChangeAspect="1"/>
          </p:cNvPicPr>
          <p:nvPr/>
        </p:nvPicPr>
        <p:blipFill>
          <a:blip r:embed="rId3"/>
          <a:stretch>
            <a:fillRect/>
          </a:stretch>
        </p:blipFill>
        <p:spPr>
          <a:xfrm>
            <a:off x="1559150" y="829743"/>
            <a:ext cx="9573670" cy="5911782"/>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a:t>NEXUS Tool: </a:t>
            </a:r>
            <a:r>
              <a:rPr lang="en-US" altLang="zh-CN" dirty="0">
                <a:solidFill>
                  <a:srgbClr val="FFFF00"/>
                </a:solidFill>
              </a:rPr>
              <a:t>Data Viewer Module</a:t>
            </a:r>
            <a:endParaRPr lang="zh-CN" altLang="en-US" dirty="0">
              <a:solidFill>
                <a:srgbClr val="FFFF00"/>
              </a:solidFill>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546622" y="1568066"/>
            <a:ext cx="1606153" cy="29294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636445" y="2952135"/>
            <a:ext cx="2046189" cy="866703"/>
          </a:xfrm>
          <a:prstGeom prst="wedgeRoundRectCallout">
            <a:avLst>
              <a:gd name="adj1" fmla="val -91885"/>
              <a:gd name="adj2" fmla="val -74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&amp; adjust “Ambient” or “Risk” levels </a:t>
            </a:r>
          </a:p>
        </p:txBody>
      </p:sp>
      <p:sp>
        <p:nvSpPr>
          <p:cNvPr id="7" name="Rectangle 12">
            <a:extLst>
              <a:ext uri="{FF2B5EF4-FFF2-40B4-BE49-F238E27FC236}">
                <a16:creationId xmlns:a16="http://schemas.microsoft.com/office/drawing/2014/main" id="{C2FA46CF-DA75-4099-9C4F-0DD0544D9B26}"/>
              </a:ext>
            </a:extLst>
          </p:cNvPr>
          <p:cNvSpPr/>
          <p:nvPr/>
        </p:nvSpPr>
        <p:spPr>
          <a:xfrm>
            <a:off x="1562912" y="4497532"/>
            <a:ext cx="1589863" cy="1391435"/>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8" name="Speech Bubble: Rectangle with Corners Rounded 4">
            <a:extLst>
              <a:ext uri="{FF2B5EF4-FFF2-40B4-BE49-F238E27FC236}">
                <a16:creationId xmlns:a16="http://schemas.microsoft.com/office/drawing/2014/main" id="{05CFE4DE-ED4D-4E89-B70F-407E57393FFA}"/>
              </a:ext>
            </a:extLst>
          </p:cNvPr>
          <p:cNvSpPr/>
          <p:nvPr/>
        </p:nvSpPr>
        <p:spPr>
          <a:xfrm>
            <a:off x="3636445" y="4497532"/>
            <a:ext cx="3131112" cy="713696"/>
          </a:xfrm>
          <a:prstGeom prst="wedgeRoundRectCallout">
            <a:avLst>
              <a:gd name="adj1" fmla="val -73043"/>
              <a:gd name="adj2" fmla="val 76653"/>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“Advanced Option”: provide HAPs &amp; species selections</a:t>
            </a:r>
          </a:p>
        </p:txBody>
      </p:sp>
      <p:sp>
        <p:nvSpPr>
          <p:cNvPr id="10" name="Rectangle 12">
            <a:extLst>
              <a:ext uri="{FF2B5EF4-FFF2-40B4-BE49-F238E27FC236}">
                <a16:creationId xmlns:a16="http://schemas.microsoft.com/office/drawing/2014/main" id="{F2736845-F3D9-40EF-83AC-9E1B0C048C3E}"/>
              </a:ext>
            </a:extLst>
          </p:cNvPr>
          <p:cNvSpPr/>
          <p:nvPr/>
        </p:nvSpPr>
        <p:spPr>
          <a:xfrm>
            <a:off x="1559149" y="969033"/>
            <a:ext cx="1998244" cy="1595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Rectangle 12">
            <a:extLst>
              <a:ext uri="{FF2B5EF4-FFF2-40B4-BE49-F238E27FC236}">
                <a16:creationId xmlns:a16="http://schemas.microsoft.com/office/drawing/2014/main" id="{469691FD-F1DB-4675-8F9C-806FED96430F}"/>
              </a:ext>
            </a:extLst>
          </p:cNvPr>
          <p:cNvSpPr/>
          <p:nvPr/>
        </p:nvSpPr>
        <p:spPr>
          <a:xfrm>
            <a:off x="3169216" y="1128552"/>
            <a:ext cx="776354" cy="15951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3" name="Speech Bubble: Rectangle with Corners Rounded 4">
            <a:extLst>
              <a:ext uri="{FF2B5EF4-FFF2-40B4-BE49-F238E27FC236}">
                <a16:creationId xmlns:a16="http://schemas.microsoft.com/office/drawing/2014/main" id="{56F03204-8413-420D-8B61-6EB2839DAF49}"/>
              </a:ext>
            </a:extLst>
          </p:cNvPr>
          <p:cNvSpPr/>
          <p:nvPr/>
        </p:nvSpPr>
        <p:spPr>
          <a:xfrm>
            <a:off x="5287063" y="789515"/>
            <a:ext cx="4628626" cy="564502"/>
          </a:xfrm>
          <a:prstGeom prst="wedgeRoundRectCallout">
            <a:avLst>
              <a:gd name="adj1" fmla="val -91758"/>
              <a:gd name="adj2" fmla="val -9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“File” to open or save a project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Switch between 3 key modules</a:t>
            </a:r>
          </a:p>
        </p:txBody>
      </p:sp>
      <p:sp>
        <p:nvSpPr>
          <p:cNvPr id="14" name="Speech Bubble: Rectangle with Corners Rounded 4">
            <a:extLst>
              <a:ext uri="{FF2B5EF4-FFF2-40B4-BE49-F238E27FC236}">
                <a16:creationId xmlns:a16="http://schemas.microsoft.com/office/drawing/2014/main" id="{465E96F1-239D-4223-B34A-2216F41143B3}"/>
              </a:ext>
            </a:extLst>
          </p:cNvPr>
          <p:cNvSpPr/>
          <p:nvPr/>
        </p:nvSpPr>
        <p:spPr>
          <a:xfrm>
            <a:off x="4113654" y="1568066"/>
            <a:ext cx="2518333" cy="302004"/>
          </a:xfrm>
          <a:prstGeom prst="wedgeRoundRectCallout">
            <a:avLst>
              <a:gd name="adj1" fmla="val -64097"/>
              <a:gd name="adj2" fmla="val -148778"/>
              <a:gd name="adj3" fmla="val 16667"/>
            </a:avLst>
          </a:prstGeom>
          <a:solidFill>
            <a:srgbClr val="FFFF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NEXUS project file name </a:t>
            </a:r>
          </a:p>
        </p:txBody>
      </p:sp>
      <p:sp>
        <p:nvSpPr>
          <p:cNvPr id="16" name="Slide Number Placeholder 1">
            <a:extLst>
              <a:ext uri="{FF2B5EF4-FFF2-40B4-BE49-F238E27FC236}">
                <a16:creationId xmlns:a16="http://schemas.microsoft.com/office/drawing/2014/main" id="{2DF090D5-F030-4FD9-BBB0-268C309AD358}"/>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0940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20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0B4A30-0067-4331-B683-3D36EDDD089C}"/>
              </a:ext>
            </a:extLst>
          </p:cNvPr>
          <p:cNvPicPr>
            <a:picLocks noChangeAspect="1"/>
          </p:cNvPicPr>
          <p:nvPr/>
        </p:nvPicPr>
        <p:blipFill>
          <a:blip r:embed="rId3"/>
          <a:stretch>
            <a:fillRect/>
          </a:stretch>
        </p:blipFill>
        <p:spPr>
          <a:xfrm>
            <a:off x="1209224" y="946027"/>
            <a:ext cx="10391729" cy="5628853"/>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“Apply” New Selections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3015150" y="1817703"/>
            <a:ext cx="984356" cy="9276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4751236" y="1693036"/>
            <a:ext cx="3977640" cy="713233"/>
          </a:xfrm>
          <a:prstGeom prst="wedgeRoundRectCallout">
            <a:avLst>
              <a:gd name="adj1" fmla="val -72818"/>
              <a:gd name="adj2" fmla="val 468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New selections will appear in “Slider bars” panel and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2052471" y="6293309"/>
            <a:ext cx="438938" cy="131345"/>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2819190" y="5528665"/>
            <a:ext cx="1504188" cy="637080"/>
          </a:xfrm>
          <a:prstGeom prst="wedgeRoundRectCallout">
            <a:avLst>
              <a:gd name="adj1" fmla="val -76436"/>
              <a:gd name="adj2" fmla="val 640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“Apply” new selections</a:t>
            </a:r>
          </a:p>
        </p:txBody>
      </p:sp>
      <p:sp>
        <p:nvSpPr>
          <p:cNvPr id="15" name="Rectangle 12">
            <a:extLst>
              <a:ext uri="{FF2B5EF4-FFF2-40B4-BE49-F238E27FC236}">
                <a16:creationId xmlns:a16="http://schemas.microsoft.com/office/drawing/2014/main" id="{505FE679-554A-4199-82DF-0DECDF82E0CE}"/>
              </a:ext>
            </a:extLst>
          </p:cNvPr>
          <p:cNvSpPr/>
          <p:nvPr/>
        </p:nvSpPr>
        <p:spPr>
          <a:xfrm>
            <a:off x="1213804" y="1793850"/>
            <a:ext cx="1752033" cy="111981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6" name="Rectangle 12">
            <a:extLst>
              <a:ext uri="{FF2B5EF4-FFF2-40B4-BE49-F238E27FC236}">
                <a16:creationId xmlns:a16="http://schemas.microsoft.com/office/drawing/2014/main" id="{6659A881-5735-4F6F-B0A7-6C112CEA83A6}"/>
              </a:ext>
            </a:extLst>
          </p:cNvPr>
          <p:cNvSpPr/>
          <p:nvPr/>
        </p:nvSpPr>
        <p:spPr>
          <a:xfrm>
            <a:off x="1213806" y="3059594"/>
            <a:ext cx="1752031" cy="946275"/>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Rectangle 12">
            <a:extLst>
              <a:ext uri="{FF2B5EF4-FFF2-40B4-BE49-F238E27FC236}">
                <a16:creationId xmlns:a16="http://schemas.microsoft.com/office/drawing/2014/main" id="{99EF366D-24F2-4C39-9EAB-0521E67C51BF}"/>
              </a:ext>
            </a:extLst>
          </p:cNvPr>
          <p:cNvSpPr/>
          <p:nvPr/>
        </p:nvSpPr>
        <p:spPr>
          <a:xfrm>
            <a:off x="1223330" y="4282790"/>
            <a:ext cx="1741605" cy="1077337"/>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8" name="Rectangle 12">
            <a:extLst>
              <a:ext uri="{FF2B5EF4-FFF2-40B4-BE49-F238E27FC236}">
                <a16:creationId xmlns:a16="http://schemas.microsoft.com/office/drawing/2014/main" id="{7E7C9740-DBE6-4B2F-8DF1-8A53AF97D2F7}"/>
              </a:ext>
            </a:extLst>
          </p:cNvPr>
          <p:cNvSpPr/>
          <p:nvPr/>
        </p:nvSpPr>
        <p:spPr>
          <a:xfrm>
            <a:off x="3027401" y="4401301"/>
            <a:ext cx="984357" cy="8213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Rectangle 12">
            <a:extLst>
              <a:ext uri="{FF2B5EF4-FFF2-40B4-BE49-F238E27FC236}">
                <a16:creationId xmlns:a16="http://schemas.microsoft.com/office/drawing/2014/main" id="{DB1400E9-8224-4BE1-925D-48BCC163136E}"/>
              </a:ext>
            </a:extLst>
          </p:cNvPr>
          <p:cNvSpPr/>
          <p:nvPr/>
        </p:nvSpPr>
        <p:spPr>
          <a:xfrm>
            <a:off x="3027401" y="3590812"/>
            <a:ext cx="971125" cy="5830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Speech Bubble: Rectangle with Corners Rounded 4">
            <a:extLst>
              <a:ext uri="{FF2B5EF4-FFF2-40B4-BE49-F238E27FC236}">
                <a16:creationId xmlns:a16="http://schemas.microsoft.com/office/drawing/2014/main" id="{E8FAF07C-2914-462D-B263-6CB12B749D84}"/>
              </a:ext>
            </a:extLst>
          </p:cNvPr>
          <p:cNvSpPr/>
          <p:nvPr/>
        </p:nvSpPr>
        <p:spPr>
          <a:xfrm>
            <a:off x="2052471" y="839576"/>
            <a:ext cx="2479631" cy="527164"/>
          </a:xfrm>
          <a:prstGeom prst="wedgeRoundRectCallout">
            <a:avLst>
              <a:gd name="adj1" fmla="val -46178"/>
              <a:gd name="adj2" fmla="val 117879"/>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“Check” boxes to change/add selections</a:t>
            </a:r>
          </a:p>
        </p:txBody>
      </p:sp>
      <p:sp>
        <p:nvSpPr>
          <p:cNvPr id="21" name="Rectangle 12">
            <a:extLst>
              <a:ext uri="{FF2B5EF4-FFF2-40B4-BE49-F238E27FC236}">
                <a16:creationId xmlns:a16="http://schemas.microsoft.com/office/drawing/2014/main" id="{ABD8C7F2-78D1-4AE3-9076-D692F62A0D54}"/>
              </a:ext>
            </a:extLst>
          </p:cNvPr>
          <p:cNvSpPr/>
          <p:nvPr/>
        </p:nvSpPr>
        <p:spPr>
          <a:xfrm>
            <a:off x="3015150" y="2842240"/>
            <a:ext cx="984356" cy="6340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2" name="Speech Bubble: Rectangle with Corners Rounded 4">
            <a:extLst>
              <a:ext uri="{FF2B5EF4-FFF2-40B4-BE49-F238E27FC236}">
                <a16:creationId xmlns:a16="http://schemas.microsoft.com/office/drawing/2014/main" id="{B0B36B1B-1535-431B-8696-0295F6B74EFF}"/>
              </a:ext>
            </a:extLst>
          </p:cNvPr>
          <p:cNvSpPr/>
          <p:nvPr/>
        </p:nvSpPr>
        <p:spPr>
          <a:xfrm>
            <a:off x="4988978" y="4173898"/>
            <a:ext cx="3739898" cy="1056024"/>
          </a:xfrm>
          <a:prstGeom prst="wedgeRoundRectCallout">
            <a:avLst>
              <a:gd name="adj1" fmla="val -77172"/>
              <a:gd name="adj2" fmla="val -754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“Slider bars” allow to select &amp; adjust “Ambient” and/or “Risk” threshold levels and displaying color map</a:t>
            </a:r>
          </a:p>
        </p:txBody>
      </p:sp>
      <p:sp>
        <p:nvSpPr>
          <p:cNvPr id="24" name="Slide Number Placeholder 1">
            <a:extLst>
              <a:ext uri="{FF2B5EF4-FFF2-40B4-BE49-F238E27FC236}">
                <a16:creationId xmlns:a16="http://schemas.microsoft.com/office/drawing/2014/main" id="{3300E15F-78D6-4A7C-AFC1-27F9D44A7836}"/>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54324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3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20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10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8" grpId="0" animBg="1"/>
      <p:bldP spid="19"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B96EF6A7-FF8E-4851-B34D-CFEE3CB1BAAF}"/>
              </a:ext>
            </a:extLst>
          </p:cNvPr>
          <p:cNvPicPr>
            <a:picLocks noChangeAspect="1"/>
          </p:cNvPicPr>
          <p:nvPr/>
        </p:nvPicPr>
        <p:blipFill>
          <a:blip r:embed="rId3"/>
          <a:stretch>
            <a:fillRect/>
          </a:stretch>
        </p:blipFill>
        <p:spPr>
          <a:xfrm>
            <a:off x="662597" y="836569"/>
            <a:ext cx="10872100" cy="5889054"/>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10018" y="54115"/>
            <a:ext cx="9057982" cy="669103"/>
          </a:xfrm>
        </p:spPr>
        <p:txBody>
          <a:bodyPr>
            <a:normAutofit/>
          </a:bodyPr>
          <a:lstStyle/>
          <a:p>
            <a:r>
              <a:rPr lang="en-US" altLang="zh-CN" dirty="0"/>
              <a:t>NEXUS Update: </a:t>
            </a:r>
            <a:r>
              <a:rPr lang="en-US" altLang="zh-CN" dirty="0">
                <a:solidFill>
                  <a:srgbClr val="FFFF00"/>
                </a:solidFill>
              </a:rPr>
              <a:t>New EJ Metric and Data</a:t>
            </a:r>
            <a:endParaRPr lang="zh-CN" altLang="en-US" dirty="0"/>
          </a:p>
        </p:txBody>
      </p:sp>
      <p:sp>
        <p:nvSpPr>
          <p:cNvPr id="23" name="Rectangle 12">
            <a:extLst>
              <a:ext uri="{FF2B5EF4-FFF2-40B4-BE49-F238E27FC236}">
                <a16:creationId xmlns:a16="http://schemas.microsoft.com/office/drawing/2014/main" id="{34455053-002C-4B9A-BCDC-F426BE4C481E}"/>
              </a:ext>
            </a:extLst>
          </p:cNvPr>
          <p:cNvSpPr/>
          <p:nvPr/>
        </p:nvSpPr>
        <p:spPr>
          <a:xfrm>
            <a:off x="665254" y="5481428"/>
            <a:ext cx="1837422" cy="8209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4" name="Straight Arrow Connector 3">
            <a:extLst>
              <a:ext uri="{FF2B5EF4-FFF2-40B4-BE49-F238E27FC236}">
                <a16:creationId xmlns:a16="http://schemas.microsoft.com/office/drawing/2014/main" id="{6AB9A80C-BC5E-4FB0-94CA-6D9CA745084B}"/>
              </a:ext>
            </a:extLst>
          </p:cNvPr>
          <p:cNvCxnSpPr>
            <a:cxnSpLocks/>
          </p:cNvCxnSpPr>
          <p:nvPr/>
        </p:nvCxnSpPr>
        <p:spPr bwMode="auto">
          <a:xfrm flipV="1">
            <a:off x="2502676" y="4249159"/>
            <a:ext cx="2076664" cy="1455082"/>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2D9EBA8C-F01A-4988-92C7-958DF4BB1D4A}"/>
              </a:ext>
            </a:extLst>
          </p:cNvPr>
          <p:cNvCxnSpPr>
            <a:cxnSpLocks/>
          </p:cNvCxnSpPr>
          <p:nvPr/>
        </p:nvCxnSpPr>
        <p:spPr bwMode="auto">
          <a:xfrm flipV="1">
            <a:off x="2477261" y="4094922"/>
            <a:ext cx="3374899" cy="2043019"/>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8" name="Speech Bubble: Rectangle with Corners Rounded 4">
            <a:extLst>
              <a:ext uri="{FF2B5EF4-FFF2-40B4-BE49-F238E27FC236}">
                <a16:creationId xmlns:a16="http://schemas.microsoft.com/office/drawing/2014/main" id="{828DC2B5-BA7B-460E-8AA5-59DA1DEDDDF8}"/>
              </a:ext>
            </a:extLst>
          </p:cNvPr>
          <p:cNvSpPr/>
          <p:nvPr/>
        </p:nvSpPr>
        <p:spPr>
          <a:xfrm>
            <a:off x="5655619" y="5195268"/>
            <a:ext cx="3914086" cy="1056024"/>
          </a:xfrm>
          <a:prstGeom prst="wedgeRoundRectCallout">
            <a:avLst>
              <a:gd name="adj1" fmla="val -43712"/>
              <a:gd name="adj2" fmla="val -14882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New EJ</a:t>
            </a:r>
            <a:r>
              <a:rPr lang="en-US" dirty="0">
                <a:solidFill>
                  <a:srgbClr val="0000FF"/>
                </a:solidFill>
                <a:latin typeface="Calibri"/>
                <a:ea typeface="微软雅黑"/>
              </a:rPr>
              <a:t>/Demographic metric is added to display in “Green dash”</a:t>
            </a:r>
            <a:r>
              <a:rPr lang="en-US" dirty="0">
                <a:solidFill>
                  <a:srgbClr val="0000FF"/>
                </a:solidFill>
                <a:latin typeface="Calibri"/>
              </a:rPr>
              <a:t> for counties exceeding selected threshold</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9" name="Slide Number Placeholder 1">
            <a:extLst>
              <a:ext uri="{FF2B5EF4-FFF2-40B4-BE49-F238E27FC236}">
                <a16:creationId xmlns:a16="http://schemas.microsoft.com/office/drawing/2014/main" id="{5833DCE4-3D9F-4CE1-B415-4BCE528C51AC}"/>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55841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8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800"/>
                            </p:stCondLst>
                            <p:childTnLst>
                              <p:par>
                                <p:cTn id="11" presetID="1" presetClass="entr" presetSubtype="0" fill="hold" nodeType="afterEffect">
                                  <p:stCondLst>
                                    <p:cond delay="80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1600"/>
                            </p:stCondLst>
                            <p:childTnLst>
                              <p:par>
                                <p:cTn id="14" presetID="1" presetClass="entr" presetSubtype="0" fill="hold" grpId="0" nodeType="afterEffect">
                                  <p:stCondLst>
                                    <p:cond delay="10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05B6FDF-2069-4978-940E-32EB34CA2113}"/>
              </a:ext>
            </a:extLst>
          </p:cNvPr>
          <p:cNvPicPr>
            <a:picLocks noChangeAspect="1"/>
          </p:cNvPicPr>
          <p:nvPr/>
        </p:nvPicPr>
        <p:blipFill>
          <a:blip r:embed="rId3"/>
          <a:stretch>
            <a:fillRect/>
          </a:stretch>
        </p:blipFill>
        <p:spPr>
          <a:xfrm>
            <a:off x="70379" y="1211655"/>
            <a:ext cx="7611872" cy="5164745"/>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“Reset” New Selections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9" name="Rectangle 12">
            <a:extLst>
              <a:ext uri="{FF2B5EF4-FFF2-40B4-BE49-F238E27FC236}">
                <a16:creationId xmlns:a16="http://schemas.microsoft.com/office/drawing/2014/main" id="{76CB06B5-2EFD-403C-902B-9D43C2DCB957}"/>
              </a:ext>
            </a:extLst>
          </p:cNvPr>
          <p:cNvSpPr/>
          <p:nvPr/>
        </p:nvSpPr>
        <p:spPr>
          <a:xfrm>
            <a:off x="1709529" y="5657124"/>
            <a:ext cx="524787" cy="18909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5" name="Rectangle 12">
            <a:extLst>
              <a:ext uri="{FF2B5EF4-FFF2-40B4-BE49-F238E27FC236}">
                <a16:creationId xmlns:a16="http://schemas.microsoft.com/office/drawing/2014/main" id="{5B05C6A0-0A37-408D-AAE0-B2D8FEA9FC71}"/>
              </a:ext>
            </a:extLst>
          </p:cNvPr>
          <p:cNvSpPr/>
          <p:nvPr/>
        </p:nvSpPr>
        <p:spPr>
          <a:xfrm>
            <a:off x="1709530" y="5862118"/>
            <a:ext cx="1534602" cy="4353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微软雅黑"/>
              <a:cs typeface="+mn-cs"/>
            </a:endParaRPr>
          </a:p>
        </p:txBody>
      </p:sp>
      <p:pic>
        <p:nvPicPr>
          <p:cNvPr id="13" name="图片 12">
            <a:extLst>
              <a:ext uri="{FF2B5EF4-FFF2-40B4-BE49-F238E27FC236}">
                <a16:creationId xmlns:a16="http://schemas.microsoft.com/office/drawing/2014/main" id="{7180F90D-C949-414C-BAE4-2A3DB1AA5980}"/>
              </a:ext>
            </a:extLst>
          </p:cNvPr>
          <p:cNvPicPr>
            <a:picLocks noChangeAspect="1"/>
          </p:cNvPicPr>
          <p:nvPr/>
        </p:nvPicPr>
        <p:blipFill>
          <a:blip r:embed="rId4"/>
          <a:stretch>
            <a:fillRect/>
          </a:stretch>
        </p:blipFill>
        <p:spPr>
          <a:xfrm>
            <a:off x="8240055" y="824582"/>
            <a:ext cx="3189945" cy="1906440"/>
          </a:xfrm>
          <a:prstGeom prst="rect">
            <a:avLst/>
          </a:prstGeom>
        </p:spPr>
      </p:pic>
      <p:pic>
        <p:nvPicPr>
          <p:cNvPr id="26" name="图片 25">
            <a:extLst>
              <a:ext uri="{FF2B5EF4-FFF2-40B4-BE49-F238E27FC236}">
                <a16:creationId xmlns:a16="http://schemas.microsoft.com/office/drawing/2014/main" id="{6C6BB484-C762-4EA0-909B-A844A14DC6DD}"/>
              </a:ext>
            </a:extLst>
          </p:cNvPr>
          <p:cNvPicPr>
            <a:picLocks noChangeAspect="1"/>
          </p:cNvPicPr>
          <p:nvPr/>
        </p:nvPicPr>
        <p:blipFill>
          <a:blip r:embed="rId5"/>
          <a:stretch>
            <a:fillRect/>
          </a:stretch>
        </p:blipFill>
        <p:spPr>
          <a:xfrm>
            <a:off x="8240054" y="2810298"/>
            <a:ext cx="3189945" cy="1959781"/>
          </a:xfrm>
          <a:prstGeom prst="rect">
            <a:avLst/>
          </a:prstGeom>
        </p:spPr>
      </p:pic>
      <p:pic>
        <p:nvPicPr>
          <p:cNvPr id="30" name="图片 29">
            <a:extLst>
              <a:ext uri="{FF2B5EF4-FFF2-40B4-BE49-F238E27FC236}">
                <a16:creationId xmlns:a16="http://schemas.microsoft.com/office/drawing/2014/main" id="{C775CBE9-A83B-4A40-AC14-37CE2BC3A53F}"/>
              </a:ext>
            </a:extLst>
          </p:cNvPr>
          <p:cNvPicPr>
            <a:picLocks noChangeAspect="1"/>
          </p:cNvPicPr>
          <p:nvPr/>
        </p:nvPicPr>
        <p:blipFill>
          <a:blip r:embed="rId6"/>
          <a:stretch>
            <a:fillRect/>
          </a:stretch>
        </p:blipFill>
        <p:spPr>
          <a:xfrm>
            <a:off x="8240054" y="4841552"/>
            <a:ext cx="3189944" cy="1959781"/>
          </a:xfrm>
          <a:prstGeom prst="rect">
            <a:avLst/>
          </a:prstGeom>
        </p:spPr>
      </p:pic>
      <p:sp>
        <p:nvSpPr>
          <p:cNvPr id="37" name="Speech Bubble: Rectangle with Corners Rounded 4">
            <a:extLst>
              <a:ext uri="{FF2B5EF4-FFF2-40B4-BE49-F238E27FC236}">
                <a16:creationId xmlns:a16="http://schemas.microsoft.com/office/drawing/2014/main" id="{585F41CA-82CB-4B99-B55A-D29A63CCA757}"/>
              </a:ext>
            </a:extLst>
          </p:cNvPr>
          <p:cNvSpPr/>
          <p:nvPr/>
        </p:nvSpPr>
        <p:spPr>
          <a:xfrm>
            <a:off x="2372127" y="4985126"/>
            <a:ext cx="1504188" cy="637080"/>
          </a:xfrm>
          <a:prstGeom prst="wedgeRoundRectCallout">
            <a:avLst>
              <a:gd name="adj1" fmla="val -76436"/>
              <a:gd name="adj2" fmla="val 640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t>
            </a:r>
            <a:r>
              <a:rPr lang="en-US" dirty="0">
                <a:solidFill>
                  <a:srgbClr val="0000FF"/>
                </a:solidFill>
                <a:latin typeface="Calibri"/>
                <a:ea typeface="微软雅黑"/>
              </a:rPr>
              <a:t>Reset</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new selections</a:t>
            </a:r>
          </a:p>
        </p:txBody>
      </p:sp>
      <p:sp>
        <p:nvSpPr>
          <p:cNvPr id="41" name="云形 40">
            <a:extLst>
              <a:ext uri="{FF2B5EF4-FFF2-40B4-BE49-F238E27FC236}">
                <a16:creationId xmlns:a16="http://schemas.microsoft.com/office/drawing/2014/main" id="{7BDBE075-82AB-4C77-B08C-83FDE14921E4}"/>
              </a:ext>
            </a:extLst>
          </p:cNvPr>
          <p:cNvSpPr/>
          <p:nvPr/>
        </p:nvSpPr>
        <p:spPr bwMode="auto">
          <a:xfrm>
            <a:off x="10220272" y="1992711"/>
            <a:ext cx="1841857" cy="682120"/>
          </a:xfrm>
          <a:prstGeom prst="cloud">
            <a:avLst/>
          </a:prstGeom>
          <a:solidFill>
            <a:srgbClr val="FFFFCC"/>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zh-CN" sz="1400" dirty="0">
                <a:solidFill>
                  <a:srgbClr val="FF3300"/>
                </a:solidFill>
                <a:latin typeface="Arial" charset="0"/>
                <a:ea typeface="宋体" pitchFamily="2" charset="-122"/>
              </a:rPr>
              <a:t>default configuration</a:t>
            </a:r>
            <a:endParaRPr kumimoji="0" lang="zh-CN" altLang="en-US" sz="1400" b="0" i="0" u="none" strike="noStrike" cap="none" normalizeH="0" baseline="0" dirty="0">
              <a:ln>
                <a:noFill/>
              </a:ln>
              <a:solidFill>
                <a:srgbClr val="FF3300"/>
              </a:solidFill>
              <a:effectLst/>
              <a:latin typeface="Arial" charset="0"/>
              <a:ea typeface="宋体" pitchFamily="2" charset="-122"/>
            </a:endParaRPr>
          </a:p>
        </p:txBody>
      </p:sp>
      <p:sp>
        <p:nvSpPr>
          <p:cNvPr id="42" name="矩形 41">
            <a:extLst>
              <a:ext uri="{FF2B5EF4-FFF2-40B4-BE49-F238E27FC236}">
                <a16:creationId xmlns:a16="http://schemas.microsoft.com/office/drawing/2014/main" id="{9D49B9E0-89C2-4CBC-A7A5-F02A7AFE4B00}"/>
              </a:ext>
            </a:extLst>
          </p:cNvPr>
          <p:cNvSpPr/>
          <p:nvPr/>
        </p:nvSpPr>
        <p:spPr bwMode="auto">
          <a:xfrm>
            <a:off x="8223272" y="786482"/>
            <a:ext cx="3206728" cy="6071518"/>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45" name="箭头: 右 44">
            <a:extLst>
              <a:ext uri="{FF2B5EF4-FFF2-40B4-BE49-F238E27FC236}">
                <a16:creationId xmlns:a16="http://schemas.microsoft.com/office/drawing/2014/main" id="{6135D829-0032-4EF1-9638-048741FD3F85}"/>
              </a:ext>
            </a:extLst>
          </p:cNvPr>
          <p:cNvSpPr/>
          <p:nvPr/>
        </p:nvSpPr>
        <p:spPr bwMode="auto">
          <a:xfrm>
            <a:off x="7718924" y="3894773"/>
            <a:ext cx="504348" cy="23622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46" name="云形 45">
            <a:extLst>
              <a:ext uri="{FF2B5EF4-FFF2-40B4-BE49-F238E27FC236}">
                <a16:creationId xmlns:a16="http://schemas.microsoft.com/office/drawing/2014/main" id="{7F4E2307-5282-4556-B972-A3F1BC5A4738}"/>
              </a:ext>
            </a:extLst>
          </p:cNvPr>
          <p:cNvSpPr/>
          <p:nvPr/>
        </p:nvSpPr>
        <p:spPr bwMode="auto">
          <a:xfrm>
            <a:off x="10347576" y="4121344"/>
            <a:ext cx="1587248" cy="621272"/>
          </a:xfrm>
          <a:prstGeom prst="cloud">
            <a:avLst/>
          </a:prstGeom>
          <a:solidFill>
            <a:srgbClr val="FFFFCC"/>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altLang="zh-CN" sz="1400" b="0" i="0" u="none" strike="noStrike" cap="none" normalizeH="0" baseline="0" dirty="0">
                <a:ln>
                  <a:noFill/>
                </a:ln>
                <a:solidFill>
                  <a:srgbClr val="FF3300"/>
                </a:solidFill>
                <a:effectLst/>
                <a:latin typeface="Arial" charset="0"/>
                <a:ea typeface="宋体" pitchFamily="2" charset="-122"/>
              </a:rPr>
              <a:t>risk-based</a:t>
            </a:r>
            <a:endParaRPr kumimoji="0" lang="zh-CN" altLang="en-US" sz="1400" b="0" i="0" u="none" strike="noStrike" cap="none" normalizeH="0" baseline="0" dirty="0">
              <a:ln>
                <a:noFill/>
              </a:ln>
              <a:solidFill>
                <a:srgbClr val="FF3300"/>
              </a:solidFill>
              <a:effectLst/>
              <a:latin typeface="Arial" charset="0"/>
              <a:ea typeface="宋体" pitchFamily="2" charset="-122"/>
            </a:endParaRPr>
          </a:p>
        </p:txBody>
      </p:sp>
      <p:sp>
        <p:nvSpPr>
          <p:cNvPr id="47" name="云形 46">
            <a:extLst>
              <a:ext uri="{FF2B5EF4-FFF2-40B4-BE49-F238E27FC236}">
                <a16:creationId xmlns:a16="http://schemas.microsoft.com/office/drawing/2014/main" id="{6D15581B-F6D9-4351-B0DC-4D3031642001}"/>
              </a:ext>
            </a:extLst>
          </p:cNvPr>
          <p:cNvSpPr/>
          <p:nvPr/>
        </p:nvSpPr>
        <p:spPr bwMode="auto">
          <a:xfrm>
            <a:off x="10145864" y="5953914"/>
            <a:ext cx="1758428" cy="746114"/>
          </a:xfrm>
          <a:prstGeom prst="cloud">
            <a:avLst/>
          </a:prstGeom>
          <a:solidFill>
            <a:srgbClr val="FFFFCC"/>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altLang="zh-CN" sz="1400" b="0" i="0" u="none" strike="noStrike" cap="none" normalizeH="0" baseline="0" dirty="0">
                <a:ln>
                  <a:noFill/>
                </a:ln>
                <a:solidFill>
                  <a:srgbClr val="FF3300"/>
                </a:solidFill>
                <a:effectLst/>
                <a:latin typeface="Arial" charset="0"/>
                <a:ea typeface="宋体" pitchFamily="2" charset="-122"/>
              </a:rPr>
              <a:t>risk-based in %tile</a:t>
            </a:r>
            <a:endParaRPr kumimoji="0" lang="zh-CN" altLang="en-US" sz="1400" b="0" i="0" u="none" strike="noStrike" cap="none" normalizeH="0" baseline="0" dirty="0">
              <a:ln>
                <a:noFill/>
              </a:ln>
              <a:solidFill>
                <a:srgbClr val="FF3300"/>
              </a:solidFill>
              <a:effectLst/>
              <a:latin typeface="Arial" charset="0"/>
              <a:ea typeface="宋体" pitchFamily="2" charset="-122"/>
            </a:endParaRPr>
          </a:p>
        </p:txBody>
      </p:sp>
      <p:sp>
        <p:nvSpPr>
          <p:cNvPr id="16" name="Slide Number Placeholder 1">
            <a:extLst>
              <a:ext uri="{FF2B5EF4-FFF2-40B4-BE49-F238E27FC236}">
                <a16:creationId xmlns:a16="http://schemas.microsoft.com/office/drawing/2014/main" id="{88374541-013D-4D4F-A740-7014A4AE7CA3}"/>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2999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30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300"/>
                                  </p:stCondLst>
                                  <p:childTnLst>
                                    <p:set>
                                      <p:cBhvr>
                                        <p:cTn id="12" dur="1" fill="hold">
                                          <p:stCondLst>
                                            <p:cond delay="0"/>
                                          </p:stCondLst>
                                        </p:cTn>
                                        <p:tgtEl>
                                          <p:spTgt spid="37"/>
                                        </p:tgtEl>
                                        <p:attrNameLst>
                                          <p:attrName>style.visibility</p:attrName>
                                        </p:attrNameLst>
                                      </p:cBhvr>
                                      <p:to>
                                        <p:strVal val="visible"/>
                                      </p:to>
                                    </p:set>
                                  </p:childTnLst>
                                </p:cTn>
                              </p:par>
                            </p:childTnLst>
                          </p:cTn>
                        </p:par>
                        <p:par>
                          <p:cTn id="13" fill="hold">
                            <p:stCondLst>
                              <p:cond delay="300"/>
                            </p:stCondLst>
                            <p:childTnLst>
                              <p:par>
                                <p:cTn id="14" presetID="16" presetClass="entr" presetSubtype="2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par>
                          <p:cTn id="17" fill="hold">
                            <p:stCondLst>
                              <p:cond delay="800"/>
                            </p:stCondLst>
                            <p:childTnLst>
                              <p:par>
                                <p:cTn id="18" presetID="16" presetClass="entr" presetSubtype="21"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par>
                          <p:cTn id="21" fill="hold">
                            <p:stCondLst>
                              <p:cond delay="1300"/>
                            </p:stCondLst>
                            <p:childTnLst>
                              <p:par>
                                <p:cTn id="22" presetID="16" presetClass="entr" presetSubtype="21"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par>
                          <p:cTn id="25" fill="hold">
                            <p:stCondLst>
                              <p:cond delay="1800"/>
                            </p:stCondLst>
                            <p:childTnLst>
                              <p:par>
                                <p:cTn id="26" presetID="16" presetClass="entr" presetSubtype="21"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cTn>
                              </p:par>
                            </p:childTnLst>
                          </p:cTn>
                        </p:par>
                        <p:par>
                          <p:cTn id="29" fill="hold">
                            <p:stCondLst>
                              <p:cond delay="2300"/>
                            </p:stCondLst>
                            <p:childTnLst>
                              <p:par>
                                <p:cTn id="30" presetID="16" presetClass="entr" presetSubtype="21"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childTnLst>
                          </p:cTn>
                        </p:par>
                        <p:par>
                          <p:cTn id="33" fill="hold">
                            <p:stCondLst>
                              <p:cond delay="2800"/>
                            </p:stCondLst>
                            <p:childTnLst>
                              <p:par>
                                <p:cTn id="34" presetID="16" presetClass="entr" presetSubtype="21"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childTnLst>
                          </p:cTn>
                        </p:par>
                        <p:par>
                          <p:cTn id="37" fill="hold">
                            <p:stCondLst>
                              <p:cond delay="3300"/>
                            </p:stCondLst>
                            <p:childTnLst>
                              <p:par>
                                <p:cTn id="38" presetID="16" presetClass="entr" presetSubtype="21" fill="hold" grpId="0" nodeType="after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barn(inVertical)">
                                      <p:cBhvr>
                                        <p:cTn id="40" dur="500"/>
                                        <p:tgtEl>
                                          <p:spTgt spid="46"/>
                                        </p:tgtEl>
                                      </p:cBhvr>
                                    </p:animEffect>
                                  </p:childTnLst>
                                </p:cTn>
                              </p:par>
                            </p:childTnLst>
                          </p:cTn>
                        </p:par>
                        <p:par>
                          <p:cTn id="41" fill="hold">
                            <p:stCondLst>
                              <p:cond delay="3800"/>
                            </p:stCondLst>
                            <p:childTnLst>
                              <p:par>
                                <p:cTn id="42" presetID="16" presetClass="entr" presetSubtype="21"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barn(inVertical)">
                                      <p:cBhvr>
                                        <p:cTn id="4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37" grpId="0" animBg="1"/>
      <p:bldP spid="41" grpId="0" animBg="1"/>
      <p:bldP spid="42" grpId="0" animBg="1"/>
      <p:bldP spid="45" grpId="0" animBg="1"/>
      <p:bldP spid="46" grpId="0" animBg="1"/>
      <p:bldP spid="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912D09-4BAC-4CD6-8A41-74E34C9A7A25}"/>
              </a:ext>
            </a:extLst>
          </p:cNvPr>
          <p:cNvPicPr>
            <a:picLocks noChangeAspect="1"/>
          </p:cNvPicPr>
          <p:nvPr/>
        </p:nvPicPr>
        <p:blipFill rotWithShape="1">
          <a:blip r:embed="rId3"/>
          <a:srcRect b="4881"/>
          <a:stretch/>
        </p:blipFill>
        <p:spPr>
          <a:xfrm>
            <a:off x="900400" y="931916"/>
            <a:ext cx="10624457" cy="5684520"/>
          </a:xfrm>
          <a:prstGeom prst="rect">
            <a:avLst/>
          </a:prstGeom>
          <a:ln>
            <a:solidFill>
              <a:schemeClr val="tx1"/>
            </a:solidFill>
          </a:ln>
        </p:spPr>
      </p:pic>
      <p:sp>
        <p:nvSpPr>
          <p:cNvPr id="8" name="Title 1">
            <a:extLst>
              <a:ext uri="{FF2B5EF4-FFF2-40B4-BE49-F238E27FC236}">
                <a16:creationId xmlns:a16="http://schemas.microsoft.com/office/drawing/2014/main" id="{B4CB24B8-C3E9-4706-9F7C-529B2707199E}"/>
              </a:ext>
            </a:extLst>
          </p:cNvPr>
          <p:cNvSpPr>
            <a:spLocks noGrp="1"/>
          </p:cNvSpPr>
          <p:nvPr>
            <p:ph type="title"/>
          </p:nvPr>
        </p:nvSpPr>
        <p:spPr>
          <a:xfrm>
            <a:off x="1219200" y="3"/>
            <a:ext cx="9997440" cy="669103"/>
          </a:xfrm>
        </p:spPr>
        <p:txBody>
          <a:bodyPr>
            <a:normAutofit fontScale="90000"/>
          </a:bodyPr>
          <a:lstStyle/>
          <a:p>
            <a:r>
              <a:rPr lang="en-US" altLang="zh-CN" dirty="0"/>
              <a:t>Data Viewer Module: </a:t>
            </a:r>
            <a:r>
              <a:rPr lang="en-US" altLang="zh-CN" dirty="0">
                <a:solidFill>
                  <a:srgbClr val="FFFF00"/>
                </a:solidFill>
              </a:rPr>
              <a:t>Configure Base Map &amp; Color</a:t>
            </a:r>
            <a:endParaRPr lang="zh-CN" altLang="en-US" dirty="0">
              <a:solidFill>
                <a:srgbClr val="FFFF00"/>
              </a:solidFill>
            </a:endParaRPr>
          </a:p>
        </p:txBody>
      </p:sp>
      <p:sp>
        <p:nvSpPr>
          <p:cNvPr id="16" name="Speech Bubble: Rectangle with Corners Rounded 4">
            <a:extLst>
              <a:ext uri="{FF2B5EF4-FFF2-40B4-BE49-F238E27FC236}">
                <a16:creationId xmlns:a16="http://schemas.microsoft.com/office/drawing/2014/main" id="{4DFA1176-873F-430F-8856-91BC2EF85F68}"/>
              </a:ext>
            </a:extLst>
          </p:cNvPr>
          <p:cNvSpPr/>
          <p:nvPr/>
        </p:nvSpPr>
        <p:spPr>
          <a:xfrm>
            <a:off x="5099603" y="1088711"/>
            <a:ext cx="3408671" cy="851290"/>
          </a:xfrm>
          <a:prstGeom prst="wedgeRoundRectCallout">
            <a:avLst>
              <a:gd name="adj1" fmla="val -54762"/>
              <a:gd name="adj2" fmla="val 13279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“Base Map”: Change boundary lines and background map (e.g., “Google Map”)</a:t>
            </a:r>
          </a:p>
        </p:txBody>
      </p:sp>
      <p:pic>
        <p:nvPicPr>
          <p:cNvPr id="10" name="图片 9">
            <a:extLst>
              <a:ext uri="{FF2B5EF4-FFF2-40B4-BE49-F238E27FC236}">
                <a16:creationId xmlns:a16="http://schemas.microsoft.com/office/drawing/2014/main" id="{B62922ED-184F-4A63-800B-3C544404610D}"/>
              </a:ext>
            </a:extLst>
          </p:cNvPr>
          <p:cNvPicPr>
            <a:picLocks noChangeAspect="1"/>
          </p:cNvPicPr>
          <p:nvPr/>
        </p:nvPicPr>
        <p:blipFill>
          <a:blip r:embed="rId4"/>
          <a:stretch>
            <a:fillRect/>
          </a:stretch>
        </p:blipFill>
        <p:spPr>
          <a:xfrm>
            <a:off x="8632967" y="1636462"/>
            <a:ext cx="2238095" cy="1352381"/>
          </a:xfrm>
          <a:prstGeom prst="rect">
            <a:avLst/>
          </a:prstGeom>
        </p:spPr>
      </p:pic>
      <p:pic>
        <p:nvPicPr>
          <p:cNvPr id="18" name="Picture 14">
            <a:extLst>
              <a:ext uri="{FF2B5EF4-FFF2-40B4-BE49-F238E27FC236}">
                <a16:creationId xmlns:a16="http://schemas.microsoft.com/office/drawing/2014/main" id="{BB440F13-6021-4FBA-98F0-8693071A7CB3}"/>
              </a:ext>
            </a:extLst>
          </p:cNvPr>
          <p:cNvPicPr>
            <a:picLocks noChangeAspect="1"/>
          </p:cNvPicPr>
          <p:nvPr/>
        </p:nvPicPr>
        <p:blipFill>
          <a:blip r:embed="rId5"/>
          <a:stretch>
            <a:fillRect/>
          </a:stretch>
        </p:blipFill>
        <p:spPr>
          <a:xfrm>
            <a:off x="5099603" y="3617495"/>
            <a:ext cx="2224306" cy="3083091"/>
          </a:xfrm>
          <a:prstGeom prst="rect">
            <a:avLst/>
          </a:prstGeom>
          <a:ln>
            <a:solidFill>
              <a:schemeClr val="tx1"/>
            </a:solidFill>
          </a:ln>
        </p:spPr>
      </p:pic>
      <p:sp>
        <p:nvSpPr>
          <p:cNvPr id="14" name="Speech Bubble: Rectangle with Corners Rounded 4">
            <a:extLst>
              <a:ext uri="{FF2B5EF4-FFF2-40B4-BE49-F238E27FC236}">
                <a16:creationId xmlns:a16="http://schemas.microsoft.com/office/drawing/2014/main" id="{35554F50-A87F-467F-ACB3-64C656840693}"/>
              </a:ext>
            </a:extLst>
          </p:cNvPr>
          <p:cNvSpPr/>
          <p:nvPr/>
        </p:nvSpPr>
        <p:spPr>
          <a:xfrm>
            <a:off x="5479185" y="5926084"/>
            <a:ext cx="2889751" cy="774502"/>
          </a:xfrm>
          <a:prstGeom prst="wedgeRoundRectCallout">
            <a:avLst>
              <a:gd name="adj1" fmla="val -73516"/>
              <a:gd name="adj2" fmla="val -2829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“color</a:t>
            </a:r>
            <a:r>
              <a:rPr kumimoji="0" lang="en-US" sz="1800" b="0" i="0" u="none" strike="noStrike" kern="1200" cap="none" spc="0" normalizeH="0" noProof="0" dirty="0">
                <a:ln>
                  <a:noFill/>
                </a:ln>
                <a:solidFill>
                  <a:srgbClr val="0000FF"/>
                </a:solidFill>
                <a:effectLst/>
                <a:uLnTx/>
                <a:uFillTx/>
                <a:latin typeface="Calibri"/>
                <a:ea typeface="微软雅黑"/>
                <a:cs typeface="+mn-cs"/>
              </a:rPr>
              <a:t> map” </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to change color &amp; transparency</a:t>
            </a:r>
          </a:p>
        </p:txBody>
      </p:sp>
      <p:sp>
        <p:nvSpPr>
          <p:cNvPr id="17" name="Speech Bubble: Rectangle with Corners Rounded 4">
            <a:extLst>
              <a:ext uri="{FF2B5EF4-FFF2-40B4-BE49-F238E27FC236}">
                <a16:creationId xmlns:a16="http://schemas.microsoft.com/office/drawing/2014/main" id="{4AA5D723-FF5F-4A4B-B4D2-27AF6106445A}"/>
              </a:ext>
            </a:extLst>
          </p:cNvPr>
          <p:cNvSpPr/>
          <p:nvPr/>
        </p:nvSpPr>
        <p:spPr>
          <a:xfrm>
            <a:off x="9466218" y="3170620"/>
            <a:ext cx="2058640" cy="546547"/>
          </a:xfrm>
          <a:prstGeom prst="wedgeRoundRectCallout">
            <a:avLst>
              <a:gd name="adj1" fmla="val -22810"/>
              <a:gd name="adj2" fmla="val -16726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“Right-click” map to save map image</a:t>
            </a:r>
          </a:p>
        </p:txBody>
      </p:sp>
      <p:sp>
        <p:nvSpPr>
          <p:cNvPr id="12" name="Slide Number Placeholder 1">
            <a:extLst>
              <a:ext uri="{FF2B5EF4-FFF2-40B4-BE49-F238E27FC236}">
                <a16:creationId xmlns:a16="http://schemas.microsoft.com/office/drawing/2014/main" id="{61756FC1-5CBF-4807-87C2-4BD8EB4CF474}"/>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60250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424535-9C1C-48F2-B58A-338A93EB7D60}"/>
              </a:ext>
            </a:extLst>
          </p:cNvPr>
          <p:cNvSpPr/>
          <p:nvPr/>
        </p:nvSpPr>
        <p:spPr>
          <a:xfrm>
            <a:off x="800100" y="1275576"/>
            <a:ext cx="10782300" cy="4801314"/>
          </a:xfrm>
          <a:prstGeom prst="rect">
            <a:avLst/>
          </a:prstGeom>
        </p:spPr>
        <p:txBody>
          <a:bodyPr wrap="square">
            <a:spAutoFit/>
          </a:bodyPr>
          <a:lstStyle/>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Support a comprehensive, MP treatment of air quality problems to effectively improve air quality and make the most efficient use of available resources</a:t>
            </a:r>
          </a:p>
          <a:p>
            <a:pPr marL="742950" lvl="1" indent="-285750">
              <a:spcAft>
                <a:spcPts val="1200"/>
              </a:spcAft>
              <a:buFont typeface="Wingdings" panose="05000000000000000000" pitchFamily="2" charset="2"/>
              <a:buChar char="Ø"/>
            </a:pPr>
            <a:r>
              <a:rPr lang="en-US" sz="2000" u="sng" dirty="0">
                <a:solidFill>
                  <a:srgbClr val="0000FF"/>
                </a:solidFill>
                <a:latin typeface="Arial" panose="020B0604020202020204" pitchFamily="34" charset="0"/>
                <a:cs typeface="Arial" panose="020B0604020202020204" pitchFamily="34" charset="0"/>
              </a:rPr>
              <a:t>Primary Goal </a:t>
            </a:r>
            <a:r>
              <a:rPr lang="en-US" sz="20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identify &amp; evaluate local control strategies targeting emissions of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&amp;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their precursors while at the same time reducing Air Toxics of concern for communities to maximize both health benefits and air quality improvements</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MP planning has the potential to reduce the costs and increase benefits associated with air quality management (AQM)</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Supports S/L/T air agencies in developing MP, risk-based AQM plans and implementing strategies that reduce air pollution emissions &amp; improve public health</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Success has been demonstrated in Detroit and SC; another project is currently underway in Louisville, KY</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Tools needed to analyze MP data are either available currently or being developed in OAQPS (e.g., </a:t>
            </a:r>
            <a:r>
              <a:rPr lang="en-US" sz="2000" dirty="0">
                <a:solidFill>
                  <a:srgbClr val="FF0000"/>
                </a:solidFill>
                <a:latin typeface="Arial" panose="020B0604020202020204" pitchFamily="34" charset="0"/>
                <a:cs typeface="Arial" panose="020B0604020202020204" pitchFamily="34" charset="0"/>
              </a:rPr>
              <a:t>NEXUS</a:t>
            </a:r>
            <a:r>
              <a:rPr lang="en-US" sz="2000" dirty="0">
                <a:latin typeface="Arial" panose="020B0604020202020204" pitchFamily="34" charset="0"/>
                <a:cs typeface="Arial" panose="020B0604020202020204" pitchFamily="34" charset="0"/>
              </a:rPr>
              <a:t>)</a:t>
            </a:r>
          </a:p>
        </p:txBody>
      </p:sp>
      <p:sp>
        <p:nvSpPr>
          <p:cNvPr id="5" name="Rectangle 5">
            <a:extLst>
              <a:ext uri="{FF2B5EF4-FFF2-40B4-BE49-F238E27FC236}">
                <a16:creationId xmlns:a16="http://schemas.microsoft.com/office/drawing/2014/main" id="{05F37120-C018-41AC-BBDC-9156C915F6B8}"/>
              </a:ext>
            </a:extLst>
          </p:cNvPr>
          <p:cNvSpPr>
            <a:spLocks noChangeArrowheads="1"/>
          </p:cNvSpPr>
          <p:nvPr/>
        </p:nvSpPr>
        <p:spPr bwMode="auto">
          <a:xfrm>
            <a:off x="1524000" y="92698"/>
            <a:ext cx="9144000" cy="646331"/>
          </a:xfrm>
          <a:prstGeom prst="rect">
            <a:avLst/>
          </a:prstGeom>
          <a:noFill/>
          <a:ln w="9525">
            <a:noFill/>
            <a:miter lim="800000"/>
            <a:headEnd/>
            <a:tailEnd/>
          </a:ln>
          <a:effectLst/>
        </p:spPr>
        <p:txBody>
          <a:bodyPr wrap="square">
            <a:spAutoFit/>
          </a:bodyPr>
          <a:lstStyle/>
          <a:p>
            <a:pPr algn="ctr" fontAlgn="base">
              <a:spcBef>
                <a:spcPct val="0"/>
              </a:spcBef>
              <a:spcAft>
                <a:spcPts val="1800"/>
              </a:spcAft>
              <a:defRPr/>
            </a:pPr>
            <a:r>
              <a:rPr lang="en-US" altLang="zh-CN" sz="3600" b="1" dirty="0">
                <a:solidFill>
                  <a:srgbClr val="FFFF00"/>
                </a:solidFill>
                <a:effectLst>
                  <a:outerShdw blurRad="38100" dist="38100" dir="2700000" algn="tl">
                    <a:srgbClr val="000000">
                      <a:alpha val="43137"/>
                    </a:srgbClr>
                  </a:outerShdw>
                </a:effectLst>
                <a:latin typeface="Arial" charset="0"/>
                <a:ea typeface="微软雅黑"/>
              </a:rPr>
              <a:t>MP Background</a:t>
            </a:r>
            <a:endParaRPr lang="en-US" altLang="zh-CN" sz="3200" b="1" dirty="0">
              <a:solidFill>
                <a:srgbClr val="FFFF00"/>
              </a:solidFill>
              <a:latin typeface="Arial" charset="0"/>
              <a:ea typeface="宋体" panose="02010600030101010101" pitchFamily="2" charset="-122"/>
            </a:endParaRPr>
          </a:p>
        </p:txBody>
      </p:sp>
      <p:sp>
        <p:nvSpPr>
          <p:cNvPr id="6" name="Slide Number Placeholder 1">
            <a:extLst>
              <a:ext uri="{FF2B5EF4-FFF2-40B4-BE49-F238E27FC236}">
                <a16:creationId xmlns:a16="http://schemas.microsoft.com/office/drawing/2014/main" id="{49A2A9AB-75B3-41C9-A14A-336EA72FB36C}"/>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735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2876F9-0A31-4F7E-AACB-6210C74EBE9F}"/>
              </a:ext>
            </a:extLst>
          </p:cNvPr>
          <p:cNvPicPr>
            <a:picLocks noChangeAspect="1"/>
          </p:cNvPicPr>
          <p:nvPr/>
        </p:nvPicPr>
        <p:blipFill rotWithShape="1">
          <a:blip r:embed="rId3"/>
          <a:srcRect b="5948"/>
          <a:stretch/>
        </p:blipFill>
        <p:spPr>
          <a:xfrm>
            <a:off x="622874" y="950470"/>
            <a:ext cx="10946251" cy="5791055"/>
          </a:xfrm>
          <a:prstGeom prst="rect">
            <a:avLst/>
          </a:prstGeom>
          <a:ln>
            <a:solidFill>
              <a:schemeClr val="tx1"/>
            </a:solidFill>
          </a:ln>
        </p:spPr>
      </p:pic>
      <p:sp>
        <p:nvSpPr>
          <p:cNvPr id="8" name="Title 1">
            <a:extLst>
              <a:ext uri="{FF2B5EF4-FFF2-40B4-BE49-F238E27FC236}">
                <a16:creationId xmlns:a16="http://schemas.microsoft.com/office/drawing/2014/main" id="{B4CB24B8-C3E9-4706-9F7C-529B2707199E}"/>
              </a:ext>
            </a:extLst>
          </p:cNvPr>
          <p:cNvSpPr>
            <a:spLocks noGrp="1"/>
          </p:cNvSpPr>
          <p:nvPr>
            <p:ph type="title"/>
          </p:nvPr>
        </p:nvSpPr>
        <p:spPr>
          <a:xfrm>
            <a:off x="1642872" y="3"/>
            <a:ext cx="8951976" cy="669103"/>
          </a:xfrm>
        </p:spPr>
        <p:txBody>
          <a:bodyPr>
            <a:normAutofit/>
          </a:bodyPr>
          <a:lstStyle/>
          <a:p>
            <a:r>
              <a:rPr lang="en-US" altLang="zh-CN" dirty="0"/>
              <a:t>Data Viewer Module: </a:t>
            </a:r>
            <a:r>
              <a:rPr lang="en-US" altLang="zh-CN" dirty="0">
                <a:solidFill>
                  <a:srgbClr val="FFFF00"/>
                </a:solidFill>
              </a:rPr>
              <a:t>MP Risk Ranking</a:t>
            </a:r>
            <a:endParaRPr lang="zh-CN" altLang="en-US" dirty="0">
              <a:solidFill>
                <a:srgbClr val="FFFF00"/>
              </a:solidFill>
            </a:endParaRPr>
          </a:p>
        </p:txBody>
      </p:sp>
      <p:sp>
        <p:nvSpPr>
          <p:cNvPr id="16" name="Speech Bubble: Rectangle with Corners Rounded 4">
            <a:extLst>
              <a:ext uri="{FF2B5EF4-FFF2-40B4-BE49-F238E27FC236}">
                <a16:creationId xmlns:a16="http://schemas.microsoft.com/office/drawing/2014/main" id="{4DFA1176-873F-430F-8856-91BC2EF85F68}"/>
              </a:ext>
            </a:extLst>
          </p:cNvPr>
          <p:cNvSpPr/>
          <p:nvPr/>
        </p:nvSpPr>
        <p:spPr>
          <a:xfrm>
            <a:off x="1881052" y="1099693"/>
            <a:ext cx="3509555" cy="673211"/>
          </a:xfrm>
          <a:prstGeom prst="wedgeRoundRectCallout">
            <a:avLst>
              <a:gd name="adj1" fmla="val 92055"/>
              <a:gd name="adj2" fmla="val 550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“CBSA</a:t>
            </a:r>
            <a:r>
              <a:rPr kumimoji="0" lang="en-US" sz="1800" b="0" i="0" u="none" strike="noStrike" kern="1200" cap="none" spc="0" normalizeH="0" noProof="0" dirty="0">
                <a:ln>
                  <a:noFill/>
                </a:ln>
                <a:solidFill>
                  <a:srgbClr val="0000FF"/>
                </a:solidFill>
                <a:effectLst/>
                <a:uLnTx/>
                <a:uFillTx/>
                <a:latin typeface="Calibri"/>
                <a:ea typeface="微软雅黑"/>
                <a:cs typeface="+mn-cs"/>
              </a:rPr>
              <a:t> Risk Ranking</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provide</a:t>
            </a:r>
            <a:r>
              <a:rPr kumimoji="0" lang="en-US" sz="1800" b="0" i="0" u="none" strike="noStrike" kern="1200" cap="none" spc="0" normalizeH="0" noProof="0" dirty="0">
                <a:ln>
                  <a:noFill/>
                </a:ln>
                <a:solidFill>
                  <a:srgbClr val="0000FF"/>
                </a:solidFill>
                <a:effectLst/>
                <a:uLnTx/>
                <a:uFillTx/>
                <a:latin typeface="Calibri"/>
                <a:ea typeface="微软雅黑"/>
                <a:cs typeface="+mn-cs"/>
              </a:rPr>
              <a:t> MP risk ranking by CBSA or County</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pic>
        <p:nvPicPr>
          <p:cNvPr id="6" name="Picture 5">
            <a:extLst>
              <a:ext uri="{FF2B5EF4-FFF2-40B4-BE49-F238E27FC236}">
                <a16:creationId xmlns:a16="http://schemas.microsoft.com/office/drawing/2014/main" id="{43723652-87BF-4E9B-98BC-4851CF7E5AF2}"/>
              </a:ext>
            </a:extLst>
          </p:cNvPr>
          <p:cNvPicPr>
            <a:picLocks noChangeAspect="1"/>
          </p:cNvPicPr>
          <p:nvPr/>
        </p:nvPicPr>
        <p:blipFill>
          <a:blip r:embed="rId4"/>
          <a:stretch>
            <a:fillRect/>
          </a:stretch>
        </p:blipFill>
        <p:spPr>
          <a:xfrm>
            <a:off x="3792456" y="1977746"/>
            <a:ext cx="6050626" cy="4558937"/>
          </a:xfrm>
          <a:prstGeom prst="rect">
            <a:avLst/>
          </a:prstGeom>
          <a:ln w="28575">
            <a:solidFill>
              <a:srgbClr val="FF0000"/>
            </a:solidFill>
          </a:ln>
        </p:spPr>
      </p:pic>
      <p:sp>
        <p:nvSpPr>
          <p:cNvPr id="7" name="Slide Number Placeholder 1">
            <a:extLst>
              <a:ext uri="{FF2B5EF4-FFF2-40B4-BE49-F238E27FC236}">
                <a16:creationId xmlns:a16="http://schemas.microsoft.com/office/drawing/2014/main" id="{A0DEDCD1-28D1-4A19-B5DC-5EB518CE002F}"/>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11314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0F64B20-5E16-4FDC-84C3-42393A698B1D}"/>
              </a:ext>
            </a:extLst>
          </p:cNvPr>
          <p:cNvPicPr>
            <a:picLocks noChangeAspect="1"/>
          </p:cNvPicPr>
          <p:nvPr/>
        </p:nvPicPr>
        <p:blipFill>
          <a:blip r:embed="rId3"/>
          <a:stretch>
            <a:fillRect/>
          </a:stretch>
        </p:blipFill>
        <p:spPr>
          <a:xfrm>
            <a:off x="1049572" y="1041621"/>
            <a:ext cx="10172132" cy="5509904"/>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“Region Selection”</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4265534" y="1637850"/>
            <a:ext cx="1602529" cy="1585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5066798" y="898439"/>
            <a:ext cx="4855464" cy="427541"/>
          </a:xfrm>
          <a:prstGeom prst="wedgeRoundRectCallout">
            <a:avLst>
              <a:gd name="adj1" fmla="val -40692"/>
              <a:gd name="adj2" fmla="val 12451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Allow to select “EPA regions”, “States”, or “CBSA”</a:t>
            </a:r>
          </a:p>
        </p:txBody>
      </p:sp>
      <p:pic>
        <p:nvPicPr>
          <p:cNvPr id="7" name="图片 6">
            <a:extLst>
              <a:ext uri="{FF2B5EF4-FFF2-40B4-BE49-F238E27FC236}">
                <a16:creationId xmlns:a16="http://schemas.microsoft.com/office/drawing/2014/main" id="{6801B225-E4E6-4227-90D3-6E179152A82A}"/>
              </a:ext>
            </a:extLst>
          </p:cNvPr>
          <p:cNvPicPr>
            <a:picLocks noChangeAspect="1"/>
          </p:cNvPicPr>
          <p:nvPr/>
        </p:nvPicPr>
        <p:blipFill>
          <a:blip r:embed="rId4"/>
          <a:stretch>
            <a:fillRect/>
          </a:stretch>
        </p:blipFill>
        <p:spPr>
          <a:xfrm>
            <a:off x="2907150" y="2157079"/>
            <a:ext cx="3713218" cy="1520021"/>
          </a:xfrm>
          <a:prstGeom prst="rect">
            <a:avLst/>
          </a:prstGeom>
          <a:ln w="25400">
            <a:solidFill>
              <a:srgbClr val="FF0000"/>
            </a:solidFill>
          </a:ln>
        </p:spPr>
      </p:pic>
      <p:pic>
        <p:nvPicPr>
          <p:cNvPr id="9" name="图片 8">
            <a:extLst>
              <a:ext uri="{FF2B5EF4-FFF2-40B4-BE49-F238E27FC236}">
                <a16:creationId xmlns:a16="http://schemas.microsoft.com/office/drawing/2014/main" id="{F8CC3CBE-E8D0-4B36-9D38-8B4233DA8A6D}"/>
              </a:ext>
            </a:extLst>
          </p:cNvPr>
          <p:cNvPicPr>
            <a:picLocks noChangeAspect="1"/>
          </p:cNvPicPr>
          <p:nvPr/>
        </p:nvPicPr>
        <p:blipFill>
          <a:blip r:embed="rId5"/>
          <a:stretch>
            <a:fillRect/>
          </a:stretch>
        </p:blipFill>
        <p:spPr>
          <a:xfrm>
            <a:off x="7439964" y="2124226"/>
            <a:ext cx="3713218" cy="1552873"/>
          </a:xfrm>
          <a:prstGeom prst="rect">
            <a:avLst/>
          </a:prstGeom>
          <a:ln w="25400">
            <a:solidFill>
              <a:srgbClr val="FF0000"/>
            </a:solidFill>
          </a:ln>
        </p:spPr>
      </p:pic>
      <p:pic>
        <p:nvPicPr>
          <p:cNvPr id="14" name="图片 13">
            <a:extLst>
              <a:ext uri="{FF2B5EF4-FFF2-40B4-BE49-F238E27FC236}">
                <a16:creationId xmlns:a16="http://schemas.microsoft.com/office/drawing/2014/main" id="{222996CF-87B1-4F00-8343-ECF766015C14}"/>
              </a:ext>
            </a:extLst>
          </p:cNvPr>
          <p:cNvPicPr>
            <a:picLocks noChangeAspect="1"/>
          </p:cNvPicPr>
          <p:nvPr/>
        </p:nvPicPr>
        <p:blipFill>
          <a:blip r:embed="rId6"/>
          <a:stretch>
            <a:fillRect/>
          </a:stretch>
        </p:blipFill>
        <p:spPr>
          <a:xfrm>
            <a:off x="4265534" y="4333974"/>
            <a:ext cx="5862772" cy="1312681"/>
          </a:xfrm>
          <a:prstGeom prst="rect">
            <a:avLst/>
          </a:prstGeom>
          <a:ln w="25400">
            <a:solidFill>
              <a:srgbClr val="FF0000"/>
            </a:solidFill>
          </a:ln>
        </p:spPr>
      </p:pic>
      <p:sp>
        <p:nvSpPr>
          <p:cNvPr id="11" name="Slide Number Placeholder 1">
            <a:extLst>
              <a:ext uri="{FF2B5EF4-FFF2-40B4-BE49-F238E27FC236}">
                <a16:creationId xmlns:a16="http://schemas.microsoft.com/office/drawing/2014/main" id="{233B7A9F-2895-43DE-9ACE-15ACB667097C}"/>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52671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Select EPA Region/State/CBSA</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668F405-F3C2-4D84-AD3A-F7A8D04F8827}"/>
              </a:ext>
            </a:extLst>
          </p:cNvPr>
          <p:cNvSpPr/>
          <p:nvPr/>
        </p:nvSpPr>
        <p:spPr>
          <a:xfrm>
            <a:off x="1822910" y="4069017"/>
            <a:ext cx="2470548" cy="1884618"/>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00FF"/>
                </a:solidFill>
                <a:effectLst/>
                <a:uLnTx/>
                <a:uFillTx/>
                <a:latin typeface="微软雅黑"/>
                <a:ea typeface="微软雅黑"/>
                <a:cs typeface="+mn-cs"/>
              </a:rPr>
              <a:t>Examples</a:t>
            </a:r>
            <a:r>
              <a:rPr kumimoji="0" lang="en-US" sz="2000" b="0" i="0" u="none" strike="noStrike" kern="1200" cap="none" spc="0" normalizeH="0" baseline="0" noProof="0" dirty="0">
                <a:ln>
                  <a:noFill/>
                </a:ln>
                <a:solidFill>
                  <a:srgbClr val="0000FF"/>
                </a:solidFill>
                <a:effectLst/>
                <a:uLnTx/>
                <a:uFillTx/>
                <a:latin typeface="微软雅黑"/>
                <a:ea typeface="微软雅黑"/>
                <a:cs typeface="+mn-cs"/>
              </a:rPr>
              <a: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微软雅黑"/>
                <a:ea typeface="微软雅黑"/>
                <a:cs typeface="+mn-cs"/>
              </a:rPr>
              <a:t>EPA Region 4</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微软雅黑"/>
                <a:ea typeface="微软雅黑"/>
                <a:cs typeface="+mn-cs"/>
              </a:rPr>
              <a:t>NC State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微软雅黑"/>
                <a:ea typeface="微软雅黑"/>
                <a:cs typeface="+mn-cs"/>
              </a:rPr>
              <a:t>Louisville CBSA </a:t>
            </a:r>
          </a:p>
        </p:txBody>
      </p:sp>
      <p:pic>
        <p:nvPicPr>
          <p:cNvPr id="13" name="图片 12">
            <a:extLst>
              <a:ext uri="{FF2B5EF4-FFF2-40B4-BE49-F238E27FC236}">
                <a16:creationId xmlns:a16="http://schemas.microsoft.com/office/drawing/2014/main" id="{6488E07E-1022-4A3C-9510-95F18E1AA9E9}"/>
              </a:ext>
            </a:extLst>
          </p:cNvPr>
          <p:cNvPicPr>
            <a:picLocks noChangeAspect="1"/>
          </p:cNvPicPr>
          <p:nvPr/>
        </p:nvPicPr>
        <p:blipFill>
          <a:blip r:embed="rId3"/>
          <a:stretch>
            <a:fillRect/>
          </a:stretch>
        </p:blipFill>
        <p:spPr>
          <a:xfrm>
            <a:off x="1185843" y="840574"/>
            <a:ext cx="4602578" cy="2875600"/>
          </a:xfrm>
          <a:prstGeom prst="rect">
            <a:avLst/>
          </a:prstGeom>
          <a:ln w="19050">
            <a:solidFill>
              <a:schemeClr val="accent1"/>
            </a:solidFill>
          </a:ln>
        </p:spPr>
      </p:pic>
      <p:pic>
        <p:nvPicPr>
          <p:cNvPr id="15" name="图片 14">
            <a:extLst>
              <a:ext uri="{FF2B5EF4-FFF2-40B4-BE49-F238E27FC236}">
                <a16:creationId xmlns:a16="http://schemas.microsoft.com/office/drawing/2014/main" id="{7B3772DD-C445-4993-971F-C55D4C4E37A7}"/>
              </a:ext>
            </a:extLst>
          </p:cNvPr>
          <p:cNvPicPr>
            <a:picLocks noChangeAspect="1"/>
          </p:cNvPicPr>
          <p:nvPr/>
        </p:nvPicPr>
        <p:blipFill>
          <a:blip r:embed="rId4"/>
          <a:stretch>
            <a:fillRect/>
          </a:stretch>
        </p:blipFill>
        <p:spPr>
          <a:xfrm>
            <a:off x="6711551" y="840574"/>
            <a:ext cx="4602579" cy="2875600"/>
          </a:xfrm>
          <a:prstGeom prst="rect">
            <a:avLst/>
          </a:prstGeom>
          <a:ln w="19050">
            <a:solidFill>
              <a:schemeClr val="accent1"/>
            </a:solidFill>
          </a:ln>
        </p:spPr>
      </p:pic>
      <p:pic>
        <p:nvPicPr>
          <p:cNvPr id="18" name="图片 17">
            <a:extLst>
              <a:ext uri="{FF2B5EF4-FFF2-40B4-BE49-F238E27FC236}">
                <a16:creationId xmlns:a16="http://schemas.microsoft.com/office/drawing/2014/main" id="{72D3E7E1-A5BB-4D1B-882C-783883AD8EDE}"/>
              </a:ext>
            </a:extLst>
          </p:cNvPr>
          <p:cNvPicPr>
            <a:picLocks noChangeAspect="1"/>
          </p:cNvPicPr>
          <p:nvPr/>
        </p:nvPicPr>
        <p:blipFill>
          <a:blip r:embed="rId5"/>
          <a:stretch>
            <a:fillRect/>
          </a:stretch>
        </p:blipFill>
        <p:spPr>
          <a:xfrm>
            <a:off x="4375534" y="3782880"/>
            <a:ext cx="4672033" cy="2918994"/>
          </a:xfrm>
          <a:prstGeom prst="rect">
            <a:avLst/>
          </a:prstGeom>
          <a:ln w="19050">
            <a:solidFill>
              <a:schemeClr val="accent1"/>
            </a:solidFill>
          </a:ln>
        </p:spPr>
      </p:pic>
      <p:sp>
        <p:nvSpPr>
          <p:cNvPr id="10" name="Slide Number Placeholder 1">
            <a:extLst>
              <a:ext uri="{FF2B5EF4-FFF2-40B4-BE49-F238E27FC236}">
                <a16:creationId xmlns:a16="http://schemas.microsoft.com/office/drawing/2014/main" id="{6D06A04A-78E5-4ED0-AF26-A921FCEC59AE}"/>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879124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51976C7-48E8-4867-9BD0-AA252F0525C1}"/>
              </a:ext>
            </a:extLst>
          </p:cNvPr>
          <p:cNvPicPr>
            <a:picLocks noChangeAspect="1"/>
          </p:cNvPicPr>
          <p:nvPr/>
        </p:nvPicPr>
        <p:blipFill>
          <a:blip r:embed="rId3"/>
          <a:stretch>
            <a:fillRect/>
          </a:stretch>
        </p:blipFill>
        <p:spPr>
          <a:xfrm>
            <a:off x="206990" y="975963"/>
            <a:ext cx="11642711" cy="5882037"/>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a:stCxn id="10" idx="3"/>
          </p:cNvCxnSpPr>
          <p:nvPr/>
        </p:nvCxnSpPr>
        <p:spPr bwMode="auto">
          <a:xfrm>
            <a:off x="1930398" y="4489540"/>
            <a:ext cx="3556002" cy="358231"/>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0" name="Rectangle 12">
            <a:extLst>
              <a:ext uri="{FF2B5EF4-FFF2-40B4-BE49-F238E27FC236}">
                <a16:creationId xmlns:a16="http://schemas.microsoft.com/office/drawing/2014/main" id="{608D9EB1-FF64-4D9E-8B9D-75AA7C6BFF6A}"/>
              </a:ext>
            </a:extLst>
          </p:cNvPr>
          <p:cNvSpPr/>
          <p:nvPr/>
        </p:nvSpPr>
        <p:spPr>
          <a:xfrm>
            <a:off x="363308" y="2323255"/>
            <a:ext cx="1567090" cy="43325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7" name="Straight Arrow Connector 16">
            <a:extLst>
              <a:ext uri="{FF2B5EF4-FFF2-40B4-BE49-F238E27FC236}">
                <a16:creationId xmlns:a16="http://schemas.microsoft.com/office/drawing/2014/main" id="{FA94072A-7541-479B-A32B-CC4038F79D3B}"/>
              </a:ext>
            </a:extLst>
          </p:cNvPr>
          <p:cNvCxnSpPr>
            <a:cxnSpLocks/>
          </p:cNvCxnSpPr>
          <p:nvPr/>
        </p:nvCxnSpPr>
        <p:spPr bwMode="auto">
          <a:xfrm>
            <a:off x="4542971" y="3834592"/>
            <a:ext cx="943429" cy="834063"/>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flipH="1">
            <a:off x="7951250" y="3834592"/>
            <a:ext cx="3691461" cy="1689849"/>
          </a:xfrm>
          <a:prstGeom prst="wedgeRoundRectCallout">
            <a:avLst>
              <a:gd name="adj1" fmla="val 74133"/>
              <a:gd name="adj2" fmla="val 1788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any “facility” to link &amp; display source location and emission information.  Same facility</a:t>
            </a:r>
            <a:r>
              <a:rPr kumimoji="0" lang="en-US" sz="1800" b="0" i="0" u="none" strike="noStrike" kern="1200" cap="none" spc="0" normalizeH="0" noProof="0" dirty="0">
                <a:ln>
                  <a:noFill/>
                </a:ln>
                <a:solidFill>
                  <a:srgbClr val="0000FF"/>
                </a:solidFill>
                <a:effectLst/>
                <a:uLnTx/>
                <a:uFillTx/>
                <a:latin typeface="Calibri"/>
                <a:ea typeface="微软雅黑"/>
                <a:cs typeface="+mn-cs"/>
              </a:rPr>
              <a:t> emitting various pollutants can be easily identified with the highlighted color</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9" name="Speech Bubble: Rectangle with Corners Rounded 4">
            <a:extLst>
              <a:ext uri="{FF2B5EF4-FFF2-40B4-BE49-F238E27FC236}">
                <a16:creationId xmlns:a16="http://schemas.microsoft.com/office/drawing/2014/main" id="{9A3542AE-FE7F-46BB-8DD1-522835309584}"/>
              </a:ext>
            </a:extLst>
          </p:cNvPr>
          <p:cNvSpPr/>
          <p:nvPr/>
        </p:nvSpPr>
        <p:spPr>
          <a:xfrm>
            <a:off x="4245985" y="1238057"/>
            <a:ext cx="5550996" cy="639549"/>
          </a:xfrm>
          <a:prstGeom prst="wedgeRoundRectCallout">
            <a:avLst>
              <a:gd name="adj1" fmla="val 3934"/>
              <a:gd name="adj2" fmla="val 11326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“Display Emission Sources” tab to display emission sources and launch new window</a:t>
            </a:r>
          </a:p>
        </p:txBody>
      </p:sp>
      <p:sp>
        <p:nvSpPr>
          <p:cNvPr id="9" name="Slide Number Placeholder 1">
            <a:extLst>
              <a:ext uri="{FF2B5EF4-FFF2-40B4-BE49-F238E27FC236}">
                <a16:creationId xmlns:a16="http://schemas.microsoft.com/office/drawing/2014/main" id="{6364E2C2-F1C8-43DC-904A-A2D287C68179}"/>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17461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2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200"/>
                            </p:stCondLst>
                            <p:childTnLst>
                              <p:par>
                                <p:cTn id="10" presetID="1"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20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7E08756-BAA1-4912-8E46-0C9D65A87C2C}"/>
              </a:ext>
            </a:extLst>
          </p:cNvPr>
          <p:cNvPicPr>
            <a:picLocks noChangeAspect="1"/>
          </p:cNvPicPr>
          <p:nvPr/>
        </p:nvPicPr>
        <p:blipFill>
          <a:blip r:embed="rId3"/>
          <a:stretch>
            <a:fillRect/>
          </a:stretch>
        </p:blipFill>
        <p:spPr>
          <a:xfrm>
            <a:off x="1514360" y="853442"/>
            <a:ext cx="9386396" cy="5929514"/>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5" name="Rectangle 12">
            <a:extLst>
              <a:ext uri="{FF2B5EF4-FFF2-40B4-BE49-F238E27FC236}">
                <a16:creationId xmlns:a16="http://schemas.microsoft.com/office/drawing/2014/main" id="{5B48C2BE-C29D-44E9-9A35-BAD163840D15}"/>
              </a:ext>
            </a:extLst>
          </p:cNvPr>
          <p:cNvSpPr/>
          <p:nvPr/>
        </p:nvSpPr>
        <p:spPr>
          <a:xfrm>
            <a:off x="1706880" y="3744686"/>
            <a:ext cx="2734491" cy="273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4943303" y="2892829"/>
            <a:ext cx="3708859" cy="194517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2639516" y="2343846"/>
            <a:ext cx="3995758" cy="729294"/>
          </a:xfrm>
          <a:prstGeom prst="wedgeRoundRectCallout">
            <a:avLst>
              <a:gd name="adj1" fmla="val -64617"/>
              <a:gd name="adj2" fmla="val 18589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Allow to scroll down to </a:t>
            </a:r>
            <a:r>
              <a:rPr lang="en-US" dirty="0">
                <a:solidFill>
                  <a:srgbClr val="0000FF"/>
                </a:solidFill>
                <a:latin typeface="Calibri"/>
                <a:ea typeface="微软雅黑"/>
              </a:rPr>
              <a:t>CBSA</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-level (e.g., </a:t>
            </a:r>
            <a:r>
              <a:rPr lang="en-US" dirty="0">
                <a:solidFill>
                  <a:srgbClr val="0000FF"/>
                </a:solidFill>
                <a:latin typeface="Calibri"/>
                <a:ea typeface="微软雅黑"/>
              </a:rPr>
              <a:t>Durham CH CBSA </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a:t>
            </a:r>
            <a:r>
              <a:rPr kumimoji="0" lang="en-US" altLang="zh-CN" sz="1800" b="0" i="0" u="none" strike="noStrike" kern="1200" cap="none" spc="0" normalizeH="0" baseline="0" noProof="0" dirty="0">
                <a:ln>
                  <a:noFill/>
                </a:ln>
                <a:solidFill>
                  <a:srgbClr val="0000FF"/>
                </a:solidFill>
                <a:effectLst/>
                <a:uLnTx/>
                <a:uFillTx/>
                <a:latin typeface="Calibri"/>
                <a:ea typeface="微软雅黑"/>
                <a:cs typeface="+mn-cs"/>
              </a:rPr>
              <a:t>or County-level</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8" name="Rectangle 12">
            <a:extLst>
              <a:ext uri="{FF2B5EF4-FFF2-40B4-BE49-F238E27FC236}">
                <a16:creationId xmlns:a16="http://schemas.microsoft.com/office/drawing/2014/main" id="{939ECFC1-AE6D-4F71-82AB-3F24EA2BB770}"/>
              </a:ext>
            </a:extLst>
          </p:cNvPr>
          <p:cNvSpPr/>
          <p:nvPr/>
        </p:nvSpPr>
        <p:spPr>
          <a:xfrm>
            <a:off x="3304170" y="4783611"/>
            <a:ext cx="1522754" cy="5032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TextBox 18">
            <a:extLst>
              <a:ext uri="{FF2B5EF4-FFF2-40B4-BE49-F238E27FC236}">
                <a16:creationId xmlns:a16="http://schemas.microsoft.com/office/drawing/2014/main" id="{E5A42DC1-D2EE-455F-B5EF-39685E7CFAEB}"/>
              </a:ext>
            </a:extLst>
          </p:cNvPr>
          <p:cNvSpPr txBox="1"/>
          <p:nvPr/>
        </p:nvSpPr>
        <p:spPr>
          <a:xfrm>
            <a:off x="9023455" y="2892829"/>
            <a:ext cx="1571393" cy="253916"/>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微软雅黑"/>
                <a:ea typeface="微软雅黑"/>
                <a:cs typeface="+mn-cs"/>
              </a:rPr>
              <a:t>D</a:t>
            </a:r>
            <a:r>
              <a:rPr kumimoji="0" lang="en-US" altLang="zh-CN" sz="1050" b="1" i="0" u="none" strike="noStrike" kern="1200" cap="none" spc="0" normalizeH="0" baseline="0" noProof="0" dirty="0">
                <a:ln>
                  <a:noFill/>
                </a:ln>
                <a:solidFill>
                  <a:srgbClr val="000000"/>
                </a:solidFill>
                <a:effectLst/>
                <a:uLnTx/>
                <a:uFillTx/>
                <a:latin typeface="微软雅黑"/>
                <a:ea typeface="微软雅黑"/>
                <a:cs typeface="+mn-cs"/>
              </a:rPr>
              <a:t>urham CH CBSA</a:t>
            </a:r>
            <a:endParaRPr kumimoji="0" lang="en-US" sz="1050" b="1"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11" name="Slide Number Placeholder 1">
            <a:extLst>
              <a:ext uri="{FF2B5EF4-FFF2-40B4-BE49-F238E27FC236}">
                <a16:creationId xmlns:a16="http://schemas.microsoft.com/office/drawing/2014/main" id="{1947C505-4E5F-48B4-B275-C91FC0523095}"/>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351591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7CF4A84-9F87-4182-8763-C7AF327B4FB8}"/>
              </a:ext>
            </a:extLst>
          </p:cNvPr>
          <p:cNvPicPr>
            <a:picLocks noChangeAspect="1"/>
          </p:cNvPicPr>
          <p:nvPr/>
        </p:nvPicPr>
        <p:blipFill>
          <a:blip r:embed="rId3"/>
          <a:stretch>
            <a:fillRect/>
          </a:stretch>
        </p:blipFill>
        <p:spPr>
          <a:xfrm>
            <a:off x="8227469" y="3689240"/>
            <a:ext cx="3834049" cy="2734177"/>
          </a:xfrm>
          <a:prstGeom prst="rect">
            <a:avLst/>
          </a:prstGeom>
        </p:spPr>
      </p:pic>
      <p:pic>
        <p:nvPicPr>
          <p:cNvPr id="7" name="图片 6">
            <a:extLst>
              <a:ext uri="{FF2B5EF4-FFF2-40B4-BE49-F238E27FC236}">
                <a16:creationId xmlns:a16="http://schemas.microsoft.com/office/drawing/2014/main" id="{94FAA1AC-A094-46F8-80A1-3E54EA5C6ABC}"/>
              </a:ext>
            </a:extLst>
          </p:cNvPr>
          <p:cNvPicPr>
            <a:picLocks noChangeAspect="1"/>
          </p:cNvPicPr>
          <p:nvPr/>
        </p:nvPicPr>
        <p:blipFill>
          <a:blip r:embed="rId4"/>
          <a:stretch>
            <a:fillRect/>
          </a:stretch>
        </p:blipFill>
        <p:spPr>
          <a:xfrm>
            <a:off x="8227623" y="830821"/>
            <a:ext cx="3833895" cy="2799069"/>
          </a:xfrm>
          <a:prstGeom prst="rect">
            <a:avLst/>
          </a:prstGeom>
        </p:spPr>
      </p:pic>
      <p:pic>
        <p:nvPicPr>
          <p:cNvPr id="3" name="图片 2">
            <a:extLst>
              <a:ext uri="{FF2B5EF4-FFF2-40B4-BE49-F238E27FC236}">
                <a16:creationId xmlns:a16="http://schemas.microsoft.com/office/drawing/2014/main" id="{FC620049-7AC2-4E50-91CF-50006CA2F7EA}"/>
              </a:ext>
            </a:extLst>
          </p:cNvPr>
          <p:cNvPicPr>
            <a:picLocks noChangeAspect="1"/>
          </p:cNvPicPr>
          <p:nvPr/>
        </p:nvPicPr>
        <p:blipFill>
          <a:blip r:embed="rId5"/>
          <a:stretch>
            <a:fillRect/>
          </a:stretch>
        </p:blipFill>
        <p:spPr>
          <a:xfrm>
            <a:off x="93112" y="1259712"/>
            <a:ext cx="7869383" cy="4971196"/>
          </a:xfrm>
          <a:prstGeom prst="rect">
            <a:avLst/>
          </a:prstGeom>
        </p:spPr>
      </p:pic>
      <p:sp>
        <p:nvSpPr>
          <p:cNvPr id="17" name="TextBox 16">
            <a:extLst>
              <a:ext uri="{FF2B5EF4-FFF2-40B4-BE49-F238E27FC236}">
                <a16:creationId xmlns:a16="http://schemas.microsoft.com/office/drawing/2014/main" id="{9E1F4D95-8E6B-4DDD-82CB-D09EDB0780C0}"/>
              </a:ext>
            </a:extLst>
          </p:cNvPr>
          <p:cNvSpPr txBox="1"/>
          <p:nvPr/>
        </p:nvSpPr>
        <p:spPr>
          <a:xfrm>
            <a:off x="5309391" y="3113112"/>
            <a:ext cx="1569720" cy="25391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微软雅黑"/>
                <a:ea typeface="微软雅黑"/>
                <a:cs typeface="+mn-cs"/>
              </a:rPr>
              <a:t>Durham county, NC</a:t>
            </a:r>
          </a:p>
        </p:txBody>
      </p:sp>
      <p:sp>
        <p:nvSpPr>
          <p:cNvPr id="19" name="Rectangle 12">
            <a:extLst>
              <a:ext uri="{FF2B5EF4-FFF2-40B4-BE49-F238E27FC236}">
                <a16:creationId xmlns:a16="http://schemas.microsoft.com/office/drawing/2014/main" id="{F103CA97-DDB2-48A4-AB87-85FC224C45E4}"/>
              </a:ext>
            </a:extLst>
          </p:cNvPr>
          <p:cNvSpPr/>
          <p:nvPr/>
        </p:nvSpPr>
        <p:spPr>
          <a:xfrm>
            <a:off x="8269088" y="1423698"/>
            <a:ext cx="1332111" cy="155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9" name="Rectangle 12">
            <a:extLst>
              <a:ext uri="{FF2B5EF4-FFF2-40B4-BE49-F238E27FC236}">
                <a16:creationId xmlns:a16="http://schemas.microsoft.com/office/drawing/2014/main" id="{25314584-F6CF-425D-94DB-344F0B40BEA4}"/>
              </a:ext>
            </a:extLst>
          </p:cNvPr>
          <p:cNvSpPr/>
          <p:nvPr/>
        </p:nvSpPr>
        <p:spPr>
          <a:xfrm>
            <a:off x="8259665" y="4432934"/>
            <a:ext cx="1188528" cy="152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7966928" y="2933998"/>
            <a:ext cx="3813048" cy="729294"/>
          </a:xfrm>
          <a:prstGeom prst="wedgeRoundRectCallout">
            <a:avLst>
              <a:gd name="adj1" fmla="val -21589"/>
              <a:gd name="adj2" fmla="val 14337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Provide selection of Facility &amp; Source Category</a:t>
            </a:r>
            <a:endParaRPr kumimoji="0" lang="en-US" sz="1800" b="0" i="0" u="sng" strike="noStrike" kern="1200" cap="none" spc="0" normalizeH="0" baseline="0" noProof="0" dirty="0">
              <a:ln>
                <a:noFill/>
              </a:ln>
              <a:solidFill>
                <a:srgbClr val="0000FF"/>
              </a:solidFill>
              <a:effectLst/>
              <a:uLnTx/>
              <a:uFillTx/>
              <a:latin typeface="Calibri"/>
              <a:ea typeface="微软雅黑"/>
              <a:cs typeface="+mn-cs"/>
            </a:endParaRPr>
          </a:p>
        </p:txBody>
      </p:sp>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414272" y="128316"/>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Top “x”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5" name="Rectangle 12">
            <a:extLst>
              <a:ext uri="{FF2B5EF4-FFF2-40B4-BE49-F238E27FC236}">
                <a16:creationId xmlns:a16="http://schemas.microsoft.com/office/drawing/2014/main" id="{5B48C2BE-C29D-44E9-9A35-BAD163840D15}"/>
              </a:ext>
            </a:extLst>
          </p:cNvPr>
          <p:cNvSpPr/>
          <p:nvPr/>
        </p:nvSpPr>
        <p:spPr>
          <a:xfrm>
            <a:off x="232756" y="5309063"/>
            <a:ext cx="1357746" cy="4156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Rectangle 12">
            <a:extLst>
              <a:ext uri="{FF2B5EF4-FFF2-40B4-BE49-F238E27FC236}">
                <a16:creationId xmlns:a16="http://schemas.microsoft.com/office/drawing/2014/main" id="{B3EA5985-0148-4B49-9B97-6526EDFFDEB3}"/>
              </a:ext>
            </a:extLst>
          </p:cNvPr>
          <p:cNvSpPr/>
          <p:nvPr/>
        </p:nvSpPr>
        <p:spPr>
          <a:xfrm>
            <a:off x="148836" y="4245820"/>
            <a:ext cx="1646713" cy="686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Rectangle 12">
            <a:extLst>
              <a:ext uri="{FF2B5EF4-FFF2-40B4-BE49-F238E27FC236}">
                <a16:creationId xmlns:a16="http://schemas.microsoft.com/office/drawing/2014/main" id="{20268034-07CE-45E3-A95A-19A776D7FB56}"/>
              </a:ext>
            </a:extLst>
          </p:cNvPr>
          <p:cNvSpPr/>
          <p:nvPr/>
        </p:nvSpPr>
        <p:spPr>
          <a:xfrm>
            <a:off x="2009672" y="3445625"/>
            <a:ext cx="921950" cy="1842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1795550" y="3868189"/>
            <a:ext cx="4172988" cy="1590502"/>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pic>
        <p:nvPicPr>
          <p:cNvPr id="6" name="图片 5">
            <a:extLst>
              <a:ext uri="{FF2B5EF4-FFF2-40B4-BE49-F238E27FC236}">
                <a16:creationId xmlns:a16="http://schemas.microsoft.com/office/drawing/2014/main" id="{6FD09148-6692-4608-95E9-759D0E50C011}"/>
              </a:ext>
            </a:extLst>
          </p:cNvPr>
          <p:cNvPicPr>
            <a:picLocks noChangeAspect="1"/>
          </p:cNvPicPr>
          <p:nvPr/>
        </p:nvPicPr>
        <p:blipFill>
          <a:blip r:embed="rId6"/>
          <a:stretch>
            <a:fillRect/>
          </a:stretch>
        </p:blipFill>
        <p:spPr>
          <a:xfrm>
            <a:off x="5727571" y="808565"/>
            <a:ext cx="2209524" cy="2114286"/>
          </a:xfrm>
          <a:prstGeom prst="rect">
            <a:avLst/>
          </a:prstGeom>
        </p:spPr>
      </p:pic>
      <p:sp>
        <p:nvSpPr>
          <p:cNvPr id="23" name="Speech Bubble: Rectangle with Corners Rounded 4">
            <a:extLst>
              <a:ext uri="{FF2B5EF4-FFF2-40B4-BE49-F238E27FC236}">
                <a16:creationId xmlns:a16="http://schemas.microsoft.com/office/drawing/2014/main" id="{7C4C4B30-8DD7-4921-ACF0-A755363CAF93}"/>
              </a:ext>
            </a:extLst>
          </p:cNvPr>
          <p:cNvSpPr/>
          <p:nvPr/>
        </p:nvSpPr>
        <p:spPr>
          <a:xfrm>
            <a:off x="1496343" y="800416"/>
            <a:ext cx="3813048" cy="729294"/>
          </a:xfrm>
          <a:prstGeom prst="wedgeRoundRectCallout">
            <a:avLst>
              <a:gd name="adj1" fmla="val 60345"/>
              <a:gd name="adj2" fmla="val 2844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Provide selection of Facility &amp; Source Category</a:t>
            </a:r>
            <a:endParaRPr kumimoji="0" lang="en-US" sz="1800" b="0" i="0" u="sng" strike="noStrike" kern="1200" cap="none" spc="0" normalizeH="0" baseline="0" noProof="0" dirty="0">
              <a:ln>
                <a:noFill/>
              </a:ln>
              <a:solidFill>
                <a:srgbClr val="0000FF"/>
              </a:solidFill>
              <a:effectLst/>
              <a:uLnTx/>
              <a:uFillTx/>
              <a:latin typeface="Calibri"/>
              <a:ea typeface="微软雅黑"/>
              <a:cs typeface="+mn-cs"/>
            </a:endParaRPr>
          </a:p>
        </p:txBody>
      </p:sp>
      <p:cxnSp>
        <p:nvCxnSpPr>
          <p:cNvPr id="24" name="Straight Arrow Connector 15">
            <a:extLst>
              <a:ext uri="{FF2B5EF4-FFF2-40B4-BE49-F238E27FC236}">
                <a16:creationId xmlns:a16="http://schemas.microsoft.com/office/drawing/2014/main" id="{52766168-B3B7-443A-8735-36BA74956F97}"/>
              </a:ext>
            </a:extLst>
          </p:cNvPr>
          <p:cNvCxnSpPr>
            <a:cxnSpLocks/>
            <a:stCxn id="19" idx="1"/>
          </p:cNvCxnSpPr>
          <p:nvPr/>
        </p:nvCxnSpPr>
        <p:spPr bwMode="auto">
          <a:xfrm flipH="1">
            <a:off x="7958732" y="1501456"/>
            <a:ext cx="310356" cy="362831"/>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1" name="Slide Number Placeholder 1">
            <a:extLst>
              <a:ext uri="{FF2B5EF4-FFF2-40B4-BE49-F238E27FC236}">
                <a16:creationId xmlns:a16="http://schemas.microsoft.com/office/drawing/2014/main" id="{E2FC34E6-B888-4B1A-AF49-5A44E75FB716}"/>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161960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82F5E6A-6A93-4257-970A-8454814F2CA2}"/>
              </a:ext>
            </a:extLst>
          </p:cNvPr>
          <p:cNvPicPr>
            <a:picLocks noChangeAspect="1"/>
          </p:cNvPicPr>
          <p:nvPr/>
        </p:nvPicPr>
        <p:blipFill>
          <a:blip r:embed="rId3"/>
          <a:stretch>
            <a:fillRect/>
          </a:stretch>
        </p:blipFill>
        <p:spPr>
          <a:xfrm>
            <a:off x="1249126" y="912163"/>
            <a:ext cx="10131354" cy="5779288"/>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654342" y="3"/>
            <a:ext cx="10863742" cy="669103"/>
          </a:xfrm>
        </p:spPr>
        <p:txBody>
          <a:bodyPr>
            <a:normAutofit/>
          </a:bodyPr>
          <a:lstStyle/>
          <a:p>
            <a:r>
              <a:rPr lang="en-US" altLang="zh-CN" sz="3600" dirty="0">
                <a:latin typeface="Arial" panose="020B0604020202020204" pitchFamily="34" charset="0"/>
                <a:cs typeface="Arial" panose="020B0604020202020204" pitchFamily="34" charset="0"/>
              </a:rPr>
              <a:t>NEXUS Update: </a:t>
            </a:r>
            <a:r>
              <a:rPr lang="en-US" altLang="zh-CN" sz="3600" dirty="0">
                <a:solidFill>
                  <a:srgbClr val="FFFF00"/>
                </a:solidFill>
                <a:latin typeface="Arial" panose="020B0604020202020204" pitchFamily="34" charset="0"/>
                <a:cs typeface="Arial" panose="020B0604020202020204" pitchFamily="34" charset="0"/>
              </a:rPr>
              <a:t>“Source Category Emissions”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CCE6E8AE-FBD6-4CE3-A7B5-88435BD1E535}"/>
              </a:ext>
            </a:extLst>
          </p:cNvPr>
          <p:cNvSpPr/>
          <p:nvPr/>
        </p:nvSpPr>
        <p:spPr>
          <a:xfrm>
            <a:off x="5788331" y="1609863"/>
            <a:ext cx="4857206" cy="1162074"/>
          </a:xfrm>
          <a:prstGeom prst="wedgeRoundRectCallout">
            <a:avLst>
              <a:gd name="adj1" fmla="val 15973"/>
              <a:gd name="adj2" fmla="val 11078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1600" dirty="0">
                <a:solidFill>
                  <a:srgbClr val="0000FF"/>
                </a:solidFill>
                <a:latin typeface="Arial" panose="020B0604020202020204" pitchFamily="34" charset="0"/>
                <a:cs typeface="Arial" panose="020B0604020202020204" pitchFamily="34" charset="0"/>
              </a:rPr>
              <a:t>“Source Category Emissions” module provide five source categories, including  “point”, “non-point”, “on-road”, “non-road”, and “event” emissions for the selected region, CBSA, or county.</a:t>
            </a:r>
            <a:endParaRPr kumimoji="0" lang="en-US" sz="16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2" name="矩形 1">
            <a:extLst>
              <a:ext uri="{FF2B5EF4-FFF2-40B4-BE49-F238E27FC236}">
                <a16:creationId xmlns:a16="http://schemas.microsoft.com/office/drawing/2014/main" id="{B1A4AC28-57BE-4F23-9A28-F6E294012309}"/>
              </a:ext>
            </a:extLst>
          </p:cNvPr>
          <p:cNvSpPr/>
          <p:nvPr/>
        </p:nvSpPr>
        <p:spPr bwMode="auto">
          <a:xfrm>
            <a:off x="2203450" y="3194050"/>
            <a:ext cx="1085850" cy="20955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9" name="Slide Number Placeholder 1">
            <a:extLst>
              <a:ext uri="{FF2B5EF4-FFF2-40B4-BE49-F238E27FC236}">
                <a16:creationId xmlns:a16="http://schemas.microsoft.com/office/drawing/2014/main" id="{96C470CB-5A48-412D-A1DE-09CC3BB613CB}"/>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037673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654342" y="3"/>
            <a:ext cx="10863742" cy="669103"/>
          </a:xfrm>
        </p:spPr>
        <p:txBody>
          <a:bodyPr>
            <a:normAutofit/>
          </a:bodyPr>
          <a:lstStyle/>
          <a:p>
            <a:r>
              <a:rPr lang="en-US" altLang="zh-CN" sz="3600" dirty="0">
                <a:latin typeface="Arial" panose="020B0604020202020204" pitchFamily="34" charset="0"/>
                <a:cs typeface="Arial" panose="020B0604020202020204" pitchFamily="34" charset="0"/>
              </a:rPr>
              <a:t>NEXUS Update: </a:t>
            </a:r>
            <a:r>
              <a:rPr lang="en-US" altLang="zh-CN" sz="3600" dirty="0">
                <a:solidFill>
                  <a:srgbClr val="FFFF00"/>
                </a:solidFill>
                <a:latin typeface="Arial" panose="020B0604020202020204" pitchFamily="34" charset="0"/>
                <a:cs typeface="Arial" panose="020B0604020202020204" pitchFamily="34" charset="0"/>
              </a:rPr>
              <a:t>“Sector Emissions Summary”</a:t>
            </a:r>
            <a:endParaRPr lang="zh-CN" altLang="en-US" sz="3600" dirty="0">
              <a:solidFill>
                <a:srgbClr val="FFFF0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1564ADF2-0EDF-42DD-BE20-DBB215AF2B81}"/>
              </a:ext>
            </a:extLst>
          </p:cNvPr>
          <p:cNvCxnSpPr/>
          <p:nvPr/>
        </p:nvCxnSpPr>
        <p:spPr bwMode="auto">
          <a:xfrm>
            <a:off x="1647952" y="973123"/>
            <a:ext cx="647630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0" name="图片 9">
            <a:extLst>
              <a:ext uri="{FF2B5EF4-FFF2-40B4-BE49-F238E27FC236}">
                <a16:creationId xmlns:a16="http://schemas.microsoft.com/office/drawing/2014/main" id="{BF1AB0C3-E18B-4C1E-8352-54A5C2E79AF4}"/>
              </a:ext>
            </a:extLst>
          </p:cNvPr>
          <p:cNvPicPr>
            <a:picLocks noChangeAspect="1"/>
          </p:cNvPicPr>
          <p:nvPr/>
        </p:nvPicPr>
        <p:blipFill>
          <a:blip r:embed="rId3"/>
          <a:stretch>
            <a:fillRect/>
          </a:stretch>
        </p:blipFill>
        <p:spPr>
          <a:xfrm>
            <a:off x="1647951" y="852665"/>
            <a:ext cx="8654289" cy="5878248"/>
          </a:xfrm>
          <a:prstGeom prst="rect">
            <a:avLst/>
          </a:prstGeom>
        </p:spPr>
      </p:pic>
      <p:sp>
        <p:nvSpPr>
          <p:cNvPr id="7" name="Speech Bubble: Rectangle with Corners Rounded 4">
            <a:extLst>
              <a:ext uri="{FF2B5EF4-FFF2-40B4-BE49-F238E27FC236}">
                <a16:creationId xmlns:a16="http://schemas.microsoft.com/office/drawing/2014/main" id="{CCE6E8AE-FBD6-4CE3-A7B5-88435BD1E535}"/>
              </a:ext>
            </a:extLst>
          </p:cNvPr>
          <p:cNvSpPr/>
          <p:nvPr/>
        </p:nvSpPr>
        <p:spPr>
          <a:xfrm>
            <a:off x="7720087" y="3340119"/>
            <a:ext cx="4286618" cy="1557171"/>
          </a:xfrm>
          <a:prstGeom prst="wedgeRoundRectCallout">
            <a:avLst>
              <a:gd name="adj1" fmla="val -37708"/>
              <a:gd name="adj2" fmla="val -6809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“Sector Emission Summary” function allow to select major CBSAs and provides source and sector emissions summary to support OAQPS’s “Sector Prioritization” project effort </a:t>
            </a:r>
          </a:p>
        </p:txBody>
      </p:sp>
      <p:sp>
        <p:nvSpPr>
          <p:cNvPr id="11" name="矩形 10">
            <a:extLst>
              <a:ext uri="{FF2B5EF4-FFF2-40B4-BE49-F238E27FC236}">
                <a16:creationId xmlns:a16="http://schemas.microsoft.com/office/drawing/2014/main" id="{5B310272-6329-4136-9B02-391FD4EC4618}"/>
              </a:ext>
            </a:extLst>
          </p:cNvPr>
          <p:cNvSpPr/>
          <p:nvPr/>
        </p:nvSpPr>
        <p:spPr bwMode="auto">
          <a:xfrm>
            <a:off x="8279478" y="6264868"/>
            <a:ext cx="1662890" cy="26748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14" name="矩形 13">
            <a:extLst>
              <a:ext uri="{FF2B5EF4-FFF2-40B4-BE49-F238E27FC236}">
                <a16:creationId xmlns:a16="http://schemas.microsoft.com/office/drawing/2014/main" id="{69BEBD07-8823-4858-9A7B-5665862B97CE}"/>
              </a:ext>
            </a:extLst>
          </p:cNvPr>
          <p:cNvSpPr/>
          <p:nvPr/>
        </p:nvSpPr>
        <p:spPr bwMode="auto">
          <a:xfrm>
            <a:off x="7262380" y="2752981"/>
            <a:ext cx="1242182" cy="24090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9" name="Slide Number Placeholder 1">
            <a:extLst>
              <a:ext uri="{FF2B5EF4-FFF2-40B4-BE49-F238E27FC236}">
                <a16:creationId xmlns:a16="http://schemas.microsoft.com/office/drawing/2014/main" id="{4228AE03-7C40-4840-9736-F9C2A7F9D43C}"/>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767767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ABB5E4B6-6219-40E9-BFBD-E74B2395D312}"/>
              </a:ext>
            </a:extLst>
          </p:cNvPr>
          <p:cNvSpPr/>
          <p:nvPr/>
        </p:nvSpPr>
        <p:spPr bwMode="auto">
          <a:xfrm>
            <a:off x="1241033" y="905921"/>
            <a:ext cx="4566786" cy="5580604"/>
          </a:xfrm>
          <a:prstGeom prst="rect">
            <a:avLst/>
          </a:prstGeom>
          <a:solidFill>
            <a:srgbClr val="FFFFCC"/>
          </a:solidFill>
          <a:ln>
            <a:solidFill>
              <a:srgbClr val="FFFFCC"/>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654342" y="3"/>
            <a:ext cx="10863742" cy="669103"/>
          </a:xfrm>
        </p:spPr>
        <p:txBody>
          <a:bodyPr>
            <a:normAutofit/>
          </a:bodyPr>
          <a:lstStyle/>
          <a:p>
            <a:r>
              <a:rPr lang="en-US" altLang="zh-CN" sz="3600" dirty="0">
                <a:latin typeface="Arial" panose="020B0604020202020204" pitchFamily="34" charset="0"/>
                <a:cs typeface="Arial" panose="020B0604020202020204" pitchFamily="34" charset="0"/>
              </a:rPr>
              <a:t>NEXUS Update: </a:t>
            </a:r>
            <a:r>
              <a:rPr lang="en-US" altLang="zh-CN" sz="3600" dirty="0">
                <a:solidFill>
                  <a:srgbClr val="FFFF00"/>
                </a:solidFill>
                <a:latin typeface="Arial" panose="020B0604020202020204" pitchFamily="34" charset="0"/>
                <a:cs typeface="Arial" panose="020B0604020202020204" pitchFamily="34" charset="0"/>
              </a:rPr>
              <a:t>“Sector Emissions Summary”</a:t>
            </a:r>
            <a:endParaRPr lang="zh-CN" altLang="en-US" sz="3600" dirty="0">
              <a:solidFill>
                <a:srgbClr val="FFFF00"/>
              </a:solidFill>
              <a:latin typeface="Arial" panose="020B0604020202020204" pitchFamily="34" charset="0"/>
              <a:cs typeface="Arial" panose="020B0604020202020204" pitchFamily="34" charset="0"/>
            </a:endParaRPr>
          </a:p>
        </p:txBody>
      </p:sp>
      <p:cxnSp>
        <p:nvCxnSpPr>
          <p:cNvPr id="13" name="Straight Connector 4">
            <a:extLst>
              <a:ext uri="{FF2B5EF4-FFF2-40B4-BE49-F238E27FC236}">
                <a16:creationId xmlns:a16="http://schemas.microsoft.com/office/drawing/2014/main" id="{8F21E11C-B4FD-4076-B826-54443FDE65E2}"/>
              </a:ext>
            </a:extLst>
          </p:cNvPr>
          <p:cNvCxnSpPr>
            <a:cxnSpLocks/>
          </p:cNvCxnSpPr>
          <p:nvPr/>
        </p:nvCxnSpPr>
        <p:spPr bwMode="auto">
          <a:xfrm flipV="1">
            <a:off x="6116552" y="1125524"/>
            <a:ext cx="0" cy="5250876"/>
          </a:xfrm>
          <a:prstGeom prst="line">
            <a:avLst/>
          </a:prstGeom>
          <a:solidFill>
            <a:schemeClr val="accent1"/>
          </a:solidFill>
          <a:ln w="19050" cap="flat" cmpd="sng" algn="ctr">
            <a:solidFill>
              <a:srgbClr val="0000FF"/>
            </a:solidFill>
            <a:prstDash val="sysDot"/>
            <a:round/>
            <a:headEnd type="none" w="med" len="med"/>
            <a:tailEnd type="none" w="med" len="med"/>
          </a:ln>
          <a:effectLst/>
        </p:spPr>
      </p:cxnSp>
      <p:pic>
        <p:nvPicPr>
          <p:cNvPr id="16" name="图片 15">
            <a:extLst>
              <a:ext uri="{FF2B5EF4-FFF2-40B4-BE49-F238E27FC236}">
                <a16:creationId xmlns:a16="http://schemas.microsoft.com/office/drawing/2014/main" id="{FCC8CAD5-05A1-4717-A692-7310BB7D0EE9}"/>
              </a:ext>
            </a:extLst>
          </p:cNvPr>
          <p:cNvPicPr>
            <a:picLocks noChangeAspect="1"/>
          </p:cNvPicPr>
          <p:nvPr/>
        </p:nvPicPr>
        <p:blipFill>
          <a:blip r:embed="rId3"/>
          <a:stretch>
            <a:fillRect/>
          </a:stretch>
        </p:blipFill>
        <p:spPr>
          <a:xfrm>
            <a:off x="1307823" y="3572348"/>
            <a:ext cx="4428424" cy="2132414"/>
          </a:xfrm>
          <a:prstGeom prst="rect">
            <a:avLst/>
          </a:prstGeom>
          <a:ln>
            <a:solidFill>
              <a:srgbClr val="0000FF"/>
            </a:solidFill>
          </a:ln>
        </p:spPr>
      </p:pic>
      <p:pic>
        <p:nvPicPr>
          <p:cNvPr id="15" name="图片 14">
            <a:extLst>
              <a:ext uri="{FF2B5EF4-FFF2-40B4-BE49-F238E27FC236}">
                <a16:creationId xmlns:a16="http://schemas.microsoft.com/office/drawing/2014/main" id="{1DCC8538-0E68-4F86-9B84-518FECD17BCD}"/>
              </a:ext>
            </a:extLst>
          </p:cNvPr>
          <p:cNvPicPr>
            <a:picLocks noChangeAspect="1"/>
          </p:cNvPicPr>
          <p:nvPr/>
        </p:nvPicPr>
        <p:blipFill>
          <a:blip r:embed="rId4"/>
          <a:stretch>
            <a:fillRect/>
          </a:stretch>
        </p:blipFill>
        <p:spPr>
          <a:xfrm>
            <a:off x="1317348" y="1321458"/>
            <a:ext cx="4428424" cy="2132415"/>
          </a:xfrm>
          <a:prstGeom prst="rect">
            <a:avLst/>
          </a:prstGeom>
          <a:ln w="12700">
            <a:solidFill>
              <a:schemeClr val="accent1"/>
            </a:solidFill>
          </a:ln>
        </p:spPr>
      </p:pic>
      <p:pic>
        <p:nvPicPr>
          <p:cNvPr id="21" name="图片 20">
            <a:extLst>
              <a:ext uri="{FF2B5EF4-FFF2-40B4-BE49-F238E27FC236}">
                <a16:creationId xmlns:a16="http://schemas.microsoft.com/office/drawing/2014/main" id="{A6CD7CD1-2D75-4DC9-94DA-939EF15516C6}"/>
              </a:ext>
            </a:extLst>
          </p:cNvPr>
          <p:cNvPicPr>
            <a:picLocks noChangeAspect="1"/>
          </p:cNvPicPr>
          <p:nvPr/>
        </p:nvPicPr>
        <p:blipFill>
          <a:blip r:embed="rId5"/>
          <a:stretch>
            <a:fillRect/>
          </a:stretch>
        </p:blipFill>
        <p:spPr>
          <a:xfrm>
            <a:off x="1264960" y="5877117"/>
            <a:ext cx="4552250" cy="542733"/>
          </a:xfrm>
          <a:prstGeom prst="rect">
            <a:avLst/>
          </a:prstGeom>
          <a:ln>
            <a:solidFill>
              <a:srgbClr val="0000FF"/>
            </a:solidFill>
          </a:ln>
        </p:spPr>
      </p:pic>
      <p:pic>
        <p:nvPicPr>
          <p:cNvPr id="22" name="图片 21">
            <a:extLst>
              <a:ext uri="{FF2B5EF4-FFF2-40B4-BE49-F238E27FC236}">
                <a16:creationId xmlns:a16="http://schemas.microsoft.com/office/drawing/2014/main" id="{2A770B2B-2454-4268-A7A3-53DA35394F33}"/>
              </a:ext>
            </a:extLst>
          </p:cNvPr>
          <p:cNvPicPr>
            <a:picLocks noChangeAspect="1"/>
          </p:cNvPicPr>
          <p:nvPr/>
        </p:nvPicPr>
        <p:blipFill>
          <a:blip r:embed="rId6"/>
          <a:stretch>
            <a:fillRect/>
          </a:stretch>
        </p:blipFill>
        <p:spPr>
          <a:xfrm>
            <a:off x="6455403" y="1228219"/>
            <a:ext cx="4482605" cy="2429381"/>
          </a:xfrm>
          <a:prstGeom prst="rect">
            <a:avLst/>
          </a:prstGeom>
          <a:ln>
            <a:solidFill>
              <a:srgbClr val="FFFF00"/>
            </a:solidFill>
          </a:ln>
        </p:spPr>
      </p:pic>
      <p:pic>
        <p:nvPicPr>
          <p:cNvPr id="23" name="图片 22">
            <a:extLst>
              <a:ext uri="{FF2B5EF4-FFF2-40B4-BE49-F238E27FC236}">
                <a16:creationId xmlns:a16="http://schemas.microsoft.com/office/drawing/2014/main" id="{E17CFA9E-A0A5-406E-B852-8D6CD31821D9}"/>
              </a:ext>
            </a:extLst>
          </p:cNvPr>
          <p:cNvPicPr>
            <a:picLocks noChangeAspect="1"/>
          </p:cNvPicPr>
          <p:nvPr/>
        </p:nvPicPr>
        <p:blipFill>
          <a:blip r:embed="rId7"/>
          <a:stretch>
            <a:fillRect/>
          </a:stretch>
        </p:blipFill>
        <p:spPr>
          <a:xfrm>
            <a:off x="6455403" y="3686175"/>
            <a:ext cx="4482605" cy="2771775"/>
          </a:xfrm>
          <a:prstGeom prst="rect">
            <a:avLst/>
          </a:prstGeom>
          <a:ln>
            <a:solidFill>
              <a:srgbClr val="FFFF00"/>
            </a:solidFill>
          </a:ln>
        </p:spPr>
      </p:pic>
      <p:sp>
        <p:nvSpPr>
          <p:cNvPr id="25" name="文本框 24">
            <a:extLst>
              <a:ext uri="{FF2B5EF4-FFF2-40B4-BE49-F238E27FC236}">
                <a16:creationId xmlns:a16="http://schemas.microsoft.com/office/drawing/2014/main" id="{A641E2AA-977C-4F54-915E-15B42214CA47}"/>
              </a:ext>
            </a:extLst>
          </p:cNvPr>
          <p:cNvSpPr txBox="1"/>
          <p:nvPr/>
        </p:nvSpPr>
        <p:spPr>
          <a:xfrm>
            <a:off x="2535575" y="867015"/>
            <a:ext cx="2652858" cy="400110"/>
          </a:xfrm>
          <a:prstGeom prst="rect">
            <a:avLst/>
          </a:prstGeom>
          <a:noFill/>
        </p:spPr>
        <p:txBody>
          <a:bodyPr wrap="square" rtlCol="0">
            <a:spAutoFit/>
          </a:bodyPr>
          <a:lstStyle/>
          <a:p>
            <a:r>
              <a:rPr lang="en-US" altLang="zh-CN" sz="2000" b="1" dirty="0">
                <a:solidFill>
                  <a:srgbClr val="0000FF"/>
                </a:solidFill>
                <a:latin typeface="Calibri"/>
                <a:ea typeface="微软雅黑"/>
              </a:rPr>
              <a:t>Summary table</a:t>
            </a:r>
            <a:endParaRPr lang="zh-CN" altLang="en-US" sz="2000" b="1" dirty="0">
              <a:solidFill>
                <a:srgbClr val="0000FF"/>
              </a:solidFill>
              <a:latin typeface="Calibri"/>
              <a:ea typeface="微软雅黑"/>
            </a:endParaRPr>
          </a:p>
        </p:txBody>
      </p:sp>
      <p:sp>
        <p:nvSpPr>
          <p:cNvPr id="27" name="矩形 26">
            <a:extLst>
              <a:ext uri="{FF2B5EF4-FFF2-40B4-BE49-F238E27FC236}">
                <a16:creationId xmlns:a16="http://schemas.microsoft.com/office/drawing/2014/main" id="{7C7088EF-CF52-404A-8605-0ED1FE9C8650}"/>
              </a:ext>
            </a:extLst>
          </p:cNvPr>
          <p:cNvSpPr/>
          <p:nvPr/>
        </p:nvSpPr>
        <p:spPr bwMode="auto">
          <a:xfrm>
            <a:off x="6412213" y="905921"/>
            <a:ext cx="4566786" cy="5580604"/>
          </a:xfrm>
          <a:prstGeom prst="rect">
            <a:avLst/>
          </a:prstGeom>
          <a:noFill/>
          <a:ln w="19050" cap="flat" cmpd="sng" algn="ctr">
            <a:solidFill>
              <a:srgbClr val="0000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28" name="文本框 27">
            <a:extLst>
              <a:ext uri="{FF2B5EF4-FFF2-40B4-BE49-F238E27FC236}">
                <a16:creationId xmlns:a16="http://schemas.microsoft.com/office/drawing/2014/main" id="{CD96908C-89F5-491D-A266-89FDF8825919}"/>
              </a:ext>
            </a:extLst>
          </p:cNvPr>
          <p:cNvSpPr txBox="1"/>
          <p:nvPr/>
        </p:nvSpPr>
        <p:spPr>
          <a:xfrm>
            <a:off x="8007317" y="867015"/>
            <a:ext cx="2930691" cy="400110"/>
          </a:xfrm>
          <a:prstGeom prst="rect">
            <a:avLst/>
          </a:prstGeom>
          <a:noFill/>
        </p:spPr>
        <p:txBody>
          <a:bodyPr wrap="square" rtlCol="0">
            <a:spAutoFit/>
          </a:bodyPr>
          <a:lstStyle/>
          <a:p>
            <a:endParaRPr lang="zh-CN" altLang="en-US" sz="2000" dirty="0">
              <a:solidFill>
                <a:srgbClr val="0000FF"/>
              </a:solidFill>
              <a:latin typeface="Calibri"/>
              <a:ea typeface="微软雅黑"/>
            </a:endParaRPr>
          </a:p>
        </p:txBody>
      </p:sp>
      <p:sp>
        <p:nvSpPr>
          <p:cNvPr id="29" name="矩形 28">
            <a:extLst>
              <a:ext uri="{FF2B5EF4-FFF2-40B4-BE49-F238E27FC236}">
                <a16:creationId xmlns:a16="http://schemas.microsoft.com/office/drawing/2014/main" id="{6241F12B-732E-409C-BFCB-6749D0703161}"/>
              </a:ext>
            </a:extLst>
          </p:cNvPr>
          <p:cNvSpPr/>
          <p:nvPr/>
        </p:nvSpPr>
        <p:spPr bwMode="auto">
          <a:xfrm>
            <a:off x="6530942" y="3372293"/>
            <a:ext cx="1476375" cy="400110"/>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altLang="zh-CN" sz="1400" b="0" i="0" u="none" strike="noStrike" cap="none" normalizeH="0" baseline="0" dirty="0">
                <a:ln>
                  <a:noFill/>
                </a:ln>
                <a:solidFill>
                  <a:srgbClr val="C00000"/>
                </a:solidFill>
                <a:effectLst/>
                <a:latin typeface="Arial" charset="0"/>
                <a:ea typeface="宋体" pitchFamily="2" charset="-122"/>
              </a:rPr>
              <a:t>Emissions</a:t>
            </a:r>
            <a:endParaRPr kumimoji="0" lang="zh-CN" altLang="en-US" sz="1400" b="0" i="0" u="none" strike="noStrike" cap="none" normalizeH="0" baseline="0" dirty="0">
              <a:ln>
                <a:noFill/>
              </a:ln>
              <a:solidFill>
                <a:srgbClr val="C00000"/>
              </a:solidFill>
              <a:effectLst/>
              <a:latin typeface="Arial" charset="0"/>
              <a:ea typeface="宋体" pitchFamily="2" charset="-122"/>
            </a:endParaRPr>
          </a:p>
        </p:txBody>
      </p:sp>
      <p:sp>
        <p:nvSpPr>
          <p:cNvPr id="30" name="矩形 29">
            <a:extLst>
              <a:ext uri="{FF2B5EF4-FFF2-40B4-BE49-F238E27FC236}">
                <a16:creationId xmlns:a16="http://schemas.microsoft.com/office/drawing/2014/main" id="{095B1EF4-2742-4F18-B3B1-7A523D0D2258}"/>
              </a:ext>
            </a:extLst>
          </p:cNvPr>
          <p:cNvSpPr/>
          <p:nvPr/>
        </p:nvSpPr>
        <p:spPr bwMode="auto">
          <a:xfrm>
            <a:off x="6495330" y="6066970"/>
            <a:ext cx="2200276" cy="40011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altLang="zh-CN" sz="1400" dirty="0">
                <a:solidFill>
                  <a:srgbClr val="C00000"/>
                </a:solidFill>
                <a:latin typeface="Arial" charset="0"/>
                <a:ea typeface="宋体" pitchFamily="2" charset="-122"/>
              </a:rPr>
              <a:t>Frequency &amp; Rank</a:t>
            </a:r>
            <a:endParaRPr kumimoji="0" lang="zh-CN" altLang="en-US" sz="1400" b="0" i="0" u="none" strike="noStrike" cap="none" normalizeH="0" baseline="0" dirty="0">
              <a:ln>
                <a:noFill/>
              </a:ln>
              <a:solidFill>
                <a:srgbClr val="C00000"/>
              </a:solidFill>
              <a:effectLst/>
              <a:latin typeface="Arial" charset="0"/>
              <a:ea typeface="宋体" pitchFamily="2" charset="-122"/>
            </a:endParaRPr>
          </a:p>
        </p:txBody>
      </p:sp>
      <p:sp>
        <p:nvSpPr>
          <p:cNvPr id="31" name="矩形 30">
            <a:extLst>
              <a:ext uri="{FF2B5EF4-FFF2-40B4-BE49-F238E27FC236}">
                <a16:creationId xmlns:a16="http://schemas.microsoft.com/office/drawing/2014/main" id="{7D12EB16-BB56-431F-A45D-BA97449AD3C6}"/>
              </a:ext>
            </a:extLst>
          </p:cNvPr>
          <p:cNvSpPr/>
          <p:nvPr/>
        </p:nvSpPr>
        <p:spPr bwMode="auto">
          <a:xfrm>
            <a:off x="7973029" y="829377"/>
            <a:ext cx="1767893" cy="177123"/>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altLang="zh-CN" sz="2000" b="1" dirty="0">
                <a:solidFill>
                  <a:srgbClr val="0000FF"/>
                </a:solidFill>
                <a:latin typeface="Calibri"/>
                <a:ea typeface="微软雅黑"/>
              </a:rPr>
              <a:t>Summary plot</a:t>
            </a:r>
            <a:endParaRPr lang="zh-CN" altLang="en-US" sz="2000" b="1" dirty="0">
              <a:solidFill>
                <a:srgbClr val="0000FF"/>
              </a:solidFill>
              <a:latin typeface="Calibri"/>
              <a:ea typeface="微软雅黑"/>
            </a:endParaRPr>
          </a:p>
        </p:txBody>
      </p:sp>
      <p:sp>
        <p:nvSpPr>
          <p:cNvPr id="17" name="Slide Number Placeholder 1">
            <a:extLst>
              <a:ext uri="{FF2B5EF4-FFF2-40B4-BE49-F238E27FC236}">
                <a16:creationId xmlns:a16="http://schemas.microsoft.com/office/drawing/2014/main" id="{7DB47441-5396-4A1A-8873-9ADA52D34711}"/>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35324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C606BE-68A8-4023-834E-E30458825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539" y="1345244"/>
            <a:ext cx="7676003" cy="4797502"/>
          </a:xfrm>
          <a:prstGeom prst="rect">
            <a:avLst/>
          </a:prstGeom>
          <a:ln w="15875">
            <a:solidFill>
              <a:schemeClr val="bg1">
                <a:lumMod val="50000"/>
              </a:schemeClr>
            </a:solidFill>
          </a:ln>
        </p:spPr>
      </p:pic>
      <p:pic>
        <p:nvPicPr>
          <p:cNvPr id="22" name="图片 21">
            <a:extLst>
              <a:ext uri="{FF2B5EF4-FFF2-40B4-BE49-F238E27FC236}">
                <a16:creationId xmlns:a16="http://schemas.microsoft.com/office/drawing/2014/main" id="{2F41EEA0-C59B-4CD3-B785-CE5B9BEFF25E}"/>
              </a:ext>
            </a:extLst>
          </p:cNvPr>
          <p:cNvPicPr>
            <a:picLocks noChangeAspect="1"/>
          </p:cNvPicPr>
          <p:nvPr/>
        </p:nvPicPr>
        <p:blipFill>
          <a:blip r:embed="rId3"/>
          <a:stretch>
            <a:fillRect/>
          </a:stretch>
        </p:blipFill>
        <p:spPr>
          <a:xfrm>
            <a:off x="8213451" y="3547469"/>
            <a:ext cx="3943379" cy="3100981"/>
          </a:xfrm>
          <a:prstGeom prst="rect">
            <a:avLst/>
          </a:prstGeom>
        </p:spPr>
      </p:pic>
      <p:sp>
        <p:nvSpPr>
          <p:cNvPr id="2" name="标题 1">
            <a:extLst>
              <a:ext uri="{FF2B5EF4-FFF2-40B4-BE49-F238E27FC236}">
                <a16:creationId xmlns:a16="http://schemas.microsoft.com/office/drawing/2014/main" id="{7A1E9C0E-9559-4A6A-8873-77C563FF42ED}"/>
              </a:ext>
            </a:extLst>
          </p:cNvPr>
          <p:cNvSpPr>
            <a:spLocks noGrp="1"/>
          </p:cNvSpPr>
          <p:nvPr>
            <p:ph type="title"/>
          </p:nvPr>
        </p:nvSpPr>
        <p:spPr>
          <a:xfrm>
            <a:off x="609599" y="94691"/>
            <a:ext cx="11258145" cy="669103"/>
          </a:xfrm>
        </p:spPr>
        <p:txBody>
          <a:bodyPr/>
          <a:lstStyle/>
          <a:p>
            <a:r>
              <a:rPr lang="en-US" altLang="zh-CN" sz="3200" dirty="0">
                <a:latin typeface="Arial" panose="020B0604020202020204" pitchFamily="34" charset="0"/>
                <a:cs typeface="Arial" panose="020B0604020202020204" pitchFamily="34" charset="0"/>
              </a:rPr>
              <a:t>NEXUS Update: </a:t>
            </a:r>
            <a:r>
              <a:rPr lang="en-US" altLang="zh-CN" dirty="0">
                <a:solidFill>
                  <a:srgbClr val="FFFF00"/>
                </a:solidFill>
                <a:latin typeface="Arial" panose="020B0604020202020204" pitchFamily="34" charset="0"/>
                <a:cs typeface="Arial" panose="020B0604020202020204" pitchFamily="34" charset="0"/>
              </a:rPr>
              <a:t>“Monitoring Data/Site” Module</a:t>
            </a: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A281E30-14E4-4A46-A05B-6B21C3902756}"/>
              </a:ext>
            </a:extLst>
          </p:cNvPr>
          <p:cNvSpPr txBox="1"/>
          <p:nvPr/>
        </p:nvSpPr>
        <p:spPr>
          <a:xfrm>
            <a:off x="8203281" y="3163554"/>
            <a:ext cx="204913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Monitor Site/Data</a:t>
            </a:r>
            <a:endParaRPr kumimoji="0" lang="en-US" sz="1800" b="0" i="0" u="none" strike="noStrike" kern="1200" cap="none" spc="0" normalizeH="0" baseline="0" noProof="0" dirty="0">
              <a:ln>
                <a:noFill/>
              </a:ln>
              <a:solidFill>
                <a:srgbClr val="FF0000"/>
              </a:solidFill>
              <a:effectLst/>
              <a:uLnTx/>
              <a:uFillTx/>
              <a:latin typeface="微软雅黑"/>
              <a:ea typeface="微软雅黑"/>
              <a:cs typeface="+mn-cs"/>
            </a:endParaRPr>
          </a:p>
        </p:txBody>
      </p:sp>
      <p:cxnSp>
        <p:nvCxnSpPr>
          <p:cNvPr id="14" name="直接箭头连接符 6">
            <a:extLst>
              <a:ext uri="{FF2B5EF4-FFF2-40B4-BE49-F238E27FC236}">
                <a16:creationId xmlns:a16="http://schemas.microsoft.com/office/drawing/2014/main" id="{58E358B2-2235-456A-A720-4427DDB0CCD9}"/>
              </a:ext>
            </a:extLst>
          </p:cNvPr>
          <p:cNvCxnSpPr>
            <a:cxnSpLocks/>
          </p:cNvCxnSpPr>
          <p:nvPr/>
        </p:nvCxnSpPr>
        <p:spPr bwMode="auto">
          <a:xfrm flipH="1" flipV="1">
            <a:off x="5410200" y="4482314"/>
            <a:ext cx="2714832" cy="271004"/>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24" name="TextBox 23">
            <a:extLst>
              <a:ext uri="{FF2B5EF4-FFF2-40B4-BE49-F238E27FC236}">
                <a16:creationId xmlns:a16="http://schemas.microsoft.com/office/drawing/2014/main" id="{BE9E6465-4E75-406A-865A-601C6CAADD27}"/>
              </a:ext>
            </a:extLst>
          </p:cNvPr>
          <p:cNvSpPr txBox="1"/>
          <p:nvPr/>
        </p:nvSpPr>
        <p:spPr>
          <a:xfrm>
            <a:off x="8008775" y="869896"/>
            <a:ext cx="127930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AQ trend</a:t>
            </a:r>
          </a:p>
        </p:txBody>
      </p:sp>
      <p:sp>
        <p:nvSpPr>
          <p:cNvPr id="15" name="Slide Number Placeholder 1">
            <a:extLst>
              <a:ext uri="{FF2B5EF4-FFF2-40B4-BE49-F238E27FC236}">
                <a16:creationId xmlns:a16="http://schemas.microsoft.com/office/drawing/2014/main" id="{874E61FA-EC22-4259-9C88-226559B57310}"/>
              </a:ext>
            </a:extLst>
          </p:cNvPr>
          <p:cNvSpPr txBox="1">
            <a:spLocks/>
          </p:cNvSpPr>
          <p:nvPr/>
        </p:nvSpPr>
        <p:spPr>
          <a:xfrm>
            <a:off x="10537582" y="6574663"/>
            <a:ext cx="1600200" cy="42379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350" b="0" i="0" u="none" strike="noStrike" kern="1200" cap="none" spc="0" normalizeH="0" baseline="0" noProof="0">
                <a:ln>
                  <a:noFill/>
                </a:ln>
                <a:solidFill>
                  <a:prstClr val="black">
                    <a:tint val="75000"/>
                  </a:prstClr>
                </a:solidFill>
                <a:effectLst/>
                <a:uLnTx/>
                <a:uFillTx/>
                <a:latin typeface="Arial" pitchFamily="34" charset="0"/>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350" b="0" i="0" u="none" strike="noStrike" kern="1200" cap="none" spc="0" normalizeH="0" baseline="0" noProof="0" dirty="0">
              <a:ln>
                <a:noFill/>
              </a:ln>
              <a:solidFill>
                <a:prstClr val="black">
                  <a:tint val="75000"/>
                </a:prstClr>
              </a:solidFill>
              <a:effectLst/>
              <a:uLnTx/>
              <a:uFillTx/>
              <a:latin typeface="Arial" pitchFamily="34" charset="0"/>
              <a:ea typeface="ＭＳ Ｐゴシック"/>
              <a:cs typeface="+mn-cs"/>
            </a:endParaRPr>
          </a:p>
        </p:txBody>
      </p:sp>
      <p:sp>
        <p:nvSpPr>
          <p:cNvPr id="17" name="矩形 16">
            <a:extLst>
              <a:ext uri="{FF2B5EF4-FFF2-40B4-BE49-F238E27FC236}">
                <a16:creationId xmlns:a16="http://schemas.microsoft.com/office/drawing/2014/main" id="{D8C4A42F-E0A8-4890-91C6-6A01E5BCB3AF}"/>
              </a:ext>
            </a:extLst>
          </p:cNvPr>
          <p:cNvSpPr/>
          <p:nvPr/>
        </p:nvSpPr>
        <p:spPr bwMode="auto">
          <a:xfrm>
            <a:off x="8303450" y="4524375"/>
            <a:ext cx="850075" cy="32039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27" name="Speech Bubble: Rectangle with Corners Rounded 4">
            <a:extLst>
              <a:ext uri="{FF2B5EF4-FFF2-40B4-BE49-F238E27FC236}">
                <a16:creationId xmlns:a16="http://schemas.microsoft.com/office/drawing/2014/main" id="{163C9880-1C44-42EA-BACE-818358EFAD9E}"/>
              </a:ext>
            </a:extLst>
          </p:cNvPr>
          <p:cNvSpPr/>
          <p:nvPr/>
        </p:nvSpPr>
        <p:spPr>
          <a:xfrm>
            <a:off x="5964344" y="5149883"/>
            <a:ext cx="2879315" cy="830998"/>
          </a:xfrm>
          <a:prstGeom prst="wedgeRoundRectCallout">
            <a:avLst>
              <a:gd name="adj1" fmla="val 42780"/>
              <a:gd name="adj2" fmla="val -100291"/>
              <a:gd name="adj3" fmla="val 16667"/>
            </a:avLst>
          </a:prstGeom>
          <a:solidFill>
            <a:srgbClr val="FFFFCC"/>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dirty="0">
                <a:solidFill>
                  <a:srgbClr val="0000FF"/>
                </a:solidFill>
                <a:latin typeface="Calibri"/>
                <a:ea typeface="微软雅黑"/>
              </a:rPr>
              <a:t>Click to select monitor site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dirty="0">
                <a:solidFill>
                  <a:srgbClr val="0000FF"/>
                </a:solidFill>
                <a:latin typeface="Calibri"/>
                <a:ea typeface="微软雅黑"/>
              </a:rPr>
              <a:t>&amp; pollutant</a:t>
            </a:r>
          </a:p>
        </p:txBody>
      </p:sp>
      <p:sp>
        <p:nvSpPr>
          <p:cNvPr id="28" name="Speech Bubble: Rectangle with Corners Rounded 4">
            <a:extLst>
              <a:ext uri="{FF2B5EF4-FFF2-40B4-BE49-F238E27FC236}">
                <a16:creationId xmlns:a16="http://schemas.microsoft.com/office/drawing/2014/main" id="{F17D98DD-CDFE-4DB7-A3CA-03C80D41CF21}"/>
              </a:ext>
            </a:extLst>
          </p:cNvPr>
          <p:cNvSpPr/>
          <p:nvPr/>
        </p:nvSpPr>
        <p:spPr>
          <a:xfrm>
            <a:off x="2747461" y="3117387"/>
            <a:ext cx="2879315" cy="830998"/>
          </a:xfrm>
          <a:prstGeom prst="wedgeRoundRectCallout">
            <a:avLst>
              <a:gd name="adj1" fmla="val 38975"/>
              <a:gd name="adj2" fmla="val 11347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dirty="0">
                <a:solidFill>
                  <a:srgbClr val="0000FF"/>
                </a:solidFill>
                <a:latin typeface="Calibri"/>
                <a:ea typeface="微软雅黑"/>
              </a:rPr>
              <a:t>Click to display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dirty="0">
                <a:solidFill>
                  <a:srgbClr val="0000FF"/>
                </a:solidFill>
                <a:latin typeface="Calibri"/>
                <a:ea typeface="微软雅黑"/>
              </a:rPr>
              <a:t>AQ trend  at monitor site</a:t>
            </a:r>
          </a:p>
        </p:txBody>
      </p:sp>
      <p:pic>
        <p:nvPicPr>
          <p:cNvPr id="10" name="图片 9">
            <a:extLst>
              <a:ext uri="{FF2B5EF4-FFF2-40B4-BE49-F238E27FC236}">
                <a16:creationId xmlns:a16="http://schemas.microsoft.com/office/drawing/2014/main" id="{038781AD-8A42-4CA7-90C6-26593BED33F6}"/>
              </a:ext>
            </a:extLst>
          </p:cNvPr>
          <p:cNvPicPr>
            <a:picLocks noChangeAspect="1"/>
          </p:cNvPicPr>
          <p:nvPr/>
        </p:nvPicPr>
        <p:blipFill>
          <a:blip r:embed="rId4"/>
          <a:stretch>
            <a:fillRect/>
          </a:stretch>
        </p:blipFill>
        <p:spPr>
          <a:xfrm>
            <a:off x="6421580" y="2163099"/>
            <a:ext cx="1926826" cy="939242"/>
          </a:xfrm>
          <a:prstGeom prst="rect">
            <a:avLst/>
          </a:prstGeom>
          <a:ln w="22225">
            <a:solidFill>
              <a:schemeClr val="bg1">
                <a:lumMod val="50000"/>
              </a:schemeClr>
            </a:solidFill>
          </a:ln>
        </p:spPr>
      </p:pic>
      <p:sp>
        <p:nvSpPr>
          <p:cNvPr id="26" name="Speech Bubble: Rectangle with Corners Rounded 4">
            <a:extLst>
              <a:ext uri="{FF2B5EF4-FFF2-40B4-BE49-F238E27FC236}">
                <a16:creationId xmlns:a16="http://schemas.microsoft.com/office/drawing/2014/main" id="{0B5FBC70-0388-42A6-BEBB-10EF47FB8AA4}"/>
              </a:ext>
            </a:extLst>
          </p:cNvPr>
          <p:cNvSpPr/>
          <p:nvPr/>
        </p:nvSpPr>
        <p:spPr>
          <a:xfrm>
            <a:off x="3776923" y="1469812"/>
            <a:ext cx="2946390" cy="369332"/>
          </a:xfrm>
          <a:prstGeom prst="wedgeRoundRectCallout">
            <a:avLst>
              <a:gd name="adj1" fmla="val 38638"/>
              <a:gd name="adj2" fmla="val 24969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Right-click to invoke </a:t>
            </a:r>
          </a:p>
        </p:txBody>
      </p:sp>
      <p:sp>
        <p:nvSpPr>
          <p:cNvPr id="18" name="矩形 17">
            <a:extLst>
              <a:ext uri="{FF2B5EF4-FFF2-40B4-BE49-F238E27FC236}">
                <a16:creationId xmlns:a16="http://schemas.microsoft.com/office/drawing/2014/main" id="{EDDE02CD-F5B4-447C-864B-60F22D0FE908}"/>
              </a:ext>
            </a:extLst>
          </p:cNvPr>
          <p:cNvSpPr/>
          <p:nvPr/>
        </p:nvSpPr>
        <p:spPr bwMode="auto">
          <a:xfrm>
            <a:off x="6421580" y="2566928"/>
            <a:ext cx="1926826" cy="19777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dirty="0">
              <a:ln>
                <a:noFill/>
              </a:ln>
              <a:solidFill>
                <a:srgbClr val="FF3300"/>
              </a:solidFill>
              <a:effectLst/>
              <a:latin typeface="Arial" charset="0"/>
              <a:ea typeface="宋体" pitchFamily="2" charset="-122"/>
            </a:endParaRPr>
          </a:p>
        </p:txBody>
      </p:sp>
      <p:cxnSp>
        <p:nvCxnSpPr>
          <p:cNvPr id="7" name="直接箭头连接符 6">
            <a:extLst>
              <a:ext uri="{FF2B5EF4-FFF2-40B4-BE49-F238E27FC236}">
                <a16:creationId xmlns:a16="http://schemas.microsoft.com/office/drawing/2014/main" id="{87BAAF43-FB8B-4EDC-925D-45808D6887C0}"/>
              </a:ext>
            </a:extLst>
          </p:cNvPr>
          <p:cNvCxnSpPr>
            <a:cxnSpLocks/>
          </p:cNvCxnSpPr>
          <p:nvPr/>
        </p:nvCxnSpPr>
        <p:spPr bwMode="auto">
          <a:xfrm flipV="1">
            <a:off x="5410200" y="2046241"/>
            <a:ext cx="2779534" cy="2321932"/>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pic>
        <p:nvPicPr>
          <p:cNvPr id="20" name="图片 19">
            <a:extLst>
              <a:ext uri="{FF2B5EF4-FFF2-40B4-BE49-F238E27FC236}">
                <a16:creationId xmlns:a16="http://schemas.microsoft.com/office/drawing/2014/main" id="{7ADC33CC-C0C2-4624-9191-446A3031C637}"/>
              </a:ext>
            </a:extLst>
          </p:cNvPr>
          <p:cNvPicPr>
            <a:picLocks noChangeAspect="1"/>
          </p:cNvPicPr>
          <p:nvPr/>
        </p:nvPicPr>
        <p:blipFill>
          <a:blip r:embed="rId5"/>
          <a:stretch>
            <a:fillRect/>
          </a:stretch>
        </p:blipFill>
        <p:spPr>
          <a:xfrm>
            <a:off x="8203281" y="1238689"/>
            <a:ext cx="3943379" cy="1910282"/>
          </a:xfrm>
          <a:prstGeom prst="rect">
            <a:avLst/>
          </a:prstGeom>
        </p:spPr>
      </p:pic>
    </p:spTree>
    <p:extLst>
      <p:ext uri="{BB962C8B-B14F-4D97-AF65-F5344CB8AC3E}">
        <p14:creationId xmlns:p14="http://schemas.microsoft.com/office/powerpoint/2010/main" val="277493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17" grpId="0" animBg="1"/>
      <p:bldP spid="27" grpId="0" animBg="1"/>
      <p:bldP spid="28" grpId="0" animBg="1"/>
      <p:bldP spid="2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1524000" y="92698"/>
            <a:ext cx="9144000" cy="646331"/>
          </a:xfrm>
          <a:prstGeom prst="rect">
            <a:avLst/>
          </a:prstGeom>
          <a:noFill/>
          <a:ln w="9525">
            <a:noFill/>
            <a:miter lim="800000"/>
            <a:headEnd/>
            <a:tailEnd/>
          </a:ln>
          <a:effectLst/>
        </p:spPr>
        <p:txBody>
          <a:bodyPr wrap="square">
            <a:spAutoFit/>
          </a:bodyPr>
          <a:lstStyle/>
          <a:p>
            <a:pPr algn="ctr" fontAlgn="base">
              <a:spcBef>
                <a:spcPct val="0"/>
              </a:spcBef>
              <a:spcAft>
                <a:spcPts val="1800"/>
              </a:spcAft>
              <a:defRPr/>
            </a:pPr>
            <a:r>
              <a:rPr lang="en-US" sz="3600" b="1" dirty="0">
                <a:solidFill>
                  <a:schemeClr val="bg1"/>
                </a:solidFill>
                <a:effectLst>
                  <a:outerShdw blurRad="38100" dist="38100" dir="2700000" algn="tl">
                    <a:srgbClr val="000000">
                      <a:alpha val="43137"/>
                    </a:srgbClr>
                  </a:outerShdw>
                </a:effectLst>
                <a:latin typeface="Arial" charset="0"/>
                <a:ea typeface="微软雅黑"/>
              </a:rPr>
              <a:t>NEXUS: </a:t>
            </a:r>
            <a:r>
              <a:rPr lang="en-US" sz="3600" b="1" dirty="0">
                <a:solidFill>
                  <a:srgbClr val="FFFF00"/>
                </a:solidFill>
                <a:effectLst>
                  <a:outerShdw blurRad="38100" dist="38100" dir="2700000" algn="tl">
                    <a:srgbClr val="000000">
                      <a:alpha val="43137"/>
                    </a:srgbClr>
                  </a:outerShdw>
                </a:effectLst>
                <a:latin typeface="Arial" charset="0"/>
                <a:ea typeface="微软雅黑"/>
              </a:rPr>
              <a:t>Tool Development</a:t>
            </a:r>
            <a:endParaRPr lang="en-US" altLang="zh-CN" sz="3200" b="1" dirty="0">
              <a:solidFill>
                <a:srgbClr val="FFFF00"/>
              </a:solidFill>
              <a:latin typeface="Arial" charset="0"/>
              <a:ea typeface="宋体" panose="02010600030101010101" pitchFamily="2" charset="-122"/>
            </a:endParaRPr>
          </a:p>
        </p:txBody>
      </p:sp>
      <p:pic>
        <p:nvPicPr>
          <p:cNvPr id="22" name="Picture 21">
            <a:extLst>
              <a:ext uri="{FF2B5EF4-FFF2-40B4-BE49-F238E27FC236}">
                <a16:creationId xmlns:a16="http://schemas.microsoft.com/office/drawing/2014/main" id="{145786FD-FD79-4F13-97B8-F53B9DFC233E}"/>
              </a:ext>
            </a:extLst>
          </p:cNvPr>
          <p:cNvPicPr>
            <a:picLocks noChangeAspect="1"/>
          </p:cNvPicPr>
          <p:nvPr/>
        </p:nvPicPr>
        <p:blipFill>
          <a:blip r:embed="rId3"/>
          <a:stretch>
            <a:fillRect/>
          </a:stretch>
        </p:blipFill>
        <p:spPr>
          <a:xfrm>
            <a:off x="1651279" y="884330"/>
            <a:ext cx="8889441" cy="4815114"/>
          </a:xfrm>
          <a:prstGeom prst="rect">
            <a:avLst/>
          </a:prstGeom>
          <a:noFill/>
          <a:ln>
            <a:solidFill>
              <a:schemeClr val="tx1"/>
            </a:solidFill>
          </a:ln>
        </p:spPr>
      </p:pic>
      <p:sp>
        <p:nvSpPr>
          <p:cNvPr id="23" name="Content Placeholder 2">
            <a:extLst>
              <a:ext uri="{FF2B5EF4-FFF2-40B4-BE49-F238E27FC236}">
                <a16:creationId xmlns:a16="http://schemas.microsoft.com/office/drawing/2014/main" id="{84E54DD3-EE3F-40AC-A3BE-CF2158371271}"/>
              </a:ext>
            </a:extLst>
          </p:cNvPr>
          <p:cNvSpPr>
            <a:spLocks noGrp="1"/>
          </p:cNvSpPr>
          <p:nvPr>
            <p:ph idx="1"/>
          </p:nvPr>
        </p:nvSpPr>
        <p:spPr>
          <a:xfrm>
            <a:off x="0" y="5844747"/>
            <a:ext cx="12192000" cy="1013155"/>
          </a:xfrm>
        </p:spPr>
        <p:txBody>
          <a:bodyPr>
            <a:normAutofit fontScale="77500" lnSpcReduction="20000"/>
          </a:bodyPr>
          <a:lstStyle/>
          <a:p>
            <a:pPr marL="0" lvl="0" indent="0">
              <a:buNone/>
            </a:pPr>
            <a:r>
              <a:rPr lang="en-US" sz="2900" b="0" dirty="0">
                <a:latin typeface="Arial" panose="020B0604020202020204" pitchFamily="34" charset="0"/>
                <a:cs typeface="Arial" panose="020B0604020202020204" pitchFamily="34" charset="0"/>
              </a:rPr>
              <a:t>A new Multi-Pollutant (MP) Advanced Screening Tool (NEXUS) is being developed to: </a:t>
            </a:r>
          </a:p>
          <a:p>
            <a:pPr marL="914400" indent="-450850">
              <a:buFont typeface="+mj-lt"/>
              <a:buAutoNum type="arabicPeriod"/>
            </a:pPr>
            <a:r>
              <a:rPr lang="en-US" sz="2600" b="0" dirty="0">
                <a:latin typeface="Arial" panose="020B0604020202020204" pitchFamily="34" charset="0"/>
                <a:cs typeface="Arial" panose="020B0604020202020204" pitchFamily="34" charset="0"/>
              </a:rPr>
              <a:t>Identify geographic areas where health risks related to O</a:t>
            </a:r>
            <a:r>
              <a:rPr lang="en-US" sz="2600" b="0" baseline="-25000" dirty="0">
                <a:latin typeface="Arial" panose="020B0604020202020204" pitchFamily="34" charset="0"/>
                <a:cs typeface="Arial" panose="020B0604020202020204" pitchFamily="34" charset="0"/>
              </a:rPr>
              <a:t>3</a:t>
            </a:r>
            <a:r>
              <a:rPr lang="en-US" sz="2600" b="0" dirty="0">
                <a:latin typeface="Arial" panose="020B0604020202020204" pitchFamily="34" charset="0"/>
                <a:cs typeface="Arial" panose="020B0604020202020204" pitchFamily="34" charset="0"/>
              </a:rPr>
              <a:t>, PM</a:t>
            </a:r>
            <a:r>
              <a:rPr lang="en-US" sz="2600" b="0" baseline="-25000" dirty="0">
                <a:latin typeface="Arial" panose="020B0604020202020204" pitchFamily="34" charset="0"/>
                <a:cs typeface="Arial" panose="020B0604020202020204" pitchFamily="34" charset="0"/>
              </a:rPr>
              <a:t>2.5 </a:t>
            </a:r>
            <a:r>
              <a:rPr lang="en-US" sz="2600" b="0" dirty="0">
                <a:latin typeface="Arial" panose="020B0604020202020204" pitchFamily="34" charset="0"/>
                <a:cs typeface="Arial" panose="020B0604020202020204" pitchFamily="34" charset="0"/>
              </a:rPr>
              <a:t>and air toxics overlap</a:t>
            </a:r>
          </a:p>
          <a:p>
            <a:pPr marL="914400" indent="-450850">
              <a:buFont typeface="+mj-lt"/>
              <a:buAutoNum type="arabicPeriod"/>
            </a:pPr>
            <a:r>
              <a:rPr lang="en-US" sz="2600" b="0" dirty="0">
                <a:latin typeface="Arial" panose="020B0604020202020204" pitchFamily="34" charset="0"/>
                <a:cs typeface="Arial" panose="020B0604020202020204" pitchFamily="34" charset="0"/>
              </a:rPr>
              <a:t>Characterize the nature of MP AQ issues for specific areas to consider MP AQ planning</a:t>
            </a:r>
          </a:p>
        </p:txBody>
      </p:sp>
      <p:sp>
        <p:nvSpPr>
          <p:cNvPr id="24" name="Slide Number Placeholder 1">
            <a:extLst>
              <a:ext uri="{FF2B5EF4-FFF2-40B4-BE49-F238E27FC236}">
                <a16:creationId xmlns:a16="http://schemas.microsoft.com/office/drawing/2014/main" id="{6B954DC9-FAC0-438F-9E41-C665F0632627}"/>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5618342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304CFFA-FCEC-4517-B2A9-5C270E1D42CF}"/>
              </a:ext>
            </a:extLst>
          </p:cNvPr>
          <p:cNvPicPr>
            <a:picLocks noChangeAspect="1"/>
          </p:cNvPicPr>
          <p:nvPr/>
        </p:nvPicPr>
        <p:blipFill>
          <a:blip r:embed="rId3"/>
          <a:stretch>
            <a:fillRect/>
          </a:stretch>
        </p:blipFill>
        <p:spPr>
          <a:xfrm>
            <a:off x="1964201" y="879829"/>
            <a:ext cx="9004408" cy="5625776"/>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EPA Region Table Generator</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4645150" y="1880316"/>
            <a:ext cx="1607058" cy="1961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2606038" y="3542168"/>
            <a:ext cx="3246120" cy="1787565"/>
          </a:xfrm>
          <a:prstGeom prst="wedgeRoundRectCallout">
            <a:avLst>
              <a:gd name="adj1" fmla="val 30004"/>
              <a:gd name="adj2" fmla="val -12695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“EPA Region Table Generator” provides attainment status of O3 and PM2.5 and their DVs; also allows to select any EPA region based on data updated to 2020.</a:t>
            </a:r>
          </a:p>
        </p:txBody>
      </p:sp>
      <p:sp>
        <p:nvSpPr>
          <p:cNvPr id="8" name="Slide Number Placeholder 1">
            <a:extLst>
              <a:ext uri="{FF2B5EF4-FFF2-40B4-BE49-F238E27FC236}">
                <a16:creationId xmlns:a16="http://schemas.microsoft.com/office/drawing/2014/main" id="{689DB7AF-EA19-4240-8EF4-5B5C38722890}"/>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174786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41A60BF-DC2C-4793-A61A-858322DA81DD}"/>
              </a:ext>
            </a:extLst>
          </p:cNvPr>
          <p:cNvPicPr>
            <a:picLocks noChangeAspect="1"/>
          </p:cNvPicPr>
          <p:nvPr/>
        </p:nvPicPr>
        <p:blipFill>
          <a:blip r:embed="rId2"/>
          <a:stretch>
            <a:fillRect/>
          </a:stretch>
        </p:blipFill>
        <p:spPr>
          <a:xfrm>
            <a:off x="1711207" y="852204"/>
            <a:ext cx="9426229" cy="5889321"/>
          </a:xfrm>
          <a:prstGeom prst="rect">
            <a:avLst/>
          </a:prstGeom>
        </p:spPr>
      </p:pic>
      <p:sp>
        <p:nvSpPr>
          <p:cNvPr id="4" name="Title 1">
            <a:extLst>
              <a:ext uri="{FF2B5EF4-FFF2-40B4-BE49-F238E27FC236}">
                <a16:creationId xmlns:a16="http://schemas.microsoft.com/office/drawing/2014/main" id="{12828CFF-9D4F-4070-980B-34E23D43A0B5}"/>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Data Search &amp; Filter</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8" name="Rectangle 12">
            <a:extLst>
              <a:ext uri="{FF2B5EF4-FFF2-40B4-BE49-F238E27FC236}">
                <a16:creationId xmlns:a16="http://schemas.microsoft.com/office/drawing/2014/main" id="{A3EFBB79-9DC9-492A-AD11-C0A54AC2C1A6}"/>
              </a:ext>
            </a:extLst>
          </p:cNvPr>
          <p:cNvSpPr/>
          <p:nvPr/>
        </p:nvSpPr>
        <p:spPr>
          <a:xfrm>
            <a:off x="10801106" y="2180079"/>
            <a:ext cx="228599" cy="458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EF121333-D16B-4DC9-997C-450EEBA02D0F}"/>
              </a:ext>
            </a:extLst>
          </p:cNvPr>
          <p:cNvSpPr/>
          <p:nvPr/>
        </p:nvSpPr>
        <p:spPr>
          <a:xfrm>
            <a:off x="8154875" y="838740"/>
            <a:ext cx="3271258" cy="796003"/>
          </a:xfrm>
          <a:prstGeom prst="wedgeRoundRectCallout">
            <a:avLst>
              <a:gd name="adj1" fmla="val 33409"/>
              <a:gd name="adj2" fmla="val 10890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 to add filters; Click “x” to remove current filter; </a:t>
            </a:r>
          </a:p>
        </p:txBody>
      </p:sp>
      <p:sp>
        <p:nvSpPr>
          <p:cNvPr id="11" name="Speech Bubble: Rectangle with Corners Rounded 4">
            <a:extLst>
              <a:ext uri="{FF2B5EF4-FFF2-40B4-BE49-F238E27FC236}">
                <a16:creationId xmlns:a16="http://schemas.microsoft.com/office/drawing/2014/main" id="{4EB4FF7F-0613-4EA4-8A6C-42C17A9E9CF1}"/>
              </a:ext>
            </a:extLst>
          </p:cNvPr>
          <p:cNvSpPr/>
          <p:nvPr/>
        </p:nvSpPr>
        <p:spPr>
          <a:xfrm>
            <a:off x="8597782" y="4725001"/>
            <a:ext cx="2997704" cy="1087702"/>
          </a:xfrm>
          <a:prstGeom prst="wedgeRoundRectCallout">
            <a:avLst>
              <a:gd name="adj1" fmla="val 19927"/>
              <a:gd name="adj2" fmla="val 7520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FF"/>
                </a:solidFill>
                <a:effectLst/>
                <a:uLnTx/>
                <a:uFillTx/>
                <a:latin typeface="Calibri"/>
                <a:ea typeface="微软雅黑"/>
                <a:cs typeface="+mn-cs"/>
              </a:rPr>
              <a:t>Click “Output data…” to output current page records or all records</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2" name="Speech Bubble: Rectangle with Corners Rounded 4">
            <a:extLst>
              <a:ext uri="{FF2B5EF4-FFF2-40B4-BE49-F238E27FC236}">
                <a16:creationId xmlns:a16="http://schemas.microsoft.com/office/drawing/2014/main" id="{8D96B83B-0424-43A3-85FD-35553D2D6014}"/>
              </a:ext>
            </a:extLst>
          </p:cNvPr>
          <p:cNvSpPr/>
          <p:nvPr/>
        </p:nvSpPr>
        <p:spPr>
          <a:xfrm>
            <a:off x="5185435" y="4948445"/>
            <a:ext cx="2680743" cy="835684"/>
          </a:xfrm>
          <a:prstGeom prst="wedgeRoundRectCallout">
            <a:avLst>
              <a:gd name="adj1" fmla="val 36693"/>
              <a:gd name="adj2" fmla="val 1011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Show specified records per page.</a:t>
            </a:r>
          </a:p>
        </p:txBody>
      </p:sp>
      <p:sp>
        <p:nvSpPr>
          <p:cNvPr id="9" name="Rectangle 12">
            <a:extLst>
              <a:ext uri="{FF2B5EF4-FFF2-40B4-BE49-F238E27FC236}">
                <a16:creationId xmlns:a16="http://schemas.microsoft.com/office/drawing/2014/main" id="{92A9077F-FB4C-4342-BE6A-CDD59D1378E2}"/>
              </a:ext>
            </a:extLst>
          </p:cNvPr>
          <p:cNvSpPr/>
          <p:nvPr/>
        </p:nvSpPr>
        <p:spPr>
          <a:xfrm flipH="1">
            <a:off x="6426081" y="1579502"/>
            <a:ext cx="793633" cy="2778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lide Number Placeholder 1">
            <a:extLst>
              <a:ext uri="{FF2B5EF4-FFF2-40B4-BE49-F238E27FC236}">
                <a16:creationId xmlns:a16="http://schemas.microsoft.com/office/drawing/2014/main" id="{FCF07E42-53F7-4E27-B4AD-60B627460C42}"/>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865106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B187803-F85A-48FF-A61E-2196346EF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423" y="833437"/>
            <a:ext cx="9439275" cy="5857875"/>
          </a:xfrm>
          <a:prstGeom prst="rect">
            <a:avLst/>
          </a:prstGeom>
        </p:spPr>
      </p:pic>
      <p:sp>
        <p:nvSpPr>
          <p:cNvPr id="6" name="Title 1">
            <a:extLst>
              <a:ext uri="{FF2B5EF4-FFF2-40B4-BE49-F238E27FC236}">
                <a16:creationId xmlns:a16="http://schemas.microsoft.com/office/drawing/2014/main" id="{EDEBF8DE-3AE9-4040-BFB2-D333C411E50C}"/>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Input Module: </a:t>
            </a:r>
            <a:r>
              <a:rPr lang="en-US" altLang="zh-CN" sz="3600" dirty="0">
                <a:solidFill>
                  <a:srgbClr val="FFFF00"/>
                </a:solidFill>
                <a:latin typeface="Arial" panose="020B0604020202020204" pitchFamily="34" charset="0"/>
                <a:cs typeface="Arial" panose="020B0604020202020204" pitchFamily="34" charset="0"/>
              </a:rPr>
              <a:t>Data Preview</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750A6244-B1D2-4914-BB62-45DE46356C44}"/>
              </a:ext>
            </a:extLst>
          </p:cNvPr>
          <p:cNvSpPr/>
          <p:nvPr/>
        </p:nvSpPr>
        <p:spPr>
          <a:xfrm>
            <a:off x="1631738" y="4055607"/>
            <a:ext cx="1965960" cy="614783"/>
          </a:xfrm>
          <a:prstGeom prst="wedgeRoundRectCallout">
            <a:avLst>
              <a:gd name="adj1" fmla="val 57892"/>
              <a:gd name="adj2" fmla="val -17232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to change input data file</a:t>
            </a:r>
          </a:p>
        </p:txBody>
      </p:sp>
      <p:sp>
        <p:nvSpPr>
          <p:cNvPr id="8" name="Rectangle 12">
            <a:extLst>
              <a:ext uri="{FF2B5EF4-FFF2-40B4-BE49-F238E27FC236}">
                <a16:creationId xmlns:a16="http://schemas.microsoft.com/office/drawing/2014/main" id="{F5D23DB8-1760-49CA-A9F0-3BDDDDDCAF03}"/>
              </a:ext>
            </a:extLst>
          </p:cNvPr>
          <p:cNvSpPr/>
          <p:nvPr/>
        </p:nvSpPr>
        <p:spPr>
          <a:xfrm>
            <a:off x="4070261" y="2987358"/>
            <a:ext cx="202259"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9" name="Speech Bubble: Rectangle with Corners Rounded 4">
            <a:extLst>
              <a:ext uri="{FF2B5EF4-FFF2-40B4-BE49-F238E27FC236}">
                <a16:creationId xmlns:a16="http://schemas.microsoft.com/office/drawing/2014/main" id="{2CBEDAC2-CD23-42CC-AB39-CA99AD9FCC7E}"/>
              </a:ext>
            </a:extLst>
          </p:cNvPr>
          <p:cNvSpPr/>
          <p:nvPr/>
        </p:nvSpPr>
        <p:spPr>
          <a:xfrm>
            <a:off x="4070261" y="4016025"/>
            <a:ext cx="1965960" cy="614783"/>
          </a:xfrm>
          <a:prstGeom prst="wedgeRoundRectCallout">
            <a:avLst>
              <a:gd name="adj1" fmla="val -41958"/>
              <a:gd name="adj2" fmla="val -1736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to view data</a:t>
            </a:r>
          </a:p>
        </p:txBody>
      </p:sp>
      <p:sp>
        <p:nvSpPr>
          <p:cNvPr id="10" name="Rectangle 12">
            <a:extLst>
              <a:ext uri="{FF2B5EF4-FFF2-40B4-BE49-F238E27FC236}">
                <a16:creationId xmlns:a16="http://schemas.microsoft.com/office/drawing/2014/main" id="{4ACFB376-DB24-43F0-9BD3-728D0723E38E}"/>
              </a:ext>
            </a:extLst>
          </p:cNvPr>
          <p:cNvSpPr/>
          <p:nvPr/>
        </p:nvSpPr>
        <p:spPr>
          <a:xfrm>
            <a:off x="3818185" y="2976486"/>
            <a:ext cx="202259"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62B94A99-5F6C-4851-B7F4-1737535EE86E}"/>
              </a:ext>
            </a:extLst>
          </p:cNvPr>
          <p:cNvSpPr/>
          <p:nvPr/>
        </p:nvSpPr>
        <p:spPr>
          <a:xfrm>
            <a:off x="2410230" y="5308822"/>
            <a:ext cx="1965960" cy="614783"/>
          </a:xfrm>
          <a:prstGeom prst="wedgeRoundRectCallout">
            <a:avLst>
              <a:gd name="adj1" fmla="val 10528"/>
              <a:gd name="adj2" fmla="val 964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to </a:t>
            </a:r>
            <a:r>
              <a:rPr kumimoji="0" lang="en-US" altLang="zh-CN" sz="1800" b="0" i="0" u="none" strike="noStrike" kern="1200" cap="none" spc="0" normalizeH="0" baseline="0" noProof="0" dirty="0">
                <a:ln>
                  <a:noFill/>
                </a:ln>
                <a:solidFill>
                  <a:srgbClr val="0000FF"/>
                </a:solidFill>
                <a:effectLst/>
                <a:uLnTx/>
                <a:uFillTx/>
                <a:latin typeface="Calibri"/>
                <a:ea typeface="微软雅黑"/>
                <a:cs typeface="+mn-cs"/>
              </a:rPr>
              <a:t>run &amp; save project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3" name="Speech Bubble: Rectangle with Corners Rounded 4">
            <a:extLst>
              <a:ext uri="{FF2B5EF4-FFF2-40B4-BE49-F238E27FC236}">
                <a16:creationId xmlns:a16="http://schemas.microsoft.com/office/drawing/2014/main" id="{7DAE286E-F97C-4283-AC80-B1F8A2AF7C36}"/>
              </a:ext>
            </a:extLst>
          </p:cNvPr>
          <p:cNvSpPr/>
          <p:nvPr/>
        </p:nvSpPr>
        <p:spPr>
          <a:xfrm>
            <a:off x="5348638" y="2516929"/>
            <a:ext cx="3364392" cy="801458"/>
          </a:xfrm>
          <a:prstGeom prst="wedgeRoundRectCallout">
            <a:avLst>
              <a:gd name="adj1" fmla="val -40042"/>
              <a:gd name="adj2" fmla="val -12001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 table to view if there are multiple tables in the selected data source file</a:t>
            </a:r>
          </a:p>
        </p:txBody>
      </p:sp>
      <p:sp>
        <p:nvSpPr>
          <p:cNvPr id="14" name="Speech Bubble: Rectangle with Corners Rounded 4">
            <a:extLst>
              <a:ext uri="{FF2B5EF4-FFF2-40B4-BE49-F238E27FC236}">
                <a16:creationId xmlns:a16="http://schemas.microsoft.com/office/drawing/2014/main" id="{91057586-D41B-490F-9056-E435656EA554}"/>
              </a:ext>
            </a:extLst>
          </p:cNvPr>
          <p:cNvSpPr/>
          <p:nvPr/>
        </p:nvSpPr>
        <p:spPr>
          <a:xfrm>
            <a:off x="1965812" y="1840371"/>
            <a:ext cx="2104449" cy="499028"/>
          </a:xfrm>
          <a:prstGeom prst="wedgeRoundRectCallout">
            <a:avLst>
              <a:gd name="adj1" fmla="val 69781"/>
              <a:gd name="adj2" fmla="val -223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Check to use filter to query data</a:t>
            </a:r>
          </a:p>
        </p:txBody>
      </p:sp>
      <p:sp>
        <p:nvSpPr>
          <p:cNvPr id="15" name="Rectangle 12">
            <a:extLst>
              <a:ext uri="{FF2B5EF4-FFF2-40B4-BE49-F238E27FC236}">
                <a16:creationId xmlns:a16="http://schemas.microsoft.com/office/drawing/2014/main" id="{2A896973-7ECB-47F4-A629-A8861B229C79}"/>
              </a:ext>
            </a:extLst>
          </p:cNvPr>
          <p:cNvSpPr/>
          <p:nvPr/>
        </p:nvSpPr>
        <p:spPr>
          <a:xfrm>
            <a:off x="3825120" y="1069105"/>
            <a:ext cx="753804" cy="2609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Speech Bubble: Rectangle with Corners Rounded 4">
            <a:extLst>
              <a:ext uri="{FF2B5EF4-FFF2-40B4-BE49-F238E27FC236}">
                <a16:creationId xmlns:a16="http://schemas.microsoft.com/office/drawing/2014/main" id="{58E4C725-3EF7-4B72-A60F-8FF214284695}"/>
              </a:ext>
            </a:extLst>
          </p:cNvPr>
          <p:cNvSpPr/>
          <p:nvPr/>
        </p:nvSpPr>
        <p:spPr>
          <a:xfrm>
            <a:off x="5968209" y="884397"/>
            <a:ext cx="5489642" cy="964694"/>
          </a:xfrm>
          <a:prstGeom prst="wedgeRoundRectCallout">
            <a:avLst>
              <a:gd name="adj1" fmla="val -71705"/>
              <a:gd name="adj2" fmla="val -177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“Transparency” &amp; “Open-Source”: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 NEXUS input/output data files are available under: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1" u="none" strike="noStrike" kern="1200" cap="none" spc="0" normalizeH="0" baseline="0" noProof="0" dirty="0">
                <a:ln>
                  <a:noFill/>
                </a:ln>
                <a:solidFill>
                  <a:srgbClr val="0066FF"/>
                </a:solidFill>
                <a:effectLst/>
                <a:uLnTx/>
                <a:uFillTx/>
                <a:latin typeface="Arial" panose="020B0604020202020204" pitchFamily="34" charset="0"/>
                <a:ea typeface="SimSun" panose="02010600030101010101" pitchFamily="2" charset="-122"/>
                <a:cs typeface="Arial" panose="020B0604020202020204" pitchFamily="34" charset="0"/>
              </a:rPr>
              <a:t>“</a:t>
            </a:r>
            <a:r>
              <a:rPr kumimoji="0" lang="en-US" altLang="zh-CN" sz="1600" b="0" i="1" u="sng" strike="noStrike" kern="1200" cap="none" spc="0" normalizeH="0" baseline="0" noProof="0" dirty="0">
                <a:ln>
                  <a:noFill/>
                </a:ln>
                <a:solidFill>
                  <a:srgbClr val="0066FF"/>
                </a:solidFill>
                <a:effectLst/>
                <a:uLnTx/>
                <a:uFillTx/>
                <a:latin typeface="Arial" panose="020B0604020202020204" pitchFamily="34" charset="0"/>
                <a:ea typeface="SimSun" panose="02010600030101010101" pitchFamily="2" charset="-122"/>
                <a:cs typeface="Arial" panose="020B0604020202020204" pitchFamily="34" charset="0"/>
              </a:rPr>
              <a:t>This PC\Documents\My NEXUS files\Data (\Result)</a:t>
            </a:r>
            <a:r>
              <a:rPr kumimoji="0" lang="en-US" altLang="zh-CN" sz="1600" b="0" i="1" u="none" strike="noStrike" kern="1200" cap="none" spc="0" normalizeH="0" baseline="0" noProof="0" dirty="0">
                <a:ln>
                  <a:noFill/>
                </a:ln>
                <a:solidFill>
                  <a:srgbClr val="0066FF"/>
                </a:solidFill>
                <a:effectLst/>
                <a:uLnTx/>
                <a:uFillTx/>
                <a:latin typeface="Arial" panose="020B0604020202020204" pitchFamily="34" charset="0"/>
                <a:ea typeface="SimSun" panose="02010600030101010101" pitchFamily="2" charset="-122"/>
                <a:cs typeface="Arial" panose="020B0604020202020204" pitchFamily="34" charset="0"/>
              </a:rPr>
              <a:t>”</a:t>
            </a:r>
            <a:endParaRPr kumimoji="0" lang="en-US" sz="1600" b="0" i="0" u="none" strike="noStrike" kern="1200" cap="none" spc="0" normalizeH="0" baseline="0" noProof="0" dirty="0">
              <a:ln>
                <a:noFill/>
              </a:ln>
              <a:solidFill>
                <a:srgbClr val="0066FF"/>
              </a:solidFill>
              <a:effectLst/>
              <a:uLnTx/>
              <a:uFillTx/>
              <a:latin typeface="Calibri"/>
              <a:ea typeface="微软雅黑"/>
              <a:cs typeface="+mn-cs"/>
            </a:endParaRPr>
          </a:p>
        </p:txBody>
      </p:sp>
      <p:sp>
        <p:nvSpPr>
          <p:cNvPr id="18" name="Slide Number Placeholder 1">
            <a:extLst>
              <a:ext uri="{FF2B5EF4-FFF2-40B4-BE49-F238E27FC236}">
                <a16:creationId xmlns:a16="http://schemas.microsoft.com/office/drawing/2014/main" id="{5AF03148-6950-4CFC-84F6-2C3AAC3FCF40}"/>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17183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8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80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4835600-7E03-4ECE-9CA9-608896A3EA6C}"/>
              </a:ext>
            </a:extLst>
          </p:cNvPr>
          <p:cNvPicPr>
            <a:picLocks noChangeAspect="1"/>
          </p:cNvPicPr>
          <p:nvPr/>
        </p:nvPicPr>
        <p:blipFill>
          <a:blip r:embed="rId3"/>
          <a:stretch>
            <a:fillRect/>
          </a:stretch>
        </p:blipFill>
        <p:spPr>
          <a:xfrm>
            <a:off x="439948" y="787617"/>
            <a:ext cx="10965860" cy="593984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Overlaying Map </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9" name="Rectangle 12">
            <a:extLst>
              <a:ext uri="{FF2B5EF4-FFF2-40B4-BE49-F238E27FC236}">
                <a16:creationId xmlns:a16="http://schemas.microsoft.com/office/drawing/2014/main" id="{8893309B-F570-4EDB-9689-3B6DF87F3C01}"/>
              </a:ext>
            </a:extLst>
          </p:cNvPr>
          <p:cNvSpPr/>
          <p:nvPr/>
        </p:nvSpPr>
        <p:spPr>
          <a:xfrm>
            <a:off x="447762" y="2711763"/>
            <a:ext cx="1035464" cy="10451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2073149" y="2821475"/>
            <a:ext cx="1714500" cy="542524"/>
          </a:xfrm>
          <a:prstGeom prst="wedgeRoundRectCallout">
            <a:avLst>
              <a:gd name="adj1" fmla="val -76853"/>
              <a:gd name="adj2" fmla="val 4368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Overlaying Map selection</a:t>
            </a:r>
          </a:p>
        </p:txBody>
      </p:sp>
      <p:sp>
        <p:nvSpPr>
          <p:cNvPr id="14" name="Rectangle 12">
            <a:extLst>
              <a:ext uri="{FF2B5EF4-FFF2-40B4-BE49-F238E27FC236}">
                <a16:creationId xmlns:a16="http://schemas.microsoft.com/office/drawing/2014/main" id="{72B33408-B2BC-438E-BA2B-B5F9486CD4AB}"/>
              </a:ext>
            </a:extLst>
          </p:cNvPr>
          <p:cNvSpPr/>
          <p:nvPr/>
        </p:nvSpPr>
        <p:spPr>
          <a:xfrm>
            <a:off x="439948" y="1233499"/>
            <a:ext cx="912890" cy="7325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5" name="Speech Bubble: Rectangle with Corners Rounded 4">
            <a:extLst>
              <a:ext uri="{FF2B5EF4-FFF2-40B4-BE49-F238E27FC236}">
                <a16:creationId xmlns:a16="http://schemas.microsoft.com/office/drawing/2014/main" id="{28AB6553-596E-483D-B4CE-C7C6E864980E}"/>
              </a:ext>
            </a:extLst>
          </p:cNvPr>
          <p:cNvSpPr/>
          <p:nvPr/>
        </p:nvSpPr>
        <p:spPr>
          <a:xfrm>
            <a:off x="1069595" y="787617"/>
            <a:ext cx="2007108" cy="327371"/>
          </a:xfrm>
          <a:prstGeom prst="wedgeRoundRectCallout">
            <a:avLst>
              <a:gd name="adj1" fmla="val -52168"/>
              <a:gd name="adj2" fmla="val 989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Region Selection</a:t>
            </a:r>
          </a:p>
        </p:txBody>
      </p:sp>
      <p:sp>
        <p:nvSpPr>
          <p:cNvPr id="16" name="Rectangle 12">
            <a:extLst>
              <a:ext uri="{FF2B5EF4-FFF2-40B4-BE49-F238E27FC236}">
                <a16:creationId xmlns:a16="http://schemas.microsoft.com/office/drawing/2014/main" id="{CAF00A98-AFD0-4C4A-BFFF-317048EE552C}"/>
              </a:ext>
            </a:extLst>
          </p:cNvPr>
          <p:cNvSpPr/>
          <p:nvPr/>
        </p:nvSpPr>
        <p:spPr>
          <a:xfrm>
            <a:off x="1374023" y="1242970"/>
            <a:ext cx="8306610" cy="73197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Speech Bubble: Rectangle with Corners Rounded 4">
            <a:extLst>
              <a:ext uri="{FF2B5EF4-FFF2-40B4-BE49-F238E27FC236}">
                <a16:creationId xmlns:a16="http://schemas.microsoft.com/office/drawing/2014/main" id="{1F3BE8F6-A80D-4C14-A5C5-4DAE68432E1A}"/>
              </a:ext>
            </a:extLst>
          </p:cNvPr>
          <p:cNvSpPr/>
          <p:nvPr/>
        </p:nvSpPr>
        <p:spPr>
          <a:xfrm>
            <a:off x="4969877" y="2465705"/>
            <a:ext cx="2007108" cy="570229"/>
          </a:xfrm>
          <a:prstGeom prst="wedgeRoundRectCallout">
            <a:avLst>
              <a:gd name="adj1" fmla="val -53568"/>
              <a:gd name="adj2" fmla="val -117685"/>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qualifier selection</a:t>
            </a:r>
          </a:p>
        </p:txBody>
      </p:sp>
      <p:sp>
        <p:nvSpPr>
          <p:cNvPr id="18" name="Rectangle 12">
            <a:extLst>
              <a:ext uri="{FF2B5EF4-FFF2-40B4-BE49-F238E27FC236}">
                <a16:creationId xmlns:a16="http://schemas.microsoft.com/office/drawing/2014/main" id="{BED8CF51-A54C-4665-BEFD-96DEE217433C}"/>
              </a:ext>
            </a:extLst>
          </p:cNvPr>
          <p:cNvSpPr/>
          <p:nvPr/>
        </p:nvSpPr>
        <p:spPr>
          <a:xfrm>
            <a:off x="10519793" y="1097123"/>
            <a:ext cx="879821" cy="160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Speech Bubble: Rectangle with Corners Rounded 4">
            <a:extLst>
              <a:ext uri="{FF2B5EF4-FFF2-40B4-BE49-F238E27FC236}">
                <a16:creationId xmlns:a16="http://schemas.microsoft.com/office/drawing/2014/main" id="{5A83834F-1D92-4297-85C7-F32353383250}"/>
              </a:ext>
            </a:extLst>
          </p:cNvPr>
          <p:cNvSpPr/>
          <p:nvPr/>
        </p:nvSpPr>
        <p:spPr>
          <a:xfrm>
            <a:off x="9678162" y="1880311"/>
            <a:ext cx="1947672" cy="600301"/>
          </a:xfrm>
          <a:prstGeom prst="wedgeRoundRectCallout">
            <a:avLst>
              <a:gd name="adj1" fmla="val 20541"/>
              <a:gd name="adj2" fmla="val -1422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Configuration</a:t>
            </a:r>
          </a:p>
        </p:txBody>
      </p:sp>
      <p:sp>
        <p:nvSpPr>
          <p:cNvPr id="13" name="Slide Number Placeholder 1">
            <a:extLst>
              <a:ext uri="{FF2B5EF4-FFF2-40B4-BE49-F238E27FC236}">
                <a16:creationId xmlns:a16="http://schemas.microsoft.com/office/drawing/2014/main" id="{F343A308-D00B-4340-A721-5CF88F2DE11F}"/>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16019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5" grpId="0" animBg="1"/>
      <p:bldP spid="16" grpId="0" animBg="1"/>
      <p:bldP spid="17" grpId="0" animBg="1"/>
      <p:bldP spid="18"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A9552A4-A768-4491-B38B-AC4CE4A35726}"/>
              </a:ext>
            </a:extLst>
          </p:cNvPr>
          <p:cNvPicPr>
            <a:picLocks noChangeAspect="1"/>
          </p:cNvPicPr>
          <p:nvPr/>
        </p:nvPicPr>
        <p:blipFill>
          <a:blip r:embed="rId3"/>
          <a:stretch>
            <a:fillRect/>
          </a:stretch>
        </p:blipFill>
        <p:spPr>
          <a:xfrm>
            <a:off x="1114425" y="846355"/>
            <a:ext cx="9648825" cy="5895169"/>
          </a:xfrm>
          <a:prstGeom prst="rect">
            <a:avLst/>
          </a:prstGeom>
        </p:spPr>
      </p:pic>
      <p:sp>
        <p:nvSpPr>
          <p:cNvPr id="10" name="Rectangle 12">
            <a:extLst>
              <a:ext uri="{FF2B5EF4-FFF2-40B4-BE49-F238E27FC236}">
                <a16:creationId xmlns:a16="http://schemas.microsoft.com/office/drawing/2014/main" id="{397AE2B2-27D2-49A5-A9C0-C120BA3737CC}"/>
              </a:ext>
            </a:extLst>
          </p:cNvPr>
          <p:cNvSpPr/>
          <p:nvPr/>
        </p:nvSpPr>
        <p:spPr>
          <a:xfrm>
            <a:off x="1092785" y="1027833"/>
            <a:ext cx="1732787" cy="2516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3744111" y="808256"/>
            <a:ext cx="3666744" cy="538425"/>
          </a:xfrm>
          <a:prstGeom prst="wedgeRoundRectCallout">
            <a:avLst>
              <a:gd name="adj1" fmla="val -72611"/>
              <a:gd name="adj2" fmla="val 3155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Filter” allows to select “qualifiers” for query </a:t>
            </a: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Configure Data Query</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4" name="Rectangle 12">
            <a:extLst>
              <a:ext uri="{FF2B5EF4-FFF2-40B4-BE49-F238E27FC236}">
                <a16:creationId xmlns:a16="http://schemas.microsoft.com/office/drawing/2014/main" id="{C29C0976-E8F4-400C-9082-379FCC9A1A8D}"/>
              </a:ext>
            </a:extLst>
          </p:cNvPr>
          <p:cNvSpPr/>
          <p:nvPr/>
        </p:nvSpPr>
        <p:spPr>
          <a:xfrm>
            <a:off x="1120017" y="3637250"/>
            <a:ext cx="2004969" cy="3105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5" name="Speech Bubble: Rectangle with Corners Rounded 4">
            <a:extLst>
              <a:ext uri="{FF2B5EF4-FFF2-40B4-BE49-F238E27FC236}">
                <a16:creationId xmlns:a16="http://schemas.microsoft.com/office/drawing/2014/main" id="{9168FB93-947A-4E55-ABEC-C1165AFE3549}"/>
              </a:ext>
            </a:extLst>
          </p:cNvPr>
          <p:cNvSpPr/>
          <p:nvPr/>
        </p:nvSpPr>
        <p:spPr>
          <a:xfrm>
            <a:off x="3006547" y="5731148"/>
            <a:ext cx="3909060" cy="827814"/>
          </a:xfrm>
          <a:prstGeom prst="wedgeRoundRectCallout">
            <a:avLst>
              <a:gd name="adj1" fmla="val -49600"/>
              <a:gd name="adj2" fmla="val -25877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Preview” displays the selected “qualifiers” at the same time</a:t>
            </a:r>
          </a:p>
        </p:txBody>
      </p:sp>
      <p:sp>
        <p:nvSpPr>
          <p:cNvPr id="12" name="Slide Number Placeholder 1">
            <a:extLst>
              <a:ext uri="{FF2B5EF4-FFF2-40B4-BE49-F238E27FC236}">
                <a16:creationId xmlns:a16="http://schemas.microsoft.com/office/drawing/2014/main" id="{ADDD1108-643A-461B-A69B-57BDC41ADD3B}"/>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141458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3165CF7-D3F6-4AEE-BDAA-D10FC08B2F39}"/>
              </a:ext>
            </a:extLst>
          </p:cNvPr>
          <p:cNvPicPr>
            <a:picLocks noChangeAspect="1"/>
          </p:cNvPicPr>
          <p:nvPr/>
        </p:nvPicPr>
        <p:blipFill>
          <a:blip r:embed="rId3"/>
          <a:stretch>
            <a:fillRect/>
          </a:stretch>
        </p:blipFill>
        <p:spPr>
          <a:xfrm>
            <a:off x="1014158" y="805212"/>
            <a:ext cx="9580690" cy="5936313"/>
          </a:xfrm>
          <a:prstGeom prst="rect">
            <a:avLst/>
          </a:prstGeom>
        </p:spPr>
      </p:pic>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7" name="Speech Bubble: Rectangle with Corners Rounded 4">
            <a:extLst>
              <a:ext uri="{FF2B5EF4-FFF2-40B4-BE49-F238E27FC236}">
                <a16:creationId xmlns:a16="http://schemas.microsoft.com/office/drawing/2014/main" id="{3087BF91-BFB7-4431-BDB1-31655300EBF6}"/>
              </a:ext>
            </a:extLst>
          </p:cNvPr>
          <p:cNvSpPr/>
          <p:nvPr/>
        </p:nvSpPr>
        <p:spPr>
          <a:xfrm>
            <a:off x="8090929" y="3980593"/>
            <a:ext cx="1965960" cy="614783"/>
          </a:xfrm>
          <a:prstGeom prst="wedgeRoundRectCallout">
            <a:avLst>
              <a:gd name="adj1" fmla="val 54479"/>
              <a:gd name="adj2" fmla="val 10877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Detachable “Attribute Table”</a:t>
            </a:r>
          </a:p>
        </p:txBody>
      </p:sp>
      <p:sp>
        <p:nvSpPr>
          <p:cNvPr id="18" name="Rectangle 12">
            <a:extLst>
              <a:ext uri="{FF2B5EF4-FFF2-40B4-BE49-F238E27FC236}">
                <a16:creationId xmlns:a16="http://schemas.microsoft.com/office/drawing/2014/main" id="{19E72EA2-04AA-47F5-807B-E14AB2D938A5}"/>
              </a:ext>
            </a:extLst>
          </p:cNvPr>
          <p:cNvSpPr/>
          <p:nvPr/>
        </p:nvSpPr>
        <p:spPr>
          <a:xfrm>
            <a:off x="10144125" y="5078324"/>
            <a:ext cx="200026" cy="1509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2501602" y="1641892"/>
            <a:ext cx="6442373" cy="4536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3625508" y="2799355"/>
            <a:ext cx="2178995" cy="629645"/>
          </a:xfrm>
          <a:prstGeom prst="wedgeRoundRectCallout">
            <a:avLst>
              <a:gd name="adj1" fmla="val -24542"/>
              <a:gd name="adj2" fmla="val -14591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Filter/search/export functions</a:t>
            </a:r>
          </a:p>
        </p:txBody>
      </p:sp>
      <p:sp>
        <p:nvSpPr>
          <p:cNvPr id="9" name="Slide Number Placeholder 1">
            <a:extLst>
              <a:ext uri="{FF2B5EF4-FFF2-40B4-BE49-F238E27FC236}">
                <a16:creationId xmlns:a16="http://schemas.microsoft.com/office/drawing/2014/main" id="{C7A6876C-FC0D-480B-A96C-6BE2F3DB896D}"/>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51527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19"/>
                                        </p:tgtEl>
                                        <p:attrNameLst>
                                          <p:attrName>style.visibility</p:attrName>
                                        </p:attrNameLst>
                                      </p:cBhvr>
                                      <p:to>
                                        <p:strVal val="visible"/>
                                      </p:to>
                                    </p:set>
                                  </p:childTnLst>
                                </p:cTn>
                              </p:par>
                            </p:childTnLst>
                          </p:cTn>
                        </p:par>
                        <p:par>
                          <p:cTn id="11" fill="hold">
                            <p:stCondLst>
                              <p:cond delay="800"/>
                            </p:stCondLst>
                            <p:childTnLst>
                              <p:par>
                                <p:cTn id="12" presetID="1"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794DBA7-90AF-4068-8157-C94833C4D9BA}"/>
              </a:ext>
            </a:extLst>
          </p:cNvPr>
          <p:cNvPicPr>
            <a:picLocks noChangeAspect="1"/>
          </p:cNvPicPr>
          <p:nvPr/>
        </p:nvPicPr>
        <p:blipFill>
          <a:blip r:embed="rId3"/>
          <a:stretch>
            <a:fillRect/>
          </a:stretch>
        </p:blipFill>
        <p:spPr>
          <a:xfrm>
            <a:off x="1384773" y="839213"/>
            <a:ext cx="9525109" cy="5951099"/>
          </a:xfrm>
          <a:prstGeom prst="rect">
            <a:avLst/>
          </a:prstGeom>
        </p:spPr>
      </p:pic>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4285488" y="4295158"/>
            <a:ext cx="2235708" cy="843520"/>
          </a:xfrm>
          <a:prstGeom prst="wedgeRoundRectCallout">
            <a:avLst>
              <a:gd name="adj1" fmla="val 22002"/>
              <a:gd name="adj2" fmla="val -12052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a “record” to link and display its location &amp; info.</a:t>
            </a:r>
          </a:p>
        </p:txBody>
      </p:sp>
      <p:sp>
        <p:nvSpPr>
          <p:cNvPr id="21" name="Rectangle 12">
            <a:extLst>
              <a:ext uri="{FF2B5EF4-FFF2-40B4-BE49-F238E27FC236}">
                <a16:creationId xmlns:a16="http://schemas.microsoft.com/office/drawing/2014/main" id="{EEF9D583-9049-4CD3-9972-0A924C3CF608}"/>
              </a:ext>
            </a:extLst>
          </p:cNvPr>
          <p:cNvSpPr/>
          <p:nvPr/>
        </p:nvSpPr>
        <p:spPr>
          <a:xfrm>
            <a:off x="1746885" y="3467101"/>
            <a:ext cx="5134356" cy="1900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4" name="Straight Arrow Connector 13">
            <a:extLst>
              <a:ext uri="{FF2B5EF4-FFF2-40B4-BE49-F238E27FC236}">
                <a16:creationId xmlns:a16="http://schemas.microsoft.com/office/drawing/2014/main" id="{8D030695-BF42-483B-BE8B-22D85CA05750}"/>
              </a:ext>
            </a:extLst>
          </p:cNvPr>
          <p:cNvCxnSpPr>
            <a:cxnSpLocks/>
          </p:cNvCxnSpPr>
          <p:nvPr/>
        </p:nvCxnSpPr>
        <p:spPr bwMode="auto">
          <a:xfrm>
            <a:off x="7038975" y="3524027"/>
            <a:ext cx="1790700" cy="609823"/>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pic>
        <p:nvPicPr>
          <p:cNvPr id="3" name="图片 2">
            <a:extLst>
              <a:ext uri="{FF2B5EF4-FFF2-40B4-BE49-F238E27FC236}">
                <a16:creationId xmlns:a16="http://schemas.microsoft.com/office/drawing/2014/main" id="{F2611B95-A04A-49D4-A3B8-B0B47133517C}"/>
              </a:ext>
            </a:extLst>
          </p:cNvPr>
          <p:cNvPicPr>
            <a:picLocks noChangeAspect="1"/>
          </p:cNvPicPr>
          <p:nvPr/>
        </p:nvPicPr>
        <p:blipFill>
          <a:blip r:embed="rId4"/>
          <a:stretch>
            <a:fillRect/>
          </a:stretch>
        </p:blipFill>
        <p:spPr>
          <a:xfrm>
            <a:off x="10041320" y="1844064"/>
            <a:ext cx="1715396" cy="4411017"/>
          </a:xfrm>
          <a:prstGeom prst="rect">
            <a:avLst/>
          </a:prstGeom>
          <a:ln w="15875">
            <a:solidFill>
              <a:schemeClr val="accent1"/>
            </a:solidFill>
          </a:ln>
        </p:spPr>
      </p:pic>
      <p:sp>
        <p:nvSpPr>
          <p:cNvPr id="9" name="Slide Number Placeholder 1">
            <a:extLst>
              <a:ext uri="{FF2B5EF4-FFF2-40B4-BE49-F238E27FC236}">
                <a16:creationId xmlns:a16="http://schemas.microsoft.com/office/drawing/2014/main" id="{A458DD1D-167D-49D0-85A0-A744BA3E1BA1}"/>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13131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nodeType="withEffect">
                                  <p:stCondLst>
                                    <p:cond delay="20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1660331" y="2110348"/>
            <a:ext cx="8871338" cy="3231654"/>
          </a:xfrm>
          <a:prstGeom prst="rect">
            <a:avLst/>
          </a:prstGeom>
          <a:noFill/>
        </p:spPr>
        <p:txBody>
          <a:bodyPr wrap="none" rtlCol="0">
            <a:spAutoFit/>
          </a:bodyPr>
          <a:lstStyle/>
          <a:p>
            <a:pPr algn="ctr">
              <a:defRPr/>
            </a:pPr>
            <a:r>
              <a:rPr lang="en-US" sz="6600" b="1" dirty="0">
                <a:solidFill>
                  <a:srgbClr val="0000FF"/>
                </a:solidFill>
                <a:latin typeface="Arial" panose="020B0604020202020204" pitchFamily="34" charset="0"/>
                <a:ea typeface="微软雅黑"/>
                <a:cs typeface="Arial" panose="020B0604020202020204" pitchFamily="34" charset="0"/>
              </a:rPr>
              <a:t>Quick Tutorial Slides</a:t>
            </a:r>
          </a:p>
          <a:p>
            <a:pPr algn="ctr">
              <a:defRPr/>
            </a:pPr>
            <a:endParaRPr lang="en-US" sz="6600" b="1" dirty="0">
              <a:solidFill>
                <a:srgbClr val="0000FF"/>
              </a:solidFill>
              <a:latin typeface="Arial" panose="020B0604020202020204" pitchFamily="34" charset="0"/>
              <a:ea typeface="微软雅黑"/>
              <a:cs typeface="Arial" panose="020B0604020202020204" pitchFamily="34" charset="0"/>
            </a:endParaRPr>
          </a:p>
          <a:p>
            <a:pPr algn="ctr">
              <a:defRPr/>
            </a:pPr>
            <a:r>
              <a:rPr lang="en-US" sz="7200" b="1" dirty="0">
                <a:solidFill>
                  <a:srgbClr val="FF0000"/>
                </a:solidFill>
                <a:latin typeface="Arial" panose="020B0604020202020204" pitchFamily="34" charset="0"/>
                <a:ea typeface="微软雅黑"/>
                <a:cs typeface="Arial" panose="020B0604020202020204" pitchFamily="34" charset="0"/>
              </a:rPr>
              <a:t>End</a:t>
            </a:r>
          </a:p>
        </p:txBody>
      </p:sp>
      <p:sp>
        <p:nvSpPr>
          <p:cNvPr id="4" name="Slide Number Placeholder 1">
            <a:extLst>
              <a:ext uri="{FF2B5EF4-FFF2-40B4-BE49-F238E27FC236}">
                <a16:creationId xmlns:a16="http://schemas.microsoft.com/office/drawing/2014/main" id="{DA538ECE-C505-4F43-AC85-05C28FC9C0C4}"/>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537658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1524000" y="92698"/>
            <a:ext cx="9144000" cy="646331"/>
          </a:xfrm>
          <a:prstGeom prst="rect">
            <a:avLst/>
          </a:prstGeom>
          <a:noFill/>
          <a:ln w="9525">
            <a:noFill/>
            <a:miter lim="800000"/>
            <a:headEnd/>
            <a:tailEnd/>
          </a:ln>
          <a:effectLst/>
        </p:spPr>
        <p:txBody>
          <a:bodyPr wrap="square">
            <a:spAutoFit/>
          </a:bodyPr>
          <a:lstStyle/>
          <a:p>
            <a:pPr algn="ctr" fontAlgn="base">
              <a:spcBef>
                <a:spcPct val="0"/>
              </a:spcBef>
              <a:spcAft>
                <a:spcPts val="1800"/>
              </a:spcAft>
              <a:defRPr/>
            </a:pPr>
            <a:r>
              <a:rPr lang="en-US" sz="3600" b="1" dirty="0">
                <a:solidFill>
                  <a:schemeClr val="bg1"/>
                </a:solidFill>
                <a:effectLst>
                  <a:outerShdw blurRad="38100" dist="38100" dir="2700000" algn="tl">
                    <a:srgbClr val="000000">
                      <a:alpha val="43137"/>
                    </a:srgbClr>
                  </a:outerShdw>
                </a:effectLst>
                <a:latin typeface="Arial" charset="0"/>
                <a:ea typeface="微软雅黑"/>
              </a:rPr>
              <a:t>NEXUS: </a:t>
            </a:r>
            <a:r>
              <a:rPr lang="en-US" sz="3600" b="1" dirty="0">
                <a:solidFill>
                  <a:srgbClr val="FFFF00"/>
                </a:solidFill>
                <a:effectLst>
                  <a:outerShdw blurRad="38100" dist="38100" dir="2700000" algn="tl">
                    <a:srgbClr val="000000">
                      <a:alpha val="43137"/>
                    </a:srgbClr>
                  </a:outerShdw>
                </a:effectLst>
                <a:latin typeface="Arial" charset="0"/>
                <a:ea typeface="微软雅黑"/>
              </a:rPr>
              <a:t>Expected Use</a:t>
            </a:r>
            <a:endParaRPr lang="en-US" altLang="zh-CN" sz="3200" b="1" dirty="0">
              <a:solidFill>
                <a:srgbClr val="FFFF00"/>
              </a:solidFill>
              <a:latin typeface="Arial" charset="0"/>
              <a:ea typeface="宋体" panose="02010600030101010101" pitchFamily="2" charset="-122"/>
            </a:endParaRPr>
          </a:p>
        </p:txBody>
      </p:sp>
      <p:sp>
        <p:nvSpPr>
          <p:cNvPr id="18" name="Content Placeholder 2">
            <a:extLst>
              <a:ext uri="{FF2B5EF4-FFF2-40B4-BE49-F238E27FC236}">
                <a16:creationId xmlns:a16="http://schemas.microsoft.com/office/drawing/2014/main" id="{306425C3-36CF-47A1-808E-F4E697D45E99}"/>
              </a:ext>
            </a:extLst>
          </p:cNvPr>
          <p:cNvSpPr>
            <a:spLocks noGrp="1"/>
          </p:cNvSpPr>
          <p:nvPr>
            <p:ph idx="1"/>
          </p:nvPr>
        </p:nvSpPr>
        <p:spPr>
          <a:xfrm>
            <a:off x="586352" y="1287428"/>
            <a:ext cx="11019295" cy="5205447"/>
          </a:xfrm>
        </p:spPr>
        <p:txBody>
          <a:bodyPr>
            <a:normAutofit fontScale="92500" lnSpcReduction="10000"/>
          </a:bodyPr>
          <a:lstStyle/>
          <a:p>
            <a:r>
              <a:rPr lang="en-US" sz="2400" dirty="0">
                <a:latin typeface="Arial" panose="020B0604020202020204" pitchFamily="34" charset="0"/>
                <a:cs typeface="Arial" panose="020B0604020202020204" pitchFamily="34" charset="0"/>
              </a:rPr>
              <a:t>The NEXUS tool will allow users to do the following:</a:t>
            </a:r>
          </a:p>
          <a:p>
            <a:pPr lvl="1"/>
            <a:r>
              <a:rPr lang="en-US" sz="2200" u="sng" dirty="0">
                <a:solidFill>
                  <a:srgbClr val="FF0000"/>
                </a:solidFill>
                <a:latin typeface="Arial" panose="020B0604020202020204" pitchFamily="34" charset="0"/>
                <a:cs typeface="Arial" panose="020B0604020202020204" pitchFamily="34" charset="0"/>
              </a:rPr>
              <a:t>National screening to identify areas with MP issues:</a:t>
            </a:r>
            <a:r>
              <a:rPr lang="en-US" sz="2200" dirty="0">
                <a:solidFill>
                  <a:srgbClr val="FF0000"/>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Phase 1 development provides ability to quickly screen areas across nation that have combination of high air quality and/or risk levels for O</a:t>
            </a:r>
            <a:r>
              <a:rPr lang="en-US" sz="2200" baseline="-25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PM</a:t>
            </a:r>
            <a:r>
              <a:rPr lang="en-US" sz="2200" baseline="-25000" dirty="0">
                <a:latin typeface="Arial" panose="020B0604020202020204" pitchFamily="34" charset="0"/>
                <a:cs typeface="Arial" panose="020B0604020202020204" pitchFamily="34" charset="0"/>
              </a:rPr>
              <a:t>2.5</a:t>
            </a:r>
            <a:r>
              <a:rPr lang="en-US" sz="2200" dirty="0">
                <a:latin typeface="Arial" panose="020B0604020202020204" pitchFamily="34" charset="0"/>
                <a:cs typeface="Arial" panose="020B0604020202020204" pitchFamily="34" charset="0"/>
              </a:rPr>
              <a:t> and Air Toxics.</a:t>
            </a:r>
          </a:p>
          <a:p>
            <a:pPr lvl="1"/>
            <a:r>
              <a:rPr lang="en-US" sz="2200" u="sng" dirty="0">
                <a:solidFill>
                  <a:srgbClr val="FF0000"/>
                </a:solidFill>
                <a:latin typeface="Arial" panose="020B0604020202020204" pitchFamily="34" charset="0"/>
                <a:cs typeface="Arial" panose="020B0604020202020204" pitchFamily="34" charset="0"/>
              </a:rPr>
              <a:t>Area screening to understand nature of MP problem:</a:t>
            </a:r>
            <a:r>
              <a:rPr lang="en-US" sz="2200" dirty="0">
                <a:solidFill>
                  <a:srgbClr val="FF0000"/>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Phase 2 development provides ability to ‘dial-into’ specific areas to determine extent to which common emissions sources are causing the MP issues.</a:t>
            </a:r>
          </a:p>
          <a:p>
            <a:pPr>
              <a:lnSpc>
                <a:spcPct val="110000"/>
              </a:lnSpc>
              <a:spcBef>
                <a:spcPts val="450"/>
              </a:spcBef>
              <a:spcAft>
                <a:spcPts val="450"/>
              </a:spcAft>
            </a:pPr>
            <a:r>
              <a:rPr lang="en-US" sz="2400" dirty="0">
                <a:latin typeface="Arial" panose="020B0604020202020204" pitchFamily="34" charset="0"/>
                <a:cs typeface="Arial" panose="020B0604020202020204" pitchFamily="34" charset="0"/>
              </a:rPr>
              <a:t>We expect to use this tool in conjunction with Regions and identify areas that would potentially benefit most from MP approaches to reduce emissions (including current NA areas).</a:t>
            </a:r>
          </a:p>
          <a:p>
            <a:pPr>
              <a:lnSpc>
                <a:spcPct val="110000"/>
              </a:lnSpc>
              <a:spcBef>
                <a:spcPts val="450"/>
              </a:spcBef>
              <a:spcAft>
                <a:spcPts val="450"/>
              </a:spcAft>
            </a:pPr>
            <a:r>
              <a:rPr lang="en-US" sz="2400" dirty="0">
                <a:latin typeface="Arial" panose="020B0604020202020204" pitchFamily="34" charset="0"/>
                <a:cs typeface="Arial" panose="020B0604020202020204" pitchFamily="34" charset="0"/>
              </a:rPr>
              <a:t>The NEXUS tool will essentially provide a ‘conceptual model’ of an area’s MP issues to facilitate engagement with state/local/tribal agencies and community stakeholder groups.</a:t>
            </a:r>
          </a:p>
          <a:p>
            <a:pPr>
              <a:lnSpc>
                <a:spcPct val="110000"/>
              </a:lnSpc>
              <a:spcBef>
                <a:spcPts val="450"/>
              </a:spcBef>
              <a:spcAft>
                <a:spcPts val="450"/>
              </a:spcAft>
            </a:pPr>
            <a:r>
              <a:rPr lang="en-US" sz="2400" dirty="0">
                <a:latin typeface="Arial" panose="020B0604020202020204" pitchFamily="34" charset="0"/>
                <a:cs typeface="Arial" panose="020B0604020202020204" pitchFamily="34" charset="0"/>
              </a:rPr>
              <a:t>We also expect that it can have additional value-added uses across the Office for Air Toxics, Environmental Justice and other programs.</a:t>
            </a:r>
          </a:p>
        </p:txBody>
      </p:sp>
      <p:sp>
        <p:nvSpPr>
          <p:cNvPr id="6" name="Slide Number Placeholder 1">
            <a:extLst>
              <a:ext uri="{FF2B5EF4-FFF2-40B4-BE49-F238E27FC236}">
                <a16:creationId xmlns:a16="http://schemas.microsoft.com/office/drawing/2014/main" id="{F2A1E1F2-347B-48C7-A019-02260FD93E6D}"/>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218857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1524000" y="92698"/>
            <a:ext cx="9144000" cy="646331"/>
          </a:xfrm>
          <a:prstGeom prst="rect">
            <a:avLst/>
          </a:prstGeom>
          <a:noFill/>
          <a:ln w="9525">
            <a:noFill/>
            <a:miter lim="800000"/>
            <a:headEnd/>
            <a:tailEnd/>
          </a:ln>
          <a:effectLst/>
        </p:spPr>
        <p:txBody>
          <a:bodyPr wrap="square">
            <a:spAutoFit/>
          </a:bodyPr>
          <a:lstStyle/>
          <a:p>
            <a:pPr algn="ctr" fontAlgn="base">
              <a:spcBef>
                <a:spcPct val="0"/>
              </a:spcBef>
              <a:spcAft>
                <a:spcPts val="1800"/>
              </a:spcAft>
              <a:defRPr/>
            </a:pPr>
            <a:r>
              <a:rPr lang="en-US" sz="3600" b="1" dirty="0">
                <a:solidFill>
                  <a:schemeClr val="bg1"/>
                </a:solidFill>
                <a:effectLst>
                  <a:outerShdw blurRad="38100" dist="38100" dir="2700000" algn="tl">
                    <a:srgbClr val="000000">
                      <a:alpha val="43137"/>
                    </a:srgbClr>
                  </a:outerShdw>
                </a:effectLst>
                <a:latin typeface="Arial" charset="0"/>
                <a:ea typeface="微软雅黑"/>
              </a:rPr>
              <a:t>NEXUS: </a:t>
            </a:r>
            <a:r>
              <a:rPr lang="en-US" sz="3600" b="1" dirty="0">
                <a:solidFill>
                  <a:srgbClr val="FFFF00"/>
                </a:solidFill>
                <a:effectLst>
                  <a:outerShdw blurRad="38100" dist="38100" dir="2700000" algn="tl">
                    <a:srgbClr val="000000">
                      <a:alpha val="43137"/>
                    </a:srgbClr>
                  </a:outerShdw>
                </a:effectLst>
                <a:latin typeface="Arial" charset="0"/>
                <a:ea typeface="微软雅黑"/>
              </a:rPr>
              <a:t>Three Key Modules</a:t>
            </a:r>
            <a:endParaRPr lang="en-US" altLang="zh-CN" sz="3200" b="1" dirty="0">
              <a:solidFill>
                <a:srgbClr val="FFFF00"/>
              </a:solidFill>
              <a:latin typeface="Arial" charset="0"/>
              <a:ea typeface="宋体" panose="02010600030101010101" pitchFamily="2" charset="-122"/>
            </a:endParaRPr>
          </a:p>
        </p:txBody>
      </p:sp>
      <p:sp>
        <p:nvSpPr>
          <p:cNvPr id="8" name="TextBox 7">
            <a:extLst>
              <a:ext uri="{FF2B5EF4-FFF2-40B4-BE49-F238E27FC236}">
                <a16:creationId xmlns:a16="http://schemas.microsoft.com/office/drawing/2014/main" id="{224F1F69-3062-4B81-A55B-702A934F02DE}"/>
              </a:ext>
            </a:extLst>
          </p:cNvPr>
          <p:cNvSpPr txBox="1"/>
          <p:nvPr/>
        </p:nvSpPr>
        <p:spPr>
          <a:xfrm>
            <a:off x="119934" y="888613"/>
            <a:ext cx="3854129"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84" charset="-128"/>
                <a:cs typeface="Arial" panose="020B0604020202020204" pitchFamily="34" charset="0"/>
              </a:rPr>
              <a:t>Data Viewer Module</a:t>
            </a:r>
          </a:p>
        </p:txBody>
      </p:sp>
      <p:sp>
        <p:nvSpPr>
          <p:cNvPr id="9" name="TextBox 8">
            <a:extLst>
              <a:ext uri="{FF2B5EF4-FFF2-40B4-BE49-F238E27FC236}">
                <a16:creationId xmlns:a16="http://schemas.microsoft.com/office/drawing/2014/main" id="{2F765CB8-FB69-44A8-8EEA-506483A37D05}"/>
              </a:ext>
            </a:extLst>
          </p:cNvPr>
          <p:cNvSpPr txBox="1"/>
          <p:nvPr/>
        </p:nvSpPr>
        <p:spPr>
          <a:xfrm>
            <a:off x="4168933" y="897193"/>
            <a:ext cx="3854129"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84" charset="-128"/>
                <a:cs typeface="Arial" panose="020B0604020202020204" pitchFamily="34" charset="0"/>
              </a:rPr>
              <a:t>Data Input Module</a:t>
            </a:r>
          </a:p>
        </p:txBody>
      </p:sp>
      <p:sp>
        <p:nvSpPr>
          <p:cNvPr id="10" name="TextBox 9">
            <a:extLst>
              <a:ext uri="{FF2B5EF4-FFF2-40B4-BE49-F238E27FC236}">
                <a16:creationId xmlns:a16="http://schemas.microsoft.com/office/drawing/2014/main" id="{9B84412E-3B1E-4518-882E-0D0F4C20AB26}"/>
              </a:ext>
            </a:extLst>
          </p:cNvPr>
          <p:cNvSpPr txBox="1"/>
          <p:nvPr/>
        </p:nvSpPr>
        <p:spPr>
          <a:xfrm>
            <a:off x="8217932" y="922954"/>
            <a:ext cx="3854129"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84" charset="-128"/>
                <a:cs typeface="Arial" panose="020B0604020202020204" pitchFamily="34" charset="0"/>
              </a:rPr>
              <a:t>Data Query Module</a:t>
            </a:r>
          </a:p>
        </p:txBody>
      </p:sp>
      <p:sp>
        <p:nvSpPr>
          <p:cNvPr id="11" name="TextBox 10">
            <a:extLst>
              <a:ext uri="{FF2B5EF4-FFF2-40B4-BE49-F238E27FC236}">
                <a16:creationId xmlns:a16="http://schemas.microsoft.com/office/drawing/2014/main" id="{3C386185-632C-4A58-8BCC-3D3856BED05B}"/>
              </a:ext>
            </a:extLst>
          </p:cNvPr>
          <p:cNvSpPr txBox="1"/>
          <p:nvPr/>
        </p:nvSpPr>
        <p:spPr>
          <a:xfrm>
            <a:off x="409992" y="3731316"/>
            <a:ext cx="3274016" cy="3046988"/>
          </a:xfrm>
          <a:prstGeom prst="rect">
            <a:avLst/>
          </a:prstGeom>
          <a:noFill/>
          <a:ln>
            <a:solidFill>
              <a:schemeClr val="tx1"/>
            </a:solidFill>
          </a:ln>
        </p:spPr>
        <p:txBody>
          <a:bodyPr wrap="square" rtlCol="0">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84" charset="-128"/>
                <a:cs typeface="Arial" panose="020B0604020202020204" pitchFamily="34" charset="0"/>
              </a:rPr>
              <a:t>View and create interactive Map/Data/Chart/Table</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Provide flexible selections &amp; mapping of “</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84" charset="-128"/>
                <a:cs typeface="Arial" panose="020B0604020202020204" pitchFamily="34" charset="0"/>
              </a:rPr>
              <a:t>Ambient”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and/or </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84" charset="-128"/>
                <a:cs typeface="Arial" panose="020B0604020202020204" pitchFamily="34" charset="0"/>
              </a:rPr>
              <a:t>“Risk”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levels of PM</a:t>
            </a:r>
            <a:r>
              <a:rPr kumimoji="0" lang="en-US" sz="16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2.5</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 O</a:t>
            </a:r>
            <a:r>
              <a:rPr kumimoji="0" lang="en-US" sz="16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3</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 and Air Toxics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84" charset="-128"/>
                <a:cs typeface="Arial" panose="020B0604020202020204" pitchFamily="34" charset="0"/>
              </a:rPr>
              <a:t>Provide regional analysis for “EPA region”, “States”, “CBSA”, and “County”</a:t>
            </a:r>
          </a:p>
          <a:p>
            <a:pPr marL="171450" lvl="0" indent="-171450" eaLnBrk="0" fontAlgn="base" hangingPunct="0">
              <a:spcBef>
                <a:spcPct val="0"/>
              </a:spcBef>
              <a:spcAft>
                <a:spcPct val="0"/>
              </a:spcAft>
              <a:buFont typeface="Arial" panose="020B0604020202020204" pitchFamily="34" charset="0"/>
              <a:buChar char="•"/>
              <a:defRPr/>
            </a:pPr>
            <a:r>
              <a:rPr kumimoji="0" lang="en-US" sz="1600" b="0" i="0" u="none" strike="noStrike" kern="1200" cap="none" spc="0" normalizeH="0" baseline="0" noProof="0" dirty="0">
                <a:ln>
                  <a:noFill/>
                </a:ln>
                <a:effectLst/>
                <a:uLnTx/>
                <a:uFillTx/>
                <a:latin typeface="Arial" panose="020B0604020202020204" pitchFamily="34" charset="0"/>
                <a:ea typeface="ＭＳ Ｐゴシック" pitchFamily="84" charset="-128"/>
                <a:cs typeface="Arial" panose="020B0604020202020204" pitchFamily="34" charset="0"/>
              </a:rPr>
              <a:t>Display major point </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84" charset="-128"/>
                <a:cs typeface="Arial" panose="020B0604020202020204" pitchFamily="34" charset="0"/>
              </a:rPr>
              <a:t>emission</a:t>
            </a:r>
            <a:r>
              <a:rPr kumimoji="0" lang="en-US" sz="1600" b="0" i="0" u="none" strike="noStrike" kern="1200" cap="none" spc="0" normalizeH="0" baseline="0" noProof="0" dirty="0">
                <a:ln>
                  <a:noFill/>
                </a:ln>
                <a:effectLst/>
                <a:uLnTx/>
                <a:uFillTx/>
                <a:latin typeface="Arial" panose="020B0604020202020204" pitchFamily="34" charset="0"/>
                <a:ea typeface="ＭＳ Ｐゴシック" pitchFamily="84" charset="-128"/>
                <a:cs typeface="Arial" panose="020B0604020202020204" pitchFamily="34" charset="0"/>
              </a:rPr>
              <a:t> </a:t>
            </a:r>
            <a:r>
              <a:rPr lang="en-US" sz="1600" dirty="0">
                <a:latin typeface="Arial" panose="020B0604020202020204" pitchFamily="34" charset="0"/>
                <a:ea typeface="ＭＳ Ｐゴシック" pitchFamily="84" charset="-128"/>
                <a:cs typeface="Arial" panose="020B0604020202020204" pitchFamily="34" charset="0"/>
              </a:rPr>
              <a:t>locations and </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84" charset="-128"/>
                <a:cs typeface="Arial" panose="020B0604020202020204" pitchFamily="34" charset="0"/>
              </a:rPr>
              <a:t>monitoring</a:t>
            </a:r>
            <a:r>
              <a:rPr kumimoji="0" lang="en-US" sz="1600" b="0" i="0" u="none" strike="noStrike" kern="1200" cap="none" spc="0" normalizeH="0" baseline="0" noProof="0" dirty="0">
                <a:ln>
                  <a:noFill/>
                </a:ln>
                <a:effectLst/>
                <a:uLnTx/>
                <a:uFillTx/>
                <a:latin typeface="Arial" panose="020B0604020202020204" pitchFamily="34" charset="0"/>
                <a:ea typeface="ＭＳ Ｐゴシック" pitchFamily="84" charset="-128"/>
                <a:cs typeface="Arial" panose="020B0604020202020204" pitchFamily="34" charset="0"/>
              </a:rPr>
              <a:t> sites/data by pollutants</a:t>
            </a:r>
          </a:p>
        </p:txBody>
      </p:sp>
      <p:sp>
        <p:nvSpPr>
          <p:cNvPr id="12" name="TextBox 11">
            <a:extLst>
              <a:ext uri="{FF2B5EF4-FFF2-40B4-BE49-F238E27FC236}">
                <a16:creationId xmlns:a16="http://schemas.microsoft.com/office/drawing/2014/main" id="{584D7E90-F425-4F2C-B528-1903BBBD9E90}"/>
              </a:ext>
            </a:extLst>
          </p:cNvPr>
          <p:cNvSpPr txBox="1"/>
          <p:nvPr/>
        </p:nvSpPr>
        <p:spPr>
          <a:xfrm>
            <a:off x="4382092" y="3731316"/>
            <a:ext cx="3375559" cy="2800767"/>
          </a:xfrm>
          <a:prstGeom prst="rect">
            <a:avLst/>
          </a:prstGeom>
          <a:noFill/>
          <a:ln>
            <a:solidFill>
              <a:schemeClr val="tx1"/>
            </a:solidFill>
          </a:ln>
        </p:spPr>
        <p:txBody>
          <a:bodyPr wrap="square" rtlCol="0">
            <a:spAutoFit/>
          </a:bodyPr>
          <a:lstStyle/>
          <a:p>
            <a:pPr marL="171450" indent="-171450" eaLnBrk="0" fontAlgn="base" hangingPunct="0">
              <a:spcBef>
                <a:spcPct val="0"/>
              </a:spcBef>
              <a:spcAft>
                <a:spcPct val="0"/>
              </a:spcAft>
              <a:buFont typeface="Arial" panose="020B0604020202020204" pitchFamily="34" charset="0"/>
              <a:buChar char="•"/>
              <a:defRPr/>
            </a:pPr>
            <a:r>
              <a:rPr lang="en-US" sz="1600" dirty="0">
                <a:solidFill>
                  <a:srgbClr val="0000FF"/>
                </a:solidFill>
                <a:latin typeface="Arial" panose="020B0604020202020204" pitchFamily="34" charset="0"/>
                <a:ea typeface="ＭＳ Ｐゴシック" pitchFamily="84" charset="-128"/>
                <a:cs typeface="Arial" panose="020B0604020202020204" pitchFamily="34" charset="0"/>
              </a:rPr>
              <a:t>Integrate all MP data - emissions, monitoring, modeling, health risk, and EJ/demographic data into a single platform</a:t>
            </a:r>
          </a:p>
          <a:p>
            <a:pPr marL="171450" indent="-171450" eaLnBrk="0" fontAlgn="base" hangingPunct="0">
              <a:spcBef>
                <a:spcPct val="0"/>
              </a:spcBef>
              <a:spcAft>
                <a:spcPct val="0"/>
              </a:spcAft>
              <a:buFont typeface="Arial" panose="020B0604020202020204" pitchFamily="34" charset="0"/>
              <a:buChar char="•"/>
              <a:defRPr/>
            </a:pPr>
            <a:r>
              <a:rPr lang="en-US" sz="1600" dirty="0">
                <a:latin typeface="Arial" panose="020B0604020202020204" pitchFamily="34" charset="0"/>
                <a:ea typeface="ＭＳ Ｐゴシック" pitchFamily="84" charset="-128"/>
                <a:cs typeface="Arial" panose="020B0604020202020204" pitchFamily="34" charset="0"/>
              </a:rPr>
              <a:t>Currently use10 publicly available input datasets</a:t>
            </a:r>
          </a:p>
          <a:p>
            <a:pPr marL="171450" indent="-171450" eaLnBrk="0" fontAlgn="base" hangingPunct="0">
              <a:spcBef>
                <a:spcPct val="0"/>
              </a:spcBef>
              <a:spcAft>
                <a:spcPct val="0"/>
              </a:spcAft>
              <a:buFont typeface="Arial" panose="020B0604020202020204" pitchFamily="34" charset="0"/>
              <a:buChar char="•"/>
              <a:defRPr/>
            </a:pPr>
            <a:r>
              <a:rPr lang="en-US" sz="1600" dirty="0">
                <a:solidFill>
                  <a:srgbClr val="0000FF"/>
                </a:solidFill>
                <a:latin typeface="Arial" panose="020B0604020202020204" pitchFamily="34" charset="0"/>
                <a:ea typeface="ＭＳ Ｐゴシック" pitchFamily="84" charset="-128"/>
                <a:cs typeface="Arial" panose="020B0604020202020204" pitchFamily="34" charset="0"/>
              </a:rPr>
              <a:t>Provide data preview, search, filter and output functions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ＭＳ Ｐゴシック" pitchFamily="84" charset="-128"/>
                <a:cs typeface="Arial" panose="020B0604020202020204" pitchFamily="34" charset="0"/>
              </a:rPr>
              <a:t>Allow to update/change input data files and then run/save to a new “project”</a:t>
            </a:r>
          </a:p>
        </p:txBody>
      </p:sp>
      <p:sp>
        <p:nvSpPr>
          <p:cNvPr id="13" name="TextBox 12">
            <a:extLst>
              <a:ext uri="{FF2B5EF4-FFF2-40B4-BE49-F238E27FC236}">
                <a16:creationId xmlns:a16="http://schemas.microsoft.com/office/drawing/2014/main" id="{E02091F0-CE37-4CE9-8565-47A16C4D737C}"/>
              </a:ext>
            </a:extLst>
          </p:cNvPr>
          <p:cNvSpPr txBox="1"/>
          <p:nvPr/>
        </p:nvSpPr>
        <p:spPr>
          <a:xfrm>
            <a:off x="8482143" y="3731316"/>
            <a:ext cx="3448600" cy="3046988"/>
          </a:xfrm>
          <a:prstGeom prst="rect">
            <a:avLst/>
          </a:prstGeom>
          <a:noFill/>
          <a:ln>
            <a:solidFill>
              <a:schemeClr val="tx1"/>
            </a:solidFill>
          </a:ln>
        </p:spPr>
        <p:txBody>
          <a:bodyPr wrap="square" rtlCol="0">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84" charset="-128"/>
                <a:cs typeface="Arial" panose="020B0604020202020204" pitchFamily="34" charset="0"/>
              </a:rPr>
              <a:t>Expand data field selections and flexibility for exploratory &amp; advanced users</a:t>
            </a:r>
          </a:p>
          <a:p>
            <a:pPr marL="171450" lvl="0" indent="-171450" eaLnBrk="0" fontAlgn="base" hangingPunct="0">
              <a:spcBef>
                <a:spcPct val="0"/>
              </a:spcBef>
              <a:spcAft>
                <a:spcPct val="0"/>
              </a:spcAft>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Provide </a:t>
            </a:r>
            <a:r>
              <a:rPr lang="en-US" sz="1600" dirty="0">
                <a:solidFill>
                  <a:srgbClr val="000000"/>
                </a:solidFill>
                <a:latin typeface="Arial" panose="020B0604020202020204" pitchFamily="34" charset="0"/>
                <a:ea typeface="ＭＳ Ｐゴシック" pitchFamily="84" charset="-128"/>
                <a:cs typeface="Arial" panose="020B0604020202020204" pitchFamily="34" charset="0"/>
              </a:rPr>
              <a:t>map overlaying and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summary table for data query results</a:t>
            </a:r>
          </a:p>
          <a:p>
            <a:pPr marL="171450" lvl="0" indent="-171450" eaLnBrk="0" fontAlgn="base" hangingPunct="0">
              <a:spcBef>
                <a:spcPct val="0"/>
              </a:spcBef>
              <a:spcAft>
                <a:spcPct val="0"/>
              </a:spcAft>
              <a:buFont typeface="Arial" panose="020B0604020202020204" pitchFamily="34" charset="0"/>
              <a:buChar char="•"/>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84" charset="-128"/>
                <a:cs typeface="Arial" panose="020B0604020202020204" pitchFamily="34" charset="0"/>
              </a:rPr>
              <a:t>Current data query based on selected data fields: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“Ambient &amp; Risk for PM, O3 &amp; Air toxics</a:t>
            </a:r>
            <a:r>
              <a:rPr lang="en-US" sz="1600" dirty="0">
                <a:solidFill>
                  <a:srgbClr val="000000"/>
                </a:solidFill>
                <a:latin typeface="Arial" panose="020B0604020202020204" pitchFamily="34" charset="0"/>
                <a:ea typeface="ＭＳ Ｐゴシック" pitchFamily="84" charset="-128"/>
                <a:cs typeface="Arial" panose="020B0604020202020204" pitchFamily="34" charset="0"/>
              </a:rPr>
              <a:t>”, “EJ/demographic indicator”,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Advance area”, “NA Area”, “Tribal area”, Class I area”</a:t>
            </a:r>
          </a:p>
        </p:txBody>
      </p:sp>
      <p:grpSp>
        <p:nvGrpSpPr>
          <p:cNvPr id="2" name="Group 1">
            <a:extLst>
              <a:ext uri="{FF2B5EF4-FFF2-40B4-BE49-F238E27FC236}">
                <a16:creationId xmlns:a16="http://schemas.microsoft.com/office/drawing/2014/main" id="{BB3DB8CE-5915-4220-B950-7F095D2F11CA}"/>
              </a:ext>
            </a:extLst>
          </p:cNvPr>
          <p:cNvGrpSpPr/>
          <p:nvPr/>
        </p:nvGrpSpPr>
        <p:grpSpPr>
          <a:xfrm>
            <a:off x="119935" y="1375691"/>
            <a:ext cx="3854130" cy="2134411"/>
            <a:chOff x="1653056" y="1678033"/>
            <a:chExt cx="2795985" cy="1928996"/>
          </a:xfrm>
        </p:grpSpPr>
        <p:pic>
          <p:nvPicPr>
            <p:cNvPr id="14" name="Picture 13">
              <a:extLst>
                <a:ext uri="{FF2B5EF4-FFF2-40B4-BE49-F238E27FC236}">
                  <a16:creationId xmlns:a16="http://schemas.microsoft.com/office/drawing/2014/main" id="{E1F16E27-F4E5-46AE-9F34-2406738DB53A}"/>
                </a:ext>
              </a:extLst>
            </p:cNvPr>
            <p:cNvPicPr>
              <a:picLocks noChangeAspect="1"/>
            </p:cNvPicPr>
            <p:nvPr/>
          </p:nvPicPr>
          <p:blipFill>
            <a:blip r:embed="rId3"/>
            <a:stretch>
              <a:fillRect/>
            </a:stretch>
          </p:blipFill>
          <p:spPr>
            <a:xfrm>
              <a:off x="1653056" y="1678033"/>
              <a:ext cx="2795985" cy="1928996"/>
            </a:xfrm>
            <a:prstGeom prst="rect">
              <a:avLst/>
            </a:prstGeom>
            <a:ln>
              <a:solidFill>
                <a:schemeClr val="tx1"/>
              </a:solidFill>
            </a:ln>
          </p:spPr>
        </p:pic>
        <p:sp>
          <p:nvSpPr>
            <p:cNvPr id="15" name="Rectangle 12">
              <a:extLst>
                <a:ext uri="{FF2B5EF4-FFF2-40B4-BE49-F238E27FC236}">
                  <a16:creationId xmlns:a16="http://schemas.microsoft.com/office/drawing/2014/main" id="{0A58A123-D511-413B-AA1F-4CFEB016EB9B}"/>
                </a:ext>
              </a:extLst>
            </p:cNvPr>
            <p:cNvSpPr/>
            <p:nvPr/>
          </p:nvSpPr>
          <p:spPr>
            <a:xfrm>
              <a:off x="2134961" y="1908350"/>
              <a:ext cx="277585" cy="6144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ＭＳ Ｐゴシック"/>
                <a:cs typeface="+mn-cs"/>
              </a:endParaRPr>
            </a:p>
          </p:txBody>
        </p:sp>
      </p:grpSp>
      <p:pic>
        <p:nvPicPr>
          <p:cNvPr id="16" name="Picture 15">
            <a:extLst>
              <a:ext uri="{FF2B5EF4-FFF2-40B4-BE49-F238E27FC236}">
                <a16:creationId xmlns:a16="http://schemas.microsoft.com/office/drawing/2014/main" id="{8560625E-3494-4B6D-9F0D-5A1D80D21FAB}"/>
              </a:ext>
            </a:extLst>
          </p:cNvPr>
          <p:cNvPicPr>
            <a:picLocks noChangeAspect="1"/>
          </p:cNvPicPr>
          <p:nvPr/>
        </p:nvPicPr>
        <p:blipFill rotWithShape="1">
          <a:blip r:embed="rId4"/>
          <a:srcRect t="11337"/>
          <a:stretch/>
        </p:blipFill>
        <p:spPr>
          <a:xfrm>
            <a:off x="4168935" y="1375691"/>
            <a:ext cx="3854130" cy="2159543"/>
          </a:xfrm>
          <a:prstGeom prst="rect">
            <a:avLst/>
          </a:prstGeom>
          <a:ln>
            <a:solidFill>
              <a:schemeClr val="tx1"/>
            </a:solidFill>
          </a:ln>
        </p:spPr>
      </p:pic>
      <p:pic>
        <p:nvPicPr>
          <p:cNvPr id="17" name="Picture 16">
            <a:extLst>
              <a:ext uri="{FF2B5EF4-FFF2-40B4-BE49-F238E27FC236}">
                <a16:creationId xmlns:a16="http://schemas.microsoft.com/office/drawing/2014/main" id="{CBA01F8D-4FFD-4C0F-A213-88C819E44D53}"/>
              </a:ext>
            </a:extLst>
          </p:cNvPr>
          <p:cNvPicPr>
            <a:picLocks noChangeAspect="1"/>
          </p:cNvPicPr>
          <p:nvPr/>
        </p:nvPicPr>
        <p:blipFill>
          <a:blip r:embed="rId5"/>
          <a:stretch>
            <a:fillRect/>
          </a:stretch>
        </p:blipFill>
        <p:spPr>
          <a:xfrm>
            <a:off x="8217935" y="1375691"/>
            <a:ext cx="3854130" cy="2159543"/>
          </a:xfrm>
          <a:prstGeom prst="rect">
            <a:avLst/>
          </a:prstGeom>
          <a:ln>
            <a:solidFill>
              <a:schemeClr val="tx1"/>
            </a:solidFill>
          </a:ln>
        </p:spPr>
      </p:pic>
      <p:sp>
        <p:nvSpPr>
          <p:cNvPr id="18" name="Slide Number Placeholder 1">
            <a:extLst>
              <a:ext uri="{FF2B5EF4-FFF2-40B4-BE49-F238E27FC236}">
                <a16:creationId xmlns:a16="http://schemas.microsoft.com/office/drawing/2014/main" id="{7C5DEA2A-44B9-4399-AF7B-08A0E26C1002}"/>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039452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1524000" y="68826"/>
            <a:ext cx="9144000" cy="646331"/>
          </a:xfrm>
          <a:prstGeom prst="rect">
            <a:avLst/>
          </a:prstGeom>
          <a:noFill/>
          <a:ln w="9525">
            <a:noFill/>
            <a:miter lim="800000"/>
            <a:headEnd/>
            <a:tailEnd/>
          </a:ln>
          <a:effectLst/>
        </p:spPr>
        <p:txBody>
          <a:bodyPr wrap="square">
            <a:spAutoFit/>
          </a:bodyPr>
          <a:lstStyle/>
          <a:p>
            <a:pPr algn="ctr" fontAlgn="base">
              <a:spcBef>
                <a:spcPct val="0"/>
              </a:spcBef>
              <a:spcAft>
                <a:spcPts val="1800"/>
              </a:spcAft>
              <a:defRPr/>
            </a:pPr>
            <a:r>
              <a:rPr lang="en-US" sz="3600" b="1" dirty="0">
                <a:solidFill>
                  <a:schemeClr val="bg1"/>
                </a:solidFill>
                <a:effectLst>
                  <a:outerShdw blurRad="38100" dist="38100" dir="2700000" algn="tl">
                    <a:srgbClr val="000000">
                      <a:alpha val="43137"/>
                    </a:srgbClr>
                  </a:outerShdw>
                </a:effectLst>
                <a:latin typeface="Arial" charset="0"/>
                <a:ea typeface="微软雅黑"/>
              </a:rPr>
              <a:t>NEXUS 2.0: </a:t>
            </a:r>
            <a:r>
              <a:rPr lang="en-US" sz="3600" b="1" dirty="0">
                <a:solidFill>
                  <a:srgbClr val="FFFF00"/>
                </a:solidFill>
                <a:effectLst>
                  <a:outerShdw blurRad="38100" dist="38100" dir="2700000" algn="tl">
                    <a:srgbClr val="000000">
                      <a:alpha val="43137"/>
                    </a:srgbClr>
                  </a:outerShdw>
                </a:effectLst>
                <a:latin typeface="Arial" charset="0"/>
                <a:ea typeface="微软雅黑"/>
              </a:rPr>
              <a:t>Input Data Files and Sources</a:t>
            </a:r>
            <a:endParaRPr lang="en-US" altLang="zh-CN" sz="3200" b="1" dirty="0">
              <a:solidFill>
                <a:srgbClr val="FFFF00"/>
              </a:solidFill>
              <a:latin typeface="Arial" charset="0"/>
              <a:ea typeface="宋体" panose="02010600030101010101" pitchFamily="2" charset="-122"/>
            </a:endParaRPr>
          </a:p>
        </p:txBody>
      </p:sp>
      <p:graphicFrame>
        <p:nvGraphicFramePr>
          <p:cNvPr id="6" name="Table 5">
            <a:extLst>
              <a:ext uri="{FF2B5EF4-FFF2-40B4-BE49-F238E27FC236}">
                <a16:creationId xmlns:a16="http://schemas.microsoft.com/office/drawing/2014/main" id="{4FD6AFC8-B8D2-4E55-8898-36E8238FA57E}"/>
              </a:ext>
            </a:extLst>
          </p:cNvPr>
          <p:cNvGraphicFramePr>
            <a:graphicFrameLocks noGrp="1"/>
          </p:cNvGraphicFramePr>
          <p:nvPr>
            <p:extLst>
              <p:ext uri="{D42A27DB-BD31-4B8C-83A1-F6EECF244321}">
                <p14:modId xmlns:p14="http://schemas.microsoft.com/office/powerpoint/2010/main" val="3056552896"/>
              </p:ext>
            </p:extLst>
          </p:nvPr>
        </p:nvGraphicFramePr>
        <p:xfrm>
          <a:off x="78659" y="825812"/>
          <a:ext cx="12034684" cy="5784868"/>
        </p:xfrm>
        <a:graphic>
          <a:graphicData uri="http://schemas.openxmlformats.org/drawingml/2006/table">
            <a:tbl>
              <a:tblPr firstRow="1" bandRow="1">
                <a:tableStyleId>{7DF18680-E054-41AD-8BC1-D1AEF772440D}</a:tableStyleId>
              </a:tblPr>
              <a:tblGrid>
                <a:gridCol w="2074607">
                  <a:extLst>
                    <a:ext uri="{9D8B030D-6E8A-4147-A177-3AD203B41FA5}">
                      <a16:colId xmlns:a16="http://schemas.microsoft.com/office/drawing/2014/main" val="2008470103"/>
                    </a:ext>
                  </a:extLst>
                </a:gridCol>
                <a:gridCol w="1417892">
                  <a:extLst>
                    <a:ext uri="{9D8B030D-6E8A-4147-A177-3AD203B41FA5}">
                      <a16:colId xmlns:a16="http://schemas.microsoft.com/office/drawing/2014/main" val="2468054943"/>
                    </a:ext>
                  </a:extLst>
                </a:gridCol>
                <a:gridCol w="3016457">
                  <a:extLst>
                    <a:ext uri="{9D8B030D-6E8A-4147-A177-3AD203B41FA5}">
                      <a16:colId xmlns:a16="http://schemas.microsoft.com/office/drawing/2014/main" val="4000740675"/>
                    </a:ext>
                  </a:extLst>
                </a:gridCol>
                <a:gridCol w="4660490">
                  <a:extLst>
                    <a:ext uri="{9D8B030D-6E8A-4147-A177-3AD203B41FA5}">
                      <a16:colId xmlns:a16="http://schemas.microsoft.com/office/drawing/2014/main" val="487913559"/>
                    </a:ext>
                  </a:extLst>
                </a:gridCol>
                <a:gridCol w="865238">
                  <a:extLst>
                    <a:ext uri="{9D8B030D-6E8A-4147-A177-3AD203B41FA5}">
                      <a16:colId xmlns:a16="http://schemas.microsoft.com/office/drawing/2014/main" val="3168272893"/>
                    </a:ext>
                  </a:extLst>
                </a:gridCol>
              </a:tblGrid>
              <a:tr h="148224">
                <a:tc>
                  <a:txBody>
                    <a:bodyPr/>
                    <a:lstStyle/>
                    <a:p>
                      <a:pPr algn="ctr"/>
                      <a:r>
                        <a:rPr lang="en-US" sz="1600" dirty="0">
                          <a:solidFill>
                            <a:srgbClr val="FF0000"/>
                          </a:solidFill>
                          <a:latin typeface="Arial" panose="020B0604020202020204" pitchFamily="34" charset="0"/>
                          <a:cs typeface="Arial" panose="020B0604020202020204" pitchFamily="34" charset="0"/>
                        </a:rPr>
                        <a:t>Input Data</a:t>
                      </a:r>
                      <a:endParaRPr lang="en-US" sz="1600" baseline="0" dirty="0">
                        <a:solidFill>
                          <a:srgbClr val="FF0000"/>
                        </a:solidFill>
                        <a:latin typeface="Arial" panose="020B0604020202020204" pitchFamily="34" charset="0"/>
                        <a:cs typeface="Arial" panose="020B0604020202020204" pitchFamily="34" charset="0"/>
                      </a:endParaRPr>
                    </a:p>
                    <a:p>
                      <a:pPr algn="ctr"/>
                      <a:r>
                        <a:rPr lang="en-US" sz="1600" baseline="0" dirty="0">
                          <a:solidFill>
                            <a:srgbClr val="FF0000"/>
                          </a:solidFill>
                          <a:latin typeface="Arial" panose="020B0604020202020204" pitchFamily="34" charset="0"/>
                          <a:cs typeface="Arial" panose="020B0604020202020204" pitchFamily="34" charset="0"/>
                        </a:rPr>
                        <a:t>Files</a:t>
                      </a:r>
                      <a:endParaRPr lang="en-US" sz="1600" dirty="0">
                        <a:solidFill>
                          <a:srgbClr val="FF000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600" dirty="0">
                          <a:solidFill>
                            <a:srgbClr val="FF0000"/>
                          </a:solidFill>
                          <a:latin typeface="Arial" panose="020B0604020202020204" pitchFamily="34" charset="0"/>
                          <a:cs typeface="Arial" panose="020B0604020202020204" pitchFamily="34" charset="0"/>
                        </a:rPr>
                        <a:t>Data</a:t>
                      </a:r>
                      <a:r>
                        <a:rPr lang="en-US" sz="1600" baseline="0" dirty="0">
                          <a:solidFill>
                            <a:srgbClr val="FF0000"/>
                          </a:solidFill>
                          <a:latin typeface="Arial" panose="020B0604020202020204" pitchFamily="34" charset="0"/>
                          <a:cs typeface="Arial" panose="020B0604020202020204" pitchFamily="34" charset="0"/>
                        </a:rPr>
                        <a:t> Format</a:t>
                      </a:r>
                      <a:endParaRPr lang="en-US" sz="1600" dirty="0">
                        <a:solidFill>
                          <a:srgbClr val="FF000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600" dirty="0">
                          <a:solidFill>
                            <a:srgbClr val="FF0000"/>
                          </a:solidFill>
                          <a:latin typeface="Arial" panose="020B0604020202020204" pitchFamily="34" charset="0"/>
                          <a:cs typeface="Arial" panose="020B0604020202020204" pitchFamily="34" charset="0"/>
                        </a:rPr>
                        <a:t>Data </a:t>
                      </a:r>
                    </a:p>
                    <a:p>
                      <a:pPr algn="ctr"/>
                      <a:r>
                        <a:rPr lang="en-US" sz="1600" dirty="0">
                          <a:solidFill>
                            <a:srgbClr val="FF0000"/>
                          </a:solidFill>
                          <a:latin typeface="Arial" panose="020B0604020202020204" pitchFamily="34" charset="0"/>
                          <a:cs typeface="Arial" panose="020B0604020202020204" pitchFamily="34" charset="0"/>
                        </a:rPr>
                        <a:t>Description</a:t>
                      </a:r>
                    </a:p>
                  </a:txBody>
                  <a:tcPr marL="87440" marR="87440" marT="43720" marB="43720" anchor="ctr"/>
                </a:tc>
                <a:tc>
                  <a:txBody>
                    <a:bodyPr/>
                    <a:lstStyle/>
                    <a:p>
                      <a:pPr algn="ctr"/>
                      <a:r>
                        <a:rPr lang="en-US" sz="1600" dirty="0">
                          <a:solidFill>
                            <a:srgbClr val="FF0000"/>
                          </a:solidFill>
                          <a:latin typeface="Arial" panose="020B0604020202020204" pitchFamily="34" charset="0"/>
                          <a:cs typeface="Arial" panose="020B0604020202020204" pitchFamily="34" charset="0"/>
                        </a:rPr>
                        <a:t>Data </a:t>
                      </a:r>
                    </a:p>
                    <a:p>
                      <a:pPr algn="ctr"/>
                      <a:r>
                        <a:rPr lang="en-US" sz="1600" dirty="0">
                          <a:solidFill>
                            <a:srgbClr val="FF0000"/>
                          </a:solidFill>
                          <a:latin typeface="Arial" panose="020B0604020202020204" pitchFamily="34" charset="0"/>
                          <a:cs typeface="Arial" panose="020B0604020202020204" pitchFamily="34" charset="0"/>
                        </a:rPr>
                        <a:t>Source</a:t>
                      </a:r>
                    </a:p>
                  </a:txBody>
                  <a:tcPr marL="87440" marR="87440" marT="43720" marB="43720" anchor="ctr"/>
                </a:tc>
                <a:tc>
                  <a:txBody>
                    <a:bodyPr/>
                    <a:lstStyle/>
                    <a:p>
                      <a:pPr algn="ctr"/>
                      <a:r>
                        <a:rPr lang="en-US" sz="1600" dirty="0">
                          <a:solidFill>
                            <a:srgbClr val="FF0000"/>
                          </a:solidFill>
                          <a:latin typeface="Arial" panose="020B0604020202020204" pitchFamily="34" charset="0"/>
                          <a:cs typeface="Arial" panose="020B0604020202020204" pitchFamily="34" charset="0"/>
                        </a:rPr>
                        <a:t>Data</a:t>
                      </a:r>
                    </a:p>
                    <a:p>
                      <a:pPr algn="ctr"/>
                      <a:r>
                        <a:rPr lang="en-US" sz="1600" dirty="0">
                          <a:solidFill>
                            <a:srgbClr val="FF0000"/>
                          </a:solidFill>
                          <a:latin typeface="Arial" panose="020B0604020202020204" pitchFamily="34" charset="0"/>
                          <a:cs typeface="Arial" panose="020B0604020202020204" pitchFamily="34" charset="0"/>
                        </a:rPr>
                        <a:t>Period</a:t>
                      </a:r>
                    </a:p>
                  </a:txBody>
                  <a:tcPr marL="87440" marR="87440" marT="43720" marB="43720" anchor="ctr"/>
                </a:tc>
                <a:extLst>
                  <a:ext uri="{0D108BD9-81ED-4DB2-BD59-A6C34878D82A}">
                    <a16:rowId xmlns:a16="http://schemas.microsoft.com/office/drawing/2014/main" val="3211565500"/>
                  </a:ext>
                </a:extLst>
              </a:tr>
              <a:tr h="449691">
                <a:tc>
                  <a:txBody>
                    <a:bodyPr/>
                    <a:lstStyle/>
                    <a:p>
                      <a:pPr algn="ctr"/>
                      <a:r>
                        <a:rPr lang="en-US" sz="1400" dirty="0">
                          <a:solidFill>
                            <a:srgbClr val="0000FF"/>
                          </a:solidFill>
                          <a:latin typeface="Arial" panose="020B0604020202020204" pitchFamily="34" charset="0"/>
                          <a:cs typeface="Arial" panose="020B0604020202020204" pitchFamily="34" charset="0"/>
                        </a:rPr>
                        <a:t>“O</a:t>
                      </a:r>
                      <a:r>
                        <a:rPr lang="en-US" sz="1400" baseline="-25000" dirty="0">
                          <a:solidFill>
                            <a:srgbClr val="0000FF"/>
                          </a:solidFill>
                          <a:latin typeface="Arial" panose="020B0604020202020204" pitchFamily="34" charset="0"/>
                          <a:cs typeface="Arial" panose="020B0604020202020204" pitchFamily="34" charset="0"/>
                        </a:rPr>
                        <a:t>3</a:t>
                      </a:r>
                      <a:r>
                        <a:rPr lang="en-US" sz="1400" dirty="0">
                          <a:solidFill>
                            <a:srgbClr val="0000FF"/>
                          </a:solidFill>
                          <a:latin typeface="Arial" panose="020B0604020202020204" pitchFamily="34" charset="0"/>
                          <a:cs typeface="Arial" panose="020B0604020202020204" pitchFamily="34" charset="0"/>
                        </a:rPr>
                        <a:t> &amp; PM</a:t>
                      </a:r>
                      <a:r>
                        <a:rPr lang="en-US" sz="1400" baseline="-25000" dirty="0">
                          <a:solidFill>
                            <a:srgbClr val="0000FF"/>
                          </a:solidFill>
                          <a:latin typeface="Arial" panose="020B0604020202020204" pitchFamily="34" charset="0"/>
                          <a:cs typeface="Arial" panose="020B0604020202020204" pitchFamily="34" charset="0"/>
                        </a:rPr>
                        <a:t>2.5</a:t>
                      </a:r>
                      <a:r>
                        <a:rPr lang="en-US" sz="1400" dirty="0">
                          <a:solidFill>
                            <a:srgbClr val="0000FF"/>
                          </a:solidFill>
                          <a:latin typeface="Arial" panose="020B0604020202020204" pitchFamily="34" charset="0"/>
                          <a:cs typeface="Arial" panose="020B0604020202020204" pitchFamily="34" charset="0"/>
                        </a:rPr>
                        <a:t> </a:t>
                      </a:r>
                    </a:p>
                    <a:p>
                      <a:pPr algn="ctr"/>
                      <a:r>
                        <a:rPr lang="en-US" sz="1400" dirty="0">
                          <a:solidFill>
                            <a:srgbClr val="0000FF"/>
                          </a:solidFill>
                          <a:latin typeface="Arial" panose="020B0604020202020204" pitchFamily="34" charset="0"/>
                          <a:cs typeface="Arial" panose="020B0604020202020204" pitchFamily="34" charset="0"/>
                        </a:rPr>
                        <a:t>Ambient and Risk”</a:t>
                      </a: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Excel</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a:solidFill>
                            <a:schemeClr val="tx1"/>
                          </a:solidFill>
                          <a:latin typeface="Arial" panose="020B0604020202020204" pitchFamily="34" charset="0"/>
                          <a:cs typeface="Arial" panose="020B0604020202020204" pitchFamily="34" charset="0"/>
                        </a:rPr>
                        <a:t>O</a:t>
                      </a:r>
                      <a:r>
                        <a:rPr lang="en-US" sz="1400" baseline="-25000" dirty="0">
                          <a:solidFill>
                            <a:schemeClr val="tx1"/>
                          </a:solidFill>
                          <a:latin typeface="Arial" panose="020B0604020202020204" pitchFamily="34" charset="0"/>
                          <a:cs typeface="Arial" panose="020B0604020202020204" pitchFamily="34" charset="0"/>
                        </a:rPr>
                        <a:t>3</a:t>
                      </a:r>
                      <a:r>
                        <a:rPr lang="en-US" sz="1400" baseline="0" dirty="0">
                          <a:solidFill>
                            <a:schemeClr val="tx1"/>
                          </a:solidFill>
                          <a:latin typeface="Arial" panose="020B0604020202020204" pitchFamily="34" charset="0"/>
                          <a:cs typeface="Arial" panose="020B0604020202020204" pitchFamily="34" charset="0"/>
                        </a:rPr>
                        <a:t>/PM</a:t>
                      </a:r>
                      <a:r>
                        <a:rPr lang="en-US" sz="1400" baseline="-25000" dirty="0">
                          <a:solidFill>
                            <a:schemeClr val="tx1"/>
                          </a:solidFill>
                          <a:latin typeface="Arial" panose="020B0604020202020204" pitchFamily="34" charset="0"/>
                          <a:cs typeface="Arial" panose="020B0604020202020204" pitchFamily="34" charset="0"/>
                        </a:rPr>
                        <a:t>2.5</a:t>
                      </a:r>
                      <a:r>
                        <a:rPr lang="en-US" sz="1400" baseline="0" dirty="0">
                          <a:solidFill>
                            <a:schemeClr val="tx1"/>
                          </a:solidFill>
                          <a:latin typeface="Arial" panose="020B0604020202020204" pitchFamily="34" charset="0"/>
                          <a:cs typeface="Arial" panose="020B0604020202020204" pitchFamily="34" charset="0"/>
                        </a:rPr>
                        <a:t> fused</a:t>
                      </a:r>
                      <a:r>
                        <a:rPr lang="en-US" sz="1400" baseline="0" dirty="0">
                          <a:solidFill>
                            <a:srgbClr val="FF0000"/>
                          </a:solidFill>
                          <a:latin typeface="Arial" panose="020B0604020202020204" pitchFamily="34" charset="0"/>
                          <a:cs typeface="Arial" panose="020B0604020202020204" pitchFamily="34" charset="0"/>
                        </a:rPr>
                        <a:t> </a:t>
                      </a:r>
                      <a:r>
                        <a:rPr lang="en-US" sz="1400" baseline="0" dirty="0">
                          <a:latin typeface="Arial" panose="020B0604020202020204" pitchFamily="34" charset="0"/>
                          <a:cs typeface="Arial" panose="020B0604020202020204" pitchFamily="34" charset="0"/>
                        </a:rPr>
                        <a:t>ambient conc &amp; risk data at c</a:t>
                      </a:r>
                      <a:r>
                        <a:rPr lang="en-US" sz="1400" dirty="0">
                          <a:latin typeface="Arial" panose="020B0604020202020204" pitchFamily="34" charset="0"/>
                          <a:cs typeface="Arial" panose="020B0604020202020204" pitchFamily="34" charset="0"/>
                        </a:rPr>
                        <a:t>ounty/</a:t>
                      </a:r>
                      <a:r>
                        <a:rPr lang="en-US" sz="1400" baseline="0" dirty="0">
                          <a:latin typeface="Arial" panose="020B0604020202020204" pitchFamily="34" charset="0"/>
                          <a:cs typeface="Arial" panose="020B0604020202020204" pitchFamily="34" charset="0"/>
                        </a:rPr>
                        <a:t>census tract level</a:t>
                      </a:r>
                      <a:endParaRPr lang="en-US" sz="1400" dirty="0">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solidFill>
                            <a:schemeClr val="tx1"/>
                          </a:solidFill>
                          <a:latin typeface="Arial" panose="020B0604020202020204" pitchFamily="34" charset="0"/>
                          <a:cs typeface="Arial" panose="020B0604020202020204" pitchFamily="34" charset="0"/>
                        </a:rPr>
                        <a:t>from</a:t>
                      </a:r>
                      <a:r>
                        <a:rPr lang="en-US" sz="1400" baseline="0" dirty="0">
                          <a:solidFill>
                            <a:schemeClr val="tx1"/>
                          </a:solidFill>
                          <a:latin typeface="Arial" panose="020B0604020202020204" pitchFamily="34" charset="0"/>
                          <a:cs typeface="Arial" panose="020B0604020202020204" pitchFamily="34" charset="0"/>
                        </a:rPr>
                        <a:t> OAQPS MP &amp; BenMAP team</a:t>
                      </a:r>
                      <a:endParaRPr lang="en-US" sz="14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2017</a:t>
                      </a:r>
                    </a:p>
                  </a:txBody>
                  <a:tcPr marL="87440" marR="87440" marT="43720" marB="43720" anchor="ctr"/>
                </a:tc>
                <a:extLst>
                  <a:ext uri="{0D108BD9-81ED-4DB2-BD59-A6C34878D82A}">
                    <a16:rowId xmlns:a16="http://schemas.microsoft.com/office/drawing/2014/main" val="2020013330"/>
                  </a:ext>
                </a:extLst>
              </a:tr>
              <a:tr h="449691">
                <a:tc>
                  <a:txBody>
                    <a:bodyPr/>
                    <a:lstStyle/>
                    <a:p>
                      <a:pPr algn="ctr"/>
                      <a:r>
                        <a:rPr lang="en-US" sz="1400" dirty="0">
                          <a:solidFill>
                            <a:srgbClr val="0000FF"/>
                          </a:solidFill>
                          <a:latin typeface="Arial" panose="020B0604020202020204" pitchFamily="34" charset="0"/>
                          <a:cs typeface="Arial" panose="020B0604020202020204" pitchFamily="34" charset="0"/>
                        </a:rPr>
                        <a:t>“Air Toxic </a:t>
                      </a:r>
                    </a:p>
                    <a:p>
                      <a:pPr algn="ctr"/>
                      <a:r>
                        <a:rPr lang="en-US" sz="1400" dirty="0">
                          <a:solidFill>
                            <a:srgbClr val="0000FF"/>
                          </a:solidFill>
                          <a:latin typeface="Arial" panose="020B0604020202020204" pitchFamily="34" charset="0"/>
                          <a:cs typeface="Arial" panose="020B0604020202020204" pitchFamily="34" charset="0"/>
                        </a:rPr>
                        <a:t>Ambient and Risk”</a:t>
                      </a: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Geodataset</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a:solidFill>
                            <a:schemeClr val="tx1"/>
                          </a:solidFill>
                          <a:latin typeface="Arial" panose="020B0604020202020204" pitchFamily="34" charset="0"/>
                          <a:cs typeface="Arial" panose="020B0604020202020204" pitchFamily="34" charset="0"/>
                        </a:rPr>
                        <a:t>Air toxics fused</a:t>
                      </a:r>
                      <a:r>
                        <a:rPr lang="en-US" sz="1400" baseline="0" dirty="0">
                          <a:solidFill>
                            <a:srgbClr val="FF0000"/>
                          </a:solidFill>
                          <a:latin typeface="Arial" panose="020B0604020202020204" pitchFamily="34" charset="0"/>
                          <a:cs typeface="Arial" panose="020B0604020202020204" pitchFamily="34" charset="0"/>
                        </a:rPr>
                        <a:t> </a:t>
                      </a:r>
                      <a:r>
                        <a:rPr lang="en-US" sz="1400" baseline="0" dirty="0">
                          <a:latin typeface="Arial" panose="020B0604020202020204" pitchFamily="34" charset="0"/>
                          <a:cs typeface="Arial" panose="020B0604020202020204" pitchFamily="34" charset="0"/>
                        </a:rPr>
                        <a:t>ambient conc &amp; risk data at c</a:t>
                      </a:r>
                      <a:r>
                        <a:rPr lang="en-US" sz="1400" dirty="0">
                          <a:latin typeface="Arial" panose="020B0604020202020204" pitchFamily="34" charset="0"/>
                          <a:cs typeface="Arial" panose="020B0604020202020204" pitchFamily="34" charset="0"/>
                        </a:rPr>
                        <a:t>ounty/</a:t>
                      </a:r>
                      <a:r>
                        <a:rPr lang="en-US" sz="1400" baseline="0" dirty="0">
                          <a:latin typeface="Arial" panose="020B0604020202020204" pitchFamily="34" charset="0"/>
                          <a:cs typeface="Arial" panose="020B0604020202020204" pitchFamily="34" charset="0"/>
                        </a:rPr>
                        <a:t>census tract level</a:t>
                      </a:r>
                      <a:endParaRPr lang="en-US" sz="14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from</a:t>
                      </a:r>
                      <a:r>
                        <a:rPr lang="en-US" sz="1400" baseline="0" dirty="0">
                          <a:solidFill>
                            <a:schemeClr val="tx1"/>
                          </a:solidFill>
                          <a:latin typeface="Arial" panose="020B0604020202020204" pitchFamily="34" charset="0"/>
                          <a:cs typeface="Arial" panose="020B0604020202020204" pitchFamily="34" charset="0"/>
                        </a:rPr>
                        <a:t> OAQPS MP &amp; Air Toxic team</a:t>
                      </a:r>
                      <a:endParaRPr lang="en-US" sz="14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solidFill>
                            <a:srgbClr val="0000FF"/>
                          </a:solidFill>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1621602255"/>
                  </a:ext>
                </a:extLst>
              </a:tr>
              <a:tr h="570591">
                <a:tc>
                  <a:txBody>
                    <a:bodyPr/>
                    <a:lstStyle/>
                    <a:p>
                      <a:pPr algn="ctr"/>
                      <a:r>
                        <a:rPr lang="en-US" sz="1400" dirty="0">
                          <a:solidFill>
                            <a:srgbClr val="0000FF"/>
                          </a:solidFill>
                          <a:latin typeface="Arial" panose="020B0604020202020204" pitchFamily="34" charset="0"/>
                          <a:cs typeface="Arial" panose="020B0604020202020204" pitchFamily="34" charset="0"/>
                        </a:rPr>
                        <a:t>“O</a:t>
                      </a:r>
                      <a:r>
                        <a:rPr lang="en-US" sz="1400" baseline="-25000" dirty="0">
                          <a:solidFill>
                            <a:srgbClr val="0000FF"/>
                          </a:solidFill>
                          <a:latin typeface="Arial" panose="020B0604020202020204" pitchFamily="34" charset="0"/>
                          <a:cs typeface="Arial" panose="020B0604020202020204" pitchFamily="34" charset="0"/>
                        </a:rPr>
                        <a:t>3</a:t>
                      </a:r>
                      <a:r>
                        <a:rPr lang="en-US" sz="1400" dirty="0">
                          <a:solidFill>
                            <a:srgbClr val="0000FF"/>
                          </a:solidFill>
                          <a:latin typeface="Arial" panose="020B0604020202020204" pitchFamily="34" charset="0"/>
                          <a:cs typeface="Arial" panose="020B0604020202020204" pitchFamily="34" charset="0"/>
                        </a:rPr>
                        <a:t> &amp; PM</a:t>
                      </a:r>
                      <a:r>
                        <a:rPr lang="en-US" sz="1400" baseline="-25000" dirty="0">
                          <a:solidFill>
                            <a:srgbClr val="0000FF"/>
                          </a:solidFill>
                          <a:latin typeface="Arial" panose="020B0604020202020204" pitchFamily="34" charset="0"/>
                          <a:cs typeface="Arial" panose="020B0604020202020204" pitchFamily="34" charset="0"/>
                        </a:rPr>
                        <a:t>2.5</a:t>
                      </a:r>
                      <a:r>
                        <a:rPr lang="en-US" sz="1400" dirty="0">
                          <a:solidFill>
                            <a:srgbClr val="0000FF"/>
                          </a:solidFill>
                          <a:latin typeface="Arial" panose="020B0604020202020204" pitchFamily="34" charset="0"/>
                          <a:cs typeface="Arial" panose="020B0604020202020204" pitchFamily="34" charset="0"/>
                        </a:rPr>
                        <a:t> </a:t>
                      </a:r>
                    </a:p>
                    <a:p>
                      <a:pPr algn="ctr"/>
                      <a:r>
                        <a:rPr lang="en-US" sz="1400" dirty="0">
                          <a:solidFill>
                            <a:srgbClr val="0000FF"/>
                          </a:solidFill>
                          <a:latin typeface="Arial" panose="020B0604020202020204" pitchFamily="34" charset="0"/>
                          <a:cs typeface="Arial" panose="020B0604020202020204" pitchFamily="34" charset="0"/>
                        </a:rPr>
                        <a:t>Design Values”</a:t>
                      </a: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Excel</a:t>
                      </a: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O</a:t>
                      </a:r>
                      <a:r>
                        <a:rPr lang="en-US" sz="1400" baseline="-25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 &amp; PM</a:t>
                      </a:r>
                      <a:r>
                        <a:rPr lang="en-US" sz="1400" baseline="-25000" dirty="0">
                          <a:latin typeface="Arial" panose="020B0604020202020204" pitchFamily="34" charset="0"/>
                          <a:cs typeface="Arial" panose="020B0604020202020204" pitchFamily="34" charset="0"/>
                        </a:rPr>
                        <a:t>2.5</a:t>
                      </a:r>
                      <a:r>
                        <a:rPr lang="en-US" sz="1400" dirty="0">
                          <a:latin typeface="Arial" panose="020B0604020202020204" pitchFamily="34" charset="0"/>
                          <a:cs typeface="Arial" panose="020B0604020202020204" pitchFamily="34" charset="0"/>
                        </a:rPr>
                        <a:t> design values </a:t>
                      </a:r>
                      <a:r>
                        <a:rPr lang="en-US" sz="1400" baseline="0" dirty="0">
                          <a:latin typeface="Arial" panose="020B0604020202020204" pitchFamily="34" charset="0"/>
                          <a:cs typeface="Arial" panose="020B0604020202020204" pitchFamily="34" charset="0"/>
                        </a:rPr>
                        <a:t>at </a:t>
                      </a:r>
                    </a:p>
                    <a:p>
                      <a:pPr algn="ctr"/>
                      <a:r>
                        <a:rPr lang="en-US" sz="1400" baseline="0" dirty="0">
                          <a:latin typeface="Arial" panose="020B0604020202020204" pitchFamily="34" charset="0"/>
                          <a:cs typeface="Arial" panose="020B0604020202020204" pitchFamily="34" charset="0"/>
                        </a:rPr>
                        <a:t>c</a:t>
                      </a:r>
                      <a:r>
                        <a:rPr lang="en-US" sz="1400" dirty="0">
                          <a:latin typeface="Arial" panose="020B0604020202020204" pitchFamily="34" charset="0"/>
                          <a:cs typeface="Arial" panose="020B0604020202020204" pitchFamily="34" charset="0"/>
                        </a:rPr>
                        <a:t>ounty</a:t>
                      </a:r>
                      <a:r>
                        <a:rPr lang="en-US" sz="1400" baseline="0" dirty="0">
                          <a:latin typeface="Arial" panose="020B0604020202020204" pitchFamily="34" charset="0"/>
                          <a:cs typeface="Arial" panose="020B0604020202020204" pitchFamily="34" charset="0"/>
                        </a:rPr>
                        <a:t> level</a:t>
                      </a:r>
                      <a:endParaRPr lang="en-US" sz="14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a:solidFill>
                            <a:schemeClr val="tx1"/>
                          </a:solidFill>
                          <a:latin typeface="Arial" panose="020B0604020202020204" pitchFamily="34" charset="0"/>
                          <a:cs typeface="Arial" panose="020B0604020202020204" pitchFamily="34" charset="0"/>
                        </a:rPr>
                        <a:t>From </a:t>
                      </a:r>
                      <a:r>
                        <a:rPr lang="en-US" altLang="zh-CN" sz="1400" baseline="0" dirty="0">
                          <a:solidFill>
                            <a:schemeClr val="tx1"/>
                          </a:solidFill>
                          <a:latin typeface="Arial" panose="020B0604020202020204" pitchFamily="34" charset="0"/>
                          <a:cs typeface="Arial" panose="020B0604020202020204" pitchFamily="34" charset="0"/>
                        </a:rPr>
                        <a:t>EPA</a:t>
                      </a:r>
                      <a:r>
                        <a:rPr lang="en-US" sz="1400" baseline="0" dirty="0">
                          <a:solidFill>
                            <a:schemeClr val="tx1"/>
                          </a:solidFill>
                          <a:latin typeface="Arial" panose="020B0604020202020204" pitchFamily="34" charset="0"/>
                          <a:cs typeface="Arial" panose="020B0604020202020204" pitchFamily="34" charset="0"/>
                        </a:rPr>
                        <a:t> public website: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i="1" dirty="0">
                          <a:solidFill>
                            <a:srgbClr val="7030A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https://www.epa.gov/air-trends/air-quality-design-values</a:t>
                      </a:r>
                      <a:endParaRPr lang="en-US" sz="1100" i="1" dirty="0">
                        <a:solidFill>
                          <a:srgbClr val="7030A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2012 to 2020</a:t>
                      </a:r>
                    </a:p>
                  </a:txBody>
                  <a:tcPr marL="87440" marR="87440" marT="43720" marB="43720" anchor="ctr"/>
                </a:tc>
                <a:extLst>
                  <a:ext uri="{0D108BD9-81ED-4DB2-BD59-A6C34878D82A}">
                    <a16:rowId xmlns:a16="http://schemas.microsoft.com/office/drawing/2014/main" val="4249309967"/>
                  </a:ext>
                </a:extLst>
              </a:tr>
              <a:tr h="523890">
                <a:tc>
                  <a:txBody>
                    <a:bodyPr/>
                    <a:lstStyle/>
                    <a:p>
                      <a:pPr algn="ctr"/>
                      <a:r>
                        <a:rPr lang="en-US" sz="1400" b="0" dirty="0">
                          <a:solidFill>
                            <a:srgbClr val="0000FF"/>
                          </a:solidFill>
                          <a:latin typeface="Arial" panose="020B0604020202020204" pitchFamily="34" charset="0"/>
                          <a:cs typeface="Arial" panose="020B0604020202020204" pitchFamily="34" charset="0"/>
                        </a:rPr>
                        <a:t>“NEI County Emissions” </a:t>
                      </a:r>
                    </a:p>
                    <a:p>
                      <a:pPr algn="ctr"/>
                      <a:r>
                        <a:rPr lang="en-US" sz="1400" b="0" dirty="0">
                          <a:solidFill>
                            <a:srgbClr val="0000FF"/>
                          </a:solidFill>
                          <a:latin typeface="Arial" panose="020B0604020202020204" pitchFamily="34" charset="0"/>
                          <a:cs typeface="Arial" panose="020B0604020202020204" pitchFamily="34" charset="0"/>
                        </a:rPr>
                        <a:t>“NEI Facility Emissions” </a:t>
                      </a:r>
                    </a:p>
                  </a:txBody>
                  <a:tcPr marL="87440" marR="87440" marT="43720" marB="43720" anchor="ctr"/>
                </a:tc>
                <a:tc>
                  <a:txBody>
                    <a:bodyPr/>
                    <a:lstStyle/>
                    <a:p>
                      <a:pPr algn="ctr"/>
                      <a:r>
                        <a:rPr lang="en-US" sz="1400" dirty="0">
                          <a:solidFill>
                            <a:schemeClr val="tx1"/>
                          </a:solidFill>
                          <a:latin typeface="Arial" panose="020B0604020202020204" pitchFamily="34" charset="0"/>
                          <a:cs typeface="Arial" panose="020B0604020202020204" pitchFamily="34" charset="0"/>
                        </a:rPr>
                        <a:t>Excel</a:t>
                      </a:r>
                      <a:endParaRPr lang="en-US" sz="14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a:latin typeface="Arial" panose="020B0604020202020204" pitchFamily="34" charset="0"/>
                          <a:cs typeface="Arial" panose="020B0604020202020204" pitchFamily="34" charset="0"/>
                        </a:rPr>
                        <a:t>County-level and facility source emissions of CAPs, HAPs &amp; GHGs</a:t>
                      </a:r>
                      <a:endParaRPr lang="en-US" sz="14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a:solidFill>
                            <a:schemeClr val="tx1"/>
                          </a:solidFill>
                          <a:latin typeface="Arial" panose="020B0604020202020204" pitchFamily="34" charset="0"/>
                          <a:cs typeface="Arial" panose="020B0604020202020204" pitchFamily="34" charset="0"/>
                        </a:rPr>
                        <a:t>From OAQPS public website: </a:t>
                      </a:r>
                      <a:r>
                        <a:rPr lang="en-US" sz="1100" i="1" u="sng" dirty="0">
                          <a:solidFill>
                            <a:srgbClr val="7030A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https://www.epa.gov/air-emissions-inventories/2017-national-emissions-inventory-nei-data</a:t>
                      </a:r>
                      <a:endParaRPr lang="en-US" sz="1100" i="1" u="sng" dirty="0">
                        <a:solidFill>
                          <a:srgbClr val="7030A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2017</a:t>
                      </a:r>
                    </a:p>
                  </a:txBody>
                  <a:tcPr marL="87440" marR="87440" marT="43720" marB="43720" anchor="ctr"/>
                </a:tc>
                <a:extLst>
                  <a:ext uri="{0D108BD9-81ED-4DB2-BD59-A6C34878D82A}">
                    <a16:rowId xmlns:a16="http://schemas.microsoft.com/office/drawing/2014/main" val="1494502801"/>
                  </a:ext>
                </a:extLst>
              </a:tr>
              <a:tr h="560439">
                <a:tc>
                  <a:txBody>
                    <a:bodyPr/>
                    <a:lstStyle/>
                    <a:p>
                      <a:pPr algn="ctr"/>
                      <a:r>
                        <a:rPr lang="en-US" sz="1400" dirty="0">
                          <a:solidFill>
                            <a:srgbClr val="0000FF"/>
                          </a:solidFill>
                          <a:latin typeface="Arial" panose="020B0604020202020204" pitchFamily="34" charset="0"/>
                          <a:cs typeface="Arial" panose="020B0604020202020204" pitchFamily="34" charset="0"/>
                        </a:rPr>
                        <a:t>“O</a:t>
                      </a:r>
                      <a:r>
                        <a:rPr lang="en-US" sz="1400" baseline="-25000" dirty="0">
                          <a:solidFill>
                            <a:srgbClr val="0000FF"/>
                          </a:solidFill>
                          <a:latin typeface="Arial" panose="020B0604020202020204" pitchFamily="34" charset="0"/>
                          <a:cs typeface="Arial" panose="020B0604020202020204" pitchFamily="34" charset="0"/>
                        </a:rPr>
                        <a:t>3</a:t>
                      </a:r>
                      <a:r>
                        <a:rPr lang="en-US" sz="1400" dirty="0">
                          <a:solidFill>
                            <a:srgbClr val="0000FF"/>
                          </a:solidFill>
                          <a:latin typeface="Arial" panose="020B0604020202020204" pitchFamily="34" charset="0"/>
                          <a:cs typeface="Arial" panose="020B0604020202020204" pitchFamily="34" charset="0"/>
                        </a:rPr>
                        <a:t> &amp; PM</a:t>
                      </a:r>
                      <a:r>
                        <a:rPr lang="en-US" sz="1400" baseline="-25000" dirty="0">
                          <a:solidFill>
                            <a:srgbClr val="0000FF"/>
                          </a:solidFill>
                          <a:latin typeface="Arial" panose="020B0604020202020204" pitchFamily="34" charset="0"/>
                          <a:cs typeface="Arial" panose="020B0604020202020204" pitchFamily="34" charset="0"/>
                        </a:rPr>
                        <a:t>2.5</a:t>
                      </a:r>
                      <a:r>
                        <a:rPr lang="en-US" sz="1400" dirty="0">
                          <a:solidFill>
                            <a:srgbClr val="0000FF"/>
                          </a:solidFill>
                          <a:latin typeface="Arial" panose="020B0604020202020204" pitchFamily="34" charset="0"/>
                          <a:cs typeface="Arial" panose="020B0604020202020204" pitchFamily="34" charset="0"/>
                        </a:rPr>
                        <a:t> </a:t>
                      </a:r>
                    </a:p>
                    <a:p>
                      <a:pPr algn="ctr"/>
                      <a:r>
                        <a:rPr lang="en-US" sz="1400" dirty="0">
                          <a:solidFill>
                            <a:srgbClr val="0000FF"/>
                          </a:solidFill>
                          <a:latin typeface="Arial" panose="020B0604020202020204" pitchFamily="34" charset="0"/>
                          <a:cs typeface="Arial" panose="020B0604020202020204" pitchFamily="34" charset="0"/>
                        </a:rPr>
                        <a:t>monitoring data </a:t>
                      </a:r>
                      <a:endParaRPr lang="en-US" sz="1400" b="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solidFill>
                            <a:schemeClr val="tx1"/>
                          </a:solidFill>
                          <a:latin typeface="Arial" panose="020B0604020202020204" pitchFamily="34" charset="0"/>
                          <a:cs typeface="Arial" panose="020B0604020202020204" pitchFamily="34" charset="0"/>
                        </a:rPr>
                        <a:t>Excel</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O</a:t>
                      </a:r>
                      <a:r>
                        <a:rPr lang="en-US" sz="1400" b="0" baseline="-25000" dirty="0">
                          <a:solidFill>
                            <a:schemeClr val="tx1"/>
                          </a:solidFill>
                          <a:latin typeface="Arial" panose="020B0604020202020204" pitchFamily="34" charset="0"/>
                          <a:cs typeface="Arial" panose="020B0604020202020204" pitchFamily="34" charset="0"/>
                        </a:rPr>
                        <a:t>3</a:t>
                      </a:r>
                      <a:r>
                        <a:rPr lang="en-US" sz="1400" b="0" dirty="0">
                          <a:solidFill>
                            <a:schemeClr val="tx1"/>
                          </a:solidFill>
                          <a:latin typeface="Arial" panose="020B0604020202020204" pitchFamily="34" charset="0"/>
                          <a:cs typeface="Arial" panose="020B0604020202020204" pitchFamily="34" charset="0"/>
                        </a:rPr>
                        <a:t> &amp; PM</a:t>
                      </a:r>
                      <a:r>
                        <a:rPr lang="en-US" sz="1400" b="0" baseline="-25000" dirty="0">
                          <a:solidFill>
                            <a:schemeClr val="tx1"/>
                          </a:solidFill>
                          <a:latin typeface="Arial" panose="020B0604020202020204" pitchFamily="34" charset="0"/>
                          <a:cs typeface="Arial" panose="020B0604020202020204" pitchFamily="34" charset="0"/>
                        </a:rPr>
                        <a:t>2.5</a:t>
                      </a:r>
                      <a:r>
                        <a:rPr lang="en-US" sz="1400" b="0" dirty="0">
                          <a:solidFill>
                            <a:schemeClr val="tx1"/>
                          </a:solidFill>
                          <a:latin typeface="Arial" panose="020B0604020202020204" pitchFamily="34" charset="0"/>
                          <a:cs typeface="Arial" panose="020B0604020202020204" pitchFamily="34" charset="0"/>
                        </a:rPr>
                        <a:t> monitoring data (DVs) </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a:solidFill>
                            <a:schemeClr val="tx1"/>
                          </a:solidFill>
                          <a:latin typeface="Arial" panose="020B0604020202020204" pitchFamily="34" charset="0"/>
                          <a:cs typeface="Arial" panose="020B0604020202020204" pitchFamily="34" charset="0"/>
                        </a:rPr>
                        <a:t>From OAQPS public website: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i="1" baseline="0" dirty="0">
                          <a:solidFill>
                            <a:srgbClr val="7030A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https://gispub.epa.gov/arcgis/rest/services/OAR_OAQPS</a:t>
                      </a:r>
                      <a:endParaRPr lang="en-US" sz="1100" i="1" baseline="0" dirty="0">
                        <a:solidFill>
                          <a:srgbClr val="7030A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2002 to 2020</a:t>
                      </a:r>
                    </a:p>
                  </a:txBody>
                  <a:tcPr marL="87440" marR="87440" marT="43720" marB="43720" anchor="ctr"/>
                </a:tc>
                <a:extLst>
                  <a:ext uri="{0D108BD9-81ED-4DB2-BD59-A6C34878D82A}">
                    <a16:rowId xmlns:a16="http://schemas.microsoft.com/office/drawing/2014/main" val="3376115010"/>
                  </a:ext>
                </a:extLst>
              </a:tr>
              <a:tr h="5309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FF"/>
                          </a:solidFill>
                          <a:latin typeface="Arial" panose="020B0604020202020204" pitchFamily="34" charset="0"/>
                          <a:cs typeface="Arial" panose="020B0604020202020204" pitchFamily="34" charset="0"/>
                        </a:rPr>
                        <a:t>“Air Toxic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FF"/>
                          </a:solidFill>
                          <a:latin typeface="Arial" panose="020B0604020202020204" pitchFamily="34" charset="0"/>
                          <a:cs typeface="Arial" panose="020B0604020202020204" pitchFamily="34" charset="0"/>
                        </a:rPr>
                        <a:t>monitoring data”</a:t>
                      </a:r>
                      <a:endParaRPr lang="en-US" sz="1600" b="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solidFill>
                            <a:schemeClr val="tx1"/>
                          </a:solidFill>
                          <a:latin typeface="Arial" panose="020B0604020202020204" pitchFamily="34" charset="0"/>
                          <a:cs typeface="Arial" panose="020B0604020202020204" pitchFamily="34" charset="0"/>
                        </a:rPr>
                        <a:t>Excel</a:t>
                      </a:r>
                      <a:endParaRPr lang="en-US" sz="14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Air toxics monitoring data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(22 HAPs) </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a:solidFill>
                            <a:schemeClr val="tx1"/>
                          </a:solidFill>
                          <a:latin typeface="Arial" panose="020B0604020202020204" pitchFamily="34" charset="0"/>
                          <a:cs typeface="Arial" panose="020B0604020202020204" pitchFamily="34" charset="0"/>
                        </a:rPr>
                        <a:t>From OAQPS public website:  </a:t>
                      </a:r>
                      <a:r>
                        <a:rPr lang="en-US" sz="1100" i="1" u="sng" dirty="0">
                          <a:solidFill>
                            <a:srgbClr val="7030A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https://www.epa.gov/amtic/amtic-air-toxics-data-ambient-monitoring-archive</a:t>
                      </a:r>
                      <a:endParaRPr lang="en-US" sz="1100" i="1" u="sng" dirty="0">
                        <a:solidFill>
                          <a:srgbClr val="7030A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2003 to 2018</a:t>
                      </a:r>
                    </a:p>
                  </a:txBody>
                  <a:tcPr marL="87440" marR="87440" marT="43720" marB="43720" anchor="ctr"/>
                </a:tc>
                <a:extLst>
                  <a:ext uri="{0D108BD9-81ED-4DB2-BD59-A6C34878D82A}">
                    <a16:rowId xmlns:a16="http://schemas.microsoft.com/office/drawing/2014/main" val="10005"/>
                  </a:ext>
                </a:extLst>
              </a:tr>
              <a:tr h="540774">
                <a:tc>
                  <a:txBody>
                    <a:bodyPr/>
                    <a:lstStyle/>
                    <a:p>
                      <a:pPr algn="ctr"/>
                      <a:r>
                        <a:rPr lang="en-US" sz="1400" b="0" dirty="0">
                          <a:solidFill>
                            <a:srgbClr val="0000FF"/>
                          </a:solidFill>
                          <a:latin typeface="Arial" panose="020B0604020202020204" pitchFamily="34" charset="0"/>
                          <a:cs typeface="Arial" panose="020B0604020202020204" pitchFamily="34" charset="0"/>
                        </a:rPr>
                        <a:t>EJ/Demographics data</a:t>
                      </a: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Geodataset</a:t>
                      </a:r>
                      <a:endParaRPr lang="en-US" sz="14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baseline="0" dirty="0">
                          <a:latin typeface="Arial" panose="020B0604020202020204" pitchFamily="34" charset="0"/>
                          <a:cs typeface="Arial" panose="020B0604020202020204" pitchFamily="34" charset="0"/>
                        </a:rPr>
                        <a:t>Demographic indicators (7) </a:t>
                      </a:r>
                    </a:p>
                    <a:p>
                      <a:pPr algn="ctr"/>
                      <a:r>
                        <a:rPr lang="en-US" sz="1400" baseline="0" dirty="0">
                          <a:latin typeface="Arial" panose="020B0604020202020204" pitchFamily="34" charset="0"/>
                          <a:cs typeface="Arial" panose="020B0604020202020204" pitchFamily="34" charset="0"/>
                        </a:rPr>
                        <a:t>from EJSCREEN</a:t>
                      </a:r>
                      <a:endParaRPr lang="en-US" sz="14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from</a:t>
                      </a:r>
                      <a:r>
                        <a:rPr lang="en-US" sz="1400" baseline="0" dirty="0">
                          <a:solidFill>
                            <a:schemeClr val="tx1"/>
                          </a:solidFill>
                          <a:latin typeface="Arial" panose="020B0604020202020204" pitchFamily="34" charset="0"/>
                          <a:cs typeface="Arial" panose="020B0604020202020204" pitchFamily="34" charset="0"/>
                        </a:rPr>
                        <a:t> </a:t>
                      </a:r>
                      <a:r>
                        <a:rPr lang="en-US" sz="1400" baseline="0" dirty="0">
                          <a:latin typeface="Arial" panose="020B0604020202020204" pitchFamily="34" charset="0"/>
                          <a:cs typeface="Arial" panose="020B0604020202020204" pitchFamily="34" charset="0"/>
                        </a:rPr>
                        <a:t>EJSCREEN: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i="1" dirty="0">
                          <a:solidFill>
                            <a:srgbClr val="7030A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https://www.epa.gov/ejscreen/download-ejscreen-data</a:t>
                      </a:r>
                      <a:endParaRPr lang="en-US" sz="1200" i="1" dirty="0">
                        <a:solidFill>
                          <a:srgbClr val="7030A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kern="1200" dirty="0">
                          <a:solidFill>
                            <a:schemeClr val="dk1"/>
                          </a:solidFill>
                          <a:latin typeface="Arial" panose="020B0604020202020204" pitchFamily="34" charset="0"/>
                          <a:ea typeface="+mn-ea"/>
                          <a:cs typeface="Arial" panose="020B0604020202020204" pitchFamily="34" charset="0"/>
                        </a:rPr>
                        <a:t>2020</a:t>
                      </a:r>
                    </a:p>
                  </a:txBody>
                  <a:tcPr marL="87440" marR="87440" marT="43720" marB="43720" anchor="ctr"/>
                </a:tc>
                <a:extLst>
                  <a:ext uri="{0D108BD9-81ED-4DB2-BD59-A6C34878D82A}">
                    <a16:rowId xmlns:a16="http://schemas.microsoft.com/office/drawing/2014/main" val="10006"/>
                  </a:ext>
                </a:extLst>
              </a:tr>
              <a:tr h="298471">
                <a:tc>
                  <a:txBody>
                    <a:bodyPr/>
                    <a:lstStyle/>
                    <a:p>
                      <a:pPr algn="ctr"/>
                      <a:r>
                        <a:rPr lang="en-US" sz="1400" b="0" dirty="0">
                          <a:solidFill>
                            <a:srgbClr val="0000FF"/>
                          </a:solidFill>
                          <a:latin typeface="Arial" panose="020B0604020202020204" pitchFamily="34" charset="0"/>
                          <a:cs typeface="Arial" panose="020B0604020202020204" pitchFamily="34" charset="0"/>
                        </a:rPr>
                        <a:t>“Advance</a:t>
                      </a:r>
                      <a:r>
                        <a:rPr lang="en-US" sz="1400" b="0" baseline="0" dirty="0">
                          <a:solidFill>
                            <a:srgbClr val="0000FF"/>
                          </a:solidFill>
                          <a:latin typeface="Arial" panose="020B0604020202020204" pitchFamily="34" charset="0"/>
                          <a:cs typeface="Arial" panose="020B0604020202020204" pitchFamily="34" charset="0"/>
                        </a:rPr>
                        <a:t> areas“</a:t>
                      </a:r>
                      <a:endParaRPr lang="en-US" sz="1400" b="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Geodataset</a:t>
                      </a:r>
                      <a:endParaRPr lang="en-US" sz="14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O</a:t>
                      </a:r>
                      <a:r>
                        <a:rPr lang="en-US" sz="1400" b="0" baseline="-25000" dirty="0">
                          <a:solidFill>
                            <a:schemeClr val="tx1"/>
                          </a:solidFill>
                          <a:latin typeface="Arial" panose="020B0604020202020204" pitchFamily="34" charset="0"/>
                          <a:cs typeface="Arial" panose="020B0604020202020204" pitchFamily="34" charset="0"/>
                        </a:rPr>
                        <a:t>3</a:t>
                      </a:r>
                      <a:r>
                        <a:rPr lang="en-US" sz="1400" b="0" dirty="0">
                          <a:solidFill>
                            <a:schemeClr val="tx1"/>
                          </a:solidFill>
                          <a:latin typeface="Arial" panose="020B0604020202020204" pitchFamily="34" charset="0"/>
                          <a:cs typeface="Arial" panose="020B0604020202020204" pitchFamily="34" charset="0"/>
                        </a:rPr>
                        <a:t> &amp; PM</a:t>
                      </a:r>
                      <a:r>
                        <a:rPr lang="en-US" sz="1400" b="0" baseline="-25000" dirty="0">
                          <a:solidFill>
                            <a:schemeClr val="tx1"/>
                          </a:solidFill>
                          <a:latin typeface="Arial" panose="020B0604020202020204" pitchFamily="34" charset="0"/>
                          <a:cs typeface="Arial" panose="020B0604020202020204" pitchFamily="34" charset="0"/>
                        </a:rPr>
                        <a:t>2.5</a:t>
                      </a:r>
                      <a:r>
                        <a:rPr lang="en-US" sz="1400" b="0" dirty="0">
                          <a:solidFill>
                            <a:schemeClr val="tx1"/>
                          </a:solidFill>
                          <a:latin typeface="Arial" panose="020B0604020202020204" pitchFamily="34" charset="0"/>
                          <a:cs typeface="Arial" panose="020B0604020202020204" pitchFamily="34" charset="0"/>
                        </a:rPr>
                        <a:t> Advance</a:t>
                      </a:r>
                      <a:r>
                        <a:rPr lang="en-US" sz="1400" b="0" baseline="0" dirty="0">
                          <a:solidFill>
                            <a:schemeClr val="tx1"/>
                          </a:solidFill>
                          <a:latin typeface="Arial" panose="020B0604020202020204" pitchFamily="34" charset="0"/>
                          <a:cs typeface="Arial" panose="020B0604020202020204" pitchFamily="34" charset="0"/>
                        </a:rPr>
                        <a:t> Areas</a:t>
                      </a:r>
                      <a:endParaRPr lang="en-US" sz="1400" b="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from</a:t>
                      </a:r>
                      <a:r>
                        <a:rPr lang="en-US" sz="1400" baseline="0" dirty="0">
                          <a:solidFill>
                            <a:schemeClr val="tx1"/>
                          </a:solidFill>
                          <a:latin typeface="Arial" panose="020B0604020202020204" pitchFamily="34" charset="0"/>
                          <a:cs typeface="Arial" panose="020B0604020202020204" pitchFamily="34" charset="0"/>
                        </a:rPr>
                        <a:t> OAQPS MP team</a:t>
                      </a:r>
                      <a:endParaRPr lang="en-US" sz="14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2021</a:t>
                      </a:r>
                    </a:p>
                  </a:txBody>
                  <a:tcPr marL="87440" marR="87440" marT="43720" marB="43720" anchor="ctr"/>
                </a:tc>
                <a:extLst>
                  <a:ext uri="{0D108BD9-81ED-4DB2-BD59-A6C34878D82A}">
                    <a16:rowId xmlns:a16="http://schemas.microsoft.com/office/drawing/2014/main" val="464769716"/>
                  </a:ext>
                </a:extLst>
              </a:tr>
              <a:tr h="5769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kern="1200" dirty="0">
                          <a:solidFill>
                            <a:srgbClr val="0000FF"/>
                          </a:solidFill>
                          <a:latin typeface="Arial" panose="020B0604020202020204" pitchFamily="34" charset="0"/>
                          <a:ea typeface="+mn-ea"/>
                          <a:cs typeface="Arial" panose="020B0604020202020204" pitchFamily="34" charset="0"/>
                        </a:rPr>
                        <a:t>“Class 1_Areas”</a:t>
                      </a:r>
                      <a:endParaRPr lang="en-US" sz="1400" kern="1200" dirty="0">
                        <a:solidFill>
                          <a:srgbClr val="0000FF"/>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altLang="zh-CN" sz="1400" kern="1200" dirty="0">
                          <a:solidFill>
                            <a:schemeClr val="dk1"/>
                          </a:solidFill>
                          <a:latin typeface="Arial" panose="020B0604020202020204" pitchFamily="34" charset="0"/>
                          <a:ea typeface="+mn-ea"/>
                          <a:cs typeface="Arial" panose="020B0604020202020204" pitchFamily="34" charset="0"/>
                        </a:rPr>
                        <a:t>Geodataset</a:t>
                      </a:r>
                      <a:endParaRPr lang="en-US" sz="140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kern="1200" dirty="0">
                          <a:solidFill>
                            <a:schemeClr val="dk1"/>
                          </a:solidFill>
                          <a:effectLst/>
                          <a:latin typeface="Arial" panose="020B0604020202020204" pitchFamily="34" charset="0"/>
                          <a:ea typeface="+mn-ea"/>
                          <a:cs typeface="Arial" panose="020B0604020202020204" pitchFamily="34" charset="0"/>
                        </a:rPr>
                        <a:t>EPA Class 1 Federal Areas</a:t>
                      </a:r>
                      <a:endParaRPr lang="en-US" sz="1400" dirty="0">
                        <a:latin typeface="Arial" panose="020B0604020202020204" pitchFamily="34" charset="0"/>
                        <a:cs typeface="Arial" panose="020B0604020202020204" pitchFamily="34" charset="0"/>
                      </a:endParaRPr>
                    </a:p>
                  </a:txBody>
                  <a:tcPr marL="87440" marR="87440" marT="43720" marB="43720" anchor="ctr"/>
                </a:tc>
                <a:tc>
                  <a:txBody>
                    <a:bodyPr/>
                    <a:lstStyle/>
                    <a:p>
                      <a:pPr algn="ctr" fontAlgn="ctr"/>
                      <a:r>
                        <a:rPr lang="en-US" altLang="zh-CN" sz="1400" kern="1200" baseline="0" dirty="0">
                          <a:solidFill>
                            <a:schemeClr val="tx1"/>
                          </a:solidFill>
                          <a:latin typeface="Arial" panose="020B0604020202020204" pitchFamily="34" charset="0"/>
                          <a:ea typeface="+mn-ea"/>
                          <a:cs typeface="Arial" panose="020B0604020202020204" pitchFamily="34" charset="0"/>
                        </a:rPr>
                        <a:t>From EPA Class 1 Federal Areas Website: </a:t>
                      </a:r>
                      <a:r>
                        <a:rPr kumimoji="0" lang="en-US" altLang="zh-CN" sz="1100" b="0" i="1"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https://edg.epa.gov/data/public/OAR/OAQPS/Class1/Class1Areas.zip</a:t>
                      </a:r>
                      <a:endParaRPr lang="en-US" sz="1400" i="1" kern="1200" dirty="0">
                        <a:solidFill>
                          <a:srgbClr val="7030A0"/>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2016</a:t>
                      </a:r>
                    </a:p>
                  </a:txBody>
                  <a:tcPr marL="87440" marR="87440" marT="43720" marB="43720" anchor="ctr"/>
                </a:tc>
                <a:extLst>
                  <a:ext uri="{0D108BD9-81ED-4DB2-BD59-A6C34878D82A}">
                    <a16:rowId xmlns:a16="http://schemas.microsoft.com/office/drawing/2014/main" val="493455773"/>
                  </a:ext>
                </a:extLst>
              </a:tr>
              <a:tr h="5769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200" dirty="0">
                          <a:solidFill>
                            <a:srgbClr val="0000FF"/>
                          </a:solidFill>
                          <a:latin typeface="Arial" panose="020B0604020202020204" pitchFamily="34" charset="0"/>
                          <a:ea typeface="+mn-ea"/>
                          <a:cs typeface="Arial" panose="020B0604020202020204" pitchFamily="34" charset="0"/>
                        </a:rPr>
                        <a:t>“Tribal Areas”</a:t>
                      </a:r>
                      <a:endParaRPr lang="en-US" sz="1400" kern="1200" dirty="0">
                        <a:solidFill>
                          <a:srgbClr val="0000FF"/>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altLang="zh-CN" sz="1400" kern="1200" dirty="0">
                          <a:solidFill>
                            <a:schemeClr val="dk1"/>
                          </a:solidFill>
                          <a:latin typeface="Arial" panose="020B0604020202020204" pitchFamily="34" charset="0"/>
                          <a:ea typeface="+mn-ea"/>
                          <a:cs typeface="Arial" panose="020B0604020202020204" pitchFamily="34" charset="0"/>
                        </a:rPr>
                        <a:t>Geodataset</a:t>
                      </a:r>
                      <a:endParaRPr lang="en-US" sz="140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EPA Tribal Areas </a:t>
                      </a:r>
                    </a:p>
                  </a:txBody>
                  <a:tcPr marL="87440" marR="87440" marT="43720" marB="4372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aseline="0" dirty="0">
                          <a:solidFill>
                            <a:schemeClr val="tx1"/>
                          </a:solidFill>
                          <a:latin typeface="Arial" panose="020B0604020202020204" pitchFamily="34" charset="0"/>
                          <a:cs typeface="Arial" panose="020B0604020202020204" pitchFamily="34" charset="0"/>
                        </a:rPr>
                        <a:t>From EPA public website: </a:t>
                      </a:r>
                    </a:p>
                    <a:p>
                      <a:pPr algn="ctr" fontAlgn="ctr"/>
                      <a:r>
                        <a:rPr lang="en-US" sz="1100" i="1" kern="1200" dirty="0">
                          <a:solidFill>
                            <a:srgbClr val="7030A0"/>
                          </a:solidFill>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https://edg.epa.gov/data/Public/OEI/OIAA/Tribes/EPAtribes.zip</a:t>
                      </a:r>
                      <a:endParaRPr lang="en-US" sz="1100" i="1" kern="1200" dirty="0">
                        <a:solidFill>
                          <a:srgbClr val="7030A0"/>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2018</a:t>
                      </a:r>
                    </a:p>
                  </a:txBody>
                  <a:tcPr marL="87440" marR="87440" marT="43720" marB="43720" anchor="ctr"/>
                </a:tc>
                <a:extLst>
                  <a:ext uri="{0D108BD9-81ED-4DB2-BD59-A6C34878D82A}">
                    <a16:rowId xmlns:a16="http://schemas.microsoft.com/office/drawing/2014/main" val="1301551267"/>
                  </a:ext>
                </a:extLst>
              </a:tr>
            </a:tbl>
          </a:graphicData>
        </a:graphic>
      </p:graphicFrame>
      <p:sp>
        <p:nvSpPr>
          <p:cNvPr id="7" name="Rectangle 12">
            <a:extLst>
              <a:ext uri="{FF2B5EF4-FFF2-40B4-BE49-F238E27FC236}">
                <a16:creationId xmlns:a16="http://schemas.microsoft.com/office/drawing/2014/main" id="{547152DB-1CD4-487A-ADC4-9EA4DFEA224F}"/>
              </a:ext>
            </a:extLst>
          </p:cNvPr>
          <p:cNvSpPr/>
          <p:nvPr/>
        </p:nvSpPr>
        <p:spPr>
          <a:xfrm>
            <a:off x="78657" y="1412612"/>
            <a:ext cx="2054943" cy="5198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latin typeface="Calibri"/>
              <a:ea typeface="微软雅黑"/>
            </a:endParaRPr>
          </a:p>
        </p:txBody>
      </p:sp>
      <p:sp>
        <p:nvSpPr>
          <p:cNvPr id="8" name="Slide Number Placeholder 1">
            <a:extLst>
              <a:ext uri="{FF2B5EF4-FFF2-40B4-BE49-F238E27FC236}">
                <a16:creationId xmlns:a16="http://schemas.microsoft.com/office/drawing/2014/main" id="{C10FF7F8-58FC-4AC7-843F-CDCC08BD9841}"/>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 name="TextBox 1">
            <a:extLst>
              <a:ext uri="{FF2B5EF4-FFF2-40B4-BE49-F238E27FC236}">
                <a16:creationId xmlns:a16="http://schemas.microsoft.com/office/drawing/2014/main" id="{153F9DDB-E193-4A9D-A4CC-7C2B5EC718F9}"/>
              </a:ext>
            </a:extLst>
          </p:cNvPr>
          <p:cNvSpPr txBox="1"/>
          <p:nvPr/>
        </p:nvSpPr>
        <p:spPr>
          <a:xfrm>
            <a:off x="4067720" y="6602569"/>
            <a:ext cx="4876800" cy="307777"/>
          </a:xfrm>
          <a:prstGeom prst="rect">
            <a:avLst/>
          </a:prstGeom>
          <a:noFill/>
        </p:spPr>
        <p:txBody>
          <a:bodyPr wrap="square" rtlCol="0">
            <a:spAutoFit/>
          </a:bodyPr>
          <a:lstStyle/>
          <a:p>
            <a:pPr algn="ctr"/>
            <a:r>
              <a:rPr lang="en-US" sz="1400" dirty="0">
                <a:solidFill>
                  <a:srgbClr val="0000FF"/>
                </a:solidFill>
                <a:latin typeface="Arial" panose="020B0604020202020204" pitchFamily="34" charset="0"/>
                <a:cs typeface="Arial" panose="020B0604020202020204" pitchFamily="34" charset="0"/>
              </a:rPr>
              <a:t>* Will be updated to 2017 by end of 2021</a:t>
            </a:r>
          </a:p>
        </p:txBody>
      </p:sp>
    </p:spTree>
    <p:extLst>
      <p:ext uri="{BB962C8B-B14F-4D97-AF65-F5344CB8AC3E}">
        <p14:creationId xmlns:p14="http://schemas.microsoft.com/office/powerpoint/2010/main" val="393355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6194-7130-49E9-8FA4-23A2C8270FAB}"/>
              </a:ext>
            </a:extLst>
          </p:cNvPr>
          <p:cNvSpPr>
            <a:spLocks noGrp="1"/>
          </p:cNvSpPr>
          <p:nvPr>
            <p:ph type="title"/>
          </p:nvPr>
        </p:nvSpPr>
        <p:spPr>
          <a:xfrm>
            <a:off x="3764274" y="215900"/>
            <a:ext cx="4792604" cy="406400"/>
          </a:xfrm>
        </p:spPr>
        <p:txBody>
          <a:bodyPr/>
          <a:lstStyle/>
          <a:p>
            <a:r>
              <a:rPr lang="en-US" dirty="0">
                <a:solidFill>
                  <a:schemeClr val="bg1"/>
                </a:solidFill>
              </a:rPr>
              <a:t>NEXUS: </a:t>
            </a:r>
            <a:r>
              <a:rPr lang="en-US" sz="3600" dirty="0">
                <a:solidFill>
                  <a:srgbClr val="FFFF00"/>
                </a:solidFill>
                <a:latin typeface="Arial" panose="020B0604020202020204" pitchFamily="34" charset="0"/>
                <a:cs typeface="Arial" panose="020B0604020202020204" pitchFamily="34" charset="0"/>
              </a:rPr>
              <a:t>Example</a:t>
            </a:r>
            <a:endParaRPr 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DE52CC5-9387-428B-8A7E-9A36E26C22C7}"/>
              </a:ext>
            </a:extLst>
          </p:cNvPr>
          <p:cNvSpPr>
            <a:spLocks noGrp="1"/>
          </p:cNvSpPr>
          <p:nvPr>
            <p:ph idx="1"/>
          </p:nvPr>
        </p:nvSpPr>
        <p:spPr>
          <a:xfrm>
            <a:off x="883403" y="1600200"/>
            <a:ext cx="10554346" cy="4495800"/>
          </a:xfrm>
        </p:spPr>
        <p:txBody>
          <a:bodyPr>
            <a:normAutofit/>
          </a:bodyPr>
          <a:lstStyle/>
          <a:p>
            <a:pPr>
              <a:spcBef>
                <a:spcPts val="0"/>
              </a:spcBef>
              <a:spcAft>
                <a:spcPts val="450"/>
              </a:spcAft>
            </a:pPr>
            <a:r>
              <a:rPr lang="en-US" dirty="0">
                <a:latin typeface="Arial" panose="020B0604020202020204" pitchFamily="34" charset="0"/>
                <a:cs typeface="Arial" panose="020B0604020202020204" pitchFamily="34" charset="0"/>
              </a:rPr>
              <a:t>How can NEXUS be used to identify highest risk areas across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and Air Toxics, summarize the source(s) contributing to communities with possible EJ concerns, and </a:t>
            </a:r>
            <a:r>
              <a:rPr lang="en-US" dirty="0">
                <a:latin typeface="Arial" panose="020B0604020202020204" pitchFamily="34" charset="0"/>
                <a:cs typeface="Arial" panose="020B0604020202020204" pitchFamily="34" charset="0"/>
                <a:sym typeface="Wingdings" panose="05000000000000000000" pitchFamily="2" charset="2"/>
              </a:rPr>
              <a:t>review specific industrial sources for potential impacts?</a:t>
            </a:r>
            <a:endParaRPr lang="en-US" dirty="0">
              <a:latin typeface="Arial" panose="020B0604020202020204" pitchFamily="34" charset="0"/>
              <a:cs typeface="Arial" panose="020B0604020202020204" pitchFamily="34" charset="0"/>
            </a:endParaRPr>
          </a:p>
          <a:p>
            <a:pPr lvl="1">
              <a:spcBef>
                <a:spcPts val="0"/>
              </a:spcBef>
              <a:spcAft>
                <a:spcPts val="450"/>
              </a:spcAft>
            </a:pPr>
            <a:r>
              <a:rPr lang="en-US" dirty="0">
                <a:latin typeface="Arial" panose="020B0604020202020204" pitchFamily="34" charset="0"/>
                <a:cs typeface="Arial" panose="020B0604020202020204" pitchFamily="34" charset="0"/>
              </a:rPr>
              <a:t>Example 1 </a:t>
            </a:r>
            <a:r>
              <a:rPr lang="en-US" dirty="0">
                <a:latin typeface="Arial" panose="020B0604020202020204" pitchFamily="34" charset="0"/>
                <a:cs typeface="Arial" panose="020B0604020202020204" pitchFamily="34" charset="0"/>
                <a:sym typeface="Wingdings" panose="05000000000000000000" pitchFamily="2" charset="2"/>
              </a:rPr>
              <a:t> </a:t>
            </a:r>
            <a:r>
              <a:rPr lang="en-US" dirty="0">
                <a:solidFill>
                  <a:srgbClr val="FF0000"/>
                </a:solidFill>
                <a:latin typeface="Arial" panose="020B0604020202020204" pitchFamily="34" charset="0"/>
                <a:cs typeface="Arial" panose="020B0604020202020204" pitchFamily="34" charset="0"/>
                <a:sym typeface="Wingdings" panose="05000000000000000000" pitchFamily="2" charset="2"/>
              </a:rPr>
              <a:t>Detroit</a:t>
            </a:r>
            <a:endParaRPr lang="en-US" sz="1950" dirty="0">
              <a:sym typeface="Wingdings" panose="05000000000000000000" pitchFamily="2" charset="2"/>
            </a:endParaRPr>
          </a:p>
          <a:p>
            <a:pPr lvl="1"/>
            <a:endParaRPr lang="en-US" sz="1950" dirty="0">
              <a:sym typeface="Wingdings" panose="05000000000000000000" pitchFamily="2" charset="2"/>
            </a:endParaRPr>
          </a:p>
          <a:p>
            <a:endParaRPr lang="en-US" dirty="0">
              <a:sym typeface="Wingdings" panose="05000000000000000000" pitchFamily="2" charset="2"/>
            </a:endParaRPr>
          </a:p>
        </p:txBody>
      </p:sp>
      <p:sp>
        <p:nvSpPr>
          <p:cNvPr id="5" name="Slide Number Placeholder 1">
            <a:extLst>
              <a:ext uri="{FF2B5EF4-FFF2-40B4-BE49-F238E27FC236}">
                <a16:creationId xmlns:a16="http://schemas.microsoft.com/office/drawing/2014/main" id="{EA1A1027-52D3-4ECC-AEEC-A5E5E0B1A670}"/>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470059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561085-E3A3-4DAF-93FC-6195D1046E93}"/>
              </a:ext>
            </a:extLst>
          </p:cNvPr>
          <p:cNvPicPr>
            <a:picLocks noChangeAspect="1"/>
          </p:cNvPicPr>
          <p:nvPr/>
        </p:nvPicPr>
        <p:blipFill>
          <a:blip r:embed="rId3"/>
          <a:stretch>
            <a:fillRect/>
          </a:stretch>
        </p:blipFill>
        <p:spPr>
          <a:xfrm>
            <a:off x="1877967" y="1194714"/>
            <a:ext cx="8436066" cy="5121014"/>
          </a:xfrm>
          <a:prstGeom prst="rect">
            <a:avLst/>
          </a:prstGeom>
        </p:spPr>
      </p:pic>
      <p:sp>
        <p:nvSpPr>
          <p:cNvPr id="10" name="TextBox 9">
            <a:extLst>
              <a:ext uri="{FF2B5EF4-FFF2-40B4-BE49-F238E27FC236}">
                <a16:creationId xmlns:a16="http://schemas.microsoft.com/office/drawing/2014/main" id="{58649F2D-0A86-4F3B-81AB-C4068794A0FF}"/>
              </a:ext>
            </a:extLst>
          </p:cNvPr>
          <p:cNvSpPr txBox="1"/>
          <p:nvPr/>
        </p:nvSpPr>
        <p:spPr>
          <a:xfrm>
            <a:off x="1" y="6273227"/>
            <a:ext cx="11530738" cy="646331"/>
          </a:xfrm>
          <a:prstGeom prst="rect">
            <a:avLst/>
          </a:prstGeom>
          <a:noFill/>
        </p:spPr>
        <p:txBody>
          <a:bodyPr wrap="square">
            <a:spAutoFit/>
          </a:bodyPr>
          <a:lstStyle/>
          <a:p>
            <a:pPr algn="ctr"/>
            <a:r>
              <a:rPr lang="en-US" sz="1800" dirty="0"/>
              <a:t>NEXUS can be used to identify highest risk areas across O</a:t>
            </a:r>
            <a:r>
              <a:rPr lang="en-US" sz="1800" baseline="-25000" dirty="0"/>
              <a:t>3</a:t>
            </a:r>
            <a:r>
              <a:rPr lang="en-US" sz="1800" dirty="0"/>
              <a:t>, PM</a:t>
            </a:r>
            <a:r>
              <a:rPr lang="en-US" sz="1800" baseline="-25000" dirty="0"/>
              <a:t>2.5</a:t>
            </a:r>
            <a:r>
              <a:rPr lang="en-US" sz="1800" dirty="0"/>
              <a:t>, and Air Toxics. </a:t>
            </a:r>
          </a:p>
          <a:p>
            <a:pPr algn="ctr"/>
            <a:r>
              <a:rPr lang="en-US" sz="1800" dirty="0"/>
              <a:t>Example map above is for Region 5</a:t>
            </a:r>
          </a:p>
        </p:txBody>
      </p:sp>
      <p:sp>
        <p:nvSpPr>
          <p:cNvPr id="12" name="TextBox 11">
            <a:extLst>
              <a:ext uri="{FF2B5EF4-FFF2-40B4-BE49-F238E27FC236}">
                <a16:creationId xmlns:a16="http://schemas.microsoft.com/office/drawing/2014/main" id="{A3F51C0C-4552-480A-9D7C-38E7EF846400}"/>
              </a:ext>
            </a:extLst>
          </p:cNvPr>
          <p:cNvSpPr txBox="1"/>
          <p:nvPr/>
        </p:nvSpPr>
        <p:spPr>
          <a:xfrm>
            <a:off x="3283226" y="152400"/>
            <a:ext cx="5625548" cy="584775"/>
          </a:xfrm>
          <a:prstGeom prst="rect">
            <a:avLst/>
          </a:prstGeom>
          <a:noFill/>
        </p:spPr>
        <p:txBody>
          <a:bodyPr wrap="square">
            <a:spAutoFit/>
          </a:bodyPr>
          <a:lstStyle/>
          <a:p>
            <a:pPr algn="ctr"/>
            <a:r>
              <a:rPr lang="en-US" altLang="zh-CN" sz="3200" b="1" dirty="0">
                <a:solidFill>
                  <a:schemeClr val="bg1"/>
                </a:solidFill>
                <a:latin typeface="Arial" panose="020B0604020202020204" pitchFamily="34" charset="0"/>
                <a:cs typeface="Arial" panose="020B0604020202020204" pitchFamily="34" charset="0"/>
              </a:rPr>
              <a:t>NEXUS: </a:t>
            </a:r>
            <a:r>
              <a:rPr lang="en-US" altLang="zh-CN" sz="3200" b="1" dirty="0">
                <a:solidFill>
                  <a:srgbClr val="FFFF00"/>
                </a:solidFill>
                <a:latin typeface="Arial" panose="020B0604020202020204" pitchFamily="34" charset="0"/>
                <a:cs typeface="Arial" panose="020B0604020202020204" pitchFamily="34" charset="0"/>
              </a:rPr>
              <a:t>Detroit Example</a:t>
            </a:r>
            <a:endParaRPr lang="en-US" sz="3200" b="1" dirty="0">
              <a:solidFill>
                <a:srgbClr val="FFFF00"/>
              </a:solidFill>
            </a:endParaRPr>
          </a:p>
        </p:txBody>
      </p:sp>
      <p:sp>
        <p:nvSpPr>
          <p:cNvPr id="8" name="Slide Number Placeholder 1">
            <a:extLst>
              <a:ext uri="{FF2B5EF4-FFF2-40B4-BE49-F238E27FC236}">
                <a16:creationId xmlns:a16="http://schemas.microsoft.com/office/drawing/2014/main" id="{9EF1A357-4BEA-449E-93EC-7E0418848406}"/>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523803004"/>
      </p:ext>
    </p:extLst>
  </p:cSld>
  <p:clrMapOvr>
    <a:masterClrMapping/>
  </p:clrMapOvr>
</p:sld>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mso-contentType ?>
<SharedContentType xmlns="Microsoft.SharePoint.Taxonomy.ContentTypeSync" SourceId="29f62856-1543-49d4-a736-4569d363f533" ContentTypeId="0x0101" PreviousValue="false"/>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ct:contentTypeSchema xmlns:ct="http://schemas.microsoft.com/office/2006/metadata/contentType" xmlns:ma="http://schemas.microsoft.com/office/2006/metadata/properties/metaAttributes" ct:_="" ma:_="" ma:contentTypeName="Document" ma:contentTypeID="0x0101008B33DF587F59774D9C67ADFC24F1D322" ma:contentTypeVersion="33" ma:contentTypeDescription="Create a new document." ma:contentTypeScope="" ma:versionID="fbf46d7541001571ac6bd3bb41dfdc87">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5c1deef3-b27c-4e9a-b0d4-9d092d100f42" xmlns:ns7="6290be6a-0c37-488c-89d7-fa04eb7489f1" targetNamespace="http://schemas.microsoft.com/office/2006/metadata/properties" ma:root="true" ma:fieldsID="fe9ff65563307d44a935b2ab0c1a934c" ns1:_="" ns3:_="" ns4:_="" ns5:_="" ns6:_="" ns7:_="">
    <xsd:import namespace="http://schemas.microsoft.com/sharepoint/v3"/>
    <xsd:import namespace="4ffa91fb-a0ff-4ac5-b2db-65c790d184a4"/>
    <xsd:import namespace="http://schemas.microsoft.com/sharepoint.v3"/>
    <xsd:import namespace="http://schemas.microsoft.com/sharepoint/v3/fields"/>
    <xsd:import namespace="5c1deef3-b27c-4e9a-b0d4-9d092d100f42"/>
    <xsd:import namespace="6290be6a-0c37-488c-89d7-fa04eb7489f1"/>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7:MediaServiceMetadata" minOccurs="0"/>
                <xsd:element ref="ns7:MediaServiceFastMetadata" minOccurs="0"/>
                <xsd:element ref="ns6:Records_x0020_Status" minOccurs="0"/>
                <xsd:element ref="ns6:Records_x0020_Date" minOccurs="0"/>
                <xsd:element ref="ns7:MediaServiceAutoTags" minOccurs="0"/>
                <xsd:element ref="ns7:MediaServiceOCR" minOccurs="0"/>
                <xsd:element ref="ns7:MediaServiceDateTaken" minOccurs="0"/>
                <xsd:element ref="ns7:MediaServiceEventHashCode" minOccurs="0"/>
                <xsd:element ref="ns7:MediaServiceGenerationTime" minOccurs="0"/>
                <xsd:element ref="ns7:MediaServiceAutoKeyPoints" minOccurs="0"/>
                <xsd:element ref="ns7: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c736e54-6a72-46ad-9c00-592f3cec1e75}" ma:internalName="TaxCatchAllLabel" ma:readOnly="true" ma:showField="CatchAllDataLabel" ma:web="5c1deef3-b27c-4e9a-b0d4-9d092d100f42">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c736e54-6a72-46ad-9c00-592f3cec1e75}" ma:internalName="TaxCatchAll" ma:showField="CatchAllData" ma:web="5c1deef3-b27c-4e9a-b0d4-9d092d100f4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1deef3-b27c-4e9a-b0d4-9d092d100f42"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internalName="SharingHintHash" ma:readOnly="true">
      <xsd:simpleType>
        <xsd:restriction base="dms:Text"/>
      </xsd:simpleType>
    </xsd:element>
    <xsd:element name="Records_x0020_Status" ma:index="33" nillable="true" ma:displayName="Records Status" ma:default="Pending" ma:internalName="Records_x0020_Status">
      <xsd:simpleType>
        <xsd:restriction base="dms:Text"/>
      </xsd:simpleType>
    </xsd:element>
    <xsd:element name="Records_x0020_Date" ma:index="34"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290be6a-0c37-488c-89d7-fa04eb7489f1" elementFormDefault="qualified">
    <xsd:import namespace="http://schemas.microsoft.com/office/2006/documentManagement/types"/>
    <xsd:import namespace="http://schemas.microsoft.com/office/infopath/2007/PartnerControls"/>
    <xsd:element name="MediaServiceMetadata" ma:index="31" nillable="true" ma:displayName="MediaServiceMetadata" ma:description="" ma:hidden="true" ma:internalName="MediaServiceMetadata" ma:readOnly="true">
      <xsd:simpleType>
        <xsd:restriction base="dms:Note"/>
      </xsd:simpleType>
    </xsd:element>
    <xsd:element name="MediaServiceFastMetadata" ma:index="32" nillable="true" ma:displayName="MediaServiceFastMetadata" ma:description="" ma:hidden="true" ma:internalName="MediaServiceFastMetadata" ma:readOnly="true">
      <xsd:simpleType>
        <xsd:restriction base="dms:Note"/>
      </xsd:simpleType>
    </xsd:element>
    <xsd:element name="MediaServiceAutoTags" ma:index="35" nillable="true" ma:displayName="MediaServiceAutoTags" ma:internalName="MediaServiceAutoTags" ma:readOnly="true">
      <xsd:simpleType>
        <xsd:restriction base="dms:Text"/>
      </xsd:simpleType>
    </xsd:element>
    <xsd:element name="MediaServiceOCR" ma:index="36" nillable="true" ma:displayName="MediaServiceOCR" ma:internalName="MediaServiceOCR" ma:readOnly="true">
      <xsd:simpleType>
        <xsd:restriction base="dms:Note">
          <xsd:maxLength value="255"/>
        </xsd:restriction>
      </xsd:simpleType>
    </xsd:element>
    <xsd:element name="MediaServiceDateTaken" ma:index="37" nillable="true" ma:displayName="MediaServiceDateTaken" ma:hidden="true" ma:internalName="MediaServiceDateTaken"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2020-02-04T20:55:02+00:00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Status xmlns="5c1deef3-b27c-4e9a-b0d4-9d092d100f42">Pending</Records_x0020_Status>
    <Records_x0020_Date xmlns="5c1deef3-b27c-4e9a-b0d4-9d092d100f42" xsi:nil="true"/>
  </documentManagement>
</p:properties>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5225635A-0470-4E63-B79B-6145D32D8170}">
  <ds:schemaRefs>
    <ds:schemaRef ds:uri="http://schemas.microsoft.com/sharepoint/v3/contenttype/forms"/>
  </ds:schemaRefs>
</ds:datastoreItem>
</file>

<file path=customXml/itemProps10.xml><?xml version="1.0" encoding="utf-8"?>
<ds:datastoreItem xmlns:ds="http://schemas.openxmlformats.org/officeDocument/2006/customXml" ds:itemID="{EA2C2A64-B21A-46FE-825D-E9915562D0D7}">
  <ds:schemaRefs>
    <ds:schemaRef ds:uri="ESRI.ArcGIS.Mapping.OfficeIntegration.PowerPointInfo"/>
  </ds:schemaRefs>
</ds:datastoreItem>
</file>

<file path=customXml/itemProps11.xml><?xml version="1.0" encoding="utf-8"?>
<ds:datastoreItem xmlns:ds="http://schemas.openxmlformats.org/officeDocument/2006/customXml" ds:itemID="{05EEFC2A-E018-4F40-8EA9-6DAD8B10694F}">
  <ds:schemaRefs>
    <ds:schemaRef ds:uri="ESRI.ArcGIS.Mapping.OfficeIntegration.PowerPointInfo"/>
  </ds:schemaRefs>
</ds:datastoreItem>
</file>

<file path=customXml/itemProps12.xml><?xml version="1.0" encoding="utf-8"?>
<ds:datastoreItem xmlns:ds="http://schemas.openxmlformats.org/officeDocument/2006/customXml" ds:itemID="{72A06C5E-7096-4965-971D-5F1E1C66263F}">
  <ds:schemaRefs>
    <ds:schemaRef ds:uri="ESRI.ArcGIS.Mapping.OfficeIntegration.PowerPointInfo"/>
  </ds:schemaRefs>
</ds:datastoreItem>
</file>

<file path=customXml/itemProps13.xml><?xml version="1.0" encoding="utf-8"?>
<ds:datastoreItem xmlns:ds="http://schemas.openxmlformats.org/officeDocument/2006/customXml" ds:itemID="{A662AB01-355C-4085-A9B6-5B211CAF778B}">
  <ds:schemaRefs>
    <ds:schemaRef ds:uri="Microsoft.SharePoint.Taxonomy.ContentTypeSync"/>
  </ds:schemaRefs>
</ds:datastoreItem>
</file>

<file path=customXml/itemProps14.xml><?xml version="1.0" encoding="utf-8"?>
<ds:datastoreItem xmlns:ds="http://schemas.openxmlformats.org/officeDocument/2006/customXml" ds:itemID="{519F028B-7508-4C9A-98E6-5BF50E578476}">
  <ds:schemaRefs>
    <ds:schemaRef ds:uri="ESRI.ArcGIS.Mapping.OfficeIntegration.PowerPointInfo"/>
  </ds:schemaRefs>
</ds:datastoreItem>
</file>

<file path=customXml/itemProps15.xml><?xml version="1.0" encoding="utf-8"?>
<ds:datastoreItem xmlns:ds="http://schemas.openxmlformats.org/officeDocument/2006/customXml" ds:itemID="{6656AB6D-41EA-4FF7-A50A-C43EC880E1D6}">
  <ds:schemaRefs>
    <ds:schemaRef ds:uri="ESRI.ArcGIS.Mapping.OfficeIntegration.PowerPointInfo"/>
  </ds:schemaRefs>
</ds:datastoreItem>
</file>

<file path=customXml/itemProps16.xml><?xml version="1.0" encoding="utf-8"?>
<ds:datastoreItem xmlns:ds="http://schemas.openxmlformats.org/officeDocument/2006/customXml" ds:itemID="{B45B020A-ED9C-4C9D-97A3-5A44AD5A699F}">
  <ds:schemaRefs>
    <ds:schemaRef ds:uri="ESRI.ArcGIS.Mapping.OfficeIntegration.PowerPointInfo"/>
  </ds:schemaRefs>
</ds:datastoreItem>
</file>

<file path=customXml/itemProps17.xml><?xml version="1.0" encoding="utf-8"?>
<ds:datastoreItem xmlns:ds="http://schemas.openxmlformats.org/officeDocument/2006/customXml" ds:itemID="{630A2CFA-184F-4606-9B52-57D8DA7BA2C1}">
  <ds:schemaRefs>
    <ds:schemaRef ds:uri="ESRI.ArcGIS.Mapping.OfficeIntegration.PowerPointInfo"/>
  </ds:schemaRefs>
</ds:datastoreItem>
</file>

<file path=customXml/itemProps18.xml><?xml version="1.0" encoding="utf-8"?>
<ds:datastoreItem xmlns:ds="http://schemas.openxmlformats.org/officeDocument/2006/customXml" ds:itemID="{27F44FBE-2015-4FDA-8400-B9BE1887AB0D}">
  <ds:schemaRefs>
    <ds:schemaRef ds:uri="ESRI.ArcGIS.Mapping.OfficeIntegration.PowerPointInfo"/>
  </ds:schemaRefs>
</ds:datastoreItem>
</file>

<file path=customXml/itemProps19.xml><?xml version="1.0" encoding="utf-8"?>
<ds:datastoreItem xmlns:ds="http://schemas.openxmlformats.org/officeDocument/2006/customXml" ds:itemID="{977BB35C-B0B0-43F8-B8E9-01272EF377FC}">
  <ds:schemaRefs>
    <ds:schemaRef ds:uri="ESRI.ArcGIS.Mapping.OfficeIntegration.PowerPointInfo"/>
  </ds:schemaRefs>
</ds:datastoreItem>
</file>

<file path=customXml/itemProps2.xml><?xml version="1.0" encoding="utf-8"?>
<ds:datastoreItem xmlns:ds="http://schemas.openxmlformats.org/officeDocument/2006/customXml" ds:itemID="{3C82BDDC-4EF6-4B41-A9A0-4A18F0779151}">
  <ds:schemaRefs>
    <ds:schemaRef ds:uri="ESRI.ArcGIS.Mapping.OfficeIntegration.PowerPointInfo"/>
  </ds:schemaRefs>
</ds:datastoreItem>
</file>

<file path=customXml/itemProps20.xml><?xml version="1.0" encoding="utf-8"?>
<ds:datastoreItem xmlns:ds="http://schemas.openxmlformats.org/officeDocument/2006/customXml" ds:itemID="{D2B4DD59-EC09-4CE6-ADD5-1B8014EE84FD}">
  <ds:schemaRefs>
    <ds:schemaRef ds:uri="ESRI.ArcGIS.Mapping.OfficeIntegration.PowerPointInfo"/>
  </ds:schemaRefs>
</ds:datastoreItem>
</file>

<file path=customXml/itemProps21.xml><?xml version="1.0" encoding="utf-8"?>
<ds:datastoreItem xmlns:ds="http://schemas.openxmlformats.org/officeDocument/2006/customXml" ds:itemID="{3D5F0350-8B9A-4E69-A14A-C1E48E4AD082}">
  <ds:schemaRefs>
    <ds:schemaRef ds:uri="ESRI.ArcGIS.Mapping.OfficeIntegration.PowerPointInfo"/>
  </ds:schemaRefs>
</ds:datastoreItem>
</file>

<file path=customXml/itemProps22.xml><?xml version="1.0" encoding="utf-8"?>
<ds:datastoreItem xmlns:ds="http://schemas.openxmlformats.org/officeDocument/2006/customXml" ds:itemID="{72F1E77C-751E-4170-BEA2-09A8AC38D5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5c1deef3-b27c-4e9a-b0d4-9d092d100f42"/>
    <ds:schemaRef ds:uri="6290be6a-0c37-488c-89d7-fa04eb7489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3.xml><?xml version="1.0" encoding="utf-8"?>
<ds:datastoreItem xmlns:ds="http://schemas.openxmlformats.org/officeDocument/2006/customXml" ds:itemID="{8D245109-56E6-4F15-A32D-39887DB53FC2}">
  <ds:schemaRefs>
    <ds:schemaRef ds:uri="ESRI.ArcGIS.Mapping.OfficeIntegration.PowerPointInfo"/>
  </ds:schemaRefs>
</ds:datastoreItem>
</file>

<file path=customXml/itemProps24.xml><?xml version="1.0" encoding="utf-8"?>
<ds:datastoreItem xmlns:ds="http://schemas.openxmlformats.org/officeDocument/2006/customXml" ds:itemID="{51E06045-3771-42B6-8E2F-19C3A7489842}">
  <ds:schemaRefs>
    <ds:schemaRef ds:uri="ESRI.ArcGIS.Mapping.OfficeIntegration.PowerPointInfo"/>
  </ds:schemaRefs>
</ds:datastoreItem>
</file>

<file path=customXml/itemProps25.xml><?xml version="1.0" encoding="utf-8"?>
<ds:datastoreItem xmlns:ds="http://schemas.openxmlformats.org/officeDocument/2006/customXml" ds:itemID="{61A6E0D0-DF25-41E1-849F-4E7E9FBDD1A9}">
  <ds:schemaRefs>
    <ds:schemaRef ds:uri="http://schemas.openxmlformats.org/package/2006/metadata/core-properties"/>
    <ds:schemaRef ds:uri="http://purl.org/dc/terms/"/>
    <ds:schemaRef ds:uri="5c1deef3-b27c-4e9a-b0d4-9d092d100f42"/>
    <ds:schemaRef ds:uri="http://schemas.microsoft.com/office/2006/documentManagement/types"/>
    <ds:schemaRef ds:uri="4ffa91fb-a0ff-4ac5-b2db-65c790d184a4"/>
    <ds:schemaRef ds:uri="http://schemas.microsoft.com/sharepoint.v3"/>
    <ds:schemaRef ds:uri="http://purl.org/dc/elements/1.1/"/>
    <ds:schemaRef ds:uri="http://schemas.microsoft.com/office/2006/metadata/properties"/>
    <ds:schemaRef ds:uri="http://schemas.microsoft.com/office/infopath/2007/PartnerControls"/>
    <ds:schemaRef ds:uri="6290be6a-0c37-488c-89d7-fa04eb7489f1"/>
    <ds:schemaRef ds:uri="http://schemas.microsoft.com/sharepoint/v3"/>
    <ds:schemaRef ds:uri="http://schemas.microsoft.com/sharepoint/v3/fields"/>
    <ds:schemaRef ds:uri="http://www.w3.org/XML/1998/namespace"/>
    <ds:schemaRef ds:uri="http://purl.org/dc/dcmitype/"/>
  </ds:schemaRefs>
</ds:datastoreItem>
</file>

<file path=customXml/itemProps26.xml><?xml version="1.0" encoding="utf-8"?>
<ds:datastoreItem xmlns:ds="http://schemas.openxmlformats.org/officeDocument/2006/customXml" ds:itemID="{21145378-1CB6-468B-A52F-C7B70C0D9746}">
  <ds:schemaRefs>
    <ds:schemaRef ds:uri="ESRI.ArcGIS.Mapping.OfficeIntegration.PowerPointInfo"/>
  </ds:schemaRefs>
</ds:datastoreItem>
</file>

<file path=customXml/itemProps27.xml><?xml version="1.0" encoding="utf-8"?>
<ds:datastoreItem xmlns:ds="http://schemas.openxmlformats.org/officeDocument/2006/customXml" ds:itemID="{76D3AC16-981A-46DB-8831-4A58C7D60C91}">
  <ds:schemaRefs>
    <ds:schemaRef ds:uri="ESRI.ArcGIS.Mapping.OfficeIntegration.PowerPointInfo"/>
  </ds:schemaRefs>
</ds:datastoreItem>
</file>

<file path=customXml/itemProps28.xml><?xml version="1.0" encoding="utf-8"?>
<ds:datastoreItem xmlns:ds="http://schemas.openxmlformats.org/officeDocument/2006/customXml" ds:itemID="{3BDDB063-64F9-436E-8E08-D6099D632DFA}">
  <ds:schemaRefs>
    <ds:schemaRef ds:uri="ESRI.ArcGIS.Mapping.OfficeIntegration.PowerPointInfo"/>
  </ds:schemaRefs>
</ds:datastoreItem>
</file>

<file path=customXml/itemProps3.xml><?xml version="1.0" encoding="utf-8"?>
<ds:datastoreItem xmlns:ds="http://schemas.openxmlformats.org/officeDocument/2006/customXml" ds:itemID="{E06F695E-7DAD-40CD-97ED-896167376D94}">
  <ds:schemaRefs>
    <ds:schemaRef ds:uri="ESRI.ArcGIS.Mapping.OfficeIntegration.PowerPointInfo"/>
  </ds:schemaRefs>
</ds:datastoreItem>
</file>

<file path=customXml/itemProps4.xml><?xml version="1.0" encoding="utf-8"?>
<ds:datastoreItem xmlns:ds="http://schemas.openxmlformats.org/officeDocument/2006/customXml" ds:itemID="{82D67E67-560B-4CC4-8072-725899C6A2C8}">
  <ds:schemaRefs>
    <ds:schemaRef ds:uri="ESRI.ArcGIS.Mapping.OfficeIntegration.PowerPointInfo"/>
  </ds:schemaRefs>
</ds:datastoreItem>
</file>

<file path=customXml/itemProps5.xml><?xml version="1.0" encoding="utf-8"?>
<ds:datastoreItem xmlns:ds="http://schemas.openxmlformats.org/officeDocument/2006/customXml" ds:itemID="{9A2D0A3F-69D1-465C-A763-965A3B8049B5}">
  <ds:schemaRefs>
    <ds:schemaRef ds:uri="ESRI.ArcGIS.Mapping.OfficeIntegration.PowerPointInfo"/>
  </ds:schemaRefs>
</ds:datastoreItem>
</file>

<file path=customXml/itemProps6.xml><?xml version="1.0" encoding="utf-8"?>
<ds:datastoreItem xmlns:ds="http://schemas.openxmlformats.org/officeDocument/2006/customXml" ds:itemID="{3CEC331A-B5C3-4C3E-BA9F-FCED4B097622}">
  <ds:schemaRefs>
    <ds:schemaRef ds:uri="ESRI.ArcGIS.Mapping.OfficeIntegration.PowerPointInfo"/>
  </ds:schemaRefs>
</ds:datastoreItem>
</file>

<file path=customXml/itemProps7.xml><?xml version="1.0" encoding="utf-8"?>
<ds:datastoreItem xmlns:ds="http://schemas.openxmlformats.org/officeDocument/2006/customXml" ds:itemID="{46870A26-E9C1-4A0E-94DB-0E579E95E976}">
  <ds:schemaRefs>
    <ds:schemaRef ds:uri="ESRI.ArcGIS.Mapping.OfficeIntegration.PowerPointInfo"/>
  </ds:schemaRefs>
</ds:datastoreItem>
</file>

<file path=customXml/itemProps8.xml><?xml version="1.0" encoding="utf-8"?>
<ds:datastoreItem xmlns:ds="http://schemas.openxmlformats.org/officeDocument/2006/customXml" ds:itemID="{A136C410-5D59-45D6-9D03-3CE2CAB4D836}">
  <ds:schemaRefs>
    <ds:schemaRef ds:uri="ESRI.ArcGIS.Mapping.OfficeIntegration.PowerPointInfo"/>
  </ds:schemaRefs>
</ds:datastoreItem>
</file>

<file path=customXml/itemProps9.xml><?xml version="1.0" encoding="utf-8"?>
<ds:datastoreItem xmlns:ds="http://schemas.openxmlformats.org/officeDocument/2006/customXml" ds:itemID="{71C17364-84F1-4A4D-8D25-10A704D51633}">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69470</TotalTime>
  <Words>3201</Words>
  <Application>Microsoft Office PowerPoint</Application>
  <PresentationFormat>Widescreen</PresentationFormat>
  <Paragraphs>488</Paragraphs>
  <Slides>47</Slides>
  <Notes>44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47</vt:i4>
      </vt:variant>
    </vt:vector>
  </HeadingPairs>
  <TitlesOfParts>
    <vt:vector size="57" baseType="lpstr">
      <vt:lpstr>微软雅黑</vt:lpstr>
      <vt:lpstr>黑体</vt:lpstr>
      <vt:lpstr>Arial</vt:lpstr>
      <vt:lpstr>Arial Black</vt:lpstr>
      <vt:lpstr>Calibri</vt:lpstr>
      <vt:lpstr>Times New Roman</vt:lpstr>
      <vt:lpstr>Wingdings</vt:lpstr>
      <vt:lpstr>2_EMPA课题组模板</vt:lpstr>
      <vt:lpstr>3_EMPA课题组模板</vt:lpstr>
      <vt:lpstr>4_EMPA课题组模板</vt:lpstr>
      <vt:lpstr>“NEXUS” Multi-Pollutant Analysis Tool EPA R1 &amp; OAQPS Meeting</vt:lpstr>
      <vt:lpstr>PowerPoint Presentation</vt:lpstr>
      <vt:lpstr>PowerPoint Presentation</vt:lpstr>
      <vt:lpstr>PowerPoint Presentation</vt:lpstr>
      <vt:lpstr>PowerPoint Presentation</vt:lpstr>
      <vt:lpstr>PowerPoint Presentation</vt:lpstr>
      <vt:lpstr>PowerPoint Presentation</vt:lpstr>
      <vt:lpstr>NEXUS: Example</vt:lpstr>
      <vt:lpstr>PowerPoint Presentation</vt:lpstr>
      <vt:lpstr>PowerPoint Presentation</vt:lpstr>
      <vt:lpstr>PowerPoint Presentation</vt:lpstr>
      <vt:lpstr>PowerPoint Presentation</vt:lpstr>
      <vt:lpstr>PowerPoint Presentation</vt:lpstr>
      <vt:lpstr>PowerPoint Presentation</vt:lpstr>
      <vt:lpstr>NEXUS Tool: Steel Mills in Wayne County</vt:lpstr>
      <vt:lpstr>NEXUS Tool: EJ Indices in Wayne County</vt:lpstr>
      <vt:lpstr>NEXUS &amp; EJSCREEN</vt:lpstr>
      <vt:lpstr>NEXUS and EJSCREEN</vt:lpstr>
      <vt:lpstr>NEXUS: Recent &amp; Ongoing Development</vt:lpstr>
      <vt:lpstr>New “Proximity Analysis” Module (under development)</vt:lpstr>
      <vt:lpstr>Regional Office Feedback Process</vt:lpstr>
      <vt:lpstr>“NEXUS 2.0”</vt:lpstr>
      <vt:lpstr>“NEXUS 2.0”:   Quick Tutorial</vt:lpstr>
      <vt:lpstr>NEXUS Tool: On-line User’s Manual</vt:lpstr>
      <vt:lpstr>NEXUS Tool: Data Viewer Module</vt:lpstr>
      <vt:lpstr>Data Viewer: “Apply” New Selections</vt:lpstr>
      <vt:lpstr>NEXUS Update: New EJ Metric and Data</vt:lpstr>
      <vt:lpstr>Data Viewer: “Reset” New Selections</vt:lpstr>
      <vt:lpstr>Data Viewer Module: Configure Base Map &amp; Color</vt:lpstr>
      <vt:lpstr>Data Viewer Module: MP Risk Ranking</vt:lpstr>
      <vt:lpstr>Data Viewer: “Region Selection”</vt:lpstr>
      <vt:lpstr>Data Viewer: Select EPA Region/State/CBSA</vt:lpstr>
      <vt:lpstr>Data Viewer: Major Emission Sources</vt:lpstr>
      <vt:lpstr>Data Viewer: Major Emission Sources</vt:lpstr>
      <vt:lpstr>Data Viewer: Top “x” Emission Sources</vt:lpstr>
      <vt:lpstr>NEXUS Update: “Source Category Emissions”</vt:lpstr>
      <vt:lpstr>NEXUS Update: “Sector Emissions Summary”</vt:lpstr>
      <vt:lpstr>NEXUS Update: “Sector Emissions Summary”</vt:lpstr>
      <vt:lpstr>NEXUS Update: “Monitoring Data/Site” Module</vt:lpstr>
      <vt:lpstr>Data Viewer: EPA Region Table Generator</vt:lpstr>
      <vt:lpstr>Data Viewer: Data Search &amp; Filter</vt:lpstr>
      <vt:lpstr>Data Input Module: Data Preview</vt:lpstr>
      <vt:lpstr>Data Query Module: Overlaying Map  </vt:lpstr>
      <vt:lpstr>Data Query Module: Configure Data Query </vt:lpstr>
      <vt:lpstr>Data Query Module: Attribute Table </vt:lpstr>
      <vt:lpstr>Data Query Module: Attribute Table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xj</dc:creator>
  <cp:lastModifiedBy>Landis, Elizabeth</cp:lastModifiedBy>
  <cp:revision>1281</cp:revision>
  <cp:lastPrinted>2020-02-19T17:26:50Z</cp:lastPrinted>
  <dcterms:created xsi:type="dcterms:W3CDTF">2016-05-30T08:23:37Z</dcterms:created>
  <dcterms:modified xsi:type="dcterms:W3CDTF">2021-11-16T18:05:41Z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0x0101008B33DF587F59774D9C67ADFC24F1D322</vt:lpwstr>
  </property>
</Properties>
</file>