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9"/>
    <p:sldMasterId id="2147483808" r:id="rId30"/>
    <p:sldMasterId id="2147483827" r:id="rId31"/>
  </p:sldMasterIdLst>
  <p:notesMasterIdLst>
    <p:notesMasterId r:id="rId45"/>
  </p:notesMasterIdLst>
  <p:handoutMasterIdLst>
    <p:handoutMasterId r:id="rId46"/>
  </p:handoutMasterIdLst>
  <p:sldIdLst>
    <p:sldId id="1459" r:id="rId32"/>
    <p:sldId id="1249" r:id="rId33"/>
    <p:sldId id="1461" r:id="rId34"/>
    <p:sldId id="1457" r:id="rId35"/>
    <p:sldId id="1456" r:id="rId36"/>
    <p:sldId id="1455" r:id="rId37"/>
    <p:sldId id="1238" r:id="rId38"/>
    <p:sldId id="1211" r:id="rId39"/>
    <p:sldId id="1478" r:id="rId40"/>
    <p:sldId id="1191" r:id="rId41"/>
    <p:sldId id="1427" r:id="rId42"/>
    <p:sldId id="1264" r:id="rId43"/>
    <p:sldId id="1379" r:id="rId44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x, Tyler" initials="FT" lastIdx="1" clrIdx="0">
    <p:extLst>
      <p:ext uri="{19B8F6BF-5375-455C-9EA6-DF929625EA0E}">
        <p15:presenceInfo xmlns:p15="http://schemas.microsoft.com/office/powerpoint/2012/main" userId="S::Fox.Tyler@epa.gov::d3ca8bf6-d2c8-45ae-bf9b-8f74647f81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3B700"/>
    <a:srgbClr val="AB8100"/>
    <a:srgbClr val="A87E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3907" autoAdjust="0"/>
  </p:normalViewPr>
  <p:slideViewPr>
    <p:cSldViewPr snapToGrid="0">
      <p:cViewPr varScale="1">
        <p:scale>
          <a:sx n="65" d="100"/>
          <a:sy n="65" d="100"/>
        </p:scale>
        <p:origin x="4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5.xml"/><Relationship Id="rId49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3.xml"/><Relationship Id="rId44" Type="http://schemas.openxmlformats.org/officeDocument/2006/relationships/slide" Target="slides/slide13.xml"/><Relationship Id="rId52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dis, Elizabeth" userId="ab5a0f48-4954-4e8f-b852-9bcaf16ccf62" providerId="ADAL" clId="{4F58C732-C19A-4522-9BD7-8B85CA3BC28E}"/>
    <pc:docChg chg="delSld modSld">
      <pc:chgData name="Landis, Elizabeth" userId="ab5a0f48-4954-4e8f-b852-9bcaf16ccf62" providerId="ADAL" clId="{4F58C732-C19A-4522-9BD7-8B85CA3BC28E}" dt="2021-09-20T17:50:25.903" v="5" actId="47"/>
      <pc:docMkLst>
        <pc:docMk/>
      </pc:docMkLst>
      <pc:sldChg chg="modNotesTx">
        <pc:chgData name="Landis, Elizabeth" userId="ab5a0f48-4954-4e8f-b852-9bcaf16ccf62" providerId="ADAL" clId="{4F58C732-C19A-4522-9BD7-8B85CA3BC28E}" dt="2021-09-20T17:50:10.777" v="3" actId="20577"/>
        <pc:sldMkLst>
          <pc:docMk/>
          <pc:sldMk cId="4279671338" sldId="1211"/>
        </pc:sldMkLst>
      </pc:sldChg>
      <pc:sldChg chg="modNotesTx">
        <pc:chgData name="Landis, Elizabeth" userId="ab5a0f48-4954-4e8f-b852-9bcaf16ccf62" providerId="ADAL" clId="{4F58C732-C19A-4522-9BD7-8B85CA3BC28E}" dt="2021-09-20T17:50:04.760" v="2" actId="20577"/>
        <pc:sldMkLst>
          <pc:docMk/>
          <pc:sldMk cId="3824795376" sldId="1238"/>
        </pc:sldMkLst>
      </pc:sldChg>
      <pc:sldChg chg="modNotesTx">
        <pc:chgData name="Landis, Elizabeth" userId="ab5a0f48-4954-4e8f-b852-9bcaf16ccf62" providerId="ADAL" clId="{4F58C732-C19A-4522-9BD7-8B85CA3BC28E}" dt="2021-09-20T17:50:21.043" v="4" actId="20577"/>
        <pc:sldMkLst>
          <pc:docMk/>
          <pc:sldMk cId="3714558986" sldId="1427"/>
        </pc:sldMkLst>
      </pc:sldChg>
      <pc:sldChg chg="modNotesTx">
        <pc:chgData name="Landis, Elizabeth" userId="ab5a0f48-4954-4e8f-b852-9bcaf16ccf62" providerId="ADAL" clId="{4F58C732-C19A-4522-9BD7-8B85CA3BC28E}" dt="2021-09-20T17:49:59.328" v="1" actId="20577"/>
        <pc:sldMkLst>
          <pc:docMk/>
          <pc:sldMk cId="4039452288" sldId="1456"/>
        </pc:sldMkLst>
      </pc:sldChg>
      <pc:sldChg chg="modNotesTx">
        <pc:chgData name="Landis, Elizabeth" userId="ab5a0f48-4954-4e8f-b852-9bcaf16ccf62" providerId="ADAL" clId="{4F58C732-C19A-4522-9BD7-8B85CA3BC28E}" dt="2021-09-20T17:49:53.078" v="0" actId="20577"/>
        <pc:sldMkLst>
          <pc:docMk/>
          <pc:sldMk cId="3218857610" sldId="1457"/>
        </pc:sldMkLst>
      </pc:sldChg>
      <pc:sldChg chg="del">
        <pc:chgData name="Landis, Elizabeth" userId="ab5a0f48-4954-4e8f-b852-9bcaf16ccf62" providerId="ADAL" clId="{4F58C732-C19A-4522-9BD7-8B85CA3BC28E}" dt="2021-09-20T17:50:25.903" v="5" actId="47"/>
        <pc:sldMkLst>
          <pc:docMk/>
          <pc:sldMk cId="2080380428" sldId="14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34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pPr/>
              <a:t>2021/9/20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8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517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75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850CF8C-9D27-4779-A063-25F04D46BA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6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41DB482-C6E6-49A9-A1ED-F782E5F74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2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CAD8BDA-26E0-4DC2-9732-158D1E9E9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22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615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975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060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87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79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39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39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39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03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458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5534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4534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2988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6596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2872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2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0818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3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9710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596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70565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9333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1660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8929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3769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370241" y="6453339"/>
            <a:ext cx="1261931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714389" y="645333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50828" y="6453339"/>
            <a:ext cx="493845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44624"/>
            <a:ext cx="109728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484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818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2942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07439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8623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63492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73876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0151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27212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87497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00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1804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990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072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5337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22023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819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39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086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87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aftp.epa.gov/aqmg/cjang/NEXUS/NEXUS%202.0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dg.epa.gov/data/public/OAR/OAQPS/Class1/Class1Areas.zip" TargetMode="External"/><Relationship Id="rId3" Type="http://schemas.openxmlformats.org/officeDocument/2006/relationships/hyperlink" Target="https://www.epa.gov/air-trends/air-quality-design-values" TargetMode="External"/><Relationship Id="rId7" Type="http://schemas.openxmlformats.org/officeDocument/2006/relationships/hyperlink" Target="https://www.epa.gov/ejscreen/download-ejscreen-dat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pa.gov/amtic/amtic-air-toxics-data-ambient-monitoring-archive" TargetMode="External"/><Relationship Id="rId5" Type="http://schemas.openxmlformats.org/officeDocument/2006/relationships/hyperlink" Target="https://gispub.epa.gov/arcgis/rest/services/OAR_OAQPS" TargetMode="External"/><Relationship Id="rId4" Type="http://schemas.openxmlformats.org/officeDocument/2006/relationships/hyperlink" Target="https://www.epa.gov/air-emissions-inventories/2017-national-emissions-inventory-nei-data" TargetMode="External"/><Relationship Id="rId9" Type="http://schemas.openxmlformats.org/officeDocument/2006/relationships/hyperlink" Target="https://edg.epa.gov/data/Public/OEI/OIAA/Tribes/EPAtribes.zi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A6BC7-AEF0-4B96-994E-1B9F8EC1C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445" y="2130426"/>
            <a:ext cx="10972800" cy="147002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>
                <a:solidFill>
                  <a:srgbClr val="FFFF00"/>
                </a:solidFill>
              </a:rPr>
              <a:t>NEXUS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dirty="0">
                <a:solidFill>
                  <a:srgbClr val="FFFF00"/>
                </a:solidFill>
              </a:rPr>
              <a:t> Multi-Pollutant Analysis Tool</a:t>
            </a:r>
            <a:br>
              <a:rPr lang="en-US" dirty="0"/>
            </a:br>
            <a:r>
              <a:rPr lang="en-US" dirty="0"/>
              <a:t> OAR Briefing and Live Demo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96944-15EB-493A-8487-DB2C5D63D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212" y="4748349"/>
            <a:ext cx="85344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OAQPS’s Multi-Pollutant Team</a:t>
            </a:r>
          </a:p>
          <a:p>
            <a:pPr>
              <a:spcBef>
                <a:spcPts val="0"/>
              </a:spcBef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September 22, 2021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7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EB5F-EB3B-47C3-852D-38C05B61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1440"/>
            <a:ext cx="9144000" cy="669103"/>
          </a:xfrm>
        </p:spPr>
        <p:txBody>
          <a:bodyPr/>
          <a:lstStyle/>
          <a:p>
            <a:r>
              <a:rPr lang="en-US" altLang="zh-CN" sz="3600" dirty="0">
                <a:solidFill>
                  <a:srgbClr val="FFFF00"/>
                </a:solidFill>
              </a:rPr>
              <a:t>RoadMap for NEXUS Tool Demo (3)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A9C6B-0C6B-4EF8-968C-D92384E4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980258"/>
            <a:ext cx="11793682" cy="5695179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225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 Risks and EJ/Demographic Screening</a:t>
            </a:r>
          </a:p>
          <a:p>
            <a:pPr lvl="1"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Initial view of CBSA level information using the EJ/Demographic indicators to show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overlay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with MP areas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Detroit Example: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 view and then dial into Wayne County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nature of the area’s multi-pollutant air quality issues?</a:t>
            </a:r>
          </a:p>
          <a:p>
            <a:pPr marL="1028700" lvl="2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top emissions sources (facilities) in county by pollutant?</a:t>
            </a:r>
          </a:p>
          <a:p>
            <a:pPr marL="1028700" lvl="2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sources are common across pollutants that may indicate co-control potential?</a:t>
            </a:r>
          </a:p>
          <a:p>
            <a:pPr marL="1028700" lvl="2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monitoring sites &amp; data available for PM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air toxics?</a:t>
            </a:r>
          </a:p>
          <a:p>
            <a:pPr marL="1028700" lvl="2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communities are potentially impacted near these facilities and monitors?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CF3BEE6-09B6-497D-AB47-F9A100C96BA2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82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">
            <a:extLst>
              <a:ext uri="{FF2B5EF4-FFF2-40B4-BE49-F238E27FC236}">
                <a16:creationId xmlns:a16="http://schemas.microsoft.com/office/drawing/2014/main" id="{565FB2C4-84AA-45B2-A03F-69FECCCFB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640" y="1328300"/>
            <a:ext cx="6809360" cy="48407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1522D63-601F-4CD7-B7CE-8AAFF4C45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73" y="1379589"/>
            <a:ext cx="5379399" cy="468734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96A3DA1-263D-4ADA-99AB-11D9CB34C656}"/>
              </a:ext>
            </a:extLst>
          </p:cNvPr>
          <p:cNvCxnSpPr>
            <a:cxnSpLocks/>
          </p:cNvCxnSpPr>
          <p:nvPr/>
        </p:nvCxnSpPr>
        <p:spPr bwMode="auto">
          <a:xfrm flipV="1">
            <a:off x="3995928" y="4043339"/>
            <a:ext cx="5480401" cy="1846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标题 1">
            <a:extLst>
              <a:ext uri="{FF2B5EF4-FFF2-40B4-BE49-F238E27FC236}">
                <a16:creationId xmlns:a16="http://schemas.microsoft.com/office/drawing/2014/main" id="{439D1FBB-07E9-41F9-88F3-84C6E7C6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71438"/>
            <a:ext cx="11721829" cy="668337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“Proximity Analysis” Module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(under development)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8C209F-660E-49B6-9A60-C9397F86BDEC}"/>
              </a:ext>
            </a:extLst>
          </p:cNvPr>
          <p:cNvSpPr/>
          <p:nvPr/>
        </p:nvSpPr>
        <p:spPr bwMode="auto">
          <a:xfrm>
            <a:off x="3628417" y="4105072"/>
            <a:ext cx="505838" cy="437745"/>
          </a:xfrm>
          <a:prstGeom prst="ellipse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2" name="直接箭头连接符 22">
            <a:extLst>
              <a:ext uri="{FF2B5EF4-FFF2-40B4-BE49-F238E27FC236}">
                <a16:creationId xmlns:a16="http://schemas.microsoft.com/office/drawing/2014/main" id="{016234E7-C950-40C7-A029-9E79BE4871B9}"/>
              </a:ext>
            </a:extLst>
          </p:cNvPr>
          <p:cNvCxnSpPr>
            <a:cxnSpLocks/>
            <a:stCxn id="7" idx="0"/>
          </p:cNvCxnSpPr>
          <p:nvPr/>
        </p:nvCxnSpPr>
        <p:spPr bwMode="auto">
          <a:xfrm flipV="1">
            <a:off x="3881336" y="2587557"/>
            <a:ext cx="5048655" cy="15175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66FF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5" name="直接箭头连接符 22">
            <a:extLst>
              <a:ext uri="{FF2B5EF4-FFF2-40B4-BE49-F238E27FC236}">
                <a16:creationId xmlns:a16="http://schemas.microsoft.com/office/drawing/2014/main" id="{92D565BD-F08C-4B7D-9DB4-303253241724}"/>
              </a:ext>
            </a:extLst>
          </p:cNvPr>
          <p:cNvCxnSpPr>
            <a:cxnSpLocks/>
          </p:cNvCxnSpPr>
          <p:nvPr/>
        </p:nvCxnSpPr>
        <p:spPr bwMode="auto">
          <a:xfrm>
            <a:off x="3881336" y="4558195"/>
            <a:ext cx="5147302" cy="12589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66FF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4C2839E-0F01-47F2-973D-3E11F07C0237}"/>
              </a:ext>
            </a:extLst>
          </p:cNvPr>
          <p:cNvSpPr txBox="1"/>
          <p:nvPr/>
        </p:nvSpPr>
        <p:spPr>
          <a:xfrm>
            <a:off x="710127" y="6208484"/>
            <a:ext cx="4125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County – level 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(current)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2B311-05AF-459C-AF39-645847AFE25E}"/>
              </a:ext>
            </a:extLst>
          </p:cNvPr>
          <p:cNvSpPr txBox="1"/>
          <p:nvPr/>
        </p:nvSpPr>
        <p:spPr>
          <a:xfrm>
            <a:off x="6685280" y="6231265"/>
            <a:ext cx="54080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Community</a:t>
            </a:r>
            <a:r>
              <a:rPr kumimoji="0" lang="en-US" sz="2400" b="1" i="0" u="none" strike="noStrike" kern="1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Census Tract) - level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176364-CB74-42E6-B5A7-EB79904C4C61}"/>
              </a:ext>
            </a:extLst>
          </p:cNvPr>
          <p:cNvSpPr txBox="1"/>
          <p:nvPr/>
        </p:nvSpPr>
        <p:spPr>
          <a:xfrm>
            <a:off x="6013174" y="828849"/>
            <a:ext cx="5961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 Analysis for MP Risks and EJ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1FDDCC-C590-4F9B-B6E4-C2C088BC2AB1}"/>
              </a:ext>
            </a:extLst>
          </p:cNvPr>
          <p:cNvSpPr txBox="1"/>
          <p:nvPr/>
        </p:nvSpPr>
        <p:spPr>
          <a:xfrm>
            <a:off x="937043" y="823683"/>
            <a:ext cx="6117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Currently in NEXUS</a:t>
            </a:r>
            <a:endParaRPr lang="en-US" sz="2400" dirty="0"/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D01D4F15-93C7-4213-8483-548CE0B5235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55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482A3-9B35-4261-A616-00B3CDB4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5D3F4-27B0-4EDB-9F94-25B4C8FA3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833" y="1005317"/>
            <a:ext cx="5293489" cy="561662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Outreach with EPA Regional Offices</a:t>
            </a:r>
            <a:endParaRPr lang="en-US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Goals of Multi-Pollutant Air Quality Management approach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Purpose of NEXUS Advance Screening Tool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Examples using NEXUS for MP &amp; EJ purposes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NEXUS Demo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Request for Feedback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69E47A3-B92B-4A58-9FC2-5CB7F55FBDB8}"/>
              </a:ext>
            </a:extLst>
          </p:cNvPr>
          <p:cNvSpPr txBox="1">
            <a:spLocks/>
          </p:cNvSpPr>
          <p:nvPr/>
        </p:nvSpPr>
        <p:spPr>
          <a:xfrm>
            <a:off x="10058400" y="649287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1DC47-F3E6-40B9-9AEB-B6C4F1C3836B}"/>
              </a:ext>
            </a:extLst>
          </p:cNvPr>
          <p:cNvSpPr txBox="1"/>
          <p:nvPr/>
        </p:nvSpPr>
        <p:spPr>
          <a:xfrm>
            <a:off x="7413586" y="948689"/>
            <a:ext cx="446204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dirty="0"/>
              <a:t>9/25/2020– AQAD &amp; HEID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dirty="0"/>
              <a:t>11/3/2020 – MP Team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dirty="0"/>
              <a:t>11/4/2020 – Air Toxics Group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dirty="0"/>
              <a:t>12/10/2020 – AQPD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dirty="0"/>
              <a:t>1/25/2021 – OID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dirty="0"/>
              <a:t>1/28/2021 – SPPD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dirty="0"/>
              <a:t>2/1/2021 – Peter/SMT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dirty="0"/>
              <a:t>4/12/2021 – HEID &amp; AQAD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dirty="0"/>
              <a:t>5/17/2021 – Peter/SMT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dirty="0"/>
              <a:t>5/24/2021 – MP Team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dirty="0"/>
              <a:t>6/29/2021 – ORD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dirty="0"/>
              <a:t>7/12/2021– HEID &amp; AQAD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dirty="0"/>
              <a:t>7/19/2021 –  OID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dirty="0"/>
              <a:t>8/10/2021– OAP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dirty="0"/>
              <a:t>8/26/2021 – OAR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dirty="0"/>
              <a:t>8/30/2021 – OEJ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dirty="0"/>
              <a:t>8/30/2021 - Region 4/Louisville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dirty="0"/>
              <a:t>9/7/2021 – RO Air Division Directors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/>
              <a:t>9/20/2021 – OAR Demo</a:t>
            </a:r>
            <a:endParaRPr lang="en-US" sz="1800" dirty="0"/>
          </a:p>
          <a:p>
            <a:pPr lvl="0"/>
            <a:r>
              <a:rPr lang="en-US" sz="1800" dirty="0"/>
              <a:t>10/5/2021 – RO APMs </a:t>
            </a:r>
          </a:p>
          <a:p>
            <a:pPr lvl="0"/>
            <a:r>
              <a:rPr lang="en-US" sz="1800" dirty="0"/>
              <a:t>TBD – MJOs</a:t>
            </a:r>
            <a:endParaRPr lang="en-US" sz="1600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E793AFF-1FA6-46E5-A88C-ABB05D1A3438}"/>
              </a:ext>
            </a:extLst>
          </p:cNvPr>
          <p:cNvSpPr/>
          <p:nvPr/>
        </p:nvSpPr>
        <p:spPr bwMode="auto">
          <a:xfrm>
            <a:off x="5220182" y="3588152"/>
            <a:ext cx="2060294" cy="1956121"/>
          </a:xfrm>
          <a:prstGeom prst="wedgeEllipseCallout">
            <a:avLst>
              <a:gd name="adj1" fmla="val 58942"/>
              <a:gd name="adj2" fmla="val 48831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7E50E-3310-42AC-B1D2-727C3C505CEE}"/>
              </a:ext>
            </a:extLst>
          </p:cNvPr>
          <p:cNvSpPr txBox="1"/>
          <p:nvPr/>
        </p:nvSpPr>
        <p:spPr>
          <a:xfrm>
            <a:off x="5387051" y="4005615"/>
            <a:ext cx="1726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“Fascinating… phenomenal… I’m blown away!”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Caroline Freeman (R4 ADD)</a:t>
            </a:r>
          </a:p>
        </p:txBody>
      </p:sp>
    </p:spTree>
    <p:extLst>
      <p:ext uri="{BB962C8B-B14F-4D97-AF65-F5344CB8AC3E}">
        <p14:creationId xmlns:p14="http://schemas.microsoft.com/office/powerpoint/2010/main" val="3626429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3B97-A878-478A-9EB1-ED2C4BB4A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97769"/>
            <a:ext cx="10363200" cy="1470025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“NEXUS 2.0”Demo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DB703B-572B-426E-803C-1B79DE642AEE}"/>
              </a:ext>
            </a:extLst>
          </p:cNvPr>
          <p:cNvSpPr/>
          <p:nvPr/>
        </p:nvSpPr>
        <p:spPr>
          <a:xfrm>
            <a:off x="2537834" y="3949010"/>
            <a:ext cx="7057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NEXUS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2.0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 “Quick Tutorial” slides attached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053185-9EE8-4FFE-953A-E35B1F73A9C9}"/>
              </a:ext>
            </a:extLst>
          </p:cNvPr>
          <p:cNvSpPr/>
          <p:nvPr/>
        </p:nvSpPr>
        <p:spPr>
          <a:xfrm>
            <a:off x="1940808" y="5967551"/>
            <a:ext cx="8087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Carey Jang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OAR/OAQPS/AQAD/Air Quality Modeling Group, September 2021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84" charset="-128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B2F2FC-7872-4284-BF58-190DD37782DE}"/>
              </a:ext>
            </a:extLst>
          </p:cNvPr>
          <p:cNvSpPr txBox="1"/>
          <p:nvPr/>
        </p:nvSpPr>
        <p:spPr>
          <a:xfrm>
            <a:off x="914400" y="4472230"/>
            <a:ext cx="102847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Download “NEXUS” tool at: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  <a:hlinkClick r:id="rId2"/>
              </a:rPr>
              <a:t>https://gaftp.epa.gov/aqmg/cjang/NEXUS/NEXUS 2.0/*</a:t>
            </a:r>
            <a:endParaRPr kumimoji="0" lang="en-US" sz="2400" b="0" i="1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84" charset="-128"/>
              <a:cs typeface="Calibri" panose="020F050202020403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C35E8B8-4E5F-4BBA-93D5-1A4CBA871DAF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71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Overview</a:t>
            </a:r>
            <a:endParaRPr lang="en-US" altLang="zh-CN" sz="3200" b="1" dirty="0">
              <a:solidFill>
                <a:srgbClr val="FFFF00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1"/>
            <a:ext cx="10058400" cy="561662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NEXUS Background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Tool Development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Expected Use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Key Modules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Data Inputs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Roadmap for Demo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Next Steps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NEXUS 2.0 Live Demo</a:t>
            </a:r>
          </a:p>
        </p:txBody>
      </p:sp>
    </p:spTree>
    <p:extLst>
      <p:ext uri="{BB962C8B-B14F-4D97-AF65-F5344CB8AC3E}">
        <p14:creationId xmlns:p14="http://schemas.microsoft.com/office/powerpoint/2010/main" val="1338702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NEXUS: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Tool Development</a:t>
            </a:r>
            <a:endParaRPr lang="en-US" altLang="zh-CN" sz="3200" b="1" dirty="0">
              <a:solidFill>
                <a:srgbClr val="FFFF00"/>
              </a:solidFill>
              <a:latin typeface="Arial" charset="0"/>
              <a:ea typeface="宋体" panose="02010600030101010101" pitchFamily="2" charset="-122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45786FD-FD79-4F13-97B8-F53B9DFC2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279" y="884330"/>
            <a:ext cx="8889441" cy="4815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4E54DD3-EE3F-40AC-A3BE-CF2158371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44747"/>
            <a:ext cx="12192000" cy="1013155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sz="2900" b="0" dirty="0"/>
              <a:t>A new Multi-Pollutant (MP) Advanced Screening Tool (NEXUS) is being developed to: </a:t>
            </a:r>
          </a:p>
          <a:p>
            <a:pPr marL="914400" indent="-450850">
              <a:buFont typeface="+mj-lt"/>
              <a:buAutoNum type="arabicPeriod"/>
            </a:pPr>
            <a:r>
              <a:rPr lang="en-US" sz="2600" b="0" dirty="0"/>
              <a:t>Identify geographic areas where health risks related to O</a:t>
            </a:r>
            <a:r>
              <a:rPr lang="en-US" sz="2600" b="0" baseline="-25000" dirty="0"/>
              <a:t>3</a:t>
            </a:r>
            <a:r>
              <a:rPr lang="en-US" sz="2600" b="0" dirty="0"/>
              <a:t>, PM</a:t>
            </a:r>
            <a:r>
              <a:rPr lang="en-US" sz="2600" b="0" baseline="-25000" dirty="0"/>
              <a:t>2.5 </a:t>
            </a:r>
            <a:r>
              <a:rPr lang="en-US" sz="2600" b="0" dirty="0"/>
              <a:t>and air toxics overlap</a:t>
            </a:r>
          </a:p>
          <a:p>
            <a:pPr marL="914400" indent="-450850">
              <a:buFont typeface="+mj-lt"/>
              <a:buAutoNum type="arabicPeriod"/>
            </a:pPr>
            <a:r>
              <a:rPr lang="en-US" sz="2600" b="0" dirty="0"/>
              <a:t>Identify areas for MP collaboration</a:t>
            </a: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83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NEXUS: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Expected Use</a:t>
            </a:r>
            <a:endParaRPr lang="en-US" altLang="zh-CN" sz="3200" b="1" dirty="0">
              <a:solidFill>
                <a:srgbClr val="FFFF00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06425C3-36CF-47A1-808E-F4E697D45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52" y="1287428"/>
            <a:ext cx="11019295" cy="520544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NEXUS tool will allow users to do the following:</a:t>
            </a:r>
          </a:p>
          <a:p>
            <a:pPr lvl="1"/>
            <a:r>
              <a:rPr lang="en-US" sz="2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screening to identify areas with MP issues: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Phase 1 development provides ability to quickly screen areas across nation that have combination of high air quality and/or risk levels for O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and Air Toxics.</a:t>
            </a:r>
          </a:p>
          <a:p>
            <a:pPr lvl="1"/>
            <a:r>
              <a:rPr lang="en-US" sz="2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screening to understand nature of MP problem: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Phase 2 development provides ability to ‘dial-into’ specific areas to determine extent to which common emissions sources are causing the MP issues.</a:t>
            </a:r>
          </a:p>
          <a:p>
            <a:pPr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expect to use this tool in conjunction with Regions and identify areas that would potentially benefit most from MP approaches to reduce emissions (including current NA areas).</a:t>
            </a:r>
          </a:p>
          <a:p>
            <a:pPr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NEXUS tool will essentially provide a ‘conceptual model’ of an area’s MP issues to facilitate engagement with state/local/tribal agencies and community stakeholder groups.</a:t>
            </a:r>
          </a:p>
          <a:p>
            <a:pPr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also expect that it can have additional value-added uses across the Office for Air Toxics, Environmental Justice and other programs.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2A1E1F2-347B-48C7-A019-02260FD93E6D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85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NEXUS: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Three Key Modules</a:t>
            </a:r>
            <a:endParaRPr lang="en-US" altLang="zh-CN" sz="2800" b="1" dirty="0">
              <a:solidFill>
                <a:srgbClr val="FFFF00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F1F69-3062-4B81-A55B-702A934F02DE}"/>
              </a:ext>
            </a:extLst>
          </p:cNvPr>
          <p:cNvSpPr txBox="1"/>
          <p:nvPr/>
        </p:nvSpPr>
        <p:spPr>
          <a:xfrm>
            <a:off x="531669" y="888613"/>
            <a:ext cx="289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itchFamily="84" charset="-128"/>
                <a:cs typeface="+mn-cs"/>
              </a:rPr>
              <a:t>Data Viewer Module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65CB8-FB69-44A8-8EEA-506483A37D05}"/>
              </a:ext>
            </a:extLst>
          </p:cNvPr>
          <p:cNvSpPr txBox="1"/>
          <p:nvPr/>
        </p:nvSpPr>
        <p:spPr>
          <a:xfrm>
            <a:off x="4734001" y="897193"/>
            <a:ext cx="2680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itchFamily="84" charset="-128"/>
                <a:cs typeface="+mn-cs"/>
              </a:rPr>
              <a:t>Data Input Module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4412E-3B1E-4518-882E-0D0F4C20AB26}"/>
              </a:ext>
            </a:extLst>
          </p:cNvPr>
          <p:cNvSpPr txBox="1"/>
          <p:nvPr/>
        </p:nvSpPr>
        <p:spPr>
          <a:xfrm>
            <a:off x="8657417" y="922954"/>
            <a:ext cx="278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itchFamily="84" charset="-128"/>
                <a:cs typeface="+mn-cs"/>
              </a:rPr>
              <a:t>Data Query Module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386185-632C-4A58-8BCC-3D3856BED05B}"/>
              </a:ext>
            </a:extLst>
          </p:cNvPr>
          <p:cNvSpPr txBox="1"/>
          <p:nvPr/>
        </p:nvSpPr>
        <p:spPr>
          <a:xfrm>
            <a:off x="409992" y="3731316"/>
            <a:ext cx="3274016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View and create interactive Map/Data/Chart/Table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Provide flexible selections &amp; mapping of “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Ambient”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and/or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“Risk”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levels of PM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2.5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, O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 and Air Toxics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Provide regional analysis for “EPA region”, “States”, “CBSA”, and “County”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Display major point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emission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locations 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monitoring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 sites/data by pollutants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4D7E90-F425-4F2C-B528-1903BBBD9E90}"/>
              </a:ext>
            </a:extLst>
          </p:cNvPr>
          <p:cNvSpPr txBox="1"/>
          <p:nvPr/>
        </p:nvSpPr>
        <p:spPr>
          <a:xfrm>
            <a:off x="4382092" y="3731316"/>
            <a:ext cx="3375559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Integrate all MP data - emissions, monitoring, modeling, health risk, and EJ/demographic data into a single platform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Currently use10 publicly available input datasets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Provide data preview, search, filter and output functions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Allow to update/change input data files and then run/save to a new “project”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091F0-CE37-4CE9-8565-47A16C4D737C}"/>
              </a:ext>
            </a:extLst>
          </p:cNvPr>
          <p:cNvSpPr txBox="1"/>
          <p:nvPr/>
        </p:nvSpPr>
        <p:spPr>
          <a:xfrm>
            <a:off x="8482143" y="3731316"/>
            <a:ext cx="34486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Expand data field selections and flexibility for exploratory &amp; advanced users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Provide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map overlaying 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summary table for data query results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Current data query based on selected data fields: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“Ambient &amp; Risk for PM, O3 &amp; Air toxics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”, “EJ/demographic indicator”, “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Advance area”, “NA Area”, “Tribal area”, Class I area”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3DB8CE-5915-4220-B950-7F095D2F11CA}"/>
              </a:ext>
            </a:extLst>
          </p:cNvPr>
          <p:cNvGrpSpPr/>
          <p:nvPr/>
        </p:nvGrpSpPr>
        <p:grpSpPr>
          <a:xfrm>
            <a:off x="119935" y="1375691"/>
            <a:ext cx="3854130" cy="2134411"/>
            <a:chOff x="1653056" y="1678033"/>
            <a:chExt cx="2795985" cy="19289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1F16E27-F4E5-46AE-9F34-2406738DB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3056" y="1678033"/>
              <a:ext cx="2795985" cy="19289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0A58A123-D511-413B-AA1F-4CFEB016EB9B}"/>
                </a:ext>
              </a:extLst>
            </p:cNvPr>
            <p:cNvSpPr/>
            <p:nvPr/>
          </p:nvSpPr>
          <p:spPr>
            <a:xfrm>
              <a:off x="2134961" y="1908350"/>
              <a:ext cx="277585" cy="61441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560625E-3494-4B6D-9F0D-5A1D80D21F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37"/>
          <a:stretch/>
        </p:blipFill>
        <p:spPr>
          <a:xfrm>
            <a:off x="4168935" y="1375691"/>
            <a:ext cx="3854130" cy="21595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01F8D-4FFD-4C0F-A213-88C819E44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7935" y="1375691"/>
            <a:ext cx="3854130" cy="2159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7C5DEA2A-44B9-4399-AF7B-08A0E26C1002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45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04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NEXUS 2.0: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Input Data Files and Sources</a:t>
            </a:r>
            <a:endParaRPr lang="en-US" altLang="zh-CN" sz="2400" b="1" dirty="0">
              <a:solidFill>
                <a:srgbClr val="FFFF00"/>
              </a:solidFill>
              <a:latin typeface="Arial" charset="0"/>
              <a:ea typeface="宋体" panose="02010600030101010101" pitchFamily="2" charset="-122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FD6AFC8-B8D2-4E55-8898-36E8238FA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331829"/>
              </p:ext>
            </p:extLst>
          </p:nvPr>
        </p:nvGraphicFramePr>
        <p:xfrm>
          <a:off x="78659" y="825812"/>
          <a:ext cx="12034684" cy="57848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4607">
                  <a:extLst>
                    <a:ext uri="{9D8B030D-6E8A-4147-A177-3AD203B41FA5}">
                      <a16:colId xmlns:a16="http://schemas.microsoft.com/office/drawing/2014/main" val="2008470103"/>
                    </a:ext>
                  </a:extLst>
                </a:gridCol>
                <a:gridCol w="1417892">
                  <a:extLst>
                    <a:ext uri="{9D8B030D-6E8A-4147-A177-3AD203B41FA5}">
                      <a16:colId xmlns:a16="http://schemas.microsoft.com/office/drawing/2014/main" val="2468054943"/>
                    </a:ext>
                  </a:extLst>
                </a:gridCol>
                <a:gridCol w="3016457">
                  <a:extLst>
                    <a:ext uri="{9D8B030D-6E8A-4147-A177-3AD203B41FA5}">
                      <a16:colId xmlns:a16="http://schemas.microsoft.com/office/drawing/2014/main" val="4000740675"/>
                    </a:ext>
                  </a:extLst>
                </a:gridCol>
                <a:gridCol w="4660490">
                  <a:extLst>
                    <a:ext uri="{9D8B030D-6E8A-4147-A177-3AD203B41FA5}">
                      <a16:colId xmlns:a16="http://schemas.microsoft.com/office/drawing/2014/main" val="487913559"/>
                    </a:ext>
                  </a:extLst>
                </a:gridCol>
                <a:gridCol w="865238">
                  <a:extLst>
                    <a:ext uri="{9D8B030D-6E8A-4147-A177-3AD203B41FA5}">
                      <a16:colId xmlns:a16="http://schemas.microsoft.com/office/drawing/2014/main" val="3168272893"/>
                    </a:ext>
                  </a:extLst>
                </a:gridCol>
              </a:tblGrid>
              <a:tr h="1482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 Data</a:t>
                      </a:r>
                      <a:endParaRPr lang="en-US" sz="16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Files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Format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3211565500"/>
                  </a:ext>
                </a:extLst>
              </a:tr>
              <a:tr h="4496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“O</a:t>
                      </a:r>
                      <a:r>
                        <a:rPr lang="en-US" sz="1400" baseline="-25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PM</a:t>
                      </a:r>
                      <a:r>
                        <a:rPr lang="en-US" sz="1400" baseline="-25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and Risk”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/PM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fused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&amp; risk data at c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ounty/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census tract level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OAQPS MP &amp; BenMAP team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2020013330"/>
                  </a:ext>
                </a:extLst>
              </a:tr>
              <a:tr h="4496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“Air Toxic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and Risk”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Geodataset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toxics fused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&amp; risk data at c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ounty/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census tract level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OAQPS MP &amp; Air Toxic team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2014*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1621602255"/>
                  </a:ext>
                </a:extLst>
              </a:tr>
              <a:tr h="5705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“O</a:t>
                      </a:r>
                      <a:r>
                        <a:rPr lang="en-US" sz="1400" baseline="-25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PM</a:t>
                      </a:r>
                      <a:r>
                        <a:rPr lang="en-US" sz="1400" baseline="-25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 Values”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PM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design values 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</a:t>
                      </a:r>
                    </a:p>
                    <a:p>
                      <a:pPr algn="ctr"/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ounty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public website: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i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https://www.epa.gov/air-trends/air-quality-design-values</a:t>
                      </a:r>
                      <a:endParaRPr lang="en-US" sz="1100" i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to 2020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4249309967"/>
                  </a:ext>
                </a:extLst>
              </a:tr>
              <a:tr h="52389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“NEI County Emissions” 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“NEI Facility Emissions” 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County-level and facility source emissions of CAPs, HAPs &amp; GHGs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OAQPS public website: </a:t>
                      </a:r>
                      <a:r>
                        <a:rPr lang="en-US" sz="1100" i="1" u="sng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https://www.epa.gov/air-emissions-inventories/2017-national-emissions-inventory-nei-data</a:t>
                      </a:r>
                      <a:endParaRPr lang="en-US" sz="1100" i="1" u="sng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1494502801"/>
                  </a:ext>
                </a:extLst>
              </a:tr>
              <a:tr h="5604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“O</a:t>
                      </a:r>
                      <a:r>
                        <a:rPr lang="en-US" sz="1400" baseline="-25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PM</a:t>
                      </a:r>
                      <a:r>
                        <a:rPr lang="en-US" sz="1400" baseline="-25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data </a:t>
                      </a:r>
                      <a:endParaRPr lang="en-US" sz="14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PM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monitoring data (DVs) 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OAQPS public website: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baseline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https://gispub.epa.gov/arcgis/rest/services/OAR_OAQPS</a:t>
                      </a:r>
                      <a:endParaRPr lang="en-US" sz="1100" i="1" baseline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 to 2020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3376115010"/>
                  </a:ext>
                </a:extLst>
              </a:tr>
              <a:tr h="5309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“Air Toxic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data”</a:t>
                      </a:r>
                      <a:endParaRPr lang="en-US" sz="16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toxics monitoring data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(22 HAPs) 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OAQPS public website:  </a:t>
                      </a:r>
                      <a:r>
                        <a:rPr lang="en-US" sz="1100" i="1" u="sng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https://www.epa.gov/amtic/amtic-air-toxics-data-ambient-monitoring-archive</a:t>
                      </a:r>
                      <a:endParaRPr lang="en-US" sz="1100" i="1" u="sng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 to 2018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77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EJ/Demographics data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Geodataset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Demographic indicators (7) </a:t>
                      </a:r>
                    </a:p>
                    <a:p>
                      <a:pPr algn="ctr"/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EJSCREEN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EJSCREEN: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i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https://www.epa.gov/ejscreen/download-ejscreen-data</a:t>
                      </a:r>
                      <a:endParaRPr lang="en-US" sz="1200" i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47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“Advance</a:t>
                      </a:r>
                      <a:r>
                        <a:rPr lang="en-US" sz="1400" b="0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areas“</a:t>
                      </a:r>
                      <a:endParaRPr lang="en-US" sz="14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Geodataset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PM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Advance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Areas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OAQPS MP team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464769716"/>
                  </a:ext>
                </a:extLst>
              </a:tr>
              <a:tr h="576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“Class 1_Areas”</a:t>
                      </a:r>
                      <a:endParaRPr lang="en-US" sz="1400" kern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Geodataset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EPA Class 1 Federal Areas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From EPA Class 1 Federal Areas Website: </a:t>
                      </a:r>
                      <a:r>
                        <a:rPr kumimoji="0" lang="en-US" altLang="zh-CN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https://edg.epa.gov/data/public/OAR/OAQPS/Class1/Class1Areas.zip</a:t>
                      </a:r>
                      <a:endParaRPr lang="en-US" sz="1400" i="1" kern="12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493455773"/>
                  </a:ext>
                </a:extLst>
              </a:tr>
              <a:tr h="5769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“Tribal Areas”</a:t>
                      </a:r>
                      <a:endParaRPr lang="en-US" sz="1400" kern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Geodataset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 Tribal Areas 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EPA public website: </a:t>
                      </a:r>
                    </a:p>
                    <a:p>
                      <a:pPr algn="ctr" fontAlgn="ctr"/>
                      <a:r>
                        <a:rPr lang="en-US" sz="1100" i="1" kern="12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https://edg.epa.gov/data/Public/OEI/OIAA/Tribes/EPAtribes.zip</a:t>
                      </a:r>
                      <a:endParaRPr lang="en-US" sz="1100" i="1" kern="12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1301551267"/>
                  </a:ext>
                </a:extLst>
              </a:tr>
            </a:tbl>
          </a:graphicData>
        </a:graphic>
      </p:graphicFrame>
      <p:sp>
        <p:nvSpPr>
          <p:cNvPr id="7" name="Rectangle 12">
            <a:extLst>
              <a:ext uri="{FF2B5EF4-FFF2-40B4-BE49-F238E27FC236}">
                <a16:creationId xmlns:a16="http://schemas.microsoft.com/office/drawing/2014/main" id="{547152DB-1CD4-487A-ADC4-9EA4DFEA224F}"/>
              </a:ext>
            </a:extLst>
          </p:cNvPr>
          <p:cNvSpPr/>
          <p:nvPr/>
        </p:nvSpPr>
        <p:spPr>
          <a:xfrm>
            <a:off x="78657" y="1412612"/>
            <a:ext cx="2054943" cy="51982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  <a:latin typeface="Calibri"/>
              <a:ea typeface="微软雅黑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10FF7F8-58FC-4AC7-843F-CDCC08BD9841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9DDB-E193-4A9D-A4CC-7C2B5EC718F9}"/>
              </a:ext>
            </a:extLst>
          </p:cNvPr>
          <p:cNvSpPr txBox="1"/>
          <p:nvPr/>
        </p:nvSpPr>
        <p:spPr>
          <a:xfrm>
            <a:off x="4058195" y="6536937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* Will be updated to 2017 by end of 2021</a:t>
            </a:r>
          </a:p>
        </p:txBody>
      </p:sp>
    </p:spTree>
    <p:extLst>
      <p:ext uri="{BB962C8B-B14F-4D97-AF65-F5344CB8AC3E}">
        <p14:creationId xmlns:p14="http://schemas.microsoft.com/office/powerpoint/2010/main" val="39335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8641C7-CA84-4E25-BFD7-4465BF84E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92" y="847622"/>
            <a:ext cx="10723418" cy="5550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"/>
            <a:ext cx="9144000" cy="66910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“NEXUS 2.0” Demo: </a:t>
            </a:r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NEXUS Case</a:t>
            </a:r>
            <a:endParaRPr lang="zh-CN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C1CBDBE-69AF-4006-9123-8FA16A38FE9C}"/>
              </a:ext>
            </a:extLst>
          </p:cNvPr>
          <p:cNvSpPr/>
          <p:nvPr/>
        </p:nvSpPr>
        <p:spPr>
          <a:xfrm>
            <a:off x="5937265" y="859221"/>
            <a:ext cx="3833069" cy="632632"/>
          </a:xfrm>
          <a:prstGeom prst="wedgeRoundRectCallout">
            <a:avLst>
              <a:gd name="adj1" fmla="val -15371"/>
              <a:gd name="adj2" fmla="val -4619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Launching Page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ECA99EE-5B1B-4ED6-94B4-24333447622A}"/>
              </a:ext>
            </a:extLst>
          </p:cNvPr>
          <p:cNvSpPr/>
          <p:nvPr/>
        </p:nvSpPr>
        <p:spPr>
          <a:xfrm>
            <a:off x="5124450" y="1685925"/>
            <a:ext cx="5771063" cy="4950105"/>
          </a:xfrm>
          <a:prstGeom prst="wedgeRoundRectCallout">
            <a:avLst>
              <a:gd name="adj1" fmla="val -15371"/>
              <a:gd name="adj2" fmla="val -4619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Roadmap for Demo: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(Use example cases)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National View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Use “NEXUS” across pollutants to provide an initial “SCREEN” at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national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level by providing an indicator where there may be a common set of sources contributing to multi-pollutant issues.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Regional View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Dial into 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region or area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of interest to understand the pollutant/source connections, and potential for more effective and efficient multi-pollutant solution.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20C6C7-286C-4AB3-B990-1F5B5B43E634}"/>
              </a:ext>
            </a:extLst>
          </p:cNvPr>
          <p:cNvSpPr/>
          <p:nvPr/>
        </p:nvSpPr>
        <p:spPr>
          <a:xfrm>
            <a:off x="3915306" y="1461342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t>2008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A18EEEF-AC40-4E6D-B5C9-26609F3A2C93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79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EB5F-EB3B-47C3-852D-38C05B61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18" y="71440"/>
            <a:ext cx="10359736" cy="669103"/>
          </a:xfrm>
        </p:spPr>
        <p:txBody>
          <a:bodyPr/>
          <a:lstStyle/>
          <a:p>
            <a:r>
              <a:rPr lang="en-US" altLang="zh-CN" sz="3600" dirty="0">
                <a:solidFill>
                  <a:srgbClr val="FFFF00"/>
                </a:solidFill>
              </a:rPr>
              <a:t>RoadMap for NEXUS Tool Demo (1)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A9C6B-0C6B-4EF8-968C-D92384E4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27" y="877823"/>
            <a:ext cx="11294918" cy="59087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225"/>
              </a:spcBef>
              <a:buFont typeface="Wingdings" panose="05000000000000000000" pitchFamily="2" charset="2"/>
              <a:buChar char="Ø"/>
            </a:pPr>
            <a:r>
              <a:rPr lang="en-US" altLang="zh-CN" sz="3500" u="sng" kern="1200" dirty="0">
                <a:solidFill>
                  <a:srgbClr val="FF000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National Screening </a:t>
            </a:r>
            <a:r>
              <a:rPr lang="en-US" altLang="zh-CN" kern="1200" dirty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(2017 Data) </a:t>
            </a:r>
            <a:endParaRPr lang="en-US" altLang="zh-CN" sz="3500" kern="1200" dirty="0"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Replicate “2008 MP Report” map with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/PM</a:t>
            </a:r>
            <a:r>
              <a:rPr lang="en-US" sz="2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concentrations above NAAQS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 toxics risk*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estimates of top risk value &amp; percentile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happens to areas at lower 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/PM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NAAQS levels?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happens to areas in nonattainment if we change HAP risk value &amp; %tile?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 map on risk basis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  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/PM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BenMAP mortality risk and air toxics risk estimates above top risk value &amp; %tile for all pollutants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happens to MP areas if changes 90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%tile to 80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%tile or lower?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are the relationships between “Heavy Metal HAPs risk and PM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risk” and between “Gas/VOC HAPs risk and 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risk” to identify potential co-pollutant issues?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Determine the presence or absence of EJ concerns in communities with MP risk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is the ranking of MP risk and EJ index by CBSA or County? </a:t>
            </a:r>
          </a:p>
          <a:p>
            <a:pPr>
              <a:lnSpc>
                <a:spcPct val="120000"/>
              </a:lnSpc>
              <a:spcBef>
                <a:spcPts val="225"/>
              </a:spcBef>
              <a:buFont typeface="Wingdings" panose="05000000000000000000" pitchFamily="2" charset="2"/>
              <a:buChar char="Ø"/>
            </a:pPr>
            <a:endParaRPr lang="en-US" altLang="zh-CN" sz="1050" b="0" dirty="0"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7435241-BEB3-4998-95F9-6A4BB6EBD1E0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22BAC0-F1E3-47C9-9232-3FE77F9C1763}"/>
              </a:ext>
            </a:extLst>
          </p:cNvPr>
          <p:cNvSpPr txBox="1"/>
          <p:nvPr/>
        </p:nvSpPr>
        <p:spPr>
          <a:xfrm>
            <a:off x="1323956" y="6460663"/>
            <a:ext cx="100192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Note: Currently, air toxics risk data only available for “2014” but will be updated to “2017” by Dec. 2021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27967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EB5F-EB3B-47C3-852D-38C05B61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1440"/>
            <a:ext cx="9144000" cy="669103"/>
          </a:xfrm>
        </p:spPr>
        <p:txBody>
          <a:bodyPr/>
          <a:lstStyle/>
          <a:p>
            <a:r>
              <a:rPr lang="en-US" altLang="zh-CN" sz="3600" dirty="0">
                <a:solidFill>
                  <a:srgbClr val="FFFF00"/>
                </a:solidFill>
              </a:rPr>
              <a:t>RoadMap for NEXUS Tool Demo (2)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A9C6B-0C6B-4EF8-968C-D92384E4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4" y="932689"/>
            <a:ext cx="11710555" cy="585387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225"/>
              </a:spcBef>
              <a:buFont typeface="Wingdings" panose="05000000000000000000" pitchFamily="2" charset="2"/>
              <a:buChar char="Ø"/>
            </a:pP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Regional/State/CBSA/County Screening</a:t>
            </a:r>
            <a:endParaRPr lang="en-US" altLang="zh-CN" sz="2400" u="sng" kern="1200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cs typeface="Arial" pitchFamily="34" charset="0"/>
            </a:endParaRPr>
          </a:p>
          <a:p>
            <a:pPr marL="630238" indent="-282575">
              <a:lnSpc>
                <a:spcPct val="125000"/>
              </a:lnSpc>
            </a:pP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 Region &amp; State Examples</a:t>
            </a:r>
          </a:p>
          <a:p>
            <a:pPr lvl="1"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Areas with MP risk in top 10% (90%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tile) across 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HAPs </a:t>
            </a:r>
          </a:p>
          <a:p>
            <a:pPr marL="685800">
              <a:lnSpc>
                <a:spcPct val="125000"/>
              </a:lnSpc>
            </a:pP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CBSA Example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5000"/>
              </a:lnSpc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Louisville CBSA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  General view and then dial into “Jefferson County” </a:t>
            </a:r>
          </a:p>
          <a:p>
            <a:pPr marL="1028700" lvl="2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nature of the area’s multi-pollutant air quality issues?</a:t>
            </a:r>
          </a:p>
          <a:p>
            <a:pPr marL="1028700" lvl="2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top emissions sources (facilities) in county by pollutant?</a:t>
            </a:r>
          </a:p>
          <a:p>
            <a:pPr marL="1028700" lvl="2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sources are common across pollutants that may indicate co-control potential?</a:t>
            </a:r>
          </a:p>
          <a:p>
            <a:pPr marL="1028700" lvl="2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monitoring sites &amp; data available for PM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air toxics?</a:t>
            </a:r>
          </a:p>
          <a:p>
            <a:pPr marL="1028700" lvl="2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communities are potentially impacted near these facilities and monitors?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A989F89-805D-4EFB-8A1B-A51B6C5440E3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189436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2020-02-04T20:55:02+00:00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Status xmlns="5c1deef3-b27c-4e9a-b0d4-9d092d100f42">Pending</Records_x0020_Status>
    <Records_x0020_Date xmlns="5c1deef3-b27c-4e9a-b0d4-9d092d100f42" xsi:nil="true"/>
  </documentManagement>
</p:properties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?mso-contentType ?>
<SharedContentType xmlns="Microsoft.SharePoint.Taxonomy.ContentTypeSync" SourceId="29f62856-1543-49d4-a736-4569d363f533" ContentTypeId="0x0101" PreviousValue="false"/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3DF587F59774D9C67ADFC24F1D322" ma:contentTypeVersion="33" ma:contentTypeDescription="Create a new document." ma:contentTypeScope="" ma:versionID="fbf46d7541001571ac6bd3bb41dfdc87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5c1deef3-b27c-4e9a-b0d4-9d092d100f42" xmlns:ns7="6290be6a-0c37-488c-89d7-fa04eb7489f1" targetNamespace="http://schemas.microsoft.com/office/2006/metadata/properties" ma:root="true" ma:fieldsID="fe9ff65563307d44a935b2ab0c1a934c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5c1deef3-b27c-4e9a-b0d4-9d092d100f42"/>
    <xsd:import namespace="6290be6a-0c37-488c-89d7-fa04eb7489f1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DateTaken" minOccurs="0"/>
                <xsd:element ref="ns7:MediaServiceEventHashCode" minOccurs="0"/>
                <xsd:element ref="ns7:MediaServiceGenerationTime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c736e54-6a72-46ad-9c00-592f3cec1e75}" ma:internalName="TaxCatchAllLabel" ma:readOnly="true" ma:showField="CatchAllDataLabel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c736e54-6a72-46ad-9c00-592f3cec1e75}" ma:internalName="TaxCatchAll" ma:showField="CatchAllData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deef3-b27c-4e9a-b0d4-9d092d100f4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0be6a-0c37-488c-89d7-fa04eb748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MediaServiceAutoTags" ma:internalName="MediaServiceAutoTags" ma:readOnly="true">
      <xsd:simpleType>
        <xsd:restriction base="dms:Text"/>
      </xsd:simpleType>
    </xsd:element>
    <xsd:element name="MediaServiceOCR" ma:index="3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1A6E0D0-DF25-41E1-849F-4E7E9FBDD1A9}">
  <ds:schemaRefs>
    <ds:schemaRef ds:uri="http://schemas.openxmlformats.org/package/2006/metadata/core-properties"/>
    <ds:schemaRef ds:uri="http://purl.org/dc/terms/"/>
    <ds:schemaRef ds:uri="5c1deef3-b27c-4e9a-b0d4-9d092d100f42"/>
    <ds:schemaRef ds:uri="http://schemas.microsoft.com/office/2006/documentManagement/types"/>
    <ds:schemaRef ds:uri="4ffa91fb-a0ff-4ac5-b2db-65c790d184a4"/>
    <ds:schemaRef ds:uri="http://schemas.microsoft.com/sharepoint.v3"/>
    <ds:schemaRef ds:uri="http://purl.org/dc/elements/1.1/"/>
    <ds:schemaRef ds:uri="http://schemas.microsoft.com/office/2006/metadata/properties"/>
    <ds:schemaRef ds:uri="http://schemas.microsoft.com/office/infopath/2007/PartnerControls"/>
    <ds:schemaRef ds:uri="6290be6a-0c37-488c-89d7-fa04eb7489f1"/>
    <ds:schemaRef ds:uri="http://schemas.microsoft.com/sharepoint/v3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10.xml><?xml version="1.0" encoding="utf-8"?>
<ds:datastoreItem xmlns:ds="http://schemas.openxmlformats.org/officeDocument/2006/customXml" ds:itemID="{A136C410-5D59-45D6-9D03-3CE2CAB4D83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21145378-1CB6-468B-A52F-C7B70C0D9746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27F44FBE-2015-4FDA-8400-B9BE1887AB0D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76D3AC16-981A-46DB-8831-4A58C7D60C91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72A06C5E-7096-4965-971D-5F1E1C66263F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EA2C2A64-B21A-46FE-825D-E9915562D0D7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71C17364-84F1-4A4D-8D25-10A704D51633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A662AB01-355C-4085-A9B6-5B211CAF778B}">
  <ds:schemaRefs>
    <ds:schemaRef ds:uri="Microsoft.SharePoint.Taxonomy.ContentTypeSync"/>
  </ds:schemaRefs>
</ds:datastoreItem>
</file>

<file path=customXml/itemProps18.xml><?xml version="1.0" encoding="utf-8"?>
<ds:datastoreItem xmlns:ds="http://schemas.openxmlformats.org/officeDocument/2006/customXml" ds:itemID="{E06F695E-7DAD-40CD-97ED-896167376D94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519F028B-7508-4C9A-98E6-5BF50E57847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D5F0350-8B9A-4E69-A14A-C1E48E4AD082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977BB35C-B0B0-43F8-B8E9-01272EF377FC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05EEFC2A-E018-4F40-8EA9-6DAD8B10694F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46870A26-E9C1-4A0E-94DB-0E579E95E976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A2D0A3F-69D1-465C-A763-965A3B8049B5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630A2CFA-184F-4606-9B52-57D8DA7BA2C1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82D67E67-560B-4CC4-8072-725899C6A2C8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5225635A-0470-4E63-B79B-6145D32D8170}">
  <ds:schemaRefs>
    <ds:schemaRef ds:uri="http://schemas.microsoft.com/sharepoint/v3/contenttype/forms"/>
  </ds:schemaRefs>
</ds:datastoreItem>
</file>

<file path=customXml/itemProps27.xml><?xml version="1.0" encoding="utf-8"?>
<ds:datastoreItem xmlns:ds="http://schemas.openxmlformats.org/officeDocument/2006/customXml" ds:itemID="{3CEC331A-B5C3-4C3E-BA9F-FCED4B097622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3C82BDDC-4EF6-4B41-A9A0-4A18F077915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2F1E77C-751E-4170-BEA2-09A8AC38D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5c1deef3-b27c-4e9a-b0d4-9d092d100f42"/>
    <ds:schemaRef ds:uri="6290be6a-0c37-488c-89d7-fa04eb7489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656AB6D-41EA-4FF7-A50A-C43EC880E1D6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1E06045-3771-42B6-8E2F-19C3A748984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B45B020A-ED9C-4C9D-97A3-5A44AD5A699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3BDDB063-64F9-436E-8E08-D6099D632DFA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D2B4DD59-EC09-4CE6-ADD5-1B8014EE84FD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8D245109-56E6-4F15-A32D-39887DB53FC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69003</TotalTime>
  <Words>1565</Words>
  <Application>Microsoft Office PowerPoint</Application>
  <PresentationFormat>Widescreen</PresentationFormat>
  <Paragraphs>209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微软雅黑</vt:lpstr>
      <vt:lpstr>黑体</vt:lpstr>
      <vt:lpstr>Arial</vt:lpstr>
      <vt:lpstr>Calibri</vt:lpstr>
      <vt:lpstr>Times New Roman</vt:lpstr>
      <vt:lpstr>Wingdings</vt:lpstr>
      <vt:lpstr>2_EMPA课题组模板</vt:lpstr>
      <vt:lpstr>3_EMPA课题组模板</vt:lpstr>
      <vt:lpstr>4_EMPA课题组模板</vt:lpstr>
      <vt:lpstr>“NEXUS” Multi-Pollutant Analysis Tool  OAR Briefing and Live Demo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“NEXUS 2.0” Demo: 2017 NEXUS Case</vt:lpstr>
      <vt:lpstr>RoadMap for NEXUS Tool Demo (1)</vt:lpstr>
      <vt:lpstr>RoadMap for NEXUS Tool Demo (2)</vt:lpstr>
      <vt:lpstr>RoadMap for NEXUS Tool Demo (3)</vt:lpstr>
      <vt:lpstr>New “Proximity Analysis” Module (under development)</vt:lpstr>
      <vt:lpstr>Next Steps</vt:lpstr>
      <vt:lpstr>“NEXUS 2.0”Demo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Landis, Elizabeth</cp:lastModifiedBy>
  <cp:revision>1269</cp:revision>
  <cp:lastPrinted>2020-02-19T17:26:50Z</cp:lastPrinted>
  <dcterms:created xsi:type="dcterms:W3CDTF">2016-05-30T08:23:37Z</dcterms:created>
  <dcterms:modified xsi:type="dcterms:W3CDTF">2021-09-20T17:51:11Z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0x0101008B33DF587F59774D9C67ADFC24F1D322</vt:lpwstr>
  </property>
</Properties>
</file>