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47"/>
  </p:notesMasterIdLst>
  <p:handoutMasterIdLst>
    <p:handoutMasterId r:id="rId48"/>
  </p:handoutMasterIdLst>
  <p:sldIdLst>
    <p:sldId id="1089" r:id="rId32"/>
    <p:sldId id="1546" r:id="rId33"/>
    <p:sldId id="1249" r:id="rId34"/>
    <p:sldId id="1542" r:id="rId35"/>
    <p:sldId id="1509" r:id="rId36"/>
    <p:sldId id="1527" r:id="rId37"/>
    <p:sldId id="1547" r:id="rId38"/>
    <p:sldId id="1523" r:id="rId39"/>
    <p:sldId id="1506" r:id="rId40"/>
    <p:sldId id="1554" r:id="rId41"/>
    <p:sldId id="1552" r:id="rId42"/>
    <p:sldId id="1557" r:id="rId43"/>
    <p:sldId id="1556" r:id="rId44"/>
    <p:sldId id="1549" r:id="rId45"/>
    <p:sldId id="1379" r:id="rId4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90968-D088-2DC7-1EA2-A0EF26A0562D}" name="Landis, Elizabeth" initials="LE" userId="S::Landis.Elizabeth@epa.gov::ab5a0f48-4954-4e8f-b852-9bcaf16ccf62" providerId="AD"/>
  <p188:author id="{E6B5177E-BA12-0815-11AB-F82DED5697CB}" name="Fox, Tyler" initials="FT" userId="S::Fox.Tyler@epa.gov::d3ca8bf6-d2c8-45ae-bf9b-8f74647f81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5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Jang, Carey" initials="JC" lastIdx="1" clrIdx="1">
    <p:extLst>
      <p:ext uri="{19B8F6BF-5375-455C-9EA6-DF929625EA0E}">
        <p15:presenceInfo xmlns:p15="http://schemas.microsoft.com/office/powerpoint/2012/main" userId="S::Jang.Carey@epa.gov::5dcdf613-9329-442e-aaa9-13ddf77a7a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FFFF8F"/>
    <a:srgbClr val="CCE9AD"/>
    <a:srgbClr val="BAD4D8"/>
    <a:srgbClr val="A7FFCF"/>
    <a:srgbClr val="E6E6E6"/>
    <a:srgbClr val="A3E7FF"/>
    <a:srgbClr val="89FFBE"/>
    <a:srgbClr val="6FEB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84238" autoAdjust="0"/>
  </p:normalViewPr>
  <p:slideViewPr>
    <p:cSldViewPr snapToGrid="0">
      <p:cViewPr varScale="1">
        <p:scale>
          <a:sx n="54" d="100"/>
          <a:sy n="54" d="100"/>
        </p:scale>
        <p:origin x="9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slide" Target="slides/slide10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openxmlformats.org/officeDocument/2006/relationships/slide" Target="slides/slide13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handoutMaster" Target="handoutMasters/handoutMaster1.xml"/><Relationship Id="rId8" Type="http://schemas.openxmlformats.org/officeDocument/2006/relationships/customXml" Target="../customXml/item8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8/9/2022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2022/8/9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1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8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15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66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0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605422-1729-4581-9CB8-8AF770D43E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423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1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6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26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Advanced Screening Tool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Pre-Brief for HEID and AQAD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26106"/>
            <a:ext cx="9144000" cy="9541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Beth Landis, HEID/Climate, International, &amp; Multi-Media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Carey Jang, 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8/10/22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05648" y="1398420"/>
            <a:ext cx="512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Data Viewer: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National/Regional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6695046" y="1367717"/>
            <a:ext cx="5122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Proximity Analysis: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Community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327D-3752-43D9-A23A-E6F7D65F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1" y="1910302"/>
            <a:ext cx="4985403" cy="2803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42159A9B-9E63-4BD4-BA9A-7405DB1C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5" y="1882780"/>
            <a:ext cx="4710033" cy="283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C611A2-4E34-4B64-979C-FE610B88ED96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Uses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876250"/>
            <a:ext cx="11565466" cy="5889052"/>
          </a:xfrm>
        </p:spPr>
        <p:txBody>
          <a:bodyPr numCol="2">
            <a:no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 Related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NAAs and areas close to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conceptual models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preparing path forward document to join Advance program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weight-of-evidence analysis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 Quality Planning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areas to focus reduction efforts with possible lowering of NAAQs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permit applications</a:t>
            </a:r>
            <a:endParaRPr lang="en-US" sz="15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Visually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understand MP issues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Visualize areas of concern, run reports &amp; focus efforts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to citizen complaints about sources</a:t>
            </a:r>
            <a:endParaRPr lang="en-US" sz="15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where to focus emission reduction efforts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Justice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maps and reports for EJ workgroup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with air quality and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Tribal areas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MP cumulative impacts are considered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 evaluation of potential EJ concerns and plans to address community needs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AQ planning conversations with SLT air agencies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community outreach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Briefings with RAs and management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Activities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Annual Monitoring Network Plans and site/monitor relocation requests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new development proposals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network assessments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air quality impacts in local communities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 </a:t>
            </a: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burden of individual or combination of air pollutants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existing techniques for emissions, modeling, monitoring &amp; risk assessment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Identity air quality and human health focus areas</a:t>
            </a:r>
          </a:p>
          <a:p>
            <a:pPr marL="225425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new employees learn about areas with O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PM</a:t>
            </a:r>
            <a:r>
              <a:rPr lang="en-US" sz="15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toxics and/or EJ concerns</a:t>
            </a:r>
          </a:p>
          <a:p>
            <a:pPr marL="461963" lvl="1" indent="-236538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with determining dis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tribution of grant funding</a:t>
            </a:r>
          </a:p>
        </p:txBody>
      </p:sp>
    </p:spTree>
    <p:extLst>
      <p:ext uri="{BB962C8B-B14F-4D97-AF65-F5344CB8AC3E}">
        <p14:creationId xmlns:p14="http://schemas.microsoft.com/office/powerpoint/2010/main" val="107955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92698"/>
            <a:ext cx="115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Beta Team Feedback - Asks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1E6F55-31C1-405B-8B6A-F9B04A420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6" y="1100667"/>
            <a:ext cx="5384800" cy="50254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Common Requests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Access issues - web-based / cloud-based application is preferable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a typeface="Calibri" panose="020F0502020204030204" pitchFamily="34" charset="0"/>
                <a:cs typeface="Times New Roman" panose="02020603050405020304" pitchFamily="18" charset="0"/>
              </a:rPr>
              <a:t>More recent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available Pb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Ability to filter emissions, monitor data, and drop downs selections by map extent or user defined boundaries (e.g., boundary box or lasso)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Addition of GHG reporting program data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Report capabilities: Automated 1–2-page summary document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b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D33C8-7F39-4418-B1FB-90C418ED1362}"/>
              </a:ext>
            </a:extLst>
          </p:cNvPr>
          <p:cNvSpPr txBox="1"/>
          <p:nvPr/>
        </p:nvSpPr>
        <p:spPr>
          <a:xfrm>
            <a:off x="6400799" y="1100667"/>
            <a:ext cx="5384800" cy="518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Unique Requests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layer multiple years of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monitors in a selected area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all facilities within proximity analysis selected area versus county-wide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see modeled concentrations from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AirToxScreen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import air dispersion modeling results in .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kmz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format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filter facilities by industry/NAICS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Ability to adjust the data value year in proximity analysis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 individual HAP/VOC emissions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driving pollutant for elevated cancer risk and HI for census block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 data for Hawaii and Alaska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 roses to help assess monitor siting</a:t>
            </a:r>
          </a:p>
        </p:txBody>
      </p:sp>
    </p:spTree>
    <p:extLst>
      <p:ext uri="{BB962C8B-B14F-4D97-AF65-F5344CB8AC3E}">
        <p14:creationId xmlns:p14="http://schemas.microsoft.com/office/powerpoint/2010/main" val="106022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13" y="92698"/>
            <a:ext cx="11608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NEXUS: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Example OAQPS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Use for Monitoring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2AC3B-1112-47DB-ADA1-94B92E358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13" y="980728"/>
            <a:ext cx="11608373" cy="919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/>
              <a:t>AQAD/AAMG summer intern (Tom Agger) used NEXUS to provide Justice40 criteria recommendations for the National PM</a:t>
            </a:r>
            <a:r>
              <a:rPr lang="en-US" sz="2400" b="0" baseline="-25000" dirty="0"/>
              <a:t>2.5</a:t>
            </a:r>
            <a:r>
              <a:rPr lang="en-US" sz="2400" b="0" dirty="0"/>
              <a:t> Monitoring Network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94037-3429-45E4-A1F4-4837E92230C4}"/>
              </a:ext>
            </a:extLst>
          </p:cNvPr>
          <p:cNvSpPr txBox="1"/>
          <p:nvPr/>
        </p:nvSpPr>
        <p:spPr>
          <a:xfrm>
            <a:off x="0" y="1848193"/>
            <a:ext cx="72518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Goal: Determine if at least 40% of the current PM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monitoring network serves EJ/At-Risk communities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Process: Used NEXUS proximity analysis tool to analyze geographic areas around monitors or pollutions sources to determine demographics and pollutant risk in those areas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Outcome: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Examined numerous combinations of demographic index, low income, minority, and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risk criteria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Preliminary findings suggest that the current National PM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Network meets the Justice 40 goals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AAMG will share the findings with the Regions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This analysis can be used for future monitor siting purposes, but must be combined with other considerations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D752672-665F-4030-AC7D-3D42473D4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/>
          <a:stretch/>
        </p:blipFill>
        <p:spPr>
          <a:xfrm>
            <a:off x="7378368" y="2277651"/>
            <a:ext cx="4521818" cy="336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D85422B-A6E6-4F7A-8D8C-0EBFA4E0A15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42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69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Security Information Concern - Installation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173244" cy="59817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is a window-based software program, thus installation of the tool on EPA computers requires assistance from IT service if the user does not have software installation privileges (e.g., </a:t>
            </a:r>
            <a:r>
              <a:rPr lang="en-US" sz="28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PowerBroker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with Larry Dollison (ISO) and OMS representatives to address concerns raised about NEXUS installation approval and potential information security issues (e.g., malicious virus and code)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 initiated because R7 beta tester reported their IT service declined NEXUS installation.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OAQPS sent the NEXUS software package (program and data) to OMS for scanning and no issues or malicious viruses were identified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code scan completed for NEXUS and indicated no issue, so Larry Dollison has approved NEXUS installs on EPA computers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established protocol under UNC contract for code scan of NEXUS (and other tools) to be completed for each version delivered to EPA with supporting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147854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OAQPS</a:t>
            </a: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Next Steps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7531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NEXUS Updates Underway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“Climate risk” indicators (as 5th metric)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EJ/demographics data to be consistent with new “</a:t>
            </a:r>
            <a:r>
              <a:rPr lang="en-US" sz="2400" b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EJScreen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2.0” dataset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FY23 NEXUS Budget Request ($150K)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 major comments and feedback from Beta Testing Team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 to 2018 &amp; 2019 MP platform &amp; QA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web-based NEXUS version ($100K)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Web-based NEXUS Development ($75K)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Deployment and Information Security ($25K)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Engagement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list of MP areas to regions and identify areas with MP and potential EJ concerns to consider partnering with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areas that may be NAAs or close to new PM</a:t>
            </a:r>
            <a:r>
              <a:rPr lang="en-US" sz="24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std levels for Advance Program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 up on other Regional uses identified by Beta test team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within EPA/OAR on use of NEXUS for programmatic purposes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 for OAR Management (Fall 2022?)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“NEXUS 3.0” Live Demo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Multi-Pollutant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1020725" y="1270000"/>
            <a:ext cx="5368043" cy="50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HEID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Beth Landis / Kimber Scavo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Matt Woody / Kelly Rimer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Robin Langdon / Darryl Weatherhead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Sara Terry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Carrie Wheeler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Rob Pinder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Chris Davis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Conor Mulderrig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Kayla McCauley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OID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Amanda Kaufman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James Payne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Loren Fox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43015C4-6471-49D2-8081-64DBB4B98D31}"/>
              </a:ext>
            </a:extLst>
          </p:cNvPr>
          <p:cNvSpPr txBox="1">
            <a:spLocks/>
          </p:cNvSpPr>
          <p:nvPr/>
        </p:nvSpPr>
        <p:spPr bwMode="auto">
          <a:xfrm>
            <a:off x="6299200" y="1269999"/>
            <a:ext cx="4396874" cy="503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AQAD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Carey Jang / Tyler Fox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Jim Kelly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Shannon Koplitz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Joe Mangino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Jeanette Reyes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AQPD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Rich Damberg / Megan Brachtl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Mia South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SPPD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Lisa Conner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8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Background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Data Inputs and Major Functions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Briefings &amp; Demos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EPA Regional Beta Testing Team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Team Members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Feedback (Uses &amp; Asks)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Example OAQPS Use for Monitoring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Security Information Concern - Installation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Next Steps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4" y="127392"/>
            <a:ext cx="11204185" cy="50182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44" y="936172"/>
            <a:ext cx="11451111" cy="59218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is an advanced screening tool for multi-pollutant (MP) risks and EJ/Demographic analysis developed by OAQPS’s MP team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“NEXUS” integrates a suite of MP data, including emissions, monitoring, modeling, fused AQ data and health risk data for PM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0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&amp; air toxics as well as EJ/demographic data, into one single platform to allow national and areal overlay mapping &amp; analysis of MP ambient &amp; risk data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provides MP analysis across from national level “Phase 1” to regional (EPA region/State/CBSA) level “Phase 2”, and now down to community level “Phase 3” (Proximity analysis” in census tract-level)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expect to use this tool in conjunction with Regions and identify areas that would potentially benefit most from MP approaches to reduce emissions (including current NA areas)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expect that it can have additional value-added uses across the Office for Air Toxics, Environmental Justice and other programs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</a:t>
            </a:r>
            <a:r>
              <a:rPr lang="en-US" sz="20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‘conceptual model’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of an area’s MP issues to facilitate engagement with state/local/tribal agencies &amp; community stakeholder groups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1E3A051-7FED-44A1-9971-9B1F1E975018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6" t="18396" r="7862" b="17988"/>
          <a:stretch/>
        </p:blipFill>
        <p:spPr>
          <a:xfrm>
            <a:off x="9190431" y="771817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011" y="1161982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F4DD3-C549-44A0-A4D8-6B64F4CFC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23" y="1746462"/>
            <a:ext cx="2939350" cy="152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NEXUS:</a:t>
            </a:r>
            <a:r>
              <a:rPr lang="en-US" sz="3600" b="1" dirty="0"/>
              <a:t> 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C9590BB6-C56E-4746-BD6F-28D06F1076BD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sz="32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normalizeH="0" baseline="0" dirty="0">
              <a:ln/>
              <a:solidFill>
                <a:srgbClr val="00B05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Monitoring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 &amp; -2018)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Air Toxics Risk Data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Conc. (fused AQ)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County &amp;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Emissions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PM</a:t>
            </a:r>
            <a:r>
              <a:rPr lang="en-US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Ambient/Design Value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Justice &amp; Demographic Data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Area</a:t>
            </a:r>
          </a:p>
          <a:p>
            <a:pPr algn="ctr"/>
            <a:r>
              <a:rPr kumimoji="0" lang="en-US" sz="1400" i="0" u="none" strike="noStrike" normalizeH="0" baseline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</a:t>
            </a:r>
          </a:p>
          <a:p>
            <a:pPr algn="ctr"/>
            <a:r>
              <a:rPr lang="en-US" sz="1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</a:t>
            </a:r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pPr algn="ctr"/>
            <a:endParaRPr kumimoji="0" lang="en-US" sz="1400" i="0" u="none" strike="noStrike" normalizeH="0" baseline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Multi-Pollutant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and/or Risk National &amp; Areal Mapping 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Overlay with NAA, Advance Area, Class-I Area, or Tribal Area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Major Point Emissions Sites/Data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Monitoring Sites &amp; Trend Data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Query, Search, Filter &amp; Export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Source Category Emissions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Sector Emissions Summary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Screening Analysis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EJ/Demographic Indicators</a:t>
            </a:r>
            <a:endParaRPr kumimoji="0" lang="en-US" sz="14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71817"/>
            <a:ext cx="1601304" cy="45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161982"/>
            <a:ext cx="1628391" cy="793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N</a:t>
            </a:r>
            <a:r>
              <a:rPr lang="en-US" sz="4800" b="1" dirty="0">
                <a:latin typeface="Arial Black" panose="020B0A04020102020204" pitchFamily="34" charset="0"/>
              </a:rPr>
              <a:t>E</a:t>
            </a:r>
            <a:r>
              <a:rPr lang="en-US" sz="4800" b="1" dirty="0">
                <a:solidFill>
                  <a:srgbClr val="0000FF"/>
                </a:solidFill>
                <a:latin typeface="Arial Black" panose="020B0A04020102020204" pitchFamily="34" charset="0"/>
              </a:rPr>
              <a:t>X</a:t>
            </a:r>
            <a:r>
              <a:rPr lang="en-US" sz="4800" b="1" dirty="0">
                <a:solidFill>
                  <a:srgbClr val="FF0000"/>
                </a:solidFill>
                <a:latin typeface="Arial Black" panose="020B0A04020102020204" pitchFamily="34" charset="0"/>
              </a:rPr>
              <a:t>U</a:t>
            </a:r>
            <a:r>
              <a:rPr lang="en-US" sz="4800" b="1" dirty="0">
                <a:solidFill>
                  <a:srgbClr val="33CC33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E5F90B97-83F3-4179-8098-8BCD44C938CC}"/>
              </a:ext>
            </a:extLst>
          </p:cNvPr>
          <p:cNvSpPr txBox="1">
            <a:spLocks/>
          </p:cNvSpPr>
          <p:nvPr/>
        </p:nvSpPr>
        <p:spPr>
          <a:xfrm>
            <a:off x="-1" y="6504037"/>
            <a:ext cx="34227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E18DB-F2D3-495F-983E-A00172B0B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7" y="936999"/>
            <a:ext cx="11108266" cy="5879687"/>
          </a:xfrm>
        </p:spPr>
        <p:txBody>
          <a:bodyPr numCol="2">
            <a:normAutofit fontScale="92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9/25/2020– AQAD &amp; HEID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11/3/2020 – MP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11/4/2020 – Air Toxics Group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12/10/2020 – AQPD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1/25/2021 –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1/28/2021 – SPPD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4/12/2021 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5/17/2021 – Peter/SMT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5/24/2021 – MP Team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6/29/2021 – ORD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7/12/2021– HEID &amp; AQAD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7/19/2021 –  OID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8/10/2021– OAP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8/26/2021 – OAR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8/27/2021 - OP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– OEJ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8/30/2021 - Region 4/Louisville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9/7/2021 – RO ADDs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9/20/2021 – OAR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10/14/2021 – OP/NCEE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11/2/2021 – RO APMs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11/8/2021- RO APMs Demo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11/16/2021 – R1 (RARE) Project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11/28/2021 – AQAD All-Hands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11/23/2021 – R3 NEXUS Beta Testers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2/15/22 – AQPD (NSRG, OPG &amp; SLPG)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2/17/22 – AT Strategy Mgmt &amp; Mitigation Team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0" dirty="0"/>
              <a:t>3/15/22 – OID (CTPG)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4/26/22 – EPA NEXUS Beta Testing Team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4/28/22 – AQAD (AAMG)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5/3/22 – HEID &amp; AQAD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5/4/22 – Air Toxics Data Analysis Team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5/10/22 – ADVANCE Workgroup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5/26/22 - OAP/CCD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6/15/22 – Regional Ambient Air Monitoring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6/23/22 – SPPD All-Hands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800" b="0" dirty="0"/>
              <a:t>7/21/22 – EJ in Rulemaking Comm. Of Practice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8/10/22 – Pre-brief for HEID &amp; AQAD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8/15/22 – OGC &amp; ECRCO – Title VI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8/17/22 – Peter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8/22/22 – OID/CTPG – Liz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9/6/22 – RO APMs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TBD –MJOs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015999" y="41314"/>
            <a:ext cx="9454995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Briefings and Demos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77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59950C2-70E9-4CB3-98A0-2D3C247F7019}"/>
              </a:ext>
            </a:extLst>
          </p:cNvPr>
          <p:cNvSpPr txBox="1">
            <a:spLocks/>
          </p:cNvSpPr>
          <p:nvPr/>
        </p:nvSpPr>
        <p:spPr bwMode="auto">
          <a:xfrm>
            <a:off x="129551" y="41314"/>
            <a:ext cx="11966969" cy="6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sz="3600" b="1" kern="0" dirty="0">
                <a:solidFill>
                  <a:srgbClr val="FFFF00"/>
                </a:solidFill>
              </a:rPr>
              <a:t>NEXUS: </a:t>
            </a:r>
            <a:r>
              <a:rPr lang="en-US" sz="3600" b="1" kern="0" dirty="0">
                <a:solidFill>
                  <a:schemeClr val="bg1"/>
                </a:solidFill>
              </a:rPr>
              <a:t>Feedback from Briefings &amp; Demos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0E1A33-2E4F-4C16-8A9E-256CB7BE009F}"/>
              </a:ext>
            </a:extLst>
          </p:cNvPr>
          <p:cNvSpPr txBox="1"/>
          <p:nvPr/>
        </p:nvSpPr>
        <p:spPr>
          <a:xfrm flipH="1">
            <a:off x="666157" y="1109724"/>
            <a:ext cx="2634583" cy="1634490"/>
          </a:xfrm>
          <a:prstGeom prst="wedgeRoundRectCallout">
            <a:avLst>
              <a:gd name="adj1" fmla="val 943"/>
              <a:gd name="adj2" fmla="val 10503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“Fascinating… phenomenal… I’m blown away!”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Caroline Freeman (R4 ADD)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844626-C900-45D6-865F-C2F28DBAD03C}"/>
              </a:ext>
            </a:extLst>
          </p:cNvPr>
          <p:cNvSpPr txBox="1"/>
          <p:nvPr/>
        </p:nvSpPr>
        <p:spPr>
          <a:xfrm>
            <a:off x="4529034" y="4245451"/>
            <a:ext cx="2634582" cy="2247424"/>
          </a:xfrm>
          <a:prstGeom prst="wedgeRoundRectCallout">
            <a:avLst>
              <a:gd name="adj1" fmla="val -54971"/>
              <a:gd name="adj2" fmla="val -76506"/>
              <a:gd name="adj3" fmla="val 16667"/>
            </a:avLst>
          </a:prstGeom>
          <a:solidFill>
            <a:srgbClr val="FFFFBD"/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“Breathtaking… incredibly powerful… I feel like we discovered nuclear fusion!”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Joe Goffman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(OAR Acting AA)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CB07C14-0C22-4F45-B531-7286D3CF1553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B9A7C-2B21-4A54-858B-1238FB0E58D1}"/>
              </a:ext>
            </a:extLst>
          </p:cNvPr>
          <p:cNvSpPr txBox="1"/>
          <p:nvPr/>
        </p:nvSpPr>
        <p:spPr>
          <a:xfrm>
            <a:off x="3696424" y="1109724"/>
            <a:ext cx="4097866" cy="1940957"/>
          </a:xfrm>
          <a:prstGeom prst="wedgeRoundRectCallout">
            <a:avLst>
              <a:gd name="adj1" fmla="val 15479"/>
              <a:gd name="adj2" fmla="val 95455"/>
              <a:gd name="adj3" fmla="val 16667"/>
            </a:avLst>
          </a:prstGeom>
          <a:solidFill>
            <a:srgbClr val="A3E7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R3 air program has evaluated 18 web tools … NEXUS overall has been the most useful to our air program”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Cynthia Stahl, PhD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(R3 Integrated Assessment Analyst)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82C23-A3B9-425E-8D29-38976E5A1A5A}"/>
              </a:ext>
            </a:extLst>
          </p:cNvPr>
          <p:cNvSpPr txBox="1"/>
          <p:nvPr/>
        </p:nvSpPr>
        <p:spPr>
          <a:xfrm>
            <a:off x="348111" y="4388031"/>
            <a:ext cx="3310610" cy="2247424"/>
          </a:xfrm>
          <a:prstGeom prst="wedgeRoundRectCallout">
            <a:avLst>
              <a:gd name="adj1" fmla="val 33521"/>
              <a:gd name="adj2" fmla="val -85719"/>
              <a:gd name="adj3" fmla="val 16667"/>
            </a:avLst>
          </a:prstGeom>
          <a:solidFill>
            <a:srgbClr val="CCE9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“Dr. Nance [R6 RA] will be thrilled with the NEXUS tool and excited with its capabilities.”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Fran Verhalen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(recently retired R6 Monitoring Section Chief)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8C89CE-1519-463B-B41F-71C510597249}"/>
              </a:ext>
            </a:extLst>
          </p:cNvPr>
          <p:cNvSpPr txBox="1"/>
          <p:nvPr/>
        </p:nvSpPr>
        <p:spPr>
          <a:xfrm>
            <a:off x="8680549" y="1034115"/>
            <a:ext cx="2755701" cy="2835354"/>
          </a:xfrm>
          <a:prstGeom prst="wedgeRoundRectCallout">
            <a:avLst>
              <a:gd name="adj1" fmla="val -84651"/>
              <a:gd name="adj2" fmla="val 40360"/>
              <a:gd name="adj3" fmla="val 16667"/>
            </a:avLst>
          </a:prstGeom>
          <a:solidFill>
            <a:srgbClr val="A7FFC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“Your presentation of the NEXUS tool was absolutely awesome!!! … The NEXUS tool looks very promising”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Osmond Lindo (OAPPS Lead Economist)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AF699-7D03-4CDC-80A8-31C0513FAF9B}"/>
              </a:ext>
            </a:extLst>
          </p:cNvPr>
          <p:cNvSpPr txBox="1"/>
          <p:nvPr/>
        </p:nvSpPr>
        <p:spPr>
          <a:xfrm>
            <a:off x="8317774" y="4113026"/>
            <a:ext cx="3481249" cy="2553891"/>
          </a:xfrm>
          <a:prstGeom prst="wedgeRoundRectCallout">
            <a:avLst>
              <a:gd name="adj1" fmla="val -85579"/>
              <a:gd name="adj2" fmla="val -56163"/>
              <a:gd name="adj3" fmla="val 16667"/>
            </a:avLst>
          </a:prstGeom>
          <a:solidFill>
            <a:srgbClr val="BAD4D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“The tool is well designed and provides a wealth of information that is useful for evaluating air quality impacts in local communities”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- Rick Gillam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(R4 Air Modeling Team Lead)</a:t>
            </a:r>
          </a:p>
        </p:txBody>
      </p:sp>
    </p:spTree>
    <p:extLst>
      <p:ext uri="{BB962C8B-B14F-4D97-AF65-F5344CB8AC3E}">
        <p14:creationId xmlns:p14="http://schemas.microsoft.com/office/powerpoint/2010/main" val="272586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NEXUS: </a:t>
            </a:r>
            <a:r>
              <a:rPr lang="en-US" altLang="zh-CN" sz="3600" b="1" dirty="0">
                <a:solidFill>
                  <a:schemeClr val="bg1"/>
                </a:solidFill>
                <a:latin typeface="Arial" charset="0"/>
                <a:ea typeface="微软雅黑"/>
              </a:rPr>
              <a:t>EPA Regional Beta Testing Team</a:t>
            </a:r>
            <a:endParaRPr lang="en-US" altLang="zh-CN" sz="3200" b="1" dirty="0">
              <a:solidFill>
                <a:schemeClr val="bg1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0"/>
            <a:ext cx="10058400" cy="588905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Convened a group of OAR and regional office members that see the benefit of NEXUS and plan to use it on a routine basis to assist in their job duties.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Requested feedback to help shape the direction of future tool development and ensure we are making updates and additions that are most beneficial to those Regions who are encouraging a multi-pollutant approach to air quality management.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0" dirty="0">
                <a:latin typeface="+mj-lt"/>
                <a:cs typeface="Arial" panose="020B0604020202020204" pitchFamily="34" charset="0"/>
              </a:rPr>
              <a:t>Working to identify specific applications to collaborate on with Regions, e.g.: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Select area with MP and potential EJ concerns and explore a MP approach using NEXUS.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b="0" dirty="0">
                <a:latin typeface="+mj-lt"/>
                <a:cs typeface="Arial" panose="020B0604020202020204" pitchFamily="34" charset="0"/>
              </a:rPr>
              <a:t>Support EJ screening and related analysis for Federal permit or related action.</a:t>
            </a:r>
          </a:p>
        </p:txBody>
      </p:sp>
    </p:spTree>
    <p:extLst>
      <p:ext uri="{BB962C8B-B14F-4D97-AF65-F5344CB8AC3E}">
        <p14:creationId xmlns:p14="http://schemas.microsoft.com/office/powerpoint/2010/main" val="15415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F8DE-9C8D-429E-BA3A-C2D899A1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EPA Regional Beta Team Members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D8F7F3-323E-47AE-B9CC-85DAB05C1085}"/>
              </a:ext>
            </a:extLst>
          </p:cNvPr>
          <p:cNvSpPr txBox="1">
            <a:spLocks/>
          </p:cNvSpPr>
          <p:nvPr/>
        </p:nvSpPr>
        <p:spPr bwMode="auto">
          <a:xfrm>
            <a:off x="993053" y="1022555"/>
            <a:ext cx="11307102" cy="547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3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Shutsu Wong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ＭＳ Ｐゴシック"/>
              </a:rPr>
              <a:t>Emily Bolger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2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Ysabel Barron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3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Cynthia Stahl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Carol Ann Gross-Davis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Jessie Fry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Angus Welch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Alice Chow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4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Rick Gillam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Byron Gary (LMAPCD)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5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Alexis Cain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Margaret Sieffert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Rae Trine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Yana Genchanok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6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Nia Riddick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7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Adam Zachary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Allie Donohue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1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8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Ethan Brown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Adam Eisele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9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Julia Carlstad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Region 10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Claudia Vaupel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600" b="1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OAQPS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Rob Pinder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Matt Woody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Beth Landis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Carey Jang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Joe Mangino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Mia South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Shomik Ghosh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Kimber Scavo</a:t>
            </a:r>
          </a:p>
          <a:p>
            <a:pPr marL="461963" marR="0" lvl="1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100" b="1" kern="0" dirty="0">
                <a:solidFill>
                  <a:srgbClr val="000000"/>
                </a:solidFill>
                <a:latin typeface="Arial"/>
                <a:ea typeface="ＭＳ Ｐゴシック"/>
              </a:rPr>
              <a:t>Tyler Fox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B595C53-3B9D-4D45-88AF-D68062CF7AF2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4523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?mso-contentType ?>
<SharedContentType xmlns="Microsoft.SharePoint.Taxonomy.ContentTypeSync" SourceId="29f62856-1543-49d4-a736-4569d363f533" ContentTypeId="0x0101" PreviousValue="false"/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Props1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0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24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61A6E0D0-DF25-41E1-849F-4E7E9FBDD1A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c1deef3-b27c-4e9a-b0d4-9d092d100f42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6290be6a-0c37-488c-89d7-fa04eb7489f1"/>
    <ds:schemaRef ds:uri="http://schemas.microsoft.com/sharepoint/v3/fields"/>
    <ds:schemaRef ds:uri="http://schemas.microsoft.com/sharepoint.v3"/>
    <ds:schemaRef ds:uri="4ffa91fb-a0ff-4ac5-b2db-65c790d184a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74575</TotalTime>
  <Words>1980</Words>
  <Application>Microsoft Office PowerPoint</Application>
  <PresentationFormat>Widescreen</PresentationFormat>
  <Paragraphs>326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黑体</vt:lpstr>
      <vt:lpstr>Arial</vt:lpstr>
      <vt:lpstr>Arial Black</vt:lpstr>
      <vt:lpstr>Calibri</vt:lpstr>
      <vt:lpstr>Courier New</vt:lpstr>
      <vt:lpstr>Symbol</vt:lpstr>
      <vt:lpstr>Wingdings</vt:lpstr>
      <vt:lpstr>2_EMPA课题组模板</vt:lpstr>
      <vt:lpstr>3_EMPA课题组模板</vt:lpstr>
      <vt:lpstr>4_EMPA课题组模板</vt:lpstr>
      <vt:lpstr>“NEXUS” Multi-Pollutant Advanced Screening Tool Pre-Brief for HEID and AQAD</vt:lpstr>
      <vt:lpstr>Multi-Pollutant Team Members</vt:lpstr>
      <vt:lpstr>PowerPoint Presentation</vt:lpstr>
      <vt:lpstr>NEXUS: Background</vt:lpstr>
      <vt:lpstr>NEXUS: Data Inputs and Major Functions</vt:lpstr>
      <vt:lpstr>PowerPoint Presentation</vt:lpstr>
      <vt:lpstr>PowerPoint Presentation</vt:lpstr>
      <vt:lpstr>PowerPoint Presentation</vt:lpstr>
      <vt:lpstr>NEXUS: EPA Regional Beta Team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“NEXUS 3.0” 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Landis, Elizabeth</cp:lastModifiedBy>
  <cp:revision>1367</cp:revision>
  <cp:lastPrinted>2020-02-19T17:26:50Z</cp:lastPrinted>
  <dcterms:created xsi:type="dcterms:W3CDTF">2016-05-30T08:23:37Z</dcterms:created>
  <dcterms:modified xsi:type="dcterms:W3CDTF">2022-08-09T18:59:31Z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