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9"/>
    <p:sldMasterId id="2147483808" r:id="rId30"/>
    <p:sldMasterId id="2147483827" r:id="rId31"/>
  </p:sldMasterIdLst>
  <p:notesMasterIdLst>
    <p:notesMasterId r:id="rId44"/>
  </p:notesMasterIdLst>
  <p:handoutMasterIdLst>
    <p:handoutMasterId r:id="rId45"/>
  </p:handoutMasterIdLst>
  <p:sldIdLst>
    <p:sldId id="1089" r:id="rId32"/>
    <p:sldId id="1546" r:id="rId33"/>
    <p:sldId id="1249" r:id="rId34"/>
    <p:sldId id="1547" r:id="rId35"/>
    <p:sldId id="1548" r:id="rId36"/>
    <p:sldId id="1543" r:id="rId37"/>
    <p:sldId id="1509" r:id="rId38"/>
    <p:sldId id="1527" r:id="rId39"/>
    <p:sldId id="1549" r:id="rId40"/>
    <p:sldId id="1538" r:id="rId41"/>
    <p:sldId id="1379" r:id="rId42"/>
    <p:sldId id="1564" r:id="rId43"/>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x, Tyler" initials="FT" lastIdx="5" clrIdx="0">
    <p:extLst>
      <p:ext uri="{19B8F6BF-5375-455C-9EA6-DF929625EA0E}">
        <p15:presenceInfo xmlns:p15="http://schemas.microsoft.com/office/powerpoint/2012/main" userId="S::Fox.Tyler@epa.gov::d3ca8bf6-d2c8-45ae-bf9b-8f74647f8102" providerId="AD"/>
      </p:ext>
    </p:extLst>
  </p:cmAuthor>
  <p:cmAuthor id="2" name="Jang, Carey" initials="JC" lastIdx="1" clrIdx="1">
    <p:extLst>
      <p:ext uri="{19B8F6BF-5375-455C-9EA6-DF929625EA0E}">
        <p15:presenceInfo xmlns:p15="http://schemas.microsoft.com/office/powerpoint/2012/main" userId="S::Jang.Carey@epa.gov::5dcdf613-9329-442e-aaa9-13ddf77a7a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FFFF"/>
    <a:srgbClr val="0000FF"/>
    <a:srgbClr val="F3B700"/>
    <a:srgbClr val="AB8100"/>
    <a:srgbClr val="A87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45" autoAdjust="0"/>
    <p:restoredTop sz="96357" autoAdjust="0"/>
  </p:normalViewPr>
  <p:slideViewPr>
    <p:cSldViewPr snapToGrid="0">
      <p:cViewPr varScale="1">
        <p:scale>
          <a:sx n="58" d="100"/>
          <a:sy n="58" d="100"/>
        </p:scale>
        <p:origin x="52" y="196"/>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Master" Target="slideMasters/slideMaster1.xml"/><Relationship Id="rId41"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5.xml"/><Relationship Id="rId49"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Master" Target="slideMasters/slideMaster3.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Master" Target="slideMasters/slideMaster2.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viewProps" Target="viewProps.xml"/><Relationship Id="rId8" Type="http://schemas.openxmlformats.org/officeDocument/2006/relationships/customXml" Target="../customXml/item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5AE338A-35BB-47FE-BF89-6F8F99A84EFF}" type="datetimeFigureOut">
              <a:rPr lang="en-US" smtClean="0"/>
              <a:pPr/>
              <a:t>10/5/2022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5BFBDEC-75DD-451E-9F37-132C2A836F9F}" type="slidenum">
              <a:rPr lang="en-US" smtClean="0"/>
              <a:pPr/>
              <a:t>‹#›</a:t>
            </a:fld>
            <a:endParaRPr lang="en-US" dirty="0"/>
          </a:p>
        </p:txBody>
      </p:sp>
    </p:spTree>
    <p:extLst>
      <p:ext uri="{BB962C8B-B14F-4D97-AF65-F5344CB8AC3E}">
        <p14:creationId xmlns:p14="http://schemas.microsoft.com/office/powerpoint/2010/main" val="1746234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258C87-23C0-4C8E-9188-368E61CDF4F1}" type="datetimeFigureOut">
              <a:rPr lang="zh-CN" altLang="en-US" smtClean="0"/>
              <a:pPr/>
              <a:t>2022/10/5</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9A5E68-CF20-49C0-9291-AF1592569517}" type="slidenum">
              <a:rPr lang="zh-CN" altLang="en-US" smtClean="0"/>
              <a:pPr/>
              <a:t>‹#›</a:t>
            </a:fld>
            <a:endParaRPr lang="zh-CN" altLang="en-US"/>
          </a:p>
        </p:txBody>
      </p:sp>
    </p:spTree>
    <p:extLst>
      <p:ext uri="{BB962C8B-B14F-4D97-AF65-F5344CB8AC3E}">
        <p14:creationId xmlns:p14="http://schemas.microsoft.com/office/powerpoint/2010/main" val="41271805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CBBAD92F-F22A-4727-B555-C340A4DD3687}" type="slidenum">
              <a:rPr lang="zh-CN" altLang="en-US" smtClean="0"/>
              <a:pPr/>
              <a:t>1</a:t>
            </a:fld>
            <a:endParaRPr lang="zh-CN" altLang="en-US" dirty="0"/>
          </a:p>
        </p:txBody>
      </p:sp>
    </p:spTree>
    <p:extLst>
      <p:ext uri="{BB962C8B-B14F-4D97-AF65-F5344CB8AC3E}">
        <p14:creationId xmlns:p14="http://schemas.microsoft.com/office/powerpoint/2010/main" val="926479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701884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11</a:t>
            </a:fld>
            <a:endParaRPr lang="zh-CN" altLang="en-US"/>
          </a:p>
        </p:txBody>
      </p:sp>
    </p:spTree>
    <p:extLst>
      <p:ext uri="{BB962C8B-B14F-4D97-AF65-F5344CB8AC3E}">
        <p14:creationId xmlns:p14="http://schemas.microsoft.com/office/powerpoint/2010/main" val="97570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605422-1729-4581-9CB8-8AF770D43E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5780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86551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605422-1729-4581-9CB8-8AF770D43E0D}" type="slidenum">
              <a:rPr lang="en-US" smtClean="0"/>
              <a:t>5</a:t>
            </a:fld>
            <a:endParaRPr lang="en-US" dirty="0"/>
          </a:p>
        </p:txBody>
      </p:sp>
    </p:spTree>
    <p:extLst>
      <p:ext uri="{BB962C8B-B14F-4D97-AF65-F5344CB8AC3E}">
        <p14:creationId xmlns:p14="http://schemas.microsoft.com/office/powerpoint/2010/main" val="83481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605422-1729-4581-9CB8-8AF770D43E0D}" type="slidenum">
              <a:rPr lang="en-US" smtClean="0"/>
              <a:t>6</a:t>
            </a:fld>
            <a:endParaRPr lang="en-US" dirty="0"/>
          </a:p>
        </p:txBody>
      </p:sp>
    </p:spTree>
    <p:extLst>
      <p:ext uri="{BB962C8B-B14F-4D97-AF65-F5344CB8AC3E}">
        <p14:creationId xmlns:p14="http://schemas.microsoft.com/office/powerpoint/2010/main" val="218109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7</a:t>
            </a:fld>
            <a:endParaRPr lang="zh-CN" altLang="en-US"/>
          </a:p>
        </p:txBody>
      </p:sp>
    </p:spTree>
    <p:extLst>
      <p:ext uri="{BB962C8B-B14F-4D97-AF65-F5344CB8AC3E}">
        <p14:creationId xmlns:p14="http://schemas.microsoft.com/office/powerpoint/2010/main" val="3846423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8</a:t>
            </a:fld>
            <a:endParaRPr lang="zh-CN" altLang="en-US"/>
          </a:p>
        </p:txBody>
      </p:sp>
    </p:spTree>
    <p:extLst>
      <p:ext uri="{BB962C8B-B14F-4D97-AF65-F5344CB8AC3E}">
        <p14:creationId xmlns:p14="http://schemas.microsoft.com/office/powerpoint/2010/main" val="2734316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9</a:t>
            </a:fld>
            <a:endParaRPr lang="zh-CN" altLang="en-US"/>
          </a:p>
        </p:txBody>
      </p:sp>
    </p:spTree>
    <p:extLst>
      <p:ext uri="{BB962C8B-B14F-4D97-AF65-F5344CB8AC3E}">
        <p14:creationId xmlns:p14="http://schemas.microsoft.com/office/powerpoint/2010/main" val="167506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6"/>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4263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4495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39"/>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39"/>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55236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39"/>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3803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718268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8"/>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834582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2"/>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385534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94534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22988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16596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36287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0"/>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70818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623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47374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199710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45968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41"/>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41"/>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70565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41"/>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49333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721660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4208929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1837694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370241" y="6453339"/>
            <a:ext cx="1261931" cy="365125"/>
          </a:xfrm>
          <a:prstGeom prst="rect">
            <a:avLst/>
          </a:prstGeom>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a:xfrm>
            <a:off x="7714389" y="6453339"/>
            <a:ext cx="3860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11650828" y="6453339"/>
            <a:ext cx="493845" cy="365125"/>
          </a:xfrm>
          <a:prstGeom prst="rect">
            <a:avLst/>
          </a:prstGeo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6" name="标题 1"/>
          <p:cNvSpPr>
            <a:spLocks noGrp="1"/>
          </p:cNvSpPr>
          <p:nvPr>
            <p:ph type="title" hasCustomPrompt="1"/>
          </p:nvPr>
        </p:nvSpPr>
        <p:spPr>
          <a:xfrm>
            <a:off x="609600" y="44624"/>
            <a:ext cx="109728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a:t>Click here to edit title</a:t>
            </a:r>
            <a:endParaRPr lang="zh-CN" altLang="en-US" dirty="0"/>
          </a:p>
        </p:txBody>
      </p:sp>
    </p:spTree>
    <p:extLst>
      <p:ext uri="{BB962C8B-B14F-4D97-AF65-F5344CB8AC3E}">
        <p14:creationId xmlns:p14="http://schemas.microsoft.com/office/powerpoint/2010/main" val="419148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762942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488189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607439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8"/>
            <a:ext cx="10363200" cy="1470025"/>
          </a:xfrm>
        </p:spPr>
        <p:txBody>
          <a:bodyPr/>
          <a:lstStyle>
            <a:lvl1pPr>
              <a:defRPr sz="3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p>
        </p:txBody>
      </p:sp>
    </p:spTree>
    <p:extLst>
      <p:ext uri="{BB962C8B-B14F-4D97-AF65-F5344CB8AC3E}">
        <p14:creationId xmlns:p14="http://schemas.microsoft.com/office/powerpoint/2010/main" val="3908623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2"/>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63492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Tree>
    <p:extLst>
      <p:ext uri="{BB962C8B-B14F-4D97-AF65-F5344CB8AC3E}">
        <p14:creationId xmlns:p14="http://schemas.microsoft.com/office/powerpoint/2010/main" val="473876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0151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27212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587497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900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110180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2072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41299011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5337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41"/>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41"/>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22023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41"/>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91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8577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71248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26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83375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66000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39"/>
            <a:ext cx="10972800"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83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840" r:id="rId13"/>
  </p:sldLayoutIdLst>
  <p:hf hdr="0" ftr="0" dt="0"/>
  <p:txStyles>
    <p:title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69C458A-EF38-4471-81F0-59810A9BD550}"/>
              </a:ext>
            </a:extLst>
          </p:cNvPr>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41"/>
            <a:ext cx="10972800" cy="66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2053" name="文本占位符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0086506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Lst>
  <p:hf hdr="0" ft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41"/>
            <a:ext cx="10972800"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872264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hf hdr="0" ftr="0" dt="0"/>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5pPr>
      <a:lvl6pPr marL="3429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6pPr>
      <a:lvl7pPr marL="6858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7pPr>
      <a:lvl8pPr marL="10287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8pPr>
      <a:lvl9pPr marL="13716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9pPr>
    </p:titleStyle>
    <p:bodyStyle>
      <a:lvl1pPr marL="257175" indent="-257175" algn="l"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a:solidFill>
            <a:schemeClr val="tx1"/>
          </a:solidFill>
          <a:latin typeface="+mn-lt"/>
          <a:ea typeface="+mn-ea"/>
        </a:defRPr>
      </a:lvl2pPr>
      <a:lvl3pPr marL="857250" indent="-171450" algn="l" rtl="0" eaLnBrk="0" fontAlgn="base" hangingPunct="0">
        <a:spcBef>
          <a:spcPct val="20000"/>
        </a:spcBef>
        <a:spcAft>
          <a:spcPct val="0"/>
        </a:spcAft>
        <a:buFont typeface="Arial" charset="0"/>
        <a:buChar char="•"/>
        <a:defRPr sz="1800">
          <a:solidFill>
            <a:schemeClr val="tx1"/>
          </a:solidFill>
          <a:latin typeface="+mn-lt"/>
          <a:ea typeface="+mn-ea"/>
        </a:defRPr>
      </a:lvl3pPr>
      <a:lvl4pPr marL="1200150" indent="-171450" algn="l" rtl="0" eaLnBrk="0" fontAlgn="base" hangingPunct="0">
        <a:spcBef>
          <a:spcPct val="20000"/>
        </a:spcBef>
        <a:spcAft>
          <a:spcPct val="0"/>
        </a:spcAft>
        <a:buFont typeface="Arial" charset="0"/>
        <a:buChar char="–"/>
        <a:defRPr sz="1500">
          <a:solidFill>
            <a:schemeClr val="tx1"/>
          </a:solidFill>
          <a:latin typeface="+mn-lt"/>
          <a:ea typeface="+mn-ea"/>
        </a:defRPr>
      </a:lvl4pPr>
      <a:lvl5pPr marL="1543050" indent="-171450" algn="l" rtl="0" eaLnBrk="0" fontAlgn="base" hangingPunct="0">
        <a:spcBef>
          <a:spcPct val="20000"/>
        </a:spcBef>
        <a:spcAft>
          <a:spcPct val="0"/>
        </a:spcAft>
        <a:buFont typeface="Arial" charset="0"/>
        <a:buChar char="»"/>
        <a:defRPr sz="1500">
          <a:solidFill>
            <a:schemeClr val="tx1"/>
          </a:solidFill>
          <a:latin typeface="+mn-lt"/>
          <a:ea typeface="+mn-ea"/>
        </a:defRPr>
      </a:lvl5pPr>
      <a:lvl6pPr marL="1885950" indent="-171450" algn="l" rtl="0" eaLnBrk="0" fontAlgn="base" hangingPunct="0">
        <a:spcBef>
          <a:spcPct val="20000"/>
        </a:spcBef>
        <a:spcAft>
          <a:spcPct val="0"/>
        </a:spcAft>
        <a:buFont typeface="Arial" charset="0"/>
        <a:buChar char="»"/>
        <a:defRPr sz="1500">
          <a:solidFill>
            <a:schemeClr val="tx1"/>
          </a:solidFill>
          <a:latin typeface="+mn-lt"/>
          <a:ea typeface="+mn-ea"/>
        </a:defRPr>
      </a:lvl6pPr>
      <a:lvl7pPr marL="2228850" indent="-171450" algn="l" rtl="0" eaLnBrk="0" fontAlgn="base" hangingPunct="0">
        <a:spcBef>
          <a:spcPct val="20000"/>
        </a:spcBef>
        <a:spcAft>
          <a:spcPct val="0"/>
        </a:spcAft>
        <a:buFont typeface="Arial" charset="0"/>
        <a:buChar char="»"/>
        <a:defRPr sz="1500">
          <a:solidFill>
            <a:schemeClr val="tx1"/>
          </a:solidFill>
          <a:latin typeface="+mn-lt"/>
          <a:ea typeface="+mn-ea"/>
        </a:defRPr>
      </a:lvl7pPr>
      <a:lvl8pPr marL="2571750" indent="-171450" algn="l" rtl="0" eaLnBrk="0" fontAlgn="base" hangingPunct="0">
        <a:spcBef>
          <a:spcPct val="20000"/>
        </a:spcBef>
        <a:spcAft>
          <a:spcPct val="0"/>
        </a:spcAft>
        <a:buFont typeface="Arial" charset="0"/>
        <a:buChar char="»"/>
        <a:defRPr sz="1500">
          <a:solidFill>
            <a:schemeClr val="tx1"/>
          </a:solidFill>
          <a:latin typeface="+mn-lt"/>
          <a:ea typeface="+mn-ea"/>
        </a:defRPr>
      </a:lvl8pPr>
      <a:lvl9pPr marL="2914650" indent="-171450" algn="l" rtl="0" eaLnBrk="0" fontAlgn="base" hangingPunct="0">
        <a:spcBef>
          <a:spcPct val="20000"/>
        </a:spcBef>
        <a:spcAft>
          <a:spcPct val="0"/>
        </a:spcAft>
        <a:buFont typeface="Arial" charset="0"/>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12192000" cy="1335024"/>
          </a:xfrm>
          <a:ln>
            <a:solidFill>
              <a:schemeClr val="tx1"/>
            </a:solidFill>
          </a:ln>
        </p:spPr>
        <p:txBody>
          <a:bodyPr>
            <a:normAutofit/>
          </a:bodyPr>
          <a:lstStyle/>
          <a:p>
            <a:r>
              <a:rPr lang="en-US" altLang="zh-CN" sz="3600" dirty="0">
                <a:solidFill>
                  <a:srgbClr val="FFFF00"/>
                </a:solidFill>
              </a:rPr>
              <a:t>“</a:t>
            </a:r>
            <a:r>
              <a:rPr lang="en-US" altLang="zh-CN" sz="4000" dirty="0">
                <a:solidFill>
                  <a:srgbClr val="FFFF00"/>
                </a:solidFill>
                <a:latin typeface="Arial" panose="020B0604020202020204" pitchFamily="34" charset="0"/>
                <a:cs typeface="Arial" panose="020B0604020202020204" pitchFamily="34" charset="0"/>
              </a:rPr>
              <a:t>NEXUS” </a:t>
            </a:r>
            <a:r>
              <a:rPr lang="en-US" altLang="zh-CN" sz="3600" dirty="0">
                <a:latin typeface="Arial" panose="020B0604020202020204" pitchFamily="34" charset="0"/>
                <a:cs typeface="Arial" panose="020B0604020202020204" pitchFamily="34" charset="0"/>
              </a:rPr>
              <a:t>Multi-Pollutant Advanced Screening Tool</a:t>
            </a:r>
            <a:br>
              <a:rPr lang="en-US" altLang="zh-CN" sz="3600" dirty="0">
                <a:latin typeface="Arial" panose="020B0604020202020204" pitchFamily="34" charset="0"/>
                <a:cs typeface="Arial" panose="020B0604020202020204" pitchFamily="34" charset="0"/>
              </a:rPr>
            </a:br>
            <a:r>
              <a:rPr lang="en-US" altLang="zh-CN" sz="3600" dirty="0">
                <a:solidFill>
                  <a:srgbClr val="FFFF00"/>
                </a:solidFill>
                <a:latin typeface="Arial" panose="020B0604020202020204" pitchFamily="34" charset="0"/>
                <a:cs typeface="Arial" panose="020B0604020202020204" pitchFamily="34" charset="0"/>
              </a:rPr>
              <a:t>OAP Pre-Brief</a:t>
            </a:r>
            <a:endParaRPr lang="zh-CN" altLang="en-US" sz="3600" dirty="0">
              <a:solidFill>
                <a:srgbClr val="FFFF0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19E0DDC-6B53-4833-AAC6-95682E48F51E}"/>
              </a:ext>
            </a:extLst>
          </p:cNvPr>
          <p:cNvSpPr>
            <a:spLocks noGrp="1"/>
          </p:cNvSpPr>
          <p:nvPr>
            <p:ph type="subTitle" idx="4294967295"/>
          </p:nvPr>
        </p:nvSpPr>
        <p:spPr>
          <a:xfrm>
            <a:off x="1524000" y="5126106"/>
            <a:ext cx="9144000" cy="954107"/>
          </a:xfrm>
        </p:spPr>
        <p:txBody>
          <a:bodyPr/>
          <a:lstStyle/>
          <a:p>
            <a:pPr marL="0" indent="0" algn="ctr">
              <a:spcBef>
                <a:spcPts val="0"/>
              </a:spcBef>
              <a:buNone/>
            </a:pPr>
            <a:r>
              <a:rPr lang="en-US" altLang="zh-CN" sz="2000" i="1" dirty="0">
                <a:latin typeface="Calibri" panose="020F0502020204030204" pitchFamily="34" charset="0"/>
                <a:cs typeface="Calibri" panose="020F0502020204030204" pitchFamily="34" charset="0"/>
              </a:rPr>
              <a:t>Beth Landis, HEID/Climate, International, &amp; Multi-Media Group</a:t>
            </a:r>
          </a:p>
          <a:p>
            <a:pPr marL="0" indent="0" algn="ctr">
              <a:spcBef>
                <a:spcPts val="0"/>
              </a:spcBef>
              <a:buNone/>
            </a:pPr>
            <a:r>
              <a:rPr lang="en-US" altLang="zh-CN" sz="2000" i="1" dirty="0">
                <a:latin typeface="Calibri" panose="020F0502020204030204" pitchFamily="34" charset="0"/>
                <a:cs typeface="Calibri" panose="020F0502020204030204" pitchFamily="34" charset="0"/>
              </a:rPr>
              <a:t>Carey Jang, AQAD/Air Quality Modeling Group</a:t>
            </a:r>
          </a:p>
          <a:p>
            <a:pPr marL="0" indent="0" algn="ctr">
              <a:spcBef>
                <a:spcPts val="0"/>
              </a:spcBef>
              <a:buNone/>
            </a:pPr>
            <a:r>
              <a:rPr lang="en-US" altLang="zh-CN" sz="2000" i="1" dirty="0">
                <a:latin typeface="Calibri" panose="020F0502020204030204" pitchFamily="34" charset="0"/>
                <a:cs typeface="Calibri" panose="020F0502020204030204" pitchFamily="34" charset="0"/>
              </a:rPr>
              <a:t>10/6/22</a:t>
            </a:r>
            <a:endParaRPr lang="zh-CN" altLang="en-US" sz="2000" i="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5CAFFCA-E948-49BD-BC86-189A3A0496D5}"/>
              </a:ext>
            </a:extLst>
          </p:cNvPr>
          <p:cNvSpPr txBox="1"/>
          <p:nvPr/>
        </p:nvSpPr>
        <p:spPr>
          <a:xfrm>
            <a:off x="705648" y="1398420"/>
            <a:ext cx="5122488" cy="461665"/>
          </a:xfrm>
          <a:prstGeom prst="rect">
            <a:avLst/>
          </a:prstGeom>
          <a:solidFill>
            <a:schemeClr val="accent5">
              <a:lumMod val="40000"/>
              <a:lumOff val="60000"/>
            </a:schemeClr>
          </a:solidFill>
        </p:spPr>
        <p:txBody>
          <a:bodyPr wrap="square" rtlCol="0">
            <a:spAutoFit/>
          </a:bodyPr>
          <a:lstStyle/>
          <a:p>
            <a:pPr>
              <a:defRPr/>
            </a:pPr>
            <a:r>
              <a:rPr lang="en-US" sz="2400" b="1" i="1" dirty="0">
                <a:solidFill>
                  <a:srgbClr val="FF0000"/>
                </a:solidFill>
                <a:latin typeface="Calibri"/>
              </a:rPr>
              <a:t>Data Viewer: </a:t>
            </a:r>
            <a:r>
              <a:rPr lang="en-US" sz="2400" b="1" i="1" dirty="0">
                <a:solidFill>
                  <a:srgbClr val="0000FF"/>
                </a:solidFill>
                <a:latin typeface="Calibri"/>
              </a:rPr>
              <a:t>National/Regional Level</a:t>
            </a:r>
          </a:p>
        </p:txBody>
      </p:sp>
      <p:sp>
        <p:nvSpPr>
          <p:cNvPr id="12" name="TextBox 11">
            <a:extLst>
              <a:ext uri="{FF2B5EF4-FFF2-40B4-BE49-F238E27FC236}">
                <a16:creationId xmlns:a16="http://schemas.microsoft.com/office/drawing/2014/main" id="{E49F4318-AF6C-4755-9019-8B0723ECCA1F}"/>
              </a:ext>
            </a:extLst>
          </p:cNvPr>
          <p:cNvSpPr txBox="1"/>
          <p:nvPr/>
        </p:nvSpPr>
        <p:spPr>
          <a:xfrm>
            <a:off x="6695046" y="1367717"/>
            <a:ext cx="5122487" cy="461665"/>
          </a:xfrm>
          <a:prstGeom prst="rect">
            <a:avLst/>
          </a:prstGeom>
          <a:solidFill>
            <a:schemeClr val="accent5">
              <a:lumMod val="40000"/>
              <a:lumOff val="60000"/>
            </a:schemeClr>
          </a:solidFill>
        </p:spPr>
        <p:txBody>
          <a:bodyPr wrap="square" rtlCol="0">
            <a:spAutoFit/>
          </a:bodyPr>
          <a:lstStyle/>
          <a:p>
            <a:pPr>
              <a:defRPr/>
            </a:pPr>
            <a:r>
              <a:rPr lang="en-US" sz="2400" b="1" i="1" dirty="0">
                <a:solidFill>
                  <a:srgbClr val="FF0000"/>
                </a:solidFill>
                <a:latin typeface="Calibri"/>
              </a:rPr>
              <a:t>Proximity Analysis: </a:t>
            </a:r>
            <a:r>
              <a:rPr lang="en-US" sz="2400" b="1" i="1" dirty="0">
                <a:solidFill>
                  <a:srgbClr val="0000FF"/>
                </a:solidFill>
                <a:latin typeface="Calibri"/>
              </a:rPr>
              <a:t>Community Level</a:t>
            </a:r>
          </a:p>
        </p:txBody>
      </p:sp>
      <p:pic>
        <p:nvPicPr>
          <p:cNvPr id="16" name="Picture 15">
            <a:extLst>
              <a:ext uri="{FF2B5EF4-FFF2-40B4-BE49-F238E27FC236}">
                <a16:creationId xmlns:a16="http://schemas.microsoft.com/office/drawing/2014/main" id="{FB97327D-3752-43D9-A23A-E6F7D65F4A71}"/>
              </a:ext>
            </a:extLst>
          </p:cNvPr>
          <p:cNvPicPr>
            <a:picLocks noChangeAspect="1"/>
          </p:cNvPicPr>
          <p:nvPr/>
        </p:nvPicPr>
        <p:blipFill>
          <a:blip r:embed="rId3"/>
          <a:stretch>
            <a:fillRect/>
          </a:stretch>
        </p:blipFill>
        <p:spPr>
          <a:xfrm>
            <a:off x="774191" y="1910302"/>
            <a:ext cx="4985403" cy="2803143"/>
          </a:xfrm>
          <a:prstGeom prst="rect">
            <a:avLst/>
          </a:prstGeom>
          <a:noFill/>
          <a:ln w="12700">
            <a:solidFill>
              <a:schemeClr val="tx1"/>
            </a:solidFill>
          </a:ln>
        </p:spPr>
      </p:pic>
      <p:pic>
        <p:nvPicPr>
          <p:cNvPr id="18" name="图片 3">
            <a:extLst>
              <a:ext uri="{FF2B5EF4-FFF2-40B4-BE49-F238E27FC236}">
                <a16:creationId xmlns:a16="http://schemas.microsoft.com/office/drawing/2014/main" id="{42159A9B-9E63-4BD4-BA9A-7405DB1CE19E}"/>
              </a:ext>
            </a:extLst>
          </p:cNvPr>
          <p:cNvPicPr>
            <a:picLocks noChangeAspect="1"/>
          </p:cNvPicPr>
          <p:nvPr/>
        </p:nvPicPr>
        <p:blipFill>
          <a:blip r:embed="rId4"/>
          <a:stretch>
            <a:fillRect/>
          </a:stretch>
        </p:blipFill>
        <p:spPr>
          <a:xfrm>
            <a:off x="6707775" y="1882780"/>
            <a:ext cx="4710033" cy="2830665"/>
          </a:xfrm>
          <a:prstGeom prst="rect">
            <a:avLst/>
          </a:prstGeom>
          <a:ln>
            <a:solidFill>
              <a:schemeClr val="tx1"/>
            </a:solidFill>
          </a:ln>
        </p:spPr>
      </p:pic>
      <p:sp>
        <p:nvSpPr>
          <p:cNvPr id="13" name="Slide Number Placeholder 1">
            <a:extLst>
              <a:ext uri="{FF2B5EF4-FFF2-40B4-BE49-F238E27FC236}">
                <a16:creationId xmlns:a16="http://schemas.microsoft.com/office/drawing/2014/main" id="{B1C611A2-4E34-4B64-979C-FE610B88ED96}"/>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418876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NEXUS: </a:t>
            </a:r>
            <a:r>
              <a:rPr lang="en-US" altLang="zh-CN" sz="3600" b="1" dirty="0">
                <a:solidFill>
                  <a:schemeClr val="bg1"/>
                </a:solidFill>
                <a:latin typeface="Arial" charset="0"/>
                <a:ea typeface="微软雅黑"/>
              </a:rPr>
              <a:t>Next Steps</a:t>
            </a:r>
            <a:endParaRPr lang="en-US" altLang="zh-CN" sz="3200" b="1" dirty="0">
              <a:solidFill>
                <a:schemeClr val="bg1"/>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879566" y="876250"/>
            <a:ext cx="10058400" cy="5753150"/>
          </a:xfrm>
        </p:spPr>
        <p:txBody>
          <a:bodyPr>
            <a:normAutofit fontScale="92500" lnSpcReduction="10000"/>
          </a:bodyPr>
          <a:lstStyle/>
          <a:p>
            <a:pPr>
              <a:lnSpc>
                <a:spcPct val="107000"/>
              </a:lnSpc>
              <a:spcBef>
                <a:spcPts val="0"/>
              </a:spcBef>
              <a:spcAft>
                <a:spcPts val="0"/>
              </a:spcAft>
              <a:buFont typeface="Symbol" panose="05050102010706020507" pitchFamily="18" charset="2"/>
              <a:buChar char=""/>
            </a:pPr>
            <a:r>
              <a:rPr lang="en-US" sz="28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Following pre-briefs, schedule briefings for OAP, OTAQ &amp; OAR Senior Management (Nov/Dec 2022)</a:t>
            </a:r>
          </a:p>
          <a:p>
            <a:pPr>
              <a:lnSpc>
                <a:spcPct val="107000"/>
              </a:lnSpc>
              <a:spcBef>
                <a:spcPts val="0"/>
              </a:spcBef>
              <a:spcAft>
                <a:spcPts val="0"/>
              </a:spcAft>
              <a:buFont typeface="Symbol" panose="05050102010706020507" pitchFamily="18" charset="2"/>
              <a:buChar char=""/>
            </a:pPr>
            <a:endParaRPr lang="en-US" sz="28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Symbol" panose="05050102010706020507" pitchFamily="18" charset="2"/>
              <a:buChar char=""/>
            </a:pPr>
            <a:r>
              <a:rPr lang="en-US" sz="28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Partner within EPA on use of NEXUS for programmatic purposes</a:t>
            </a:r>
          </a:p>
          <a:p>
            <a:pPr marL="0" indent="0">
              <a:lnSpc>
                <a:spcPct val="107000"/>
              </a:lnSpc>
              <a:spcBef>
                <a:spcPts val="0"/>
              </a:spcBef>
              <a:spcAft>
                <a:spcPts val="0"/>
              </a:spcAft>
              <a:buNone/>
            </a:pPr>
            <a:endParaRPr lang="en-US" sz="28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0" dirty="0">
                <a:effectLst/>
                <a:latin typeface="Calibri" panose="020F0502020204030204" pitchFamily="34" charset="0"/>
                <a:ea typeface="Calibri" panose="020F0502020204030204" pitchFamily="34" charset="0"/>
                <a:cs typeface="Times New Roman" panose="02020603050405020304" pitchFamily="18" charset="0"/>
              </a:rPr>
              <a:t>NEXUS Improvements (assuming funding available):</a:t>
            </a:r>
          </a:p>
          <a:p>
            <a:pPr lvl="1" indent="-342900">
              <a:lnSpc>
                <a:spcPct val="107000"/>
              </a:lnSpc>
              <a:spcBef>
                <a:spcPts val="0"/>
              </a:spcBef>
              <a:spcAft>
                <a:spcPts val="0"/>
              </a:spcAft>
              <a:buFont typeface="Courier New" panose="02070309020205020404" pitchFamily="49" charset="0"/>
              <a:buChar char="o"/>
            </a:pPr>
            <a:r>
              <a:rPr lang="en-US" sz="2400" b="0" dirty="0">
                <a:latin typeface="Calibri" panose="020F0502020204030204" pitchFamily="34" charset="0"/>
                <a:ea typeface="Calibri" panose="020F0502020204030204" pitchFamily="34" charset="0"/>
                <a:cs typeface="Times New Roman" panose="02020603050405020304" pitchFamily="18" charset="0"/>
              </a:rPr>
              <a:t>Address comments and feedback from EPA Beta Testing Team</a:t>
            </a:r>
          </a:p>
          <a:p>
            <a:pPr lvl="1" indent="-342900">
              <a:lnSpc>
                <a:spcPct val="107000"/>
              </a:lnSpc>
              <a:spcBef>
                <a:spcPts val="0"/>
              </a:spcBef>
              <a:spcAft>
                <a:spcPts val="0"/>
              </a:spcAft>
              <a:buFont typeface="Courier New" panose="02070309020205020404" pitchFamily="49" charset="0"/>
              <a:buChar char="o"/>
            </a:pPr>
            <a:r>
              <a:rPr lang="en-US" sz="2400" b="0" dirty="0">
                <a:latin typeface="Calibri" panose="020F0502020204030204" pitchFamily="34" charset="0"/>
                <a:ea typeface="Calibri" panose="020F0502020204030204" pitchFamily="34" charset="0"/>
                <a:cs typeface="Times New Roman" panose="02020603050405020304" pitchFamily="18" charset="0"/>
              </a:rPr>
              <a:t>Incorporate / revise “Climate risk” indicators (as 5</a:t>
            </a:r>
            <a:r>
              <a:rPr lang="en-US" sz="2400" b="0" baseline="30000" dirty="0">
                <a:latin typeface="Calibri" panose="020F0502020204030204" pitchFamily="34" charset="0"/>
                <a:ea typeface="Calibri" panose="020F0502020204030204" pitchFamily="34" charset="0"/>
                <a:cs typeface="Times New Roman" panose="02020603050405020304" pitchFamily="18" charset="0"/>
              </a:rPr>
              <a:t>th</a:t>
            </a:r>
            <a:r>
              <a:rPr lang="en-US" sz="2400" b="0" dirty="0">
                <a:latin typeface="Calibri" panose="020F0502020204030204" pitchFamily="34" charset="0"/>
                <a:ea typeface="Calibri" panose="020F0502020204030204" pitchFamily="34" charset="0"/>
                <a:cs typeface="Times New Roman" panose="02020603050405020304" pitchFamily="18" charset="0"/>
              </a:rPr>
              <a:t> metric)</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Courier New" panose="02070309020205020404" pitchFamily="49" charset="0"/>
              <a:buChar char="o"/>
            </a:pPr>
            <a:r>
              <a:rPr lang="en-US" sz="2400" b="0" dirty="0">
                <a:effectLst/>
                <a:latin typeface="Calibri" panose="020F0502020204030204" pitchFamily="34" charset="0"/>
                <a:ea typeface="Calibri" panose="020F0502020204030204" pitchFamily="34" charset="0"/>
                <a:cs typeface="Times New Roman" panose="02020603050405020304" pitchFamily="18" charset="0"/>
              </a:rPr>
              <a:t>Update EJ/demographics data to be consistent with new “EJScreen 2.0” dataset</a:t>
            </a:r>
          </a:p>
          <a:p>
            <a:pPr lvl="1" indent="-342900">
              <a:lnSpc>
                <a:spcPct val="107000"/>
              </a:lnSpc>
              <a:spcBef>
                <a:spcPts val="0"/>
              </a:spcBef>
              <a:spcAft>
                <a:spcPts val="0"/>
              </a:spcAft>
              <a:buFont typeface="Courier New" panose="02070309020205020404" pitchFamily="49" charset="0"/>
              <a:buChar char="o"/>
            </a:pPr>
            <a:r>
              <a:rPr lang="en-US" sz="2400" b="0" dirty="0">
                <a:effectLst/>
                <a:latin typeface="Calibri" panose="020F0502020204030204" pitchFamily="34" charset="0"/>
                <a:ea typeface="Calibri" panose="020F0502020204030204" pitchFamily="34" charset="0"/>
                <a:cs typeface="Times New Roman" panose="02020603050405020304" pitchFamily="18" charset="0"/>
              </a:rPr>
              <a:t>Include top air toxic cancer risk drivers in the “proximity analysis” </a:t>
            </a:r>
            <a:r>
              <a:rPr lang="en-US" sz="2400" b="0" dirty="0">
                <a:latin typeface="Calibri" panose="020F0502020204030204" pitchFamily="34" charset="0"/>
                <a:ea typeface="Calibri" panose="020F0502020204030204" pitchFamily="34" charset="0"/>
                <a:cs typeface="Times New Roman" panose="02020603050405020304" pitchFamily="18" charset="0"/>
              </a:rPr>
              <a:t>module</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Courier New" panose="02070309020205020404" pitchFamily="49" charset="0"/>
              <a:buChar char="o"/>
            </a:pPr>
            <a:r>
              <a:rPr lang="en-US" sz="2400" b="0" dirty="0">
                <a:latin typeface="Calibri" panose="020F0502020204030204" pitchFamily="34" charset="0"/>
                <a:ea typeface="Times New Roman" panose="02020603050405020304" pitchFamily="18" charset="0"/>
              </a:rPr>
              <a:t>Update</a:t>
            </a:r>
            <a:r>
              <a:rPr lang="en-US" sz="2400" b="0" dirty="0">
                <a:effectLst/>
                <a:latin typeface="Calibri" panose="020F0502020204030204" pitchFamily="34" charset="0"/>
                <a:ea typeface="Times New Roman" panose="02020603050405020304" pitchFamily="18" charset="0"/>
              </a:rPr>
              <a:t> to 2018/2019 MP platform (O</a:t>
            </a:r>
            <a:r>
              <a:rPr lang="en-US" sz="2400" b="0" baseline="-25000" dirty="0">
                <a:effectLst/>
                <a:latin typeface="Calibri" panose="020F0502020204030204" pitchFamily="34" charset="0"/>
                <a:ea typeface="Times New Roman" panose="02020603050405020304" pitchFamily="18" charset="0"/>
              </a:rPr>
              <a:t>3</a:t>
            </a:r>
            <a:r>
              <a:rPr lang="en-US" sz="2400" b="0" dirty="0">
                <a:effectLst/>
                <a:latin typeface="Calibri" panose="020F0502020204030204" pitchFamily="34" charset="0"/>
                <a:ea typeface="Times New Roman" panose="02020603050405020304" pitchFamily="18" charset="0"/>
              </a:rPr>
              <a:t>, PM</a:t>
            </a:r>
            <a:r>
              <a:rPr lang="en-US" sz="2400" b="0" baseline="-25000" dirty="0">
                <a:effectLst/>
                <a:latin typeface="Calibri" panose="020F0502020204030204" pitchFamily="34" charset="0"/>
                <a:ea typeface="Times New Roman" panose="02020603050405020304" pitchFamily="18" charset="0"/>
              </a:rPr>
              <a:t>2.5</a:t>
            </a:r>
            <a:r>
              <a:rPr lang="en-US" sz="2400" b="0" dirty="0">
                <a:effectLst/>
                <a:latin typeface="Calibri" panose="020F0502020204030204" pitchFamily="34" charset="0"/>
                <a:ea typeface="Times New Roman" panose="02020603050405020304" pitchFamily="18" charset="0"/>
              </a:rPr>
              <a:t>, and Air Toxics data)</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Courier New" panose="02070309020205020404" pitchFamily="49" charset="0"/>
              <a:buChar char="o"/>
            </a:pPr>
            <a:r>
              <a:rPr lang="en-US" sz="2400" b="0" dirty="0">
                <a:effectLst/>
                <a:latin typeface="Calibri" panose="020F0502020204030204" pitchFamily="34" charset="0"/>
                <a:ea typeface="Calibri" panose="020F0502020204030204" pitchFamily="34" charset="0"/>
                <a:cs typeface="Times New Roman" panose="02020603050405020304" pitchFamily="18" charset="0"/>
              </a:rPr>
              <a:t>Explore the feasibility of developing a web-based NEXUS version (similar to </a:t>
            </a:r>
            <a:r>
              <a:rPr lang="en-US" sz="2400" b="0" dirty="0" err="1">
                <a:effectLst/>
                <a:latin typeface="Calibri" panose="020F0502020204030204" pitchFamily="34" charset="0"/>
                <a:ea typeface="Calibri" panose="020F0502020204030204" pitchFamily="34" charset="0"/>
                <a:cs typeface="Times New Roman" panose="02020603050405020304" pitchFamily="18" charset="0"/>
              </a:rPr>
              <a:t>EJScreen</a:t>
            </a:r>
            <a:r>
              <a:rPr lang="en-US" sz="2400" b="0" dirty="0">
                <a:effectLst/>
                <a:latin typeface="Calibri" panose="020F0502020204030204" pitchFamily="34" charset="0"/>
                <a:ea typeface="Calibri" panose="020F0502020204030204" pitchFamily="34" charset="0"/>
                <a:cs typeface="Times New Roman" panose="02020603050405020304" pitchFamily="18" charset="0"/>
              </a:rPr>
              <a:t>)</a:t>
            </a:r>
          </a:p>
          <a:p>
            <a:pPr lvl="1" indent="-342900">
              <a:lnSpc>
                <a:spcPct val="107000"/>
              </a:lnSpc>
              <a:spcBef>
                <a:spcPts val="0"/>
              </a:spcBef>
              <a:spcAft>
                <a:spcPts val="0"/>
              </a:spcAft>
              <a:buFont typeface="Courier New" panose="02070309020205020404" pitchFamily="49" charset="0"/>
              <a:buChar char="o"/>
            </a:pPr>
            <a:r>
              <a:rPr lang="en-US" sz="2400" b="0" dirty="0">
                <a:latin typeface="Calibri" panose="020F0502020204030204" pitchFamily="34" charset="0"/>
                <a:ea typeface="Calibri" panose="020F0502020204030204" pitchFamily="34" charset="0"/>
                <a:cs typeface="Times New Roman" panose="02020603050405020304" pitchFamily="18" charset="0"/>
              </a:rPr>
              <a:t>Work towards making the tool publicly available</a:t>
            </a:r>
          </a:p>
          <a:p>
            <a:pPr lvl="1" indent="-342900">
              <a:lnSpc>
                <a:spcPct val="107000"/>
              </a:lnSpc>
              <a:spcBef>
                <a:spcPts val="0"/>
              </a:spcBef>
              <a:spcAft>
                <a:spcPts val="0"/>
              </a:spcAft>
              <a:buFont typeface="Courier New" panose="02070309020205020404" pitchFamily="49" charset="0"/>
              <a:buChar char="o"/>
            </a:pP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Stay tuned on implications of IRA on MP planning / NEXUS</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p>
            <a:pPr marL="400050" lvl="1" indent="0">
              <a:lnSpc>
                <a:spcPct val="107000"/>
              </a:lnSpc>
              <a:spcBef>
                <a:spcPts val="0"/>
              </a:spcBef>
              <a:spcAft>
                <a:spcPts val="0"/>
              </a:spcAft>
              <a:buNone/>
            </a:pP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Courier New" panose="02070309020205020404" pitchFamily="49" charset="0"/>
              <a:buChar char="o"/>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63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3B97-A878-478A-9EB1-ED2C4BB4AA2D}"/>
              </a:ext>
            </a:extLst>
          </p:cNvPr>
          <p:cNvSpPr>
            <a:spLocks noGrp="1"/>
          </p:cNvSpPr>
          <p:nvPr>
            <p:ph type="ctrTitle"/>
          </p:nvPr>
        </p:nvSpPr>
        <p:spPr>
          <a:xfrm>
            <a:off x="914400" y="2097769"/>
            <a:ext cx="10363200" cy="1470025"/>
          </a:xfrm>
        </p:spPr>
        <p:txBody>
          <a:bodyPr/>
          <a:lstStyle/>
          <a:p>
            <a:pPr algn="ctr"/>
            <a:r>
              <a:rPr lang="en-US" sz="4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“NEXUS 3.0” Live Demo</a:t>
            </a:r>
            <a:endParaRPr lang="en-US" sz="5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Slide Number Placeholder 1">
            <a:extLst>
              <a:ext uri="{FF2B5EF4-FFF2-40B4-BE49-F238E27FC236}">
                <a16:creationId xmlns:a16="http://schemas.microsoft.com/office/drawing/2014/main" id="{DC35E8B8-4E5F-4BBA-93D5-1A4CBA871DAF}"/>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5" name="TextBox 4">
            <a:extLst>
              <a:ext uri="{FF2B5EF4-FFF2-40B4-BE49-F238E27FC236}">
                <a16:creationId xmlns:a16="http://schemas.microsoft.com/office/drawing/2014/main" id="{61228036-DB5D-454E-B763-D1A1F59E4B98}"/>
              </a:ext>
            </a:extLst>
          </p:cNvPr>
          <p:cNvSpPr txBox="1"/>
          <p:nvPr/>
        </p:nvSpPr>
        <p:spPr>
          <a:xfrm>
            <a:off x="661012" y="4291670"/>
            <a:ext cx="11027884" cy="1015663"/>
          </a:xfrm>
          <a:prstGeom prst="rect">
            <a:avLst/>
          </a:prstGeom>
          <a:noFill/>
        </p:spPr>
        <p:txBody>
          <a:bodyPr wrap="square">
            <a:spAutoFit/>
          </a:bodyPr>
          <a:lstStyle/>
          <a:p>
            <a:pPr marL="0" marR="0" indent="0" algn="ctr">
              <a:spcBef>
                <a:spcPts val="0"/>
              </a:spcBef>
              <a:spcAft>
                <a:spcPts val="0"/>
              </a:spcAft>
              <a:buNone/>
            </a:pPr>
            <a:r>
              <a:rPr lang="en-US" sz="2000" b="0" i="1" dirty="0">
                <a:solidFill>
                  <a:srgbClr val="FF0000"/>
                </a:solidFill>
                <a:effectLst/>
                <a:latin typeface="Calibri" panose="020F0502020204030204" pitchFamily="34" charset="0"/>
                <a:ea typeface="Calibri" panose="020F0502020204030204" pitchFamily="34" charset="0"/>
              </a:rPr>
              <a:t>**NEXUS is currently an advanced screening tool for internal EPA use. A beta version is available for EPA staff to use and provide feedback on for improvement. Additional updates/improvements are necessary before the NEXUS tool is ready to be released to the public.**</a:t>
            </a:r>
          </a:p>
        </p:txBody>
      </p:sp>
    </p:spTree>
    <p:extLst>
      <p:ext uri="{BB962C8B-B14F-4D97-AF65-F5344CB8AC3E}">
        <p14:creationId xmlns:p14="http://schemas.microsoft.com/office/powerpoint/2010/main" val="2883710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51438-39D4-4907-A853-849E7503BE31}"/>
              </a:ext>
            </a:extLst>
          </p:cNvPr>
          <p:cNvSpPr>
            <a:spLocks noGrp="1"/>
          </p:cNvSpPr>
          <p:nvPr>
            <p:ph type="title"/>
          </p:nvPr>
        </p:nvSpPr>
        <p:spPr/>
        <p:txBody>
          <a:bodyPr/>
          <a:lstStyle/>
          <a:p>
            <a:r>
              <a:rPr lang="en-US" altLang="zh-CN" sz="3200" b="1" dirty="0">
                <a:solidFill>
                  <a:schemeClr val="bg1"/>
                </a:solidFill>
                <a:latin typeface="Arial" charset="0"/>
                <a:ea typeface="微软雅黑"/>
              </a:rPr>
              <a:t>Important Caveats</a:t>
            </a:r>
            <a:endParaRPr lang="en-US" dirty="0"/>
          </a:p>
        </p:txBody>
      </p:sp>
      <p:sp>
        <p:nvSpPr>
          <p:cNvPr id="3" name="Content Placeholder 2">
            <a:extLst>
              <a:ext uri="{FF2B5EF4-FFF2-40B4-BE49-F238E27FC236}">
                <a16:creationId xmlns:a16="http://schemas.microsoft.com/office/drawing/2014/main" id="{DB2025C0-419E-4C4F-BDD3-605B01C90AD5}"/>
              </a:ext>
            </a:extLst>
          </p:cNvPr>
          <p:cNvSpPr>
            <a:spLocks noGrp="1"/>
          </p:cNvSpPr>
          <p:nvPr>
            <p:ph idx="1"/>
          </p:nvPr>
        </p:nvSpPr>
        <p:spPr/>
        <p:txBody>
          <a:bodyPr>
            <a:normAutofit/>
          </a:bodyPr>
          <a:lstStyle/>
          <a:p>
            <a:pPr marL="0" marR="0" indent="0">
              <a:spcBef>
                <a:spcPts val="0"/>
              </a:spcBef>
              <a:spcAft>
                <a:spcPts val="0"/>
              </a:spcAft>
              <a:buNone/>
            </a:pPr>
            <a:endParaRPr lang="en-US" sz="2000" b="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b="0" u="sng" dirty="0">
                <a:latin typeface="Calibri" panose="020F0502020204030204" pitchFamily="34" charset="0"/>
                <a:ea typeface="Calibri" panose="020F0502020204030204" pitchFamily="34" charset="0"/>
              </a:rPr>
              <a:t>NEXUS Caveat</a:t>
            </a:r>
          </a:p>
          <a:p>
            <a:pPr marL="0" marR="0" indent="0">
              <a:spcBef>
                <a:spcPts val="0"/>
              </a:spcBef>
              <a:spcAft>
                <a:spcPts val="0"/>
              </a:spcAft>
              <a:buNone/>
            </a:pPr>
            <a:r>
              <a:rPr lang="en-US" sz="2000" b="0" i="1" dirty="0">
                <a:latin typeface="Calibri" panose="020F0502020204030204" pitchFamily="34" charset="0"/>
                <a:ea typeface="Calibri" panose="020F0502020204030204" pitchFamily="34" charset="0"/>
              </a:rPr>
              <a:t>The NEXUS screening tool uses data from a variety of sources. This data is publicly available, except for the BenMAP data at the tract level. EPA is currently still in an internal review process and is not using this tool to support regulatory analyses.</a:t>
            </a:r>
          </a:p>
          <a:p>
            <a:pPr marL="0" marR="0" indent="0">
              <a:spcBef>
                <a:spcPts val="0"/>
              </a:spcBef>
              <a:spcAft>
                <a:spcPts val="0"/>
              </a:spcAft>
              <a:buNone/>
            </a:pPr>
            <a:endParaRPr lang="en-US" sz="2000" b="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b="0" u="sng" dirty="0">
                <a:effectLst/>
                <a:latin typeface="Calibri" panose="020F0502020204030204" pitchFamily="34" charset="0"/>
                <a:ea typeface="Calibri" panose="020F0502020204030204" pitchFamily="34" charset="0"/>
              </a:rPr>
              <a:t>BenMAP Caveat</a:t>
            </a:r>
          </a:p>
          <a:p>
            <a:pPr marL="0" marR="0" indent="0">
              <a:spcBef>
                <a:spcPts val="0"/>
              </a:spcBef>
              <a:spcAft>
                <a:spcPts val="0"/>
              </a:spcAft>
              <a:buNone/>
            </a:pPr>
            <a:r>
              <a:rPr lang="en-US" sz="2000" b="0" i="1" dirty="0">
                <a:solidFill>
                  <a:srgbClr val="000000"/>
                </a:solidFill>
                <a:effectLst/>
                <a:latin typeface="Calibri" panose="020F0502020204030204" pitchFamily="34" charset="0"/>
                <a:ea typeface="Calibri" panose="020F0502020204030204" pitchFamily="34" charset="0"/>
              </a:rPr>
              <a:t>The estimated number of PM and ozone-attributable deaths and illnesses reported at each tract are subject to important uncertainties and should be interpreted with caution. When using the BenMAP-CE tool to calculate these tract-level results, EPA lacked information regarding the baseline health status of individuals living at each tract; these data are a key input to the calculation of benefits. EPA instead used data available at the county- or state-level, which does not account for differences in baseline health between tracts. Estimating benefits in this way is not consistent with the peer-reviewed methods EPA follows when estimating air quality benefits in a Regulatory Impact Analysis. EPA will continue to refine its methods with the goal of reporting tract-level health benefits with confidence. </a:t>
            </a:r>
            <a:endParaRPr lang="en-US" sz="2000" b="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b="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87906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F8DE-9C8D-429E-BA3A-C2D899A1F83C}"/>
              </a:ext>
            </a:extLst>
          </p:cNvPr>
          <p:cNvSpPr>
            <a:spLocks noGrp="1"/>
          </p:cNvSpPr>
          <p:nvPr>
            <p:ph type="title"/>
          </p:nvPr>
        </p:nvSpPr>
        <p:spPr/>
        <p:txBody>
          <a:bodyPr/>
          <a:lstStyle/>
          <a:p>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Multi-Pollutant Team Members</a:t>
            </a:r>
          </a:p>
        </p:txBody>
      </p:sp>
      <p:sp>
        <p:nvSpPr>
          <p:cNvPr id="11" name="Content Placeholder 2">
            <a:extLst>
              <a:ext uri="{FF2B5EF4-FFF2-40B4-BE49-F238E27FC236}">
                <a16:creationId xmlns:a16="http://schemas.microsoft.com/office/drawing/2014/main" id="{28D8F7F3-323E-47AE-B9CC-85DAB05C1085}"/>
              </a:ext>
            </a:extLst>
          </p:cNvPr>
          <p:cNvSpPr txBox="1">
            <a:spLocks/>
          </p:cNvSpPr>
          <p:nvPr/>
        </p:nvSpPr>
        <p:spPr bwMode="auto">
          <a:xfrm>
            <a:off x="1020725" y="1270000"/>
            <a:ext cx="5368043" cy="50351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1800">
                <a:solidFill>
                  <a:schemeClr val="tx1"/>
                </a:solidFill>
                <a:latin typeface="+mn-lt"/>
                <a:ea typeface="+mn-ea"/>
              </a:defRPr>
            </a:lvl4pPr>
            <a:lvl5pPr marL="2057400" indent="-228600" algn="l" rtl="0" eaLnBrk="1" fontAlgn="base" hangingPunct="1">
              <a:spcBef>
                <a:spcPct val="20000"/>
              </a:spcBef>
              <a:spcAft>
                <a:spcPct val="0"/>
              </a:spcAft>
              <a:buChar char="»"/>
              <a:defRPr sz="1800">
                <a:solidFill>
                  <a:schemeClr val="tx1"/>
                </a:solidFill>
                <a:latin typeface="+mn-lt"/>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HEID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Beth Landis / Kimber Scavo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Matt Woody / Kelly Rimer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Robin Langdon / Darryl Weatherhead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Sara Terry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Carrie Wheeler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Rob Pinder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Chris Davis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Conor Mulderrig</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Kayla McCauley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OID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Amanda Kaufman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James Payne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Loren Fox</a:t>
            </a:r>
            <a:endParaRPr kumimoji="0" lang="en-US" sz="2400" b="1" i="0" u="none" strike="noStrike" kern="0" cap="none" spc="0" normalizeH="0" baseline="0" noProof="0" dirty="0">
              <a:ln>
                <a:noFill/>
              </a:ln>
              <a:solidFill>
                <a:srgbClr val="000000"/>
              </a:solidFill>
              <a:effectLst/>
              <a:uLnTx/>
              <a:uFillTx/>
              <a:latin typeface="Arial"/>
              <a:ea typeface="ＭＳ Ｐゴシック"/>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12" name="Content Placeholder 4">
            <a:extLst>
              <a:ext uri="{FF2B5EF4-FFF2-40B4-BE49-F238E27FC236}">
                <a16:creationId xmlns:a16="http://schemas.microsoft.com/office/drawing/2014/main" id="{343015C4-6471-49D2-8081-64DBB4B98D31}"/>
              </a:ext>
            </a:extLst>
          </p:cNvPr>
          <p:cNvSpPr txBox="1">
            <a:spLocks/>
          </p:cNvSpPr>
          <p:nvPr/>
        </p:nvSpPr>
        <p:spPr bwMode="auto">
          <a:xfrm>
            <a:off x="6299200" y="1269999"/>
            <a:ext cx="4396874" cy="50351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1800">
                <a:solidFill>
                  <a:schemeClr val="tx1"/>
                </a:solidFill>
                <a:latin typeface="+mn-lt"/>
                <a:ea typeface="+mn-ea"/>
              </a:defRPr>
            </a:lvl4pPr>
            <a:lvl5pPr marL="2057400" indent="-228600" algn="l" rtl="0" eaLnBrk="1" fontAlgn="base" hangingPunct="1">
              <a:spcBef>
                <a:spcPct val="20000"/>
              </a:spcBef>
              <a:spcAft>
                <a:spcPct val="0"/>
              </a:spcAft>
              <a:buChar char="»"/>
              <a:defRPr sz="1800">
                <a:solidFill>
                  <a:schemeClr val="tx1"/>
                </a:solidFill>
                <a:latin typeface="+mn-lt"/>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AQAD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Carey Jang / Tyler Fox</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Jim Kelly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Shannon Koplitz</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Joe Mangino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Jeanette Reyes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AQPD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Rich Damberg / Megan Brachtl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Mia South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SPPD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Lisa Conner</a:t>
            </a:r>
          </a:p>
        </p:txBody>
      </p:sp>
      <p:sp>
        <p:nvSpPr>
          <p:cNvPr id="6" name="Slide Number Placeholder 1">
            <a:extLst>
              <a:ext uri="{FF2B5EF4-FFF2-40B4-BE49-F238E27FC236}">
                <a16:creationId xmlns:a16="http://schemas.microsoft.com/office/drawing/2014/main" id="{3B595C53-3B9D-4D45-88AF-D68062CF7AF2}"/>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62218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Overview</a:t>
            </a:r>
            <a:endParaRPr lang="en-US" altLang="zh-CN" sz="3200" b="1" dirty="0">
              <a:solidFill>
                <a:srgbClr val="FFFF00"/>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879566" y="876251"/>
            <a:ext cx="10058400" cy="5616624"/>
          </a:xfrm>
        </p:spPr>
        <p:txBody>
          <a:bodyPr>
            <a:normAutofit fontScale="92500" lnSpcReduction="10000"/>
          </a:bodyPr>
          <a:lstStyle/>
          <a:p>
            <a:pPr>
              <a:lnSpc>
                <a:spcPct val="150000"/>
              </a:lnSpc>
              <a:spcBef>
                <a:spcPts val="0"/>
              </a:spcBef>
            </a:pPr>
            <a:r>
              <a:rPr lang="en-US" dirty="0">
                <a:latin typeface="+mj-lt"/>
                <a:cs typeface="Arial" panose="020B0604020202020204" pitchFamily="34" charset="0"/>
              </a:rPr>
              <a:t>Multi-Pollutant (MP) Background</a:t>
            </a:r>
          </a:p>
          <a:p>
            <a:pPr>
              <a:lnSpc>
                <a:spcPct val="150000"/>
              </a:lnSpc>
              <a:spcBef>
                <a:spcPts val="0"/>
              </a:spcBef>
            </a:pPr>
            <a:r>
              <a:rPr lang="en-US" dirty="0">
                <a:latin typeface="+mj-lt"/>
                <a:cs typeface="Arial" panose="020B0604020202020204" pitchFamily="34" charset="0"/>
              </a:rPr>
              <a:t>NEXUS 3.0</a:t>
            </a:r>
          </a:p>
          <a:p>
            <a:pPr lvl="1">
              <a:lnSpc>
                <a:spcPct val="150000"/>
              </a:lnSpc>
              <a:spcBef>
                <a:spcPts val="0"/>
              </a:spcBef>
            </a:pPr>
            <a:r>
              <a:rPr lang="en-US" dirty="0">
                <a:latin typeface="+mj-lt"/>
                <a:cs typeface="Arial" panose="020B0604020202020204" pitchFamily="34" charset="0"/>
              </a:rPr>
              <a:t>Overview</a:t>
            </a:r>
          </a:p>
          <a:p>
            <a:pPr lvl="1">
              <a:lnSpc>
                <a:spcPct val="150000"/>
              </a:lnSpc>
              <a:spcBef>
                <a:spcPts val="0"/>
              </a:spcBef>
            </a:pPr>
            <a:r>
              <a:rPr lang="en-US" dirty="0">
                <a:latin typeface="+mj-lt"/>
                <a:cs typeface="Arial" panose="020B0604020202020204" pitchFamily="34" charset="0"/>
              </a:rPr>
              <a:t>Climate</a:t>
            </a:r>
          </a:p>
          <a:p>
            <a:pPr lvl="1">
              <a:lnSpc>
                <a:spcPct val="150000"/>
              </a:lnSpc>
              <a:spcBef>
                <a:spcPts val="0"/>
              </a:spcBef>
            </a:pPr>
            <a:r>
              <a:rPr lang="en-US" dirty="0">
                <a:latin typeface="+mj-lt"/>
                <a:cs typeface="Arial" panose="020B0604020202020204" pitchFamily="34" charset="0"/>
              </a:rPr>
              <a:t>Data Inputs and Major Functions</a:t>
            </a:r>
          </a:p>
          <a:p>
            <a:pPr lvl="1">
              <a:lnSpc>
                <a:spcPct val="150000"/>
              </a:lnSpc>
              <a:spcBef>
                <a:spcPts val="0"/>
              </a:spcBef>
            </a:pPr>
            <a:r>
              <a:rPr lang="en-US" dirty="0">
                <a:latin typeface="+mj-lt"/>
                <a:cs typeface="Arial" panose="020B0604020202020204" pitchFamily="34" charset="0"/>
              </a:rPr>
              <a:t>Briefings/Demos</a:t>
            </a:r>
          </a:p>
          <a:p>
            <a:pPr lvl="1">
              <a:lnSpc>
                <a:spcPct val="150000"/>
              </a:lnSpc>
              <a:spcBef>
                <a:spcPts val="0"/>
              </a:spcBef>
            </a:pPr>
            <a:r>
              <a:rPr lang="en-US" dirty="0">
                <a:latin typeface="+mj-lt"/>
                <a:cs typeface="Arial" panose="020B0604020202020204" pitchFamily="34" charset="0"/>
              </a:rPr>
              <a:t>Feedback</a:t>
            </a:r>
          </a:p>
          <a:p>
            <a:pPr lvl="1">
              <a:lnSpc>
                <a:spcPct val="150000"/>
              </a:lnSpc>
              <a:spcBef>
                <a:spcPts val="0"/>
              </a:spcBef>
            </a:pPr>
            <a:r>
              <a:rPr lang="en-US" dirty="0">
                <a:latin typeface="+mj-lt"/>
                <a:cs typeface="Arial" panose="020B0604020202020204" pitchFamily="34" charset="0"/>
              </a:rPr>
              <a:t>Next Steps</a:t>
            </a:r>
          </a:p>
          <a:p>
            <a:pPr>
              <a:lnSpc>
                <a:spcPct val="150000"/>
              </a:lnSpc>
              <a:spcBef>
                <a:spcPts val="0"/>
              </a:spcBef>
            </a:pPr>
            <a:r>
              <a:rPr lang="en-US" dirty="0">
                <a:latin typeface="+mj-lt"/>
                <a:cs typeface="Arial" panose="020B0604020202020204" pitchFamily="34" charset="0"/>
              </a:rPr>
              <a:t>Live Demo</a:t>
            </a:r>
          </a:p>
        </p:txBody>
      </p:sp>
    </p:spTree>
    <p:extLst>
      <p:ext uri="{BB962C8B-B14F-4D97-AF65-F5344CB8AC3E}">
        <p14:creationId xmlns:p14="http://schemas.microsoft.com/office/powerpoint/2010/main" val="133870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4535-9C1C-48F2-B58A-338A93EB7D60}"/>
              </a:ext>
            </a:extLst>
          </p:cNvPr>
          <p:cNvSpPr/>
          <p:nvPr/>
        </p:nvSpPr>
        <p:spPr>
          <a:xfrm>
            <a:off x="800100" y="1275576"/>
            <a:ext cx="10782300" cy="480131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Support a comprehensive, MP treatment of air quality problems to effectively improve air quality and make the most efficient use of available resources</a:t>
            </a:r>
          </a:p>
          <a:p>
            <a:pPr marL="742950" marR="0" lvl="1"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000" b="0" i="0" u="sng"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Primary Goal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identify &amp; evaluate local control strategies targeting emissions of O</a:t>
            </a:r>
            <a:r>
              <a:rPr kumimoji="0" lang="en-US" sz="1800" b="0" i="0" u="none" strike="noStrike" kern="1200" cap="none" spc="0" normalizeH="0" baseline="-25000" noProof="0" dirty="0">
                <a:ln>
                  <a:noFill/>
                </a:ln>
                <a:solidFill>
                  <a:srgbClr val="000000"/>
                </a:solidFill>
                <a:effectLst/>
                <a:uLnTx/>
                <a:uFillTx/>
                <a:latin typeface="Arial" panose="020B0604020202020204" pitchFamily="34" charset="0"/>
                <a:ea typeface="微软雅黑"/>
                <a:cs typeface="Arial" panose="020B0604020202020204" pitchFamily="34" charset="0"/>
              </a:rPr>
              <a:t>3</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&amp; PM</a:t>
            </a:r>
            <a:r>
              <a:rPr kumimoji="0" lang="en-US" sz="1800" b="0" i="0" u="none" strike="noStrike" kern="1200" cap="none" spc="0" normalizeH="0" baseline="-25000" noProof="0" dirty="0">
                <a:ln>
                  <a:noFill/>
                </a:ln>
                <a:solidFill>
                  <a:srgbClr val="000000"/>
                </a:solidFill>
                <a:effectLst/>
                <a:uLnTx/>
                <a:uFillTx/>
                <a:latin typeface="Arial" panose="020B0604020202020204" pitchFamily="34" charset="0"/>
                <a:ea typeface="微软雅黑"/>
                <a:cs typeface="Arial" panose="020B0604020202020204" pitchFamily="34" charset="0"/>
              </a:rPr>
              <a:t>2.5</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and their precursors while at the same time reducing Air Toxics of concern for communities to maximize both health benefits and air quality improvements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MP planning has the potential to reduce the costs and increase benefits associated with air quality management (AQM)</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Supports S/L/T air agencies in developing MP, risk-based AQM plans and implementing strategies that reduce air pollution emissions &amp; improve public health</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Success has been demonstrated in Detroit and SC; another project is currently underway in Louisville, KY</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Tools needed to analyze MP data are either available currently or being developed in OAQPS (e.g., </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NEXUS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a:t>
            </a:r>
          </a:p>
        </p:txBody>
      </p:sp>
      <p:sp>
        <p:nvSpPr>
          <p:cNvPr id="5" name="Rectangle 5">
            <a:extLst>
              <a:ext uri="{FF2B5EF4-FFF2-40B4-BE49-F238E27FC236}">
                <a16:creationId xmlns:a16="http://schemas.microsoft.com/office/drawing/2014/main" id="{05F37120-C018-41AC-BBDC-9156C915F6B8}"/>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ts val="1800"/>
              </a:spcAft>
              <a:buClrTx/>
              <a:buSzTx/>
              <a:buFontTx/>
              <a:buNone/>
              <a:tabLst/>
              <a:defRPr/>
            </a:pPr>
            <a:r>
              <a:rPr kumimoji="0" lang="en-US" altLang="zh-CN"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微软雅黑"/>
                <a:cs typeface="+mn-cs"/>
              </a:rPr>
              <a:t>Multi-Pollutant Background</a:t>
            </a:r>
            <a:endParaRPr kumimoji="0" lang="en-US" altLang="zh-CN"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宋体" panose="02010600030101010101" pitchFamily="2" charset="-122"/>
              <a:cs typeface="+mn-cs"/>
            </a:endParaRPr>
          </a:p>
        </p:txBody>
      </p:sp>
      <p:sp>
        <p:nvSpPr>
          <p:cNvPr id="6" name="Slide Number Placeholder 1">
            <a:extLst>
              <a:ext uri="{FF2B5EF4-FFF2-40B4-BE49-F238E27FC236}">
                <a16:creationId xmlns:a16="http://schemas.microsoft.com/office/drawing/2014/main" id="{49A2A9AB-75B3-41C9-A14A-336EA72FB36C}"/>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6336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52DC-5D3D-4A7E-B04E-4CB600A08944}"/>
              </a:ext>
            </a:extLst>
          </p:cNvPr>
          <p:cNvSpPr>
            <a:spLocks noGrp="1"/>
          </p:cNvSpPr>
          <p:nvPr>
            <p:ph type="title"/>
          </p:nvPr>
        </p:nvSpPr>
        <p:spPr>
          <a:xfrm>
            <a:off x="414394" y="127392"/>
            <a:ext cx="11204185" cy="501827"/>
          </a:xfrm>
        </p:spPr>
        <p:txBody>
          <a:bodyPr/>
          <a:lstStyle/>
          <a:p>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NEXUS: </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Overview</a:t>
            </a:r>
          </a:p>
        </p:txBody>
      </p:sp>
      <p:sp>
        <p:nvSpPr>
          <p:cNvPr id="3" name="Content Placeholder 2">
            <a:extLst>
              <a:ext uri="{FF2B5EF4-FFF2-40B4-BE49-F238E27FC236}">
                <a16:creationId xmlns:a16="http://schemas.microsoft.com/office/drawing/2014/main" id="{D911144F-31E7-4ACE-833F-F707465CEFC3}"/>
              </a:ext>
            </a:extLst>
          </p:cNvPr>
          <p:cNvSpPr>
            <a:spLocks noGrp="1"/>
          </p:cNvSpPr>
          <p:nvPr>
            <p:ph idx="1"/>
          </p:nvPr>
        </p:nvSpPr>
        <p:spPr>
          <a:xfrm>
            <a:off x="370444" y="936172"/>
            <a:ext cx="11451111" cy="5921828"/>
          </a:xfrm>
        </p:spPr>
        <p:txBody>
          <a:bodyPr>
            <a:noAutofit/>
          </a:bodyPr>
          <a:lstStyle/>
          <a:p>
            <a:pPr>
              <a:lnSpc>
                <a:spcPct val="114000"/>
              </a:lnSpc>
              <a:spcAft>
                <a:spcPts val="300"/>
              </a:spcAft>
            </a:pPr>
            <a:r>
              <a:rPr lang="en-US" sz="2000" b="0" dirty="0">
                <a:solidFill>
                  <a:srgbClr val="0000FF"/>
                </a:solidFill>
                <a:latin typeface="Arial" panose="020B0604020202020204" pitchFamily="34" charset="0"/>
                <a:cs typeface="Arial" panose="020B0604020202020204" pitchFamily="34" charset="0"/>
              </a:rPr>
              <a:t>“NEXUS” is an advanced screening tool for multi-pollutant (MP) risks and EJ/Demographic analysis developed by OAQPS’s MP team </a:t>
            </a:r>
          </a:p>
          <a:p>
            <a:pPr>
              <a:lnSpc>
                <a:spcPct val="114000"/>
              </a:lnSpc>
              <a:spcAft>
                <a:spcPts val="300"/>
              </a:spcAft>
            </a:pPr>
            <a:r>
              <a:rPr lang="en-US" sz="2000" b="0" dirty="0">
                <a:latin typeface="Arial" panose="020B0604020202020204" pitchFamily="34" charset="0"/>
                <a:cs typeface="Arial" panose="020B0604020202020204" pitchFamily="34" charset="0"/>
              </a:rPr>
              <a:t>“NEXUS” integrates a suite of MP data, including emissions, monitoring, modeling, fused AQ data and health risk data for PM</a:t>
            </a:r>
            <a:r>
              <a:rPr lang="en-US" sz="2000" b="0" baseline="-25000" dirty="0">
                <a:latin typeface="Arial" panose="020B0604020202020204" pitchFamily="34" charset="0"/>
                <a:cs typeface="Arial" panose="020B0604020202020204" pitchFamily="34" charset="0"/>
              </a:rPr>
              <a:t>2.5</a:t>
            </a:r>
            <a:r>
              <a:rPr lang="en-US" sz="2000" b="0" dirty="0">
                <a:latin typeface="Arial" panose="020B0604020202020204" pitchFamily="34" charset="0"/>
                <a:cs typeface="Arial" panose="020B0604020202020204" pitchFamily="34" charset="0"/>
              </a:rPr>
              <a:t>, O</a:t>
            </a:r>
            <a:r>
              <a:rPr lang="en-US" sz="2000" b="0" baseline="-25000" dirty="0">
                <a:latin typeface="Arial" panose="020B0604020202020204" pitchFamily="34" charset="0"/>
                <a:cs typeface="Arial" panose="020B0604020202020204" pitchFamily="34" charset="0"/>
              </a:rPr>
              <a:t>3</a:t>
            </a:r>
            <a:r>
              <a:rPr lang="en-US" sz="2000" b="0" dirty="0">
                <a:latin typeface="Arial" panose="020B0604020202020204" pitchFamily="34" charset="0"/>
                <a:cs typeface="Arial" panose="020B0604020202020204" pitchFamily="34" charset="0"/>
              </a:rPr>
              <a:t> &amp; air toxics as well as EJ/demographic data, into one single platform to allow national and areal overlay mapping &amp; analysis of MP ambient &amp; risk data </a:t>
            </a:r>
          </a:p>
          <a:p>
            <a:pPr>
              <a:lnSpc>
                <a:spcPct val="114000"/>
              </a:lnSpc>
              <a:spcAft>
                <a:spcPts val="300"/>
              </a:spcAft>
            </a:pPr>
            <a:r>
              <a:rPr lang="en-US" sz="2000" b="0" dirty="0">
                <a:solidFill>
                  <a:srgbClr val="0000FF"/>
                </a:solidFill>
                <a:latin typeface="Arial" panose="020B0604020202020204" pitchFamily="34" charset="0"/>
                <a:cs typeface="Arial" panose="020B0604020202020204" pitchFamily="34" charset="0"/>
              </a:rPr>
              <a:t>“NEXUS” provides MP analysis across from national level “Phase 1” to regional (EPA region/State/CBSA) level “Phase 2”, and now down to community level “Phase 3” (Proximity analysis” in census tract-level)</a:t>
            </a:r>
          </a:p>
          <a:p>
            <a:pPr>
              <a:lnSpc>
                <a:spcPct val="114000"/>
              </a:lnSpc>
              <a:spcBef>
                <a:spcPts val="450"/>
              </a:spcBef>
              <a:spcAft>
                <a:spcPts val="300"/>
              </a:spcAft>
            </a:pPr>
            <a:r>
              <a:rPr lang="en-US" sz="2000" b="0" dirty="0">
                <a:latin typeface="Arial" panose="020B0604020202020204" pitchFamily="34" charset="0"/>
                <a:cs typeface="Arial" panose="020B0604020202020204" pitchFamily="34" charset="0"/>
              </a:rPr>
              <a:t>We expect to use this tool in conjunction with Regions and identify areas that would potentially benefit most from MP approaches to reduce emissions (including current NA areas)</a:t>
            </a:r>
          </a:p>
          <a:p>
            <a:pPr>
              <a:lnSpc>
                <a:spcPct val="114000"/>
              </a:lnSpc>
              <a:spcBef>
                <a:spcPts val="450"/>
              </a:spcBef>
              <a:spcAft>
                <a:spcPts val="300"/>
              </a:spcAft>
            </a:pPr>
            <a:r>
              <a:rPr lang="en-US" sz="2000" b="0" dirty="0">
                <a:solidFill>
                  <a:srgbClr val="0000FF"/>
                </a:solidFill>
                <a:latin typeface="Arial" panose="020B0604020202020204" pitchFamily="34" charset="0"/>
                <a:cs typeface="Arial" panose="020B0604020202020204" pitchFamily="34" charset="0"/>
              </a:rPr>
              <a:t>We also expect that it can have additional value-added uses across the Office for Air Toxics, Environmental Justice and other programs</a:t>
            </a:r>
          </a:p>
          <a:p>
            <a:pPr>
              <a:lnSpc>
                <a:spcPct val="114000"/>
              </a:lnSpc>
              <a:spcBef>
                <a:spcPts val="450"/>
              </a:spcBef>
              <a:spcAft>
                <a:spcPts val="300"/>
              </a:spcAft>
            </a:pPr>
            <a:r>
              <a:rPr lang="en-US" sz="2000" b="0" dirty="0">
                <a:latin typeface="Arial" panose="020B0604020202020204" pitchFamily="34" charset="0"/>
                <a:cs typeface="Arial" panose="020B0604020202020204" pitchFamily="34" charset="0"/>
              </a:rPr>
              <a:t>The NEXUS tool will essentially provide a </a:t>
            </a:r>
            <a:r>
              <a:rPr lang="en-US" sz="2000" b="0" dirty="0">
                <a:solidFill>
                  <a:srgbClr val="FF0000"/>
                </a:solidFill>
                <a:latin typeface="Arial" panose="020B0604020202020204" pitchFamily="34" charset="0"/>
                <a:cs typeface="Arial" panose="020B0604020202020204" pitchFamily="34" charset="0"/>
              </a:rPr>
              <a:t>‘conceptual model’ </a:t>
            </a:r>
            <a:r>
              <a:rPr lang="en-US" sz="2000" b="0" dirty="0">
                <a:latin typeface="Arial" panose="020B0604020202020204" pitchFamily="34" charset="0"/>
                <a:cs typeface="Arial" panose="020B0604020202020204" pitchFamily="34" charset="0"/>
              </a:rPr>
              <a:t>of an area’s MP issues to facilitate engagement with state/local/tribal agencies &amp; community stakeholder groups</a:t>
            </a:r>
          </a:p>
          <a:p>
            <a:endParaRPr lang="en-US" sz="2000" dirty="0">
              <a:latin typeface="Arial" panose="020B0604020202020204" pitchFamily="34" charset="0"/>
              <a:cs typeface="Arial" panose="020B0604020202020204" pitchFamily="34" charset="0"/>
            </a:endParaRPr>
          </a:p>
        </p:txBody>
      </p:sp>
      <p:sp>
        <p:nvSpPr>
          <p:cNvPr id="6" name="Slide Number Placeholder 1">
            <a:extLst>
              <a:ext uri="{FF2B5EF4-FFF2-40B4-BE49-F238E27FC236}">
                <a16:creationId xmlns:a16="http://schemas.microsoft.com/office/drawing/2014/main" id="{21E3A051-7FED-44A1-9971-9B1F1E975018}"/>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700469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52DC-5D3D-4A7E-B04E-4CB600A08944}"/>
              </a:ext>
            </a:extLst>
          </p:cNvPr>
          <p:cNvSpPr>
            <a:spLocks noGrp="1"/>
          </p:cNvSpPr>
          <p:nvPr>
            <p:ph type="title"/>
          </p:nvPr>
        </p:nvSpPr>
        <p:spPr>
          <a:xfrm>
            <a:off x="414394" y="127392"/>
            <a:ext cx="11204185" cy="501827"/>
          </a:xfrm>
        </p:spPr>
        <p:txBody>
          <a:bodyPr/>
          <a:lstStyle/>
          <a:p>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NEXUS: </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Climate</a:t>
            </a:r>
          </a:p>
        </p:txBody>
      </p:sp>
      <p:sp>
        <p:nvSpPr>
          <p:cNvPr id="3" name="Content Placeholder 2">
            <a:extLst>
              <a:ext uri="{FF2B5EF4-FFF2-40B4-BE49-F238E27FC236}">
                <a16:creationId xmlns:a16="http://schemas.microsoft.com/office/drawing/2014/main" id="{D911144F-31E7-4ACE-833F-F707465CEFC3}"/>
              </a:ext>
            </a:extLst>
          </p:cNvPr>
          <p:cNvSpPr>
            <a:spLocks noGrp="1"/>
          </p:cNvSpPr>
          <p:nvPr>
            <p:ph idx="1"/>
          </p:nvPr>
        </p:nvSpPr>
        <p:spPr>
          <a:xfrm>
            <a:off x="370445" y="936172"/>
            <a:ext cx="4565350" cy="5921828"/>
          </a:xfrm>
        </p:spPr>
        <p:txBody>
          <a:bodyPr>
            <a:normAutofit fontScale="92500" lnSpcReduction="20000"/>
          </a:bodyPr>
          <a:lstStyle/>
          <a:p>
            <a:pPr>
              <a:lnSpc>
                <a:spcPct val="114000"/>
              </a:lnSpc>
              <a:spcAft>
                <a:spcPts val="300"/>
              </a:spcAft>
            </a:pPr>
            <a:r>
              <a:rPr lang="en-US" sz="2400" b="0" dirty="0">
                <a:latin typeface="Arial" panose="020B0604020202020204" pitchFamily="34" charset="0"/>
                <a:cs typeface="Arial" panose="020B0604020202020204" pitchFamily="34" charset="0"/>
              </a:rPr>
              <a:t>NEXUS originally developed as an air quality planning tool; however, we recognize the importance of climate considerations in that context</a:t>
            </a:r>
          </a:p>
          <a:p>
            <a:pPr>
              <a:lnSpc>
                <a:spcPct val="114000"/>
              </a:lnSpc>
              <a:spcAft>
                <a:spcPts val="300"/>
              </a:spcAft>
            </a:pPr>
            <a:r>
              <a:rPr lang="en-US" sz="2400" b="0" dirty="0">
                <a:latin typeface="Arial" panose="020B0604020202020204" pitchFamily="34" charset="0"/>
                <a:cs typeface="Arial" panose="020B0604020202020204" pitchFamily="34" charset="0"/>
              </a:rPr>
              <a:t>Currently includes CO2e emissions information</a:t>
            </a:r>
          </a:p>
          <a:p>
            <a:pPr>
              <a:lnSpc>
                <a:spcPct val="114000"/>
              </a:lnSpc>
              <a:spcAft>
                <a:spcPts val="300"/>
              </a:spcAft>
            </a:pPr>
            <a:r>
              <a:rPr lang="en-US" sz="2400" b="0" dirty="0">
                <a:latin typeface="Arial" panose="020B0604020202020204" pitchFamily="34" charset="0"/>
                <a:cs typeface="Arial" panose="020B0604020202020204" pitchFamily="34" charset="0"/>
              </a:rPr>
              <a:t>Working to incorporate EPA indices for climate that are developed and available in other tools (if resources available):</a:t>
            </a:r>
          </a:p>
          <a:p>
            <a:pPr lvl="1">
              <a:lnSpc>
                <a:spcPct val="114000"/>
              </a:lnSpc>
              <a:spcAft>
                <a:spcPts val="300"/>
              </a:spcAft>
            </a:pPr>
            <a:r>
              <a:rPr lang="en-US" sz="1800" b="0" dirty="0">
                <a:latin typeface="Arial" panose="020B0604020202020204" pitchFamily="34" charset="0"/>
                <a:cs typeface="Arial" panose="020B0604020202020204" pitchFamily="34" charset="0"/>
              </a:rPr>
              <a:t>EJSCREEN</a:t>
            </a:r>
          </a:p>
          <a:p>
            <a:pPr lvl="1">
              <a:lnSpc>
                <a:spcPct val="114000"/>
              </a:lnSpc>
              <a:spcAft>
                <a:spcPts val="300"/>
              </a:spcAft>
            </a:pPr>
            <a:r>
              <a:rPr lang="en-US" sz="1800" b="0" dirty="0">
                <a:latin typeface="Arial" panose="020B0604020202020204" pitchFamily="34" charset="0"/>
                <a:cs typeface="Arial" panose="020B0604020202020204" pitchFamily="34" charset="0"/>
              </a:rPr>
              <a:t>Justice40 Climate and Economic Justice Screening Tool</a:t>
            </a:r>
          </a:p>
          <a:p>
            <a:pPr lvl="1">
              <a:lnSpc>
                <a:spcPct val="114000"/>
              </a:lnSpc>
              <a:spcAft>
                <a:spcPts val="300"/>
              </a:spcAft>
            </a:pPr>
            <a:r>
              <a:rPr lang="en-US" sz="1800" b="0" dirty="0">
                <a:latin typeface="Arial" panose="020B0604020202020204" pitchFamily="34" charset="0"/>
                <a:cs typeface="Arial" panose="020B0604020202020204" pitchFamily="34" charset="0"/>
              </a:rPr>
              <a:t>Heat indices &amp; stressors (OAQPS &amp; ORD)</a:t>
            </a:r>
          </a:p>
          <a:p>
            <a:pPr lvl="1">
              <a:lnSpc>
                <a:spcPct val="114000"/>
              </a:lnSpc>
              <a:spcAft>
                <a:spcPts val="300"/>
              </a:spcAft>
            </a:pPr>
            <a:r>
              <a:rPr lang="en-US" sz="1800" b="0" dirty="0">
                <a:latin typeface="Arial" panose="020B0604020202020204" pitchFamily="34" charset="0"/>
                <a:cs typeface="Arial" panose="020B0604020202020204" pitchFamily="34" charset="0"/>
              </a:rPr>
              <a:t>Climate Related Social Vulnerability Indicators (OAP)</a:t>
            </a:r>
          </a:p>
        </p:txBody>
      </p:sp>
      <p:sp>
        <p:nvSpPr>
          <p:cNvPr id="6" name="Slide Number Placeholder 1">
            <a:extLst>
              <a:ext uri="{FF2B5EF4-FFF2-40B4-BE49-F238E27FC236}">
                <a16:creationId xmlns:a16="http://schemas.microsoft.com/office/drawing/2014/main" id="{21E3A051-7FED-44A1-9971-9B1F1E975018}"/>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pic>
        <p:nvPicPr>
          <p:cNvPr id="8" name="Picture 7">
            <a:extLst>
              <a:ext uri="{FF2B5EF4-FFF2-40B4-BE49-F238E27FC236}">
                <a16:creationId xmlns:a16="http://schemas.microsoft.com/office/drawing/2014/main" id="{39C50A23-E5FC-4B99-9DFA-E0EA52FC3C4B}"/>
              </a:ext>
            </a:extLst>
          </p:cNvPr>
          <p:cNvPicPr>
            <a:picLocks noChangeAspect="1"/>
          </p:cNvPicPr>
          <p:nvPr/>
        </p:nvPicPr>
        <p:blipFill>
          <a:blip r:embed="rId3"/>
          <a:stretch>
            <a:fillRect/>
          </a:stretch>
        </p:blipFill>
        <p:spPr>
          <a:xfrm>
            <a:off x="4980038" y="827938"/>
            <a:ext cx="6496385" cy="3488423"/>
          </a:xfrm>
          <a:prstGeom prst="rect">
            <a:avLst/>
          </a:prstGeom>
        </p:spPr>
      </p:pic>
      <p:pic>
        <p:nvPicPr>
          <p:cNvPr id="7" name="Picture 6">
            <a:extLst>
              <a:ext uri="{FF2B5EF4-FFF2-40B4-BE49-F238E27FC236}">
                <a16:creationId xmlns:a16="http://schemas.microsoft.com/office/drawing/2014/main" id="{D74641AA-58C0-466E-8871-14D73399A669}"/>
              </a:ext>
            </a:extLst>
          </p:cNvPr>
          <p:cNvPicPr>
            <a:picLocks noChangeAspect="1"/>
          </p:cNvPicPr>
          <p:nvPr/>
        </p:nvPicPr>
        <p:blipFill rotWithShape="1">
          <a:blip r:embed="rId4"/>
          <a:srcRect r="6256" b="875"/>
          <a:stretch/>
        </p:blipFill>
        <p:spPr>
          <a:xfrm>
            <a:off x="8403180" y="2949677"/>
            <a:ext cx="3536007" cy="3654165"/>
          </a:xfrm>
          <a:prstGeom prst="rect">
            <a:avLst/>
          </a:prstGeom>
        </p:spPr>
      </p:pic>
      <p:cxnSp>
        <p:nvCxnSpPr>
          <p:cNvPr id="5" name="Straight Arrow Connector 4">
            <a:extLst>
              <a:ext uri="{FF2B5EF4-FFF2-40B4-BE49-F238E27FC236}">
                <a16:creationId xmlns:a16="http://schemas.microsoft.com/office/drawing/2014/main" id="{BE726D08-16E0-4D81-BA15-163EA248EDF7}"/>
              </a:ext>
            </a:extLst>
          </p:cNvPr>
          <p:cNvCxnSpPr/>
          <p:nvPr/>
        </p:nvCxnSpPr>
        <p:spPr bwMode="auto">
          <a:xfrm>
            <a:off x="4031226" y="2949677"/>
            <a:ext cx="816077" cy="0"/>
          </a:xfrm>
          <a:prstGeom prst="straightConnector1">
            <a:avLst/>
          </a:prstGeom>
          <a:ln w="38100">
            <a:solidFill>
              <a:srgbClr val="333399"/>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D38F817-F5AA-422B-8FD1-314124DDAFCC}"/>
              </a:ext>
            </a:extLst>
          </p:cNvPr>
          <p:cNvCxnSpPr>
            <a:cxnSpLocks/>
          </p:cNvCxnSpPr>
          <p:nvPr/>
        </p:nvCxnSpPr>
        <p:spPr bwMode="auto">
          <a:xfrm>
            <a:off x="4624715" y="4512236"/>
            <a:ext cx="3603515" cy="544506"/>
          </a:xfrm>
          <a:prstGeom prst="straightConnector1">
            <a:avLst/>
          </a:prstGeom>
          <a:ln w="38100">
            <a:solidFill>
              <a:srgbClr val="333399"/>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71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189">
            <a:extLst>
              <a:ext uri="{FF2B5EF4-FFF2-40B4-BE49-F238E27FC236}">
                <a16:creationId xmlns:a16="http://schemas.microsoft.com/office/drawing/2014/main" id="{72A22084-3D6E-4084-8B6F-17E55E0655D6}"/>
              </a:ext>
            </a:extLst>
          </p:cNvPr>
          <p:cNvPicPr>
            <a:picLocks noChangeAspect="1"/>
          </p:cNvPicPr>
          <p:nvPr/>
        </p:nvPicPr>
        <p:blipFill rotWithShape="1">
          <a:blip r:embed="rId3"/>
          <a:srcRect l="29676" t="18396" r="7862" b="17988"/>
          <a:stretch/>
        </p:blipFill>
        <p:spPr>
          <a:xfrm>
            <a:off x="9190431" y="771817"/>
            <a:ext cx="2910859" cy="1605818"/>
          </a:xfrm>
          <a:prstGeom prst="rect">
            <a:avLst/>
          </a:prstGeom>
          <a:ln w="19050">
            <a:solidFill>
              <a:schemeClr val="tx1"/>
            </a:solidFill>
          </a:ln>
        </p:spPr>
      </p:pic>
      <p:grpSp>
        <p:nvGrpSpPr>
          <p:cNvPr id="26" name="Group 25">
            <a:extLst>
              <a:ext uri="{FF2B5EF4-FFF2-40B4-BE49-F238E27FC236}">
                <a16:creationId xmlns:a16="http://schemas.microsoft.com/office/drawing/2014/main" id="{149459CC-BBCD-4541-87AE-770303004646}"/>
              </a:ext>
            </a:extLst>
          </p:cNvPr>
          <p:cNvGrpSpPr/>
          <p:nvPr/>
        </p:nvGrpSpPr>
        <p:grpSpPr>
          <a:xfrm>
            <a:off x="9191011" y="1161982"/>
            <a:ext cx="2923230" cy="1736591"/>
            <a:chOff x="9192182" y="1290038"/>
            <a:chExt cx="2923230" cy="1736591"/>
          </a:xfrm>
        </p:grpSpPr>
        <p:pic>
          <p:nvPicPr>
            <p:cNvPr id="18" name="Picture 17">
              <a:extLst>
                <a:ext uri="{FF2B5EF4-FFF2-40B4-BE49-F238E27FC236}">
                  <a16:creationId xmlns:a16="http://schemas.microsoft.com/office/drawing/2014/main" id="{6C588C76-AB07-44C3-BF4E-641E86AE0C66}"/>
                </a:ext>
              </a:extLst>
            </p:cNvPr>
            <p:cNvPicPr>
              <a:picLocks noChangeAspect="1"/>
            </p:cNvPicPr>
            <p:nvPr/>
          </p:nvPicPr>
          <p:blipFill>
            <a:blip r:embed="rId4"/>
            <a:stretch>
              <a:fillRect/>
            </a:stretch>
          </p:blipFill>
          <p:spPr>
            <a:xfrm>
              <a:off x="9192182" y="1290038"/>
              <a:ext cx="2910858" cy="1736591"/>
            </a:xfrm>
            <a:prstGeom prst="rect">
              <a:avLst/>
            </a:prstGeom>
            <a:ln w="19050">
              <a:solidFill>
                <a:schemeClr val="tx1"/>
              </a:solidFill>
            </a:ln>
          </p:spPr>
        </p:pic>
        <p:pic>
          <p:nvPicPr>
            <p:cNvPr id="24" name="Picture 23">
              <a:extLst>
                <a:ext uri="{FF2B5EF4-FFF2-40B4-BE49-F238E27FC236}">
                  <a16:creationId xmlns:a16="http://schemas.microsoft.com/office/drawing/2014/main" id="{9175AC6D-1CE6-4C58-B645-2E2E9C53AE8D}"/>
                </a:ext>
              </a:extLst>
            </p:cNvPr>
            <p:cNvPicPr>
              <a:picLocks noChangeAspect="1"/>
            </p:cNvPicPr>
            <p:nvPr/>
          </p:nvPicPr>
          <p:blipFill>
            <a:blip r:embed="rId5"/>
            <a:stretch>
              <a:fillRect/>
            </a:stretch>
          </p:blipFill>
          <p:spPr>
            <a:xfrm>
              <a:off x="10658202" y="2294804"/>
              <a:ext cx="1457210" cy="728605"/>
            </a:xfrm>
            <a:prstGeom prst="rect">
              <a:avLst/>
            </a:prstGeom>
            <a:ln w="19050">
              <a:solidFill>
                <a:schemeClr val="tx1"/>
              </a:solidFill>
            </a:ln>
          </p:spPr>
        </p:pic>
      </p:grpSp>
      <p:pic>
        <p:nvPicPr>
          <p:cNvPr id="17" name="Picture 16">
            <a:extLst>
              <a:ext uri="{FF2B5EF4-FFF2-40B4-BE49-F238E27FC236}">
                <a16:creationId xmlns:a16="http://schemas.microsoft.com/office/drawing/2014/main" id="{59FF4DD3-C549-44A0-A4D8-6B64F4CFCDAE}"/>
              </a:ext>
            </a:extLst>
          </p:cNvPr>
          <p:cNvPicPr>
            <a:picLocks noChangeAspect="1"/>
          </p:cNvPicPr>
          <p:nvPr/>
        </p:nvPicPr>
        <p:blipFill>
          <a:blip r:embed="rId6"/>
          <a:stretch>
            <a:fillRect/>
          </a:stretch>
        </p:blipFill>
        <p:spPr>
          <a:xfrm>
            <a:off x="9190323" y="1746462"/>
            <a:ext cx="2939350" cy="1524369"/>
          </a:xfrm>
          <a:prstGeom prst="rect">
            <a:avLst/>
          </a:prstGeom>
          <a:ln w="12700">
            <a:solidFill>
              <a:schemeClr val="tx1"/>
            </a:solidFill>
          </a:ln>
        </p:spPr>
      </p:pic>
      <p:sp>
        <p:nvSpPr>
          <p:cNvPr id="2" name="Title 1">
            <a:extLst>
              <a:ext uri="{FF2B5EF4-FFF2-40B4-BE49-F238E27FC236}">
                <a16:creationId xmlns:a16="http://schemas.microsoft.com/office/drawing/2014/main" id="{35540F89-0691-46D1-8B80-E294C911CAB3}"/>
              </a:ext>
            </a:extLst>
          </p:cNvPr>
          <p:cNvSpPr>
            <a:spLocks noGrp="1"/>
          </p:cNvSpPr>
          <p:nvPr>
            <p:ph type="title"/>
          </p:nvPr>
        </p:nvSpPr>
        <p:spPr>
          <a:xfrm>
            <a:off x="657697" y="67734"/>
            <a:ext cx="10526649" cy="603505"/>
          </a:xfrm>
        </p:spPr>
        <p:txBody>
          <a:bodyPr vert="horz" lIns="91440" tIns="45720" rIns="91440" bIns="45720" rtlCol="0" anchor="ctr">
            <a:noAutofit/>
          </a:bodyPr>
          <a:lstStyle/>
          <a:p>
            <a:r>
              <a:rPr lang="en-US" sz="3600" b="1" dirty="0">
                <a:solidFill>
                  <a:srgbClr val="FFFF00"/>
                </a:solidFill>
              </a:rPr>
              <a:t>NEXUS:</a:t>
            </a:r>
            <a:r>
              <a:rPr lang="en-US" sz="3600" b="1" dirty="0"/>
              <a:t> Data Inputs and Major Functions</a:t>
            </a:r>
          </a:p>
        </p:txBody>
      </p:sp>
      <p:sp>
        <p:nvSpPr>
          <p:cNvPr id="22" name="Slide Number Placeholder 21">
            <a:extLst>
              <a:ext uri="{FF2B5EF4-FFF2-40B4-BE49-F238E27FC236}">
                <a16:creationId xmlns:a16="http://schemas.microsoft.com/office/drawing/2014/main" id="{1F92DE3F-E3F1-4C06-91AE-06C993B972C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fld id="{C9590BB6-C56E-4746-BD6F-28D06F1076BD}" type="slidenum">
              <a:rPr lang="en-US" smtClean="0"/>
              <a:pPr>
                <a:spcAft>
                  <a:spcPts val="600"/>
                </a:spcAft>
                <a:defRPr/>
              </a:pPr>
              <a:t>7</a:t>
            </a:fld>
            <a:endParaRPr lang="en-US" sz="3200" dirty="0">
              <a:solidFill>
                <a:srgbClr val="FFFFFF"/>
              </a:solidFill>
              <a:latin typeface="Calibri" panose="020F0502020204030204"/>
            </a:endParaRPr>
          </a:p>
        </p:txBody>
      </p:sp>
      <p:sp>
        <p:nvSpPr>
          <p:cNvPr id="3" name="Oval 2">
            <a:extLst>
              <a:ext uri="{FF2B5EF4-FFF2-40B4-BE49-F238E27FC236}">
                <a16:creationId xmlns:a16="http://schemas.microsoft.com/office/drawing/2014/main" id="{4B196DFB-F28A-411B-9F0E-966E474B761C}"/>
              </a:ext>
            </a:extLst>
          </p:cNvPr>
          <p:cNvSpPr/>
          <p:nvPr/>
        </p:nvSpPr>
        <p:spPr bwMode="auto">
          <a:xfrm>
            <a:off x="3347716" y="2260577"/>
            <a:ext cx="2521993" cy="2969869"/>
          </a:xfrm>
          <a:prstGeom prst="ellipse">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cene3d>
              <a:camera prst="orthographicFront"/>
              <a:lightRig rig="soft" dir="t">
                <a:rot lat="0" lon="0" rev="15600000"/>
              </a:lightRig>
            </a:scene3d>
            <a:sp3d extrusionH="57150" prstMaterial="softEdge">
              <a:bevelT w="25400" h="38100"/>
            </a:sp3d>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1" i="0" u="none" strike="noStrike" normalizeH="0" baseline="0" dirty="0">
              <a:ln/>
              <a:solidFill>
                <a:srgbClr val="00B050"/>
              </a:solidFill>
              <a:latin typeface="Arial" charset="0"/>
              <a:ea typeface="宋体" pitchFamily="2" charset="-122"/>
            </a:endParaRPr>
          </a:p>
        </p:txBody>
      </p:sp>
      <p:sp>
        <p:nvSpPr>
          <p:cNvPr id="4" name="Rectangle: Rounded Corners 3">
            <a:extLst>
              <a:ext uri="{FF2B5EF4-FFF2-40B4-BE49-F238E27FC236}">
                <a16:creationId xmlns:a16="http://schemas.microsoft.com/office/drawing/2014/main" id="{05D87BAC-9AEE-46B8-8B17-B257D3DB3E0C}"/>
              </a:ext>
            </a:extLst>
          </p:cNvPr>
          <p:cNvSpPr/>
          <p:nvPr/>
        </p:nvSpPr>
        <p:spPr bwMode="auto">
          <a:xfrm>
            <a:off x="407849" y="3287688"/>
            <a:ext cx="2302932" cy="750357"/>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O</a:t>
            </a:r>
            <a:r>
              <a:rPr lang="en-US" sz="1400" baseline="-25000" dirty="0">
                <a:solidFill>
                  <a:srgbClr val="0000FF"/>
                </a:solidFill>
                <a:latin typeface="Arial" panose="020B0604020202020204" pitchFamily="34" charset="0"/>
                <a:cs typeface="Arial" panose="020B0604020202020204" pitchFamily="34" charset="0"/>
              </a:rPr>
              <a:t>3</a:t>
            </a:r>
            <a:r>
              <a:rPr lang="en-US" sz="1400" dirty="0">
                <a:solidFill>
                  <a:srgbClr val="0000FF"/>
                </a:solidFill>
                <a:latin typeface="Arial" panose="020B0604020202020204" pitchFamily="34" charset="0"/>
                <a:cs typeface="Arial" panose="020B0604020202020204" pitchFamily="34" charset="0"/>
              </a:rPr>
              <a:t>, PM</a:t>
            </a:r>
            <a:r>
              <a:rPr lang="en-US" sz="1400" baseline="-25000" dirty="0">
                <a:solidFill>
                  <a:srgbClr val="0000FF"/>
                </a:solidFill>
                <a:latin typeface="Arial" panose="020B0604020202020204" pitchFamily="34" charset="0"/>
                <a:cs typeface="Arial" panose="020B0604020202020204" pitchFamily="34" charset="0"/>
              </a:rPr>
              <a:t>2.5</a:t>
            </a:r>
            <a:r>
              <a:rPr lang="en-US" sz="1400" dirty="0">
                <a:solidFill>
                  <a:srgbClr val="0000FF"/>
                </a:solidFill>
                <a:latin typeface="Arial" panose="020B0604020202020204" pitchFamily="34" charset="0"/>
                <a:cs typeface="Arial" panose="020B0604020202020204" pitchFamily="34" charset="0"/>
              </a:rPr>
              <a:t> &amp; Air Toxics Monitoring Data</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(2002-2020 &amp; -2018) </a:t>
            </a:r>
          </a:p>
        </p:txBody>
      </p:sp>
      <p:sp>
        <p:nvSpPr>
          <p:cNvPr id="12" name="Rectangle: Rounded Corners 11">
            <a:extLst>
              <a:ext uri="{FF2B5EF4-FFF2-40B4-BE49-F238E27FC236}">
                <a16:creationId xmlns:a16="http://schemas.microsoft.com/office/drawing/2014/main" id="{FCEB7F79-2FBD-4354-B1F1-7A55203A29AE}"/>
              </a:ext>
            </a:extLst>
          </p:cNvPr>
          <p:cNvSpPr/>
          <p:nvPr/>
        </p:nvSpPr>
        <p:spPr bwMode="auto">
          <a:xfrm>
            <a:off x="407849" y="1880975"/>
            <a:ext cx="2302932" cy="131459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O</a:t>
            </a:r>
            <a:r>
              <a:rPr lang="en-US" sz="1400" baseline="-25000" dirty="0">
                <a:solidFill>
                  <a:srgbClr val="0000FF"/>
                </a:solidFill>
                <a:latin typeface="Arial" panose="020B0604020202020204" pitchFamily="34" charset="0"/>
                <a:cs typeface="Arial" panose="020B0604020202020204" pitchFamily="34" charset="0"/>
              </a:rPr>
              <a:t>3</a:t>
            </a:r>
            <a:r>
              <a:rPr lang="en-US" sz="1400" dirty="0">
                <a:solidFill>
                  <a:srgbClr val="0000FF"/>
                </a:solidFill>
                <a:latin typeface="Arial" panose="020B0604020202020204" pitchFamily="34" charset="0"/>
                <a:cs typeface="Arial" panose="020B0604020202020204" pitchFamily="34" charset="0"/>
              </a:rPr>
              <a:t>, PM</a:t>
            </a:r>
            <a:r>
              <a:rPr lang="en-US" sz="1400" baseline="-25000" dirty="0">
                <a:solidFill>
                  <a:srgbClr val="0000FF"/>
                </a:solidFill>
                <a:latin typeface="Arial" panose="020B0604020202020204" pitchFamily="34" charset="0"/>
                <a:cs typeface="Arial" panose="020B0604020202020204" pitchFamily="34" charset="0"/>
              </a:rPr>
              <a:t>2.5</a:t>
            </a:r>
            <a:r>
              <a:rPr lang="en-US" sz="1400" dirty="0">
                <a:solidFill>
                  <a:srgbClr val="0000FF"/>
                </a:solidFill>
                <a:latin typeface="Arial" panose="020B0604020202020204" pitchFamily="34" charset="0"/>
                <a:cs typeface="Arial" panose="020B0604020202020204" pitchFamily="34" charset="0"/>
              </a:rPr>
              <a:t> &amp; Air Toxics Risk Data &amp; </a:t>
            </a:r>
          </a:p>
          <a:p>
            <a:pPr algn="ctr"/>
            <a:r>
              <a:rPr lang="en-US" sz="1400" dirty="0">
                <a:solidFill>
                  <a:srgbClr val="0000FF"/>
                </a:solidFill>
                <a:latin typeface="Arial" panose="020B0604020202020204" pitchFamily="34" charset="0"/>
                <a:cs typeface="Arial" panose="020B0604020202020204" pitchFamily="34" charset="0"/>
              </a:rPr>
              <a:t>Conc. (fused AQ) Data</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(2017 &amp; 2014) </a:t>
            </a:r>
          </a:p>
          <a:p>
            <a:pPr algn="ctr"/>
            <a:r>
              <a:rPr lang="en-US" sz="140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(Census tract-level)</a:t>
            </a:r>
            <a:endParaRPr kumimoji="0" lang="en-US" sz="1400" i="0" u="none" strike="noStrike" normalizeH="0" baseline="0" dirty="0">
              <a:ln w="0"/>
              <a:effectLst>
                <a:outerShdw blurRad="38100" dist="19050" dir="2700000" algn="tl" rotWithShape="0">
                  <a:schemeClr val="dk1">
                    <a:alpha val="40000"/>
                  </a:schemeClr>
                </a:outerShdw>
              </a:effectLst>
              <a:latin typeface="Arial" charset="0"/>
              <a:ea typeface="宋体" pitchFamily="2" charset="-122"/>
            </a:endParaRPr>
          </a:p>
        </p:txBody>
      </p:sp>
      <p:sp>
        <p:nvSpPr>
          <p:cNvPr id="13" name="Rectangle: Rounded Corners 12">
            <a:extLst>
              <a:ext uri="{FF2B5EF4-FFF2-40B4-BE49-F238E27FC236}">
                <a16:creationId xmlns:a16="http://schemas.microsoft.com/office/drawing/2014/main" id="{A97C61BF-A0B8-4950-8BF9-D6028ED6A8DA}"/>
              </a:ext>
            </a:extLst>
          </p:cNvPr>
          <p:cNvSpPr/>
          <p:nvPr/>
        </p:nvSpPr>
        <p:spPr bwMode="auto">
          <a:xfrm>
            <a:off x="407849" y="4121189"/>
            <a:ext cx="2302932"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NEI County &amp; </a:t>
            </a:r>
          </a:p>
          <a:p>
            <a:pPr algn="ctr"/>
            <a:r>
              <a:rPr lang="en-US" sz="1400" dirty="0">
                <a:solidFill>
                  <a:srgbClr val="0000FF"/>
                </a:solidFill>
                <a:latin typeface="Arial" panose="020B0604020202020204" pitchFamily="34" charset="0"/>
                <a:cs typeface="Arial" panose="020B0604020202020204" pitchFamily="34" charset="0"/>
              </a:rPr>
              <a:t>Facility Emissions</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(2017 &amp; 2014) </a:t>
            </a:r>
          </a:p>
        </p:txBody>
      </p:sp>
      <p:sp>
        <p:nvSpPr>
          <p:cNvPr id="14" name="Rectangle: Rounded Corners 13">
            <a:extLst>
              <a:ext uri="{FF2B5EF4-FFF2-40B4-BE49-F238E27FC236}">
                <a16:creationId xmlns:a16="http://schemas.microsoft.com/office/drawing/2014/main" id="{C1AD7E10-383D-4E8F-92B1-0CCECF9D3725}"/>
              </a:ext>
            </a:extLst>
          </p:cNvPr>
          <p:cNvSpPr/>
          <p:nvPr/>
        </p:nvSpPr>
        <p:spPr bwMode="auto">
          <a:xfrm>
            <a:off x="407849" y="813617"/>
            <a:ext cx="2302932" cy="975242"/>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O</a:t>
            </a:r>
            <a:r>
              <a:rPr lang="en-US" sz="1400" baseline="-25000" dirty="0">
                <a:solidFill>
                  <a:srgbClr val="0000FF"/>
                </a:solidFill>
                <a:latin typeface="Arial" panose="020B0604020202020204" pitchFamily="34" charset="0"/>
                <a:cs typeface="Arial" panose="020B0604020202020204" pitchFamily="34" charset="0"/>
              </a:rPr>
              <a:t>3</a:t>
            </a:r>
            <a:r>
              <a:rPr lang="en-US" sz="1400" dirty="0">
                <a:solidFill>
                  <a:srgbClr val="0000FF"/>
                </a:solidFill>
                <a:latin typeface="Arial" panose="020B0604020202020204" pitchFamily="34" charset="0"/>
                <a:cs typeface="Arial" panose="020B0604020202020204" pitchFamily="34" charset="0"/>
              </a:rPr>
              <a:t> &amp; PM</a:t>
            </a:r>
            <a:r>
              <a:rPr lang="en-US" sz="1400" baseline="-25000" dirty="0">
                <a:solidFill>
                  <a:srgbClr val="0000FF"/>
                </a:solidFill>
                <a:latin typeface="Arial" panose="020B0604020202020204" pitchFamily="34" charset="0"/>
                <a:cs typeface="Arial" panose="020B0604020202020204" pitchFamily="34" charset="0"/>
              </a:rPr>
              <a:t>2.5</a:t>
            </a:r>
            <a:r>
              <a:rPr lang="en-US" sz="1400" dirty="0">
                <a:solidFill>
                  <a:srgbClr val="0000FF"/>
                </a:solidFill>
                <a:latin typeface="Arial" panose="020B0604020202020204" pitchFamily="34" charset="0"/>
                <a:cs typeface="Arial" panose="020B0604020202020204" pitchFamily="34" charset="0"/>
              </a:rPr>
              <a:t> </a:t>
            </a:r>
          </a:p>
          <a:p>
            <a:pPr algn="ctr"/>
            <a:r>
              <a:rPr lang="en-US" sz="1400" dirty="0">
                <a:solidFill>
                  <a:srgbClr val="0000FF"/>
                </a:solidFill>
                <a:latin typeface="Arial" panose="020B0604020202020204" pitchFamily="34" charset="0"/>
                <a:cs typeface="Arial" panose="020B0604020202020204" pitchFamily="34" charset="0"/>
              </a:rPr>
              <a:t>Ambient/Design Value</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(2012-2020) </a:t>
            </a:r>
          </a:p>
          <a:p>
            <a:pPr algn="ctr"/>
            <a:r>
              <a:rPr lang="en-US" sz="140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(County-level)</a:t>
            </a:r>
            <a:endParaRPr kumimoji="0" lang="en-US" sz="1400" i="0" u="none" strike="noStrike" normalizeH="0" baseline="0" dirty="0">
              <a:ln w="0"/>
              <a:effectLst>
                <a:outerShdw blurRad="38100" dist="19050" dir="2700000" algn="tl" rotWithShape="0">
                  <a:schemeClr val="dk1">
                    <a:alpha val="40000"/>
                  </a:schemeClr>
                </a:outerShdw>
              </a:effectLst>
              <a:latin typeface="Arial" charset="0"/>
              <a:ea typeface="宋体" pitchFamily="2" charset="-122"/>
            </a:endParaRPr>
          </a:p>
        </p:txBody>
      </p:sp>
      <p:sp>
        <p:nvSpPr>
          <p:cNvPr id="15" name="Rectangle: Rounded Corners 14">
            <a:extLst>
              <a:ext uri="{FF2B5EF4-FFF2-40B4-BE49-F238E27FC236}">
                <a16:creationId xmlns:a16="http://schemas.microsoft.com/office/drawing/2014/main" id="{4E2C883F-DA27-4E5A-BFE9-C21A5F41D35D}"/>
              </a:ext>
            </a:extLst>
          </p:cNvPr>
          <p:cNvSpPr/>
          <p:nvPr/>
        </p:nvSpPr>
        <p:spPr bwMode="auto">
          <a:xfrm>
            <a:off x="407849" y="5032150"/>
            <a:ext cx="2302932"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Environmental Justice &amp; Demographic Data</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(from EJSCREEN) </a:t>
            </a:r>
          </a:p>
        </p:txBody>
      </p:sp>
      <p:sp>
        <p:nvSpPr>
          <p:cNvPr id="16" name="Rectangle: Rounded Corners 15">
            <a:extLst>
              <a:ext uri="{FF2B5EF4-FFF2-40B4-BE49-F238E27FC236}">
                <a16:creationId xmlns:a16="http://schemas.microsoft.com/office/drawing/2014/main" id="{CC7F1F00-5BFA-4414-BAF4-5E2EB6D53BDB}"/>
              </a:ext>
            </a:extLst>
          </p:cNvPr>
          <p:cNvSpPr/>
          <p:nvPr/>
        </p:nvSpPr>
        <p:spPr bwMode="auto">
          <a:xfrm>
            <a:off x="407848" y="5954400"/>
            <a:ext cx="2283663"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Advance Area</a:t>
            </a:r>
          </a:p>
          <a:p>
            <a:pPr algn="ctr"/>
            <a:r>
              <a:rPr kumimoji="0" lang="en-US" sz="1400" i="0" u="none" strike="noStrike" normalizeH="0" baseline="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Class-I Area</a:t>
            </a:r>
          </a:p>
          <a:p>
            <a:pPr algn="ctr"/>
            <a:r>
              <a:rPr lang="en-US" sz="140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Tribal Area</a:t>
            </a:r>
            <a:endParaRPr kumimoji="0" lang="en-US" sz="1400" i="0" u="none" strike="noStrike" normalizeH="0" baseline="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endParaRPr>
          </a:p>
          <a:p>
            <a:pPr algn="ctr"/>
            <a:endParaRPr kumimoji="0" lang="en-US" sz="1400" i="0" u="none" strike="noStrike" normalizeH="0" baseline="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endParaRPr>
          </a:p>
        </p:txBody>
      </p:sp>
      <p:cxnSp>
        <p:nvCxnSpPr>
          <p:cNvPr id="8" name="Straight Arrow Connector 7">
            <a:extLst>
              <a:ext uri="{FF2B5EF4-FFF2-40B4-BE49-F238E27FC236}">
                <a16:creationId xmlns:a16="http://schemas.microsoft.com/office/drawing/2014/main" id="{0842F55F-C5F0-46F4-9D62-742C25119866}"/>
              </a:ext>
            </a:extLst>
          </p:cNvPr>
          <p:cNvCxnSpPr>
            <a:cxnSpLocks/>
            <a:stCxn id="14" idx="3"/>
            <a:endCxn id="3" idx="0"/>
          </p:cNvCxnSpPr>
          <p:nvPr/>
        </p:nvCxnSpPr>
        <p:spPr bwMode="auto">
          <a:xfrm>
            <a:off x="2710781" y="1301238"/>
            <a:ext cx="1897932" cy="959339"/>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73E44F75-ABDC-424B-B1DA-005B2D4B585A}"/>
              </a:ext>
            </a:extLst>
          </p:cNvPr>
          <p:cNvCxnSpPr>
            <a:cxnSpLocks/>
            <a:stCxn id="12" idx="3"/>
            <a:endCxn id="3" idx="1"/>
          </p:cNvCxnSpPr>
          <p:nvPr/>
        </p:nvCxnSpPr>
        <p:spPr bwMode="auto">
          <a:xfrm>
            <a:off x="2710781" y="2538273"/>
            <a:ext cx="1006272" cy="157231"/>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2277C7EA-2822-419A-84E6-2C24A7E25252}"/>
              </a:ext>
            </a:extLst>
          </p:cNvPr>
          <p:cNvCxnSpPr>
            <a:cxnSpLocks/>
            <a:stCxn id="4" idx="3"/>
            <a:endCxn id="3" idx="2"/>
          </p:cNvCxnSpPr>
          <p:nvPr/>
        </p:nvCxnSpPr>
        <p:spPr bwMode="auto">
          <a:xfrm>
            <a:off x="2710781" y="3662867"/>
            <a:ext cx="636935" cy="82645"/>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AD8EEC54-1D4F-4D28-BE07-B3B912F2175B}"/>
              </a:ext>
            </a:extLst>
          </p:cNvPr>
          <p:cNvCxnSpPr>
            <a:cxnSpLocks/>
            <a:stCxn id="13" idx="3"/>
          </p:cNvCxnSpPr>
          <p:nvPr/>
        </p:nvCxnSpPr>
        <p:spPr bwMode="auto">
          <a:xfrm flipV="1">
            <a:off x="2710781" y="4413224"/>
            <a:ext cx="737499" cy="136553"/>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0DF01C9D-F92B-4962-A405-C8557E73B253}"/>
              </a:ext>
            </a:extLst>
          </p:cNvPr>
          <p:cNvCxnSpPr>
            <a:cxnSpLocks/>
            <a:stCxn id="15" idx="3"/>
            <a:endCxn id="3" idx="3"/>
          </p:cNvCxnSpPr>
          <p:nvPr/>
        </p:nvCxnSpPr>
        <p:spPr bwMode="auto">
          <a:xfrm flipV="1">
            <a:off x="2710781" y="4795519"/>
            <a:ext cx="1006272" cy="665219"/>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sp>
        <p:nvSpPr>
          <p:cNvPr id="33" name="Rectangle: Rounded Corners 32">
            <a:extLst>
              <a:ext uri="{FF2B5EF4-FFF2-40B4-BE49-F238E27FC236}">
                <a16:creationId xmlns:a16="http://schemas.microsoft.com/office/drawing/2014/main" id="{71934D4A-0BAF-4D15-8255-EDAC763625B4}"/>
              </a:ext>
            </a:extLst>
          </p:cNvPr>
          <p:cNvSpPr/>
          <p:nvPr/>
        </p:nvSpPr>
        <p:spPr bwMode="auto">
          <a:xfrm>
            <a:off x="6741625" y="813617"/>
            <a:ext cx="2302932" cy="816879"/>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Multi-Pollutant </a:t>
            </a:r>
          </a:p>
          <a:p>
            <a:pPr algn="ctr"/>
            <a:r>
              <a:rPr lang="en-US" sz="1400" dirty="0">
                <a:solidFill>
                  <a:srgbClr val="FF0000"/>
                </a:solidFill>
                <a:latin typeface="Arial" panose="020B0604020202020204" pitchFamily="34" charset="0"/>
                <a:cs typeface="Arial" panose="020B0604020202020204" pitchFamily="34" charset="0"/>
              </a:rPr>
              <a:t>Ambient and/or Risk National &amp; Areal Mapping </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34" name="Rectangle: Rounded Corners 33">
            <a:extLst>
              <a:ext uri="{FF2B5EF4-FFF2-40B4-BE49-F238E27FC236}">
                <a16:creationId xmlns:a16="http://schemas.microsoft.com/office/drawing/2014/main" id="{F2D24779-0033-4C86-A0C7-720F0C9DBF95}"/>
              </a:ext>
            </a:extLst>
          </p:cNvPr>
          <p:cNvSpPr/>
          <p:nvPr/>
        </p:nvSpPr>
        <p:spPr bwMode="auto">
          <a:xfrm>
            <a:off x="6806007" y="4644244"/>
            <a:ext cx="2230592" cy="816879"/>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Map Overlay with NAA, Advance Area, Class-I Area, or Tribal Area</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35" name="Rectangle: Rounded Corners 34">
            <a:extLst>
              <a:ext uri="{FF2B5EF4-FFF2-40B4-BE49-F238E27FC236}">
                <a16:creationId xmlns:a16="http://schemas.microsoft.com/office/drawing/2014/main" id="{BBC2FEDC-412A-45E4-A31C-B4C712D44CD0}"/>
              </a:ext>
            </a:extLst>
          </p:cNvPr>
          <p:cNvSpPr/>
          <p:nvPr/>
        </p:nvSpPr>
        <p:spPr bwMode="auto">
          <a:xfrm>
            <a:off x="6824554" y="2288295"/>
            <a:ext cx="2212043"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Display Major Point Emissions Sites/Data</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36" name="Rectangle: Rounded Corners 35">
            <a:extLst>
              <a:ext uri="{FF2B5EF4-FFF2-40B4-BE49-F238E27FC236}">
                <a16:creationId xmlns:a16="http://schemas.microsoft.com/office/drawing/2014/main" id="{4B438583-84E3-4A75-A32F-75DC1E8F8F8A}"/>
              </a:ext>
            </a:extLst>
          </p:cNvPr>
          <p:cNvSpPr/>
          <p:nvPr/>
        </p:nvSpPr>
        <p:spPr bwMode="auto">
          <a:xfrm>
            <a:off x="6806006" y="1693414"/>
            <a:ext cx="2212043"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Display Monitoring Sites &amp; Trend Data</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52" name="Rectangle: Rounded Corners 51">
            <a:extLst>
              <a:ext uri="{FF2B5EF4-FFF2-40B4-BE49-F238E27FC236}">
                <a16:creationId xmlns:a16="http://schemas.microsoft.com/office/drawing/2014/main" id="{3D812633-5E35-41AF-BDDA-6B8D31EE6D51}"/>
              </a:ext>
            </a:extLst>
          </p:cNvPr>
          <p:cNvSpPr/>
          <p:nvPr/>
        </p:nvSpPr>
        <p:spPr bwMode="auto">
          <a:xfrm>
            <a:off x="6824554" y="5545718"/>
            <a:ext cx="2193495"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Data Query, Search, Filter &amp; Export</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53" name="Rectangle: Rounded Corners 52">
            <a:extLst>
              <a:ext uri="{FF2B5EF4-FFF2-40B4-BE49-F238E27FC236}">
                <a16:creationId xmlns:a16="http://schemas.microsoft.com/office/drawing/2014/main" id="{F0C8007F-DC9A-499C-94C8-5645F6BA012D}"/>
              </a:ext>
            </a:extLst>
          </p:cNvPr>
          <p:cNvSpPr/>
          <p:nvPr/>
        </p:nvSpPr>
        <p:spPr bwMode="auto">
          <a:xfrm>
            <a:off x="6826920" y="2878353"/>
            <a:ext cx="2187644"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Provide Source Category Emissions</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54" name="Rectangle: Rounded Corners 53">
            <a:extLst>
              <a:ext uri="{FF2B5EF4-FFF2-40B4-BE49-F238E27FC236}">
                <a16:creationId xmlns:a16="http://schemas.microsoft.com/office/drawing/2014/main" id="{B46394D2-7D25-4F7A-A0A8-A3570821DBDB}"/>
              </a:ext>
            </a:extLst>
          </p:cNvPr>
          <p:cNvSpPr/>
          <p:nvPr/>
        </p:nvSpPr>
        <p:spPr bwMode="auto">
          <a:xfrm>
            <a:off x="6826919" y="3463609"/>
            <a:ext cx="2187645"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Provide Sector Emissions Summary</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cxnSp>
        <p:nvCxnSpPr>
          <p:cNvPr id="57" name="Straight Arrow Connector 56">
            <a:extLst>
              <a:ext uri="{FF2B5EF4-FFF2-40B4-BE49-F238E27FC236}">
                <a16:creationId xmlns:a16="http://schemas.microsoft.com/office/drawing/2014/main" id="{8CDCAF75-39D1-4BE0-8E15-0C2641EB0AFE}"/>
              </a:ext>
            </a:extLst>
          </p:cNvPr>
          <p:cNvCxnSpPr>
            <a:cxnSpLocks/>
            <a:stCxn id="16" idx="3"/>
            <a:endCxn id="3" idx="4"/>
          </p:cNvCxnSpPr>
          <p:nvPr/>
        </p:nvCxnSpPr>
        <p:spPr bwMode="auto">
          <a:xfrm flipV="1">
            <a:off x="2691511" y="5230446"/>
            <a:ext cx="1917202" cy="1152542"/>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379B5555-BBCF-4ECE-BB9A-0BDE559C4C97}"/>
              </a:ext>
            </a:extLst>
          </p:cNvPr>
          <p:cNvCxnSpPr>
            <a:cxnSpLocks/>
            <a:stCxn id="3" idx="7"/>
            <a:endCxn id="33" idx="1"/>
          </p:cNvCxnSpPr>
          <p:nvPr/>
        </p:nvCxnSpPr>
        <p:spPr bwMode="auto">
          <a:xfrm flipV="1">
            <a:off x="5500372" y="1222057"/>
            <a:ext cx="1241253" cy="1473447"/>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18" name="Straight Arrow Connector 117">
            <a:extLst>
              <a:ext uri="{FF2B5EF4-FFF2-40B4-BE49-F238E27FC236}">
                <a16:creationId xmlns:a16="http://schemas.microsoft.com/office/drawing/2014/main" id="{0A42867D-D16B-4A8E-8F44-A5F2CAE7A118}"/>
              </a:ext>
            </a:extLst>
          </p:cNvPr>
          <p:cNvCxnSpPr>
            <a:cxnSpLocks/>
            <a:stCxn id="3" idx="6"/>
            <a:endCxn id="35" idx="1"/>
          </p:cNvCxnSpPr>
          <p:nvPr/>
        </p:nvCxnSpPr>
        <p:spPr bwMode="auto">
          <a:xfrm flipV="1">
            <a:off x="5869709" y="2550319"/>
            <a:ext cx="954845" cy="1195193"/>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6BB7CB14-2400-48F7-BE2D-0632B1E75266}"/>
              </a:ext>
            </a:extLst>
          </p:cNvPr>
          <p:cNvCxnSpPr>
            <a:cxnSpLocks/>
            <a:stCxn id="3" idx="6"/>
            <a:endCxn id="53" idx="1"/>
          </p:cNvCxnSpPr>
          <p:nvPr/>
        </p:nvCxnSpPr>
        <p:spPr bwMode="auto">
          <a:xfrm flipV="1">
            <a:off x="5869709" y="3140377"/>
            <a:ext cx="957211" cy="605135"/>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6" name="Straight Arrow Connector 145">
            <a:extLst>
              <a:ext uri="{FF2B5EF4-FFF2-40B4-BE49-F238E27FC236}">
                <a16:creationId xmlns:a16="http://schemas.microsoft.com/office/drawing/2014/main" id="{FA3E744B-250D-41E7-996B-34CB686CFFAF}"/>
              </a:ext>
            </a:extLst>
          </p:cNvPr>
          <p:cNvCxnSpPr>
            <a:cxnSpLocks/>
            <a:stCxn id="3" idx="6"/>
            <a:endCxn id="54" idx="1"/>
          </p:cNvCxnSpPr>
          <p:nvPr/>
        </p:nvCxnSpPr>
        <p:spPr bwMode="auto">
          <a:xfrm flipV="1">
            <a:off x="5869709" y="3725633"/>
            <a:ext cx="957210" cy="19879"/>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9" name="Straight Arrow Connector 148">
            <a:extLst>
              <a:ext uri="{FF2B5EF4-FFF2-40B4-BE49-F238E27FC236}">
                <a16:creationId xmlns:a16="http://schemas.microsoft.com/office/drawing/2014/main" id="{139B8C26-8158-49E7-B042-AD003C7CB957}"/>
              </a:ext>
            </a:extLst>
          </p:cNvPr>
          <p:cNvCxnSpPr>
            <a:cxnSpLocks/>
            <a:endCxn id="36" idx="1"/>
          </p:cNvCxnSpPr>
          <p:nvPr/>
        </p:nvCxnSpPr>
        <p:spPr bwMode="auto">
          <a:xfrm flipV="1">
            <a:off x="5758794" y="1955438"/>
            <a:ext cx="1047212" cy="1148684"/>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52" name="Straight Arrow Connector 151">
            <a:extLst>
              <a:ext uri="{FF2B5EF4-FFF2-40B4-BE49-F238E27FC236}">
                <a16:creationId xmlns:a16="http://schemas.microsoft.com/office/drawing/2014/main" id="{76812475-1695-4041-9FF3-AA463B62CF29}"/>
              </a:ext>
            </a:extLst>
          </p:cNvPr>
          <p:cNvCxnSpPr>
            <a:cxnSpLocks/>
            <a:stCxn id="3" idx="5"/>
            <a:endCxn id="34" idx="1"/>
          </p:cNvCxnSpPr>
          <p:nvPr/>
        </p:nvCxnSpPr>
        <p:spPr bwMode="auto">
          <a:xfrm>
            <a:off x="5500372" y="4795519"/>
            <a:ext cx="1305635" cy="257165"/>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55" name="Straight Arrow Connector 154">
            <a:extLst>
              <a:ext uri="{FF2B5EF4-FFF2-40B4-BE49-F238E27FC236}">
                <a16:creationId xmlns:a16="http://schemas.microsoft.com/office/drawing/2014/main" id="{8A4DE4BC-D185-4945-8A53-202A07C38F47}"/>
              </a:ext>
            </a:extLst>
          </p:cNvPr>
          <p:cNvCxnSpPr>
            <a:cxnSpLocks/>
            <a:endCxn id="52" idx="1"/>
          </p:cNvCxnSpPr>
          <p:nvPr/>
        </p:nvCxnSpPr>
        <p:spPr bwMode="auto">
          <a:xfrm>
            <a:off x="5328261" y="4939571"/>
            <a:ext cx="1496293" cy="868171"/>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sp>
        <p:nvSpPr>
          <p:cNvPr id="160" name="Rectangle: Rounded Corners 159">
            <a:extLst>
              <a:ext uri="{FF2B5EF4-FFF2-40B4-BE49-F238E27FC236}">
                <a16:creationId xmlns:a16="http://schemas.microsoft.com/office/drawing/2014/main" id="{8F71DF3F-E94C-4CBB-9456-F1FAB7390D4C}"/>
              </a:ext>
            </a:extLst>
          </p:cNvPr>
          <p:cNvSpPr/>
          <p:nvPr/>
        </p:nvSpPr>
        <p:spPr bwMode="auto">
          <a:xfrm>
            <a:off x="6818268" y="6162553"/>
            <a:ext cx="2193494"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Proximity Screening Analysis</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cxnSp>
        <p:nvCxnSpPr>
          <p:cNvPr id="161" name="Straight Arrow Connector 160">
            <a:extLst>
              <a:ext uri="{FF2B5EF4-FFF2-40B4-BE49-F238E27FC236}">
                <a16:creationId xmlns:a16="http://schemas.microsoft.com/office/drawing/2014/main" id="{AF325B3A-6673-485A-827E-547DA95FF0F1}"/>
              </a:ext>
            </a:extLst>
          </p:cNvPr>
          <p:cNvCxnSpPr>
            <a:cxnSpLocks/>
            <a:endCxn id="160" idx="1"/>
          </p:cNvCxnSpPr>
          <p:nvPr/>
        </p:nvCxnSpPr>
        <p:spPr bwMode="auto">
          <a:xfrm>
            <a:off x="5064151" y="5118953"/>
            <a:ext cx="1754117" cy="1305624"/>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sp>
        <p:nvSpPr>
          <p:cNvPr id="175" name="Rectangle: Rounded Corners 174">
            <a:extLst>
              <a:ext uri="{FF2B5EF4-FFF2-40B4-BE49-F238E27FC236}">
                <a16:creationId xmlns:a16="http://schemas.microsoft.com/office/drawing/2014/main" id="{459ADE6F-D4B9-4913-84FE-D7F2DB4BA59E}"/>
              </a:ext>
            </a:extLst>
          </p:cNvPr>
          <p:cNvSpPr/>
          <p:nvPr/>
        </p:nvSpPr>
        <p:spPr bwMode="auto">
          <a:xfrm>
            <a:off x="6813965" y="4053467"/>
            <a:ext cx="2230592"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Include EJ/Demographic Indicators</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cxnSp>
        <p:nvCxnSpPr>
          <p:cNvPr id="178" name="Straight Arrow Connector 177">
            <a:extLst>
              <a:ext uri="{FF2B5EF4-FFF2-40B4-BE49-F238E27FC236}">
                <a16:creationId xmlns:a16="http://schemas.microsoft.com/office/drawing/2014/main" id="{6CA670C3-17F4-4C16-9E06-CD85EEE8749A}"/>
              </a:ext>
            </a:extLst>
          </p:cNvPr>
          <p:cNvCxnSpPr>
            <a:cxnSpLocks/>
            <a:endCxn id="175" idx="1"/>
          </p:cNvCxnSpPr>
          <p:nvPr/>
        </p:nvCxnSpPr>
        <p:spPr bwMode="auto">
          <a:xfrm flipV="1">
            <a:off x="5749443" y="4315491"/>
            <a:ext cx="1064522" cy="7942"/>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pic>
        <p:nvPicPr>
          <p:cNvPr id="30" name="Picture 29">
            <a:extLst>
              <a:ext uri="{FF2B5EF4-FFF2-40B4-BE49-F238E27FC236}">
                <a16:creationId xmlns:a16="http://schemas.microsoft.com/office/drawing/2014/main" id="{3ABF209A-D86A-4372-8C6B-8BF2C24098F0}"/>
              </a:ext>
            </a:extLst>
          </p:cNvPr>
          <p:cNvPicPr>
            <a:picLocks noChangeAspect="1"/>
          </p:cNvPicPr>
          <p:nvPr/>
        </p:nvPicPr>
        <p:blipFill>
          <a:blip r:embed="rId7"/>
          <a:stretch>
            <a:fillRect/>
          </a:stretch>
        </p:blipFill>
        <p:spPr>
          <a:xfrm>
            <a:off x="9199124" y="2268677"/>
            <a:ext cx="2923230" cy="2037067"/>
          </a:xfrm>
          <a:prstGeom prst="rect">
            <a:avLst/>
          </a:prstGeom>
          <a:ln w="19050">
            <a:solidFill>
              <a:schemeClr val="tx1"/>
            </a:solidFill>
          </a:ln>
        </p:spPr>
      </p:pic>
      <p:pic>
        <p:nvPicPr>
          <p:cNvPr id="32" name="Picture 31">
            <a:extLst>
              <a:ext uri="{FF2B5EF4-FFF2-40B4-BE49-F238E27FC236}">
                <a16:creationId xmlns:a16="http://schemas.microsoft.com/office/drawing/2014/main" id="{51D8C26F-EB99-4BE9-99C9-CA318D490B31}"/>
              </a:ext>
            </a:extLst>
          </p:cNvPr>
          <p:cNvPicPr>
            <a:picLocks noChangeAspect="1"/>
          </p:cNvPicPr>
          <p:nvPr/>
        </p:nvPicPr>
        <p:blipFill>
          <a:blip r:embed="rId8"/>
          <a:stretch>
            <a:fillRect/>
          </a:stretch>
        </p:blipFill>
        <p:spPr>
          <a:xfrm>
            <a:off x="9191335" y="2759420"/>
            <a:ext cx="2945263" cy="2052422"/>
          </a:xfrm>
          <a:prstGeom prst="rect">
            <a:avLst/>
          </a:prstGeom>
          <a:ln w="19050">
            <a:solidFill>
              <a:schemeClr val="tx1"/>
            </a:solidFill>
          </a:ln>
        </p:spPr>
      </p:pic>
      <p:pic>
        <p:nvPicPr>
          <p:cNvPr id="38" name="Picture 37">
            <a:extLst>
              <a:ext uri="{FF2B5EF4-FFF2-40B4-BE49-F238E27FC236}">
                <a16:creationId xmlns:a16="http://schemas.microsoft.com/office/drawing/2014/main" id="{0CAFB3EC-1B97-4E7E-BE18-E5386F1FB09D}"/>
              </a:ext>
            </a:extLst>
          </p:cNvPr>
          <p:cNvPicPr>
            <a:picLocks noChangeAspect="1"/>
          </p:cNvPicPr>
          <p:nvPr/>
        </p:nvPicPr>
        <p:blipFill>
          <a:blip r:embed="rId9"/>
          <a:stretch>
            <a:fillRect/>
          </a:stretch>
        </p:blipFill>
        <p:spPr>
          <a:xfrm>
            <a:off x="9193529" y="3323942"/>
            <a:ext cx="2945188" cy="1939090"/>
          </a:xfrm>
          <a:prstGeom prst="rect">
            <a:avLst/>
          </a:prstGeom>
          <a:ln w="19050">
            <a:solidFill>
              <a:schemeClr val="tx1"/>
            </a:solidFill>
          </a:ln>
        </p:spPr>
      </p:pic>
      <p:pic>
        <p:nvPicPr>
          <p:cNvPr id="40" name="Picture 39">
            <a:extLst>
              <a:ext uri="{FF2B5EF4-FFF2-40B4-BE49-F238E27FC236}">
                <a16:creationId xmlns:a16="http://schemas.microsoft.com/office/drawing/2014/main" id="{547BE768-0E92-4769-AB2B-C50872210E0D}"/>
              </a:ext>
            </a:extLst>
          </p:cNvPr>
          <p:cNvPicPr>
            <a:picLocks noChangeAspect="1"/>
          </p:cNvPicPr>
          <p:nvPr/>
        </p:nvPicPr>
        <p:blipFill>
          <a:blip r:embed="rId10"/>
          <a:stretch>
            <a:fillRect/>
          </a:stretch>
        </p:blipFill>
        <p:spPr>
          <a:xfrm>
            <a:off x="9191163" y="3824272"/>
            <a:ext cx="2910861" cy="1736593"/>
          </a:xfrm>
          <a:prstGeom prst="rect">
            <a:avLst/>
          </a:prstGeom>
          <a:ln w="19050">
            <a:solidFill>
              <a:schemeClr val="tx1"/>
            </a:solidFill>
          </a:ln>
        </p:spPr>
      </p:pic>
      <p:pic>
        <p:nvPicPr>
          <p:cNvPr id="42" name="Picture 41">
            <a:extLst>
              <a:ext uri="{FF2B5EF4-FFF2-40B4-BE49-F238E27FC236}">
                <a16:creationId xmlns:a16="http://schemas.microsoft.com/office/drawing/2014/main" id="{128ABA08-FC70-47F0-8B8A-2E1B969458EB}"/>
              </a:ext>
            </a:extLst>
          </p:cNvPr>
          <p:cNvPicPr>
            <a:picLocks noChangeAspect="1"/>
          </p:cNvPicPr>
          <p:nvPr/>
        </p:nvPicPr>
        <p:blipFill rotWithShape="1">
          <a:blip r:embed="rId11"/>
          <a:srcRect l="3095" r="18169"/>
          <a:stretch/>
        </p:blipFill>
        <p:spPr>
          <a:xfrm>
            <a:off x="9183471" y="4281326"/>
            <a:ext cx="2952394" cy="1577988"/>
          </a:xfrm>
          <a:prstGeom prst="rect">
            <a:avLst/>
          </a:prstGeom>
          <a:ln w="19050">
            <a:solidFill>
              <a:schemeClr val="tx1"/>
            </a:solidFill>
          </a:ln>
        </p:spPr>
      </p:pic>
      <p:pic>
        <p:nvPicPr>
          <p:cNvPr id="44" name="Picture 43">
            <a:extLst>
              <a:ext uri="{FF2B5EF4-FFF2-40B4-BE49-F238E27FC236}">
                <a16:creationId xmlns:a16="http://schemas.microsoft.com/office/drawing/2014/main" id="{A798A931-1C31-46F5-9564-F6024CA6F17D}"/>
              </a:ext>
            </a:extLst>
          </p:cNvPr>
          <p:cNvPicPr>
            <a:picLocks noChangeAspect="1"/>
          </p:cNvPicPr>
          <p:nvPr/>
        </p:nvPicPr>
        <p:blipFill>
          <a:blip r:embed="rId12"/>
          <a:stretch>
            <a:fillRect/>
          </a:stretch>
        </p:blipFill>
        <p:spPr>
          <a:xfrm>
            <a:off x="9182324" y="4653150"/>
            <a:ext cx="2953541" cy="1950510"/>
          </a:xfrm>
          <a:prstGeom prst="rect">
            <a:avLst/>
          </a:prstGeom>
          <a:ln w="19050">
            <a:solidFill>
              <a:schemeClr val="tx1"/>
            </a:solidFill>
          </a:ln>
        </p:spPr>
      </p:pic>
      <p:pic>
        <p:nvPicPr>
          <p:cNvPr id="61" name="图片 3">
            <a:extLst>
              <a:ext uri="{FF2B5EF4-FFF2-40B4-BE49-F238E27FC236}">
                <a16:creationId xmlns:a16="http://schemas.microsoft.com/office/drawing/2014/main" id="{0A6DC8F5-2167-499B-A7A0-E615E533E390}"/>
              </a:ext>
            </a:extLst>
          </p:cNvPr>
          <p:cNvPicPr>
            <a:picLocks noChangeAspect="1"/>
          </p:cNvPicPr>
          <p:nvPr/>
        </p:nvPicPr>
        <p:blipFill>
          <a:blip r:embed="rId13"/>
          <a:stretch>
            <a:fillRect/>
          </a:stretch>
        </p:blipFill>
        <p:spPr>
          <a:xfrm>
            <a:off x="9167745" y="4966148"/>
            <a:ext cx="2968120" cy="1883534"/>
          </a:xfrm>
          <a:prstGeom prst="rect">
            <a:avLst/>
          </a:prstGeom>
          <a:ln w="19050">
            <a:solidFill>
              <a:schemeClr val="tx1"/>
            </a:solidFill>
          </a:ln>
        </p:spPr>
      </p:pic>
      <p:cxnSp>
        <p:nvCxnSpPr>
          <p:cNvPr id="62" name="Straight Arrow Connector 61">
            <a:extLst>
              <a:ext uri="{FF2B5EF4-FFF2-40B4-BE49-F238E27FC236}">
                <a16:creationId xmlns:a16="http://schemas.microsoft.com/office/drawing/2014/main" id="{98A358EB-E1B2-4526-92BC-E9737386BBEB}"/>
              </a:ext>
            </a:extLst>
          </p:cNvPr>
          <p:cNvCxnSpPr>
            <a:cxnSpLocks/>
            <a:stCxn id="33" idx="3"/>
            <a:endCxn id="190" idx="0"/>
          </p:cNvCxnSpPr>
          <p:nvPr/>
        </p:nvCxnSpPr>
        <p:spPr bwMode="auto">
          <a:xfrm flipV="1">
            <a:off x="9044557" y="771817"/>
            <a:ext cx="1601304" cy="45024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F1AA9612-99E0-4155-B4D6-3B422F8665E1}"/>
              </a:ext>
            </a:extLst>
          </p:cNvPr>
          <p:cNvCxnSpPr>
            <a:cxnSpLocks/>
            <a:stCxn id="36" idx="3"/>
            <a:endCxn id="18" idx="0"/>
          </p:cNvCxnSpPr>
          <p:nvPr/>
        </p:nvCxnSpPr>
        <p:spPr bwMode="auto">
          <a:xfrm flipV="1">
            <a:off x="9018049" y="1161982"/>
            <a:ext cx="1628391" cy="79345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72" name="Straight Arrow Connector 71">
            <a:extLst>
              <a:ext uri="{FF2B5EF4-FFF2-40B4-BE49-F238E27FC236}">
                <a16:creationId xmlns:a16="http://schemas.microsoft.com/office/drawing/2014/main" id="{3694B469-118A-4D5D-BC6E-4F0D2302B401}"/>
              </a:ext>
            </a:extLst>
          </p:cNvPr>
          <p:cNvCxnSpPr>
            <a:cxnSpLocks/>
            <a:stCxn id="35" idx="3"/>
          </p:cNvCxnSpPr>
          <p:nvPr/>
        </p:nvCxnSpPr>
        <p:spPr bwMode="auto">
          <a:xfrm flipV="1">
            <a:off x="9036597" y="1774476"/>
            <a:ext cx="1609997" cy="775843"/>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75" name="Straight Arrow Connector 74">
            <a:extLst>
              <a:ext uri="{FF2B5EF4-FFF2-40B4-BE49-F238E27FC236}">
                <a16:creationId xmlns:a16="http://schemas.microsoft.com/office/drawing/2014/main" id="{A7C80C3E-85A4-425E-B869-5049BA02847F}"/>
              </a:ext>
            </a:extLst>
          </p:cNvPr>
          <p:cNvCxnSpPr>
            <a:cxnSpLocks/>
            <a:stCxn id="35" idx="3"/>
            <a:endCxn id="30" idx="0"/>
          </p:cNvCxnSpPr>
          <p:nvPr/>
        </p:nvCxnSpPr>
        <p:spPr bwMode="auto">
          <a:xfrm flipV="1">
            <a:off x="9036597" y="2268677"/>
            <a:ext cx="1624142" cy="28164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1" name="Straight Arrow Connector 80">
            <a:extLst>
              <a:ext uri="{FF2B5EF4-FFF2-40B4-BE49-F238E27FC236}">
                <a16:creationId xmlns:a16="http://schemas.microsoft.com/office/drawing/2014/main" id="{4EF5BA4D-B765-4658-A188-4BCE0D6B54C2}"/>
              </a:ext>
            </a:extLst>
          </p:cNvPr>
          <p:cNvCxnSpPr>
            <a:cxnSpLocks/>
            <a:stCxn id="53" idx="3"/>
            <a:endCxn id="32" idx="0"/>
          </p:cNvCxnSpPr>
          <p:nvPr/>
        </p:nvCxnSpPr>
        <p:spPr bwMode="auto">
          <a:xfrm flipV="1">
            <a:off x="9014564" y="2759420"/>
            <a:ext cx="1649403" cy="38095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4" name="Straight Arrow Connector 83">
            <a:extLst>
              <a:ext uri="{FF2B5EF4-FFF2-40B4-BE49-F238E27FC236}">
                <a16:creationId xmlns:a16="http://schemas.microsoft.com/office/drawing/2014/main" id="{217AA477-BF8F-406F-965A-A1B07C382D21}"/>
              </a:ext>
            </a:extLst>
          </p:cNvPr>
          <p:cNvCxnSpPr>
            <a:cxnSpLocks/>
            <a:stCxn id="175" idx="3"/>
            <a:endCxn id="40" idx="0"/>
          </p:cNvCxnSpPr>
          <p:nvPr/>
        </p:nvCxnSpPr>
        <p:spPr bwMode="auto">
          <a:xfrm flipV="1">
            <a:off x="9044557" y="3824272"/>
            <a:ext cx="1602037" cy="49121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1" name="Straight Arrow Connector 90">
            <a:extLst>
              <a:ext uri="{FF2B5EF4-FFF2-40B4-BE49-F238E27FC236}">
                <a16:creationId xmlns:a16="http://schemas.microsoft.com/office/drawing/2014/main" id="{2DB70588-F6DA-4A7D-BC76-49440C5C51CD}"/>
              </a:ext>
            </a:extLst>
          </p:cNvPr>
          <p:cNvCxnSpPr>
            <a:cxnSpLocks/>
            <a:stCxn id="54" idx="3"/>
            <a:endCxn id="38" idx="0"/>
          </p:cNvCxnSpPr>
          <p:nvPr/>
        </p:nvCxnSpPr>
        <p:spPr bwMode="auto">
          <a:xfrm flipV="1">
            <a:off x="9014564" y="3323942"/>
            <a:ext cx="1651559" cy="40169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4" name="Straight Arrow Connector 93">
            <a:extLst>
              <a:ext uri="{FF2B5EF4-FFF2-40B4-BE49-F238E27FC236}">
                <a16:creationId xmlns:a16="http://schemas.microsoft.com/office/drawing/2014/main" id="{700895B9-C28D-48B3-99BD-2C2D6030D2F4}"/>
              </a:ext>
            </a:extLst>
          </p:cNvPr>
          <p:cNvCxnSpPr>
            <a:cxnSpLocks/>
            <a:stCxn id="34" idx="3"/>
            <a:endCxn id="42" idx="0"/>
          </p:cNvCxnSpPr>
          <p:nvPr/>
        </p:nvCxnSpPr>
        <p:spPr bwMode="auto">
          <a:xfrm flipV="1">
            <a:off x="9036599" y="4281326"/>
            <a:ext cx="1623069" cy="77135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8" name="Straight Arrow Connector 97">
            <a:extLst>
              <a:ext uri="{FF2B5EF4-FFF2-40B4-BE49-F238E27FC236}">
                <a16:creationId xmlns:a16="http://schemas.microsoft.com/office/drawing/2014/main" id="{B229CF96-ECD5-4253-9AB7-D7D7B724128D}"/>
              </a:ext>
            </a:extLst>
          </p:cNvPr>
          <p:cNvCxnSpPr>
            <a:cxnSpLocks/>
            <a:stCxn id="52" idx="3"/>
            <a:endCxn id="44" idx="0"/>
          </p:cNvCxnSpPr>
          <p:nvPr/>
        </p:nvCxnSpPr>
        <p:spPr bwMode="auto">
          <a:xfrm flipV="1">
            <a:off x="9018049" y="4653150"/>
            <a:ext cx="1641046" cy="115459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01" name="Straight Arrow Connector 100">
            <a:extLst>
              <a:ext uri="{FF2B5EF4-FFF2-40B4-BE49-F238E27FC236}">
                <a16:creationId xmlns:a16="http://schemas.microsoft.com/office/drawing/2014/main" id="{A2983F7A-96F0-4B48-A9FD-84EBFB2DCC40}"/>
              </a:ext>
            </a:extLst>
          </p:cNvPr>
          <p:cNvCxnSpPr>
            <a:cxnSpLocks/>
            <a:stCxn id="160" idx="3"/>
            <a:endCxn id="61" idx="0"/>
          </p:cNvCxnSpPr>
          <p:nvPr/>
        </p:nvCxnSpPr>
        <p:spPr bwMode="auto">
          <a:xfrm flipV="1">
            <a:off x="9011762" y="4966148"/>
            <a:ext cx="1640043" cy="145842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58" name="Picture 57">
            <a:extLst>
              <a:ext uri="{FF2B5EF4-FFF2-40B4-BE49-F238E27FC236}">
                <a16:creationId xmlns:a16="http://schemas.microsoft.com/office/drawing/2014/main" id="{3C122D43-4D31-40C3-9404-51FC964BA7F6}"/>
              </a:ext>
            </a:extLst>
          </p:cNvPr>
          <p:cNvPicPr>
            <a:picLocks noChangeAspect="1"/>
          </p:cNvPicPr>
          <p:nvPr/>
        </p:nvPicPr>
        <p:blipFill rotWithShape="1">
          <a:blip r:embed="rId3"/>
          <a:srcRect l="29249" t="81599" r="63054" b="4173"/>
          <a:stretch/>
        </p:blipFill>
        <p:spPr>
          <a:xfrm>
            <a:off x="4086968" y="4075779"/>
            <a:ext cx="960480" cy="961743"/>
          </a:xfrm>
          <a:prstGeom prst="rect">
            <a:avLst/>
          </a:prstGeom>
          <a:ln w="3175">
            <a:solidFill>
              <a:schemeClr val="tx1"/>
            </a:solidFill>
          </a:ln>
        </p:spPr>
      </p:pic>
      <p:sp>
        <p:nvSpPr>
          <p:cNvPr id="5" name="TextBox 4">
            <a:extLst>
              <a:ext uri="{FF2B5EF4-FFF2-40B4-BE49-F238E27FC236}">
                <a16:creationId xmlns:a16="http://schemas.microsoft.com/office/drawing/2014/main" id="{F3E539D0-243F-4E5E-9FC3-727A8A8CF444}"/>
              </a:ext>
            </a:extLst>
          </p:cNvPr>
          <p:cNvSpPr txBox="1"/>
          <p:nvPr/>
        </p:nvSpPr>
        <p:spPr>
          <a:xfrm>
            <a:off x="3328817" y="3145187"/>
            <a:ext cx="2577950" cy="830997"/>
          </a:xfrm>
          <a:prstGeom prst="rect">
            <a:avLst/>
          </a:prstGeom>
          <a:noFill/>
        </p:spPr>
        <p:txBody>
          <a:bodyPr wrap="none" rtlCol="0">
            <a:spAutoFit/>
          </a:bodyPr>
          <a:lstStyle/>
          <a:p>
            <a:r>
              <a:rPr lang="en-US" sz="4800" b="1" dirty="0">
                <a:solidFill>
                  <a:srgbClr val="7030A0"/>
                </a:solidFill>
                <a:latin typeface="Arial Black" panose="020B0A04020102020204" pitchFamily="34" charset="0"/>
              </a:rPr>
              <a:t>N</a:t>
            </a:r>
            <a:r>
              <a:rPr lang="en-US" sz="4800" b="1" dirty="0">
                <a:latin typeface="Arial Black" panose="020B0A04020102020204" pitchFamily="34" charset="0"/>
              </a:rPr>
              <a:t>E</a:t>
            </a:r>
            <a:r>
              <a:rPr lang="en-US" sz="4800" b="1" dirty="0">
                <a:solidFill>
                  <a:srgbClr val="0000FF"/>
                </a:solidFill>
                <a:latin typeface="Arial Black" panose="020B0A04020102020204" pitchFamily="34" charset="0"/>
              </a:rPr>
              <a:t>X</a:t>
            </a:r>
            <a:r>
              <a:rPr lang="en-US" sz="4800" b="1" dirty="0">
                <a:solidFill>
                  <a:srgbClr val="FF0000"/>
                </a:solidFill>
                <a:latin typeface="Arial Black" panose="020B0A04020102020204" pitchFamily="34" charset="0"/>
              </a:rPr>
              <a:t>U</a:t>
            </a:r>
            <a:r>
              <a:rPr lang="en-US" sz="4800" b="1" dirty="0">
                <a:solidFill>
                  <a:srgbClr val="33CC33"/>
                </a:solidFill>
                <a:latin typeface="Arial Black" panose="020B0A04020102020204" pitchFamily="34" charset="0"/>
              </a:rPr>
              <a:t>S</a:t>
            </a:r>
          </a:p>
        </p:txBody>
      </p:sp>
      <p:sp>
        <p:nvSpPr>
          <p:cNvPr id="59" name="Slide Number Placeholder 1">
            <a:extLst>
              <a:ext uri="{FF2B5EF4-FFF2-40B4-BE49-F238E27FC236}">
                <a16:creationId xmlns:a16="http://schemas.microsoft.com/office/drawing/2014/main" id="{E5F90B97-83F3-4179-8098-8BCD44C938CC}"/>
              </a:ext>
            </a:extLst>
          </p:cNvPr>
          <p:cNvSpPr txBox="1">
            <a:spLocks/>
          </p:cNvSpPr>
          <p:nvPr/>
        </p:nvSpPr>
        <p:spPr>
          <a:xfrm>
            <a:off x="-1" y="6504037"/>
            <a:ext cx="3422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0961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700"/>
                            </p:stCondLst>
                            <p:childTnLst>
                              <p:par>
                                <p:cTn id="8" presetID="1" presetClass="entr" presetSubtype="0" fill="hold" nodeType="afterEffect">
                                  <p:stCondLst>
                                    <p:cond delay="300"/>
                                  </p:stCondLst>
                                  <p:childTnLst>
                                    <p:set>
                                      <p:cBhvr>
                                        <p:cTn id="9" dur="1" fill="hold">
                                          <p:stCondLst>
                                            <p:cond delay="0"/>
                                          </p:stCondLst>
                                        </p:cTn>
                                        <p:tgtEl>
                                          <p:spTgt spid="5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8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9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9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6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4E18DB-F2D3-495F-983E-A00172B0BEFD}"/>
              </a:ext>
            </a:extLst>
          </p:cNvPr>
          <p:cNvSpPr>
            <a:spLocks noGrp="1"/>
          </p:cNvSpPr>
          <p:nvPr>
            <p:ph idx="1"/>
          </p:nvPr>
        </p:nvSpPr>
        <p:spPr>
          <a:xfrm>
            <a:off x="541867" y="936999"/>
            <a:ext cx="11108266" cy="5879687"/>
          </a:xfrm>
        </p:spPr>
        <p:txBody>
          <a:bodyPr numCol="2">
            <a:normAutofit fontScale="77500" lnSpcReduction="20000"/>
          </a:bodyPr>
          <a:lstStyle/>
          <a:p>
            <a:pPr marL="285750" lvl="0" indent="-285750">
              <a:buFont typeface="Wingdings" panose="05000000000000000000" pitchFamily="2" charset="2"/>
              <a:buChar char="ü"/>
            </a:pPr>
            <a:r>
              <a:rPr lang="en-US" sz="1800" b="0" dirty="0"/>
              <a:t>9/25/2020– AQAD &amp; HEID</a:t>
            </a:r>
          </a:p>
          <a:p>
            <a:pPr marL="285750" lvl="0" indent="-285750">
              <a:buFont typeface="Wingdings" panose="05000000000000000000" pitchFamily="2" charset="2"/>
              <a:buChar char="ü"/>
            </a:pPr>
            <a:r>
              <a:rPr lang="en-US" sz="1800" b="0" dirty="0"/>
              <a:t>11/3/2020 – MP Team</a:t>
            </a:r>
          </a:p>
          <a:p>
            <a:pPr marL="285750" lvl="0" indent="-285750">
              <a:buFont typeface="Wingdings" panose="05000000000000000000" pitchFamily="2" charset="2"/>
              <a:buChar char="ü"/>
            </a:pPr>
            <a:r>
              <a:rPr lang="en-US" sz="1800" b="0" dirty="0"/>
              <a:t>11/4/2020 – Air Toxics Group</a:t>
            </a:r>
          </a:p>
          <a:p>
            <a:pPr marL="285750" lvl="0" indent="-285750">
              <a:buFont typeface="Wingdings" panose="05000000000000000000" pitchFamily="2" charset="2"/>
              <a:buChar char="ü"/>
            </a:pPr>
            <a:r>
              <a:rPr lang="en-US" sz="1800" b="0" dirty="0"/>
              <a:t>12/10/2020 – AQPD</a:t>
            </a:r>
          </a:p>
          <a:p>
            <a:pPr marL="285750" lvl="0" indent="-285750">
              <a:buFont typeface="Wingdings" panose="05000000000000000000" pitchFamily="2" charset="2"/>
              <a:buChar char="ü"/>
            </a:pPr>
            <a:r>
              <a:rPr lang="en-US" sz="1800" b="0" dirty="0"/>
              <a:t>1/25/2021 – OID</a:t>
            </a:r>
          </a:p>
          <a:p>
            <a:pPr marL="285750" lvl="0" indent="-285750">
              <a:buFont typeface="Wingdings" panose="05000000000000000000" pitchFamily="2" charset="2"/>
              <a:buChar char="ü"/>
            </a:pPr>
            <a:r>
              <a:rPr lang="en-US" sz="1800" b="0" dirty="0"/>
              <a:t>1/28/2021 – SPPD</a:t>
            </a:r>
          </a:p>
          <a:p>
            <a:pPr marL="285750" lvl="0" indent="-285750">
              <a:buFont typeface="Wingdings" panose="05000000000000000000" pitchFamily="2" charset="2"/>
              <a:buChar char="ü"/>
            </a:pPr>
            <a:r>
              <a:rPr lang="en-US" sz="1800" b="0" dirty="0"/>
              <a:t>2/1/2021 – Peter/SMT</a:t>
            </a:r>
          </a:p>
          <a:p>
            <a:pPr marL="285750" lvl="0" indent="-285750">
              <a:buFont typeface="Wingdings" panose="05000000000000000000" pitchFamily="2" charset="2"/>
              <a:buChar char="ü"/>
            </a:pPr>
            <a:r>
              <a:rPr lang="en-US" sz="1800" b="0" dirty="0"/>
              <a:t>4/12/2021 – HEID &amp; AQAD</a:t>
            </a:r>
          </a:p>
          <a:p>
            <a:pPr marL="285750" lvl="0" indent="-285750">
              <a:buFont typeface="Wingdings" panose="05000000000000000000" pitchFamily="2" charset="2"/>
              <a:buChar char="ü"/>
            </a:pPr>
            <a:r>
              <a:rPr lang="en-US" sz="1800" b="0" dirty="0"/>
              <a:t>5/17/2021 – Peter/SMT</a:t>
            </a:r>
          </a:p>
          <a:p>
            <a:pPr marL="285750" lvl="0" indent="-285750">
              <a:buFont typeface="Wingdings" panose="05000000000000000000" pitchFamily="2" charset="2"/>
              <a:buChar char="ü"/>
            </a:pPr>
            <a:r>
              <a:rPr lang="en-US" sz="1800" b="0" dirty="0"/>
              <a:t>5/24/2021 – MP Team </a:t>
            </a:r>
          </a:p>
          <a:p>
            <a:pPr marL="285750" lvl="0" indent="-285750">
              <a:buFont typeface="Wingdings" panose="05000000000000000000" pitchFamily="2" charset="2"/>
              <a:buChar char="ü"/>
            </a:pPr>
            <a:r>
              <a:rPr lang="en-US" sz="1800" b="0" dirty="0"/>
              <a:t>6/29/2021 – ORD</a:t>
            </a:r>
          </a:p>
          <a:p>
            <a:pPr marL="285750" lvl="0" indent="-285750">
              <a:buFont typeface="Wingdings" panose="05000000000000000000" pitchFamily="2" charset="2"/>
              <a:buChar char="ü"/>
            </a:pPr>
            <a:r>
              <a:rPr lang="en-US" sz="1800" b="0" dirty="0"/>
              <a:t>7/12/2021– HEID &amp; AQAD</a:t>
            </a:r>
          </a:p>
          <a:p>
            <a:pPr marL="285750" lvl="0" indent="-285750">
              <a:buFont typeface="Wingdings" panose="05000000000000000000" pitchFamily="2" charset="2"/>
              <a:buChar char="ü"/>
            </a:pPr>
            <a:r>
              <a:rPr lang="en-US" sz="1800" b="0" dirty="0"/>
              <a:t>7/19/2021 –  OID</a:t>
            </a:r>
          </a:p>
          <a:p>
            <a:pPr marL="285750" lvl="0" indent="-285750">
              <a:buFont typeface="Wingdings" panose="05000000000000000000" pitchFamily="2" charset="2"/>
              <a:buChar char="ü"/>
            </a:pPr>
            <a:r>
              <a:rPr lang="en-US" sz="1800" b="0" dirty="0">
                <a:highlight>
                  <a:srgbClr val="FFFF00"/>
                </a:highlight>
              </a:rPr>
              <a:t>8/10/2021– OAP</a:t>
            </a:r>
          </a:p>
          <a:p>
            <a:pPr marL="285750" lvl="0" indent="-285750">
              <a:buFont typeface="Wingdings" panose="05000000000000000000" pitchFamily="2" charset="2"/>
              <a:buChar char="ü"/>
            </a:pPr>
            <a:r>
              <a:rPr lang="en-US" sz="1800" b="0" dirty="0"/>
              <a:t>8/26/2021 – OAR</a:t>
            </a:r>
          </a:p>
          <a:p>
            <a:pPr marL="285750" lvl="0" indent="-285750">
              <a:buFont typeface="Wingdings" panose="05000000000000000000" pitchFamily="2" charset="2"/>
              <a:buChar char="ü"/>
            </a:pPr>
            <a:r>
              <a:rPr lang="en-US" sz="1800" b="0" dirty="0"/>
              <a:t>8/27/2021 - OP</a:t>
            </a:r>
          </a:p>
          <a:p>
            <a:pPr marL="285750" lvl="0" indent="-285750">
              <a:buFont typeface="Wingdings" panose="05000000000000000000" pitchFamily="2" charset="2"/>
              <a:buChar char="ü"/>
            </a:pPr>
            <a:r>
              <a:rPr lang="en-US" sz="1800" b="0" dirty="0"/>
              <a:t>8/30/2021 – OEJ</a:t>
            </a:r>
          </a:p>
          <a:p>
            <a:pPr marL="285750" lvl="0" indent="-285750">
              <a:buFont typeface="Wingdings" panose="05000000000000000000" pitchFamily="2" charset="2"/>
              <a:buChar char="ü"/>
            </a:pPr>
            <a:r>
              <a:rPr lang="en-US" sz="1800" b="0" dirty="0"/>
              <a:t>8/30/2021 - Region 4/Louisville </a:t>
            </a:r>
          </a:p>
          <a:p>
            <a:pPr marL="285750" lvl="0" indent="-285750">
              <a:buFont typeface="Wingdings" panose="05000000000000000000" pitchFamily="2" charset="2"/>
              <a:buChar char="ü"/>
            </a:pPr>
            <a:r>
              <a:rPr lang="en-US" sz="1800" b="0" dirty="0"/>
              <a:t>9/7/2021 – RO ADDs</a:t>
            </a:r>
          </a:p>
          <a:p>
            <a:pPr marL="285750" lvl="0" indent="-285750">
              <a:buFont typeface="Wingdings" panose="05000000000000000000" pitchFamily="2" charset="2"/>
              <a:buChar char="ü"/>
            </a:pPr>
            <a:r>
              <a:rPr lang="en-US" sz="1800" b="0" dirty="0"/>
              <a:t>9/20/2021 – OAR Demo</a:t>
            </a:r>
          </a:p>
          <a:p>
            <a:pPr marL="285750" lvl="0" indent="-285750">
              <a:buFont typeface="Wingdings" panose="05000000000000000000" pitchFamily="2" charset="2"/>
              <a:buChar char="ü"/>
            </a:pPr>
            <a:r>
              <a:rPr lang="en-US" sz="1800" b="0" dirty="0"/>
              <a:t>10/14/2021 – OP/NCEE</a:t>
            </a:r>
          </a:p>
          <a:p>
            <a:pPr marL="285750" lvl="0" indent="-285750">
              <a:buFont typeface="Wingdings" panose="05000000000000000000" pitchFamily="2" charset="2"/>
              <a:buChar char="ü"/>
            </a:pPr>
            <a:r>
              <a:rPr lang="en-US" sz="1800" b="0" dirty="0"/>
              <a:t>11/2/2021 – RO APMs</a:t>
            </a:r>
          </a:p>
          <a:p>
            <a:pPr marL="285750" lvl="0" indent="-285750">
              <a:buFont typeface="Wingdings" panose="05000000000000000000" pitchFamily="2" charset="2"/>
              <a:buChar char="ü"/>
            </a:pPr>
            <a:r>
              <a:rPr lang="en-US" sz="1800" b="0" dirty="0"/>
              <a:t>11/8/2021- RO APMs Demo</a:t>
            </a:r>
          </a:p>
          <a:p>
            <a:pPr marL="285750" lvl="0" indent="-285750">
              <a:buFont typeface="Wingdings" panose="05000000000000000000" pitchFamily="2" charset="2"/>
              <a:buChar char="ü"/>
            </a:pPr>
            <a:r>
              <a:rPr lang="en-US" sz="1800" b="0" dirty="0"/>
              <a:t>11/16/2021 – R1 (RARE) Project</a:t>
            </a:r>
          </a:p>
          <a:p>
            <a:pPr marL="285750" lvl="0" indent="-285750">
              <a:buFont typeface="Wingdings" panose="05000000000000000000" pitchFamily="2" charset="2"/>
              <a:buChar char="ü"/>
            </a:pPr>
            <a:r>
              <a:rPr lang="en-US" sz="1800" b="0" dirty="0"/>
              <a:t>11/28/2021 – AQAD All-Hands</a:t>
            </a:r>
          </a:p>
          <a:p>
            <a:pPr marL="285750" lvl="0" indent="-285750">
              <a:buFont typeface="Wingdings" panose="05000000000000000000" pitchFamily="2" charset="2"/>
              <a:buChar char="ü"/>
            </a:pPr>
            <a:r>
              <a:rPr lang="en-US" sz="1800" b="0" dirty="0"/>
              <a:t>11/23/2021 – R3 NEXUS Beta Testers</a:t>
            </a:r>
          </a:p>
          <a:p>
            <a:pPr marL="285750" lvl="0" indent="-285750">
              <a:buFont typeface="Wingdings" panose="05000000000000000000" pitchFamily="2" charset="2"/>
              <a:buChar char="ü"/>
            </a:pPr>
            <a:r>
              <a:rPr lang="en-US" sz="1800" b="0" dirty="0"/>
              <a:t>2/15/22 – AQPD (NSRG, OPG &amp; SLPG)</a:t>
            </a:r>
          </a:p>
          <a:p>
            <a:pPr marL="285750" lvl="0" indent="-285750">
              <a:buFont typeface="Wingdings" panose="05000000000000000000" pitchFamily="2" charset="2"/>
              <a:buChar char="ü"/>
            </a:pPr>
            <a:r>
              <a:rPr lang="en-US" sz="1800" b="0" dirty="0"/>
              <a:t>2/17/22 – AT Strategy Mgmt &amp; Mitigation Team</a:t>
            </a:r>
          </a:p>
          <a:p>
            <a:pPr marL="285750" lvl="0" indent="-285750">
              <a:buFont typeface="Wingdings" panose="05000000000000000000" pitchFamily="2" charset="2"/>
              <a:buChar char="ü"/>
            </a:pPr>
            <a:r>
              <a:rPr lang="en-US" sz="1800" b="0" dirty="0"/>
              <a:t>3/15/22 – OID (CTPG)</a:t>
            </a:r>
          </a:p>
          <a:p>
            <a:pPr lvl="0">
              <a:buFont typeface="Wingdings" panose="05000000000000000000" pitchFamily="2" charset="2"/>
              <a:buChar char="ü"/>
            </a:pPr>
            <a:r>
              <a:rPr lang="en-US" sz="1800" b="0" dirty="0"/>
              <a:t>4/26/22 – EPA NEXUS Beta Testing Team</a:t>
            </a:r>
          </a:p>
          <a:p>
            <a:pPr lvl="0">
              <a:buFont typeface="Wingdings" panose="05000000000000000000" pitchFamily="2" charset="2"/>
              <a:buChar char="ü"/>
            </a:pPr>
            <a:r>
              <a:rPr lang="en-US" sz="1800" b="0" dirty="0"/>
              <a:t>4/28/22 – AQAD (AAMG)</a:t>
            </a:r>
          </a:p>
          <a:p>
            <a:pPr lvl="0">
              <a:buFont typeface="Wingdings" panose="05000000000000000000" pitchFamily="2" charset="2"/>
              <a:buChar char="ü"/>
            </a:pPr>
            <a:r>
              <a:rPr lang="en-US" sz="1800" b="0" dirty="0"/>
              <a:t>5/3/22 – HEID &amp; AQAD</a:t>
            </a:r>
          </a:p>
          <a:p>
            <a:pPr lvl="0">
              <a:buFont typeface="Wingdings" panose="05000000000000000000" pitchFamily="2" charset="2"/>
              <a:buChar char="ü"/>
            </a:pPr>
            <a:r>
              <a:rPr lang="en-US" sz="1800" b="0" dirty="0"/>
              <a:t>5/4/22 – Air Toxics Data Analysis Team </a:t>
            </a:r>
          </a:p>
          <a:p>
            <a:pPr lvl="0">
              <a:buFont typeface="Wingdings" panose="05000000000000000000" pitchFamily="2" charset="2"/>
              <a:buChar char="ü"/>
            </a:pPr>
            <a:r>
              <a:rPr lang="en-US" sz="1800" b="0" dirty="0"/>
              <a:t>5/10/22 – ADVANCE Workgroup</a:t>
            </a:r>
          </a:p>
          <a:p>
            <a:pPr lvl="0">
              <a:buFont typeface="Wingdings" panose="05000000000000000000" pitchFamily="2" charset="2"/>
              <a:buChar char="ü"/>
            </a:pPr>
            <a:r>
              <a:rPr lang="en-US" sz="1800" b="0" dirty="0">
                <a:highlight>
                  <a:srgbClr val="FFFF00"/>
                </a:highlight>
              </a:rPr>
              <a:t>5/26/22 - OAP/CCD</a:t>
            </a:r>
          </a:p>
          <a:p>
            <a:pPr lvl="0">
              <a:buFont typeface="Wingdings" panose="05000000000000000000" pitchFamily="2" charset="2"/>
              <a:buChar char="ü"/>
            </a:pPr>
            <a:r>
              <a:rPr lang="en-US" sz="1800" b="0" dirty="0"/>
              <a:t>6/15/22 – Regional Ambient Air Monitoring </a:t>
            </a:r>
          </a:p>
          <a:p>
            <a:pPr lvl="0">
              <a:buFont typeface="Wingdings" panose="05000000000000000000" pitchFamily="2" charset="2"/>
              <a:buChar char="ü"/>
            </a:pPr>
            <a:r>
              <a:rPr lang="en-US" sz="1800" b="0" dirty="0"/>
              <a:t>6/23/22 – SPPD All-Hands</a:t>
            </a:r>
          </a:p>
          <a:p>
            <a:pPr lvl="0">
              <a:buFont typeface="Wingdings" panose="05000000000000000000" pitchFamily="2" charset="2"/>
              <a:buChar char="ü"/>
            </a:pPr>
            <a:r>
              <a:rPr lang="en-US" sz="1800" b="0" dirty="0"/>
              <a:t>7/21/22 – EJ in Rulemaking Comm. Of Practice</a:t>
            </a:r>
          </a:p>
          <a:p>
            <a:pPr>
              <a:buFont typeface="Wingdings" panose="05000000000000000000" pitchFamily="2" charset="2"/>
              <a:buChar char="ü"/>
            </a:pPr>
            <a:r>
              <a:rPr lang="en-US" sz="1800" b="0" dirty="0"/>
              <a:t>8/15/22 – OGC &amp; ECRCO – Title VI</a:t>
            </a:r>
          </a:p>
          <a:p>
            <a:pPr lvl="0">
              <a:buFont typeface="Wingdings" panose="05000000000000000000" pitchFamily="2" charset="2"/>
              <a:buChar char="ü"/>
            </a:pPr>
            <a:r>
              <a:rPr lang="en-US" sz="1800" b="0" dirty="0"/>
              <a:t>8/16/22 – Pre-brief for HEID &amp; AQAD</a:t>
            </a:r>
          </a:p>
          <a:p>
            <a:pPr lvl="0">
              <a:buFont typeface="Wingdings" panose="05000000000000000000" pitchFamily="2" charset="2"/>
              <a:buChar char="ü"/>
            </a:pPr>
            <a:r>
              <a:rPr lang="en-US" sz="1800" b="0" dirty="0"/>
              <a:t>8/17/22 – Peter</a:t>
            </a:r>
          </a:p>
          <a:p>
            <a:pPr lvl="0">
              <a:buFont typeface="Wingdings" panose="05000000000000000000" pitchFamily="2" charset="2"/>
              <a:buChar char="ü"/>
            </a:pPr>
            <a:r>
              <a:rPr lang="en-US" sz="1800" b="0" dirty="0"/>
              <a:t>8/22/22 – OID/CTPG – Liz</a:t>
            </a:r>
          </a:p>
          <a:p>
            <a:pPr lvl="0">
              <a:buFont typeface="Wingdings" panose="05000000000000000000" pitchFamily="2" charset="2"/>
              <a:buChar char="ü"/>
            </a:pPr>
            <a:r>
              <a:rPr lang="en-US" sz="1800" b="0" dirty="0"/>
              <a:t>8/31/22 – BenMAP Team</a:t>
            </a:r>
          </a:p>
          <a:p>
            <a:pPr lvl="0">
              <a:buFont typeface="Wingdings" panose="05000000000000000000" pitchFamily="2" charset="2"/>
              <a:buChar char="ü"/>
            </a:pPr>
            <a:r>
              <a:rPr lang="en-US" sz="1800" b="0" dirty="0"/>
              <a:t>9/12/22 – OAPPS/AAOP (Economists)</a:t>
            </a:r>
          </a:p>
          <a:p>
            <a:pPr lvl="0">
              <a:buFont typeface="Wingdings" panose="05000000000000000000" pitchFamily="2" charset="2"/>
              <a:buChar char="ü"/>
            </a:pPr>
            <a:r>
              <a:rPr lang="en-US" sz="1800" b="0" dirty="0"/>
              <a:t>9/14/22 – CAAAC</a:t>
            </a:r>
          </a:p>
          <a:p>
            <a:pPr>
              <a:buFont typeface="Wingdings" panose="05000000000000000000" pitchFamily="2" charset="2"/>
              <a:buChar char="ü"/>
            </a:pPr>
            <a:r>
              <a:rPr lang="en-US" sz="1800" b="0" dirty="0"/>
              <a:t>9/15/22 – Title VI / SIP Workgroup</a:t>
            </a:r>
          </a:p>
          <a:p>
            <a:pPr>
              <a:buFont typeface="Wingdings" panose="05000000000000000000" pitchFamily="2" charset="2"/>
              <a:buChar char="ü"/>
            </a:pPr>
            <a:r>
              <a:rPr lang="en-US" sz="1800" b="0" dirty="0"/>
              <a:t>9/29/22 – AAPCA</a:t>
            </a:r>
          </a:p>
          <a:p>
            <a:pPr marL="285750" indent="-285750">
              <a:buFont typeface="Arial" panose="020B0604020202020204" pitchFamily="34" charset="0"/>
              <a:buChar char="•"/>
            </a:pPr>
            <a:r>
              <a:rPr lang="en-US" sz="1800" b="0" dirty="0">
                <a:highlight>
                  <a:srgbClr val="FFFF00"/>
                </a:highlight>
              </a:rPr>
              <a:t>10/6/22 – OAP Pre-Brief</a:t>
            </a:r>
          </a:p>
          <a:p>
            <a:pPr marL="285750" indent="-285750">
              <a:buFont typeface="Arial" panose="020B0604020202020204" pitchFamily="34" charset="0"/>
              <a:buChar char="•"/>
            </a:pPr>
            <a:r>
              <a:rPr lang="en-US" sz="1800" b="0" dirty="0"/>
              <a:t>10/19/22 – OTAQ Pre-Brief</a:t>
            </a:r>
          </a:p>
          <a:p>
            <a:pPr marL="285750" indent="-285750">
              <a:buFont typeface="Arial" panose="020B0604020202020204" pitchFamily="34" charset="0"/>
              <a:buChar char="•"/>
            </a:pPr>
            <a:r>
              <a:rPr lang="en-US" sz="1800" b="0" dirty="0"/>
              <a:t>10/19/22 – APMs</a:t>
            </a:r>
          </a:p>
          <a:p>
            <a:pPr marL="285750" indent="-285750">
              <a:buFont typeface="Arial" panose="020B0604020202020204" pitchFamily="34" charset="0"/>
              <a:buChar char="•"/>
            </a:pPr>
            <a:r>
              <a:rPr lang="en-US" sz="1800" b="0" dirty="0"/>
              <a:t>10/31/22 - OEJ</a:t>
            </a:r>
          </a:p>
          <a:p>
            <a:pPr marL="285750" lvl="0" indent="-285750">
              <a:buFont typeface="Arial" panose="020B0604020202020204" pitchFamily="34" charset="0"/>
              <a:buChar char="•"/>
            </a:pPr>
            <a:r>
              <a:rPr lang="en-US" sz="1800" b="0" dirty="0"/>
              <a:t>TBD –MJOs</a:t>
            </a:r>
          </a:p>
        </p:txBody>
      </p:sp>
      <p:sp>
        <p:nvSpPr>
          <p:cNvPr id="10" name="Title 1">
            <a:extLst>
              <a:ext uri="{FF2B5EF4-FFF2-40B4-BE49-F238E27FC236}">
                <a16:creationId xmlns:a16="http://schemas.microsoft.com/office/drawing/2014/main" id="{B59950C2-70E9-4CB3-98A0-2D3C247F7019}"/>
              </a:ext>
            </a:extLst>
          </p:cNvPr>
          <p:cNvSpPr txBox="1">
            <a:spLocks/>
          </p:cNvSpPr>
          <p:nvPr/>
        </p:nvSpPr>
        <p:spPr bwMode="auto">
          <a:xfrm>
            <a:off x="1015999" y="41314"/>
            <a:ext cx="9454995" cy="6612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a:lstStyle>
          <a:p>
            <a:r>
              <a:rPr lang="en-US" sz="3600" b="1" kern="0" dirty="0">
                <a:solidFill>
                  <a:srgbClr val="FFFF00"/>
                </a:solidFill>
              </a:rPr>
              <a:t>NEXUS: </a:t>
            </a:r>
            <a:r>
              <a:rPr lang="en-US" sz="3600" b="1" kern="0" dirty="0">
                <a:solidFill>
                  <a:schemeClr val="bg1"/>
                </a:solidFill>
              </a:rPr>
              <a:t>Briefings and Demos</a:t>
            </a:r>
          </a:p>
        </p:txBody>
      </p:sp>
      <p:sp>
        <p:nvSpPr>
          <p:cNvPr id="11" name="Slide Number Placeholder 1">
            <a:extLst>
              <a:ext uri="{FF2B5EF4-FFF2-40B4-BE49-F238E27FC236}">
                <a16:creationId xmlns:a16="http://schemas.microsoft.com/office/drawing/2014/main" id="{4CB07C14-0C22-4F45-B531-7286D3CF1553}"/>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971777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59950C2-70E9-4CB3-98A0-2D3C247F7019}"/>
              </a:ext>
            </a:extLst>
          </p:cNvPr>
          <p:cNvSpPr txBox="1">
            <a:spLocks/>
          </p:cNvSpPr>
          <p:nvPr/>
        </p:nvSpPr>
        <p:spPr bwMode="auto">
          <a:xfrm>
            <a:off x="129551" y="41314"/>
            <a:ext cx="11966969" cy="6612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a:lstStyle>
          <a:p>
            <a:r>
              <a:rPr lang="en-US" sz="3600" b="1" kern="0" dirty="0">
                <a:solidFill>
                  <a:srgbClr val="FFFF00"/>
                </a:solidFill>
              </a:rPr>
              <a:t>NEXUS: </a:t>
            </a:r>
            <a:r>
              <a:rPr lang="en-US" sz="3600" b="1" kern="0" dirty="0">
                <a:solidFill>
                  <a:schemeClr val="bg1"/>
                </a:solidFill>
              </a:rPr>
              <a:t>Feedback from Briefings &amp; Demos</a:t>
            </a:r>
          </a:p>
        </p:txBody>
      </p:sp>
      <p:sp>
        <p:nvSpPr>
          <p:cNvPr id="18" name="TextBox 17">
            <a:extLst>
              <a:ext uri="{FF2B5EF4-FFF2-40B4-BE49-F238E27FC236}">
                <a16:creationId xmlns:a16="http://schemas.microsoft.com/office/drawing/2014/main" id="{D10E1A33-2E4F-4C16-8A9E-256CB7BE009F}"/>
              </a:ext>
            </a:extLst>
          </p:cNvPr>
          <p:cNvSpPr txBox="1"/>
          <p:nvPr/>
        </p:nvSpPr>
        <p:spPr>
          <a:xfrm flipH="1">
            <a:off x="666157" y="1109724"/>
            <a:ext cx="2634583" cy="1634490"/>
          </a:xfrm>
          <a:prstGeom prst="wedgeRoundRectCallout">
            <a:avLst>
              <a:gd name="adj1" fmla="val 943"/>
              <a:gd name="adj2" fmla="val 105030"/>
              <a:gd name="adj3" fmla="val 16667"/>
            </a:avLst>
          </a:prstGeom>
          <a:solidFill>
            <a:schemeClr val="tx2">
              <a:lumMod val="40000"/>
              <a:lumOff val="60000"/>
            </a:schemeClr>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“Fascinating… phenomenal… I’m blown away!”</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Caroline Freeman (R4 ADD)</a:t>
            </a:r>
          </a:p>
        </p:txBody>
      </p:sp>
      <p:sp>
        <p:nvSpPr>
          <p:cNvPr id="20" name="TextBox 19">
            <a:extLst>
              <a:ext uri="{FF2B5EF4-FFF2-40B4-BE49-F238E27FC236}">
                <a16:creationId xmlns:a16="http://schemas.microsoft.com/office/drawing/2014/main" id="{85844626-C900-45D6-865F-C2F28DBAD03C}"/>
              </a:ext>
            </a:extLst>
          </p:cNvPr>
          <p:cNvSpPr txBox="1"/>
          <p:nvPr/>
        </p:nvSpPr>
        <p:spPr>
          <a:xfrm>
            <a:off x="4529034" y="4245451"/>
            <a:ext cx="2634582" cy="2247424"/>
          </a:xfrm>
          <a:prstGeom prst="wedgeRoundRectCallout">
            <a:avLst>
              <a:gd name="adj1" fmla="val -54971"/>
              <a:gd name="adj2" fmla="val -76506"/>
              <a:gd name="adj3" fmla="val 16667"/>
            </a:avLst>
          </a:prstGeom>
          <a:solidFill>
            <a:srgbClr val="FFFFBD"/>
          </a:solidFill>
          <a:ln w="508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2286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“Breathtaking… incredibly powerful… I feel like we discovered nuclear fusion!”</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Joe Goffman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(OAR Acting AA)</a:t>
            </a:r>
          </a:p>
        </p:txBody>
      </p:sp>
      <p:sp>
        <p:nvSpPr>
          <p:cNvPr id="11" name="Slide Number Placeholder 1">
            <a:extLst>
              <a:ext uri="{FF2B5EF4-FFF2-40B4-BE49-F238E27FC236}">
                <a16:creationId xmlns:a16="http://schemas.microsoft.com/office/drawing/2014/main" id="{4CB07C14-0C22-4F45-B531-7286D3CF1553}"/>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12" name="TextBox 11">
            <a:extLst>
              <a:ext uri="{FF2B5EF4-FFF2-40B4-BE49-F238E27FC236}">
                <a16:creationId xmlns:a16="http://schemas.microsoft.com/office/drawing/2014/main" id="{96CB9A7C-2B21-4A54-858B-1238FB0E58D1}"/>
              </a:ext>
            </a:extLst>
          </p:cNvPr>
          <p:cNvSpPr txBox="1"/>
          <p:nvPr/>
        </p:nvSpPr>
        <p:spPr>
          <a:xfrm>
            <a:off x="3696424" y="1109724"/>
            <a:ext cx="4097866" cy="1940957"/>
          </a:xfrm>
          <a:prstGeom prst="wedgeRoundRectCallout">
            <a:avLst>
              <a:gd name="adj1" fmla="val 15479"/>
              <a:gd name="adj2" fmla="val 95455"/>
              <a:gd name="adj3" fmla="val 16667"/>
            </a:avLst>
          </a:prstGeom>
          <a:solidFill>
            <a:srgbClr val="A3E7FF"/>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“The R3 air program has evaluated 18 web tools … NEXUS overall has been the most useful to our air program”</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Cynthia Stahl, PhD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(R3 Integrated Assessment Analyst)</a:t>
            </a:r>
          </a:p>
        </p:txBody>
      </p:sp>
      <p:sp>
        <p:nvSpPr>
          <p:cNvPr id="13" name="TextBox 12">
            <a:extLst>
              <a:ext uri="{FF2B5EF4-FFF2-40B4-BE49-F238E27FC236}">
                <a16:creationId xmlns:a16="http://schemas.microsoft.com/office/drawing/2014/main" id="{A9B82C23-A3B9-425E-8D29-38976E5A1A5A}"/>
              </a:ext>
            </a:extLst>
          </p:cNvPr>
          <p:cNvSpPr txBox="1"/>
          <p:nvPr/>
        </p:nvSpPr>
        <p:spPr>
          <a:xfrm>
            <a:off x="348111" y="4388031"/>
            <a:ext cx="3310610" cy="2247424"/>
          </a:xfrm>
          <a:prstGeom prst="wedgeRoundRectCallout">
            <a:avLst>
              <a:gd name="adj1" fmla="val 33521"/>
              <a:gd name="adj2" fmla="val -85719"/>
              <a:gd name="adj3" fmla="val 16667"/>
            </a:avLst>
          </a:prstGeom>
          <a:solidFill>
            <a:srgbClr val="CCE9AD"/>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“Dr. Nance [R6 RA] will be thrilled with the NEXUS tool and excited with its capabilities.”</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Fran Verhalen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(recently retired R6 Monitoring Section Chief)</a:t>
            </a:r>
          </a:p>
        </p:txBody>
      </p:sp>
      <p:sp>
        <p:nvSpPr>
          <p:cNvPr id="14" name="TextBox 13">
            <a:extLst>
              <a:ext uri="{FF2B5EF4-FFF2-40B4-BE49-F238E27FC236}">
                <a16:creationId xmlns:a16="http://schemas.microsoft.com/office/drawing/2014/main" id="{7F8C89CE-1519-463B-B41F-71C510597249}"/>
              </a:ext>
            </a:extLst>
          </p:cNvPr>
          <p:cNvSpPr txBox="1"/>
          <p:nvPr/>
        </p:nvSpPr>
        <p:spPr>
          <a:xfrm>
            <a:off x="8680549" y="1034115"/>
            <a:ext cx="2755701" cy="2835354"/>
          </a:xfrm>
          <a:prstGeom prst="wedgeRoundRectCallout">
            <a:avLst>
              <a:gd name="adj1" fmla="val -84651"/>
              <a:gd name="adj2" fmla="val 40360"/>
              <a:gd name="adj3" fmla="val 16667"/>
            </a:avLst>
          </a:prstGeom>
          <a:solidFill>
            <a:srgbClr val="A7FFCF"/>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“Your presentation of the NEXUS tool was absolutely awesome!!! … The NEXUS tool looks very promising”</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Osmond Lindo (OAPPS Lead Economist)</a:t>
            </a:r>
          </a:p>
        </p:txBody>
      </p:sp>
      <p:sp>
        <p:nvSpPr>
          <p:cNvPr id="15" name="TextBox 14">
            <a:extLst>
              <a:ext uri="{FF2B5EF4-FFF2-40B4-BE49-F238E27FC236}">
                <a16:creationId xmlns:a16="http://schemas.microsoft.com/office/drawing/2014/main" id="{B83AF699-7D03-4CDC-80A8-31C0513FAF9B}"/>
              </a:ext>
            </a:extLst>
          </p:cNvPr>
          <p:cNvSpPr txBox="1"/>
          <p:nvPr/>
        </p:nvSpPr>
        <p:spPr>
          <a:xfrm>
            <a:off x="8317774" y="4113026"/>
            <a:ext cx="3481249" cy="2553891"/>
          </a:xfrm>
          <a:prstGeom prst="wedgeRoundRectCallout">
            <a:avLst>
              <a:gd name="adj1" fmla="val -85579"/>
              <a:gd name="adj2" fmla="val -56163"/>
              <a:gd name="adj3" fmla="val 16667"/>
            </a:avLst>
          </a:prstGeom>
          <a:solidFill>
            <a:srgbClr val="BAD4D8"/>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“The tool is well designed and provides a wealth of information that is useful for evaluating air quality impacts in local communities”</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Rick Gillam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(R4 Air Modeling Team Lead)</a:t>
            </a:r>
          </a:p>
        </p:txBody>
      </p:sp>
    </p:spTree>
    <p:extLst>
      <p:ext uri="{BB962C8B-B14F-4D97-AF65-F5344CB8AC3E}">
        <p14:creationId xmlns:p14="http://schemas.microsoft.com/office/powerpoint/2010/main" val="2725864445"/>
      </p:ext>
    </p:extLst>
  </p:cSld>
  <p:clrMapOvr>
    <a:masterClrMapping/>
  </p:clrMapOvr>
</p:sld>
</file>

<file path=ppt/theme/theme1.xml><?xml version="1.0" encoding="utf-8"?>
<a:theme xmlns:a="http://schemas.openxmlformats.org/drawingml/2006/main" name="2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EMPA课题组模板">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33DF587F59774D9C67ADFC24F1D322" ma:contentTypeVersion="33" ma:contentTypeDescription="Create a new document." ma:contentTypeScope="" ma:versionID="fbf46d7541001571ac6bd3bb41dfdc87">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5c1deef3-b27c-4e9a-b0d4-9d092d100f42" xmlns:ns7="6290be6a-0c37-488c-89d7-fa04eb7489f1" targetNamespace="http://schemas.microsoft.com/office/2006/metadata/properties" ma:root="true" ma:fieldsID="fe9ff65563307d44a935b2ab0c1a934c" ns1:_="" ns3:_="" ns4:_="" ns5:_="" ns6:_="" ns7:_="">
    <xsd:import namespace="http://schemas.microsoft.com/sharepoint/v3"/>
    <xsd:import namespace="4ffa91fb-a0ff-4ac5-b2db-65c790d184a4"/>
    <xsd:import namespace="http://schemas.microsoft.com/sharepoint.v3"/>
    <xsd:import namespace="http://schemas.microsoft.com/sharepoint/v3/fields"/>
    <xsd:import namespace="5c1deef3-b27c-4e9a-b0d4-9d092d100f42"/>
    <xsd:import namespace="6290be6a-0c37-488c-89d7-fa04eb7489f1"/>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7:MediaServiceMetadata" minOccurs="0"/>
                <xsd:element ref="ns7:MediaServiceFastMetadata" minOccurs="0"/>
                <xsd:element ref="ns6:Records_x0020_Status" minOccurs="0"/>
                <xsd:element ref="ns6:Records_x0020_Date" minOccurs="0"/>
                <xsd:element ref="ns7:MediaServiceAutoTags" minOccurs="0"/>
                <xsd:element ref="ns7:MediaServiceOCR" minOccurs="0"/>
                <xsd:element ref="ns7:MediaServiceDateTaken" minOccurs="0"/>
                <xsd:element ref="ns7:MediaServiceEventHashCode" minOccurs="0"/>
                <xsd:element ref="ns7:MediaServiceGenerationTime" minOccurs="0"/>
                <xsd:element ref="ns7:MediaServiceAutoKeyPoints" minOccurs="0"/>
                <xsd:element ref="ns7: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c736e54-6a72-46ad-9c00-592f3cec1e75}" ma:internalName="TaxCatchAllLabel" ma:readOnly="true" ma:showField="CatchAllDataLabel" ma:web="5c1deef3-b27c-4e9a-b0d4-9d092d100f42">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c736e54-6a72-46ad-9c00-592f3cec1e75}" ma:internalName="TaxCatchAll" ma:showField="CatchAllData" ma:web="5c1deef3-b27c-4e9a-b0d4-9d092d100f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1deef3-b27c-4e9a-b0d4-9d092d100f42"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internalName="SharingHintHash" ma:readOnly="true">
      <xsd:simpleType>
        <xsd:restriction base="dms:Text"/>
      </xsd:simpleType>
    </xsd:element>
    <xsd:element name="Records_x0020_Status" ma:index="33" nillable="true" ma:displayName="Records Status" ma:default="Pending" ma:internalName="Records_x0020_Status">
      <xsd:simpleType>
        <xsd:restriction base="dms:Text"/>
      </xsd:simpleType>
    </xsd:element>
    <xsd:element name="Records_x0020_Date" ma:index="34"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290be6a-0c37-488c-89d7-fa04eb7489f1"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AutoTags" ma:index="35" nillable="true" ma:displayName="MediaServiceAutoTags" ma:internalName="MediaServiceAutoTags"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DateTaken" ma:index="37" nillable="true" ma:displayName="MediaServiceDateTaken" ma:hidden="true" ma:internalName="MediaServiceDateTaken"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EsriMapsInfo xmlns="ESRI.ArcGIS.Mapping.OfficeIntegration.PowerPointInfo">
  <Version>Version1</Version>
  <RequiresSignIn>False</RequiresSignIn>
</EsriMapsInfo>
</file>

<file path=customXml/item11.xml><?xml version="1.0" encoding="utf-8"?>
<?mso-contentType ?>
<FormTemplates xmlns="http://schemas.microsoft.com/sharepoint/v3/contenttype/forms">
  <Display>DocumentLibraryForm</Display>
  <Edit>DocumentLibraryForm</Edit>
  <New>DocumentLibraryForm</New>
</FormTemplates>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mso-contentType ?>
<SharedContentType xmlns="Microsoft.SharePoint.Taxonomy.ContentTypeSync" SourceId="29f62856-1543-49d4-a736-4569d363f533" ContentTypeId="0x0101" PreviousValue="false"/>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2020-02-04T20:55:02+00:00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Records_x0020_Status xmlns="5c1deef3-b27c-4e9a-b0d4-9d092d100f42">Pending</Records_x0020_Status>
    <Records_x0020_Date xmlns="5c1deef3-b27c-4e9a-b0d4-9d092d100f42" xsi:nil="true"/>
  </documentManagement>
</p:properties>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2F1E77C-751E-4170-BEA2-09A8AC38D5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5c1deef3-b27c-4e9a-b0d4-9d092d100f42"/>
    <ds:schemaRef ds:uri="6290be6a-0c37-488c-89d7-fa04eb7489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3CEC331A-B5C3-4C3E-BA9F-FCED4B097622}">
  <ds:schemaRefs>
    <ds:schemaRef ds:uri="ESRI.ArcGIS.Mapping.OfficeIntegration.PowerPointInfo"/>
  </ds:schemaRefs>
</ds:datastoreItem>
</file>

<file path=customXml/itemProps11.xml><?xml version="1.0" encoding="utf-8"?>
<ds:datastoreItem xmlns:ds="http://schemas.openxmlformats.org/officeDocument/2006/customXml" ds:itemID="{5225635A-0470-4E63-B79B-6145D32D8170}">
  <ds:schemaRefs>
    <ds:schemaRef ds:uri="http://schemas.microsoft.com/sharepoint/v3/contenttype/forms"/>
  </ds:schemaRefs>
</ds:datastoreItem>
</file>

<file path=customXml/itemProps12.xml><?xml version="1.0" encoding="utf-8"?>
<ds:datastoreItem xmlns:ds="http://schemas.openxmlformats.org/officeDocument/2006/customXml" ds:itemID="{05EEFC2A-E018-4F40-8EA9-6DAD8B10694F}">
  <ds:schemaRefs>
    <ds:schemaRef ds:uri="ESRI.ArcGIS.Mapping.OfficeIntegration.PowerPointInfo"/>
  </ds:schemaRefs>
</ds:datastoreItem>
</file>

<file path=customXml/itemProps13.xml><?xml version="1.0" encoding="utf-8"?>
<ds:datastoreItem xmlns:ds="http://schemas.openxmlformats.org/officeDocument/2006/customXml" ds:itemID="{82D67E67-560B-4CC4-8072-725899C6A2C8}">
  <ds:schemaRefs>
    <ds:schemaRef ds:uri="ESRI.ArcGIS.Mapping.OfficeIntegration.PowerPointInfo"/>
  </ds:schemaRefs>
</ds:datastoreItem>
</file>

<file path=customXml/itemProps14.xml><?xml version="1.0" encoding="utf-8"?>
<ds:datastoreItem xmlns:ds="http://schemas.openxmlformats.org/officeDocument/2006/customXml" ds:itemID="{8D245109-56E6-4F15-A32D-39887DB53FC2}">
  <ds:schemaRefs>
    <ds:schemaRef ds:uri="ESRI.ArcGIS.Mapping.OfficeIntegration.PowerPointInfo"/>
  </ds:schemaRefs>
</ds:datastoreItem>
</file>

<file path=customXml/itemProps15.xml><?xml version="1.0" encoding="utf-8"?>
<ds:datastoreItem xmlns:ds="http://schemas.openxmlformats.org/officeDocument/2006/customXml" ds:itemID="{D2B4DD59-EC09-4CE6-ADD5-1B8014EE84FD}">
  <ds:schemaRefs>
    <ds:schemaRef ds:uri="ESRI.ArcGIS.Mapping.OfficeIntegration.PowerPointInfo"/>
  </ds:schemaRefs>
</ds:datastoreItem>
</file>

<file path=customXml/itemProps16.xml><?xml version="1.0" encoding="utf-8"?>
<ds:datastoreItem xmlns:ds="http://schemas.openxmlformats.org/officeDocument/2006/customXml" ds:itemID="{51E06045-3771-42B6-8E2F-19C3A7489842}">
  <ds:schemaRefs>
    <ds:schemaRef ds:uri="ESRI.ArcGIS.Mapping.OfficeIntegration.PowerPointInfo"/>
  </ds:schemaRefs>
</ds:datastoreItem>
</file>

<file path=customXml/itemProps17.xml><?xml version="1.0" encoding="utf-8"?>
<ds:datastoreItem xmlns:ds="http://schemas.openxmlformats.org/officeDocument/2006/customXml" ds:itemID="{76D3AC16-981A-46DB-8831-4A58C7D60C91}">
  <ds:schemaRefs>
    <ds:schemaRef ds:uri="ESRI.ArcGIS.Mapping.OfficeIntegration.PowerPointInfo"/>
  </ds:schemaRefs>
</ds:datastoreItem>
</file>

<file path=customXml/itemProps18.xml><?xml version="1.0" encoding="utf-8"?>
<ds:datastoreItem xmlns:ds="http://schemas.openxmlformats.org/officeDocument/2006/customXml" ds:itemID="{72A06C5E-7096-4965-971D-5F1E1C66263F}">
  <ds:schemaRefs>
    <ds:schemaRef ds:uri="ESRI.ArcGIS.Mapping.OfficeIntegration.PowerPointInfo"/>
  </ds:schemaRefs>
</ds:datastoreItem>
</file>

<file path=customXml/itemProps19.xml><?xml version="1.0" encoding="utf-8"?>
<ds:datastoreItem xmlns:ds="http://schemas.openxmlformats.org/officeDocument/2006/customXml" ds:itemID="{3C82BDDC-4EF6-4B41-A9A0-4A18F0779151}">
  <ds:schemaRefs>
    <ds:schemaRef ds:uri="ESRI.ArcGIS.Mapping.OfficeIntegration.PowerPointInfo"/>
  </ds:schemaRefs>
</ds:datastoreItem>
</file>

<file path=customXml/itemProps2.xml><?xml version="1.0" encoding="utf-8"?>
<ds:datastoreItem xmlns:ds="http://schemas.openxmlformats.org/officeDocument/2006/customXml" ds:itemID="{630A2CFA-184F-4606-9B52-57D8DA7BA2C1}">
  <ds:schemaRefs>
    <ds:schemaRef ds:uri="ESRI.ArcGIS.Mapping.OfficeIntegration.PowerPointInfo"/>
  </ds:schemaRefs>
</ds:datastoreItem>
</file>

<file path=customXml/itemProps20.xml><?xml version="1.0" encoding="utf-8"?>
<ds:datastoreItem xmlns:ds="http://schemas.openxmlformats.org/officeDocument/2006/customXml" ds:itemID="{519F028B-7508-4C9A-98E6-5BF50E578476}">
  <ds:schemaRefs>
    <ds:schemaRef ds:uri="ESRI.ArcGIS.Mapping.OfficeIntegration.PowerPointInfo"/>
  </ds:schemaRefs>
</ds:datastoreItem>
</file>

<file path=customXml/itemProps21.xml><?xml version="1.0" encoding="utf-8"?>
<ds:datastoreItem xmlns:ds="http://schemas.openxmlformats.org/officeDocument/2006/customXml" ds:itemID="{3D5F0350-8B9A-4E69-A14A-C1E48E4AD082}">
  <ds:schemaRefs>
    <ds:schemaRef ds:uri="ESRI.ArcGIS.Mapping.OfficeIntegration.PowerPointInfo"/>
  </ds:schemaRefs>
</ds:datastoreItem>
</file>

<file path=customXml/itemProps22.xml><?xml version="1.0" encoding="utf-8"?>
<ds:datastoreItem xmlns:ds="http://schemas.openxmlformats.org/officeDocument/2006/customXml" ds:itemID="{9A2D0A3F-69D1-465C-A763-965A3B8049B5}">
  <ds:schemaRefs>
    <ds:schemaRef ds:uri="ESRI.ArcGIS.Mapping.OfficeIntegration.PowerPointInfo"/>
  </ds:schemaRefs>
</ds:datastoreItem>
</file>

<file path=customXml/itemProps23.xml><?xml version="1.0" encoding="utf-8"?>
<ds:datastoreItem xmlns:ds="http://schemas.openxmlformats.org/officeDocument/2006/customXml" ds:itemID="{A662AB01-355C-4085-A9B6-5B211CAF778B}">
  <ds:schemaRefs>
    <ds:schemaRef ds:uri="Microsoft.SharePoint.Taxonomy.ContentTypeSync"/>
  </ds:schemaRefs>
</ds:datastoreItem>
</file>

<file path=customXml/itemProps24.xml><?xml version="1.0" encoding="utf-8"?>
<ds:datastoreItem xmlns:ds="http://schemas.openxmlformats.org/officeDocument/2006/customXml" ds:itemID="{EA2C2A64-B21A-46FE-825D-E9915562D0D7}">
  <ds:schemaRefs>
    <ds:schemaRef ds:uri="ESRI.ArcGIS.Mapping.OfficeIntegration.PowerPointInfo"/>
  </ds:schemaRefs>
</ds:datastoreItem>
</file>

<file path=customXml/itemProps25.xml><?xml version="1.0" encoding="utf-8"?>
<ds:datastoreItem xmlns:ds="http://schemas.openxmlformats.org/officeDocument/2006/customXml" ds:itemID="{A136C410-5D59-45D6-9D03-3CE2CAB4D836}">
  <ds:schemaRefs>
    <ds:schemaRef ds:uri="ESRI.ArcGIS.Mapping.OfficeIntegration.PowerPointInfo"/>
  </ds:schemaRefs>
</ds:datastoreItem>
</file>

<file path=customXml/itemProps26.xml><?xml version="1.0" encoding="utf-8"?>
<ds:datastoreItem xmlns:ds="http://schemas.openxmlformats.org/officeDocument/2006/customXml" ds:itemID="{3BDDB063-64F9-436E-8E08-D6099D632DFA}">
  <ds:schemaRefs>
    <ds:schemaRef ds:uri="ESRI.ArcGIS.Mapping.OfficeIntegration.PowerPointInfo"/>
  </ds:schemaRefs>
</ds:datastoreItem>
</file>

<file path=customXml/itemProps27.xml><?xml version="1.0" encoding="utf-8"?>
<ds:datastoreItem xmlns:ds="http://schemas.openxmlformats.org/officeDocument/2006/customXml" ds:itemID="{71C17364-84F1-4A4D-8D25-10A704D51633}">
  <ds:schemaRefs>
    <ds:schemaRef ds:uri="ESRI.ArcGIS.Mapping.OfficeIntegration.PowerPointInfo"/>
  </ds:schemaRefs>
</ds:datastoreItem>
</file>

<file path=customXml/itemProps28.xml><?xml version="1.0" encoding="utf-8"?>
<ds:datastoreItem xmlns:ds="http://schemas.openxmlformats.org/officeDocument/2006/customXml" ds:itemID="{B45B020A-ED9C-4C9D-97A3-5A44AD5A699F}">
  <ds:schemaRefs>
    <ds:schemaRef ds:uri="ESRI.ArcGIS.Mapping.OfficeIntegration.PowerPointInfo"/>
  </ds:schemaRefs>
</ds:datastoreItem>
</file>

<file path=customXml/itemProps3.xml><?xml version="1.0" encoding="utf-8"?>
<ds:datastoreItem xmlns:ds="http://schemas.openxmlformats.org/officeDocument/2006/customXml" ds:itemID="{46870A26-E9C1-4A0E-94DB-0E579E95E976}">
  <ds:schemaRefs>
    <ds:schemaRef ds:uri="ESRI.ArcGIS.Mapping.OfficeIntegration.PowerPointInfo"/>
  </ds:schemaRefs>
</ds:datastoreItem>
</file>

<file path=customXml/itemProps4.xml><?xml version="1.0" encoding="utf-8"?>
<ds:datastoreItem xmlns:ds="http://schemas.openxmlformats.org/officeDocument/2006/customXml" ds:itemID="{27F44FBE-2015-4FDA-8400-B9BE1887AB0D}">
  <ds:schemaRefs>
    <ds:schemaRef ds:uri="ESRI.ArcGIS.Mapping.OfficeIntegration.PowerPointInfo"/>
  </ds:schemaRefs>
</ds:datastoreItem>
</file>

<file path=customXml/itemProps5.xml><?xml version="1.0" encoding="utf-8"?>
<ds:datastoreItem xmlns:ds="http://schemas.openxmlformats.org/officeDocument/2006/customXml" ds:itemID="{61A6E0D0-DF25-41E1-849F-4E7E9FBDD1A9}">
  <ds:schemaRefs>
    <ds:schemaRef ds:uri="http://schemas.microsoft.com/office/infopath/2007/PartnerControls"/>
    <ds:schemaRef ds:uri="http://schemas.openxmlformats.org/package/2006/metadata/core-properties"/>
    <ds:schemaRef ds:uri="http://schemas.microsoft.com/office/2006/documentManagement/types"/>
    <ds:schemaRef ds:uri="5c1deef3-b27c-4e9a-b0d4-9d092d100f42"/>
    <ds:schemaRef ds:uri="http://schemas.microsoft.com/office/2006/metadata/properties"/>
    <ds:schemaRef ds:uri="http://purl.org/dc/dcmitype/"/>
    <ds:schemaRef ds:uri="http://www.w3.org/XML/1998/namespace"/>
    <ds:schemaRef ds:uri="http://purl.org/dc/elements/1.1/"/>
    <ds:schemaRef ds:uri="http://purl.org/dc/terms/"/>
    <ds:schemaRef ds:uri="6290be6a-0c37-488c-89d7-fa04eb7489f1"/>
    <ds:schemaRef ds:uri="http://schemas.microsoft.com/sharepoint/v3/fields"/>
    <ds:schemaRef ds:uri="http://schemas.microsoft.com/sharepoint.v3"/>
    <ds:schemaRef ds:uri="4ffa91fb-a0ff-4ac5-b2db-65c790d184a4"/>
    <ds:schemaRef ds:uri="http://schemas.microsoft.com/sharepoint/v3"/>
  </ds:schemaRefs>
</ds:datastoreItem>
</file>

<file path=customXml/itemProps6.xml><?xml version="1.0" encoding="utf-8"?>
<ds:datastoreItem xmlns:ds="http://schemas.openxmlformats.org/officeDocument/2006/customXml" ds:itemID="{6656AB6D-41EA-4FF7-A50A-C43EC880E1D6}">
  <ds:schemaRefs>
    <ds:schemaRef ds:uri="ESRI.ArcGIS.Mapping.OfficeIntegration.PowerPointInfo"/>
  </ds:schemaRefs>
</ds:datastoreItem>
</file>

<file path=customXml/itemProps7.xml><?xml version="1.0" encoding="utf-8"?>
<ds:datastoreItem xmlns:ds="http://schemas.openxmlformats.org/officeDocument/2006/customXml" ds:itemID="{21145378-1CB6-468B-A52F-C7B70C0D9746}">
  <ds:schemaRefs>
    <ds:schemaRef ds:uri="ESRI.ArcGIS.Mapping.OfficeIntegration.PowerPointInfo"/>
  </ds:schemaRefs>
</ds:datastoreItem>
</file>

<file path=customXml/itemProps8.xml><?xml version="1.0" encoding="utf-8"?>
<ds:datastoreItem xmlns:ds="http://schemas.openxmlformats.org/officeDocument/2006/customXml" ds:itemID="{E06F695E-7DAD-40CD-97ED-896167376D94}">
  <ds:schemaRefs>
    <ds:schemaRef ds:uri="ESRI.ArcGIS.Mapping.OfficeIntegration.PowerPointInfo"/>
  </ds:schemaRefs>
</ds:datastoreItem>
</file>

<file path=customXml/itemProps9.xml><?xml version="1.0" encoding="utf-8"?>
<ds:datastoreItem xmlns:ds="http://schemas.openxmlformats.org/officeDocument/2006/customXml" ds:itemID="{977BB35C-B0B0-43F8-B8E9-01272EF377FC}">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73616</TotalTime>
  <Words>1551</Words>
  <Application>Microsoft Office PowerPoint</Application>
  <PresentationFormat>Widescreen</PresentationFormat>
  <Paragraphs>209</Paragraphs>
  <Slides>12</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微软雅黑</vt:lpstr>
      <vt:lpstr>黑体</vt:lpstr>
      <vt:lpstr>Arial</vt:lpstr>
      <vt:lpstr>Arial Black</vt:lpstr>
      <vt:lpstr>Calibri</vt:lpstr>
      <vt:lpstr>Courier New</vt:lpstr>
      <vt:lpstr>Symbol</vt:lpstr>
      <vt:lpstr>Wingdings</vt:lpstr>
      <vt:lpstr>2_EMPA课题组模板</vt:lpstr>
      <vt:lpstr>3_EMPA课题组模板</vt:lpstr>
      <vt:lpstr>4_EMPA课题组模板</vt:lpstr>
      <vt:lpstr>“NEXUS” Multi-Pollutant Advanced Screening Tool OAP Pre-Brief</vt:lpstr>
      <vt:lpstr>Multi-Pollutant Team Members</vt:lpstr>
      <vt:lpstr>PowerPoint Presentation</vt:lpstr>
      <vt:lpstr>PowerPoint Presentation</vt:lpstr>
      <vt:lpstr>NEXUS: Overview</vt:lpstr>
      <vt:lpstr>NEXUS: Climate</vt:lpstr>
      <vt:lpstr>NEXUS: Data Inputs and Major Functions</vt:lpstr>
      <vt:lpstr>PowerPoint Presentation</vt:lpstr>
      <vt:lpstr>PowerPoint Presentation</vt:lpstr>
      <vt:lpstr>PowerPoint Presentation</vt:lpstr>
      <vt:lpstr>“NEXUS 3.0” Live Demo</vt:lpstr>
      <vt:lpstr>Important Caveats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xj</dc:creator>
  <cp:lastModifiedBy>Landis, Elizabeth</cp:lastModifiedBy>
  <cp:revision>1343</cp:revision>
  <cp:lastPrinted>2020-02-19T17:26:50Z</cp:lastPrinted>
  <dcterms:created xsi:type="dcterms:W3CDTF">2016-05-30T08:23:37Z</dcterms:created>
  <dcterms:modified xsi:type="dcterms:W3CDTF">2022-10-05T18:32:59Z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0x0101008B33DF587F59774D9C67ADFC24F1D322</vt:lpwstr>
  </property>
</Properties>
</file>