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6" r:id="rId6"/>
    <p:sldMasterId id="2147483705" r:id="rId7"/>
  </p:sldMasterIdLst>
  <p:notesMasterIdLst>
    <p:notesMasterId r:id="rId28"/>
  </p:notesMasterIdLst>
  <p:handoutMasterIdLst>
    <p:handoutMasterId r:id="rId29"/>
  </p:handoutMasterIdLst>
  <p:sldIdLst>
    <p:sldId id="1395" r:id="rId8"/>
    <p:sldId id="1415" r:id="rId9"/>
    <p:sldId id="1393" r:id="rId10"/>
    <p:sldId id="1400" r:id="rId11"/>
    <p:sldId id="1396" r:id="rId12"/>
    <p:sldId id="1398" r:id="rId13"/>
    <p:sldId id="1402" r:id="rId14"/>
    <p:sldId id="1403" r:id="rId15"/>
    <p:sldId id="1401" r:id="rId16"/>
    <p:sldId id="1406" r:id="rId17"/>
    <p:sldId id="1409" r:id="rId18"/>
    <p:sldId id="1408" r:id="rId19"/>
    <p:sldId id="1391" r:id="rId20"/>
    <p:sldId id="1410" r:id="rId21"/>
    <p:sldId id="1416" r:id="rId22"/>
    <p:sldId id="1417" r:id="rId23"/>
    <p:sldId id="1411" r:id="rId24"/>
    <p:sldId id="1413" r:id="rId25"/>
    <p:sldId id="1414" r:id="rId26"/>
    <p:sldId id="42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 Tyler" initials="FT" lastIdx="1" clrIdx="0">
    <p:extLst>
      <p:ext uri="{19B8F6BF-5375-455C-9EA6-DF929625EA0E}">
        <p15:presenceInfo xmlns:p15="http://schemas.microsoft.com/office/powerpoint/2012/main" userId="S::Fox.Tyler@epa.gov::d3ca8bf6-d2c8-45ae-bf9b-8f74647f8102" providerId="AD"/>
      </p:ext>
    </p:extLst>
  </p:cmAuthor>
  <p:cmAuthor id="2" name="Scavo, Kimber" initials="SK" lastIdx="2" clrIdx="1">
    <p:extLst>
      <p:ext uri="{19B8F6BF-5375-455C-9EA6-DF929625EA0E}">
        <p15:presenceInfo xmlns:p15="http://schemas.microsoft.com/office/powerpoint/2012/main" userId="S::Scavo.Kimber@epa.gov::f2acd1a6-3918-4b31-b259-77af37031b64" providerId="AD"/>
      </p:ext>
    </p:extLst>
  </p:cmAuthor>
  <p:cmAuthor id="3" name="Landis, Elizabeth" initials="LE" lastIdx="5" clrIdx="2">
    <p:extLst>
      <p:ext uri="{19B8F6BF-5375-455C-9EA6-DF929625EA0E}">
        <p15:presenceInfo xmlns:p15="http://schemas.microsoft.com/office/powerpoint/2012/main" userId="S::Landis.Elizabeth@epa.gov::ab5a0f48-4954-4e8f-b852-9bcaf16ccf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B3B"/>
    <a:srgbClr val="333399"/>
    <a:srgbClr val="0066FF"/>
    <a:srgbClr val="C0504D"/>
    <a:srgbClr val="4F81BD"/>
    <a:srgbClr val="79FFB6"/>
    <a:srgbClr val="00B050"/>
    <a:srgbClr val="FF9900"/>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B93B2-4D4A-4E59-BD41-BC5A1DE046EB}" v="79" dt="2021-07-02T18:35:01.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1" autoAdjust="0"/>
    <p:restoredTop sz="83519" autoAdjust="0"/>
  </p:normalViewPr>
  <p:slideViewPr>
    <p:cSldViewPr snapToGrid="0">
      <p:cViewPr varScale="1">
        <p:scale>
          <a:sx n="64" d="100"/>
          <a:sy n="64" d="100"/>
        </p:scale>
        <p:origin x="600"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is, Elizabeth" userId="ab5a0f48-4954-4e8f-b852-9bcaf16ccf62" providerId="ADAL" clId="{0E1B93B2-4D4A-4E59-BD41-BC5A1DE046EB}"/>
    <pc:docChg chg="undo redo custSel addSld delSld modSld sldOrd">
      <pc:chgData name="Landis, Elizabeth" userId="ab5a0f48-4954-4e8f-b852-9bcaf16ccf62" providerId="ADAL" clId="{0E1B93B2-4D4A-4E59-BD41-BC5A1DE046EB}" dt="2021-07-02T18:38:15.191" v="668" actId="20577"/>
      <pc:docMkLst>
        <pc:docMk/>
      </pc:docMkLst>
      <pc:sldChg chg="del ord">
        <pc:chgData name="Landis, Elizabeth" userId="ab5a0f48-4954-4e8f-b852-9bcaf16ccf62" providerId="ADAL" clId="{0E1B93B2-4D4A-4E59-BD41-BC5A1DE046EB}" dt="2021-06-30T13:55:36.004" v="100" actId="47"/>
        <pc:sldMkLst>
          <pc:docMk/>
          <pc:sldMk cId="4254057195" sldId="260"/>
        </pc:sldMkLst>
      </pc:sldChg>
      <pc:sldChg chg="del ord">
        <pc:chgData name="Landis, Elizabeth" userId="ab5a0f48-4954-4e8f-b852-9bcaf16ccf62" providerId="ADAL" clId="{0E1B93B2-4D4A-4E59-BD41-BC5A1DE046EB}" dt="2021-06-30T13:56:36.433" v="120" actId="47"/>
        <pc:sldMkLst>
          <pc:docMk/>
          <pc:sldMk cId="1929772816" sldId="267"/>
        </pc:sldMkLst>
      </pc:sldChg>
      <pc:sldChg chg="addSp modSp mod">
        <pc:chgData name="Landis, Elizabeth" userId="ab5a0f48-4954-4e8f-b852-9bcaf16ccf62" providerId="ADAL" clId="{0E1B93B2-4D4A-4E59-BD41-BC5A1DE046EB}" dt="2021-06-30T13:57:22.611" v="142"/>
        <pc:sldMkLst>
          <pc:docMk/>
          <pc:sldMk cId="3411609067" sldId="429"/>
        </pc:sldMkLst>
        <pc:spChg chg="mod">
          <ac:chgData name="Landis, Elizabeth" userId="ab5a0f48-4954-4e8f-b852-9bcaf16ccf62" providerId="ADAL" clId="{0E1B93B2-4D4A-4E59-BD41-BC5A1DE046EB}" dt="2021-06-30T13:52:52.442" v="72" actId="27636"/>
          <ac:spMkLst>
            <pc:docMk/>
            <pc:sldMk cId="3411609067" sldId="429"/>
            <ac:spMk id="3" creationId="{2FDE87BA-5EB4-4F2D-98A2-03EF84078383}"/>
          </ac:spMkLst>
        </pc:spChg>
        <pc:spChg chg="add mod">
          <ac:chgData name="Landis, Elizabeth" userId="ab5a0f48-4954-4e8f-b852-9bcaf16ccf62" providerId="ADAL" clId="{0E1B93B2-4D4A-4E59-BD41-BC5A1DE046EB}" dt="2021-06-30T13:57:00.106" v="137" actId="20577"/>
          <ac:spMkLst>
            <pc:docMk/>
            <pc:sldMk cId="3411609067" sldId="429"/>
            <ac:spMk id="7" creationId="{FF83E5E4-2675-486F-BB4A-5709E49C6CE7}"/>
          </ac:spMkLst>
        </pc:spChg>
        <pc:spChg chg="add mod">
          <ac:chgData name="Landis, Elizabeth" userId="ab5a0f48-4954-4e8f-b852-9bcaf16ccf62" providerId="ADAL" clId="{0E1B93B2-4D4A-4E59-BD41-BC5A1DE046EB}" dt="2021-06-30T13:57:22.611" v="142"/>
          <ac:spMkLst>
            <pc:docMk/>
            <pc:sldMk cId="3411609067" sldId="429"/>
            <ac:spMk id="8" creationId="{679894A7-6FD4-4EFB-9FA5-32E5BA8444B3}"/>
          </ac:spMkLst>
        </pc:spChg>
      </pc:sldChg>
      <pc:sldChg chg="add del">
        <pc:chgData name="Landis, Elizabeth" userId="ab5a0f48-4954-4e8f-b852-9bcaf16ccf62" providerId="ADAL" clId="{0E1B93B2-4D4A-4E59-BD41-BC5A1DE046EB}" dt="2021-06-30T13:49:59.291" v="18"/>
        <pc:sldMkLst>
          <pc:docMk/>
          <pc:sldMk cId="219156476" sldId="431"/>
        </pc:sldMkLst>
      </pc:sldChg>
      <pc:sldChg chg="addSp delSp modSp mod modNotesTx">
        <pc:chgData name="Landis, Elizabeth" userId="ab5a0f48-4954-4e8f-b852-9bcaf16ccf62" providerId="ADAL" clId="{0E1B93B2-4D4A-4E59-BD41-BC5A1DE046EB}" dt="2021-07-01T02:37:58.790" v="604" actId="20577"/>
        <pc:sldMkLst>
          <pc:docMk/>
          <pc:sldMk cId="2601204051" sldId="1391"/>
        </pc:sldMkLst>
        <pc:spChg chg="del mod">
          <ac:chgData name="Landis, Elizabeth" userId="ab5a0f48-4954-4e8f-b852-9bcaf16ccf62" providerId="ADAL" clId="{0E1B93B2-4D4A-4E59-BD41-BC5A1DE046EB}" dt="2021-07-01T02:21:28.586" v="410" actId="478"/>
          <ac:spMkLst>
            <pc:docMk/>
            <pc:sldMk cId="2601204051" sldId="1391"/>
            <ac:spMk id="12" creationId="{7C8F30A5-EF9F-4152-AE99-4D3DF807318F}"/>
          </ac:spMkLst>
        </pc:spChg>
        <pc:spChg chg="del">
          <ac:chgData name="Landis, Elizabeth" userId="ab5a0f48-4954-4e8f-b852-9bcaf16ccf62" providerId="ADAL" clId="{0E1B93B2-4D4A-4E59-BD41-BC5A1DE046EB}" dt="2021-07-01T02:21:43.196" v="448" actId="478"/>
          <ac:spMkLst>
            <pc:docMk/>
            <pc:sldMk cId="2601204051" sldId="1391"/>
            <ac:spMk id="22" creationId="{3168D314-4C1E-40A0-B58A-90CA75409529}"/>
          </ac:spMkLst>
        </pc:spChg>
        <pc:spChg chg="add mod">
          <ac:chgData name="Landis, Elizabeth" userId="ab5a0f48-4954-4e8f-b852-9bcaf16ccf62" providerId="ADAL" clId="{0E1B93B2-4D4A-4E59-BD41-BC5A1DE046EB}" dt="2021-07-01T02:37:58.790" v="604" actId="20577"/>
          <ac:spMkLst>
            <pc:docMk/>
            <pc:sldMk cId="2601204051" sldId="1391"/>
            <ac:spMk id="42" creationId="{6E9C59EA-5BF3-4D3D-A638-77F558CFC6A0}"/>
          </ac:spMkLst>
        </pc:spChg>
      </pc:sldChg>
      <pc:sldChg chg="modSp mod modNotesTx">
        <pc:chgData name="Landis, Elizabeth" userId="ab5a0f48-4954-4e8f-b852-9bcaf16ccf62" providerId="ADAL" clId="{0E1B93B2-4D4A-4E59-BD41-BC5A1DE046EB}" dt="2021-07-02T18:33:17.401" v="629" actId="113"/>
        <pc:sldMkLst>
          <pc:docMk/>
          <pc:sldMk cId="4041562167" sldId="1393"/>
        </pc:sldMkLst>
        <pc:spChg chg="mod">
          <ac:chgData name="Landis, Elizabeth" userId="ab5a0f48-4954-4e8f-b852-9bcaf16ccf62" providerId="ADAL" clId="{0E1B93B2-4D4A-4E59-BD41-BC5A1DE046EB}" dt="2021-07-02T18:33:17.401" v="629" actId="113"/>
          <ac:spMkLst>
            <pc:docMk/>
            <pc:sldMk cId="4041562167" sldId="1393"/>
            <ac:spMk id="3" creationId="{2C61B016-68E6-4EF5-B393-4CFE9D1CAF63}"/>
          </ac:spMkLst>
        </pc:spChg>
      </pc:sldChg>
      <pc:sldChg chg="modSp mod">
        <pc:chgData name="Landis, Elizabeth" userId="ab5a0f48-4954-4e8f-b852-9bcaf16ccf62" providerId="ADAL" clId="{0E1B93B2-4D4A-4E59-BD41-BC5A1DE046EB}" dt="2021-07-02T18:38:15.191" v="668" actId="20577"/>
        <pc:sldMkLst>
          <pc:docMk/>
          <pc:sldMk cId="616823494" sldId="1396"/>
        </pc:sldMkLst>
        <pc:spChg chg="mod">
          <ac:chgData name="Landis, Elizabeth" userId="ab5a0f48-4954-4e8f-b852-9bcaf16ccf62" providerId="ADAL" clId="{0E1B93B2-4D4A-4E59-BD41-BC5A1DE046EB}" dt="2021-07-02T18:38:15.191" v="668" actId="20577"/>
          <ac:spMkLst>
            <pc:docMk/>
            <pc:sldMk cId="616823494" sldId="1396"/>
            <ac:spMk id="4" creationId="{3D4EDED5-1FEE-4263-9B3E-FB117F3265B6}"/>
          </ac:spMkLst>
        </pc:spChg>
      </pc:sldChg>
      <pc:sldChg chg="modSp mod">
        <pc:chgData name="Landis, Elizabeth" userId="ab5a0f48-4954-4e8f-b852-9bcaf16ccf62" providerId="ADAL" clId="{0E1B93B2-4D4A-4E59-BD41-BC5A1DE046EB}" dt="2021-07-01T02:22:42.245" v="452" actId="14100"/>
        <pc:sldMkLst>
          <pc:docMk/>
          <pc:sldMk cId="1302258515" sldId="1398"/>
        </pc:sldMkLst>
        <pc:spChg chg="mod">
          <ac:chgData name="Landis, Elizabeth" userId="ab5a0f48-4954-4e8f-b852-9bcaf16ccf62" providerId="ADAL" clId="{0E1B93B2-4D4A-4E59-BD41-BC5A1DE046EB}" dt="2021-07-01T02:22:42.245" v="452" actId="14100"/>
          <ac:spMkLst>
            <pc:docMk/>
            <pc:sldMk cId="1302258515" sldId="1398"/>
            <ac:spMk id="2" creationId="{AAB5D3B0-E44A-4467-A331-1996779058BE}"/>
          </ac:spMkLst>
        </pc:spChg>
      </pc:sldChg>
      <pc:sldChg chg="addSp delSp modSp mod modNotesTx">
        <pc:chgData name="Landis, Elizabeth" userId="ab5a0f48-4954-4e8f-b852-9bcaf16ccf62" providerId="ADAL" clId="{0E1B93B2-4D4A-4E59-BD41-BC5A1DE046EB}" dt="2021-07-01T02:40:29.285" v="625" actId="20577"/>
        <pc:sldMkLst>
          <pc:docMk/>
          <pc:sldMk cId="2826757744" sldId="1401"/>
        </pc:sldMkLst>
        <pc:spChg chg="mod">
          <ac:chgData name="Landis, Elizabeth" userId="ab5a0f48-4954-4e8f-b852-9bcaf16ccf62" providerId="ADAL" clId="{0E1B93B2-4D4A-4E59-BD41-BC5A1DE046EB}" dt="2021-06-30T15:53:52.588" v="237" actId="403"/>
          <ac:spMkLst>
            <pc:docMk/>
            <pc:sldMk cId="2826757744" sldId="1401"/>
            <ac:spMk id="57" creationId="{6E8FABF1-A35C-4878-8DE7-21312A65F089}"/>
          </ac:spMkLst>
        </pc:spChg>
        <pc:picChg chg="add del mod modCrop">
          <ac:chgData name="Landis, Elizabeth" userId="ab5a0f48-4954-4e8f-b852-9bcaf16ccf62" providerId="ADAL" clId="{0E1B93B2-4D4A-4E59-BD41-BC5A1DE046EB}" dt="2021-06-30T15:54:01.551" v="245"/>
          <ac:picMkLst>
            <pc:docMk/>
            <pc:sldMk cId="2826757744" sldId="1401"/>
            <ac:picMk id="40" creationId="{F346FB48-23B8-485F-844E-8B9C30022BAB}"/>
          </ac:picMkLst>
        </pc:picChg>
        <pc:picChg chg="add del">
          <ac:chgData name="Landis, Elizabeth" userId="ab5a0f48-4954-4e8f-b852-9bcaf16ccf62" providerId="ADAL" clId="{0E1B93B2-4D4A-4E59-BD41-BC5A1DE046EB}" dt="2021-06-30T15:53:55.364" v="242" actId="478"/>
          <ac:picMkLst>
            <pc:docMk/>
            <pc:sldMk cId="2826757744" sldId="1401"/>
            <ac:picMk id="56" creationId="{A832761C-8D38-4E0F-91F5-076D628E8BA7}"/>
          </ac:picMkLst>
        </pc:picChg>
      </pc:sldChg>
      <pc:sldChg chg="modSp mod">
        <pc:chgData name="Landis, Elizabeth" userId="ab5a0f48-4954-4e8f-b852-9bcaf16ccf62" providerId="ADAL" clId="{0E1B93B2-4D4A-4E59-BD41-BC5A1DE046EB}" dt="2021-07-01T02:23:02.018" v="455" actId="14100"/>
        <pc:sldMkLst>
          <pc:docMk/>
          <pc:sldMk cId="3649615141" sldId="1402"/>
        </pc:sldMkLst>
        <pc:spChg chg="mod">
          <ac:chgData name="Landis, Elizabeth" userId="ab5a0f48-4954-4e8f-b852-9bcaf16ccf62" providerId="ADAL" clId="{0E1B93B2-4D4A-4E59-BD41-BC5A1DE046EB}" dt="2021-07-01T02:23:02.018" v="455" actId="14100"/>
          <ac:spMkLst>
            <pc:docMk/>
            <pc:sldMk cId="3649615141" sldId="1402"/>
            <ac:spMk id="2" creationId="{AAB5D3B0-E44A-4467-A331-1996779058BE}"/>
          </ac:spMkLst>
        </pc:spChg>
      </pc:sldChg>
      <pc:sldChg chg="modSp mod">
        <pc:chgData name="Landis, Elizabeth" userId="ab5a0f48-4954-4e8f-b852-9bcaf16ccf62" providerId="ADAL" clId="{0E1B93B2-4D4A-4E59-BD41-BC5A1DE046EB}" dt="2021-07-01T02:23:16.823" v="458" actId="14100"/>
        <pc:sldMkLst>
          <pc:docMk/>
          <pc:sldMk cId="1933012801" sldId="1403"/>
        </pc:sldMkLst>
        <pc:spChg chg="mod">
          <ac:chgData name="Landis, Elizabeth" userId="ab5a0f48-4954-4e8f-b852-9bcaf16ccf62" providerId="ADAL" clId="{0E1B93B2-4D4A-4E59-BD41-BC5A1DE046EB}" dt="2021-07-01T02:23:16.823" v="458" actId="14100"/>
          <ac:spMkLst>
            <pc:docMk/>
            <pc:sldMk cId="1933012801" sldId="1403"/>
            <ac:spMk id="46" creationId="{ECDCA551-EE4B-4ABD-A72D-CFCCA0AF2C99}"/>
          </ac:spMkLst>
        </pc:spChg>
      </pc:sldChg>
      <pc:sldChg chg="modSp mod">
        <pc:chgData name="Landis, Elizabeth" userId="ab5a0f48-4954-4e8f-b852-9bcaf16ccf62" providerId="ADAL" clId="{0E1B93B2-4D4A-4E59-BD41-BC5A1DE046EB}" dt="2021-07-01T02:23:40.912" v="462" actId="404"/>
        <pc:sldMkLst>
          <pc:docMk/>
          <pc:sldMk cId="1191643003" sldId="1406"/>
        </pc:sldMkLst>
        <pc:spChg chg="mod">
          <ac:chgData name="Landis, Elizabeth" userId="ab5a0f48-4954-4e8f-b852-9bcaf16ccf62" providerId="ADAL" clId="{0E1B93B2-4D4A-4E59-BD41-BC5A1DE046EB}" dt="2021-07-01T02:23:40.912" v="462" actId="404"/>
          <ac:spMkLst>
            <pc:docMk/>
            <pc:sldMk cId="1191643003" sldId="1406"/>
            <ac:spMk id="2" creationId="{AAB5D3B0-E44A-4467-A331-1996779058BE}"/>
          </ac:spMkLst>
        </pc:spChg>
      </pc:sldChg>
      <pc:sldChg chg="addSp delSp modSp mod">
        <pc:chgData name="Landis, Elizabeth" userId="ab5a0f48-4954-4e8f-b852-9bcaf16ccf62" providerId="ADAL" clId="{0E1B93B2-4D4A-4E59-BD41-BC5A1DE046EB}" dt="2021-07-01T02:24:14.275" v="467" actId="404"/>
        <pc:sldMkLst>
          <pc:docMk/>
          <pc:sldMk cId="2961149034" sldId="1408"/>
        </pc:sldMkLst>
        <pc:spChg chg="mod">
          <ac:chgData name="Landis, Elizabeth" userId="ab5a0f48-4954-4e8f-b852-9bcaf16ccf62" providerId="ADAL" clId="{0E1B93B2-4D4A-4E59-BD41-BC5A1DE046EB}" dt="2021-07-01T02:24:14.275" v="467" actId="404"/>
          <ac:spMkLst>
            <pc:docMk/>
            <pc:sldMk cId="2961149034" sldId="1408"/>
            <ac:spMk id="2" creationId="{AAB5D3B0-E44A-4467-A331-1996779058BE}"/>
          </ac:spMkLst>
        </pc:spChg>
        <pc:spChg chg="add del mod">
          <ac:chgData name="Landis, Elizabeth" userId="ab5a0f48-4954-4e8f-b852-9bcaf16ccf62" providerId="ADAL" clId="{0E1B93B2-4D4A-4E59-BD41-BC5A1DE046EB}" dt="2021-06-30T15:54:35.818" v="252" actId="478"/>
          <ac:spMkLst>
            <pc:docMk/>
            <pc:sldMk cId="2961149034" sldId="1408"/>
            <ac:spMk id="22" creationId="{8722C493-294D-4F11-8DD9-1C3A0AFCA75F}"/>
          </ac:spMkLst>
        </pc:spChg>
        <pc:picChg chg="del">
          <ac:chgData name="Landis, Elizabeth" userId="ab5a0f48-4954-4e8f-b852-9bcaf16ccf62" providerId="ADAL" clId="{0E1B93B2-4D4A-4E59-BD41-BC5A1DE046EB}" dt="2021-06-30T15:54:23.232" v="249" actId="478"/>
          <ac:picMkLst>
            <pc:docMk/>
            <pc:sldMk cId="2961149034" sldId="1408"/>
            <ac:picMk id="21" creationId="{A102DE32-4C08-4A88-BCC4-34114939B210}"/>
          </ac:picMkLst>
        </pc:picChg>
        <pc:picChg chg="add mod modCrop">
          <ac:chgData name="Landis, Elizabeth" userId="ab5a0f48-4954-4e8f-b852-9bcaf16ccf62" providerId="ADAL" clId="{0E1B93B2-4D4A-4E59-BD41-BC5A1DE046EB}" dt="2021-06-30T15:54:33.552" v="251" actId="1076"/>
          <ac:picMkLst>
            <pc:docMk/>
            <pc:sldMk cId="2961149034" sldId="1408"/>
            <ac:picMk id="25" creationId="{7ABCF6A6-0F40-4C52-8FD0-131F3275F3CD}"/>
          </ac:picMkLst>
        </pc:picChg>
      </pc:sldChg>
      <pc:sldChg chg="modSp mod">
        <pc:chgData name="Landis, Elizabeth" userId="ab5a0f48-4954-4e8f-b852-9bcaf16ccf62" providerId="ADAL" clId="{0E1B93B2-4D4A-4E59-BD41-BC5A1DE046EB}" dt="2021-07-01T02:23:55.255" v="463" actId="255"/>
        <pc:sldMkLst>
          <pc:docMk/>
          <pc:sldMk cId="1857791184" sldId="1409"/>
        </pc:sldMkLst>
        <pc:spChg chg="mod">
          <ac:chgData name="Landis, Elizabeth" userId="ab5a0f48-4954-4e8f-b852-9bcaf16ccf62" providerId="ADAL" clId="{0E1B93B2-4D4A-4E59-BD41-BC5A1DE046EB}" dt="2021-07-01T02:23:55.255" v="463" actId="255"/>
          <ac:spMkLst>
            <pc:docMk/>
            <pc:sldMk cId="1857791184" sldId="1409"/>
            <ac:spMk id="2" creationId="{AAB5D3B0-E44A-4467-A331-1996779058BE}"/>
          </ac:spMkLst>
        </pc:spChg>
      </pc:sldChg>
      <pc:sldChg chg="addSp delSp modSp mod">
        <pc:chgData name="Landis, Elizabeth" userId="ab5a0f48-4954-4e8f-b852-9bcaf16ccf62" providerId="ADAL" clId="{0E1B93B2-4D4A-4E59-BD41-BC5A1DE046EB}" dt="2021-06-30T18:52:54.623" v="276" actId="113"/>
        <pc:sldMkLst>
          <pc:docMk/>
          <pc:sldMk cId="1563822583" sldId="1410"/>
        </pc:sldMkLst>
        <pc:spChg chg="add del mod">
          <ac:chgData name="Landis, Elizabeth" userId="ab5a0f48-4954-4e8f-b852-9bcaf16ccf62" providerId="ADAL" clId="{0E1B93B2-4D4A-4E59-BD41-BC5A1DE046EB}" dt="2021-06-30T13:49:31.400" v="16"/>
          <ac:spMkLst>
            <pc:docMk/>
            <pc:sldMk cId="1563822583" sldId="1410"/>
            <ac:spMk id="3" creationId="{4FC8D695-80F6-4F94-943F-F62E15519518}"/>
          </ac:spMkLst>
        </pc:spChg>
        <pc:spChg chg="mod">
          <ac:chgData name="Landis, Elizabeth" userId="ab5a0f48-4954-4e8f-b852-9bcaf16ccf62" providerId="ADAL" clId="{0E1B93B2-4D4A-4E59-BD41-BC5A1DE046EB}" dt="2021-06-30T18:52:54.623" v="276" actId="113"/>
          <ac:spMkLst>
            <pc:docMk/>
            <pc:sldMk cId="1563822583" sldId="1410"/>
            <ac:spMk id="6" creationId="{8A5104EE-AC8B-4741-B250-731182A6846C}"/>
          </ac:spMkLst>
        </pc:spChg>
      </pc:sldChg>
      <pc:sldChg chg="addSp delSp modSp new mod">
        <pc:chgData name="Landis, Elizabeth" userId="ab5a0f48-4954-4e8f-b852-9bcaf16ccf62" providerId="ADAL" clId="{0E1B93B2-4D4A-4E59-BD41-BC5A1DE046EB}" dt="2021-06-30T14:01:47.525" v="223" actId="20577"/>
        <pc:sldMkLst>
          <pc:docMk/>
          <pc:sldMk cId="3500639620" sldId="1411"/>
        </pc:sldMkLst>
        <pc:spChg chg="del">
          <ac:chgData name="Landis, Elizabeth" userId="ab5a0f48-4954-4e8f-b852-9bcaf16ccf62" providerId="ADAL" clId="{0E1B93B2-4D4A-4E59-BD41-BC5A1DE046EB}" dt="2021-06-30T13:50:12.216" v="20" actId="478"/>
          <ac:spMkLst>
            <pc:docMk/>
            <pc:sldMk cId="3500639620" sldId="1411"/>
            <ac:spMk id="2" creationId="{30F4D95D-0C8A-49E9-BF65-3FD946673F13}"/>
          </ac:spMkLst>
        </pc:spChg>
        <pc:spChg chg="mod">
          <ac:chgData name="Landis, Elizabeth" userId="ab5a0f48-4954-4e8f-b852-9bcaf16ccf62" providerId="ADAL" clId="{0E1B93B2-4D4A-4E59-BD41-BC5A1DE046EB}" dt="2021-06-30T14:01:47.525" v="223" actId="20577"/>
          <ac:spMkLst>
            <pc:docMk/>
            <pc:sldMk cId="3500639620" sldId="1411"/>
            <ac:spMk id="3" creationId="{22CDD990-2378-4CC4-A348-0CE9208B9AE0}"/>
          </ac:spMkLst>
        </pc:spChg>
        <pc:spChg chg="add mod">
          <ac:chgData name="Landis, Elizabeth" userId="ab5a0f48-4954-4e8f-b852-9bcaf16ccf62" providerId="ADAL" clId="{0E1B93B2-4D4A-4E59-BD41-BC5A1DE046EB}" dt="2021-06-30T13:57:17.365" v="139"/>
          <ac:spMkLst>
            <pc:docMk/>
            <pc:sldMk cId="3500639620" sldId="1411"/>
            <ac:spMk id="5" creationId="{19E75128-3767-4AB9-AE08-5593ECEF70A4}"/>
          </ac:spMkLst>
        </pc:spChg>
        <pc:picChg chg="del">
          <ac:chgData name="Landis, Elizabeth" userId="ab5a0f48-4954-4e8f-b852-9bcaf16ccf62" providerId="ADAL" clId="{0E1B93B2-4D4A-4E59-BD41-BC5A1DE046EB}" dt="2021-06-30T13:51:11.897" v="69"/>
          <ac:picMkLst>
            <pc:docMk/>
            <pc:sldMk cId="3500639620" sldId="1411"/>
            <ac:picMk id="4" creationId="{702CD775-2E33-49C6-B94A-156C576E4905}"/>
          </ac:picMkLst>
        </pc:picChg>
      </pc:sldChg>
      <pc:sldChg chg="new del">
        <pc:chgData name="Landis, Elizabeth" userId="ab5a0f48-4954-4e8f-b852-9bcaf16ccf62" providerId="ADAL" clId="{0E1B93B2-4D4A-4E59-BD41-BC5A1DE046EB}" dt="2021-06-30T13:53:13.409" v="77" actId="47"/>
        <pc:sldMkLst>
          <pc:docMk/>
          <pc:sldMk cId="3175260358" sldId="1412"/>
        </pc:sldMkLst>
      </pc:sldChg>
      <pc:sldChg chg="addSp delSp modSp mod">
        <pc:chgData name="Landis, Elizabeth" userId="ab5a0f48-4954-4e8f-b852-9bcaf16ccf62" providerId="ADAL" clId="{0E1B93B2-4D4A-4E59-BD41-BC5A1DE046EB}" dt="2021-06-30T13:57:19.144" v="140"/>
        <pc:sldMkLst>
          <pc:docMk/>
          <pc:sldMk cId="974970172" sldId="1413"/>
        </pc:sldMkLst>
        <pc:spChg chg="del mod">
          <ac:chgData name="Landis, Elizabeth" userId="ab5a0f48-4954-4e8f-b852-9bcaf16ccf62" providerId="ADAL" clId="{0E1B93B2-4D4A-4E59-BD41-BC5A1DE046EB}" dt="2021-06-30T13:54:23.171" v="84" actId="478"/>
          <ac:spMkLst>
            <pc:docMk/>
            <pc:sldMk cId="974970172" sldId="1413"/>
            <ac:spMk id="2" creationId="{09B76F0B-2BBE-4F57-BC21-5C6A6754A30F}"/>
          </ac:spMkLst>
        </pc:spChg>
        <pc:spChg chg="add del mod">
          <ac:chgData name="Landis, Elizabeth" userId="ab5a0f48-4954-4e8f-b852-9bcaf16ccf62" providerId="ADAL" clId="{0E1B93B2-4D4A-4E59-BD41-BC5A1DE046EB}" dt="2021-06-30T13:54:23.177" v="86"/>
          <ac:spMkLst>
            <pc:docMk/>
            <pc:sldMk cId="974970172" sldId="1413"/>
            <ac:spMk id="3" creationId="{8B602726-6B8F-469B-BD12-55D2A886EC83}"/>
          </ac:spMkLst>
        </pc:spChg>
        <pc:spChg chg="add mod">
          <ac:chgData name="Landis, Elizabeth" userId="ab5a0f48-4954-4e8f-b852-9bcaf16ccf62" providerId="ADAL" clId="{0E1B93B2-4D4A-4E59-BD41-BC5A1DE046EB}" dt="2021-06-30T13:55:08.202" v="98" actId="404"/>
          <ac:spMkLst>
            <pc:docMk/>
            <pc:sldMk cId="974970172" sldId="1413"/>
            <ac:spMk id="5" creationId="{58590AFD-0744-4A87-B4D7-91EBCEAE2B48}"/>
          </ac:spMkLst>
        </pc:spChg>
        <pc:spChg chg="add del mod">
          <ac:chgData name="Landis, Elizabeth" userId="ab5a0f48-4954-4e8f-b852-9bcaf16ccf62" providerId="ADAL" clId="{0E1B93B2-4D4A-4E59-BD41-BC5A1DE046EB}" dt="2021-06-30T13:54:33.993" v="87" actId="478"/>
          <ac:spMkLst>
            <pc:docMk/>
            <pc:sldMk cId="974970172" sldId="1413"/>
            <ac:spMk id="6" creationId="{84208FA1-D25F-49B5-B36C-78B2671FA0E6}"/>
          </ac:spMkLst>
        </pc:spChg>
        <pc:spChg chg="add mod">
          <ac:chgData name="Landis, Elizabeth" userId="ab5a0f48-4954-4e8f-b852-9bcaf16ccf62" providerId="ADAL" clId="{0E1B93B2-4D4A-4E59-BD41-BC5A1DE046EB}" dt="2021-06-30T13:57:19.144" v="140"/>
          <ac:spMkLst>
            <pc:docMk/>
            <pc:sldMk cId="974970172" sldId="1413"/>
            <ac:spMk id="8" creationId="{3F240BD6-2CE2-433B-8A5C-BBBBE5BF2E93}"/>
          </ac:spMkLst>
        </pc:spChg>
        <pc:graphicFrameChg chg="mod">
          <ac:chgData name="Landis, Elizabeth" userId="ab5a0f48-4954-4e8f-b852-9bcaf16ccf62" providerId="ADAL" clId="{0E1B93B2-4D4A-4E59-BD41-BC5A1DE046EB}" dt="2021-06-30T13:55:20.438" v="99" actId="1076"/>
          <ac:graphicFrameMkLst>
            <pc:docMk/>
            <pc:sldMk cId="974970172" sldId="1413"/>
            <ac:graphicFrameMk id="25" creationId="{F721403C-9CA8-4540-9D72-9661F30BB4B9}"/>
          </ac:graphicFrameMkLst>
        </pc:graphicFrameChg>
      </pc:sldChg>
      <pc:sldChg chg="del">
        <pc:chgData name="Landis, Elizabeth" userId="ab5a0f48-4954-4e8f-b852-9bcaf16ccf62" providerId="ADAL" clId="{0E1B93B2-4D4A-4E59-BD41-BC5A1DE046EB}" dt="2021-06-30T13:52:28.944" v="71"/>
        <pc:sldMkLst>
          <pc:docMk/>
          <pc:sldMk cId="1076357345" sldId="1414"/>
        </pc:sldMkLst>
      </pc:sldChg>
      <pc:sldChg chg="addSp modSp mod">
        <pc:chgData name="Landis, Elizabeth" userId="ab5a0f48-4954-4e8f-b852-9bcaf16ccf62" providerId="ADAL" clId="{0E1B93B2-4D4A-4E59-BD41-BC5A1DE046EB}" dt="2021-06-30T13:57:20.779" v="141"/>
        <pc:sldMkLst>
          <pc:docMk/>
          <pc:sldMk cId="2796534118" sldId="1414"/>
        </pc:sldMkLst>
        <pc:spChg chg="add mod">
          <ac:chgData name="Landis, Elizabeth" userId="ab5a0f48-4954-4e8f-b852-9bcaf16ccf62" providerId="ADAL" clId="{0E1B93B2-4D4A-4E59-BD41-BC5A1DE046EB}" dt="2021-06-30T13:56:13.398" v="119" actId="20577"/>
          <ac:spMkLst>
            <pc:docMk/>
            <pc:sldMk cId="2796534118" sldId="1414"/>
            <ac:spMk id="5" creationId="{E1C2FEB9-A706-4833-9F31-43F13CD94B11}"/>
          </ac:spMkLst>
        </pc:spChg>
        <pc:spChg chg="add mod">
          <ac:chgData name="Landis, Elizabeth" userId="ab5a0f48-4954-4e8f-b852-9bcaf16ccf62" providerId="ADAL" clId="{0E1B93B2-4D4A-4E59-BD41-BC5A1DE046EB}" dt="2021-06-30T13:57:20.779" v="141"/>
          <ac:spMkLst>
            <pc:docMk/>
            <pc:sldMk cId="2796534118" sldId="1414"/>
            <ac:spMk id="6" creationId="{977BEA68-72CD-4328-A462-7C795BF91062}"/>
          </ac:spMkLst>
        </pc:spChg>
      </pc:sldChg>
      <pc:sldChg chg="addSp modSp new mod">
        <pc:chgData name="Landis, Elizabeth" userId="ab5a0f48-4954-4e8f-b852-9bcaf16ccf62" providerId="ADAL" clId="{0E1B93B2-4D4A-4E59-BD41-BC5A1DE046EB}" dt="2021-07-01T02:39:05.385" v="624" actId="27636"/>
        <pc:sldMkLst>
          <pc:docMk/>
          <pc:sldMk cId="1814133760" sldId="1415"/>
        </pc:sldMkLst>
        <pc:spChg chg="mod">
          <ac:chgData name="Landis, Elizabeth" userId="ab5a0f48-4954-4e8f-b852-9bcaf16ccf62" providerId="ADAL" clId="{0E1B93B2-4D4A-4E59-BD41-BC5A1DE046EB}" dt="2021-07-01T02:11:07.974" v="289" actId="20577"/>
          <ac:spMkLst>
            <pc:docMk/>
            <pc:sldMk cId="1814133760" sldId="1415"/>
            <ac:spMk id="2" creationId="{721C9508-4E6C-461E-90EE-ECD3606F3FA8}"/>
          </ac:spMkLst>
        </pc:spChg>
        <pc:spChg chg="mod">
          <ac:chgData name="Landis, Elizabeth" userId="ab5a0f48-4954-4e8f-b852-9bcaf16ccf62" providerId="ADAL" clId="{0E1B93B2-4D4A-4E59-BD41-BC5A1DE046EB}" dt="2021-07-01T02:39:05.385" v="624" actId="27636"/>
          <ac:spMkLst>
            <pc:docMk/>
            <pc:sldMk cId="1814133760" sldId="1415"/>
            <ac:spMk id="3" creationId="{4B38BA51-208C-475B-BB8E-8E261B7B732D}"/>
          </ac:spMkLst>
        </pc:spChg>
        <pc:spChg chg="add mod">
          <ac:chgData name="Landis, Elizabeth" userId="ab5a0f48-4954-4e8f-b852-9bcaf16ccf62" providerId="ADAL" clId="{0E1B93B2-4D4A-4E59-BD41-BC5A1DE046EB}" dt="2021-07-01T02:34:56.339" v="568"/>
          <ac:spMkLst>
            <pc:docMk/>
            <pc:sldMk cId="1814133760" sldId="1415"/>
            <ac:spMk id="4" creationId="{EBCEE96D-8B19-46BF-9996-B2F6D8292483}"/>
          </ac:spMkLst>
        </pc:spChg>
      </pc:sldChg>
      <pc:sldChg chg="del">
        <pc:chgData name="Landis, Elizabeth" userId="ab5a0f48-4954-4e8f-b852-9bcaf16ccf62" providerId="ADAL" clId="{0E1B93B2-4D4A-4E59-BD41-BC5A1DE046EB}" dt="2021-06-30T13:57:08.865" v="138" actId="47"/>
        <pc:sldMkLst>
          <pc:docMk/>
          <pc:sldMk cId="4170148402" sldId="1415"/>
        </pc:sldMkLst>
      </pc:sldChg>
      <pc:sldChg chg="addSp delSp modSp new mod">
        <pc:chgData name="Landis, Elizabeth" userId="ab5a0f48-4954-4e8f-b852-9bcaf16ccf62" providerId="ADAL" clId="{0E1B93B2-4D4A-4E59-BD41-BC5A1DE046EB}" dt="2021-07-02T18:36:33.841" v="664" actId="33524"/>
        <pc:sldMkLst>
          <pc:docMk/>
          <pc:sldMk cId="1090586797" sldId="1416"/>
        </pc:sldMkLst>
        <pc:spChg chg="del">
          <ac:chgData name="Landis, Elizabeth" userId="ab5a0f48-4954-4e8f-b852-9bcaf16ccf62" providerId="ADAL" clId="{0E1B93B2-4D4A-4E59-BD41-BC5A1DE046EB}" dt="2021-07-01T02:25:49.956" v="470" actId="478"/>
          <ac:spMkLst>
            <pc:docMk/>
            <pc:sldMk cId="1090586797" sldId="1416"/>
            <ac:spMk id="2" creationId="{24B87DA8-3FA0-46BA-B08D-A6CAFA9E048D}"/>
          </ac:spMkLst>
        </pc:spChg>
        <pc:spChg chg="del">
          <ac:chgData name="Landis, Elizabeth" userId="ab5a0f48-4954-4e8f-b852-9bcaf16ccf62" providerId="ADAL" clId="{0E1B93B2-4D4A-4E59-BD41-BC5A1DE046EB}" dt="2021-07-01T02:26:06.625" v="510" actId="478"/>
          <ac:spMkLst>
            <pc:docMk/>
            <pc:sldMk cId="1090586797" sldId="1416"/>
            <ac:spMk id="3" creationId="{C2C3CB6F-B59D-4B32-BBA7-77F6ADFD978B}"/>
          </ac:spMkLst>
        </pc:spChg>
        <pc:spChg chg="add mod">
          <ac:chgData name="Landis, Elizabeth" userId="ab5a0f48-4954-4e8f-b852-9bcaf16ccf62" providerId="ADAL" clId="{0E1B93B2-4D4A-4E59-BD41-BC5A1DE046EB}" dt="2021-07-01T02:26:03.603" v="509" actId="20577"/>
          <ac:spMkLst>
            <pc:docMk/>
            <pc:sldMk cId="1090586797" sldId="1416"/>
            <ac:spMk id="4" creationId="{69B4701F-BF4D-4FF7-8BCE-53E022CC1BB3}"/>
          </ac:spMkLst>
        </pc:spChg>
        <pc:spChg chg="add mod">
          <ac:chgData name="Landis, Elizabeth" userId="ab5a0f48-4954-4e8f-b852-9bcaf16ccf62" providerId="ADAL" clId="{0E1B93B2-4D4A-4E59-BD41-BC5A1DE046EB}" dt="2021-07-01T02:42:06.757" v="626"/>
          <ac:spMkLst>
            <pc:docMk/>
            <pc:sldMk cId="1090586797" sldId="1416"/>
            <ac:spMk id="7" creationId="{8C97CD0B-6631-4260-BAA3-574A6871758F}"/>
          </ac:spMkLst>
        </pc:spChg>
        <pc:graphicFrameChg chg="add del mod">
          <ac:chgData name="Landis, Elizabeth" userId="ab5a0f48-4954-4e8f-b852-9bcaf16ccf62" providerId="ADAL" clId="{0E1B93B2-4D4A-4E59-BD41-BC5A1DE046EB}" dt="2021-07-02T18:35:00.926" v="647"/>
          <ac:graphicFrameMkLst>
            <pc:docMk/>
            <pc:sldMk cId="1090586797" sldId="1416"/>
            <ac:graphicFrameMk id="2" creationId="{A783A734-0132-4501-B875-6151D1746741}"/>
          </ac:graphicFrameMkLst>
        </pc:graphicFrameChg>
        <pc:graphicFrameChg chg="add mod modGraphic">
          <ac:chgData name="Landis, Elizabeth" userId="ab5a0f48-4954-4e8f-b852-9bcaf16ccf62" providerId="ADAL" clId="{0E1B93B2-4D4A-4E59-BD41-BC5A1DE046EB}" dt="2021-07-02T18:36:33.841" v="664" actId="33524"/>
          <ac:graphicFrameMkLst>
            <pc:docMk/>
            <pc:sldMk cId="1090586797" sldId="1416"/>
            <ac:graphicFrameMk id="3" creationId="{55999316-4E99-4034-848A-D84ED0106513}"/>
          </ac:graphicFrameMkLst>
        </pc:graphicFrameChg>
        <pc:graphicFrameChg chg="add del mod">
          <ac:chgData name="Landis, Elizabeth" userId="ab5a0f48-4954-4e8f-b852-9bcaf16ccf62" providerId="ADAL" clId="{0E1B93B2-4D4A-4E59-BD41-BC5A1DE046EB}" dt="2021-07-01T02:32:38.213" v="530"/>
          <ac:graphicFrameMkLst>
            <pc:docMk/>
            <pc:sldMk cId="1090586797" sldId="1416"/>
            <ac:graphicFrameMk id="5" creationId="{A5BA2B13-E3FE-41B3-AA13-8556ABC474BF}"/>
          </ac:graphicFrameMkLst>
        </pc:graphicFrameChg>
        <pc:graphicFrameChg chg="add del mod modGraphic">
          <ac:chgData name="Landis, Elizabeth" userId="ab5a0f48-4954-4e8f-b852-9bcaf16ccf62" providerId="ADAL" clId="{0E1B93B2-4D4A-4E59-BD41-BC5A1DE046EB}" dt="2021-07-02T18:34:09.840" v="633" actId="478"/>
          <ac:graphicFrameMkLst>
            <pc:docMk/>
            <pc:sldMk cId="1090586797" sldId="1416"/>
            <ac:graphicFrameMk id="6" creationId="{5BA84D29-BC2F-48AE-91AC-89585E830A4E}"/>
          </ac:graphicFrameMkLst>
        </pc:graphicFrameChg>
      </pc:sldChg>
      <pc:sldChg chg="addSp delSp modSp new mod modClrScheme chgLayout">
        <pc:chgData name="Landis, Elizabeth" userId="ab5a0f48-4954-4e8f-b852-9bcaf16ccf62" providerId="ADAL" clId="{0E1B93B2-4D4A-4E59-BD41-BC5A1DE046EB}" dt="2021-07-01T02:42:16.124" v="627"/>
        <pc:sldMkLst>
          <pc:docMk/>
          <pc:sldMk cId="2820401821" sldId="1417"/>
        </pc:sldMkLst>
        <pc:spChg chg="add mod">
          <ac:chgData name="Landis, Elizabeth" userId="ab5a0f48-4954-4e8f-b852-9bcaf16ccf62" providerId="ADAL" clId="{0E1B93B2-4D4A-4E59-BD41-BC5A1DE046EB}" dt="2021-07-01T02:34:39.802" v="567" actId="403"/>
          <ac:spMkLst>
            <pc:docMk/>
            <pc:sldMk cId="2820401821" sldId="1417"/>
            <ac:spMk id="2" creationId="{B09D9CC4-F1FA-47CC-8550-AD9E60076677}"/>
          </ac:spMkLst>
        </pc:spChg>
        <pc:spChg chg="add mod">
          <ac:chgData name="Landis, Elizabeth" userId="ab5a0f48-4954-4e8f-b852-9bcaf16ccf62" providerId="ADAL" clId="{0E1B93B2-4D4A-4E59-BD41-BC5A1DE046EB}" dt="2021-07-01T02:42:16.124" v="627"/>
          <ac:spMkLst>
            <pc:docMk/>
            <pc:sldMk cId="2820401821" sldId="1417"/>
            <ac:spMk id="4" creationId="{A9FDF7ED-E2A5-4E12-AE73-DBE448BC5E98}"/>
          </ac:spMkLst>
        </pc:spChg>
        <pc:spChg chg="add del mod">
          <ac:chgData name="Landis, Elizabeth" userId="ab5a0f48-4954-4e8f-b852-9bcaf16ccf62" providerId="ADAL" clId="{0E1B93B2-4D4A-4E59-BD41-BC5A1DE046EB}" dt="2021-07-01T02:34:36.275" v="564" actId="478"/>
          <ac:spMkLst>
            <pc:docMk/>
            <pc:sldMk cId="2820401821" sldId="1417"/>
            <ac:spMk id="7" creationId="{ABDFB347-1135-45A3-84A5-6E0F0963AEF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sepa-my.sharepoint.com/personal/jang_carey_epa_gov/Documents/Documents/Carey/2_NEXUS/NEXUS_briefing_2021/Proximity_Example_Table_char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usepa-my.sharepoint.com/personal/jang_carey_epa_gov/Documents/Documents/Carey/2_NEXUS/NEXUS_briefing_2021/Proximity_Example_Table_char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Annual Design Value (</a:t>
            </a:r>
            <a:r>
              <a:rPr lang="el-GR"/>
              <a:t>μ</a:t>
            </a:r>
            <a:r>
              <a:rPr lang="en-US" dirty="0"/>
              <a:t>g/m</a:t>
            </a:r>
            <a:r>
              <a:rPr lang="en-US" baseline="30000" dirty="0"/>
              <a:t>3</a:t>
            </a:r>
            <a:r>
              <a:rPr lang="en-US" baseline="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Sheet2!$I$2</c:f>
              <c:strCache>
                <c:ptCount val="1"/>
                <c:pt idx="0">
                  <c:v>Gt Craig Ncore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Sheet2!$J$1:$S$1</c:f>
              <c:strCache>
                <c:ptCount val="10"/>
                <c:pt idx="0">
                  <c:v>2009-2011 DV</c:v>
                </c:pt>
                <c:pt idx="1">
                  <c:v>2010-2012 DV</c:v>
                </c:pt>
                <c:pt idx="2">
                  <c:v>2011-2013 DV</c:v>
                </c:pt>
                <c:pt idx="3">
                  <c:v>2012-2014 DV</c:v>
                </c:pt>
                <c:pt idx="4">
                  <c:v>2013-2015 DV</c:v>
                </c:pt>
                <c:pt idx="5">
                  <c:v>2014-2016 DV</c:v>
                </c:pt>
                <c:pt idx="6">
                  <c:v>2015-2017 DV</c:v>
                </c:pt>
                <c:pt idx="7">
                  <c:v>2016-2018 DV</c:v>
                </c:pt>
                <c:pt idx="8">
                  <c:v>2017-2019 DV</c:v>
                </c:pt>
                <c:pt idx="9">
                  <c:v>2018-2020 DV</c:v>
                </c:pt>
              </c:strCache>
            </c:strRef>
          </c:cat>
          <c:val>
            <c:numRef>
              <c:f>Sheet2!$J$2:$S$2</c:f>
              <c:numCache>
                <c:formatCode>0.0</c:formatCode>
                <c:ptCount val="10"/>
                <c:pt idx="0">
                  <c:v>12.8</c:v>
                </c:pt>
                <c:pt idx="1">
                  <c:v>13.2</c:v>
                </c:pt>
                <c:pt idx="2">
                  <c:v>12.6</c:v>
                </c:pt>
                <c:pt idx="7">
                  <c:v>9.8000000000000007</c:v>
                </c:pt>
                <c:pt idx="8">
                  <c:v>9.9</c:v>
                </c:pt>
                <c:pt idx="9">
                  <c:v>9.3000000000000007</c:v>
                </c:pt>
              </c:numCache>
            </c:numRef>
          </c:val>
          <c:smooth val="0"/>
          <c:extLst>
            <c:ext xmlns:c16="http://schemas.microsoft.com/office/drawing/2014/chart" uri="{C3380CC4-5D6E-409C-BE32-E72D297353CC}">
              <c16:uniqueId val="{00000000-3556-4C80-8C73-6A6D9E97BC4F}"/>
            </c:ext>
          </c:extLst>
        </c:ser>
        <c:ser>
          <c:idx val="1"/>
          <c:order val="1"/>
          <c:tx>
            <c:strRef>
              <c:f>Sheet2!$I$3</c:f>
              <c:strCache>
                <c:ptCount val="1"/>
                <c:pt idx="0">
                  <c:v>Harvard Yards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Sheet2!$J$1:$S$1</c:f>
              <c:strCache>
                <c:ptCount val="10"/>
                <c:pt idx="0">
                  <c:v>2009-2011 DV</c:v>
                </c:pt>
                <c:pt idx="1">
                  <c:v>2010-2012 DV</c:v>
                </c:pt>
                <c:pt idx="2">
                  <c:v>2011-2013 DV</c:v>
                </c:pt>
                <c:pt idx="3">
                  <c:v>2012-2014 DV</c:v>
                </c:pt>
                <c:pt idx="4">
                  <c:v>2013-2015 DV</c:v>
                </c:pt>
                <c:pt idx="5">
                  <c:v>2014-2016 DV</c:v>
                </c:pt>
                <c:pt idx="6">
                  <c:v>2015-2017 DV</c:v>
                </c:pt>
                <c:pt idx="7">
                  <c:v>2016-2018 DV</c:v>
                </c:pt>
                <c:pt idx="8">
                  <c:v>2017-2019 DV</c:v>
                </c:pt>
                <c:pt idx="9">
                  <c:v>2018-2020 DV</c:v>
                </c:pt>
              </c:strCache>
            </c:strRef>
          </c:cat>
          <c:val>
            <c:numRef>
              <c:f>Sheet2!$J$3:$S$3</c:f>
              <c:numCache>
                <c:formatCode>0.0</c:formatCode>
                <c:ptCount val="10"/>
                <c:pt idx="0">
                  <c:v>12.7</c:v>
                </c:pt>
                <c:pt idx="1">
                  <c:v>12.7</c:v>
                </c:pt>
                <c:pt idx="2">
                  <c:v>12.1</c:v>
                </c:pt>
                <c:pt idx="3">
                  <c:v>12</c:v>
                </c:pt>
                <c:pt idx="4">
                  <c:v>12.4</c:v>
                </c:pt>
                <c:pt idx="5">
                  <c:v>12.1</c:v>
                </c:pt>
                <c:pt idx="6">
                  <c:v>11.7</c:v>
                </c:pt>
                <c:pt idx="7">
                  <c:v>11</c:v>
                </c:pt>
                <c:pt idx="8">
                  <c:v>11</c:v>
                </c:pt>
              </c:numCache>
            </c:numRef>
          </c:val>
          <c:smooth val="0"/>
          <c:extLst>
            <c:ext xmlns:c16="http://schemas.microsoft.com/office/drawing/2014/chart" uri="{C3380CC4-5D6E-409C-BE32-E72D297353CC}">
              <c16:uniqueId val="{00000001-3556-4C80-8C73-6A6D9E97BC4F}"/>
            </c:ext>
          </c:extLst>
        </c:ser>
        <c:dLbls>
          <c:showLegendKey val="0"/>
          <c:showVal val="0"/>
          <c:showCatName val="0"/>
          <c:showSerName val="0"/>
          <c:showPercent val="0"/>
          <c:showBubbleSize val="0"/>
        </c:dLbls>
        <c:marker val="1"/>
        <c:smooth val="0"/>
        <c:axId val="662751624"/>
        <c:axId val="662752280"/>
      </c:lineChart>
      <c:catAx>
        <c:axId val="66275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752280"/>
        <c:crosses val="autoZero"/>
        <c:auto val="1"/>
        <c:lblAlgn val="ctr"/>
        <c:lblOffset val="100"/>
        <c:noMultiLvlLbl val="0"/>
      </c:catAx>
      <c:valAx>
        <c:axId val="662752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751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MP</a:t>
            </a:r>
            <a:r>
              <a:rPr lang="en-US" b="1" baseline="0" dirty="0"/>
              <a:t> Risk and EJ Analysis for Selected Facility and its Sector Group</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826234294178913E-2"/>
          <c:y val="0.11314319691551653"/>
          <c:w val="0.90653883393835555"/>
          <c:h val="0.70115150029780704"/>
        </c:manualLayout>
      </c:layout>
      <c:barChart>
        <c:barDir val="col"/>
        <c:grouping val="clustered"/>
        <c:varyColors val="0"/>
        <c:ser>
          <c:idx val="0"/>
          <c:order val="0"/>
          <c:tx>
            <c:strRef>
              <c:f>Sheet1!$C$2</c:f>
              <c:strCache>
                <c:ptCount val="1"/>
                <c:pt idx="0">
                  <c:v>PM Risk</c:v>
                </c:pt>
              </c:strCache>
            </c:strRef>
          </c:tx>
          <c:spPr>
            <a:solidFill>
              <a:schemeClr val="accent1"/>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Sheet1!$C$3:$C$8</c:f>
              <c:numCache>
                <c:formatCode>0%</c:formatCode>
                <c:ptCount val="6"/>
                <c:pt idx="0">
                  <c:v>0.85</c:v>
                </c:pt>
                <c:pt idx="1">
                  <c:v>0.75</c:v>
                </c:pt>
                <c:pt idx="2">
                  <c:v>0.7</c:v>
                </c:pt>
                <c:pt idx="3">
                  <c:v>0.6</c:v>
                </c:pt>
                <c:pt idx="4">
                  <c:v>0.5</c:v>
                </c:pt>
                <c:pt idx="5">
                  <c:v>0.75</c:v>
                </c:pt>
              </c:numCache>
            </c:numRef>
          </c:val>
          <c:extLst>
            <c:ext xmlns:c16="http://schemas.microsoft.com/office/drawing/2014/chart" uri="{C3380CC4-5D6E-409C-BE32-E72D297353CC}">
              <c16:uniqueId val="{00000000-0901-44AF-9B78-483C37D0EAF3}"/>
            </c:ext>
          </c:extLst>
        </c:ser>
        <c:ser>
          <c:idx val="1"/>
          <c:order val="1"/>
          <c:tx>
            <c:strRef>
              <c:f>Sheet1!$D$2</c:f>
              <c:strCache>
                <c:ptCount val="1"/>
                <c:pt idx="0">
                  <c:v>Air Toxic Risk</c:v>
                </c:pt>
              </c:strCache>
            </c:strRef>
          </c:tx>
          <c:spPr>
            <a:solidFill>
              <a:schemeClr val="accent2"/>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Sheet1!$D$3:$D$8</c:f>
              <c:numCache>
                <c:formatCode>0%</c:formatCode>
                <c:ptCount val="6"/>
                <c:pt idx="0">
                  <c:v>0.95</c:v>
                </c:pt>
                <c:pt idx="1">
                  <c:v>0.85</c:v>
                </c:pt>
                <c:pt idx="2">
                  <c:v>0.77</c:v>
                </c:pt>
                <c:pt idx="3">
                  <c:v>0.65</c:v>
                </c:pt>
                <c:pt idx="4">
                  <c:v>0.55000000000000004</c:v>
                </c:pt>
                <c:pt idx="5">
                  <c:v>0.81</c:v>
                </c:pt>
              </c:numCache>
            </c:numRef>
          </c:val>
          <c:extLst>
            <c:ext xmlns:c16="http://schemas.microsoft.com/office/drawing/2014/chart" uri="{C3380CC4-5D6E-409C-BE32-E72D297353CC}">
              <c16:uniqueId val="{00000001-0901-44AF-9B78-483C37D0EAF3}"/>
            </c:ext>
          </c:extLst>
        </c:ser>
        <c:ser>
          <c:idx val="2"/>
          <c:order val="2"/>
          <c:tx>
            <c:strRef>
              <c:f>Sheet1!$E$2</c:f>
              <c:strCache>
                <c:ptCount val="1"/>
                <c:pt idx="0">
                  <c:v>EJ Index</c:v>
                </c:pt>
              </c:strCache>
            </c:strRef>
          </c:tx>
          <c:spPr>
            <a:solidFill>
              <a:srgbClr val="92D050"/>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Sheet1!$E$3:$E$8</c:f>
              <c:numCache>
                <c:formatCode>0%</c:formatCode>
                <c:ptCount val="6"/>
                <c:pt idx="0">
                  <c:v>0.92</c:v>
                </c:pt>
                <c:pt idx="1">
                  <c:v>0.82</c:v>
                </c:pt>
                <c:pt idx="2">
                  <c:v>0.73</c:v>
                </c:pt>
                <c:pt idx="3">
                  <c:v>0.72</c:v>
                </c:pt>
                <c:pt idx="4">
                  <c:v>0.5</c:v>
                </c:pt>
                <c:pt idx="5">
                  <c:v>0.78</c:v>
                </c:pt>
              </c:numCache>
            </c:numRef>
          </c:val>
          <c:extLst>
            <c:ext xmlns:c16="http://schemas.microsoft.com/office/drawing/2014/chart" uri="{C3380CC4-5D6E-409C-BE32-E72D297353CC}">
              <c16:uniqueId val="{00000002-0901-44AF-9B78-483C37D0EAF3}"/>
            </c:ext>
          </c:extLst>
        </c:ser>
        <c:dLbls>
          <c:showLegendKey val="0"/>
          <c:showVal val="0"/>
          <c:showCatName val="0"/>
          <c:showSerName val="0"/>
          <c:showPercent val="0"/>
          <c:showBubbleSize val="0"/>
        </c:dLbls>
        <c:gapWidth val="219"/>
        <c:overlap val="-27"/>
        <c:axId val="149275679"/>
        <c:axId val="147635279"/>
      </c:barChart>
      <c:catAx>
        <c:axId val="14927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47635279"/>
        <c:crosses val="autoZero"/>
        <c:auto val="1"/>
        <c:lblAlgn val="ctr"/>
        <c:lblOffset val="100"/>
        <c:noMultiLvlLbl val="0"/>
      </c:catAx>
      <c:valAx>
        <c:axId val="147635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275679"/>
        <c:crosses val="autoZero"/>
        <c:crossBetween val="between"/>
      </c:valAx>
      <c:spPr>
        <a:noFill/>
        <a:ln>
          <a:noFill/>
        </a:ln>
        <a:effectLst/>
      </c:spPr>
    </c:plotArea>
    <c:legend>
      <c:legendPos val="b"/>
      <c:layout>
        <c:manualLayout>
          <c:xMode val="edge"/>
          <c:yMode val="edge"/>
          <c:x val="0.34267344728146043"/>
          <c:y val="0.10614440128724761"/>
          <c:w val="0.46374187544752377"/>
          <c:h val="5.191924080182847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MP</a:t>
            </a:r>
            <a:r>
              <a:rPr lang="en-US" b="1" baseline="0" dirty="0"/>
              <a:t> Risk and EJ Analysis for Selected Facility and its Sector Group</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826234294178913E-2"/>
          <c:y val="0.11314319691551653"/>
          <c:w val="0.90653883393835555"/>
          <c:h val="0.70115150029780704"/>
        </c:manualLayout>
      </c:layout>
      <c:barChart>
        <c:barDir val="col"/>
        <c:grouping val="clustered"/>
        <c:varyColors val="0"/>
        <c:ser>
          <c:idx val="0"/>
          <c:order val="0"/>
          <c:tx>
            <c:strRef>
              <c:f>Sheet1!$C$2</c:f>
              <c:strCache>
                <c:ptCount val="1"/>
                <c:pt idx="0">
                  <c:v>PM Risk</c:v>
                </c:pt>
              </c:strCache>
            </c:strRef>
          </c:tx>
          <c:spPr>
            <a:solidFill>
              <a:schemeClr val="accent1"/>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Sheet1!$C$3:$C$8</c:f>
              <c:numCache>
                <c:formatCode>0%</c:formatCode>
                <c:ptCount val="6"/>
                <c:pt idx="0">
                  <c:v>0.85</c:v>
                </c:pt>
                <c:pt idx="1">
                  <c:v>0.75</c:v>
                </c:pt>
                <c:pt idx="2">
                  <c:v>0.7</c:v>
                </c:pt>
                <c:pt idx="3">
                  <c:v>0.6</c:v>
                </c:pt>
                <c:pt idx="4">
                  <c:v>0.5</c:v>
                </c:pt>
                <c:pt idx="5">
                  <c:v>0.75</c:v>
                </c:pt>
              </c:numCache>
            </c:numRef>
          </c:val>
          <c:extLst>
            <c:ext xmlns:c16="http://schemas.microsoft.com/office/drawing/2014/chart" uri="{C3380CC4-5D6E-409C-BE32-E72D297353CC}">
              <c16:uniqueId val="{00000000-0901-44AF-9B78-483C37D0EAF3}"/>
            </c:ext>
          </c:extLst>
        </c:ser>
        <c:ser>
          <c:idx val="1"/>
          <c:order val="1"/>
          <c:tx>
            <c:strRef>
              <c:f>Sheet1!$D$2</c:f>
              <c:strCache>
                <c:ptCount val="1"/>
                <c:pt idx="0">
                  <c:v>Air Toxic Risk</c:v>
                </c:pt>
              </c:strCache>
            </c:strRef>
          </c:tx>
          <c:spPr>
            <a:solidFill>
              <a:schemeClr val="accent2"/>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Sheet1!$D$3:$D$8</c:f>
              <c:numCache>
                <c:formatCode>0%</c:formatCode>
                <c:ptCount val="6"/>
                <c:pt idx="0">
                  <c:v>0.95</c:v>
                </c:pt>
                <c:pt idx="1">
                  <c:v>0.85</c:v>
                </c:pt>
                <c:pt idx="2">
                  <c:v>0.77</c:v>
                </c:pt>
                <c:pt idx="3">
                  <c:v>0.65</c:v>
                </c:pt>
                <c:pt idx="4">
                  <c:v>0.55000000000000004</c:v>
                </c:pt>
                <c:pt idx="5">
                  <c:v>0.81</c:v>
                </c:pt>
              </c:numCache>
            </c:numRef>
          </c:val>
          <c:extLst>
            <c:ext xmlns:c16="http://schemas.microsoft.com/office/drawing/2014/chart" uri="{C3380CC4-5D6E-409C-BE32-E72D297353CC}">
              <c16:uniqueId val="{00000001-0901-44AF-9B78-483C37D0EAF3}"/>
            </c:ext>
          </c:extLst>
        </c:ser>
        <c:ser>
          <c:idx val="2"/>
          <c:order val="2"/>
          <c:tx>
            <c:strRef>
              <c:f>Sheet1!$E$2</c:f>
              <c:strCache>
                <c:ptCount val="1"/>
                <c:pt idx="0">
                  <c:v>EJ Index</c:v>
                </c:pt>
              </c:strCache>
            </c:strRef>
          </c:tx>
          <c:spPr>
            <a:solidFill>
              <a:srgbClr val="92D050"/>
            </a:solidFill>
            <a:ln>
              <a:noFill/>
            </a:ln>
            <a:effectLst/>
          </c:spPr>
          <c:invertIfNegative val="0"/>
          <c:cat>
            <c:strRef>
              <c:f>Sheet1!$B$3:$B$8</c:f>
              <c:strCache>
                <c:ptCount val="6"/>
                <c:pt idx="0">
                  <c:v>Within Radius of Facility</c:v>
                </c:pt>
                <c:pt idx="1">
                  <c:v>County Avg.</c:v>
                </c:pt>
                <c:pt idx="2">
                  <c:v>State  Avg.</c:v>
                </c:pt>
                <c:pt idx="3">
                  <c:v>EPA Region Avg.</c:v>
                </c:pt>
                <c:pt idx="4">
                  <c:v>Nation Avg.</c:v>
                </c:pt>
                <c:pt idx="5">
                  <c:v>Sector Group (within radius) National avg.</c:v>
                </c:pt>
              </c:strCache>
            </c:strRef>
          </c:cat>
          <c:val>
            <c:numRef>
              <c:f>Sheet1!$E$3:$E$8</c:f>
              <c:numCache>
                <c:formatCode>0%</c:formatCode>
                <c:ptCount val="6"/>
                <c:pt idx="0">
                  <c:v>0.92</c:v>
                </c:pt>
                <c:pt idx="1">
                  <c:v>0.82</c:v>
                </c:pt>
                <c:pt idx="2">
                  <c:v>0.73</c:v>
                </c:pt>
                <c:pt idx="3">
                  <c:v>0.72</c:v>
                </c:pt>
                <c:pt idx="4">
                  <c:v>0.5</c:v>
                </c:pt>
                <c:pt idx="5">
                  <c:v>0.78</c:v>
                </c:pt>
              </c:numCache>
            </c:numRef>
          </c:val>
          <c:extLst>
            <c:ext xmlns:c16="http://schemas.microsoft.com/office/drawing/2014/chart" uri="{C3380CC4-5D6E-409C-BE32-E72D297353CC}">
              <c16:uniqueId val="{00000002-0901-44AF-9B78-483C37D0EAF3}"/>
            </c:ext>
          </c:extLst>
        </c:ser>
        <c:dLbls>
          <c:showLegendKey val="0"/>
          <c:showVal val="0"/>
          <c:showCatName val="0"/>
          <c:showSerName val="0"/>
          <c:showPercent val="0"/>
          <c:showBubbleSize val="0"/>
        </c:dLbls>
        <c:gapWidth val="219"/>
        <c:overlap val="-27"/>
        <c:axId val="149275679"/>
        <c:axId val="147635279"/>
      </c:barChart>
      <c:catAx>
        <c:axId val="14927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47635279"/>
        <c:crosses val="autoZero"/>
        <c:auto val="1"/>
        <c:lblAlgn val="ctr"/>
        <c:lblOffset val="100"/>
        <c:noMultiLvlLbl val="0"/>
      </c:catAx>
      <c:valAx>
        <c:axId val="147635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275679"/>
        <c:crosses val="autoZero"/>
        <c:crossBetween val="between"/>
      </c:valAx>
      <c:spPr>
        <a:noFill/>
        <a:ln>
          <a:noFill/>
        </a:ln>
        <a:effectLst/>
      </c:spPr>
    </c:plotArea>
    <c:legend>
      <c:legendPos val="b"/>
      <c:layout>
        <c:manualLayout>
          <c:xMode val="edge"/>
          <c:yMode val="edge"/>
          <c:x val="0.34267344728146043"/>
          <c:y val="0.10614440128724761"/>
          <c:w val="0.46374187544752377"/>
          <c:h val="5.191924080182847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800" b="1" dirty="0"/>
            <a:t>Proximity Screening Analysis helps answer…</a:t>
          </a:r>
        </a:p>
      </dgm:t>
    </dgm:pt>
    <dgm:pt modelId="{C9541880-46A9-4BD1-8711-24CF3F40BDC4}" type="parTrans" cxnId="{DC9ED2A6-B3CE-470E-BD46-C3EB79DC4E54}">
      <dgm:prSet/>
      <dgm:spPr/>
      <dgm:t>
        <a:bodyPr/>
        <a:lstStyle/>
        <a:p>
          <a:endParaRPr lang="en-US" sz="1300"/>
        </a:p>
      </dgm:t>
    </dgm:pt>
    <dgm:pt modelId="{A8287987-42AE-4C4D-8031-79EC24D79002}" type="sibTrans" cxnId="{DC9ED2A6-B3CE-470E-BD46-C3EB79DC4E54}">
      <dgm:prSet/>
      <dgm:spPr/>
      <dgm:t>
        <a:bodyPr/>
        <a:lstStyle/>
        <a:p>
          <a:endParaRPr lang="en-US" sz="1300"/>
        </a:p>
      </dgm:t>
    </dgm:pt>
    <dgm:pt modelId="{987A49EC-F32B-4F53-9608-568B57782BD9}">
      <dgm:prSet phldrT="[Text]" custT="1"/>
      <dgm:spPr>
        <a:solidFill>
          <a:srgbClr val="0070C0">
            <a:alpha val="50000"/>
          </a:srgbClr>
        </a:solidFill>
      </dgm:spPr>
      <dgm:t>
        <a:bodyPr/>
        <a:lstStyle/>
        <a:p>
          <a:r>
            <a:rPr lang="en-US" sz="1300" dirty="0"/>
            <a:t>What are the risks in close proximity to my monitor and/or community of interest?</a:t>
          </a:r>
        </a:p>
      </dgm:t>
    </dgm:pt>
    <dgm:pt modelId="{C659ACD2-919E-46BE-93ED-59E9347980CA}" type="parTrans" cxnId="{A19F7DC7-C7FB-43FA-9E30-478A755F9A8A}">
      <dgm:prSet custT="1"/>
      <dgm:spPr/>
      <dgm:t>
        <a:bodyPr/>
        <a:lstStyle/>
        <a:p>
          <a:endParaRPr lang="en-US" sz="1300"/>
        </a:p>
      </dgm:t>
    </dgm:pt>
    <dgm:pt modelId="{625278ED-A458-432F-9BED-13C9DF8E9538}" type="sibTrans" cxnId="{A19F7DC7-C7FB-43FA-9E30-478A755F9A8A}">
      <dgm:prSet/>
      <dgm:spPr/>
      <dgm:t>
        <a:bodyPr/>
        <a:lstStyle/>
        <a:p>
          <a:endParaRPr lang="en-US" sz="1300"/>
        </a:p>
      </dgm:t>
    </dgm:pt>
    <dgm:pt modelId="{3D84D17C-7FEF-4B28-9029-55D6E11AB390}">
      <dgm:prSet phldrT="[Text]" custT="1"/>
      <dgm:spPr>
        <a:solidFill>
          <a:srgbClr val="FF9900">
            <a:alpha val="50000"/>
          </a:srgbClr>
        </a:solidFill>
      </dgm:spPr>
      <dgm:t>
        <a:bodyPr/>
        <a:lstStyle/>
        <a:p>
          <a:r>
            <a:rPr lang="en-US" sz="1300" dirty="0"/>
            <a:t>What source(s) are in close proximity to my monitor and/or community of interest?</a:t>
          </a:r>
        </a:p>
      </dgm:t>
    </dgm:pt>
    <dgm:pt modelId="{C9F71E68-CCBD-4BE2-8873-A1A5F8671BFE}" type="parTrans" cxnId="{BEEB7E93-4AB4-43BE-A883-3FE6490B7D9A}">
      <dgm:prSet custT="1"/>
      <dgm:spPr/>
      <dgm:t>
        <a:bodyPr/>
        <a:lstStyle/>
        <a:p>
          <a:endParaRPr lang="en-US" sz="1300"/>
        </a:p>
      </dgm:t>
    </dgm:pt>
    <dgm:pt modelId="{0B18B18A-8F1E-4444-B6F9-D77A6D563046}" type="sibTrans" cxnId="{BEEB7E93-4AB4-43BE-A883-3FE6490B7D9A}">
      <dgm:prSet/>
      <dgm:spPr/>
      <dgm:t>
        <a:bodyPr/>
        <a:lstStyle/>
        <a:p>
          <a:endParaRPr lang="en-US" sz="1300"/>
        </a:p>
      </dgm:t>
    </dgm:pt>
    <dgm:pt modelId="{77B3904F-8421-452A-B170-7F0B43B83746}">
      <dgm:prSet phldrT="[Text]" custT="1"/>
      <dgm:spPr>
        <a:solidFill>
          <a:srgbClr val="00B050">
            <a:alpha val="50000"/>
          </a:srgbClr>
        </a:solidFill>
      </dgm:spPr>
      <dgm:t>
        <a:bodyPr/>
        <a:lstStyle/>
        <a:p>
          <a:r>
            <a:rPr lang="en-US" sz="1300" dirty="0"/>
            <a:t>What are the demographics of communities in close proximity to monitor(s) and/or source(s) of interest?</a:t>
          </a:r>
        </a:p>
      </dgm:t>
    </dgm:pt>
    <dgm:pt modelId="{0E5B922D-4CA6-4DA9-963E-A81E54515F30}" type="parTrans" cxnId="{228E150D-E75F-47CA-AE39-EEA58C2B72EA}">
      <dgm:prSet custT="1"/>
      <dgm:spPr/>
      <dgm:t>
        <a:bodyPr/>
        <a:lstStyle/>
        <a:p>
          <a:endParaRPr lang="en-US" sz="1300"/>
        </a:p>
      </dgm:t>
    </dgm:pt>
    <dgm:pt modelId="{C7E5816E-3695-433D-93A9-14BC10872CC5}" type="sibTrans" cxnId="{228E150D-E75F-47CA-AE39-EEA58C2B72EA}">
      <dgm:prSet/>
      <dgm:spPr/>
      <dgm:t>
        <a:bodyPr/>
        <a:lstStyle/>
        <a:p>
          <a:endParaRPr lang="en-US" sz="1300"/>
        </a:p>
      </dgm:t>
    </dgm:pt>
    <dgm:pt modelId="{A370393A-9FDB-46AC-B804-1081C78A51F0}">
      <dgm:prSet phldrT="[Text]" custT="1"/>
      <dgm:spPr>
        <a:solidFill>
          <a:srgbClr val="FFFF99">
            <a:alpha val="85882"/>
          </a:srgbClr>
        </a:solidFill>
      </dgm:spPr>
      <dgm:t>
        <a:bodyPr/>
        <a:lstStyle/>
        <a:p>
          <a:r>
            <a:rPr lang="en-US" sz="1300" dirty="0"/>
            <a:t>How do the demographics of communities near my monitor/source compare to area/state/national averages?</a:t>
          </a:r>
        </a:p>
      </dgm:t>
    </dgm:pt>
    <dgm:pt modelId="{6ECFB17F-B1CB-47AA-9A9B-8B40172DFE33}" type="parTrans" cxnId="{778ED0D6-D479-4120-998C-500B5A8BB9C2}">
      <dgm:prSet custT="1"/>
      <dgm:spPr/>
      <dgm:t>
        <a:bodyPr/>
        <a:lstStyle/>
        <a:p>
          <a:endParaRPr lang="en-US" sz="1300"/>
        </a:p>
      </dgm:t>
    </dgm:pt>
    <dgm:pt modelId="{7FDA6DDE-4304-4239-A017-2BD3CF7F00AA}" type="sibTrans" cxnId="{778ED0D6-D479-4120-998C-500B5A8BB9C2}">
      <dgm:prSet/>
      <dgm:spPr/>
      <dgm:t>
        <a:bodyPr/>
        <a:lstStyle/>
        <a:p>
          <a:endParaRPr lang="en-US" sz="1300"/>
        </a:p>
      </dgm:t>
    </dgm:pt>
    <dgm:pt modelId="{262BF49A-F3D5-40F3-A752-4E27810C656F}">
      <dgm:prSet custT="1"/>
      <dgm:spPr>
        <a:solidFill>
          <a:schemeClr val="accent6">
            <a:alpha val="50000"/>
          </a:schemeClr>
        </a:solidFill>
      </dgm:spPr>
      <dgm:t>
        <a:bodyPr/>
        <a:lstStyle/>
        <a:p>
          <a:r>
            <a:rPr lang="en-US" sz="1300" dirty="0"/>
            <a:t>How do the risks within communities near my monitor/source compare to area/state/national averages?</a:t>
          </a:r>
        </a:p>
      </dgm:t>
    </dgm:pt>
    <dgm:pt modelId="{E590C246-82FB-47B3-8957-CD52794DEAE9}" type="parTrans" cxnId="{D6BC615C-E649-40A0-A65C-2C4CC63ECF90}">
      <dgm:prSet custT="1"/>
      <dgm:spPr/>
      <dgm:t>
        <a:bodyPr/>
        <a:lstStyle/>
        <a:p>
          <a:endParaRPr lang="en-US" sz="1300"/>
        </a:p>
      </dgm:t>
    </dgm:pt>
    <dgm:pt modelId="{BADEF557-C78D-4C26-880D-55AD37B158A6}" type="sibTrans" cxnId="{D6BC615C-E649-40A0-A65C-2C4CC63ECF90}">
      <dgm:prSet/>
      <dgm:spPr/>
      <dgm:t>
        <a:bodyPr/>
        <a:lstStyle/>
        <a:p>
          <a:endParaRPr lang="en-US" sz="130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6" custScaleX="77268" custScaleY="71808"/>
      <dgm:spPr/>
    </dgm:pt>
    <dgm:pt modelId="{1B3F010B-C8E0-4362-A12A-967D8943663E}" type="pres">
      <dgm:prSet presAssocID="{987A49EC-F32B-4F53-9608-568B57782BD9}" presName="node" presStyleLbl="vennNode1" presStyleIdx="1" presStyleCnt="6" custScaleX="147555" custScaleY="131713">
        <dgm:presLayoutVars>
          <dgm:bulletEnabled val="1"/>
        </dgm:presLayoutVars>
      </dgm:prSet>
      <dgm:spPr/>
    </dgm:pt>
    <dgm:pt modelId="{AE07A3E0-D6A9-45BB-BA4F-2ACD7685B739}" type="pres">
      <dgm:prSet presAssocID="{3D84D17C-7FEF-4B28-9029-55D6E11AB390}" presName="node" presStyleLbl="vennNode1" presStyleIdx="2" presStyleCnt="6" custScaleX="147555" custScaleY="131713">
        <dgm:presLayoutVars>
          <dgm:bulletEnabled val="1"/>
        </dgm:presLayoutVars>
      </dgm:prSet>
      <dgm:spPr/>
    </dgm:pt>
    <dgm:pt modelId="{CE9A44C9-A44D-4EE9-ACD8-BDED4B1A4837}" type="pres">
      <dgm:prSet presAssocID="{77B3904F-8421-452A-B170-7F0B43B83746}" presName="node" presStyleLbl="vennNode1" presStyleIdx="3" presStyleCnt="6" custScaleX="147555" custScaleY="131713">
        <dgm:presLayoutVars>
          <dgm:bulletEnabled val="1"/>
        </dgm:presLayoutVars>
      </dgm:prSet>
      <dgm:spPr/>
    </dgm:pt>
    <dgm:pt modelId="{99E07853-24C5-426D-BC84-E8BAD7A0F07D}" type="pres">
      <dgm:prSet presAssocID="{A370393A-9FDB-46AC-B804-1081C78A51F0}" presName="node" presStyleLbl="vennNode1" presStyleIdx="4" presStyleCnt="6" custScaleX="147555" custScaleY="131713">
        <dgm:presLayoutVars>
          <dgm:bulletEnabled val="1"/>
        </dgm:presLayoutVars>
      </dgm:prSet>
      <dgm:spPr/>
    </dgm:pt>
    <dgm:pt modelId="{A1A46549-F005-411D-AD6A-19B999D904D0}" type="pres">
      <dgm:prSet presAssocID="{262BF49A-F3D5-40F3-A752-4E27810C656F}" presName="node" presStyleLbl="vennNode1" presStyleIdx="5" presStyleCnt="6" custScaleX="147555" custScaleY="131713">
        <dgm:presLayoutVars>
          <dgm:bulletEnabled val="1"/>
        </dgm:presLayoutVars>
      </dgm:prSet>
      <dgm:spPr/>
    </dgm:pt>
  </dgm:ptLst>
  <dgm:cxnLst>
    <dgm:cxn modelId="{228E150D-E75F-47CA-AE39-EEA58C2B72EA}" srcId="{B223383C-0305-445F-8A3D-3B7352EDCDD3}" destId="{77B3904F-8421-452A-B170-7F0B43B83746}" srcOrd="2" destOrd="0" parTransId="{0E5B922D-4CA6-4DA9-963E-A81E54515F30}" sibTransId="{C7E5816E-3695-433D-93A9-14BC10872CC5}"/>
    <dgm:cxn modelId="{FA701618-71D7-4CA7-989F-FB838FD57C56}" type="presOf" srcId="{987A49EC-F32B-4F53-9608-568B57782BD9}" destId="{1B3F010B-C8E0-4362-A12A-967D8943663E}" srcOrd="0" destOrd="0" presId="urn:microsoft.com/office/officeart/2005/8/layout/radial3"/>
    <dgm:cxn modelId="{D6BC615C-E649-40A0-A65C-2C4CC63ECF90}" srcId="{B223383C-0305-445F-8A3D-3B7352EDCDD3}" destId="{262BF49A-F3D5-40F3-A752-4E27810C656F}" srcOrd="4" destOrd="0" parTransId="{E590C246-82FB-47B3-8957-CD52794DEAE9}" sibTransId="{BADEF557-C78D-4C26-880D-55AD37B158A6}"/>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BEEB7E93-4AB4-43BE-A883-3FE6490B7D9A}" srcId="{B223383C-0305-445F-8A3D-3B7352EDCDD3}" destId="{3D84D17C-7FEF-4B28-9029-55D6E11AB390}" srcOrd="1" destOrd="0" parTransId="{C9F71E68-CCBD-4BE2-8873-A1A5F8671BFE}" sibTransId="{0B18B18A-8F1E-4444-B6F9-D77A6D563046}"/>
    <dgm:cxn modelId="{DC9ED2A6-B3CE-470E-BD46-C3EB79DC4E54}" srcId="{38556E43-46E2-4975-B0D9-6B3F8DB2729C}" destId="{B223383C-0305-445F-8A3D-3B7352EDCDD3}" srcOrd="0" destOrd="0" parTransId="{C9541880-46A9-4BD1-8711-24CF3F40BDC4}" sibTransId="{A8287987-42AE-4C4D-8031-79EC24D79002}"/>
    <dgm:cxn modelId="{A19F7DC7-C7FB-43FA-9E30-478A755F9A8A}" srcId="{B223383C-0305-445F-8A3D-3B7352EDCDD3}" destId="{987A49EC-F32B-4F53-9608-568B57782BD9}" srcOrd="0" destOrd="0" parTransId="{C659ACD2-919E-46BE-93ED-59E9347980CA}" sibTransId="{625278ED-A458-432F-9BED-13C9DF8E9538}"/>
    <dgm:cxn modelId="{055262C9-2C48-41FA-A78A-510B05A73D7A}" type="presOf" srcId="{A370393A-9FDB-46AC-B804-1081C78A51F0}" destId="{99E07853-24C5-426D-BC84-E8BAD7A0F07D}" srcOrd="0" destOrd="0" presId="urn:microsoft.com/office/officeart/2005/8/layout/radial3"/>
    <dgm:cxn modelId="{71F222CE-FBDE-486F-A81B-AF388FF01267}" type="presOf" srcId="{262BF49A-F3D5-40F3-A752-4E27810C656F}" destId="{A1A46549-F005-411D-AD6A-19B999D904D0}" srcOrd="0" destOrd="0" presId="urn:microsoft.com/office/officeart/2005/8/layout/radial3"/>
    <dgm:cxn modelId="{778ED0D6-D479-4120-998C-500B5A8BB9C2}" srcId="{B223383C-0305-445F-8A3D-3B7352EDCDD3}" destId="{A370393A-9FDB-46AC-B804-1081C78A51F0}" srcOrd="3" destOrd="0" parTransId="{6ECFB17F-B1CB-47AA-9A9B-8B40172DFE33}" sibTransId="{7FDA6DDE-4304-4239-A017-2BD3CF7F00AA}"/>
    <dgm:cxn modelId="{7DC428D8-7EDB-47A0-8CC6-90A0AEACA1A6}" type="presOf" srcId="{77B3904F-8421-452A-B170-7F0B43B83746}" destId="{CE9A44C9-A44D-4EE9-ACD8-BDED4B1A4837}" srcOrd="0" destOrd="0" presId="urn:microsoft.com/office/officeart/2005/8/layout/radial3"/>
    <dgm:cxn modelId="{F6E27EE1-453D-44A5-90AB-4665759938B5}" type="presOf" srcId="{3D84D17C-7FEF-4B28-9029-55D6E11AB390}" destId="{AE07A3E0-D6A9-45BB-BA4F-2ACD7685B739}" srcOrd="0" destOrd="0" presId="urn:microsoft.com/office/officeart/2005/8/layout/radial3"/>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B45A69EF-85DE-44B0-8D39-E58FD5FB7E67}" type="presParOf" srcId="{66D7AB9D-7134-4B4A-95B4-EEE9AAEA93BC}" destId="{1B3F010B-C8E0-4362-A12A-967D8943663E}" srcOrd="1" destOrd="0" presId="urn:microsoft.com/office/officeart/2005/8/layout/radial3"/>
    <dgm:cxn modelId="{80BD09BE-514D-401D-AAA6-85CB3CB624D8}" type="presParOf" srcId="{66D7AB9D-7134-4B4A-95B4-EEE9AAEA93BC}" destId="{AE07A3E0-D6A9-45BB-BA4F-2ACD7685B739}" srcOrd="2" destOrd="0" presId="urn:microsoft.com/office/officeart/2005/8/layout/radial3"/>
    <dgm:cxn modelId="{7568E230-4007-4CD9-961C-3307EA3434CA}" type="presParOf" srcId="{66D7AB9D-7134-4B4A-95B4-EEE9AAEA93BC}" destId="{CE9A44C9-A44D-4EE9-ACD8-BDED4B1A4837}" srcOrd="3" destOrd="0" presId="urn:microsoft.com/office/officeart/2005/8/layout/radial3"/>
    <dgm:cxn modelId="{9C99D620-EC99-4110-9F38-290410CA79FC}" type="presParOf" srcId="{66D7AB9D-7134-4B4A-95B4-EEE9AAEA93BC}" destId="{99E07853-24C5-426D-BC84-E8BAD7A0F07D}" srcOrd="4" destOrd="0" presId="urn:microsoft.com/office/officeart/2005/8/layout/radial3"/>
    <dgm:cxn modelId="{1C88CF19-C0A2-4031-906A-9BEC8B5ED9FC}" type="presParOf" srcId="{66D7AB9D-7134-4B4A-95B4-EEE9AAEA93BC}" destId="{A1A46549-F005-411D-AD6A-19B999D904D0}"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400" b="1" dirty="0"/>
            <a:t>Proximity Screening Analysis helps answer…</a:t>
          </a:r>
        </a:p>
      </dgm:t>
    </dgm:pt>
    <dgm:pt modelId="{C9541880-46A9-4BD1-8711-24CF3F40BDC4}" type="parTrans" cxnId="{DC9ED2A6-B3CE-470E-BD46-C3EB79DC4E54}">
      <dgm:prSet/>
      <dgm:spPr/>
      <dgm:t>
        <a:bodyPr/>
        <a:lstStyle/>
        <a:p>
          <a:endParaRPr lang="en-US" sz="1100"/>
        </a:p>
      </dgm:t>
    </dgm:pt>
    <dgm:pt modelId="{A8287987-42AE-4C4D-8031-79EC24D79002}" type="sibTrans" cxnId="{DC9ED2A6-B3CE-470E-BD46-C3EB79DC4E54}">
      <dgm:prSet/>
      <dgm:spPr/>
      <dgm:t>
        <a:bodyPr/>
        <a:lstStyle/>
        <a:p>
          <a:endParaRPr lang="en-US" sz="1100"/>
        </a:p>
      </dgm:t>
    </dgm:pt>
    <dgm:pt modelId="{3D84D17C-7FEF-4B28-9029-55D6E11AB390}">
      <dgm:prSet phldrT="[Text]" custT="1"/>
      <dgm:spPr>
        <a:solidFill>
          <a:srgbClr val="FF9900">
            <a:alpha val="50000"/>
          </a:srgbClr>
        </a:solidFill>
      </dgm:spPr>
      <dgm:t>
        <a:bodyPr/>
        <a:lstStyle/>
        <a:p>
          <a:r>
            <a:rPr lang="en-US" sz="1100" dirty="0"/>
            <a:t>What source(s) are in close proximity to my </a:t>
          </a:r>
          <a:r>
            <a:rPr lang="en-US" sz="1100" u="sng" dirty="0"/>
            <a:t>monitor</a:t>
          </a:r>
          <a:r>
            <a:rPr lang="en-US" sz="1100" dirty="0"/>
            <a:t> and/or community of interest?</a:t>
          </a:r>
        </a:p>
      </dgm:t>
    </dgm:pt>
    <dgm:pt modelId="{C9F71E68-CCBD-4BE2-8873-A1A5F8671BFE}" type="parTrans" cxnId="{BEEB7E93-4AB4-43BE-A883-3FE6490B7D9A}">
      <dgm:prSet custT="1"/>
      <dgm:spPr/>
      <dgm:t>
        <a:bodyPr/>
        <a:lstStyle/>
        <a:p>
          <a:endParaRPr lang="en-US" sz="1100"/>
        </a:p>
      </dgm:t>
    </dgm:pt>
    <dgm:pt modelId="{0B18B18A-8F1E-4444-B6F9-D77A6D563046}" type="sibTrans" cxnId="{BEEB7E93-4AB4-43BE-A883-3FE6490B7D9A}">
      <dgm:prSet/>
      <dgm:spPr/>
      <dgm:t>
        <a:bodyPr/>
        <a:lstStyle/>
        <a:p>
          <a:endParaRPr lang="en-US" sz="110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2" custScaleX="77268" custScaleY="71808"/>
      <dgm:spPr/>
    </dgm:pt>
    <dgm:pt modelId="{AE07A3E0-D6A9-45BB-BA4F-2ACD7685B739}" type="pres">
      <dgm:prSet presAssocID="{3D84D17C-7FEF-4B28-9029-55D6E11AB390}" presName="node" presStyleLbl="vennNode1" presStyleIdx="1" presStyleCnt="2" custScaleX="147555" custScaleY="131713">
        <dgm:presLayoutVars>
          <dgm:bulletEnabled val="1"/>
        </dgm:presLayoutVars>
      </dgm:prSet>
      <dgm:spPr/>
    </dgm:pt>
  </dgm:ptLst>
  <dgm:cxnLst>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BEEB7E93-4AB4-43BE-A883-3FE6490B7D9A}" srcId="{B223383C-0305-445F-8A3D-3B7352EDCDD3}" destId="{3D84D17C-7FEF-4B28-9029-55D6E11AB390}" srcOrd="0" destOrd="0" parTransId="{C9F71E68-CCBD-4BE2-8873-A1A5F8671BFE}" sibTransId="{0B18B18A-8F1E-4444-B6F9-D77A6D563046}"/>
    <dgm:cxn modelId="{DC9ED2A6-B3CE-470E-BD46-C3EB79DC4E54}" srcId="{38556E43-46E2-4975-B0D9-6B3F8DB2729C}" destId="{B223383C-0305-445F-8A3D-3B7352EDCDD3}" srcOrd="0" destOrd="0" parTransId="{C9541880-46A9-4BD1-8711-24CF3F40BDC4}" sibTransId="{A8287987-42AE-4C4D-8031-79EC24D79002}"/>
    <dgm:cxn modelId="{F6E27EE1-453D-44A5-90AB-4665759938B5}" type="presOf" srcId="{3D84D17C-7FEF-4B28-9029-55D6E11AB390}" destId="{AE07A3E0-D6A9-45BB-BA4F-2ACD7685B739}" srcOrd="0" destOrd="0" presId="urn:microsoft.com/office/officeart/2005/8/layout/radial3"/>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80BD09BE-514D-401D-AAA6-85CB3CB624D8}" type="presParOf" srcId="{66D7AB9D-7134-4B4A-95B4-EEE9AAEA93BC}" destId="{AE07A3E0-D6A9-45BB-BA4F-2ACD7685B739}"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100" b="1" dirty="0"/>
            <a:t>Proximity Screening Analysis helps answer…</a:t>
          </a:r>
        </a:p>
      </dgm:t>
    </dgm:pt>
    <dgm:pt modelId="{C9541880-46A9-4BD1-8711-24CF3F40BDC4}" type="parTrans" cxnId="{DC9ED2A6-B3CE-470E-BD46-C3EB79DC4E54}">
      <dgm:prSet/>
      <dgm:spPr/>
      <dgm:t>
        <a:bodyPr/>
        <a:lstStyle/>
        <a:p>
          <a:endParaRPr lang="en-US" sz="1000"/>
        </a:p>
      </dgm:t>
    </dgm:pt>
    <dgm:pt modelId="{A8287987-42AE-4C4D-8031-79EC24D79002}" type="sibTrans" cxnId="{DC9ED2A6-B3CE-470E-BD46-C3EB79DC4E54}">
      <dgm:prSet/>
      <dgm:spPr/>
      <dgm:t>
        <a:bodyPr/>
        <a:lstStyle/>
        <a:p>
          <a:endParaRPr lang="en-US" sz="1000"/>
        </a:p>
      </dgm:t>
    </dgm:pt>
    <dgm:pt modelId="{77B3904F-8421-452A-B170-7F0B43B83746}">
      <dgm:prSet phldrT="[Text]" custT="1"/>
      <dgm:spPr>
        <a:solidFill>
          <a:srgbClr val="00B050">
            <a:alpha val="50000"/>
          </a:srgbClr>
        </a:solidFill>
      </dgm:spPr>
      <dgm:t>
        <a:bodyPr/>
        <a:lstStyle/>
        <a:p>
          <a:r>
            <a:rPr lang="en-US" sz="1000" dirty="0"/>
            <a:t>What are the demographics of communities in close proximity to monitor(s) and/or </a:t>
          </a:r>
          <a:r>
            <a:rPr lang="en-US" sz="1000" u="sng" dirty="0"/>
            <a:t>(sources)</a:t>
          </a:r>
          <a:r>
            <a:rPr lang="en-US" sz="1000" u="none" dirty="0"/>
            <a:t> </a:t>
          </a:r>
          <a:r>
            <a:rPr lang="en-US" sz="1000" dirty="0"/>
            <a:t>of interest?</a:t>
          </a:r>
        </a:p>
      </dgm:t>
    </dgm:pt>
    <dgm:pt modelId="{0E5B922D-4CA6-4DA9-963E-A81E54515F30}" type="parTrans" cxnId="{228E150D-E75F-47CA-AE39-EEA58C2B72EA}">
      <dgm:prSet custT="1"/>
      <dgm:spPr/>
      <dgm:t>
        <a:bodyPr/>
        <a:lstStyle/>
        <a:p>
          <a:endParaRPr lang="en-US" sz="1000"/>
        </a:p>
      </dgm:t>
    </dgm:pt>
    <dgm:pt modelId="{C7E5816E-3695-433D-93A9-14BC10872CC5}" type="sibTrans" cxnId="{228E150D-E75F-47CA-AE39-EEA58C2B72EA}">
      <dgm:prSet/>
      <dgm:spPr/>
      <dgm:t>
        <a:bodyPr/>
        <a:lstStyle/>
        <a:p>
          <a:endParaRPr lang="en-US" sz="100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2" custScaleX="77268" custScaleY="71808"/>
      <dgm:spPr/>
    </dgm:pt>
    <dgm:pt modelId="{CE9A44C9-A44D-4EE9-ACD8-BDED4B1A4837}" type="pres">
      <dgm:prSet presAssocID="{77B3904F-8421-452A-B170-7F0B43B83746}" presName="node" presStyleLbl="vennNode1" presStyleIdx="1" presStyleCnt="2" custScaleX="147555" custScaleY="131713">
        <dgm:presLayoutVars>
          <dgm:bulletEnabled val="1"/>
        </dgm:presLayoutVars>
      </dgm:prSet>
      <dgm:spPr/>
    </dgm:pt>
  </dgm:ptLst>
  <dgm:cxnLst>
    <dgm:cxn modelId="{228E150D-E75F-47CA-AE39-EEA58C2B72EA}" srcId="{B223383C-0305-445F-8A3D-3B7352EDCDD3}" destId="{77B3904F-8421-452A-B170-7F0B43B83746}" srcOrd="0" destOrd="0" parTransId="{0E5B922D-4CA6-4DA9-963E-A81E54515F30}" sibTransId="{C7E5816E-3695-433D-93A9-14BC10872CC5}"/>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DC9ED2A6-B3CE-470E-BD46-C3EB79DC4E54}" srcId="{38556E43-46E2-4975-B0D9-6B3F8DB2729C}" destId="{B223383C-0305-445F-8A3D-3B7352EDCDD3}" srcOrd="0" destOrd="0" parTransId="{C9541880-46A9-4BD1-8711-24CF3F40BDC4}" sibTransId="{A8287987-42AE-4C4D-8031-79EC24D79002}"/>
    <dgm:cxn modelId="{7DC428D8-7EDB-47A0-8CC6-90A0AEACA1A6}" type="presOf" srcId="{77B3904F-8421-452A-B170-7F0B43B83746}" destId="{CE9A44C9-A44D-4EE9-ACD8-BDED4B1A4837}" srcOrd="0" destOrd="0" presId="urn:microsoft.com/office/officeart/2005/8/layout/radial3"/>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7568E230-4007-4CD9-961C-3307EA3434CA}" type="presParOf" srcId="{66D7AB9D-7134-4B4A-95B4-EEE9AAEA93BC}" destId="{CE9A44C9-A44D-4EE9-ACD8-BDED4B1A4837}"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100" b="1" dirty="0"/>
            <a:t>Proximity Screening Analysis helps answer…</a:t>
          </a:r>
        </a:p>
      </dgm:t>
    </dgm:pt>
    <dgm:pt modelId="{C9541880-46A9-4BD1-8711-24CF3F40BDC4}" type="parTrans" cxnId="{DC9ED2A6-B3CE-470E-BD46-C3EB79DC4E54}">
      <dgm:prSet/>
      <dgm:spPr/>
      <dgm:t>
        <a:bodyPr/>
        <a:lstStyle/>
        <a:p>
          <a:endParaRPr lang="en-US" sz="1000"/>
        </a:p>
      </dgm:t>
    </dgm:pt>
    <dgm:pt modelId="{A8287987-42AE-4C4D-8031-79EC24D79002}" type="sibTrans" cxnId="{DC9ED2A6-B3CE-470E-BD46-C3EB79DC4E54}">
      <dgm:prSet/>
      <dgm:spPr/>
      <dgm:t>
        <a:bodyPr/>
        <a:lstStyle/>
        <a:p>
          <a:endParaRPr lang="en-US" sz="1000"/>
        </a:p>
      </dgm:t>
    </dgm:pt>
    <dgm:pt modelId="{A370393A-9FDB-46AC-B804-1081C78A51F0}">
      <dgm:prSet phldrT="[Text]" custT="1"/>
      <dgm:spPr>
        <a:solidFill>
          <a:srgbClr val="FFFF99">
            <a:alpha val="85882"/>
          </a:srgbClr>
        </a:solidFill>
      </dgm:spPr>
      <dgm:t>
        <a:bodyPr/>
        <a:lstStyle/>
        <a:p>
          <a:r>
            <a:rPr lang="en-US" sz="1000" dirty="0"/>
            <a:t>How do the demographics of communities near my monitor/</a:t>
          </a:r>
          <a:r>
            <a:rPr lang="en-US" sz="1000" u="sng" dirty="0"/>
            <a:t>source</a:t>
          </a:r>
          <a:r>
            <a:rPr lang="en-US" sz="1000" dirty="0"/>
            <a:t> compare to area/state/national averages?</a:t>
          </a:r>
        </a:p>
      </dgm:t>
    </dgm:pt>
    <dgm:pt modelId="{6ECFB17F-B1CB-47AA-9A9B-8B40172DFE33}" type="parTrans" cxnId="{778ED0D6-D479-4120-998C-500B5A8BB9C2}">
      <dgm:prSet custT="1"/>
      <dgm:spPr/>
      <dgm:t>
        <a:bodyPr/>
        <a:lstStyle/>
        <a:p>
          <a:endParaRPr lang="en-US" sz="1000"/>
        </a:p>
      </dgm:t>
    </dgm:pt>
    <dgm:pt modelId="{7FDA6DDE-4304-4239-A017-2BD3CF7F00AA}" type="sibTrans" cxnId="{778ED0D6-D479-4120-998C-500B5A8BB9C2}">
      <dgm:prSet/>
      <dgm:spPr/>
      <dgm:t>
        <a:bodyPr/>
        <a:lstStyle/>
        <a:p>
          <a:endParaRPr lang="en-US" sz="100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2" custScaleX="77268" custScaleY="71808"/>
      <dgm:spPr/>
    </dgm:pt>
    <dgm:pt modelId="{99E07853-24C5-426D-BC84-E8BAD7A0F07D}" type="pres">
      <dgm:prSet presAssocID="{A370393A-9FDB-46AC-B804-1081C78A51F0}" presName="node" presStyleLbl="vennNode1" presStyleIdx="1" presStyleCnt="2" custScaleX="147555" custScaleY="131713">
        <dgm:presLayoutVars>
          <dgm:bulletEnabled val="1"/>
        </dgm:presLayoutVars>
      </dgm:prSet>
      <dgm:spPr/>
    </dgm:pt>
  </dgm:ptLst>
  <dgm:cxnLst>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DC9ED2A6-B3CE-470E-BD46-C3EB79DC4E54}" srcId="{38556E43-46E2-4975-B0D9-6B3F8DB2729C}" destId="{B223383C-0305-445F-8A3D-3B7352EDCDD3}" srcOrd="0" destOrd="0" parTransId="{C9541880-46A9-4BD1-8711-24CF3F40BDC4}" sibTransId="{A8287987-42AE-4C4D-8031-79EC24D79002}"/>
    <dgm:cxn modelId="{055262C9-2C48-41FA-A78A-510B05A73D7A}" type="presOf" srcId="{A370393A-9FDB-46AC-B804-1081C78A51F0}" destId="{99E07853-24C5-426D-BC84-E8BAD7A0F07D}" srcOrd="0" destOrd="0" presId="urn:microsoft.com/office/officeart/2005/8/layout/radial3"/>
    <dgm:cxn modelId="{778ED0D6-D479-4120-998C-500B5A8BB9C2}" srcId="{B223383C-0305-445F-8A3D-3B7352EDCDD3}" destId="{A370393A-9FDB-46AC-B804-1081C78A51F0}" srcOrd="0" destOrd="0" parTransId="{6ECFB17F-B1CB-47AA-9A9B-8B40172DFE33}" sibTransId="{7FDA6DDE-4304-4239-A017-2BD3CF7F00AA}"/>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9C99D620-EC99-4110-9F38-290410CA79FC}" type="presParOf" srcId="{66D7AB9D-7134-4B4A-95B4-EEE9AAEA93BC}" destId="{99E07853-24C5-426D-BC84-E8BAD7A0F07D}"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100" b="1" dirty="0"/>
            <a:t>Proximity Screening Analysis helps answer…</a:t>
          </a:r>
        </a:p>
      </dgm:t>
    </dgm:pt>
    <dgm:pt modelId="{C9541880-46A9-4BD1-8711-24CF3F40BDC4}" type="parTrans" cxnId="{DC9ED2A6-B3CE-470E-BD46-C3EB79DC4E54}">
      <dgm:prSet/>
      <dgm:spPr/>
      <dgm:t>
        <a:bodyPr/>
        <a:lstStyle/>
        <a:p>
          <a:endParaRPr lang="en-US" sz="1000"/>
        </a:p>
      </dgm:t>
    </dgm:pt>
    <dgm:pt modelId="{A8287987-42AE-4C4D-8031-79EC24D79002}" type="sibTrans" cxnId="{DC9ED2A6-B3CE-470E-BD46-C3EB79DC4E54}">
      <dgm:prSet/>
      <dgm:spPr/>
      <dgm:t>
        <a:bodyPr/>
        <a:lstStyle/>
        <a:p>
          <a:endParaRPr lang="en-US" sz="1000"/>
        </a:p>
      </dgm:t>
    </dgm:pt>
    <dgm:pt modelId="{262BF49A-F3D5-40F3-A752-4E27810C656F}">
      <dgm:prSet custT="1"/>
      <dgm:spPr>
        <a:solidFill>
          <a:schemeClr val="accent6">
            <a:alpha val="50000"/>
          </a:schemeClr>
        </a:solidFill>
      </dgm:spPr>
      <dgm:t>
        <a:bodyPr/>
        <a:lstStyle/>
        <a:p>
          <a:r>
            <a:rPr lang="en-US" sz="1000" dirty="0"/>
            <a:t>How do the risks within communities near my monitor/</a:t>
          </a:r>
          <a:r>
            <a:rPr lang="en-US" sz="1000" u="sng" dirty="0"/>
            <a:t>source</a:t>
          </a:r>
          <a:r>
            <a:rPr lang="en-US" sz="1000" dirty="0"/>
            <a:t> compare to area/state/national averages?</a:t>
          </a:r>
        </a:p>
      </dgm:t>
    </dgm:pt>
    <dgm:pt modelId="{E590C246-82FB-47B3-8957-CD52794DEAE9}" type="parTrans" cxnId="{D6BC615C-E649-40A0-A65C-2C4CC63ECF90}">
      <dgm:prSet custT="1"/>
      <dgm:spPr/>
      <dgm:t>
        <a:bodyPr/>
        <a:lstStyle/>
        <a:p>
          <a:endParaRPr lang="en-US" sz="1000"/>
        </a:p>
      </dgm:t>
    </dgm:pt>
    <dgm:pt modelId="{BADEF557-C78D-4C26-880D-55AD37B158A6}" type="sibTrans" cxnId="{D6BC615C-E649-40A0-A65C-2C4CC63ECF90}">
      <dgm:prSet/>
      <dgm:spPr/>
      <dgm:t>
        <a:bodyPr/>
        <a:lstStyle/>
        <a:p>
          <a:endParaRPr lang="en-US" sz="100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2" custScaleX="77268" custScaleY="71808"/>
      <dgm:spPr/>
    </dgm:pt>
    <dgm:pt modelId="{A1A46549-F005-411D-AD6A-19B999D904D0}" type="pres">
      <dgm:prSet presAssocID="{262BF49A-F3D5-40F3-A752-4E27810C656F}" presName="node" presStyleLbl="vennNode1" presStyleIdx="1" presStyleCnt="2" custScaleX="147555" custScaleY="131713">
        <dgm:presLayoutVars>
          <dgm:bulletEnabled val="1"/>
        </dgm:presLayoutVars>
      </dgm:prSet>
      <dgm:spPr/>
    </dgm:pt>
  </dgm:ptLst>
  <dgm:cxnLst>
    <dgm:cxn modelId="{D6BC615C-E649-40A0-A65C-2C4CC63ECF90}" srcId="{B223383C-0305-445F-8A3D-3B7352EDCDD3}" destId="{262BF49A-F3D5-40F3-A752-4E27810C656F}" srcOrd="0" destOrd="0" parTransId="{E590C246-82FB-47B3-8957-CD52794DEAE9}" sibTransId="{BADEF557-C78D-4C26-880D-55AD37B158A6}"/>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DC9ED2A6-B3CE-470E-BD46-C3EB79DC4E54}" srcId="{38556E43-46E2-4975-B0D9-6B3F8DB2729C}" destId="{B223383C-0305-445F-8A3D-3B7352EDCDD3}" srcOrd="0" destOrd="0" parTransId="{C9541880-46A9-4BD1-8711-24CF3F40BDC4}" sibTransId="{A8287987-42AE-4C4D-8031-79EC24D79002}"/>
    <dgm:cxn modelId="{71F222CE-FBDE-486F-A81B-AF388FF01267}" type="presOf" srcId="{262BF49A-F3D5-40F3-A752-4E27810C656F}" destId="{A1A46549-F005-411D-AD6A-19B999D904D0}" srcOrd="0" destOrd="0" presId="urn:microsoft.com/office/officeart/2005/8/layout/radial3"/>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1C88CF19-C0A2-4031-906A-9BEC8B5ED9FC}" type="presParOf" srcId="{66D7AB9D-7134-4B4A-95B4-EEE9AAEA93BC}" destId="{A1A46549-F005-411D-AD6A-19B999D904D0}" srcOrd="1"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8556E43-46E2-4975-B0D9-6B3F8DB2729C}"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n-US"/>
        </a:p>
      </dgm:t>
    </dgm:pt>
    <dgm:pt modelId="{B223383C-0305-445F-8A3D-3B7352EDCDD3}">
      <dgm:prSet phldrT="[Text]" custT="1"/>
      <dgm:spPr/>
      <dgm:t>
        <a:bodyPr/>
        <a:lstStyle/>
        <a:p>
          <a:r>
            <a:rPr lang="en-US" sz="1200" b="1" dirty="0"/>
            <a:t>Proximity Screening Analysis helps answer…</a:t>
          </a:r>
        </a:p>
      </dgm:t>
    </dgm:pt>
    <dgm:pt modelId="{C9541880-46A9-4BD1-8711-24CF3F40BDC4}" type="parTrans" cxnId="{DC9ED2A6-B3CE-470E-BD46-C3EB79DC4E54}">
      <dgm:prSet/>
      <dgm:spPr/>
      <dgm:t>
        <a:bodyPr/>
        <a:lstStyle/>
        <a:p>
          <a:endParaRPr lang="en-US" sz="1050"/>
        </a:p>
      </dgm:t>
    </dgm:pt>
    <dgm:pt modelId="{A8287987-42AE-4C4D-8031-79EC24D79002}" type="sibTrans" cxnId="{DC9ED2A6-B3CE-470E-BD46-C3EB79DC4E54}">
      <dgm:prSet/>
      <dgm:spPr/>
      <dgm:t>
        <a:bodyPr/>
        <a:lstStyle/>
        <a:p>
          <a:endParaRPr lang="en-US" sz="1050"/>
        </a:p>
      </dgm:t>
    </dgm:pt>
    <dgm:pt modelId="{987A49EC-F32B-4F53-9608-568B57782BD9}">
      <dgm:prSet phldrT="[Text]" custT="1"/>
      <dgm:spPr>
        <a:solidFill>
          <a:srgbClr val="0070C0">
            <a:alpha val="50000"/>
          </a:srgbClr>
        </a:solidFill>
      </dgm:spPr>
      <dgm:t>
        <a:bodyPr/>
        <a:lstStyle/>
        <a:p>
          <a:r>
            <a:rPr lang="en-US" sz="1050" dirty="0"/>
            <a:t>What are the risks in close proximity to my </a:t>
          </a:r>
          <a:r>
            <a:rPr lang="en-US" sz="1050" u="sng" dirty="0"/>
            <a:t>monitor</a:t>
          </a:r>
          <a:r>
            <a:rPr lang="en-US" sz="1050" dirty="0"/>
            <a:t> and/or community of interest?</a:t>
          </a:r>
        </a:p>
      </dgm:t>
    </dgm:pt>
    <dgm:pt modelId="{C659ACD2-919E-46BE-93ED-59E9347980CA}" type="parTrans" cxnId="{A19F7DC7-C7FB-43FA-9E30-478A755F9A8A}">
      <dgm:prSet custT="1"/>
      <dgm:spPr/>
      <dgm:t>
        <a:bodyPr/>
        <a:lstStyle/>
        <a:p>
          <a:endParaRPr lang="en-US" sz="1050"/>
        </a:p>
      </dgm:t>
    </dgm:pt>
    <dgm:pt modelId="{625278ED-A458-432F-9BED-13C9DF8E9538}" type="sibTrans" cxnId="{A19F7DC7-C7FB-43FA-9E30-478A755F9A8A}">
      <dgm:prSet/>
      <dgm:spPr/>
      <dgm:t>
        <a:bodyPr/>
        <a:lstStyle/>
        <a:p>
          <a:endParaRPr lang="en-US" sz="1050"/>
        </a:p>
      </dgm:t>
    </dgm:pt>
    <dgm:pt modelId="{56E51608-AADD-43C3-BB51-F49C85E1A4A1}" type="pres">
      <dgm:prSet presAssocID="{38556E43-46E2-4975-B0D9-6B3F8DB2729C}" presName="composite" presStyleCnt="0">
        <dgm:presLayoutVars>
          <dgm:chMax val="1"/>
          <dgm:dir/>
          <dgm:resizeHandles val="exact"/>
        </dgm:presLayoutVars>
      </dgm:prSet>
      <dgm:spPr/>
    </dgm:pt>
    <dgm:pt modelId="{66D7AB9D-7134-4B4A-95B4-EEE9AAEA93BC}" type="pres">
      <dgm:prSet presAssocID="{38556E43-46E2-4975-B0D9-6B3F8DB2729C}" presName="radial" presStyleCnt="0">
        <dgm:presLayoutVars>
          <dgm:animLvl val="ctr"/>
        </dgm:presLayoutVars>
      </dgm:prSet>
      <dgm:spPr/>
    </dgm:pt>
    <dgm:pt modelId="{F9CD9BC7-A0AC-44CD-A8E1-197A800BC1A1}" type="pres">
      <dgm:prSet presAssocID="{B223383C-0305-445F-8A3D-3B7352EDCDD3}" presName="centerShape" presStyleLbl="vennNode1" presStyleIdx="0" presStyleCnt="2" custScaleX="77268" custScaleY="71808"/>
      <dgm:spPr/>
    </dgm:pt>
    <dgm:pt modelId="{1B3F010B-C8E0-4362-A12A-967D8943663E}" type="pres">
      <dgm:prSet presAssocID="{987A49EC-F32B-4F53-9608-568B57782BD9}" presName="node" presStyleLbl="vennNode1" presStyleIdx="1" presStyleCnt="2" custScaleX="147555" custScaleY="131713">
        <dgm:presLayoutVars>
          <dgm:bulletEnabled val="1"/>
        </dgm:presLayoutVars>
      </dgm:prSet>
      <dgm:spPr/>
    </dgm:pt>
  </dgm:ptLst>
  <dgm:cxnLst>
    <dgm:cxn modelId="{FA701618-71D7-4CA7-989F-FB838FD57C56}" type="presOf" srcId="{987A49EC-F32B-4F53-9608-568B57782BD9}" destId="{1B3F010B-C8E0-4362-A12A-967D8943663E}" srcOrd="0" destOrd="0" presId="urn:microsoft.com/office/officeart/2005/8/layout/radial3"/>
    <dgm:cxn modelId="{77149847-E930-488D-A554-AB9839A25A07}" type="presOf" srcId="{B223383C-0305-445F-8A3D-3B7352EDCDD3}" destId="{F9CD9BC7-A0AC-44CD-A8E1-197A800BC1A1}" srcOrd="0" destOrd="0" presId="urn:microsoft.com/office/officeart/2005/8/layout/radial3"/>
    <dgm:cxn modelId="{8714A76E-0E99-4277-AFB3-E7B8AEEC0A2B}" type="presOf" srcId="{38556E43-46E2-4975-B0D9-6B3F8DB2729C}" destId="{56E51608-AADD-43C3-BB51-F49C85E1A4A1}" srcOrd="0" destOrd="0" presId="urn:microsoft.com/office/officeart/2005/8/layout/radial3"/>
    <dgm:cxn modelId="{DC9ED2A6-B3CE-470E-BD46-C3EB79DC4E54}" srcId="{38556E43-46E2-4975-B0D9-6B3F8DB2729C}" destId="{B223383C-0305-445F-8A3D-3B7352EDCDD3}" srcOrd="0" destOrd="0" parTransId="{C9541880-46A9-4BD1-8711-24CF3F40BDC4}" sibTransId="{A8287987-42AE-4C4D-8031-79EC24D79002}"/>
    <dgm:cxn modelId="{A19F7DC7-C7FB-43FA-9E30-478A755F9A8A}" srcId="{B223383C-0305-445F-8A3D-3B7352EDCDD3}" destId="{987A49EC-F32B-4F53-9608-568B57782BD9}" srcOrd="0" destOrd="0" parTransId="{C659ACD2-919E-46BE-93ED-59E9347980CA}" sibTransId="{625278ED-A458-432F-9BED-13C9DF8E9538}"/>
    <dgm:cxn modelId="{B6BD7250-06C0-4504-A8B4-53685604127B}" type="presParOf" srcId="{56E51608-AADD-43C3-BB51-F49C85E1A4A1}" destId="{66D7AB9D-7134-4B4A-95B4-EEE9AAEA93BC}" srcOrd="0" destOrd="0" presId="urn:microsoft.com/office/officeart/2005/8/layout/radial3"/>
    <dgm:cxn modelId="{4244D735-4B6B-4322-93CE-6ACF27CD0836}" type="presParOf" srcId="{66D7AB9D-7134-4B4A-95B4-EEE9AAEA93BC}" destId="{F9CD9BC7-A0AC-44CD-A8E1-197A800BC1A1}" srcOrd="0" destOrd="0" presId="urn:microsoft.com/office/officeart/2005/8/layout/radial3"/>
    <dgm:cxn modelId="{B45A69EF-85DE-44B0-8D39-E58FD5FB7E67}" type="presParOf" srcId="{66D7AB9D-7134-4B4A-95B4-EEE9AAEA93BC}" destId="{1B3F010B-C8E0-4362-A12A-967D8943663E}" srcOrd="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83926B5-6EF4-4DFB-9D89-15676A2D2E95}"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8053672-51E6-4AAC-8D02-00F3BC38BBA1}">
      <dgm:prSet/>
      <dgm:spPr/>
      <dgm:t>
        <a:bodyPr/>
        <a:lstStyle/>
        <a:p>
          <a:pPr>
            <a:lnSpc>
              <a:spcPct val="100000"/>
            </a:lnSpc>
            <a:defRPr b="1"/>
          </a:pPr>
          <a:r>
            <a:rPr lang="en-US" dirty="0"/>
            <a:t>Proximity Analysis</a:t>
          </a:r>
        </a:p>
      </dgm:t>
    </dgm:pt>
    <dgm:pt modelId="{028EB0CE-3051-414C-8CCF-71433855C2C4}" type="parTrans" cxnId="{F74FE98E-AB85-4E04-8EE1-EA9D62CE979D}">
      <dgm:prSet/>
      <dgm:spPr/>
      <dgm:t>
        <a:bodyPr/>
        <a:lstStyle/>
        <a:p>
          <a:endParaRPr lang="en-US"/>
        </a:p>
      </dgm:t>
    </dgm:pt>
    <dgm:pt modelId="{CB9EB7E3-751C-4591-B220-198E8CAD71E1}" type="sibTrans" cxnId="{F74FE98E-AB85-4E04-8EE1-EA9D62CE979D}">
      <dgm:prSet/>
      <dgm:spPr/>
      <dgm:t>
        <a:bodyPr/>
        <a:lstStyle/>
        <a:p>
          <a:endParaRPr lang="en-US"/>
        </a:p>
      </dgm:t>
    </dgm:pt>
    <dgm:pt modelId="{AE6C9097-CB6E-4C42-80E7-F38982310849}">
      <dgm:prSet/>
      <dgm:spPr/>
      <dgm:t>
        <a:bodyPr/>
        <a:lstStyle/>
        <a:p>
          <a:pPr>
            <a:lnSpc>
              <a:spcPct val="100000"/>
            </a:lnSpc>
          </a:pPr>
          <a:r>
            <a:rPr lang="en-US" dirty="0"/>
            <a:t>Identifies all communities within a given radius of each EGU</a:t>
          </a:r>
        </a:p>
      </dgm:t>
    </dgm:pt>
    <dgm:pt modelId="{29341086-57AA-4B41-8E0C-145524B03D17}" type="parTrans" cxnId="{2FC8D309-D8E8-45FC-B10C-E26F90BB0FF4}">
      <dgm:prSet/>
      <dgm:spPr/>
      <dgm:t>
        <a:bodyPr/>
        <a:lstStyle/>
        <a:p>
          <a:endParaRPr lang="en-US"/>
        </a:p>
      </dgm:t>
    </dgm:pt>
    <dgm:pt modelId="{27791ECD-6313-4500-9129-C9D89C39966D}" type="sibTrans" cxnId="{2FC8D309-D8E8-45FC-B10C-E26F90BB0FF4}">
      <dgm:prSet/>
      <dgm:spPr/>
      <dgm:t>
        <a:bodyPr/>
        <a:lstStyle/>
        <a:p>
          <a:endParaRPr lang="en-US"/>
        </a:p>
      </dgm:t>
    </dgm:pt>
    <dgm:pt modelId="{D3CDE237-1903-4F54-9355-2B1B6227C513}">
      <dgm:prSet/>
      <dgm:spPr/>
      <dgm:t>
        <a:bodyPr/>
        <a:lstStyle/>
        <a:p>
          <a:pPr>
            <a:lnSpc>
              <a:spcPct val="100000"/>
            </a:lnSpc>
          </a:pPr>
          <a:r>
            <a:rPr lang="en-US" dirty="0"/>
            <a:t>Captures potential air, water, waste, and other impacts</a:t>
          </a:r>
        </a:p>
      </dgm:t>
    </dgm:pt>
    <dgm:pt modelId="{0659BB29-5236-4DB6-A056-E9F353128448}" type="parTrans" cxnId="{E6EB4117-8B7D-4DC5-BAFF-6CE149868AA4}">
      <dgm:prSet/>
      <dgm:spPr/>
      <dgm:t>
        <a:bodyPr/>
        <a:lstStyle/>
        <a:p>
          <a:endParaRPr lang="en-US"/>
        </a:p>
      </dgm:t>
    </dgm:pt>
    <dgm:pt modelId="{8CFEA53F-F0C7-4457-A715-B074CC05A69E}" type="sibTrans" cxnId="{E6EB4117-8B7D-4DC5-BAFF-6CE149868AA4}">
      <dgm:prSet/>
      <dgm:spPr/>
      <dgm:t>
        <a:bodyPr/>
        <a:lstStyle/>
        <a:p>
          <a:endParaRPr lang="en-US"/>
        </a:p>
      </dgm:t>
    </dgm:pt>
    <dgm:pt modelId="{80B7B240-C8AF-4F61-AE3F-8D4034B203BB}">
      <dgm:prSet/>
      <dgm:spPr/>
      <dgm:t>
        <a:bodyPr/>
        <a:lstStyle/>
        <a:p>
          <a:pPr>
            <a:lnSpc>
              <a:spcPct val="100000"/>
            </a:lnSpc>
            <a:defRPr b="1"/>
          </a:pPr>
          <a:r>
            <a:rPr lang="en-US" dirty="0"/>
            <a:t>Transport modeling</a:t>
          </a:r>
        </a:p>
      </dgm:t>
    </dgm:pt>
    <dgm:pt modelId="{BB938142-F24D-4D4B-A773-87EABB628365}" type="parTrans" cxnId="{B8C24875-1F88-4D3B-A723-DC936CC9D754}">
      <dgm:prSet/>
      <dgm:spPr/>
      <dgm:t>
        <a:bodyPr/>
        <a:lstStyle/>
        <a:p>
          <a:endParaRPr lang="en-US"/>
        </a:p>
      </dgm:t>
    </dgm:pt>
    <dgm:pt modelId="{450B8DE3-5AD0-48CF-B225-EFD802F7DE5E}" type="sibTrans" cxnId="{B8C24875-1F88-4D3B-A723-DC936CC9D754}">
      <dgm:prSet/>
      <dgm:spPr/>
      <dgm:t>
        <a:bodyPr/>
        <a:lstStyle/>
        <a:p>
          <a:endParaRPr lang="en-US"/>
        </a:p>
      </dgm:t>
    </dgm:pt>
    <dgm:pt modelId="{EE8C296D-6E37-45A6-8672-024E3D42E934}">
      <dgm:prSet/>
      <dgm:spPr/>
      <dgm:t>
        <a:bodyPr/>
        <a:lstStyle/>
        <a:p>
          <a:pPr>
            <a:lnSpc>
              <a:spcPct val="100000"/>
            </a:lnSpc>
          </a:pPr>
          <a:r>
            <a:rPr lang="en-US" dirty="0"/>
            <a:t>Identifies all communities to which each EGU might impact air quality</a:t>
          </a:r>
        </a:p>
        <a:p>
          <a:pPr>
            <a:lnSpc>
              <a:spcPct val="100000"/>
            </a:lnSpc>
          </a:pPr>
          <a:r>
            <a:rPr lang="en-US" dirty="0"/>
            <a:t>Captures downwind air pollution impacts</a:t>
          </a:r>
        </a:p>
      </dgm:t>
    </dgm:pt>
    <dgm:pt modelId="{08200829-516C-490E-99B7-62DA72EB8D9F}" type="parTrans" cxnId="{3491C02F-B7A7-4F55-92DC-163B90014774}">
      <dgm:prSet/>
      <dgm:spPr/>
      <dgm:t>
        <a:bodyPr/>
        <a:lstStyle/>
        <a:p>
          <a:endParaRPr lang="en-US"/>
        </a:p>
      </dgm:t>
    </dgm:pt>
    <dgm:pt modelId="{616704A9-302A-4ED6-9B15-3EA468FCB175}" type="sibTrans" cxnId="{3491C02F-B7A7-4F55-92DC-163B90014774}">
      <dgm:prSet/>
      <dgm:spPr/>
      <dgm:t>
        <a:bodyPr/>
        <a:lstStyle/>
        <a:p>
          <a:endParaRPr lang="en-US"/>
        </a:p>
      </dgm:t>
    </dgm:pt>
    <dgm:pt modelId="{0BA209A5-8C36-43E3-B6B4-2377225C1A26}" type="pres">
      <dgm:prSet presAssocID="{E83926B5-6EF4-4DFB-9D89-15676A2D2E95}" presName="root" presStyleCnt="0">
        <dgm:presLayoutVars>
          <dgm:dir/>
          <dgm:resizeHandles val="exact"/>
        </dgm:presLayoutVars>
      </dgm:prSet>
      <dgm:spPr/>
    </dgm:pt>
    <dgm:pt modelId="{2AF81827-B39D-4CD7-B414-2F5B246EAA41}" type="pres">
      <dgm:prSet presAssocID="{58053672-51E6-4AAC-8D02-00F3BC38BBA1}" presName="compNode" presStyleCnt="0"/>
      <dgm:spPr/>
    </dgm:pt>
    <dgm:pt modelId="{236A53AE-6A45-4417-AD91-E023240442FA}" type="pres">
      <dgm:prSet presAssocID="{58053672-51E6-4AAC-8D02-00F3BC38BBA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ler with solid fill"/>
        </a:ext>
      </dgm:extLst>
    </dgm:pt>
    <dgm:pt modelId="{B584290E-E241-4C55-962F-38B9A0817DA0}" type="pres">
      <dgm:prSet presAssocID="{58053672-51E6-4AAC-8D02-00F3BC38BBA1}" presName="iconSpace" presStyleCnt="0"/>
      <dgm:spPr/>
    </dgm:pt>
    <dgm:pt modelId="{20322940-0466-4F29-AC5E-6909BE699629}" type="pres">
      <dgm:prSet presAssocID="{58053672-51E6-4AAC-8D02-00F3BC38BBA1}" presName="parTx" presStyleLbl="revTx" presStyleIdx="0" presStyleCnt="4">
        <dgm:presLayoutVars>
          <dgm:chMax val="0"/>
          <dgm:chPref val="0"/>
        </dgm:presLayoutVars>
      </dgm:prSet>
      <dgm:spPr/>
    </dgm:pt>
    <dgm:pt modelId="{00A59E6D-1422-4C4A-9ED5-ED386649297C}" type="pres">
      <dgm:prSet presAssocID="{58053672-51E6-4AAC-8D02-00F3BC38BBA1}" presName="txSpace" presStyleCnt="0"/>
      <dgm:spPr/>
    </dgm:pt>
    <dgm:pt modelId="{FE9B1B1C-EA8E-4434-8D5D-BE320084F7D6}" type="pres">
      <dgm:prSet presAssocID="{58053672-51E6-4AAC-8D02-00F3BC38BBA1}" presName="desTx" presStyleLbl="revTx" presStyleIdx="1" presStyleCnt="4">
        <dgm:presLayoutVars/>
      </dgm:prSet>
      <dgm:spPr/>
    </dgm:pt>
    <dgm:pt modelId="{4B32AB94-4E4F-4FCC-AA09-1FF26B9D71F9}" type="pres">
      <dgm:prSet presAssocID="{CB9EB7E3-751C-4591-B220-198E8CAD71E1}" presName="sibTrans" presStyleCnt="0"/>
      <dgm:spPr/>
    </dgm:pt>
    <dgm:pt modelId="{820069C6-BEDE-4DF7-9038-22415DA7B029}" type="pres">
      <dgm:prSet presAssocID="{80B7B240-C8AF-4F61-AE3F-8D4034B203BB}" presName="compNode" presStyleCnt="0"/>
      <dgm:spPr/>
    </dgm:pt>
    <dgm:pt modelId="{2D18844B-9A78-45EB-86C6-6E4D19DE031E}" type="pres">
      <dgm:prSet presAssocID="{80B7B240-C8AF-4F61-AE3F-8D4034B203BB}" presName="iconRect" presStyleLbl="nod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irplane"/>
        </a:ext>
      </dgm:extLst>
    </dgm:pt>
    <dgm:pt modelId="{E19F0CCD-C21D-40CE-87ED-3B2BDAC1F3A6}" type="pres">
      <dgm:prSet presAssocID="{80B7B240-C8AF-4F61-AE3F-8D4034B203BB}" presName="iconSpace" presStyleCnt="0"/>
      <dgm:spPr/>
    </dgm:pt>
    <dgm:pt modelId="{CCD3C8D0-2DF2-4EC7-B688-27C27117C0ED}" type="pres">
      <dgm:prSet presAssocID="{80B7B240-C8AF-4F61-AE3F-8D4034B203BB}" presName="parTx" presStyleLbl="revTx" presStyleIdx="2" presStyleCnt="4">
        <dgm:presLayoutVars>
          <dgm:chMax val="0"/>
          <dgm:chPref val="0"/>
        </dgm:presLayoutVars>
      </dgm:prSet>
      <dgm:spPr/>
    </dgm:pt>
    <dgm:pt modelId="{FFEC65C7-34A6-469A-B6C5-3CC0E8426E8B}" type="pres">
      <dgm:prSet presAssocID="{80B7B240-C8AF-4F61-AE3F-8D4034B203BB}" presName="txSpace" presStyleCnt="0"/>
      <dgm:spPr/>
    </dgm:pt>
    <dgm:pt modelId="{282FA40A-4B35-4778-AE40-E3434EDAFF7F}" type="pres">
      <dgm:prSet presAssocID="{80B7B240-C8AF-4F61-AE3F-8D4034B203BB}" presName="desTx" presStyleLbl="revTx" presStyleIdx="3" presStyleCnt="4">
        <dgm:presLayoutVars/>
      </dgm:prSet>
      <dgm:spPr/>
    </dgm:pt>
  </dgm:ptLst>
  <dgm:cxnLst>
    <dgm:cxn modelId="{2FC8D309-D8E8-45FC-B10C-E26F90BB0FF4}" srcId="{58053672-51E6-4AAC-8D02-00F3BC38BBA1}" destId="{AE6C9097-CB6E-4C42-80E7-F38982310849}" srcOrd="0" destOrd="0" parTransId="{29341086-57AA-4B41-8E0C-145524B03D17}" sibTransId="{27791ECD-6313-4500-9129-C9D89C39966D}"/>
    <dgm:cxn modelId="{E6EB4117-8B7D-4DC5-BAFF-6CE149868AA4}" srcId="{58053672-51E6-4AAC-8D02-00F3BC38BBA1}" destId="{D3CDE237-1903-4F54-9355-2B1B6227C513}" srcOrd="1" destOrd="0" parTransId="{0659BB29-5236-4DB6-A056-E9F353128448}" sibTransId="{8CFEA53F-F0C7-4457-A715-B074CC05A69E}"/>
    <dgm:cxn modelId="{25190C28-E966-4F77-B45F-633AFFAF4AA0}" type="presOf" srcId="{D3CDE237-1903-4F54-9355-2B1B6227C513}" destId="{FE9B1B1C-EA8E-4434-8D5D-BE320084F7D6}" srcOrd="0" destOrd="1" presId="urn:microsoft.com/office/officeart/2018/2/layout/IconLabelDescriptionList"/>
    <dgm:cxn modelId="{3491C02F-B7A7-4F55-92DC-163B90014774}" srcId="{80B7B240-C8AF-4F61-AE3F-8D4034B203BB}" destId="{EE8C296D-6E37-45A6-8672-024E3D42E934}" srcOrd="0" destOrd="0" parTransId="{08200829-516C-490E-99B7-62DA72EB8D9F}" sibTransId="{616704A9-302A-4ED6-9B15-3EA468FCB175}"/>
    <dgm:cxn modelId="{B8C24875-1F88-4D3B-A723-DC936CC9D754}" srcId="{E83926B5-6EF4-4DFB-9D89-15676A2D2E95}" destId="{80B7B240-C8AF-4F61-AE3F-8D4034B203BB}" srcOrd="1" destOrd="0" parTransId="{BB938142-F24D-4D4B-A773-87EABB628365}" sibTransId="{450B8DE3-5AD0-48CF-B225-EFD802F7DE5E}"/>
    <dgm:cxn modelId="{BD418B5A-FE59-4764-8CDE-12AE51B31DAB}" type="presOf" srcId="{80B7B240-C8AF-4F61-AE3F-8D4034B203BB}" destId="{CCD3C8D0-2DF2-4EC7-B688-27C27117C0ED}" srcOrd="0" destOrd="0" presId="urn:microsoft.com/office/officeart/2018/2/layout/IconLabelDescriptionList"/>
    <dgm:cxn modelId="{F74FE98E-AB85-4E04-8EE1-EA9D62CE979D}" srcId="{E83926B5-6EF4-4DFB-9D89-15676A2D2E95}" destId="{58053672-51E6-4AAC-8D02-00F3BC38BBA1}" srcOrd="0" destOrd="0" parTransId="{028EB0CE-3051-414C-8CCF-71433855C2C4}" sibTransId="{CB9EB7E3-751C-4591-B220-198E8CAD71E1}"/>
    <dgm:cxn modelId="{5B534BCC-2019-471A-8A29-E506B24D4262}" type="presOf" srcId="{AE6C9097-CB6E-4C42-80E7-F38982310849}" destId="{FE9B1B1C-EA8E-4434-8D5D-BE320084F7D6}" srcOrd="0" destOrd="0" presId="urn:microsoft.com/office/officeart/2018/2/layout/IconLabelDescriptionList"/>
    <dgm:cxn modelId="{85C416D6-783E-4AE6-8143-CC2BBF8F228B}" type="presOf" srcId="{E83926B5-6EF4-4DFB-9D89-15676A2D2E95}" destId="{0BA209A5-8C36-43E3-B6B4-2377225C1A26}" srcOrd="0" destOrd="0" presId="urn:microsoft.com/office/officeart/2018/2/layout/IconLabelDescriptionList"/>
    <dgm:cxn modelId="{AF5E2CD9-CF2F-409E-8D84-9DBF6E552DF0}" type="presOf" srcId="{EE8C296D-6E37-45A6-8672-024E3D42E934}" destId="{282FA40A-4B35-4778-AE40-E3434EDAFF7F}" srcOrd="0" destOrd="0" presId="urn:microsoft.com/office/officeart/2018/2/layout/IconLabelDescriptionList"/>
    <dgm:cxn modelId="{C5DFEEFC-5288-4799-A2EC-413F9A1BF9FD}" type="presOf" srcId="{58053672-51E6-4AAC-8D02-00F3BC38BBA1}" destId="{20322940-0466-4F29-AC5E-6909BE699629}" srcOrd="0" destOrd="0" presId="urn:microsoft.com/office/officeart/2018/2/layout/IconLabelDescriptionList"/>
    <dgm:cxn modelId="{C9878F74-51E4-4F82-B8F2-2FF4F88B7E54}" type="presParOf" srcId="{0BA209A5-8C36-43E3-B6B4-2377225C1A26}" destId="{2AF81827-B39D-4CD7-B414-2F5B246EAA41}" srcOrd="0" destOrd="0" presId="urn:microsoft.com/office/officeart/2018/2/layout/IconLabelDescriptionList"/>
    <dgm:cxn modelId="{CE4ACCE9-BAEB-4A22-97DA-3AFDD95BFAD5}" type="presParOf" srcId="{2AF81827-B39D-4CD7-B414-2F5B246EAA41}" destId="{236A53AE-6A45-4417-AD91-E023240442FA}" srcOrd="0" destOrd="0" presId="urn:microsoft.com/office/officeart/2018/2/layout/IconLabelDescriptionList"/>
    <dgm:cxn modelId="{683F3BE1-9E44-4C33-9D85-769C362D721F}" type="presParOf" srcId="{2AF81827-B39D-4CD7-B414-2F5B246EAA41}" destId="{B584290E-E241-4C55-962F-38B9A0817DA0}" srcOrd="1" destOrd="0" presId="urn:microsoft.com/office/officeart/2018/2/layout/IconLabelDescriptionList"/>
    <dgm:cxn modelId="{38C2EF27-412C-499B-B752-C7409A512C28}" type="presParOf" srcId="{2AF81827-B39D-4CD7-B414-2F5B246EAA41}" destId="{20322940-0466-4F29-AC5E-6909BE699629}" srcOrd="2" destOrd="0" presId="urn:microsoft.com/office/officeart/2018/2/layout/IconLabelDescriptionList"/>
    <dgm:cxn modelId="{F92FF63C-E1E2-4A9D-A887-489DBFBF50A4}" type="presParOf" srcId="{2AF81827-B39D-4CD7-B414-2F5B246EAA41}" destId="{00A59E6D-1422-4C4A-9ED5-ED386649297C}" srcOrd="3" destOrd="0" presId="urn:microsoft.com/office/officeart/2018/2/layout/IconLabelDescriptionList"/>
    <dgm:cxn modelId="{9BC13355-615E-4331-AE22-9456A33ABC2F}" type="presParOf" srcId="{2AF81827-B39D-4CD7-B414-2F5B246EAA41}" destId="{FE9B1B1C-EA8E-4434-8D5D-BE320084F7D6}" srcOrd="4" destOrd="0" presId="urn:microsoft.com/office/officeart/2018/2/layout/IconLabelDescriptionList"/>
    <dgm:cxn modelId="{0CC2D789-AEE5-4983-BC2F-3E695C1FDBD6}" type="presParOf" srcId="{0BA209A5-8C36-43E3-B6B4-2377225C1A26}" destId="{4B32AB94-4E4F-4FCC-AA09-1FF26B9D71F9}" srcOrd="1" destOrd="0" presId="urn:microsoft.com/office/officeart/2018/2/layout/IconLabelDescriptionList"/>
    <dgm:cxn modelId="{9A71C539-936F-4223-8012-BD5C76FD52B0}" type="presParOf" srcId="{0BA209A5-8C36-43E3-B6B4-2377225C1A26}" destId="{820069C6-BEDE-4DF7-9038-22415DA7B029}" srcOrd="2" destOrd="0" presId="urn:microsoft.com/office/officeart/2018/2/layout/IconLabelDescriptionList"/>
    <dgm:cxn modelId="{51721CE4-D8D4-4545-BAA6-6F7B9C67DEEE}" type="presParOf" srcId="{820069C6-BEDE-4DF7-9038-22415DA7B029}" destId="{2D18844B-9A78-45EB-86C6-6E4D19DE031E}" srcOrd="0" destOrd="0" presId="urn:microsoft.com/office/officeart/2018/2/layout/IconLabelDescriptionList"/>
    <dgm:cxn modelId="{D8459C7D-05F1-4AB0-AD34-99B86E47DC58}" type="presParOf" srcId="{820069C6-BEDE-4DF7-9038-22415DA7B029}" destId="{E19F0CCD-C21D-40CE-87ED-3B2BDAC1F3A6}" srcOrd="1" destOrd="0" presId="urn:microsoft.com/office/officeart/2018/2/layout/IconLabelDescriptionList"/>
    <dgm:cxn modelId="{515567E6-113D-42EB-9D40-A31CB6266FD4}" type="presParOf" srcId="{820069C6-BEDE-4DF7-9038-22415DA7B029}" destId="{CCD3C8D0-2DF2-4EC7-B688-27C27117C0ED}" srcOrd="2" destOrd="0" presId="urn:microsoft.com/office/officeart/2018/2/layout/IconLabelDescriptionList"/>
    <dgm:cxn modelId="{4CC1FF1B-5C2E-4337-8D2F-CB436FAE9365}" type="presParOf" srcId="{820069C6-BEDE-4DF7-9038-22415DA7B029}" destId="{FFEC65C7-34A6-469A-B6C5-3CC0E8426E8B}" srcOrd="3" destOrd="0" presId="urn:microsoft.com/office/officeart/2018/2/layout/IconLabelDescriptionList"/>
    <dgm:cxn modelId="{3ACC1AC9-6A07-43F5-A9E1-5C20207A80DE}" type="presParOf" srcId="{820069C6-BEDE-4DF7-9038-22415DA7B029}" destId="{282FA40A-4B35-4778-AE40-E3434EDAFF7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4558152" y="1876568"/>
          <a:ext cx="2533388" cy="235437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Proximity Screening Analysis helps answer…</a:t>
          </a:r>
        </a:p>
      </dsp:txBody>
      <dsp:txXfrm>
        <a:off x="4929158" y="2221358"/>
        <a:ext cx="1791376" cy="1664791"/>
      </dsp:txXfrm>
    </dsp:sp>
    <dsp:sp modelId="{1B3F010B-C8E0-4362-A12A-967D8943663E}">
      <dsp:nvSpPr>
        <dsp:cNvPr id="0" name=""/>
        <dsp:cNvSpPr/>
      </dsp:nvSpPr>
      <dsp:spPr>
        <a:xfrm>
          <a:off x="4615374" y="-158788"/>
          <a:ext cx="2418945" cy="2159239"/>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What are the risks in close proximity to my monitor and/or community of interest?</a:t>
          </a:r>
        </a:p>
      </dsp:txBody>
      <dsp:txXfrm>
        <a:off x="4969620" y="157425"/>
        <a:ext cx="1710453" cy="1526813"/>
      </dsp:txXfrm>
    </dsp:sp>
    <dsp:sp modelId="{AE07A3E0-D6A9-45BB-BA4F-2ACD7685B739}">
      <dsp:nvSpPr>
        <dsp:cNvPr id="0" name=""/>
        <dsp:cNvSpPr/>
      </dsp:nvSpPr>
      <dsp:spPr>
        <a:xfrm>
          <a:off x="6643904" y="1315025"/>
          <a:ext cx="2418945" cy="2159239"/>
        </a:xfrm>
        <a:prstGeom prst="ellipse">
          <a:avLst/>
        </a:prstGeom>
        <a:solidFill>
          <a:srgbClr val="FF99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What source(s) are in close proximity to my monitor and/or community of interest?</a:t>
          </a:r>
        </a:p>
      </dsp:txBody>
      <dsp:txXfrm>
        <a:off x="6998150" y="1631238"/>
        <a:ext cx="1710453" cy="1526813"/>
      </dsp:txXfrm>
    </dsp:sp>
    <dsp:sp modelId="{CE9A44C9-A44D-4EE9-ACD8-BDED4B1A4837}">
      <dsp:nvSpPr>
        <dsp:cNvPr id="0" name=""/>
        <dsp:cNvSpPr/>
      </dsp:nvSpPr>
      <dsp:spPr>
        <a:xfrm>
          <a:off x="5869074" y="3699705"/>
          <a:ext cx="2418945" cy="2159239"/>
        </a:xfrm>
        <a:prstGeom prst="ellipse">
          <a:avLst/>
        </a:prstGeom>
        <a:solidFill>
          <a:srgbClr val="00B05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What are the demographics of communities in close proximity to monitor(s) and/or source(s) of interest?</a:t>
          </a:r>
        </a:p>
      </dsp:txBody>
      <dsp:txXfrm>
        <a:off x="6223320" y="4015918"/>
        <a:ext cx="1710453" cy="1526813"/>
      </dsp:txXfrm>
    </dsp:sp>
    <dsp:sp modelId="{99E07853-24C5-426D-BC84-E8BAD7A0F07D}">
      <dsp:nvSpPr>
        <dsp:cNvPr id="0" name=""/>
        <dsp:cNvSpPr/>
      </dsp:nvSpPr>
      <dsp:spPr>
        <a:xfrm>
          <a:off x="3361673" y="3699705"/>
          <a:ext cx="2418945" cy="2159239"/>
        </a:xfrm>
        <a:prstGeom prst="ellipse">
          <a:avLst/>
        </a:prstGeom>
        <a:solidFill>
          <a:srgbClr val="FFFF99">
            <a:alpha val="85882"/>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How do the demographics of communities near my monitor/source compare to area/state/national averages?</a:t>
          </a:r>
        </a:p>
      </dsp:txBody>
      <dsp:txXfrm>
        <a:off x="3715919" y="4015918"/>
        <a:ext cx="1710453" cy="1526813"/>
      </dsp:txXfrm>
    </dsp:sp>
    <dsp:sp modelId="{A1A46549-F005-411D-AD6A-19B999D904D0}">
      <dsp:nvSpPr>
        <dsp:cNvPr id="0" name=""/>
        <dsp:cNvSpPr/>
      </dsp:nvSpPr>
      <dsp:spPr>
        <a:xfrm>
          <a:off x="2586844" y="1315025"/>
          <a:ext cx="2418945" cy="2159239"/>
        </a:xfrm>
        <a:prstGeom prst="ellipse">
          <a:avLst/>
        </a:prstGeom>
        <a:solidFill>
          <a:schemeClr val="accent6">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How do the risks within communities near my monitor/source compare to area/state/national averages?</a:t>
          </a:r>
        </a:p>
      </dsp:txBody>
      <dsp:txXfrm>
        <a:off x="2941090" y="1631238"/>
        <a:ext cx="1710453" cy="1526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1307632" y="807407"/>
          <a:ext cx="1827539" cy="1698399"/>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Proximity Screening Analysis helps answer…</a:t>
          </a:r>
        </a:p>
      </dsp:txBody>
      <dsp:txXfrm>
        <a:off x="1575269" y="1056132"/>
        <a:ext cx="1292265" cy="1200949"/>
      </dsp:txXfrm>
    </dsp:sp>
    <dsp:sp modelId="{AE07A3E0-D6A9-45BB-BA4F-2ACD7685B739}">
      <dsp:nvSpPr>
        <dsp:cNvPr id="0" name=""/>
        <dsp:cNvSpPr/>
      </dsp:nvSpPr>
      <dsp:spPr>
        <a:xfrm>
          <a:off x="2887027" y="877790"/>
          <a:ext cx="1744982" cy="1557634"/>
        </a:xfrm>
        <a:prstGeom prst="ellipse">
          <a:avLst/>
        </a:prstGeom>
        <a:solidFill>
          <a:srgbClr val="FF99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What source(s) are in close proximity to my </a:t>
          </a:r>
          <a:r>
            <a:rPr lang="en-US" sz="1100" u="sng" kern="1200" dirty="0"/>
            <a:t>monitor</a:t>
          </a:r>
          <a:r>
            <a:rPr lang="en-US" sz="1100" kern="1200" dirty="0"/>
            <a:t> and/or community of interest?</a:t>
          </a:r>
        </a:p>
      </dsp:txBody>
      <dsp:txXfrm>
        <a:off x="3142574" y="1105900"/>
        <a:ext cx="1233888" cy="1101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322019" y="801620"/>
          <a:ext cx="1814438" cy="168622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Proximity Screening Analysis helps answer…</a:t>
          </a:r>
        </a:p>
      </dsp:txBody>
      <dsp:txXfrm>
        <a:off x="587737" y="1048562"/>
        <a:ext cx="1283002" cy="1192340"/>
      </dsp:txXfrm>
    </dsp:sp>
    <dsp:sp modelId="{CE9A44C9-A44D-4EE9-ACD8-BDED4B1A4837}">
      <dsp:nvSpPr>
        <dsp:cNvPr id="0" name=""/>
        <dsp:cNvSpPr/>
      </dsp:nvSpPr>
      <dsp:spPr>
        <a:xfrm>
          <a:off x="1890093" y="871497"/>
          <a:ext cx="1732473" cy="1546469"/>
        </a:xfrm>
        <a:prstGeom prst="ellipse">
          <a:avLst/>
        </a:prstGeom>
        <a:solidFill>
          <a:srgbClr val="00B05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What are the demographics of communities in close proximity to monitor(s) and/or </a:t>
          </a:r>
          <a:r>
            <a:rPr lang="en-US" sz="1000" u="sng" kern="1200" dirty="0"/>
            <a:t>(sources)</a:t>
          </a:r>
          <a:r>
            <a:rPr lang="en-US" sz="1000" u="none" kern="1200" dirty="0"/>
            <a:t> </a:t>
          </a:r>
          <a:r>
            <a:rPr lang="en-US" sz="1000" kern="1200" dirty="0"/>
            <a:t>of interest?</a:t>
          </a:r>
        </a:p>
      </dsp:txBody>
      <dsp:txXfrm>
        <a:off x="2143808" y="1097972"/>
        <a:ext cx="1225043" cy="1093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322019" y="801620"/>
          <a:ext cx="1814438" cy="168622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Proximity Screening Analysis helps answer…</a:t>
          </a:r>
        </a:p>
      </dsp:txBody>
      <dsp:txXfrm>
        <a:off x="587737" y="1048562"/>
        <a:ext cx="1283002" cy="1192340"/>
      </dsp:txXfrm>
    </dsp:sp>
    <dsp:sp modelId="{99E07853-24C5-426D-BC84-E8BAD7A0F07D}">
      <dsp:nvSpPr>
        <dsp:cNvPr id="0" name=""/>
        <dsp:cNvSpPr/>
      </dsp:nvSpPr>
      <dsp:spPr>
        <a:xfrm>
          <a:off x="1890093" y="871497"/>
          <a:ext cx="1732473" cy="1546469"/>
        </a:xfrm>
        <a:prstGeom prst="ellipse">
          <a:avLst/>
        </a:prstGeom>
        <a:solidFill>
          <a:srgbClr val="FFFF99">
            <a:alpha val="85882"/>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How do the demographics of communities near my monitor/</a:t>
          </a:r>
          <a:r>
            <a:rPr lang="en-US" sz="1000" u="sng" kern="1200" dirty="0"/>
            <a:t>source</a:t>
          </a:r>
          <a:r>
            <a:rPr lang="en-US" sz="1000" kern="1200" dirty="0"/>
            <a:t> compare to area/state/national averages?</a:t>
          </a:r>
        </a:p>
      </dsp:txBody>
      <dsp:txXfrm>
        <a:off x="2143808" y="1097972"/>
        <a:ext cx="1225043" cy="1093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322019" y="801620"/>
          <a:ext cx="1814438" cy="168622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Proximity Screening Analysis helps answer…</a:t>
          </a:r>
        </a:p>
      </dsp:txBody>
      <dsp:txXfrm>
        <a:off x="587737" y="1048562"/>
        <a:ext cx="1283002" cy="1192340"/>
      </dsp:txXfrm>
    </dsp:sp>
    <dsp:sp modelId="{A1A46549-F005-411D-AD6A-19B999D904D0}">
      <dsp:nvSpPr>
        <dsp:cNvPr id="0" name=""/>
        <dsp:cNvSpPr/>
      </dsp:nvSpPr>
      <dsp:spPr>
        <a:xfrm>
          <a:off x="1890093" y="871497"/>
          <a:ext cx="1732473" cy="1546469"/>
        </a:xfrm>
        <a:prstGeom prst="ellipse">
          <a:avLst/>
        </a:prstGeom>
        <a:solidFill>
          <a:schemeClr val="accent6">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How do the risks within communities near my monitor/</a:t>
          </a:r>
          <a:r>
            <a:rPr lang="en-US" sz="1000" u="sng" kern="1200" dirty="0"/>
            <a:t>source</a:t>
          </a:r>
          <a:r>
            <a:rPr lang="en-US" sz="1000" kern="1200" dirty="0"/>
            <a:t> compare to area/state/national averages?</a:t>
          </a:r>
        </a:p>
      </dsp:txBody>
      <dsp:txXfrm>
        <a:off x="2143808" y="1097972"/>
        <a:ext cx="1225043" cy="1093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9BC7-A0AC-44CD-A8E1-197A800BC1A1}">
      <dsp:nvSpPr>
        <dsp:cNvPr id="0" name=""/>
        <dsp:cNvSpPr/>
      </dsp:nvSpPr>
      <dsp:spPr>
        <a:xfrm>
          <a:off x="322019" y="801620"/>
          <a:ext cx="1814438" cy="168622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Proximity Screening Analysis helps answer…</a:t>
          </a:r>
        </a:p>
      </dsp:txBody>
      <dsp:txXfrm>
        <a:off x="587737" y="1048562"/>
        <a:ext cx="1283002" cy="1192340"/>
      </dsp:txXfrm>
    </dsp:sp>
    <dsp:sp modelId="{1B3F010B-C8E0-4362-A12A-967D8943663E}">
      <dsp:nvSpPr>
        <dsp:cNvPr id="0" name=""/>
        <dsp:cNvSpPr/>
      </dsp:nvSpPr>
      <dsp:spPr>
        <a:xfrm>
          <a:off x="1890093" y="871497"/>
          <a:ext cx="1732473" cy="1546469"/>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What are the risks in close proximity to my </a:t>
          </a:r>
          <a:r>
            <a:rPr lang="en-US" sz="1050" u="sng" kern="1200" dirty="0"/>
            <a:t>monitor</a:t>
          </a:r>
          <a:r>
            <a:rPr lang="en-US" sz="1050" kern="1200" dirty="0"/>
            <a:t> and/or community of interest?</a:t>
          </a:r>
        </a:p>
      </dsp:txBody>
      <dsp:txXfrm>
        <a:off x="2143808" y="1097972"/>
        <a:ext cx="1225043" cy="1093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A53AE-6A45-4417-AD91-E023240442FA}">
      <dsp:nvSpPr>
        <dsp:cNvPr id="0" name=""/>
        <dsp:cNvSpPr/>
      </dsp:nvSpPr>
      <dsp:spPr>
        <a:xfrm>
          <a:off x="559800" y="15446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22940-0466-4F29-AC5E-6909BE699629}">
      <dsp:nvSpPr>
        <dsp:cNvPr id="0" name=""/>
        <dsp:cNvSpPr/>
      </dsp:nvSpPr>
      <dsp:spPr>
        <a:xfrm>
          <a:off x="559800" y="184028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dirty="0"/>
            <a:t>Proximity Analysis</a:t>
          </a:r>
        </a:p>
      </dsp:txBody>
      <dsp:txXfrm>
        <a:off x="559800" y="1840287"/>
        <a:ext cx="4320000" cy="648000"/>
      </dsp:txXfrm>
    </dsp:sp>
    <dsp:sp modelId="{FE9B1B1C-EA8E-4434-8D5D-BE320084F7D6}">
      <dsp:nvSpPr>
        <dsp:cNvPr id="0" name=""/>
        <dsp:cNvSpPr/>
      </dsp:nvSpPr>
      <dsp:spPr>
        <a:xfrm>
          <a:off x="559800" y="2569135"/>
          <a:ext cx="4320000" cy="162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Identifies all communities within a given radius of each EGU</a:t>
          </a:r>
        </a:p>
        <a:p>
          <a:pPr marL="0" lvl="0" indent="0" algn="l" defTabSz="755650">
            <a:lnSpc>
              <a:spcPct val="100000"/>
            </a:lnSpc>
            <a:spcBef>
              <a:spcPct val="0"/>
            </a:spcBef>
            <a:spcAft>
              <a:spcPct val="35000"/>
            </a:spcAft>
            <a:buNone/>
          </a:pPr>
          <a:r>
            <a:rPr lang="en-US" sz="1700" kern="1200" dirty="0"/>
            <a:t>Captures potential air, water, waste, and other impacts</a:t>
          </a:r>
        </a:p>
      </dsp:txBody>
      <dsp:txXfrm>
        <a:off x="559800" y="2569135"/>
        <a:ext cx="4320000" cy="1627738"/>
      </dsp:txXfrm>
    </dsp:sp>
    <dsp:sp modelId="{2D18844B-9A78-45EB-86C6-6E4D19DE031E}">
      <dsp:nvSpPr>
        <dsp:cNvPr id="0" name=""/>
        <dsp:cNvSpPr/>
      </dsp:nvSpPr>
      <dsp:spPr>
        <a:xfrm>
          <a:off x="5635800" y="154464"/>
          <a:ext cx="1512000" cy="1512000"/>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D3C8D0-2DF2-4EC7-B688-27C27117C0ED}">
      <dsp:nvSpPr>
        <dsp:cNvPr id="0" name=""/>
        <dsp:cNvSpPr/>
      </dsp:nvSpPr>
      <dsp:spPr>
        <a:xfrm>
          <a:off x="5635800" y="184028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dirty="0"/>
            <a:t>Transport modeling</a:t>
          </a:r>
        </a:p>
      </dsp:txBody>
      <dsp:txXfrm>
        <a:off x="5635800" y="1840287"/>
        <a:ext cx="4320000" cy="648000"/>
      </dsp:txXfrm>
    </dsp:sp>
    <dsp:sp modelId="{282FA40A-4B35-4778-AE40-E3434EDAFF7F}">
      <dsp:nvSpPr>
        <dsp:cNvPr id="0" name=""/>
        <dsp:cNvSpPr/>
      </dsp:nvSpPr>
      <dsp:spPr>
        <a:xfrm>
          <a:off x="5635800" y="2569135"/>
          <a:ext cx="4320000" cy="162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Identifies all communities to which each EGU might impact air quality</a:t>
          </a:r>
        </a:p>
        <a:p>
          <a:pPr marL="0" lvl="0" indent="0" algn="l" defTabSz="755650">
            <a:lnSpc>
              <a:spcPct val="100000"/>
            </a:lnSpc>
            <a:spcBef>
              <a:spcPct val="0"/>
            </a:spcBef>
            <a:spcAft>
              <a:spcPct val="35000"/>
            </a:spcAft>
            <a:buNone/>
          </a:pPr>
          <a:r>
            <a:rPr lang="en-US" sz="1700" kern="1200" dirty="0"/>
            <a:t>Captures downwind air pollution impacts</a:t>
          </a:r>
        </a:p>
      </dsp:txBody>
      <dsp:txXfrm>
        <a:off x="5635800" y="2569135"/>
        <a:ext cx="4320000" cy="162773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0.81871</cdr:x>
      <cdr:y>0.18547</cdr:y>
    </cdr:from>
    <cdr:to>
      <cdr:x>0.81871</cdr:x>
      <cdr:y>0.81419</cdr:y>
    </cdr:to>
    <cdr:cxnSp macro="">
      <cdr:nvCxnSpPr>
        <cdr:cNvPr id="3" name="Straight Connector 2">
          <a:extLst xmlns:a="http://schemas.openxmlformats.org/drawingml/2006/main">
            <a:ext uri="{FF2B5EF4-FFF2-40B4-BE49-F238E27FC236}">
              <a16:creationId xmlns:a16="http://schemas.microsoft.com/office/drawing/2014/main" id="{D474DCD8-766A-477C-9AE2-2C541592EED8}"/>
            </a:ext>
          </a:extLst>
        </cdr:cNvPr>
        <cdr:cNvCxnSpPr/>
      </cdr:nvCxnSpPr>
      <cdr:spPr bwMode="auto">
        <a:xfrm xmlns:a="http://schemas.openxmlformats.org/drawingml/2006/main">
          <a:off x="6364735" y="1041042"/>
          <a:ext cx="0" cy="352904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0.81871</cdr:x>
      <cdr:y>0.18547</cdr:y>
    </cdr:from>
    <cdr:to>
      <cdr:x>0.81871</cdr:x>
      <cdr:y>0.81419</cdr:y>
    </cdr:to>
    <cdr:cxnSp macro="">
      <cdr:nvCxnSpPr>
        <cdr:cNvPr id="3" name="Straight Connector 2">
          <a:extLst xmlns:a="http://schemas.openxmlformats.org/drawingml/2006/main">
            <a:ext uri="{FF2B5EF4-FFF2-40B4-BE49-F238E27FC236}">
              <a16:creationId xmlns:a16="http://schemas.microsoft.com/office/drawing/2014/main" id="{D474DCD8-766A-477C-9AE2-2C541592EED8}"/>
            </a:ext>
          </a:extLst>
        </cdr:cNvPr>
        <cdr:cNvCxnSpPr/>
      </cdr:nvCxnSpPr>
      <cdr:spPr bwMode="auto">
        <a:xfrm xmlns:a="http://schemas.openxmlformats.org/drawingml/2006/main">
          <a:off x="6364735" y="1041042"/>
          <a:ext cx="0" cy="352904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199DC5-E0E8-41DB-95ED-516A794133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57080F-ECBC-4A40-B667-F6C93C33CA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E5AED-C528-4CA2-A5F1-D8D673817344}" type="datetimeFigureOut">
              <a:rPr lang="en-US" smtClean="0"/>
              <a:t>7/2/2021</a:t>
            </a:fld>
            <a:endParaRPr lang="en-US" dirty="0"/>
          </a:p>
        </p:txBody>
      </p:sp>
      <p:sp>
        <p:nvSpPr>
          <p:cNvPr id="4" name="Footer Placeholder 3">
            <a:extLst>
              <a:ext uri="{FF2B5EF4-FFF2-40B4-BE49-F238E27FC236}">
                <a16:creationId xmlns:a16="http://schemas.microsoft.com/office/drawing/2014/main" id="{427EE382-5C9D-4960-BB9C-0925524079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CBB360-5525-4E44-BC5B-6DB57C670D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B16EA2-F6CE-498B-A1B6-BA5BBDD3957A}" type="slidenum">
              <a:rPr lang="en-US" smtClean="0"/>
              <a:t>‹#›</a:t>
            </a:fld>
            <a:endParaRPr lang="en-US" dirty="0"/>
          </a:p>
        </p:txBody>
      </p:sp>
    </p:spTree>
    <p:extLst>
      <p:ext uri="{BB962C8B-B14F-4D97-AF65-F5344CB8AC3E}">
        <p14:creationId xmlns:p14="http://schemas.microsoft.com/office/powerpoint/2010/main" val="2633390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5B47F-577F-497A-AA60-BAA59A43D53C}" type="datetimeFigureOut">
              <a:rPr lang="en-US" smtClean="0"/>
              <a:t>7/2/2021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5932F-FBD6-4440-AC0F-3B3D67F5C882}" type="slidenum">
              <a:rPr lang="en-US" smtClean="0"/>
              <a:t>‹#›</a:t>
            </a:fld>
            <a:endParaRPr lang="en-US" dirty="0"/>
          </a:p>
        </p:txBody>
      </p:sp>
    </p:spTree>
    <p:extLst>
      <p:ext uri="{BB962C8B-B14F-4D97-AF65-F5344CB8AC3E}">
        <p14:creationId xmlns:p14="http://schemas.microsoft.com/office/powerpoint/2010/main" val="334118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3</a:t>
            </a:fld>
            <a:endParaRPr lang="en-US" dirty="0"/>
          </a:p>
        </p:txBody>
      </p:sp>
    </p:spTree>
    <p:extLst>
      <p:ext uri="{BB962C8B-B14F-4D97-AF65-F5344CB8AC3E}">
        <p14:creationId xmlns:p14="http://schemas.microsoft.com/office/powerpoint/2010/main" val="633015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27243-F31F-45A1-922E-ED2CF2A38F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514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92A4B-04A5-44A6-993F-7CCB32042E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8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5</a:t>
            </a:fld>
            <a:endParaRPr lang="en-US" dirty="0"/>
          </a:p>
        </p:txBody>
      </p:sp>
    </p:spTree>
    <p:extLst>
      <p:ext uri="{BB962C8B-B14F-4D97-AF65-F5344CB8AC3E}">
        <p14:creationId xmlns:p14="http://schemas.microsoft.com/office/powerpoint/2010/main" val="326569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6</a:t>
            </a:fld>
            <a:endParaRPr lang="en-US" dirty="0"/>
          </a:p>
        </p:txBody>
      </p:sp>
    </p:spTree>
    <p:extLst>
      <p:ext uri="{BB962C8B-B14F-4D97-AF65-F5344CB8AC3E}">
        <p14:creationId xmlns:p14="http://schemas.microsoft.com/office/powerpoint/2010/main" val="418815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7</a:t>
            </a:fld>
            <a:endParaRPr lang="en-US" dirty="0"/>
          </a:p>
        </p:txBody>
      </p:sp>
    </p:spTree>
    <p:extLst>
      <p:ext uri="{BB962C8B-B14F-4D97-AF65-F5344CB8AC3E}">
        <p14:creationId xmlns:p14="http://schemas.microsoft.com/office/powerpoint/2010/main" val="371301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9</a:t>
            </a:fld>
            <a:endParaRPr lang="en-US" dirty="0"/>
          </a:p>
        </p:txBody>
      </p:sp>
    </p:spTree>
    <p:extLst>
      <p:ext uri="{BB962C8B-B14F-4D97-AF65-F5344CB8AC3E}">
        <p14:creationId xmlns:p14="http://schemas.microsoft.com/office/powerpoint/2010/main" val="83974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10</a:t>
            </a:fld>
            <a:endParaRPr lang="en-US" dirty="0"/>
          </a:p>
        </p:txBody>
      </p:sp>
    </p:spTree>
    <p:extLst>
      <p:ext uri="{BB962C8B-B14F-4D97-AF65-F5344CB8AC3E}">
        <p14:creationId xmlns:p14="http://schemas.microsoft.com/office/powerpoint/2010/main" val="242343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11</a:t>
            </a:fld>
            <a:endParaRPr lang="en-US" dirty="0"/>
          </a:p>
        </p:txBody>
      </p:sp>
    </p:spTree>
    <p:extLst>
      <p:ext uri="{BB962C8B-B14F-4D97-AF65-F5344CB8AC3E}">
        <p14:creationId xmlns:p14="http://schemas.microsoft.com/office/powerpoint/2010/main" val="339588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9960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932F-FBD6-4440-AC0F-3B3D67F5C882}" type="slidenum">
              <a:rPr lang="en-US" smtClean="0"/>
              <a:t>14</a:t>
            </a:fld>
            <a:endParaRPr lang="en-US" dirty="0"/>
          </a:p>
        </p:txBody>
      </p:sp>
    </p:spTree>
    <p:extLst>
      <p:ext uri="{BB962C8B-B14F-4D97-AF65-F5344CB8AC3E}">
        <p14:creationId xmlns:p14="http://schemas.microsoft.com/office/powerpoint/2010/main" val="64023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00131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4970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7141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585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4842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65475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977810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0021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23856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196342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40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2677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42419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235649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45491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7159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71179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88325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964564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890141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1743499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1727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074687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96869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6"/>
          <p:cNvSpPr>
            <a:spLocks noChangeArrowheads="1"/>
          </p:cNvSpPr>
          <p:nvPr/>
        </p:nvSpPr>
        <p:spPr bwMode="auto">
          <a:xfrm>
            <a:off x="0" y="0"/>
            <a:ext cx="12192000" cy="6858000"/>
          </a:xfrm>
          <a:prstGeom prst="rect">
            <a:avLst/>
          </a:prstGeom>
          <a:solidFill>
            <a:srgbClr val="056C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581F564A-D1B3-465F-98A4-1F8772C4E436}" type="datetimeFigureOut">
              <a:rPr lang="en-US" smtClean="0"/>
              <a:t>7/2/2021</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09DAA59F-5ABE-48BE-91AA-1C6FFACD4EE7}" type="slidenum">
              <a:rPr lang="en-US" smtClean="0"/>
              <a:t>‹#›</a:t>
            </a:fld>
            <a:endParaRPr lang="en-US" dirty="0"/>
          </a:p>
        </p:txBody>
      </p:sp>
      <p:sp>
        <p:nvSpPr>
          <p:cNvPr id="8" name="Rectangle 8"/>
          <p:cNvSpPr>
            <a:spLocks noChangeArrowheads="1"/>
          </p:cNvSpPr>
          <p:nvPr/>
        </p:nvSpPr>
        <p:spPr bwMode="auto">
          <a:xfrm>
            <a:off x="0" y="6418232"/>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pic>
        <p:nvPicPr>
          <p:cNvPr id="10" name="Picture 25" descr="EP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51432"/>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258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F564A-D1B3-465F-98A4-1F8772C4E436}"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AA59F-5ABE-48BE-91AA-1C6FFACD4EE7}" type="slidenum">
              <a:rPr lang="en-US" smtClean="0"/>
              <a:t>‹#›</a:t>
            </a:fld>
            <a:endParaRPr lang="en-US" dirty="0"/>
          </a:p>
        </p:txBody>
      </p:sp>
    </p:spTree>
    <p:extLst>
      <p:ext uri="{BB962C8B-B14F-4D97-AF65-F5344CB8AC3E}">
        <p14:creationId xmlns:p14="http://schemas.microsoft.com/office/powerpoint/2010/main" val="1499196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1F564A-D1B3-465F-98A4-1F8772C4E436}"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AA59F-5ABE-48BE-91AA-1C6FFACD4EE7}" type="slidenum">
              <a:rPr lang="en-US" smtClean="0"/>
              <a:t>‹#›</a:t>
            </a:fld>
            <a:endParaRPr lang="en-US" dirty="0"/>
          </a:p>
        </p:txBody>
      </p:sp>
    </p:spTree>
    <p:extLst>
      <p:ext uri="{BB962C8B-B14F-4D97-AF65-F5344CB8AC3E}">
        <p14:creationId xmlns:p14="http://schemas.microsoft.com/office/powerpoint/2010/main" val="549634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1F564A-D1B3-465F-98A4-1F8772C4E436}"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AA59F-5ABE-48BE-91AA-1C6FFACD4EE7}" type="slidenum">
              <a:rPr lang="en-US" smtClean="0"/>
              <a:t>‹#›</a:t>
            </a:fld>
            <a:endParaRPr lang="en-US" dirty="0"/>
          </a:p>
        </p:txBody>
      </p:sp>
    </p:spTree>
    <p:extLst>
      <p:ext uri="{BB962C8B-B14F-4D97-AF65-F5344CB8AC3E}">
        <p14:creationId xmlns:p14="http://schemas.microsoft.com/office/powerpoint/2010/main" val="2365150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9247"/>
            <a:ext cx="10515600" cy="991441"/>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1F564A-D1B3-465F-98A4-1F8772C4E436}" type="datetimeFigureOut">
              <a:rPr lang="en-US" smtClean="0"/>
              <a:t>7/2/2021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DAA59F-5ABE-48BE-91AA-1C6FFACD4EE7}" type="slidenum">
              <a:rPr lang="en-US" smtClean="0"/>
              <a:t>‹#›</a:t>
            </a:fld>
            <a:endParaRPr lang="en-US" dirty="0"/>
          </a:p>
        </p:txBody>
      </p:sp>
    </p:spTree>
    <p:extLst>
      <p:ext uri="{BB962C8B-B14F-4D97-AF65-F5344CB8AC3E}">
        <p14:creationId xmlns:p14="http://schemas.microsoft.com/office/powerpoint/2010/main" val="890873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1F564A-D1B3-465F-98A4-1F8772C4E436}" type="datetimeFigureOut">
              <a:rPr lang="en-US" smtClean="0"/>
              <a:t>7/2/2021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DAA59F-5ABE-48BE-91AA-1C6FFACD4EE7}" type="slidenum">
              <a:rPr lang="en-US" smtClean="0"/>
              <a:t>‹#›</a:t>
            </a:fld>
            <a:endParaRPr lang="en-US" dirty="0"/>
          </a:p>
        </p:txBody>
      </p:sp>
    </p:spTree>
    <p:extLst>
      <p:ext uri="{BB962C8B-B14F-4D97-AF65-F5344CB8AC3E}">
        <p14:creationId xmlns:p14="http://schemas.microsoft.com/office/powerpoint/2010/main" val="3643079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F564A-D1B3-465F-98A4-1F8772C4E436}" type="datetimeFigureOut">
              <a:rPr lang="en-US" smtClean="0"/>
              <a:t>7/2/2021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DAA59F-5ABE-48BE-91AA-1C6FFACD4EE7}" type="slidenum">
              <a:rPr lang="en-US" smtClean="0"/>
              <a:t>‹#›</a:t>
            </a:fld>
            <a:endParaRPr lang="en-US" dirty="0"/>
          </a:p>
        </p:txBody>
      </p:sp>
    </p:spTree>
    <p:extLst>
      <p:ext uri="{BB962C8B-B14F-4D97-AF65-F5344CB8AC3E}">
        <p14:creationId xmlns:p14="http://schemas.microsoft.com/office/powerpoint/2010/main" val="3520849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3932237" cy="132588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1F564A-D1B3-465F-98A4-1F8772C4E436}"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AA59F-5ABE-48BE-91AA-1C6FFACD4EE7}" type="slidenum">
              <a:rPr lang="en-US" smtClean="0"/>
              <a:t>‹#›</a:t>
            </a:fld>
            <a:endParaRPr lang="en-US" dirty="0"/>
          </a:p>
        </p:txBody>
      </p:sp>
    </p:spTree>
    <p:extLst>
      <p:ext uri="{BB962C8B-B14F-4D97-AF65-F5344CB8AC3E}">
        <p14:creationId xmlns:p14="http://schemas.microsoft.com/office/powerpoint/2010/main" val="3845242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10004"/>
            <a:ext cx="3932237" cy="134739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1F564A-D1B3-465F-98A4-1F8772C4E436}"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AA59F-5ABE-48BE-91AA-1C6FFACD4EE7}" type="slidenum">
              <a:rPr lang="en-US" smtClean="0"/>
              <a:t>‹#›</a:t>
            </a:fld>
            <a:endParaRPr lang="en-US" dirty="0"/>
          </a:p>
        </p:txBody>
      </p:sp>
    </p:spTree>
    <p:extLst>
      <p:ext uri="{BB962C8B-B14F-4D97-AF65-F5344CB8AC3E}">
        <p14:creationId xmlns:p14="http://schemas.microsoft.com/office/powerpoint/2010/main" val="317227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4852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5619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24101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21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144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87086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emf"/><Relationship Id="rId5" Type="http://schemas.openxmlformats.org/officeDocument/2006/relationships/slideLayout" Target="../slideLayouts/slideLayout35.xml"/><Relationship Id="rId10"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77406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256302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70000">
              <a:schemeClr val="accent4">
                <a:lumMod val="0"/>
                <a:lumOff val="100000"/>
              </a:schemeClr>
            </a:gs>
            <a:gs pos="100000">
              <a:schemeClr val="accent4">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4688"/>
            <a:ext cx="105156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F564A-D1B3-465F-98A4-1F8772C4E436}" type="datetimeFigureOut">
              <a:rPr lang="en-US" smtClean="0"/>
              <a:t>7/2/2021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AA59F-5ABE-48BE-91AA-1C6FFACD4EE7}" type="slidenum">
              <a:rPr lang="en-US" smtClean="0"/>
              <a:t>‹#›</a:t>
            </a:fld>
            <a:endParaRPr lang="en-US" dirty="0"/>
          </a:p>
        </p:txBody>
      </p:sp>
      <p:sp>
        <p:nvSpPr>
          <p:cNvPr id="7" name="Rectangle 10"/>
          <p:cNvSpPr>
            <a:spLocks noChangeArrowheads="1"/>
          </p:cNvSpPr>
          <p:nvPr/>
        </p:nvSpPr>
        <p:spPr bwMode="auto">
          <a:xfrm>
            <a:off x="0" y="6407474"/>
            <a:ext cx="685800" cy="228600"/>
          </a:xfrm>
          <a:prstGeom prst="rect">
            <a:avLst/>
          </a:prstGeom>
          <a:solidFill>
            <a:srgbClr val="026CB6"/>
          </a:solidFill>
          <a:ln>
            <a:noFill/>
          </a:ln>
        </p:spPr>
        <p:txBody>
          <a:bodyPr wrap="none" anchor="ctr"/>
          <a:lstStyle/>
          <a:p>
            <a:endParaRPr lang="en-US" dirty="0">
              <a:solidFill>
                <a:srgbClr val="026CB6"/>
              </a:solidFill>
            </a:endParaRPr>
          </a:p>
        </p:txBody>
      </p:sp>
      <p:pic>
        <p:nvPicPr>
          <p:cNvPr id="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6">
            <a:extLst>
              <a:ext uri="{FF2B5EF4-FFF2-40B4-BE49-F238E27FC236}">
                <a16:creationId xmlns:a16="http://schemas.microsoft.com/office/drawing/2014/main" id="{A768CDFF-304E-496F-A589-0E9856A7D376}"/>
              </a:ext>
            </a:extLst>
          </p:cNvPr>
          <p:cNvSpPr txBox="1">
            <a:spLocks/>
          </p:cNvSpPr>
          <p:nvPr userDrawn="1"/>
        </p:nvSpPr>
        <p:spPr>
          <a:xfrm>
            <a:off x="0" y="6394450"/>
            <a:ext cx="6619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9DAA59F-5ABE-48BE-91AA-1C6FFACD4EE7}" type="slidenum">
              <a:rPr lang="en-US" sz="1200" smtClean="0">
                <a:solidFill>
                  <a:schemeClr val="bg1"/>
                </a:solidFill>
              </a:rPr>
              <a:pPr algn="r"/>
              <a:t>‹#›</a:t>
            </a:fld>
            <a:endParaRPr lang="en-US" sz="1200" dirty="0">
              <a:solidFill>
                <a:schemeClr val="bg1"/>
              </a:solidFill>
            </a:endParaRPr>
          </a:p>
        </p:txBody>
      </p:sp>
    </p:spTree>
    <p:extLst>
      <p:ext uri="{BB962C8B-B14F-4D97-AF65-F5344CB8AC3E}">
        <p14:creationId xmlns:p14="http://schemas.microsoft.com/office/powerpoint/2010/main" val="18058222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chart" Target="../charts/chart3.xml"/><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3.png"/><Relationship Id="rId4" Type="http://schemas.openxmlformats.org/officeDocument/2006/relationships/diagramQuickStyle" Target="../diagrams/quickStyle6.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valleyair.org/aqinfo/Docs/2020-Air-Monitoring-Network-Assessment.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0.png"/><Relationship Id="rId5" Type="http://schemas.openxmlformats.org/officeDocument/2006/relationships/diagramQuickStyle" Target="../diagrams/quickStyle3.xml"/><Relationship Id="rId10" Type="http://schemas.openxmlformats.org/officeDocument/2006/relationships/image" Target="../media/image9.png"/><Relationship Id="rId4" Type="http://schemas.openxmlformats.org/officeDocument/2006/relationships/diagramLayout" Target="../diagrams/layout3.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2527-6986-491D-9416-676643622E7A}"/>
              </a:ext>
            </a:extLst>
          </p:cNvPr>
          <p:cNvSpPr>
            <a:spLocks noGrp="1"/>
          </p:cNvSpPr>
          <p:nvPr>
            <p:ph type="ctrTitle"/>
          </p:nvPr>
        </p:nvSpPr>
        <p:spPr/>
        <p:txBody>
          <a:bodyPr/>
          <a:lstStyle/>
          <a:p>
            <a:pPr algn="ctr"/>
            <a:r>
              <a:rPr lang="en-US" sz="3600" dirty="0"/>
              <a:t>NEXUS Discussion</a:t>
            </a:r>
            <a:br>
              <a:rPr lang="en-US" sz="3600" dirty="0"/>
            </a:br>
            <a:r>
              <a:rPr lang="en-US" sz="2400" dirty="0"/>
              <a:t>National Screening Capabilities and Communications Plan</a:t>
            </a:r>
            <a:endParaRPr lang="en-US" sz="3600" dirty="0"/>
          </a:p>
        </p:txBody>
      </p:sp>
      <p:sp>
        <p:nvSpPr>
          <p:cNvPr id="3" name="TextBox 2">
            <a:extLst>
              <a:ext uri="{FF2B5EF4-FFF2-40B4-BE49-F238E27FC236}">
                <a16:creationId xmlns:a16="http://schemas.microsoft.com/office/drawing/2014/main" id="{92FB9BB8-4140-452D-AD3F-A095020A70A1}"/>
              </a:ext>
            </a:extLst>
          </p:cNvPr>
          <p:cNvSpPr txBox="1"/>
          <p:nvPr/>
        </p:nvSpPr>
        <p:spPr>
          <a:xfrm>
            <a:off x="2119992" y="4653643"/>
            <a:ext cx="7952015" cy="923330"/>
          </a:xfrm>
          <a:prstGeom prst="rect">
            <a:avLst/>
          </a:prstGeom>
          <a:noFill/>
        </p:spPr>
        <p:txBody>
          <a:bodyPr wrap="square" rtlCol="0">
            <a:spAutoFit/>
          </a:bodyPr>
          <a:lstStyle/>
          <a:p>
            <a:pPr algn="ctr"/>
            <a:r>
              <a:rPr lang="en-US" dirty="0"/>
              <a:t>HEID &amp; AQAD Briefing</a:t>
            </a:r>
          </a:p>
          <a:p>
            <a:pPr algn="ctr"/>
            <a:r>
              <a:rPr lang="en-US" dirty="0"/>
              <a:t>Kimber Scavo, Tyler Fox, Beth Landis &amp; Carey Jang</a:t>
            </a:r>
          </a:p>
          <a:p>
            <a:pPr algn="ctr"/>
            <a:r>
              <a:rPr lang="en-US" dirty="0"/>
              <a:t>July 12, 2021</a:t>
            </a:r>
          </a:p>
        </p:txBody>
      </p:sp>
    </p:spTree>
    <p:extLst>
      <p:ext uri="{BB962C8B-B14F-4D97-AF65-F5344CB8AC3E}">
        <p14:creationId xmlns:p14="http://schemas.microsoft.com/office/powerpoint/2010/main" val="16281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a:xfrm>
            <a:off x="0" y="71440"/>
            <a:ext cx="12106156" cy="669103"/>
          </a:xfrm>
        </p:spPr>
        <p:txBody>
          <a:bodyPr/>
          <a:lstStyle/>
          <a:p>
            <a:r>
              <a:rPr lang="en-US" sz="2800" dirty="0"/>
              <a:t>Benefit of Proximity Screening – Demographic Comparison</a:t>
            </a:r>
          </a:p>
        </p:txBody>
      </p:sp>
      <p:graphicFrame>
        <p:nvGraphicFramePr>
          <p:cNvPr id="6" name="Diagram 5">
            <a:extLst>
              <a:ext uri="{FF2B5EF4-FFF2-40B4-BE49-F238E27FC236}">
                <a16:creationId xmlns:a16="http://schemas.microsoft.com/office/drawing/2014/main" id="{6B888D7D-160F-44F7-978F-ABEC29FA300F}"/>
              </a:ext>
            </a:extLst>
          </p:cNvPr>
          <p:cNvGraphicFramePr/>
          <p:nvPr>
            <p:extLst>
              <p:ext uri="{D42A27DB-BD31-4B8C-83A1-F6EECF244321}">
                <p14:modId xmlns:p14="http://schemas.microsoft.com/office/powerpoint/2010/main" val="2562922847"/>
              </p:ext>
            </p:extLst>
          </p:nvPr>
        </p:nvGraphicFramePr>
        <p:xfrm>
          <a:off x="-136478" y="139535"/>
          <a:ext cx="3944587" cy="3289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Chart 20">
            <a:extLst>
              <a:ext uri="{FF2B5EF4-FFF2-40B4-BE49-F238E27FC236}">
                <a16:creationId xmlns:a16="http://schemas.microsoft.com/office/drawing/2014/main" id="{2AD0F2E7-03E4-4069-BF67-A2AF93DA493D}"/>
              </a:ext>
            </a:extLst>
          </p:cNvPr>
          <p:cNvGraphicFramePr>
            <a:graphicFrameLocks/>
          </p:cNvGraphicFramePr>
          <p:nvPr>
            <p:extLst>
              <p:ext uri="{D42A27DB-BD31-4B8C-83A1-F6EECF244321}">
                <p14:modId xmlns:p14="http://schemas.microsoft.com/office/powerpoint/2010/main" val="44571987"/>
              </p:ext>
            </p:extLst>
          </p:nvPr>
        </p:nvGraphicFramePr>
        <p:xfrm>
          <a:off x="4452966" y="1555554"/>
          <a:ext cx="7653190" cy="5231006"/>
        </p:xfrm>
        <a:graphic>
          <a:graphicData uri="http://schemas.openxmlformats.org/drawingml/2006/chart">
            <c:chart xmlns:c="http://schemas.openxmlformats.org/drawingml/2006/chart" xmlns:r="http://schemas.openxmlformats.org/officeDocument/2006/relationships" r:id="rId8"/>
          </a:graphicData>
        </a:graphic>
      </p:graphicFrame>
      <p:grpSp>
        <p:nvGrpSpPr>
          <p:cNvPr id="4" name="Group 3">
            <a:extLst>
              <a:ext uri="{FF2B5EF4-FFF2-40B4-BE49-F238E27FC236}">
                <a16:creationId xmlns:a16="http://schemas.microsoft.com/office/drawing/2014/main" id="{C9126CEC-2C9F-4AB7-9808-AB9381C37936}"/>
              </a:ext>
            </a:extLst>
          </p:cNvPr>
          <p:cNvGrpSpPr/>
          <p:nvPr/>
        </p:nvGrpSpPr>
        <p:grpSpPr>
          <a:xfrm>
            <a:off x="4485000" y="1698473"/>
            <a:ext cx="7270629" cy="2195145"/>
            <a:chOff x="3620854" y="1630378"/>
            <a:chExt cx="7270629" cy="2195145"/>
          </a:xfrm>
        </p:grpSpPr>
        <p:sp>
          <p:nvSpPr>
            <p:cNvPr id="22" name="Rectangle 21">
              <a:extLst>
                <a:ext uri="{FF2B5EF4-FFF2-40B4-BE49-F238E27FC236}">
                  <a16:creationId xmlns:a16="http://schemas.microsoft.com/office/drawing/2014/main" id="{3BC7197D-0066-4C6E-B275-C37C46BF2192}"/>
                </a:ext>
              </a:extLst>
            </p:cNvPr>
            <p:cNvSpPr/>
            <p:nvPr/>
          </p:nvSpPr>
          <p:spPr>
            <a:xfrm>
              <a:off x="3620854" y="1630378"/>
              <a:ext cx="749019" cy="307777"/>
            </a:xfrm>
            <a:prstGeom prst="rect">
              <a:avLst/>
            </a:prstGeom>
            <a:solidFill>
              <a:schemeClr val="bg1"/>
            </a:solidFill>
          </p:spPr>
          <p:txBody>
            <a:bodyPr wrap="square">
              <a:spAutoFit/>
            </a:bodyPr>
            <a:lstStyle/>
            <a:p>
              <a:pPr defTabSz="914400"/>
              <a:r>
                <a:rPr lang="en-US" sz="14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(%tile)</a:t>
              </a:r>
              <a:endParaRPr lang="en-US" sz="1400" dirty="0">
                <a:solidFill>
                  <a:srgbClr val="000000"/>
                </a:solidFill>
                <a:latin typeface="微软雅黑"/>
                <a:ea typeface="微软雅黑"/>
              </a:endParaRPr>
            </a:p>
          </p:txBody>
        </p:sp>
        <p:cxnSp>
          <p:nvCxnSpPr>
            <p:cNvPr id="26" name="Straight Arrow Connector 25">
              <a:extLst>
                <a:ext uri="{FF2B5EF4-FFF2-40B4-BE49-F238E27FC236}">
                  <a16:creationId xmlns:a16="http://schemas.microsoft.com/office/drawing/2014/main" id="{2B746E0E-8881-4A8A-8F77-93E3BCF7DAE0}"/>
                </a:ext>
              </a:extLst>
            </p:cNvPr>
            <p:cNvCxnSpPr>
              <a:cxnSpLocks/>
            </p:cNvCxnSpPr>
            <p:nvPr/>
          </p:nvCxnSpPr>
          <p:spPr bwMode="auto">
            <a:xfrm flipH="1">
              <a:off x="4920674" y="2077925"/>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C996685-2EBE-4808-8C2B-5336930B3575}"/>
                </a:ext>
              </a:extLst>
            </p:cNvPr>
            <p:cNvCxnSpPr>
              <a:cxnSpLocks/>
            </p:cNvCxnSpPr>
            <p:nvPr/>
          </p:nvCxnSpPr>
          <p:spPr bwMode="auto">
            <a:xfrm flipH="1">
              <a:off x="6096000" y="2447925"/>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38D3DECC-18F4-44E1-9CB2-774FD3FEDE10}"/>
                </a:ext>
              </a:extLst>
            </p:cNvPr>
            <p:cNvCxnSpPr>
              <a:cxnSpLocks/>
            </p:cNvCxnSpPr>
            <p:nvPr/>
          </p:nvCxnSpPr>
          <p:spPr bwMode="auto">
            <a:xfrm flipH="1">
              <a:off x="7241279" y="2770446"/>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DA7D7509-223A-4824-B473-2871C4CD05EE}"/>
                </a:ext>
              </a:extLst>
            </p:cNvPr>
            <p:cNvCxnSpPr>
              <a:cxnSpLocks/>
            </p:cNvCxnSpPr>
            <p:nvPr/>
          </p:nvCxnSpPr>
          <p:spPr bwMode="auto">
            <a:xfrm flipH="1">
              <a:off x="8414405" y="2772044"/>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207240B8-D19D-49FB-8C35-0A3DC64A88C5}"/>
                </a:ext>
              </a:extLst>
            </p:cNvPr>
            <p:cNvCxnSpPr>
              <a:cxnSpLocks/>
            </p:cNvCxnSpPr>
            <p:nvPr/>
          </p:nvCxnSpPr>
          <p:spPr bwMode="auto">
            <a:xfrm flipH="1">
              <a:off x="9502470" y="3594295"/>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0D5848DB-E4FC-4887-91BD-1882C8DE98CC}"/>
                </a:ext>
              </a:extLst>
            </p:cNvPr>
            <p:cNvCxnSpPr>
              <a:cxnSpLocks/>
            </p:cNvCxnSpPr>
            <p:nvPr/>
          </p:nvCxnSpPr>
          <p:spPr bwMode="auto">
            <a:xfrm flipH="1">
              <a:off x="10702296" y="2563539"/>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grpSp>
      <p:sp>
        <p:nvSpPr>
          <p:cNvPr id="3" name="Rectangle 2">
            <a:extLst>
              <a:ext uri="{FF2B5EF4-FFF2-40B4-BE49-F238E27FC236}">
                <a16:creationId xmlns:a16="http://schemas.microsoft.com/office/drawing/2014/main" id="{B1AED527-CD88-4749-9CDA-DF92B67C874B}"/>
              </a:ext>
            </a:extLst>
          </p:cNvPr>
          <p:cNvSpPr/>
          <p:nvPr/>
        </p:nvSpPr>
        <p:spPr>
          <a:xfrm>
            <a:off x="224499" y="2954155"/>
            <a:ext cx="3282734" cy="2800767"/>
          </a:xfrm>
          <a:prstGeom prst="rect">
            <a:avLst/>
          </a:prstGeom>
        </p:spPr>
        <p:txBody>
          <a:bodyPr wrap="square">
            <a:spAutoFit/>
          </a:bodyPr>
          <a:lstStyle/>
          <a:p>
            <a:r>
              <a:rPr lang="en-US" sz="1600" dirty="0"/>
              <a:t>Adding proximity analysis capabilities would allow the user to set a flexible Radius of Interest for a selected monitoring site or facility, determine air quality and EJ indicators within the selected radius and see how they compare to the county, state, region, nation and sector group (if applicable)</a:t>
            </a:r>
          </a:p>
        </p:txBody>
      </p:sp>
      <p:sp>
        <p:nvSpPr>
          <p:cNvPr id="5" name="Rectangle 4">
            <a:extLst>
              <a:ext uri="{FF2B5EF4-FFF2-40B4-BE49-F238E27FC236}">
                <a16:creationId xmlns:a16="http://schemas.microsoft.com/office/drawing/2014/main" id="{47717BD8-E313-4937-BAFA-78AE4F6C4381}"/>
              </a:ext>
            </a:extLst>
          </p:cNvPr>
          <p:cNvSpPr/>
          <p:nvPr/>
        </p:nvSpPr>
        <p:spPr>
          <a:xfrm>
            <a:off x="4733572" y="1114763"/>
            <a:ext cx="7300641" cy="369332"/>
          </a:xfrm>
          <a:prstGeom prst="rect">
            <a:avLst/>
          </a:prstGeom>
        </p:spPr>
        <p:txBody>
          <a:bodyPr wrap="square">
            <a:spAutoFit/>
          </a:bodyPr>
          <a:lstStyle/>
          <a:p>
            <a:r>
              <a:rPr lang="en-US" i="1" dirty="0"/>
              <a:t>Example Graphic – this capability is not yet available in NEXUS</a:t>
            </a:r>
          </a:p>
        </p:txBody>
      </p:sp>
      <p:sp>
        <p:nvSpPr>
          <p:cNvPr id="17" name="Slide Number Placeholder 1">
            <a:extLst>
              <a:ext uri="{FF2B5EF4-FFF2-40B4-BE49-F238E27FC236}">
                <a16:creationId xmlns:a16="http://schemas.microsoft.com/office/drawing/2014/main" id="{AEF6F0F4-5219-4F1A-81C3-2253FF8CDDA2}"/>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10</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19164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p:txBody>
          <a:bodyPr/>
          <a:lstStyle/>
          <a:p>
            <a:r>
              <a:rPr lang="en-US" dirty="0"/>
              <a:t>Benefit of Proximity Screening – Risk Comparison</a:t>
            </a:r>
          </a:p>
        </p:txBody>
      </p:sp>
      <p:graphicFrame>
        <p:nvGraphicFramePr>
          <p:cNvPr id="21" name="Chart 20">
            <a:extLst>
              <a:ext uri="{FF2B5EF4-FFF2-40B4-BE49-F238E27FC236}">
                <a16:creationId xmlns:a16="http://schemas.microsoft.com/office/drawing/2014/main" id="{2AD0F2E7-03E4-4069-BF67-A2AF93DA493D}"/>
              </a:ext>
            </a:extLst>
          </p:cNvPr>
          <p:cNvGraphicFramePr>
            <a:graphicFrameLocks/>
          </p:cNvGraphicFramePr>
          <p:nvPr>
            <p:extLst>
              <p:ext uri="{D42A27DB-BD31-4B8C-83A1-F6EECF244321}">
                <p14:modId xmlns:p14="http://schemas.microsoft.com/office/powerpoint/2010/main" val="1804298754"/>
              </p:ext>
            </p:extLst>
          </p:nvPr>
        </p:nvGraphicFramePr>
        <p:xfrm>
          <a:off x="4438566" y="1567928"/>
          <a:ext cx="7653190" cy="523100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3BC7197D-0066-4C6E-B275-C37C46BF2192}"/>
              </a:ext>
            </a:extLst>
          </p:cNvPr>
          <p:cNvSpPr/>
          <p:nvPr/>
        </p:nvSpPr>
        <p:spPr>
          <a:xfrm>
            <a:off x="4470600" y="1710847"/>
            <a:ext cx="749019" cy="307777"/>
          </a:xfrm>
          <a:prstGeom prst="rect">
            <a:avLst/>
          </a:prstGeom>
          <a:solidFill>
            <a:schemeClr val="bg1"/>
          </a:solidFill>
        </p:spPr>
        <p:txBody>
          <a:bodyPr wrap="square">
            <a:spAutoFit/>
          </a:bodyPr>
          <a:lstStyle/>
          <a:p>
            <a:pPr defTabSz="914400"/>
            <a:r>
              <a:rPr lang="en-US" sz="14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(%tile)</a:t>
            </a:r>
            <a:endParaRPr lang="en-US" sz="1400" dirty="0">
              <a:solidFill>
                <a:srgbClr val="000000"/>
              </a:solidFill>
              <a:latin typeface="微软雅黑"/>
              <a:ea typeface="微软雅黑"/>
            </a:endParaRPr>
          </a:p>
        </p:txBody>
      </p:sp>
      <p:cxnSp>
        <p:nvCxnSpPr>
          <p:cNvPr id="26" name="Straight Arrow Connector 25">
            <a:extLst>
              <a:ext uri="{FF2B5EF4-FFF2-40B4-BE49-F238E27FC236}">
                <a16:creationId xmlns:a16="http://schemas.microsoft.com/office/drawing/2014/main" id="{2B746E0E-8881-4A8A-8F77-93E3BCF7DAE0}"/>
              </a:ext>
            </a:extLst>
          </p:cNvPr>
          <p:cNvCxnSpPr>
            <a:cxnSpLocks/>
          </p:cNvCxnSpPr>
          <p:nvPr/>
        </p:nvCxnSpPr>
        <p:spPr bwMode="auto">
          <a:xfrm flipH="1">
            <a:off x="5193466" y="2412780"/>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C996685-2EBE-4808-8C2B-5336930B3575}"/>
              </a:ext>
            </a:extLst>
          </p:cNvPr>
          <p:cNvCxnSpPr>
            <a:cxnSpLocks/>
          </p:cNvCxnSpPr>
          <p:nvPr/>
        </p:nvCxnSpPr>
        <p:spPr bwMode="auto">
          <a:xfrm flipH="1">
            <a:off x="6360517" y="2759622"/>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38D3DECC-18F4-44E1-9CB2-774FD3FEDE10}"/>
              </a:ext>
            </a:extLst>
          </p:cNvPr>
          <p:cNvCxnSpPr>
            <a:cxnSpLocks/>
          </p:cNvCxnSpPr>
          <p:nvPr/>
        </p:nvCxnSpPr>
        <p:spPr bwMode="auto">
          <a:xfrm flipH="1">
            <a:off x="7504462" y="2968127"/>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DA7D7509-223A-4824-B473-2871C4CD05EE}"/>
              </a:ext>
            </a:extLst>
          </p:cNvPr>
          <p:cNvCxnSpPr>
            <a:cxnSpLocks/>
          </p:cNvCxnSpPr>
          <p:nvPr/>
        </p:nvCxnSpPr>
        <p:spPr bwMode="auto">
          <a:xfrm flipH="1">
            <a:off x="8732255" y="3278241"/>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207240B8-D19D-49FB-8C35-0A3DC64A88C5}"/>
              </a:ext>
            </a:extLst>
          </p:cNvPr>
          <p:cNvCxnSpPr>
            <a:cxnSpLocks/>
          </p:cNvCxnSpPr>
          <p:nvPr/>
        </p:nvCxnSpPr>
        <p:spPr bwMode="auto">
          <a:xfrm flipH="1">
            <a:off x="9851473" y="3685650"/>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0D5848DB-E4FC-4887-91BD-1882C8DE98CC}"/>
              </a:ext>
            </a:extLst>
          </p:cNvPr>
          <p:cNvCxnSpPr>
            <a:cxnSpLocks/>
          </p:cNvCxnSpPr>
          <p:nvPr/>
        </p:nvCxnSpPr>
        <p:spPr bwMode="auto">
          <a:xfrm flipH="1">
            <a:off x="11007756" y="2759622"/>
            <a:ext cx="189187" cy="231228"/>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graphicFrame>
        <p:nvGraphicFramePr>
          <p:cNvPr id="14" name="Diagram 13">
            <a:extLst>
              <a:ext uri="{FF2B5EF4-FFF2-40B4-BE49-F238E27FC236}">
                <a16:creationId xmlns:a16="http://schemas.microsoft.com/office/drawing/2014/main" id="{D2A4C308-78D0-436D-B60E-C4389C6FEF42}"/>
              </a:ext>
            </a:extLst>
          </p:cNvPr>
          <p:cNvGraphicFramePr/>
          <p:nvPr>
            <p:extLst>
              <p:ext uri="{D42A27DB-BD31-4B8C-83A1-F6EECF244321}">
                <p14:modId xmlns:p14="http://schemas.microsoft.com/office/powerpoint/2010/main" val="3338680770"/>
              </p:ext>
            </p:extLst>
          </p:nvPr>
        </p:nvGraphicFramePr>
        <p:xfrm>
          <a:off x="-163773" y="139535"/>
          <a:ext cx="3944587" cy="32894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C9F6501B-FC30-496D-8897-F55F79AA8E78}"/>
              </a:ext>
            </a:extLst>
          </p:cNvPr>
          <p:cNvSpPr/>
          <p:nvPr/>
        </p:nvSpPr>
        <p:spPr>
          <a:xfrm>
            <a:off x="142203" y="2968127"/>
            <a:ext cx="3401550" cy="2800767"/>
          </a:xfrm>
          <a:prstGeom prst="rect">
            <a:avLst/>
          </a:prstGeom>
        </p:spPr>
        <p:txBody>
          <a:bodyPr wrap="square">
            <a:spAutoFit/>
          </a:bodyPr>
          <a:lstStyle/>
          <a:p>
            <a:r>
              <a:rPr lang="en-US" sz="1600" dirty="0"/>
              <a:t>Adding proximity analysis capabilities would allow the user to set a flexible Radius of Interest for a selected monitoring site or facility, determine air quality and EJ indicators within the selected radius and see how they compare to the county, state, region, nation and sector group (if applicable)</a:t>
            </a:r>
          </a:p>
        </p:txBody>
      </p:sp>
      <p:sp>
        <p:nvSpPr>
          <p:cNvPr id="15" name="Rectangle 14">
            <a:extLst>
              <a:ext uri="{FF2B5EF4-FFF2-40B4-BE49-F238E27FC236}">
                <a16:creationId xmlns:a16="http://schemas.microsoft.com/office/drawing/2014/main" id="{B15EC544-3E65-47B4-A2BD-EA8C61388A22}"/>
              </a:ext>
            </a:extLst>
          </p:cNvPr>
          <p:cNvSpPr/>
          <p:nvPr/>
        </p:nvSpPr>
        <p:spPr>
          <a:xfrm>
            <a:off x="4733572" y="1114763"/>
            <a:ext cx="7300641" cy="369332"/>
          </a:xfrm>
          <a:prstGeom prst="rect">
            <a:avLst/>
          </a:prstGeom>
        </p:spPr>
        <p:txBody>
          <a:bodyPr wrap="square">
            <a:spAutoFit/>
          </a:bodyPr>
          <a:lstStyle/>
          <a:p>
            <a:r>
              <a:rPr lang="en-US" i="1" dirty="0"/>
              <a:t>Example Graphic – this capability is not yet available in NEXUS</a:t>
            </a:r>
          </a:p>
        </p:txBody>
      </p:sp>
      <p:sp>
        <p:nvSpPr>
          <p:cNvPr id="16" name="Slide Number Placeholder 1">
            <a:extLst>
              <a:ext uri="{FF2B5EF4-FFF2-40B4-BE49-F238E27FC236}">
                <a16:creationId xmlns:a16="http://schemas.microsoft.com/office/drawing/2014/main" id="{9744B928-2A27-4C34-B373-44EF5A7DC3C9}"/>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11</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85779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a:xfrm>
            <a:off x="121924" y="71440"/>
            <a:ext cx="11847104" cy="669103"/>
          </a:xfrm>
        </p:spPr>
        <p:txBody>
          <a:bodyPr/>
          <a:lstStyle/>
          <a:p>
            <a:r>
              <a:rPr lang="en-US" sz="2800" dirty="0"/>
              <a:t>Benefit of Proximity Screening – Risk Near Monitor/Source</a:t>
            </a:r>
          </a:p>
        </p:txBody>
      </p:sp>
      <p:graphicFrame>
        <p:nvGraphicFramePr>
          <p:cNvPr id="6" name="Diagram 5">
            <a:extLst>
              <a:ext uri="{FF2B5EF4-FFF2-40B4-BE49-F238E27FC236}">
                <a16:creationId xmlns:a16="http://schemas.microsoft.com/office/drawing/2014/main" id="{6B888D7D-160F-44F7-978F-ABEC29FA300F}"/>
              </a:ext>
            </a:extLst>
          </p:cNvPr>
          <p:cNvGraphicFramePr/>
          <p:nvPr>
            <p:extLst>
              <p:ext uri="{D42A27DB-BD31-4B8C-83A1-F6EECF244321}">
                <p14:modId xmlns:p14="http://schemas.microsoft.com/office/powerpoint/2010/main" val="293331616"/>
              </p:ext>
            </p:extLst>
          </p:nvPr>
        </p:nvGraphicFramePr>
        <p:xfrm>
          <a:off x="-154941" y="15870"/>
          <a:ext cx="3944587" cy="3289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10D8006F-A718-4A39-BFBA-477DBA182341}"/>
              </a:ext>
            </a:extLst>
          </p:cNvPr>
          <p:cNvGrpSpPr/>
          <p:nvPr/>
        </p:nvGrpSpPr>
        <p:grpSpPr>
          <a:xfrm>
            <a:off x="121924" y="2580662"/>
            <a:ext cx="3645242" cy="3462382"/>
            <a:chOff x="370704" y="1081471"/>
            <a:chExt cx="3645242" cy="3462382"/>
          </a:xfrm>
        </p:grpSpPr>
        <p:grpSp>
          <p:nvGrpSpPr>
            <p:cNvPr id="5" name="Group 4">
              <a:extLst>
                <a:ext uri="{FF2B5EF4-FFF2-40B4-BE49-F238E27FC236}">
                  <a16:creationId xmlns:a16="http://schemas.microsoft.com/office/drawing/2014/main" id="{5ABAC08A-06FC-4E35-98EE-15CA9376177F}"/>
                </a:ext>
              </a:extLst>
            </p:cNvPr>
            <p:cNvGrpSpPr/>
            <p:nvPr/>
          </p:nvGrpSpPr>
          <p:grpSpPr>
            <a:xfrm>
              <a:off x="370704" y="1081471"/>
              <a:ext cx="3645242" cy="3462382"/>
              <a:chOff x="3681061" y="2970252"/>
              <a:chExt cx="3645242" cy="3462382"/>
            </a:xfrm>
          </p:grpSpPr>
          <p:pic>
            <p:nvPicPr>
              <p:cNvPr id="8" name="Picture 7">
                <a:extLst>
                  <a:ext uri="{FF2B5EF4-FFF2-40B4-BE49-F238E27FC236}">
                    <a16:creationId xmlns:a16="http://schemas.microsoft.com/office/drawing/2014/main" id="{111AFB68-F886-45A1-A6D3-6AE10103E351}"/>
                  </a:ext>
                </a:extLst>
              </p:cNvPr>
              <p:cNvPicPr>
                <a:picLocks noChangeAspect="1"/>
              </p:cNvPicPr>
              <p:nvPr/>
            </p:nvPicPr>
            <p:blipFill rotWithShape="1">
              <a:blip r:embed="rId7"/>
              <a:srcRect l="26204" r="29489"/>
              <a:stretch/>
            </p:blipFill>
            <p:spPr>
              <a:xfrm>
                <a:off x="3681061" y="2970252"/>
                <a:ext cx="3645242" cy="3462382"/>
              </a:xfrm>
              <a:prstGeom prst="rect">
                <a:avLst/>
              </a:prstGeom>
            </p:spPr>
          </p:pic>
          <p:sp>
            <p:nvSpPr>
              <p:cNvPr id="9" name="Star: 5 Points 8">
                <a:extLst>
                  <a:ext uri="{FF2B5EF4-FFF2-40B4-BE49-F238E27FC236}">
                    <a16:creationId xmlns:a16="http://schemas.microsoft.com/office/drawing/2014/main" id="{7AAAF650-D154-420C-B746-338FA89ADBC6}"/>
                  </a:ext>
                </a:extLst>
              </p:cNvPr>
              <p:cNvSpPr/>
              <p:nvPr/>
            </p:nvSpPr>
            <p:spPr bwMode="auto">
              <a:xfrm>
                <a:off x="4884075" y="3969863"/>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0" name="Star: 5 Points 9">
                <a:extLst>
                  <a:ext uri="{FF2B5EF4-FFF2-40B4-BE49-F238E27FC236}">
                    <a16:creationId xmlns:a16="http://schemas.microsoft.com/office/drawing/2014/main" id="{7C7BEAB8-70E1-43BE-ACD4-43591407413B}"/>
                  </a:ext>
                </a:extLst>
              </p:cNvPr>
              <p:cNvSpPr/>
              <p:nvPr/>
            </p:nvSpPr>
            <p:spPr bwMode="auto">
              <a:xfrm>
                <a:off x="5332356" y="5556873"/>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sp>
          <p:nvSpPr>
            <p:cNvPr id="7" name="Oval 6">
              <a:extLst>
                <a:ext uri="{FF2B5EF4-FFF2-40B4-BE49-F238E27FC236}">
                  <a16:creationId xmlns:a16="http://schemas.microsoft.com/office/drawing/2014/main" id="{2EB2637B-FA16-4010-8528-A448EA602CA1}"/>
                </a:ext>
              </a:extLst>
            </p:cNvPr>
            <p:cNvSpPr/>
            <p:nvPr/>
          </p:nvSpPr>
          <p:spPr bwMode="auto">
            <a:xfrm>
              <a:off x="1364356" y="3050977"/>
              <a:ext cx="1443578" cy="1356307"/>
            </a:xfrm>
            <a:prstGeom prst="ellipse">
              <a:avLst/>
            </a:prstGeom>
            <a:noFill/>
            <a:ln w="38100" cap="flat" cmpd="sng" algn="ctr">
              <a:solidFill>
                <a:srgbClr val="33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cxnSp>
        <p:nvCxnSpPr>
          <p:cNvPr id="11" name="Straight Connector 10">
            <a:extLst>
              <a:ext uri="{FF2B5EF4-FFF2-40B4-BE49-F238E27FC236}">
                <a16:creationId xmlns:a16="http://schemas.microsoft.com/office/drawing/2014/main" id="{FA547B17-E144-4C4B-B3E6-DECF3A521274}"/>
              </a:ext>
            </a:extLst>
          </p:cNvPr>
          <p:cNvCxnSpPr/>
          <p:nvPr/>
        </p:nvCxnSpPr>
        <p:spPr bwMode="auto">
          <a:xfrm>
            <a:off x="3784464" y="6224625"/>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8C5B68F0-0D4A-445F-A455-377860A0A20F}"/>
              </a:ext>
            </a:extLst>
          </p:cNvPr>
          <p:cNvGrpSpPr/>
          <p:nvPr/>
        </p:nvGrpSpPr>
        <p:grpSpPr>
          <a:xfrm>
            <a:off x="325691" y="6043044"/>
            <a:ext cx="3463955" cy="830997"/>
            <a:chOff x="551991" y="4663671"/>
            <a:chExt cx="3898573" cy="830997"/>
          </a:xfrm>
        </p:grpSpPr>
        <p:sp>
          <p:nvSpPr>
            <p:cNvPr id="13" name="Star: 5 Points 12">
              <a:extLst>
                <a:ext uri="{FF2B5EF4-FFF2-40B4-BE49-F238E27FC236}">
                  <a16:creationId xmlns:a16="http://schemas.microsoft.com/office/drawing/2014/main" id="{6C3E5851-97E4-47AB-A351-1BB75FAA8F25}"/>
                </a:ext>
              </a:extLst>
            </p:cNvPr>
            <p:cNvSpPr/>
            <p:nvPr/>
          </p:nvSpPr>
          <p:spPr bwMode="auto">
            <a:xfrm>
              <a:off x="551991" y="4716519"/>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4" name="Star: 5 Points 13">
              <a:extLst>
                <a:ext uri="{FF2B5EF4-FFF2-40B4-BE49-F238E27FC236}">
                  <a16:creationId xmlns:a16="http://schemas.microsoft.com/office/drawing/2014/main" id="{6EDF3C98-BF3D-48E8-A619-9A7EEE4C5C21}"/>
                </a:ext>
              </a:extLst>
            </p:cNvPr>
            <p:cNvSpPr/>
            <p:nvPr/>
          </p:nvSpPr>
          <p:spPr bwMode="auto">
            <a:xfrm>
              <a:off x="551991" y="5005554"/>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5" name="TextBox 14">
              <a:extLst>
                <a:ext uri="{FF2B5EF4-FFF2-40B4-BE49-F238E27FC236}">
                  <a16:creationId xmlns:a16="http://schemas.microsoft.com/office/drawing/2014/main" id="{734E0EEA-23CC-48F8-8146-8461D1F1DDCD}"/>
                </a:ext>
              </a:extLst>
            </p:cNvPr>
            <p:cNvSpPr txBox="1"/>
            <p:nvPr/>
          </p:nvSpPr>
          <p:spPr>
            <a:xfrm>
              <a:off x="687862" y="4663671"/>
              <a:ext cx="3762702" cy="830997"/>
            </a:xfrm>
            <a:prstGeom prst="rect">
              <a:avLst/>
            </a:prstGeom>
            <a:noFill/>
          </p:spPr>
          <p:txBody>
            <a:bodyPr wrap="square" rtlCol="0">
              <a:spAutoFit/>
            </a:bodyPr>
            <a:lstStyle/>
            <a:p>
              <a:r>
                <a:rPr lang="en-US" sz="1600" dirty="0"/>
                <a:t>GT Craig NCore Monitoring Site</a:t>
              </a:r>
            </a:p>
            <a:p>
              <a:r>
                <a:rPr lang="en-US" sz="1600" dirty="0"/>
                <a:t>Harvard Yards Monitoring Site</a:t>
              </a:r>
            </a:p>
            <a:p>
              <a:r>
                <a:rPr lang="en-US" sz="1600" dirty="0"/>
                <a:t>Major PM</a:t>
              </a:r>
              <a:r>
                <a:rPr lang="en-US" sz="1600" baseline="-25000" dirty="0"/>
                <a:t>2.5</a:t>
              </a:r>
              <a:r>
                <a:rPr lang="en-US" sz="1600" dirty="0"/>
                <a:t> Emission Sources</a:t>
              </a:r>
            </a:p>
          </p:txBody>
        </p:sp>
        <p:sp>
          <p:nvSpPr>
            <p:cNvPr id="16" name="Oval 15">
              <a:extLst>
                <a:ext uri="{FF2B5EF4-FFF2-40B4-BE49-F238E27FC236}">
                  <a16:creationId xmlns:a16="http://schemas.microsoft.com/office/drawing/2014/main" id="{7840E4F3-EE09-464C-A3F5-CD4072A98759}"/>
                </a:ext>
              </a:extLst>
            </p:cNvPr>
            <p:cNvSpPr/>
            <p:nvPr/>
          </p:nvSpPr>
          <p:spPr bwMode="auto">
            <a:xfrm>
              <a:off x="572226" y="5287934"/>
              <a:ext cx="87822" cy="80200"/>
            </a:xfrm>
            <a:prstGeom prst="ellipse">
              <a:avLst/>
            </a:prstGeom>
            <a:solidFill>
              <a:srgbClr val="3B7B3B"/>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grpSp>
        <p:nvGrpSpPr>
          <p:cNvPr id="19" name="Group 18">
            <a:extLst>
              <a:ext uri="{FF2B5EF4-FFF2-40B4-BE49-F238E27FC236}">
                <a16:creationId xmlns:a16="http://schemas.microsoft.com/office/drawing/2014/main" id="{2A8713F6-F580-4FF6-94FF-9DEBDB034B5A}"/>
              </a:ext>
            </a:extLst>
          </p:cNvPr>
          <p:cNvGrpSpPr/>
          <p:nvPr/>
        </p:nvGrpSpPr>
        <p:grpSpPr>
          <a:xfrm>
            <a:off x="4147653" y="2216203"/>
            <a:ext cx="5607485" cy="4484914"/>
            <a:chOff x="4203580" y="2069396"/>
            <a:chExt cx="5607485" cy="4484914"/>
          </a:xfrm>
        </p:grpSpPr>
        <p:pic>
          <p:nvPicPr>
            <p:cNvPr id="3" name="Picture 2">
              <a:extLst>
                <a:ext uri="{FF2B5EF4-FFF2-40B4-BE49-F238E27FC236}">
                  <a16:creationId xmlns:a16="http://schemas.microsoft.com/office/drawing/2014/main" id="{6C58C6C3-09D8-42BB-9D85-8031D4693648}"/>
                </a:ext>
              </a:extLst>
            </p:cNvPr>
            <p:cNvPicPr>
              <a:picLocks noChangeAspect="1"/>
            </p:cNvPicPr>
            <p:nvPr/>
          </p:nvPicPr>
          <p:blipFill>
            <a:blip r:embed="rId8"/>
            <a:stretch>
              <a:fillRect/>
            </a:stretch>
          </p:blipFill>
          <p:spPr>
            <a:xfrm>
              <a:off x="4203580" y="2069396"/>
              <a:ext cx="5607485" cy="4484914"/>
            </a:xfrm>
            <a:prstGeom prst="rect">
              <a:avLst/>
            </a:prstGeom>
          </p:spPr>
        </p:pic>
        <p:sp>
          <p:nvSpPr>
            <p:cNvPr id="17" name="Star: 5 Points 16">
              <a:extLst>
                <a:ext uri="{FF2B5EF4-FFF2-40B4-BE49-F238E27FC236}">
                  <a16:creationId xmlns:a16="http://schemas.microsoft.com/office/drawing/2014/main" id="{8918BCB1-1816-4253-BB87-71C0CB978508}"/>
                </a:ext>
              </a:extLst>
            </p:cNvPr>
            <p:cNvSpPr/>
            <p:nvPr/>
          </p:nvSpPr>
          <p:spPr bwMode="auto">
            <a:xfrm>
              <a:off x="6739159" y="4905615"/>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8" name="Oval 17">
              <a:extLst>
                <a:ext uri="{FF2B5EF4-FFF2-40B4-BE49-F238E27FC236}">
                  <a16:creationId xmlns:a16="http://schemas.microsoft.com/office/drawing/2014/main" id="{EDFAB9CE-C052-45C9-B835-6E08E4480B4C}"/>
                </a:ext>
              </a:extLst>
            </p:cNvPr>
            <p:cNvSpPr/>
            <p:nvPr/>
          </p:nvSpPr>
          <p:spPr bwMode="auto">
            <a:xfrm>
              <a:off x="5923357" y="4149892"/>
              <a:ext cx="1759895" cy="1633524"/>
            </a:xfrm>
            <a:prstGeom prst="ellipse">
              <a:avLst/>
            </a:prstGeom>
            <a:noFill/>
            <a:ln w="38100" cap="flat" cmpd="sng" algn="ctr">
              <a:solidFill>
                <a:srgbClr val="33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pic>
        <p:nvPicPr>
          <p:cNvPr id="20" name="Picture 19">
            <a:extLst>
              <a:ext uri="{FF2B5EF4-FFF2-40B4-BE49-F238E27FC236}">
                <a16:creationId xmlns:a16="http://schemas.microsoft.com/office/drawing/2014/main" id="{ED54A396-6D02-4E06-9A96-2A5001CB57BF}"/>
              </a:ext>
            </a:extLst>
          </p:cNvPr>
          <p:cNvPicPr>
            <a:picLocks noChangeAspect="1"/>
          </p:cNvPicPr>
          <p:nvPr/>
        </p:nvPicPr>
        <p:blipFill>
          <a:blip r:embed="rId9"/>
          <a:stretch>
            <a:fillRect/>
          </a:stretch>
        </p:blipFill>
        <p:spPr>
          <a:xfrm>
            <a:off x="4170133" y="2216203"/>
            <a:ext cx="1309340" cy="1844070"/>
          </a:xfrm>
          <a:prstGeom prst="rect">
            <a:avLst/>
          </a:prstGeom>
          <a:ln>
            <a:solidFill>
              <a:schemeClr val="tx1"/>
            </a:solidFill>
          </a:ln>
        </p:spPr>
      </p:pic>
      <p:sp>
        <p:nvSpPr>
          <p:cNvPr id="55" name="Rectangle 54">
            <a:extLst>
              <a:ext uri="{FF2B5EF4-FFF2-40B4-BE49-F238E27FC236}">
                <a16:creationId xmlns:a16="http://schemas.microsoft.com/office/drawing/2014/main" id="{9418CAD7-C117-4A77-A545-9CD2802CAE19}"/>
              </a:ext>
            </a:extLst>
          </p:cNvPr>
          <p:cNvSpPr/>
          <p:nvPr/>
        </p:nvSpPr>
        <p:spPr>
          <a:xfrm>
            <a:off x="4040127" y="1056119"/>
            <a:ext cx="7928901" cy="830997"/>
          </a:xfrm>
          <a:prstGeom prst="rect">
            <a:avLst/>
          </a:prstGeom>
        </p:spPr>
        <p:txBody>
          <a:bodyPr wrap="square">
            <a:spAutoFit/>
          </a:bodyPr>
          <a:lstStyle/>
          <a:p>
            <a:r>
              <a:rPr lang="en-US" sz="1600" dirty="0"/>
              <a:t>Adding proximity analysis capabilities would allow the user to set a flexible Radius of Interest for a selected monitoring site or facility, and visually see air quality risk and EJ indicators within the selected radius</a:t>
            </a:r>
          </a:p>
        </p:txBody>
      </p:sp>
      <p:sp>
        <p:nvSpPr>
          <p:cNvPr id="56" name="Slide Number Placeholder 1">
            <a:extLst>
              <a:ext uri="{FF2B5EF4-FFF2-40B4-BE49-F238E27FC236}">
                <a16:creationId xmlns:a16="http://schemas.microsoft.com/office/drawing/2014/main" id="{DF74F268-2C98-4220-9DB1-FFD9494B661E}"/>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12</a:t>
            </a:fld>
            <a:endParaRPr lang="en-US" dirty="0">
              <a:solidFill>
                <a:prstClr val="black">
                  <a:tint val="75000"/>
                </a:prstClr>
              </a:solidFill>
              <a:latin typeface="Arial" pitchFamily="34" charset="0"/>
              <a:ea typeface="微软雅黑"/>
            </a:endParaRPr>
          </a:p>
        </p:txBody>
      </p:sp>
      <p:pic>
        <p:nvPicPr>
          <p:cNvPr id="25" name="Picture 24">
            <a:extLst>
              <a:ext uri="{FF2B5EF4-FFF2-40B4-BE49-F238E27FC236}">
                <a16:creationId xmlns:a16="http://schemas.microsoft.com/office/drawing/2014/main" id="{7ABCF6A6-0F40-4C52-8FD0-131F3275F3CD}"/>
              </a:ext>
            </a:extLst>
          </p:cNvPr>
          <p:cNvPicPr>
            <a:picLocks noChangeAspect="1"/>
          </p:cNvPicPr>
          <p:nvPr/>
        </p:nvPicPr>
        <p:blipFill rotWithShape="1">
          <a:blip r:embed="rId10"/>
          <a:srcRect t="-1" b="38475"/>
          <a:stretch/>
        </p:blipFill>
        <p:spPr>
          <a:xfrm>
            <a:off x="9921153" y="2523447"/>
            <a:ext cx="2047875" cy="2695718"/>
          </a:xfrm>
          <a:prstGeom prst="rect">
            <a:avLst/>
          </a:prstGeom>
        </p:spPr>
      </p:pic>
    </p:spTree>
    <p:extLst>
      <p:ext uri="{BB962C8B-B14F-4D97-AF65-F5344CB8AC3E}">
        <p14:creationId xmlns:p14="http://schemas.microsoft.com/office/powerpoint/2010/main" val="296114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C8480B-8B8A-44ED-99CE-490A552FD5B2}"/>
              </a:ext>
            </a:extLst>
          </p:cNvPr>
          <p:cNvGrpSpPr/>
          <p:nvPr/>
        </p:nvGrpSpPr>
        <p:grpSpPr>
          <a:xfrm>
            <a:off x="106607" y="2201571"/>
            <a:ext cx="5295047" cy="3855246"/>
            <a:chOff x="1524000" y="874033"/>
            <a:chExt cx="9178287" cy="5792578"/>
          </a:xfrm>
        </p:grpSpPr>
        <p:pic>
          <p:nvPicPr>
            <p:cNvPr id="3" name="Picture 2">
              <a:extLst>
                <a:ext uri="{FF2B5EF4-FFF2-40B4-BE49-F238E27FC236}">
                  <a16:creationId xmlns:a16="http://schemas.microsoft.com/office/drawing/2014/main" id="{7581BC56-9C4C-4474-A57E-160FA6676630}"/>
                </a:ext>
              </a:extLst>
            </p:cNvPr>
            <p:cNvPicPr>
              <a:picLocks noChangeAspect="1"/>
            </p:cNvPicPr>
            <p:nvPr/>
          </p:nvPicPr>
          <p:blipFill>
            <a:blip r:embed="rId3"/>
            <a:stretch>
              <a:fillRect/>
            </a:stretch>
          </p:blipFill>
          <p:spPr>
            <a:xfrm>
              <a:off x="1524000" y="874033"/>
              <a:ext cx="9178287" cy="5792578"/>
            </a:xfrm>
            <a:prstGeom prst="rect">
              <a:avLst/>
            </a:prstGeom>
            <a:ln w="19050">
              <a:solidFill>
                <a:schemeClr val="accent1"/>
              </a:solidFill>
            </a:ln>
          </p:spPr>
        </p:pic>
        <p:pic>
          <p:nvPicPr>
            <p:cNvPr id="27" name="Picture 26">
              <a:extLst>
                <a:ext uri="{FF2B5EF4-FFF2-40B4-BE49-F238E27FC236}">
                  <a16:creationId xmlns:a16="http://schemas.microsoft.com/office/drawing/2014/main" id="{5BD250C7-45A5-4B80-AB9B-FC1AC1CAF017}"/>
                </a:ext>
              </a:extLst>
            </p:cNvPr>
            <p:cNvPicPr>
              <a:picLocks noChangeAspect="1"/>
            </p:cNvPicPr>
            <p:nvPr/>
          </p:nvPicPr>
          <p:blipFill>
            <a:blip r:embed="rId4"/>
            <a:stretch>
              <a:fillRect/>
            </a:stretch>
          </p:blipFill>
          <p:spPr>
            <a:xfrm>
              <a:off x="7010691" y="2639830"/>
              <a:ext cx="3675599" cy="2602537"/>
            </a:xfrm>
            <a:prstGeom prst="rect">
              <a:avLst/>
            </a:prstGeom>
            <a:ln>
              <a:solidFill>
                <a:schemeClr val="tx1"/>
              </a:solidFill>
            </a:ln>
          </p:spPr>
        </p:pic>
        <p:cxnSp>
          <p:nvCxnSpPr>
            <p:cNvPr id="17" name="Straight Connector 16">
              <a:extLst>
                <a:ext uri="{FF2B5EF4-FFF2-40B4-BE49-F238E27FC236}">
                  <a16:creationId xmlns:a16="http://schemas.microsoft.com/office/drawing/2014/main" id="{096CA807-5A5C-4924-8034-68827C5BB9B1}"/>
                </a:ext>
              </a:extLst>
            </p:cNvPr>
            <p:cNvCxnSpPr/>
            <p:nvPr/>
          </p:nvCxnSpPr>
          <p:spPr bwMode="auto">
            <a:xfrm>
              <a:off x="2718627" y="5930811"/>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Oval 3">
              <a:extLst>
                <a:ext uri="{FF2B5EF4-FFF2-40B4-BE49-F238E27FC236}">
                  <a16:creationId xmlns:a16="http://schemas.microsoft.com/office/drawing/2014/main" id="{A52F0FCA-4207-4B16-9B48-8A3118377D63}"/>
                </a:ext>
              </a:extLst>
            </p:cNvPr>
            <p:cNvSpPr/>
            <p:nvPr/>
          </p:nvSpPr>
          <p:spPr bwMode="auto">
            <a:xfrm>
              <a:off x="2329642" y="2210671"/>
              <a:ext cx="1823258" cy="1675529"/>
            </a:xfrm>
            <a:prstGeom prst="ellipse">
              <a:avLst/>
            </a:prstGeom>
            <a:noFill/>
            <a:ln w="3810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dirty="0">
                <a:solidFill>
                  <a:srgbClr val="FF3300"/>
                </a:solidFill>
                <a:latin typeface="Arial" charset="0"/>
                <a:ea typeface="宋体" pitchFamily="2" charset="-122"/>
              </a:endParaRPr>
            </a:p>
          </p:txBody>
        </p:sp>
        <p:pic>
          <p:nvPicPr>
            <p:cNvPr id="5" name="Picture 4">
              <a:extLst>
                <a:ext uri="{FF2B5EF4-FFF2-40B4-BE49-F238E27FC236}">
                  <a16:creationId xmlns:a16="http://schemas.microsoft.com/office/drawing/2014/main" id="{551D6380-9E7E-4871-8935-9D308B7AFD3E}"/>
                </a:ext>
              </a:extLst>
            </p:cNvPr>
            <p:cNvPicPr>
              <a:picLocks noChangeAspect="1"/>
            </p:cNvPicPr>
            <p:nvPr/>
          </p:nvPicPr>
          <p:blipFill rotWithShape="1">
            <a:blip r:embed="rId4"/>
            <a:srcRect b="55277"/>
            <a:stretch/>
          </p:blipFill>
          <p:spPr>
            <a:xfrm>
              <a:off x="3258024" y="4275562"/>
              <a:ext cx="6106000" cy="1946869"/>
            </a:xfrm>
            <a:prstGeom prst="rect">
              <a:avLst/>
            </a:prstGeom>
            <a:ln>
              <a:solidFill>
                <a:schemeClr val="tx1"/>
              </a:solidFill>
            </a:ln>
          </p:spPr>
        </p:pic>
        <p:sp>
          <p:nvSpPr>
            <p:cNvPr id="21" name="Rectangle 20">
              <a:extLst>
                <a:ext uri="{FF2B5EF4-FFF2-40B4-BE49-F238E27FC236}">
                  <a16:creationId xmlns:a16="http://schemas.microsoft.com/office/drawing/2014/main" id="{C9A7E780-77F9-4181-B85B-A26333CEB478}"/>
                </a:ext>
              </a:extLst>
            </p:cNvPr>
            <p:cNvSpPr/>
            <p:nvPr/>
          </p:nvSpPr>
          <p:spPr>
            <a:xfrm>
              <a:off x="3244701" y="4955916"/>
              <a:ext cx="6088975" cy="508684"/>
            </a:xfrm>
            <a:prstGeom prst="rect">
              <a:avLst/>
            </a:prstGeom>
            <a:solidFill>
              <a:schemeClr val="bg1"/>
            </a:solidFill>
            <a:ln>
              <a:solidFill>
                <a:schemeClr val="tx1"/>
              </a:solidFill>
            </a:ln>
          </p:spPr>
          <p:txBody>
            <a:bodyPr wrap="square">
              <a:spAutoFit/>
            </a:bodyPr>
            <a:lstStyle/>
            <a:p>
              <a:pPr defTabSz="914400"/>
              <a:r>
                <a:rPr lang="en-US" sz="400" b="1" u="sng"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Facility</a:t>
              </a:r>
              <a:r>
                <a:rPr lang="en-US" sz="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American Synthesis Rubber Co., KY                 </a:t>
              </a:r>
              <a:r>
                <a:rPr lang="en-US" sz="400" b="1" u="sng" kern="100" dirty="0">
                  <a:latin typeface="Times New Roman" panose="02020603050405020304" pitchFamily="18" charset="0"/>
                  <a:ea typeface="等线" panose="02010600030101010101" pitchFamily="2" charset="-122"/>
                  <a:cs typeface="Times New Roman" panose="02020603050405020304" pitchFamily="18" charset="0"/>
                </a:rPr>
                <a:t>Sector group</a:t>
              </a:r>
              <a:r>
                <a:rPr lang="en-US" sz="400" b="1" kern="100" dirty="0">
                  <a:latin typeface="Times New Roman" panose="02020603050405020304" pitchFamily="18" charset="0"/>
                  <a:ea typeface="等线" panose="02010600030101010101" pitchFamily="2" charset="-122"/>
                  <a:cs typeface="Times New Roman" panose="02020603050405020304" pitchFamily="18" charset="0"/>
                </a:rPr>
                <a:t>: Polymers and Resins Production</a:t>
              </a:r>
              <a:endParaRPr lang="en-US" sz="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defTabSz="914400"/>
              <a:r>
                <a:rPr lang="en-US" sz="1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p>
            <a:p>
              <a:pPr defTabSz="914400"/>
              <a:r>
                <a:rPr lang="en-US" sz="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sz="7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x     </a:t>
              </a:r>
              <a:r>
                <a:rPr lang="en-US" sz="4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Display national map for Sector group</a:t>
              </a:r>
            </a:p>
          </p:txBody>
        </p:sp>
        <p:sp>
          <p:nvSpPr>
            <p:cNvPr id="19" name="Rectangle 18">
              <a:extLst>
                <a:ext uri="{FF2B5EF4-FFF2-40B4-BE49-F238E27FC236}">
                  <a16:creationId xmlns:a16="http://schemas.microsoft.com/office/drawing/2014/main" id="{D1691BF3-5FA0-408F-A462-6B98FC7160B6}"/>
                </a:ext>
              </a:extLst>
            </p:cNvPr>
            <p:cNvSpPr/>
            <p:nvPr/>
          </p:nvSpPr>
          <p:spPr bwMode="auto">
            <a:xfrm>
              <a:off x="3230592" y="5452967"/>
              <a:ext cx="6106000" cy="1136885"/>
            </a:xfrm>
            <a:prstGeom prst="rect">
              <a:avLst/>
            </a:prstGeom>
            <a:solidFill>
              <a:schemeClr val="bg2"/>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dirty="0">
                <a:solidFill>
                  <a:srgbClr val="FF3300"/>
                </a:solidFill>
                <a:latin typeface="Arial" charset="0"/>
                <a:ea typeface="宋体" pitchFamily="2" charset="-122"/>
              </a:endParaRPr>
            </a:p>
          </p:txBody>
        </p:sp>
        <p:sp>
          <p:nvSpPr>
            <p:cNvPr id="23" name="Rectangle 22">
              <a:extLst>
                <a:ext uri="{FF2B5EF4-FFF2-40B4-BE49-F238E27FC236}">
                  <a16:creationId xmlns:a16="http://schemas.microsoft.com/office/drawing/2014/main" id="{58DB7AB7-225C-4AE1-B1B9-2B1069CAA46E}"/>
                </a:ext>
              </a:extLst>
            </p:cNvPr>
            <p:cNvSpPr/>
            <p:nvPr/>
          </p:nvSpPr>
          <p:spPr>
            <a:xfrm>
              <a:off x="4279859" y="6104166"/>
              <a:ext cx="1904264" cy="277464"/>
            </a:xfrm>
            <a:prstGeom prst="rect">
              <a:avLst/>
            </a:prstGeom>
            <a:solidFill>
              <a:schemeClr val="bg2"/>
            </a:solidFill>
            <a:ln>
              <a:solidFill>
                <a:schemeClr val="tx1"/>
              </a:solidFill>
            </a:ln>
          </p:spPr>
          <p:txBody>
            <a:bodyPr wrap="square">
              <a:spAutoFit/>
            </a:bodyPr>
            <a:lstStyle/>
            <a:p>
              <a:pPr algn="ctr" defTabSz="914400"/>
              <a:r>
                <a:rPr lang="en-US" sz="600" b="1" kern="100" dirty="0">
                  <a:solidFill>
                    <a:srgbClr val="000000"/>
                  </a:solidFill>
                  <a:latin typeface="Arial" panose="020B0604020202020204" pitchFamily="34" charset="0"/>
                  <a:ea typeface="等线" panose="02010600030101010101" pitchFamily="2" charset="-122"/>
                  <a:cs typeface="Arial" panose="020B0604020202020204" pitchFamily="34" charset="0"/>
                </a:rPr>
                <a:t>Create Table</a:t>
              </a:r>
            </a:p>
          </p:txBody>
        </p:sp>
        <p:sp>
          <p:nvSpPr>
            <p:cNvPr id="24" name="Rectangle 23">
              <a:extLst>
                <a:ext uri="{FF2B5EF4-FFF2-40B4-BE49-F238E27FC236}">
                  <a16:creationId xmlns:a16="http://schemas.microsoft.com/office/drawing/2014/main" id="{5684A689-EAF8-4ED7-B733-7717143C2A70}"/>
                </a:ext>
              </a:extLst>
            </p:cNvPr>
            <p:cNvSpPr/>
            <p:nvPr/>
          </p:nvSpPr>
          <p:spPr>
            <a:xfrm>
              <a:off x="6398804" y="6096958"/>
              <a:ext cx="1821428" cy="277464"/>
            </a:xfrm>
            <a:prstGeom prst="rect">
              <a:avLst/>
            </a:prstGeom>
            <a:solidFill>
              <a:schemeClr val="bg2"/>
            </a:solidFill>
            <a:ln>
              <a:solidFill>
                <a:schemeClr val="tx1"/>
              </a:solidFill>
            </a:ln>
          </p:spPr>
          <p:txBody>
            <a:bodyPr wrap="square">
              <a:spAutoFit/>
            </a:bodyPr>
            <a:lstStyle/>
            <a:p>
              <a:pPr algn="ctr" defTabSz="914400"/>
              <a:r>
                <a:rPr lang="en-US" sz="600" b="1" kern="100" dirty="0">
                  <a:solidFill>
                    <a:srgbClr val="000000"/>
                  </a:solidFill>
                  <a:latin typeface="Arial" panose="020B0604020202020204" pitchFamily="34" charset="0"/>
                  <a:ea typeface="等线" panose="02010600030101010101" pitchFamily="2" charset="-122"/>
                  <a:cs typeface="Arial" panose="020B0604020202020204" pitchFamily="34" charset="0"/>
                </a:rPr>
                <a:t>Create Plot</a:t>
              </a:r>
            </a:p>
          </p:txBody>
        </p:sp>
        <p:sp>
          <p:nvSpPr>
            <p:cNvPr id="6" name="Rectangle 5">
              <a:extLst>
                <a:ext uri="{FF2B5EF4-FFF2-40B4-BE49-F238E27FC236}">
                  <a16:creationId xmlns:a16="http://schemas.microsoft.com/office/drawing/2014/main" id="{2220978B-1ABA-4B95-8BB1-F4DE170A2154}"/>
                </a:ext>
              </a:extLst>
            </p:cNvPr>
            <p:cNvSpPr/>
            <p:nvPr/>
          </p:nvSpPr>
          <p:spPr>
            <a:xfrm>
              <a:off x="3239737" y="4269740"/>
              <a:ext cx="6121998" cy="346829"/>
            </a:xfrm>
            <a:prstGeom prst="rect">
              <a:avLst/>
            </a:prstGeom>
            <a:solidFill>
              <a:schemeClr val="bg2"/>
            </a:solidFill>
            <a:ln w="28575">
              <a:solidFill>
                <a:schemeClr val="tx1"/>
              </a:solidFill>
            </a:ln>
          </p:spPr>
          <p:txBody>
            <a:bodyPr wrap="square">
              <a:spAutoFit/>
            </a:bodyPr>
            <a:lstStyle/>
            <a:p>
              <a:pPr algn="ctr" defTabSz="914400"/>
              <a:r>
                <a:rPr lang="en-US" sz="7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and Spatial Analysis for MP Risks and EJ  </a:t>
              </a:r>
              <a:r>
                <a:rPr lang="en-US" sz="900" b="1" kern="100" dirty="0">
                  <a:solidFill>
                    <a:srgbClr val="000000"/>
                  </a:solidFill>
                  <a:latin typeface="Arial" panose="020B0604020202020204" pitchFamily="34" charset="0"/>
                  <a:ea typeface="等线" panose="02010600030101010101" pitchFamily="2" charset="-122"/>
                  <a:cs typeface="Arial" panose="020B0604020202020204" pitchFamily="34" charset="0"/>
                </a:rPr>
                <a:t>  </a:t>
              </a:r>
              <a:r>
                <a:rPr lang="en-US" sz="700" b="1" kern="100" dirty="0">
                  <a:solidFill>
                    <a:srgbClr val="000000"/>
                  </a:solidFill>
                  <a:latin typeface="Arial" panose="020B0604020202020204" pitchFamily="34" charset="0"/>
                  <a:ea typeface="等线" panose="02010600030101010101" pitchFamily="2" charset="-122"/>
                  <a:cs typeface="Arial" panose="020B0604020202020204" pitchFamily="34" charset="0"/>
                </a:rPr>
                <a:t> </a:t>
              </a:r>
              <a:endParaRPr lang="en-US" sz="700" b="1" dirty="0">
                <a:solidFill>
                  <a:srgbClr val="000000"/>
                </a:solidFill>
                <a:latin typeface="Arial" panose="020B0604020202020204" pitchFamily="34" charset="0"/>
                <a:ea typeface="微软雅黑"/>
                <a:cs typeface="Arial" panose="020B0604020202020204" pitchFamily="34" charset="0"/>
              </a:endParaRPr>
            </a:p>
          </p:txBody>
        </p:sp>
        <p:sp>
          <p:nvSpPr>
            <p:cNvPr id="7" name="Rectangle 6">
              <a:extLst>
                <a:ext uri="{FF2B5EF4-FFF2-40B4-BE49-F238E27FC236}">
                  <a16:creationId xmlns:a16="http://schemas.microsoft.com/office/drawing/2014/main" id="{93878FB0-0D10-418A-92F6-2C4EE4AE07A5}"/>
                </a:ext>
              </a:extLst>
            </p:cNvPr>
            <p:cNvSpPr/>
            <p:nvPr/>
          </p:nvSpPr>
          <p:spPr>
            <a:xfrm>
              <a:off x="3215654" y="4647328"/>
              <a:ext cx="1717797" cy="277464"/>
            </a:xfrm>
            <a:prstGeom prst="rect">
              <a:avLst/>
            </a:prstGeom>
            <a:solidFill>
              <a:srgbClr val="FFFF00"/>
            </a:solidFill>
            <a:ln>
              <a:solidFill>
                <a:schemeClr val="tx1"/>
              </a:solidFill>
            </a:ln>
          </p:spPr>
          <p:txBody>
            <a:bodyPr wrap="square">
              <a:spAutoFit/>
            </a:bodyPr>
            <a:lstStyle/>
            <a:p>
              <a:pPr algn="ctr" defTabSz="914400"/>
              <a:r>
                <a:rPr lang="en-US" sz="6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Analysis</a:t>
              </a:r>
              <a:endParaRPr lang="en-US" sz="600" dirty="0">
                <a:solidFill>
                  <a:srgbClr val="000000"/>
                </a:solidFill>
                <a:latin typeface="Arial" panose="020B0604020202020204" pitchFamily="34" charset="0"/>
                <a:ea typeface="微软雅黑"/>
                <a:cs typeface="Arial" panose="020B0604020202020204" pitchFamily="34" charset="0"/>
              </a:endParaRPr>
            </a:p>
          </p:txBody>
        </p:sp>
        <p:sp>
          <p:nvSpPr>
            <p:cNvPr id="14" name="Rectangle 13">
              <a:extLst>
                <a:ext uri="{FF2B5EF4-FFF2-40B4-BE49-F238E27FC236}">
                  <a16:creationId xmlns:a16="http://schemas.microsoft.com/office/drawing/2014/main" id="{513DA572-D8D5-4AED-9EE8-BA1804907FB0}"/>
                </a:ext>
              </a:extLst>
            </p:cNvPr>
            <p:cNvSpPr/>
            <p:nvPr/>
          </p:nvSpPr>
          <p:spPr>
            <a:xfrm>
              <a:off x="6375000" y="4675211"/>
              <a:ext cx="1190728" cy="254342"/>
            </a:xfrm>
            <a:prstGeom prst="rect">
              <a:avLst/>
            </a:prstGeom>
            <a:solidFill>
              <a:schemeClr val="bg1"/>
            </a:solidFill>
            <a:ln>
              <a:noFill/>
            </a:ln>
          </p:spPr>
          <p:txBody>
            <a:bodyPr wrap="square">
              <a:spAutoFit/>
            </a:bodyPr>
            <a:lstStyle/>
            <a:p>
              <a:pPr algn="ctr" defTabSz="914400"/>
              <a:endParaRPr lang="en-US" sz="500" dirty="0">
                <a:solidFill>
                  <a:srgbClr val="000000"/>
                </a:solidFill>
                <a:latin typeface="Arial" panose="020B0604020202020204" pitchFamily="34" charset="0"/>
                <a:ea typeface="微软雅黑"/>
                <a:cs typeface="Arial" panose="020B0604020202020204" pitchFamily="34" charset="0"/>
              </a:endParaRPr>
            </a:p>
          </p:txBody>
        </p:sp>
        <p:grpSp>
          <p:nvGrpSpPr>
            <p:cNvPr id="30" name="Group 29">
              <a:extLst>
                <a:ext uri="{FF2B5EF4-FFF2-40B4-BE49-F238E27FC236}">
                  <a16:creationId xmlns:a16="http://schemas.microsoft.com/office/drawing/2014/main" id="{C109F5D3-21DA-4064-A5FF-BA0BCF919567}"/>
                </a:ext>
              </a:extLst>
            </p:cNvPr>
            <p:cNvGrpSpPr/>
            <p:nvPr/>
          </p:nvGrpSpPr>
          <p:grpSpPr>
            <a:xfrm>
              <a:off x="6304383" y="5633804"/>
              <a:ext cx="1564787" cy="293775"/>
              <a:chOff x="4667038" y="4938031"/>
              <a:chExt cx="1564787" cy="293775"/>
            </a:xfrm>
          </p:grpSpPr>
          <p:sp>
            <p:nvSpPr>
              <p:cNvPr id="11" name="Rectangle 10">
                <a:extLst>
                  <a:ext uri="{FF2B5EF4-FFF2-40B4-BE49-F238E27FC236}">
                    <a16:creationId xmlns:a16="http://schemas.microsoft.com/office/drawing/2014/main" id="{BBF9F624-84B4-43D9-B118-0B28DF181BB9}"/>
                  </a:ext>
                </a:extLst>
              </p:cNvPr>
              <p:cNvSpPr/>
              <p:nvPr/>
            </p:nvSpPr>
            <p:spPr>
              <a:xfrm flipH="1">
                <a:off x="4667038" y="4970872"/>
                <a:ext cx="394817" cy="254341"/>
              </a:xfrm>
              <a:prstGeom prst="rect">
                <a:avLst/>
              </a:prstGeom>
            </p:spPr>
            <p:txBody>
              <a:bodyPr wrap="square">
                <a:spAutoFit/>
              </a:bodyPr>
              <a:lstStyle/>
              <a:p>
                <a:pPr defTabSz="914400"/>
                <a:r>
                  <a:rPr lang="en-US" sz="5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5</a:t>
                </a:r>
                <a:endParaRPr lang="en-US" sz="500" dirty="0">
                  <a:solidFill>
                    <a:srgbClr val="000000"/>
                  </a:solidFill>
                  <a:latin typeface="微软雅黑"/>
                  <a:ea typeface="微软雅黑"/>
                </a:endParaRPr>
              </a:p>
            </p:txBody>
          </p:sp>
          <p:grpSp>
            <p:nvGrpSpPr>
              <p:cNvPr id="8" name="Group 7">
                <a:extLst>
                  <a:ext uri="{FF2B5EF4-FFF2-40B4-BE49-F238E27FC236}">
                    <a16:creationId xmlns:a16="http://schemas.microsoft.com/office/drawing/2014/main" id="{C7629572-0C1D-4789-8A79-9741A1D6CD0F}"/>
                  </a:ext>
                </a:extLst>
              </p:cNvPr>
              <p:cNvGrpSpPr/>
              <p:nvPr/>
            </p:nvGrpSpPr>
            <p:grpSpPr>
              <a:xfrm>
                <a:off x="4761458" y="4938031"/>
                <a:ext cx="1170432" cy="114009"/>
                <a:chOff x="4807178" y="4892311"/>
                <a:chExt cx="1170432" cy="114009"/>
              </a:xfrm>
            </p:grpSpPr>
            <p:cxnSp>
              <p:nvCxnSpPr>
                <p:cNvPr id="10" name="Straight Connector 9">
                  <a:extLst>
                    <a:ext uri="{FF2B5EF4-FFF2-40B4-BE49-F238E27FC236}">
                      <a16:creationId xmlns:a16="http://schemas.microsoft.com/office/drawing/2014/main" id="{B448E1AA-A400-4FDB-B625-66B0EC2708F3}"/>
                    </a:ext>
                  </a:extLst>
                </p:cNvPr>
                <p:cNvCxnSpPr/>
                <p:nvPr/>
              </p:nvCxnSpPr>
              <p:spPr bwMode="auto">
                <a:xfrm>
                  <a:off x="4807178" y="4941727"/>
                  <a:ext cx="1170432"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sp>
              <p:nvSpPr>
                <p:cNvPr id="18" name="Rectangle 17">
                  <a:extLst>
                    <a:ext uri="{FF2B5EF4-FFF2-40B4-BE49-F238E27FC236}">
                      <a16:creationId xmlns:a16="http://schemas.microsoft.com/office/drawing/2014/main" id="{7112CEC0-27BB-4224-97B3-69A2BFAD3CDA}"/>
                    </a:ext>
                  </a:extLst>
                </p:cNvPr>
                <p:cNvSpPr/>
                <p:nvPr/>
              </p:nvSpPr>
              <p:spPr bwMode="auto">
                <a:xfrm>
                  <a:off x="5043680" y="4892311"/>
                  <a:ext cx="45719" cy="1140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dirty="0">
                    <a:solidFill>
                      <a:srgbClr val="FF3300"/>
                    </a:solidFill>
                    <a:latin typeface="Arial" charset="0"/>
                    <a:ea typeface="宋体" pitchFamily="2" charset="-122"/>
                  </a:endParaRPr>
                </a:p>
              </p:txBody>
            </p:sp>
          </p:grpSp>
          <p:sp>
            <p:nvSpPr>
              <p:cNvPr id="20" name="Rectangle 19">
                <a:extLst>
                  <a:ext uri="{FF2B5EF4-FFF2-40B4-BE49-F238E27FC236}">
                    <a16:creationId xmlns:a16="http://schemas.microsoft.com/office/drawing/2014/main" id="{9F7E70A6-CB09-4D14-8979-0F08697C23AE}"/>
                  </a:ext>
                </a:extLst>
              </p:cNvPr>
              <p:cNvSpPr/>
              <p:nvPr/>
            </p:nvSpPr>
            <p:spPr>
              <a:xfrm>
                <a:off x="5639158" y="4977465"/>
                <a:ext cx="592667" cy="254341"/>
              </a:xfrm>
              <a:prstGeom prst="rect">
                <a:avLst/>
              </a:prstGeom>
            </p:spPr>
            <p:txBody>
              <a:bodyPr wrap="none">
                <a:spAutoFit/>
              </a:bodyPr>
              <a:lstStyle/>
              <a:p>
                <a:pPr defTabSz="914400"/>
                <a:r>
                  <a:rPr lang="en-US" sz="5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50km</a:t>
                </a:r>
                <a:endParaRPr lang="en-US" sz="500" dirty="0">
                  <a:solidFill>
                    <a:srgbClr val="000000"/>
                  </a:solidFill>
                  <a:latin typeface="微软雅黑"/>
                  <a:ea typeface="微软雅黑"/>
                </a:endParaRPr>
              </a:p>
            </p:txBody>
          </p:sp>
        </p:grpSp>
        <p:sp>
          <p:nvSpPr>
            <p:cNvPr id="25" name="Rectangle 24">
              <a:extLst>
                <a:ext uri="{FF2B5EF4-FFF2-40B4-BE49-F238E27FC236}">
                  <a16:creationId xmlns:a16="http://schemas.microsoft.com/office/drawing/2014/main" id="{E6DC3706-C353-463B-946A-AC7515AABABE}"/>
                </a:ext>
              </a:extLst>
            </p:cNvPr>
            <p:cNvSpPr/>
            <p:nvPr/>
          </p:nvSpPr>
          <p:spPr bwMode="auto">
            <a:xfrm>
              <a:off x="3224362" y="4636767"/>
              <a:ext cx="1725084" cy="30204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dirty="0">
                <a:solidFill>
                  <a:srgbClr val="FF3300"/>
                </a:solidFill>
                <a:latin typeface="Arial" charset="0"/>
                <a:ea typeface="宋体" pitchFamily="2" charset="-122"/>
              </a:endParaRPr>
            </a:p>
          </p:txBody>
        </p:sp>
        <p:grpSp>
          <p:nvGrpSpPr>
            <p:cNvPr id="31" name="Group 30">
              <a:extLst>
                <a:ext uri="{FF2B5EF4-FFF2-40B4-BE49-F238E27FC236}">
                  <a16:creationId xmlns:a16="http://schemas.microsoft.com/office/drawing/2014/main" id="{4C015334-AC65-4D69-A681-78A922DB232F}"/>
                </a:ext>
              </a:extLst>
            </p:cNvPr>
            <p:cNvGrpSpPr/>
            <p:nvPr/>
          </p:nvGrpSpPr>
          <p:grpSpPr>
            <a:xfrm>
              <a:off x="4185364" y="5557128"/>
              <a:ext cx="2112958" cy="254342"/>
              <a:chOff x="2592858" y="4893966"/>
              <a:chExt cx="2112958" cy="254342"/>
            </a:xfrm>
          </p:grpSpPr>
          <p:pic>
            <p:nvPicPr>
              <p:cNvPr id="26" name="Picture 25">
                <a:extLst>
                  <a:ext uri="{FF2B5EF4-FFF2-40B4-BE49-F238E27FC236}">
                    <a16:creationId xmlns:a16="http://schemas.microsoft.com/office/drawing/2014/main" id="{0A7880E1-4595-4F15-832B-55E7F5DEF538}"/>
                  </a:ext>
                </a:extLst>
              </p:cNvPr>
              <p:cNvPicPr>
                <a:picLocks noChangeAspect="1"/>
              </p:cNvPicPr>
              <p:nvPr/>
            </p:nvPicPr>
            <p:blipFill rotWithShape="1">
              <a:blip r:embed="rId4"/>
              <a:srcRect l="2171" t="10854" r="72189" b="84137"/>
              <a:stretch/>
            </p:blipFill>
            <p:spPr>
              <a:xfrm>
                <a:off x="3129504" y="4918648"/>
                <a:ext cx="1576312" cy="218028"/>
              </a:xfrm>
              <a:prstGeom prst="rect">
                <a:avLst/>
              </a:prstGeom>
              <a:ln>
                <a:solidFill>
                  <a:schemeClr val="bg1"/>
                </a:solidFill>
              </a:ln>
            </p:spPr>
          </p:pic>
          <p:sp>
            <p:nvSpPr>
              <p:cNvPr id="16" name="Rectangle 15">
                <a:extLst>
                  <a:ext uri="{FF2B5EF4-FFF2-40B4-BE49-F238E27FC236}">
                    <a16:creationId xmlns:a16="http://schemas.microsoft.com/office/drawing/2014/main" id="{BE9285A6-1DC7-4F6D-850A-8E60F942BF82}"/>
                  </a:ext>
                </a:extLst>
              </p:cNvPr>
              <p:cNvSpPr/>
              <p:nvPr/>
            </p:nvSpPr>
            <p:spPr>
              <a:xfrm>
                <a:off x="2592858" y="4893966"/>
                <a:ext cx="1576312" cy="254342"/>
              </a:xfrm>
              <a:prstGeom prst="rect">
                <a:avLst/>
              </a:prstGeom>
              <a:solidFill>
                <a:schemeClr val="bg2"/>
              </a:solidFill>
              <a:ln>
                <a:solidFill>
                  <a:schemeClr val="tx1"/>
                </a:solidFill>
              </a:ln>
            </p:spPr>
            <p:txBody>
              <a:bodyPr wrap="square">
                <a:spAutoFit/>
              </a:bodyPr>
              <a:lstStyle/>
              <a:p>
                <a:pPr algn="ctr" defTabSz="914400"/>
                <a:r>
                  <a:rPr lang="en-US" sz="500" b="1" kern="100" dirty="0">
                    <a:solidFill>
                      <a:srgbClr val="000000"/>
                    </a:solidFill>
                    <a:latin typeface="Arial" panose="020B0604020202020204" pitchFamily="34" charset="0"/>
                    <a:ea typeface="等线" panose="02010600030101010101" pitchFamily="2" charset="-122"/>
                    <a:cs typeface="Arial" panose="020B0604020202020204" pitchFamily="34" charset="0"/>
                  </a:rPr>
                  <a:t>Radius of  Influence</a:t>
                </a:r>
                <a:endParaRPr lang="en-US" sz="500" dirty="0">
                  <a:solidFill>
                    <a:srgbClr val="000000"/>
                  </a:solidFill>
                  <a:latin typeface="Arial" panose="020B0604020202020204" pitchFamily="34" charset="0"/>
                  <a:ea typeface="微软雅黑"/>
                  <a:cs typeface="Arial" panose="020B0604020202020204" pitchFamily="34" charset="0"/>
                </a:endParaRPr>
              </a:p>
            </p:txBody>
          </p:sp>
        </p:grpSp>
        <p:sp>
          <p:nvSpPr>
            <p:cNvPr id="28" name="Rectangle 27">
              <a:extLst>
                <a:ext uri="{FF2B5EF4-FFF2-40B4-BE49-F238E27FC236}">
                  <a16:creationId xmlns:a16="http://schemas.microsoft.com/office/drawing/2014/main" id="{723AD2E8-B447-408B-B0A5-0C6F7EE0F760}"/>
                </a:ext>
              </a:extLst>
            </p:cNvPr>
            <p:cNvSpPr/>
            <p:nvPr/>
          </p:nvSpPr>
          <p:spPr bwMode="auto">
            <a:xfrm>
              <a:off x="9936480" y="3483864"/>
              <a:ext cx="722376" cy="26517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dirty="0">
                <a:solidFill>
                  <a:srgbClr val="FF3300"/>
                </a:solidFill>
                <a:latin typeface="Arial" charset="0"/>
                <a:ea typeface="宋体" pitchFamily="2" charset="-122"/>
              </a:endParaRPr>
            </a:p>
          </p:txBody>
        </p:sp>
        <p:sp>
          <p:nvSpPr>
            <p:cNvPr id="29" name="Rectangle 28">
              <a:extLst>
                <a:ext uri="{FF2B5EF4-FFF2-40B4-BE49-F238E27FC236}">
                  <a16:creationId xmlns:a16="http://schemas.microsoft.com/office/drawing/2014/main" id="{90D36652-9C01-4B4B-B051-9238FE158AB7}"/>
                </a:ext>
              </a:extLst>
            </p:cNvPr>
            <p:cNvSpPr/>
            <p:nvPr/>
          </p:nvSpPr>
          <p:spPr bwMode="auto">
            <a:xfrm>
              <a:off x="6539323" y="5253184"/>
              <a:ext cx="201168" cy="168973"/>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sz="900" dirty="0">
                <a:solidFill>
                  <a:srgbClr val="FF3300"/>
                </a:solidFill>
                <a:latin typeface="Arial" charset="0"/>
                <a:ea typeface="宋体" pitchFamily="2" charset="-122"/>
              </a:endParaRPr>
            </a:p>
          </p:txBody>
        </p:sp>
        <p:sp>
          <p:nvSpPr>
            <p:cNvPr id="13" name="Rectangle 12">
              <a:extLst>
                <a:ext uri="{FF2B5EF4-FFF2-40B4-BE49-F238E27FC236}">
                  <a16:creationId xmlns:a16="http://schemas.microsoft.com/office/drawing/2014/main" id="{1B474655-35C0-4A1D-B93B-59DA2AC47F31}"/>
                </a:ext>
              </a:extLst>
            </p:cNvPr>
            <p:cNvSpPr/>
            <p:nvPr/>
          </p:nvSpPr>
          <p:spPr>
            <a:xfrm>
              <a:off x="4949447" y="4657269"/>
              <a:ext cx="1531170" cy="277464"/>
            </a:xfrm>
            <a:prstGeom prst="rect">
              <a:avLst/>
            </a:prstGeom>
            <a:solidFill>
              <a:schemeClr val="bg2"/>
            </a:solidFill>
            <a:ln>
              <a:solidFill>
                <a:schemeClr val="tx1"/>
              </a:solidFill>
            </a:ln>
          </p:spPr>
          <p:txBody>
            <a:bodyPr wrap="square">
              <a:spAutoFit/>
            </a:bodyPr>
            <a:lstStyle/>
            <a:p>
              <a:pPr algn="ctr" defTabSz="914400"/>
              <a:r>
                <a:rPr lang="en-US" sz="600" b="1" kern="100" dirty="0">
                  <a:solidFill>
                    <a:srgbClr val="000000"/>
                  </a:solidFill>
                  <a:latin typeface="Arial" panose="020B0604020202020204" pitchFamily="34" charset="0"/>
                  <a:ea typeface="等线" panose="02010600030101010101" pitchFamily="2" charset="-122"/>
                  <a:cs typeface="Arial" panose="020B0604020202020204" pitchFamily="34" charset="0"/>
                </a:rPr>
                <a:t>Spatial Analysis</a:t>
              </a:r>
              <a:endParaRPr lang="en-US" sz="600" dirty="0">
                <a:solidFill>
                  <a:srgbClr val="000000"/>
                </a:solidFill>
                <a:latin typeface="Arial" panose="020B0604020202020204" pitchFamily="34" charset="0"/>
                <a:ea typeface="微软雅黑"/>
                <a:cs typeface="Arial" panose="020B0604020202020204" pitchFamily="34" charset="0"/>
              </a:endParaRPr>
            </a:p>
          </p:txBody>
        </p:sp>
      </p:grpSp>
      <p:pic>
        <p:nvPicPr>
          <p:cNvPr id="32" name="Picture 31">
            <a:extLst>
              <a:ext uri="{FF2B5EF4-FFF2-40B4-BE49-F238E27FC236}">
                <a16:creationId xmlns:a16="http://schemas.microsoft.com/office/drawing/2014/main" id="{3E40AD58-A169-4179-8CC8-37834791E4B3}"/>
              </a:ext>
            </a:extLst>
          </p:cNvPr>
          <p:cNvPicPr>
            <a:picLocks noChangeAspect="1"/>
          </p:cNvPicPr>
          <p:nvPr/>
        </p:nvPicPr>
        <p:blipFill rotWithShape="1">
          <a:blip r:embed="rId5"/>
          <a:srcRect l="27100" t="12892"/>
          <a:stretch/>
        </p:blipFill>
        <p:spPr>
          <a:xfrm>
            <a:off x="6541748" y="2201571"/>
            <a:ext cx="5645338" cy="3855246"/>
          </a:xfrm>
          <a:prstGeom prst="rect">
            <a:avLst/>
          </a:prstGeom>
          <a:ln w="12700">
            <a:solidFill>
              <a:schemeClr val="tx1"/>
            </a:solidFill>
          </a:ln>
        </p:spPr>
      </p:pic>
      <p:sp>
        <p:nvSpPr>
          <p:cNvPr id="15" name="Arrow: Right 14">
            <a:extLst>
              <a:ext uri="{FF2B5EF4-FFF2-40B4-BE49-F238E27FC236}">
                <a16:creationId xmlns:a16="http://schemas.microsoft.com/office/drawing/2014/main" id="{0482E692-D684-4DF4-AB80-AA702545A408}"/>
              </a:ext>
            </a:extLst>
          </p:cNvPr>
          <p:cNvSpPr/>
          <p:nvPr/>
        </p:nvSpPr>
        <p:spPr bwMode="auto">
          <a:xfrm>
            <a:off x="5589438" y="3466448"/>
            <a:ext cx="798937" cy="393675"/>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normalizeH="0" baseline="0" dirty="0">
              <a:ln w="22225">
                <a:solidFill>
                  <a:schemeClr val="accent2"/>
                </a:solidFill>
                <a:prstDash val="solid"/>
              </a:ln>
              <a:solidFill>
                <a:schemeClr val="accent2">
                  <a:lumMod val="40000"/>
                  <a:lumOff val="60000"/>
                </a:schemeClr>
              </a:solidFill>
              <a:latin typeface="Arial" charset="0"/>
              <a:ea typeface="宋体" pitchFamily="2" charset="-122"/>
            </a:endParaRPr>
          </a:p>
        </p:txBody>
      </p:sp>
      <p:sp>
        <p:nvSpPr>
          <p:cNvPr id="35" name="Arrow: Right 34">
            <a:extLst>
              <a:ext uri="{FF2B5EF4-FFF2-40B4-BE49-F238E27FC236}">
                <a16:creationId xmlns:a16="http://schemas.microsoft.com/office/drawing/2014/main" id="{EEFEAF66-7368-422D-ACE3-8EB9FA6410D5}"/>
              </a:ext>
            </a:extLst>
          </p:cNvPr>
          <p:cNvSpPr/>
          <p:nvPr/>
        </p:nvSpPr>
        <p:spPr bwMode="auto">
          <a:xfrm rot="10800000">
            <a:off x="5545996" y="4380159"/>
            <a:ext cx="798937" cy="393675"/>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normalizeH="0" baseline="0" dirty="0">
              <a:ln w="22225">
                <a:solidFill>
                  <a:schemeClr val="accent2"/>
                </a:solidFill>
                <a:prstDash val="solid"/>
              </a:ln>
              <a:solidFill>
                <a:schemeClr val="accent2">
                  <a:lumMod val="40000"/>
                  <a:lumOff val="60000"/>
                </a:schemeClr>
              </a:solidFill>
              <a:latin typeface="Arial" charset="0"/>
              <a:ea typeface="宋体" pitchFamily="2" charset="-122"/>
            </a:endParaRPr>
          </a:p>
        </p:txBody>
      </p:sp>
      <p:sp>
        <p:nvSpPr>
          <p:cNvPr id="33" name="Rectangle 32">
            <a:extLst>
              <a:ext uri="{FF2B5EF4-FFF2-40B4-BE49-F238E27FC236}">
                <a16:creationId xmlns:a16="http://schemas.microsoft.com/office/drawing/2014/main" id="{66031A42-D1D3-4979-B9D1-87C0C14CDBA1}"/>
              </a:ext>
            </a:extLst>
          </p:cNvPr>
          <p:cNvSpPr/>
          <p:nvPr/>
        </p:nvSpPr>
        <p:spPr bwMode="auto">
          <a:xfrm>
            <a:off x="9966120" y="3756961"/>
            <a:ext cx="352339" cy="339891"/>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cxnSp>
        <p:nvCxnSpPr>
          <p:cNvPr id="38" name="Straight Arrow Connector 37">
            <a:extLst>
              <a:ext uri="{FF2B5EF4-FFF2-40B4-BE49-F238E27FC236}">
                <a16:creationId xmlns:a16="http://schemas.microsoft.com/office/drawing/2014/main" id="{2A7009D9-7618-4FA5-BBDB-81F163F92DDE}"/>
              </a:ext>
            </a:extLst>
          </p:cNvPr>
          <p:cNvCxnSpPr>
            <a:cxnSpLocks/>
          </p:cNvCxnSpPr>
          <p:nvPr/>
        </p:nvCxnSpPr>
        <p:spPr bwMode="auto">
          <a:xfrm flipH="1" flipV="1">
            <a:off x="5469622" y="2194896"/>
            <a:ext cx="4496498" cy="1575415"/>
          </a:xfrm>
          <a:prstGeom prst="straightConnector1">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694CB9E-02B1-4A7F-97D6-2989DB2389DC}"/>
              </a:ext>
            </a:extLst>
          </p:cNvPr>
          <p:cNvCxnSpPr>
            <a:cxnSpLocks/>
          </p:cNvCxnSpPr>
          <p:nvPr/>
        </p:nvCxnSpPr>
        <p:spPr bwMode="auto">
          <a:xfrm flipH="1">
            <a:off x="5460394" y="4114806"/>
            <a:ext cx="4505726" cy="1959965"/>
          </a:xfrm>
          <a:prstGeom prst="straightConnector1">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3E117ED-9E0E-4D9B-BF1A-6F6415603569}"/>
              </a:ext>
            </a:extLst>
          </p:cNvPr>
          <p:cNvSpPr/>
          <p:nvPr/>
        </p:nvSpPr>
        <p:spPr>
          <a:xfrm>
            <a:off x="5342977" y="3166264"/>
            <a:ext cx="1249060" cy="369332"/>
          </a:xfrm>
          <a:prstGeom prst="rect">
            <a:avLst/>
          </a:prstGeom>
        </p:spPr>
        <p:txBody>
          <a:bodyPr wrap="none">
            <a:spAutoFit/>
          </a:bodyPr>
          <a:lstStyle/>
          <a:p>
            <a:r>
              <a:rPr lang="en-US" altLang="zh-CN" b="1" dirty="0">
                <a:solidFill>
                  <a:srgbClr val="0000FF"/>
                </a:solidFill>
                <a:latin typeface="Arial" panose="020B0604020202020204" pitchFamily="34" charset="0"/>
                <a:cs typeface="Arial" panose="020B0604020202020204" pitchFamily="34" charset="0"/>
              </a:rPr>
              <a:t>Zoom-out</a:t>
            </a:r>
            <a:endParaRPr lang="en-US" b="1" dirty="0">
              <a:solidFill>
                <a:srgbClr val="0000FF"/>
              </a:solidFill>
            </a:endParaRPr>
          </a:p>
        </p:txBody>
      </p:sp>
      <p:sp>
        <p:nvSpPr>
          <p:cNvPr id="47" name="Rectangle 46">
            <a:extLst>
              <a:ext uri="{FF2B5EF4-FFF2-40B4-BE49-F238E27FC236}">
                <a16:creationId xmlns:a16="http://schemas.microsoft.com/office/drawing/2014/main" id="{2CB2BC78-F57A-410C-AEDA-42D4C9B2FFBD}"/>
              </a:ext>
            </a:extLst>
          </p:cNvPr>
          <p:cNvSpPr/>
          <p:nvPr/>
        </p:nvSpPr>
        <p:spPr>
          <a:xfrm>
            <a:off x="5426821" y="4741679"/>
            <a:ext cx="1095172" cy="369332"/>
          </a:xfrm>
          <a:prstGeom prst="rect">
            <a:avLst/>
          </a:prstGeom>
        </p:spPr>
        <p:txBody>
          <a:bodyPr wrap="none">
            <a:spAutoFit/>
          </a:bodyPr>
          <a:lstStyle/>
          <a:p>
            <a:r>
              <a:rPr lang="en-US" altLang="zh-CN" b="1" dirty="0">
                <a:solidFill>
                  <a:srgbClr val="0000FF"/>
                </a:solidFill>
                <a:latin typeface="Arial" panose="020B0604020202020204" pitchFamily="34" charset="0"/>
                <a:cs typeface="Arial" panose="020B0604020202020204" pitchFamily="34" charset="0"/>
              </a:rPr>
              <a:t>Zoom-in</a:t>
            </a:r>
            <a:endParaRPr lang="en-US" b="1" dirty="0">
              <a:solidFill>
                <a:srgbClr val="0000FF"/>
              </a:solidFill>
            </a:endParaRPr>
          </a:p>
        </p:txBody>
      </p:sp>
      <p:sp>
        <p:nvSpPr>
          <p:cNvPr id="39" name="Speech Bubble: Rectangle with Corners Rounded 4">
            <a:extLst>
              <a:ext uri="{FF2B5EF4-FFF2-40B4-BE49-F238E27FC236}">
                <a16:creationId xmlns:a16="http://schemas.microsoft.com/office/drawing/2014/main" id="{1C2D021B-BAEC-4FE9-91E6-84F60DE32C5F}"/>
              </a:ext>
            </a:extLst>
          </p:cNvPr>
          <p:cNvSpPr/>
          <p:nvPr/>
        </p:nvSpPr>
        <p:spPr>
          <a:xfrm>
            <a:off x="7349680" y="1145264"/>
            <a:ext cx="4735713" cy="1303464"/>
          </a:xfrm>
          <a:prstGeom prst="wedgeRoundRectCallout">
            <a:avLst>
              <a:gd name="adj1" fmla="val 11601"/>
              <a:gd name="adj2" fmla="val 142502"/>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a:buFont typeface="Arial" panose="020B0604020202020204" pitchFamily="34" charset="0"/>
              <a:buChar char="•"/>
              <a:defRPr/>
            </a:pPr>
            <a:r>
              <a:rPr lang="en-US" sz="1600"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Display all facilities within same “Sector group”</a:t>
            </a:r>
          </a:p>
          <a:p>
            <a:pPr marL="285750" indent="-285750" defTabSz="914400">
              <a:buFont typeface="Arial" panose="020B0604020202020204" pitchFamily="34" charset="0"/>
              <a:buChar char="•"/>
              <a:defRPr/>
            </a:pPr>
            <a:r>
              <a:rPr lang="en-US" sz="1600"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Allow to “zoom out” nationally and “zoom-in” back to facility level</a:t>
            </a:r>
            <a:endParaRPr lang="en-US" sz="1600" dirty="0">
              <a:solidFill>
                <a:srgbClr val="0000FF"/>
              </a:solidFill>
              <a:latin typeface="Calibri" panose="020F0502020204030204" pitchFamily="34" charset="0"/>
              <a:cs typeface="Calibri" panose="020F0502020204030204" pitchFamily="34" charset="0"/>
            </a:endParaRPr>
          </a:p>
          <a:p>
            <a:pPr marL="285750" indent="-285750" defTabSz="914400">
              <a:buFont typeface="Arial" panose="020B0604020202020204" pitchFamily="34" charset="0"/>
              <a:buChar char="•"/>
              <a:defRPr/>
            </a:pPr>
            <a:r>
              <a:rPr lang="en-US" sz="1600"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Provide color scale for selected MP risk value (e.g., red w/ high MP risk)</a:t>
            </a:r>
          </a:p>
        </p:txBody>
      </p:sp>
      <p:sp>
        <p:nvSpPr>
          <p:cNvPr id="40" name="Slide Number Placeholder 1">
            <a:extLst>
              <a:ext uri="{FF2B5EF4-FFF2-40B4-BE49-F238E27FC236}">
                <a16:creationId xmlns:a16="http://schemas.microsoft.com/office/drawing/2014/main" id="{5B5415EC-9982-491A-9B98-373C0159EA2E}"/>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13</a:t>
            </a:fld>
            <a:endParaRPr lang="en-US" dirty="0">
              <a:solidFill>
                <a:prstClr val="black">
                  <a:tint val="75000"/>
                </a:prstClr>
              </a:solidFill>
              <a:latin typeface="Arial" pitchFamily="34" charset="0"/>
              <a:ea typeface="微软雅黑"/>
            </a:endParaRPr>
          </a:p>
        </p:txBody>
      </p:sp>
      <p:sp>
        <p:nvSpPr>
          <p:cNvPr id="42" name="Title 1">
            <a:extLst>
              <a:ext uri="{FF2B5EF4-FFF2-40B4-BE49-F238E27FC236}">
                <a16:creationId xmlns:a16="http://schemas.microsoft.com/office/drawing/2014/main" id="{6E9C59EA-5BF3-4D3D-A638-77F558CFC6A0}"/>
              </a:ext>
            </a:extLst>
          </p:cNvPr>
          <p:cNvSpPr>
            <a:spLocks noGrp="1"/>
          </p:cNvSpPr>
          <p:nvPr>
            <p:ph type="title"/>
          </p:nvPr>
        </p:nvSpPr>
        <p:spPr>
          <a:xfrm>
            <a:off x="609600" y="71440"/>
            <a:ext cx="10972800" cy="669103"/>
          </a:xfrm>
        </p:spPr>
        <p:txBody>
          <a:bodyPr/>
          <a:lstStyle/>
          <a:p>
            <a:r>
              <a:rPr lang="en-US" dirty="0"/>
              <a:t>Proximity Screening for Source/Sector</a:t>
            </a:r>
          </a:p>
        </p:txBody>
      </p:sp>
    </p:spTree>
    <p:extLst>
      <p:ext uri="{BB962C8B-B14F-4D97-AF65-F5344CB8AC3E}">
        <p14:creationId xmlns:p14="http://schemas.microsoft.com/office/powerpoint/2010/main" val="260120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F0280D7-0EE7-4F2C-ABFD-E78DACD31B1A}"/>
              </a:ext>
            </a:extLst>
          </p:cNvPr>
          <p:cNvSpPr>
            <a:spLocks noGrp="1"/>
          </p:cNvSpPr>
          <p:nvPr>
            <p:ph type="title"/>
          </p:nvPr>
        </p:nvSpPr>
        <p:spPr>
          <a:xfrm>
            <a:off x="609600" y="71440"/>
            <a:ext cx="10972800" cy="669103"/>
          </a:xfrm>
        </p:spPr>
        <p:txBody>
          <a:bodyPr/>
          <a:lstStyle/>
          <a:p>
            <a:r>
              <a:rPr lang="en-US" dirty="0"/>
              <a:t>Additional Considerations for Use within NEXUS</a:t>
            </a:r>
          </a:p>
        </p:txBody>
      </p:sp>
      <p:pic>
        <p:nvPicPr>
          <p:cNvPr id="4" name="Picture 3" descr="Map&#10;&#10;Description automatically generated">
            <a:extLst>
              <a:ext uri="{FF2B5EF4-FFF2-40B4-BE49-F238E27FC236}">
                <a16:creationId xmlns:a16="http://schemas.microsoft.com/office/drawing/2014/main" id="{A6889CC2-7144-45CE-88D9-F20F167CD18D}"/>
              </a:ext>
            </a:extLst>
          </p:cNvPr>
          <p:cNvPicPr>
            <a:picLocks noChangeAspect="1"/>
          </p:cNvPicPr>
          <p:nvPr/>
        </p:nvPicPr>
        <p:blipFill>
          <a:blip r:embed="rId3"/>
          <a:stretch>
            <a:fillRect/>
          </a:stretch>
        </p:blipFill>
        <p:spPr>
          <a:xfrm>
            <a:off x="7208322" y="907198"/>
            <a:ext cx="4577548" cy="5616624"/>
          </a:xfrm>
          <a:prstGeom prst="rect">
            <a:avLst/>
          </a:prstGeom>
          <a:noFill/>
        </p:spPr>
      </p:pic>
      <p:sp>
        <p:nvSpPr>
          <p:cNvPr id="6" name="Content Placeholder 2">
            <a:extLst>
              <a:ext uri="{FF2B5EF4-FFF2-40B4-BE49-F238E27FC236}">
                <a16:creationId xmlns:a16="http://schemas.microsoft.com/office/drawing/2014/main" id="{8A5104EE-AC8B-4741-B250-731182A6846C}"/>
              </a:ext>
            </a:extLst>
          </p:cNvPr>
          <p:cNvSpPr>
            <a:spLocks noGrp="1"/>
          </p:cNvSpPr>
          <p:nvPr>
            <p:ph idx="1"/>
          </p:nvPr>
        </p:nvSpPr>
        <p:spPr>
          <a:xfrm>
            <a:off x="609600" y="999778"/>
            <a:ext cx="6598722" cy="5616624"/>
          </a:xfrm>
        </p:spPr>
        <p:txBody>
          <a:bodyPr>
            <a:normAutofit lnSpcReduction="10000"/>
          </a:bodyPr>
          <a:lstStyle/>
          <a:p>
            <a:r>
              <a:rPr lang="en-US" sz="2600" b="0" dirty="0"/>
              <a:t>SLTs prepare Annual Air Monitoring Network Plans and are required to conduct a Network Assessment once every 5 years</a:t>
            </a:r>
          </a:p>
          <a:p>
            <a:pPr lvl="1"/>
            <a:r>
              <a:rPr lang="en-US" sz="2200" b="0" dirty="0"/>
              <a:t>Graphics such as this in San Joaquin Valley</a:t>
            </a:r>
            <a:r>
              <a:rPr lang="en-US" sz="2200" b="0" dirty="0">
                <a:latin typeface="Arial" panose="020B0604020202020204" pitchFamily="34" charset="0"/>
                <a:cs typeface="Arial" panose="020B0604020202020204" pitchFamily="34" charset="0"/>
              </a:rPr>
              <a:t>’</a:t>
            </a:r>
            <a:r>
              <a:rPr lang="en-US" sz="2200" b="0" dirty="0"/>
              <a:t>s 2020 Air Monitoring Network Assessment are common</a:t>
            </a:r>
          </a:p>
          <a:p>
            <a:pPr lvl="1"/>
            <a:r>
              <a:rPr lang="en-US" sz="2200" b="0" dirty="0"/>
              <a:t>NEXUS could enable monitor-based proximity analysis to augment these plans and network assessments</a:t>
            </a:r>
          </a:p>
          <a:p>
            <a:pPr marL="457200" lvl="1" indent="0">
              <a:buNone/>
            </a:pPr>
            <a:endParaRPr lang="en-US" sz="2200" b="0" dirty="0"/>
          </a:p>
          <a:p>
            <a:r>
              <a:rPr lang="en-US" sz="2400" b="0" dirty="0"/>
              <a:t>Consistent with AQ planning use, NEXUS can inform outreach efforts to help communities/stakeholders better understand the nature of air quality issues for their area</a:t>
            </a:r>
          </a:p>
          <a:p>
            <a:pPr lvl="1"/>
            <a:endParaRPr lang="en-US" sz="2400" dirty="0"/>
          </a:p>
        </p:txBody>
      </p:sp>
      <p:sp>
        <p:nvSpPr>
          <p:cNvPr id="2" name="Rectangle 1">
            <a:extLst>
              <a:ext uri="{FF2B5EF4-FFF2-40B4-BE49-F238E27FC236}">
                <a16:creationId xmlns:a16="http://schemas.microsoft.com/office/drawing/2014/main" id="{FFA0530F-2913-41B6-8E55-5E2C03DCDFF2}"/>
              </a:ext>
            </a:extLst>
          </p:cNvPr>
          <p:cNvSpPr/>
          <p:nvPr/>
        </p:nvSpPr>
        <p:spPr>
          <a:xfrm>
            <a:off x="6775596" y="6519198"/>
            <a:ext cx="5038158" cy="246221"/>
          </a:xfrm>
          <a:prstGeom prst="rect">
            <a:avLst/>
          </a:prstGeom>
        </p:spPr>
        <p:txBody>
          <a:bodyPr wrap="square">
            <a:spAutoFit/>
          </a:bodyPr>
          <a:lstStyle/>
          <a:p>
            <a:r>
              <a:rPr lang="en-US" sz="1000" dirty="0">
                <a:hlinkClick r:id="rId4"/>
              </a:rPr>
              <a:t>http://valleyair.org/aqinfo/Docs/2020-Air-Monitoring-Network-Assessment.pdf</a:t>
            </a:r>
            <a:r>
              <a:rPr lang="en-US" sz="1000" dirty="0"/>
              <a:t> </a:t>
            </a:r>
          </a:p>
        </p:txBody>
      </p:sp>
      <p:sp>
        <p:nvSpPr>
          <p:cNvPr id="7" name="Slide Number Placeholder 1">
            <a:extLst>
              <a:ext uri="{FF2B5EF4-FFF2-40B4-BE49-F238E27FC236}">
                <a16:creationId xmlns:a16="http://schemas.microsoft.com/office/drawing/2014/main" id="{B758D870-7A23-47A4-98CA-01D0D83D7D5F}"/>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14</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56382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B4701F-BF4D-4FF7-8BCE-53E022CC1BB3}"/>
              </a:ext>
            </a:extLst>
          </p:cNvPr>
          <p:cNvSpPr>
            <a:spLocks noGrp="1"/>
          </p:cNvSpPr>
          <p:nvPr>
            <p:ph type="title"/>
          </p:nvPr>
        </p:nvSpPr>
        <p:spPr>
          <a:xfrm>
            <a:off x="609600" y="71440"/>
            <a:ext cx="10972800" cy="669103"/>
          </a:xfrm>
        </p:spPr>
        <p:txBody>
          <a:bodyPr/>
          <a:lstStyle/>
          <a:p>
            <a:r>
              <a:rPr lang="en-US" dirty="0"/>
              <a:t>Communications Plan Discussion</a:t>
            </a:r>
          </a:p>
        </p:txBody>
      </p:sp>
      <p:sp>
        <p:nvSpPr>
          <p:cNvPr id="7" name="Slide Number Placeholder 1">
            <a:extLst>
              <a:ext uri="{FF2B5EF4-FFF2-40B4-BE49-F238E27FC236}">
                <a16:creationId xmlns:a16="http://schemas.microsoft.com/office/drawing/2014/main" id="{8C97CD0B-6631-4260-BAA3-574A6871758F}"/>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15</a:t>
            </a:fld>
            <a:endParaRPr lang="en-US" dirty="0">
              <a:solidFill>
                <a:prstClr val="black">
                  <a:tint val="75000"/>
                </a:prstClr>
              </a:solidFill>
              <a:latin typeface="Arial" pitchFamily="34" charset="0"/>
              <a:ea typeface="微软雅黑"/>
            </a:endParaRPr>
          </a:p>
        </p:txBody>
      </p:sp>
      <p:graphicFrame>
        <p:nvGraphicFramePr>
          <p:cNvPr id="3" name="Table 2">
            <a:extLst>
              <a:ext uri="{FF2B5EF4-FFF2-40B4-BE49-F238E27FC236}">
                <a16:creationId xmlns:a16="http://schemas.microsoft.com/office/drawing/2014/main" id="{55999316-4E99-4034-848A-D84ED0106513}"/>
              </a:ext>
            </a:extLst>
          </p:cNvPr>
          <p:cNvGraphicFramePr>
            <a:graphicFrameLocks noGrp="1"/>
          </p:cNvGraphicFramePr>
          <p:nvPr>
            <p:extLst>
              <p:ext uri="{D42A27DB-BD31-4B8C-83A1-F6EECF244321}">
                <p14:modId xmlns:p14="http://schemas.microsoft.com/office/powerpoint/2010/main" val="156335711"/>
              </p:ext>
            </p:extLst>
          </p:nvPr>
        </p:nvGraphicFramePr>
        <p:xfrm>
          <a:off x="609600" y="887819"/>
          <a:ext cx="10972800" cy="5840690"/>
        </p:xfrm>
        <a:graphic>
          <a:graphicData uri="http://schemas.openxmlformats.org/drawingml/2006/table">
            <a:tbl>
              <a:tblPr firstRow="1" firstCol="1" bandRow="1"/>
              <a:tblGrid>
                <a:gridCol w="1835888">
                  <a:extLst>
                    <a:ext uri="{9D8B030D-6E8A-4147-A177-3AD203B41FA5}">
                      <a16:colId xmlns:a16="http://schemas.microsoft.com/office/drawing/2014/main" val="464292572"/>
                    </a:ext>
                  </a:extLst>
                </a:gridCol>
                <a:gridCol w="3160182">
                  <a:extLst>
                    <a:ext uri="{9D8B030D-6E8A-4147-A177-3AD203B41FA5}">
                      <a16:colId xmlns:a16="http://schemas.microsoft.com/office/drawing/2014/main" val="3779767206"/>
                    </a:ext>
                  </a:extLst>
                </a:gridCol>
                <a:gridCol w="4572000">
                  <a:extLst>
                    <a:ext uri="{9D8B030D-6E8A-4147-A177-3AD203B41FA5}">
                      <a16:colId xmlns:a16="http://schemas.microsoft.com/office/drawing/2014/main" val="3982992269"/>
                    </a:ext>
                  </a:extLst>
                </a:gridCol>
                <a:gridCol w="1404730">
                  <a:extLst>
                    <a:ext uri="{9D8B030D-6E8A-4147-A177-3AD203B41FA5}">
                      <a16:colId xmlns:a16="http://schemas.microsoft.com/office/drawing/2014/main" val="2819203827"/>
                    </a:ext>
                  </a:extLst>
                </a:gridCol>
              </a:tblGrid>
              <a:tr h="490885">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Stakeholder / Stakeholder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Approximate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70417762"/>
                  </a:ext>
                </a:extLst>
              </a:tr>
              <a:tr h="597175">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OEJ (EJSCREEN Team)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MP planning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NEXUS tool – focusing on similarities &amp; differences with EJSCREEN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Awareness of the NEXUS tool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Feedback for improvements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Define capabilities of each tool and complimentary nature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83879220"/>
                  </a:ext>
                </a:extLst>
              </a:tr>
              <a:tr h="597175">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OAR (Joe Goffman, Tomas)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MP planning,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Detroit, SC &amp; Louisville Projects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NEXUS tool capabilities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General awareness of MP efforts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 of NEXUS tool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July 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50262917"/>
                  </a:ext>
                </a:extLst>
              </a:tr>
              <a:tr h="446206">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OAP (CAMD EJ Tool Development Team)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MP planning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NEXUS tool capabilities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Awareness of the NEXUS tool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Feedback for use &amp; improvements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July/August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02884062"/>
                  </a:ext>
                </a:extLst>
              </a:tr>
              <a:tr h="446206">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 4 / Louisville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NEXUS tool use– focusing on the Louisville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Awareness of the NEXUS tool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Feedback for use in NAA &amp; Advance areas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August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07433497"/>
                  </a:ext>
                </a:extLst>
              </a:tr>
              <a:tr h="1351140">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APMs (SIP and air toxics)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NEXUS – identify the highest risk areas across O</a:t>
                      </a:r>
                      <a:r>
                        <a:rPr lang="en-US" sz="16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PM</a:t>
                      </a:r>
                      <a:r>
                        <a:rPr lang="en-US" sz="16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Air Toxics; illustrative use in select areas such as Chicago, Houston &amp; Atlanta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Awareness of the NEXUS tool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Feedback for use &amp; improvements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Determine interest in area profile packets for Regions to discuss nature of MP issues and possible avenues to address or conduct more refined analyses (e.g., R9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Phoenix)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August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80427010"/>
                  </a:ext>
                </a:extLst>
              </a:tr>
              <a:tr h="597175">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MJOs (NACAA &amp; AAPCA)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TBD post regional discussions and feedback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Present latest MP projects (Louisville)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TBD post regional discussions and feedback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TBD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492" marR="63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6183792"/>
                  </a:ext>
                </a:extLst>
              </a:tr>
            </a:tbl>
          </a:graphicData>
        </a:graphic>
      </p:graphicFrame>
    </p:spTree>
    <p:extLst>
      <p:ext uri="{BB962C8B-B14F-4D97-AF65-F5344CB8AC3E}">
        <p14:creationId xmlns:p14="http://schemas.microsoft.com/office/powerpoint/2010/main" val="109058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D9CC4-F1FA-47CC-8550-AD9E60076677}"/>
              </a:ext>
            </a:extLst>
          </p:cNvPr>
          <p:cNvSpPr txBox="1"/>
          <p:nvPr/>
        </p:nvSpPr>
        <p:spPr bwMode="auto">
          <a:xfrm>
            <a:off x="914400" y="2130426"/>
            <a:ext cx="103632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eaLnBrk="0" fontAlgn="base" hangingPunct="0">
              <a:spcBef>
                <a:spcPct val="0"/>
              </a:spcBef>
              <a:spcAft>
                <a:spcPts val="600"/>
              </a:spcAft>
            </a:pPr>
            <a:r>
              <a:rPr lang="zh-CN" altLang="en-US" sz="5400" b="1" dirty="0">
                <a:solidFill>
                  <a:schemeClr val="bg1"/>
                </a:solidFill>
                <a:latin typeface="+mj-lt"/>
                <a:ea typeface="+mj-ea"/>
                <a:cs typeface="+mj-cs"/>
              </a:rPr>
              <a:t>Questions?</a:t>
            </a:r>
          </a:p>
        </p:txBody>
      </p:sp>
      <p:sp>
        <p:nvSpPr>
          <p:cNvPr id="4" name="Slide Number Placeholder 1">
            <a:extLst>
              <a:ext uri="{FF2B5EF4-FFF2-40B4-BE49-F238E27FC236}">
                <a16:creationId xmlns:a16="http://schemas.microsoft.com/office/drawing/2014/main" id="{A9FDF7ED-E2A5-4E12-AE73-DBE448BC5E98}"/>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16</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282040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DD990-2378-4CC4-A348-0CE9208B9AE0}"/>
              </a:ext>
            </a:extLst>
          </p:cNvPr>
          <p:cNvSpPr>
            <a:spLocks noGrp="1"/>
          </p:cNvSpPr>
          <p:nvPr>
            <p:ph idx="1"/>
          </p:nvPr>
        </p:nvSpPr>
        <p:spPr>
          <a:xfrm>
            <a:off x="609600" y="2073981"/>
            <a:ext cx="10972800" cy="2710037"/>
          </a:xfrm>
        </p:spPr>
        <p:txBody>
          <a:bodyPr/>
          <a:lstStyle/>
          <a:p>
            <a:pPr marL="0" indent="0" algn="ctr">
              <a:buNone/>
            </a:pPr>
            <a:r>
              <a:rPr lang="en-US" dirty="0"/>
              <a:t>Appendix</a:t>
            </a:r>
          </a:p>
          <a:p>
            <a:pPr marL="0" indent="0" algn="ctr">
              <a:buNone/>
            </a:pPr>
            <a:r>
              <a:rPr lang="en-US" dirty="0"/>
              <a:t>CAMD EJ Tool &amp; Proximity Analysis</a:t>
            </a:r>
          </a:p>
          <a:p>
            <a:pPr marL="0" indent="0" algn="ctr">
              <a:buNone/>
            </a:pPr>
            <a:endParaRPr lang="en-US" dirty="0"/>
          </a:p>
          <a:p>
            <a:pPr marL="0" indent="0" algn="ctr">
              <a:buNone/>
            </a:pPr>
            <a:r>
              <a:rPr lang="en-US" sz="2000" i="1" dirty="0"/>
              <a:t>Adapted from Update on OAP EJ Analytic &amp; Mapping Tool Development Briefing (3/30/21)</a:t>
            </a:r>
          </a:p>
        </p:txBody>
      </p:sp>
      <p:sp>
        <p:nvSpPr>
          <p:cNvPr id="5" name="Slide Number Placeholder 1">
            <a:extLst>
              <a:ext uri="{FF2B5EF4-FFF2-40B4-BE49-F238E27FC236}">
                <a16:creationId xmlns:a16="http://schemas.microsoft.com/office/drawing/2014/main" id="{19E75128-3767-4AB9-AE08-5593ECEF70A4}"/>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17</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350063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2">
            <a:extLst>
              <a:ext uri="{FF2B5EF4-FFF2-40B4-BE49-F238E27FC236}">
                <a16:creationId xmlns:a16="http://schemas.microsoft.com/office/drawing/2014/main" id="{F721403C-9CA8-4540-9D72-9661F30BB4B9}"/>
              </a:ext>
            </a:extLst>
          </p:cNvPr>
          <p:cNvGraphicFramePr>
            <a:graphicFrameLocks noGrp="1"/>
          </p:cNvGraphicFramePr>
          <p:nvPr>
            <p:ph idx="1"/>
            <p:extLst>
              <p:ext uri="{D42A27DB-BD31-4B8C-83A1-F6EECF244321}">
                <p14:modId xmlns:p14="http://schemas.microsoft.com/office/powerpoint/2010/main" val="300967345"/>
              </p:ext>
            </p:extLst>
          </p:nvPr>
        </p:nvGraphicFramePr>
        <p:xfrm>
          <a:off x="917713" y="115970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58590AFD-0744-4A87-B4D7-91EBCEAE2B48}"/>
              </a:ext>
            </a:extLst>
          </p:cNvPr>
          <p:cNvSpPr txBox="1">
            <a:spLocks/>
          </p:cNvSpPr>
          <p:nvPr/>
        </p:nvSpPr>
        <p:spPr bwMode="auto">
          <a:xfrm>
            <a:off x="89451" y="71440"/>
            <a:ext cx="11986591" cy="669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defTabSz="914400"/>
            <a:r>
              <a:rPr lang="en-US" sz="2400" kern="0" dirty="0"/>
              <a:t>How to determine whether an EGU might negatively impact a community?</a:t>
            </a:r>
          </a:p>
        </p:txBody>
      </p:sp>
      <p:sp>
        <p:nvSpPr>
          <p:cNvPr id="8" name="Slide Number Placeholder 1">
            <a:extLst>
              <a:ext uri="{FF2B5EF4-FFF2-40B4-BE49-F238E27FC236}">
                <a16:creationId xmlns:a16="http://schemas.microsoft.com/office/drawing/2014/main" id="{3F240BD6-2CE2-433B-8A5C-BBBBE5BF2E93}"/>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18</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97497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83CBC314-96F2-4934-8E87-D5B26BA208AA}"/>
              </a:ext>
            </a:extLst>
          </p:cNvPr>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752" t="2836" r="6403" b="8163"/>
          <a:stretch/>
        </p:blipFill>
        <p:spPr>
          <a:xfrm>
            <a:off x="4118919" y="443674"/>
            <a:ext cx="8073081" cy="6393080"/>
          </a:xfrm>
        </p:spPr>
      </p:pic>
      <p:sp>
        <p:nvSpPr>
          <p:cNvPr id="2" name="Title 1">
            <a:extLst>
              <a:ext uri="{FF2B5EF4-FFF2-40B4-BE49-F238E27FC236}">
                <a16:creationId xmlns:a16="http://schemas.microsoft.com/office/drawing/2014/main" id="{EBCC4DE7-2683-481C-A820-135E784A6062}"/>
              </a:ext>
            </a:extLst>
          </p:cNvPr>
          <p:cNvSpPr>
            <a:spLocks noGrp="1"/>
          </p:cNvSpPr>
          <p:nvPr>
            <p:ph type="title"/>
          </p:nvPr>
        </p:nvSpPr>
        <p:spPr>
          <a:xfrm>
            <a:off x="203886" y="310957"/>
            <a:ext cx="10515600" cy="1325563"/>
          </a:xfrm>
        </p:spPr>
        <p:txBody>
          <a:bodyPr/>
          <a:lstStyle/>
          <a:p>
            <a:r>
              <a:rPr lang="en-US" dirty="0"/>
              <a:t>Proximity Analysis</a:t>
            </a:r>
          </a:p>
        </p:txBody>
      </p:sp>
      <p:sp>
        <p:nvSpPr>
          <p:cNvPr id="8" name="Content Placeholder 2">
            <a:extLst>
              <a:ext uri="{FF2B5EF4-FFF2-40B4-BE49-F238E27FC236}">
                <a16:creationId xmlns:a16="http://schemas.microsoft.com/office/drawing/2014/main" id="{51E7ABDD-1408-4B0D-A785-38DD6EC3806B}"/>
              </a:ext>
            </a:extLst>
          </p:cNvPr>
          <p:cNvSpPr txBox="1">
            <a:spLocks/>
          </p:cNvSpPr>
          <p:nvPr/>
        </p:nvSpPr>
        <p:spPr>
          <a:xfrm>
            <a:off x="203886" y="1636520"/>
            <a:ext cx="3593757" cy="4422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EGUs linked to the census block groups that are within a 5km radius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Able to quickly filter EGUs based on nearby census block group ranking</a:t>
            </a:r>
          </a:p>
        </p:txBody>
      </p:sp>
      <p:sp>
        <p:nvSpPr>
          <p:cNvPr id="5" name="Title 1">
            <a:extLst>
              <a:ext uri="{FF2B5EF4-FFF2-40B4-BE49-F238E27FC236}">
                <a16:creationId xmlns:a16="http://schemas.microsoft.com/office/drawing/2014/main" id="{E1C2FEB9-A706-4833-9F31-43F13CD94B11}"/>
              </a:ext>
            </a:extLst>
          </p:cNvPr>
          <p:cNvSpPr txBox="1">
            <a:spLocks/>
          </p:cNvSpPr>
          <p:nvPr/>
        </p:nvSpPr>
        <p:spPr bwMode="auto">
          <a:xfrm>
            <a:off x="609600" y="71440"/>
            <a:ext cx="10972800" cy="669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defTabSz="914400"/>
            <a:r>
              <a:rPr lang="en-US" kern="0" dirty="0"/>
              <a:t>Proximity Analysis</a:t>
            </a:r>
          </a:p>
        </p:txBody>
      </p:sp>
      <p:sp>
        <p:nvSpPr>
          <p:cNvPr id="6" name="Slide Number Placeholder 1">
            <a:extLst>
              <a:ext uri="{FF2B5EF4-FFF2-40B4-BE49-F238E27FC236}">
                <a16:creationId xmlns:a16="http://schemas.microsoft.com/office/drawing/2014/main" id="{977BEA68-72CD-4328-A462-7C795BF91062}"/>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19</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279653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9508-4E6C-461E-90EE-ECD3606F3FA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B38BA51-208C-475B-BB8E-8E261B7B732D}"/>
              </a:ext>
            </a:extLst>
          </p:cNvPr>
          <p:cNvSpPr>
            <a:spLocks noGrp="1"/>
          </p:cNvSpPr>
          <p:nvPr>
            <p:ph idx="1"/>
          </p:nvPr>
        </p:nvSpPr>
        <p:spPr/>
        <p:txBody>
          <a:bodyPr>
            <a:normAutofit lnSpcReduction="10000"/>
          </a:bodyPr>
          <a:lstStyle/>
          <a:p>
            <a:pPr>
              <a:lnSpc>
                <a:spcPct val="150000"/>
              </a:lnSpc>
            </a:pPr>
            <a:r>
              <a:rPr lang="en-US" dirty="0"/>
              <a:t>Background</a:t>
            </a:r>
          </a:p>
          <a:p>
            <a:pPr>
              <a:lnSpc>
                <a:spcPct val="150000"/>
              </a:lnSpc>
            </a:pPr>
            <a:r>
              <a:rPr lang="en-US" dirty="0"/>
              <a:t>Need for Proximity Screening</a:t>
            </a:r>
          </a:p>
          <a:p>
            <a:pPr>
              <a:lnSpc>
                <a:spcPct val="150000"/>
              </a:lnSpc>
            </a:pPr>
            <a:r>
              <a:rPr lang="en-US" dirty="0"/>
              <a:t>Current Practice for Proximity Screening</a:t>
            </a:r>
          </a:p>
          <a:p>
            <a:pPr>
              <a:lnSpc>
                <a:spcPct val="150000"/>
              </a:lnSpc>
            </a:pPr>
            <a:r>
              <a:rPr lang="en-US" dirty="0"/>
              <a:t>Benefits of Proximity Screening </a:t>
            </a:r>
          </a:p>
          <a:p>
            <a:pPr>
              <a:lnSpc>
                <a:spcPct val="150000"/>
              </a:lnSpc>
            </a:pPr>
            <a:r>
              <a:rPr lang="en-US" dirty="0"/>
              <a:t>Proximity Screening for Source/Sector</a:t>
            </a:r>
          </a:p>
          <a:p>
            <a:pPr>
              <a:lnSpc>
                <a:spcPct val="150000"/>
              </a:lnSpc>
            </a:pPr>
            <a:r>
              <a:rPr lang="en-US" dirty="0"/>
              <a:t>Additional Considerations for Use within NEXUS</a:t>
            </a:r>
          </a:p>
          <a:p>
            <a:pPr>
              <a:lnSpc>
                <a:spcPct val="150000"/>
              </a:lnSpc>
            </a:pPr>
            <a:r>
              <a:rPr lang="en-US" dirty="0"/>
              <a:t>NEXUS Communications Plan</a:t>
            </a:r>
          </a:p>
          <a:p>
            <a:pPr lvl="1"/>
            <a:endParaRPr lang="en-US" dirty="0"/>
          </a:p>
        </p:txBody>
      </p:sp>
      <p:sp>
        <p:nvSpPr>
          <p:cNvPr id="4" name="Slide Number Placeholder 1">
            <a:extLst>
              <a:ext uri="{FF2B5EF4-FFF2-40B4-BE49-F238E27FC236}">
                <a16:creationId xmlns:a16="http://schemas.microsoft.com/office/drawing/2014/main" id="{EBCEE96D-8B19-46BF-9996-B2F6D8292483}"/>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2</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814133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21CB-BF17-4F36-8C51-9DDDB7E0363D}"/>
              </a:ext>
            </a:extLst>
          </p:cNvPr>
          <p:cNvSpPr>
            <a:spLocks noGrp="1"/>
          </p:cNvSpPr>
          <p:nvPr>
            <p:ph type="title"/>
          </p:nvPr>
        </p:nvSpPr>
        <p:spPr>
          <a:xfrm>
            <a:off x="555272" y="642573"/>
            <a:ext cx="10515600" cy="1016000"/>
          </a:xfrm>
        </p:spPr>
        <p:txBody>
          <a:bodyPr>
            <a:normAutofit/>
          </a:bodyPr>
          <a:lstStyle/>
          <a:p>
            <a:r>
              <a:rPr lang="en-US" dirty="0"/>
              <a:t>Proximity Analysis: Ranking EGUs</a:t>
            </a:r>
          </a:p>
        </p:txBody>
      </p:sp>
      <p:sp>
        <p:nvSpPr>
          <p:cNvPr id="3" name="Content Placeholder 2">
            <a:extLst>
              <a:ext uri="{FF2B5EF4-FFF2-40B4-BE49-F238E27FC236}">
                <a16:creationId xmlns:a16="http://schemas.microsoft.com/office/drawing/2014/main" id="{2FDE87BA-5EB4-4F2D-98A2-03EF84078383}"/>
              </a:ext>
            </a:extLst>
          </p:cNvPr>
          <p:cNvSpPr>
            <a:spLocks noGrp="1"/>
          </p:cNvSpPr>
          <p:nvPr>
            <p:ph idx="1"/>
          </p:nvPr>
        </p:nvSpPr>
        <p:spPr>
          <a:xfrm>
            <a:off x="555272" y="1658573"/>
            <a:ext cx="3321159" cy="4741137"/>
          </a:xfrm>
        </p:spPr>
        <p:txBody>
          <a:bodyPr>
            <a:normAutofit fontScale="62500" lnSpcReduction="20000"/>
          </a:bodyPr>
          <a:lstStyle/>
          <a:p>
            <a:r>
              <a:rPr lang="en-US" dirty="0"/>
              <a:t>Account for EGUs located near </a:t>
            </a:r>
            <a:r>
              <a:rPr lang="en-US" u="sng" dirty="0"/>
              <a:t>many</a:t>
            </a:r>
            <a:r>
              <a:rPr lang="en-US" dirty="0"/>
              <a:t> disproportionately-impacted communities</a:t>
            </a:r>
          </a:p>
          <a:p>
            <a:r>
              <a:rPr lang="en-US" dirty="0"/>
              <a:t>Considers:</a:t>
            </a:r>
          </a:p>
          <a:p>
            <a:pPr lvl="1"/>
            <a:r>
              <a:rPr lang="en-US" dirty="0"/>
              <a:t>Number of nearby disproportionally-impacted communities</a:t>
            </a:r>
          </a:p>
          <a:p>
            <a:pPr lvl="1"/>
            <a:r>
              <a:rPr lang="en-US" dirty="0"/>
              <a:t>Relative difference in disproportionate impacts that communities face</a:t>
            </a:r>
          </a:p>
          <a:p>
            <a:pPr lvl="1"/>
            <a:r>
              <a:rPr lang="en-US" dirty="0"/>
              <a:t>Total population</a:t>
            </a:r>
          </a:p>
          <a:p>
            <a:r>
              <a:rPr lang="en-US" dirty="0"/>
              <a:t>Next step: consider emissions</a:t>
            </a:r>
          </a:p>
        </p:txBody>
      </p:sp>
      <p:pic>
        <p:nvPicPr>
          <p:cNvPr id="5" name="Picture 4" descr="Diagram, map&#10;&#10;Description automatically generated">
            <a:extLst>
              <a:ext uri="{FF2B5EF4-FFF2-40B4-BE49-F238E27FC236}">
                <a16:creationId xmlns:a16="http://schemas.microsoft.com/office/drawing/2014/main" id="{AC7E93C8-2D77-4FD8-8C25-F0D5C4A5E5A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49" t="11966" r="2095" b="11453"/>
          <a:stretch/>
        </p:blipFill>
        <p:spPr>
          <a:xfrm>
            <a:off x="4132764" y="1658573"/>
            <a:ext cx="7676282" cy="4871070"/>
          </a:xfrm>
          <a:prstGeom prst="rect">
            <a:avLst/>
          </a:prstGeom>
        </p:spPr>
      </p:pic>
      <p:pic>
        <p:nvPicPr>
          <p:cNvPr id="6" name="Content Placeholder 6" descr="Diagram&#10;&#10;Description automatically generated">
            <a:extLst>
              <a:ext uri="{FF2B5EF4-FFF2-40B4-BE49-F238E27FC236}">
                <a16:creationId xmlns:a16="http://schemas.microsoft.com/office/drawing/2014/main" id="{F6FC248B-C092-4C12-97FC-F58282CB2F9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3690" t="71425" r="10671" b="9590"/>
          <a:stretch/>
        </p:blipFill>
        <p:spPr>
          <a:xfrm>
            <a:off x="4132764" y="5165926"/>
            <a:ext cx="1453764" cy="1363717"/>
          </a:xfrm>
          <a:prstGeom prst="rect">
            <a:avLst/>
          </a:prstGeom>
        </p:spPr>
      </p:pic>
      <p:sp>
        <p:nvSpPr>
          <p:cNvPr id="7" name="Title 1">
            <a:extLst>
              <a:ext uri="{FF2B5EF4-FFF2-40B4-BE49-F238E27FC236}">
                <a16:creationId xmlns:a16="http://schemas.microsoft.com/office/drawing/2014/main" id="{FF83E5E4-2675-486F-BB4A-5709E49C6CE7}"/>
              </a:ext>
            </a:extLst>
          </p:cNvPr>
          <p:cNvSpPr txBox="1">
            <a:spLocks/>
          </p:cNvSpPr>
          <p:nvPr/>
        </p:nvSpPr>
        <p:spPr bwMode="auto">
          <a:xfrm>
            <a:off x="609600" y="71440"/>
            <a:ext cx="10972800" cy="669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defTabSz="914400"/>
            <a:r>
              <a:rPr lang="en-US" kern="0" dirty="0"/>
              <a:t>Proximity Analysis – Ranking EGUs</a:t>
            </a:r>
          </a:p>
        </p:txBody>
      </p:sp>
      <p:sp>
        <p:nvSpPr>
          <p:cNvPr id="8" name="Slide Number Placeholder 1">
            <a:extLst>
              <a:ext uri="{FF2B5EF4-FFF2-40B4-BE49-F238E27FC236}">
                <a16:creationId xmlns:a16="http://schemas.microsoft.com/office/drawing/2014/main" id="{679894A7-6FD4-4EFB-9FA5-32E5BA8444B3}"/>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20</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341160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B619-3B0A-453A-BEBF-8C03F4F3D7F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C61B016-68E6-4EF5-B393-4CFE9D1CAF63}"/>
              </a:ext>
            </a:extLst>
          </p:cNvPr>
          <p:cNvSpPr>
            <a:spLocks noGrp="1"/>
          </p:cNvSpPr>
          <p:nvPr>
            <p:ph idx="1"/>
          </p:nvPr>
        </p:nvSpPr>
        <p:spPr>
          <a:xfrm>
            <a:off x="609600" y="999778"/>
            <a:ext cx="10972800" cy="5616624"/>
          </a:xfrm>
        </p:spPr>
        <p:txBody>
          <a:bodyPr/>
          <a:lstStyle/>
          <a:p>
            <a:r>
              <a:rPr lang="en-US" sz="2600" dirty="0"/>
              <a:t>NEXUS assembles a variety of air pollution data in one easily accessible place to inform MP air quality planning efforts</a:t>
            </a:r>
          </a:p>
          <a:p>
            <a:pPr lvl="1"/>
            <a:r>
              <a:rPr lang="en-US" sz="2200" b="0" dirty="0"/>
              <a:t>Identifies pollutant emissions and sources/sectors of potential interest within an area</a:t>
            </a:r>
          </a:p>
          <a:p>
            <a:r>
              <a:rPr lang="en-US" sz="2600" dirty="0"/>
              <a:t>Addition of screening analysis capabilities is recommended to best utilize the tool for AQ planning purposes:</a:t>
            </a:r>
          </a:p>
          <a:p>
            <a:pPr lvl="1"/>
            <a:r>
              <a:rPr lang="en-US" sz="2200" b="0" dirty="0">
                <a:solidFill>
                  <a:prstClr val="black"/>
                </a:solidFill>
              </a:rPr>
              <a:t>Screening allows for identification and better understanding of the key source(s)/pollutant(s) to focus efforts on:</a:t>
            </a:r>
          </a:p>
          <a:p>
            <a:pPr lvl="2"/>
            <a:r>
              <a:rPr lang="en-US" sz="1800" b="0" dirty="0">
                <a:solidFill>
                  <a:prstClr val="black"/>
                </a:solidFill>
              </a:rPr>
              <a:t>Nonattainment &amp; Advance areas:  Identify pollutant and source emissions that may be most effective to reduce through MP control strategies in order to reach/maintain attainment and/or reduce harmful exposures to air pollution</a:t>
            </a:r>
          </a:p>
          <a:p>
            <a:pPr lvl="2"/>
            <a:r>
              <a:rPr lang="en-US" sz="1800" b="0" dirty="0">
                <a:solidFill>
                  <a:prstClr val="black"/>
                </a:solidFill>
              </a:rPr>
              <a:t>Prioritization efforts:  Informs OAQPS and EPA Region efforts by allowing more full account of multi-pollutant exposures (e.g., O</a:t>
            </a:r>
            <a:r>
              <a:rPr lang="en-US" sz="1800" b="0" baseline="-25000" dirty="0">
                <a:solidFill>
                  <a:prstClr val="black"/>
                </a:solidFill>
              </a:rPr>
              <a:t>3</a:t>
            </a:r>
            <a:r>
              <a:rPr lang="en-US" sz="1800" b="0" dirty="0">
                <a:solidFill>
                  <a:prstClr val="black"/>
                </a:solidFill>
              </a:rPr>
              <a:t>, PM</a:t>
            </a:r>
            <a:r>
              <a:rPr lang="en-US" sz="1800" b="0" baseline="-25000" dirty="0">
                <a:solidFill>
                  <a:prstClr val="black"/>
                </a:solidFill>
              </a:rPr>
              <a:t>2.5</a:t>
            </a:r>
            <a:r>
              <a:rPr lang="en-US" sz="1800" b="0" dirty="0">
                <a:solidFill>
                  <a:prstClr val="black"/>
                </a:solidFill>
              </a:rPr>
              <a:t> and Air Toxics) for outreach and working with areas/communities of interest</a:t>
            </a:r>
          </a:p>
          <a:p>
            <a:pPr lvl="1"/>
            <a:r>
              <a:rPr lang="en-US" sz="2200" b="0" dirty="0"/>
              <a:t>Consistency in data, approach, tool for use in screening for our outreach efforts and potentially in regulatory/policy context</a:t>
            </a:r>
            <a:endParaRPr lang="en-US" sz="2200" b="0" dirty="0">
              <a:solidFill>
                <a:prstClr val="black"/>
              </a:solidFill>
            </a:endParaRPr>
          </a:p>
          <a:p>
            <a:endParaRPr lang="en-US" dirty="0"/>
          </a:p>
          <a:p>
            <a:endParaRPr lang="en-US" dirty="0"/>
          </a:p>
        </p:txBody>
      </p:sp>
      <p:sp>
        <p:nvSpPr>
          <p:cNvPr id="4" name="Slide Number Placeholder 1">
            <a:extLst>
              <a:ext uri="{FF2B5EF4-FFF2-40B4-BE49-F238E27FC236}">
                <a16:creationId xmlns:a16="http://schemas.microsoft.com/office/drawing/2014/main" id="{CD2734AD-BC8B-4EBA-8173-CC3F66A7A38C}"/>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3</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404156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a:xfrm>
            <a:off x="271153" y="71440"/>
            <a:ext cx="11649694" cy="669103"/>
          </a:xfrm>
        </p:spPr>
        <p:txBody>
          <a:bodyPr/>
          <a:lstStyle/>
          <a:p>
            <a:r>
              <a:rPr lang="en-US" dirty="0"/>
              <a:t>Need for Proximity Screening for Air Quality Planning</a:t>
            </a:r>
          </a:p>
        </p:txBody>
      </p:sp>
      <p:graphicFrame>
        <p:nvGraphicFramePr>
          <p:cNvPr id="6" name="Diagram 5">
            <a:extLst>
              <a:ext uri="{FF2B5EF4-FFF2-40B4-BE49-F238E27FC236}">
                <a16:creationId xmlns:a16="http://schemas.microsoft.com/office/drawing/2014/main" id="{6B888D7D-160F-44F7-978F-ABEC29FA300F}"/>
              </a:ext>
            </a:extLst>
          </p:cNvPr>
          <p:cNvGraphicFramePr/>
          <p:nvPr/>
        </p:nvGraphicFramePr>
        <p:xfrm>
          <a:off x="271153" y="961901"/>
          <a:ext cx="11649694" cy="5700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a:extLst>
              <a:ext uri="{FF2B5EF4-FFF2-40B4-BE49-F238E27FC236}">
                <a16:creationId xmlns:a16="http://schemas.microsoft.com/office/drawing/2014/main" id="{DD459FBA-E5F3-41D4-ABB4-DE2FD6DF2AA4}"/>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4</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35502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8E31-BDBB-4CB6-81F6-266241A85EFD}"/>
              </a:ext>
            </a:extLst>
          </p:cNvPr>
          <p:cNvSpPr>
            <a:spLocks noGrp="1"/>
          </p:cNvSpPr>
          <p:nvPr>
            <p:ph type="title"/>
          </p:nvPr>
        </p:nvSpPr>
        <p:spPr/>
        <p:txBody>
          <a:bodyPr/>
          <a:lstStyle/>
          <a:p>
            <a:r>
              <a:rPr lang="en-US" dirty="0"/>
              <a:t>Current Practice for Proximity Screening: EJ Example</a:t>
            </a:r>
          </a:p>
        </p:txBody>
      </p:sp>
      <p:sp>
        <p:nvSpPr>
          <p:cNvPr id="4" name="Content Placeholder 2">
            <a:extLst>
              <a:ext uri="{FF2B5EF4-FFF2-40B4-BE49-F238E27FC236}">
                <a16:creationId xmlns:a16="http://schemas.microsoft.com/office/drawing/2014/main" id="{3D4EDED5-1FEE-4263-9B3E-FB117F3265B6}"/>
              </a:ext>
            </a:extLst>
          </p:cNvPr>
          <p:cNvSpPr txBox="1">
            <a:spLocks/>
          </p:cNvSpPr>
          <p:nvPr/>
        </p:nvSpPr>
        <p:spPr>
          <a:xfrm>
            <a:off x="771525" y="1000125"/>
            <a:ext cx="10745805" cy="5659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“Proximity analysis” is the primary EJ screening approach </a:t>
            </a:r>
          </a:p>
          <a:p>
            <a:pPr lvl="1">
              <a:lnSpc>
                <a:spcPct val="100000"/>
              </a:lnSpc>
              <a:spcBef>
                <a:spcPts val="1000"/>
              </a:spcBef>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Comparisons of demographic distributions near source(s) to those for the state</a:t>
            </a:r>
            <a:r>
              <a:rPr lang="en-US" sz="2000" dirty="0">
                <a:solidFill>
                  <a:sysClr val="windowText" lastClr="000000"/>
                </a:solidFill>
                <a:latin typeface="Calibri" panose="020F0502020204030204"/>
              </a:rPr>
              <a:t>/</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region/nation</a:t>
            </a:r>
          </a:p>
          <a:p>
            <a:pPr lvl="1">
              <a:lnSpc>
                <a:spcPct val="100000"/>
              </a:lnSpc>
              <a:spcBef>
                <a:spcPts val="1000"/>
              </a:spcBef>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Types of Proximity Analysis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Demographic analysis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Risk-based demographic analysis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Can consider other factors for use (next slide)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Current Tools Used in OAR</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OID </a:t>
            </a:r>
            <a:r>
              <a:rPr lang="en-US" dirty="0">
                <a:solidFill>
                  <a:sysClr val="windowText" lastClr="000000"/>
                </a:solidFill>
                <a:latin typeface="Calibri" panose="020F0502020204030204"/>
              </a:rPr>
              <a:t>use of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EJSCREEN for initial screening and rules (with added GIS scripting)</a:t>
            </a:r>
          </a:p>
          <a:p>
            <a:pPr lvl="1">
              <a:lnSpc>
                <a:spcPct val="100000"/>
              </a:lnSpc>
              <a:defRPr/>
            </a:pPr>
            <a:r>
              <a:rPr lang="en-US" dirty="0">
                <a:solidFill>
                  <a:sysClr val="windowText" lastClr="000000"/>
                </a:solidFill>
                <a:latin typeface="Calibri" panose="020F0502020204030204"/>
              </a:rPr>
              <a:t>CAMD (EJ) tool by OAP for EGUs impact &amp; EJ screening analysis </a:t>
            </a:r>
          </a:p>
          <a:p>
            <a:pPr lvl="1">
              <a:lnSpc>
                <a:spcPct val="100000"/>
              </a:lnSpc>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Project specific efforts for criteria and toxic rules (in-house or contractor)</a:t>
            </a:r>
          </a:p>
        </p:txBody>
      </p:sp>
      <p:pic>
        <p:nvPicPr>
          <p:cNvPr id="5" name="Picture 4">
            <a:extLst>
              <a:ext uri="{FF2B5EF4-FFF2-40B4-BE49-F238E27FC236}">
                <a16:creationId xmlns:a16="http://schemas.microsoft.com/office/drawing/2014/main" id="{31D890F1-9193-4179-94AB-5F38737600D1}"/>
              </a:ext>
            </a:extLst>
          </p:cNvPr>
          <p:cNvPicPr>
            <a:picLocks noChangeAspect="1"/>
          </p:cNvPicPr>
          <p:nvPr/>
        </p:nvPicPr>
        <p:blipFill>
          <a:blip r:embed="rId3"/>
          <a:stretch>
            <a:fillRect/>
          </a:stretch>
        </p:blipFill>
        <p:spPr>
          <a:xfrm>
            <a:off x="8371724" y="2129921"/>
            <a:ext cx="2629017" cy="2289788"/>
          </a:xfrm>
          <a:prstGeom prst="rect">
            <a:avLst/>
          </a:prstGeom>
        </p:spPr>
      </p:pic>
      <p:sp>
        <p:nvSpPr>
          <p:cNvPr id="6" name="Slide Number Placeholder 1">
            <a:extLst>
              <a:ext uri="{FF2B5EF4-FFF2-40B4-BE49-F238E27FC236}">
                <a16:creationId xmlns:a16="http://schemas.microsoft.com/office/drawing/2014/main" id="{775AFAD4-567D-48D0-87C2-9BA960D0A867}"/>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5</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61682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B888D7D-160F-44F7-978F-ABEC29FA300F}"/>
              </a:ext>
            </a:extLst>
          </p:cNvPr>
          <p:cNvGraphicFramePr/>
          <p:nvPr>
            <p:extLst>
              <p:ext uri="{D42A27DB-BD31-4B8C-83A1-F6EECF244321}">
                <p14:modId xmlns:p14="http://schemas.microsoft.com/office/powerpoint/2010/main" val="3703623955"/>
              </p:ext>
            </p:extLst>
          </p:nvPr>
        </p:nvGraphicFramePr>
        <p:xfrm>
          <a:off x="-987630" y="115785"/>
          <a:ext cx="5939642" cy="3313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a:xfrm>
            <a:off x="87032" y="71440"/>
            <a:ext cx="12017936" cy="669103"/>
          </a:xfrm>
        </p:spPr>
        <p:txBody>
          <a:bodyPr/>
          <a:lstStyle/>
          <a:p>
            <a:r>
              <a:rPr lang="en-US" dirty="0"/>
              <a:t>Benefit of Proximity Screening – Sources Near Monitor</a:t>
            </a:r>
          </a:p>
        </p:txBody>
      </p:sp>
      <p:grpSp>
        <p:nvGrpSpPr>
          <p:cNvPr id="12" name="Group 11">
            <a:extLst>
              <a:ext uri="{FF2B5EF4-FFF2-40B4-BE49-F238E27FC236}">
                <a16:creationId xmlns:a16="http://schemas.microsoft.com/office/drawing/2014/main" id="{607B6215-F8A3-42E0-A72E-6BE1312F0AD8}"/>
              </a:ext>
            </a:extLst>
          </p:cNvPr>
          <p:cNvGrpSpPr/>
          <p:nvPr/>
        </p:nvGrpSpPr>
        <p:grpSpPr>
          <a:xfrm>
            <a:off x="4435380" y="1971542"/>
            <a:ext cx="3182587" cy="3450440"/>
            <a:chOff x="4682838" y="3046109"/>
            <a:chExt cx="3182587" cy="3450440"/>
          </a:xfrm>
        </p:grpSpPr>
        <p:grpSp>
          <p:nvGrpSpPr>
            <p:cNvPr id="10" name="Group 9">
              <a:extLst>
                <a:ext uri="{FF2B5EF4-FFF2-40B4-BE49-F238E27FC236}">
                  <a16:creationId xmlns:a16="http://schemas.microsoft.com/office/drawing/2014/main" id="{FF5B4279-1112-4A55-8C69-2E8F86574E09}"/>
                </a:ext>
              </a:extLst>
            </p:cNvPr>
            <p:cNvGrpSpPr/>
            <p:nvPr/>
          </p:nvGrpSpPr>
          <p:grpSpPr>
            <a:xfrm>
              <a:off x="4682838" y="3046109"/>
              <a:ext cx="3182587" cy="3450440"/>
              <a:chOff x="4682838" y="3046109"/>
              <a:chExt cx="3182587" cy="3450440"/>
            </a:xfrm>
          </p:grpSpPr>
          <p:pic>
            <p:nvPicPr>
              <p:cNvPr id="8" name="Picture 7">
                <a:extLst>
                  <a:ext uri="{FF2B5EF4-FFF2-40B4-BE49-F238E27FC236}">
                    <a16:creationId xmlns:a16="http://schemas.microsoft.com/office/drawing/2014/main" id="{F1ED1503-C674-4F78-B678-EF08CCAC2035}"/>
                  </a:ext>
                </a:extLst>
              </p:cNvPr>
              <p:cNvPicPr>
                <a:picLocks noChangeAspect="1"/>
              </p:cNvPicPr>
              <p:nvPr/>
            </p:nvPicPr>
            <p:blipFill rotWithShape="1">
              <a:blip r:embed="rId8"/>
              <a:srcRect l="27643" r="36117" b="6636"/>
              <a:stretch/>
            </p:blipFill>
            <p:spPr>
              <a:xfrm>
                <a:off x="4682838" y="3046109"/>
                <a:ext cx="3182587" cy="3450440"/>
              </a:xfrm>
              <a:prstGeom prst="rect">
                <a:avLst/>
              </a:prstGeom>
              <a:ln w="15875">
                <a:solidFill>
                  <a:schemeClr val="tx1"/>
                </a:solidFill>
              </a:ln>
            </p:spPr>
          </p:pic>
          <p:sp>
            <p:nvSpPr>
              <p:cNvPr id="9" name="Star: 5 Points 8">
                <a:extLst>
                  <a:ext uri="{FF2B5EF4-FFF2-40B4-BE49-F238E27FC236}">
                    <a16:creationId xmlns:a16="http://schemas.microsoft.com/office/drawing/2014/main" id="{DE401078-CB7D-494D-B3B3-374B016EDAB0}"/>
                  </a:ext>
                </a:extLst>
              </p:cNvPr>
              <p:cNvSpPr/>
              <p:nvPr/>
            </p:nvSpPr>
            <p:spPr bwMode="auto">
              <a:xfrm>
                <a:off x="6329658" y="5802472"/>
                <a:ext cx="128292" cy="122078"/>
              </a:xfrm>
              <a:prstGeom prst="star5">
                <a:avLst/>
              </a:prstGeom>
              <a:solidFill>
                <a:srgbClr val="C0504D"/>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sp>
          <p:nvSpPr>
            <p:cNvPr id="11" name="Star: 5 Points 10">
              <a:extLst>
                <a:ext uri="{FF2B5EF4-FFF2-40B4-BE49-F238E27FC236}">
                  <a16:creationId xmlns:a16="http://schemas.microsoft.com/office/drawing/2014/main" id="{77A38B3B-9FEE-46C2-9212-C3005EC04F07}"/>
                </a:ext>
              </a:extLst>
            </p:cNvPr>
            <p:cNvSpPr/>
            <p:nvPr/>
          </p:nvSpPr>
          <p:spPr bwMode="auto">
            <a:xfrm>
              <a:off x="5815062" y="4098145"/>
              <a:ext cx="135871" cy="128733"/>
            </a:xfrm>
            <a:prstGeom prst="star5">
              <a:avLst/>
            </a:prstGeom>
            <a:solidFill>
              <a:srgbClr val="4F81BD"/>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graphicFrame>
        <p:nvGraphicFramePr>
          <p:cNvPr id="13" name="Chart 12">
            <a:extLst>
              <a:ext uri="{FF2B5EF4-FFF2-40B4-BE49-F238E27FC236}">
                <a16:creationId xmlns:a16="http://schemas.microsoft.com/office/drawing/2014/main" id="{F2570AF4-7DC5-471B-8EFA-4A45AB9EA110}"/>
              </a:ext>
            </a:extLst>
          </p:cNvPr>
          <p:cNvGraphicFramePr>
            <a:graphicFrameLocks/>
          </p:cNvGraphicFramePr>
          <p:nvPr>
            <p:extLst>
              <p:ext uri="{D42A27DB-BD31-4B8C-83A1-F6EECF244321}">
                <p14:modId xmlns:p14="http://schemas.microsoft.com/office/powerpoint/2010/main" val="3339383008"/>
              </p:ext>
            </p:extLst>
          </p:nvPr>
        </p:nvGraphicFramePr>
        <p:xfrm>
          <a:off x="7758492" y="2108767"/>
          <a:ext cx="4346476" cy="3313215"/>
        </p:xfrm>
        <a:graphic>
          <a:graphicData uri="http://schemas.openxmlformats.org/drawingml/2006/chart">
            <c:chart xmlns:c="http://schemas.openxmlformats.org/drawingml/2006/chart" xmlns:r="http://schemas.openxmlformats.org/officeDocument/2006/relationships" r:id="rId9"/>
          </a:graphicData>
        </a:graphic>
      </p:graphicFrame>
      <p:sp>
        <p:nvSpPr>
          <p:cNvPr id="3" name="TextBox 2">
            <a:extLst>
              <a:ext uri="{FF2B5EF4-FFF2-40B4-BE49-F238E27FC236}">
                <a16:creationId xmlns:a16="http://schemas.microsoft.com/office/drawing/2014/main" id="{9D008D87-C64E-452B-8741-89B3D7A6AA1F}"/>
              </a:ext>
            </a:extLst>
          </p:cNvPr>
          <p:cNvSpPr txBox="1"/>
          <p:nvPr/>
        </p:nvSpPr>
        <p:spPr>
          <a:xfrm>
            <a:off x="4204137" y="987972"/>
            <a:ext cx="777806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Cleveland, Ohio is a maintenance area for the 2012 PM</a:t>
            </a:r>
            <a:r>
              <a:rPr lang="en-US" sz="1600" baseline="-25000" dirty="0"/>
              <a:t>2.5</a:t>
            </a:r>
            <a:r>
              <a:rPr lang="en-US" sz="1600" dirty="0"/>
              <a:t> annual NAAQS</a:t>
            </a:r>
          </a:p>
          <a:p>
            <a:pPr marL="285750" indent="-285750">
              <a:buFont typeface="Arial" panose="020B0604020202020204" pitchFamily="34" charset="0"/>
              <a:buChar char="•"/>
            </a:pPr>
            <a:r>
              <a:rPr lang="en-US" sz="1600" dirty="0"/>
              <a:t>The GT Craig and Harvard Yards Monitoring Sites have DVs near the standard</a:t>
            </a:r>
          </a:p>
        </p:txBody>
      </p:sp>
      <p:sp>
        <p:nvSpPr>
          <p:cNvPr id="14" name="Star: 5 Points 13">
            <a:extLst>
              <a:ext uri="{FF2B5EF4-FFF2-40B4-BE49-F238E27FC236}">
                <a16:creationId xmlns:a16="http://schemas.microsoft.com/office/drawing/2014/main" id="{99A8882A-79E6-4572-9772-2FD66B992A3C}"/>
              </a:ext>
            </a:extLst>
          </p:cNvPr>
          <p:cNvSpPr/>
          <p:nvPr/>
        </p:nvSpPr>
        <p:spPr bwMode="auto">
          <a:xfrm>
            <a:off x="4502508" y="5630488"/>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5" name="Star: 5 Points 14">
            <a:extLst>
              <a:ext uri="{FF2B5EF4-FFF2-40B4-BE49-F238E27FC236}">
                <a16:creationId xmlns:a16="http://schemas.microsoft.com/office/drawing/2014/main" id="{006EDA64-99E8-4B39-A1B4-834F4FF0ACFE}"/>
              </a:ext>
            </a:extLst>
          </p:cNvPr>
          <p:cNvSpPr/>
          <p:nvPr/>
        </p:nvSpPr>
        <p:spPr bwMode="auto">
          <a:xfrm>
            <a:off x="4502508" y="5919523"/>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6" name="TextBox 15">
            <a:extLst>
              <a:ext uri="{FF2B5EF4-FFF2-40B4-BE49-F238E27FC236}">
                <a16:creationId xmlns:a16="http://schemas.microsoft.com/office/drawing/2014/main" id="{58DD05F1-9DD3-42EA-B98B-53954EA78EC5}"/>
              </a:ext>
            </a:extLst>
          </p:cNvPr>
          <p:cNvSpPr txBox="1"/>
          <p:nvPr/>
        </p:nvSpPr>
        <p:spPr>
          <a:xfrm>
            <a:off x="4638379" y="5577640"/>
            <a:ext cx="3762703" cy="584775"/>
          </a:xfrm>
          <a:prstGeom prst="rect">
            <a:avLst/>
          </a:prstGeom>
          <a:noFill/>
        </p:spPr>
        <p:txBody>
          <a:bodyPr wrap="square" rtlCol="0">
            <a:spAutoFit/>
          </a:bodyPr>
          <a:lstStyle/>
          <a:p>
            <a:r>
              <a:rPr lang="en-US" sz="1600" dirty="0"/>
              <a:t>GT Craig NCore Monitoring Site</a:t>
            </a:r>
          </a:p>
          <a:p>
            <a:r>
              <a:rPr lang="en-US" sz="1600" dirty="0"/>
              <a:t>Harvard Yards Monitoring Site</a:t>
            </a:r>
          </a:p>
        </p:txBody>
      </p:sp>
      <p:grpSp>
        <p:nvGrpSpPr>
          <p:cNvPr id="5" name="Group 4">
            <a:extLst>
              <a:ext uri="{FF2B5EF4-FFF2-40B4-BE49-F238E27FC236}">
                <a16:creationId xmlns:a16="http://schemas.microsoft.com/office/drawing/2014/main" id="{E71168EF-1016-44BC-A293-103B7CADCF73}"/>
              </a:ext>
            </a:extLst>
          </p:cNvPr>
          <p:cNvGrpSpPr/>
          <p:nvPr/>
        </p:nvGrpSpPr>
        <p:grpSpPr>
          <a:xfrm>
            <a:off x="87032" y="2951710"/>
            <a:ext cx="4207823" cy="3313215"/>
            <a:chOff x="87032" y="2951710"/>
            <a:chExt cx="4207823" cy="3313215"/>
          </a:xfrm>
        </p:grpSpPr>
        <p:pic>
          <p:nvPicPr>
            <p:cNvPr id="7" name="Picture 6">
              <a:extLst>
                <a:ext uri="{FF2B5EF4-FFF2-40B4-BE49-F238E27FC236}">
                  <a16:creationId xmlns:a16="http://schemas.microsoft.com/office/drawing/2014/main" id="{1C08ADCF-903B-4FFD-8070-A5F2EC22E44A}"/>
                </a:ext>
              </a:extLst>
            </p:cNvPr>
            <p:cNvPicPr>
              <a:picLocks noChangeAspect="1"/>
            </p:cNvPicPr>
            <p:nvPr/>
          </p:nvPicPr>
          <p:blipFill rotWithShape="1">
            <a:blip r:embed="rId10"/>
            <a:srcRect l="2086" t="10349" r="50000"/>
            <a:stretch/>
          </p:blipFill>
          <p:spPr>
            <a:xfrm>
              <a:off x="87032" y="2951710"/>
              <a:ext cx="4207823" cy="3313215"/>
            </a:xfrm>
            <a:prstGeom prst="rect">
              <a:avLst/>
            </a:prstGeom>
            <a:ln w="15875">
              <a:solidFill>
                <a:schemeClr val="tx1"/>
              </a:solidFill>
            </a:ln>
          </p:spPr>
        </p:pic>
        <p:sp>
          <p:nvSpPr>
            <p:cNvPr id="4" name="Rectangle 3">
              <a:extLst>
                <a:ext uri="{FF2B5EF4-FFF2-40B4-BE49-F238E27FC236}">
                  <a16:creationId xmlns:a16="http://schemas.microsoft.com/office/drawing/2014/main" id="{87EC86BA-3888-4A7B-97CB-85EBE21C6E06}"/>
                </a:ext>
              </a:extLst>
            </p:cNvPr>
            <p:cNvSpPr>
              <a:spLocks noChangeAspect="1"/>
            </p:cNvSpPr>
            <p:nvPr/>
          </p:nvSpPr>
          <p:spPr bwMode="auto">
            <a:xfrm>
              <a:off x="2803196" y="4785294"/>
              <a:ext cx="198884" cy="21533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cxnSp>
        <p:nvCxnSpPr>
          <p:cNvPr id="18" name="Straight Connector 17">
            <a:extLst>
              <a:ext uri="{FF2B5EF4-FFF2-40B4-BE49-F238E27FC236}">
                <a16:creationId xmlns:a16="http://schemas.microsoft.com/office/drawing/2014/main" id="{E7EE07FD-6A70-4EC0-BD1A-F3423262DC62}"/>
              </a:ext>
            </a:extLst>
          </p:cNvPr>
          <p:cNvCxnSpPr>
            <a:cxnSpLocks/>
          </p:cNvCxnSpPr>
          <p:nvPr/>
        </p:nvCxnSpPr>
        <p:spPr bwMode="auto">
          <a:xfrm flipV="1">
            <a:off x="3002080" y="1971542"/>
            <a:ext cx="1431429" cy="2813752"/>
          </a:xfrm>
          <a:prstGeom prst="line">
            <a:avLst/>
          </a:prstGeom>
          <a:solidFill>
            <a:schemeClr val="accent1"/>
          </a:solidFill>
          <a:ln w="12700" cap="flat" cmpd="sng" algn="ctr">
            <a:solidFill>
              <a:schemeClr val="tx1"/>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9EE6FD29-C397-490D-B1CF-B96940CC398E}"/>
              </a:ext>
            </a:extLst>
          </p:cNvPr>
          <p:cNvCxnSpPr>
            <a:cxnSpLocks/>
          </p:cNvCxnSpPr>
          <p:nvPr/>
        </p:nvCxnSpPr>
        <p:spPr bwMode="auto">
          <a:xfrm>
            <a:off x="3002080" y="5000626"/>
            <a:ext cx="1431429" cy="421356"/>
          </a:xfrm>
          <a:prstGeom prst="line">
            <a:avLst/>
          </a:prstGeom>
          <a:solidFill>
            <a:schemeClr val="accent1"/>
          </a:solidFill>
          <a:ln w="12700" cap="flat" cmpd="sng" algn="ctr">
            <a:solidFill>
              <a:schemeClr val="tx1"/>
            </a:solidFill>
            <a:prstDash val="sysDot"/>
            <a:round/>
            <a:headEnd type="none" w="med" len="med"/>
            <a:tailEnd type="none" w="med" len="med"/>
          </a:ln>
          <a:effectLst/>
        </p:spPr>
      </p:cxnSp>
      <p:sp>
        <p:nvSpPr>
          <p:cNvPr id="25" name="Slide Number Placeholder 1">
            <a:extLst>
              <a:ext uri="{FF2B5EF4-FFF2-40B4-BE49-F238E27FC236}">
                <a16:creationId xmlns:a16="http://schemas.microsoft.com/office/drawing/2014/main" id="{F8C2D8BA-2109-4F2D-927E-7889DB92206A}"/>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6</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30225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3B0-E44A-4467-A331-1996779058BE}"/>
              </a:ext>
            </a:extLst>
          </p:cNvPr>
          <p:cNvSpPr>
            <a:spLocks noGrp="1"/>
          </p:cNvSpPr>
          <p:nvPr>
            <p:ph type="title"/>
          </p:nvPr>
        </p:nvSpPr>
        <p:spPr>
          <a:xfrm>
            <a:off x="101175" y="71440"/>
            <a:ext cx="12004686" cy="669103"/>
          </a:xfrm>
        </p:spPr>
        <p:txBody>
          <a:bodyPr/>
          <a:lstStyle/>
          <a:p>
            <a:r>
              <a:rPr lang="en-US" dirty="0"/>
              <a:t>Benefit of Proximity Screening – Sources Near Monitor</a:t>
            </a:r>
          </a:p>
        </p:txBody>
      </p:sp>
      <p:grpSp>
        <p:nvGrpSpPr>
          <p:cNvPr id="17" name="Group 16">
            <a:extLst>
              <a:ext uri="{FF2B5EF4-FFF2-40B4-BE49-F238E27FC236}">
                <a16:creationId xmlns:a16="http://schemas.microsoft.com/office/drawing/2014/main" id="{9ABE9A27-BFCA-4857-BDDA-1E442645F81D}"/>
              </a:ext>
            </a:extLst>
          </p:cNvPr>
          <p:cNvGrpSpPr/>
          <p:nvPr/>
        </p:nvGrpSpPr>
        <p:grpSpPr>
          <a:xfrm>
            <a:off x="331377" y="1039852"/>
            <a:ext cx="1629228" cy="3462382"/>
            <a:chOff x="4556134" y="2970252"/>
            <a:chExt cx="1629228" cy="3462382"/>
          </a:xfrm>
        </p:grpSpPr>
        <p:pic>
          <p:nvPicPr>
            <p:cNvPr id="3" name="Picture 2">
              <a:extLst>
                <a:ext uri="{FF2B5EF4-FFF2-40B4-BE49-F238E27FC236}">
                  <a16:creationId xmlns:a16="http://schemas.microsoft.com/office/drawing/2014/main" id="{6C234590-A30C-4856-AE51-73339275709C}"/>
                </a:ext>
              </a:extLst>
            </p:cNvPr>
            <p:cNvPicPr>
              <a:picLocks noChangeAspect="1"/>
            </p:cNvPicPr>
            <p:nvPr/>
          </p:nvPicPr>
          <p:blipFill rotWithShape="1">
            <a:blip r:embed="rId3"/>
            <a:srcRect l="36842" r="43356"/>
            <a:stretch/>
          </p:blipFill>
          <p:spPr>
            <a:xfrm>
              <a:off x="4556134" y="2970252"/>
              <a:ext cx="1629228" cy="3462382"/>
            </a:xfrm>
            <a:prstGeom prst="rect">
              <a:avLst/>
            </a:prstGeom>
            <a:ln w="19050">
              <a:solidFill>
                <a:schemeClr val="tx1"/>
              </a:solidFill>
            </a:ln>
          </p:spPr>
        </p:pic>
        <p:sp>
          <p:nvSpPr>
            <p:cNvPr id="15" name="Star: 5 Points 14">
              <a:extLst>
                <a:ext uri="{FF2B5EF4-FFF2-40B4-BE49-F238E27FC236}">
                  <a16:creationId xmlns:a16="http://schemas.microsoft.com/office/drawing/2014/main" id="{DF24D1B7-230F-49ED-8F11-2B6FDF3A4A45}"/>
                </a:ext>
              </a:extLst>
            </p:cNvPr>
            <p:cNvSpPr/>
            <p:nvPr/>
          </p:nvSpPr>
          <p:spPr bwMode="auto">
            <a:xfrm>
              <a:off x="4884075" y="3969863"/>
              <a:ext cx="135871" cy="128733"/>
            </a:xfrm>
            <a:prstGeom prst="star5">
              <a:avLst/>
            </a:prstGeom>
            <a:solidFill>
              <a:srgbClr val="4F81BD"/>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6" name="Star: 5 Points 15">
              <a:extLst>
                <a:ext uri="{FF2B5EF4-FFF2-40B4-BE49-F238E27FC236}">
                  <a16:creationId xmlns:a16="http://schemas.microsoft.com/office/drawing/2014/main" id="{B71919E4-32AE-4EB6-8F63-9FC1092C021B}"/>
                </a:ext>
              </a:extLst>
            </p:cNvPr>
            <p:cNvSpPr/>
            <p:nvPr/>
          </p:nvSpPr>
          <p:spPr bwMode="auto">
            <a:xfrm>
              <a:off x="5332356" y="5556873"/>
              <a:ext cx="128292" cy="122078"/>
            </a:xfrm>
            <a:prstGeom prst="star5">
              <a:avLst/>
            </a:prstGeom>
            <a:solidFill>
              <a:srgbClr val="C0504D"/>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pic>
        <p:nvPicPr>
          <p:cNvPr id="18" name="Picture 17">
            <a:extLst>
              <a:ext uri="{FF2B5EF4-FFF2-40B4-BE49-F238E27FC236}">
                <a16:creationId xmlns:a16="http://schemas.microsoft.com/office/drawing/2014/main" id="{0BE1E911-352D-4952-B967-4BC8D0ED2401}"/>
              </a:ext>
            </a:extLst>
          </p:cNvPr>
          <p:cNvPicPr>
            <a:picLocks noChangeAspect="1"/>
          </p:cNvPicPr>
          <p:nvPr/>
        </p:nvPicPr>
        <p:blipFill rotWithShape="1">
          <a:blip r:embed="rId4"/>
          <a:srcRect t="18674" r="20338" b="11111"/>
          <a:stretch/>
        </p:blipFill>
        <p:spPr>
          <a:xfrm>
            <a:off x="2288546" y="1740268"/>
            <a:ext cx="9712411" cy="4815351"/>
          </a:xfrm>
          <a:prstGeom prst="rect">
            <a:avLst/>
          </a:prstGeom>
        </p:spPr>
      </p:pic>
      <p:sp>
        <p:nvSpPr>
          <p:cNvPr id="5" name="TextBox 4">
            <a:extLst>
              <a:ext uri="{FF2B5EF4-FFF2-40B4-BE49-F238E27FC236}">
                <a16:creationId xmlns:a16="http://schemas.microsoft.com/office/drawing/2014/main" id="{43946CE9-7B20-4FA6-B894-4029FB2840EB}"/>
              </a:ext>
            </a:extLst>
          </p:cNvPr>
          <p:cNvSpPr txBox="1"/>
          <p:nvPr/>
        </p:nvSpPr>
        <p:spPr>
          <a:xfrm>
            <a:off x="2575034" y="924910"/>
            <a:ext cx="9285589" cy="646331"/>
          </a:xfrm>
          <a:prstGeom prst="rect">
            <a:avLst/>
          </a:prstGeom>
          <a:noFill/>
        </p:spPr>
        <p:txBody>
          <a:bodyPr wrap="square" rtlCol="0">
            <a:spAutoFit/>
          </a:bodyPr>
          <a:lstStyle/>
          <a:p>
            <a:r>
              <a:rPr lang="en-US" dirty="0"/>
              <a:t>We can currently see the major emission sources for a CBSA in NEXUS and plan to add in locations of monitoring sites</a:t>
            </a:r>
          </a:p>
        </p:txBody>
      </p:sp>
      <p:grpSp>
        <p:nvGrpSpPr>
          <p:cNvPr id="11" name="Group 10">
            <a:extLst>
              <a:ext uri="{FF2B5EF4-FFF2-40B4-BE49-F238E27FC236}">
                <a16:creationId xmlns:a16="http://schemas.microsoft.com/office/drawing/2014/main" id="{A9E66730-BF04-4FB8-AB19-CF656D48B619}"/>
              </a:ext>
            </a:extLst>
          </p:cNvPr>
          <p:cNvGrpSpPr/>
          <p:nvPr/>
        </p:nvGrpSpPr>
        <p:grpSpPr>
          <a:xfrm>
            <a:off x="101175" y="4612558"/>
            <a:ext cx="3463955" cy="861774"/>
            <a:chOff x="551991" y="4663671"/>
            <a:chExt cx="3898574" cy="861774"/>
          </a:xfrm>
        </p:grpSpPr>
        <p:sp>
          <p:nvSpPr>
            <p:cNvPr id="12" name="Star: 5 Points 11">
              <a:extLst>
                <a:ext uri="{FF2B5EF4-FFF2-40B4-BE49-F238E27FC236}">
                  <a16:creationId xmlns:a16="http://schemas.microsoft.com/office/drawing/2014/main" id="{F1E6DBED-D81D-4F0F-8E4E-38BFC5D82B5A}"/>
                </a:ext>
              </a:extLst>
            </p:cNvPr>
            <p:cNvSpPr/>
            <p:nvPr/>
          </p:nvSpPr>
          <p:spPr bwMode="auto">
            <a:xfrm>
              <a:off x="551991" y="4716519"/>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3" name="Star: 5 Points 12">
              <a:extLst>
                <a:ext uri="{FF2B5EF4-FFF2-40B4-BE49-F238E27FC236}">
                  <a16:creationId xmlns:a16="http://schemas.microsoft.com/office/drawing/2014/main" id="{E3948427-53C7-4E8B-A297-B71293E0BF7A}"/>
                </a:ext>
              </a:extLst>
            </p:cNvPr>
            <p:cNvSpPr/>
            <p:nvPr/>
          </p:nvSpPr>
          <p:spPr bwMode="auto">
            <a:xfrm>
              <a:off x="551991" y="5005554"/>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4" name="TextBox 13">
              <a:extLst>
                <a:ext uri="{FF2B5EF4-FFF2-40B4-BE49-F238E27FC236}">
                  <a16:creationId xmlns:a16="http://schemas.microsoft.com/office/drawing/2014/main" id="{4016CACA-73DB-4201-8DFD-9FA30BAEC9A4}"/>
                </a:ext>
              </a:extLst>
            </p:cNvPr>
            <p:cNvSpPr txBox="1"/>
            <p:nvPr/>
          </p:nvSpPr>
          <p:spPr>
            <a:xfrm>
              <a:off x="687862" y="4663671"/>
              <a:ext cx="3762703" cy="861774"/>
            </a:xfrm>
            <a:prstGeom prst="rect">
              <a:avLst/>
            </a:prstGeom>
            <a:noFill/>
          </p:spPr>
          <p:txBody>
            <a:bodyPr wrap="square" rtlCol="0">
              <a:spAutoFit/>
            </a:bodyPr>
            <a:lstStyle/>
            <a:p>
              <a:r>
                <a:rPr lang="en-US" sz="1000" dirty="0"/>
                <a:t>GT Craig NCore Monitoring Site</a:t>
              </a:r>
            </a:p>
            <a:p>
              <a:endParaRPr lang="en-US" sz="900" dirty="0"/>
            </a:p>
            <a:p>
              <a:r>
                <a:rPr lang="en-US" sz="1000" dirty="0"/>
                <a:t>Harvard Yards Monitoring Site</a:t>
              </a:r>
            </a:p>
            <a:p>
              <a:endParaRPr lang="en-US" sz="900" dirty="0"/>
            </a:p>
            <a:p>
              <a:r>
                <a:rPr lang="en-US" sz="1000" dirty="0"/>
                <a:t>Major PM</a:t>
              </a:r>
              <a:r>
                <a:rPr lang="en-US" sz="1000" baseline="-25000" dirty="0"/>
                <a:t>2.5</a:t>
              </a:r>
              <a:r>
                <a:rPr lang="en-US" sz="1000" dirty="0"/>
                <a:t> Emission Sources</a:t>
              </a:r>
            </a:p>
          </p:txBody>
        </p:sp>
        <p:sp>
          <p:nvSpPr>
            <p:cNvPr id="19" name="Oval 18">
              <a:extLst>
                <a:ext uri="{FF2B5EF4-FFF2-40B4-BE49-F238E27FC236}">
                  <a16:creationId xmlns:a16="http://schemas.microsoft.com/office/drawing/2014/main" id="{90D20F76-30DC-4E22-81D1-7B1896231A15}"/>
                </a:ext>
              </a:extLst>
            </p:cNvPr>
            <p:cNvSpPr/>
            <p:nvPr/>
          </p:nvSpPr>
          <p:spPr bwMode="auto">
            <a:xfrm>
              <a:off x="572226" y="5287934"/>
              <a:ext cx="87822" cy="80200"/>
            </a:xfrm>
            <a:prstGeom prst="ellipse">
              <a:avLst/>
            </a:prstGeom>
            <a:solidFill>
              <a:srgbClr val="3B7B3B"/>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sp>
        <p:nvSpPr>
          <p:cNvPr id="20" name="Slide Number Placeholder 1">
            <a:extLst>
              <a:ext uri="{FF2B5EF4-FFF2-40B4-BE49-F238E27FC236}">
                <a16:creationId xmlns:a16="http://schemas.microsoft.com/office/drawing/2014/main" id="{FD7D0003-245A-4856-8933-27DC366062FF}"/>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7</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364961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A405892-7F04-4849-938F-717122E3BE47}"/>
              </a:ext>
            </a:extLst>
          </p:cNvPr>
          <p:cNvGrpSpPr/>
          <p:nvPr/>
        </p:nvGrpSpPr>
        <p:grpSpPr>
          <a:xfrm>
            <a:off x="370704" y="1081471"/>
            <a:ext cx="3645242" cy="3462382"/>
            <a:chOff x="370704" y="1081471"/>
            <a:chExt cx="3645242" cy="3462382"/>
          </a:xfrm>
        </p:grpSpPr>
        <p:grpSp>
          <p:nvGrpSpPr>
            <p:cNvPr id="9" name="Group 8">
              <a:extLst>
                <a:ext uri="{FF2B5EF4-FFF2-40B4-BE49-F238E27FC236}">
                  <a16:creationId xmlns:a16="http://schemas.microsoft.com/office/drawing/2014/main" id="{36C8FD3C-E217-4D11-A94B-5C00660D0E6D}"/>
                </a:ext>
              </a:extLst>
            </p:cNvPr>
            <p:cNvGrpSpPr/>
            <p:nvPr/>
          </p:nvGrpSpPr>
          <p:grpSpPr>
            <a:xfrm>
              <a:off x="370704" y="1081471"/>
              <a:ext cx="3645242" cy="3462382"/>
              <a:chOff x="3681061" y="2970252"/>
              <a:chExt cx="3645242" cy="3462382"/>
            </a:xfrm>
          </p:grpSpPr>
          <p:pic>
            <p:nvPicPr>
              <p:cNvPr id="10" name="Picture 9">
                <a:extLst>
                  <a:ext uri="{FF2B5EF4-FFF2-40B4-BE49-F238E27FC236}">
                    <a16:creationId xmlns:a16="http://schemas.microsoft.com/office/drawing/2014/main" id="{4B92252A-D912-4654-A638-E7676327FE8D}"/>
                  </a:ext>
                </a:extLst>
              </p:cNvPr>
              <p:cNvPicPr>
                <a:picLocks noChangeAspect="1"/>
              </p:cNvPicPr>
              <p:nvPr/>
            </p:nvPicPr>
            <p:blipFill rotWithShape="1">
              <a:blip r:embed="rId2"/>
              <a:srcRect l="26204" r="29489"/>
              <a:stretch/>
            </p:blipFill>
            <p:spPr>
              <a:xfrm>
                <a:off x="3681061" y="2970252"/>
                <a:ext cx="3645242" cy="3462382"/>
              </a:xfrm>
              <a:prstGeom prst="rect">
                <a:avLst/>
              </a:prstGeom>
            </p:spPr>
          </p:pic>
          <p:sp>
            <p:nvSpPr>
              <p:cNvPr id="11" name="Star: 5 Points 10">
                <a:extLst>
                  <a:ext uri="{FF2B5EF4-FFF2-40B4-BE49-F238E27FC236}">
                    <a16:creationId xmlns:a16="http://schemas.microsoft.com/office/drawing/2014/main" id="{CEC09A80-7631-4BE9-BF24-1045BDD9368D}"/>
                  </a:ext>
                </a:extLst>
              </p:cNvPr>
              <p:cNvSpPr/>
              <p:nvPr/>
            </p:nvSpPr>
            <p:spPr bwMode="auto">
              <a:xfrm>
                <a:off x="4884075" y="3969863"/>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2" name="Star: 5 Points 11">
                <a:extLst>
                  <a:ext uri="{FF2B5EF4-FFF2-40B4-BE49-F238E27FC236}">
                    <a16:creationId xmlns:a16="http://schemas.microsoft.com/office/drawing/2014/main" id="{EB5FF31B-CDA7-463C-AF72-2FD7A55304B0}"/>
                  </a:ext>
                </a:extLst>
              </p:cNvPr>
              <p:cNvSpPr/>
              <p:nvPr/>
            </p:nvSpPr>
            <p:spPr bwMode="auto">
              <a:xfrm>
                <a:off x="5332356" y="5556873"/>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sp>
          <p:nvSpPr>
            <p:cNvPr id="13" name="Oval 12">
              <a:extLst>
                <a:ext uri="{FF2B5EF4-FFF2-40B4-BE49-F238E27FC236}">
                  <a16:creationId xmlns:a16="http://schemas.microsoft.com/office/drawing/2014/main" id="{0AF5B5B7-BDCB-4865-97B7-2BFAE10768B5}"/>
                </a:ext>
              </a:extLst>
            </p:cNvPr>
            <p:cNvSpPr/>
            <p:nvPr/>
          </p:nvSpPr>
          <p:spPr bwMode="auto">
            <a:xfrm>
              <a:off x="1364356" y="3050977"/>
              <a:ext cx="1443578" cy="1356307"/>
            </a:xfrm>
            <a:prstGeom prst="ellipse">
              <a:avLst/>
            </a:prstGeom>
            <a:noFill/>
            <a:ln w="38100" cap="flat" cmpd="sng" algn="ctr">
              <a:solidFill>
                <a:srgbClr val="33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cxnSp>
        <p:nvCxnSpPr>
          <p:cNvPr id="19" name="Straight Connector 18">
            <a:extLst>
              <a:ext uri="{FF2B5EF4-FFF2-40B4-BE49-F238E27FC236}">
                <a16:creationId xmlns:a16="http://schemas.microsoft.com/office/drawing/2014/main" id="{061666D6-E5B1-4C97-893B-EE637EB88C66}"/>
              </a:ext>
            </a:extLst>
          </p:cNvPr>
          <p:cNvCxnSpPr/>
          <p:nvPr/>
        </p:nvCxnSpPr>
        <p:spPr bwMode="auto">
          <a:xfrm>
            <a:off x="3802844" y="3313678"/>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0" name="Picture 19">
            <a:extLst>
              <a:ext uri="{FF2B5EF4-FFF2-40B4-BE49-F238E27FC236}">
                <a16:creationId xmlns:a16="http://schemas.microsoft.com/office/drawing/2014/main" id="{CC5E91F4-C912-4662-AA59-2A4C6B52BBBB}"/>
              </a:ext>
            </a:extLst>
          </p:cNvPr>
          <p:cNvPicPr>
            <a:picLocks noChangeAspect="1"/>
          </p:cNvPicPr>
          <p:nvPr/>
        </p:nvPicPr>
        <p:blipFill rotWithShape="1">
          <a:blip r:embed="rId3"/>
          <a:srcRect b="55277"/>
          <a:stretch/>
        </p:blipFill>
        <p:spPr>
          <a:xfrm>
            <a:off x="4781543" y="3366448"/>
            <a:ext cx="6106000" cy="1946869"/>
          </a:xfrm>
          <a:prstGeom prst="rect">
            <a:avLst/>
          </a:prstGeom>
          <a:ln>
            <a:solidFill>
              <a:schemeClr val="tx1"/>
            </a:solidFill>
          </a:ln>
        </p:spPr>
      </p:pic>
      <p:sp>
        <p:nvSpPr>
          <p:cNvPr id="22" name="Rectangle 21">
            <a:extLst>
              <a:ext uri="{FF2B5EF4-FFF2-40B4-BE49-F238E27FC236}">
                <a16:creationId xmlns:a16="http://schemas.microsoft.com/office/drawing/2014/main" id="{0AE841F2-AC16-4995-B015-C31AD3B36DDE}"/>
              </a:ext>
            </a:extLst>
          </p:cNvPr>
          <p:cNvSpPr/>
          <p:nvPr/>
        </p:nvSpPr>
        <p:spPr bwMode="auto">
          <a:xfrm>
            <a:off x="4754111" y="4543853"/>
            <a:ext cx="6106000" cy="1136885"/>
          </a:xfrm>
          <a:prstGeom prst="rect">
            <a:avLst/>
          </a:prstGeom>
          <a:solidFill>
            <a:schemeClr val="bg2"/>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dirty="0">
              <a:solidFill>
                <a:srgbClr val="FF3300"/>
              </a:solidFill>
              <a:latin typeface="Arial" charset="0"/>
              <a:ea typeface="宋体" pitchFamily="2" charset="-122"/>
            </a:endParaRPr>
          </a:p>
        </p:txBody>
      </p:sp>
      <p:sp>
        <p:nvSpPr>
          <p:cNvPr id="23" name="Rectangle 22">
            <a:extLst>
              <a:ext uri="{FF2B5EF4-FFF2-40B4-BE49-F238E27FC236}">
                <a16:creationId xmlns:a16="http://schemas.microsoft.com/office/drawing/2014/main" id="{1999F076-CD6E-46F1-9621-1267C59AB284}"/>
              </a:ext>
            </a:extLst>
          </p:cNvPr>
          <p:cNvSpPr/>
          <p:nvPr/>
        </p:nvSpPr>
        <p:spPr>
          <a:xfrm>
            <a:off x="5803378" y="5195052"/>
            <a:ext cx="1904265" cy="276999"/>
          </a:xfrm>
          <a:prstGeom prst="rect">
            <a:avLst/>
          </a:prstGeom>
          <a:solidFill>
            <a:schemeClr val="bg2"/>
          </a:solidFill>
          <a:ln>
            <a:solidFill>
              <a:schemeClr val="tx1"/>
            </a:solidFill>
          </a:ln>
        </p:spPr>
        <p:txBody>
          <a:bodyPr wrap="square">
            <a:spAutoFit/>
          </a:bodyPr>
          <a:lstStyle/>
          <a:p>
            <a:pPr algn="ctr" defTabSz="914400"/>
            <a:r>
              <a:rPr lang="en-US" sz="1200" b="1" kern="100" dirty="0">
                <a:solidFill>
                  <a:srgbClr val="000000"/>
                </a:solidFill>
                <a:latin typeface="Arial" panose="020B0604020202020204" pitchFamily="34" charset="0"/>
                <a:ea typeface="等线" panose="02010600030101010101" pitchFamily="2" charset="-122"/>
                <a:cs typeface="Arial" panose="020B0604020202020204" pitchFamily="34" charset="0"/>
              </a:rPr>
              <a:t>Create Table</a:t>
            </a:r>
          </a:p>
        </p:txBody>
      </p:sp>
      <p:sp>
        <p:nvSpPr>
          <p:cNvPr id="24" name="Rectangle 23">
            <a:extLst>
              <a:ext uri="{FF2B5EF4-FFF2-40B4-BE49-F238E27FC236}">
                <a16:creationId xmlns:a16="http://schemas.microsoft.com/office/drawing/2014/main" id="{DE819259-AA26-4E9D-9DF6-2995440EACED}"/>
              </a:ext>
            </a:extLst>
          </p:cNvPr>
          <p:cNvSpPr/>
          <p:nvPr/>
        </p:nvSpPr>
        <p:spPr>
          <a:xfrm>
            <a:off x="7922322" y="5187843"/>
            <a:ext cx="1821429" cy="276999"/>
          </a:xfrm>
          <a:prstGeom prst="rect">
            <a:avLst/>
          </a:prstGeom>
          <a:solidFill>
            <a:schemeClr val="bg2"/>
          </a:solidFill>
          <a:ln>
            <a:solidFill>
              <a:schemeClr val="tx1"/>
            </a:solidFill>
          </a:ln>
        </p:spPr>
        <p:txBody>
          <a:bodyPr wrap="square">
            <a:spAutoFit/>
          </a:bodyPr>
          <a:lstStyle/>
          <a:p>
            <a:pPr algn="ctr" defTabSz="914400"/>
            <a:r>
              <a:rPr lang="en-US" sz="1200" b="1" kern="100" dirty="0">
                <a:solidFill>
                  <a:srgbClr val="000000"/>
                </a:solidFill>
                <a:latin typeface="Arial" panose="020B0604020202020204" pitchFamily="34" charset="0"/>
                <a:ea typeface="等线" panose="02010600030101010101" pitchFamily="2" charset="-122"/>
                <a:cs typeface="Arial" panose="020B0604020202020204" pitchFamily="34" charset="0"/>
              </a:rPr>
              <a:t>Create Plot</a:t>
            </a:r>
          </a:p>
        </p:txBody>
      </p:sp>
      <p:sp>
        <p:nvSpPr>
          <p:cNvPr id="25" name="Rectangle 24">
            <a:extLst>
              <a:ext uri="{FF2B5EF4-FFF2-40B4-BE49-F238E27FC236}">
                <a16:creationId xmlns:a16="http://schemas.microsoft.com/office/drawing/2014/main" id="{6197B3AC-9284-40FC-81CE-9EA20C06673E}"/>
              </a:ext>
            </a:extLst>
          </p:cNvPr>
          <p:cNvSpPr/>
          <p:nvPr/>
        </p:nvSpPr>
        <p:spPr>
          <a:xfrm>
            <a:off x="4763255" y="3360624"/>
            <a:ext cx="6121998" cy="369332"/>
          </a:xfrm>
          <a:prstGeom prst="rect">
            <a:avLst/>
          </a:prstGeom>
          <a:solidFill>
            <a:schemeClr val="bg2"/>
          </a:solidFill>
          <a:ln w="28575">
            <a:solidFill>
              <a:schemeClr val="tx1"/>
            </a:solidFill>
          </a:ln>
        </p:spPr>
        <p:txBody>
          <a:bodyPr wrap="square">
            <a:spAutoFit/>
          </a:bodyPr>
          <a:lstStyle/>
          <a:p>
            <a:pPr algn="ctr" defTabSz="914400"/>
            <a:r>
              <a:rPr lang="en-US" sz="14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and Spatial Analysis for MP Risks and EJ  </a:t>
            </a:r>
            <a:r>
              <a:rPr lang="en-US" b="1" kern="100" dirty="0">
                <a:solidFill>
                  <a:srgbClr val="000000"/>
                </a:solidFill>
                <a:latin typeface="Arial" panose="020B0604020202020204" pitchFamily="34" charset="0"/>
                <a:ea typeface="等线" panose="02010600030101010101" pitchFamily="2" charset="-122"/>
                <a:cs typeface="Arial" panose="020B0604020202020204" pitchFamily="34" charset="0"/>
              </a:rPr>
              <a:t>  </a:t>
            </a:r>
            <a:r>
              <a:rPr lang="en-US" sz="1400" b="1" kern="100" dirty="0">
                <a:solidFill>
                  <a:srgbClr val="000000"/>
                </a:solidFill>
                <a:latin typeface="Arial" panose="020B0604020202020204" pitchFamily="34" charset="0"/>
                <a:ea typeface="等线" panose="02010600030101010101" pitchFamily="2" charset="-122"/>
                <a:cs typeface="Arial" panose="020B0604020202020204" pitchFamily="34" charset="0"/>
              </a:rPr>
              <a:t> </a:t>
            </a:r>
            <a:endParaRPr lang="en-US" sz="1400" b="1" dirty="0">
              <a:solidFill>
                <a:srgbClr val="000000"/>
              </a:solidFill>
              <a:latin typeface="Arial" panose="020B0604020202020204" pitchFamily="34" charset="0"/>
              <a:ea typeface="微软雅黑"/>
              <a:cs typeface="Arial" panose="020B0604020202020204" pitchFamily="34" charset="0"/>
            </a:endParaRPr>
          </a:p>
        </p:txBody>
      </p:sp>
      <p:sp>
        <p:nvSpPr>
          <p:cNvPr id="26" name="Rectangle 25">
            <a:extLst>
              <a:ext uri="{FF2B5EF4-FFF2-40B4-BE49-F238E27FC236}">
                <a16:creationId xmlns:a16="http://schemas.microsoft.com/office/drawing/2014/main" id="{924B538C-2A1A-435A-BAA2-CA11D4304DB3}"/>
              </a:ext>
            </a:extLst>
          </p:cNvPr>
          <p:cNvSpPr/>
          <p:nvPr/>
        </p:nvSpPr>
        <p:spPr>
          <a:xfrm>
            <a:off x="4739173" y="3738215"/>
            <a:ext cx="1717795" cy="276999"/>
          </a:xfrm>
          <a:prstGeom prst="rect">
            <a:avLst/>
          </a:prstGeom>
          <a:solidFill>
            <a:srgbClr val="FFFF00"/>
          </a:solidFill>
          <a:ln>
            <a:solidFill>
              <a:schemeClr val="tx1"/>
            </a:solidFill>
          </a:ln>
        </p:spPr>
        <p:txBody>
          <a:bodyPr wrap="square">
            <a:spAutoFit/>
          </a:bodyPr>
          <a:lstStyle/>
          <a:p>
            <a:pPr algn="ctr" defTabSz="914400"/>
            <a:r>
              <a:rPr lang="en-US" sz="12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Analysis</a:t>
            </a:r>
            <a:endParaRPr lang="en-US" sz="1200" dirty="0">
              <a:solidFill>
                <a:srgbClr val="000000"/>
              </a:solidFill>
              <a:latin typeface="Arial" panose="020B0604020202020204" pitchFamily="34" charset="0"/>
              <a:ea typeface="微软雅黑"/>
              <a:cs typeface="Arial" panose="020B0604020202020204" pitchFamily="34" charset="0"/>
            </a:endParaRPr>
          </a:p>
        </p:txBody>
      </p:sp>
      <p:sp>
        <p:nvSpPr>
          <p:cNvPr id="27" name="Rectangle 26">
            <a:extLst>
              <a:ext uri="{FF2B5EF4-FFF2-40B4-BE49-F238E27FC236}">
                <a16:creationId xmlns:a16="http://schemas.microsoft.com/office/drawing/2014/main" id="{9B9AEC4B-7515-4485-AC0E-21F611E2150C}"/>
              </a:ext>
            </a:extLst>
          </p:cNvPr>
          <p:cNvSpPr/>
          <p:nvPr/>
        </p:nvSpPr>
        <p:spPr>
          <a:xfrm>
            <a:off x="7898519" y="3766097"/>
            <a:ext cx="1190726" cy="261610"/>
          </a:xfrm>
          <a:prstGeom prst="rect">
            <a:avLst/>
          </a:prstGeom>
          <a:solidFill>
            <a:schemeClr val="bg1"/>
          </a:solidFill>
          <a:ln>
            <a:noFill/>
          </a:ln>
        </p:spPr>
        <p:txBody>
          <a:bodyPr wrap="square">
            <a:spAutoFit/>
          </a:bodyPr>
          <a:lstStyle/>
          <a:p>
            <a:pPr algn="ctr" defTabSz="914400"/>
            <a:endParaRPr lang="en-US" sz="1100" dirty="0">
              <a:solidFill>
                <a:srgbClr val="000000"/>
              </a:solidFill>
              <a:latin typeface="Arial" panose="020B0604020202020204" pitchFamily="34" charset="0"/>
              <a:ea typeface="微软雅黑"/>
              <a:cs typeface="Arial" panose="020B0604020202020204" pitchFamily="34" charset="0"/>
            </a:endParaRPr>
          </a:p>
        </p:txBody>
      </p:sp>
      <p:grpSp>
        <p:nvGrpSpPr>
          <p:cNvPr id="28" name="Group 27">
            <a:extLst>
              <a:ext uri="{FF2B5EF4-FFF2-40B4-BE49-F238E27FC236}">
                <a16:creationId xmlns:a16="http://schemas.microsoft.com/office/drawing/2014/main" id="{303F1528-D8F6-4D1C-ABE4-658D32551193}"/>
              </a:ext>
            </a:extLst>
          </p:cNvPr>
          <p:cNvGrpSpPr/>
          <p:nvPr/>
        </p:nvGrpSpPr>
        <p:grpSpPr>
          <a:xfrm>
            <a:off x="7827902" y="4724690"/>
            <a:ext cx="1477387" cy="301042"/>
            <a:chOff x="4667038" y="4938031"/>
            <a:chExt cx="1477387" cy="301042"/>
          </a:xfrm>
        </p:grpSpPr>
        <p:sp>
          <p:nvSpPr>
            <p:cNvPr id="29" name="Rectangle 28">
              <a:extLst>
                <a:ext uri="{FF2B5EF4-FFF2-40B4-BE49-F238E27FC236}">
                  <a16:creationId xmlns:a16="http://schemas.microsoft.com/office/drawing/2014/main" id="{2026D876-BE70-4FEB-89B7-DC547E37894E}"/>
                </a:ext>
              </a:extLst>
            </p:cNvPr>
            <p:cNvSpPr/>
            <p:nvPr/>
          </p:nvSpPr>
          <p:spPr>
            <a:xfrm flipH="1">
              <a:off x="4667038" y="4970871"/>
              <a:ext cx="394817" cy="261610"/>
            </a:xfrm>
            <a:prstGeom prst="rect">
              <a:avLst/>
            </a:prstGeom>
          </p:spPr>
          <p:txBody>
            <a:bodyPr wrap="square">
              <a:spAutoFit/>
            </a:bodyPr>
            <a:lstStyle/>
            <a:p>
              <a:pPr defTabSz="914400"/>
              <a:r>
                <a:rPr lang="en-US" sz="11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5</a:t>
              </a:r>
              <a:endParaRPr lang="en-US" sz="1100" dirty="0">
                <a:solidFill>
                  <a:srgbClr val="000000"/>
                </a:solidFill>
                <a:latin typeface="微软雅黑"/>
                <a:ea typeface="微软雅黑"/>
              </a:endParaRPr>
            </a:p>
          </p:txBody>
        </p:sp>
        <p:grpSp>
          <p:nvGrpSpPr>
            <p:cNvPr id="30" name="Group 29">
              <a:extLst>
                <a:ext uri="{FF2B5EF4-FFF2-40B4-BE49-F238E27FC236}">
                  <a16:creationId xmlns:a16="http://schemas.microsoft.com/office/drawing/2014/main" id="{0908C2E1-F0E5-4A34-83FA-2E1118BAD02D}"/>
                </a:ext>
              </a:extLst>
            </p:cNvPr>
            <p:cNvGrpSpPr/>
            <p:nvPr/>
          </p:nvGrpSpPr>
          <p:grpSpPr>
            <a:xfrm>
              <a:off x="4761458" y="4938031"/>
              <a:ext cx="1170432" cy="114009"/>
              <a:chOff x="4807178" y="4892311"/>
              <a:chExt cx="1170432" cy="114009"/>
            </a:xfrm>
          </p:grpSpPr>
          <p:cxnSp>
            <p:nvCxnSpPr>
              <p:cNvPr id="32" name="Straight Connector 31">
                <a:extLst>
                  <a:ext uri="{FF2B5EF4-FFF2-40B4-BE49-F238E27FC236}">
                    <a16:creationId xmlns:a16="http://schemas.microsoft.com/office/drawing/2014/main" id="{5434BC2C-171E-464C-AA7F-8E8D9EC121AB}"/>
                  </a:ext>
                </a:extLst>
              </p:cNvPr>
              <p:cNvCxnSpPr/>
              <p:nvPr/>
            </p:nvCxnSpPr>
            <p:spPr bwMode="auto">
              <a:xfrm>
                <a:off x="4807178" y="4941727"/>
                <a:ext cx="1170432"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sp>
            <p:nvSpPr>
              <p:cNvPr id="33" name="Rectangle 32">
                <a:extLst>
                  <a:ext uri="{FF2B5EF4-FFF2-40B4-BE49-F238E27FC236}">
                    <a16:creationId xmlns:a16="http://schemas.microsoft.com/office/drawing/2014/main" id="{466CC488-4FF9-40BB-BC1E-4823FB661EF9}"/>
                  </a:ext>
                </a:extLst>
              </p:cNvPr>
              <p:cNvSpPr/>
              <p:nvPr/>
            </p:nvSpPr>
            <p:spPr bwMode="auto">
              <a:xfrm>
                <a:off x="5043680" y="4892311"/>
                <a:ext cx="45719" cy="1140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dirty="0">
                  <a:solidFill>
                    <a:srgbClr val="FF3300"/>
                  </a:solidFill>
                  <a:latin typeface="Arial" charset="0"/>
                  <a:ea typeface="宋体" pitchFamily="2" charset="-122"/>
                </a:endParaRPr>
              </a:p>
            </p:txBody>
          </p:sp>
        </p:grpSp>
        <p:sp>
          <p:nvSpPr>
            <p:cNvPr id="31" name="Rectangle 30">
              <a:extLst>
                <a:ext uri="{FF2B5EF4-FFF2-40B4-BE49-F238E27FC236}">
                  <a16:creationId xmlns:a16="http://schemas.microsoft.com/office/drawing/2014/main" id="{03B5BDA2-4A2A-4C94-A135-7316C8892ED3}"/>
                </a:ext>
              </a:extLst>
            </p:cNvPr>
            <p:cNvSpPr/>
            <p:nvPr/>
          </p:nvSpPr>
          <p:spPr>
            <a:xfrm>
              <a:off x="5639158" y="4977463"/>
              <a:ext cx="505267" cy="261610"/>
            </a:xfrm>
            <a:prstGeom prst="rect">
              <a:avLst/>
            </a:prstGeom>
          </p:spPr>
          <p:txBody>
            <a:bodyPr wrap="none">
              <a:spAutoFit/>
            </a:bodyPr>
            <a:lstStyle/>
            <a:p>
              <a:pPr defTabSz="914400"/>
              <a:r>
                <a:rPr lang="en-US" sz="11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50km</a:t>
              </a:r>
              <a:endParaRPr lang="en-US" sz="1100" dirty="0">
                <a:solidFill>
                  <a:srgbClr val="000000"/>
                </a:solidFill>
                <a:latin typeface="微软雅黑"/>
                <a:ea typeface="微软雅黑"/>
              </a:endParaRPr>
            </a:p>
          </p:txBody>
        </p:sp>
      </p:grpSp>
      <p:sp>
        <p:nvSpPr>
          <p:cNvPr id="34" name="Rectangle 33">
            <a:extLst>
              <a:ext uri="{FF2B5EF4-FFF2-40B4-BE49-F238E27FC236}">
                <a16:creationId xmlns:a16="http://schemas.microsoft.com/office/drawing/2014/main" id="{CDA7EB29-3C94-44E6-B0E1-841C9D246610}"/>
              </a:ext>
            </a:extLst>
          </p:cNvPr>
          <p:cNvSpPr/>
          <p:nvPr/>
        </p:nvSpPr>
        <p:spPr bwMode="auto">
          <a:xfrm>
            <a:off x="4747881" y="3727653"/>
            <a:ext cx="1725084" cy="30204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dirty="0">
              <a:solidFill>
                <a:srgbClr val="FF3300"/>
              </a:solidFill>
              <a:latin typeface="Arial" charset="0"/>
              <a:ea typeface="宋体" pitchFamily="2" charset="-122"/>
            </a:endParaRPr>
          </a:p>
        </p:txBody>
      </p:sp>
      <p:grpSp>
        <p:nvGrpSpPr>
          <p:cNvPr id="35" name="Group 34">
            <a:extLst>
              <a:ext uri="{FF2B5EF4-FFF2-40B4-BE49-F238E27FC236}">
                <a16:creationId xmlns:a16="http://schemas.microsoft.com/office/drawing/2014/main" id="{7AAFEC3A-9DFF-44F3-B510-57E85BF0B192}"/>
              </a:ext>
            </a:extLst>
          </p:cNvPr>
          <p:cNvGrpSpPr/>
          <p:nvPr/>
        </p:nvGrpSpPr>
        <p:grpSpPr>
          <a:xfrm>
            <a:off x="5708883" y="4648014"/>
            <a:ext cx="2112958" cy="261610"/>
            <a:chOff x="2592858" y="4893966"/>
            <a:chExt cx="2112958" cy="261610"/>
          </a:xfrm>
        </p:grpSpPr>
        <p:pic>
          <p:nvPicPr>
            <p:cNvPr id="36" name="Picture 35">
              <a:extLst>
                <a:ext uri="{FF2B5EF4-FFF2-40B4-BE49-F238E27FC236}">
                  <a16:creationId xmlns:a16="http://schemas.microsoft.com/office/drawing/2014/main" id="{6DC8B8AA-0CF1-440C-8457-6F6A11879079}"/>
                </a:ext>
              </a:extLst>
            </p:cNvPr>
            <p:cNvPicPr>
              <a:picLocks noChangeAspect="1"/>
            </p:cNvPicPr>
            <p:nvPr/>
          </p:nvPicPr>
          <p:blipFill rotWithShape="1">
            <a:blip r:embed="rId3"/>
            <a:srcRect l="2171" t="10854" r="72189" b="84137"/>
            <a:stretch/>
          </p:blipFill>
          <p:spPr>
            <a:xfrm>
              <a:off x="3129504" y="4918648"/>
              <a:ext cx="1576312" cy="218028"/>
            </a:xfrm>
            <a:prstGeom prst="rect">
              <a:avLst/>
            </a:prstGeom>
            <a:ln>
              <a:solidFill>
                <a:schemeClr val="bg1"/>
              </a:solidFill>
            </a:ln>
          </p:spPr>
        </p:pic>
        <p:sp>
          <p:nvSpPr>
            <p:cNvPr id="37" name="Rectangle 36">
              <a:extLst>
                <a:ext uri="{FF2B5EF4-FFF2-40B4-BE49-F238E27FC236}">
                  <a16:creationId xmlns:a16="http://schemas.microsoft.com/office/drawing/2014/main" id="{A1FFDC47-B4F9-48CA-812E-7AA4B74593DC}"/>
                </a:ext>
              </a:extLst>
            </p:cNvPr>
            <p:cNvSpPr/>
            <p:nvPr/>
          </p:nvSpPr>
          <p:spPr>
            <a:xfrm>
              <a:off x="2592858" y="4893966"/>
              <a:ext cx="1576312" cy="261610"/>
            </a:xfrm>
            <a:prstGeom prst="rect">
              <a:avLst/>
            </a:prstGeom>
            <a:solidFill>
              <a:schemeClr val="bg2"/>
            </a:solidFill>
            <a:ln>
              <a:solidFill>
                <a:schemeClr val="tx1"/>
              </a:solidFill>
            </a:ln>
          </p:spPr>
          <p:txBody>
            <a:bodyPr wrap="square">
              <a:spAutoFit/>
            </a:bodyPr>
            <a:lstStyle/>
            <a:p>
              <a:pPr algn="ctr" defTabSz="914400"/>
              <a:r>
                <a:rPr lang="en-US" sz="1100" b="1" kern="100" dirty="0">
                  <a:solidFill>
                    <a:srgbClr val="000000"/>
                  </a:solidFill>
                  <a:latin typeface="Arial" panose="020B0604020202020204" pitchFamily="34" charset="0"/>
                  <a:ea typeface="等线" panose="02010600030101010101" pitchFamily="2" charset="-122"/>
                  <a:cs typeface="Arial" panose="020B0604020202020204" pitchFamily="34" charset="0"/>
                </a:rPr>
                <a:t>Radius of  Influence</a:t>
              </a:r>
              <a:endParaRPr lang="en-US" sz="1100" dirty="0">
                <a:solidFill>
                  <a:srgbClr val="000000"/>
                </a:solidFill>
                <a:latin typeface="Arial" panose="020B0604020202020204" pitchFamily="34" charset="0"/>
                <a:ea typeface="微软雅黑"/>
                <a:cs typeface="Arial" panose="020B0604020202020204" pitchFamily="34" charset="0"/>
              </a:endParaRPr>
            </a:p>
          </p:txBody>
        </p:sp>
      </p:grpSp>
      <p:sp>
        <p:nvSpPr>
          <p:cNvPr id="38" name="Rectangle 37">
            <a:extLst>
              <a:ext uri="{FF2B5EF4-FFF2-40B4-BE49-F238E27FC236}">
                <a16:creationId xmlns:a16="http://schemas.microsoft.com/office/drawing/2014/main" id="{7FFC100E-01EC-4CB8-9EC9-52EEBCAACA3D}"/>
              </a:ext>
            </a:extLst>
          </p:cNvPr>
          <p:cNvSpPr/>
          <p:nvPr/>
        </p:nvSpPr>
        <p:spPr bwMode="auto">
          <a:xfrm>
            <a:off x="8062842" y="4344070"/>
            <a:ext cx="201168" cy="168973"/>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dirty="0">
              <a:solidFill>
                <a:srgbClr val="FF3300"/>
              </a:solidFill>
              <a:latin typeface="Arial" charset="0"/>
              <a:ea typeface="宋体" pitchFamily="2" charset="-122"/>
            </a:endParaRPr>
          </a:p>
        </p:txBody>
      </p:sp>
      <p:sp>
        <p:nvSpPr>
          <p:cNvPr id="39" name="Rectangle 38">
            <a:extLst>
              <a:ext uri="{FF2B5EF4-FFF2-40B4-BE49-F238E27FC236}">
                <a16:creationId xmlns:a16="http://schemas.microsoft.com/office/drawing/2014/main" id="{7F8F6259-2433-4443-BC17-985741A84575}"/>
              </a:ext>
            </a:extLst>
          </p:cNvPr>
          <p:cNvSpPr/>
          <p:nvPr/>
        </p:nvSpPr>
        <p:spPr>
          <a:xfrm>
            <a:off x="6472965" y="3748154"/>
            <a:ext cx="1531170" cy="276999"/>
          </a:xfrm>
          <a:prstGeom prst="rect">
            <a:avLst/>
          </a:prstGeom>
          <a:solidFill>
            <a:schemeClr val="bg2"/>
          </a:solidFill>
          <a:ln>
            <a:solidFill>
              <a:schemeClr val="tx1"/>
            </a:solidFill>
          </a:ln>
        </p:spPr>
        <p:txBody>
          <a:bodyPr wrap="square">
            <a:spAutoFit/>
          </a:bodyPr>
          <a:lstStyle/>
          <a:p>
            <a:pPr algn="ctr" defTabSz="914400"/>
            <a:r>
              <a:rPr lang="en-US" sz="1200" b="1" kern="100" dirty="0">
                <a:solidFill>
                  <a:srgbClr val="000000"/>
                </a:solidFill>
                <a:latin typeface="Arial" panose="020B0604020202020204" pitchFamily="34" charset="0"/>
                <a:ea typeface="等线" panose="02010600030101010101" pitchFamily="2" charset="-122"/>
                <a:cs typeface="Arial" panose="020B0604020202020204" pitchFamily="34" charset="0"/>
              </a:rPr>
              <a:t>Spatial Analysis</a:t>
            </a:r>
            <a:endParaRPr lang="en-US" sz="1200" dirty="0">
              <a:solidFill>
                <a:srgbClr val="000000"/>
              </a:solidFill>
              <a:latin typeface="Arial" panose="020B0604020202020204" pitchFamily="34" charset="0"/>
              <a:ea typeface="微软雅黑"/>
              <a:cs typeface="Arial" panose="020B0604020202020204" pitchFamily="34" charset="0"/>
            </a:endParaRPr>
          </a:p>
        </p:txBody>
      </p:sp>
      <p:graphicFrame>
        <p:nvGraphicFramePr>
          <p:cNvPr id="40" name="Table 39">
            <a:extLst>
              <a:ext uri="{FF2B5EF4-FFF2-40B4-BE49-F238E27FC236}">
                <a16:creationId xmlns:a16="http://schemas.microsoft.com/office/drawing/2014/main" id="{F111D8A4-9FED-4D26-BE05-EA5FB6165204}"/>
              </a:ext>
            </a:extLst>
          </p:cNvPr>
          <p:cNvGraphicFramePr>
            <a:graphicFrameLocks noGrp="1"/>
          </p:cNvGraphicFramePr>
          <p:nvPr>
            <p:extLst>
              <p:ext uri="{D42A27DB-BD31-4B8C-83A1-F6EECF244321}">
                <p14:modId xmlns:p14="http://schemas.microsoft.com/office/powerpoint/2010/main" val="3741813022"/>
              </p:ext>
            </p:extLst>
          </p:nvPr>
        </p:nvGraphicFramePr>
        <p:xfrm>
          <a:off x="4527259" y="4183711"/>
          <a:ext cx="10972800" cy="365760"/>
        </p:xfrm>
        <a:graphic>
          <a:graphicData uri="http://schemas.openxmlformats.org/drawingml/2006/table">
            <a:tbl>
              <a:tblPr/>
              <a:tblGrid>
                <a:gridCol w="10972800">
                  <a:extLst>
                    <a:ext uri="{9D8B030D-6E8A-4147-A177-3AD203B41FA5}">
                      <a16:colId xmlns:a16="http://schemas.microsoft.com/office/drawing/2014/main" val="3654999698"/>
                    </a:ext>
                  </a:extLst>
                </a:gridCol>
              </a:tblGrid>
              <a:tr h="0">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364061051"/>
                  </a:ext>
                </a:extLst>
              </a:tr>
            </a:tbl>
          </a:graphicData>
        </a:graphic>
      </p:graphicFrame>
      <p:sp>
        <p:nvSpPr>
          <p:cNvPr id="21" name="Rectangle 20">
            <a:extLst>
              <a:ext uri="{FF2B5EF4-FFF2-40B4-BE49-F238E27FC236}">
                <a16:creationId xmlns:a16="http://schemas.microsoft.com/office/drawing/2014/main" id="{B82D4A8B-8F5D-4CCA-A64F-49D87BDC4BDA}"/>
              </a:ext>
            </a:extLst>
          </p:cNvPr>
          <p:cNvSpPr/>
          <p:nvPr/>
        </p:nvSpPr>
        <p:spPr>
          <a:xfrm>
            <a:off x="4768221" y="4067821"/>
            <a:ext cx="6088976" cy="461665"/>
          </a:xfrm>
          <a:prstGeom prst="rect">
            <a:avLst/>
          </a:prstGeom>
          <a:solidFill>
            <a:schemeClr val="bg1"/>
          </a:solidFill>
          <a:ln>
            <a:solidFill>
              <a:schemeClr val="tx1"/>
            </a:solidFill>
          </a:ln>
        </p:spPr>
        <p:txBody>
          <a:bodyPr wrap="square">
            <a:spAutoFit/>
          </a:bodyPr>
          <a:lstStyle/>
          <a:p>
            <a:pPr defTabSz="914400"/>
            <a:r>
              <a:rPr lang="en-US" sz="1050" b="1" u="sng"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Monitoring Site</a:t>
            </a:r>
            <a:r>
              <a:rPr lang="en-US" sz="105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Harvard Yards </a:t>
            </a:r>
          </a:p>
          <a:p>
            <a:pPr defTabSz="914400"/>
            <a:r>
              <a:rPr lang="en-US" sz="3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p>
          <a:p>
            <a:pPr defTabSz="914400"/>
            <a:r>
              <a:rPr lang="en-US" sz="105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p>
        </p:txBody>
      </p:sp>
      <p:sp>
        <p:nvSpPr>
          <p:cNvPr id="3" name="TextBox 2">
            <a:extLst>
              <a:ext uri="{FF2B5EF4-FFF2-40B4-BE49-F238E27FC236}">
                <a16:creationId xmlns:a16="http://schemas.microsoft.com/office/drawing/2014/main" id="{3B0CA11C-C56F-4BD5-A192-A1D8785C3F22}"/>
              </a:ext>
            </a:extLst>
          </p:cNvPr>
          <p:cNvSpPr txBox="1"/>
          <p:nvPr/>
        </p:nvSpPr>
        <p:spPr>
          <a:xfrm>
            <a:off x="4394751" y="2896956"/>
            <a:ext cx="7055141" cy="369332"/>
          </a:xfrm>
          <a:prstGeom prst="rect">
            <a:avLst/>
          </a:prstGeom>
          <a:noFill/>
        </p:spPr>
        <p:txBody>
          <a:bodyPr wrap="square" rtlCol="0">
            <a:spAutoFit/>
          </a:bodyPr>
          <a:lstStyle/>
          <a:p>
            <a:r>
              <a:rPr lang="en-US" i="1" dirty="0"/>
              <a:t>Example Graphic – this capability is not yet available in NEXUS</a:t>
            </a:r>
          </a:p>
        </p:txBody>
      </p:sp>
      <p:grpSp>
        <p:nvGrpSpPr>
          <p:cNvPr id="4" name="Group 3">
            <a:extLst>
              <a:ext uri="{FF2B5EF4-FFF2-40B4-BE49-F238E27FC236}">
                <a16:creationId xmlns:a16="http://schemas.microsoft.com/office/drawing/2014/main" id="{EB2ED2ED-9A96-4EBE-A013-DC5748B0921E}"/>
              </a:ext>
            </a:extLst>
          </p:cNvPr>
          <p:cNvGrpSpPr/>
          <p:nvPr/>
        </p:nvGrpSpPr>
        <p:grpSpPr>
          <a:xfrm>
            <a:off x="551991" y="4663671"/>
            <a:ext cx="3463955" cy="830997"/>
            <a:chOff x="551991" y="4663671"/>
            <a:chExt cx="3898574" cy="830997"/>
          </a:xfrm>
        </p:grpSpPr>
        <p:sp>
          <p:nvSpPr>
            <p:cNvPr id="41" name="Star: 5 Points 40">
              <a:extLst>
                <a:ext uri="{FF2B5EF4-FFF2-40B4-BE49-F238E27FC236}">
                  <a16:creationId xmlns:a16="http://schemas.microsoft.com/office/drawing/2014/main" id="{EA69D84F-F2C4-464D-8C3E-9408AC89AE5F}"/>
                </a:ext>
              </a:extLst>
            </p:cNvPr>
            <p:cNvSpPr/>
            <p:nvPr/>
          </p:nvSpPr>
          <p:spPr bwMode="auto">
            <a:xfrm>
              <a:off x="551991" y="4716519"/>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42" name="Star: 5 Points 41">
              <a:extLst>
                <a:ext uri="{FF2B5EF4-FFF2-40B4-BE49-F238E27FC236}">
                  <a16:creationId xmlns:a16="http://schemas.microsoft.com/office/drawing/2014/main" id="{FB0A2CF5-071E-4225-87F3-BA3790E27ACD}"/>
                </a:ext>
              </a:extLst>
            </p:cNvPr>
            <p:cNvSpPr/>
            <p:nvPr/>
          </p:nvSpPr>
          <p:spPr bwMode="auto">
            <a:xfrm>
              <a:off x="551991" y="5005554"/>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43" name="TextBox 42">
              <a:extLst>
                <a:ext uri="{FF2B5EF4-FFF2-40B4-BE49-F238E27FC236}">
                  <a16:creationId xmlns:a16="http://schemas.microsoft.com/office/drawing/2014/main" id="{1684DEC2-DA7C-4DF1-8FCC-585F3D6A38C7}"/>
                </a:ext>
              </a:extLst>
            </p:cNvPr>
            <p:cNvSpPr txBox="1"/>
            <p:nvPr/>
          </p:nvSpPr>
          <p:spPr>
            <a:xfrm>
              <a:off x="687862" y="4663671"/>
              <a:ext cx="3762703" cy="830997"/>
            </a:xfrm>
            <a:prstGeom prst="rect">
              <a:avLst/>
            </a:prstGeom>
            <a:noFill/>
          </p:spPr>
          <p:txBody>
            <a:bodyPr wrap="square" rtlCol="0">
              <a:spAutoFit/>
            </a:bodyPr>
            <a:lstStyle/>
            <a:p>
              <a:r>
                <a:rPr lang="en-US" sz="1600" dirty="0"/>
                <a:t>GT Craig NCore Monitoring Site</a:t>
              </a:r>
            </a:p>
            <a:p>
              <a:r>
                <a:rPr lang="en-US" sz="1600" dirty="0"/>
                <a:t>Harvard Yards Monitoring Site</a:t>
              </a:r>
            </a:p>
            <a:p>
              <a:r>
                <a:rPr lang="en-US" sz="1600" dirty="0"/>
                <a:t>Major PM</a:t>
              </a:r>
              <a:r>
                <a:rPr lang="en-US" sz="1600" baseline="-25000" dirty="0"/>
                <a:t>2.5</a:t>
              </a:r>
              <a:r>
                <a:rPr lang="en-US" sz="1600" dirty="0"/>
                <a:t> Emission Sources</a:t>
              </a:r>
            </a:p>
          </p:txBody>
        </p:sp>
        <p:sp>
          <p:nvSpPr>
            <p:cNvPr id="44" name="Oval 43">
              <a:extLst>
                <a:ext uri="{FF2B5EF4-FFF2-40B4-BE49-F238E27FC236}">
                  <a16:creationId xmlns:a16="http://schemas.microsoft.com/office/drawing/2014/main" id="{BEC920F9-B80C-4D87-906C-4C79AC71FD72}"/>
                </a:ext>
              </a:extLst>
            </p:cNvPr>
            <p:cNvSpPr/>
            <p:nvPr/>
          </p:nvSpPr>
          <p:spPr bwMode="auto">
            <a:xfrm>
              <a:off x="572226" y="5287934"/>
              <a:ext cx="87822" cy="80200"/>
            </a:xfrm>
            <a:prstGeom prst="ellipse">
              <a:avLst/>
            </a:prstGeom>
            <a:solidFill>
              <a:srgbClr val="3B7B3B"/>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sp>
        <p:nvSpPr>
          <p:cNvPr id="46" name="Title 1">
            <a:extLst>
              <a:ext uri="{FF2B5EF4-FFF2-40B4-BE49-F238E27FC236}">
                <a16:creationId xmlns:a16="http://schemas.microsoft.com/office/drawing/2014/main" id="{ECDCA551-EE4B-4ABD-A72D-CFCCA0AF2C99}"/>
              </a:ext>
            </a:extLst>
          </p:cNvPr>
          <p:cNvSpPr>
            <a:spLocks noGrp="1"/>
          </p:cNvSpPr>
          <p:nvPr>
            <p:ph type="title"/>
          </p:nvPr>
        </p:nvSpPr>
        <p:spPr>
          <a:xfrm>
            <a:off x="92467" y="71438"/>
            <a:ext cx="11969394" cy="668337"/>
          </a:xfrm>
        </p:spPr>
        <p:txBody>
          <a:bodyPr/>
          <a:lstStyle/>
          <a:p>
            <a:r>
              <a:rPr lang="en-US" dirty="0"/>
              <a:t>Benefit of Proximity Screening – Sources Near Monitor</a:t>
            </a:r>
          </a:p>
        </p:txBody>
      </p:sp>
      <p:sp>
        <p:nvSpPr>
          <p:cNvPr id="47" name="TextBox 46">
            <a:extLst>
              <a:ext uri="{FF2B5EF4-FFF2-40B4-BE49-F238E27FC236}">
                <a16:creationId xmlns:a16="http://schemas.microsoft.com/office/drawing/2014/main" id="{429DF1A7-537B-48EF-83A8-57D0F5AEA8B0}"/>
              </a:ext>
            </a:extLst>
          </p:cNvPr>
          <p:cNvSpPr txBox="1"/>
          <p:nvPr/>
        </p:nvSpPr>
        <p:spPr>
          <a:xfrm>
            <a:off x="4256053" y="1138361"/>
            <a:ext cx="7732748" cy="1200329"/>
          </a:xfrm>
          <a:prstGeom prst="rect">
            <a:avLst/>
          </a:prstGeom>
          <a:noFill/>
        </p:spPr>
        <p:txBody>
          <a:bodyPr wrap="square" rtlCol="0">
            <a:spAutoFit/>
          </a:bodyPr>
          <a:lstStyle/>
          <a:p>
            <a:r>
              <a:rPr lang="en-US" dirty="0"/>
              <a:t>Adding proximity analysis capabilities would allow the user to set a flexible Radius of Interest for a selected monitoring site to then determine what sources are within that radius and most likely contributors to monitored concentrations</a:t>
            </a:r>
          </a:p>
        </p:txBody>
      </p:sp>
      <p:sp>
        <p:nvSpPr>
          <p:cNvPr id="48" name="Slide Number Placeholder 1">
            <a:extLst>
              <a:ext uri="{FF2B5EF4-FFF2-40B4-BE49-F238E27FC236}">
                <a16:creationId xmlns:a16="http://schemas.microsoft.com/office/drawing/2014/main" id="{9A418092-4B8A-4D7B-AAAF-7D3DFAB193DE}"/>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8</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93301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B888D7D-160F-44F7-978F-ABEC29FA300F}"/>
              </a:ext>
            </a:extLst>
          </p:cNvPr>
          <p:cNvGraphicFramePr/>
          <p:nvPr>
            <p:extLst>
              <p:ext uri="{D42A27DB-BD31-4B8C-83A1-F6EECF244321}">
                <p14:modId xmlns:p14="http://schemas.microsoft.com/office/powerpoint/2010/main" val="2883807171"/>
              </p:ext>
            </p:extLst>
          </p:nvPr>
        </p:nvGraphicFramePr>
        <p:xfrm>
          <a:off x="-88260" y="76092"/>
          <a:ext cx="3944587" cy="3289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F56F420D-B896-4427-8722-81F9F859165C}"/>
              </a:ext>
            </a:extLst>
          </p:cNvPr>
          <p:cNvGrpSpPr/>
          <p:nvPr/>
        </p:nvGrpSpPr>
        <p:grpSpPr>
          <a:xfrm>
            <a:off x="118250" y="2655329"/>
            <a:ext cx="3645242" cy="3462382"/>
            <a:chOff x="370704" y="1081471"/>
            <a:chExt cx="3645242" cy="3462382"/>
          </a:xfrm>
        </p:grpSpPr>
        <p:grpSp>
          <p:nvGrpSpPr>
            <p:cNvPr id="5" name="Group 4">
              <a:extLst>
                <a:ext uri="{FF2B5EF4-FFF2-40B4-BE49-F238E27FC236}">
                  <a16:creationId xmlns:a16="http://schemas.microsoft.com/office/drawing/2014/main" id="{B1BEFD35-251E-4E6C-9DC7-D145E658FFB4}"/>
                </a:ext>
              </a:extLst>
            </p:cNvPr>
            <p:cNvGrpSpPr/>
            <p:nvPr/>
          </p:nvGrpSpPr>
          <p:grpSpPr>
            <a:xfrm>
              <a:off x="370704" y="1081471"/>
              <a:ext cx="3645242" cy="3462382"/>
              <a:chOff x="3681061" y="2970252"/>
              <a:chExt cx="3645242" cy="3462382"/>
            </a:xfrm>
          </p:grpSpPr>
          <p:pic>
            <p:nvPicPr>
              <p:cNvPr id="8" name="Picture 7">
                <a:extLst>
                  <a:ext uri="{FF2B5EF4-FFF2-40B4-BE49-F238E27FC236}">
                    <a16:creationId xmlns:a16="http://schemas.microsoft.com/office/drawing/2014/main" id="{1E5616D3-02AD-4C18-9AC7-F14F8B6366C6}"/>
                  </a:ext>
                </a:extLst>
              </p:cNvPr>
              <p:cNvPicPr>
                <a:picLocks noChangeAspect="1"/>
              </p:cNvPicPr>
              <p:nvPr/>
            </p:nvPicPr>
            <p:blipFill rotWithShape="1">
              <a:blip r:embed="rId8"/>
              <a:srcRect l="26204" r="29489"/>
              <a:stretch/>
            </p:blipFill>
            <p:spPr>
              <a:xfrm>
                <a:off x="3681061" y="2970252"/>
                <a:ext cx="3645242" cy="3462382"/>
              </a:xfrm>
              <a:prstGeom prst="rect">
                <a:avLst/>
              </a:prstGeom>
            </p:spPr>
          </p:pic>
          <p:sp>
            <p:nvSpPr>
              <p:cNvPr id="9" name="Star: 5 Points 8">
                <a:extLst>
                  <a:ext uri="{FF2B5EF4-FFF2-40B4-BE49-F238E27FC236}">
                    <a16:creationId xmlns:a16="http://schemas.microsoft.com/office/drawing/2014/main" id="{EDFA2A7C-CB92-497C-A486-F8D997C9D055}"/>
                  </a:ext>
                </a:extLst>
              </p:cNvPr>
              <p:cNvSpPr/>
              <p:nvPr/>
            </p:nvSpPr>
            <p:spPr bwMode="auto">
              <a:xfrm>
                <a:off x="4884075" y="3969863"/>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10" name="Star: 5 Points 9">
                <a:extLst>
                  <a:ext uri="{FF2B5EF4-FFF2-40B4-BE49-F238E27FC236}">
                    <a16:creationId xmlns:a16="http://schemas.microsoft.com/office/drawing/2014/main" id="{2C598A2A-5011-45A7-8617-416B92162F91}"/>
                  </a:ext>
                </a:extLst>
              </p:cNvPr>
              <p:cNvSpPr/>
              <p:nvPr/>
            </p:nvSpPr>
            <p:spPr bwMode="auto">
              <a:xfrm>
                <a:off x="5332356" y="5556873"/>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sp>
          <p:nvSpPr>
            <p:cNvPr id="7" name="Oval 6">
              <a:extLst>
                <a:ext uri="{FF2B5EF4-FFF2-40B4-BE49-F238E27FC236}">
                  <a16:creationId xmlns:a16="http://schemas.microsoft.com/office/drawing/2014/main" id="{37649E07-76CF-4154-8C39-C5C2A279431A}"/>
                </a:ext>
              </a:extLst>
            </p:cNvPr>
            <p:cNvSpPr/>
            <p:nvPr/>
          </p:nvSpPr>
          <p:spPr bwMode="auto">
            <a:xfrm>
              <a:off x="1197492" y="2443691"/>
              <a:ext cx="1443578" cy="1356307"/>
            </a:xfrm>
            <a:prstGeom prst="ellipse">
              <a:avLst/>
            </a:prstGeom>
            <a:noFill/>
            <a:ln w="38100" cap="flat" cmpd="sng" algn="ctr">
              <a:solidFill>
                <a:srgbClr val="33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cxnSp>
        <p:nvCxnSpPr>
          <p:cNvPr id="11" name="Straight Connector 10">
            <a:extLst>
              <a:ext uri="{FF2B5EF4-FFF2-40B4-BE49-F238E27FC236}">
                <a16:creationId xmlns:a16="http://schemas.microsoft.com/office/drawing/2014/main" id="{D8FC38EC-CD5D-49BC-9E16-34AB20408241}"/>
              </a:ext>
            </a:extLst>
          </p:cNvPr>
          <p:cNvCxnSpPr>
            <a:cxnSpLocks/>
          </p:cNvCxnSpPr>
          <p:nvPr/>
        </p:nvCxnSpPr>
        <p:spPr bwMode="auto">
          <a:xfrm>
            <a:off x="4782652" y="7101468"/>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a:extLst>
              <a:ext uri="{FF2B5EF4-FFF2-40B4-BE49-F238E27FC236}">
                <a16:creationId xmlns:a16="http://schemas.microsoft.com/office/drawing/2014/main" id="{D8D09AC5-75E9-4853-976E-AA8DEC0A7F5C}"/>
              </a:ext>
            </a:extLst>
          </p:cNvPr>
          <p:cNvSpPr/>
          <p:nvPr/>
        </p:nvSpPr>
        <p:spPr bwMode="auto">
          <a:xfrm>
            <a:off x="5713169" y="5710138"/>
            <a:ext cx="1392546" cy="288283"/>
          </a:xfrm>
          <a:prstGeom prst="rect">
            <a:avLst/>
          </a:prstGeom>
          <a:solidFill>
            <a:srgbClr val="FFC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dirty="0">
              <a:solidFill>
                <a:srgbClr val="FF3300"/>
              </a:solidFill>
              <a:latin typeface="Arial" charset="0"/>
              <a:ea typeface="宋体" pitchFamily="2" charset="-122"/>
            </a:endParaRPr>
          </a:p>
        </p:txBody>
      </p:sp>
      <p:pic>
        <p:nvPicPr>
          <p:cNvPr id="15" name="Picture 14">
            <a:extLst>
              <a:ext uri="{FF2B5EF4-FFF2-40B4-BE49-F238E27FC236}">
                <a16:creationId xmlns:a16="http://schemas.microsoft.com/office/drawing/2014/main" id="{D2DD1755-ED8A-4F30-A711-A77C579F565A}"/>
              </a:ext>
            </a:extLst>
          </p:cNvPr>
          <p:cNvPicPr>
            <a:picLocks noChangeAspect="1"/>
          </p:cNvPicPr>
          <p:nvPr/>
        </p:nvPicPr>
        <p:blipFill rotWithShape="1">
          <a:blip r:embed="rId9"/>
          <a:srcRect b="73028"/>
          <a:stretch/>
        </p:blipFill>
        <p:spPr>
          <a:xfrm>
            <a:off x="3925272" y="5348933"/>
            <a:ext cx="6106000" cy="1174143"/>
          </a:xfrm>
          <a:prstGeom prst="rect">
            <a:avLst/>
          </a:prstGeom>
          <a:ln>
            <a:solidFill>
              <a:schemeClr val="tx1"/>
            </a:solidFill>
          </a:ln>
        </p:spPr>
      </p:pic>
      <p:sp>
        <p:nvSpPr>
          <p:cNvPr id="16" name="Rectangle 15">
            <a:extLst>
              <a:ext uri="{FF2B5EF4-FFF2-40B4-BE49-F238E27FC236}">
                <a16:creationId xmlns:a16="http://schemas.microsoft.com/office/drawing/2014/main" id="{90BCEB54-EC98-454D-B181-041D467046E5}"/>
              </a:ext>
            </a:extLst>
          </p:cNvPr>
          <p:cNvSpPr/>
          <p:nvPr/>
        </p:nvSpPr>
        <p:spPr bwMode="auto">
          <a:xfrm flipV="1">
            <a:off x="3897840" y="6480619"/>
            <a:ext cx="6106000" cy="45719"/>
          </a:xfrm>
          <a:prstGeom prst="rect">
            <a:avLst/>
          </a:prstGeom>
          <a:solidFill>
            <a:schemeClr val="bg2"/>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dirty="0">
              <a:solidFill>
                <a:srgbClr val="FF3300"/>
              </a:solidFill>
              <a:latin typeface="Arial" charset="0"/>
              <a:ea typeface="宋体" pitchFamily="2" charset="-122"/>
            </a:endParaRPr>
          </a:p>
        </p:txBody>
      </p:sp>
      <p:sp>
        <p:nvSpPr>
          <p:cNvPr id="17" name="Rectangle 16">
            <a:extLst>
              <a:ext uri="{FF2B5EF4-FFF2-40B4-BE49-F238E27FC236}">
                <a16:creationId xmlns:a16="http://schemas.microsoft.com/office/drawing/2014/main" id="{5D495669-A3EF-441D-942E-3AD22A5702C5}"/>
              </a:ext>
            </a:extLst>
          </p:cNvPr>
          <p:cNvSpPr/>
          <p:nvPr/>
        </p:nvSpPr>
        <p:spPr>
          <a:xfrm>
            <a:off x="3906984" y="5376665"/>
            <a:ext cx="6121998" cy="307777"/>
          </a:xfrm>
          <a:prstGeom prst="rect">
            <a:avLst/>
          </a:prstGeom>
          <a:solidFill>
            <a:schemeClr val="bg2"/>
          </a:solidFill>
          <a:ln w="28575">
            <a:solidFill>
              <a:schemeClr val="tx1"/>
            </a:solidFill>
          </a:ln>
        </p:spPr>
        <p:txBody>
          <a:bodyPr wrap="square">
            <a:spAutoFit/>
          </a:bodyPr>
          <a:lstStyle/>
          <a:p>
            <a:pPr algn="ctr" defTabSz="914400"/>
            <a:r>
              <a:rPr lang="en-US" sz="14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and Spatial Analysis for MP Risk and EJ</a:t>
            </a:r>
            <a:endParaRPr lang="en-US" sz="1400" b="1" dirty="0">
              <a:solidFill>
                <a:srgbClr val="000000"/>
              </a:solidFill>
              <a:latin typeface="Arial" panose="020B0604020202020204" pitchFamily="34" charset="0"/>
              <a:ea typeface="微软雅黑"/>
              <a:cs typeface="Arial" panose="020B0604020202020204" pitchFamily="34" charset="0"/>
            </a:endParaRPr>
          </a:p>
        </p:txBody>
      </p:sp>
      <p:sp>
        <p:nvSpPr>
          <p:cNvPr id="18" name="Rectangle 17">
            <a:extLst>
              <a:ext uri="{FF2B5EF4-FFF2-40B4-BE49-F238E27FC236}">
                <a16:creationId xmlns:a16="http://schemas.microsoft.com/office/drawing/2014/main" id="{C0E0C38D-FC05-4634-8AA9-0F7C64EAC1AD}"/>
              </a:ext>
            </a:extLst>
          </p:cNvPr>
          <p:cNvSpPr/>
          <p:nvPr/>
        </p:nvSpPr>
        <p:spPr bwMode="auto">
          <a:xfrm>
            <a:off x="4563161" y="6296737"/>
            <a:ext cx="809001" cy="2093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dirty="0">
              <a:solidFill>
                <a:srgbClr val="FF3300"/>
              </a:solidFill>
              <a:latin typeface="Arial" charset="0"/>
              <a:ea typeface="宋体" pitchFamily="2" charset="-122"/>
            </a:endParaRPr>
          </a:p>
        </p:txBody>
      </p:sp>
      <p:sp>
        <p:nvSpPr>
          <p:cNvPr id="19" name="Rectangle 18">
            <a:extLst>
              <a:ext uri="{FF2B5EF4-FFF2-40B4-BE49-F238E27FC236}">
                <a16:creationId xmlns:a16="http://schemas.microsoft.com/office/drawing/2014/main" id="{BDB4D6BD-D56B-4366-8BF2-407457728A68}"/>
              </a:ext>
            </a:extLst>
          </p:cNvPr>
          <p:cNvSpPr/>
          <p:nvPr/>
        </p:nvSpPr>
        <p:spPr bwMode="auto">
          <a:xfrm>
            <a:off x="5943598" y="6354799"/>
            <a:ext cx="960299" cy="1586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dirty="0">
              <a:solidFill>
                <a:srgbClr val="FF3300"/>
              </a:solidFill>
              <a:latin typeface="Arial" charset="0"/>
              <a:ea typeface="宋体" pitchFamily="2" charset="-122"/>
            </a:endParaRPr>
          </a:p>
        </p:txBody>
      </p:sp>
      <p:sp>
        <p:nvSpPr>
          <p:cNvPr id="24" name="Rectangle 23">
            <a:extLst>
              <a:ext uri="{FF2B5EF4-FFF2-40B4-BE49-F238E27FC236}">
                <a16:creationId xmlns:a16="http://schemas.microsoft.com/office/drawing/2014/main" id="{1BEDABEA-41AB-4363-9888-7C04F945A21B}"/>
              </a:ext>
            </a:extLst>
          </p:cNvPr>
          <p:cNvSpPr/>
          <p:nvPr/>
        </p:nvSpPr>
        <p:spPr bwMode="auto">
          <a:xfrm>
            <a:off x="6977777" y="5820578"/>
            <a:ext cx="2988979" cy="677846"/>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dirty="0">
              <a:solidFill>
                <a:srgbClr val="FF3300"/>
              </a:solidFill>
              <a:latin typeface="Arial" charset="0"/>
              <a:ea typeface="宋体" pitchFamily="2" charset="-122"/>
            </a:endParaRPr>
          </a:p>
        </p:txBody>
      </p:sp>
      <p:sp>
        <p:nvSpPr>
          <p:cNvPr id="25" name="Rectangle 24">
            <a:extLst>
              <a:ext uri="{FF2B5EF4-FFF2-40B4-BE49-F238E27FC236}">
                <a16:creationId xmlns:a16="http://schemas.microsoft.com/office/drawing/2014/main" id="{D4F4CC98-D60D-4B93-BB74-40062218DCCE}"/>
              </a:ext>
            </a:extLst>
          </p:cNvPr>
          <p:cNvSpPr/>
          <p:nvPr/>
        </p:nvSpPr>
        <p:spPr>
          <a:xfrm>
            <a:off x="3934716" y="5713516"/>
            <a:ext cx="1763374" cy="261610"/>
          </a:xfrm>
          <a:prstGeom prst="rect">
            <a:avLst/>
          </a:prstGeom>
          <a:solidFill>
            <a:schemeClr val="bg2"/>
          </a:solidFill>
          <a:ln>
            <a:solidFill>
              <a:schemeClr val="tx1"/>
            </a:solidFill>
          </a:ln>
        </p:spPr>
        <p:txBody>
          <a:bodyPr wrap="square">
            <a:spAutoFit/>
          </a:bodyPr>
          <a:lstStyle/>
          <a:p>
            <a:pPr algn="ctr" defTabSz="914400"/>
            <a:r>
              <a:rPr lang="en-US" sz="1100" b="1" kern="100" dirty="0">
                <a:solidFill>
                  <a:srgbClr val="000000"/>
                </a:solidFill>
                <a:latin typeface="Arial" panose="020B0604020202020204" pitchFamily="34" charset="0"/>
                <a:ea typeface="等线" panose="02010600030101010101" pitchFamily="2" charset="-122"/>
                <a:cs typeface="Arial" panose="020B0604020202020204" pitchFamily="34" charset="0"/>
              </a:rPr>
              <a:t>Proximity Analysis</a:t>
            </a:r>
            <a:endParaRPr lang="en-US" sz="1100" dirty="0">
              <a:solidFill>
                <a:srgbClr val="000000"/>
              </a:solidFill>
              <a:latin typeface="Arial" panose="020B0604020202020204" pitchFamily="34" charset="0"/>
              <a:ea typeface="微软雅黑"/>
              <a:cs typeface="Arial" panose="020B0604020202020204" pitchFamily="34" charset="0"/>
            </a:endParaRPr>
          </a:p>
        </p:txBody>
      </p:sp>
      <p:sp>
        <p:nvSpPr>
          <p:cNvPr id="26" name="Rectangle 25">
            <a:extLst>
              <a:ext uri="{FF2B5EF4-FFF2-40B4-BE49-F238E27FC236}">
                <a16:creationId xmlns:a16="http://schemas.microsoft.com/office/drawing/2014/main" id="{711A65C5-2BFF-4221-97BE-CCB3C98C816A}"/>
              </a:ext>
            </a:extLst>
          </p:cNvPr>
          <p:cNvSpPr/>
          <p:nvPr/>
        </p:nvSpPr>
        <p:spPr>
          <a:xfrm>
            <a:off x="7133147" y="5719298"/>
            <a:ext cx="1190726" cy="261610"/>
          </a:xfrm>
          <a:prstGeom prst="rect">
            <a:avLst/>
          </a:prstGeom>
          <a:solidFill>
            <a:schemeClr val="bg1"/>
          </a:solidFill>
          <a:ln>
            <a:noFill/>
          </a:ln>
        </p:spPr>
        <p:txBody>
          <a:bodyPr wrap="square">
            <a:spAutoFit/>
          </a:bodyPr>
          <a:lstStyle/>
          <a:p>
            <a:pPr algn="ctr" defTabSz="914400"/>
            <a:endParaRPr lang="en-US" sz="1100" dirty="0">
              <a:solidFill>
                <a:srgbClr val="000000"/>
              </a:solidFill>
              <a:latin typeface="Arial" panose="020B0604020202020204" pitchFamily="34" charset="0"/>
              <a:ea typeface="微软雅黑"/>
              <a:cs typeface="Arial" panose="020B0604020202020204" pitchFamily="34" charset="0"/>
            </a:endParaRPr>
          </a:p>
        </p:txBody>
      </p:sp>
      <p:sp>
        <p:nvSpPr>
          <p:cNvPr id="27" name="Rectangle 26">
            <a:extLst>
              <a:ext uri="{FF2B5EF4-FFF2-40B4-BE49-F238E27FC236}">
                <a16:creationId xmlns:a16="http://schemas.microsoft.com/office/drawing/2014/main" id="{CE388D89-F381-4FE0-BD52-B2BC0981972D}"/>
              </a:ext>
            </a:extLst>
          </p:cNvPr>
          <p:cNvSpPr/>
          <p:nvPr/>
        </p:nvSpPr>
        <p:spPr bwMode="auto">
          <a:xfrm>
            <a:off x="3951494" y="6014506"/>
            <a:ext cx="3154221" cy="508570"/>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50000"/>
              </a:spcBef>
              <a:spcAft>
                <a:spcPct val="0"/>
              </a:spcAft>
            </a:pPr>
            <a:endParaRPr lang="en-US" dirty="0">
              <a:solidFill>
                <a:srgbClr val="FF3300"/>
              </a:solidFill>
              <a:latin typeface="Arial" charset="0"/>
              <a:ea typeface="宋体" pitchFamily="2" charset="-122"/>
            </a:endParaRPr>
          </a:p>
        </p:txBody>
      </p:sp>
      <p:sp>
        <p:nvSpPr>
          <p:cNvPr id="28" name="TextBox 27">
            <a:extLst>
              <a:ext uri="{FF2B5EF4-FFF2-40B4-BE49-F238E27FC236}">
                <a16:creationId xmlns:a16="http://schemas.microsoft.com/office/drawing/2014/main" id="{26D2A765-DF34-4493-A429-5C2574571BDE}"/>
              </a:ext>
            </a:extLst>
          </p:cNvPr>
          <p:cNvSpPr txBox="1"/>
          <p:nvPr/>
        </p:nvSpPr>
        <p:spPr>
          <a:xfrm>
            <a:off x="6585112" y="6023073"/>
            <a:ext cx="1388764" cy="335156"/>
          </a:xfrm>
          <a:prstGeom prst="rect">
            <a:avLst/>
          </a:prstGeom>
          <a:solidFill>
            <a:schemeClr val="bg1"/>
          </a:solidFill>
        </p:spPr>
        <p:txBody>
          <a:bodyPr wrap="square" rtlCol="0">
            <a:spAutoFit/>
          </a:bodyPr>
          <a:lstStyle/>
          <a:p>
            <a:pPr algn="ctr" defTabSz="914400">
              <a:lnSpc>
                <a:spcPct val="150000"/>
              </a:lnSpc>
            </a:pPr>
            <a:r>
              <a:rPr lang="en-US" sz="1200" b="1" dirty="0">
                <a:solidFill>
                  <a:srgbClr val="000000"/>
                </a:solidFill>
                <a:latin typeface="Arial" panose="020B0604020202020204" pitchFamily="34" charset="0"/>
                <a:ea typeface="微软雅黑"/>
                <a:cs typeface="Arial" panose="020B0604020202020204" pitchFamily="34" charset="0"/>
              </a:rPr>
              <a:t>EJ Indicator</a:t>
            </a:r>
          </a:p>
        </p:txBody>
      </p:sp>
      <p:sp>
        <p:nvSpPr>
          <p:cNvPr id="29" name="TextBox 28">
            <a:extLst>
              <a:ext uri="{FF2B5EF4-FFF2-40B4-BE49-F238E27FC236}">
                <a16:creationId xmlns:a16="http://schemas.microsoft.com/office/drawing/2014/main" id="{99768411-118B-4274-8DF4-5EB718E6447A}"/>
              </a:ext>
            </a:extLst>
          </p:cNvPr>
          <p:cNvSpPr txBox="1"/>
          <p:nvPr/>
        </p:nvSpPr>
        <p:spPr>
          <a:xfrm>
            <a:off x="4403996" y="6115206"/>
            <a:ext cx="858739" cy="261610"/>
          </a:xfrm>
          <a:prstGeom prst="rect">
            <a:avLst/>
          </a:prstGeom>
          <a:solidFill>
            <a:schemeClr val="bg1"/>
          </a:solidFill>
        </p:spPr>
        <p:txBody>
          <a:bodyPr wrap="square" rtlCol="0">
            <a:spAutoFit/>
          </a:bodyPr>
          <a:lstStyle/>
          <a:p>
            <a:pPr algn="ctr" defTabSz="914400"/>
            <a:r>
              <a:rPr lang="en-US" sz="1100" b="1" dirty="0">
                <a:solidFill>
                  <a:srgbClr val="000000"/>
                </a:solidFill>
                <a:latin typeface="Arial" panose="020B0604020202020204" pitchFamily="34" charset="0"/>
                <a:ea typeface="微软雅黑"/>
                <a:cs typeface="Arial" panose="020B0604020202020204" pitchFamily="34" charset="0"/>
              </a:rPr>
              <a:t>MP Risk</a:t>
            </a:r>
          </a:p>
        </p:txBody>
      </p:sp>
      <p:sp>
        <p:nvSpPr>
          <p:cNvPr id="30" name="Rectangle 29">
            <a:extLst>
              <a:ext uri="{FF2B5EF4-FFF2-40B4-BE49-F238E27FC236}">
                <a16:creationId xmlns:a16="http://schemas.microsoft.com/office/drawing/2014/main" id="{0C980E74-C7DE-4894-A904-62AF11C28D71}"/>
              </a:ext>
            </a:extLst>
          </p:cNvPr>
          <p:cNvSpPr/>
          <p:nvPr/>
        </p:nvSpPr>
        <p:spPr>
          <a:xfrm>
            <a:off x="7807578" y="6082188"/>
            <a:ext cx="699871" cy="261610"/>
          </a:xfrm>
          <a:prstGeom prst="rect">
            <a:avLst/>
          </a:prstGeom>
          <a:solidFill>
            <a:srgbClr val="FFFF00"/>
          </a:solidFill>
          <a:ln>
            <a:solidFill>
              <a:schemeClr val="tx1"/>
            </a:solidFill>
          </a:ln>
        </p:spPr>
        <p:txBody>
          <a:bodyPr wrap="square">
            <a:spAutoFit/>
          </a:bodyPr>
          <a:lstStyle/>
          <a:p>
            <a:pPr algn="ctr" defTabSz="914400"/>
            <a:r>
              <a:rPr lang="en-US" sz="1100" dirty="0">
                <a:solidFill>
                  <a:srgbClr val="000000"/>
                </a:solidFill>
                <a:latin typeface="Arial" panose="020B0604020202020204" pitchFamily="34" charset="0"/>
                <a:ea typeface="微软雅黑"/>
                <a:cs typeface="Arial" panose="020B0604020202020204" pitchFamily="34" charset="0"/>
              </a:rPr>
              <a:t>Income</a:t>
            </a:r>
          </a:p>
        </p:txBody>
      </p:sp>
      <p:sp>
        <p:nvSpPr>
          <p:cNvPr id="31" name="Rectangle 30">
            <a:extLst>
              <a:ext uri="{FF2B5EF4-FFF2-40B4-BE49-F238E27FC236}">
                <a16:creationId xmlns:a16="http://schemas.microsoft.com/office/drawing/2014/main" id="{2BCC6531-A1C8-4DAE-8C22-311217B23FCB}"/>
              </a:ext>
            </a:extLst>
          </p:cNvPr>
          <p:cNvSpPr/>
          <p:nvPr/>
        </p:nvSpPr>
        <p:spPr>
          <a:xfrm>
            <a:off x="5265024" y="6118500"/>
            <a:ext cx="873796" cy="261610"/>
          </a:xfrm>
          <a:prstGeom prst="rect">
            <a:avLst/>
          </a:prstGeom>
          <a:solidFill>
            <a:schemeClr val="accent6">
              <a:lumMod val="20000"/>
              <a:lumOff val="80000"/>
            </a:schemeClr>
          </a:solidFill>
          <a:ln>
            <a:solidFill>
              <a:schemeClr val="tx1"/>
            </a:solidFill>
          </a:ln>
        </p:spPr>
        <p:txBody>
          <a:bodyPr wrap="square">
            <a:spAutoFit/>
          </a:bodyPr>
          <a:lstStyle/>
          <a:p>
            <a:pPr algn="ctr" defTabSz="914400"/>
            <a:r>
              <a:rPr lang="en-US" sz="1100" dirty="0">
                <a:solidFill>
                  <a:srgbClr val="000000"/>
                </a:solidFill>
                <a:latin typeface="Arial" panose="020B0604020202020204" pitchFamily="34" charset="0"/>
                <a:ea typeface="微软雅黑"/>
                <a:cs typeface="Arial" panose="020B0604020202020204" pitchFamily="34" charset="0"/>
              </a:rPr>
              <a:t>Air Toxics</a:t>
            </a:r>
          </a:p>
        </p:txBody>
      </p:sp>
      <p:sp>
        <p:nvSpPr>
          <p:cNvPr id="32" name="Rectangle 31">
            <a:extLst>
              <a:ext uri="{FF2B5EF4-FFF2-40B4-BE49-F238E27FC236}">
                <a16:creationId xmlns:a16="http://schemas.microsoft.com/office/drawing/2014/main" id="{77E637AB-BD3E-4D37-AF1F-6AC1F5930856}"/>
              </a:ext>
            </a:extLst>
          </p:cNvPr>
          <p:cNvSpPr/>
          <p:nvPr/>
        </p:nvSpPr>
        <p:spPr>
          <a:xfrm>
            <a:off x="5706398" y="5712421"/>
            <a:ext cx="1399317" cy="269043"/>
          </a:xfrm>
          <a:prstGeom prst="rect">
            <a:avLst/>
          </a:prstGeom>
          <a:solidFill>
            <a:srgbClr val="FFFF00"/>
          </a:solidFill>
          <a:ln w="28575">
            <a:solidFill>
              <a:srgbClr val="FF0000"/>
            </a:solidFill>
          </a:ln>
        </p:spPr>
        <p:txBody>
          <a:bodyPr wrap="square">
            <a:spAutoFit/>
          </a:bodyPr>
          <a:lstStyle/>
          <a:p>
            <a:pPr algn="ctr" defTabSz="914400"/>
            <a:r>
              <a:rPr lang="en-US" sz="1100" b="1" kern="100" dirty="0">
                <a:solidFill>
                  <a:srgbClr val="000000"/>
                </a:solidFill>
                <a:latin typeface="Arial" panose="020B0604020202020204" pitchFamily="34" charset="0"/>
                <a:ea typeface="等线" panose="02010600030101010101" pitchFamily="2" charset="-122"/>
                <a:cs typeface="Arial" panose="020B0604020202020204" pitchFamily="34" charset="0"/>
              </a:rPr>
              <a:t>Spatial Analysis</a:t>
            </a:r>
            <a:endParaRPr lang="en-US" sz="1100" dirty="0">
              <a:solidFill>
                <a:srgbClr val="000000"/>
              </a:solidFill>
              <a:latin typeface="Arial" panose="020B0604020202020204" pitchFamily="34" charset="0"/>
              <a:ea typeface="微软雅黑"/>
              <a:cs typeface="Arial" panose="020B0604020202020204" pitchFamily="34" charset="0"/>
            </a:endParaRPr>
          </a:p>
        </p:txBody>
      </p:sp>
      <p:grpSp>
        <p:nvGrpSpPr>
          <p:cNvPr id="53" name="Group 52">
            <a:extLst>
              <a:ext uri="{FF2B5EF4-FFF2-40B4-BE49-F238E27FC236}">
                <a16:creationId xmlns:a16="http://schemas.microsoft.com/office/drawing/2014/main" id="{6E4BFCB8-34FD-4035-9305-3FE8819FFA8D}"/>
              </a:ext>
            </a:extLst>
          </p:cNvPr>
          <p:cNvGrpSpPr/>
          <p:nvPr/>
        </p:nvGrpSpPr>
        <p:grpSpPr>
          <a:xfrm>
            <a:off x="4031539" y="859579"/>
            <a:ext cx="5107146" cy="4363739"/>
            <a:chOff x="4180790" y="1009874"/>
            <a:chExt cx="5107146" cy="4363739"/>
          </a:xfrm>
        </p:grpSpPr>
        <p:pic>
          <p:nvPicPr>
            <p:cNvPr id="50" name="Picture 49">
              <a:extLst>
                <a:ext uri="{FF2B5EF4-FFF2-40B4-BE49-F238E27FC236}">
                  <a16:creationId xmlns:a16="http://schemas.microsoft.com/office/drawing/2014/main" id="{834BFCF7-6DF8-46B5-8563-F86742AFD311}"/>
                </a:ext>
              </a:extLst>
            </p:cNvPr>
            <p:cNvPicPr>
              <a:picLocks noChangeAspect="1"/>
            </p:cNvPicPr>
            <p:nvPr/>
          </p:nvPicPr>
          <p:blipFill>
            <a:blip r:embed="rId10"/>
            <a:stretch>
              <a:fillRect/>
            </a:stretch>
          </p:blipFill>
          <p:spPr>
            <a:xfrm>
              <a:off x="4180790" y="1009874"/>
              <a:ext cx="5107146" cy="4363739"/>
            </a:xfrm>
            <a:prstGeom prst="rect">
              <a:avLst/>
            </a:prstGeom>
          </p:spPr>
        </p:pic>
        <p:sp>
          <p:nvSpPr>
            <p:cNvPr id="51" name="Oval 50">
              <a:extLst>
                <a:ext uri="{FF2B5EF4-FFF2-40B4-BE49-F238E27FC236}">
                  <a16:creationId xmlns:a16="http://schemas.microsoft.com/office/drawing/2014/main" id="{3287EB53-4A84-4ECC-91D9-0A46BBD44953}"/>
                </a:ext>
              </a:extLst>
            </p:cNvPr>
            <p:cNvSpPr/>
            <p:nvPr/>
          </p:nvSpPr>
          <p:spPr bwMode="auto">
            <a:xfrm>
              <a:off x="5799238" y="2511589"/>
              <a:ext cx="1726316" cy="1657654"/>
            </a:xfrm>
            <a:prstGeom prst="ellipse">
              <a:avLst/>
            </a:prstGeom>
            <a:noFill/>
            <a:ln w="38100" cap="flat" cmpd="sng" algn="ctr">
              <a:solidFill>
                <a:srgbClr val="33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52" name="Oval 51">
              <a:extLst>
                <a:ext uri="{FF2B5EF4-FFF2-40B4-BE49-F238E27FC236}">
                  <a16:creationId xmlns:a16="http://schemas.microsoft.com/office/drawing/2014/main" id="{0A7C255E-3884-45DB-99A9-38C58906672C}"/>
                </a:ext>
              </a:extLst>
            </p:cNvPr>
            <p:cNvSpPr/>
            <p:nvPr/>
          </p:nvSpPr>
          <p:spPr bwMode="auto">
            <a:xfrm>
              <a:off x="6627185" y="3341305"/>
              <a:ext cx="87822" cy="80200"/>
            </a:xfrm>
            <a:prstGeom prst="ellipse">
              <a:avLst/>
            </a:prstGeom>
            <a:solidFill>
              <a:srgbClr val="3B7B3B"/>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pic>
        <p:nvPicPr>
          <p:cNvPr id="20" name="Picture 19">
            <a:extLst>
              <a:ext uri="{FF2B5EF4-FFF2-40B4-BE49-F238E27FC236}">
                <a16:creationId xmlns:a16="http://schemas.microsoft.com/office/drawing/2014/main" id="{4AB80038-4801-43E8-A6AD-F8939803F511}"/>
              </a:ext>
            </a:extLst>
          </p:cNvPr>
          <p:cNvPicPr>
            <a:picLocks noChangeAspect="1"/>
          </p:cNvPicPr>
          <p:nvPr/>
        </p:nvPicPr>
        <p:blipFill>
          <a:blip r:embed="rId11"/>
          <a:stretch>
            <a:fillRect/>
          </a:stretch>
        </p:blipFill>
        <p:spPr>
          <a:xfrm>
            <a:off x="4031539" y="865930"/>
            <a:ext cx="1309340" cy="1844070"/>
          </a:xfrm>
          <a:prstGeom prst="rect">
            <a:avLst/>
          </a:prstGeom>
          <a:ln>
            <a:solidFill>
              <a:schemeClr val="tx1"/>
            </a:solidFill>
          </a:ln>
        </p:spPr>
      </p:pic>
      <p:grpSp>
        <p:nvGrpSpPr>
          <p:cNvPr id="59" name="Group 58">
            <a:extLst>
              <a:ext uri="{FF2B5EF4-FFF2-40B4-BE49-F238E27FC236}">
                <a16:creationId xmlns:a16="http://schemas.microsoft.com/office/drawing/2014/main" id="{7C719F92-8674-44E5-B3B2-F096AF0D9D7E}"/>
              </a:ext>
            </a:extLst>
          </p:cNvPr>
          <p:cNvGrpSpPr/>
          <p:nvPr/>
        </p:nvGrpSpPr>
        <p:grpSpPr>
          <a:xfrm>
            <a:off x="313253" y="6082318"/>
            <a:ext cx="3463956" cy="738664"/>
            <a:chOff x="551991" y="4663671"/>
            <a:chExt cx="3898575" cy="738664"/>
          </a:xfrm>
        </p:grpSpPr>
        <p:sp>
          <p:nvSpPr>
            <p:cNvPr id="60" name="Star: 5 Points 59">
              <a:extLst>
                <a:ext uri="{FF2B5EF4-FFF2-40B4-BE49-F238E27FC236}">
                  <a16:creationId xmlns:a16="http://schemas.microsoft.com/office/drawing/2014/main" id="{DF830258-9BF4-43FA-9A41-3E47D525B738}"/>
                </a:ext>
              </a:extLst>
            </p:cNvPr>
            <p:cNvSpPr/>
            <p:nvPr/>
          </p:nvSpPr>
          <p:spPr bwMode="auto">
            <a:xfrm>
              <a:off x="551991" y="4716519"/>
              <a:ext cx="135871" cy="128733"/>
            </a:xfrm>
            <a:prstGeom prst="star5">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61" name="Star: 5 Points 60">
              <a:extLst>
                <a:ext uri="{FF2B5EF4-FFF2-40B4-BE49-F238E27FC236}">
                  <a16:creationId xmlns:a16="http://schemas.microsoft.com/office/drawing/2014/main" id="{A26BB0D5-9D99-4D5B-915D-2547F774EDA7}"/>
                </a:ext>
              </a:extLst>
            </p:cNvPr>
            <p:cNvSpPr/>
            <p:nvPr/>
          </p:nvSpPr>
          <p:spPr bwMode="auto">
            <a:xfrm>
              <a:off x="551991" y="5005554"/>
              <a:ext cx="128292" cy="122078"/>
            </a:xfrm>
            <a:prstGeom prst="star5">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62" name="TextBox 61">
              <a:extLst>
                <a:ext uri="{FF2B5EF4-FFF2-40B4-BE49-F238E27FC236}">
                  <a16:creationId xmlns:a16="http://schemas.microsoft.com/office/drawing/2014/main" id="{9CF64AC4-0B42-44B9-87AF-713D0119F60A}"/>
                </a:ext>
              </a:extLst>
            </p:cNvPr>
            <p:cNvSpPr txBox="1"/>
            <p:nvPr/>
          </p:nvSpPr>
          <p:spPr>
            <a:xfrm>
              <a:off x="687862" y="4663671"/>
              <a:ext cx="3762704" cy="738664"/>
            </a:xfrm>
            <a:prstGeom prst="rect">
              <a:avLst/>
            </a:prstGeom>
            <a:noFill/>
          </p:spPr>
          <p:txBody>
            <a:bodyPr wrap="square" rtlCol="0">
              <a:spAutoFit/>
            </a:bodyPr>
            <a:lstStyle/>
            <a:p>
              <a:r>
                <a:rPr lang="en-US" sz="1400" dirty="0"/>
                <a:t>GT Craig NCore Monitoring Site</a:t>
              </a:r>
            </a:p>
            <a:p>
              <a:r>
                <a:rPr lang="en-US" sz="1400" dirty="0"/>
                <a:t>Harvard Yards Monitoring Site</a:t>
              </a:r>
            </a:p>
            <a:p>
              <a:r>
                <a:rPr lang="en-US" sz="1400" dirty="0"/>
                <a:t>Major PM</a:t>
              </a:r>
              <a:r>
                <a:rPr lang="en-US" sz="1400" baseline="-25000" dirty="0"/>
                <a:t>2.5</a:t>
              </a:r>
              <a:r>
                <a:rPr lang="en-US" sz="1400" dirty="0"/>
                <a:t> Emission Sources</a:t>
              </a:r>
            </a:p>
          </p:txBody>
        </p:sp>
        <p:sp>
          <p:nvSpPr>
            <p:cNvPr id="63" name="Oval 62">
              <a:extLst>
                <a:ext uri="{FF2B5EF4-FFF2-40B4-BE49-F238E27FC236}">
                  <a16:creationId xmlns:a16="http://schemas.microsoft.com/office/drawing/2014/main" id="{DDA799B8-C612-492E-ADE8-2AB2BBE9EA2B}"/>
                </a:ext>
              </a:extLst>
            </p:cNvPr>
            <p:cNvSpPr/>
            <p:nvPr/>
          </p:nvSpPr>
          <p:spPr bwMode="auto">
            <a:xfrm>
              <a:off x="572226" y="5287934"/>
              <a:ext cx="87822" cy="80200"/>
            </a:xfrm>
            <a:prstGeom prst="ellipse">
              <a:avLst/>
            </a:prstGeom>
            <a:solidFill>
              <a:srgbClr val="3B7B3B"/>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grpSp>
      <p:sp>
        <p:nvSpPr>
          <p:cNvPr id="64" name="Rectangle 63">
            <a:extLst>
              <a:ext uri="{FF2B5EF4-FFF2-40B4-BE49-F238E27FC236}">
                <a16:creationId xmlns:a16="http://schemas.microsoft.com/office/drawing/2014/main" id="{582623F3-BA8F-4C66-B761-B09FDD971FC5}"/>
              </a:ext>
            </a:extLst>
          </p:cNvPr>
          <p:cNvSpPr/>
          <p:nvPr/>
        </p:nvSpPr>
        <p:spPr>
          <a:xfrm>
            <a:off x="3925272" y="6450779"/>
            <a:ext cx="6088976" cy="300082"/>
          </a:xfrm>
          <a:prstGeom prst="rect">
            <a:avLst/>
          </a:prstGeom>
          <a:solidFill>
            <a:schemeClr val="bg1"/>
          </a:solidFill>
          <a:ln>
            <a:solidFill>
              <a:schemeClr val="tx1"/>
            </a:solidFill>
          </a:ln>
        </p:spPr>
        <p:txBody>
          <a:bodyPr wrap="square">
            <a:spAutoFit/>
          </a:bodyPr>
          <a:lstStyle/>
          <a:p>
            <a:pPr defTabSz="914400"/>
            <a:r>
              <a:rPr lang="en-US" sz="1050" b="1" u="sng"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Facility</a:t>
            </a:r>
            <a:r>
              <a:rPr lang="en-US" sz="105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sz="1050" b="1" kern="100" dirty="0">
                <a:solidFill>
                  <a:srgbClr val="000000"/>
                </a:solidFill>
                <a:highlight>
                  <a:srgbClr val="FFFF00"/>
                </a:highlight>
                <a:latin typeface="Times New Roman" panose="02020603050405020304" pitchFamily="18" charset="0"/>
                <a:ea typeface="等线" panose="02010600030101010101" pitchFamily="2" charset="-122"/>
                <a:cs typeface="Times New Roman" panose="02020603050405020304" pitchFamily="18" charset="0"/>
              </a:rPr>
              <a:t>ArcelorMittal Cleveland </a:t>
            </a:r>
            <a:r>
              <a:rPr lang="en-US" sz="105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sz="1050" b="1" u="sng" kern="100" dirty="0">
                <a:latin typeface="Times New Roman" panose="02020603050405020304" pitchFamily="18" charset="0"/>
                <a:ea typeface="等线" panose="02010600030101010101" pitchFamily="2" charset="-122"/>
                <a:cs typeface="Times New Roman" panose="02020603050405020304" pitchFamily="18" charset="0"/>
              </a:rPr>
              <a:t>Sector group</a:t>
            </a:r>
            <a:r>
              <a:rPr lang="en-US" sz="1050" b="1" kern="100" dirty="0">
                <a:latin typeface="Times New Roman" panose="02020603050405020304" pitchFamily="18" charset="0"/>
                <a:ea typeface="等线" panose="02010600030101010101" pitchFamily="2" charset="-122"/>
                <a:cs typeface="Times New Roman" panose="02020603050405020304" pitchFamily="18" charset="0"/>
              </a:rPr>
              <a:t>: Iron and Steel</a:t>
            </a:r>
            <a:endParaRPr lang="en-US" sz="105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a:p>
            <a:pPr defTabSz="914400"/>
            <a:r>
              <a:rPr lang="en-US" sz="3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p>
        </p:txBody>
      </p:sp>
      <p:sp>
        <p:nvSpPr>
          <p:cNvPr id="55" name="Title 1">
            <a:extLst>
              <a:ext uri="{FF2B5EF4-FFF2-40B4-BE49-F238E27FC236}">
                <a16:creationId xmlns:a16="http://schemas.microsoft.com/office/drawing/2014/main" id="{8C1BF777-31DF-4DB5-AFC8-EA17C09272B0}"/>
              </a:ext>
            </a:extLst>
          </p:cNvPr>
          <p:cNvSpPr>
            <a:spLocks noGrp="1"/>
          </p:cNvSpPr>
          <p:nvPr>
            <p:ph type="title"/>
          </p:nvPr>
        </p:nvSpPr>
        <p:spPr>
          <a:xfrm>
            <a:off x="0" y="71438"/>
            <a:ext cx="12192000" cy="668337"/>
          </a:xfrm>
        </p:spPr>
        <p:txBody>
          <a:bodyPr/>
          <a:lstStyle/>
          <a:p>
            <a:r>
              <a:rPr lang="en-US" sz="2400" dirty="0"/>
              <a:t>Benefit of Proximity Screening – Demographics &amp; MP Risks Near Monitors/Sources</a:t>
            </a:r>
          </a:p>
        </p:txBody>
      </p:sp>
      <p:pic>
        <p:nvPicPr>
          <p:cNvPr id="56" name="Picture 55">
            <a:extLst>
              <a:ext uri="{FF2B5EF4-FFF2-40B4-BE49-F238E27FC236}">
                <a16:creationId xmlns:a16="http://schemas.microsoft.com/office/drawing/2014/main" id="{A832761C-8D38-4E0F-91F5-076D628E8BA7}"/>
              </a:ext>
            </a:extLst>
          </p:cNvPr>
          <p:cNvPicPr>
            <a:picLocks noChangeAspect="1"/>
          </p:cNvPicPr>
          <p:nvPr/>
        </p:nvPicPr>
        <p:blipFill rotWithShape="1">
          <a:blip r:embed="rId12"/>
          <a:srcRect b="36632"/>
          <a:stretch/>
        </p:blipFill>
        <p:spPr>
          <a:xfrm>
            <a:off x="9708420" y="2758941"/>
            <a:ext cx="1771650" cy="2382069"/>
          </a:xfrm>
          <a:prstGeom prst="rect">
            <a:avLst/>
          </a:prstGeom>
        </p:spPr>
      </p:pic>
      <p:sp>
        <p:nvSpPr>
          <p:cNvPr id="57" name="TextBox 56">
            <a:extLst>
              <a:ext uri="{FF2B5EF4-FFF2-40B4-BE49-F238E27FC236}">
                <a16:creationId xmlns:a16="http://schemas.microsoft.com/office/drawing/2014/main" id="{6E8FABF1-A35C-4878-8DE7-21312A65F089}"/>
              </a:ext>
            </a:extLst>
          </p:cNvPr>
          <p:cNvSpPr txBox="1"/>
          <p:nvPr/>
        </p:nvSpPr>
        <p:spPr>
          <a:xfrm>
            <a:off x="9391703" y="935786"/>
            <a:ext cx="2682047" cy="1815882"/>
          </a:xfrm>
          <a:prstGeom prst="rect">
            <a:avLst/>
          </a:prstGeom>
          <a:noFill/>
        </p:spPr>
        <p:txBody>
          <a:bodyPr wrap="square" rtlCol="0">
            <a:spAutoFit/>
          </a:bodyPr>
          <a:lstStyle/>
          <a:p>
            <a:r>
              <a:rPr lang="en-US" sz="1400" dirty="0"/>
              <a:t>Adding proximity analysis capabilities would allow the user to set a flexible Radius of Interest for a selected monitoring site or facility and determine air quality and EJ indicators within the selected radius</a:t>
            </a:r>
          </a:p>
        </p:txBody>
      </p:sp>
      <p:sp>
        <p:nvSpPr>
          <p:cNvPr id="58" name="Slide Number Placeholder 1">
            <a:extLst>
              <a:ext uri="{FF2B5EF4-FFF2-40B4-BE49-F238E27FC236}">
                <a16:creationId xmlns:a16="http://schemas.microsoft.com/office/drawing/2014/main" id="{E1666FC8-BC06-4743-B6C4-CBD28CE314FA}"/>
              </a:ext>
            </a:extLst>
          </p:cNvPr>
          <p:cNvSpPr txBox="1">
            <a:spLocks/>
          </p:cNvSpPr>
          <p:nvPr/>
        </p:nvSpPr>
        <p:spPr>
          <a:xfrm>
            <a:off x="10058400" y="6492874"/>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9</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2826757744"/>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PA2">
  <a:themeElements>
    <a:clrScheme name="Custom 7">
      <a:dk1>
        <a:sysClr val="windowText" lastClr="000000"/>
      </a:dk1>
      <a:lt1>
        <a:sysClr val="window" lastClr="FFFFFF"/>
      </a:lt1>
      <a:dk2>
        <a:srgbClr val="C490AA"/>
      </a:dk2>
      <a:lt2>
        <a:srgbClr val="E7E6E6"/>
      </a:lt2>
      <a:accent1>
        <a:srgbClr val="3F3F3F"/>
      </a:accent1>
      <a:accent2>
        <a:srgbClr val="996600"/>
      </a:accent2>
      <a:accent3>
        <a:srgbClr val="CC3300"/>
      </a:accent3>
      <a:accent4>
        <a:srgbClr val="0050B8"/>
      </a:accent4>
      <a:accent5>
        <a:srgbClr val="00CC33"/>
      </a:accent5>
      <a:accent6>
        <a:srgbClr val="FFC0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A2" id="{937C2F28-F340-4D17-BB3E-94A4A07EC3A9}" vid="{CFAB1DD2-0042-4A76-9335-90168F83978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s_x0020_Status xmlns="e8cef94b-13a7-48be-ac9c-dbd328d0ac26">Pending</Records_x0020_Status>
    <Record xmlns="4ffa91fb-a0ff-4ac5-b2db-65c790d184a4">Shared</Record>
    <Rights xmlns="4ffa91fb-a0ff-4ac5-b2db-65c790d184a4" xsi:nil="true"/>
    <Document_x0020_Creation_x0020_Date xmlns="4ffa91fb-a0ff-4ac5-b2db-65c790d184a4">2021-04-28T15:40:31+00:00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Records_x0020_Date xmlns="e8cef94b-13a7-48be-ac9c-dbd328d0ac26" xsi:nil="true"/>
    <EPA_x0020_Contributor xmlns="4ffa91fb-a0ff-4ac5-b2db-65c790d184a4">
      <UserInfo>
        <DisplayName/>
        <AccountId xsi:nil="true"/>
        <AccountType/>
      </UserInfo>
    </EPA_x0020_Contributor>
    <TaxCatchAll xmlns="4ffa91fb-a0ff-4ac5-b2db-65c790d184a4"/>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94B3C41D53F8439B1D80C562E243B0" ma:contentTypeVersion="32" ma:contentTypeDescription="Create a new document." ma:contentTypeScope="" ma:versionID="50907493eb13ada603a17fa441cb2d2f">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e8cef94b-13a7-48be-ac9c-dbd328d0ac26" xmlns:ns7="17237250-5fc7-4924-b793-bde2ffc80e1d" targetNamespace="http://schemas.microsoft.com/office/2006/metadata/properties" ma:root="true" ma:fieldsID="481aec01929900cf2d50735c9f40f994" ns1:_="" ns3:_="" ns4:_="" ns5:_="" ns6:_="" ns7:_="">
    <xsd:import namespace="http://schemas.microsoft.com/sharepoint/v3"/>
    <xsd:import namespace="4ffa91fb-a0ff-4ac5-b2db-65c790d184a4"/>
    <xsd:import namespace="http://schemas.microsoft.com/sharepoint.v3"/>
    <xsd:import namespace="http://schemas.microsoft.com/sharepoint/v3/fields"/>
    <xsd:import namespace="e8cef94b-13a7-48be-ac9c-dbd328d0ac26"/>
    <xsd:import namespace="17237250-5fc7-4924-b793-bde2ffc80e1d"/>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7:MediaServiceDateTaken" minOccurs="0"/>
                <xsd:element ref="ns7:MediaServiceAutoTags" minOccurs="0"/>
                <xsd:element ref="ns7:MediaServiceOCR" minOccurs="0"/>
                <xsd:element ref="ns6:Records_x0020_Status" minOccurs="0"/>
                <xsd:element ref="ns6:Records_x0020_Date" minOccurs="0"/>
                <xsd:element ref="ns7:MediaServiceGenerationTime" minOccurs="0"/>
                <xsd:element ref="ns7:MediaServiceEventHashCode" minOccurs="0"/>
                <xsd:element ref="ns7: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1f80bdb1-9c76-46ec-83d7-473f65bff1c4}" ma:internalName="TaxCatchAllLabel" ma:readOnly="true" ma:showField="CatchAllDataLabel" ma:web="e8cef94b-13a7-48be-ac9c-dbd328d0ac2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1f80bdb1-9c76-46ec-83d7-473f65bff1c4}" ma:internalName="TaxCatchAll" ma:showField="CatchAllData" ma:web="e8cef94b-13a7-48be-ac9c-dbd328d0ac2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cef94b-13a7-48be-ac9c-dbd328d0ac26"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6" nillable="true" ma:displayName="Records Status" ma:default="Pending" ma:internalName="Records_x0020_Status">
      <xsd:simpleType>
        <xsd:restriction base="dms:Text"/>
      </xsd:simpleType>
    </xsd:element>
    <xsd:element name="Records_x0020_Date" ma:index="37"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237250-5fc7-4924-b793-bde2ffc80e1d"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MediaServiceAutoTags" ma:index="34" nillable="true" ma:displayName="MediaServiceAutoTags" ma:internalName="MediaServiceAutoTags"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DE5FA8BD-047F-4573-8DFD-5CA6D2A29709}">
  <ds:schemaRefs>
    <ds:schemaRef ds:uri="http://schemas.microsoft.com/sharepoint/v3/contenttype/forms"/>
  </ds:schemaRefs>
</ds:datastoreItem>
</file>

<file path=customXml/itemProps2.xml><?xml version="1.0" encoding="utf-8"?>
<ds:datastoreItem xmlns:ds="http://schemas.openxmlformats.org/officeDocument/2006/customXml" ds:itemID="{DDD2455C-935E-4CA1-B107-2E8E8F9C62E3}">
  <ds:schemaRefs>
    <ds:schemaRef ds:uri="http://schemas.microsoft.com/sharepoint/v3"/>
    <ds:schemaRef ds:uri="4ffa91fb-a0ff-4ac5-b2db-65c790d184a4"/>
    <ds:schemaRef ds:uri="http://schemas.microsoft.com/sharepoint.v3"/>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 ds:uri="17237250-5fc7-4924-b793-bde2ffc80e1d"/>
    <ds:schemaRef ds:uri="http://schemas.microsoft.com/office/2006/documentManagement/types"/>
    <ds:schemaRef ds:uri="e8cef94b-13a7-48be-ac9c-dbd328d0ac26"/>
    <ds:schemaRef ds:uri="http://schemas.microsoft.com/sharepoint/v3/fields"/>
    <ds:schemaRef ds:uri="http://www.w3.org/XML/1998/namespace"/>
    <ds:schemaRef ds:uri="http://purl.org/dc/elements/1.1/"/>
  </ds:schemaRefs>
</ds:datastoreItem>
</file>

<file path=customXml/itemProps3.xml><?xml version="1.0" encoding="utf-8"?>
<ds:datastoreItem xmlns:ds="http://schemas.openxmlformats.org/officeDocument/2006/customXml" ds:itemID="{AAEB0137-4BD9-4ACE-A80F-6491EC384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e8cef94b-13a7-48be-ac9c-dbd328d0ac26"/>
    <ds:schemaRef ds:uri="17237250-5fc7-4924-b793-bde2ffc80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988D612-7080-4224-B840-74D647B17F9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6055</TotalTime>
  <Words>1708</Words>
  <Application>Microsoft Office PowerPoint</Application>
  <PresentationFormat>Widescreen</PresentationFormat>
  <Paragraphs>228</Paragraphs>
  <Slides>20</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Microsoft YaHei</vt:lpstr>
      <vt:lpstr>SimHei</vt:lpstr>
      <vt:lpstr>Arial</vt:lpstr>
      <vt:lpstr>Calibri</vt:lpstr>
      <vt:lpstr>Calibri Light</vt:lpstr>
      <vt:lpstr>Symbol</vt:lpstr>
      <vt:lpstr>Times New Roman</vt:lpstr>
      <vt:lpstr>2_EMPA课题组模板</vt:lpstr>
      <vt:lpstr>3_EMPA课题组模板</vt:lpstr>
      <vt:lpstr>3_EPA2</vt:lpstr>
      <vt:lpstr>NEXUS Discussion National Screening Capabilities and Communications Plan</vt:lpstr>
      <vt:lpstr>Overview</vt:lpstr>
      <vt:lpstr>Background</vt:lpstr>
      <vt:lpstr>Need for Proximity Screening for Air Quality Planning</vt:lpstr>
      <vt:lpstr>Current Practice for Proximity Screening: EJ Example</vt:lpstr>
      <vt:lpstr>Benefit of Proximity Screening – Sources Near Monitor</vt:lpstr>
      <vt:lpstr>Benefit of Proximity Screening – Sources Near Monitor</vt:lpstr>
      <vt:lpstr>Benefit of Proximity Screening – Sources Near Monitor</vt:lpstr>
      <vt:lpstr>Benefit of Proximity Screening – Demographics &amp; MP Risks Near Monitors/Sources</vt:lpstr>
      <vt:lpstr>Benefit of Proximity Screening – Demographic Comparison</vt:lpstr>
      <vt:lpstr>Benefit of Proximity Screening – Risk Comparison</vt:lpstr>
      <vt:lpstr>Benefit of Proximity Screening – Risk Near Monitor/Source</vt:lpstr>
      <vt:lpstr>Proximity Screening for Source/Sector</vt:lpstr>
      <vt:lpstr>Additional Considerations for Use within NEXUS</vt:lpstr>
      <vt:lpstr>Communications Plan Discussion</vt:lpstr>
      <vt:lpstr>PowerPoint Presentation</vt:lpstr>
      <vt:lpstr>PowerPoint Presentation</vt:lpstr>
      <vt:lpstr>PowerPoint Presentation</vt:lpstr>
      <vt:lpstr>Proximity Analysis</vt:lpstr>
      <vt:lpstr>Proximity Analysis: Ranking EGUs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Landis, Elizabeth</dc:creator>
  <cp:lastModifiedBy>Landis, Elizabeth</cp:lastModifiedBy>
  <cp:revision>73</cp:revision>
  <dcterms:created xsi:type="dcterms:W3CDTF">2021-03-15T14:18:19Z</dcterms:created>
  <dcterms:modified xsi:type="dcterms:W3CDTF">2021-07-02T18:38:23Z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0x0101008B94B3C41D53F8439B1D80C562E243B0</vt:lpwstr>
  </property>
</Properties>
</file>