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29"/>
    <p:sldMasterId id="2147483808" r:id="rId30"/>
  </p:sldMasterIdLst>
  <p:notesMasterIdLst>
    <p:notesMasterId r:id="rId58"/>
  </p:notesMasterIdLst>
  <p:handoutMasterIdLst>
    <p:handoutMasterId r:id="rId59"/>
  </p:handoutMasterIdLst>
  <p:sldIdLst>
    <p:sldId id="1089" r:id="rId31"/>
    <p:sldId id="1188" r:id="rId32"/>
    <p:sldId id="1189" r:id="rId33"/>
    <p:sldId id="1134" r:id="rId34"/>
    <p:sldId id="1149" r:id="rId35"/>
    <p:sldId id="1156" r:id="rId36"/>
    <p:sldId id="1175" r:id="rId37"/>
    <p:sldId id="1202" r:id="rId38"/>
    <p:sldId id="1198" r:id="rId39"/>
    <p:sldId id="1201" r:id="rId40"/>
    <p:sldId id="1158" r:id="rId41"/>
    <p:sldId id="1159" r:id="rId42"/>
    <p:sldId id="1177" r:id="rId43"/>
    <p:sldId id="1176" r:id="rId44"/>
    <p:sldId id="1161" r:id="rId45"/>
    <p:sldId id="1178" r:id="rId46"/>
    <p:sldId id="1179" r:id="rId47"/>
    <p:sldId id="1180" r:id="rId48"/>
    <p:sldId id="1183" r:id="rId49"/>
    <p:sldId id="1182" r:id="rId50"/>
    <p:sldId id="1184" r:id="rId51"/>
    <p:sldId id="1185" r:id="rId52"/>
    <p:sldId id="1187" r:id="rId53"/>
    <p:sldId id="1192" r:id="rId54"/>
    <p:sldId id="1186" r:id="rId55"/>
    <p:sldId id="1193" r:id="rId56"/>
    <p:sldId id="1174" r:id="rId57"/>
  </p:sldIdLst>
  <p:sldSz cx="9144000" cy="6858000" type="screen4x3"/>
  <p:notesSz cx="7010400" cy="92964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3B700"/>
    <a:srgbClr val="AB8100"/>
    <a:srgbClr val="A87E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19" autoAdjust="0"/>
    <p:restoredTop sz="92503" autoAdjust="0"/>
  </p:normalViewPr>
  <p:slideViewPr>
    <p:cSldViewPr snapToGrid="0">
      <p:cViewPr varScale="1">
        <p:scale>
          <a:sx n="105" d="100"/>
          <a:sy n="105" d="100"/>
        </p:scale>
        <p:origin x="85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9.xml"/><Relationship Id="rId21" Type="http://schemas.openxmlformats.org/officeDocument/2006/relationships/customXml" Target="../customXml/item21.xml"/><Relationship Id="rId34" Type="http://schemas.openxmlformats.org/officeDocument/2006/relationships/slide" Target="slides/slide4.xml"/><Relationship Id="rId42" Type="http://schemas.openxmlformats.org/officeDocument/2006/relationships/slide" Target="slides/slide12.xml"/><Relationship Id="rId47" Type="http://schemas.openxmlformats.org/officeDocument/2006/relationships/slide" Target="slides/slide17.xml"/><Relationship Id="rId50" Type="http://schemas.openxmlformats.org/officeDocument/2006/relationships/slide" Target="slides/slide20.xml"/><Relationship Id="rId55" Type="http://schemas.openxmlformats.org/officeDocument/2006/relationships/slide" Target="slides/slide25.xml"/><Relationship Id="rId63" Type="http://schemas.openxmlformats.org/officeDocument/2006/relationships/tableStyles" Target="tableStyle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customXml" Target="../customXml/item20.xml"/><Relationship Id="rId29" Type="http://schemas.openxmlformats.org/officeDocument/2006/relationships/slideMaster" Target="slideMasters/slideMaster1.xml"/><Relationship Id="rId41" Type="http://schemas.openxmlformats.org/officeDocument/2006/relationships/slide" Target="slides/slide11.xml"/><Relationship Id="rId54" Type="http://schemas.openxmlformats.org/officeDocument/2006/relationships/slide" Target="slides/slide24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2.xml"/><Relationship Id="rId37" Type="http://schemas.openxmlformats.org/officeDocument/2006/relationships/slide" Target="slides/slide7.xml"/><Relationship Id="rId40" Type="http://schemas.openxmlformats.org/officeDocument/2006/relationships/slide" Target="slides/slide10.xml"/><Relationship Id="rId45" Type="http://schemas.openxmlformats.org/officeDocument/2006/relationships/slide" Target="slides/slide15.xml"/><Relationship Id="rId53" Type="http://schemas.openxmlformats.org/officeDocument/2006/relationships/slide" Target="slides/slide23.xml"/><Relationship Id="rId58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6.xml"/><Relationship Id="rId49" Type="http://schemas.openxmlformats.org/officeDocument/2006/relationships/slide" Target="slides/slide19.xml"/><Relationship Id="rId57" Type="http://schemas.openxmlformats.org/officeDocument/2006/relationships/slide" Target="slides/slide27.xml"/><Relationship Id="rId61" Type="http://schemas.openxmlformats.org/officeDocument/2006/relationships/viewProps" Target="viewProps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1.xml"/><Relationship Id="rId44" Type="http://schemas.openxmlformats.org/officeDocument/2006/relationships/slide" Target="slides/slide14.xml"/><Relationship Id="rId52" Type="http://schemas.openxmlformats.org/officeDocument/2006/relationships/slide" Target="slides/slide22.xml"/><Relationship Id="rId60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slideMaster" Target="slideMasters/slideMaster2.xml"/><Relationship Id="rId35" Type="http://schemas.openxmlformats.org/officeDocument/2006/relationships/slide" Target="slides/slide5.xml"/><Relationship Id="rId43" Type="http://schemas.openxmlformats.org/officeDocument/2006/relationships/slide" Target="slides/slide13.xml"/><Relationship Id="rId48" Type="http://schemas.openxmlformats.org/officeDocument/2006/relationships/slide" Target="slides/slide18.xml"/><Relationship Id="rId56" Type="http://schemas.openxmlformats.org/officeDocument/2006/relationships/slide" Target="slides/slide26.xml"/><Relationship Id="rId8" Type="http://schemas.openxmlformats.org/officeDocument/2006/relationships/customXml" Target="../customXml/item8.xml"/><Relationship Id="rId51" Type="http://schemas.openxmlformats.org/officeDocument/2006/relationships/slide" Target="slides/slide2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3.xml"/><Relationship Id="rId38" Type="http://schemas.openxmlformats.org/officeDocument/2006/relationships/slide" Target="slides/slide8.xml"/><Relationship Id="rId46" Type="http://schemas.openxmlformats.org/officeDocument/2006/relationships/slide" Target="slides/slide16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E338A-35BB-47FE-BF89-6F8F99A84EFF}" type="datetimeFigureOut">
              <a:rPr lang="en-US" smtClean="0"/>
              <a:pPr/>
              <a:t>2020-09-14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FBDEC-75DD-451E-9F37-132C2A836F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348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E258C87-23C0-4C8E-9188-368E61CDF4F1}" type="datetimeFigureOut">
              <a:rPr lang="zh-CN" altLang="en-US" smtClean="0"/>
              <a:pPr/>
              <a:t>2020/9/14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E9A5E68-CF20-49C0-9291-AF15925695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1805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AD92F-F22A-4727-B555-C340A4DD3687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6479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735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24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564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217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78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553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41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1465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1710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626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169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4353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248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958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4796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096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470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641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A5E68-CF20-49C0-9291-AF1592569517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975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080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75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880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9144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3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44958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71438"/>
            <a:ext cx="20574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71438"/>
            <a:ext cx="60198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55236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71438"/>
            <a:ext cx="82296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8038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59071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9144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34582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9144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1441"/>
            <a:ext cx="82296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85534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94534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22988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16596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62872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9144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1439"/>
            <a:ext cx="82296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0818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623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37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9710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5968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71440"/>
            <a:ext cx="20574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71440"/>
            <a:ext cx="60198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0565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71440"/>
            <a:ext cx="82296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49333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21660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08929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376947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777681" y="6453338"/>
            <a:ext cx="94644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85792" y="645333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8121" y="6453338"/>
            <a:ext cx="370384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00000"/>
                </a:solidFill>
                <a:effectLst>
                  <a:glow rad="685800">
                    <a:srgbClr val="FFFF99">
                      <a:alpha val="40000"/>
                    </a:srgbClr>
                  </a:glow>
                </a:effectLst>
              </a:defRPr>
            </a:lvl1pPr>
          </a:lstStyle>
          <a:p>
            <a:fld id="{03A847EA-A0F8-42E4-AF47-D5B896815B8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>
            <a:lvl1pPr>
              <a:defRPr sz="4000" b="1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2"/>
                <a:cs typeface="Arial" pitchFamily="34" charset="0"/>
              </a:defRPr>
            </a:lvl1pPr>
          </a:lstStyle>
          <a:p>
            <a:r>
              <a:rPr lang="en-US" altLang="zh-CN" dirty="0"/>
              <a:t>Click here to edit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1484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62942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881893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07439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2072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85771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248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26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3375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6000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9144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71438"/>
            <a:ext cx="82296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340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807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769C458A-EF38-4471-81F0-59810A9BD5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"/>
            <a:ext cx="9144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71440"/>
            <a:ext cx="8229600" cy="66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0086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air-trends/air-quality-design-value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dg.epa.gov/data/public/OAR/OAQPS/Class1/Class1Areas.zip" TargetMode="External"/><Relationship Id="rId5" Type="http://schemas.openxmlformats.org/officeDocument/2006/relationships/hyperlink" Target="https://www.epa.gov/national-air-toxics-assessment/2014-nata-assessment-results#emissions" TargetMode="External"/><Relationship Id="rId4" Type="http://schemas.openxmlformats.org/officeDocument/2006/relationships/hyperlink" Target="https://poverty.umich.edu/projects/understanding-communities-of-deep-disadvantag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CE2B698-0BE7-4873-91D4-3CBAF01FF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4" y="2462657"/>
            <a:ext cx="3069570" cy="20988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" y="1"/>
            <a:ext cx="9144000" cy="133502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FFFF00"/>
                </a:solidFill>
              </a:rPr>
              <a:t>“</a:t>
            </a:r>
            <a:r>
              <a:rPr lang="en-US" altLang="zh-CN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NEXUS”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Multi-Pollutant Analysis Tool </a:t>
            </a:r>
            <a:b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Development: Status and Progress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AFB981-3039-4691-96D6-66427C32B79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760208" y="6492874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E8BBE097-8DCA-4BC6-83FB-778FA394B9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>
                <a:defRPr/>
              </a:pPr>
              <a:t>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E0DDC-6B53-4833-AAC6-95682E48F51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-1" y="5415724"/>
            <a:ext cx="9144000" cy="17526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OAQPS/AQAD/Air Quality Modeling Group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AQAD Management Meeting, Sept. 25, 2020</a:t>
            </a:r>
            <a:endParaRPr lang="zh-CN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CAFFCA-E948-49BD-BC86-189A3A0496D5}"/>
              </a:ext>
            </a:extLst>
          </p:cNvPr>
          <p:cNvSpPr txBox="1"/>
          <p:nvPr/>
        </p:nvSpPr>
        <p:spPr>
          <a:xfrm>
            <a:off x="217250" y="4651966"/>
            <a:ext cx="2821413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Data Viewer Module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9F4318-AF6C-4755-9019-8B0723ECCA1F}"/>
              </a:ext>
            </a:extLst>
          </p:cNvPr>
          <p:cNvSpPr txBox="1"/>
          <p:nvPr/>
        </p:nvSpPr>
        <p:spPr>
          <a:xfrm>
            <a:off x="3286461" y="4632119"/>
            <a:ext cx="260250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Data Input Module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542D98-6667-45ED-BC1D-D1BD6AC7DC74}"/>
              </a:ext>
            </a:extLst>
          </p:cNvPr>
          <p:cNvSpPr txBox="1"/>
          <p:nvPr/>
        </p:nvSpPr>
        <p:spPr>
          <a:xfrm>
            <a:off x="6316124" y="4641263"/>
            <a:ext cx="270644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</a:rPr>
              <a:t>Data Query Module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8D150921-0BB7-4FC2-B610-E15BFC9B0149}"/>
              </a:ext>
            </a:extLst>
          </p:cNvPr>
          <p:cNvSpPr/>
          <p:nvPr/>
        </p:nvSpPr>
        <p:spPr>
          <a:xfrm>
            <a:off x="512064" y="2761488"/>
            <a:ext cx="338328" cy="5760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65DA2E-9F3B-4A08-9470-6D160034E4D6}"/>
              </a:ext>
            </a:extLst>
          </p:cNvPr>
          <p:cNvSpPr txBox="1"/>
          <p:nvPr/>
        </p:nvSpPr>
        <p:spPr>
          <a:xfrm>
            <a:off x="2754033" y="1584327"/>
            <a:ext cx="36359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“NEXUS 1.4”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E22B88-2FB8-45D9-9E67-488E406B3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2564" y="2463939"/>
            <a:ext cx="3045716" cy="21044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BBFDB7-CA98-430A-BECF-07FA96CCCB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337"/>
          <a:stretch/>
        </p:blipFill>
        <p:spPr>
          <a:xfrm>
            <a:off x="3143716" y="2456251"/>
            <a:ext cx="2839968" cy="20988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88764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F488139-905C-4B53-B56B-82B7BCCB24FE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BF4B80-388E-4A1C-9395-9B1D30BD9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2711"/>
            <a:ext cx="7772400" cy="1470025"/>
          </a:xfrm>
        </p:spPr>
        <p:txBody>
          <a:bodyPr/>
          <a:lstStyle/>
          <a:p>
            <a:pPr algn="ctr"/>
            <a:r>
              <a:rPr lang="en-US" sz="4800" dirty="0"/>
              <a:t>NEXUS Tool: </a:t>
            </a:r>
            <a:r>
              <a:rPr lang="en-US" sz="4800" dirty="0">
                <a:solidFill>
                  <a:srgbClr val="FFFF00"/>
                </a:solidFill>
              </a:rPr>
              <a:t>Tutorial</a:t>
            </a:r>
          </a:p>
        </p:txBody>
      </p:sp>
    </p:spTree>
    <p:extLst>
      <p:ext uri="{BB962C8B-B14F-4D97-AF65-F5344CB8AC3E}">
        <p14:creationId xmlns:p14="http://schemas.microsoft.com/office/powerpoint/2010/main" val="4016618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EEAC35-3992-4914-9A5A-C871F6B8C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9588"/>
            <a:ext cx="9144000" cy="58286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Viewer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0" y="1755061"/>
            <a:ext cx="1956816" cy="29449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2039834" y="3936408"/>
            <a:ext cx="1956816" cy="866703"/>
          </a:xfrm>
          <a:prstGeom prst="wedgeRoundRectCallout">
            <a:avLst>
              <a:gd name="adj1" fmla="val -54322"/>
              <a:gd name="adj2" fmla="val -9480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&amp; adjust “Ambient” &amp; “Risk” levels 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C2FA46CF-DA75-4099-9C4F-0DD0544D9B26}"/>
              </a:ext>
            </a:extLst>
          </p:cNvPr>
          <p:cNvSpPr/>
          <p:nvPr/>
        </p:nvSpPr>
        <p:spPr>
          <a:xfrm>
            <a:off x="0" y="4718304"/>
            <a:ext cx="1956816" cy="202145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05CFE4DE-ED4D-4E89-B70F-407E57393FFA}"/>
              </a:ext>
            </a:extLst>
          </p:cNvPr>
          <p:cNvSpPr/>
          <p:nvPr/>
        </p:nvSpPr>
        <p:spPr>
          <a:xfrm>
            <a:off x="2103842" y="5140381"/>
            <a:ext cx="1581913" cy="1426462"/>
          </a:xfrm>
          <a:prstGeom prst="wedgeRoundRectCallout">
            <a:avLst>
              <a:gd name="adj1" fmla="val -59633"/>
              <a:gd name="adj2" fmla="val -49486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“Advanced Option”: provide HAPs &amp; species selections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216E742-7434-490B-926C-0123DB6CA58C}"/>
              </a:ext>
            </a:extLst>
          </p:cNvPr>
          <p:cNvSpPr txBox="1">
            <a:spLocks/>
          </p:cNvSpPr>
          <p:nvPr/>
        </p:nvSpPr>
        <p:spPr>
          <a:xfrm>
            <a:off x="7010400" y="630148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2736845-F3D9-40EF-83AC-9E1B0C048C3E}"/>
              </a:ext>
            </a:extLst>
          </p:cNvPr>
          <p:cNvSpPr/>
          <p:nvPr/>
        </p:nvSpPr>
        <p:spPr>
          <a:xfrm>
            <a:off x="298704" y="967044"/>
            <a:ext cx="1984248" cy="2416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69691FD-F1DB-4675-8F9C-806FED96430F}"/>
              </a:ext>
            </a:extLst>
          </p:cNvPr>
          <p:cNvSpPr/>
          <p:nvPr/>
        </p:nvSpPr>
        <p:spPr>
          <a:xfrm>
            <a:off x="1984248" y="1193436"/>
            <a:ext cx="1051560" cy="19305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56F03204-8413-420D-8B61-6EB2839DAF49}"/>
              </a:ext>
            </a:extLst>
          </p:cNvPr>
          <p:cNvSpPr/>
          <p:nvPr/>
        </p:nvSpPr>
        <p:spPr>
          <a:xfrm>
            <a:off x="4078224" y="967045"/>
            <a:ext cx="4041648" cy="660587"/>
          </a:xfrm>
          <a:prstGeom prst="wedgeRoundRectCallout">
            <a:avLst>
              <a:gd name="adj1" fmla="val -93605"/>
              <a:gd name="adj2" fmla="val -3981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“File” to open or save a project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Switch between 3 key modules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465E96F1-239D-4223-B34A-2216F41143B3}"/>
              </a:ext>
            </a:extLst>
          </p:cNvPr>
          <p:cNvSpPr/>
          <p:nvPr/>
        </p:nvSpPr>
        <p:spPr>
          <a:xfrm>
            <a:off x="2602992" y="2178369"/>
            <a:ext cx="3304032" cy="610552"/>
          </a:xfrm>
          <a:prstGeom prst="wedgeRoundRectCallout">
            <a:avLst>
              <a:gd name="adj1" fmla="val -68833"/>
              <a:gd name="adj2" fmla="val -173585"/>
              <a:gd name="adj3" fmla="val 16667"/>
            </a:avLst>
          </a:prstGeom>
          <a:solidFill>
            <a:srgbClr val="FFFF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Loaded NEXUS project file name &amp; project file loading icon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44CD938E-713A-495A-B272-07AC940E1AE1}"/>
              </a:ext>
            </a:extLst>
          </p:cNvPr>
          <p:cNvSpPr/>
          <p:nvPr/>
        </p:nvSpPr>
        <p:spPr>
          <a:xfrm>
            <a:off x="0" y="1386487"/>
            <a:ext cx="1984248" cy="335709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38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EEAC35-3992-4914-9A5A-C871F6B8C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4452"/>
            <a:ext cx="9144000" cy="58286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Selections &amp; Map Display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2093975" y="1744844"/>
            <a:ext cx="1252729" cy="29449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611878" y="2276856"/>
            <a:ext cx="3739898" cy="713233"/>
          </a:xfrm>
          <a:prstGeom prst="wedgeRoundRectCallout">
            <a:avLst>
              <a:gd name="adj1" fmla="val -54322"/>
              <a:gd name="adj2" fmla="val -9480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&amp; adjust “Ambient” &amp; “Risk” levels for color map display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960120" y="6425290"/>
            <a:ext cx="566928" cy="16753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49342CE3-A57A-43BC-9F9B-D89B728C588F}"/>
              </a:ext>
            </a:extLst>
          </p:cNvPr>
          <p:cNvSpPr/>
          <p:nvPr/>
        </p:nvSpPr>
        <p:spPr>
          <a:xfrm>
            <a:off x="1751075" y="4965146"/>
            <a:ext cx="1741933" cy="1100241"/>
          </a:xfrm>
          <a:prstGeom prst="wedgeRoundRectCallout">
            <a:avLst>
              <a:gd name="adj1" fmla="val -74137"/>
              <a:gd name="adj2" fmla="val 84360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“Apply” new selections to “Radio button” panel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64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EEAC35-3992-4914-9A5A-C871F6B8C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5358"/>
            <a:ext cx="9144000" cy="58286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68AA97-EE76-4A08-9313-4A5AD9ACC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65995"/>
            <a:ext cx="9144000" cy="58279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“Apply”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2093975" y="2723169"/>
            <a:ext cx="1252729" cy="3590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913632" y="2193087"/>
            <a:ext cx="3977640" cy="713233"/>
          </a:xfrm>
          <a:prstGeom prst="wedgeRoundRectCallout">
            <a:avLst>
              <a:gd name="adj1" fmla="val -64171"/>
              <a:gd name="adj2" fmla="val 1398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New selections will appear on-the-fly in “radio button” panel and map display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960120" y="6425290"/>
            <a:ext cx="566928" cy="16753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49342CE3-A57A-43BC-9F9B-D89B728C588F}"/>
              </a:ext>
            </a:extLst>
          </p:cNvPr>
          <p:cNvSpPr/>
          <p:nvPr/>
        </p:nvSpPr>
        <p:spPr>
          <a:xfrm>
            <a:off x="1906525" y="5892642"/>
            <a:ext cx="1504188" cy="637080"/>
          </a:xfrm>
          <a:prstGeom prst="wedgeRoundRectCallout">
            <a:avLst>
              <a:gd name="adj1" fmla="val -76436"/>
              <a:gd name="adj2" fmla="val 43636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“Apply” new selections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05FE679-554A-4199-82DF-0DECDF82E0CE}"/>
              </a:ext>
            </a:extLst>
          </p:cNvPr>
          <p:cNvSpPr/>
          <p:nvPr/>
        </p:nvSpPr>
        <p:spPr>
          <a:xfrm>
            <a:off x="18286" y="2493848"/>
            <a:ext cx="1892809" cy="35908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6659A881-5735-4F6F-B0A7-6C112CEA83A6}"/>
              </a:ext>
            </a:extLst>
          </p:cNvPr>
          <p:cNvSpPr/>
          <p:nvPr/>
        </p:nvSpPr>
        <p:spPr>
          <a:xfrm>
            <a:off x="13715" y="3547929"/>
            <a:ext cx="1892809" cy="318082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99EF366D-24F2-4C39-9EAB-0521E67C51BF}"/>
              </a:ext>
            </a:extLst>
          </p:cNvPr>
          <p:cNvSpPr/>
          <p:nvPr/>
        </p:nvSpPr>
        <p:spPr>
          <a:xfrm>
            <a:off x="0" y="4965146"/>
            <a:ext cx="1892809" cy="94514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7E7C9740-DBE6-4B2F-8DF1-8A53AF97D2F7}"/>
              </a:ext>
            </a:extLst>
          </p:cNvPr>
          <p:cNvSpPr/>
          <p:nvPr/>
        </p:nvSpPr>
        <p:spPr>
          <a:xfrm>
            <a:off x="2093974" y="4307686"/>
            <a:ext cx="1252729" cy="7398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DB1400E9-8224-4BE1-925D-48BCC163136E}"/>
              </a:ext>
            </a:extLst>
          </p:cNvPr>
          <p:cNvSpPr/>
          <p:nvPr/>
        </p:nvSpPr>
        <p:spPr>
          <a:xfrm>
            <a:off x="2093973" y="3547928"/>
            <a:ext cx="1252729" cy="3032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E8FAF07C-2914-462D-B263-6CB12B749D84}"/>
              </a:ext>
            </a:extLst>
          </p:cNvPr>
          <p:cNvSpPr/>
          <p:nvPr/>
        </p:nvSpPr>
        <p:spPr>
          <a:xfrm>
            <a:off x="491490" y="1521298"/>
            <a:ext cx="1504188" cy="527164"/>
          </a:xfrm>
          <a:prstGeom prst="wedgeRoundRectCallout">
            <a:avLst>
              <a:gd name="adj1" fmla="val -49688"/>
              <a:gd name="adj2" fmla="val 127842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Check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new selections</a:t>
            </a:r>
          </a:p>
        </p:txBody>
      </p:sp>
    </p:spTree>
    <p:extLst>
      <p:ext uri="{BB962C8B-B14F-4D97-AF65-F5344CB8AC3E}">
        <p14:creationId xmlns:p14="http://schemas.microsoft.com/office/powerpoint/2010/main" val="53125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Map &amp; Data QA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E6CA3C-9546-4177-B4D3-F94879AFF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5548"/>
            <a:ext cx="9144000" cy="58286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12AB111F-AB73-497A-AAC4-FFD0524DBBF5}"/>
              </a:ext>
            </a:extLst>
          </p:cNvPr>
          <p:cNvSpPr/>
          <p:nvPr/>
        </p:nvSpPr>
        <p:spPr>
          <a:xfrm>
            <a:off x="5611368" y="2555748"/>
            <a:ext cx="1749552" cy="566928"/>
          </a:xfrm>
          <a:prstGeom prst="wedgeRoundRectCallout">
            <a:avLst>
              <a:gd name="adj1" fmla="val -77687"/>
              <a:gd name="adj2" fmla="val 7294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High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PM2.5 DVs real?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CA8B0D7-9FED-43B6-9896-21D257508BFE}"/>
              </a:ext>
            </a:extLst>
          </p:cNvPr>
          <p:cNvSpPr/>
          <p:nvPr/>
        </p:nvSpPr>
        <p:spPr bwMode="auto">
          <a:xfrm>
            <a:off x="4165814" y="3182112"/>
            <a:ext cx="1192570" cy="868680"/>
          </a:xfrm>
          <a:prstGeom prst="ellipse">
            <a:avLst/>
          </a:prstGeom>
          <a:noFill/>
          <a:ln w="57150" cap="flat" cmpd="sng" algn="ctr">
            <a:solidFill>
              <a:srgbClr val="F3B7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B3CC29B0-D028-48E9-ABDE-76A29C03C66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144" y="955548"/>
            <a:ext cx="9107424" cy="58070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46AE275A-F5A3-4871-A50C-B17393D56088}"/>
              </a:ext>
            </a:extLst>
          </p:cNvPr>
          <p:cNvSpPr txBox="1">
            <a:spLocks/>
          </p:cNvSpPr>
          <p:nvPr/>
        </p:nvSpPr>
        <p:spPr>
          <a:xfrm>
            <a:off x="7010400" y="632891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5833872" y="5184648"/>
            <a:ext cx="3054096" cy="1261872"/>
          </a:xfrm>
          <a:prstGeom prst="wedgeRoundRectCallout">
            <a:avLst>
              <a:gd name="adj1" fmla="val -25135"/>
              <a:gd name="adj2" fmla="val -107200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Questionable high PM2.5 DVs in Oregon (daily PM) and Idaho (annual &amp; daily PM) appear to be “real”</a:t>
            </a:r>
          </a:p>
        </p:txBody>
      </p:sp>
    </p:spTree>
    <p:extLst>
      <p:ext uri="{BB962C8B-B14F-4D97-AF65-F5344CB8AC3E}">
        <p14:creationId xmlns:p14="http://schemas.microsoft.com/office/powerpoint/2010/main" val="410546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BD9AAB-E33E-455A-929D-B9E380C49A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8" r="41300" b="5839"/>
          <a:stretch/>
        </p:blipFill>
        <p:spPr>
          <a:xfrm>
            <a:off x="0" y="1013714"/>
            <a:ext cx="9144000" cy="57169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C8093BC-1430-4974-A6BC-832A0F154582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Base Map &amp; Color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247B90-0631-4608-8946-DBA67CC9DA4C}"/>
              </a:ext>
            </a:extLst>
          </p:cNvPr>
          <p:cNvSpPr/>
          <p:nvPr/>
        </p:nvSpPr>
        <p:spPr>
          <a:xfrm>
            <a:off x="1508760" y="1783080"/>
            <a:ext cx="484632" cy="1645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35554F50-A87F-467F-ACB3-64C656840693}"/>
              </a:ext>
            </a:extLst>
          </p:cNvPr>
          <p:cNvSpPr/>
          <p:nvPr/>
        </p:nvSpPr>
        <p:spPr>
          <a:xfrm>
            <a:off x="3385775" y="5698229"/>
            <a:ext cx="1897163" cy="851226"/>
          </a:xfrm>
          <a:prstGeom prst="wedgeRoundRectCallout">
            <a:avLst>
              <a:gd name="adj1" fmla="val -85085"/>
              <a:gd name="adj2" fmla="val -540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to change color &amp; transparency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AC30250-AFC6-4222-AA13-0D85DB609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042" y="4998972"/>
            <a:ext cx="1751846" cy="24282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3657047" y="1996527"/>
            <a:ext cx="3118657" cy="673211"/>
          </a:xfrm>
          <a:prstGeom prst="wedgeRoundRectCallout">
            <a:avLst>
              <a:gd name="adj1" fmla="val -75581"/>
              <a:gd name="adj2" fmla="val 410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“Base Map”: Change boundary lines and background map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38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EEAC35-3992-4914-9A5A-C871F6B8C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3816"/>
            <a:ext cx="9144000" cy="60441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“Region Selection”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3941064" y="1618789"/>
            <a:ext cx="1984248" cy="2393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703320" y="2235600"/>
            <a:ext cx="4855464" cy="427541"/>
          </a:xfrm>
          <a:prstGeom prst="wedgeRoundRectCallout">
            <a:avLst>
              <a:gd name="adj1" fmla="val -34652"/>
              <a:gd name="adj2" fmla="val -13500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select “EPA regions”, “States”, or “CBSA”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pic>
        <p:nvPicPr>
          <p:cNvPr id="20" name="图片 15">
            <a:extLst>
              <a:ext uri="{FF2B5EF4-FFF2-40B4-BE49-F238E27FC236}">
                <a16:creationId xmlns:a16="http://schemas.microsoft.com/office/drawing/2014/main" id="{BD88C4BC-78B0-49CE-9007-E668ADC66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45" y="3237250"/>
            <a:ext cx="3191854" cy="130767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16">
            <a:extLst>
              <a:ext uri="{FF2B5EF4-FFF2-40B4-BE49-F238E27FC236}">
                <a16:creationId xmlns:a16="http://schemas.microsoft.com/office/drawing/2014/main" id="{2E2D2B02-DD4E-4998-9F7B-178607C27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500" y="3237250"/>
            <a:ext cx="3274748" cy="1341637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17">
            <a:extLst>
              <a:ext uri="{FF2B5EF4-FFF2-40B4-BE49-F238E27FC236}">
                <a16:creationId xmlns:a16="http://schemas.microsoft.com/office/drawing/2014/main" id="{D60DCE91-4047-4884-88FC-D186D8257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4841178"/>
            <a:ext cx="5276850" cy="1462539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79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EPA Region/State/CBSA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D28E06-3B1F-4E79-BAFA-3D7643F7C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7492"/>
            <a:ext cx="4648592" cy="29631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254687-10EE-4001-AE87-C5E25B6E9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407" y="887492"/>
            <a:ext cx="4648593" cy="29631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668F405-F3C2-4D84-AD3A-F7A8D04F8827}"/>
              </a:ext>
            </a:extLst>
          </p:cNvPr>
          <p:cNvSpPr/>
          <p:nvPr/>
        </p:nvSpPr>
        <p:spPr>
          <a:xfrm>
            <a:off x="298910" y="4069017"/>
            <a:ext cx="2470548" cy="18846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u="sng" dirty="0">
                <a:solidFill>
                  <a:srgbClr val="0000FF"/>
                </a:solidFill>
              </a:rPr>
              <a:t>Examples</a:t>
            </a:r>
            <a:r>
              <a:rPr lang="en-US" sz="2000" dirty="0">
                <a:solidFill>
                  <a:srgbClr val="0000FF"/>
                </a:solidFill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EPA Region 4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NC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Louisville CBSA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442D2C-973D-4677-ABF9-2A6CFF77FB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645" y="3914638"/>
            <a:ext cx="4791456" cy="305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90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D56EE0-B25B-48DA-B5F8-2FF4F173A5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755" r="41700" b="5808"/>
          <a:stretch/>
        </p:blipFill>
        <p:spPr>
          <a:xfrm>
            <a:off x="10288" y="832717"/>
            <a:ext cx="9133712" cy="58887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34D1019C-E04C-4C37-AD9E-F3D1BA6C701D}"/>
              </a:ext>
            </a:extLst>
          </p:cNvPr>
          <p:cNvSpPr/>
          <p:nvPr/>
        </p:nvSpPr>
        <p:spPr>
          <a:xfrm>
            <a:off x="5971032" y="1719072"/>
            <a:ext cx="868680" cy="1828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E97C69FF-8089-4F2B-AD37-5A84A7B2C062}"/>
              </a:ext>
            </a:extLst>
          </p:cNvPr>
          <p:cNvSpPr/>
          <p:nvPr/>
        </p:nvSpPr>
        <p:spPr>
          <a:xfrm>
            <a:off x="2153412" y="969240"/>
            <a:ext cx="3255264" cy="914424"/>
          </a:xfrm>
          <a:prstGeom prst="wedgeRoundRectCallout">
            <a:avLst>
              <a:gd name="adj1" fmla="val 64005"/>
              <a:gd name="adj2" fmla="val 6198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“Emission Sources” tab to display emission sources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(green dots)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and launch new window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4133088" y="4297680"/>
            <a:ext cx="978408" cy="3474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5120640" y="4279392"/>
            <a:ext cx="1133856" cy="21732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5184648" y="5295988"/>
            <a:ext cx="3949064" cy="896749"/>
          </a:xfrm>
          <a:prstGeom prst="wedgeRoundRectCallout">
            <a:avLst>
              <a:gd name="adj1" fmla="val -50126"/>
              <a:gd name="adj2" fmla="val -12175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any “facility” to link &amp; display source location and emission information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608D9EB1-FF64-4D9E-8B9D-75AA7C6BFF6A}"/>
              </a:ext>
            </a:extLst>
          </p:cNvPr>
          <p:cNvSpPr/>
          <p:nvPr/>
        </p:nvSpPr>
        <p:spPr>
          <a:xfrm>
            <a:off x="2153412" y="2020186"/>
            <a:ext cx="1092708" cy="11619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A94072A-7541-479B-A32B-CC4038F79D3B}"/>
              </a:ext>
            </a:extLst>
          </p:cNvPr>
          <p:cNvCxnSpPr>
            <a:cxnSpLocks/>
          </p:cNvCxnSpPr>
          <p:nvPr/>
        </p:nvCxnSpPr>
        <p:spPr bwMode="auto">
          <a:xfrm>
            <a:off x="3246120" y="3246120"/>
            <a:ext cx="886968" cy="103327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8893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BF1555-2E4B-4E88-928E-5314086AA2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500" b="6350"/>
          <a:stretch/>
        </p:blipFill>
        <p:spPr>
          <a:xfrm>
            <a:off x="0" y="1006971"/>
            <a:ext cx="9144000" cy="57345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1668780" y="3776472"/>
            <a:ext cx="873252" cy="338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1536192" y="4353042"/>
            <a:ext cx="4672584" cy="28296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3279648" y="1839759"/>
            <a:ext cx="3813048" cy="729294"/>
          </a:xfrm>
          <a:prstGeom prst="wedgeRoundRectCallout">
            <a:avLst>
              <a:gd name="adj1" fmla="val -71469"/>
              <a:gd name="adj2" fmla="val 21176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Allow to scroll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down to county-level (e.g., Wake County, NC)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939ECFC1-AE6D-4F71-82AB-3F24EA2BB770}"/>
              </a:ext>
            </a:extLst>
          </p:cNvPr>
          <p:cNvSpPr/>
          <p:nvPr/>
        </p:nvSpPr>
        <p:spPr>
          <a:xfrm>
            <a:off x="118872" y="4353041"/>
            <a:ext cx="1335024" cy="3469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A42DC1-D2EE-455F-B5EF-39685E7CFAEB}"/>
              </a:ext>
            </a:extLst>
          </p:cNvPr>
          <p:cNvSpPr txBox="1"/>
          <p:nvPr/>
        </p:nvSpPr>
        <p:spPr>
          <a:xfrm>
            <a:off x="6748272" y="3334089"/>
            <a:ext cx="141732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/>
              <a:t>Wake county, NC</a:t>
            </a:r>
          </a:p>
        </p:txBody>
      </p:sp>
    </p:spTree>
    <p:extLst>
      <p:ext uri="{BB962C8B-B14F-4D97-AF65-F5344CB8AC3E}">
        <p14:creationId xmlns:p14="http://schemas.microsoft.com/office/powerpoint/2010/main" val="2468245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EB5F-EB3B-47C3-852D-38C05B610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FF00"/>
                </a:solidFill>
              </a:rPr>
              <a:t>NEXUS Tool Development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A9C6B-0C6B-4EF8-968C-D92384E41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98" y="973588"/>
            <a:ext cx="8567476" cy="581297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altLang="zh-CN" sz="2800" u="sng" kern="1200" dirty="0">
                <a:solidFill>
                  <a:srgbClr val="7030A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Motivation</a:t>
            </a:r>
            <a:r>
              <a:rPr lang="en-US" altLang="zh-CN" sz="2400" kern="1200" dirty="0">
                <a:solidFill>
                  <a:srgbClr val="7030A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: </a:t>
            </a:r>
            <a:r>
              <a:rPr lang="en-US" altLang="zh-CN" sz="2400" b="0" kern="1200" dirty="0">
                <a:solidFill>
                  <a:srgbClr val="7030A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Develop a new multi-pollutant analysis tool to identify and assess areas with high ambient levels and/or health risks associated with PM2.5, O3, and air toxics</a:t>
            </a:r>
            <a:endParaRPr lang="en-US" altLang="zh-CN" sz="2400" b="0" kern="1200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altLang="zh-CN" sz="2800" u="sng" kern="1200" dirty="0">
                <a:solidFill>
                  <a:srgbClr val="0000FF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Phase-1</a:t>
            </a:r>
            <a:r>
              <a:rPr lang="en-US" altLang="zh-CN" sz="2800" kern="1200" dirty="0">
                <a:solidFill>
                  <a:srgbClr val="0000FF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: </a:t>
            </a:r>
            <a:r>
              <a:rPr lang="en-US" altLang="zh-CN" sz="2400" b="0" kern="1200" dirty="0">
                <a:solidFill>
                  <a:srgbClr val="0000FF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Develop a GIS-based NEXUS prototype with a user-friendly graphical interface to provide analysis and visualization functions of potential multi-pollutant AQ issues at </a:t>
            </a:r>
            <a:r>
              <a:rPr lang="en-US" altLang="zh-CN" sz="2400" b="0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national </a:t>
            </a:r>
            <a:r>
              <a:rPr lang="en-US" altLang="zh-CN" sz="2400" b="0" kern="1200" dirty="0">
                <a:solidFill>
                  <a:srgbClr val="0000FF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level</a:t>
            </a:r>
            <a:r>
              <a:rPr lang="en-US" altLang="zh-CN" sz="2400" b="0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</a:t>
            </a:r>
            <a:r>
              <a:rPr lang="en-US" altLang="zh-CN" sz="2400" b="0" kern="1200" dirty="0">
                <a:solidFill>
                  <a:srgbClr val="0000FF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(continental US)</a:t>
            </a:r>
            <a:endParaRPr lang="en-US" altLang="zh-CN" sz="2400" b="0" dirty="0">
              <a:solidFill>
                <a:srgbClr val="0000FF"/>
              </a:solidFill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altLang="zh-CN" sz="2800" u="sng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Phase-2</a:t>
            </a:r>
            <a:r>
              <a:rPr lang="en-US" altLang="zh-CN" sz="2800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: </a:t>
            </a:r>
            <a:r>
              <a:rPr lang="en-US" altLang="zh-CN" sz="2400" b="0" kern="1200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Expand the NEXUS tool to allow users to zoom into an </a:t>
            </a:r>
            <a:r>
              <a:rPr lang="en-US" altLang="zh-CN" sz="2400" b="0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EPA region, State,</a:t>
            </a:r>
            <a:r>
              <a:rPr lang="en-US" altLang="zh-CN" sz="2400" b="0" kern="1200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</a:t>
            </a:r>
            <a:r>
              <a:rPr lang="en-US" altLang="zh-CN" sz="2400" b="0" kern="1200" dirty="0">
                <a:solidFill>
                  <a:srgbClr val="FF0000"/>
                </a:solidFill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or metropolitan area</a:t>
            </a:r>
            <a:r>
              <a:rPr lang="en-US" altLang="zh-CN" sz="2400" b="0" kern="1200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 and provide data query and V/A functions for “</a:t>
            </a:r>
            <a:r>
              <a:rPr lang="en-US" altLang="zh-CN" sz="2400" b="0" kern="120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AQ and </a:t>
            </a:r>
            <a:r>
              <a:rPr lang="en-US" altLang="zh-CN" sz="2400" b="0" kern="1200" dirty="0">
                <a:latin typeface="Arial" pitchFamily="34" charset="0"/>
                <a:ea typeface="SimSun" panose="02010600030101010101" pitchFamily="2" charset="-122"/>
                <a:cs typeface="Arial" pitchFamily="34" charset="0"/>
              </a:rPr>
              <a:t>emissions” information over the selected region of interest</a:t>
            </a:r>
          </a:p>
          <a:p>
            <a:pPr>
              <a:lnSpc>
                <a:spcPct val="120000"/>
              </a:lnSpc>
              <a:spcBef>
                <a:spcPts val="300"/>
              </a:spcBef>
              <a:buFont typeface="Wingdings" panose="05000000000000000000" pitchFamily="2" charset="2"/>
              <a:buChar char="Ø"/>
            </a:pPr>
            <a:endParaRPr lang="en-US" altLang="zh-CN" sz="1300" b="0" dirty="0">
              <a:latin typeface="Arial" pitchFamily="34" charset="0"/>
              <a:ea typeface="SimSun" panose="02010600030101010101" pitchFamily="2" charset="-122"/>
              <a:cs typeface="Arial" pitchFamily="34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5A7E563-761E-4B0C-9407-C05AB0ACFE95}"/>
              </a:ext>
            </a:extLst>
          </p:cNvPr>
          <p:cNvSpPr txBox="1">
            <a:spLocks/>
          </p:cNvSpPr>
          <p:nvPr/>
        </p:nvSpPr>
        <p:spPr>
          <a:xfrm>
            <a:off x="7760208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E8BBE097-8DCA-4BC6-83FB-778FA394B91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>
                <a:defRPr/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6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FCEB2B-5773-4FCC-90FC-072E04F342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700" b="5584"/>
          <a:stretch/>
        </p:blipFill>
        <p:spPr>
          <a:xfrm>
            <a:off x="0" y="988683"/>
            <a:ext cx="9144000" cy="58012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“x”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576072" y="4498848"/>
            <a:ext cx="1106424" cy="402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1234440" y="4187952"/>
            <a:ext cx="5943600" cy="120700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576072" y="3978102"/>
            <a:ext cx="1106424" cy="2011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1F4D95-8E6B-4DDD-82CB-D09EDB0780C0}"/>
              </a:ext>
            </a:extLst>
          </p:cNvPr>
          <p:cNvSpPr txBox="1"/>
          <p:nvPr/>
        </p:nvSpPr>
        <p:spPr>
          <a:xfrm>
            <a:off x="6577584" y="2669833"/>
            <a:ext cx="156972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Durham county, NC</a:t>
            </a:r>
          </a:p>
        </p:txBody>
      </p:sp>
      <p:pic>
        <p:nvPicPr>
          <p:cNvPr id="18" name="图片 20">
            <a:extLst>
              <a:ext uri="{FF2B5EF4-FFF2-40B4-BE49-F238E27FC236}">
                <a16:creationId xmlns:a16="http://schemas.microsoft.com/office/drawing/2014/main" id="{E58DFC9C-FC6E-4A26-9869-60DAD9A1D7D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18872" y="899328"/>
            <a:ext cx="4425696" cy="22264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4878324" y="1001962"/>
            <a:ext cx="3813048" cy="729294"/>
          </a:xfrm>
          <a:prstGeom prst="wedgeRoundRectCallout">
            <a:avLst>
              <a:gd name="adj1" fmla="val -63555"/>
              <a:gd name="adj2" fmla="val 9766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Provide selection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CAPs precursors &amp;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HAPs species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F103CA97-DDB2-48A4-AB87-85FC224C45E4}"/>
              </a:ext>
            </a:extLst>
          </p:cNvPr>
          <p:cNvSpPr/>
          <p:nvPr/>
        </p:nvSpPr>
        <p:spPr>
          <a:xfrm>
            <a:off x="128016" y="5180161"/>
            <a:ext cx="1106424" cy="402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458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AB8A30-EA89-4320-9955-BEA065D51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3624"/>
            <a:ext cx="9144000" cy="58286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 Table Generator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5422392" y="1738433"/>
            <a:ext cx="1481328" cy="1909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0" y="2937220"/>
            <a:ext cx="3447288" cy="1909100"/>
          </a:xfrm>
          <a:prstGeom prst="wedgeRoundRectCallout">
            <a:avLst>
              <a:gd name="adj1" fmla="val 101522"/>
              <a:gd name="adj2" fmla="val -10420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“EPA Region Table Generator”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is </a:t>
            </a: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still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under development; the output format &amp; info. needs the</a:t>
            </a: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MP team’s suggestion (e.g., how the HAPs info. to be added or provided).  </a:t>
            </a:r>
          </a:p>
        </p:txBody>
      </p:sp>
    </p:spTree>
    <p:extLst>
      <p:ext uri="{BB962C8B-B14F-4D97-AF65-F5344CB8AC3E}">
        <p14:creationId xmlns:p14="http://schemas.microsoft.com/office/powerpoint/2010/main" val="2591597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B7711B-8853-4E91-AE7D-03431D331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876835"/>
            <a:ext cx="9102852" cy="626558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Page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9544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27432" y="1417320"/>
            <a:ext cx="1097280" cy="8595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923544" y="893144"/>
            <a:ext cx="2007108" cy="328115"/>
          </a:xfrm>
          <a:prstGeom prst="wedgeRoundRectCallout">
            <a:avLst>
              <a:gd name="adj1" fmla="val -52168"/>
              <a:gd name="adj2" fmla="val 9898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Region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E67B2E30-5947-45BA-9C2C-1C09D2CAD4A7}"/>
              </a:ext>
            </a:extLst>
          </p:cNvPr>
          <p:cNvSpPr/>
          <p:nvPr/>
        </p:nvSpPr>
        <p:spPr>
          <a:xfrm>
            <a:off x="1152144" y="1444752"/>
            <a:ext cx="6976872" cy="81381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4A2766B1-C3F9-48DF-AC20-1B40AB567B20}"/>
              </a:ext>
            </a:extLst>
          </p:cNvPr>
          <p:cNvSpPr/>
          <p:nvPr/>
        </p:nvSpPr>
        <p:spPr>
          <a:xfrm>
            <a:off x="3991356" y="888502"/>
            <a:ext cx="2007108" cy="464810"/>
          </a:xfrm>
          <a:prstGeom prst="wedgeRoundRectCallout">
            <a:avLst>
              <a:gd name="adj1" fmla="val -95364"/>
              <a:gd name="adj2" fmla="val 55912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Data Query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 qualifier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893309B-F570-4EDB-9689-3B6DF87F3C01}"/>
              </a:ext>
            </a:extLst>
          </p:cNvPr>
          <p:cNvSpPr/>
          <p:nvPr/>
        </p:nvSpPr>
        <p:spPr>
          <a:xfrm>
            <a:off x="27432" y="2644732"/>
            <a:ext cx="1188720" cy="20278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5F75542D-ED9F-46F2-B232-D1CFC9B71209}"/>
              </a:ext>
            </a:extLst>
          </p:cNvPr>
          <p:cNvSpPr/>
          <p:nvPr/>
        </p:nvSpPr>
        <p:spPr>
          <a:xfrm>
            <a:off x="1307592" y="3658658"/>
            <a:ext cx="1714500" cy="542524"/>
          </a:xfrm>
          <a:prstGeom prst="wedgeRoundRectCallout">
            <a:avLst>
              <a:gd name="adj1" fmla="val -55813"/>
              <a:gd name="adj2" fmla="val -1078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Map Overlaying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79B3B062-4B0E-422E-9E1C-60DB37D38515}"/>
              </a:ext>
            </a:extLst>
          </p:cNvPr>
          <p:cNvSpPr/>
          <p:nvPr/>
        </p:nvSpPr>
        <p:spPr>
          <a:xfrm>
            <a:off x="6751320" y="4736592"/>
            <a:ext cx="1862328" cy="613633"/>
          </a:xfrm>
          <a:prstGeom prst="wedgeRoundRectCallout">
            <a:avLst>
              <a:gd name="adj1" fmla="val -10135"/>
              <a:gd name="adj2" fmla="val 12003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Detachable “Attribute Table”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852C7E73-C1B5-467B-935D-1372EBC357F6}"/>
              </a:ext>
            </a:extLst>
          </p:cNvPr>
          <p:cNvSpPr/>
          <p:nvPr/>
        </p:nvSpPr>
        <p:spPr>
          <a:xfrm>
            <a:off x="27432" y="5788153"/>
            <a:ext cx="9052560" cy="128930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D4554883-F5D7-4308-A0EB-4D0240CAC6E8}"/>
              </a:ext>
            </a:extLst>
          </p:cNvPr>
          <p:cNvSpPr/>
          <p:nvPr/>
        </p:nvSpPr>
        <p:spPr>
          <a:xfrm>
            <a:off x="7964424" y="1257835"/>
            <a:ext cx="1005840" cy="1960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6F1524E9-FEE8-4383-90DA-A6DE7A6F5A00}"/>
              </a:ext>
            </a:extLst>
          </p:cNvPr>
          <p:cNvSpPr/>
          <p:nvPr/>
        </p:nvSpPr>
        <p:spPr>
          <a:xfrm>
            <a:off x="7019544" y="1982814"/>
            <a:ext cx="1947672" cy="731970"/>
          </a:xfrm>
          <a:prstGeom prst="wedgeRoundRectCallout">
            <a:avLst>
              <a:gd name="adj1" fmla="val 27863"/>
              <a:gd name="adj2" fmla="val -11844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Data Query Configuration</a:t>
            </a:r>
          </a:p>
        </p:txBody>
      </p:sp>
    </p:spTree>
    <p:extLst>
      <p:ext uri="{BB962C8B-B14F-4D97-AF65-F5344CB8AC3E}">
        <p14:creationId xmlns:p14="http://schemas.microsoft.com/office/powerpoint/2010/main" val="286568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8" grpId="0" animBg="1"/>
      <p:bldP spid="7" grpId="0" animBg="1"/>
      <p:bldP spid="8" grpId="0" animBg="1"/>
      <p:bldP spid="9" grpId="0" animBg="1"/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737F82-4F1D-4ADC-AC25-D830E26CC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" y="810040"/>
            <a:ext cx="9121139" cy="6172200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01256" y="626491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13716" y="1115568"/>
            <a:ext cx="1481328" cy="2328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2377440" y="810040"/>
            <a:ext cx="3666744" cy="538425"/>
          </a:xfrm>
          <a:prstGeom prst="wedgeRoundRectCallout">
            <a:avLst>
              <a:gd name="adj1" fmla="val -72611"/>
              <a:gd name="adj2" fmla="val 3155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“Data Query Filter” allows to select “qualifiers” for query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Configure Data Query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C29C0976-E8F4-400C-9082-379FCC9A1A8D}"/>
              </a:ext>
            </a:extLst>
          </p:cNvPr>
          <p:cNvSpPr/>
          <p:nvPr/>
        </p:nvSpPr>
        <p:spPr>
          <a:xfrm>
            <a:off x="13716" y="4139184"/>
            <a:ext cx="1732788" cy="2328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9168FB93-947A-4E55-ABEC-C1165AFE3549}"/>
              </a:ext>
            </a:extLst>
          </p:cNvPr>
          <p:cNvSpPr/>
          <p:nvPr/>
        </p:nvSpPr>
        <p:spPr>
          <a:xfrm>
            <a:off x="4082796" y="5437096"/>
            <a:ext cx="3909060" cy="827814"/>
          </a:xfrm>
          <a:prstGeom prst="wedgeRoundRectCallout">
            <a:avLst>
              <a:gd name="adj1" fmla="val -108343"/>
              <a:gd name="adj2" fmla="val -18533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“Data Query Preview” displays the selected “qualifiers” at the same time</a:t>
            </a:r>
          </a:p>
        </p:txBody>
      </p:sp>
    </p:spTree>
    <p:extLst>
      <p:ext uri="{BB962C8B-B14F-4D97-AF65-F5344CB8AC3E}">
        <p14:creationId xmlns:p14="http://schemas.microsoft.com/office/powerpoint/2010/main" val="765063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250691-8B7E-45CF-8851-38CD01DF8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9492"/>
            <a:ext cx="9144000" cy="5989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5A1C45-A5C9-4CD9-B4EE-D5B8A39B9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" y="879492"/>
            <a:ext cx="9144000" cy="5989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A43D16-0B77-4B9F-AF1E-BA7D32138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144" y="879492"/>
            <a:ext cx="9144000" cy="597850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9544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893309B-F570-4EDB-9689-3B6DF87F3C01}"/>
              </a:ext>
            </a:extLst>
          </p:cNvPr>
          <p:cNvSpPr/>
          <p:nvPr/>
        </p:nvSpPr>
        <p:spPr>
          <a:xfrm>
            <a:off x="9144" y="3090672"/>
            <a:ext cx="1298448" cy="2926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5F75542D-ED9F-46F2-B232-D1CFC9B71209}"/>
              </a:ext>
            </a:extLst>
          </p:cNvPr>
          <p:cNvSpPr/>
          <p:nvPr/>
        </p:nvSpPr>
        <p:spPr>
          <a:xfrm>
            <a:off x="1408176" y="3658658"/>
            <a:ext cx="1714500" cy="542524"/>
          </a:xfrm>
          <a:prstGeom prst="wedgeRoundRectCallout">
            <a:avLst>
              <a:gd name="adj1" fmla="val -55813"/>
              <a:gd name="adj2" fmla="val -1078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Overlaying Map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61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39A244A-0B8B-48AD-AAB5-83E53416B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876835"/>
            <a:ext cx="9102852" cy="62655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56CC0F-3F61-4461-9C8C-49B444112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76" y="1231804"/>
            <a:ext cx="6748272" cy="5092170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3087BF91-BFB7-4431-BDB1-31655300EBF6}"/>
              </a:ext>
            </a:extLst>
          </p:cNvPr>
          <p:cNvSpPr/>
          <p:nvPr/>
        </p:nvSpPr>
        <p:spPr>
          <a:xfrm>
            <a:off x="7027164" y="4590288"/>
            <a:ext cx="1965960" cy="614783"/>
          </a:xfrm>
          <a:prstGeom prst="wedgeRoundRectCallout">
            <a:avLst>
              <a:gd name="adj1" fmla="val 36557"/>
              <a:gd name="adj2" fmla="val 12923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Detachable “Attribute Table”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19E72EA2-04AA-47F5-807B-E14AB2D938A5}"/>
              </a:ext>
            </a:extLst>
          </p:cNvPr>
          <p:cNvSpPr/>
          <p:nvPr/>
        </p:nvSpPr>
        <p:spPr>
          <a:xfrm>
            <a:off x="8709660" y="5733565"/>
            <a:ext cx="283464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3963924" y="960422"/>
            <a:ext cx="2944368" cy="629645"/>
          </a:xfrm>
          <a:prstGeom prst="wedgeRoundRectCallout">
            <a:avLst>
              <a:gd name="adj1" fmla="val -73778"/>
              <a:gd name="adj2" fmla="val 5251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Filter/link/export functions (to be completed)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160020" y="1408176"/>
            <a:ext cx="3090672" cy="420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80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055A89-FE12-45BE-BA7D-096B73B44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863475"/>
            <a:ext cx="9144000" cy="5858000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2761488" y="4295158"/>
            <a:ext cx="2235708" cy="843520"/>
          </a:xfrm>
          <a:prstGeom prst="wedgeRoundRectCallout">
            <a:avLst>
              <a:gd name="adj1" fmla="val 22002"/>
              <a:gd name="adj2" fmla="val -12052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a “record” to link and display its location &amp; info.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22860" y="3429000"/>
            <a:ext cx="5134356" cy="2377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D030695-BF42-483B-BE8B-22D85CA05750}"/>
              </a:ext>
            </a:extLst>
          </p:cNvPr>
          <p:cNvCxnSpPr>
            <a:cxnSpLocks/>
          </p:cNvCxnSpPr>
          <p:nvPr/>
        </p:nvCxnSpPr>
        <p:spPr bwMode="auto">
          <a:xfrm>
            <a:off x="5161788" y="3619054"/>
            <a:ext cx="1495044" cy="87065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456FC9AA-11D3-4146-AA6D-BE9DACDC5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443" y="1593212"/>
            <a:ext cx="1875417" cy="39093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1992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A7BA4B-8F7A-4533-89DE-39B7D42A3784}"/>
              </a:ext>
            </a:extLst>
          </p:cNvPr>
          <p:cNvSpPr txBox="1"/>
          <p:nvPr/>
        </p:nvSpPr>
        <p:spPr>
          <a:xfrm>
            <a:off x="3227834" y="2578610"/>
            <a:ext cx="21178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End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F488139-905C-4B53-B56B-82B7BCCB24FE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>
                <a:defRPr/>
              </a:p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658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D84B3-FC7B-4C20-A8F0-65D89D62E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Expected Use of NEXUS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A2CC8-F501-4BCD-8C40-3B0CF8509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180" y="880143"/>
            <a:ext cx="8549640" cy="5860697"/>
          </a:xfrm>
        </p:spPr>
        <p:txBody>
          <a:bodyPr/>
          <a:lstStyle/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NEXUS tool will allow users to do the following:</a:t>
            </a:r>
          </a:p>
          <a:p>
            <a:pPr lvl="1"/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screening for areas with MP issues: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Phase 1 development will provide ability to quickly screen areas across nation that have combination of high air quality and/or risk levels for O3, PM2.5 and air toxics.</a:t>
            </a:r>
          </a:p>
          <a:p>
            <a:pPr lvl="1"/>
            <a:r>
              <a:rPr lang="en-US" sz="20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screening to understand nature of MP problem: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Phase 2 development will provide ability to ‘dial-into’ specific areas to determine extent to which common emissions sources are causing the MP issues.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OAQPS expects to use this tool to engage with Regions and identify areas that would potentially benefit most from MP approaches to reduce emissions (including current NAs and Advance areas).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NEXUS tool will essentially provide a ‘conceptual model’ of MP issues within an area to facilitate engagement with state/local/tribal agencies and community stakeholder groups.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849EF-E96F-4B13-AA12-28B537A25EB4}"/>
              </a:ext>
            </a:extLst>
          </p:cNvPr>
          <p:cNvSpPr txBox="1">
            <a:spLocks/>
          </p:cNvSpPr>
          <p:nvPr/>
        </p:nvSpPr>
        <p:spPr>
          <a:xfrm>
            <a:off x="6836664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383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3A722-4813-495C-BC4B-F44FFD087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9"/>
            <a:ext cx="9144000" cy="669103"/>
          </a:xfrm>
        </p:spPr>
        <p:txBody>
          <a:bodyPr>
            <a:noAutofit/>
          </a:bodyPr>
          <a:lstStyle/>
          <a:p>
            <a:r>
              <a:rPr lang="en-US" altLang="zh-CN" sz="3600" dirty="0">
                <a:latin typeface="Calibri" panose="020F0502020204030204" pitchFamily="34" charset="0"/>
                <a:cs typeface="Calibri" panose="020F0502020204030204" pitchFamily="34" charset="0"/>
              </a:rPr>
              <a:t>NEXUS Development: </a:t>
            </a:r>
            <a:r>
              <a:rPr lang="en-US" altLang="zh-CN" sz="3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Schedule &amp; Download</a:t>
            </a:r>
            <a:endParaRPr lang="zh-CN" altLang="en-US" sz="36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9922E7A-2251-442A-B72A-02D756FFAB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871577"/>
              </p:ext>
            </p:extLst>
          </p:nvPr>
        </p:nvGraphicFramePr>
        <p:xfrm>
          <a:off x="244809" y="1019402"/>
          <a:ext cx="8434926" cy="3279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48100">
                  <a:extLst>
                    <a:ext uri="{9D8B030D-6E8A-4147-A177-3AD203B41FA5}">
                      <a16:colId xmlns:a16="http://schemas.microsoft.com/office/drawing/2014/main" val="2908661135"/>
                    </a:ext>
                  </a:extLst>
                </a:gridCol>
                <a:gridCol w="2786826">
                  <a:extLst>
                    <a:ext uri="{9D8B030D-6E8A-4147-A177-3AD203B41FA5}">
                      <a16:colId xmlns:a16="http://schemas.microsoft.com/office/drawing/2014/main" val="2803233360"/>
                    </a:ext>
                  </a:extLst>
                </a:gridCol>
              </a:tblGrid>
              <a:tr h="67749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Work Plan</a:t>
                      </a:r>
                      <a:endParaRPr lang="zh-CN" alt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Date</a:t>
                      </a:r>
                      <a:endParaRPr lang="zh-CN" alt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926106"/>
                  </a:ext>
                </a:extLst>
              </a:tr>
              <a:tr h="8663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Developed NEXUS tool prototype and   Phase-1 functions</a:t>
                      </a:r>
                      <a:endParaRPr lang="zh-CN" altLang="zh-CN" sz="2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Dec. 2019 ~ </a:t>
                      </a:r>
                    </a:p>
                    <a:p>
                      <a:pPr algn="ctr"/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April 2020</a:t>
                      </a:r>
                      <a:endParaRPr lang="zh-CN" altLang="en-US" sz="2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063066"/>
                  </a:ext>
                </a:extLst>
              </a:tr>
              <a:tr h="8886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Developed Phase-2 functions and deliver first working (interim) NEXUS tool</a:t>
                      </a:r>
                      <a:endParaRPr lang="zh-CN" altLang="zh-CN" sz="2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May ~ July         2020</a:t>
                      </a:r>
                      <a:endParaRPr lang="zh-CN" altLang="en-US" sz="2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3308316"/>
                  </a:ext>
                </a:extLst>
              </a:tr>
              <a:tr h="7953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Developing a </a:t>
                      </a:r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fully functional NEXUS</a:t>
                      </a: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tool for beta-testing and on-line User’s Manual</a:t>
                      </a:r>
                      <a:endParaRPr lang="zh-CN" altLang="zh-CN" sz="24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Aug. ~ Oct. 2020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8704947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2A3ABF0-2C58-4B79-B7D8-48A2ACF9DEEC}"/>
              </a:ext>
            </a:extLst>
          </p:cNvPr>
          <p:cNvSpPr/>
          <p:nvPr/>
        </p:nvSpPr>
        <p:spPr>
          <a:xfrm>
            <a:off x="156944" y="4668709"/>
            <a:ext cx="9069352" cy="1687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defRPr/>
            </a:pPr>
            <a:r>
              <a:rPr lang="en-US" sz="2000" b="1" dirty="0">
                <a:solidFill>
                  <a:srgbClr val="FF0000"/>
                </a:solidFill>
                <a:latin typeface="Calibri"/>
              </a:rPr>
              <a:t>Download “NEXUS” tool: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The “NEXUS 1.4” package (“NEXUS v1.4 setup.exe” &amp; “NEXUS 1.4 Data.exe”: run both to install) is available at </a:t>
            </a:r>
            <a:r>
              <a:rPr lang="en-US" sz="2000" i="1" dirty="0">
                <a:solidFill>
                  <a:prstClr val="black"/>
                </a:solidFill>
                <a:latin typeface="Calibri"/>
              </a:rPr>
              <a:t>Google Drive link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below</a:t>
            </a:r>
          </a:p>
          <a:p>
            <a:pPr fontAlgn="base"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(or EPA’s ScienceFTP2 site upon request):</a:t>
            </a:r>
          </a:p>
          <a:p>
            <a:pPr fontAlgn="base"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          </a:t>
            </a:r>
            <a:r>
              <a:rPr lang="en-US" sz="2000" i="1" u="sng" dirty="0">
                <a:solidFill>
                  <a:srgbClr val="0000FF"/>
                </a:solidFill>
                <a:latin typeface="Calibri"/>
              </a:rPr>
              <a:t> https://drive.google.com/open?id=1Xl3VqtlRXeBt_FrfHpuCZYumxjqMR9hL</a:t>
            </a:r>
          </a:p>
          <a:p>
            <a:pPr fontAlgn="base">
              <a:lnSpc>
                <a:spcPct val="150000"/>
              </a:lnSpc>
              <a:defRPr/>
            </a:pPr>
            <a:r>
              <a:rPr lang="en-US" altLang="zh-CN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</a:t>
            </a:r>
            <a:r>
              <a:rPr lang="en-US" altLang="zh-CN" i="1" u="sng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Note</a:t>
            </a:r>
            <a:r>
              <a:rPr lang="en-US" altLang="zh-CN" i="1" dirty="0">
                <a:solidFill>
                  <a:srgbClr val="7030A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Require software installation privilege to install “NEXUS tool” at EPA’s PCs)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847E032-6257-4CB2-938D-13AB039DDC78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405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Three Key Modules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5FE96F-18E6-4D39-8235-0B9C0B53720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53538" y="6470127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6273E9-0DE4-46B7-BE6E-BECDFDE6F3F9}"/>
              </a:ext>
            </a:extLst>
          </p:cNvPr>
          <p:cNvSpPr txBox="1"/>
          <p:nvPr/>
        </p:nvSpPr>
        <p:spPr>
          <a:xfrm>
            <a:off x="187517" y="778415"/>
            <a:ext cx="2821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Calibri"/>
              </a:rPr>
              <a:t>Data Viewer Module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23A12A-C9A8-44C2-A5DF-2F55F5C6ECB1}"/>
              </a:ext>
            </a:extLst>
          </p:cNvPr>
          <p:cNvSpPr txBox="1"/>
          <p:nvPr/>
        </p:nvSpPr>
        <p:spPr>
          <a:xfrm>
            <a:off x="3305698" y="778415"/>
            <a:ext cx="2602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Calibri"/>
              </a:rPr>
              <a:t>Data Input Module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F34D15-C85C-4CBE-BF5B-5C027BBCB801}"/>
              </a:ext>
            </a:extLst>
          </p:cNvPr>
          <p:cNvSpPr txBox="1"/>
          <p:nvPr/>
        </p:nvSpPr>
        <p:spPr>
          <a:xfrm>
            <a:off x="6281655" y="778414"/>
            <a:ext cx="2706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Calibri"/>
              </a:rPr>
              <a:t>Data Query Module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20D288-D0A6-4DE0-837F-95DE3C1DCB67}"/>
              </a:ext>
            </a:extLst>
          </p:cNvPr>
          <p:cNvSpPr txBox="1"/>
          <p:nvPr/>
        </p:nvSpPr>
        <p:spPr>
          <a:xfrm>
            <a:off x="107109" y="3669360"/>
            <a:ext cx="2941016" cy="3046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and create interactive Data/Map/Chart/Table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Provide flexible selections &amp; mapping of “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Ambient”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and/or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“Risk”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levels of PM2.5, O3 and air toxics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regional analysis for “EPA region”, “States”. CBSA”, and “County”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Link and display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locations &amp; emitted pollutants info.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1E1ACC-62FE-492B-AA11-DE396A501CFE}"/>
              </a:ext>
            </a:extLst>
          </p:cNvPr>
          <p:cNvSpPr txBox="1"/>
          <p:nvPr/>
        </p:nvSpPr>
        <p:spPr>
          <a:xfrm>
            <a:off x="3189210" y="3669360"/>
            <a:ext cx="2790757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 to update &amp; change input data files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Provide data preview and filter functions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 to use 10 input data files now (publicly available, ~4 GB)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Quick turnaround to run &amp; save to a new “project” using new input data files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B8F362-BFB9-437F-BB34-C317AFB9C67C}"/>
              </a:ext>
            </a:extLst>
          </p:cNvPr>
          <p:cNvSpPr txBox="1"/>
          <p:nvPr/>
        </p:nvSpPr>
        <p:spPr>
          <a:xfrm>
            <a:off x="6135072" y="3669360"/>
            <a:ext cx="2896961" cy="28007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data query based on selected qualifiers: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“Ambient, Risk, O3/PM NAA, Advance areas, Poverty/Disadvantage area, Class I area”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overlaying map and detachable table for data query results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Full module functions will be completed in August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F694348-868B-4157-977B-E124F40A1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4" y="1328801"/>
            <a:ext cx="3069570" cy="20988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2">
            <a:extLst>
              <a:ext uri="{FF2B5EF4-FFF2-40B4-BE49-F238E27FC236}">
                <a16:creationId xmlns:a16="http://schemas.microsoft.com/office/drawing/2014/main" id="{94EE4D15-F0F9-4652-8B1F-93B7CE828648}"/>
              </a:ext>
            </a:extLst>
          </p:cNvPr>
          <p:cNvSpPr/>
          <p:nvPr/>
        </p:nvSpPr>
        <p:spPr>
          <a:xfrm>
            <a:off x="512064" y="1627632"/>
            <a:ext cx="338328" cy="5760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9BFC7B9-91D9-4B1C-B280-CD8B11CDC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2564" y="1330083"/>
            <a:ext cx="3045716" cy="21044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51E02C0-0D07-434C-A02A-D45D3F238C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337"/>
          <a:stretch/>
        </p:blipFill>
        <p:spPr>
          <a:xfrm>
            <a:off x="3143716" y="1322395"/>
            <a:ext cx="2839968" cy="20988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2391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B2C4B45-3DFB-40C5-8BB1-72C76FE78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" y="762460"/>
            <a:ext cx="9144000" cy="60955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Input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41C3B68-BE72-4E5C-AAAB-4C6E21A5940E}"/>
              </a:ext>
            </a:extLst>
          </p:cNvPr>
          <p:cNvSpPr/>
          <p:nvPr/>
        </p:nvSpPr>
        <p:spPr>
          <a:xfrm>
            <a:off x="0" y="1975103"/>
            <a:ext cx="2587752" cy="42180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C32D7002-3ED3-4BB5-BAA2-D3E689103A4F}"/>
              </a:ext>
            </a:extLst>
          </p:cNvPr>
          <p:cNvSpPr/>
          <p:nvPr/>
        </p:nvSpPr>
        <p:spPr>
          <a:xfrm>
            <a:off x="3202160" y="4469720"/>
            <a:ext cx="2693117" cy="890050"/>
          </a:xfrm>
          <a:prstGeom prst="wedgeRoundRectCallout">
            <a:avLst>
              <a:gd name="adj1" fmla="val -72412"/>
              <a:gd name="adj2" fmla="val -9756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Currently, there are 10 input data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files used (publicly available)</a:t>
            </a:r>
          </a:p>
        </p:txBody>
      </p:sp>
      <p:sp>
        <p:nvSpPr>
          <p:cNvPr id="7" name="Speech Bubble: Rectangle with Corners Rounded 4">
            <a:extLst>
              <a:ext uri="{FF2B5EF4-FFF2-40B4-BE49-F238E27FC236}">
                <a16:creationId xmlns:a16="http://schemas.microsoft.com/office/drawing/2014/main" id="{27B5980D-ACE9-47EE-9EA3-D68F6BE98EDC}"/>
              </a:ext>
            </a:extLst>
          </p:cNvPr>
          <p:cNvSpPr/>
          <p:nvPr/>
        </p:nvSpPr>
        <p:spPr>
          <a:xfrm>
            <a:off x="2967017" y="2687364"/>
            <a:ext cx="2464520" cy="890049"/>
          </a:xfrm>
          <a:prstGeom prst="wedgeRoundRectCallout">
            <a:avLst>
              <a:gd name="adj1" fmla="val -65799"/>
              <a:gd name="adj2" fmla="val -75650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users to update/preview/filter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Input data files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71B23B-EADA-4401-BC93-497CED07652A}"/>
              </a:ext>
            </a:extLst>
          </p:cNvPr>
          <p:cNvSpPr/>
          <p:nvPr/>
        </p:nvSpPr>
        <p:spPr bwMode="auto">
          <a:xfrm>
            <a:off x="2066544" y="2212848"/>
            <a:ext cx="457200" cy="246888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5192E0-7618-4F6B-8592-1DD9A0EBFE90}"/>
              </a:ext>
            </a:extLst>
          </p:cNvPr>
          <p:cNvSpPr/>
          <p:nvPr/>
        </p:nvSpPr>
        <p:spPr bwMode="auto">
          <a:xfrm>
            <a:off x="1399032" y="6385675"/>
            <a:ext cx="1207008" cy="243191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28AF1FF7-DF01-43C4-A0FD-0547BD64B8B1}"/>
              </a:ext>
            </a:extLst>
          </p:cNvPr>
          <p:cNvSpPr/>
          <p:nvPr/>
        </p:nvSpPr>
        <p:spPr>
          <a:xfrm>
            <a:off x="3611672" y="5934739"/>
            <a:ext cx="3011190" cy="821831"/>
          </a:xfrm>
          <a:prstGeom prst="wedgeRoundRectCallout">
            <a:avLst>
              <a:gd name="adj1" fmla="val -80031"/>
              <a:gd name="adj2" fmla="val 28326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Run and Save to a new project after loading new input data files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8C4AB7CA-59C5-4FCC-8982-C9C376F38217}"/>
              </a:ext>
            </a:extLst>
          </p:cNvPr>
          <p:cNvSpPr txBox="1">
            <a:spLocks/>
          </p:cNvSpPr>
          <p:nvPr/>
        </p:nvSpPr>
        <p:spPr>
          <a:xfrm>
            <a:off x="7726680" y="646459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BBA3BE68-A809-4212-8AA3-02658FD8F984}"/>
              </a:ext>
            </a:extLst>
          </p:cNvPr>
          <p:cNvSpPr/>
          <p:nvPr/>
        </p:nvSpPr>
        <p:spPr>
          <a:xfrm>
            <a:off x="2102909" y="1058950"/>
            <a:ext cx="740664" cy="1740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CA5B42-D537-467B-A8DD-121D257D0A0A}"/>
              </a:ext>
            </a:extLst>
          </p:cNvPr>
          <p:cNvSpPr/>
          <p:nvPr/>
        </p:nvSpPr>
        <p:spPr>
          <a:xfrm>
            <a:off x="823636" y="5260583"/>
            <a:ext cx="18649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libri"/>
              </a:rPr>
              <a:t>Total files size ~4 GB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55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 animBg="1"/>
      <p:bldP spid="10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B72A3C0-EB3D-49B0-A217-AF9C144DA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874" y="-28575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微软雅黑"/>
                <a:cs typeface="+mn-cs"/>
              </a:rPr>
              <a:t>Data Input Module: Input Files &amp; Attributes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微软雅黑"/>
                <a:cs typeface="+mn-cs"/>
              </a:rPr>
              <a:t>	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 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FD6AFC8-B8D2-4E55-8898-36E8238FA5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241815"/>
              </p:ext>
            </p:extLst>
          </p:nvPr>
        </p:nvGraphicFramePr>
        <p:xfrm>
          <a:off x="0" y="-110395"/>
          <a:ext cx="9144001" cy="696839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74520">
                  <a:extLst>
                    <a:ext uri="{9D8B030D-6E8A-4147-A177-3AD203B41FA5}">
                      <a16:colId xmlns:a16="http://schemas.microsoft.com/office/drawing/2014/main" val="2008470103"/>
                    </a:ext>
                  </a:extLst>
                </a:gridCol>
                <a:gridCol w="946556">
                  <a:extLst>
                    <a:ext uri="{9D8B030D-6E8A-4147-A177-3AD203B41FA5}">
                      <a16:colId xmlns:a16="http://schemas.microsoft.com/office/drawing/2014/main" val="2468054943"/>
                    </a:ext>
                  </a:extLst>
                </a:gridCol>
                <a:gridCol w="2509875">
                  <a:extLst>
                    <a:ext uri="{9D8B030D-6E8A-4147-A177-3AD203B41FA5}">
                      <a16:colId xmlns:a16="http://schemas.microsoft.com/office/drawing/2014/main" val="4000740675"/>
                    </a:ext>
                  </a:extLst>
                </a:gridCol>
                <a:gridCol w="2974849">
                  <a:extLst>
                    <a:ext uri="{9D8B030D-6E8A-4147-A177-3AD203B41FA5}">
                      <a16:colId xmlns:a16="http://schemas.microsoft.com/office/drawing/2014/main" val="487913559"/>
                    </a:ext>
                  </a:extLst>
                </a:gridCol>
                <a:gridCol w="838201">
                  <a:extLst>
                    <a:ext uri="{9D8B030D-6E8A-4147-A177-3AD203B41FA5}">
                      <a16:colId xmlns:a16="http://schemas.microsoft.com/office/drawing/2014/main" val="3168272893"/>
                    </a:ext>
                  </a:extLst>
                </a:gridCol>
              </a:tblGrid>
              <a:tr h="677921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  <a:r>
                        <a:rPr lang="en-US" sz="19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Input </a:t>
                      </a:r>
                    </a:p>
                    <a:p>
                      <a:pPr algn="ctr"/>
                      <a:r>
                        <a:rPr lang="en-US" sz="19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File Names</a:t>
                      </a:r>
                      <a:endParaRPr lang="en-US" sz="19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  <a:r>
                        <a:rPr lang="en-US" sz="19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Format</a:t>
                      </a:r>
                      <a:endParaRPr lang="en-US" sz="19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3211565500"/>
                  </a:ext>
                </a:extLst>
              </a:tr>
              <a:tr h="5229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“2014 O3 &amp; PM2.5 Ambient &amp; Risk”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Geodataset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O3/PM2.5 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ambient &amp; risk data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ounty/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census tract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OAQPS MP team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2020013330"/>
                  </a:ext>
                </a:extLst>
              </a:tr>
              <a:tr h="46092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“2014 NATA Risk”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Geodataset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toxics 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ambient &amp; risk data at 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ounty/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census tract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OAQPS MP team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1621602255"/>
                  </a:ext>
                </a:extLst>
              </a:tr>
              <a:tr h="61592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“O3_DV_2009_2018”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Excel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O3 design values 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</a:t>
                      </a:r>
                    </a:p>
                    <a:p>
                      <a:pPr algn="ctr"/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 </a:t>
                      </a: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EPA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public website: </a:t>
                      </a:r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https://www.epa.gov/air-trends/air-quality-design-values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 to 2018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4249309967"/>
                  </a:ext>
                </a:extLst>
              </a:tr>
              <a:tr h="61592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“PM_DV_2009_2018”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Excel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PM2.5 design values 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</a:t>
                      </a:r>
                    </a:p>
                    <a:p>
                      <a:pPr algn="ctr"/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 EPA public website: </a:t>
                      </a:r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https://www.epa.gov/air-trends/air-quality-design-values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 to 2018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992454991"/>
                  </a:ext>
                </a:extLst>
              </a:tr>
              <a:tr h="522923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“Advance</a:t>
                      </a:r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areas O3_PM”</a:t>
                      </a:r>
                      <a:endParaRPr lang="en-US" sz="1400" b="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Geodataset</a:t>
                      </a:r>
                      <a:endParaRPr lang="en-US" sz="105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O3 &amp; PM2.5 Advance</a:t>
                      </a:r>
                      <a:r>
                        <a:rPr lang="en-US" sz="1200" b="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Areas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OAQPS MP team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72416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“Index</a:t>
                      </a:r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Poverty_</a:t>
                      </a:r>
                    </a:p>
                    <a:p>
                      <a:pPr algn="ctr"/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Disadvantage”</a:t>
                      </a:r>
                      <a:endParaRPr lang="en-US" sz="1400" b="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Excel</a:t>
                      </a:r>
                      <a:endParaRPr lang="en-US" sz="12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 of poverty/disadvantage at 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Univ. of Michigan 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ebsite: </a:t>
                      </a:r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https://poverty.umich.edu/projects/understanding-communities-of-deep-disadvantage/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777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</a:t>
                      </a:r>
                      <a:r>
                        <a:rPr lang="en-US" sz="12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NEI_Country_CAPs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</a:t>
                      </a:r>
                    </a:p>
                    <a:p>
                      <a:pPr algn="ctr"/>
                      <a:endParaRPr lang="en-US" sz="12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</a:t>
                      </a:r>
                      <a:r>
                        <a:rPr lang="en-US" sz="12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NEI_Facility_HAPs</a:t>
                      </a:r>
                      <a:r>
                        <a:rPr lang="en-US" sz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 CAPs”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Geodataset</a:t>
                      </a:r>
                      <a:endParaRPr lang="en-US" sz="11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Major emission sources and facility info. of CAPs &amp; HAPs at 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ounty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level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 OAQPS public website: </a:t>
                      </a:r>
                      <a:r>
                        <a:rPr kumimoji="0" lang="en-US" sz="1050" b="0" i="0" u="sng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ftp://newftp.epa.gov/EPADataCommons/OAR/OAQPS/NEI/NEI_Facility_HAPs_CAPs.zip </a:t>
                      </a:r>
                      <a:r>
                        <a:rPr kumimoji="0" lang="en-US" sz="1100" b="0" i="0" u="sng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ftp://newftp.epa.gov/EPADataCommons/OAR/OAQPS/NEI/NEI_County_CAP.zip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2008, 2011, 2014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997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“2014 NATA Emissions”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Access Database</a:t>
                      </a:r>
                    </a:p>
                    <a:p>
                      <a:pPr algn="ctr"/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(*. </a:t>
                      </a:r>
                      <a:r>
                        <a:rPr lang="en-US" sz="12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accdb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NATA emissions data from 2014 NEI database, including various source groups</a:t>
                      </a: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From </a:t>
                      </a:r>
                      <a:r>
                        <a:rPr lang="en-US" altLang="zh-CN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EPA public website:</a:t>
                      </a:r>
                      <a:r>
                        <a:rPr lang="zh-CN" altLang="en-US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100" dirty="0"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https://www.epa.gov/national-air-toxics-assessment/2014-nata-assessment-results#emissions</a:t>
                      </a:r>
                      <a:endParaRPr lang="en-US" sz="120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4249155262"/>
                  </a:ext>
                </a:extLst>
              </a:tr>
              <a:tr h="8019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“Class1_FederalAreas”</a:t>
                      </a:r>
                      <a:endParaRPr lang="en-US" sz="1200" kern="12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Geodataset</a:t>
                      </a:r>
                      <a:endParaRPr lang="en-US" sz="105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Mandatory Class 1 Federal Areas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From Mandatory Class 1 Federal Areas Web Service: </a:t>
                      </a:r>
                      <a:r>
                        <a:rPr kumimoji="0" lang="en-US" altLang="zh-CN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https://edg.epa.gov/data/public/OAR/OAQPS/Class1/Class1Areas.zip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—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440" marR="87440" marT="43720" marB="43720" anchor="ctr"/>
                </a:tc>
                <a:extLst>
                  <a:ext uri="{0D108BD9-81ED-4DB2-BD59-A6C34878D82A}">
                    <a16:rowId xmlns:a16="http://schemas.microsoft.com/office/drawing/2014/main" val="493455773"/>
                  </a:ext>
                </a:extLst>
              </a:tr>
            </a:tbl>
          </a:graphicData>
        </a:graphic>
      </p:graphicFrame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C0A06F9-BDE5-4ECE-B4DC-1A9B625358EE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547152DB-1CD4-487A-ADC4-9EA4DFEA224F}"/>
              </a:ext>
            </a:extLst>
          </p:cNvPr>
          <p:cNvSpPr/>
          <p:nvPr/>
        </p:nvSpPr>
        <p:spPr>
          <a:xfrm>
            <a:off x="9144" y="566928"/>
            <a:ext cx="1883664" cy="62910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5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FB452-2FAF-4D22-8BED-77FD2D508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9808"/>
            <a:ext cx="9144000" cy="610819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9144000" cy="6691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NEXUS Tool Demo: </a:t>
            </a:r>
            <a:r>
              <a:rPr lang="en-US" altLang="zh-CN" dirty="0">
                <a:solidFill>
                  <a:srgbClr val="FFFF00"/>
                </a:solidFill>
              </a:rPr>
              <a:t>2014 NEXUS Example Case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AEFDAE8A-CE98-443E-9055-19AC6208D34A}"/>
              </a:ext>
            </a:extLst>
          </p:cNvPr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C1CBDBE-69AF-4006-9123-8FA16A38FE9C}"/>
              </a:ext>
            </a:extLst>
          </p:cNvPr>
          <p:cNvSpPr/>
          <p:nvPr/>
        </p:nvSpPr>
        <p:spPr>
          <a:xfrm>
            <a:off x="3637579" y="828710"/>
            <a:ext cx="3833069" cy="632632"/>
          </a:xfrm>
          <a:prstGeom prst="wedgeRoundRectCallout">
            <a:avLst>
              <a:gd name="adj1" fmla="val -15371"/>
              <a:gd name="adj2" fmla="val -4619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Launching Page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ECA99EE-5B1B-4ED6-94B4-24333447622A}"/>
              </a:ext>
            </a:extLst>
          </p:cNvPr>
          <p:cNvSpPr/>
          <p:nvPr/>
        </p:nvSpPr>
        <p:spPr>
          <a:xfrm>
            <a:off x="1289304" y="2377440"/>
            <a:ext cx="6181344" cy="3840479"/>
          </a:xfrm>
          <a:prstGeom prst="wedgeRoundRectCallout">
            <a:avLst>
              <a:gd name="adj1" fmla="val -15371"/>
              <a:gd name="adj2" fmla="val -4619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Roadmap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for Demo: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(We may like to know “xxx”)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9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View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“NEXUS” across pollutants to provide an initial “SCREEN” at the </a:t>
            </a:r>
            <a:r>
              <a:rPr lang="en-US" sz="20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level by providing an indicator where there may be a common set of sources contributing to Multi-pollutant issues.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View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Dial into a </a:t>
            </a:r>
            <a:r>
              <a:rPr lang="en-US" sz="20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or area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interest to understand the pollutant/source connections, and potential for more effective and efficient multi-pollutant solution.</a:t>
            </a:r>
          </a:p>
        </p:txBody>
      </p:sp>
    </p:spTree>
    <p:extLst>
      <p:ext uri="{BB962C8B-B14F-4D97-AF65-F5344CB8AC3E}">
        <p14:creationId xmlns:p14="http://schemas.microsoft.com/office/powerpoint/2010/main" val="259128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26B9B68-6C28-4538-B6C1-A33DD28C542D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1A49E4-8EA1-4934-8A01-E9A49E6BA965}"/>
              </a:ext>
            </a:extLst>
          </p:cNvPr>
          <p:cNvSpPr/>
          <p:nvPr/>
        </p:nvSpPr>
        <p:spPr>
          <a:xfrm>
            <a:off x="137160" y="920333"/>
            <a:ext cx="865936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325" lvl="2">
              <a:spcBef>
                <a:spcPts val="0"/>
              </a:spcBef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Short-term:</a:t>
            </a:r>
          </a:p>
          <a:p>
            <a:pPr marL="517525" lvl="2" indent="-34448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a fully functional version and continue to improve NEXUS based on MP team’s suggestions</a:t>
            </a:r>
          </a:p>
          <a:p>
            <a:pPr marL="517525" lvl="2" indent="-34448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draft NEXUS User’s Manual </a:t>
            </a:r>
          </a:p>
          <a:p>
            <a:pPr marL="60325" lvl="2">
              <a:spcBef>
                <a:spcPts val="0"/>
              </a:spcBef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Long-term:</a:t>
            </a:r>
          </a:p>
          <a:p>
            <a:pPr marL="517525" lvl="2" indent="-34448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and prepare NEXUS for Beta test with EPA Regions followed by public release &amp; training</a:t>
            </a:r>
          </a:p>
          <a:p>
            <a:pPr marL="517525" lvl="2" indent="-34448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with 2017 fused AQ &amp; air toxic data; Consider addition of screening-level analysis &amp; assessment capabilities based on ours and user needs</a:t>
            </a:r>
          </a:p>
          <a:p>
            <a:pPr marL="517525" lvl="2" indent="-34448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OAQPS’s Air Toxic Strategy Initiative</a:t>
            </a:r>
          </a:p>
          <a:p>
            <a:pPr marL="60325" lvl="2">
              <a:spcBef>
                <a:spcPts val="0"/>
              </a:spcBef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Issue:</a:t>
            </a:r>
          </a:p>
          <a:p>
            <a:pPr marL="517525" lvl="2" indent="-34448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 EMAQ contract ends in Sept., currently no funding to support NEXUS under new GSA contract starting Oct. 1</a:t>
            </a:r>
            <a:r>
              <a:rPr lang="en-US" sz="24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48AB470-D246-40DD-9BE9-662EFF0C9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668337"/>
          </a:xfrm>
        </p:spPr>
        <p:txBody>
          <a:bodyPr>
            <a:normAutofit fontScale="90000"/>
          </a:bodyPr>
          <a:lstStyle/>
          <a:p>
            <a:r>
              <a:rPr lang="en-US" altLang="zh-CN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and Next Steps </a:t>
            </a:r>
            <a:endParaRPr lang="zh-CN" alt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310633"/>
      </p:ext>
    </p:extLst>
  </p:cSld>
  <p:clrMapOvr>
    <a:masterClrMapping/>
  </p:clrMapOvr>
</p:sld>
</file>

<file path=ppt/theme/theme1.xml><?xml version="1.0" encoding="utf-8"?>
<a:theme xmlns:a="http://schemas.openxmlformats.org/drawingml/2006/main" name="2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EMPA课题组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2020-02-04T20:55:02+00:00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  <Records_x0020_Status xmlns="5c1deef3-b27c-4e9a-b0d4-9d092d100f42">Pending</Records_x0020_Status>
    <Records_x0020_Date xmlns="5c1deef3-b27c-4e9a-b0d4-9d092d100f42" xsi:nil="true"/>
  </documentManagement>
</p:properties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?mso-contentType ?>
<SharedContentType xmlns="Microsoft.SharePoint.Taxonomy.ContentTypeSync" SourceId="29f62856-1543-49d4-a736-4569d363f533" ContentTypeId="0x0101" PreviousValue="false"/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33DF587F59774D9C67ADFC24F1D322" ma:contentTypeVersion="33" ma:contentTypeDescription="Create a new document." ma:contentTypeScope="" ma:versionID="fbf46d7541001571ac6bd3bb41dfdc87">
  <xsd:schema xmlns:xsd="http://www.w3.org/2001/XMLSchema" xmlns:xs="http://www.w3.org/2001/XMLSchema" xmlns:p="http://schemas.microsoft.com/office/2006/metadata/properties" xmlns:ns1="http://schemas.microsoft.com/sharepoint/v3" xmlns:ns3="4ffa91fb-a0ff-4ac5-b2db-65c790d184a4" xmlns:ns4="http://schemas.microsoft.com/sharepoint.v3" xmlns:ns5="http://schemas.microsoft.com/sharepoint/v3/fields" xmlns:ns6="5c1deef3-b27c-4e9a-b0d4-9d092d100f42" xmlns:ns7="6290be6a-0c37-488c-89d7-fa04eb7489f1" targetNamespace="http://schemas.microsoft.com/office/2006/metadata/properties" ma:root="true" ma:fieldsID="fe9ff65563307d44a935b2ab0c1a934c" ns1:_="" ns3:_="" ns4:_="" ns5:_="" ns6:_="" ns7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5c1deef3-b27c-4e9a-b0d4-9d092d100f42"/>
    <xsd:import namespace="6290be6a-0c37-488c-89d7-fa04eb7489f1"/>
    <xsd:element name="properties">
      <xsd:complexType>
        <xsd:sequence>
          <xsd:element name="documentManagement">
            <xsd:complexType>
              <xsd:all>
                <xsd:element ref="ns3:Document_x0020_Creation_x0020_Date" minOccurs="0"/>
                <xsd:element ref="ns3:Creator" minOccurs="0"/>
                <xsd:element ref="ns3:EPA_x0020_Office" minOccurs="0"/>
                <xsd:element ref="ns3:Record" minOccurs="0"/>
                <xsd:element ref="ns4:CategoryDescription" minOccurs="0"/>
                <xsd:element ref="ns3:Identifier" minOccurs="0"/>
                <xsd:element ref="ns3:EPA_x0020_Contributor" minOccurs="0"/>
                <xsd:element ref="ns3:External_x0020_Contributor" minOccurs="0"/>
                <xsd:element ref="ns5:_Coverage" minOccurs="0"/>
                <xsd:element ref="ns3:EPA_x0020_Related_x0020_Documents" minOccurs="0"/>
                <xsd:element ref="ns5:_Source" minOccurs="0"/>
                <xsd:element ref="ns3:Rights" minOccurs="0"/>
                <xsd:element ref="ns1:Language" minOccurs="0"/>
                <xsd:element ref="ns3:j747ac98061d40f0aa7bd47e1db5675d" minOccurs="0"/>
                <xsd:element ref="ns3:TaxKeywordTaxHTField" minOccurs="0"/>
                <xsd:element ref="ns3:TaxCatchAllLabel" minOccurs="0"/>
                <xsd:element ref="ns3:TaxCatchAll" minOccurs="0"/>
                <xsd:element ref="ns6:SharedWithUsers" minOccurs="0"/>
                <xsd:element ref="ns6:SharedWithDetails" minOccurs="0"/>
                <xsd:element ref="ns6:SharingHintHash" minOccurs="0"/>
                <xsd:element ref="ns7:MediaServiceMetadata" minOccurs="0"/>
                <xsd:element ref="ns7:MediaServiceFastMetadata" minOccurs="0"/>
                <xsd:element ref="ns6:Records_x0020_Status" minOccurs="0"/>
                <xsd:element ref="ns6:Records_x0020_Date" minOccurs="0"/>
                <xsd:element ref="ns7:MediaServiceAutoTags" minOccurs="0"/>
                <xsd:element ref="ns7:MediaServiceOCR" minOccurs="0"/>
                <xsd:element ref="ns7:MediaServiceDateTaken" minOccurs="0"/>
                <xsd:element ref="ns7:MediaServiceEventHashCode" minOccurs="0"/>
                <xsd:element ref="ns7:MediaServiceGenerationTime" minOccurs="0"/>
                <xsd:element ref="ns7:MediaServiceAutoKeyPoints" minOccurs="0"/>
                <xsd:element ref="ns7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c736e54-6a72-46ad-9c00-592f3cec1e75}" ma:internalName="TaxCatchAllLabel" ma:readOnly="true" ma:showField="CatchAllDataLabel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c736e54-6a72-46ad-9c00-592f3cec1e75}" ma:internalName="TaxCatchAll" ma:showField="CatchAllData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1deef3-b27c-4e9a-b0d4-9d092d100f42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0" nillable="true" ma:displayName="Sharing Hint Hash" ma:description="" ma:internalName="SharingHintHash" ma:readOnly="true">
      <xsd:simpleType>
        <xsd:restriction base="dms:Text"/>
      </xsd:simpleType>
    </xsd:element>
    <xsd:element name="Records_x0020_Status" ma:index="33" nillable="true" ma:displayName="Records Status" ma:default="Pending" ma:internalName="Records_x0020_Status">
      <xsd:simpleType>
        <xsd:restriction base="dms:Text"/>
      </xsd:simpleType>
    </xsd:element>
    <xsd:element name="Records_x0020_Date" ma:index="34" nillable="true" ma:displayName="Records Date" ma:hidden="true" ma:internalName="Records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0be6a-0c37-488c-89d7-fa04eb7489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35" nillable="true" ma:displayName="MediaServiceAutoTags" ma:internalName="MediaServiceAutoTags" ma:readOnly="true">
      <xsd:simpleType>
        <xsd:restriction base="dms:Text"/>
      </xsd:simpleType>
    </xsd:element>
    <xsd:element name="MediaServiceOCR" ma:index="3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7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2D67E67-560B-4CC4-8072-725899C6A2C8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6656AB6D-41EA-4FF7-A50A-C43EC880E1D6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EA2C2A64-B21A-46FE-825D-E9915562D0D7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630A2CFA-184F-4606-9B52-57D8DA7BA2C1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5225635A-0470-4E63-B79B-6145D32D8170}">
  <ds:schemaRefs>
    <ds:schemaRef ds:uri="http://schemas.microsoft.com/sharepoint/v3/contenttype/forms"/>
  </ds:schemaRefs>
</ds:datastoreItem>
</file>

<file path=customXml/itemProps14.xml><?xml version="1.0" encoding="utf-8"?>
<ds:datastoreItem xmlns:ds="http://schemas.openxmlformats.org/officeDocument/2006/customXml" ds:itemID="{71C17364-84F1-4A4D-8D25-10A704D51633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3BDDB063-64F9-436E-8E08-D6099D632DFA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51E06045-3771-42B6-8E2F-19C3A7489842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3C82BDDC-4EF6-4B41-A9A0-4A18F0779151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76D3AC16-981A-46DB-8831-4A58C7D60C91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61A6E0D0-DF25-41E1-849F-4E7E9FBDD1A9}">
  <ds:schemaRefs>
    <ds:schemaRef ds:uri="http://schemas.openxmlformats.org/package/2006/metadata/core-properties"/>
    <ds:schemaRef ds:uri="http://purl.org/dc/terms/"/>
    <ds:schemaRef ds:uri="5c1deef3-b27c-4e9a-b0d4-9d092d100f42"/>
    <ds:schemaRef ds:uri="http://schemas.microsoft.com/office/2006/documentManagement/types"/>
    <ds:schemaRef ds:uri="4ffa91fb-a0ff-4ac5-b2db-65c790d184a4"/>
    <ds:schemaRef ds:uri="http://schemas.microsoft.com/sharepoint.v3"/>
    <ds:schemaRef ds:uri="http://purl.org/dc/elements/1.1/"/>
    <ds:schemaRef ds:uri="http://schemas.microsoft.com/office/2006/metadata/properties"/>
    <ds:schemaRef ds:uri="http://schemas.microsoft.com/office/infopath/2007/PartnerControls"/>
    <ds:schemaRef ds:uri="6290be6a-0c37-488c-89d7-fa04eb7489f1"/>
    <ds:schemaRef ds:uri="http://schemas.microsoft.com/sharepoint/v3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A2D0A3F-69D1-465C-A763-965A3B8049B5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8D245109-56E6-4F15-A32D-39887DB53FC2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977BB35C-B0B0-43F8-B8E9-01272EF377FC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46870A26-E9C1-4A0E-94DB-0E579E95E976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21145378-1CB6-468B-A52F-C7B70C0D9746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3D5F0350-8B9A-4E69-A14A-C1E48E4AD082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E06F695E-7DAD-40CD-97ED-896167376D94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05EEFC2A-E018-4F40-8EA9-6DAD8B10694F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519F028B-7508-4C9A-98E6-5BF50E578476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27F44FBE-2015-4FDA-8400-B9BE1887AB0D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3CEC331A-B5C3-4C3E-BA9F-FCED4B097622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A662AB01-355C-4085-A9B6-5B211CAF778B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A136C410-5D59-45D6-9D03-3CE2CAB4D836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72A06C5E-7096-4965-971D-5F1E1C66263F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D2B4DD59-EC09-4CE6-ADD5-1B8014EE84FD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B45B020A-ED9C-4C9D-97A3-5A44AD5A699F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72F1E77C-751E-4170-BEA2-09A8AC38D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fa91fb-a0ff-4ac5-b2db-65c790d184a4"/>
    <ds:schemaRef ds:uri="http://schemas.microsoft.com/sharepoint.v3"/>
    <ds:schemaRef ds:uri="http://schemas.microsoft.com/sharepoint/v3/fields"/>
    <ds:schemaRef ds:uri="5c1deef3-b27c-4e9a-b0d4-9d092d100f42"/>
    <ds:schemaRef ds:uri="6290be6a-0c37-488c-89d7-fa04eb7489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62302</TotalTime>
  <Words>1736</Words>
  <Application>Microsoft Office PowerPoint</Application>
  <PresentationFormat>On-screen Show (4:3)</PresentationFormat>
  <Paragraphs>237</Paragraphs>
  <Slides>27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微软雅黑</vt:lpstr>
      <vt:lpstr>黑体</vt:lpstr>
      <vt:lpstr>Arial</vt:lpstr>
      <vt:lpstr>Calibri</vt:lpstr>
      <vt:lpstr>Times New Roman</vt:lpstr>
      <vt:lpstr>Wingdings</vt:lpstr>
      <vt:lpstr>2_EMPA课题组模板</vt:lpstr>
      <vt:lpstr>3_EMPA课题组模板</vt:lpstr>
      <vt:lpstr>“NEXUS” Multi-Pollutant Analysis Tool  Development: Status and Progress</vt:lpstr>
      <vt:lpstr>NEXUS Tool Development</vt:lpstr>
      <vt:lpstr>Expected Use of NEXUS Tool</vt:lpstr>
      <vt:lpstr>NEXUS Development: Schedule &amp; Download</vt:lpstr>
      <vt:lpstr>NEXUS Tool: Three Key Modules</vt:lpstr>
      <vt:lpstr>NEXUS Tool: Data Input Module</vt:lpstr>
      <vt:lpstr>PowerPoint Presentation</vt:lpstr>
      <vt:lpstr>NEXUS Tool Demo: 2014 NEXUS Example Case</vt:lpstr>
      <vt:lpstr>Discussion and Next Steps </vt:lpstr>
      <vt:lpstr>NEXUS Tool: Tutorial</vt:lpstr>
      <vt:lpstr>NEXUS Tool: Data Viewer Module</vt:lpstr>
      <vt:lpstr>Data Viewer Module: Selections &amp; Map Display</vt:lpstr>
      <vt:lpstr>Data Viewer: “Apply” New Selections</vt:lpstr>
      <vt:lpstr>Data Viewer Module: Map &amp; Data QA</vt:lpstr>
      <vt:lpstr>Data Viewer Module: Base Map &amp; Color</vt:lpstr>
      <vt:lpstr>Data Viewer: “Region Selection”</vt:lpstr>
      <vt:lpstr>Data Viewer: Select EPA Region/State/CBSA</vt:lpstr>
      <vt:lpstr>Data Viewer: Major Emission Sources</vt:lpstr>
      <vt:lpstr>Data Viewer: Major Emission Sources</vt:lpstr>
      <vt:lpstr>Data Viewer: Top “x” Emission Sources</vt:lpstr>
      <vt:lpstr>Data Viewer: EPA Region Table Generator</vt:lpstr>
      <vt:lpstr>Data Query Module: Main Page  </vt:lpstr>
      <vt:lpstr>Data Query Module: Configure Data Query </vt:lpstr>
      <vt:lpstr>Data Query Module: Overlaying Map  </vt:lpstr>
      <vt:lpstr>Data Query Module: Attribute Table </vt:lpstr>
      <vt:lpstr>Data Query Module: Attribute Table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xj</dc:creator>
  <cp:lastModifiedBy>Carey Jang</cp:lastModifiedBy>
  <cp:revision>1126</cp:revision>
  <cp:lastPrinted>2020-02-19T17:26:50Z</cp:lastPrinted>
  <dcterms:created xsi:type="dcterms:W3CDTF">2016-05-30T08:23:37Z</dcterms:created>
  <dcterms:modified xsi:type="dcterms:W3CDTF">2020-09-14T18:18:56Z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0x0101008B33DF587F59774D9C67ADFC24F1D322</vt:lpwstr>
  </property>
</Properties>
</file>