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81"/>
  </p:notesMasterIdLst>
  <p:handoutMasterIdLst>
    <p:handoutMasterId r:id="rId82"/>
  </p:handoutMasterIdLst>
  <p:sldIdLst>
    <p:sldId id="1236" r:id="rId31"/>
    <p:sldId id="1247" r:id="rId32"/>
    <p:sldId id="1188" r:id="rId33"/>
    <p:sldId id="1189" r:id="rId34"/>
    <p:sldId id="1237" r:id="rId35"/>
    <p:sldId id="1149" r:id="rId36"/>
    <p:sldId id="1221" r:id="rId37"/>
    <p:sldId id="1217" r:id="rId38"/>
    <p:sldId id="1222" r:id="rId39"/>
    <p:sldId id="1234" r:id="rId40"/>
    <p:sldId id="1220" r:id="rId41"/>
    <p:sldId id="1223" r:id="rId42"/>
    <p:sldId id="1226" r:id="rId43"/>
    <p:sldId id="1224" r:id="rId44"/>
    <p:sldId id="1229" r:id="rId45"/>
    <p:sldId id="1242" r:id="rId46"/>
    <p:sldId id="1232" r:id="rId47"/>
    <p:sldId id="1218" r:id="rId48"/>
    <p:sldId id="1244" r:id="rId49"/>
    <p:sldId id="1245" r:id="rId50"/>
    <p:sldId id="1227" r:id="rId51"/>
    <p:sldId id="1233" r:id="rId52"/>
    <p:sldId id="1239" r:id="rId53"/>
    <p:sldId id="1240" r:id="rId54"/>
    <p:sldId id="1235" r:id="rId55"/>
    <p:sldId id="1238" r:id="rId56"/>
    <p:sldId id="1211" r:id="rId57"/>
    <p:sldId id="1212" r:id="rId58"/>
    <p:sldId id="1213" r:id="rId59"/>
    <p:sldId id="1191" r:id="rId60"/>
    <p:sldId id="1241" r:id="rId61"/>
    <p:sldId id="1214" r:id="rId62"/>
    <p:sldId id="1158" r:id="rId63"/>
    <p:sldId id="1159" r:id="rId64"/>
    <p:sldId id="1177" r:id="rId65"/>
    <p:sldId id="1161" r:id="rId66"/>
    <p:sldId id="1178" r:id="rId67"/>
    <p:sldId id="1179" r:id="rId68"/>
    <p:sldId id="1180" r:id="rId69"/>
    <p:sldId id="1183" r:id="rId70"/>
    <p:sldId id="1182" r:id="rId71"/>
    <p:sldId id="1184" r:id="rId72"/>
    <p:sldId id="1215" r:id="rId73"/>
    <p:sldId id="1185" r:id="rId74"/>
    <p:sldId id="1187" r:id="rId75"/>
    <p:sldId id="1192" r:id="rId76"/>
    <p:sldId id="1186" r:id="rId77"/>
    <p:sldId id="1193" r:id="rId78"/>
    <p:sldId id="1216" r:id="rId79"/>
    <p:sldId id="1174" r:id="rId80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32"/>
    <a:srgbClr val="0000FF"/>
    <a:srgbClr val="FFFDD0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17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slide" Target="slides/slide46.xml"/><Relationship Id="rId84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5" Type="http://schemas.openxmlformats.org/officeDocument/2006/relationships/customXml" Target="../customXml/item5.xml"/><Relationship Id="rId61" Type="http://schemas.openxmlformats.org/officeDocument/2006/relationships/slide" Target="slides/slide31.xml"/><Relationship Id="rId82" Type="http://schemas.openxmlformats.org/officeDocument/2006/relationships/handoutMaster" Target="handoutMasters/handoutMaster1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customXml" Target="../customXml/item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customXml" Target="../customXml/item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2020-12-10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0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67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8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96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7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4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22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81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7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07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trends/air-quality-design-valu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g.epa.gov/data/public/OAR/OAQPS/Class1/Class1Areas.zip" TargetMode="External"/><Relationship Id="rId5" Type="http://schemas.openxmlformats.org/officeDocument/2006/relationships/hyperlink" Target="https://www.epa.gov/national-air-toxics-assessment/2014-nata-assessment-results#emissions" TargetMode="External"/><Relationship Id="rId4" Type="http://schemas.openxmlformats.org/officeDocument/2006/relationships/hyperlink" Target="https://poverty.umich.edu/projects/understanding-communities-of-deep-disadvantag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and Progress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OAQPS/AQPD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December 10, 2020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 &amp; Beth Landis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201535" y="1927594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3270746" y="1907747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6300409" y="1916891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512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430135" y="4657809"/>
            <a:ext cx="857672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</a:rPr>
              <a:t>G:\SHARE\NEXUS\NEXUS 1.5\”</a:t>
            </a:r>
          </a:p>
          <a:p>
            <a:pPr fontAlgn="base"/>
            <a:r>
              <a:rPr lang="en-US" sz="20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76" y="2478993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11926ED-AF41-4E96-8C75-8C9B69107F1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6194-7130-49E9-8FA4-23A2C827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Types of Questions May AQPD 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52CC5-9387-428B-8A7E-9A36E26C2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b="0" dirty="0"/>
              <a:t>How can NEXUS can be used to identify highest risk areas across O</a:t>
            </a:r>
            <a:r>
              <a:rPr lang="en-US" sz="3000" b="0" baseline="-25000" dirty="0"/>
              <a:t>3</a:t>
            </a:r>
            <a:r>
              <a:rPr lang="en-US" sz="3000" b="0" dirty="0"/>
              <a:t>, PM</a:t>
            </a:r>
            <a:r>
              <a:rPr lang="en-US" sz="3000" b="0" baseline="-25000" dirty="0"/>
              <a:t>2.5</a:t>
            </a:r>
            <a:r>
              <a:rPr lang="en-US" sz="3000" b="0" dirty="0"/>
              <a:t>, and Air Toxics?</a:t>
            </a:r>
          </a:p>
          <a:p>
            <a:pPr lvl="1"/>
            <a:r>
              <a:rPr lang="en-US" sz="2600" b="0" dirty="0"/>
              <a:t>Example 1 for Region 4 </a:t>
            </a:r>
            <a:r>
              <a:rPr lang="en-US" sz="2600" b="0" dirty="0">
                <a:sym typeface="Wingdings" panose="05000000000000000000" pitchFamily="2" charset="2"/>
              </a:rPr>
              <a:t> Miami</a:t>
            </a:r>
          </a:p>
          <a:p>
            <a:pPr lvl="1"/>
            <a:endParaRPr lang="en-US" sz="2600" b="0" dirty="0">
              <a:sym typeface="Wingdings" panose="05000000000000000000" pitchFamily="2" charset="2"/>
            </a:endParaRPr>
          </a:p>
          <a:p>
            <a:r>
              <a:rPr lang="en-US" sz="3000" b="0" dirty="0">
                <a:sym typeface="Wingdings" panose="05000000000000000000" pitchFamily="2" charset="2"/>
              </a:rPr>
              <a:t>How can </a:t>
            </a:r>
            <a:r>
              <a:rPr lang="en-US" sz="3000" b="0" dirty="0"/>
              <a:t>NEXUS be used to identify the nature of multi-pollutant risks within nonattainment areas?</a:t>
            </a:r>
          </a:p>
          <a:p>
            <a:pPr lvl="1"/>
            <a:r>
              <a:rPr lang="en-US" sz="2600" b="0" dirty="0">
                <a:sym typeface="Wingdings" panose="05000000000000000000" pitchFamily="2" charset="2"/>
              </a:rPr>
              <a:t>Example 2 for Region 4  Atlanta</a:t>
            </a:r>
          </a:p>
          <a:p>
            <a:pPr lvl="1"/>
            <a:endParaRPr lang="en-US" sz="2600" b="0" dirty="0">
              <a:sym typeface="Wingdings" panose="05000000000000000000" pitchFamily="2" charset="2"/>
            </a:endParaRPr>
          </a:p>
          <a:p>
            <a:r>
              <a:rPr lang="en-US" sz="3000" b="0" dirty="0">
                <a:sym typeface="Wingdings" panose="05000000000000000000" pitchFamily="2" charset="2"/>
              </a:rPr>
              <a:t>How can </a:t>
            </a:r>
            <a:r>
              <a:rPr lang="en-US" sz="3000" b="0" dirty="0"/>
              <a:t>NEXUS be used to identify the nature of multi-pollutant risks within Advance areas?</a:t>
            </a:r>
          </a:p>
          <a:p>
            <a:pPr lvl="1"/>
            <a:r>
              <a:rPr lang="en-US" sz="2600" b="0" dirty="0"/>
              <a:t>Example 3 for Region 4 </a:t>
            </a:r>
            <a:r>
              <a:rPr lang="en-US" sz="2600" b="0" dirty="0">
                <a:sym typeface="Wingdings" panose="05000000000000000000" pitchFamily="2" charset="2"/>
              </a:rPr>
              <a:t> Louisville</a:t>
            </a:r>
            <a:endParaRPr lang="en-US" sz="2600" b="0" dirty="0"/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0F7E7A-3C0B-4C18-AD61-ECA9681FE55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4970-837A-4A85-BBF2-B97E10C9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31B01-2CDD-42B9-A44A-35049D7D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65" y="842142"/>
            <a:ext cx="6940869" cy="54827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D70752-065E-41F2-A322-DB24FA568226}"/>
              </a:ext>
            </a:extLst>
          </p:cNvPr>
          <p:cNvSpPr/>
          <p:nvPr/>
        </p:nvSpPr>
        <p:spPr>
          <a:xfrm>
            <a:off x="0" y="6324896"/>
            <a:ext cx="8849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highest risk areas across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, and Air Toxics. Example map above is for Region 4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ACC9CD1-F2D0-4BC8-B36D-EC04C2EFA6B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12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E6E48-45AC-4AE2-B892-E8C546A2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93143-B09D-4700-A0E1-64AE787AD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596"/>
            <a:ext cx="9144000" cy="4446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1ED69A-CB78-424F-84DA-A281809FB4B9}"/>
              </a:ext>
            </a:extLst>
          </p:cNvPr>
          <p:cNvSpPr/>
          <p:nvPr/>
        </p:nvSpPr>
        <p:spPr>
          <a:xfrm>
            <a:off x="0" y="5938816"/>
            <a:ext cx="8849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highest risk areas across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, and Air Toxics. Example table above was generated in Data Query for Region 4. Table Generator Module is planned for future development. Currently, data can be exported to Excel.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2AB5FE3-A28D-4FA1-8C5C-D0ACB7BDFB3E}"/>
              </a:ext>
            </a:extLst>
          </p:cNvPr>
          <p:cNvSpPr/>
          <p:nvPr/>
        </p:nvSpPr>
        <p:spPr>
          <a:xfrm>
            <a:off x="8199120" y="5395095"/>
            <a:ext cx="894080" cy="2573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6841F21-2F6D-49A3-8540-21541B0F183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9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C0DC-26BF-4DFA-BC57-A2964C17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1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DE79E-7339-4B4B-9538-0FF01DFC46D0}"/>
              </a:ext>
            </a:extLst>
          </p:cNvPr>
          <p:cNvSpPr/>
          <p:nvPr/>
        </p:nvSpPr>
        <p:spPr>
          <a:xfrm>
            <a:off x="0" y="5430816"/>
            <a:ext cx="8849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highest risk areas across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, and Air Toxics. Information above was generated in Data Query for Region 4 and exported into excel where rankings were applied.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Top 5 CBSAs </a:t>
            </a:r>
            <a:r>
              <a:rPr lang="en-US" sz="1600" i="1" dirty="0"/>
              <a:t>(using this approach) </a:t>
            </a:r>
            <a:r>
              <a:rPr lang="en-US" sz="1600" dirty="0"/>
              <a:t>– Miami, Tampa, Atlanta, Birmingham, Louisville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618A-3918-4866-AE0B-5307E97E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265"/>
            <a:ext cx="9144000" cy="398171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227D9C5-1F9F-4B72-8DF4-9BE3F1BFA9B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6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0493-0B8B-4B74-BA2C-F9757606B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4D194-1F09-4B14-B9D7-A4CE1414B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23" b="5852"/>
          <a:stretch/>
        </p:blipFill>
        <p:spPr>
          <a:xfrm>
            <a:off x="0" y="857250"/>
            <a:ext cx="9060802" cy="5116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C460C9-2A86-4919-BCAD-2EE17C7255A0}"/>
              </a:ext>
            </a:extLst>
          </p:cNvPr>
          <p:cNvSpPr/>
          <p:nvPr/>
        </p:nvSpPr>
        <p:spPr>
          <a:xfrm>
            <a:off x="0" y="6217345"/>
            <a:ext cx="884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NEXUS can be used to identify top emission sources. Information above was generated in Data Query for the Miami CBSA. This can help identify the potential co-benefits of controls.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20CDE-E583-4BED-9F87-9870BDA8FC97}"/>
              </a:ext>
            </a:extLst>
          </p:cNvPr>
          <p:cNvSpPr/>
          <p:nvPr/>
        </p:nvSpPr>
        <p:spPr bwMode="auto">
          <a:xfrm>
            <a:off x="83198" y="28790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55D91-6717-416B-B838-8403023CB83F}"/>
              </a:ext>
            </a:extLst>
          </p:cNvPr>
          <p:cNvSpPr/>
          <p:nvPr/>
        </p:nvSpPr>
        <p:spPr bwMode="auto">
          <a:xfrm>
            <a:off x="3108001" y="24726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A09152-1FE7-4B59-BBD4-48BA2AE3DA72}"/>
              </a:ext>
            </a:extLst>
          </p:cNvPr>
          <p:cNvSpPr/>
          <p:nvPr/>
        </p:nvSpPr>
        <p:spPr bwMode="auto">
          <a:xfrm>
            <a:off x="4572000" y="323596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8BCA10-06E2-4370-B767-322745DFBE47}"/>
              </a:ext>
            </a:extLst>
          </p:cNvPr>
          <p:cNvSpPr/>
          <p:nvPr/>
        </p:nvSpPr>
        <p:spPr bwMode="auto">
          <a:xfrm>
            <a:off x="7540638" y="40170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98B9A-5A7B-41CB-871E-32AA1C889302}"/>
              </a:ext>
            </a:extLst>
          </p:cNvPr>
          <p:cNvSpPr/>
          <p:nvPr/>
        </p:nvSpPr>
        <p:spPr bwMode="auto">
          <a:xfrm>
            <a:off x="83198" y="20866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FEFB8-41D9-40F3-BBCF-70F4E07AB46A}"/>
              </a:ext>
            </a:extLst>
          </p:cNvPr>
          <p:cNvSpPr/>
          <p:nvPr/>
        </p:nvSpPr>
        <p:spPr bwMode="auto">
          <a:xfrm>
            <a:off x="1588796" y="20866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9A2732-2B34-4811-B1E5-498EFC4DEA63}"/>
              </a:ext>
            </a:extLst>
          </p:cNvPr>
          <p:cNvSpPr/>
          <p:nvPr/>
        </p:nvSpPr>
        <p:spPr bwMode="auto">
          <a:xfrm>
            <a:off x="3108001" y="3246755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3C5A07-AE9B-432D-9A26-4C62CB2912B1}"/>
              </a:ext>
            </a:extLst>
          </p:cNvPr>
          <p:cNvSpPr/>
          <p:nvPr/>
        </p:nvSpPr>
        <p:spPr bwMode="auto">
          <a:xfrm>
            <a:off x="1588796" y="28790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492E7-49F7-4E3E-B762-AE03AEF61B70}"/>
              </a:ext>
            </a:extLst>
          </p:cNvPr>
          <p:cNvSpPr/>
          <p:nvPr/>
        </p:nvSpPr>
        <p:spPr bwMode="auto">
          <a:xfrm>
            <a:off x="4572000" y="210947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BDDB0C-D262-4DCA-B9D2-5ADE5C62DE46}"/>
              </a:ext>
            </a:extLst>
          </p:cNvPr>
          <p:cNvSpPr/>
          <p:nvPr/>
        </p:nvSpPr>
        <p:spPr bwMode="auto">
          <a:xfrm>
            <a:off x="7555204" y="246634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D15BF8-E0E6-4182-B721-703A11E1C27B}"/>
              </a:ext>
            </a:extLst>
          </p:cNvPr>
          <p:cNvSpPr/>
          <p:nvPr/>
        </p:nvSpPr>
        <p:spPr bwMode="auto">
          <a:xfrm>
            <a:off x="83198" y="40170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5ED534-AF9C-4A78-86A8-B76D8AA92171}"/>
              </a:ext>
            </a:extLst>
          </p:cNvPr>
          <p:cNvSpPr/>
          <p:nvPr/>
        </p:nvSpPr>
        <p:spPr bwMode="auto">
          <a:xfrm>
            <a:off x="4572000" y="44234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04480-C9EB-452C-9E2C-F7704DB290C4}"/>
              </a:ext>
            </a:extLst>
          </p:cNvPr>
          <p:cNvSpPr/>
          <p:nvPr/>
        </p:nvSpPr>
        <p:spPr bwMode="auto">
          <a:xfrm>
            <a:off x="6084401" y="287274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4E6C5-3D82-46EA-9E07-DFC3DCF5D353}"/>
              </a:ext>
            </a:extLst>
          </p:cNvPr>
          <p:cNvSpPr/>
          <p:nvPr/>
        </p:nvSpPr>
        <p:spPr bwMode="auto">
          <a:xfrm>
            <a:off x="7540638" y="44234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8B487A-C729-48AE-8C1F-E97494A43F86}"/>
              </a:ext>
            </a:extLst>
          </p:cNvPr>
          <p:cNvSpPr/>
          <p:nvPr/>
        </p:nvSpPr>
        <p:spPr bwMode="auto">
          <a:xfrm>
            <a:off x="83198" y="32854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238372-1F1E-4BA7-922E-717CD6DBDA4A}"/>
              </a:ext>
            </a:extLst>
          </p:cNvPr>
          <p:cNvSpPr/>
          <p:nvPr/>
        </p:nvSpPr>
        <p:spPr bwMode="auto">
          <a:xfrm>
            <a:off x="6089676" y="24726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AF2A0-45B1-4A1A-8DD7-8830DE8E6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950" r="6021" b="5877"/>
          <a:stretch/>
        </p:blipFill>
        <p:spPr>
          <a:xfrm>
            <a:off x="0" y="5567680"/>
            <a:ext cx="9080500" cy="626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A7214A1-5BE0-4C19-A830-5D532A0F02F6}"/>
              </a:ext>
            </a:extLst>
          </p:cNvPr>
          <p:cNvSpPr/>
          <p:nvPr/>
        </p:nvSpPr>
        <p:spPr bwMode="auto">
          <a:xfrm>
            <a:off x="1588796" y="556768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183A2-8B0E-4AAF-92AB-06260B034C96}"/>
              </a:ext>
            </a:extLst>
          </p:cNvPr>
          <p:cNvSpPr/>
          <p:nvPr/>
        </p:nvSpPr>
        <p:spPr bwMode="auto">
          <a:xfrm>
            <a:off x="1561763" y="363728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A619C6-47FC-4277-9D04-762E6324C11D}"/>
              </a:ext>
            </a:extLst>
          </p:cNvPr>
          <p:cNvSpPr/>
          <p:nvPr/>
        </p:nvSpPr>
        <p:spPr bwMode="auto">
          <a:xfrm>
            <a:off x="3094964" y="44234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6B8510-327C-4FCE-B9B1-5478501C070E}"/>
              </a:ext>
            </a:extLst>
          </p:cNvPr>
          <p:cNvSpPr/>
          <p:nvPr/>
        </p:nvSpPr>
        <p:spPr bwMode="auto">
          <a:xfrm>
            <a:off x="4572000" y="4816724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F6F65DB0-EBE6-4C19-B6D1-461D75CD071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B04DE1-8E2D-43FE-B4F5-65E0DCA3671C}"/>
              </a:ext>
            </a:extLst>
          </p:cNvPr>
          <p:cNvSpPr/>
          <p:nvPr/>
        </p:nvSpPr>
        <p:spPr bwMode="auto">
          <a:xfrm>
            <a:off x="83198" y="480949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B447CF-5AED-4D48-BBFE-BD72DEC7E0F9}"/>
              </a:ext>
            </a:extLst>
          </p:cNvPr>
          <p:cNvSpPr/>
          <p:nvPr/>
        </p:nvSpPr>
        <p:spPr bwMode="auto">
          <a:xfrm>
            <a:off x="3106472" y="2093595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110DC5-0678-4782-9B0F-C5BAB31C720E}"/>
              </a:ext>
            </a:extLst>
          </p:cNvPr>
          <p:cNvSpPr/>
          <p:nvPr/>
        </p:nvSpPr>
        <p:spPr bwMode="auto">
          <a:xfrm>
            <a:off x="6082991" y="5563362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C479A0-116A-4D0D-8CB2-12E7DFDF5019}"/>
              </a:ext>
            </a:extLst>
          </p:cNvPr>
          <p:cNvSpPr/>
          <p:nvPr/>
        </p:nvSpPr>
        <p:spPr bwMode="auto">
          <a:xfrm>
            <a:off x="83198" y="5567680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684703-BC77-482E-83EB-C885D20CF5E6}"/>
              </a:ext>
            </a:extLst>
          </p:cNvPr>
          <p:cNvSpPr/>
          <p:nvPr/>
        </p:nvSpPr>
        <p:spPr bwMode="auto">
          <a:xfrm>
            <a:off x="3094964" y="3659378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274DB1-7FF6-40B7-9E35-95725E54CA86}"/>
              </a:ext>
            </a:extLst>
          </p:cNvPr>
          <p:cNvSpPr/>
          <p:nvPr/>
        </p:nvSpPr>
        <p:spPr bwMode="auto">
          <a:xfrm>
            <a:off x="4572000" y="5203762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0906CA2-6828-413A-B027-1A304F799BF7}"/>
              </a:ext>
            </a:extLst>
          </p:cNvPr>
          <p:cNvSpPr/>
          <p:nvPr/>
        </p:nvSpPr>
        <p:spPr bwMode="auto">
          <a:xfrm>
            <a:off x="6098540" y="4020185"/>
            <a:ext cx="1422400" cy="4064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503FDC-B85A-4B56-8E97-D63F92799854}"/>
              </a:ext>
            </a:extLst>
          </p:cNvPr>
          <p:cNvSpPr/>
          <p:nvPr/>
        </p:nvSpPr>
        <p:spPr bwMode="auto">
          <a:xfrm>
            <a:off x="1588796" y="2510348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DF9AC16-7A6F-499E-9009-4D381972E01E}"/>
              </a:ext>
            </a:extLst>
          </p:cNvPr>
          <p:cNvSpPr/>
          <p:nvPr/>
        </p:nvSpPr>
        <p:spPr bwMode="auto">
          <a:xfrm>
            <a:off x="4565961" y="2493010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677A1FB-383B-41FE-85DF-1623F0840242}"/>
              </a:ext>
            </a:extLst>
          </p:cNvPr>
          <p:cNvSpPr/>
          <p:nvPr/>
        </p:nvSpPr>
        <p:spPr bwMode="auto">
          <a:xfrm>
            <a:off x="6106730" y="4430395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835C0A-45B1-4387-B666-39F0F66971A0}"/>
              </a:ext>
            </a:extLst>
          </p:cNvPr>
          <p:cNvSpPr/>
          <p:nvPr/>
        </p:nvSpPr>
        <p:spPr bwMode="auto">
          <a:xfrm>
            <a:off x="7540638" y="2096643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419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0493-0B8B-4B74-BA2C-F9757606B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4D194-1F09-4B14-B9D7-A4CE1414B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051" b="5852"/>
          <a:stretch/>
        </p:blipFill>
        <p:spPr>
          <a:xfrm>
            <a:off x="0" y="857250"/>
            <a:ext cx="1540964" cy="5116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C460C9-2A86-4919-BCAD-2EE17C7255A0}"/>
              </a:ext>
            </a:extLst>
          </p:cNvPr>
          <p:cNvSpPr/>
          <p:nvPr/>
        </p:nvSpPr>
        <p:spPr>
          <a:xfrm>
            <a:off x="0" y="6217345"/>
            <a:ext cx="8849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NEXUS can be used to identify top emission sources. Information above was generated in Data Query for the Miami CBSA.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20CDE-E583-4BED-9F87-9870BDA8FC97}"/>
              </a:ext>
            </a:extLst>
          </p:cNvPr>
          <p:cNvSpPr/>
          <p:nvPr/>
        </p:nvSpPr>
        <p:spPr bwMode="auto">
          <a:xfrm>
            <a:off x="36277" y="3241261"/>
            <a:ext cx="1422400" cy="4064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AF2A0-45B1-4A1A-8DD7-8830DE8E6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81950" r="84051" b="6681"/>
          <a:stretch/>
        </p:blipFill>
        <p:spPr>
          <a:xfrm>
            <a:off x="0" y="5567680"/>
            <a:ext cx="1540964" cy="584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BADED-20E3-427A-B926-3158972B3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8873" b="11888"/>
          <a:stretch/>
        </p:blipFill>
        <p:spPr>
          <a:xfrm>
            <a:off x="2182923" y="888083"/>
            <a:ext cx="6503877" cy="45320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289FA6-E502-48E2-969F-CB8EDAD4176B}"/>
              </a:ext>
            </a:extLst>
          </p:cNvPr>
          <p:cNvSpPr txBox="1"/>
          <p:nvPr/>
        </p:nvSpPr>
        <p:spPr>
          <a:xfrm>
            <a:off x="1878496" y="5663403"/>
            <a:ext cx="554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What is this and where is it located?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324217-B823-4A01-9632-F0ED14D078B0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1458677" y="3444461"/>
            <a:ext cx="558966" cy="2154052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81C8735-F42D-46E0-AD55-F1DD751AD986}"/>
              </a:ext>
            </a:extLst>
          </p:cNvPr>
          <p:cNvCxnSpPr>
            <a:cxnSpLocks/>
          </p:cNvCxnSpPr>
          <p:nvPr/>
        </p:nvCxnSpPr>
        <p:spPr bwMode="auto">
          <a:xfrm flipV="1">
            <a:off x="5973417" y="3965713"/>
            <a:ext cx="815009" cy="1668362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B222D08-C4E6-4523-A68E-85339B47F12D}"/>
              </a:ext>
            </a:extLst>
          </p:cNvPr>
          <p:cNvSpPr/>
          <p:nvPr/>
        </p:nvSpPr>
        <p:spPr bwMode="auto">
          <a:xfrm>
            <a:off x="7325139" y="3518452"/>
            <a:ext cx="1361661" cy="12920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2B9F5FC2-2551-4B08-B0DD-487EE9531E7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B147-1D5E-4CC5-8181-19C80FB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0128C-D826-45B7-817F-ACCFAB3A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7"/>
          <a:stretch/>
        </p:blipFill>
        <p:spPr>
          <a:xfrm>
            <a:off x="0" y="857250"/>
            <a:ext cx="9144000" cy="4698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9A6A8-8F34-454A-8F5D-0E249344B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65" r="27391"/>
          <a:stretch/>
        </p:blipFill>
        <p:spPr>
          <a:xfrm>
            <a:off x="5227982" y="3820168"/>
            <a:ext cx="3707297" cy="2879075"/>
          </a:xfrm>
          <a:prstGeom prst="rect">
            <a:avLst/>
          </a:prstGeom>
          <a:ln w="25400">
            <a:solidFill>
              <a:srgbClr val="00053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023929-98C2-4637-8FA7-38C6AE443DEF}"/>
              </a:ext>
            </a:extLst>
          </p:cNvPr>
          <p:cNvSpPr/>
          <p:nvPr/>
        </p:nvSpPr>
        <p:spPr bwMode="auto">
          <a:xfrm>
            <a:off x="3071191" y="3429000"/>
            <a:ext cx="1808922" cy="169986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8F1344-61A1-4EDF-B5E9-7DCBB45469E9}"/>
              </a:ext>
            </a:extLst>
          </p:cNvPr>
          <p:cNvCxnSpPr>
            <a:cxnSpLocks/>
          </p:cNvCxnSpPr>
          <p:nvPr/>
        </p:nvCxnSpPr>
        <p:spPr bwMode="auto">
          <a:xfrm>
            <a:off x="4880113" y="5128861"/>
            <a:ext cx="347869" cy="157038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36A208B-2C2F-45A5-A122-EA02936ECFB3}"/>
              </a:ext>
            </a:extLst>
          </p:cNvPr>
          <p:cNvSpPr/>
          <p:nvPr/>
        </p:nvSpPr>
        <p:spPr>
          <a:xfrm>
            <a:off x="99391" y="5555974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maps above were generated for the Atlanta CBSA (2014 O</a:t>
            </a:r>
            <a:r>
              <a:rPr lang="en-US" baseline="-25000" dirty="0"/>
              <a:t>3</a:t>
            </a:r>
            <a:r>
              <a:rPr lang="en-US" dirty="0"/>
              <a:t> NAA), using the data query module. The top 10 Gas &amp; VOC HAPS emission sources are plotted.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4ED3A1A-CC60-4883-B3D9-1F0CF29127D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05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4B2D-F8BD-48D2-B86F-A10E350B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F669F-359E-4F69-B6F0-CF1DC4605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49"/>
          <a:stretch/>
        </p:blipFill>
        <p:spPr>
          <a:xfrm>
            <a:off x="0" y="857250"/>
            <a:ext cx="9144000" cy="48478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98DDA2-408E-4F2F-B3C7-0EC7A54FB8C8}"/>
              </a:ext>
            </a:extLst>
          </p:cNvPr>
          <p:cNvSpPr/>
          <p:nvPr/>
        </p:nvSpPr>
        <p:spPr bwMode="auto">
          <a:xfrm>
            <a:off x="113015" y="2007097"/>
            <a:ext cx="1402522" cy="378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5C26B-0090-4655-9B7E-F4723E193F09}"/>
              </a:ext>
            </a:extLst>
          </p:cNvPr>
          <p:cNvSpPr/>
          <p:nvPr/>
        </p:nvSpPr>
        <p:spPr bwMode="auto">
          <a:xfrm>
            <a:off x="2953397" y="2391128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76D25-72DA-4996-9A04-215916957BD9}"/>
              </a:ext>
            </a:extLst>
          </p:cNvPr>
          <p:cNvSpPr/>
          <p:nvPr/>
        </p:nvSpPr>
        <p:spPr bwMode="auto">
          <a:xfrm>
            <a:off x="4391258" y="2007097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63F60-D4B3-4010-9477-2754FF5276A6}"/>
              </a:ext>
            </a:extLst>
          </p:cNvPr>
          <p:cNvSpPr/>
          <p:nvPr/>
        </p:nvSpPr>
        <p:spPr bwMode="auto">
          <a:xfrm>
            <a:off x="5793780" y="2007097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03EDD-705D-439A-A33F-103446B4329A}"/>
              </a:ext>
            </a:extLst>
          </p:cNvPr>
          <p:cNvSpPr/>
          <p:nvPr/>
        </p:nvSpPr>
        <p:spPr bwMode="auto">
          <a:xfrm>
            <a:off x="113015" y="2382901"/>
            <a:ext cx="1402522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35C2D-7EA9-4BB6-BAE7-9CE31257D156}"/>
              </a:ext>
            </a:extLst>
          </p:cNvPr>
          <p:cNvSpPr/>
          <p:nvPr/>
        </p:nvSpPr>
        <p:spPr bwMode="auto">
          <a:xfrm>
            <a:off x="1515537" y="2007095"/>
            <a:ext cx="1437860" cy="37862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A7963-C2CB-4DF1-8FAB-2232854A5AF0}"/>
              </a:ext>
            </a:extLst>
          </p:cNvPr>
          <p:cNvSpPr/>
          <p:nvPr/>
        </p:nvSpPr>
        <p:spPr bwMode="auto">
          <a:xfrm>
            <a:off x="2963336" y="3111723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3B0DD-E942-4A38-9907-459E3165D290}"/>
              </a:ext>
            </a:extLst>
          </p:cNvPr>
          <p:cNvSpPr/>
          <p:nvPr/>
        </p:nvSpPr>
        <p:spPr bwMode="auto">
          <a:xfrm>
            <a:off x="4371380" y="3870106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31953-BE8A-44ED-848F-C3BEEA356E60}"/>
              </a:ext>
            </a:extLst>
          </p:cNvPr>
          <p:cNvSpPr/>
          <p:nvPr/>
        </p:nvSpPr>
        <p:spPr bwMode="auto">
          <a:xfrm>
            <a:off x="103076" y="2766932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D07C6-55D1-4D34-B0D6-8F7B341147C1}"/>
              </a:ext>
            </a:extLst>
          </p:cNvPr>
          <p:cNvSpPr/>
          <p:nvPr/>
        </p:nvSpPr>
        <p:spPr bwMode="auto">
          <a:xfrm>
            <a:off x="2953396" y="2758705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070C9-0C6D-480B-B5F8-DCD5821245FC}"/>
              </a:ext>
            </a:extLst>
          </p:cNvPr>
          <p:cNvSpPr/>
          <p:nvPr/>
        </p:nvSpPr>
        <p:spPr bwMode="auto">
          <a:xfrm>
            <a:off x="4375797" y="2764420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6BCFB3-ADA3-45E7-8FCF-50F77CE7F26C}"/>
              </a:ext>
            </a:extLst>
          </p:cNvPr>
          <p:cNvSpPr/>
          <p:nvPr/>
        </p:nvSpPr>
        <p:spPr bwMode="auto">
          <a:xfrm>
            <a:off x="5788258" y="2770135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DFD8EE-F930-413C-AC1B-AC31BB845D9A}"/>
              </a:ext>
            </a:extLst>
          </p:cNvPr>
          <p:cNvSpPr/>
          <p:nvPr/>
        </p:nvSpPr>
        <p:spPr bwMode="auto">
          <a:xfrm>
            <a:off x="93136" y="3119950"/>
            <a:ext cx="1422401" cy="3447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6A437-9820-476B-AB71-4C34E571694D}"/>
              </a:ext>
            </a:extLst>
          </p:cNvPr>
          <p:cNvSpPr/>
          <p:nvPr/>
        </p:nvSpPr>
        <p:spPr bwMode="auto">
          <a:xfrm>
            <a:off x="1515537" y="3134509"/>
            <a:ext cx="1422401" cy="3447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67B79-C560-4E62-BC83-DFCA88EB4F48}"/>
              </a:ext>
            </a:extLst>
          </p:cNvPr>
          <p:cNvSpPr/>
          <p:nvPr/>
        </p:nvSpPr>
        <p:spPr bwMode="auto">
          <a:xfrm>
            <a:off x="7206241" y="2401265"/>
            <a:ext cx="1321533" cy="35301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201374-E4DF-4A57-B32F-A120D4445A11}"/>
              </a:ext>
            </a:extLst>
          </p:cNvPr>
          <p:cNvSpPr/>
          <p:nvPr/>
        </p:nvSpPr>
        <p:spPr bwMode="auto">
          <a:xfrm>
            <a:off x="103076" y="4223073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104DB3-DB31-440B-B3FA-6B1D5521852A}"/>
              </a:ext>
            </a:extLst>
          </p:cNvPr>
          <p:cNvSpPr/>
          <p:nvPr/>
        </p:nvSpPr>
        <p:spPr bwMode="auto">
          <a:xfrm>
            <a:off x="4391258" y="2405378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0B56A-1317-4631-9ECA-3FCAE219A78B}"/>
              </a:ext>
            </a:extLst>
          </p:cNvPr>
          <p:cNvSpPr/>
          <p:nvPr/>
        </p:nvSpPr>
        <p:spPr bwMode="auto">
          <a:xfrm>
            <a:off x="7206241" y="3501459"/>
            <a:ext cx="1321533" cy="353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0469BC-819B-49A3-BC42-81AB7861E4C8}"/>
              </a:ext>
            </a:extLst>
          </p:cNvPr>
          <p:cNvSpPr/>
          <p:nvPr/>
        </p:nvSpPr>
        <p:spPr bwMode="auto">
          <a:xfrm>
            <a:off x="93136" y="3860944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3F3F8-CFFB-4D05-AD68-C72ACBE10D1F}"/>
              </a:ext>
            </a:extLst>
          </p:cNvPr>
          <p:cNvSpPr/>
          <p:nvPr/>
        </p:nvSpPr>
        <p:spPr bwMode="auto">
          <a:xfrm>
            <a:off x="2961126" y="2007095"/>
            <a:ext cx="1394793" cy="36903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D56C1-BFEF-4BF2-A98B-3E9FB42A0BD0}"/>
              </a:ext>
            </a:extLst>
          </p:cNvPr>
          <p:cNvSpPr/>
          <p:nvPr/>
        </p:nvSpPr>
        <p:spPr bwMode="auto">
          <a:xfrm>
            <a:off x="5807583" y="3127790"/>
            <a:ext cx="1394793" cy="36903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2C5199-2E71-44D2-BF00-263447B8B1CC}"/>
              </a:ext>
            </a:extLst>
          </p:cNvPr>
          <p:cNvSpPr/>
          <p:nvPr/>
        </p:nvSpPr>
        <p:spPr>
          <a:xfrm>
            <a:off x="113015" y="5821769"/>
            <a:ext cx="857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NEXUS can be used to identify top emission sources. Information above was generated in Data Query for the Atlanta CBSA. This can help identify the potential co-benefits of controls.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9242871D-0CF9-4B5F-8E8F-445EC6596A71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5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BF6A-6912-4C95-81AA-53C1AC7C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3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B8A842-E36B-46E8-A11E-F99E39ED4E6E}"/>
              </a:ext>
            </a:extLst>
          </p:cNvPr>
          <p:cNvSpPr/>
          <p:nvPr/>
        </p:nvSpPr>
        <p:spPr>
          <a:xfrm>
            <a:off x="0" y="5586232"/>
            <a:ext cx="903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 above was generated for the Louisville/Jefferson County - Elizabethtown - Madison, KY-IN CBSA (2014 O</a:t>
            </a:r>
            <a:r>
              <a:rPr lang="en-US" baseline="-25000" dirty="0"/>
              <a:t>3</a:t>
            </a:r>
            <a:r>
              <a:rPr lang="en-US" dirty="0"/>
              <a:t> NAA), using the data query module. The top 10 Gas &amp; VOC HAPS emission sources are identified.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D7FE5-80F8-45F7-AA48-41A51A50D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59"/>
          <a:stretch/>
        </p:blipFill>
        <p:spPr>
          <a:xfrm>
            <a:off x="0" y="857250"/>
            <a:ext cx="9144000" cy="4728982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0401AFB-BCDB-4C35-BD97-635B41FD27E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FFA4-CC18-4CAC-94D7-998A5E1F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E17BC-6441-49ED-B696-914E4E0EE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7" t="7488" r="1196" b="6328"/>
          <a:stretch/>
        </p:blipFill>
        <p:spPr>
          <a:xfrm>
            <a:off x="1757" y="765311"/>
            <a:ext cx="4572000" cy="2820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5721A-6A46-4786-BEE7-9E71AF585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9" t="6135" b="6135"/>
          <a:stretch/>
        </p:blipFill>
        <p:spPr>
          <a:xfrm>
            <a:off x="0" y="3676784"/>
            <a:ext cx="4575515" cy="282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B59DB-2A36-46B8-9EB3-980149C83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1" r="39565" b="8261"/>
          <a:stretch/>
        </p:blipFill>
        <p:spPr>
          <a:xfrm>
            <a:off x="4677621" y="827314"/>
            <a:ext cx="4464622" cy="2601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FCB38-3A44-4DBA-BA8A-4E059F75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23" r="39565" b="8841"/>
          <a:stretch/>
        </p:blipFill>
        <p:spPr>
          <a:xfrm>
            <a:off x="4679378" y="3722345"/>
            <a:ext cx="4296799" cy="24729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32ED81-CA7C-4459-A1D9-5B4FE79558A0}"/>
              </a:ext>
            </a:extLst>
          </p:cNvPr>
          <p:cNvCxnSpPr>
            <a:cxnSpLocks/>
          </p:cNvCxnSpPr>
          <p:nvPr/>
        </p:nvCxnSpPr>
        <p:spPr bwMode="auto">
          <a:xfrm>
            <a:off x="3617843" y="1411357"/>
            <a:ext cx="815009" cy="0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59CFE7-BF86-4AA9-9281-0A070E692781}"/>
              </a:ext>
            </a:extLst>
          </p:cNvPr>
          <p:cNvCxnSpPr>
            <a:cxnSpLocks/>
          </p:cNvCxnSpPr>
          <p:nvPr/>
        </p:nvCxnSpPr>
        <p:spPr bwMode="auto">
          <a:xfrm>
            <a:off x="1898374" y="1865559"/>
            <a:ext cx="2932044" cy="1763488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9793BB-AC5B-4DE6-9590-BFA34F398DD8}"/>
              </a:ext>
            </a:extLst>
          </p:cNvPr>
          <p:cNvSpPr txBox="1"/>
          <p:nvPr/>
        </p:nvSpPr>
        <p:spPr>
          <a:xfrm>
            <a:off x="69574" y="6488668"/>
            <a:ext cx="8906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of the top 4 NOx emission sources outside Jefferson County, KY (Jefferson County, IN &amp; Tremble, KY)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E076C02-F6E2-4B24-BCE8-C4DAF04C9BA8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9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8385-FFB6-4F69-82B1-E01E3D3B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7B6DA-A057-4485-8087-868C3C958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NEXUS Tool Development</a:t>
            </a:r>
          </a:p>
          <a:p>
            <a:pPr lvl="1"/>
            <a:r>
              <a:rPr lang="en-US" dirty="0"/>
              <a:t>Expected Use</a:t>
            </a:r>
          </a:p>
          <a:p>
            <a:pPr lvl="1"/>
            <a:r>
              <a:rPr lang="en-US" dirty="0"/>
              <a:t>Schedule</a:t>
            </a:r>
          </a:p>
          <a:p>
            <a:r>
              <a:rPr lang="en-US" dirty="0"/>
              <a:t>Key Modules</a:t>
            </a:r>
          </a:p>
          <a:p>
            <a:r>
              <a:rPr lang="en-US" dirty="0"/>
              <a:t>Questions NEXUS can Answer &amp; Examples: </a:t>
            </a:r>
            <a:r>
              <a:rPr lang="en-US" u="sng" dirty="0"/>
              <a:t>AQPD focused</a:t>
            </a:r>
          </a:p>
          <a:p>
            <a:r>
              <a:rPr lang="en-US" dirty="0"/>
              <a:t>Live Demo</a:t>
            </a:r>
          </a:p>
          <a:p>
            <a:r>
              <a:rPr lang="en-US" dirty="0"/>
              <a:t>Discussion &amp; Next Steps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87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F9A3-AC9D-4626-8DC2-E8770738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61DB1-7370-4602-956F-794CFFB3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2" t="5942" b="6521"/>
          <a:stretch/>
        </p:blipFill>
        <p:spPr>
          <a:xfrm>
            <a:off x="0" y="824948"/>
            <a:ext cx="4560480" cy="2773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7AF2A-BDDD-4B41-AC75-9936A7376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t="6135" b="5749"/>
          <a:stretch/>
        </p:blipFill>
        <p:spPr>
          <a:xfrm>
            <a:off x="53685" y="3682371"/>
            <a:ext cx="4518315" cy="2773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FBADC-E282-4D90-9E91-3002C787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24" r="36956" b="8454"/>
          <a:stretch/>
        </p:blipFill>
        <p:spPr>
          <a:xfrm>
            <a:off x="4681331" y="824948"/>
            <a:ext cx="4368279" cy="2425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17F89-E875-45D6-87C3-F75B9F56F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24" r="37065" b="7681"/>
          <a:stretch/>
        </p:blipFill>
        <p:spPr>
          <a:xfrm>
            <a:off x="4681331" y="3682371"/>
            <a:ext cx="4183671" cy="23555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77477D-F77A-4862-A18E-F8AE6B5B0896}"/>
              </a:ext>
            </a:extLst>
          </p:cNvPr>
          <p:cNvCxnSpPr>
            <a:cxnSpLocks/>
          </p:cNvCxnSpPr>
          <p:nvPr/>
        </p:nvCxnSpPr>
        <p:spPr bwMode="auto">
          <a:xfrm>
            <a:off x="4075043" y="1222513"/>
            <a:ext cx="485437" cy="0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00F31-F694-4270-B011-62ED1F3CF845}"/>
              </a:ext>
            </a:extLst>
          </p:cNvPr>
          <p:cNvCxnSpPr>
            <a:cxnSpLocks/>
          </p:cNvCxnSpPr>
          <p:nvPr/>
        </p:nvCxnSpPr>
        <p:spPr bwMode="auto">
          <a:xfrm>
            <a:off x="3299791" y="1486608"/>
            <a:ext cx="1480931" cy="2069469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F265C6-0F57-4F69-BFC8-9D74757545DB}"/>
              </a:ext>
            </a:extLst>
          </p:cNvPr>
          <p:cNvSpPr txBox="1"/>
          <p:nvPr/>
        </p:nvSpPr>
        <p:spPr>
          <a:xfrm>
            <a:off x="258417" y="6488668"/>
            <a:ext cx="790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2 VOC emission sources are in Nelson County, KY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127C127-728A-420A-BBC7-0238F1A5CD6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20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CB5E-28D6-459A-8F97-ADCFDE07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Example 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D5A56-5471-4A58-A287-D5181FB36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9" t="7294" r="1414" b="5942"/>
          <a:stretch/>
        </p:blipFill>
        <p:spPr>
          <a:xfrm>
            <a:off x="1" y="775253"/>
            <a:ext cx="4572000" cy="2843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F062-CD42-44AF-BD1B-5029E8B9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5" t="7681" r="1413" b="6328"/>
          <a:stretch/>
        </p:blipFill>
        <p:spPr>
          <a:xfrm>
            <a:off x="0" y="3722130"/>
            <a:ext cx="4572000" cy="28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5D581-4693-4EC0-856C-DD28EA3CF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44" r="48089" b="8454"/>
          <a:stretch/>
        </p:blipFill>
        <p:spPr>
          <a:xfrm>
            <a:off x="4752978" y="3856382"/>
            <a:ext cx="3933822" cy="2677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1C285-F247-4EEC-BB16-D20A05F01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38" r="46739" b="8453"/>
          <a:stretch/>
        </p:blipFill>
        <p:spPr>
          <a:xfrm>
            <a:off x="4752978" y="1017365"/>
            <a:ext cx="3933822" cy="2601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41D466-9C57-4128-9E2F-CB77E28C4E70}"/>
              </a:ext>
            </a:extLst>
          </p:cNvPr>
          <p:cNvSpPr txBox="1"/>
          <p:nvPr/>
        </p:nvSpPr>
        <p:spPr>
          <a:xfrm>
            <a:off x="621195" y="6546724"/>
            <a:ext cx="7901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of the top 4 gas &amp; VOC HAPs emission sources in Indiana (Harrison &amp; Clark County)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BC2947-76CF-4759-BF3C-3A498059B020}"/>
              </a:ext>
            </a:extLst>
          </p:cNvPr>
          <p:cNvCxnSpPr>
            <a:cxnSpLocks/>
          </p:cNvCxnSpPr>
          <p:nvPr/>
        </p:nvCxnSpPr>
        <p:spPr bwMode="auto">
          <a:xfrm>
            <a:off x="4197096" y="1243584"/>
            <a:ext cx="484632" cy="932688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4A49B2-AD58-4720-AD65-FFBEC08A88CE}"/>
              </a:ext>
            </a:extLst>
          </p:cNvPr>
          <p:cNvCxnSpPr>
            <a:cxnSpLocks/>
          </p:cNvCxnSpPr>
          <p:nvPr/>
        </p:nvCxnSpPr>
        <p:spPr bwMode="auto">
          <a:xfrm>
            <a:off x="1636776" y="1636776"/>
            <a:ext cx="3044952" cy="2322576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C3A62775-A4CC-4069-9EC5-A58773648273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03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9C03CE-EA49-4686-9C04-54FE5C03FA15}"/>
              </a:ext>
            </a:extLst>
          </p:cNvPr>
          <p:cNvSpPr txBox="1"/>
          <p:nvPr/>
        </p:nvSpPr>
        <p:spPr>
          <a:xfrm>
            <a:off x="1918252" y="2941983"/>
            <a:ext cx="4909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Live Demo</a:t>
            </a:r>
          </a:p>
          <a:p>
            <a:pPr algn="ctr"/>
            <a:r>
              <a:rPr lang="en-US" sz="3200" dirty="0"/>
              <a:t>Carey Jang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A2C3302-B544-44AE-BD8E-A98D1A2C018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3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900684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Short-term: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 Develop a functional version that reflects latest data and information available for internal testing and use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Currently expect limited FY21 funding to support NEXUS —perhaps $50k from AQAD?</a:t>
            </a:r>
          </a:p>
          <a:p>
            <a:pPr marL="974725" marR="0" lvl="3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Update NEXUS data to 2017</a:t>
            </a:r>
          </a:p>
          <a:p>
            <a:pPr marL="1431925" marR="0" lvl="4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data for 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PM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Air Toxics risk, concentrations, &amp; emissions</a:t>
            </a:r>
          </a:p>
          <a:p>
            <a:pPr marL="1431925" marR="0" lvl="4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Tribal boundaries &amp; socioeconomic data for EJ</a:t>
            </a:r>
          </a:p>
          <a:p>
            <a:pPr marL="974725" marR="0" lvl="3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Add 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PM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and Air Toxics monitoring data</a:t>
            </a:r>
          </a:p>
          <a:p>
            <a:pPr marL="974725" marR="0" lvl="3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Update metrics/indicators (e.g., risk metrics, EJ indicators)</a:t>
            </a:r>
          </a:p>
          <a:p>
            <a:pPr marL="515937" marR="0" lvl="2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Engage across Office to determine how this tool may best inform or be used for OAQPS’s Air Toxic Strategy programs</a:t>
            </a:r>
          </a:p>
          <a:p>
            <a:pPr marL="973137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Consider addition of screening-level analysis &amp; assessment capabilities (e.g., proximity EJ analysis)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(1)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33A343B-E465-4220-B041-B851D6463C50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9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88422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marR="0" lvl="2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Long-term: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Upgrade and prepare NEXUS for Beta test with EPA Regions followed by public release &amp; training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Based on Office wide engagements, use updated NEXUS tool with 2017 data to inform Multi-pollutant, Air Toxics, Advance, and EJ efforts as appropriate</a:t>
            </a:r>
          </a:p>
          <a:p>
            <a:pPr marL="517525" marR="0" lvl="2" indent="-34448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Develop plan for routine updates and maintenance of the NEXUS tool to best support OAR/OAQPS programs and determine appropriate extensions as need and resources provide.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(2)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DE0DC02-D397-4764-8C68-CD85AFA5361B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39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74486-C383-4571-8F08-5B1435D1F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Additional Information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068DAE4-3CCE-4959-8F15-6F6EEE7C42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28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A9658-5A2C-4848-BF90-CBE2ED76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162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 Demo: </a:t>
            </a:r>
            <a:r>
              <a:rPr lang="en-US" altLang="zh-CN" dirty="0">
                <a:solidFill>
                  <a:srgbClr val="FFFF00"/>
                </a:solidFill>
              </a:rPr>
              <a:t>2014 NEXUS Case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FDAE8A-CE98-443E-9055-19AC6208D3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CBDBE-69AF-4006-9123-8FA16A38FE9C}"/>
              </a:ext>
            </a:extLst>
          </p:cNvPr>
          <p:cNvSpPr/>
          <p:nvPr/>
        </p:nvSpPr>
        <p:spPr>
          <a:xfrm>
            <a:off x="3637579" y="828710"/>
            <a:ext cx="3833069" cy="6326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Launching Page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CA99EE-5B1B-4ED6-94B4-24333447622A}"/>
              </a:ext>
            </a:extLst>
          </p:cNvPr>
          <p:cNvSpPr/>
          <p:nvPr/>
        </p:nvSpPr>
        <p:spPr>
          <a:xfrm>
            <a:off x="3776472" y="1970369"/>
            <a:ext cx="5175504" cy="4705068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Roadmap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for Demo: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Use example cases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“NEXUS” across pollutants to provide an initial “SCREEN” at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by providing an indicator where there may be a common set of sources contributing to Multi-pollutant 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 into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or area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interest to understand the pollutant/source connections, and potential for more effective and efficient multi-pollutant solution.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9850F-E682-40C5-AB03-11E85F21E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0" t="12088" r="31000" b="11046"/>
          <a:stretch/>
        </p:blipFill>
        <p:spPr>
          <a:xfrm>
            <a:off x="150876" y="2291852"/>
            <a:ext cx="3474720" cy="3807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20C6C7-286C-4AB3-B990-1F5B5B43E634}"/>
              </a:ext>
            </a:extLst>
          </p:cNvPr>
          <p:cNvSpPr/>
          <p:nvPr/>
        </p:nvSpPr>
        <p:spPr>
          <a:xfrm>
            <a:off x="2861173" y="231014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9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(1)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804671"/>
            <a:ext cx="8897112" cy="5908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altLang="zh-CN" sz="3500" u="sng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Screening (2014 Data)</a:t>
            </a:r>
            <a:r>
              <a:rPr lang="en-US" altLang="zh-CN" sz="350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Replicate 2008 NEXUS map with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concentrations above NAAQS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NATA risk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estimates above selected percentile of top 10%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at lower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NAAQS levels?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current over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NAAQS if change HAP risk percentile?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map on risk basis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BenMAP mortality risk based on fused surfaces and NATA risk estimates above selected percentile of top 10% for all pollutants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MP areas as one changes percentile to top 20% or others?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Heavy Metal HAPs risk (top 10%) and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risk to identify potential co-pollutant issues?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Gas/VOC HAPs risk (top 10%) and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risk to identify potential co-pollutant issues?</a:t>
            </a:r>
          </a:p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endParaRPr lang="en-US" altLang="zh-CN" sz="105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842F6F-9D96-479B-B66F-4A1E95B2B824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76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(2)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" y="932688"/>
            <a:ext cx="8979408" cy="5853873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Regional/State/CBSA/County Screening</a:t>
            </a:r>
            <a:endParaRPr lang="en-US" altLang="zh-CN" sz="2400" u="sng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630238" indent="-282575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4 Example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Areas with MP risk in top 10% across O3, PM2.5 and HAPs 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Louisville CBSA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  General view and then dial into “Jefferson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CBAF42D-FEF3-463F-81A9-B60FA55C6BB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01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(3)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932688"/>
            <a:ext cx="8805672" cy="5724144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576263" indent="-2921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definition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Minneapolis Example: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General view and then dial into “Dakota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5DD7B41-290D-4C7F-8518-064ECD8C429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7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NEXUS Tool Development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8" y="973588"/>
            <a:ext cx="8567476" cy="58129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Motivation</a:t>
            </a:r>
            <a:r>
              <a:rPr lang="en-US" altLang="zh-CN" sz="240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new multi-pollutant analysis tool to identify and assess areas with high ambient levels and/or health risks associated with PM</a:t>
            </a:r>
            <a:r>
              <a:rPr lang="en-US" altLang="zh-CN" sz="2400" b="0" kern="1200" baseline="-250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2.5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, O</a:t>
            </a:r>
            <a:r>
              <a:rPr lang="en-US" altLang="zh-CN" sz="2400" b="0" kern="1200" baseline="-250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3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air toxics</a:t>
            </a:r>
            <a:endParaRPr lang="en-US" altLang="zh-CN" sz="2400" b="0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Phase-1</a:t>
            </a:r>
            <a:r>
              <a:rPr lang="en-US" altLang="zh-CN" sz="280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GIS-based NEXUS prototype with a user-friendly graphical interface to provide analysis and visualization functions of potential multi-pollutant AQ issues at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level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(continental US)</a:t>
            </a:r>
            <a:endParaRPr lang="en-US" altLang="zh-CN" sz="2400" b="0" dirty="0">
              <a:solidFill>
                <a:srgbClr val="0000FF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Phase-2</a:t>
            </a:r>
            <a:r>
              <a:rPr lang="en-US" altLang="zh-CN" sz="28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Expand the NEXUS tool to allow users to dial into an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EPA region, State,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or metropolitan area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provide data query and V/A functions for “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AQ and emissions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” information over the selected region of interest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zh-CN" sz="130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374ED60-1C60-4C8A-91AF-BAA323BEDDCC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(4)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0392"/>
            <a:ext cx="9015984" cy="593616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indent="3429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Socio-Economic/Demographic (EJ)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Poverty/Disadvantaged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indicator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Detroit Example: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view and then dial into “Wayne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20413C4-691C-4E6A-B74F-1F55A9414962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09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592" y="2132711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pPr algn="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Carey Jang, 12/10/2020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156944" y="4488120"/>
            <a:ext cx="887732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1.5” package (“NEXUS v1.5 setup.exe” &amp; “NEXUS 1.5 Data.exe”: run both to install) is available at OAQPS’s Shared Drive at:                	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G:\SHARE\NEXUS\NEXUS 1.5\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at EPA’s new FTP site: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      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685800" marR="0" lvl="0" indent="-6302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fontAlgn="base"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18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EPA’s; Older EPA PCs may be less efficient in running “NEXUS tool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”) PCs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EEA9EF-6EEA-445E-A001-D00D53EC9D6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5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1B67F-4FC2-4662-9385-52E19532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777240"/>
            <a:ext cx="9144000" cy="6080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9144" y="1269796"/>
            <a:ext cx="996696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188720" y="2249424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&amp; “Data Query”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8421624" y="1233220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5840369" y="1811773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424765C-B2F9-4727-9A9E-93A29AA80030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088B85-3A83-4677-A828-ED73508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43"/>
            <a:ext cx="9144000" cy="5972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" y="4310272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574293"/>
            <a:ext cx="1893694" cy="3357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193678" y="3711631"/>
            <a:ext cx="1956816" cy="866703"/>
          </a:xfrm>
          <a:prstGeom prst="wedgeRoundRectCallout">
            <a:avLst>
              <a:gd name="adj1" fmla="val -62733"/>
              <a:gd name="adj2" fmla="val -926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931861"/>
            <a:ext cx="1893694" cy="14866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93678" y="5140381"/>
            <a:ext cx="1581913" cy="1426462"/>
          </a:xfrm>
          <a:prstGeom prst="wedgeRoundRectCallout">
            <a:avLst>
              <a:gd name="adj1" fmla="val -66569"/>
              <a:gd name="adj2" fmla="val -3923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81006" y="915493"/>
            <a:ext cx="1822836" cy="196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893694" y="1106365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3886200" y="863143"/>
            <a:ext cx="4628626" cy="564502"/>
          </a:xfrm>
          <a:prstGeom prst="wedgeRoundRectCallout">
            <a:avLst>
              <a:gd name="adj1" fmla="val -86683"/>
              <a:gd name="adj2" fmla="val -304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123575" y="1896685"/>
            <a:ext cx="3304032" cy="382982"/>
          </a:xfrm>
          <a:prstGeom prst="wedgeRoundRectCallout">
            <a:avLst>
              <a:gd name="adj1" fmla="val -56899"/>
              <a:gd name="adj2" fmla="val -206561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260486"/>
            <a:ext cx="1893694" cy="28611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8B5C0A8-E369-4F97-894E-FA1A702F1701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97296-B4F7-4ABE-AF8B-1455DA08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9" y="792613"/>
            <a:ext cx="9144000" cy="59726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30784" y="1517611"/>
            <a:ext cx="1077888" cy="197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64835"/>
              <a:gd name="adj2" fmla="val -7814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threshold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4262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4DA1372-C87B-46CA-97C8-1A59BE0751A4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0BD2574-A6D9-4C7B-B7B0-11A6E4B3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5"/>
            <a:ext cx="9144000" cy="60959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59689" y="2447669"/>
            <a:ext cx="1144038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12464" y="2039875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877528" y="6529722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535" y="2159207"/>
            <a:ext cx="1892809" cy="5390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8286" y="3233364"/>
            <a:ext cx="1892809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825416"/>
            <a:ext cx="1892809" cy="86265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1953125" y="4022886"/>
            <a:ext cx="1144038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1953125" y="3233364"/>
            <a:ext cx="1144038" cy="3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160992" y="1191969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91E4BA24-1037-44FA-9CE0-E4ADE3651BE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934CF11-B54D-43F2-B3F8-C06578D026E3}"/>
              </a:ext>
            </a:extLst>
          </p:cNvPr>
          <p:cNvGrpSpPr/>
          <p:nvPr/>
        </p:nvGrpSpPr>
        <p:grpSpPr>
          <a:xfrm>
            <a:off x="-5899" y="795683"/>
            <a:ext cx="9144000" cy="6031019"/>
            <a:chOff x="-5899" y="795683"/>
            <a:chExt cx="9144000" cy="60310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A5EB7C-35CB-407A-AFB8-527653B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99" y="795683"/>
              <a:ext cx="9144000" cy="603101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FEB18CB-FF82-4630-9FE3-59319EAC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414" y="1544888"/>
              <a:ext cx="1157794" cy="19040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378974" y="1576603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079009" y="5687686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58" y="4350463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335997" y="942696"/>
            <a:ext cx="3118657" cy="673211"/>
          </a:xfrm>
          <a:prstGeom prst="wedgeRoundRectCallout">
            <a:avLst>
              <a:gd name="adj1" fmla="val -72356"/>
              <a:gd name="adj2" fmla="val 1141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57B91-2F2E-43E9-882C-398D969D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95" t="49507" r="20799" b="45378"/>
          <a:stretch/>
        </p:blipFill>
        <p:spPr>
          <a:xfrm>
            <a:off x="4307586" y="2955605"/>
            <a:ext cx="2147068" cy="464251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6847796" y="2652420"/>
            <a:ext cx="1897163" cy="546547"/>
          </a:xfrm>
          <a:prstGeom prst="wedgeRoundRectCallout">
            <a:avLst>
              <a:gd name="adj1" fmla="val -75446"/>
              <a:gd name="adj2" fmla="val 674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“Right-click” map to save image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0BB6081-9A72-40CF-A7BA-9CD66CFCAF0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E8186A-0C9B-4BC7-9968-70E802D1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816"/>
            <a:ext cx="9144000" cy="59594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596247" y="1510474"/>
            <a:ext cx="1817001" cy="151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596247" y="2066597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ED6FA4F-F5D6-4A16-82B6-9C140115BA3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" y="878977"/>
            <a:ext cx="4354464" cy="297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92" y="878977"/>
            <a:ext cx="4572000" cy="2984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568" y="3832342"/>
            <a:ext cx="4208175" cy="3007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7FA609F-DDF3-448A-A7C0-5308C2070957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4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599372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825791" y="810765"/>
            <a:ext cx="4800601" cy="639549"/>
          </a:xfrm>
          <a:prstGeom prst="wedgeRoundRectCallout">
            <a:avLst>
              <a:gd name="adj1" fmla="val 25995"/>
              <a:gd name="adj2" fmla="val 92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689604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4627" y="4137234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09743" y="5388770"/>
            <a:ext cx="3773947" cy="896749"/>
          </a:xfrm>
          <a:prstGeom prst="wedgeRoundRectCallout">
            <a:avLst>
              <a:gd name="adj1" fmla="val -53760"/>
              <a:gd name="adj2" fmla="val -1176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035425" y="1886271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2825791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2188468-6015-4F6F-BD0C-E8F7C37A3AC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84B3-FC7B-4C20-A8F0-65D89D6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Expected Use of NEXUS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C8-F501-4BCD-8C40-3B0CF850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880143"/>
            <a:ext cx="8549640" cy="5860697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for areas with MP issues: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will provide ability to quickly screen areas across nation that have combination of high air quality and/or risk levels for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air toxics.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will provide ability to ‘dial-into’ specific areas to determine extent to which common emissions sources are causing the MP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OAQPS expects to use this tool to engage with Regions and identify areas that would potentially benefit most from MP approaches to reduce emissions (including current NA and Advance areas).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MP issues within an area to facilitate engagement with state/local/tribal agencies and community stakeholder groups.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B8D9B4C-CFDA-47DE-821E-8F93F64CD4A9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3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CF7037D-CC53-45C5-85A2-21A39D14532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" y="3182677"/>
            <a:ext cx="5066665" cy="3582760"/>
          </a:xfrm>
          <a:prstGeom prst="rect">
            <a:avLst/>
          </a:prstGeom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" y="853792"/>
            <a:ext cx="4416552" cy="22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19570" y="1261872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865362" y="1267968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70660EA-313C-4625-994F-8010BA9E627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18872" y="3740780"/>
            <a:ext cx="3246120" cy="1471300"/>
          </a:xfrm>
          <a:prstGeom prst="wedgeRoundRectCallout">
            <a:avLst>
              <a:gd name="adj1" fmla="val 117599"/>
              <a:gd name="adj2" fmla="val -1700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development, but a preview of example “EPA Region 4” tables can be provided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E333CC5-E5DE-4471-9BEC-2B7170FB75D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8842248" y="2275328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5264427" y="909134"/>
            <a:ext cx="3227459" cy="601827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5494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2718033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4626863" y="1679319"/>
            <a:ext cx="922789" cy="33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80CA68F-B39B-4E7B-ACC6-160B3807D1A0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6FD34-0370-44A4-BA7A-019977F1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8" y="1213951"/>
            <a:ext cx="9144000" cy="5445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654" y="1821221"/>
            <a:ext cx="1198118" cy="848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1172409"/>
            <a:ext cx="2007108" cy="476689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225549" y="1821222"/>
            <a:ext cx="7676405" cy="8297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1210922"/>
            <a:ext cx="2007108" cy="570229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3072571"/>
            <a:ext cx="13294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4086497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7031245" y="4086497"/>
            <a:ext cx="1862328" cy="613633"/>
          </a:xfrm>
          <a:prstGeom prst="wedgeRoundRectCallout">
            <a:avLst>
              <a:gd name="adj1" fmla="val 45271"/>
              <a:gd name="adj2" fmla="val 1296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10654" y="5201807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11111111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887733" y="1626684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2410653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C27BC9B7-994F-49C6-8C2A-C5B3A59111C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DABD07-487C-4930-898A-FD0B32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041"/>
            <a:ext cx="9144000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074275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68679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E377D9-48E7-4A7E-88F8-D254C423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772182"/>
            <a:ext cx="9144000" cy="612571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118872" y="3140915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B59B07F-9CD0-49E8-9CE5-476ECBB163FC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130443F-46F5-4FFE-9136-E6CA4802EA6B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31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949F257-3517-4EE0-B910-4D298A8DBE6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18872" y="991411"/>
            <a:ext cx="1965960" cy="614783"/>
          </a:xfrm>
          <a:prstGeom prst="wedgeRoundRectCallout">
            <a:avLst>
              <a:gd name="adj1" fmla="val 43811"/>
              <a:gd name="adj2" fmla="val 1729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change input data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2006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2331216" y="863236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2331216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726906" y="5469060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6928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24072" y="1081549"/>
            <a:ext cx="3570271" cy="703862"/>
          </a:xfrm>
          <a:prstGeom prst="wedgeRoundRectCallout">
            <a:avLst>
              <a:gd name="adj1" fmla="val -69529"/>
              <a:gd name="adj2" fmla="val 693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 table to view if there are multiple tables in the selected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3809042" y="2655233"/>
            <a:ext cx="3570271" cy="499028"/>
          </a:xfrm>
          <a:prstGeom prst="wedgeRoundRectCallout">
            <a:avLst>
              <a:gd name="adj1" fmla="val -64268"/>
              <a:gd name="adj2" fmla="val -118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use filter to query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D001B4B-5A7D-4EAB-8076-D70F268BE3B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A722-4813-495C-BC4B-F44FFD0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&amp; Installation</a:t>
            </a:r>
            <a:endParaRPr lang="zh-CN" alt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922E7A-2251-442A-B72A-02D756FFABFB}"/>
              </a:ext>
            </a:extLst>
          </p:cNvPr>
          <p:cNvGraphicFramePr>
            <a:graphicFrameLocks noGrp="1"/>
          </p:cNvGraphicFramePr>
          <p:nvPr/>
        </p:nvGraphicFramePr>
        <p:xfrm>
          <a:off x="244809" y="955394"/>
          <a:ext cx="8434926" cy="325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100">
                  <a:extLst>
                    <a:ext uri="{9D8B030D-6E8A-4147-A177-3AD203B41FA5}">
                      <a16:colId xmlns:a16="http://schemas.microsoft.com/office/drawing/2014/main" val="2908661135"/>
                    </a:ext>
                  </a:extLst>
                </a:gridCol>
                <a:gridCol w="2786826">
                  <a:extLst>
                    <a:ext uri="{9D8B030D-6E8A-4147-A177-3AD203B41FA5}">
                      <a16:colId xmlns:a16="http://schemas.microsoft.com/office/drawing/2014/main" val="2803233360"/>
                    </a:ext>
                  </a:extLst>
                </a:gridCol>
              </a:tblGrid>
              <a:tr h="677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926106"/>
                  </a:ext>
                </a:extLst>
              </a:tr>
              <a:tr h="866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NEXUS tool prototype and   Phase-1 functions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Dec. 2019 ~ </a:t>
                      </a:r>
                    </a:p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April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63066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Phase-2 functions and deliver first working (interim) NEXUS tool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May ~ July        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308316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Developing a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fully functional NEXUS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for beta-testing and on-line User’s Manual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Aug. ~ Dec 2020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0494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A3ABF0-2C58-4B79-B7D8-48A2ACF9DEEC}"/>
              </a:ext>
            </a:extLst>
          </p:cNvPr>
          <p:cNvSpPr/>
          <p:nvPr/>
        </p:nvSpPr>
        <p:spPr>
          <a:xfrm>
            <a:off x="147800" y="4442019"/>
            <a:ext cx="8877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“NEXUS 1.5” package (“NEXUS v1.5 setup.exe” &amp; “NEXUS 1.5 Data.exe”: run both to install) is available at OAQPS’s Shared Drive at 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G:\SHARE\NEXUS\NEXUS 1.5\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or at EPA’s new FTP site 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30238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PCs)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CAC6425-B410-4F5B-876A-49E0770F99C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58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43FCABD-C322-43B1-A6BA-175B263790B1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7882198-64C7-41A8-A808-BD13EF189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" y="771726"/>
            <a:ext cx="9068164" cy="4831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273E9-0DE4-46B7-BE6E-BECDFDE6F3F9}"/>
              </a:ext>
            </a:extLst>
          </p:cNvPr>
          <p:cNvSpPr txBox="1"/>
          <p:nvPr/>
        </p:nvSpPr>
        <p:spPr>
          <a:xfrm>
            <a:off x="3316797" y="749722"/>
            <a:ext cx="280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0D288-D0A6-4DE0-837F-95DE3C1DCB67}"/>
              </a:ext>
            </a:extLst>
          </p:cNvPr>
          <p:cNvSpPr txBox="1"/>
          <p:nvPr/>
        </p:nvSpPr>
        <p:spPr>
          <a:xfrm>
            <a:off x="43138" y="5569669"/>
            <a:ext cx="426932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create interactive Map/Data/Chart/Table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flexible selections &amp; mapping of “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“Risk”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air toxics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4EE4D15-F0F9-4652-8B1F-93B7CE828648}"/>
              </a:ext>
            </a:extLst>
          </p:cNvPr>
          <p:cNvSpPr/>
          <p:nvPr/>
        </p:nvSpPr>
        <p:spPr>
          <a:xfrm>
            <a:off x="1635760" y="1323833"/>
            <a:ext cx="883920" cy="15512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41E5C-43F2-4AC4-BE0A-198F87799567}"/>
              </a:ext>
            </a:extLst>
          </p:cNvPr>
          <p:cNvSpPr txBox="1"/>
          <p:nvPr/>
        </p:nvSpPr>
        <p:spPr>
          <a:xfrm>
            <a:off x="4417478" y="5569669"/>
            <a:ext cx="426932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regional analysis for “EPA region”, “States”. CBSA”, and “County”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 and display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locations &amp; emitted pollutants info.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837B4F44-BD55-4E2C-BAD4-83D3068E1DDF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9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462177E-A3A2-4179-A425-7EE7D46D0102}"/>
              </a:ext>
            </a:extLst>
          </p:cNvPr>
          <p:cNvGrpSpPr/>
          <p:nvPr/>
        </p:nvGrpSpPr>
        <p:grpSpPr>
          <a:xfrm>
            <a:off x="-13716" y="778415"/>
            <a:ext cx="9157716" cy="4892250"/>
            <a:chOff x="0" y="762460"/>
            <a:chExt cx="9171432" cy="60955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097944-35E8-4F34-95E9-94AA45DC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" y="762460"/>
              <a:ext cx="9144000" cy="60955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B53F761B-8733-4C2A-8ACA-014F8E50FC82}"/>
                </a:ext>
              </a:extLst>
            </p:cNvPr>
            <p:cNvSpPr/>
            <p:nvPr/>
          </p:nvSpPr>
          <p:spPr>
            <a:xfrm>
              <a:off x="0" y="1975103"/>
              <a:ext cx="2587752" cy="42180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" name="Speech Bubble: Rectangle with Corners Rounded 4">
              <a:extLst>
                <a:ext uri="{FF2B5EF4-FFF2-40B4-BE49-F238E27FC236}">
                  <a16:creationId xmlns:a16="http://schemas.microsoft.com/office/drawing/2014/main" id="{4A882763-65D5-474B-8882-9ACCBD25F2FF}"/>
                </a:ext>
              </a:extLst>
            </p:cNvPr>
            <p:cNvSpPr/>
            <p:nvPr/>
          </p:nvSpPr>
          <p:spPr>
            <a:xfrm>
              <a:off x="3202160" y="4469720"/>
              <a:ext cx="2693117" cy="890050"/>
            </a:xfrm>
            <a:prstGeom prst="wedgeRoundRectCallout">
              <a:avLst>
                <a:gd name="adj1" fmla="val -72412"/>
                <a:gd name="adj2" fmla="val -97561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Currently, there are 10 input data</a:t>
              </a:r>
              <a:r>
                <a:rPr kumimoji="0" lang="en-US" sz="1600" b="0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files used (publicly available)</a:t>
              </a:r>
            </a:p>
          </p:txBody>
        </p:sp>
        <p:sp>
          <p:nvSpPr>
            <p:cNvPr id="27" name="Speech Bubble: Rectangle with Corners Rounded 4">
              <a:extLst>
                <a:ext uri="{FF2B5EF4-FFF2-40B4-BE49-F238E27FC236}">
                  <a16:creationId xmlns:a16="http://schemas.microsoft.com/office/drawing/2014/main" id="{772FF2FC-6D31-43A4-8D65-12F820D2F9AE}"/>
                </a:ext>
              </a:extLst>
            </p:cNvPr>
            <p:cNvSpPr/>
            <p:nvPr/>
          </p:nvSpPr>
          <p:spPr>
            <a:xfrm>
              <a:off x="2967017" y="2687364"/>
              <a:ext cx="2464520" cy="890049"/>
            </a:xfrm>
            <a:prstGeom prst="wedgeRoundRectCallout">
              <a:avLst>
                <a:gd name="adj1" fmla="val -65799"/>
                <a:gd name="adj2" fmla="val -75650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Allow users to update/preview/filter</a:t>
              </a:r>
              <a:r>
                <a:rPr kumimoji="0" lang="en-US" sz="1600" b="0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Input data files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267812-2C6A-485E-BA0A-2A340D22835E}"/>
                </a:ext>
              </a:extLst>
            </p:cNvPr>
            <p:cNvSpPr/>
            <p:nvPr/>
          </p:nvSpPr>
          <p:spPr bwMode="auto">
            <a:xfrm>
              <a:off x="2066544" y="2212848"/>
              <a:ext cx="457200" cy="246888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73691E-AD97-4614-B012-CF1D0EFB3A9C}"/>
                </a:ext>
              </a:extLst>
            </p:cNvPr>
            <p:cNvSpPr/>
            <p:nvPr/>
          </p:nvSpPr>
          <p:spPr bwMode="auto">
            <a:xfrm>
              <a:off x="1399032" y="6385675"/>
              <a:ext cx="1207008" cy="243191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0" name="Speech Bubble: Rectangle with Corners Rounded 4">
              <a:extLst>
                <a:ext uri="{FF2B5EF4-FFF2-40B4-BE49-F238E27FC236}">
                  <a16:creationId xmlns:a16="http://schemas.microsoft.com/office/drawing/2014/main" id="{39BE6111-690D-40FF-B53D-78A13D4A54B9}"/>
                </a:ext>
              </a:extLst>
            </p:cNvPr>
            <p:cNvSpPr/>
            <p:nvPr/>
          </p:nvSpPr>
          <p:spPr>
            <a:xfrm>
              <a:off x="3611672" y="5934739"/>
              <a:ext cx="3011190" cy="821831"/>
            </a:xfrm>
            <a:prstGeom prst="wedgeRoundRectCallout">
              <a:avLst>
                <a:gd name="adj1" fmla="val -80031"/>
                <a:gd name="adj2" fmla="val 28326"/>
                <a:gd name="adj3" fmla="val 16667"/>
              </a:avLst>
            </a:prstGeom>
            <a:solidFill>
              <a:srgbClr val="FFFFCC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Run and Save to a new project after loading new input data files</a:t>
              </a:r>
            </a:p>
          </p:txBody>
        </p:sp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984E8BA2-BFA4-4431-9131-295BC84014B8}"/>
                </a:ext>
              </a:extLst>
            </p:cNvPr>
            <p:cNvSpPr/>
            <p:nvPr/>
          </p:nvSpPr>
          <p:spPr>
            <a:xfrm>
              <a:off x="2102909" y="1058950"/>
              <a:ext cx="740664" cy="1740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3A12A-C9A8-44C2-A5DF-2F55F5C6ECB1}"/>
              </a:ext>
            </a:extLst>
          </p:cNvPr>
          <p:cNvSpPr txBox="1"/>
          <p:nvPr/>
        </p:nvSpPr>
        <p:spPr>
          <a:xfrm>
            <a:off x="3305698" y="778415"/>
            <a:ext cx="25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1ACC-62FE-492B-AA11-DE396A501CFE}"/>
              </a:ext>
            </a:extLst>
          </p:cNvPr>
          <p:cNvSpPr txBox="1"/>
          <p:nvPr/>
        </p:nvSpPr>
        <p:spPr>
          <a:xfrm>
            <a:off x="457200" y="5670665"/>
            <a:ext cx="752856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to update &amp; change input data files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data preview and filter functions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to use 10 input data files now (publicly available, ~4 GB)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 turnaround to run &amp; save to a new “project” using new input data files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8F7AB6BC-686D-408B-BF05-7CF84D09F1F8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5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74" y="-28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Data Input Module: Input Files &amp; Attributes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2602"/>
              </p:ext>
            </p:extLst>
          </p:nvPr>
        </p:nvGraphicFramePr>
        <p:xfrm>
          <a:off x="0" y="-110395"/>
          <a:ext cx="9144001" cy="69683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946556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2509875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2974849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67792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Names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O</a:t>
                      </a:r>
                      <a:r>
                        <a:rPr lang="en-US" sz="12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2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fused Ambient &amp;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</a:t>
                      </a:r>
                      <a:r>
                        <a:rPr lang="en-US" sz="1200" baseline="-25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609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NATA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</a:t>
                      </a:r>
                      <a:r>
                        <a:rPr lang="en-US" sz="120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“PM_DV_2009_2018”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r>
                        <a:rPr lang="en-US" sz="12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992454991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 O</a:t>
                      </a:r>
                      <a:r>
                        <a:rPr lang="en-US" sz="1300" b="0" baseline="-250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_PM”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PM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Advance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416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“Index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Poverty_</a:t>
                      </a:r>
                    </a:p>
                    <a:p>
                      <a:pPr algn="ctr"/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 of poverty/disadvantage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of Michigan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https://poverty.umich.edu/projects/understanding-communities-of-deep-disadvantage/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“NEI_County_CAPs”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“NEI_Facility_HAPs_ CAPs”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emission sources and facility info. of CAPs &amp; HAPs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kumimoji="0" lang="en-US" sz="105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ftp://newftp.epa.gov/EPADataCommons/OAR/OAQPS/NEI/NEI_Facility_HAPs_CAPs.zip </a:t>
                      </a:r>
                      <a:r>
                        <a:rPr kumimoji="0" lang="en-US" sz="110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ftp://newftp.epa.gov/EPADataCommons/OAR/OAQPS/NEI/NEI_County_CAP.zip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2008, 2011, 2014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“2014 NEI_NATA Emissions”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Database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(*. accdb)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NATA emissions data from 2014 NEI database, including various source groups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public website: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https://www.epa.gov/national-air-toxics-assessment/2014-nata-assessment-results#emissions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155262"/>
                  </a:ext>
                </a:extLst>
              </a:tr>
              <a:tr h="801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“Class1_FederalAreas”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Mandatory Class 1 Federal Areas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Mandatory Class 1 Federal Areas Web Service: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0A06F9-BDE5-4ECE-B4DC-1A9B625358E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9144" y="566928"/>
            <a:ext cx="1883664" cy="6291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14A3A7-D43F-44AD-8A35-7E931CA8E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414"/>
            <a:ext cx="9144000" cy="4979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34D15-C85C-4CBE-BF5B-5C027BBCB801}"/>
              </a:ext>
            </a:extLst>
          </p:cNvPr>
          <p:cNvSpPr txBox="1"/>
          <p:nvPr/>
        </p:nvSpPr>
        <p:spPr>
          <a:xfrm>
            <a:off x="3406375" y="718238"/>
            <a:ext cx="268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2FD8BC-7EBE-440F-91CE-F8ED5C5B5F50}"/>
              </a:ext>
            </a:extLst>
          </p:cNvPr>
          <p:cNvSpPr txBox="1"/>
          <p:nvPr/>
        </p:nvSpPr>
        <p:spPr>
          <a:xfrm>
            <a:off x="0" y="5758034"/>
            <a:ext cx="903203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data field selections and flexibility for exploratory/advanced users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overlaying map and summary table for data query results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data query based on selected data fields: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“Ambient/Risk, Advance area, Socio-demographic (EJ) area, NA Area, Class I area”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4959AD4-EE50-4ABE-A282-2AAC552BD3F5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08121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14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9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68710</TotalTime>
  <Words>3068</Words>
  <Application>Microsoft Office PowerPoint</Application>
  <PresentationFormat>On-screen Show (4:3)</PresentationFormat>
  <Paragraphs>375</Paragraphs>
  <Slides>50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微软雅黑</vt:lpstr>
      <vt:lpstr>黑体</vt:lpstr>
      <vt:lpstr>Arial</vt:lpstr>
      <vt:lpstr>Calibri</vt:lpstr>
      <vt:lpstr>Times New Roman</vt:lpstr>
      <vt:lpstr>Wingdings</vt:lpstr>
      <vt:lpstr>2_EMPA课题组模板</vt:lpstr>
      <vt:lpstr>3_EMPA课题组模板</vt:lpstr>
      <vt:lpstr>“NEXUS” Multi-Pollutant Analysis Tool  Development: Status and Progress</vt:lpstr>
      <vt:lpstr>Overview</vt:lpstr>
      <vt:lpstr>NEXUS Tool Development</vt:lpstr>
      <vt:lpstr>Expected Use of NEXUS Tool</vt:lpstr>
      <vt:lpstr>NEXUS Tool : Schedule &amp; Installation</vt:lpstr>
      <vt:lpstr>NEXUS Tool: Three Key Modules</vt:lpstr>
      <vt:lpstr>NEXUS Tool: Three Key Modules</vt:lpstr>
      <vt:lpstr>PowerPoint Presentation</vt:lpstr>
      <vt:lpstr>NEXUS Tool: Three Key Modules</vt:lpstr>
      <vt:lpstr>What Types of Questions May AQPD Ask?</vt:lpstr>
      <vt:lpstr>NEXUS Tool: Example 1</vt:lpstr>
      <vt:lpstr>NEXUS Tool: Example 1</vt:lpstr>
      <vt:lpstr>NEXUS Tool: Example 1</vt:lpstr>
      <vt:lpstr>NEXUS Tool: Example 1</vt:lpstr>
      <vt:lpstr>NEXUS Tool: Example 1</vt:lpstr>
      <vt:lpstr>NEXUS Tool: Example 2</vt:lpstr>
      <vt:lpstr>NEXUS Tool: Example 2</vt:lpstr>
      <vt:lpstr>NEXUS Tool: Example 3</vt:lpstr>
      <vt:lpstr>NEXUS Tool: Example 3</vt:lpstr>
      <vt:lpstr>NEXUS Tool: Example 3</vt:lpstr>
      <vt:lpstr>NEXUS Tool: Example 3</vt:lpstr>
      <vt:lpstr>PowerPoint Presentation</vt:lpstr>
      <vt:lpstr>Discussion and Next Steps (1) </vt:lpstr>
      <vt:lpstr>Discussion and Next Steps (2) </vt:lpstr>
      <vt:lpstr>PowerPoint Presentation</vt:lpstr>
      <vt:lpstr>NEXUS Tool Demo: 2014 NEXUS Case</vt:lpstr>
      <vt:lpstr>RoadMap for NEXUS Tool Demo (1)</vt:lpstr>
      <vt:lpstr>RoadMap for NEXUS Tool Demo (2)</vt:lpstr>
      <vt:lpstr>RoadMap for NEXUS Tool Demo (3)</vt:lpstr>
      <vt:lpstr>RoadMap for NEXUS Tool Demo (4)</vt:lpstr>
      <vt:lpstr>“NEXUS 1.5”:   Quick Tutorial</vt:lpstr>
      <vt:lpstr>NEXUS Tool: On-line User’s Manual</vt:lpstr>
      <vt:lpstr>NEXUS Tool: Data Viewer Module</vt:lpstr>
      <vt:lpstr>Data Viewer Module: Selections &amp; Map Display</vt:lpstr>
      <vt:lpstr>Data Viewer: “Apply” New Selections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Viewer: Data Search &amp; Filter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Data Input Module: Data Preview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1244</cp:revision>
  <cp:lastPrinted>2020-02-19T17:26:50Z</cp:lastPrinted>
  <dcterms:created xsi:type="dcterms:W3CDTF">2016-05-30T08:23:37Z</dcterms:created>
  <dcterms:modified xsi:type="dcterms:W3CDTF">2020-12-10T19:05:47Z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