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1089" r:id="rId2"/>
    <p:sldId id="1110" r:id="rId3"/>
    <p:sldId id="1111" r:id="rId4"/>
    <p:sldId id="1114" r:id="rId5"/>
    <p:sldId id="1116" r:id="rId6"/>
    <p:sldId id="1115" r:id="rId7"/>
    <p:sldId id="1119" r:id="rId8"/>
    <p:sldId id="1117" r:id="rId9"/>
    <p:sldId id="1118" r:id="rId10"/>
    <p:sldId id="1112" r:id="rId11"/>
    <p:sldId id="1113" r:id="rId12"/>
    <p:sldId id="1109" r:id="rId13"/>
    <p:sldId id="1122" r:id="rId14"/>
    <p:sldId id="1121" r:id="rId15"/>
    <p:sldId id="1125" r:id="rId16"/>
    <p:sldId id="1124" r:id="rId17"/>
    <p:sldId id="1132" r:id="rId18"/>
    <p:sldId id="1133" r:id="rId19"/>
    <p:sldId id="1126" r:id="rId20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 Long" initials="DL" lastIdx="4" clrIdx="0">
    <p:extLst>
      <p:ext uri="{19B8F6BF-5375-455C-9EA6-DF929625EA0E}">
        <p15:presenceInfo xmlns:p15="http://schemas.microsoft.com/office/powerpoint/2012/main" userId="8f7cb24be61bde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3399"/>
    <a:srgbClr val="AB8100"/>
    <a:srgbClr val="F3B700"/>
    <a:srgbClr val="A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33" autoAdjust="0"/>
  </p:normalViewPr>
  <p:slideViewPr>
    <p:cSldViewPr snapToGrid="0">
      <p:cViewPr varScale="1">
        <p:scale>
          <a:sx n="66" d="100"/>
          <a:sy n="66" d="100"/>
        </p:scale>
        <p:origin x="1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86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86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86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85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7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0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8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3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3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72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4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3584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4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35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18" r:id="rId13"/>
    <p:sldLayoutId id="214748383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spub.epa.gov/arcgis/rest/services/OAR_OAQPS" TargetMode="External"/><Relationship Id="rId3" Type="http://schemas.openxmlformats.org/officeDocument/2006/relationships/hyperlink" Target="https://epa.maps.arcgis.com/home/item.html?id=30debe97c9c448fcb04baa035b50ea85" TargetMode="External"/><Relationship Id="rId7" Type="http://schemas.openxmlformats.org/officeDocument/2006/relationships/hyperlink" Target="https://gispub.epa.gov/NATA/" TargetMode="External"/><Relationship Id="rId12" Type="http://schemas.openxmlformats.org/officeDocument/2006/relationships/hyperlink" Target="https://gispub.epa.gov/arcgis/rest/services/OAR_OAQPS/2014_NATA_Risks/MapServ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g.is/1jf5nL" TargetMode="External"/><Relationship Id="rId11" Type="http://schemas.openxmlformats.org/officeDocument/2006/relationships/hyperlink" Target="https://gispub.epa.gov/arcgis/rest/services/OAR_OAQPS/2014_NATA_Monitor_Data/MapServer" TargetMode="External"/><Relationship Id="rId5" Type="http://schemas.openxmlformats.org/officeDocument/2006/relationships/hyperlink" Target="https://epa.maps.arcgis.com/home/item.html?id=845becfb9fe04349add261f7c3e80e56" TargetMode="External"/><Relationship Id="rId10" Type="http://schemas.openxmlformats.org/officeDocument/2006/relationships/hyperlink" Target="https://gispub.epa.gov/arcgis/rest/services/OAR_OAQPS/2014_NATA_Emissions/MapServer" TargetMode="External"/><Relationship Id="rId4" Type="http://schemas.openxmlformats.org/officeDocument/2006/relationships/hyperlink" Target="https://epa.maps.arcgis.com/home/item.html?id=f494c815624143919a3055ec9cfc60b7" TargetMode="External"/><Relationship Id="rId9" Type="http://schemas.openxmlformats.org/officeDocument/2006/relationships/hyperlink" Target="https://services.arcgis.com/cJ9YHowT8TU7DUyn/arcgis/rest/servic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algn="ctr"/>
            <a:r>
              <a:rPr lang="en-US" altLang="zh-CN" sz="3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NEXUS</a:t>
            </a:r>
            <a:r>
              <a:rPr lang="en-US" altLang="zh-C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Multi-Pollutant Analysis Tool Development: Status Update &amp; Work Plan</a:t>
            </a:r>
            <a:endParaRPr lang="zh-CN" altLang="en-US" sz="3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20" y="5944376"/>
            <a:ext cx="8270697" cy="1752600"/>
          </a:xfrm>
        </p:spPr>
        <p:txBody>
          <a:bodyPr/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Carey Jang, Sharon Phillips, James Thurman and Tyler Fox</a:t>
            </a:r>
          </a:p>
          <a:p>
            <a:pPr>
              <a:spcBef>
                <a:spcPts val="0"/>
              </a:spcBef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AQAD/Air Quality Modeling Group, March 24, 2020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733C3-E5C3-466F-A271-45F30F936F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37" y="1413538"/>
            <a:ext cx="8203515" cy="4443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3865-71E7-4D0C-836C-4F3A9EA6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040"/>
            <a:ext cx="8229600" cy="669103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Phase-2 Extended NEXUS tool 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51B26-A7A0-45A6-AEA5-CD65B5181B41}"/>
              </a:ext>
            </a:extLst>
          </p:cNvPr>
          <p:cNvSpPr/>
          <p:nvPr/>
        </p:nvSpPr>
        <p:spPr>
          <a:xfrm>
            <a:off x="274320" y="1568431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Expand the NEXUS tool functions to allow user to select a region or metropolitan area and provide analysis and visualization functions of air quality and emissions information over the selected (or combined) region or metropolitan area of interest</a:t>
            </a:r>
            <a:endParaRPr lang="zh-CN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18B989-C948-4679-8943-46072083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04" y="24500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图片 1">
            <a:extLst>
              <a:ext uri="{FF2B5EF4-FFF2-40B4-BE49-F238E27FC236}">
                <a16:creationId xmlns:a16="http://schemas.microsoft.com/office/drawing/2014/main" id="{5902ABB8-CD0E-4195-BB56-D52FF5EA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907259"/>
            <a:ext cx="4000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CD3D24-8B04-436E-931A-548FAFC331D9}"/>
              </a:ext>
            </a:extLst>
          </p:cNvPr>
          <p:cNvSpPr/>
          <p:nvPr/>
        </p:nvSpPr>
        <p:spPr>
          <a:xfrm>
            <a:off x="138430" y="62842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Multi-pollutant nexus of air quality issues for selected regions/areas</a:t>
            </a:r>
            <a:endParaRPr lang="zh-CN" altLang="en-US" sz="1200" dirty="0"/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1C4D1BF9-A884-4142-821F-9635FAEE7C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0430" y="2953425"/>
            <a:ext cx="3976370" cy="3192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361BE6-9CDC-44AA-A4C9-61317FC1D084}"/>
              </a:ext>
            </a:extLst>
          </p:cNvPr>
          <p:cNvSpPr/>
          <p:nvPr/>
        </p:nvSpPr>
        <p:spPr>
          <a:xfrm>
            <a:off x="4672584" y="61919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Air sampling network and traffic volumes network for selected regions/areas</a:t>
            </a:r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A14572-6F91-4D21-91AB-536AA4F6EB60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4000" kern="0" dirty="0"/>
              <a:t>Future Tasks: Phase 2</a:t>
            </a:r>
            <a:endParaRPr lang="zh-CN" altLang="en-US" sz="40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9694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7">
            <a:extLst>
              <a:ext uri="{FF2B5EF4-FFF2-40B4-BE49-F238E27FC236}">
                <a16:creationId xmlns:a16="http://schemas.microsoft.com/office/drawing/2014/main" id="{1050AD98-625A-421F-86E3-9B4232EA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0" y="2171312"/>
            <a:ext cx="8983410" cy="41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0D5B16F-FCE8-4F75-AE25-F863901F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234" y="6419091"/>
            <a:ext cx="26869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Example sorting results of pollutant sources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71515-B13E-411A-AB8E-E612AA782D81}"/>
              </a:ext>
            </a:extLst>
          </p:cNvPr>
          <p:cNvSpPr/>
          <p:nvPr/>
        </p:nvSpPr>
        <p:spPr>
          <a:xfrm>
            <a:off x="354613" y="1394598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Expand NEXUS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funcitons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to select pollutants of interest and then show the corresponding sorting results of pollutant sources (e.g., Top 10 pollutant sources)</a:t>
            </a:r>
            <a:endParaRPr lang="zh-CN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3B303D-66D2-41DB-8172-74386A70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90" y="740542"/>
            <a:ext cx="8229600" cy="669103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Phase-2 NEXUS tool: Extended functions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5C7F0A-994D-49D8-8F48-AB5E81312701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4000" kern="0" dirty="0"/>
              <a:t>Future Tasks: Phase 2</a:t>
            </a:r>
            <a:endParaRPr lang="zh-CN" altLang="en-US" sz="40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942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A722-4813-495C-BC4B-F44FFD08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NEXUS Tool Development: Schedule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922E7A-2251-442A-B72A-02D756FFA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42411"/>
              </p:ext>
            </p:extLst>
          </p:nvPr>
        </p:nvGraphicFramePr>
        <p:xfrm>
          <a:off x="354537" y="1029776"/>
          <a:ext cx="8434926" cy="479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8100">
                  <a:extLst>
                    <a:ext uri="{9D8B030D-6E8A-4147-A177-3AD203B41FA5}">
                      <a16:colId xmlns:a16="http://schemas.microsoft.com/office/drawing/2014/main" val="2908661135"/>
                    </a:ext>
                  </a:extLst>
                </a:gridCol>
                <a:gridCol w="2786826">
                  <a:extLst>
                    <a:ext uri="{9D8B030D-6E8A-4147-A177-3AD203B41FA5}">
                      <a16:colId xmlns:a16="http://schemas.microsoft.com/office/drawing/2014/main" val="2803233360"/>
                    </a:ext>
                  </a:extLst>
                </a:gridCol>
              </a:tblGrid>
              <a:tr h="7631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Plan</a:t>
                      </a:r>
                      <a:endParaRPr lang="zh-CN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26106"/>
                  </a:ext>
                </a:extLst>
              </a:tr>
              <a:tr h="1371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Develop Phase-1 NEXUS tool prototype and functions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Dec. 2019 ~ </a:t>
                      </a:r>
                    </a:p>
                    <a:p>
                      <a:pPr algn="ctr"/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March 2020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3066"/>
                  </a:ext>
                </a:extLst>
              </a:tr>
              <a:tr h="140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Expand Phase-2 NEXUS tool </a:t>
                      </a:r>
                      <a:r>
                        <a:rPr lang="en-US" altLang="zh-CN" sz="28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and functions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June 2020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308316"/>
                  </a:ext>
                </a:extLst>
              </a:tr>
              <a:tr h="1257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Deliver a fully 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functional NEXUS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tool and draft on-line User’s Manual</a:t>
                      </a:r>
                      <a:endParaRPr lang="zh-CN" altLang="zh-CN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July 2020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70494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A3ABF0-2C58-4B79-B7D8-48A2ACF9DEEC}"/>
              </a:ext>
            </a:extLst>
          </p:cNvPr>
          <p:cNvSpPr/>
          <p:nvPr/>
        </p:nvSpPr>
        <p:spPr>
          <a:xfrm>
            <a:off x="391163" y="5988083"/>
            <a:ext cx="8398300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2000" b="1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NEXUS Prototype download: I:\SHARE\NEXUS_Tool\NEXUS 0.2\*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774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3849F6-A5C7-4F61-930A-D3FB499C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" y="883167"/>
            <a:ext cx="891082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 O3 and PM2.5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Risk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option: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Risk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(top risk percentile% &amp; mortality/per million)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Ambient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Fused/Modeled conc. &amp; Monitoring data</a:t>
            </a:r>
          </a:p>
          <a:p>
            <a:pPr marL="457200" marR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Air Toxics:</a:t>
            </a:r>
          </a:p>
          <a:p>
            <a:pPr marL="17145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Add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Ambient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option: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Risk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top risk percentile%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&amp; mortality/per million)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Ambient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Hybrid modeled conc. &amp; Monitoring data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ii. Add “Air Toxic” species: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toxic -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toxic -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metal PM2.5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iii. Add “Air Toxic” risks: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(mortality)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Non-Cancer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(mortality)</a:t>
            </a:r>
          </a:p>
          <a:p>
            <a:pPr marL="457200" marR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 emission inventory &amp; major sources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(Phase 2 for Regions):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O3, PM2.5 and Air toxic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inventory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(CBSA/county–based)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emission sources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(CBSA/county–based)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402C37-6D59-480F-8543-F2B8D340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669103"/>
          </a:xfrm>
        </p:spPr>
        <p:txBody>
          <a:bodyPr/>
          <a:lstStyle/>
          <a:p>
            <a:r>
              <a:rPr lang="en-US" altLang="zh-CN" sz="2800" dirty="0"/>
              <a:t>NEXUS Enhancements &amp; Expanded Functions</a:t>
            </a:r>
            <a:endParaRPr lang="zh-CN" alt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1C7D5-11FC-4AB9-9057-33B812EC1F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846" y="782583"/>
            <a:ext cx="2996760" cy="205349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0CBB68-84BD-4E2E-AC3A-58CD395A795D}"/>
              </a:ext>
            </a:extLst>
          </p:cNvPr>
          <p:cNvSpPr/>
          <p:nvPr/>
        </p:nvSpPr>
        <p:spPr bwMode="auto">
          <a:xfrm>
            <a:off x="6077846" y="1288913"/>
            <a:ext cx="935602" cy="12165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9912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NATA Data Needs</a:t>
            </a:r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849F6-A5C7-4F61-930A-D3FB499C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815773"/>
            <a:ext cx="9144001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90563" marR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NEXUS tool prototype is based on 2014 CBSA &amp; County-based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Geodataset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from HEID 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years of NATA data available? </a:t>
            </a:r>
          </a:p>
          <a:p>
            <a:pPr marL="1373188" lvl="1" indent="-4587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Temporal and spatial resolution?</a:t>
            </a:r>
          </a:p>
          <a:p>
            <a:pPr marL="914400" lvl="1" indent="-2238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90563" marR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NATA dataset availability (based on NATA team discussion)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Ambient: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Fused/modeled conc.?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Hybrid data (AERMOD+CMAQ) available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Monitoring data?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Limited, check later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Species: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Toxic VOCs?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Available from Hybrid modeled 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vy metal PM?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Risk: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(both percentile &amp; mortalities/million)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Cancer risk (mortality)?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Geodatabase (Mark Morris or Doug Solomon?)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Non-cancer risk (mortality)?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Emissions (CBSA/county-based):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Major point/area emission sources?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Check w/ Madeleine in Phase 2</a:t>
            </a:r>
          </a:p>
          <a:p>
            <a:pPr marL="16573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Air toxics emission inventory (tonnage)?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2901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Potential O</a:t>
            </a:r>
            <a:r>
              <a:rPr lang="en-US" altLang="zh-CN" sz="2400" dirty="0"/>
              <a:t>3</a:t>
            </a:r>
            <a:r>
              <a:rPr lang="en-US" altLang="zh-CN" dirty="0"/>
              <a:t> and PM</a:t>
            </a:r>
            <a:r>
              <a:rPr lang="en-US" altLang="zh-CN" sz="2800" dirty="0"/>
              <a:t>2.5</a:t>
            </a:r>
            <a:r>
              <a:rPr lang="en-US" altLang="zh-CN" dirty="0"/>
              <a:t> Data for NEXUS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C0EDFA-D619-4C1A-873E-4B9A2FE16312}"/>
              </a:ext>
            </a:extLst>
          </p:cNvPr>
          <p:cNvSpPr/>
          <p:nvPr/>
        </p:nvSpPr>
        <p:spPr>
          <a:xfrm>
            <a:off x="594360" y="1081484"/>
            <a:ext cx="8110728" cy="487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potential datasets to be added to new NEXUS tool for O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PM2.5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 data not already included):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values (Current and past trends)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Emissions NEI – county level by data category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Emissions NEI – individual sources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 and PM2.5 nonattainment area boundaries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Ozone and PM advance area boundaries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Quality Projections (TBD)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5441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669103"/>
          </a:xfrm>
        </p:spPr>
        <p:txBody>
          <a:bodyPr/>
          <a:lstStyle/>
          <a:p>
            <a:r>
              <a:rPr lang="en-US" altLang="zh-CN" sz="3600" dirty="0"/>
              <a:t>Potential New Datasets for NEXUS</a:t>
            </a:r>
            <a:endParaRPr lang="zh-CN" alt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C0EDFA-D619-4C1A-873E-4B9A2FE16312}"/>
              </a:ext>
            </a:extLst>
          </p:cNvPr>
          <p:cNvSpPr/>
          <p:nvPr/>
        </p:nvSpPr>
        <p:spPr>
          <a:xfrm>
            <a:off x="246888" y="1185879"/>
            <a:ext cx="8814816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services for NEXUS Tool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Ambient dataset can be retrieved from these websites)</a:t>
            </a: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Design Values (Includes last 10 years of data for trends)</a:t>
            </a: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https://epa.maps.arcgis.com/home/item.html?id=30debe97c9c448fcb04baa035b50ea85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NEI Point Sources</a:t>
            </a: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https://epa.maps.arcgis.com/home/item.html?id=f494c815624143919a3055ec9cfc60b7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NEI County Summary</a:t>
            </a: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https://epa.maps.arcgis.com/home/item.html?id=845becfb9fe04349add261f7c3e80e56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5715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NAAQS Dashboards app: (Doug Solomon) </a:t>
            </a:r>
          </a:p>
          <a:p>
            <a:pPr marL="171450" marR="0" indent="285750">
              <a:spcBef>
                <a:spcPts val="0"/>
              </a:spcBef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https://arcg.is/1jf5nL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5. The NATA map app is here:  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https://gispub.epa.gov/NATA/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dataset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 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https://gispub.epa.gov/arcgis/rest/services/OAR_OAQPS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 </a:t>
            </a:r>
          </a:p>
          <a:p>
            <a:pPr lvl="1">
              <a:spcAft>
                <a:spcPts val="1200"/>
              </a:spcAft>
            </a:pPr>
            <a:r>
              <a:rPr lang="en-US" sz="1400" dirty="0"/>
              <a:t>The rest services for the links:	</a:t>
            </a:r>
            <a:r>
              <a:rPr lang="en-US" sz="1400" u="sng" dirty="0">
                <a:hlinkClick r:id="rId9" tooltip="Original URL: https://services.arcgis.com/cJ9YHowT8TU7DUyn/arcgis/rest/services/. Click or tap if you trust this link."/>
              </a:rPr>
              <a:t>https://services.arcgis.com/cJ9YHowT8TU7DUyn/arcgis/rest/services/</a:t>
            </a:r>
            <a:r>
              <a:rPr lang="en-US" sz="1400" dirty="0"/>
              <a:t> 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NATA datasets: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OAR_OAQPS/2014_NATA_Emissions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MapServer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OAR_OAQPS/2014_NATA_Monitor_Data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MapServer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OAR_OAQPS/2014_NATA_Risks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MapServer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9458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669103"/>
          </a:xfrm>
        </p:spPr>
        <p:txBody>
          <a:bodyPr/>
          <a:lstStyle/>
          <a:p>
            <a:r>
              <a:rPr lang="en-US" altLang="zh-CN" sz="3600" dirty="0"/>
              <a:t>OAQPS Datasets for NEXUS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417"/>
          <a:stretch>
            <a:fillRect/>
          </a:stretch>
        </p:blipFill>
        <p:spPr bwMode="auto">
          <a:xfrm>
            <a:off x="316286" y="851648"/>
            <a:ext cx="8601075" cy="86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16707" y="2205317"/>
            <a:ext cx="2438399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Raw data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Available?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In what format?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285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6609"/>
          <a:stretch>
            <a:fillRect/>
          </a:stretch>
        </p:blipFill>
        <p:spPr bwMode="auto">
          <a:xfrm>
            <a:off x="268941" y="1281953"/>
            <a:ext cx="8516471" cy="532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669103"/>
          </a:xfrm>
        </p:spPr>
        <p:txBody>
          <a:bodyPr/>
          <a:lstStyle/>
          <a:p>
            <a:r>
              <a:rPr lang="en-US" altLang="zh-CN" sz="3600" dirty="0"/>
              <a:t>OAQPS Datasets for NEXUS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7883" y="788895"/>
            <a:ext cx="808616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Raw data Available?  2. Access outside of EPA?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5382" y="64008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285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A7BA4B-8F7A-4533-89DE-39B7D42A3784}"/>
              </a:ext>
            </a:extLst>
          </p:cNvPr>
          <p:cNvSpPr txBox="1"/>
          <p:nvPr/>
        </p:nvSpPr>
        <p:spPr>
          <a:xfrm>
            <a:off x="3227832" y="2578608"/>
            <a:ext cx="2117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5285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Tool Development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37" y="1091688"/>
            <a:ext cx="8567476" cy="581297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Motivation</a:t>
            </a:r>
            <a:r>
              <a:rPr lang="en-US" altLang="zh-CN" sz="240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sz="2400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Develop a multi-pollutant risk-based analysis tool to identify and evaluate overlapping areas of high health risks associated with PM2.5, O3, and air toxics</a:t>
            </a:r>
            <a:endParaRPr lang="en-US" altLang="zh-CN" sz="2400" b="0" kern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Phase-1</a:t>
            </a:r>
            <a:r>
              <a:rPr lang="en-US" altLang="zh-CN" sz="280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sz="2400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Develop a GIS-based tool prototype with a user-friendly GUI to provide analysis and visualization functions of potential multi-pollutant AQ issues for PM2.5, O3, and air toxics across the 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nation</a:t>
            </a:r>
            <a:r>
              <a:rPr lang="en-US" altLang="zh-CN" sz="2400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.</a:t>
            </a:r>
            <a:endParaRPr lang="en-US" altLang="zh-CN" sz="2400" b="0" dirty="0">
              <a:solidFill>
                <a:srgbClr val="333399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Phase-2</a:t>
            </a:r>
            <a:r>
              <a:rPr lang="en-US" altLang="zh-CN" sz="28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Expand NEXUS to allow users to select a 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region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or metropolitan area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and provide data query and visualization functions of air quality and emissions information over the selected (or combined) region or metropolitan area of interest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CN" sz="1300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 algn="ctr">
              <a:lnSpc>
                <a:spcPct val="2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2000" i="1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NEXUS Prototype download: I:\SHARE\NEXUS_Tool\NEXUS 0.2\*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206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B542-2F8E-4482-975B-C646A3E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F6175-0690-48A1-875A-AA9C539C0AF6}"/>
              </a:ext>
            </a:extLst>
          </p:cNvPr>
          <p:cNvSpPr/>
          <p:nvPr/>
        </p:nvSpPr>
        <p:spPr>
          <a:xfrm>
            <a:off x="0" y="74054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Develop a NEXUS multi-pollutant analysis tool prototype with user-friendly GUI to provide visualization and query functions of potential multi-pollutant air quality issues for PM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2.5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 O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 and air toxics over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national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level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(based on 2014 Geodatabase “NEXUS for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Yanell.gdb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849F6-A5C7-4F61-930A-D3FB499C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094760"/>
            <a:ext cx="326630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Data input panel: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Allow users to input the data source in geodatabase format (*.</a:t>
            </a:r>
            <a:r>
              <a:rPr kumimoji="0" lang="en-US" altLang="zh-CN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gdb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and then check interested pollutant (e.g., PM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Ozone and Air toxics) and set the concentration and/or risk levels for evaluation.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Data viewer panel: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GIS map, graphics and data tables that access an area’s data to highlight air quality pollutant concentrations and risk profiles.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DF3368-FFEB-4AE8-878E-6185DB9899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292" y="2116838"/>
            <a:ext cx="5936708" cy="4156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84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4A4E-264C-4BEA-9136-F68671A1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B2E3E3-67F1-4435-AB7D-C7788F84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622" y="1668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865233-6BD8-4588-81D7-B5810A4D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946709"/>
            <a:ext cx="372644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GIS map: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Provide a series of functions to support map operations, e.g., Zoom in/out or Zoom to full extent and identify the detailed information for selected region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and multiple online base maps for users (e.g., open street map, google map and Bing Map, etc.)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llow to check different pollutant layers and show those areas with O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and/or PM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concentrations above specified levels in GIS map;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set the layer transparency/color.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set up standard value flexibly.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display data details of selected county.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C68DF-50E9-4D66-88C3-4CB287D9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6463"/>
          <a:stretch/>
        </p:blipFill>
        <p:spPr>
          <a:xfrm>
            <a:off x="3726441" y="1544167"/>
            <a:ext cx="5417559" cy="4191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772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F7B9-1AE1-4489-B7DF-761D5E90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C3E4A-8297-4AA5-B1D5-85FDFC0B3AD3}"/>
              </a:ext>
            </a:extLst>
          </p:cNvPr>
          <p:cNvSpPr/>
          <p:nvPr/>
        </p:nvSpPr>
        <p:spPr>
          <a:xfrm>
            <a:off x="0" y="936769"/>
            <a:ext cx="241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Chart page: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 those areas with O</a:t>
            </a:r>
            <a:r>
              <a:rPr lang="en-US" altLang="zh-CN" baseline="-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PM</a:t>
            </a:r>
            <a:r>
              <a:rPr lang="en-US" altLang="zh-CN" baseline="-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concentrations above user-defined air quality levels or modeled county-level cancer risk estimated from NATA in user-defined top percent in descending order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9FA421-5D17-4582-81C5-0685FD0F5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0" y="1012969"/>
            <a:ext cx="6748374" cy="490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44E62-4695-4D31-A0DF-160B0EB67A02}"/>
              </a:ext>
            </a:extLst>
          </p:cNvPr>
          <p:cNvSpPr/>
          <p:nvPr/>
        </p:nvSpPr>
        <p:spPr bwMode="auto">
          <a:xfrm>
            <a:off x="3256908" y="1012969"/>
            <a:ext cx="852755" cy="2918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203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1D07-4633-4935-8479-2741C585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NEXUS prototype: Phase-1</a:t>
            </a:r>
            <a:endParaRPr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B2ECCA-9B8C-458A-92A0-ADCB5F99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5" y="691439"/>
            <a:ext cx="90451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 Data tab page: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ist those data elements used for ranking areas from input geodatabase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(based on 2014 Geodatabase “NEXUS for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Yanell.gdb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Support to sort, group and output these data for further study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11711A-80B6-4C6F-945C-ADBE2049AF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09" y="2014878"/>
            <a:ext cx="7226324" cy="4809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769215-FAF2-4B7A-A85E-EB604DD17B5A}"/>
              </a:ext>
            </a:extLst>
          </p:cNvPr>
          <p:cNvSpPr/>
          <p:nvPr/>
        </p:nvSpPr>
        <p:spPr bwMode="auto">
          <a:xfrm>
            <a:off x="2784296" y="2035426"/>
            <a:ext cx="852755" cy="2918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2572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9755-8836-4F9E-B7DD-CDE7BAE0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List of Tasks under Development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3FB9-67B2-405F-80A7-03FC1A10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68" y="921734"/>
            <a:ext cx="8821174" cy="5593692"/>
          </a:xfrm>
        </p:spPr>
        <p:txBody>
          <a:bodyPr/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Enhance/Improve “Data” module: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CN" sz="1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“Advanced Filter” 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customize the expression to filter data</a:t>
            </a: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“Statistics” for selected item</a:t>
            </a: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ambient/emission and other dataset &amp; display in GIS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values (current and past trends)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NEI – county level by sector/source category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NEI – individual source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Regulatory/policy relevant geographic boundaries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O3 and PM2.5 nonattainment areas (designated)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 and PM advance areas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NEXUS tool</a:t>
            </a:r>
          </a:p>
          <a:p>
            <a:pPr marL="400050" lvl="1" indent="0"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to select pollutants of interest and then show the corresponding sorting results of pollutant sources (e.g., Top 10 pollutant sources)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draft on-line User’s Manual and Quick Start Guide for the NEXUS tool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3580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63067A-AEF0-4480-A8EC-1BD8E6A96EC2}"/>
              </a:ext>
            </a:extLst>
          </p:cNvPr>
          <p:cNvGrpSpPr/>
          <p:nvPr/>
        </p:nvGrpSpPr>
        <p:grpSpPr>
          <a:xfrm>
            <a:off x="4776732" y="2613180"/>
            <a:ext cx="4433104" cy="3533634"/>
            <a:chOff x="3886200" y="2667000"/>
            <a:chExt cx="5257800" cy="4191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8DE3DC-2307-4825-A0F9-EEBBD07930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2667000"/>
              <a:ext cx="5257800" cy="419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75DD0E-F798-4C4C-BF2A-AC30CB280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3266" y="5278071"/>
              <a:ext cx="1095375" cy="1257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0427A5-8C7E-490D-97AF-1C6712D5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8947" y="5278071"/>
              <a:ext cx="1146153" cy="1239716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List of Tasks under Development</a:t>
            </a:r>
            <a:endParaRPr lang="zh-CN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54A74F-F45D-4CF1-AF27-5DA70884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413" y="859909"/>
            <a:ext cx="9212826" cy="411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Enhance/Improve “Data” module: </a:t>
            </a: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Filter</a:t>
            </a:r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custom the expression to filter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4B104-BBBD-4AEB-9632-B4D93755610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789" y="1853577"/>
            <a:ext cx="4656775" cy="3652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2261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D24D2-B17D-4CCD-9923-1809ED4785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814" y="1522509"/>
            <a:ext cx="6002371" cy="499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44E6F6A-8CA7-4F63-9675-ED3F9F748DCC}"/>
              </a:ext>
            </a:extLst>
          </p:cNvPr>
          <p:cNvSpPr txBox="1">
            <a:spLocks/>
          </p:cNvSpPr>
          <p:nvPr/>
        </p:nvSpPr>
        <p:spPr bwMode="auto">
          <a:xfrm>
            <a:off x="0" y="791084"/>
            <a:ext cx="9212826" cy="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CN" sz="2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Enhance/Improve “Data” module: </a:t>
            </a:r>
          </a:p>
          <a:p>
            <a:pPr marL="0" indent="0">
              <a:buNone/>
            </a:pPr>
            <a:r>
              <a:rPr lang="en-US" altLang="zh-CN" sz="20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“Statistics” for selected item</a:t>
            </a:r>
          </a:p>
          <a:p>
            <a:pPr marL="0" indent="0">
              <a:buFont typeface="Arial" charset="0"/>
              <a:buNone/>
            </a:pPr>
            <a:endParaRPr lang="en-US" altLang="zh-CN" sz="2000" b="0" kern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C7E34A-FC5A-405F-8FA2-E5F7645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List of Tasks under Development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766321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76355</TotalTime>
  <Words>1357</Words>
  <Application>Microsoft Office PowerPoint</Application>
  <PresentationFormat>On-screen Show (4:3)</PresentationFormat>
  <Paragraphs>172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微软雅黑</vt:lpstr>
      <vt:lpstr>黑体</vt:lpstr>
      <vt:lpstr>Arial</vt:lpstr>
      <vt:lpstr>Calibri</vt:lpstr>
      <vt:lpstr>Times New Roman</vt:lpstr>
      <vt:lpstr>Verdana</vt:lpstr>
      <vt:lpstr>Wingdings</vt:lpstr>
      <vt:lpstr>2_EMPA课题组模板</vt:lpstr>
      <vt:lpstr>NEXUS Multi-Pollutant Analysis Tool Development: Status Update &amp; Work Plan</vt:lpstr>
      <vt:lpstr>NEXUS Tool Development</vt:lpstr>
      <vt:lpstr>NEXUS prototype: Phase-1</vt:lpstr>
      <vt:lpstr>NEXUS prototype: Phase-1</vt:lpstr>
      <vt:lpstr>NEXUS prototype: Phase-1</vt:lpstr>
      <vt:lpstr>NEXUS prototype: Phase-1</vt:lpstr>
      <vt:lpstr>List of Tasks under Development</vt:lpstr>
      <vt:lpstr>List of Tasks under Development</vt:lpstr>
      <vt:lpstr>List of Tasks under Development</vt:lpstr>
      <vt:lpstr>Phase-2 Extended NEXUS tool </vt:lpstr>
      <vt:lpstr>Phase-2 NEXUS tool: Extended functions</vt:lpstr>
      <vt:lpstr>NEXUS Tool Development: Schedule</vt:lpstr>
      <vt:lpstr>NEXUS Enhancements &amp; Expanded Functions</vt:lpstr>
      <vt:lpstr>NATA Data Needs</vt:lpstr>
      <vt:lpstr>Potential O3 and PM2.5 Data for NEXUS</vt:lpstr>
      <vt:lpstr>Potential New Datasets for NEXUS</vt:lpstr>
      <vt:lpstr>OAQPS Datasets for NEXUS</vt:lpstr>
      <vt:lpstr>OAQPS Datasets for NEXUS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812</cp:revision>
  <cp:lastPrinted>2020-03-06T18:15:34Z</cp:lastPrinted>
  <dcterms:created xsi:type="dcterms:W3CDTF">2016-05-30T08:23:37Z</dcterms:created>
  <dcterms:modified xsi:type="dcterms:W3CDTF">2020-04-23T19:21:38Z</dcterms:modified>
</cp:coreProperties>
</file>