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86"/>
  </p:notesMasterIdLst>
  <p:handoutMasterIdLst>
    <p:handoutMasterId r:id="rId87"/>
  </p:handoutMasterIdLst>
  <p:sldIdLst>
    <p:sldId id="1236" r:id="rId31"/>
    <p:sldId id="1247" r:id="rId32"/>
    <p:sldId id="1188" r:id="rId33"/>
    <p:sldId id="1265" r:id="rId34"/>
    <p:sldId id="1189" r:id="rId35"/>
    <p:sldId id="1262" r:id="rId36"/>
    <p:sldId id="1248" r:id="rId37"/>
    <p:sldId id="1261" r:id="rId38"/>
    <p:sldId id="1149" r:id="rId39"/>
    <p:sldId id="1221" r:id="rId40"/>
    <p:sldId id="1217" r:id="rId41"/>
    <p:sldId id="1222" r:id="rId42"/>
    <p:sldId id="1249" r:id="rId43"/>
    <p:sldId id="1220" r:id="rId44"/>
    <p:sldId id="1223" r:id="rId45"/>
    <p:sldId id="1226" r:id="rId46"/>
    <p:sldId id="1224" r:id="rId47"/>
    <p:sldId id="1229" r:id="rId48"/>
    <p:sldId id="1250" r:id="rId49"/>
    <p:sldId id="1251" r:id="rId50"/>
    <p:sldId id="1253" r:id="rId51"/>
    <p:sldId id="1254" r:id="rId52"/>
    <p:sldId id="1255" r:id="rId53"/>
    <p:sldId id="1258" r:id="rId54"/>
    <p:sldId id="1259" r:id="rId55"/>
    <p:sldId id="1256" r:id="rId56"/>
    <p:sldId id="1260" r:id="rId57"/>
    <p:sldId id="1263" r:id="rId58"/>
    <p:sldId id="1240" r:id="rId59"/>
    <p:sldId id="1233" r:id="rId60"/>
    <p:sldId id="1238" r:id="rId61"/>
    <p:sldId id="1264" r:id="rId62"/>
    <p:sldId id="1214" r:id="rId63"/>
    <p:sldId id="1158" r:id="rId64"/>
    <p:sldId id="1159" r:id="rId65"/>
    <p:sldId id="1177" r:id="rId66"/>
    <p:sldId id="1161" r:id="rId67"/>
    <p:sldId id="1178" r:id="rId68"/>
    <p:sldId id="1179" r:id="rId69"/>
    <p:sldId id="1180" r:id="rId70"/>
    <p:sldId id="1183" r:id="rId71"/>
    <p:sldId id="1182" r:id="rId72"/>
    <p:sldId id="1184" r:id="rId73"/>
    <p:sldId id="1215" r:id="rId74"/>
    <p:sldId id="1185" r:id="rId75"/>
    <p:sldId id="1187" r:id="rId76"/>
    <p:sldId id="1192" r:id="rId77"/>
    <p:sldId id="1186" r:id="rId78"/>
    <p:sldId id="1193" r:id="rId79"/>
    <p:sldId id="1216" r:id="rId80"/>
    <p:sldId id="1211" r:id="rId81"/>
    <p:sldId id="1212" r:id="rId82"/>
    <p:sldId id="1213" r:id="rId83"/>
    <p:sldId id="1191" r:id="rId84"/>
    <p:sldId id="1174" r:id="rId85"/>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4234"/>
    <a:srgbClr val="F3B700"/>
    <a:srgbClr val="8BB72F"/>
    <a:srgbClr val="000532"/>
    <a:srgbClr val="0000FF"/>
    <a:srgbClr val="AB8100"/>
    <a:srgbClr val="A87E00"/>
    <a:srgbClr val="FF66FF"/>
    <a:srgbClr val="FFFDD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92443" autoAdjust="0"/>
  </p:normalViewPr>
  <p:slideViewPr>
    <p:cSldViewPr snapToGrid="0">
      <p:cViewPr>
        <p:scale>
          <a:sx n="60" d="100"/>
          <a:sy n="60" d="100"/>
        </p:scale>
        <p:origin x="1412" y="-4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84" Type="http://schemas.openxmlformats.org/officeDocument/2006/relationships/slide" Target="slides/slide54.xml"/><Relationship Id="rId89"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31.xml"/><Relationship Id="rId82" Type="http://schemas.openxmlformats.org/officeDocument/2006/relationships/slide" Target="slides/slide52.xml"/><Relationship Id="rId90"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customXml" Target="../customXml/item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customXml" Target="../customXml/item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1/25/2021</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2021/1/25</a:t>
            </a:fld>
            <a:endParaRPr lang="zh-CN" altLang="en-US"/>
          </a:p>
        </p:txBody>
      </p:sp>
      <p:sp>
        <p:nvSpPr>
          <p:cNvPr id="4" name="幻灯片图像占位符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CBBAD92F-F22A-4727-B555-C340A4DD3687}" type="slidenum">
              <a:rPr lang="zh-CN" altLang="en-US" smtClean="0"/>
              <a:pPr/>
              <a:t>1</a:t>
            </a:fld>
            <a:endParaRPr lang="zh-CN" altLang="en-US" dirty="0"/>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08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31</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75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2735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016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0582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extLst>
      <p:ext uri="{BB962C8B-B14F-4D97-AF65-F5344CB8AC3E}">
        <p14:creationId xmlns:p14="http://schemas.microsoft.com/office/powerpoint/2010/main" val="1971094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3454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3579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9992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9</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10</a:t>
            </a:fld>
            <a:endParaRPr lang="zh-CN" altLang="en-US"/>
          </a:p>
        </p:txBody>
      </p:sp>
    </p:spTree>
    <p:extLst>
      <p:ext uri="{BB962C8B-B14F-4D97-AF65-F5344CB8AC3E}">
        <p14:creationId xmlns:p14="http://schemas.microsoft.com/office/powerpoint/2010/main" val="193907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41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12</a:t>
            </a:fld>
            <a:endParaRPr lang="zh-CN" altLang="en-US"/>
          </a:p>
        </p:txBody>
      </p:sp>
    </p:spTree>
    <p:extLst>
      <p:ext uri="{BB962C8B-B14F-4D97-AF65-F5344CB8AC3E}">
        <p14:creationId xmlns:p14="http://schemas.microsoft.com/office/powerpoint/2010/main" val="3196220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23</a:t>
            </a:fld>
            <a:endParaRPr lang="zh-CN" altLang="en-US"/>
          </a:p>
        </p:txBody>
      </p:sp>
    </p:spTree>
    <p:extLst>
      <p:ext uri="{BB962C8B-B14F-4D97-AF65-F5344CB8AC3E}">
        <p14:creationId xmlns:p14="http://schemas.microsoft.com/office/powerpoint/2010/main" val="112848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88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5907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7"/>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41"/>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40"/>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40"/>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40"/>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1" y="6453338"/>
            <a:ext cx="946448"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8"/>
            <a:ext cx="28956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1" y="6453338"/>
            <a:ext cx="370384"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07"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40"/>
            <a:ext cx="82296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epa.gov/air-trends/air-quality-design-valu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edg.epa.gov/data/public/OAR/OAQPS/Class1/Class1Areas.zip" TargetMode="External"/><Relationship Id="rId5" Type="http://schemas.openxmlformats.org/officeDocument/2006/relationships/hyperlink" Target="https://www.epa.gov/national-air-toxics-assessment/2014-nata-assessment-results#emissions" TargetMode="External"/><Relationship Id="rId4" Type="http://schemas.openxmlformats.org/officeDocument/2006/relationships/hyperlink" Target="https://poverty.umich.edu/projects/understanding-communities-of-deep-disadvantag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E2B698-0BE7-4873-91D4-3CBAF01FFC59}"/>
              </a:ext>
            </a:extLst>
          </p:cNvPr>
          <p:cNvPicPr>
            <a:picLocks noChangeAspect="1"/>
          </p:cNvPicPr>
          <p:nvPr/>
        </p:nvPicPr>
        <p:blipFill>
          <a:blip r:embed="rId3"/>
          <a:stretch>
            <a:fillRect/>
          </a:stretch>
        </p:blipFill>
        <p:spPr>
          <a:xfrm>
            <a:off x="23554" y="2462657"/>
            <a:ext cx="3069570" cy="2098820"/>
          </a:xfrm>
          <a:prstGeom prst="rect">
            <a:avLst/>
          </a:prstGeom>
          <a:ln>
            <a:solidFill>
              <a:schemeClr val="tx1"/>
            </a:solidFill>
          </a:ln>
        </p:spPr>
      </p:pic>
      <p:sp>
        <p:nvSpPr>
          <p:cNvPr id="2" name="标题 1"/>
          <p:cNvSpPr>
            <a:spLocks noGrp="1"/>
          </p:cNvSpPr>
          <p:nvPr>
            <p:ph type="title"/>
          </p:nvPr>
        </p:nvSpPr>
        <p:spPr>
          <a:xfrm>
            <a:off x="-1" y="1"/>
            <a:ext cx="9144000"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latin typeface="Arial" panose="020B0604020202020204" pitchFamily="34" charset="0"/>
                <a:cs typeface="Arial" panose="020B0604020202020204" pitchFamily="34" charset="0"/>
              </a:rPr>
              <a:t>Development: Status and Progress</a:t>
            </a:r>
            <a:endParaRPr lang="zh-CN" alt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9988" y="5643389"/>
            <a:ext cx="9144000" cy="104644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OAQPS/OID Briefing</a:t>
            </a:r>
          </a:p>
          <a:p>
            <a:pPr marL="0" indent="0" algn="ctr">
              <a:spcBef>
                <a:spcPts val="0"/>
              </a:spcBef>
              <a:buNone/>
            </a:pPr>
            <a:r>
              <a:rPr lang="en-US" altLang="zh-CN" sz="2000" dirty="0">
                <a:latin typeface="Calibri" panose="020F0502020204030204" pitchFamily="34" charset="0"/>
                <a:cs typeface="Calibri" panose="020F0502020204030204" pitchFamily="34" charset="0"/>
              </a:rPr>
              <a:t>January 25, 2021</a:t>
            </a:r>
          </a:p>
          <a:p>
            <a:pPr marL="0" indent="0" algn="ctr">
              <a:spcBef>
                <a:spcPts val="0"/>
              </a:spcBef>
              <a:buNone/>
            </a:pPr>
            <a:r>
              <a:rPr lang="en-US" altLang="zh-CN" sz="2000" dirty="0">
                <a:latin typeface="Calibri" panose="020F0502020204030204" pitchFamily="34" charset="0"/>
                <a:cs typeface="Calibri" panose="020F0502020204030204" pitchFamily="34" charset="0"/>
              </a:rPr>
              <a:t>Carey Jang &amp; Beth Landis</a:t>
            </a:r>
            <a:endParaRPr lang="zh-CN" altLang="en-US" sz="2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201535" y="1927594"/>
            <a:ext cx="2821413"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3270746" y="1907747"/>
            <a:ext cx="260250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6300409" y="1916891"/>
            <a:ext cx="270644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512064" y="2761488"/>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3162004" y="2456251"/>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430135" y="4657809"/>
            <a:ext cx="8576721" cy="1046440"/>
          </a:xfrm>
          <a:prstGeom prst="rect">
            <a:avLst/>
          </a:prstGeom>
        </p:spPr>
        <p:txBody>
          <a:bodyPr wrap="square">
            <a:spAutoFit/>
          </a:bodyPr>
          <a:lstStyle/>
          <a:p>
            <a:pPr fontAlgn="base">
              <a:defRPr/>
            </a:pPr>
            <a:r>
              <a:rPr lang="en-US" sz="2000" b="1" dirty="0">
                <a:solidFill>
                  <a:srgbClr val="FF0000"/>
                </a:solidFill>
                <a:latin typeface="Calibri"/>
              </a:rPr>
              <a:t>“NEXUS 1.5” </a:t>
            </a:r>
            <a:r>
              <a:rPr lang="en-US" b="1" dirty="0">
                <a:solidFill>
                  <a:prstClr val="black"/>
                </a:solidFill>
                <a:latin typeface="Calibri"/>
              </a:rPr>
              <a:t>available on OAQPS’s Shared Drive at:  </a:t>
            </a:r>
            <a:r>
              <a:rPr lang="en-US" b="1" dirty="0">
                <a:solidFill>
                  <a:srgbClr val="0000FF"/>
                </a:solidFill>
                <a:latin typeface="Calibri"/>
              </a:rPr>
              <a:t>“</a:t>
            </a:r>
            <a:r>
              <a:rPr lang="en-US" b="1" i="1" dirty="0">
                <a:solidFill>
                  <a:srgbClr val="0000FF"/>
                </a:solidFill>
                <a:latin typeface="Calibri"/>
              </a:rPr>
              <a:t>G:\SHARE\NEXUS\NEXUS 1.5\”</a:t>
            </a:r>
          </a:p>
          <a:p>
            <a:pPr fontAlgn="base"/>
            <a:r>
              <a:rPr lang="en-US" sz="2000" dirty="0">
                <a:solidFill>
                  <a:prstClr val="black"/>
                </a:solidFill>
                <a:latin typeface="Calibri"/>
              </a:rPr>
              <a:t>    </a:t>
            </a:r>
            <a:r>
              <a:rPr lang="en-US" sz="2000" dirty="0">
                <a:solidFill>
                  <a:prstClr val="black"/>
                </a:solidFill>
                <a:latin typeface="Calibri" panose="020F0502020204030204" pitchFamily="34" charset="0"/>
                <a:cs typeface="Calibri" panose="020F0502020204030204" pitchFamily="34" charset="0"/>
              </a:rPr>
              <a:t>or at EPA’s new FTP site:</a:t>
            </a:r>
            <a:r>
              <a:rPr lang="en-US" sz="2400" i="1" dirty="0">
                <a:solidFill>
                  <a:srgbClr val="0000FF"/>
                </a:solidFill>
                <a:latin typeface="Calibri" panose="020F0502020204030204" pitchFamily="34" charset="0"/>
                <a:cs typeface="Calibri" panose="020F0502020204030204" pitchFamily="34" charset="0"/>
              </a:rPr>
              <a:t> </a:t>
            </a:r>
            <a:r>
              <a:rPr lang="en-US" i="1" u="sng" dirty="0">
                <a:solidFill>
                  <a:srgbClr val="0000FF"/>
                </a:solidFill>
                <a:latin typeface="Calibri" panose="020F0502020204030204" pitchFamily="34" charset="0"/>
                <a:cs typeface="Calibri" panose="020F0502020204030204" pitchFamily="34" charset="0"/>
              </a:rPr>
              <a:t>ftp://newftp.epa.gov/aqmg/cjang/NEXUS/NEXUS 1.5/</a:t>
            </a:r>
            <a:endParaRPr lang="en-US" sz="2000" i="1" u="sng" dirty="0">
              <a:solidFill>
                <a:srgbClr val="0000FF"/>
              </a:solidFill>
              <a:latin typeface="Calibri" panose="020F0502020204030204" pitchFamily="34" charset="0"/>
              <a:cs typeface="Calibri" panose="020F0502020204030204" pitchFamily="34" charset="0"/>
            </a:endParaRPr>
          </a:p>
          <a:p>
            <a:pPr fontAlgn="base">
              <a:defRPr/>
            </a:pPr>
            <a:endParaRPr lang="en-US" b="1" i="1" dirty="0">
              <a:solidFill>
                <a:srgbClr val="0000FF"/>
              </a:solidFill>
              <a:latin typeface="Calibri"/>
            </a:endParaRP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5"/>
          <a:stretch>
            <a:fillRect/>
          </a:stretch>
        </p:blipFill>
        <p:spPr>
          <a:xfrm>
            <a:off x="6084476" y="2478993"/>
            <a:ext cx="2990250" cy="2078379"/>
          </a:xfrm>
          <a:prstGeom prst="rect">
            <a:avLst/>
          </a:prstGeom>
          <a:ln>
            <a:solidFill>
              <a:schemeClr val="tx1"/>
            </a:solidFill>
          </a:ln>
        </p:spPr>
      </p:pic>
      <p:sp>
        <p:nvSpPr>
          <p:cNvPr id="18" name="Slide Number Placeholder 1">
            <a:extLst>
              <a:ext uri="{FF2B5EF4-FFF2-40B4-BE49-F238E27FC236}">
                <a16:creationId xmlns:a16="http://schemas.microsoft.com/office/drawing/2014/main" id="{611926ED-AF41-4E96-8C75-8C9B69107F1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314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462177E-A3A2-4179-A425-7EE7D46D0102}"/>
              </a:ext>
            </a:extLst>
          </p:cNvPr>
          <p:cNvGrpSpPr/>
          <p:nvPr/>
        </p:nvGrpSpPr>
        <p:grpSpPr>
          <a:xfrm>
            <a:off x="-13716" y="778415"/>
            <a:ext cx="9157716" cy="4892250"/>
            <a:chOff x="0" y="762460"/>
            <a:chExt cx="9171432" cy="6095538"/>
          </a:xfrm>
        </p:grpSpPr>
        <p:pic>
          <p:nvPicPr>
            <p:cNvPr id="24" name="Picture 23">
              <a:extLst>
                <a:ext uri="{FF2B5EF4-FFF2-40B4-BE49-F238E27FC236}">
                  <a16:creationId xmlns:a16="http://schemas.microsoft.com/office/drawing/2014/main" id="{14097944-35E8-4F34-95E9-94AA45DC9B5A}"/>
                </a:ext>
              </a:extLst>
            </p:cNvPr>
            <p:cNvPicPr>
              <a:picLocks noChangeAspect="1"/>
            </p:cNvPicPr>
            <p:nvPr/>
          </p:nvPicPr>
          <p:blipFill>
            <a:blip r:embed="rId3"/>
            <a:stretch>
              <a:fillRect/>
            </a:stretch>
          </p:blipFill>
          <p:spPr>
            <a:xfrm>
              <a:off x="27432" y="762460"/>
              <a:ext cx="9144000" cy="6095538"/>
            </a:xfrm>
            <a:prstGeom prst="rect">
              <a:avLst/>
            </a:prstGeom>
            <a:ln>
              <a:solidFill>
                <a:schemeClr val="tx1"/>
              </a:solidFill>
            </a:ln>
          </p:spPr>
        </p:pic>
        <p:sp>
          <p:nvSpPr>
            <p:cNvPr id="25" name="Rectangle 12">
              <a:extLst>
                <a:ext uri="{FF2B5EF4-FFF2-40B4-BE49-F238E27FC236}">
                  <a16:creationId xmlns:a16="http://schemas.microsoft.com/office/drawing/2014/main" id="{B53F761B-8733-4C2A-8ACA-014F8E50FC82}"/>
                </a:ext>
              </a:extLst>
            </p:cNvPr>
            <p:cNvSpPr/>
            <p:nvPr/>
          </p:nvSpPr>
          <p:spPr>
            <a:xfrm>
              <a:off x="0" y="1975103"/>
              <a:ext cx="2587752" cy="42180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6" name="Speech Bubble: Rectangle with Corners Rounded 4">
              <a:extLst>
                <a:ext uri="{FF2B5EF4-FFF2-40B4-BE49-F238E27FC236}">
                  <a16:creationId xmlns:a16="http://schemas.microsoft.com/office/drawing/2014/main" id="{4A882763-65D5-474B-8882-9ACCBD25F2FF}"/>
                </a:ext>
              </a:extLst>
            </p:cNvPr>
            <p:cNvSpPr/>
            <p:nvPr/>
          </p:nvSpPr>
          <p:spPr>
            <a:xfrm>
              <a:off x="3202160" y="4469720"/>
              <a:ext cx="2693117" cy="890050"/>
            </a:xfrm>
            <a:prstGeom prst="wedgeRoundRectCallout">
              <a:avLst>
                <a:gd name="adj1" fmla="val -72412"/>
                <a:gd name="adj2" fmla="val -9756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a:ea typeface="微软雅黑"/>
                  <a:cs typeface="+mn-cs"/>
                </a:rPr>
                <a:t>Currently, there are 10 input data</a:t>
              </a:r>
              <a:r>
                <a:rPr kumimoji="0" lang="en-US" sz="1600" b="0" i="0" u="none" strike="noStrike" kern="1200" cap="none" spc="0" normalizeH="0" noProof="0" dirty="0">
                  <a:ln>
                    <a:noFill/>
                  </a:ln>
                  <a:solidFill>
                    <a:srgbClr val="0000FF"/>
                  </a:solidFill>
                  <a:effectLst/>
                  <a:uLnTx/>
                  <a:uFillTx/>
                  <a:latin typeface="Calibri"/>
                  <a:ea typeface="微软雅黑"/>
                  <a:cs typeface="+mn-cs"/>
                </a:rPr>
                <a:t> </a:t>
              </a:r>
              <a:r>
                <a:rPr kumimoji="0" lang="en-US" sz="1600" b="0" i="0" u="none" strike="noStrike" kern="1200" cap="none" spc="0" normalizeH="0" baseline="0" noProof="0" dirty="0">
                  <a:ln>
                    <a:noFill/>
                  </a:ln>
                  <a:solidFill>
                    <a:srgbClr val="0000FF"/>
                  </a:solidFill>
                  <a:effectLst/>
                  <a:uLnTx/>
                  <a:uFillTx/>
                  <a:latin typeface="Calibri"/>
                  <a:ea typeface="微软雅黑"/>
                  <a:cs typeface="+mn-cs"/>
                </a:rPr>
                <a:t>files used (publicly available)</a:t>
              </a:r>
            </a:p>
          </p:txBody>
        </p:sp>
        <p:sp>
          <p:nvSpPr>
            <p:cNvPr id="27" name="Speech Bubble: Rectangle with Corners Rounded 4">
              <a:extLst>
                <a:ext uri="{FF2B5EF4-FFF2-40B4-BE49-F238E27FC236}">
                  <a16:creationId xmlns:a16="http://schemas.microsoft.com/office/drawing/2014/main" id="{772FF2FC-6D31-43A4-8D65-12F820D2F9AE}"/>
                </a:ext>
              </a:extLst>
            </p:cNvPr>
            <p:cNvSpPr/>
            <p:nvPr/>
          </p:nvSpPr>
          <p:spPr>
            <a:xfrm>
              <a:off x="2967017" y="2687364"/>
              <a:ext cx="2464520" cy="890049"/>
            </a:xfrm>
            <a:prstGeom prst="wedgeRoundRectCallout">
              <a:avLst>
                <a:gd name="adj1" fmla="val -65799"/>
                <a:gd name="adj2" fmla="val -7565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a:ea typeface="微软雅黑"/>
                  <a:cs typeface="+mn-cs"/>
                </a:rPr>
                <a:t>Allow users to update/preview/filter</a:t>
              </a:r>
              <a:r>
                <a:rPr kumimoji="0" lang="en-US" sz="1600" b="0" i="0" u="none" strike="noStrike" kern="1200" cap="none" spc="0" normalizeH="0" noProof="0" dirty="0">
                  <a:ln>
                    <a:noFill/>
                  </a:ln>
                  <a:solidFill>
                    <a:srgbClr val="0000FF"/>
                  </a:solidFill>
                  <a:effectLst/>
                  <a:uLnTx/>
                  <a:uFillTx/>
                  <a:latin typeface="Calibri"/>
                  <a:ea typeface="微软雅黑"/>
                  <a:cs typeface="+mn-cs"/>
                </a:rPr>
                <a:t> </a:t>
              </a:r>
              <a:r>
                <a:rPr kumimoji="0" lang="en-US" sz="1600" b="0" i="0" u="none" strike="noStrike" kern="1200" cap="none" spc="0" normalizeH="0" baseline="0" noProof="0" dirty="0">
                  <a:ln>
                    <a:noFill/>
                  </a:ln>
                  <a:solidFill>
                    <a:srgbClr val="0000FF"/>
                  </a:solidFill>
                  <a:effectLst/>
                  <a:uLnTx/>
                  <a:uFillTx/>
                  <a:latin typeface="Calibri"/>
                  <a:ea typeface="微软雅黑"/>
                  <a:cs typeface="+mn-cs"/>
                </a:rPr>
                <a:t>Input data files</a:t>
              </a:r>
            </a:p>
          </p:txBody>
        </p:sp>
        <p:sp>
          <p:nvSpPr>
            <p:cNvPr id="28" name="Rectangle 27">
              <a:extLst>
                <a:ext uri="{FF2B5EF4-FFF2-40B4-BE49-F238E27FC236}">
                  <a16:creationId xmlns:a16="http://schemas.microsoft.com/office/drawing/2014/main" id="{9B267812-2C6A-485E-BA0A-2A340D22835E}"/>
                </a:ext>
              </a:extLst>
            </p:cNvPr>
            <p:cNvSpPr/>
            <p:nvPr/>
          </p:nvSpPr>
          <p:spPr bwMode="auto">
            <a:xfrm>
              <a:off x="2066544" y="2212848"/>
              <a:ext cx="457200" cy="246888"/>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uLnTx/>
                <a:uFillTx/>
                <a:latin typeface="Arial" charset="0"/>
                <a:ea typeface="宋体" pitchFamily="2" charset="-122"/>
                <a:cs typeface="+mn-cs"/>
              </a:endParaRPr>
            </a:p>
          </p:txBody>
        </p:sp>
        <p:sp>
          <p:nvSpPr>
            <p:cNvPr id="29" name="Rectangle 28">
              <a:extLst>
                <a:ext uri="{FF2B5EF4-FFF2-40B4-BE49-F238E27FC236}">
                  <a16:creationId xmlns:a16="http://schemas.microsoft.com/office/drawing/2014/main" id="{1673691E-AD97-4614-B012-CF1D0EFB3A9C}"/>
                </a:ext>
              </a:extLst>
            </p:cNvPr>
            <p:cNvSpPr/>
            <p:nvPr/>
          </p:nvSpPr>
          <p:spPr bwMode="auto">
            <a:xfrm>
              <a:off x="1399032" y="6385675"/>
              <a:ext cx="1207008" cy="243191"/>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uLnTx/>
                <a:uFillTx/>
                <a:latin typeface="Arial" charset="0"/>
                <a:ea typeface="宋体" pitchFamily="2" charset="-122"/>
                <a:cs typeface="+mn-cs"/>
              </a:endParaRPr>
            </a:p>
          </p:txBody>
        </p:sp>
        <p:sp>
          <p:nvSpPr>
            <p:cNvPr id="30" name="Speech Bubble: Rectangle with Corners Rounded 4">
              <a:extLst>
                <a:ext uri="{FF2B5EF4-FFF2-40B4-BE49-F238E27FC236}">
                  <a16:creationId xmlns:a16="http://schemas.microsoft.com/office/drawing/2014/main" id="{39BE6111-690D-40FF-B53D-78A13D4A54B9}"/>
                </a:ext>
              </a:extLst>
            </p:cNvPr>
            <p:cNvSpPr/>
            <p:nvPr/>
          </p:nvSpPr>
          <p:spPr>
            <a:xfrm>
              <a:off x="3611672" y="5934739"/>
              <a:ext cx="3011190" cy="821831"/>
            </a:xfrm>
            <a:prstGeom prst="wedgeRoundRectCallout">
              <a:avLst>
                <a:gd name="adj1" fmla="val -80031"/>
                <a:gd name="adj2" fmla="val 28326"/>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a:ea typeface="微软雅黑"/>
                  <a:cs typeface="+mn-cs"/>
                </a:rPr>
                <a:t>Run and Save to a new project after loading new input data files</a:t>
              </a:r>
            </a:p>
          </p:txBody>
        </p:sp>
        <p:sp>
          <p:nvSpPr>
            <p:cNvPr id="31" name="Rectangle 12">
              <a:extLst>
                <a:ext uri="{FF2B5EF4-FFF2-40B4-BE49-F238E27FC236}">
                  <a16:creationId xmlns:a16="http://schemas.microsoft.com/office/drawing/2014/main" id="{984E8BA2-BFA4-4431-9131-295BC84014B8}"/>
                </a:ext>
              </a:extLst>
            </p:cNvPr>
            <p:cNvSpPr/>
            <p:nvPr/>
          </p:nvSpPr>
          <p:spPr>
            <a:xfrm>
              <a:off x="2102909" y="1058950"/>
              <a:ext cx="740664" cy="1740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DATA INPUT</a:t>
            </a:r>
            <a:endParaRPr lang="zh-CN" altLang="en-US" dirty="0">
              <a:solidFill>
                <a:srgbClr val="FFFF00"/>
              </a:solidFill>
            </a:endParaRPr>
          </a:p>
        </p:txBody>
      </p:sp>
      <p:sp>
        <p:nvSpPr>
          <p:cNvPr id="7" name="TextBox 6">
            <a:extLst>
              <a:ext uri="{FF2B5EF4-FFF2-40B4-BE49-F238E27FC236}">
                <a16:creationId xmlns:a16="http://schemas.microsoft.com/office/drawing/2014/main" id="{8A23A12A-C9A8-44C2-A5DF-2F55F5C6ECB1}"/>
              </a:ext>
            </a:extLst>
          </p:cNvPr>
          <p:cNvSpPr txBox="1"/>
          <p:nvPr/>
        </p:nvSpPr>
        <p:spPr>
          <a:xfrm>
            <a:off x="3305698" y="778415"/>
            <a:ext cx="2583271" cy="461665"/>
          </a:xfrm>
          <a:prstGeom prst="rect">
            <a:avLst/>
          </a:prstGeom>
          <a:noFill/>
        </p:spPr>
        <p:txBody>
          <a:bodyPr wrap="none" rtlCol="0">
            <a:spAutoFit/>
          </a:bodyPr>
          <a:lstStyle/>
          <a:p>
            <a:pPr>
              <a:defRPr/>
            </a:pPr>
            <a:r>
              <a:rPr lang="en-US" sz="2400" b="1" dirty="0">
                <a:solidFill>
                  <a:srgbClr val="FF0000"/>
                </a:solidFill>
                <a:latin typeface="Calibri"/>
              </a:rPr>
              <a:t>Data Input module</a:t>
            </a:r>
          </a:p>
        </p:txBody>
      </p:sp>
      <p:sp>
        <p:nvSpPr>
          <p:cNvPr id="13" name="TextBox 12">
            <a:extLst>
              <a:ext uri="{FF2B5EF4-FFF2-40B4-BE49-F238E27FC236}">
                <a16:creationId xmlns:a16="http://schemas.microsoft.com/office/drawing/2014/main" id="{221E1ACC-62FE-492B-AA11-DE396A501CFE}"/>
              </a:ext>
            </a:extLst>
          </p:cNvPr>
          <p:cNvSpPr txBox="1"/>
          <p:nvPr/>
        </p:nvSpPr>
        <p:spPr>
          <a:xfrm>
            <a:off x="457200" y="5670665"/>
            <a:ext cx="7528560" cy="1077218"/>
          </a:xfrm>
          <a:prstGeom prst="rect">
            <a:avLst/>
          </a:prstGeom>
          <a:noFill/>
          <a:ln>
            <a:no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Allow to update &amp; change input data files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data preview and filter functions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potential to use up to 10 publicly available input data files (~4GB)</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Quick turnaround to run &amp; save to a new “project” using new input data files</a:t>
            </a:r>
          </a:p>
        </p:txBody>
      </p:sp>
      <p:sp>
        <p:nvSpPr>
          <p:cNvPr id="33" name="Slide Number Placeholder 1">
            <a:extLst>
              <a:ext uri="{FF2B5EF4-FFF2-40B4-BE49-F238E27FC236}">
                <a16:creationId xmlns:a16="http://schemas.microsoft.com/office/drawing/2014/main" id="{8F7AB6BC-686D-408B-BF05-7CF84D09F1F8}"/>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848251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207874" y="-28575"/>
            <a:ext cx="9144000" cy="40011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Data Input Module: Input Files &amp; Attributes </a:t>
            </a:r>
            <a:r>
              <a:rPr kumimoji="0" lang="en-US" sz="16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	</a:t>
            </a:r>
            <a:r>
              <a:rPr kumimoji="0" lang="en-US" altLang="zh-CN" sz="1800" b="1" i="0" u="none" strike="noStrike" kern="1200" cap="none" spc="0" normalizeH="0" baseline="0" noProof="0" dirty="0">
                <a:ln>
                  <a:noFill/>
                </a:ln>
                <a:solidFill>
                  <a:srgbClr val="7030A0"/>
                </a:solidFill>
                <a:effectLst/>
                <a:uLnTx/>
                <a:uFillTx/>
                <a:latin typeface="Arial" charset="0"/>
                <a:ea typeface="宋体" panose="02010600030101010101" pitchFamily="2" charset="-122"/>
                <a:cs typeface="+mn-cs"/>
              </a:rPr>
              <a:t>   </a:t>
            </a:r>
          </a:p>
        </p:txBody>
      </p:sp>
      <p:graphicFrame>
        <p:nvGraphicFramePr>
          <p:cNvPr id="6" name="Table 5">
            <a:extLst>
              <a:ext uri="{FF2B5EF4-FFF2-40B4-BE49-F238E27FC236}">
                <a16:creationId xmlns:a16="http://schemas.microsoft.com/office/drawing/2014/main" id="{4FD6AFC8-B8D2-4E55-8898-36E8238FA57E}"/>
              </a:ext>
            </a:extLst>
          </p:cNvPr>
          <p:cNvGraphicFramePr>
            <a:graphicFrameLocks noGrp="1"/>
          </p:cNvGraphicFramePr>
          <p:nvPr>
            <p:extLst>
              <p:ext uri="{D42A27DB-BD31-4B8C-83A1-F6EECF244321}">
                <p14:modId xmlns:p14="http://schemas.microsoft.com/office/powerpoint/2010/main" val="2359087447"/>
              </p:ext>
            </p:extLst>
          </p:nvPr>
        </p:nvGraphicFramePr>
        <p:xfrm>
          <a:off x="0" y="-110395"/>
          <a:ext cx="9144001" cy="6968397"/>
        </p:xfrm>
        <a:graphic>
          <a:graphicData uri="http://schemas.openxmlformats.org/drawingml/2006/table">
            <a:tbl>
              <a:tblPr firstRow="1" bandRow="1">
                <a:tableStyleId>{7DF18680-E054-41AD-8BC1-D1AEF772440D}</a:tableStyleId>
              </a:tblPr>
              <a:tblGrid>
                <a:gridCol w="1874520">
                  <a:extLst>
                    <a:ext uri="{9D8B030D-6E8A-4147-A177-3AD203B41FA5}">
                      <a16:colId xmlns:a16="http://schemas.microsoft.com/office/drawing/2014/main" val="2008470103"/>
                    </a:ext>
                  </a:extLst>
                </a:gridCol>
                <a:gridCol w="946556">
                  <a:extLst>
                    <a:ext uri="{9D8B030D-6E8A-4147-A177-3AD203B41FA5}">
                      <a16:colId xmlns:a16="http://schemas.microsoft.com/office/drawing/2014/main" val="2468054943"/>
                    </a:ext>
                  </a:extLst>
                </a:gridCol>
                <a:gridCol w="2509875">
                  <a:extLst>
                    <a:ext uri="{9D8B030D-6E8A-4147-A177-3AD203B41FA5}">
                      <a16:colId xmlns:a16="http://schemas.microsoft.com/office/drawing/2014/main" val="4000740675"/>
                    </a:ext>
                  </a:extLst>
                </a:gridCol>
                <a:gridCol w="2974849">
                  <a:extLst>
                    <a:ext uri="{9D8B030D-6E8A-4147-A177-3AD203B41FA5}">
                      <a16:colId xmlns:a16="http://schemas.microsoft.com/office/drawing/2014/main" val="487913559"/>
                    </a:ext>
                  </a:extLst>
                </a:gridCol>
                <a:gridCol w="838201">
                  <a:extLst>
                    <a:ext uri="{9D8B030D-6E8A-4147-A177-3AD203B41FA5}">
                      <a16:colId xmlns:a16="http://schemas.microsoft.com/office/drawing/2014/main" val="3168272893"/>
                    </a:ext>
                  </a:extLst>
                </a:gridCol>
              </a:tblGrid>
              <a:tr h="677921">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Input </a:t>
                      </a:r>
                    </a:p>
                    <a:p>
                      <a:pPr algn="ctr"/>
                      <a:r>
                        <a:rPr lang="en-US" sz="1900" baseline="0" dirty="0">
                          <a:solidFill>
                            <a:srgbClr val="FF0000"/>
                          </a:solidFill>
                          <a:latin typeface="Arial" panose="020B0604020202020204" pitchFamily="34" charset="0"/>
                          <a:cs typeface="Arial" panose="020B0604020202020204" pitchFamily="34" charset="0"/>
                        </a:rPr>
                        <a:t>File Names</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a:t>
                      </a:r>
                      <a:r>
                        <a:rPr lang="en-US" sz="1600" baseline="0" dirty="0">
                          <a:solidFill>
                            <a:srgbClr val="FF0000"/>
                          </a:solidFill>
                          <a:latin typeface="Arial" panose="020B0604020202020204" pitchFamily="34" charset="0"/>
                          <a:cs typeface="Arial" panose="020B0604020202020204" pitchFamily="34" charset="0"/>
                        </a:rPr>
                        <a:t>Format</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Description</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Source</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p>
                    <a:p>
                      <a:pPr algn="ctr"/>
                      <a:r>
                        <a:rPr lang="en-US" sz="1600" dirty="0">
                          <a:solidFill>
                            <a:srgbClr val="FF0000"/>
                          </a:solidFill>
                          <a:latin typeface="Arial" panose="020B0604020202020204" pitchFamily="34" charset="0"/>
                          <a:cs typeface="Arial" panose="020B0604020202020204" pitchFamily="34" charset="0"/>
                        </a:rPr>
                        <a:t>Period</a:t>
                      </a:r>
                    </a:p>
                  </a:txBody>
                  <a:tcPr marL="87440" marR="87440" marT="43720" marB="43720" anchor="ctr"/>
                </a:tc>
                <a:extLst>
                  <a:ext uri="{0D108BD9-81ED-4DB2-BD59-A6C34878D82A}">
                    <a16:rowId xmlns:a16="http://schemas.microsoft.com/office/drawing/2014/main" val="3211565500"/>
                  </a:ext>
                </a:extLst>
              </a:tr>
              <a:tr h="522923">
                <a:tc>
                  <a:txBody>
                    <a:bodyPr/>
                    <a:lstStyle/>
                    <a:p>
                      <a:pPr algn="ctr"/>
                      <a:r>
                        <a:rPr lang="en-US" sz="1200" dirty="0">
                          <a:solidFill>
                            <a:srgbClr val="0000FF"/>
                          </a:solidFill>
                          <a:latin typeface="Arial" panose="020B0604020202020204" pitchFamily="34" charset="0"/>
                          <a:cs typeface="Arial" panose="020B0604020202020204" pitchFamily="34" charset="0"/>
                        </a:rPr>
                        <a:t>“2014 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 &amp; PM</a:t>
                      </a:r>
                      <a:r>
                        <a:rPr lang="en-US" sz="1200" baseline="-25000" dirty="0">
                          <a:solidFill>
                            <a:srgbClr val="0000FF"/>
                          </a:solidFill>
                          <a:latin typeface="Arial" panose="020B0604020202020204" pitchFamily="34" charset="0"/>
                          <a:cs typeface="Arial" panose="020B0604020202020204" pitchFamily="34" charset="0"/>
                        </a:rPr>
                        <a:t>2.5</a:t>
                      </a:r>
                      <a:r>
                        <a:rPr lang="en-US" sz="1200" dirty="0">
                          <a:solidFill>
                            <a:srgbClr val="0000FF"/>
                          </a:solidFill>
                          <a:latin typeface="Arial" panose="020B0604020202020204" pitchFamily="34" charset="0"/>
                          <a:cs typeface="Arial" panose="020B0604020202020204" pitchFamily="34" charset="0"/>
                        </a:rPr>
                        <a:t> fused Ambient &amp;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O</a:t>
                      </a:r>
                      <a:r>
                        <a:rPr lang="en-US" sz="1200" baseline="-25000" dirty="0">
                          <a:solidFill>
                            <a:srgbClr val="FF0000"/>
                          </a:solidFill>
                          <a:latin typeface="Arial" panose="020B0604020202020204" pitchFamily="34" charset="0"/>
                          <a:cs typeface="Arial" panose="020B0604020202020204" pitchFamily="34" charset="0"/>
                        </a:rPr>
                        <a:t>3</a:t>
                      </a:r>
                      <a:r>
                        <a:rPr lang="en-US" sz="1200" baseline="0" dirty="0">
                          <a:solidFill>
                            <a:srgbClr val="FF0000"/>
                          </a:solidFill>
                          <a:latin typeface="Arial" panose="020B0604020202020204" pitchFamily="34" charset="0"/>
                          <a:cs typeface="Arial" panose="020B0604020202020204" pitchFamily="34" charset="0"/>
                        </a:rPr>
                        <a:t>/PM</a:t>
                      </a:r>
                      <a:r>
                        <a:rPr lang="en-US" sz="1200" baseline="-25000" dirty="0">
                          <a:solidFill>
                            <a:srgbClr val="FF0000"/>
                          </a:solidFill>
                          <a:latin typeface="Arial" panose="020B0604020202020204" pitchFamily="34" charset="0"/>
                          <a:cs typeface="Arial" panose="020B0604020202020204" pitchFamily="34" charset="0"/>
                        </a:rPr>
                        <a:t>2.5</a:t>
                      </a:r>
                      <a:r>
                        <a:rPr lang="en-US" sz="1200" baseline="0" dirty="0">
                          <a:solidFill>
                            <a:srgbClr val="FF0000"/>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ambient &amp; risk data</a:t>
                      </a:r>
                      <a:endParaRPr lang="en-US" sz="1200" dirty="0">
                        <a:latin typeface="Arial" panose="020B0604020202020204" pitchFamily="34" charset="0"/>
                        <a:cs typeface="Arial" panose="020B0604020202020204" pitchFamily="34" charset="0"/>
                      </a:endParaRPr>
                    </a:p>
                    <a:p>
                      <a:pPr algn="ctr"/>
                      <a:r>
                        <a:rPr lang="en-US" sz="1200" baseline="0" dirty="0">
                          <a:latin typeface="Arial" panose="020B0604020202020204" pitchFamily="34" charset="0"/>
                          <a:cs typeface="Arial" panose="020B0604020202020204" pitchFamily="34" charset="0"/>
                        </a:rPr>
                        <a:t>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2020013330"/>
                  </a:ext>
                </a:extLst>
              </a:tr>
              <a:tr h="460924">
                <a:tc>
                  <a:txBody>
                    <a:bodyPr/>
                    <a:lstStyle/>
                    <a:p>
                      <a:pPr algn="ctr"/>
                      <a:r>
                        <a:rPr lang="en-US" sz="1200" dirty="0">
                          <a:solidFill>
                            <a:srgbClr val="0000FF"/>
                          </a:solidFill>
                          <a:latin typeface="Arial" panose="020B0604020202020204" pitchFamily="34" charset="0"/>
                          <a:cs typeface="Arial" panose="020B0604020202020204" pitchFamily="34" charset="0"/>
                        </a:rPr>
                        <a:t>“2014 NATA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Air Toxics </a:t>
                      </a:r>
                      <a:r>
                        <a:rPr lang="en-US" sz="1200" baseline="0" dirty="0">
                          <a:latin typeface="Arial" panose="020B0604020202020204" pitchFamily="34" charset="0"/>
                          <a:cs typeface="Arial" panose="020B0604020202020204" pitchFamily="34" charset="0"/>
                        </a:rPr>
                        <a:t>ambient &amp; risk data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1621602255"/>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_DV_2009_2018”</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O</a:t>
                      </a:r>
                      <a:r>
                        <a:rPr lang="en-US" sz="1200" baseline="-25000" dirty="0">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a:t>
                      </a:r>
                      <a:r>
                        <a:rPr lang="en-US" altLang="zh-CN" sz="1200" baseline="0" dirty="0">
                          <a:solidFill>
                            <a:schemeClr val="tx1"/>
                          </a:solidFill>
                          <a:latin typeface="Arial" panose="020B0604020202020204" pitchFamily="34" charset="0"/>
                          <a:cs typeface="Arial" panose="020B0604020202020204" pitchFamily="34" charset="0"/>
                        </a:rPr>
                        <a:t>EPA</a:t>
                      </a:r>
                      <a:r>
                        <a:rPr lang="en-US" sz="1200" baseline="0" dirty="0">
                          <a:solidFill>
                            <a:schemeClr val="tx1"/>
                          </a:solidFill>
                          <a:latin typeface="Arial" panose="020B0604020202020204" pitchFamily="34" charset="0"/>
                          <a:cs typeface="Arial" panose="020B0604020202020204" pitchFamily="34" charset="0"/>
                        </a:rPr>
                        <a:t>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4249309967"/>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“PM_DV_2009_2018”</a:t>
                      </a: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EPA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992454991"/>
                  </a:ext>
                </a:extLst>
              </a:tr>
              <a:tr h="522923">
                <a:tc>
                  <a:txBody>
                    <a:bodyPr/>
                    <a:lstStyle/>
                    <a:p>
                      <a:pPr algn="ctr"/>
                      <a:r>
                        <a:rPr lang="en-US" sz="1300" b="0" dirty="0">
                          <a:solidFill>
                            <a:srgbClr val="0000FF"/>
                          </a:solidFill>
                          <a:latin typeface="Arial" panose="020B0604020202020204" pitchFamily="34" charset="0"/>
                          <a:cs typeface="Arial" panose="020B0604020202020204" pitchFamily="34" charset="0"/>
                        </a:rPr>
                        <a:t>“Advance</a:t>
                      </a:r>
                      <a:r>
                        <a:rPr lang="en-US" sz="1300" b="0" baseline="0" dirty="0">
                          <a:solidFill>
                            <a:srgbClr val="0000FF"/>
                          </a:solidFill>
                          <a:latin typeface="Arial" panose="020B0604020202020204" pitchFamily="34" charset="0"/>
                          <a:cs typeface="Arial" panose="020B0604020202020204" pitchFamily="34" charset="0"/>
                        </a:rPr>
                        <a:t> areas  O</a:t>
                      </a:r>
                      <a:r>
                        <a:rPr lang="en-US" sz="1300" b="0" baseline="-25000" dirty="0">
                          <a:solidFill>
                            <a:srgbClr val="0000FF"/>
                          </a:solidFill>
                          <a:latin typeface="Arial" panose="020B0604020202020204" pitchFamily="34" charset="0"/>
                          <a:cs typeface="Arial" panose="020B0604020202020204" pitchFamily="34" charset="0"/>
                        </a:rPr>
                        <a:t>3</a:t>
                      </a:r>
                      <a:r>
                        <a:rPr lang="en-US" sz="1300" b="0" baseline="0" dirty="0">
                          <a:solidFill>
                            <a:srgbClr val="0000FF"/>
                          </a:solidFill>
                          <a:latin typeface="Arial" panose="020B0604020202020204" pitchFamily="34" charset="0"/>
                          <a:cs typeface="Arial" panose="020B0604020202020204" pitchFamily="34" charset="0"/>
                        </a:rPr>
                        <a:t>_PM”</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05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O</a:t>
                      </a:r>
                      <a:r>
                        <a:rPr lang="en-US" sz="1200" b="0" baseline="-25000" dirty="0">
                          <a:solidFill>
                            <a:schemeClr val="tx1"/>
                          </a:solidFill>
                          <a:latin typeface="Arial" panose="020B0604020202020204" pitchFamily="34" charset="0"/>
                          <a:cs typeface="Arial" panose="020B0604020202020204" pitchFamily="34" charset="0"/>
                        </a:rPr>
                        <a:t>3</a:t>
                      </a:r>
                      <a:r>
                        <a:rPr lang="en-US" sz="1200" b="0" dirty="0">
                          <a:solidFill>
                            <a:schemeClr val="tx1"/>
                          </a:solidFill>
                          <a:latin typeface="Arial" panose="020B0604020202020204" pitchFamily="34" charset="0"/>
                          <a:cs typeface="Arial" panose="020B0604020202020204" pitchFamily="34" charset="0"/>
                        </a:rPr>
                        <a:t> &amp; PM</a:t>
                      </a:r>
                      <a:r>
                        <a:rPr lang="en-US" sz="1200" b="0" baseline="-25000" dirty="0">
                          <a:solidFill>
                            <a:schemeClr val="tx1"/>
                          </a:solidFill>
                          <a:latin typeface="Arial" panose="020B0604020202020204" pitchFamily="34" charset="0"/>
                          <a:cs typeface="Arial" panose="020B0604020202020204" pitchFamily="34" charset="0"/>
                        </a:rPr>
                        <a:t>2.5</a:t>
                      </a:r>
                      <a:r>
                        <a:rPr lang="en-US" sz="1200" b="0" dirty="0">
                          <a:solidFill>
                            <a:schemeClr val="tx1"/>
                          </a:solidFill>
                          <a:latin typeface="Arial" panose="020B0604020202020204" pitchFamily="34" charset="0"/>
                          <a:cs typeface="Arial" panose="020B0604020202020204" pitchFamily="34" charset="0"/>
                        </a:rPr>
                        <a:t> Advance</a:t>
                      </a:r>
                      <a:r>
                        <a:rPr lang="en-US" sz="1200" b="0" baseline="0" dirty="0">
                          <a:solidFill>
                            <a:schemeClr val="tx1"/>
                          </a:solidFill>
                          <a:latin typeface="Arial" panose="020B0604020202020204" pitchFamily="34" charset="0"/>
                          <a:cs typeface="Arial" panose="020B0604020202020204" pitchFamily="34" charset="0"/>
                        </a:rPr>
                        <a:t> Areas</a:t>
                      </a:r>
                      <a:endParaRPr lang="en-US" sz="1200" b="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2018</a:t>
                      </a:r>
                    </a:p>
                  </a:txBody>
                  <a:tcPr marL="87440" marR="87440" marT="43720" marB="43720" anchor="ctr"/>
                </a:tc>
                <a:extLst>
                  <a:ext uri="{0D108BD9-81ED-4DB2-BD59-A6C34878D82A}">
                    <a16:rowId xmlns:a16="http://schemas.microsoft.com/office/drawing/2014/main" val="10005"/>
                  </a:ext>
                </a:extLst>
              </a:tr>
              <a:tr h="972416">
                <a:tc>
                  <a:txBody>
                    <a:bodyPr/>
                    <a:lstStyle/>
                    <a:p>
                      <a:pPr algn="ctr"/>
                      <a:r>
                        <a:rPr lang="en-US" sz="1300" b="0" dirty="0">
                          <a:solidFill>
                            <a:srgbClr val="0000FF"/>
                          </a:solidFill>
                          <a:latin typeface="Arial" panose="020B0604020202020204" pitchFamily="34" charset="0"/>
                          <a:cs typeface="Arial" panose="020B0604020202020204" pitchFamily="34" charset="0"/>
                        </a:rPr>
                        <a:t>“Index</a:t>
                      </a:r>
                      <a:r>
                        <a:rPr lang="en-US" sz="1300" b="0" baseline="0" dirty="0">
                          <a:solidFill>
                            <a:srgbClr val="0000FF"/>
                          </a:solidFill>
                          <a:latin typeface="Arial" panose="020B0604020202020204" pitchFamily="34" charset="0"/>
                          <a:cs typeface="Arial" panose="020B0604020202020204" pitchFamily="34" charset="0"/>
                        </a:rPr>
                        <a:t> of Poverty_</a:t>
                      </a:r>
                    </a:p>
                    <a:p>
                      <a:pPr algn="ctr"/>
                      <a:r>
                        <a:rPr lang="en-US" sz="1300" b="0" baseline="0" dirty="0">
                          <a:solidFill>
                            <a:srgbClr val="0000FF"/>
                          </a:solidFill>
                          <a:latin typeface="Arial" panose="020B0604020202020204" pitchFamily="34" charset="0"/>
                          <a:cs typeface="Arial" panose="020B0604020202020204" pitchFamily="34" charset="0"/>
                        </a:rPr>
                        <a:t>Disadvantage”</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endParaRPr lang="en-US" sz="12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baseline="0" dirty="0">
                          <a:latin typeface="Arial" panose="020B0604020202020204" pitchFamily="34" charset="0"/>
                          <a:cs typeface="Arial" panose="020B0604020202020204" pitchFamily="34" charset="0"/>
                        </a:rPr>
                        <a:t>Index of poverty/disadvantage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Univ. of Michigan </a:t>
                      </a:r>
                      <a:endParaRPr lang="en-US" sz="12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aseline="0" dirty="0">
                          <a:solidFill>
                            <a:schemeClr val="tx1"/>
                          </a:solidFill>
                          <a:latin typeface="Arial" panose="020B0604020202020204" pitchFamily="34" charset="0"/>
                          <a:cs typeface="Arial" panose="020B0604020202020204" pitchFamily="34" charset="0"/>
                        </a:rPr>
                        <a:t>w</a:t>
                      </a:r>
                      <a:r>
                        <a:rPr lang="en-US" sz="1200" baseline="0" dirty="0">
                          <a:solidFill>
                            <a:schemeClr val="tx1"/>
                          </a:solidFill>
                          <a:latin typeface="Arial" panose="020B0604020202020204" pitchFamily="34" charset="0"/>
                          <a:cs typeface="Arial" panose="020B0604020202020204" pitchFamily="34" charset="0"/>
                        </a:rPr>
                        <a:t>ebsite: </a:t>
                      </a:r>
                      <a:r>
                        <a:rPr lang="en-US" altLang="zh-CN" sz="1100" dirty="0">
                          <a:latin typeface="Arial" panose="020B0604020202020204" pitchFamily="34" charset="0"/>
                          <a:cs typeface="Arial" panose="020B0604020202020204" pitchFamily="34" charset="0"/>
                          <a:hlinkClick r:id="rId4"/>
                        </a:rPr>
                        <a:t>https://poverty.umich.edu/projects/understanding-communities-of-deep-disadvantage/</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kern="1200" dirty="0">
                          <a:solidFill>
                            <a:schemeClr val="dk1"/>
                          </a:solidFill>
                          <a:latin typeface="Arial" panose="020B0604020202020204" pitchFamily="34" charset="0"/>
                          <a:ea typeface="+mn-ea"/>
                          <a:cs typeface="Arial" panose="020B0604020202020204" pitchFamily="34" charset="0"/>
                        </a:rPr>
                        <a:t>2017</a:t>
                      </a:r>
                    </a:p>
                  </a:txBody>
                  <a:tcPr marL="87440" marR="87440" marT="43720" marB="43720" anchor="ctr"/>
                </a:tc>
                <a:extLst>
                  <a:ext uri="{0D108BD9-81ED-4DB2-BD59-A6C34878D82A}">
                    <a16:rowId xmlns:a16="http://schemas.microsoft.com/office/drawing/2014/main" val="10006"/>
                  </a:ext>
                </a:extLst>
              </a:tr>
              <a:tr h="977740">
                <a:tc>
                  <a:txBody>
                    <a:bodyPr/>
                    <a:lstStyle/>
                    <a:p>
                      <a:pPr algn="ctr"/>
                      <a:r>
                        <a:rPr lang="en-US" sz="1200" dirty="0">
                          <a:solidFill>
                            <a:srgbClr val="0000FF"/>
                          </a:solidFill>
                          <a:latin typeface="Arial" panose="020B0604020202020204" pitchFamily="34" charset="0"/>
                          <a:cs typeface="Arial" panose="020B0604020202020204" pitchFamily="34" charset="0"/>
                        </a:rPr>
                        <a:t>“NEI_County_CAPs”</a:t>
                      </a:r>
                    </a:p>
                    <a:p>
                      <a:pPr algn="ctr"/>
                      <a:endParaRPr lang="en-US" sz="1200" dirty="0">
                        <a:solidFill>
                          <a:srgbClr val="0000FF"/>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Arial" panose="020B0604020202020204" pitchFamily="34" charset="0"/>
                          <a:cs typeface="Arial" panose="020B0604020202020204" pitchFamily="34" charset="0"/>
                        </a:rPr>
                        <a:t>“NEI_Facility_HAPs_ CAPs”</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1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Major emission sources and facility info. of CAPs &amp; HAPs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OAQPS public website: </a:t>
                      </a:r>
                      <a:r>
                        <a:rPr kumimoji="0" lang="en-US" sz="105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ftp://newftp.epa.gov/EPADataCommons/OAR/OAQPS/NEI/NEI_Facility_HAPs_CAPs.zip </a:t>
                      </a:r>
                      <a:r>
                        <a:rPr kumimoji="0" lang="en-US" sz="110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ftp://newftp.epa.gov/EPADataCommons/OAR/OAQPS/NEI/NEI_County_CAP.zip</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altLang="zh-CN" sz="1400" kern="1200" dirty="0">
                          <a:solidFill>
                            <a:schemeClr val="dk1"/>
                          </a:solidFill>
                          <a:latin typeface="Arial" panose="020B0604020202020204" pitchFamily="34" charset="0"/>
                          <a:ea typeface="+mn-ea"/>
                          <a:cs typeface="Arial" panose="020B0604020202020204" pitchFamily="34" charset="0"/>
                        </a:rPr>
                        <a:t>2008, 2011, 2014</a:t>
                      </a:r>
                      <a:endParaRPr lang="en-US" sz="14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extLst>
                  <a:ext uri="{0D108BD9-81ED-4DB2-BD59-A6C34878D82A}">
                    <a16:rowId xmlns:a16="http://schemas.microsoft.com/office/drawing/2014/main" val="10007"/>
                  </a:ext>
                </a:extLst>
              </a:tr>
              <a:tr h="799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FF"/>
                          </a:solidFill>
                          <a:latin typeface="Arial" panose="020B0604020202020204" pitchFamily="34" charset="0"/>
                          <a:ea typeface="+mn-ea"/>
                          <a:cs typeface="Arial" panose="020B0604020202020204" pitchFamily="34" charset="0"/>
                        </a:rPr>
                        <a:t>“2014 NEI_NATA Emissions”</a:t>
                      </a:r>
                    </a:p>
                  </a:txBody>
                  <a:tcPr marL="87440" marR="87440" marT="43720" marB="43720" anchor="ctr"/>
                </a:tc>
                <a:tc>
                  <a:txBody>
                    <a:bodyPr/>
                    <a:lstStyle/>
                    <a:p>
                      <a:pPr algn="ctr"/>
                      <a:r>
                        <a:rPr lang="en-US" sz="1200" kern="1200" dirty="0">
                          <a:solidFill>
                            <a:schemeClr val="dk1"/>
                          </a:solidFill>
                          <a:effectLst/>
                          <a:latin typeface="Arial" panose="020B0604020202020204" pitchFamily="34" charset="0"/>
                          <a:ea typeface="+mn-ea"/>
                          <a:cs typeface="Arial" panose="020B0604020202020204" pitchFamily="34" charset="0"/>
                        </a:rPr>
                        <a:t>Access Database</a:t>
                      </a:r>
                    </a:p>
                    <a:p>
                      <a:pPr algn="ctr"/>
                      <a:r>
                        <a:rPr lang="en-US" sz="1200" kern="1200" dirty="0">
                          <a:solidFill>
                            <a:schemeClr val="dk1"/>
                          </a:solidFill>
                          <a:effectLst/>
                          <a:latin typeface="Arial" panose="020B0604020202020204" pitchFamily="34" charset="0"/>
                          <a:ea typeface="+mn-ea"/>
                          <a:cs typeface="Arial" panose="020B0604020202020204" pitchFamily="34" charset="0"/>
                        </a:rPr>
                        <a:t>(*. accdb)</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NATA emissions data from 2014 NEI database, including various source groups</a:t>
                      </a:r>
                      <a:endParaRPr lang="en-US" sz="1200" kern="1200" dirty="0">
                        <a:solidFill>
                          <a:schemeClr val="dk1"/>
                        </a:solidFill>
                        <a:effectLst/>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fontAlgn="ctr"/>
                      <a:r>
                        <a:rPr lang="en-US" sz="1200" kern="1200" baseline="0" dirty="0">
                          <a:solidFill>
                            <a:schemeClr val="tx1"/>
                          </a:solidFill>
                          <a:latin typeface="Arial" panose="020B0604020202020204" pitchFamily="34" charset="0"/>
                          <a:ea typeface="+mn-ea"/>
                          <a:cs typeface="Arial" panose="020B0604020202020204" pitchFamily="34" charset="0"/>
                        </a:rPr>
                        <a:t>From </a:t>
                      </a:r>
                      <a:r>
                        <a:rPr lang="en-US" altLang="zh-CN" sz="1200" kern="1200" baseline="0" dirty="0">
                          <a:solidFill>
                            <a:schemeClr val="tx1"/>
                          </a:solidFill>
                          <a:latin typeface="Arial" panose="020B0604020202020204" pitchFamily="34" charset="0"/>
                          <a:ea typeface="+mn-ea"/>
                          <a:cs typeface="Arial" panose="020B0604020202020204" pitchFamily="34" charset="0"/>
                        </a:rPr>
                        <a:t>EPA public website:</a:t>
                      </a:r>
                      <a:r>
                        <a:rPr lang="zh-CN" altLang="en-US" sz="1200" kern="1200" baseline="0" dirty="0">
                          <a:solidFill>
                            <a:schemeClr val="tx1"/>
                          </a:solidFill>
                          <a:latin typeface="Arial" panose="020B0604020202020204" pitchFamily="34" charset="0"/>
                          <a:ea typeface="+mn-ea"/>
                          <a:cs typeface="Arial" panose="020B0604020202020204" pitchFamily="34" charset="0"/>
                        </a:rPr>
                        <a:t> </a:t>
                      </a:r>
                      <a:r>
                        <a:rPr lang="en-US" altLang="zh-CN" sz="1100" dirty="0">
                          <a:latin typeface="Arial" panose="020B0604020202020204" pitchFamily="34" charset="0"/>
                          <a:cs typeface="Arial" panose="020B0604020202020204" pitchFamily="34" charset="0"/>
                          <a:hlinkClick r:id="rId5"/>
                        </a:rPr>
                        <a:t>https://www.epa.gov/national-air-toxics-assessment/2014-nata-assessment-results#emissions</a:t>
                      </a:r>
                      <a:endParaRPr lang="en-US" sz="1200" kern="1200" baseline="0" dirty="0">
                        <a:solidFill>
                          <a:schemeClr val="tx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4249155262"/>
                  </a:ext>
                </a:extLst>
              </a:tr>
              <a:tr h="8019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FF"/>
                          </a:solidFill>
                          <a:latin typeface="Arial" panose="020B0604020202020204" pitchFamily="34" charset="0"/>
                          <a:ea typeface="+mn-ea"/>
                          <a:cs typeface="Arial" panose="020B0604020202020204" pitchFamily="34" charset="0"/>
                        </a:rPr>
                        <a:t>“Class1_FederalAreas”</a:t>
                      </a:r>
                      <a:endParaRPr lang="en-US" sz="1200" kern="1200" dirty="0">
                        <a:solidFill>
                          <a:srgbClr val="0000FF"/>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050" kern="1200" dirty="0">
                          <a:solidFill>
                            <a:schemeClr val="dk1"/>
                          </a:solidFill>
                          <a:latin typeface="Arial" panose="020B0604020202020204" pitchFamily="34" charset="0"/>
                          <a:ea typeface="+mn-ea"/>
                          <a:cs typeface="Arial" panose="020B0604020202020204" pitchFamily="34" charset="0"/>
                        </a:rPr>
                        <a:t>Geodataset</a:t>
                      </a:r>
                      <a:endParaRPr lang="en-US" sz="105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Mandatory Class 1 Federal Areas</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fontAlgn="ctr"/>
                      <a:r>
                        <a:rPr lang="en-US" altLang="zh-CN" sz="1200" kern="1200" baseline="0" dirty="0">
                          <a:solidFill>
                            <a:schemeClr val="tx1"/>
                          </a:solidFill>
                          <a:latin typeface="Arial" panose="020B0604020202020204" pitchFamily="34" charset="0"/>
                          <a:ea typeface="+mn-ea"/>
                          <a:cs typeface="Arial" panose="020B0604020202020204" pitchFamily="34" charset="0"/>
                        </a:rPr>
                        <a:t>From Mandatory Class 1 Federal Areas Web Service: </a:t>
                      </a:r>
                      <a:r>
                        <a:rPr kumimoji="0" lang="en-US" altLang="zh-CN"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https://edg.epa.gov/data/public/OAR/OAQPS/Class1/Class1Areas.zip</a:t>
                      </a:r>
                      <a:endParaRPr lang="en-US" sz="12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marL="87440" marR="87440" marT="43720" marB="43720" anchor="ctr"/>
                </a:tc>
                <a:extLst>
                  <a:ext uri="{0D108BD9-81ED-4DB2-BD59-A6C34878D82A}">
                    <a16:rowId xmlns:a16="http://schemas.microsoft.com/office/drawing/2014/main" val="493455773"/>
                  </a:ext>
                </a:extLst>
              </a:tr>
            </a:tbl>
          </a:graphicData>
        </a:graphic>
      </p:graphicFrame>
      <p:sp>
        <p:nvSpPr>
          <p:cNvPr id="5" name="Slide Number Placeholder 1">
            <a:extLst>
              <a:ext uri="{FF2B5EF4-FFF2-40B4-BE49-F238E27FC236}">
                <a16:creationId xmlns:a16="http://schemas.microsoft.com/office/drawing/2014/main" id="{7C0A06F9-BDE5-4ECE-B4DC-1A9B625358E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11</a:t>
            </a:fld>
            <a:endParaRPr lang="en-US" dirty="0">
              <a:solidFill>
                <a:prstClr val="black">
                  <a:tint val="75000"/>
                </a:prstClr>
              </a:solidFill>
              <a:latin typeface="Arial" pitchFamily="34" charset="0"/>
            </a:endParaRPr>
          </a:p>
        </p:txBody>
      </p:sp>
      <p:sp>
        <p:nvSpPr>
          <p:cNvPr id="7" name="Rectangle 12">
            <a:extLst>
              <a:ext uri="{FF2B5EF4-FFF2-40B4-BE49-F238E27FC236}">
                <a16:creationId xmlns:a16="http://schemas.microsoft.com/office/drawing/2014/main" id="{547152DB-1CD4-487A-ADC4-9EA4DFEA224F}"/>
              </a:ext>
            </a:extLst>
          </p:cNvPr>
          <p:cNvSpPr/>
          <p:nvPr/>
        </p:nvSpPr>
        <p:spPr>
          <a:xfrm>
            <a:off x="9144" y="566928"/>
            <a:ext cx="1883664" cy="6291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0598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3"/>
          <a:stretch>
            <a:fillRect/>
          </a:stretch>
        </p:blipFill>
        <p:spPr>
          <a:xfrm>
            <a:off x="0" y="778414"/>
            <a:ext cx="9144000" cy="4979620"/>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DATA QUERY</a:t>
            </a:r>
            <a:endParaRPr lang="zh-CN" altLang="en-US" dirty="0">
              <a:solidFill>
                <a:srgbClr val="FFFF00"/>
              </a:solidFill>
            </a:endParaRPr>
          </a:p>
        </p:txBody>
      </p:sp>
      <p:sp>
        <p:nvSpPr>
          <p:cNvPr id="8" name="TextBox 7">
            <a:extLst>
              <a:ext uri="{FF2B5EF4-FFF2-40B4-BE49-F238E27FC236}">
                <a16:creationId xmlns:a16="http://schemas.microsoft.com/office/drawing/2014/main" id="{78F34D15-C85C-4CBE-BF5B-5C027BBCB801}"/>
              </a:ext>
            </a:extLst>
          </p:cNvPr>
          <p:cNvSpPr txBox="1"/>
          <p:nvPr/>
        </p:nvSpPr>
        <p:spPr>
          <a:xfrm>
            <a:off x="3406375" y="718238"/>
            <a:ext cx="2687210" cy="461665"/>
          </a:xfrm>
          <a:prstGeom prst="rect">
            <a:avLst/>
          </a:prstGeom>
          <a:noFill/>
        </p:spPr>
        <p:txBody>
          <a:bodyPr wrap="none" rtlCol="0">
            <a:spAutoFit/>
          </a:bodyPr>
          <a:lstStyle/>
          <a:p>
            <a:pPr>
              <a:defRPr/>
            </a:pPr>
            <a:r>
              <a:rPr lang="en-US" sz="2400" b="1" dirty="0">
                <a:solidFill>
                  <a:srgbClr val="FF0000"/>
                </a:solidFill>
                <a:latin typeface="Calibri"/>
              </a:rPr>
              <a:t>Data Query module</a:t>
            </a:r>
          </a:p>
        </p:txBody>
      </p:sp>
      <p:sp>
        <p:nvSpPr>
          <p:cNvPr id="18" name="TextBox 17">
            <a:extLst>
              <a:ext uri="{FF2B5EF4-FFF2-40B4-BE49-F238E27FC236}">
                <a16:creationId xmlns:a16="http://schemas.microsoft.com/office/drawing/2014/main" id="{A82FD8BC-7EBE-440F-91CE-F8ED5C5B5F50}"/>
              </a:ext>
            </a:extLst>
          </p:cNvPr>
          <p:cNvSpPr txBox="1"/>
          <p:nvPr/>
        </p:nvSpPr>
        <p:spPr>
          <a:xfrm>
            <a:off x="0" y="5758034"/>
            <a:ext cx="9032033" cy="1077218"/>
          </a:xfrm>
          <a:prstGeom prst="rect">
            <a:avLst/>
          </a:prstGeom>
          <a:noFill/>
          <a:ln>
            <a:no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overlaying map and summary table for data query results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data query based on selected data fields: </a:t>
            </a:r>
            <a:r>
              <a:rPr lang="en-US" sz="1600" dirty="0">
                <a:latin typeface="Arial" panose="020B0604020202020204" pitchFamily="34" charset="0"/>
                <a:cs typeface="Arial" panose="020B0604020202020204" pitchFamily="34" charset="0"/>
              </a:rPr>
              <a:t>“Ambient/Risk, Advance area, Socio-demographic (EJ) area, NA Area, Class I area”</a:t>
            </a:r>
          </a:p>
        </p:txBody>
      </p:sp>
      <p:sp>
        <p:nvSpPr>
          <p:cNvPr id="20" name="Slide Number Placeholder 1">
            <a:extLst>
              <a:ext uri="{FF2B5EF4-FFF2-40B4-BE49-F238E27FC236}">
                <a16:creationId xmlns:a16="http://schemas.microsoft.com/office/drawing/2014/main" id="{C4959AD4-EE50-4ABE-A282-2AAC552BD3F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436108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p:txBody>
          <a:bodyPr/>
          <a:lstStyle/>
          <a:p>
            <a:r>
              <a:rPr lang="en-US" sz="2800" dirty="0"/>
              <a:t>OID Related Examples</a:t>
            </a: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p:txBody>
          <a:bodyPr>
            <a:normAutofit fontScale="92500" lnSpcReduction="20000"/>
          </a:bodyPr>
          <a:lstStyle/>
          <a:p>
            <a:r>
              <a:rPr lang="en-US" sz="3000" b="0" dirty="0"/>
              <a:t>How can NEXUS can be used to identify highest risk areas across O</a:t>
            </a:r>
            <a:r>
              <a:rPr lang="en-US" sz="3000" b="0" baseline="-25000" dirty="0"/>
              <a:t>3</a:t>
            </a:r>
            <a:r>
              <a:rPr lang="en-US" sz="3000" b="0" dirty="0"/>
              <a:t>, PM</a:t>
            </a:r>
            <a:r>
              <a:rPr lang="en-US" sz="3000" b="0" baseline="-25000" dirty="0"/>
              <a:t>2.5</a:t>
            </a:r>
            <a:r>
              <a:rPr lang="en-US" sz="3000" b="0" dirty="0"/>
              <a:t>, and Air Toxics?</a:t>
            </a:r>
          </a:p>
          <a:p>
            <a:pPr lvl="1"/>
            <a:r>
              <a:rPr lang="en-US" sz="2600" b="0" dirty="0"/>
              <a:t>Example 1 </a:t>
            </a:r>
            <a:r>
              <a:rPr lang="en-US" sz="2600" b="0" dirty="0">
                <a:sym typeface="Wingdings" panose="05000000000000000000" pitchFamily="2" charset="2"/>
              </a:rPr>
              <a:t> Miami CBSA</a:t>
            </a:r>
          </a:p>
          <a:p>
            <a:pPr lvl="1"/>
            <a:endParaRPr lang="en-US" sz="2600" b="0" dirty="0">
              <a:sym typeface="Wingdings" panose="05000000000000000000" pitchFamily="2" charset="2"/>
            </a:endParaRPr>
          </a:p>
          <a:p>
            <a:r>
              <a:rPr lang="en-US" sz="3000" b="0" dirty="0">
                <a:sym typeface="Wingdings" panose="05000000000000000000" pitchFamily="2" charset="2"/>
              </a:rPr>
              <a:t>How can </a:t>
            </a:r>
            <a:r>
              <a:rPr lang="en-US" sz="3000" b="0" dirty="0"/>
              <a:t>NEXUS be used to identify the nature of multi-pollutant risks affecting Tribes?</a:t>
            </a:r>
          </a:p>
          <a:p>
            <a:pPr lvl="1"/>
            <a:r>
              <a:rPr lang="en-US" sz="2600" b="0" dirty="0">
                <a:sym typeface="Wingdings" panose="05000000000000000000" pitchFamily="2" charset="2"/>
              </a:rPr>
              <a:t>Example 2  Oklahoma City-Shawnee CBSA </a:t>
            </a:r>
          </a:p>
          <a:p>
            <a:pPr lvl="1"/>
            <a:endParaRPr lang="en-US" sz="2600" b="0" dirty="0">
              <a:sym typeface="Wingdings" panose="05000000000000000000" pitchFamily="2" charset="2"/>
            </a:endParaRPr>
          </a:p>
          <a:p>
            <a:r>
              <a:rPr lang="en-US" sz="3000" b="0" dirty="0">
                <a:sym typeface="Wingdings" panose="05000000000000000000" pitchFamily="2" charset="2"/>
              </a:rPr>
              <a:t>How can </a:t>
            </a:r>
            <a:r>
              <a:rPr lang="en-US" sz="3000" b="0" dirty="0"/>
              <a:t>NEXUS be used to identify the nature of multi-pollutant risks in areas with EJ concerns?</a:t>
            </a:r>
          </a:p>
          <a:p>
            <a:pPr lvl="1"/>
            <a:r>
              <a:rPr lang="en-US" sz="2600" b="0" dirty="0"/>
              <a:t>Example 3 </a:t>
            </a:r>
            <a:r>
              <a:rPr lang="en-US" sz="2600" b="0" dirty="0">
                <a:sym typeface="Wingdings" panose="05000000000000000000" pitchFamily="2" charset="2"/>
              </a:rPr>
              <a:t> Memphis CBSA</a:t>
            </a:r>
            <a:endParaRPr lang="en-US" sz="2600" b="0" dirty="0"/>
          </a:p>
          <a:p>
            <a:endParaRPr lang="en-US" dirty="0">
              <a:sym typeface="Wingdings" panose="05000000000000000000" pitchFamily="2" charset="2"/>
            </a:endParaRPr>
          </a:p>
        </p:txBody>
      </p:sp>
      <p:sp>
        <p:nvSpPr>
          <p:cNvPr id="4" name="Slide Number Placeholder 1">
            <a:extLst>
              <a:ext uri="{FF2B5EF4-FFF2-40B4-BE49-F238E27FC236}">
                <a16:creationId xmlns:a16="http://schemas.microsoft.com/office/drawing/2014/main" id="{660F7E7A-3C0B-4C18-AD61-ECA9681FE55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7005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4970-837A-4A85-BBF2-B97E10C9EE95}"/>
              </a:ext>
            </a:extLst>
          </p:cNvPr>
          <p:cNvSpPr>
            <a:spLocks noGrp="1"/>
          </p:cNvSpPr>
          <p:nvPr>
            <p:ph type="title"/>
          </p:nvPr>
        </p:nvSpPr>
        <p:spPr>
          <a:xfrm>
            <a:off x="0" y="71439"/>
            <a:ext cx="9144000" cy="669103"/>
          </a:xfrm>
        </p:spPr>
        <p:txBody>
          <a:bodyPr/>
          <a:lstStyle/>
          <a:p>
            <a:r>
              <a:rPr lang="en-US" altLang="zh-CN" sz="2800" dirty="0"/>
              <a:t>NEXUS Tool: </a:t>
            </a:r>
            <a:r>
              <a:rPr lang="en-US" altLang="zh-CN" sz="2800" dirty="0">
                <a:solidFill>
                  <a:srgbClr val="FFFF00"/>
                </a:solidFill>
              </a:rPr>
              <a:t>Example 1 - ID High MP Risk Areas</a:t>
            </a:r>
            <a:endParaRPr lang="en-US" sz="2800" dirty="0"/>
          </a:p>
        </p:txBody>
      </p:sp>
      <p:pic>
        <p:nvPicPr>
          <p:cNvPr id="4" name="Picture 3">
            <a:extLst>
              <a:ext uri="{FF2B5EF4-FFF2-40B4-BE49-F238E27FC236}">
                <a16:creationId xmlns:a16="http://schemas.microsoft.com/office/drawing/2014/main" id="{90631B01-2CDD-42B9-A44A-35049D7D857D}"/>
              </a:ext>
            </a:extLst>
          </p:cNvPr>
          <p:cNvPicPr>
            <a:picLocks noChangeAspect="1"/>
          </p:cNvPicPr>
          <p:nvPr/>
        </p:nvPicPr>
        <p:blipFill>
          <a:blip r:embed="rId2"/>
          <a:stretch>
            <a:fillRect/>
          </a:stretch>
        </p:blipFill>
        <p:spPr>
          <a:xfrm>
            <a:off x="1101565" y="842142"/>
            <a:ext cx="6940869" cy="5482754"/>
          </a:xfrm>
          <a:prstGeom prst="rect">
            <a:avLst/>
          </a:prstGeom>
        </p:spPr>
      </p:pic>
      <p:sp>
        <p:nvSpPr>
          <p:cNvPr id="3" name="Rectangle 2">
            <a:extLst>
              <a:ext uri="{FF2B5EF4-FFF2-40B4-BE49-F238E27FC236}">
                <a16:creationId xmlns:a16="http://schemas.microsoft.com/office/drawing/2014/main" id="{28D70752-065E-41F2-A322-DB24FA568226}"/>
              </a:ext>
            </a:extLst>
          </p:cNvPr>
          <p:cNvSpPr/>
          <p:nvPr/>
        </p:nvSpPr>
        <p:spPr>
          <a:xfrm>
            <a:off x="0" y="6324896"/>
            <a:ext cx="8849360" cy="584775"/>
          </a:xfrm>
          <a:prstGeom prst="rect">
            <a:avLst/>
          </a:prstGeom>
        </p:spPr>
        <p:txBody>
          <a:bodyPr wrap="square">
            <a:spAutoFit/>
          </a:bodyPr>
          <a:lstStyle/>
          <a:p>
            <a:pPr algn="ctr"/>
            <a:r>
              <a:rPr lang="en-US" sz="1600" dirty="0"/>
              <a:t>NEXUS can be used to identify highest risk areas across O</a:t>
            </a:r>
            <a:r>
              <a:rPr lang="en-US" sz="1600" baseline="-25000" dirty="0"/>
              <a:t>3</a:t>
            </a:r>
            <a:r>
              <a:rPr lang="en-US" sz="1600" dirty="0"/>
              <a:t>, PM</a:t>
            </a:r>
            <a:r>
              <a:rPr lang="en-US" sz="1600" baseline="-25000" dirty="0"/>
              <a:t>2.5</a:t>
            </a:r>
            <a:r>
              <a:rPr lang="en-US" sz="1600" dirty="0"/>
              <a:t>, and Air Toxics. Example map above is for Region 4</a:t>
            </a:r>
          </a:p>
        </p:txBody>
      </p:sp>
      <p:sp>
        <p:nvSpPr>
          <p:cNvPr id="5" name="Slide Number Placeholder 1">
            <a:extLst>
              <a:ext uri="{FF2B5EF4-FFF2-40B4-BE49-F238E27FC236}">
                <a16:creationId xmlns:a16="http://schemas.microsoft.com/office/drawing/2014/main" id="{BACC9CD1-F2D0-4BC8-B36D-EC04C2EFA6B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816512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6E48-45AC-4AE2-B892-E8C546A2CFFB}"/>
              </a:ext>
            </a:extLst>
          </p:cNvPr>
          <p:cNvSpPr>
            <a:spLocks noGrp="1"/>
          </p:cNvSpPr>
          <p:nvPr>
            <p:ph type="title"/>
          </p:nvPr>
        </p:nvSpPr>
        <p:spPr>
          <a:xfrm>
            <a:off x="0" y="71439"/>
            <a:ext cx="9093200" cy="669103"/>
          </a:xfrm>
        </p:spPr>
        <p:txBody>
          <a:bodyPr/>
          <a:lstStyle/>
          <a:p>
            <a:r>
              <a:rPr lang="en-US" altLang="zh-CN" sz="2800" dirty="0"/>
              <a:t>NEXUS Tool: </a:t>
            </a:r>
            <a:r>
              <a:rPr lang="en-US" altLang="zh-CN" sz="2800" dirty="0">
                <a:solidFill>
                  <a:srgbClr val="FFFF00"/>
                </a:solidFill>
              </a:rPr>
              <a:t>Highest MP Risk Areas in R4</a:t>
            </a:r>
            <a:endParaRPr lang="en-US" sz="2800" dirty="0"/>
          </a:p>
        </p:txBody>
      </p:sp>
      <p:pic>
        <p:nvPicPr>
          <p:cNvPr id="4" name="Picture 3">
            <a:extLst>
              <a:ext uri="{FF2B5EF4-FFF2-40B4-BE49-F238E27FC236}">
                <a16:creationId xmlns:a16="http://schemas.microsoft.com/office/drawing/2014/main" id="{4AF93143-B09D-4700-A0E1-64AE787AD8F4}"/>
              </a:ext>
            </a:extLst>
          </p:cNvPr>
          <p:cNvPicPr>
            <a:picLocks noChangeAspect="1"/>
          </p:cNvPicPr>
          <p:nvPr/>
        </p:nvPicPr>
        <p:blipFill>
          <a:blip r:embed="rId2"/>
          <a:stretch>
            <a:fillRect/>
          </a:stretch>
        </p:blipFill>
        <p:spPr>
          <a:xfrm>
            <a:off x="0" y="1205596"/>
            <a:ext cx="9144000" cy="4446808"/>
          </a:xfrm>
          <a:prstGeom prst="rect">
            <a:avLst/>
          </a:prstGeom>
        </p:spPr>
      </p:pic>
      <p:sp>
        <p:nvSpPr>
          <p:cNvPr id="5" name="Rectangle 4">
            <a:extLst>
              <a:ext uri="{FF2B5EF4-FFF2-40B4-BE49-F238E27FC236}">
                <a16:creationId xmlns:a16="http://schemas.microsoft.com/office/drawing/2014/main" id="{CB1ED69A-CB78-424F-84DA-A281809FB4B9}"/>
              </a:ext>
            </a:extLst>
          </p:cNvPr>
          <p:cNvSpPr/>
          <p:nvPr/>
        </p:nvSpPr>
        <p:spPr>
          <a:xfrm>
            <a:off x="0" y="5938816"/>
            <a:ext cx="8849360" cy="830997"/>
          </a:xfrm>
          <a:prstGeom prst="rect">
            <a:avLst/>
          </a:prstGeom>
        </p:spPr>
        <p:txBody>
          <a:bodyPr wrap="square">
            <a:spAutoFit/>
          </a:bodyPr>
          <a:lstStyle/>
          <a:p>
            <a:pPr algn="ctr"/>
            <a:r>
              <a:rPr lang="en-US" sz="1600" dirty="0"/>
              <a:t>NEXUS can be used to identify highest risk areas across O</a:t>
            </a:r>
            <a:r>
              <a:rPr lang="en-US" sz="1600" baseline="-25000" dirty="0"/>
              <a:t>3</a:t>
            </a:r>
            <a:r>
              <a:rPr lang="en-US" sz="1600" dirty="0"/>
              <a:t>, PM</a:t>
            </a:r>
            <a:r>
              <a:rPr lang="en-US" sz="1600" baseline="-25000" dirty="0"/>
              <a:t>2.5</a:t>
            </a:r>
            <a:r>
              <a:rPr lang="en-US" sz="1600" dirty="0"/>
              <a:t>, and Air Toxics. Example table above was generated in Data Query for Region 4. Table Generator Module is planned for future development. Currently, data can be exported to Excel.</a:t>
            </a:r>
          </a:p>
        </p:txBody>
      </p:sp>
      <p:sp>
        <p:nvSpPr>
          <p:cNvPr id="6" name="Rectangle 12">
            <a:extLst>
              <a:ext uri="{FF2B5EF4-FFF2-40B4-BE49-F238E27FC236}">
                <a16:creationId xmlns:a16="http://schemas.microsoft.com/office/drawing/2014/main" id="{62AB5FE3-A28D-4FA1-8C5C-D0ACB7BDFB3E}"/>
              </a:ext>
            </a:extLst>
          </p:cNvPr>
          <p:cNvSpPr/>
          <p:nvPr/>
        </p:nvSpPr>
        <p:spPr>
          <a:xfrm>
            <a:off x="8199120" y="5395095"/>
            <a:ext cx="894080" cy="2573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Slide Number Placeholder 1">
            <a:extLst>
              <a:ext uri="{FF2B5EF4-FFF2-40B4-BE49-F238E27FC236}">
                <a16:creationId xmlns:a16="http://schemas.microsoft.com/office/drawing/2014/main" id="{86841F21-2F6D-49A3-8540-21541B0F183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95496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C0DC-26BF-4DFA-BC57-A2964C17035F}"/>
              </a:ext>
            </a:extLst>
          </p:cNvPr>
          <p:cNvSpPr>
            <a:spLocks noGrp="1"/>
          </p:cNvSpPr>
          <p:nvPr>
            <p:ph type="title"/>
          </p:nvPr>
        </p:nvSpPr>
        <p:spPr>
          <a:xfrm>
            <a:off x="-1" y="71439"/>
            <a:ext cx="9143999" cy="669103"/>
          </a:xfrm>
        </p:spPr>
        <p:txBody>
          <a:bodyPr/>
          <a:lstStyle/>
          <a:p>
            <a:r>
              <a:rPr lang="en-US" altLang="zh-CN" sz="2800" dirty="0"/>
              <a:t>NEXUS Tool: </a:t>
            </a:r>
            <a:r>
              <a:rPr lang="en-US" altLang="zh-CN" sz="2800" dirty="0">
                <a:solidFill>
                  <a:srgbClr val="FFFF00"/>
                </a:solidFill>
              </a:rPr>
              <a:t>Rankings from Data Query Module</a:t>
            </a:r>
            <a:endParaRPr lang="en-US" sz="2800" dirty="0"/>
          </a:p>
        </p:txBody>
      </p:sp>
      <p:sp>
        <p:nvSpPr>
          <p:cNvPr id="4" name="Rectangle 3">
            <a:extLst>
              <a:ext uri="{FF2B5EF4-FFF2-40B4-BE49-F238E27FC236}">
                <a16:creationId xmlns:a16="http://schemas.microsoft.com/office/drawing/2014/main" id="{DA6DE79E-7339-4B4B-9538-0FF01DFC46D0}"/>
              </a:ext>
            </a:extLst>
          </p:cNvPr>
          <p:cNvSpPr/>
          <p:nvPr/>
        </p:nvSpPr>
        <p:spPr>
          <a:xfrm>
            <a:off x="0" y="5430816"/>
            <a:ext cx="8849360" cy="1323439"/>
          </a:xfrm>
          <a:prstGeom prst="rect">
            <a:avLst/>
          </a:prstGeom>
        </p:spPr>
        <p:txBody>
          <a:bodyPr wrap="square">
            <a:spAutoFit/>
          </a:bodyPr>
          <a:lstStyle/>
          <a:p>
            <a:pPr algn="ctr"/>
            <a:r>
              <a:rPr lang="en-US" sz="1600" dirty="0"/>
              <a:t>NEXUS can be used to identify highest risk areas across O</a:t>
            </a:r>
            <a:r>
              <a:rPr lang="en-US" sz="1600" baseline="-25000" dirty="0"/>
              <a:t>3</a:t>
            </a:r>
            <a:r>
              <a:rPr lang="en-US" sz="1600" dirty="0"/>
              <a:t>, PM</a:t>
            </a:r>
            <a:r>
              <a:rPr lang="en-US" sz="1600" baseline="-25000" dirty="0"/>
              <a:t>2.5</a:t>
            </a:r>
            <a:r>
              <a:rPr lang="en-US" sz="1600" dirty="0"/>
              <a:t>, and Air Toxics. Information above was generated in Data Query for Region 4 and exported into excel where rankings were applied.</a:t>
            </a:r>
          </a:p>
          <a:p>
            <a:pPr algn="ctr"/>
            <a:endParaRPr lang="en-US" sz="1600" dirty="0"/>
          </a:p>
          <a:p>
            <a:pPr algn="ctr"/>
            <a:r>
              <a:rPr lang="en-US" sz="1600" dirty="0"/>
              <a:t>Top 5 CBSAs </a:t>
            </a:r>
            <a:r>
              <a:rPr lang="en-US" sz="1600" i="1" dirty="0"/>
              <a:t>(using this approach) </a:t>
            </a:r>
            <a:r>
              <a:rPr lang="en-US" sz="1600" dirty="0"/>
              <a:t>– Miami, Tampa, Atlanta, Birmingham, Louisville</a:t>
            </a:r>
          </a:p>
        </p:txBody>
      </p:sp>
      <p:pic>
        <p:nvPicPr>
          <p:cNvPr id="5" name="Picture 4">
            <a:extLst>
              <a:ext uri="{FF2B5EF4-FFF2-40B4-BE49-F238E27FC236}">
                <a16:creationId xmlns:a16="http://schemas.microsoft.com/office/drawing/2014/main" id="{82EA618A-3918-4866-AE0B-5307E97EB67A}"/>
              </a:ext>
            </a:extLst>
          </p:cNvPr>
          <p:cNvPicPr>
            <a:picLocks noChangeAspect="1"/>
          </p:cNvPicPr>
          <p:nvPr/>
        </p:nvPicPr>
        <p:blipFill>
          <a:blip r:embed="rId2"/>
          <a:stretch>
            <a:fillRect/>
          </a:stretch>
        </p:blipFill>
        <p:spPr>
          <a:xfrm>
            <a:off x="0" y="1255265"/>
            <a:ext cx="9144000" cy="3981710"/>
          </a:xfrm>
          <a:prstGeom prst="rect">
            <a:avLst/>
          </a:prstGeom>
        </p:spPr>
      </p:pic>
      <p:sp>
        <p:nvSpPr>
          <p:cNvPr id="6" name="Slide Number Placeholder 1">
            <a:extLst>
              <a:ext uri="{FF2B5EF4-FFF2-40B4-BE49-F238E27FC236}">
                <a16:creationId xmlns:a16="http://schemas.microsoft.com/office/drawing/2014/main" id="{B227D9C5-1F9F-4B72-8DF4-9BE3F1BFA9B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972761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a:xfrm>
            <a:off x="83198" y="71439"/>
            <a:ext cx="8977604" cy="669103"/>
          </a:xfrm>
        </p:spPr>
        <p:txBody>
          <a:bodyPr/>
          <a:lstStyle/>
          <a:p>
            <a:r>
              <a:rPr lang="en-US" altLang="zh-CN" sz="2800" dirty="0"/>
              <a:t>NEXUS Tool: </a:t>
            </a:r>
            <a:r>
              <a:rPr lang="en-US" altLang="zh-CN" sz="2800" dirty="0">
                <a:solidFill>
                  <a:srgbClr val="FFFF00"/>
                </a:solidFill>
              </a:rPr>
              <a:t>Emissions Sources in Miami CBSA</a:t>
            </a:r>
            <a:endParaRPr lang="en-US" sz="2800" dirty="0"/>
          </a:p>
        </p:txBody>
      </p:sp>
      <p:pic>
        <p:nvPicPr>
          <p:cNvPr id="4" name="Picture 3">
            <a:extLst>
              <a:ext uri="{FF2B5EF4-FFF2-40B4-BE49-F238E27FC236}">
                <a16:creationId xmlns:a16="http://schemas.microsoft.com/office/drawing/2014/main" id="{BEC4D194-1F09-4B14-B9D7-A4CE1414B22D}"/>
              </a:ext>
            </a:extLst>
          </p:cNvPr>
          <p:cNvPicPr>
            <a:picLocks noChangeAspect="1"/>
          </p:cNvPicPr>
          <p:nvPr/>
        </p:nvPicPr>
        <p:blipFill rotWithShape="1">
          <a:blip r:embed="rId2"/>
          <a:srcRect r="6223" b="5852"/>
          <a:stretch/>
        </p:blipFill>
        <p:spPr>
          <a:xfrm>
            <a:off x="0" y="857250"/>
            <a:ext cx="9060802" cy="5116830"/>
          </a:xfrm>
          <a:prstGeom prst="rect">
            <a:avLst/>
          </a:prstGeom>
        </p:spPr>
      </p:pic>
      <p:sp>
        <p:nvSpPr>
          <p:cNvPr id="5" name="Rectangle 4">
            <a:extLst>
              <a:ext uri="{FF2B5EF4-FFF2-40B4-BE49-F238E27FC236}">
                <a16:creationId xmlns:a16="http://schemas.microsoft.com/office/drawing/2014/main" id="{84C460C9-2A86-4919-BCAD-2EE17C7255A0}"/>
              </a:ext>
            </a:extLst>
          </p:cNvPr>
          <p:cNvSpPr/>
          <p:nvPr/>
        </p:nvSpPr>
        <p:spPr>
          <a:xfrm>
            <a:off x="0" y="6217345"/>
            <a:ext cx="8849360" cy="523220"/>
          </a:xfrm>
          <a:prstGeom prst="rect">
            <a:avLst/>
          </a:prstGeom>
        </p:spPr>
        <p:txBody>
          <a:bodyPr wrap="square">
            <a:spAutoFit/>
          </a:bodyPr>
          <a:lstStyle/>
          <a:p>
            <a:pPr algn="ctr"/>
            <a:r>
              <a:rPr lang="en-US" sz="1400" dirty="0"/>
              <a:t>NEXUS can be used to identify top emission sources. Information above was generated in Data Query for the Miami CBSA. This can help identify the potential co-benefits of controls.</a:t>
            </a:r>
          </a:p>
        </p:txBody>
      </p:sp>
      <p:sp>
        <p:nvSpPr>
          <p:cNvPr id="6" name="Rectangle 5">
            <a:extLst>
              <a:ext uri="{FF2B5EF4-FFF2-40B4-BE49-F238E27FC236}">
                <a16:creationId xmlns:a16="http://schemas.microsoft.com/office/drawing/2014/main" id="{9CF20CDE-E583-4BED-9F87-9870BDA8FC97}"/>
              </a:ext>
            </a:extLst>
          </p:cNvPr>
          <p:cNvSpPr/>
          <p:nvPr/>
        </p:nvSpPr>
        <p:spPr bwMode="auto">
          <a:xfrm>
            <a:off x="83198" y="287909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7" name="Rectangle 6">
            <a:extLst>
              <a:ext uri="{FF2B5EF4-FFF2-40B4-BE49-F238E27FC236}">
                <a16:creationId xmlns:a16="http://schemas.microsoft.com/office/drawing/2014/main" id="{C3C55D91-6717-416B-B838-8403023CB83F}"/>
              </a:ext>
            </a:extLst>
          </p:cNvPr>
          <p:cNvSpPr/>
          <p:nvPr/>
        </p:nvSpPr>
        <p:spPr bwMode="auto">
          <a:xfrm>
            <a:off x="3108001" y="247269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8" name="Rectangle 7">
            <a:extLst>
              <a:ext uri="{FF2B5EF4-FFF2-40B4-BE49-F238E27FC236}">
                <a16:creationId xmlns:a16="http://schemas.microsoft.com/office/drawing/2014/main" id="{EFA09152-1FE7-4B59-BBD4-48BA2AE3DA72}"/>
              </a:ext>
            </a:extLst>
          </p:cNvPr>
          <p:cNvSpPr/>
          <p:nvPr/>
        </p:nvSpPr>
        <p:spPr bwMode="auto">
          <a:xfrm>
            <a:off x="4572000" y="323596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9" name="Rectangle 8">
            <a:extLst>
              <a:ext uri="{FF2B5EF4-FFF2-40B4-BE49-F238E27FC236}">
                <a16:creationId xmlns:a16="http://schemas.microsoft.com/office/drawing/2014/main" id="{178BCA10-06E2-4370-B767-322745DFBE47}"/>
              </a:ext>
            </a:extLst>
          </p:cNvPr>
          <p:cNvSpPr/>
          <p:nvPr/>
        </p:nvSpPr>
        <p:spPr bwMode="auto">
          <a:xfrm>
            <a:off x="7540638" y="401701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BB498B9A-5A7B-41CB-871E-32AA1C889302}"/>
              </a:ext>
            </a:extLst>
          </p:cNvPr>
          <p:cNvSpPr/>
          <p:nvPr/>
        </p:nvSpPr>
        <p:spPr bwMode="auto">
          <a:xfrm>
            <a:off x="83198" y="2086610"/>
            <a:ext cx="1422400" cy="406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5C6FEFB8-41D9-40F3-BBCF-70F4E07AB46A}"/>
              </a:ext>
            </a:extLst>
          </p:cNvPr>
          <p:cNvSpPr/>
          <p:nvPr/>
        </p:nvSpPr>
        <p:spPr bwMode="auto">
          <a:xfrm>
            <a:off x="1588796" y="2086610"/>
            <a:ext cx="1422400" cy="406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A49A2732-2B34-4811-B1E5-498EFC4DEA63}"/>
              </a:ext>
            </a:extLst>
          </p:cNvPr>
          <p:cNvSpPr/>
          <p:nvPr/>
        </p:nvSpPr>
        <p:spPr bwMode="auto">
          <a:xfrm>
            <a:off x="3108001" y="3246755"/>
            <a:ext cx="1422400" cy="406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743C5A07-AE9B-432D-9A26-4C62CB2912B1}"/>
              </a:ext>
            </a:extLst>
          </p:cNvPr>
          <p:cNvSpPr/>
          <p:nvPr/>
        </p:nvSpPr>
        <p:spPr bwMode="auto">
          <a:xfrm>
            <a:off x="1588796" y="2879090"/>
            <a:ext cx="1422400" cy="406400"/>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770492E7-49F7-4E3E-B762-AE03AEF61B70}"/>
              </a:ext>
            </a:extLst>
          </p:cNvPr>
          <p:cNvSpPr/>
          <p:nvPr/>
        </p:nvSpPr>
        <p:spPr bwMode="auto">
          <a:xfrm>
            <a:off x="4572000" y="2109470"/>
            <a:ext cx="1422400" cy="406400"/>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F0BDDB0C-D262-4DCA-B9D2-5ADE5C62DE46}"/>
              </a:ext>
            </a:extLst>
          </p:cNvPr>
          <p:cNvSpPr/>
          <p:nvPr/>
        </p:nvSpPr>
        <p:spPr bwMode="auto">
          <a:xfrm>
            <a:off x="7555204" y="2466340"/>
            <a:ext cx="1422400" cy="406400"/>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6" name="Rectangle 15">
            <a:extLst>
              <a:ext uri="{FF2B5EF4-FFF2-40B4-BE49-F238E27FC236}">
                <a16:creationId xmlns:a16="http://schemas.microsoft.com/office/drawing/2014/main" id="{7FD15BF8-E0E6-4182-B721-703A11E1C27B}"/>
              </a:ext>
            </a:extLst>
          </p:cNvPr>
          <p:cNvSpPr/>
          <p:nvPr/>
        </p:nvSpPr>
        <p:spPr bwMode="auto">
          <a:xfrm>
            <a:off x="83198" y="4017010"/>
            <a:ext cx="1422400" cy="4064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7" name="Rectangle 16">
            <a:extLst>
              <a:ext uri="{FF2B5EF4-FFF2-40B4-BE49-F238E27FC236}">
                <a16:creationId xmlns:a16="http://schemas.microsoft.com/office/drawing/2014/main" id="{345ED534-AF9C-4A78-86A8-B76D8AA92171}"/>
              </a:ext>
            </a:extLst>
          </p:cNvPr>
          <p:cNvSpPr/>
          <p:nvPr/>
        </p:nvSpPr>
        <p:spPr bwMode="auto">
          <a:xfrm>
            <a:off x="4572000" y="4423410"/>
            <a:ext cx="1422400" cy="4064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8" name="Rectangle 17">
            <a:extLst>
              <a:ext uri="{FF2B5EF4-FFF2-40B4-BE49-F238E27FC236}">
                <a16:creationId xmlns:a16="http://schemas.microsoft.com/office/drawing/2014/main" id="{C0204480-C9EB-452C-9E2C-F7704DB290C4}"/>
              </a:ext>
            </a:extLst>
          </p:cNvPr>
          <p:cNvSpPr/>
          <p:nvPr/>
        </p:nvSpPr>
        <p:spPr bwMode="auto">
          <a:xfrm>
            <a:off x="6084401" y="2872740"/>
            <a:ext cx="1422400" cy="4064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F774E6C5-3D82-46EA-9E07-DFC3DCF5D353}"/>
              </a:ext>
            </a:extLst>
          </p:cNvPr>
          <p:cNvSpPr/>
          <p:nvPr/>
        </p:nvSpPr>
        <p:spPr bwMode="auto">
          <a:xfrm>
            <a:off x="7540638" y="4423410"/>
            <a:ext cx="1422400" cy="4064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1C8B487A-C729-48AE-8C1F-E97494A43F86}"/>
              </a:ext>
            </a:extLst>
          </p:cNvPr>
          <p:cNvSpPr/>
          <p:nvPr/>
        </p:nvSpPr>
        <p:spPr bwMode="auto">
          <a:xfrm>
            <a:off x="83198" y="3285490"/>
            <a:ext cx="1422400" cy="4064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7A238372-1F1E-4BA7-922E-717CD6DBDA4A}"/>
              </a:ext>
            </a:extLst>
          </p:cNvPr>
          <p:cNvSpPr/>
          <p:nvPr/>
        </p:nvSpPr>
        <p:spPr bwMode="auto">
          <a:xfrm>
            <a:off x="6089676" y="247269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pic>
        <p:nvPicPr>
          <p:cNvPr id="26" name="Picture 25">
            <a:extLst>
              <a:ext uri="{FF2B5EF4-FFF2-40B4-BE49-F238E27FC236}">
                <a16:creationId xmlns:a16="http://schemas.microsoft.com/office/drawing/2014/main" id="{9DFAF2A0-45B1-4A1A-8DD7-8830DE8E6827}"/>
              </a:ext>
            </a:extLst>
          </p:cNvPr>
          <p:cNvPicPr>
            <a:picLocks noChangeAspect="1"/>
          </p:cNvPicPr>
          <p:nvPr/>
        </p:nvPicPr>
        <p:blipFill rotWithShape="1">
          <a:blip r:embed="rId3"/>
          <a:srcRect t="81950" r="6021" b="5877"/>
          <a:stretch/>
        </p:blipFill>
        <p:spPr>
          <a:xfrm>
            <a:off x="0" y="5567680"/>
            <a:ext cx="9080500" cy="626110"/>
          </a:xfrm>
          <a:prstGeom prst="rect">
            <a:avLst/>
          </a:prstGeom>
        </p:spPr>
      </p:pic>
      <p:sp>
        <p:nvSpPr>
          <p:cNvPr id="27" name="Rectangle 26">
            <a:extLst>
              <a:ext uri="{FF2B5EF4-FFF2-40B4-BE49-F238E27FC236}">
                <a16:creationId xmlns:a16="http://schemas.microsoft.com/office/drawing/2014/main" id="{9A7214A1-5BE0-4C19-A830-5D532A0F02F6}"/>
              </a:ext>
            </a:extLst>
          </p:cNvPr>
          <p:cNvSpPr/>
          <p:nvPr/>
        </p:nvSpPr>
        <p:spPr bwMode="auto">
          <a:xfrm>
            <a:off x="1588796" y="5567680"/>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8" name="Rectangle 27">
            <a:extLst>
              <a:ext uri="{FF2B5EF4-FFF2-40B4-BE49-F238E27FC236}">
                <a16:creationId xmlns:a16="http://schemas.microsoft.com/office/drawing/2014/main" id="{22D183A2-8B0E-4AAF-92AB-06260B034C96}"/>
              </a:ext>
            </a:extLst>
          </p:cNvPr>
          <p:cNvSpPr/>
          <p:nvPr/>
        </p:nvSpPr>
        <p:spPr bwMode="auto">
          <a:xfrm>
            <a:off x="1561763" y="3637280"/>
            <a:ext cx="1422400" cy="4064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9" name="Rectangle 28">
            <a:extLst>
              <a:ext uri="{FF2B5EF4-FFF2-40B4-BE49-F238E27FC236}">
                <a16:creationId xmlns:a16="http://schemas.microsoft.com/office/drawing/2014/main" id="{50A619C6-47FC-4277-9D04-762E6324C11D}"/>
              </a:ext>
            </a:extLst>
          </p:cNvPr>
          <p:cNvSpPr/>
          <p:nvPr/>
        </p:nvSpPr>
        <p:spPr bwMode="auto">
          <a:xfrm>
            <a:off x="3094964" y="4423410"/>
            <a:ext cx="1422400" cy="4064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0" name="Rectangle 29">
            <a:extLst>
              <a:ext uri="{FF2B5EF4-FFF2-40B4-BE49-F238E27FC236}">
                <a16:creationId xmlns:a16="http://schemas.microsoft.com/office/drawing/2014/main" id="{856B8510-327C-4FCE-B9B1-5478501C070E}"/>
              </a:ext>
            </a:extLst>
          </p:cNvPr>
          <p:cNvSpPr/>
          <p:nvPr/>
        </p:nvSpPr>
        <p:spPr bwMode="auto">
          <a:xfrm>
            <a:off x="4572000" y="4816724"/>
            <a:ext cx="1422400" cy="406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1" name="Slide Number Placeholder 1">
            <a:extLst>
              <a:ext uri="{FF2B5EF4-FFF2-40B4-BE49-F238E27FC236}">
                <a16:creationId xmlns:a16="http://schemas.microsoft.com/office/drawing/2014/main" id="{F6F65DB0-EBE6-4C19-B6D1-461D75CD071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
        <p:nvSpPr>
          <p:cNvPr id="33" name="Rectangle 32">
            <a:extLst>
              <a:ext uri="{FF2B5EF4-FFF2-40B4-BE49-F238E27FC236}">
                <a16:creationId xmlns:a16="http://schemas.microsoft.com/office/drawing/2014/main" id="{71B04DE1-8E2D-43FE-B4F5-65E0DCA3671C}"/>
              </a:ext>
            </a:extLst>
          </p:cNvPr>
          <p:cNvSpPr/>
          <p:nvPr/>
        </p:nvSpPr>
        <p:spPr bwMode="auto">
          <a:xfrm>
            <a:off x="83198" y="4809490"/>
            <a:ext cx="1422400" cy="406400"/>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4" name="Rectangle 33">
            <a:extLst>
              <a:ext uri="{FF2B5EF4-FFF2-40B4-BE49-F238E27FC236}">
                <a16:creationId xmlns:a16="http://schemas.microsoft.com/office/drawing/2014/main" id="{98B447CF-5AED-4D48-BBFE-BD72DEC7E0F9}"/>
              </a:ext>
            </a:extLst>
          </p:cNvPr>
          <p:cNvSpPr/>
          <p:nvPr/>
        </p:nvSpPr>
        <p:spPr bwMode="auto">
          <a:xfrm>
            <a:off x="3106472" y="2093595"/>
            <a:ext cx="1422400" cy="406400"/>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5" name="Rectangle 34">
            <a:extLst>
              <a:ext uri="{FF2B5EF4-FFF2-40B4-BE49-F238E27FC236}">
                <a16:creationId xmlns:a16="http://schemas.microsoft.com/office/drawing/2014/main" id="{0A110DC5-0678-4782-9B0F-C5BAB31C720E}"/>
              </a:ext>
            </a:extLst>
          </p:cNvPr>
          <p:cNvSpPr/>
          <p:nvPr/>
        </p:nvSpPr>
        <p:spPr bwMode="auto">
          <a:xfrm>
            <a:off x="6082991" y="5563362"/>
            <a:ext cx="1422400" cy="406400"/>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6" name="Rectangle 35">
            <a:extLst>
              <a:ext uri="{FF2B5EF4-FFF2-40B4-BE49-F238E27FC236}">
                <a16:creationId xmlns:a16="http://schemas.microsoft.com/office/drawing/2014/main" id="{79C479A0-116A-4D0D-8CB2-12E7DFDF5019}"/>
              </a:ext>
            </a:extLst>
          </p:cNvPr>
          <p:cNvSpPr/>
          <p:nvPr/>
        </p:nvSpPr>
        <p:spPr bwMode="auto">
          <a:xfrm>
            <a:off x="83198" y="5567680"/>
            <a:ext cx="1422400" cy="406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7" name="Rectangle 36">
            <a:extLst>
              <a:ext uri="{FF2B5EF4-FFF2-40B4-BE49-F238E27FC236}">
                <a16:creationId xmlns:a16="http://schemas.microsoft.com/office/drawing/2014/main" id="{C8684703-BC77-482E-83EB-C885D20CF5E6}"/>
              </a:ext>
            </a:extLst>
          </p:cNvPr>
          <p:cNvSpPr/>
          <p:nvPr/>
        </p:nvSpPr>
        <p:spPr bwMode="auto">
          <a:xfrm>
            <a:off x="3094964" y="3659378"/>
            <a:ext cx="1422400" cy="406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8" name="Rectangle 37">
            <a:extLst>
              <a:ext uri="{FF2B5EF4-FFF2-40B4-BE49-F238E27FC236}">
                <a16:creationId xmlns:a16="http://schemas.microsoft.com/office/drawing/2014/main" id="{C6274DB1-7FF6-40B7-9E35-95725E54CA86}"/>
              </a:ext>
            </a:extLst>
          </p:cNvPr>
          <p:cNvSpPr/>
          <p:nvPr/>
        </p:nvSpPr>
        <p:spPr bwMode="auto">
          <a:xfrm>
            <a:off x="4572000" y="5203762"/>
            <a:ext cx="1422400" cy="406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9" name="Rectangle 38">
            <a:extLst>
              <a:ext uri="{FF2B5EF4-FFF2-40B4-BE49-F238E27FC236}">
                <a16:creationId xmlns:a16="http://schemas.microsoft.com/office/drawing/2014/main" id="{C0906CA2-6828-413A-B027-1A304F799BF7}"/>
              </a:ext>
            </a:extLst>
          </p:cNvPr>
          <p:cNvSpPr/>
          <p:nvPr/>
        </p:nvSpPr>
        <p:spPr bwMode="auto">
          <a:xfrm>
            <a:off x="6098540" y="4020185"/>
            <a:ext cx="1422400" cy="406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0" name="Rectangle 39">
            <a:extLst>
              <a:ext uri="{FF2B5EF4-FFF2-40B4-BE49-F238E27FC236}">
                <a16:creationId xmlns:a16="http://schemas.microsoft.com/office/drawing/2014/main" id="{76503FDC-B85A-4B56-8E97-D63F92799854}"/>
              </a:ext>
            </a:extLst>
          </p:cNvPr>
          <p:cNvSpPr/>
          <p:nvPr/>
        </p:nvSpPr>
        <p:spPr bwMode="auto">
          <a:xfrm>
            <a:off x="1588796" y="2510348"/>
            <a:ext cx="1422400" cy="406400"/>
          </a:xfrm>
          <a:prstGeom prst="rect">
            <a:avLst/>
          </a:prstGeom>
          <a:no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1" name="Rectangle 40">
            <a:extLst>
              <a:ext uri="{FF2B5EF4-FFF2-40B4-BE49-F238E27FC236}">
                <a16:creationId xmlns:a16="http://schemas.microsoft.com/office/drawing/2014/main" id="{ADF9AC16-7A6F-499E-9009-4D381972E01E}"/>
              </a:ext>
            </a:extLst>
          </p:cNvPr>
          <p:cNvSpPr/>
          <p:nvPr/>
        </p:nvSpPr>
        <p:spPr bwMode="auto">
          <a:xfrm>
            <a:off x="4565961" y="2493010"/>
            <a:ext cx="1422400" cy="406400"/>
          </a:xfrm>
          <a:prstGeom prst="rect">
            <a:avLst/>
          </a:prstGeom>
          <a:no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2" name="Rectangle 41">
            <a:extLst>
              <a:ext uri="{FF2B5EF4-FFF2-40B4-BE49-F238E27FC236}">
                <a16:creationId xmlns:a16="http://schemas.microsoft.com/office/drawing/2014/main" id="{C677A1FB-383B-41FE-85DF-1623F0840242}"/>
              </a:ext>
            </a:extLst>
          </p:cNvPr>
          <p:cNvSpPr/>
          <p:nvPr/>
        </p:nvSpPr>
        <p:spPr bwMode="auto">
          <a:xfrm>
            <a:off x="6106730" y="4430395"/>
            <a:ext cx="1422400" cy="406400"/>
          </a:xfrm>
          <a:prstGeom prst="rect">
            <a:avLst/>
          </a:prstGeom>
          <a:no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3" name="Rectangle 42">
            <a:extLst>
              <a:ext uri="{FF2B5EF4-FFF2-40B4-BE49-F238E27FC236}">
                <a16:creationId xmlns:a16="http://schemas.microsoft.com/office/drawing/2014/main" id="{3D835C0A-45B1-4387-B666-39F0F66971A0}"/>
              </a:ext>
            </a:extLst>
          </p:cNvPr>
          <p:cNvSpPr/>
          <p:nvPr/>
        </p:nvSpPr>
        <p:spPr bwMode="auto">
          <a:xfrm>
            <a:off x="7540638" y="2096643"/>
            <a:ext cx="1422400" cy="406400"/>
          </a:xfrm>
          <a:prstGeom prst="rect">
            <a:avLst/>
          </a:prstGeom>
          <a:no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Tree>
    <p:extLst>
      <p:ext uri="{BB962C8B-B14F-4D97-AF65-F5344CB8AC3E}">
        <p14:creationId xmlns:p14="http://schemas.microsoft.com/office/powerpoint/2010/main" val="1994191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p:txBody>
          <a:bodyPr/>
          <a:lstStyle/>
          <a:p>
            <a:r>
              <a:rPr lang="en-US" altLang="zh-CN" sz="2800" dirty="0"/>
              <a:t>NEXUS Tool: </a:t>
            </a:r>
            <a:r>
              <a:rPr lang="en-US" altLang="zh-CN" sz="2800" dirty="0">
                <a:solidFill>
                  <a:srgbClr val="FFFF00"/>
                </a:solidFill>
              </a:rPr>
              <a:t>Source Details in Miami CBSA</a:t>
            </a:r>
            <a:endParaRPr lang="en-US" sz="2800" dirty="0"/>
          </a:p>
        </p:txBody>
      </p:sp>
      <p:pic>
        <p:nvPicPr>
          <p:cNvPr id="4" name="Picture 3">
            <a:extLst>
              <a:ext uri="{FF2B5EF4-FFF2-40B4-BE49-F238E27FC236}">
                <a16:creationId xmlns:a16="http://schemas.microsoft.com/office/drawing/2014/main" id="{BEC4D194-1F09-4B14-B9D7-A4CE1414B22D}"/>
              </a:ext>
            </a:extLst>
          </p:cNvPr>
          <p:cNvPicPr>
            <a:picLocks noChangeAspect="1"/>
          </p:cNvPicPr>
          <p:nvPr/>
        </p:nvPicPr>
        <p:blipFill rotWithShape="1">
          <a:blip r:embed="rId2"/>
          <a:srcRect r="84051" b="5852"/>
          <a:stretch/>
        </p:blipFill>
        <p:spPr>
          <a:xfrm>
            <a:off x="0" y="857250"/>
            <a:ext cx="1540964" cy="5116830"/>
          </a:xfrm>
          <a:prstGeom prst="rect">
            <a:avLst/>
          </a:prstGeom>
        </p:spPr>
      </p:pic>
      <p:sp>
        <p:nvSpPr>
          <p:cNvPr id="5" name="Rectangle 4">
            <a:extLst>
              <a:ext uri="{FF2B5EF4-FFF2-40B4-BE49-F238E27FC236}">
                <a16:creationId xmlns:a16="http://schemas.microsoft.com/office/drawing/2014/main" id="{84C460C9-2A86-4919-BCAD-2EE17C7255A0}"/>
              </a:ext>
            </a:extLst>
          </p:cNvPr>
          <p:cNvSpPr/>
          <p:nvPr/>
        </p:nvSpPr>
        <p:spPr>
          <a:xfrm>
            <a:off x="0" y="6217345"/>
            <a:ext cx="8849360" cy="584775"/>
          </a:xfrm>
          <a:prstGeom prst="rect">
            <a:avLst/>
          </a:prstGeom>
        </p:spPr>
        <p:txBody>
          <a:bodyPr wrap="square">
            <a:spAutoFit/>
          </a:bodyPr>
          <a:lstStyle/>
          <a:p>
            <a:pPr algn="ctr"/>
            <a:r>
              <a:rPr lang="en-US" sz="1600" dirty="0"/>
              <a:t>NEXUS can be used to identify top emission sources. Information above was generated in Data Query for the Miami CBSA.</a:t>
            </a:r>
          </a:p>
        </p:txBody>
      </p:sp>
      <p:sp>
        <p:nvSpPr>
          <p:cNvPr id="6" name="Rectangle 5">
            <a:extLst>
              <a:ext uri="{FF2B5EF4-FFF2-40B4-BE49-F238E27FC236}">
                <a16:creationId xmlns:a16="http://schemas.microsoft.com/office/drawing/2014/main" id="{9CF20CDE-E583-4BED-9F87-9870BDA8FC97}"/>
              </a:ext>
            </a:extLst>
          </p:cNvPr>
          <p:cNvSpPr/>
          <p:nvPr/>
        </p:nvSpPr>
        <p:spPr bwMode="auto">
          <a:xfrm>
            <a:off x="36277" y="3241261"/>
            <a:ext cx="1422400" cy="4064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pic>
        <p:nvPicPr>
          <p:cNvPr id="26" name="Picture 25">
            <a:extLst>
              <a:ext uri="{FF2B5EF4-FFF2-40B4-BE49-F238E27FC236}">
                <a16:creationId xmlns:a16="http://schemas.microsoft.com/office/drawing/2014/main" id="{9DFAF2A0-45B1-4A1A-8DD7-8830DE8E6827}"/>
              </a:ext>
            </a:extLst>
          </p:cNvPr>
          <p:cNvPicPr>
            <a:picLocks noChangeAspect="1"/>
          </p:cNvPicPr>
          <p:nvPr/>
        </p:nvPicPr>
        <p:blipFill rotWithShape="1">
          <a:blip r:embed="rId3"/>
          <a:srcRect l="1" t="81950" r="84051" b="6681"/>
          <a:stretch/>
        </p:blipFill>
        <p:spPr>
          <a:xfrm>
            <a:off x="0" y="5567680"/>
            <a:ext cx="1540964" cy="584775"/>
          </a:xfrm>
          <a:prstGeom prst="rect">
            <a:avLst/>
          </a:prstGeom>
        </p:spPr>
      </p:pic>
      <p:pic>
        <p:nvPicPr>
          <p:cNvPr id="3" name="Picture 2">
            <a:extLst>
              <a:ext uri="{FF2B5EF4-FFF2-40B4-BE49-F238E27FC236}">
                <a16:creationId xmlns:a16="http://schemas.microsoft.com/office/drawing/2014/main" id="{8BEBADED-20E3-427A-B926-3158972B3D30}"/>
              </a:ext>
            </a:extLst>
          </p:cNvPr>
          <p:cNvPicPr>
            <a:picLocks noChangeAspect="1"/>
          </p:cNvPicPr>
          <p:nvPr/>
        </p:nvPicPr>
        <p:blipFill rotWithShape="1">
          <a:blip r:embed="rId4"/>
          <a:srcRect l="-1" r="28873" b="11888"/>
          <a:stretch/>
        </p:blipFill>
        <p:spPr>
          <a:xfrm>
            <a:off x="2182923" y="888083"/>
            <a:ext cx="6503877" cy="4532055"/>
          </a:xfrm>
          <a:prstGeom prst="rect">
            <a:avLst/>
          </a:prstGeom>
        </p:spPr>
      </p:pic>
      <p:sp>
        <p:nvSpPr>
          <p:cNvPr id="25" name="TextBox 24">
            <a:extLst>
              <a:ext uri="{FF2B5EF4-FFF2-40B4-BE49-F238E27FC236}">
                <a16:creationId xmlns:a16="http://schemas.microsoft.com/office/drawing/2014/main" id="{0A289FA6-E502-48E2-969F-CB8EDAD4176B}"/>
              </a:ext>
            </a:extLst>
          </p:cNvPr>
          <p:cNvSpPr txBox="1"/>
          <p:nvPr/>
        </p:nvSpPr>
        <p:spPr>
          <a:xfrm>
            <a:off x="1878496" y="5663403"/>
            <a:ext cx="5546035" cy="369332"/>
          </a:xfrm>
          <a:prstGeom prst="rect">
            <a:avLst/>
          </a:prstGeom>
          <a:noFill/>
        </p:spPr>
        <p:txBody>
          <a:bodyPr wrap="square" rtlCol="0">
            <a:spAutoFit/>
          </a:bodyPr>
          <a:lstStyle/>
          <a:p>
            <a:r>
              <a:rPr lang="en-US" dirty="0">
                <a:solidFill>
                  <a:srgbClr val="0000FF"/>
                </a:solidFill>
              </a:rPr>
              <a:t>What is this and where is it located?</a:t>
            </a:r>
          </a:p>
        </p:txBody>
      </p:sp>
      <p:cxnSp>
        <p:nvCxnSpPr>
          <p:cNvPr id="32" name="Straight Arrow Connector 31">
            <a:extLst>
              <a:ext uri="{FF2B5EF4-FFF2-40B4-BE49-F238E27FC236}">
                <a16:creationId xmlns:a16="http://schemas.microsoft.com/office/drawing/2014/main" id="{94324217-B823-4A01-9632-F0ED14D078B0}"/>
              </a:ext>
            </a:extLst>
          </p:cNvPr>
          <p:cNvCxnSpPr>
            <a:cxnSpLocks/>
            <a:stCxn id="6" idx="3"/>
          </p:cNvCxnSpPr>
          <p:nvPr/>
        </p:nvCxnSpPr>
        <p:spPr bwMode="auto">
          <a:xfrm>
            <a:off x="1458677" y="3444461"/>
            <a:ext cx="558966" cy="2154052"/>
          </a:xfrm>
          <a:prstGeom prst="straightConnector1">
            <a:avLst/>
          </a:prstGeom>
          <a:ln w="19050">
            <a:solidFill>
              <a:srgbClr val="0000FF"/>
            </a:solidFill>
            <a:headEnd type="none" w="med" len="med"/>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F81C8735-F42D-46E0-AD55-F1DD751AD986}"/>
              </a:ext>
            </a:extLst>
          </p:cNvPr>
          <p:cNvCxnSpPr>
            <a:cxnSpLocks/>
          </p:cNvCxnSpPr>
          <p:nvPr/>
        </p:nvCxnSpPr>
        <p:spPr bwMode="auto">
          <a:xfrm flipV="1">
            <a:off x="5973417" y="3965713"/>
            <a:ext cx="815009" cy="1668362"/>
          </a:xfrm>
          <a:prstGeom prst="straightConnector1">
            <a:avLst/>
          </a:prstGeom>
          <a:ln w="19050">
            <a:solidFill>
              <a:srgbClr val="0000FF"/>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0B222D08-C4E6-4523-A68E-85339B47F12D}"/>
              </a:ext>
            </a:extLst>
          </p:cNvPr>
          <p:cNvSpPr/>
          <p:nvPr/>
        </p:nvSpPr>
        <p:spPr bwMode="auto">
          <a:xfrm>
            <a:off x="7325139" y="3518452"/>
            <a:ext cx="1361661" cy="129209"/>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1" name="Slide Number Placeholder 1">
            <a:extLst>
              <a:ext uri="{FF2B5EF4-FFF2-40B4-BE49-F238E27FC236}">
                <a16:creationId xmlns:a16="http://schemas.microsoft.com/office/drawing/2014/main" id="{2B9F5FC2-2551-4B08-B0DD-487EE9531E7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11649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2576-4FBA-4018-A89B-BEFDEF120071}"/>
              </a:ext>
            </a:extLst>
          </p:cNvPr>
          <p:cNvSpPr>
            <a:spLocks noGrp="1"/>
          </p:cNvSpPr>
          <p:nvPr>
            <p:ph type="title"/>
          </p:nvPr>
        </p:nvSpPr>
        <p:spPr>
          <a:xfrm>
            <a:off x="-1" y="71439"/>
            <a:ext cx="9072081" cy="697375"/>
          </a:xfrm>
        </p:spPr>
        <p:txBody>
          <a:bodyPr/>
          <a:lstStyle/>
          <a:p>
            <a:r>
              <a:rPr lang="en-US" altLang="zh-CN" sz="2600" dirty="0"/>
              <a:t>NEXUS Tool: </a:t>
            </a:r>
            <a:r>
              <a:rPr lang="en-US" altLang="zh-CN" sz="2600" dirty="0">
                <a:solidFill>
                  <a:srgbClr val="FFFF00"/>
                </a:solidFill>
              </a:rPr>
              <a:t>Example 2—MP Sources in OKC-Shawnee CBSA</a:t>
            </a:r>
            <a:endParaRPr lang="en-US" sz="2600" dirty="0"/>
          </a:p>
        </p:txBody>
      </p:sp>
      <p:pic>
        <p:nvPicPr>
          <p:cNvPr id="4" name="Picture 3">
            <a:extLst>
              <a:ext uri="{FF2B5EF4-FFF2-40B4-BE49-F238E27FC236}">
                <a16:creationId xmlns:a16="http://schemas.microsoft.com/office/drawing/2014/main" id="{0B63ED1B-74BF-422D-A6E3-AFE5BB6866EC}"/>
              </a:ext>
            </a:extLst>
          </p:cNvPr>
          <p:cNvPicPr>
            <a:picLocks noChangeAspect="1"/>
          </p:cNvPicPr>
          <p:nvPr/>
        </p:nvPicPr>
        <p:blipFill rotWithShape="1">
          <a:blip r:embed="rId2"/>
          <a:srcRect r="34940" b="3998"/>
          <a:stretch/>
        </p:blipFill>
        <p:spPr>
          <a:xfrm>
            <a:off x="0" y="811663"/>
            <a:ext cx="5949108" cy="4542658"/>
          </a:xfrm>
          <a:prstGeom prst="rect">
            <a:avLst/>
          </a:prstGeom>
        </p:spPr>
      </p:pic>
      <p:pic>
        <p:nvPicPr>
          <p:cNvPr id="9" name="Picture 8">
            <a:extLst>
              <a:ext uri="{FF2B5EF4-FFF2-40B4-BE49-F238E27FC236}">
                <a16:creationId xmlns:a16="http://schemas.microsoft.com/office/drawing/2014/main" id="{056DA516-A8BD-47EB-90BF-A8DEF9433948}"/>
              </a:ext>
            </a:extLst>
          </p:cNvPr>
          <p:cNvPicPr>
            <a:picLocks noChangeAspect="1"/>
          </p:cNvPicPr>
          <p:nvPr/>
        </p:nvPicPr>
        <p:blipFill>
          <a:blip r:embed="rId3"/>
          <a:stretch>
            <a:fillRect/>
          </a:stretch>
        </p:blipFill>
        <p:spPr>
          <a:xfrm>
            <a:off x="4979626" y="2525660"/>
            <a:ext cx="2819176" cy="2655066"/>
          </a:xfrm>
          <a:prstGeom prst="rect">
            <a:avLst/>
          </a:prstGeom>
          <a:ln w="28575">
            <a:solidFill>
              <a:srgbClr val="000532"/>
            </a:solidFill>
            <a:prstDash val="solid"/>
          </a:ln>
        </p:spPr>
      </p:pic>
      <p:sp>
        <p:nvSpPr>
          <p:cNvPr id="10" name="Rectangle 9">
            <a:extLst>
              <a:ext uri="{FF2B5EF4-FFF2-40B4-BE49-F238E27FC236}">
                <a16:creationId xmlns:a16="http://schemas.microsoft.com/office/drawing/2014/main" id="{5262E5C0-1FA4-4C6A-ACE9-252039F01820}"/>
              </a:ext>
            </a:extLst>
          </p:cNvPr>
          <p:cNvSpPr/>
          <p:nvPr/>
        </p:nvSpPr>
        <p:spPr bwMode="auto">
          <a:xfrm>
            <a:off x="2104222" y="3082993"/>
            <a:ext cx="2060154" cy="1918666"/>
          </a:xfrm>
          <a:prstGeom prst="rect">
            <a:avLst/>
          </a:prstGeom>
          <a:noFill/>
          <a:ln w="28575" cap="flat" cmpd="sng" algn="ctr">
            <a:solidFill>
              <a:schemeClr val="accent4">
                <a:lumMod val="50000"/>
                <a:lumOff val="50000"/>
              </a:schemeClr>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94589146-90DD-4BE3-9125-E3490AC7E702}"/>
              </a:ext>
            </a:extLst>
          </p:cNvPr>
          <p:cNvSpPr/>
          <p:nvPr/>
        </p:nvSpPr>
        <p:spPr>
          <a:xfrm>
            <a:off x="6023708" y="1676576"/>
            <a:ext cx="1132674" cy="646331"/>
          </a:xfrm>
          <a:prstGeom prst="rect">
            <a:avLst/>
          </a:prstGeom>
          <a:ln>
            <a:solidFill>
              <a:schemeClr val="tx1"/>
            </a:solidFill>
          </a:ln>
        </p:spPr>
        <p:txBody>
          <a:bodyPr wrap="square">
            <a:spAutoFit/>
          </a:bodyPr>
          <a:lstStyle/>
          <a:p>
            <a:r>
              <a:rPr lang="en-US" sz="1200" b="1" dirty="0">
                <a:solidFill>
                  <a:srgbClr val="333333"/>
                </a:solidFill>
                <a:latin typeface="Verdana" panose="020B0604030504040204" pitchFamily="34" charset="0"/>
              </a:rPr>
              <a:t>Cheyenne &amp; Arapaho Tribes, OK</a:t>
            </a:r>
            <a:endParaRPr lang="en-US" sz="1200" b="1" dirty="0"/>
          </a:p>
        </p:txBody>
      </p:sp>
      <p:sp>
        <p:nvSpPr>
          <p:cNvPr id="12" name="Rectangle 11">
            <a:extLst>
              <a:ext uri="{FF2B5EF4-FFF2-40B4-BE49-F238E27FC236}">
                <a16:creationId xmlns:a16="http://schemas.microsoft.com/office/drawing/2014/main" id="{5C826448-E1FE-443F-BCBF-4CB4D1E52BAD}"/>
              </a:ext>
            </a:extLst>
          </p:cNvPr>
          <p:cNvSpPr/>
          <p:nvPr/>
        </p:nvSpPr>
        <p:spPr>
          <a:xfrm>
            <a:off x="7798802" y="1859307"/>
            <a:ext cx="1132674" cy="461665"/>
          </a:xfrm>
          <a:prstGeom prst="rect">
            <a:avLst/>
          </a:prstGeom>
          <a:ln>
            <a:solidFill>
              <a:schemeClr val="tx1"/>
            </a:solidFill>
          </a:ln>
        </p:spPr>
        <p:txBody>
          <a:bodyPr wrap="square">
            <a:spAutoFit/>
          </a:bodyPr>
          <a:lstStyle/>
          <a:p>
            <a:r>
              <a:rPr lang="en-US" sz="1200" b="1" dirty="0">
                <a:solidFill>
                  <a:srgbClr val="333333"/>
                </a:solidFill>
                <a:latin typeface="Verdana" panose="020B0604030504040204" pitchFamily="34" charset="0"/>
              </a:rPr>
              <a:t>Iowa Tribe of OK</a:t>
            </a:r>
            <a:endParaRPr lang="en-US" sz="1200" b="1" dirty="0"/>
          </a:p>
        </p:txBody>
      </p:sp>
      <p:sp>
        <p:nvSpPr>
          <p:cNvPr id="13" name="Rectangle 12">
            <a:extLst>
              <a:ext uri="{FF2B5EF4-FFF2-40B4-BE49-F238E27FC236}">
                <a16:creationId xmlns:a16="http://schemas.microsoft.com/office/drawing/2014/main" id="{AD4873CB-19B0-4136-8350-D6F6AF5C5516}"/>
              </a:ext>
            </a:extLst>
          </p:cNvPr>
          <p:cNvSpPr/>
          <p:nvPr/>
        </p:nvSpPr>
        <p:spPr>
          <a:xfrm>
            <a:off x="7878007" y="3949798"/>
            <a:ext cx="1268099" cy="646331"/>
          </a:xfrm>
          <a:prstGeom prst="rect">
            <a:avLst/>
          </a:prstGeom>
          <a:ln>
            <a:solidFill>
              <a:schemeClr val="tx1"/>
            </a:solidFill>
          </a:ln>
        </p:spPr>
        <p:txBody>
          <a:bodyPr wrap="square">
            <a:spAutoFit/>
          </a:bodyPr>
          <a:lstStyle/>
          <a:p>
            <a:r>
              <a:rPr lang="en-US" sz="1200" b="1" dirty="0">
                <a:solidFill>
                  <a:srgbClr val="333333"/>
                </a:solidFill>
                <a:latin typeface="Verdana" panose="020B0604030504040204" pitchFamily="34" charset="0"/>
              </a:rPr>
              <a:t>Citizen Potawatomi Nation, OK</a:t>
            </a:r>
            <a:endParaRPr lang="en-US" sz="1200" b="1" dirty="0"/>
          </a:p>
        </p:txBody>
      </p:sp>
      <p:sp>
        <p:nvSpPr>
          <p:cNvPr id="14" name="Rectangle 13">
            <a:extLst>
              <a:ext uri="{FF2B5EF4-FFF2-40B4-BE49-F238E27FC236}">
                <a16:creationId xmlns:a16="http://schemas.microsoft.com/office/drawing/2014/main" id="{71B11133-7EF2-4DDC-A655-F91DA4567B55}"/>
              </a:ext>
            </a:extLst>
          </p:cNvPr>
          <p:cNvSpPr/>
          <p:nvPr/>
        </p:nvSpPr>
        <p:spPr>
          <a:xfrm>
            <a:off x="5949108" y="4780606"/>
            <a:ext cx="1155824" cy="646331"/>
          </a:xfrm>
          <a:prstGeom prst="rect">
            <a:avLst/>
          </a:prstGeom>
          <a:solidFill>
            <a:schemeClr val="bg1">
              <a:alpha val="77000"/>
            </a:schemeClr>
          </a:solidFill>
          <a:ln>
            <a:solidFill>
              <a:schemeClr val="tx1"/>
            </a:solidFill>
          </a:ln>
        </p:spPr>
        <p:txBody>
          <a:bodyPr wrap="square">
            <a:spAutoFit/>
          </a:bodyPr>
          <a:lstStyle/>
          <a:p>
            <a:r>
              <a:rPr lang="en-US" sz="1200" b="1" dirty="0">
                <a:solidFill>
                  <a:srgbClr val="333333"/>
                </a:solidFill>
                <a:latin typeface="Verdana" panose="020B0604030504040204" pitchFamily="34" charset="0"/>
              </a:rPr>
              <a:t>The Chickasaw Nation</a:t>
            </a:r>
            <a:endParaRPr lang="en-US" sz="1200" b="1" dirty="0"/>
          </a:p>
        </p:txBody>
      </p:sp>
      <p:sp>
        <p:nvSpPr>
          <p:cNvPr id="15" name="Rectangle 14">
            <a:extLst>
              <a:ext uri="{FF2B5EF4-FFF2-40B4-BE49-F238E27FC236}">
                <a16:creationId xmlns:a16="http://schemas.microsoft.com/office/drawing/2014/main" id="{1892B043-443F-4C36-9AA4-3BC968A12533}"/>
              </a:ext>
            </a:extLst>
          </p:cNvPr>
          <p:cNvSpPr/>
          <p:nvPr/>
        </p:nvSpPr>
        <p:spPr>
          <a:xfrm>
            <a:off x="0" y="5586232"/>
            <a:ext cx="8664767" cy="1200329"/>
          </a:xfrm>
          <a:prstGeom prst="rect">
            <a:avLst/>
          </a:prstGeom>
        </p:spPr>
        <p:txBody>
          <a:bodyPr wrap="square">
            <a:spAutoFit/>
          </a:bodyPr>
          <a:lstStyle/>
          <a:p>
            <a:pPr algn="ctr"/>
            <a:r>
              <a:rPr lang="en-US" dirty="0"/>
              <a:t>The maps above were generated for the Oklahoma City-Shawnee CBSA using the NEXUS data query module &amp; </a:t>
            </a:r>
            <a:r>
              <a:rPr lang="en-US" dirty="0" err="1"/>
              <a:t>EnviroMapper</a:t>
            </a:r>
            <a:r>
              <a:rPr lang="en-US" dirty="0"/>
              <a:t> to demonstrate the benefit of adding a Tribal Boundary layer. The top 10 Gas &amp; VOC HAPs emission sources are plotted in NEXUS.</a:t>
            </a:r>
          </a:p>
        </p:txBody>
      </p:sp>
      <p:cxnSp>
        <p:nvCxnSpPr>
          <p:cNvPr id="19" name="Straight Connector 18">
            <a:extLst>
              <a:ext uri="{FF2B5EF4-FFF2-40B4-BE49-F238E27FC236}">
                <a16:creationId xmlns:a16="http://schemas.microsoft.com/office/drawing/2014/main" id="{17A9742E-DB2B-4C49-AAD2-DEB841EA2C5E}"/>
              </a:ext>
            </a:extLst>
          </p:cNvPr>
          <p:cNvCxnSpPr/>
          <p:nvPr/>
        </p:nvCxnSpPr>
        <p:spPr bwMode="auto">
          <a:xfrm flipV="1">
            <a:off x="4164376" y="2505638"/>
            <a:ext cx="815250" cy="577354"/>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1" name="Straight Arrow Connector 20">
            <a:extLst>
              <a:ext uri="{FF2B5EF4-FFF2-40B4-BE49-F238E27FC236}">
                <a16:creationId xmlns:a16="http://schemas.microsoft.com/office/drawing/2014/main" id="{965CBAA4-0B01-475C-9BA5-D7AE325C6A03}"/>
              </a:ext>
            </a:extLst>
          </p:cNvPr>
          <p:cNvCxnSpPr>
            <a:cxnSpLocks/>
            <a:stCxn id="11" idx="2"/>
          </p:cNvCxnSpPr>
          <p:nvPr/>
        </p:nvCxnSpPr>
        <p:spPr bwMode="auto">
          <a:xfrm flipH="1">
            <a:off x="6037245" y="2322907"/>
            <a:ext cx="552800" cy="12024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9F972EEC-75C0-44D2-990F-682B5E158E81}"/>
              </a:ext>
            </a:extLst>
          </p:cNvPr>
          <p:cNvCxnSpPr>
            <a:stCxn id="12" idx="2"/>
          </p:cNvCxnSpPr>
          <p:nvPr/>
        </p:nvCxnSpPr>
        <p:spPr bwMode="auto">
          <a:xfrm flipH="1">
            <a:off x="7370284" y="2320972"/>
            <a:ext cx="994855" cy="6756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F5E38977-A2F8-4151-A7BD-9820E7B3463A}"/>
              </a:ext>
            </a:extLst>
          </p:cNvPr>
          <p:cNvCxnSpPr>
            <a:stCxn id="13" idx="1"/>
          </p:cNvCxnSpPr>
          <p:nvPr/>
        </p:nvCxnSpPr>
        <p:spPr bwMode="auto">
          <a:xfrm flipH="1" flipV="1">
            <a:off x="7039778" y="3712684"/>
            <a:ext cx="838229" cy="56028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8" name="Rectangle 27">
            <a:extLst>
              <a:ext uri="{FF2B5EF4-FFF2-40B4-BE49-F238E27FC236}">
                <a16:creationId xmlns:a16="http://schemas.microsoft.com/office/drawing/2014/main" id="{88A0AABF-CB06-4D2B-B554-0DF9CDA913B3}"/>
              </a:ext>
            </a:extLst>
          </p:cNvPr>
          <p:cNvSpPr/>
          <p:nvPr/>
        </p:nvSpPr>
        <p:spPr>
          <a:xfrm>
            <a:off x="7943691" y="3038901"/>
            <a:ext cx="994855" cy="646331"/>
          </a:xfrm>
          <a:prstGeom prst="rect">
            <a:avLst/>
          </a:prstGeom>
          <a:ln>
            <a:solidFill>
              <a:srgbClr val="000532"/>
            </a:solidFill>
          </a:ln>
        </p:spPr>
        <p:txBody>
          <a:bodyPr wrap="square">
            <a:spAutoFit/>
          </a:bodyPr>
          <a:lstStyle/>
          <a:p>
            <a:r>
              <a:rPr lang="en-US" sz="1200" b="1" dirty="0">
                <a:solidFill>
                  <a:srgbClr val="000532"/>
                </a:solidFill>
                <a:latin typeface="Verdana" panose="020B0604030504040204" pitchFamily="34" charset="0"/>
              </a:rPr>
              <a:t>Kickapoo Tribe of OK</a:t>
            </a:r>
            <a:endParaRPr lang="en-US" sz="1200" b="1" dirty="0">
              <a:solidFill>
                <a:srgbClr val="000532"/>
              </a:solidFill>
            </a:endParaRPr>
          </a:p>
        </p:txBody>
      </p:sp>
      <p:cxnSp>
        <p:nvCxnSpPr>
          <p:cNvPr id="30" name="Straight Arrow Connector 29">
            <a:extLst>
              <a:ext uri="{FF2B5EF4-FFF2-40B4-BE49-F238E27FC236}">
                <a16:creationId xmlns:a16="http://schemas.microsoft.com/office/drawing/2014/main" id="{A2004290-657F-4F63-B9AD-26925884D6D6}"/>
              </a:ext>
            </a:extLst>
          </p:cNvPr>
          <p:cNvCxnSpPr>
            <a:stCxn id="28" idx="1"/>
          </p:cNvCxnSpPr>
          <p:nvPr/>
        </p:nvCxnSpPr>
        <p:spPr bwMode="auto">
          <a:xfrm flipH="1">
            <a:off x="7370284" y="3362067"/>
            <a:ext cx="573407" cy="669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CC3FAF14-EDB2-418E-BCAD-965687D87AFA}"/>
              </a:ext>
            </a:extLst>
          </p:cNvPr>
          <p:cNvCxnSpPr>
            <a:stCxn id="14" idx="0"/>
          </p:cNvCxnSpPr>
          <p:nvPr/>
        </p:nvCxnSpPr>
        <p:spPr bwMode="auto">
          <a:xfrm flipH="1" flipV="1">
            <a:off x="6313645" y="4239912"/>
            <a:ext cx="213375" cy="5406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3789B5AD-6A1D-4B1F-BA0D-5E846F9CB6A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920181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8385-FFB6-4F69-82B1-E01E3D3BBD8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EB7B6DA-A057-4485-8087-868C3C95873E}"/>
              </a:ext>
            </a:extLst>
          </p:cNvPr>
          <p:cNvSpPr>
            <a:spLocks noGrp="1"/>
          </p:cNvSpPr>
          <p:nvPr>
            <p:ph idx="1"/>
          </p:nvPr>
        </p:nvSpPr>
        <p:spPr/>
        <p:txBody>
          <a:bodyPr/>
          <a:lstStyle/>
          <a:p>
            <a:r>
              <a:rPr lang="en-US" dirty="0"/>
              <a:t>Multi-Pollutant Background</a:t>
            </a:r>
          </a:p>
          <a:p>
            <a:r>
              <a:rPr lang="en-US" dirty="0"/>
              <a:t>NEXUS Tool Development</a:t>
            </a:r>
          </a:p>
          <a:p>
            <a:pPr lvl="1"/>
            <a:r>
              <a:rPr lang="en-US" dirty="0"/>
              <a:t>Expected Use</a:t>
            </a:r>
          </a:p>
          <a:p>
            <a:pPr lvl="1"/>
            <a:r>
              <a:rPr lang="en-US" dirty="0"/>
              <a:t>Schedule</a:t>
            </a:r>
          </a:p>
          <a:p>
            <a:r>
              <a:rPr lang="en-US" dirty="0"/>
              <a:t>Key Modules</a:t>
            </a:r>
          </a:p>
          <a:p>
            <a:r>
              <a:rPr lang="en-US" dirty="0"/>
              <a:t>Questions NEXUS can Answer &amp; Examples: </a:t>
            </a:r>
            <a:r>
              <a:rPr lang="en-US" u="sng" dirty="0"/>
              <a:t>OID focused</a:t>
            </a:r>
          </a:p>
          <a:p>
            <a:r>
              <a:rPr lang="en-US" dirty="0"/>
              <a:t>Discussion &amp; Next Steps</a:t>
            </a:r>
          </a:p>
          <a:p>
            <a:r>
              <a:rPr lang="en-US" dirty="0"/>
              <a:t>Live Demo</a:t>
            </a:r>
          </a:p>
          <a:p>
            <a:endParaRPr lang="en-US" dirty="0"/>
          </a:p>
          <a:p>
            <a:endParaRPr lang="en-US" dirty="0"/>
          </a:p>
          <a:p>
            <a:endParaRPr lang="en-US" dirty="0"/>
          </a:p>
          <a:p>
            <a:endParaRPr lang="en-US" dirty="0"/>
          </a:p>
        </p:txBody>
      </p:sp>
      <p:sp>
        <p:nvSpPr>
          <p:cNvPr id="4" name="Slide Number Placeholder 1">
            <a:extLst>
              <a:ext uri="{FF2B5EF4-FFF2-40B4-BE49-F238E27FC236}">
                <a16:creationId xmlns:a16="http://schemas.microsoft.com/office/drawing/2014/main" id="{1B769862-8284-4E24-A587-C481E4BCEE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3488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A01-05EE-479B-9273-EDF1F81DBD71}"/>
              </a:ext>
            </a:extLst>
          </p:cNvPr>
          <p:cNvSpPr>
            <a:spLocks noGrp="1"/>
          </p:cNvSpPr>
          <p:nvPr>
            <p:ph type="title"/>
          </p:nvPr>
        </p:nvSpPr>
        <p:spPr>
          <a:xfrm>
            <a:off x="0" y="71439"/>
            <a:ext cx="9144000" cy="669103"/>
          </a:xfrm>
        </p:spPr>
        <p:txBody>
          <a:bodyPr/>
          <a:lstStyle/>
          <a:p>
            <a:r>
              <a:rPr lang="en-US" altLang="zh-CN" sz="2500" dirty="0"/>
              <a:t>NEXUS Tool: </a:t>
            </a:r>
            <a:r>
              <a:rPr lang="en-US" altLang="zh-CN" sz="2500" dirty="0">
                <a:solidFill>
                  <a:srgbClr val="FFFF00"/>
                </a:solidFill>
              </a:rPr>
              <a:t>Emissions Sources in OKC-Shawnee CBSA</a:t>
            </a:r>
            <a:endParaRPr lang="en-US" sz="2500" dirty="0"/>
          </a:p>
        </p:txBody>
      </p:sp>
      <p:sp>
        <p:nvSpPr>
          <p:cNvPr id="6" name="Rectangle 5">
            <a:extLst>
              <a:ext uri="{FF2B5EF4-FFF2-40B4-BE49-F238E27FC236}">
                <a16:creationId xmlns:a16="http://schemas.microsoft.com/office/drawing/2014/main" id="{8C04B624-35D4-49B4-B822-F6D8DABE74B6}"/>
              </a:ext>
            </a:extLst>
          </p:cNvPr>
          <p:cNvSpPr/>
          <p:nvPr/>
        </p:nvSpPr>
        <p:spPr>
          <a:xfrm>
            <a:off x="113015" y="5733479"/>
            <a:ext cx="8573785" cy="1077218"/>
          </a:xfrm>
          <a:prstGeom prst="rect">
            <a:avLst/>
          </a:prstGeom>
        </p:spPr>
        <p:txBody>
          <a:bodyPr wrap="square">
            <a:spAutoFit/>
          </a:bodyPr>
          <a:lstStyle/>
          <a:p>
            <a:pPr algn="ctr"/>
            <a:r>
              <a:rPr lang="en-US" sz="1600" dirty="0"/>
              <a:t>NEXUS can be used to identify top emission sources. The information above was generated in Data Query for the Oklahoma City-Shawnee CBSA . This can help identify the potential co-benefits of controls. Let</a:t>
            </a:r>
            <a:r>
              <a:rPr lang="en-US" sz="1600" dirty="0">
                <a:latin typeface="Arial" panose="020B0604020202020204" pitchFamily="34" charset="0"/>
                <a:cs typeface="Arial" panose="020B0604020202020204" pitchFamily="34" charset="0"/>
              </a:rPr>
              <a:t>’</a:t>
            </a:r>
            <a:r>
              <a:rPr lang="en-US" sz="1600" dirty="0"/>
              <a:t>s explore the Horseshoe Lake Generating Station further…</a:t>
            </a:r>
          </a:p>
        </p:txBody>
      </p:sp>
      <p:pic>
        <p:nvPicPr>
          <p:cNvPr id="11" name="Picture 10">
            <a:extLst>
              <a:ext uri="{FF2B5EF4-FFF2-40B4-BE49-F238E27FC236}">
                <a16:creationId xmlns:a16="http://schemas.microsoft.com/office/drawing/2014/main" id="{02705F41-E693-4E4B-B2D1-F90A0145D7FA}"/>
              </a:ext>
            </a:extLst>
          </p:cNvPr>
          <p:cNvPicPr>
            <a:picLocks noChangeAspect="1"/>
          </p:cNvPicPr>
          <p:nvPr/>
        </p:nvPicPr>
        <p:blipFill rotWithShape="1">
          <a:blip r:embed="rId2"/>
          <a:srcRect b="6767"/>
          <a:stretch/>
        </p:blipFill>
        <p:spPr>
          <a:xfrm>
            <a:off x="0" y="857250"/>
            <a:ext cx="9144000" cy="4795405"/>
          </a:xfrm>
          <a:prstGeom prst="rect">
            <a:avLst/>
          </a:prstGeom>
          <a:solidFill>
            <a:srgbClr val="FF66FF">
              <a:alpha val="20000"/>
            </a:srgbClr>
          </a:solidFill>
        </p:spPr>
      </p:pic>
      <p:sp>
        <p:nvSpPr>
          <p:cNvPr id="12" name="Rectangle 11">
            <a:extLst>
              <a:ext uri="{FF2B5EF4-FFF2-40B4-BE49-F238E27FC236}">
                <a16:creationId xmlns:a16="http://schemas.microsoft.com/office/drawing/2014/main" id="{4B3E9FDD-6688-4695-A92A-70FD32E3AA6C}"/>
              </a:ext>
            </a:extLst>
          </p:cNvPr>
          <p:cNvSpPr/>
          <p:nvPr/>
        </p:nvSpPr>
        <p:spPr bwMode="auto">
          <a:xfrm>
            <a:off x="113015" y="2007097"/>
            <a:ext cx="1402522" cy="37862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6E7F271A-8E79-4F0A-84A6-CAF06B17AD58}"/>
              </a:ext>
            </a:extLst>
          </p:cNvPr>
          <p:cNvSpPr/>
          <p:nvPr/>
        </p:nvSpPr>
        <p:spPr bwMode="auto">
          <a:xfrm>
            <a:off x="2966346" y="4217309"/>
            <a:ext cx="1402522" cy="37862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62276270-E69B-44F1-B1DD-32D5CCE30C40}"/>
              </a:ext>
            </a:extLst>
          </p:cNvPr>
          <p:cNvSpPr/>
          <p:nvPr/>
        </p:nvSpPr>
        <p:spPr bwMode="auto">
          <a:xfrm>
            <a:off x="4385646" y="3127027"/>
            <a:ext cx="1402522" cy="37862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74D11F86-7588-491C-AD26-E4B3240BC282}"/>
              </a:ext>
            </a:extLst>
          </p:cNvPr>
          <p:cNvSpPr/>
          <p:nvPr/>
        </p:nvSpPr>
        <p:spPr bwMode="auto">
          <a:xfrm>
            <a:off x="5788168" y="3127027"/>
            <a:ext cx="1402522" cy="37862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6" name="Rectangle 15">
            <a:extLst>
              <a:ext uri="{FF2B5EF4-FFF2-40B4-BE49-F238E27FC236}">
                <a16:creationId xmlns:a16="http://schemas.microsoft.com/office/drawing/2014/main" id="{F49BFD04-CC09-4588-8C1A-FED364F7124A}"/>
              </a:ext>
            </a:extLst>
          </p:cNvPr>
          <p:cNvSpPr/>
          <p:nvPr/>
        </p:nvSpPr>
        <p:spPr bwMode="auto">
          <a:xfrm>
            <a:off x="113015" y="2751223"/>
            <a:ext cx="1402522" cy="375804"/>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58FA767E-69DF-4D17-AC62-E5ED9D9232EC}"/>
              </a:ext>
            </a:extLst>
          </p:cNvPr>
          <p:cNvSpPr/>
          <p:nvPr/>
        </p:nvSpPr>
        <p:spPr bwMode="auto">
          <a:xfrm>
            <a:off x="2962695" y="4936390"/>
            <a:ext cx="1402522" cy="375804"/>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D42FAA89-C43D-4842-A998-C917BF708585}"/>
              </a:ext>
            </a:extLst>
          </p:cNvPr>
          <p:cNvSpPr/>
          <p:nvPr/>
        </p:nvSpPr>
        <p:spPr bwMode="auto">
          <a:xfrm>
            <a:off x="4385646" y="4220125"/>
            <a:ext cx="1402522" cy="375804"/>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CA918E4A-150E-4A7B-8598-DA50BACB74FB}"/>
              </a:ext>
            </a:extLst>
          </p:cNvPr>
          <p:cNvSpPr/>
          <p:nvPr/>
        </p:nvSpPr>
        <p:spPr bwMode="auto">
          <a:xfrm>
            <a:off x="5771316" y="4217309"/>
            <a:ext cx="1402522" cy="375804"/>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2" name="Rectangle 21">
            <a:extLst>
              <a:ext uri="{FF2B5EF4-FFF2-40B4-BE49-F238E27FC236}">
                <a16:creationId xmlns:a16="http://schemas.microsoft.com/office/drawing/2014/main" id="{FB91D169-5B24-4412-9763-90BF33046F70}"/>
              </a:ext>
            </a:extLst>
          </p:cNvPr>
          <p:cNvSpPr/>
          <p:nvPr/>
        </p:nvSpPr>
        <p:spPr bwMode="auto">
          <a:xfrm>
            <a:off x="103076" y="3144437"/>
            <a:ext cx="1402522" cy="344791"/>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EC74743D-C979-44EA-8727-41E5C9B2CCEC}"/>
              </a:ext>
            </a:extLst>
          </p:cNvPr>
          <p:cNvSpPr/>
          <p:nvPr/>
        </p:nvSpPr>
        <p:spPr bwMode="auto">
          <a:xfrm>
            <a:off x="1557299" y="4248322"/>
            <a:ext cx="1402522" cy="344791"/>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5" name="Rectangle 24">
            <a:extLst>
              <a:ext uri="{FF2B5EF4-FFF2-40B4-BE49-F238E27FC236}">
                <a16:creationId xmlns:a16="http://schemas.microsoft.com/office/drawing/2014/main" id="{0F806EC8-0BE8-40B1-A8B7-0073BA9ADEE6}"/>
              </a:ext>
            </a:extLst>
          </p:cNvPr>
          <p:cNvSpPr/>
          <p:nvPr/>
        </p:nvSpPr>
        <p:spPr bwMode="auto">
          <a:xfrm>
            <a:off x="2962695" y="2061306"/>
            <a:ext cx="1402522" cy="344791"/>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6" name="Rectangle 25">
            <a:extLst>
              <a:ext uri="{FF2B5EF4-FFF2-40B4-BE49-F238E27FC236}">
                <a16:creationId xmlns:a16="http://schemas.microsoft.com/office/drawing/2014/main" id="{F498DD60-391C-4F6E-92AD-6A27D721DB07}"/>
              </a:ext>
            </a:extLst>
          </p:cNvPr>
          <p:cNvSpPr/>
          <p:nvPr/>
        </p:nvSpPr>
        <p:spPr bwMode="auto">
          <a:xfrm>
            <a:off x="4385646" y="3878615"/>
            <a:ext cx="1402522" cy="344791"/>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7" name="Rectangle 26">
            <a:extLst>
              <a:ext uri="{FF2B5EF4-FFF2-40B4-BE49-F238E27FC236}">
                <a16:creationId xmlns:a16="http://schemas.microsoft.com/office/drawing/2014/main" id="{6CBDC879-8C26-4DD7-949A-5FC681789B25}"/>
              </a:ext>
            </a:extLst>
          </p:cNvPr>
          <p:cNvSpPr/>
          <p:nvPr/>
        </p:nvSpPr>
        <p:spPr bwMode="auto">
          <a:xfrm>
            <a:off x="93136" y="3514233"/>
            <a:ext cx="1422401" cy="344791"/>
          </a:xfrm>
          <a:prstGeom prst="rect">
            <a:avLst/>
          </a:prstGeom>
          <a:solidFill>
            <a:srgbClr val="FFC0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8" name="Rectangle 27">
            <a:extLst>
              <a:ext uri="{FF2B5EF4-FFF2-40B4-BE49-F238E27FC236}">
                <a16:creationId xmlns:a16="http://schemas.microsoft.com/office/drawing/2014/main" id="{5A363D7A-8626-41A6-B3C4-63F345AC9926}"/>
              </a:ext>
            </a:extLst>
          </p:cNvPr>
          <p:cNvSpPr/>
          <p:nvPr/>
        </p:nvSpPr>
        <p:spPr bwMode="auto">
          <a:xfrm>
            <a:off x="1528190" y="3514975"/>
            <a:ext cx="1422401" cy="344791"/>
          </a:xfrm>
          <a:prstGeom prst="rect">
            <a:avLst/>
          </a:prstGeom>
          <a:solidFill>
            <a:srgbClr val="FFC0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9" name="Rectangle 28">
            <a:extLst>
              <a:ext uri="{FF2B5EF4-FFF2-40B4-BE49-F238E27FC236}">
                <a16:creationId xmlns:a16="http://schemas.microsoft.com/office/drawing/2014/main" id="{66508E73-6B85-4152-9082-1892487039D3}"/>
              </a:ext>
            </a:extLst>
          </p:cNvPr>
          <p:cNvSpPr/>
          <p:nvPr/>
        </p:nvSpPr>
        <p:spPr bwMode="auto">
          <a:xfrm>
            <a:off x="4385646" y="3523266"/>
            <a:ext cx="1422401" cy="344791"/>
          </a:xfrm>
          <a:prstGeom prst="rect">
            <a:avLst/>
          </a:prstGeom>
          <a:solidFill>
            <a:srgbClr val="FFC0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0" name="Rectangle 29">
            <a:extLst>
              <a:ext uri="{FF2B5EF4-FFF2-40B4-BE49-F238E27FC236}">
                <a16:creationId xmlns:a16="http://schemas.microsoft.com/office/drawing/2014/main" id="{833A5D88-863D-4F5B-B99B-3904431DAA13}"/>
              </a:ext>
            </a:extLst>
          </p:cNvPr>
          <p:cNvSpPr/>
          <p:nvPr/>
        </p:nvSpPr>
        <p:spPr bwMode="auto">
          <a:xfrm>
            <a:off x="2940652" y="2402815"/>
            <a:ext cx="1422401" cy="344791"/>
          </a:xfrm>
          <a:prstGeom prst="rect">
            <a:avLst/>
          </a:prstGeom>
          <a:solidFill>
            <a:srgbClr val="FFC0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1" name="Rectangle 30">
            <a:extLst>
              <a:ext uri="{FF2B5EF4-FFF2-40B4-BE49-F238E27FC236}">
                <a16:creationId xmlns:a16="http://schemas.microsoft.com/office/drawing/2014/main" id="{A665B890-F998-4C51-9120-E1F79C823A0F}"/>
              </a:ext>
            </a:extLst>
          </p:cNvPr>
          <p:cNvSpPr/>
          <p:nvPr/>
        </p:nvSpPr>
        <p:spPr bwMode="auto">
          <a:xfrm>
            <a:off x="93136" y="4599176"/>
            <a:ext cx="1402522" cy="344791"/>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2" name="Rectangle 31">
            <a:extLst>
              <a:ext uri="{FF2B5EF4-FFF2-40B4-BE49-F238E27FC236}">
                <a16:creationId xmlns:a16="http://schemas.microsoft.com/office/drawing/2014/main" id="{ACF77C64-0F09-4E37-AD31-24A563CDC779}"/>
              </a:ext>
            </a:extLst>
          </p:cNvPr>
          <p:cNvSpPr/>
          <p:nvPr/>
        </p:nvSpPr>
        <p:spPr bwMode="auto">
          <a:xfrm>
            <a:off x="5788168" y="4604289"/>
            <a:ext cx="1402522" cy="344791"/>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3" name="Rectangle 32">
            <a:extLst>
              <a:ext uri="{FF2B5EF4-FFF2-40B4-BE49-F238E27FC236}">
                <a16:creationId xmlns:a16="http://schemas.microsoft.com/office/drawing/2014/main" id="{BA638202-1655-428A-B9EB-561436825D26}"/>
              </a:ext>
            </a:extLst>
          </p:cNvPr>
          <p:cNvSpPr/>
          <p:nvPr/>
        </p:nvSpPr>
        <p:spPr bwMode="auto">
          <a:xfrm>
            <a:off x="4385646" y="2046574"/>
            <a:ext cx="1402522" cy="344791"/>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4" name="Rectangle 33">
            <a:extLst>
              <a:ext uri="{FF2B5EF4-FFF2-40B4-BE49-F238E27FC236}">
                <a16:creationId xmlns:a16="http://schemas.microsoft.com/office/drawing/2014/main" id="{C7CBA345-8B1B-43AD-ABF6-DBC2A65CDB2B}"/>
              </a:ext>
            </a:extLst>
          </p:cNvPr>
          <p:cNvSpPr/>
          <p:nvPr/>
        </p:nvSpPr>
        <p:spPr bwMode="auto">
          <a:xfrm>
            <a:off x="2950591" y="2778126"/>
            <a:ext cx="1402522" cy="344791"/>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5" name="Rectangle 34">
            <a:extLst>
              <a:ext uri="{FF2B5EF4-FFF2-40B4-BE49-F238E27FC236}">
                <a16:creationId xmlns:a16="http://schemas.microsoft.com/office/drawing/2014/main" id="{E34A9B6D-E2E7-4951-BCA6-F1ADB2401F73}"/>
              </a:ext>
            </a:extLst>
          </p:cNvPr>
          <p:cNvSpPr/>
          <p:nvPr/>
        </p:nvSpPr>
        <p:spPr bwMode="auto">
          <a:xfrm>
            <a:off x="103076" y="4978083"/>
            <a:ext cx="1402522" cy="344791"/>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6" name="Rectangle 35">
            <a:extLst>
              <a:ext uri="{FF2B5EF4-FFF2-40B4-BE49-F238E27FC236}">
                <a16:creationId xmlns:a16="http://schemas.microsoft.com/office/drawing/2014/main" id="{EB935CB4-72EE-4DF9-AFC3-A8081877C0FF}"/>
              </a:ext>
            </a:extLst>
          </p:cNvPr>
          <p:cNvSpPr/>
          <p:nvPr/>
        </p:nvSpPr>
        <p:spPr bwMode="auto">
          <a:xfrm>
            <a:off x="2980607" y="3502366"/>
            <a:ext cx="1402522" cy="344791"/>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7" name="Rectangle 36">
            <a:extLst>
              <a:ext uri="{FF2B5EF4-FFF2-40B4-BE49-F238E27FC236}">
                <a16:creationId xmlns:a16="http://schemas.microsoft.com/office/drawing/2014/main" id="{1C116E20-2674-4AF6-A7A5-55684E0BD42E}"/>
              </a:ext>
            </a:extLst>
          </p:cNvPr>
          <p:cNvSpPr/>
          <p:nvPr/>
        </p:nvSpPr>
        <p:spPr bwMode="auto">
          <a:xfrm>
            <a:off x="4399907" y="2402870"/>
            <a:ext cx="1402522" cy="344791"/>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9" name="Rectangle 38">
            <a:extLst>
              <a:ext uri="{FF2B5EF4-FFF2-40B4-BE49-F238E27FC236}">
                <a16:creationId xmlns:a16="http://schemas.microsoft.com/office/drawing/2014/main" id="{225E40AF-5584-413E-B489-6AB77C86BDFF}"/>
              </a:ext>
            </a:extLst>
          </p:cNvPr>
          <p:cNvSpPr/>
          <p:nvPr/>
        </p:nvSpPr>
        <p:spPr bwMode="auto">
          <a:xfrm>
            <a:off x="1535966" y="2007097"/>
            <a:ext cx="1402522" cy="378620"/>
          </a:xfrm>
          <a:prstGeom prst="rect">
            <a:avLst/>
          </a:prstGeom>
          <a:solidFill>
            <a:srgbClr val="FF66FF">
              <a:alpha val="20000"/>
            </a:srgbClr>
          </a:solidFill>
          <a:ln w="285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0" name="Rectangle 39">
            <a:extLst>
              <a:ext uri="{FF2B5EF4-FFF2-40B4-BE49-F238E27FC236}">
                <a16:creationId xmlns:a16="http://schemas.microsoft.com/office/drawing/2014/main" id="{1CF6CBBC-D3A6-406E-BE9A-9D4C25DE320F}"/>
              </a:ext>
            </a:extLst>
          </p:cNvPr>
          <p:cNvSpPr/>
          <p:nvPr/>
        </p:nvSpPr>
        <p:spPr bwMode="auto">
          <a:xfrm>
            <a:off x="2962695" y="3123531"/>
            <a:ext cx="1402522" cy="378620"/>
          </a:xfrm>
          <a:prstGeom prst="rect">
            <a:avLst/>
          </a:prstGeom>
          <a:solidFill>
            <a:srgbClr val="FF66FF">
              <a:alpha val="20000"/>
            </a:srgbClr>
          </a:solidFill>
          <a:ln w="285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1" name="Rectangle 40">
            <a:extLst>
              <a:ext uri="{FF2B5EF4-FFF2-40B4-BE49-F238E27FC236}">
                <a16:creationId xmlns:a16="http://schemas.microsoft.com/office/drawing/2014/main" id="{2659839D-FD0D-40CD-954C-C8D341FFE794}"/>
              </a:ext>
            </a:extLst>
          </p:cNvPr>
          <p:cNvSpPr/>
          <p:nvPr/>
        </p:nvSpPr>
        <p:spPr bwMode="auto">
          <a:xfrm>
            <a:off x="4383129" y="4604175"/>
            <a:ext cx="1402522" cy="378620"/>
          </a:xfrm>
          <a:prstGeom prst="rect">
            <a:avLst/>
          </a:prstGeom>
          <a:solidFill>
            <a:srgbClr val="FF66FF">
              <a:alpha val="20000"/>
            </a:srgbClr>
          </a:solidFill>
          <a:ln w="285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2" name="Rectangle 41">
            <a:extLst>
              <a:ext uri="{FF2B5EF4-FFF2-40B4-BE49-F238E27FC236}">
                <a16:creationId xmlns:a16="http://schemas.microsoft.com/office/drawing/2014/main" id="{BA69A1DD-608D-4F8B-8BD8-6D5A867A31DA}"/>
              </a:ext>
            </a:extLst>
          </p:cNvPr>
          <p:cNvSpPr/>
          <p:nvPr/>
        </p:nvSpPr>
        <p:spPr bwMode="auto">
          <a:xfrm>
            <a:off x="5788168" y="3876303"/>
            <a:ext cx="1402522" cy="378620"/>
          </a:xfrm>
          <a:prstGeom prst="rect">
            <a:avLst/>
          </a:prstGeom>
          <a:solidFill>
            <a:srgbClr val="FF66FF">
              <a:alpha val="20000"/>
            </a:srgbClr>
          </a:solidFill>
          <a:ln w="285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3" name="Rectangle 42">
            <a:extLst>
              <a:ext uri="{FF2B5EF4-FFF2-40B4-BE49-F238E27FC236}">
                <a16:creationId xmlns:a16="http://schemas.microsoft.com/office/drawing/2014/main" id="{0ED13671-43D5-45ED-BE8B-76813CE32EDA}"/>
              </a:ext>
            </a:extLst>
          </p:cNvPr>
          <p:cNvSpPr/>
          <p:nvPr/>
        </p:nvSpPr>
        <p:spPr bwMode="auto">
          <a:xfrm>
            <a:off x="7190690" y="2410217"/>
            <a:ext cx="1402522" cy="378620"/>
          </a:xfrm>
          <a:prstGeom prst="rect">
            <a:avLst/>
          </a:prstGeom>
          <a:solidFill>
            <a:srgbClr val="FF66FF">
              <a:alpha val="20000"/>
            </a:srgbClr>
          </a:solidFill>
          <a:ln w="285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4" name="Rectangle 43">
            <a:extLst>
              <a:ext uri="{FF2B5EF4-FFF2-40B4-BE49-F238E27FC236}">
                <a16:creationId xmlns:a16="http://schemas.microsoft.com/office/drawing/2014/main" id="{043598B3-AA62-4F30-A261-23DE66AE6A8C}"/>
              </a:ext>
            </a:extLst>
          </p:cNvPr>
          <p:cNvSpPr/>
          <p:nvPr/>
        </p:nvSpPr>
        <p:spPr bwMode="auto">
          <a:xfrm>
            <a:off x="1535966" y="2417650"/>
            <a:ext cx="1402522" cy="344791"/>
          </a:xfrm>
          <a:prstGeom prst="rect">
            <a:avLst/>
          </a:prstGeom>
          <a:solidFill>
            <a:srgbClr val="A87E00">
              <a:alpha val="20000"/>
            </a:srgbClr>
          </a:solidFill>
          <a:ln w="28575" cap="flat" cmpd="sng" algn="ctr">
            <a:solidFill>
              <a:srgbClr val="A87E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5" name="Rectangle 44">
            <a:extLst>
              <a:ext uri="{FF2B5EF4-FFF2-40B4-BE49-F238E27FC236}">
                <a16:creationId xmlns:a16="http://schemas.microsoft.com/office/drawing/2014/main" id="{DC8119EB-4068-43E1-AE0D-7E20CCF9D91F}"/>
              </a:ext>
            </a:extLst>
          </p:cNvPr>
          <p:cNvSpPr/>
          <p:nvPr/>
        </p:nvSpPr>
        <p:spPr bwMode="auto">
          <a:xfrm>
            <a:off x="4383129" y="2780828"/>
            <a:ext cx="1402522" cy="344791"/>
          </a:xfrm>
          <a:prstGeom prst="rect">
            <a:avLst/>
          </a:prstGeom>
          <a:solidFill>
            <a:srgbClr val="AB8100">
              <a:alpha val="20000"/>
            </a:srgbClr>
          </a:solidFill>
          <a:ln w="28575" cap="flat" cmpd="sng" algn="ctr">
            <a:solidFill>
              <a:srgbClr val="A87E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6" name="Rectangle 45">
            <a:extLst>
              <a:ext uri="{FF2B5EF4-FFF2-40B4-BE49-F238E27FC236}">
                <a16:creationId xmlns:a16="http://schemas.microsoft.com/office/drawing/2014/main" id="{518E9A40-FC32-43A2-9B5B-6EF5B3370C98}"/>
              </a:ext>
            </a:extLst>
          </p:cNvPr>
          <p:cNvSpPr/>
          <p:nvPr/>
        </p:nvSpPr>
        <p:spPr bwMode="auto">
          <a:xfrm>
            <a:off x="7173838" y="2060851"/>
            <a:ext cx="1402522" cy="344791"/>
          </a:xfrm>
          <a:prstGeom prst="rect">
            <a:avLst/>
          </a:prstGeom>
          <a:solidFill>
            <a:srgbClr val="AB8100">
              <a:alpha val="20000"/>
            </a:srgbClr>
          </a:solidFill>
          <a:ln w="28575" cap="flat" cmpd="sng" algn="ctr">
            <a:solidFill>
              <a:srgbClr val="A87E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graphicFrame>
        <p:nvGraphicFramePr>
          <p:cNvPr id="47" name="Table 46">
            <a:extLst>
              <a:ext uri="{FF2B5EF4-FFF2-40B4-BE49-F238E27FC236}">
                <a16:creationId xmlns:a16="http://schemas.microsoft.com/office/drawing/2014/main" id="{0559B3BB-C732-4008-89E4-D53E047A218A}"/>
              </a:ext>
            </a:extLst>
          </p:cNvPr>
          <p:cNvGraphicFramePr>
            <a:graphicFrameLocks noGrp="1"/>
          </p:cNvGraphicFramePr>
          <p:nvPr>
            <p:extLst>
              <p:ext uri="{D42A27DB-BD31-4B8C-83A1-F6EECF244321}">
                <p14:modId xmlns:p14="http://schemas.microsoft.com/office/powerpoint/2010/main" val="1607788090"/>
              </p:ext>
            </p:extLst>
          </p:nvPr>
        </p:nvGraphicFramePr>
        <p:xfrm>
          <a:off x="457200" y="3680301"/>
          <a:ext cx="8229600" cy="365760"/>
        </p:xfrm>
        <a:graphic>
          <a:graphicData uri="http://schemas.openxmlformats.org/drawingml/2006/table">
            <a:tbl>
              <a:tblPr/>
              <a:tblGrid>
                <a:gridCol w="8229600">
                  <a:extLst>
                    <a:ext uri="{9D8B030D-6E8A-4147-A177-3AD203B41FA5}">
                      <a16:colId xmlns:a16="http://schemas.microsoft.com/office/drawing/2014/main" val="279291265"/>
                    </a:ext>
                  </a:extLst>
                </a:gridCol>
              </a:tblGrid>
              <a:tr h="0">
                <a:tc>
                  <a:txBody>
                    <a:bodyPr/>
                    <a:lstStyle/>
                    <a:p>
                      <a:endParaRPr lang="en-US" dirty="0"/>
                    </a:p>
                  </a:txBody>
                  <a:tcPr anchor="ctr">
                    <a:lnL>
                      <a:noFill/>
                    </a:lnL>
                    <a:lnR>
                      <a:noFill/>
                    </a:lnR>
                    <a:lnT>
                      <a:noFill/>
                    </a:lnT>
                    <a:lnB>
                      <a:noFill/>
                    </a:lnB>
                  </a:tcPr>
                </a:tc>
                <a:extLst>
                  <a:ext uri="{0D108BD9-81ED-4DB2-BD59-A6C34878D82A}">
                    <a16:rowId xmlns:a16="http://schemas.microsoft.com/office/drawing/2014/main" val="219009236"/>
                  </a:ext>
                </a:extLst>
              </a:tr>
            </a:tbl>
          </a:graphicData>
        </a:graphic>
      </p:graphicFrame>
      <p:sp>
        <p:nvSpPr>
          <p:cNvPr id="38" name="Slide Number Placeholder 1">
            <a:extLst>
              <a:ext uri="{FF2B5EF4-FFF2-40B4-BE49-F238E27FC236}">
                <a16:creationId xmlns:a16="http://schemas.microsoft.com/office/drawing/2014/main" id="{D36D326C-EC87-4F00-928C-375DE0265F13}"/>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96979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D82B-8014-42C3-82C7-304CFCB9EA3E}"/>
              </a:ext>
            </a:extLst>
          </p:cNvPr>
          <p:cNvSpPr>
            <a:spLocks noGrp="1"/>
          </p:cNvSpPr>
          <p:nvPr>
            <p:ph type="title"/>
          </p:nvPr>
        </p:nvSpPr>
        <p:spPr>
          <a:xfrm>
            <a:off x="94863" y="71439"/>
            <a:ext cx="8909904" cy="669103"/>
          </a:xfrm>
        </p:spPr>
        <p:txBody>
          <a:bodyPr/>
          <a:lstStyle/>
          <a:p>
            <a:r>
              <a:rPr lang="en-US" altLang="zh-CN" sz="2600" dirty="0"/>
              <a:t>NEXUS Tool: </a:t>
            </a:r>
            <a:r>
              <a:rPr lang="en-US" altLang="zh-CN" sz="2600" dirty="0">
                <a:solidFill>
                  <a:srgbClr val="FFFF00"/>
                </a:solidFill>
              </a:rPr>
              <a:t>Source Details in OKC-Shawnee CBSA</a:t>
            </a:r>
            <a:endParaRPr lang="en-US" sz="2600" dirty="0"/>
          </a:p>
        </p:txBody>
      </p:sp>
      <p:pic>
        <p:nvPicPr>
          <p:cNvPr id="6" name="Picture 5">
            <a:extLst>
              <a:ext uri="{FF2B5EF4-FFF2-40B4-BE49-F238E27FC236}">
                <a16:creationId xmlns:a16="http://schemas.microsoft.com/office/drawing/2014/main" id="{E0905DF4-4460-4EB1-BB77-31CE6CACCC77}"/>
              </a:ext>
            </a:extLst>
          </p:cNvPr>
          <p:cNvPicPr>
            <a:picLocks noChangeAspect="1"/>
          </p:cNvPicPr>
          <p:nvPr/>
        </p:nvPicPr>
        <p:blipFill rotWithShape="1">
          <a:blip r:embed="rId2"/>
          <a:srcRect r="83250" b="6000"/>
          <a:stretch/>
        </p:blipFill>
        <p:spPr>
          <a:xfrm>
            <a:off x="94863" y="956310"/>
            <a:ext cx="1531620" cy="4834890"/>
          </a:xfrm>
          <a:prstGeom prst="rect">
            <a:avLst/>
          </a:prstGeom>
          <a:ln>
            <a:solidFill>
              <a:srgbClr val="000532"/>
            </a:solidFill>
          </a:ln>
        </p:spPr>
      </p:pic>
      <p:pic>
        <p:nvPicPr>
          <p:cNvPr id="7" name="Picture 6">
            <a:extLst>
              <a:ext uri="{FF2B5EF4-FFF2-40B4-BE49-F238E27FC236}">
                <a16:creationId xmlns:a16="http://schemas.microsoft.com/office/drawing/2014/main" id="{C7EF5DDF-851D-4AEC-9397-DC7D2FC5814F}"/>
              </a:ext>
            </a:extLst>
          </p:cNvPr>
          <p:cNvPicPr>
            <a:picLocks noChangeAspect="1"/>
          </p:cNvPicPr>
          <p:nvPr/>
        </p:nvPicPr>
        <p:blipFill rotWithShape="1">
          <a:blip r:embed="rId3"/>
          <a:srcRect l="22250" t="38435" r="51625" b="5180"/>
          <a:stretch/>
        </p:blipFill>
        <p:spPr>
          <a:xfrm>
            <a:off x="1891666" y="956310"/>
            <a:ext cx="2388870" cy="2674621"/>
          </a:xfrm>
          <a:prstGeom prst="rect">
            <a:avLst/>
          </a:prstGeom>
          <a:noFill/>
          <a:ln>
            <a:solidFill>
              <a:srgbClr val="000532"/>
            </a:solidFill>
          </a:ln>
        </p:spPr>
      </p:pic>
      <p:pic>
        <p:nvPicPr>
          <p:cNvPr id="9" name="Picture 8">
            <a:extLst>
              <a:ext uri="{FF2B5EF4-FFF2-40B4-BE49-F238E27FC236}">
                <a16:creationId xmlns:a16="http://schemas.microsoft.com/office/drawing/2014/main" id="{3AEE86D4-A478-4845-9E3A-F79498B68CB9}"/>
              </a:ext>
            </a:extLst>
          </p:cNvPr>
          <p:cNvPicPr>
            <a:picLocks noChangeAspect="1"/>
          </p:cNvPicPr>
          <p:nvPr/>
        </p:nvPicPr>
        <p:blipFill>
          <a:blip r:embed="rId4"/>
          <a:stretch>
            <a:fillRect/>
          </a:stretch>
        </p:blipFill>
        <p:spPr>
          <a:xfrm>
            <a:off x="4760124" y="3941947"/>
            <a:ext cx="4039374" cy="2674622"/>
          </a:xfrm>
          <a:prstGeom prst="rect">
            <a:avLst/>
          </a:prstGeom>
          <a:solidFill>
            <a:srgbClr val="8BB72F"/>
          </a:solidFill>
          <a:ln>
            <a:solidFill>
              <a:srgbClr val="000532"/>
            </a:solidFill>
          </a:ln>
        </p:spPr>
      </p:pic>
      <p:sp>
        <p:nvSpPr>
          <p:cNvPr id="11" name="Rectangle 10">
            <a:extLst>
              <a:ext uri="{FF2B5EF4-FFF2-40B4-BE49-F238E27FC236}">
                <a16:creationId xmlns:a16="http://schemas.microsoft.com/office/drawing/2014/main" id="{18D76352-C9D7-4F9A-85A6-C983BAFEEC63}"/>
              </a:ext>
            </a:extLst>
          </p:cNvPr>
          <p:cNvSpPr/>
          <p:nvPr/>
        </p:nvSpPr>
        <p:spPr bwMode="auto">
          <a:xfrm>
            <a:off x="3371850" y="2068830"/>
            <a:ext cx="274320" cy="251460"/>
          </a:xfrm>
          <a:prstGeom prst="rect">
            <a:avLst/>
          </a:prstGeom>
          <a:noFill/>
          <a:ln w="254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13" name="Straight Connector 12">
            <a:extLst>
              <a:ext uri="{FF2B5EF4-FFF2-40B4-BE49-F238E27FC236}">
                <a16:creationId xmlns:a16="http://schemas.microsoft.com/office/drawing/2014/main" id="{50005AA2-9F35-441F-A624-D096933D9F50}"/>
              </a:ext>
            </a:extLst>
          </p:cNvPr>
          <p:cNvCxnSpPr>
            <a:cxnSpLocks/>
          </p:cNvCxnSpPr>
          <p:nvPr/>
        </p:nvCxnSpPr>
        <p:spPr bwMode="auto">
          <a:xfrm>
            <a:off x="3646170" y="2320290"/>
            <a:ext cx="899549" cy="143637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150BEB12-C3C1-474A-B7D1-BB40D913A10C}"/>
              </a:ext>
            </a:extLst>
          </p:cNvPr>
          <p:cNvCxnSpPr>
            <a:cxnSpLocks/>
          </p:cNvCxnSpPr>
          <p:nvPr/>
        </p:nvCxnSpPr>
        <p:spPr bwMode="auto">
          <a:xfrm flipV="1">
            <a:off x="3646170" y="857249"/>
            <a:ext cx="899549" cy="1211581"/>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7" name="Picture 16">
            <a:extLst>
              <a:ext uri="{FF2B5EF4-FFF2-40B4-BE49-F238E27FC236}">
                <a16:creationId xmlns:a16="http://schemas.microsoft.com/office/drawing/2014/main" id="{F89E926A-0D43-4EEC-BB55-6A7A120CCE3E}"/>
              </a:ext>
            </a:extLst>
          </p:cNvPr>
          <p:cNvPicPr>
            <a:picLocks noChangeAspect="1"/>
          </p:cNvPicPr>
          <p:nvPr/>
        </p:nvPicPr>
        <p:blipFill rotWithShape="1">
          <a:blip r:embed="rId5"/>
          <a:srcRect t="30980" r="50653" b="11333"/>
          <a:stretch/>
        </p:blipFill>
        <p:spPr>
          <a:xfrm>
            <a:off x="4554856" y="857249"/>
            <a:ext cx="4449911" cy="2926081"/>
          </a:xfrm>
          <a:prstGeom prst="rect">
            <a:avLst/>
          </a:prstGeom>
          <a:ln>
            <a:solidFill>
              <a:srgbClr val="000532"/>
            </a:solidFill>
          </a:ln>
        </p:spPr>
      </p:pic>
      <p:sp>
        <p:nvSpPr>
          <p:cNvPr id="20" name="Rectangle 19">
            <a:extLst>
              <a:ext uri="{FF2B5EF4-FFF2-40B4-BE49-F238E27FC236}">
                <a16:creationId xmlns:a16="http://schemas.microsoft.com/office/drawing/2014/main" id="{DC3452D6-1220-4EAE-8F9E-42CEABB29D5D}"/>
              </a:ext>
            </a:extLst>
          </p:cNvPr>
          <p:cNvSpPr/>
          <p:nvPr/>
        </p:nvSpPr>
        <p:spPr bwMode="auto">
          <a:xfrm>
            <a:off x="160020" y="2146935"/>
            <a:ext cx="1452740" cy="346710"/>
          </a:xfrm>
          <a:prstGeom prst="rect">
            <a:avLst/>
          </a:prstGeom>
          <a:solidFill>
            <a:srgbClr val="FF0000">
              <a:alpha val="20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22" name="Straight Connector 21">
            <a:extLst>
              <a:ext uri="{FF2B5EF4-FFF2-40B4-BE49-F238E27FC236}">
                <a16:creationId xmlns:a16="http://schemas.microsoft.com/office/drawing/2014/main" id="{248FBDCC-3E72-4497-95CF-35C8ED26D385}"/>
              </a:ext>
            </a:extLst>
          </p:cNvPr>
          <p:cNvCxnSpPr/>
          <p:nvPr/>
        </p:nvCxnSpPr>
        <p:spPr bwMode="auto">
          <a:xfrm flipV="1">
            <a:off x="1612760" y="956310"/>
            <a:ext cx="278906" cy="11906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1D416AC5-7C01-42EF-9EF7-A41625263958}"/>
              </a:ext>
            </a:extLst>
          </p:cNvPr>
          <p:cNvCxnSpPr/>
          <p:nvPr/>
        </p:nvCxnSpPr>
        <p:spPr bwMode="auto">
          <a:xfrm>
            <a:off x="1612760" y="2493645"/>
            <a:ext cx="274320" cy="1137286"/>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5" name="Picture 24">
            <a:extLst>
              <a:ext uri="{FF2B5EF4-FFF2-40B4-BE49-F238E27FC236}">
                <a16:creationId xmlns:a16="http://schemas.microsoft.com/office/drawing/2014/main" id="{1783C5EF-EC56-4D90-824C-7BF7F6A9F763}"/>
              </a:ext>
            </a:extLst>
          </p:cNvPr>
          <p:cNvPicPr>
            <a:picLocks noChangeAspect="1"/>
          </p:cNvPicPr>
          <p:nvPr/>
        </p:nvPicPr>
        <p:blipFill>
          <a:blip r:embed="rId6"/>
          <a:stretch>
            <a:fillRect/>
          </a:stretch>
        </p:blipFill>
        <p:spPr>
          <a:xfrm>
            <a:off x="7318057" y="4075522"/>
            <a:ext cx="1368743" cy="306930"/>
          </a:xfrm>
          <a:prstGeom prst="rect">
            <a:avLst/>
          </a:prstGeom>
        </p:spPr>
      </p:pic>
      <p:sp>
        <p:nvSpPr>
          <p:cNvPr id="26" name="Oval 25">
            <a:extLst>
              <a:ext uri="{FF2B5EF4-FFF2-40B4-BE49-F238E27FC236}">
                <a16:creationId xmlns:a16="http://schemas.microsoft.com/office/drawing/2014/main" id="{70EF76D4-CCF4-4E2C-9156-EA507A9A6563}"/>
              </a:ext>
            </a:extLst>
          </p:cNvPr>
          <p:cNvSpPr/>
          <p:nvPr/>
        </p:nvSpPr>
        <p:spPr bwMode="auto">
          <a:xfrm>
            <a:off x="6011118" y="5136869"/>
            <a:ext cx="65117" cy="69911"/>
          </a:xfrm>
          <a:prstGeom prst="ellipse">
            <a:avLst/>
          </a:prstGeom>
          <a:solidFill>
            <a:srgbClr val="92D05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7" name="Rectangle 26">
            <a:extLst>
              <a:ext uri="{FF2B5EF4-FFF2-40B4-BE49-F238E27FC236}">
                <a16:creationId xmlns:a16="http://schemas.microsoft.com/office/drawing/2014/main" id="{8EBF0A26-0FB2-4C61-A42B-65E3227F34FD}"/>
              </a:ext>
            </a:extLst>
          </p:cNvPr>
          <p:cNvSpPr/>
          <p:nvPr/>
        </p:nvSpPr>
        <p:spPr>
          <a:xfrm>
            <a:off x="4837720" y="5588509"/>
            <a:ext cx="1764291" cy="646331"/>
          </a:xfrm>
          <a:prstGeom prst="rect">
            <a:avLst/>
          </a:prstGeom>
          <a:solidFill>
            <a:srgbClr val="8BB72F"/>
          </a:solidFill>
          <a:ln>
            <a:noFill/>
          </a:ln>
        </p:spPr>
        <p:txBody>
          <a:bodyPr wrap="square">
            <a:spAutoFit/>
          </a:bodyPr>
          <a:lstStyle/>
          <a:p>
            <a:pPr algn="ctr"/>
            <a:r>
              <a:rPr lang="en-US" sz="1200" b="1" dirty="0">
                <a:solidFill>
                  <a:srgbClr val="333333"/>
                </a:solidFill>
                <a:latin typeface="Verdana" panose="020B0604030504040204" pitchFamily="34" charset="0"/>
              </a:rPr>
              <a:t>Citizen Potawatomi Nation, OK</a:t>
            </a:r>
            <a:endParaRPr lang="en-US" sz="1200" b="1" dirty="0"/>
          </a:p>
        </p:txBody>
      </p:sp>
      <p:sp>
        <p:nvSpPr>
          <p:cNvPr id="28" name="Rectangle 27">
            <a:extLst>
              <a:ext uri="{FF2B5EF4-FFF2-40B4-BE49-F238E27FC236}">
                <a16:creationId xmlns:a16="http://schemas.microsoft.com/office/drawing/2014/main" id="{E04CFE14-7C0A-4715-B754-03F70E13A905}"/>
              </a:ext>
            </a:extLst>
          </p:cNvPr>
          <p:cNvSpPr/>
          <p:nvPr/>
        </p:nvSpPr>
        <p:spPr>
          <a:xfrm>
            <a:off x="6779811" y="5033324"/>
            <a:ext cx="1994457" cy="276999"/>
          </a:xfrm>
          <a:prstGeom prst="rect">
            <a:avLst/>
          </a:prstGeom>
          <a:solidFill>
            <a:srgbClr val="8BB72F"/>
          </a:solidFill>
        </p:spPr>
        <p:txBody>
          <a:bodyPr wrap="none">
            <a:spAutoFit/>
          </a:bodyPr>
          <a:lstStyle/>
          <a:p>
            <a:r>
              <a:rPr lang="en-US" sz="1200" b="1" dirty="0">
                <a:solidFill>
                  <a:srgbClr val="000532"/>
                </a:solidFill>
                <a:latin typeface="Verdana" panose="020B0604030504040204" pitchFamily="34" charset="0"/>
              </a:rPr>
              <a:t>Kickapoo Tribe of OK</a:t>
            </a:r>
            <a:endParaRPr lang="en-US" sz="1200" b="1" dirty="0">
              <a:solidFill>
                <a:srgbClr val="000532"/>
              </a:solidFill>
            </a:endParaRPr>
          </a:p>
        </p:txBody>
      </p:sp>
      <p:sp>
        <p:nvSpPr>
          <p:cNvPr id="29" name="Rectangle 28">
            <a:extLst>
              <a:ext uri="{FF2B5EF4-FFF2-40B4-BE49-F238E27FC236}">
                <a16:creationId xmlns:a16="http://schemas.microsoft.com/office/drawing/2014/main" id="{1CBC4AB7-322B-4AF6-9810-531A0B13C3BB}"/>
              </a:ext>
            </a:extLst>
          </p:cNvPr>
          <p:cNvSpPr/>
          <p:nvPr/>
        </p:nvSpPr>
        <p:spPr>
          <a:xfrm>
            <a:off x="1704079" y="3770925"/>
            <a:ext cx="2943347" cy="3093154"/>
          </a:xfrm>
          <a:prstGeom prst="rect">
            <a:avLst/>
          </a:prstGeom>
        </p:spPr>
        <p:txBody>
          <a:bodyPr wrap="square">
            <a:spAutoFit/>
          </a:bodyPr>
          <a:lstStyle/>
          <a:p>
            <a:pPr algn="ctr"/>
            <a:r>
              <a:rPr lang="en-US" sz="1300" dirty="0"/>
              <a:t>These maps were generated for the Oklahoma City-Shawnee CBSA using the NEXUS data query module &amp; </a:t>
            </a:r>
            <a:r>
              <a:rPr lang="en-US" sz="1300" dirty="0" err="1"/>
              <a:t>EnviroMapper</a:t>
            </a:r>
            <a:r>
              <a:rPr lang="en-US" sz="1300" dirty="0"/>
              <a:t> to demonstrate the benefit of adding a Tribal Boundary layer. The #1 NOx Source for the CBSA (Horseshoe Lake Generating Station), also a top emitter for SO</a:t>
            </a:r>
            <a:r>
              <a:rPr lang="en-US" sz="1300" baseline="-25000" dirty="0"/>
              <a:t>2</a:t>
            </a:r>
            <a:r>
              <a:rPr lang="en-US" sz="1300" dirty="0"/>
              <a:t> and heavy metal HAPs, is located in very close proximity to two Tribes. There are potential co-benefits of controlling this source that would likely result in benefits to these Tribes.</a:t>
            </a:r>
          </a:p>
        </p:txBody>
      </p:sp>
      <p:sp>
        <p:nvSpPr>
          <p:cNvPr id="18" name="Slide Number Placeholder 1">
            <a:extLst>
              <a:ext uri="{FF2B5EF4-FFF2-40B4-BE49-F238E27FC236}">
                <a16:creationId xmlns:a16="http://schemas.microsoft.com/office/drawing/2014/main" id="{9CC4AE44-2E6A-4E9E-9408-2A481991FB6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20948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9C6F-12E1-4000-9331-86F9E4C306C4}"/>
              </a:ext>
            </a:extLst>
          </p:cNvPr>
          <p:cNvSpPr>
            <a:spLocks noGrp="1"/>
          </p:cNvSpPr>
          <p:nvPr>
            <p:ph type="title"/>
          </p:nvPr>
        </p:nvSpPr>
        <p:spPr>
          <a:xfrm>
            <a:off x="0" y="49405"/>
            <a:ext cx="9144000" cy="669103"/>
          </a:xfrm>
        </p:spPr>
        <p:txBody>
          <a:bodyPr/>
          <a:lstStyle/>
          <a:p>
            <a:r>
              <a:rPr lang="en-US" altLang="zh-CN" sz="2700" dirty="0"/>
              <a:t>NEXUS Tool: </a:t>
            </a:r>
            <a:r>
              <a:rPr lang="en-US" altLang="zh-CN" sz="2700" dirty="0">
                <a:solidFill>
                  <a:srgbClr val="FFFF00"/>
                </a:solidFill>
              </a:rPr>
              <a:t>Example 3 - MP Risks in EJ Communities</a:t>
            </a:r>
            <a:endParaRPr lang="en-US" sz="2700" dirty="0"/>
          </a:p>
        </p:txBody>
      </p:sp>
      <p:pic>
        <p:nvPicPr>
          <p:cNvPr id="8" name="Picture 7">
            <a:extLst>
              <a:ext uri="{FF2B5EF4-FFF2-40B4-BE49-F238E27FC236}">
                <a16:creationId xmlns:a16="http://schemas.microsoft.com/office/drawing/2014/main" id="{7997113C-043E-4CF6-BD61-836E127A1A7E}"/>
              </a:ext>
            </a:extLst>
          </p:cNvPr>
          <p:cNvPicPr>
            <a:picLocks noChangeAspect="1"/>
          </p:cNvPicPr>
          <p:nvPr/>
        </p:nvPicPr>
        <p:blipFill>
          <a:blip r:embed="rId2"/>
          <a:stretch>
            <a:fillRect/>
          </a:stretch>
        </p:blipFill>
        <p:spPr>
          <a:xfrm>
            <a:off x="0" y="740542"/>
            <a:ext cx="9144000" cy="4507673"/>
          </a:xfrm>
          <a:prstGeom prst="rect">
            <a:avLst/>
          </a:prstGeom>
        </p:spPr>
      </p:pic>
      <p:pic>
        <p:nvPicPr>
          <p:cNvPr id="7" name="Picture 6">
            <a:extLst>
              <a:ext uri="{FF2B5EF4-FFF2-40B4-BE49-F238E27FC236}">
                <a16:creationId xmlns:a16="http://schemas.microsoft.com/office/drawing/2014/main" id="{12BCC9C2-9AC9-427E-A18E-F7CB012EC75D}"/>
              </a:ext>
            </a:extLst>
          </p:cNvPr>
          <p:cNvPicPr>
            <a:picLocks noChangeAspect="1"/>
          </p:cNvPicPr>
          <p:nvPr/>
        </p:nvPicPr>
        <p:blipFill rotWithShape="1">
          <a:blip r:embed="rId3"/>
          <a:srcRect r="31446" b="46002"/>
          <a:stretch/>
        </p:blipFill>
        <p:spPr>
          <a:xfrm>
            <a:off x="5266063" y="3889029"/>
            <a:ext cx="3877937" cy="1817877"/>
          </a:xfrm>
          <a:prstGeom prst="rect">
            <a:avLst/>
          </a:prstGeom>
        </p:spPr>
      </p:pic>
      <p:sp>
        <p:nvSpPr>
          <p:cNvPr id="9" name="Rectangle 8">
            <a:extLst>
              <a:ext uri="{FF2B5EF4-FFF2-40B4-BE49-F238E27FC236}">
                <a16:creationId xmlns:a16="http://schemas.microsoft.com/office/drawing/2014/main" id="{1EF318CF-E536-4CE8-82F4-151E8D5719FA}"/>
              </a:ext>
            </a:extLst>
          </p:cNvPr>
          <p:cNvSpPr/>
          <p:nvPr/>
        </p:nvSpPr>
        <p:spPr>
          <a:xfrm>
            <a:off x="113015" y="5733479"/>
            <a:ext cx="8573785" cy="1077218"/>
          </a:xfrm>
          <a:prstGeom prst="rect">
            <a:avLst/>
          </a:prstGeom>
        </p:spPr>
        <p:txBody>
          <a:bodyPr wrap="square">
            <a:spAutoFit/>
          </a:bodyPr>
          <a:lstStyle/>
          <a:p>
            <a:pPr algn="ctr"/>
            <a:r>
              <a:rPr lang="en-US" sz="1600" dirty="0"/>
              <a:t>NEXUS can be used to determine EJ communities in areas with multi-pollutant concerns. The information above was generated in Data Query. NEXUS currently includes a poverty/disadvantage index, and we plan to incorporate additional EJ metrics. Let</a:t>
            </a:r>
            <a:r>
              <a:rPr lang="en-US" sz="1600" dirty="0">
                <a:latin typeface="Arial" panose="020B0604020202020204" pitchFamily="34" charset="0"/>
                <a:cs typeface="Arial" panose="020B0604020202020204" pitchFamily="34" charset="0"/>
              </a:rPr>
              <a:t>’</a:t>
            </a:r>
            <a:r>
              <a:rPr lang="en-US" sz="1600" dirty="0"/>
              <a:t>s explore the Memphis CBSA further…</a:t>
            </a:r>
          </a:p>
        </p:txBody>
      </p:sp>
      <p:sp>
        <p:nvSpPr>
          <p:cNvPr id="6" name="Slide Number Placeholder 1">
            <a:extLst>
              <a:ext uri="{FF2B5EF4-FFF2-40B4-BE49-F238E27FC236}">
                <a16:creationId xmlns:a16="http://schemas.microsoft.com/office/drawing/2014/main" id="{B4711708-1FFA-40E7-9168-D6D5F449E3A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68442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9C6F-12E1-4000-9331-86F9E4C306C4}"/>
              </a:ext>
            </a:extLst>
          </p:cNvPr>
          <p:cNvSpPr>
            <a:spLocks noGrp="1"/>
          </p:cNvSpPr>
          <p:nvPr>
            <p:ph type="title"/>
          </p:nvPr>
        </p:nvSpPr>
        <p:spPr>
          <a:xfrm>
            <a:off x="63189" y="71439"/>
            <a:ext cx="8967795" cy="669103"/>
          </a:xfrm>
        </p:spPr>
        <p:txBody>
          <a:bodyPr/>
          <a:lstStyle/>
          <a:p>
            <a:r>
              <a:rPr lang="en-US" altLang="zh-CN" sz="2800" dirty="0"/>
              <a:t>NEXUS Tool: </a:t>
            </a:r>
            <a:r>
              <a:rPr lang="en-US" altLang="zh-CN" sz="2800" dirty="0">
                <a:solidFill>
                  <a:srgbClr val="FFFF00"/>
                </a:solidFill>
              </a:rPr>
              <a:t>Screening with Data Query Module</a:t>
            </a:r>
            <a:endParaRPr lang="en-US" sz="2800" dirty="0"/>
          </a:p>
        </p:txBody>
      </p:sp>
      <p:pic>
        <p:nvPicPr>
          <p:cNvPr id="5" name="Picture 4">
            <a:extLst>
              <a:ext uri="{FF2B5EF4-FFF2-40B4-BE49-F238E27FC236}">
                <a16:creationId xmlns:a16="http://schemas.microsoft.com/office/drawing/2014/main" id="{8328A117-1E94-4DF4-A9B2-ADD5464D2203}"/>
              </a:ext>
            </a:extLst>
          </p:cNvPr>
          <p:cNvPicPr>
            <a:picLocks noChangeAspect="1"/>
          </p:cNvPicPr>
          <p:nvPr/>
        </p:nvPicPr>
        <p:blipFill rotWithShape="1">
          <a:blip r:embed="rId3"/>
          <a:srcRect r="40574"/>
          <a:stretch/>
        </p:blipFill>
        <p:spPr>
          <a:xfrm>
            <a:off x="121170" y="3591763"/>
            <a:ext cx="2748425" cy="2331624"/>
          </a:xfrm>
          <a:prstGeom prst="rect">
            <a:avLst/>
          </a:prstGeom>
        </p:spPr>
      </p:pic>
      <p:pic>
        <p:nvPicPr>
          <p:cNvPr id="6" name="Picture 5">
            <a:extLst>
              <a:ext uri="{FF2B5EF4-FFF2-40B4-BE49-F238E27FC236}">
                <a16:creationId xmlns:a16="http://schemas.microsoft.com/office/drawing/2014/main" id="{F5175A24-DA16-41AD-8FBD-D729C1A574CA}"/>
              </a:ext>
            </a:extLst>
          </p:cNvPr>
          <p:cNvPicPr>
            <a:picLocks noChangeAspect="1"/>
          </p:cNvPicPr>
          <p:nvPr/>
        </p:nvPicPr>
        <p:blipFill rotWithShape="1">
          <a:blip r:embed="rId4"/>
          <a:srcRect r="40166"/>
          <a:stretch/>
        </p:blipFill>
        <p:spPr>
          <a:xfrm>
            <a:off x="6191364" y="3601405"/>
            <a:ext cx="2698350" cy="2320109"/>
          </a:xfrm>
          <a:prstGeom prst="rect">
            <a:avLst/>
          </a:prstGeom>
        </p:spPr>
      </p:pic>
      <p:pic>
        <p:nvPicPr>
          <p:cNvPr id="7" name="Picture 6">
            <a:extLst>
              <a:ext uri="{FF2B5EF4-FFF2-40B4-BE49-F238E27FC236}">
                <a16:creationId xmlns:a16="http://schemas.microsoft.com/office/drawing/2014/main" id="{7D23C517-333D-41DE-8342-0926986D0779}"/>
              </a:ext>
            </a:extLst>
          </p:cNvPr>
          <p:cNvPicPr>
            <a:picLocks noChangeAspect="1"/>
          </p:cNvPicPr>
          <p:nvPr/>
        </p:nvPicPr>
        <p:blipFill rotWithShape="1">
          <a:blip r:embed="rId5"/>
          <a:srcRect r="40600"/>
          <a:stretch/>
        </p:blipFill>
        <p:spPr>
          <a:xfrm>
            <a:off x="3112838" y="3591763"/>
            <a:ext cx="2794941" cy="2328137"/>
          </a:xfrm>
          <a:prstGeom prst="rect">
            <a:avLst/>
          </a:prstGeom>
        </p:spPr>
      </p:pic>
      <p:sp>
        <p:nvSpPr>
          <p:cNvPr id="8" name="TextBox 7">
            <a:extLst>
              <a:ext uri="{FF2B5EF4-FFF2-40B4-BE49-F238E27FC236}">
                <a16:creationId xmlns:a16="http://schemas.microsoft.com/office/drawing/2014/main" id="{690BDCCB-5917-42AC-B591-6E8D208B8006}"/>
              </a:ext>
            </a:extLst>
          </p:cNvPr>
          <p:cNvSpPr txBox="1"/>
          <p:nvPr/>
        </p:nvSpPr>
        <p:spPr>
          <a:xfrm>
            <a:off x="6198045" y="5655503"/>
            <a:ext cx="2698350" cy="276999"/>
          </a:xfrm>
          <a:prstGeom prst="rect">
            <a:avLst/>
          </a:prstGeom>
          <a:noFill/>
        </p:spPr>
        <p:txBody>
          <a:bodyPr wrap="square" rtlCol="0">
            <a:spAutoFit/>
          </a:bodyPr>
          <a:lstStyle/>
          <a:p>
            <a:pPr algn="ctr"/>
            <a:r>
              <a:rPr lang="en-US" sz="1200" b="1" dirty="0"/>
              <a:t>EJSCREEN Minority Population</a:t>
            </a:r>
          </a:p>
        </p:txBody>
      </p:sp>
      <p:sp>
        <p:nvSpPr>
          <p:cNvPr id="9" name="TextBox 8">
            <a:extLst>
              <a:ext uri="{FF2B5EF4-FFF2-40B4-BE49-F238E27FC236}">
                <a16:creationId xmlns:a16="http://schemas.microsoft.com/office/drawing/2014/main" id="{675B2FDD-32D0-46B3-9F6F-0D62981808E3}"/>
              </a:ext>
            </a:extLst>
          </p:cNvPr>
          <p:cNvSpPr txBox="1"/>
          <p:nvPr/>
        </p:nvSpPr>
        <p:spPr>
          <a:xfrm>
            <a:off x="121170" y="5655503"/>
            <a:ext cx="2708083" cy="276999"/>
          </a:xfrm>
          <a:prstGeom prst="rect">
            <a:avLst/>
          </a:prstGeom>
          <a:noFill/>
        </p:spPr>
        <p:txBody>
          <a:bodyPr wrap="square" rtlCol="0">
            <a:spAutoFit/>
          </a:bodyPr>
          <a:lstStyle/>
          <a:p>
            <a:pPr algn="ctr"/>
            <a:r>
              <a:rPr lang="en-US" sz="1200" b="1" dirty="0"/>
              <a:t>EJSCREEN Demographic Index</a:t>
            </a:r>
          </a:p>
        </p:txBody>
      </p:sp>
      <p:sp>
        <p:nvSpPr>
          <p:cNvPr id="10" name="TextBox 9">
            <a:extLst>
              <a:ext uri="{FF2B5EF4-FFF2-40B4-BE49-F238E27FC236}">
                <a16:creationId xmlns:a16="http://schemas.microsoft.com/office/drawing/2014/main" id="{921FFDAE-E7B9-4D88-9FEA-A8AA071B7A8B}"/>
              </a:ext>
            </a:extLst>
          </p:cNvPr>
          <p:cNvSpPr txBox="1"/>
          <p:nvPr/>
        </p:nvSpPr>
        <p:spPr>
          <a:xfrm>
            <a:off x="3068655" y="5655503"/>
            <a:ext cx="2839124" cy="276999"/>
          </a:xfrm>
          <a:prstGeom prst="rect">
            <a:avLst/>
          </a:prstGeom>
          <a:noFill/>
        </p:spPr>
        <p:txBody>
          <a:bodyPr wrap="square" rtlCol="0">
            <a:spAutoFit/>
          </a:bodyPr>
          <a:lstStyle/>
          <a:p>
            <a:pPr algn="ctr"/>
            <a:r>
              <a:rPr lang="en-US" sz="1200" b="1" dirty="0"/>
              <a:t>EJSCREEN Low Income Population</a:t>
            </a:r>
          </a:p>
        </p:txBody>
      </p:sp>
      <p:pic>
        <p:nvPicPr>
          <p:cNvPr id="13" name="Picture 12">
            <a:extLst>
              <a:ext uri="{FF2B5EF4-FFF2-40B4-BE49-F238E27FC236}">
                <a16:creationId xmlns:a16="http://schemas.microsoft.com/office/drawing/2014/main" id="{A35EBAF8-1E6D-461F-B905-DEA79010A821}"/>
              </a:ext>
            </a:extLst>
          </p:cNvPr>
          <p:cNvPicPr>
            <a:picLocks noChangeAspect="1"/>
          </p:cNvPicPr>
          <p:nvPr/>
        </p:nvPicPr>
        <p:blipFill>
          <a:blip r:embed="rId6"/>
          <a:stretch>
            <a:fillRect/>
          </a:stretch>
        </p:blipFill>
        <p:spPr>
          <a:xfrm>
            <a:off x="6734832" y="873668"/>
            <a:ext cx="1827575" cy="2573951"/>
          </a:xfrm>
          <a:prstGeom prst="rect">
            <a:avLst/>
          </a:prstGeom>
        </p:spPr>
      </p:pic>
      <p:pic>
        <p:nvPicPr>
          <p:cNvPr id="14" name="Picture 13">
            <a:extLst>
              <a:ext uri="{FF2B5EF4-FFF2-40B4-BE49-F238E27FC236}">
                <a16:creationId xmlns:a16="http://schemas.microsoft.com/office/drawing/2014/main" id="{631973A3-9E94-437A-8917-BE0DD66DA09D}"/>
              </a:ext>
            </a:extLst>
          </p:cNvPr>
          <p:cNvPicPr>
            <a:picLocks noChangeAspect="1"/>
          </p:cNvPicPr>
          <p:nvPr/>
        </p:nvPicPr>
        <p:blipFill>
          <a:blip r:embed="rId7"/>
          <a:stretch>
            <a:fillRect/>
          </a:stretch>
        </p:blipFill>
        <p:spPr>
          <a:xfrm>
            <a:off x="2181111" y="1201127"/>
            <a:ext cx="4087371" cy="2160304"/>
          </a:xfrm>
          <a:prstGeom prst="rect">
            <a:avLst/>
          </a:prstGeom>
        </p:spPr>
      </p:pic>
      <p:sp>
        <p:nvSpPr>
          <p:cNvPr id="15" name="TextBox 14">
            <a:extLst>
              <a:ext uri="{FF2B5EF4-FFF2-40B4-BE49-F238E27FC236}">
                <a16:creationId xmlns:a16="http://schemas.microsoft.com/office/drawing/2014/main" id="{573829EE-13B5-4859-A939-3D85E5D3A669}"/>
              </a:ext>
            </a:extLst>
          </p:cNvPr>
          <p:cNvSpPr txBox="1"/>
          <p:nvPr/>
        </p:nvSpPr>
        <p:spPr>
          <a:xfrm>
            <a:off x="2181111" y="869172"/>
            <a:ext cx="4219734" cy="276999"/>
          </a:xfrm>
          <a:prstGeom prst="rect">
            <a:avLst/>
          </a:prstGeom>
          <a:noFill/>
        </p:spPr>
        <p:txBody>
          <a:bodyPr wrap="square" rtlCol="0">
            <a:spAutoFit/>
          </a:bodyPr>
          <a:lstStyle/>
          <a:p>
            <a:r>
              <a:rPr lang="en-US" sz="1200" b="1" dirty="0"/>
              <a:t>Memphis CBSA using the NEXUS data query module </a:t>
            </a:r>
          </a:p>
        </p:txBody>
      </p:sp>
      <p:grpSp>
        <p:nvGrpSpPr>
          <p:cNvPr id="23" name="Group 22">
            <a:extLst>
              <a:ext uri="{FF2B5EF4-FFF2-40B4-BE49-F238E27FC236}">
                <a16:creationId xmlns:a16="http://schemas.microsoft.com/office/drawing/2014/main" id="{25550DDE-E7CA-4C4F-8DF5-D68BE9DFB0F3}"/>
              </a:ext>
            </a:extLst>
          </p:cNvPr>
          <p:cNvGrpSpPr/>
          <p:nvPr/>
        </p:nvGrpSpPr>
        <p:grpSpPr>
          <a:xfrm>
            <a:off x="63189" y="1420658"/>
            <a:ext cx="2004929" cy="1383624"/>
            <a:chOff x="2652712" y="2195512"/>
            <a:chExt cx="3838575" cy="2904599"/>
          </a:xfrm>
        </p:grpSpPr>
        <p:pic>
          <p:nvPicPr>
            <p:cNvPr id="20" name="Picture 19">
              <a:extLst>
                <a:ext uri="{FF2B5EF4-FFF2-40B4-BE49-F238E27FC236}">
                  <a16:creationId xmlns:a16="http://schemas.microsoft.com/office/drawing/2014/main" id="{C6B8F6AE-3D75-4650-B657-BBB0E957236F}"/>
                </a:ext>
              </a:extLst>
            </p:cNvPr>
            <p:cNvPicPr>
              <a:picLocks noChangeAspect="1"/>
            </p:cNvPicPr>
            <p:nvPr/>
          </p:nvPicPr>
          <p:blipFill>
            <a:blip r:embed="rId8"/>
            <a:stretch>
              <a:fillRect/>
            </a:stretch>
          </p:blipFill>
          <p:spPr>
            <a:xfrm>
              <a:off x="2652712" y="2195512"/>
              <a:ext cx="3838575" cy="2466975"/>
            </a:xfrm>
            <a:prstGeom prst="rect">
              <a:avLst/>
            </a:prstGeom>
          </p:spPr>
        </p:pic>
        <p:pic>
          <p:nvPicPr>
            <p:cNvPr id="22" name="Picture 21">
              <a:extLst>
                <a:ext uri="{FF2B5EF4-FFF2-40B4-BE49-F238E27FC236}">
                  <a16:creationId xmlns:a16="http://schemas.microsoft.com/office/drawing/2014/main" id="{BDA05106-EF20-4EF6-9209-2349856AC0FB}"/>
                </a:ext>
              </a:extLst>
            </p:cNvPr>
            <p:cNvPicPr>
              <a:picLocks noChangeAspect="1"/>
            </p:cNvPicPr>
            <p:nvPr/>
          </p:nvPicPr>
          <p:blipFill>
            <a:blip r:embed="rId9"/>
            <a:stretch>
              <a:fillRect/>
            </a:stretch>
          </p:blipFill>
          <p:spPr>
            <a:xfrm>
              <a:off x="2652712" y="4614336"/>
              <a:ext cx="3838575" cy="485775"/>
            </a:xfrm>
            <a:prstGeom prst="rect">
              <a:avLst/>
            </a:prstGeom>
          </p:spPr>
        </p:pic>
      </p:grpSp>
      <p:cxnSp>
        <p:nvCxnSpPr>
          <p:cNvPr id="25" name="Straight Arrow Connector 24">
            <a:extLst>
              <a:ext uri="{FF2B5EF4-FFF2-40B4-BE49-F238E27FC236}">
                <a16:creationId xmlns:a16="http://schemas.microsoft.com/office/drawing/2014/main" id="{6B07D6CE-CD36-478A-A7AA-BF84CA4CCD69}"/>
              </a:ext>
            </a:extLst>
          </p:cNvPr>
          <p:cNvCxnSpPr>
            <a:stCxn id="22" idx="3"/>
          </p:cNvCxnSpPr>
          <p:nvPr/>
        </p:nvCxnSpPr>
        <p:spPr bwMode="auto">
          <a:xfrm flipV="1">
            <a:off x="2068118" y="1828800"/>
            <a:ext cx="1347111" cy="85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Rectangle 25">
            <a:extLst>
              <a:ext uri="{FF2B5EF4-FFF2-40B4-BE49-F238E27FC236}">
                <a16:creationId xmlns:a16="http://schemas.microsoft.com/office/drawing/2014/main" id="{C065DB54-519C-4481-B81F-D3720C1F249E}"/>
              </a:ext>
            </a:extLst>
          </p:cNvPr>
          <p:cNvSpPr/>
          <p:nvPr/>
        </p:nvSpPr>
        <p:spPr>
          <a:xfrm>
            <a:off x="113015" y="6041951"/>
            <a:ext cx="8573785" cy="830997"/>
          </a:xfrm>
          <a:prstGeom prst="rect">
            <a:avLst/>
          </a:prstGeom>
        </p:spPr>
        <p:txBody>
          <a:bodyPr wrap="square">
            <a:spAutoFit/>
          </a:bodyPr>
          <a:lstStyle/>
          <a:p>
            <a:pPr algn="ctr"/>
            <a:r>
              <a:rPr lang="en-US" sz="1600" dirty="0"/>
              <a:t>NEXUS can be used to determine EJ communities in areas with multi-pollutant concerns. NEXUS currently includes a poverty/disadvantage index, and we plan to incorporate additional EJ metrics such as the data inputs above from EJSCREEN. </a:t>
            </a:r>
          </a:p>
        </p:txBody>
      </p:sp>
      <p:sp>
        <p:nvSpPr>
          <p:cNvPr id="17" name="Slide Number Placeholder 1">
            <a:extLst>
              <a:ext uri="{FF2B5EF4-FFF2-40B4-BE49-F238E27FC236}">
                <a16:creationId xmlns:a16="http://schemas.microsoft.com/office/drawing/2014/main" id="{5957DB80-F174-4C13-B121-77F37042941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99500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977D2-8D6A-48C2-B011-63B655158064}"/>
              </a:ext>
            </a:extLst>
          </p:cNvPr>
          <p:cNvSpPr>
            <a:spLocks noGrp="1"/>
          </p:cNvSpPr>
          <p:nvPr>
            <p:ph type="title"/>
          </p:nvPr>
        </p:nvSpPr>
        <p:spPr>
          <a:xfrm>
            <a:off x="115825" y="49405"/>
            <a:ext cx="8910557" cy="669103"/>
          </a:xfrm>
        </p:spPr>
        <p:txBody>
          <a:bodyPr/>
          <a:lstStyle/>
          <a:p>
            <a:r>
              <a:rPr lang="en-US" altLang="zh-CN" sz="2800" dirty="0"/>
              <a:t>NEXUS Tool: </a:t>
            </a:r>
            <a:r>
              <a:rPr lang="en-US" altLang="zh-CN" sz="2800" dirty="0">
                <a:solidFill>
                  <a:srgbClr val="FFFF00"/>
                </a:solidFill>
              </a:rPr>
              <a:t>Major Emissions Sources in Memphis </a:t>
            </a:r>
            <a:endParaRPr lang="en-US" sz="2800" dirty="0"/>
          </a:p>
        </p:txBody>
      </p:sp>
      <p:pic>
        <p:nvPicPr>
          <p:cNvPr id="4" name="Picture 3">
            <a:extLst>
              <a:ext uri="{FF2B5EF4-FFF2-40B4-BE49-F238E27FC236}">
                <a16:creationId xmlns:a16="http://schemas.microsoft.com/office/drawing/2014/main" id="{86BDE33F-9AEC-4F6B-9414-1183FA88524C}"/>
              </a:ext>
            </a:extLst>
          </p:cNvPr>
          <p:cNvPicPr>
            <a:picLocks noChangeAspect="1"/>
          </p:cNvPicPr>
          <p:nvPr/>
        </p:nvPicPr>
        <p:blipFill rotWithShape="1">
          <a:blip r:embed="rId2"/>
          <a:srcRect l="19398" t="6037" b="5716"/>
          <a:stretch/>
        </p:blipFill>
        <p:spPr>
          <a:xfrm>
            <a:off x="115825" y="2810850"/>
            <a:ext cx="2890687" cy="1780214"/>
          </a:xfrm>
          <a:prstGeom prst="rect">
            <a:avLst/>
          </a:prstGeom>
        </p:spPr>
      </p:pic>
      <p:pic>
        <p:nvPicPr>
          <p:cNvPr id="6" name="Picture 5">
            <a:extLst>
              <a:ext uri="{FF2B5EF4-FFF2-40B4-BE49-F238E27FC236}">
                <a16:creationId xmlns:a16="http://schemas.microsoft.com/office/drawing/2014/main" id="{84745180-9174-428B-B50C-D5F0694E30F8}"/>
              </a:ext>
            </a:extLst>
          </p:cNvPr>
          <p:cNvPicPr>
            <a:picLocks noChangeAspect="1"/>
          </p:cNvPicPr>
          <p:nvPr/>
        </p:nvPicPr>
        <p:blipFill rotWithShape="1">
          <a:blip r:embed="rId3"/>
          <a:srcRect l="19157" t="5930" r="1687" b="5930"/>
          <a:stretch/>
        </p:blipFill>
        <p:spPr>
          <a:xfrm>
            <a:off x="117618" y="870432"/>
            <a:ext cx="2890687" cy="1810528"/>
          </a:xfrm>
          <a:prstGeom prst="rect">
            <a:avLst/>
          </a:prstGeom>
        </p:spPr>
      </p:pic>
      <p:pic>
        <p:nvPicPr>
          <p:cNvPr id="7" name="Picture 6">
            <a:extLst>
              <a:ext uri="{FF2B5EF4-FFF2-40B4-BE49-F238E27FC236}">
                <a16:creationId xmlns:a16="http://schemas.microsoft.com/office/drawing/2014/main" id="{B9FBD978-50BB-4EFD-A2E5-D4A6D3383099}"/>
              </a:ext>
            </a:extLst>
          </p:cNvPr>
          <p:cNvPicPr>
            <a:picLocks noChangeAspect="1"/>
          </p:cNvPicPr>
          <p:nvPr/>
        </p:nvPicPr>
        <p:blipFill rotWithShape="1">
          <a:blip r:embed="rId4"/>
          <a:srcRect l="19036" t="5930" r="1701" b="5930"/>
          <a:stretch/>
        </p:blipFill>
        <p:spPr>
          <a:xfrm>
            <a:off x="3185112" y="2783252"/>
            <a:ext cx="2890687" cy="1808084"/>
          </a:xfrm>
          <a:prstGeom prst="rect">
            <a:avLst/>
          </a:prstGeom>
        </p:spPr>
      </p:pic>
      <p:pic>
        <p:nvPicPr>
          <p:cNvPr id="8" name="Picture 7">
            <a:extLst>
              <a:ext uri="{FF2B5EF4-FFF2-40B4-BE49-F238E27FC236}">
                <a16:creationId xmlns:a16="http://schemas.microsoft.com/office/drawing/2014/main" id="{39D7442E-75AA-44B2-B2C4-4780FBEB74EE}"/>
              </a:ext>
            </a:extLst>
          </p:cNvPr>
          <p:cNvPicPr>
            <a:picLocks noChangeAspect="1"/>
          </p:cNvPicPr>
          <p:nvPr/>
        </p:nvPicPr>
        <p:blipFill rotWithShape="1">
          <a:blip r:embed="rId5"/>
          <a:srcRect l="19277" t="5930" r="1701" b="5930"/>
          <a:stretch/>
        </p:blipFill>
        <p:spPr>
          <a:xfrm>
            <a:off x="3134542" y="871791"/>
            <a:ext cx="2848562" cy="1787168"/>
          </a:xfrm>
          <a:prstGeom prst="rect">
            <a:avLst/>
          </a:prstGeom>
        </p:spPr>
      </p:pic>
      <p:pic>
        <p:nvPicPr>
          <p:cNvPr id="9" name="Picture 8">
            <a:extLst>
              <a:ext uri="{FF2B5EF4-FFF2-40B4-BE49-F238E27FC236}">
                <a16:creationId xmlns:a16="http://schemas.microsoft.com/office/drawing/2014/main" id="{FCF6B14E-22D1-4045-92F6-1662DEF864B3}"/>
              </a:ext>
            </a:extLst>
          </p:cNvPr>
          <p:cNvPicPr>
            <a:picLocks noChangeAspect="1"/>
          </p:cNvPicPr>
          <p:nvPr/>
        </p:nvPicPr>
        <p:blipFill rotWithShape="1">
          <a:blip r:embed="rId6"/>
          <a:srcRect l="19277" t="5930" r="1701" b="5930"/>
          <a:stretch/>
        </p:blipFill>
        <p:spPr>
          <a:xfrm>
            <a:off x="6254399" y="2783252"/>
            <a:ext cx="2771983" cy="1739124"/>
          </a:xfrm>
          <a:prstGeom prst="rect">
            <a:avLst/>
          </a:prstGeom>
        </p:spPr>
      </p:pic>
      <p:pic>
        <p:nvPicPr>
          <p:cNvPr id="10" name="Picture 9">
            <a:extLst>
              <a:ext uri="{FF2B5EF4-FFF2-40B4-BE49-F238E27FC236}">
                <a16:creationId xmlns:a16="http://schemas.microsoft.com/office/drawing/2014/main" id="{660DD204-8F8E-4027-B66B-196298ACB776}"/>
              </a:ext>
            </a:extLst>
          </p:cNvPr>
          <p:cNvPicPr>
            <a:picLocks noChangeAspect="1"/>
          </p:cNvPicPr>
          <p:nvPr/>
        </p:nvPicPr>
        <p:blipFill rotWithShape="1">
          <a:blip r:embed="rId7"/>
          <a:srcRect l="19277" t="5930" b="5930"/>
          <a:stretch/>
        </p:blipFill>
        <p:spPr>
          <a:xfrm>
            <a:off x="6177819" y="871791"/>
            <a:ext cx="2848563" cy="1749528"/>
          </a:xfrm>
          <a:prstGeom prst="rect">
            <a:avLst/>
          </a:prstGeom>
        </p:spPr>
      </p:pic>
      <p:sp>
        <p:nvSpPr>
          <p:cNvPr id="11" name="TextBox 10">
            <a:extLst>
              <a:ext uri="{FF2B5EF4-FFF2-40B4-BE49-F238E27FC236}">
                <a16:creationId xmlns:a16="http://schemas.microsoft.com/office/drawing/2014/main" id="{635ADB50-D059-410C-82C2-33FD29EFE5BE}"/>
              </a:ext>
            </a:extLst>
          </p:cNvPr>
          <p:cNvSpPr txBox="1"/>
          <p:nvPr/>
        </p:nvSpPr>
        <p:spPr>
          <a:xfrm>
            <a:off x="1774989" y="3717383"/>
            <a:ext cx="795295" cy="366497"/>
          </a:xfrm>
          <a:prstGeom prst="rect">
            <a:avLst/>
          </a:prstGeom>
          <a:noFill/>
        </p:spPr>
        <p:txBody>
          <a:bodyPr wrap="square" rtlCol="0">
            <a:spAutoFit/>
          </a:bodyPr>
          <a:lstStyle/>
          <a:p>
            <a:r>
              <a:rPr lang="en-US" dirty="0"/>
              <a:t>NOx</a:t>
            </a:r>
          </a:p>
        </p:txBody>
      </p:sp>
      <p:sp>
        <p:nvSpPr>
          <p:cNvPr id="12" name="TextBox 11">
            <a:extLst>
              <a:ext uri="{FF2B5EF4-FFF2-40B4-BE49-F238E27FC236}">
                <a16:creationId xmlns:a16="http://schemas.microsoft.com/office/drawing/2014/main" id="{96849868-76BA-48B5-B444-C7C3C7211E9A}"/>
              </a:ext>
            </a:extLst>
          </p:cNvPr>
          <p:cNvSpPr txBox="1"/>
          <p:nvPr/>
        </p:nvSpPr>
        <p:spPr>
          <a:xfrm>
            <a:off x="1653188" y="1791752"/>
            <a:ext cx="1177290" cy="369332"/>
          </a:xfrm>
          <a:prstGeom prst="rect">
            <a:avLst/>
          </a:prstGeom>
          <a:noFill/>
        </p:spPr>
        <p:txBody>
          <a:bodyPr wrap="square" rtlCol="0">
            <a:spAutoFit/>
          </a:bodyPr>
          <a:lstStyle/>
          <a:p>
            <a:r>
              <a:rPr lang="en-US" dirty="0"/>
              <a:t>PM</a:t>
            </a:r>
            <a:r>
              <a:rPr lang="en-US" baseline="-25000" dirty="0"/>
              <a:t>2.5</a:t>
            </a:r>
          </a:p>
        </p:txBody>
      </p:sp>
      <p:sp>
        <p:nvSpPr>
          <p:cNvPr id="14" name="Rectangle 13">
            <a:extLst>
              <a:ext uri="{FF2B5EF4-FFF2-40B4-BE49-F238E27FC236}">
                <a16:creationId xmlns:a16="http://schemas.microsoft.com/office/drawing/2014/main" id="{0C41FC19-AE78-40CB-A96C-A797DCCE4DFC}"/>
              </a:ext>
            </a:extLst>
          </p:cNvPr>
          <p:cNvSpPr/>
          <p:nvPr/>
        </p:nvSpPr>
        <p:spPr>
          <a:xfrm>
            <a:off x="3496589" y="1928633"/>
            <a:ext cx="2486515" cy="369332"/>
          </a:xfrm>
          <a:prstGeom prst="rect">
            <a:avLst/>
          </a:prstGeom>
        </p:spPr>
        <p:txBody>
          <a:bodyPr wrap="none">
            <a:spAutoFit/>
          </a:bodyPr>
          <a:lstStyle/>
          <a:p>
            <a:r>
              <a:rPr lang="en-US" dirty="0"/>
              <a:t>1,4-Dichlorobenzene</a:t>
            </a:r>
          </a:p>
        </p:txBody>
      </p:sp>
      <p:sp>
        <p:nvSpPr>
          <p:cNvPr id="15" name="TextBox 14">
            <a:extLst>
              <a:ext uri="{FF2B5EF4-FFF2-40B4-BE49-F238E27FC236}">
                <a16:creationId xmlns:a16="http://schemas.microsoft.com/office/drawing/2014/main" id="{327E1C2D-2FF9-4CE9-A7E9-8355AE5CC634}"/>
              </a:ext>
            </a:extLst>
          </p:cNvPr>
          <p:cNvSpPr txBox="1"/>
          <p:nvPr/>
        </p:nvSpPr>
        <p:spPr>
          <a:xfrm>
            <a:off x="3886397" y="3814578"/>
            <a:ext cx="2404481" cy="369332"/>
          </a:xfrm>
          <a:prstGeom prst="rect">
            <a:avLst/>
          </a:prstGeom>
          <a:noFill/>
        </p:spPr>
        <p:txBody>
          <a:bodyPr wrap="square" rtlCol="0">
            <a:spAutoFit/>
          </a:bodyPr>
          <a:lstStyle/>
          <a:p>
            <a:r>
              <a:rPr lang="en-US" dirty="0"/>
              <a:t>Heavy Metal HAPs</a:t>
            </a:r>
          </a:p>
        </p:txBody>
      </p:sp>
      <p:sp>
        <p:nvSpPr>
          <p:cNvPr id="16" name="Rectangle 15">
            <a:extLst>
              <a:ext uri="{FF2B5EF4-FFF2-40B4-BE49-F238E27FC236}">
                <a16:creationId xmlns:a16="http://schemas.microsoft.com/office/drawing/2014/main" id="{FED0F5AF-B984-462A-A9D9-027D36203679}"/>
              </a:ext>
            </a:extLst>
          </p:cNvPr>
          <p:cNvSpPr/>
          <p:nvPr/>
        </p:nvSpPr>
        <p:spPr>
          <a:xfrm>
            <a:off x="7230182" y="1775696"/>
            <a:ext cx="1105111" cy="369332"/>
          </a:xfrm>
          <a:prstGeom prst="rect">
            <a:avLst/>
          </a:prstGeom>
        </p:spPr>
        <p:txBody>
          <a:bodyPr wrap="none">
            <a:spAutoFit/>
          </a:bodyPr>
          <a:lstStyle/>
          <a:p>
            <a:r>
              <a:rPr lang="en-US" dirty="0"/>
              <a:t>Mercury</a:t>
            </a:r>
          </a:p>
        </p:txBody>
      </p:sp>
      <p:sp>
        <p:nvSpPr>
          <p:cNvPr id="17" name="Rectangle 16">
            <a:extLst>
              <a:ext uri="{FF2B5EF4-FFF2-40B4-BE49-F238E27FC236}">
                <a16:creationId xmlns:a16="http://schemas.microsoft.com/office/drawing/2014/main" id="{F4F90AE5-0FDD-4F28-AFD8-D059A092590A}"/>
              </a:ext>
            </a:extLst>
          </p:cNvPr>
          <p:cNvSpPr/>
          <p:nvPr/>
        </p:nvSpPr>
        <p:spPr>
          <a:xfrm>
            <a:off x="7341046" y="3687294"/>
            <a:ext cx="994247" cy="369332"/>
          </a:xfrm>
          <a:prstGeom prst="rect">
            <a:avLst/>
          </a:prstGeom>
        </p:spPr>
        <p:txBody>
          <a:bodyPr wrap="none">
            <a:spAutoFit/>
          </a:bodyPr>
          <a:lstStyle/>
          <a:p>
            <a:r>
              <a:rPr lang="en-US" dirty="0"/>
              <a:t>Arsenic</a:t>
            </a:r>
          </a:p>
        </p:txBody>
      </p:sp>
      <p:sp>
        <p:nvSpPr>
          <p:cNvPr id="18" name="TextBox 17">
            <a:extLst>
              <a:ext uri="{FF2B5EF4-FFF2-40B4-BE49-F238E27FC236}">
                <a16:creationId xmlns:a16="http://schemas.microsoft.com/office/drawing/2014/main" id="{6B2B7DEB-0B18-47C6-93E2-DB78910DC608}"/>
              </a:ext>
            </a:extLst>
          </p:cNvPr>
          <p:cNvSpPr txBox="1"/>
          <p:nvPr/>
        </p:nvSpPr>
        <p:spPr>
          <a:xfrm>
            <a:off x="194931" y="4845904"/>
            <a:ext cx="8491869" cy="1200329"/>
          </a:xfrm>
          <a:prstGeom prst="rect">
            <a:avLst/>
          </a:prstGeom>
          <a:noFill/>
        </p:spPr>
        <p:txBody>
          <a:bodyPr wrap="square" rtlCol="0">
            <a:spAutoFit/>
          </a:bodyPr>
          <a:lstStyle/>
          <a:p>
            <a:r>
              <a:rPr lang="en-US" dirty="0"/>
              <a:t>NEXUS can create bar charts of major emission sources. The bar charts above show the Allen Fossil Plant as a top 2 emitter for PM</a:t>
            </a:r>
            <a:r>
              <a:rPr lang="en-US" baseline="-25000" dirty="0"/>
              <a:t>2.5</a:t>
            </a:r>
            <a:r>
              <a:rPr lang="en-US" dirty="0"/>
              <a:t>, NOx, 1,4-Dichlorobenzene, Heavy Metal HAPS, Mercury &amp; Arsenic, demonstrating the potential co-benefits of controls at this facility.</a:t>
            </a:r>
          </a:p>
        </p:txBody>
      </p:sp>
      <p:sp>
        <p:nvSpPr>
          <p:cNvPr id="21" name="Arrow: Down 20">
            <a:extLst>
              <a:ext uri="{FF2B5EF4-FFF2-40B4-BE49-F238E27FC236}">
                <a16:creationId xmlns:a16="http://schemas.microsoft.com/office/drawing/2014/main" id="{0EFF88C2-E9F8-4D91-B361-8387A056414C}"/>
              </a:ext>
            </a:extLst>
          </p:cNvPr>
          <p:cNvSpPr/>
          <p:nvPr/>
        </p:nvSpPr>
        <p:spPr bwMode="auto">
          <a:xfrm rot="5400000">
            <a:off x="2797425" y="1030148"/>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2" name="Arrow: Down 21">
            <a:extLst>
              <a:ext uri="{FF2B5EF4-FFF2-40B4-BE49-F238E27FC236}">
                <a16:creationId xmlns:a16="http://schemas.microsoft.com/office/drawing/2014/main" id="{AC8DE849-4A05-4EA5-81DF-002210FF0F26}"/>
              </a:ext>
            </a:extLst>
          </p:cNvPr>
          <p:cNvSpPr/>
          <p:nvPr/>
        </p:nvSpPr>
        <p:spPr bwMode="auto">
          <a:xfrm rot="5400000">
            <a:off x="2121865" y="3118299"/>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3" name="Arrow: Down 22">
            <a:extLst>
              <a:ext uri="{FF2B5EF4-FFF2-40B4-BE49-F238E27FC236}">
                <a16:creationId xmlns:a16="http://schemas.microsoft.com/office/drawing/2014/main" id="{1F263907-68AF-4040-828D-AD943F35A6E3}"/>
              </a:ext>
            </a:extLst>
          </p:cNvPr>
          <p:cNvSpPr/>
          <p:nvPr/>
        </p:nvSpPr>
        <p:spPr bwMode="auto">
          <a:xfrm rot="5400000">
            <a:off x="8145618" y="1178068"/>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4" name="Arrow: Down 23">
            <a:extLst>
              <a:ext uri="{FF2B5EF4-FFF2-40B4-BE49-F238E27FC236}">
                <a16:creationId xmlns:a16="http://schemas.microsoft.com/office/drawing/2014/main" id="{E5B1E98C-7A2C-4C24-871A-0766D78ED587}"/>
              </a:ext>
            </a:extLst>
          </p:cNvPr>
          <p:cNvSpPr/>
          <p:nvPr/>
        </p:nvSpPr>
        <p:spPr bwMode="auto">
          <a:xfrm rot="5400000">
            <a:off x="8809357" y="2950656"/>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5" name="Arrow: Down 24">
            <a:extLst>
              <a:ext uri="{FF2B5EF4-FFF2-40B4-BE49-F238E27FC236}">
                <a16:creationId xmlns:a16="http://schemas.microsoft.com/office/drawing/2014/main" id="{24328FF0-D19E-456E-B8AC-12D196852C0D}"/>
              </a:ext>
            </a:extLst>
          </p:cNvPr>
          <p:cNvSpPr/>
          <p:nvPr/>
        </p:nvSpPr>
        <p:spPr bwMode="auto">
          <a:xfrm rot="5400000">
            <a:off x="5727703" y="1044000"/>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6" name="Arrow: Down 25">
            <a:extLst>
              <a:ext uri="{FF2B5EF4-FFF2-40B4-BE49-F238E27FC236}">
                <a16:creationId xmlns:a16="http://schemas.microsoft.com/office/drawing/2014/main" id="{B5DEF24A-BBF7-4A14-B473-03937B89D60C}"/>
              </a:ext>
            </a:extLst>
          </p:cNvPr>
          <p:cNvSpPr/>
          <p:nvPr/>
        </p:nvSpPr>
        <p:spPr bwMode="auto">
          <a:xfrm rot="5400000">
            <a:off x="5519449" y="3118299"/>
            <a:ext cx="123575" cy="189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rgbClr val="FF0000"/>
                </a:solidFill>
              </a:ln>
              <a:solidFill>
                <a:srgbClr val="FF0000"/>
              </a:solidFill>
              <a:effectLst/>
              <a:latin typeface="Arial" charset="0"/>
              <a:ea typeface="宋体" pitchFamily="2" charset="-122"/>
            </a:endParaRPr>
          </a:p>
        </p:txBody>
      </p:sp>
      <p:sp>
        <p:nvSpPr>
          <p:cNvPr id="27" name="Slide Number Placeholder 1">
            <a:extLst>
              <a:ext uri="{FF2B5EF4-FFF2-40B4-BE49-F238E27FC236}">
                <a16:creationId xmlns:a16="http://schemas.microsoft.com/office/drawing/2014/main" id="{8038800E-9973-455E-BA16-A7995A16D4E8}"/>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278558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7BE6F-22D2-4CBE-9E4A-54F44080AE93}"/>
              </a:ext>
            </a:extLst>
          </p:cNvPr>
          <p:cNvSpPr>
            <a:spLocks noGrp="1"/>
          </p:cNvSpPr>
          <p:nvPr>
            <p:ph type="title"/>
          </p:nvPr>
        </p:nvSpPr>
        <p:spPr/>
        <p:txBody>
          <a:bodyPr/>
          <a:lstStyle/>
          <a:p>
            <a:r>
              <a:rPr lang="en-US" altLang="zh-CN" dirty="0"/>
              <a:t>NEXUS Tool: </a:t>
            </a:r>
            <a:r>
              <a:rPr lang="en-US" altLang="zh-CN" dirty="0">
                <a:solidFill>
                  <a:srgbClr val="FFFF00"/>
                </a:solidFill>
              </a:rPr>
              <a:t>EJ Screening in Memphis</a:t>
            </a:r>
            <a:endParaRPr lang="en-US" dirty="0"/>
          </a:p>
        </p:txBody>
      </p:sp>
      <p:pic>
        <p:nvPicPr>
          <p:cNvPr id="5" name="Picture 4">
            <a:extLst>
              <a:ext uri="{FF2B5EF4-FFF2-40B4-BE49-F238E27FC236}">
                <a16:creationId xmlns:a16="http://schemas.microsoft.com/office/drawing/2014/main" id="{7634514C-C635-4B8B-8BEB-4B7B09920627}"/>
              </a:ext>
            </a:extLst>
          </p:cNvPr>
          <p:cNvPicPr>
            <a:picLocks noChangeAspect="1"/>
          </p:cNvPicPr>
          <p:nvPr/>
        </p:nvPicPr>
        <p:blipFill>
          <a:blip r:embed="rId2"/>
          <a:stretch>
            <a:fillRect/>
          </a:stretch>
        </p:blipFill>
        <p:spPr>
          <a:xfrm>
            <a:off x="115675" y="967439"/>
            <a:ext cx="5220670" cy="3015433"/>
          </a:xfrm>
          <a:prstGeom prst="rect">
            <a:avLst/>
          </a:prstGeom>
        </p:spPr>
      </p:pic>
      <p:pic>
        <p:nvPicPr>
          <p:cNvPr id="6" name="Picture 5">
            <a:extLst>
              <a:ext uri="{FF2B5EF4-FFF2-40B4-BE49-F238E27FC236}">
                <a16:creationId xmlns:a16="http://schemas.microsoft.com/office/drawing/2014/main" id="{C15FF57F-2005-4FD1-9613-F6E4CEBD53FE}"/>
              </a:ext>
            </a:extLst>
          </p:cNvPr>
          <p:cNvPicPr>
            <a:picLocks noChangeAspect="1"/>
          </p:cNvPicPr>
          <p:nvPr/>
        </p:nvPicPr>
        <p:blipFill>
          <a:blip r:embed="rId3"/>
          <a:stretch>
            <a:fillRect/>
          </a:stretch>
        </p:blipFill>
        <p:spPr>
          <a:xfrm>
            <a:off x="115675" y="4188953"/>
            <a:ext cx="3028951" cy="2319338"/>
          </a:xfrm>
          <a:prstGeom prst="rect">
            <a:avLst/>
          </a:prstGeom>
        </p:spPr>
      </p:pic>
      <p:sp>
        <p:nvSpPr>
          <p:cNvPr id="8" name="TextBox 7">
            <a:extLst>
              <a:ext uri="{FF2B5EF4-FFF2-40B4-BE49-F238E27FC236}">
                <a16:creationId xmlns:a16="http://schemas.microsoft.com/office/drawing/2014/main" id="{61BDA5A5-2667-4045-87F6-8C4E50890899}"/>
              </a:ext>
            </a:extLst>
          </p:cNvPr>
          <p:cNvSpPr txBox="1"/>
          <p:nvPr/>
        </p:nvSpPr>
        <p:spPr>
          <a:xfrm>
            <a:off x="276108" y="6510984"/>
            <a:ext cx="2708083" cy="276999"/>
          </a:xfrm>
          <a:prstGeom prst="rect">
            <a:avLst/>
          </a:prstGeom>
          <a:noFill/>
        </p:spPr>
        <p:txBody>
          <a:bodyPr wrap="square" rtlCol="0">
            <a:spAutoFit/>
          </a:bodyPr>
          <a:lstStyle/>
          <a:p>
            <a:pPr algn="ctr"/>
            <a:r>
              <a:rPr lang="en-US" sz="1200" b="1" dirty="0"/>
              <a:t>EJSCREEN Demographic Index</a:t>
            </a:r>
          </a:p>
        </p:txBody>
      </p:sp>
      <p:pic>
        <p:nvPicPr>
          <p:cNvPr id="7" name="Picture 6">
            <a:extLst>
              <a:ext uri="{FF2B5EF4-FFF2-40B4-BE49-F238E27FC236}">
                <a16:creationId xmlns:a16="http://schemas.microsoft.com/office/drawing/2014/main" id="{F33CCC27-9463-4A53-8A2F-90AC600B330D}"/>
              </a:ext>
            </a:extLst>
          </p:cNvPr>
          <p:cNvPicPr>
            <a:picLocks noChangeAspect="1"/>
          </p:cNvPicPr>
          <p:nvPr/>
        </p:nvPicPr>
        <p:blipFill>
          <a:blip r:embed="rId4"/>
          <a:stretch>
            <a:fillRect/>
          </a:stretch>
        </p:blipFill>
        <p:spPr>
          <a:xfrm>
            <a:off x="3271888" y="4188763"/>
            <a:ext cx="2820439" cy="2330688"/>
          </a:xfrm>
          <a:prstGeom prst="rect">
            <a:avLst/>
          </a:prstGeom>
        </p:spPr>
      </p:pic>
      <p:sp>
        <p:nvSpPr>
          <p:cNvPr id="11" name="TextBox 10">
            <a:extLst>
              <a:ext uri="{FF2B5EF4-FFF2-40B4-BE49-F238E27FC236}">
                <a16:creationId xmlns:a16="http://schemas.microsoft.com/office/drawing/2014/main" id="{EF3D90A2-D159-4F11-BAEA-01B20698DEAA}"/>
              </a:ext>
            </a:extLst>
          </p:cNvPr>
          <p:cNvSpPr txBox="1"/>
          <p:nvPr/>
        </p:nvSpPr>
        <p:spPr>
          <a:xfrm>
            <a:off x="6056610" y="6522022"/>
            <a:ext cx="2839124" cy="276999"/>
          </a:xfrm>
          <a:prstGeom prst="rect">
            <a:avLst/>
          </a:prstGeom>
          <a:noFill/>
        </p:spPr>
        <p:txBody>
          <a:bodyPr wrap="square" rtlCol="0">
            <a:spAutoFit/>
          </a:bodyPr>
          <a:lstStyle/>
          <a:p>
            <a:pPr algn="ctr"/>
            <a:r>
              <a:rPr lang="en-US" sz="1200" b="1" dirty="0"/>
              <a:t>EJSCREEN Low Income Population</a:t>
            </a:r>
          </a:p>
        </p:txBody>
      </p:sp>
      <p:sp>
        <p:nvSpPr>
          <p:cNvPr id="12" name="TextBox 11">
            <a:extLst>
              <a:ext uri="{FF2B5EF4-FFF2-40B4-BE49-F238E27FC236}">
                <a16:creationId xmlns:a16="http://schemas.microsoft.com/office/drawing/2014/main" id="{4D5F69DF-2CC9-40D9-B0D5-6F00910F3323}"/>
              </a:ext>
            </a:extLst>
          </p:cNvPr>
          <p:cNvSpPr txBox="1"/>
          <p:nvPr/>
        </p:nvSpPr>
        <p:spPr>
          <a:xfrm>
            <a:off x="3348717" y="6519451"/>
            <a:ext cx="2698350" cy="276999"/>
          </a:xfrm>
          <a:prstGeom prst="rect">
            <a:avLst/>
          </a:prstGeom>
          <a:noFill/>
        </p:spPr>
        <p:txBody>
          <a:bodyPr wrap="square" rtlCol="0">
            <a:spAutoFit/>
          </a:bodyPr>
          <a:lstStyle/>
          <a:p>
            <a:pPr algn="ctr"/>
            <a:r>
              <a:rPr lang="en-US" sz="1200" b="1" dirty="0"/>
              <a:t>EJSCREEN Minority Population</a:t>
            </a:r>
          </a:p>
        </p:txBody>
      </p:sp>
      <p:pic>
        <p:nvPicPr>
          <p:cNvPr id="9" name="Picture 8">
            <a:extLst>
              <a:ext uri="{FF2B5EF4-FFF2-40B4-BE49-F238E27FC236}">
                <a16:creationId xmlns:a16="http://schemas.microsoft.com/office/drawing/2014/main" id="{A98B0317-87C1-4542-8211-47CD54B5D1F1}"/>
              </a:ext>
            </a:extLst>
          </p:cNvPr>
          <p:cNvPicPr>
            <a:picLocks noChangeAspect="1"/>
          </p:cNvPicPr>
          <p:nvPr/>
        </p:nvPicPr>
        <p:blipFill>
          <a:blip r:embed="rId5"/>
          <a:stretch>
            <a:fillRect/>
          </a:stretch>
        </p:blipFill>
        <p:spPr>
          <a:xfrm>
            <a:off x="6213512" y="4209770"/>
            <a:ext cx="2951048" cy="2319339"/>
          </a:xfrm>
          <a:prstGeom prst="rect">
            <a:avLst/>
          </a:prstGeom>
        </p:spPr>
      </p:pic>
      <p:pic>
        <p:nvPicPr>
          <p:cNvPr id="13" name="Picture 12">
            <a:extLst>
              <a:ext uri="{FF2B5EF4-FFF2-40B4-BE49-F238E27FC236}">
                <a16:creationId xmlns:a16="http://schemas.microsoft.com/office/drawing/2014/main" id="{ED4794D4-B070-4299-AD99-9BFFB592CE19}"/>
              </a:ext>
            </a:extLst>
          </p:cNvPr>
          <p:cNvPicPr>
            <a:picLocks noChangeAspect="1"/>
          </p:cNvPicPr>
          <p:nvPr/>
        </p:nvPicPr>
        <p:blipFill>
          <a:blip r:embed="rId6"/>
          <a:stretch>
            <a:fillRect/>
          </a:stretch>
        </p:blipFill>
        <p:spPr>
          <a:xfrm>
            <a:off x="5543464" y="1167174"/>
            <a:ext cx="1827575" cy="2573951"/>
          </a:xfrm>
          <a:prstGeom prst="rect">
            <a:avLst/>
          </a:prstGeom>
        </p:spPr>
      </p:pic>
      <p:grpSp>
        <p:nvGrpSpPr>
          <p:cNvPr id="18" name="Group 17">
            <a:extLst>
              <a:ext uri="{FF2B5EF4-FFF2-40B4-BE49-F238E27FC236}">
                <a16:creationId xmlns:a16="http://schemas.microsoft.com/office/drawing/2014/main" id="{1B045BBC-A3FA-4B1A-81F0-B309B8466017}"/>
              </a:ext>
            </a:extLst>
          </p:cNvPr>
          <p:cNvGrpSpPr/>
          <p:nvPr/>
        </p:nvGrpSpPr>
        <p:grpSpPr>
          <a:xfrm>
            <a:off x="1191377" y="5509141"/>
            <a:ext cx="273182" cy="334303"/>
            <a:chOff x="5461807" y="2841435"/>
            <a:chExt cx="537827" cy="537827"/>
          </a:xfrm>
        </p:grpSpPr>
        <p:pic>
          <p:nvPicPr>
            <p:cNvPr id="16" name="Graphic 15" descr="Water">
              <a:extLst>
                <a:ext uri="{FF2B5EF4-FFF2-40B4-BE49-F238E27FC236}">
                  <a16:creationId xmlns:a16="http://schemas.microsoft.com/office/drawing/2014/main" id="{2879EC21-1CA2-4DCE-A279-21EE5C5E7F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4AD4DA76-E43F-42C0-905D-DE3D429D71EC}"/>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chemeClr val="tx1"/>
                  </a:solidFill>
                </a:ln>
                <a:solidFill>
                  <a:srgbClr val="FF3300"/>
                </a:solidFill>
                <a:effectLst/>
                <a:latin typeface="Arial" charset="0"/>
                <a:ea typeface="宋体" pitchFamily="2" charset="-122"/>
              </a:endParaRPr>
            </a:p>
          </p:txBody>
        </p:sp>
      </p:grpSp>
      <p:grpSp>
        <p:nvGrpSpPr>
          <p:cNvPr id="19" name="Group 18">
            <a:extLst>
              <a:ext uri="{FF2B5EF4-FFF2-40B4-BE49-F238E27FC236}">
                <a16:creationId xmlns:a16="http://schemas.microsoft.com/office/drawing/2014/main" id="{A825FE16-B819-49B9-8B7F-4F0C278E4249}"/>
              </a:ext>
            </a:extLst>
          </p:cNvPr>
          <p:cNvGrpSpPr/>
          <p:nvPr/>
        </p:nvGrpSpPr>
        <p:grpSpPr>
          <a:xfrm>
            <a:off x="4185626" y="5548670"/>
            <a:ext cx="273182" cy="334303"/>
            <a:chOff x="5461807" y="2841435"/>
            <a:chExt cx="537827" cy="537827"/>
          </a:xfrm>
        </p:grpSpPr>
        <p:pic>
          <p:nvPicPr>
            <p:cNvPr id="20" name="Graphic 19" descr="Water">
              <a:extLst>
                <a:ext uri="{FF2B5EF4-FFF2-40B4-BE49-F238E27FC236}">
                  <a16:creationId xmlns:a16="http://schemas.microsoft.com/office/drawing/2014/main" id="{7AE0993E-879B-419E-ACE7-D52AFCC1DE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21" name="Oval 20">
              <a:extLst>
                <a:ext uri="{FF2B5EF4-FFF2-40B4-BE49-F238E27FC236}">
                  <a16:creationId xmlns:a16="http://schemas.microsoft.com/office/drawing/2014/main" id="{7C33D9DE-C035-4917-BAD7-F014CC32C54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chemeClr val="tx1"/>
                  </a:solidFill>
                </a:ln>
                <a:solidFill>
                  <a:srgbClr val="FF3300"/>
                </a:solidFill>
                <a:effectLst/>
                <a:latin typeface="Arial" charset="0"/>
                <a:ea typeface="宋体" pitchFamily="2" charset="-122"/>
              </a:endParaRPr>
            </a:p>
          </p:txBody>
        </p:sp>
      </p:grpSp>
      <p:grpSp>
        <p:nvGrpSpPr>
          <p:cNvPr id="22" name="Group 21">
            <a:extLst>
              <a:ext uri="{FF2B5EF4-FFF2-40B4-BE49-F238E27FC236}">
                <a16:creationId xmlns:a16="http://schemas.microsoft.com/office/drawing/2014/main" id="{5C42EF83-F2BE-4851-BBF9-01E24E1C0073}"/>
              </a:ext>
            </a:extLst>
          </p:cNvPr>
          <p:cNvGrpSpPr/>
          <p:nvPr/>
        </p:nvGrpSpPr>
        <p:grpSpPr>
          <a:xfrm>
            <a:off x="7214007" y="5526408"/>
            <a:ext cx="273182" cy="334303"/>
            <a:chOff x="5461807" y="2841435"/>
            <a:chExt cx="537827" cy="537827"/>
          </a:xfrm>
        </p:grpSpPr>
        <p:pic>
          <p:nvPicPr>
            <p:cNvPr id="23" name="Graphic 22" descr="Water">
              <a:extLst>
                <a:ext uri="{FF2B5EF4-FFF2-40B4-BE49-F238E27FC236}">
                  <a16:creationId xmlns:a16="http://schemas.microsoft.com/office/drawing/2014/main" id="{AFE5B9F9-5FB1-45C8-B864-6E1A0B2AB4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B872208A-A53B-4F14-936B-6696A3A4CEB4}"/>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solidFill>
                    <a:schemeClr val="tx1"/>
                  </a:solidFill>
                </a:ln>
                <a:solidFill>
                  <a:srgbClr val="FF3300"/>
                </a:solidFill>
                <a:effectLst/>
                <a:latin typeface="Arial" charset="0"/>
                <a:ea typeface="宋体" pitchFamily="2" charset="-122"/>
              </a:endParaRPr>
            </a:p>
          </p:txBody>
        </p:sp>
      </p:grpSp>
      <p:sp>
        <p:nvSpPr>
          <p:cNvPr id="25" name="Rectangle 24">
            <a:extLst>
              <a:ext uri="{FF2B5EF4-FFF2-40B4-BE49-F238E27FC236}">
                <a16:creationId xmlns:a16="http://schemas.microsoft.com/office/drawing/2014/main" id="{11B82020-1222-4D41-85D8-90E9B8244750}"/>
              </a:ext>
            </a:extLst>
          </p:cNvPr>
          <p:cNvSpPr/>
          <p:nvPr/>
        </p:nvSpPr>
        <p:spPr>
          <a:xfrm>
            <a:off x="7371038" y="1070666"/>
            <a:ext cx="1657287" cy="2800767"/>
          </a:xfrm>
          <a:prstGeom prst="rect">
            <a:avLst/>
          </a:prstGeom>
        </p:spPr>
        <p:txBody>
          <a:bodyPr wrap="square">
            <a:spAutoFit/>
          </a:bodyPr>
          <a:lstStyle/>
          <a:p>
            <a:pPr algn="ctr"/>
            <a:r>
              <a:rPr lang="en-US" sz="1600" dirty="0"/>
              <a:t>Adding additional indices to NEXUS would allow us determine when facilities, such as Allen Fossil Plant, are near EJ communities</a:t>
            </a:r>
          </a:p>
        </p:txBody>
      </p:sp>
      <p:sp>
        <p:nvSpPr>
          <p:cNvPr id="26" name="TextBox 25">
            <a:extLst>
              <a:ext uri="{FF2B5EF4-FFF2-40B4-BE49-F238E27FC236}">
                <a16:creationId xmlns:a16="http://schemas.microsoft.com/office/drawing/2014/main" id="{C55D6722-CACE-4FE5-9886-AD1CBD6FAA5B}"/>
              </a:ext>
            </a:extLst>
          </p:cNvPr>
          <p:cNvSpPr txBox="1"/>
          <p:nvPr/>
        </p:nvSpPr>
        <p:spPr>
          <a:xfrm>
            <a:off x="17927" y="1014556"/>
            <a:ext cx="2708083" cy="276999"/>
          </a:xfrm>
          <a:prstGeom prst="rect">
            <a:avLst/>
          </a:prstGeom>
          <a:noFill/>
        </p:spPr>
        <p:txBody>
          <a:bodyPr wrap="square" rtlCol="0">
            <a:spAutoFit/>
          </a:bodyPr>
          <a:lstStyle/>
          <a:p>
            <a:r>
              <a:rPr lang="en-US" sz="1200" b="1" dirty="0"/>
              <a:t>Map Generated in NEXUS</a:t>
            </a:r>
          </a:p>
        </p:txBody>
      </p:sp>
      <p:sp>
        <p:nvSpPr>
          <p:cNvPr id="27" name="Slide Number Placeholder 1">
            <a:extLst>
              <a:ext uri="{FF2B5EF4-FFF2-40B4-BE49-F238E27FC236}">
                <a16:creationId xmlns:a16="http://schemas.microsoft.com/office/drawing/2014/main" id="{4862EA27-95C3-4773-B3E7-BC1680237153}"/>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633619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F9011DA-6677-4603-829E-68C41A8204CB}"/>
              </a:ext>
            </a:extLst>
          </p:cNvPr>
          <p:cNvSpPr/>
          <p:nvPr/>
        </p:nvSpPr>
        <p:spPr bwMode="auto">
          <a:xfrm>
            <a:off x="198304" y="903383"/>
            <a:ext cx="8857561" cy="4505899"/>
          </a:xfrm>
          <a:prstGeom prst="rect">
            <a:avLst/>
          </a:prstGeom>
          <a:solidFill>
            <a:schemeClr val="accent1">
              <a:alpha val="3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 name="Title 1">
            <a:extLst>
              <a:ext uri="{FF2B5EF4-FFF2-40B4-BE49-F238E27FC236}">
                <a16:creationId xmlns:a16="http://schemas.microsoft.com/office/drawing/2014/main" id="{52D0E861-DC41-4029-A2F0-E46AD2C3E896}"/>
              </a:ext>
            </a:extLst>
          </p:cNvPr>
          <p:cNvSpPr>
            <a:spLocks noGrp="1"/>
          </p:cNvSpPr>
          <p:nvPr>
            <p:ph type="title"/>
          </p:nvPr>
        </p:nvSpPr>
        <p:spPr>
          <a:xfrm>
            <a:off x="92467" y="71439"/>
            <a:ext cx="8963397" cy="669103"/>
          </a:xfrm>
        </p:spPr>
        <p:txBody>
          <a:bodyPr/>
          <a:lstStyle/>
          <a:p>
            <a:r>
              <a:rPr lang="en-US" dirty="0"/>
              <a:t>Potential Environmental Justice Indices</a:t>
            </a:r>
          </a:p>
        </p:txBody>
      </p:sp>
      <p:sp>
        <p:nvSpPr>
          <p:cNvPr id="10" name="TextBox 9">
            <a:extLst>
              <a:ext uri="{FF2B5EF4-FFF2-40B4-BE49-F238E27FC236}">
                <a16:creationId xmlns:a16="http://schemas.microsoft.com/office/drawing/2014/main" id="{C4D99DAD-2036-4733-AB39-D5683203018C}"/>
              </a:ext>
            </a:extLst>
          </p:cNvPr>
          <p:cNvSpPr txBox="1"/>
          <p:nvPr/>
        </p:nvSpPr>
        <p:spPr>
          <a:xfrm>
            <a:off x="198304" y="1258334"/>
            <a:ext cx="3145316" cy="3385542"/>
          </a:xfrm>
          <a:prstGeom prst="rect">
            <a:avLst/>
          </a:prstGeom>
          <a:noFill/>
        </p:spPr>
        <p:txBody>
          <a:bodyPr wrap="square" rtlCol="0">
            <a:spAutoFit/>
          </a:bodyPr>
          <a:lstStyle/>
          <a:p>
            <a:pPr marL="0" lvl="1"/>
            <a:r>
              <a:rPr lang="en-US" u="sng" dirty="0"/>
              <a:t>Environmental Indicators</a:t>
            </a:r>
          </a:p>
          <a:p>
            <a:pPr marL="285750" lvl="2" indent="-285750">
              <a:buFont typeface="Arial" panose="020B0604020202020204" pitchFamily="34" charset="0"/>
              <a:buChar char="•"/>
            </a:pPr>
            <a:r>
              <a:rPr lang="en-US" sz="1600" dirty="0">
                <a:highlight>
                  <a:srgbClr val="8BB72F"/>
                </a:highlight>
              </a:rPr>
              <a:t>PM</a:t>
            </a:r>
            <a:r>
              <a:rPr lang="en-US" sz="1600" baseline="-25000" dirty="0">
                <a:highlight>
                  <a:srgbClr val="8BB72F"/>
                </a:highlight>
              </a:rPr>
              <a:t>2.5</a:t>
            </a:r>
          </a:p>
          <a:p>
            <a:pPr marL="285750" lvl="2" indent="-285750">
              <a:buFont typeface="Arial" panose="020B0604020202020204" pitchFamily="34" charset="0"/>
              <a:buChar char="•"/>
            </a:pPr>
            <a:r>
              <a:rPr lang="en-US" sz="1600" dirty="0">
                <a:highlight>
                  <a:srgbClr val="8BB72F"/>
                </a:highlight>
              </a:rPr>
              <a:t>Ozone</a:t>
            </a:r>
          </a:p>
          <a:p>
            <a:pPr marL="285750" lvl="2" indent="-285750">
              <a:buFont typeface="Arial" panose="020B0604020202020204" pitchFamily="34" charset="0"/>
              <a:buChar char="•"/>
            </a:pPr>
            <a:r>
              <a:rPr lang="en-US" sz="1600" dirty="0">
                <a:highlight>
                  <a:srgbClr val="8BB72F"/>
                </a:highlight>
              </a:rPr>
              <a:t>NATA Cancer Risk</a:t>
            </a:r>
          </a:p>
          <a:p>
            <a:pPr marL="285750" lvl="2" indent="-285750">
              <a:buFont typeface="Arial" panose="020B0604020202020204" pitchFamily="34" charset="0"/>
              <a:buChar char="•"/>
            </a:pPr>
            <a:r>
              <a:rPr lang="en-US" sz="1600" dirty="0">
                <a:highlight>
                  <a:srgbClr val="8BB72F"/>
                </a:highlight>
              </a:rPr>
              <a:t>NATA Respiratory HI</a:t>
            </a:r>
          </a:p>
          <a:p>
            <a:pPr marL="285750" lvl="2" indent="-285750">
              <a:buFont typeface="Arial" panose="020B0604020202020204" pitchFamily="34" charset="0"/>
              <a:buChar char="•"/>
            </a:pPr>
            <a:r>
              <a:rPr lang="en-US" sz="1600" dirty="0"/>
              <a:t>NATA Diesel PM</a:t>
            </a:r>
          </a:p>
          <a:p>
            <a:pPr marL="285750" lvl="2" indent="-285750">
              <a:buFont typeface="Arial" panose="020B0604020202020204" pitchFamily="34" charset="0"/>
              <a:buChar char="•"/>
            </a:pPr>
            <a:r>
              <a:rPr lang="en-US" sz="1600" dirty="0"/>
              <a:t>Traffic Proximity</a:t>
            </a:r>
          </a:p>
          <a:p>
            <a:pPr marL="285750" lvl="2" indent="-285750">
              <a:buFont typeface="Arial" panose="020B0604020202020204" pitchFamily="34" charset="0"/>
              <a:buChar char="•"/>
            </a:pPr>
            <a:r>
              <a:rPr lang="en-US" sz="1600" dirty="0"/>
              <a:t>Lead Paint Indicator</a:t>
            </a:r>
          </a:p>
          <a:p>
            <a:pPr marL="285750" lvl="2" indent="-285750">
              <a:buFont typeface="Arial" panose="020B0604020202020204" pitchFamily="34" charset="0"/>
              <a:buChar char="•"/>
            </a:pPr>
            <a:r>
              <a:rPr lang="en-US" sz="1600" dirty="0"/>
              <a:t>Superfund Proximity</a:t>
            </a:r>
          </a:p>
          <a:p>
            <a:pPr marL="285750" lvl="2" indent="-285750">
              <a:buFont typeface="Arial" panose="020B0604020202020204" pitchFamily="34" charset="0"/>
              <a:buChar char="•"/>
            </a:pPr>
            <a:r>
              <a:rPr lang="en-US" sz="1600" dirty="0"/>
              <a:t>RMP Proximity</a:t>
            </a:r>
          </a:p>
          <a:p>
            <a:pPr marL="285750" lvl="2" indent="-285750">
              <a:buFont typeface="Arial" panose="020B0604020202020204" pitchFamily="34" charset="0"/>
              <a:buChar char="•"/>
            </a:pPr>
            <a:r>
              <a:rPr lang="en-US" sz="1600" dirty="0"/>
              <a:t>Hazardous Waste Proximity</a:t>
            </a:r>
          </a:p>
          <a:p>
            <a:pPr marL="285750" lvl="2" indent="-285750">
              <a:buFont typeface="Arial" panose="020B0604020202020204" pitchFamily="34" charset="0"/>
              <a:buChar char="•"/>
            </a:pPr>
            <a:r>
              <a:rPr lang="en-US" sz="1600" dirty="0"/>
              <a:t>Wastewater Discharge Indicator</a:t>
            </a:r>
          </a:p>
        </p:txBody>
      </p:sp>
      <p:sp>
        <p:nvSpPr>
          <p:cNvPr id="11" name="Rectangle 10">
            <a:extLst>
              <a:ext uri="{FF2B5EF4-FFF2-40B4-BE49-F238E27FC236}">
                <a16:creationId xmlns:a16="http://schemas.microsoft.com/office/drawing/2014/main" id="{343EFAAC-D7C2-406D-BB7E-837C2CC03450}"/>
              </a:ext>
            </a:extLst>
          </p:cNvPr>
          <p:cNvSpPr/>
          <p:nvPr/>
        </p:nvSpPr>
        <p:spPr>
          <a:xfrm>
            <a:off x="3420740" y="1258334"/>
            <a:ext cx="2379641" cy="3631763"/>
          </a:xfrm>
          <a:prstGeom prst="rect">
            <a:avLst/>
          </a:prstGeom>
        </p:spPr>
        <p:txBody>
          <a:bodyPr wrap="square">
            <a:spAutoFit/>
          </a:bodyPr>
          <a:lstStyle/>
          <a:p>
            <a:pPr marL="0" lvl="1"/>
            <a:r>
              <a:rPr lang="en-US" u="sng" dirty="0"/>
              <a:t>Demographic Indicators</a:t>
            </a:r>
          </a:p>
          <a:p>
            <a:pPr marL="285750" lvl="2" indent="-285750">
              <a:buFont typeface="Arial" panose="020B0604020202020204" pitchFamily="34" charset="0"/>
              <a:buChar char="•"/>
            </a:pPr>
            <a:r>
              <a:rPr lang="en-US" sz="1600" dirty="0">
                <a:highlight>
                  <a:srgbClr val="F3B700"/>
                </a:highlight>
              </a:rPr>
              <a:t>Demographic Index</a:t>
            </a:r>
          </a:p>
          <a:p>
            <a:pPr marL="285750" lvl="2" indent="-285750">
              <a:buFont typeface="Arial" panose="020B0604020202020204" pitchFamily="34" charset="0"/>
              <a:buChar char="•"/>
            </a:pPr>
            <a:r>
              <a:rPr lang="en-US" sz="1600" dirty="0">
                <a:highlight>
                  <a:srgbClr val="F3B700"/>
                </a:highlight>
              </a:rPr>
              <a:t>Minority Population</a:t>
            </a:r>
          </a:p>
          <a:p>
            <a:pPr marL="285750" lvl="2" indent="-285750">
              <a:buFont typeface="Arial" panose="020B0604020202020204" pitchFamily="34" charset="0"/>
              <a:buChar char="•"/>
            </a:pPr>
            <a:r>
              <a:rPr lang="en-US" sz="1600" dirty="0">
                <a:highlight>
                  <a:srgbClr val="F3B700"/>
                </a:highlight>
              </a:rPr>
              <a:t>Low Income Population</a:t>
            </a:r>
          </a:p>
          <a:p>
            <a:pPr marL="285750" lvl="2" indent="-285750">
              <a:buFont typeface="Arial" panose="020B0604020202020204" pitchFamily="34" charset="0"/>
              <a:buChar char="•"/>
            </a:pPr>
            <a:r>
              <a:rPr lang="en-US" sz="1600" dirty="0"/>
              <a:t>Linguistically Isolated</a:t>
            </a:r>
          </a:p>
          <a:p>
            <a:pPr marL="285750" lvl="2" indent="-285750">
              <a:buFont typeface="Arial" panose="020B0604020202020204" pitchFamily="34" charset="0"/>
              <a:buChar char="•"/>
            </a:pPr>
            <a:r>
              <a:rPr lang="en-US" sz="1600" dirty="0"/>
              <a:t>Less Than HS Educated</a:t>
            </a:r>
          </a:p>
          <a:p>
            <a:pPr marL="285750" lvl="2" indent="-285750">
              <a:buFont typeface="Arial" panose="020B0604020202020204" pitchFamily="34" charset="0"/>
              <a:buChar char="•"/>
            </a:pPr>
            <a:r>
              <a:rPr lang="en-US" sz="1600" dirty="0"/>
              <a:t>Under Age 5</a:t>
            </a:r>
          </a:p>
          <a:p>
            <a:pPr marL="285750" lvl="2" indent="-285750">
              <a:buFont typeface="Arial" panose="020B0604020202020204" pitchFamily="34" charset="0"/>
              <a:buChar char="•"/>
            </a:pPr>
            <a:r>
              <a:rPr lang="en-US" sz="1600" dirty="0"/>
              <a:t>Over Age 64</a:t>
            </a:r>
          </a:p>
        </p:txBody>
      </p:sp>
      <p:sp>
        <p:nvSpPr>
          <p:cNvPr id="12" name="Rectangle 11">
            <a:extLst>
              <a:ext uri="{FF2B5EF4-FFF2-40B4-BE49-F238E27FC236}">
                <a16:creationId xmlns:a16="http://schemas.microsoft.com/office/drawing/2014/main" id="{52688D13-C61E-4C90-8B7A-42EE8B628C01}"/>
              </a:ext>
            </a:extLst>
          </p:cNvPr>
          <p:cNvSpPr/>
          <p:nvPr/>
        </p:nvSpPr>
        <p:spPr>
          <a:xfrm>
            <a:off x="5800381" y="1258334"/>
            <a:ext cx="3343619" cy="3693319"/>
          </a:xfrm>
          <a:prstGeom prst="rect">
            <a:avLst/>
          </a:prstGeom>
        </p:spPr>
        <p:txBody>
          <a:bodyPr wrap="square">
            <a:spAutoFit/>
          </a:bodyPr>
          <a:lstStyle/>
          <a:p>
            <a:pPr marL="0" lvl="1"/>
            <a:r>
              <a:rPr lang="en-US" u="sng" dirty="0"/>
              <a:t>Additional EJ Layers</a:t>
            </a:r>
          </a:p>
          <a:p>
            <a:pPr marL="285750" lvl="2" indent="-285750">
              <a:buFont typeface="Arial" panose="020B0604020202020204" pitchFamily="34" charset="0"/>
              <a:buChar char="•"/>
            </a:pPr>
            <a:r>
              <a:rPr lang="en-US" sz="1600" dirty="0">
                <a:highlight>
                  <a:srgbClr val="8BB72F"/>
                </a:highlight>
              </a:rPr>
              <a:t>Nonattainment area</a:t>
            </a:r>
          </a:p>
          <a:p>
            <a:pPr marL="285750" lvl="2" indent="-285750">
              <a:buFont typeface="Arial" panose="020B0604020202020204" pitchFamily="34" charset="0"/>
              <a:buChar char="•"/>
            </a:pPr>
            <a:r>
              <a:rPr lang="en-US" sz="1600" dirty="0"/>
              <a:t>Hazardous waste</a:t>
            </a:r>
          </a:p>
          <a:p>
            <a:pPr marL="285750" lvl="2" indent="-285750">
              <a:buFont typeface="Arial" panose="020B0604020202020204" pitchFamily="34" charset="0"/>
              <a:buChar char="•"/>
            </a:pPr>
            <a:r>
              <a:rPr lang="en-US" sz="1600" dirty="0"/>
              <a:t>EJ Grants</a:t>
            </a:r>
          </a:p>
          <a:p>
            <a:pPr marL="285750" lvl="2" indent="-285750">
              <a:buFont typeface="Arial" panose="020B0604020202020204" pitchFamily="34" charset="0"/>
              <a:buChar char="•"/>
            </a:pPr>
            <a:r>
              <a:rPr lang="en-US" sz="1600" dirty="0"/>
              <a:t>Water features</a:t>
            </a:r>
          </a:p>
          <a:p>
            <a:pPr marL="285750" lvl="2" indent="-285750">
              <a:buFont typeface="Arial" panose="020B0604020202020204" pitchFamily="34" charset="0"/>
              <a:buChar char="•"/>
            </a:pPr>
            <a:r>
              <a:rPr lang="en-US" sz="1600" dirty="0"/>
              <a:t>Places</a:t>
            </a:r>
          </a:p>
          <a:p>
            <a:pPr marL="285750" lvl="2" indent="-285750">
              <a:buFont typeface="Arial" panose="020B0604020202020204" pitchFamily="34" charset="0"/>
              <a:buChar char="•"/>
            </a:pPr>
            <a:r>
              <a:rPr lang="en-US" sz="1600" dirty="0"/>
              <a:t>Schools</a:t>
            </a:r>
          </a:p>
          <a:p>
            <a:pPr marL="285750" lvl="2" indent="-285750">
              <a:buFont typeface="Arial" panose="020B0604020202020204" pitchFamily="34" charset="0"/>
              <a:buChar char="•"/>
            </a:pPr>
            <a:r>
              <a:rPr lang="en-US" sz="1600" dirty="0"/>
              <a:t>Parks</a:t>
            </a:r>
          </a:p>
          <a:p>
            <a:pPr marL="285750" lvl="2" indent="-285750">
              <a:buFont typeface="Arial" panose="020B0604020202020204" pitchFamily="34" charset="0"/>
              <a:buChar char="•"/>
            </a:pPr>
            <a:r>
              <a:rPr lang="en-US" sz="1600" dirty="0"/>
              <a:t>Transportation</a:t>
            </a:r>
          </a:p>
          <a:p>
            <a:pPr marL="285750" lvl="2" indent="-285750">
              <a:buFont typeface="Arial" panose="020B0604020202020204" pitchFamily="34" charset="0"/>
              <a:buChar char="•"/>
            </a:pPr>
            <a:r>
              <a:rPr lang="en-US" sz="1600" dirty="0">
                <a:highlight>
                  <a:srgbClr val="F3B700"/>
                </a:highlight>
              </a:rPr>
              <a:t>EPA Tribal Areas Boundaries</a:t>
            </a:r>
          </a:p>
          <a:p>
            <a:pPr marL="285750" lvl="2" indent="-285750">
              <a:buFont typeface="Arial" panose="020B0604020202020204" pitchFamily="34" charset="0"/>
              <a:buChar char="•"/>
            </a:pPr>
            <a:r>
              <a:rPr lang="en-US" sz="1600" dirty="0"/>
              <a:t>Prisons</a:t>
            </a:r>
          </a:p>
          <a:p>
            <a:pPr marL="285750" lvl="2" indent="-285750">
              <a:buFont typeface="Arial" panose="020B0604020202020204" pitchFamily="34" charset="0"/>
              <a:buChar char="•"/>
            </a:pPr>
            <a:r>
              <a:rPr lang="en-US" sz="1600" dirty="0"/>
              <a:t>Public Housing</a:t>
            </a:r>
          </a:p>
          <a:p>
            <a:pPr marL="285750" lvl="2" indent="-285750">
              <a:buFont typeface="Arial" panose="020B0604020202020204" pitchFamily="34" charset="0"/>
              <a:buChar char="•"/>
            </a:pPr>
            <a:r>
              <a:rPr lang="en-US" sz="1600" dirty="0"/>
              <a:t>Subsidized Housing</a:t>
            </a:r>
          </a:p>
          <a:p>
            <a:pPr marL="285750" lvl="2" indent="-285750">
              <a:buFont typeface="Arial" panose="020B0604020202020204" pitchFamily="34" charset="0"/>
              <a:buChar char="•"/>
            </a:pPr>
            <a:r>
              <a:rPr lang="en-US" sz="1600" dirty="0"/>
              <a:t>Sites reporting to the EPA</a:t>
            </a:r>
          </a:p>
        </p:txBody>
      </p:sp>
      <p:sp>
        <p:nvSpPr>
          <p:cNvPr id="13" name="TextBox 12">
            <a:extLst>
              <a:ext uri="{FF2B5EF4-FFF2-40B4-BE49-F238E27FC236}">
                <a16:creationId xmlns:a16="http://schemas.microsoft.com/office/drawing/2014/main" id="{3CE707E3-20F5-4C2E-A63D-B4AB01287DCF}"/>
              </a:ext>
            </a:extLst>
          </p:cNvPr>
          <p:cNvSpPr txBox="1"/>
          <p:nvPr/>
        </p:nvSpPr>
        <p:spPr>
          <a:xfrm>
            <a:off x="539827" y="903383"/>
            <a:ext cx="7954178" cy="369332"/>
          </a:xfrm>
          <a:prstGeom prst="rect">
            <a:avLst/>
          </a:prstGeom>
          <a:noFill/>
        </p:spPr>
        <p:txBody>
          <a:bodyPr wrap="square" rtlCol="0">
            <a:spAutoFit/>
          </a:bodyPr>
          <a:lstStyle/>
          <a:p>
            <a:pPr algn="ctr"/>
            <a:r>
              <a:rPr lang="en-US" b="1" dirty="0"/>
              <a:t>Currently in EJSCREEN…</a:t>
            </a:r>
          </a:p>
        </p:txBody>
      </p:sp>
      <p:sp>
        <p:nvSpPr>
          <p:cNvPr id="17" name="TextBox 16">
            <a:extLst>
              <a:ext uri="{FF2B5EF4-FFF2-40B4-BE49-F238E27FC236}">
                <a16:creationId xmlns:a16="http://schemas.microsoft.com/office/drawing/2014/main" id="{6F129725-45E2-4145-B41D-57BB47E8C1A0}"/>
              </a:ext>
            </a:extLst>
          </p:cNvPr>
          <p:cNvSpPr txBox="1"/>
          <p:nvPr/>
        </p:nvSpPr>
        <p:spPr>
          <a:xfrm>
            <a:off x="198304" y="5599666"/>
            <a:ext cx="8857560" cy="1477328"/>
          </a:xfrm>
          <a:prstGeom prst="rect">
            <a:avLst/>
          </a:prstGeom>
          <a:noFill/>
        </p:spPr>
        <p:txBody>
          <a:bodyPr wrap="square" rtlCol="0">
            <a:spAutoFit/>
          </a:bodyPr>
          <a:lstStyle/>
          <a:p>
            <a:r>
              <a:rPr lang="en-US" dirty="0"/>
              <a:t>Additional Ideas:</a:t>
            </a:r>
          </a:p>
          <a:p>
            <a:pPr marL="285750" indent="-285750">
              <a:buFont typeface="Arial" panose="020B0604020202020204" pitchFamily="34" charset="0"/>
              <a:buChar char="•"/>
            </a:pPr>
            <a:r>
              <a:rPr lang="en-US" dirty="0"/>
              <a:t>Walkability, asthma rates, proximity to parks/green spaces, high VMT/day within ¼-½ mile buffer, hospitalizations, proximity to sources &amp; disadvantaged areas</a:t>
            </a:r>
          </a:p>
          <a:p>
            <a:pPr marL="285750" indent="-285750">
              <a:buFont typeface="Arial" panose="020B0604020202020204" pitchFamily="34" charset="0"/>
              <a:buChar char="•"/>
            </a:pPr>
            <a:endParaRPr lang="en-US" dirty="0"/>
          </a:p>
        </p:txBody>
      </p:sp>
      <p:sp>
        <p:nvSpPr>
          <p:cNvPr id="19" name="TextBox 18">
            <a:extLst>
              <a:ext uri="{FF2B5EF4-FFF2-40B4-BE49-F238E27FC236}">
                <a16:creationId xmlns:a16="http://schemas.microsoft.com/office/drawing/2014/main" id="{7BD25BEB-BDC8-4E21-90DA-30297431D012}"/>
              </a:ext>
            </a:extLst>
          </p:cNvPr>
          <p:cNvSpPr txBox="1"/>
          <p:nvPr/>
        </p:nvSpPr>
        <p:spPr>
          <a:xfrm>
            <a:off x="1079653" y="4940740"/>
            <a:ext cx="6984694" cy="369332"/>
          </a:xfrm>
          <a:prstGeom prst="rect">
            <a:avLst/>
          </a:prstGeom>
          <a:noFill/>
        </p:spPr>
        <p:txBody>
          <a:bodyPr wrap="square" rtlCol="0">
            <a:spAutoFit/>
          </a:bodyPr>
          <a:lstStyle/>
          <a:p>
            <a:pPr algn="ctr"/>
            <a:r>
              <a:rPr lang="en-US" dirty="0">
                <a:highlight>
                  <a:srgbClr val="8BB72F"/>
                </a:highlight>
              </a:rPr>
              <a:t>Already in NEXUS</a:t>
            </a:r>
            <a:r>
              <a:rPr lang="en-US" dirty="0"/>
              <a:t> -– </a:t>
            </a:r>
            <a:r>
              <a:rPr lang="en-US" dirty="0">
                <a:highlight>
                  <a:srgbClr val="F3B700"/>
                </a:highlight>
              </a:rPr>
              <a:t>Would Like to Add to NEXUS</a:t>
            </a:r>
          </a:p>
        </p:txBody>
      </p:sp>
      <p:sp>
        <p:nvSpPr>
          <p:cNvPr id="15" name="Slide Number Placeholder 1">
            <a:extLst>
              <a:ext uri="{FF2B5EF4-FFF2-40B4-BE49-F238E27FC236}">
                <a16:creationId xmlns:a16="http://schemas.microsoft.com/office/drawing/2014/main" id="{99E6187C-870A-4F2F-AC65-6BBC84FEB4A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05444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p:txBody>
          <a:bodyPr/>
          <a:lstStyle/>
          <a:p>
            <a:r>
              <a:rPr lang="en-US" dirty="0"/>
              <a:t>Potential EJ Capability Additions</a:t>
            </a:r>
          </a:p>
        </p:txBody>
      </p:sp>
      <p:sp>
        <p:nvSpPr>
          <p:cNvPr id="3" name="Content Placeholder 2">
            <a:extLst>
              <a:ext uri="{FF2B5EF4-FFF2-40B4-BE49-F238E27FC236}">
                <a16:creationId xmlns:a16="http://schemas.microsoft.com/office/drawing/2014/main" id="{B5D853AA-320F-4494-861C-A644CE904723}"/>
              </a:ext>
            </a:extLst>
          </p:cNvPr>
          <p:cNvSpPr>
            <a:spLocks noGrp="1"/>
          </p:cNvSpPr>
          <p:nvPr>
            <p:ph idx="1"/>
          </p:nvPr>
        </p:nvSpPr>
        <p:spPr/>
        <p:txBody>
          <a:bodyPr>
            <a:normAutofit fontScale="77500" lnSpcReduction="20000"/>
          </a:bodyPr>
          <a:lstStyle/>
          <a:p>
            <a:r>
              <a:rPr lang="en-US" dirty="0">
                <a:latin typeface="Calibri" panose="020F0502020204030204" pitchFamily="34" charset="0"/>
                <a:ea typeface="Calibri" panose="020F0502020204030204" pitchFamily="34" charset="0"/>
              </a:rPr>
              <a:t>A source/sector module could allow for Multi-pollutant ‘proximity-based assessment’ for EJ communities</a:t>
            </a:r>
          </a:p>
          <a:p>
            <a:pPr lvl="1"/>
            <a:r>
              <a:rPr lang="en-US" dirty="0">
                <a:latin typeface="Calibri" panose="020F0502020204030204" pitchFamily="34" charset="0"/>
                <a:ea typeface="Calibri" panose="020F0502020204030204" pitchFamily="34" charset="0"/>
              </a:rPr>
              <a:t>Define an area around a source/sector and calculate % distribution of demographics (race, ethnicity, etc.) </a:t>
            </a:r>
          </a:p>
          <a:p>
            <a:pPr lvl="1"/>
            <a:r>
              <a:rPr lang="en-US" dirty="0">
                <a:latin typeface="Calibri" panose="020F0502020204030204" pitchFamily="34" charset="0"/>
                <a:ea typeface="Calibri" panose="020F0502020204030204" pitchFamily="34" charset="0"/>
              </a:rPr>
              <a:t>Compare % distribution to the state, region, or national level averages</a:t>
            </a:r>
          </a:p>
          <a:p>
            <a:pPr lvl="1"/>
            <a:r>
              <a:rPr lang="en-US" dirty="0">
                <a:latin typeface="Calibri" panose="020F0502020204030204" pitchFamily="34" charset="0"/>
                <a:ea typeface="Calibri" panose="020F0502020204030204" pitchFamily="34" charset="0"/>
              </a:rPr>
              <a:t>Expand demographic comparisons to include O</a:t>
            </a:r>
            <a:r>
              <a:rPr lang="en-US" baseline="-25000" dirty="0">
                <a:latin typeface="Calibri" panose="020F0502020204030204" pitchFamily="34" charset="0"/>
                <a:ea typeface="Calibri" panose="020F0502020204030204" pitchFamily="34" charset="0"/>
              </a:rPr>
              <a:t>3</a:t>
            </a:r>
            <a:r>
              <a:rPr lang="en-US" dirty="0">
                <a:latin typeface="Calibri" panose="020F0502020204030204" pitchFamily="34" charset="0"/>
                <a:ea typeface="Calibri" panose="020F0502020204030204" pitchFamily="34" charset="0"/>
              </a:rPr>
              <a:t>, PM</a:t>
            </a:r>
            <a:r>
              <a:rPr lang="en-US" baseline="-25000" dirty="0">
                <a:latin typeface="Calibri" panose="020F0502020204030204" pitchFamily="34" charset="0"/>
                <a:ea typeface="Calibri" panose="020F0502020204030204" pitchFamily="34" charset="0"/>
              </a:rPr>
              <a:t>2.5</a:t>
            </a:r>
            <a:r>
              <a:rPr lang="en-US" dirty="0">
                <a:latin typeface="Calibri" panose="020F0502020204030204" pitchFamily="34" charset="0"/>
                <a:ea typeface="Calibri" panose="020F0502020204030204" pitchFamily="34" charset="0"/>
              </a:rPr>
              <a:t> and Air Toxics risks or other metrics of interest </a:t>
            </a:r>
          </a:p>
          <a:p>
            <a:r>
              <a:rPr lang="en-US" dirty="0">
                <a:latin typeface="Calibri" panose="020F0502020204030204" pitchFamily="34" charset="0"/>
                <a:ea typeface="Calibri" panose="020F0502020204030204" pitchFamily="34" charset="0"/>
              </a:rPr>
              <a:t>Incorporate analysis similar to what is currently used for Risk and Technology Review (RTR) and other actions </a:t>
            </a:r>
          </a:p>
          <a:p>
            <a:pPr lvl="1"/>
            <a:r>
              <a:rPr lang="en-US" dirty="0">
                <a:latin typeface="Calibri" panose="020F0502020204030204" pitchFamily="34" charset="0"/>
                <a:ea typeface="Calibri" panose="020F0502020204030204" pitchFamily="34" charset="0"/>
              </a:rPr>
              <a:t>NEXUS could provide a more transparent and accessible way to complete screening analyses and share across the office and programs (criteria and toxics). However, the ability to accurately screen for toxics is limited at this time</a:t>
            </a:r>
            <a:endParaRPr lang="en-US" dirty="0"/>
          </a:p>
          <a:p>
            <a:endParaRPr lang="en-US" dirty="0"/>
          </a:p>
        </p:txBody>
      </p:sp>
      <p:sp>
        <p:nvSpPr>
          <p:cNvPr id="4" name="Slide Number Placeholder 1">
            <a:extLst>
              <a:ext uri="{FF2B5EF4-FFF2-40B4-BE49-F238E27FC236}">
                <a16:creationId xmlns:a16="http://schemas.microsoft.com/office/drawing/2014/main" id="{D3EE5FFB-C6D0-4452-802A-94E1012A1FB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7895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826B9B68-6C28-4538-B6C1-A33DD28C542D}"/>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28</a:t>
            </a:fld>
            <a:endParaRPr lang="en-US" dirty="0">
              <a:solidFill>
                <a:prstClr val="black">
                  <a:tint val="75000"/>
                </a:prstClr>
              </a:solidFill>
              <a:latin typeface="Arial" pitchFamily="34" charset="0"/>
            </a:endParaRPr>
          </a:p>
        </p:txBody>
      </p:sp>
      <p:sp>
        <p:nvSpPr>
          <p:cNvPr id="3" name="Rectangle 2">
            <a:extLst>
              <a:ext uri="{FF2B5EF4-FFF2-40B4-BE49-F238E27FC236}">
                <a16:creationId xmlns:a16="http://schemas.microsoft.com/office/drawing/2014/main" id="{A81A49E4-8EA1-4934-8A01-E9A49E6BA965}"/>
              </a:ext>
            </a:extLst>
          </p:cNvPr>
          <p:cNvSpPr/>
          <p:nvPr/>
        </p:nvSpPr>
        <p:spPr>
          <a:xfrm>
            <a:off x="-13716" y="924094"/>
            <a:ext cx="9144000" cy="5432256"/>
          </a:xfrm>
          <a:prstGeom prst="rect">
            <a:avLst/>
          </a:prstGeom>
        </p:spPr>
        <p:txBody>
          <a:bodyPr wrap="square">
            <a:spAutoFit/>
          </a:bodyPr>
          <a:lstStyle/>
          <a:p>
            <a:pPr marL="0" lvl="2">
              <a:spcBef>
                <a:spcPts val="600"/>
              </a:spcBef>
            </a:pPr>
            <a:r>
              <a:rPr lang="en-US" sz="2800" b="1" dirty="0">
                <a:solidFill>
                  <a:srgbClr val="FF0000"/>
                </a:solidFill>
                <a:latin typeface="Arial" panose="020B0604020202020204" pitchFamily="34" charset="0"/>
                <a:cs typeface="Arial" panose="020B0604020202020204" pitchFamily="34" charset="0"/>
              </a:rPr>
              <a:t>Short-term:</a:t>
            </a:r>
          </a:p>
          <a:p>
            <a:pPr marL="517525" lvl="2" indent="-344488">
              <a:spcBef>
                <a:spcPts val="0"/>
              </a:spcBef>
              <a:buFont typeface="Arial" panose="020B0604020202020204" pitchFamily="34" charset="0"/>
              <a:buChar char="•"/>
            </a:pPr>
            <a:r>
              <a:rPr lang="en-US" sz="2400" b="1" u="sng" dirty="0">
                <a:solidFill>
                  <a:srgbClr val="0000FF"/>
                </a:solidFill>
                <a:latin typeface="Arial" panose="020B0604020202020204" pitchFamily="34" charset="0"/>
                <a:cs typeface="Arial" panose="020B0604020202020204" pitchFamily="34" charset="0"/>
              </a:rPr>
              <a:t>GOAL</a:t>
            </a:r>
            <a:r>
              <a:rPr lang="en-US" sz="2400" dirty="0">
                <a:solidFill>
                  <a:srgbClr val="0000FF"/>
                </a:solidFill>
                <a:latin typeface="Arial" panose="020B0604020202020204" pitchFamily="34" charset="0"/>
                <a:cs typeface="Arial" panose="020B0604020202020204" pitchFamily="34" charset="0"/>
              </a:rPr>
              <a:t>: Upgrade/improve NEXUS tool to reflect latest data &amp; information and MP team’s feedbacks</a:t>
            </a:r>
          </a:p>
          <a:p>
            <a:pPr marL="517525" lvl="2" indent="-344488">
              <a:spcBef>
                <a:spcPts val="6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Currently expect FY21 funding to support NEXUS -- perhaps $50k from AQAD</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NEXUS data to 2017</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2017 data for O</a:t>
            </a:r>
            <a:r>
              <a:rPr lang="en-US" sz="2000" baseline="-25000" dirty="0">
                <a:solidFill>
                  <a:srgbClr val="7030A0"/>
                </a:solidFill>
                <a:latin typeface="Arial" panose="020B0604020202020204" pitchFamily="34" charset="0"/>
                <a:cs typeface="Arial" panose="020B0604020202020204" pitchFamily="34" charset="0"/>
              </a:rPr>
              <a:t>3</a:t>
            </a:r>
            <a:r>
              <a:rPr lang="en-US" sz="2000" dirty="0">
                <a:solidFill>
                  <a:srgbClr val="7030A0"/>
                </a:solidFill>
                <a:latin typeface="Arial" panose="020B0604020202020204" pitchFamily="34" charset="0"/>
                <a:cs typeface="Arial" panose="020B0604020202020204" pitchFamily="34" charset="0"/>
              </a:rPr>
              <a:t>, PM</a:t>
            </a:r>
            <a:r>
              <a:rPr lang="en-US" sz="2000" baseline="-25000" dirty="0">
                <a:solidFill>
                  <a:srgbClr val="7030A0"/>
                </a:solidFill>
                <a:latin typeface="Arial" panose="020B0604020202020204" pitchFamily="34" charset="0"/>
                <a:cs typeface="Arial" panose="020B0604020202020204" pitchFamily="34" charset="0"/>
              </a:rPr>
              <a:t>2.5</a:t>
            </a:r>
            <a:r>
              <a:rPr lang="en-US" sz="2000" dirty="0">
                <a:solidFill>
                  <a:srgbClr val="7030A0"/>
                </a:solidFill>
                <a:latin typeface="Arial" panose="020B0604020202020204" pitchFamily="34" charset="0"/>
                <a:cs typeface="Arial" panose="020B0604020202020204" pitchFamily="34" charset="0"/>
              </a:rPr>
              <a:t> &amp; Air Toxics risk/ambient/emissions</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Tribal boundaries &amp; socioeconomic/demographic data for EJ</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Add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and Air Toxics monitoring data</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metrics/indicators (e.g., risk metrics, EJ indicators)</a:t>
            </a:r>
          </a:p>
          <a:p>
            <a:pPr marL="515937" lvl="2" indent="-342900">
              <a:spcBef>
                <a:spcPts val="12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Engage across Office to determine how this tool may best inform or be used for OAQPS’s Air Toxics Strategy programs</a:t>
            </a:r>
          </a:p>
          <a:p>
            <a:pPr marL="973137" lvl="3"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Consider addition of screening-level analysis &amp; assessment capabilities (e.g., proximity-based EJ analysis)</a:t>
            </a: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sz="4000" dirty="0">
                <a:solidFill>
                  <a:srgbClr val="FFFF00"/>
                </a:solidFill>
                <a:latin typeface="Arial" panose="020B0604020202020204" pitchFamily="34" charset="0"/>
                <a:cs typeface="Arial" panose="020B0604020202020204" pitchFamily="34" charset="0"/>
              </a:rPr>
              <a:t>Discussion and Next Steps (1) </a:t>
            </a:r>
            <a:endParaRPr lang="zh-CN" altLang="en-US" sz="40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478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A49E4-8EA1-4934-8A01-E9A49E6BA965}"/>
              </a:ext>
            </a:extLst>
          </p:cNvPr>
          <p:cNvSpPr/>
          <p:nvPr/>
        </p:nvSpPr>
        <p:spPr>
          <a:xfrm>
            <a:off x="137160" y="812165"/>
            <a:ext cx="8842248" cy="4893647"/>
          </a:xfrm>
          <a:prstGeom prst="rect">
            <a:avLst/>
          </a:prstGeom>
        </p:spPr>
        <p:txBody>
          <a:bodyPr wrap="square">
            <a:spAutoFit/>
          </a:bodyPr>
          <a:lstStyle/>
          <a:p>
            <a:pPr marL="60325" marR="0" lvl="2" indent="0" algn="l" defTabSz="914400" rtl="0" eaLnBrk="1" fontAlgn="auto" latinLnBrk="0" hangingPunct="1">
              <a:lnSpc>
                <a:spcPct val="15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Long-term:</a:t>
            </a:r>
          </a:p>
          <a:p>
            <a:pPr marL="517525" marR="0" lvl="2" indent="-344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Upgrade and prepare NEXUS for Beta test within OAQPS and with EPA Regions </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Based on Office wide engagements, use updated NEXUS tool with 2017 data to inform Multi-pollutant, Air Toxics, Advance, and EJ efforts as appropriate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Develop plan for routine updates and maintenance of the NEXUS tool to best support OAR/OAQPS programs and determine appropriate extensions as need and resources provide.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rgbClr val="0000FF"/>
                </a:solidFill>
                <a:latin typeface="Arial" panose="020B0604020202020204" pitchFamily="34" charset="0"/>
                <a:ea typeface="微软雅黑"/>
                <a:cs typeface="Arial" panose="020B0604020202020204" pitchFamily="34" charset="0"/>
              </a:rPr>
              <a:t>Collaborate with OID on NEXUS Training Materials</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sz="4000" dirty="0">
                <a:solidFill>
                  <a:srgbClr val="FFFF00"/>
                </a:solidFill>
                <a:latin typeface="Arial" panose="020B0604020202020204" pitchFamily="34" charset="0"/>
                <a:cs typeface="Arial" panose="020B0604020202020204" pitchFamily="34" charset="0"/>
              </a:rPr>
              <a:t>Discussion and Next Steps (2) </a:t>
            </a:r>
            <a:endParaRPr lang="zh-CN" altLang="en-US" sz="4000" dirty="0">
              <a:solidFill>
                <a:srgbClr val="FFFF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DE0DC02-D397-4764-8C68-CD85AFA5361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2339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rPr>
              <a:t>Multi-Pollutant (MP) Background</a:t>
            </a:r>
            <a:endParaRPr lang="zh-CN" altLang="en-US" dirty="0">
              <a:solidFill>
                <a:srgbClr val="FFFF00"/>
              </a:solidFill>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a:t>
            </a:fld>
            <a:endParaRPr lang="en-US" dirty="0">
              <a:solidFill>
                <a:prstClr val="black">
                  <a:tint val="75000"/>
                </a:prstClr>
              </a:solidFill>
              <a:latin typeface="Arial" pitchFamily="34" charset="0"/>
            </a:endParaRPr>
          </a:p>
        </p:txBody>
      </p:sp>
      <p:sp>
        <p:nvSpPr>
          <p:cNvPr id="5" name="Rectangle 4">
            <a:extLst>
              <a:ext uri="{FF2B5EF4-FFF2-40B4-BE49-F238E27FC236}">
                <a16:creationId xmlns:a16="http://schemas.microsoft.com/office/drawing/2014/main" id="{D0155CC9-B341-4810-B0A9-3646D626CFA1}"/>
              </a:ext>
            </a:extLst>
          </p:cNvPr>
          <p:cNvSpPr/>
          <p:nvPr/>
        </p:nvSpPr>
        <p:spPr>
          <a:xfrm>
            <a:off x="457199" y="1147951"/>
            <a:ext cx="8229599" cy="5262979"/>
          </a:xfrm>
          <a:prstGeom prst="rect">
            <a:avLst/>
          </a:prstGeom>
        </p:spPr>
        <p:txBody>
          <a:bodyPr wrap="square">
            <a:spAutoFit/>
          </a:bodyPr>
          <a:lstStyle/>
          <a:p>
            <a:pPr marL="285750" indent="-285750">
              <a:buFont typeface="Arial" panose="020B0604020202020204" pitchFamily="34" charset="0"/>
              <a:buChar char="•"/>
            </a:pPr>
            <a:r>
              <a:rPr lang="en-US" sz="1600" dirty="0"/>
              <a:t>Support a comprehensive, MP treatment of air quality problems to effectively improve air quality and make the most efficient use of available resources </a:t>
            </a: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Primary Goal - identify &amp; evaluate local control strategies targeting emissions of O</a:t>
            </a:r>
            <a:r>
              <a:rPr lang="en-US" sz="1600" baseline="-25000" dirty="0"/>
              <a:t>3</a:t>
            </a:r>
            <a:r>
              <a:rPr lang="en-US" sz="1600" dirty="0"/>
              <a:t> &amp; PM</a:t>
            </a:r>
            <a:r>
              <a:rPr lang="en-US" sz="1600" baseline="-25000" dirty="0"/>
              <a:t>2.5</a:t>
            </a:r>
            <a:r>
              <a:rPr lang="en-US" sz="1600" dirty="0"/>
              <a:t> and their precursors while at the same time reducing Air Toxics of concern for communities to maximize both health benefits and air quality improvements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MP planning has the potential to reduce the costs and increase benefits associated with air quality management (AQM)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Supports S/L/T air agencies in developing MP, risk-based AQM plans and implementing strategies that reduce air pollution emissions &amp; improve public health</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Success has been demonstrated in Detroit and SC; another project is currently underway in Louisville, KY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Tools needed to analyze MP data are either available currently or being developed in OAQPS (</a:t>
            </a:r>
            <a:r>
              <a:rPr lang="en-US" sz="1600" dirty="0">
                <a:solidFill>
                  <a:srgbClr val="FF0000"/>
                </a:solidFill>
              </a:rPr>
              <a:t>NEXUS</a:t>
            </a:r>
            <a:r>
              <a:rPr lang="en-US" sz="1600" dirty="0"/>
              <a:t>)</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9C03CE-EA49-4686-9C04-54FE5C03FA15}"/>
              </a:ext>
            </a:extLst>
          </p:cNvPr>
          <p:cNvSpPr txBox="1"/>
          <p:nvPr/>
        </p:nvSpPr>
        <p:spPr>
          <a:xfrm>
            <a:off x="1819929" y="2263557"/>
            <a:ext cx="4909931" cy="2000548"/>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Live Demo</a:t>
            </a:r>
          </a:p>
          <a:p>
            <a:pPr algn="ctr"/>
            <a:endParaRPr lang="en-US" sz="44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Carey Jang</a:t>
            </a:r>
          </a:p>
        </p:txBody>
      </p:sp>
      <p:sp>
        <p:nvSpPr>
          <p:cNvPr id="5" name="Slide Number Placeholder 1">
            <a:extLst>
              <a:ext uri="{FF2B5EF4-FFF2-40B4-BE49-F238E27FC236}">
                <a16:creationId xmlns:a16="http://schemas.microsoft.com/office/drawing/2014/main" id="{BA2C3302-B544-44AE-BD8E-A98D1A2C018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99834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A9658-5A2C-4848-BF90-CBE2ED7645BE}"/>
              </a:ext>
            </a:extLst>
          </p:cNvPr>
          <p:cNvPicPr>
            <a:picLocks noChangeAspect="1"/>
          </p:cNvPicPr>
          <p:nvPr/>
        </p:nvPicPr>
        <p:blipFill>
          <a:blip r:embed="rId3"/>
          <a:stretch>
            <a:fillRect/>
          </a:stretch>
        </p:blipFill>
        <p:spPr>
          <a:xfrm>
            <a:off x="0" y="758952"/>
            <a:ext cx="9144000" cy="6162526"/>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0" y="2"/>
            <a:ext cx="9144000" cy="669103"/>
          </a:xfrm>
        </p:spPr>
        <p:txBody>
          <a:bodyPr>
            <a:normAutofit/>
          </a:bodyPr>
          <a:lstStyle/>
          <a:p>
            <a:r>
              <a:rPr lang="en-US" altLang="zh-CN" dirty="0"/>
              <a:t>NEXUS Tool Demo: </a:t>
            </a:r>
            <a:r>
              <a:rPr lang="en-US" altLang="zh-CN" dirty="0">
                <a:solidFill>
                  <a:srgbClr val="FFFF00"/>
                </a:solidFill>
              </a:rPr>
              <a:t>2014 NEXUS Case</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AEFDAE8A-CE98-443E-9055-19AC6208D34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3637579"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Launching Page </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3776472" y="1970369"/>
            <a:ext cx="5175504" cy="4705068"/>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Roadmap</a:t>
            </a:r>
            <a:r>
              <a:rPr kumimoji="0" lang="en-US" altLang="zh-CN" sz="28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rPr>
              <a:t> for Demo: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9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150876" y="2291852"/>
            <a:ext cx="3474720" cy="380719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2861173" y="2310140"/>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1307592" y="2132711"/>
            <a:ext cx="6428232" cy="1470025"/>
          </a:xfrm>
        </p:spPr>
        <p:txBody>
          <a:bodyPr/>
          <a:lstStyle/>
          <a:p>
            <a:pPr algn="ctr"/>
            <a:r>
              <a:rPr lang="en-US" sz="4800" dirty="0"/>
              <a:t>“</a:t>
            </a:r>
            <a:r>
              <a:rPr lang="en-US" sz="4800" i="1" dirty="0"/>
              <a:t>NEXUS 1.5”:  </a:t>
            </a:r>
            <a:br>
              <a:rPr lang="en-US" sz="4800" i="1" dirty="0"/>
            </a:br>
            <a:r>
              <a:rPr lang="en-US" sz="4800" dirty="0">
                <a:solidFill>
                  <a:srgbClr val="FFFF00"/>
                </a:solidFill>
              </a:rPr>
              <a:t>Quick Tutorial</a:t>
            </a:r>
          </a:p>
        </p:txBody>
      </p:sp>
      <p:sp>
        <p:nvSpPr>
          <p:cNvPr id="7" name="Subtitle 2">
            <a:extLst>
              <a:ext uri="{FF2B5EF4-FFF2-40B4-BE49-F238E27FC236}">
                <a16:creationId xmlns:a16="http://schemas.microsoft.com/office/drawing/2014/main" id="{4451A672-BB0B-4B94-AF26-F3E32EA15032}"/>
              </a:ext>
            </a:extLst>
          </p:cNvPr>
          <p:cNvSpPr>
            <a:spLocks noGrp="1"/>
          </p:cNvSpPr>
          <p:nvPr>
            <p:ph type="subTitle" idx="1"/>
          </p:nvPr>
        </p:nvSpPr>
        <p:spPr>
          <a:xfrm>
            <a:off x="109728" y="3886200"/>
            <a:ext cx="8915400" cy="1752600"/>
          </a:xfrm>
        </p:spPr>
        <p:txBody>
          <a:bodyPr/>
          <a:lstStyle/>
          <a:p>
            <a:pPr algn="r"/>
            <a:r>
              <a:rPr lang="en-US" sz="2400" i="1" dirty="0">
                <a:latin typeface="Arial" panose="020B0604020202020204" pitchFamily="34" charset="0"/>
                <a:cs typeface="Arial" panose="020B0604020202020204" pitchFamily="34" charset="0"/>
              </a:rPr>
              <a:t>Carey Jang</a:t>
            </a:r>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BB04977-8A2D-433A-BFBB-9A84B4907651}"/>
              </a:ext>
            </a:extLst>
          </p:cNvPr>
          <p:cNvSpPr/>
          <p:nvPr/>
        </p:nvSpPr>
        <p:spPr>
          <a:xfrm>
            <a:off x="266672" y="4456811"/>
            <a:ext cx="8877328" cy="209288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微软雅黑"/>
                <a:cs typeface="+mn-cs"/>
              </a:rPr>
              <a:t>Download “NEXUS” tool: </a:t>
            </a:r>
            <a:r>
              <a:rPr kumimoji="0" lang="en-US" sz="2000" b="0" i="0" u="none" strike="noStrike" kern="1200" cap="none" spc="0" normalizeH="0" baseline="0" noProof="0" dirty="0">
                <a:ln>
                  <a:noFill/>
                </a:ln>
                <a:solidFill>
                  <a:prstClr val="black"/>
                </a:solidFill>
                <a:effectLst/>
                <a:uLnTx/>
                <a:uFillTx/>
                <a:latin typeface="Calibri"/>
                <a:ea typeface="微软雅黑"/>
                <a:cs typeface="+mn-cs"/>
              </a:rPr>
              <a:t>The “NEXUS 1.5” package (“NEXUS v1.5 setup.exe” &amp; “NEXUS 1.5 Data.exe”: run both to install) is available at OAQPS’s Shared Drive at:                	</a:t>
            </a:r>
            <a:r>
              <a:rPr kumimoji="0" lang="en-US" sz="2000" b="0" i="1" u="none" strike="noStrike" kern="1200" cap="none" spc="0" normalizeH="0" baseline="0" noProof="0" dirty="0">
                <a:ln>
                  <a:noFill/>
                </a:ln>
                <a:solidFill>
                  <a:srgbClr val="0000FF"/>
                </a:solidFill>
                <a:effectLst/>
                <a:uLnTx/>
                <a:uFillTx/>
                <a:latin typeface="Calibri"/>
                <a:ea typeface="微软雅黑"/>
                <a:cs typeface="+mn-cs"/>
              </a:rPr>
              <a:t>G:\SHARE\NEXUS\NEXUS 1.5\</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微软雅黑"/>
                <a:cs typeface="+mn-cs"/>
              </a:rPr>
              <a:t>   </a:t>
            </a:r>
            <a:r>
              <a:rPr kumimoji="0" lang="en-US" sz="2000" b="0" i="0" u="none" strike="noStrike" kern="1200" cap="none" spc="0" normalizeH="0" baseline="0" noProof="0" dirty="0">
                <a:ln>
                  <a:noFill/>
                </a:ln>
                <a:solidFill>
                  <a:prstClr val="black"/>
                </a:solidFill>
                <a:effectLst/>
                <a:uLnTx/>
                <a:uFillTx/>
                <a:latin typeface="Calibri"/>
                <a:ea typeface="微软雅黑"/>
                <a:cs typeface="+mn-cs"/>
              </a:rPr>
              <a:t>or at EPA’s new FTP site: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微软雅黑"/>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a:t>
            </a:r>
            <a:r>
              <a:rPr kumimoji="0" lang="en-US" sz="20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ftp://newftp.epa.gov/aqmg/cjang/NEXUS/NEXUS 1.5/</a:t>
            </a:r>
            <a:endPar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a:p>
            <a:pPr marL="685800" marR="0" lvl="0" indent="-630238" algn="l" defTabSz="914400" rtl="0" eaLnBrk="1" fontAlgn="base" latinLnBrk="0" hangingPunct="1">
              <a:lnSpc>
                <a:spcPct val="100000"/>
              </a:lnSpc>
              <a:spcBef>
                <a:spcPts val="0"/>
              </a:spcBef>
              <a:spcAft>
                <a:spcPts val="0"/>
              </a:spcAft>
              <a:buClrTx/>
              <a:buSzTx/>
              <a:buFontTx/>
              <a:buNone/>
              <a:tabLst/>
              <a:defRPr/>
            </a:pPr>
            <a:endParaRPr kumimoji="0" lang="en-US" altLang="zh-CN" sz="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a:p>
            <a:pPr marL="685800" lvl="0" indent="-630238" fontAlgn="base">
              <a:defRPr/>
            </a:pP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a:t>
            </a:r>
            <a:r>
              <a:rPr kumimoji="0" lang="en-US" altLang="zh-CN" sz="1800" b="0"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Note</a:t>
            </a: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on</a:t>
            </a: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EPA’s</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PC)</a:t>
            </a:r>
            <a:endPar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 name="Slide Number Placeholder 1">
            <a:extLst>
              <a:ext uri="{FF2B5EF4-FFF2-40B4-BE49-F238E27FC236}">
                <a16:creationId xmlns:a16="http://schemas.microsoft.com/office/drawing/2014/main" id="{56EEA9EF-6EEA-445E-A001-D00D53EC9D6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7161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1B67F-4FC2-4662-9385-52E1953225C8}"/>
              </a:ext>
            </a:extLst>
          </p:cNvPr>
          <p:cNvPicPr>
            <a:picLocks noChangeAspect="1"/>
          </p:cNvPicPr>
          <p:nvPr/>
        </p:nvPicPr>
        <p:blipFill>
          <a:blip r:embed="rId3"/>
          <a:stretch>
            <a:fillRect/>
          </a:stretch>
        </p:blipFill>
        <p:spPr>
          <a:xfrm>
            <a:off x="9144" y="777240"/>
            <a:ext cx="9144000" cy="6080758"/>
          </a:xfrm>
          <a:prstGeom prst="rect">
            <a:avLst/>
          </a:prstGeom>
          <a:ln>
            <a:solidFill>
              <a:schemeClr val="accent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144" y="1269796"/>
            <a:ext cx="996696" cy="283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188720" y="2249424"/>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Hot link</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to User’s manual’s “Data Viewer” chapter (same for “Data Input” &amp; “Data Query”</a:t>
            </a:r>
          </a:p>
        </p:txBody>
      </p:sp>
      <p:sp>
        <p:nvSpPr>
          <p:cNvPr id="13" name="Rectangle 12">
            <a:extLst>
              <a:ext uri="{FF2B5EF4-FFF2-40B4-BE49-F238E27FC236}">
                <a16:creationId xmlns:a16="http://schemas.microsoft.com/office/drawing/2014/main" id="{13FD6912-39F5-4561-95CE-E5EAAE69E2F4}"/>
              </a:ext>
            </a:extLst>
          </p:cNvPr>
          <p:cNvSpPr/>
          <p:nvPr/>
        </p:nvSpPr>
        <p:spPr>
          <a:xfrm>
            <a:off x="8421624" y="1233220"/>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5840369" y="1811773"/>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7424765C-B2F9-4727-9A9E-93A29AA8003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779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5088B85-3A83-4677-A828-ED735086256E}"/>
              </a:ext>
            </a:extLst>
          </p:cNvPr>
          <p:cNvPicPr>
            <a:picLocks noChangeAspect="1"/>
          </p:cNvPicPr>
          <p:nvPr/>
        </p:nvPicPr>
        <p:blipFill>
          <a:blip r:embed="rId3"/>
          <a:stretch>
            <a:fillRect/>
          </a:stretch>
        </p:blipFill>
        <p:spPr>
          <a:xfrm>
            <a:off x="0" y="790943"/>
            <a:ext cx="9144000" cy="5972671"/>
          </a:xfrm>
          <a:prstGeom prst="rect">
            <a:avLst/>
          </a:prstGeom>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73052" y="431027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0" y="1574293"/>
            <a:ext cx="1893694" cy="33575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2193678" y="3711631"/>
            <a:ext cx="1956816" cy="866703"/>
          </a:xfrm>
          <a:prstGeom prst="wedgeRoundRectCallout">
            <a:avLst>
              <a:gd name="adj1" fmla="val -62733"/>
              <a:gd name="adj2" fmla="val -926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0" y="4931861"/>
            <a:ext cx="1893694" cy="148663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2193678" y="5140381"/>
            <a:ext cx="1581913" cy="1426462"/>
          </a:xfrm>
          <a:prstGeom prst="wedgeRoundRectCallout">
            <a:avLst>
              <a:gd name="adj1" fmla="val -66569"/>
              <a:gd name="adj2" fmla="val -3923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281006" y="915493"/>
            <a:ext cx="1822836" cy="196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1893694" y="1106365"/>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3886200" y="863143"/>
            <a:ext cx="4628626" cy="564502"/>
          </a:xfrm>
          <a:prstGeom prst="wedgeRoundRectCallout">
            <a:avLst>
              <a:gd name="adj1" fmla="val -86683"/>
              <a:gd name="adj2" fmla="val -3041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Click “File” to open or save a project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Switch between 3 key modules</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2123575" y="1896685"/>
            <a:ext cx="3304032" cy="382982"/>
          </a:xfrm>
          <a:prstGeom prst="wedgeRoundRectCallout">
            <a:avLst>
              <a:gd name="adj1" fmla="val -56899"/>
              <a:gd name="adj2" fmla="val -206561"/>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Loaded NEXUS project file name </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5" name="Rectangle 12">
            <a:extLst>
              <a:ext uri="{FF2B5EF4-FFF2-40B4-BE49-F238E27FC236}">
                <a16:creationId xmlns:a16="http://schemas.microsoft.com/office/drawing/2014/main" id="{44CD938E-713A-495A-B272-07AC940E1AE1}"/>
              </a:ext>
            </a:extLst>
          </p:cNvPr>
          <p:cNvSpPr/>
          <p:nvPr/>
        </p:nvSpPr>
        <p:spPr>
          <a:xfrm>
            <a:off x="0" y="1260486"/>
            <a:ext cx="1893694" cy="28611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1">
            <a:extLst>
              <a:ext uri="{FF2B5EF4-FFF2-40B4-BE49-F238E27FC236}">
                <a16:creationId xmlns:a16="http://schemas.microsoft.com/office/drawing/2014/main" id="{08B5C0A8-E369-4F97-894E-FA1A702F170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4983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197296-B4F7-4ABE-AF8B-1455DA08675E}"/>
              </a:ext>
            </a:extLst>
          </p:cNvPr>
          <p:cNvPicPr>
            <a:picLocks noChangeAspect="1"/>
          </p:cNvPicPr>
          <p:nvPr/>
        </p:nvPicPr>
        <p:blipFill>
          <a:blip r:embed="rId3"/>
          <a:stretch>
            <a:fillRect/>
          </a:stretch>
        </p:blipFill>
        <p:spPr>
          <a:xfrm>
            <a:off x="-5899" y="792613"/>
            <a:ext cx="9144000" cy="597267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dirty="0"/>
              <a:t>Data Viewer Module: </a:t>
            </a:r>
            <a:r>
              <a:rPr lang="en-US" altLang="zh-CN" dirty="0">
                <a:solidFill>
                  <a:srgbClr val="FFFF00"/>
                </a:solidFill>
              </a:rPr>
              <a:t>Selections &amp; Map Display</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30784" y="1517611"/>
            <a:ext cx="1077888" cy="1972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611878" y="2276856"/>
            <a:ext cx="3739898" cy="713233"/>
          </a:xfrm>
          <a:prstGeom prst="wedgeRoundRectCallout">
            <a:avLst>
              <a:gd name="adj1" fmla="val -64835"/>
              <a:gd name="adj2" fmla="val -781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threshold levels for color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960120" y="6425290"/>
            <a:ext cx="4262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751075" y="4965146"/>
            <a:ext cx="1741933" cy="1100241"/>
          </a:xfrm>
          <a:prstGeom prst="wedgeRoundRectCallout">
            <a:avLst>
              <a:gd name="adj1" fmla="val -74137"/>
              <a:gd name="adj2" fmla="val 8436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 to “Radio button” panel</a:t>
            </a:r>
          </a:p>
        </p:txBody>
      </p:sp>
      <p:sp>
        <p:nvSpPr>
          <p:cNvPr id="11" name="Slide Number Placeholder 1">
            <a:extLst>
              <a:ext uri="{FF2B5EF4-FFF2-40B4-BE49-F238E27FC236}">
                <a16:creationId xmlns:a16="http://schemas.microsoft.com/office/drawing/2014/main" id="{04DA1372-C87B-46CA-97C8-1A59BE0751A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6564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1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0BD2574-A6D9-4C7B-B7B0-11A6E4B32753}"/>
              </a:ext>
            </a:extLst>
          </p:cNvPr>
          <p:cNvPicPr>
            <a:picLocks noChangeAspect="1"/>
          </p:cNvPicPr>
          <p:nvPr/>
        </p:nvPicPr>
        <p:blipFill>
          <a:blip r:embed="rId3"/>
          <a:stretch>
            <a:fillRect/>
          </a:stretch>
        </p:blipFill>
        <p:spPr>
          <a:xfrm>
            <a:off x="0" y="770975"/>
            <a:ext cx="9144000" cy="609593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59689" y="2447669"/>
            <a:ext cx="1144038" cy="359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712464" y="2039875"/>
            <a:ext cx="3977640" cy="713233"/>
          </a:xfrm>
          <a:prstGeom prst="wedgeRoundRectCallout">
            <a:avLst>
              <a:gd name="adj1" fmla="val -64171"/>
              <a:gd name="adj2" fmla="val 139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selections will appear on-the-fly in “radio button”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877528" y="6529722"/>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906525" y="5892642"/>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12535" y="2159207"/>
            <a:ext cx="1892809" cy="53908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18286" y="3233364"/>
            <a:ext cx="1892809"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0" y="4825416"/>
            <a:ext cx="1892809" cy="86265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1953125" y="4022886"/>
            <a:ext cx="1144038" cy="739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1953125" y="3233364"/>
            <a:ext cx="1144038" cy="322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1160992" y="1191969"/>
            <a:ext cx="1504188" cy="527164"/>
          </a:xfrm>
          <a:prstGeom prst="wedgeRoundRectCallout">
            <a:avLst>
              <a:gd name="adj1" fmla="val -49688"/>
              <a:gd name="adj2" fmla="val 12784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t>
            </a:r>
            <a:r>
              <a:rPr lang="en-US" dirty="0">
                <a:solidFill>
                  <a:srgbClr val="0000FF"/>
                </a:solidFill>
                <a:latin typeface="Calibri"/>
                <a:ea typeface="微软雅黑"/>
              </a:rPr>
              <a:t>Check</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new selections</a:t>
            </a:r>
          </a:p>
        </p:txBody>
      </p:sp>
      <p:sp>
        <p:nvSpPr>
          <p:cNvPr id="21" name="Slide Number Placeholder 1">
            <a:extLst>
              <a:ext uri="{FF2B5EF4-FFF2-40B4-BE49-F238E27FC236}">
                <a16:creationId xmlns:a16="http://schemas.microsoft.com/office/drawing/2014/main" id="{91E4BA24-1037-44FA-9CE0-E4ADE3651BE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312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BD9AAB-E33E-455A-929D-B9E380C49AF0}"/>
              </a:ext>
            </a:extLst>
          </p:cNvPr>
          <p:cNvPicPr>
            <a:picLocks noChangeAspect="1"/>
          </p:cNvPicPr>
          <p:nvPr/>
        </p:nvPicPr>
        <p:blipFill rotWithShape="1">
          <a:blip r:embed="rId3"/>
          <a:srcRect t="478" r="41300" b="5839"/>
          <a:stretch/>
        </p:blipFill>
        <p:spPr>
          <a:xfrm>
            <a:off x="0" y="1013714"/>
            <a:ext cx="9144000" cy="5716949"/>
          </a:xfrm>
          <a:prstGeom prst="rect">
            <a:avLst/>
          </a:prstGeom>
          <a:ln>
            <a:solidFill>
              <a:schemeClr val="tx1"/>
            </a:solidFill>
          </a:ln>
        </p:spPr>
      </p:pic>
      <p:grpSp>
        <p:nvGrpSpPr>
          <p:cNvPr id="7" name="组合 6">
            <a:extLst>
              <a:ext uri="{FF2B5EF4-FFF2-40B4-BE49-F238E27FC236}">
                <a16:creationId xmlns:a16="http://schemas.microsoft.com/office/drawing/2014/main" id="{0934CF11-B54D-43F2-B3F8-C06578D026E3}"/>
              </a:ext>
            </a:extLst>
          </p:cNvPr>
          <p:cNvGrpSpPr/>
          <p:nvPr/>
        </p:nvGrpSpPr>
        <p:grpSpPr>
          <a:xfrm>
            <a:off x="-5899" y="795683"/>
            <a:ext cx="9144000" cy="6031019"/>
            <a:chOff x="-5899" y="795683"/>
            <a:chExt cx="9144000" cy="6031019"/>
          </a:xfrm>
        </p:grpSpPr>
        <p:pic>
          <p:nvPicPr>
            <p:cNvPr id="3" name="图片 2">
              <a:extLst>
                <a:ext uri="{FF2B5EF4-FFF2-40B4-BE49-F238E27FC236}">
                  <a16:creationId xmlns:a16="http://schemas.microsoft.com/office/drawing/2014/main" id="{04A5EB7C-35CB-407A-AFB8-527653B88234}"/>
                </a:ext>
              </a:extLst>
            </p:cNvPr>
            <p:cNvPicPr>
              <a:picLocks noChangeAspect="1"/>
            </p:cNvPicPr>
            <p:nvPr/>
          </p:nvPicPr>
          <p:blipFill>
            <a:blip r:embed="rId4"/>
            <a:stretch>
              <a:fillRect/>
            </a:stretch>
          </p:blipFill>
          <p:spPr>
            <a:xfrm>
              <a:off x="-5899" y="795683"/>
              <a:ext cx="9144000" cy="6031019"/>
            </a:xfrm>
            <a:prstGeom prst="rect">
              <a:avLst/>
            </a:prstGeom>
          </p:spPr>
        </p:pic>
        <p:pic>
          <p:nvPicPr>
            <p:cNvPr id="5" name="图片 4">
              <a:extLst>
                <a:ext uri="{FF2B5EF4-FFF2-40B4-BE49-F238E27FC236}">
                  <a16:creationId xmlns:a16="http://schemas.microsoft.com/office/drawing/2014/main" id="{3FEB18CB-FF82-4630-9FE3-59319EAC38B4}"/>
                </a:ext>
              </a:extLst>
            </p:cNvPr>
            <p:cNvPicPr>
              <a:picLocks noChangeAspect="1"/>
            </p:cNvPicPr>
            <p:nvPr/>
          </p:nvPicPr>
          <p:blipFill>
            <a:blip r:embed="rId5"/>
            <a:stretch>
              <a:fillRect/>
            </a:stretch>
          </p:blipFill>
          <p:spPr>
            <a:xfrm>
              <a:off x="2613414" y="1544888"/>
              <a:ext cx="1157794" cy="190408"/>
            </a:xfrm>
            <a:prstGeom prst="rect">
              <a:avLst/>
            </a:prstGeom>
          </p:spPr>
        </p:pic>
      </p:grpSp>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18872" y="2"/>
            <a:ext cx="8951976" cy="669103"/>
          </a:xfrm>
        </p:spPr>
        <p:txBody>
          <a:bodyPr>
            <a:normAutofit/>
          </a:bodyPr>
          <a:lstStyle/>
          <a:p>
            <a:r>
              <a:rPr lang="en-US" altLang="zh-CN" dirty="0"/>
              <a:t>Data Viewer Module: </a:t>
            </a:r>
            <a:r>
              <a:rPr lang="en-US" altLang="zh-CN" dirty="0">
                <a:solidFill>
                  <a:srgbClr val="FFFF00"/>
                </a:solidFill>
              </a:rPr>
              <a:t>Base Map &amp; Color</a:t>
            </a:r>
            <a:endParaRPr lang="zh-CN" altLang="en-US" dirty="0">
              <a:solidFill>
                <a:srgbClr val="FFFF00"/>
              </a:solidFill>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1378974" y="1576603"/>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3079009" y="5687686"/>
            <a:ext cx="1897163" cy="851226"/>
          </a:xfrm>
          <a:prstGeom prst="wedgeRoundRectCallout">
            <a:avLst>
              <a:gd name="adj1" fmla="val -85085"/>
              <a:gd name="adj2" fmla="val -540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Click to change color &amp; transparency</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6"/>
          <a:stretch>
            <a:fillRect/>
          </a:stretch>
        </p:blipFill>
        <p:spPr>
          <a:xfrm>
            <a:off x="5023858" y="4350463"/>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3335997" y="942696"/>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“Base Map”: Change boundary lines and background map</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7"/>
          <a:srcRect l="65895" t="49507" r="20799" b="45378"/>
          <a:stretch/>
        </p:blipFill>
        <p:spPr>
          <a:xfrm>
            <a:off x="4307586" y="2955605"/>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6847796" y="2652420"/>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“Right-click” map to save image</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8" name="Slide Number Placeholder 1">
            <a:extLst>
              <a:ext uri="{FF2B5EF4-FFF2-40B4-BE49-F238E27FC236}">
                <a16:creationId xmlns:a16="http://schemas.microsoft.com/office/drawing/2014/main" id="{60BB6081-9A72-40CF-A7BA-9CD66CFCAF0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913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EAC35-3992-4914-9A5A-C871F6B8CF06}"/>
              </a:ext>
            </a:extLst>
          </p:cNvPr>
          <p:cNvPicPr>
            <a:picLocks noChangeAspect="1"/>
          </p:cNvPicPr>
          <p:nvPr/>
        </p:nvPicPr>
        <p:blipFill>
          <a:blip r:embed="rId3"/>
          <a:stretch>
            <a:fillRect/>
          </a:stretch>
        </p:blipFill>
        <p:spPr>
          <a:xfrm>
            <a:off x="0" y="813816"/>
            <a:ext cx="9144000" cy="6044182"/>
          </a:xfrm>
          <a:prstGeom prst="rect">
            <a:avLst/>
          </a:prstGeom>
          <a:ln>
            <a:solidFill>
              <a:schemeClr val="tx1"/>
            </a:solidFill>
          </a:ln>
        </p:spPr>
      </p:pic>
      <p:pic>
        <p:nvPicPr>
          <p:cNvPr id="4" name="图片 3">
            <a:extLst>
              <a:ext uri="{FF2B5EF4-FFF2-40B4-BE49-F238E27FC236}">
                <a16:creationId xmlns:a16="http://schemas.microsoft.com/office/drawing/2014/main" id="{EBE8186A-0C9B-4BC7-9968-70E802D1E4A3}"/>
              </a:ext>
            </a:extLst>
          </p:cNvPr>
          <p:cNvPicPr>
            <a:picLocks noChangeAspect="1"/>
          </p:cNvPicPr>
          <p:nvPr/>
        </p:nvPicPr>
        <p:blipFill>
          <a:blip r:embed="rId4"/>
          <a:stretch>
            <a:fillRect/>
          </a:stretch>
        </p:blipFill>
        <p:spPr>
          <a:xfrm>
            <a:off x="0" y="813816"/>
            <a:ext cx="9144000" cy="59594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596247" y="1510474"/>
            <a:ext cx="1817001" cy="151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596247" y="2066597"/>
            <a:ext cx="4855464" cy="427541"/>
          </a:xfrm>
          <a:prstGeom prst="wedgeRoundRectCallout">
            <a:avLst>
              <a:gd name="adj1" fmla="val -34652"/>
              <a:gd name="adj2" fmla="val -1350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select “EPA regions”, “States”, or “CBSA”</a:t>
            </a: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45" y="3237250"/>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500" y="3237250"/>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0350" y="4841178"/>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11" name="Slide Number Placeholder 1">
            <a:extLst>
              <a:ext uri="{FF2B5EF4-FFF2-40B4-BE49-F238E27FC236}">
                <a16:creationId xmlns:a16="http://schemas.microsoft.com/office/drawing/2014/main" id="{BED6FA4F-F5D6-4A16-82B6-9C140115BA3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94279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298910" y="4069017"/>
            <a:ext cx="2470548" cy="1884618"/>
          </a:xfrm>
          <a:prstGeom prst="rect">
            <a:avLst/>
          </a:prstGeom>
        </p:spPr>
        <p:txBody>
          <a:bodyPr wrap="none">
            <a:spAutoFit/>
          </a:bodyPr>
          <a:lstStyle/>
          <a:p>
            <a:pPr>
              <a:lnSpc>
                <a:spcPct val="150000"/>
              </a:lnSpc>
            </a:pPr>
            <a:r>
              <a:rPr lang="en-US" sz="2000" u="sng" dirty="0">
                <a:solidFill>
                  <a:srgbClr val="0000FF"/>
                </a:solidFill>
              </a:rPr>
              <a:t>Examples</a:t>
            </a:r>
            <a:r>
              <a:rPr lang="en-US" sz="2000" dirty="0">
                <a:solidFill>
                  <a:srgbClr val="0000FF"/>
                </a:solidFill>
              </a:rPr>
              <a:t>:</a:t>
            </a:r>
          </a:p>
          <a:p>
            <a:pPr marL="342900" indent="-342900">
              <a:lnSpc>
                <a:spcPct val="150000"/>
              </a:lnSpc>
              <a:buFont typeface="Arial" panose="020B0604020202020204" pitchFamily="34" charset="0"/>
              <a:buChar char="•"/>
            </a:pPr>
            <a:r>
              <a:rPr lang="en-US" sz="2000" dirty="0"/>
              <a:t>EPA Region 4</a:t>
            </a:r>
          </a:p>
          <a:p>
            <a:pPr marL="342900" indent="-342900">
              <a:lnSpc>
                <a:spcPct val="150000"/>
              </a:lnSpc>
              <a:buFont typeface="Arial" panose="020B0604020202020204" pitchFamily="34" charset="0"/>
              <a:buChar char="•"/>
            </a:pPr>
            <a:r>
              <a:rPr lang="en-US" sz="2000" dirty="0"/>
              <a:t>NC</a:t>
            </a:r>
          </a:p>
          <a:p>
            <a:pPr marL="342900" indent="-342900">
              <a:lnSpc>
                <a:spcPct val="150000"/>
              </a:lnSpc>
              <a:buFont typeface="Arial" panose="020B0604020202020204" pitchFamily="34" charset="0"/>
              <a:buChar char="•"/>
            </a:pPr>
            <a:r>
              <a:rPr lang="en-US" sz="2000" dirty="0"/>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75169" y="878977"/>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4507992" y="878977"/>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3237568" y="3832342"/>
            <a:ext cx="4208175" cy="3007370"/>
          </a:xfrm>
          <a:prstGeom prst="rect">
            <a:avLst/>
          </a:prstGeom>
          <a:ln>
            <a:solidFill>
              <a:schemeClr val="accent1"/>
            </a:solidFill>
          </a:ln>
        </p:spPr>
      </p:pic>
      <p:sp>
        <p:nvSpPr>
          <p:cNvPr id="9" name="Slide Number Placeholder 1">
            <a:extLst>
              <a:ext uri="{FF2B5EF4-FFF2-40B4-BE49-F238E27FC236}">
                <a16:creationId xmlns:a16="http://schemas.microsoft.com/office/drawing/2014/main" id="{D7FA609F-DDF3-448A-A7C0-5308C2070957}"/>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28390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rPr>
              <a:t>NEXUS Tool Development</a:t>
            </a:r>
            <a:endParaRPr lang="zh-CN" altLang="en-US"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304898" y="973588"/>
            <a:ext cx="8567476" cy="5812971"/>
          </a:xfrm>
        </p:spPr>
        <p:txBody>
          <a:bodyPr>
            <a:normAutofit/>
          </a:bodyPr>
          <a:lstStyle/>
          <a:p>
            <a:pPr>
              <a:lnSpc>
                <a:spcPct val="120000"/>
              </a:lnSpc>
              <a:spcBef>
                <a:spcPts val="300"/>
              </a:spcBef>
              <a:buFont typeface="Wingdings" panose="05000000000000000000" pitchFamily="2" charset="2"/>
              <a:buChar char="Ø"/>
            </a:pPr>
            <a:r>
              <a:rPr lang="en-US" altLang="zh-CN" sz="2800" u="sng" kern="1200" dirty="0">
                <a:solidFill>
                  <a:srgbClr val="7030A0"/>
                </a:solidFill>
                <a:latin typeface="Arial" pitchFamily="34" charset="0"/>
                <a:ea typeface="SimSun" panose="02010600030101010101" pitchFamily="2" charset="-122"/>
                <a:cs typeface="Arial" pitchFamily="34" charset="0"/>
              </a:rPr>
              <a:t>Motivation</a:t>
            </a:r>
            <a:r>
              <a:rPr lang="en-US" altLang="zh-CN" sz="2400" kern="1200" dirty="0">
                <a:solidFill>
                  <a:srgbClr val="7030A0"/>
                </a:solidFill>
                <a:latin typeface="Arial" pitchFamily="34" charset="0"/>
                <a:ea typeface="SimSun" panose="02010600030101010101" pitchFamily="2" charset="-122"/>
                <a:cs typeface="Arial" pitchFamily="34" charset="0"/>
              </a:rPr>
              <a:t>: </a:t>
            </a:r>
            <a:r>
              <a:rPr lang="en-US" altLang="zh-CN" sz="2400" b="0" kern="1200" dirty="0">
                <a:solidFill>
                  <a:srgbClr val="7030A0"/>
                </a:solidFill>
                <a:latin typeface="Arial" pitchFamily="34" charset="0"/>
                <a:ea typeface="SimSun" panose="02010600030101010101" pitchFamily="2" charset="-122"/>
                <a:cs typeface="Arial" pitchFamily="34" charset="0"/>
              </a:rPr>
              <a:t>Develop a new multi-pollutant analysis tool to identify and assess areas with high ambient levels and/or health risks associated with PM</a:t>
            </a:r>
            <a:r>
              <a:rPr lang="en-US" altLang="zh-CN" sz="2400" b="0" kern="1200" baseline="-25000" dirty="0">
                <a:solidFill>
                  <a:srgbClr val="7030A0"/>
                </a:solidFill>
                <a:latin typeface="Arial" pitchFamily="34" charset="0"/>
                <a:ea typeface="SimSun" panose="02010600030101010101" pitchFamily="2" charset="-122"/>
                <a:cs typeface="Arial" pitchFamily="34" charset="0"/>
              </a:rPr>
              <a:t>2.5</a:t>
            </a:r>
            <a:r>
              <a:rPr lang="en-US" altLang="zh-CN" sz="2400" b="0" kern="1200" dirty="0">
                <a:solidFill>
                  <a:srgbClr val="7030A0"/>
                </a:solidFill>
                <a:latin typeface="Arial" pitchFamily="34" charset="0"/>
                <a:ea typeface="SimSun" panose="02010600030101010101" pitchFamily="2" charset="-122"/>
                <a:cs typeface="Arial" pitchFamily="34" charset="0"/>
              </a:rPr>
              <a:t>, O</a:t>
            </a:r>
            <a:r>
              <a:rPr lang="en-US" altLang="zh-CN" sz="2400" b="0" kern="1200" baseline="-25000" dirty="0">
                <a:solidFill>
                  <a:srgbClr val="7030A0"/>
                </a:solidFill>
                <a:latin typeface="Arial" pitchFamily="34" charset="0"/>
                <a:ea typeface="SimSun" panose="02010600030101010101" pitchFamily="2" charset="-122"/>
                <a:cs typeface="Arial" pitchFamily="34" charset="0"/>
              </a:rPr>
              <a:t>3</a:t>
            </a:r>
            <a:r>
              <a:rPr lang="en-US" altLang="zh-CN" sz="2400" b="0" kern="1200" dirty="0">
                <a:solidFill>
                  <a:srgbClr val="7030A0"/>
                </a:solidFill>
                <a:latin typeface="Arial" pitchFamily="34" charset="0"/>
                <a:ea typeface="SimSun" panose="02010600030101010101" pitchFamily="2" charset="-122"/>
                <a:cs typeface="Arial" pitchFamily="34" charset="0"/>
              </a:rPr>
              <a:t> and Air Toxics</a:t>
            </a:r>
            <a:endParaRPr lang="en-US" altLang="zh-CN" sz="2400" b="0" kern="1200" dirty="0">
              <a:solidFill>
                <a:schemeClr val="bg1">
                  <a:lumMod val="50000"/>
                </a:schemeClr>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kern="1200" dirty="0">
                <a:solidFill>
                  <a:srgbClr val="0000FF"/>
                </a:solidFill>
                <a:latin typeface="Arial" pitchFamily="34" charset="0"/>
                <a:ea typeface="SimSun" panose="02010600030101010101" pitchFamily="2" charset="-122"/>
                <a:cs typeface="Arial" pitchFamily="34" charset="0"/>
              </a:rPr>
              <a:t>Phase-1</a:t>
            </a:r>
            <a:r>
              <a:rPr lang="en-US" altLang="zh-CN" sz="2800" kern="1200" dirty="0">
                <a:solidFill>
                  <a:srgbClr val="0000FF"/>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Develop a GIS-based NEXUS prototype with a user-friendly graphical interface to provide analysis and visualization functions of potential multi-pollutant AQ issues at </a:t>
            </a:r>
            <a:r>
              <a:rPr lang="en-US" altLang="zh-CN" sz="2400" b="0" kern="1200" dirty="0">
                <a:solidFill>
                  <a:srgbClr val="FF0000"/>
                </a:solidFill>
                <a:latin typeface="Arial" pitchFamily="34" charset="0"/>
                <a:ea typeface="SimSun" panose="02010600030101010101" pitchFamily="2" charset="-122"/>
                <a:cs typeface="Arial" pitchFamily="34" charset="0"/>
              </a:rPr>
              <a:t>national </a:t>
            </a:r>
            <a:r>
              <a:rPr lang="en-US" altLang="zh-CN" sz="2400" b="0" kern="1200" dirty="0">
                <a:solidFill>
                  <a:srgbClr val="0000FF"/>
                </a:solidFill>
                <a:latin typeface="Arial" pitchFamily="34" charset="0"/>
                <a:ea typeface="SimSun" panose="02010600030101010101" pitchFamily="2" charset="-122"/>
                <a:cs typeface="Arial" pitchFamily="34" charset="0"/>
              </a:rPr>
              <a:t>level</a:t>
            </a:r>
            <a:r>
              <a:rPr lang="en-US" altLang="zh-CN" sz="2400" b="0" kern="1200" dirty="0">
                <a:solidFill>
                  <a:srgbClr val="FF0000"/>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(continental US)</a:t>
            </a:r>
            <a:endParaRPr lang="en-US" altLang="zh-CN" sz="2400" b="0" dirty="0">
              <a:solidFill>
                <a:srgbClr val="0000FF"/>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dirty="0">
                <a:latin typeface="Arial" pitchFamily="34" charset="0"/>
                <a:ea typeface="SimSun" panose="02010600030101010101" pitchFamily="2" charset="-122"/>
                <a:cs typeface="Arial" pitchFamily="34" charset="0"/>
              </a:rPr>
              <a:t>Phase-2</a:t>
            </a:r>
            <a:r>
              <a:rPr lang="en-US" altLang="zh-CN" sz="2800" dirty="0">
                <a:latin typeface="Arial" pitchFamily="34" charset="0"/>
                <a:ea typeface="SimSun" panose="02010600030101010101" pitchFamily="2" charset="-122"/>
                <a:cs typeface="Arial" pitchFamily="34" charset="0"/>
              </a:rPr>
              <a:t>: </a:t>
            </a:r>
            <a:r>
              <a:rPr lang="en-US" altLang="zh-CN" sz="2400" b="0" kern="1200" dirty="0">
                <a:latin typeface="Arial" pitchFamily="34" charset="0"/>
                <a:ea typeface="SimSun" panose="02010600030101010101" pitchFamily="2" charset="-122"/>
                <a:cs typeface="Arial" pitchFamily="34" charset="0"/>
              </a:rPr>
              <a:t>Expand the NEXUS tool to allow users to dial into an </a:t>
            </a:r>
            <a:r>
              <a:rPr lang="en-US" altLang="zh-CN" sz="2400" b="0" kern="1200" dirty="0">
                <a:solidFill>
                  <a:srgbClr val="FF0000"/>
                </a:solidFill>
                <a:latin typeface="Arial" pitchFamily="34" charset="0"/>
                <a:ea typeface="SimSun" panose="02010600030101010101" pitchFamily="2" charset="-122"/>
                <a:cs typeface="Arial" pitchFamily="34" charset="0"/>
              </a:rPr>
              <a:t>EPA region, State,</a:t>
            </a:r>
            <a:r>
              <a:rPr lang="en-US" altLang="zh-CN" sz="2400" b="0" kern="1200" dirty="0">
                <a:latin typeface="Arial" pitchFamily="34" charset="0"/>
                <a:ea typeface="SimSun" panose="02010600030101010101" pitchFamily="2" charset="-122"/>
                <a:cs typeface="Arial" pitchFamily="34" charset="0"/>
              </a:rPr>
              <a:t> </a:t>
            </a:r>
            <a:r>
              <a:rPr lang="en-US" altLang="zh-CN" sz="2400" b="0" kern="1200" dirty="0">
                <a:solidFill>
                  <a:srgbClr val="FF0000"/>
                </a:solidFill>
                <a:latin typeface="Arial" pitchFamily="34" charset="0"/>
                <a:ea typeface="SimSun" panose="02010600030101010101" pitchFamily="2" charset="-122"/>
                <a:cs typeface="Arial" pitchFamily="34" charset="0"/>
              </a:rPr>
              <a:t>or metropolitan area</a:t>
            </a:r>
            <a:r>
              <a:rPr lang="en-US" altLang="zh-CN" sz="2400" b="0" kern="1200" dirty="0">
                <a:latin typeface="Arial" pitchFamily="34" charset="0"/>
                <a:ea typeface="SimSun" panose="02010600030101010101" pitchFamily="2" charset="-122"/>
                <a:cs typeface="Arial" pitchFamily="34" charset="0"/>
              </a:rPr>
              <a:t> and provide data query and V/A functions for “</a:t>
            </a:r>
            <a:r>
              <a:rPr lang="en-US" altLang="zh-CN" sz="2400" b="0" kern="1200" dirty="0">
                <a:solidFill>
                  <a:srgbClr val="FF0000"/>
                </a:solidFill>
                <a:latin typeface="Arial" pitchFamily="34" charset="0"/>
                <a:ea typeface="SimSun" panose="02010600030101010101" pitchFamily="2" charset="-122"/>
                <a:cs typeface="Arial" pitchFamily="34" charset="0"/>
              </a:rPr>
              <a:t>AQ and emissions</a:t>
            </a:r>
            <a:r>
              <a:rPr lang="en-US" altLang="zh-CN" sz="2400" b="0" kern="1200" dirty="0">
                <a:latin typeface="Arial" pitchFamily="34" charset="0"/>
                <a:ea typeface="SimSun" panose="02010600030101010101" pitchFamily="2" charset="-122"/>
                <a:cs typeface="Arial" pitchFamily="34" charset="0"/>
              </a:rPr>
              <a:t>” information over the selected region of interest</a:t>
            </a:r>
          </a:p>
          <a:p>
            <a:pPr>
              <a:lnSpc>
                <a:spcPct val="120000"/>
              </a:lnSpc>
              <a:spcBef>
                <a:spcPts val="300"/>
              </a:spcBef>
              <a:buFont typeface="Wingdings" panose="05000000000000000000" pitchFamily="2" charset="2"/>
              <a:buChar char="Ø"/>
            </a:pPr>
            <a:endParaRPr lang="en-US" altLang="zh-CN" sz="130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8336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2D56EE0-B25B-48DA-B5F8-2FF4F173A50B}"/>
              </a:ext>
            </a:extLst>
          </p:cNvPr>
          <p:cNvPicPr>
            <a:picLocks noChangeAspect="1"/>
          </p:cNvPicPr>
          <p:nvPr/>
        </p:nvPicPr>
        <p:blipFill rotWithShape="1">
          <a:blip r:embed="rId3"/>
          <a:srcRect t="-1755" r="41700" b="5808"/>
          <a:stretch/>
        </p:blipFill>
        <p:spPr>
          <a:xfrm>
            <a:off x="10288" y="832717"/>
            <a:ext cx="9133712" cy="5888758"/>
          </a:xfrm>
          <a:prstGeom prst="rect">
            <a:avLst/>
          </a:prstGeom>
          <a:ln>
            <a:solidFill>
              <a:schemeClr val="tx1"/>
            </a:solidFill>
          </a:ln>
        </p:spPr>
      </p:pic>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4"/>
          <a:stretch>
            <a:fillRect/>
          </a:stretch>
        </p:blipFill>
        <p:spPr>
          <a:xfrm>
            <a:off x="-5144"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5599372"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2825791" y="810765"/>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“Emission Sources” tab to display emission sources </a:t>
            </a:r>
            <a:r>
              <a:rPr kumimoji="0" lang="en-US" sz="1800" b="0" i="0" u="none" strike="noStrike" kern="1200" cap="none" spc="0" normalizeH="0" baseline="0" noProof="0" dirty="0">
                <a:ln>
                  <a:noFill/>
                </a:ln>
                <a:solidFill>
                  <a:srgbClr val="00B050"/>
                </a:solidFill>
                <a:effectLst/>
                <a:uLnTx/>
                <a:uFillTx/>
                <a:latin typeface="Calibri"/>
                <a:ea typeface="微软雅黑"/>
                <a:cs typeface="+mn-cs"/>
              </a:rPr>
              <a:t>(green dots)</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3689604"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4634627" y="4137234"/>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9743" y="5388770"/>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2035425" y="1886271"/>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2825791"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12188468-6015-4F6F-BD0C-E8F7C37A3A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8893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0" y="1006971"/>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1668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536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279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Allow to scroll</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18872" y="4353041"/>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6748272" y="3334089"/>
            <a:ext cx="1417320" cy="253916"/>
          </a:xfrm>
          <a:prstGeom prst="rect">
            <a:avLst/>
          </a:prstGeom>
          <a:solidFill>
            <a:schemeClr val="accent6">
              <a:lumMod val="20000"/>
              <a:lumOff val="80000"/>
            </a:schemeClr>
          </a:solidFill>
        </p:spPr>
        <p:txBody>
          <a:bodyPr wrap="square" rtlCol="0">
            <a:spAutoFit/>
          </a:bodyPr>
          <a:lstStyle/>
          <a:p>
            <a:r>
              <a:rPr lang="en-US" sz="1050" b="1" dirty="0"/>
              <a:t>Wake county, NC</a:t>
            </a:r>
          </a:p>
        </p:txBody>
      </p:sp>
      <p:sp>
        <p:nvSpPr>
          <p:cNvPr id="10" name="Slide Number Placeholder 1">
            <a:extLst>
              <a:ext uri="{FF2B5EF4-FFF2-40B4-BE49-F238E27FC236}">
                <a16:creationId xmlns:a16="http://schemas.microsoft.com/office/drawing/2014/main" id="{1CF7037D-CC53-45C5-85A2-21A39D14532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68245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0" y="988683"/>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65774" y="3182677"/>
            <a:ext cx="5066665" cy="3582760"/>
          </a:xfrm>
          <a:prstGeom prst="rect">
            <a:avLst/>
          </a:prstGeom>
        </p:spPr>
      </p:pic>
      <p:sp>
        <p:nvSpPr>
          <p:cNvPr id="15" name="Rectangle 12">
            <a:extLst>
              <a:ext uri="{FF2B5EF4-FFF2-40B4-BE49-F238E27FC236}">
                <a16:creationId xmlns:a16="http://schemas.microsoft.com/office/drawing/2014/main" id="{5B48C2BE-C29D-44E9-9A35-BAD163840D15}"/>
              </a:ext>
            </a:extLst>
          </p:cNvPr>
          <p:cNvSpPr/>
          <p:nvPr/>
        </p:nvSpPr>
        <p:spPr>
          <a:xfrm>
            <a:off x="576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234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576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6577584" y="2669833"/>
            <a:ext cx="1569720" cy="253916"/>
          </a:xfrm>
          <a:prstGeom prst="rect">
            <a:avLst/>
          </a:prstGeom>
          <a:solidFill>
            <a:schemeClr val="accent6">
              <a:lumMod val="20000"/>
              <a:lumOff val="80000"/>
            </a:schemeClr>
          </a:solidFill>
        </p:spPr>
        <p:txBody>
          <a:bodyPr wrap="square" rtlCol="0">
            <a:spAutoFit/>
          </a:bodyPr>
          <a:lstStyle/>
          <a:p>
            <a:pPr algn="ctr"/>
            <a:r>
              <a:rPr lang="en-US" sz="1050" b="1" dirty="0"/>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78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Provide selection of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CAPs precursors &amp; </a:t>
            </a:r>
            <a:r>
              <a:rPr kumimoji="0" lang="en-US" sz="1800" b="0" i="0" u="sng" strike="noStrike" kern="1200" cap="none" spc="0" normalizeH="0" baseline="0" noProof="0" dirty="0">
                <a:ln>
                  <a:noFill/>
                </a:ln>
                <a:solidFill>
                  <a:srgbClr val="0000FF"/>
                </a:solidFill>
                <a:effectLst/>
                <a:uLnTx/>
                <a:uFillTx/>
                <a:latin typeface="Calibri"/>
                <a:ea typeface="微软雅黑"/>
                <a:cs typeface="+mn-cs"/>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28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65774" y="853792"/>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719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2865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Slide Number Placeholder 1">
            <a:extLst>
              <a:ext uri="{FF2B5EF4-FFF2-40B4-BE49-F238E27FC236}">
                <a16:creationId xmlns:a16="http://schemas.microsoft.com/office/drawing/2014/main" id="{B70660EA-313C-4625-994F-8010BA9E627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93458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5422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18872" y="3740780"/>
            <a:ext cx="3246120" cy="1471300"/>
          </a:xfrm>
          <a:prstGeom prst="wedgeRoundRectCallout">
            <a:avLst>
              <a:gd name="adj1" fmla="val 117599"/>
              <a:gd name="adj2" fmla="val -1700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“EPA Region Table Generator” </a:t>
            </a:r>
            <a:r>
              <a:rPr lang="en-US" dirty="0">
                <a:solidFill>
                  <a:srgbClr val="0000FF"/>
                </a:solidFill>
                <a:latin typeface="Calibri"/>
                <a:ea typeface="微软雅黑"/>
              </a:rPr>
              <a:t>is </a:t>
            </a:r>
            <a:r>
              <a:rPr lang="en-US" altLang="zh-CN" dirty="0">
                <a:solidFill>
                  <a:srgbClr val="0000FF"/>
                </a:solidFill>
                <a:latin typeface="Calibri"/>
                <a:ea typeface="微软雅黑"/>
              </a:rPr>
              <a:t>still </a:t>
            </a:r>
            <a:r>
              <a:rPr lang="en-US" dirty="0">
                <a:solidFill>
                  <a:srgbClr val="0000FF"/>
                </a:solidFill>
                <a:latin typeface="Calibri"/>
                <a:ea typeface="微软雅黑"/>
              </a:rPr>
              <a:t>under development, but a preview of example “EPA Region 4” tables can be provided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7" name="Slide Number Placeholder 1">
            <a:extLst>
              <a:ext uri="{FF2B5EF4-FFF2-40B4-BE49-F238E27FC236}">
                <a16:creationId xmlns:a16="http://schemas.microsoft.com/office/drawing/2014/main" id="{4E333CC5-E5DE-4471-9BEC-2B7170FB75D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91597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22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8842248" y="2275328"/>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5264427" y="909134"/>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 to add filters; Click “x” to remove current filter; </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5494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Click “Output data…” to output current page records or all records</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2718033"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4626863" y="1679319"/>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lide Number Placeholder 1">
            <a:extLst>
              <a:ext uri="{FF2B5EF4-FFF2-40B4-BE49-F238E27FC236}">
                <a16:creationId xmlns:a16="http://schemas.microsoft.com/office/drawing/2014/main" id="{C80CA68F-B39B-4E7B-ACC6-160B3807D1A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828974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6FD34-0370-44A4-BA7A-019977F172C9}"/>
              </a:ext>
            </a:extLst>
          </p:cNvPr>
          <p:cNvPicPr>
            <a:picLocks noChangeAspect="1"/>
          </p:cNvPicPr>
          <p:nvPr/>
        </p:nvPicPr>
        <p:blipFill>
          <a:blip r:embed="rId3"/>
          <a:stretch>
            <a:fillRect/>
          </a:stretch>
        </p:blipFill>
        <p:spPr>
          <a:xfrm>
            <a:off x="-22818" y="1213951"/>
            <a:ext cx="9144000" cy="5445138"/>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Main Page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0654" y="1821221"/>
            <a:ext cx="1198118" cy="8480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923544" y="1172409"/>
            <a:ext cx="2007108" cy="476689"/>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Region</a:t>
            </a:r>
            <a:r>
              <a:rPr lang="en-US" dirty="0">
                <a:solidFill>
                  <a:srgbClr val="0000FF"/>
                </a:solidFill>
                <a:latin typeface="Calibri"/>
                <a:ea typeface="微软雅黑"/>
              </a:rPr>
              <a:t>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7" name="Rectangle 12">
            <a:extLst>
              <a:ext uri="{FF2B5EF4-FFF2-40B4-BE49-F238E27FC236}">
                <a16:creationId xmlns:a16="http://schemas.microsoft.com/office/drawing/2014/main" id="{E67B2E30-5947-45BA-9C2C-1C09D2CAD4A7}"/>
              </a:ext>
            </a:extLst>
          </p:cNvPr>
          <p:cNvSpPr/>
          <p:nvPr/>
        </p:nvSpPr>
        <p:spPr>
          <a:xfrm>
            <a:off x="1225549" y="1821222"/>
            <a:ext cx="7676405" cy="82979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4A2766B1-C3F9-48DF-AC20-1B40AB567B20}"/>
              </a:ext>
            </a:extLst>
          </p:cNvPr>
          <p:cNvSpPr/>
          <p:nvPr/>
        </p:nvSpPr>
        <p:spPr>
          <a:xfrm>
            <a:off x="3991356" y="1210922"/>
            <a:ext cx="2007108" cy="570229"/>
          </a:xfrm>
          <a:prstGeom prst="wedgeRoundRectCallout">
            <a:avLst>
              <a:gd name="adj1" fmla="val -95364"/>
              <a:gd name="adj2" fmla="val 5591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a:t>
            </a:r>
            <a:r>
              <a:rPr lang="en-US" dirty="0">
                <a:solidFill>
                  <a:srgbClr val="0000FF"/>
                </a:solidFill>
                <a:latin typeface="Calibri"/>
                <a:ea typeface="微软雅黑"/>
              </a:rPr>
              <a:t> qualifier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27432" y="3072571"/>
            <a:ext cx="1329420" cy="2027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307592" y="4086497"/>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Map Overlaying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79B3B062-4B0E-422E-9E1C-60DB37D38515}"/>
              </a:ext>
            </a:extLst>
          </p:cNvPr>
          <p:cNvSpPr/>
          <p:nvPr/>
        </p:nvSpPr>
        <p:spPr>
          <a:xfrm>
            <a:off x="7031245" y="4086497"/>
            <a:ext cx="1862328" cy="613633"/>
          </a:xfrm>
          <a:prstGeom prst="wedgeRoundRectCallout">
            <a:avLst>
              <a:gd name="adj1" fmla="val 45271"/>
              <a:gd name="adj2" fmla="val 1296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5" name="Rectangle 12">
            <a:extLst>
              <a:ext uri="{FF2B5EF4-FFF2-40B4-BE49-F238E27FC236}">
                <a16:creationId xmlns:a16="http://schemas.microsoft.com/office/drawing/2014/main" id="{852C7E73-C1B5-467B-935D-1372EBC357F6}"/>
              </a:ext>
            </a:extLst>
          </p:cNvPr>
          <p:cNvSpPr/>
          <p:nvPr/>
        </p:nvSpPr>
        <p:spPr>
          <a:xfrm>
            <a:off x="10654" y="5201807"/>
            <a:ext cx="9052560" cy="128930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微软雅黑"/>
                <a:cs typeface="+mn-cs"/>
              </a:rPr>
              <a:t>11111111</a:t>
            </a:r>
          </a:p>
        </p:txBody>
      </p:sp>
      <p:sp>
        <p:nvSpPr>
          <p:cNvPr id="16" name="Rectangle 12">
            <a:extLst>
              <a:ext uri="{FF2B5EF4-FFF2-40B4-BE49-F238E27FC236}">
                <a16:creationId xmlns:a16="http://schemas.microsoft.com/office/drawing/2014/main" id="{D4554883-F5D7-4308-A0EB-4D0240CAC6E8}"/>
              </a:ext>
            </a:extLst>
          </p:cNvPr>
          <p:cNvSpPr/>
          <p:nvPr/>
        </p:nvSpPr>
        <p:spPr>
          <a:xfrm>
            <a:off x="7887733" y="1626684"/>
            <a:ext cx="1005840" cy="196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6F1524E9-FEE8-4383-90DA-A6DE7A6F5A00}"/>
              </a:ext>
            </a:extLst>
          </p:cNvPr>
          <p:cNvSpPr/>
          <p:nvPr/>
        </p:nvSpPr>
        <p:spPr>
          <a:xfrm>
            <a:off x="7019544" y="2410653"/>
            <a:ext cx="1947672" cy="731970"/>
          </a:xfrm>
          <a:prstGeom prst="wedgeRoundRectCallout">
            <a:avLst>
              <a:gd name="adj1" fmla="val 27863"/>
              <a:gd name="adj2" fmla="val -11844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Configuration</a:t>
            </a:r>
          </a:p>
        </p:txBody>
      </p:sp>
      <p:sp>
        <p:nvSpPr>
          <p:cNvPr id="18" name="Slide Number Placeholder 1">
            <a:extLst>
              <a:ext uri="{FF2B5EF4-FFF2-40B4-BE49-F238E27FC236}">
                <a16:creationId xmlns:a16="http://schemas.microsoft.com/office/drawing/2014/main" id="{C27BC9B7-994F-49C6-8C2A-C5B3A59111C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6568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7" grpId="0" animBg="1"/>
      <p:bldP spid="8" grpId="0" animBg="1"/>
      <p:bldP spid="9" grpId="0" animBg="1"/>
      <p:bldP spid="11" grpId="0" animBg="1"/>
      <p:bldP spid="14" grpId="0" animBg="1"/>
      <p:bldP spid="15" grpId="0" animBg="1"/>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37F82-4F1D-4ADC-AC25-D830E26CC4F0}"/>
              </a:ext>
            </a:extLst>
          </p:cNvPr>
          <p:cNvPicPr>
            <a:picLocks noChangeAspect="1"/>
          </p:cNvPicPr>
          <p:nvPr/>
        </p:nvPicPr>
        <p:blipFill>
          <a:blip r:embed="rId3"/>
          <a:stretch>
            <a:fillRect/>
          </a:stretch>
        </p:blipFill>
        <p:spPr>
          <a:xfrm>
            <a:off x="9144" y="810040"/>
            <a:ext cx="9121139" cy="6172200"/>
          </a:xfrm>
          <a:prstGeom prst="rect">
            <a:avLst/>
          </a:prstGeom>
        </p:spPr>
      </p:pic>
      <p:pic>
        <p:nvPicPr>
          <p:cNvPr id="5" name="图片 4">
            <a:extLst>
              <a:ext uri="{FF2B5EF4-FFF2-40B4-BE49-F238E27FC236}">
                <a16:creationId xmlns:a16="http://schemas.microsoft.com/office/drawing/2014/main" id="{ECDABD07-487C-4930-898A-FD0B32D0CDFB}"/>
              </a:ext>
            </a:extLst>
          </p:cNvPr>
          <p:cNvPicPr>
            <a:picLocks noChangeAspect="1"/>
          </p:cNvPicPr>
          <p:nvPr/>
        </p:nvPicPr>
        <p:blipFill>
          <a:blip r:embed="rId4"/>
          <a:stretch>
            <a:fillRect/>
          </a:stretch>
        </p:blipFill>
        <p:spPr>
          <a:xfrm>
            <a:off x="0" y="810041"/>
            <a:ext cx="9144000" cy="6172200"/>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01256" y="626491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46</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3716" y="1074275"/>
            <a:ext cx="148132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2377440" y="810040"/>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13716" y="4168679"/>
            <a:ext cx="173278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4082796" y="5437096"/>
            <a:ext cx="3909060" cy="827814"/>
          </a:xfrm>
          <a:prstGeom prst="wedgeRoundRectCallout">
            <a:avLst>
              <a:gd name="adj1" fmla="val -108343"/>
              <a:gd name="adj2" fmla="val -1853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Preview” displays the selected “qualifiers” at the same time</a:t>
            </a:r>
          </a:p>
        </p:txBody>
      </p:sp>
    </p:spTree>
    <p:extLst>
      <p:ext uri="{BB962C8B-B14F-4D97-AF65-F5344CB8AC3E}">
        <p14:creationId xmlns:p14="http://schemas.microsoft.com/office/powerpoint/2010/main" val="765063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50691-8B7E-45CF-8851-38CD01DF8595}"/>
              </a:ext>
            </a:extLst>
          </p:cNvPr>
          <p:cNvPicPr>
            <a:picLocks noChangeAspect="1"/>
          </p:cNvPicPr>
          <p:nvPr/>
        </p:nvPicPr>
        <p:blipFill>
          <a:blip r:embed="rId3"/>
          <a:stretch>
            <a:fillRect/>
          </a:stretch>
        </p:blipFill>
        <p:spPr>
          <a:xfrm>
            <a:off x="0" y="879492"/>
            <a:ext cx="9144000" cy="5989318"/>
          </a:xfrm>
          <a:prstGeom prst="rect">
            <a:avLst/>
          </a:prstGeom>
        </p:spPr>
      </p:pic>
      <p:pic>
        <p:nvPicPr>
          <p:cNvPr id="5" name="Picture 4">
            <a:extLst>
              <a:ext uri="{FF2B5EF4-FFF2-40B4-BE49-F238E27FC236}">
                <a16:creationId xmlns:a16="http://schemas.microsoft.com/office/drawing/2014/main" id="{115A1C45-A5C9-4CD9-B4EE-D5B8A39B9241}"/>
              </a:ext>
            </a:extLst>
          </p:cNvPr>
          <p:cNvPicPr>
            <a:picLocks noChangeAspect="1"/>
          </p:cNvPicPr>
          <p:nvPr/>
        </p:nvPicPr>
        <p:blipFill>
          <a:blip r:embed="rId4"/>
          <a:stretch>
            <a:fillRect/>
          </a:stretch>
        </p:blipFill>
        <p:spPr>
          <a:xfrm>
            <a:off x="9144" y="879492"/>
            <a:ext cx="9144000" cy="5989318"/>
          </a:xfrm>
          <a:prstGeom prst="rect">
            <a:avLst/>
          </a:prstGeom>
        </p:spPr>
      </p:pic>
      <p:pic>
        <p:nvPicPr>
          <p:cNvPr id="6" name="Picture 5">
            <a:extLst>
              <a:ext uri="{FF2B5EF4-FFF2-40B4-BE49-F238E27FC236}">
                <a16:creationId xmlns:a16="http://schemas.microsoft.com/office/drawing/2014/main" id="{B1A43D16-0B77-4B9F-AF1E-BA7D32138572}"/>
              </a:ext>
            </a:extLst>
          </p:cNvPr>
          <p:cNvPicPr>
            <a:picLocks noChangeAspect="1"/>
          </p:cNvPicPr>
          <p:nvPr/>
        </p:nvPicPr>
        <p:blipFill>
          <a:blip r:embed="rId5"/>
          <a:stretch>
            <a:fillRect/>
          </a:stretch>
        </p:blipFill>
        <p:spPr>
          <a:xfrm>
            <a:off x="-9144" y="879492"/>
            <a:ext cx="9144000" cy="59785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9544"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47</a:t>
            </a:fld>
            <a:endParaRPr lang="en-US" dirty="0">
              <a:solidFill>
                <a:prstClr val="black">
                  <a:tint val="75000"/>
                </a:prstClr>
              </a:solidFill>
              <a:latin typeface="Arial" pitchFamily="34" charset="0"/>
            </a:endParaRPr>
          </a:p>
        </p:txBody>
      </p:sp>
      <p:pic>
        <p:nvPicPr>
          <p:cNvPr id="7" name="图片 6">
            <a:extLst>
              <a:ext uri="{FF2B5EF4-FFF2-40B4-BE49-F238E27FC236}">
                <a16:creationId xmlns:a16="http://schemas.microsoft.com/office/drawing/2014/main" id="{6DE377D9-48E7-4A7E-88F8-D254C4237FE0}"/>
              </a:ext>
            </a:extLst>
          </p:cNvPr>
          <p:cNvPicPr>
            <a:picLocks noChangeAspect="1"/>
          </p:cNvPicPr>
          <p:nvPr/>
        </p:nvPicPr>
        <p:blipFill>
          <a:blip r:embed="rId6"/>
          <a:stretch>
            <a:fillRect/>
          </a:stretch>
        </p:blipFill>
        <p:spPr>
          <a:xfrm>
            <a:off x="-9144" y="772182"/>
            <a:ext cx="9144000" cy="6125714"/>
          </a:xfrm>
          <a:prstGeom prst="rect">
            <a:avLst/>
          </a:prstGeom>
        </p:spPr>
      </p:pic>
      <p:sp>
        <p:nvSpPr>
          <p:cNvPr id="9" name="Rectangle 12">
            <a:extLst>
              <a:ext uri="{FF2B5EF4-FFF2-40B4-BE49-F238E27FC236}">
                <a16:creationId xmlns:a16="http://schemas.microsoft.com/office/drawing/2014/main" id="{8893309B-F570-4EDB-9689-3B6DF87F3C01}"/>
              </a:ext>
            </a:extLst>
          </p:cNvPr>
          <p:cNvSpPr/>
          <p:nvPr/>
        </p:nvSpPr>
        <p:spPr>
          <a:xfrm>
            <a:off x="118872" y="3140915"/>
            <a:ext cx="1298448" cy="292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408176" y="3658658"/>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Overlaying Map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0" name="Slide Number Placeholder 1">
            <a:extLst>
              <a:ext uri="{FF2B5EF4-FFF2-40B4-BE49-F238E27FC236}">
                <a16:creationId xmlns:a16="http://schemas.microsoft.com/office/drawing/2014/main" id="{AB59B07F-9CD0-49E8-9CE5-476ECBB163F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3856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9A244A-0B8B-48AD-AAB5-83E53416BFB3}"/>
              </a:ext>
            </a:extLst>
          </p:cNvPr>
          <p:cNvPicPr>
            <a:picLocks noChangeAspect="1"/>
          </p:cNvPicPr>
          <p:nvPr/>
        </p:nvPicPr>
        <p:blipFill>
          <a:blip r:embed="rId3"/>
          <a:stretch>
            <a:fillRect/>
          </a:stretch>
        </p:blipFill>
        <p:spPr>
          <a:xfrm>
            <a:off x="22860" y="876835"/>
            <a:ext cx="9102852" cy="6265581"/>
          </a:xfrm>
          <a:prstGeom prst="rect">
            <a:avLst/>
          </a:prstGeom>
        </p:spPr>
      </p:pic>
      <p:pic>
        <p:nvPicPr>
          <p:cNvPr id="2" name="Picture 1">
            <a:extLst>
              <a:ext uri="{FF2B5EF4-FFF2-40B4-BE49-F238E27FC236}">
                <a16:creationId xmlns:a16="http://schemas.microsoft.com/office/drawing/2014/main" id="{AF56CC0F-3F61-4461-9C8C-49B4441127E8}"/>
              </a:ext>
            </a:extLst>
          </p:cNvPr>
          <p:cNvPicPr>
            <a:picLocks noChangeAspect="1"/>
          </p:cNvPicPr>
          <p:nvPr/>
        </p:nvPicPr>
        <p:blipFill>
          <a:blip r:embed="rId4"/>
          <a:stretch>
            <a:fillRect/>
          </a:stretch>
        </p:blipFill>
        <p:spPr>
          <a:xfrm>
            <a:off x="150876" y="1231804"/>
            <a:ext cx="6748272" cy="5092170"/>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7027164" y="4590288"/>
            <a:ext cx="1965960" cy="614783"/>
          </a:xfrm>
          <a:prstGeom prst="wedgeRoundRectCallout">
            <a:avLst>
              <a:gd name="adj1" fmla="val 36557"/>
              <a:gd name="adj2" fmla="val 1292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19E72EA2-04AA-47F5-807B-E14AB2D938A5}"/>
              </a:ext>
            </a:extLst>
          </p:cNvPr>
          <p:cNvSpPr/>
          <p:nvPr/>
        </p:nvSpPr>
        <p:spPr>
          <a:xfrm>
            <a:off x="8709660" y="5733565"/>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963924" y="960422"/>
            <a:ext cx="2944368" cy="629645"/>
          </a:xfrm>
          <a:prstGeom prst="wedgeRoundRectCallout">
            <a:avLst>
              <a:gd name="adj1" fmla="val -73778"/>
              <a:gd name="adj2" fmla="val 5251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Filter/link/export functions (to be completed)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60020" y="1408176"/>
            <a:ext cx="3090672" cy="420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2" name="Slide Number Placeholder 1">
            <a:extLst>
              <a:ext uri="{FF2B5EF4-FFF2-40B4-BE49-F238E27FC236}">
                <a16:creationId xmlns:a16="http://schemas.microsoft.com/office/drawing/2014/main" id="{5130443F-46F5-4FFE-9136-E6CA4802EA6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9280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22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22860" y="772718"/>
            <a:ext cx="9144000" cy="6085282"/>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endParaRPr lang="en-US" dirty="0">
              <a:solidFill>
                <a:prstClr val="black">
                  <a:tint val="75000"/>
                </a:prstClr>
              </a:solidFill>
              <a:latin typeface="Arial" pitchFamily="34" charset="0"/>
            </a:endParaRP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2761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a “record” to link and display its location &amp; info.</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22860" y="3429000"/>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5161788"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7195431" y="2012067"/>
            <a:ext cx="1875417" cy="3909320"/>
          </a:xfrm>
          <a:prstGeom prst="rect">
            <a:avLst/>
          </a:prstGeom>
          <a:ln>
            <a:solidFill>
              <a:schemeClr val="tx1"/>
            </a:solidFill>
          </a:ln>
        </p:spPr>
      </p:pic>
      <p:sp>
        <p:nvSpPr>
          <p:cNvPr id="10" name="Slide Number Placeholder 1">
            <a:extLst>
              <a:ext uri="{FF2B5EF4-FFF2-40B4-BE49-F238E27FC236}">
                <a16:creationId xmlns:a16="http://schemas.microsoft.com/office/drawing/2014/main" id="{0949F257-3517-4EE0-B910-4D298A8DBE6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1992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p:txBody>
          <a:bodyPr/>
          <a:lstStyle/>
          <a:p>
            <a:r>
              <a:rPr lang="en-US" dirty="0">
                <a:solidFill>
                  <a:srgbClr val="FFFF00"/>
                </a:solidFill>
              </a:rPr>
              <a:t>Expected Use of NEXUS Tool</a:t>
            </a:r>
          </a:p>
        </p:txBody>
      </p:sp>
      <p:sp>
        <p:nvSpPr>
          <p:cNvPr id="3" name="Content Placeholder 2">
            <a:extLst>
              <a:ext uri="{FF2B5EF4-FFF2-40B4-BE49-F238E27FC236}">
                <a16:creationId xmlns:a16="http://schemas.microsoft.com/office/drawing/2014/main" id="{619A2CC8-F501-4BCD-8C40-3B0CF850938A}"/>
              </a:ext>
            </a:extLst>
          </p:cNvPr>
          <p:cNvSpPr>
            <a:spLocks noGrp="1"/>
          </p:cNvSpPr>
          <p:nvPr>
            <p:ph idx="1"/>
          </p:nvPr>
        </p:nvSpPr>
        <p:spPr>
          <a:xfrm>
            <a:off x="297180" y="870311"/>
            <a:ext cx="8549640" cy="5860697"/>
          </a:xfrm>
        </p:spPr>
        <p:txBody>
          <a:bodyPr/>
          <a:lstStyle/>
          <a:p>
            <a:r>
              <a:rPr lang="en-US" sz="2400" dirty="0">
                <a:solidFill>
                  <a:srgbClr val="0000FF"/>
                </a:solidFill>
                <a:latin typeface="Arial" panose="020B0604020202020204" pitchFamily="34" charset="0"/>
                <a:cs typeface="Arial" panose="020B0604020202020204" pitchFamily="34" charset="0"/>
              </a:rPr>
              <a:t>The NEXUS tool will allow users to do the following:</a:t>
            </a:r>
          </a:p>
          <a:p>
            <a:pPr lvl="1"/>
            <a:r>
              <a:rPr lang="en-US" sz="1800" u="sng" dirty="0">
                <a:solidFill>
                  <a:srgbClr val="FF0000"/>
                </a:solidFill>
                <a:latin typeface="Arial" panose="020B0604020202020204" pitchFamily="34" charset="0"/>
                <a:cs typeface="Arial" panose="020B0604020202020204" pitchFamily="34" charset="0"/>
              </a:rPr>
              <a:t>National screening for areas with MP issues:</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Phase 1 development will provide ability to quickly screen areas across nation that have combination of high air quality and/or risk levels for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a:t>
            </a:r>
          </a:p>
          <a:p>
            <a:pPr lvl="1"/>
            <a:r>
              <a:rPr lang="en-US" sz="1800" u="sng" dirty="0">
                <a:solidFill>
                  <a:srgbClr val="FF0000"/>
                </a:solidFill>
                <a:latin typeface="Arial" panose="020B0604020202020204" pitchFamily="34" charset="0"/>
                <a:cs typeface="Arial" panose="020B0604020202020204" pitchFamily="34" charset="0"/>
              </a:rPr>
              <a:t>Area screening to understand nature of MP problem:</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Phase 2 development will provide ability to ‘dial-into’ specific areas to determine extent to which common emissions sources are causing the MP issues.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also believe that it has additional uses across the Office for Air Toxics, Environmental Justice and other programs.</a:t>
            </a:r>
          </a:p>
        </p:txBody>
      </p:sp>
      <p:sp>
        <p:nvSpPr>
          <p:cNvPr id="5" name="Slide Number Placeholder 1">
            <a:extLst>
              <a:ext uri="{FF2B5EF4-FFF2-40B4-BE49-F238E27FC236}">
                <a16:creationId xmlns:a16="http://schemas.microsoft.com/office/drawing/2014/main" id="{AB8D9B4C-CFDA-47DE-821E-8F93F64CD4A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0383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18872" y="991411"/>
            <a:ext cx="1965960" cy="614783"/>
          </a:xfrm>
          <a:prstGeom prst="wedgeRoundRectCallout">
            <a:avLst>
              <a:gd name="adj1" fmla="val 43811"/>
              <a:gd name="adj2" fmla="val 17290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change input data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8" name="Rectangle 12">
            <a:extLst>
              <a:ext uri="{FF2B5EF4-FFF2-40B4-BE49-F238E27FC236}">
                <a16:creationId xmlns:a16="http://schemas.microsoft.com/office/drawing/2014/main" id="{F5D23DB8-1760-49CA-A9F0-3BDDDDDCAF03}"/>
              </a:ext>
            </a:extLst>
          </p:cNvPr>
          <p:cNvSpPr/>
          <p:nvPr/>
        </p:nvSpPr>
        <p:spPr>
          <a:xfrm>
            <a:off x="2006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2331216" y="863236"/>
            <a:ext cx="1965960" cy="614783"/>
          </a:xfrm>
          <a:prstGeom prst="wedgeRoundRectCallout">
            <a:avLst>
              <a:gd name="adj1" fmla="val -45798"/>
              <a:gd name="adj2" fmla="val 19746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view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0" name="Rectangle 12">
            <a:extLst>
              <a:ext uri="{FF2B5EF4-FFF2-40B4-BE49-F238E27FC236}">
                <a16:creationId xmlns:a16="http://schemas.microsoft.com/office/drawing/2014/main" id="{4ACFB376-DB24-43F0-9BD3-728D0723E38E}"/>
              </a:ext>
            </a:extLst>
          </p:cNvPr>
          <p:cNvSpPr/>
          <p:nvPr/>
        </p:nvSpPr>
        <p:spPr>
          <a:xfrm>
            <a:off x="2331216"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726906" y="5469060"/>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ea typeface="微软雅黑"/>
              </a:rPr>
              <a:t>Click to </a:t>
            </a:r>
            <a:r>
              <a:rPr lang="en-US" altLang="zh-CN" dirty="0">
                <a:solidFill>
                  <a:srgbClr val="0000FF"/>
                </a:solidFill>
                <a:latin typeface="Calibri"/>
              </a:rPr>
              <a:t>run &amp; save project</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5324072" y="1081549"/>
            <a:ext cx="3570271" cy="703862"/>
          </a:xfrm>
          <a:prstGeom prst="wedgeRoundRectCallout">
            <a:avLst>
              <a:gd name="adj1" fmla="val -69529"/>
              <a:gd name="adj2" fmla="val 693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Select</a:t>
            </a:r>
            <a:r>
              <a:rPr kumimoji="0" lang="en-US" sz="1800" b="0" i="0" strike="noStrike" kern="1200" cap="none" spc="0" normalizeH="0" noProof="0" dirty="0">
                <a:ln>
                  <a:noFill/>
                </a:ln>
                <a:solidFill>
                  <a:srgbClr val="0000FF"/>
                </a:solidFill>
                <a:effectLst/>
                <a:uLnTx/>
                <a:uFillTx/>
                <a:latin typeface="Calibri"/>
                <a:ea typeface="微软雅黑"/>
                <a:cs typeface="+mn-cs"/>
              </a:rPr>
              <a:t> a table to view if there are multiple tables in the selected data source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3809042" y="2655233"/>
            <a:ext cx="3570271" cy="499028"/>
          </a:xfrm>
          <a:prstGeom prst="wedgeRoundRectCallout">
            <a:avLst>
              <a:gd name="adj1" fmla="val -64268"/>
              <a:gd name="adj2" fmla="val -118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Check</a:t>
            </a:r>
            <a:r>
              <a:rPr kumimoji="0" lang="en-US" sz="1800" b="0" i="0" strike="noStrike" kern="1200" cap="none" spc="0" normalizeH="0" noProof="0" dirty="0">
                <a:ln>
                  <a:noFill/>
                </a:ln>
                <a:solidFill>
                  <a:srgbClr val="0000FF"/>
                </a:solidFill>
                <a:effectLst/>
                <a:uLnTx/>
                <a:uFillTx/>
                <a:latin typeface="Calibri"/>
                <a:ea typeface="微软雅黑"/>
                <a:cs typeface="+mn-cs"/>
              </a:rPr>
              <a:t> to use filter to query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5" name="Slide Number Placeholder 1">
            <a:extLst>
              <a:ext uri="{FF2B5EF4-FFF2-40B4-BE49-F238E27FC236}">
                <a16:creationId xmlns:a16="http://schemas.microsoft.com/office/drawing/2014/main" id="{BD001B4B-5A7D-4EAB-8076-D70F268BE3B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167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(1)</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23444" y="804671"/>
            <a:ext cx="8897112" cy="5908737"/>
          </a:xfrm>
        </p:spPr>
        <p:txBody>
          <a:bodyPr>
            <a:normAutofit fontScale="92500" lnSpcReduction="10000"/>
          </a:bodyPr>
          <a:lstStyle/>
          <a:p>
            <a:pPr>
              <a:lnSpc>
                <a:spcPct val="120000"/>
              </a:lnSpc>
              <a:spcBef>
                <a:spcPts val="225"/>
              </a:spcBef>
              <a:buFont typeface="Wingdings" panose="05000000000000000000" pitchFamily="2" charset="2"/>
              <a:buChar char="Ø"/>
            </a:pPr>
            <a:r>
              <a:rPr lang="en-US" altLang="zh-CN" sz="3500" u="sng" kern="1200" dirty="0">
                <a:solidFill>
                  <a:srgbClr val="FF0000"/>
                </a:solidFill>
                <a:latin typeface="Arial" pitchFamily="34" charset="0"/>
                <a:ea typeface="SimSun" panose="02010600030101010101" pitchFamily="2" charset="-122"/>
                <a:cs typeface="Arial" pitchFamily="34" charset="0"/>
              </a:rPr>
              <a:t>National Screening (2014 Data)</a:t>
            </a:r>
            <a:r>
              <a:rPr lang="en-US" altLang="zh-CN" sz="3500" kern="1200" dirty="0">
                <a:solidFill>
                  <a:srgbClr val="FF0000"/>
                </a:solidFill>
                <a:latin typeface="Arial" pitchFamily="34" charset="0"/>
                <a:ea typeface="SimSun" panose="02010600030101010101" pitchFamily="2" charset="-122"/>
                <a:cs typeface="Arial" pitchFamily="34" charset="0"/>
              </a:rPr>
              <a:t> </a:t>
            </a:r>
          </a:p>
          <a:p>
            <a:pPr>
              <a:lnSpc>
                <a:spcPct val="120000"/>
              </a:lnSpc>
            </a:pPr>
            <a:r>
              <a:rPr lang="en-US" sz="2400" dirty="0">
                <a:latin typeface="Arial" panose="020B0604020202020204" pitchFamily="34" charset="0"/>
                <a:cs typeface="Arial" panose="020B0604020202020204" pitchFamily="34" charset="0"/>
              </a:rPr>
              <a:t>Replicate 2008 NEXUS map with </a:t>
            </a:r>
            <a:r>
              <a:rPr lang="en-US" sz="2400" dirty="0">
                <a:solidFill>
                  <a:srgbClr val="0000FF"/>
                </a:solidFill>
                <a:latin typeface="Arial" panose="020B0604020202020204" pitchFamily="34" charset="0"/>
                <a:cs typeface="Arial" panose="020B0604020202020204" pitchFamily="34" charset="0"/>
              </a:rPr>
              <a:t>O</a:t>
            </a:r>
            <a:r>
              <a:rPr lang="en-US" sz="2400" baseline="-25000" dirty="0">
                <a:solidFill>
                  <a:srgbClr val="0000FF"/>
                </a:solidFill>
                <a:latin typeface="Arial" panose="020B0604020202020204" pitchFamily="34" charset="0"/>
                <a:cs typeface="Arial" panose="020B0604020202020204" pitchFamily="34" charset="0"/>
              </a:rPr>
              <a:t>3</a:t>
            </a:r>
            <a:r>
              <a:rPr lang="en-US" sz="2400" dirty="0">
                <a:solidFill>
                  <a:srgbClr val="0000FF"/>
                </a:solidFill>
                <a:latin typeface="Arial" panose="020B0604020202020204" pitchFamily="34" charset="0"/>
                <a:cs typeface="Arial" panose="020B0604020202020204" pitchFamily="34" charset="0"/>
              </a:rPr>
              <a:t>/PM</a:t>
            </a:r>
            <a:r>
              <a:rPr lang="en-US" sz="2400" baseline="-25000" dirty="0">
                <a:solidFill>
                  <a:srgbClr val="0000FF"/>
                </a:solidFill>
                <a:latin typeface="Arial" panose="020B0604020202020204" pitchFamily="34" charset="0"/>
                <a:cs typeface="Arial" panose="020B0604020202020204" pitchFamily="34" charset="0"/>
              </a:rPr>
              <a:t>2.5</a:t>
            </a:r>
            <a:r>
              <a:rPr lang="en-US" sz="2400" dirty="0">
                <a:solidFill>
                  <a:srgbClr val="0000FF"/>
                </a:solidFill>
                <a:latin typeface="Arial" panose="020B0604020202020204" pitchFamily="34" charset="0"/>
                <a:cs typeface="Arial" panose="020B0604020202020204" pitchFamily="34" charset="0"/>
              </a:rPr>
              <a:t> concentrations above NAAQS </a:t>
            </a:r>
            <a:r>
              <a:rPr lang="en-US" sz="2400" dirty="0">
                <a:latin typeface="Arial" panose="020B0604020202020204" pitchFamily="34" charset="0"/>
                <a:cs typeface="Arial" panose="020B0604020202020204" pitchFamily="34" charset="0"/>
              </a:rPr>
              <a:t>and</a:t>
            </a:r>
            <a:r>
              <a:rPr lang="en-US" sz="2400" dirty="0">
                <a:solidFill>
                  <a:srgbClr val="0000FF"/>
                </a:solidFill>
                <a:latin typeface="Arial" panose="020B0604020202020204" pitchFamily="34" charset="0"/>
                <a:cs typeface="Arial" panose="020B0604020202020204" pitchFamily="34" charset="0"/>
              </a:rPr>
              <a:t> NATA risk</a:t>
            </a:r>
            <a:r>
              <a:rPr lang="en-US" sz="2400" dirty="0">
                <a:latin typeface="Arial" panose="020B0604020202020204" pitchFamily="34" charset="0"/>
                <a:cs typeface="Arial" panose="020B0604020202020204" pitchFamily="34" charset="0"/>
              </a:rPr>
              <a:t> estimates above selected percentile of top 10%</a:t>
            </a:r>
          </a:p>
          <a:p>
            <a:pPr lvl="1">
              <a:lnSpc>
                <a:spcPct val="120000"/>
              </a:lnSpc>
            </a:pPr>
            <a:r>
              <a:rPr lang="en-US" sz="1800" dirty="0">
                <a:latin typeface="Arial" panose="020B0604020202020204" pitchFamily="34" charset="0"/>
                <a:cs typeface="Arial" panose="020B0604020202020204" pitchFamily="34" charset="0"/>
              </a:rPr>
              <a:t>What happens to areas at lower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levels?</a:t>
            </a:r>
          </a:p>
          <a:p>
            <a:pPr lvl="1">
              <a:lnSpc>
                <a:spcPct val="120000"/>
              </a:lnSpc>
            </a:pPr>
            <a:r>
              <a:rPr lang="en-US" sz="1800" dirty="0">
                <a:latin typeface="Arial" panose="020B0604020202020204" pitchFamily="34" charset="0"/>
                <a:cs typeface="Arial" panose="020B0604020202020204" pitchFamily="34" charset="0"/>
              </a:rPr>
              <a:t>What happens to areas current over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if change HAP risk percentile?</a:t>
            </a:r>
          </a:p>
          <a:p>
            <a:pPr>
              <a:lnSpc>
                <a:spcPct val="120000"/>
              </a:lnSpc>
            </a:pPr>
            <a:r>
              <a:rPr lang="en-US" sz="2400" dirty="0">
                <a:latin typeface="Arial" panose="020B0604020202020204" pitchFamily="34" charset="0"/>
                <a:cs typeface="Arial" panose="020B0604020202020204" pitchFamily="34" charset="0"/>
              </a:rPr>
              <a:t>Provide </a:t>
            </a:r>
            <a:r>
              <a:rPr lang="en-US" sz="2400" dirty="0">
                <a:solidFill>
                  <a:srgbClr val="0000FF"/>
                </a:solidFill>
                <a:latin typeface="Arial" panose="020B0604020202020204" pitchFamily="34" charset="0"/>
                <a:cs typeface="Arial" panose="020B0604020202020204" pitchFamily="34" charset="0"/>
              </a:rPr>
              <a:t>NEXUS map on risk basis</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BenMAP mortality risk based on fused surfaces and NATA risk estimates above selected percentile of top 10% for all pollutants</a:t>
            </a:r>
          </a:p>
          <a:p>
            <a:pPr lvl="1">
              <a:lnSpc>
                <a:spcPct val="120000"/>
              </a:lnSpc>
            </a:pPr>
            <a:r>
              <a:rPr lang="en-US" sz="1800" dirty="0">
                <a:latin typeface="Arial" panose="020B0604020202020204" pitchFamily="34" charset="0"/>
                <a:cs typeface="Arial" panose="020B0604020202020204" pitchFamily="34" charset="0"/>
              </a:rPr>
              <a:t>What happens to MP areas as one changes percentile to top 20% or others?</a:t>
            </a:r>
          </a:p>
          <a:p>
            <a:pPr lvl="1">
              <a:lnSpc>
                <a:spcPct val="120000"/>
              </a:lnSpc>
            </a:pPr>
            <a:r>
              <a:rPr lang="en-US" sz="1800" dirty="0">
                <a:latin typeface="Arial" panose="020B0604020202020204" pitchFamily="34" charset="0"/>
                <a:cs typeface="Arial" panose="020B0604020202020204" pitchFamily="34" charset="0"/>
              </a:rPr>
              <a:t>What is relationship between Heavy Metal HAPs risk (top 10%) and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risk to identify potential co-pollutant issues?</a:t>
            </a:r>
          </a:p>
          <a:p>
            <a:pPr lvl="1">
              <a:lnSpc>
                <a:spcPct val="120000"/>
              </a:lnSpc>
            </a:pPr>
            <a:r>
              <a:rPr lang="en-US" sz="1800" dirty="0">
                <a:latin typeface="Arial" panose="020B0604020202020204" pitchFamily="34" charset="0"/>
                <a:cs typeface="Arial" panose="020B0604020202020204" pitchFamily="34" charset="0"/>
              </a:rPr>
              <a:t>What is relationship between Gas/VOC HAPs risk (top 10%) and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risk to identify potential co-pollutant issues?</a:t>
            </a:r>
          </a:p>
          <a:p>
            <a:pPr>
              <a:lnSpc>
                <a:spcPct val="120000"/>
              </a:lnSpc>
              <a:spcBef>
                <a:spcPts val="225"/>
              </a:spcBef>
              <a:buFont typeface="Wingdings" panose="05000000000000000000" pitchFamily="2" charset="2"/>
              <a:buChar char="Ø"/>
            </a:pPr>
            <a:endParaRPr lang="en-US" altLang="zh-CN" sz="105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49842F6F-9D96-479B-B66F-4A1E95B2B8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126176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(2)</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73152" y="932688"/>
            <a:ext cx="8979408" cy="5853873"/>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Regional/State/CBSA/County Screening</a:t>
            </a:r>
            <a:endParaRPr lang="en-US" altLang="zh-CN" sz="2400" u="sng" kern="1200" dirty="0">
              <a:solidFill>
                <a:srgbClr val="FF0000"/>
              </a:solidFill>
              <a:latin typeface="Arial" panose="020B0604020202020204" pitchFamily="34" charset="0"/>
              <a:ea typeface="SimSun" panose="02010600030101010101" pitchFamily="2" charset="-122"/>
              <a:cs typeface="Arial" pitchFamily="34" charset="0"/>
            </a:endParaRPr>
          </a:p>
          <a:p>
            <a:pPr marL="630238" indent="-282575">
              <a:lnSpc>
                <a:spcPct val="125000"/>
              </a:lnSpc>
            </a:pPr>
            <a:r>
              <a:rPr lang="en-US" sz="2800" dirty="0">
                <a:solidFill>
                  <a:srgbClr val="0000FF"/>
                </a:solidFill>
                <a:latin typeface="Arial" panose="020B0604020202020204" pitchFamily="34" charset="0"/>
                <a:cs typeface="Arial" panose="020B0604020202020204" pitchFamily="34" charset="0"/>
              </a:rPr>
              <a:t>EPA Region 4 Example</a:t>
            </a:r>
          </a:p>
          <a:p>
            <a:pPr lvl="1">
              <a:lnSpc>
                <a:spcPct val="125000"/>
              </a:lnSpc>
            </a:pPr>
            <a:r>
              <a:rPr lang="en-US" sz="2400" dirty="0">
                <a:latin typeface="Arial" panose="020B0604020202020204" pitchFamily="34" charset="0"/>
                <a:cs typeface="Arial" panose="020B0604020202020204" pitchFamily="34" charset="0"/>
              </a:rPr>
              <a:t>Areas with MP risk in top 10% across O3, PM2.5 and HAPs </a:t>
            </a:r>
          </a:p>
          <a:p>
            <a:pPr lvl="1">
              <a:lnSpc>
                <a:spcPct val="125000"/>
              </a:lnSpc>
            </a:pPr>
            <a:r>
              <a:rPr lang="en-US" sz="2400" dirty="0">
                <a:solidFill>
                  <a:srgbClr val="C00000"/>
                </a:solidFill>
                <a:latin typeface="Arial" panose="020B0604020202020204" pitchFamily="34" charset="0"/>
                <a:cs typeface="Arial" panose="020B0604020202020204" pitchFamily="34" charset="0"/>
              </a:rPr>
              <a:t>Louisville CBSA</a:t>
            </a:r>
            <a:r>
              <a:rPr lang="en-US" sz="2400" dirty="0">
                <a:latin typeface="Arial" panose="020B0604020202020204" pitchFamily="34" charset="0"/>
                <a:cs typeface="Arial" panose="020B0604020202020204" pitchFamily="34" charset="0"/>
              </a:rPr>
              <a:t>:   General view and then dial into “Jefferson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6CBAF42D-FEF3-463F-81A9-B60FA55C6BB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24919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(3)</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64592" y="932688"/>
            <a:ext cx="8805672" cy="5724144"/>
          </a:xfrm>
        </p:spPr>
        <p:txBody>
          <a:bodyPr>
            <a:normAutofit lnSpcReduction="10000"/>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Data Query</a:t>
            </a:r>
            <a:r>
              <a:rPr lang="en-US" dirty="0">
                <a:solidFill>
                  <a:srgbClr val="FF0000"/>
                </a:solidFill>
                <a:latin typeface="Arial" panose="020B0604020202020204" pitchFamily="34" charset="0"/>
                <a:cs typeface="Arial" panose="020B0604020202020204" pitchFamily="34" charset="0"/>
              </a:rPr>
              <a:t>: State/CBSA/County Views</a:t>
            </a:r>
            <a:endParaRPr lang="en-US" altLang="zh-CN" sz="2400" kern="1200" dirty="0">
              <a:solidFill>
                <a:srgbClr val="FF0000"/>
              </a:solidFill>
              <a:latin typeface="Arial" panose="020B0604020202020204" pitchFamily="34" charset="0"/>
              <a:ea typeface="SimSun" panose="02010600030101010101" pitchFamily="2" charset="-122"/>
              <a:cs typeface="Arial" pitchFamily="34" charset="0"/>
            </a:endParaRPr>
          </a:p>
          <a:p>
            <a:pPr marL="576263" indent="-292100">
              <a:lnSpc>
                <a:spcPct val="125000"/>
              </a:lnSpc>
            </a:pPr>
            <a:r>
              <a:rPr lang="en-US" sz="2800" dirty="0">
                <a:solidFill>
                  <a:srgbClr val="0000FF"/>
                </a:solidFill>
                <a:latin typeface="Arial" panose="020B0604020202020204" pitchFamily="34" charset="0"/>
                <a:cs typeface="Arial" panose="020B0604020202020204" pitchFamily="34" charset="0"/>
              </a:rPr>
              <a:t>Advance Areas</a:t>
            </a:r>
          </a:p>
          <a:p>
            <a:pPr lvl="1">
              <a:lnSpc>
                <a:spcPct val="125000"/>
              </a:lnSpc>
            </a:pPr>
            <a:r>
              <a:rPr lang="en-US" sz="2400" dirty="0">
                <a:latin typeface="Arial" panose="020B0604020202020204" pitchFamily="34" charset="0"/>
                <a:cs typeface="Arial" panose="020B0604020202020204" pitchFamily="34" charset="0"/>
              </a:rPr>
              <a:t>Initial view of national level information using the </a:t>
            </a:r>
            <a:r>
              <a:rPr lang="en-US" sz="2400" u="sng" dirty="0">
                <a:latin typeface="Arial" panose="020B0604020202020204" pitchFamily="34" charset="0"/>
                <a:cs typeface="Arial" panose="020B0604020202020204" pitchFamily="34" charset="0"/>
              </a:rPr>
              <a:t>Advance Area</a:t>
            </a:r>
            <a:r>
              <a:rPr lang="en-US" sz="2400" dirty="0">
                <a:latin typeface="Arial" panose="020B0604020202020204" pitchFamily="34" charset="0"/>
                <a:cs typeface="Arial" panose="020B0604020202020204" pitchFamily="34" charset="0"/>
              </a:rPr>
              <a:t> definition to show </a:t>
            </a:r>
            <a:r>
              <a:rPr lang="en-US" sz="2400" u="sng" dirty="0">
                <a:latin typeface="Arial" panose="020B0604020202020204" pitchFamily="34" charset="0"/>
                <a:cs typeface="Arial" panose="020B0604020202020204" pitchFamily="34" charset="0"/>
              </a:rPr>
              <a:t>overlay</a:t>
            </a:r>
            <a:r>
              <a:rPr lang="en-US" sz="2400" dirty="0">
                <a:latin typeface="Arial" panose="020B0604020202020204" pitchFamily="34" charset="0"/>
                <a:cs typeface="Arial" panose="020B0604020202020204" pitchFamily="34" charset="0"/>
              </a:rPr>
              <a:t> with MP areas</a:t>
            </a:r>
          </a:p>
          <a:p>
            <a:pPr lvl="1">
              <a:lnSpc>
                <a:spcPct val="125000"/>
              </a:lnSpc>
            </a:pPr>
            <a:r>
              <a:rPr lang="en-US" sz="2400" dirty="0">
                <a:solidFill>
                  <a:srgbClr val="C00000"/>
                </a:solidFill>
                <a:latin typeface="Arial" panose="020B0604020202020204" pitchFamily="34" charset="0"/>
                <a:cs typeface="Arial" panose="020B0604020202020204" pitchFamily="34" charset="0"/>
              </a:rPr>
              <a:t>Region 5 =&gt; Minneapolis Example:</a:t>
            </a:r>
            <a:r>
              <a:rPr lang="en-US" sz="2000" dirty="0">
                <a:latin typeface="Arial" panose="020B0604020202020204" pitchFamily="34" charset="0"/>
                <a:cs typeface="Arial" panose="020B0604020202020204" pitchFamily="34" charset="0"/>
              </a:rPr>
              <a:t> General view and then dial into “Dakota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85DD7B41-290D-4C7F-8518-064ECD8C429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2652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sz="3600" dirty="0">
                <a:solidFill>
                  <a:srgbClr val="FFFF00"/>
                </a:solidFill>
              </a:rPr>
              <a:t>RoadMap for NEXUS Tool Demo (4)</a:t>
            </a:r>
            <a:endParaRPr lang="zh-CN" altLang="en-US" sz="3600"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0" y="850392"/>
            <a:ext cx="9015984" cy="5936169"/>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Data Query</a:t>
            </a:r>
            <a:r>
              <a:rPr lang="en-US" dirty="0">
                <a:solidFill>
                  <a:srgbClr val="FF0000"/>
                </a:solidFill>
                <a:latin typeface="Arial" panose="020B0604020202020204" pitchFamily="34" charset="0"/>
                <a:cs typeface="Arial" panose="020B0604020202020204" pitchFamily="34" charset="0"/>
              </a:rPr>
              <a:t>: State/CBSA/County Views</a:t>
            </a:r>
            <a:endParaRPr lang="en-US" altLang="zh-CN" sz="2400" kern="1200" dirty="0">
              <a:solidFill>
                <a:srgbClr val="FF0000"/>
              </a:solidFill>
              <a:latin typeface="Arial" panose="020B0604020202020204" pitchFamily="34" charset="0"/>
              <a:ea typeface="SimSun" panose="02010600030101010101" pitchFamily="2" charset="-122"/>
              <a:cs typeface="Arial" pitchFamily="34" charset="0"/>
            </a:endParaRPr>
          </a:p>
          <a:p>
            <a:pPr indent="342900">
              <a:lnSpc>
                <a:spcPct val="125000"/>
              </a:lnSpc>
            </a:pPr>
            <a:r>
              <a:rPr lang="en-US" sz="2800" dirty="0">
                <a:solidFill>
                  <a:srgbClr val="0000FF"/>
                </a:solidFill>
                <a:latin typeface="Arial" panose="020B0604020202020204" pitchFamily="34" charset="0"/>
                <a:cs typeface="Arial" panose="020B0604020202020204" pitchFamily="34" charset="0"/>
              </a:rPr>
              <a:t>Socio-Economic/Demographic (EJ) Areas</a:t>
            </a:r>
          </a:p>
          <a:p>
            <a:pPr lvl="1">
              <a:lnSpc>
                <a:spcPct val="125000"/>
              </a:lnSpc>
            </a:pPr>
            <a:r>
              <a:rPr lang="en-US" sz="2400" dirty="0">
                <a:latin typeface="Arial" panose="020B0604020202020204" pitchFamily="34" charset="0"/>
                <a:cs typeface="Arial" panose="020B0604020202020204" pitchFamily="34" charset="0"/>
              </a:rPr>
              <a:t>Initial view of national level information using the </a:t>
            </a:r>
            <a:r>
              <a:rPr lang="en-US" sz="2400" u="sng" dirty="0">
                <a:latin typeface="Arial" panose="020B0604020202020204" pitchFamily="34" charset="0"/>
                <a:cs typeface="Arial" panose="020B0604020202020204" pitchFamily="34" charset="0"/>
              </a:rPr>
              <a:t>Poverty/Disadvantaged</a:t>
            </a:r>
            <a:r>
              <a:rPr lang="en-US" sz="2400" dirty="0">
                <a:latin typeface="Arial" panose="020B0604020202020204" pitchFamily="34" charset="0"/>
                <a:cs typeface="Arial" panose="020B0604020202020204" pitchFamily="34" charset="0"/>
              </a:rPr>
              <a:t> indicator to show </a:t>
            </a:r>
            <a:r>
              <a:rPr lang="en-US" sz="2400" u="sng" dirty="0">
                <a:latin typeface="Arial" panose="020B0604020202020204" pitchFamily="34" charset="0"/>
                <a:cs typeface="Arial" panose="020B0604020202020204" pitchFamily="34" charset="0"/>
              </a:rPr>
              <a:t>overlay</a:t>
            </a:r>
            <a:r>
              <a:rPr lang="en-US" sz="2400" dirty="0">
                <a:latin typeface="Arial" panose="020B0604020202020204" pitchFamily="34" charset="0"/>
                <a:cs typeface="Arial" panose="020B0604020202020204" pitchFamily="34" charset="0"/>
              </a:rPr>
              <a:t> with MP areas</a:t>
            </a:r>
          </a:p>
          <a:p>
            <a:pPr lvl="1">
              <a:lnSpc>
                <a:spcPct val="125000"/>
              </a:lnSpc>
            </a:pPr>
            <a:r>
              <a:rPr lang="en-US" sz="2400" dirty="0">
                <a:solidFill>
                  <a:srgbClr val="FF0000"/>
                </a:solidFill>
                <a:latin typeface="Arial" panose="020B0604020202020204" pitchFamily="34" charset="0"/>
                <a:cs typeface="Arial" panose="020B0604020202020204" pitchFamily="34" charset="0"/>
              </a:rPr>
              <a:t>Region 5 =&gt; Detroit Example: </a:t>
            </a:r>
            <a:r>
              <a:rPr lang="en-US" sz="2400" dirty="0">
                <a:latin typeface="Arial" panose="020B0604020202020204" pitchFamily="34" charset="0"/>
                <a:cs typeface="Arial" panose="020B0604020202020204" pitchFamily="34" charset="0"/>
              </a:rPr>
              <a:t>General view and then dial into “Wayne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C20413C4-691C-4E6A-B74F-1F55A941496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55357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3227834" y="2578610"/>
            <a:ext cx="211788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p:txBody>
      </p:sp>
      <p:sp>
        <p:nvSpPr>
          <p:cNvPr id="5" name="Slide Number Placeholder 1">
            <a:extLst>
              <a:ext uri="{FF2B5EF4-FFF2-40B4-BE49-F238E27FC236}">
                <a16:creationId xmlns:a16="http://schemas.microsoft.com/office/drawing/2014/main" id="{D43FCABD-C322-43B1-A6BA-175B263790B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3765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A722-4813-495C-BC4B-F44FFD087A69}"/>
              </a:ext>
            </a:extLst>
          </p:cNvPr>
          <p:cNvSpPr>
            <a:spLocks noGrp="1"/>
          </p:cNvSpPr>
          <p:nvPr>
            <p:ph type="title"/>
          </p:nvPr>
        </p:nvSpPr>
        <p:spPr>
          <a:xfrm>
            <a:off x="0" y="71439"/>
            <a:ext cx="9144000" cy="669103"/>
          </a:xfrm>
        </p:spPr>
        <p:txBody>
          <a:bodyPr>
            <a:noAutofit/>
          </a:bodyPr>
          <a:lstStyle/>
          <a:p>
            <a:r>
              <a:rPr lang="en-US" altLang="zh-CN" sz="4000" dirty="0">
                <a:latin typeface="Calibri" panose="020F0502020204030204" pitchFamily="34" charset="0"/>
                <a:cs typeface="Calibri" panose="020F0502020204030204" pitchFamily="34" charset="0"/>
              </a:rPr>
              <a:t>NEXUS Tool : </a:t>
            </a:r>
            <a:r>
              <a:rPr lang="en-US" altLang="zh-CN" sz="4000" dirty="0">
                <a:solidFill>
                  <a:srgbClr val="FFFF00"/>
                </a:solidFill>
                <a:latin typeface="Calibri" panose="020F0502020204030204" pitchFamily="34" charset="0"/>
                <a:cs typeface="Calibri" panose="020F0502020204030204" pitchFamily="34" charset="0"/>
              </a:rPr>
              <a:t>Schedule &amp; Installation</a:t>
            </a:r>
            <a:endParaRPr lang="zh-CN" altLang="en-US" sz="4000" dirty="0">
              <a:solidFill>
                <a:srgbClr val="FFFF00"/>
              </a:solidFill>
              <a:latin typeface="Calibri" panose="020F0502020204030204" pitchFamily="34" charset="0"/>
              <a:cs typeface="Calibri" panose="020F0502020204030204" pitchFamily="34" charset="0"/>
            </a:endParaRPr>
          </a:p>
        </p:txBody>
      </p:sp>
      <p:graphicFrame>
        <p:nvGraphicFramePr>
          <p:cNvPr id="5" name="Table 5">
            <a:extLst>
              <a:ext uri="{FF2B5EF4-FFF2-40B4-BE49-F238E27FC236}">
                <a16:creationId xmlns:a16="http://schemas.microsoft.com/office/drawing/2014/main" id="{A9922E7A-2251-442A-B72A-02D756FFABFB}"/>
              </a:ext>
            </a:extLst>
          </p:cNvPr>
          <p:cNvGraphicFramePr>
            <a:graphicFrameLocks noGrp="1"/>
          </p:cNvGraphicFramePr>
          <p:nvPr/>
        </p:nvGraphicFramePr>
        <p:xfrm>
          <a:off x="244809" y="955394"/>
          <a:ext cx="8434926" cy="4078438"/>
        </p:xfrm>
        <a:graphic>
          <a:graphicData uri="http://schemas.openxmlformats.org/drawingml/2006/table">
            <a:tbl>
              <a:tblPr firstRow="1" bandRow="1">
                <a:tableStyleId>{5C22544A-7EE6-4342-B048-85BDC9FD1C3A}</a:tableStyleId>
              </a:tblPr>
              <a:tblGrid>
                <a:gridCol w="5648100">
                  <a:extLst>
                    <a:ext uri="{9D8B030D-6E8A-4147-A177-3AD203B41FA5}">
                      <a16:colId xmlns:a16="http://schemas.microsoft.com/office/drawing/2014/main" val="2908661135"/>
                    </a:ext>
                  </a:extLst>
                </a:gridCol>
                <a:gridCol w="2786826">
                  <a:extLst>
                    <a:ext uri="{9D8B030D-6E8A-4147-A177-3AD203B41FA5}">
                      <a16:colId xmlns:a16="http://schemas.microsoft.com/office/drawing/2014/main" val="2803233360"/>
                    </a:ext>
                  </a:extLst>
                </a:gridCol>
              </a:tblGrid>
              <a:tr h="677490">
                <a:tc>
                  <a:txBody>
                    <a:bodyPr/>
                    <a:lstStyle/>
                    <a:p>
                      <a:pPr algn="ctr"/>
                      <a:r>
                        <a:rPr lang="en-US" altLang="zh-CN" sz="3600" dirty="0">
                          <a:latin typeface="Times New Roman" panose="02020603050405020304" pitchFamily="18" charset="0"/>
                          <a:cs typeface="Times New Roman" panose="02020603050405020304" pitchFamily="18" charset="0"/>
                        </a:rPr>
                        <a:t>Work Plan</a:t>
                      </a:r>
                      <a:endParaRPr lang="zh-CN" altLang="en-US" sz="3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3600" dirty="0">
                          <a:latin typeface="Times New Roman" panose="02020603050405020304" pitchFamily="18" charset="0"/>
                          <a:cs typeface="Times New Roman" panose="02020603050405020304" pitchFamily="18" charset="0"/>
                        </a:rPr>
                        <a:t>Date</a:t>
                      </a:r>
                      <a:endParaRPr lang="zh-CN" alt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00926106"/>
                  </a:ext>
                </a:extLst>
              </a:tr>
              <a:tr h="866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Developed NEXUS tool prototype and   Phase-1 functions</a:t>
                      </a:r>
                      <a:endParaRPr lang="zh-CN"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tc>
                  <a:txBody>
                    <a:bodyPr/>
                    <a:lstStyle/>
                    <a:p>
                      <a:pPr algn="ct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April 2020</a:t>
                      </a:r>
                      <a:endParaRPr lang="zh-CN" altLang="en-US"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20063066"/>
                  </a:ext>
                </a:extLst>
              </a:tr>
              <a:tr h="888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Developed Phase-2 functions and deliver first working (interim) NEXUS tool</a:t>
                      </a:r>
                      <a:endParaRPr lang="zh-CN"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August 2020</a:t>
                      </a:r>
                      <a:endParaRPr lang="zh-CN" altLang="en-US"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013308316"/>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Developed a </a:t>
                      </a:r>
                      <a:r>
                        <a:rPr lang="en-US" altLang="zh-CN" sz="2400" b="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fully functional NEXUS</a:t>
                      </a: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tool and on-line User’s Manual</a:t>
                      </a:r>
                      <a:endParaRPr lang="zh-CN"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Dec. 2020</a:t>
                      </a:r>
                      <a:endParaRPr lang="zh-CN" alt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698704947"/>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Upgrading NEXUS tool for Beta testing and broader OAQPS and Regional office use</a:t>
                      </a:r>
                      <a:endParaRPr lang="zh-CN" altLang="zh-CN" sz="2400" b="0" kern="12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Jan. ~ July 2021</a:t>
                      </a:r>
                      <a:endParaRPr lang="zh-CN" altLang="en-US" sz="2400" b="0" dirty="0">
                        <a:solidFill>
                          <a:srgbClr val="0000FF"/>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18861439"/>
                  </a:ext>
                </a:extLst>
              </a:tr>
            </a:tbl>
          </a:graphicData>
        </a:graphic>
      </p:graphicFrame>
      <p:sp>
        <p:nvSpPr>
          <p:cNvPr id="7" name="Slide Number Placeholder 1">
            <a:extLst>
              <a:ext uri="{FF2B5EF4-FFF2-40B4-BE49-F238E27FC236}">
                <a16:creationId xmlns:a16="http://schemas.microsoft.com/office/drawing/2014/main" id="{CCAC6425-B410-4F5B-876A-49E0770F99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a:t>
            </a:fld>
            <a:endParaRPr lang="en-US" dirty="0">
              <a:solidFill>
                <a:prstClr val="black">
                  <a:tint val="75000"/>
                </a:prstClr>
              </a:solidFill>
              <a:latin typeface="Arial" pitchFamily="34" charset="0"/>
            </a:endParaRPr>
          </a:p>
        </p:txBody>
      </p:sp>
      <p:sp>
        <p:nvSpPr>
          <p:cNvPr id="6" name="Rectangle 5">
            <a:extLst>
              <a:ext uri="{FF2B5EF4-FFF2-40B4-BE49-F238E27FC236}">
                <a16:creationId xmlns:a16="http://schemas.microsoft.com/office/drawing/2014/main" id="{98C85506-7C0D-49AD-AA84-3205105054CF}"/>
              </a:ext>
            </a:extLst>
          </p:cNvPr>
          <p:cNvSpPr/>
          <p:nvPr/>
        </p:nvSpPr>
        <p:spPr>
          <a:xfrm>
            <a:off x="128764" y="5253063"/>
            <a:ext cx="8877328" cy="1631216"/>
          </a:xfrm>
          <a:prstGeom prst="rect">
            <a:avLst/>
          </a:prstGeom>
        </p:spPr>
        <p:txBody>
          <a:bodyPr wrap="square">
            <a:spAutoFit/>
          </a:bodyPr>
          <a:lstStyle/>
          <a:p>
            <a:pPr marL="969963" indent="-969963" fontAlgn="base">
              <a:defRPr/>
            </a:pPr>
            <a:r>
              <a:rPr lang="en-US" b="1" dirty="0">
                <a:solidFill>
                  <a:srgbClr val="FF0000"/>
                </a:solidFill>
                <a:latin typeface="Calibri"/>
              </a:rPr>
              <a:t>Download “NEXUS” tool: </a:t>
            </a:r>
            <a:r>
              <a:rPr lang="en-US" dirty="0">
                <a:solidFill>
                  <a:prstClr val="black"/>
                </a:solidFill>
                <a:latin typeface="Calibri"/>
              </a:rPr>
              <a:t>The “NEXUS 1.5” package (“NEXUS v1.5 setup.exe” &amp; “NEXUS 1.5 Data.exe”: run both to install) is available at OAQPS’s Shared Drive a:t </a:t>
            </a:r>
            <a:r>
              <a:rPr lang="en-US" i="1" dirty="0">
                <a:solidFill>
                  <a:schemeClr val="tx2">
                    <a:lumMod val="60000"/>
                    <a:lumOff val="40000"/>
                  </a:schemeClr>
                </a:solidFill>
                <a:latin typeface="Calibri"/>
              </a:rPr>
              <a:t>G:\SHARE\NEXUS\NEXUS 1.5\ </a:t>
            </a:r>
            <a:r>
              <a:rPr lang="en-US" dirty="0">
                <a:solidFill>
                  <a:prstClr val="black"/>
                </a:solidFill>
                <a:latin typeface="Calibri"/>
              </a:rPr>
              <a:t>or at EPA’s new FTP site: </a:t>
            </a:r>
            <a:r>
              <a:rPr lang="en-US" i="1" u="sng" dirty="0">
                <a:solidFill>
                  <a:schemeClr val="tx2">
                    <a:lumMod val="60000"/>
                    <a:lumOff val="40000"/>
                  </a:schemeClr>
                </a:solidFill>
                <a:latin typeface="Calibri" panose="020F0502020204030204" pitchFamily="34" charset="0"/>
                <a:cs typeface="Calibri" panose="020F0502020204030204" pitchFamily="34" charset="0"/>
              </a:rPr>
              <a:t>ftp://newftp.epa.gov/aqmg/cjang/NEXUS/NEXUS 1.5/</a:t>
            </a:r>
            <a:endParaRPr lang="en-US" sz="2000" i="1" u="sng" dirty="0">
              <a:solidFill>
                <a:schemeClr val="tx2">
                  <a:lumMod val="60000"/>
                  <a:lumOff val="40000"/>
                </a:schemeClr>
              </a:solidFill>
              <a:latin typeface="Calibri" panose="020F0502020204030204" pitchFamily="34" charset="0"/>
              <a:cs typeface="Calibri" panose="020F0502020204030204" pitchFamily="34" charset="0"/>
            </a:endParaRPr>
          </a:p>
          <a:p>
            <a:pPr marL="685800" indent="-630238" fontAlgn="base">
              <a:defRPr/>
            </a:pP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on EPA’s PCs)</a:t>
            </a:r>
          </a:p>
        </p:txBody>
      </p:sp>
    </p:spTree>
    <p:extLst>
      <p:ext uri="{BB962C8B-B14F-4D97-AF65-F5344CB8AC3E}">
        <p14:creationId xmlns:p14="http://schemas.microsoft.com/office/powerpoint/2010/main" val="2045980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F6CC-AF5D-4366-81B1-323CE271962F}"/>
              </a:ext>
            </a:extLst>
          </p:cNvPr>
          <p:cNvSpPr>
            <a:spLocks noGrp="1"/>
          </p:cNvSpPr>
          <p:nvPr>
            <p:ph type="title"/>
          </p:nvPr>
        </p:nvSpPr>
        <p:spPr/>
        <p:txBody>
          <a:bodyPr/>
          <a:lstStyle/>
          <a:p>
            <a:r>
              <a:rPr lang="en-US" altLang="zh-CN" sz="4000" dirty="0">
                <a:latin typeface="Calibri" panose="020F0502020204030204" pitchFamily="34" charset="0"/>
                <a:cs typeface="Calibri" panose="020F0502020204030204" pitchFamily="34" charset="0"/>
              </a:rPr>
              <a:t>NEXUS Tool : </a:t>
            </a:r>
            <a:r>
              <a:rPr lang="en-US" altLang="zh-CN" sz="4000" dirty="0">
                <a:solidFill>
                  <a:srgbClr val="FFFF00"/>
                </a:solidFill>
                <a:latin typeface="Calibri" panose="020F0502020204030204" pitchFamily="34" charset="0"/>
                <a:cs typeface="Calibri" panose="020F0502020204030204" pitchFamily="34" charset="0"/>
              </a:rPr>
              <a:t>Briefing Schedule</a:t>
            </a:r>
            <a:endParaRPr lang="en-US" sz="4000" dirty="0"/>
          </a:p>
        </p:txBody>
      </p:sp>
      <p:graphicFrame>
        <p:nvGraphicFramePr>
          <p:cNvPr id="4" name="Table 4">
            <a:extLst>
              <a:ext uri="{FF2B5EF4-FFF2-40B4-BE49-F238E27FC236}">
                <a16:creationId xmlns:a16="http://schemas.microsoft.com/office/drawing/2014/main" id="{C685EAB3-AA2F-4218-8245-E55AEA881AD6}"/>
              </a:ext>
            </a:extLst>
          </p:cNvPr>
          <p:cNvGraphicFramePr>
            <a:graphicFrameLocks noGrp="1"/>
          </p:cNvGraphicFramePr>
          <p:nvPr>
            <p:ph idx="1"/>
            <p:extLst>
              <p:ext uri="{D42A27DB-BD31-4B8C-83A1-F6EECF244321}">
                <p14:modId xmlns:p14="http://schemas.microsoft.com/office/powerpoint/2010/main" val="974475863"/>
              </p:ext>
            </p:extLst>
          </p:nvPr>
        </p:nvGraphicFramePr>
        <p:xfrm>
          <a:off x="457200" y="981074"/>
          <a:ext cx="8229600" cy="5465446"/>
        </p:xfrm>
        <a:graphic>
          <a:graphicData uri="http://schemas.openxmlformats.org/drawingml/2006/table">
            <a:tbl>
              <a:tblPr firstRow="1" bandRow="1">
                <a:tableStyleId>{5C22544A-7EE6-4342-B048-85BDC9FD1C3A}</a:tableStyleId>
              </a:tblPr>
              <a:tblGrid>
                <a:gridCol w="5059680">
                  <a:extLst>
                    <a:ext uri="{9D8B030D-6E8A-4147-A177-3AD203B41FA5}">
                      <a16:colId xmlns:a16="http://schemas.microsoft.com/office/drawing/2014/main" val="676030082"/>
                    </a:ext>
                  </a:extLst>
                </a:gridCol>
                <a:gridCol w="3169920">
                  <a:extLst>
                    <a:ext uri="{9D8B030D-6E8A-4147-A177-3AD203B41FA5}">
                      <a16:colId xmlns:a16="http://schemas.microsoft.com/office/drawing/2014/main" val="1994550048"/>
                    </a:ext>
                  </a:extLst>
                </a:gridCol>
              </a:tblGrid>
              <a:tr h="780778">
                <a:tc>
                  <a:txBody>
                    <a:bodyPr/>
                    <a:lstStyle/>
                    <a:p>
                      <a:pPr algn="ctr"/>
                      <a:r>
                        <a:rPr lang="en-US" dirty="0"/>
                        <a:t>Audience</a:t>
                      </a:r>
                    </a:p>
                  </a:txBody>
                  <a:tcPr anchor="ctr"/>
                </a:tc>
                <a:tc>
                  <a:txBody>
                    <a:bodyPr/>
                    <a:lstStyle/>
                    <a:p>
                      <a:pPr algn="ctr"/>
                      <a:r>
                        <a:rPr lang="en-US" dirty="0"/>
                        <a:t>Date</a:t>
                      </a:r>
                    </a:p>
                  </a:txBody>
                  <a:tcPr anchor="ctr"/>
                </a:tc>
                <a:extLst>
                  <a:ext uri="{0D108BD9-81ED-4DB2-BD59-A6C34878D82A}">
                    <a16:rowId xmlns:a16="http://schemas.microsoft.com/office/drawing/2014/main" val="4097829753"/>
                  </a:ext>
                </a:extLst>
              </a:tr>
              <a:tr h="780778">
                <a:tc>
                  <a:txBody>
                    <a:bodyPr/>
                    <a:lstStyle/>
                    <a:p>
                      <a:pPr algn="ctr"/>
                      <a:r>
                        <a:rPr lang="en-US" dirty="0"/>
                        <a:t>AQAD &amp; HEID – DD &amp; Management Team</a:t>
                      </a:r>
                    </a:p>
                  </a:txBody>
                  <a:tcPr anchor="ctr"/>
                </a:tc>
                <a:tc>
                  <a:txBody>
                    <a:bodyPr/>
                    <a:lstStyle/>
                    <a:p>
                      <a:pPr algn="ctr"/>
                      <a:r>
                        <a:rPr lang="en-US" dirty="0"/>
                        <a:t>Sept. 25, 2020</a:t>
                      </a:r>
                    </a:p>
                  </a:txBody>
                  <a:tcPr anchor="ctr"/>
                </a:tc>
                <a:extLst>
                  <a:ext uri="{0D108BD9-81ED-4DB2-BD59-A6C34878D82A}">
                    <a16:rowId xmlns:a16="http://schemas.microsoft.com/office/drawing/2014/main" val="4162069917"/>
                  </a:ext>
                </a:extLst>
              </a:tr>
              <a:tr h="780778">
                <a:tc>
                  <a:txBody>
                    <a:bodyPr/>
                    <a:lstStyle/>
                    <a:p>
                      <a:pPr algn="ctr"/>
                      <a:r>
                        <a:rPr lang="en-US" dirty="0"/>
                        <a:t>Air Toxics Team</a:t>
                      </a:r>
                    </a:p>
                  </a:txBody>
                  <a:tcPr anchor="ctr"/>
                </a:tc>
                <a:tc>
                  <a:txBody>
                    <a:bodyPr/>
                    <a:lstStyle/>
                    <a:p>
                      <a:pPr algn="ctr"/>
                      <a:r>
                        <a:rPr lang="en-US" dirty="0"/>
                        <a:t>Nov. 3, 2020</a:t>
                      </a:r>
                    </a:p>
                  </a:txBody>
                  <a:tcPr anchor="ctr"/>
                </a:tc>
                <a:extLst>
                  <a:ext uri="{0D108BD9-81ED-4DB2-BD59-A6C34878D82A}">
                    <a16:rowId xmlns:a16="http://schemas.microsoft.com/office/drawing/2014/main" val="3173000882"/>
                  </a:ext>
                </a:extLst>
              </a:tr>
              <a:tr h="780778">
                <a:tc>
                  <a:txBody>
                    <a:bodyPr/>
                    <a:lstStyle/>
                    <a:p>
                      <a:pPr algn="ctr"/>
                      <a:r>
                        <a:rPr lang="en-US" dirty="0"/>
                        <a:t>AQPD – DD &amp; Management Team</a:t>
                      </a:r>
                    </a:p>
                  </a:txBody>
                  <a:tcPr anchor="ctr"/>
                </a:tc>
                <a:tc>
                  <a:txBody>
                    <a:bodyPr/>
                    <a:lstStyle/>
                    <a:p>
                      <a:pPr algn="ctr"/>
                      <a:r>
                        <a:rPr lang="en-US" dirty="0"/>
                        <a:t>Dec. 10, 2020</a:t>
                      </a:r>
                    </a:p>
                  </a:txBody>
                  <a:tcPr anchor="ctr"/>
                </a:tc>
                <a:extLst>
                  <a:ext uri="{0D108BD9-81ED-4DB2-BD59-A6C34878D82A}">
                    <a16:rowId xmlns:a16="http://schemas.microsoft.com/office/drawing/2014/main" val="4050808776"/>
                  </a:ext>
                </a:extLst>
              </a:tr>
              <a:tr h="780778">
                <a:tc>
                  <a:txBody>
                    <a:bodyPr/>
                    <a:lstStyle/>
                    <a:p>
                      <a:pPr algn="ctr"/>
                      <a:r>
                        <a:rPr lang="en-US" dirty="0">
                          <a:solidFill>
                            <a:srgbClr val="0000FF"/>
                          </a:solidFill>
                        </a:rPr>
                        <a:t>OID – DD &amp; Management Team</a:t>
                      </a:r>
                    </a:p>
                  </a:txBody>
                  <a:tcPr anchor="ctr"/>
                </a:tc>
                <a:tc>
                  <a:txBody>
                    <a:bodyPr/>
                    <a:lstStyle/>
                    <a:p>
                      <a:pPr algn="ctr"/>
                      <a:r>
                        <a:rPr lang="en-US" dirty="0">
                          <a:solidFill>
                            <a:srgbClr val="0000FF"/>
                          </a:solidFill>
                        </a:rPr>
                        <a:t>Jan. 25, 2021</a:t>
                      </a:r>
                    </a:p>
                  </a:txBody>
                  <a:tcPr anchor="ctr"/>
                </a:tc>
                <a:extLst>
                  <a:ext uri="{0D108BD9-81ED-4DB2-BD59-A6C34878D82A}">
                    <a16:rowId xmlns:a16="http://schemas.microsoft.com/office/drawing/2014/main" val="2675647542"/>
                  </a:ext>
                </a:extLst>
              </a:tr>
              <a:tr h="780778">
                <a:tc>
                  <a:txBody>
                    <a:bodyPr/>
                    <a:lstStyle/>
                    <a:p>
                      <a:pPr algn="ctr"/>
                      <a:r>
                        <a:rPr lang="en-US" dirty="0">
                          <a:solidFill>
                            <a:srgbClr val="0000FF"/>
                          </a:solidFill>
                        </a:rPr>
                        <a:t>SPPD – DD &amp; Management Team</a:t>
                      </a:r>
                    </a:p>
                  </a:txBody>
                  <a:tcPr anchor="ctr"/>
                </a:tc>
                <a:tc>
                  <a:txBody>
                    <a:bodyPr/>
                    <a:lstStyle/>
                    <a:p>
                      <a:pPr algn="ctr"/>
                      <a:r>
                        <a:rPr lang="en-US" dirty="0">
                          <a:solidFill>
                            <a:srgbClr val="0000FF"/>
                          </a:solidFill>
                        </a:rPr>
                        <a:t>Jan 27, 2021</a:t>
                      </a:r>
                    </a:p>
                  </a:txBody>
                  <a:tcPr anchor="ctr"/>
                </a:tc>
                <a:extLst>
                  <a:ext uri="{0D108BD9-81ED-4DB2-BD59-A6C34878D82A}">
                    <a16:rowId xmlns:a16="http://schemas.microsoft.com/office/drawing/2014/main" val="2819699671"/>
                  </a:ext>
                </a:extLst>
              </a:tr>
              <a:tr h="780778">
                <a:tc>
                  <a:txBody>
                    <a:bodyPr/>
                    <a:lstStyle/>
                    <a:p>
                      <a:pPr algn="ctr"/>
                      <a:r>
                        <a:rPr lang="en-US" dirty="0">
                          <a:solidFill>
                            <a:srgbClr val="0000FF"/>
                          </a:solidFill>
                        </a:rPr>
                        <a:t>OAQPS – Office Director</a:t>
                      </a:r>
                    </a:p>
                  </a:txBody>
                  <a:tcPr anchor="ctr"/>
                </a:tc>
                <a:tc>
                  <a:txBody>
                    <a:bodyPr/>
                    <a:lstStyle/>
                    <a:p>
                      <a:pPr algn="ctr"/>
                      <a:r>
                        <a:rPr lang="en-US" dirty="0">
                          <a:solidFill>
                            <a:srgbClr val="0000FF"/>
                          </a:solidFill>
                        </a:rPr>
                        <a:t>Feb 1, 2021</a:t>
                      </a:r>
                    </a:p>
                  </a:txBody>
                  <a:tcPr anchor="ctr"/>
                </a:tc>
                <a:extLst>
                  <a:ext uri="{0D108BD9-81ED-4DB2-BD59-A6C34878D82A}">
                    <a16:rowId xmlns:a16="http://schemas.microsoft.com/office/drawing/2014/main" val="509357973"/>
                  </a:ext>
                </a:extLst>
              </a:tr>
            </a:tbl>
          </a:graphicData>
        </a:graphic>
      </p:graphicFrame>
      <p:sp>
        <p:nvSpPr>
          <p:cNvPr id="5" name="Slide Number Placeholder 1">
            <a:extLst>
              <a:ext uri="{FF2B5EF4-FFF2-40B4-BE49-F238E27FC236}">
                <a16:creationId xmlns:a16="http://schemas.microsoft.com/office/drawing/2014/main" id="{DECFCB60-2D39-4D11-ADB9-085F76F8A68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240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F36435-4C91-4FB8-AF2D-9DE640C06D6F}"/>
              </a:ext>
            </a:extLst>
          </p:cNvPr>
          <p:cNvPicPr>
            <a:picLocks noChangeAspect="1"/>
          </p:cNvPicPr>
          <p:nvPr/>
        </p:nvPicPr>
        <p:blipFill>
          <a:blip r:embed="rId2"/>
          <a:stretch>
            <a:fillRect/>
          </a:stretch>
        </p:blipFill>
        <p:spPr>
          <a:xfrm>
            <a:off x="23554" y="1460124"/>
            <a:ext cx="3069570" cy="2098820"/>
          </a:xfrm>
          <a:prstGeom prst="rect">
            <a:avLst/>
          </a:prstGeom>
          <a:ln>
            <a:solidFill>
              <a:schemeClr val="tx1"/>
            </a:solidFill>
          </a:ln>
        </p:spPr>
      </p:pic>
      <p:sp>
        <p:nvSpPr>
          <p:cNvPr id="2" name="Title 1">
            <a:extLst>
              <a:ext uri="{FF2B5EF4-FFF2-40B4-BE49-F238E27FC236}">
                <a16:creationId xmlns:a16="http://schemas.microsoft.com/office/drawing/2014/main" id="{628D9C1B-6D44-4A3A-8A46-18411CDB5D52}"/>
              </a:ext>
            </a:extLst>
          </p:cNvPr>
          <p:cNvSpPr>
            <a:spLocks noGrp="1"/>
          </p:cNvSpPr>
          <p:nvPr>
            <p:ph type="title"/>
          </p:nvPr>
        </p:nvSpPr>
        <p:spPr/>
        <p:txBody>
          <a:bodyPr/>
          <a:lstStyle/>
          <a:p>
            <a:r>
              <a:rPr lang="en-US" altLang="zh-CN" dirty="0"/>
              <a:t>NEXUS Tool: </a:t>
            </a:r>
            <a:r>
              <a:rPr lang="en-US" altLang="zh-CN" dirty="0">
                <a:solidFill>
                  <a:srgbClr val="FFFF00"/>
                </a:solidFill>
              </a:rPr>
              <a:t>Three Key Modules</a:t>
            </a:r>
            <a:endParaRPr lang="en-US" dirty="0"/>
          </a:p>
        </p:txBody>
      </p:sp>
      <p:sp>
        <p:nvSpPr>
          <p:cNvPr id="4" name="TextBox 3">
            <a:extLst>
              <a:ext uri="{FF2B5EF4-FFF2-40B4-BE49-F238E27FC236}">
                <a16:creationId xmlns:a16="http://schemas.microsoft.com/office/drawing/2014/main" id="{C376D0FF-B523-4AA3-86B6-DA3F09F4ABB9}"/>
              </a:ext>
            </a:extLst>
          </p:cNvPr>
          <p:cNvSpPr txBox="1"/>
          <p:nvPr/>
        </p:nvSpPr>
        <p:spPr>
          <a:xfrm>
            <a:off x="201535" y="925061"/>
            <a:ext cx="2821413"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Viewer Module</a:t>
            </a:r>
          </a:p>
        </p:txBody>
      </p:sp>
      <p:sp>
        <p:nvSpPr>
          <p:cNvPr id="5" name="TextBox 4">
            <a:extLst>
              <a:ext uri="{FF2B5EF4-FFF2-40B4-BE49-F238E27FC236}">
                <a16:creationId xmlns:a16="http://schemas.microsoft.com/office/drawing/2014/main" id="{A0EC7057-5478-46CF-93F2-9C7DC9DDE23A}"/>
              </a:ext>
            </a:extLst>
          </p:cNvPr>
          <p:cNvSpPr txBox="1"/>
          <p:nvPr/>
        </p:nvSpPr>
        <p:spPr>
          <a:xfrm>
            <a:off x="3270746" y="905214"/>
            <a:ext cx="260250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Input Module</a:t>
            </a:r>
          </a:p>
        </p:txBody>
      </p:sp>
      <p:sp>
        <p:nvSpPr>
          <p:cNvPr id="6" name="TextBox 5">
            <a:extLst>
              <a:ext uri="{FF2B5EF4-FFF2-40B4-BE49-F238E27FC236}">
                <a16:creationId xmlns:a16="http://schemas.microsoft.com/office/drawing/2014/main" id="{84EBF05D-D092-40BA-9A35-3EFE5EDDDF82}"/>
              </a:ext>
            </a:extLst>
          </p:cNvPr>
          <p:cNvSpPr txBox="1"/>
          <p:nvPr/>
        </p:nvSpPr>
        <p:spPr>
          <a:xfrm>
            <a:off x="6300409" y="914358"/>
            <a:ext cx="270644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Query Module</a:t>
            </a:r>
          </a:p>
        </p:txBody>
      </p:sp>
      <p:sp>
        <p:nvSpPr>
          <p:cNvPr id="7" name="Rectangle 12">
            <a:extLst>
              <a:ext uri="{FF2B5EF4-FFF2-40B4-BE49-F238E27FC236}">
                <a16:creationId xmlns:a16="http://schemas.microsoft.com/office/drawing/2014/main" id="{35C354B1-F89F-41AF-86A7-1D697ADD1CB0}"/>
              </a:ext>
            </a:extLst>
          </p:cNvPr>
          <p:cNvSpPr/>
          <p:nvPr/>
        </p:nvSpPr>
        <p:spPr>
          <a:xfrm>
            <a:off x="512064" y="1758955"/>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49F343A-F2F4-4572-8E07-1FCC1FC4147E}"/>
              </a:ext>
            </a:extLst>
          </p:cNvPr>
          <p:cNvPicPr>
            <a:picLocks noChangeAspect="1"/>
          </p:cNvPicPr>
          <p:nvPr/>
        </p:nvPicPr>
        <p:blipFill rotWithShape="1">
          <a:blip r:embed="rId3"/>
          <a:srcRect t="11337"/>
          <a:stretch/>
        </p:blipFill>
        <p:spPr>
          <a:xfrm>
            <a:off x="3162004" y="1453718"/>
            <a:ext cx="2839968" cy="2105226"/>
          </a:xfrm>
          <a:prstGeom prst="rect">
            <a:avLst/>
          </a:prstGeom>
          <a:ln>
            <a:solidFill>
              <a:schemeClr val="tx1"/>
            </a:solidFill>
          </a:ln>
        </p:spPr>
      </p:pic>
      <p:pic>
        <p:nvPicPr>
          <p:cNvPr id="9" name="Picture 8">
            <a:extLst>
              <a:ext uri="{FF2B5EF4-FFF2-40B4-BE49-F238E27FC236}">
                <a16:creationId xmlns:a16="http://schemas.microsoft.com/office/drawing/2014/main" id="{621251CB-779F-4586-90AC-BEB342D8D577}"/>
              </a:ext>
            </a:extLst>
          </p:cNvPr>
          <p:cNvPicPr>
            <a:picLocks noChangeAspect="1"/>
          </p:cNvPicPr>
          <p:nvPr/>
        </p:nvPicPr>
        <p:blipFill>
          <a:blip r:embed="rId4"/>
          <a:stretch>
            <a:fillRect/>
          </a:stretch>
        </p:blipFill>
        <p:spPr>
          <a:xfrm>
            <a:off x="6084476" y="1476460"/>
            <a:ext cx="2990250" cy="2078379"/>
          </a:xfrm>
          <a:prstGeom prst="rect">
            <a:avLst/>
          </a:prstGeom>
          <a:ln>
            <a:solidFill>
              <a:schemeClr val="tx1"/>
            </a:solidFill>
          </a:ln>
        </p:spPr>
      </p:pic>
      <p:sp>
        <p:nvSpPr>
          <p:cNvPr id="11" name="Rectangle 10">
            <a:extLst>
              <a:ext uri="{FF2B5EF4-FFF2-40B4-BE49-F238E27FC236}">
                <a16:creationId xmlns:a16="http://schemas.microsoft.com/office/drawing/2014/main" id="{E2E56748-F774-4667-9AD6-2FD6ECB916FC}"/>
              </a:ext>
            </a:extLst>
          </p:cNvPr>
          <p:cNvSpPr/>
          <p:nvPr/>
        </p:nvSpPr>
        <p:spPr>
          <a:xfrm>
            <a:off x="23554" y="3725571"/>
            <a:ext cx="3069570" cy="2031325"/>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rPr>
              <a:t>Setting Pane - users can set standard values for several kinds of pollutant data for the data viewer</a:t>
            </a:r>
          </a:p>
          <a:p>
            <a:pPr marL="285750" indent="-28575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rPr>
              <a:t>Viewer Pane - shows multi-pollutant data in maps, charts and tables.</a:t>
            </a:r>
            <a:endParaRPr lang="en-US" dirty="0"/>
          </a:p>
        </p:txBody>
      </p:sp>
      <p:sp>
        <p:nvSpPr>
          <p:cNvPr id="12" name="Rectangle 11">
            <a:extLst>
              <a:ext uri="{FF2B5EF4-FFF2-40B4-BE49-F238E27FC236}">
                <a16:creationId xmlns:a16="http://schemas.microsoft.com/office/drawing/2014/main" id="{FE770CF1-8B9C-45A4-BBC6-1435EC7899E4}"/>
              </a:ext>
            </a:extLst>
          </p:cNvPr>
          <p:cNvSpPr/>
          <p:nvPr/>
        </p:nvSpPr>
        <p:spPr>
          <a:xfrm>
            <a:off x="3162004" y="3725571"/>
            <a:ext cx="2766796" cy="1477328"/>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Setting Pane – users can define data sources for NEXUS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Preview Pane – preview input files</a:t>
            </a:r>
            <a:endParaRPr lang="en-US" dirty="0"/>
          </a:p>
        </p:txBody>
      </p:sp>
      <p:sp>
        <p:nvSpPr>
          <p:cNvPr id="13" name="Rectangle 12">
            <a:extLst>
              <a:ext uri="{FF2B5EF4-FFF2-40B4-BE49-F238E27FC236}">
                <a16:creationId xmlns:a16="http://schemas.microsoft.com/office/drawing/2014/main" id="{2E843DD5-460E-45C8-A24A-2256386C9BBE}"/>
              </a:ext>
            </a:extLst>
          </p:cNvPr>
          <p:cNvSpPr/>
          <p:nvPr/>
        </p:nvSpPr>
        <p:spPr>
          <a:xfrm>
            <a:off x="6084476" y="3725571"/>
            <a:ext cx="2781881" cy="1766189"/>
          </a:xfrm>
          <a:prstGeom prst="rect">
            <a:avLst/>
          </a:prstGeom>
        </p:spPr>
        <p:txBody>
          <a:bodyPr wrap="square">
            <a:spAutoFit/>
          </a:bodyPr>
          <a:lstStyle/>
          <a:p>
            <a:pPr marL="285750" marR="0" indent="-285750">
              <a:lnSpc>
                <a:spcPct val="107000"/>
              </a:lnSpc>
              <a:spcBef>
                <a:spcPts val="0"/>
              </a:spcBef>
              <a:spcAft>
                <a:spcPts val="800"/>
              </a:spcAft>
              <a:buFont typeface="Arial" panose="020B0604020202020204" pitchFamily="34" charset="0"/>
              <a:buChar char="•"/>
              <a:tabLst>
                <a:tab pos="4889500" algn="l"/>
              </a:tabLst>
            </a:pPr>
            <a:r>
              <a:rPr lang="en-US" dirty="0">
                <a:latin typeface="Calibri" panose="020F0502020204030204" pitchFamily="34" charset="0"/>
                <a:ea typeface="Calibri" panose="020F0502020204030204" pitchFamily="34" charset="0"/>
                <a:cs typeface="Times New Roman" panose="02020603050405020304" pitchFamily="18" charset="0"/>
              </a:rPr>
              <a:t>Upper Pane - the query conditions setting pane</a:t>
            </a:r>
          </a:p>
          <a:p>
            <a:pPr marL="285750" marR="0" indent="-285750">
              <a:lnSpc>
                <a:spcPct val="107000"/>
              </a:lnSpc>
              <a:spcBef>
                <a:spcPts val="0"/>
              </a:spcBef>
              <a:spcAft>
                <a:spcPts val="800"/>
              </a:spcAft>
              <a:buFont typeface="Arial" panose="020B0604020202020204" pitchFamily="34" charset="0"/>
              <a:buChar char="•"/>
              <a:tabLst>
                <a:tab pos="4889500" algn="l"/>
              </a:tabLst>
            </a:pPr>
            <a:r>
              <a:rPr lang="en-US" dirty="0">
                <a:latin typeface="Calibri" panose="020F0502020204030204" pitchFamily="34" charset="0"/>
                <a:ea typeface="Calibri" panose="020F0502020204030204" pitchFamily="34" charset="0"/>
                <a:cs typeface="Times New Roman" panose="02020603050405020304" pitchFamily="18" charset="0"/>
              </a:rPr>
              <a:t>Middle Pane – map</a:t>
            </a:r>
          </a:p>
          <a:p>
            <a:pPr marL="285750" marR="0" indent="-285750">
              <a:lnSpc>
                <a:spcPct val="107000"/>
              </a:lnSpc>
              <a:spcBef>
                <a:spcPts val="0"/>
              </a:spcBef>
              <a:spcAft>
                <a:spcPts val="800"/>
              </a:spcAft>
              <a:buFont typeface="Arial" panose="020B0604020202020204" pitchFamily="34" charset="0"/>
              <a:buChar char="•"/>
              <a:tabLst>
                <a:tab pos="4889500" algn="l"/>
              </a:tabLst>
            </a:pPr>
            <a:r>
              <a:rPr lang="en-US" dirty="0">
                <a:latin typeface="Calibri" panose="020F0502020204030204" pitchFamily="34" charset="0"/>
                <a:ea typeface="Calibri" panose="020F0502020204030204" pitchFamily="34" charset="0"/>
                <a:cs typeface="Times New Roman" panose="02020603050405020304" pitchFamily="18" charset="0"/>
              </a:rPr>
              <a:t>Bottom Pane – attribute table</a:t>
            </a:r>
          </a:p>
        </p:txBody>
      </p:sp>
      <p:sp>
        <p:nvSpPr>
          <p:cNvPr id="14" name="Slide Number Placeholder 1">
            <a:extLst>
              <a:ext uri="{FF2B5EF4-FFF2-40B4-BE49-F238E27FC236}">
                <a16:creationId xmlns:a16="http://schemas.microsoft.com/office/drawing/2014/main" id="{9E5AC456-93BB-4F96-AB59-9FC03681C62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16765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7882198-64C7-41A8-A808-BD13EF189963}"/>
              </a:ext>
            </a:extLst>
          </p:cNvPr>
          <p:cNvPicPr>
            <a:picLocks noChangeAspect="1"/>
          </p:cNvPicPr>
          <p:nvPr/>
        </p:nvPicPr>
        <p:blipFill>
          <a:blip r:embed="rId3"/>
          <a:stretch>
            <a:fillRect/>
          </a:stretch>
        </p:blipFill>
        <p:spPr>
          <a:xfrm>
            <a:off x="75836" y="771726"/>
            <a:ext cx="9068164" cy="4831473"/>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DATA VIEWER</a:t>
            </a:r>
            <a:endParaRPr lang="zh-CN" altLang="en-US" dirty="0">
              <a:solidFill>
                <a:srgbClr val="FFFF00"/>
              </a:solidFill>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3316797" y="749722"/>
            <a:ext cx="2802177" cy="461665"/>
          </a:xfrm>
          <a:prstGeom prst="rect">
            <a:avLst/>
          </a:prstGeom>
          <a:noFill/>
        </p:spPr>
        <p:txBody>
          <a:bodyPr wrap="none" rtlCol="0">
            <a:spAutoFit/>
          </a:bodyPr>
          <a:lstStyle/>
          <a:p>
            <a:pPr>
              <a:defRPr/>
            </a:pPr>
            <a:r>
              <a:rPr lang="en-US" sz="2400" b="1" dirty="0">
                <a:solidFill>
                  <a:srgbClr val="FF0000"/>
                </a:solidFill>
                <a:latin typeface="Calibri"/>
              </a:rPr>
              <a:t>Data Viewer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43138" y="5569669"/>
            <a:ext cx="4269322" cy="1323439"/>
          </a:xfrm>
          <a:prstGeom prst="rect">
            <a:avLst/>
          </a:prstGeom>
          <a:noFill/>
          <a:ln>
            <a:no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View and create interactive Map/Data/Chart/Table</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flexible selections &amp; mapping of “</a:t>
            </a:r>
            <a:r>
              <a:rPr lang="en-US" sz="1600" dirty="0">
                <a:solidFill>
                  <a:srgbClr val="FF0000"/>
                </a:solidFill>
                <a:latin typeface="Arial" panose="020B0604020202020204" pitchFamily="34" charset="0"/>
                <a:cs typeface="Arial" panose="020B0604020202020204" pitchFamily="34" charset="0"/>
              </a:rPr>
              <a:t>Ambient” </a:t>
            </a:r>
            <a:r>
              <a:rPr lang="en-US" sz="1600" dirty="0">
                <a:latin typeface="Arial" panose="020B0604020202020204" pitchFamily="34" charset="0"/>
                <a:cs typeface="Arial" panose="020B0604020202020204" pitchFamily="34" charset="0"/>
              </a:rPr>
              <a:t>and/or </a:t>
            </a:r>
            <a:r>
              <a:rPr lang="en-US" sz="1600" dirty="0">
                <a:solidFill>
                  <a:srgbClr val="FF0000"/>
                </a:solidFill>
                <a:latin typeface="Arial" panose="020B0604020202020204" pitchFamily="34" charset="0"/>
                <a:cs typeface="Arial" panose="020B0604020202020204" pitchFamily="34" charset="0"/>
              </a:rPr>
              <a:t>“Risk” </a:t>
            </a:r>
            <a:r>
              <a:rPr lang="en-US" sz="1600" dirty="0">
                <a:latin typeface="Arial" panose="020B0604020202020204" pitchFamily="34" charset="0"/>
                <a:cs typeface="Arial" panose="020B0604020202020204" pitchFamily="34" charset="0"/>
              </a:rPr>
              <a:t>levels of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and Air Toxics</a:t>
            </a:r>
          </a:p>
        </p:txBody>
      </p:sp>
      <p:sp>
        <p:nvSpPr>
          <p:cNvPr id="17" name="Rectangle 12">
            <a:extLst>
              <a:ext uri="{FF2B5EF4-FFF2-40B4-BE49-F238E27FC236}">
                <a16:creationId xmlns:a16="http://schemas.microsoft.com/office/drawing/2014/main" id="{94EE4D15-F0F9-4652-8B1F-93B7CE828648}"/>
              </a:ext>
            </a:extLst>
          </p:cNvPr>
          <p:cNvSpPr/>
          <p:nvPr/>
        </p:nvSpPr>
        <p:spPr>
          <a:xfrm>
            <a:off x="1635760" y="1323833"/>
            <a:ext cx="883920" cy="15512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3CD41E5C-43F2-4AC4-BE0A-198F87799567}"/>
              </a:ext>
            </a:extLst>
          </p:cNvPr>
          <p:cNvSpPr txBox="1"/>
          <p:nvPr/>
        </p:nvSpPr>
        <p:spPr>
          <a:xfrm>
            <a:off x="4417478" y="5569669"/>
            <a:ext cx="4269322" cy="1077218"/>
          </a:xfrm>
          <a:prstGeom prst="rect">
            <a:avLst/>
          </a:prstGeom>
          <a:noFill/>
          <a:ln>
            <a:no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Link and display </a:t>
            </a:r>
            <a:r>
              <a:rPr lang="en-US" sz="1600" dirty="0">
                <a:solidFill>
                  <a:srgbClr val="FF0000"/>
                </a:solidFill>
                <a:latin typeface="Arial" panose="020B0604020202020204" pitchFamily="34" charset="0"/>
                <a:cs typeface="Arial" panose="020B0604020202020204" pitchFamily="34" charset="0"/>
              </a:rPr>
              <a:t>major emission sources</a:t>
            </a:r>
            <a:r>
              <a:rPr lang="en-US" sz="1600" dirty="0">
                <a:latin typeface="Arial" panose="020B0604020202020204" pitchFamily="34" charset="0"/>
                <a:cs typeface="Arial" panose="020B0604020202020204" pitchFamily="34" charset="0"/>
              </a:rPr>
              <a:t> locations &amp; emitted pollutants info.</a:t>
            </a:r>
          </a:p>
        </p:txBody>
      </p:sp>
      <p:sp>
        <p:nvSpPr>
          <p:cNvPr id="21" name="Slide Number Placeholder 1">
            <a:extLst>
              <a:ext uri="{FF2B5EF4-FFF2-40B4-BE49-F238E27FC236}">
                <a16:creationId xmlns:a16="http://schemas.microsoft.com/office/drawing/2014/main" id="{837B4F44-BD55-4E2C-BAD4-83D3068E1DD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2391960"/>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3006f07c-321e-40d4-b751-0dd96e4afa6b">Pending</Records_x0020_Status>
    <Records_x0020_Date xmlns="3006f07c-321e-40d4-b751-0dd96e4afa6b" xsi:nil="true"/>
  </documentManagement>
</p:properties>
</file>

<file path=customXml/item16.xml><?xml version="1.0" encoding="utf-8"?>
<?mso-contentType ?>
<FormTemplates xmlns="http://schemas.microsoft.com/sharepoint/v3/contenttype/forms">
  <Display>DocumentLibraryForm</Display>
  <Edit>DocumentLibraryForm</Edit>
  <New>DocumentLibraryForm</New>
</FormTemplates>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ct:contentTypeSchema xmlns:ct="http://schemas.microsoft.com/office/2006/metadata/contentType" xmlns:ma="http://schemas.microsoft.com/office/2006/metadata/properties/metaAttributes" ct:_="" ma:_="" ma:contentTypeName="Document" ma:contentTypeID="0x0101006345D192C635C744BABE41C2D8F33097" ma:contentTypeVersion="32" ma:contentTypeDescription="Create a new document." ma:contentTypeScope="" ma:versionID="7dd028bb86cd86aed110d783c3b4a52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3006f07c-321e-40d4-b751-0dd96e4afa6b" xmlns:ns7="eefeb4cd-30b0-4c9c-9107-c6f5adb79009" targetNamespace="http://schemas.microsoft.com/office/2006/metadata/properties" ma:root="true" ma:fieldsID="22dd885301491c7c6cee9c053935d43b" ns1:_="" ns3:_="" ns4:_="" ns5:_="" ns6:_="" ns7:_="">
    <xsd:import namespace="http://schemas.microsoft.com/sharepoint/v3"/>
    <xsd:import namespace="4ffa91fb-a0ff-4ac5-b2db-65c790d184a4"/>
    <xsd:import namespace="http://schemas.microsoft.com/sharepoint.v3"/>
    <xsd:import namespace="http://schemas.microsoft.com/sharepoint/v3/fields"/>
    <xsd:import namespace="3006f07c-321e-40d4-b751-0dd96e4afa6b"/>
    <xsd:import namespace="eefeb4cd-30b0-4c9c-9107-c6f5adb79009"/>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Records_x0020_Status" minOccurs="0"/>
                <xsd:element ref="ns6:Records_x0020_Date" minOccurs="0"/>
                <xsd:element ref="ns7:MediaServiceMetadata" minOccurs="0"/>
                <xsd:element ref="ns7:MediaServiceFastMetadata" minOccurs="0"/>
                <xsd:element ref="ns7:MediaServiceDateTaken" minOccurs="0"/>
                <xsd:element ref="ns7:MediaServiceAutoTags" minOccurs="0"/>
                <xsd:element ref="ns7:MediaServiceLocation" minOccurs="0"/>
                <xsd:element ref="ns7:MediaServiceOCR" minOccurs="0"/>
                <xsd:element ref="ns7:MediaServiceGenerationTime" minOccurs="0"/>
                <xsd:element ref="ns7: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10b1839-47bd-4f9b-be6e-576ef663e14e}" ma:internalName="TaxCatchAllLabel" ma:readOnly="true" ma:showField="CatchAllDataLabel" ma:web="3006f07c-321e-40d4-b751-0dd96e4afa6b">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10b1839-47bd-4f9b-be6e-576ef663e14e}" ma:internalName="TaxCatchAll" ma:showField="CatchAllData" ma:web="3006f07c-321e-40d4-b751-0dd96e4afa6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06f07c-321e-40d4-b751-0dd96e4afa6b" elementFormDefault="qualified">
    <xsd:import namespace="http://schemas.microsoft.com/office/2006/documentManagement/types"/>
    <xsd:import namespace="http://schemas.microsoft.com/office/infopath/2007/PartnerControls"/>
    <xsd:element name="Records_x0020_Status" ma:index="28" nillable="true" ma:displayName="Records Status" ma:default="Pending" ma:internalName="Records_x0020_Status">
      <xsd:simpleType>
        <xsd:restriction base="dms:Text"/>
      </xsd:simpleType>
    </xsd:element>
    <xsd:element name="Records_x0020_Date" ma:index="29"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feb4cd-30b0-4c9c-9107-c6f5adb79009"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Location" ma:index="34" nillable="true" ma:displayName="Location" ma:internalName="MediaServiceLocation"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mso-contentType ?>
<SharedContentType xmlns="Microsoft.SharePoint.Taxonomy.ContentTypeSync" SourceId="29f62856-1543-49d4-a736-4569d363f533" ContentTypeId="0x0101" PreviousValue="false"/>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10.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11.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12.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13.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14.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15.xml><?xml version="1.0" encoding="utf-8"?>
<ds:datastoreItem xmlns:ds="http://schemas.openxmlformats.org/officeDocument/2006/customXml" ds:itemID="{61A6E0D0-DF25-41E1-849F-4E7E9FBDD1A9}">
  <ds:schemaRef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eefeb4cd-30b0-4c9c-9107-c6f5adb79009"/>
    <ds:schemaRef ds:uri="3006f07c-321e-40d4-b751-0dd96e4afa6b"/>
    <ds:schemaRef ds:uri="http://schemas.microsoft.com/sharepoint/v3"/>
    <ds:schemaRef ds:uri="http://schemas.microsoft.com/sharepoint/v3/fields"/>
    <ds:schemaRef ds:uri="http://purl.org/dc/terms/"/>
    <ds:schemaRef ds:uri="http://schemas.microsoft.com/sharepoint.v3"/>
    <ds:schemaRef ds:uri="4ffa91fb-a0ff-4ac5-b2db-65c790d184a4"/>
    <ds:schemaRef ds:uri="http://www.w3.org/XML/1998/namespace"/>
    <ds:schemaRef ds:uri="http://purl.org/dc/dcmitype/"/>
  </ds:schemaRefs>
</ds:datastoreItem>
</file>

<file path=customXml/itemProps16.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17.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18.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19.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2.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20.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21.xml><?xml version="1.0" encoding="utf-8"?>
<ds:datastoreItem xmlns:ds="http://schemas.openxmlformats.org/officeDocument/2006/customXml" ds:itemID="{4FE7B413-7B7E-4DE2-A507-DB9AC35C24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3006f07c-321e-40d4-b751-0dd96e4afa6b"/>
    <ds:schemaRef ds:uri="eefeb4cd-30b0-4c9c-9107-c6f5adb79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2.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23.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24.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25.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26.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27.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28.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3.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4.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5.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6.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7.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8.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9.xml><?xml version="1.0" encoding="utf-8"?>
<ds:datastoreItem xmlns:ds="http://schemas.openxmlformats.org/officeDocument/2006/customXml" ds:itemID="{27F44FBE-2015-4FDA-8400-B9BE1887AB0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70132</TotalTime>
  <Words>3918</Words>
  <Application>Microsoft Office PowerPoint</Application>
  <PresentationFormat>On-screen Show (4:3)</PresentationFormat>
  <Paragraphs>490</Paragraphs>
  <Slides>55</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微软雅黑</vt:lpstr>
      <vt:lpstr>黑体</vt:lpstr>
      <vt:lpstr>Arial</vt:lpstr>
      <vt:lpstr>Calibri</vt:lpstr>
      <vt:lpstr>Times New Roman</vt:lpstr>
      <vt:lpstr>Verdana</vt:lpstr>
      <vt:lpstr>Wingdings</vt:lpstr>
      <vt:lpstr>2_EMPA课题组模板</vt:lpstr>
      <vt:lpstr>3_EMPA课题组模板</vt:lpstr>
      <vt:lpstr>“NEXUS” Multi-Pollutant Analysis Tool  Development: Status and Progress</vt:lpstr>
      <vt:lpstr>Overview</vt:lpstr>
      <vt:lpstr>Multi-Pollutant (MP) Background</vt:lpstr>
      <vt:lpstr>NEXUS Tool Development</vt:lpstr>
      <vt:lpstr>Expected Use of NEXUS Tool</vt:lpstr>
      <vt:lpstr>NEXUS Tool : Schedule &amp; Installation</vt:lpstr>
      <vt:lpstr>NEXUS Tool : Briefing Schedule</vt:lpstr>
      <vt:lpstr>NEXUS Tool: Three Key Modules</vt:lpstr>
      <vt:lpstr>NEXUS Tool: DATA VIEWER</vt:lpstr>
      <vt:lpstr>NEXUS Tool: DATA INPUT</vt:lpstr>
      <vt:lpstr>PowerPoint Presentation</vt:lpstr>
      <vt:lpstr>NEXUS Tool: DATA QUERY</vt:lpstr>
      <vt:lpstr>OID Related Examples</vt:lpstr>
      <vt:lpstr>NEXUS Tool: Example 1 - ID High MP Risk Areas</vt:lpstr>
      <vt:lpstr>NEXUS Tool: Highest MP Risk Areas in R4</vt:lpstr>
      <vt:lpstr>NEXUS Tool: Rankings from Data Query Module</vt:lpstr>
      <vt:lpstr>NEXUS Tool: Emissions Sources in Miami CBSA</vt:lpstr>
      <vt:lpstr>NEXUS Tool: Source Details in Miami CBSA</vt:lpstr>
      <vt:lpstr>NEXUS Tool: Example 2—MP Sources in OKC-Shawnee CBSA</vt:lpstr>
      <vt:lpstr>NEXUS Tool: Emissions Sources in OKC-Shawnee CBSA</vt:lpstr>
      <vt:lpstr>NEXUS Tool: Source Details in OKC-Shawnee CBSA</vt:lpstr>
      <vt:lpstr>NEXUS Tool: Example 3 - MP Risks in EJ Communities</vt:lpstr>
      <vt:lpstr>NEXUS Tool: Screening with Data Query Module</vt:lpstr>
      <vt:lpstr>NEXUS Tool: Major Emissions Sources in Memphis </vt:lpstr>
      <vt:lpstr>NEXUS Tool: EJ Screening in Memphis</vt:lpstr>
      <vt:lpstr>Potential Environmental Justice Indices</vt:lpstr>
      <vt:lpstr>Potential EJ Capability Additions</vt:lpstr>
      <vt:lpstr>Discussion and Next Steps (1) </vt:lpstr>
      <vt:lpstr>Discussion and Next Steps (2) </vt:lpstr>
      <vt:lpstr>PowerPoint Presentation</vt:lpstr>
      <vt:lpstr>NEXUS Tool Demo: 2014 NEXUS Case</vt:lpstr>
      <vt:lpstr>“NEXUS 1.5”:   Quick Tutorial</vt:lpstr>
      <vt:lpstr>NEXUS Tool: On-line User’s Manual</vt:lpstr>
      <vt:lpstr>NEXUS Tool: Data Viewer Module</vt:lpstr>
      <vt:lpstr>Data Viewer Module: Selections &amp; Map Display</vt:lpstr>
      <vt:lpstr>Data Viewer: “Apply” New Selections</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Data Viewer: EPA Region Table Generator</vt:lpstr>
      <vt:lpstr>Data Viewer: Data Search &amp; Filter</vt:lpstr>
      <vt:lpstr>Data Query Module: Main Page  </vt:lpstr>
      <vt:lpstr>Data Query Module: Configure Data Query </vt:lpstr>
      <vt:lpstr>Data Query Module: Overlaying Map  </vt:lpstr>
      <vt:lpstr>Data Query Module: Attribute Table </vt:lpstr>
      <vt:lpstr>Data Query Module: Attribute Table </vt:lpstr>
      <vt:lpstr>Data Input Module: Data Preview</vt:lpstr>
      <vt:lpstr>RoadMap for NEXUS Tool Demo (1)</vt:lpstr>
      <vt:lpstr>RoadMap for NEXUS Tool Demo (2)</vt:lpstr>
      <vt:lpstr>RoadMap for NEXUS Tool Demo (3)</vt:lpstr>
      <vt:lpstr>RoadMap for NEXUS Tool Demo (4)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Landis, Elizabeth</cp:lastModifiedBy>
  <cp:revision>1314</cp:revision>
  <cp:lastPrinted>2020-02-19T17:26:50Z</cp:lastPrinted>
  <dcterms:created xsi:type="dcterms:W3CDTF">2016-05-30T08:23:37Z</dcterms:created>
  <dcterms:modified xsi:type="dcterms:W3CDTF">2021-01-25T14:51:27Z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0x0101006345D192C635C744BABE41C2D8F33097</vt:lpwstr>
  </property>
</Properties>
</file>