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Lst>
  <p:notesMasterIdLst>
    <p:notesMasterId r:id="rId84"/>
  </p:notesMasterIdLst>
  <p:handoutMasterIdLst>
    <p:handoutMasterId r:id="rId85"/>
  </p:handoutMasterIdLst>
  <p:sldIdLst>
    <p:sldId id="1300" r:id="rId31"/>
    <p:sldId id="1247" r:id="rId32"/>
    <p:sldId id="1188" r:id="rId33"/>
    <p:sldId id="1265" r:id="rId34"/>
    <p:sldId id="1189" r:id="rId35"/>
    <p:sldId id="1294" r:id="rId36"/>
    <p:sldId id="1295" r:id="rId37"/>
    <p:sldId id="1297" r:id="rId38"/>
    <p:sldId id="1266" r:id="rId39"/>
    <p:sldId id="1249" r:id="rId40"/>
    <p:sldId id="1289" r:id="rId41"/>
    <p:sldId id="1290" r:id="rId42"/>
    <p:sldId id="1291" r:id="rId43"/>
    <p:sldId id="1269" r:id="rId44"/>
    <p:sldId id="1270" r:id="rId45"/>
    <p:sldId id="1292" r:id="rId46"/>
    <p:sldId id="1280" r:id="rId47"/>
    <p:sldId id="1287" r:id="rId48"/>
    <p:sldId id="1242" r:id="rId49"/>
    <p:sldId id="1232" r:id="rId50"/>
    <p:sldId id="1288" r:id="rId51"/>
    <p:sldId id="1293" r:id="rId52"/>
    <p:sldId id="1402" r:id="rId53"/>
    <p:sldId id="1400" r:id="rId54"/>
    <p:sldId id="1367" r:id="rId55"/>
    <p:sldId id="1404" r:id="rId56"/>
    <p:sldId id="1405" r:id="rId57"/>
    <p:sldId id="1406" r:id="rId58"/>
    <p:sldId id="1407" r:id="rId59"/>
    <p:sldId id="1408" r:id="rId60"/>
    <p:sldId id="1409" r:id="rId61"/>
    <p:sldId id="1379" r:id="rId62"/>
    <p:sldId id="1238" r:id="rId63"/>
    <p:sldId id="1398" r:id="rId64"/>
    <p:sldId id="1214" r:id="rId65"/>
    <p:sldId id="1158" r:id="rId66"/>
    <p:sldId id="1177" r:id="rId67"/>
    <p:sldId id="1388" r:id="rId68"/>
    <p:sldId id="1161" r:id="rId69"/>
    <p:sldId id="1178" r:id="rId70"/>
    <p:sldId id="1179" r:id="rId71"/>
    <p:sldId id="1180" r:id="rId72"/>
    <p:sldId id="1183" r:id="rId73"/>
    <p:sldId id="1182" r:id="rId74"/>
    <p:sldId id="1390" r:id="rId75"/>
    <p:sldId id="1383" r:id="rId76"/>
    <p:sldId id="1215" r:id="rId77"/>
    <p:sldId id="1192" r:id="rId78"/>
    <p:sldId id="1187" r:id="rId79"/>
    <p:sldId id="1186" r:id="rId80"/>
    <p:sldId id="1193" r:id="rId81"/>
    <p:sldId id="1216" r:id="rId82"/>
    <p:sldId id="1301" r:id="rId83"/>
  </p:sldIdLst>
  <p:sldSz cx="12192000" cy="6858000"/>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0F0F0"/>
    <a:srgbClr val="0000FF"/>
    <a:srgbClr val="3366FF"/>
    <a:srgbClr val="333399"/>
    <a:srgbClr val="F2DCDB"/>
    <a:srgbClr val="AFEBAF"/>
    <a:srgbClr val="93FF93"/>
    <a:srgbClr val="85FFBC"/>
    <a:srgbClr val="FFFF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03BDD1-B22E-451E-B989-8DF355C551A6}" v="4" dt="2021-06-29T14:40:59.0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90" autoAdjust="0"/>
    <p:restoredTop sz="92443" autoAdjust="0"/>
  </p:normalViewPr>
  <p:slideViewPr>
    <p:cSldViewPr snapToGrid="0">
      <p:cViewPr varScale="1">
        <p:scale>
          <a:sx n="105" d="100"/>
          <a:sy n="105" d="100"/>
        </p:scale>
        <p:origin x="840" y="11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82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5" Type="http://schemas.openxmlformats.org/officeDocument/2006/relationships/customXml" Target="../customXml/item5.xml"/><Relationship Id="rId90" Type="http://schemas.microsoft.com/office/2016/11/relationships/changesInfo" Target="changesInfos/changesInfo1.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customXml" Target="../customXml/item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customXml" Target="../customXml/item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7" Type="http://schemas.openxmlformats.org/officeDocument/2006/relationships/customXml" Target="../customXml/item7.xml"/><Relationship Id="rId71" Type="http://schemas.openxmlformats.org/officeDocument/2006/relationships/slide" Target="slides/slide41.xml"/><Relationship Id="rId2" Type="http://schemas.openxmlformats.org/officeDocument/2006/relationships/customXml" Target="../customXml/item2.xml"/><Relationship Id="rId29" Type="http://schemas.openxmlformats.org/officeDocument/2006/relationships/slideMaster" Target="slideMasters/slideMaster1.xml"/><Relationship Id="rId24" Type="http://schemas.openxmlformats.org/officeDocument/2006/relationships/customXml" Target="../customXml/item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viewProps" Target="viewProps.xml"/><Relationship Id="rId61" Type="http://schemas.openxmlformats.org/officeDocument/2006/relationships/slide" Target="slides/slide31.xml"/><Relationship Id="rId82" Type="http://schemas.openxmlformats.org/officeDocument/2006/relationships/slide" Target="slides/slide52.xml"/><Relationship Id="rId19" Type="http://schemas.openxmlformats.org/officeDocument/2006/relationships/customXml" Target="../customXml/item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g, Carey" userId="5dcdf613-9329-442e-aaa9-13ddf77a7abf" providerId="ADAL" clId="{879E622C-4608-47BE-923D-78536C63351D}"/>
    <pc:docChg chg="custSel addSld modSld sldOrd">
      <pc:chgData name="Jang, Carey" userId="5dcdf613-9329-442e-aaa9-13ddf77a7abf" providerId="ADAL" clId="{879E622C-4608-47BE-923D-78536C63351D}" dt="2021-06-29T17:40:11.125" v="4"/>
      <pc:docMkLst>
        <pc:docMk/>
      </pc:docMkLst>
      <pc:sldChg chg="add ord">
        <pc:chgData name="Jang, Carey" userId="5dcdf613-9329-442e-aaa9-13ddf77a7abf" providerId="ADAL" clId="{879E622C-4608-47BE-923D-78536C63351D}" dt="2021-06-29T17:40:11.125" v="4"/>
        <pc:sldMkLst>
          <pc:docMk/>
          <pc:sldMk cId="1355029264" sldId="1400"/>
        </pc:sldMkLst>
      </pc:sldChg>
      <pc:sldChg chg="addSp delSp modSp mod">
        <pc:chgData name="Jang, Carey" userId="5dcdf613-9329-442e-aaa9-13ddf77a7abf" providerId="ADAL" clId="{879E622C-4608-47BE-923D-78536C63351D}" dt="2021-06-29T17:17:59.488" v="2" actId="478"/>
        <pc:sldMkLst>
          <pc:docMk/>
          <pc:sldMk cId="2634687823" sldId="1402"/>
        </pc:sldMkLst>
        <pc:graphicFrameChg chg="add del mod">
          <ac:chgData name="Jang, Carey" userId="5dcdf613-9329-442e-aaa9-13ddf77a7abf" providerId="ADAL" clId="{879E622C-4608-47BE-923D-78536C63351D}" dt="2021-06-29T17:17:59.488" v="2" actId="478"/>
          <ac:graphicFrameMkLst>
            <pc:docMk/>
            <pc:sldMk cId="2634687823" sldId="1402"/>
            <ac:graphicFrameMk id="5" creationId="{4056FF89-0E2C-4DA8-8DB5-61829B471650}"/>
          </ac:graphicFrameMkLst>
        </pc:graphicFrameChg>
      </pc:sldChg>
    </pc:docChg>
  </pc:docChgLst>
  <pc:docChgLst>
    <pc:chgData name="Landis, Elizabeth" userId="ab5a0f48-4954-4e8f-b852-9bcaf16ccf62" providerId="ADAL" clId="{F503BDD1-B22E-451E-B989-8DF355C551A6}"/>
    <pc:docChg chg="modSld">
      <pc:chgData name="Landis, Elizabeth" userId="ab5a0f48-4954-4e8f-b852-9bcaf16ccf62" providerId="ADAL" clId="{F503BDD1-B22E-451E-B989-8DF355C551A6}" dt="2021-06-29T14:40:54.025" v="10" actId="2"/>
      <pc:docMkLst>
        <pc:docMk/>
      </pc:docMkLst>
      <pc:sldChg chg="modSp">
        <pc:chgData name="Landis, Elizabeth" userId="ab5a0f48-4954-4e8f-b852-9bcaf16ccf62" providerId="ADAL" clId="{F503BDD1-B22E-451E-B989-8DF355C551A6}" dt="2021-06-29T14:05:09.003" v="3" actId="207"/>
        <pc:sldMkLst>
          <pc:docMk/>
          <pc:sldMk cId="637556850" sldId="1232"/>
        </pc:sldMkLst>
        <pc:spChg chg="mod">
          <ac:chgData name="Landis, Elizabeth" userId="ab5a0f48-4954-4e8f-b852-9bcaf16ccf62" providerId="ADAL" clId="{F503BDD1-B22E-451E-B989-8DF355C551A6}" dt="2021-06-29T14:04:23.786" v="1" actId="207"/>
          <ac:spMkLst>
            <pc:docMk/>
            <pc:sldMk cId="637556850" sldId="1232"/>
            <ac:spMk id="17" creationId="{D6DFD8EE-F930-413C-AC1B-AC31BB845D9A}"/>
          </ac:spMkLst>
        </pc:spChg>
        <pc:spChg chg="mod">
          <ac:chgData name="Landis, Elizabeth" userId="ab5a0f48-4954-4e8f-b852-9bcaf16ccf62" providerId="ADAL" clId="{F503BDD1-B22E-451E-B989-8DF355C551A6}" dt="2021-06-29T14:04:44.544" v="2" actId="207"/>
          <ac:spMkLst>
            <pc:docMk/>
            <pc:sldMk cId="637556850" sldId="1232"/>
            <ac:spMk id="18" creationId="{57B6A437-9820-476B-AB71-4C34E571694D}"/>
          </ac:spMkLst>
        </pc:spChg>
        <pc:spChg chg="mod">
          <ac:chgData name="Landis, Elizabeth" userId="ab5a0f48-4954-4e8f-b852-9bcaf16ccf62" providerId="ADAL" clId="{F503BDD1-B22E-451E-B989-8DF355C551A6}" dt="2021-06-29T14:05:09.003" v="3" actId="207"/>
          <ac:spMkLst>
            <pc:docMk/>
            <pc:sldMk cId="637556850" sldId="1232"/>
            <ac:spMk id="19" creationId="{41467B79-C560-4E62-BC83-DFCA88EB4F48}"/>
          </ac:spMkLst>
        </pc:spChg>
      </pc:sldChg>
      <pc:sldChg chg="modSp mod modNotesTx">
        <pc:chgData name="Landis, Elizabeth" userId="ab5a0f48-4954-4e8f-b852-9bcaf16ccf62" providerId="ADAL" clId="{F503BDD1-B22E-451E-B989-8DF355C551A6}" dt="2021-06-29T14:40:42.305" v="8" actId="20577"/>
        <pc:sldMkLst>
          <pc:docMk/>
          <pc:sldMk cId="2769904710" sldId="1300"/>
        </pc:sldMkLst>
        <pc:spChg chg="mod">
          <ac:chgData name="Landis, Elizabeth" userId="ab5a0f48-4954-4e8f-b852-9bcaf16ccf62" providerId="ADAL" clId="{F503BDD1-B22E-451E-B989-8DF355C551A6}" dt="2021-06-29T14:12:02.340" v="7" actId="20577"/>
          <ac:spMkLst>
            <pc:docMk/>
            <pc:sldMk cId="2769904710" sldId="1300"/>
            <ac:spMk id="5" creationId="{F61D042D-284D-4A10-9A7D-03255EC2BA7C}"/>
          </ac:spMkLst>
        </pc:spChg>
      </pc:sldChg>
      <pc:sldChg chg="modSp mod">
        <pc:chgData name="Landis, Elizabeth" userId="ab5a0f48-4954-4e8f-b852-9bcaf16ccf62" providerId="ADAL" clId="{F503BDD1-B22E-451E-B989-8DF355C551A6}" dt="2021-06-29T14:40:54.025" v="10" actId="2"/>
        <pc:sldMkLst>
          <pc:docMk/>
          <pc:sldMk cId="4135987262" sldId="1367"/>
        </pc:sldMkLst>
        <pc:graphicFrameChg chg="modGraphic">
          <ac:chgData name="Landis, Elizabeth" userId="ab5a0f48-4954-4e8f-b852-9bcaf16ccf62" providerId="ADAL" clId="{F503BDD1-B22E-451E-B989-8DF355C551A6}" dt="2021-06-29T14:40:54.025" v="10" actId="2"/>
          <ac:graphicFrameMkLst>
            <pc:docMk/>
            <pc:sldMk cId="4135987262" sldId="1367"/>
            <ac:graphicFrameMk id="125" creationId="{A0415CE9-DD1C-447C-BE99-00192BE19F6C}"/>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sepa-my.sharepoint.com/personal/jang_carey_epa_gov/Documents/Documents/Carey/2_NEXUS/NEXUS_briefing_2021/Proximity_Example_Table_char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usepa-my.sharepoint.com/personal/jang_carey_epa_gov/Documents/Documents/Carey/2_NEXUS/NEXUS_briefing_2021/Proximity_Example_Table_chart.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00" b="0" i="0" u="none" strike="noStrike" kern="1200" spc="0" baseline="0">
                <a:solidFill>
                  <a:schemeClr val="tx1">
                    <a:lumMod val="65000"/>
                    <a:lumOff val="35000"/>
                  </a:schemeClr>
                </a:solidFill>
                <a:latin typeface="+mn-lt"/>
                <a:ea typeface="+mn-ea"/>
                <a:cs typeface="+mn-cs"/>
              </a:defRPr>
            </a:pPr>
            <a:r>
              <a:rPr lang="en-US" sz="700" dirty="0"/>
              <a:t>MP Risk and EJ Analysis for Selected Facility/Sector Group</a:t>
            </a:r>
          </a:p>
        </c:rich>
      </c:tx>
      <c:layout>
        <c:manualLayout>
          <c:xMode val="edge"/>
          <c:yMode val="edge"/>
          <c:x val="0.15003697874637112"/>
          <c:y val="2.7494761742734908E-2"/>
        </c:manualLayout>
      </c:layout>
      <c:overlay val="0"/>
      <c:spPr>
        <a:noFill/>
        <a:ln>
          <a:noFill/>
        </a:ln>
        <a:effectLst/>
      </c:spPr>
      <c:txPr>
        <a:bodyPr rot="0" spcFirstLastPara="1" vertOverflow="ellipsis" vert="horz" wrap="square" anchor="ctr" anchorCtr="1"/>
        <a:lstStyle/>
        <a:p>
          <a:pPr>
            <a:defRPr sz="7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3826234294178913E-2"/>
          <c:y val="0.11314319691551653"/>
          <c:w val="0.90653883393835555"/>
          <c:h val="0.70115150029780704"/>
        </c:manualLayout>
      </c:layout>
      <c:barChart>
        <c:barDir val="col"/>
        <c:grouping val="clustered"/>
        <c:varyColors val="0"/>
        <c:ser>
          <c:idx val="0"/>
          <c:order val="0"/>
          <c:tx>
            <c:strRef>
              <c:f>Sheet1!$C$2</c:f>
              <c:strCache>
                <c:ptCount val="1"/>
                <c:pt idx="0">
                  <c:v>PM Risk</c:v>
                </c:pt>
              </c:strCache>
            </c:strRef>
          </c:tx>
          <c:spPr>
            <a:solidFill>
              <a:schemeClr val="accent1"/>
            </a:solidFill>
            <a:ln>
              <a:noFill/>
            </a:ln>
            <a:effectLst/>
          </c:spPr>
          <c:invertIfNegative val="0"/>
          <c:cat>
            <c:strRef>
              <c:f>Sheet1!$B$3:$B$8</c:f>
              <c:strCache>
                <c:ptCount val="6"/>
                <c:pt idx="0">
                  <c:v>Within Radius of Facility</c:v>
                </c:pt>
                <c:pt idx="1">
                  <c:v>County Avg.</c:v>
                </c:pt>
                <c:pt idx="2">
                  <c:v>State  Avg.</c:v>
                </c:pt>
                <c:pt idx="3">
                  <c:v>EPA Region Avg.</c:v>
                </c:pt>
                <c:pt idx="4">
                  <c:v>Nation Avg.</c:v>
                </c:pt>
                <c:pt idx="5">
                  <c:v>Sector Group (within radius) National avg.</c:v>
                </c:pt>
              </c:strCache>
            </c:strRef>
          </c:cat>
          <c:val>
            <c:numRef>
              <c:f>Sheet1!$C$3:$C$8</c:f>
              <c:numCache>
                <c:formatCode>0%</c:formatCode>
                <c:ptCount val="6"/>
                <c:pt idx="0">
                  <c:v>0.85</c:v>
                </c:pt>
                <c:pt idx="1">
                  <c:v>0.75</c:v>
                </c:pt>
                <c:pt idx="2">
                  <c:v>0.7</c:v>
                </c:pt>
                <c:pt idx="3">
                  <c:v>0.6</c:v>
                </c:pt>
                <c:pt idx="4">
                  <c:v>0.5</c:v>
                </c:pt>
                <c:pt idx="5">
                  <c:v>0.75</c:v>
                </c:pt>
              </c:numCache>
            </c:numRef>
          </c:val>
          <c:extLst>
            <c:ext xmlns:c16="http://schemas.microsoft.com/office/drawing/2014/chart" uri="{C3380CC4-5D6E-409C-BE32-E72D297353CC}">
              <c16:uniqueId val="{00000000-2EE3-4933-B359-46EB1AAE0186}"/>
            </c:ext>
          </c:extLst>
        </c:ser>
        <c:ser>
          <c:idx val="1"/>
          <c:order val="1"/>
          <c:tx>
            <c:strRef>
              <c:f>Sheet1!$D$2</c:f>
              <c:strCache>
                <c:ptCount val="1"/>
                <c:pt idx="0">
                  <c:v>Air Toxic Risk</c:v>
                </c:pt>
              </c:strCache>
            </c:strRef>
          </c:tx>
          <c:spPr>
            <a:solidFill>
              <a:schemeClr val="accent2"/>
            </a:solidFill>
            <a:ln>
              <a:noFill/>
            </a:ln>
            <a:effectLst/>
          </c:spPr>
          <c:invertIfNegative val="0"/>
          <c:cat>
            <c:strRef>
              <c:f>Sheet1!$B$3:$B$8</c:f>
              <c:strCache>
                <c:ptCount val="6"/>
                <c:pt idx="0">
                  <c:v>Within Radius of Facility</c:v>
                </c:pt>
                <c:pt idx="1">
                  <c:v>County Avg.</c:v>
                </c:pt>
                <c:pt idx="2">
                  <c:v>State  Avg.</c:v>
                </c:pt>
                <c:pt idx="3">
                  <c:v>EPA Region Avg.</c:v>
                </c:pt>
                <c:pt idx="4">
                  <c:v>Nation Avg.</c:v>
                </c:pt>
                <c:pt idx="5">
                  <c:v>Sector Group (within radius) National avg.</c:v>
                </c:pt>
              </c:strCache>
            </c:strRef>
          </c:cat>
          <c:val>
            <c:numRef>
              <c:f>Sheet1!$D$3:$D$8</c:f>
              <c:numCache>
                <c:formatCode>0%</c:formatCode>
                <c:ptCount val="6"/>
                <c:pt idx="0">
                  <c:v>0.95</c:v>
                </c:pt>
                <c:pt idx="1">
                  <c:v>0.85</c:v>
                </c:pt>
                <c:pt idx="2">
                  <c:v>0.77</c:v>
                </c:pt>
                <c:pt idx="3">
                  <c:v>0.65</c:v>
                </c:pt>
                <c:pt idx="4">
                  <c:v>0.55000000000000004</c:v>
                </c:pt>
                <c:pt idx="5">
                  <c:v>0.81</c:v>
                </c:pt>
              </c:numCache>
            </c:numRef>
          </c:val>
          <c:extLst>
            <c:ext xmlns:c16="http://schemas.microsoft.com/office/drawing/2014/chart" uri="{C3380CC4-5D6E-409C-BE32-E72D297353CC}">
              <c16:uniqueId val="{00000001-2EE3-4933-B359-46EB1AAE0186}"/>
            </c:ext>
          </c:extLst>
        </c:ser>
        <c:ser>
          <c:idx val="2"/>
          <c:order val="2"/>
          <c:tx>
            <c:strRef>
              <c:f>Sheet1!$E$2</c:f>
              <c:strCache>
                <c:ptCount val="1"/>
                <c:pt idx="0">
                  <c:v>EJ Index</c:v>
                </c:pt>
              </c:strCache>
            </c:strRef>
          </c:tx>
          <c:spPr>
            <a:solidFill>
              <a:srgbClr val="92D050"/>
            </a:solidFill>
            <a:ln>
              <a:noFill/>
            </a:ln>
            <a:effectLst/>
          </c:spPr>
          <c:invertIfNegative val="0"/>
          <c:cat>
            <c:strRef>
              <c:f>Sheet1!$B$3:$B$8</c:f>
              <c:strCache>
                <c:ptCount val="6"/>
                <c:pt idx="0">
                  <c:v>Within Radius of Facility</c:v>
                </c:pt>
                <c:pt idx="1">
                  <c:v>County Avg.</c:v>
                </c:pt>
                <c:pt idx="2">
                  <c:v>State  Avg.</c:v>
                </c:pt>
                <c:pt idx="3">
                  <c:v>EPA Region Avg.</c:v>
                </c:pt>
                <c:pt idx="4">
                  <c:v>Nation Avg.</c:v>
                </c:pt>
                <c:pt idx="5">
                  <c:v>Sector Group (within radius) National avg.</c:v>
                </c:pt>
              </c:strCache>
            </c:strRef>
          </c:cat>
          <c:val>
            <c:numRef>
              <c:f>Sheet1!$E$3:$E$8</c:f>
              <c:numCache>
                <c:formatCode>0%</c:formatCode>
                <c:ptCount val="6"/>
                <c:pt idx="0">
                  <c:v>0.92</c:v>
                </c:pt>
                <c:pt idx="1">
                  <c:v>0.82</c:v>
                </c:pt>
                <c:pt idx="2">
                  <c:v>0.73</c:v>
                </c:pt>
                <c:pt idx="3">
                  <c:v>0.72</c:v>
                </c:pt>
                <c:pt idx="4">
                  <c:v>0.5</c:v>
                </c:pt>
                <c:pt idx="5">
                  <c:v>0.78</c:v>
                </c:pt>
              </c:numCache>
            </c:numRef>
          </c:val>
          <c:extLst>
            <c:ext xmlns:c16="http://schemas.microsoft.com/office/drawing/2014/chart" uri="{C3380CC4-5D6E-409C-BE32-E72D297353CC}">
              <c16:uniqueId val="{00000002-2EE3-4933-B359-46EB1AAE0186}"/>
            </c:ext>
          </c:extLst>
        </c:ser>
        <c:dLbls>
          <c:showLegendKey val="0"/>
          <c:showVal val="0"/>
          <c:showCatName val="0"/>
          <c:showSerName val="0"/>
          <c:showPercent val="0"/>
          <c:showBubbleSize val="0"/>
        </c:dLbls>
        <c:gapWidth val="219"/>
        <c:overlap val="-27"/>
        <c:axId val="149275679"/>
        <c:axId val="147635279"/>
      </c:barChart>
      <c:catAx>
        <c:axId val="14927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n-US"/>
          </a:p>
        </c:txPr>
        <c:crossAx val="147635279"/>
        <c:crosses val="autoZero"/>
        <c:auto val="1"/>
        <c:lblAlgn val="ctr"/>
        <c:lblOffset val="100"/>
        <c:noMultiLvlLbl val="0"/>
      </c:catAx>
      <c:valAx>
        <c:axId val="1476352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49275679"/>
        <c:crosses val="autoZero"/>
        <c:crossBetween val="between"/>
      </c:valAx>
      <c:spPr>
        <a:noFill/>
        <a:ln>
          <a:noFill/>
        </a:ln>
        <a:effectLst/>
      </c:spPr>
    </c:plotArea>
    <c:legend>
      <c:legendPos val="b"/>
      <c:layout>
        <c:manualLayout>
          <c:xMode val="edge"/>
          <c:yMode val="edge"/>
          <c:x val="0.28271501221602463"/>
          <c:y val="0.1463248127235077"/>
          <c:w val="0.46374187544752377"/>
          <c:h val="5.1919240801828477E-2"/>
        </c:manualLayout>
      </c:layout>
      <c:overlay val="0"/>
      <c:spPr>
        <a:noFill/>
        <a:ln>
          <a:noFill/>
        </a:ln>
        <a:effectLst/>
      </c:spPr>
      <c:txPr>
        <a:bodyPr rot="0" spcFirstLastPara="1" vertOverflow="ellipsis" vert="horz" wrap="square" anchor="ctr" anchorCtr="1"/>
        <a:lstStyle/>
        <a:p>
          <a:pPr>
            <a:defRPr sz="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sz="6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MP</a:t>
            </a:r>
            <a:r>
              <a:rPr lang="en-US" b="1" baseline="0" dirty="0"/>
              <a:t> Risk and EJ Analysis for Selected Facility and its Sector Group</a:t>
            </a: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3826234294178913E-2"/>
          <c:y val="0.11314319691551653"/>
          <c:w val="0.90653883393835555"/>
          <c:h val="0.70115150029780704"/>
        </c:manualLayout>
      </c:layout>
      <c:barChart>
        <c:barDir val="col"/>
        <c:grouping val="clustered"/>
        <c:varyColors val="0"/>
        <c:ser>
          <c:idx val="0"/>
          <c:order val="0"/>
          <c:tx>
            <c:strRef>
              <c:f>Sheet1!$C$2</c:f>
              <c:strCache>
                <c:ptCount val="1"/>
                <c:pt idx="0">
                  <c:v>PM Risk</c:v>
                </c:pt>
              </c:strCache>
            </c:strRef>
          </c:tx>
          <c:spPr>
            <a:solidFill>
              <a:schemeClr val="accent1"/>
            </a:solidFill>
            <a:ln>
              <a:noFill/>
            </a:ln>
            <a:effectLst/>
          </c:spPr>
          <c:invertIfNegative val="0"/>
          <c:cat>
            <c:strRef>
              <c:f>Sheet1!$B$3:$B$8</c:f>
              <c:strCache>
                <c:ptCount val="6"/>
                <c:pt idx="0">
                  <c:v>Within Radius of Facility</c:v>
                </c:pt>
                <c:pt idx="1">
                  <c:v>County Avg.</c:v>
                </c:pt>
                <c:pt idx="2">
                  <c:v>State  Avg.</c:v>
                </c:pt>
                <c:pt idx="3">
                  <c:v>EPA Region Avg.</c:v>
                </c:pt>
                <c:pt idx="4">
                  <c:v>Nation Avg.</c:v>
                </c:pt>
                <c:pt idx="5">
                  <c:v>Sector Group (within radius) National avg.</c:v>
                </c:pt>
              </c:strCache>
            </c:strRef>
          </c:cat>
          <c:val>
            <c:numRef>
              <c:f>Sheet1!$C$3:$C$8</c:f>
              <c:numCache>
                <c:formatCode>0%</c:formatCode>
                <c:ptCount val="6"/>
                <c:pt idx="0">
                  <c:v>0.85</c:v>
                </c:pt>
                <c:pt idx="1">
                  <c:v>0.75</c:v>
                </c:pt>
                <c:pt idx="2">
                  <c:v>0.7</c:v>
                </c:pt>
                <c:pt idx="3">
                  <c:v>0.6</c:v>
                </c:pt>
                <c:pt idx="4">
                  <c:v>0.5</c:v>
                </c:pt>
                <c:pt idx="5">
                  <c:v>0.75</c:v>
                </c:pt>
              </c:numCache>
            </c:numRef>
          </c:val>
          <c:extLst>
            <c:ext xmlns:c16="http://schemas.microsoft.com/office/drawing/2014/chart" uri="{C3380CC4-5D6E-409C-BE32-E72D297353CC}">
              <c16:uniqueId val="{00000000-6688-4299-B7F2-4BD99EFC842E}"/>
            </c:ext>
          </c:extLst>
        </c:ser>
        <c:ser>
          <c:idx val="1"/>
          <c:order val="1"/>
          <c:tx>
            <c:strRef>
              <c:f>Sheet1!$D$2</c:f>
              <c:strCache>
                <c:ptCount val="1"/>
                <c:pt idx="0">
                  <c:v>Air Toxic Risk</c:v>
                </c:pt>
              </c:strCache>
            </c:strRef>
          </c:tx>
          <c:spPr>
            <a:solidFill>
              <a:schemeClr val="accent2"/>
            </a:solidFill>
            <a:ln>
              <a:noFill/>
            </a:ln>
            <a:effectLst/>
          </c:spPr>
          <c:invertIfNegative val="0"/>
          <c:cat>
            <c:strRef>
              <c:f>Sheet1!$B$3:$B$8</c:f>
              <c:strCache>
                <c:ptCount val="6"/>
                <c:pt idx="0">
                  <c:v>Within Radius of Facility</c:v>
                </c:pt>
                <c:pt idx="1">
                  <c:v>County Avg.</c:v>
                </c:pt>
                <c:pt idx="2">
                  <c:v>State  Avg.</c:v>
                </c:pt>
                <c:pt idx="3">
                  <c:v>EPA Region Avg.</c:v>
                </c:pt>
                <c:pt idx="4">
                  <c:v>Nation Avg.</c:v>
                </c:pt>
                <c:pt idx="5">
                  <c:v>Sector Group (within radius) National avg.</c:v>
                </c:pt>
              </c:strCache>
            </c:strRef>
          </c:cat>
          <c:val>
            <c:numRef>
              <c:f>Sheet1!$D$3:$D$8</c:f>
              <c:numCache>
                <c:formatCode>0%</c:formatCode>
                <c:ptCount val="6"/>
                <c:pt idx="0">
                  <c:v>0.95</c:v>
                </c:pt>
                <c:pt idx="1">
                  <c:v>0.85</c:v>
                </c:pt>
                <c:pt idx="2">
                  <c:v>0.77</c:v>
                </c:pt>
                <c:pt idx="3">
                  <c:v>0.65</c:v>
                </c:pt>
                <c:pt idx="4">
                  <c:v>0.55000000000000004</c:v>
                </c:pt>
                <c:pt idx="5">
                  <c:v>0.81</c:v>
                </c:pt>
              </c:numCache>
            </c:numRef>
          </c:val>
          <c:extLst>
            <c:ext xmlns:c16="http://schemas.microsoft.com/office/drawing/2014/chart" uri="{C3380CC4-5D6E-409C-BE32-E72D297353CC}">
              <c16:uniqueId val="{00000001-6688-4299-B7F2-4BD99EFC842E}"/>
            </c:ext>
          </c:extLst>
        </c:ser>
        <c:ser>
          <c:idx val="2"/>
          <c:order val="2"/>
          <c:tx>
            <c:strRef>
              <c:f>Sheet1!$E$2</c:f>
              <c:strCache>
                <c:ptCount val="1"/>
                <c:pt idx="0">
                  <c:v>EJ Index</c:v>
                </c:pt>
              </c:strCache>
            </c:strRef>
          </c:tx>
          <c:spPr>
            <a:solidFill>
              <a:srgbClr val="92D050"/>
            </a:solidFill>
            <a:ln>
              <a:noFill/>
            </a:ln>
            <a:effectLst/>
          </c:spPr>
          <c:invertIfNegative val="0"/>
          <c:cat>
            <c:strRef>
              <c:f>Sheet1!$B$3:$B$8</c:f>
              <c:strCache>
                <c:ptCount val="6"/>
                <c:pt idx="0">
                  <c:v>Within Radius of Facility</c:v>
                </c:pt>
                <c:pt idx="1">
                  <c:v>County Avg.</c:v>
                </c:pt>
                <c:pt idx="2">
                  <c:v>State  Avg.</c:v>
                </c:pt>
                <c:pt idx="3">
                  <c:v>EPA Region Avg.</c:v>
                </c:pt>
                <c:pt idx="4">
                  <c:v>Nation Avg.</c:v>
                </c:pt>
                <c:pt idx="5">
                  <c:v>Sector Group (within radius) National avg.</c:v>
                </c:pt>
              </c:strCache>
            </c:strRef>
          </c:cat>
          <c:val>
            <c:numRef>
              <c:f>Sheet1!$E$3:$E$8</c:f>
              <c:numCache>
                <c:formatCode>0%</c:formatCode>
                <c:ptCount val="6"/>
                <c:pt idx="0">
                  <c:v>0.92</c:v>
                </c:pt>
                <c:pt idx="1">
                  <c:v>0.82</c:v>
                </c:pt>
                <c:pt idx="2">
                  <c:v>0.73</c:v>
                </c:pt>
                <c:pt idx="3">
                  <c:v>0.72</c:v>
                </c:pt>
                <c:pt idx="4">
                  <c:v>0.5</c:v>
                </c:pt>
                <c:pt idx="5">
                  <c:v>0.78</c:v>
                </c:pt>
              </c:numCache>
            </c:numRef>
          </c:val>
          <c:extLst>
            <c:ext xmlns:c16="http://schemas.microsoft.com/office/drawing/2014/chart" uri="{C3380CC4-5D6E-409C-BE32-E72D297353CC}">
              <c16:uniqueId val="{00000002-6688-4299-B7F2-4BD99EFC842E}"/>
            </c:ext>
          </c:extLst>
        </c:ser>
        <c:dLbls>
          <c:showLegendKey val="0"/>
          <c:showVal val="0"/>
          <c:showCatName val="0"/>
          <c:showSerName val="0"/>
          <c:showPercent val="0"/>
          <c:showBubbleSize val="0"/>
        </c:dLbls>
        <c:gapWidth val="219"/>
        <c:overlap val="-27"/>
        <c:axId val="149275679"/>
        <c:axId val="147635279"/>
      </c:barChart>
      <c:catAx>
        <c:axId val="14927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47635279"/>
        <c:crosses val="autoZero"/>
        <c:auto val="1"/>
        <c:lblAlgn val="ctr"/>
        <c:lblOffset val="100"/>
        <c:noMultiLvlLbl val="0"/>
      </c:catAx>
      <c:valAx>
        <c:axId val="1476352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275679"/>
        <c:crosses val="autoZero"/>
        <c:crossBetween val="between"/>
      </c:valAx>
      <c:spPr>
        <a:noFill/>
        <a:ln>
          <a:noFill/>
        </a:ln>
        <a:effectLst/>
      </c:spPr>
    </c:plotArea>
    <c:legend>
      <c:legendPos val="b"/>
      <c:layout>
        <c:manualLayout>
          <c:xMode val="edge"/>
          <c:yMode val="edge"/>
          <c:x val="0.30782529390918673"/>
          <c:y val="0.12799494463073677"/>
          <c:w val="0.46374187544752377"/>
          <c:h val="5.191924080182847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556E43-46E2-4975-B0D9-6B3F8DB2729C}" type="doc">
      <dgm:prSet loTypeId="urn:microsoft.com/office/officeart/2005/8/layout/radial3" loCatId="cycle" qsTypeId="urn:microsoft.com/office/officeart/2005/8/quickstyle/3d3" qsCatId="3D" csTypeId="urn:microsoft.com/office/officeart/2005/8/colors/colorful5" csCatId="colorful" phldr="1"/>
      <dgm:spPr/>
      <dgm:t>
        <a:bodyPr/>
        <a:lstStyle/>
        <a:p>
          <a:endParaRPr lang="en-US"/>
        </a:p>
      </dgm:t>
    </dgm:pt>
    <dgm:pt modelId="{B223383C-0305-445F-8A3D-3B7352EDCDD3}">
      <dgm:prSet phldrT="[Text]" custT="1"/>
      <dgm:spPr/>
      <dgm:t>
        <a:bodyPr/>
        <a:lstStyle/>
        <a:p>
          <a:r>
            <a:rPr lang="en-US" sz="1800" b="1" dirty="0"/>
            <a:t>Proximity Screening Analysis helps answer…</a:t>
          </a:r>
        </a:p>
      </dgm:t>
    </dgm:pt>
    <dgm:pt modelId="{C9541880-46A9-4BD1-8711-24CF3F40BDC4}" type="parTrans" cxnId="{DC9ED2A6-B3CE-470E-BD46-C3EB79DC4E54}">
      <dgm:prSet/>
      <dgm:spPr/>
      <dgm:t>
        <a:bodyPr/>
        <a:lstStyle/>
        <a:p>
          <a:endParaRPr lang="en-US" sz="1300"/>
        </a:p>
      </dgm:t>
    </dgm:pt>
    <dgm:pt modelId="{A8287987-42AE-4C4D-8031-79EC24D79002}" type="sibTrans" cxnId="{DC9ED2A6-B3CE-470E-BD46-C3EB79DC4E54}">
      <dgm:prSet/>
      <dgm:spPr/>
      <dgm:t>
        <a:bodyPr/>
        <a:lstStyle/>
        <a:p>
          <a:endParaRPr lang="en-US" sz="1300"/>
        </a:p>
      </dgm:t>
    </dgm:pt>
    <dgm:pt modelId="{987A49EC-F32B-4F53-9608-568B57782BD9}">
      <dgm:prSet phldrT="[Text]" custT="1"/>
      <dgm:spPr>
        <a:solidFill>
          <a:srgbClr val="0070C0">
            <a:alpha val="50000"/>
          </a:srgbClr>
        </a:solidFill>
      </dgm:spPr>
      <dgm:t>
        <a:bodyPr/>
        <a:lstStyle/>
        <a:p>
          <a:r>
            <a:rPr lang="en-US" sz="1300" dirty="0"/>
            <a:t>What are the risks in close proximity to my monitor and/or community of interest?</a:t>
          </a:r>
        </a:p>
      </dgm:t>
    </dgm:pt>
    <dgm:pt modelId="{C659ACD2-919E-46BE-93ED-59E9347980CA}" type="parTrans" cxnId="{A19F7DC7-C7FB-43FA-9E30-478A755F9A8A}">
      <dgm:prSet custT="1"/>
      <dgm:spPr/>
      <dgm:t>
        <a:bodyPr/>
        <a:lstStyle/>
        <a:p>
          <a:endParaRPr lang="en-US" sz="1300"/>
        </a:p>
      </dgm:t>
    </dgm:pt>
    <dgm:pt modelId="{625278ED-A458-432F-9BED-13C9DF8E9538}" type="sibTrans" cxnId="{A19F7DC7-C7FB-43FA-9E30-478A755F9A8A}">
      <dgm:prSet/>
      <dgm:spPr/>
      <dgm:t>
        <a:bodyPr/>
        <a:lstStyle/>
        <a:p>
          <a:endParaRPr lang="en-US" sz="1300"/>
        </a:p>
      </dgm:t>
    </dgm:pt>
    <dgm:pt modelId="{3D84D17C-7FEF-4B28-9029-55D6E11AB390}">
      <dgm:prSet phldrT="[Text]" custT="1"/>
      <dgm:spPr>
        <a:solidFill>
          <a:srgbClr val="FF9900">
            <a:alpha val="50000"/>
          </a:srgbClr>
        </a:solidFill>
      </dgm:spPr>
      <dgm:t>
        <a:bodyPr/>
        <a:lstStyle/>
        <a:p>
          <a:r>
            <a:rPr lang="en-US" sz="1300" dirty="0"/>
            <a:t>What source(s) are in close proximity to my monitor and/or community of interest?</a:t>
          </a:r>
        </a:p>
      </dgm:t>
    </dgm:pt>
    <dgm:pt modelId="{C9F71E68-CCBD-4BE2-8873-A1A5F8671BFE}" type="parTrans" cxnId="{BEEB7E93-4AB4-43BE-A883-3FE6490B7D9A}">
      <dgm:prSet custT="1"/>
      <dgm:spPr/>
      <dgm:t>
        <a:bodyPr/>
        <a:lstStyle/>
        <a:p>
          <a:endParaRPr lang="en-US" sz="1300"/>
        </a:p>
      </dgm:t>
    </dgm:pt>
    <dgm:pt modelId="{0B18B18A-8F1E-4444-B6F9-D77A6D563046}" type="sibTrans" cxnId="{BEEB7E93-4AB4-43BE-A883-3FE6490B7D9A}">
      <dgm:prSet/>
      <dgm:spPr/>
      <dgm:t>
        <a:bodyPr/>
        <a:lstStyle/>
        <a:p>
          <a:endParaRPr lang="en-US" sz="1300"/>
        </a:p>
      </dgm:t>
    </dgm:pt>
    <dgm:pt modelId="{77B3904F-8421-452A-B170-7F0B43B83746}">
      <dgm:prSet phldrT="[Text]" custT="1"/>
      <dgm:spPr>
        <a:solidFill>
          <a:srgbClr val="00B050">
            <a:alpha val="50000"/>
          </a:srgbClr>
        </a:solidFill>
      </dgm:spPr>
      <dgm:t>
        <a:bodyPr/>
        <a:lstStyle/>
        <a:p>
          <a:r>
            <a:rPr lang="en-US" sz="1300" dirty="0"/>
            <a:t>What are the demographics of communities in close proximity to monitor(s) and/or source(s) of interest?</a:t>
          </a:r>
        </a:p>
      </dgm:t>
    </dgm:pt>
    <dgm:pt modelId="{0E5B922D-4CA6-4DA9-963E-A81E54515F30}" type="parTrans" cxnId="{228E150D-E75F-47CA-AE39-EEA58C2B72EA}">
      <dgm:prSet custT="1"/>
      <dgm:spPr/>
      <dgm:t>
        <a:bodyPr/>
        <a:lstStyle/>
        <a:p>
          <a:endParaRPr lang="en-US" sz="1300"/>
        </a:p>
      </dgm:t>
    </dgm:pt>
    <dgm:pt modelId="{C7E5816E-3695-433D-93A9-14BC10872CC5}" type="sibTrans" cxnId="{228E150D-E75F-47CA-AE39-EEA58C2B72EA}">
      <dgm:prSet/>
      <dgm:spPr/>
      <dgm:t>
        <a:bodyPr/>
        <a:lstStyle/>
        <a:p>
          <a:endParaRPr lang="en-US" sz="1300"/>
        </a:p>
      </dgm:t>
    </dgm:pt>
    <dgm:pt modelId="{A370393A-9FDB-46AC-B804-1081C78A51F0}">
      <dgm:prSet phldrT="[Text]" custT="1"/>
      <dgm:spPr>
        <a:solidFill>
          <a:srgbClr val="FFFF99">
            <a:alpha val="85882"/>
          </a:srgbClr>
        </a:solidFill>
      </dgm:spPr>
      <dgm:t>
        <a:bodyPr/>
        <a:lstStyle/>
        <a:p>
          <a:r>
            <a:rPr lang="en-US" sz="1300" dirty="0"/>
            <a:t>How do the demographics of communities near my monitor/source compare to area/state/national averages?</a:t>
          </a:r>
        </a:p>
      </dgm:t>
    </dgm:pt>
    <dgm:pt modelId="{6ECFB17F-B1CB-47AA-9A9B-8B40172DFE33}" type="parTrans" cxnId="{778ED0D6-D479-4120-998C-500B5A8BB9C2}">
      <dgm:prSet custT="1"/>
      <dgm:spPr/>
      <dgm:t>
        <a:bodyPr/>
        <a:lstStyle/>
        <a:p>
          <a:endParaRPr lang="en-US" sz="1300"/>
        </a:p>
      </dgm:t>
    </dgm:pt>
    <dgm:pt modelId="{7FDA6DDE-4304-4239-A017-2BD3CF7F00AA}" type="sibTrans" cxnId="{778ED0D6-D479-4120-998C-500B5A8BB9C2}">
      <dgm:prSet/>
      <dgm:spPr/>
      <dgm:t>
        <a:bodyPr/>
        <a:lstStyle/>
        <a:p>
          <a:endParaRPr lang="en-US" sz="1300"/>
        </a:p>
      </dgm:t>
    </dgm:pt>
    <dgm:pt modelId="{262BF49A-F3D5-40F3-A752-4E27810C656F}">
      <dgm:prSet custT="1"/>
      <dgm:spPr>
        <a:solidFill>
          <a:schemeClr val="accent6">
            <a:alpha val="50000"/>
          </a:schemeClr>
        </a:solidFill>
      </dgm:spPr>
      <dgm:t>
        <a:bodyPr/>
        <a:lstStyle/>
        <a:p>
          <a:r>
            <a:rPr lang="en-US" sz="1300" dirty="0"/>
            <a:t>How do the risks within communities near my monitor/source compare to area/state/national averages?</a:t>
          </a:r>
        </a:p>
      </dgm:t>
    </dgm:pt>
    <dgm:pt modelId="{E590C246-82FB-47B3-8957-CD52794DEAE9}" type="parTrans" cxnId="{D6BC615C-E649-40A0-A65C-2C4CC63ECF90}">
      <dgm:prSet custT="1"/>
      <dgm:spPr/>
      <dgm:t>
        <a:bodyPr/>
        <a:lstStyle/>
        <a:p>
          <a:endParaRPr lang="en-US" sz="1300"/>
        </a:p>
      </dgm:t>
    </dgm:pt>
    <dgm:pt modelId="{BADEF557-C78D-4C26-880D-55AD37B158A6}" type="sibTrans" cxnId="{D6BC615C-E649-40A0-A65C-2C4CC63ECF90}">
      <dgm:prSet/>
      <dgm:spPr/>
      <dgm:t>
        <a:bodyPr/>
        <a:lstStyle/>
        <a:p>
          <a:endParaRPr lang="en-US" sz="1300"/>
        </a:p>
      </dgm:t>
    </dgm:pt>
    <dgm:pt modelId="{56E51608-AADD-43C3-BB51-F49C85E1A4A1}" type="pres">
      <dgm:prSet presAssocID="{38556E43-46E2-4975-B0D9-6B3F8DB2729C}" presName="composite" presStyleCnt="0">
        <dgm:presLayoutVars>
          <dgm:chMax val="1"/>
          <dgm:dir/>
          <dgm:resizeHandles val="exact"/>
        </dgm:presLayoutVars>
      </dgm:prSet>
      <dgm:spPr/>
    </dgm:pt>
    <dgm:pt modelId="{66D7AB9D-7134-4B4A-95B4-EEE9AAEA93BC}" type="pres">
      <dgm:prSet presAssocID="{38556E43-46E2-4975-B0D9-6B3F8DB2729C}" presName="radial" presStyleCnt="0">
        <dgm:presLayoutVars>
          <dgm:animLvl val="ctr"/>
        </dgm:presLayoutVars>
      </dgm:prSet>
      <dgm:spPr/>
    </dgm:pt>
    <dgm:pt modelId="{F9CD9BC7-A0AC-44CD-A8E1-197A800BC1A1}" type="pres">
      <dgm:prSet presAssocID="{B223383C-0305-445F-8A3D-3B7352EDCDD3}" presName="centerShape" presStyleLbl="vennNode1" presStyleIdx="0" presStyleCnt="6" custScaleX="77268" custScaleY="71808"/>
      <dgm:spPr/>
    </dgm:pt>
    <dgm:pt modelId="{1B3F010B-C8E0-4362-A12A-967D8943663E}" type="pres">
      <dgm:prSet presAssocID="{987A49EC-F32B-4F53-9608-568B57782BD9}" presName="node" presStyleLbl="vennNode1" presStyleIdx="1" presStyleCnt="6" custScaleX="147555" custScaleY="131713">
        <dgm:presLayoutVars>
          <dgm:bulletEnabled val="1"/>
        </dgm:presLayoutVars>
      </dgm:prSet>
      <dgm:spPr/>
    </dgm:pt>
    <dgm:pt modelId="{AE07A3E0-D6A9-45BB-BA4F-2ACD7685B739}" type="pres">
      <dgm:prSet presAssocID="{3D84D17C-7FEF-4B28-9029-55D6E11AB390}" presName="node" presStyleLbl="vennNode1" presStyleIdx="2" presStyleCnt="6" custScaleX="147555" custScaleY="131713">
        <dgm:presLayoutVars>
          <dgm:bulletEnabled val="1"/>
        </dgm:presLayoutVars>
      </dgm:prSet>
      <dgm:spPr/>
    </dgm:pt>
    <dgm:pt modelId="{CE9A44C9-A44D-4EE9-ACD8-BDED4B1A4837}" type="pres">
      <dgm:prSet presAssocID="{77B3904F-8421-452A-B170-7F0B43B83746}" presName="node" presStyleLbl="vennNode1" presStyleIdx="3" presStyleCnt="6" custScaleX="147555" custScaleY="131713">
        <dgm:presLayoutVars>
          <dgm:bulletEnabled val="1"/>
        </dgm:presLayoutVars>
      </dgm:prSet>
      <dgm:spPr/>
    </dgm:pt>
    <dgm:pt modelId="{99E07853-24C5-426D-BC84-E8BAD7A0F07D}" type="pres">
      <dgm:prSet presAssocID="{A370393A-9FDB-46AC-B804-1081C78A51F0}" presName="node" presStyleLbl="vennNode1" presStyleIdx="4" presStyleCnt="6" custScaleX="147555" custScaleY="131713">
        <dgm:presLayoutVars>
          <dgm:bulletEnabled val="1"/>
        </dgm:presLayoutVars>
      </dgm:prSet>
      <dgm:spPr/>
    </dgm:pt>
    <dgm:pt modelId="{A1A46549-F005-411D-AD6A-19B999D904D0}" type="pres">
      <dgm:prSet presAssocID="{262BF49A-F3D5-40F3-A752-4E27810C656F}" presName="node" presStyleLbl="vennNode1" presStyleIdx="5" presStyleCnt="6" custScaleX="147555" custScaleY="131713">
        <dgm:presLayoutVars>
          <dgm:bulletEnabled val="1"/>
        </dgm:presLayoutVars>
      </dgm:prSet>
      <dgm:spPr/>
    </dgm:pt>
  </dgm:ptLst>
  <dgm:cxnLst>
    <dgm:cxn modelId="{228E150D-E75F-47CA-AE39-EEA58C2B72EA}" srcId="{B223383C-0305-445F-8A3D-3B7352EDCDD3}" destId="{77B3904F-8421-452A-B170-7F0B43B83746}" srcOrd="2" destOrd="0" parTransId="{0E5B922D-4CA6-4DA9-963E-A81E54515F30}" sibTransId="{C7E5816E-3695-433D-93A9-14BC10872CC5}"/>
    <dgm:cxn modelId="{FA701618-71D7-4CA7-989F-FB838FD57C56}" type="presOf" srcId="{987A49EC-F32B-4F53-9608-568B57782BD9}" destId="{1B3F010B-C8E0-4362-A12A-967D8943663E}" srcOrd="0" destOrd="0" presId="urn:microsoft.com/office/officeart/2005/8/layout/radial3"/>
    <dgm:cxn modelId="{D6BC615C-E649-40A0-A65C-2C4CC63ECF90}" srcId="{B223383C-0305-445F-8A3D-3B7352EDCDD3}" destId="{262BF49A-F3D5-40F3-A752-4E27810C656F}" srcOrd="4" destOrd="0" parTransId="{E590C246-82FB-47B3-8957-CD52794DEAE9}" sibTransId="{BADEF557-C78D-4C26-880D-55AD37B158A6}"/>
    <dgm:cxn modelId="{77149847-E930-488D-A554-AB9839A25A07}" type="presOf" srcId="{B223383C-0305-445F-8A3D-3B7352EDCDD3}" destId="{F9CD9BC7-A0AC-44CD-A8E1-197A800BC1A1}" srcOrd="0" destOrd="0" presId="urn:microsoft.com/office/officeart/2005/8/layout/radial3"/>
    <dgm:cxn modelId="{8714A76E-0E99-4277-AFB3-E7B8AEEC0A2B}" type="presOf" srcId="{38556E43-46E2-4975-B0D9-6B3F8DB2729C}" destId="{56E51608-AADD-43C3-BB51-F49C85E1A4A1}" srcOrd="0" destOrd="0" presId="urn:microsoft.com/office/officeart/2005/8/layout/radial3"/>
    <dgm:cxn modelId="{BEEB7E93-4AB4-43BE-A883-3FE6490B7D9A}" srcId="{B223383C-0305-445F-8A3D-3B7352EDCDD3}" destId="{3D84D17C-7FEF-4B28-9029-55D6E11AB390}" srcOrd="1" destOrd="0" parTransId="{C9F71E68-CCBD-4BE2-8873-A1A5F8671BFE}" sibTransId="{0B18B18A-8F1E-4444-B6F9-D77A6D563046}"/>
    <dgm:cxn modelId="{DC9ED2A6-B3CE-470E-BD46-C3EB79DC4E54}" srcId="{38556E43-46E2-4975-B0D9-6B3F8DB2729C}" destId="{B223383C-0305-445F-8A3D-3B7352EDCDD3}" srcOrd="0" destOrd="0" parTransId="{C9541880-46A9-4BD1-8711-24CF3F40BDC4}" sibTransId="{A8287987-42AE-4C4D-8031-79EC24D79002}"/>
    <dgm:cxn modelId="{A19F7DC7-C7FB-43FA-9E30-478A755F9A8A}" srcId="{B223383C-0305-445F-8A3D-3B7352EDCDD3}" destId="{987A49EC-F32B-4F53-9608-568B57782BD9}" srcOrd="0" destOrd="0" parTransId="{C659ACD2-919E-46BE-93ED-59E9347980CA}" sibTransId="{625278ED-A458-432F-9BED-13C9DF8E9538}"/>
    <dgm:cxn modelId="{055262C9-2C48-41FA-A78A-510B05A73D7A}" type="presOf" srcId="{A370393A-9FDB-46AC-B804-1081C78A51F0}" destId="{99E07853-24C5-426D-BC84-E8BAD7A0F07D}" srcOrd="0" destOrd="0" presId="urn:microsoft.com/office/officeart/2005/8/layout/radial3"/>
    <dgm:cxn modelId="{71F222CE-FBDE-486F-A81B-AF388FF01267}" type="presOf" srcId="{262BF49A-F3D5-40F3-A752-4E27810C656F}" destId="{A1A46549-F005-411D-AD6A-19B999D904D0}" srcOrd="0" destOrd="0" presId="urn:microsoft.com/office/officeart/2005/8/layout/radial3"/>
    <dgm:cxn modelId="{778ED0D6-D479-4120-998C-500B5A8BB9C2}" srcId="{B223383C-0305-445F-8A3D-3B7352EDCDD3}" destId="{A370393A-9FDB-46AC-B804-1081C78A51F0}" srcOrd="3" destOrd="0" parTransId="{6ECFB17F-B1CB-47AA-9A9B-8B40172DFE33}" sibTransId="{7FDA6DDE-4304-4239-A017-2BD3CF7F00AA}"/>
    <dgm:cxn modelId="{7DC428D8-7EDB-47A0-8CC6-90A0AEACA1A6}" type="presOf" srcId="{77B3904F-8421-452A-B170-7F0B43B83746}" destId="{CE9A44C9-A44D-4EE9-ACD8-BDED4B1A4837}" srcOrd="0" destOrd="0" presId="urn:microsoft.com/office/officeart/2005/8/layout/radial3"/>
    <dgm:cxn modelId="{F6E27EE1-453D-44A5-90AB-4665759938B5}" type="presOf" srcId="{3D84D17C-7FEF-4B28-9029-55D6E11AB390}" destId="{AE07A3E0-D6A9-45BB-BA4F-2ACD7685B739}" srcOrd="0" destOrd="0" presId="urn:microsoft.com/office/officeart/2005/8/layout/radial3"/>
    <dgm:cxn modelId="{B6BD7250-06C0-4504-A8B4-53685604127B}" type="presParOf" srcId="{56E51608-AADD-43C3-BB51-F49C85E1A4A1}" destId="{66D7AB9D-7134-4B4A-95B4-EEE9AAEA93BC}" srcOrd="0" destOrd="0" presId="urn:microsoft.com/office/officeart/2005/8/layout/radial3"/>
    <dgm:cxn modelId="{4244D735-4B6B-4322-93CE-6ACF27CD0836}" type="presParOf" srcId="{66D7AB9D-7134-4B4A-95B4-EEE9AAEA93BC}" destId="{F9CD9BC7-A0AC-44CD-A8E1-197A800BC1A1}" srcOrd="0" destOrd="0" presId="urn:microsoft.com/office/officeart/2005/8/layout/radial3"/>
    <dgm:cxn modelId="{B45A69EF-85DE-44B0-8D39-E58FD5FB7E67}" type="presParOf" srcId="{66D7AB9D-7134-4B4A-95B4-EEE9AAEA93BC}" destId="{1B3F010B-C8E0-4362-A12A-967D8943663E}" srcOrd="1" destOrd="0" presId="urn:microsoft.com/office/officeart/2005/8/layout/radial3"/>
    <dgm:cxn modelId="{80BD09BE-514D-401D-AAA6-85CB3CB624D8}" type="presParOf" srcId="{66D7AB9D-7134-4B4A-95B4-EEE9AAEA93BC}" destId="{AE07A3E0-D6A9-45BB-BA4F-2ACD7685B739}" srcOrd="2" destOrd="0" presId="urn:microsoft.com/office/officeart/2005/8/layout/radial3"/>
    <dgm:cxn modelId="{7568E230-4007-4CD9-961C-3307EA3434CA}" type="presParOf" srcId="{66D7AB9D-7134-4B4A-95B4-EEE9AAEA93BC}" destId="{CE9A44C9-A44D-4EE9-ACD8-BDED4B1A4837}" srcOrd="3" destOrd="0" presId="urn:microsoft.com/office/officeart/2005/8/layout/radial3"/>
    <dgm:cxn modelId="{9C99D620-EC99-4110-9F38-290410CA79FC}" type="presParOf" srcId="{66D7AB9D-7134-4B4A-95B4-EEE9AAEA93BC}" destId="{99E07853-24C5-426D-BC84-E8BAD7A0F07D}" srcOrd="4" destOrd="0" presId="urn:microsoft.com/office/officeart/2005/8/layout/radial3"/>
    <dgm:cxn modelId="{1C88CF19-C0A2-4031-906A-9BEC8B5ED9FC}" type="presParOf" srcId="{66D7AB9D-7134-4B4A-95B4-EEE9AAEA93BC}" destId="{A1A46549-F005-411D-AD6A-19B999D904D0}"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D9BC7-A0AC-44CD-A8E1-197A800BC1A1}">
      <dsp:nvSpPr>
        <dsp:cNvPr id="0" name=""/>
        <dsp:cNvSpPr/>
      </dsp:nvSpPr>
      <dsp:spPr>
        <a:xfrm>
          <a:off x="4558152" y="1876568"/>
          <a:ext cx="2533388" cy="2354371"/>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Proximity Screening Analysis helps answer…</a:t>
          </a:r>
        </a:p>
      </dsp:txBody>
      <dsp:txXfrm>
        <a:off x="4929158" y="2221358"/>
        <a:ext cx="1791376" cy="1664791"/>
      </dsp:txXfrm>
    </dsp:sp>
    <dsp:sp modelId="{1B3F010B-C8E0-4362-A12A-967D8943663E}">
      <dsp:nvSpPr>
        <dsp:cNvPr id="0" name=""/>
        <dsp:cNvSpPr/>
      </dsp:nvSpPr>
      <dsp:spPr>
        <a:xfrm>
          <a:off x="4615374" y="-158788"/>
          <a:ext cx="2418945" cy="2159239"/>
        </a:xfrm>
        <a:prstGeom prst="ellipse">
          <a:avLst/>
        </a:prstGeom>
        <a:solidFill>
          <a:srgbClr val="0070C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What are the risks in close proximity to my monitor and/or community of interest?</a:t>
          </a:r>
        </a:p>
      </dsp:txBody>
      <dsp:txXfrm>
        <a:off x="4969620" y="157425"/>
        <a:ext cx="1710453" cy="1526813"/>
      </dsp:txXfrm>
    </dsp:sp>
    <dsp:sp modelId="{AE07A3E0-D6A9-45BB-BA4F-2ACD7685B739}">
      <dsp:nvSpPr>
        <dsp:cNvPr id="0" name=""/>
        <dsp:cNvSpPr/>
      </dsp:nvSpPr>
      <dsp:spPr>
        <a:xfrm>
          <a:off x="6643904" y="1315025"/>
          <a:ext cx="2418945" cy="2159239"/>
        </a:xfrm>
        <a:prstGeom prst="ellipse">
          <a:avLst/>
        </a:prstGeom>
        <a:solidFill>
          <a:srgbClr val="FF990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What source(s) are in close proximity to my monitor and/or community of interest?</a:t>
          </a:r>
        </a:p>
      </dsp:txBody>
      <dsp:txXfrm>
        <a:off x="6998150" y="1631238"/>
        <a:ext cx="1710453" cy="1526813"/>
      </dsp:txXfrm>
    </dsp:sp>
    <dsp:sp modelId="{CE9A44C9-A44D-4EE9-ACD8-BDED4B1A4837}">
      <dsp:nvSpPr>
        <dsp:cNvPr id="0" name=""/>
        <dsp:cNvSpPr/>
      </dsp:nvSpPr>
      <dsp:spPr>
        <a:xfrm>
          <a:off x="5869074" y="3699705"/>
          <a:ext cx="2418945" cy="2159239"/>
        </a:xfrm>
        <a:prstGeom prst="ellipse">
          <a:avLst/>
        </a:prstGeom>
        <a:solidFill>
          <a:srgbClr val="00B05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What are the demographics of communities in close proximity to monitor(s) and/or source(s) of interest?</a:t>
          </a:r>
        </a:p>
      </dsp:txBody>
      <dsp:txXfrm>
        <a:off x="6223320" y="4015918"/>
        <a:ext cx="1710453" cy="1526813"/>
      </dsp:txXfrm>
    </dsp:sp>
    <dsp:sp modelId="{99E07853-24C5-426D-BC84-E8BAD7A0F07D}">
      <dsp:nvSpPr>
        <dsp:cNvPr id="0" name=""/>
        <dsp:cNvSpPr/>
      </dsp:nvSpPr>
      <dsp:spPr>
        <a:xfrm>
          <a:off x="3361673" y="3699705"/>
          <a:ext cx="2418945" cy="2159239"/>
        </a:xfrm>
        <a:prstGeom prst="ellipse">
          <a:avLst/>
        </a:prstGeom>
        <a:solidFill>
          <a:srgbClr val="FFFF99">
            <a:alpha val="85882"/>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How do the demographics of communities near my monitor/source compare to area/state/national averages?</a:t>
          </a:r>
        </a:p>
      </dsp:txBody>
      <dsp:txXfrm>
        <a:off x="3715919" y="4015918"/>
        <a:ext cx="1710453" cy="1526813"/>
      </dsp:txXfrm>
    </dsp:sp>
    <dsp:sp modelId="{A1A46549-F005-411D-AD6A-19B999D904D0}">
      <dsp:nvSpPr>
        <dsp:cNvPr id="0" name=""/>
        <dsp:cNvSpPr/>
      </dsp:nvSpPr>
      <dsp:spPr>
        <a:xfrm>
          <a:off x="2586844" y="1315025"/>
          <a:ext cx="2418945" cy="2159239"/>
        </a:xfrm>
        <a:prstGeom prst="ellipse">
          <a:avLst/>
        </a:prstGeom>
        <a:solidFill>
          <a:schemeClr val="accent6">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How do the risks within communities near my monitor/source compare to area/state/national averages?</a:t>
          </a:r>
        </a:p>
      </dsp:txBody>
      <dsp:txXfrm>
        <a:off x="2941090" y="1631238"/>
        <a:ext cx="1710453" cy="152681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0.83799</cdr:x>
      <cdr:y>0.18524</cdr:y>
    </cdr:from>
    <cdr:to>
      <cdr:x>0.83799</cdr:x>
      <cdr:y>0.81396</cdr:y>
    </cdr:to>
    <cdr:cxnSp macro="">
      <cdr:nvCxnSpPr>
        <cdr:cNvPr id="3" name="Straight Connector 2">
          <a:extLst xmlns:a="http://schemas.openxmlformats.org/drawingml/2006/main">
            <a:ext uri="{FF2B5EF4-FFF2-40B4-BE49-F238E27FC236}">
              <a16:creationId xmlns:a16="http://schemas.microsoft.com/office/drawing/2014/main" id="{D474DCD8-766A-477C-9AE2-2C541592EED8}"/>
            </a:ext>
          </a:extLst>
        </cdr:cNvPr>
        <cdr:cNvCxnSpPr/>
      </cdr:nvCxnSpPr>
      <cdr:spPr bwMode="auto">
        <a:xfrm xmlns:a="http://schemas.openxmlformats.org/drawingml/2006/main">
          <a:off x="2884793" y="513381"/>
          <a:ext cx="0" cy="1742458"/>
        </a:xfrm>
        <a:prstGeom xmlns:a="http://schemas.openxmlformats.org/drawingml/2006/main" prst="line">
          <a:avLst/>
        </a:prstGeom>
        <a:solidFill xmlns:a="http://schemas.openxmlformats.org/drawingml/2006/main">
          <a:schemeClr val="accent1"/>
        </a:solidFill>
        <a:ln xmlns:a="http://schemas.openxmlformats.org/drawingml/2006/main" w="38100" cap="flat" cmpd="sng" algn="ctr">
          <a:solidFill>
            <a:schemeClr val="tx1"/>
          </a:solidFill>
          <a:prstDash val="solid"/>
          <a:round/>
          <a:headEnd type="none" w="med" len="med"/>
          <a:tailEnd type="none" w="med" len="med"/>
        </a:ln>
        <a:effectLst xmlns:a="http://schemas.openxmlformats.org/drawingml/2006/main"/>
      </cdr:spPr>
    </cdr:cxnSp>
  </cdr:relSizeAnchor>
</c:userShapes>
</file>

<file path=ppt/drawings/drawing2.xml><?xml version="1.0" encoding="utf-8"?>
<c:userShapes xmlns:c="http://schemas.openxmlformats.org/drawingml/2006/chart">
  <cdr:relSizeAnchor xmlns:cdr="http://schemas.openxmlformats.org/drawingml/2006/chartDrawing">
    <cdr:from>
      <cdr:x>0.81871</cdr:x>
      <cdr:y>0.18547</cdr:y>
    </cdr:from>
    <cdr:to>
      <cdr:x>0.81871</cdr:x>
      <cdr:y>0.81419</cdr:y>
    </cdr:to>
    <cdr:cxnSp macro="">
      <cdr:nvCxnSpPr>
        <cdr:cNvPr id="3" name="Straight Connector 2">
          <a:extLst xmlns:a="http://schemas.openxmlformats.org/drawingml/2006/main">
            <a:ext uri="{FF2B5EF4-FFF2-40B4-BE49-F238E27FC236}">
              <a16:creationId xmlns:a16="http://schemas.microsoft.com/office/drawing/2014/main" id="{D474DCD8-766A-477C-9AE2-2C541592EED8}"/>
            </a:ext>
          </a:extLst>
        </cdr:cNvPr>
        <cdr:cNvCxnSpPr/>
      </cdr:nvCxnSpPr>
      <cdr:spPr bwMode="auto">
        <a:xfrm xmlns:a="http://schemas.openxmlformats.org/drawingml/2006/main">
          <a:off x="6364735" y="1041042"/>
          <a:ext cx="0" cy="3529040"/>
        </a:xfrm>
        <a:prstGeom xmlns:a="http://schemas.openxmlformats.org/drawingml/2006/main" prst="line">
          <a:avLst/>
        </a:prstGeom>
        <a:solidFill xmlns:a="http://schemas.openxmlformats.org/drawingml/2006/main">
          <a:schemeClr val="accent1"/>
        </a:solidFill>
        <a:ln xmlns:a="http://schemas.openxmlformats.org/drawingml/2006/main" w="38100" cap="flat" cmpd="sng" algn="ctr">
          <a:solidFill>
            <a:schemeClr val="tx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0.12593</cdr:x>
      <cdr:y>0.42871</cdr:y>
    </cdr:from>
    <cdr:to>
      <cdr:x>0.74533</cdr:x>
      <cdr:y>0.42871</cdr:y>
    </cdr:to>
    <cdr:cxnSp macro="">
      <cdr:nvCxnSpPr>
        <cdr:cNvPr id="4" name="Straight Connector 3">
          <a:extLst xmlns:a="http://schemas.openxmlformats.org/drawingml/2006/main">
            <a:ext uri="{FF2B5EF4-FFF2-40B4-BE49-F238E27FC236}">
              <a16:creationId xmlns:a16="http://schemas.microsoft.com/office/drawing/2014/main" id="{C8090570-D249-49CB-A4D8-186B1C325BE7}"/>
            </a:ext>
          </a:extLst>
        </cdr:cNvPr>
        <cdr:cNvCxnSpPr/>
      </cdr:nvCxnSpPr>
      <cdr:spPr bwMode="auto">
        <a:xfrm xmlns:a="http://schemas.openxmlformats.org/drawingml/2006/main" flipH="1">
          <a:off x="979003" y="2406350"/>
          <a:ext cx="4815281" cy="0"/>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accent2"/>
          </a:solidFill>
          <a:prstDash val="solid"/>
          <a:round/>
          <a:headEnd type="none" w="med" len="med"/>
          <a:tailEnd type="none" w="med" len="me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2021-06-29</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dirty="0"/>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2021/6/29</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647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9212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2084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4609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1065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82930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33</a:t>
            </a:fld>
            <a:endParaRPr lang="zh-CN" altLang="en-US"/>
          </a:p>
        </p:txBody>
      </p:sp>
    </p:spTree>
    <p:extLst>
      <p:ext uri="{BB962C8B-B14F-4D97-AF65-F5344CB8AC3E}">
        <p14:creationId xmlns:p14="http://schemas.microsoft.com/office/powerpoint/2010/main" val="2413975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346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922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a:t>
            </a:fld>
            <a:endParaRPr lang="zh-CN" altLang="en-US"/>
          </a:p>
        </p:txBody>
      </p:sp>
    </p:spTree>
    <p:extLst>
      <p:ext uri="{BB962C8B-B14F-4D97-AF65-F5344CB8AC3E}">
        <p14:creationId xmlns:p14="http://schemas.microsoft.com/office/powerpoint/2010/main" val="3747378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6253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4217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4678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553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541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146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171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0309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626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24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435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2958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0479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4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4</a:t>
            </a:fld>
            <a:endParaRPr lang="zh-CN" altLang="en-US"/>
          </a:p>
        </p:txBody>
      </p:sp>
    </p:spTree>
    <p:extLst>
      <p:ext uri="{BB962C8B-B14F-4D97-AF65-F5344CB8AC3E}">
        <p14:creationId xmlns:p14="http://schemas.microsoft.com/office/powerpoint/2010/main" val="197109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9</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14</a:t>
            </a:fld>
            <a:endParaRPr lang="zh-CN" altLang="en-US"/>
          </a:p>
        </p:txBody>
      </p:sp>
    </p:spTree>
    <p:extLst>
      <p:ext uri="{BB962C8B-B14F-4D97-AF65-F5344CB8AC3E}">
        <p14:creationId xmlns:p14="http://schemas.microsoft.com/office/powerpoint/2010/main" val="60633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17</a:t>
            </a:fld>
            <a:endParaRPr lang="zh-CN" altLang="en-US"/>
          </a:p>
        </p:txBody>
      </p:sp>
    </p:spTree>
    <p:extLst>
      <p:ext uri="{BB962C8B-B14F-4D97-AF65-F5344CB8AC3E}">
        <p14:creationId xmlns:p14="http://schemas.microsoft.com/office/powerpoint/2010/main" val="30129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22</a:t>
            </a:fld>
            <a:endParaRPr lang="zh-CN" altLang="en-US"/>
          </a:p>
        </p:txBody>
      </p:sp>
    </p:spTree>
    <p:extLst>
      <p:ext uri="{BB962C8B-B14F-4D97-AF65-F5344CB8AC3E}">
        <p14:creationId xmlns:p14="http://schemas.microsoft.com/office/powerpoint/2010/main" val="3426356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84366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5907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1" y="6453339"/>
            <a:ext cx="1261931"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9"/>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8" y="6453339"/>
            <a:ext cx="493845"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807"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660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https://gaftp.epa.gov/Air/aqmg/cjang/NEXUS/"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8.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chart" Target="../charts/chart1.xml"/><Relationship Id="rId4" Type="http://schemas.openxmlformats.org/officeDocument/2006/relationships/image" Target="../media/image33.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4534E-61FD-47DC-A2C5-606F325294A3}"/>
              </a:ext>
            </a:extLst>
          </p:cNvPr>
          <p:cNvPicPr>
            <a:picLocks noChangeAspect="1"/>
          </p:cNvPicPr>
          <p:nvPr/>
        </p:nvPicPr>
        <p:blipFill>
          <a:blip r:embed="rId3"/>
          <a:stretch>
            <a:fillRect/>
          </a:stretch>
        </p:blipFill>
        <p:spPr>
          <a:xfrm>
            <a:off x="1514803" y="2218506"/>
            <a:ext cx="2958994" cy="210112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 name="标题 1"/>
          <p:cNvSpPr>
            <a:spLocks noGrp="1"/>
          </p:cNvSpPr>
          <p:nvPr>
            <p:ph type="title"/>
          </p:nvPr>
        </p:nvSpPr>
        <p:spPr>
          <a:xfrm>
            <a:off x="585216" y="1"/>
            <a:ext cx="11173968" cy="1335024"/>
          </a:xfrm>
          <a:ln>
            <a:solidFill>
              <a:schemeClr val="tx1"/>
            </a:solidFill>
          </a:ln>
        </p:spPr>
        <p:txBody>
          <a:bodyPr>
            <a:normAutofit/>
          </a:bodyPr>
          <a:lstStyle/>
          <a:p>
            <a:r>
              <a:rPr lang="en-US" altLang="zh-CN" sz="3600" dirty="0">
                <a:solidFill>
                  <a:srgbClr val="FFFF00"/>
                </a:solidFill>
              </a:rPr>
              <a:t>“</a:t>
            </a:r>
            <a:r>
              <a:rPr lang="en-US" altLang="zh-CN" sz="4000" dirty="0">
                <a:solidFill>
                  <a:srgbClr val="FFFF00"/>
                </a:solidFill>
                <a:latin typeface="Arial" panose="020B0604020202020204" pitchFamily="34" charset="0"/>
                <a:cs typeface="Arial" panose="020B0604020202020204" pitchFamily="34" charset="0"/>
              </a:rPr>
              <a:t>NEXUS” </a:t>
            </a:r>
            <a:r>
              <a:rPr lang="en-US" altLang="zh-CN" sz="3600" dirty="0">
                <a:latin typeface="Arial" panose="020B0604020202020204" pitchFamily="34" charset="0"/>
                <a:cs typeface="Arial" panose="020B0604020202020204" pitchFamily="34" charset="0"/>
              </a:rPr>
              <a:t>Multi-Pollutant Analysis Tool: </a:t>
            </a:r>
            <a:br>
              <a:rPr lang="en-US" altLang="zh-CN" sz="3600" dirty="0">
                <a:latin typeface="Arial" panose="020B0604020202020204" pitchFamily="34" charset="0"/>
                <a:cs typeface="Arial" panose="020B0604020202020204" pitchFamily="34" charset="0"/>
              </a:rPr>
            </a:br>
            <a:r>
              <a:rPr lang="en-US" altLang="zh-CN" sz="3600" dirty="0">
                <a:solidFill>
                  <a:srgbClr val="FFFF00"/>
                </a:solidFill>
                <a:latin typeface="Arial" panose="020B0604020202020204" pitchFamily="34" charset="0"/>
                <a:cs typeface="Arial" panose="020B0604020202020204" pitchFamily="34" charset="0"/>
              </a:rPr>
              <a:t>Development Status and Progress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1277956" y="5569170"/>
            <a:ext cx="9144000" cy="1046440"/>
          </a:xfrm>
        </p:spPr>
        <p:txBody>
          <a:bodyPr/>
          <a:lstStyle/>
          <a:p>
            <a:pPr marL="0" indent="0" algn="ctr">
              <a:spcBef>
                <a:spcPts val="0"/>
              </a:spcBef>
              <a:buNone/>
            </a:pPr>
            <a:r>
              <a:rPr lang="en-US" altLang="zh-CN" sz="2800" dirty="0">
                <a:latin typeface="Calibri" panose="020F0502020204030204" pitchFamily="34" charset="0"/>
                <a:cs typeface="Calibri" panose="020F0502020204030204" pitchFamily="34" charset="0"/>
              </a:rPr>
              <a:t>ORD Briefing</a:t>
            </a:r>
          </a:p>
          <a:p>
            <a:pPr marL="0" indent="0" algn="ctr">
              <a:spcBef>
                <a:spcPts val="0"/>
              </a:spcBef>
              <a:buNone/>
            </a:pPr>
            <a:r>
              <a:rPr lang="en-US" altLang="zh-CN" sz="2000" i="1" dirty="0">
                <a:latin typeface="Calibri" panose="020F0502020204030204" pitchFamily="34" charset="0"/>
                <a:cs typeface="Calibri" panose="020F0502020204030204" pitchFamily="34" charset="0"/>
              </a:rPr>
              <a:t>June 29, 2021</a:t>
            </a:r>
          </a:p>
          <a:p>
            <a:pPr marL="0" indent="0" algn="ctr">
              <a:spcBef>
                <a:spcPts val="0"/>
              </a:spcBef>
              <a:buNone/>
            </a:pPr>
            <a:r>
              <a:rPr lang="en-US" altLang="zh-CN" sz="2000" i="1" dirty="0">
                <a:latin typeface="Calibri" panose="020F0502020204030204" pitchFamily="34" charset="0"/>
                <a:cs typeface="Calibri" panose="020F0502020204030204" pitchFamily="34" charset="0"/>
              </a:rPr>
              <a:t>OAQPS’s Multi-Pollutant Team: Beth Landis, Carey Jang, etc.</a:t>
            </a:r>
            <a:endParaRPr lang="zh-CN" altLang="en-US" sz="2000" i="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5CAFFCA-E948-49BD-BC86-189A3A0496D5}"/>
              </a:ext>
            </a:extLst>
          </p:cNvPr>
          <p:cNvSpPr txBox="1"/>
          <p:nvPr/>
        </p:nvSpPr>
        <p:spPr>
          <a:xfrm>
            <a:off x="1652384" y="1689851"/>
            <a:ext cx="2821413" cy="461665"/>
          </a:xfrm>
          <a:prstGeom prst="rect">
            <a:avLst/>
          </a:prstGeom>
          <a:solidFill>
            <a:schemeClr val="accent5">
              <a:lumMod val="40000"/>
              <a:lumOff val="60000"/>
            </a:schemeClr>
          </a:solidFill>
        </p:spPr>
        <p:txBody>
          <a:bodyPr wrap="none" rtlCol="0">
            <a:spAutoFit/>
          </a:bodyPr>
          <a:lstStyle/>
          <a:p>
            <a:pPr defTabSz="914400">
              <a:defRPr/>
            </a:pPr>
            <a:r>
              <a:rPr lang="en-US" sz="2400" b="1" i="1" dirty="0">
                <a:solidFill>
                  <a:srgbClr val="FF0000"/>
                </a:solidFill>
                <a:latin typeface="Calibri"/>
                <a:ea typeface="微软雅黑"/>
              </a:rPr>
              <a:t>Data Viewer Module</a:t>
            </a:r>
          </a:p>
        </p:txBody>
      </p:sp>
      <p:sp>
        <p:nvSpPr>
          <p:cNvPr id="12" name="TextBox 11">
            <a:extLst>
              <a:ext uri="{FF2B5EF4-FFF2-40B4-BE49-F238E27FC236}">
                <a16:creationId xmlns:a16="http://schemas.microsoft.com/office/drawing/2014/main" id="{E49F4318-AF6C-4755-9019-8B0723ECCA1F}"/>
              </a:ext>
            </a:extLst>
          </p:cNvPr>
          <p:cNvSpPr txBox="1"/>
          <p:nvPr/>
        </p:nvSpPr>
        <p:spPr>
          <a:xfrm>
            <a:off x="4721595" y="1670004"/>
            <a:ext cx="2602507" cy="461665"/>
          </a:xfrm>
          <a:prstGeom prst="rect">
            <a:avLst/>
          </a:prstGeom>
          <a:solidFill>
            <a:schemeClr val="accent5">
              <a:lumMod val="40000"/>
              <a:lumOff val="60000"/>
            </a:schemeClr>
          </a:solidFill>
        </p:spPr>
        <p:txBody>
          <a:bodyPr wrap="none" rtlCol="0">
            <a:spAutoFit/>
          </a:bodyPr>
          <a:lstStyle/>
          <a:p>
            <a:pPr defTabSz="914400">
              <a:defRPr/>
            </a:pPr>
            <a:r>
              <a:rPr lang="en-US" sz="2400" b="1" i="1" dirty="0">
                <a:solidFill>
                  <a:srgbClr val="FF0000"/>
                </a:solidFill>
                <a:latin typeface="Calibri"/>
                <a:ea typeface="微软雅黑"/>
              </a:rPr>
              <a:t>Data Input Module</a:t>
            </a:r>
          </a:p>
        </p:txBody>
      </p:sp>
      <p:sp>
        <p:nvSpPr>
          <p:cNvPr id="13" name="TextBox 12">
            <a:extLst>
              <a:ext uri="{FF2B5EF4-FFF2-40B4-BE49-F238E27FC236}">
                <a16:creationId xmlns:a16="http://schemas.microsoft.com/office/drawing/2014/main" id="{8B542D98-6667-45ED-BC1D-D1BD6AC7DC74}"/>
              </a:ext>
            </a:extLst>
          </p:cNvPr>
          <p:cNvSpPr txBox="1"/>
          <p:nvPr/>
        </p:nvSpPr>
        <p:spPr>
          <a:xfrm>
            <a:off x="7751258" y="1679148"/>
            <a:ext cx="2706447" cy="461665"/>
          </a:xfrm>
          <a:prstGeom prst="rect">
            <a:avLst/>
          </a:prstGeom>
          <a:solidFill>
            <a:schemeClr val="accent5">
              <a:lumMod val="40000"/>
              <a:lumOff val="60000"/>
            </a:schemeClr>
          </a:solidFill>
        </p:spPr>
        <p:txBody>
          <a:bodyPr wrap="none" rtlCol="0">
            <a:spAutoFit/>
          </a:bodyPr>
          <a:lstStyle/>
          <a:p>
            <a:pPr defTabSz="914400">
              <a:defRPr/>
            </a:pPr>
            <a:r>
              <a:rPr lang="en-US" sz="2400" b="1" i="1" dirty="0">
                <a:solidFill>
                  <a:srgbClr val="FF0000"/>
                </a:solidFill>
                <a:latin typeface="Calibri"/>
                <a:ea typeface="微软雅黑"/>
              </a:rPr>
              <a:t>Data Query Module</a:t>
            </a:r>
          </a:p>
        </p:txBody>
      </p:sp>
      <p:sp>
        <p:nvSpPr>
          <p:cNvPr id="15" name="Rectangle 12">
            <a:extLst>
              <a:ext uri="{FF2B5EF4-FFF2-40B4-BE49-F238E27FC236}">
                <a16:creationId xmlns:a16="http://schemas.microsoft.com/office/drawing/2014/main" id="{8D150921-0BB7-4FC2-B610-E15BFC9B0149}"/>
              </a:ext>
            </a:extLst>
          </p:cNvPr>
          <p:cNvSpPr/>
          <p:nvPr/>
        </p:nvSpPr>
        <p:spPr>
          <a:xfrm>
            <a:off x="2144585" y="2489489"/>
            <a:ext cx="385763" cy="6476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pic>
        <p:nvPicPr>
          <p:cNvPr id="10" name="Picture 9">
            <a:extLst>
              <a:ext uri="{FF2B5EF4-FFF2-40B4-BE49-F238E27FC236}">
                <a16:creationId xmlns:a16="http://schemas.microsoft.com/office/drawing/2014/main" id="{2BBBFDB7-CA98-430A-BECF-07FA96CCCB51}"/>
              </a:ext>
            </a:extLst>
          </p:cNvPr>
          <p:cNvPicPr>
            <a:picLocks noChangeAspect="1"/>
          </p:cNvPicPr>
          <p:nvPr/>
        </p:nvPicPr>
        <p:blipFill rotWithShape="1">
          <a:blip r:embed="rId4"/>
          <a:srcRect t="11337"/>
          <a:stretch/>
        </p:blipFill>
        <p:spPr>
          <a:xfrm>
            <a:off x="4612852" y="2218507"/>
            <a:ext cx="2839968" cy="2105226"/>
          </a:xfrm>
          <a:prstGeom prst="rect">
            <a:avLst/>
          </a:prstGeom>
          <a:ln>
            <a:solidFill>
              <a:schemeClr val="tx1"/>
            </a:solidFill>
          </a:ln>
        </p:spPr>
      </p:pic>
      <p:sp>
        <p:nvSpPr>
          <p:cNvPr id="5" name="Rectangle 4">
            <a:extLst>
              <a:ext uri="{FF2B5EF4-FFF2-40B4-BE49-F238E27FC236}">
                <a16:creationId xmlns:a16="http://schemas.microsoft.com/office/drawing/2014/main" id="{F61D042D-284D-4A10-9A7D-03255EC2BA7C}"/>
              </a:ext>
            </a:extLst>
          </p:cNvPr>
          <p:cNvSpPr/>
          <p:nvPr/>
        </p:nvSpPr>
        <p:spPr>
          <a:xfrm>
            <a:off x="1537534" y="4420065"/>
            <a:ext cx="8920171" cy="1323439"/>
          </a:xfrm>
          <a:prstGeom prst="rect">
            <a:avLst/>
          </a:prstGeom>
        </p:spPr>
        <p:txBody>
          <a:bodyPr wrap="square">
            <a:spAutoFit/>
          </a:bodyPr>
          <a:lstStyle/>
          <a:p>
            <a:pPr algn="ctr" fontAlgn="base">
              <a:defRPr/>
            </a:pPr>
            <a:r>
              <a:rPr lang="en-US" sz="2000" b="1" dirty="0">
                <a:solidFill>
                  <a:srgbClr val="FF0000"/>
                </a:solidFill>
                <a:latin typeface="Calibri"/>
                <a:ea typeface="微软雅黑"/>
              </a:rPr>
              <a:t>“NEXUS 1.8.6” </a:t>
            </a:r>
            <a:r>
              <a:rPr lang="en-US" b="1" dirty="0">
                <a:solidFill>
                  <a:prstClr val="black"/>
                </a:solidFill>
                <a:latin typeface="Calibri"/>
                <a:ea typeface="微软雅黑"/>
              </a:rPr>
              <a:t>available at</a:t>
            </a:r>
            <a:r>
              <a:rPr lang="en-US" sz="2000" dirty="0">
                <a:solidFill>
                  <a:prstClr val="black"/>
                </a:solidFill>
                <a:latin typeface="Calibri" panose="020F0502020204030204" pitchFamily="34" charset="0"/>
                <a:ea typeface="微软雅黑"/>
                <a:cs typeface="Calibri" panose="020F0502020204030204" pitchFamily="34" charset="0"/>
              </a:rPr>
              <a:t>:</a:t>
            </a:r>
          </a:p>
          <a:p>
            <a:pPr algn="ctr" fontAlgn="base">
              <a:defRPr/>
            </a:pPr>
            <a:r>
              <a:rPr lang="en-US" sz="2000" dirty="0">
                <a:solidFill>
                  <a:prstClr val="black"/>
                </a:solidFill>
                <a:latin typeface="Calibri" panose="020F0502020204030204" pitchFamily="34" charset="0"/>
                <a:cs typeface="Calibri" panose="020F0502020204030204" pitchFamily="34" charset="0"/>
                <a:hlinkClick r:id="rId5"/>
              </a:rPr>
              <a:t>https://gaftp.epa.gov/Air/aqmg/cjang/NEXUS/</a:t>
            </a:r>
            <a:r>
              <a:rPr lang="en-US" sz="2000" dirty="0">
                <a:solidFill>
                  <a:prstClr val="black"/>
                </a:solidFill>
                <a:latin typeface="Calibri" panose="020F0502020204030204" pitchFamily="34" charset="0"/>
                <a:cs typeface="Calibri" panose="020F0502020204030204" pitchFamily="34" charset="0"/>
              </a:rPr>
              <a:t>  </a:t>
            </a:r>
          </a:p>
          <a:p>
            <a:pPr fontAlgn="base">
              <a:defRPr/>
            </a:pPr>
            <a:endParaRPr lang="en-US" sz="2000" dirty="0">
              <a:solidFill>
                <a:prstClr val="black"/>
              </a:solidFill>
              <a:latin typeface="Calibri" panose="020F0502020204030204" pitchFamily="34" charset="0"/>
              <a:cs typeface="Calibri" panose="020F0502020204030204" pitchFamily="34" charset="0"/>
            </a:endParaRPr>
          </a:p>
          <a:p>
            <a:pPr fontAlgn="base">
              <a:defRPr/>
            </a:pPr>
            <a:r>
              <a:rPr lang="en-US" sz="2000" dirty="0">
                <a:solidFill>
                  <a:prstClr val="black"/>
                </a:solidFill>
                <a:latin typeface="Calibri" panose="020F0502020204030204" pitchFamily="34" charset="0"/>
                <a:ea typeface="微软雅黑"/>
                <a:cs typeface="Calibri" panose="020F0502020204030204" pitchFamily="34" charset="0"/>
              </a:rPr>
              <a:t> 	</a:t>
            </a:r>
            <a:endParaRPr lang="en-US" b="1" i="1" dirty="0">
              <a:solidFill>
                <a:srgbClr val="0000FF"/>
              </a:solidFill>
              <a:latin typeface="Calibri"/>
              <a:ea typeface="微软雅黑"/>
            </a:endParaRPr>
          </a:p>
        </p:txBody>
      </p:sp>
      <p:pic>
        <p:nvPicPr>
          <p:cNvPr id="14" name="Picture 13">
            <a:extLst>
              <a:ext uri="{FF2B5EF4-FFF2-40B4-BE49-F238E27FC236}">
                <a16:creationId xmlns:a16="http://schemas.microsoft.com/office/drawing/2014/main" id="{86DF4EF2-74E0-4A32-B5D3-BB0C08D99977}"/>
              </a:ext>
            </a:extLst>
          </p:cNvPr>
          <p:cNvPicPr>
            <a:picLocks noChangeAspect="1"/>
          </p:cNvPicPr>
          <p:nvPr/>
        </p:nvPicPr>
        <p:blipFill>
          <a:blip r:embed="rId6"/>
          <a:stretch>
            <a:fillRect/>
          </a:stretch>
        </p:blipFill>
        <p:spPr>
          <a:xfrm>
            <a:off x="7535324" y="2241250"/>
            <a:ext cx="2990250" cy="2078379"/>
          </a:xfrm>
          <a:prstGeom prst="rect">
            <a:avLst/>
          </a:prstGeom>
          <a:ln>
            <a:solidFill>
              <a:schemeClr val="tx1"/>
            </a:solidFill>
          </a:ln>
        </p:spPr>
      </p:pic>
      <p:sp>
        <p:nvSpPr>
          <p:cNvPr id="16" name="Slide Number Placeholder 1">
            <a:extLst>
              <a:ext uri="{FF2B5EF4-FFF2-40B4-BE49-F238E27FC236}">
                <a16:creationId xmlns:a16="http://schemas.microsoft.com/office/drawing/2014/main" id="{81467174-C0E6-4289-B6E7-D1DB50A7FB8C}"/>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769904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p:txBody>
          <a:bodyPr/>
          <a:lstStyle/>
          <a:p>
            <a:r>
              <a:rPr lang="en-US" sz="3600" dirty="0"/>
              <a:t>NEXUS Tool: </a:t>
            </a:r>
            <a:r>
              <a:rPr lang="en-US" sz="4000" dirty="0">
                <a:solidFill>
                  <a:srgbClr val="FFFF00"/>
                </a:solidFill>
                <a:latin typeface="Arial" panose="020B0604020202020204" pitchFamily="34" charset="0"/>
                <a:cs typeface="Arial" panose="020B0604020202020204" pitchFamily="34" charset="0"/>
              </a:rPr>
              <a:t>Examples</a:t>
            </a:r>
            <a:endParaRPr lang="en-US" sz="3600"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p:txBody>
          <a:bodyPr>
            <a:normAutofit lnSpcReduction="10000"/>
          </a:bodyPr>
          <a:lstStyle/>
          <a:p>
            <a:pPr>
              <a:spcBef>
                <a:spcPts val="0"/>
              </a:spcBef>
              <a:spcAft>
                <a:spcPts val="600"/>
              </a:spcAft>
            </a:pPr>
            <a:r>
              <a:rPr lang="en-US" sz="3000" b="0" dirty="0">
                <a:latin typeface="Arial" panose="020B0604020202020204" pitchFamily="34" charset="0"/>
                <a:cs typeface="Arial" panose="020B0604020202020204" pitchFamily="34" charset="0"/>
              </a:rPr>
              <a:t>How can NEXUS be used to identify highest risk areas across O</a:t>
            </a:r>
            <a:r>
              <a:rPr lang="en-US" sz="3000" b="0" baseline="-25000" dirty="0">
                <a:latin typeface="Arial" panose="020B0604020202020204" pitchFamily="34" charset="0"/>
                <a:cs typeface="Arial" panose="020B0604020202020204" pitchFamily="34" charset="0"/>
              </a:rPr>
              <a:t>3</a:t>
            </a:r>
            <a:r>
              <a:rPr lang="en-US" sz="3000" b="0" dirty="0">
                <a:latin typeface="Arial" panose="020B0604020202020204" pitchFamily="34" charset="0"/>
                <a:cs typeface="Arial" panose="020B0604020202020204" pitchFamily="34" charset="0"/>
              </a:rPr>
              <a:t>, PM</a:t>
            </a:r>
            <a:r>
              <a:rPr lang="en-US" sz="3000" b="0" baseline="-25000" dirty="0">
                <a:latin typeface="Arial" panose="020B0604020202020204" pitchFamily="34" charset="0"/>
                <a:cs typeface="Arial" panose="020B0604020202020204" pitchFamily="34" charset="0"/>
              </a:rPr>
              <a:t>2.5</a:t>
            </a:r>
            <a:r>
              <a:rPr lang="en-US" sz="3000" b="0" dirty="0">
                <a:latin typeface="Arial" panose="020B0604020202020204" pitchFamily="34" charset="0"/>
                <a:cs typeface="Arial" panose="020B0604020202020204" pitchFamily="34" charset="0"/>
              </a:rPr>
              <a:t>, and Air Toxics, the sector(s) contributing and EJ communities impacted?</a:t>
            </a:r>
          </a:p>
          <a:p>
            <a:pPr lvl="1">
              <a:spcBef>
                <a:spcPts val="0"/>
              </a:spcBef>
              <a:spcAft>
                <a:spcPts val="600"/>
              </a:spcAft>
            </a:pPr>
            <a:r>
              <a:rPr lang="en-US" sz="2600" b="0" dirty="0">
                <a:latin typeface="Arial" panose="020B0604020202020204" pitchFamily="34" charset="0"/>
                <a:cs typeface="Arial" panose="020B0604020202020204" pitchFamily="34" charset="0"/>
              </a:rPr>
              <a:t>Example 1 </a:t>
            </a:r>
            <a:r>
              <a:rPr lang="en-US" sz="2600" b="0" dirty="0">
                <a:latin typeface="Arial" panose="020B0604020202020204" pitchFamily="34" charset="0"/>
                <a:cs typeface="Arial" panose="020B0604020202020204" pitchFamily="34" charset="0"/>
                <a:sym typeface="Wingdings" panose="05000000000000000000" pitchFamily="2" charset="2"/>
              </a:rPr>
              <a:t> Region 5 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Detroit</a:t>
            </a:r>
          </a:p>
          <a:p>
            <a:pPr lvl="1">
              <a:spcBef>
                <a:spcPts val="0"/>
              </a:spcBef>
              <a:spcAft>
                <a:spcPts val="600"/>
              </a:spcAft>
            </a:pPr>
            <a:endParaRPr lang="en-US" sz="2600" b="0" dirty="0">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600"/>
              </a:spcAft>
            </a:pPr>
            <a:r>
              <a:rPr lang="en-US" sz="3000" b="0" dirty="0">
                <a:latin typeface="Arial" panose="020B0604020202020204" pitchFamily="34" charset="0"/>
                <a:cs typeface="Arial" panose="020B0604020202020204" pitchFamily="34" charset="0"/>
                <a:sym typeface="Wingdings" panose="05000000000000000000" pitchFamily="2" charset="2"/>
              </a:rPr>
              <a:t>How can </a:t>
            </a:r>
            <a:r>
              <a:rPr lang="en-US" sz="3000" b="0" dirty="0">
                <a:latin typeface="Arial" panose="020B0604020202020204" pitchFamily="34" charset="0"/>
                <a:cs typeface="Arial" panose="020B0604020202020204" pitchFamily="34" charset="0"/>
              </a:rPr>
              <a:t>NEXUS be used to identify how best to address multi-pollutant risks in nonattainment areas?</a:t>
            </a:r>
          </a:p>
          <a:p>
            <a:pPr lvl="1">
              <a:spcBef>
                <a:spcPts val="0"/>
              </a:spcBef>
              <a:spcAft>
                <a:spcPts val="600"/>
              </a:spcAft>
            </a:pPr>
            <a:r>
              <a:rPr lang="en-US" sz="2600" b="0" dirty="0">
                <a:latin typeface="Arial" panose="020B0604020202020204" pitchFamily="34" charset="0"/>
                <a:cs typeface="Arial" panose="020B0604020202020204" pitchFamily="34" charset="0"/>
              </a:rPr>
              <a:t>Example 2 </a:t>
            </a:r>
            <a:r>
              <a:rPr lang="en-US" sz="2600" b="0" dirty="0">
                <a:latin typeface="Arial" panose="020B0604020202020204" pitchFamily="34" charset="0"/>
                <a:cs typeface="Arial" panose="020B0604020202020204" pitchFamily="34" charset="0"/>
                <a:sym typeface="Wingdings" panose="05000000000000000000" pitchFamily="2" charset="2"/>
              </a:rPr>
              <a:t></a:t>
            </a:r>
            <a:r>
              <a:rPr lang="en-US" sz="2600" b="0" dirty="0">
                <a:latin typeface="Arial" panose="020B0604020202020204" pitchFamily="34" charset="0"/>
                <a:cs typeface="Arial" panose="020B0604020202020204" pitchFamily="34" charset="0"/>
              </a:rPr>
              <a:t> Region 4 </a:t>
            </a:r>
            <a:r>
              <a:rPr lang="en-US" sz="2600" b="0" dirty="0">
                <a:latin typeface="Arial" panose="020B0604020202020204" pitchFamily="34" charset="0"/>
                <a:cs typeface="Arial" panose="020B0604020202020204" pitchFamily="34" charset="0"/>
                <a:sym typeface="Wingdings" panose="05000000000000000000" pitchFamily="2" charset="2"/>
              </a:rPr>
              <a:t>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Atlanta</a:t>
            </a:r>
          </a:p>
          <a:p>
            <a:pPr lvl="1">
              <a:spcBef>
                <a:spcPts val="0"/>
              </a:spcBef>
              <a:spcAft>
                <a:spcPts val="600"/>
              </a:spcAft>
            </a:pPr>
            <a:endParaRPr lang="en-US" sz="2600" b="0" dirty="0">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600"/>
              </a:spcAft>
            </a:pPr>
            <a:r>
              <a:rPr lang="en-US" sz="3000" b="0" dirty="0">
                <a:latin typeface="Arial" panose="020B0604020202020204" pitchFamily="34" charset="0"/>
                <a:cs typeface="Arial" panose="020B0604020202020204" pitchFamily="34" charset="0"/>
                <a:sym typeface="Wingdings" panose="05000000000000000000" pitchFamily="2" charset="2"/>
              </a:rPr>
              <a:t>How can NEXUS be used to review industrial sources and potential impacts on EJ communities?</a:t>
            </a:r>
          </a:p>
          <a:p>
            <a:pPr lvl="1">
              <a:spcBef>
                <a:spcPts val="0"/>
              </a:spcBef>
              <a:spcAft>
                <a:spcPts val="600"/>
              </a:spcAft>
            </a:pPr>
            <a:r>
              <a:rPr lang="en-US" sz="2600" b="0" dirty="0">
                <a:latin typeface="Arial" panose="020B0604020202020204" pitchFamily="34" charset="0"/>
                <a:cs typeface="Arial" panose="020B0604020202020204" pitchFamily="34" charset="0"/>
                <a:sym typeface="Wingdings" panose="05000000000000000000" pitchFamily="2" charset="2"/>
              </a:rPr>
              <a:t>Example 3  Region 4 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Birmingham</a:t>
            </a:r>
            <a:endParaRPr lang="en-US" sz="2600" b="0" dirty="0">
              <a:sym typeface="Wingdings" panose="05000000000000000000" pitchFamily="2" charset="2"/>
            </a:endParaRPr>
          </a:p>
          <a:p>
            <a:pPr lvl="1"/>
            <a:endParaRPr lang="en-US" sz="2600" b="0" dirty="0">
              <a:sym typeface="Wingdings" panose="05000000000000000000" pitchFamily="2" charset="2"/>
            </a:endParaRPr>
          </a:p>
          <a:p>
            <a:endParaRPr lang="en-US" dirty="0">
              <a:sym typeface="Wingdings" panose="05000000000000000000" pitchFamily="2" charset="2"/>
            </a:endParaRPr>
          </a:p>
        </p:txBody>
      </p:sp>
      <p:sp>
        <p:nvSpPr>
          <p:cNvPr id="4" name="Slide Number Placeholder 1">
            <a:extLst>
              <a:ext uri="{FF2B5EF4-FFF2-40B4-BE49-F238E27FC236}">
                <a16:creationId xmlns:a16="http://schemas.microsoft.com/office/drawing/2014/main" id="{660F7E7A-3C0B-4C18-AD61-ECA9681FE559}"/>
              </a:ext>
            </a:extLst>
          </p:cNvPr>
          <p:cNvSpPr txBox="1">
            <a:spLocks/>
          </p:cNvSpPr>
          <p:nvPr/>
        </p:nvSpPr>
        <p:spPr>
          <a:xfrm>
            <a:off x="8534400" y="649287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470059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4970-837A-4A85-BBF2-B97E10C9EE95}"/>
              </a:ext>
            </a:extLst>
          </p:cNvPr>
          <p:cNvSpPr>
            <a:spLocks noGrp="1"/>
          </p:cNvSpPr>
          <p:nvPr>
            <p:ph type="title"/>
          </p:nvPr>
        </p:nvSpPr>
        <p:spPr>
          <a:xfrm>
            <a:off x="1524000" y="71440"/>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1 - ID High MP Risk Areas, Contributing Sector(s) &amp; EJ Areas</a:t>
            </a:r>
            <a:endParaRPr lang="en-US" sz="2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8D70752-065E-41F2-A322-DB24FA568226}"/>
              </a:ext>
            </a:extLst>
          </p:cNvPr>
          <p:cNvSpPr/>
          <p:nvPr/>
        </p:nvSpPr>
        <p:spPr>
          <a:xfrm>
            <a:off x="1671320" y="6090663"/>
            <a:ext cx="8849360"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a:t>
            </a:r>
          </a:p>
          <a:p>
            <a:pPr algn="ctr"/>
            <a:r>
              <a:rPr lang="en-US" sz="1600" dirty="0">
                <a:latin typeface="Arial" panose="020B0604020202020204" pitchFamily="34" charset="0"/>
                <a:cs typeface="Arial" panose="020B0604020202020204" pitchFamily="34" charset="0"/>
              </a:rPr>
              <a:t>Example map above is for Region 5</a:t>
            </a:r>
          </a:p>
        </p:txBody>
      </p:sp>
      <p:sp>
        <p:nvSpPr>
          <p:cNvPr id="5" name="Slide Number Placeholder 1">
            <a:extLst>
              <a:ext uri="{FF2B5EF4-FFF2-40B4-BE49-F238E27FC236}">
                <a16:creationId xmlns:a16="http://schemas.microsoft.com/office/drawing/2014/main" id="{BACC9CD1-F2D0-4BC8-B36D-EC04C2EFA6BA}"/>
              </a:ext>
            </a:extLst>
          </p:cNvPr>
          <p:cNvSpPr txBox="1">
            <a:spLocks/>
          </p:cNvSpPr>
          <p:nvPr/>
        </p:nvSpPr>
        <p:spPr>
          <a:xfrm>
            <a:off x="8534400" y="649287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11</a:t>
            </a:fld>
            <a:endParaRPr lang="en-US" dirty="0">
              <a:solidFill>
                <a:prstClr val="black">
                  <a:tint val="75000"/>
                </a:prstClr>
              </a:solidFill>
              <a:latin typeface="Arial" pitchFamily="34" charset="0"/>
            </a:endParaRPr>
          </a:p>
        </p:txBody>
      </p:sp>
      <p:pic>
        <p:nvPicPr>
          <p:cNvPr id="6" name="Picture 5">
            <a:extLst>
              <a:ext uri="{FF2B5EF4-FFF2-40B4-BE49-F238E27FC236}">
                <a16:creationId xmlns:a16="http://schemas.microsoft.com/office/drawing/2014/main" id="{E0EDFA51-0BB8-4F26-9FDA-2FE22175DD94}"/>
              </a:ext>
            </a:extLst>
          </p:cNvPr>
          <p:cNvPicPr>
            <a:picLocks noChangeAspect="1"/>
          </p:cNvPicPr>
          <p:nvPr/>
        </p:nvPicPr>
        <p:blipFill>
          <a:blip r:embed="rId2"/>
          <a:stretch>
            <a:fillRect/>
          </a:stretch>
        </p:blipFill>
        <p:spPr>
          <a:xfrm>
            <a:off x="1524000" y="814819"/>
            <a:ext cx="9144000" cy="5228362"/>
          </a:xfrm>
          <a:prstGeom prst="rect">
            <a:avLst/>
          </a:prstGeom>
        </p:spPr>
      </p:pic>
    </p:spTree>
    <p:extLst>
      <p:ext uri="{BB962C8B-B14F-4D97-AF65-F5344CB8AC3E}">
        <p14:creationId xmlns:p14="http://schemas.microsoft.com/office/powerpoint/2010/main" val="1417729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6E48-45AC-4AE2-B892-E8C546A2CFFB}"/>
              </a:ext>
            </a:extLst>
          </p:cNvPr>
          <p:cNvSpPr>
            <a:spLocks noGrp="1"/>
          </p:cNvSpPr>
          <p:nvPr>
            <p:ph type="title"/>
          </p:nvPr>
        </p:nvSpPr>
        <p:spPr>
          <a:xfrm>
            <a:off x="1524000" y="71440"/>
            <a:ext cx="9093200" cy="669103"/>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Highest MP Risk Areas in R5</a:t>
            </a: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B1ED69A-CB78-424F-84DA-A281809FB4B9}"/>
              </a:ext>
            </a:extLst>
          </p:cNvPr>
          <p:cNvSpPr/>
          <p:nvPr/>
        </p:nvSpPr>
        <p:spPr>
          <a:xfrm>
            <a:off x="1524000" y="5902721"/>
            <a:ext cx="884936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Example table above was generated in Data Query for Region 5. Table Generator Module is planned for future development. Currently, data can be exported to Excel.</a:t>
            </a:r>
          </a:p>
        </p:txBody>
      </p:sp>
      <p:sp>
        <p:nvSpPr>
          <p:cNvPr id="7" name="Slide Number Placeholder 1">
            <a:extLst>
              <a:ext uri="{FF2B5EF4-FFF2-40B4-BE49-F238E27FC236}">
                <a16:creationId xmlns:a16="http://schemas.microsoft.com/office/drawing/2014/main" id="{86841F21-2F6D-49A3-8540-21541B0F183F}"/>
              </a:ext>
            </a:extLst>
          </p:cNvPr>
          <p:cNvSpPr txBox="1">
            <a:spLocks/>
          </p:cNvSpPr>
          <p:nvPr/>
        </p:nvSpPr>
        <p:spPr>
          <a:xfrm>
            <a:off x="8534400" y="649287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12</a:t>
            </a:fld>
            <a:endParaRPr lang="en-US" dirty="0">
              <a:solidFill>
                <a:prstClr val="black">
                  <a:tint val="75000"/>
                </a:prstClr>
              </a:solidFill>
              <a:latin typeface="Arial" pitchFamily="34" charset="0"/>
            </a:endParaRPr>
          </a:p>
        </p:txBody>
      </p:sp>
      <p:pic>
        <p:nvPicPr>
          <p:cNvPr id="3" name="Picture 2">
            <a:extLst>
              <a:ext uri="{FF2B5EF4-FFF2-40B4-BE49-F238E27FC236}">
                <a16:creationId xmlns:a16="http://schemas.microsoft.com/office/drawing/2014/main" id="{C007863E-95CC-4536-BEDE-F89455B5AF11}"/>
              </a:ext>
            </a:extLst>
          </p:cNvPr>
          <p:cNvPicPr>
            <a:picLocks noChangeAspect="1"/>
          </p:cNvPicPr>
          <p:nvPr/>
        </p:nvPicPr>
        <p:blipFill rotWithShape="1">
          <a:blip r:embed="rId2"/>
          <a:srcRect b="5039"/>
          <a:stretch/>
        </p:blipFill>
        <p:spPr>
          <a:xfrm>
            <a:off x="1524000" y="864088"/>
            <a:ext cx="9144000" cy="4884331"/>
          </a:xfrm>
          <a:prstGeom prst="rect">
            <a:avLst/>
          </a:prstGeom>
        </p:spPr>
      </p:pic>
      <p:sp>
        <p:nvSpPr>
          <p:cNvPr id="6" name="Rectangle 12">
            <a:extLst>
              <a:ext uri="{FF2B5EF4-FFF2-40B4-BE49-F238E27FC236}">
                <a16:creationId xmlns:a16="http://schemas.microsoft.com/office/drawing/2014/main" id="{62AB5FE3-A28D-4FA1-8C5C-D0ACB7BDFB3E}"/>
              </a:ext>
            </a:extLst>
          </p:cNvPr>
          <p:cNvSpPr/>
          <p:nvPr/>
        </p:nvSpPr>
        <p:spPr>
          <a:xfrm>
            <a:off x="9773920" y="5475707"/>
            <a:ext cx="894080" cy="2573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Tree>
    <p:extLst>
      <p:ext uri="{BB962C8B-B14F-4D97-AF65-F5344CB8AC3E}">
        <p14:creationId xmlns:p14="http://schemas.microsoft.com/office/powerpoint/2010/main" val="654461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C0DC-26BF-4DFA-BC57-A2964C17035F}"/>
              </a:ext>
            </a:extLst>
          </p:cNvPr>
          <p:cNvSpPr>
            <a:spLocks noGrp="1"/>
          </p:cNvSpPr>
          <p:nvPr>
            <p:ph type="title"/>
          </p:nvPr>
        </p:nvSpPr>
        <p:spPr>
          <a:xfrm>
            <a:off x="1524000" y="71440"/>
            <a:ext cx="9143999"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R5 Rankings from Data Query Module</a:t>
            </a:r>
            <a:endParaRPr lang="en-US" sz="2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A6DE79E-7339-4B4B-9538-0FF01DFC46D0}"/>
              </a:ext>
            </a:extLst>
          </p:cNvPr>
          <p:cNvSpPr/>
          <p:nvPr/>
        </p:nvSpPr>
        <p:spPr>
          <a:xfrm>
            <a:off x="1524000" y="5313853"/>
            <a:ext cx="8849360" cy="1569660"/>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Information above was generated in Data Query for Region 5 and exported into excel where rankings were applied.</a:t>
            </a:r>
          </a:p>
          <a:p>
            <a:pPr algn="ct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Top CBSAs </a:t>
            </a:r>
            <a:r>
              <a:rPr lang="en-US" sz="1600" i="1" dirty="0">
                <a:latin typeface="Arial" panose="020B0604020202020204" pitchFamily="34" charset="0"/>
                <a:cs typeface="Arial" panose="020B0604020202020204" pitchFamily="34" charset="0"/>
              </a:rPr>
              <a:t>(using this approach) </a:t>
            </a:r>
            <a:r>
              <a:rPr lang="en-US" sz="1600" dirty="0">
                <a:latin typeface="Arial" panose="020B0604020202020204" pitchFamily="34" charset="0"/>
                <a:cs typeface="Arial" panose="020B0604020202020204" pitchFamily="34" charset="0"/>
              </a:rPr>
              <a:t>– Chicago, </a:t>
            </a:r>
            <a:r>
              <a:rPr lang="en-US" sz="1600" u="sng" dirty="0">
                <a:latin typeface="Arial" panose="020B0604020202020204" pitchFamily="34" charset="0"/>
                <a:cs typeface="Arial" panose="020B0604020202020204" pitchFamily="34" charset="0"/>
              </a:rPr>
              <a:t>Detroit</a:t>
            </a:r>
            <a:r>
              <a:rPr lang="en-US" sz="1600" dirty="0">
                <a:latin typeface="Arial" panose="020B0604020202020204" pitchFamily="34" charset="0"/>
                <a:cs typeface="Arial" panose="020B0604020202020204" pitchFamily="34" charset="0"/>
              </a:rPr>
              <a:t>, Cleveland, Columbus, Indianapolis, Cincinnati, Milwaukee, Minneapolis, Dayton &amp; Akron</a:t>
            </a:r>
          </a:p>
        </p:txBody>
      </p:sp>
      <p:sp>
        <p:nvSpPr>
          <p:cNvPr id="6" name="Slide Number Placeholder 1">
            <a:extLst>
              <a:ext uri="{FF2B5EF4-FFF2-40B4-BE49-F238E27FC236}">
                <a16:creationId xmlns:a16="http://schemas.microsoft.com/office/drawing/2014/main" id="{B227D9C5-1F9F-4B72-8DF4-9BE3F1BFA9BF}"/>
              </a:ext>
            </a:extLst>
          </p:cNvPr>
          <p:cNvSpPr txBox="1">
            <a:spLocks/>
          </p:cNvSpPr>
          <p:nvPr/>
        </p:nvSpPr>
        <p:spPr>
          <a:xfrm>
            <a:off x="8534400" y="649287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13</a:t>
            </a:fld>
            <a:endParaRPr lang="en-US" dirty="0">
              <a:solidFill>
                <a:prstClr val="black">
                  <a:tint val="75000"/>
                </a:prstClr>
              </a:solidFill>
              <a:latin typeface="Arial" pitchFamily="34" charset="0"/>
            </a:endParaRPr>
          </a:p>
        </p:txBody>
      </p:sp>
      <p:graphicFrame>
        <p:nvGraphicFramePr>
          <p:cNvPr id="8" name="Table 7">
            <a:extLst>
              <a:ext uri="{FF2B5EF4-FFF2-40B4-BE49-F238E27FC236}">
                <a16:creationId xmlns:a16="http://schemas.microsoft.com/office/drawing/2014/main" id="{68B8663A-DBA7-4C42-8A3F-26CBC884FE39}"/>
              </a:ext>
            </a:extLst>
          </p:cNvPr>
          <p:cNvGraphicFramePr>
            <a:graphicFrameLocks noGrp="1"/>
          </p:cNvGraphicFramePr>
          <p:nvPr/>
        </p:nvGraphicFramePr>
        <p:xfrm>
          <a:off x="1672856" y="915191"/>
          <a:ext cx="8700502" cy="4262863"/>
        </p:xfrm>
        <a:graphic>
          <a:graphicData uri="http://schemas.openxmlformats.org/drawingml/2006/table">
            <a:tbl>
              <a:tblPr/>
              <a:tblGrid>
                <a:gridCol w="430460">
                  <a:extLst>
                    <a:ext uri="{9D8B030D-6E8A-4147-A177-3AD203B41FA5}">
                      <a16:colId xmlns:a16="http://schemas.microsoft.com/office/drawing/2014/main" val="1354682760"/>
                    </a:ext>
                  </a:extLst>
                </a:gridCol>
                <a:gridCol w="1304423">
                  <a:extLst>
                    <a:ext uri="{9D8B030D-6E8A-4147-A177-3AD203B41FA5}">
                      <a16:colId xmlns:a16="http://schemas.microsoft.com/office/drawing/2014/main" val="1943060507"/>
                    </a:ext>
                  </a:extLst>
                </a:gridCol>
                <a:gridCol w="2621891">
                  <a:extLst>
                    <a:ext uri="{9D8B030D-6E8A-4147-A177-3AD203B41FA5}">
                      <a16:colId xmlns:a16="http://schemas.microsoft.com/office/drawing/2014/main" val="1120268394"/>
                    </a:ext>
                  </a:extLst>
                </a:gridCol>
                <a:gridCol w="704388">
                  <a:extLst>
                    <a:ext uri="{9D8B030D-6E8A-4147-A177-3AD203B41FA5}">
                      <a16:colId xmlns:a16="http://schemas.microsoft.com/office/drawing/2014/main" val="2679139287"/>
                    </a:ext>
                  </a:extLst>
                </a:gridCol>
                <a:gridCol w="704388">
                  <a:extLst>
                    <a:ext uri="{9D8B030D-6E8A-4147-A177-3AD203B41FA5}">
                      <a16:colId xmlns:a16="http://schemas.microsoft.com/office/drawing/2014/main" val="427599840"/>
                    </a:ext>
                  </a:extLst>
                </a:gridCol>
                <a:gridCol w="613079">
                  <a:extLst>
                    <a:ext uri="{9D8B030D-6E8A-4147-A177-3AD203B41FA5}">
                      <a16:colId xmlns:a16="http://schemas.microsoft.com/office/drawing/2014/main" val="3171553223"/>
                    </a:ext>
                  </a:extLst>
                </a:gridCol>
                <a:gridCol w="626123">
                  <a:extLst>
                    <a:ext uri="{9D8B030D-6E8A-4147-A177-3AD203B41FA5}">
                      <a16:colId xmlns:a16="http://schemas.microsoft.com/office/drawing/2014/main" val="849541988"/>
                    </a:ext>
                  </a:extLst>
                </a:gridCol>
                <a:gridCol w="1108760">
                  <a:extLst>
                    <a:ext uri="{9D8B030D-6E8A-4147-A177-3AD203B41FA5}">
                      <a16:colId xmlns:a16="http://schemas.microsoft.com/office/drawing/2014/main" val="347868410"/>
                    </a:ext>
                  </a:extLst>
                </a:gridCol>
                <a:gridCol w="586990">
                  <a:extLst>
                    <a:ext uri="{9D8B030D-6E8A-4147-A177-3AD203B41FA5}">
                      <a16:colId xmlns:a16="http://schemas.microsoft.com/office/drawing/2014/main" val="2250309390"/>
                    </a:ext>
                  </a:extLst>
                </a:gridCol>
              </a:tblGrid>
              <a:tr h="1065718">
                <a:tc>
                  <a:txBody>
                    <a:bodyPr/>
                    <a:lstStyle/>
                    <a:p>
                      <a:pPr algn="ctr" fontAlgn="ctr"/>
                      <a:r>
                        <a:rPr lang="en-US" sz="1100" b="1" i="0" u="none" strike="noStrike" dirty="0">
                          <a:solidFill>
                            <a:srgbClr val="000000"/>
                          </a:solidFill>
                          <a:effectLst/>
                          <a:latin typeface="Calibri" panose="020F0502020204030204" pitchFamily="34" charset="0"/>
                        </a:rPr>
                        <a:t>STATE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COUNTY</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CBSA NAME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PM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O3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Total Risk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Overall Rank</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Poverty / Disadvantage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Advance Area Type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906755"/>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Cook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6232827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Wayne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98097553"/>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Oakland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8370832"/>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Cuyahoga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Cleveland-Elyria-Mentor,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55851624"/>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Franklin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Columbus,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7084664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Marion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Indianapolis-Carmel, 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64765716"/>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Hamilton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Cincinnati-Middletown, OH-KY-IN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343788195"/>
                  </a:ext>
                </a:extLst>
              </a:tr>
              <a:tr h="213143">
                <a:tc>
                  <a:txBody>
                    <a:bodyPr/>
                    <a:lstStyle/>
                    <a:p>
                      <a:pPr algn="l" fontAlgn="b"/>
                      <a:r>
                        <a:rPr lang="en-US" sz="1100" b="0" i="0" u="none" strike="noStrike" dirty="0">
                          <a:solidFill>
                            <a:srgbClr val="000000"/>
                          </a:solidFill>
                          <a:effectLst/>
                          <a:latin typeface="Calibri" panose="020F0502020204030204" pitchFamily="34" charset="0"/>
                        </a:rPr>
                        <a:t>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Milwaukee-Waukesha-West Allis, 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PM</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3953653"/>
                  </a:ext>
                </a:extLst>
              </a:tr>
              <a:tr h="213143">
                <a:tc>
                  <a:txBody>
                    <a:bodyPr/>
                    <a:lstStyle/>
                    <a:p>
                      <a:pPr algn="l" fontAlgn="b"/>
                      <a:r>
                        <a:rPr lang="en-US" sz="1100" b="0" i="0" u="none" strike="noStrike" dirty="0">
                          <a:solidFill>
                            <a:srgbClr val="000000"/>
                          </a:solidFill>
                          <a:effectLst/>
                          <a:latin typeface="Calibri" panose="020F0502020204030204" pitchFamily="34" charset="0"/>
                        </a:rPr>
                        <a:t>MN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Hennepin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Minneapolis-St. Paul-Bloomington, MN-WI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Both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02822487"/>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DuPage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Most 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4326491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Macomb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864030950"/>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Montgomery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Dayton,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extLst>
                  <a:ext uri="{0D108BD9-81ED-4DB2-BD59-A6C34878D82A}">
                    <a16:rowId xmlns:a16="http://schemas.microsoft.com/office/drawing/2014/main" val="256126541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2357281339"/>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Summit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Akron,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3810755409"/>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1204782489"/>
                  </a:ext>
                </a:extLst>
              </a:tr>
            </a:tbl>
          </a:graphicData>
        </a:graphic>
      </p:graphicFrame>
    </p:spTree>
    <p:extLst>
      <p:ext uri="{BB962C8B-B14F-4D97-AF65-F5344CB8AC3E}">
        <p14:creationId xmlns:p14="http://schemas.microsoft.com/office/powerpoint/2010/main" val="3980521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AFE6-6C3B-4A83-A087-28D50CEF4DAC}"/>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Detroit CBSA</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3FA25A3-EC78-46F0-87D2-40AE1AD85FFE}"/>
              </a:ext>
            </a:extLst>
          </p:cNvPr>
          <p:cNvPicPr>
            <a:picLocks noChangeAspect="1"/>
          </p:cNvPicPr>
          <p:nvPr/>
        </p:nvPicPr>
        <p:blipFill>
          <a:blip r:embed="rId3"/>
          <a:stretch>
            <a:fillRect/>
          </a:stretch>
        </p:blipFill>
        <p:spPr>
          <a:xfrm>
            <a:off x="1524000" y="775864"/>
            <a:ext cx="9144000" cy="5372374"/>
          </a:xfrm>
          <a:prstGeom prst="rect">
            <a:avLst/>
          </a:prstGeom>
        </p:spPr>
      </p:pic>
      <p:sp>
        <p:nvSpPr>
          <p:cNvPr id="6" name="Rectangle 5">
            <a:extLst>
              <a:ext uri="{FF2B5EF4-FFF2-40B4-BE49-F238E27FC236}">
                <a16:creationId xmlns:a16="http://schemas.microsoft.com/office/drawing/2014/main" id="{9681354F-CE0B-439A-937B-97221B0CA99F}"/>
              </a:ext>
            </a:extLst>
          </p:cNvPr>
          <p:cNvSpPr/>
          <p:nvPr/>
        </p:nvSpPr>
        <p:spPr>
          <a:xfrm>
            <a:off x="7010401" y="3429001"/>
            <a:ext cx="3492347" cy="2554545"/>
          </a:xfrm>
          <a:prstGeom prst="rect">
            <a:avLst/>
          </a:prstGeom>
          <a:solidFill>
            <a:schemeClr val="bg1"/>
          </a:solidFill>
          <a:ln>
            <a:solidFill>
              <a:schemeClr val="accent1"/>
            </a:solidFill>
          </a:ln>
        </p:spPr>
        <p:txBody>
          <a:bodyPr wrap="square">
            <a:spAutoFit/>
          </a:bodyPr>
          <a:lstStyle/>
          <a:p>
            <a:pPr algn="ctr"/>
            <a:r>
              <a:rPr lang="en-US" sz="1600" dirty="0">
                <a:latin typeface="Arial" panose="020B0604020202020204" pitchFamily="34" charset="0"/>
                <a:cs typeface="Arial" panose="020B0604020202020204" pitchFamily="34" charset="0"/>
              </a:rPr>
              <a:t>NEXUS can be used to explore CBSAs with multi-pollutant concerns. This information was generated in Data Viewer for the Detroit CBSA. Two counties (Wayne &amp; Genessee) are outlined in green, showing that they are “disadvantaged or under”. Let’s explore where the major sources are located in the CBSA…</a:t>
            </a:r>
          </a:p>
        </p:txBody>
      </p:sp>
      <p:sp>
        <p:nvSpPr>
          <p:cNvPr id="7" name="Slide Number Placeholder 1">
            <a:extLst>
              <a:ext uri="{FF2B5EF4-FFF2-40B4-BE49-F238E27FC236}">
                <a16:creationId xmlns:a16="http://schemas.microsoft.com/office/drawing/2014/main" id="{B7759EB5-E413-4635-AFD8-D61C18C9048D}"/>
              </a:ext>
            </a:extLst>
          </p:cNvPr>
          <p:cNvSpPr txBox="1">
            <a:spLocks/>
          </p:cNvSpPr>
          <p:nvPr/>
        </p:nvSpPr>
        <p:spPr>
          <a:xfrm>
            <a:off x="8534400" y="649287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7684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642CC-6F75-4AB6-876A-DEE192DA34BB}"/>
              </a:ext>
            </a:extLst>
          </p:cNvPr>
          <p:cNvPicPr>
            <a:picLocks noChangeAspect="1"/>
          </p:cNvPicPr>
          <p:nvPr/>
        </p:nvPicPr>
        <p:blipFill rotWithShape="1">
          <a:blip r:embed="rId2"/>
          <a:srcRect r="52289" b="12571"/>
          <a:stretch/>
        </p:blipFill>
        <p:spPr>
          <a:xfrm>
            <a:off x="1524000" y="772441"/>
            <a:ext cx="4362680" cy="4496948"/>
          </a:xfrm>
          <a:prstGeom prst="rect">
            <a:avLst/>
          </a:prstGeom>
        </p:spPr>
      </p:pic>
      <p:sp>
        <p:nvSpPr>
          <p:cNvPr id="8" name="TextBox 7">
            <a:extLst>
              <a:ext uri="{FF2B5EF4-FFF2-40B4-BE49-F238E27FC236}">
                <a16:creationId xmlns:a16="http://schemas.microsoft.com/office/drawing/2014/main" id="{236B85E4-9E9B-4AD9-B6D2-7F44A0763ADB}"/>
              </a:ext>
            </a:extLst>
          </p:cNvPr>
          <p:cNvSpPr txBox="1"/>
          <p:nvPr/>
        </p:nvSpPr>
        <p:spPr>
          <a:xfrm>
            <a:off x="5935198" y="2893013"/>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NOx Emission Sources</a:t>
            </a:r>
          </a:p>
        </p:txBody>
      </p:sp>
      <p:pic>
        <p:nvPicPr>
          <p:cNvPr id="14" name="Picture 13">
            <a:extLst>
              <a:ext uri="{FF2B5EF4-FFF2-40B4-BE49-F238E27FC236}">
                <a16:creationId xmlns:a16="http://schemas.microsoft.com/office/drawing/2014/main" id="{85DC8CD6-6A18-46DD-A37C-9C09224E9E86}"/>
              </a:ext>
            </a:extLst>
          </p:cNvPr>
          <p:cNvPicPr>
            <a:picLocks noChangeAspect="1"/>
          </p:cNvPicPr>
          <p:nvPr/>
        </p:nvPicPr>
        <p:blipFill>
          <a:blip r:embed="rId3"/>
          <a:stretch>
            <a:fillRect/>
          </a:stretch>
        </p:blipFill>
        <p:spPr>
          <a:xfrm>
            <a:off x="7140232" y="3253098"/>
            <a:ext cx="2083298" cy="2145106"/>
          </a:xfrm>
          <a:prstGeom prst="rect">
            <a:avLst/>
          </a:prstGeom>
        </p:spPr>
      </p:pic>
      <p:pic>
        <p:nvPicPr>
          <p:cNvPr id="16" name="Picture 15">
            <a:extLst>
              <a:ext uri="{FF2B5EF4-FFF2-40B4-BE49-F238E27FC236}">
                <a16:creationId xmlns:a16="http://schemas.microsoft.com/office/drawing/2014/main" id="{881DD37A-55AE-45B9-8329-6B02043D5EB5}"/>
              </a:ext>
            </a:extLst>
          </p:cNvPr>
          <p:cNvPicPr>
            <a:picLocks noChangeAspect="1"/>
          </p:cNvPicPr>
          <p:nvPr/>
        </p:nvPicPr>
        <p:blipFill>
          <a:blip r:embed="rId4"/>
          <a:stretch>
            <a:fillRect/>
          </a:stretch>
        </p:blipFill>
        <p:spPr>
          <a:xfrm>
            <a:off x="8385574" y="839923"/>
            <a:ext cx="2039574" cy="2060710"/>
          </a:xfrm>
          <a:prstGeom prst="rect">
            <a:avLst/>
          </a:prstGeom>
        </p:spPr>
      </p:pic>
      <p:pic>
        <p:nvPicPr>
          <p:cNvPr id="17" name="Picture 16">
            <a:extLst>
              <a:ext uri="{FF2B5EF4-FFF2-40B4-BE49-F238E27FC236}">
                <a16:creationId xmlns:a16="http://schemas.microsoft.com/office/drawing/2014/main" id="{6F2436BC-BAD6-4BDC-A771-C5869FFC01BB}"/>
              </a:ext>
            </a:extLst>
          </p:cNvPr>
          <p:cNvPicPr>
            <a:picLocks noChangeAspect="1"/>
          </p:cNvPicPr>
          <p:nvPr/>
        </p:nvPicPr>
        <p:blipFill>
          <a:blip r:embed="rId5"/>
          <a:stretch>
            <a:fillRect/>
          </a:stretch>
        </p:blipFill>
        <p:spPr>
          <a:xfrm>
            <a:off x="5989844" y="834946"/>
            <a:ext cx="2050759" cy="2071974"/>
          </a:xfrm>
          <a:prstGeom prst="rect">
            <a:avLst/>
          </a:prstGeom>
        </p:spPr>
      </p:pic>
      <p:sp>
        <p:nvSpPr>
          <p:cNvPr id="18" name="Rectangle 17">
            <a:extLst>
              <a:ext uri="{FF2B5EF4-FFF2-40B4-BE49-F238E27FC236}">
                <a16:creationId xmlns:a16="http://schemas.microsoft.com/office/drawing/2014/main" id="{E6140F13-5025-4979-9656-EF7D755B02A0}"/>
              </a:ext>
            </a:extLst>
          </p:cNvPr>
          <p:cNvSpPr/>
          <p:nvPr/>
        </p:nvSpPr>
        <p:spPr bwMode="auto">
          <a:xfrm>
            <a:off x="1627164" y="2697358"/>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19" name="Rectangle 18">
            <a:extLst>
              <a:ext uri="{FF2B5EF4-FFF2-40B4-BE49-F238E27FC236}">
                <a16:creationId xmlns:a16="http://schemas.microsoft.com/office/drawing/2014/main" id="{A7C4F88B-8E2C-4612-8F36-4C1FD3EC7C55}"/>
              </a:ext>
            </a:extLst>
          </p:cNvPr>
          <p:cNvSpPr/>
          <p:nvPr/>
        </p:nvSpPr>
        <p:spPr bwMode="auto">
          <a:xfrm>
            <a:off x="1627163" y="3059605"/>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0" name="Rectangle 19">
            <a:extLst>
              <a:ext uri="{FF2B5EF4-FFF2-40B4-BE49-F238E27FC236}">
                <a16:creationId xmlns:a16="http://schemas.microsoft.com/office/drawing/2014/main" id="{5F06F8BC-E8AA-43C0-90CC-0C5DACC33677}"/>
              </a:ext>
            </a:extLst>
          </p:cNvPr>
          <p:cNvSpPr/>
          <p:nvPr/>
        </p:nvSpPr>
        <p:spPr bwMode="auto">
          <a:xfrm>
            <a:off x="1627163" y="3788183"/>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1" name="Rectangle 20">
            <a:extLst>
              <a:ext uri="{FF2B5EF4-FFF2-40B4-BE49-F238E27FC236}">
                <a16:creationId xmlns:a16="http://schemas.microsoft.com/office/drawing/2014/main" id="{7B75E515-84A9-4F9F-BFBF-6436E9C6BCB1}"/>
              </a:ext>
            </a:extLst>
          </p:cNvPr>
          <p:cNvSpPr/>
          <p:nvPr/>
        </p:nvSpPr>
        <p:spPr bwMode="auto">
          <a:xfrm>
            <a:off x="1627163" y="4517860"/>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2" name="Rectangle 21">
            <a:extLst>
              <a:ext uri="{FF2B5EF4-FFF2-40B4-BE49-F238E27FC236}">
                <a16:creationId xmlns:a16="http://schemas.microsoft.com/office/drawing/2014/main" id="{A45322AD-3616-4286-87D7-B66535DC53B8}"/>
              </a:ext>
            </a:extLst>
          </p:cNvPr>
          <p:cNvSpPr/>
          <p:nvPr/>
        </p:nvSpPr>
        <p:spPr bwMode="auto">
          <a:xfrm>
            <a:off x="1627163" y="4886675"/>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3" name="Rectangle 22">
            <a:extLst>
              <a:ext uri="{FF2B5EF4-FFF2-40B4-BE49-F238E27FC236}">
                <a16:creationId xmlns:a16="http://schemas.microsoft.com/office/drawing/2014/main" id="{DCC2C852-7008-4003-A8F6-2E9F32C5EEF7}"/>
              </a:ext>
            </a:extLst>
          </p:cNvPr>
          <p:cNvSpPr/>
          <p:nvPr/>
        </p:nvSpPr>
        <p:spPr bwMode="auto">
          <a:xfrm>
            <a:off x="3064738" y="2699320"/>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4" name="Rectangle 23">
            <a:extLst>
              <a:ext uri="{FF2B5EF4-FFF2-40B4-BE49-F238E27FC236}">
                <a16:creationId xmlns:a16="http://schemas.microsoft.com/office/drawing/2014/main" id="{DE0740FB-0FD9-4310-833E-7B0CA015EA6D}"/>
              </a:ext>
            </a:extLst>
          </p:cNvPr>
          <p:cNvSpPr/>
          <p:nvPr/>
        </p:nvSpPr>
        <p:spPr bwMode="auto">
          <a:xfrm>
            <a:off x="3064738" y="3061580"/>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5" name="Rectangle 24">
            <a:extLst>
              <a:ext uri="{FF2B5EF4-FFF2-40B4-BE49-F238E27FC236}">
                <a16:creationId xmlns:a16="http://schemas.microsoft.com/office/drawing/2014/main" id="{9FCACC68-1DCC-41A7-BFFB-67D5B40984C3}"/>
              </a:ext>
            </a:extLst>
          </p:cNvPr>
          <p:cNvSpPr/>
          <p:nvPr/>
        </p:nvSpPr>
        <p:spPr bwMode="auto">
          <a:xfrm>
            <a:off x="3060570" y="3788183"/>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6" name="Rectangle 25">
            <a:extLst>
              <a:ext uri="{FF2B5EF4-FFF2-40B4-BE49-F238E27FC236}">
                <a16:creationId xmlns:a16="http://schemas.microsoft.com/office/drawing/2014/main" id="{332C1D27-5995-4426-9138-242A94175E9E}"/>
              </a:ext>
            </a:extLst>
          </p:cNvPr>
          <p:cNvSpPr/>
          <p:nvPr/>
        </p:nvSpPr>
        <p:spPr bwMode="auto">
          <a:xfrm>
            <a:off x="3060570" y="4156107"/>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7" name="Rectangle 26">
            <a:extLst>
              <a:ext uri="{FF2B5EF4-FFF2-40B4-BE49-F238E27FC236}">
                <a16:creationId xmlns:a16="http://schemas.microsoft.com/office/drawing/2014/main" id="{7BF432F2-74BF-41C8-B3F2-4A32B6697C20}"/>
              </a:ext>
            </a:extLst>
          </p:cNvPr>
          <p:cNvSpPr/>
          <p:nvPr/>
        </p:nvSpPr>
        <p:spPr bwMode="auto">
          <a:xfrm>
            <a:off x="3060570" y="4886675"/>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8" name="Rectangle 27">
            <a:extLst>
              <a:ext uri="{FF2B5EF4-FFF2-40B4-BE49-F238E27FC236}">
                <a16:creationId xmlns:a16="http://schemas.microsoft.com/office/drawing/2014/main" id="{252C2499-0D11-4137-B437-23DC67B1C0D7}"/>
              </a:ext>
            </a:extLst>
          </p:cNvPr>
          <p:cNvSpPr/>
          <p:nvPr/>
        </p:nvSpPr>
        <p:spPr bwMode="auto">
          <a:xfrm>
            <a:off x="4497623" y="2697357"/>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9" name="Rectangle 28">
            <a:extLst>
              <a:ext uri="{FF2B5EF4-FFF2-40B4-BE49-F238E27FC236}">
                <a16:creationId xmlns:a16="http://schemas.microsoft.com/office/drawing/2014/main" id="{B2BA222A-C1A2-4923-9E97-850278271B64}"/>
              </a:ext>
            </a:extLst>
          </p:cNvPr>
          <p:cNvSpPr/>
          <p:nvPr/>
        </p:nvSpPr>
        <p:spPr bwMode="auto">
          <a:xfrm>
            <a:off x="4497623" y="3059605"/>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30" name="Rectangle 29">
            <a:extLst>
              <a:ext uri="{FF2B5EF4-FFF2-40B4-BE49-F238E27FC236}">
                <a16:creationId xmlns:a16="http://schemas.microsoft.com/office/drawing/2014/main" id="{C271CDC2-561E-48A0-A0D5-35C021A97448}"/>
              </a:ext>
            </a:extLst>
          </p:cNvPr>
          <p:cNvSpPr/>
          <p:nvPr/>
        </p:nvSpPr>
        <p:spPr bwMode="auto">
          <a:xfrm>
            <a:off x="4497623" y="3421853"/>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31" name="Rectangle 30">
            <a:extLst>
              <a:ext uri="{FF2B5EF4-FFF2-40B4-BE49-F238E27FC236}">
                <a16:creationId xmlns:a16="http://schemas.microsoft.com/office/drawing/2014/main" id="{3E8FFD16-99F6-4861-B344-D51C5405E528}"/>
              </a:ext>
            </a:extLst>
          </p:cNvPr>
          <p:cNvSpPr/>
          <p:nvPr/>
        </p:nvSpPr>
        <p:spPr bwMode="auto">
          <a:xfrm>
            <a:off x="4501869" y="3788183"/>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32" name="Rectangle 31">
            <a:extLst>
              <a:ext uri="{FF2B5EF4-FFF2-40B4-BE49-F238E27FC236}">
                <a16:creationId xmlns:a16="http://schemas.microsoft.com/office/drawing/2014/main" id="{1825DCE0-3B63-464C-A6CE-B23960CDB494}"/>
              </a:ext>
            </a:extLst>
          </p:cNvPr>
          <p:cNvSpPr/>
          <p:nvPr/>
        </p:nvSpPr>
        <p:spPr bwMode="auto">
          <a:xfrm>
            <a:off x="4497623" y="4517859"/>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33" name="Rectangle 32">
            <a:extLst>
              <a:ext uri="{FF2B5EF4-FFF2-40B4-BE49-F238E27FC236}">
                <a16:creationId xmlns:a16="http://schemas.microsoft.com/office/drawing/2014/main" id="{34BC7370-6A9A-44F7-BA93-E9C08B60B01C}"/>
              </a:ext>
            </a:extLst>
          </p:cNvPr>
          <p:cNvSpPr/>
          <p:nvPr/>
        </p:nvSpPr>
        <p:spPr bwMode="auto">
          <a:xfrm>
            <a:off x="4501869" y="4886443"/>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56" name="Title 1">
            <a:extLst>
              <a:ext uri="{FF2B5EF4-FFF2-40B4-BE49-F238E27FC236}">
                <a16:creationId xmlns:a16="http://schemas.microsoft.com/office/drawing/2014/main" id="{FEB8E6ED-AE37-4FB3-85A3-7745282EACB3}"/>
              </a:ext>
            </a:extLst>
          </p:cNvPr>
          <p:cNvSpPr>
            <a:spLocks noGrp="1"/>
          </p:cNvSpPr>
          <p:nvPr>
            <p:ph type="title"/>
          </p:nvPr>
        </p:nvSpPr>
        <p:spPr>
          <a:xfrm>
            <a:off x="1524000" y="71439"/>
            <a:ext cx="9092929" cy="668337"/>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Detroit CBSA</a:t>
            </a:r>
            <a:endParaRPr lang="en-US" sz="2800" dirty="0">
              <a:latin typeface="Arial" panose="020B060402020202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01CD637A-C903-4836-B2C7-E2CAAD4E5829}"/>
              </a:ext>
            </a:extLst>
          </p:cNvPr>
          <p:cNvPicPr>
            <a:picLocks noChangeAspect="1"/>
          </p:cNvPicPr>
          <p:nvPr/>
        </p:nvPicPr>
        <p:blipFill>
          <a:blip r:embed="rId6"/>
          <a:stretch>
            <a:fillRect/>
          </a:stretch>
        </p:blipFill>
        <p:spPr>
          <a:xfrm>
            <a:off x="9391386" y="3712517"/>
            <a:ext cx="1112497" cy="956839"/>
          </a:xfrm>
          <a:prstGeom prst="rect">
            <a:avLst/>
          </a:prstGeom>
        </p:spPr>
      </p:pic>
      <p:sp>
        <p:nvSpPr>
          <p:cNvPr id="59" name="TextBox 58">
            <a:extLst>
              <a:ext uri="{FF2B5EF4-FFF2-40B4-BE49-F238E27FC236}">
                <a16:creationId xmlns:a16="http://schemas.microsoft.com/office/drawing/2014/main" id="{EF2C6F85-5EFC-4E9F-9B13-851BC14FE8DE}"/>
              </a:ext>
            </a:extLst>
          </p:cNvPr>
          <p:cNvSpPr txBox="1"/>
          <p:nvPr/>
        </p:nvSpPr>
        <p:spPr>
          <a:xfrm>
            <a:off x="2727591" y="2744888"/>
            <a:ext cx="315719" cy="276999"/>
          </a:xfrm>
          <a:prstGeom prst="rect">
            <a:avLst/>
          </a:prstGeom>
          <a:noFill/>
        </p:spPr>
        <p:txBody>
          <a:bodyPr wrap="square" rtlCol="0">
            <a:spAutoFit/>
          </a:bodyPr>
          <a:lstStyle/>
          <a:p>
            <a:r>
              <a:rPr lang="en-US" sz="1200" dirty="0"/>
              <a:t>W</a:t>
            </a:r>
          </a:p>
        </p:txBody>
      </p:sp>
      <p:sp>
        <p:nvSpPr>
          <p:cNvPr id="60" name="TextBox 59">
            <a:extLst>
              <a:ext uri="{FF2B5EF4-FFF2-40B4-BE49-F238E27FC236}">
                <a16:creationId xmlns:a16="http://schemas.microsoft.com/office/drawing/2014/main" id="{5AB0CB77-CAD1-48FA-BF21-657C6E5527AD}"/>
              </a:ext>
            </a:extLst>
          </p:cNvPr>
          <p:cNvSpPr txBox="1"/>
          <p:nvPr/>
        </p:nvSpPr>
        <p:spPr>
          <a:xfrm>
            <a:off x="2732019" y="3114600"/>
            <a:ext cx="315719" cy="276999"/>
          </a:xfrm>
          <a:prstGeom prst="rect">
            <a:avLst/>
          </a:prstGeom>
          <a:noFill/>
        </p:spPr>
        <p:txBody>
          <a:bodyPr wrap="square" rtlCol="0">
            <a:spAutoFit/>
          </a:bodyPr>
          <a:lstStyle/>
          <a:p>
            <a:r>
              <a:rPr lang="en-US" sz="1200" dirty="0"/>
              <a:t>W</a:t>
            </a:r>
          </a:p>
        </p:txBody>
      </p:sp>
      <p:sp>
        <p:nvSpPr>
          <p:cNvPr id="61" name="TextBox 60">
            <a:extLst>
              <a:ext uri="{FF2B5EF4-FFF2-40B4-BE49-F238E27FC236}">
                <a16:creationId xmlns:a16="http://schemas.microsoft.com/office/drawing/2014/main" id="{2D930FD9-58D9-4482-9B1E-5F3DE125B2D4}"/>
              </a:ext>
            </a:extLst>
          </p:cNvPr>
          <p:cNvSpPr txBox="1"/>
          <p:nvPr/>
        </p:nvSpPr>
        <p:spPr>
          <a:xfrm>
            <a:off x="2733245" y="3826568"/>
            <a:ext cx="315719" cy="276999"/>
          </a:xfrm>
          <a:prstGeom prst="rect">
            <a:avLst/>
          </a:prstGeom>
          <a:noFill/>
        </p:spPr>
        <p:txBody>
          <a:bodyPr wrap="square" rtlCol="0">
            <a:spAutoFit/>
          </a:bodyPr>
          <a:lstStyle/>
          <a:p>
            <a:r>
              <a:rPr lang="en-US" sz="1200" dirty="0"/>
              <a:t>W</a:t>
            </a:r>
          </a:p>
        </p:txBody>
      </p:sp>
      <p:sp>
        <p:nvSpPr>
          <p:cNvPr id="62" name="TextBox 61">
            <a:extLst>
              <a:ext uri="{FF2B5EF4-FFF2-40B4-BE49-F238E27FC236}">
                <a16:creationId xmlns:a16="http://schemas.microsoft.com/office/drawing/2014/main" id="{5759B691-80A6-457E-ADF3-AB96CD740AD1}"/>
              </a:ext>
            </a:extLst>
          </p:cNvPr>
          <p:cNvSpPr txBox="1"/>
          <p:nvPr/>
        </p:nvSpPr>
        <p:spPr>
          <a:xfrm>
            <a:off x="2742044" y="4560372"/>
            <a:ext cx="315719" cy="276999"/>
          </a:xfrm>
          <a:prstGeom prst="rect">
            <a:avLst/>
          </a:prstGeom>
          <a:noFill/>
        </p:spPr>
        <p:txBody>
          <a:bodyPr wrap="square" rtlCol="0">
            <a:spAutoFit/>
          </a:bodyPr>
          <a:lstStyle/>
          <a:p>
            <a:r>
              <a:rPr lang="en-US" sz="1200" dirty="0"/>
              <a:t>W</a:t>
            </a:r>
          </a:p>
        </p:txBody>
      </p:sp>
      <p:sp>
        <p:nvSpPr>
          <p:cNvPr id="63" name="TextBox 62">
            <a:extLst>
              <a:ext uri="{FF2B5EF4-FFF2-40B4-BE49-F238E27FC236}">
                <a16:creationId xmlns:a16="http://schemas.microsoft.com/office/drawing/2014/main" id="{3A1796DB-9A8C-4504-A4F8-75B9F9BAEAD5}"/>
              </a:ext>
            </a:extLst>
          </p:cNvPr>
          <p:cNvSpPr txBox="1"/>
          <p:nvPr/>
        </p:nvSpPr>
        <p:spPr>
          <a:xfrm>
            <a:off x="2749019" y="4940419"/>
            <a:ext cx="315719" cy="276999"/>
          </a:xfrm>
          <a:prstGeom prst="rect">
            <a:avLst/>
          </a:prstGeom>
          <a:noFill/>
        </p:spPr>
        <p:txBody>
          <a:bodyPr wrap="square" rtlCol="0">
            <a:spAutoFit/>
          </a:bodyPr>
          <a:lstStyle/>
          <a:p>
            <a:r>
              <a:rPr lang="en-US" sz="1200" dirty="0"/>
              <a:t>W</a:t>
            </a:r>
          </a:p>
        </p:txBody>
      </p:sp>
      <p:sp>
        <p:nvSpPr>
          <p:cNvPr id="64" name="TextBox 63">
            <a:extLst>
              <a:ext uri="{FF2B5EF4-FFF2-40B4-BE49-F238E27FC236}">
                <a16:creationId xmlns:a16="http://schemas.microsoft.com/office/drawing/2014/main" id="{60A82677-A0E3-4DCF-9840-835A94435503}"/>
              </a:ext>
            </a:extLst>
          </p:cNvPr>
          <p:cNvSpPr txBox="1"/>
          <p:nvPr/>
        </p:nvSpPr>
        <p:spPr>
          <a:xfrm>
            <a:off x="4171191" y="2734394"/>
            <a:ext cx="315719" cy="276999"/>
          </a:xfrm>
          <a:prstGeom prst="rect">
            <a:avLst/>
          </a:prstGeom>
          <a:noFill/>
        </p:spPr>
        <p:txBody>
          <a:bodyPr wrap="square" rtlCol="0">
            <a:spAutoFit/>
          </a:bodyPr>
          <a:lstStyle/>
          <a:p>
            <a:r>
              <a:rPr lang="en-US" sz="1200" dirty="0"/>
              <a:t>W</a:t>
            </a:r>
          </a:p>
        </p:txBody>
      </p:sp>
      <p:sp>
        <p:nvSpPr>
          <p:cNvPr id="65" name="TextBox 64">
            <a:extLst>
              <a:ext uri="{FF2B5EF4-FFF2-40B4-BE49-F238E27FC236}">
                <a16:creationId xmlns:a16="http://schemas.microsoft.com/office/drawing/2014/main" id="{6ACFF3CB-5D39-4406-B1BA-1032E37C42AA}"/>
              </a:ext>
            </a:extLst>
          </p:cNvPr>
          <p:cNvSpPr txBox="1"/>
          <p:nvPr/>
        </p:nvSpPr>
        <p:spPr>
          <a:xfrm>
            <a:off x="4160941" y="3126478"/>
            <a:ext cx="315719" cy="276999"/>
          </a:xfrm>
          <a:prstGeom prst="rect">
            <a:avLst/>
          </a:prstGeom>
          <a:noFill/>
        </p:spPr>
        <p:txBody>
          <a:bodyPr wrap="square" rtlCol="0">
            <a:spAutoFit/>
          </a:bodyPr>
          <a:lstStyle/>
          <a:p>
            <a:r>
              <a:rPr lang="en-US" sz="1200" dirty="0"/>
              <a:t>W</a:t>
            </a:r>
          </a:p>
        </p:txBody>
      </p:sp>
      <p:sp>
        <p:nvSpPr>
          <p:cNvPr id="66" name="TextBox 65">
            <a:extLst>
              <a:ext uri="{FF2B5EF4-FFF2-40B4-BE49-F238E27FC236}">
                <a16:creationId xmlns:a16="http://schemas.microsoft.com/office/drawing/2014/main" id="{41DBA30A-4614-4129-A5F9-404C1D1ED910}"/>
              </a:ext>
            </a:extLst>
          </p:cNvPr>
          <p:cNvSpPr txBox="1"/>
          <p:nvPr/>
        </p:nvSpPr>
        <p:spPr>
          <a:xfrm>
            <a:off x="4186969" y="3838227"/>
            <a:ext cx="315719" cy="276999"/>
          </a:xfrm>
          <a:prstGeom prst="rect">
            <a:avLst/>
          </a:prstGeom>
          <a:noFill/>
        </p:spPr>
        <p:txBody>
          <a:bodyPr wrap="square" rtlCol="0">
            <a:spAutoFit/>
          </a:bodyPr>
          <a:lstStyle/>
          <a:p>
            <a:r>
              <a:rPr lang="en-US" sz="1200" dirty="0"/>
              <a:t>W</a:t>
            </a:r>
          </a:p>
        </p:txBody>
      </p:sp>
      <p:sp>
        <p:nvSpPr>
          <p:cNvPr id="67" name="TextBox 66">
            <a:extLst>
              <a:ext uri="{FF2B5EF4-FFF2-40B4-BE49-F238E27FC236}">
                <a16:creationId xmlns:a16="http://schemas.microsoft.com/office/drawing/2014/main" id="{B4AA981B-7A3C-40B5-8AB1-4CE6519E6EEF}"/>
              </a:ext>
            </a:extLst>
          </p:cNvPr>
          <p:cNvSpPr txBox="1"/>
          <p:nvPr/>
        </p:nvSpPr>
        <p:spPr>
          <a:xfrm>
            <a:off x="4179801" y="4195950"/>
            <a:ext cx="315719" cy="276999"/>
          </a:xfrm>
          <a:prstGeom prst="rect">
            <a:avLst/>
          </a:prstGeom>
          <a:noFill/>
        </p:spPr>
        <p:txBody>
          <a:bodyPr wrap="square" rtlCol="0">
            <a:spAutoFit/>
          </a:bodyPr>
          <a:lstStyle/>
          <a:p>
            <a:r>
              <a:rPr lang="en-US" sz="1200" dirty="0"/>
              <a:t>W</a:t>
            </a:r>
          </a:p>
        </p:txBody>
      </p:sp>
      <p:sp>
        <p:nvSpPr>
          <p:cNvPr id="68" name="TextBox 67">
            <a:extLst>
              <a:ext uri="{FF2B5EF4-FFF2-40B4-BE49-F238E27FC236}">
                <a16:creationId xmlns:a16="http://schemas.microsoft.com/office/drawing/2014/main" id="{107D0A01-12A9-4DC0-BC78-4615AE161454}"/>
              </a:ext>
            </a:extLst>
          </p:cNvPr>
          <p:cNvSpPr txBox="1"/>
          <p:nvPr/>
        </p:nvSpPr>
        <p:spPr>
          <a:xfrm>
            <a:off x="4186151" y="4921273"/>
            <a:ext cx="315719" cy="276999"/>
          </a:xfrm>
          <a:prstGeom prst="rect">
            <a:avLst/>
          </a:prstGeom>
          <a:noFill/>
        </p:spPr>
        <p:txBody>
          <a:bodyPr wrap="square" rtlCol="0">
            <a:spAutoFit/>
          </a:bodyPr>
          <a:lstStyle/>
          <a:p>
            <a:r>
              <a:rPr lang="en-US" sz="1200" dirty="0"/>
              <a:t>W</a:t>
            </a:r>
          </a:p>
        </p:txBody>
      </p:sp>
      <p:sp>
        <p:nvSpPr>
          <p:cNvPr id="69" name="TextBox 68">
            <a:extLst>
              <a:ext uri="{FF2B5EF4-FFF2-40B4-BE49-F238E27FC236}">
                <a16:creationId xmlns:a16="http://schemas.microsoft.com/office/drawing/2014/main" id="{69005D4D-A3BA-449E-BE73-C5503FE07EF5}"/>
              </a:ext>
            </a:extLst>
          </p:cNvPr>
          <p:cNvSpPr txBox="1"/>
          <p:nvPr/>
        </p:nvSpPr>
        <p:spPr>
          <a:xfrm>
            <a:off x="5565401" y="2730943"/>
            <a:ext cx="315719" cy="276999"/>
          </a:xfrm>
          <a:prstGeom prst="rect">
            <a:avLst/>
          </a:prstGeom>
          <a:noFill/>
        </p:spPr>
        <p:txBody>
          <a:bodyPr wrap="square" rtlCol="0">
            <a:spAutoFit/>
          </a:bodyPr>
          <a:lstStyle/>
          <a:p>
            <a:r>
              <a:rPr lang="en-US" sz="1200" dirty="0"/>
              <a:t>W</a:t>
            </a:r>
          </a:p>
        </p:txBody>
      </p:sp>
      <p:sp>
        <p:nvSpPr>
          <p:cNvPr id="70" name="TextBox 69">
            <a:extLst>
              <a:ext uri="{FF2B5EF4-FFF2-40B4-BE49-F238E27FC236}">
                <a16:creationId xmlns:a16="http://schemas.microsoft.com/office/drawing/2014/main" id="{FE178B5F-91B9-4CBD-941F-6D461CE26492}"/>
              </a:ext>
            </a:extLst>
          </p:cNvPr>
          <p:cNvSpPr txBox="1"/>
          <p:nvPr/>
        </p:nvSpPr>
        <p:spPr>
          <a:xfrm>
            <a:off x="5569523" y="3123264"/>
            <a:ext cx="315719" cy="276999"/>
          </a:xfrm>
          <a:prstGeom prst="rect">
            <a:avLst/>
          </a:prstGeom>
          <a:noFill/>
        </p:spPr>
        <p:txBody>
          <a:bodyPr wrap="square" rtlCol="0">
            <a:spAutoFit/>
          </a:bodyPr>
          <a:lstStyle/>
          <a:p>
            <a:r>
              <a:rPr lang="en-US" sz="1200" dirty="0"/>
              <a:t>W</a:t>
            </a:r>
          </a:p>
        </p:txBody>
      </p:sp>
      <p:sp>
        <p:nvSpPr>
          <p:cNvPr id="71" name="TextBox 70">
            <a:extLst>
              <a:ext uri="{FF2B5EF4-FFF2-40B4-BE49-F238E27FC236}">
                <a16:creationId xmlns:a16="http://schemas.microsoft.com/office/drawing/2014/main" id="{6E751825-8FE2-4096-82B7-68B07D67C9E4}"/>
              </a:ext>
            </a:extLst>
          </p:cNvPr>
          <p:cNvSpPr txBox="1"/>
          <p:nvPr/>
        </p:nvSpPr>
        <p:spPr>
          <a:xfrm>
            <a:off x="5585882" y="3504839"/>
            <a:ext cx="315719" cy="276999"/>
          </a:xfrm>
          <a:prstGeom prst="rect">
            <a:avLst/>
          </a:prstGeom>
          <a:noFill/>
        </p:spPr>
        <p:txBody>
          <a:bodyPr wrap="square" rtlCol="0">
            <a:spAutoFit/>
          </a:bodyPr>
          <a:lstStyle/>
          <a:p>
            <a:r>
              <a:rPr lang="en-US" sz="1200" dirty="0"/>
              <a:t>W</a:t>
            </a:r>
          </a:p>
        </p:txBody>
      </p:sp>
      <p:sp>
        <p:nvSpPr>
          <p:cNvPr id="72" name="TextBox 71">
            <a:extLst>
              <a:ext uri="{FF2B5EF4-FFF2-40B4-BE49-F238E27FC236}">
                <a16:creationId xmlns:a16="http://schemas.microsoft.com/office/drawing/2014/main" id="{E880E2EB-0C53-483B-89D8-B758E060F791}"/>
              </a:ext>
            </a:extLst>
          </p:cNvPr>
          <p:cNvSpPr txBox="1"/>
          <p:nvPr/>
        </p:nvSpPr>
        <p:spPr>
          <a:xfrm>
            <a:off x="5580081" y="3827772"/>
            <a:ext cx="315719" cy="276999"/>
          </a:xfrm>
          <a:prstGeom prst="rect">
            <a:avLst/>
          </a:prstGeom>
          <a:noFill/>
        </p:spPr>
        <p:txBody>
          <a:bodyPr wrap="square" rtlCol="0">
            <a:spAutoFit/>
          </a:bodyPr>
          <a:lstStyle/>
          <a:p>
            <a:r>
              <a:rPr lang="en-US" sz="1200" dirty="0"/>
              <a:t>W</a:t>
            </a:r>
          </a:p>
        </p:txBody>
      </p:sp>
      <p:sp>
        <p:nvSpPr>
          <p:cNvPr id="73" name="TextBox 72">
            <a:extLst>
              <a:ext uri="{FF2B5EF4-FFF2-40B4-BE49-F238E27FC236}">
                <a16:creationId xmlns:a16="http://schemas.microsoft.com/office/drawing/2014/main" id="{A30FF210-3757-4354-8DE4-D6703F6B0690}"/>
              </a:ext>
            </a:extLst>
          </p:cNvPr>
          <p:cNvSpPr txBox="1"/>
          <p:nvPr/>
        </p:nvSpPr>
        <p:spPr>
          <a:xfrm>
            <a:off x="5595143" y="4552860"/>
            <a:ext cx="315719" cy="276999"/>
          </a:xfrm>
          <a:prstGeom prst="rect">
            <a:avLst/>
          </a:prstGeom>
          <a:noFill/>
        </p:spPr>
        <p:txBody>
          <a:bodyPr wrap="square" rtlCol="0">
            <a:spAutoFit/>
          </a:bodyPr>
          <a:lstStyle/>
          <a:p>
            <a:r>
              <a:rPr lang="en-US" sz="1200" dirty="0"/>
              <a:t>W</a:t>
            </a:r>
          </a:p>
        </p:txBody>
      </p:sp>
      <p:sp>
        <p:nvSpPr>
          <p:cNvPr id="74" name="TextBox 73">
            <a:extLst>
              <a:ext uri="{FF2B5EF4-FFF2-40B4-BE49-F238E27FC236}">
                <a16:creationId xmlns:a16="http://schemas.microsoft.com/office/drawing/2014/main" id="{53311211-CAA1-4AAD-8389-5B5CADB44146}"/>
              </a:ext>
            </a:extLst>
          </p:cNvPr>
          <p:cNvSpPr txBox="1"/>
          <p:nvPr/>
        </p:nvSpPr>
        <p:spPr>
          <a:xfrm>
            <a:off x="5574281" y="4921273"/>
            <a:ext cx="315719" cy="276999"/>
          </a:xfrm>
          <a:prstGeom prst="rect">
            <a:avLst/>
          </a:prstGeom>
          <a:noFill/>
        </p:spPr>
        <p:txBody>
          <a:bodyPr wrap="square" rtlCol="0">
            <a:spAutoFit/>
          </a:bodyPr>
          <a:lstStyle/>
          <a:p>
            <a:r>
              <a:rPr lang="en-US" sz="1200" dirty="0"/>
              <a:t>W</a:t>
            </a:r>
          </a:p>
        </p:txBody>
      </p:sp>
      <p:sp>
        <p:nvSpPr>
          <p:cNvPr id="76" name="TextBox 75">
            <a:extLst>
              <a:ext uri="{FF2B5EF4-FFF2-40B4-BE49-F238E27FC236}">
                <a16:creationId xmlns:a16="http://schemas.microsoft.com/office/drawing/2014/main" id="{D7F9BDA5-5528-491E-9580-3B59A0CEB84C}"/>
              </a:ext>
            </a:extLst>
          </p:cNvPr>
          <p:cNvSpPr txBox="1"/>
          <p:nvPr/>
        </p:nvSpPr>
        <p:spPr>
          <a:xfrm>
            <a:off x="2742715" y="2007296"/>
            <a:ext cx="438811" cy="276999"/>
          </a:xfrm>
          <a:prstGeom prst="rect">
            <a:avLst/>
          </a:prstGeom>
          <a:noFill/>
        </p:spPr>
        <p:txBody>
          <a:bodyPr wrap="square" rtlCol="0">
            <a:spAutoFit/>
          </a:bodyPr>
          <a:lstStyle/>
          <a:p>
            <a:r>
              <a:rPr lang="en-US" sz="1200" dirty="0"/>
              <a:t>S</a:t>
            </a:r>
          </a:p>
        </p:txBody>
      </p:sp>
      <p:sp>
        <p:nvSpPr>
          <p:cNvPr id="77" name="TextBox 76">
            <a:extLst>
              <a:ext uri="{FF2B5EF4-FFF2-40B4-BE49-F238E27FC236}">
                <a16:creationId xmlns:a16="http://schemas.microsoft.com/office/drawing/2014/main" id="{5FDD7408-1C41-4A1B-BD13-B0A6F87C163D}"/>
              </a:ext>
            </a:extLst>
          </p:cNvPr>
          <p:cNvSpPr txBox="1"/>
          <p:nvPr/>
        </p:nvSpPr>
        <p:spPr>
          <a:xfrm>
            <a:off x="4221078" y="4557726"/>
            <a:ext cx="438811" cy="276999"/>
          </a:xfrm>
          <a:prstGeom prst="rect">
            <a:avLst/>
          </a:prstGeom>
          <a:noFill/>
        </p:spPr>
        <p:txBody>
          <a:bodyPr wrap="square" rtlCol="0">
            <a:spAutoFit/>
          </a:bodyPr>
          <a:lstStyle/>
          <a:p>
            <a:r>
              <a:rPr lang="en-US" sz="1200" dirty="0"/>
              <a:t>S</a:t>
            </a:r>
          </a:p>
        </p:txBody>
      </p:sp>
      <p:sp>
        <p:nvSpPr>
          <p:cNvPr id="78" name="TextBox 77">
            <a:extLst>
              <a:ext uri="{FF2B5EF4-FFF2-40B4-BE49-F238E27FC236}">
                <a16:creationId xmlns:a16="http://schemas.microsoft.com/office/drawing/2014/main" id="{507F2AA1-0286-4104-8BED-C9EE108918A7}"/>
              </a:ext>
            </a:extLst>
          </p:cNvPr>
          <p:cNvSpPr txBox="1"/>
          <p:nvPr/>
        </p:nvSpPr>
        <p:spPr>
          <a:xfrm>
            <a:off x="5618334" y="4140322"/>
            <a:ext cx="438811" cy="276999"/>
          </a:xfrm>
          <a:prstGeom prst="rect">
            <a:avLst/>
          </a:prstGeom>
          <a:noFill/>
        </p:spPr>
        <p:txBody>
          <a:bodyPr wrap="square" rtlCol="0">
            <a:spAutoFit/>
          </a:bodyPr>
          <a:lstStyle/>
          <a:p>
            <a:r>
              <a:rPr lang="en-US" sz="1200" dirty="0"/>
              <a:t>S</a:t>
            </a:r>
          </a:p>
        </p:txBody>
      </p:sp>
      <p:sp>
        <p:nvSpPr>
          <p:cNvPr id="81" name="TextBox 80">
            <a:extLst>
              <a:ext uri="{FF2B5EF4-FFF2-40B4-BE49-F238E27FC236}">
                <a16:creationId xmlns:a16="http://schemas.microsoft.com/office/drawing/2014/main" id="{BA14D056-9A61-4AAD-818F-A8DD47D87A0D}"/>
              </a:ext>
            </a:extLst>
          </p:cNvPr>
          <p:cNvSpPr txBox="1"/>
          <p:nvPr/>
        </p:nvSpPr>
        <p:spPr>
          <a:xfrm>
            <a:off x="2726880" y="2357856"/>
            <a:ext cx="375658" cy="276999"/>
          </a:xfrm>
          <a:prstGeom prst="rect">
            <a:avLst/>
          </a:prstGeom>
          <a:noFill/>
        </p:spPr>
        <p:txBody>
          <a:bodyPr wrap="square" rtlCol="0">
            <a:spAutoFit/>
          </a:bodyPr>
          <a:lstStyle/>
          <a:p>
            <a:r>
              <a:rPr lang="en-US" sz="1200" dirty="0"/>
              <a:t>M</a:t>
            </a:r>
          </a:p>
        </p:txBody>
      </p:sp>
      <p:sp>
        <p:nvSpPr>
          <p:cNvPr id="82" name="TextBox 81">
            <a:extLst>
              <a:ext uri="{FF2B5EF4-FFF2-40B4-BE49-F238E27FC236}">
                <a16:creationId xmlns:a16="http://schemas.microsoft.com/office/drawing/2014/main" id="{08216775-C22E-4489-B8DB-08F528D0236E}"/>
              </a:ext>
            </a:extLst>
          </p:cNvPr>
          <p:cNvSpPr txBox="1"/>
          <p:nvPr/>
        </p:nvSpPr>
        <p:spPr>
          <a:xfrm>
            <a:off x="2754671" y="3459127"/>
            <a:ext cx="375658" cy="276999"/>
          </a:xfrm>
          <a:prstGeom prst="rect">
            <a:avLst/>
          </a:prstGeom>
          <a:noFill/>
        </p:spPr>
        <p:txBody>
          <a:bodyPr wrap="square" rtlCol="0">
            <a:spAutoFit/>
          </a:bodyPr>
          <a:lstStyle/>
          <a:p>
            <a:r>
              <a:rPr lang="en-US" sz="1200" dirty="0"/>
              <a:t>M</a:t>
            </a:r>
          </a:p>
        </p:txBody>
      </p:sp>
      <p:sp>
        <p:nvSpPr>
          <p:cNvPr id="83" name="TextBox 82">
            <a:extLst>
              <a:ext uri="{FF2B5EF4-FFF2-40B4-BE49-F238E27FC236}">
                <a16:creationId xmlns:a16="http://schemas.microsoft.com/office/drawing/2014/main" id="{4EA6BDD1-9FC8-47DC-84F1-A1C4F6FEE8FE}"/>
              </a:ext>
            </a:extLst>
          </p:cNvPr>
          <p:cNvSpPr txBox="1"/>
          <p:nvPr/>
        </p:nvSpPr>
        <p:spPr>
          <a:xfrm>
            <a:off x="2733244" y="4194910"/>
            <a:ext cx="375658" cy="276999"/>
          </a:xfrm>
          <a:prstGeom prst="rect">
            <a:avLst/>
          </a:prstGeom>
          <a:noFill/>
        </p:spPr>
        <p:txBody>
          <a:bodyPr wrap="square" rtlCol="0">
            <a:spAutoFit/>
          </a:bodyPr>
          <a:lstStyle/>
          <a:p>
            <a:r>
              <a:rPr lang="en-US" sz="1200" dirty="0"/>
              <a:t>M</a:t>
            </a:r>
          </a:p>
        </p:txBody>
      </p:sp>
      <p:sp>
        <p:nvSpPr>
          <p:cNvPr id="84" name="TextBox 83">
            <a:extLst>
              <a:ext uri="{FF2B5EF4-FFF2-40B4-BE49-F238E27FC236}">
                <a16:creationId xmlns:a16="http://schemas.microsoft.com/office/drawing/2014/main" id="{2429413C-40FB-4A4A-869F-878025697F4B}"/>
              </a:ext>
            </a:extLst>
          </p:cNvPr>
          <p:cNvSpPr txBox="1"/>
          <p:nvPr/>
        </p:nvSpPr>
        <p:spPr>
          <a:xfrm>
            <a:off x="5585000" y="2010055"/>
            <a:ext cx="375658" cy="276999"/>
          </a:xfrm>
          <a:prstGeom prst="rect">
            <a:avLst/>
          </a:prstGeom>
          <a:noFill/>
        </p:spPr>
        <p:txBody>
          <a:bodyPr wrap="square" rtlCol="0">
            <a:spAutoFit/>
          </a:bodyPr>
          <a:lstStyle/>
          <a:p>
            <a:r>
              <a:rPr lang="en-US" sz="1200" dirty="0"/>
              <a:t>M</a:t>
            </a:r>
          </a:p>
        </p:txBody>
      </p:sp>
      <p:sp>
        <p:nvSpPr>
          <p:cNvPr id="85" name="TextBox 84">
            <a:extLst>
              <a:ext uri="{FF2B5EF4-FFF2-40B4-BE49-F238E27FC236}">
                <a16:creationId xmlns:a16="http://schemas.microsoft.com/office/drawing/2014/main" id="{471BA323-A19C-4BFB-B1B9-63B98BB08DE3}"/>
              </a:ext>
            </a:extLst>
          </p:cNvPr>
          <p:cNvSpPr txBox="1"/>
          <p:nvPr/>
        </p:nvSpPr>
        <p:spPr>
          <a:xfrm>
            <a:off x="5580675" y="2366132"/>
            <a:ext cx="375658" cy="276999"/>
          </a:xfrm>
          <a:prstGeom prst="rect">
            <a:avLst/>
          </a:prstGeom>
          <a:noFill/>
        </p:spPr>
        <p:txBody>
          <a:bodyPr wrap="square" rtlCol="0">
            <a:spAutoFit/>
          </a:bodyPr>
          <a:lstStyle/>
          <a:p>
            <a:r>
              <a:rPr lang="en-US" sz="1200" dirty="0"/>
              <a:t>M</a:t>
            </a:r>
          </a:p>
        </p:txBody>
      </p:sp>
      <p:sp>
        <p:nvSpPr>
          <p:cNvPr id="87" name="TextBox 86">
            <a:extLst>
              <a:ext uri="{FF2B5EF4-FFF2-40B4-BE49-F238E27FC236}">
                <a16:creationId xmlns:a16="http://schemas.microsoft.com/office/drawing/2014/main" id="{8FDA5BF2-8698-4085-9F0F-B4CC0DB04512}"/>
              </a:ext>
            </a:extLst>
          </p:cNvPr>
          <p:cNvSpPr txBox="1"/>
          <p:nvPr/>
        </p:nvSpPr>
        <p:spPr>
          <a:xfrm>
            <a:off x="4113045" y="2007897"/>
            <a:ext cx="509863" cy="276999"/>
          </a:xfrm>
          <a:prstGeom prst="rect">
            <a:avLst/>
          </a:prstGeom>
          <a:noFill/>
        </p:spPr>
        <p:txBody>
          <a:bodyPr wrap="square" rtlCol="0">
            <a:spAutoFit/>
          </a:bodyPr>
          <a:lstStyle/>
          <a:p>
            <a:r>
              <a:rPr lang="en-US" sz="1200" dirty="0"/>
              <a:t>Ma</a:t>
            </a:r>
          </a:p>
        </p:txBody>
      </p:sp>
      <p:sp>
        <p:nvSpPr>
          <p:cNvPr id="88" name="TextBox 87">
            <a:extLst>
              <a:ext uri="{FF2B5EF4-FFF2-40B4-BE49-F238E27FC236}">
                <a16:creationId xmlns:a16="http://schemas.microsoft.com/office/drawing/2014/main" id="{200EC0C1-8C88-467D-B913-31340A0780AD}"/>
              </a:ext>
            </a:extLst>
          </p:cNvPr>
          <p:cNvSpPr txBox="1"/>
          <p:nvPr/>
        </p:nvSpPr>
        <p:spPr>
          <a:xfrm>
            <a:off x="4127322" y="3463593"/>
            <a:ext cx="509863" cy="276999"/>
          </a:xfrm>
          <a:prstGeom prst="rect">
            <a:avLst/>
          </a:prstGeom>
          <a:noFill/>
        </p:spPr>
        <p:txBody>
          <a:bodyPr wrap="square" rtlCol="0">
            <a:spAutoFit/>
          </a:bodyPr>
          <a:lstStyle/>
          <a:p>
            <a:r>
              <a:rPr lang="en-US" sz="1200" dirty="0"/>
              <a:t>Ma</a:t>
            </a:r>
          </a:p>
        </p:txBody>
      </p:sp>
      <p:sp>
        <p:nvSpPr>
          <p:cNvPr id="89" name="TextBox 88">
            <a:extLst>
              <a:ext uri="{FF2B5EF4-FFF2-40B4-BE49-F238E27FC236}">
                <a16:creationId xmlns:a16="http://schemas.microsoft.com/office/drawing/2014/main" id="{698EDF79-9762-4DC9-BAA5-F7D8A132C3D0}"/>
              </a:ext>
            </a:extLst>
          </p:cNvPr>
          <p:cNvSpPr txBox="1"/>
          <p:nvPr/>
        </p:nvSpPr>
        <p:spPr>
          <a:xfrm>
            <a:off x="1627163" y="5258818"/>
            <a:ext cx="4362680" cy="461665"/>
          </a:xfrm>
          <a:prstGeom prst="rect">
            <a:avLst/>
          </a:prstGeom>
          <a:noFill/>
        </p:spPr>
        <p:txBody>
          <a:bodyPr wrap="square" rtlCol="0">
            <a:spAutoFit/>
          </a:bodyPr>
          <a:lstStyle/>
          <a:p>
            <a:pPr algn="ctr"/>
            <a:r>
              <a:rPr lang="en-US" sz="1200" dirty="0"/>
              <a:t>G = Genessee Co.,   Ma= Macomb Co.,   M= Monroe Co., S = St. Clair Co.,   W = Wayne Co.</a:t>
            </a:r>
          </a:p>
        </p:txBody>
      </p:sp>
      <p:sp>
        <p:nvSpPr>
          <p:cNvPr id="90" name="TextBox 89">
            <a:extLst>
              <a:ext uri="{FF2B5EF4-FFF2-40B4-BE49-F238E27FC236}">
                <a16:creationId xmlns:a16="http://schemas.microsoft.com/office/drawing/2014/main" id="{89830C66-F085-4E69-A723-F87C98E74191}"/>
              </a:ext>
            </a:extLst>
          </p:cNvPr>
          <p:cNvSpPr txBox="1"/>
          <p:nvPr/>
        </p:nvSpPr>
        <p:spPr>
          <a:xfrm>
            <a:off x="4171191" y="2365059"/>
            <a:ext cx="282383" cy="276999"/>
          </a:xfrm>
          <a:prstGeom prst="rect">
            <a:avLst/>
          </a:prstGeom>
          <a:noFill/>
        </p:spPr>
        <p:txBody>
          <a:bodyPr wrap="square" rtlCol="0">
            <a:spAutoFit/>
          </a:bodyPr>
          <a:lstStyle/>
          <a:p>
            <a:r>
              <a:rPr lang="en-US" sz="1200" dirty="0"/>
              <a:t>G</a:t>
            </a:r>
          </a:p>
        </p:txBody>
      </p:sp>
      <p:sp>
        <p:nvSpPr>
          <p:cNvPr id="92" name="TextBox 91">
            <a:extLst>
              <a:ext uri="{FF2B5EF4-FFF2-40B4-BE49-F238E27FC236}">
                <a16:creationId xmlns:a16="http://schemas.microsoft.com/office/drawing/2014/main" id="{80AD57D2-CE12-4CDD-95A4-ED13DE643660}"/>
              </a:ext>
            </a:extLst>
          </p:cNvPr>
          <p:cNvSpPr txBox="1"/>
          <p:nvPr/>
        </p:nvSpPr>
        <p:spPr>
          <a:xfrm>
            <a:off x="7519179" y="1062367"/>
            <a:ext cx="438811" cy="276999"/>
          </a:xfrm>
          <a:prstGeom prst="rect">
            <a:avLst/>
          </a:prstGeom>
          <a:noFill/>
        </p:spPr>
        <p:txBody>
          <a:bodyPr wrap="square" rtlCol="0">
            <a:spAutoFit/>
          </a:bodyPr>
          <a:lstStyle/>
          <a:p>
            <a:r>
              <a:rPr lang="en-US" sz="1200" dirty="0"/>
              <a:t>S</a:t>
            </a:r>
          </a:p>
        </p:txBody>
      </p:sp>
      <p:sp>
        <p:nvSpPr>
          <p:cNvPr id="93" name="TextBox 92">
            <a:extLst>
              <a:ext uri="{FF2B5EF4-FFF2-40B4-BE49-F238E27FC236}">
                <a16:creationId xmlns:a16="http://schemas.microsoft.com/office/drawing/2014/main" id="{FACBA99E-233D-4E18-B221-0F79E8BF00F7}"/>
              </a:ext>
            </a:extLst>
          </p:cNvPr>
          <p:cNvSpPr txBox="1"/>
          <p:nvPr/>
        </p:nvSpPr>
        <p:spPr>
          <a:xfrm>
            <a:off x="9876281" y="1062367"/>
            <a:ext cx="438811" cy="276999"/>
          </a:xfrm>
          <a:prstGeom prst="rect">
            <a:avLst/>
          </a:prstGeom>
          <a:noFill/>
        </p:spPr>
        <p:txBody>
          <a:bodyPr wrap="square" rtlCol="0">
            <a:spAutoFit/>
          </a:bodyPr>
          <a:lstStyle/>
          <a:p>
            <a:r>
              <a:rPr lang="en-US" sz="1200" dirty="0"/>
              <a:t>S</a:t>
            </a:r>
          </a:p>
        </p:txBody>
      </p:sp>
      <p:sp>
        <p:nvSpPr>
          <p:cNvPr id="94" name="TextBox 93">
            <a:extLst>
              <a:ext uri="{FF2B5EF4-FFF2-40B4-BE49-F238E27FC236}">
                <a16:creationId xmlns:a16="http://schemas.microsoft.com/office/drawing/2014/main" id="{55A2DF3B-FFC2-4AF8-AE74-D1A1F467D540}"/>
              </a:ext>
            </a:extLst>
          </p:cNvPr>
          <p:cNvSpPr txBox="1"/>
          <p:nvPr/>
        </p:nvSpPr>
        <p:spPr>
          <a:xfrm>
            <a:off x="8644946" y="3453664"/>
            <a:ext cx="438811" cy="276999"/>
          </a:xfrm>
          <a:prstGeom prst="rect">
            <a:avLst/>
          </a:prstGeom>
          <a:noFill/>
        </p:spPr>
        <p:txBody>
          <a:bodyPr wrap="square" rtlCol="0">
            <a:spAutoFit/>
          </a:bodyPr>
          <a:lstStyle/>
          <a:p>
            <a:r>
              <a:rPr lang="en-US" sz="1200" dirty="0"/>
              <a:t>S</a:t>
            </a:r>
          </a:p>
        </p:txBody>
      </p:sp>
      <p:sp>
        <p:nvSpPr>
          <p:cNvPr id="95" name="TextBox 94">
            <a:extLst>
              <a:ext uri="{FF2B5EF4-FFF2-40B4-BE49-F238E27FC236}">
                <a16:creationId xmlns:a16="http://schemas.microsoft.com/office/drawing/2014/main" id="{CA838155-E545-425B-B4E1-40139BB78A00}"/>
              </a:ext>
            </a:extLst>
          </p:cNvPr>
          <p:cNvSpPr txBox="1"/>
          <p:nvPr/>
        </p:nvSpPr>
        <p:spPr>
          <a:xfrm>
            <a:off x="6468696" y="946240"/>
            <a:ext cx="282383" cy="276999"/>
          </a:xfrm>
          <a:prstGeom prst="rect">
            <a:avLst/>
          </a:prstGeom>
          <a:noFill/>
        </p:spPr>
        <p:txBody>
          <a:bodyPr wrap="square" rtlCol="0">
            <a:spAutoFit/>
          </a:bodyPr>
          <a:lstStyle/>
          <a:p>
            <a:r>
              <a:rPr lang="en-US" sz="1200" dirty="0"/>
              <a:t>G</a:t>
            </a:r>
          </a:p>
        </p:txBody>
      </p:sp>
      <p:sp>
        <p:nvSpPr>
          <p:cNvPr id="96" name="TextBox 95">
            <a:extLst>
              <a:ext uri="{FF2B5EF4-FFF2-40B4-BE49-F238E27FC236}">
                <a16:creationId xmlns:a16="http://schemas.microsoft.com/office/drawing/2014/main" id="{AA23B776-1E05-4213-99E1-EF04F84472B4}"/>
              </a:ext>
            </a:extLst>
          </p:cNvPr>
          <p:cNvSpPr txBox="1"/>
          <p:nvPr/>
        </p:nvSpPr>
        <p:spPr>
          <a:xfrm>
            <a:off x="8848545" y="935521"/>
            <a:ext cx="282383" cy="276999"/>
          </a:xfrm>
          <a:prstGeom prst="rect">
            <a:avLst/>
          </a:prstGeom>
          <a:noFill/>
        </p:spPr>
        <p:txBody>
          <a:bodyPr wrap="square" rtlCol="0">
            <a:spAutoFit/>
          </a:bodyPr>
          <a:lstStyle/>
          <a:p>
            <a:r>
              <a:rPr lang="en-US" sz="1200" dirty="0"/>
              <a:t>G</a:t>
            </a:r>
          </a:p>
        </p:txBody>
      </p:sp>
      <p:sp>
        <p:nvSpPr>
          <p:cNvPr id="97" name="TextBox 96">
            <a:extLst>
              <a:ext uri="{FF2B5EF4-FFF2-40B4-BE49-F238E27FC236}">
                <a16:creationId xmlns:a16="http://schemas.microsoft.com/office/drawing/2014/main" id="{9D0AA61A-E276-45E9-8FC9-E9A03636CF84}"/>
              </a:ext>
            </a:extLst>
          </p:cNvPr>
          <p:cNvSpPr txBox="1"/>
          <p:nvPr/>
        </p:nvSpPr>
        <p:spPr>
          <a:xfrm>
            <a:off x="7576580" y="3369568"/>
            <a:ext cx="282383" cy="276999"/>
          </a:xfrm>
          <a:prstGeom prst="rect">
            <a:avLst/>
          </a:prstGeom>
          <a:noFill/>
        </p:spPr>
        <p:txBody>
          <a:bodyPr wrap="square" rtlCol="0">
            <a:spAutoFit/>
          </a:bodyPr>
          <a:lstStyle/>
          <a:p>
            <a:r>
              <a:rPr lang="en-US" sz="1200" dirty="0"/>
              <a:t>G</a:t>
            </a:r>
          </a:p>
        </p:txBody>
      </p:sp>
      <p:sp>
        <p:nvSpPr>
          <p:cNvPr id="98" name="TextBox 97">
            <a:extLst>
              <a:ext uri="{FF2B5EF4-FFF2-40B4-BE49-F238E27FC236}">
                <a16:creationId xmlns:a16="http://schemas.microsoft.com/office/drawing/2014/main" id="{AD4292D7-6AAE-468F-BE30-1962360E5C25}"/>
              </a:ext>
            </a:extLst>
          </p:cNvPr>
          <p:cNvSpPr txBox="1"/>
          <p:nvPr/>
        </p:nvSpPr>
        <p:spPr>
          <a:xfrm>
            <a:off x="6815271" y="1922832"/>
            <a:ext cx="315719" cy="276999"/>
          </a:xfrm>
          <a:prstGeom prst="rect">
            <a:avLst/>
          </a:prstGeom>
          <a:noFill/>
        </p:spPr>
        <p:txBody>
          <a:bodyPr wrap="square" rtlCol="0">
            <a:spAutoFit/>
          </a:bodyPr>
          <a:lstStyle/>
          <a:p>
            <a:r>
              <a:rPr lang="en-US" sz="1200" dirty="0"/>
              <a:t>W</a:t>
            </a:r>
          </a:p>
        </p:txBody>
      </p:sp>
      <p:sp>
        <p:nvSpPr>
          <p:cNvPr id="99" name="TextBox 98">
            <a:extLst>
              <a:ext uri="{FF2B5EF4-FFF2-40B4-BE49-F238E27FC236}">
                <a16:creationId xmlns:a16="http://schemas.microsoft.com/office/drawing/2014/main" id="{FEA8057F-755B-49CE-8F8B-6A35953D4901}"/>
              </a:ext>
            </a:extLst>
          </p:cNvPr>
          <p:cNvSpPr txBox="1"/>
          <p:nvPr/>
        </p:nvSpPr>
        <p:spPr>
          <a:xfrm>
            <a:off x="9158071" y="1973958"/>
            <a:ext cx="315719" cy="276999"/>
          </a:xfrm>
          <a:prstGeom prst="rect">
            <a:avLst/>
          </a:prstGeom>
          <a:noFill/>
        </p:spPr>
        <p:txBody>
          <a:bodyPr wrap="square" rtlCol="0">
            <a:spAutoFit/>
          </a:bodyPr>
          <a:lstStyle/>
          <a:p>
            <a:r>
              <a:rPr lang="en-US" sz="1200" dirty="0"/>
              <a:t>W</a:t>
            </a:r>
          </a:p>
        </p:txBody>
      </p:sp>
      <p:sp>
        <p:nvSpPr>
          <p:cNvPr id="100" name="TextBox 99">
            <a:extLst>
              <a:ext uri="{FF2B5EF4-FFF2-40B4-BE49-F238E27FC236}">
                <a16:creationId xmlns:a16="http://schemas.microsoft.com/office/drawing/2014/main" id="{05B7ECD3-A991-405F-879A-1641FB13238E}"/>
              </a:ext>
            </a:extLst>
          </p:cNvPr>
          <p:cNvSpPr txBox="1"/>
          <p:nvPr/>
        </p:nvSpPr>
        <p:spPr>
          <a:xfrm>
            <a:off x="7950479" y="4392357"/>
            <a:ext cx="315719" cy="276999"/>
          </a:xfrm>
          <a:prstGeom prst="rect">
            <a:avLst/>
          </a:prstGeom>
          <a:noFill/>
        </p:spPr>
        <p:txBody>
          <a:bodyPr wrap="square" rtlCol="0">
            <a:spAutoFit/>
          </a:bodyPr>
          <a:lstStyle/>
          <a:p>
            <a:r>
              <a:rPr lang="en-US" sz="1200" dirty="0"/>
              <a:t>W</a:t>
            </a:r>
          </a:p>
        </p:txBody>
      </p:sp>
      <p:sp>
        <p:nvSpPr>
          <p:cNvPr id="101" name="TextBox 100">
            <a:extLst>
              <a:ext uri="{FF2B5EF4-FFF2-40B4-BE49-F238E27FC236}">
                <a16:creationId xmlns:a16="http://schemas.microsoft.com/office/drawing/2014/main" id="{8FEFC087-B7F3-4AAF-A424-E632D52BA01C}"/>
              </a:ext>
            </a:extLst>
          </p:cNvPr>
          <p:cNvSpPr txBox="1"/>
          <p:nvPr/>
        </p:nvSpPr>
        <p:spPr>
          <a:xfrm>
            <a:off x="7890539" y="4886675"/>
            <a:ext cx="375658" cy="276999"/>
          </a:xfrm>
          <a:prstGeom prst="rect">
            <a:avLst/>
          </a:prstGeom>
          <a:noFill/>
        </p:spPr>
        <p:txBody>
          <a:bodyPr wrap="square" rtlCol="0">
            <a:spAutoFit/>
          </a:bodyPr>
          <a:lstStyle/>
          <a:p>
            <a:r>
              <a:rPr lang="en-US" sz="1200" dirty="0"/>
              <a:t>M</a:t>
            </a:r>
          </a:p>
        </p:txBody>
      </p:sp>
      <p:sp>
        <p:nvSpPr>
          <p:cNvPr id="102" name="TextBox 101">
            <a:extLst>
              <a:ext uri="{FF2B5EF4-FFF2-40B4-BE49-F238E27FC236}">
                <a16:creationId xmlns:a16="http://schemas.microsoft.com/office/drawing/2014/main" id="{4E53B6C5-D76B-4588-AFF6-7266A67337BF}"/>
              </a:ext>
            </a:extLst>
          </p:cNvPr>
          <p:cNvSpPr txBox="1"/>
          <p:nvPr/>
        </p:nvSpPr>
        <p:spPr>
          <a:xfrm>
            <a:off x="6663874" y="2464456"/>
            <a:ext cx="375658" cy="276999"/>
          </a:xfrm>
          <a:prstGeom prst="rect">
            <a:avLst/>
          </a:prstGeom>
          <a:noFill/>
        </p:spPr>
        <p:txBody>
          <a:bodyPr wrap="square" rtlCol="0">
            <a:spAutoFit/>
          </a:bodyPr>
          <a:lstStyle/>
          <a:p>
            <a:r>
              <a:rPr lang="en-US" sz="1200" dirty="0"/>
              <a:t>M</a:t>
            </a:r>
          </a:p>
        </p:txBody>
      </p:sp>
      <p:sp>
        <p:nvSpPr>
          <p:cNvPr id="103" name="TextBox 102">
            <a:extLst>
              <a:ext uri="{FF2B5EF4-FFF2-40B4-BE49-F238E27FC236}">
                <a16:creationId xmlns:a16="http://schemas.microsoft.com/office/drawing/2014/main" id="{A7DB6821-A0E6-4BB5-92CC-879050076BF1}"/>
              </a:ext>
            </a:extLst>
          </p:cNvPr>
          <p:cNvSpPr txBox="1"/>
          <p:nvPr/>
        </p:nvSpPr>
        <p:spPr>
          <a:xfrm>
            <a:off x="9073006" y="2416263"/>
            <a:ext cx="375658" cy="276999"/>
          </a:xfrm>
          <a:prstGeom prst="rect">
            <a:avLst/>
          </a:prstGeom>
          <a:noFill/>
        </p:spPr>
        <p:txBody>
          <a:bodyPr wrap="square" rtlCol="0">
            <a:spAutoFit/>
          </a:bodyPr>
          <a:lstStyle/>
          <a:p>
            <a:r>
              <a:rPr lang="en-US" sz="1200" dirty="0"/>
              <a:t>M</a:t>
            </a:r>
          </a:p>
        </p:txBody>
      </p:sp>
      <p:sp>
        <p:nvSpPr>
          <p:cNvPr id="104" name="TextBox 103">
            <a:extLst>
              <a:ext uri="{FF2B5EF4-FFF2-40B4-BE49-F238E27FC236}">
                <a16:creationId xmlns:a16="http://schemas.microsoft.com/office/drawing/2014/main" id="{59D2E432-DB5D-4E30-9012-E291FC12FAE8}"/>
              </a:ext>
            </a:extLst>
          </p:cNvPr>
          <p:cNvSpPr txBox="1"/>
          <p:nvPr/>
        </p:nvSpPr>
        <p:spPr>
          <a:xfrm>
            <a:off x="8396018" y="3823184"/>
            <a:ext cx="509863" cy="276999"/>
          </a:xfrm>
          <a:prstGeom prst="rect">
            <a:avLst/>
          </a:prstGeom>
          <a:noFill/>
        </p:spPr>
        <p:txBody>
          <a:bodyPr wrap="square" rtlCol="0">
            <a:spAutoFit/>
          </a:bodyPr>
          <a:lstStyle/>
          <a:p>
            <a:r>
              <a:rPr lang="en-US" sz="1200" dirty="0"/>
              <a:t>Ma</a:t>
            </a:r>
          </a:p>
        </p:txBody>
      </p:sp>
      <p:sp>
        <p:nvSpPr>
          <p:cNvPr id="105" name="TextBox 104">
            <a:extLst>
              <a:ext uri="{FF2B5EF4-FFF2-40B4-BE49-F238E27FC236}">
                <a16:creationId xmlns:a16="http://schemas.microsoft.com/office/drawing/2014/main" id="{C1934A81-0EB5-4156-BAAF-F1ED2B106751}"/>
              </a:ext>
            </a:extLst>
          </p:cNvPr>
          <p:cNvSpPr txBox="1"/>
          <p:nvPr/>
        </p:nvSpPr>
        <p:spPr>
          <a:xfrm>
            <a:off x="7224966" y="1420468"/>
            <a:ext cx="509863" cy="276999"/>
          </a:xfrm>
          <a:prstGeom prst="rect">
            <a:avLst/>
          </a:prstGeom>
          <a:noFill/>
        </p:spPr>
        <p:txBody>
          <a:bodyPr wrap="square" rtlCol="0">
            <a:spAutoFit/>
          </a:bodyPr>
          <a:lstStyle/>
          <a:p>
            <a:r>
              <a:rPr lang="en-US" sz="1200" dirty="0"/>
              <a:t>Ma</a:t>
            </a:r>
          </a:p>
        </p:txBody>
      </p:sp>
      <p:sp>
        <p:nvSpPr>
          <p:cNvPr id="106" name="TextBox 105">
            <a:extLst>
              <a:ext uri="{FF2B5EF4-FFF2-40B4-BE49-F238E27FC236}">
                <a16:creationId xmlns:a16="http://schemas.microsoft.com/office/drawing/2014/main" id="{5C07639A-F234-4779-A50E-9ADD5183D24D}"/>
              </a:ext>
            </a:extLst>
          </p:cNvPr>
          <p:cNvSpPr txBox="1"/>
          <p:nvPr/>
        </p:nvSpPr>
        <p:spPr>
          <a:xfrm>
            <a:off x="9621349" y="1453478"/>
            <a:ext cx="509863" cy="276999"/>
          </a:xfrm>
          <a:prstGeom prst="rect">
            <a:avLst/>
          </a:prstGeom>
          <a:noFill/>
        </p:spPr>
        <p:txBody>
          <a:bodyPr wrap="square" rtlCol="0">
            <a:spAutoFit/>
          </a:bodyPr>
          <a:lstStyle/>
          <a:p>
            <a:r>
              <a:rPr lang="en-US" sz="1200" dirty="0"/>
              <a:t>Ma</a:t>
            </a:r>
          </a:p>
        </p:txBody>
      </p:sp>
      <p:sp>
        <p:nvSpPr>
          <p:cNvPr id="107" name="TextBox 106">
            <a:extLst>
              <a:ext uri="{FF2B5EF4-FFF2-40B4-BE49-F238E27FC236}">
                <a16:creationId xmlns:a16="http://schemas.microsoft.com/office/drawing/2014/main" id="{932403CA-1A4E-48DA-8DB5-CF918483230B}"/>
              </a:ext>
            </a:extLst>
          </p:cNvPr>
          <p:cNvSpPr txBox="1"/>
          <p:nvPr/>
        </p:nvSpPr>
        <p:spPr>
          <a:xfrm>
            <a:off x="8290881" y="2907325"/>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VOC Emission Sources</a:t>
            </a:r>
          </a:p>
        </p:txBody>
      </p:sp>
      <p:sp>
        <p:nvSpPr>
          <p:cNvPr id="108" name="TextBox 107">
            <a:extLst>
              <a:ext uri="{FF2B5EF4-FFF2-40B4-BE49-F238E27FC236}">
                <a16:creationId xmlns:a16="http://schemas.microsoft.com/office/drawing/2014/main" id="{DC73D8EA-FD99-4079-95A1-8DF85DB62A51}"/>
              </a:ext>
            </a:extLst>
          </p:cNvPr>
          <p:cNvSpPr txBox="1"/>
          <p:nvPr/>
        </p:nvSpPr>
        <p:spPr>
          <a:xfrm>
            <a:off x="7101199" y="5375308"/>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Emission Sources</a:t>
            </a:r>
          </a:p>
        </p:txBody>
      </p:sp>
      <p:sp>
        <p:nvSpPr>
          <p:cNvPr id="109" name="Rectangle 108">
            <a:extLst>
              <a:ext uri="{FF2B5EF4-FFF2-40B4-BE49-F238E27FC236}">
                <a16:creationId xmlns:a16="http://schemas.microsoft.com/office/drawing/2014/main" id="{F09F61F0-2765-4D2C-9901-4D20DFD86449}"/>
              </a:ext>
            </a:extLst>
          </p:cNvPr>
          <p:cNvSpPr/>
          <p:nvPr/>
        </p:nvSpPr>
        <p:spPr>
          <a:xfrm>
            <a:off x="1637016" y="5733479"/>
            <a:ext cx="8573785"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the Detroit CBSA . We can quickly see that the majority of the NOx, VOC &amp;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emission sources are located in Wayne County. Let’s explore the Wayne County sources further…</a:t>
            </a:r>
          </a:p>
        </p:txBody>
      </p:sp>
      <p:sp>
        <p:nvSpPr>
          <p:cNvPr id="110" name="Slide Number Placeholder 1">
            <a:extLst>
              <a:ext uri="{FF2B5EF4-FFF2-40B4-BE49-F238E27FC236}">
                <a16:creationId xmlns:a16="http://schemas.microsoft.com/office/drawing/2014/main" id="{704C998B-F6E1-46F7-885B-82F81C637D60}"/>
              </a:ext>
            </a:extLst>
          </p:cNvPr>
          <p:cNvSpPr txBox="1">
            <a:spLocks/>
          </p:cNvSpPr>
          <p:nvPr/>
        </p:nvSpPr>
        <p:spPr>
          <a:xfrm>
            <a:off x="8534400" y="649287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51971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19426AD-C3A8-4B49-BF5F-BDC355816167}"/>
              </a:ext>
            </a:extLst>
          </p:cNvPr>
          <p:cNvPicPr>
            <a:picLocks noChangeAspect="1"/>
          </p:cNvPicPr>
          <p:nvPr/>
        </p:nvPicPr>
        <p:blipFill rotWithShape="1">
          <a:blip r:embed="rId2"/>
          <a:srcRect b="6146"/>
          <a:stretch/>
        </p:blipFill>
        <p:spPr>
          <a:xfrm>
            <a:off x="1524000" y="857251"/>
            <a:ext cx="9144000" cy="4827397"/>
          </a:xfrm>
          <a:prstGeom prst="rect">
            <a:avLst/>
          </a:prstGeom>
        </p:spPr>
      </p:pic>
      <p:sp>
        <p:nvSpPr>
          <p:cNvPr id="2" name="Title 1">
            <a:extLst>
              <a:ext uri="{FF2B5EF4-FFF2-40B4-BE49-F238E27FC236}">
                <a16:creationId xmlns:a16="http://schemas.microsoft.com/office/drawing/2014/main" id="{BEA40493-0B8B-4B74-BA2C-F9757606BD9A}"/>
              </a:ext>
            </a:extLst>
          </p:cNvPr>
          <p:cNvSpPr>
            <a:spLocks noGrp="1"/>
          </p:cNvSpPr>
          <p:nvPr>
            <p:ph type="title"/>
          </p:nvPr>
        </p:nvSpPr>
        <p:spPr>
          <a:xfrm>
            <a:off x="1607198" y="71440"/>
            <a:ext cx="8977604"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Wayne County</a:t>
            </a: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4C460C9-2A86-4919-BCAD-2EE17C7255A0}"/>
              </a:ext>
            </a:extLst>
          </p:cNvPr>
          <p:cNvSpPr/>
          <p:nvPr/>
        </p:nvSpPr>
        <p:spPr>
          <a:xfrm>
            <a:off x="1524000" y="5874368"/>
            <a:ext cx="884936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Wayne County, MI. This can help identify the potential co-benefits of controls. Let’s explore AK Steel and US Steel further...</a:t>
            </a:r>
          </a:p>
        </p:txBody>
      </p:sp>
      <p:sp>
        <p:nvSpPr>
          <p:cNvPr id="7" name="Rectangle 6">
            <a:extLst>
              <a:ext uri="{FF2B5EF4-FFF2-40B4-BE49-F238E27FC236}">
                <a16:creationId xmlns:a16="http://schemas.microsoft.com/office/drawing/2014/main" id="{C3C55D91-6717-416B-B838-8403023CB83F}"/>
              </a:ext>
            </a:extLst>
          </p:cNvPr>
          <p:cNvSpPr/>
          <p:nvPr/>
        </p:nvSpPr>
        <p:spPr bwMode="auto">
          <a:xfrm>
            <a:off x="1629247" y="314666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2" name="Rectangle 11">
            <a:extLst>
              <a:ext uri="{FF2B5EF4-FFF2-40B4-BE49-F238E27FC236}">
                <a16:creationId xmlns:a16="http://schemas.microsoft.com/office/drawing/2014/main" id="{A49A2732-2B34-4811-B1E5-498EFC4DEA63}"/>
              </a:ext>
            </a:extLst>
          </p:cNvPr>
          <p:cNvSpPr/>
          <p:nvPr/>
        </p:nvSpPr>
        <p:spPr bwMode="auto">
          <a:xfrm>
            <a:off x="1636907" y="2035994"/>
            <a:ext cx="1406298" cy="357652"/>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4" name="Rectangle 13">
            <a:extLst>
              <a:ext uri="{FF2B5EF4-FFF2-40B4-BE49-F238E27FC236}">
                <a16:creationId xmlns:a16="http://schemas.microsoft.com/office/drawing/2014/main" id="{770492E7-49F7-4E3E-B762-AE03AEF61B70}"/>
              </a:ext>
            </a:extLst>
          </p:cNvPr>
          <p:cNvSpPr/>
          <p:nvPr/>
        </p:nvSpPr>
        <p:spPr bwMode="auto">
          <a:xfrm>
            <a:off x="1632414" y="2783440"/>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7" name="Rectangle 16">
            <a:extLst>
              <a:ext uri="{FF2B5EF4-FFF2-40B4-BE49-F238E27FC236}">
                <a16:creationId xmlns:a16="http://schemas.microsoft.com/office/drawing/2014/main" id="{345ED534-AF9C-4A78-86A8-B76D8AA92171}"/>
              </a:ext>
            </a:extLst>
          </p:cNvPr>
          <p:cNvSpPr/>
          <p:nvPr/>
        </p:nvSpPr>
        <p:spPr bwMode="auto">
          <a:xfrm>
            <a:off x="1616638" y="4985468"/>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20" name="Rectangle 19">
            <a:extLst>
              <a:ext uri="{FF2B5EF4-FFF2-40B4-BE49-F238E27FC236}">
                <a16:creationId xmlns:a16="http://schemas.microsoft.com/office/drawing/2014/main" id="{1C8B487A-C729-48AE-8C1F-E97494A43F86}"/>
              </a:ext>
            </a:extLst>
          </p:cNvPr>
          <p:cNvSpPr/>
          <p:nvPr/>
        </p:nvSpPr>
        <p:spPr bwMode="auto">
          <a:xfrm>
            <a:off x="1645504" y="2422058"/>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31" name="Slide Number Placeholder 1">
            <a:extLst>
              <a:ext uri="{FF2B5EF4-FFF2-40B4-BE49-F238E27FC236}">
                <a16:creationId xmlns:a16="http://schemas.microsoft.com/office/drawing/2014/main" id="{F6F65DB0-EBE6-4C19-B6D1-461D75CD0715}"/>
              </a:ext>
            </a:extLst>
          </p:cNvPr>
          <p:cNvSpPr txBox="1">
            <a:spLocks/>
          </p:cNvSpPr>
          <p:nvPr/>
        </p:nvSpPr>
        <p:spPr>
          <a:xfrm>
            <a:off x="8534400" y="649287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sp>
        <p:nvSpPr>
          <p:cNvPr id="34" name="Rectangle 33">
            <a:extLst>
              <a:ext uri="{FF2B5EF4-FFF2-40B4-BE49-F238E27FC236}">
                <a16:creationId xmlns:a16="http://schemas.microsoft.com/office/drawing/2014/main" id="{98B447CF-5AED-4D48-BBFE-BD72DEC7E0F9}"/>
              </a:ext>
            </a:extLst>
          </p:cNvPr>
          <p:cNvSpPr/>
          <p:nvPr/>
        </p:nvSpPr>
        <p:spPr bwMode="auto">
          <a:xfrm>
            <a:off x="1629246" y="4600867"/>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37" name="Rectangle 36">
            <a:extLst>
              <a:ext uri="{FF2B5EF4-FFF2-40B4-BE49-F238E27FC236}">
                <a16:creationId xmlns:a16="http://schemas.microsoft.com/office/drawing/2014/main" id="{C8684703-BC77-482E-83EB-C885D20CF5E6}"/>
              </a:ext>
            </a:extLst>
          </p:cNvPr>
          <p:cNvSpPr/>
          <p:nvPr/>
        </p:nvSpPr>
        <p:spPr bwMode="auto">
          <a:xfrm>
            <a:off x="1634257" y="3517439"/>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1" name="Rectangle 40">
            <a:extLst>
              <a:ext uri="{FF2B5EF4-FFF2-40B4-BE49-F238E27FC236}">
                <a16:creationId xmlns:a16="http://schemas.microsoft.com/office/drawing/2014/main" id="{ADF9AC16-7A6F-499E-9009-4D381972E01E}"/>
              </a:ext>
            </a:extLst>
          </p:cNvPr>
          <p:cNvSpPr/>
          <p:nvPr/>
        </p:nvSpPr>
        <p:spPr bwMode="auto">
          <a:xfrm>
            <a:off x="3071711" y="2040226"/>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4" name="Rectangle 43">
            <a:extLst>
              <a:ext uri="{FF2B5EF4-FFF2-40B4-BE49-F238E27FC236}">
                <a16:creationId xmlns:a16="http://schemas.microsoft.com/office/drawing/2014/main" id="{B13EF790-2569-41B1-8D5B-C8D4F82BDCF1}"/>
              </a:ext>
            </a:extLst>
          </p:cNvPr>
          <p:cNvSpPr/>
          <p:nvPr/>
        </p:nvSpPr>
        <p:spPr bwMode="auto">
          <a:xfrm>
            <a:off x="4490874" y="2408240"/>
            <a:ext cx="1384095"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5" name="Rectangle 44">
            <a:extLst>
              <a:ext uri="{FF2B5EF4-FFF2-40B4-BE49-F238E27FC236}">
                <a16:creationId xmlns:a16="http://schemas.microsoft.com/office/drawing/2014/main" id="{ED752DDA-A107-4530-AD39-8AF9F1E4520C}"/>
              </a:ext>
            </a:extLst>
          </p:cNvPr>
          <p:cNvSpPr/>
          <p:nvPr/>
        </p:nvSpPr>
        <p:spPr bwMode="auto">
          <a:xfrm>
            <a:off x="7301413" y="3137791"/>
            <a:ext cx="1403324"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6" name="Rectangle 45">
            <a:extLst>
              <a:ext uri="{FF2B5EF4-FFF2-40B4-BE49-F238E27FC236}">
                <a16:creationId xmlns:a16="http://schemas.microsoft.com/office/drawing/2014/main" id="{C8C8B463-BE14-4D51-8A72-1C2B51E94403}"/>
              </a:ext>
            </a:extLst>
          </p:cNvPr>
          <p:cNvSpPr/>
          <p:nvPr/>
        </p:nvSpPr>
        <p:spPr bwMode="auto">
          <a:xfrm>
            <a:off x="4490874" y="2039102"/>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8" name="Rectangle 47">
            <a:extLst>
              <a:ext uri="{FF2B5EF4-FFF2-40B4-BE49-F238E27FC236}">
                <a16:creationId xmlns:a16="http://schemas.microsoft.com/office/drawing/2014/main" id="{5E81B23F-D2C7-4BB5-9A60-A2CE9BDEA6F8}"/>
              </a:ext>
            </a:extLst>
          </p:cNvPr>
          <p:cNvSpPr/>
          <p:nvPr/>
        </p:nvSpPr>
        <p:spPr bwMode="auto">
          <a:xfrm>
            <a:off x="5885602" y="4254994"/>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9" name="Rectangle 48">
            <a:extLst>
              <a:ext uri="{FF2B5EF4-FFF2-40B4-BE49-F238E27FC236}">
                <a16:creationId xmlns:a16="http://schemas.microsoft.com/office/drawing/2014/main" id="{EE935A15-BADC-42C5-8B82-57D4D2F66FBB}"/>
              </a:ext>
            </a:extLst>
          </p:cNvPr>
          <p:cNvSpPr/>
          <p:nvPr/>
        </p:nvSpPr>
        <p:spPr bwMode="auto">
          <a:xfrm>
            <a:off x="7311028" y="2779710"/>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0" name="Rectangle 49">
            <a:extLst>
              <a:ext uri="{FF2B5EF4-FFF2-40B4-BE49-F238E27FC236}">
                <a16:creationId xmlns:a16="http://schemas.microsoft.com/office/drawing/2014/main" id="{D47D6E21-F5FD-4FC8-838B-2B302E8897F6}"/>
              </a:ext>
            </a:extLst>
          </p:cNvPr>
          <p:cNvSpPr/>
          <p:nvPr/>
        </p:nvSpPr>
        <p:spPr bwMode="auto">
          <a:xfrm>
            <a:off x="3061790" y="3872818"/>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1" name="Rectangle 50">
            <a:extLst>
              <a:ext uri="{FF2B5EF4-FFF2-40B4-BE49-F238E27FC236}">
                <a16:creationId xmlns:a16="http://schemas.microsoft.com/office/drawing/2014/main" id="{17FE1E24-CBB7-4535-A958-0BD4C142082A}"/>
              </a:ext>
            </a:extLst>
          </p:cNvPr>
          <p:cNvSpPr/>
          <p:nvPr/>
        </p:nvSpPr>
        <p:spPr bwMode="auto">
          <a:xfrm>
            <a:off x="4458974" y="4612646"/>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2" name="Rectangle 51">
            <a:extLst>
              <a:ext uri="{FF2B5EF4-FFF2-40B4-BE49-F238E27FC236}">
                <a16:creationId xmlns:a16="http://schemas.microsoft.com/office/drawing/2014/main" id="{929B05CD-9CAD-43CA-A7D1-642C1DD3C7D6}"/>
              </a:ext>
            </a:extLst>
          </p:cNvPr>
          <p:cNvSpPr/>
          <p:nvPr/>
        </p:nvSpPr>
        <p:spPr bwMode="auto">
          <a:xfrm>
            <a:off x="5885601" y="3509261"/>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3" name="Rectangle 52">
            <a:extLst>
              <a:ext uri="{FF2B5EF4-FFF2-40B4-BE49-F238E27FC236}">
                <a16:creationId xmlns:a16="http://schemas.microsoft.com/office/drawing/2014/main" id="{9D06BE4B-D3CD-4895-8817-76D3AC0DC49F}"/>
              </a:ext>
            </a:extLst>
          </p:cNvPr>
          <p:cNvSpPr/>
          <p:nvPr/>
        </p:nvSpPr>
        <p:spPr bwMode="auto">
          <a:xfrm>
            <a:off x="4494556" y="2799602"/>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4" name="Rectangle 53">
            <a:extLst>
              <a:ext uri="{FF2B5EF4-FFF2-40B4-BE49-F238E27FC236}">
                <a16:creationId xmlns:a16="http://schemas.microsoft.com/office/drawing/2014/main" id="{73A0E524-1840-4832-89EB-5BAE48B6DE70}"/>
              </a:ext>
            </a:extLst>
          </p:cNvPr>
          <p:cNvSpPr/>
          <p:nvPr/>
        </p:nvSpPr>
        <p:spPr bwMode="auto">
          <a:xfrm>
            <a:off x="5885602" y="2033368"/>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5" name="Rectangle 54">
            <a:extLst>
              <a:ext uri="{FF2B5EF4-FFF2-40B4-BE49-F238E27FC236}">
                <a16:creationId xmlns:a16="http://schemas.microsoft.com/office/drawing/2014/main" id="{DC5EAD23-A01B-41B6-B9EE-AE09C1566B4B}"/>
              </a:ext>
            </a:extLst>
          </p:cNvPr>
          <p:cNvSpPr/>
          <p:nvPr/>
        </p:nvSpPr>
        <p:spPr bwMode="auto">
          <a:xfrm>
            <a:off x="7301412" y="240824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6" name="Rectangle 55">
            <a:extLst>
              <a:ext uri="{FF2B5EF4-FFF2-40B4-BE49-F238E27FC236}">
                <a16:creationId xmlns:a16="http://schemas.microsoft.com/office/drawing/2014/main" id="{038951EE-DE6D-44C9-98CE-12814D96EFEB}"/>
              </a:ext>
            </a:extLst>
          </p:cNvPr>
          <p:cNvSpPr/>
          <p:nvPr/>
        </p:nvSpPr>
        <p:spPr bwMode="auto">
          <a:xfrm>
            <a:off x="4488293" y="3170626"/>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7" name="Rectangle 56">
            <a:extLst>
              <a:ext uri="{FF2B5EF4-FFF2-40B4-BE49-F238E27FC236}">
                <a16:creationId xmlns:a16="http://schemas.microsoft.com/office/drawing/2014/main" id="{F7357115-0825-40E9-BB77-B50FB4CDCE96}"/>
              </a:ext>
            </a:extLst>
          </p:cNvPr>
          <p:cNvSpPr/>
          <p:nvPr/>
        </p:nvSpPr>
        <p:spPr bwMode="auto">
          <a:xfrm>
            <a:off x="5890806" y="2786542"/>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8" name="Rectangle 57">
            <a:extLst>
              <a:ext uri="{FF2B5EF4-FFF2-40B4-BE49-F238E27FC236}">
                <a16:creationId xmlns:a16="http://schemas.microsoft.com/office/drawing/2014/main" id="{EE0FA981-331E-4111-824D-92562E530271}"/>
              </a:ext>
            </a:extLst>
          </p:cNvPr>
          <p:cNvSpPr/>
          <p:nvPr/>
        </p:nvSpPr>
        <p:spPr bwMode="auto">
          <a:xfrm>
            <a:off x="8695123" y="2401463"/>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9" name="Rectangle 58">
            <a:extLst>
              <a:ext uri="{FF2B5EF4-FFF2-40B4-BE49-F238E27FC236}">
                <a16:creationId xmlns:a16="http://schemas.microsoft.com/office/drawing/2014/main" id="{45F2E017-EC21-4FAF-850C-6C7E563C033C}"/>
              </a:ext>
            </a:extLst>
          </p:cNvPr>
          <p:cNvSpPr/>
          <p:nvPr/>
        </p:nvSpPr>
        <p:spPr bwMode="auto">
          <a:xfrm>
            <a:off x="4458974" y="4242971"/>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0" name="Rectangle 59">
            <a:extLst>
              <a:ext uri="{FF2B5EF4-FFF2-40B4-BE49-F238E27FC236}">
                <a16:creationId xmlns:a16="http://schemas.microsoft.com/office/drawing/2014/main" id="{8C92F025-7925-4AA6-843E-92FCC1323D56}"/>
              </a:ext>
            </a:extLst>
          </p:cNvPr>
          <p:cNvSpPr/>
          <p:nvPr/>
        </p:nvSpPr>
        <p:spPr bwMode="auto">
          <a:xfrm>
            <a:off x="5896946" y="2425020"/>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1" name="Rectangle 60">
            <a:extLst>
              <a:ext uri="{FF2B5EF4-FFF2-40B4-BE49-F238E27FC236}">
                <a16:creationId xmlns:a16="http://schemas.microsoft.com/office/drawing/2014/main" id="{13B6A173-3C13-4130-9C15-73985D88C301}"/>
              </a:ext>
            </a:extLst>
          </p:cNvPr>
          <p:cNvSpPr/>
          <p:nvPr/>
        </p:nvSpPr>
        <p:spPr bwMode="auto">
          <a:xfrm>
            <a:off x="7294130" y="2052275"/>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3" name="Rectangle 62">
            <a:extLst>
              <a:ext uri="{FF2B5EF4-FFF2-40B4-BE49-F238E27FC236}">
                <a16:creationId xmlns:a16="http://schemas.microsoft.com/office/drawing/2014/main" id="{533C618F-A8B9-460C-ACF5-E8915AF2BF69}"/>
              </a:ext>
            </a:extLst>
          </p:cNvPr>
          <p:cNvSpPr/>
          <p:nvPr/>
        </p:nvSpPr>
        <p:spPr bwMode="auto">
          <a:xfrm>
            <a:off x="3057086" y="2786543"/>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4" name="Rectangle 63">
            <a:extLst>
              <a:ext uri="{FF2B5EF4-FFF2-40B4-BE49-F238E27FC236}">
                <a16:creationId xmlns:a16="http://schemas.microsoft.com/office/drawing/2014/main" id="{42042B81-4DF8-4A24-878D-090DAF4B42C1}"/>
              </a:ext>
            </a:extLst>
          </p:cNvPr>
          <p:cNvSpPr/>
          <p:nvPr/>
        </p:nvSpPr>
        <p:spPr bwMode="auto">
          <a:xfrm>
            <a:off x="4453674" y="4991458"/>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5" name="Rectangle 64">
            <a:extLst>
              <a:ext uri="{FF2B5EF4-FFF2-40B4-BE49-F238E27FC236}">
                <a16:creationId xmlns:a16="http://schemas.microsoft.com/office/drawing/2014/main" id="{AEF47DE4-42FB-4AC7-BF0A-42F5EE5DACC0}"/>
              </a:ext>
            </a:extLst>
          </p:cNvPr>
          <p:cNvSpPr/>
          <p:nvPr/>
        </p:nvSpPr>
        <p:spPr bwMode="auto">
          <a:xfrm>
            <a:off x="5904729" y="3165205"/>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6" name="Rectangle 65">
            <a:extLst>
              <a:ext uri="{FF2B5EF4-FFF2-40B4-BE49-F238E27FC236}">
                <a16:creationId xmlns:a16="http://schemas.microsoft.com/office/drawing/2014/main" id="{B9CC07D5-3801-433B-83BF-A978CB6893D5}"/>
              </a:ext>
            </a:extLst>
          </p:cNvPr>
          <p:cNvSpPr/>
          <p:nvPr/>
        </p:nvSpPr>
        <p:spPr bwMode="auto">
          <a:xfrm>
            <a:off x="8714558" y="2052275"/>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7" name="Rectangle 66">
            <a:extLst>
              <a:ext uri="{FF2B5EF4-FFF2-40B4-BE49-F238E27FC236}">
                <a16:creationId xmlns:a16="http://schemas.microsoft.com/office/drawing/2014/main" id="{B0E7B631-FD2B-4624-AF3B-C7AF2772B58A}"/>
              </a:ext>
            </a:extLst>
          </p:cNvPr>
          <p:cNvSpPr/>
          <p:nvPr/>
        </p:nvSpPr>
        <p:spPr bwMode="auto">
          <a:xfrm>
            <a:off x="5904729" y="4979295"/>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8" name="Rectangle 67">
            <a:extLst>
              <a:ext uri="{FF2B5EF4-FFF2-40B4-BE49-F238E27FC236}">
                <a16:creationId xmlns:a16="http://schemas.microsoft.com/office/drawing/2014/main" id="{1B9F39CC-8A2B-4874-9B2A-35550D08D6B6}"/>
              </a:ext>
            </a:extLst>
          </p:cNvPr>
          <p:cNvSpPr/>
          <p:nvPr/>
        </p:nvSpPr>
        <p:spPr bwMode="auto">
          <a:xfrm>
            <a:off x="8707791" y="4616363"/>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Tree>
    <p:extLst>
      <p:ext uri="{BB962C8B-B14F-4D97-AF65-F5344CB8AC3E}">
        <p14:creationId xmlns:p14="http://schemas.microsoft.com/office/powerpoint/2010/main" val="2200316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30903-21B0-454A-BC3A-D7CACAC006F9}"/>
              </a:ext>
            </a:extLst>
          </p:cNvPr>
          <p:cNvGrpSpPr/>
          <p:nvPr/>
        </p:nvGrpSpPr>
        <p:grpSpPr>
          <a:xfrm>
            <a:off x="1597660" y="905434"/>
            <a:ext cx="8996680" cy="4020896"/>
            <a:chOff x="618565" y="2294964"/>
            <a:chExt cx="7790330" cy="3065930"/>
          </a:xfrm>
        </p:grpSpPr>
        <p:pic>
          <p:nvPicPr>
            <p:cNvPr id="4" name="Picture 3">
              <a:extLst>
                <a:ext uri="{FF2B5EF4-FFF2-40B4-BE49-F238E27FC236}">
                  <a16:creationId xmlns:a16="http://schemas.microsoft.com/office/drawing/2014/main" id="{48698C96-06EC-46AE-87A6-17758E80CCC9}"/>
                </a:ext>
              </a:extLst>
            </p:cNvPr>
            <p:cNvPicPr>
              <a:picLocks noChangeAspect="1"/>
            </p:cNvPicPr>
            <p:nvPr/>
          </p:nvPicPr>
          <p:blipFill rotWithShape="1">
            <a:blip r:embed="rId3"/>
            <a:srcRect l="53726" t="27951" r="8039" b="12440"/>
            <a:stretch/>
          </p:blipFill>
          <p:spPr>
            <a:xfrm>
              <a:off x="4912659" y="2294964"/>
              <a:ext cx="3496236" cy="3065930"/>
            </a:xfrm>
            <a:prstGeom prst="rect">
              <a:avLst/>
            </a:prstGeom>
          </p:spPr>
        </p:pic>
        <p:pic>
          <p:nvPicPr>
            <p:cNvPr id="6" name="Picture 5">
              <a:extLst>
                <a:ext uri="{FF2B5EF4-FFF2-40B4-BE49-F238E27FC236}">
                  <a16:creationId xmlns:a16="http://schemas.microsoft.com/office/drawing/2014/main" id="{46B77639-D40F-40C6-B7AD-56A10122F292}"/>
                </a:ext>
              </a:extLst>
            </p:cNvPr>
            <p:cNvPicPr>
              <a:picLocks noChangeAspect="1"/>
            </p:cNvPicPr>
            <p:nvPr/>
          </p:nvPicPr>
          <p:blipFill rotWithShape="1">
            <a:blip r:embed="rId4"/>
            <a:srcRect l="6764" t="27952" r="46276" b="12440"/>
            <a:stretch/>
          </p:blipFill>
          <p:spPr>
            <a:xfrm>
              <a:off x="618565" y="2294964"/>
              <a:ext cx="4294094" cy="3065929"/>
            </a:xfrm>
            <a:prstGeom prst="rect">
              <a:avLst/>
            </a:prstGeom>
          </p:spPr>
        </p:pic>
      </p:grpSp>
      <p:sp>
        <p:nvSpPr>
          <p:cNvPr id="8" name="TextBox 7">
            <a:extLst>
              <a:ext uri="{FF2B5EF4-FFF2-40B4-BE49-F238E27FC236}">
                <a16:creationId xmlns:a16="http://schemas.microsoft.com/office/drawing/2014/main" id="{FDAF50F2-A23F-4293-A063-57923592F430}"/>
              </a:ext>
            </a:extLst>
          </p:cNvPr>
          <p:cNvSpPr txBox="1"/>
          <p:nvPr/>
        </p:nvSpPr>
        <p:spPr>
          <a:xfrm>
            <a:off x="1597660" y="4469130"/>
            <a:ext cx="156263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AK Steel</a:t>
            </a:r>
          </a:p>
        </p:txBody>
      </p:sp>
      <p:sp>
        <p:nvSpPr>
          <p:cNvPr id="9" name="TextBox 8">
            <a:extLst>
              <a:ext uri="{FF2B5EF4-FFF2-40B4-BE49-F238E27FC236}">
                <a16:creationId xmlns:a16="http://schemas.microsoft.com/office/drawing/2014/main" id="{521FBDFC-57B4-4CCE-94D6-84CF8A6B5DF3}"/>
              </a:ext>
            </a:extLst>
          </p:cNvPr>
          <p:cNvSpPr txBox="1"/>
          <p:nvPr/>
        </p:nvSpPr>
        <p:spPr>
          <a:xfrm>
            <a:off x="8184104" y="4469130"/>
            <a:ext cx="176900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US Steel</a:t>
            </a:r>
          </a:p>
        </p:txBody>
      </p:sp>
      <p:sp>
        <p:nvSpPr>
          <p:cNvPr id="10" name="Title 1">
            <a:extLst>
              <a:ext uri="{FF2B5EF4-FFF2-40B4-BE49-F238E27FC236}">
                <a16:creationId xmlns:a16="http://schemas.microsoft.com/office/drawing/2014/main" id="{5D8C9C7C-EB18-45EF-9D20-80B7ABF06C11}"/>
              </a:ext>
            </a:extLst>
          </p:cNvPr>
          <p:cNvSpPr>
            <a:spLocks noGrp="1"/>
          </p:cNvSpPr>
          <p:nvPr>
            <p:ph type="title"/>
          </p:nvPr>
        </p:nvSpPr>
        <p:spPr>
          <a:xfrm>
            <a:off x="1981200" y="71439"/>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Steel Mills in Wayne County</a:t>
            </a: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46A9491-B2C9-4900-BC60-E302104D06AE}"/>
              </a:ext>
            </a:extLst>
          </p:cNvPr>
          <p:cNvSpPr/>
          <p:nvPr/>
        </p:nvSpPr>
        <p:spPr>
          <a:xfrm>
            <a:off x="1671320" y="5429346"/>
            <a:ext cx="8849360"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AK Steel &amp; US Steel were both identified as top emitters for NOx, SO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Heavy Metal HAPs, highlighting the potential co-benefits of controls in these steel mills. The above map was generated in NEXUS Data Query. Let’s see the proximity of these steel mills to EJ communities…</a:t>
            </a:r>
          </a:p>
        </p:txBody>
      </p:sp>
      <p:sp>
        <p:nvSpPr>
          <p:cNvPr id="13" name="Slide Number Placeholder 1">
            <a:extLst>
              <a:ext uri="{FF2B5EF4-FFF2-40B4-BE49-F238E27FC236}">
                <a16:creationId xmlns:a16="http://schemas.microsoft.com/office/drawing/2014/main" id="{EAED79FD-E739-4C71-BF76-D5C0F61A7A06}"/>
              </a:ext>
            </a:extLst>
          </p:cNvPr>
          <p:cNvSpPr txBox="1">
            <a:spLocks/>
          </p:cNvSpPr>
          <p:nvPr/>
        </p:nvSpPr>
        <p:spPr>
          <a:xfrm>
            <a:off x="8534400" y="649287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16453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36ACA-445D-402D-B1B8-7B843369BC87}"/>
              </a:ext>
            </a:extLst>
          </p:cNvPr>
          <p:cNvPicPr>
            <a:picLocks noChangeAspect="1"/>
          </p:cNvPicPr>
          <p:nvPr/>
        </p:nvPicPr>
        <p:blipFill>
          <a:blip r:embed="rId2"/>
          <a:stretch>
            <a:fillRect/>
          </a:stretch>
        </p:blipFill>
        <p:spPr>
          <a:xfrm>
            <a:off x="1719163" y="4615887"/>
            <a:ext cx="2703485" cy="2047147"/>
          </a:xfrm>
          <a:prstGeom prst="rect">
            <a:avLst/>
          </a:prstGeom>
        </p:spPr>
      </p:pic>
      <p:pic>
        <p:nvPicPr>
          <p:cNvPr id="5" name="Picture 4">
            <a:extLst>
              <a:ext uri="{FF2B5EF4-FFF2-40B4-BE49-F238E27FC236}">
                <a16:creationId xmlns:a16="http://schemas.microsoft.com/office/drawing/2014/main" id="{782E0068-5A51-4E19-9B44-2CF29A10D94D}"/>
              </a:ext>
            </a:extLst>
          </p:cNvPr>
          <p:cNvPicPr>
            <a:picLocks noChangeAspect="1"/>
          </p:cNvPicPr>
          <p:nvPr/>
        </p:nvPicPr>
        <p:blipFill>
          <a:blip r:embed="rId3"/>
          <a:stretch>
            <a:fillRect/>
          </a:stretch>
        </p:blipFill>
        <p:spPr>
          <a:xfrm>
            <a:off x="4663474" y="4556853"/>
            <a:ext cx="2780480" cy="2106180"/>
          </a:xfrm>
          <a:prstGeom prst="rect">
            <a:avLst/>
          </a:prstGeom>
        </p:spPr>
      </p:pic>
      <p:pic>
        <p:nvPicPr>
          <p:cNvPr id="6" name="Picture 5">
            <a:extLst>
              <a:ext uri="{FF2B5EF4-FFF2-40B4-BE49-F238E27FC236}">
                <a16:creationId xmlns:a16="http://schemas.microsoft.com/office/drawing/2014/main" id="{63E5D31A-EE13-4E46-8498-2B5D184D0FF6}"/>
              </a:ext>
            </a:extLst>
          </p:cNvPr>
          <p:cNvPicPr>
            <a:picLocks noChangeAspect="1"/>
          </p:cNvPicPr>
          <p:nvPr/>
        </p:nvPicPr>
        <p:blipFill>
          <a:blip r:embed="rId4"/>
          <a:stretch>
            <a:fillRect/>
          </a:stretch>
        </p:blipFill>
        <p:spPr>
          <a:xfrm>
            <a:off x="7684781" y="4556853"/>
            <a:ext cx="2786884" cy="2106180"/>
          </a:xfrm>
          <a:prstGeom prst="rect">
            <a:avLst/>
          </a:prstGeom>
        </p:spPr>
      </p:pic>
      <p:sp>
        <p:nvSpPr>
          <p:cNvPr id="8" name="TextBox 7">
            <a:extLst>
              <a:ext uri="{FF2B5EF4-FFF2-40B4-BE49-F238E27FC236}">
                <a16:creationId xmlns:a16="http://schemas.microsoft.com/office/drawing/2014/main" id="{527AD974-649A-4FB5-AE42-2F7C27A8FE72}"/>
              </a:ext>
            </a:extLst>
          </p:cNvPr>
          <p:cNvSpPr txBox="1"/>
          <p:nvPr/>
        </p:nvSpPr>
        <p:spPr>
          <a:xfrm>
            <a:off x="1714565" y="4279855"/>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Demographic Index</a:t>
            </a:r>
          </a:p>
        </p:txBody>
      </p:sp>
      <p:sp>
        <p:nvSpPr>
          <p:cNvPr id="9" name="TextBox 8">
            <a:extLst>
              <a:ext uri="{FF2B5EF4-FFF2-40B4-BE49-F238E27FC236}">
                <a16:creationId xmlns:a16="http://schemas.microsoft.com/office/drawing/2014/main" id="{294EF96D-6B4D-4834-8C87-393BAC492DD7}"/>
              </a:ext>
            </a:extLst>
          </p:cNvPr>
          <p:cNvSpPr txBox="1"/>
          <p:nvPr/>
        </p:nvSpPr>
        <p:spPr>
          <a:xfrm>
            <a:off x="7632541" y="4279855"/>
            <a:ext cx="283912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Low Income Population</a:t>
            </a:r>
          </a:p>
        </p:txBody>
      </p:sp>
      <p:sp>
        <p:nvSpPr>
          <p:cNvPr id="10" name="TextBox 9">
            <a:extLst>
              <a:ext uri="{FF2B5EF4-FFF2-40B4-BE49-F238E27FC236}">
                <a16:creationId xmlns:a16="http://schemas.microsoft.com/office/drawing/2014/main" id="{325F2127-7F13-4B3B-8017-EA29D62C5FED}"/>
              </a:ext>
            </a:extLst>
          </p:cNvPr>
          <p:cNvSpPr txBox="1"/>
          <p:nvPr/>
        </p:nvSpPr>
        <p:spPr>
          <a:xfrm>
            <a:off x="4745604" y="4279855"/>
            <a:ext cx="269835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Minority Population</a:t>
            </a:r>
          </a:p>
        </p:txBody>
      </p:sp>
      <p:pic>
        <p:nvPicPr>
          <p:cNvPr id="11" name="Picture 10">
            <a:extLst>
              <a:ext uri="{FF2B5EF4-FFF2-40B4-BE49-F238E27FC236}">
                <a16:creationId xmlns:a16="http://schemas.microsoft.com/office/drawing/2014/main" id="{76A24EBF-CF41-4031-99A4-EF94EC70F3C8}"/>
              </a:ext>
            </a:extLst>
          </p:cNvPr>
          <p:cNvPicPr>
            <a:picLocks noChangeAspect="1"/>
          </p:cNvPicPr>
          <p:nvPr/>
        </p:nvPicPr>
        <p:blipFill>
          <a:blip r:embed="rId5"/>
          <a:stretch>
            <a:fillRect/>
          </a:stretch>
        </p:blipFill>
        <p:spPr>
          <a:xfrm>
            <a:off x="8531811" y="1128321"/>
            <a:ext cx="1827575" cy="2573951"/>
          </a:xfrm>
          <a:prstGeom prst="rect">
            <a:avLst/>
          </a:prstGeom>
        </p:spPr>
      </p:pic>
      <p:grpSp>
        <p:nvGrpSpPr>
          <p:cNvPr id="12" name="Group 11">
            <a:extLst>
              <a:ext uri="{FF2B5EF4-FFF2-40B4-BE49-F238E27FC236}">
                <a16:creationId xmlns:a16="http://schemas.microsoft.com/office/drawing/2014/main" id="{6C00CA67-60A3-4647-8C7A-E4616F889DCD}"/>
              </a:ext>
            </a:extLst>
          </p:cNvPr>
          <p:cNvGrpSpPr/>
          <p:nvPr/>
        </p:nvGrpSpPr>
        <p:grpSpPr>
          <a:xfrm>
            <a:off x="1832615" y="1180591"/>
            <a:ext cx="3454410" cy="2573952"/>
            <a:chOff x="2655224" y="2707183"/>
            <a:chExt cx="3717012" cy="2653710"/>
          </a:xfrm>
        </p:grpSpPr>
        <p:pic>
          <p:nvPicPr>
            <p:cNvPr id="13" name="Picture 12">
              <a:extLst>
                <a:ext uri="{FF2B5EF4-FFF2-40B4-BE49-F238E27FC236}">
                  <a16:creationId xmlns:a16="http://schemas.microsoft.com/office/drawing/2014/main" id="{65E19587-32E2-4CE6-A4EB-80A1010C6FBB}"/>
                </a:ext>
              </a:extLst>
            </p:cNvPr>
            <p:cNvPicPr>
              <a:picLocks noChangeAspect="1"/>
            </p:cNvPicPr>
            <p:nvPr/>
          </p:nvPicPr>
          <p:blipFill rotWithShape="1">
            <a:blip r:embed="rId6"/>
            <a:srcRect l="53726" t="35966" r="30312" b="12440"/>
            <a:stretch/>
          </p:blipFill>
          <p:spPr>
            <a:xfrm>
              <a:off x="4912659" y="2707183"/>
              <a:ext cx="1459577" cy="2653710"/>
            </a:xfrm>
            <a:prstGeom prst="rect">
              <a:avLst/>
            </a:prstGeom>
          </p:spPr>
        </p:pic>
        <p:pic>
          <p:nvPicPr>
            <p:cNvPr id="14" name="Picture 13">
              <a:extLst>
                <a:ext uri="{FF2B5EF4-FFF2-40B4-BE49-F238E27FC236}">
                  <a16:creationId xmlns:a16="http://schemas.microsoft.com/office/drawing/2014/main" id="{7575926D-A317-4CBE-BBF1-F4CF6D63E8DA}"/>
                </a:ext>
              </a:extLst>
            </p:cNvPr>
            <p:cNvPicPr>
              <a:picLocks noChangeAspect="1"/>
            </p:cNvPicPr>
            <p:nvPr/>
          </p:nvPicPr>
          <p:blipFill rotWithShape="1">
            <a:blip r:embed="rId7"/>
            <a:srcRect l="29036" t="35967" r="46276" b="12439"/>
            <a:stretch/>
          </p:blipFill>
          <p:spPr>
            <a:xfrm>
              <a:off x="2655224" y="2707184"/>
              <a:ext cx="2257435" cy="2653709"/>
            </a:xfrm>
            <a:prstGeom prst="rect">
              <a:avLst/>
            </a:prstGeom>
          </p:spPr>
        </p:pic>
      </p:grpSp>
      <p:grpSp>
        <p:nvGrpSpPr>
          <p:cNvPr id="15" name="Group 14">
            <a:extLst>
              <a:ext uri="{FF2B5EF4-FFF2-40B4-BE49-F238E27FC236}">
                <a16:creationId xmlns:a16="http://schemas.microsoft.com/office/drawing/2014/main" id="{7D7E7EE9-E2B2-48B5-A6AF-82DA3A210F55}"/>
              </a:ext>
            </a:extLst>
          </p:cNvPr>
          <p:cNvGrpSpPr/>
          <p:nvPr/>
        </p:nvGrpSpPr>
        <p:grpSpPr>
          <a:xfrm>
            <a:off x="2317180" y="4905970"/>
            <a:ext cx="245207" cy="272062"/>
            <a:chOff x="5461807" y="2841435"/>
            <a:chExt cx="537827" cy="537827"/>
          </a:xfrm>
        </p:grpSpPr>
        <p:pic>
          <p:nvPicPr>
            <p:cNvPr id="16" name="Graphic 15" descr="Water">
              <a:extLst>
                <a:ext uri="{FF2B5EF4-FFF2-40B4-BE49-F238E27FC236}">
                  <a16:creationId xmlns:a16="http://schemas.microsoft.com/office/drawing/2014/main" id="{2E7ECCFC-9813-40E2-9A65-D9789821B1C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5E838C1D-EE85-47FB-9093-B046A3F3B0D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18" name="Group 17">
            <a:extLst>
              <a:ext uri="{FF2B5EF4-FFF2-40B4-BE49-F238E27FC236}">
                <a16:creationId xmlns:a16="http://schemas.microsoft.com/office/drawing/2014/main" id="{A09CA264-1EFD-4E99-B4FC-49059E1336B7}"/>
              </a:ext>
            </a:extLst>
          </p:cNvPr>
          <p:cNvGrpSpPr/>
          <p:nvPr/>
        </p:nvGrpSpPr>
        <p:grpSpPr>
          <a:xfrm>
            <a:off x="5287027" y="4905970"/>
            <a:ext cx="245207" cy="272062"/>
            <a:chOff x="5461807" y="2841435"/>
            <a:chExt cx="537827" cy="537827"/>
          </a:xfrm>
        </p:grpSpPr>
        <p:pic>
          <p:nvPicPr>
            <p:cNvPr id="19" name="Graphic 18" descr="Water">
              <a:extLst>
                <a:ext uri="{FF2B5EF4-FFF2-40B4-BE49-F238E27FC236}">
                  <a16:creationId xmlns:a16="http://schemas.microsoft.com/office/drawing/2014/main" id="{80645D36-0BC3-4BD7-8E15-A1A0B581BE4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0" name="Oval 19">
              <a:extLst>
                <a:ext uri="{FF2B5EF4-FFF2-40B4-BE49-F238E27FC236}">
                  <a16:creationId xmlns:a16="http://schemas.microsoft.com/office/drawing/2014/main" id="{BC23E51C-6FCE-4F63-9AF2-D5DE29630E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22" name="Group 21">
            <a:extLst>
              <a:ext uri="{FF2B5EF4-FFF2-40B4-BE49-F238E27FC236}">
                <a16:creationId xmlns:a16="http://schemas.microsoft.com/office/drawing/2014/main" id="{D3E63C12-6FA6-45A7-A9FD-B80201050249}"/>
              </a:ext>
            </a:extLst>
          </p:cNvPr>
          <p:cNvGrpSpPr/>
          <p:nvPr/>
        </p:nvGrpSpPr>
        <p:grpSpPr>
          <a:xfrm>
            <a:off x="8260622" y="4905970"/>
            <a:ext cx="245207" cy="272062"/>
            <a:chOff x="5461807" y="2841435"/>
            <a:chExt cx="537827" cy="537827"/>
          </a:xfrm>
        </p:grpSpPr>
        <p:pic>
          <p:nvPicPr>
            <p:cNvPr id="23" name="Graphic 22" descr="Water">
              <a:extLst>
                <a:ext uri="{FF2B5EF4-FFF2-40B4-BE49-F238E27FC236}">
                  <a16:creationId xmlns:a16="http://schemas.microsoft.com/office/drawing/2014/main" id="{0E5F976F-AC6B-461F-9190-0186FC962F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6286960D-54A0-44CD-A63F-7A8694E71C3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25" name="Group 24">
            <a:extLst>
              <a:ext uri="{FF2B5EF4-FFF2-40B4-BE49-F238E27FC236}">
                <a16:creationId xmlns:a16="http://schemas.microsoft.com/office/drawing/2014/main" id="{B4CF185B-046B-4B3D-B148-94A8E3D588EC}"/>
              </a:ext>
            </a:extLst>
          </p:cNvPr>
          <p:cNvGrpSpPr/>
          <p:nvPr/>
        </p:nvGrpSpPr>
        <p:grpSpPr>
          <a:xfrm>
            <a:off x="3476970" y="5421640"/>
            <a:ext cx="245207" cy="272062"/>
            <a:chOff x="5461807" y="2841435"/>
            <a:chExt cx="537827" cy="537827"/>
          </a:xfrm>
        </p:grpSpPr>
        <p:pic>
          <p:nvPicPr>
            <p:cNvPr id="26" name="Graphic 25" descr="Water">
              <a:extLst>
                <a:ext uri="{FF2B5EF4-FFF2-40B4-BE49-F238E27FC236}">
                  <a16:creationId xmlns:a16="http://schemas.microsoft.com/office/drawing/2014/main" id="{297A03E5-28EC-4BEA-B2B9-8961327999E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7" name="Oval 26">
              <a:extLst>
                <a:ext uri="{FF2B5EF4-FFF2-40B4-BE49-F238E27FC236}">
                  <a16:creationId xmlns:a16="http://schemas.microsoft.com/office/drawing/2014/main" id="{71D79E41-CB01-4CB2-A829-A6915809D7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28" name="Group 27">
            <a:extLst>
              <a:ext uri="{FF2B5EF4-FFF2-40B4-BE49-F238E27FC236}">
                <a16:creationId xmlns:a16="http://schemas.microsoft.com/office/drawing/2014/main" id="{95B4AE92-4F76-4082-A958-D78A7C57BE2D}"/>
              </a:ext>
            </a:extLst>
          </p:cNvPr>
          <p:cNvGrpSpPr/>
          <p:nvPr/>
        </p:nvGrpSpPr>
        <p:grpSpPr>
          <a:xfrm>
            <a:off x="6456999" y="5421640"/>
            <a:ext cx="245207" cy="272062"/>
            <a:chOff x="5461807" y="2841435"/>
            <a:chExt cx="537827" cy="537827"/>
          </a:xfrm>
        </p:grpSpPr>
        <p:pic>
          <p:nvPicPr>
            <p:cNvPr id="29" name="Graphic 28" descr="Water">
              <a:extLst>
                <a:ext uri="{FF2B5EF4-FFF2-40B4-BE49-F238E27FC236}">
                  <a16:creationId xmlns:a16="http://schemas.microsoft.com/office/drawing/2014/main" id="{643B917B-9314-49EB-8A53-80AA307C92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0" name="Oval 29">
              <a:extLst>
                <a:ext uri="{FF2B5EF4-FFF2-40B4-BE49-F238E27FC236}">
                  <a16:creationId xmlns:a16="http://schemas.microsoft.com/office/drawing/2014/main" id="{CF4B7BDC-3A66-486E-8FB8-EB7EA40DDD49}"/>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31" name="Group 30">
            <a:extLst>
              <a:ext uri="{FF2B5EF4-FFF2-40B4-BE49-F238E27FC236}">
                <a16:creationId xmlns:a16="http://schemas.microsoft.com/office/drawing/2014/main" id="{B8551483-CC15-47B4-A47F-7DB1EAA015E8}"/>
              </a:ext>
            </a:extLst>
          </p:cNvPr>
          <p:cNvGrpSpPr/>
          <p:nvPr/>
        </p:nvGrpSpPr>
        <p:grpSpPr>
          <a:xfrm>
            <a:off x="9453338" y="5421640"/>
            <a:ext cx="245207" cy="272062"/>
            <a:chOff x="5461807" y="2841435"/>
            <a:chExt cx="537827" cy="537827"/>
          </a:xfrm>
        </p:grpSpPr>
        <p:pic>
          <p:nvPicPr>
            <p:cNvPr id="32" name="Graphic 31" descr="Water">
              <a:extLst>
                <a:ext uri="{FF2B5EF4-FFF2-40B4-BE49-F238E27FC236}">
                  <a16:creationId xmlns:a16="http://schemas.microsoft.com/office/drawing/2014/main" id="{D2E8F027-51F8-49EC-A438-37C24708BCF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3" name="Oval 32">
              <a:extLst>
                <a:ext uri="{FF2B5EF4-FFF2-40B4-BE49-F238E27FC236}">
                  <a16:creationId xmlns:a16="http://schemas.microsoft.com/office/drawing/2014/main" id="{F4273C22-4304-4C92-9D60-76A287BE648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sp>
        <p:nvSpPr>
          <p:cNvPr id="34" name="TextBox 33">
            <a:extLst>
              <a:ext uri="{FF2B5EF4-FFF2-40B4-BE49-F238E27FC236}">
                <a16:creationId xmlns:a16="http://schemas.microsoft.com/office/drawing/2014/main" id="{38445AC1-50CD-4E56-8DDF-09F3562C68C4}"/>
              </a:ext>
            </a:extLst>
          </p:cNvPr>
          <p:cNvSpPr txBox="1"/>
          <p:nvPr/>
        </p:nvSpPr>
        <p:spPr>
          <a:xfrm>
            <a:off x="1524000" y="1402970"/>
            <a:ext cx="2160270" cy="276999"/>
          </a:xfrm>
          <a:prstGeom prst="rect">
            <a:avLst/>
          </a:prstGeom>
          <a:noFill/>
        </p:spPr>
        <p:txBody>
          <a:bodyPr wrap="square" rtlCol="0">
            <a:spAutoFit/>
          </a:bodyPr>
          <a:lstStyle/>
          <a:p>
            <a:pPr algn="ctr"/>
            <a:r>
              <a:rPr lang="en-US" sz="1200" dirty="0"/>
              <a:t>AK Steel</a:t>
            </a:r>
          </a:p>
        </p:txBody>
      </p:sp>
      <p:sp>
        <p:nvSpPr>
          <p:cNvPr id="35" name="TextBox 34">
            <a:extLst>
              <a:ext uri="{FF2B5EF4-FFF2-40B4-BE49-F238E27FC236}">
                <a16:creationId xmlns:a16="http://schemas.microsoft.com/office/drawing/2014/main" id="{BDED908C-2200-4329-9AAB-664E3AC1D8D4}"/>
              </a:ext>
            </a:extLst>
          </p:cNvPr>
          <p:cNvSpPr txBox="1"/>
          <p:nvPr/>
        </p:nvSpPr>
        <p:spPr>
          <a:xfrm>
            <a:off x="3722176" y="2371699"/>
            <a:ext cx="2160270" cy="276999"/>
          </a:xfrm>
          <a:prstGeom prst="rect">
            <a:avLst/>
          </a:prstGeom>
          <a:noFill/>
        </p:spPr>
        <p:txBody>
          <a:bodyPr wrap="square" rtlCol="0">
            <a:spAutoFit/>
          </a:bodyPr>
          <a:lstStyle/>
          <a:p>
            <a:pPr algn="ctr"/>
            <a:r>
              <a:rPr lang="en-US" sz="1200" dirty="0"/>
              <a:t>US Steel</a:t>
            </a:r>
          </a:p>
        </p:txBody>
      </p:sp>
      <p:sp>
        <p:nvSpPr>
          <p:cNvPr id="36" name="TextBox 35">
            <a:extLst>
              <a:ext uri="{FF2B5EF4-FFF2-40B4-BE49-F238E27FC236}">
                <a16:creationId xmlns:a16="http://schemas.microsoft.com/office/drawing/2014/main" id="{C702F896-E72D-48DC-A253-B91539748459}"/>
              </a:ext>
            </a:extLst>
          </p:cNvPr>
          <p:cNvSpPr txBox="1"/>
          <p:nvPr/>
        </p:nvSpPr>
        <p:spPr>
          <a:xfrm>
            <a:off x="2225823" y="876283"/>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NEXUS Map</a:t>
            </a:r>
          </a:p>
        </p:txBody>
      </p:sp>
      <p:sp>
        <p:nvSpPr>
          <p:cNvPr id="37" name="Title 1">
            <a:extLst>
              <a:ext uri="{FF2B5EF4-FFF2-40B4-BE49-F238E27FC236}">
                <a16:creationId xmlns:a16="http://schemas.microsoft.com/office/drawing/2014/main" id="{747CD4FE-EA96-4F19-94C1-0C1EC97D2649}"/>
              </a:ext>
            </a:extLst>
          </p:cNvPr>
          <p:cNvSpPr>
            <a:spLocks noGrp="1"/>
          </p:cNvSpPr>
          <p:nvPr>
            <p:ph type="title"/>
          </p:nvPr>
        </p:nvSpPr>
        <p:spPr>
          <a:xfrm>
            <a:off x="1981200" y="71439"/>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EJ Indices in Wayne County</a:t>
            </a:r>
            <a:endParaRPr lang="en-US"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2B56472-5086-48A9-8F01-1367C0F0B3DE}"/>
              </a:ext>
            </a:extLst>
          </p:cNvPr>
          <p:cNvSpPr/>
          <p:nvPr/>
        </p:nvSpPr>
        <p:spPr>
          <a:xfrm>
            <a:off x="5328973" y="984627"/>
            <a:ext cx="3012304" cy="304698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determine EJ communities in areas with MP concerns. NEXUS currently includes a poverty/disadvantage index, and we plan to incorporate additional EJ metrics such as the data inputs below from EJSCREEN. These indices show the close proximity of AK Steel &amp; US Steel to EJ communities.</a:t>
            </a:r>
          </a:p>
        </p:txBody>
      </p:sp>
      <p:sp>
        <p:nvSpPr>
          <p:cNvPr id="39" name="Slide Number Placeholder 1">
            <a:extLst>
              <a:ext uri="{FF2B5EF4-FFF2-40B4-BE49-F238E27FC236}">
                <a16:creationId xmlns:a16="http://schemas.microsoft.com/office/drawing/2014/main" id="{07BF38DE-5BAB-4BCF-BA50-FA56FD124913}"/>
              </a:ext>
            </a:extLst>
          </p:cNvPr>
          <p:cNvSpPr txBox="1">
            <a:spLocks/>
          </p:cNvSpPr>
          <p:nvPr/>
        </p:nvSpPr>
        <p:spPr>
          <a:xfrm>
            <a:off x="8534400" y="649287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00489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B147-1D5E-4CC5-8181-19C80FB2B508}"/>
              </a:ext>
            </a:extLst>
          </p:cNvPr>
          <p:cNvSpPr>
            <a:spLocks noGrp="1"/>
          </p:cNvSpPr>
          <p:nvPr>
            <p:ph type="title"/>
          </p:nvPr>
        </p:nvSpPr>
        <p:spPr>
          <a:xfrm>
            <a:off x="1623391" y="71440"/>
            <a:ext cx="8835888" cy="669103"/>
          </a:xfrm>
        </p:spPr>
        <p:txBody>
          <a:bodyPr/>
          <a:lstStyle/>
          <a:p>
            <a:r>
              <a:rPr lang="en-US" altLang="zh-CN" dirty="0"/>
              <a:t>NEXUS Tool: </a:t>
            </a:r>
            <a:r>
              <a:rPr lang="en-US" altLang="zh-CN" dirty="0">
                <a:solidFill>
                  <a:srgbClr val="FFFF00"/>
                </a:solidFill>
                <a:latin typeface="Arial" panose="020B0604020202020204" pitchFamily="34" charset="0"/>
                <a:cs typeface="Arial" panose="020B0604020202020204" pitchFamily="34" charset="0"/>
              </a:rPr>
              <a:t>Example 2 – MP Risk in NAAs</a:t>
            </a:r>
            <a:endParaRPr lang="en-US" dirty="0"/>
          </a:p>
        </p:txBody>
      </p:sp>
      <p:pic>
        <p:nvPicPr>
          <p:cNvPr id="4" name="Picture 3">
            <a:extLst>
              <a:ext uri="{FF2B5EF4-FFF2-40B4-BE49-F238E27FC236}">
                <a16:creationId xmlns:a16="http://schemas.microsoft.com/office/drawing/2014/main" id="{5780128C-D826-45B7-817F-ACCFAB3AC4CD}"/>
              </a:ext>
            </a:extLst>
          </p:cNvPr>
          <p:cNvPicPr>
            <a:picLocks noChangeAspect="1"/>
          </p:cNvPicPr>
          <p:nvPr/>
        </p:nvPicPr>
        <p:blipFill rotWithShape="1">
          <a:blip r:embed="rId2"/>
          <a:srcRect b="8647"/>
          <a:stretch/>
        </p:blipFill>
        <p:spPr>
          <a:xfrm>
            <a:off x="1524000" y="857250"/>
            <a:ext cx="9144000" cy="4698724"/>
          </a:xfrm>
          <a:prstGeom prst="rect">
            <a:avLst/>
          </a:prstGeom>
        </p:spPr>
      </p:pic>
      <p:pic>
        <p:nvPicPr>
          <p:cNvPr id="5" name="Picture 4">
            <a:extLst>
              <a:ext uri="{FF2B5EF4-FFF2-40B4-BE49-F238E27FC236}">
                <a16:creationId xmlns:a16="http://schemas.microsoft.com/office/drawing/2014/main" id="{F559A6A8-8F34-454A-8F5D-0E249344B8C9}"/>
              </a:ext>
            </a:extLst>
          </p:cNvPr>
          <p:cNvPicPr>
            <a:picLocks noChangeAspect="1"/>
          </p:cNvPicPr>
          <p:nvPr/>
        </p:nvPicPr>
        <p:blipFill rotWithShape="1">
          <a:blip r:embed="rId3"/>
          <a:srcRect l="32065" r="27391"/>
          <a:stretch/>
        </p:blipFill>
        <p:spPr>
          <a:xfrm>
            <a:off x="6751983" y="3820169"/>
            <a:ext cx="3707297" cy="2879075"/>
          </a:xfrm>
          <a:prstGeom prst="rect">
            <a:avLst/>
          </a:prstGeom>
          <a:ln w="25400">
            <a:solidFill>
              <a:srgbClr val="000532"/>
            </a:solidFill>
          </a:ln>
        </p:spPr>
      </p:pic>
      <p:sp>
        <p:nvSpPr>
          <p:cNvPr id="6" name="Rectangle 5">
            <a:extLst>
              <a:ext uri="{FF2B5EF4-FFF2-40B4-BE49-F238E27FC236}">
                <a16:creationId xmlns:a16="http://schemas.microsoft.com/office/drawing/2014/main" id="{B9023929-98C2-4637-8FA7-38C6AE443DEF}"/>
              </a:ext>
            </a:extLst>
          </p:cNvPr>
          <p:cNvSpPr/>
          <p:nvPr/>
        </p:nvSpPr>
        <p:spPr bwMode="auto">
          <a:xfrm>
            <a:off x="4595191" y="3429001"/>
            <a:ext cx="1808922" cy="1699861"/>
          </a:xfrm>
          <a:prstGeom prst="rect">
            <a:avLst/>
          </a:prstGeom>
          <a:noFill/>
          <a:ln w="28575" cap="flat" cmpd="sng" algn="ctr">
            <a:solidFill>
              <a:schemeClr val="tx1">
                <a:lumMod val="65000"/>
                <a:lumOff val="3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cxnSp>
        <p:nvCxnSpPr>
          <p:cNvPr id="8" name="Straight Connector 7">
            <a:extLst>
              <a:ext uri="{FF2B5EF4-FFF2-40B4-BE49-F238E27FC236}">
                <a16:creationId xmlns:a16="http://schemas.microsoft.com/office/drawing/2014/main" id="{AC8F1344-61A1-4EDF-B5E9-7DCBB45469E9}"/>
              </a:ext>
            </a:extLst>
          </p:cNvPr>
          <p:cNvCxnSpPr>
            <a:cxnSpLocks/>
          </p:cNvCxnSpPr>
          <p:nvPr/>
        </p:nvCxnSpPr>
        <p:spPr bwMode="auto">
          <a:xfrm>
            <a:off x="6404114" y="5128861"/>
            <a:ext cx="347869" cy="1570382"/>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836A208B-2C2F-45A5-A122-EA02936ECFB3}"/>
              </a:ext>
            </a:extLst>
          </p:cNvPr>
          <p:cNvSpPr/>
          <p:nvPr/>
        </p:nvSpPr>
        <p:spPr>
          <a:xfrm>
            <a:off x="1623391" y="5555975"/>
            <a:ext cx="5029200" cy="1200329"/>
          </a:xfrm>
          <a:prstGeom prst="rect">
            <a:avLst/>
          </a:prstGeom>
        </p:spPr>
        <p:txBody>
          <a:bodyPr wrap="square">
            <a:spAutoFit/>
          </a:bodyPr>
          <a:lstStyle/>
          <a:p>
            <a:pPr algn="ctr"/>
            <a:r>
              <a:rPr lang="en-US" dirty="0"/>
              <a:t>The maps above were generated for the Atlanta CBSA (2015 O</a:t>
            </a:r>
            <a:r>
              <a:rPr lang="en-US" baseline="-25000" dirty="0"/>
              <a:t>3</a:t>
            </a:r>
            <a:r>
              <a:rPr lang="en-US" dirty="0"/>
              <a:t> NAA), using the data query module. The top 10 Gas &amp; VOC HAPS emission sources are plotted.</a:t>
            </a:r>
          </a:p>
        </p:txBody>
      </p:sp>
      <p:sp>
        <p:nvSpPr>
          <p:cNvPr id="11" name="Slide Number Placeholder 1">
            <a:extLst>
              <a:ext uri="{FF2B5EF4-FFF2-40B4-BE49-F238E27FC236}">
                <a16:creationId xmlns:a16="http://schemas.microsoft.com/office/drawing/2014/main" id="{D4ED3A1A-CC60-4883-B3D9-1F0CF29127D5}"/>
              </a:ext>
            </a:extLst>
          </p:cNvPr>
          <p:cNvSpPr txBox="1">
            <a:spLocks/>
          </p:cNvSpPr>
          <p:nvPr/>
        </p:nvSpPr>
        <p:spPr>
          <a:xfrm>
            <a:off x="8534400" y="649287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73305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8385-FFB6-4F69-82B1-E01E3D3BBD8F}"/>
              </a:ext>
            </a:extLst>
          </p:cNvPr>
          <p:cNvSpPr>
            <a:spLocks noGrp="1"/>
          </p:cNvSpPr>
          <p:nvPr>
            <p:ph type="title"/>
          </p:nvPr>
        </p:nvSpPr>
        <p:spPr>
          <a:xfrm>
            <a:off x="609600" y="62296"/>
            <a:ext cx="10972800" cy="669103"/>
          </a:xfrm>
        </p:spPr>
        <p:txBody>
          <a:bodyPr/>
          <a:lstStyle/>
          <a:p>
            <a:r>
              <a:rPr lang="en-US" sz="4800" dirty="0">
                <a:solidFill>
                  <a:srgbClr val="FFFF00"/>
                </a:solidFill>
                <a:latin typeface="Arial" panose="020B0604020202020204" pitchFamily="34" charset="0"/>
                <a:cs typeface="Arial" panose="020B0604020202020204" pitchFamily="34" charset="0"/>
              </a:rPr>
              <a:t>Overview</a:t>
            </a:r>
          </a:p>
        </p:txBody>
      </p:sp>
      <p:sp>
        <p:nvSpPr>
          <p:cNvPr id="3" name="Content Placeholder 2">
            <a:extLst>
              <a:ext uri="{FF2B5EF4-FFF2-40B4-BE49-F238E27FC236}">
                <a16:creationId xmlns:a16="http://schemas.microsoft.com/office/drawing/2014/main" id="{5EB7B6DA-A057-4485-8087-868C3C95873E}"/>
              </a:ext>
            </a:extLst>
          </p:cNvPr>
          <p:cNvSpPr>
            <a:spLocks noGrp="1"/>
          </p:cNvSpPr>
          <p:nvPr>
            <p:ph idx="1"/>
          </p:nvPr>
        </p:nvSpPr>
        <p:spPr>
          <a:xfrm>
            <a:off x="1060704" y="985345"/>
            <a:ext cx="10201656" cy="5616624"/>
          </a:xfrm>
        </p:spPr>
        <p:txBody>
          <a:bodyPr>
            <a:normAutofit/>
          </a:bodyPr>
          <a:lstStyle/>
          <a:p>
            <a:r>
              <a:rPr lang="en-US" sz="3600" dirty="0">
                <a:latin typeface="Arial" panose="020B0604020202020204" pitchFamily="34" charset="0"/>
                <a:cs typeface="Arial" panose="020B0604020202020204" pitchFamily="34" charset="0"/>
              </a:rPr>
              <a:t>Multi-Pollutant Background</a:t>
            </a:r>
          </a:p>
          <a:p>
            <a:r>
              <a:rPr lang="en-US" sz="3600" dirty="0">
                <a:latin typeface="Arial" panose="020B0604020202020204" pitchFamily="34" charset="0"/>
                <a:cs typeface="Arial" panose="020B0604020202020204" pitchFamily="34" charset="0"/>
              </a:rPr>
              <a:t>NEXUS Tool Development</a:t>
            </a:r>
          </a:p>
          <a:p>
            <a:pPr lvl="1"/>
            <a:r>
              <a:rPr lang="en-US" sz="3200" b="0" dirty="0">
                <a:latin typeface="Arial" panose="020B0604020202020204" pitchFamily="34" charset="0"/>
                <a:cs typeface="Arial" panose="020B0604020202020204" pitchFamily="34" charset="0"/>
              </a:rPr>
              <a:t>Expected Use</a:t>
            </a:r>
          </a:p>
          <a:p>
            <a:r>
              <a:rPr lang="en-US" sz="3600" dirty="0">
                <a:latin typeface="Arial" panose="020B0604020202020204" pitchFamily="34" charset="0"/>
                <a:cs typeface="Arial" panose="020B0604020202020204" pitchFamily="34" charset="0"/>
              </a:rPr>
              <a:t>Key Modules</a:t>
            </a:r>
          </a:p>
          <a:p>
            <a:r>
              <a:rPr lang="en-US" sz="3600" dirty="0">
                <a:latin typeface="Arial" panose="020B0604020202020204" pitchFamily="34" charset="0"/>
                <a:cs typeface="Arial" panose="020B0604020202020204" pitchFamily="34" charset="0"/>
              </a:rPr>
              <a:t>Questions NEXUS Can Answer &amp; Examples</a:t>
            </a:r>
            <a:endParaRPr lang="en-US" sz="3600" u="sng"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Recent Updates &amp; Next Steps</a:t>
            </a:r>
          </a:p>
          <a:p>
            <a:r>
              <a:rPr lang="en-US" sz="3600" dirty="0">
                <a:latin typeface="Arial" panose="020B0604020202020204" pitchFamily="34" charset="0"/>
                <a:cs typeface="Arial" panose="020B0604020202020204" pitchFamily="34" charset="0"/>
              </a:rPr>
              <a:t>NEXUS Tool (v. 1.8.6) Demo</a:t>
            </a: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1B769862-8284-4E24-A587-C481E4BCEE24}"/>
              </a:ext>
            </a:extLst>
          </p:cNvPr>
          <p:cNvSpPr txBox="1">
            <a:spLocks/>
          </p:cNvSpPr>
          <p:nvPr/>
        </p:nvSpPr>
        <p:spPr>
          <a:xfrm>
            <a:off x="9631680" y="623684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3488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54B2D-F8BD-48D2-B86F-A10E350B2C82}"/>
              </a:ext>
            </a:extLst>
          </p:cNvPr>
          <p:cNvSpPr>
            <a:spLocks noGrp="1"/>
          </p:cNvSpPr>
          <p:nvPr>
            <p:ph type="title"/>
          </p:nvPr>
        </p:nvSpPr>
        <p:spPr/>
        <p:txBody>
          <a:bodyPr/>
          <a:lstStyle/>
          <a:p>
            <a:r>
              <a:rPr lang="en-US" altLang="zh-CN" dirty="0"/>
              <a:t>NEXUS Tool: </a:t>
            </a:r>
            <a:r>
              <a:rPr lang="en-US" altLang="zh-CN" dirty="0">
                <a:solidFill>
                  <a:srgbClr val="FFFF00"/>
                </a:solidFill>
                <a:latin typeface="Arial" panose="020B0604020202020204" pitchFamily="34" charset="0"/>
                <a:cs typeface="Arial" panose="020B0604020202020204" pitchFamily="34" charset="0"/>
              </a:rPr>
              <a:t>Identifying MP Co-Controls</a:t>
            </a:r>
            <a:endParaRPr lang="en-US" dirty="0"/>
          </a:p>
        </p:txBody>
      </p:sp>
      <p:pic>
        <p:nvPicPr>
          <p:cNvPr id="4" name="Picture 3">
            <a:extLst>
              <a:ext uri="{FF2B5EF4-FFF2-40B4-BE49-F238E27FC236}">
                <a16:creationId xmlns:a16="http://schemas.microsoft.com/office/drawing/2014/main" id="{2BEF669F-359E-4F69-B6F0-CF1DC4605B16}"/>
              </a:ext>
            </a:extLst>
          </p:cNvPr>
          <p:cNvPicPr>
            <a:picLocks noChangeAspect="1"/>
          </p:cNvPicPr>
          <p:nvPr/>
        </p:nvPicPr>
        <p:blipFill rotWithShape="1">
          <a:blip r:embed="rId2"/>
          <a:srcRect b="5749"/>
          <a:stretch/>
        </p:blipFill>
        <p:spPr>
          <a:xfrm>
            <a:off x="1524000" y="857251"/>
            <a:ext cx="9144000" cy="4847811"/>
          </a:xfrm>
          <a:prstGeom prst="rect">
            <a:avLst/>
          </a:prstGeom>
        </p:spPr>
      </p:pic>
      <p:sp>
        <p:nvSpPr>
          <p:cNvPr id="5" name="Rectangle 4">
            <a:extLst>
              <a:ext uri="{FF2B5EF4-FFF2-40B4-BE49-F238E27FC236}">
                <a16:creationId xmlns:a16="http://schemas.microsoft.com/office/drawing/2014/main" id="{8398DDA2-408E-4F2F-B3C7-0EC7A54FB8C8}"/>
              </a:ext>
            </a:extLst>
          </p:cNvPr>
          <p:cNvSpPr/>
          <p:nvPr/>
        </p:nvSpPr>
        <p:spPr bwMode="auto">
          <a:xfrm>
            <a:off x="1637015" y="2007097"/>
            <a:ext cx="1402522" cy="37862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 name="Rectangle 5">
            <a:extLst>
              <a:ext uri="{FF2B5EF4-FFF2-40B4-BE49-F238E27FC236}">
                <a16:creationId xmlns:a16="http://schemas.microsoft.com/office/drawing/2014/main" id="{7725C26B-0090-4655-9B7E-F4723E193F09}"/>
              </a:ext>
            </a:extLst>
          </p:cNvPr>
          <p:cNvSpPr/>
          <p:nvPr/>
        </p:nvSpPr>
        <p:spPr bwMode="auto">
          <a:xfrm>
            <a:off x="4477397" y="2391128"/>
            <a:ext cx="1422400" cy="3758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7" name="Rectangle 6">
            <a:extLst>
              <a:ext uri="{FF2B5EF4-FFF2-40B4-BE49-F238E27FC236}">
                <a16:creationId xmlns:a16="http://schemas.microsoft.com/office/drawing/2014/main" id="{CC076D25-72DA-4996-9A04-215916957BD9}"/>
              </a:ext>
            </a:extLst>
          </p:cNvPr>
          <p:cNvSpPr/>
          <p:nvPr/>
        </p:nvSpPr>
        <p:spPr bwMode="auto">
          <a:xfrm>
            <a:off x="5915258" y="2007097"/>
            <a:ext cx="1422400" cy="3758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8" name="Rectangle 7">
            <a:extLst>
              <a:ext uri="{FF2B5EF4-FFF2-40B4-BE49-F238E27FC236}">
                <a16:creationId xmlns:a16="http://schemas.microsoft.com/office/drawing/2014/main" id="{7B663F60-D4B3-4010-9477-2754FF5276A6}"/>
              </a:ext>
            </a:extLst>
          </p:cNvPr>
          <p:cNvSpPr/>
          <p:nvPr/>
        </p:nvSpPr>
        <p:spPr bwMode="auto">
          <a:xfrm>
            <a:off x="7317780" y="2007097"/>
            <a:ext cx="1422400" cy="3758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9" name="Rectangle 8">
            <a:extLst>
              <a:ext uri="{FF2B5EF4-FFF2-40B4-BE49-F238E27FC236}">
                <a16:creationId xmlns:a16="http://schemas.microsoft.com/office/drawing/2014/main" id="{19703EDD-705D-439A-A33F-103446B4329A}"/>
              </a:ext>
            </a:extLst>
          </p:cNvPr>
          <p:cNvSpPr/>
          <p:nvPr/>
        </p:nvSpPr>
        <p:spPr bwMode="auto">
          <a:xfrm>
            <a:off x="1637015" y="2382901"/>
            <a:ext cx="1402522" cy="3758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0" name="Rectangle 9">
            <a:extLst>
              <a:ext uri="{FF2B5EF4-FFF2-40B4-BE49-F238E27FC236}">
                <a16:creationId xmlns:a16="http://schemas.microsoft.com/office/drawing/2014/main" id="{02235C2D-7EA9-4BB6-BAE7-9CE31257D156}"/>
              </a:ext>
            </a:extLst>
          </p:cNvPr>
          <p:cNvSpPr/>
          <p:nvPr/>
        </p:nvSpPr>
        <p:spPr bwMode="auto">
          <a:xfrm>
            <a:off x="3039537" y="2007096"/>
            <a:ext cx="1437860" cy="378621"/>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1" name="Rectangle 10">
            <a:extLst>
              <a:ext uri="{FF2B5EF4-FFF2-40B4-BE49-F238E27FC236}">
                <a16:creationId xmlns:a16="http://schemas.microsoft.com/office/drawing/2014/main" id="{BA4A7963-C2CB-4DF1-8FAB-2232854A5AF0}"/>
              </a:ext>
            </a:extLst>
          </p:cNvPr>
          <p:cNvSpPr/>
          <p:nvPr/>
        </p:nvSpPr>
        <p:spPr bwMode="auto">
          <a:xfrm>
            <a:off x="4487336" y="3111723"/>
            <a:ext cx="1422400" cy="3758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2" name="Rectangle 11">
            <a:extLst>
              <a:ext uri="{FF2B5EF4-FFF2-40B4-BE49-F238E27FC236}">
                <a16:creationId xmlns:a16="http://schemas.microsoft.com/office/drawing/2014/main" id="{7043B0DD-E942-4A38-9907-459E3165D290}"/>
              </a:ext>
            </a:extLst>
          </p:cNvPr>
          <p:cNvSpPr/>
          <p:nvPr/>
        </p:nvSpPr>
        <p:spPr bwMode="auto">
          <a:xfrm>
            <a:off x="5895380" y="3870106"/>
            <a:ext cx="1422400" cy="3758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3" name="Rectangle 12">
            <a:extLst>
              <a:ext uri="{FF2B5EF4-FFF2-40B4-BE49-F238E27FC236}">
                <a16:creationId xmlns:a16="http://schemas.microsoft.com/office/drawing/2014/main" id="{8C631953-BE8A-44ED-848F-C3BEEA356E60}"/>
              </a:ext>
            </a:extLst>
          </p:cNvPr>
          <p:cNvSpPr/>
          <p:nvPr/>
        </p:nvSpPr>
        <p:spPr bwMode="auto">
          <a:xfrm>
            <a:off x="1627076" y="2766933"/>
            <a:ext cx="1402522" cy="344791"/>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4" name="Rectangle 13">
            <a:extLst>
              <a:ext uri="{FF2B5EF4-FFF2-40B4-BE49-F238E27FC236}">
                <a16:creationId xmlns:a16="http://schemas.microsoft.com/office/drawing/2014/main" id="{41AD07C6-55D1-4D34-B0D6-8F7B341147C1}"/>
              </a:ext>
            </a:extLst>
          </p:cNvPr>
          <p:cNvSpPr/>
          <p:nvPr/>
        </p:nvSpPr>
        <p:spPr bwMode="auto">
          <a:xfrm>
            <a:off x="4477397" y="2758705"/>
            <a:ext cx="1417983" cy="353018"/>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5" name="Rectangle 14">
            <a:extLst>
              <a:ext uri="{FF2B5EF4-FFF2-40B4-BE49-F238E27FC236}">
                <a16:creationId xmlns:a16="http://schemas.microsoft.com/office/drawing/2014/main" id="{21C070C9-0C6D-480B-B5F8-DCD5821245FC}"/>
              </a:ext>
            </a:extLst>
          </p:cNvPr>
          <p:cNvSpPr/>
          <p:nvPr/>
        </p:nvSpPr>
        <p:spPr bwMode="auto">
          <a:xfrm>
            <a:off x="5899798" y="2764420"/>
            <a:ext cx="1417983" cy="353018"/>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6" name="Rectangle 15">
            <a:extLst>
              <a:ext uri="{FF2B5EF4-FFF2-40B4-BE49-F238E27FC236}">
                <a16:creationId xmlns:a16="http://schemas.microsoft.com/office/drawing/2014/main" id="{036BCFB3-ADA3-45E7-8FCF-50F77CE7F26C}"/>
              </a:ext>
            </a:extLst>
          </p:cNvPr>
          <p:cNvSpPr/>
          <p:nvPr/>
        </p:nvSpPr>
        <p:spPr bwMode="auto">
          <a:xfrm>
            <a:off x="7312259" y="2770135"/>
            <a:ext cx="1417983" cy="353018"/>
          </a:xfrm>
          <a:prstGeom prst="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7" name="Rectangle 16">
            <a:extLst>
              <a:ext uri="{FF2B5EF4-FFF2-40B4-BE49-F238E27FC236}">
                <a16:creationId xmlns:a16="http://schemas.microsoft.com/office/drawing/2014/main" id="{D6DFD8EE-F930-413C-AC1B-AC31BB845D9A}"/>
              </a:ext>
            </a:extLst>
          </p:cNvPr>
          <p:cNvSpPr/>
          <p:nvPr/>
        </p:nvSpPr>
        <p:spPr bwMode="auto">
          <a:xfrm>
            <a:off x="1617137" y="3119951"/>
            <a:ext cx="1422401" cy="344791"/>
          </a:xfrm>
          <a:prstGeom prst="rect">
            <a:avLst/>
          </a:prstGeom>
          <a:solidFill>
            <a:srgbClr val="FFC000">
              <a:alpha val="27059"/>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8" name="Rectangle 17">
            <a:extLst>
              <a:ext uri="{FF2B5EF4-FFF2-40B4-BE49-F238E27FC236}">
                <a16:creationId xmlns:a16="http://schemas.microsoft.com/office/drawing/2014/main" id="{57B6A437-9820-476B-AB71-4C34E571694D}"/>
              </a:ext>
            </a:extLst>
          </p:cNvPr>
          <p:cNvSpPr/>
          <p:nvPr/>
        </p:nvSpPr>
        <p:spPr bwMode="auto">
          <a:xfrm>
            <a:off x="3039538" y="3134510"/>
            <a:ext cx="1422401" cy="344791"/>
          </a:xfrm>
          <a:prstGeom prst="rect">
            <a:avLst/>
          </a:prstGeom>
          <a:solidFill>
            <a:srgbClr val="FFC000">
              <a:alpha val="27059"/>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9" name="Rectangle 18">
            <a:extLst>
              <a:ext uri="{FF2B5EF4-FFF2-40B4-BE49-F238E27FC236}">
                <a16:creationId xmlns:a16="http://schemas.microsoft.com/office/drawing/2014/main" id="{41467B79-C560-4E62-BC83-DFCA88EB4F48}"/>
              </a:ext>
            </a:extLst>
          </p:cNvPr>
          <p:cNvSpPr/>
          <p:nvPr/>
        </p:nvSpPr>
        <p:spPr bwMode="auto">
          <a:xfrm>
            <a:off x="8730242" y="2401265"/>
            <a:ext cx="1321533" cy="353018"/>
          </a:xfrm>
          <a:prstGeom prst="rect">
            <a:avLst/>
          </a:prstGeom>
          <a:solidFill>
            <a:srgbClr val="FFC000">
              <a:alpha val="27059"/>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20" name="Rectangle 19">
            <a:extLst>
              <a:ext uri="{FF2B5EF4-FFF2-40B4-BE49-F238E27FC236}">
                <a16:creationId xmlns:a16="http://schemas.microsoft.com/office/drawing/2014/main" id="{2F201374-E4DF-4A57-B32F-A120D4445A11}"/>
              </a:ext>
            </a:extLst>
          </p:cNvPr>
          <p:cNvSpPr/>
          <p:nvPr/>
        </p:nvSpPr>
        <p:spPr bwMode="auto">
          <a:xfrm>
            <a:off x="1627076" y="4223074"/>
            <a:ext cx="1402522" cy="344791"/>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21" name="Rectangle 20">
            <a:extLst>
              <a:ext uri="{FF2B5EF4-FFF2-40B4-BE49-F238E27FC236}">
                <a16:creationId xmlns:a16="http://schemas.microsoft.com/office/drawing/2014/main" id="{AA104DB3-DB31-440B-B3FA-6B1D5521852A}"/>
              </a:ext>
            </a:extLst>
          </p:cNvPr>
          <p:cNvSpPr/>
          <p:nvPr/>
        </p:nvSpPr>
        <p:spPr bwMode="auto">
          <a:xfrm>
            <a:off x="5915258" y="2405379"/>
            <a:ext cx="1402522" cy="344791"/>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22" name="Rectangle 21">
            <a:extLst>
              <a:ext uri="{FF2B5EF4-FFF2-40B4-BE49-F238E27FC236}">
                <a16:creationId xmlns:a16="http://schemas.microsoft.com/office/drawing/2014/main" id="{5450B56A-1317-4631-9ECA-3FCAE219A78B}"/>
              </a:ext>
            </a:extLst>
          </p:cNvPr>
          <p:cNvSpPr/>
          <p:nvPr/>
        </p:nvSpPr>
        <p:spPr bwMode="auto">
          <a:xfrm>
            <a:off x="8730242" y="3501459"/>
            <a:ext cx="1321533" cy="353018"/>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23" name="Rectangle 22">
            <a:extLst>
              <a:ext uri="{FF2B5EF4-FFF2-40B4-BE49-F238E27FC236}">
                <a16:creationId xmlns:a16="http://schemas.microsoft.com/office/drawing/2014/main" id="{EC0469BC-819B-49A3-BC42-81AB7861E4C8}"/>
              </a:ext>
            </a:extLst>
          </p:cNvPr>
          <p:cNvSpPr/>
          <p:nvPr/>
        </p:nvSpPr>
        <p:spPr bwMode="auto">
          <a:xfrm>
            <a:off x="1617136" y="3860945"/>
            <a:ext cx="1402522" cy="344791"/>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24" name="Rectangle 23">
            <a:extLst>
              <a:ext uri="{FF2B5EF4-FFF2-40B4-BE49-F238E27FC236}">
                <a16:creationId xmlns:a16="http://schemas.microsoft.com/office/drawing/2014/main" id="{08C3F3F8-CFFB-4D05-AD68-C72ACBE10D1F}"/>
              </a:ext>
            </a:extLst>
          </p:cNvPr>
          <p:cNvSpPr/>
          <p:nvPr/>
        </p:nvSpPr>
        <p:spPr bwMode="auto">
          <a:xfrm>
            <a:off x="4485127" y="2007096"/>
            <a:ext cx="1394793" cy="369031"/>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25" name="Rectangle 24">
            <a:extLst>
              <a:ext uri="{FF2B5EF4-FFF2-40B4-BE49-F238E27FC236}">
                <a16:creationId xmlns:a16="http://schemas.microsoft.com/office/drawing/2014/main" id="{EEBD56C1-BFEF-4BF2-A98B-3E9FB42A0BD0}"/>
              </a:ext>
            </a:extLst>
          </p:cNvPr>
          <p:cNvSpPr/>
          <p:nvPr/>
        </p:nvSpPr>
        <p:spPr bwMode="auto">
          <a:xfrm>
            <a:off x="7331584" y="3127791"/>
            <a:ext cx="1394793" cy="369031"/>
          </a:xfrm>
          <a:prstGeom prst="rec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26" name="Rectangle 25">
            <a:extLst>
              <a:ext uri="{FF2B5EF4-FFF2-40B4-BE49-F238E27FC236}">
                <a16:creationId xmlns:a16="http://schemas.microsoft.com/office/drawing/2014/main" id="{B72C5199-2E71-44D2-BF00-263447B8B1CC}"/>
              </a:ext>
            </a:extLst>
          </p:cNvPr>
          <p:cNvSpPr/>
          <p:nvPr/>
        </p:nvSpPr>
        <p:spPr>
          <a:xfrm>
            <a:off x="1637016" y="5821769"/>
            <a:ext cx="8573785" cy="923330"/>
          </a:xfrm>
          <a:prstGeom prst="rect">
            <a:avLst/>
          </a:prstGeom>
        </p:spPr>
        <p:txBody>
          <a:bodyPr wrap="square">
            <a:spAutoFit/>
          </a:bodyPr>
          <a:lstStyle/>
          <a:p>
            <a:pPr algn="ctr"/>
            <a:r>
              <a:rPr lang="en-US" dirty="0"/>
              <a:t>NEXUS can be used to identify top emission sources. Information above was generated in Data Query for the Atlanta CBSA. This can help identify the potential co-benefits of controls, e.g., Transcontinental Gas Pipeline Co.</a:t>
            </a:r>
          </a:p>
        </p:txBody>
      </p:sp>
      <p:sp>
        <p:nvSpPr>
          <p:cNvPr id="27" name="Slide Number Placeholder 1">
            <a:extLst>
              <a:ext uri="{FF2B5EF4-FFF2-40B4-BE49-F238E27FC236}">
                <a16:creationId xmlns:a16="http://schemas.microsoft.com/office/drawing/2014/main" id="{9242871D-0CF9-4B5F-8E8F-445EC6596A71}"/>
              </a:ext>
            </a:extLst>
          </p:cNvPr>
          <p:cNvSpPr txBox="1">
            <a:spLocks/>
          </p:cNvSpPr>
          <p:nvPr/>
        </p:nvSpPr>
        <p:spPr>
          <a:xfrm>
            <a:off x="8534400" y="649287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637556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18FC-CDCF-4E47-8A9F-76BBA73C3DE9}"/>
              </a:ext>
            </a:extLst>
          </p:cNvPr>
          <p:cNvSpPr>
            <a:spLocks noGrp="1"/>
          </p:cNvSpPr>
          <p:nvPr>
            <p:ph type="title"/>
          </p:nvPr>
        </p:nvSpPr>
        <p:spPr>
          <a:xfrm>
            <a:off x="1524000" y="71440"/>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3 – Reviewing an Industrial Source</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AC0627E-355A-4AD7-8646-46E8C9861001}"/>
              </a:ext>
            </a:extLst>
          </p:cNvPr>
          <p:cNvSpPr/>
          <p:nvPr/>
        </p:nvSpPr>
        <p:spPr>
          <a:xfrm>
            <a:off x="1572129" y="920793"/>
            <a:ext cx="3341717" cy="2862322"/>
          </a:xfrm>
          <a:prstGeom prst="rect">
            <a:avLst/>
          </a:prstGeom>
        </p:spPr>
        <p:txBody>
          <a:bodyPr wrap="square">
            <a:spAutoFit/>
          </a:bodyPr>
          <a:lstStyle/>
          <a:p>
            <a:r>
              <a:rPr lang="en-US" dirty="0">
                <a:latin typeface="Arial" panose="020B0604020202020204" pitchFamily="34" charset="0"/>
                <a:ea typeface="Calibri" panose="020F0502020204030204" pitchFamily="34" charset="0"/>
                <a:cs typeface="Arial" panose="020B0604020202020204" pitchFamily="34" charset="0"/>
              </a:rPr>
              <a:t>Drummond’s ABC Coke facility in Tarrant, AL, just outside the Birmingham city limits in Jefferson County, recently paid fines under settlement agreement for emitting 10x more benzene than reporting, along with other violations. We can use NEXUS to take a look at the facility.</a:t>
            </a:r>
          </a:p>
        </p:txBody>
      </p:sp>
      <p:pic>
        <p:nvPicPr>
          <p:cNvPr id="7" name="Picture 6">
            <a:extLst>
              <a:ext uri="{FF2B5EF4-FFF2-40B4-BE49-F238E27FC236}">
                <a16:creationId xmlns:a16="http://schemas.microsoft.com/office/drawing/2014/main" id="{01F71C92-F982-46D2-9CD4-1B0679333E67}"/>
              </a:ext>
            </a:extLst>
          </p:cNvPr>
          <p:cNvPicPr>
            <a:picLocks noChangeAspect="1"/>
          </p:cNvPicPr>
          <p:nvPr/>
        </p:nvPicPr>
        <p:blipFill>
          <a:blip r:embed="rId2"/>
          <a:stretch>
            <a:fillRect/>
          </a:stretch>
        </p:blipFill>
        <p:spPr>
          <a:xfrm>
            <a:off x="4930780" y="978440"/>
            <a:ext cx="3938532" cy="2778989"/>
          </a:xfrm>
          <a:prstGeom prst="rect">
            <a:avLst/>
          </a:prstGeom>
        </p:spPr>
      </p:pic>
      <p:pic>
        <p:nvPicPr>
          <p:cNvPr id="10" name="Picture 9">
            <a:extLst>
              <a:ext uri="{FF2B5EF4-FFF2-40B4-BE49-F238E27FC236}">
                <a16:creationId xmlns:a16="http://schemas.microsoft.com/office/drawing/2014/main" id="{74861454-F9A0-4126-BEA5-14F04D831518}"/>
              </a:ext>
            </a:extLst>
          </p:cNvPr>
          <p:cNvPicPr>
            <a:picLocks noChangeAspect="1"/>
          </p:cNvPicPr>
          <p:nvPr/>
        </p:nvPicPr>
        <p:blipFill rotWithShape="1">
          <a:blip r:embed="rId3"/>
          <a:srcRect t="10614" r="5904" b="33767"/>
          <a:stretch/>
        </p:blipFill>
        <p:spPr>
          <a:xfrm>
            <a:off x="1832473" y="3860902"/>
            <a:ext cx="8604173" cy="2860771"/>
          </a:xfrm>
          <a:prstGeom prst="rect">
            <a:avLst/>
          </a:prstGeom>
        </p:spPr>
      </p:pic>
      <p:sp>
        <p:nvSpPr>
          <p:cNvPr id="11" name="Rectangle 10">
            <a:extLst>
              <a:ext uri="{FF2B5EF4-FFF2-40B4-BE49-F238E27FC236}">
                <a16:creationId xmlns:a16="http://schemas.microsoft.com/office/drawing/2014/main" id="{10C92C7E-8935-475F-9628-6AE439B8125D}"/>
              </a:ext>
            </a:extLst>
          </p:cNvPr>
          <p:cNvSpPr/>
          <p:nvPr/>
        </p:nvSpPr>
        <p:spPr bwMode="auto">
          <a:xfrm>
            <a:off x="1931325" y="5228706"/>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12" name="Rectangle 11">
            <a:extLst>
              <a:ext uri="{FF2B5EF4-FFF2-40B4-BE49-F238E27FC236}">
                <a16:creationId xmlns:a16="http://schemas.microsoft.com/office/drawing/2014/main" id="{10BE8A85-1BF1-4BA7-9A16-E39A9AA17AE2}"/>
              </a:ext>
            </a:extLst>
          </p:cNvPr>
          <p:cNvSpPr/>
          <p:nvPr/>
        </p:nvSpPr>
        <p:spPr bwMode="auto">
          <a:xfrm>
            <a:off x="3388823" y="6317120"/>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13" name="Rectangle 12">
            <a:extLst>
              <a:ext uri="{FF2B5EF4-FFF2-40B4-BE49-F238E27FC236}">
                <a16:creationId xmlns:a16="http://schemas.microsoft.com/office/drawing/2014/main" id="{B58D112A-CDAF-4300-B86F-4201030CE4A1}"/>
              </a:ext>
            </a:extLst>
          </p:cNvPr>
          <p:cNvSpPr/>
          <p:nvPr/>
        </p:nvSpPr>
        <p:spPr bwMode="auto">
          <a:xfrm>
            <a:off x="4795760" y="4854633"/>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14" name="Rectangle 13">
            <a:extLst>
              <a:ext uri="{FF2B5EF4-FFF2-40B4-BE49-F238E27FC236}">
                <a16:creationId xmlns:a16="http://schemas.microsoft.com/office/drawing/2014/main" id="{E610BF4E-DC96-49BF-90AB-45197A91F962}"/>
              </a:ext>
            </a:extLst>
          </p:cNvPr>
          <p:cNvSpPr/>
          <p:nvPr/>
        </p:nvSpPr>
        <p:spPr bwMode="auto">
          <a:xfrm>
            <a:off x="9004556" y="5572701"/>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15" name="Rectangle 14">
            <a:extLst>
              <a:ext uri="{FF2B5EF4-FFF2-40B4-BE49-F238E27FC236}">
                <a16:creationId xmlns:a16="http://schemas.microsoft.com/office/drawing/2014/main" id="{E718FC76-C553-4410-A8EA-C14CA58787D6}"/>
              </a:ext>
            </a:extLst>
          </p:cNvPr>
          <p:cNvSpPr/>
          <p:nvPr/>
        </p:nvSpPr>
        <p:spPr bwMode="auto">
          <a:xfrm>
            <a:off x="6205935" y="5586153"/>
            <a:ext cx="1388225" cy="374073"/>
          </a:xfrm>
          <a:prstGeom prst="rect">
            <a:avLst/>
          </a:prstGeom>
          <a:solidFill>
            <a:schemeClr val="accent1">
              <a:alpha val="2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pic>
        <p:nvPicPr>
          <p:cNvPr id="16" name="Picture 15">
            <a:extLst>
              <a:ext uri="{FF2B5EF4-FFF2-40B4-BE49-F238E27FC236}">
                <a16:creationId xmlns:a16="http://schemas.microsoft.com/office/drawing/2014/main" id="{CE7F56AD-D6EF-422D-9DCF-23E335945A59}"/>
              </a:ext>
            </a:extLst>
          </p:cNvPr>
          <p:cNvPicPr>
            <a:picLocks noChangeAspect="1"/>
          </p:cNvPicPr>
          <p:nvPr/>
        </p:nvPicPr>
        <p:blipFill>
          <a:blip r:embed="rId4"/>
          <a:stretch>
            <a:fillRect/>
          </a:stretch>
        </p:blipFill>
        <p:spPr>
          <a:xfrm>
            <a:off x="8934376" y="872840"/>
            <a:ext cx="1691545" cy="2884589"/>
          </a:xfrm>
          <a:prstGeom prst="rect">
            <a:avLst/>
          </a:prstGeom>
        </p:spPr>
      </p:pic>
      <p:sp>
        <p:nvSpPr>
          <p:cNvPr id="17" name="Slide Number Placeholder 1">
            <a:extLst>
              <a:ext uri="{FF2B5EF4-FFF2-40B4-BE49-F238E27FC236}">
                <a16:creationId xmlns:a16="http://schemas.microsoft.com/office/drawing/2014/main" id="{BC6D3807-5C73-4DF7-9771-9D5BB10ED137}"/>
              </a:ext>
            </a:extLst>
          </p:cNvPr>
          <p:cNvSpPr txBox="1">
            <a:spLocks/>
          </p:cNvSpPr>
          <p:nvPr/>
        </p:nvSpPr>
        <p:spPr>
          <a:xfrm>
            <a:off x="8534400" y="649287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542480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05183F-8994-4E0F-BF37-0EF73CA08685}"/>
              </a:ext>
            </a:extLst>
          </p:cNvPr>
          <p:cNvPicPr>
            <a:picLocks noChangeAspect="1"/>
          </p:cNvPicPr>
          <p:nvPr/>
        </p:nvPicPr>
        <p:blipFill>
          <a:blip r:embed="rId3"/>
          <a:stretch>
            <a:fillRect/>
          </a:stretch>
        </p:blipFill>
        <p:spPr>
          <a:xfrm>
            <a:off x="1777432" y="4568979"/>
            <a:ext cx="2714128" cy="2131434"/>
          </a:xfrm>
          <a:prstGeom prst="rect">
            <a:avLst/>
          </a:prstGeom>
        </p:spPr>
      </p:pic>
      <p:pic>
        <p:nvPicPr>
          <p:cNvPr id="6" name="Picture 5">
            <a:extLst>
              <a:ext uri="{FF2B5EF4-FFF2-40B4-BE49-F238E27FC236}">
                <a16:creationId xmlns:a16="http://schemas.microsoft.com/office/drawing/2014/main" id="{B2533454-19FF-4D1E-96AE-CED0BA02A25C}"/>
              </a:ext>
            </a:extLst>
          </p:cNvPr>
          <p:cNvPicPr>
            <a:picLocks noChangeAspect="1"/>
          </p:cNvPicPr>
          <p:nvPr/>
        </p:nvPicPr>
        <p:blipFill>
          <a:blip r:embed="rId4"/>
          <a:stretch>
            <a:fillRect/>
          </a:stretch>
        </p:blipFill>
        <p:spPr>
          <a:xfrm>
            <a:off x="4913916" y="4568979"/>
            <a:ext cx="2460975" cy="2131434"/>
          </a:xfrm>
          <a:prstGeom prst="rect">
            <a:avLst/>
          </a:prstGeom>
        </p:spPr>
      </p:pic>
      <p:pic>
        <p:nvPicPr>
          <p:cNvPr id="7" name="Picture 6">
            <a:extLst>
              <a:ext uri="{FF2B5EF4-FFF2-40B4-BE49-F238E27FC236}">
                <a16:creationId xmlns:a16="http://schemas.microsoft.com/office/drawing/2014/main" id="{4ACA9511-C0CB-4BC9-9437-C37DBC341D5D}"/>
              </a:ext>
            </a:extLst>
          </p:cNvPr>
          <p:cNvPicPr>
            <a:picLocks noChangeAspect="1"/>
          </p:cNvPicPr>
          <p:nvPr/>
        </p:nvPicPr>
        <p:blipFill>
          <a:blip r:embed="rId5"/>
          <a:stretch>
            <a:fillRect/>
          </a:stretch>
        </p:blipFill>
        <p:spPr>
          <a:xfrm>
            <a:off x="7797246" y="4568979"/>
            <a:ext cx="2617323" cy="2131434"/>
          </a:xfrm>
          <a:prstGeom prst="rect">
            <a:avLst/>
          </a:prstGeom>
        </p:spPr>
      </p:pic>
      <p:pic>
        <p:nvPicPr>
          <p:cNvPr id="9" name="Picture 8">
            <a:extLst>
              <a:ext uri="{FF2B5EF4-FFF2-40B4-BE49-F238E27FC236}">
                <a16:creationId xmlns:a16="http://schemas.microsoft.com/office/drawing/2014/main" id="{BFA4C15F-92EF-488A-AE80-F32E944CDD25}"/>
              </a:ext>
            </a:extLst>
          </p:cNvPr>
          <p:cNvPicPr>
            <a:picLocks noChangeAspect="1"/>
          </p:cNvPicPr>
          <p:nvPr/>
        </p:nvPicPr>
        <p:blipFill>
          <a:blip r:embed="rId6"/>
          <a:stretch>
            <a:fillRect/>
          </a:stretch>
        </p:blipFill>
        <p:spPr>
          <a:xfrm>
            <a:off x="6887166" y="1291171"/>
            <a:ext cx="1827575" cy="2573951"/>
          </a:xfrm>
          <a:prstGeom prst="rect">
            <a:avLst/>
          </a:prstGeom>
        </p:spPr>
      </p:pic>
      <p:grpSp>
        <p:nvGrpSpPr>
          <p:cNvPr id="10" name="Group 9">
            <a:extLst>
              <a:ext uri="{FF2B5EF4-FFF2-40B4-BE49-F238E27FC236}">
                <a16:creationId xmlns:a16="http://schemas.microsoft.com/office/drawing/2014/main" id="{6EDE8B88-F013-4BF7-950F-CE88E33087C7}"/>
              </a:ext>
            </a:extLst>
          </p:cNvPr>
          <p:cNvGrpSpPr/>
          <p:nvPr/>
        </p:nvGrpSpPr>
        <p:grpSpPr>
          <a:xfrm>
            <a:off x="2833587" y="5022339"/>
            <a:ext cx="245207" cy="272062"/>
            <a:chOff x="5461807" y="2841435"/>
            <a:chExt cx="537827" cy="537827"/>
          </a:xfrm>
        </p:grpSpPr>
        <p:pic>
          <p:nvPicPr>
            <p:cNvPr id="11" name="Graphic 10" descr="Water">
              <a:extLst>
                <a:ext uri="{FF2B5EF4-FFF2-40B4-BE49-F238E27FC236}">
                  <a16:creationId xmlns:a16="http://schemas.microsoft.com/office/drawing/2014/main" id="{CFEA1811-8E7E-46BB-B9E9-F192DF7D993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2" name="Oval 11">
              <a:extLst>
                <a:ext uri="{FF2B5EF4-FFF2-40B4-BE49-F238E27FC236}">
                  <a16:creationId xmlns:a16="http://schemas.microsoft.com/office/drawing/2014/main" id="{0871038C-4291-41D6-857F-DE1BA8908388}"/>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14" name="Group 13">
            <a:extLst>
              <a:ext uri="{FF2B5EF4-FFF2-40B4-BE49-F238E27FC236}">
                <a16:creationId xmlns:a16="http://schemas.microsoft.com/office/drawing/2014/main" id="{D8C38CEE-F3F0-4463-9AEA-7740226E8C18}"/>
              </a:ext>
            </a:extLst>
          </p:cNvPr>
          <p:cNvGrpSpPr/>
          <p:nvPr/>
        </p:nvGrpSpPr>
        <p:grpSpPr>
          <a:xfrm>
            <a:off x="5980367" y="5075724"/>
            <a:ext cx="245207" cy="272062"/>
            <a:chOff x="5461807" y="2841435"/>
            <a:chExt cx="537827" cy="537827"/>
          </a:xfrm>
        </p:grpSpPr>
        <p:pic>
          <p:nvPicPr>
            <p:cNvPr id="15" name="Graphic 14" descr="Water">
              <a:extLst>
                <a:ext uri="{FF2B5EF4-FFF2-40B4-BE49-F238E27FC236}">
                  <a16:creationId xmlns:a16="http://schemas.microsoft.com/office/drawing/2014/main" id="{AD26328E-D66D-41D3-89B7-DF5B0F9A725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6" name="Oval 15">
              <a:extLst>
                <a:ext uri="{FF2B5EF4-FFF2-40B4-BE49-F238E27FC236}">
                  <a16:creationId xmlns:a16="http://schemas.microsoft.com/office/drawing/2014/main" id="{318B1D31-460D-44C9-8422-01EBC5D38FD5}"/>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17" name="Group 16">
            <a:extLst>
              <a:ext uri="{FF2B5EF4-FFF2-40B4-BE49-F238E27FC236}">
                <a16:creationId xmlns:a16="http://schemas.microsoft.com/office/drawing/2014/main" id="{C54C66F0-D9FD-4D76-9CB5-FE47720E05EA}"/>
              </a:ext>
            </a:extLst>
          </p:cNvPr>
          <p:cNvGrpSpPr/>
          <p:nvPr/>
        </p:nvGrpSpPr>
        <p:grpSpPr>
          <a:xfrm>
            <a:off x="8968231" y="5022339"/>
            <a:ext cx="245207" cy="272062"/>
            <a:chOff x="5461807" y="2841435"/>
            <a:chExt cx="537827" cy="537827"/>
          </a:xfrm>
        </p:grpSpPr>
        <p:pic>
          <p:nvPicPr>
            <p:cNvPr id="18" name="Graphic 17" descr="Water">
              <a:extLst>
                <a:ext uri="{FF2B5EF4-FFF2-40B4-BE49-F238E27FC236}">
                  <a16:creationId xmlns:a16="http://schemas.microsoft.com/office/drawing/2014/main" id="{9D02C0C2-E854-4A1A-8165-83C6473A93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9" name="Oval 18">
              <a:extLst>
                <a:ext uri="{FF2B5EF4-FFF2-40B4-BE49-F238E27FC236}">
                  <a16:creationId xmlns:a16="http://schemas.microsoft.com/office/drawing/2014/main" id="{DCCD9F10-649D-425F-B8EF-6D4A51A6204A}"/>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sp>
        <p:nvSpPr>
          <p:cNvPr id="21" name="Title 1">
            <a:extLst>
              <a:ext uri="{FF2B5EF4-FFF2-40B4-BE49-F238E27FC236}">
                <a16:creationId xmlns:a16="http://schemas.microsoft.com/office/drawing/2014/main" id="{F18BD50E-D132-438E-8EF7-485E040EBF16}"/>
              </a:ext>
            </a:extLst>
          </p:cNvPr>
          <p:cNvSpPr>
            <a:spLocks noGrp="1"/>
          </p:cNvSpPr>
          <p:nvPr>
            <p:ph type="title"/>
          </p:nvPr>
        </p:nvSpPr>
        <p:spPr>
          <a:xfrm>
            <a:off x="1524000" y="71440"/>
            <a:ext cx="9144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Reviewing an Industrial Source near EJ Areas</a:t>
            </a:r>
            <a:endParaRPr lang="en-US" sz="240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5A674436-D2CC-4175-B295-6F1ACC3AB4B1}"/>
              </a:ext>
            </a:extLst>
          </p:cNvPr>
          <p:cNvPicPr>
            <a:picLocks noChangeAspect="1"/>
          </p:cNvPicPr>
          <p:nvPr/>
        </p:nvPicPr>
        <p:blipFill>
          <a:blip r:embed="rId9"/>
          <a:stretch>
            <a:fillRect/>
          </a:stretch>
        </p:blipFill>
        <p:spPr>
          <a:xfrm>
            <a:off x="1804417" y="1153281"/>
            <a:ext cx="5082748" cy="3002960"/>
          </a:xfrm>
          <a:prstGeom prst="rect">
            <a:avLst/>
          </a:prstGeom>
        </p:spPr>
      </p:pic>
      <p:sp>
        <p:nvSpPr>
          <p:cNvPr id="23" name="TextBox 22">
            <a:extLst>
              <a:ext uri="{FF2B5EF4-FFF2-40B4-BE49-F238E27FC236}">
                <a16:creationId xmlns:a16="http://schemas.microsoft.com/office/drawing/2014/main" id="{CBAA2BCC-E08E-4BE1-B90A-82DDCA620E22}"/>
              </a:ext>
            </a:extLst>
          </p:cNvPr>
          <p:cNvSpPr txBox="1"/>
          <p:nvPr/>
        </p:nvSpPr>
        <p:spPr>
          <a:xfrm>
            <a:off x="2059569" y="876283"/>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NEXUS Map</a:t>
            </a:r>
          </a:p>
        </p:txBody>
      </p:sp>
      <p:sp>
        <p:nvSpPr>
          <p:cNvPr id="24" name="TextBox 23">
            <a:extLst>
              <a:ext uri="{FF2B5EF4-FFF2-40B4-BE49-F238E27FC236}">
                <a16:creationId xmlns:a16="http://schemas.microsoft.com/office/drawing/2014/main" id="{81E4C691-E113-477D-B3F9-C89CE0DE3331}"/>
              </a:ext>
            </a:extLst>
          </p:cNvPr>
          <p:cNvSpPr txBox="1"/>
          <p:nvPr/>
        </p:nvSpPr>
        <p:spPr>
          <a:xfrm>
            <a:off x="1714565" y="4279855"/>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Demographic Index</a:t>
            </a:r>
          </a:p>
        </p:txBody>
      </p:sp>
      <p:sp>
        <p:nvSpPr>
          <p:cNvPr id="25" name="TextBox 24">
            <a:extLst>
              <a:ext uri="{FF2B5EF4-FFF2-40B4-BE49-F238E27FC236}">
                <a16:creationId xmlns:a16="http://schemas.microsoft.com/office/drawing/2014/main" id="{FD049F80-FA25-480C-9C75-BD70547DC6AC}"/>
              </a:ext>
            </a:extLst>
          </p:cNvPr>
          <p:cNvSpPr txBox="1"/>
          <p:nvPr/>
        </p:nvSpPr>
        <p:spPr>
          <a:xfrm>
            <a:off x="7632541" y="4279855"/>
            <a:ext cx="283912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Low Income Population</a:t>
            </a:r>
          </a:p>
        </p:txBody>
      </p:sp>
      <p:sp>
        <p:nvSpPr>
          <p:cNvPr id="26" name="TextBox 25">
            <a:extLst>
              <a:ext uri="{FF2B5EF4-FFF2-40B4-BE49-F238E27FC236}">
                <a16:creationId xmlns:a16="http://schemas.microsoft.com/office/drawing/2014/main" id="{EBD561A3-C7B3-4B9D-921C-AC9E95FC14E1}"/>
              </a:ext>
            </a:extLst>
          </p:cNvPr>
          <p:cNvSpPr txBox="1"/>
          <p:nvPr/>
        </p:nvSpPr>
        <p:spPr>
          <a:xfrm>
            <a:off x="4745604" y="4279855"/>
            <a:ext cx="2698350"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Minority Population</a:t>
            </a:r>
          </a:p>
        </p:txBody>
      </p:sp>
      <p:sp>
        <p:nvSpPr>
          <p:cNvPr id="27" name="Rectangle 26">
            <a:extLst>
              <a:ext uri="{FF2B5EF4-FFF2-40B4-BE49-F238E27FC236}">
                <a16:creationId xmlns:a16="http://schemas.microsoft.com/office/drawing/2014/main" id="{67D38299-3ABF-431B-A96C-218FADDB18BA}"/>
              </a:ext>
            </a:extLst>
          </p:cNvPr>
          <p:cNvSpPr/>
          <p:nvPr/>
        </p:nvSpPr>
        <p:spPr>
          <a:xfrm>
            <a:off x="8764105" y="1291170"/>
            <a:ext cx="1870133" cy="2631490"/>
          </a:xfrm>
          <a:prstGeom prst="rect">
            <a:avLst/>
          </a:prstGeom>
        </p:spPr>
        <p:txBody>
          <a:bodyPr wrap="square">
            <a:spAutoFit/>
          </a:bodyPr>
          <a:lstStyle/>
          <a:p>
            <a:pPr algn="ctr"/>
            <a:r>
              <a:rPr lang="en-US" sz="1500" dirty="0">
                <a:latin typeface="Arial" panose="020B0604020202020204" pitchFamily="34" charset="0"/>
                <a:cs typeface="Arial" panose="020B0604020202020204" pitchFamily="34" charset="0"/>
              </a:rPr>
              <a:t>Adding EJ metrics, such as those shown below in EJSCREEN, can be used in NEXUS to determine the proximity of industrial sources to EJ communities in areas with MP concerns. </a:t>
            </a:r>
          </a:p>
        </p:txBody>
      </p:sp>
      <p:sp>
        <p:nvSpPr>
          <p:cNvPr id="28" name="Slide Number Placeholder 1">
            <a:extLst>
              <a:ext uri="{FF2B5EF4-FFF2-40B4-BE49-F238E27FC236}">
                <a16:creationId xmlns:a16="http://schemas.microsoft.com/office/drawing/2014/main" id="{47203FC8-3ADA-45FA-8F5E-5BB913453622}"/>
              </a:ext>
            </a:extLst>
          </p:cNvPr>
          <p:cNvSpPr txBox="1">
            <a:spLocks/>
          </p:cNvSpPr>
          <p:nvPr/>
        </p:nvSpPr>
        <p:spPr>
          <a:xfrm>
            <a:off x="8534400" y="649287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861897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52DC-5D3D-4A7E-B04E-4CB600A08944}"/>
              </a:ext>
            </a:extLst>
          </p:cNvPr>
          <p:cNvSpPr>
            <a:spLocks noGrp="1"/>
          </p:cNvSpPr>
          <p:nvPr>
            <p:ph type="title"/>
          </p:nvPr>
        </p:nvSpPr>
        <p:spPr>
          <a:xfrm>
            <a:off x="609600" y="71440"/>
            <a:ext cx="11295888" cy="669103"/>
          </a:xfrm>
        </p:spPr>
        <p:txBody>
          <a:bodyPr/>
          <a:lstStyle/>
          <a:p>
            <a:r>
              <a:rPr lang="en-US" sz="4000" dirty="0"/>
              <a:t>NEXUS: </a:t>
            </a:r>
            <a:r>
              <a:rPr lang="en-US" sz="4000" dirty="0">
                <a:solidFill>
                  <a:srgbClr val="FFFF00"/>
                </a:solidFill>
              </a:rPr>
              <a:t>Recent Upgrades &amp; Improvements</a:t>
            </a:r>
          </a:p>
        </p:txBody>
      </p:sp>
      <p:sp>
        <p:nvSpPr>
          <p:cNvPr id="3" name="Content Placeholder 2">
            <a:extLst>
              <a:ext uri="{FF2B5EF4-FFF2-40B4-BE49-F238E27FC236}">
                <a16:creationId xmlns:a16="http://schemas.microsoft.com/office/drawing/2014/main" id="{D911144F-31E7-4ACE-833F-F707465CEFC3}"/>
              </a:ext>
            </a:extLst>
          </p:cNvPr>
          <p:cNvSpPr>
            <a:spLocks noGrp="1"/>
          </p:cNvSpPr>
          <p:nvPr>
            <p:ph idx="1"/>
          </p:nvPr>
        </p:nvSpPr>
        <p:spPr>
          <a:xfrm>
            <a:off x="383097" y="1039906"/>
            <a:ext cx="11425806" cy="6028406"/>
          </a:xfrm>
        </p:spPr>
        <p:txBody>
          <a:bodyPr>
            <a:normAutofit fontScale="92500"/>
          </a:bodyPr>
          <a:lstStyle/>
          <a:p>
            <a:r>
              <a:rPr lang="en-US" sz="2800" dirty="0">
                <a:solidFill>
                  <a:srgbClr val="0000FF"/>
                </a:solidFill>
                <a:latin typeface="Arial" panose="020B0604020202020204" pitchFamily="34" charset="0"/>
                <a:cs typeface="Arial" panose="020B0604020202020204" pitchFamily="34" charset="0"/>
              </a:rPr>
              <a:t>Recent Upgrades &amp; Improvements </a:t>
            </a:r>
            <a:r>
              <a:rPr lang="en-US" sz="2800" dirty="0">
                <a:latin typeface="Arial" panose="020B0604020202020204" pitchFamily="34" charset="0"/>
                <a:cs typeface="Arial" panose="020B0604020202020204" pitchFamily="34" charset="0"/>
              </a:rPr>
              <a:t>(NEXUS “1.5” </a:t>
            </a:r>
            <a:r>
              <a:rPr lang="en-US" sz="2800" dirty="0">
                <a:latin typeface="Arial" panose="020B0604020202020204" pitchFamily="34" charset="0"/>
                <a:cs typeface="Arial" panose="020B0604020202020204" pitchFamily="34" charset="0"/>
                <a:sym typeface="Wingdings" panose="05000000000000000000" pitchFamily="2" charset="2"/>
              </a:rPr>
              <a:t></a:t>
            </a:r>
            <a:r>
              <a:rPr lang="en-US" sz="2800" dirty="0">
                <a:latin typeface="Arial" panose="020B0604020202020204" pitchFamily="34" charset="0"/>
                <a:cs typeface="Arial" panose="020B0604020202020204" pitchFamily="34" charset="0"/>
              </a:rPr>
              <a:t> “1.8.6”)</a:t>
            </a:r>
          </a:p>
          <a:p>
            <a:pPr lvl="1"/>
            <a:r>
              <a:rPr lang="en-US" sz="2200" dirty="0">
                <a:latin typeface="Arial" panose="020B0604020202020204" pitchFamily="34" charset="0"/>
                <a:cs typeface="Arial" panose="020B0604020202020204" pitchFamily="34" charset="0"/>
              </a:rPr>
              <a:t>New/revised Metrics (Air Toxics, PM</a:t>
            </a:r>
            <a:r>
              <a:rPr lang="en-US" sz="1900" dirty="0">
                <a:latin typeface="Arial" panose="020B0604020202020204" pitchFamily="34" charset="0"/>
                <a:cs typeface="Arial" panose="020B0604020202020204" pitchFamily="34" charset="0"/>
              </a:rPr>
              <a:t>2.5</a:t>
            </a:r>
            <a:r>
              <a:rPr lang="en-US" sz="2200" dirty="0">
                <a:latin typeface="Arial" panose="020B0604020202020204" pitchFamily="34" charset="0"/>
                <a:cs typeface="Arial" panose="020B0604020202020204" pitchFamily="34" charset="0"/>
              </a:rPr>
              <a:t>, O</a:t>
            </a:r>
            <a:r>
              <a:rPr lang="en-US" sz="19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&amp; </a:t>
            </a:r>
            <a:r>
              <a:rPr lang="en-US" sz="2200" dirty="0">
                <a:solidFill>
                  <a:srgbClr val="FF0000"/>
                </a:solidFill>
                <a:latin typeface="Arial" panose="020B0604020202020204" pitchFamily="34" charset="0"/>
                <a:cs typeface="Arial" panose="020B0604020202020204" pitchFamily="34" charset="0"/>
              </a:rPr>
              <a:t>EJ</a:t>
            </a:r>
            <a:r>
              <a:rPr lang="en-US" sz="2200" dirty="0">
                <a:latin typeface="Arial" panose="020B0604020202020204" pitchFamily="34" charset="0"/>
                <a:cs typeface="Arial" panose="020B0604020202020204" pitchFamily="34" charset="0"/>
              </a:rPr>
              <a:t>)</a:t>
            </a:r>
          </a:p>
          <a:p>
            <a:pPr lvl="1"/>
            <a:r>
              <a:rPr lang="en-US" sz="2200" dirty="0">
                <a:latin typeface="Arial" panose="020B0604020202020204" pitchFamily="34" charset="0"/>
                <a:cs typeface="Arial" panose="020B0604020202020204" pitchFamily="34" charset="0"/>
              </a:rPr>
              <a:t>New/updated data inputs and functions:</a:t>
            </a:r>
          </a:p>
          <a:p>
            <a:pPr lvl="2"/>
            <a:r>
              <a:rPr lang="en-US" sz="2200" dirty="0">
                <a:solidFill>
                  <a:srgbClr val="7030A0"/>
                </a:solidFill>
                <a:latin typeface="Arial" panose="020B0604020202020204" pitchFamily="34" charset="0"/>
                <a:cs typeface="Arial" panose="020B0604020202020204" pitchFamily="34" charset="0"/>
              </a:rPr>
              <a:t>EJ/Demographic data (from EJSCREEN)</a:t>
            </a:r>
          </a:p>
          <a:p>
            <a:pPr lvl="2"/>
            <a:r>
              <a:rPr lang="en-US" sz="2200" dirty="0">
                <a:solidFill>
                  <a:srgbClr val="7030A0"/>
                </a:solidFill>
                <a:latin typeface="Arial" panose="020B0604020202020204" pitchFamily="34" charset="0"/>
                <a:cs typeface="Arial" panose="020B0604020202020204" pitchFamily="34" charset="0"/>
              </a:rPr>
              <a:t>Tribal areas &amp; Advance areas</a:t>
            </a:r>
          </a:p>
          <a:p>
            <a:pPr lvl="2"/>
            <a:r>
              <a:rPr lang="en-US" sz="2200" dirty="0">
                <a:solidFill>
                  <a:srgbClr val="7030A0"/>
                </a:solidFill>
                <a:latin typeface="Arial" panose="020B0604020202020204" pitchFamily="34" charset="0"/>
                <a:cs typeface="Arial" panose="020B0604020202020204" pitchFamily="34" charset="0"/>
              </a:rPr>
              <a:t>2017 emissions data (including GHG &amp; sector mapping) </a:t>
            </a:r>
            <a:r>
              <a:rPr lang="en-US" sz="2200" dirty="0">
                <a:latin typeface="Arial" panose="020B0604020202020204" pitchFamily="34" charset="0"/>
                <a:cs typeface="Arial" panose="020B0604020202020204" pitchFamily="34" charset="0"/>
              </a:rPr>
              <a:t>(updated from 2014)</a:t>
            </a:r>
          </a:p>
          <a:p>
            <a:pPr lvl="1"/>
            <a:r>
              <a:rPr lang="en-US" sz="2200" dirty="0">
                <a:latin typeface="Arial" panose="020B0604020202020204" pitchFamily="34" charset="0"/>
                <a:cs typeface="Arial" panose="020B0604020202020204" pitchFamily="34" charset="0"/>
              </a:rPr>
              <a:t>“Source &amp; Sector” emissions summary to support “Sector prioritization” effort</a:t>
            </a:r>
          </a:p>
          <a:p>
            <a:pPr lvl="1"/>
            <a:r>
              <a:rPr lang="en-US" sz="2200" dirty="0">
                <a:latin typeface="Arial" panose="020B0604020202020204" pitchFamily="34" charset="0"/>
                <a:cs typeface="Arial" panose="020B0604020202020204" pitchFamily="34" charset="0"/>
              </a:rPr>
              <a:t>“Source Category” emissions analysis (point, non-point, road, non-road, event)</a:t>
            </a:r>
          </a:p>
          <a:p>
            <a:pPr lvl="1"/>
            <a:r>
              <a:rPr lang="en-US" sz="2200" dirty="0">
                <a:latin typeface="Arial" panose="020B0604020202020204" pitchFamily="34" charset="0"/>
                <a:cs typeface="Arial" panose="020B0604020202020204" pitchFamily="34" charset="0"/>
              </a:rPr>
              <a:t>Complete EPA region “Table Generator”</a:t>
            </a:r>
          </a:p>
          <a:p>
            <a:pPr lvl="1"/>
            <a:r>
              <a:rPr lang="en-US" sz="2200" dirty="0">
                <a:latin typeface="Arial" panose="020B0604020202020204" pitchFamily="34" charset="0"/>
                <a:cs typeface="Arial" panose="020B0604020202020204" pitchFamily="34" charset="0"/>
              </a:rPr>
              <a:t>Upgrade “Data Query” module &amp; “Data Input” module </a:t>
            </a:r>
          </a:p>
          <a:p>
            <a:r>
              <a:rPr lang="en-US" sz="2800" dirty="0">
                <a:solidFill>
                  <a:srgbClr val="0000FF"/>
                </a:solidFill>
                <a:latin typeface="Arial" panose="020B0604020202020204" pitchFamily="34" charset="0"/>
                <a:cs typeface="Arial" panose="020B0604020202020204" pitchFamily="34" charset="0"/>
              </a:rPr>
              <a:t>Next Steps and Work Plan</a:t>
            </a:r>
          </a:p>
          <a:p>
            <a:pPr lvl="1"/>
            <a:r>
              <a:rPr lang="en-US" sz="2100" dirty="0">
                <a:latin typeface="Arial" panose="020B0604020202020204" pitchFamily="34" charset="0"/>
                <a:cs typeface="Arial" panose="020B0604020202020204" pitchFamily="34" charset="0"/>
              </a:rPr>
              <a:t>2017 fused PM</a:t>
            </a:r>
            <a:r>
              <a:rPr lang="en-US" sz="1900" dirty="0">
                <a:latin typeface="Arial" panose="020B0604020202020204" pitchFamily="34" charset="0"/>
                <a:cs typeface="Arial" panose="020B0604020202020204" pitchFamily="34" charset="0"/>
              </a:rPr>
              <a:t>2.5</a:t>
            </a:r>
            <a:r>
              <a:rPr lang="en-US" sz="2100" dirty="0">
                <a:latin typeface="Arial" panose="020B0604020202020204" pitchFamily="34" charset="0"/>
                <a:cs typeface="Arial" panose="020B0604020202020204" pitchFamily="34" charset="0"/>
              </a:rPr>
              <a:t> &amp; O</a:t>
            </a:r>
            <a:r>
              <a:rPr lang="en-US" sz="1900" dirty="0">
                <a:latin typeface="Arial" panose="020B0604020202020204" pitchFamily="34" charset="0"/>
                <a:cs typeface="Arial" panose="020B0604020202020204" pitchFamily="34" charset="0"/>
              </a:rPr>
              <a:t>3</a:t>
            </a:r>
            <a:r>
              <a:rPr lang="en-US" sz="2100" dirty="0">
                <a:latin typeface="Arial" panose="020B0604020202020204" pitchFamily="34" charset="0"/>
                <a:cs typeface="Arial" panose="020B0604020202020204" pitchFamily="34" charset="0"/>
              </a:rPr>
              <a:t> and risk data (Aug.) and 2017 fused air toxic and risk data (Oct.)</a:t>
            </a:r>
          </a:p>
          <a:p>
            <a:pPr lvl="1"/>
            <a:r>
              <a:rPr lang="en-US" sz="2100" dirty="0">
                <a:latin typeface="Arial" panose="020B0604020202020204" pitchFamily="34" charset="0"/>
                <a:cs typeface="Arial" panose="020B0604020202020204" pitchFamily="34" charset="0"/>
              </a:rPr>
              <a:t>Include Monitoring sites/data (PM2.5 &amp; O3 first, then AT) (Aug.)</a:t>
            </a:r>
          </a:p>
          <a:p>
            <a:pPr lvl="1"/>
            <a:r>
              <a:rPr lang="en-US" sz="2100" dirty="0">
                <a:solidFill>
                  <a:srgbClr val="FF0000"/>
                </a:solidFill>
                <a:latin typeface="Arial" panose="020B0604020202020204" pitchFamily="34" charset="0"/>
                <a:cs typeface="Arial" panose="020B0604020202020204" pitchFamily="34" charset="0"/>
              </a:rPr>
              <a:t>Developing screening capabilities for “Proximity analysis of MP risks and EJ” (TBD)</a:t>
            </a:r>
          </a:p>
        </p:txBody>
      </p:sp>
      <p:sp>
        <p:nvSpPr>
          <p:cNvPr id="4" name="Slide Number Placeholder 1">
            <a:extLst>
              <a:ext uri="{FF2B5EF4-FFF2-40B4-BE49-F238E27FC236}">
                <a16:creationId xmlns:a16="http://schemas.microsoft.com/office/drawing/2014/main" id="{C07D34BC-FCC9-4DB3-9168-CFA5BEF897C1}"/>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23</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2634687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D3B0-E44A-4467-A331-1996779058BE}"/>
              </a:ext>
            </a:extLst>
          </p:cNvPr>
          <p:cNvSpPr>
            <a:spLocks noGrp="1"/>
          </p:cNvSpPr>
          <p:nvPr>
            <p:ph type="title"/>
          </p:nvPr>
        </p:nvSpPr>
        <p:spPr>
          <a:xfrm>
            <a:off x="271153" y="71440"/>
            <a:ext cx="11649694" cy="669103"/>
          </a:xfrm>
        </p:spPr>
        <p:txBody>
          <a:bodyPr/>
          <a:lstStyle/>
          <a:p>
            <a:r>
              <a:rPr lang="en-US" dirty="0"/>
              <a:t>Need for Proximity Screening for Air Quality Planning</a:t>
            </a:r>
          </a:p>
        </p:txBody>
      </p:sp>
      <p:graphicFrame>
        <p:nvGraphicFramePr>
          <p:cNvPr id="6" name="Diagram 5">
            <a:extLst>
              <a:ext uri="{FF2B5EF4-FFF2-40B4-BE49-F238E27FC236}">
                <a16:creationId xmlns:a16="http://schemas.microsoft.com/office/drawing/2014/main" id="{6B888D7D-160F-44F7-978F-ABEC29FA300F}"/>
              </a:ext>
            </a:extLst>
          </p:cNvPr>
          <p:cNvGraphicFramePr/>
          <p:nvPr/>
        </p:nvGraphicFramePr>
        <p:xfrm>
          <a:off x="271153" y="961901"/>
          <a:ext cx="11649694" cy="5700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1">
            <a:extLst>
              <a:ext uri="{FF2B5EF4-FFF2-40B4-BE49-F238E27FC236}">
                <a16:creationId xmlns:a16="http://schemas.microsoft.com/office/drawing/2014/main" id="{DD459FBA-E5F3-41D4-ABB4-DE2FD6DF2AA4}"/>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24</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1355029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5638" y="80426"/>
            <a:ext cx="11731105" cy="644880"/>
          </a:xfrm>
        </p:spPr>
        <p:txBody>
          <a:bodyPr>
            <a:noAutofit/>
          </a:bodyPr>
          <a:lstStyle/>
          <a:p>
            <a:r>
              <a:rPr lang="en-US" altLang="zh-CN" sz="2800" dirty="0">
                <a:latin typeface="Arial" panose="020B0604020202020204" pitchFamily="34" charset="0"/>
                <a:cs typeface="Arial" panose="020B0604020202020204" pitchFamily="34" charset="0"/>
              </a:rPr>
              <a:t>Developing Screening Capabilities for </a:t>
            </a:r>
            <a:br>
              <a:rPr lang="en-US" altLang="zh-CN" sz="2800" dirty="0">
                <a:solidFill>
                  <a:srgbClr val="FFFF00"/>
                </a:solidFill>
                <a:latin typeface="Arial" panose="020B0604020202020204" pitchFamily="34" charset="0"/>
                <a:cs typeface="Arial" panose="020B0604020202020204" pitchFamily="34" charset="0"/>
              </a:rPr>
            </a:br>
            <a:r>
              <a:rPr lang="en-US" altLang="zh-CN" sz="2800" dirty="0">
                <a:solidFill>
                  <a:srgbClr val="FFFF00"/>
                </a:solidFill>
                <a:latin typeface="Arial" panose="020B0604020202020204" pitchFamily="34" charset="0"/>
                <a:cs typeface="Arial" panose="020B0604020202020204" pitchFamily="34" charset="0"/>
              </a:rPr>
              <a:t>“Proximity Analysis of MP Risks &amp; EJ”</a:t>
            </a:r>
            <a:endParaRPr lang="zh-CN" altLang="en-US" sz="2800" dirty="0">
              <a:solidFill>
                <a:srgbClr val="FFFF00"/>
              </a:solidFill>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10008854" y="641649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25</a:t>
            </a:fld>
            <a:endParaRPr lang="en-US" dirty="0">
              <a:solidFill>
                <a:prstClr val="black">
                  <a:tint val="75000"/>
                </a:prstClr>
              </a:solidFill>
              <a:latin typeface="Arial" pitchFamily="34" charset="0"/>
              <a:ea typeface="微软雅黑"/>
            </a:endParaRPr>
          </a:p>
        </p:txBody>
      </p:sp>
      <p:grpSp>
        <p:nvGrpSpPr>
          <p:cNvPr id="2" name="Group 1">
            <a:extLst>
              <a:ext uri="{FF2B5EF4-FFF2-40B4-BE49-F238E27FC236}">
                <a16:creationId xmlns:a16="http://schemas.microsoft.com/office/drawing/2014/main" id="{98C8480B-8B8A-44ED-99CE-490A552FD5B2}"/>
              </a:ext>
            </a:extLst>
          </p:cNvPr>
          <p:cNvGrpSpPr/>
          <p:nvPr/>
        </p:nvGrpSpPr>
        <p:grpSpPr>
          <a:xfrm>
            <a:off x="206140" y="3224985"/>
            <a:ext cx="4683507" cy="3474631"/>
            <a:chOff x="1524000" y="874033"/>
            <a:chExt cx="9178287" cy="5792578"/>
          </a:xfrm>
        </p:grpSpPr>
        <p:pic>
          <p:nvPicPr>
            <p:cNvPr id="3" name="Picture 2">
              <a:extLst>
                <a:ext uri="{FF2B5EF4-FFF2-40B4-BE49-F238E27FC236}">
                  <a16:creationId xmlns:a16="http://schemas.microsoft.com/office/drawing/2014/main" id="{7581BC56-9C4C-4474-A57E-160FA6676630}"/>
                </a:ext>
              </a:extLst>
            </p:cNvPr>
            <p:cNvPicPr>
              <a:picLocks noChangeAspect="1"/>
            </p:cNvPicPr>
            <p:nvPr/>
          </p:nvPicPr>
          <p:blipFill>
            <a:blip r:embed="rId3"/>
            <a:stretch>
              <a:fillRect/>
            </a:stretch>
          </p:blipFill>
          <p:spPr>
            <a:xfrm>
              <a:off x="1524000" y="874033"/>
              <a:ext cx="9178287" cy="5792578"/>
            </a:xfrm>
            <a:prstGeom prst="rect">
              <a:avLst/>
            </a:prstGeom>
            <a:ln w="19050">
              <a:solidFill>
                <a:schemeClr val="accent1"/>
              </a:solidFill>
            </a:ln>
          </p:spPr>
        </p:pic>
        <p:pic>
          <p:nvPicPr>
            <p:cNvPr id="27" name="Picture 26">
              <a:extLst>
                <a:ext uri="{FF2B5EF4-FFF2-40B4-BE49-F238E27FC236}">
                  <a16:creationId xmlns:a16="http://schemas.microsoft.com/office/drawing/2014/main" id="{5BD250C7-45A5-4B80-AB9B-FC1AC1CAF017}"/>
                </a:ext>
              </a:extLst>
            </p:cNvPr>
            <p:cNvPicPr>
              <a:picLocks noChangeAspect="1"/>
            </p:cNvPicPr>
            <p:nvPr/>
          </p:nvPicPr>
          <p:blipFill>
            <a:blip r:embed="rId4"/>
            <a:stretch>
              <a:fillRect/>
            </a:stretch>
          </p:blipFill>
          <p:spPr>
            <a:xfrm>
              <a:off x="7010691" y="2639830"/>
              <a:ext cx="3675599" cy="2602537"/>
            </a:xfrm>
            <a:prstGeom prst="rect">
              <a:avLst/>
            </a:prstGeom>
            <a:ln>
              <a:solidFill>
                <a:schemeClr val="tx1"/>
              </a:solidFill>
            </a:ln>
          </p:spPr>
        </p:pic>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718627" y="5930811"/>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 name="Oval 3">
              <a:extLst>
                <a:ext uri="{FF2B5EF4-FFF2-40B4-BE49-F238E27FC236}">
                  <a16:creationId xmlns:a16="http://schemas.microsoft.com/office/drawing/2014/main" id="{A52F0FCA-4207-4B16-9B48-8A3118377D63}"/>
                </a:ext>
              </a:extLst>
            </p:cNvPr>
            <p:cNvSpPr/>
            <p:nvPr/>
          </p:nvSpPr>
          <p:spPr bwMode="auto">
            <a:xfrm>
              <a:off x="2202839" y="2210671"/>
              <a:ext cx="2077018" cy="1675529"/>
            </a:xfrm>
            <a:prstGeom prst="ellipse">
              <a:avLst/>
            </a:prstGeom>
            <a:noFill/>
            <a:ln w="38100"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900" dirty="0">
                <a:solidFill>
                  <a:srgbClr val="FF3300"/>
                </a:solidFill>
                <a:latin typeface="Arial" charset="0"/>
                <a:ea typeface="宋体" pitchFamily="2" charset="-122"/>
              </a:endParaRPr>
            </a:p>
          </p:txBody>
        </p:sp>
        <p:pic>
          <p:nvPicPr>
            <p:cNvPr id="5" name="Picture 4">
              <a:extLst>
                <a:ext uri="{FF2B5EF4-FFF2-40B4-BE49-F238E27FC236}">
                  <a16:creationId xmlns:a16="http://schemas.microsoft.com/office/drawing/2014/main" id="{551D6380-9E7E-4871-8935-9D308B7AFD3E}"/>
                </a:ext>
              </a:extLst>
            </p:cNvPr>
            <p:cNvPicPr>
              <a:picLocks noChangeAspect="1"/>
            </p:cNvPicPr>
            <p:nvPr/>
          </p:nvPicPr>
          <p:blipFill rotWithShape="1">
            <a:blip r:embed="rId4"/>
            <a:srcRect b="55277"/>
            <a:stretch/>
          </p:blipFill>
          <p:spPr>
            <a:xfrm>
              <a:off x="3258024" y="4275562"/>
              <a:ext cx="6106000" cy="1946869"/>
            </a:xfrm>
            <a:prstGeom prst="rect">
              <a:avLst/>
            </a:prstGeom>
            <a:ln>
              <a:solidFill>
                <a:schemeClr val="tx1"/>
              </a:solidFill>
            </a:ln>
          </p:spPr>
        </p:pic>
        <p:sp>
          <p:nvSpPr>
            <p:cNvPr id="21" name="Rectangle 20">
              <a:extLst>
                <a:ext uri="{FF2B5EF4-FFF2-40B4-BE49-F238E27FC236}">
                  <a16:creationId xmlns:a16="http://schemas.microsoft.com/office/drawing/2014/main" id="{C9A7E780-77F9-4181-B85B-A26333CEB478}"/>
                </a:ext>
              </a:extLst>
            </p:cNvPr>
            <p:cNvSpPr/>
            <p:nvPr/>
          </p:nvSpPr>
          <p:spPr>
            <a:xfrm>
              <a:off x="3244701" y="4955916"/>
              <a:ext cx="6088975" cy="508684"/>
            </a:xfrm>
            <a:prstGeom prst="rect">
              <a:avLst/>
            </a:prstGeom>
            <a:solidFill>
              <a:schemeClr val="bg1"/>
            </a:solidFill>
            <a:ln>
              <a:solidFill>
                <a:schemeClr val="tx1"/>
              </a:solidFill>
            </a:ln>
          </p:spPr>
          <p:txBody>
            <a:bodyPr wrap="square">
              <a:spAutoFit/>
            </a:bodyPr>
            <a:lstStyle/>
            <a:p>
              <a:pPr defTabSz="914400"/>
              <a:r>
                <a:rPr lang="en-US" sz="400" b="1" u="sng"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Facility</a:t>
              </a:r>
              <a:r>
                <a:rPr lang="en-US" sz="4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American Synthesis Rubber Co., KY                 </a:t>
              </a:r>
              <a:r>
                <a:rPr lang="en-US" sz="400" b="1" u="sng" kern="100" dirty="0">
                  <a:latin typeface="Times New Roman" panose="02020603050405020304" pitchFamily="18" charset="0"/>
                  <a:ea typeface="等线" panose="02010600030101010101" pitchFamily="2" charset="-122"/>
                  <a:cs typeface="Times New Roman" panose="02020603050405020304" pitchFamily="18" charset="0"/>
                </a:rPr>
                <a:t>Sector group</a:t>
              </a:r>
              <a:r>
                <a:rPr lang="en-US" sz="400" b="1" kern="100" dirty="0">
                  <a:latin typeface="Times New Roman" panose="02020603050405020304" pitchFamily="18" charset="0"/>
                  <a:ea typeface="等线" panose="02010600030101010101" pitchFamily="2" charset="-122"/>
                  <a:cs typeface="Times New Roman" panose="02020603050405020304" pitchFamily="18" charset="0"/>
                </a:rPr>
                <a:t>: Polymers and Resins Production</a:t>
              </a:r>
              <a:endParaRPr lang="en-US" sz="4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endParaRPr>
            </a:p>
            <a:p>
              <a:pPr defTabSz="914400"/>
              <a:r>
                <a:rPr lang="en-US" sz="1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p>
            <a:p>
              <a:pPr defTabSz="914400"/>
              <a:r>
                <a:rPr lang="en-US" sz="4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sz="7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x     </a:t>
              </a:r>
              <a:r>
                <a:rPr lang="en-US" sz="4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Display national map for Sector group</a:t>
              </a:r>
            </a:p>
          </p:txBody>
        </p:sp>
        <p:sp>
          <p:nvSpPr>
            <p:cNvPr id="19" name="Rectangle 18">
              <a:extLst>
                <a:ext uri="{FF2B5EF4-FFF2-40B4-BE49-F238E27FC236}">
                  <a16:creationId xmlns:a16="http://schemas.microsoft.com/office/drawing/2014/main" id="{D1691BF3-5FA0-408F-A462-6B98FC7160B6}"/>
                </a:ext>
              </a:extLst>
            </p:cNvPr>
            <p:cNvSpPr/>
            <p:nvPr/>
          </p:nvSpPr>
          <p:spPr bwMode="auto">
            <a:xfrm>
              <a:off x="3230592" y="5452967"/>
              <a:ext cx="6106000" cy="1136885"/>
            </a:xfrm>
            <a:prstGeom prst="rect">
              <a:avLst/>
            </a:prstGeom>
            <a:solidFill>
              <a:schemeClr val="bg2"/>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900" dirty="0">
                <a:solidFill>
                  <a:srgbClr val="FF3300"/>
                </a:solidFill>
                <a:latin typeface="Arial" charset="0"/>
                <a:ea typeface="宋体" pitchFamily="2" charset="-122"/>
              </a:endParaRPr>
            </a:p>
          </p:txBody>
        </p:sp>
        <p:sp>
          <p:nvSpPr>
            <p:cNvPr id="23" name="Rectangle 22">
              <a:extLst>
                <a:ext uri="{FF2B5EF4-FFF2-40B4-BE49-F238E27FC236}">
                  <a16:creationId xmlns:a16="http://schemas.microsoft.com/office/drawing/2014/main" id="{58DB7AB7-225C-4AE1-B1B9-2B1069CAA46E}"/>
                </a:ext>
              </a:extLst>
            </p:cNvPr>
            <p:cNvSpPr/>
            <p:nvPr/>
          </p:nvSpPr>
          <p:spPr>
            <a:xfrm>
              <a:off x="4279859" y="6104166"/>
              <a:ext cx="1904264" cy="277464"/>
            </a:xfrm>
            <a:prstGeom prst="rect">
              <a:avLst/>
            </a:prstGeom>
            <a:solidFill>
              <a:schemeClr val="bg2"/>
            </a:solidFill>
            <a:ln>
              <a:solidFill>
                <a:schemeClr val="tx1"/>
              </a:solidFill>
            </a:ln>
          </p:spPr>
          <p:txBody>
            <a:bodyPr wrap="square">
              <a:spAutoFit/>
            </a:bodyPr>
            <a:lstStyle/>
            <a:p>
              <a:pPr algn="ctr" defTabSz="914400"/>
              <a:r>
                <a:rPr lang="en-US" sz="600" b="1" kern="100" dirty="0">
                  <a:solidFill>
                    <a:srgbClr val="000000"/>
                  </a:solidFill>
                  <a:latin typeface="Arial" panose="020B0604020202020204" pitchFamily="34" charset="0"/>
                  <a:ea typeface="等线" panose="02010600030101010101" pitchFamily="2" charset="-122"/>
                  <a:cs typeface="Arial" panose="020B0604020202020204" pitchFamily="34" charset="0"/>
                </a:rPr>
                <a:t>Create Table</a:t>
              </a:r>
            </a:p>
          </p:txBody>
        </p:sp>
        <p:sp>
          <p:nvSpPr>
            <p:cNvPr id="24" name="Rectangle 23">
              <a:extLst>
                <a:ext uri="{FF2B5EF4-FFF2-40B4-BE49-F238E27FC236}">
                  <a16:creationId xmlns:a16="http://schemas.microsoft.com/office/drawing/2014/main" id="{5684A689-EAF8-4ED7-B733-7717143C2A70}"/>
                </a:ext>
              </a:extLst>
            </p:cNvPr>
            <p:cNvSpPr/>
            <p:nvPr/>
          </p:nvSpPr>
          <p:spPr>
            <a:xfrm>
              <a:off x="6398804" y="6096958"/>
              <a:ext cx="1821428" cy="277464"/>
            </a:xfrm>
            <a:prstGeom prst="rect">
              <a:avLst/>
            </a:prstGeom>
            <a:solidFill>
              <a:schemeClr val="bg2"/>
            </a:solidFill>
            <a:ln>
              <a:solidFill>
                <a:schemeClr val="tx1"/>
              </a:solidFill>
            </a:ln>
          </p:spPr>
          <p:txBody>
            <a:bodyPr wrap="square">
              <a:spAutoFit/>
            </a:bodyPr>
            <a:lstStyle/>
            <a:p>
              <a:pPr algn="ctr" defTabSz="914400"/>
              <a:r>
                <a:rPr lang="en-US" sz="600" b="1" kern="100" dirty="0">
                  <a:solidFill>
                    <a:srgbClr val="000000"/>
                  </a:solidFill>
                  <a:latin typeface="Arial" panose="020B0604020202020204" pitchFamily="34" charset="0"/>
                  <a:ea typeface="等线" panose="02010600030101010101" pitchFamily="2" charset="-122"/>
                  <a:cs typeface="Arial" panose="020B0604020202020204" pitchFamily="34" charset="0"/>
                </a:rPr>
                <a:t>Create Plot</a:t>
              </a:r>
            </a:p>
          </p:txBody>
        </p:sp>
        <p:sp>
          <p:nvSpPr>
            <p:cNvPr id="6" name="Rectangle 5">
              <a:extLst>
                <a:ext uri="{FF2B5EF4-FFF2-40B4-BE49-F238E27FC236}">
                  <a16:creationId xmlns:a16="http://schemas.microsoft.com/office/drawing/2014/main" id="{2220978B-1ABA-4B95-8BB1-F4DE170A2154}"/>
                </a:ext>
              </a:extLst>
            </p:cNvPr>
            <p:cNvSpPr/>
            <p:nvPr/>
          </p:nvSpPr>
          <p:spPr>
            <a:xfrm>
              <a:off x="3239737" y="4269740"/>
              <a:ext cx="6121998" cy="346829"/>
            </a:xfrm>
            <a:prstGeom prst="rect">
              <a:avLst/>
            </a:prstGeom>
            <a:solidFill>
              <a:schemeClr val="bg2"/>
            </a:solidFill>
            <a:ln w="28575">
              <a:solidFill>
                <a:schemeClr val="tx1"/>
              </a:solidFill>
            </a:ln>
          </p:spPr>
          <p:txBody>
            <a:bodyPr wrap="square">
              <a:spAutoFit/>
            </a:bodyPr>
            <a:lstStyle/>
            <a:p>
              <a:pPr algn="ctr" defTabSz="914400"/>
              <a:r>
                <a:rPr lang="en-US" sz="7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 and Spatial Analysis for MP Risks and EJ  </a:t>
              </a:r>
              <a:r>
                <a:rPr lang="en-US" sz="900" b="1" kern="100" dirty="0">
                  <a:solidFill>
                    <a:srgbClr val="000000"/>
                  </a:solidFill>
                  <a:latin typeface="Arial" panose="020B0604020202020204" pitchFamily="34" charset="0"/>
                  <a:ea typeface="等线" panose="02010600030101010101" pitchFamily="2" charset="-122"/>
                  <a:cs typeface="Arial" panose="020B0604020202020204" pitchFamily="34" charset="0"/>
                </a:rPr>
                <a:t>  </a:t>
              </a:r>
              <a:r>
                <a:rPr lang="en-US" sz="700" b="1" kern="100" dirty="0">
                  <a:solidFill>
                    <a:srgbClr val="000000"/>
                  </a:solidFill>
                  <a:latin typeface="Arial" panose="020B0604020202020204" pitchFamily="34" charset="0"/>
                  <a:ea typeface="等线" panose="02010600030101010101" pitchFamily="2" charset="-122"/>
                  <a:cs typeface="Arial" panose="020B0604020202020204" pitchFamily="34" charset="0"/>
                </a:rPr>
                <a:t> </a:t>
              </a:r>
              <a:endParaRPr lang="en-US" sz="700" b="1" dirty="0">
                <a:solidFill>
                  <a:srgbClr val="000000"/>
                </a:solidFill>
                <a:latin typeface="Arial" panose="020B0604020202020204" pitchFamily="34" charset="0"/>
                <a:ea typeface="微软雅黑"/>
                <a:cs typeface="Arial" panose="020B0604020202020204" pitchFamily="34" charset="0"/>
              </a:endParaRPr>
            </a:p>
          </p:txBody>
        </p:sp>
        <p:sp>
          <p:nvSpPr>
            <p:cNvPr id="7" name="Rectangle 6">
              <a:extLst>
                <a:ext uri="{FF2B5EF4-FFF2-40B4-BE49-F238E27FC236}">
                  <a16:creationId xmlns:a16="http://schemas.microsoft.com/office/drawing/2014/main" id="{93878FB0-0D10-418A-92F6-2C4EE4AE07A5}"/>
                </a:ext>
              </a:extLst>
            </p:cNvPr>
            <p:cNvSpPr/>
            <p:nvPr/>
          </p:nvSpPr>
          <p:spPr>
            <a:xfrm>
              <a:off x="3215654" y="4647328"/>
              <a:ext cx="1717797" cy="277464"/>
            </a:xfrm>
            <a:prstGeom prst="rect">
              <a:avLst/>
            </a:prstGeom>
            <a:solidFill>
              <a:srgbClr val="FFFF00"/>
            </a:solidFill>
            <a:ln>
              <a:solidFill>
                <a:schemeClr val="tx1"/>
              </a:solidFill>
            </a:ln>
          </p:spPr>
          <p:txBody>
            <a:bodyPr wrap="square">
              <a:spAutoFit/>
            </a:bodyPr>
            <a:lstStyle/>
            <a:p>
              <a:pPr algn="ctr" defTabSz="914400"/>
              <a:r>
                <a:rPr lang="en-US" sz="6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 Analysis</a:t>
              </a:r>
              <a:endParaRPr lang="en-US" sz="600" dirty="0">
                <a:solidFill>
                  <a:srgbClr val="000000"/>
                </a:solidFill>
                <a:latin typeface="Arial" panose="020B0604020202020204" pitchFamily="34" charset="0"/>
                <a:ea typeface="微软雅黑"/>
                <a:cs typeface="Arial" panose="020B0604020202020204" pitchFamily="34" charset="0"/>
              </a:endParaRPr>
            </a:p>
          </p:txBody>
        </p:sp>
        <p:sp>
          <p:nvSpPr>
            <p:cNvPr id="14" name="Rectangle 13">
              <a:extLst>
                <a:ext uri="{FF2B5EF4-FFF2-40B4-BE49-F238E27FC236}">
                  <a16:creationId xmlns:a16="http://schemas.microsoft.com/office/drawing/2014/main" id="{513DA572-D8D5-4AED-9EE8-BA1804907FB0}"/>
                </a:ext>
              </a:extLst>
            </p:cNvPr>
            <p:cNvSpPr/>
            <p:nvPr/>
          </p:nvSpPr>
          <p:spPr>
            <a:xfrm>
              <a:off x="6375000" y="4675211"/>
              <a:ext cx="1190728" cy="254342"/>
            </a:xfrm>
            <a:prstGeom prst="rect">
              <a:avLst/>
            </a:prstGeom>
            <a:solidFill>
              <a:schemeClr val="bg1"/>
            </a:solidFill>
            <a:ln>
              <a:noFill/>
            </a:ln>
          </p:spPr>
          <p:txBody>
            <a:bodyPr wrap="square">
              <a:spAutoFit/>
            </a:bodyPr>
            <a:lstStyle/>
            <a:p>
              <a:pPr algn="ctr" defTabSz="914400"/>
              <a:endParaRPr lang="en-US" sz="500" dirty="0">
                <a:solidFill>
                  <a:srgbClr val="000000"/>
                </a:solidFill>
                <a:latin typeface="Arial" panose="020B0604020202020204" pitchFamily="34" charset="0"/>
                <a:ea typeface="微软雅黑"/>
                <a:cs typeface="Arial" panose="020B0604020202020204" pitchFamily="34" charset="0"/>
              </a:endParaRPr>
            </a:p>
          </p:txBody>
        </p:sp>
        <p:grpSp>
          <p:nvGrpSpPr>
            <p:cNvPr id="30" name="Group 29">
              <a:extLst>
                <a:ext uri="{FF2B5EF4-FFF2-40B4-BE49-F238E27FC236}">
                  <a16:creationId xmlns:a16="http://schemas.microsoft.com/office/drawing/2014/main" id="{C109F5D3-21DA-4064-A5FF-BA0BCF919567}"/>
                </a:ext>
              </a:extLst>
            </p:cNvPr>
            <p:cNvGrpSpPr/>
            <p:nvPr/>
          </p:nvGrpSpPr>
          <p:grpSpPr>
            <a:xfrm>
              <a:off x="6304383" y="5633804"/>
              <a:ext cx="1564787" cy="293775"/>
              <a:chOff x="4667038" y="4938031"/>
              <a:chExt cx="1564787" cy="293775"/>
            </a:xfrm>
          </p:grpSpPr>
          <p:sp>
            <p:nvSpPr>
              <p:cNvPr id="11" name="Rectangle 10">
                <a:extLst>
                  <a:ext uri="{FF2B5EF4-FFF2-40B4-BE49-F238E27FC236}">
                    <a16:creationId xmlns:a16="http://schemas.microsoft.com/office/drawing/2014/main" id="{BBF9F624-84B4-43D9-B118-0B28DF181BB9}"/>
                  </a:ext>
                </a:extLst>
              </p:cNvPr>
              <p:cNvSpPr/>
              <p:nvPr/>
            </p:nvSpPr>
            <p:spPr>
              <a:xfrm flipH="1">
                <a:off x="4667038" y="4970872"/>
                <a:ext cx="394817" cy="254341"/>
              </a:xfrm>
              <a:prstGeom prst="rect">
                <a:avLst/>
              </a:prstGeom>
            </p:spPr>
            <p:txBody>
              <a:bodyPr wrap="square">
                <a:spAutoFit/>
              </a:bodyPr>
              <a:lstStyle/>
              <a:p>
                <a:pPr defTabSz="914400"/>
                <a:r>
                  <a:rPr lang="en-US" sz="500"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5</a:t>
                </a:r>
                <a:endParaRPr lang="en-US" sz="500" dirty="0">
                  <a:solidFill>
                    <a:srgbClr val="000000"/>
                  </a:solidFill>
                  <a:latin typeface="微软雅黑"/>
                  <a:ea typeface="微软雅黑"/>
                </a:endParaRPr>
              </a:p>
            </p:txBody>
          </p:sp>
          <p:grpSp>
            <p:nvGrpSpPr>
              <p:cNvPr id="8" name="Group 7">
                <a:extLst>
                  <a:ext uri="{FF2B5EF4-FFF2-40B4-BE49-F238E27FC236}">
                    <a16:creationId xmlns:a16="http://schemas.microsoft.com/office/drawing/2014/main" id="{C7629572-0C1D-4789-8A79-9741A1D6CD0F}"/>
                  </a:ext>
                </a:extLst>
              </p:cNvPr>
              <p:cNvGrpSpPr/>
              <p:nvPr/>
            </p:nvGrpSpPr>
            <p:grpSpPr>
              <a:xfrm>
                <a:off x="4761458" y="4938031"/>
                <a:ext cx="1170432" cy="114009"/>
                <a:chOff x="4807178" y="4892311"/>
                <a:chExt cx="1170432" cy="114009"/>
              </a:xfrm>
            </p:grpSpPr>
            <p:cxnSp>
              <p:nvCxnSpPr>
                <p:cNvPr id="10" name="Straight Connector 9">
                  <a:extLst>
                    <a:ext uri="{FF2B5EF4-FFF2-40B4-BE49-F238E27FC236}">
                      <a16:creationId xmlns:a16="http://schemas.microsoft.com/office/drawing/2014/main" id="{B448E1AA-A400-4FDB-B625-66B0EC2708F3}"/>
                    </a:ext>
                  </a:extLst>
                </p:cNvPr>
                <p:cNvCxnSpPr/>
                <p:nvPr/>
              </p:nvCxnSpPr>
              <p:spPr bwMode="auto">
                <a:xfrm>
                  <a:off x="4807178" y="4941727"/>
                  <a:ext cx="1170432"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18" name="Rectangle 17">
                  <a:extLst>
                    <a:ext uri="{FF2B5EF4-FFF2-40B4-BE49-F238E27FC236}">
                      <a16:creationId xmlns:a16="http://schemas.microsoft.com/office/drawing/2014/main" id="{7112CEC0-27BB-4224-97B3-69A2BFAD3CDA}"/>
                    </a:ext>
                  </a:extLst>
                </p:cNvPr>
                <p:cNvSpPr/>
                <p:nvPr/>
              </p:nvSpPr>
              <p:spPr bwMode="auto">
                <a:xfrm>
                  <a:off x="5043680" y="4892311"/>
                  <a:ext cx="45719" cy="11400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900" dirty="0">
                    <a:solidFill>
                      <a:srgbClr val="FF3300"/>
                    </a:solidFill>
                    <a:latin typeface="Arial" charset="0"/>
                    <a:ea typeface="宋体" pitchFamily="2" charset="-122"/>
                  </a:endParaRPr>
                </a:p>
              </p:txBody>
            </p:sp>
          </p:grpSp>
          <p:sp>
            <p:nvSpPr>
              <p:cNvPr id="20" name="Rectangle 19">
                <a:extLst>
                  <a:ext uri="{FF2B5EF4-FFF2-40B4-BE49-F238E27FC236}">
                    <a16:creationId xmlns:a16="http://schemas.microsoft.com/office/drawing/2014/main" id="{9F7E70A6-CB09-4D14-8979-0F08697C23AE}"/>
                  </a:ext>
                </a:extLst>
              </p:cNvPr>
              <p:cNvSpPr/>
              <p:nvPr/>
            </p:nvSpPr>
            <p:spPr>
              <a:xfrm>
                <a:off x="5639158" y="4977465"/>
                <a:ext cx="592667" cy="254341"/>
              </a:xfrm>
              <a:prstGeom prst="rect">
                <a:avLst/>
              </a:prstGeom>
            </p:spPr>
            <p:txBody>
              <a:bodyPr wrap="none">
                <a:spAutoFit/>
              </a:bodyPr>
              <a:lstStyle/>
              <a:p>
                <a:pPr defTabSz="914400"/>
                <a:r>
                  <a:rPr lang="en-US" sz="500"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50km</a:t>
                </a:r>
                <a:endParaRPr lang="en-US" sz="500" dirty="0">
                  <a:solidFill>
                    <a:srgbClr val="000000"/>
                  </a:solidFill>
                  <a:latin typeface="微软雅黑"/>
                  <a:ea typeface="微软雅黑"/>
                </a:endParaRPr>
              </a:p>
            </p:txBody>
          </p:sp>
        </p:grpSp>
        <p:sp>
          <p:nvSpPr>
            <p:cNvPr id="25" name="Rectangle 24">
              <a:extLst>
                <a:ext uri="{FF2B5EF4-FFF2-40B4-BE49-F238E27FC236}">
                  <a16:creationId xmlns:a16="http://schemas.microsoft.com/office/drawing/2014/main" id="{E6DC3706-C353-463B-946A-AC7515AABABE}"/>
                </a:ext>
              </a:extLst>
            </p:cNvPr>
            <p:cNvSpPr/>
            <p:nvPr/>
          </p:nvSpPr>
          <p:spPr bwMode="auto">
            <a:xfrm>
              <a:off x="3224362" y="4636767"/>
              <a:ext cx="1725084" cy="30204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900" dirty="0">
                <a:solidFill>
                  <a:srgbClr val="FF3300"/>
                </a:solidFill>
                <a:latin typeface="Arial" charset="0"/>
                <a:ea typeface="宋体" pitchFamily="2" charset="-122"/>
              </a:endParaRPr>
            </a:p>
          </p:txBody>
        </p:sp>
        <p:grpSp>
          <p:nvGrpSpPr>
            <p:cNvPr id="31" name="Group 30">
              <a:extLst>
                <a:ext uri="{FF2B5EF4-FFF2-40B4-BE49-F238E27FC236}">
                  <a16:creationId xmlns:a16="http://schemas.microsoft.com/office/drawing/2014/main" id="{4C015334-AC65-4D69-A681-78A922DB232F}"/>
                </a:ext>
              </a:extLst>
            </p:cNvPr>
            <p:cNvGrpSpPr/>
            <p:nvPr/>
          </p:nvGrpSpPr>
          <p:grpSpPr>
            <a:xfrm>
              <a:off x="4185364" y="5557128"/>
              <a:ext cx="2112958" cy="254342"/>
              <a:chOff x="2592858" y="4893966"/>
              <a:chExt cx="2112958" cy="254342"/>
            </a:xfrm>
          </p:grpSpPr>
          <p:pic>
            <p:nvPicPr>
              <p:cNvPr id="26" name="Picture 25">
                <a:extLst>
                  <a:ext uri="{FF2B5EF4-FFF2-40B4-BE49-F238E27FC236}">
                    <a16:creationId xmlns:a16="http://schemas.microsoft.com/office/drawing/2014/main" id="{0A7880E1-4595-4F15-832B-55E7F5DEF538}"/>
                  </a:ext>
                </a:extLst>
              </p:cNvPr>
              <p:cNvPicPr>
                <a:picLocks noChangeAspect="1"/>
              </p:cNvPicPr>
              <p:nvPr/>
            </p:nvPicPr>
            <p:blipFill rotWithShape="1">
              <a:blip r:embed="rId4"/>
              <a:srcRect l="2171" t="10854" r="72189" b="84137"/>
              <a:stretch/>
            </p:blipFill>
            <p:spPr>
              <a:xfrm>
                <a:off x="3129504" y="4918648"/>
                <a:ext cx="1576312" cy="218028"/>
              </a:xfrm>
              <a:prstGeom prst="rect">
                <a:avLst/>
              </a:prstGeom>
              <a:ln>
                <a:solidFill>
                  <a:schemeClr val="bg1"/>
                </a:solidFill>
              </a:ln>
            </p:spPr>
          </p:pic>
          <p:sp>
            <p:nvSpPr>
              <p:cNvPr id="16" name="Rectangle 15">
                <a:extLst>
                  <a:ext uri="{FF2B5EF4-FFF2-40B4-BE49-F238E27FC236}">
                    <a16:creationId xmlns:a16="http://schemas.microsoft.com/office/drawing/2014/main" id="{BE9285A6-1DC7-4F6D-850A-8E60F942BF82}"/>
                  </a:ext>
                </a:extLst>
              </p:cNvPr>
              <p:cNvSpPr/>
              <p:nvPr/>
            </p:nvSpPr>
            <p:spPr>
              <a:xfrm>
                <a:off x="2592858" y="4893966"/>
                <a:ext cx="1576312" cy="254342"/>
              </a:xfrm>
              <a:prstGeom prst="rect">
                <a:avLst/>
              </a:prstGeom>
              <a:solidFill>
                <a:schemeClr val="bg2"/>
              </a:solidFill>
              <a:ln>
                <a:solidFill>
                  <a:schemeClr val="tx1"/>
                </a:solidFill>
              </a:ln>
            </p:spPr>
            <p:txBody>
              <a:bodyPr wrap="square">
                <a:spAutoFit/>
              </a:bodyPr>
              <a:lstStyle/>
              <a:p>
                <a:pPr algn="ctr" defTabSz="914400"/>
                <a:r>
                  <a:rPr lang="en-US" sz="500" b="1" kern="100" dirty="0">
                    <a:solidFill>
                      <a:srgbClr val="000000"/>
                    </a:solidFill>
                    <a:latin typeface="Arial" panose="020B0604020202020204" pitchFamily="34" charset="0"/>
                    <a:ea typeface="等线" panose="02010600030101010101" pitchFamily="2" charset="-122"/>
                    <a:cs typeface="Arial" panose="020B0604020202020204" pitchFamily="34" charset="0"/>
                  </a:rPr>
                  <a:t>Radius of  Influence</a:t>
                </a:r>
                <a:endParaRPr lang="en-US" sz="500" dirty="0">
                  <a:solidFill>
                    <a:srgbClr val="000000"/>
                  </a:solidFill>
                  <a:latin typeface="Arial" panose="020B0604020202020204" pitchFamily="34" charset="0"/>
                  <a:ea typeface="微软雅黑"/>
                  <a:cs typeface="Arial" panose="020B0604020202020204" pitchFamily="34" charset="0"/>
                </a:endParaRPr>
              </a:p>
            </p:txBody>
          </p:sp>
        </p:grpSp>
        <p:sp>
          <p:nvSpPr>
            <p:cNvPr id="28" name="Rectangle 27">
              <a:extLst>
                <a:ext uri="{FF2B5EF4-FFF2-40B4-BE49-F238E27FC236}">
                  <a16:creationId xmlns:a16="http://schemas.microsoft.com/office/drawing/2014/main" id="{723AD2E8-B447-408B-B0A5-0C6F7EE0F760}"/>
                </a:ext>
              </a:extLst>
            </p:cNvPr>
            <p:cNvSpPr/>
            <p:nvPr/>
          </p:nvSpPr>
          <p:spPr bwMode="auto">
            <a:xfrm>
              <a:off x="9936480" y="3483864"/>
              <a:ext cx="722376" cy="26517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900" dirty="0">
                <a:solidFill>
                  <a:srgbClr val="FF3300"/>
                </a:solidFill>
                <a:latin typeface="Arial" charset="0"/>
                <a:ea typeface="宋体" pitchFamily="2" charset="-122"/>
              </a:endParaRPr>
            </a:p>
          </p:txBody>
        </p:sp>
        <p:sp>
          <p:nvSpPr>
            <p:cNvPr id="29" name="Rectangle 28">
              <a:extLst>
                <a:ext uri="{FF2B5EF4-FFF2-40B4-BE49-F238E27FC236}">
                  <a16:creationId xmlns:a16="http://schemas.microsoft.com/office/drawing/2014/main" id="{90D36652-9C01-4B4B-B051-9238FE158AB7}"/>
                </a:ext>
              </a:extLst>
            </p:cNvPr>
            <p:cNvSpPr/>
            <p:nvPr/>
          </p:nvSpPr>
          <p:spPr bwMode="auto">
            <a:xfrm>
              <a:off x="6539323" y="5253184"/>
              <a:ext cx="201168" cy="1689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900" dirty="0">
                <a:solidFill>
                  <a:srgbClr val="FF3300"/>
                </a:solidFill>
                <a:latin typeface="Arial" charset="0"/>
                <a:ea typeface="宋体" pitchFamily="2" charset="-122"/>
              </a:endParaRPr>
            </a:p>
          </p:txBody>
        </p:sp>
        <p:sp>
          <p:nvSpPr>
            <p:cNvPr id="13" name="Rectangle 12">
              <a:extLst>
                <a:ext uri="{FF2B5EF4-FFF2-40B4-BE49-F238E27FC236}">
                  <a16:creationId xmlns:a16="http://schemas.microsoft.com/office/drawing/2014/main" id="{1B474655-35C0-4A1D-B93B-59DA2AC47F31}"/>
                </a:ext>
              </a:extLst>
            </p:cNvPr>
            <p:cNvSpPr/>
            <p:nvPr/>
          </p:nvSpPr>
          <p:spPr>
            <a:xfrm>
              <a:off x="4949447" y="4657269"/>
              <a:ext cx="1531170" cy="277464"/>
            </a:xfrm>
            <a:prstGeom prst="rect">
              <a:avLst/>
            </a:prstGeom>
            <a:solidFill>
              <a:schemeClr val="bg2"/>
            </a:solidFill>
            <a:ln>
              <a:solidFill>
                <a:schemeClr val="tx1"/>
              </a:solidFill>
            </a:ln>
          </p:spPr>
          <p:txBody>
            <a:bodyPr wrap="square">
              <a:spAutoFit/>
            </a:bodyPr>
            <a:lstStyle/>
            <a:p>
              <a:pPr algn="ctr" defTabSz="914400"/>
              <a:r>
                <a:rPr lang="en-US" sz="600" b="1" kern="100" dirty="0">
                  <a:solidFill>
                    <a:srgbClr val="000000"/>
                  </a:solidFill>
                  <a:latin typeface="Arial" panose="020B0604020202020204" pitchFamily="34" charset="0"/>
                  <a:ea typeface="等线" panose="02010600030101010101" pitchFamily="2" charset="-122"/>
                  <a:cs typeface="Arial" panose="020B0604020202020204" pitchFamily="34" charset="0"/>
                </a:rPr>
                <a:t>Spatial Analysis</a:t>
              </a:r>
              <a:endParaRPr lang="en-US" sz="600" dirty="0">
                <a:solidFill>
                  <a:srgbClr val="000000"/>
                </a:solidFill>
                <a:latin typeface="Arial" panose="020B0604020202020204" pitchFamily="34" charset="0"/>
                <a:ea typeface="微软雅黑"/>
                <a:cs typeface="Arial" panose="020B0604020202020204" pitchFamily="34" charset="0"/>
              </a:endParaRPr>
            </a:p>
          </p:txBody>
        </p:sp>
      </p:grpSp>
      <p:cxnSp>
        <p:nvCxnSpPr>
          <p:cNvPr id="41" name="Straight Arrow Connector 40">
            <a:extLst>
              <a:ext uri="{FF2B5EF4-FFF2-40B4-BE49-F238E27FC236}">
                <a16:creationId xmlns:a16="http://schemas.microsoft.com/office/drawing/2014/main" id="{5694CB9E-02B1-4A7F-97D6-2989DB2389DC}"/>
              </a:ext>
            </a:extLst>
          </p:cNvPr>
          <p:cNvCxnSpPr>
            <a:cxnSpLocks/>
          </p:cNvCxnSpPr>
          <p:nvPr/>
        </p:nvCxnSpPr>
        <p:spPr bwMode="auto">
          <a:xfrm flipH="1">
            <a:off x="4908142" y="2461462"/>
            <a:ext cx="1462991" cy="864796"/>
          </a:xfrm>
          <a:prstGeom prst="straightConnector1">
            <a:avLst/>
          </a:prstGeom>
          <a:ln w="28575">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69F4B00-D01A-4CCB-A96A-0F769E562D7D}"/>
              </a:ext>
            </a:extLst>
          </p:cNvPr>
          <p:cNvCxnSpPr>
            <a:cxnSpLocks/>
          </p:cNvCxnSpPr>
          <p:nvPr/>
        </p:nvCxnSpPr>
        <p:spPr bwMode="auto">
          <a:xfrm flipH="1" flipV="1">
            <a:off x="4926845" y="4962301"/>
            <a:ext cx="1169155" cy="507614"/>
          </a:xfrm>
          <a:prstGeom prst="straightConnector1">
            <a:avLst/>
          </a:prstGeom>
          <a:ln w="28575">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B0F6BD27-2562-4FC4-A512-BD05F7843FE8}"/>
              </a:ext>
            </a:extLst>
          </p:cNvPr>
          <p:cNvPicPr>
            <a:picLocks noChangeAspect="1"/>
          </p:cNvPicPr>
          <p:nvPr/>
        </p:nvPicPr>
        <p:blipFill>
          <a:blip r:embed="rId5"/>
          <a:stretch>
            <a:fillRect/>
          </a:stretch>
        </p:blipFill>
        <p:spPr>
          <a:xfrm>
            <a:off x="6486636" y="793696"/>
            <a:ext cx="4985453" cy="2987314"/>
          </a:xfrm>
          <a:prstGeom prst="rect">
            <a:avLst/>
          </a:prstGeom>
          <a:ln>
            <a:solidFill>
              <a:schemeClr val="tx1"/>
            </a:solidFill>
          </a:ln>
        </p:spPr>
      </p:pic>
      <p:sp>
        <p:nvSpPr>
          <p:cNvPr id="48" name="Oval 47">
            <a:extLst>
              <a:ext uri="{FF2B5EF4-FFF2-40B4-BE49-F238E27FC236}">
                <a16:creationId xmlns:a16="http://schemas.microsoft.com/office/drawing/2014/main" id="{B0A05A3E-8C29-4C96-969A-03F196D2B21B}"/>
              </a:ext>
            </a:extLst>
          </p:cNvPr>
          <p:cNvSpPr/>
          <p:nvPr/>
        </p:nvSpPr>
        <p:spPr bwMode="auto">
          <a:xfrm>
            <a:off x="8361542" y="1430190"/>
            <a:ext cx="1784621" cy="1496761"/>
          </a:xfrm>
          <a:prstGeom prst="ellipse">
            <a:avLst/>
          </a:prstGeom>
          <a:noFill/>
          <a:ln w="38100"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800" dirty="0">
              <a:solidFill>
                <a:srgbClr val="FF3300"/>
              </a:solidFill>
              <a:latin typeface="Arial" charset="0"/>
              <a:ea typeface="宋体" pitchFamily="2" charset="-122"/>
            </a:endParaRPr>
          </a:p>
        </p:txBody>
      </p:sp>
      <p:pic>
        <p:nvPicPr>
          <p:cNvPr id="54" name="Picture 53">
            <a:extLst>
              <a:ext uri="{FF2B5EF4-FFF2-40B4-BE49-F238E27FC236}">
                <a16:creationId xmlns:a16="http://schemas.microsoft.com/office/drawing/2014/main" id="{3708C3EE-1318-48E7-925E-F7E236A2B633}"/>
              </a:ext>
            </a:extLst>
          </p:cNvPr>
          <p:cNvPicPr>
            <a:picLocks noChangeAspect="1"/>
          </p:cNvPicPr>
          <p:nvPr/>
        </p:nvPicPr>
        <p:blipFill>
          <a:blip r:embed="rId6"/>
          <a:stretch>
            <a:fillRect/>
          </a:stretch>
        </p:blipFill>
        <p:spPr>
          <a:xfrm>
            <a:off x="10614432" y="928774"/>
            <a:ext cx="1024958" cy="1375480"/>
          </a:xfrm>
          <a:prstGeom prst="rect">
            <a:avLst/>
          </a:prstGeom>
          <a:ln>
            <a:solidFill>
              <a:schemeClr val="tx1"/>
            </a:solidFill>
          </a:ln>
        </p:spPr>
      </p:pic>
      <p:grpSp>
        <p:nvGrpSpPr>
          <p:cNvPr id="55" name="Group 54">
            <a:extLst>
              <a:ext uri="{FF2B5EF4-FFF2-40B4-BE49-F238E27FC236}">
                <a16:creationId xmlns:a16="http://schemas.microsoft.com/office/drawing/2014/main" id="{3B757B0E-E5F0-44D1-8A8E-E28BE20BC171}"/>
              </a:ext>
            </a:extLst>
          </p:cNvPr>
          <p:cNvGrpSpPr/>
          <p:nvPr/>
        </p:nvGrpSpPr>
        <p:grpSpPr>
          <a:xfrm>
            <a:off x="9138291" y="2069670"/>
            <a:ext cx="238402" cy="234584"/>
            <a:chOff x="5461807" y="2841435"/>
            <a:chExt cx="537827" cy="537827"/>
          </a:xfrm>
        </p:grpSpPr>
        <p:pic>
          <p:nvPicPr>
            <p:cNvPr id="84" name="Graphic 83" descr="Water">
              <a:extLst>
                <a:ext uri="{FF2B5EF4-FFF2-40B4-BE49-F238E27FC236}">
                  <a16:creationId xmlns:a16="http://schemas.microsoft.com/office/drawing/2014/main" id="{1CC108E6-1158-43C7-8D07-3EE0EC3CEE0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85" name="Oval 84">
              <a:extLst>
                <a:ext uri="{FF2B5EF4-FFF2-40B4-BE49-F238E27FC236}">
                  <a16:creationId xmlns:a16="http://schemas.microsoft.com/office/drawing/2014/main" id="{450A88D1-B1E3-47EA-945C-EE9930727B78}"/>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800" dirty="0">
                <a:ln>
                  <a:solidFill>
                    <a:srgbClr val="000000"/>
                  </a:solidFill>
                </a:ln>
                <a:solidFill>
                  <a:srgbClr val="FF3300"/>
                </a:solidFill>
                <a:latin typeface="Arial" charset="0"/>
                <a:ea typeface="宋体" pitchFamily="2" charset="-122"/>
              </a:endParaRPr>
            </a:p>
          </p:txBody>
        </p:sp>
      </p:grpSp>
      <p:grpSp>
        <p:nvGrpSpPr>
          <p:cNvPr id="22" name="Group 21">
            <a:extLst>
              <a:ext uri="{FF2B5EF4-FFF2-40B4-BE49-F238E27FC236}">
                <a16:creationId xmlns:a16="http://schemas.microsoft.com/office/drawing/2014/main" id="{5638D8EF-571B-4BFD-A7E0-22CDE45CE00A}"/>
              </a:ext>
            </a:extLst>
          </p:cNvPr>
          <p:cNvGrpSpPr/>
          <p:nvPr/>
        </p:nvGrpSpPr>
        <p:grpSpPr>
          <a:xfrm>
            <a:off x="8019376" y="3120363"/>
            <a:ext cx="3439808" cy="638062"/>
            <a:chOff x="7631076" y="3154561"/>
            <a:chExt cx="3439808" cy="638062"/>
          </a:xfrm>
        </p:grpSpPr>
        <p:sp>
          <p:nvSpPr>
            <p:cNvPr id="44" name="Rectangle 43">
              <a:extLst>
                <a:ext uri="{FF2B5EF4-FFF2-40B4-BE49-F238E27FC236}">
                  <a16:creationId xmlns:a16="http://schemas.microsoft.com/office/drawing/2014/main" id="{C23D68A2-2F28-44CE-A335-802F19CEA045}"/>
                </a:ext>
              </a:extLst>
            </p:cNvPr>
            <p:cNvSpPr/>
            <p:nvPr/>
          </p:nvSpPr>
          <p:spPr bwMode="auto">
            <a:xfrm>
              <a:off x="8649165" y="3347584"/>
              <a:ext cx="780981" cy="154054"/>
            </a:xfrm>
            <a:prstGeom prst="rect">
              <a:avLst/>
            </a:prstGeom>
            <a:solidFill>
              <a:srgbClr val="FFC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800" dirty="0">
                <a:solidFill>
                  <a:srgbClr val="FF3300"/>
                </a:solidFill>
                <a:latin typeface="Arial" charset="0"/>
                <a:ea typeface="宋体" pitchFamily="2" charset="-122"/>
              </a:endParaRPr>
            </a:p>
          </p:txBody>
        </p:sp>
        <p:pic>
          <p:nvPicPr>
            <p:cNvPr id="49" name="Picture 48">
              <a:extLst>
                <a:ext uri="{FF2B5EF4-FFF2-40B4-BE49-F238E27FC236}">
                  <a16:creationId xmlns:a16="http://schemas.microsoft.com/office/drawing/2014/main" id="{B6ECF036-564E-4FEA-A4AA-EEB9CCC3A48C}"/>
                </a:ext>
              </a:extLst>
            </p:cNvPr>
            <p:cNvPicPr>
              <a:picLocks noChangeAspect="1"/>
            </p:cNvPicPr>
            <p:nvPr/>
          </p:nvPicPr>
          <p:blipFill rotWithShape="1">
            <a:blip r:embed="rId4"/>
            <a:srcRect b="73028"/>
            <a:stretch/>
          </p:blipFill>
          <p:spPr>
            <a:xfrm>
              <a:off x="7646460" y="3154561"/>
              <a:ext cx="3424424" cy="627444"/>
            </a:xfrm>
            <a:prstGeom prst="rect">
              <a:avLst/>
            </a:prstGeom>
            <a:ln>
              <a:solidFill>
                <a:schemeClr val="tx1"/>
              </a:solidFill>
            </a:ln>
          </p:spPr>
        </p:pic>
        <p:sp>
          <p:nvSpPr>
            <p:cNvPr id="50" name="Rectangle 49">
              <a:extLst>
                <a:ext uri="{FF2B5EF4-FFF2-40B4-BE49-F238E27FC236}">
                  <a16:creationId xmlns:a16="http://schemas.microsoft.com/office/drawing/2014/main" id="{48674A77-FBEF-466E-B5EF-5F5929010E7E}"/>
                </a:ext>
              </a:extLst>
            </p:cNvPr>
            <p:cNvSpPr/>
            <p:nvPr/>
          </p:nvSpPr>
          <p:spPr bwMode="auto">
            <a:xfrm flipV="1">
              <a:off x="7631076" y="3759317"/>
              <a:ext cx="3424424" cy="24432"/>
            </a:xfrm>
            <a:prstGeom prst="rect">
              <a:avLst/>
            </a:prstGeom>
            <a:solidFill>
              <a:schemeClr val="bg2"/>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800" dirty="0">
                <a:solidFill>
                  <a:srgbClr val="FF3300"/>
                </a:solidFill>
                <a:latin typeface="Arial" charset="0"/>
                <a:ea typeface="宋体" pitchFamily="2" charset="-122"/>
              </a:endParaRPr>
            </a:p>
          </p:txBody>
        </p:sp>
        <p:sp>
          <p:nvSpPr>
            <p:cNvPr id="51" name="Rectangle 50">
              <a:extLst>
                <a:ext uri="{FF2B5EF4-FFF2-40B4-BE49-F238E27FC236}">
                  <a16:creationId xmlns:a16="http://schemas.microsoft.com/office/drawing/2014/main" id="{12300406-77AE-4C21-B291-668A40D8781D}"/>
                </a:ext>
              </a:extLst>
            </p:cNvPr>
            <p:cNvSpPr/>
            <p:nvPr/>
          </p:nvSpPr>
          <p:spPr>
            <a:xfrm>
              <a:off x="7636204" y="3169381"/>
              <a:ext cx="3433396" cy="215444"/>
            </a:xfrm>
            <a:prstGeom prst="rect">
              <a:avLst/>
            </a:prstGeom>
            <a:solidFill>
              <a:schemeClr val="bg2"/>
            </a:solidFill>
            <a:ln w="28575">
              <a:solidFill>
                <a:schemeClr val="tx1"/>
              </a:solidFill>
            </a:ln>
          </p:spPr>
          <p:txBody>
            <a:bodyPr wrap="square">
              <a:spAutoFit/>
            </a:bodyPr>
            <a:lstStyle/>
            <a:p>
              <a:pPr algn="ctr" defTabSz="914400"/>
              <a:r>
                <a:rPr lang="en-US" sz="8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 and Spatial Analysis for MP Risk and EJ</a:t>
              </a:r>
              <a:endParaRPr lang="en-US" sz="800" b="1" dirty="0">
                <a:solidFill>
                  <a:srgbClr val="000000"/>
                </a:solidFill>
                <a:latin typeface="Arial" panose="020B0604020202020204" pitchFamily="34" charset="0"/>
                <a:ea typeface="微软雅黑"/>
                <a:cs typeface="Arial" panose="020B0604020202020204" pitchFamily="34" charset="0"/>
              </a:endParaRPr>
            </a:p>
          </p:txBody>
        </p:sp>
        <p:sp>
          <p:nvSpPr>
            <p:cNvPr id="52" name="Rectangle 51">
              <a:extLst>
                <a:ext uri="{FF2B5EF4-FFF2-40B4-BE49-F238E27FC236}">
                  <a16:creationId xmlns:a16="http://schemas.microsoft.com/office/drawing/2014/main" id="{4ADD6452-1F1A-410E-B456-CC766F86340C}"/>
                </a:ext>
              </a:extLst>
            </p:cNvPr>
            <p:cNvSpPr/>
            <p:nvPr/>
          </p:nvSpPr>
          <p:spPr bwMode="auto">
            <a:xfrm>
              <a:off x="8004207" y="3661053"/>
              <a:ext cx="453712" cy="1118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800" dirty="0">
                <a:solidFill>
                  <a:srgbClr val="FF3300"/>
                </a:solidFill>
                <a:latin typeface="Arial" charset="0"/>
                <a:ea typeface="宋体" pitchFamily="2" charset="-122"/>
              </a:endParaRPr>
            </a:p>
          </p:txBody>
        </p:sp>
        <p:sp>
          <p:nvSpPr>
            <p:cNvPr id="53" name="Rectangle 52">
              <a:extLst>
                <a:ext uri="{FF2B5EF4-FFF2-40B4-BE49-F238E27FC236}">
                  <a16:creationId xmlns:a16="http://schemas.microsoft.com/office/drawing/2014/main" id="{6DDC5776-54ED-4B49-9ECA-0585EAC72E2C}"/>
                </a:ext>
              </a:extLst>
            </p:cNvPr>
            <p:cNvSpPr/>
            <p:nvPr/>
          </p:nvSpPr>
          <p:spPr bwMode="auto">
            <a:xfrm>
              <a:off x="8778397" y="3692081"/>
              <a:ext cx="538564" cy="8479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800" dirty="0">
                <a:solidFill>
                  <a:srgbClr val="FF3300"/>
                </a:solidFill>
                <a:latin typeface="Arial" charset="0"/>
                <a:ea typeface="宋体" pitchFamily="2" charset="-122"/>
              </a:endParaRPr>
            </a:p>
          </p:txBody>
        </p:sp>
        <p:sp>
          <p:nvSpPr>
            <p:cNvPr id="56" name="Rectangle 55">
              <a:extLst>
                <a:ext uri="{FF2B5EF4-FFF2-40B4-BE49-F238E27FC236}">
                  <a16:creationId xmlns:a16="http://schemas.microsoft.com/office/drawing/2014/main" id="{08E51B28-9941-44EA-88F5-1BCACDC50A60}"/>
                </a:ext>
              </a:extLst>
            </p:cNvPr>
            <p:cNvSpPr/>
            <p:nvPr/>
          </p:nvSpPr>
          <p:spPr bwMode="auto">
            <a:xfrm>
              <a:off x="9358395" y="3406601"/>
              <a:ext cx="1676307" cy="362231"/>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800" dirty="0">
                <a:solidFill>
                  <a:srgbClr val="FF3300"/>
                </a:solidFill>
                <a:latin typeface="Arial" charset="0"/>
                <a:ea typeface="宋体" pitchFamily="2" charset="-122"/>
              </a:endParaRPr>
            </a:p>
          </p:txBody>
        </p:sp>
        <p:sp>
          <p:nvSpPr>
            <p:cNvPr id="57" name="Rectangle 56">
              <a:extLst>
                <a:ext uri="{FF2B5EF4-FFF2-40B4-BE49-F238E27FC236}">
                  <a16:creationId xmlns:a16="http://schemas.microsoft.com/office/drawing/2014/main" id="{EB0C9B41-EAEC-4456-9BA5-677AE343D568}"/>
                </a:ext>
              </a:extLst>
            </p:cNvPr>
            <p:cNvSpPr/>
            <p:nvPr/>
          </p:nvSpPr>
          <p:spPr>
            <a:xfrm>
              <a:off x="7651757" y="3349389"/>
              <a:ext cx="988952" cy="169277"/>
            </a:xfrm>
            <a:prstGeom prst="rect">
              <a:avLst/>
            </a:prstGeom>
            <a:solidFill>
              <a:schemeClr val="bg2"/>
            </a:solidFill>
            <a:ln>
              <a:solidFill>
                <a:schemeClr val="tx1"/>
              </a:solidFill>
            </a:ln>
          </p:spPr>
          <p:txBody>
            <a:bodyPr wrap="square">
              <a:spAutoFit/>
            </a:bodyPr>
            <a:lstStyle/>
            <a:p>
              <a:pPr algn="ctr" defTabSz="914400"/>
              <a:r>
                <a:rPr lang="en-US" sz="5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 Analysis</a:t>
              </a:r>
              <a:endParaRPr lang="en-US" sz="500" dirty="0">
                <a:solidFill>
                  <a:srgbClr val="000000"/>
                </a:solidFill>
                <a:latin typeface="Arial" panose="020B0604020202020204" pitchFamily="34" charset="0"/>
                <a:ea typeface="微软雅黑"/>
                <a:cs typeface="Arial" panose="020B0604020202020204" pitchFamily="34" charset="0"/>
              </a:endParaRPr>
            </a:p>
          </p:txBody>
        </p:sp>
        <p:sp>
          <p:nvSpPr>
            <p:cNvPr id="58" name="Rectangle 57">
              <a:extLst>
                <a:ext uri="{FF2B5EF4-FFF2-40B4-BE49-F238E27FC236}">
                  <a16:creationId xmlns:a16="http://schemas.microsoft.com/office/drawing/2014/main" id="{6E15A2EB-2DCE-4F59-97FC-0C91BCDF85C5}"/>
                </a:ext>
              </a:extLst>
            </p:cNvPr>
            <p:cNvSpPr/>
            <p:nvPr/>
          </p:nvSpPr>
          <p:spPr>
            <a:xfrm>
              <a:off x="9445531" y="3352478"/>
              <a:ext cx="667794" cy="177599"/>
            </a:xfrm>
            <a:prstGeom prst="rect">
              <a:avLst/>
            </a:prstGeom>
            <a:solidFill>
              <a:schemeClr val="bg1"/>
            </a:solidFill>
            <a:ln>
              <a:solidFill>
                <a:schemeClr val="tx1"/>
              </a:solidFill>
            </a:ln>
          </p:spPr>
          <p:txBody>
            <a:bodyPr wrap="square">
              <a:spAutoFit/>
            </a:bodyPr>
            <a:lstStyle/>
            <a:p>
              <a:pPr algn="ctr" defTabSz="914400"/>
              <a:endParaRPr lang="en-US" sz="400" dirty="0">
                <a:solidFill>
                  <a:srgbClr val="000000"/>
                </a:solidFill>
                <a:latin typeface="Arial" panose="020B0604020202020204" pitchFamily="34" charset="0"/>
                <a:ea typeface="微软雅黑"/>
                <a:cs typeface="Arial" panose="020B0604020202020204" pitchFamily="34" charset="0"/>
              </a:endParaRPr>
            </a:p>
          </p:txBody>
        </p:sp>
        <p:sp>
          <p:nvSpPr>
            <p:cNvPr id="63" name="Rectangle 62">
              <a:extLst>
                <a:ext uri="{FF2B5EF4-FFF2-40B4-BE49-F238E27FC236}">
                  <a16:creationId xmlns:a16="http://schemas.microsoft.com/office/drawing/2014/main" id="{02DB36BE-B1F3-4C54-A411-FE74D408BD4D}"/>
                </a:ext>
              </a:extLst>
            </p:cNvPr>
            <p:cNvSpPr/>
            <p:nvPr/>
          </p:nvSpPr>
          <p:spPr bwMode="auto">
            <a:xfrm>
              <a:off x="7661166" y="3510233"/>
              <a:ext cx="1768980" cy="271772"/>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800" dirty="0">
                <a:solidFill>
                  <a:srgbClr val="FF3300"/>
                </a:solidFill>
                <a:latin typeface="Arial" charset="0"/>
                <a:ea typeface="宋体" pitchFamily="2" charset="-122"/>
              </a:endParaRPr>
            </a:p>
          </p:txBody>
        </p:sp>
        <p:sp>
          <p:nvSpPr>
            <p:cNvPr id="64" name="TextBox 63">
              <a:extLst>
                <a:ext uri="{FF2B5EF4-FFF2-40B4-BE49-F238E27FC236}">
                  <a16:creationId xmlns:a16="http://schemas.microsoft.com/office/drawing/2014/main" id="{BB0AD4BB-B088-4966-BCCF-6A2BD53510D8}"/>
                </a:ext>
              </a:extLst>
            </p:cNvPr>
            <p:cNvSpPr txBox="1"/>
            <p:nvPr/>
          </p:nvSpPr>
          <p:spPr>
            <a:xfrm>
              <a:off x="9138177" y="3514811"/>
              <a:ext cx="778860" cy="213713"/>
            </a:xfrm>
            <a:prstGeom prst="rect">
              <a:avLst/>
            </a:prstGeom>
            <a:solidFill>
              <a:schemeClr val="bg1"/>
            </a:solidFill>
            <a:ln>
              <a:solidFill>
                <a:schemeClr val="tx1"/>
              </a:solidFill>
            </a:ln>
          </p:spPr>
          <p:txBody>
            <a:bodyPr wrap="square" rtlCol="0">
              <a:spAutoFit/>
            </a:bodyPr>
            <a:lstStyle/>
            <a:p>
              <a:pPr algn="ctr" defTabSz="914400">
                <a:lnSpc>
                  <a:spcPct val="150000"/>
                </a:lnSpc>
              </a:pPr>
              <a:r>
                <a:rPr lang="en-US" sz="600" b="1" dirty="0">
                  <a:solidFill>
                    <a:srgbClr val="000000"/>
                  </a:solidFill>
                  <a:latin typeface="Arial" panose="020B0604020202020204" pitchFamily="34" charset="0"/>
                  <a:ea typeface="微软雅黑"/>
                  <a:cs typeface="Arial" panose="020B0604020202020204" pitchFamily="34" charset="0"/>
                </a:rPr>
                <a:t>EJ Indicator</a:t>
              </a:r>
            </a:p>
          </p:txBody>
        </p:sp>
        <p:sp>
          <p:nvSpPr>
            <p:cNvPr id="65" name="TextBox 64">
              <a:extLst>
                <a:ext uri="{FF2B5EF4-FFF2-40B4-BE49-F238E27FC236}">
                  <a16:creationId xmlns:a16="http://schemas.microsoft.com/office/drawing/2014/main" id="{A06A20DC-20C0-4680-95CC-60748E78730D}"/>
                </a:ext>
              </a:extLst>
            </p:cNvPr>
            <p:cNvSpPr txBox="1"/>
            <p:nvPr/>
          </p:nvSpPr>
          <p:spPr>
            <a:xfrm>
              <a:off x="7914943" y="3564046"/>
              <a:ext cx="481606" cy="169277"/>
            </a:xfrm>
            <a:prstGeom prst="rect">
              <a:avLst/>
            </a:prstGeom>
            <a:solidFill>
              <a:schemeClr val="bg1"/>
            </a:solidFill>
            <a:ln>
              <a:solidFill>
                <a:schemeClr val="tx1"/>
              </a:solidFill>
            </a:ln>
          </p:spPr>
          <p:txBody>
            <a:bodyPr wrap="square" rtlCol="0">
              <a:spAutoFit/>
            </a:bodyPr>
            <a:lstStyle/>
            <a:p>
              <a:pPr algn="ctr" defTabSz="914400"/>
              <a:r>
                <a:rPr lang="en-US" sz="500" b="1" dirty="0">
                  <a:solidFill>
                    <a:srgbClr val="000000"/>
                  </a:solidFill>
                  <a:latin typeface="Arial" panose="020B0604020202020204" pitchFamily="34" charset="0"/>
                  <a:ea typeface="微软雅黑"/>
                  <a:cs typeface="Arial" panose="020B0604020202020204" pitchFamily="34" charset="0"/>
                </a:rPr>
                <a:t>MP Risk</a:t>
              </a:r>
            </a:p>
          </p:txBody>
        </p:sp>
        <p:sp>
          <p:nvSpPr>
            <p:cNvPr id="66" name="Rectangle 65">
              <a:extLst>
                <a:ext uri="{FF2B5EF4-FFF2-40B4-BE49-F238E27FC236}">
                  <a16:creationId xmlns:a16="http://schemas.microsoft.com/office/drawing/2014/main" id="{DCA08BD3-E3D4-4775-AB4B-D36CB201C427}"/>
                </a:ext>
              </a:extLst>
            </p:cNvPr>
            <p:cNvSpPr/>
            <p:nvPr/>
          </p:nvSpPr>
          <p:spPr>
            <a:xfrm>
              <a:off x="9823772" y="3546402"/>
              <a:ext cx="392508" cy="246221"/>
            </a:xfrm>
            <a:prstGeom prst="rect">
              <a:avLst/>
            </a:prstGeom>
            <a:solidFill>
              <a:schemeClr val="accent6">
                <a:lumMod val="20000"/>
                <a:lumOff val="80000"/>
              </a:schemeClr>
            </a:solidFill>
            <a:ln>
              <a:solidFill>
                <a:schemeClr val="tx1"/>
              </a:solidFill>
            </a:ln>
          </p:spPr>
          <p:txBody>
            <a:bodyPr wrap="square">
              <a:spAutoFit/>
            </a:bodyPr>
            <a:lstStyle/>
            <a:p>
              <a:pPr algn="ctr" defTabSz="914400"/>
              <a:r>
                <a:rPr lang="en-US" sz="500" dirty="0">
                  <a:solidFill>
                    <a:srgbClr val="000000"/>
                  </a:solidFill>
                  <a:latin typeface="Arial" panose="020B0604020202020204" pitchFamily="34" charset="0"/>
                  <a:ea typeface="微软雅黑"/>
                  <a:cs typeface="Arial" panose="020B0604020202020204" pitchFamily="34" charset="0"/>
                </a:rPr>
                <a:t>Minority</a:t>
              </a:r>
            </a:p>
          </p:txBody>
        </p:sp>
        <p:sp>
          <p:nvSpPr>
            <p:cNvPr id="67" name="Rectangle 66">
              <a:extLst>
                <a:ext uri="{FF2B5EF4-FFF2-40B4-BE49-F238E27FC236}">
                  <a16:creationId xmlns:a16="http://schemas.microsoft.com/office/drawing/2014/main" id="{0032ED2E-65E0-4C19-BAD9-AA82BBFD98A5}"/>
                </a:ext>
              </a:extLst>
            </p:cNvPr>
            <p:cNvSpPr/>
            <p:nvPr/>
          </p:nvSpPr>
          <p:spPr>
            <a:xfrm>
              <a:off x="8397832" y="3565806"/>
              <a:ext cx="490050" cy="169277"/>
            </a:xfrm>
            <a:prstGeom prst="rect">
              <a:avLst/>
            </a:prstGeom>
            <a:solidFill>
              <a:schemeClr val="accent6">
                <a:lumMod val="20000"/>
                <a:lumOff val="80000"/>
              </a:schemeClr>
            </a:solidFill>
            <a:ln>
              <a:solidFill>
                <a:schemeClr val="tx1"/>
              </a:solidFill>
            </a:ln>
          </p:spPr>
          <p:txBody>
            <a:bodyPr wrap="square">
              <a:spAutoFit/>
            </a:bodyPr>
            <a:lstStyle/>
            <a:p>
              <a:pPr algn="ctr" defTabSz="914400"/>
              <a:r>
                <a:rPr lang="en-US" sz="500" dirty="0">
                  <a:solidFill>
                    <a:srgbClr val="000000"/>
                  </a:solidFill>
                  <a:latin typeface="Arial" panose="020B0604020202020204" pitchFamily="34" charset="0"/>
                  <a:ea typeface="微软雅黑"/>
                  <a:cs typeface="Arial" panose="020B0604020202020204" pitchFamily="34" charset="0"/>
                </a:rPr>
                <a:t>Air Toxics</a:t>
              </a:r>
            </a:p>
          </p:txBody>
        </p:sp>
        <p:sp>
          <p:nvSpPr>
            <p:cNvPr id="68" name="Rectangle 67">
              <a:extLst>
                <a:ext uri="{FF2B5EF4-FFF2-40B4-BE49-F238E27FC236}">
                  <a16:creationId xmlns:a16="http://schemas.microsoft.com/office/drawing/2014/main" id="{4CEBEABC-3314-41DA-97F6-F618E0E8A66E}"/>
                </a:ext>
              </a:extLst>
            </p:cNvPr>
            <p:cNvSpPr/>
            <p:nvPr/>
          </p:nvSpPr>
          <p:spPr>
            <a:xfrm>
              <a:off x="8645368" y="3348804"/>
              <a:ext cx="784778" cy="169277"/>
            </a:xfrm>
            <a:prstGeom prst="rect">
              <a:avLst/>
            </a:prstGeom>
            <a:solidFill>
              <a:srgbClr val="FFFF00"/>
            </a:solidFill>
            <a:ln w="28575">
              <a:solidFill>
                <a:schemeClr val="tx1"/>
              </a:solidFill>
            </a:ln>
          </p:spPr>
          <p:txBody>
            <a:bodyPr wrap="square">
              <a:spAutoFit/>
            </a:bodyPr>
            <a:lstStyle/>
            <a:p>
              <a:pPr algn="ctr" defTabSz="914400"/>
              <a:r>
                <a:rPr lang="en-US" sz="500" b="1" kern="100" dirty="0">
                  <a:solidFill>
                    <a:srgbClr val="000000"/>
                  </a:solidFill>
                  <a:latin typeface="Arial" panose="020B0604020202020204" pitchFamily="34" charset="0"/>
                  <a:ea typeface="等线" panose="02010600030101010101" pitchFamily="2" charset="-122"/>
                  <a:cs typeface="Arial" panose="020B0604020202020204" pitchFamily="34" charset="0"/>
                </a:rPr>
                <a:t>Spatial Analysis</a:t>
              </a:r>
              <a:endParaRPr lang="en-US" sz="500" dirty="0">
                <a:solidFill>
                  <a:srgbClr val="000000"/>
                </a:solidFill>
                <a:latin typeface="Arial" panose="020B0604020202020204" pitchFamily="34" charset="0"/>
                <a:ea typeface="微软雅黑"/>
                <a:cs typeface="Arial" panose="020B0604020202020204" pitchFamily="34" charset="0"/>
              </a:endParaRPr>
            </a:p>
          </p:txBody>
        </p:sp>
      </p:grpSp>
      <p:grpSp>
        <p:nvGrpSpPr>
          <p:cNvPr id="86" name="Group 85">
            <a:extLst>
              <a:ext uri="{FF2B5EF4-FFF2-40B4-BE49-F238E27FC236}">
                <a16:creationId xmlns:a16="http://schemas.microsoft.com/office/drawing/2014/main" id="{8848B441-ADC5-4DAE-92D3-8D38BED8C3F1}"/>
              </a:ext>
            </a:extLst>
          </p:cNvPr>
          <p:cNvGrpSpPr/>
          <p:nvPr/>
        </p:nvGrpSpPr>
        <p:grpSpPr>
          <a:xfrm>
            <a:off x="6504818" y="1819028"/>
            <a:ext cx="970656" cy="2167851"/>
            <a:chOff x="1155630" y="826147"/>
            <a:chExt cx="1795365" cy="5096142"/>
          </a:xfrm>
        </p:grpSpPr>
        <p:grpSp>
          <p:nvGrpSpPr>
            <p:cNvPr id="87" name="Group 86">
              <a:extLst>
                <a:ext uri="{FF2B5EF4-FFF2-40B4-BE49-F238E27FC236}">
                  <a16:creationId xmlns:a16="http://schemas.microsoft.com/office/drawing/2014/main" id="{F52A273B-3BBD-469F-9A5B-5C5D1EE3FD25}"/>
                </a:ext>
              </a:extLst>
            </p:cNvPr>
            <p:cNvGrpSpPr/>
            <p:nvPr/>
          </p:nvGrpSpPr>
          <p:grpSpPr>
            <a:xfrm>
              <a:off x="1165152" y="826147"/>
              <a:ext cx="1785843" cy="3773904"/>
              <a:chOff x="211229" y="2168020"/>
              <a:chExt cx="1785843" cy="3773904"/>
            </a:xfrm>
          </p:grpSpPr>
          <p:pic>
            <p:nvPicPr>
              <p:cNvPr id="96" name="Picture 95">
                <a:extLst>
                  <a:ext uri="{FF2B5EF4-FFF2-40B4-BE49-F238E27FC236}">
                    <a16:creationId xmlns:a16="http://schemas.microsoft.com/office/drawing/2014/main" id="{6CD6D892-DC76-4412-8ECE-DEEF67CC501C}"/>
                  </a:ext>
                </a:extLst>
              </p:cNvPr>
              <p:cNvPicPr>
                <a:picLocks noChangeAspect="1"/>
              </p:cNvPicPr>
              <p:nvPr/>
            </p:nvPicPr>
            <p:blipFill rotWithShape="1">
              <a:blip r:embed="rId9"/>
              <a:srcRect l="29999" t="44360" r="50471" b="1"/>
              <a:stretch/>
            </p:blipFill>
            <p:spPr>
              <a:xfrm>
                <a:off x="211229" y="2186308"/>
                <a:ext cx="1785842" cy="3755616"/>
              </a:xfrm>
              <a:prstGeom prst="rect">
                <a:avLst/>
              </a:prstGeom>
              <a:ln w="12700">
                <a:solidFill>
                  <a:schemeClr val="tx1"/>
                </a:solidFill>
              </a:ln>
            </p:spPr>
          </p:pic>
          <p:pic>
            <p:nvPicPr>
              <p:cNvPr id="97" name="Picture 96">
                <a:extLst>
                  <a:ext uri="{FF2B5EF4-FFF2-40B4-BE49-F238E27FC236}">
                    <a16:creationId xmlns:a16="http://schemas.microsoft.com/office/drawing/2014/main" id="{C3227B24-DA61-4A85-A43E-8A28F0C40F1C}"/>
                  </a:ext>
                </a:extLst>
              </p:cNvPr>
              <p:cNvPicPr>
                <a:picLocks noChangeAspect="1"/>
              </p:cNvPicPr>
              <p:nvPr/>
            </p:nvPicPr>
            <p:blipFill rotWithShape="1">
              <a:blip r:embed="rId9"/>
              <a:srcRect l="29998" t="48194" r="60714" b="36905"/>
              <a:stretch/>
            </p:blipFill>
            <p:spPr>
              <a:xfrm>
                <a:off x="335250" y="3844626"/>
                <a:ext cx="849322" cy="1077953"/>
              </a:xfrm>
              <a:prstGeom prst="rect">
                <a:avLst/>
              </a:prstGeom>
              <a:ln w="12700">
                <a:solidFill>
                  <a:schemeClr val="tx1"/>
                </a:solidFill>
              </a:ln>
            </p:spPr>
          </p:pic>
          <p:sp>
            <p:nvSpPr>
              <p:cNvPr id="98" name="Rectangle 97">
                <a:extLst>
                  <a:ext uri="{FF2B5EF4-FFF2-40B4-BE49-F238E27FC236}">
                    <a16:creationId xmlns:a16="http://schemas.microsoft.com/office/drawing/2014/main" id="{A23568E3-90F0-4905-8CAA-79403CDD1671}"/>
                  </a:ext>
                </a:extLst>
              </p:cNvPr>
              <p:cNvSpPr/>
              <p:nvPr/>
            </p:nvSpPr>
            <p:spPr>
              <a:xfrm>
                <a:off x="335249" y="3497366"/>
                <a:ext cx="1432678" cy="470286"/>
              </a:xfrm>
              <a:prstGeom prst="rect">
                <a:avLst/>
              </a:prstGeom>
              <a:solidFill>
                <a:schemeClr val="bg1"/>
              </a:solidFill>
              <a:ln>
                <a:solidFill>
                  <a:schemeClr val="tx1"/>
                </a:solidFill>
              </a:ln>
            </p:spPr>
            <p:txBody>
              <a:bodyPr wrap="none">
                <a:spAutoFit/>
              </a:bodyPr>
              <a:lstStyle/>
              <a:p>
                <a:pPr defTabSz="914400"/>
                <a:r>
                  <a:rPr lang="en-US" sz="700" b="1" dirty="0">
                    <a:solidFill>
                      <a:srgbClr val="000000"/>
                    </a:solidFill>
                    <a:latin typeface="Arial" panose="020B0604020202020204" pitchFamily="34" charset="0"/>
                    <a:ea typeface="微软雅黑"/>
                    <a:cs typeface="Arial" panose="020B0604020202020204" pitchFamily="34" charset="0"/>
                  </a:rPr>
                  <a:t>Climate Risks</a:t>
                </a:r>
                <a:endParaRPr lang="en-US" sz="700" dirty="0">
                  <a:solidFill>
                    <a:srgbClr val="000000"/>
                  </a:solidFill>
                  <a:latin typeface="微软雅黑"/>
                  <a:ea typeface="微软雅黑"/>
                </a:endParaRPr>
              </a:p>
            </p:txBody>
          </p:sp>
          <p:sp>
            <p:nvSpPr>
              <p:cNvPr id="99" name="Rectangle 98">
                <a:extLst>
                  <a:ext uri="{FF2B5EF4-FFF2-40B4-BE49-F238E27FC236}">
                    <a16:creationId xmlns:a16="http://schemas.microsoft.com/office/drawing/2014/main" id="{FA41E9E6-F0D3-4465-9E1E-2B54B17E777E}"/>
                  </a:ext>
                </a:extLst>
              </p:cNvPr>
              <p:cNvSpPr/>
              <p:nvPr/>
            </p:nvSpPr>
            <p:spPr>
              <a:xfrm>
                <a:off x="303818" y="2168020"/>
                <a:ext cx="1186585" cy="470286"/>
              </a:xfrm>
              <a:prstGeom prst="rect">
                <a:avLst/>
              </a:prstGeom>
              <a:solidFill>
                <a:schemeClr val="bg1"/>
              </a:solidFill>
              <a:ln>
                <a:solidFill>
                  <a:schemeClr val="tx1"/>
                </a:solidFill>
              </a:ln>
            </p:spPr>
            <p:txBody>
              <a:bodyPr wrap="none">
                <a:spAutoFit/>
              </a:bodyPr>
              <a:lstStyle/>
              <a:p>
                <a:pPr defTabSz="914400"/>
                <a:r>
                  <a:rPr lang="en-US" sz="700" b="1" dirty="0">
                    <a:solidFill>
                      <a:srgbClr val="000000"/>
                    </a:solidFill>
                    <a:latin typeface="Arial" panose="020B0604020202020204" pitchFamily="34" charset="0"/>
                    <a:ea typeface="微软雅黑"/>
                    <a:cs typeface="Arial" panose="020B0604020202020204" pitchFamily="34" charset="0"/>
                  </a:rPr>
                  <a:t>Air Quality</a:t>
                </a:r>
                <a:endParaRPr lang="en-US" sz="700" dirty="0">
                  <a:solidFill>
                    <a:srgbClr val="000000"/>
                  </a:solidFill>
                  <a:latin typeface="微软雅黑"/>
                  <a:ea typeface="微软雅黑"/>
                </a:endParaRPr>
              </a:p>
            </p:txBody>
          </p:sp>
          <p:sp>
            <p:nvSpPr>
              <p:cNvPr id="100" name="Rectangle 99">
                <a:extLst>
                  <a:ext uri="{FF2B5EF4-FFF2-40B4-BE49-F238E27FC236}">
                    <a16:creationId xmlns:a16="http://schemas.microsoft.com/office/drawing/2014/main" id="{DAA40319-62A7-4E8E-B20F-FFB3D5153AE5}"/>
                  </a:ext>
                </a:extLst>
              </p:cNvPr>
              <p:cNvSpPr/>
              <p:nvPr/>
            </p:nvSpPr>
            <p:spPr>
              <a:xfrm>
                <a:off x="544420" y="2551670"/>
                <a:ext cx="1452651" cy="940571"/>
              </a:xfrm>
              <a:prstGeom prst="rect">
                <a:avLst/>
              </a:prstGeom>
              <a:solidFill>
                <a:schemeClr val="bg1"/>
              </a:solidFill>
              <a:ln>
                <a:solidFill>
                  <a:schemeClr val="tx1"/>
                </a:solidFill>
              </a:ln>
            </p:spPr>
            <p:txBody>
              <a:bodyPr wrap="square">
                <a:spAutoFit/>
              </a:bodyPr>
              <a:lstStyle/>
              <a:p>
                <a:pPr defTabSz="914400"/>
                <a:r>
                  <a:rPr lang="en-US" sz="400" dirty="0">
                    <a:solidFill>
                      <a:srgbClr val="000000"/>
                    </a:solidFill>
                    <a:latin typeface="Arial" panose="020B0604020202020204" pitchFamily="34" charset="0"/>
                    <a:ea typeface="微软雅黑"/>
                    <a:cs typeface="Arial" panose="020B0604020202020204" pitchFamily="34" charset="0"/>
                  </a:rPr>
                  <a:t>PM2.5 risk</a:t>
                </a:r>
              </a:p>
              <a:p>
                <a:pPr defTabSz="914400"/>
                <a:r>
                  <a:rPr lang="en-US" sz="400" dirty="0">
                    <a:solidFill>
                      <a:srgbClr val="000000"/>
                    </a:solidFill>
                    <a:latin typeface="Arial" panose="020B0604020202020204" pitchFamily="34" charset="0"/>
                    <a:ea typeface="微软雅黑"/>
                    <a:cs typeface="Arial" panose="020B0604020202020204" pitchFamily="34" charset="0"/>
                  </a:rPr>
                  <a:t>O3 risk</a:t>
                </a:r>
              </a:p>
              <a:p>
                <a:pPr defTabSz="914400"/>
                <a:r>
                  <a:rPr lang="en-US" sz="400" dirty="0">
                    <a:solidFill>
                      <a:srgbClr val="000000"/>
                    </a:solidFill>
                    <a:latin typeface="Arial" panose="020B0604020202020204" pitchFamily="34" charset="0"/>
                    <a:ea typeface="微软雅黑"/>
                    <a:cs typeface="Arial" panose="020B0604020202020204" pitchFamily="34" charset="0"/>
                  </a:rPr>
                  <a:t>Air Toxics risk</a:t>
                </a:r>
              </a:p>
              <a:p>
                <a:pPr defTabSz="914400"/>
                <a:r>
                  <a:rPr lang="en-US" sz="400" dirty="0">
                    <a:solidFill>
                      <a:srgbClr val="000000"/>
                    </a:solidFill>
                    <a:latin typeface="Arial" panose="020B0604020202020204" pitchFamily="34" charset="0"/>
                    <a:ea typeface="微软雅黑"/>
                    <a:cs typeface="Arial" panose="020B0604020202020204" pitchFamily="34" charset="0"/>
                  </a:rPr>
                  <a:t>Cancer risk</a:t>
                </a:r>
              </a:p>
              <a:p>
                <a:pPr defTabSz="914400"/>
                <a:r>
                  <a:rPr lang="en-US" sz="400" dirty="0">
                    <a:solidFill>
                      <a:srgbClr val="000000"/>
                    </a:solidFill>
                    <a:latin typeface="Arial" panose="020B0604020202020204" pitchFamily="34" charset="0"/>
                    <a:ea typeface="微软雅黑"/>
                    <a:cs typeface="Arial" panose="020B0604020202020204" pitchFamily="34" charset="0"/>
                  </a:rPr>
                  <a:t>Non-Cancer risk</a:t>
                </a:r>
                <a:endParaRPr lang="en-US" sz="500" dirty="0">
                  <a:solidFill>
                    <a:srgbClr val="000000"/>
                  </a:solidFill>
                  <a:latin typeface="Arial" panose="020B0604020202020204" pitchFamily="34" charset="0"/>
                  <a:ea typeface="微软雅黑"/>
                  <a:cs typeface="Arial" panose="020B0604020202020204" pitchFamily="34" charset="0"/>
                </a:endParaRPr>
              </a:p>
            </p:txBody>
          </p:sp>
          <p:sp>
            <p:nvSpPr>
              <p:cNvPr id="101" name="Rectangle 100">
                <a:extLst>
                  <a:ext uri="{FF2B5EF4-FFF2-40B4-BE49-F238E27FC236}">
                    <a16:creationId xmlns:a16="http://schemas.microsoft.com/office/drawing/2014/main" id="{9988F9BE-7C5F-4A95-B15E-FDCB6F1410B5}"/>
                  </a:ext>
                </a:extLst>
              </p:cNvPr>
              <p:cNvSpPr/>
              <p:nvPr/>
            </p:nvSpPr>
            <p:spPr>
              <a:xfrm>
                <a:off x="668442" y="3899490"/>
                <a:ext cx="1328630" cy="1266152"/>
              </a:xfrm>
              <a:prstGeom prst="rect">
                <a:avLst/>
              </a:prstGeom>
              <a:solidFill>
                <a:schemeClr val="bg1"/>
              </a:solidFill>
              <a:ln>
                <a:solidFill>
                  <a:schemeClr val="tx1"/>
                </a:solidFill>
              </a:ln>
            </p:spPr>
            <p:txBody>
              <a:bodyPr wrap="square">
                <a:spAutoFit/>
              </a:bodyPr>
              <a:lstStyle/>
              <a:p>
                <a:pPr defTabSz="914400"/>
                <a:r>
                  <a:rPr lang="en-US" sz="400" dirty="0">
                    <a:solidFill>
                      <a:srgbClr val="000000"/>
                    </a:solidFill>
                    <a:latin typeface="Arial" panose="020B0604020202020204" pitchFamily="34" charset="0"/>
                    <a:ea typeface="微软雅黑"/>
                    <a:cs typeface="Arial" panose="020B0604020202020204" pitchFamily="34" charset="0"/>
                  </a:rPr>
                  <a:t>Flood</a:t>
                </a:r>
              </a:p>
              <a:p>
                <a:pPr defTabSz="914400"/>
                <a:r>
                  <a:rPr lang="en-US" sz="500" dirty="0">
                    <a:solidFill>
                      <a:srgbClr val="000000"/>
                    </a:solidFill>
                    <a:latin typeface="Arial" panose="020B0604020202020204" pitchFamily="34" charset="0"/>
                    <a:ea typeface="微软雅黑"/>
                    <a:cs typeface="Arial" panose="020B0604020202020204" pitchFamily="34" charset="0"/>
                  </a:rPr>
                  <a:t>Fire</a:t>
                </a:r>
              </a:p>
              <a:p>
                <a:pPr defTabSz="914400"/>
                <a:r>
                  <a:rPr lang="en-US" sz="500" dirty="0">
                    <a:solidFill>
                      <a:srgbClr val="000000"/>
                    </a:solidFill>
                    <a:latin typeface="Arial" panose="020B0604020202020204" pitchFamily="34" charset="0"/>
                    <a:ea typeface="微软雅黑"/>
                    <a:cs typeface="Arial" panose="020B0604020202020204" pitchFamily="34" charset="0"/>
                  </a:rPr>
                  <a:t>Sea Level Rise</a:t>
                </a:r>
              </a:p>
              <a:p>
                <a:pPr defTabSz="914400"/>
                <a:r>
                  <a:rPr lang="en-US" sz="500" dirty="0">
                    <a:solidFill>
                      <a:srgbClr val="000000"/>
                    </a:solidFill>
                    <a:latin typeface="Arial" panose="020B0604020202020204" pitchFamily="34" charset="0"/>
                    <a:ea typeface="微软雅黑"/>
                    <a:cs typeface="Arial" panose="020B0604020202020204" pitchFamily="34" charset="0"/>
                  </a:rPr>
                  <a:t>Heat</a:t>
                </a:r>
              </a:p>
              <a:p>
                <a:pPr defTabSz="914400"/>
                <a:r>
                  <a:rPr lang="en-US" sz="500" dirty="0">
                    <a:solidFill>
                      <a:srgbClr val="000000"/>
                    </a:solidFill>
                    <a:latin typeface="Arial" panose="020B0604020202020204" pitchFamily="34" charset="0"/>
                    <a:ea typeface="微软雅黑"/>
                    <a:cs typeface="Arial" panose="020B0604020202020204" pitchFamily="34" charset="0"/>
                  </a:rPr>
                  <a:t>Disease</a:t>
                </a:r>
              </a:p>
              <a:p>
                <a:pPr defTabSz="914400"/>
                <a:endParaRPr lang="en-US" sz="500" dirty="0">
                  <a:solidFill>
                    <a:srgbClr val="000000"/>
                  </a:solidFill>
                  <a:latin typeface="Arial" panose="020B0604020202020204" pitchFamily="34" charset="0"/>
                  <a:ea typeface="微软雅黑"/>
                  <a:cs typeface="Arial" panose="020B0604020202020204" pitchFamily="34" charset="0"/>
                </a:endParaRPr>
              </a:p>
            </p:txBody>
          </p:sp>
          <p:sp>
            <p:nvSpPr>
              <p:cNvPr id="102" name="Rectangle 101">
                <a:extLst>
                  <a:ext uri="{FF2B5EF4-FFF2-40B4-BE49-F238E27FC236}">
                    <a16:creationId xmlns:a16="http://schemas.microsoft.com/office/drawing/2014/main" id="{25AFE888-CF99-4518-9E30-51C56206428F}"/>
                  </a:ext>
                </a:extLst>
              </p:cNvPr>
              <p:cNvSpPr/>
              <p:nvPr/>
            </p:nvSpPr>
            <p:spPr>
              <a:xfrm>
                <a:off x="298673" y="4932557"/>
                <a:ext cx="1661821" cy="578812"/>
              </a:xfrm>
              <a:prstGeom prst="rect">
                <a:avLst/>
              </a:prstGeom>
              <a:solidFill>
                <a:schemeClr val="bg1"/>
              </a:solidFill>
              <a:ln>
                <a:solidFill>
                  <a:schemeClr val="bg1"/>
                </a:solidFill>
              </a:ln>
            </p:spPr>
            <p:txBody>
              <a:bodyPr wrap="square">
                <a:spAutoFit/>
              </a:bodyPr>
              <a:lstStyle/>
              <a:p>
                <a:pPr defTabSz="914400"/>
                <a:r>
                  <a:rPr lang="en-US" sz="500" dirty="0">
                    <a:solidFill>
                      <a:srgbClr val="000000"/>
                    </a:solidFill>
                    <a:latin typeface="Arial" panose="020B0604020202020204" pitchFamily="34" charset="0"/>
                    <a:ea typeface="微软雅黑"/>
                    <a:cs typeface="Arial" panose="020B0604020202020204" pitchFamily="34" charset="0"/>
                  </a:rPr>
                  <a:t> </a:t>
                </a:r>
              </a:p>
              <a:p>
                <a:pPr defTabSz="914400"/>
                <a:endParaRPr lang="en-US" sz="500" dirty="0">
                  <a:solidFill>
                    <a:srgbClr val="000000"/>
                  </a:solidFill>
                  <a:latin typeface="Arial" panose="020B0604020202020204" pitchFamily="34" charset="0"/>
                  <a:ea typeface="微软雅黑"/>
                  <a:cs typeface="Arial" panose="020B0604020202020204" pitchFamily="34" charset="0"/>
                </a:endParaRPr>
              </a:p>
            </p:txBody>
          </p:sp>
        </p:grpSp>
        <p:grpSp>
          <p:nvGrpSpPr>
            <p:cNvPr id="88" name="Group 87">
              <a:extLst>
                <a:ext uri="{FF2B5EF4-FFF2-40B4-BE49-F238E27FC236}">
                  <a16:creationId xmlns:a16="http://schemas.microsoft.com/office/drawing/2014/main" id="{7525F7CA-23E9-4AA8-B02A-0039D90BCB34}"/>
                </a:ext>
              </a:extLst>
            </p:cNvPr>
            <p:cNvGrpSpPr/>
            <p:nvPr/>
          </p:nvGrpSpPr>
          <p:grpSpPr>
            <a:xfrm>
              <a:off x="1155630" y="2148385"/>
              <a:ext cx="1785843" cy="3773904"/>
              <a:chOff x="211229" y="2168020"/>
              <a:chExt cx="1785843" cy="3773904"/>
            </a:xfrm>
          </p:grpSpPr>
          <p:pic>
            <p:nvPicPr>
              <p:cNvPr id="89" name="Picture 88">
                <a:extLst>
                  <a:ext uri="{FF2B5EF4-FFF2-40B4-BE49-F238E27FC236}">
                    <a16:creationId xmlns:a16="http://schemas.microsoft.com/office/drawing/2014/main" id="{457C7C7C-8E2A-4790-86BB-E2AD51FE66E4}"/>
                  </a:ext>
                </a:extLst>
              </p:cNvPr>
              <p:cNvPicPr>
                <a:picLocks noChangeAspect="1"/>
              </p:cNvPicPr>
              <p:nvPr/>
            </p:nvPicPr>
            <p:blipFill rotWithShape="1">
              <a:blip r:embed="rId9"/>
              <a:srcRect l="29999" t="44360" r="50471" b="1"/>
              <a:stretch/>
            </p:blipFill>
            <p:spPr>
              <a:xfrm>
                <a:off x="211229" y="2186308"/>
                <a:ext cx="1785842" cy="3755616"/>
              </a:xfrm>
              <a:prstGeom prst="rect">
                <a:avLst/>
              </a:prstGeom>
              <a:ln w="12700">
                <a:solidFill>
                  <a:schemeClr val="tx1"/>
                </a:solidFill>
              </a:ln>
            </p:spPr>
          </p:pic>
          <p:pic>
            <p:nvPicPr>
              <p:cNvPr id="90" name="Picture 89">
                <a:extLst>
                  <a:ext uri="{FF2B5EF4-FFF2-40B4-BE49-F238E27FC236}">
                    <a16:creationId xmlns:a16="http://schemas.microsoft.com/office/drawing/2014/main" id="{05B32CA1-7734-417D-9248-0B6229400752}"/>
                  </a:ext>
                </a:extLst>
              </p:cNvPr>
              <p:cNvPicPr>
                <a:picLocks noChangeAspect="1"/>
              </p:cNvPicPr>
              <p:nvPr/>
            </p:nvPicPr>
            <p:blipFill rotWithShape="1">
              <a:blip r:embed="rId9"/>
              <a:srcRect l="29998" t="48194" r="60714" b="36905"/>
              <a:stretch/>
            </p:blipFill>
            <p:spPr>
              <a:xfrm>
                <a:off x="335250" y="3844626"/>
                <a:ext cx="849322" cy="1077953"/>
              </a:xfrm>
              <a:prstGeom prst="rect">
                <a:avLst/>
              </a:prstGeom>
              <a:ln w="12700">
                <a:solidFill>
                  <a:schemeClr val="tx1"/>
                </a:solidFill>
              </a:ln>
            </p:spPr>
          </p:pic>
          <p:sp>
            <p:nvSpPr>
              <p:cNvPr id="91" name="Rectangle 90">
                <a:extLst>
                  <a:ext uri="{FF2B5EF4-FFF2-40B4-BE49-F238E27FC236}">
                    <a16:creationId xmlns:a16="http://schemas.microsoft.com/office/drawing/2014/main" id="{52A7542E-966E-4D52-8082-86CA3F6B0EB4}"/>
                  </a:ext>
                </a:extLst>
              </p:cNvPr>
              <p:cNvSpPr/>
              <p:nvPr/>
            </p:nvSpPr>
            <p:spPr>
              <a:xfrm>
                <a:off x="335249" y="3497366"/>
                <a:ext cx="1432678" cy="470286"/>
              </a:xfrm>
              <a:prstGeom prst="rect">
                <a:avLst/>
              </a:prstGeom>
              <a:solidFill>
                <a:schemeClr val="bg1"/>
              </a:solidFill>
              <a:ln>
                <a:solidFill>
                  <a:schemeClr val="tx1"/>
                </a:solidFill>
              </a:ln>
            </p:spPr>
            <p:txBody>
              <a:bodyPr wrap="none">
                <a:spAutoFit/>
              </a:bodyPr>
              <a:lstStyle/>
              <a:p>
                <a:pPr defTabSz="914400"/>
                <a:r>
                  <a:rPr lang="en-US" sz="700" b="1" dirty="0">
                    <a:solidFill>
                      <a:srgbClr val="000000"/>
                    </a:solidFill>
                    <a:latin typeface="Arial" panose="020B0604020202020204" pitchFamily="34" charset="0"/>
                    <a:ea typeface="微软雅黑"/>
                    <a:cs typeface="Arial" panose="020B0604020202020204" pitchFamily="34" charset="0"/>
                  </a:rPr>
                  <a:t>Climate Risks</a:t>
                </a:r>
                <a:endParaRPr lang="en-US" sz="700" dirty="0">
                  <a:solidFill>
                    <a:srgbClr val="000000"/>
                  </a:solidFill>
                  <a:latin typeface="微软雅黑"/>
                  <a:ea typeface="微软雅黑"/>
                </a:endParaRPr>
              </a:p>
            </p:txBody>
          </p:sp>
          <p:sp>
            <p:nvSpPr>
              <p:cNvPr id="92" name="Rectangle 91">
                <a:extLst>
                  <a:ext uri="{FF2B5EF4-FFF2-40B4-BE49-F238E27FC236}">
                    <a16:creationId xmlns:a16="http://schemas.microsoft.com/office/drawing/2014/main" id="{A5C52619-01A4-425E-8B4D-D4CD0B81E90C}"/>
                  </a:ext>
                </a:extLst>
              </p:cNvPr>
              <p:cNvSpPr/>
              <p:nvPr/>
            </p:nvSpPr>
            <p:spPr>
              <a:xfrm>
                <a:off x="303818" y="2168020"/>
                <a:ext cx="1385239" cy="470286"/>
              </a:xfrm>
              <a:prstGeom prst="rect">
                <a:avLst/>
              </a:prstGeom>
              <a:solidFill>
                <a:schemeClr val="bg1"/>
              </a:solidFill>
              <a:ln>
                <a:solidFill>
                  <a:schemeClr val="tx1"/>
                </a:solidFill>
              </a:ln>
            </p:spPr>
            <p:txBody>
              <a:bodyPr wrap="none">
                <a:spAutoFit/>
              </a:bodyPr>
              <a:lstStyle/>
              <a:p>
                <a:pPr defTabSz="914400"/>
                <a:r>
                  <a:rPr lang="en-US" sz="700" b="1" dirty="0">
                    <a:solidFill>
                      <a:srgbClr val="000000"/>
                    </a:solidFill>
                    <a:latin typeface="Arial" panose="020B0604020202020204" pitchFamily="34" charset="0"/>
                    <a:ea typeface="微软雅黑"/>
                    <a:cs typeface="Arial" panose="020B0604020202020204" pitchFamily="34" charset="0"/>
                  </a:rPr>
                  <a:t>EJ Indicators</a:t>
                </a:r>
                <a:endParaRPr lang="en-US" sz="700" dirty="0">
                  <a:solidFill>
                    <a:srgbClr val="000000"/>
                  </a:solidFill>
                  <a:latin typeface="微软雅黑"/>
                  <a:ea typeface="微软雅黑"/>
                </a:endParaRPr>
              </a:p>
            </p:txBody>
          </p:sp>
          <p:sp>
            <p:nvSpPr>
              <p:cNvPr id="93" name="Rectangle 92">
                <a:extLst>
                  <a:ext uri="{FF2B5EF4-FFF2-40B4-BE49-F238E27FC236}">
                    <a16:creationId xmlns:a16="http://schemas.microsoft.com/office/drawing/2014/main" id="{E00D2322-CB25-43C9-A2A5-D6D1AC8FAB58}"/>
                  </a:ext>
                </a:extLst>
              </p:cNvPr>
              <p:cNvSpPr/>
              <p:nvPr/>
            </p:nvSpPr>
            <p:spPr>
              <a:xfrm>
                <a:off x="544420" y="2492508"/>
                <a:ext cx="1452651" cy="1085273"/>
              </a:xfrm>
              <a:prstGeom prst="rect">
                <a:avLst/>
              </a:prstGeom>
              <a:solidFill>
                <a:schemeClr val="bg1"/>
              </a:solidFill>
              <a:ln>
                <a:solidFill>
                  <a:schemeClr val="tx1"/>
                </a:solidFill>
              </a:ln>
            </p:spPr>
            <p:txBody>
              <a:bodyPr wrap="square">
                <a:spAutoFit/>
              </a:bodyPr>
              <a:lstStyle/>
              <a:p>
                <a:pPr defTabSz="914400"/>
                <a:r>
                  <a:rPr lang="en-US" sz="400" dirty="0">
                    <a:solidFill>
                      <a:srgbClr val="000000"/>
                    </a:solidFill>
                    <a:latin typeface="Arial" panose="020B0604020202020204" pitchFamily="34" charset="0"/>
                    <a:ea typeface="微软雅黑"/>
                    <a:cs typeface="Arial" panose="020B0604020202020204" pitchFamily="34" charset="0"/>
                  </a:rPr>
                  <a:t>Population</a:t>
                </a:r>
              </a:p>
              <a:p>
                <a:pPr defTabSz="914400"/>
                <a:r>
                  <a:rPr lang="en-US" sz="500" dirty="0">
                    <a:solidFill>
                      <a:srgbClr val="000000"/>
                    </a:solidFill>
                    <a:latin typeface="Arial" panose="020B0604020202020204" pitchFamily="34" charset="0"/>
                    <a:ea typeface="微软雅黑"/>
                    <a:cs typeface="Arial" panose="020B0604020202020204" pitchFamily="34" charset="0"/>
                  </a:rPr>
                  <a:t>Minority</a:t>
                </a:r>
              </a:p>
              <a:p>
                <a:pPr defTabSz="914400"/>
                <a:r>
                  <a:rPr lang="en-US" sz="500" dirty="0">
                    <a:solidFill>
                      <a:srgbClr val="000000"/>
                    </a:solidFill>
                    <a:latin typeface="Arial" panose="020B0604020202020204" pitchFamily="34" charset="0"/>
                    <a:ea typeface="微软雅黑"/>
                    <a:cs typeface="Arial" panose="020B0604020202020204" pitchFamily="34" charset="0"/>
                  </a:rPr>
                  <a:t>Income</a:t>
                </a:r>
              </a:p>
              <a:p>
                <a:pPr defTabSz="914400"/>
                <a:r>
                  <a:rPr lang="en-US" sz="500" dirty="0">
                    <a:solidFill>
                      <a:srgbClr val="000000"/>
                    </a:solidFill>
                    <a:latin typeface="Arial" panose="020B0604020202020204" pitchFamily="34" charset="0"/>
                    <a:ea typeface="微软雅黑"/>
                    <a:cs typeface="Arial" panose="020B0604020202020204" pitchFamily="34" charset="0"/>
                  </a:rPr>
                  <a:t>Education</a:t>
                </a:r>
              </a:p>
              <a:p>
                <a:pPr defTabSz="914400"/>
                <a:r>
                  <a:rPr lang="en-US" sz="500" dirty="0">
                    <a:solidFill>
                      <a:srgbClr val="000000"/>
                    </a:solidFill>
                    <a:latin typeface="Arial" panose="020B0604020202020204" pitchFamily="34" charset="0"/>
                    <a:ea typeface="微软雅黑"/>
                    <a:cs typeface="Arial" panose="020B0604020202020204" pitchFamily="34" charset="0"/>
                  </a:rPr>
                  <a:t>Language</a:t>
                </a:r>
              </a:p>
            </p:txBody>
          </p:sp>
          <p:sp>
            <p:nvSpPr>
              <p:cNvPr id="94" name="Rectangle 93">
                <a:extLst>
                  <a:ext uri="{FF2B5EF4-FFF2-40B4-BE49-F238E27FC236}">
                    <a16:creationId xmlns:a16="http://schemas.microsoft.com/office/drawing/2014/main" id="{2AF22975-AED6-4DFC-88EA-5A203282342C}"/>
                  </a:ext>
                </a:extLst>
              </p:cNvPr>
              <p:cNvSpPr/>
              <p:nvPr/>
            </p:nvSpPr>
            <p:spPr>
              <a:xfrm>
                <a:off x="668442" y="3899490"/>
                <a:ext cx="1328630" cy="1266152"/>
              </a:xfrm>
              <a:prstGeom prst="rect">
                <a:avLst/>
              </a:prstGeom>
              <a:solidFill>
                <a:schemeClr val="bg1"/>
              </a:solidFill>
              <a:ln>
                <a:solidFill>
                  <a:schemeClr val="tx1"/>
                </a:solidFill>
              </a:ln>
            </p:spPr>
            <p:txBody>
              <a:bodyPr wrap="square">
                <a:spAutoFit/>
              </a:bodyPr>
              <a:lstStyle/>
              <a:p>
                <a:pPr defTabSz="914400"/>
                <a:r>
                  <a:rPr lang="en-US" sz="400" dirty="0">
                    <a:solidFill>
                      <a:srgbClr val="000000"/>
                    </a:solidFill>
                    <a:latin typeface="Arial" panose="020B0604020202020204" pitchFamily="34" charset="0"/>
                    <a:ea typeface="微软雅黑"/>
                    <a:cs typeface="Arial" panose="020B0604020202020204" pitchFamily="34" charset="0"/>
                  </a:rPr>
                  <a:t>Flood</a:t>
                </a:r>
              </a:p>
              <a:p>
                <a:pPr defTabSz="914400"/>
                <a:r>
                  <a:rPr lang="en-US" sz="500" dirty="0">
                    <a:solidFill>
                      <a:srgbClr val="000000"/>
                    </a:solidFill>
                    <a:latin typeface="Arial" panose="020B0604020202020204" pitchFamily="34" charset="0"/>
                    <a:ea typeface="微软雅黑"/>
                    <a:cs typeface="Arial" panose="020B0604020202020204" pitchFamily="34" charset="0"/>
                  </a:rPr>
                  <a:t>Fire</a:t>
                </a:r>
              </a:p>
              <a:p>
                <a:pPr defTabSz="914400"/>
                <a:r>
                  <a:rPr lang="en-US" sz="500" dirty="0">
                    <a:solidFill>
                      <a:srgbClr val="000000"/>
                    </a:solidFill>
                    <a:latin typeface="Arial" panose="020B0604020202020204" pitchFamily="34" charset="0"/>
                    <a:ea typeface="微软雅黑"/>
                    <a:cs typeface="Arial" panose="020B0604020202020204" pitchFamily="34" charset="0"/>
                  </a:rPr>
                  <a:t>Sea Level Rise</a:t>
                </a:r>
              </a:p>
              <a:p>
                <a:pPr defTabSz="914400"/>
                <a:r>
                  <a:rPr lang="en-US" sz="500" dirty="0">
                    <a:solidFill>
                      <a:srgbClr val="000000"/>
                    </a:solidFill>
                    <a:latin typeface="Arial" panose="020B0604020202020204" pitchFamily="34" charset="0"/>
                    <a:ea typeface="微软雅黑"/>
                    <a:cs typeface="Arial" panose="020B0604020202020204" pitchFamily="34" charset="0"/>
                  </a:rPr>
                  <a:t>Heat</a:t>
                </a:r>
              </a:p>
              <a:p>
                <a:pPr defTabSz="914400"/>
                <a:r>
                  <a:rPr lang="en-US" sz="500" dirty="0">
                    <a:solidFill>
                      <a:srgbClr val="000000"/>
                    </a:solidFill>
                    <a:latin typeface="Arial" panose="020B0604020202020204" pitchFamily="34" charset="0"/>
                    <a:ea typeface="微软雅黑"/>
                    <a:cs typeface="Arial" panose="020B0604020202020204" pitchFamily="34" charset="0"/>
                  </a:rPr>
                  <a:t>Disease</a:t>
                </a:r>
              </a:p>
              <a:p>
                <a:pPr defTabSz="914400"/>
                <a:endParaRPr lang="en-US" sz="500" dirty="0">
                  <a:solidFill>
                    <a:srgbClr val="000000"/>
                  </a:solidFill>
                  <a:latin typeface="Arial" panose="020B0604020202020204" pitchFamily="34" charset="0"/>
                  <a:ea typeface="微软雅黑"/>
                  <a:cs typeface="Arial" panose="020B0604020202020204" pitchFamily="34" charset="0"/>
                </a:endParaRPr>
              </a:p>
            </p:txBody>
          </p:sp>
          <p:sp>
            <p:nvSpPr>
              <p:cNvPr id="95" name="Rectangle 94">
                <a:extLst>
                  <a:ext uri="{FF2B5EF4-FFF2-40B4-BE49-F238E27FC236}">
                    <a16:creationId xmlns:a16="http://schemas.microsoft.com/office/drawing/2014/main" id="{24802345-30DC-47FD-AD2D-3E1E2F3A87BE}"/>
                  </a:ext>
                </a:extLst>
              </p:cNvPr>
              <p:cNvSpPr/>
              <p:nvPr/>
            </p:nvSpPr>
            <p:spPr>
              <a:xfrm>
                <a:off x="298673" y="4932557"/>
                <a:ext cx="1661821" cy="578812"/>
              </a:xfrm>
              <a:prstGeom prst="rect">
                <a:avLst/>
              </a:prstGeom>
              <a:solidFill>
                <a:schemeClr val="bg1"/>
              </a:solidFill>
              <a:ln>
                <a:solidFill>
                  <a:schemeClr val="bg1"/>
                </a:solidFill>
              </a:ln>
            </p:spPr>
            <p:txBody>
              <a:bodyPr wrap="square">
                <a:spAutoFit/>
              </a:bodyPr>
              <a:lstStyle/>
              <a:p>
                <a:pPr defTabSz="914400"/>
                <a:r>
                  <a:rPr lang="en-US" sz="500" dirty="0">
                    <a:solidFill>
                      <a:srgbClr val="000000"/>
                    </a:solidFill>
                    <a:latin typeface="Arial" panose="020B0604020202020204" pitchFamily="34" charset="0"/>
                    <a:ea typeface="微软雅黑"/>
                    <a:cs typeface="Arial" panose="020B0604020202020204" pitchFamily="34" charset="0"/>
                  </a:rPr>
                  <a:t> </a:t>
                </a:r>
              </a:p>
              <a:p>
                <a:pPr defTabSz="914400"/>
                <a:endParaRPr lang="en-US" sz="500" dirty="0">
                  <a:solidFill>
                    <a:srgbClr val="000000"/>
                  </a:solidFill>
                  <a:latin typeface="Arial" panose="020B0604020202020204" pitchFamily="34" charset="0"/>
                  <a:ea typeface="微软雅黑"/>
                  <a:cs typeface="Arial" panose="020B0604020202020204" pitchFamily="34" charset="0"/>
                </a:endParaRPr>
              </a:p>
            </p:txBody>
          </p:sp>
        </p:grpSp>
      </p:grpSp>
      <p:graphicFrame>
        <p:nvGraphicFramePr>
          <p:cNvPr id="103" name="Chart 102">
            <a:extLst>
              <a:ext uri="{FF2B5EF4-FFF2-40B4-BE49-F238E27FC236}">
                <a16:creationId xmlns:a16="http://schemas.microsoft.com/office/drawing/2014/main" id="{87501FA3-638D-4DEF-B682-32671A7930F9}"/>
              </a:ext>
            </a:extLst>
          </p:cNvPr>
          <p:cNvGraphicFramePr>
            <a:graphicFrameLocks/>
          </p:cNvGraphicFramePr>
          <p:nvPr/>
        </p:nvGraphicFramePr>
        <p:xfrm>
          <a:off x="6156284" y="4014876"/>
          <a:ext cx="3183211" cy="2637321"/>
        </p:xfrm>
        <a:graphic>
          <a:graphicData uri="http://schemas.openxmlformats.org/drawingml/2006/chart">
            <c:chart xmlns:c="http://schemas.openxmlformats.org/drawingml/2006/chart" xmlns:r="http://schemas.openxmlformats.org/officeDocument/2006/relationships" r:id="rId10"/>
          </a:graphicData>
        </a:graphic>
      </p:graphicFrame>
      <p:sp>
        <p:nvSpPr>
          <p:cNvPr id="122" name="Rectangle 121">
            <a:extLst>
              <a:ext uri="{FF2B5EF4-FFF2-40B4-BE49-F238E27FC236}">
                <a16:creationId xmlns:a16="http://schemas.microsoft.com/office/drawing/2014/main" id="{72A18E2E-EEB1-4AE4-9123-B70F0ABD2911}"/>
              </a:ext>
            </a:extLst>
          </p:cNvPr>
          <p:cNvSpPr/>
          <p:nvPr/>
        </p:nvSpPr>
        <p:spPr>
          <a:xfrm>
            <a:off x="523305" y="2518404"/>
            <a:ext cx="3954929" cy="677108"/>
          </a:xfrm>
          <a:prstGeom prst="rect">
            <a:avLst/>
          </a:prstGeom>
        </p:spPr>
        <p:txBody>
          <a:bodyPr wrap="none">
            <a:spAutoFit/>
          </a:bodyPr>
          <a:lstStyle/>
          <a:p>
            <a:pPr algn="ctr"/>
            <a:r>
              <a:rPr lang="en-US" sz="2000" b="1" kern="100" dirty="0">
                <a:solidFill>
                  <a:srgbClr val="0000FF"/>
                </a:solidFill>
                <a:latin typeface="Arial" panose="020B0604020202020204" pitchFamily="34" charset="0"/>
                <a:ea typeface="等线" panose="02010600030101010101" pitchFamily="2" charset="-122"/>
                <a:cs typeface="Arial" panose="020B0604020202020204" pitchFamily="34" charset="0"/>
              </a:rPr>
              <a:t>Proximity Analysis</a:t>
            </a:r>
          </a:p>
          <a:p>
            <a:pPr algn="ctr"/>
            <a:r>
              <a:rPr lang="en-US" kern="100" dirty="0">
                <a:latin typeface="Arial" panose="020B0604020202020204" pitchFamily="34" charset="0"/>
                <a:ea typeface="等线" panose="02010600030101010101" pitchFamily="2" charset="-122"/>
                <a:cs typeface="Arial" panose="020B0604020202020204" pitchFamily="34" charset="0"/>
              </a:rPr>
              <a:t>(Selected Facility or Monitoring Site) </a:t>
            </a:r>
            <a:endParaRPr lang="en-US" dirty="0"/>
          </a:p>
        </p:txBody>
      </p:sp>
      <p:sp>
        <p:nvSpPr>
          <p:cNvPr id="123" name="Rectangle 122">
            <a:extLst>
              <a:ext uri="{FF2B5EF4-FFF2-40B4-BE49-F238E27FC236}">
                <a16:creationId xmlns:a16="http://schemas.microsoft.com/office/drawing/2014/main" id="{CE3628FA-EF02-488F-89B9-CB37FBC31C92}"/>
              </a:ext>
            </a:extLst>
          </p:cNvPr>
          <p:cNvSpPr/>
          <p:nvPr/>
        </p:nvSpPr>
        <p:spPr>
          <a:xfrm>
            <a:off x="5338652" y="1727762"/>
            <a:ext cx="1309975" cy="707886"/>
          </a:xfrm>
          <a:prstGeom prst="rect">
            <a:avLst/>
          </a:prstGeom>
        </p:spPr>
        <p:txBody>
          <a:bodyPr wrap="none">
            <a:spAutoFit/>
          </a:bodyPr>
          <a:lstStyle/>
          <a:p>
            <a:pPr algn="ctr"/>
            <a:r>
              <a:rPr lang="en-US" sz="2000" b="1" kern="100" dirty="0">
                <a:solidFill>
                  <a:srgbClr val="0000FF"/>
                </a:solidFill>
                <a:latin typeface="Arial" panose="020B0604020202020204" pitchFamily="34" charset="0"/>
                <a:ea typeface="等线" panose="02010600030101010101" pitchFamily="2" charset="-122"/>
                <a:cs typeface="Arial" panose="020B0604020202020204" pitchFamily="34" charset="0"/>
              </a:rPr>
              <a:t>Spatial </a:t>
            </a:r>
          </a:p>
          <a:p>
            <a:pPr algn="ctr"/>
            <a:r>
              <a:rPr lang="en-US" sz="2000" b="1" kern="100" dirty="0">
                <a:solidFill>
                  <a:srgbClr val="0000FF"/>
                </a:solidFill>
                <a:latin typeface="Arial" panose="020B0604020202020204" pitchFamily="34" charset="0"/>
                <a:ea typeface="等线" panose="02010600030101010101" pitchFamily="2" charset="-122"/>
                <a:cs typeface="Arial" panose="020B0604020202020204" pitchFamily="34" charset="0"/>
              </a:rPr>
              <a:t>Analysis </a:t>
            </a:r>
            <a:endParaRPr lang="en-US" sz="2000" b="1" dirty="0">
              <a:solidFill>
                <a:srgbClr val="0000FF"/>
              </a:solidFill>
            </a:endParaRPr>
          </a:p>
        </p:txBody>
      </p:sp>
      <p:sp>
        <p:nvSpPr>
          <p:cNvPr id="124" name="Rectangle 123">
            <a:extLst>
              <a:ext uri="{FF2B5EF4-FFF2-40B4-BE49-F238E27FC236}">
                <a16:creationId xmlns:a16="http://schemas.microsoft.com/office/drawing/2014/main" id="{454F3645-70DF-493E-B86D-A54E0A93686C}"/>
              </a:ext>
            </a:extLst>
          </p:cNvPr>
          <p:cNvSpPr/>
          <p:nvPr/>
        </p:nvSpPr>
        <p:spPr>
          <a:xfrm>
            <a:off x="4871427" y="5553760"/>
            <a:ext cx="1436612" cy="1015663"/>
          </a:xfrm>
          <a:prstGeom prst="rect">
            <a:avLst/>
          </a:prstGeom>
        </p:spPr>
        <p:txBody>
          <a:bodyPr wrap="none">
            <a:spAutoFit/>
          </a:bodyPr>
          <a:lstStyle/>
          <a:p>
            <a:pPr algn="ctr"/>
            <a:r>
              <a:rPr lang="en-US" sz="2000" b="1" kern="100" dirty="0">
                <a:solidFill>
                  <a:srgbClr val="0000FF"/>
                </a:solidFill>
                <a:latin typeface="Arial" panose="020B0604020202020204" pitchFamily="34" charset="0"/>
                <a:ea typeface="等线" panose="02010600030101010101" pitchFamily="2" charset="-122"/>
                <a:cs typeface="Arial" panose="020B0604020202020204" pitchFamily="34" charset="0"/>
              </a:rPr>
              <a:t>Graphical </a:t>
            </a:r>
          </a:p>
          <a:p>
            <a:pPr algn="ctr"/>
            <a:r>
              <a:rPr lang="en-US" sz="2000" b="1" kern="100" dirty="0">
                <a:solidFill>
                  <a:srgbClr val="0000FF"/>
                </a:solidFill>
                <a:latin typeface="Arial" panose="020B0604020202020204" pitchFamily="34" charset="0"/>
                <a:ea typeface="等线" panose="02010600030101010101" pitchFamily="2" charset="-122"/>
                <a:cs typeface="Arial" panose="020B0604020202020204" pitchFamily="34" charset="0"/>
              </a:rPr>
              <a:t>&amp; Tabular </a:t>
            </a:r>
          </a:p>
          <a:p>
            <a:pPr algn="ctr"/>
            <a:r>
              <a:rPr lang="en-US" sz="2000" b="1" kern="100" dirty="0">
                <a:solidFill>
                  <a:srgbClr val="0000FF"/>
                </a:solidFill>
                <a:latin typeface="Arial" panose="020B0604020202020204" pitchFamily="34" charset="0"/>
                <a:ea typeface="等线" panose="02010600030101010101" pitchFamily="2" charset="-122"/>
                <a:cs typeface="Arial" panose="020B0604020202020204" pitchFamily="34" charset="0"/>
              </a:rPr>
              <a:t>Analysis </a:t>
            </a:r>
            <a:endParaRPr lang="en-US" sz="2000" b="1" dirty="0">
              <a:solidFill>
                <a:srgbClr val="0000FF"/>
              </a:solidFill>
            </a:endParaRPr>
          </a:p>
        </p:txBody>
      </p:sp>
      <p:sp>
        <p:nvSpPr>
          <p:cNvPr id="121" name="Rectangle 120">
            <a:extLst>
              <a:ext uri="{FF2B5EF4-FFF2-40B4-BE49-F238E27FC236}">
                <a16:creationId xmlns:a16="http://schemas.microsoft.com/office/drawing/2014/main" id="{26546A35-62A4-45AF-BB70-A77A78ED8501}"/>
              </a:ext>
            </a:extLst>
          </p:cNvPr>
          <p:cNvSpPr/>
          <p:nvPr/>
        </p:nvSpPr>
        <p:spPr>
          <a:xfrm>
            <a:off x="116223" y="884549"/>
            <a:ext cx="5030737" cy="1631216"/>
          </a:xfrm>
          <a:prstGeom prst="rect">
            <a:avLst/>
          </a:prstGeom>
          <a:ln>
            <a:solidFill>
              <a:schemeClr val="tx1"/>
            </a:solid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latin typeface="Arial" panose="020B0604020202020204" pitchFamily="34" charset="0"/>
                <a:cs typeface="Arial" panose="020B0604020202020204" pitchFamily="34" charset="0"/>
              </a:rPr>
              <a:t>NEXUS now can be used to quickly identify top emitters of NOx, SO</a:t>
            </a:r>
            <a:r>
              <a:rPr lang="en-US" sz="2000" b="1" baseline="-25000" dirty="0">
                <a:latin typeface="Arial" panose="020B0604020202020204" pitchFamily="34" charset="0"/>
                <a:cs typeface="Arial" panose="020B0604020202020204" pitchFamily="34" charset="0"/>
              </a:rPr>
              <a:t>2</a:t>
            </a:r>
            <a:r>
              <a:rPr lang="en-US" sz="2000" b="1" dirty="0">
                <a:latin typeface="Arial" panose="020B0604020202020204" pitchFamily="34" charset="0"/>
                <a:cs typeface="Arial" panose="020B0604020202020204" pitchFamily="34" charset="0"/>
              </a:rPr>
              <a:t>, PM</a:t>
            </a:r>
            <a:r>
              <a:rPr lang="en-US" sz="2000" b="1" baseline="-25000" dirty="0">
                <a:latin typeface="Arial" panose="020B0604020202020204" pitchFamily="34" charset="0"/>
                <a:cs typeface="Arial" panose="020B0604020202020204" pitchFamily="34" charset="0"/>
              </a:rPr>
              <a:t>2.5</a:t>
            </a:r>
            <a:r>
              <a:rPr lang="en-US" sz="2000" b="1" dirty="0">
                <a:latin typeface="Arial" panose="020B0604020202020204" pitchFamily="34" charset="0"/>
                <a:cs typeface="Arial" panose="020B0604020202020204" pitchFamily="34" charset="0"/>
              </a:rPr>
              <a:t>, and heavy-metal &amp; VOCs HAPs near EJ areas of concern; plan to develop proximity &amp; spatial analysis capabilities</a:t>
            </a:r>
          </a:p>
        </p:txBody>
      </p:sp>
      <p:graphicFrame>
        <p:nvGraphicFramePr>
          <p:cNvPr id="125" name="Table 124">
            <a:extLst>
              <a:ext uri="{FF2B5EF4-FFF2-40B4-BE49-F238E27FC236}">
                <a16:creationId xmlns:a16="http://schemas.microsoft.com/office/drawing/2014/main" id="{A0415CE9-DD1C-447C-BE99-00192BE19F6C}"/>
              </a:ext>
            </a:extLst>
          </p:cNvPr>
          <p:cNvGraphicFramePr>
            <a:graphicFrameLocks noGrp="1"/>
          </p:cNvGraphicFramePr>
          <p:nvPr>
            <p:extLst>
              <p:ext uri="{D42A27DB-BD31-4B8C-83A1-F6EECF244321}">
                <p14:modId xmlns:p14="http://schemas.microsoft.com/office/powerpoint/2010/main" val="4232268635"/>
              </p:ext>
            </p:extLst>
          </p:nvPr>
        </p:nvGraphicFramePr>
        <p:xfrm>
          <a:off x="9376693" y="3986879"/>
          <a:ext cx="2754148" cy="2864547"/>
        </p:xfrm>
        <a:graphic>
          <a:graphicData uri="http://schemas.openxmlformats.org/drawingml/2006/table">
            <a:tbl>
              <a:tblPr firstRow="1" firstCol="1" lastRow="1" lastCol="1" bandRow="1" bandCol="1">
                <a:tableStyleId>{5940675A-B579-460E-94D1-54222C63F5DA}</a:tableStyleId>
              </a:tblPr>
              <a:tblGrid>
                <a:gridCol w="755275">
                  <a:extLst>
                    <a:ext uri="{9D8B030D-6E8A-4147-A177-3AD203B41FA5}">
                      <a16:colId xmlns:a16="http://schemas.microsoft.com/office/drawing/2014/main" val="2613972110"/>
                    </a:ext>
                  </a:extLst>
                </a:gridCol>
                <a:gridCol w="218420">
                  <a:extLst>
                    <a:ext uri="{9D8B030D-6E8A-4147-A177-3AD203B41FA5}">
                      <a16:colId xmlns:a16="http://schemas.microsoft.com/office/drawing/2014/main" val="658344319"/>
                    </a:ext>
                  </a:extLst>
                </a:gridCol>
                <a:gridCol w="270764">
                  <a:extLst>
                    <a:ext uri="{9D8B030D-6E8A-4147-A177-3AD203B41FA5}">
                      <a16:colId xmlns:a16="http://schemas.microsoft.com/office/drawing/2014/main" val="596504611"/>
                    </a:ext>
                  </a:extLst>
                </a:gridCol>
                <a:gridCol w="244446">
                  <a:extLst>
                    <a:ext uri="{9D8B030D-6E8A-4147-A177-3AD203B41FA5}">
                      <a16:colId xmlns:a16="http://schemas.microsoft.com/office/drawing/2014/main" val="2399988612"/>
                    </a:ext>
                  </a:extLst>
                </a:gridCol>
                <a:gridCol w="61240">
                  <a:extLst>
                    <a:ext uri="{9D8B030D-6E8A-4147-A177-3AD203B41FA5}">
                      <a16:colId xmlns:a16="http://schemas.microsoft.com/office/drawing/2014/main" val="2352880402"/>
                    </a:ext>
                  </a:extLst>
                </a:gridCol>
                <a:gridCol w="228086">
                  <a:extLst>
                    <a:ext uri="{9D8B030D-6E8A-4147-A177-3AD203B41FA5}">
                      <a16:colId xmlns:a16="http://schemas.microsoft.com/office/drawing/2014/main" val="1717502889"/>
                    </a:ext>
                  </a:extLst>
                </a:gridCol>
                <a:gridCol w="328134">
                  <a:extLst>
                    <a:ext uri="{9D8B030D-6E8A-4147-A177-3AD203B41FA5}">
                      <a16:colId xmlns:a16="http://schemas.microsoft.com/office/drawing/2014/main" val="3218331231"/>
                    </a:ext>
                  </a:extLst>
                </a:gridCol>
                <a:gridCol w="288532">
                  <a:extLst>
                    <a:ext uri="{9D8B030D-6E8A-4147-A177-3AD203B41FA5}">
                      <a16:colId xmlns:a16="http://schemas.microsoft.com/office/drawing/2014/main" val="1449918557"/>
                    </a:ext>
                  </a:extLst>
                </a:gridCol>
                <a:gridCol w="359251">
                  <a:extLst>
                    <a:ext uri="{9D8B030D-6E8A-4147-A177-3AD203B41FA5}">
                      <a16:colId xmlns:a16="http://schemas.microsoft.com/office/drawing/2014/main" val="766921618"/>
                    </a:ext>
                  </a:extLst>
                </a:gridCol>
              </a:tblGrid>
              <a:tr h="512401">
                <a:tc gridSpan="5">
                  <a:txBody>
                    <a:bodyPr/>
                    <a:lstStyle/>
                    <a:p>
                      <a:pPr marL="0" marR="0" indent="-22225">
                        <a:lnSpc>
                          <a:spcPct val="107000"/>
                        </a:lnSpc>
                        <a:spcBef>
                          <a:spcPts val="0"/>
                        </a:spcBef>
                        <a:spcAft>
                          <a:spcPts val="0"/>
                        </a:spcAft>
                      </a:pPr>
                      <a:r>
                        <a:rPr lang="en-US" sz="600" b="1" u="sng" dirty="0">
                          <a:solidFill>
                            <a:srgbClr val="0000FF"/>
                          </a:solidFill>
                          <a:effectLst/>
                          <a:latin typeface="Arial" panose="020B0604020202020204" pitchFamily="34" charset="0"/>
                          <a:cs typeface="Arial" panose="020B0604020202020204" pitchFamily="34" charset="0"/>
                        </a:rPr>
                        <a:t>Facility</a:t>
                      </a:r>
                      <a:r>
                        <a:rPr lang="en-US" sz="600" b="1" dirty="0">
                          <a:effectLst/>
                          <a:latin typeface="Arial" panose="020B0604020202020204" pitchFamily="34" charset="0"/>
                          <a:cs typeface="Arial" panose="020B0604020202020204" pitchFamily="34" charset="0"/>
                        </a:rPr>
                        <a:t>: American Synthesis Rubber Co., Louisville, KY</a:t>
                      </a:r>
                    </a:p>
                    <a:p>
                      <a:pPr marL="0" marR="0" indent="-22225">
                        <a:lnSpc>
                          <a:spcPct val="107000"/>
                        </a:lnSpc>
                        <a:spcBef>
                          <a:spcPts val="0"/>
                        </a:spcBef>
                        <a:spcAft>
                          <a:spcPts val="0"/>
                        </a:spcAft>
                      </a:pPr>
                      <a:r>
                        <a:rPr lang="en-US" sz="600" b="1" u="sng" dirty="0">
                          <a:solidFill>
                            <a:srgbClr val="0000FF"/>
                          </a:solidFill>
                          <a:effectLst/>
                          <a:latin typeface="Arial" panose="020B0604020202020204" pitchFamily="34" charset="0"/>
                          <a:cs typeface="Arial" panose="020B0604020202020204" pitchFamily="34" charset="0"/>
                        </a:rPr>
                        <a:t>Sector Group</a:t>
                      </a:r>
                      <a:r>
                        <a:rPr lang="en-US" sz="600" b="1" dirty="0">
                          <a:effectLst/>
                          <a:latin typeface="Arial" panose="020B0604020202020204" pitchFamily="34" charset="0"/>
                          <a:cs typeface="Arial" panose="020B0604020202020204" pitchFamily="34" charset="0"/>
                        </a:rPr>
                        <a:t>: </a:t>
                      </a:r>
                      <a:r>
                        <a:rPr lang="en-US" sz="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Polymers and Resins Production</a:t>
                      </a:r>
                    </a:p>
                    <a:p>
                      <a:pPr marL="0" marR="0" indent="-22225">
                        <a:lnSpc>
                          <a:spcPct val="107000"/>
                        </a:lnSpc>
                        <a:spcBef>
                          <a:spcPts val="0"/>
                        </a:spcBef>
                        <a:spcAft>
                          <a:spcPts val="0"/>
                        </a:spcAft>
                      </a:pPr>
                      <a:r>
                        <a:rPr lang="en-US" sz="600" b="1" u="sng" dirty="0">
                          <a:solidFill>
                            <a:srgbClr val="00B0F0"/>
                          </a:solidFill>
                          <a:effectLst/>
                          <a:latin typeface="Arial" panose="020B0604020202020204" pitchFamily="34" charset="0"/>
                          <a:cs typeface="Arial" panose="020B0604020202020204" pitchFamily="34" charset="0"/>
                        </a:rPr>
                        <a:t>Top Risk Drivers</a:t>
                      </a:r>
                      <a:r>
                        <a:rPr lang="en-US" sz="600" b="1" dirty="0">
                          <a:effectLst/>
                          <a:latin typeface="Arial" panose="020B0604020202020204" pitchFamily="34" charset="0"/>
                          <a:cs typeface="Arial" panose="020B0604020202020204" pitchFamily="34" charset="0"/>
                        </a:rPr>
                        <a:t>: ETO, Formaldehyde (examples)</a:t>
                      </a:r>
                    </a:p>
                  </a:txBody>
                  <a:tcPr marL="35840" marR="35840" marT="9038" marB="9038"/>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indent="-13335">
                        <a:lnSpc>
                          <a:spcPct val="107000"/>
                        </a:lnSpc>
                        <a:spcBef>
                          <a:spcPts val="0"/>
                        </a:spcBef>
                        <a:spcAft>
                          <a:spcPts val="0"/>
                        </a:spcAft>
                      </a:pPr>
                      <a:r>
                        <a:rPr lang="en-US" sz="500" b="1" dirty="0">
                          <a:solidFill>
                            <a:srgbClr val="0000FF"/>
                          </a:solidFill>
                          <a:effectLst/>
                          <a:latin typeface="Arial" panose="020B0604020202020204" pitchFamily="34" charset="0"/>
                          <a:cs typeface="Arial" panose="020B0604020202020204" pitchFamily="34" charset="0"/>
                        </a:rPr>
                        <a:t>Selected Options:</a:t>
                      </a:r>
                    </a:p>
                    <a:p>
                      <a:pPr marL="0" marR="0" indent="-13335">
                        <a:lnSpc>
                          <a:spcPct val="107000"/>
                        </a:lnSpc>
                        <a:spcBef>
                          <a:spcPts val="0"/>
                        </a:spcBef>
                        <a:spcAft>
                          <a:spcPts val="0"/>
                        </a:spcAft>
                      </a:pPr>
                      <a:r>
                        <a:rPr lang="en-US" sz="500" b="1" dirty="0">
                          <a:effectLst/>
                          <a:latin typeface="Arial" panose="020B0604020202020204" pitchFamily="34" charset="0"/>
                          <a:cs typeface="Arial" panose="020B0604020202020204" pitchFamily="34" charset="0"/>
                        </a:rPr>
                        <a:t>  </a:t>
                      </a:r>
                      <a:r>
                        <a:rPr lang="en-US" sz="500" b="1" u="sng" dirty="0">
                          <a:effectLst/>
                          <a:latin typeface="Arial" panose="020B0604020202020204" pitchFamily="34" charset="0"/>
                          <a:cs typeface="Arial" panose="020B0604020202020204" pitchFamily="34" charset="0"/>
                        </a:rPr>
                        <a:t>Radius of Impact</a:t>
                      </a:r>
                      <a:r>
                        <a:rPr lang="en-US" sz="500" b="1" dirty="0">
                          <a:effectLst/>
                          <a:latin typeface="Arial" panose="020B0604020202020204" pitchFamily="34" charset="0"/>
                          <a:cs typeface="Arial" panose="020B0604020202020204" pitchFamily="34" charset="0"/>
                        </a:rPr>
                        <a:t>: 10km</a:t>
                      </a:r>
                    </a:p>
                    <a:p>
                      <a:pPr marL="0" marR="0" indent="-13335">
                        <a:lnSpc>
                          <a:spcPct val="107000"/>
                        </a:lnSpc>
                        <a:spcBef>
                          <a:spcPts val="0"/>
                        </a:spcBef>
                        <a:spcAft>
                          <a:spcPts val="0"/>
                        </a:spcAft>
                      </a:pPr>
                      <a:r>
                        <a:rPr lang="en-US" sz="500" b="1" dirty="0">
                          <a:effectLst/>
                          <a:latin typeface="Arial" panose="020B0604020202020204" pitchFamily="34" charset="0"/>
                          <a:cs typeface="Arial" panose="020B0604020202020204" pitchFamily="34" charset="0"/>
                        </a:rPr>
                        <a:t>  </a:t>
                      </a:r>
                      <a:r>
                        <a:rPr lang="en-US" sz="500" b="1" u="sng" dirty="0">
                          <a:effectLst/>
                          <a:latin typeface="Arial" panose="020B0604020202020204" pitchFamily="34" charset="0"/>
                          <a:cs typeface="Arial" panose="020B0604020202020204" pitchFamily="34" charset="0"/>
                        </a:rPr>
                        <a:t>Number of CBSAs</a:t>
                      </a:r>
                      <a:r>
                        <a:rPr lang="en-US" sz="500" b="1" dirty="0">
                          <a:effectLst/>
                          <a:latin typeface="Arial" panose="020B0604020202020204" pitchFamily="34" charset="0"/>
                          <a:cs typeface="Arial" panose="020B0604020202020204" pitchFamily="34" charset="0"/>
                        </a:rPr>
                        <a:t>: 25 (top MP risk ranking)</a:t>
                      </a:r>
                    </a:p>
                    <a:p>
                      <a:pPr marL="0" marR="0" indent="-13335">
                        <a:lnSpc>
                          <a:spcPct val="107000"/>
                        </a:lnSpc>
                        <a:spcBef>
                          <a:spcPts val="0"/>
                        </a:spcBef>
                        <a:spcAft>
                          <a:spcPts val="0"/>
                        </a:spcAft>
                      </a:pPr>
                      <a:r>
                        <a:rPr lang="en-US" sz="500" b="1" dirty="0">
                          <a:effectLst/>
                          <a:latin typeface="Arial" panose="020B0604020202020204" pitchFamily="34" charset="0"/>
                          <a:cs typeface="Arial" panose="020B0604020202020204" pitchFamily="34" charset="0"/>
                        </a:rPr>
                        <a:t>  </a:t>
                      </a:r>
                      <a:r>
                        <a:rPr lang="en-US" sz="500" b="1" u="sng" dirty="0">
                          <a:solidFill>
                            <a:srgbClr val="00B0F0"/>
                          </a:solidFill>
                          <a:effectLst/>
                          <a:latin typeface="Arial" panose="020B0604020202020204" pitchFamily="34" charset="0"/>
                          <a:cs typeface="Arial" panose="020B0604020202020204" pitchFamily="34" charset="0"/>
                        </a:rPr>
                        <a:t>Air Toxics Risk threshold</a:t>
                      </a:r>
                      <a:r>
                        <a:rPr lang="en-US" sz="500" b="1" dirty="0">
                          <a:effectLst/>
                          <a:latin typeface="Arial" panose="020B0604020202020204" pitchFamily="34" charset="0"/>
                          <a:cs typeface="Arial" panose="020B0604020202020204" pitchFamily="34" charset="0"/>
                        </a:rPr>
                        <a:t>: 10 (“x”-in-a million)</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35932966"/>
                  </a:ext>
                </a:extLst>
              </a:tr>
              <a:tr h="357212">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 </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a:txBody>
                    <a:bodyPr/>
                    <a:lstStyle/>
                    <a:p>
                      <a:pPr marL="0" marR="0" algn="ctr">
                        <a:lnSpc>
                          <a:spcPct val="107000"/>
                        </a:lnSpc>
                        <a:spcBef>
                          <a:spcPts val="0"/>
                        </a:spcBef>
                        <a:spcAft>
                          <a:spcPts val="800"/>
                        </a:spcAft>
                      </a:pPr>
                      <a:r>
                        <a:rPr lang="en-US" sz="400" b="1" dirty="0">
                          <a:solidFill>
                            <a:srgbClr val="0000FF"/>
                          </a:solidFill>
                          <a:effectLst/>
                          <a:latin typeface="Arial" panose="020B0604020202020204" pitchFamily="34" charset="0"/>
                          <a:cs typeface="Arial" panose="020B0604020202020204" pitchFamily="34" charset="0"/>
                        </a:rPr>
                        <a:t>Within Radius of Facility</a:t>
                      </a:r>
                      <a:endParaRPr lang="en-US" sz="5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County   Avg.</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a:txBody>
                    <a:bodyPr/>
                    <a:lstStyle/>
                    <a:p>
                      <a:pPr marL="0" marR="0" algn="ctr">
                        <a:lnSpc>
                          <a:spcPct val="100000"/>
                        </a:lnSpc>
                        <a:spcBef>
                          <a:spcPts val="0"/>
                        </a:spcBef>
                        <a:spcAft>
                          <a:spcPts val="800"/>
                        </a:spcAft>
                      </a:pPr>
                      <a:r>
                        <a:rPr lang="en-US" sz="400" b="1" dirty="0">
                          <a:effectLst/>
                          <a:latin typeface="Arial" panose="020B0604020202020204" pitchFamily="34" charset="0"/>
                          <a:cs typeface="Arial" panose="020B0604020202020204" pitchFamily="34" charset="0"/>
                        </a:rPr>
                        <a:t>State    Avg.</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gridSpan="2">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EPA Region Avg.</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hMerge="1">
                  <a:txBody>
                    <a:bodyPr/>
                    <a:lstStyle/>
                    <a:p>
                      <a:endParaRPr lang="en-US"/>
                    </a:p>
                  </a:txBody>
                  <a:tcP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Nation          Avg.</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a:txBody>
                    <a:bodyPr/>
                    <a:lstStyle/>
                    <a:p>
                      <a:pPr marL="0" marR="0" algn="ctr">
                        <a:lnSpc>
                          <a:spcPct val="107000"/>
                        </a:lnSpc>
                        <a:spcBef>
                          <a:spcPts val="0"/>
                        </a:spcBef>
                        <a:spcAft>
                          <a:spcPts val="800"/>
                        </a:spcAft>
                      </a:pPr>
                      <a:r>
                        <a:rPr lang="en-US" sz="400" b="1" dirty="0">
                          <a:solidFill>
                            <a:srgbClr val="0000FF"/>
                          </a:solidFill>
                          <a:effectLst/>
                          <a:latin typeface="Arial" panose="020B0604020202020204" pitchFamily="34" charset="0"/>
                          <a:cs typeface="Arial" panose="020B0604020202020204" pitchFamily="34" charset="0"/>
                        </a:rPr>
                        <a:t>Sector Group (within radius) National avg.</a:t>
                      </a:r>
                      <a:endParaRPr lang="en-US" sz="5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tc>
                <a:tc>
                  <a:txBody>
                    <a:bodyPr/>
                    <a:lstStyle/>
                    <a:p>
                      <a:pPr marL="0" marR="0" algn="ctr">
                        <a:lnSpc>
                          <a:spcPct val="107000"/>
                        </a:lnSpc>
                        <a:spcBef>
                          <a:spcPts val="0"/>
                        </a:spcBef>
                        <a:spcAft>
                          <a:spcPts val="800"/>
                        </a:spcAft>
                      </a:pPr>
                      <a:r>
                        <a:rPr lang="en-US" sz="400" b="1" dirty="0">
                          <a:solidFill>
                            <a:srgbClr val="0000FF"/>
                          </a:solidFill>
                          <a:effectLst/>
                          <a:latin typeface="Arial" panose="020B0604020202020204" pitchFamily="34" charset="0"/>
                          <a:cs typeface="Arial" panose="020B0604020202020204" pitchFamily="34" charset="0"/>
                        </a:rPr>
                        <a:t>Sector Group (within radius) Top 25 CBSAs </a:t>
                      </a:r>
                      <a:endParaRPr lang="en-US" sz="5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tc>
                <a:extLst>
                  <a:ext uri="{0D108BD9-81ED-4DB2-BD59-A6C34878D82A}">
                    <a16:rowId xmlns:a16="http://schemas.microsoft.com/office/drawing/2014/main" val="80481039"/>
                  </a:ext>
                </a:extLst>
              </a:tr>
              <a:tr h="123259">
                <a:tc>
                  <a:txBody>
                    <a:bodyPr/>
                    <a:lstStyle/>
                    <a:p>
                      <a:pPr marL="0" marR="0">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Population total</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x,xxx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xx,xxx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xxx,xxx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xxx,xxx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317,xxx,xxx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xxx,xxx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xxx,xxx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43555090"/>
                  </a:ext>
                </a:extLst>
              </a:tr>
              <a:tr h="67387">
                <a:tc>
                  <a:txBody>
                    <a:bodyPr/>
                    <a:lstStyle/>
                    <a:p>
                      <a:pPr marL="0" marR="0">
                        <a:lnSpc>
                          <a:spcPct val="107000"/>
                        </a:lnSpc>
                        <a:spcBef>
                          <a:spcPts val="0"/>
                        </a:spcBef>
                        <a:spcAft>
                          <a:spcPts val="800"/>
                        </a:spcAft>
                      </a:pPr>
                      <a:r>
                        <a:rPr lang="en-US" sz="400" b="1" dirty="0">
                          <a:solidFill>
                            <a:srgbClr val="FF0000"/>
                          </a:solidFill>
                          <a:effectLst/>
                          <a:latin typeface="Arial" panose="020B0604020202020204" pitchFamily="34" charset="0"/>
                          <a:cs typeface="Arial" panose="020B0604020202020204" pitchFamily="34" charset="0"/>
                        </a:rPr>
                        <a:t>PM2.5</a:t>
                      </a:r>
                      <a:r>
                        <a:rPr lang="en-US" sz="400" b="1" dirty="0">
                          <a:effectLst/>
                          <a:latin typeface="Arial" panose="020B0604020202020204" pitchFamily="34" charset="0"/>
                          <a:cs typeface="Arial" panose="020B0604020202020204" pitchFamily="34" charset="0"/>
                        </a:rPr>
                        <a:t> </a:t>
                      </a:r>
                      <a:r>
                        <a:rPr lang="en-US" sz="400" b="1" dirty="0">
                          <a:solidFill>
                            <a:srgbClr val="FF0000"/>
                          </a:solidFill>
                          <a:effectLst/>
                          <a:latin typeface="Arial" panose="020B0604020202020204" pitchFamily="34" charset="0"/>
                          <a:cs typeface="Arial" panose="020B0604020202020204" pitchFamily="34" charset="0"/>
                        </a:rPr>
                        <a:t>risk</a:t>
                      </a:r>
                      <a:r>
                        <a:rPr lang="en-US" sz="400" b="1" dirty="0">
                          <a:effectLst/>
                          <a:latin typeface="Arial" panose="020B0604020202020204" pitchFamily="34" charset="0"/>
                          <a:cs typeface="Arial" panose="020B0604020202020204" pitchFamily="34" charset="0"/>
                        </a:rPr>
                        <a:t> (%tile)</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3561375175"/>
                  </a:ext>
                </a:extLst>
              </a:tr>
              <a:tr h="67387">
                <a:tc>
                  <a:txBody>
                    <a:bodyPr/>
                    <a:lstStyle/>
                    <a:p>
                      <a:pPr marL="0" marR="0">
                        <a:lnSpc>
                          <a:spcPct val="107000"/>
                        </a:lnSpc>
                        <a:spcBef>
                          <a:spcPts val="0"/>
                        </a:spcBef>
                        <a:spcAft>
                          <a:spcPts val="800"/>
                        </a:spcAft>
                      </a:pPr>
                      <a:r>
                        <a:rPr lang="en-US" sz="400" b="1" dirty="0">
                          <a:solidFill>
                            <a:srgbClr val="FF0000"/>
                          </a:solidFill>
                          <a:effectLst/>
                          <a:latin typeface="Arial" panose="020B0604020202020204" pitchFamily="34" charset="0"/>
                          <a:cs typeface="Arial" panose="020B0604020202020204" pitchFamily="34" charset="0"/>
                        </a:rPr>
                        <a:t>Ozone</a:t>
                      </a:r>
                      <a:r>
                        <a:rPr lang="en-US" sz="400" b="1" dirty="0">
                          <a:effectLst/>
                          <a:latin typeface="Arial" panose="020B0604020202020204" pitchFamily="34" charset="0"/>
                          <a:cs typeface="Arial" panose="020B0604020202020204" pitchFamily="34" charset="0"/>
                        </a:rPr>
                        <a:t> </a:t>
                      </a:r>
                      <a:r>
                        <a:rPr lang="en-US" sz="400" b="1" dirty="0">
                          <a:solidFill>
                            <a:srgbClr val="FF0000"/>
                          </a:solidFill>
                          <a:effectLst/>
                          <a:latin typeface="Arial" panose="020B0604020202020204" pitchFamily="34" charset="0"/>
                          <a:cs typeface="Arial" panose="020B0604020202020204" pitchFamily="34" charset="0"/>
                        </a:rPr>
                        <a:t>risk</a:t>
                      </a:r>
                      <a:r>
                        <a:rPr lang="en-US" sz="400" b="1" dirty="0">
                          <a:effectLst/>
                          <a:latin typeface="Arial" panose="020B0604020202020204" pitchFamily="34" charset="0"/>
                          <a:cs typeface="Arial" panose="020B0604020202020204" pitchFamily="34" charset="0"/>
                        </a:rPr>
                        <a:t> (%tile) </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3138028524"/>
                  </a:ext>
                </a:extLst>
              </a:tr>
              <a:tr h="123436">
                <a:tc>
                  <a:txBody>
                    <a:bodyPr/>
                    <a:lstStyle/>
                    <a:p>
                      <a:pPr marL="0" marR="0">
                        <a:lnSpc>
                          <a:spcPct val="107000"/>
                        </a:lnSpc>
                        <a:spcBef>
                          <a:spcPts val="0"/>
                        </a:spcBef>
                        <a:spcAft>
                          <a:spcPts val="0"/>
                        </a:spcAft>
                      </a:pPr>
                      <a:r>
                        <a:rPr lang="en-US" sz="400" b="1" dirty="0">
                          <a:solidFill>
                            <a:srgbClr val="FF0000"/>
                          </a:solidFill>
                          <a:effectLst/>
                          <a:latin typeface="Arial" panose="020B0604020202020204" pitchFamily="34" charset="0"/>
                          <a:cs typeface="Arial" panose="020B0604020202020204" pitchFamily="34" charset="0"/>
                        </a:rPr>
                        <a:t>Air Toxics risk</a:t>
                      </a:r>
                      <a:r>
                        <a:rPr lang="en-US" sz="400" b="1" dirty="0">
                          <a:effectLst/>
                          <a:latin typeface="Arial" panose="020B0604020202020204" pitchFamily="34" charset="0"/>
                          <a:cs typeface="Arial" panose="020B0604020202020204" pitchFamily="34" charset="0"/>
                        </a:rPr>
                        <a:t>:</a:t>
                      </a:r>
                      <a:endParaRPr lang="en-US" sz="500" b="1"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   Cancer risk (%tile)</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473100024"/>
                  </a:ext>
                </a:extLst>
              </a:tr>
              <a:tr h="123436">
                <a:tc>
                  <a:txBody>
                    <a:bodyPr/>
                    <a:lstStyle/>
                    <a:p>
                      <a:pPr marL="0" marR="0">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   </a:t>
                      </a:r>
                      <a:r>
                        <a:rPr lang="en-US" sz="400" b="1" dirty="0">
                          <a:solidFill>
                            <a:srgbClr val="00B0F0"/>
                          </a:solidFill>
                          <a:effectLst/>
                          <a:latin typeface="Arial" panose="020B0604020202020204" pitchFamily="34" charset="0"/>
                          <a:cs typeface="Arial" panose="020B0604020202020204" pitchFamily="34" charset="0"/>
                        </a:rPr>
                        <a:t>Cancer risk value </a:t>
                      </a:r>
                      <a:endParaRPr lang="en-US" sz="500" b="1" dirty="0">
                        <a:solidFill>
                          <a:srgbClr val="00B0F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   (“x”-in-a million))</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3233302832"/>
                  </a:ext>
                </a:extLst>
              </a:tr>
              <a:tr h="193112">
                <a:tc>
                  <a:txBody>
                    <a:bodyPr/>
                    <a:lstStyle/>
                    <a:p>
                      <a:pPr marL="92075" marR="0">
                        <a:lnSpc>
                          <a:spcPct val="107000"/>
                        </a:lnSpc>
                        <a:spcBef>
                          <a:spcPts val="0"/>
                        </a:spcBef>
                        <a:spcAft>
                          <a:spcPts val="0"/>
                        </a:spcAft>
                      </a:pPr>
                      <a:r>
                        <a:rPr lang="en-US" sz="400" b="1" dirty="0">
                          <a:solidFill>
                            <a:srgbClr val="00B0F0"/>
                          </a:solidFill>
                          <a:effectLst/>
                          <a:latin typeface="Arial" panose="020B0604020202020204" pitchFamily="34" charset="0"/>
                          <a:cs typeface="Arial" panose="020B0604020202020204" pitchFamily="34" charset="0"/>
                        </a:rPr>
                        <a:t>Cancer risk value above selected threshold</a:t>
                      </a:r>
                      <a:r>
                        <a:rPr lang="en-US" sz="500" b="1" dirty="0">
                          <a:solidFill>
                            <a:srgbClr val="00B0F0"/>
                          </a:solidFill>
                          <a:effectLst/>
                          <a:latin typeface="Arial" panose="020B0604020202020204" pitchFamily="34" charset="0"/>
                          <a:cs typeface="Arial" panose="020B0604020202020204" pitchFamily="34" charset="0"/>
                        </a:rPr>
                        <a:t> </a:t>
                      </a:r>
                      <a:r>
                        <a:rPr lang="en-US" sz="400" b="1" dirty="0">
                          <a:effectLst/>
                          <a:latin typeface="Arial" panose="020B0604020202020204" pitchFamily="34" charset="0"/>
                          <a:cs typeface="Arial" panose="020B0604020202020204" pitchFamily="34" charset="0"/>
                        </a:rPr>
                        <a:t>(population %tile)</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704781743"/>
                  </a:ext>
                </a:extLst>
              </a:tr>
              <a:tr h="67387">
                <a:tc>
                  <a:txBody>
                    <a:bodyPr/>
                    <a:lstStyle/>
                    <a:p>
                      <a:pPr marL="0" marR="0">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   Non-cancer risk (%tile)</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826981042"/>
                  </a:ext>
                </a:extLst>
              </a:tr>
              <a:tr h="123436">
                <a:tc>
                  <a:txBody>
                    <a:bodyPr/>
                    <a:lstStyle/>
                    <a:p>
                      <a:pPr marL="0" marR="0">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   Non-cancer risk </a:t>
                      </a:r>
                      <a:endParaRPr lang="en-US" sz="500" b="1"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    (Hazard Index)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5216490"/>
                  </a:ext>
                </a:extLst>
              </a:tr>
              <a:tr h="123436">
                <a:tc>
                  <a:txBody>
                    <a:bodyPr/>
                    <a:lstStyle/>
                    <a:p>
                      <a:pPr marL="0" marR="0">
                        <a:lnSpc>
                          <a:spcPct val="107000"/>
                        </a:lnSpc>
                        <a:spcBef>
                          <a:spcPts val="0"/>
                        </a:spcBef>
                        <a:spcAft>
                          <a:spcPts val="0"/>
                        </a:spcAft>
                      </a:pPr>
                      <a:r>
                        <a:rPr lang="en-US" sz="400" b="1" dirty="0">
                          <a:solidFill>
                            <a:srgbClr val="FF0000"/>
                          </a:solidFill>
                          <a:effectLst/>
                          <a:latin typeface="Arial" panose="020B0604020202020204" pitchFamily="34" charset="0"/>
                          <a:cs typeface="Arial" panose="020B0604020202020204" pitchFamily="34" charset="0"/>
                        </a:rPr>
                        <a:t>Climate</a:t>
                      </a:r>
                      <a:r>
                        <a:rPr lang="en-US" sz="400" b="1" dirty="0">
                          <a:effectLst/>
                          <a:latin typeface="Arial" panose="020B0604020202020204" pitchFamily="34" charset="0"/>
                          <a:cs typeface="Arial" panose="020B0604020202020204" pitchFamily="34" charset="0"/>
                        </a:rPr>
                        <a:t> </a:t>
                      </a:r>
                      <a:r>
                        <a:rPr lang="en-US" sz="400" b="1" dirty="0">
                          <a:solidFill>
                            <a:srgbClr val="FF0000"/>
                          </a:solidFill>
                          <a:effectLst/>
                          <a:latin typeface="Arial" panose="020B0604020202020204" pitchFamily="34" charset="0"/>
                          <a:cs typeface="Arial" panose="020B0604020202020204" pitchFamily="34" charset="0"/>
                        </a:rPr>
                        <a:t>risks</a:t>
                      </a:r>
                      <a:r>
                        <a:rPr lang="en-US" sz="400" b="1" dirty="0">
                          <a:effectLst/>
                          <a:latin typeface="Arial" panose="020B0604020202020204" pitchFamily="34" charset="0"/>
                          <a:cs typeface="Arial" panose="020B0604020202020204" pitchFamily="34" charset="0"/>
                        </a:rPr>
                        <a:t>: </a:t>
                      </a:r>
                      <a:endParaRPr lang="en-US" sz="500" b="1"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    Flood (%tile)</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525827612"/>
                  </a:ext>
                </a:extLst>
              </a:tr>
              <a:tr h="67387">
                <a:tc>
                  <a:txBody>
                    <a:bodyPr/>
                    <a:lstStyle/>
                    <a:p>
                      <a:pPr marL="0" marR="0">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   Sea level rise (%tile)</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332158204"/>
                  </a:ext>
                </a:extLst>
              </a:tr>
              <a:tr h="67387">
                <a:tc>
                  <a:txBody>
                    <a:bodyPr/>
                    <a:lstStyle/>
                    <a:p>
                      <a:pPr marL="0" marR="0">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   Fire (%tile)</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1096746375"/>
                  </a:ext>
                </a:extLst>
              </a:tr>
              <a:tr h="67387">
                <a:tc>
                  <a:txBody>
                    <a:bodyPr/>
                    <a:lstStyle/>
                    <a:p>
                      <a:pPr marL="0" marR="0">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   Disease (%tile)</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1185528427"/>
                  </a:ext>
                </a:extLst>
              </a:tr>
              <a:tr h="123436">
                <a:tc>
                  <a:txBody>
                    <a:bodyPr/>
                    <a:lstStyle/>
                    <a:p>
                      <a:pPr marL="0" marR="0">
                        <a:lnSpc>
                          <a:spcPct val="107000"/>
                        </a:lnSpc>
                        <a:spcBef>
                          <a:spcPts val="0"/>
                        </a:spcBef>
                        <a:spcAft>
                          <a:spcPts val="0"/>
                        </a:spcAft>
                      </a:pPr>
                      <a:r>
                        <a:rPr lang="en-US" sz="400" b="1" dirty="0">
                          <a:solidFill>
                            <a:srgbClr val="FF0000"/>
                          </a:solidFill>
                          <a:effectLst/>
                          <a:latin typeface="Arial" panose="020B0604020202020204" pitchFamily="34" charset="0"/>
                          <a:cs typeface="Arial" panose="020B0604020202020204" pitchFamily="34" charset="0"/>
                        </a:rPr>
                        <a:t>EJ/Demographics</a:t>
                      </a:r>
                      <a:r>
                        <a:rPr lang="en-US" sz="400" b="1" dirty="0">
                          <a:solidFill>
                            <a:schemeClr val="tx1"/>
                          </a:solidFill>
                          <a:effectLst/>
                          <a:latin typeface="Arial" panose="020B0604020202020204" pitchFamily="34" charset="0"/>
                          <a:cs typeface="Arial" panose="020B0604020202020204" pitchFamily="34" charset="0"/>
                        </a:rPr>
                        <a:t>:</a:t>
                      </a:r>
                      <a:endParaRPr lang="en-US" sz="500" b="1" dirty="0">
                        <a:solidFill>
                          <a:schemeClr val="tx1"/>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   Minority group (%tile)</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3684270920"/>
                  </a:ext>
                </a:extLst>
              </a:tr>
              <a:tr h="67387">
                <a:tc>
                  <a:txBody>
                    <a:bodyPr/>
                    <a:lstStyle/>
                    <a:p>
                      <a:pPr marL="0" marR="0">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   Low-income group (%tile)</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1454435688"/>
                  </a:ext>
                </a:extLst>
              </a:tr>
              <a:tr h="123259">
                <a:tc>
                  <a:txBody>
                    <a:bodyPr/>
                    <a:lstStyle/>
                    <a:p>
                      <a:pPr marL="0" marR="0">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   Demographic Index (%tile)</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899430170"/>
                  </a:ext>
                </a:extLst>
              </a:tr>
              <a:tr h="67387">
                <a:tc>
                  <a:txBody>
                    <a:bodyPr/>
                    <a:lstStyle/>
                    <a:p>
                      <a:pPr marL="0" marR="0">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   Linguistic Isolation (%tile)</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 </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tc>
                <a:tc>
                  <a:txBody>
                    <a:bodyPr/>
                    <a:lstStyle/>
                    <a:p>
                      <a:pPr marL="0" marR="0" algn="ctr">
                        <a:lnSpc>
                          <a:spcPct val="107000"/>
                        </a:lnSpc>
                        <a:spcBef>
                          <a:spcPts val="0"/>
                        </a:spcBef>
                        <a:spcAft>
                          <a:spcPts val="800"/>
                        </a:spcAft>
                      </a:pPr>
                      <a:r>
                        <a:rPr lang="en-US" sz="400" b="1" dirty="0">
                          <a:effectLst/>
                          <a:latin typeface="Arial" panose="020B0604020202020204" pitchFamily="34" charset="0"/>
                          <a:cs typeface="Arial" panose="020B0604020202020204" pitchFamily="34" charset="0"/>
                        </a:rPr>
                        <a:t>x%</a:t>
                      </a:r>
                      <a:endParaRPr lang="en-US" sz="50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828461313"/>
                  </a:ext>
                </a:extLst>
              </a:tr>
            </a:tbl>
          </a:graphicData>
        </a:graphic>
      </p:graphicFrame>
    </p:spTree>
    <p:extLst>
      <p:ext uri="{BB962C8B-B14F-4D97-AF65-F5344CB8AC3E}">
        <p14:creationId xmlns:p14="http://schemas.microsoft.com/office/powerpoint/2010/main" val="4135987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3B97-A878-478A-9EB1-ED2C4BB4AA2D}"/>
              </a:ext>
            </a:extLst>
          </p:cNvPr>
          <p:cNvSpPr>
            <a:spLocks noGrp="1"/>
          </p:cNvSpPr>
          <p:nvPr>
            <p:ph type="ctrTitle"/>
          </p:nvPr>
        </p:nvSpPr>
        <p:spPr>
          <a:xfrm>
            <a:off x="914400" y="2097769"/>
            <a:ext cx="10363200" cy="1470025"/>
          </a:xfrm>
        </p:spPr>
        <p:txBody>
          <a:bodyPr/>
          <a:lstStyle/>
          <a:p>
            <a:pPr algn="ctr"/>
            <a:r>
              <a:rPr lang="en-US" sz="4400" dirty="0">
                <a:solidFill>
                  <a:srgbClr val="FFFF00"/>
                </a:solidFill>
              </a:rPr>
              <a:t>Appendix A</a:t>
            </a:r>
          </a:p>
        </p:txBody>
      </p:sp>
      <p:sp>
        <p:nvSpPr>
          <p:cNvPr id="3" name="Subtitle 2">
            <a:extLst>
              <a:ext uri="{FF2B5EF4-FFF2-40B4-BE49-F238E27FC236}">
                <a16:creationId xmlns:a16="http://schemas.microsoft.com/office/drawing/2014/main" id="{3A2C4004-E3A5-495F-8ADE-4C0A88F18A8D}"/>
              </a:ext>
            </a:extLst>
          </p:cNvPr>
          <p:cNvSpPr>
            <a:spLocks noGrp="1"/>
          </p:cNvSpPr>
          <p:nvPr>
            <p:ph type="subTitle" idx="1"/>
          </p:nvPr>
        </p:nvSpPr>
        <p:spPr/>
        <p:txBody>
          <a:bodyPr/>
          <a:lstStyle/>
          <a:p>
            <a:r>
              <a:rPr lang="en-US" altLang="zh-CN" b="1" dirty="0">
                <a:latin typeface="Arial" panose="020B0604020202020204" pitchFamily="34" charset="0"/>
                <a:cs typeface="Arial" panose="020B0604020202020204" pitchFamily="34" charset="0"/>
              </a:rPr>
              <a:t>Developing Screening Capabilities for </a:t>
            </a:r>
            <a:br>
              <a:rPr lang="en-US" altLang="zh-CN" b="1" dirty="0">
                <a:latin typeface="Arial" panose="020B0604020202020204" pitchFamily="34" charset="0"/>
                <a:cs typeface="Arial" panose="020B0604020202020204" pitchFamily="34" charset="0"/>
              </a:rPr>
            </a:br>
            <a:r>
              <a:rPr lang="en-US" altLang="zh-CN" b="1" dirty="0">
                <a:latin typeface="Arial" panose="020B0604020202020204" pitchFamily="34" charset="0"/>
                <a:cs typeface="Arial" panose="020B0604020202020204" pitchFamily="34" charset="0"/>
              </a:rPr>
              <a:t>“Proximity Analysis of MP Risks &amp; EJ”</a:t>
            </a:r>
            <a:endParaRPr lang="en-US" b="1" dirty="0"/>
          </a:p>
        </p:txBody>
      </p:sp>
      <p:sp>
        <p:nvSpPr>
          <p:cNvPr id="4" name="Slide Number Placeholder 1">
            <a:extLst>
              <a:ext uri="{FF2B5EF4-FFF2-40B4-BE49-F238E27FC236}">
                <a16:creationId xmlns:a16="http://schemas.microsoft.com/office/drawing/2014/main" id="{CB83290B-FD6C-4C46-9994-99787F5F3A1B}"/>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26</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565746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1BC56-9C4C-4474-A57E-160FA6676630}"/>
              </a:ext>
            </a:extLst>
          </p:cNvPr>
          <p:cNvPicPr>
            <a:picLocks noChangeAspect="1"/>
          </p:cNvPicPr>
          <p:nvPr/>
        </p:nvPicPr>
        <p:blipFill>
          <a:blip r:embed="rId3"/>
          <a:stretch>
            <a:fillRect/>
          </a:stretch>
        </p:blipFill>
        <p:spPr>
          <a:xfrm>
            <a:off x="1524000" y="874033"/>
            <a:ext cx="9178287" cy="5792578"/>
          </a:xfrm>
          <a:prstGeom prst="rect">
            <a:avLst/>
          </a:prstGeom>
          <a:ln w="19050">
            <a:solidFill>
              <a:schemeClr val="accent1"/>
            </a:solidFill>
          </a:ln>
        </p:spPr>
      </p:pic>
      <p:pic>
        <p:nvPicPr>
          <p:cNvPr id="27" name="Picture 26">
            <a:extLst>
              <a:ext uri="{FF2B5EF4-FFF2-40B4-BE49-F238E27FC236}">
                <a16:creationId xmlns:a16="http://schemas.microsoft.com/office/drawing/2014/main" id="{5BD250C7-45A5-4B80-AB9B-FC1AC1CAF017}"/>
              </a:ext>
            </a:extLst>
          </p:cNvPr>
          <p:cNvPicPr>
            <a:picLocks noChangeAspect="1"/>
          </p:cNvPicPr>
          <p:nvPr/>
        </p:nvPicPr>
        <p:blipFill>
          <a:blip r:embed="rId4"/>
          <a:stretch>
            <a:fillRect/>
          </a:stretch>
        </p:blipFill>
        <p:spPr>
          <a:xfrm>
            <a:off x="7010691" y="2639830"/>
            <a:ext cx="3675599" cy="2602537"/>
          </a:xfrm>
          <a:prstGeom prst="rect">
            <a:avLst/>
          </a:prstGeom>
          <a:ln>
            <a:solidFill>
              <a:schemeClr val="tx1"/>
            </a:solidFill>
          </a:ln>
        </p:spPr>
      </p:pic>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718627" y="5930811"/>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 name="Oval 3">
            <a:extLst>
              <a:ext uri="{FF2B5EF4-FFF2-40B4-BE49-F238E27FC236}">
                <a16:creationId xmlns:a16="http://schemas.microsoft.com/office/drawing/2014/main" id="{A52F0FCA-4207-4B16-9B48-8A3118377D63}"/>
              </a:ext>
            </a:extLst>
          </p:cNvPr>
          <p:cNvSpPr/>
          <p:nvPr/>
        </p:nvSpPr>
        <p:spPr bwMode="auto">
          <a:xfrm>
            <a:off x="2329642" y="2210671"/>
            <a:ext cx="1823258" cy="1675529"/>
          </a:xfrm>
          <a:prstGeom prst="ellipse">
            <a:avLst/>
          </a:prstGeom>
          <a:noFill/>
          <a:ln w="38100"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pic>
        <p:nvPicPr>
          <p:cNvPr id="5" name="Picture 4">
            <a:extLst>
              <a:ext uri="{FF2B5EF4-FFF2-40B4-BE49-F238E27FC236}">
                <a16:creationId xmlns:a16="http://schemas.microsoft.com/office/drawing/2014/main" id="{551D6380-9E7E-4871-8935-9D308B7AFD3E}"/>
              </a:ext>
            </a:extLst>
          </p:cNvPr>
          <p:cNvPicPr>
            <a:picLocks noChangeAspect="1"/>
          </p:cNvPicPr>
          <p:nvPr/>
        </p:nvPicPr>
        <p:blipFill rotWithShape="1">
          <a:blip r:embed="rId4"/>
          <a:srcRect b="55277"/>
          <a:stretch/>
        </p:blipFill>
        <p:spPr>
          <a:xfrm>
            <a:off x="3258024" y="4275562"/>
            <a:ext cx="6106000" cy="1946869"/>
          </a:xfrm>
          <a:prstGeom prst="rect">
            <a:avLst/>
          </a:prstGeom>
          <a:ln>
            <a:solidFill>
              <a:schemeClr val="tx1"/>
            </a:solidFill>
          </a:ln>
        </p:spPr>
      </p:pic>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9619490" y="626999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27</a:t>
            </a:fld>
            <a:endParaRPr lang="en-US" dirty="0">
              <a:solidFill>
                <a:prstClr val="black">
                  <a:tint val="75000"/>
                </a:prstClr>
              </a:solidFill>
              <a:latin typeface="Arial" pitchFamily="34" charset="0"/>
              <a:ea typeface="微软雅黑"/>
            </a:endParaRPr>
          </a:p>
        </p:txBody>
      </p:sp>
      <p:sp>
        <p:nvSpPr>
          <p:cNvPr id="21" name="Rectangle 20">
            <a:extLst>
              <a:ext uri="{FF2B5EF4-FFF2-40B4-BE49-F238E27FC236}">
                <a16:creationId xmlns:a16="http://schemas.microsoft.com/office/drawing/2014/main" id="{C9A7E780-77F9-4181-B85B-A26333CEB478}"/>
              </a:ext>
            </a:extLst>
          </p:cNvPr>
          <p:cNvSpPr/>
          <p:nvPr/>
        </p:nvSpPr>
        <p:spPr>
          <a:xfrm>
            <a:off x="3244702" y="4955915"/>
            <a:ext cx="6088976" cy="515526"/>
          </a:xfrm>
          <a:prstGeom prst="rect">
            <a:avLst/>
          </a:prstGeom>
          <a:solidFill>
            <a:schemeClr val="bg1"/>
          </a:solidFill>
          <a:ln>
            <a:solidFill>
              <a:schemeClr val="tx1"/>
            </a:solidFill>
          </a:ln>
        </p:spPr>
        <p:txBody>
          <a:bodyPr wrap="square">
            <a:spAutoFit/>
          </a:bodyPr>
          <a:lstStyle/>
          <a:p>
            <a:pPr defTabSz="914400"/>
            <a:r>
              <a:rPr lang="en-US" sz="1050" b="1" u="sng"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Facility</a:t>
            </a:r>
            <a:r>
              <a:rPr lang="en-US" sz="105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American Synthesis Rubber Co., KY                 </a:t>
            </a:r>
            <a:r>
              <a:rPr lang="en-US" sz="1050" b="1" u="sng" kern="100" dirty="0">
                <a:latin typeface="Times New Roman" panose="02020603050405020304" pitchFamily="18" charset="0"/>
                <a:ea typeface="等线" panose="02010600030101010101" pitchFamily="2" charset="-122"/>
                <a:cs typeface="Times New Roman" panose="02020603050405020304" pitchFamily="18" charset="0"/>
              </a:rPr>
              <a:t>Sector group</a:t>
            </a:r>
            <a:r>
              <a:rPr lang="en-US" sz="1050" b="1" kern="100" dirty="0">
                <a:latin typeface="Times New Roman" panose="02020603050405020304" pitchFamily="18" charset="0"/>
                <a:ea typeface="等线" panose="02010600030101010101" pitchFamily="2" charset="-122"/>
                <a:cs typeface="Times New Roman" panose="02020603050405020304" pitchFamily="18" charset="0"/>
              </a:rPr>
              <a:t>: Polymers and Resins Production</a:t>
            </a:r>
            <a:endParaRPr lang="en-US" sz="105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endParaRPr>
          </a:p>
          <a:p>
            <a:pPr defTabSz="914400"/>
            <a:r>
              <a:rPr lang="en-US" sz="3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p>
          <a:p>
            <a:pPr defTabSz="914400"/>
            <a:r>
              <a:rPr lang="en-US" sz="105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sz="14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x     </a:t>
            </a:r>
            <a:r>
              <a:rPr lang="en-US" sz="105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Display national map for Sector group</a:t>
            </a:r>
          </a:p>
        </p:txBody>
      </p:sp>
      <p:sp>
        <p:nvSpPr>
          <p:cNvPr id="19" name="Rectangle 18">
            <a:extLst>
              <a:ext uri="{FF2B5EF4-FFF2-40B4-BE49-F238E27FC236}">
                <a16:creationId xmlns:a16="http://schemas.microsoft.com/office/drawing/2014/main" id="{D1691BF3-5FA0-408F-A462-6B98FC7160B6}"/>
              </a:ext>
            </a:extLst>
          </p:cNvPr>
          <p:cNvSpPr/>
          <p:nvPr/>
        </p:nvSpPr>
        <p:spPr bwMode="auto">
          <a:xfrm>
            <a:off x="3230592" y="5452967"/>
            <a:ext cx="6106000" cy="1136885"/>
          </a:xfrm>
          <a:prstGeom prst="rect">
            <a:avLst/>
          </a:prstGeom>
          <a:solidFill>
            <a:schemeClr val="bg2"/>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23" name="Rectangle 22">
            <a:extLst>
              <a:ext uri="{FF2B5EF4-FFF2-40B4-BE49-F238E27FC236}">
                <a16:creationId xmlns:a16="http://schemas.microsoft.com/office/drawing/2014/main" id="{58DB7AB7-225C-4AE1-B1B9-2B1069CAA46E}"/>
              </a:ext>
            </a:extLst>
          </p:cNvPr>
          <p:cNvSpPr/>
          <p:nvPr/>
        </p:nvSpPr>
        <p:spPr>
          <a:xfrm>
            <a:off x="4279859" y="6104166"/>
            <a:ext cx="1904265" cy="276999"/>
          </a:xfrm>
          <a:prstGeom prst="rect">
            <a:avLst/>
          </a:prstGeom>
          <a:solidFill>
            <a:schemeClr val="bg2"/>
          </a:solidFill>
          <a:ln>
            <a:solidFill>
              <a:schemeClr val="tx1"/>
            </a:solidFill>
          </a:ln>
        </p:spPr>
        <p:txBody>
          <a:bodyPr wrap="square">
            <a:spAutoFit/>
          </a:bodyPr>
          <a:lstStyle/>
          <a:p>
            <a:pPr algn="ctr" defTabSz="914400"/>
            <a:r>
              <a:rPr lang="en-US" sz="1200" b="1" kern="100" dirty="0">
                <a:solidFill>
                  <a:srgbClr val="000000"/>
                </a:solidFill>
                <a:latin typeface="Arial" panose="020B0604020202020204" pitchFamily="34" charset="0"/>
                <a:ea typeface="等线" panose="02010600030101010101" pitchFamily="2" charset="-122"/>
                <a:cs typeface="Arial" panose="020B0604020202020204" pitchFamily="34" charset="0"/>
              </a:rPr>
              <a:t>Create Table</a:t>
            </a:r>
          </a:p>
        </p:txBody>
      </p:sp>
      <p:sp>
        <p:nvSpPr>
          <p:cNvPr id="24" name="Rectangle 23">
            <a:extLst>
              <a:ext uri="{FF2B5EF4-FFF2-40B4-BE49-F238E27FC236}">
                <a16:creationId xmlns:a16="http://schemas.microsoft.com/office/drawing/2014/main" id="{5684A689-EAF8-4ED7-B733-7717143C2A70}"/>
              </a:ext>
            </a:extLst>
          </p:cNvPr>
          <p:cNvSpPr/>
          <p:nvPr/>
        </p:nvSpPr>
        <p:spPr>
          <a:xfrm>
            <a:off x="6398803" y="6096957"/>
            <a:ext cx="1821429" cy="276999"/>
          </a:xfrm>
          <a:prstGeom prst="rect">
            <a:avLst/>
          </a:prstGeom>
          <a:solidFill>
            <a:schemeClr val="bg2"/>
          </a:solidFill>
          <a:ln>
            <a:solidFill>
              <a:schemeClr val="tx1"/>
            </a:solidFill>
          </a:ln>
        </p:spPr>
        <p:txBody>
          <a:bodyPr wrap="square">
            <a:spAutoFit/>
          </a:bodyPr>
          <a:lstStyle/>
          <a:p>
            <a:pPr algn="ctr" defTabSz="914400"/>
            <a:r>
              <a:rPr lang="en-US" sz="1200" b="1" kern="100" dirty="0">
                <a:solidFill>
                  <a:srgbClr val="000000"/>
                </a:solidFill>
                <a:latin typeface="Arial" panose="020B0604020202020204" pitchFamily="34" charset="0"/>
                <a:ea typeface="等线" panose="02010600030101010101" pitchFamily="2" charset="-122"/>
                <a:cs typeface="Arial" panose="020B0604020202020204" pitchFamily="34" charset="0"/>
              </a:rPr>
              <a:t>Create Plot</a:t>
            </a:r>
          </a:p>
        </p:txBody>
      </p:sp>
      <p:sp>
        <p:nvSpPr>
          <p:cNvPr id="6" name="Rectangle 5">
            <a:extLst>
              <a:ext uri="{FF2B5EF4-FFF2-40B4-BE49-F238E27FC236}">
                <a16:creationId xmlns:a16="http://schemas.microsoft.com/office/drawing/2014/main" id="{2220978B-1ABA-4B95-8BB1-F4DE170A2154}"/>
              </a:ext>
            </a:extLst>
          </p:cNvPr>
          <p:cNvSpPr/>
          <p:nvPr/>
        </p:nvSpPr>
        <p:spPr>
          <a:xfrm>
            <a:off x="3239736" y="4269738"/>
            <a:ext cx="6121998" cy="369332"/>
          </a:xfrm>
          <a:prstGeom prst="rect">
            <a:avLst/>
          </a:prstGeom>
          <a:solidFill>
            <a:schemeClr val="bg2"/>
          </a:solidFill>
          <a:ln w="28575">
            <a:solidFill>
              <a:schemeClr val="tx1"/>
            </a:solidFill>
          </a:ln>
        </p:spPr>
        <p:txBody>
          <a:bodyPr wrap="square">
            <a:spAutoFit/>
          </a:bodyPr>
          <a:lstStyle/>
          <a:p>
            <a:pPr algn="ctr" defTabSz="914400"/>
            <a:r>
              <a:rPr lang="en-US" sz="14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 and Spatial Analysis for MP Risks and EJ  </a:t>
            </a:r>
            <a:r>
              <a:rPr lang="en-US" b="1" kern="100" dirty="0">
                <a:solidFill>
                  <a:srgbClr val="000000"/>
                </a:solidFill>
                <a:latin typeface="Arial" panose="020B0604020202020204" pitchFamily="34" charset="0"/>
                <a:ea typeface="等线" panose="02010600030101010101" pitchFamily="2" charset="-122"/>
                <a:cs typeface="Arial" panose="020B0604020202020204" pitchFamily="34" charset="0"/>
              </a:rPr>
              <a:t>  </a:t>
            </a:r>
            <a:r>
              <a:rPr lang="en-US" sz="1400" b="1" kern="100" dirty="0">
                <a:solidFill>
                  <a:srgbClr val="000000"/>
                </a:solidFill>
                <a:latin typeface="Arial" panose="020B0604020202020204" pitchFamily="34" charset="0"/>
                <a:ea typeface="等线" panose="02010600030101010101" pitchFamily="2" charset="-122"/>
                <a:cs typeface="Arial" panose="020B0604020202020204" pitchFamily="34" charset="0"/>
              </a:rPr>
              <a:t> </a:t>
            </a:r>
            <a:endParaRPr lang="en-US" sz="1400" b="1" dirty="0">
              <a:solidFill>
                <a:srgbClr val="000000"/>
              </a:solidFill>
              <a:latin typeface="Arial" panose="020B0604020202020204" pitchFamily="34" charset="0"/>
              <a:ea typeface="微软雅黑"/>
              <a:cs typeface="Arial" panose="020B0604020202020204" pitchFamily="34" charset="0"/>
            </a:endParaRPr>
          </a:p>
        </p:txBody>
      </p:sp>
      <p:sp>
        <p:nvSpPr>
          <p:cNvPr id="7" name="Rectangle 6">
            <a:extLst>
              <a:ext uri="{FF2B5EF4-FFF2-40B4-BE49-F238E27FC236}">
                <a16:creationId xmlns:a16="http://schemas.microsoft.com/office/drawing/2014/main" id="{93878FB0-0D10-418A-92F6-2C4EE4AE07A5}"/>
              </a:ext>
            </a:extLst>
          </p:cNvPr>
          <p:cNvSpPr/>
          <p:nvPr/>
        </p:nvSpPr>
        <p:spPr>
          <a:xfrm>
            <a:off x="3215654" y="4647329"/>
            <a:ext cx="1717795" cy="276999"/>
          </a:xfrm>
          <a:prstGeom prst="rect">
            <a:avLst/>
          </a:prstGeom>
          <a:solidFill>
            <a:srgbClr val="FFFF00"/>
          </a:solidFill>
          <a:ln>
            <a:solidFill>
              <a:schemeClr val="tx1"/>
            </a:solidFill>
          </a:ln>
        </p:spPr>
        <p:txBody>
          <a:bodyPr wrap="square">
            <a:spAutoFit/>
          </a:bodyPr>
          <a:lstStyle/>
          <a:p>
            <a:pPr algn="ctr" defTabSz="914400"/>
            <a:r>
              <a:rPr lang="en-US" sz="12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 Analysis</a:t>
            </a:r>
            <a:endParaRPr lang="en-US" sz="1200" dirty="0">
              <a:solidFill>
                <a:srgbClr val="000000"/>
              </a:solidFill>
              <a:latin typeface="Arial" panose="020B0604020202020204" pitchFamily="34" charset="0"/>
              <a:ea typeface="微软雅黑"/>
              <a:cs typeface="Arial" panose="020B0604020202020204" pitchFamily="34" charset="0"/>
            </a:endParaRPr>
          </a:p>
        </p:txBody>
      </p:sp>
      <p:sp>
        <p:nvSpPr>
          <p:cNvPr id="14" name="Rectangle 13">
            <a:extLst>
              <a:ext uri="{FF2B5EF4-FFF2-40B4-BE49-F238E27FC236}">
                <a16:creationId xmlns:a16="http://schemas.microsoft.com/office/drawing/2014/main" id="{513DA572-D8D5-4AED-9EE8-BA1804907FB0}"/>
              </a:ext>
            </a:extLst>
          </p:cNvPr>
          <p:cNvSpPr/>
          <p:nvPr/>
        </p:nvSpPr>
        <p:spPr>
          <a:xfrm>
            <a:off x="6375000" y="4675211"/>
            <a:ext cx="1190726" cy="261610"/>
          </a:xfrm>
          <a:prstGeom prst="rect">
            <a:avLst/>
          </a:prstGeom>
          <a:solidFill>
            <a:schemeClr val="bg1"/>
          </a:solidFill>
          <a:ln>
            <a:noFill/>
          </a:ln>
        </p:spPr>
        <p:txBody>
          <a:bodyPr wrap="square">
            <a:spAutoFit/>
          </a:bodyPr>
          <a:lstStyle/>
          <a:p>
            <a:pPr algn="ctr" defTabSz="914400"/>
            <a:endParaRPr lang="en-US" sz="1100" dirty="0">
              <a:solidFill>
                <a:srgbClr val="000000"/>
              </a:solidFill>
              <a:latin typeface="Arial" panose="020B0604020202020204" pitchFamily="34" charset="0"/>
              <a:ea typeface="微软雅黑"/>
              <a:cs typeface="Arial" panose="020B0604020202020204" pitchFamily="34" charset="0"/>
            </a:endParaRPr>
          </a:p>
        </p:txBody>
      </p:sp>
      <p:grpSp>
        <p:nvGrpSpPr>
          <p:cNvPr id="30" name="Group 29">
            <a:extLst>
              <a:ext uri="{FF2B5EF4-FFF2-40B4-BE49-F238E27FC236}">
                <a16:creationId xmlns:a16="http://schemas.microsoft.com/office/drawing/2014/main" id="{C109F5D3-21DA-4064-A5FF-BA0BCF919567}"/>
              </a:ext>
            </a:extLst>
          </p:cNvPr>
          <p:cNvGrpSpPr/>
          <p:nvPr/>
        </p:nvGrpSpPr>
        <p:grpSpPr>
          <a:xfrm>
            <a:off x="6304383" y="5633804"/>
            <a:ext cx="1477387" cy="301042"/>
            <a:chOff x="4667038" y="4938031"/>
            <a:chExt cx="1477387" cy="301042"/>
          </a:xfrm>
        </p:grpSpPr>
        <p:sp>
          <p:nvSpPr>
            <p:cNvPr id="11" name="Rectangle 10">
              <a:extLst>
                <a:ext uri="{FF2B5EF4-FFF2-40B4-BE49-F238E27FC236}">
                  <a16:creationId xmlns:a16="http://schemas.microsoft.com/office/drawing/2014/main" id="{BBF9F624-84B4-43D9-B118-0B28DF181BB9}"/>
                </a:ext>
              </a:extLst>
            </p:cNvPr>
            <p:cNvSpPr/>
            <p:nvPr/>
          </p:nvSpPr>
          <p:spPr>
            <a:xfrm flipH="1">
              <a:off x="4667038" y="4970871"/>
              <a:ext cx="394817" cy="261610"/>
            </a:xfrm>
            <a:prstGeom prst="rect">
              <a:avLst/>
            </a:prstGeom>
          </p:spPr>
          <p:txBody>
            <a:bodyPr wrap="square">
              <a:spAutoFit/>
            </a:bodyPr>
            <a:lstStyle/>
            <a:p>
              <a:pPr defTabSz="914400"/>
              <a:r>
                <a:rPr lang="en-US" sz="1100"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5</a:t>
              </a:r>
              <a:endParaRPr lang="en-US" sz="1100" dirty="0">
                <a:solidFill>
                  <a:srgbClr val="000000"/>
                </a:solidFill>
                <a:latin typeface="微软雅黑"/>
                <a:ea typeface="微软雅黑"/>
              </a:endParaRPr>
            </a:p>
          </p:txBody>
        </p:sp>
        <p:grpSp>
          <p:nvGrpSpPr>
            <p:cNvPr id="8" name="Group 7">
              <a:extLst>
                <a:ext uri="{FF2B5EF4-FFF2-40B4-BE49-F238E27FC236}">
                  <a16:creationId xmlns:a16="http://schemas.microsoft.com/office/drawing/2014/main" id="{C7629572-0C1D-4789-8A79-9741A1D6CD0F}"/>
                </a:ext>
              </a:extLst>
            </p:cNvPr>
            <p:cNvGrpSpPr/>
            <p:nvPr/>
          </p:nvGrpSpPr>
          <p:grpSpPr>
            <a:xfrm>
              <a:off x="4761458" y="4938031"/>
              <a:ext cx="1170432" cy="114009"/>
              <a:chOff x="4807178" y="4892311"/>
              <a:chExt cx="1170432" cy="114009"/>
            </a:xfrm>
          </p:grpSpPr>
          <p:cxnSp>
            <p:nvCxnSpPr>
              <p:cNvPr id="10" name="Straight Connector 9">
                <a:extLst>
                  <a:ext uri="{FF2B5EF4-FFF2-40B4-BE49-F238E27FC236}">
                    <a16:creationId xmlns:a16="http://schemas.microsoft.com/office/drawing/2014/main" id="{B448E1AA-A400-4FDB-B625-66B0EC2708F3}"/>
                  </a:ext>
                </a:extLst>
              </p:cNvPr>
              <p:cNvCxnSpPr/>
              <p:nvPr/>
            </p:nvCxnSpPr>
            <p:spPr bwMode="auto">
              <a:xfrm>
                <a:off x="4807178" y="4941727"/>
                <a:ext cx="1170432"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18" name="Rectangle 17">
                <a:extLst>
                  <a:ext uri="{FF2B5EF4-FFF2-40B4-BE49-F238E27FC236}">
                    <a16:creationId xmlns:a16="http://schemas.microsoft.com/office/drawing/2014/main" id="{7112CEC0-27BB-4224-97B3-69A2BFAD3CDA}"/>
                  </a:ext>
                </a:extLst>
              </p:cNvPr>
              <p:cNvSpPr/>
              <p:nvPr/>
            </p:nvSpPr>
            <p:spPr bwMode="auto">
              <a:xfrm>
                <a:off x="5043680" y="4892311"/>
                <a:ext cx="45719" cy="11400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grpSp>
        <p:sp>
          <p:nvSpPr>
            <p:cNvPr id="20" name="Rectangle 19">
              <a:extLst>
                <a:ext uri="{FF2B5EF4-FFF2-40B4-BE49-F238E27FC236}">
                  <a16:creationId xmlns:a16="http://schemas.microsoft.com/office/drawing/2014/main" id="{9F7E70A6-CB09-4D14-8979-0F08697C23AE}"/>
                </a:ext>
              </a:extLst>
            </p:cNvPr>
            <p:cNvSpPr/>
            <p:nvPr/>
          </p:nvSpPr>
          <p:spPr>
            <a:xfrm>
              <a:off x="5639158" y="4977463"/>
              <a:ext cx="505267" cy="261610"/>
            </a:xfrm>
            <a:prstGeom prst="rect">
              <a:avLst/>
            </a:prstGeom>
          </p:spPr>
          <p:txBody>
            <a:bodyPr wrap="none">
              <a:spAutoFit/>
            </a:bodyPr>
            <a:lstStyle/>
            <a:p>
              <a:pPr defTabSz="914400"/>
              <a:r>
                <a:rPr lang="en-US" sz="1100"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50km</a:t>
              </a:r>
              <a:endParaRPr lang="en-US" sz="1100" dirty="0">
                <a:solidFill>
                  <a:srgbClr val="000000"/>
                </a:solidFill>
                <a:latin typeface="微软雅黑"/>
                <a:ea typeface="微软雅黑"/>
              </a:endParaRPr>
            </a:p>
          </p:txBody>
        </p:sp>
      </p:grpSp>
      <p:sp>
        <p:nvSpPr>
          <p:cNvPr id="25" name="Rectangle 24">
            <a:extLst>
              <a:ext uri="{FF2B5EF4-FFF2-40B4-BE49-F238E27FC236}">
                <a16:creationId xmlns:a16="http://schemas.microsoft.com/office/drawing/2014/main" id="{E6DC3706-C353-463B-946A-AC7515AABABE}"/>
              </a:ext>
            </a:extLst>
          </p:cNvPr>
          <p:cNvSpPr/>
          <p:nvPr/>
        </p:nvSpPr>
        <p:spPr bwMode="auto">
          <a:xfrm>
            <a:off x="3224362" y="4636767"/>
            <a:ext cx="1725084" cy="30204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grpSp>
        <p:nvGrpSpPr>
          <p:cNvPr id="31" name="Group 30">
            <a:extLst>
              <a:ext uri="{FF2B5EF4-FFF2-40B4-BE49-F238E27FC236}">
                <a16:creationId xmlns:a16="http://schemas.microsoft.com/office/drawing/2014/main" id="{4C015334-AC65-4D69-A681-78A922DB232F}"/>
              </a:ext>
            </a:extLst>
          </p:cNvPr>
          <p:cNvGrpSpPr/>
          <p:nvPr/>
        </p:nvGrpSpPr>
        <p:grpSpPr>
          <a:xfrm>
            <a:off x="4185364" y="5557128"/>
            <a:ext cx="2112958" cy="261610"/>
            <a:chOff x="2592858" y="4893966"/>
            <a:chExt cx="2112958" cy="261610"/>
          </a:xfrm>
        </p:grpSpPr>
        <p:pic>
          <p:nvPicPr>
            <p:cNvPr id="26" name="Picture 25">
              <a:extLst>
                <a:ext uri="{FF2B5EF4-FFF2-40B4-BE49-F238E27FC236}">
                  <a16:creationId xmlns:a16="http://schemas.microsoft.com/office/drawing/2014/main" id="{0A7880E1-4595-4F15-832B-55E7F5DEF538}"/>
                </a:ext>
              </a:extLst>
            </p:cNvPr>
            <p:cNvPicPr>
              <a:picLocks noChangeAspect="1"/>
            </p:cNvPicPr>
            <p:nvPr/>
          </p:nvPicPr>
          <p:blipFill rotWithShape="1">
            <a:blip r:embed="rId4"/>
            <a:srcRect l="2171" t="10854" r="72189" b="84137"/>
            <a:stretch/>
          </p:blipFill>
          <p:spPr>
            <a:xfrm>
              <a:off x="3129504" y="4918648"/>
              <a:ext cx="1576312" cy="218028"/>
            </a:xfrm>
            <a:prstGeom prst="rect">
              <a:avLst/>
            </a:prstGeom>
            <a:ln>
              <a:solidFill>
                <a:schemeClr val="bg1"/>
              </a:solidFill>
            </a:ln>
          </p:spPr>
        </p:pic>
        <p:sp>
          <p:nvSpPr>
            <p:cNvPr id="16" name="Rectangle 15">
              <a:extLst>
                <a:ext uri="{FF2B5EF4-FFF2-40B4-BE49-F238E27FC236}">
                  <a16:creationId xmlns:a16="http://schemas.microsoft.com/office/drawing/2014/main" id="{BE9285A6-1DC7-4F6D-850A-8E60F942BF82}"/>
                </a:ext>
              </a:extLst>
            </p:cNvPr>
            <p:cNvSpPr/>
            <p:nvPr/>
          </p:nvSpPr>
          <p:spPr>
            <a:xfrm>
              <a:off x="2592858" y="4893966"/>
              <a:ext cx="1576312" cy="261610"/>
            </a:xfrm>
            <a:prstGeom prst="rect">
              <a:avLst/>
            </a:prstGeom>
            <a:solidFill>
              <a:schemeClr val="bg2"/>
            </a:solidFill>
            <a:ln>
              <a:solidFill>
                <a:schemeClr val="tx1"/>
              </a:solidFill>
            </a:ln>
          </p:spPr>
          <p:txBody>
            <a:bodyPr wrap="square">
              <a:spAutoFit/>
            </a:bodyPr>
            <a:lstStyle/>
            <a:p>
              <a:pPr algn="ctr" defTabSz="914400"/>
              <a:r>
                <a:rPr lang="en-US" sz="1100" b="1" kern="100" dirty="0">
                  <a:solidFill>
                    <a:srgbClr val="000000"/>
                  </a:solidFill>
                  <a:latin typeface="Arial" panose="020B0604020202020204" pitchFamily="34" charset="0"/>
                  <a:ea typeface="等线" panose="02010600030101010101" pitchFamily="2" charset="-122"/>
                  <a:cs typeface="Arial" panose="020B0604020202020204" pitchFamily="34" charset="0"/>
                </a:rPr>
                <a:t>Radius of  Influence</a:t>
              </a:r>
              <a:endParaRPr lang="en-US" sz="1100" dirty="0">
                <a:solidFill>
                  <a:srgbClr val="000000"/>
                </a:solidFill>
                <a:latin typeface="Arial" panose="020B0604020202020204" pitchFamily="34" charset="0"/>
                <a:ea typeface="微软雅黑"/>
                <a:cs typeface="Arial" panose="020B0604020202020204" pitchFamily="34" charset="0"/>
              </a:endParaRPr>
            </a:p>
          </p:txBody>
        </p:sp>
      </p:grpSp>
      <p:sp>
        <p:nvSpPr>
          <p:cNvPr id="28" name="Rectangle 27">
            <a:extLst>
              <a:ext uri="{FF2B5EF4-FFF2-40B4-BE49-F238E27FC236}">
                <a16:creationId xmlns:a16="http://schemas.microsoft.com/office/drawing/2014/main" id="{723AD2E8-B447-408B-B0A5-0C6F7EE0F760}"/>
              </a:ext>
            </a:extLst>
          </p:cNvPr>
          <p:cNvSpPr/>
          <p:nvPr/>
        </p:nvSpPr>
        <p:spPr bwMode="auto">
          <a:xfrm>
            <a:off x="9936480" y="3483864"/>
            <a:ext cx="722376" cy="26517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29" name="Rectangle 28">
            <a:extLst>
              <a:ext uri="{FF2B5EF4-FFF2-40B4-BE49-F238E27FC236}">
                <a16:creationId xmlns:a16="http://schemas.microsoft.com/office/drawing/2014/main" id="{90D36652-9C01-4B4B-B051-9238FE158AB7}"/>
              </a:ext>
            </a:extLst>
          </p:cNvPr>
          <p:cNvSpPr/>
          <p:nvPr/>
        </p:nvSpPr>
        <p:spPr bwMode="auto">
          <a:xfrm>
            <a:off x="6539323" y="5253184"/>
            <a:ext cx="201168" cy="1689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34" name="Speech Bubble: Rectangle with Corners Rounded 4">
            <a:extLst>
              <a:ext uri="{FF2B5EF4-FFF2-40B4-BE49-F238E27FC236}">
                <a16:creationId xmlns:a16="http://schemas.microsoft.com/office/drawing/2014/main" id="{A4706AFB-A006-4DA7-B35E-2C4CFB359EE8}"/>
              </a:ext>
            </a:extLst>
          </p:cNvPr>
          <p:cNvSpPr/>
          <p:nvPr/>
        </p:nvSpPr>
        <p:spPr>
          <a:xfrm>
            <a:off x="7109387" y="1033287"/>
            <a:ext cx="4643703" cy="1184526"/>
          </a:xfrm>
          <a:prstGeom prst="wedgeRoundRectCallout">
            <a:avLst>
              <a:gd name="adj1" fmla="val 16214"/>
              <a:gd name="adj2" fmla="val 1468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00FF"/>
                </a:solidFill>
                <a:latin typeface="Arial" panose="020B0604020202020204" pitchFamily="34" charset="0"/>
                <a:cs typeface="Arial" panose="020B0604020202020204" pitchFamily="34" charset="0"/>
              </a:rPr>
              <a:t>NEXUS now can quickly identify top emitters of CAPs &amp; HAPs; Plan to develop proximity screening capabilities to include EJ/demographic indicators</a:t>
            </a:r>
          </a:p>
        </p:txBody>
      </p:sp>
      <p:sp>
        <p:nvSpPr>
          <p:cNvPr id="13" name="Rectangle 12">
            <a:extLst>
              <a:ext uri="{FF2B5EF4-FFF2-40B4-BE49-F238E27FC236}">
                <a16:creationId xmlns:a16="http://schemas.microsoft.com/office/drawing/2014/main" id="{1B474655-35C0-4A1D-B93B-59DA2AC47F31}"/>
              </a:ext>
            </a:extLst>
          </p:cNvPr>
          <p:cNvSpPr/>
          <p:nvPr/>
        </p:nvSpPr>
        <p:spPr>
          <a:xfrm>
            <a:off x="4949446" y="4657268"/>
            <a:ext cx="1531170" cy="276999"/>
          </a:xfrm>
          <a:prstGeom prst="rect">
            <a:avLst/>
          </a:prstGeom>
          <a:solidFill>
            <a:schemeClr val="bg2"/>
          </a:solidFill>
          <a:ln>
            <a:solidFill>
              <a:schemeClr val="tx1"/>
            </a:solidFill>
          </a:ln>
        </p:spPr>
        <p:txBody>
          <a:bodyPr wrap="square">
            <a:spAutoFit/>
          </a:bodyPr>
          <a:lstStyle/>
          <a:p>
            <a:pPr algn="ctr" defTabSz="914400"/>
            <a:r>
              <a:rPr lang="en-US" sz="1200" b="1" kern="100" dirty="0">
                <a:solidFill>
                  <a:srgbClr val="000000"/>
                </a:solidFill>
                <a:latin typeface="Arial" panose="020B0604020202020204" pitchFamily="34" charset="0"/>
                <a:ea typeface="等线" panose="02010600030101010101" pitchFamily="2" charset="-122"/>
                <a:cs typeface="Arial" panose="020B0604020202020204" pitchFamily="34" charset="0"/>
              </a:rPr>
              <a:t>Spatial Analysis</a:t>
            </a:r>
            <a:endParaRPr lang="en-US" sz="1200" dirty="0">
              <a:solidFill>
                <a:srgbClr val="000000"/>
              </a:solidFill>
              <a:latin typeface="Arial" panose="020B0604020202020204" pitchFamily="34" charset="0"/>
              <a:ea typeface="微软雅黑"/>
              <a:cs typeface="Arial" panose="020B0604020202020204" pitchFamily="34" charset="0"/>
            </a:endParaRPr>
          </a:p>
        </p:txBody>
      </p:sp>
      <p:sp>
        <p:nvSpPr>
          <p:cNvPr id="33" name="Title 1">
            <a:extLst>
              <a:ext uri="{FF2B5EF4-FFF2-40B4-BE49-F238E27FC236}">
                <a16:creationId xmlns:a16="http://schemas.microsoft.com/office/drawing/2014/main" id="{F3C5ED4C-7E0D-4886-9BBE-5111C92DBA60}"/>
              </a:ext>
            </a:extLst>
          </p:cNvPr>
          <p:cNvSpPr txBox="1">
            <a:spLocks/>
          </p:cNvSpPr>
          <p:nvPr/>
        </p:nvSpPr>
        <p:spPr bwMode="auto">
          <a:xfrm>
            <a:off x="567655" y="32441"/>
            <a:ext cx="10793896" cy="66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defTabSz="914400"/>
            <a:r>
              <a:rPr lang="en-US" altLang="zh-CN" sz="2800" kern="0" dirty="0"/>
              <a:t>Developing Capabilities for </a:t>
            </a:r>
            <a:r>
              <a:rPr lang="en-US" altLang="zh-CN" sz="2800" kern="0" dirty="0">
                <a:solidFill>
                  <a:srgbClr val="FFFF00"/>
                </a:solidFill>
              </a:rPr>
              <a:t>Proximity</a:t>
            </a:r>
            <a:r>
              <a:rPr lang="en-US" altLang="zh-CN" sz="2800" kern="0" dirty="0"/>
              <a:t> and Spatial</a:t>
            </a:r>
            <a:r>
              <a:rPr lang="en-US" altLang="zh-CN" sz="2800" kern="0" dirty="0">
                <a:solidFill>
                  <a:srgbClr val="FFFF00"/>
                </a:solidFill>
              </a:rPr>
              <a:t> Analysis</a:t>
            </a:r>
            <a:endParaRPr lang="zh-CN" altLang="en-US" sz="2800" kern="0" dirty="0">
              <a:solidFill>
                <a:srgbClr val="FFFF00"/>
              </a:solidFill>
            </a:endParaRPr>
          </a:p>
        </p:txBody>
      </p:sp>
      <p:sp>
        <p:nvSpPr>
          <p:cNvPr id="32" name="Speech Bubble: Rectangle with Corners Rounded 4">
            <a:extLst>
              <a:ext uri="{FF2B5EF4-FFF2-40B4-BE49-F238E27FC236}">
                <a16:creationId xmlns:a16="http://schemas.microsoft.com/office/drawing/2014/main" id="{927FB17A-4948-4C08-8E77-F3695B4CF564}"/>
              </a:ext>
            </a:extLst>
          </p:cNvPr>
          <p:cNvSpPr/>
          <p:nvPr/>
        </p:nvSpPr>
        <p:spPr>
          <a:xfrm>
            <a:off x="142001" y="848146"/>
            <a:ext cx="5619675" cy="1053508"/>
          </a:xfrm>
          <a:prstGeom prst="wedgeRoundRectCallout">
            <a:avLst>
              <a:gd name="adj1" fmla="val 10816"/>
              <a:gd name="adj2" fmla="val 7918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kern="100" dirty="0">
                <a:solidFill>
                  <a:srgbClr val="0000FF"/>
                </a:solidFill>
                <a:latin typeface="Arial" panose="020B0604020202020204" pitchFamily="34" charset="0"/>
                <a:ea typeface="等线" panose="02010600030101010101" pitchFamily="2" charset="-122"/>
                <a:cs typeface="Arial" panose="020B0604020202020204" pitchFamily="34" charset="0"/>
              </a:rPr>
              <a:t>Proximity analysis will allow to set a flexible “Radius of Influence” for a selected facility or monitoring site </a:t>
            </a:r>
            <a:r>
              <a:rPr lang="en-US" kern="100" dirty="0">
                <a:solidFill>
                  <a:schemeClr val="tx1"/>
                </a:solidFill>
                <a:latin typeface="Arial" panose="020B0604020202020204" pitchFamily="34" charset="0"/>
                <a:ea typeface="等线" panose="02010600030101010101" pitchFamily="2" charset="-122"/>
                <a:cs typeface="Arial" panose="020B0604020202020204" pitchFamily="34" charset="0"/>
              </a:rPr>
              <a:t>(based on census tract- and/or block group-level)</a:t>
            </a:r>
            <a:endParaRPr lang="en-US" dirty="0">
              <a:solidFill>
                <a:schemeClr val="tx1"/>
              </a:solidFill>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262622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636104" y="74075"/>
            <a:ext cx="10793896" cy="669103"/>
          </a:xfrm>
        </p:spPr>
        <p:txBody>
          <a:bodyPr>
            <a:noAutofit/>
          </a:bodyPr>
          <a:lstStyle/>
          <a:p>
            <a:r>
              <a:rPr lang="en-US" altLang="zh-CN" sz="2800" dirty="0"/>
              <a:t>Developing Capabilities for Proximity and </a:t>
            </a:r>
            <a:r>
              <a:rPr lang="en-US" altLang="zh-CN" sz="2800" dirty="0">
                <a:solidFill>
                  <a:srgbClr val="FFFF00"/>
                </a:solidFill>
              </a:rPr>
              <a:t>Spatial Analysis</a:t>
            </a:r>
            <a:endParaRPr lang="zh-CN" altLang="en-US" sz="2800" dirty="0">
              <a:solidFill>
                <a:srgbClr val="FFFF00"/>
              </a:solidFill>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3987642" y="7152793"/>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9706524" y="622991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28</a:t>
            </a:fld>
            <a:endParaRPr lang="en-US" dirty="0">
              <a:solidFill>
                <a:prstClr val="black">
                  <a:tint val="75000"/>
                </a:prstClr>
              </a:solidFill>
              <a:latin typeface="Arial" pitchFamily="34" charset="0"/>
              <a:ea typeface="微软雅黑"/>
            </a:endParaRPr>
          </a:p>
        </p:txBody>
      </p:sp>
      <p:sp>
        <p:nvSpPr>
          <p:cNvPr id="25" name="Rectangle 24">
            <a:extLst>
              <a:ext uri="{FF2B5EF4-FFF2-40B4-BE49-F238E27FC236}">
                <a16:creationId xmlns:a16="http://schemas.microsoft.com/office/drawing/2014/main" id="{E6DC3706-C353-463B-946A-AC7515AABABE}"/>
              </a:ext>
            </a:extLst>
          </p:cNvPr>
          <p:cNvSpPr/>
          <p:nvPr/>
        </p:nvSpPr>
        <p:spPr bwMode="auto">
          <a:xfrm>
            <a:off x="5183199" y="5745799"/>
            <a:ext cx="1392546" cy="288283"/>
          </a:xfrm>
          <a:prstGeom prst="rect">
            <a:avLst/>
          </a:prstGeom>
          <a:solidFill>
            <a:srgbClr val="FFC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pic>
        <p:nvPicPr>
          <p:cNvPr id="34" name="Picture 33">
            <a:extLst>
              <a:ext uri="{FF2B5EF4-FFF2-40B4-BE49-F238E27FC236}">
                <a16:creationId xmlns:a16="http://schemas.microsoft.com/office/drawing/2014/main" id="{2AD6020A-5576-4CCD-8EEB-5EFBE880ADE3}"/>
              </a:ext>
            </a:extLst>
          </p:cNvPr>
          <p:cNvPicPr>
            <a:picLocks noChangeAspect="1"/>
          </p:cNvPicPr>
          <p:nvPr/>
        </p:nvPicPr>
        <p:blipFill>
          <a:blip r:embed="rId3"/>
          <a:stretch>
            <a:fillRect/>
          </a:stretch>
        </p:blipFill>
        <p:spPr>
          <a:xfrm>
            <a:off x="1558962" y="851314"/>
            <a:ext cx="9018253" cy="5992670"/>
          </a:xfrm>
          <a:prstGeom prst="rect">
            <a:avLst/>
          </a:prstGeom>
          <a:ln>
            <a:solidFill>
              <a:schemeClr val="tx1"/>
            </a:solidFill>
          </a:ln>
        </p:spPr>
      </p:pic>
      <p:sp>
        <p:nvSpPr>
          <p:cNvPr id="4" name="Oval 3">
            <a:extLst>
              <a:ext uri="{FF2B5EF4-FFF2-40B4-BE49-F238E27FC236}">
                <a16:creationId xmlns:a16="http://schemas.microsoft.com/office/drawing/2014/main" id="{A52F0FCA-4207-4B16-9B48-8A3118377D63}"/>
              </a:ext>
            </a:extLst>
          </p:cNvPr>
          <p:cNvSpPr/>
          <p:nvPr/>
        </p:nvSpPr>
        <p:spPr bwMode="auto">
          <a:xfrm>
            <a:off x="4670345" y="2032171"/>
            <a:ext cx="3182111" cy="2800906"/>
          </a:xfrm>
          <a:prstGeom prst="ellipse">
            <a:avLst/>
          </a:prstGeom>
          <a:noFill/>
          <a:ln w="38100"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pic>
        <p:nvPicPr>
          <p:cNvPr id="5" name="Picture 4">
            <a:extLst>
              <a:ext uri="{FF2B5EF4-FFF2-40B4-BE49-F238E27FC236}">
                <a16:creationId xmlns:a16="http://schemas.microsoft.com/office/drawing/2014/main" id="{551D6380-9E7E-4871-8935-9D308B7AFD3E}"/>
              </a:ext>
            </a:extLst>
          </p:cNvPr>
          <p:cNvPicPr>
            <a:picLocks noChangeAspect="1"/>
          </p:cNvPicPr>
          <p:nvPr/>
        </p:nvPicPr>
        <p:blipFill rotWithShape="1">
          <a:blip r:embed="rId4"/>
          <a:srcRect b="73028"/>
          <a:stretch/>
        </p:blipFill>
        <p:spPr>
          <a:xfrm>
            <a:off x="3395302" y="5384594"/>
            <a:ext cx="6106000" cy="1174143"/>
          </a:xfrm>
          <a:prstGeom prst="rect">
            <a:avLst/>
          </a:prstGeom>
          <a:ln>
            <a:solidFill>
              <a:schemeClr val="tx1"/>
            </a:solidFill>
          </a:ln>
        </p:spPr>
      </p:pic>
      <p:sp>
        <p:nvSpPr>
          <p:cNvPr id="19" name="Rectangle 18">
            <a:extLst>
              <a:ext uri="{FF2B5EF4-FFF2-40B4-BE49-F238E27FC236}">
                <a16:creationId xmlns:a16="http://schemas.microsoft.com/office/drawing/2014/main" id="{D1691BF3-5FA0-408F-A462-6B98FC7160B6}"/>
              </a:ext>
            </a:extLst>
          </p:cNvPr>
          <p:cNvSpPr/>
          <p:nvPr/>
        </p:nvSpPr>
        <p:spPr bwMode="auto">
          <a:xfrm flipV="1">
            <a:off x="3367870" y="6516280"/>
            <a:ext cx="6106000" cy="45719"/>
          </a:xfrm>
          <a:prstGeom prst="rect">
            <a:avLst/>
          </a:prstGeom>
          <a:solidFill>
            <a:schemeClr val="bg2"/>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6" name="Rectangle 5">
            <a:extLst>
              <a:ext uri="{FF2B5EF4-FFF2-40B4-BE49-F238E27FC236}">
                <a16:creationId xmlns:a16="http://schemas.microsoft.com/office/drawing/2014/main" id="{2220978B-1ABA-4B95-8BB1-F4DE170A2154}"/>
              </a:ext>
            </a:extLst>
          </p:cNvPr>
          <p:cNvSpPr/>
          <p:nvPr/>
        </p:nvSpPr>
        <p:spPr>
          <a:xfrm>
            <a:off x="3377014" y="5412326"/>
            <a:ext cx="6121998" cy="307777"/>
          </a:xfrm>
          <a:prstGeom prst="rect">
            <a:avLst/>
          </a:prstGeom>
          <a:solidFill>
            <a:schemeClr val="bg2"/>
          </a:solidFill>
          <a:ln w="28575">
            <a:solidFill>
              <a:schemeClr val="tx1"/>
            </a:solidFill>
          </a:ln>
        </p:spPr>
        <p:txBody>
          <a:bodyPr wrap="square">
            <a:spAutoFit/>
          </a:bodyPr>
          <a:lstStyle/>
          <a:p>
            <a:pPr algn="ctr" defTabSz="914400"/>
            <a:r>
              <a:rPr lang="en-US" sz="14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 and Spatial Analysis for MP Risk and EJ</a:t>
            </a:r>
            <a:endParaRPr lang="en-US" sz="1400" b="1" dirty="0">
              <a:solidFill>
                <a:srgbClr val="000000"/>
              </a:solidFill>
              <a:latin typeface="Arial" panose="020B0604020202020204" pitchFamily="34" charset="0"/>
              <a:ea typeface="微软雅黑"/>
              <a:cs typeface="Arial" panose="020B0604020202020204" pitchFamily="34" charset="0"/>
            </a:endParaRPr>
          </a:p>
        </p:txBody>
      </p:sp>
      <p:sp>
        <p:nvSpPr>
          <p:cNvPr id="15" name="Rectangle 14">
            <a:extLst>
              <a:ext uri="{FF2B5EF4-FFF2-40B4-BE49-F238E27FC236}">
                <a16:creationId xmlns:a16="http://schemas.microsoft.com/office/drawing/2014/main" id="{2E7E2E3A-F397-474A-95F9-03129425AEE4}"/>
              </a:ext>
            </a:extLst>
          </p:cNvPr>
          <p:cNvSpPr/>
          <p:nvPr/>
        </p:nvSpPr>
        <p:spPr bwMode="auto">
          <a:xfrm>
            <a:off x="4033191" y="6332398"/>
            <a:ext cx="809001" cy="2093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33" name="Rectangle 32">
            <a:extLst>
              <a:ext uri="{FF2B5EF4-FFF2-40B4-BE49-F238E27FC236}">
                <a16:creationId xmlns:a16="http://schemas.microsoft.com/office/drawing/2014/main" id="{D0A579B7-381D-459B-9F0D-948F196E2173}"/>
              </a:ext>
            </a:extLst>
          </p:cNvPr>
          <p:cNvSpPr/>
          <p:nvPr/>
        </p:nvSpPr>
        <p:spPr bwMode="auto">
          <a:xfrm>
            <a:off x="5413628" y="6390460"/>
            <a:ext cx="960299" cy="1586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pic>
        <p:nvPicPr>
          <p:cNvPr id="35" name="Picture 34">
            <a:extLst>
              <a:ext uri="{FF2B5EF4-FFF2-40B4-BE49-F238E27FC236}">
                <a16:creationId xmlns:a16="http://schemas.microsoft.com/office/drawing/2014/main" id="{E8E3F3F9-9D75-4DEA-AE6B-0B6427C00924}"/>
              </a:ext>
            </a:extLst>
          </p:cNvPr>
          <p:cNvPicPr>
            <a:picLocks noChangeAspect="1"/>
          </p:cNvPicPr>
          <p:nvPr/>
        </p:nvPicPr>
        <p:blipFill>
          <a:blip r:embed="rId5"/>
          <a:stretch>
            <a:fillRect/>
          </a:stretch>
        </p:blipFill>
        <p:spPr>
          <a:xfrm>
            <a:off x="8687413" y="1093866"/>
            <a:ext cx="1827575" cy="2573951"/>
          </a:xfrm>
          <a:prstGeom prst="rect">
            <a:avLst/>
          </a:prstGeom>
          <a:ln>
            <a:solidFill>
              <a:schemeClr val="tx1"/>
            </a:solidFill>
          </a:ln>
        </p:spPr>
      </p:pic>
      <p:grpSp>
        <p:nvGrpSpPr>
          <p:cNvPr id="36" name="Group 35">
            <a:extLst>
              <a:ext uri="{FF2B5EF4-FFF2-40B4-BE49-F238E27FC236}">
                <a16:creationId xmlns:a16="http://schemas.microsoft.com/office/drawing/2014/main" id="{707FA197-7AED-4165-AE0D-5493E826BFB8}"/>
              </a:ext>
            </a:extLst>
          </p:cNvPr>
          <p:cNvGrpSpPr/>
          <p:nvPr/>
        </p:nvGrpSpPr>
        <p:grpSpPr>
          <a:xfrm>
            <a:off x="6055346" y="3228838"/>
            <a:ext cx="425089" cy="438979"/>
            <a:chOff x="5461807" y="2841435"/>
            <a:chExt cx="537827" cy="537827"/>
          </a:xfrm>
        </p:grpSpPr>
        <p:pic>
          <p:nvPicPr>
            <p:cNvPr id="37" name="Graphic 36" descr="Water">
              <a:extLst>
                <a:ext uri="{FF2B5EF4-FFF2-40B4-BE49-F238E27FC236}">
                  <a16:creationId xmlns:a16="http://schemas.microsoft.com/office/drawing/2014/main" id="{25229B63-1865-4FA4-A2EB-8216C5B5A4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5461807" y="2841435"/>
              <a:ext cx="537827" cy="537827"/>
            </a:xfrm>
            <a:prstGeom prst="rect">
              <a:avLst/>
            </a:prstGeom>
          </p:spPr>
        </p:pic>
        <p:sp>
          <p:nvSpPr>
            <p:cNvPr id="38" name="Oval 37">
              <a:extLst>
                <a:ext uri="{FF2B5EF4-FFF2-40B4-BE49-F238E27FC236}">
                  <a16:creationId xmlns:a16="http://schemas.microsoft.com/office/drawing/2014/main" id="{4DB44E79-A456-47E5-97E5-F3B35FC7017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ln>
                  <a:solidFill>
                    <a:srgbClr val="000000"/>
                  </a:solidFill>
                </a:ln>
                <a:solidFill>
                  <a:srgbClr val="FF3300"/>
                </a:solidFill>
                <a:latin typeface="Arial" charset="0"/>
                <a:ea typeface="宋体" pitchFamily="2" charset="-122"/>
              </a:endParaRPr>
            </a:p>
          </p:txBody>
        </p:sp>
      </p:grpSp>
      <p:sp>
        <p:nvSpPr>
          <p:cNvPr id="39" name="Rectangle 38">
            <a:extLst>
              <a:ext uri="{FF2B5EF4-FFF2-40B4-BE49-F238E27FC236}">
                <a16:creationId xmlns:a16="http://schemas.microsoft.com/office/drawing/2014/main" id="{4124B286-7F17-4812-85AE-3DB5EACA6C5F}"/>
              </a:ext>
            </a:extLst>
          </p:cNvPr>
          <p:cNvSpPr/>
          <p:nvPr/>
        </p:nvSpPr>
        <p:spPr bwMode="auto">
          <a:xfrm>
            <a:off x="6447807" y="5856239"/>
            <a:ext cx="2988979" cy="677846"/>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7" name="Rectangle 6">
            <a:extLst>
              <a:ext uri="{FF2B5EF4-FFF2-40B4-BE49-F238E27FC236}">
                <a16:creationId xmlns:a16="http://schemas.microsoft.com/office/drawing/2014/main" id="{93878FB0-0D10-418A-92F6-2C4EE4AE07A5}"/>
              </a:ext>
            </a:extLst>
          </p:cNvPr>
          <p:cNvSpPr/>
          <p:nvPr/>
        </p:nvSpPr>
        <p:spPr>
          <a:xfrm>
            <a:off x="3404746" y="5749177"/>
            <a:ext cx="1763374" cy="261610"/>
          </a:xfrm>
          <a:prstGeom prst="rect">
            <a:avLst/>
          </a:prstGeom>
          <a:solidFill>
            <a:schemeClr val="bg2"/>
          </a:solidFill>
          <a:ln>
            <a:solidFill>
              <a:schemeClr val="tx1"/>
            </a:solidFill>
          </a:ln>
        </p:spPr>
        <p:txBody>
          <a:bodyPr wrap="square">
            <a:spAutoFit/>
          </a:bodyPr>
          <a:lstStyle/>
          <a:p>
            <a:pPr algn="ctr" defTabSz="914400"/>
            <a:r>
              <a:rPr lang="en-US" sz="11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 Analysis</a:t>
            </a: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42" name="Rectangle 41">
            <a:extLst>
              <a:ext uri="{FF2B5EF4-FFF2-40B4-BE49-F238E27FC236}">
                <a16:creationId xmlns:a16="http://schemas.microsoft.com/office/drawing/2014/main" id="{62B95549-029C-4C97-A540-CDEEAB26F075}"/>
              </a:ext>
            </a:extLst>
          </p:cNvPr>
          <p:cNvSpPr/>
          <p:nvPr/>
        </p:nvSpPr>
        <p:spPr>
          <a:xfrm>
            <a:off x="6603177" y="5754959"/>
            <a:ext cx="1190726" cy="261610"/>
          </a:xfrm>
          <a:prstGeom prst="rect">
            <a:avLst/>
          </a:prstGeom>
          <a:solidFill>
            <a:schemeClr val="bg1"/>
          </a:solidFill>
          <a:ln>
            <a:noFill/>
          </a:ln>
        </p:spPr>
        <p:txBody>
          <a:bodyPr wrap="square">
            <a:spAutoFit/>
          </a:bodyPr>
          <a:lstStyle/>
          <a:p>
            <a:pPr algn="ctr" defTabSz="914400"/>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50" name="Rectangle 49">
            <a:extLst>
              <a:ext uri="{FF2B5EF4-FFF2-40B4-BE49-F238E27FC236}">
                <a16:creationId xmlns:a16="http://schemas.microsoft.com/office/drawing/2014/main" id="{75F397C1-9CA4-4CFD-AB84-C54342C8CED8}"/>
              </a:ext>
            </a:extLst>
          </p:cNvPr>
          <p:cNvSpPr/>
          <p:nvPr/>
        </p:nvSpPr>
        <p:spPr bwMode="auto">
          <a:xfrm>
            <a:off x="3421524" y="6050167"/>
            <a:ext cx="3154221" cy="508570"/>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2" name="TextBox 1">
            <a:extLst>
              <a:ext uri="{FF2B5EF4-FFF2-40B4-BE49-F238E27FC236}">
                <a16:creationId xmlns:a16="http://schemas.microsoft.com/office/drawing/2014/main" id="{8ECD7749-26CB-4576-8C94-FA0794EFCF1C}"/>
              </a:ext>
            </a:extLst>
          </p:cNvPr>
          <p:cNvSpPr txBox="1"/>
          <p:nvPr/>
        </p:nvSpPr>
        <p:spPr>
          <a:xfrm>
            <a:off x="6055142" y="6058734"/>
            <a:ext cx="1388764" cy="335156"/>
          </a:xfrm>
          <a:prstGeom prst="rect">
            <a:avLst/>
          </a:prstGeom>
          <a:solidFill>
            <a:schemeClr val="bg1"/>
          </a:solidFill>
        </p:spPr>
        <p:txBody>
          <a:bodyPr wrap="square" rtlCol="0">
            <a:spAutoFit/>
          </a:bodyPr>
          <a:lstStyle/>
          <a:p>
            <a:pPr algn="ctr" defTabSz="914400">
              <a:lnSpc>
                <a:spcPct val="150000"/>
              </a:lnSpc>
            </a:pPr>
            <a:r>
              <a:rPr lang="en-US" sz="1200" b="1" dirty="0">
                <a:solidFill>
                  <a:srgbClr val="000000"/>
                </a:solidFill>
                <a:latin typeface="Arial" panose="020B0604020202020204" pitchFamily="34" charset="0"/>
                <a:ea typeface="微软雅黑"/>
                <a:cs typeface="Arial" panose="020B0604020202020204" pitchFamily="34" charset="0"/>
              </a:rPr>
              <a:t>EJ Indicator</a:t>
            </a:r>
          </a:p>
        </p:txBody>
      </p:sp>
      <p:sp>
        <p:nvSpPr>
          <p:cNvPr id="32" name="TextBox 31">
            <a:extLst>
              <a:ext uri="{FF2B5EF4-FFF2-40B4-BE49-F238E27FC236}">
                <a16:creationId xmlns:a16="http://schemas.microsoft.com/office/drawing/2014/main" id="{8F287EC6-8878-460E-9728-E1FCA6B30FF6}"/>
              </a:ext>
            </a:extLst>
          </p:cNvPr>
          <p:cNvSpPr txBox="1"/>
          <p:nvPr/>
        </p:nvSpPr>
        <p:spPr>
          <a:xfrm>
            <a:off x="3874026" y="6150867"/>
            <a:ext cx="858739" cy="261610"/>
          </a:xfrm>
          <a:prstGeom prst="rect">
            <a:avLst/>
          </a:prstGeom>
          <a:solidFill>
            <a:schemeClr val="bg1"/>
          </a:solidFill>
        </p:spPr>
        <p:txBody>
          <a:bodyPr wrap="square" rtlCol="0">
            <a:spAutoFit/>
          </a:bodyPr>
          <a:lstStyle/>
          <a:p>
            <a:pPr algn="ctr" defTabSz="914400"/>
            <a:r>
              <a:rPr lang="en-US" sz="1100" b="1" dirty="0">
                <a:solidFill>
                  <a:srgbClr val="000000"/>
                </a:solidFill>
                <a:latin typeface="Arial" panose="020B0604020202020204" pitchFamily="34" charset="0"/>
                <a:ea typeface="微软雅黑"/>
                <a:cs typeface="Arial" panose="020B0604020202020204" pitchFamily="34" charset="0"/>
              </a:rPr>
              <a:t>MP Risk</a:t>
            </a:r>
          </a:p>
        </p:txBody>
      </p:sp>
      <p:sp>
        <p:nvSpPr>
          <p:cNvPr id="40" name="Rectangle 39">
            <a:extLst>
              <a:ext uri="{FF2B5EF4-FFF2-40B4-BE49-F238E27FC236}">
                <a16:creationId xmlns:a16="http://schemas.microsoft.com/office/drawing/2014/main" id="{FABA552D-5313-4D09-B1BB-EC878CD505B4}"/>
              </a:ext>
            </a:extLst>
          </p:cNvPr>
          <p:cNvSpPr/>
          <p:nvPr/>
        </p:nvSpPr>
        <p:spPr>
          <a:xfrm>
            <a:off x="7277608" y="6117849"/>
            <a:ext cx="699871" cy="261610"/>
          </a:xfrm>
          <a:prstGeom prst="rect">
            <a:avLst/>
          </a:prstGeom>
          <a:solidFill>
            <a:schemeClr val="accent6">
              <a:lumMod val="20000"/>
              <a:lumOff val="80000"/>
            </a:schemeClr>
          </a:solidFill>
          <a:ln>
            <a:solidFill>
              <a:schemeClr val="tx1"/>
            </a:solidFill>
          </a:ln>
        </p:spPr>
        <p:txBody>
          <a:bodyPr wrap="square">
            <a:spAutoFit/>
          </a:bodyPr>
          <a:lstStyle/>
          <a:p>
            <a:pPr algn="ctr" defTabSz="914400"/>
            <a:r>
              <a:rPr lang="en-US" sz="1100" dirty="0">
                <a:solidFill>
                  <a:srgbClr val="000000"/>
                </a:solidFill>
                <a:latin typeface="Arial" panose="020B0604020202020204" pitchFamily="34" charset="0"/>
                <a:ea typeface="微软雅黑"/>
                <a:cs typeface="Arial" panose="020B0604020202020204" pitchFamily="34" charset="0"/>
              </a:rPr>
              <a:t>Minority</a:t>
            </a:r>
          </a:p>
        </p:txBody>
      </p:sp>
      <p:sp>
        <p:nvSpPr>
          <p:cNvPr id="41" name="Rectangle 40">
            <a:extLst>
              <a:ext uri="{FF2B5EF4-FFF2-40B4-BE49-F238E27FC236}">
                <a16:creationId xmlns:a16="http://schemas.microsoft.com/office/drawing/2014/main" id="{464DC6B8-05D7-4F9E-AD8E-197D8CBFF4E0}"/>
              </a:ext>
            </a:extLst>
          </p:cNvPr>
          <p:cNvSpPr/>
          <p:nvPr/>
        </p:nvSpPr>
        <p:spPr>
          <a:xfrm>
            <a:off x="4735054" y="6154161"/>
            <a:ext cx="873796" cy="261610"/>
          </a:xfrm>
          <a:prstGeom prst="rect">
            <a:avLst/>
          </a:prstGeom>
          <a:solidFill>
            <a:schemeClr val="accent6">
              <a:lumMod val="20000"/>
              <a:lumOff val="80000"/>
            </a:schemeClr>
          </a:solidFill>
          <a:ln>
            <a:solidFill>
              <a:schemeClr val="tx1"/>
            </a:solidFill>
          </a:ln>
        </p:spPr>
        <p:txBody>
          <a:bodyPr wrap="square">
            <a:spAutoFit/>
          </a:bodyPr>
          <a:lstStyle/>
          <a:p>
            <a:pPr algn="ctr" defTabSz="914400"/>
            <a:r>
              <a:rPr lang="en-US" sz="1100" dirty="0">
                <a:solidFill>
                  <a:srgbClr val="000000"/>
                </a:solidFill>
                <a:latin typeface="Arial" panose="020B0604020202020204" pitchFamily="34" charset="0"/>
                <a:ea typeface="微软雅黑"/>
                <a:cs typeface="Arial" panose="020B0604020202020204" pitchFamily="34" charset="0"/>
              </a:rPr>
              <a:t>Air Toxics</a:t>
            </a:r>
          </a:p>
        </p:txBody>
      </p:sp>
      <p:sp>
        <p:nvSpPr>
          <p:cNvPr id="13" name="Rectangle 12">
            <a:extLst>
              <a:ext uri="{FF2B5EF4-FFF2-40B4-BE49-F238E27FC236}">
                <a16:creationId xmlns:a16="http://schemas.microsoft.com/office/drawing/2014/main" id="{1B474655-35C0-4A1D-B93B-59DA2AC47F31}"/>
              </a:ext>
            </a:extLst>
          </p:cNvPr>
          <p:cNvSpPr/>
          <p:nvPr/>
        </p:nvSpPr>
        <p:spPr>
          <a:xfrm>
            <a:off x="5176428" y="5748082"/>
            <a:ext cx="1399317" cy="269043"/>
          </a:xfrm>
          <a:prstGeom prst="rect">
            <a:avLst/>
          </a:prstGeom>
          <a:solidFill>
            <a:srgbClr val="FFFF00"/>
          </a:solidFill>
          <a:ln w="28575">
            <a:solidFill>
              <a:srgbClr val="FF0000"/>
            </a:solidFill>
          </a:ln>
        </p:spPr>
        <p:txBody>
          <a:bodyPr wrap="square">
            <a:spAutoFit/>
          </a:bodyPr>
          <a:lstStyle/>
          <a:p>
            <a:pPr algn="ctr" defTabSz="914400"/>
            <a:r>
              <a:rPr lang="en-US" sz="1100" b="1" kern="100" dirty="0">
                <a:solidFill>
                  <a:srgbClr val="000000"/>
                </a:solidFill>
                <a:latin typeface="Arial" panose="020B0604020202020204" pitchFamily="34" charset="0"/>
                <a:ea typeface="等线" panose="02010600030101010101" pitchFamily="2" charset="-122"/>
                <a:cs typeface="Arial" panose="020B0604020202020204" pitchFamily="34" charset="0"/>
              </a:rPr>
              <a:t>Spatial Analysis</a:t>
            </a:r>
            <a:endParaRPr lang="en-US" sz="1100" dirty="0">
              <a:solidFill>
                <a:srgbClr val="000000"/>
              </a:solidFill>
              <a:latin typeface="Arial" panose="020B0604020202020204" pitchFamily="34" charset="0"/>
              <a:ea typeface="微软雅黑"/>
              <a:cs typeface="Arial" panose="020B0604020202020204" pitchFamily="34" charset="0"/>
            </a:endParaRPr>
          </a:p>
        </p:txBody>
      </p:sp>
      <p:grpSp>
        <p:nvGrpSpPr>
          <p:cNvPr id="11" name="Group 10">
            <a:extLst>
              <a:ext uri="{FF2B5EF4-FFF2-40B4-BE49-F238E27FC236}">
                <a16:creationId xmlns:a16="http://schemas.microsoft.com/office/drawing/2014/main" id="{0328CB32-40B0-4AC6-9D06-5108F6E15D61}"/>
              </a:ext>
            </a:extLst>
          </p:cNvPr>
          <p:cNvGrpSpPr/>
          <p:nvPr/>
        </p:nvGrpSpPr>
        <p:grpSpPr>
          <a:xfrm>
            <a:off x="1155630" y="826147"/>
            <a:ext cx="1795365" cy="5096142"/>
            <a:chOff x="1155630" y="826147"/>
            <a:chExt cx="1795365" cy="5096142"/>
          </a:xfrm>
        </p:grpSpPr>
        <p:grpSp>
          <p:nvGrpSpPr>
            <p:cNvPr id="52" name="Group 51">
              <a:extLst>
                <a:ext uri="{FF2B5EF4-FFF2-40B4-BE49-F238E27FC236}">
                  <a16:creationId xmlns:a16="http://schemas.microsoft.com/office/drawing/2014/main" id="{B5A2BD97-522B-4A0C-B989-B2996A0C4052}"/>
                </a:ext>
              </a:extLst>
            </p:cNvPr>
            <p:cNvGrpSpPr/>
            <p:nvPr/>
          </p:nvGrpSpPr>
          <p:grpSpPr>
            <a:xfrm>
              <a:off x="1165152" y="826147"/>
              <a:ext cx="1785843" cy="3773904"/>
              <a:chOff x="211229" y="2168020"/>
              <a:chExt cx="1785843" cy="3773904"/>
            </a:xfrm>
          </p:grpSpPr>
          <p:pic>
            <p:nvPicPr>
              <p:cNvPr id="57" name="Picture 56">
                <a:extLst>
                  <a:ext uri="{FF2B5EF4-FFF2-40B4-BE49-F238E27FC236}">
                    <a16:creationId xmlns:a16="http://schemas.microsoft.com/office/drawing/2014/main" id="{D41F7994-805E-4823-9A85-021829A9A63A}"/>
                  </a:ext>
                </a:extLst>
              </p:cNvPr>
              <p:cNvPicPr>
                <a:picLocks noChangeAspect="1"/>
              </p:cNvPicPr>
              <p:nvPr/>
            </p:nvPicPr>
            <p:blipFill rotWithShape="1">
              <a:blip r:embed="rId8"/>
              <a:srcRect l="29999" t="44360" r="50471" b="1"/>
              <a:stretch/>
            </p:blipFill>
            <p:spPr>
              <a:xfrm>
                <a:off x="211229" y="2186308"/>
                <a:ext cx="1785842" cy="3755616"/>
              </a:xfrm>
              <a:prstGeom prst="rect">
                <a:avLst/>
              </a:prstGeom>
              <a:ln w="12700">
                <a:solidFill>
                  <a:schemeClr val="tx1"/>
                </a:solidFill>
              </a:ln>
            </p:spPr>
          </p:pic>
          <p:pic>
            <p:nvPicPr>
              <p:cNvPr id="62" name="Picture 61">
                <a:extLst>
                  <a:ext uri="{FF2B5EF4-FFF2-40B4-BE49-F238E27FC236}">
                    <a16:creationId xmlns:a16="http://schemas.microsoft.com/office/drawing/2014/main" id="{99518D45-5E2A-4EFC-893E-EE3E558DBB04}"/>
                  </a:ext>
                </a:extLst>
              </p:cNvPr>
              <p:cNvPicPr>
                <a:picLocks noChangeAspect="1"/>
              </p:cNvPicPr>
              <p:nvPr/>
            </p:nvPicPr>
            <p:blipFill rotWithShape="1">
              <a:blip r:embed="rId8"/>
              <a:srcRect l="29998" t="48194" r="60714" b="36905"/>
              <a:stretch/>
            </p:blipFill>
            <p:spPr>
              <a:xfrm>
                <a:off x="335250" y="3844626"/>
                <a:ext cx="849322" cy="1077953"/>
              </a:xfrm>
              <a:prstGeom prst="rect">
                <a:avLst/>
              </a:prstGeom>
              <a:ln w="12700">
                <a:solidFill>
                  <a:schemeClr val="tx1"/>
                </a:solidFill>
              </a:ln>
            </p:spPr>
          </p:pic>
          <p:sp>
            <p:nvSpPr>
              <p:cNvPr id="65" name="Rectangle 64">
                <a:extLst>
                  <a:ext uri="{FF2B5EF4-FFF2-40B4-BE49-F238E27FC236}">
                    <a16:creationId xmlns:a16="http://schemas.microsoft.com/office/drawing/2014/main" id="{02C2996A-51BA-43D2-A456-BF983F2DA2F3}"/>
                  </a:ext>
                </a:extLst>
              </p:cNvPr>
              <p:cNvSpPr/>
              <p:nvPr/>
            </p:nvSpPr>
            <p:spPr>
              <a:xfrm>
                <a:off x="335250" y="3497366"/>
                <a:ext cx="1359668" cy="307777"/>
              </a:xfrm>
              <a:prstGeom prst="rect">
                <a:avLst/>
              </a:prstGeom>
              <a:solidFill>
                <a:schemeClr val="bg1"/>
              </a:solidFill>
              <a:ln>
                <a:solidFill>
                  <a:schemeClr val="tx1"/>
                </a:solidFill>
              </a:ln>
            </p:spPr>
            <p:txBody>
              <a:bodyPr wrap="none">
                <a:spAutoFit/>
              </a:bodyPr>
              <a:lstStyle/>
              <a:p>
                <a:pPr defTabSz="914400"/>
                <a:r>
                  <a:rPr lang="en-US" sz="1400" b="1" dirty="0">
                    <a:solidFill>
                      <a:srgbClr val="000000"/>
                    </a:solidFill>
                    <a:latin typeface="Arial" panose="020B0604020202020204" pitchFamily="34" charset="0"/>
                    <a:ea typeface="微软雅黑"/>
                    <a:cs typeface="Arial" panose="020B0604020202020204" pitchFamily="34" charset="0"/>
                  </a:rPr>
                  <a:t>Climate Risks</a:t>
                </a:r>
                <a:endParaRPr lang="en-US" sz="1400" dirty="0">
                  <a:solidFill>
                    <a:srgbClr val="000000"/>
                  </a:solidFill>
                  <a:latin typeface="微软雅黑"/>
                  <a:ea typeface="微软雅黑"/>
                </a:endParaRPr>
              </a:p>
            </p:txBody>
          </p:sp>
          <p:sp>
            <p:nvSpPr>
              <p:cNvPr id="66" name="Rectangle 65">
                <a:extLst>
                  <a:ext uri="{FF2B5EF4-FFF2-40B4-BE49-F238E27FC236}">
                    <a16:creationId xmlns:a16="http://schemas.microsoft.com/office/drawing/2014/main" id="{B823132E-C805-461F-93FC-7333742DA884}"/>
                  </a:ext>
                </a:extLst>
              </p:cNvPr>
              <p:cNvSpPr/>
              <p:nvPr/>
            </p:nvSpPr>
            <p:spPr>
              <a:xfrm>
                <a:off x="303819" y="2168020"/>
                <a:ext cx="1090363" cy="307777"/>
              </a:xfrm>
              <a:prstGeom prst="rect">
                <a:avLst/>
              </a:prstGeom>
              <a:solidFill>
                <a:schemeClr val="bg1"/>
              </a:solidFill>
              <a:ln>
                <a:solidFill>
                  <a:schemeClr val="tx1"/>
                </a:solidFill>
              </a:ln>
            </p:spPr>
            <p:txBody>
              <a:bodyPr wrap="none">
                <a:spAutoFit/>
              </a:bodyPr>
              <a:lstStyle/>
              <a:p>
                <a:pPr defTabSz="914400"/>
                <a:r>
                  <a:rPr lang="en-US" sz="1400" b="1" dirty="0">
                    <a:solidFill>
                      <a:srgbClr val="000000"/>
                    </a:solidFill>
                    <a:latin typeface="Arial" panose="020B0604020202020204" pitchFamily="34" charset="0"/>
                    <a:ea typeface="微软雅黑"/>
                    <a:cs typeface="Arial" panose="020B0604020202020204" pitchFamily="34" charset="0"/>
                  </a:rPr>
                  <a:t>Air Quality</a:t>
                </a:r>
                <a:endParaRPr lang="en-US" sz="1400" dirty="0">
                  <a:solidFill>
                    <a:srgbClr val="000000"/>
                  </a:solidFill>
                  <a:latin typeface="微软雅黑"/>
                  <a:ea typeface="微软雅黑"/>
                </a:endParaRPr>
              </a:p>
            </p:txBody>
          </p:sp>
          <p:sp>
            <p:nvSpPr>
              <p:cNvPr id="67" name="Rectangle 66">
                <a:extLst>
                  <a:ext uri="{FF2B5EF4-FFF2-40B4-BE49-F238E27FC236}">
                    <a16:creationId xmlns:a16="http://schemas.microsoft.com/office/drawing/2014/main" id="{49B4DED3-BA2C-4B85-BAA5-394D1BB7A45C}"/>
                  </a:ext>
                </a:extLst>
              </p:cNvPr>
              <p:cNvSpPr/>
              <p:nvPr/>
            </p:nvSpPr>
            <p:spPr>
              <a:xfrm>
                <a:off x="544420" y="2492507"/>
                <a:ext cx="1452651" cy="907941"/>
              </a:xfrm>
              <a:prstGeom prst="rect">
                <a:avLst/>
              </a:prstGeom>
              <a:solidFill>
                <a:schemeClr val="bg1"/>
              </a:solidFill>
              <a:ln>
                <a:solidFill>
                  <a:schemeClr val="tx1"/>
                </a:solidFill>
              </a:ln>
            </p:spPr>
            <p:txBody>
              <a:bodyPr wrap="square">
                <a:spAutoFit/>
              </a:bodyPr>
              <a:lstStyle/>
              <a:p>
                <a:pPr defTabSz="914400"/>
                <a:r>
                  <a:rPr lang="en-US" sz="1050" dirty="0">
                    <a:solidFill>
                      <a:srgbClr val="000000"/>
                    </a:solidFill>
                    <a:latin typeface="Arial" panose="020B0604020202020204" pitchFamily="34" charset="0"/>
                    <a:ea typeface="微软雅黑"/>
                    <a:cs typeface="Arial" panose="020B0604020202020204" pitchFamily="34" charset="0"/>
                  </a:rPr>
                  <a:t>PM2.5 risk</a:t>
                </a:r>
              </a:p>
              <a:p>
                <a:pPr defTabSz="914400"/>
                <a:r>
                  <a:rPr lang="en-US" sz="1050" dirty="0">
                    <a:solidFill>
                      <a:srgbClr val="000000"/>
                    </a:solidFill>
                    <a:latin typeface="Arial" panose="020B0604020202020204" pitchFamily="34" charset="0"/>
                    <a:ea typeface="微软雅黑"/>
                    <a:cs typeface="Arial" panose="020B0604020202020204" pitchFamily="34" charset="0"/>
                  </a:rPr>
                  <a:t>O3 risk</a:t>
                </a:r>
              </a:p>
              <a:p>
                <a:pPr defTabSz="914400"/>
                <a:r>
                  <a:rPr lang="en-US" sz="1050" dirty="0">
                    <a:solidFill>
                      <a:srgbClr val="000000"/>
                    </a:solidFill>
                    <a:latin typeface="Arial" panose="020B0604020202020204" pitchFamily="34" charset="0"/>
                    <a:ea typeface="微软雅黑"/>
                    <a:cs typeface="Arial" panose="020B0604020202020204" pitchFamily="34" charset="0"/>
                  </a:rPr>
                  <a:t>Air Toxics risk</a:t>
                </a:r>
              </a:p>
              <a:p>
                <a:pPr defTabSz="914400"/>
                <a:r>
                  <a:rPr lang="en-US" sz="1050" dirty="0">
                    <a:solidFill>
                      <a:srgbClr val="000000"/>
                    </a:solidFill>
                    <a:latin typeface="Arial" panose="020B0604020202020204" pitchFamily="34" charset="0"/>
                    <a:ea typeface="微软雅黑"/>
                    <a:cs typeface="Arial" panose="020B0604020202020204" pitchFamily="34" charset="0"/>
                  </a:rPr>
                  <a:t>Cancer risk</a:t>
                </a:r>
              </a:p>
              <a:p>
                <a:pPr defTabSz="914400"/>
                <a:r>
                  <a:rPr lang="en-US" sz="1050" dirty="0">
                    <a:solidFill>
                      <a:srgbClr val="000000"/>
                    </a:solidFill>
                    <a:latin typeface="Arial" panose="020B0604020202020204" pitchFamily="34" charset="0"/>
                    <a:ea typeface="微软雅黑"/>
                    <a:cs typeface="Arial" panose="020B0604020202020204" pitchFamily="34" charset="0"/>
                  </a:rPr>
                  <a:t>Non-Cancer risk</a:t>
                </a: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68" name="Rectangle 67">
                <a:extLst>
                  <a:ext uri="{FF2B5EF4-FFF2-40B4-BE49-F238E27FC236}">
                    <a16:creationId xmlns:a16="http://schemas.microsoft.com/office/drawing/2014/main" id="{2B27D2B4-949D-4DD6-B647-51C3DE055968}"/>
                  </a:ext>
                </a:extLst>
              </p:cNvPr>
              <p:cNvSpPr/>
              <p:nvPr/>
            </p:nvSpPr>
            <p:spPr>
              <a:xfrm>
                <a:off x="668442" y="3899491"/>
                <a:ext cx="1328630" cy="1100301"/>
              </a:xfrm>
              <a:prstGeom prst="rect">
                <a:avLst/>
              </a:prstGeom>
              <a:solidFill>
                <a:schemeClr val="bg1"/>
              </a:solidFill>
              <a:ln>
                <a:solidFill>
                  <a:schemeClr val="tx1"/>
                </a:solidFill>
              </a:ln>
            </p:spPr>
            <p:txBody>
              <a:bodyPr wrap="square">
                <a:spAutoFit/>
              </a:bodyPr>
              <a:lstStyle/>
              <a:p>
                <a:pPr defTabSz="914400"/>
                <a:r>
                  <a:rPr lang="en-US" sz="1050" dirty="0">
                    <a:solidFill>
                      <a:srgbClr val="000000"/>
                    </a:solidFill>
                    <a:latin typeface="Arial" panose="020B0604020202020204" pitchFamily="34" charset="0"/>
                    <a:ea typeface="微软雅黑"/>
                    <a:cs typeface="Arial" panose="020B0604020202020204" pitchFamily="34" charset="0"/>
                  </a:rPr>
                  <a:t>Flood</a:t>
                </a:r>
              </a:p>
              <a:p>
                <a:pPr defTabSz="914400"/>
                <a:r>
                  <a:rPr lang="en-US" sz="1100" dirty="0">
                    <a:solidFill>
                      <a:srgbClr val="000000"/>
                    </a:solidFill>
                    <a:latin typeface="Arial" panose="020B0604020202020204" pitchFamily="34" charset="0"/>
                    <a:ea typeface="微软雅黑"/>
                    <a:cs typeface="Arial" panose="020B0604020202020204" pitchFamily="34" charset="0"/>
                  </a:rPr>
                  <a:t>Fire</a:t>
                </a:r>
              </a:p>
              <a:p>
                <a:pPr defTabSz="914400"/>
                <a:r>
                  <a:rPr lang="en-US" sz="1100" dirty="0">
                    <a:solidFill>
                      <a:srgbClr val="000000"/>
                    </a:solidFill>
                    <a:latin typeface="Arial" panose="020B0604020202020204" pitchFamily="34" charset="0"/>
                    <a:ea typeface="微软雅黑"/>
                    <a:cs typeface="Arial" panose="020B0604020202020204" pitchFamily="34" charset="0"/>
                  </a:rPr>
                  <a:t>Sea Level Rise</a:t>
                </a:r>
              </a:p>
              <a:p>
                <a:pPr defTabSz="914400"/>
                <a:r>
                  <a:rPr lang="en-US" sz="1100" dirty="0">
                    <a:solidFill>
                      <a:srgbClr val="000000"/>
                    </a:solidFill>
                    <a:latin typeface="Arial" panose="020B0604020202020204" pitchFamily="34" charset="0"/>
                    <a:ea typeface="微软雅黑"/>
                    <a:cs typeface="Arial" panose="020B0604020202020204" pitchFamily="34" charset="0"/>
                  </a:rPr>
                  <a:t>Heat</a:t>
                </a:r>
              </a:p>
              <a:p>
                <a:pPr defTabSz="914400"/>
                <a:r>
                  <a:rPr lang="en-US" sz="1100" dirty="0">
                    <a:solidFill>
                      <a:srgbClr val="000000"/>
                    </a:solidFill>
                    <a:latin typeface="Arial" panose="020B0604020202020204" pitchFamily="34" charset="0"/>
                    <a:ea typeface="微软雅黑"/>
                    <a:cs typeface="Arial" panose="020B0604020202020204" pitchFamily="34" charset="0"/>
                  </a:rPr>
                  <a:t>Disease</a:t>
                </a:r>
              </a:p>
              <a:p>
                <a:pPr defTabSz="914400"/>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69" name="Rectangle 68">
                <a:extLst>
                  <a:ext uri="{FF2B5EF4-FFF2-40B4-BE49-F238E27FC236}">
                    <a16:creationId xmlns:a16="http://schemas.microsoft.com/office/drawing/2014/main" id="{8FDE5C61-7694-4B66-A61F-09BF7AF08C74}"/>
                  </a:ext>
                </a:extLst>
              </p:cNvPr>
              <p:cNvSpPr/>
              <p:nvPr/>
            </p:nvSpPr>
            <p:spPr>
              <a:xfrm>
                <a:off x="298673" y="4932557"/>
                <a:ext cx="1661821" cy="430887"/>
              </a:xfrm>
              <a:prstGeom prst="rect">
                <a:avLst/>
              </a:prstGeom>
              <a:solidFill>
                <a:schemeClr val="bg1"/>
              </a:solidFill>
              <a:ln>
                <a:solidFill>
                  <a:schemeClr val="bg1"/>
                </a:solidFill>
              </a:ln>
            </p:spPr>
            <p:txBody>
              <a:bodyPr wrap="square">
                <a:spAutoFit/>
              </a:bodyPr>
              <a:lstStyle/>
              <a:p>
                <a:pPr defTabSz="914400"/>
                <a:r>
                  <a:rPr lang="en-US" sz="1100" dirty="0">
                    <a:solidFill>
                      <a:srgbClr val="000000"/>
                    </a:solidFill>
                    <a:latin typeface="Arial" panose="020B0604020202020204" pitchFamily="34" charset="0"/>
                    <a:ea typeface="微软雅黑"/>
                    <a:cs typeface="Arial" panose="020B0604020202020204" pitchFamily="34" charset="0"/>
                  </a:rPr>
                  <a:t> </a:t>
                </a:r>
              </a:p>
              <a:p>
                <a:pPr defTabSz="914400"/>
                <a:endParaRPr lang="en-US" sz="1100" dirty="0">
                  <a:solidFill>
                    <a:srgbClr val="000000"/>
                  </a:solidFill>
                  <a:latin typeface="Arial" panose="020B0604020202020204" pitchFamily="34" charset="0"/>
                  <a:ea typeface="微软雅黑"/>
                  <a:cs typeface="Arial" panose="020B0604020202020204" pitchFamily="34" charset="0"/>
                </a:endParaRPr>
              </a:p>
            </p:txBody>
          </p:sp>
        </p:grpSp>
        <p:grpSp>
          <p:nvGrpSpPr>
            <p:cNvPr id="70" name="Group 69">
              <a:extLst>
                <a:ext uri="{FF2B5EF4-FFF2-40B4-BE49-F238E27FC236}">
                  <a16:creationId xmlns:a16="http://schemas.microsoft.com/office/drawing/2014/main" id="{169E7816-E439-41F6-9EF8-41F054CAB50C}"/>
                </a:ext>
              </a:extLst>
            </p:cNvPr>
            <p:cNvGrpSpPr/>
            <p:nvPr/>
          </p:nvGrpSpPr>
          <p:grpSpPr>
            <a:xfrm>
              <a:off x="1155630" y="2148385"/>
              <a:ext cx="1785843" cy="3773904"/>
              <a:chOff x="211229" y="2168020"/>
              <a:chExt cx="1785843" cy="3773904"/>
            </a:xfrm>
          </p:grpSpPr>
          <p:pic>
            <p:nvPicPr>
              <p:cNvPr id="71" name="Picture 70">
                <a:extLst>
                  <a:ext uri="{FF2B5EF4-FFF2-40B4-BE49-F238E27FC236}">
                    <a16:creationId xmlns:a16="http://schemas.microsoft.com/office/drawing/2014/main" id="{09137906-3C43-4179-A159-BF087F23EF08}"/>
                  </a:ext>
                </a:extLst>
              </p:cNvPr>
              <p:cNvPicPr>
                <a:picLocks noChangeAspect="1"/>
              </p:cNvPicPr>
              <p:nvPr/>
            </p:nvPicPr>
            <p:blipFill rotWithShape="1">
              <a:blip r:embed="rId8"/>
              <a:srcRect l="29999" t="44360" r="50471" b="1"/>
              <a:stretch/>
            </p:blipFill>
            <p:spPr>
              <a:xfrm>
                <a:off x="211229" y="2186308"/>
                <a:ext cx="1785842" cy="3755616"/>
              </a:xfrm>
              <a:prstGeom prst="rect">
                <a:avLst/>
              </a:prstGeom>
              <a:ln w="12700">
                <a:solidFill>
                  <a:schemeClr val="tx1"/>
                </a:solidFill>
              </a:ln>
            </p:spPr>
          </p:pic>
          <p:pic>
            <p:nvPicPr>
              <p:cNvPr id="72" name="Picture 71">
                <a:extLst>
                  <a:ext uri="{FF2B5EF4-FFF2-40B4-BE49-F238E27FC236}">
                    <a16:creationId xmlns:a16="http://schemas.microsoft.com/office/drawing/2014/main" id="{53786FB6-B23B-4209-9144-ED0AB6BA2060}"/>
                  </a:ext>
                </a:extLst>
              </p:cNvPr>
              <p:cNvPicPr>
                <a:picLocks noChangeAspect="1"/>
              </p:cNvPicPr>
              <p:nvPr/>
            </p:nvPicPr>
            <p:blipFill rotWithShape="1">
              <a:blip r:embed="rId8"/>
              <a:srcRect l="29998" t="48194" r="60714" b="36905"/>
              <a:stretch/>
            </p:blipFill>
            <p:spPr>
              <a:xfrm>
                <a:off x="335250" y="3844626"/>
                <a:ext cx="849322" cy="1077953"/>
              </a:xfrm>
              <a:prstGeom prst="rect">
                <a:avLst/>
              </a:prstGeom>
              <a:ln w="12700">
                <a:solidFill>
                  <a:schemeClr val="tx1"/>
                </a:solidFill>
              </a:ln>
            </p:spPr>
          </p:pic>
          <p:sp>
            <p:nvSpPr>
              <p:cNvPr id="73" name="Rectangle 72">
                <a:extLst>
                  <a:ext uri="{FF2B5EF4-FFF2-40B4-BE49-F238E27FC236}">
                    <a16:creationId xmlns:a16="http://schemas.microsoft.com/office/drawing/2014/main" id="{25FAA602-708A-4DA3-885F-CBBDA6F39ECB}"/>
                  </a:ext>
                </a:extLst>
              </p:cNvPr>
              <p:cNvSpPr/>
              <p:nvPr/>
            </p:nvSpPr>
            <p:spPr>
              <a:xfrm>
                <a:off x="335250" y="3497366"/>
                <a:ext cx="1359668" cy="307777"/>
              </a:xfrm>
              <a:prstGeom prst="rect">
                <a:avLst/>
              </a:prstGeom>
              <a:solidFill>
                <a:schemeClr val="bg1"/>
              </a:solidFill>
              <a:ln>
                <a:solidFill>
                  <a:schemeClr val="tx1"/>
                </a:solidFill>
              </a:ln>
            </p:spPr>
            <p:txBody>
              <a:bodyPr wrap="none">
                <a:spAutoFit/>
              </a:bodyPr>
              <a:lstStyle/>
              <a:p>
                <a:pPr defTabSz="914400"/>
                <a:r>
                  <a:rPr lang="en-US" sz="1400" b="1" dirty="0">
                    <a:solidFill>
                      <a:srgbClr val="000000"/>
                    </a:solidFill>
                    <a:latin typeface="Arial" panose="020B0604020202020204" pitchFamily="34" charset="0"/>
                    <a:ea typeface="微软雅黑"/>
                    <a:cs typeface="Arial" panose="020B0604020202020204" pitchFamily="34" charset="0"/>
                  </a:rPr>
                  <a:t>Climate Risks</a:t>
                </a:r>
                <a:endParaRPr lang="en-US" sz="1400" dirty="0">
                  <a:solidFill>
                    <a:srgbClr val="000000"/>
                  </a:solidFill>
                  <a:latin typeface="微软雅黑"/>
                  <a:ea typeface="微软雅黑"/>
                </a:endParaRPr>
              </a:p>
            </p:txBody>
          </p:sp>
          <p:sp>
            <p:nvSpPr>
              <p:cNvPr id="74" name="Rectangle 73">
                <a:extLst>
                  <a:ext uri="{FF2B5EF4-FFF2-40B4-BE49-F238E27FC236}">
                    <a16:creationId xmlns:a16="http://schemas.microsoft.com/office/drawing/2014/main" id="{D2A368AE-E540-4284-AD27-C14B34D0F8C6}"/>
                  </a:ext>
                </a:extLst>
              </p:cNvPr>
              <p:cNvSpPr/>
              <p:nvPr/>
            </p:nvSpPr>
            <p:spPr>
              <a:xfrm>
                <a:off x="303819" y="2168020"/>
                <a:ext cx="1308371" cy="307777"/>
              </a:xfrm>
              <a:prstGeom prst="rect">
                <a:avLst/>
              </a:prstGeom>
              <a:solidFill>
                <a:schemeClr val="bg1"/>
              </a:solidFill>
              <a:ln>
                <a:solidFill>
                  <a:schemeClr val="tx1"/>
                </a:solidFill>
              </a:ln>
            </p:spPr>
            <p:txBody>
              <a:bodyPr wrap="none">
                <a:spAutoFit/>
              </a:bodyPr>
              <a:lstStyle/>
              <a:p>
                <a:pPr defTabSz="914400"/>
                <a:r>
                  <a:rPr lang="en-US" sz="1400" b="1" dirty="0">
                    <a:solidFill>
                      <a:srgbClr val="000000"/>
                    </a:solidFill>
                    <a:latin typeface="Arial" panose="020B0604020202020204" pitchFamily="34" charset="0"/>
                    <a:ea typeface="微软雅黑"/>
                    <a:cs typeface="Arial" panose="020B0604020202020204" pitchFamily="34" charset="0"/>
                  </a:rPr>
                  <a:t>EJ Indicators</a:t>
                </a:r>
                <a:endParaRPr lang="en-US" sz="1400" dirty="0">
                  <a:solidFill>
                    <a:srgbClr val="000000"/>
                  </a:solidFill>
                  <a:latin typeface="微软雅黑"/>
                  <a:ea typeface="微软雅黑"/>
                </a:endParaRPr>
              </a:p>
            </p:txBody>
          </p:sp>
          <p:sp>
            <p:nvSpPr>
              <p:cNvPr id="75" name="Rectangle 74">
                <a:extLst>
                  <a:ext uri="{FF2B5EF4-FFF2-40B4-BE49-F238E27FC236}">
                    <a16:creationId xmlns:a16="http://schemas.microsoft.com/office/drawing/2014/main" id="{C782C730-093F-433B-A0B1-0B93E43E2632}"/>
                  </a:ext>
                </a:extLst>
              </p:cNvPr>
              <p:cNvSpPr/>
              <p:nvPr/>
            </p:nvSpPr>
            <p:spPr>
              <a:xfrm>
                <a:off x="544420" y="2492507"/>
                <a:ext cx="1452651" cy="938719"/>
              </a:xfrm>
              <a:prstGeom prst="rect">
                <a:avLst/>
              </a:prstGeom>
              <a:solidFill>
                <a:schemeClr val="bg1"/>
              </a:solidFill>
              <a:ln>
                <a:solidFill>
                  <a:schemeClr val="tx1"/>
                </a:solidFill>
              </a:ln>
            </p:spPr>
            <p:txBody>
              <a:bodyPr wrap="square">
                <a:spAutoFit/>
              </a:bodyPr>
              <a:lstStyle/>
              <a:p>
                <a:pPr defTabSz="914400"/>
                <a:r>
                  <a:rPr lang="en-US" sz="1050" dirty="0">
                    <a:solidFill>
                      <a:srgbClr val="000000"/>
                    </a:solidFill>
                    <a:latin typeface="Arial" panose="020B0604020202020204" pitchFamily="34" charset="0"/>
                    <a:ea typeface="微软雅黑"/>
                    <a:cs typeface="Arial" panose="020B0604020202020204" pitchFamily="34" charset="0"/>
                  </a:rPr>
                  <a:t>Population</a:t>
                </a:r>
              </a:p>
              <a:p>
                <a:pPr defTabSz="914400"/>
                <a:r>
                  <a:rPr lang="en-US" sz="1100" dirty="0">
                    <a:solidFill>
                      <a:srgbClr val="000000"/>
                    </a:solidFill>
                    <a:latin typeface="Arial" panose="020B0604020202020204" pitchFamily="34" charset="0"/>
                    <a:ea typeface="微软雅黑"/>
                    <a:cs typeface="Arial" panose="020B0604020202020204" pitchFamily="34" charset="0"/>
                  </a:rPr>
                  <a:t>Minority</a:t>
                </a:r>
              </a:p>
              <a:p>
                <a:pPr defTabSz="914400"/>
                <a:r>
                  <a:rPr lang="en-US" sz="1100" dirty="0">
                    <a:solidFill>
                      <a:srgbClr val="000000"/>
                    </a:solidFill>
                    <a:latin typeface="Arial" panose="020B0604020202020204" pitchFamily="34" charset="0"/>
                    <a:ea typeface="微软雅黑"/>
                    <a:cs typeface="Arial" panose="020B0604020202020204" pitchFamily="34" charset="0"/>
                  </a:rPr>
                  <a:t>Income</a:t>
                </a:r>
              </a:p>
              <a:p>
                <a:pPr defTabSz="914400"/>
                <a:r>
                  <a:rPr lang="en-US" sz="1100" dirty="0">
                    <a:solidFill>
                      <a:srgbClr val="000000"/>
                    </a:solidFill>
                    <a:latin typeface="Arial" panose="020B0604020202020204" pitchFamily="34" charset="0"/>
                    <a:ea typeface="微软雅黑"/>
                    <a:cs typeface="Arial" panose="020B0604020202020204" pitchFamily="34" charset="0"/>
                  </a:rPr>
                  <a:t>Education</a:t>
                </a:r>
              </a:p>
              <a:p>
                <a:pPr defTabSz="914400"/>
                <a:r>
                  <a:rPr lang="en-US" sz="1100" dirty="0">
                    <a:solidFill>
                      <a:srgbClr val="000000"/>
                    </a:solidFill>
                    <a:latin typeface="Arial" panose="020B0604020202020204" pitchFamily="34" charset="0"/>
                    <a:ea typeface="微软雅黑"/>
                    <a:cs typeface="Arial" panose="020B0604020202020204" pitchFamily="34" charset="0"/>
                  </a:rPr>
                  <a:t>Language</a:t>
                </a:r>
              </a:p>
            </p:txBody>
          </p:sp>
          <p:sp>
            <p:nvSpPr>
              <p:cNvPr id="76" name="Rectangle 75">
                <a:extLst>
                  <a:ext uri="{FF2B5EF4-FFF2-40B4-BE49-F238E27FC236}">
                    <a16:creationId xmlns:a16="http://schemas.microsoft.com/office/drawing/2014/main" id="{96C097D0-B537-4F33-8AEB-160D4B1F0785}"/>
                  </a:ext>
                </a:extLst>
              </p:cNvPr>
              <p:cNvSpPr/>
              <p:nvPr/>
            </p:nvSpPr>
            <p:spPr>
              <a:xfrm>
                <a:off x="668442" y="3899491"/>
                <a:ext cx="1328630" cy="1100301"/>
              </a:xfrm>
              <a:prstGeom prst="rect">
                <a:avLst/>
              </a:prstGeom>
              <a:solidFill>
                <a:schemeClr val="bg1"/>
              </a:solidFill>
              <a:ln>
                <a:solidFill>
                  <a:schemeClr val="tx1"/>
                </a:solidFill>
              </a:ln>
            </p:spPr>
            <p:txBody>
              <a:bodyPr wrap="square">
                <a:spAutoFit/>
              </a:bodyPr>
              <a:lstStyle/>
              <a:p>
                <a:pPr defTabSz="914400"/>
                <a:r>
                  <a:rPr lang="en-US" sz="1050" dirty="0">
                    <a:solidFill>
                      <a:srgbClr val="000000"/>
                    </a:solidFill>
                    <a:latin typeface="Arial" panose="020B0604020202020204" pitchFamily="34" charset="0"/>
                    <a:ea typeface="微软雅黑"/>
                    <a:cs typeface="Arial" panose="020B0604020202020204" pitchFamily="34" charset="0"/>
                  </a:rPr>
                  <a:t>Flood</a:t>
                </a:r>
              </a:p>
              <a:p>
                <a:pPr defTabSz="914400"/>
                <a:r>
                  <a:rPr lang="en-US" sz="1100" dirty="0">
                    <a:solidFill>
                      <a:srgbClr val="000000"/>
                    </a:solidFill>
                    <a:latin typeface="Arial" panose="020B0604020202020204" pitchFamily="34" charset="0"/>
                    <a:ea typeface="微软雅黑"/>
                    <a:cs typeface="Arial" panose="020B0604020202020204" pitchFamily="34" charset="0"/>
                  </a:rPr>
                  <a:t>Fire</a:t>
                </a:r>
              </a:p>
              <a:p>
                <a:pPr defTabSz="914400"/>
                <a:r>
                  <a:rPr lang="en-US" sz="1100" dirty="0">
                    <a:solidFill>
                      <a:srgbClr val="000000"/>
                    </a:solidFill>
                    <a:latin typeface="Arial" panose="020B0604020202020204" pitchFamily="34" charset="0"/>
                    <a:ea typeface="微软雅黑"/>
                    <a:cs typeface="Arial" panose="020B0604020202020204" pitchFamily="34" charset="0"/>
                  </a:rPr>
                  <a:t>Sea Level Rise</a:t>
                </a:r>
              </a:p>
              <a:p>
                <a:pPr defTabSz="914400"/>
                <a:r>
                  <a:rPr lang="en-US" sz="1100" dirty="0">
                    <a:solidFill>
                      <a:srgbClr val="000000"/>
                    </a:solidFill>
                    <a:latin typeface="Arial" panose="020B0604020202020204" pitchFamily="34" charset="0"/>
                    <a:ea typeface="微软雅黑"/>
                    <a:cs typeface="Arial" panose="020B0604020202020204" pitchFamily="34" charset="0"/>
                  </a:rPr>
                  <a:t>Heat</a:t>
                </a:r>
              </a:p>
              <a:p>
                <a:pPr defTabSz="914400"/>
                <a:r>
                  <a:rPr lang="en-US" sz="1100" dirty="0">
                    <a:solidFill>
                      <a:srgbClr val="000000"/>
                    </a:solidFill>
                    <a:latin typeface="Arial" panose="020B0604020202020204" pitchFamily="34" charset="0"/>
                    <a:ea typeface="微软雅黑"/>
                    <a:cs typeface="Arial" panose="020B0604020202020204" pitchFamily="34" charset="0"/>
                  </a:rPr>
                  <a:t>Disease</a:t>
                </a:r>
              </a:p>
              <a:p>
                <a:pPr defTabSz="914400"/>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77" name="Rectangle 76">
                <a:extLst>
                  <a:ext uri="{FF2B5EF4-FFF2-40B4-BE49-F238E27FC236}">
                    <a16:creationId xmlns:a16="http://schemas.microsoft.com/office/drawing/2014/main" id="{E3D04937-8AB7-47CD-BF15-6A9FBD594ABA}"/>
                  </a:ext>
                </a:extLst>
              </p:cNvPr>
              <p:cNvSpPr/>
              <p:nvPr/>
            </p:nvSpPr>
            <p:spPr>
              <a:xfrm>
                <a:off x="298673" y="4932557"/>
                <a:ext cx="1661821" cy="430887"/>
              </a:xfrm>
              <a:prstGeom prst="rect">
                <a:avLst/>
              </a:prstGeom>
              <a:solidFill>
                <a:schemeClr val="bg1"/>
              </a:solidFill>
              <a:ln>
                <a:solidFill>
                  <a:schemeClr val="bg1"/>
                </a:solidFill>
              </a:ln>
            </p:spPr>
            <p:txBody>
              <a:bodyPr wrap="square">
                <a:spAutoFit/>
              </a:bodyPr>
              <a:lstStyle/>
              <a:p>
                <a:pPr defTabSz="914400"/>
                <a:r>
                  <a:rPr lang="en-US" sz="1100" dirty="0">
                    <a:solidFill>
                      <a:srgbClr val="000000"/>
                    </a:solidFill>
                    <a:latin typeface="Arial" panose="020B0604020202020204" pitchFamily="34" charset="0"/>
                    <a:ea typeface="微软雅黑"/>
                    <a:cs typeface="Arial" panose="020B0604020202020204" pitchFamily="34" charset="0"/>
                  </a:rPr>
                  <a:t> </a:t>
                </a:r>
              </a:p>
              <a:p>
                <a:pPr defTabSz="914400"/>
                <a:endParaRPr lang="en-US" sz="1100" dirty="0">
                  <a:solidFill>
                    <a:srgbClr val="000000"/>
                  </a:solidFill>
                  <a:latin typeface="Arial" panose="020B0604020202020204" pitchFamily="34" charset="0"/>
                  <a:ea typeface="微软雅黑"/>
                  <a:cs typeface="Arial" panose="020B0604020202020204" pitchFamily="34" charset="0"/>
                </a:endParaRPr>
              </a:p>
            </p:txBody>
          </p:sp>
        </p:grpSp>
      </p:grpSp>
    </p:spTree>
    <p:extLst>
      <p:ext uri="{BB962C8B-B14F-4D97-AF65-F5344CB8AC3E}">
        <p14:creationId xmlns:p14="http://schemas.microsoft.com/office/powerpoint/2010/main" val="354838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aphicFrame>
        <p:nvGraphicFramePr>
          <p:cNvPr id="3" name="Table 2">
            <a:extLst>
              <a:ext uri="{FF2B5EF4-FFF2-40B4-BE49-F238E27FC236}">
                <a16:creationId xmlns:a16="http://schemas.microsoft.com/office/drawing/2014/main" id="{50AED2A5-A797-42B0-909B-73E3AD709154}"/>
              </a:ext>
            </a:extLst>
          </p:cNvPr>
          <p:cNvGraphicFramePr>
            <a:graphicFrameLocks noGrp="1"/>
          </p:cNvGraphicFramePr>
          <p:nvPr/>
        </p:nvGraphicFramePr>
        <p:xfrm>
          <a:off x="1679449" y="906119"/>
          <a:ext cx="8833103" cy="5877803"/>
        </p:xfrm>
        <a:graphic>
          <a:graphicData uri="http://schemas.openxmlformats.org/drawingml/2006/table">
            <a:tbl>
              <a:tblPr firstRow="1" firstCol="1" lastRow="1" lastCol="1" bandRow="1" bandCol="1">
                <a:tableStyleId>{5940675A-B579-460E-94D1-54222C63F5DA}</a:tableStyleId>
              </a:tblPr>
              <a:tblGrid>
                <a:gridCol w="2441448">
                  <a:extLst>
                    <a:ext uri="{9D8B030D-6E8A-4147-A177-3AD203B41FA5}">
                      <a16:colId xmlns:a16="http://schemas.microsoft.com/office/drawing/2014/main" val="2613972110"/>
                    </a:ext>
                  </a:extLst>
                </a:gridCol>
                <a:gridCol w="706046">
                  <a:extLst>
                    <a:ext uri="{9D8B030D-6E8A-4147-A177-3AD203B41FA5}">
                      <a16:colId xmlns:a16="http://schemas.microsoft.com/office/drawing/2014/main" val="658344319"/>
                    </a:ext>
                  </a:extLst>
                </a:gridCol>
                <a:gridCol w="875250">
                  <a:extLst>
                    <a:ext uri="{9D8B030D-6E8A-4147-A177-3AD203B41FA5}">
                      <a16:colId xmlns:a16="http://schemas.microsoft.com/office/drawing/2014/main" val="596504611"/>
                    </a:ext>
                  </a:extLst>
                </a:gridCol>
                <a:gridCol w="790181">
                  <a:extLst>
                    <a:ext uri="{9D8B030D-6E8A-4147-A177-3AD203B41FA5}">
                      <a16:colId xmlns:a16="http://schemas.microsoft.com/office/drawing/2014/main" val="2399988612"/>
                    </a:ext>
                  </a:extLst>
                </a:gridCol>
                <a:gridCol w="128207">
                  <a:extLst>
                    <a:ext uri="{9D8B030D-6E8A-4147-A177-3AD203B41FA5}">
                      <a16:colId xmlns:a16="http://schemas.microsoft.com/office/drawing/2014/main" val="2352880402"/>
                    </a:ext>
                  </a:extLst>
                </a:gridCol>
                <a:gridCol w="737292">
                  <a:extLst>
                    <a:ext uri="{9D8B030D-6E8A-4147-A177-3AD203B41FA5}">
                      <a16:colId xmlns:a16="http://schemas.microsoft.com/office/drawing/2014/main" val="1717502889"/>
                    </a:ext>
                  </a:extLst>
                </a:gridCol>
                <a:gridCol w="1060704">
                  <a:extLst>
                    <a:ext uri="{9D8B030D-6E8A-4147-A177-3AD203B41FA5}">
                      <a16:colId xmlns:a16="http://schemas.microsoft.com/office/drawing/2014/main" val="3218331231"/>
                    </a:ext>
                  </a:extLst>
                </a:gridCol>
                <a:gridCol w="932688">
                  <a:extLst>
                    <a:ext uri="{9D8B030D-6E8A-4147-A177-3AD203B41FA5}">
                      <a16:colId xmlns:a16="http://schemas.microsoft.com/office/drawing/2014/main" val="1449918557"/>
                    </a:ext>
                  </a:extLst>
                </a:gridCol>
                <a:gridCol w="1161287">
                  <a:extLst>
                    <a:ext uri="{9D8B030D-6E8A-4147-A177-3AD203B41FA5}">
                      <a16:colId xmlns:a16="http://schemas.microsoft.com/office/drawing/2014/main" val="766921618"/>
                    </a:ext>
                  </a:extLst>
                </a:gridCol>
              </a:tblGrid>
              <a:tr h="756446">
                <a:tc gridSpan="5">
                  <a:txBody>
                    <a:bodyPr/>
                    <a:lstStyle/>
                    <a:p>
                      <a:pPr marL="0" marR="0" indent="-22225">
                        <a:lnSpc>
                          <a:spcPct val="107000"/>
                        </a:lnSpc>
                        <a:spcBef>
                          <a:spcPts val="0"/>
                        </a:spcBef>
                        <a:spcAft>
                          <a:spcPts val="0"/>
                        </a:spcAft>
                      </a:pPr>
                      <a:r>
                        <a:rPr lang="en-US" sz="1100" b="1" u="sng" dirty="0">
                          <a:solidFill>
                            <a:srgbClr val="0000FF"/>
                          </a:solidFill>
                          <a:effectLst/>
                          <a:latin typeface="Arial" panose="020B0604020202020204" pitchFamily="34" charset="0"/>
                          <a:cs typeface="Arial" panose="020B0604020202020204" pitchFamily="34" charset="0"/>
                        </a:rPr>
                        <a:t>Facility</a:t>
                      </a:r>
                      <a:r>
                        <a:rPr lang="en-US" sz="1100" b="1" dirty="0">
                          <a:effectLst/>
                          <a:latin typeface="Arial" panose="020B0604020202020204" pitchFamily="34" charset="0"/>
                          <a:cs typeface="Arial" panose="020B0604020202020204" pitchFamily="34" charset="0"/>
                        </a:rPr>
                        <a:t>: American Synthesis Rubber Co., Louisville, KY</a:t>
                      </a:r>
                    </a:p>
                    <a:p>
                      <a:pPr marL="0" marR="0" indent="-22225">
                        <a:lnSpc>
                          <a:spcPct val="107000"/>
                        </a:lnSpc>
                        <a:spcBef>
                          <a:spcPts val="0"/>
                        </a:spcBef>
                        <a:spcAft>
                          <a:spcPts val="0"/>
                        </a:spcAft>
                      </a:pPr>
                      <a:r>
                        <a:rPr lang="en-US" sz="1100" b="1" u="sng" dirty="0">
                          <a:solidFill>
                            <a:srgbClr val="0000FF"/>
                          </a:solidFill>
                          <a:effectLst/>
                          <a:latin typeface="Arial" panose="020B0604020202020204" pitchFamily="34" charset="0"/>
                          <a:cs typeface="Arial" panose="020B0604020202020204" pitchFamily="34" charset="0"/>
                        </a:rPr>
                        <a:t>Sector Group</a:t>
                      </a:r>
                      <a:r>
                        <a:rPr lang="en-US" sz="1100" b="1" dirty="0">
                          <a:effectLst/>
                          <a:latin typeface="Arial" panose="020B0604020202020204" pitchFamily="34" charset="0"/>
                          <a:cs typeface="Arial" panose="020B0604020202020204" pitchFamily="34" charset="0"/>
                        </a:rPr>
                        <a:t>: </a:t>
                      </a:r>
                      <a:r>
                        <a:rPr lang="en-US" sz="11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Polymers and Resins Production</a:t>
                      </a:r>
                    </a:p>
                    <a:p>
                      <a:pPr marL="0" marR="0" indent="-22225">
                        <a:lnSpc>
                          <a:spcPct val="107000"/>
                        </a:lnSpc>
                        <a:spcBef>
                          <a:spcPts val="0"/>
                        </a:spcBef>
                        <a:spcAft>
                          <a:spcPts val="0"/>
                        </a:spcAft>
                      </a:pPr>
                      <a:r>
                        <a:rPr lang="en-US" sz="1100" b="1" u="sng" dirty="0">
                          <a:solidFill>
                            <a:srgbClr val="00B0F0"/>
                          </a:solidFill>
                          <a:effectLst/>
                          <a:latin typeface="Arial" panose="020B0604020202020204" pitchFamily="34" charset="0"/>
                          <a:cs typeface="Arial" panose="020B0604020202020204" pitchFamily="34" charset="0"/>
                        </a:rPr>
                        <a:t>Top Risk Drivers</a:t>
                      </a:r>
                      <a:r>
                        <a:rPr lang="en-US" sz="1100" b="1" dirty="0">
                          <a:effectLst/>
                          <a:latin typeface="Arial" panose="020B0604020202020204" pitchFamily="34" charset="0"/>
                          <a:cs typeface="Arial" panose="020B0604020202020204" pitchFamily="34" charset="0"/>
                        </a:rPr>
                        <a:t>: ETO, Formaldehyde (examples)</a:t>
                      </a:r>
                    </a:p>
                  </a:txBody>
                  <a:tcPr marL="35840" marR="35840" marT="9038" marB="9038"/>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indent="-13335">
                        <a:lnSpc>
                          <a:spcPct val="107000"/>
                        </a:lnSpc>
                        <a:spcBef>
                          <a:spcPts val="0"/>
                        </a:spcBef>
                        <a:spcAft>
                          <a:spcPts val="0"/>
                        </a:spcAft>
                      </a:pPr>
                      <a:r>
                        <a:rPr lang="en-US" sz="1050" b="1" dirty="0">
                          <a:solidFill>
                            <a:srgbClr val="0000FF"/>
                          </a:solidFill>
                          <a:effectLst/>
                          <a:latin typeface="Arial" panose="020B0604020202020204" pitchFamily="34" charset="0"/>
                          <a:cs typeface="Arial" panose="020B0604020202020204" pitchFamily="34" charset="0"/>
                        </a:rPr>
                        <a:t>Selected Options:</a:t>
                      </a:r>
                    </a:p>
                    <a:p>
                      <a:pPr marL="0" marR="0" indent="-13335">
                        <a:lnSpc>
                          <a:spcPct val="107000"/>
                        </a:lnSpc>
                        <a:spcBef>
                          <a:spcPts val="0"/>
                        </a:spcBef>
                        <a:spcAft>
                          <a:spcPts val="0"/>
                        </a:spcAft>
                      </a:pPr>
                      <a:r>
                        <a:rPr lang="en-US" sz="1050" b="1" dirty="0">
                          <a:effectLst/>
                          <a:latin typeface="Arial" panose="020B0604020202020204" pitchFamily="34" charset="0"/>
                          <a:cs typeface="Arial" panose="020B0604020202020204" pitchFamily="34" charset="0"/>
                        </a:rPr>
                        <a:t>  </a:t>
                      </a:r>
                      <a:r>
                        <a:rPr lang="en-US" sz="1050" b="1" u="sng" dirty="0">
                          <a:effectLst/>
                          <a:latin typeface="Arial" panose="020B0604020202020204" pitchFamily="34" charset="0"/>
                          <a:cs typeface="Arial" panose="020B0604020202020204" pitchFamily="34" charset="0"/>
                        </a:rPr>
                        <a:t>Radius of Impact</a:t>
                      </a:r>
                      <a:r>
                        <a:rPr lang="en-US" sz="1050" b="1" dirty="0">
                          <a:effectLst/>
                          <a:latin typeface="Arial" panose="020B0604020202020204" pitchFamily="34" charset="0"/>
                          <a:cs typeface="Arial" panose="020B0604020202020204" pitchFamily="34" charset="0"/>
                        </a:rPr>
                        <a:t>: 10km</a:t>
                      </a:r>
                    </a:p>
                    <a:p>
                      <a:pPr marL="0" marR="0" indent="-13335">
                        <a:lnSpc>
                          <a:spcPct val="107000"/>
                        </a:lnSpc>
                        <a:spcBef>
                          <a:spcPts val="0"/>
                        </a:spcBef>
                        <a:spcAft>
                          <a:spcPts val="0"/>
                        </a:spcAft>
                      </a:pPr>
                      <a:r>
                        <a:rPr lang="en-US" sz="1050" b="1" dirty="0">
                          <a:effectLst/>
                          <a:latin typeface="Arial" panose="020B0604020202020204" pitchFamily="34" charset="0"/>
                          <a:cs typeface="Arial" panose="020B0604020202020204" pitchFamily="34" charset="0"/>
                        </a:rPr>
                        <a:t>  </a:t>
                      </a:r>
                      <a:r>
                        <a:rPr lang="en-US" sz="1050" b="1" u="sng" dirty="0">
                          <a:effectLst/>
                          <a:latin typeface="Arial" panose="020B0604020202020204" pitchFamily="34" charset="0"/>
                          <a:cs typeface="Arial" panose="020B0604020202020204" pitchFamily="34" charset="0"/>
                        </a:rPr>
                        <a:t>Number of CBSAs</a:t>
                      </a:r>
                      <a:r>
                        <a:rPr lang="en-US" sz="1050" b="1" dirty="0">
                          <a:effectLst/>
                          <a:latin typeface="Arial" panose="020B0604020202020204" pitchFamily="34" charset="0"/>
                          <a:cs typeface="Arial" panose="020B0604020202020204" pitchFamily="34" charset="0"/>
                        </a:rPr>
                        <a:t>: 25 (top MP risk ranking)</a:t>
                      </a:r>
                    </a:p>
                    <a:p>
                      <a:pPr marL="0" marR="0" indent="-13335">
                        <a:lnSpc>
                          <a:spcPct val="107000"/>
                        </a:lnSpc>
                        <a:spcBef>
                          <a:spcPts val="0"/>
                        </a:spcBef>
                        <a:spcAft>
                          <a:spcPts val="0"/>
                        </a:spcAft>
                      </a:pPr>
                      <a:r>
                        <a:rPr lang="en-US" sz="1050" b="1" dirty="0">
                          <a:effectLst/>
                          <a:latin typeface="Arial" panose="020B0604020202020204" pitchFamily="34" charset="0"/>
                          <a:cs typeface="Arial" panose="020B0604020202020204" pitchFamily="34" charset="0"/>
                        </a:rPr>
                        <a:t>  </a:t>
                      </a:r>
                      <a:r>
                        <a:rPr lang="en-US" sz="1050" b="1" u="sng" dirty="0">
                          <a:solidFill>
                            <a:srgbClr val="00B0F0"/>
                          </a:solidFill>
                          <a:effectLst/>
                          <a:latin typeface="Arial" panose="020B0604020202020204" pitchFamily="34" charset="0"/>
                          <a:cs typeface="Arial" panose="020B0604020202020204" pitchFamily="34" charset="0"/>
                        </a:rPr>
                        <a:t>Air Toxics Risk threshold</a:t>
                      </a:r>
                      <a:r>
                        <a:rPr lang="en-US" sz="1050" b="1" dirty="0">
                          <a:effectLst/>
                          <a:latin typeface="Arial" panose="020B0604020202020204" pitchFamily="34" charset="0"/>
                          <a:cs typeface="Arial" panose="020B0604020202020204" pitchFamily="34" charset="0"/>
                        </a:rPr>
                        <a:t>: 10 (“x”-in-a million)</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35932966"/>
                  </a:ext>
                </a:extLst>
              </a:tr>
              <a:tr h="689308">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 </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a:txBody>
                    <a:bodyPr/>
                    <a:lstStyle/>
                    <a:p>
                      <a:pPr marL="0" marR="0" algn="ctr">
                        <a:lnSpc>
                          <a:spcPct val="107000"/>
                        </a:lnSpc>
                        <a:spcBef>
                          <a:spcPts val="0"/>
                        </a:spcBef>
                        <a:spcAft>
                          <a:spcPts val="800"/>
                        </a:spcAft>
                      </a:pPr>
                      <a:r>
                        <a:rPr lang="en-US" sz="1000" b="1" dirty="0">
                          <a:solidFill>
                            <a:srgbClr val="0000FF"/>
                          </a:solidFill>
                          <a:effectLst/>
                          <a:latin typeface="Arial" panose="020B0604020202020204" pitchFamily="34" charset="0"/>
                          <a:cs typeface="Arial" panose="020B0604020202020204" pitchFamily="34" charset="0"/>
                        </a:rPr>
                        <a:t>Within Radius of Facility</a:t>
                      </a:r>
                      <a:endParaRPr lang="en-US" sz="105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County   Avg.</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a:txBody>
                    <a:bodyPr/>
                    <a:lstStyle/>
                    <a:p>
                      <a:pPr marL="0" marR="0" algn="ctr">
                        <a:lnSpc>
                          <a:spcPct val="100000"/>
                        </a:lnSpc>
                        <a:spcBef>
                          <a:spcPts val="0"/>
                        </a:spcBef>
                        <a:spcAft>
                          <a:spcPts val="800"/>
                        </a:spcAft>
                      </a:pPr>
                      <a:r>
                        <a:rPr lang="en-US" sz="1000" b="1" dirty="0">
                          <a:effectLst/>
                          <a:latin typeface="Arial" panose="020B0604020202020204" pitchFamily="34" charset="0"/>
                          <a:cs typeface="Arial" panose="020B0604020202020204" pitchFamily="34" charset="0"/>
                        </a:rPr>
                        <a:t>State    Avg.</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gridSpan="2">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EPA Region Avg.</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hMerge="1">
                  <a:txBody>
                    <a:bodyPr/>
                    <a:lstStyle/>
                    <a:p>
                      <a:endParaRPr lang="en-US"/>
                    </a:p>
                  </a:txBody>
                  <a:tcP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Nation          Avg.</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b"/>
                </a:tc>
                <a:tc>
                  <a:txBody>
                    <a:bodyPr/>
                    <a:lstStyle/>
                    <a:p>
                      <a:pPr marL="0" marR="0" algn="ctr">
                        <a:lnSpc>
                          <a:spcPct val="107000"/>
                        </a:lnSpc>
                        <a:spcBef>
                          <a:spcPts val="0"/>
                        </a:spcBef>
                        <a:spcAft>
                          <a:spcPts val="800"/>
                        </a:spcAft>
                      </a:pPr>
                      <a:r>
                        <a:rPr lang="en-US" sz="1000" b="1" dirty="0">
                          <a:solidFill>
                            <a:srgbClr val="0000FF"/>
                          </a:solidFill>
                          <a:effectLst/>
                          <a:latin typeface="Arial" panose="020B0604020202020204" pitchFamily="34" charset="0"/>
                          <a:cs typeface="Arial" panose="020B0604020202020204" pitchFamily="34" charset="0"/>
                        </a:rPr>
                        <a:t>Sector Group (within radius) National avg.</a:t>
                      </a:r>
                      <a:endParaRPr lang="en-US" sz="105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tc>
                <a:tc>
                  <a:txBody>
                    <a:bodyPr/>
                    <a:lstStyle/>
                    <a:p>
                      <a:pPr marL="0" marR="0" algn="ctr">
                        <a:lnSpc>
                          <a:spcPct val="107000"/>
                        </a:lnSpc>
                        <a:spcBef>
                          <a:spcPts val="0"/>
                        </a:spcBef>
                        <a:spcAft>
                          <a:spcPts val="800"/>
                        </a:spcAft>
                      </a:pPr>
                      <a:r>
                        <a:rPr lang="en-US" sz="1000" b="1" dirty="0">
                          <a:solidFill>
                            <a:srgbClr val="0000FF"/>
                          </a:solidFill>
                          <a:effectLst/>
                          <a:latin typeface="Arial" panose="020B0604020202020204" pitchFamily="34" charset="0"/>
                          <a:cs typeface="Arial" panose="020B0604020202020204" pitchFamily="34" charset="0"/>
                        </a:rPr>
                        <a:t>Sector Group (within radius) Top 25 CBSAs </a:t>
                      </a:r>
                      <a:endParaRPr lang="en-US" sz="105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tc>
                <a:extLst>
                  <a:ext uri="{0D108BD9-81ED-4DB2-BD59-A6C34878D82A}">
                    <a16:rowId xmlns:a16="http://schemas.microsoft.com/office/drawing/2014/main" val="80481039"/>
                  </a:ext>
                </a:extLst>
              </a:tr>
              <a:tr h="354539">
                <a:tc>
                  <a:txBody>
                    <a:bodyPr/>
                    <a:lstStyle/>
                    <a:p>
                      <a:pPr marL="0" marR="0">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Population total</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x,xxx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xx,xxx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xxx,xxx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xxx,xxx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317,xxx,xxx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xxx,xxx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xxx,xxx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43555090"/>
                  </a:ext>
                </a:extLst>
              </a:tr>
              <a:tr h="217122">
                <a:tc>
                  <a:txBody>
                    <a:bodyPr/>
                    <a:lstStyle/>
                    <a:p>
                      <a:pPr marL="0" marR="0">
                        <a:lnSpc>
                          <a:spcPct val="107000"/>
                        </a:lnSpc>
                        <a:spcBef>
                          <a:spcPts val="0"/>
                        </a:spcBef>
                        <a:spcAft>
                          <a:spcPts val="800"/>
                        </a:spcAft>
                      </a:pPr>
                      <a:r>
                        <a:rPr lang="en-US" sz="1000" b="1" dirty="0">
                          <a:solidFill>
                            <a:srgbClr val="FF0000"/>
                          </a:solidFill>
                          <a:effectLst/>
                          <a:latin typeface="Arial" panose="020B0604020202020204" pitchFamily="34" charset="0"/>
                          <a:cs typeface="Arial" panose="020B0604020202020204" pitchFamily="34" charset="0"/>
                        </a:rPr>
                        <a:t>PM2.5</a:t>
                      </a:r>
                      <a:r>
                        <a:rPr lang="en-US" sz="1000" b="1" dirty="0">
                          <a:effectLst/>
                          <a:latin typeface="Arial" panose="020B0604020202020204" pitchFamily="34" charset="0"/>
                          <a:cs typeface="Arial" panose="020B0604020202020204" pitchFamily="34" charset="0"/>
                        </a:rPr>
                        <a:t> </a:t>
                      </a:r>
                      <a:r>
                        <a:rPr lang="en-US" sz="1000" b="1" dirty="0">
                          <a:solidFill>
                            <a:srgbClr val="FF0000"/>
                          </a:solidFill>
                          <a:effectLst/>
                          <a:latin typeface="Arial" panose="020B0604020202020204" pitchFamily="34" charset="0"/>
                          <a:cs typeface="Arial" panose="020B0604020202020204" pitchFamily="34" charset="0"/>
                        </a:rPr>
                        <a:t>risk</a:t>
                      </a:r>
                      <a:r>
                        <a:rPr lang="en-US" sz="1000" b="1" dirty="0">
                          <a:effectLst/>
                          <a:latin typeface="Arial" panose="020B0604020202020204" pitchFamily="34" charset="0"/>
                          <a:cs typeface="Arial" panose="020B0604020202020204" pitchFamily="34" charset="0"/>
                        </a:rPr>
                        <a:t>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3561375175"/>
                  </a:ext>
                </a:extLst>
              </a:tr>
              <a:tr h="217122">
                <a:tc>
                  <a:txBody>
                    <a:bodyPr/>
                    <a:lstStyle/>
                    <a:p>
                      <a:pPr marL="0" marR="0">
                        <a:lnSpc>
                          <a:spcPct val="107000"/>
                        </a:lnSpc>
                        <a:spcBef>
                          <a:spcPts val="0"/>
                        </a:spcBef>
                        <a:spcAft>
                          <a:spcPts val="800"/>
                        </a:spcAft>
                      </a:pPr>
                      <a:r>
                        <a:rPr lang="en-US" sz="1000" b="1" dirty="0">
                          <a:solidFill>
                            <a:srgbClr val="FF0000"/>
                          </a:solidFill>
                          <a:effectLst/>
                          <a:latin typeface="Arial" panose="020B0604020202020204" pitchFamily="34" charset="0"/>
                          <a:cs typeface="Arial" panose="020B0604020202020204" pitchFamily="34" charset="0"/>
                        </a:rPr>
                        <a:t>Ozone</a:t>
                      </a:r>
                      <a:r>
                        <a:rPr lang="en-US" sz="1000" b="1" dirty="0">
                          <a:effectLst/>
                          <a:latin typeface="Arial" panose="020B0604020202020204" pitchFamily="34" charset="0"/>
                          <a:cs typeface="Arial" panose="020B0604020202020204" pitchFamily="34" charset="0"/>
                        </a:rPr>
                        <a:t> </a:t>
                      </a:r>
                      <a:r>
                        <a:rPr lang="en-US" sz="1000" b="1" dirty="0">
                          <a:solidFill>
                            <a:srgbClr val="FF0000"/>
                          </a:solidFill>
                          <a:effectLst/>
                          <a:latin typeface="Arial" panose="020B0604020202020204" pitchFamily="34" charset="0"/>
                          <a:cs typeface="Arial" panose="020B0604020202020204" pitchFamily="34" charset="0"/>
                        </a:rPr>
                        <a:t>risk</a:t>
                      </a:r>
                      <a:r>
                        <a:rPr lang="en-US" sz="1000" b="1" dirty="0">
                          <a:effectLst/>
                          <a:latin typeface="Arial" panose="020B0604020202020204" pitchFamily="34" charset="0"/>
                          <a:cs typeface="Arial" panose="020B0604020202020204" pitchFamily="34" charset="0"/>
                        </a:rPr>
                        <a:t> (%tile) </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3138028524"/>
                  </a:ext>
                </a:extLst>
              </a:tr>
              <a:tr h="347900">
                <a:tc>
                  <a:txBody>
                    <a:bodyPr/>
                    <a:lstStyle/>
                    <a:p>
                      <a:pPr marL="0" marR="0">
                        <a:lnSpc>
                          <a:spcPct val="107000"/>
                        </a:lnSpc>
                        <a:spcBef>
                          <a:spcPts val="0"/>
                        </a:spcBef>
                        <a:spcAft>
                          <a:spcPts val="0"/>
                        </a:spcAft>
                      </a:pPr>
                      <a:r>
                        <a:rPr lang="en-US" sz="1000" b="1" dirty="0">
                          <a:solidFill>
                            <a:srgbClr val="FF0000"/>
                          </a:solidFill>
                          <a:effectLst/>
                          <a:latin typeface="Arial" panose="020B0604020202020204" pitchFamily="34" charset="0"/>
                          <a:cs typeface="Arial" panose="020B0604020202020204" pitchFamily="34" charset="0"/>
                        </a:rPr>
                        <a:t>Air Toxics risk</a:t>
                      </a:r>
                      <a:r>
                        <a:rPr lang="en-US" sz="1000" b="1" dirty="0">
                          <a:effectLst/>
                          <a:latin typeface="Arial" panose="020B0604020202020204" pitchFamily="34" charset="0"/>
                          <a:cs typeface="Arial" panose="020B0604020202020204" pitchFamily="34" charset="0"/>
                        </a:rPr>
                        <a:t>:</a:t>
                      </a:r>
                      <a:endParaRPr lang="en-US" sz="1050" b="1"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   Cancer risk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473100024"/>
                  </a:ext>
                </a:extLst>
              </a:tr>
              <a:tr h="347900">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   </a:t>
                      </a:r>
                      <a:r>
                        <a:rPr lang="en-US" sz="1000" b="1" dirty="0">
                          <a:solidFill>
                            <a:srgbClr val="00B0F0"/>
                          </a:solidFill>
                          <a:effectLst/>
                          <a:latin typeface="Arial" panose="020B0604020202020204" pitchFamily="34" charset="0"/>
                          <a:cs typeface="Arial" panose="020B0604020202020204" pitchFamily="34" charset="0"/>
                        </a:rPr>
                        <a:t>Cancer risk value </a:t>
                      </a:r>
                      <a:endParaRPr lang="en-US" sz="1050" b="1" dirty="0">
                        <a:solidFill>
                          <a:srgbClr val="00B0F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   (“x”-in-a million))</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3233302832"/>
                  </a:ext>
                </a:extLst>
              </a:tr>
              <a:tr h="355810">
                <a:tc>
                  <a:txBody>
                    <a:bodyPr/>
                    <a:lstStyle/>
                    <a:p>
                      <a:pPr marL="92075" marR="0">
                        <a:lnSpc>
                          <a:spcPct val="107000"/>
                        </a:lnSpc>
                        <a:spcBef>
                          <a:spcPts val="0"/>
                        </a:spcBef>
                        <a:spcAft>
                          <a:spcPts val="0"/>
                        </a:spcAft>
                      </a:pPr>
                      <a:r>
                        <a:rPr lang="en-US" sz="1000" b="1" dirty="0">
                          <a:solidFill>
                            <a:srgbClr val="00B0F0"/>
                          </a:solidFill>
                          <a:effectLst/>
                          <a:latin typeface="Arial" panose="020B0604020202020204" pitchFamily="34" charset="0"/>
                          <a:cs typeface="Arial" panose="020B0604020202020204" pitchFamily="34" charset="0"/>
                        </a:rPr>
                        <a:t>Cancer risk value above selected threshold</a:t>
                      </a:r>
                      <a:r>
                        <a:rPr lang="en-US" sz="1050" b="1" dirty="0">
                          <a:solidFill>
                            <a:srgbClr val="00B0F0"/>
                          </a:solidFill>
                          <a:effectLst/>
                          <a:latin typeface="Arial" panose="020B0604020202020204" pitchFamily="34" charset="0"/>
                          <a:cs typeface="Arial" panose="020B0604020202020204" pitchFamily="34" charset="0"/>
                        </a:rPr>
                        <a:t> </a:t>
                      </a:r>
                      <a:r>
                        <a:rPr lang="en-US" sz="1000" b="1" dirty="0">
                          <a:effectLst/>
                          <a:latin typeface="Arial" panose="020B0604020202020204" pitchFamily="34" charset="0"/>
                          <a:cs typeface="Arial" panose="020B0604020202020204" pitchFamily="34" charset="0"/>
                        </a:rPr>
                        <a:t>(population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704781743"/>
                  </a:ext>
                </a:extLst>
              </a:tr>
              <a:tr h="245224">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   Non-cancer risk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826981042"/>
                  </a:ext>
                </a:extLst>
              </a:tr>
              <a:tr h="347900">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   Non-cancer risk </a:t>
                      </a:r>
                      <a:endParaRPr lang="en-US" sz="1050" b="1"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    (Hazard Index)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5216490"/>
                  </a:ext>
                </a:extLst>
              </a:tr>
              <a:tr h="347900">
                <a:tc>
                  <a:txBody>
                    <a:bodyPr/>
                    <a:lstStyle/>
                    <a:p>
                      <a:pPr marL="0" marR="0">
                        <a:lnSpc>
                          <a:spcPct val="107000"/>
                        </a:lnSpc>
                        <a:spcBef>
                          <a:spcPts val="0"/>
                        </a:spcBef>
                        <a:spcAft>
                          <a:spcPts val="0"/>
                        </a:spcAft>
                      </a:pPr>
                      <a:r>
                        <a:rPr lang="en-US" sz="1000" b="1" dirty="0">
                          <a:solidFill>
                            <a:srgbClr val="FF0000"/>
                          </a:solidFill>
                          <a:effectLst/>
                          <a:latin typeface="Arial" panose="020B0604020202020204" pitchFamily="34" charset="0"/>
                          <a:cs typeface="Arial" panose="020B0604020202020204" pitchFamily="34" charset="0"/>
                        </a:rPr>
                        <a:t>Climate</a:t>
                      </a:r>
                      <a:r>
                        <a:rPr lang="en-US" sz="1000" b="1" dirty="0">
                          <a:effectLst/>
                          <a:latin typeface="Arial" panose="020B0604020202020204" pitchFamily="34" charset="0"/>
                          <a:cs typeface="Arial" panose="020B0604020202020204" pitchFamily="34" charset="0"/>
                        </a:rPr>
                        <a:t> </a:t>
                      </a:r>
                      <a:r>
                        <a:rPr lang="en-US" sz="1000" b="1" dirty="0">
                          <a:solidFill>
                            <a:srgbClr val="FF0000"/>
                          </a:solidFill>
                          <a:effectLst/>
                          <a:latin typeface="Arial" panose="020B0604020202020204" pitchFamily="34" charset="0"/>
                          <a:cs typeface="Arial" panose="020B0604020202020204" pitchFamily="34" charset="0"/>
                        </a:rPr>
                        <a:t>risks</a:t>
                      </a:r>
                      <a:r>
                        <a:rPr lang="en-US" sz="1000" b="1" dirty="0">
                          <a:effectLst/>
                          <a:latin typeface="Arial" panose="020B0604020202020204" pitchFamily="34" charset="0"/>
                          <a:cs typeface="Arial" panose="020B0604020202020204" pitchFamily="34" charset="0"/>
                        </a:rPr>
                        <a:t>: </a:t>
                      </a:r>
                      <a:endParaRPr lang="en-US" sz="1050" b="1"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    Flood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525827612"/>
                  </a:ext>
                </a:extLst>
              </a:tr>
              <a:tr h="217122">
                <a:tc>
                  <a:txBody>
                    <a:bodyPr/>
                    <a:lstStyle/>
                    <a:p>
                      <a:pPr marL="0" marR="0">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   Sea level rise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332158204"/>
                  </a:ext>
                </a:extLst>
              </a:tr>
              <a:tr h="217122">
                <a:tc>
                  <a:txBody>
                    <a:bodyPr/>
                    <a:lstStyle/>
                    <a:p>
                      <a:pPr marL="0" marR="0">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   Fire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1096746375"/>
                  </a:ext>
                </a:extLst>
              </a:tr>
              <a:tr h="217122">
                <a:tc>
                  <a:txBody>
                    <a:bodyPr/>
                    <a:lstStyle/>
                    <a:p>
                      <a:pPr marL="0" marR="0">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   Disease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1185528427"/>
                  </a:ext>
                </a:extLst>
              </a:tr>
              <a:tr h="347900">
                <a:tc>
                  <a:txBody>
                    <a:bodyPr/>
                    <a:lstStyle/>
                    <a:p>
                      <a:pPr marL="0" marR="0">
                        <a:lnSpc>
                          <a:spcPct val="107000"/>
                        </a:lnSpc>
                        <a:spcBef>
                          <a:spcPts val="0"/>
                        </a:spcBef>
                        <a:spcAft>
                          <a:spcPts val="0"/>
                        </a:spcAft>
                      </a:pPr>
                      <a:r>
                        <a:rPr lang="en-US" sz="1000" b="1" dirty="0">
                          <a:solidFill>
                            <a:srgbClr val="FF0000"/>
                          </a:solidFill>
                          <a:effectLst/>
                          <a:latin typeface="Arial" panose="020B0604020202020204" pitchFamily="34" charset="0"/>
                          <a:cs typeface="Arial" panose="020B0604020202020204" pitchFamily="34" charset="0"/>
                        </a:rPr>
                        <a:t>EJ/Demographics</a:t>
                      </a:r>
                      <a:r>
                        <a:rPr lang="en-US" sz="1000" b="1" dirty="0">
                          <a:solidFill>
                            <a:schemeClr val="tx1"/>
                          </a:solidFill>
                          <a:effectLst/>
                          <a:latin typeface="Arial" panose="020B0604020202020204" pitchFamily="34" charset="0"/>
                          <a:cs typeface="Arial" panose="020B0604020202020204" pitchFamily="34" charset="0"/>
                        </a:rPr>
                        <a:t>:</a:t>
                      </a:r>
                      <a:endParaRPr lang="en-US" sz="1050" b="1" dirty="0">
                        <a:solidFill>
                          <a:schemeClr val="tx1"/>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   Minority group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3684270920"/>
                  </a:ext>
                </a:extLst>
              </a:tr>
              <a:tr h="217122">
                <a:tc>
                  <a:txBody>
                    <a:bodyPr/>
                    <a:lstStyle/>
                    <a:p>
                      <a:pPr marL="0" marR="0">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   Low-income group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1454435688"/>
                  </a:ext>
                </a:extLst>
              </a:tr>
              <a:tr h="217122">
                <a:tc>
                  <a:txBody>
                    <a:bodyPr/>
                    <a:lstStyle/>
                    <a:p>
                      <a:pPr marL="0" marR="0">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   Demographic Index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899430170"/>
                  </a:ext>
                </a:extLst>
              </a:tr>
              <a:tr h="217122">
                <a:tc>
                  <a:txBody>
                    <a:bodyPr/>
                    <a:lstStyle/>
                    <a:p>
                      <a:pPr marL="0" marR="0">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   Linguistic Isolation (%tile)</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gridSpan="2">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hMerge="1">
                  <a:txBody>
                    <a:bodyPr/>
                    <a:lstStyle/>
                    <a:p>
                      <a:endParaRPr lang="en-US"/>
                    </a:p>
                  </a:txBody>
                  <a:tcP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 </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tc>
                <a:tc>
                  <a:txBody>
                    <a:bodyPr/>
                    <a:lstStyle/>
                    <a:p>
                      <a:pPr marL="0" marR="0" algn="ctr">
                        <a:lnSpc>
                          <a:spcPct val="107000"/>
                        </a:lnSpc>
                        <a:spcBef>
                          <a:spcPts val="0"/>
                        </a:spcBef>
                        <a:spcAft>
                          <a:spcPts val="800"/>
                        </a:spcAft>
                      </a:pPr>
                      <a:r>
                        <a:rPr lang="en-US" sz="1000" b="1" dirty="0">
                          <a:effectLst/>
                          <a:latin typeface="Arial" panose="020B0604020202020204" pitchFamily="34" charset="0"/>
                          <a:cs typeface="Arial" panose="020B0604020202020204" pitchFamily="34" charset="0"/>
                        </a:rPr>
                        <a:t>x%</a:t>
                      </a:r>
                      <a:endParaRPr lang="en-US" sz="1050" b="1" dirty="0">
                        <a:effectLst/>
                        <a:latin typeface="Arial" panose="020B0604020202020204" pitchFamily="34" charset="0"/>
                        <a:ea typeface="Calibri" panose="020F0502020204030204" pitchFamily="34" charset="0"/>
                        <a:cs typeface="Arial" panose="020B0604020202020204" pitchFamily="34" charset="0"/>
                      </a:endParaRPr>
                    </a:p>
                  </a:txBody>
                  <a:tcPr marL="35840" marR="35840" marT="9038" marB="9038" anchor="ctr"/>
                </a:tc>
                <a:extLst>
                  <a:ext uri="{0D108BD9-81ED-4DB2-BD59-A6C34878D82A}">
                    <a16:rowId xmlns:a16="http://schemas.microsoft.com/office/drawing/2014/main" val="2828461313"/>
                  </a:ext>
                </a:extLst>
              </a:tr>
            </a:tbl>
          </a:graphicData>
        </a:graphic>
      </p:graphicFrame>
      <p:sp>
        <p:nvSpPr>
          <p:cNvPr id="4" name="Title 3">
            <a:extLst>
              <a:ext uri="{FF2B5EF4-FFF2-40B4-BE49-F238E27FC236}">
                <a16:creationId xmlns:a16="http://schemas.microsoft.com/office/drawing/2014/main" id="{6F0F47D8-9A2D-405A-9386-DE44BF3D781D}"/>
              </a:ext>
            </a:extLst>
          </p:cNvPr>
          <p:cNvSpPr>
            <a:spLocks noGrp="1"/>
          </p:cNvSpPr>
          <p:nvPr>
            <p:ph type="title"/>
          </p:nvPr>
        </p:nvSpPr>
        <p:spPr>
          <a:xfrm>
            <a:off x="1606297" y="71440"/>
            <a:ext cx="8906254" cy="669103"/>
          </a:xfrm>
        </p:spPr>
        <p:txBody>
          <a:bodyPr/>
          <a:lstStyle/>
          <a:p>
            <a:r>
              <a:rPr lang="en-US" sz="2800" dirty="0">
                <a:solidFill>
                  <a:srgbClr val="FFFF00"/>
                </a:solidFill>
              </a:rPr>
              <a:t>Screening Proximity Analysis in NEXUS: </a:t>
            </a:r>
            <a:br>
              <a:rPr lang="en-US" sz="2800" dirty="0">
                <a:solidFill>
                  <a:srgbClr val="FFFF00"/>
                </a:solidFill>
              </a:rPr>
            </a:br>
            <a:r>
              <a:rPr lang="en-US" sz="2800" dirty="0"/>
              <a:t>Example</a:t>
            </a:r>
            <a:r>
              <a:rPr lang="en-US" sz="2800" dirty="0">
                <a:solidFill>
                  <a:srgbClr val="FFFF00"/>
                </a:solidFill>
              </a:rPr>
              <a:t> </a:t>
            </a:r>
            <a:r>
              <a:rPr lang="en-US" sz="2800" dirty="0">
                <a:latin typeface="Arial" panose="020B0604020202020204" pitchFamily="34" charset="0"/>
                <a:cs typeface="Arial" panose="020B0604020202020204" pitchFamily="34" charset="0"/>
              </a:rPr>
              <a:t>Tabular Data Summary</a:t>
            </a:r>
          </a:p>
        </p:txBody>
      </p:sp>
      <p:sp>
        <p:nvSpPr>
          <p:cNvPr id="6" name="Slide Number Placeholder 1">
            <a:extLst>
              <a:ext uri="{FF2B5EF4-FFF2-40B4-BE49-F238E27FC236}">
                <a16:creationId xmlns:a16="http://schemas.microsoft.com/office/drawing/2014/main" id="{56589353-2F38-4BA0-BBCD-24B9451FBF80}"/>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29</a:t>
            </a:fld>
            <a:endParaRPr lang="en-US" dirty="0">
              <a:solidFill>
                <a:prstClr val="black">
                  <a:tint val="75000"/>
                </a:prstClr>
              </a:solidFill>
              <a:latin typeface="Arial" pitchFamily="34" charset="0"/>
              <a:ea typeface="微软雅黑"/>
            </a:endParaRPr>
          </a:p>
        </p:txBody>
      </p:sp>
    </p:spTree>
    <p:extLst>
      <p:ext uri="{BB962C8B-B14F-4D97-AF65-F5344CB8AC3E}">
        <p14:creationId xmlns:p14="http://schemas.microsoft.com/office/powerpoint/2010/main" val="3073220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Multi-Pollutant (MP) Background</a:t>
            </a:r>
            <a:endParaRPr lang="zh-CN" altLang="en-US" dirty="0">
              <a:solidFill>
                <a:srgbClr val="FFFF00"/>
              </a:solidFill>
              <a:latin typeface="Arial" panose="020B0604020202020204" pitchFamily="34" charset="0"/>
              <a:cs typeface="Arial" panose="020B0604020202020204" pitchFamily="34" charset="0"/>
            </a:endParaRPr>
          </a:p>
        </p:txBody>
      </p:sp>
      <p:sp>
        <p:nvSpPr>
          <p:cNvPr id="6" name="Slide Number Placeholder 1">
            <a:extLst>
              <a:ext uri="{FF2B5EF4-FFF2-40B4-BE49-F238E27FC236}">
                <a16:creationId xmlns:a16="http://schemas.microsoft.com/office/drawing/2014/main" id="{B374ED60-1C60-4C8A-91AF-BAA323BEDDCC}"/>
              </a:ext>
            </a:extLst>
          </p:cNvPr>
          <p:cNvSpPr txBox="1">
            <a:spLocks/>
          </p:cNvSpPr>
          <p:nvPr/>
        </p:nvSpPr>
        <p:spPr>
          <a:xfrm>
            <a:off x="9640824" y="6310312"/>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a:t>
            </a:fld>
            <a:endParaRPr lang="en-US" dirty="0">
              <a:solidFill>
                <a:prstClr val="black">
                  <a:tint val="75000"/>
                </a:prstClr>
              </a:solidFill>
              <a:latin typeface="Arial" pitchFamily="34" charset="0"/>
            </a:endParaRPr>
          </a:p>
        </p:txBody>
      </p:sp>
      <p:sp>
        <p:nvSpPr>
          <p:cNvPr id="5" name="Rectangle 4">
            <a:extLst>
              <a:ext uri="{FF2B5EF4-FFF2-40B4-BE49-F238E27FC236}">
                <a16:creationId xmlns:a16="http://schemas.microsoft.com/office/drawing/2014/main" id="{D0155CC9-B341-4810-B0A9-3646D626CFA1}"/>
              </a:ext>
            </a:extLst>
          </p:cNvPr>
          <p:cNvSpPr/>
          <p:nvPr/>
        </p:nvSpPr>
        <p:spPr>
          <a:xfrm>
            <a:off x="609600" y="823829"/>
            <a:ext cx="10875264" cy="5909310"/>
          </a:xfrm>
          <a:prstGeom prst="rect">
            <a:avLst/>
          </a:prstGeom>
        </p:spPr>
        <p:txBody>
          <a:bodyPr wrap="square">
            <a:spAutoFit/>
          </a:bodyPr>
          <a:lstStyle/>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Support a comprehensive, MP treatment of air quality problems to effectively improve air quality and make the most efficient use of available resources</a:t>
            </a:r>
          </a:p>
          <a:p>
            <a:pPr marL="742950" lvl="1" indent="-285750">
              <a:spcAft>
                <a:spcPts val="1200"/>
              </a:spcAft>
              <a:buFont typeface="Wingdings" panose="05000000000000000000" pitchFamily="2" charset="2"/>
              <a:buChar char="Ø"/>
            </a:pPr>
            <a:r>
              <a:rPr lang="en-US" sz="2400" u="sng" dirty="0">
                <a:solidFill>
                  <a:srgbClr val="0000FF"/>
                </a:solidFill>
                <a:latin typeface="Arial" panose="020B0604020202020204" pitchFamily="34" charset="0"/>
                <a:cs typeface="Arial" panose="020B0604020202020204" pitchFamily="34" charset="0"/>
              </a:rPr>
              <a:t>Primary Goal </a:t>
            </a:r>
            <a:r>
              <a:rPr lang="en-US" sz="24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identify &amp; evaluate local control strategies targeting emissions of 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&amp; PM</a:t>
            </a:r>
            <a:r>
              <a:rPr lang="en-US" sz="2000" baseline="-25000" dirty="0">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and their precursors while at the same time reducing Air Toxics of concern for communities to maximize both health benefits and air quality improvements</a:t>
            </a:r>
          </a:p>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MP planning has the potential to reduce the costs and increase benefits associated with air quality management (AQM)</a:t>
            </a:r>
          </a:p>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Supports S/L/T air agencies in developing MP, risk-based AQM plans and implementing strategies that reduce air pollution emissions &amp; improve public health</a:t>
            </a:r>
          </a:p>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Success has been demonstrated in Detroit and SC; another project is currently underway in Louisville, KY</a:t>
            </a:r>
          </a:p>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Tools needed to analyze MP data are either available currently or being developed in OAQPS (e.g., </a:t>
            </a:r>
            <a:r>
              <a:rPr lang="en-US" sz="2400" dirty="0">
                <a:solidFill>
                  <a:srgbClr val="FF0000"/>
                </a:solidFill>
                <a:latin typeface="Arial" panose="020B0604020202020204" pitchFamily="34" charset="0"/>
                <a:cs typeface="Arial" panose="020B0604020202020204" pitchFamily="34" charset="0"/>
              </a:rPr>
              <a:t>NEXUS</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35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A76BD74A-0AD4-4FFB-B560-8B7E9CD3BEA4}"/>
              </a:ext>
            </a:extLst>
          </p:cNvPr>
          <p:cNvSpPr txBox="1">
            <a:spLocks/>
          </p:cNvSpPr>
          <p:nvPr/>
        </p:nvSpPr>
        <p:spPr bwMode="auto">
          <a:xfrm>
            <a:off x="385895" y="74075"/>
            <a:ext cx="11308358" cy="669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defTabSz="914400"/>
            <a:r>
              <a:rPr lang="en-US" altLang="zh-CN" sz="2400" kern="0" dirty="0">
                <a:solidFill>
                  <a:srgbClr val="FFFFFF"/>
                </a:solidFill>
                <a:latin typeface="微软雅黑"/>
                <a:ea typeface="微软雅黑"/>
              </a:rPr>
              <a:t>Proximity Analysis for Selected Facility/Sector or Monitoring Site: </a:t>
            </a:r>
            <a:r>
              <a:rPr lang="en-US" altLang="zh-CN" sz="2400" kern="0" dirty="0">
                <a:solidFill>
                  <a:srgbClr val="FFFF00"/>
                </a:solidFill>
                <a:latin typeface="微软雅黑"/>
                <a:ea typeface="微软雅黑"/>
              </a:rPr>
              <a:t>Example Chart</a:t>
            </a:r>
            <a:endParaRPr lang="zh-CN" altLang="en-US" sz="2400" kern="0" dirty="0">
              <a:solidFill>
                <a:srgbClr val="FFFF00"/>
              </a:solidFill>
              <a:latin typeface="微软雅黑"/>
              <a:ea typeface="微软雅黑"/>
            </a:endParaRPr>
          </a:p>
        </p:txBody>
      </p:sp>
      <p:grpSp>
        <p:nvGrpSpPr>
          <p:cNvPr id="51" name="Group 50">
            <a:extLst>
              <a:ext uri="{FF2B5EF4-FFF2-40B4-BE49-F238E27FC236}">
                <a16:creationId xmlns:a16="http://schemas.microsoft.com/office/drawing/2014/main" id="{5E7545CA-3BCF-469F-8A2B-90E4392937E5}"/>
              </a:ext>
            </a:extLst>
          </p:cNvPr>
          <p:cNvGrpSpPr/>
          <p:nvPr/>
        </p:nvGrpSpPr>
        <p:grpSpPr>
          <a:xfrm>
            <a:off x="1207856" y="1022650"/>
            <a:ext cx="1785843" cy="3773904"/>
            <a:chOff x="211229" y="2168020"/>
            <a:chExt cx="1785843" cy="3773904"/>
          </a:xfrm>
        </p:grpSpPr>
        <p:pic>
          <p:nvPicPr>
            <p:cNvPr id="52" name="Picture 51">
              <a:extLst>
                <a:ext uri="{FF2B5EF4-FFF2-40B4-BE49-F238E27FC236}">
                  <a16:creationId xmlns:a16="http://schemas.microsoft.com/office/drawing/2014/main" id="{804190DC-9072-4E80-9CA1-B2B88D299B25}"/>
                </a:ext>
              </a:extLst>
            </p:cNvPr>
            <p:cNvPicPr>
              <a:picLocks noChangeAspect="1"/>
            </p:cNvPicPr>
            <p:nvPr/>
          </p:nvPicPr>
          <p:blipFill rotWithShape="1">
            <a:blip r:embed="rId3"/>
            <a:srcRect l="29999" t="44360" r="50471" b="1"/>
            <a:stretch/>
          </p:blipFill>
          <p:spPr>
            <a:xfrm>
              <a:off x="211229" y="2186308"/>
              <a:ext cx="1785842" cy="3755616"/>
            </a:xfrm>
            <a:prstGeom prst="rect">
              <a:avLst/>
            </a:prstGeom>
            <a:ln w="12700">
              <a:solidFill>
                <a:schemeClr val="tx1"/>
              </a:solidFill>
            </a:ln>
          </p:spPr>
        </p:pic>
        <p:pic>
          <p:nvPicPr>
            <p:cNvPr id="53" name="Picture 52">
              <a:extLst>
                <a:ext uri="{FF2B5EF4-FFF2-40B4-BE49-F238E27FC236}">
                  <a16:creationId xmlns:a16="http://schemas.microsoft.com/office/drawing/2014/main" id="{0C66328B-508F-44E0-854C-0CC490AA4895}"/>
                </a:ext>
              </a:extLst>
            </p:cNvPr>
            <p:cNvPicPr>
              <a:picLocks noChangeAspect="1"/>
            </p:cNvPicPr>
            <p:nvPr/>
          </p:nvPicPr>
          <p:blipFill rotWithShape="1">
            <a:blip r:embed="rId3"/>
            <a:srcRect l="29998" t="48194" r="60714" b="36905"/>
            <a:stretch/>
          </p:blipFill>
          <p:spPr>
            <a:xfrm>
              <a:off x="335250" y="3844626"/>
              <a:ext cx="849322" cy="1077953"/>
            </a:xfrm>
            <a:prstGeom prst="rect">
              <a:avLst/>
            </a:prstGeom>
            <a:ln w="12700">
              <a:solidFill>
                <a:schemeClr val="tx1"/>
              </a:solidFill>
            </a:ln>
          </p:spPr>
        </p:pic>
        <p:sp>
          <p:nvSpPr>
            <p:cNvPr id="54" name="Rectangle 53">
              <a:extLst>
                <a:ext uri="{FF2B5EF4-FFF2-40B4-BE49-F238E27FC236}">
                  <a16:creationId xmlns:a16="http://schemas.microsoft.com/office/drawing/2014/main" id="{F0F367D5-79C3-4147-A99C-BC2F11CD852E}"/>
                </a:ext>
              </a:extLst>
            </p:cNvPr>
            <p:cNvSpPr/>
            <p:nvPr/>
          </p:nvSpPr>
          <p:spPr>
            <a:xfrm>
              <a:off x="335250" y="3497366"/>
              <a:ext cx="1359668" cy="307777"/>
            </a:xfrm>
            <a:prstGeom prst="rect">
              <a:avLst/>
            </a:prstGeom>
            <a:solidFill>
              <a:schemeClr val="bg1"/>
            </a:solidFill>
            <a:ln>
              <a:solidFill>
                <a:schemeClr val="tx1"/>
              </a:solidFill>
            </a:ln>
          </p:spPr>
          <p:txBody>
            <a:bodyPr wrap="none">
              <a:spAutoFit/>
            </a:bodyPr>
            <a:lstStyle/>
            <a:p>
              <a:pPr defTabSz="914400"/>
              <a:r>
                <a:rPr lang="en-US" sz="1400" b="1" dirty="0">
                  <a:solidFill>
                    <a:srgbClr val="000000"/>
                  </a:solidFill>
                  <a:latin typeface="Arial" panose="020B0604020202020204" pitchFamily="34" charset="0"/>
                  <a:ea typeface="微软雅黑"/>
                  <a:cs typeface="Arial" panose="020B0604020202020204" pitchFamily="34" charset="0"/>
                </a:rPr>
                <a:t>Climate Risks</a:t>
              </a:r>
              <a:endParaRPr lang="en-US" sz="1400" dirty="0">
                <a:solidFill>
                  <a:srgbClr val="000000"/>
                </a:solidFill>
                <a:latin typeface="微软雅黑"/>
                <a:ea typeface="微软雅黑"/>
              </a:endParaRPr>
            </a:p>
          </p:txBody>
        </p:sp>
        <p:sp>
          <p:nvSpPr>
            <p:cNvPr id="55" name="Rectangle 54">
              <a:extLst>
                <a:ext uri="{FF2B5EF4-FFF2-40B4-BE49-F238E27FC236}">
                  <a16:creationId xmlns:a16="http://schemas.microsoft.com/office/drawing/2014/main" id="{8FD7CFB3-FD85-4F6A-8A4B-8FACA434F6C9}"/>
                </a:ext>
              </a:extLst>
            </p:cNvPr>
            <p:cNvSpPr/>
            <p:nvPr/>
          </p:nvSpPr>
          <p:spPr>
            <a:xfrm>
              <a:off x="303819" y="2168020"/>
              <a:ext cx="1090363" cy="307777"/>
            </a:xfrm>
            <a:prstGeom prst="rect">
              <a:avLst/>
            </a:prstGeom>
            <a:solidFill>
              <a:schemeClr val="bg1"/>
            </a:solidFill>
            <a:ln>
              <a:solidFill>
                <a:schemeClr val="tx1"/>
              </a:solidFill>
            </a:ln>
          </p:spPr>
          <p:txBody>
            <a:bodyPr wrap="none">
              <a:spAutoFit/>
            </a:bodyPr>
            <a:lstStyle/>
            <a:p>
              <a:pPr defTabSz="914400"/>
              <a:r>
                <a:rPr lang="en-US" sz="1400" b="1" dirty="0">
                  <a:solidFill>
                    <a:srgbClr val="000000"/>
                  </a:solidFill>
                  <a:latin typeface="Arial" panose="020B0604020202020204" pitchFamily="34" charset="0"/>
                  <a:ea typeface="微软雅黑"/>
                  <a:cs typeface="Arial" panose="020B0604020202020204" pitchFamily="34" charset="0"/>
                </a:rPr>
                <a:t>Air Quality</a:t>
              </a:r>
              <a:endParaRPr lang="en-US" sz="1400" dirty="0">
                <a:solidFill>
                  <a:srgbClr val="000000"/>
                </a:solidFill>
                <a:latin typeface="微软雅黑"/>
                <a:ea typeface="微软雅黑"/>
              </a:endParaRPr>
            </a:p>
          </p:txBody>
        </p:sp>
        <p:sp>
          <p:nvSpPr>
            <p:cNvPr id="56" name="Rectangle 55">
              <a:extLst>
                <a:ext uri="{FF2B5EF4-FFF2-40B4-BE49-F238E27FC236}">
                  <a16:creationId xmlns:a16="http://schemas.microsoft.com/office/drawing/2014/main" id="{5B7C60C3-0234-4536-A296-CE330190A4F4}"/>
                </a:ext>
              </a:extLst>
            </p:cNvPr>
            <p:cNvSpPr/>
            <p:nvPr/>
          </p:nvSpPr>
          <p:spPr>
            <a:xfrm>
              <a:off x="544420" y="2492507"/>
              <a:ext cx="1452651" cy="907941"/>
            </a:xfrm>
            <a:prstGeom prst="rect">
              <a:avLst/>
            </a:prstGeom>
            <a:solidFill>
              <a:schemeClr val="bg1"/>
            </a:solidFill>
            <a:ln>
              <a:solidFill>
                <a:schemeClr val="tx1"/>
              </a:solidFill>
            </a:ln>
          </p:spPr>
          <p:txBody>
            <a:bodyPr wrap="square">
              <a:spAutoFit/>
            </a:bodyPr>
            <a:lstStyle/>
            <a:p>
              <a:pPr defTabSz="914400"/>
              <a:r>
                <a:rPr lang="en-US" sz="1050" dirty="0">
                  <a:solidFill>
                    <a:srgbClr val="000000"/>
                  </a:solidFill>
                  <a:latin typeface="Arial" panose="020B0604020202020204" pitchFamily="34" charset="0"/>
                  <a:ea typeface="微软雅黑"/>
                  <a:cs typeface="Arial" panose="020B0604020202020204" pitchFamily="34" charset="0"/>
                </a:rPr>
                <a:t>PM2.5 risk</a:t>
              </a:r>
            </a:p>
            <a:p>
              <a:pPr defTabSz="914400"/>
              <a:r>
                <a:rPr lang="en-US" sz="1050" dirty="0">
                  <a:solidFill>
                    <a:srgbClr val="000000"/>
                  </a:solidFill>
                  <a:latin typeface="Arial" panose="020B0604020202020204" pitchFamily="34" charset="0"/>
                  <a:ea typeface="微软雅黑"/>
                  <a:cs typeface="Arial" panose="020B0604020202020204" pitchFamily="34" charset="0"/>
                </a:rPr>
                <a:t>O3 risk</a:t>
              </a:r>
            </a:p>
            <a:p>
              <a:pPr defTabSz="914400"/>
              <a:r>
                <a:rPr lang="en-US" sz="1050" dirty="0">
                  <a:solidFill>
                    <a:srgbClr val="000000"/>
                  </a:solidFill>
                  <a:latin typeface="Arial" panose="020B0604020202020204" pitchFamily="34" charset="0"/>
                  <a:ea typeface="微软雅黑"/>
                  <a:cs typeface="Arial" panose="020B0604020202020204" pitchFamily="34" charset="0"/>
                </a:rPr>
                <a:t>Air Toxics risk</a:t>
              </a:r>
            </a:p>
            <a:p>
              <a:pPr defTabSz="914400"/>
              <a:r>
                <a:rPr lang="en-US" sz="1050" dirty="0">
                  <a:solidFill>
                    <a:srgbClr val="000000"/>
                  </a:solidFill>
                  <a:latin typeface="Arial" panose="020B0604020202020204" pitchFamily="34" charset="0"/>
                  <a:ea typeface="微软雅黑"/>
                  <a:cs typeface="Arial" panose="020B0604020202020204" pitchFamily="34" charset="0"/>
                </a:rPr>
                <a:t>Cancer risk</a:t>
              </a:r>
            </a:p>
            <a:p>
              <a:pPr defTabSz="914400"/>
              <a:r>
                <a:rPr lang="en-US" sz="1050" dirty="0">
                  <a:solidFill>
                    <a:srgbClr val="000000"/>
                  </a:solidFill>
                  <a:latin typeface="Arial" panose="020B0604020202020204" pitchFamily="34" charset="0"/>
                  <a:ea typeface="微软雅黑"/>
                  <a:cs typeface="Arial" panose="020B0604020202020204" pitchFamily="34" charset="0"/>
                </a:rPr>
                <a:t>Non-Cancer risk</a:t>
              </a: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57" name="Rectangle 56">
              <a:extLst>
                <a:ext uri="{FF2B5EF4-FFF2-40B4-BE49-F238E27FC236}">
                  <a16:creationId xmlns:a16="http://schemas.microsoft.com/office/drawing/2014/main" id="{B07D0763-8501-47F5-8148-63C7764053C7}"/>
                </a:ext>
              </a:extLst>
            </p:cNvPr>
            <p:cNvSpPr/>
            <p:nvPr/>
          </p:nvSpPr>
          <p:spPr>
            <a:xfrm>
              <a:off x="668442" y="3899491"/>
              <a:ext cx="1328630" cy="1100301"/>
            </a:xfrm>
            <a:prstGeom prst="rect">
              <a:avLst/>
            </a:prstGeom>
            <a:solidFill>
              <a:schemeClr val="bg1"/>
            </a:solidFill>
            <a:ln>
              <a:solidFill>
                <a:schemeClr val="tx1"/>
              </a:solidFill>
            </a:ln>
          </p:spPr>
          <p:txBody>
            <a:bodyPr wrap="square">
              <a:spAutoFit/>
            </a:bodyPr>
            <a:lstStyle/>
            <a:p>
              <a:pPr defTabSz="914400"/>
              <a:r>
                <a:rPr lang="en-US" sz="1050" dirty="0">
                  <a:solidFill>
                    <a:srgbClr val="000000"/>
                  </a:solidFill>
                  <a:latin typeface="Arial" panose="020B0604020202020204" pitchFamily="34" charset="0"/>
                  <a:ea typeface="微软雅黑"/>
                  <a:cs typeface="Arial" panose="020B0604020202020204" pitchFamily="34" charset="0"/>
                </a:rPr>
                <a:t>Flood</a:t>
              </a:r>
            </a:p>
            <a:p>
              <a:pPr defTabSz="914400"/>
              <a:r>
                <a:rPr lang="en-US" sz="1100" dirty="0">
                  <a:solidFill>
                    <a:srgbClr val="000000"/>
                  </a:solidFill>
                  <a:latin typeface="Arial" panose="020B0604020202020204" pitchFamily="34" charset="0"/>
                  <a:ea typeface="微软雅黑"/>
                  <a:cs typeface="Arial" panose="020B0604020202020204" pitchFamily="34" charset="0"/>
                </a:rPr>
                <a:t>Fire</a:t>
              </a:r>
            </a:p>
            <a:p>
              <a:pPr defTabSz="914400"/>
              <a:r>
                <a:rPr lang="en-US" sz="1100" dirty="0">
                  <a:solidFill>
                    <a:srgbClr val="000000"/>
                  </a:solidFill>
                  <a:latin typeface="Arial" panose="020B0604020202020204" pitchFamily="34" charset="0"/>
                  <a:ea typeface="微软雅黑"/>
                  <a:cs typeface="Arial" panose="020B0604020202020204" pitchFamily="34" charset="0"/>
                </a:rPr>
                <a:t>Sea Level Rise</a:t>
              </a:r>
            </a:p>
            <a:p>
              <a:pPr defTabSz="914400"/>
              <a:r>
                <a:rPr lang="en-US" sz="1100" dirty="0">
                  <a:solidFill>
                    <a:srgbClr val="000000"/>
                  </a:solidFill>
                  <a:latin typeface="Arial" panose="020B0604020202020204" pitchFamily="34" charset="0"/>
                  <a:ea typeface="微软雅黑"/>
                  <a:cs typeface="Arial" panose="020B0604020202020204" pitchFamily="34" charset="0"/>
                </a:rPr>
                <a:t>Heat</a:t>
              </a:r>
            </a:p>
            <a:p>
              <a:pPr defTabSz="914400"/>
              <a:r>
                <a:rPr lang="en-US" sz="1100" dirty="0">
                  <a:solidFill>
                    <a:srgbClr val="000000"/>
                  </a:solidFill>
                  <a:latin typeface="Arial" panose="020B0604020202020204" pitchFamily="34" charset="0"/>
                  <a:ea typeface="微软雅黑"/>
                  <a:cs typeface="Arial" panose="020B0604020202020204" pitchFamily="34" charset="0"/>
                </a:rPr>
                <a:t>Disease</a:t>
              </a:r>
            </a:p>
            <a:p>
              <a:pPr defTabSz="914400"/>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58" name="Rectangle 57">
              <a:extLst>
                <a:ext uri="{FF2B5EF4-FFF2-40B4-BE49-F238E27FC236}">
                  <a16:creationId xmlns:a16="http://schemas.microsoft.com/office/drawing/2014/main" id="{51945599-066D-42A8-A708-5E11AC5140A5}"/>
                </a:ext>
              </a:extLst>
            </p:cNvPr>
            <p:cNvSpPr/>
            <p:nvPr/>
          </p:nvSpPr>
          <p:spPr>
            <a:xfrm>
              <a:off x="298673" y="4932557"/>
              <a:ext cx="1661821" cy="430887"/>
            </a:xfrm>
            <a:prstGeom prst="rect">
              <a:avLst/>
            </a:prstGeom>
            <a:solidFill>
              <a:schemeClr val="bg1"/>
            </a:solidFill>
            <a:ln>
              <a:solidFill>
                <a:schemeClr val="bg1"/>
              </a:solidFill>
            </a:ln>
          </p:spPr>
          <p:txBody>
            <a:bodyPr wrap="square">
              <a:spAutoFit/>
            </a:bodyPr>
            <a:lstStyle/>
            <a:p>
              <a:pPr defTabSz="914400"/>
              <a:r>
                <a:rPr lang="en-US" sz="1100" dirty="0">
                  <a:solidFill>
                    <a:srgbClr val="000000"/>
                  </a:solidFill>
                  <a:latin typeface="Arial" panose="020B0604020202020204" pitchFamily="34" charset="0"/>
                  <a:ea typeface="微软雅黑"/>
                  <a:cs typeface="Arial" panose="020B0604020202020204" pitchFamily="34" charset="0"/>
                </a:rPr>
                <a:t> </a:t>
              </a:r>
            </a:p>
            <a:p>
              <a:pPr defTabSz="914400"/>
              <a:endParaRPr lang="en-US" sz="1100" dirty="0">
                <a:solidFill>
                  <a:srgbClr val="000000"/>
                </a:solidFill>
                <a:latin typeface="Arial" panose="020B0604020202020204" pitchFamily="34" charset="0"/>
                <a:ea typeface="微软雅黑"/>
                <a:cs typeface="Arial" panose="020B0604020202020204" pitchFamily="34" charset="0"/>
              </a:endParaRPr>
            </a:p>
          </p:txBody>
        </p:sp>
      </p:grpSp>
      <p:grpSp>
        <p:nvGrpSpPr>
          <p:cNvPr id="50" name="Group 49">
            <a:extLst>
              <a:ext uri="{FF2B5EF4-FFF2-40B4-BE49-F238E27FC236}">
                <a16:creationId xmlns:a16="http://schemas.microsoft.com/office/drawing/2014/main" id="{7405846C-6F17-4E5B-B164-5277B15A92FF}"/>
              </a:ext>
            </a:extLst>
          </p:cNvPr>
          <p:cNvGrpSpPr/>
          <p:nvPr/>
        </p:nvGrpSpPr>
        <p:grpSpPr>
          <a:xfrm>
            <a:off x="1198334" y="2344888"/>
            <a:ext cx="1785843" cy="3773904"/>
            <a:chOff x="211229" y="2168020"/>
            <a:chExt cx="1785843" cy="3773904"/>
          </a:xfrm>
        </p:grpSpPr>
        <p:pic>
          <p:nvPicPr>
            <p:cNvPr id="36" name="Picture 35">
              <a:extLst>
                <a:ext uri="{FF2B5EF4-FFF2-40B4-BE49-F238E27FC236}">
                  <a16:creationId xmlns:a16="http://schemas.microsoft.com/office/drawing/2014/main" id="{45807862-E2CA-4FF0-988D-9065D79F9F9F}"/>
                </a:ext>
              </a:extLst>
            </p:cNvPr>
            <p:cNvPicPr>
              <a:picLocks noChangeAspect="1"/>
            </p:cNvPicPr>
            <p:nvPr/>
          </p:nvPicPr>
          <p:blipFill rotWithShape="1">
            <a:blip r:embed="rId3"/>
            <a:srcRect l="29999" t="44360" r="50471" b="1"/>
            <a:stretch/>
          </p:blipFill>
          <p:spPr>
            <a:xfrm>
              <a:off x="211229" y="2186308"/>
              <a:ext cx="1785842" cy="3755616"/>
            </a:xfrm>
            <a:prstGeom prst="rect">
              <a:avLst/>
            </a:prstGeom>
            <a:ln w="12700">
              <a:solidFill>
                <a:schemeClr val="tx1"/>
              </a:solidFill>
            </a:ln>
          </p:spPr>
        </p:pic>
        <p:pic>
          <p:nvPicPr>
            <p:cNvPr id="37" name="Picture 36">
              <a:extLst>
                <a:ext uri="{FF2B5EF4-FFF2-40B4-BE49-F238E27FC236}">
                  <a16:creationId xmlns:a16="http://schemas.microsoft.com/office/drawing/2014/main" id="{D82D7C09-BFDB-4417-91BA-7C49C8C6F2A0}"/>
                </a:ext>
              </a:extLst>
            </p:cNvPr>
            <p:cNvPicPr>
              <a:picLocks noChangeAspect="1"/>
            </p:cNvPicPr>
            <p:nvPr/>
          </p:nvPicPr>
          <p:blipFill rotWithShape="1">
            <a:blip r:embed="rId3"/>
            <a:srcRect l="29998" t="48194" r="60714" b="36905"/>
            <a:stretch/>
          </p:blipFill>
          <p:spPr>
            <a:xfrm>
              <a:off x="335250" y="3844626"/>
              <a:ext cx="849322" cy="1077953"/>
            </a:xfrm>
            <a:prstGeom prst="rect">
              <a:avLst/>
            </a:prstGeom>
            <a:ln w="12700">
              <a:solidFill>
                <a:schemeClr val="tx1"/>
              </a:solidFill>
            </a:ln>
          </p:spPr>
        </p:pic>
        <p:sp>
          <p:nvSpPr>
            <p:cNvPr id="38" name="Rectangle 37">
              <a:extLst>
                <a:ext uri="{FF2B5EF4-FFF2-40B4-BE49-F238E27FC236}">
                  <a16:creationId xmlns:a16="http://schemas.microsoft.com/office/drawing/2014/main" id="{56F80C64-677F-4EBA-9D2A-745ED16569D3}"/>
                </a:ext>
              </a:extLst>
            </p:cNvPr>
            <p:cNvSpPr/>
            <p:nvPr/>
          </p:nvSpPr>
          <p:spPr>
            <a:xfrm>
              <a:off x="335250" y="3497366"/>
              <a:ext cx="1359668" cy="307777"/>
            </a:xfrm>
            <a:prstGeom prst="rect">
              <a:avLst/>
            </a:prstGeom>
            <a:solidFill>
              <a:schemeClr val="bg1"/>
            </a:solidFill>
            <a:ln>
              <a:solidFill>
                <a:schemeClr val="tx1"/>
              </a:solidFill>
            </a:ln>
          </p:spPr>
          <p:txBody>
            <a:bodyPr wrap="none">
              <a:spAutoFit/>
            </a:bodyPr>
            <a:lstStyle/>
            <a:p>
              <a:pPr defTabSz="914400"/>
              <a:r>
                <a:rPr lang="en-US" sz="1400" b="1" dirty="0">
                  <a:solidFill>
                    <a:srgbClr val="000000"/>
                  </a:solidFill>
                  <a:latin typeface="Arial" panose="020B0604020202020204" pitchFamily="34" charset="0"/>
                  <a:ea typeface="微软雅黑"/>
                  <a:cs typeface="Arial" panose="020B0604020202020204" pitchFamily="34" charset="0"/>
                </a:rPr>
                <a:t>Climate Risks</a:t>
              </a:r>
              <a:endParaRPr lang="en-US" sz="1400" dirty="0">
                <a:solidFill>
                  <a:srgbClr val="000000"/>
                </a:solidFill>
                <a:latin typeface="微软雅黑"/>
                <a:ea typeface="微软雅黑"/>
              </a:endParaRPr>
            </a:p>
          </p:txBody>
        </p:sp>
        <p:sp>
          <p:nvSpPr>
            <p:cNvPr id="39" name="Rectangle 38">
              <a:extLst>
                <a:ext uri="{FF2B5EF4-FFF2-40B4-BE49-F238E27FC236}">
                  <a16:creationId xmlns:a16="http://schemas.microsoft.com/office/drawing/2014/main" id="{E6814F82-A65D-43E3-8943-BAAF7F3A2E27}"/>
                </a:ext>
              </a:extLst>
            </p:cNvPr>
            <p:cNvSpPr/>
            <p:nvPr/>
          </p:nvSpPr>
          <p:spPr>
            <a:xfrm>
              <a:off x="303819" y="2168020"/>
              <a:ext cx="1308371" cy="307777"/>
            </a:xfrm>
            <a:prstGeom prst="rect">
              <a:avLst/>
            </a:prstGeom>
            <a:solidFill>
              <a:schemeClr val="bg1"/>
            </a:solidFill>
            <a:ln>
              <a:solidFill>
                <a:schemeClr val="tx1"/>
              </a:solidFill>
            </a:ln>
          </p:spPr>
          <p:txBody>
            <a:bodyPr wrap="none">
              <a:spAutoFit/>
            </a:bodyPr>
            <a:lstStyle/>
            <a:p>
              <a:pPr defTabSz="914400"/>
              <a:r>
                <a:rPr lang="en-US" sz="1400" b="1" dirty="0">
                  <a:solidFill>
                    <a:srgbClr val="000000"/>
                  </a:solidFill>
                  <a:latin typeface="Arial" panose="020B0604020202020204" pitchFamily="34" charset="0"/>
                  <a:ea typeface="微软雅黑"/>
                  <a:cs typeface="Arial" panose="020B0604020202020204" pitchFamily="34" charset="0"/>
                </a:rPr>
                <a:t>EJ Indicators</a:t>
              </a:r>
              <a:endParaRPr lang="en-US" sz="1400" dirty="0">
                <a:solidFill>
                  <a:srgbClr val="000000"/>
                </a:solidFill>
                <a:latin typeface="微软雅黑"/>
                <a:ea typeface="微软雅黑"/>
              </a:endParaRPr>
            </a:p>
          </p:txBody>
        </p:sp>
        <p:sp>
          <p:nvSpPr>
            <p:cNvPr id="40" name="Rectangle 39">
              <a:extLst>
                <a:ext uri="{FF2B5EF4-FFF2-40B4-BE49-F238E27FC236}">
                  <a16:creationId xmlns:a16="http://schemas.microsoft.com/office/drawing/2014/main" id="{60131B25-33C7-48AE-80F1-BBB91B8DC219}"/>
                </a:ext>
              </a:extLst>
            </p:cNvPr>
            <p:cNvSpPr/>
            <p:nvPr/>
          </p:nvSpPr>
          <p:spPr>
            <a:xfrm>
              <a:off x="544420" y="2492507"/>
              <a:ext cx="1452651" cy="938719"/>
            </a:xfrm>
            <a:prstGeom prst="rect">
              <a:avLst/>
            </a:prstGeom>
            <a:solidFill>
              <a:schemeClr val="bg1"/>
            </a:solidFill>
            <a:ln>
              <a:solidFill>
                <a:schemeClr val="tx1"/>
              </a:solidFill>
            </a:ln>
          </p:spPr>
          <p:txBody>
            <a:bodyPr wrap="square">
              <a:spAutoFit/>
            </a:bodyPr>
            <a:lstStyle/>
            <a:p>
              <a:pPr defTabSz="914400"/>
              <a:r>
                <a:rPr lang="en-US" sz="1050" dirty="0">
                  <a:solidFill>
                    <a:srgbClr val="000000"/>
                  </a:solidFill>
                  <a:latin typeface="Arial" panose="020B0604020202020204" pitchFamily="34" charset="0"/>
                  <a:ea typeface="微软雅黑"/>
                  <a:cs typeface="Arial" panose="020B0604020202020204" pitchFamily="34" charset="0"/>
                </a:rPr>
                <a:t>Population</a:t>
              </a:r>
            </a:p>
            <a:p>
              <a:pPr defTabSz="914400"/>
              <a:r>
                <a:rPr lang="en-US" sz="1100" dirty="0">
                  <a:solidFill>
                    <a:srgbClr val="000000"/>
                  </a:solidFill>
                  <a:latin typeface="Arial" panose="020B0604020202020204" pitchFamily="34" charset="0"/>
                  <a:ea typeface="微软雅黑"/>
                  <a:cs typeface="Arial" panose="020B0604020202020204" pitchFamily="34" charset="0"/>
                </a:rPr>
                <a:t>Minority</a:t>
              </a:r>
            </a:p>
            <a:p>
              <a:pPr defTabSz="914400"/>
              <a:r>
                <a:rPr lang="en-US" sz="1100" dirty="0">
                  <a:solidFill>
                    <a:srgbClr val="000000"/>
                  </a:solidFill>
                  <a:latin typeface="Arial" panose="020B0604020202020204" pitchFamily="34" charset="0"/>
                  <a:ea typeface="微软雅黑"/>
                  <a:cs typeface="Arial" panose="020B0604020202020204" pitchFamily="34" charset="0"/>
                </a:rPr>
                <a:t>Income</a:t>
              </a:r>
            </a:p>
            <a:p>
              <a:pPr defTabSz="914400"/>
              <a:r>
                <a:rPr lang="en-US" sz="1100" dirty="0">
                  <a:solidFill>
                    <a:srgbClr val="000000"/>
                  </a:solidFill>
                  <a:latin typeface="Arial" panose="020B0604020202020204" pitchFamily="34" charset="0"/>
                  <a:ea typeface="微软雅黑"/>
                  <a:cs typeface="Arial" panose="020B0604020202020204" pitchFamily="34" charset="0"/>
                </a:rPr>
                <a:t>Education</a:t>
              </a:r>
            </a:p>
            <a:p>
              <a:pPr defTabSz="914400"/>
              <a:r>
                <a:rPr lang="en-US" sz="1100" dirty="0">
                  <a:solidFill>
                    <a:srgbClr val="000000"/>
                  </a:solidFill>
                  <a:latin typeface="Arial" panose="020B0604020202020204" pitchFamily="34" charset="0"/>
                  <a:ea typeface="微软雅黑"/>
                  <a:cs typeface="Arial" panose="020B0604020202020204" pitchFamily="34" charset="0"/>
                </a:rPr>
                <a:t>Language</a:t>
              </a:r>
            </a:p>
          </p:txBody>
        </p:sp>
        <p:sp>
          <p:nvSpPr>
            <p:cNvPr id="41" name="Rectangle 40">
              <a:extLst>
                <a:ext uri="{FF2B5EF4-FFF2-40B4-BE49-F238E27FC236}">
                  <a16:creationId xmlns:a16="http://schemas.microsoft.com/office/drawing/2014/main" id="{6B0E8C25-E0B0-47EB-893E-6423A2D7DF23}"/>
                </a:ext>
              </a:extLst>
            </p:cNvPr>
            <p:cNvSpPr/>
            <p:nvPr/>
          </p:nvSpPr>
          <p:spPr>
            <a:xfrm>
              <a:off x="668442" y="3899491"/>
              <a:ext cx="1328630" cy="1100301"/>
            </a:xfrm>
            <a:prstGeom prst="rect">
              <a:avLst/>
            </a:prstGeom>
            <a:solidFill>
              <a:schemeClr val="bg1"/>
            </a:solidFill>
            <a:ln>
              <a:solidFill>
                <a:schemeClr val="tx1"/>
              </a:solidFill>
            </a:ln>
          </p:spPr>
          <p:txBody>
            <a:bodyPr wrap="square">
              <a:spAutoFit/>
            </a:bodyPr>
            <a:lstStyle/>
            <a:p>
              <a:pPr defTabSz="914400"/>
              <a:r>
                <a:rPr lang="en-US" sz="1050" dirty="0">
                  <a:solidFill>
                    <a:srgbClr val="000000"/>
                  </a:solidFill>
                  <a:latin typeface="Arial" panose="020B0604020202020204" pitchFamily="34" charset="0"/>
                  <a:ea typeface="微软雅黑"/>
                  <a:cs typeface="Arial" panose="020B0604020202020204" pitchFamily="34" charset="0"/>
                </a:rPr>
                <a:t>Flood</a:t>
              </a:r>
            </a:p>
            <a:p>
              <a:pPr defTabSz="914400"/>
              <a:r>
                <a:rPr lang="en-US" sz="1100" dirty="0">
                  <a:solidFill>
                    <a:srgbClr val="000000"/>
                  </a:solidFill>
                  <a:latin typeface="Arial" panose="020B0604020202020204" pitchFamily="34" charset="0"/>
                  <a:ea typeface="微软雅黑"/>
                  <a:cs typeface="Arial" panose="020B0604020202020204" pitchFamily="34" charset="0"/>
                </a:rPr>
                <a:t>Fire</a:t>
              </a:r>
            </a:p>
            <a:p>
              <a:pPr defTabSz="914400"/>
              <a:r>
                <a:rPr lang="en-US" sz="1100" dirty="0">
                  <a:solidFill>
                    <a:srgbClr val="000000"/>
                  </a:solidFill>
                  <a:latin typeface="Arial" panose="020B0604020202020204" pitchFamily="34" charset="0"/>
                  <a:ea typeface="微软雅黑"/>
                  <a:cs typeface="Arial" panose="020B0604020202020204" pitchFamily="34" charset="0"/>
                </a:rPr>
                <a:t>Sea Level Rise</a:t>
              </a:r>
            </a:p>
            <a:p>
              <a:pPr defTabSz="914400"/>
              <a:r>
                <a:rPr lang="en-US" sz="1100" dirty="0">
                  <a:solidFill>
                    <a:srgbClr val="000000"/>
                  </a:solidFill>
                  <a:latin typeface="Arial" panose="020B0604020202020204" pitchFamily="34" charset="0"/>
                  <a:ea typeface="微软雅黑"/>
                  <a:cs typeface="Arial" panose="020B0604020202020204" pitchFamily="34" charset="0"/>
                </a:rPr>
                <a:t>Heat</a:t>
              </a:r>
            </a:p>
            <a:p>
              <a:pPr defTabSz="914400"/>
              <a:r>
                <a:rPr lang="en-US" sz="1100" dirty="0">
                  <a:solidFill>
                    <a:srgbClr val="000000"/>
                  </a:solidFill>
                  <a:latin typeface="Arial" panose="020B0604020202020204" pitchFamily="34" charset="0"/>
                  <a:ea typeface="微软雅黑"/>
                  <a:cs typeface="Arial" panose="020B0604020202020204" pitchFamily="34" charset="0"/>
                </a:rPr>
                <a:t>Disease</a:t>
              </a:r>
            </a:p>
            <a:p>
              <a:pPr defTabSz="914400"/>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42" name="Rectangle 41">
              <a:extLst>
                <a:ext uri="{FF2B5EF4-FFF2-40B4-BE49-F238E27FC236}">
                  <a16:creationId xmlns:a16="http://schemas.microsoft.com/office/drawing/2014/main" id="{D1BA5B39-F2D1-449D-95E8-584261B518AA}"/>
                </a:ext>
              </a:extLst>
            </p:cNvPr>
            <p:cNvSpPr/>
            <p:nvPr/>
          </p:nvSpPr>
          <p:spPr>
            <a:xfrm>
              <a:off x="298673" y="4932557"/>
              <a:ext cx="1661821" cy="430887"/>
            </a:xfrm>
            <a:prstGeom prst="rect">
              <a:avLst/>
            </a:prstGeom>
            <a:solidFill>
              <a:schemeClr val="bg1"/>
            </a:solidFill>
            <a:ln>
              <a:solidFill>
                <a:schemeClr val="bg1"/>
              </a:solidFill>
            </a:ln>
          </p:spPr>
          <p:txBody>
            <a:bodyPr wrap="square">
              <a:spAutoFit/>
            </a:bodyPr>
            <a:lstStyle/>
            <a:p>
              <a:pPr defTabSz="914400"/>
              <a:r>
                <a:rPr lang="en-US" sz="1100" dirty="0">
                  <a:solidFill>
                    <a:srgbClr val="000000"/>
                  </a:solidFill>
                  <a:latin typeface="Arial" panose="020B0604020202020204" pitchFamily="34" charset="0"/>
                  <a:ea typeface="微软雅黑"/>
                  <a:cs typeface="Arial" panose="020B0604020202020204" pitchFamily="34" charset="0"/>
                </a:rPr>
                <a:t> </a:t>
              </a:r>
            </a:p>
            <a:p>
              <a:pPr defTabSz="914400"/>
              <a:endParaRPr lang="en-US" sz="1100" dirty="0">
                <a:solidFill>
                  <a:srgbClr val="000000"/>
                </a:solidFill>
                <a:latin typeface="Arial" panose="020B0604020202020204" pitchFamily="34" charset="0"/>
                <a:ea typeface="微软雅黑"/>
                <a:cs typeface="Arial" panose="020B0604020202020204" pitchFamily="34" charset="0"/>
              </a:endParaRPr>
            </a:p>
          </p:txBody>
        </p:sp>
      </p:grpSp>
      <p:graphicFrame>
        <p:nvGraphicFramePr>
          <p:cNvPr id="30" name="Chart 29">
            <a:extLst>
              <a:ext uri="{FF2B5EF4-FFF2-40B4-BE49-F238E27FC236}">
                <a16:creationId xmlns:a16="http://schemas.microsoft.com/office/drawing/2014/main" id="{79495089-97E7-4338-94ED-02E38F093F5E}"/>
              </a:ext>
            </a:extLst>
          </p:cNvPr>
          <p:cNvGraphicFramePr>
            <a:graphicFrameLocks/>
          </p:cNvGraphicFramePr>
          <p:nvPr/>
        </p:nvGraphicFramePr>
        <p:xfrm>
          <a:off x="3693665" y="1022650"/>
          <a:ext cx="7774085" cy="5613042"/>
        </p:xfrm>
        <a:graphic>
          <a:graphicData uri="http://schemas.openxmlformats.org/drawingml/2006/chart">
            <c:chart xmlns:c="http://schemas.openxmlformats.org/drawingml/2006/chart" xmlns:r="http://schemas.openxmlformats.org/officeDocument/2006/relationships" r:id="rId4"/>
          </a:graphicData>
        </a:graphic>
      </p:graphicFrame>
      <p:sp>
        <p:nvSpPr>
          <p:cNvPr id="59" name="Rectangle 58">
            <a:extLst>
              <a:ext uri="{FF2B5EF4-FFF2-40B4-BE49-F238E27FC236}">
                <a16:creationId xmlns:a16="http://schemas.microsoft.com/office/drawing/2014/main" id="{32ACE382-F85E-474E-AAE1-93B8E979C051}"/>
              </a:ext>
            </a:extLst>
          </p:cNvPr>
          <p:cNvSpPr/>
          <p:nvPr/>
        </p:nvSpPr>
        <p:spPr>
          <a:xfrm>
            <a:off x="3711575" y="1265985"/>
            <a:ext cx="749019" cy="307777"/>
          </a:xfrm>
          <a:prstGeom prst="rect">
            <a:avLst/>
          </a:prstGeom>
          <a:solidFill>
            <a:schemeClr val="bg1"/>
          </a:solidFill>
        </p:spPr>
        <p:txBody>
          <a:bodyPr wrap="square">
            <a:spAutoFit/>
          </a:bodyPr>
          <a:lstStyle/>
          <a:p>
            <a:pPr defTabSz="914400"/>
            <a:r>
              <a:rPr lang="en-US" sz="1400"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(%tile)</a:t>
            </a:r>
            <a:endParaRPr lang="en-US" sz="1400" dirty="0">
              <a:solidFill>
                <a:srgbClr val="000000"/>
              </a:solidFill>
              <a:latin typeface="微软雅黑"/>
              <a:ea typeface="微软雅黑"/>
            </a:endParaRPr>
          </a:p>
        </p:txBody>
      </p:sp>
      <p:cxnSp>
        <p:nvCxnSpPr>
          <p:cNvPr id="21" name="Straight Connector 20">
            <a:extLst>
              <a:ext uri="{FF2B5EF4-FFF2-40B4-BE49-F238E27FC236}">
                <a16:creationId xmlns:a16="http://schemas.microsoft.com/office/drawing/2014/main" id="{43BEF98E-FEEE-4C3B-8364-9413A798CF2D}"/>
              </a:ext>
            </a:extLst>
          </p:cNvPr>
          <p:cNvCxnSpPr/>
          <p:nvPr/>
        </p:nvCxnSpPr>
        <p:spPr bwMode="auto">
          <a:xfrm flipH="1">
            <a:off x="4460594" y="3624872"/>
            <a:ext cx="4815281" cy="0"/>
          </a:xfrm>
          <a:prstGeom prst="line">
            <a:avLst/>
          </a:prstGeom>
          <a:solidFill>
            <a:schemeClr val="accent1"/>
          </a:solidFill>
          <a:ln w="9525" cap="flat" cmpd="sng" algn="ctr">
            <a:solidFill>
              <a:srgbClr val="0070C0"/>
            </a:solidFill>
            <a:prstDash val="solid"/>
            <a:round/>
            <a:headEnd type="none" w="med" len="med"/>
            <a:tailEnd type="none" w="med" len="med"/>
          </a:ln>
          <a:effectLst/>
        </p:spPr>
      </p:cxnSp>
      <p:sp>
        <p:nvSpPr>
          <p:cNvPr id="2" name="Oval 1">
            <a:extLst>
              <a:ext uri="{FF2B5EF4-FFF2-40B4-BE49-F238E27FC236}">
                <a16:creationId xmlns:a16="http://schemas.microsoft.com/office/drawing/2014/main" id="{B6CA614D-BF72-434C-A63C-77DB1FA08567}"/>
              </a:ext>
            </a:extLst>
          </p:cNvPr>
          <p:cNvSpPr/>
          <p:nvPr/>
        </p:nvSpPr>
        <p:spPr bwMode="auto">
          <a:xfrm>
            <a:off x="9893030" y="1803633"/>
            <a:ext cx="1574719" cy="4980289"/>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360907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5639" y="80426"/>
            <a:ext cx="11553782" cy="644880"/>
          </a:xfrm>
        </p:spPr>
        <p:txBody>
          <a:bodyPr>
            <a:noAutofit/>
          </a:bodyPr>
          <a:lstStyle/>
          <a:p>
            <a:r>
              <a:rPr lang="en-US" altLang="zh-CN" sz="2800" dirty="0">
                <a:latin typeface="Arial" panose="020B0604020202020204" pitchFamily="34" charset="0"/>
                <a:cs typeface="Arial" panose="020B0604020202020204" pitchFamily="34" charset="0"/>
              </a:rPr>
              <a:t>Proximity &amp; Spatial Analysis:</a:t>
            </a:r>
            <a:r>
              <a:rPr lang="en-US" altLang="zh-CN" sz="2800" dirty="0">
                <a:solidFill>
                  <a:srgbClr val="FFFF00"/>
                </a:solidFill>
                <a:latin typeface="Arial" panose="020B0604020202020204" pitchFamily="34" charset="0"/>
                <a:cs typeface="Arial" panose="020B0604020202020204" pitchFamily="34" charset="0"/>
              </a:rPr>
              <a:t> Allow to “Zoom-out” &amp; “Zoom-in” Nationally for all Facilities under same “Sector Group”</a:t>
            </a:r>
            <a:endParaRPr lang="zh-CN" altLang="en-US" sz="2800" dirty="0">
              <a:solidFill>
                <a:srgbClr val="FFFF00"/>
              </a:solidFill>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9763144" y="630802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31</a:t>
            </a:fld>
            <a:endParaRPr lang="en-US" dirty="0">
              <a:solidFill>
                <a:prstClr val="black">
                  <a:tint val="75000"/>
                </a:prstClr>
              </a:solidFill>
              <a:latin typeface="Arial" pitchFamily="34" charset="0"/>
              <a:ea typeface="微软雅黑"/>
            </a:endParaRPr>
          </a:p>
        </p:txBody>
      </p:sp>
      <p:grpSp>
        <p:nvGrpSpPr>
          <p:cNvPr id="2" name="Group 1">
            <a:extLst>
              <a:ext uri="{FF2B5EF4-FFF2-40B4-BE49-F238E27FC236}">
                <a16:creationId xmlns:a16="http://schemas.microsoft.com/office/drawing/2014/main" id="{98C8480B-8B8A-44ED-99CE-490A552FD5B2}"/>
              </a:ext>
            </a:extLst>
          </p:cNvPr>
          <p:cNvGrpSpPr/>
          <p:nvPr/>
        </p:nvGrpSpPr>
        <p:grpSpPr>
          <a:xfrm>
            <a:off x="106607" y="2201571"/>
            <a:ext cx="5295047" cy="3855246"/>
            <a:chOff x="1524000" y="874033"/>
            <a:chExt cx="9178287" cy="5792578"/>
          </a:xfrm>
        </p:grpSpPr>
        <p:pic>
          <p:nvPicPr>
            <p:cNvPr id="3" name="Picture 2">
              <a:extLst>
                <a:ext uri="{FF2B5EF4-FFF2-40B4-BE49-F238E27FC236}">
                  <a16:creationId xmlns:a16="http://schemas.microsoft.com/office/drawing/2014/main" id="{7581BC56-9C4C-4474-A57E-160FA6676630}"/>
                </a:ext>
              </a:extLst>
            </p:cNvPr>
            <p:cNvPicPr>
              <a:picLocks noChangeAspect="1"/>
            </p:cNvPicPr>
            <p:nvPr/>
          </p:nvPicPr>
          <p:blipFill>
            <a:blip r:embed="rId3"/>
            <a:stretch>
              <a:fillRect/>
            </a:stretch>
          </p:blipFill>
          <p:spPr>
            <a:xfrm>
              <a:off x="1524000" y="874033"/>
              <a:ext cx="9178287" cy="5792578"/>
            </a:xfrm>
            <a:prstGeom prst="rect">
              <a:avLst/>
            </a:prstGeom>
            <a:ln w="19050">
              <a:solidFill>
                <a:schemeClr val="accent1"/>
              </a:solidFill>
            </a:ln>
          </p:spPr>
        </p:pic>
        <p:pic>
          <p:nvPicPr>
            <p:cNvPr id="27" name="Picture 26">
              <a:extLst>
                <a:ext uri="{FF2B5EF4-FFF2-40B4-BE49-F238E27FC236}">
                  <a16:creationId xmlns:a16="http://schemas.microsoft.com/office/drawing/2014/main" id="{5BD250C7-45A5-4B80-AB9B-FC1AC1CAF017}"/>
                </a:ext>
              </a:extLst>
            </p:cNvPr>
            <p:cNvPicPr>
              <a:picLocks noChangeAspect="1"/>
            </p:cNvPicPr>
            <p:nvPr/>
          </p:nvPicPr>
          <p:blipFill>
            <a:blip r:embed="rId4"/>
            <a:stretch>
              <a:fillRect/>
            </a:stretch>
          </p:blipFill>
          <p:spPr>
            <a:xfrm>
              <a:off x="7010691" y="2639830"/>
              <a:ext cx="3675599" cy="2602537"/>
            </a:xfrm>
            <a:prstGeom prst="rect">
              <a:avLst/>
            </a:prstGeom>
            <a:ln>
              <a:solidFill>
                <a:schemeClr val="tx1"/>
              </a:solidFill>
            </a:ln>
          </p:spPr>
        </p:pic>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718627" y="5930811"/>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 name="Oval 3">
              <a:extLst>
                <a:ext uri="{FF2B5EF4-FFF2-40B4-BE49-F238E27FC236}">
                  <a16:creationId xmlns:a16="http://schemas.microsoft.com/office/drawing/2014/main" id="{A52F0FCA-4207-4B16-9B48-8A3118377D63}"/>
                </a:ext>
              </a:extLst>
            </p:cNvPr>
            <p:cNvSpPr/>
            <p:nvPr/>
          </p:nvSpPr>
          <p:spPr bwMode="auto">
            <a:xfrm>
              <a:off x="2329642" y="2210671"/>
              <a:ext cx="1823258" cy="1675529"/>
            </a:xfrm>
            <a:prstGeom prst="ellipse">
              <a:avLst/>
            </a:prstGeom>
            <a:noFill/>
            <a:ln w="38100"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900" dirty="0">
                <a:solidFill>
                  <a:srgbClr val="FF3300"/>
                </a:solidFill>
                <a:latin typeface="Arial" charset="0"/>
                <a:ea typeface="宋体" pitchFamily="2" charset="-122"/>
              </a:endParaRPr>
            </a:p>
          </p:txBody>
        </p:sp>
        <p:pic>
          <p:nvPicPr>
            <p:cNvPr id="5" name="Picture 4">
              <a:extLst>
                <a:ext uri="{FF2B5EF4-FFF2-40B4-BE49-F238E27FC236}">
                  <a16:creationId xmlns:a16="http://schemas.microsoft.com/office/drawing/2014/main" id="{551D6380-9E7E-4871-8935-9D308B7AFD3E}"/>
                </a:ext>
              </a:extLst>
            </p:cNvPr>
            <p:cNvPicPr>
              <a:picLocks noChangeAspect="1"/>
            </p:cNvPicPr>
            <p:nvPr/>
          </p:nvPicPr>
          <p:blipFill rotWithShape="1">
            <a:blip r:embed="rId4"/>
            <a:srcRect b="55277"/>
            <a:stretch/>
          </p:blipFill>
          <p:spPr>
            <a:xfrm>
              <a:off x="3258024" y="4275562"/>
              <a:ext cx="6106000" cy="1946869"/>
            </a:xfrm>
            <a:prstGeom prst="rect">
              <a:avLst/>
            </a:prstGeom>
            <a:ln>
              <a:solidFill>
                <a:schemeClr val="tx1"/>
              </a:solidFill>
            </a:ln>
          </p:spPr>
        </p:pic>
        <p:sp>
          <p:nvSpPr>
            <p:cNvPr id="21" name="Rectangle 20">
              <a:extLst>
                <a:ext uri="{FF2B5EF4-FFF2-40B4-BE49-F238E27FC236}">
                  <a16:creationId xmlns:a16="http://schemas.microsoft.com/office/drawing/2014/main" id="{C9A7E780-77F9-4181-B85B-A26333CEB478}"/>
                </a:ext>
              </a:extLst>
            </p:cNvPr>
            <p:cNvSpPr/>
            <p:nvPr/>
          </p:nvSpPr>
          <p:spPr>
            <a:xfrm>
              <a:off x="3244701" y="4955916"/>
              <a:ext cx="6088975" cy="508684"/>
            </a:xfrm>
            <a:prstGeom prst="rect">
              <a:avLst/>
            </a:prstGeom>
            <a:solidFill>
              <a:schemeClr val="bg1"/>
            </a:solidFill>
            <a:ln>
              <a:solidFill>
                <a:schemeClr val="tx1"/>
              </a:solidFill>
            </a:ln>
          </p:spPr>
          <p:txBody>
            <a:bodyPr wrap="square">
              <a:spAutoFit/>
            </a:bodyPr>
            <a:lstStyle/>
            <a:p>
              <a:pPr defTabSz="914400"/>
              <a:r>
                <a:rPr lang="en-US" sz="400" b="1" u="sng"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Facility</a:t>
              </a:r>
              <a:r>
                <a:rPr lang="en-US" sz="4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American Synthesis Rubber Co., KY                 </a:t>
              </a:r>
              <a:r>
                <a:rPr lang="en-US" sz="400" b="1" u="sng" kern="100" dirty="0">
                  <a:latin typeface="Times New Roman" panose="02020603050405020304" pitchFamily="18" charset="0"/>
                  <a:ea typeface="等线" panose="02010600030101010101" pitchFamily="2" charset="-122"/>
                  <a:cs typeface="Times New Roman" panose="02020603050405020304" pitchFamily="18" charset="0"/>
                </a:rPr>
                <a:t>Sector group</a:t>
              </a:r>
              <a:r>
                <a:rPr lang="en-US" sz="400" b="1" kern="100" dirty="0">
                  <a:latin typeface="Times New Roman" panose="02020603050405020304" pitchFamily="18" charset="0"/>
                  <a:ea typeface="等线" panose="02010600030101010101" pitchFamily="2" charset="-122"/>
                  <a:cs typeface="Times New Roman" panose="02020603050405020304" pitchFamily="18" charset="0"/>
                </a:rPr>
                <a:t>: Polymers and Resins Production</a:t>
              </a:r>
              <a:endParaRPr lang="en-US" sz="4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endParaRPr>
            </a:p>
            <a:p>
              <a:pPr defTabSz="914400"/>
              <a:r>
                <a:rPr lang="en-US" sz="1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p>
            <a:p>
              <a:pPr defTabSz="914400"/>
              <a:r>
                <a:rPr lang="en-US" sz="4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sz="7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x     </a:t>
              </a:r>
              <a:r>
                <a:rPr lang="en-US" sz="4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Display national map for Sector group</a:t>
              </a:r>
            </a:p>
          </p:txBody>
        </p:sp>
        <p:sp>
          <p:nvSpPr>
            <p:cNvPr id="19" name="Rectangle 18">
              <a:extLst>
                <a:ext uri="{FF2B5EF4-FFF2-40B4-BE49-F238E27FC236}">
                  <a16:creationId xmlns:a16="http://schemas.microsoft.com/office/drawing/2014/main" id="{D1691BF3-5FA0-408F-A462-6B98FC7160B6}"/>
                </a:ext>
              </a:extLst>
            </p:cNvPr>
            <p:cNvSpPr/>
            <p:nvPr/>
          </p:nvSpPr>
          <p:spPr bwMode="auto">
            <a:xfrm>
              <a:off x="3230592" y="5452967"/>
              <a:ext cx="6106000" cy="1136885"/>
            </a:xfrm>
            <a:prstGeom prst="rect">
              <a:avLst/>
            </a:prstGeom>
            <a:solidFill>
              <a:schemeClr val="bg2"/>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900" dirty="0">
                <a:solidFill>
                  <a:srgbClr val="FF3300"/>
                </a:solidFill>
                <a:latin typeface="Arial" charset="0"/>
                <a:ea typeface="宋体" pitchFamily="2" charset="-122"/>
              </a:endParaRPr>
            </a:p>
          </p:txBody>
        </p:sp>
        <p:sp>
          <p:nvSpPr>
            <p:cNvPr id="23" name="Rectangle 22">
              <a:extLst>
                <a:ext uri="{FF2B5EF4-FFF2-40B4-BE49-F238E27FC236}">
                  <a16:creationId xmlns:a16="http://schemas.microsoft.com/office/drawing/2014/main" id="{58DB7AB7-225C-4AE1-B1B9-2B1069CAA46E}"/>
                </a:ext>
              </a:extLst>
            </p:cNvPr>
            <p:cNvSpPr/>
            <p:nvPr/>
          </p:nvSpPr>
          <p:spPr>
            <a:xfrm>
              <a:off x="4279859" y="6104166"/>
              <a:ext cx="1904264" cy="277464"/>
            </a:xfrm>
            <a:prstGeom prst="rect">
              <a:avLst/>
            </a:prstGeom>
            <a:solidFill>
              <a:schemeClr val="bg2"/>
            </a:solidFill>
            <a:ln>
              <a:solidFill>
                <a:schemeClr val="tx1"/>
              </a:solidFill>
            </a:ln>
          </p:spPr>
          <p:txBody>
            <a:bodyPr wrap="square">
              <a:spAutoFit/>
            </a:bodyPr>
            <a:lstStyle/>
            <a:p>
              <a:pPr algn="ctr" defTabSz="914400"/>
              <a:r>
                <a:rPr lang="en-US" sz="600" b="1" kern="100" dirty="0">
                  <a:solidFill>
                    <a:srgbClr val="000000"/>
                  </a:solidFill>
                  <a:latin typeface="Arial" panose="020B0604020202020204" pitchFamily="34" charset="0"/>
                  <a:ea typeface="等线" panose="02010600030101010101" pitchFamily="2" charset="-122"/>
                  <a:cs typeface="Arial" panose="020B0604020202020204" pitchFamily="34" charset="0"/>
                </a:rPr>
                <a:t>Create Table</a:t>
              </a:r>
            </a:p>
          </p:txBody>
        </p:sp>
        <p:sp>
          <p:nvSpPr>
            <p:cNvPr id="24" name="Rectangle 23">
              <a:extLst>
                <a:ext uri="{FF2B5EF4-FFF2-40B4-BE49-F238E27FC236}">
                  <a16:creationId xmlns:a16="http://schemas.microsoft.com/office/drawing/2014/main" id="{5684A689-EAF8-4ED7-B733-7717143C2A70}"/>
                </a:ext>
              </a:extLst>
            </p:cNvPr>
            <p:cNvSpPr/>
            <p:nvPr/>
          </p:nvSpPr>
          <p:spPr>
            <a:xfrm>
              <a:off x="6398804" y="6096958"/>
              <a:ext cx="1821428" cy="277464"/>
            </a:xfrm>
            <a:prstGeom prst="rect">
              <a:avLst/>
            </a:prstGeom>
            <a:solidFill>
              <a:schemeClr val="bg2"/>
            </a:solidFill>
            <a:ln>
              <a:solidFill>
                <a:schemeClr val="tx1"/>
              </a:solidFill>
            </a:ln>
          </p:spPr>
          <p:txBody>
            <a:bodyPr wrap="square">
              <a:spAutoFit/>
            </a:bodyPr>
            <a:lstStyle/>
            <a:p>
              <a:pPr algn="ctr" defTabSz="914400"/>
              <a:r>
                <a:rPr lang="en-US" sz="600" b="1" kern="100" dirty="0">
                  <a:solidFill>
                    <a:srgbClr val="000000"/>
                  </a:solidFill>
                  <a:latin typeface="Arial" panose="020B0604020202020204" pitchFamily="34" charset="0"/>
                  <a:ea typeface="等线" panose="02010600030101010101" pitchFamily="2" charset="-122"/>
                  <a:cs typeface="Arial" panose="020B0604020202020204" pitchFamily="34" charset="0"/>
                </a:rPr>
                <a:t>Create Plot</a:t>
              </a:r>
            </a:p>
          </p:txBody>
        </p:sp>
        <p:sp>
          <p:nvSpPr>
            <p:cNvPr id="6" name="Rectangle 5">
              <a:extLst>
                <a:ext uri="{FF2B5EF4-FFF2-40B4-BE49-F238E27FC236}">
                  <a16:creationId xmlns:a16="http://schemas.microsoft.com/office/drawing/2014/main" id="{2220978B-1ABA-4B95-8BB1-F4DE170A2154}"/>
                </a:ext>
              </a:extLst>
            </p:cNvPr>
            <p:cNvSpPr/>
            <p:nvPr/>
          </p:nvSpPr>
          <p:spPr>
            <a:xfrm>
              <a:off x="3239737" y="4269740"/>
              <a:ext cx="6121998" cy="346829"/>
            </a:xfrm>
            <a:prstGeom prst="rect">
              <a:avLst/>
            </a:prstGeom>
            <a:solidFill>
              <a:schemeClr val="bg2"/>
            </a:solidFill>
            <a:ln w="28575">
              <a:solidFill>
                <a:schemeClr val="tx1"/>
              </a:solidFill>
            </a:ln>
          </p:spPr>
          <p:txBody>
            <a:bodyPr wrap="square">
              <a:spAutoFit/>
            </a:bodyPr>
            <a:lstStyle/>
            <a:p>
              <a:pPr algn="ctr" defTabSz="914400"/>
              <a:r>
                <a:rPr lang="en-US" sz="7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 and Spatial Analysis for MP Risks and EJ  </a:t>
              </a:r>
              <a:r>
                <a:rPr lang="en-US" sz="900" b="1" kern="100" dirty="0">
                  <a:solidFill>
                    <a:srgbClr val="000000"/>
                  </a:solidFill>
                  <a:latin typeface="Arial" panose="020B0604020202020204" pitchFamily="34" charset="0"/>
                  <a:ea typeface="等线" panose="02010600030101010101" pitchFamily="2" charset="-122"/>
                  <a:cs typeface="Arial" panose="020B0604020202020204" pitchFamily="34" charset="0"/>
                </a:rPr>
                <a:t>  </a:t>
              </a:r>
              <a:r>
                <a:rPr lang="en-US" sz="700" b="1" kern="100" dirty="0">
                  <a:solidFill>
                    <a:srgbClr val="000000"/>
                  </a:solidFill>
                  <a:latin typeface="Arial" panose="020B0604020202020204" pitchFamily="34" charset="0"/>
                  <a:ea typeface="等线" panose="02010600030101010101" pitchFamily="2" charset="-122"/>
                  <a:cs typeface="Arial" panose="020B0604020202020204" pitchFamily="34" charset="0"/>
                </a:rPr>
                <a:t> </a:t>
              </a:r>
              <a:endParaRPr lang="en-US" sz="700" b="1" dirty="0">
                <a:solidFill>
                  <a:srgbClr val="000000"/>
                </a:solidFill>
                <a:latin typeface="Arial" panose="020B0604020202020204" pitchFamily="34" charset="0"/>
                <a:ea typeface="微软雅黑"/>
                <a:cs typeface="Arial" panose="020B0604020202020204" pitchFamily="34" charset="0"/>
              </a:endParaRPr>
            </a:p>
          </p:txBody>
        </p:sp>
        <p:sp>
          <p:nvSpPr>
            <p:cNvPr id="7" name="Rectangle 6">
              <a:extLst>
                <a:ext uri="{FF2B5EF4-FFF2-40B4-BE49-F238E27FC236}">
                  <a16:creationId xmlns:a16="http://schemas.microsoft.com/office/drawing/2014/main" id="{93878FB0-0D10-418A-92F6-2C4EE4AE07A5}"/>
                </a:ext>
              </a:extLst>
            </p:cNvPr>
            <p:cNvSpPr/>
            <p:nvPr/>
          </p:nvSpPr>
          <p:spPr>
            <a:xfrm>
              <a:off x="3215654" y="4647328"/>
              <a:ext cx="1717797" cy="277464"/>
            </a:xfrm>
            <a:prstGeom prst="rect">
              <a:avLst/>
            </a:prstGeom>
            <a:solidFill>
              <a:srgbClr val="FFFF00"/>
            </a:solidFill>
            <a:ln>
              <a:solidFill>
                <a:schemeClr val="tx1"/>
              </a:solidFill>
            </a:ln>
          </p:spPr>
          <p:txBody>
            <a:bodyPr wrap="square">
              <a:spAutoFit/>
            </a:bodyPr>
            <a:lstStyle/>
            <a:p>
              <a:pPr algn="ctr" defTabSz="914400"/>
              <a:r>
                <a:rPr lang="en-US" sz="6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 Analysis</a:t>
              </a:r>
              <a:endParaRPr lang="en-US" sz="600" dirty="0">
                <a:solidFill>
                  <a:srgbClr val="000000"/>
                </a:solidFill>
                <a:latin typeface="Arial" panose="020B0604020202020204" pitchFamily="34" charset="0"/>
                <a:ea typeface="微软雅黑"/>
                <a:cs typeface="Arial" panose="020B0604020202020204" pitchFamily="34" charset="0"/>
              </a:endParaRPr>
            </a:p>
          </p:txBody>
        </p:sp>
        <p:sp>
          <p:nvSpPr>
            <p:cNvPr id="14" name="Rectangle 13">
              <a:extLst>
                <a:ext uri="{FF2B5EF4-FFF2-40B4-BE49-F238E27FC236}">
                  <a16:creationId xmlns:a16="http://schemas.microsoft.com/office/drawing/2014/main" id="{513DA572-D8D5-4AED-9EE8-BA1804907FB0}"/>
                </a:ext>
              </a:extLst>
            </p:cNvPr>
            <p:cNvSpPr/>
            <p:nvPr/>
          </p:nvSpPr>
          <p:spPr>
            <a:xfrm>
              <a:off x="6375000" y="4675211"/>
              <a:ext cx="1190728" cy="254342"/>
            </a:xfrm>
            <a:prstGeom prst="rect">
              <a:avLst/>
            </a:prstGeom>
            <a:solidFill>
              <a:schemeClr val="bg1"/>
            </a:solidFill>
            <a:ln>
              <a:noFill/>
            </a:ln>
          </p:spPr>
          <p:txBody>
            <a:bodyPr wrap="square">
              <a:spAutoFit/>
            </a:bodyPr>
            <a:lstStyle/>
            <a:p>
              <a:pPr algn="ctr" defTabSz="914400"/>
              <a:endParaRPr lang="en-US" sz="500" dirty="0">
                <a:solidFill>
                  <a:srgbClr val="000000"/>
                </a:solidFill>
                <a:latin typeface="Arial" panose="020B0604020202020204" pitchFamily="34" charset="0"/>
                <a:ea typeface="微软雅黑"/>
                <a:cs typeface="Arial" panose="020B0604020202020204" pitchFamily="34" charset="0"/>
              </a:endParaRPr>
            </a:p>
          </p:txBody>
        </p:sp>
        <p:grpSp>
          <p:nvGrpSpPr>
            <p:cNvPr id="30" name="Group 29">
              <a:extLst>
                <a:ext uri="{FF2B5EF4-FFF2-40B4-BE49-F238E27FC236}">
                  <a16:creationId xmlns:a16="http://schemas.microsoft.com/office/drawing/2014/main" id="{C109F5D3-21DA-4064-A5FF-BA0BCF919567}"/>
                </a:ext>
              </a:extLst>
            </p:cNvPr>
            <p:cNvGrpSpPr/>
            <p:nvPr/>
          </p:nvGrpSpPr>
          <p:grpSpPr>
            <a:xfrm>
              <a:off x="6304383" y="5633804"/>
              <a:ext cx="1564787" cy="293775"/>
              <a:chOff x="4667038" y="4938031"/>
              <a:chExt cx="1564787" cy="293775"/>
            </a:xfrm>
          </p:grpSpPr>
          <p:sp>
            <p:nvSpPr>
              <p:cNvPr id="11" name="Rectangle 10">
                <a:extLst>
                  <a:ext uri="{FF2B5EF4-FFF2-40B4-BE49-F238E27FC236}">
                    <a16:creationId xmlns:a16="http://schemas.microsoft.com/office/drawing/2014/main" id="{BBF9F624-84B4-43D9-B118-0B28DF181BB9}"/>
                  </a:ext>
                </a:extLst>
              </p:cNvPr>
              <p:cNvSpPr/>
              <p:nvPr/>
            </p:nvSpPr>
            <p:spPr>
              <a:xfrm flipH="1">
                <a:off x="4667038" y="4970872"/>
                <a:ext cx="394817" cy="254341"/>
              </a:xfrm>
              <a:prstGeom prst="rect">
                <a:avLst/>
              </a:prstGeom>
            </p:spPr>
            <p:txBody>
              <a:bodyPr wrap="square">
                <a:spAutoFit/>
              </a:bodyPr>
              <a:lstStyle/>
              <a:p>
                <a:pPr defTabSz="914400"/>
                <a:r>
                  <a:rPr lang="en-US" sz="500"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5</a:t>
                </a:r>
                <a:endParaRPr lang="en-US" sz="500" dirty="0">
                  <a:solidFill>
                    <a:srgbClr val="000000"/>
                  </a:solidFill>
                  <a:latin typeface="微软雅黑"/>
                  <a:ea typeface="微软雅黑"/>
                </a:endParaRPr>
              </a:p>
            </p:txBody>
          </p:sp>
          <p:grpSp>
            <p:nvGrpSpPr>
              <p:cNvPr id="8" name="Group 7">
                <a:extLst>
                  <a:ext uri="{FF2B5EF4-FFF2-40B4-BE49-F238E27FC236}">
                    <a16:creationId xmlns:a16="http://schemas.microsoft.com/office/drawing/2014/main" id="{C7629572-0C1D-4789-8A79-9741A1D6CD0F}"/>
                  </a:ext>
                </a:extLst>
              </p:cNvPr>
              <p:cNvGrpSpPr/>
              <p:nvPr/>
            </p:nvGrpSpPr>
            <p:grpSpPr>
              <a:xfrm>
                <a:off x="4761458" y="4938031"/>
                <a:ext cx="1170432" cy="114009"/>
                <a:chOff x="4807178" y="4892311"/>
                <a:chExt cx="1170432" cy="114009"/>
              </a:xfrm>
            </p:grpSpPr>
            <p:cxnSp>
              <p:nvCxnSpPr>
                <p:cNvPr id="10" name="Straight Connector 9">
                  <a:extLst>
                    <a:ext uri="{FF2B5EF4-FFF2-40B4-BE49-F238E27FC236}">
                      <a16:creationId xmlns:a16="http://schemas.microsoft.com/office/drawing/2014/main" id="{B448E1AA-A400-4FDB-B625-66B0EC2708F3}"/>
                    </a:ext>
                  </a:extLst>
                </p:cNvPr>
                <p:cNvCxnSpPr/>
                <p:nvPr/>
              </p:nvCxnSpPr>
              <p:spPr bwMode="auto">
                <a:xfrm>
                  <a:off x="4807178" y="4941727"/>
                  <a:ext cx="1170432"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18" name="Rectangle 17">
                  <a:extLst>
                    <a:ext uri="{FF2B5EF4-FFF2-40B4-BE49-F238E27FC236}">
                      <a16:creationId xmlns:a16="http://schemas.microsoft.com/office/drawing/2014/main" id="{7112CEC0-27BB-4224-97B3-69A2BFAD3CDA}"/>
                    </a:ext>
                  </a:extLst>
                </p:cNvPr>
                <p:cNvSpPr/>
                <p:nvPr/>
              </p:nvSpPr>
              <p:spPr bwMode="auto">
                <a:xfrm>
                  <a:off x="5043680" y="4892311"/>
                  <a:ext cx="45719" cy="11400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900" dirty="0">
                    <a:solidFill>
                      <a:srgbClr val="FF3300"/>
                    </a:solidFill>
                    <a:latin typeface="Arial" charset="0"/>
                    <a:ea typeface="宋体" pitchFamily="2" charset="-122"/>
                  </a:endParaRPr>
                </a:p>
              </p:txBody>
            </p:sp>
          </p:grpSp>
          <p:sp>
            <p:nvSpPr>
              <p:cNvPr id="20" name="Rectangle 19">
                <a:extLst>
                  <a:ext uri="{FF2B5EF4-FFF2-40B4-BE49-F238E27FC236}">
                    <a16:creationId xmlns:a16="http://schemas.microsoft.com/office/drawing/2014/main" id="{9F7E70A6-CB09-4D14-8979-0F08697C23AE}"/>
                  </a:ext>
                </a:extLst>
              </p:cNvPr>
              <p:cNvSpPr/>
              <p:nvPr/>
            </p:nvSpPr>
            <p:spPr>
              <a:xfrm>
                <a:off x="5639158" y="4977465"/>
                <a:ext cx="592667" cy="254341"/>
              </a:xfrm>
              <a:prstGeom prst="rect">
                <a:avLst/>
              </a:prstGeom>
            </p:spPr>
            <p:txBody>
              <a:bodyPr wrap="none">
                <a:spAutoFit/>
              </a:bodyPr>
              <a:lstStyle/>
              <a:p>
                <a:pPr defTabSz="914400"/>
                <a:r>
                  <a:rPr lang="en-US" sz="500"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50km</a:t>
                </a:r>
                <a:endParaRPr lang="en-US" sz="500" dirty="0">
                  <a:solidFill>
                    <a:srgbClr val="000000"/>
                  </a:solidFill>
                  <a:latin typeface="微软雅黑"/>
                  <a:ea typeface="微软雅黑"/>
                </a:endParaRPr>
              </a:p>
            </p:txBody>
          </p:sp>
        </p:grpSp>
        <p:sp>
          <p:nvSpPr>
            <p:cNvPr id="25" name="Rectangle 24">
              <a:extLst>
                <a:ext uri="{FF2B5EF4-FFF2-40B4-BE49-F238E27FC236}">
                  <a16:creationId xmlns:a16="http://schemas.microsoft.com/office/drawing/2014/main" id="{E6DC3706-C353-463B-946A-AC7515AABABE}"/>
                </a:ext>
              </a:extLst>
            </p:cNvPr>
            <p:cNvSpPr/>
            <p:nvPr/>
          </p:nvSpPr>
          <p:spPr bwMode="auto">
            <a:xfrm>
              <a:off x="3224362" y="4636767"/>
              <a:ext cx="1725084" cy="30204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900" dirty="0">
                <a:solidFill>
                  <a:srgbClr val="FF3300"/>
                </a:solidFill>
                <a:latin typeface="Arial" charset="0"/>
                <a:ea typeface="宋体" pitchFamily="2" charset="-122"/>
              </a:endParaRPr>
            </a:p>
          </p:txBody>
        </p:sp>
        <p:grpSp>
          <p:nvGrpSpPr>
            <p:cNvPr id="31" name="Group 30">
              <a:extLst>
                <a:ext uri="{FF2B5EF4-FFF2-40B4-BE49-F238E27FC236}">
                  <a16:creationId xmlns:a16="http://schemas.microsoft.com/office/drawing/2014/main" id="{4C015334-AC65-4D69-A681-78A922DB232F}"/>
                </a:ext>
              </a:extLst>
            </p:cNvPr>
            <p:cNvGrpSpPr/>
            <p:nvPr/>
          </p:nvGrpSpPr>
          <p:grpSpPr>
            <a:xfrm>
              <a:off x="4185364" y="5557128"/>
              <a:ext cx="2112958" cy="254342"/>
              <a:chOff x="2592858" y="4893966"/>
              <a:chExt cx="2112958" cy="254342"/>
            </a:xfrm>
          </p:grpSpPr>
          <p:pic>
            <p:nvPicPr>
              <p:cNvPr id="26" name="Picture 25">
                <a:extLst>
                  <a:ext uri="{FF2B5EF4-FFF2-40B4-BE49-F238E27FC236}">
                    <a16:creationId xmlns:a16="http://schemas.microsoft.com/office/drawing/2014/main" id="{0A7880E1-4595-4F15-832B-55E7F5DEF538}"/>
                  </a:ext>
                </a:extLst>
              </p:cNvPr>
              <p:cNvPicPr>
                <a:picLocks noChangeAspect="1"/>
              </p:cNvPicPr>
              <p:nvPr/>
            </p:nvPicPr>
            <p:blipFill rotWithShape="1">
              <a:blip r:embed="rId4"/>
              <a:srcRect l="2171" t="10854" r="72189" b="84137"/>
              <a:stretch/>
            </p:blipFill>
            <p:spPr>
              <a:xfrm>
                <a:off x="3129504" y="4918648"/>
                <a:ext cx="1576312" cy="218028"/>
              </a:xfrm>
              <a:prstGeom prst="rect">
                <a:avLst/>
              </a:prstGeom>
              <a:ln>
                <a:solidFill>
                  <a:schemeClr val="bg1"/>
                </a:solidFill>
              </a:ln>
            </p:spPr>
          </p:pic>
          <p:sp>
            <p:nvSpPr>
              <p:cNvPr id="16" name="Rectangle 15">
                <a:extLst>
                  <a:ext uri="{FF2B5EF4-FFF2-40B4-BE49-F238E27FC236}">
                    <a16:creationId xmlns:a16="http://schemas.microsoft.com/office/drawing/2014/main" id="{BE9285A6-1DC7-4F6D-850A-8E60F942BF82}"/>
                  </a:ext>
                </a:extLst>
              </p:cNvPr>
              <p:cNvSpPr/>
              <p:nvPr/>
            </p:nvSpPr>
            <p:spPr>
              <a:xfrm>
                <a:off x="2592858" y="4893966"/>
                <a:ext cx="1576312" cy="254342"/>
              </a:xfrm>
              <a:prstGeom prst="rect">
                <a:avLst/>
              </a:prstGeom>
              <a:solidFill>
                <a:schemeClr val="bg2"/>
              </a:solidFill>
              <a:ln>
                <a:solidFill>
                  <a:schemeClr val="tx1"/>
                </a:solidFill>
              </a:ln>
            </p:spPr>
            <p:txBody>
              <a:bodyPr wrap="square">
                <a:spAutoFit/>
              </a:bodyPr>
              <a:lstStyle/>
              <a:p>
                <a:pPr algn="ctr" defTabSz="914400"/>
                <a:r>
                  <a:rPr lang="en-US" sz="500" b="1" kern="100" dirty="0">
                    <a:solidFill>
                      <a:srgbClr val="000000"/>
                    </a:solidFill>
                    <a:latin typeface="Arial" panose="020B0604020202020204" pitchFamily="34" charset="0"/>
                    <a:ea typeface="等线" panose="02010600030101010101" pitchFamily="2" charset="-122"/>
                    <a:cs typeface="Arial" panose="020B0604020202020204" pitchFamily="34" charset="0"/>
                  </a:rPr>
                  <a:t>Radius of  Influence</a:t>
                </a:r>
                <a:endParaRPr lang="en-US" sz="500" dirty="0">
                  <a:solidFill>
                    <a:srgbClr val="000000"/>
                  </a:solidFill>
                  <a:latin typeface="Arial" panose="020B0604020202020204" pitchFamily="34" charset="0"/>
                  <a:ea typeface="微软雅黑"/>
                  <a:cs typeface="Arial" panose="020B0604020202020204" pitchFamily="34" charset="0"/>
                </a:endParaRPr>
              </a:p>
            </p:txBody>
          </p:sp>
        </p:grpSp>
        <p:sp>
          <p:nvSpPr>
            <p:cNvPr id="28" name="Rectangle 27">
              <a:extLst>
                <a:ext uri="{FF2B5EF4-FFF2-40B4-BE49-F238E27FC236}">
                  <a16:creationId xmlns:a16="http://schemas.microsoft.com/office/drawing/2014/main" id="{723AD2E8-B447-408B-B0A5-0C6F7EE0F760}"/>
                </a:ext>
              </a:extLst>
            </p:cNvPr>
            <p:cNvSpPr/>
            <p:nvPr/>
          </p:nvSpPr>
          <p:spPr bwMode="auto">
            <a:xfrm>
              <a:off x="9936480" y="3483864"/>
              <a:ext cx="722376" cy="26517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900" dirty="0">
                <a:solidFill>
                  <a:srgbClr val="FF3300"/>
                </a:solidFill>
                <a:latin typeface="Arial" charset="0"/>
                <a:ea typeface="宋体" pitchFamily="2" charset="-122"/>
              </a:endParaRPr>
            </a:p>
          </p:txBody>
        </p:sp>
        <p:sp>
          <p:nvSpPr>
            <p:cNvPr id="29" name="Rectangle 28">
              <a:extLst>
                <a:ext uri="{FF2B5EF4-FFF2-40B4-BE49-F238E27FC236}">
                  <a16:creationId xmlns:a16="http://schemas.microsoft.com/office/drawing/2014/main" id="{90D36652-9C01-4B4B-B051-9238FE158AB7}"/>
                </a:ext>
              </a:extLst>
            </p:cNvPr>
            <p:cNvSpPr/>
            <p:nvPr/>
          </p:nvSpPr>
          <p:spPr bwMode="auto">
            <a:xfrm>
              <a:off x="6539323" y="5253184"/>
              <a:ext cx="201168" cy="1689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sz="900" dirty="0">
                <a:solidFill>
                  <a:srgbClr val="FF3300"/>
                </a:solidFill>
                <a:latin typeface="Arial" charset="0"/>
                <a:ea typeface="宋体" pitchFamily="2" charset="-122"/>
              </a:endParaRPr>
            </a:p>
          </p:txBody>
        </p:sp>
        <p:sp>
          <p:nvSpPr>
            <p:cNvPr id="13" name="Rectangle 12">
              <a:extLst>
                <a:ext uri="{FF2B5EF4-FFF2-40B4-BE49-F238E27FC236}">
                  <a16:creationId xmlns:a16="http://schemas.microsoft.com/office/drawing/2014/main" id="{1B474655-35C0-4A1D-B93B-59DA2AC47F31}"/>
                </a:ext>
              </a:extLst>
            </p:cNvPr>
            <p:cNvSpPr/>
            <p:nvPr/>
          </p:nvSpPr>
          <p:spPr>
            <a:xfrm>
              <a:off x="4949447" y="4657269"/>
              <a:ext cx="1531170" cy="277464"/>
            </a:xfrm>
            <a:prstGeom prst="rect">
              <a:avLst/>
            </a:prstGeom>
            <a:solidFill>
              <a:schemeClr val="bg2"/>
            </a:solidFill>
            <a:ln>
              <a:solidFill>
                <a:schemeClr val="tx1"/>
              </a:solidFill>
            </a:ln>
          </p:spPr>
          <p:txBody>
            <a:bodyPr wrap="square">
              <a:spAutoFit/>
            </a:bodyPr>
            <a:lstStyle/>
            <a:p>
              <a:pPr algn="ctr" defTabSz="914400"/>
              <a:r>
                <a:rPr lang="en-US" sz="600" b="1" kern="100" dirty="0">
                  <a:solidFill>
                    <a:srgbClr val="000000"/>
                  </a:solidFill>
                  <a:latin typeface="Arial" panose="020B0604020202020204" pitchFamily="34" charset="0"/>
                  <a:ea typeface="等线" panose="02010600030101010101" pitchFamily="2" charset="-122"/>
                  <a:cs typeface="Arial" panose="020B0604020202020204" pitchFamily="34" charset="0"/>
                </a:rPr>
                <a:t>Spatial Analysis</a:t>
              </a:r>
              <a:endParaRPr lang="en-US" sz="600" dirty="0">
                <a:solidFill>
                  <a:srgbClr val="000000"/>
                </a:solidFill>
                <a:latin typeface="Arial" panose="020B0604020202020204" pitchFamily="34" charset="0"/>
                <a:ea typeface="微软雅黑"/>
                <a:cs typeface="Arial" panose="020B0604020202020204" pitchFamily="34" charset="0"/>
              </a:endParaRPr>
            </a:p>
          </p:txBody>
        </p:sp>
      </p:grpSp>
      <p:pic>
        <p:nvPicPr>
          <p:cNvPr id="32" name="Picture 31">
            <a:extLst>
              <a:ext uri="{FF2B5EF4-FFF2-40B4-BE49-F238E27FC236}">
                <a16:creationId xmlns:a16="http://schemas.microsoft.com/office/drawing/2014/main" id="{3E40AD58-A169-4179-8CC8-37834791E4B3}"/>
              </a:ext>
            </a:extLst>
          </p:cNvPr>
          <p:cNvPicPr>
            <a:picLocks noChangeAspect="1"/>
          </p:cNvPicPr>
          <p:nvPr/>
        </p:nvPicPr>
        <p:blipFill rotWithShape="1">
          <a:blip r:embed="rId5"/>
          <a:srcRect l="27100" t="12892"/>
          <a:stretch/>
        </p:blipFill>
        <p:spPr>
          <a:xfrm>
            <a:off x="6541748" y="2201571"/>
            <a:ext cx="5645338" cy="3855246"/>
          </a:xfrm>
          <a:prstGeom prst="rect">
            <a:avLst/>
          </a:prstGeom>
          <a:ln w="12700">
            <a:solidFill>
              <a:schemeClr val="tx1"/>
            </a:solidFill>
          </a:ln>
        </p:spPr>
      </p:pic>
      <p:sp>
        <p:nvSpPr>
          <p:cNvPr id="15" name="Arrow: Right 14">
            <a:extLst>
              <a:ext uri="{FF2B5EF4-FFF2-40B4-BE49-F238E27FC236}">
                <a16:creationId xmlns:a16="http://schemas.microsoft.com/office/drawing/2014/main" id="{0482E692-D684-4DF4-AB80-AA702545A408}"/>
              </a:ext>
            </a:extLst>
          </p:cNvPr>
          <p:cNvSpPr/>
          <p:nvPr/>
        </p:nvSpPr>
        <p:spPr bwMode="auto">
          <a:xfrm>
            <a:off x="5589438" y="3466448"/>
            <a:ext cx="798937" cy="393675"/>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1" i="0" u="none" strike="noStrike" normalizeH="0" baseline="0" dirty="0">
              <a:ln w="22225">
                <a:solidFill>
                  <a:schemeClr val="accent2"/>
                </a:solidFill>
                <a:prstDash val="solid"/>
              </a:ln>
              <a:solidFill>
                <a:schemeClr val="accent2">
                  <a:lumMod val="40000"/>
                  <a:lumOff val="60000"/>
                </a:schemeClr>
              </a:solidFill>
              <a:latin typeface="Arial" charset="0"/>
              <a:ea typeface="宋体" pitchFamily="2" charset="-122"/>
            </a:endParaRPr>
          </a:p>
        </p:txBody>
      </p:sp>
      <p:sp>
        <p:nvSpPr>
          <p:cNvPr id="35" name="Arrow: Right 34">
            <a:extLst>
              <a:ext uri="{FF2B5EF4-FFF2-40B4-BE49-F238E27FC236}">
                <a16:creationId xmlns:a16="http://schemas.microsoft.com/office/drawing/2014/main" id="{EEFEAF66-7368-422D-ACE3-8EB9FA6410D5}"/>
              </a:ext>
            </a:extLst>
          </p:cNvPr>
          <p:cNvSpPr/>
          <p:nvPr/>
        </p:nvSpPr>
        <p:spPr bwMode="auto">
          <a:xfrm rot="10800000">
            <a:off x="5545996" y="4380159"/>
            <a:ext cx="798937" cy="393675"/>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1" i="0" u="none" strike="noStrike" normalizeH="0" baseline="0" dirty="0">
              <a:ln w="22225">
                <a:solidFill>
                  <a:schemeClr val="accent2"/>
                </a:solidFill>
                <a:prstDash val="solid"/>
              </a:ln>
              <a:solidFill>
                <a:schemeClr val="accent2">
                  <a:lumMod val="40000"/>
                  <a:lumOff val="60000"/>
                </a:schemeClr>
              </a:solidFill>
              <a:latin typeface="Arial" charset="0"/>
              <a:ea typeface="宋体" pitchFamily="2" charset="-122"/>
            </a:endParaRPr>
          </a:p>
        </p:txBody>
      </p:sp>
      <p:sp>
        <p:nvSpPr>
          <p:cNvPr id="33" name="Rectangle 32">
            <a:extLst>
              <a:ext uri="{FF2B5EF4-FFF2-40B4-BE49-F238E27FC236}">
                <a16:creationId xmlns:a16="http://schemas.microsoft.com/office/drawing/2014/main" id="{66031A42-D1D3-4979-B9D1-87C0C14CDBA1}"/>
              </a:ext>
            </a:extLst>
          </p:cNvPr>
          <p:cNvSpPr/>
          <p:nvPr/>
        </p:nvSpPr>
        <p:spPr bwMode="auto">
          <a:xfrm>
            <a:off x="9966120" y="3756961"/>
            <a:ext cx="352339" cy="339891"/>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cxnSp>
        <p:nvCxnSpPr>
          <p:cNvPr id="38" name="Straight Arrow Connector 37">
            <a:extLst>
              <a:ext uri="{FF2B5EF4-FFF2-40B4-BE49-F238E27FC236}">
                <a16:creationId xmlns:a16="http://schemas.microsoft.com/office/drawing/2014/main" id="{2A7009D9-7618-4FA5-BBDB-81F163F92DDE}"/>
              </a:ext>
            </a:extLst>
          </p:cNvPr>
          <p:cNvCxnSpPr>
            <a:cxnSpLocks/>
          </p:cNvCxnSpPr>
          <p:nvPr/>
        </p:nvCxnSpPr>
        <p:spPr bwMode="auto">
          <a:xfrm flipH="1" flipV="1">
            <a:off x="5469622" y="2194896"/>
            <a:ext cx="4496498" cy="1575415"/>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694CB9E-02B1-4A7F-97D6-2989DB2389DC}"/>
              </a:ext>
            </a:extLst>
          </p:cNvPr>
          <p:cNvCxnSpPr>
            <a:cxnSpLocks/>
          </p:cNvCxnSpPr>
          <p:nvPr/>
        </p:nvCxnSpPr>
        <p:spPr bwMode="auto">
          <a:xfrm flipH="1">
            <a:off x="5460394" y="4114806"/>
            <a:ext cx="4505726" cy="1959965"/>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3E117ED-9E0E-4D9B-BF1A-6F6415603569}"/>
              </a:ext>
            </a:extLst>
          </p:cNvPr>
          <p:cNvSpPr/>
          <p:nvPr/>
        </p:nvSpPr>
        <p:spPr>
          <a:xfrm>
            <a:off x="5342977" y="3166264"/>
            <a:ext cx="1249060" cy="369332"/>
          </a:xfrm>
          <a:prstGeom prst="rect">
            <a:avLst/>
          </a:prstGeom>
        </p:spPr>
        <p:txBody>
          <a:bodyPr wrap="none">
            <a:spAutoFit/>
          </a:bodyPr>
          <a:lstStyle/>
          <a:p>
            <a:r>
              <a:rPr lang="en-US" altLang="zh-CN" b="1" dirty="0">
                <a:solidFill>
                  <a:srgbClr val="0000FF"/>
                </a:solidFill>
                <a:latin typeface="Arial" panose="020B0604020202020204" pitchFamily="34" charset="0"/>
                <a:cs typeface="Arial" panose="020B0604020202020204" pitchFamily="34" charset="0"/>
              </a:rPr>
              <a:t>Zoom-out</a:t>
            </a:r>
            <a:endParaRPr lang="en-US" b="1" dirty="0">
              <a:solidFill>
                <a:srgbClr val="0000FF"/>
              </a:solidFill>
            </a:endParaRPr>
          </a:p>
        </p:txBody>
      </p:sp>
      <p:sp>
        <p:nvSpPr>
          <p:cNvPr id="47" name="Rectangle 46">
            <a:extLst>
              <a:ext uri="{FF2B5EF4-FFF2-40B4-BE49-F238E27FC236}">
                <a16:creationId xmlns:a16="http://schemas.microsoft.com/office/drawing/2014/main" id="{2CB2BC78-F57A-410C-AEDA-42D4C9B2FFBD}"/>
              </a:ext>
            </a:extLst>
          </p:cNvPr>
          <p:cNvSpPr/>
          <p:nvPr/>
        </p:nvSpPr>
        <p:spPr>
          <a:xfrm>
            <a:off x="5426821" y="4741679"/>
            <a:ext cx="1095172" cy="369332"/>
          </a:xfrm>
          <a:prstGeom prst="rect">
            <a:avLst/>
          </a:prstGeom>
        </p:spPr>
        <p:txBody>
          <a:bodyPr wrap="none">
            <a:spAutoFit/>
          </a:bodyPr>
          <a:lstStyle/>
          <a:p>
            <a:r>
              <a:rPr lang="en-US" altLang="zh-CN" b="1" dirty="0">
                <a:solidFill>
                  <a:srgbClr val="0000FF"/>
                </a:solidFill>
                <a:latin typeface="Arial" panose="020B0604020202020204" pitchFamily="34" charset="0"/>
                <a:cs typeface="Arial" panose="020B0604020202020204" pitchFamily="34" charset="0"/>
              </a:rPr>
              <a:t>Zoom-in</a:t>
            </a:r>
            <a:endParaRPr lang="en-US" b="1" dirty="0">
              <a:solidFill>
                <a:srgbClr val="0000FF"/>
              </a:solidFill>
            </a:endParaRPr>
          </a:p>
        </p:txBody>
      </p:sp>
      <p:sp>
        <p:nvSpPr>
          <p:cNvPr id="39" name="Speech Bubble: Rectangle with Corners Rounded 4">
            <a:extLst>
              <a:ext uri="{FF2B5EF4-FFF2-40B4-BE49-F238E27FC236}">
                <a16:creationId xmlns:a16="http://schemas.microsoft.com/office/drawing/2014/main" id="{1C2D021B-BAEC-4FE9-91E6-84F60DE32C5F}"/>
              </a:ext>
            </a:extLst>
          </p:cNvPr>
          <p:cNvSpPr/>
          <p:nvPr/>
        </p:nvSpPr>
        <p:spPr>
          <a:xfrm>
            <a:off x="7349680" y="1145264"/>
            <a:ext cx="4735713" cy="1303464"/>
          </a:xfrm>
          <a:prstGeom prst="wedgeRoundRectCallout">
            <a:avLst>
              <a:gd name="adj1" fmla="val 11601"/>
              <a:gd name="adj2" fmla="val 14250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914400">
              <a:buFont typeface="Arial" panose="020B0604020202020204" pitchFamily="34" charset="0"/>
              <a:buChar char="•"/>
              <a:defRPr/>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Display all facilities within same “Sector group”</a:t>
            </a:r>
          </a:p>
          <a:p>
            <a:pPr marL="285750" indent="-285750" defTabSz="914400">
              <a:buFont typeface="Arial" panose="020B0604020202020204" pitchFamily="34" charset="0"/>
              <a:buChar char="•"/>
              <a:defRPr/>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Allow to “zoom out” nationally and “zoom-in” back to facility level</a:t>
            </a:r>
            <a:endParaRPr lang="en-US" sz="1600" dirty="0">
              <a:solidFill>
                <a:srgbClr val="0000FF"/>
              </a:solidFill>
              <a:latin typeface="Calibri" panose="020F0502020204030204" pitchFamily="34" charset="0"/>
              <a:cs typeface="Calibri" panose="020F0502020204030204" pitchFamily="34" charset="0"/>
            </a:endParaRPr>
          </a:p>
          <a:p>
            <a:pPr marL="285750" indent="-285750" defTabSz="914400">
              <a:buFont typeface="Arial" panose="020B0604020202020204" pitchFamily="34" charset="0"/>
              <a:buChar char="•"/>
              <a:defRPr/>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Provide color scale for selected MP risk value (e.g., red w/ high MP risk)</a:t>
            </a:r>
          </a:p>
        </p:txBody>
      </p:sp>
      <p:sp>
        <p:nvSpPr>
          <p:cNvPr id="22" name="Rectangle 21">
            <a:extLst>
              <a:ext uri="{FF2B5EF4-FFF2-40B4-BE49-F238E27FC236}">
                <a16:creationId xmlns:a16="http://schemas.microsoft.com/office/drawing/2014/main" id="{3168D314-4C1E-40A0-B58A-90CA75409529}"/>
              </a:ext>
            </a:extLst>
          </p:cNvPr>
          <p:cNvSpPr/>
          <p:nvPr/>
        </p:nvSpPr>
        <p:spPr>
          <a:xfrm>
            <a:off x="467771" y="1637377"/>
            <a:ext cx="4689232" cy="400110"/>
          </a:xfrm>
          <a:prstGeom prst="rect">
            <a:avLst/>
          </a:prstGeom>
        </p:spPr>
        <p:txBody>
          <a:bodyPr wrap="none">
            <a:spAutoFit/>
          </a:bodyPr>
          <a:lstStyle/>
          <a:p>
            <a:r>
              <a:rPr lang="en-US" altLang="zh-CN" sz="2000" b="1" dirty="0">
                <a:latin typeface="Arial" panose="020B0604020202020204" pitchFamily="34" charset="0"/>
                <a:cs typeface="Arial" panose="020B0604020202020204" pitchFamily="34" charset="0"/>
              </a:rPr>
              <a:t>Proximity Analysis for Source/Sector</a:t>
            </a:r>
            <a:endParaRPr lang="en-US" sz="2000" b="1" dirty="0"/>
          </a:p>
        </p:txBody>
      </p:sp>
    </p:spTree>
    <p:extLst>
      <p:ext uri="{BB962C8B-B14F-4D97-AF65-F5344CB8AC3E}">
        <p14:creationId xmlns:p14="http://schemas.microsoft.com/office/powerpoint/2010/main" val="48911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80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3B97-A878-478A-9EB1-ED2C4BB4AA2D}"/>
              </a:ext>
            </a:extLst>
          </p:cNvPr>
          <p:cNvSpPr>
            <a:spLocks noGrp="1"/>
          </p:cNvSpPr>
          <p:nvPr>
            <p:ph type="ctrTitle"/>
          </p:nvPr>
        </p:nvSpPr>
        <p:spPr>
          <a:xfrm>
            <a:off x="914400" y="2097769"/>
            <a:ext cx="10363200" cy="1470025"/>
          </a:xfrm>
        </p:spPr>
        <p:txBody>
          <a:bodyPr/>
          <a:lstStyle/>
          <a:p>
            <a:pPr algn="ctr"/>
            <a:r>
              <a:rPr lang="en-US" sz="4400" dirty="0">
                <a:solidFill>
                  <a:srgbClr val="FFFF00"/>
                </a:solidFill>
              </a:rPr>
              <a:t>“NEXUS 1.8.6”Demo</a:t>
            </a:r>
          </a:p>
        </p:txBody>
      </p:sp>
      <p:sp>
        <p:nvSpPr>
          <p:cNvPr id="4" name="Slide Number Placeholder 1">
            <a:extLst>
              <a:ext uri="{FF2B5EF4-FFF2-40B4-BE49-F238E27FC236}">
                <a16:creationId xmlns:a16="http://schemas.microsoft.com/office/drawing/2014/main" id="{CB83290B-FD6C-4C46-9994-99787F5F3A1B}"/>
              </a:ext>
            </a:extLst>
          </p:cNvPr>
          <p:cNvSpPr txBox="1">
            <a:spLocks/>
          </p:cNvSpPr>
          <p:nvPr/>
        </p:nvSpPr>
        <p:spPr>
          <a:xfrm>
            <a:off x="10058400" y="649287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3" name="Rectangle 2">
            <a:extLst>
              <a:ext uri="{FF2B5EF4-FFF2-40B4-BE49-F238E27FC236}">
                <a16:creationId xmlns:a16="http://schemas.microsoft.com/office/drawing/2014/main" id="{A7DB703B-572B-426E-803C-1B79DE642AEE}"/>
              </a:ext>
            </a:extLst>
          </p:cNvPr>
          <p:cNvSpPr/>
          <p:nvPr/>
        </p:nvSpPr>
        <p:spPr>
          <a:xfrm>
            <a:off x="2537834" y="3949010"/>
            <a:ext cx="7365542" cy="523220"/>
          </a:xfrm>
          <a:prstGeom prst="rect">
            <a:avLst/>
          </a:prstGeom>
        </p:spPr>
        <p:txBody>
          <a:bodyPr wrap="none">
            <a:spAutoFit/>
          </a:bodyPr>
          <a:lstStyle/>
          <a:p>
            <a:r>
              <a:rPr lang="en-US" altLang="zh-CN" sz="2800" dirty="0">
                <a:latin typeface="Arial" panose="020B0604020202020204" pitchFamily="34" charset="0"/>
                <a:cs typeface="Arial" panose="020B0604020202020204" pitchFamily="34" charset="0"/>
              </a:rPr>
              <a:t>NEXUS 1.8.6 “Quick Tutorial” slides attached</a:t>
            </a:r>
            <a:endParaRPr lang="en-US" sz="2800" dirty="0"/>
          </a:p>
        </p:txBody>
      </p:sp>
      <p:sp>
        <p:nvSpPr>
          <p:cNvPr id="5" name="Rectangle 4">
            <a:extLst>
              <a:ext uri="{FF2B5EF4-FFF2-40B4-BE49-F238E27FC236}">
                <a16:creationId xmlns:a16="http://schemas.microsoft.com/office/drawing/2014/main" id="{8B053185-9EE8-4FFE-953A-E35B1F73A9C9}"/>
              </a:ext>
            </a:extLst>
          </p:cNvPr>
          <p:cNvSpPr/>
          <p:nvPr/>
        </p:nvSpPr>
        <p:spPr>
          <a:xfrm>
            <a:off x="4752895" y="6014966"/>
            <a:ext cx="2393604" cy="584775"/>
          </a:xfrm>
          <a:prstGeom prst="rect">
            <a:avLst/>
          </a:prstGeom>
        </p:spPr>
        <p:txBody>
          <a:bodyPr wrap="none">
            <a:spAutoFit/>
          </a:bodyPr>
          <a:lstStyle/>
          <a:p>
            <a:pPr algn="ctr"/>
            <a:r>
              <a:rPr lang="en-US" sz="3200" b="1" dirty="0">
                <a:latin typeface="Arial" panose="020B0604020202020204" pitchFamily="34" charset="0"/>
                <a:cs typeface="Arial" panose="020B0604020202020204" pitchFamily="34" charset="0"/>
              </a:rPr>
              <a:t>Carey Jang</a:t>
            </a:r>
          </a:p>
        </p:txBody>
      </p:sp>
    </p:spTree>
    <p:extLst>
      <p:ext uri="{BB962C8B-B14F-4D97-AF65-F5344CB8AC3E}">
        <p14:creationId xmlns:p14="http://schemas.microsoft.com/office/powerpoint/2010/main" val="2883710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F6A01837-7E21-4F32-8F3D-FE71327F6850}"/>
              </a:ext>
            </a:extLst>
          </p:cNvPr>
          <p:cNvPicPr>
            <a:picLocks noChangeAspect="1"/>
          </p:cNvPicPr>
          <p:nvPr/>
        </p:nvPicPr>
        <p:blipFill>
          <a:blip r:embed="rId3"/>
          <a:stretch>
            <a:fillRect/>
          </a:stretch>
        </p:blipFill>
        <p:spPr>
          <a:xfrm>
            <a:off x="700087" y="847622"/>
            <a:ext cx="10791825" cy="594300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524000" y="3"/>
            <a:ext cx="9144000" cy="669103"/>
          </a:xfrm>
        </p:spPr>
        <p:txBody>
          <a:bodyPr>
            <a:normAutofit/>
          </a:bodyPr>
          <a:lstStyle/>
          <a:p>
            <a:r>
              <a:rPr lang="en-US" altLang="zh-CN" sz="3600" dirty="0">
                <a:latin typeface="Arial" panose="020B0604020202020204" pitchFamily="34" charset="0"/>
                <a:cs typeface="Arial" panose="020B0604020202020204" pitchFamily="34" charset="0"/>
              </a:rPr>
              <a:t>“NEXUS 1.8.6” Demo: </a:t>
            </a:r>
            <a:r>
              <a:rPr lang="en-US" altLang="zh-CN" sz="3600" dirty="0">
                <a:solidFill>
                  <a:srgbClr val="FFFF00"/>
                </a:solidFill>
                <a:latin typeface="Arial" panose="020B0604020202020204" pitchFamily="34" charset="0"/>
                <a:cs typeface="Arial" panose="020B0604020202020204" pitchFamily="34" charset="0"/>
              </a:rPr>
              <a:t>2014 NEXUS Case</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5" name="Slide Number Placeholder 1">
            <a:extLst>
              <a:ext uri="{FF2B5EF4-FFF2-40B4-BE49-F238E27FC236}">
                <a16:creationId xmlns:a16="http://schemas.microsoft.com/office/drawing/2014/main" id="{AEFDAE8A-CE98-443E-9055-19AC6208D34A}"/>
              </a:ext>
            </a:extLst>
          </p:cNvPr>
          <p:cNvSpPr txBox="1">
            <a:spLocks/>
          </p:cNvSpPr>
          <p:nvPr/>
        </p:nvSpPr>
        <p:spPr>
          <a:xfrm>
            <a:off x="9829800" y="6329361"/>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33</a:t>
            </a:fld>
            <a:endParaRPr lang="en-US" dirty="0">
              <a:solidFill>
                <a:prstClr val="black">
                  <a:tint val="75000"/>
                </a:prstClr>
              </a:solidFill>
              <a:latin typeface="Arial"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5161580"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rgbClr val="0000FF"/>
                </a:solidFill>
                <a:latin typeface="Arial" panose="020B0604020202020204" pitchFamily="34" charset="0"/>
                <a:ea typeface="微软雅黑"/>
                <a:cs typeface="Arial" panose="020B0604020202020204" pitchFamily="34" charset="0"/>
              </a:rPr>
              <a:t>Launching Page </a:t>
            </a:r>
            <a:endParaRPr lang="en-US" sz="3200" b="1" dirty="0">
              <a:solidFill>
                <a:srgbClr val="0000FF"/>
              </a:solidFill>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5124450" y="1685925"/>
            <a:ext cx="5771063" cy="4950105"/>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2800" b="1" dirty="0">
                <a:solidFill>
                  <a:srgbClr val="C00000"/>
                </a:solidFill>
                <a:latin typeface="Arial" panose="020B0604020202020204" pitchFamily="34" charset="0"/>
                <a:ea typeface="微软雅黑"/>
                <a:cs typeface="Arial" panose="020B0604020202020204" pitchFamily="34" charset="0"/>
              </a:rPr>
              <a:t>Roadmap for Demo: </a:t>
            </a:r>
          </a:p>
          <a:p>
            <a:pPr algn="ctr">
              <a:defRPr/>
            </a:pPr>
            <a:r>
              <a:rPr lang="en-US" altLang="zh-CN" sz="2400" b="1" dirty="0">
                <a:solidFill>
                  <a:srgbClr val="7030A0"/>
                </a:solidFill>
                <a:latin typeface="Arial" panose="020B0604020202020204" pitchFamily="34" charset="0"/>
                <a:ea typeface="微软雅黑"/>
                <a:cs typeface="Arial" panose="020B0604020202020204" pitchFamily="34" charset="0"/>
              </a:rPr>
              <a:t>(Use example cases)</a:t>
            </a:r>
          </a:p>
          <a:p>
            <a:pPr algn="ctr">
              <a:defRPr/>
            </a:pPr>
            <a:endParaRPr lang="en-US" altLang="zh-CN" sz="900" b="1" dirty="0">
              <a:solidFill>
                <a:srgbClr val="C00000"/>
              </a:solidFill>
              <a:latin typeface="Arial" panose="020B0604020202020204" pitchFamily="34" charset="0"/>
              <a:ea typeface="微软雅黑"/>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National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Use “NEXUS” across pollutants to provide an initial “SCREEN” at the </a:t>
            </a:r>
            <a:r>
              <a:rPr lang="en-US" sz="2000" dirty="0">
                <a:solidFill>
                  <a:srgbClr val="FF0000"/>
                </a:solidFill>
                <a:latin typeface="Arial" panose="020B0604020202020204" pitchFamily="34" charset="0"/>
                <a:cs typeface="Arial" panose="020B0604020202020204" pitchFamily="34" charset="0"/>
              </a:rPr>
              <a:t>national</a:t>
            </a:r>
            <a:r>
              <a:rPr lang="en-US" sz="2000" dirty="0">
                <a:solidFill>
                  <a:schemeClr val="tx1"/>
                </a:solidFill>
                <a:latin typeface="Arial" panose="020B0604020202020204" pitchFamily="34" charset="0"/>
                <a:cs typeface="Arial" panose="020B0604020202020204" pitchFamily="34" charset="0"/>
              </a:rPr>
              <a:t> level by providing an indicator where there may be a common set of sources contributing to Multi-pollutant issues.</a:t>
            </a:r>
          </a:p>
          <a:p>
            <a:pPr marL="285750" indent="-285750">
              <a:buFont typeface="Arial" panose="020B0604020202020204" pitchFamily="34" charset="0"/>
              <a:buChar char="•"/>
              <a:defRPr/>
            </a:pPr>
            <a:endParaRPr lang="en-US" sz="9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Regional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Dial into a </a:t>
            </a:r>
            <a:r>
              <a:rPr lang="en-US" sz="2000" dirty="0">
                <a:solidFill>
                  <a:srgbClr val="FF0000"/>
                </a:solidFill>
                <a:latin typeface="Arial" panose="020B0604020202020204" pitchFamily="34" charset="0"/>
                <a:cs typeface="Arial" panose="020B0604020202020204" pitchFamily="34" charset="0"/>
              </a:rPr>
              <a:t>region or area </a:t>
            </a:r>
            <a:r>
              <a:rPr lang="en-US" sz="2000" dirty="0">
                <a:solidFill>
                  <a:schemeClr val="tx1"/>
                </a:solidFill>
                <a:latin typeface="Arial" panose="020B0604020202020204" pitchFamily="34" charset="0"/>
                <a:cs typeface="Arial" panose="020B0604020202020204" pitchFamily="34" charset="0"/>
              </a:rPr>
              <a:t>of interest to understand the pollutant/source connections, and potential for more effective and efficient multi-pollutant solution.</a:t>
            </a:r>
          </a:p>
        </p:txBody>
      </p:sp>
      <p:pic>
        <p:nvPicPr>
          <p:cNvPr id="3" name="Picture 2">
            <a:extLst>
              <a:ext uri="{FF2B5EF4-FFF2-40B4-BE49-F238E27FC236}">
                <a16:creationId xmlns:a16="http://schemas.microsoft.com/office/drawing/2014/main" id="{A5D9850F-E682-40C5-AB03-11E85F21E8E1}"/>
              </a:ext>
            </a:extLst>
          </p:cNvPr>
          <p:cNvPicPr>
            <a:picLocks noChangeAspect="1"/>
          </p:cNvPicPr>
          <p:nvPr/>
        </p:nvPicPr>
        <p:blipFill rotWithShape="1">
          <a:blip r:embed="rId4"/>
          <a:srcRect l="31000" t="12088" r="31000" b="11046"/>
          <a:stretch/>
        </p:blipFill>
        <p:spPr>
          <a:xfrm>
            <a:off x="555236" y="1442292"/>
            <a:ext cx="4169163" cy="4568086"/>
          </a:xfrm>
          <a:prstGeom prst="rect">
            <a:avLst/>
          </a:prstGeom>
          <a:ln w="28575">
            <a:solidFill>
              <a:schemeClr val="tx1"/>
            </a:solidFill>
          </a:ln>
        </p:spPr>
      </p:pic>
      <p:sp>
        <p:nvSpPr>
          <p:cNvPr id="4" name="Rectangle 3">
            <a:extLst>
              <a:ext uri="{FF2B5EF4-FFF2-40B4-BE49-F238E27FC236}">
                <a16:creationId xmlns:a16="http://schemas.microsoft.com/office/drawing/2014/main" id="{F220C6C7-286C-4AB3-B990-1F5B5B43E634}"/>
              </a:ext>
            </a:extLst>
          </p:cNvPr>
          <p:cNvSpPr/>
          <p:nvPr/>
        </p:nvSpPr>
        <p:spPr>
          <a:xfrm>
            <a:off x="3915306" y="1461342"/>
            <a:ext cx="723275" cy="369332"/>
          </a:xfrm>
          <a:prstGeom prst="rect">
            <a:avLst/>
          </a:prstGeom>
        </p:spPr>
        <p:txBody>
          <a:bodyPr wrap="none">
            <a:spAutoFit/>
          </a:bodyPr>
          <a:lstStyle/>
          <a:p>
            <a:r>
              <a:rPr lang="en-US" altLang="zh-CN" dirty="0">
                <a:solidFill>
                  <a:schemeClr val="bg1"/>
                </a:solidFill>
              </a:rPr>
              <a:t>2008</a:t>
            </a:r>
            <a:endParaRPr lang="en-US" dirty="0">
              <a:solidFill>
                <a:schemeClr val="bg1"/>
              </a:solidFill>
            </a:endParaRPr>
          </a:p>
        </p:txBody>
      </p:sp>
    </p:spTree>
    <p:extLst>
      <p:ext uri="{BB962C8B-B14F-4D97-AF65-F5344CB8AC3E}">
        <p14:creationId xmlns:p14="http://schemas.microsoft.com/office/powerpoint/2010/main" val="38247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2831592" y="2132712"/>
            <a:ext cx="6428232" cy="1470025"/>
          </a:xfrm>
        </p:spPr>
        <p:txBody>
          <a:bodyPr/>
          <a:lstStyle/>
          <a:p>
            <a:pPr algn="ctr"/>
            <a:r>
              <a:rPr lang="en-US" sz="4800" dirty="0"/>
              <a:t>“</a:t>
            </a:r>
            <a:r>
              <a:rPr lang="en-US" sz="4800" i="1" dirty="0"/>
              <a:t>NEXUS 1.8.6”:  </a:t>
            </a:r>
            <a:br>
              <a:rPr lang="en-US" sz="4800" i="1" dirty="0"/>
            </a:br>
            <a:r>
              <a:rPr lang="en-US" sz="4800" dirty="0">
                <a:solidFill>
                  <a:srgbClr val="FFFF00"/>
                </a:solidFill>
              </a:rPr>
              <a:t>Quick Tutorial</a:t>
            </a:r>
          </a:p>
        </p:txBody>
      </p:sp>
      <p:sp>
        <p:nvSpPr>
          <p:cNvPr id="7" name="Subtitle 2">
            <a:extLst>
              <a:ext uri="{FF2B5EF4-FFF2-40B4-BE49-F238E27FC236}">
                <a16:creationId xmlns:a16="http://schemas.microsoft.com/office/drawing/2014/main" id="{4451A672-BB0B-4B94-AF26-F3E32EA15032}"/>
              </a:ext>
            </a:extLst>
          </p:cNvPr>
          <p:cNvSpPr>
            <a:spLocks noGrp="1"/>
          </p:cNvSpPr>
          <p:nvPr>
            <p:ph type="subTitle" idx="1"/>
          </p:nvPr>
        </p:nvSpPr>
        <p:spPr>
          <a:xfrm>
            <a:off x="2645021" y="6262544"/>
            <a:ext cx="8915400" cy="1752600"/>
          </a:xfrm>
        </p:spPr>
        <p:txBody>
          <a:bodyPr/>
          <a:lstStyle/>
          <a:p>
            <a:pPr algn="r"/>
            <a:r>
              <a:rPr lang="en-US" sz="2400" i="1" dirty="0">
                <a:latin typeface="Arial" panose="020B0604020202020204" pitchFamily="34" charset="0"/>
                <a:cs typeface="Arial" panose="020B0604020202020204" pitchFamily="34" charset="0"/>
              </a:rPr>
              <a:t>Carey Jang</a:t>
            </a:r>
            <a:endParaRPr lang="en-US" sz="1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BB04977-8A2D-433A-BFBB-9A84B4907651}"/>
              </a:ext>
            </a:extLst>
          </p:cNvPr>
          <p:cNvSpPr/>
          <p:nvPr/>
        </p:nvSpPr>
        <p:spPr>
          <a:xfrm>
            <a:off x="747865" y="3794730"/>
            <a:ext cx="10595686" cy="2616101"/>
          </a:xfrm>
          <a:prstGeom prst="rect">
            <a:avLst/>
          </a:prstGeom>
        </p:spPr>
        <p:txBody>
          <a:bodyPr wrap="square">
            <a:spAutoFit/>
          </a:bodyPr>
          <a:lstStyle/>
          <a:p>
            <a:pPr fontAlgn="base">
              <a:defRPr/>
            </a:pPr>
            <a:r>
              <a:rPr lang="en-US" sz="2000" b="1" dirty="0">
                <a:solidFill>
                  <a:srgbClr val="FF0000"/>
                </a:solidFill>
                <a:latin typeface="Calibri"/>
                <a:ea typeface="微软雅黑"/>
              </a:rPr>
              <a:t>Download “NEXUS” tool: </a:t>
            </a:r>
            <a:r>
              <a:rPr lang="en-US" sz="2000" dirty="0">
                <a:solidFill>
                  <a:prstClr val="black"/>
                </a:solidFill>
                <a:latin typeface="Calibri"/>
                <a:ea typeface="微软雅黑"/>
              </a:rPr>
              <a:t>The “NEXUS 1.8.6” package (“NEXUS 1.8.6 Setup.exe” &amp; “NEXUS 1.8.6 Data.exe”: run both “*.exe” files to install) can be downloaded </a:t>
            </a:r>
            <a:r>
              <a:rPr lang="en-US" sz="2000" dirty="0">
                <a:solidFill>
                  <a:prstClr val="black"/>
                </a:solidFill>
                <a:latin typeface="Calibri"/>
              </a:rPr>
              <a:t>at EPA’s new FTP site:</a:t>
            </a:r>
          </a:p>
          <a:p>
            <a:pPr fontAlgn="base">
              <a:defRPr/>
            </a:pPr>
            <a:r>
              <a:rPr lang="en-US" sz="2000" i="1" dirty="0">
                <a:solidFill>
                  <a:srgbClr val="0000FF"/>
                </a:solidFill>
                <a:latin typeface="Calibri" panose="020F0502020204030204" pitchFamily="34" charset="0"/>
                <a:cs typeface="Calibri" panose="020F0502020204030204" pitchFamily="34" charset="0"/>
              </a:rPr>
              <a:t>	</a:t>
            </a:r>
            <a:r>
              <a:rPr lang="en-US" sz="2000" i="1" u="sng" dirty="0">
                <a:solidFill>
                  <a:srgbClr val="0000FF"/>
                </a:solidFill>
                <a:latin typeface="Calibri" panose="020F0502020204030204" pitchFamily="34" charset="0"/>
                <a:cs typeface="Calibri" panose="020F0502020204030204" pitchFamily="34" charset="0"/>
              </a:rPr>
              <a:t>https://gaftp.epa.gov/aqmg/cjang/NEXUS/NEXUS 1.8.6/*</a:t>
            </a:r>
            <a:endParaRPr lang="en-US" sz="2400" i="1" u="sng" dirty="0">
              <a:solidFill>
                <a:srgbClr val="0000FF"/>
              </a:solidFill>
              <a:latin typeface="Calibri" panose="020F0502020204030204" pitchFamily="34" charset="0"/>
              <a:cs typeface="Calibri" panose="020F0502020204030204" pitchFamily="34" charset="0"/>
            </a:endParaRPr>
          </a:p>
          <a:p>
            <a:pPr defTabSz="914400" fontAlgn="base">
              <a:defRPr/>
            </a:pPr>
            <a:r>
              <a:rPr lang="en-US" sz="2000" dirty="0">
                <a:solidFill>
                  <a:prstClr val="black"/>
                </a:solidFill>
                <a:latin typeface="Calibri"/>
                <a:ea typeface="微软雅黑"/>
              </a:rPr>
              <a:t>   or         </a:t>
            </a:r>
            <a:r>
              <a:rPr lang="en-US" sz="2000" i="1" u="sng" dirty="0">
                <a:solidFill>
                  <a:srgbClr val="0000FF"/>
                </a:solidFill>
                <a:latin typeface="Calibri" panose="020F0502020204030204" pitchFamily="34" charset="0"/>
                <a:ea typeface="微软雅黑"/>
                <a:cs typeface="Calibri" panose="020F0502020204030204" pitchFamily="34" charset="0"/>
              </a:rPr>
              <a:t>ftp://newftp.epa.gov/aqmg/cjang/NEXUS/NEXUS 1.8.6/*</a:t>
            </a:r>
            <a:endParaRPr lang="en-US" sz="2400" i="1" u="sng" dirty="0">
              <a:solidFill>
                <a:srgbClr val="0000FF"/>
              </a:solidFill>
              <a:latin typeface="Calibri" panose="020F0502020204030204" pitchFamily="34" charset="0"/>
              <a:ea typeface="微软雅黑"/>
              <a:cs typeface="Calibri" panose="020F0502020204030204" pitchFamily="34" charset="0"/>
            </a:endParaRPr>
          </a:p>
          <a:p>
            <a:pPr marL="685800" indent="-630238" defTabSz="914400" fontAlgn="base">
              <a:defRPr/>
            </a:pPr>
            <a:endParaRPr lang="en-US" altLang="zh-CN" sz="800" i="1" dirty="0">
              <a:solidFill>
                <a:srgbClr val="7030A0"/>
              </a:solidFill>
              <a:latin typeface="Arial" panose="020B0604020202020204" pitchFamily="34" charset="0"/>
              <a:ea typeface="SimSun" panose="02010600030101010101" pitchFamily="2" charset="-122"/>
              <a:cs typeface="Arial" panose="020B0604020202020204" pitchFamily="34" charset="0"/>
            </a:endParaRPr>
          </a:p>
          <a:p>
            <a:pPr marL="685800" indent="-630238" fontAlgn="base">
              <a:defRPr/>
            </a:pPr>
            <a:r>
              <a:rPr lang="en-US" altLang="zh-CN" b="1" i="1" u="sng" dirty="0">
                <a:solidFill>
                  <a:srgbClr val="7030A0"/>
                </a:solidFill>
                <a:latin typeface="Arial" panose="020B0604020202020204" pitchFamily="34" charset="0"/>
                <a:ea typeface="SimSun" panose="02010600030101010101" pitchFamily="2" charset="-122"/>
                <a:cs typeface="Arial" panose="020B0604020202020204" pitchFamily="34" charset="0"/>
              </a:rPr>
              <a:t>Note</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Require software installation privilege or “Power Broker” (limited elevated privilege) to install “NEXUS tool” at EPA’s PC; </a:t>
            </a:r>
          </a:p>
          <a:p>
            <a:pPr marL="685800" indent="-630238" fontAlgn="base">
              <a:defRPr/>
            </a:pP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Check “</a:t>
            </a:r>
            <a:r>
              <a:rPr lang="en-US" altLang="zh-CN" i="1" u="sng" dirty="0">
                <a:solidFill>
                  <a:srgbClr val="7030A0"/>
                </a:solidFill>
                <a:latin typeface="Arial" panose="020B0604020202020204" pitchFamily="34" charset="0"/>
                <a:ea typeface="SimSun" panose="02010600030101010101" pitchFamily="2" charset="-122"/>
                <a:cs typeface="Arial" panose="020B0604020202020204" pitchFamily="34" charset="0"/>
              </a:rPr>
              <a:t>This PC\Documents\My NEXUS files\data\* (\tool\*, \result\*)</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to see if NEXUS program &amp; input dataset are installed successfully</a:t>
            </a:r>
          </a:p>
        </p:txBody>
      </p:sp>
      <p:sp>
        <p:nvSpPr>
          <p:cNvPr id="8" name="Slide Number Placeholder 1">
            <a:extLst>
              <a:ext uri="{FF2B5EF4-FFF2-40B4-BE49-F238E27FC236}">
                <a16:creationId xmlns:a16="http://schemas.microsoft.com/office/drawing/2014/main" id="{56EEA9EF-6EEA-445E-A001-D00D53EC9D66}"/>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161797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08D929B-19A8-4A3C-8B4F-99BD38B85EFE}"/>
              </a:ext>
            </a:extLst>
          </p:cNvPr>
          <p:cNvPicPr>
            <a:picLocks noChangeAspect="1"/>
          </p:cNvPicPr>
          <p:nvPr/>
        </p:nvPicPr>
        <p:blipFill>
          <a:blip r:embed="rId3"/>
          <a:stretch>
            <a:fillRect/>
          </a:stretch>
        </p:blipFill>
        <p:spPr>
          <a:xfrm>
            <a:off x="99390" y="785190"/>
            <a:ext cx="12016409" cy="597341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On-line User’s Manual</a:t>
            </a:r>
            <a:endParaRPr lang="zh-CN" altLang="en-US" dirty="0">
              <a:solidFill>
                <a:srgbClr val="FFFF00"/>
              </a:solidFill>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8534400" y="6301487"/>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35</a:t>
            </a:fld>
            <a:endParaRPr lang="en-US" dirty="0">
              <a:solidFill>
                <a:prstClr val="black">
                  <a:tint val="75000"/>
                </a:prstClr>
              </a:solidFill>
              <a:latin typeface="Arial" pitchFamily="34" charset="0"/>
              <a:ea typeface="微软雅黑"/>
            </a:endParaRPr>
          </a:p>
        </p:txBody>
      </p:sp>
      <p:sp>
        <p:nvSpPr>
          <p:cNvPr id="10" name="Rectangle 12">
            <a:extLst>
              <a:ext uri="{FF2B5EF4-FFF2-40B4-BE49-F238E27FC236}">
                <a16:creationId xmlns:a16="http://schemas.microsoft.com/office/drawing/2014/main" id="{9BDBF704-8267-4E43-B157-7D288F622CBE}"/>
              </a:ext>
            </a:extLst>
          </p:cNvPr>
          <p:cNvSpPr/>
          <p:nvPr/>
        </p:nvSpPr>
        <p:spPr>
          <a:xfrm>
            <a:off x="99390" y="1168985"/>
            <a:ext cx="996696" cy="2324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1" name="Speech Bubble: Rectangle with Corners Rounded 4">
            <a:extLst>
              <a:ext uri="{FF2B5EF4-FFF2-40B4-BE49-F238E27FC236}">
                <a16:creationId xmlns:a16="http://schemas.microsoft.com/office/drawing/2014/main" id="{4FC854DB-1B4F-451F-B039-483645D09349}"/>
              </a:ext>
            </a:extLst>
          </p:cNvPr>
          <p:cNvSpPr/>
          <p:nvPr/>
        </p:nvSpPr>
        <p:spPr>
          <a:xfrm>
            <a:off x="1288170" y="2029851"/>
            <a:ext cx="4084320" cy="1248935"/>
          </a:xfrm>
          <a:prstGeom prst="wedgeRoundRectCallout">
            <a:avLst>
              <a:gd name="adj1" fmla="val -55066"/>
              <a:gd name="adj2" fmla="val -1039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i="1" u="sng" dirty="0">
                <a:solidFill>
                  <a:srgbClr val="0000FF"/>
                </a:solidFill>
                <a:latin typeface="Calibri" panose="020F0502020204030204" pitchFamily="34" charset="0"/>
                <a:ea typeface="微软雅黑"/>
                <a:cs typeface="Calibri" panose="020F0502020204030204" pitchFamily="34" charset="0"/>
              </a:rPr>
              <a:t>Hot link</a:t>
            </a:r>
            <a:r>
              <a:rPr lang="en-US" dirty="0">
                <a:solidFill>
                  <a:srgbClr val="0000FF"/>
                </a:solidFill>
                <a:latin typeface="Calibri" panose="020F0502020204030204" pitchFamily="34" charset="0"/>
                <a:ea typeface="微软雅黑"/>
                <a:cs typeface="Calibri" panose="020F0502020204030204" pitchFamily="34" charset="0"/>
              </a:rPr>
              <a:t> to User’s manual’s “Data Viewer” chapter (same for “Data Input” module &amp; “Data Query” model)</a:t>
            </a:r>
          </a:p>
        </p:txBody>
      </p:sp>
      <p:sp>
        <p:nvSpPr>
          <p:cNvPr id="13" name="Rectangle 12">
            <a:extLst>
              <a:ext uri="{FF2B5EF4-FFF2-40B4-BE49-F238E27FC236}">
                <a16:creationId xmlns:a16="http://schemas.microsoft.com/office/drawing/2014/main" id="{13FD6912-39F5-4561-95CE-E5EAAE69E2F4}"/>
              </a:ext>
            </a:extLst>
          </p:cNvPr>
          <p:cNvSpPr/>
          <p:nvPr/>
        </p:nvSpPr>
        <p:spPr>
          <a:xfrm>
            <a:off x="11239505" y="1102639"/>
            <a:ext cx="333756" cy="365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4" name="Speech Bubble: Rectangle with Corners Rounded 4">
            <a:extLst>
              <a:ext uri="{FF2B5EF4-FFF2-40B4-BE49-F238E27FC236}">
                <a16:creationId xmlns:a16="http://schemas.microsoft.com/office/drawing/2014/main" id="{966C408B-5EED-4C6C-9DDB-A14F2156EDA8}"/>
              </a:ext>
            </a:extLst>
          </p:cNvPr>
          <p:cNvSpPr/>
          <p:nvPr/>
        </p:nvSpPr>
        <p:spPr>
          <a:xfrm>
            <a:off x="8658250" y="1779017"/>
            <a:ext cx="2581255" cy="875301"/>
          </a:xfrm>
          <a:prstGeom prst="wedgeRoundRectCallout">
            <a:avLst>
              <a:gd name="adj1" fmla="val 49537"/>
              <a:gd name="adj2" fmla="val -851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panose="020F0502020204030204" pitchFamily="34" charset="0"/>
                <a:ea typeface="微软雅黑"/>
                <a:cs typeface="Calibri" panose="020F0502020204030204" pitchFamily="34" charset="0"/>
              </a:rPr>
              <a:t>Click “book” icon to launch “User’s manual”</a:t>
            </a: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3779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0DF871-C65E-47B2-A7C7-C4888FA3E86E}"/>
              </a:ext>
            </a:extLst>
          </p:cNvPr>
          <p:cNvPicPr>
            <a:picLocks noChangeAspect="1"/>
          </p:cNvPicPr>
          <p:nvPr/>
        </p:nvPicPr>
        <p:blipFill>
          <a:blip r:embed="rId3"/>
          <a:stretch>
            <a:fillRect/>
          </a:stretch>
        </p:blipFill>
        <p:spPr>
          <a:xfrm>
            <a:off x="1559149" y="848590"/>
            <a:ext cx="9794652" cy="592132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2" name="图片 1">
            <a:extLst>
              <a:ext uri="{FF2B5EF4-FFF2-40B4-BE49-F238E27FC236}">
                <a16:creationId xmlns:a16="http://schemas.microsoft.com/office/drawing/2014/main" id="{16F87359-7B27-4CB8-B9F0-C649BE27C2AD}"/>
              </a:ext>
            </a:extLst>
          </p:cNvPr>
          <p:cNvPicPr>
            <a:picLocks noChangeAspect="1"/>
          </p:cNvPicPr>
          <p:nvPr/>
        </p:nvPicPr>
        <p:blipFill>
          <a:blip r:embed="rId4"/>
          <a:stretch>
            <a:fillRect/>
          </a:stretch>
        </p:blipFill>
        <p:spPr>
          <a:xfrm>
            <a:off x="2613052" y="4374882"/>
            <a:ext cx="1820642" cy="473367"/>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t>NEXUS Tool: </a:t>
            </a:r>
            <a:r>
              <a:rPr lang="en-US" altLang="zh-CN" dirty="0">
                <a:solidFill>
                  <a:srgbClr val="FFFF00"/>
                </a:solidFill>
              </a:rPr>
              <a:t>Data Viewer Module</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546622" y="1628370"/>
            <a:ext cx="1871445" cy="2737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4121699" y="2764833"/>
            <a:ext cx="2046189" cy="866703"/>
          </a:xfrm>
          <a:prstGeom prst="wedgeRoundRectCallout">
            <a:avLst>
              <a:gd name="adj1" fmla="val -91885"/>
              <a:gd name="adj2" fmla="val -74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Select &amp; adjust “Ambient” or “Risk” levels </a:t>
            </a:r>
          </a:p>
        </p:txBody>
      </p:sp>
      <p:sp>
        <p:nvSpPr>
          <p:cNvPr id="7" name="Rectangle 12">
            <a:extLst>
              <a:ext uri="{FF2B5EF4-FFF2-40B4-BE49-F238E27FC236}">
                <a16:creationId xmlns:a16="http://schemas.microsoft.com/office/drawing/2014/main" id="{C2FA46CF-DA75-4099-9C4F-0DD0544D9B26}"/>
              </a:ext>
            </a:extLst>
          </p:cNvPr>
          <p:cNvSpPr/>
          <p:nvPr/>
        </p:nvSpPr>
        <p:spPr>
          <a:xfrm>
            <a:off x="1562912" y="4391156"/>
            <a:ext cx="1820642" cy="120044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8" name="Speech Bubble: Rectangle with Corners Rounded 4">
            <a:extLst>
              <a:ext uri="{FF2B5EF4-FFF2-40B4-BE49-F238E27FC236}">
                <a16:creationId xmlns:a16="http://schemas.microsoft.com/office/drawing/2014/main" id="{05CFE4DE-ED4D-4E89-B70F-407E57393FFA}"/>
              </a:ext>
            </a:extLst>
          </p:cNvPr>
          <p:cNvSpPr/>
          <p:nvPr/>
        </p:nvSpPr>
        <p:spPr>
          <a:xfrm>
            <a:off x="4005895" y="4397761"/>
            <a:ext cx="3131112" cy="713696"/>
          </a:xfrm>
          <a:prstGeom prst="wedgeRoundRectCallout">
            <a:avLst>
              <a:gd name="adj1" fmla="val -73043"/>
              <a:gd name="adj2" fmla="val 76653"/>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“Advanced Option”: provide HAPs &amp; species selections</a:t>
            </a: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9915689" y="640479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36</a:t>
            </a:fld>
            <a:endParaRPr lang="en-US" dirty="0">
              <a:solidFill>
                <a:prstClr val="black">
                  <a:tint val="75000"/>
                </a:prstClr>
              </a:solidFill>
              <a:latin typeface="Arial" pitchFamily="34" charset="0"/>
            </a:endParaRPr>
          </a:p>
        </p:txBody>
      </p:sp>
      <p:sp>
        <p:nvSpPr>
          <p:cNvPr id="10" name="Rectangle 12">
            <a:extLst>
              <a:ext uri="{FF2B5EF4-FFF2-40B4-BE49-F238E27FC236}">
                <a16:creationId xmlns:a16="http://schemas.microsoft.com/office/drawing/2014/main" id="{F2736845-F3D9-40EF-83AC-9E1B0C048C3E}"/>
              </a:ext>
            </a:extLst>
          </p:cNvPr>
          <p:cNvSpPr/>
          <p:nvPr/>
        </p:nvSpPr>
        <p:spPr>
          <a:xfrm>
            <a:off x="1559149" y="969033"/>
            <a:ext cx="1998244" cy="1595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ndParaRPr>
          </a:p>
        </p:txBody>
      </p:sp>
      <p:sp>
        <p:nvSpPr>
          <p:cNvPr id="11" name="Rectangle 12">
            <a:extLst>
              <a:ext uri="{FF2B5EF4-FFF2-40B4-BE49-F238E27FC236}">
                <a16:creationId xmlns:a16="http://schemas.microsoft.com/office/drawing/2014/main" id="{469691FD-F1DB-4675-8F9C-806FED96430F}"/>
              </a:ext>
            </a:extLst>
          </p:cNvPr>
          <p:cNvSpPr/>
          <p:nvPr/>
        </p:nvSpPr>
        <p:spPr>
          <a:xfrm>
            <a:off x="3430593" y="1128550"/>
            <a:ext cx="776354" cy="19305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ndParaRPr>
          </a:p>
        </p:txBody>
      </p:sp>
      <p:sp>
        <p:nvSpPr>
          <p:cNvPr id="13" name="Speech Bubble: Rectangle with Corners Rounded 4">
            <a:extLst>
              <a:ext uri="{FF2B5EF4-FFF2-40B4-BE49-F238E27FC236}">
                <a16:creationId xmlns:a16="http://schemas.microsoft.com/office/drawing/2014/main" id="{56F03204-8413-420D-8B61-6EB2839DAF49}"/>
              </a:ext>
            </a:extLst>
          </p:cNvPr>
          <p:cNvSpPr/>
          <p:nvPr/>
        </p:nvSpPr>
        <p:spPr>
          <a:xfrm>
            <a:off x="5287063" y="789515"/>
            <a:ext cx="4628626" cy="564502"/>
          </a:xfrm>
          <a:prstGeom prst="wedgeRoundRectCallout">
            <a:avLst>
              <a:gd name="adj1" fmla="val -91758"/>
              <a:gd name="adj2" fmla="val -9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defTabSz="914400">
              <a:buFontTx/>
              <a:buAutoNum type="arabicPeriod"/>
              <a:defRPr/>
            </a:pPr>
            <a:r>
              <a:rPr lang="en-US" dirty="0">
                <a:solidFill>
                  <a:srgbClr val="0000FF"/>
                </a:solidFill>
                <a:latin typeface="Calibri"/>
              </a:rPr>
              <a:t>Click “File” to open or save a project</a:t>
            </a:r>
          </a:p>
          <a:p>
            <a:pPr marL="342900" indent="-342900" defTabSz="914400">
              <a:buFontTx/>
              <a:buAutoNum type="arabicPeriod"/>
              <a:defRPr/>
            </a:pPr>
            <a:r>
              <a:rPr lang="en-US" dirty="0">
                <a:solidFill>
                  <a:srgbClr val="0000FF"/>
                </a:solidFill>
                <a:latin typeface="Calibri"/>
              </a:rPr>
              <a:t>Switch between 3 key modules</a:t>
            </a:r>
          </a:p>
        </p:txBody>
      </p:sp>
      <p:sp>
        <p:nvSpPr>
          <p:cNvPr id="14" name="Speech Bubble: Rectangle with Corners Rounded 4">
            <a:extLst>
              <a:ext uri="{FF2B5EF4-FFF2-40B4-BE49-F238E27FC236}">
                <a16:creationId xmlns:a16="http://schemas.microsoft.com/office/drawing/2014/main" id="{465E96F1-239D-4223-B34A-2216F41143B3}"/>
              </a:ext>
            </a:extLst>
          </p:cNvPr>
          <p:cNvSpPr/>
          <p:nvPr/>
        </p:nvSpPr>
        <p:spPr>
          <a:xfrm>
            <a:off x="4312285" y="1692492"/>
            <a:ext cx="2518333" cy="302004"/>
          </a:xfrm>
          <a:prstGeom prst="wedgeRoundRectCallout">
            <a:avLst>
              <a:gd name="adj1" fmla="val -64097"/>
              <a:gd name="adj2" fmla="val -148778"/>
              <a:gd name="adj3" fmla="val 16667"/>
            </a:avLst>
          </a:prstGeom>
          <a:solidFill>
            <a:srgbClr val="FFFF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rPr>
              <a:t>NEXUS project file name </a:t>
            </a:r>
          </a:p>
        </p:txBody>
      </p:sp>
    </p:spTree>
    <p:extLst>
      <p:ext uri="{BB962C8B-B14F-4D97-AF65-F5344CB8AC3E}">
        <p14:creationId xmlns:p14="http://schemas.microsoft.com/office/powerpoint/2010/main" val="349838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FF2704-2BEE-4EEB-AE63-935AD48A99ED}"/>
              </a:ext>
            </a:extLst>
          </p:cNvPr>
          <p:cNvPicPr>
            <a:picLocks noChangeAspect="1"/>
          </p:cNvPicPr>
          <p:nvPr/>
        </p:nvPicPr>
        <p:blipFill>
          <a:blip r:embed="rId3"/>
          <a:stretch>
            <a:fillRect/>
          </a:stretch>
        </p:blipFill>
        <p:spPr>
          <a:xfrm>
            <a:off x="2052504" y="873723"/>
            <a:ext cx="8717096" cy="584775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“Apply” New Selections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3940029" y="1656580"/>
            <a:ext cx="1061096" cy="994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5955121" y="1715572"/>
            <a:ext cx="3977640" cy="713233"/>
          </a:xfrm>
          <a:prstGeom prst="wedgeRoundRectCallout">
            <a:avLst>
              <a:gd name="adj1" fmla="val -72818"/>
              <a:gd name="adj2" fmla="val 468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New selections will appear in “Slider bars” panel and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2837662" y="6474530"/>
            <a:ext cx="5669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3709736" y="5665737"/>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“Apply” new selections</a:t>
            </a: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8534400" y="6356351"/>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37</a:t>
            </a:fld>
            <a:endParaRPr lang="en-US" dirty="0">
              <a:solidFill>
                <a:prstClr val="black">
                  <a:tint val="75000"/>
                </a:prstClr>
              </a:solidFill>
              <a:latin typeface="Arial" pitchFamily="34" charset="0"/>
            </a:endParaRPr>
          </a:p>
        </p:txBody>
      </p:sp>
      <p:sp>
        <p:nvSpPr>
          <p:cNvPr id="15" name="Rectangle 12">
            <a:extLst>
              <a:ext uri="{FF2B5EF4-FFF2-40B4-BE49-F238E27FC236}">
                <a16:creationId xmlns:a16="http://schemas.microsoft.com/office/drawing/2014/main" id="{505FE679-554A-4199-82DF-0DECDF82E0CE}"/>
              </a:ext>
            </a:extLst>
          </p:cNvPr>
          <p:cNvSpPr/>
          <p:nvPr/>
        </p:nvSpPr>
        <p:spPr>
          <a:xfrm>
            <a:off x="2071556" y="1738413"/>
            <a:ext cx="1786856" cy="70925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6" name="Rectangle 12">
            <a:extLst>
              <a:ext uri="{FF2B5EF4-FFF2-40B4-BE49-F238E27FC236}">
                <a16:creationId xmlns:a16="http://schemas.microsoft.com/office/drawing/2014/main" id="{6659A881-5735-4F6F-B0A7-6C112CEA83A6}"/>
              </a:ext>
            </a:extLst>
          </p:cNvPr>
          <p:cNvSpPr/>
          <p:nvPr/>
        </p:nvSpPr>
        <p:spPr>
          <a:xfrm>
            <a:off x="2071555" y="3027804"/>
            <a:ext cx="1786856" cy="54202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7" name="Rectangle 12">
            <a:extLst>
              <a:ext uri="{FF2B5EF4-FFF2-40B4-BE49-F238E27FC236}">
                <a16:creationId xmlns:a16="http://schemas.microsoft.com/office/drawing/2014/main" id="{99EF366D-24F2-4C39-9EAB-0521E67C51BF}"/>
              </a:ext>
            </a:extLst>
          </p:cNvPr>
          <p:cNvSpPr/>
          <p:nvPr/>
        </p:nvSpPr>
        <p:spPr>
          <a:xfrm>
            <a:off x="2081079" y="4279520"/>
            <a:ext cx="1786856" cy="82120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8" name="Rectangle 12">
            <a:extLst>
              <a:ext uri="{FF2B5EF4-FFF2-40B4-BE49-F238E27FC236}">
                <a16:creationId xmlns:a16="http://schemas.microsoft.com/office/drawing/2014/main" id="{7E7C9740-DBE6-4B2F-8DF1-8A53AF97D2F7}"/>
              </a:ext>
            </a:extLst>
          </p:cNvPr>
          <p:cNvSpPr/>
          <p:nvPr/>
        </p:nvSpPr>
        <p:spPr>
          <a:xfrm>
            <a:off x="3924649" y="4244214"/>
            <a:ext cx="1061096" cy="8212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9" name="Rectangle 12">
            <a:extLst>
              <a:ext uri="{FF2B5EF4-FFF2-40B4-BE49-F238E27FC236}">
                <a16:creationId xmlns:a16="http://schemas.microsoft.com/office/drawing/2014/main" id="{DB1400E9-8224-4BE1-925D-48BCC163136E}"/>
              </a:ext>
            </a:extLst>
          </p:cNvPr>
          <p:cNvSpPr/>
          <p:nvPr/>
        </p:nvSpPr>
        <p:spPr>
          <a:xfrm>
            <a:off x="3924649" y="3429000"/>
            <a:ext cx="1076476" cy="7040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0" name="Speech Bubble: Rectangle with Corners Rounded 4">
            <a:extLst>
              <a:ext uri="{FF2B5EF4-FFF2-40B4-BE49-F238E27FC236}">
                <a16:creationId xmlns:a16="http://schemas.microsoft.com/office/drawing/2014/main" id="{E8FAF07C-2914-462D-B263-6CB12B749D84}"/>
              </a:ext>
            </a:extLst>
          </p:cNvPr>
          <p:cNvSpPr/>
          <p:nvPr/>
        </p:nvSpPr>
        <p:spPr>
          <a:xfrm>
            <a:off x="3672096" y="873723"/>
            <a:ext cx="2479631" cy="527164"/>
          </a:xfrm>
          <a:prstGeom prst="wedgeRoundRectCallout">
            <a:avLst>
              <a:gd name="adj1" fmla="val -84658"/>
              <a:gd name="adj2" fmla="val 110337"/>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“Check” boxes to change/add selections</a:t>
            </a:r>
          </a:p>
        </p:txBody>
      </p:sp>
      <p:sp>
        <p:nvSpPr>
          <p:cNvPr id="21" name="Rectangle 12">
            <a:extLst>
              <a:ext uri="{FF2B5EF4-FFF2-40B4-BE49-F238E27FC236}">
                <a16:creationId xmlns:a16="http://schemas.microsoft.com/office/drawing/2014/main" id="{ABD8C7F2-78D1-4AE3-9076-D692F62A0D54}"/>
              </a:ext>
            </a:extLst>
          </p:cNvPr>
          <p:cNvSpPr/>
          <p:nvPr/>
        </p:nvSpPr>
        <p:spPr>
          <a:xfrm>
            <a:off x="3924649" y="2714992"/>
            <a:ext cx="1061096" cy="7056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2" name="Speech Bubble: Rectangle with Corners Rounded 4">
            <a:extLst>
              <a:ext uri="{FF2B5EF4-FFF2-40B4-BE49-F238E27FC236}">
                <a16:creationId xmlns:a16="http://schemas.microsoft.com/office/drawing/2014/main" id="{B0B36B1B-1535-431B-8696-0295F6B74EFF}"/>
              </a:ext>
            </a:extLst>
          </p:cNvPr>
          <p:cNvSpPr/>
          <p:nvPr/>
        </p:nvSpPr>
        <p:spPr>
          <a:xfrm>
            <a:off x="6073992" y="4296152"/>
            <a:ext cx="3739898" cy="1056024"/>
          </a:xfrm>
          <a:prstGeom prst="wedgeRoundRectCallout">
            <a:avLst>
              <a:gd name="adj1" fmla="val -77172"/>
              <a:gd name="adj2" fmla="val -754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“Slider bars” allow to select &amp; adjust “Ambient” and/or “Risk” threshold levels and </a:t>
            </a:r>
            <a:r>
              <a:rPr lang="en-US" dirty="0">
                <a:solidFill>
                  <a:srgbClr val="0000FF"/>
                </a:solidFill>
                <a:latin typeface="Calibri"/>
              </a:rPr>
              <a:t>displaying color map</a:t>
            </a:r>
            <a:endParaRPr lang="en-US" dirty="0">
              <a:solidFill>
                <a:srgbClr val="0000FF"/>
              </a:solidFill>
              <a:latin typeface="Calibri"/>
              <a:ea typeface="微软雅黑"/>
            </a:endParaRPr>
          </a:p>
        </p:txBody>
      </p:sp>
    </p:spTree>
    <p:extLst>
      <p:ext uri="{BB962C8B-B14F-4D97-AF65-F5344CB8AC3E}">
        <p14:creationId xmlns:p14="http://schemas.microsoft.com/office/powerpoint/2010/main" val="5312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10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8" grpId="0" animBg="1"/>
      <p:bldP spid="19" grpId="0" animBg="1"/>
      <p:bldP spid="20" grpId="0" animBg="1"/>
      <p:bldP spid="21"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4E10C89-CD05-4258-8D7D-7099CFD9BEB9}"/>
              </a:ext>
            </a:extLst>
          </p:cNvPr>
          <p:cNvPicPr>
            <a:picLocks noChangeAspect="1"/>
          </p:cNvPicPr>
          <p:nvPr/>
        </p:nvPicPr>
        <p:blipFill>
          <a:blip r:embed="rId3"/>
          <a:stretch>
            <a:fillRect/>
          </a:stretch>
        </p:blipFill>
        <p:spPr>
          <a:xfrm>
            <a:off x="1778696" y="897384"/>
            <a:ext cx="9308404" cy="557961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10018" y="54115"/>
            <a:ext cx="9057982" cy="669103"/>
          </a:xfrm>
        </p:spPr>
        <p:txBody>
          <a:bodyPr>
            <a:normAutofit/>
          </a:bodyPr>
          <a:lstStyle/>
          <a:p>
            <a:r>
              <a:rPr lang="en-US" altLang="zh-CN" dirty="0"/>
              <a:t>NEXUS Update: </a:t>
            </a:r>
            <a:r>
              <a:rPr lang="en-US" altLang="zh-CN" dirty="0">
                <a:solidFill>
                  <a:srgbClr val="FFFF00"/>
                </a:solidFill>
              </a:rPr>
              <a:t>New EJ Metric and Data</a:t>
            </a:r>
            <a:endParaRPr lang="zh-CN" altLang="en-US" dirty="0"/>
          </a:p>
        </p:txBody>
      </p:sp>
      <p:sp>
        <p:nvSpPr>
          <p:cNvPr id="23" name="Rectangle 12">
            <a:extLst>
              <a:ext uri="{FF2B5EF4-FFF2-40B4-BE49-F238E27FC236}">
                <a16:creationId xmlns:a16="http://schemas.microsoft.com/office/drawing/2014/main" id="{34455053-002C-4B9A-BCDC-F426BE4C481E}"/>
              </a:ext>
            </a:extLst>
          </p:cNvPr>
          <p:cNvSpPr/>
          <p:nvPr/>
        </p:nvSpPr>
        <p:spPr>
          <a:xfrm>
            <a:off x="1778696" y="5231673"/>
            <a:ext cx="1828104" cy="9366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4" name="Straight Arrow Connector 3">
            <a:extLst>
              <a:ext uri="{FF2B5EF4-FFF2-40B4-BE49-F238E27FC236}">
                <a16:creationId xmlns:a16="http://schemas.microsoft.com/office/drawing/2014/main" id="{6AB9A80C-BC5E-4FB0-94CA-6D9CA745084B}"/>
              </a:ext>
            </a:extLst>
          </p:cNvPr>
          <p:cNvCxnSpPr>
            <a:cxnSpLocks/>
          </p:cNvCxnSpPr>
          <p:nvPr/>
        </p:nvCxnSpPr>
        <p:spPr bwMode="auto">
          <a:xfrm flipV="1">
            <a:off x="3606800" y="4000500"/>
            <a:ext cx="2590800" cy="148590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2D9EBA8C-F01A-4988-92C7-958DF4BB1D4A}"/>
              </a:ext>
            </a:extLst>
          </p:cNvPr>
          <p:cNvCxnSpPr>
            <a:cxnSpLocks/>
          </p:cNvCxnSpPr>
          <p:nvPr/>
        </p:nvCxnSpPr>
        <p:spPr bwMode="auto">
          <a:xfrm flipV="1">
            <a:off x="3606800" y="4089400"/>
            <a:ext cx="3467100" cy="168910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45093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8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800"/>
                            </p:stCondLst>
                            <p:childTnLst>
                              <p:par>
                                <p:cTn id="11" presetID="1" presetClass="entr" presetSubtype="0" fill="hold" nodeType="afterEffect">
                                  <p:stCondLst>
                                    <p:cond delay="80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026764D-5C82-4023-BB4B-C98E470C3559}"/>
              </a:ext>
            </a:extLst>
          </p:cNvPr>
          <p:cNvPicPr>
            <a:picLocks noChangeAspect="1"/>
          </p:cNvPicPr>
          <p:nvPr/>
        </p:nvPicPr>
        <p:blipFill>
          <a:blip r:embed="rId3"/>
          <a:stretch>
            <a:fillRect/>
          </a:stretch>
        </p:blipFill>
        <p:spPr>
          <a:xfrm>
            <a:off x="572839" y="863734"/>
            <a:ext cx="10889611" cy="5914949"/>
          </a:xfrm>
          <a:prstGeom prst="rect">
            <a:avLst/>
          </a:prstGeom>
        </p:spPr>
      </p:pic>
      <p:sp>
        <p:nvSpPr>
          <p:cNvPr id="4" name="Slide Number Placeholder 1">
            <a:extLst>
              <a:ext uri="{FF2B5EF4-FFF2-40B4-BE49-F238E27FC236}">
                <a16:creationId xmlns:a16="http://schemas.microsoft.com/office/drawing/2014/main" id="{AC8093BC-1430-4974-A6BC-832A0F154582}"/>
              </a:ext>
            </a:extLst>
          </p:cNvPr>
          <p:cNvSpPr txBox="1">
            <a:spLocks/>
          </p:cNvSpPr>
          <p:nvPr/>
        </p:nvSpPr>
        <p:spPr>
          <a:xfrm>
            <a:off x="9834693" y="6413558"/>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39</a:t>
            </a:fld>
            <a:endParaRPr lang="en-US" dirty="0">
              <a:solidFill>
                <a:prstClr val="black">
                  <a:tint val="75000"/>
                </a:prstClr>
              </a:solidFill>
              <a:latin typeface="Arial" pitchFamily="34" charset="0"/>
            </a:endParaRPr>
          </a:p>
        </p:txBody>
      </p:sp>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642872" y="3"/>
            <a:ext cx="8951976" cy="669103"/>
          </a:xfrm>
        </p:spPr>
        <p:txBody>
          <a:bodyPr>
            <a:normAutofit/>
          </a:bodyPr>
          <a:lstStyle/>
          <a:p>
            <a:r>
              <a:rPr lang="en-US" altLang="zh-CN" dirty="0"/>
              <a:t>Data Viewer Module: </a:t>
            </a:r>
            <a:r>
              <a:rPr lang="en-US" altLang="zh-CN" dirty="0">
                <a:solidFill>
                  <a:srgbClr val="FFFF00"/>
                </a:solidFill>
              </a:rPr>
              <a:t>Base Map &amp; Color</a:t>
            </a:r>
            <a:endParaRPr lang="zh-CN" altLang="en-US" dirty="0">
              <a:solidFill>
                <a:srgbClr val="FFFF00"/>
              </a:solidFill>
            </a:endParaRPr>
          </a:p>
        </p:txBody>
      </p:sp>
      <p:sp>
        <p:nvSpPr>
          <p:cNvPr id="13" name="Rectangle 12">
            <a:extLst>
              <a:ext uri="{FF2B5EF4-FFF2-40B4-BE49-F238E27FC236}">
                <a16:creationId xmlns:a16="http://schemas.microsoft.com/office/drawing/2014/main" id="{18247B90-0631-4608-8946-DBA67CC9DA4C}"/>
              </a:ext>
            </a:extLst>
          </p:cNvPr>
          <p:cNvSpPr/>
          <p:nvPr/>
        </p:nvSpPr>
        <p:spPr>
          <a:xfrm>
            <a:off x="3527172" y="1527506"/>
            <a:ext cx="484632" cy="164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rgbClr val="FF0000"/>
              </a:solidFill>
              <a:latin typeface="Calibri"/>
              <a:ea typeface="微软雅黑"/>
            </a:endParaRPr>
          </a:p>
        </p:txBody>
      </p:sp>
      <p:sp>
        <p:nvSpPr>
          <p:cNvPr id="14" name="Speech Bubble: Rectangle with Corners Rounded 4">
            <a:extLst>
              <a:ext uri="{FF2B5EF4-FFF2-40B4-BE49-F238E27FC236}">
                <a16:creationId xmlns:a16="http://schemas.microsoft.com/office/drawing/2014/main" id="{35554F50-A87F-467F-ACB3-64C656840693}"/>
              </a:ext>
            </a:extLst>
          </p:cNvPr>
          <p:cNvSpPr/>
          <p:nvPr/>
        </p:nvSpPr>
        <p:spPr>
          <a:xfrm>
            <a:off x="4971306" y="5362790"/>
            <a:ext cx="1897163" cy="851226"/>
          </a:xfrm>
          <a:prstGeom prst="wedgeRoundRectCallout">
            <a:avLst>
              <a:gd name="adj1" fmla="val -86854"/>
              <a:gd name="adj2" fmla="val 1036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rPr>
              <a:t>Click to change color &amp; transparency</a:t>
            </a:r>
          </a:p>
        </p:txBody>
      </p:sp>
      <p:pic>
        <p:nvPicPr>
          <p:cNvPr id="15" name="Picture 14">
            <a:extLst>
              <a:ext uri="{FF2B5EF4-FFF2-40B4-BE49-F238E27FC236}">
                <a16:creationId xmlns:a16="http://schemas.microsoft.com/office/drawing/2014/main" id="{9AC30250-AFC6-4222-AA13-0D85DB609CDC}"/>
              </a:ext>
            </a:extLst>
          </p:cNvPr>
          <p:cNvPicPr>
            <a:picLocks noChangeAspect="1"/>
          </p:cNvPicPr>
          <p:nvPr/>
        </p:nvPicPr>
        <p:blipFill>
          <a:blip r:embed="rId4"/>
          <a:stretch>
            <a:fillRect/>
          </a:stretch>
        </p:blipFill>
        <p:spPr>
          <a:xfrm>
            <a:off x="7495874" y="3785797"/>
            <a:ext cx="1751846" cy="2428219"/>
          </a:xfrm>
          <a:prstGeom prst="rect">
            <a:avLst/>
          </a:prstGeom>
          <a:ln>
            <a:solidFill>
              <a:schemeClr val="tx1"/>
            </a:solidFill>
          </a:ln>
        </p:spPr>
      </p:pic>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5472394" y="983513"/>
            <a:ext cx="3118657" cy="673211"/>
          </a:xfrm>
          <a:prstGeom prst="wedgeRoundRectCallout">
            <a:avLst>
              <a:gd name="adj1" fmla="val -72356"/>
              <a:gd name="adj2" fmla="val 1141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rPr>
              <a:t>“Base Map”: Change boundary lines and background map</a:t>
            </a:r>
          </a:p>
        </p:txBody>
      </p:sp>
      <p:pic>
        <p:nvPicPr>
          <p:cNvPr id="2" name="Picture 1">
            <a:extLst>
              <a:ext uri="{FF2B5EF4-FFF2-40B4-BE49-F238E27FC236}">
                <a16:creationId xmlns:a16="http://schemas.microsoft.com/office/drawing/2014/main" id="{67757B91-2F2E-43E9-882C-398D969D6CDF}"/>
              </a:ext>
            </a:extLst>
          </p:cNvPr>
          <p:cNvPicPr>
            <a:picLocks noChangeAspect="1"/>
          </p:cNvPicPr>
          <p:nvPr/>
        </p:nvPicPr>
        <p:blipFill rotWithShape="1">
          <a:blip r:embed="rId5"/>
          <a:srcRect l="65895" t="49507" r="20799" b="45378"/>
          <a:stretch/>
        </p:blipFill>
        <p:spPr>
          <a:xfrm>
            <a:off x="5831586" y="2955606"/>
            <a:ext cx="2147068" cy="464251"/>
          </a:xfrm>
          <a:prstGeom prst="rect">
            <a:avLst/>
          </a:prstGeom>
        </p:spPr>
      </p:pic>
      <p:sp>
        <p:nvSpPr>
          <p:cNvPr id="17" name="Speech Bubble: Rectangle with Corners Rounded 4">
            <a:extLst>
              <a:ext uri="{FF2B5EF4-FFF2-40B4-BE49-F238E27FC236}">
                <a16:creationId xmlns:a16="http://schemas.microsoft.com/office/drawing/2014/main" id="{4AA5D723-FF5F-4A4B-B4D2-27AF6106445A}"/>
              </a:ext>
            </a:extLst>
          </p:cNvPr>
          <p:cNvSpPr/>
          <p:nvPr/>
        </p:nvSpPr>
        <p:spPr>
          <a:xfrm>
            <a:off x="8371797" y="2257789"/>
            <a:ext cx="1897163" cy="546547"/>
          </a:xfrm>
          <a:prstGeom prst="wedgeRoundRectCallout">
            <a:avLst>
              <a:gd name="adj1" fmla="val -75446"/>
              <a:gd name="adj2" fmla="val 674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rPr>
              <a:t>“Right-click” map to save image</a:t>
            </a:r>
          </a:p>
        </p:txBody>
      </p:sp>
    </p:spTree>
    <p:extLst>
      <p:ext uri="{BB962C8B-B14F-4D97-AF65-F5344CB8AC3E}">
        <p14:creationId xmlns:p14="http://schemas.microsoft.com/office/powerpoint/2010/main" val="339138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NEXUS Tool Development</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005840" y="973589"/>
            <a:ext cx="10040112" cy="5812971"/>
          </a:xfrm>
        </p:spPr>
        <p:txBody>
          <a:bodyPr>
            <a:normAutofit/>
          </a:bodyPr>
          <a:lstStyle/>
          <a:p>
            <a:pPr>
              <a:lnSpc>
                <a:spcPct val="120000"/>
              </a:lnSpc>
              <a:spcBef>
                <a:spcPts val="300"/>
              </a:spcBef>
              <a:buFont typeface="Wingdings" panose="05000000000000000000" pitchFamily="2" charset="2"/>
              <a:buChar char="Ø"/>
            </a:pPr>
            <a:r>
              <a:rPr lang="en-US" altLang="zh-CN" sz="2800" u="sng" kern="1200" dirty="0">
                <a:solidFill>
                  <a:srgbClr val="7030A0"/>
                </a:solidFill>
                <a:latin typeface="Arial" pitchFamily="34" charset="0"/>
                <a:ea typeface="SimSun" panose="02010600030101010101" pitchFamily="2" charset="-122"/>
                <a:cs typeface="Arial" pitchFamily="34" charset="0"/>
              </a:rPr>
              <a:t>Motivation</a:t>
            </a:r>
            <a:r>
              <a:rPr lang="en-US" altLang="zh-CN" sz="2400" kern="1200" dirty="0">
                <a:solidFill>
                  <a:srgbClr val="7030A0"/>
                </a:solidFill>
                <a:latin typeface="Arial" pitchFamily="34" charset="0"/>
                <a:ea typeface="SimSun" panose="02010600030101010101" pitchFamily="2" charset="-122"/>
                <a:cs typeface="Arial" pitchFamily="34" charset="0"/>
              </a:rPr>
              <a:t>: </a:t>
            </a:r>
            <a:r>
              <a:rPr lang="en-US" altLang="zh-CN" sz="2400" b="0" kern="1200" dirty="0">
                <a:solidFill>
                  <a:srgbClr val="7030A0"/>
                </a:solidFill>
                <a:latin typeface="Arial" pitchFamily="34" charset="0"/>
                <a:ea typeface="SimSun" panose="02010600030101010101" pitchFamily="2" charset="-122"/>
                <a:cs typeface="Arial" pitchFamily="34" charset="0"/>
              </a:rPr>
              <a:t>Develop a new multi-pollutant analysis tool to identify and assess areas with high ambient levels and/or health risks associated with PM</a:t>
            </a:r>
            <a:r>
              <a:rPr lang="en-US" altLang="zh-CN" sz="2400" b="0" kern="1200" baseline="-25000" dirty="0">
                <a:solidFill>
                  <a:srgbClr val="7030A0"/>
                </a:solidFill>
                <a:latin typeface="Arial" pitchFamily="34" charset="0"/>
                <a:ea typeface="SimSun" panose="02010600030101010101" pitchFamily="2" charset="-122"/>
                <a:cs typeface="Arial" pitchFamily="34" charset="0"/>
              </a:rPr>
              <a:t>2.5</a:t>
            </a:r>
            <a:r>
              <a:rPr lang="en-US" altLang="zh-CN" sz="2400" b="0" kern="1200" dirty="0">
                <a:solidFill>
                  <a:srgbClr val="7030A0"/>
                </a:solidFill>
                <a:latin typeface="Arial" pitchFamily="34" charset="0"/>
                <a:ea typeface="SimSun" panose="02010600030101010101" pitchFamily="2" charset="-122"/>
                <a:cs typeface="Arial" pitchFamily="34" charset="0"/>
              </a:rPr>
              <a:t>, O</a:t>
            </a:r>
            <a:r>
              <a:rPr lang="en-US" altLang="zh-CN" sz="2400" b="0" kern="1200" baseline="-25000" dirty="0">
                <a:solidFill>
                  <a:srgbClr val="7030A0"/>
                </a:solidFill>
                <a:latin typeface="Arial" pitchFamily="34" charset="0"/>
                <a:ea typeface="SimSun" panose="02010600030101010101" pitchFamily="2" charset="-122"/>
                <a:cs typeface="Arial" pitchFamily="34" charset="0"/>
              </a:rPr>
              <a:t>3</a:t>
            </a:r>
            <a:r>
              <a:rPr lang="en-US" altLang="zh-CN" sz="2400" b="0" kern="1200" dirty="0">
                <a:solidFill>
                  <a:srgbClr val="7030A0"/>
                </a:solidFill>
                <a:latin typeface="Arial" pitchFamily="34" charset="0"/>
                <a:ea typeface="SimSun" panose="02010600030101010101" pitchFamily="2" charset="-122"/>
                <a:cs typeface="Arial" pitchFamily="34" charset="0"/>
              </a:rPr>
              <a:t> and Air Toxics</a:t>
            </a:r>
            <a:endParaRPr lang="en-US" altLang="zh-CN" sz="2400" b="0" kern="1200" dirty="0">
              <a:solidFill>
                <a:schemeClr val="bg1">
                  <a:lumMod val="50000"/>
                </a:schemeClr>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kern="1200" dirty="0">
                <a:solidFill>
                  <a:srgbClr val="0000FF"/>
                </a:solidFill>
                <a:latin typeface="Arial" pitchFamily="34" charset="0"/>
                <a:ea typeface="SimSun" panose="02010600030101010101" pitchFamily="2" charset="-122"/>
                <a:cs typeface="Arial" pitchFamily="34" charset="0"/>
              </a:rPr>
              <a:t>Phase-1</a:t>
            </a:r>
            <a:r>
              <a:rPr lang="en-US" altLang="zh-CN" sz="2800" kern="1200" dirty="0">
                <a:solidFill>
                  <a:srgbClr val="0000FF"/>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Develop a GIS-based NEXUS prototype with a user-friendly graphical interface to provide analysis and visualization functions of potential multi-pollutant AQ issues at </a:t>
            </a:r>
            <a:r>
              <a:rPr lang="en-US" altLang="zh-CN" sz="2400" b="0" kern="1200" dirty="0">
                <a:solidFill>
                  <a:srgbClr val="FF0000"/>
                </a:solidFill>
                <a:latin typeface="Arial" pitchFamily="34" charset="0"/>
                <a:ea typeface="SimSun" panose="02010600030101010101" pitchFamily="2" charset="-122"/>
                <a:cs typeface="Arial" pitchFamily="34" charset="0"/>
              </a:rPr>
              <a:t>national </a:t>
            </a:r>
            <a:r>
              <a:rPr lang="en-US" altLang="zh-CN" sz="2400" b="0" kern="1200" dirty="0">
                <a:solidFill>
                  <a:srgbClr val="0000FF"/>
                </a:solidFill>
                <a:latin typeface="Arial" pitchFamily="34" charset="0"/>
                <a:ea typeface="SimSun" panose="02010600030101010101" pitchFamily="2" charset="-122"/>
                <a:cs typeface="Arial" pitchFamily="34" charset="0"/>
              </a:rPr>
              <a:t>level</a:t>
            </a:r>
            <a:r>
              <a:rPr lang="en-US" altLang="zh-CN" sz="2400" b="0" kern="1200" dirty="0">
                <a:solidFill>
                  <a:srgbClr val="FF0000"/>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(continental US)</a:t>
            </a:r>
            <a:endParaRPr lang="en-US" altLang="zh-CN" sz="2400" b="0" dirty="0">
              <a:solidFill>
                <a:srgbClr val="0000FF"/>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dirty="0">
                <a:latin typeface="Arial" pitchFamily="34" charset="0"/>
                <a:ea typeface="SimSun" panose="02010600030101010101" pitchFamily="2" charset="-122"/>
                <a:cs typeface="Arial" pitchFamily="34" charset="0"/>
              </a:rPr>
              <a:t>Phase-2</a:t>
            </a:r>
            <a:r>
              <a:rPr lang="en-US" altLang="zh-CN" sz="2800" dirty="0">
                <a:latin typeface="Arial" pitchFamily="34" charset="0"/>
                <a:ea typeface="SimSun" panose="02010600030101010101" pitchFamily="2" charset="-122"/>
                <a:cs typeface="Arial" pitchFamily="34" charset="0"/>
              </a:rPr>
              <a:t>: </a:t>
            </a:r>
            <a:r>
              <a:rPr lang="en-US" altLang="zh-CN" sz="2400" b="0" kern="1200" dirty="0">
                <a:latin typeface="Arial" pitchFamily="34" charset="0"/>
                <a:ea typeface="SimSun" panose="02010600030101010101" pitchFamily="2" charset="-122"/>
                <a:cs typeface="Arial" pitchFamily="34" charset="0"/>
              </a:rPr>
              <a:t>Expand the NEXUS tool to allow users to dial into an </a:t>
            </a:r>
            <a:r>
              <a:rPr lang="en-US" altLang="zh-CN" sz="2400" b="0" kern="1200" dirty="0">
                <a:solidFill>
                  <a:srgbClr val="FF0000"/>
                </a:solidFill>
                <a:latin typeface="Arial" pitchFamily="34" charset="0"/>
                <a:ea typeface="SimSun" panose="02010600030101010101" pitchFamily="2" charset="-122"/>
                <a:cs typeface="Arial" pitchFamily="34" charset="0"/>
              </a:rPr>
              <a:t>EPA region, State,</a:t>
            </a:r>
            <a:r>
              <a:rPr lang="en-US" altLang="zh-CN" sz="2400" b="0" kern="1200" dirty="0">
                <a:latin typeface="Arial" pitchFamily="34" charset="0"/>
                <a:ea typeface="SimSun" panose="02010600030101010101" pitchFamily="2" charset="-122"/>
                <a:cs typeface="Arial" pitchFamily="34" charset="0"/>
              </a:rPr>
              <a:t> </a:t>
            </a:r>
            <a:r>
              <a:rPr lang="en-US" altLang="zh-CN" sz="2400" b="0" kern="1200" dirty="0">
                <a:solidFill>
                  <a:srgbClr val="FF0000"/>
                </a:solidFill>
                <a:latin typeface="Arial" pitchFamily="34" charset="0"/>
                <a:ea typeface="SimSun" panose="02010600030101010101" pitchFamily="2" charset="-122"/>
                <a:cs typeface="Arial" pitchFamily="34" charset="0"/>
              </a:rPr>
              <a:t>or metropolitan area</a:t>
            </a:r>
            <a:r>
              <a:rPr lang="en-US" altLang="zh-CN" sz="2400" b="0" kern="1200" dirty="0">
                <a:latin typeface="Arial" pitchFamily="34" charset="0"/>
                <a:ea typeface="SimSun" panose="02010600030101010101" pitchFamily="2" charset="-122"/>
                <a:cs typeface="Arial" pitchFamily="34" charset="0"/>
              </a:rPr>
              <a:t> and provide data query and visualization functions for “</a:t>
            </a:r>
            <a:r>
              <a:rPr lang="en-US" altLang="zh-CN" sz="2400" b="0" kern="1200" dirty="0">
                <a:solidFill>
                  <a:srgbClr val="FF0000"/>
                </a:solidFill>
                <a:latin typeface="Arial" pitchFamily="34" charset="0"/>
                <a:ea typeface="SimSun" panose="02010600030101010101" pitchFamily="2" charset="-122"/>
                <a:cs typeface="Arial" pitchFamily="34" charset="0"/>
              </a:rPr>
              <a:t>emissions and air quality</a:t>
            </a:r>
            <a:r>
              <a:rPr lang="en-US" altLang="zh-CN" sz="2400" b="0" kern="1200" dirty="0">
                <a:latin typeface="Arial" pitchFamily="34" charset="0"/>
                <a:ea typeface="SimSun" panose="02010600030101010101" pitchFamily="2" charset="-122"/>
                <a:cs typeface="Arial" pitchFamily="34" charset="0"/>
              </a:rPr>
              <a:t>” information over the selected region of interest</a:t>
            </a:r>
          </a:p>
          <a:p>
            <a:pPr>
              <a:lnSpc>
                <a:spcPct val="120000"/>
              </a:lnSpc>
              <a:spcBef>
                <a:spcPts val="300"/>
              </a:spcBef>
              <a:buFont typeface="Wingdings" panose="05000000000000000000" pitchFamily="2" charset="2"/>
              <a:buChar char="Ø"/>
            </a:pPr>
            <a:endParaRPr lang="en-US" altLang="zh-CN" sz="1300" b="0" dirty="0">
              <a:latin typeface="Arial" pitchFamily="34" charset="0"/>
              <a:ea typeface="SimSun" panose="02010600030101010101" pitchFamily="2" charset="-122"/>
              <a:cs typeface="Arial" pitchFamily="34" charset="0"/>
            </a:endParaRPr>
          </a:p>
        </p:txBody>
      </p:sp>
      <p:sp>
        <p:nvSpPr>
          <p:cNvPr id="5" name="Slide Number Placeholder 1">
            <a:extLst>
              <a:ext uri="{FF2B5EF4-FFF2-40B4-BE49-F238E27FC236}">
                <a16:creationId xmlns:a16="http://schemas.microsoft.com/office/drawing/2014/main" id="{729D1CA0-2694-4A7F-8BB4-290760685B6A}"/>
              </a:ext>
            </a:extLst>
          </p:cNvPr>
          <p:cNvSpPr txBox="1">
            <a:spLocks/>
          </p:cNvSpPr>
          <p:nvPr/>
        </p:nvSpPr>
        <p:spPr>
          <a:xfrm>
            <a:off x="9631680" y="623684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8336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08BA48F-24D1-4229-8A4B-B355D399D8F3}"/>
              </a:ext>
            </a:extLst>
          </p:cNvPr>
          <p:cNvPicPr>
            <a:picLocks noChangeAspect="1"/>
          </p:cNvPicPr>
          <p:nvPr/>
        </p:nvPicPr>
        <p:blipFill>
          <a:blip r:embed="rId3"/>
          <a:stretch>
            <a:fillRect/>
          </a:stretch>
        </p:blipFill>
        <p:spPr>
          <a:xfrm>
            <a:off x="1311964" y="897386"/>
            <a:ext cx="9809923" cy="545896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“Region Selection”</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5743296" y="1750626"/>
            <a:ext cx="2198069" cy="1775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5584535" y="1117928"/>
            <a:ext cx="4855464" cy="427541"/>
          </a:xfrm>
          <a:prstGeom prst="wedgeRoundRectCallout">
            <a:avLst>
              <a:gd name="adj1" fmla="val 248"/>
              <a:gd name="adj2" fmla="val 13380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Allow to select “EPA regions”, “States”, or “CBSA”</a:t>
            </a: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8534400" y="6356351"/>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40</a:t>
            </a:fld>
            <a:endParaRPr lang="en-US" dirty="0">
              <a:solidFill>
                <a:prstClr val="black">
                  <a:tint val="75000"/>
                </a:prstClr>
              </a:solidFill>
              <a:latin typeface="Arial" pitchFamily="34" charset="0"/>
            </a:endParaRPr>
          </a:p>
        </p:txBody>
      </p:sp>
      <p:pic>
        <p:nvPicPr>
          <p:cNvPr id="20" name="图片 15">
            <a:extLst>
              <a:ext uri="{FF2B5EF4-FFF2-40B4-BE49-F238E27FC236}">
                <a16:creationId xmlns:a16="http://schemas.microsoft.com/office/drawing/2014/main" id="{BD88C4BC-78B0-49CE-9007-E668ADC66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394" y="2729716"/>
            <a:ext cx="3191854" cy="1307675"/>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1" name="图片 16">
            <a:extLst>
              <a:ext uri="{FF2B5EF4-FFF2-40B4-BE49-F238E27FC236}">
                <a16:creationId xmlns:a16="http://schemas.microsoft.com/office/drawing/2014/main" id="{2E2D2B02-DD4E-4998-9F7B-178607C272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749" y="2729716"/>
            <a:ext cx="3274748" cy="1341637"/>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2" name="图片 17">
            <a:extLst>
              <a:ext uri="{FF2B5EF4-FFF2-40B4-BE49-F238E27FC236}">
                <a16:creationId xmlns:a16="http://schemas.microsoft.com/office/drawing/2014/main" id="{D60DCE91-4047-4884-88FC-D186D82575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6072" y="4524330"/>
            <a:ext cx="5276850" cy="146253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79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Select EPA Region/State/CBSA</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8534400" y="6356351"/>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41</a:t>
            </a:fld>
            <a:endParaRPr lang="en-US" dirty="0">
              <a:solidFill>
                <a:prstClr val="black">
                  <a:tint val="75000"/>
                </a:prstClr>
              </a:solidFill>
              <a:latin typeface="Arial" pitchFamily="34" charset="0"/>
            </a:endParaRPr>
          </a:p>
        </p:txBody>
      </p:sp>
      <p:sp>
        <p:nvSpPr>
          <p:cNvPr id="8" name="Rectangle 7">
            <a:extLst>
              <a:ext uri="{FF2B5EF4-FFF2-40B4-BE49-F238E27FC236}">
                <a16:creationId xmlns:a16="http://schemas.microsoft.com/office/drawing/2014/main" id="{A668F405-F3C2-4D84-AD3A-F7A8D04F8827}"/>
              </a:ext>
            </a:extLst>
          </p:cNvPr>
          <p:cNvSpPr/>
          <p:nvPr/>
        </p:nvSpPr>
        <p:spPr>
          <a:xfrm>
            <a:off x="1822910" y="4069017"/>
            <a:ext cx="2470548" cy="1884618"/>
          </a:xfrm>
          <a:prstGeom prst="rect">
            <a:avLst/>
          </a:prstGeom>
        </p:spPr>
        <p:txBody>
          <a:bodyPr wrap="none">
            <a:spAutoFit/>
          </a:bodyPr>
          <a:lstStyle/>
          <a:p>
            <a:pPr>
              <a:lnSpc>
                <a:spcPct val="150000"/>
              </a:lnSpc>
            </a:pPr>
            <a:r>
              <a:rPr lang="en-US" sz="2000" u="sng" dirty="0">
                <a:solidFill>
                  <a:srgbClr val="0000FF"/>
                </a:solidFill>
              </a:rPr>
              <a:t>Examples</a:t>
            </a:r>
            <a:r>
              <a:rPr lang="en-US" sz="2000" dirty="0">
                <a:solidFill>
                  <a:srgbClr val="0000FF"/>
                </a:solidFill>
              </a:rPr>
              <a:t>:</a:t>
            </a:r>
          </a:p>
          <a:p>
            <a:pPr marL="342900" indent="-342900">
              <a:lnSpc>
                <a:spcPct val="150000"/>
              </a:lnSpc>
              <a:buFont typeface="Arial" panose="020B0604020202020204" pitchFamily="34" charset="0"/>
              <a:buChar char="•"/>
            </a:pPr>
            <a:r>
              <a:rPr lang="en-US" sz="2000" dirty="0"/>
              <a:t>EPA Region 4</a:t>
            </a:r>
          </a:p>
          <a:p>
            <a:pPr marL="342900" indent="-342900">
              <a:lnSpc>
                <a:spcPct val="150000"/>
              </a:lnSpc>
              <a:buFont typeface="Arial" panose="020B0604020202020204" pitchFamily="34" charset="0"/>
              <a:buChar char="•"/>
            </a:pPr>
            <a:r>
              <a:rPr lang="en-US" sz="2000" dirty="0"/>
              <a:t>NC State</a:t>
            </a:r>
          </a:p>
          <a:p>
            <a:pPr marL="342900" indent="-342900">
              <a:lnSpc>
                <a:spcPct val="150000"/>
              </a:lnSpc>
              <a:buFont typeface="Arial" panose="020B0604020202020204" pitchFamily="34" charset="0"/>
              <a:buChar char="•"/>
            </a:pPr>
            <a:r>
              <a:rPr lang="en-US" sz="2000" dirty="0"/>
              <a:t>Louisville CBSA </a:t>
            </a:r>
          </a:p>
        </p:txBody>
      </p:sp>
      <p:pic>
        <p:nvPicPr>
          <p:cNvPr id="3" name="图片 2">
            <a:extLst>
              <a:ext uri="{FF2B5EF4-FFF2-40B4-BE49-F238E27FC236}">
                <a16:creationId xmlns:a16="http://schemas.microsoft.com/office/drawing/2014/main" id="{F3972998-DE1A-46E8-8AA1-25581F86A293}"/>
              </a:ext>
            </a:extLst>
          </p:cNvPr>
          <p:cNvPicPr>
            <a:picLocks noChangeAspect="1"/>
          </p:cNvPicPr>
          <p:nvPr/>
        </p:nvPicPr>
        <p:blipFill>
          <a:blip r:embed="rId3"/>
          <a:stretch>
            <a:fillRect/>
          </a:stretch>
        </p:blipFill>
        <p:spPr>
          <a:xfrm>
            <a:off x="1599169" y="878978"/>
            <a:ext cx="4354464" cy="2971653"/>
          </a:xfrm>
          <a:prstGeom prst="rect">
            <a:avLst/>
          </a:prstGeom>
          <a:ln>
            <a:solidFill>
              <a:schemeClr val="accent1"/>
            </a:solidFill>
          </a:ln>
        </p:spPr>
      </p:pic>
      <p:pic>
        <p:nvPicPr>
          <p:cNvPr id="5" name="图片 4">
            <a:extLst>
              <a:ext uri="{FF2B5EF4-FFF2-40B4-BE49-F238E27FC236}">
                <a16:creationId xmlns:a16="http://schemas.microsoft.com/office/drawing/2014/main" id="{B92A9671-72FC-45AA-9E73-05A66A1903EF}"/>
              </a:ext>
            </a:extLst>
          </p:cNvPr>
          <p:cNvPicPr>
            <a:picLocks noChangeAspect="1"/>
          </p:cNvPicPr>
          <p:nvPr/>
        </p:nvPicPr>
        <p:blipFill>
          <a:blip r:embed="rId4"/>
          <a:stretch>
            <a:fillRect/>
          </a:stretch>
        </p:blipFill>
        <p:spPr>
          <a:xfrm>
            <a:off x="6031992" y="878978"/>
            <a:ext cx="4572000" cy="2984101"/>
          </a:xfrm>
          <a:prstGeom prst="rect">
            <a:avLst/>
          </a:prstGeom>
          <a:ln>
            <a:solidFill>
              <a:schemeClr val="accent1"/>
            </a:solidFill>
          </a:ln>
        </p:spPr>
      </p:pic>
      <p:pic>
        <p:nvPicPr>
          <p:cNvPr id="6" name="图片 5">
            <a:extLst>
              <a:ext uri="{FF2B5EF4-FFF2-40B4-BE49-F238E27FC236}">
                <a16:creationId xmlns:a16="http://schemas.microsoft.com/office/drawing/2014/main" id="{2D3E8685-A3B6-4152-B38B-2DCFD4B0EB5F}"/>
              </a:ext>
            </a:extLst>
          </p:cNvPr>
          <p:cNvPicPr>
            <a:picLocks noChangeAspect="1"/>
          </p:cNvPicPr>
          <p:nvPr/>
        </p:nvPicPr>
        <p:blipFill>
          <a:blip r:embed="rId5"/>
          <a:stretch>
            <a:fillRect/>
          </a:stretch>
        </p:blipFill>
        <p:spPr>
          <a:xfrm>
            <a:off x="4761569" y="3832342"/>
            <a:ext cx="4208175" cy="3007370"/>
          </a:xfrm>
          <a:prstGeom prst="rect">
            <a:avLst/>
          </a:prstGeom>
          <a:ln>
            <a:solidFill>
              <a:schemeClr val="accent1"/>
            </a:solidFill>
          </a:ln>
        </p:spPr>
      </p:pic>
    </p:spTree>
    <p:extLst>
      <p:ext uri="{BB962C8B-B14F-4D97-AF65-F5344CB8AC3E}">
        <p14:creationId xmlns:p14="http://schemas.microsoft.com/office/powerpoint/2010/main" val="528390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18FD039-9F94-4B66-A11F-2C79FC04B7A3}"/>
              </a:ext>
            </a:extLst>
          </p:cNvPr>
          <p:cNvPicPr>
            <a:picLocks noChangeAspect="1"/>
          </p:cNvPicPr>
          <p:nvPr/>
        </p:nvPicPr>
        <p:blipFill>
          <a:blip r:embed="rId3"/>
          <a:stretch>
            <a:fillRect/>
          </a:stretch>
        </p:blipFill>
        <p:spPr>
          <a:xfrm>
            <a:off x="1518856" y="810766"/>
            <a:ext cx="9144000" cy="6047232"/>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8534400" y="6356351"/>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42</a:t>
            </a:fld>
            <a:endParaRPr lang="en-US" dirty="0">
              <a:solidFill>
                <a:prstClr val="black">
                  <a:tint val="75000"/>
                </a:prstClr>
              </a:solidFill>
              <a:latin typeface="Arial" pitchFamily="34" charset="0"/>
            </a:endParaRPr>
          </a:p>
        </p:txBody>
      </p:sp>
      <p:sp>
        <p:nvSpPr>
          <p:cNvPr id="11" name="Rectangle 12">
            <a:extLst>
              <a:ext uri="{FF2B5EF4-FFF2-40B4-BE49-F238E27FC236}">
                <a16:creationId xmlns:a16="http://schemas.microsoft.com/office/drawing/2014/main" id="{34D1019C-E04C-4C37-AD9E-F3D1BA6C701D}"/>
              </a:ext>
            </a:extLst>
          </p:cNvPr>
          <p:cNvSpPr/>
          <p:nvPr/>
        </p:nvSpPr>
        <p:spPr>
          <a:xfrm>
            <a:off x="7123373" y="1752108"/>
            <a:ext cx="1273375" cy="1315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4" name="Speech Bubble: Rectangle with Corners Rounded 4">
            <a:extLst>
              <a:ext uri="{FF2B5EF4-FFF2-40B4-BE49-F238E27FC236}">
                <a16:creationId xmlns:a16="http://schemas.microsoft.com/office/drawing/2014/main" id="{E97C69FF-8089-4F2B-AD37-5A84A7B2C062}"/>
              </a:ext>
            </a:extLst>
          </p:cNvPr>
          <p:cNvSpPr/>
          <p:nvPr/>
        </p:nvSpPr>
        <p:spPr>
          <a:xfrm>
            <a:off x="4349792" y="810766"/>
            <a:ext cx="4800601" cy="639549"/>
          </a:xfrm>
          <a:prstGeom prst="wedgeRoundRectCallout">
            <a:avLst>
              <a:gd name="adj1" fmla="val 25995"/>
              <a:gd name="adj2" fmla="val 92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Click “Emission Sources” tab to display emission sources </a:t>
            </a:r>
            <a:r>
              <a:rPr lang="en-US" dirty="0">
                <a:solidFill>
                  <a:srgbClr val="00B050"/>
                </a:solidFill>
                <a:latin typeface="Calibri"/>
                <a:ea typeface="微软雅黑"/>
              </a:rPr>
              <a:t>(green dots)</a:t>
            </a:r>
            <a:r>
              <a:rPr lang="en-US" dirty="0">
                <a:solidFill>
                  <a:srgbClr val="0000FF"/>
                </a:solidFill>
                <a:latin typeface="Calibri"/>
                <a:ea typeface="微软雅黑"/>
              </a:rPr>
              <a:t> and launch new window</a:t>
            </a:r>
          </a:p>
        </p:txBody>
      </p:sp>
      <p:sp>
        <p:nvSpPr>
          <p:cNvPr id="15" name="Rectangle 12">
            <a:extLst>
              <a:ext uri="{FF2B5EF4-FFF2-40B4-BE49-F238E27FC236}">
                <a16:creationId xmlns:a16="http://schemas.microsoft.com/office/drawing/2014/main" id="{5B48C2BE-C29D-44E9-9A35-BAD163840D15}"/>
              </a:ext>
            </a:extLst>
          </p:cNvPr>
          <p:cNvSpPr/>
          <p:nvPr/>
        </p:nvSpPr>
        <p:spPr>
          <a:xfrm>
            <a:off x="5213605" y="4545453"/>
            <a:ext cx="929591" cy="347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6158628" y="4137235"/>
            <a:ext cx="349537" cy="4082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6333744" y="5388771"/>
            <a:ext cx="3773947" cy="896749"/>
          </a:xfrm>
          <a:prstGeom prst="wedgeRoundRectCallout">
            <a:avLst>
              <a:gd name="adj1" fmla="val -53760"/>
              <a:gd name="adj2" fmla="val -1176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Click any “facility” to link &amp; display source location and emission information</a:t>
            </a:r>
          </a:p>
        </p:txBody>
      </p:sp>
      <p:sp>
        <p:nvSpPr>
          <p:cNvPr id="10" name="Rectangle 12">
            <a:extLst>
              <a:ext uri="{FF2B5EF4-FFF2-40B4-BE49-F238E27FC236}">
                <a16:creationId xmlns:a16="http://schemas.microsoft.com/office/drawing/2014/main" id="{608D9EB1-FF64-4D9E-8B9D-75AA7C6BFF6A}"/>
              </a:ext>
            </a:extLst>
          </p:cNvPr>
          <p:cNvSpPr/>
          <p:nvPr/>
        </p:nvSpPr>
        <p:spPr>
          <a:xfrm>
            <a:off x="3559425" y="1886272"/>
            <a:ext cx="1092708" cy="1359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7" name="Straight Arrow Connector 16">
            <a:extLst>
              <a:ext uri="{FF2B5EF4-FFF2-40B4-BE49-F238E27FC236}">
                <a16:creationId xmlns:a16="http://schemas.microsoft.com/office/drawing/2014/main" id="{FA94072A-7541-479B-A32B-CC4038F79D3B}"/>
              </a:ext>
            </a:extLst>
          </p:cNvPr>
          <p:cNvCxnSpPr>
            <a:cxnSpLocks/>
          </p:cNvCxnSpPr>
          <p:nvPr/>
        </p:nvCxnSpPr>
        <p:spPr bwMode="auto">
          <a:xfrm>
            <a:off x="4349792" y="3321337"/>
            <a:ext cx="863813" cy="112321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08893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20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F1555-2E4B-4E88-928E-5314086AA2E5}"/>
              </a:ext>
            </a:extLst>
          </p:cNvPr>
          <p:cNvPicPr>
            <a:picLocks noChangeAspect="1"/>
          </p:cNvPicPr>
          <p:nvPr/>
        </p:nvPicPr>
        <p:blipFill rotWithShape="1">
          <a:blip r:embed="rId3"/>
          <a:srcRect r="41500" b="6350"/>
          <a:stretch/>
        </p:blipFill>
        <p:spPr>
          <a:xfrm>
            <a:off x="1524000" y="1006972"/>
            <a:ext cx="9144000" cy="5734559"/>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8534400" y="6356351"/>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43</a:t>
            </a:fld>
            <a:endParaRPr lang="en-US" dirty="0">
              <a:solidFill>
                <a:prstClr val="black">
                  <a:tint val="75000"/>
                </a:prstClr>
              </a:solidFill>
              <a:latin typeface="Arial"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3192780" y="3776472"/>
            <a:ext cx="873252" cy="338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3060192" y="4353042"/>
            <a:ext cx="4672584" cy="28296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03648" y="1839759"/>
            <a:ext cx="3813048" cy="729294"/>
          </a:xfrm>
          <a:prstGeom prst="wedgeRoundRectCallout">
            <a:avLst>
              <a:gd name="adj1" fmla="val -71469"/>
              <a:gd name="adj2" fmla="val 21176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Allow to scroll down to county-level (e.g., Wake County, NC)</a:t>
            </a:r>
          </a:p>
        </p:txBody>
      </p:sp>
      <p:sp>
        <p:nvSpPr>
          <p:cNvPr id="18" name="Rectangle 12">
            <a:extLst>
              <a:ext uri="{FF2B5EF4-FFF2-40B4-BE49-F238E27FC236}">
                <a16:creationId xmlns:a16="http://schemas.microsoft.com/office/drawing/2014/main" id="{939ECFC1-AE6D-4F71-82AB-3F24EA2BB770}"/>
              </a:ext>
            </a:extLst>
          </p:cNvPr>
          <p:cNvSpPr/>
          <p:nvPr/>
        </p:nvSpPr>
        <p:spPr>
          <a:xfrm>
            <a:off x="1642872" y="4353042"/>
            <a:ext cx="1335024" cy="346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9" name="TextBox 18">
            <a:extLst>
              <a:ext uri="{FF2B5EF4-FFF2-40B4-BE49-F238E27FC236}">
                <a16:creationId xmlns:a16="http://schemas.microsoft.com/office/drawing/2014/main" id="{E5A42DC1-D2EE-455F-B5EF-39685E7CFAEB}"/>
              </a:ext>
            </a:extLst>
          </p:cNvPr>
          <p:cNvSpPr txBox="1"/>
          <p:nvPr/>
        </p:nvSpPr>
        <p:spPr>
          <a:xfrm>
            <a:off x="8272272" y="3334089"/>
            <a:ext cx="1417320" cy="253916"/>
          </a:xfrm>
          <a:prstGeom prst="rect">
            <a:avLst/>
          </a:prstGeom>
          <a:solidFill>
            <a:schemeClr val="accent6">
              <a:lumMod val="20000"/>
              <a:lumOff val="80000"/>
            </a:schemeClr>
          </a:solidFill>
        </p:spPr>
        <p:txBody>
          <a:bodyPr wrap="square" rtlCol="0">
            <a:spAutoFit/>
          </a:bodyPr>
          <a:lstStyle/>
          <a:p>
            <a:r>
              <a:rPr lang="en-US" sz="1050" b="1" dirty="0"/>
              <a:t>Wake county, NC</a:t>
            </a:r>
          </a:p>
        </p:txBody>
      </p:sp>
    </p:spTree>
    <p:extLst>
      <p:ext uri="{BB962C8B-B14F-4D97-AF65-F5344CB8AC3E}">
        <p14:creationId xmlns:p14="http://schemas.microsoft.com/office/powerpoint/2010/main" val="2468245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CEB2B-5773-4FCC-90FC-072E04F3425F}"/>
              </a:ext>
            </a:extLst>
          </p:cNvPr>
          <p:cNvPicPr>
            <a:picLocks noChangeAspect="1"/>
          </p:cNvPicPr>
          <p:nvPr/>
        </p:nvPicPr>
        <p:blipFill rotWithShape="1">
          <a:blip r:embed="rId3"/>
          <a:srcRect r="41700" b="5584"/>
          <a:stretch/>
        </p:blipFill>
        <p:spPr>
          <a:xfrm>
            <a:off x="1524000" y="988684"/>
            <a:ext cx="9144000" cy="5801285"/>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Top “x” Emission Sources</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ACBEC8D0-E7E4-4226-A2AB-8A55BCC82609}"/>
              </a:ext>
            </a:extLst>
          </p:cNvPr>
          <p:cNvPicPr>
            <a:picLocks noChangeAspect="1"/>
          </p:cNvPicPr>
          <p:nvPr/>
        </p:nvPicPr>
        <p:blipFill>
          <a:blip r:embed="rId4"/>
          <a:stretch>
            <a:fillRect/>
          </a:stretch>
        </p:blipFill>
        <p:spPr>
          <a:xfrm>
            <a:off x="1589775" y="3182677"/>
            <a:ext cx="5066665" cy="3582760"/>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8534400" y="6356351"/>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44</a:t>
            </a:fld>
            <a:endParaRPr lang="en-US" dirty="0">
              <a:solidFill>
                <a:prstClr val="black">
                  <a:tint val="75000"/>
                </a:prstClr>
              </a:solidFill>
              <a:latin typeface="Arial"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2100072" y="4498848"/>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2758440" y="4187952"/>
            <a:ext cx="5943600" cy="120700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Rectangle 12">
            <a:extLst>
              <a:ext uri="{FF2B5EF4-FFF2-40B4-BE49-F238E27FC236}">
                <a16:creationId xmlns:a16="http://schemas.microsoft.com/office/drawing/2014/main" id="{397AE2B2-27D2-49A5-A9C0-C120BA3737CC}"/>
              </a:ext>
            </a:extLst>
          </p:cNvPr>
          <p:cNvSpPr/>
          <p:nvPr/>
        </p:nvSpPr>
        <p:spPr>
          <a:xfrm>
            <a:off x="2100072" y="3978102"/>
            <a:ext cx="1106424"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7" name="TextBox 16">
            <a:extLst>
              <a:ext uri="{FF2B5EF4-FFF2-40B4-BE49-F238E27FC236}">
                <a16:creationId xmlns:a16="http://schemas.microsoft.com/office/drawing/2014/main" id="{9E1F4D95-8E6B-4DDD-82CB-D09EDB0780C0}"/>
              </a:ext>
            </a:extLst>
          </p:cNvPr>
          <p:cNvSpPr txBox="1"/>
          <p:nvPr/>
        </p:nvSpPr>
        <p:spPr>
          <a:xfrm>
            <a:off x="8101584" y="2669833"/>
            <a:ext cx="1569720" cy="253916"/>
          </a:xfrm>
          <a:prstGeom prst="rect">
            <a:avLst/>
          </a:prstGeom>
          <a:solidFill>
            <a:schemeClr val="accent6">
              <a:lumMod val="20000"/>
              <a:lumOff val="80000"/>
            </a:schemeClr>
          </a:solidFill>
        </p:spPr>
        <p:txBody>
          <a:bodyPr wrap="square" rtlCol="0">
            <a:spAutoFit/>
          </a:bodyPr>
          <a:lstStyle/>
          <a:p>
            <a:pPr algn="ctr"/>
            <a:r>
              <a:rPr lang="en-US" sz="1050" b="1" dirty="0"/>
              <a:t>Durham county, NC</a:t>
            </a: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6402324" y="1001962"/>
            <a:ext cx="3813048" cy="729294"/>
          </a:xfrm>
          <a:prstGeom prst="wedgeRoundRectCallout">
            <a:avLst>
              <a:gd name="adj1" fmla="val -63555"/>
              <a:gd name="adj2" fmla="val 976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Provide selection of CAPs precursors &amp; </a:t>
            </a:r>
            <a:r>
              <a:rPr lang="en-US" u="sng" dirty="0">
                <a:solidFill>
                  <a:srgbClr val="0000FF"/>
                </a:solidFill>
                <a:latin typeface="Calibri"/>
                <a:ea typeface="微软雅黑"/>
              </a:rPr>
              <a:t>HAPs species</a:t>
            </a:r>
          </a:p>
        </p:txBody>
      </p:sp>
      <p:sp>
        <p:nvSpPr>
          <p:cNvPr id="19" name="Rectangle 12">
            <a:extLst>
              <a:ext uri="{FF2B5EF4-FFF2-40B4-BE49-F238E27FC236}">
                <a16:creationId xmlns:a16="http://schemas.microsoft.com/office/drawing/2014/main" id="{F103CA97-DDB2-48A4-AB87-85FC224C45E4}"/>
              </a:ext>
            </a:extLst>
          </p:cNvPr>
          <p:cNvSpPr/>
          <p:nvPr/>
        </p:nvSpPr>
        <p:spPr>
          <a:xfrm>
            <a:off x="1652016" y="5180161"/>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pic>
        <p:nvPicPr>
          <p:cNvPr id="5" name="图片 4">
            <a:extLst>
              <a:ext uri="{FF2B5EF4-FFF2-40B4-BE49-F238E27FC236}">
                <a16:creationId xmlns:a16="http://schemas.microsoft.com/office/drawing/2014/main" id="{DA406268-7787-4868-8015-ED02472AC539}"/>
              </a:ext>
            </a:extLst>
          </p:cNvPr>
          <p:cNvPicPr>
            <a:picLocks noChangeAspect="1"/>
          </p:cNvPicPr>
          <p:nvPr/>
        </p:nvPicPr>
        <p:blipFill>
          <a:blip r:embed="rId5"/>
          <a:stretch>
            <a:fillRect/>
          </a:stretch>
        </p:blipFill>
        <p:spPr>
          <a:xfrm>
            <a:off x="1589774" y="853793"/>
            <a:ext cx="4416552" cy="2219475"/>
          </a:xfrm>
          <a:prstGeom prst="rect">
            <a:avLst/>
          </a:prstGeom>
          <a:ln>
            <a:solidFill>
              <a:schemeClr val="accent1"/>
            </a:solidFill>
          </a:ln>
        </p:spPr>
      </p:pic>
      <p:sp>
        <p:nvSpPr>
          <p:cNvPr id="14" name="Rectangle 12">
            <a:extLst>
              <a:ext uri="{FF2B5EF4-FFF2-40B4-BE49-F238E27FC236}">
                <a16:creationId xmlns:a16="http://schemas.microsoft.com/office/drawing/2014/main" id="{B3EA5985-0148-4B49-9B97-6526EDFFDEB3}"/>
              </a:ext>
            </a:extLst>
          </p:cNvPr>
          <p:cNvSpPr/>
          <p:nvPr/>
        </p:nvSpPr>
        <p:spPr>
          <a:xfrm>
            <a:off x="2243570" y="1261872"/>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0" name="Rectangle 12">
            <a:extLst>
              <a:ext uri="{FF2B5EF4-FFF2-40B4-BE49-F238E27FC236}">
                <a16:creationId xmlns:a16="http://schemas.microsoft.com/office/drawing/2014/main" id="{20268034-07CE-45E3-A95A-19A776D7FB56}"/>
              </a:ext>
            </a:extLst>
          </p:cNvPr>
          <p:cNvSpPr/>
          <p:nvPr/>
        </p:nvSpPr>
        <p:spPr>
          <a:xfrm>
            <a:off x="4389362" y="1267968"/>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Tree>
    <p:extLst>
      <p:ext uri="{BB962C8B-B14F-4D97-AF65-F5344CB8AC3E}">
        <p14:creationId xmlns:p14="http://schemas.microsoft.com/office/powerpoint/2010/main" val="1593458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83183F-702A-4554-AC53-E438C1FD6531}"/>
              </a:ext>
            </a:extLst>
          </p:cNvPr>
          <p:cNvPicPr>
            <a:picLocks noChangeAspect="1"/>
          </p:cNvPicPr>
          <p:nvPr/>
        </p:nvPicPr>
        <p:blipFill rotWithShape="1">
          <a:blip r:embed="rId3"/>
          <a:srcRect l="16043" t="12303" r="29242" b="8298"/>
          <a:stretch/>
        </p:blipFill>
        <p:spPr>
          <a:xfrm>
            <a:off x="1098959" y="777265"/>
            <a:ext cx="9577138" cy="6080735"/>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654342" y="3"/>
            <a:ext cx="10863742" cy="669103"/>
          </a:xfrm>
        </p:spPr>
        <p:txBody>
          <a:bodyPr>
            <a:normAutofit fontScale="90000"/>
          </a:bodyPr>
          <a:lstStyle/>
          <a:p>
            <a:r>
              <a:rPr lang="en-US" altLang="zh-CN" sz="3600" dirty="0">
                <a:latin typeface="Arial" panose="020B0604020202020204" pitchFamily="34" charset="0"/>
                <a:cs typeface="Arial" panose="020B0604020202020204" pitchFamily="34" charset="0"/>
              </a:rPr>
              <a:t>NEXUS Update: </a:t>
            </a:r>
            <a:r>
              <a:rPr lang="en-US" altLang="zh-CN" sz="3600" dirty="0">
                <a:solidFill>
                  <a:srgbClr val="FFFF00"/>
                </a:solidFill>
                <a:latin typeface="Arial" panose="020B0604020202020204" pitchFamily="34" charset="0"/>
                <a:cs typeface="Arial" panose="020B0604020202020204" pitchFamily="34" charset="0"/>
              </a:rPr>
              <a:t>“Source/Sector” Emissions Summary</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8534400" y="6356351"/>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ea typeface="微软雅黑"/>
              </a:rPr>
              <a:pPr algn="r">
                <a:defRPr/>
              </a:pPr>
              <a:t>45</a:t>
            </a:fld>
            <a:endParaRPr lang="en-US" dirty="0">
              <a:solidFill>
                <a:prstClr val="black">
                  <a:tint val="75000"/>
                </a:prstClr>
              </a:solidFill>
              <a:latin typeface="Arial" pitchFamily="34" charset="0"/>
              <a:ea typeface="微软雅黑"/>
            </a:endParaRPr>
          </a:p>
        </p:txBody>
      </p:sp>
      <p:sp>
        <p:nvSpPr>
          <p:cNvPr id="7" name="Speech Bubble: Rectangle with Corners Rounded 4">
            <a:extLst>
              <a:ext uri="{FF2B5EF4-FFF2-40B4-BE49-F238E27FC236}">
                <a16:creationId xmlns:a16="http://schemas.microsoft.com/office/drawing/2014/main" id="{CCE6E8AE-FBD6-4CE3-A7B5-88435BD1E535}"/>
              </a:ext>
            </a:extLst>
          </p:cNvPr>
          <p:cNvSpPr/>
          <p:nvPr/>
        </p:nvSpPr>
        <p:spPr>
          <a:xfrm>
            <a:off x="8534400" y="2317552"/>
            <a:ext cx="3246120" cy="2153780"/>
          </a:xfrm>
          <a:prstGeom prst="wedgeRoundRectCallout">
            <a:avLst>
              <a:gd name="adj1" fmla="val -39786"/>
              <a:gd name="adj2" fmla="val -7013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“Source/Sector Emission Summary” function allow to select major CBSAs and provides source and sector emissions summary to support OAQPS’s “Sector Prioritization” project effort </a:t>
            </a:r>
          </a:p>
        </p:txBody>
      </p:sp>
      <p:cxnSp>
        <p:nvCxnSpPr>
          <p:cNvPr id="5" name="Straight Connector 4">
            <a:extLst>
              <a:ext uri="{FF2B5EF4-FFF2-40B4-BE49-F238E27FC236}">
                <a16:creationId xmlns:a16="http://schemas.microsoft.com/office/drawing/2014/main" id="{1564ADF2-0EDF-42DD-BE20-DBB215AF2B81}"/>
              </a:ext>
            </a:extLst>
          </p:cNvPr>
          <p:cNvCxnSpPr/>
          <p:nvPr/>
        </p:nvCxnSpPr>
        <p:spPr bwMode="auto">
          <a:xfrm>
            <a:off x="2357306" y="973123"/>
            <a:ext cx="647630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571262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AB8A30-EA89-4320-9955-BEA065D5111C}"/>
              </a:ext>
            </a:extLst>
          </p:cNvPr>
          <p:cNvPicPr>
            <a:picLocks noChangeAspect="1"/>
          </p:cNvPicPr>
          <p:nvPr/>
        </p:nvPicPr>
        <p:blipFill>
          <a:blip r:embed="rId3"/>
          <a:stretch>
            <a:fillRect/>
          </a:stretch>
        </p:blipFill>
        <p:spPr>
          <a:xfrm>
            <a:off x="1524000" y="963624"/>
            <a:ext cx="9144000" cy="5828632"/>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EPA Region Table Generator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8534400" y="6356351"/>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46</a:t>
            </a:fld>
            <a:endParaRPr lang="en-US" dirty="0">
              <a:solidFill>
                <a:prstClr val="black">
                  <a:tint val="75000"/>
                </a:prstClr>
              </a:solidFill>
              <a:latin typeface="Arial"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6946392" y="1738433"/>
            <a:ext cx="1481328" cy="190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1642872" y="3673667"/>
            <a:ext cx="3246120" cy="1787565"/>
          </a:xfrm>
          <a:prstGeom prst="wedgeRoundRectCallout">
            <a:avLst>
              <a:gd name="adj1" fmla="val 116565"/>
              <a:gd name="adj2" fmla="val -1461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“EPA Region Table Generator” provides attainment status of O3 and PM2.5 and their DVs; also allows to select any EPA region based on data updated to 2018.</a:t>
            </a:r>
          </a:p>
        </p:txBody>
      </p:sp>
    </p:spTree>
    <p:extLst>
      <p:ext uri="{BB962C8B-B14F-4D97-AF65-F5344CB8AC3E}">
        <p14:creationId xmlns:p14="http://schemas.microsoft.com/office/powerpoint/2010/main" val="3967804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828CFF-9D4F-4070-980B-34E23D43A0B5}"/>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Data Search &amp; Filter</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E6DFCC-9882-4512-B9D3-6F2248E53C4B}"/>
              </a:ext>
            </a:extLst>
          </p:cNvPr>
          <p:cNvPicPr>
            <a:picLocks noChangeAspect="1"/>
          </p:cNvPicPr>
          <p:nvPr/>
        </p:nvPicPr>
        <p:blipFill>
          <a:blip r:embed="rId2"/>
          <a:stretch>
            <a:fillRect/>
          </a:stretch>
        </p:blipFill>
        <p:spPr>
          <a:xfrm>
            <a:off x="1546860" y="977001"/>
            <a:ext cx="9144000" cy="5776452"/>
          </a:xfrm>
          <a:prstGeom prst="rect">
            <a:avLst/>
          </a:prstGeom>
        </p:spPr>
      </p:pic>
      <p:sp>
        <p:nvSpPr>
          <p:cNvPr id="8" name="Rectangle 12">
            <a:extLst>
              <a:ext uri="{FF2B5EF4-FFF2-40B4-BE49-F238E27FC236}">
                <a16:creationId xmlns:a16="http://schemas.microsoft.com/office/drawing/2014/main" id="{A3EFBB79-9DC9-492A-AD11-C0A54AC2C1A6}"/>
              </a:ext>
            </a:extLst>
          </p:cNvPr>
          <p:cNvSpPr/>
          <p:nvPr/>
        </p:nvSpPr>
        <p:spPr>
          <a:xfrm>
            <a:off x="10366249" y="2275329"/>
            <a:ext cx="228599" cy="458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0" name="Speech Bubble: Rectangle with Corners Rounded 4">
            <a:extLst>
              <a:ext uri="{FF2B5EF4-FFF2-40B4-BE49-F238E27FC236}">
                <a16:creationId xmlns:a16="http://schemas.microsoft.com/office/drawing/2014/main" id="{EF121333-D16B-4DC9-997C-450EEBA02D0F}"/>
              </a:ext>
            </a:extLst>
          </p:cNvPr>
          <p:cNvSpPr/>
          <p:nvPr/>
        </p:nvSpPr>
        <p:spPr>
          <a:xfrm>
            <a:off x="6788428" y="909135"/>
            <a:ext cx="3227459" cy="601827"/>
          </a:xfrm>
          <a:prstGeom prst="wedgeRoundRectCallout">
            <a:avLst>
              <a:gd name="adj1" fmla="val 64063"/>
              <a:gd name="adj2" fmla="val 1817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Click “+” to add filters; Click “x” to remove current filter; </a:t>
            </a:r>
          </a:p>
        </p:txBody>
      </p:sp>
      <p:sp>
        <p:nvSpPr>
          <p:cNvPr id="11" name="Speech Bubble: Rectangle with Corners Rounded 4">
            <a:extLst>
              <a:ext uri="{FF2B5EF4-FFF2-40B4-BE49-F238E27FC236}">
                <a16:creationId xmlns:a16="http://schemas.microsoft.com/office/drawing/2014/main" id="{4EB4FF7F-0613-4EA4-8A6C-42C17A9E9CF1}"/>
              </a:ext>
            </a:extLst>
          </p:cNvPr>
          <p:cNvSpPr/>
          <p:nvPr/>
        </p:nvSpPr>
        <p:spPr>
          <a:xfrm>
            <a:off x="7018789" y="5349255"/>
            <a:ext cx="3576058" cy="531744"/>
          </a:xfrm>
          <a:prstGeom prst="wedgeRoundRectCallout">
            <a:avLst>
              <a:gd name="adj1" fmla="val 36174"/>
              <a:gd name="adj2" fmla="val 12025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zh-CN" dirty="0">
                <a:solidFill>
                  <a:srgbClr val="0000FF"/>
                </a:solidFill>
                <a:latin typeface="Calibri"/>
                <a:ea typeface="微软雅黑"/>
              </a:rPr>
              <a:t>Click “Output data…” to output current page records or all records</a:t>
            </a:r>
            <a:endParaRPr lang="en-US" dirty="0">
              <a:solidFill>
                <a:srgbClr val="0000FF"/>
              </a:solidFill>
              <a:latin typeface="Calibri"/>
              <a:ea typeface="微软雅黑"/>
            </a:endParaRPr>
          </a:p>
        </p:txBody>
      </p:sp>
      <p:sp>
        <p:nvSpPr>
          <p:cNvPr id="12" name="Speech Bubble: Rectangle with Corners Rounded 4">
            <a:extLst>
              <a:ext uri="{FF2B5EF4-FFF2-40B4-BE49-F238E27FC236}">
                <a16:creationId xmlns:a16="http://schemas.microsoft.com/office/drawing/2014/main" id="{8D96B83B-0424-43A3-85FD-35553D2D6014}"/>
              </a:ext>
            </a:extLst>
          </p:cNvPr>
          <p:cNvSpPr/>
          <p:nvPr/>
        </p:nvSpPr>
        <p:spPr>
          <a:xfrm>
            <a:off x="4242034" y="5407978"/>
            <a:ext cx="2680743" cy="531744"/>
          </a:xfrm>
          <a:prstGeom prst="wedgeRoundRectCallout">
            <a:avLst>
              <a:gd name="adj1" fmla="val 61209"/>
              <a:gd name="adj2" fmla="val 1170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Show specified records per page.</a:t>
            </a:r>
          </a:p>
        </p:txBody>
      </p:sp>
      <p:sp>
        <p:nvSpPr>
          <p:cNvPr id="9" name="Rectangle 12">
            <a:extLst>
              <a:ext uri="{FF2B5EF4-FFF2-40B4-BE49-F238E27FC236}">
                <a16:creationId xmlns:a16="http://schemas.microsoft.com/office/drawing/2014/main" id="{92A9077F-FB4C-4342-BE6A-CDD59D1378E2}"/>
              </a:ext>
            </a:extLst>
          </p:cNvPr>
          <p:cNvSpPr/>
          <p:nvPr/>
        </p:nvSpPr>
        <p:spPr>
          <a:xfrm flipH="1">
            <a:off x="6150864" y="1679320"/>
            <a:ext cx="922789" cy="3323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Tree>
    <p:extLst>
      <p:ext uri="{BB962C8B-B14F-4D97-AF65-F5344CB8AC3E}">
        <p14:creationId xmlns:p14="http://schemas.microsoft.com/office/powerpoint/2010/main" val="1828974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CA508C1-E0E4-4055-BAF1-27C02FBED069}"/>
              </a:ext>
            </a:extLst>
          </p:cNvPr>
          <p:cNvPicPr>
            <a:picLocks noChangeAspect="1"/>
          </p:cNvPicPr>
          <p:nvPr/>
        </p:nvPicPr>
        <p:blipFill>
          <a:blip r:embed="rId3"/>
          <a:stretch>
            <a:fillRect/>
          </a:stretch>
        </p:blipFill>
        <p:spPr>
          <a:xfrm>
            <a:off x="562061" y="896515"/>
            <a:ext cx="11006623" cy="582909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Overlaying Map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9936116" y="6347962"/>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48</a:t>
            </a:fld>
            <a:endParaRPr lang="en-US" dirty="0">
              <a:solidFill>
                <a:prstClr val="black">
                  <a:tint val="75000"/>
                </a:prstClr>
              </a:solidFill>
              <a:latin typeface="Arial" pitchFamily="34" charset="0"/>
            </a:endParaRPr>
          </a:p>
        </p:txBody>
      </p:sp>
      <p:sp>
        <p:nvSpPr>
          <p:cNvPr id="9" name="Rectangle 12">
            <a:extLst>
              <a:ext uri="{FF2B5EF4-FFF2-40B4-BE49-F238E27FC236}">
                <a16:creationId xmlns:a16="http://schemas.microsoft.com/office/drawing/2014/main" id="{8893309B-F570-4EDB-9689-3B6DF87F3C01}"/>
              </a:ext>
            </a:extLst>
          </p:cNvPr>
          <p:cNvSpPr/>
          <p:nvPr/>
        </p:nvSpPr>
        <p:spPr>
          <a:xfrm>
            <a:off x="562061" y="2759388"/>
            <a:ext cx="1279265" cy="10451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2073149" y="2821475"/>
            <a:ext cx="1714500" cy="542524"/>
          </a:xfrm>
          <a:prstGeom prst="wedgeRoundRectCallout">
            <a:avLst>
              <a:gd name="adj1" fmla="val -76853"/>
              <a:gd name="adj2" fmla="val 4368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Overlaying Map selection</a:t>
            </a:r>
            <a:endParaRPr lang="en-US" dirty="0">
              <a:solidFill>
                <a:srgbClr val="0000FF"/>
              </a:solidFill>
              <a:latin typeface="Calibri"/>
              <a:ea typeface="微软雅黑"/>
            </a:endParaRPr>
          </a:p>
        </p:txBody>
      </p:sp>
      <p:sp>
        <p:nvSpPr>
          <p:cNvPr id="14" name="Rectangle 12">
            <a:extLst>
              <a:ext uri="{FF2B5EF4-FFF2-40B4-BE49-F238E27FC236}">
                <a16:creationId xmlns:a16="http://schemas.microsoft.com/office/drawing/2014/main" id="{72B33408-B2BC-438E-BA2B-B5F9486CD4AB}"/>
              </a:ext>
            </a:extLst>
          </p:cNvPr>
          <p:cNvSpPr/>
          <p:nvPr/>
        </p:nvSpPr>
        <p:spPr>
          <a:xfrm>
            <a:off x="562061" y="1343086"/>
            <a:ext cx="912890" cy="6954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5" name="Speech Bubble: Rectangle with Corners Rounded 4">
            <a:extLst>
              <a:ext uri="{FF2B5EF4-FFF2-40B4-BE49-F238E27FC236}">
                <a16:creationId xmlns:a16="http://schemas.microsoft.com/office/drawing/2014/main" id="{28AB6553-596E-483D-B4CE-C7C6E864980E}"/>
              </a:ext>
            </a:extLst>
          </p:cNvPr>
          <p:cNvSpPr/>
          <p:nvPr/>
        </p:nvSpPr>
        <p:spPr>
          <a:xfrm>
            <a:off x="1069595" y="787617"/>
            <a:ext cx="2007108" cy="327371"/>
          </a:xfrm>
          <a:prstGeom prst="wedgeRoundRectCallout">
            <a:avLst>
              <a:gd name="adj1" fmla="val -52168"/>
              <a:gd name="adj2" fmla="val 989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Region Selection</a:t>
            </a:r>
          </a:p>
        </p:txBody>
      </p:sp>
      <p:sp>
        <p:nvSpPr>
          <p:cNvPr id="16" name="Rectangle 12">
            <a:extLst>
              <a:ext uri="{FF2B5EF4-FFF2-40B4-BE49-F238E27FC236}">
                <a16:creationId xmlns:a16="http://schemas.microsoft.com/office/drawing/2014/main" id="{CAF00A98-AFD0-4C4A-BFFF-317048EE552C}"/>
              </a:ext>
            </a:extLst>
          </p:cNvPr>
          <p:cNvSpPr/>
          <p:nvPr/>
        </p:nvSpPr>
        <p:spPr>
          <a:xfrm>
            <a:off x="1516898" y="1309645"/>
            <a:ext cx="8306610" cy="73197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7" name="Speech Bubble: Rectangle with Corners Rounded 4">
            <a:extLst>
              <a:ext uri="{FF2B5EF4-FFF2-40B4-BE49-F238E27FC236}">
                <a16:creationId xmlns:a16="http://schemas.microsoft.com/office/drawing/2014/main" id="{1F3BE8F6-A80D-4C14-A5C5-4DAE68432E1A}"/>
              </a:ext>
            </a:extLst>
          </p:cNvPr>
          <p:cNvSpPr/>
          <p:nvPr/>
        </p:nvSpPr>
        <p:spPr>
          <a:xfrm>
            <a:off x="4969877" y="2465705"/>
            <a:ext cx="2007108" cy="570229"/>
          </a:xfrm>
          <a:prstGeom prst="wedgeRoundRectCallout">
            <a:avLst>
              <a:gd name="adj1" fmla="val -53568"/>
              <a:gd name="adj2" fmla="val -117685"/>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Data Query  qualifier selection</a:t>
            </a:r>
          </a:p>
        </p:txBody>
      </p:sp>
      <p:sp>
        <p:nvSpPr>
          <p:cNvPr id="18" name="Rectangle 12">
            <a:extLst>
              <a:ext uri="{FF2B5EF4-FFF2-40B4-BE49-F238E27FC236}">
                <a16:creationId xmlns:a16="http://schemas.microsoft.com/office/drawing/2014/main" id="{BED8CF51-A54C-4665-BEFD-96DEE217433C}"/>
              </a:ext>
            </a:extLst>
          </p:cNvPr>
          <p:cNvSpPr/>
          <p:nvPr/>
        </p:nvSpPr>
        <p:spPr>
          <a:xfrm>
            <a:off x="10519793" y="1182848"/>
            <a:ext cx="879821" cy="160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9" name="Speech Bubble: Rectangle with Corners Rounded 4">
            <a:extLst>
              <a:ext uri="{FF2B5EF4-FFF2-40B4-BE49-F238E27FC236}">
                <a16:creationId xmlns:a16="http://schemas.microsoft.com/office/drawing/2014/main" id="{5A83834F-1D92-4297-85C7-F32353383250}"/>
              </a:ext>
            </a:extLst>
          </p:cNvPr>
          <p:cNvSpPr/>
          <p:nvPr/>
        </p:nvSpPr>
        <p:spPr>
          <a:xfrm>
            <a:off x="9621012" y="1966036"/>
            <a:ext cx="1947672" cy="600301"/>
          </a:xfrm>
          <a:prstGeom prst="wedgeRoundRectCallout">
            <a:avLst>
              <a:gd name="adj1" fmla="val 20541"/>
              <a:gd name="adj2" fmla="val -1422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Data Query Configuration</a:t>
            </a:r>
          </a:p>
        </p:txBody>
      </p:sp>
    </p:spTree>
    <p:extLst>
      <p:ext uri="{BB962C8B-B14F-4D97-AF65-F5344CB8AC3E}">
        <p14:creationId xmlns:p14="http://schemas.microsoft.com/office/powerpoint/2010/main" val="23856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5" grpId="0" animBg="1"/>
      <p:bldP spid="16" grpId="0" animBg="1"/>
      <p:bldP spid="17" grpId="0" animBg="1"/>
      <p:bldP spid="18"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65857-7B7C-45FA-8D22-CB372C6A2F1A}"/>
              </a:ext>
            </a:extLst>
          </p:cNvPr>
          <p:cNvPicPr>
            <a:picLocks noChangeAspect="1"/>
          </p:cNvPicPr>
          <p:nvPr/>
        </p:nvPicPr>
        <p:blipFill>
          <a:blip r:embed="rId3"/>
          <a:stretch>
            <a:fillRect/>
          </a:stretch>
        </p:blipFill>
        <p:spPr>
          <a:xfrm>
            <a:off x="578841" y="914401"/>
            <a:ext cx="10788242" cy="5808149"/>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9682936" y="618889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49</a:t>
            </a:fld>
            <a:endParaRPr lang="en-US" dirty="0">
              <a:solidFill>
                <a:prstClr val="black">
                  <a:tint val="75000"/>
                </a:prstClr>
              </a:solidFill>
              <a:latin typeface="Arial"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578840" y="1157681"/>
            <a:ext cx="1732787" cy="2516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3172611" y="846356"/>
            <a:ext cx="3666744" cy="538425"/>
          </a:xfrm>
          <a:prstGeom prst="wedgeRoundRectCallout">
            <a:avLst>
              <a:gd name="adj1" fmla="val -72611"/>
              <a:gd name="adj2" fmla="val 315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“Data Query Filter” allows to select “qualifiers” for query </a:t>
            </a: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Configure Data Query</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4" name="Rectangle 12">
            <a:extLst>
              <a:ext uri="{FF2B5EF4-FFF2-40B4-BE49-F238E27FC236}">
                <a16:creationId xmlns:a16="http://schemas.microsoft.com/office/drawing/2014/main" id="{C29C0976-E8F4-400C-9082-379FCC9A1A8D}"/>
              </a:ext>
            </a:extLst>
          </p:cNvPr>
          <p:cNvSpPr/>
          <p:nvPr/>
        </p:nvSpPr>
        <p:spPr>
          <a:xfrm>
            <a:off x="578839" y="4101568"/>
            <a:ext cx="2004969" cy="3105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5" name="Speech Bubble: Rectangle with Corners Rounded 4">
            <a:extLst>
              <a:ext uri="{FF2B5EF4-FFF2-40B4-BE49-F238E27FC236}">
                <a16:creationId xmlns:a16="http://schemas.microsoft.com/office/drawing/2014/main" id="{9168FB93-947A-4E55-ABEC-C1165AFE3549}"/>
              </a:ext>
            </a:extLst>
          </p:cNvPr>
          <p:cNvSpPr/>
          <p:nvPr/>
        </p:nvSpPr>
        <p:spPr>
          <a:xfrm>
            <a:off x="3473196" y="5735904"/>
            <a:ext cx="3909060" cy="827814"/>
          </a:xfrm>
          <a:prstGeom prst="wedgeRoundRectCallout">
            <a:avLst>
              <a:gd name="adj1" fmla="val -72504"/>
              <a:gd name="adj2" fmla="val -2208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“Data Query Preview” displays the selected “qualifiers” at the same time</a:t>
            </a:r>
          </a:p>
        </p:txBody>
      </p:sp>
    </p:spTree>
    <p:extLst>
      <p:ext uri="{BB962C8B-B14F-4D97-AF65-F5344CB8AC3E}">
        <p14:creationId xmlns:p14="http://schemas.microsoft.com/office/powerpoint/2010/main" val="765063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p:txBody>
          <a:bodyPr/>
          <a:lstStyle/>
          <a:p>
            <a:r>
              <a:rPr lang="en-US" dirty="0">
                <a:solidFill>
                  <a:srgbClr val="FFFF00"/>
                </a:solidFill>
                <a:latin typeface="Arial" panose="020B0604020202020204" pitchFamily="34" charset="0"/>
                <a:cs typeface="Arial" panose="020B0604020202020204" pitchFamily="34" charset="0"/>
              </a:rPr>
              <a:t>Expected Use of NEXUS Tool</a:t>
            </a:r>
          </a:p>
        </p:txBody>
      </p:sp>
      <p:sp>
        <p:nvSpPr>
          <p:cNvPr id="3" name="Content Placeholder 2">
            <a:extLst>
              <a:ext uri="{FF2B5EF4-FFF2-40B4-BE49-F238E27FC236}">
                <a16:creationId xmlns:a16="http://schemas.microsoft.com/office/drawing/2014/main" id="{619A2CC8-F501-4BCD-8C40-3B0CF850938A}"/>
              </a:ext>
            </a:extLst>
          </p:cNvPr>
          <p:cNvSpPr>
            <a:spLocks noGrp="1"/>
          </p:cNvSpPr>
          <p:nvPr>
            <p:ph idx="1"/>
          </p:nvPr>
        </p:nvSpPr>
        <p:spPr>
          <a:xfrm>
            <a:off x="685800" y="870312"/>
            <a:ext cx="10725912" cy="5860697"/>
          </a:xfrm>
        </p:spPr>
        <p:txBody>
          <a:bodyPr/>
          <a:lstStyle/>
          <a:p>
            <a:r>
              <a:rPr lang="en-US" sz="2400" b="0" dirty="0">
                <a:solidFill>
                  <a:srgbClr val="0000FF"/>
                </a:solidFill>
                <a:latin typeface="Arial" panose="020B0604020202020204" pitchFamily="34" charset="0"/>
                <a:cs typeface="Arial" panose="020B0604020202020204" pitchFamily="34" charset="0"/>
              </a:rPr>
              <a:t>The NEXUS tool will allow users to do the following:</a:t>
            </a:r>
          </a:p>
          <a:p>
            <a:pPr lvl="1"/>
            <a:r>
              <a:rPr lang="en-US" sz="2000" b="0" u="sng" dirty="0">
                <a:solidFill>
                  <a:srgbClr val="FF0000"/>
                </a:solidFill>
                <a:latin typeface="Arial" panose="020B0604020202020204" pitchFamily="34" charset="0"/>
                <a:cs typeface="Arial" panose="020B0604020202020204" pitchFamily="34" charset="0"/>
              </a:rPr>
              <a:t>National screening for areas with MP issues:</a:t>
            </a:r>
            <a:r>
              <a:rPr lang="en-US" sz="2000" b="0" dirty="0">
                <a:solidFill>
                  <a:srgbClr val="FF0000"/>
                </a:solidFill>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 Phase 1 development provides ability to quickly screen areas across nation that have combination of high air quality and/or risk levels for O</a:t>
            </a:r>
            <a:r>
              <a:rPr lang="en-US" sz="2000" b="0" baseline="-2500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 PM</a:t>
            </a:r>
            <a:r>
              <a:rPr lang="en-US" sz="2000" b="0" baseline="-25000" dirty="0">
                <a:latin typeface="Arial" panose="020B0604020202020204" pitchFamily="34" charset="0"/>
                <a:cs typeface="Arial" panose="020B0604020202020204" pitchFamily="34" charset="0"/>
              </a:rPr>
              <a:t>2.5</a:t>
            </a:r>
            <a:r>
              <a:rPr lang="en-US" sz="2000" b="0" dirty="0">
                <a:latin typeface="Arial" panose="020B0604020202020204" pitchFamily="34" charset="0"/>
                <a:cs typeface="Arial" panose="020B0604020202020204" pitchFamily="34" charset="0"/>
              </a:rPr>
              <a:t> and Air Toxics.</a:t>
            </a:r>
          </a:p>
          <a:p>
            <a:pPr lvl="1"/>
            <a:r>
              <a:rPr lang="en-US" sz="2000" b="0" u="sng" dirty="0">
                <a:solidFill>
                  <a:srgbClr val="FF0000"/>
                </a:solidFill>
                <a:latin typeface="Arial" panose="020B0604020202020204" pitchFamily="34" charset="0"/>
                <a:cs typeface="Arial" panose="020B0604020202020204" pitchFamily="34" charset="0"/>
              </a:rPr>
              <a:t>Area screening to understand nature of MP problem:</a:t>
            </a:r>
            <a:r>
              <a:rPr lang="en-US" sz="2000" b="0" dirty="0">
                <a:solidFill>
                  <a:srgbClr val="FF0000"/>
                </a:solidFill>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Phase 2 development provides ability to ‘dial-into’ specific areas to determine extent to which common emissions sources are causing the MP issues.</a:t>
            </a:r>
          </a:p>
          <a:p>
            <a:pPr>
              <a:lnSpc>
                <a:spcPct val="110000"/>
              </a:lnSpc>
              <a:spcBef>
                <a:spcPts val="600"/>
              </a:spcBef>
              <a:spcAft>
                <a:spcPts val="600"/>
              </a:spcAft>
            </a:pPr>
            <a:r>
              <a:rPr lang="en-US" sz="2400" b="0" dirty="0">
                <a:latin typeface="Arial" panose="020B0604020202020204" pitchFamily="34" charset="0"/>
                <a:cs typeface="Arial" panose="020B0604020202020204" pitchFamily="34" charset="0"/>
              </a:rPr>
              <a:t>We expect to use this tool to engage with Regions and identify areas that would potentially benefit most from MP approaches to reduce emissions (including current NA areas).</a:t>
            </a:r>
          </a:p>
          <a:p>
            <a:pPr>
              <a:lnSpc>
                <a:spcPct val="110000"/>
              </a:lnSpc>
              <a:spcBef>
                <a:spcPts val="600"/>
              </a:spcBef>
              <a:spcAft>
                <a:spcPts val="600"/>
              </a:spcAft>
            </a:pPr>
            <a:r>
              <a:rPr lang="en-US" sz="2400" b="0" dirty="0">
                <a:latin typeface="Arial" panose="020B0604020202020204" pitchFamily="34" charset="0"/>
                <a:cs typeface="Arial" panose="020B0604020202020204" pitchFamily="34" charset="0"/>
              </a:rPr>
              <a:t>The NEXUS tool will essentially provide a ‘conceptual model’ of MP issues to facilitate engagement with state/local/tribal agencies and community stakeholder groups.</a:t>
            </a:r>
          </a:p>
          <a:p>
            <a:pPr>
              <a:lnSpc>
                <a:spcPct val="110000"/>
              </a:lnSpc>
              <a:spcBef>
                <a:spcPts val="600"/>
              </a:spcBef>
              <a:spcAft>
                <a:spcPts val="600"/>
              </a:spcAft>
            </a:pPr>
            <a:r>
              <a:rPr lang="en-US" sz="2400" b="0" dirty="0">
                <a:latin typeface="Arial" panose="020B0604020202020204" pitchFamily="34" charset="0"/>
                <a:cs typeface="Arial" panose="020B0604020202020204" pitchFamily="34" charset="0"/>
              </a:rPr>
              <a:t>We also expect that it can have additional uses across the Office for Air Toxics, Environmental Justice and other programs.</a:t>
            </a:r>
          </a:p>
        </p:txBody>
      </p:sp>
      <p:sp>
        <p:nvSpPr>
          <p:cNvPr id="6" name="Slide Number Placeholder 1">
            <a:extLst>
              <a:ext uri="{FF2B5EF4-FFF2-40B4-BE49-F238E27FC236}">
                <a16:creationId xmlns:a16="http://schemas.microsoft.com/office/drawing/2014/main" id="{F026D2D9-560B-4843-A301-AA27D7232AA5}"/>
              </a:ext>
            </a:extLst>
          </p:cNvPr>
          <p:cNvSpPr txBox="1">
            <a:spLocks/>
          </p:cNvSpPr>
          <p:nvPr/>
        </p:nvSpPr>
        <p:spPr>
          <a:xfrm>
            <a:off x="9631680" y="623684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60383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ED41B6B-3702-4D77-A0BC-24F6DA655A18}"/>
              </a:ext>
            </a:extLst>
          </p:cNvPr>
          <p:cNvPicPr>
            <a:picLocks noChangeAspect="1"/>
          </p:cNvPicPr>
          <p:nvPr/>
        </p:nvPicPr>
        <p:blipFill>
          <a:blip r:embed="rId3"/>
          <a:stretch>
            <a:fillRect/>
          </a:stretch>
        </p:blipFill>
        <p:spPr>
          <a:xfrm>
            <a:off x="1014157" y="957156"/>
            <a:ext cx="10629761" cy="576432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3E400AF7-2CC5-4913-A02F-42AD0B17676F}"/>
              </a:ext>
            </a:extLst>
          </p:cNvPr>
          <p:cNvPicPr>
            <a:picLocks noChangeAspect="1"/>
          </p:cNvPicPr>
          <p:nvPr/>
        </p:nvPicPr>
        <p:blipFill>
          <a:blip r:embed="rId4"/>
          <a:stretch>
            <a:fillRect/>
          </a:stretch>
        </p:blipFill>
        <p:spPr>
          <a:xfrm>
            <a:off x="1296970" y="1971451"/>
            <a:ext cx="6511148" cy="4363781"/>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8534400" y="6356351"/>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50</a:t>
            </a:fld>
            <a:endParaRPr lang="en-US" dirty="0">
              <a:solidFill>
                <a:prstClr val="black">
                  <a:tint val="75000"/>
                </a:prstClr>
              </a:solidFill>
              <a:latin typeface="Arial" pitchFamily="34" charset="0"/>
            </a:endParaRP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3087BF91-BFB7-4431-BDB1-31655300EBF6}"/>
              </a:ext>
            </a:extLst>
          </p:cNvPr>
          <p:cNvSpPr/>
          <p:nvPr/>
        </p:nvSpPr>
        <p:spPr>
          <a:xfrm>
            <a:off x="9211882" y="4632234"/>
            <a:ext cx="1965960" cy="614783"/>
          </a:xfrm>
          <a:prstGeom prst="wedgeRoundRectCallout">
            <a:avLst>
              <a:gd name="adj1" fmla="val 54479"/>
              <a:gd name="adj2" fmla="val 10877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Detachable “Attribute Table”</a:t>
            </a:r>
          </a:p>
        </p:txBody>
      </p:sp>
      <p:sp>
        <p:nvSpPr>
          <p:cNvPr id="18" name="Rectangle 12">
            <a:extLst>
              <a:ext uri="{FF2B5EF4-FFF2-40B4-BE49-F238E27FC236}">
                <a16:creationId xmlns:a16="http://schemas.microsoft.com/office/drawing/2014/main" id="{19E72EA2-04AA-47F5-807B-E14AB2D938A5}"/>
              </a:ext>
            </a:extLst>
          </p:cNvPr>
          <p:cNvSpPr/>
          <p:nvPr/>
        </p:nvSpPr>
        <p:spPr>
          <a:xfrm>
            <a:off x="11299062" y="5578678"/>
            <a:ext cx="283464" cy="201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1296970" y="2188723"/>
            <a:ext cx="6280877" cy="3988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3463046" y="3429000"/>
            <a:ext cx="2178995" cy="629645"/>
          </a:xfrm>
          <a:prstGeom prst="wedgeRoundRectCallout">
            <a:avLst>
              <a:gd name="adj1" fmla="val -72189"/>
              <a:gd name="adj2" fmla="val -1776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Filter/search/export functions</a:t>
            </a:r>
          </a:p>
        </p:txBody>
      </p:sp>
    </p:spTree>
    <p:extLst>
      <p:ext uri="{BB962C8B-B14F-4D97-AF65-F5344CB8AC3E}">
        <p14:creationId xmlns:p14="http://schemas.microsoft.com/office/powerpoint/2010/main" val="269280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55A89-FE12-45BE-BA7D-096B73B44868}"/>
              </a:ext>
            </a:extLst>
          </p:cNvPr>
          <p:cNvPicPr>
            <a:picLocks noChangeAspect="1"/>
          </p:cNvPicPr>
          <p:nvPr/>
        </p:nvPicPr>
        <p:blipFill>
          <a:blip r:embed="rId3"/>
          <a:stretch>
            <a:fillRect/>
          </a:stretch>
        </p:blipFill>
        <p:spPr>
          <a:xfrm>
            <a:off x="1546860" y="863475"/>
            <a:ext cx="9144000" cy="5858000"/>
          </a:xfrm>
          <a:prstGeom prst="rect">
            <a:avLst/>
          </a:prstGeom>
        </p:spPr>
      </p:pic>
      <p:pic>
        <p:nvPicPr>
          <p:cNvPr id="6" name="图片 5">
            <a:extLst>
              <a:ext uri="{FF2B5EF4-FFF2-40B4-BE49-F238E27FC236}">
                <a16:creationId xmlns:a16="http://schemas.microsoft.com/office/drawing/2014/main" id="{654A814C-427D-4751-B485-CC001CE8608E}"/>
              </a:ext>
            </a:extLst>
          </p:cNvPr>
          <p:cNvPicPr>
            <a:picLocks noChangeAspect="1"/>
          </p:cNvPicPr>
          <p:nvPr/>
        </p:nvPicPr>
        <p:blipFill>
          <a:blip r:embed="rId4"/>
          <a:stretch>
            <a:fillRect/>
          </a:stretch>
        </p:blipFill>
        <p:spPr>
          <a:xfrm>
            <a:off x="1546860" y="772718"/>
            <a:ext cx="9144000" cy="6085282"/>
          </a:xfrm>
          <a:prstGeom prst="rect">
            <a:avLst/>
          </a:prstGeom>
        </p:spPr>
      </p:pic>
      <p:sp>
        <p:nvSpPr>
          <p:cNvPr id="13" name="Slide Number Placeholder 1">
            <a:extLst>
              <a:ext uri="{FF2B5EF4-FFF2-40B4-BE49-F238E27FC236}">
                <a16:creationId xmlns:a16="http://schemas.microsoft.com/office/drawing/2014/main" id="{E39D5E1C-EF44-4258-8B2B-5D731E28F92C}"/>
              </a:ext>
            </a:extLst>
          </p:cNvPr>
          <p:cNvSpPr txBox="1">
            <a:spLocks/>
          </p:cNvSpPr>
          <p:nvPr/>
        </p:nvSpPr>
        <p:spPr>
          <a:xfrm>
            <a:off x="8534400" y="6356351"/>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51</a:t>
            </a:fld>
            <a:endParaRPr lang="en-US" dirty="0">
              <a:solidFill>
                <a:prstClr val="black">
                  <a:tint val="75000"/>
                </a:prstClr>
              </a:solidFill>
              <a:latin typeface="Arial" pitchFamily="34" charset="0"/>
            </a:endParaRP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4285488" y="4295158"/>
            <a:ext cx="2235708" cy="843520"/>
          </a:xfrm>
          <a:prstGeom prst="wedgeRoundRectCallout">
            <a:avLst>
              <a:gd name="adj1" fmla="val 22002"/>
              <a:gd name="adj2" fmla="val -12052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Click a “record” to link and display its location &amp; info.</a:t>
            </a:r>
          </a:p>
        </p:txBody>
      </p:sp>
      <p:sp>
        <p:nvSpPr>
          <p:cNvPr id="21" name="Rectangle 12">
            <a:extLst>
              <a:ext uri="{FF2B5EF4-FFF2-40B4-BE49-F238E27FC236}">
                <a16:creationId xmlns:a16="http://schemas.microsoft.com/office/drawing/2014/main" id="{EEF9D583-9049-4CD3-9972-0A924C3CF608}"/>
              </a:ext>
            </a:extLst>
          </p:cNvPr>
          <p:cNvSpPr/>
          <p:nvPr/>
        </p:nvSpPr>
        <p:spPr>
          <a:xfrm>
            <a:off x="1546860" y="3429001"/>
            <a:ext cx="5134356" cy="128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4" name="Straight Arrow Connector 13">
            <a:extLst>
              <a:ext uri="{FF2B5EF4-FFF2-40B4-BE49-F238E27FC236}">
                <a16:creationId xmlns:a16="http://schemas.microsoft.com/office/drawing/2014/main" id="{8D030695-BF42-483B-BE8B-22D85CA05750}"/>
              </a:ext>
            </a:extLst>
          </p:cNvPr>
          <p:cNvCxnSpPr>
            <a:cxnSpLocks/>
          </p:cNvCxnSpPr>
          <p:nvPr/>
        </p:nvCxnSpPr>
        <p:spPr bwMode="auto">
          <a:xfrm>
            <a:off x="6685789" y="3619054"/>
            <a:ext cx="1103327" cy="119482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22" name="Picture 21">
            <a:extLst>
              <a:ext uri="{FF2B5EF4-FFF2-40B4-BE49-F238E27FC236}">
                <a16:creationId xmlns:a16="http://schemas.microsoft.com/office/drawing/2014/main" id="{456FC9AA-11D3-4146-AA6D-BE9DACDC5D16}"/>
              </a:ext>
            </a:extLst>
          </p:cNvPr>
          <p:cNvPicPr>
            <a:picLocks noChangeAspect="1"/>
          </p:cNvPicPr>
          <p:nvPr/>
        </p:nvPicPr>
        <p:blipFill>
          <a:blip r:embed="rId5"/>
          <a:stretch>
            <a:fillRect/>
          </a:stretch>
        </p:blipFill>
        <p:spPr>
          <a:xfrm>
            <a:off x="8719432" y="2012067"/>
            <a:ext cx="1875417" cy="3909320"/>
          </a:xfrm>
          <a:prstGeom prst="rect">
            <a:avLst/>
          </a:prstGeom>
          <a:ln>
            <a:solidFill>
              <a:schemeClr val="tx1"/>
            </a:solidFill>
          </a:ln>
        </p:spPr>
      </p:pic>
    </p:spTree>
    <p:extLst>
      <p:ext uri="{BB962C8B-B14F-4D97-AF65-F5344CB8AC3E}">
        <p14:creationId xmlns:p14="http://schemas.microsoft.com/office/powerpoint/2010/main" val="401992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F72D5-1046-4B1A-A423-B340E49C44CD}"/>
              </a:ext>
            </a:extLst>
          </p:cNvPr>
          <p:cNvPicPr>
            <a:picLocks noChangeAspect="1"/>
          </p:cNvPicPr>
          <p:nvPr/>
        </p:nvPicPr>
        <p:blipFill>
          <a:blip r:embed="rId2"/>
          <a:stretch>
            <a:fillRect/>
          </a:stretch>
        </p:blipFill>
        <p:spPr>
          <a:xfrm>
            <a:off x="1524000" y="1081548"/>
            <a:ext cx="9144000" cy="5776452"/>
          </a:xfrm>
          <a:prstGeom prst="rect">
            <a:avLst/>
          </a:prstGeom>
        </p:spPr>
      </p:pic>
      <p:sp>
        <p:nvSpPr>
          <p:cNvPr id="6" name="Title 1">
            <a:extLst>
              <a:ext uri="{FF2B5EF4-FFF2-40B4-BE49-F238E27FC236}">
                <a16:creationId xmlns:a16="http://schemas.microsoft.com/office/drawing/2014/main" id="{EDEBF8DE-3AE9-4040-BFB2-D333C411E50C}"/>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Input Module: </a:t>
            </a:r>
            <a:r>
              <a:rPr lang="en-US" altLang="zh-CN" sz="3600" dirty="0">
                <a:solidFill>
                  <a:srgbClr val="FFFF00"/>
                </a:solidFill>
                <a:latin typeface="Arial" panose="020B0604020202020204" pitchFamily="34" charset="0"/>
                <a:cs typeface="Arial" panose="020B0604020202020204" pitchFamily="34" charset="0"/>
              </a:rPr>
              <a:t>Data Preview</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750A6244-B1D2-4914-BB62-45DE46356C44}"/>
              </a:ext>
            </a:extLst>
          </p:cNvPr>
          <p:cNvSpPr/>
          <p:nvPr/>
        </p:nvSpPr>
        <p:spPr>
          <a:xfrm>
            <a:off x="1564896" y="3489523"/>
            <a:ext cx="1965960" cy="614783"/>
          </a:xfrm>
          <a:prstGeom prst="wedgeRoundRectCallout">
            <a:avLst>
              <a:gd name="adj1" fmla="val 57892"/>
              <a:gd name="adj2" fmla="val -17232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Click to change input data file</a:t>
            </a:r>
          </a:p>
        </p:txBody>
      </p:sp>
      <p:sp>
        <p:nvSpPr>
          <p:cNvPr id="8" name="Rectangle 12">
            <a:extLst>
              <a:ext uri="{FF2B5EF4-FFF2-40B4-BE49-F238E27FC236}">
                <a16:creationId xmlns:a16="http://schemas.microsoft.com/office/drawing/2014/main" id="{F5D23DB8-1760-49CA-A9F0-3BDDDDDCAF03}"/>
              </a:ext>
            </a:extLst>
          </p:cNvPr>
          <p:cNvSpPr/>
          <p:nvPr/>
        </p:nvSpPr>
        <p:spPr>
          <a:xfrm>
            <a:off x="3530856" y="2419914"/>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9" name="Speech Bubble: Rectangle with Corners Rounded 4">
            <a:extLst>
              <a:ext uri="{FF2B5EF4-FFF2-40B4-BE49-F238E27FC236}">
                <a16:creationId xmlns:a16="http://schemas.microsoft.com/office/drawing/2014/main" id="{2CBEDAC2-CD23-42CC-AB39-CA99AD9FCC7E}"/>
              </a:ext>
            </a:extLst>
          </p:cNvPr>
          <p:cNvSpPr/>
          <p:nvPr/>
        </p:nvSpPr>
        <p:spPr>
          <a:xfrm>
            <a:off x="3814320" y="3504718"/>
            <a:ext cx="1965960" cy="614783"/>
          </a:xfrm>
          <a:prstGeom prst="wedgeRoundRectCallout">
            <a:avLst>
              <a:gd name="adj1" fmla="val -41958"/>
              <a:gd name="adj2" fmla="val -1736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Click to view data</a:t>
            </a:r>
          </a:p>
        </p:txBody>
      </p:sp>
      <p:sp>
        <p:nvSpPr>
          <p:cNvPr id="10" name="Rectangle 12">
            <a:extLst>
              <a:ext uri="{FF2B5EF4-FFF2-40B4-BE49-F238E27FC236}">
                <a16:creationId xmlns:a16="http://schemas.microsoft.com/office/drawing/2014/main" id="{4ACFB376-DB24-43F0-9BD3-728D0723E38E}"/>
              </a:ext>
            </a:extLst>
          </p:cNvPr>
          <p:cNvSpPr/>
          <p:nvPr/>
        </p:nvSpPr>
        <p:spPr>
          <a:xfrm>
            <a:off x="3855217" y="2419914"/>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1" name="Speech Bubble: Rectangle with Corners Rounded 4">
            <a:extLst>
              <a:ext uri="{FF2B5EF4-FFF2-40B4-BE49-F238E27FC236}">
                <a16:creationId xmlns:a16="http://schemas.microsoft.com/office/drawing/2014/main" id="{62B94A99-5F6C-4851-B7F4-1737535EE86E}"/>
              </a:ext>
            </a:extLst>
          </p:cNvPr>
          <p:cNvSpPr/>
          <p:nvPr/>
        </p:nvSpPr>
        <p:spPr>
          <a:xfrm>
            <a:off x="2250906" y="5469061"/>
            <a:ext cx="1965960" cy="614783"/>
          </a:xfrm>
          <a:prstGeom prst="wedgeRoundRectCallout">
            <a:avLst>
              <a:gd name="adj1" fmla="val 10528"/>
              <a:gd name="adj2" fmla="val 964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ea typeface="微软雅黑"/>
              </a:rPr>
              <a:t>Click to </a:t>
            </a:r>
            <a:r>
              <a:rPr lang="en-US" altLang="zh-CN" dirty="0">
                <a:solidFill>
                  <a:srgbClr val="0000FF"/>
                </a:solidFill>
                <a:latin typeface="Calibri"/>
              </a:rPr>
              <a:t>run &amp; save project</a:t>
            </a:r>
            <a:endParaRPr lang="en-US" dirty="0">
              <a:solidFill>
                <a:srgbClr val="0000FF"/>
              </a:solidFill>
              <a:latin typeface="Calibri"/>
              <a:ea typeface="微软雅黑"/>
            </a:endParaRPr>
          </a:p>
        </p:txBody>
      </p:sp>
      <p:sp>
        <p:nvSpPr>
          <p:cNvPr id="13" name="Speech Bubble: Rectangle with Corners Rounded 4">
            <a:extLst>
              <a:ext uri="{FF2B5EF4-FFF2-40B4-BE49-F238E27FC236}">
                <a16:creationId xmlns:a16="http://schemas.microsoft.com/office/drawing/2014/main" id="{7DAE286E-F97C-4283-AC80-B1F8A2AF7C36}"/>
              </a:ext>
            </a:extLst>
          </p:cNvPr>
          <p:cNvSpPr/>
          <p:nvPr/>
        </p:nvSpPr>
        <p:spPr>
          <a:xfrm>
            <a:off x="7465789" y="3182130"/>
            <a:ext cx="3364392" cy="801458"/>
          </a:xfrm>
          <a:prstGeom prst="wedgeRoundRectCallout">
            <a:avLst>
              <a:gd name="adj1" fmla="val -97514"/>
              <a:gd name="adj2" fmla="val -19369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a:ea typeface="微软雅黑"/>
              </a:rPr>
              <a:t>Select a table to view if there are multiple tables in the selected data source file</a:t>
            </a:r>
          </a:p>
        </p:txBody>
      </p:sp>
      <p:sp>
        <p:nvSpPr>
          <p:cNvPr id="14" name="Speech Bubble: Rectangle with Corners Rounded 4">
            <a:extLst>
              <a:ext uri="{FF2B5EF4-FFF2-40B4-BE49-F238E27FC236}">
                <a16:creationId xmlns:a16="http://schemas.microsoft.com/office/drawing/2014/main" id="{91057586-D41B-490F-9056-E435656EA554}"/>
              </a:ext>
            </a:extLst>
          </p:cNvPr>
          <p:cNvSpPr/>
          <p:nvPr/>
        </p:nvSpPr>
        <p:spPr>
          <a:xfrm>
            <a:off x="4838197" y="2520175"/>
            <a:ext cx="2104449" cy="499028"/>
          </a:xfrm>
          <a:prstGeom prst="wedgeRoundRectCallout">
            <a:avLst>
              <a:gd name="adj1" fmla="val -58761"/>
              <a:gd name="adj2" fmla="val -968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a:ea typeface="微软雅黑"/>
              </a:rPr>
              <a:t>Check to use filter to query data</a:t>
            </a:r>
          </a:p>
        </p:txBody>
      </p:sp>
      <p:sp>
        <p:nvSpPr>
          <p:cNvPr id="15" name="Rectangle 12">
            <a:extLst>
              <a:ext uri="{FF2B5EF4-FFF2-40B4-BE49-F238E27FC236}">
                <a16:creationId xmlns:a16="http://schemas.microsoft.com/office/drawing/2014/main" id="{2A896973-7ECB-47F4-A629-A8861B229C79}"/>
              </a:ext>
            </a:extLst>
          </p:cNvPr>
          <p:cNvSpPr/>
          <p:nvPr/>
        </p:nvSpPr>
        <p:spPr>
          <a:xfrm>
            <a:off x="3652958" y="1350628"/>
            <a:ext cx="692539" cy="1974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7" name="Speech Bubble: Rectangle with Corners Rounded 4">
            <a:extLst>
              <a:ext uri="{FF2B5EF4-FFF2-40B4-BE49-F238E27FC236}">
                <a16:creationId xmlns:a16="http://schemas.microsoft.com/office/drawing/2014/main" id="{58E4C725-3EF7-4B72-A60F-8FF214284695}"/>
              </a:ext>
            </a:extLst>
          </p:cNvPr>
          <p:cNvSpPr/>
          <p:nvPr/>
        </p:nvSpPr>
        <p:spPr>
          <a:xfrm>
            <a:off x="6178295" y="873835"/>
            <a:ext cx="5407347" cy="964694"/>
          </a:xfrm>
          <a:prstGeom prst="wedgeRoundRectCallout">
            <a:avLst>
              <a:gd name="adj1" fmla="val -83338"/>
              <a:gd name="adj2" fmla="val 99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a:ea typeface="微软雅黑"/>
              </a:rPr>
              <a:t>“Transparency” &amp; “Open-Source”:</a:t>
            </a:r>
          </a:p>
          <a:p>
            <a:pPr lvl="0">
              <a:defRPr/>
            </a:pPr>
            <a:r>
              <a:rPr lang="en-US" dirty="0">
                <a:solidFill>
                  <a:srgbClr val="0000FF"/>
                </a:solidFill>
                <a:latin typeface="Calibri"/>
                <a:ea typeface="微软雅黑"/>
              </a:rPr>
              <a:t>All NEXUS input/output </a:t>
            </a:r>
            <a:r>
              <a:rPr lang="en-US" dirty="0">
                <a:solidFill>
                  <a:srgbClr val="0000FF"/>
                </a:solidFill>
                <a:latin typeface="Calibri"/>
              </a:rPr>
              <a:t>data files are </a:t>
            </a:r>
            <a:r>
              <a:rPr lang="en-US" dirty="0">
                <a:solidFill>
                  <a:srgbClr val="0000FF"/>
                </a:solidFill>
                <a:latin typeface="Calibri"/>
                <a:ea typeface="微软雅黑"/>
              </a:rPr>
              <a:t>available under:</a:t>
            </a:r>
          </a:p>
          <a:p>
            <a:pPr lvl="0">
              <a:defRPr/>
            </a:pPr>
            <a:r>
              <a:rPr lang="en-US" altLang="zh-CN" sz="1600" i="1" dirty="0">
                <a:solidFill>
                  <a:srgbClr val="0066FF"/>
                </a:solidFill>
                <a:latin typeface="Arial" panose="020B0604020202020204" pitchFamily="34" charset="0"/>
                <a:ea typeface="SimSun" panose="02010600030101010101" pitchFamily="2" charset="-122"/>
                <a:cs typeface="Arial" panose="020B0604020202020204" pitchFamily="34" charset="0"/>
              </a:rPr>
              <a:t>“</a:t>
            </a:r>
            <a:r>
              <a:rPr lang="en-US" altLang="zh-CN" sz="1600" i="1" u="sng" dirty="0">
                <a:solidFill>
                  <a:srgbClr val="0066FF"/>
                </a:solidFill>
                <a:latin typeface="Arial" panose="020B0604020202020204" pitchFamily="34" charset="0"/>
                <a:ea typeface="SimSun" panose="02010600030101010101" pitchFamily="2" charset="-122"/>
                <a:cs typeface="Arial" panose="020B0604020202020204" pitchFamily="34" charset="0"/>
              </a:rPr>
              <a:t>This PC\Documents\My NEXUS files\Data (\Result)</a:t>
            </a:r>
            <a:r>
              <a:rPr lang="en-US" altLang="zh-CN" sz="1600" i="1" dirty="0">
                <a:solidFill>
                  <a:srgbClr val="0066FF"/>
                </a:solidFill>
                <a:latin typeface="Arial" panose="020B0604020202020204" pitchFamily="34" charset="0"/>
                <a:ea typeface="SimSun" panose="02010600030101010101" pitchFamily="2" charset="-122"/>
                <a:cs typeface="Arial" panose="020B0604020202020204" pitchFamily="34" charset="0"/>
              </a:rPr>
              <a:t>”</a:t>
            </a:r>
            <a:endParaRPr lang="en-US" sz="1600" dirty="0">
              <a:solidFill>
                <a:srgbClr val="0066FF"/>
              </a:solidFill>
              <a:latin typeface="Calibri"/>
              <a:ea typeface="微软雅黑"/>
            </a:endParaRPr>
          </a:p>
        </p:txBody>
      </p:sp>
    </p:spTree>
    <p:extLst>
      <p:ext uri="{BB962C8B-B14F-4D97-AF65-F5344CB8AC3E}">
        <p14:creationId xmlns:p14="http://schemas.microsoft.com/office/powerpoint/2010/main" val="16167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80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5037056" y="2640256"/>
            <a:ext cx="2117887" cy="2554545"/>
          </a:xfrm>
          <a:prstGeom prst="rect">
            <a:avLst/>
          </a:prstGeom>
          <a:noFill/>
        </p:spPr>
        <p:txBody>
          <a:bodyPr wrap="none" rtlCol="0">
            <a:spAutoFit/>
          </a:bodyPr>
          <a:lstStyle/>
          <a:p>
            <a:pPr algn="ctr">
              <a:defRPr/>
            </a:pPr>
            <a:r>
              <a:rPr lang="en-US" sz="8000" b="1" dirty="0">
                <a:solidFill>
                  <a:srgbClr val="0000FF"/>
                </a:solidFill>
                <a:latin typeface="微软雅黑"/>
                <a:ea typeface="微软雅黑"/>
              </a:rPr>
              <a:t>End</a:t>
            </a:r>
          </a:p>
          <a:p>
            <a:pPr algn="ctr">
              <a:defRPr/>
            </a:pPr>
            <a:endParaRPr lang="en-US" sz="8000" b="1" dirty="0">
              <a:solidFill>
                <a:srgbClr val="0000FF"/>
              </a:solidFill>
              <a:latin typeface="微软雅黑"/>
              <a:ea typeface="微软雅黑"/>
            </a:endParaRPr>
          </a:p>
        </p:txBody>
      </p:sp>
      <p:sp>
        <p:nvSpPr>
          <p:cNvPr id="5" name="Slide Number Placeholder 1">
            <a:extLst>
              <a:ext uri="{FF2B5EF4-FFF2-40B4-BE49-F238E27FC236}">
                <a16:creationId xmlns:a16="http://schemas.microsoft.com/office/drawing/2014/main" id="{D43FCABD-C322-43B1-A6BA-175B263790B1}"/>
              </a:ext>
            </a:extLst>
          </p:cNvPr>
          <p:cNvSpPr txBox="1">
            <a:spLocks/>
          </p:cNvSpPr>
          <p:nvPr/>
        </p:nvSpPr>
        <p:spPr>
          <a:xfrm>
            <a:off x="8534400" y="649287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53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64849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Planned Use of NEXUS: </a:t>
            </a:r>
            <a:r>
              <a:rPr lang="en-US" dirty="0">
                <a:solidFill>
                  <a:srgbClr val="FFFF00"/>
                </a:solidFill>
              </a:rPr>
              <a:t>Multi-Pollutant Assessment</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a:xfrm>
            <a:off x="539496" y="1086585"/>
            <a:ext cx="11225784" cy="5908575"/>
          </a:xfrm>
        </p:spPr>
        <p:txBody>
          <a:bodyPr/>
          <a:lstStyle/>
          <a:p>
            <a:r>
              <a:rPr lang="en-US" sz="2800" b="0" dirty="0"/>
              <a:t>Assemble technical information for accessibility and transparency to facilitate understanding of multi-pollutant air quality issues across the U.S.</a:t>
            </a:r>
          </a:p>
          <a:p>
            <a:r>
              <a:rPr lang="en-US" sz="2800" b="0" dirty="0"/>
              <a:t>Provide information on O</a:t>
            </a:r>
            <a:r>
              <a:rPr lang="en-US" sz="2800" b="0" baseline="-25000" dirty="0"/>
              <a:t>3</a:t>
            </a:r>
            <a:r>
              <a:rPr lang="en-US" sz="2800" b="0" dirty="0"/>
              <a:t>, PM</a:t>
            </a:r>
            <a:r>
              <a:rPr lang="en-US" sz="2800" b="0" baseline="-25000" dirty="0"/>
              <a:t>2.5</a:t>
            </a:r>
            <a:r>
              <a:rPr lang="en-US" sz="2800" b="0" dirty="0"/>
              <a:t>, and Air Toxics (and GHGs in future) to inform and connect our program efforts</a:t>
            </a:r>
          </a:p>
          <a:p>
            <a:r>
              <a:rPr lang="en-US" sz="2800" b="0" dirty="0"/>
              <a:t>Multi-pollutant Assessment</a:t>
            </a:r>
          </a:p>
          <a:p>
            <a:pPr lvl="1"/>
            <a:r>
              <a:rPr lang="en-US" sz="2400" b="0" dirty="0"/>
              <a:t>Identify highest risk areas across O</a:t>
            </a:r>
            <a:r>
              <a:rPr lang="en-US" sz="2400" b="0" baseline="-25000" dirty="0"/>
              <a:t>3</a:t>
            </a:r>
            <a:r>
              <a:rPr lang="en-US" sz="2400" b="0" dirty="0"/>
              <a:t>, PM</a:t>
            </a:r>
            <a:r>
              <a:rPr lang="en-US" sz="2400" b="0" baseline="-25000" dirty="0"/>
              <a:t>2.5</a:t>
            </a:r>
            <a:r>
              <a:rPr lang="en-US" sz="2400" b="0" dirty="0"/>
              <a:t>, and Air Toxics to promote MP considerations across the office</a:t>
            </a:r>
          </a:p>
          <a:p>
            <a:pPr lvl="1"/>
            <a:r>
              <a:rPr lang="en-US" sz="2400" b="0" dirty="0"/>
              <a:t>Engage with EPA Regions in these areas to consider MP control strategies and outreach purposes</a:t>
            </a:r>
          </a:p>
          <a:p>
            <a:pPr lvl="1"/>
            <a:r>
              <a:rPr lang="en-US" sz="2400" b="0" dirty="0"/>
              <a:t>Identify the nature of multi-pollutant risks across EJ communities to identify sources/sectors/areas of focus for our programs</a:t>
            </a:r>
          </a:p>
          <a:p>
            <a:endParaRPr lang="en-US" sz="2800" b="0" dirty="0"/>
          </a:p>
        </p:txBody>
      </p:sp>
      <p:sp>
        <p:nvSpPr>
          <p:cNvPr id="4" name="Slide Number Placeholder 1">
            <a:extLst>
              <a:ext uri="{FF2B5EF4-FFF2-40B4-BE49-F238E27FC236}">
                <a16:creationId xmlns:a16="http://schemas.microsoft.com/office/drawing/2014/main" id="{5071E92D-1A98-4283-A070-D27CAD95B1CD}"/>
              </a:ext>
            </a:extLst>
          </p:cNvPr>
          <p:cNvSpPr txBox="1">
            <a:spLocks/>
          </p:cNvSpPr>
          <p:nvPr/>
        </p:nvSpPr>
        <p:spPr>
          <a:xfrm>
            <a:off x="9631680" y="623684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832382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a:xfrm>
            <a:off x="609600" y="71440"/>
            <a:ext cx="11277600" cy="669103"/>
          </a:xfrm>
        </p:spPr>
        <p:txBody>
          <a:bodyPr/>
          <a:lstStyle/>
          <a:p>
            <a:r>
              <a:rPr lang="en-US" dirty="0"/>
              <a:t>Potential Use of NEXUS: </a:t>
            </a:r>
            <a:r>
              <a:rPr lang="en-US" dirty="0">
                <a:solidFill>
                  <a:srgbClr val="FFFF00"/>
                </a:solidFill>
              </a:rPr>
              <a:t>Policy, Planning &amp; Outreach</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a:xfrm>
            <a:off x="426720" y="830093"/>
            <a:ext cx="11594592" cy="5616624"/>
          </a:xfrm>
        </p:spPr>
        <p:txBody>
          <a:bodyPr/>
          <a:lstStyle/>
          <a:p>
            <a:r>
              <a:rPr lang="en-US" sz="2400" b="0" dirty="0"/>
              <a:t>Non-attainment areas/Advance program</a:t>
            </a:r>
          </a:p>
          <a:p>
            <a:pPr lvl="1"/>
            <a:r>
              <a:rPr lang="en-US" sz="2000" b="0" dirty="0"/>
              <a:t>Understand multi-pollutant risks to consider more effective multi-pollutant control strategies</a:t>
            </a:r>
          </a:p>
          <a:p>
            <a:pPr lvl="1"/>
            <a:r>
              <a:rPr lang="en-US" sz="2000" b="0" dirty="0"/>
              <a:t>Overlay high MP risk areas with NAAs and Advance areas:</a:t>
            </a:r>
          </a:p>
          <a:p>
            <a:pPr lvl="2"/>
            <a:r>
              <a:rPr lang="en-US" sz="1800" b="0" dirty="0">
                <a:cs typeface="Arial" panose="020B0604020202020204" pitchFamily="34" charset="0"/>
              </a:rPr>
              <a:t>What are the top emissions sources by pollutant?</a:t>
            </a:r>
          </a:p>
          <a:p>
            <a:pPr lvl="2"/>
            <a:r>
              <a:rPr lang="en-US" sz="1800" b="0" dirty="0">
                <a:cs typeface="Arial" panose="020B0604020202020204" pitchFamily="34" charset="0"/>
              </a:rPr>
              <a:t>What specific sources are common across pollutants that may indicate co-control potential?</a:t>
            </a:r>
          </a:p>
          <a:p>
            <a:pPr lvl="2"/>
            <a:r>
              <a:rPr lang="en-US" sz="1800" b="0" dirty="0">
                <a:cs typeface="Arial" panose="020B0604020202020204" pitchFamily="34" charset="0"/>
              </a:rPr>
              <a:t>Engage with EPA regions, S/L/T air agencies, &amp; community stakeholders to consider MP control strategies as part of SIP or voluntary programs and address other pollutant concerns such as within EJ communities</a:t>
            </a:r>
          </a:p>
          <a:p>
            <a:r>
              <a:rPr lang="en-US" sz="2400" b="0" dirty="0">
                <a:sym typeface="Wingdings" panose="05000000000000000000" pitchFamily="2" charset="2"/>
              </a:rPr>
              <a:t>EJ Strategy and Outreach</a:t>
            </a:r>
            <a:endParaRPr lang="en-US" sz="2400" b="0" dirty="0"/>
          </a:p>
          <a:p>
            <a:pPr lvl="1"/>
            <a:r>
              <a:rPr lang="en-US" sz="2000" b="0" dirty="0">
                <a:sym typeface="Wingdings" panose="05000000000000000000" pitchFamily="2" charset="2"/>
              </a:rPr>
              <a:t>Assist in understanding </a:t>
            </a:r>
            <a:r>
              <a:rPr lang="en-US" sz="2000" b="0" dirty="0"/>
              <a:t>the nature of multi-pollutant risks for EJ communities as part of upcoming OAQPS EJ Strategy including identifying sources/sectors/areas of focus</a:t>
            </a:r>
          </a:p>
          <a:p>
            <a:pPr lvl="1"/>
            <a:r>
              <a:rPr lang="en-US" sz="2000" b="0" dirty="0"/>
              <a:t>Use formally as a screening tool under OAQPS EJ strategy (in complimentary manner w/ EJSCREEN)</a:t>
            </a:r>
          </a:p>
          <a:p>
            <a:pPr lvl="1"/>
            <a:r>
              <a:rPr lang="en-US" sz="2000" b="0" dirty="0"/>
              <a:t>Tribal Programs: Identify high risk areas for O</a:t>
            </a:r>
            <a:r>
              <a:rPr lang="en-US" sz="2000" b="0" baseline="-25000" dirty="0"/>
              <a:t>3</a:t>
            </a:r>
            <a:r>
              <a:rPr lang="en-US" sz="2000" b="0" dirty="0"/>
              <a:t>, PM</a:t>
            </a:r>
            <a:r>
              <a:rPr lang="en-US" sz="2000" b="0" baseline="-25000" dirty="0"/>
              <a:t>2.5</a:t>
            </a:r>
            <a:r>
              <a:rPr lang="en-US" sz="2000" b="0" dirty="0"/>
              <a:t>, &amp; Air Toxics; </a:t>
            </a:r>
            <a:r>
              <a:rPr lang="en-US" sz="2000" b="0" dirty="0">
                <a:cs typeface="Arial" panose="020B0604020202020204" pitchFamily="34" charset="0"/>
              </a:rPr>
              <a:t>Engage with EPA regions and tribal air agencies to consider MP control strategies as part of TIPs or voluntary programs</a:t>
            </a:r>
          </a:p>
          <a:p>
            <a:pPr lvl="2">
              <a:lnSpc>
                <a:spcPct val="125000"/>
              </a:lnSpc>
            </a:pPr>
            <a:endParaRPr lang="en-US" sz="1800" b="0" dirty="0">
              <a:cs typeface="Arial" panose="020B0604020202020204" pitchFamily="34" charset="0"/>
            </a:endParaRPr>
          </a:p>
          <a:p>
            <a:pPr lvl="2">
              <a:lnSpc>
                <a:spcPct val="125000"/>
              </a:lnSpc>
            </a:pPr>
            <a:endParaRPr lang="en-US" sz="1800" b="0" dirty="0">
              <a:cs typeface="Arial" panose="020B0604020202020204" pitchFamily="34" charset="0"/>
            </a:endParaRPr>
          </a:p>
          <a:p>
            <a:endParaRPr lang="en-US" sz="2800" dirty="0"/>
          </a:p>
        </p:txBody>
      </p:sp>
      <p:sp>
        <p:nvSpPr>
          <p:cNvPr id="4" name="Slide Number Placeholder 1">
            <a:extLst>
              <a:ext uri="{FF2B5EF4-FFF2-40B4-BE49-F238E27FC236}">
                <a16:creationId xmlns:a16="http://schemas.microsoft.com/office/drawing/2014/main" id="{B526E2FE-47EF-49E6-A7BF-133A044B926E}"/>
              </a:ext>
            </a:extLst>
          </p:cNvPr>
          <p:cNvSpPr txBox="1">
            <a:spLocks/>
          </p:cNvSpPr>
          <p:nvPr/>
        </p:nvSpPr>
        <p:spPr>
          <a:xfrm>
            <a:off x="9631680" y="623684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580588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29FF-45FE-4E32-93A9-B7B362C6C4BD}"/>
              </a:ext>
            </a:extLst>
          </p:cNvPr>
          <p:cNvSpPr>
            <a:spLocks noGrp="1"/>
          </p:cNvSpPr>
          <p:nvPr>
            <p:ph type="title"/>
          </p:nvPr>
        </p:nvSpPr>
        <p:spPr/>
        <p:txBody>
          <a:bodyPr/>
          <a:lstStyle/>
          <a:p>
            <a:r>
              <a:rPr lang="en-US" dirty="0"/>
              <a:t>Potential Use of NEXUS: </a:t>
            </a:r>
            <a:r>
              <a:rPr lang="en-US" dirty="0">
                <a:solidFill>
                  <a:srgbClr val="FFFF00"/>
                </a:solidFill>
              </a:rPr>
              <a:t>Source/Sector Prioritization</a:t>
            </a:r>
          </a:p>
        </p:txBody>
      </p:sp>
      <p:sp>
        <p:nvSpPr>
          <p:cNvPr id="3" name="Content Placeholder 2">
            <a:extLst>
              <a:ext uri="{FF2B5EF4-FFF2-40B4-BE49-F238E27FC236}">
                <a16:creationId xmlns:a16="http://schemas.microsoft.com/office/drawing/2014/main" id="{FF7D2980-A76C-400E-BBC4-21E8643A3CC0}"/>
              </a:ext>
            </a:extLst>
          </p:cNvPr>
          <p:cNvSpPr>
            <a:spLocks noGrp="1"/>
          </p:cNvSpPr>
          <p:nvPr>
            <p:ph idx="1"/>
          </p:nvPr>
        </p:nvSpPr>
        <p:spPr/>
        <p:txBody>
          <a:bodyPr/>
          <a:lstStyle/>
          <a:p>
            <a:r>
              <a:rPr lang="en-US" b="0" dirty="0"/>
              <a:t>Inform prioritization of sources/sectors that significantly contribute to highest nationwide risk across O</a:t>
            </a:r>
            <a:r>
              <a:rPr lang="en-US" b="0" baseline="-25000" dirty="0"/>
              <a:t>3</a:t>
            </a:r>
            <a:r>
              <a:rPr lang="en-US" b="0" dirty="0"/>
              <a:t>, PM</a:t>
            </a:r>
            <a:r>
              <a:rPr lang="en-US" b="0" baseline="-25000" dirty="0"/>
              <a:t>2.5</a:t>
            </a:r>
            <a:r>
              <a:rPr lang="en-US" b="0" dirty="0"/>
              <a:t>, and Air Toxics</a:t>
            </a:r>
            <a:endParaRPr lang="en-US" sz="2800" b="0" dirty="0"/>
          </a:p>
          <a:p>
            <a:r>
              <a:rPr lang="en-US" b="0" dirty="0">
                <a:cs typeface="Arial" panose="020B0604020202020204" pitchFamily="34" charset="0"/>
              </a:rPr>
              <a:t>Identify facilities and/or sectors with potential co-benefits of control in areas with highest multi-pollutant risks</a:t>
            </a:r>
          </a:p>
          <a:p>
            <a:pPr lvl="1"/>
            <a:r>
              <a:rPr lang="en-US" b="0" dirty="0">
                <a:cs typeface="Arial" panose="020B0604020202020204" pitchFamily="34" charset="0"/>
              </a:rPr>
              <a:t>For example, help GHG rules/policies focus on sectors that have highest local air quality health benefits </a:t>
            </a:r>
          </a:p>
          <a:p>
            <a:r>
              <a:rPr lang="en-US" b="0" dirty="0">
                <a:sym typeface="Wingdings" panose="05000000000000000000" pitchFamily="2" charset="2"/>
              </a:rPr>
              <a:t>Identify sources/sectors that significantly contribute to toxics and criteria pollutant risks within EJ communities </a:t>
            </a:r>
          </a:p>
        </p:txBody>
      </p:sp>
      <p:sp>
        <p:nvSpPr>
          <p:cNvPr id="4" name="Slide Number Placeholder 1">
            <a:extLst>
              <a:ext uri="{FF2B5EF4-FFF2-40B4-BE49-F238E27FC236}">
                <a16:creationId xmlns:a16="http://schemas.microsoft.com/office/drawing/2014/main" id="{ED65747A-952E-4B06-B635-0F74AC3FB466}"/>
              </a:ext>
            </a:extLst>
          </p:cNvPr>
          <p:cNvSpPr txBox="1">
            <a:spLocks/>
          </p:cNvSpPr>
          <p:nvPr/>
        </p:nvSpPr>
        <p:spPr>
          <a:xfrm>
            <a:off x="9631680" y="623684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705364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Three Key Modules</a:t>
            </a:r>
            <a:endParaRPr lang="zh-CN" altLang="en-US" dirty="0">
              <a:solidFill>
                <a:srgbClr val="FFFF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1711518" y="778416"/>
            <a:ext cx="2802177" cy="461665"/>
          </a:xfrm>
          <a:prstGeom prst="rect">
            <a:avLst/>
          </a:prstGeom>
          <a:noFill/>
        </p:spPr>
        <p:txBody>
          <a:bodyPr wrap="none" rtlCol="0">
            <a:spAutoFit/>
          </a:bodyPr>
          <a:lstStyle/>
          <a:p>
            <a:pPr>
              <a:defRPr/>
            </a:pPr>
            <a:r>
              <a:rPr lang="en-US" sz="2400" b="1" dirty="0">
                <a:solidFill>
                  <a:srgbClr val="FF0000"/>
                </a:solidFill>
                <a:latin typeface="Calibri"/>
              </a:rPr>
              <a:t>Data Viewer module</a:t>
            </a:r>
          </a:p>
        </p:txBody>
      </p:sp>
      <p:sp>
        <p:nvSpPr>
          <p:cNvPr id="7" name="TextBox 6">
            <a:extLst>
              <a:ext uri="{FF2B5EF4-FFF2-40B4-BE49-F238E27FC236}">
                <a16:creationId xmlns:a16="http://schemas.microsoft.com/office/drawing/2014/main" id="{8A23A12A-C9A8-44C2-A5DF-2F55F5C6ECB1}"/>
              </a:ext>
            </a:extLst>
          </p:cNvPr>
          <p:cNvSpPr txBox="1"/>
          <p:nvPr/>
        </p:nvSpPr>
        <p:spPr>
          <a:xfrm>
            <a:off x="4829699" y="778416"/>
            <a:ext cx="2583271" cy="461665"/>
          </a:xfrm>
          <a:prstGeom prst="rect">
            <a:avLst/>
          </a:prstGeom>
          <a:noFill/>
        </p:spPr>
        <p:txBody>
          <a:bodyPr wrap="none" rtlCol="0">
            <a:spAutoFit/>
          </a:bodyPr>
          <a:lstStyle/>
          <a:p>
            <a:pPr>
              <a:defRPr/>
            </a:pPr>
            <a:r>
              <a:rPr lang="en-US" sz="2400" b="1" dirty="0">
                <a:solidFill>
                  <a:srgbClr val="FF0000"/>
                </a:solidFill>
                <a:latin typeface="Calibri"/>
              </a:rPr>
              <a:t>Data Input module</a:t>
            </a:r>
          </a:p>
        </p:txBody>
      </p:sp>
      <p:sp>
        <p:nvSpPr>
          <p:cNvPr id="8" name="TextBox 7">
            <a:extLst>
              <a:ext uri="{FF2B5EF4-FFF2-40B4-BE49-F238E27FC236}">
                <a16:creationId xmlns:a16="http://schemas.microsoft.com/office/drawing/2014/main" id="{78F34D15-C85C-4CBE-BF5B-5C027BBCB801}"/>
              </a:ext>
            </a:extLst>
          </p:cNvPr>
          <p:cNvSpPr txBox="1"/>
          <p:nvPr/>
        </p:nvSpPr>
        <p:spPr>
          <a:xfrm>
            <a:off x="7805655" y="778415"/>
            <a:ext cx="2687210" cy="461665"/>
          </a:xfrm>
          <a:prstGeom prst="rect">
            <a:avLst/>
          </a:prstGeom>
          <a:noFill/>
        </p:spPr>
        <p:txBody>
          <a:bodyPr wrap="none" rtlCol="0">
            <a:spAutoFit/>
          </a:bodyPr>
          <a:lstStyle/>
          <a:p>
            <a:pPr>
              <a:defRPr/>
            </a:pPr>
            <a:r>
              <a:rPr lang="en-US" sz="2400" b="1" dirty="0">
                <a:solidFill>
                  <a:srgbClr val="FF0000"/>
                </a:solidFill>
                <a:latin typeface="Calibri"/>
              </a:rPr>
              <a:t>Data Query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1631109" y="3669360"/>
            <a:ext cx="2941016"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View and create interactive Map/Data/Chart/Table</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flexible selections &amp; mapping of “</a:t>
            </a:r>
            <a:r>
              <a:rPr lang="en-US" sz="1600" dirty="0">
                <a:solidFill>
                  <a:srgbClr val="FF0000"/>
                </a:solidFill>
                <a:latin typeface="Arial" panose="020B0604020202020204" pitchFamily="34" charset="0"/>
                <a:cs typeface="Arial" panose="020B0604020202020204" pitchFamily="34" charset="0"/>
              </a:rPr>
              <a:t>Ambient” </a:t>
            </a:r>
            <a:r>
              <a:rPr lang="en-US" sz="1600" dirty="0">
                <a:latin typeface="Arial" panose="020B0604020202020204" pitchFamily="34" charset="0"/>
                <a:cs typeface="Arial" panose="020B0604020202020204" pitchFamily="34" charset="0"/>
              </a:rPr>
              <a:t>and/or </a:t>
            </a:r>
            <a:r>
              <a:rPr lang="en-US" sz="1600" dirty="0">
                <a:solidFill>
                  <a:srgbClr val="FF0000"/>
                </a:solidFill>
                <a:latin typeface="Arial" panose="020B0604020202020204" pitchFamily="34" charset="0"/>
                <a:cs typeface="Arial" panose="020B0604020202020204" pitchFamily="34" charset="0"/>
              </a:rPr>
              <a:t>“Risk” </a:t>
            </a:r>
            <a:r>
              <a:rPr lang="en-US" sz="1600" dirty="0">
                <a:latin typeface="Arial" panose="020B0604020202020204" pitchFamily="34" charset="0"/>
                <a:cs typeface="Arial" panose="020B0604020202020204" pitchFamily="34" charset="0"/>
              </a:rPr>
              <a:t>levels of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and Air Toxics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Link and display </a:t>
            </a:r>
            <a:r>
              <a:rPr lang="en-US" sz="1600" dirty="0">
                <a:solidFill>
                  <a:srgbClr val="FF0000"/>
                </a:solidFill>
                <a:latin typeface="Arial" panose="020B0604020202020204" pitchFamily="34" charset="0"/>
                <a:cs typeface="Arial" panose="020B0604020202020204" pitchFamily="34" charset="0"/>
              </a:rPr>
              <a:t>major emission sources</a:t>
            </a:r>
            <a:r>
              <a:rPr lang="en-US" sz="1600" dirty="0">
                <a:latin typeface="Arial" panose="020B0604020202020204" pitchFamily="34" charset="0"/>
                <a:cs typeface="Arial" panose="020B0604020202020204" pitchFamily="34" charset="0"/>
              </a:rPr>
              <a:t> locations &amp; emitted pollutants info.</a:t>
            </a:r>
          </a:p>
        </p:txBody>
      </p:sp>
      <p:sp>
        <p:nvSpPr>
          <p:cNvPr id="13" name="TextBox 12">
            <a:extLst>
              <a:ext uri="{FF2B5EF4-FFF2-40B4-BE49-F238E27FC236}">
                <a16:creationId xmlns:a16="http://schemas.microsoft.com/office/drawing/2014/main" id="{221E1ACC-62FE-492B-AA11-DE396A501CFE}"/>
              </a:ext>
            </a:extLst>
          </p:cNvPr>
          <p:cNvSpPr txBox="1"/>
          <p:nvPr/>
        </p:nvSpPr>
        <p:spPr>
          <a:xfrm>
            <a:off x="4713211" y="3669361"/>
            <a:ext cx="2790757" cy="2554545"/>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Allow to update &amp; change input data files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data preview and filter functions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Currently uses 10 publicly available input data files (~4GB)</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Quick turnaround to run &amp; save to a new “project” using new input data files</a:t>
            </a:r>
          </a:p>
        </p:txBody>
      </p:sp>
      <p:sp>
        <p:nvSpPr>
          <p:cNvPr id="14" name="TextBox 13">
            <a:extLst>
              <a:ext uri="{FF2B5EF4-FFF2-40B4-BE49-F238E27FC236}">
                <a16:creationId xmlns:a16="http://schemas.microsoft.com/office/drawing/2014/main" id="{EFB8F362-BFB9-437F-BB34-C317AFB9C67C}"/>
              </a:ext>
            </a:extLst>
          </p:cNvPr>
          <p:cNvSpPr txBox="1"/>
          <p:nvPr/>
        </p:nvSpPr>
        <p:spPr>
          <a:xfrm>
            <a:off x="7645053" y="3669360"/>
            <a:ext cx="2910981"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overlaying map and summary table for data query results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 data query based on selected data fields: </a:t>
            </a:r>
            <a:r>
              <a:rPr lang="en-US" sz="1600" dirty="0">
                <a:latin typeface="Arial" panose="020B0604020202020204" pitchFamily="34" charset="0"/>
                <a:cs typeface="Arial" panose="020B0604020202020204" pitchFamily="34" charset="0"/>
              </a:rPr>
              <a:t>“Ambient/Risk, Advance area, Socio-demographic (EJ) area, NA Area, Class I area”</a:t>
            </a:r>
          </a:p>
        </p:txBody>
      </p:sp>
      <p:pic>
        <p:nvPicPr>
          <p:cNvPr id="16" name="Picture 15">
            <a:extLst>
              <a:ext uri="{FF2B5EF4-FFF2-40B4-BE49-F238E27FC236}">
                <a16:creationId xmlns:a16="http://schemas.microsoft.com/office/drawing/2014/main" id="{BF694348-868B-4157-977B-E124F40A1318}"/>
              </a:ext>
            </a:extLst>
          </p:cNvPr>
          <p:cNvPicPr>
            <a:picLocks noChangeAspect="1"/>
          </p:cNvPicPr>
          <p:nvPr/>
        </p:nvPicPr>
        <p:blipFill>
          <a:blip r:embed="rId3"/>
          <a:stretch>
            <a:fillRect/>
          </a:stretch>
        </p:blipFill>
        <p:spPr>
          <a:xfrm>
            <a:off x="1556699" y="1328801"/>
            <a:ext cx="3042137" cy="2098820"/>
          </a:xfrm>
          <a:prstGeom prst="rect">
            <a:avLst/>
          </a:prstGeom>
          <a:ln>
            <a:solidFill>
              <a:schemeClr val="tx1"/>
            </a:solidFill>
          </a:ln>
        </p:spPr>
      </p:pic>
      <p:sp>
        <p:nvSpPr>
          <p:cNvPr id="17" name="Rectangle 12">
            <a:extLst>
              <a:ext uri="{FF2B5EF4-FFF2-40B4-BE49-F238E27FC236}">
                <a16:creationId xmlns:a16="http://schemas.microsoft.com/office/drawing/2014/main" id="{94EE4D15-F0F9-4652-8B1F-93B7CE828648}"/>
              </a:ext>
            </a:extLst>
          </p:cNvPr>
          <p:cNvSpPr/>
          <p:nvPr/>
        </p:nvSpPr>
        <p:spPr>
          <a:xfrm>
            <a:off x="2036064" y="1627632"/>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pic>
        <p:nvPicPr>
          <p:cNvPr id="19" name="Picture 18">
            <a:extLst>
              <a:ext uri="{FF2B5EF4-FFF2-40B4-BE49-F238E27FC236}">
                <a16:creationId xmlns:a16="http://schemas.microsoft.com/office/drawing/2014/main" id="{351E02C0-0D07-434C-A02A-D45D3F238CF5}"/>
              </a:ext>
            </a:extLst>
          </p:cNvPr>
          <p:cNvPicPr>
            <a:picLocks noChangeAspect="1"/>
          </p:cNvPicPr>
          <p:nvPr/>
        </p:nvPicPr>
        <p:blipFill rotWithShape="1">
          <a:blip r:embed="rId4"/>
          <a:srcRect t="11337"/>
          <a:stretch/>
        </p:blipFill>
        <p:spPr>
          <a:xfrm>
            <a:off x="4686004" y="1331539"/>
            <a:ext cx="2839968" cy="2098820"/>
          </a:xfrm>
          <a:prstGeom prst="rect">
            <a:avLst/>
          </a:prstGeom>
          <a:ln>
            <a:solidFill>
              <a:schemeClr val="tx1"/>
            </a:solidFill>
          </a:ln>
        </p:spPr>
      </p:pic>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5"/>
          <a:stretch>
            <a:fillRect/>
          </a:stretch>
        </p:blipFill>
        <p:spPr>
          <a:xfrm>
            <a:off x="7617620" y="1349243"/>
            <a:ext cx="2990250" cy="2078379"/>
          </a:xfrm>
          <a:prstGeom prst="rect">
            <a:avLst/>
          </a:prstGeom>
          <a:ln>
            <a:solidFill>
              <a:schemeClr val="tx1"/>
            </a:solidFill>
          </a:ln>
        </p:spPr>
      </p:pic>
      <p:sp>
        <p:nvSpPr>
          <p:cNvPr id="15" name="Slide Number Placeholder 1">
            <a:extLst>
              <a:ext uri="{FF2B5EF4-FFF2-40B4-BE49-F238E27FC236}">
                <a16:creationId xmlns:a16="http://schemas.microsoft.com/office/drawing/2014/main" id="{09B4116C-1299-4E71-8374-885A643C8D2A}"/>
              </a:ext>
            </a:extLst>
          </p:cNvPr>
          <p:cNvSpPr txBox="1">
            <a:spLocks/>
          </p:cNvSpPr>
          <p:nvPr/>
        </p:nvSpPr>
        <p:spPr>
          <a:xfrm>
            <a:off x="9723120" y="622390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706127591"/>
      </p:ext>
    </p:extLst>
  </p:cSld>
  <p:clrMapOvr>
    <a:masterClrMapping/>
  </p:clrMapOvr>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e8cef94b-13a7-48be-ac9c-dbd328d0ac26">Pending</Records_x0020_Status>
    <Records_x0020_Date xmlns="e8cef94b-13a7-48be-ac9c-dbd328d0ac26" xsi:nil="true"/>
  </documentManagement>
</p:properties>
</file>

<file path=customXml/item16.xml><?xml version="1.0" encoding="utf-8"?>
<ct:contentTypeSchema xmlns:ct="http://schemas.microsoft.com/office/2006/metadata/contentType" xmlns:ma="http://schemas.microsoft.com/office/2006/metadata/properties/metaAttributes" ct:_="" ma:_="" ma:contentTypeName="Document" ma:contentTypeID="0x0101008B94B3C41D53F8439B1D80C562E243B0" ma:contentTypeVersion="32" ma:contentTypeDescription="Create a new document." ma:contentTypeScope="" ma:versionID="50907493eb13ada603a17fa441cb2d2f">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e8cef94b-13a7-48be-ac9c-dbd328d0ac26" xmlns:ns7="17237250-5fc7-4924-b793-bde2ffc80e1d" targetNamespace="http://schemas.microsoft.com/office/2006/metadata/properties" ma:root="true" ma:fieldsID="481aec01929900cf2d50735c9f40f994" ns1:_="" ns3:_="" ns4:_="" ns5:_="" ns6:_="" ns7:_="">
    <xsd:import namespace="http://schemas.microsoft.com/sharepoint/v3"/>
    <xsd:import namespace="4ffa91fb-a0ff-4ac5-b2db-65c790d184a4"/>
    <xsd:import namespace="http://schemas.microsoft.com/sharepoint.v3"/>
    <xsd:import namespace="http://schemas.microsoft.com/sharepoint/v3/fields"/>
    <xsd:import namespace="e8cef94b-13a7-48be-ac9c-dbd328d0ac26"/>
    <xsd:import namespace="17237250-5fc7-4924-b793-bde2ffc80e1d"/>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7:MediaServiceMetadata" minOccurs="0"/>
                <xsd:element ref="ns7:MediaServiceFastMetadata" minOccurs="0"/>
                <xsd:element ref="ns7:MediaServiceDateTaken" minOccurs="0"/>
                <xsd:element ref="ns7:MediaServiceAutoTags" minOccurs="0"/>
                <xsd:element ref="ns7:MediaServiceOCR" minOccurs="0"/>
                <xsd:element ref="ns6:Records_x0020_Status" minOccurs="0"/>
                <xsd:element ref="ns6:Records_x0020_Date" minOccurs="0"/>
                <xsd:element ref="ns7:MediaServiceGenerationTime" minOccurs="0"/>
                <xsd:element ref="ns7:MediaServiceEventHashCode" minOccurs="0"/>
                <xsd:element ref="ns7: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1f80bdb1-9c76-46ec-83d7-473f65bff1c4}" ma:internalName="TaxCatchAllLabel" ma:readOnly="true" ma:showField="CatchAllDataLabel" ma:web="e8cef94b-13a7-48be-ac9c-dbd328d0ac26">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1f80bdb1-9c76-46ec-83d7-473f65bff1c4}" ma:internalName="TaxCatchAll" ma:showField="CatchAllData" ma:web="e8cef94b-13a7-48be-ac9c-dbd328d0ac2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cef94b-13a7-48be-ac9c-dbd328d0ac26"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Records_x0020_Status" ma:index="36" nillable="true" ma:displayName="Records Status" ma:default="Pending" ma:internalName="Records_x0020_Status">
      <xsd:simpleType>
        <xsd:restriction base="dms:Text"/>
      </xsd:simpleType>
    </xsd:element>
    <xsd:element name="Records_x0020_Date" ma:index="37"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7237250-5fc7-4924-b793-bde2ffc80e1d"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DateTaken" ma:index="33" nillable="true" ma:displayName="MediaServiceDateTaken" ma:description="" ma:hidden="true" ma:internalName="MediaServiceDateTaken" ma:readOnly="true">
      <xsd:simpleType>
        <xsd:restriction base="dms:Text"/>
      </xsd:simpleType>
    </xsd:element>
    <xsd:element name="MediaServiceAutoTags" ma:index="34" nillable="true" ma:displayName="MediaServiceAutoTags" ma:internalName="MediaServiceAutoTags" ma:readOnly="true">
      <xsd:simpleType>
        <xsd:restriction base="dms:Text"/>
      </xsd:simpleType>
    </xsd:element>
    <xsd:element name="MediaServiceOCR" ma:index="35" nillable="true" ma:displayName="MediaServiceOCR" ma:internalName="MediaServiceOCR" ma:readOnly="true">
      <xsd:simpleType>
        <xsd:restriction base="dms:Note">
          <xsd:maxLength value="255"/>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Location" ma:index="4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mso-contentType ?>
<SharedContentType xmlns="Microsoft.SharePoint.Taxonomy.ContentTypeSync" SourceId="29f62856-1543-49d4-a736-4569d363f533" ContentTypeId="0x0101" PreviousValue="false"/>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10.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11.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12.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13.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14.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15.xml><?xml version="1.0" encoding="utf-8"?>
<ds:datastoreItem xmlns:ds="http://schemas.openxmlformats.org/officeDocument/2006/customXml" ds:itemID="{61A6E0D0-DF25-41E1-849F-4E7E9FBDD1A9}">
  <ds:schemaRefs>
    <ds:schemaRef ds:uri="http://purl.org/dc/elements/1.1/"/>
    <ds:schemaRef ds:uri="e8cef94b-13a7-48be-ac9c-dbd328d0ac26"/>
    <ds:schemaRef ds:uri="http://schemas.microsoft.com/office/2006/documentManagement/types"/>
    <ds:schemaRef ds:uri="http://purl.org/dc/terms/"/>
    <ds:schemaRef ds:uri="4ffa91fb-a0ff-4ac5-b2db-65c790d184a4"/>
    <ds:schemaRef ds:uri="http://schemas.microsoft.com/office/infopath/2007/PartnerControls"/>
    <ds:schemaRef ds:uri="http://schemas.microsoft.com/sharepoint/v3"/>
    <ds:schemaRef ds:uri="http://purl.org/dc/dcmitype/"/>
    <ds:schemaRef ds:uri="http://schemas.microsoft.com/sharepoint/v3/fields"/>
    <ds:schemaRef ds:uri="http://schemas.microsoft.com/sharepoint.v3"/>
    <ds:schemaRef ds:uri="http://www.w3.org/XML/1998/namespace"/>
    <ds:schemaRef ds:uri="http://schemas.openxmlformats.org/package/2006/metadata/core-properties"/>
    <ds:schemaRef ds:uri="17237250-5fc7-4924-b793-bde2ffc80e1d"/>
    <ds:schemaRef ds:uri="http://schemas.microsoft.com/office/2006/metadata/properties"/>
  </ds:schemaRefs>
</ds:datastoreItem>
</file>

<file path=customXml/itemProps16.xml><?xml version="1.0" encoding="utf-8"?>
<ds:datastoreItem xmlns:ds="http://schemas.openxmlformats.org/officeDocument/2006/customXml" ds:itemID="{70AB0EFB-4D23-4042-81C5-DBBBADC1C4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e8cef94b-13a7-48be-ac9c-dbd328d0ac26"/>
    <ds:schemaRef ds:uri="17237250-5fc7-4924-b793-bde2ffc80e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7.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18.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19.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2.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20.xml><?xml version="1.0" encoding="utf-8"?>
<ds:datastoreItem xmlns:ds="http://schemas.openxmlformats.org/officeDocument/2006/customXml" ds:itemID="{51E06045-3771-42B6-8E2F-19C3A7489842}">
  <ds:schemaRefs>
    <ds:schemaRef ds:uri="ESRI.ArcGIS.Mapping.OfficeIntegration.PowerPointInfo"/>
  </ds:schemaRefs>
</ds:datastoreItem>
</file>

<file path=customXml/itemProps21.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22.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23.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24.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25.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26.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27.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28.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3.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4.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5.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6.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7.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8.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9.xml><?xml version="1.0" encoding="utf-8"?>
<ds:datastoreItem xmlns:ds="http://schemas.openxmlformats.org/officeDocument/2006/customXml" ds:itemID="{8D245109-56E6-4F15-A32D-39887DB53FC2}">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71899</TotalTime>
  <Words>4856</Words>
  <Application>Microsoft Office PowerPoint</Application>
  <PresentationFormat>Widescreen</PresentationFormat>
  <Paragraphs>952</Paragraphs>
  <Slides>53</Slides>
  <Notes>33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53</vt:i4>
      </vt:variant>
    </vt:vector>
  </HeadingPairs>
  <TitlesOfParts>
    <vt:vector size="61" baseType="lpstr">
      <vt:lpstr>微软雅黑</vt:lpstr>
      <vt:lpstr>黑体</vt:lpstr>
      <vt:lpstr>Arial</vt:lpstr>
      <vt:lpstr>Calibri</vt:lpstr>
      <vt:lpstr>Times New Roman</vt:lpstr>
      <vt:lpstr>Wingdings</vt:lpstr>
      <vt:lpstr>2_EMPA课题组模板</vt:lpstr>
      <vt:lpstr>3_EMPA课题组模板</vt:lpstr>
      <vt:lpstr>“NEXUS” Multi-Pollutant Analysis Tool:  Development Status and Progress</vt:lpstr>
      <vt:lpstr>Overview</vt:lpstr>
      <vt:lpstr>Multi-Pollutant (MP) Background</vt:lpstr>
      <vt:lpstr>NEXUS Tool Development</vt:lpstr>
      <vt:lpstr>Expected Use of NEXUS Tool</vt:lpstr>
      <vt:lpstr>Planned Use of NEXUS: Multi-Pollutant Assessment</vt:lpstr>
      <vt:lpstr>Potential Use of NEXUS: Policy, Planning &amp; Outreach</vt:lpstr>
      <vt:lpstr>Potential Use of NEXUS: Source/Sector Prioritization</vt:lpstr>
      <vt:lpstr>NEXUS Tool: Three Key Modules</vt:lpstr>
      <vt:lpstr>NEXUS Tool: Examples</vt:lpstr>
      <vt:lpstr>NEXUS Tool: Example 1 - ID High MP Risk Areas, Contributing Sector(s) &amp; EJ Areas</vt:lpstr>
      <vt:lpstr>NEXUS Tool: Highest MP Risk Areas in R5</vt:lpstr>
      <vt:lpstr>NEXUS Tool: R5 Rankings from Data Query Module</vt:lpstr>
      <vt:lpstr>NEXUS Tool: Detroit CBSA</vt:lpstr>
      <vt:lpstr>NEXUS Tool: Emissions Sources in Detroit CBSA</vt:lpstr>
      <vt:lpstr>NEXUS Tool: Emissions Sources in Wayne County</vt:lpstr>
      <vt:lpstr>NEXUS Tool: Steel Mills in Wayne County</vt:lpstr>
      <vt:lpstr>NEXUS Tool: EJ Indices in Wayne County</vt:lpstr>
      <vt:lpstr>NEXUS Tool: Example 2 – MP Risk in NAAs</vt:lpstr>
      <vt:lpstr>NEXUS Tool: Identifying MP Co-Controls</vt:lpstr>
      <vt:lpstr>NEXUS Tool: Example 3 – Reviewing an Industrial Source</vt:lpstr>
      <vt:lpstr>NEXUS Tool: Reviewing an Industrial Source near EJ Areas</vt:lpstr>
      <vt:lpstr>NEXUS: Recent Upgrades &amp; Improvements</vt:lpstr>
      <vt:lpstr>Need for Proximity Screening for Air Quality Planning</vt:lpstr>
      <vt:lpstr>Developing Screening Capabilities for  “Proximity Analysis of MP Risks &amp; EJ”</vt:lpstr>
      <vt:lpstr>Appendix A</vt:lpstr>
      <vt:lpstr>PowerPoint Presentation</vt:lpstr>
      <vt:lpstr>Developing Capabilities for Proximity and Spatial Analysis</vt:lpstr>
      <vt:lpstr>Screening Proximity Analysis in NEXUS:  Example Tabular Data Summary</vt:lpstr>
      <vt:lpstr>PowerPoint Presentation</vt:lpstr>
      <vt:lpstr>Proximity &amp; Spatial Analysis: Allow to “Zoom-out” &amp; “Zoom-in” Nationally for all Facilities under same “Sector Group”</vt:lpstr>
      <vt:lpstr>“NEXUS 1.8.6”Demo</vt:lpstr>
      <vt:lpstr>“NEXUS 1.8.6” Demo: 2014 NEXUS Case</vt:lpstr>
      <vt:lpstr>“NEXUS 1.8.6”:   Quick Tutorial</vt:lpstr>
      <vt:lpstr>NEXUS Tool: On-line User’s Manual</vt:lpstr>
      <vt:lpstr>NEXUS Tool: Data Viewer Module</vt:lpstr>
      <vt:lpstr>Data Viewer: “Apply” New Selections</vt:lpstr>
      <vt:lpstr>NEXUS Update: New EJ Metric and Data</vt:lpstr>
      <vt:lpstr>Data Viewer Module: Base Map &amp; Color</vt:lpstr>
      <vt:lpstr>Data Viewer: “Region Selection”</vt:lpstr>
      <vt:lpstr>Data Viewer: Select EPA Region/State/CBSA</vt:lpstr>
      <vt:lpstr>Data Viewer: Major Emission Sources</vt:lpstr>
      <vt:lpstr>Data Viewer: Major Emission Sources</vt:lpstr>
      <vt:lpstr>Data Viewer: Top “x” Emission Sources</vt:lpstr>
      <vt:lpstr>NEXUS Update: “Source/Sector” Emissions Summary</vt:lpstr>
      <vt:lpstr>Data Viewer: EPA Region Table Generator</vt:lpstr>
      <vt:lpstr>Data Viewer: Data Search &amp; Filter</vt:lpstr>
      <vt:lpstr>Data Query Module: Overlaying Map  </vt:lpstr>
      <vt:lpstr>Data Query Module: Configure Data Query </vt:lpstr>
      <vt:lpstr>Data Query Module: Attribute Table </vt:lpstr>
      <vt:lpstr>Data Query Module: Attribute Table </vt:lpstr>
      <vt:lpstr>Data Input Module: Data Preview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Jang, Carey</cp:lastModifiedBy>
  <cp:revision>1368</cp:revision>
  <cp:lastPrinted>2020-02-19T17:26:50Z</cp:lastPrinted>
  <dcterms:created xsi:type="dcterms:W3CDTF">2016-05-30T08:23:37Z</dcterms:created>
  <dcterms:modified xsi:type="dcterms:W3CDTF">2021-06-29T20:25:08Z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0x0101008B94B3C41D53F8439B1D80C562E243B0</vt:lpwstr>
  </property>
</Properties>
</file>