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  <p:sldMasterId id="2147483686" r:id="rId6"/>
  </p:sldMasterIdLst>
  <p:notesMasterIdLst>
    <p:notesMasterId r:id="rId57"/>
  </p:notesMasterIdLst>
  <p:handoutMasterIdLst>
    <p:handoutMasterId r:id="rId58"/>
  </p:handoutMasterIdLst>
  <p:sldIdLst>
    <p:sldId id="1236" r:id="rId7"/>
    <p:sldId id="1401" r:id="rId8"/>
    <p:sldId id="1402" r:id="rId9"/>
    <p:sldId id="1403" r:id="rId10"/>
    <p:sldId id="1380" r:id="rId11"/>
    <p:sldId id="1350" r:id="rId12"/>
    <p:sldId id="1184" r:id="rId13"/>
    <p:sldId id="1389" r:id="rId14"/>
    <p:sldId id="1396" r:id="rId15"/>
    <p:sldId id="1156" r:id="rId16"/>
    <p:sldId id="1393" r:id="rId17"/>
    <p:sldId id="1394" r:id="rId18"/>
    <p:sldId id="1395" r:id="rId19"/>
    <p:sldId id="1379" r:id="rId20"/>
    <p:sldId id="1398" r:id="rId21"/>
    <p:sldId id="1399" r:id="rId22"/>
    <p:sldId id="1400" r:id="rId23"/>
    <p:sldId id="1342" r:id="rId24"/>
    <p:sldId id="1367" r:id="rId25"/>
    <p:sldId id="1387" r:id="rId26"/>
    <p:sldId id="1369" r:id="rId27"/>
    <p:sldId id="1371" r:id="rId28"/>
    <p:sldId id="1370" r:id="rId29"/>
    <p:sldId id="1372" r:id="rId30"/>
    <p:sldId id="1351" r:id="rId31"/>
    <p:sldId id="1292" r:id="rId32"/>
    <p:sldId id="1392" r:id="rId33"/>
    <p:sldId id="1331" r:id="rId34"/>
    <p:sldId id="1319" r:id="rId35"/>
    <p:sldId id="1385" r:id="rId36"/>
    <p:sldId id="1241" r:id="rId37"/>
    <p:sldId id="1214" r:id="rId38"/>
    <p:sldId id="1158" r:id="rId39"/>
    <p:sldId id="1177" r:id="rId40"/>
    <p:sldId id="1388" r:id="rId41"/>
    <p:sldId id="1161" r:id="rId42"/>
    <p:sldId id="1178" r:id="rId43"/>
    <p:sldId id="1179" r:id="rId44"/>
    <p:sldId id="1180" r:id="rId45"/>
    <p:sldId id="1183" r:id="rId46"/>
    <p:sldId id="1182" r:id="rId47"/>
    <p:sldId id="1390" r:id="rId48"/>
    <p:sldId id="1383" r:id="rId49"/>
    <p:sldId id="1215" r:id="rId50"/>
    <p:sldId id="1192" r:id="rId51"/>
    <p:sldId id="1187" r:id="rId52"/>
    <p:sldId id="1186" r:id="rId53"/>
    <p:sldId id="1193" r:id="rId54"/>
    <p:sldId id="1216" r:id="rId55"/>
    <p:sldId id="1338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1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Scavo, Kimber" initials="SK" lastIdx="2" clrIdx="1">
    <p:extLst>
      <p:ext uri="{19B8F6BF-5375-455C-9EA6-DF929625EA0E}">
        <p15:presenceInfo xmlns:p15="http://schemas.microsoft.com/office/powerpoint/2012/main" userId="S::Scavo.Kimber@epa.gov::f2acd1a6-3918-4b31-b259-77af37031b64" providerId="AD"/>
      </p:ext>
    </p:extLst>
  </p:cmAuthor>
  <p:cmAuthor id="3" name="Landis, Elizabeth" initials="LE" lastIdx="5" clrIdx="2">
    <p:extLst>
      <p:ext uri="{19B8F6BF-5375-455C-9EA6-DF929625EA0E}">
        <p15:presenceInfo xmlns:p15="http://schemas.microsoft.com/office/powerpoint/2012/main" userId="S::Landis.Elizabeth@epa.gov::ab5a0f48-4954-4e8f-b852-9bcaf16ccf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00FF"/>
    <a:srgbClr val="0000FF"/>
    <a:srgbClr val="0066FF"/>
    <a:srgbClr val="33CC33"/>
    <a:srgbClr val="FF9900"/>
    <a:srgbClr val="FF0000"/>
    <a:srgbClr val="F5A8A8"/>
    <a:srgbClr val="C00000"/>
    <a:srgbClr val="D9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g, Carey" userId="5dcdf613-9329-442e-aaa9-13ddf77a7abf" providerId="ADAL" clId="{2468E651-1F90-4A26-8712-B26A03809014}"/>
    <pc:docChg chg="custSel addSld delSld modSld sldOrd delMainMaster">
      <pc:chgData name="Jang, Carey" userId="5dcdf613-9329-442e-aaa9-13ddf77a7abf" providerId="ADAL" clId="{2468E651-1F90-4A26-8712-B26A03809014}" dt="2021-05-24T03:10:15.567" v="361" actId="20577"/>
      <pc:docMkLst>
        <pc:docMk/>
      </pc:docMkLst>
      <pc:sldChg chg="modSp mod">
        <pc:chgData name="Jang, Carey" userId="5dcdf613-9329-442e-aaa9-13ddf77a7abf" providerId="ADAL" clId="{2468E651-1F90-4A26-8712-B26A03809014}" dt="2021-05-24T00:53:29.364" v="328" actId="20577"/>
        <pc:sldMkLst>
          <pc:docMk/>
          <pc:sldMk cId="3059554787" sldId="1156"/>
        </pc:sldMkLst>
        <pc:spChg chg="mod">
          <ac:chgData name="Jang, Carey" userId="5dcdf613-9329-442e-aaa9-13ddf77a7abf" providerId="ADAL" clId="{2468E651-1F90-4A26-8712-B26A03809014}" dt="2021-05-24T00:52:59.099" v="320" actId="14100"/>
          <ac:spMkLst>
            <pc:docMk/>
            <pc:sldMk cId="3059554787" sldId="1156"/>
            <ac:spMk id="6" creationId="{C32D7002-3ED3-4BB5-BAA2-D3E689103A4F}"/>
          </ac:spMkLst>
        </pc:spChg>
        <pc:spChg chg="mod">
          <ac:chgData name="Jang, Carey" userId="5dcdf613-9329-442e-aaa9-13ddf77a7abf" providerId="ADAL" clId="{2468E651-1F90-4A26-8712-B26A03809014}" dt="2021-05-24T00:53:29.364" v="328" actId="20577"/>
          <ac:spMkLst>
            <pc:docMk/>
            <pc:sldMk cId="3059554787" sldId="1156"/>
            <ac:spMk id="20" creationId="{2382CFF3-905A-4560-8D08-4AF60FBFD4BD}"/>
          </ac:spMkLst>
        </pc:spChg>
      </pc:sldChg>
      <pc:sldChg chg="del">
        <pc:chgData name="Jang, Carey" userId="5dcdf613-9329-442e-aaa9-13ddf77a7abf" providerId="ADAL" clId="{2468E651-1F90-4A26-8712-B26A03809014}" dt="2021-05-23T23:30:44.381" v="1" actId="47"/>
        <pc:sldMkLst>
          <pc:docMk/>
          <pc:sldMk cId="1493418239" sldId="1220"/>
        </pc:sldMkLst>
      </pc:sldChg>
      <pc:sldChg chg="del">
        <pc:chgData name="Jang, Carey" userId="5dcdf613-9329-442e-aaa9-13ddf77a7abf" providerId="ADAL" clId="{2468E651-1F90-4A26-8712-B26A03809014}" dt="2021-05-23T23:31:21.963" v="3" actId="47"/>
        <pc:sldMkLst>
          <pc:docMk/>
          <pc:sldMk cId="999219906" sldId="1243"/>
        </pc:sldMkLst>
      </pc:sldChg>
      <pc:sldChg chg="del">
        <pc:chgData name="Jang, Carey" userId="5dcdf613-9329-442e-aaa9-13ddf77a7abf" providerId="ADAL" clId="{2468E651-1F90-4A26-8712-B26A03809014}" dt="2021-05-23T23:31:21.963" v="3" actId="47"/>
        <pc:sldMkLst>
          <pc:docMk/>
          <pc:sldMk cId="3566165504" sldId="1248"/>
        </pc:sldMkLst>
      </pc:sldChg>
      <pc:sldChg chg="del">
        <pc:chgData name="Jang, Carey" userId="5dcdf613-9329-442e-aaa9-13ddf77a7abf" providerId="ADAL" clId="{2468E651-1F90-4A26-8712-B26A03809014}" dt="2021-05-23T23:31:21.963" v="3" actId="47"/>
        <pc:sldMkLst>
          <pc:docMk/>
          <pc:sldMk cId="3590986748" sldId="1366"/>
        </pc:sldMkLst>
      </pc:sldChg>
      <pc:sldChg chg="addSp modSp mod modAnim">
        <pc:chgData name="Jang, Carey" userId="5dcdf613-9329-442e-aaa9-13ddf77a7abf" providerId="ADAL" clId="{2468E651-1F90-4A26-8712-B26A03809014}" dt="2021-05-24T01:03:21.801" v="345" actId="14100"/>
        <pc:sldMkLst>
          <pc:docMk/>
          <pc:sldMk cId="3189538961" sldId="1370"/>
        </pc:sldMkLst>
        <pc:spChg chg="add mod">
          <ac:chgData name="Jang, Carey" userId="5dcdf613-9329-442e-aaa9-13ddf77a7abf" providerId="ADAL" clId="{2468E651-1F90-4A26-8712-B26A03809014}" dt="2021-05-24T01:03:21.801" v="345" actId="14100"/>
          <ac:spMkLst>
            <pc:docMk/>
            <pc:sldMk cId="3189538961" sldId="1370"/>
            <ac:spMk id="2" creationId="{B6CA614D-BF72-434C-A63C-77DB1FA08567}"/>
          </ac:spMkLst>
        </pc:spChg>
        <pc:cxnChg chg="add mod">
          <ac:chgData name="Jang, Carey" userId="5dcdf613-9329-442e-aaa9-13ddf77a7abf" providerId="ADAL" clId="{2468E651-1F90-4A26-8712-B26A03809014}" dt="2021-05-24T01:00:00.590" v="333" actId="208"/>
          <ac:cxnSpMkLst>
            <pc:docMk/>
            <pc:sldMk cId="3189538961" sldId="1370"/>
            <ac:cxnSpMk id="21" creationId="{43BEF98E-FEEE-4C3B-8364-9413A798CF2D}"/>
          </ac:cxnSpMkLst>
        </pc:cxnChg>
      </pc:sldChg>
      <pc:sldChg chg="ord">
        <pc:chgData name="Jang, Carey" userId="5dcdf613-9329-442e-aaa9-13ddf77a7abf" providerId="ADAL" clId="{2468E651-1F90-4A26-8712-B26A03809014}" dt="2021-05-24T01:03:59.507" v="347"/>
        <pc:sldMkLst>
          <pc:docMk/>
          <pc:sldMk cId="2413837738" sldId="1371"/>
        </pc:sldMkLst>
      </pc:sldChg>
      <pc:sldChg chg="del">
        <pc:chgData name="Jang, Carey" userId="5dcdf613-9329-442e-aaa9-13ddf77a7abf" providerId="ADAL" clId="{2468E651-1F90-4A26-8712-B26A03809014}" dt="2021-05-23T23:30:44.381" v="1" actId="47"/>
        <pc:sldMkLst>
          <pc:docMk/>
          <pc:sldMk cId="1851542846" sldId="1382"/>
        </pc:sldMkLst>
      </pc:sldChg>
      <pc:sldChg chg="modSp mod">
        <pc:chgData name="Jang, Carey" userId="5dcdf613-9329-442e-aaa9-13ddf77a7abf" providerId="ADAL" clId="{2468E651-1F90-4A26-8712-B26A03809014}" dt="2021-05-24T00:50:41.632" v="272" actId="20577"/>
        <pc:sldMkLst>
          <pc:docMk/>
          <pc:sldMk cId="440746974" sldId="1389"/>
        </pc:sldMkLst>
        <pc:spChg chg="mod">
          <ac:chgData name="Jang, Carey" userId="5dcdf613-9329-442e-aaa9-13ddf77a7abf" providerId="ADAL" clId="{2468E651-1F90-4A26-8712-B26A03809014}" dt="2021-05-24T00:50:41.632" v="272" actId="20577"/>
          <ac:spMkLst>
            <pc:docMk/>
            <pc:sldMk cId="440746974" sldId="1389"/>
            <ac:spMk id="7" creationId="{CCE6E8AE-FBD6-4CE3-A7B5-88435BD1E535}"/>
          </ac:spMkLst>
        </pc:spChg>
      </pc:sldChg>
      <pc:sldChg chg="del">
        <pc:chgData name="Jang, Carey" userId="5dcdf613-9329-442e-aaa9-13ddf77a7abf" providerId="ADAL" clId="{2468E651-1F90-4A26-8712-B26A03809014}" dt="2021-05-23T23:30:44.381" v="1" actId="47"/>
        <pc:sldMkLst>
          <pc:docMk/>
          <pc:sldMk cId="918677588" sldId="1397"/>
        </pc:sldMkLst>
      </pc:sldChg>
      <pc:sldChg chg="add">
        <pc:chgData name="Jang, Carey" userId="5dcdf613-9329-442e-aaa9-13ddf77a7abf" providerId="ADAL" clId="{2468E651-1F90-4A26-8712-B26A03809014}" dt="2021-05-23T23:30:37.140" v="0"/>
        <pc:sldMkLst>
          <pc:docMk/>
          <pc:sldMk cId="4161797247" sldId="1398"/>
        </pc:sldMkLst>
      </pc:sldChg>
      <pc:sldChg chg="add">
        <pc:chgData name="Jang, Carey" userId="5dcdf613-9329-442e-aaa9-13ddf77a7abf" providerId="ADAL" clId="{2468E651-1F90-4A26-8712-B26A03809014}" dt="2021-05-23T23:30:37.140" v="0"/>
        <pc:sldMkLst>
          <pc:docMk/>
          <pc:sldMk cId="895968255" sldId="1399"/>
        </pc:sldMkLst>
      </pc:sldChg>
      <pc:sldChg chg="add">
        <pc:chgData name="Jang, Carey" userId="5dcdf613-9329-442e-aaa9-13ddf77a7abf" providerId="ADAL" clId="{2468E651-1F90-4A26-8712-B26A03809014}" dt="2021-05-23T23:30:37.140" v="0"/>
        <pc:sldMkLst>
          <pc:docMk/>
          <pc:sldMk cId="912410710" sldId="1400"/>
        </pc:sldMkLst>
      </pc:sldChg>
      <pc:sldChg chg="modSp add mod">
        <pc:chgData name="Jang, Carey" userId="5dcdf613-9329-442e-aaa9-13ddf77a7abf" providerId="ADAL" clId="{2468E651-1F90-4A26-8712-B26A03809014}" dt="2021-05-24T03:10:15.567" v="361" actId="20577"/>
        <pc:sldMkLst>
          <pc:docMk/>
          <pc:sldMk cId="2634687823" sldId="1401"/>
        </pc:sldMkLst>
        <pc:spChg chg="mod">
          <ac:chgData name="Jang, Carey" userId="5dcdf613-9329-442e-aaa9-13ddf77a7abf" providerId="ADAL" clId="{2468E651-1F90-4A26-8712-B26A03809014}" dt="2021-05-24T03:10:15.567" v="361" actId="20577"/>
          <ac:spMkLst>
            <pc:docMk/>
            <pc:sldMk cId="2634687823" sldId="1401"/>
            <ac:spMk id="3" creationId="{D911144F-31E7-4ACE-833F-F707465CEFC3}"/>
          </ac:spMkLst>
        </pc:spChg>
      </pc:sldChg>
      <pc:sldChg chg="modSp add mod">
        <pc:chgData name="Jang, Carey" userId="5dcdf613-9329-442e-aaa9-13ddf77a7abf" providerId="ADAL" clId="{2468E651-1F90-4A26-8712-B26A03809014}" dt="2021-05-24T00:36:13.226" v="270" actId="313"/>
        <pc:sldMkLst>
          <pc:docMk/>
          <pc:sldMk cId="3653298271" sldId="1402"/>
        </pc:sldMkLst>
        <pc:spChg chg="mod">
          <ac:chgData name="Jang, Carey" userId="5dcdf613-9329-442e-aaa9-13ddf77a7abf" providerId="ADAL" clId="{2468E651-1F90-4A26-8712-B26A03809014}" dt="2021-05-24T00:36:13.226" v="270" actId="313"/>
          <ac:spMkLst>
            <pc:docMk/>
            <pc:sldMk cId="3653298271" sldId="1402"/>
            <ac:spMk id="3" creationId="{73453E8D-C225-4F35-8E62-2D2F8A8FF5D5}"/>
          </ac:spMkLst>
        </pc:spChg>
      </pc:sldChg>
      <pc:sldChg chg="modSp add mod ord">
        <pc:chgData name="Jang, Carey" userId="5dcdf613-9329-442e-aaa9-13ddf77a7abf" providerId="ADAL" clId="{2468E651-1F90-4A26-8712-B26A03809014}" dt="2021-05-24T00:34:24.517" v="256" actId="20577"/>
        <pc:sldMkLst>
          <pc:docMk/>
          <pc:sldMk cId="1412413104" sldId="1403"/>
        </pc:sldMkLst>
        <pc:spChg chg="mod">
          <ac:chgData name="Jang, Carey" userId="5dcdf613-9329-442e-aaa9-13ddf77a7abf" providerId="ADAL" clId="{2468E651-1F90-4A26-8712-B26A03809014}" dt="2021-05-24T00:34:24.517" v="256" actId="20577"/>
          <ac:spMkLst>
            <pc:docMk/>
            <pc:sldMk cId="1412413104" sldId="1403"/>
            <ac:spMk id="2" creationId="{0E1BAAC2-553B-4104-BA51-F4F49FA9EAC3}"/>
          </ac:spMkLst>
        </pc:spChg>
      </pc:sldChg>
      <pc:sldMasterChg chg="del delSldLayout">
        <pc:chgData name="Jang, Carey" userId="5dcdf613-9329-442e-aaa9-13ddf77a7abf" providerId="ADAL" clId="{2468E651-1F90-4A26-8712-B26A03809014}" dt="2021-05-23T23:30:44.381" v="1" actId="47"/>
        <pc:sldMasterMkLst>
          <pc:docMk/>
          <pc:sldMasterMk cId="1820365366" sldId="2147483705"/>
        </pc:sldMasterMkLst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3861090873" sldId="2147483706"/>
          </pc:sldLayoutMkLst>
        </pc:sldLayoutChg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3133775738" sldId="2147483707"/>
          </pc:sldLayoutMkLst>
        </pc:sldLayoutChg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428459768" sldId="2147483708"/>
          </pc:sldLayoutMkLst>
        </pc:sldLayoutChg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709593819" sldId="2147483709"/>
          </pc:sldLayoutMkLst>
        </pc:sldLayoutChg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3717247838" sldId="2147483710"/>
          </pc:sldLayoutMkLst>
        </pc:sldLayoutChg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2502609307" sldId="2147483711"/>
          </pc:sldLayoutMkLst>
        </pc:sldLayoutChg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1919883868" sldId="2147483712"/>
          </pc:sldLayoutMkLst>
        </pc:sldLayoutChg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2724051940" sldId="2147483713"/>
          </pc:sldLayoutMkLst>
        </pc:sldLayoutChg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2165175200" sldId="2147483714"/>
          </pc:sldLayoutMkLst>
        </pc:sldLayoutChg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2684676138" sldId="2147483715"/>
          </pc:sldLayoutMkLst>
        </pc:sldLayoutChg>
        <pc:sldLayoutChg chg="del">
          <pc:chgData name="Jang, Carey" userId="5dcdf613-9329-442e-aaa9-13ddf77a7abf" providerId="ADAL" clId="{2468E651-1F90-4A26-8712-B26A03809014}" dt="2021-05-23T23:30:44.381" v="1" actId="47"/>
          <pc:sldLayoutMkLst>
            <pc:docMk/>
            <pc:sldMasterMk cId="1820365366" sldId="2147483705"/>
            <pc:sldLayoutMk cId="2346349928" sldId="214748371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jang_carey_epa_gov/Documents/Documents/Carey/2_NEXUS/NEXUS_briefing_2021/Proximity_Example_Table_char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jang_carey_epa_gov/Documents/Documents/Carey/2_NEXUS/NEXUS_briefing_2021/Proximity_Example_Table_chart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7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700" dirty="0"/>
              <a:t>MP Risk and EJ Analysis for Selected Facility/Sector Group</a:t>
            </a:r>
          </a:p>
        </c:rich>
      </c:tx>
      <c:layout>
        <c:manualLayout>
          <c:xMode val="edge"/>
          <c:yMode val="edge"/>
          <c:x val="0.15003697874637112"/>
          <c:y val="2.7494761742734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826234294178913E-2"/>
          <c:y val="0.11314319691551653"/>
          <c:w val="0.90653883393835555"/>
          <c:h val="0.70115150029780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PM Risk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Sheet1!$B$3:$B$8</c:f>
              <c:strCache>
                <c:ptCount val="6"/>
                <c:pt idx="0">
                  <c:v>Within Radius of Facility</c:v>
                </c:pt>
                <c:pt idx="1">
                  <c:v>County Avg.</c:v>
                </c:pt>
                <c:pt idx="2">
                  <c:v>State  Avg.</c:v>
                </c:pt>
                <c:pt idx="3">
                  <c:v>EPA Region Avg.</c:v>
                </c:pt>
                <c:pt idx="4">
                  <c:v>Nation Avg.</c:v>
                </c:pt>
                <c:pt idx="5">
                  <c:v>Sector Group (within radius) National avg.</c:v>
                </c:pt>
              </c:strCache>
            </c:strRef>
          </c:cat>
          <c:val>
            <c:numRef>
              <c:f>Sheet1!$C$3:$C$8</c:f>
              <c:numCache>
                <c:formatCode>0%</c:formatCode>
                <c:ptCount val="6"/>
                <c:pt idx="0">
                  <c:v>0.85</c:v>
                </c:pt>
                <c:pt idx="1">
                  <c:v>0.75</c:v>
                </c:pt>
                <c:pt idx="2">
                  <c:v>0.7</c:v>
                </c:pt>
                <c:pt idx="3">
                  <c:v>0.6</c:v>
                </c:pt>
                <c:pt idx="4">
                  <c:v>0.5</c:v>
                </c:pt>
                <c:pt idx="5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3-4933-B359-46EB1AAE0186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Air Toxic Risk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Sheet1!$B$3:$B$8</c:f>
              <c:strCache>
                <c:ptCount val="6"/>
                <c:pt idx="0">
                  <c:v>Within Radius of Facility</c:v>
                </c:pt>
                <c:pt idx="1">
                  <c:v>County Avg.</c:v>
                </c:pt>
                <c:pt idx="2">
                  <c:v>State  Avg.</c:v>
                </c:pt>
                <c:pt idx="3">
                  <c:v>EPA Region Avg.</c:v>
                </c:pt>
                <c:pt idx="4">
                  <c:v>Nation Avg.</c:v>
                </c:pt>
                <c:pt idx="5">
                  <c:v>Sector Group (within radius) National avg.</c:v>
                </c:pt>
              </c:strCache>
            </c:strRef>
          </c:cat>
          <c:val>
            <c:numRef>
              <c:f>Sheet1!$D$3:$D$8</c:f>
              <c:numCache>
                <c:formatCode>0%</c:formatCode>
                <c:ptCount val="6"/>
                <c:pt idx="0">
                  <c:v>0.95</c:v>
                </c:pt>
                <c:pt idx="1">
                  <c:v>0.85</c:v>
                </c:pt>
                <c:pt idx="2">
                  <c:v>0.77</c:v>
                </c:pt>
                <c:pt idx="3">
                  <c:v>0.65</c:v>
                </c:pt>
                <c:pt idx="4">
                  <c:v>0.55000000000000004</c:v>
                </c:pt>
                <c:pt idx="5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E3-4933-B359-46EB1AAE0186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EJ Index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Sheet1!$B$3:$B$8</c:f>
              <c:strCache>
                <c:ptCount val="6"/>
                <c:pt idx="0">
                  <c:v>Within Radius of Facility</c:v>
                </c:pt>
                <c:pt idx="1">
                  <c:v>County Avg.</c:v>
                </c:pt>
                <c:pt idx="2">
                  <c:v>State  Avg.</c:v>
                </c:pt>
                <c:pt idx="3">
                  <c:v>EPA Region Avg.</c:v>
                </c:pt>
                <c:pt idx="4">
                  <c:v>Nation Avg.</c:v>
                </c:pt>
                <c:pt idx="5">
                  <c:v>Sector Group (within radius) National avg.</c:v>
                </c:pt>
              </c:strCache>
            </c:strRef>
          </c:cat>
          <c:val>
            <c:numRef>
              <c:f>Sheet1!$E$3:$E$8</c:f>
              <c:numCache>
                <c:formatCode>0%</c:formatCode>
                <c:ptCount val="6"/>
                <c:pt idx="0">
                  <c:v>0.92</c:v>
                </c:pt>
                <c:pt idx="1">
                  <c:v>0.82</c:v>
                </c:pt>
                <c:pt idx="2">
                  <c:v>0.73</c:v>
                </c:pt>
                <c:pt idx="3">
                  <c:v>0.72</c:v>
                </c:pt>
                <c:pt idx="4">
                  <c:v>0.5</c:v>
                </c:pt>
                <c:pt idx="5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E3-4933-B359-46EB1AAE0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275679"/>
        <c:axId val="147635279"/>
      </c:barChart>
      <c:catAx>
        <c:axId val="149275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35279"/>
        <c:crosses val="autoZero"/>
        <c:auto val="1"/>
        <c:lblAlgn val="ctr"/>
        <c:lblOffset val="100"/>
        <c:noMultiLvlLbl val="0"/>
      </c:catAx>
      <c:valAx>
        <c:axId val="147635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75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271501221602463"/>
          <c:y val="0.1463248127235077"/>
          <c:w val="0.46374187544752377"/>
          <c:h val="5.19192408018284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6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MP</a:t>
            </a:r>
            <a:r>
              <a:rPr lang="en-US" b="1" baseline="0" dirty="0"/>
              <a:t> Risk and EJ Analysis for Selected Facility and its Sector Group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826234294178913E-2"/>
          <c:y val="0.11314319691551653"/>
          <c:w val="0.90653883393835555"/>
          <c:h val="0.70115150029780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PM Risk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Sheet1!$B$3:$B$8</c:f>
              <c:strCache>
                <c:ptCount val="6"/>
                <c:pt idx="0">
                  <c:v>Within Radius of Facility</c:v>
                </c:pt>
                <c:pt idx="1">
                  <c:v>County Avg.</c:v>
                </c:pt>
                <c:pt idx="2">
                  <c:v>State  Avg.</c:v>
                </c:pt>
                <c:pt idx="3">
                  <c:v>EPA Region Avg.</c:v>
                </c:pt>
                <c:pt idx="4">
                  <c:v>Nation Avg.</c:v>
                </c:pt>
                <c:pt idx="5">
                  <c:v>Sector Group (within radius) National avg.</c:v>
                </c:pt>
              </c:strCache>
            </c:strRef>
          </c:cat>
          <c:val>
            <c:numRef>
              <c:f>Sheet1!$C$3:$C$8</c:f>
              <c:numCache>
                <c:formatCode>0%</c:formatCode>
                <c:ptCount val="6"/>
                <c:pt idx="0">
                  <c:v>0.85</c:v>
                </c:pt>
                <c:pt idx="1">
                  <c:v>0.75</c:v>
                </c:pt>
                <c:pt idx="2">
                  <c:v>0.7</c:v>
                </c:pt>
                <c:pt idx="3">
                  <c:v>0.6</c:v>
                </c:pt>
                <c:pt idx="4">
                  <c:v>0.5</c:v>
                </c:pt>
                <c:pt idx="5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8-4299-B7F2-4BD99EFC842E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Air Toxic Risk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Sheet1!$B$3:$B$8</c:f>
              <c:strCache>
                <c:ptCount val="6"/>
                <c:pt idx="0">
                  <c:v>Within Radius of Facility</c:v>
                </c:pt>
                <c:pt idx="1">
                  <c:v>County Avg.</c:v>
                </c:pt>
                <c:pt idx="2">
                  <c:v>State  Avg.</c:v>
                </c:pt>
                <c:pt idx="3">
                  <c:v>EPA Region Avg.</c:v>
                </c:pt>
                <c:pt idx="4">
                  <c:v>Nation Avg.</c:v>
                </c:pt>
                <c:pt idx="5">
                  <c:v>Sector Group (within radius) National avg.</c:v>
                </c:pt>
              </c:strCache>
            </c:strRef>
          </c:cat>
          <c:val>
            <c:numRef>
              <c:f>Sheet1!$D$3:$D$8</c:f>
              <c:numCache>
                <c:formatCode>0%</c:formatCode>
                <c:ptCount val="6"/>
                <c:pt idx="0">
                  <c:v>0.95</c:v>
                </c:pt>
                <c:pt idx="1">
                  <c:v>0.85</c:v>
                </c:pt>
                <c:pt idx="2">
                  <c:v>0.77</c:v>
                </c:pt>
                <c:pt idx="3">
                  <c:v>0.65</c:v>
                </c:pt>
                <c:pt idx="4">
                  <c:v>0.55000000000000004</c:v>
                </c:pt>
                <c:pt idx="5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8-4299-B7F2-4BD99EFC842E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EJ Index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Sheet1!$B$3:$B$8</c:f>
              <c:strCache>
                <c:ptCount val="6"/>
                <c:pt idx="0">
                  <c:v>Within Radius of Facility</c:v>
                </c:pt>
                <c:pt idx="1">
                  <c:v>County Avg.</c:v>
                </c:pt>
                <c:pt idx="2">
                  <c:v>State  Avg.</c:v>
                </c:pt>
                <c:pt idx="3">
                  <c:v>EPA Region Avg.</c:v>
                </c:pt>
                <c:pt idx="4">
                  <c:v>Nation Avg.</c:v>
                </c:pt>
                <c:pt idx="5">
                  <c:v>Sector Group (within radius) National avg.</c:v>
                </c:pt>
              </c:strCache>
            </c:strRef>
          </c:cat>
          <c:val>
            <c:numRef>
              <c:f>Sheet1!$E$3:$E$8</c:f>
              <c:numCache>
                <c:formatCode>0%</c:formatCode>
                <c:ptCount val="6"/>
                <c:pt idx="0">
                  <c:v>0.92</c:v>
                </c:pt>
                <c:pt idx="1">
                  <c:v>0.82</c:v>
                </c:pt>
                <c:pt idx="2">
                  <c:v>0.73</c:v>
                </c:pt>
                <c:pt idx="3">
                  <c:v>0.72</c:v>
                </c:pt>
                <c:pt idx="4">
                  <c:v>0.5</c:v>
                </c:pt>
                <c:pt idx="5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88-4299-B7F2-4BD99EFC8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275679"/>
        <c:axId val="147635279"/>
      </c:barChart>
      <c:catAx>
        <c:axId val="149275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35279"/>
        <c:crosses val="autoZero"/>
        <c:auto val="1"/>
        <c:lblAlgn val="ctr"/>
        <c:lblOffset val="100"/>
        <c:noMultiLvlLbl val="0"/>
      </c:catAx>
      <c:valAx>
        <c:axId val="147635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75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782529390918673"/>
          <c:y val="0.12799494463073677"/>
          <c:w val="0.46374187544752377"/>
          <c:h val="5.19192408018284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baseline="0">
                <a:effectLst/>
              </a:rPr>
              <a:t>Total </a:t>
            </a:r>
            <a:r>
              <a:rPr lang="en-US" altLang="zh-CN" sz="1800" b="1" i="0" u="none" strike="noStrike" baseline="0">
                <a:effectLst/>
              </a:rPr>
              <a:t>SO2 &amp; </a:t>
            </a:r>
            <a:r>
              <a:rPr lang="en-US" sz="1800" b="1" i="0" u="none" strike="noStrike" baseline="0">
                <a:effectLst/>
              </a:rPr>
              <a:t>NOx emissions (tpy) from top Sector groups </a:t>
            </a:r>
            <a:endParaRPr lang="en-US" sz="1800" b="1"/>
          </a:p>
        </c:rich>
      </c:tx>
      <c:layout>
        <c:manualLayout>
          <c:xMode val="edge"/>
          <c:yMode val="edge"/>
          <c:x val="0.20439241112430165"/>
          <c:y val="2.69607843137254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SO2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Coke Ovens</c:v>
                </c:pt>
                <c:pt idx="3">
                  <c:v>Pesticides and Agricultural Chemical Manufacturing</c:v>
                </c:pt>
                <c:pt idx="4">
                  <c:v>Inorganic Chemical Manufacturing</c:v>
                </c:pt>
                <c:pt idx="5">
                  <c:v>Mineral Processing</c:v>
                </c:pt>
                <c:pt idx="6">
                  <c:v>Iron and Steel Production</c:v>
                </c:pt>
                <c:pt idx="7">
                  <c:v>Cement Manufacturing</c:v>
                </c:pt>
                <c:pt idx="8">
                  <c:v>Air Transportation</c:v>
                </c:pt>
                <c:pt idx="9">
                  <c:v>Pulp and Paper Industry</c:v>
                </c:pt>
                <c:pt idx="10">
                  <c:v>Organic Chemical Manufacturing</c:v>
                </c:pt>
                <c:pt idx="11">
                  <c:v>Landfills</c:v>
                </c:pt>
                <c:pt idx="12">
                  <c:v>Consumer Products (Cleaning, Photographic, etc.)</c:v>
                </c:pt>
                <c:pt idx="13">
                  <c:v>Oil and Gas Production and Distribution</c:v>
                </c:pt>
                <c:pt idx="14">
                  <c:v>Food Products Manufacturing</c:v>
                </c:pt>
                <c:pt idx="15">
                  <c:v>Non-Ferrous Metals Production</c:v>
                </c:pt>
                <c:pt idx="16">
                  <c:v>Glass Manufacturing</c:v>
                </c:pt>
                <c:pt idx="17">
                  <c:v>Clay Products Manufacturing</c:v>
                </c:pt>
                <c:pt idx="18">
                  <c:v>Waste Incineration</c:v>
                </c:pt>
                <c:pt idx="19">
                  <c:v>Asphalt Products Manufacturing</c:v>
                </c:pt>
                <c:pt idx="20">
                  <c:v>Mining Activities</c:v>
                </c:pt>
              </c:strCache>
            </c:strRef>
          </c:cat>
          <c:val>
            <c:numRef>
              <c:f>table2!$B$3:$B$23</c:f>
              <c:numCache>
                <c:formatCode>0</c:formatCode>
                <c:ptCount val="21"/>
                <c:pt idx="0">
                  <c:v>276526.30617490032</c:v>
                </c:pt>
                <c:pt idx="1">
                  <c:v>52943.173366150004</c:v>
                </c:pt>
                <c:pt idx="2">
                  <c:v>22404.806470179999</c:v>
                </c:pt>
                <c:pt idx="3">
                  <c:v>17644.080425569999</c:v>
                </c:pt>
                <c:pt idx="4">
                  <c:v>14521.603336528</c:v>
                </c:pt>
                <c:pt idx="5">
                  <c:v>13714.431756237007</c:v>
                </c:pt>
                <c:pt idx="6">
                  <c:v>10678.703050121108</c:v>
                </c:pt>
                <c:pt idx="7">
                  <c:v>10566.429008594001</c:v>
                </c:pt>
                <c:pt idx="8">
                  <c:v>8126.8387530543678</c:v>
                </c:pt>
                <c:pt idx="9">
                  <c:v>7412.9792806810019</c:v>
                </c:pt>
                <c:pt idx="10">
                  <c:v>6239.8282863994418</c:v>
                </c:pt>
                <c:pt idx="11">
                  <c:v>2952.1672738947195</c:v>
                </c:pt>
                <c:pt idx="12">
                  <c:v>2814.5235377608537</c:v>
                </c:pt>
                <c:pt idx="13">
                  <c:v>2716.7565368941368</c:v>
                </c:pt>
                <c:pt idx="14">
                  <c:v>2704.9000662269027</c:v>
                </c:pt>
                <c:pt idx="15">
                  <c:v>2693.8076360763243</c:v>
                </c:pt>
                <c:pt idx="16">
                  <c:v>2354.6043630599997</c:v>
                </c:pt>
                <c:pt idx="17">
                  <c:v>1348.7496881</c:v>
                </c:pt>
                <c:pt idx="18">
                  <c:v>1024.3244507258</c:v>
                </c:pt>
                <c:pt idx="19">
                  <c:v>917.41225795720038</c:v>
                </c:pt>
                <c:pt idx="20">
                  <c:v>860.11157770750015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80-480F-888A-1E6081E21170}"/>
            </c:ext>
          </c:extLst>
        </c:ser>
        <c:ser>
          <c:idx val="1"/>
          <c:order val="1"/>
          <c:tx>
            <c:v>NOx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Coke Ovens</c:v>
                </c:pt>
                <c:pt idx="3">
                  <c:v>Pesticides and Agricultural Chemical Manufacturing</c:v>
                </c:pt>
                <c:pt idx="4">
                  <c:v>Inorganic Chemical Manufacturing</c:v>
                </c:pt>
                <c:pt idx="5">
                  <c:v>Mineral Processing</c:v>
                </c:pt>
                <c:pt idx="6">
                  <c:v>Iron and Steel Production</c:v>
                </c:pt>
                <c:pt idx="7">
                  <c:v>Cement Manufacturing</c:v>
                </c:pt>
                <c:pt idx="8">
                  <c:v>Air Transportation</c:v>
                </c:pt>
                <c:pt idx="9">
                  <c:v>Pulp and Paper Industry</c:v>
                </c:pt>
                <c:pt idx="10">
                  <c:v>Organic Chemical Manufacturing</c:v>
                </c:pt>
                <c:pt idx="11">
                  <c:v>Landfills</c:v>
                </c:pt>
                <c:pt idx="12">
                  <c:v>Consumer Products (Cleaning, Photographic, etc.)</c:v>
                </c:pt>
                <c:pt idx="13">
                  <c:v>Oil and Gas Production and Distribution</c:v>
                </c:pt>
                <c:pt idx="14">
                  <c:v>Food Products Manufacturing</c:v>
                </c:pt>
                <c:pt idx="15">
                  <c:v>Non-Ferrous Metals Production</c:v>
                </c:pt>
                <c:pt idx="16">
                  <c:v>Glass Manufacturing</c:v>
                </c:pt>
                <c:pt idx="17">
                  <c:v>Clay Products Manufacturing</c:v>
                </c:pt>
                <c:pt idx="18">
                  <c:v>Waste Incineration</c:v>
                </c:pt>
                <c:pt idx="19">
                  <c:v>Asphalt Products Manufacturing</c:v>
                </c:pt>
                <c:pt idx="20">
                  <c:v>Mining Activities</c:v>
                </c:pt>
              </c:strCache>
            </c:strRef>
          </c:cat>
          <c:val>
            <c:numRef>
              <c:f>table2!$C$3:$C$23</c:f>
              <c:numCache>
                <c:formatCode>0</c:formatCode>
                <c:ptCount val="21"/>
                <c:pt idx="0">
                  <c:v>195864.5327924458</c:v>
                </c:pt>
                <c:pt idx="1">
                  <c:v>40168.867478199325</c:v>
                </c:pt>
                <c:pt idx="2">
                  <c:v>15472.633777719999</c:v>
                </c:pt>
                <c:pt idx="3">
                  <c:v>5861.2174392594006</c:v>
                </c:pt>
                <c:pt idx="4">
                  <c:v>7272.880366680999</c:v>
                </c:pt>
                <c:pt idx="5">
                  <c:v>12628.2753354</c:v>
                </c:pt>
                <c:pt idx="6">
                  <c:v>13345.462195199994</c:v>
                </c:pt>
                <c:pt idx="7">
                  <c:v>44083.407195024003</c:v>
                </c:pt>
                <c:pt idx="8">
                  <c:v>63034.783500325619</c:v>
                </c:pt>
                <c:pt idx="9">
                  <c:v>9790.7400952750049</c:v>
                </c:pt>
                <c:pt idx="10">
                  <c:v>38070.469182898916</c:v>
                </c:pt>
                <c:pt idx="11">
                  <c:v>9872.4187871600025</c:v>
                </c:pt>
                <c:pt idx="12">
                  <c:v>1980.2362862991004</c:v>
                </c:pt>
                <c:pt idx="13">
                  <c:v>28271.167025878985</c:v>
                </c:pt>
                <c:pt idx="14">
                  <c:v>6197.3418705071981</c:v>
                </c:pt>
                <c:pt idx="15">
                  <c:v>3510.7027779665309</c:v>
                </c:pt>
                <c:pt idx="16">
                  <c:v>5832.2554721999995</c:v>
                </c:pt>
                <c:pt idx="17">
                  <c:v>684.75214150000022</c:v>
                </c:pt>
                <c:pt idx="18">
                  <c:v>11871.941043986</c:v>
                </c:pt>
                <c:pt idx="19">
                  <c:v>1211.091708706</c:v>
                </c:pt>
                <c:pt idx="20">
                  <c:v>3246.8550642350006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80-480F-888A-1E6081E21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362136"/>
        <c:axId val="322363120"/>
      </c:barChart>
      <c:catAx>
        <c:axId val="322362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2363120"/>
        <c:crosses val="autoZero"/>
        <c:auto val="1"/>
        <c:lblAlgn val="ctr"/>
        <c:lblOffset val="100"/>
        <c:noMultiLvlLbl val="0"/>
      </c:catAx>
      <c:valAx>
        <c:axId val="322363120"/>
        <c:scaling>
          <c:orientation val="minMax"/>
          <c:max val="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362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169042738270853"/>
          <c:y val="0.17948953984668198"/>
          <c:w val="0.23758852687706167"/>
          <c:h val="6.58399951914407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0.83799</cdr:x>
      <cdr:y>0.18524</cdr:y>
    </cdr:from>
    <cdr:to>
      <cdr:x>0.83799</cdr:x>
      <cdr:y>0.81396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D474DCD8-766A-477C-9AE2-2C541592EED8}"/>
            </a:ext>
          </a:extLst>
        </cdr:cNvPr>
        <cdr:cNvCxnSpPr/>
      </cdr:nvCxnSpPr>
      <cdr:spPr bwMode="auto">
        <a:xfrm xmlns:a="http://schemas.openxmlformats.org/drawingml/2006/main">
          <a:off x="2884793" y="513381"/>
          <a:ext cx="0" cy="1742458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0.81871</cdr:x>
      <cdr:y>0.18547</cdr:y>
    </cdr:from>
    <cdr:to>
      <cdr:x>0.81871</cdr:x>
      <cdr:y>0.81419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D474DCD8-766A-477C-9AE2-2C541592EED8}"/>
            </a:ext>
          </a:extLst>
        </cdr:cNvPr>
        <cdr:cNvCxnSpPr/>
      </cdr:nvCxnSpPr>
      <cdr:spPr bwMode="auto">
        <a:xfrm xmlns:a="http://schemas.openxmlformats.org/drawingml/2006/main">
          <a:off x="6364735" y="1041042"/>
          <a:ext cx="0" cy="352904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0.12593</cdr:x>
      <cdr:y>0.42871</cdr:y>
    </cdr:from>
    <cdr:to>
      <cdr:x>0.74533</cdr:x>
      <cdr:y>0.42871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C8090570-D249-49CB-A4D8-186B1C325BE7}"/>
            </a:ext>
          </a:extLst>
        </cdr:cNvPr>
        <cdr:cNvCxnSpPr/>
      </cdr:nvCxnSpPr>
      <cdr:spPr bwMode="auto">
        <a:xfrm xmlns:a="http://schemas.openxmlformats.org/drawingml/2006/main" flipH="1">
          <a:off x="979003" y="2406350"/>
          <a:ext cx="4815281" cy="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199DC5-E0E8-41DB-95ED-516A794133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7080F-ECBC-4A40-B667-F6C93C33CA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E5AED-C528-4CA2-A5F1-D8D673817344}" type="datetimeFigureOut">
              <a:rPr lang="en-US" smtClean="0"/>
              <a:t>2021-05-23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EE382-5C9D-4960-BB9C-092552407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BB360-5525-4E44-BC5B-6DB57C670D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6EA2-F6CE-498B-A1B6-BA5BBDD39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90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5B47F-577F-497A-AA60-BAA59A43D53C}" type="datetimeFigureOut">
              <a:rPr lang="en-US" smtClean="0"/>
              <a:t>2021-05-23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932F-FBD6-4440-AC0F-3B3D67F5C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AD92F-F22A-4727-B555-C340A4DD36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63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80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1. Thank</a:t>
            </a:r>
            <a:r>
              <a:rPr lang="en-US" baseline="0" dirty="0"/>
              <a:t> </a:t>
            </a:r>
            <a:r>
              <a:rPr lang="en-US" baseline="0" dirty="0" err="1"/>
              <a:t>Cen</a:t>
            </a:r>
            <a:r>
              <a:rPr lang="en-US" baseline="0" dirty="0"/>
              <a:t>/</a:t>
            </a:r>
            <a:r>
              <a:rPr lang="en-US" baseline="0" dirty="0" err="1"/>
              <a:t>Gao</a:t>
            </a:r>
            <a:r>
              <a:rPr lang="en-US" baseline="0" dirty="0"/>
              <a:t>/Luo/Chen; 2. HZ more visits; 3. AP on HZ</a:t>
            </a:r>
            <a:endParaRPr 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93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513466-170C-4D5D-91A5-22F36A9D16A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940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66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151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474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067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567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2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79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057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8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590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398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5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430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309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8280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678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909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470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51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0131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970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141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5851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04756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4239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5475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7781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0219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3856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9634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2677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05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42419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35649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5491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7159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71179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88325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4564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0141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349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4687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7276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6869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852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619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4101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21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144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086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740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2563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chart" Target="../charts/chart1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41722B-E3C5-441A-8B97-70EF04DE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70" y="2456251"/>
            <a:ext cx="2917218" cy="21011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5216" y="1"/>
            <a:ext cx="11173968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Tool: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Upgrades and Improvements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33988" y="5643389"/>
            <a:ext cx="9144000" cy="104644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MP Team Briefing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May 24, 2021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Carey Jang, Beth Landis and Matt Woody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1725536" y="1927595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4794747" y="1907748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7824410" y="1916892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2172748" y="2778265"/>
            <a:ext cx="343949" cy="6255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4686004" y="2456251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1610686" y="4657809"/>
            <a:ext cx="892017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微软雅黑"/>
              </a:rPr>
              <a:t>“NEXUS 1.8.5” </a:t>
            </a:r>
            <a:r>
              <a:rPr lang="en-US" b="1" dirty="0">
                <a:solidFill>
                  <a:prstClr val="black"/>
                </a:solidFill>
                <a:latin typeface="Calibri"/>
                <a:ea typeface="微软雅黑"/>
              </a:rPr>
              <a:t>available on OAQPS’s Shared Drive at:  </a:t>
            </a:r>
            <a:r>
              <a:rPr lang="en-US" b="1" dirty="0">
                <a:solidFill>
                  <a:srgbClr val="0000FF"/>
                </a:solidFill>
                <a:latin typeface="Calibri"/>
                <a:ea typeface="微软雅黑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Calibri"/>
                <a:ea typeface="微软雅黑"/>
              </a:rPr>
              <a:t>G:\SHARE\NEXUS\NEXUS 1.8.5\”</a:t>
            </a:r>
          </a:p>
          <a:p>
            <a:pPr defTabSz="914400" fontAlgn="base"/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    or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EPA’s new FTP site:</a:t>
            </a:r>
            <a:r>
              <a:rPr lang="en-US" sz="2400" i="1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lang="en-US" i="1" u="sng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ftp://newftp.epa.gov/aqmg/cjang/NEXUS/NEXUS 1.8.5/</a:t>
            </a:r>
            <a:endParaRPr lang="en-US" sz="2000" i="1" u="sng" dirty="0">
              <a:solidFill>
                <a:srgbClr val="0000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endParaRPr lang="en-US" b="1" i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F4EF2-74E0-4A32-B5D3-BB0C08D9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476" y="2478994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14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DFF85-8013-4F73-BB75-2706B3D00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818" y="795770"/>
            <a:ext cx="9717985" cy="603394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Updates: </a:t>
            </a:r>
            <a:r>
              <a:rPr lang="en-US" altLang="zh-CN" dirty="0">
                <a:solidFill>
                  <a:srgbClr val="FFFF00"/>
                </a:solidFill>
              </a:rPr>
              <a:t>Data Input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41C3B68-BE72-4E5C-AAAB-4C6E21A5940E}"/>
              </a:ext>
            </a:extLst>
          </p:cNvPr>
          <p:cNvSpPr/>
          <p:nvPr/>
        </p:nvSpPr>
        <p:spPr>
          <a:xfrm>
            <a:off x="1361818" y="2429140"/>
            <a:ext cx="2431969" cy="1209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C32D7002-3ED3-4BB5-BAA2-D3E689103A4F}"/>
              </a:ext>
            </a:extLst>
          </p:cNvPr>
          <p:cNvSpPr/>
          <p:nvPr/>
        </p:nvSpPr>
        <p:spPr>
          <a:xfrm>
            <a:off x="4599700" y="2211689"/>
            <a:ext cx="5198641" cy="890050"/>
          </a:xfrm>
          <a:prstGeom prst="wedgeRoundRectCallout">
            <a:avLst>
              <a:gd name="adj1" fmla="val -66066"/>
              <a:gd name="adj2" fmla="val 434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O3 &amp; PM2.5 DVs data updated to 2018 (to 2020 as planned in June)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Advance areas updated to 2020 (to 2021 in June)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1B23B-EADA-4401-BC93-497CED07652A}"/>
              </a:ext>
            </a:extLst>
          </p:cNvPr>
          <p:cNvSpPr/>
          <p:nvPr/>
        </p:nvSpPr>
        <p:spPr bwMode="auto">
          <a:xfrm>
            <a:off x="1361817" y="3832588"/>
            <a:ext cx="2431969" cy="50594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C4AB7CA-59C5-4FCC-8982-C9C376F38217}"/>
              </a:ext>
            </a:extLst>
          </p:cNvPr>
          <p:cNvSpPr txBox="1">
            <a:spLocks/>
          </p:cNvSpPr>
          <p:nvPr/>
        </p:nvSpPr>
        <p:spPr>
          <a:xfrm>
            <a:off x="9250680" y="646459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BBA3BE68-A809-4212-8AA3-02658FD8F984}"/>
              </a:ext>
            </a:extLst>
          </p:cNvPr>
          <p:cNvSpPr/>
          <p:nvPr/>
        </p:nvSpPr>
        <p:spPr>
          <a:xfrm>
            <a:off x="3213961" y="997934"/>
            <a:ext cx="740664" cy="174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A08F9E7C-2E63-41D9-9953-61AB3686FF65}"/>
              </a:ext>
            </a:extLst>
          </p:cNvPr>
          <p:cNvSpPr/>
          <p:nvPr/>
        </p:nvSpPr>
        <p:spPr>
          <a:xfrm>
            <a:off x="6178295" y="873835"/>
            <a:ext cx="5407347" cy="964694"/>
          </a:xfrm>
          <a:prstGeom prst="wedgeRoundRectCallout">
            <a:avLst>
              <a:gd name="adj1" fmla="val -90354"/>
              <a:gd name="adj2" fmla="val -2837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chemeClr val="tx1"/>
                </a:solidFill>
                <a:latin typeface="Calibri"/>
                <a:ea typeface="微软雅黑"/>
              </a:rPr>
              <a:t>“Transparency” &amp; “Open-Source”:</a:t>
            </a:r>
          </a:p>
          <a:p>
            <a:pPr lvl="0">
              <a:defRPr/>
            </a:pPr>
            <a:r>
              <a:rPr lang="en-US" dirty="0">
                <a:solidFill>
                  <a:schemeClr val="tx1"/>
                </a:solidFill>
                <a:latin typeface="Calibri"/>
                <a:ea typeface="微软雅黑"/>
              </a:rPr>
              <a:t>All NEXUS input/output 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data files are </a:t>
            </a:r>
            <a:r>
              <a:rPr lang="en-US" dirty="0">
                <a:solidFill>
                  <a:schemeClr val="tx1"/>
                </a:solidFill>
                <a:latin typeface="Calibri"/>
                <a:ea typeface="微软雅黑"/>
              </a:rPr>
              <a:t>available under:</a:t>
            </a:r>
          </a:p>
          <a:p>
            <a:pPr lvl="0">
              <a:defRPr/>
            </a:pPr>
            <a:r>
              <a:rPr lang="en-US" altLang="zh-CN" sz="1600" i="1" dirty="0">
                <a:solidFill>
                  <a:srgbClr val="0066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1600" i="1" u="sng" dirty="0">
                <a:solidFill>
                  <a:srgbClr val="0066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lang="en-US" altLang="zh-CN" sz="1600" i="1" dirty="0">
                <a:solidFill>
                  <a:srgbClr val="0066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lang="en-US" sz="1600" dirty="0">
              <a:solidFill>
                <a:srgbClr val="0066FF"/>
              </a:solidFill>
              <a:latin typeface="Calibri"/>
              <a:ea typeface="微软雅黑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D1D4A3A0-CC02-4BF0-B1AE-28A566B3F673}"/>
              </a:ext>
            </a:extLst>
          </p:cNvPr>
          <p:cNvSpPr/>
          <p:nvPr/>
        </p:nvSpPr>
        <p:spPr>
          <a:xfrm>
            <a:off x="1361816" y="4517233"/>
            <a:ext cx="2431969" cy="754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BD0C27-BAB0-4FC6-A49D-74BBCC64A9E0}"/>
              </a:ext>
            </a:extLst>
          </p:cNvPr>
          <p:cNvSpPr/>
          <p:nvPr/>
        </p:nvSpPr>
        <p:spPr bwMode="auto">
          <a:xfrm>
            <a:off x="1361816" y="5807370"/>
            <a:ext cx="2431969" cy="525336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BA3E1495-CC14-440C-8968-46DDD3991457}"/>
              </a:ext>
            </a:extLst>
          </p:cNvPr>
          <p:cNvSpPr/>
          <p:nvPr/>
        </p:nvSpPr>
        <p:spPr>
          <a:xfrm>
            <a:off x="4599699" y="3531711"/>
            <a:ext cx="4933405" cy="574748"/>
          </a:xfrm>
          <a:prstGeom prst="wedgeRoundRectCallout">
            <a:avLst>
              <a:gd name="adj1" fmla="val -66066"/>
              <a:gd name="adj2" fmla="val 43427"/>
              <a:gd name="adj3" fmla="val 16667"/>
            </a:avLst>
          </a:prstGeom>
          <a:solidFill>
            <a:srgbClr val="FFFFCC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EJSCREEN data (updated to 2020) are used for EJ/Demographic data</a:t>
            </a: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7A97E36D-0BCD-446E-9055-3AE47136EC86}"/>
              </a:ext>
            </a:extLst>
          </p:cNvPr>
          <p:cNvSpPr/>
          <p:nvPr/>
        </p:nvSpPr>
        <p:spPr>
          <a:xfrm>
            <a:off x="4599698" y="4536431"/>
            <a:ext cx="4933405" cy="574748"/>
          </a:xfrm>
          <a:prstGeom prst="wedgeRoundRectCallout">
            <a:avLst>
              <a:gd name="adj1" fmla="val -65672"/>
              <a:gd name="adj2" fmla="val 2480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data (county &amp; facility) are updated to 2017 from 2014</a:t>
            </a: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2382CFF3-905A-4560-8D08-4AF60FBFD4BD}"/>
              </a:ext>
            </a:extLst>
          </p:cNvPr>
          <p:cNvSpPr/>
          <p:nvPr/>
        </p:nvSpPr>
        <p:spPr>
          <a:xfrm>
            <a:off x="4599699" y="5653169"/>
            <a:ext cx="4933405" cy="574748"/>
          </a:xfrm>
          <a:prstGeom prst="wedgeRoundRectCallout">
            <a:avLst>
              <a:gd name="adj1" fmla="val -65869"/>
              <a:gd name="adj2" fmla="val 24809"/>
              <a:gd name="adj3" fmla="val 16667"/>
            </a:avLst>
          </a:prstGeom>
          <a:solidFill>
            <a:srgbClr val="FFFFCC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Tribal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boundaries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&amp;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areas data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are </a:t>
            </a:r>
            <a:r>
              <a:rPr lang="en-US" dirty="0" err="1">
                <a:solidFill>
                  <a:srgbClr val="0000FF"/>
                </a:solidFill>
                <a:latin typeface="Calibri"/>
                <a:ea typeface="微软雅黑"/>
              </a:rPr>
              <a:t>inlcuded</a:t>
            </a: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595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145F0-BEFF-4CD5-899F-D3572CEF6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61" y="883990"/>
            <a:ext cx="10922467" cy="5916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9936116" y="634796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562061" y="2796966"/>
            <a:ext cx="1015069" cy="1045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2073149" y="2821475"/>
            <a:ext cx="1714500" cy="542524"/>
          </a:xfrm>
          <a:prstGeom prst="wedgeRoundRectCallout">
            <a:avLst>
              <a:gd name="adj1" fmla="val -76853"/>
              <a:gd name="adj2" fmla="val 4368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AF00A98-AFD0-4C4A-BFFF-317048EE552C}"/>
              </a:ext>
            </a:extLst>
          </p:cNvPr>
          <p:cNvSpPr/>
          <p:nvPr/>
        </p:nvSpPr>
        <p:spPr>
          <a:xfrm>
            <a:off x="1516898" y="1334697"/>
            <a:ext cx="8306610" cy="7319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1F3BE8F6-A80D-4C14-A5C5-4DAE68432E1A}"/>
              </a:ext>
            </a:extLst>
          </p:cNvPr>
          <p:cNvSpPr/>
          <p:nvPr/>
        </p:nvSpPr>
        <p:spPr>
          <a:xfrm>
            <a:off x="4969877" y="2465705"/>
            <a:ext cx="2007108" cy="570229"/>
          </a:xfrm>
          <a:prstGeom prst="wedgeRoundRectCallout">
            <a:avLst>
              <a:gd name="adj1" fmla="val -53568"/>
              <a:gd name="adj2" fmla="val -11768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Data Query  qualifier selection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ED8CF51-A54C-4665-BEFD-96DEE217433C}"/>
              </a:ext>
            </a:extLst>
          </p:cNvPr>
          <p:cNvSpPr/>
          <p:nvPr/>
        </p:nvSpPr>
        <p:spPr>
          <a:xfrm>
            <a:off x="10519793" y="1182848"/>
            <a:ext cx="879821" cy="16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5A83834F-1D92-4297-85C7-F32353383250}"/>
              </a:ext>
            </a:extLst>
          </p:cNvPr>
          <p:cNvSpPr/>
          <p:nvPr/>
        </p:nvSpPr>
        <p:spPr>
          <a:xfrm>
            <a:off x="9621012" y="1966036"/>
            <a:ext cx="1947672" cy="600301"/>
          </a:xfrm>
          <a:prstGeom prst="wedgeRoundRectCallout">
            <a:avLst>
              <a:gd name="adj1" fmla="val 20541"/>
              <a:gd name="adj2" fmla="val -142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Data Query Configuration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87AC4DA-923D-40D5-93D4-662800EB694D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600" y="71438"/>
            <a:ext cx="109728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defTabSz="914400"/>
            <a:r>
              <a:rPr lang="en-US" altLang="zh-CN" kern="0" dirty="0"/>
              <a:t>NEXUS Upgrades: </a:t>
            </a:r>
            <a:r>
              <a:rPr lang="en-US" altLang="zh-CN" kern="0" dirty="0">
                <a:solidFill>
                  <a:srgbClr val="FFFF00"/>
                </a:solidFill>
              </a:rPr>
              <a:t>Data Query Module</a:t>
            </a:r>
            <a:endParaRPr lang="zh-CN" altLang="en-US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6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65857-7B7C-45FA-8D22-CB372C6A2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41" y="914401"/>
            <a:ext cx="10788242" cy="5808149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9682936" y="618889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8840" y="1157681"/>
            <a:ext cx="1732787" cy="25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172611" y="846356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77" y="3"/>
            <a:ext cx="10410737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 Upgrades: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578839" y="4101568"/>
            <a:ext cx="2004969" cy="310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3473196" y="5735904"/>
            <a:ext cx="3909060" cy="827814"/>
          </a:xfrm>
          <a:prstGeom prst="wedgeRoundRectCallout">
            <a:avLst>
              <a:gd name="adj1" fmla="val -72504"/>
              <a:gd name="adj2" fmla="val -220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657085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5E45B-593E-4F7D-88D2-6B7A5E9A3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58" y="960423"/>
            <a:ext cx="10629761" cy="57577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00AF7-2CC5-4913-A02F-42AD0B176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970" y="1971451"/>
            <a:ext cx="6511148" cy="4363781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347" y="3"/>
            <a:ext cx="10070495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 Upgrades: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9211882" y="4632234"/>
            <a:ext cx="1965960" cy="614783"/>
          </a:xfrm>
          <a:prstGeom prst="wedgeRoundRectCallout">
            <a:avLst>
              <a:gd name="adj1" fmla="val 54479"/>
              <a:gd name="adj2" fmla="val 108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11299062" y="5578678"/>
            <a:ext cx="283464" cy="201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296971" y="2188723"/>
            <a:ext cx="2719418" cy="3988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588880" y="3301411"/>
            <a:ext cx="2803530" cy="841444"/>
          </a:xfrm>
          <a:prstGeom prst="wedgeRoundRectCallout">
            <a:avLst>
              <a:gd name="adj1" fmla="val -74882"/>
              <a:gd name="adj2" fmla="val -1338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“Data Filter” functions to search/sort/export data of interest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BDB2654C-9566-4078-B6F8-371B810A98FC}"/>
              </a:ext>
            </a:extLst>
          </p:cNvPr>
          <p:cNvSpPr/>
          <p:nvPr/>
        </p:nvSpPr>
        <p:spPr>
          <a:xfrm>
            <a:off x="7594209" y="2149494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612FE231-725F-4E6C-8846-82DE2204E825}"/>
              </a:ext>
            </a:extLst>
          </p:cNvPr>
          <p:cNvSpPr/>
          <p:nvPr/>
        </p:nvSpPr>
        <p:spPr>
          <a:xfrm>
            <a:off x="4715308" y="1223965"/>
            <a:ext cx="3227459" cy="601827"/>
          </a:xfrm>
          <a:prstGeom prst="wedgeRoundRectCallout">
            <a:avLst>
              <a:gd name="adj1" fmla="val 39110"/>
              <a:gd name="adj2" fmla="val 1218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“+” to add filters; Click “x” to remove current filter; 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1B38B427-7F59-435C-85C9-1DA2DBD99ACF}"/>
              </a:ext>
            </a:extLst>
          </p:cNvPr>
          <p:cNvSpPr/>
          <p:nvPr/>
        </p:nvSpPr>
        <p:spPr>
          <a:xfrm>
            <a:off x="3414565" y="5419360"/>
            <a:ext cx="3576058" cy="531744"/>
          </a:xfrm>
          <a:prstGeom prst="wedgeRoundRectCallout">
            <a:avLst>
              <a:gd name="adj1" fmla="val 48138"/>
              <a:gd name="adj2" fmla="val 10131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“Output data…” to output current page records or all records</a:t>
            </a: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A48FF3D7-6D9A-4EE4-8241-4BB5E8A5E5CE}"/>
              </a:ext>
            </a:extLst>
          </p:cNvPr>
          <p:cNvSpPr/>
          <p:nvPr/>
        </p:nvSpPr>
        <p:spPr>
          <a:xfrm>
            <a:off x="7067101" y="6072300"/>
            <a:ext cx="755707" cy="284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8959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19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“NEXUS 1.8.5”Demo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B83290B-FD6C-4C46-9994-99787F5F3A1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DB703B-572B-426E-803C-1B79DE642AEE}"/>
              </a:ext>
            </a:extLst>
          </p:cNvPr>
          <p:cNvSpPr/>
          <p:nvPr/>
        </p:nvSpPr>
        <p:spPr>
          <a:xfrm>
            <a:off x="2537834" y="3949010"/>
            <a:ext cx="7365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NEXUS 1.8.5 “Quick Tutorial” slides attached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592" y="2132712"/>
            <a:ext cx="6428232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1.8.5”: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51A672-BB0B-4B94-AF26-F3E32EA15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021" y="6262544"/>
            <a:ext cx="8915400" cy="1752600"/>
          </a:xfrm>
        </p:spPr>
        <p:txBody>
          <a:bodyPr/>
          <a:lstStyle/>
          <a:p>
            <a:pPr algn="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Carey Jang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964735" y="3779342"/>
            <a:ext cx="1059568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微软雅黑"/>
              </a:rPr>
              <a:t>Download “NEXUS” tool: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The “NEXUS 1.8.5” package (“NEXUS 1.8.5 Setup.exe” &amp; “NEXUS 1.8.5 Data.exe”: run both “*.exe” files to install) can be downloaded at OAQPS’s Shared Drive:                	</a:t>
            </a:r>
            <a:r>
              <a:rPr lang="en-US" sz="2000" i="1" dirty="0">
                <a:solidFill>
                  <a:srgbClr val="0000FF"/>
                </a:solidFill>
                <a:latin typeface="Calibri"/>
                <a:ea typeface="微软雅黑"/>
              </a:rPr>
              <a:t>G:\SHARE\NEXUS\NEXUS 1.8.5\*</a:t>
            </a:r>
          </a:p>
          <a:p>
            <a:pPr defTabSz="914400" fontAlgn="base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  <a:ea typeface="微软雅黑"/>
              </a:rPr>
              <a:t>  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or at EPA’s new FTP site:</a:t>
            </a:r>
          </a:p>
          <a:p>
            <a:pPr defTabSz="914400" fontAlgn="base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       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400" i="1" u="sng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lang="en-US" sz="2000" i="1" u="sng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ftp://newftp.epa.gov/aqmg/cjang/NEXUS/NEXUS 1.8.5/*</a:t>
            </a:r>
            <a:endParaRPr lang="en-US" sz="2400" i="1" u="sng" dirty="0">
              <a:solidFill>
                <a:srgbClr val="0000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685800" indent="-630238" defTabSz="914400" fontAlgn="base">
              <a:defRPr/>
            </a:pPr>
            <a:endParaRPr lang="en-US" altLang="zh-CN" sz="800" i="1" dirty="0">
              <a:solidFill>
                <a:srgbClr val="7030A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indent="-630238" fontAlgn="base">
              <a:defRPr/>
            </a:pPr>
            <a:r>
              <a:rPr lang="en-US" altLang="zh-CN" b="1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elevated privilege) to install “NEXUS tool” at EPA’s PC; </a:t>
            </a:r>
          </a:p>
          <a:p>
            <a:pPr marL="685800" indent="-630238" fontAlgn="base">
              <a:defRPr/>
            </a:pP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	Check “</a:t>
            </a:r>
            <a:r>
              <a:rPr lang="en-US" altLang="zh-CN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to see if NEXUS program &amp; input dataset installations are successful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6EEA9EF-6EEA-445E-A001-D00D53EC9D66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440" y="63374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NEXUS 1.8.5 Demo: Upgrades/Improvements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</a:t>
            </a:r>
            <a:r>
              <a:rPr lang="en-US" altLang="zh-CN" sz="2800" b="1" dirty="0">
                <a:solidFill>
                  <a:prstClr val="black"/>
                </a:solidFill>
                <a:latin typeface="Arial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43C103-20D2-4822-BD3F-675C69B36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021" y="648147"/>
            <a:ext cx="4748169" cy="614584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400050" lvl="2" indent="-339725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Input module: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transparency: My Nexus files location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&amp; O3 DVs (update to 2020 in June)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area (will update to 2021)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EJSCREEN data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Emissions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Tribal areas</a:t>
            </a:r>
          </a:p>
          <a:p>
            <a:pPr marL="112713" lvl="2" indent="0">
              <a:lnSpc>
                <a:spcPct val="130000"/>
              </a:lnSpc>
              <a:spcBef>
                <a:spcPts val="0"/>
              </a:spcBef>
              <a:buNone/>
              <a:defRPr/>
            </a:pP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2" indent="-339725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 Module: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new fields/flexibility: Exploratory users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DQ” window: Select EJ, Tribal areas, 2017 NA &amp; DVs =&gt; Apply map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Detachable table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allow data filter/search/sort/export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CBSA: Houston -&gt; Harris Co. (EJ off)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12361C0-3891-4EC5-81A5-907A76387ED0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2094650-B887-4300-8794-6429D0BF1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7681" y="648148"/>
            <a:ext cx="5041783" cy="614584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400050" lvl="2" indent="-339725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Viewer: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Toxics: new Metric (max tract-level risk value)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AT: species (updated list of H.M. &amp; G.V.)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PM2.5 &amp; O3: new Risk Metric (max/avg/#)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Slider bars: &gt;90 %tile (from top 10%tile) w/ EJSCREEN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EJ metrics</a:t>
            </a:r>
          </a:p>
          <a:p>
            <a:pPr marL="400050" lvl="2" indent="-339725">
              <a:spcBef>
                <a:spcPts val="0"/>
              </a:spcBef>
              <a:buNone/>
            </a:pP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2" indent="-339725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&amp; Table :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“Table Generator” 		(Region 4 &amp; 9)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Region/State/CBSA View: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“Zoom-in” for regional (all risk: 10%) 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Regions -&gt; CBSA: Louisville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“right-click” -&gt; </a:t>
            </a:r>
            <a:r>
              <a:rPr lang="en-US" sz="1400" b="1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sz="1400" b="1" dirty="0" err="1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Emis</a:t>
            </a:r>
            <a:r>
              <a:rPr lang="en-US" sz="1400" b="1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Sources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color transparency/Google Map</a:t>
            </a:r>
          </a:p>
          <a:p>
            <a:pPr marL="112713" lvl="2" indent="0">
              <a:spcBef>
                <a:spcPts val="0"/>
              </a:spcBef>
              <a:buNone/>
              <a:defRPr/>
            </a:pPr>
            <a:endParaRPr 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Sources: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CBSA: Louisville -&gt; Jefferson Co. -&gt; Facility (Louisville G&amp;E)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CO2e &amp; Diesel PM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Source/Sector Emissions Summary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Category Emissions</a:t>
            </a:r>
          </a:p>
        </p:txBody>
      </p:sp>
    </p:spTree>
    <p:extLst>
      <p:ext uri="{BB962C8B-B14F-4D97-AF65-F5344CB8AC3E}">
        <p14:creationId xmlns:p14="http://schemas.microsoft.com/office/powerpoint/2010/main" val="895968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Next Steps and Development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2" y="909289"/>
            <a:ext cx="11425806" cy="5877271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Feedback from OAQPS/SMT Briefings and MP Team</a:t>
            </a:r>
          </a:p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Upgrades &amp; Improvements</a:t>
            </a:r>
          </a:p>
          <a:p>
            <a:pPr lvl="1"/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 (Air Toxics, PM</a:t>
            </a:r>
            <a:r>
              <a:rPr lang="en-US" sz="1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1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EJ)</a:t>
            </a:r>
          </a:p>
          <a:p>
            <a:pPr lvl="1"/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New/updated data inputs:</a:t>
            </a:r>
          </a:p>
          <a:p>
            <a:pPr lvl="2"/>
            <a:r>
              <a:rPr lang="en-US" sz="1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emissions data (source/sector &amp; GHG)</a:t>
            </a:r>
          </a:p>
          <a:p>
            <a:pPr lvl="2"/>
            <a:r>
              <a:rPr lang="en-US" sz="1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 data (from EJSCREEN), </a:t>
            </a:r>
          </a:p>
          <a:p>
            <a:pPr lvl="2"/>
            <a:r>
              <a:rPr lang="en-US" sz="1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Tribal areas &amp; Advance areas</a:t>
            </a:r>
          </a:p>
          <a:p>
            <a:pPr lvl="1"/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“Table Generator”</a:t>
            </a:r>
          </a:p>
          <a:p>
            <a:pPr lvl="1"/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&amp; Sector” emissions summary </a:t>
            </a:r>
          </a:p>
          <a:p>
            <a:pPr lvl="1"/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category” emissions (point, non-point, road, non-road, event)</a:t>
            </a:r>
          </a:p>
          <a:p>
            <a:pPr>
              <a:lnSpc>
                <a:spcPct val="170000"/>
              </a:lnSpc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(v.1.8.5) Demo</a:t>
            </a:r>
          </a:p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 and Work Plan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2017 fused PM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&amp; 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data and health risk data (July)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2017 fused air toxic data and health risk data (TBD)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Include &amp; display monitoring sites/data (PM2.5 &amp; O3 first, then AT) (August)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screening capabilities for “Proximity analysis of MP risks and EJ” (TBD)</a:t>
            </a:r>
          </a:p>
          <a:p>
            <a:pPr lvl="2">
              <a:lnSpc>
                <a:spcPct val="120000"/>
              </a:lnSpc>
            </a:pPr>
            <a:r>
              <a:rPr lang="en-US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proximity analysis of MP risks &amp; EJ/demographics to community of concern or monitoring site</a:t>
            </a:r>
          </a:p>
          <a:p>
            <a:pPr lvl="2">
              <a:lnSpc>
                <a:spcPct val="120000"/>
              </a:lnSpc>
            </a:pPr>
            <a:r>
              <a:rPr lang="en-US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source/facility or site within a flexible “Radius of influence” (e.g., 5 km)</a:t>
            </a:r>
          </a:p>
          <a:p>
            <a:pPr lvl="2">
              <a:lnSpc>
                <a:spcPct val="120000"/>
              </a:lnSpc>
            </a:pPr>
            <a:r>
              <a:rPr lang="en-US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spatial resolution: Census tract-level and/or block group-level </a:t>
            </a:r>
          </a:p>
          <a:p>
            <a:pPr lvl="2">
              <a:lnSpc>
                <a:spcPct val="120000"/>
              </a:lnSpc>
            </a:pPr>
            <a:r>
              <a:rPr lang="en-US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MP risks &amp; EJ/demographics of interested community to CBSA/State/Nation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07D34BC-FCC9-4DB3-9168-CFA5BEF897C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1241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Appendix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C4004-E3A5-495F-8ADE-4C0A88F18A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Developing Screening Capabilities for </a:t>
            </a:r>
            <a:b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“Proximity Analysis of MP Risks &amp; EJ”</a:t>
            </a:r>
            <a:endParaRPr lang="en-US" b="1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B83290B-FD6C-4C46-9994-99787F5F3A1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49825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38" y="80426"/>
            <a:ext cx="11731105" cy="644880"/>
          </a:xfrm>
        </p:spPr>
        <p:txBody>
          <a:bodyPr>
            <a:no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Developing Screening Capabilities for </a:t>
            </a:r>
            <a:br>
              <a:rPr lang="en-US" altLang="zh-C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“Proximity Analysis of MP Risks &amp; EJ”</a:t>
            </a:r>
            <a:endParaRPr lang="zh-CN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10008854" y="641649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C8480B-8B8A-44ED-99CE-490A552FD5B2}"/>
              </a:ext>
            </a:extLst>
          </p:cNvPr>
          <p:cNvGrpSpPr/>
          <p:nvPr/>
        </p:nvGrpSpPr>
        <p:grpSpPr>
          <a:xfrm>
            <a:off x="206140" y="3224985"/>
            <a:ext cx="4683507" cy="3474631"/>
            <a:chOff x="1524000" y="874033"/>
            <a:chExt cx="9178287" cy="57925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81BC56-9C4C-4474-A57E-160FA667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874033"/>
              <a:ext cx="9178287" cy="5792578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BD250C7-45A5-4B80-AB9B-FC1AC1CAF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0691" y="2639830"/>
              <a:ext cx="3675599" cy="26025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6CA807-5A5C-4924-8034-68827C5BB9B1}"/>
                </a:ext>
              </a:extLst>
            </p:cNvPr>
            <p:cNvCxnSpPr/>
            <p:nvPr/>
          </p:nvCxnSpPr>
          <p:spPr bwMode="auto">
            <a:xfrm>
              <a:off x="2718627" y="5930811"/>
              <a:ext cx="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52F0FCA-4207-4B16-9B48-8A3118377D63}"/>
                </a:ext>
              </a:extLst>
            </p:cNvPr>
            <p:cNvSpPr/>
            <p:nvPr/>
          </p:nvSpPr>
          <p:spPr bwMode="auto">
            <a:xfrm>
              <a:off x="2202839" y="2210671"/>
              <a:ext cx="2077018" cy="1675529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9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1D6380-9E7E-4871-8935-9D308B7AF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5277"/>
            <a:stretch/>
          </p:blipFill>
          <p:spPr>
            <a:xfrm>
              <a:off x="3258024" y="4275562"/>
              <a:ext cx="6106000" cy="19468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A7E780-77F9-4181-B85B-A26333CEB478}"/>
                </a:ext>
              </a:extLst>
            </p:cNvPr>
            <p:cNvSpPr/>
            <p:nvPr/>
          </p:nvSpPr>
          <p:spPr>
            <a:xfrm>
              <a:off x="3244701" y="4955916"/>
              <a:ext cx="6088975" cy="508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sz="400" b="1" u="sng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Facility</a:t>
              </a:r>
              <a:r>
                <a:rPr lang="en-US" sz="4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: American Synthesis Rubber Co., KY                 </a:t>
              </a:r>
              <a:r>
                <a:rPr lang="en-US" sz="400" b="1" u="sng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Sector group</a:t>
              </a:r>
              <a:r>
                <a:rPr lang="en-US" sz="400" b="1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: Polymers and Resins Production</a:t>
              </a:r>
              <a:endParaRPr lang="en-US" sz="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defTabSz="914400"/>
              <a:r>
                <a:rPr lang="en-US" sz="1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                                                                                           </a:t>
              </a:r>
            </a:p>
            <a:p>
              <a:pPr defTabSz="914400"/>
              <a:r>
                <a:rPr lang="en-US" sz="4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			             [</a:t>
              </a:r>
              <a:r>
                <a:rPr lang="en-US" sz="7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x     </a:t>
              </a:r>
              <a:r>
                <a:rPr lang="en-US" sz="4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Display national map for Sector group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691BF3-5FA0-408F-A462-6B98FC7160B6}"/>
                </a:ext>
              </a:extLst>
            </p:cNvPr>
            <p:cNvSpPr/>
            <p:nvPr/>
          </p:nvSpPr>
          <p:spPr bwMode="auto">
            <a:xfrm>
              <a:off x="3230592" y="5452967"/>
              <a:ext cx="6106000" cy="1136885"/>
            </a:xfrm>
            <a:prstGeom prst="rect">
              <a:avLst/>
            </a:prstGeom>
            <a:solidFill>
              <a:schemeClr val="bg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9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DB7AB7-225C-4AE1-B1B9-2B1069CAA46E}"/>
                </a:ext>
              </a:extLst>
            </p:cNvPr>
            <p:cNvSpPr/>
            <p:nvPr/>
          </p:nvSpPr>
          <p:spPr>
            <a:xfrm>
              <a:off x="4279859" y="6104166"/>
              <a:ext cx="1904264" cy="27746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6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Create Table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84A689-EAF8-4ED7-B733-7717143C2A70}"/>
                </a:ext>
              </a:extLst>
            </p:cNvPr>
            <p:cNvSpPr/>
            <p:nvPr/>
          </p:nvSpPr>
          <p:spPr>
            <a:xfrm>
              <a:off x="6398804" y="6096958"/>
              <a:ext cx="1821428" cy="27746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6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Create Plot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20978B-1ABA-4B95-8BB1-F4DE170A2154}"/>
                </a:ext>
              </a:extLst>
            </p:cNvPr>
            <p:cNvSpPr/>
            <p:nvPr/>
          </p:nvSpPr>
          <p:spPr>
            <a:xfrm>
              <a:off x="3239737" y="4269740"/>
              <a:ext cx="6121998" cy="34682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7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Proximity and Spatial Analysis for MP Risks and EJ  </a:t>
              </a:r>
              <a:r>
                <a:rPr lang="en-US" sz="9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 </a:t>
              </a:r>
              <a:r>
                <a:rPr lang="en-US" sz="7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endParaRPr lang="en-US" sz="7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878FB0-0D10-418A-92F6-2C4EE4AE07A5}"/>
                </a:ext>
              </a:extLst>
            </p:cNvPr>
            <p:cNvSpPr/>
            <p:nvPr/>
          </p:nvSpPr>
          <p:spPr>
            <a:xfrm>
              <a:off x="3215654" y="4647328"/>
              <a:ext cx="1717797" cy="2774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6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Proximity Analysis</a:t>
              </a:r>
              <a:endParaRPr lang="en-US" sz="6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3DA572-D8D5-4AED-9EE8-BA1804907FB0}"/>
                </a:ext>
              </a:extLst>
            </p:cNvPr>
            <p:cNvSpPr/>
            <p:nvPr/>
          </p:nvSpPr>
          <p:spPr>
            <a:xfrm>
              <a:off x="6375000" y="4675211"/>
              <a:ext cx="1190728" cy="254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/>
              <a:endParaRPr lang="en-US" sz="5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09F5D3-21DA-4064-A5FF-BA0BCF919567}"/>
                </a:ext>
              </a:extLst>
            </p:cNvPr>
            <p:cNvGrpSpPr/>
            <p:nvPr/>
          </p:nvGrpSpPr>
          <p:grpSpPr>
            <a:xfrm>
              <a:off x="6304383" y="5633804"/>
              <a:ext cx="1564787" cy="293775"/>
              <a:chOff x="4667038" y="4938031"/>
              <a:chExt cx="1564787" cy="29377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BF9F624-84B4-43D9-B118-0B28DF181BB9}"/>
                  </a:ext>
                </a:extLst>
              </p:cNvPr>
              <p:cNvSpPr/>
              <p:nvPr/>
            </p:nvSpPr>
            <p:spPr>
              <a:xfrm flipH="1">
                <a:off x="4667038" y="4970872"/>
                <a:ext cx="394817" cy="254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5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5</a:t>
                </a:r>
                <a:endParaRPr lang="en-US" sz="5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7629572-0C1D-4789-8A79-9741A1D6CD0F}"/>
                  </a:ext>
                </a:extLst>
              </p:cNvPr>
              <p:cNvGrpSpPr/>
              <p:nvPr/>
            </p:nvGrpSpPr>
            <p:grpSpPr>
              <a:xfrm>
                <a:off x="4761458" y="4938031"/>
                <a:ext cx="1170432" cy="114009"/>
                <a:chOff x="4807178" y="4892311"/>
                <a:chExt cx="1170432" cy="114009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B448E1AA-A400-4FDB-B625-66B0EC2708F3}"/>
                    </a:ext>
                  </a:extLst>
                </p:cNvPr>
                <p:cNvCxnSpPr/>
                <p:nvPr/>
              </p:nvCxnSpPr>
              <p:spPr bwMode="auto">
                <a:xfrm>
                  <a:off x="4807178" y="4941727"/>
                  <a:ext cx="1170432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112CEC0-27BB-4224-97B3-69A2BFAD3CDA}"/>
                    </a:ext>
                  </a:extLst>
                </p:cNvPr>
                <p:cNvSpPr/>
                <p:nvPr/>
              </p:nvSpPr>
              <p:spPr bwMode="auto">
                <a:xfrm>
                  <a:off x="5043680" y="4892311"/>
                  <a:ext cx="45719" cy="114009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3300"/>
                    </a:solidFill>
                    <a:latin typeface="Arial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7E70A6-CB09-4D14-8979-0F08697C23AE}"/>
                  </a:ext>
                </a:extLst>
              </p:cNvPr>
              <p:cNvSpPr/>
              <p:nvPr/>
            </p:nvSpPr>
            <p:spPr>
              <a:xfrm>
                <a:off x="5639158" y="4977465"/>
                <a:ext cx="592667" cy="254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5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50km</a:t>
                </a:r>
                <a:endParaRPr lang="en-US" sz="5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DC3706-C353-463B-946A-AC7515AABABE}"/>
                </a:ext>
              </a:extLst>
            </p:cNvPr>
            <p:cNvSpPr/>
            <p:nvPr/>
          </p:nvSpPr>
          <p:spPr bwMode="auto">
            <a:xfrm>
              <a:off x="3224362" y="4636767"/>
              <a:ext cx="1725084" cy="30204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9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C015334-AC65-4D69-A681-78A922DB232F}"/>
                </a:ext>
              </a:extLst>
            </p:cNvPr>
            <p:cNvGrpSpPr/>
            <p:nvPr/>
          </p:nvGrpSpPr>
          <p:grpSpPr>
            <a:xfrm>
              <a:off x="4185364" y="5557128"/>
              <a:ext cx="2112958" cy="254342"/>
              <a:chOff x="2592858" y="4893966"/>
              <a:chExt cx="2112958" cy="25434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A7880E1-4595-4F15-832B-55E7F5DEF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71" t="10854" r="72189" b="84137"/>
              <a:stretch/>
            </p:blipFill>
            <p:spPr>
              <a:xfrm>
                <a:off x="3129504" y="4918648"/>
                <a:ext cx="1576312" cy="21802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9285A6-1DC7-4F6D-850A-8E60F942BF82}"/>
                  </a:ext>
                </a:extLst>
              </p:cNvPr>
              <p:cNvSpPr/>
              <p:nvPr/>
            </p:nvSpPr>
            <p:spPr>
              <a:xfrm>
                <a:off x="2592858" y="4893966"/>
                <a:ext cx="1576312" cy="25434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sz="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Radius of  Influence</a:t>
                </a:r>
                <a:endPara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3AD2E8-B447-408B-B0A5-0C6F7EE0F760}"/>
                </a:ext>
              </a:extLst>
            </p:cNvPr>
            <p:cNvSpPr/>
            <p:nvPr/>
          </p:nvSpPr>
          <p:spPr bwMode="auto">
            <a:xfrm>
              <a:off x="9936480" y="3483864"/>
              <a:ext cx="722376" cy="26517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9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0D36652-9C01-4B4B-B051-9238FE158AB7}"/>
                </a:ext>
              </a:extLst>
            </p:cNvPr>
            <p:cNvSpPr/>
            <p:nvPr/>
          </p:nvSpPr>
          <p:spPr bwMode="auto">
            <a:xfrm>
              <a:off x="6539323" y="5253184"/>
              <a:ext cx="201168" cy="168973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9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474655-35C0-4A1D-B93B-59DA2AC47F31}"/>
                </a:ext>
              </a:extLst>
            </p:cNvPr>
            <p:cNvSpPr/>
            <p:nvPr/>
          </p:nvSpPr>
          <p:spPr>
            <a:xfrm>
              <a:off x="4949447" y="4657269"/>
              <a:ext cx="1531170" cy="27746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6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Spatial Analysis</a:t>
              </a:r>
              <a:endParaRPr lang="en-US" sz="6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694CB9E-02B1-4A7F-97D6-2989DB2389DC}"/>
              </a:ext>
            </a:extLst>
          </p:cNvPr>
          <p:cNvCxnSpPr>
            <a:cxnSpLocks/>
          </p:cNvCxnSpPr>
          <p:nvPr/>
        </p:nvCxnSpPr>
        <p:spPr bwMode="auto">
          <a:xfrm flipH="1">
            <a:off x="4908142" y="2461462"/>
            <a:ext cx="1462991" cy="864796"/>
          </a:xfrm>
          <a:prstGeom prst="straightConnector1">
            <a:avLst/>
          </a:prstGeom>
          <a:ln w="2857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69F4B00-D01A-4CCB-A96A-0F769E562D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26845" y="4962301"/>
            <a:ext cx="1169155" cy="507614"/>
          </a:xfrm>
          <a:prstGeom prst="straightConnector1">
            <a:avLst/>
          </a:prstGeom>
          <a:ln w="2857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B0F6BD27-2562-4FC4-A512-BD05F7843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636" y="793696"/>
            <a:ext cx="4985453" cy="29873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B0A05A3E-8C29-4C96-969A-03F196D2B21B}"/>
              </a:ext>
            </a:extLst>
          </p:cNvPr>
          <p:cNvSpPr/>
          <p:nvPr/>
        </p:nvSpPr>
        <p:spPr bwMode="auto">
          <a:xfrm>
            <a:off x="8361542" y="1430190"/>
            <a:ext cx="1784621" cy="1496761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708C3EE-1318-48E7-925E-F7E236A2B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4432" y="928774"/>
            <a:ext cx="1024958" cy="137548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B757B0E-E5F0-44D1-8A8E-E28BE20BC171}"/>
              </a:ext>
            </a:extLst>
          </p:cNvPr>
          <p:cNvGrpSpPr/>
          <p:nvPr/>
        </p:nvGrpSpPr>
        <p:grpSpPr>
          <a:xfrm>
            <a:off x="9138291" y="2069670"/>
            <a:ext cx="238402" cy="234584"/>
            <a:chOff x="5461807" y="2841435"/>
            <a:chExt cx="537827" cy="537827"/>
          </a:xfrm>
        </p:grpSpPr>
        <p:pic>
          <p:nvPicPr>
            <p:cNvPr id="84" name="Graphic 83" descr="Water">
              <a:extLst>
                <a:ext uri="{FF2B5EF4-FFF2-40B4-BE49-F238E27FC236}">
                  <a16:creationId xmlns:a16="http://schemas.microsoft.com/office/drawing/2014/main" id="{1CC108E6-1158-43C7-8D07-3EE0EC3CE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50A88D1-B1E3-47EA-945C-EE9930727B78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800" dirty="0">
                <a:ln>
                  <a:solidFill>
                    <a:srgbClr val="000000"/>
                  </a:solidFill>
                </a:ln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38D8EF-571B-4BFD-A7E0-22CDE45CE00A}"/>
              </a:ext>
            </a:extLst>
          </p:cNvPr>
          <p:cNvGrpSpPr/>
          <p:nvPr/>
        </p:nvGrpSpPr>
        <p:grpSpPr>
          <a:xfrm>
            <a:off x="8019376" y="3120363"/>
            <a:ext cx="3439808" cy="638062"/>
            <a:chOff x="7631076" y="3154561"/>
            <a:chExt cx="3439808" cy="63806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23D68A2-2F28-44CE-A335-802F19CEA045}"/>
                </a:ext>
              </a:extLst>
            </p:cNvPr>
            <p:cNvSpPr/>
            <p:nvPr/>
          </p:nvSpPr>
          <p:spPr bwMode="auto">
            <a:xfrm>
              <a:off x="8649165" y="3347584"/>
              <a:ext cx="780981" cy="154054"/>
            </a:xfrm>
            <a:prstGeom prst="rect">
              <a:avLst/>
            </a:prstGeom>
            <a:solidFill>
              <a:srgbClr val="FFC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8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6ECF036-564E-4FEA-A4AA-EEB9CCC3A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3028"/>
            <a:stretch/>
          </p:blipFill>
          <p:spPr>
            <a:xfrm>
              <a:off x="7646460" y="3154561"/>
              <a:ext cx="3424424" cy="627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8674A77-FBEF-466E-B5EF-5F5929010E7E}"/>
                </a:ext>
              </a:extLst>
            </p:cNvPr>
            <p:cNvSpPr/>
            <p:nvPr/>
          </p:nvSpPr>
          <p:spPr bwMode="auto">
            <a:xfrm flipV="1">
              <a:off x="7631076" y="3759317"/>
              <a:ext cx="3424424" cy="24432"/>
            </a:xfrm>
            <a:prstGeom prst="rect">
              <a:avLst/>
            </a:prstGeom>
            <a:solidFill>
              <a:schemeClr val="bg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8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300406-77AE-4C21-B291-668A40D8781D}"/>
                </a:ext>
              </a:extLst>
            </p:cNvPr>
            <p:cNvSpPr/>
            <p:nvPr/>
          </p:nvSpPr>
          <p:spPr>
            <a:xfrm>
              <a:off x="7636204" y="3169381"/>
              <a:ext cx="3433396" cy="215444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8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Proximity and Spatial Analysis for MP Risk and EJ</a:t>
              </a:r>
              <a:endPara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ADD6452-1F1A-410E-B456-CC766F86340C}"/>
                </a:ext>
              </a:extLst>
            </p:cNvPr>
            <p:cNvSpPr/>
            <p:nvPr/>
          </p:nvSpPr>
          <p:spPr bwMode="auto">
            <a:xfrm>
              <a:off x="8004207" y="3661053"/>
              <a:ext cx="453712" cy="1118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8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DDC5776-54ED-4B49-9ECA-0585EAC72E2C}"/>
                </a:ext>
              </a:extLst>
            </p:cNvPr>
            <p:cNvSpPr/>
            <p:nvPr/>
          </p:nvSpPr>
          <p:spPr bwMode="auto">
            <a:xfrm>
              <a:off x="8778397" y="3692081"/>
              <a:ext cx="538564" cy="84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8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8E51B28-9941-44EA-88F5-1BCACDC50A60}"/>
                </a:ext>
              </a:extLst>
            </p:cNvPr>
            <p:cNvSpPr/>
            <p:nvPr/>
          </p:nvSpPr>
          <p:spPr bwMode="auto">
            <a:xfrm>
              <a:off x="9358395" y="3406601"/>
              <a:ext cx="1676307" cy="362231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8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B0C9B41-EAEC-4456-9BA5-677AE343D568}"/>
                </a:ext>
              </a:extLst>
            </p:cNvPr>
            <p:cNvSpPr/>
            <p:nvPr/>
          </p:nvSpPr>
          <p:spPr>
            <a:xfrm>
              <a:off x="7651757" y="3349389"/>
              <a:ext cx="988952" cy="16927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5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Proximity Analysis</a:t>
              </a:r>
              <a:endParaRPr lang="en-US" sz="5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E15A2EB-2DCE-4F59-97FC-0C91BCDF85C5}"/>
                </a:ext>
              </a:extLst>
            </p:cNvPr>
            <p:cNvSpPr/>
            <p:nvPr/>
          </p:nvSpPr>
          <p:spPr>
            <a:xfrm>
              <a:off x="9445531" y="3352478"/>
              <a:ext cx="667794" cy="1775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endParaRPr lang="en-US" sz="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2DB36BE-B1F3-4C54-A411-FE74D408BD4D}"/>
                </a:ext>
              </a:extLst>
            </p:cNvPr>
            <p:cNvSpPr/>
            <p:nvPr/>
          </p:nvSpPr>
          <p:spPr bwMode="auto">
            <a:xfrm>
              <a:off x="7661166" y="3510233"/>
              <a:ext cx="1768980" cy="271772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8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B0AD4BB-B088-4966-BCCF-6A2BD53510D8}"/>
                </a:ext>
              </a:extLst>
            </p:cNvPr>
            <p:cNvSpPr txBox="1"/>
            <p:nvPr/>
          </p:nvSpPr>
          <p:spPr>
            <a:xfrm>
              <a:off x="9138177" y="3514811"/>
              <a:ext cx="778860" cy="2137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EJ Indicator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06A20DC-20C0-4680-95CC-60748E78730D}"/>
                </a:ext>
              </a:extLst>
            </p:cNvPr>
            <p:cNvSpPr txBox="1"/>
            <p:nvPr/>
          </p:nvSpPr>
          <p:spPr>
            <a:xfrm>
              <a:off x="7914943" y="3564046"/>
              <a:ext cx="481606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MP Risk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CA08BD3-E3D4-4775-AB4B-D36CB201C427}"/>
                </a:ext>
              </a:extLst>
            </p:cNvPr>
            <p:cNvSpPr/>
            <p:nvPr/>
          </p:nvSpPr>
          <p:spPr>
            <a:xfrm>
              <a:off x="9823772" y="3546402"/>
              <a:ext cx="392508" cy="2462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Minority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032ED2E-65E0-4C19-BAD9-AA82BBFD98A5}"/>
                </a:ext>
              </a:extLst>
            </p:cNvPr>
            <p:cNvSpPr/>
            <p:nvPr/>
          </p:nvSpPr>
          <p:spPr>
            <a:xfrm>
              <a:off x="8397832" y="3565806"/>
              <a:ext cx="490050" cy="1692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Air Toxics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CEBEABC-3314-41DA-97F6-F618E0E8A66E}"/>
                </a:ext>
              </a:extLst>
            </p:cNvPr>
            <p:cNvSpPr/>
            <p:nvPr/>
          </p:nvSpPr>
          <p:spPr>
            <a:xfrm>
              <a:off x="8645368" y="3348804"/>
              <a:ext cx="784778" cy="16927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5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Spatial Analysis</a:t>
              </a:r>
              <a:endParaRPr lang="en-US" sz="5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848B441-ADC5-4DAE-92D3-8D38BED8C3F1}"/>
              </a:ext>
            </a:extLst>
          </p:cNvPr>
          <p:cNvGrpSpPr/>
          <p:nvPr/>
        </p:nvGrpSpPr>
        <p:grpSpPr>
          <a:xfrm>
            <a:off x="6504818" y="1819028"/>
            <a:ext cx="970656" cy="2167851"/>
            <a:chOff x="1155630" y="826147"/>
            <a:chExt cx="1795365" cy="509614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52A273B-3BBD-469F-9A5B-5C5D1EE3FD25}"/>
                </a:ext>
              </a:extLst>
            </p:cNvPr>
            <p:cNvGrpSpPr/>
            <p:nvPr/>
          </p:nvGrpSpPr>
          <p:grpSpPr>
            <a:xfrm>
              <a:off x="1165152" y="826147"/>
              <a:ext cx="1785843" cy="3773904"/>
              <a:chOff x="211229" y="2168020"/>
              <a:chExt cx="1785843" cy="3773904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6CD6D892-DC76-4412-8ECE-DEEF67CC50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9999" t="44360" r="50471" b="1"/>
              <a:stretch/>
            </p:blipFill>
            <p:spPr>
              <a:xfrm>
                <a:off x="211229" y="2186308"/>
                <a:ext cx="1785842" cy="3755616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C3227B24-DA61-4A85-A43E-8A28F0C40F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9998" t="48194" r="60714" b="36905"/>
              <a:stretch/>
            </p:blipFill>
            <p:spPr>
              <a:xfrm>
                <a:off x="335250" y="3844626"/>
                <a:ext cx="849322" cy="107795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3568E3-90F0-4905-8CAA-79403CDD1671}"/>
                  </a:ext>
                </a:extLst>
              </p:cNvPr>
              <p:cNvSpPr/>
              <p:nvPr/>
            </p:nvSpPr>
            <p:spPr>
              <a:xfrm>
                <a:off x="335249" y="3497366"/>
                <a:ext cx="1432678" cy="4702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7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Climate Risks</a:t>
                </a:r>
                <a:endParaRPr lang="en-US" sz="7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A41E9E6-F0D3-4465-9E1E-2B54B17E777E}"/>
                  </a:ext>
                </a:extLst>
              </p:cNvPr>
              <p:cNvSpPr/>
              <p:nvPr/>
            </p:nvSpPr>
            <p:spPr>
              <a:xfrm>
                <a:off x="303818" y="2168020"/>
                <a:ext cx="1186585" cy="4702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7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Air Quality</a:t>
                </a:r>
                <a:endParaRPr lang="en-US" sz="7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AA40319-62A7-4E8E-B20F-FFB3D5153AE5}"/>
                  </a:ext>
                </a:extLst>
              </p:cNvPr>
              <p:cNvSpPr/>
              <p:nvPr/>
            </p:nvSpPr>
            <p:spPr>
              <a:xfrm>
                <a:off x="544420" y="2551670"/>
                <a:ext cx="1452651" cy="9405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4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PM2.5 risk</a:t>
                </a:r>
              </a:p>
              <a:p>
                <a:pPr defTabSz="914400"/>
                <a:r>
                  <a:rPr lang="en-US" sz="4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O3 risk</a:t>
                </a:r>
              </a:p>
              <a:p>
                <a:pPr defTabSz="914400"/>
                <a:r>
                  <a:rPr lang="en-US" sz="4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Air Toxics risk</a:t>
                </a:r>
              </a:p>
              <a:p>
                <a:pPr defTabSz="914400"/>
                <a:r>
                  <a:rPr lang="en-US" sz="4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Cancer risk</a:t>
                </a:r>
              </a:p>
              <a:p>
                <a:pPr defTabSz="914400"/>
                <a:r>
                  <a:rPr lang="en-US" sz="4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Non-Cancer risk</a:t>
                </a:r>
                <a:endPara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988F9BE-7C5F-4A95-B15E-FDCB6F1410B5}"/>
                  </a:ext>
                </a:extLst>
              </p:cNvPr>
              <p:cNvSpPr/>
              <p:nvPr/>
            </p:nvSpPr>
            <p:spPr>
              <a:xfrm>
                <a:off x="668442" y="3899490"/>
                <a:ext cx="1328630" cy="1266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4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Flood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Fire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Sea Level Rise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Heat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Disease</a:t>
                </a:r>
              </a:p>
              <a:p>
                <a:pPr defTabSz="914400"/>
                <a:endPara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5AFE888-CF99-4518-9E30-51C56206428F}"/>
                  </a:ext>
                </a:extLst>
              </p:cNvPr>
              <p:cNvSpPr/>
              <p:nvPr/>
            </p:nvSpPr>
            <p:spPr>
              <a:xfrm>
                <a:off x="298673" y="4932557"/>
                <a:ext cx="1661821" cy="5788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</a:p>
              <a:p>
                <a:pPr defTabSz="914400"/>
                <a:endPara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525F7CA-23E9-4AA8-B02A-0039D90BCB34}"/>
                </a:ext>
              </a:extLst>
            </p:cNvPr>
            <p:cNvGrpSpPr/>
            <p:nvPr/>
          </p:nvGrpSpPr>
          <p:grpSpPr>
            <a:xfrm>
              <a:off x="1155630" y="2148385"/>
              <a:ext cx="1785843" cy="3773904"/>
              <a:chOff x="211229" y="2168020"/>
              <a:chExt cx="1785843" cy="3773904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457C7C7C-8E2A-4790-86BB-E2AD51FE66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9999" t="44360" r="50471" b="1"/>
              <a:stretch/>
            </p:blipFill>
            <p:spPr>
              <a:xfrm>
                <a:off x="211229" y="2186308"/>
                <a:ext cx="1785842" cy="3755616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05B32CA1-7734-417D-9248-0B62294007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9998" t="48194" r="60714" b="36905"/>
              <a:stretch/>
            </p:blipFill>
            <p:spPr>
              <a:xfrm>
                <a:off x="335250" y="3844626"/>
                <a:ext cx="849322" cy="107795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2A7542E-966E-4D52-8082-86CA3F6B0EB4}"/>
                  </a:ext>
                </a:extLst>
              </p:cNvPr>
              <p:cNvSpPr/>
              <p:nvPr/>
            </p:nvSpPr>
            <p:spPr>
              <a:xfrm>
                <a:off x="335249" y="3497366"/>
                <a:ext cx="1432678" cy="4702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7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Climate Risks</a:t>
                </a:r>
                <a:endParaRPr lang="en-US" sz="7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5C52619-01A4-425E-8B4D-D4CD0B81E90C}"/>
                  </a:ext>
                </a:extLst>
              </p:cNvPr>
              <p:cNvSpPr/>
              <p:nvPr/>
            </p:nvSpPr>
            <p:spPr>
              <a:xfrm>
                <a:off x="303818" y="2168020"/>
                <a:ext cx="1385239" cy="4702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7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EJ Indicators</a:t>
                </a:r>
                <a:endParaRPr lang="en-US" sz="7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00D2322-CB25-43C9-A2A5-D6D1AC8FAB58}"/>
                  </a:ext>
                </a:extLst>
              </p:cNvPr>
              <p:cNvSpPr/>
              <p:nvPr/>
            </p:nvSpPr>
            <p:spPr>
              <a:xfrm>
                <a:off x="544420" y="2492508"/>
                <a:ext cx="1452651" cy="10852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4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Population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Minority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Income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Education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Language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AF22975-AED6-4DFC-88EA-5A203282342C}"/>
                  </a:ext>
                </a:extLst>
              </p:cNvPr>
              <p:cNvSpPr/>
              <p:nvPr/>
            </p:nvSpPr>
            <p:spPr>
              <a:xfrm>
                <a:off x="668442" y="3899490"/>
                <a:ext cx="1328630" cy="1266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4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Flood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Fire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Sea Level Rise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Heat</a:t>
                </a:r>
              </a:p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Disease</a:t>
                </a:r>
              </a:p>
              <a:p>
                <a:pPr defTabSz="914400"/>
                <a:endPara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4802345-30DC-47FD-AD2D-3E1E2F3A87BE}"/>
                  </a:ext>
                </a:extLst>
              </p:cNvPr>
              <p:cNvSpPr/>
              <p:nvPr/>
            </p:nvSpPr>
            <p:spPr>
              <a:xfrm>
                <a:off x="298673" y="4932557"/>
                <a:ext cx="1661821" cy="5788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5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</a:p>
              <a:p>
                <a:pPr defTabSz="914400"/>
                <a:endPara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103" name="Chart 102">
            <a:extLst>
              <a:ext uri="{FF2B5EF4-FFF2-40B4-BE49-F238E27FC236}">
                <a16:creationId xmlns:a16="http://schemas.microsoft.com/office/drawing/2014/main" id="{87501FA3-638D-4DEF-B682-32671A7930F9}"/>
              </a:ext>
            </a:extLst>
          </p:cNvPr>
          <p:cNvGraphicFramePr>
            <a:graphicFrameLocks/>
          </p:cNvGraphicFramePr>
          <p:nvPr/>
        </p:nvGraphicFramePr>
        <p:xfrm>
          <a:off x="6156284" y="4014876"/>
          <a:ext cx="3183211" cy="2637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22" name="Rectangle 121">
            <a:extLst>
              <a:ext uri="{FF2B5EF4-FFF2-40B4-BE49-F238E27FC236}">
                <a16:creationId xmlns:a16="http://schemas.microsoft.com/office/drawing/2014/main" id="{72A18E2E-EEB1-4AE4-9123-B70F0ABD2911}"/>
              </a:ext>
            </a:extLst>
          </p:cNvPr>
          <p:cNvSpPr/>
          <p:nvPr/>
        </p:nvSpPr>
        <p:spPr>
          <a:xfrm>
            <a:off x="523305" y="2518404"/>
            <a:ext cx="39549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kern="1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Analysis</a:t>
            </a:r>
          </a:p>
          <a:p>
            <a:pPr algn="ctr"/>
            <a:r>
              <a:rPr lang="en-US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(Selected Facility or Monitoring Site) </a:t>
            </a:r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E3628FA-EF02-488F-89B9-CB37FBC31C92}"/>
              </a:ext>
            </a:extLst>
          </p:cNvPr>
          <p:cNvSpPr/>
          <p:nvPr/>
        </p:nvSpPr>
        <p:spPr>
          <a:xfrm>
            <a:off x="5338652" y="1727762"/>
            <a:ext cx="1309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kern="1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Spatial </a:t>
            </a:r>
          </a:p>
          <a:p>
            <a:pPr algn="ctr"/>
            <a:r>
              <a:rPr lang="en-US" sz="2000" b="1" kern="1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Analysis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54F3645-70DF-493E-B86D-A54E0A93686C}"/>
              </a:ext>
            </a:extLst>
          </p:cNvPr>
          <p:cNvSpPr/>
          <p:nvPr/>
        </p:nvSpPr>
        <p:spPr>
          <a:xfrm>
            <a:off x="4871427" y="5553760"/>
            <a:ext cx="1436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kern="1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Graphical </a:t>
            </a:r>
          </a:p>
          <a:p>
            <a:pPr algn="ctr"/>
            <a:r>
              <a:rPr lang="en-US" sz="2000" b="1" kern="1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&amp; Tabular </a:t>
            </a:r>
          </a:p>
          <a:p>
            <a:pPr algn="ctr"/>
            <a:r>
              <a:rPr lang="en-US" sz="2000" b="1" kern="1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Analysis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6546A35-62A4-45AF-BB70-A77A78ED8501}"/>
              </a:ext>
            </a:extLst>
          </p:cNvPr>
          <p:cNvSpPr/>
          <p:nvPr/>
        </p:nvSpPr>
        <p:spPr>
          <a:xfrm>
            <a:off x="116223" y="884549"/>
            <a:ext cx="5030737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NEXUS now can be used to quickly identify top emitters of NOx, SO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and heavy-metal &amp; VOCs HAPs near EJ areas of concern; plan to develop proximity &amp; spatial analysis capabilities</a:t>
            </a:r>
          </a:p>
        </p:txBody>
      </p: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A0415CE9-DD1C-447C-BE99-00192BE19F6C}"/>
              </a:ext>
            </a:extLst>
          </p:cNvPr>
          <p:cNvGraphicFramePr>
            <a:graphicFrameLocks noGrp="1"/>
          </p:cNvGraphicFramePr>
          <p:nvPr/>
        </p:nvGraphicFramePr>
        <p:xfrm>
          <a:off x="9376693" y="3986879"/>
          <a:ext cx="2754148" cy="286454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755275">
                  <a:extLst>
                    <a:ext uri="{9D8B030D-6E8A-4147-A177-3AD203B41FA5}">
                      <a16:colId xmlns:a16="http://schemas.microsoft.com/office/drawing/2014/main" val="2613972110"/>
                    </a:ext>
                  </a:extLst>
                </a:gridCol>
                <a:gridCol w="218420">
                  <a:extLst>
                    <a:ext uri="{9D8B030D-6E8A-4147-A177-3AD203B41FA5}">
                      <a16:colId xmlns:a16="http://schemas.microsoft.com/office/drawing/2014/main" val="658344319"/>
                    </a:ext>
                  </a:extLst>
                </a:gridCol>
                <a:gridCol w="270764">
                  <a:extLst>
                    <a:ext uri="{9D8B030D-6E8A-4147-A177-3AD203B41FA5}">
                      <a16:colId xmlns:a16="http://schemas.microsoft.com/office/drawing/2014/main" val="596504611"/>
                    </a:ext>
                  </a:extLst>
                </a:gridCol>
                <a:gridCol w="244446">
                  <a:extLst>
                    <a:ext uri="{9D8B030D-6E8A-4147-A177-3AD203B41FA5}">
                      <a16:colId xmlns:a16="http://schemas.microsoft.com/office/drawing/2014/main" val="2399988612"/>
                    </a:ext>
                  </a:extLst>
                </a:gridCol>
                <a:gridCol w="61240">
                  <a:extLst>
                    <a:ext uri="{9D8B030D-6E8A-4147-A177-3AD203B41FA5}">
                      <a16:colId xmlns:a16="http://schemas.microsoft.com/office/drawing/2014/main" val="2352880402"/>
                    </a:ext>
                  </a:extLst>
                </a:gridCol>
                <a:gridCol w="228086">
                  <a:extLst>
                    <a:ext uri="{9D8B030D-6E8A-4147-A177-3AD203B41FA5}">
                      <a16:colId xmlns:a16="http://schemas.microsoft.com/office/drawing/2014/main" val="1717502889"/>
                    </a:ext>
                  </a:extLst>
                </a:gridCol>
                <a:gridCol w="328134">
                  <a:extLst>
                    <a:ext uri="{9D8B030D-6E8A-4147-A177-3AD203B41FA5}">
                      <a16:colId xmlns:a16="http://schemas.microsoft.com/office/drawing/2014/main" val="3218331231"/>
                    </a:ext>
                  </a:extLst>
                </a:gridCol>
                <a:gridCol w="288532">
                  <a:extLst>
                    <a:ext uri="{9D8B030D-6E8A-4147-A177-3AD203B41FA5}">
                      <a16:colId xmlns:a16="http://schemas.microsoft.com/office/drawing/2014/main" val="1449918557"/>
                    </a:ext>
                  </a:extLst>
                </a:gridCol>
                <a:gridCol w="359251">
                  <a:extLst>
                    <a:ext uri="{9D8B030D-6E8A-4147-A177-3AD203B41FA5}">
                      <a16:colId xmlns:a16="http://schemas.microsoft.com/office/drawing/2014/main" val="766921618"/>
                    </a:ext>
                  </a:extLst>
                </a:gridCol>
              </a:tblGrid>
              <a:tr h="512401">
                <a:tc gridSpan="5">
                  <a:txBody>
                    <a:bodyPr/>
                    <a:lstStyle/>
                    <a:p>
                      <a:pPr marL="0" marR="0" indent="-222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</a:t>
                      </a:r>
                      <a:r>
                        <a:rPr lang="en-US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American Synthesis Rubber Co., Louisville, KY</a:t>
                      </a:r>
                    </a:p>
                    <a:p>
                      <a:pPr marL="0" marR="0" indent="-222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</a:t>
                      </a:r>
                      <a:r>
                        <a:rPr lang="en-US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Polymers and Resins Production</a:t>
                      </a:r>
                    </a:p>
                    <a:p>
                      <a:pPr marL="0" marR="0" indent="-222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u="sng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Risk Drivers</a:t>
                      </a:r>
                      <a:r>
                        <a:rPr lang="en-US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ETO, Formaldehyde (examples)</a:t>
                      </a:r>
                    </a:p>
                  </a:txBody>
                  <a:tcPr marL="35840" marR="35840" marT="9038" marB="903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Selected Options:</a:t>
                      </a:r>
                    </a:p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5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Radius of Impact</a:t>
                      </a:r>
                      <a:r>
                        <a:rPr lang="en-US" sz="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10km</a:t>
                      </a:r>
                    </a:p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5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CBSAs</a:t>
                      </a:r>
                      <a:r>
                        <a:rPr lang="en-US" sz="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25 (top MP risk ranking)</a:t>
                      </a:r>
                    </a:p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500" b="1" u="sng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Risk threshold</a:t>
                      </a:r>
                      <a:r>
                        <a:rPr lang="en-US" sz="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10 (“x”-in-a million)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932966"/>
                  </a:ext>
                </a:extLst>
              </a:tr>
              <a:tr h="3572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Within Radius of Facility</a:t>
                      </a:r>
                      <a:endParaRPr lang="en-US" sz="5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   Avg.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   Avg.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 Region Avg.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          Avg.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 (within radius) National avg.</a:t>
                      </a:r>
                      <a:endParaRPr lang="en-US" sz="5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 (within radius) Top 25 CBSAs </a:t>
                      </a:r>
                      <a:endParaRPr lang="en-US" sz="5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/>
                </a:tc>
                <a:extLst>
                  <a:ext uri="{0D108BD9-81ED-4DB2-BD59-A6C34878D82A}">
                    <a16:rowId xmlns:a16="http://schemas.microsoft.com/office/drawing/2014/main" val="80481039"/>
                  </a:ext>
                </a:extLst>
              </a:tr>
              <a:tr h="1232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total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x,xxx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xx,xxx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317,xxx,xxx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43555090"/>
                  </a:ext>
                </a:extLst>
              </a:tr>
              <a:tr h="673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</a:t>
                      </a: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(%tile)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561375175"/>
                  </a:ext>
                </a:extLst>
              </a:tr>
              <a:tr h="673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Ozone</a:t>
                      </a: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(%tile) 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138028524"/>
                  </a:ext>
                </a:extLst>
              </a:tr>
              <a:tr h="123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risk</a:t>
                      </a: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Cancer risk (%tile)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473100024"/>
                  </a:ext>
                </a:extLst>
              </a:tr>
              <a:tr h="123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40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risk value </a:t>
                      </a:r>
                      <a:endParaRPr lang="en-US" sz="50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(“x”-in-a million))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233302832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9207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risk value above selected threshold</a:t>
                      </a:r>
                      <a:r>
                        <a:rPr lang="en-US" sz="50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(population %tile)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704781743"/>
                  </a:ext>
                </a:extLst>
              </a:tr>
              <a:tr h="673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Non-cancer risk (%tile)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826981042"/>
                  </a:ext>
                </a:extLst>
              </a:tr>
              <a:tr h="123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Non-cancer risk </a:t>
                      </a:r>
                      <a:endParaRPr lang="en-US" sz="5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(Hazard Index)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5216490"/>
                  </a:ext>
                </a:extLst>
              </a:tr>
              <a:tr h="123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</a:t>
                      </a: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risks</a:t>
                      </a: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Flood (%tile)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525827612"/>
                  </a:ext>
                </a:extLst>
              </a:tr>
              <a:tr h="673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Sea level rise (%tile)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332158204"/>
                  </a:ext>
                </a:extLst>
              </a:tr>
              <a:tr h="673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Fire (%tile)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1096746375"/>
                  </a:ext>
                </a:extLst>
              </a:tr>
              <a:tr h="673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Disease (%tile)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1185528427"/>
                  </a:ext>
                </a:extLst>
              </a:tr>
              <a:tr h="123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EJ/Demographics</a:t>
                      </a:r>
                      <a:r>
                        <a:rPr lang="en-US" sz="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Minority group (%tile)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684270920"/>
                  </a:ext>
                </a:extLst>
              </a:tr>
              <a:tr h="673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Low-income group (%tile)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1454435688"/>
                  </a:ext>
                </a:extLst>
              </a:tr>
              <a:tr h="1232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Demographic Index (%tile)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899430170"/>
                  </a:ext>
                </a:extLst>
              </a:tr>
              <a:tr h="673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Linguistic Isolation (%tile)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828461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987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97" y="829594"/>
            <a:ext cx="11425806" cy="602840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from OAQPS/SMT Briefings and MP Team</a:t>
            </a:r>
          </a:p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Upgrades &amp; Improvements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(NEXUS “1.5”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“1.8.5”)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New/revised Metrics (Air Toxics, PM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New/updated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data inputs and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functions: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EJ/Demographic data (from EJSCREEN)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Tribal areas &amp; Advance areas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emissions data (including GHG &amp; sector mapping)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(updated from 2014)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“Source &amp; Sector” emissions summary to support “Sector prioritization” effort (Appendix B)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“Source Category” emissions analysis (point, non-point, road, non-road, event)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Complete EPA region “Table Generator”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Upgrade “Data Query” module &amp; “Data Input” module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of NEXUS Updates (v.1.8.5) 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(w/ “Quick tutorial” attached)</a:t>
            </a:r>
          </a:p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 and Work Plan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2017 fused PM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&amp; 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and risk data (July) and 2017 fused air toxic and risk data (TBD)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Include &amp; display Monitoring sites/data (PM2.5 &amp; O3 first, then AT) (August)</a:t>
            </a:r>
          </a:p>
          <a:p>
            <a:pPr lvl="1"/>
            <a:r>
              <a:rPr lang="en-US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screening capabilities for “Proximity analysis of MP risks and EJ” (TBD) (Appendix A)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07D34BC-FCC9-4DB3-9168-CFA5BEF897C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34687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1BC56-9C4C-4474-A57E-160FA667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74033"/>
            <a:ext cx="9178287" cy="579257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D250C7-45A5-4B80-AB9B-FC1AC1CAF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691" y="2639830"/>
            <a:ext cx="3675599" cy="26025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718627" y="5930811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A52F0FCA-4207-4B16-9B48-8A3118377D63}"/>
              </a:ext>
            </a:extLst>
          </p:cNvPr>
          <p:cNvSpPr/>
          <p:nvPr/>
        </p:nvSpPr>
        <p:spPr bwMode="auto">
          <a:xfrm>
            <a:off x="2329642" y="2210671"/>
            <a:ext cx="1823258" cy="1675529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D6380-9E7E-4871-8935-9D308B7AF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277"/>
          <a:stretch/>
        </p:blipFill>
        <p:spPr>
          <a:xfrm>
            <a:off x="3258024" y="4275562"/>
            <a:ext cx="6106000" cy="1946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9619490" y="626999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A7E780-77F9-4181-B85B-A26333CEB478}"/>
              </a:ext>
            </a:extLst>
          </p:cNvPr>
          <p:cNvSpPr/>
          <p:nvPr/>
        </p:nvSpPr>
        <p:spPr>
          <a:xfrm>
            <a:off x="3244702" y="4955915"/>
            <a:ext cx="6088976" cy="5155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105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Facility</a:t>
            </a:r>
            <a:r>
              <a:rPr lang="en-US" sz="105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American Synthesis Rubber Co., KY                 </a:t>
            </a:r>
            <a:r>
              <a:rPr lang="en-US" sz="1050" b="1" u="sng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Sector group</a:t>
            </a:r>
            <a:r>
              <a:rPr lang="en-US" sz="105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Polymers and Resins Production</a:t>
            </a:r>
            <a:endParaRPr lang="en-US" sz="1050" b="1" kern="100" dirty="0">
              <a:solidFill>
                <a:srgbClr val="00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914400"/>
            <a:r>
              <a:rPr lang="en-US" sz="3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</a:p>
          <a:p>
            <a:pPr defTabSz="914400"/>
            <a:r>
              <a:rPr lang="en-US" sz="105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			             [</a:t>
            </a:r>
            <a:r>
              <a:rPr lang="en-US" sz="1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x     </a:t>
            </a:r>
            <a:r>
              <a:rPr lang="en-US" sz="105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national map for Sector group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691BF3-5FA0-408F-A462-6B98FC7160B6}"/>
              </a:ext>
            </a:extLst>
          </p:cNvPr>
          <p:cNvSpPr/>
          <p:nvPr/>
        </p:nvSpPr>
        <p:spPr bwMode="auto">
          <a:xfrm>
            <a:off x="3230592" y="5452967"/>
            <a:ext cx="6106000" cy="1136885"/>
          </a:xfrm>
          <a:prstGeom prst="rect">
            <a:avLst/>
          </a:prstGeom>
          <a:solidFill>
            <a:schemeClr val="bg2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DB7AB7-225C-4AE1-B1B9-2B1069CAA46E}"/>
              </a:ext>
            </a:extLst>
          </p:cNvPr>
          <p:cNvSpPr/>
          <p:nvPr/>
        </p:nvSpPr>
        <p:spPr>
          <a:xfrm>
            <a:off x="4279859" y="6104166"/>
            <a:ext cx="1904265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2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Create Table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84A689-EAF8-4ED7-B733-7717143C2A70}"/>
              </a:ext>
            </a:extLst>
          </p:cNvPr>
          <p:cNvSpPr/>
          <p:nvPr/>
        </p:nvSpPr>
        <p:spPr>
          <a:xfrm>
            <a:off x="6398803" y="6096957"/>
            <a:ext cx="1821429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2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Create Plot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20978B-1ABA-4B95-8BB1-F4DE170A2154}"/>
              </a:ext>
            </a:extLst>
          </p:cNvPr>
          <p:cNvSpPr/>
          <p:nvPr/>
        </p:nvSpPr>
        <p:spPr>
          <a:xfrm>
            <a:off x="3239736" y="4269738"/>
            <a:ext cx="6121998" cy="36933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4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and Spatial Analysis for MP Risks and EJ  </a:t>
            </a:r>
            <a:r>
              <a:rPr lang="en-US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sz="14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878FB0-0D10-418A-92F6-2C4EE4AE07A5}"/>
              </a:ext>
            </a:extLst>
          </p:cNvPr>
          <p:cNvSpPr/>
          <p:nvPr/>
        </p:nvSpPr>
        <p:spPr>
          <a:xfrm>
            <a:off x="3215654" y="4647329"/>
            <a:ext cx="1717795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2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Analysis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3DA572-D8D5-4AED-9EE8-BA1804907FB0}"/>
              </a:ext>
            </a:extLst>
          </p:cNvPr>
          <p:cNvSpPr/>
          <p:nvPr/>
        </p:nvSpPr>
        <p:spPr>
          <a:xfrm>
            <a:off x="6375000" y="4675211"/>
            <a:ext cx="119072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/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09F5D3-21DA-4064-A5FF-BA0BCF919567}"/>
              </a:ext>
            </a:extLst>
          </p:cNvPr>
          <p:cNvGrpSpPr/>
          <p:nvPr/>
        </p:nvGrpSpPr>
        <p:grpSpPr>
          <a:xfrm>
            <a:off x="6304383" y="5633804"/>
            <a:ext cx="1477387" cy="301042"/>
            <a:chOff x="4667038" y="4938031"/>
            <a:chExt cx="1477387" cy="3010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F9F624-84B4-43D9-B118-0B28DF181BB9}"/>
                </a:ext>
              </a:extLst>
            </p:cNvPr>
            <p:cNvSpPr/>
            <p:nvPr/>
          </p:nvSpPr>
          <p:spPr>
            <a:xfrm flipH="1">
              <a:off x="4667038" y="4970871"/>
              <a:ext cx="39481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sz="11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5</a:t>
              </a:r>
              <a:endParaRPr lang="en-US" sz="11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629572-0C1D-4789-8A79-9741A1D6CD0F}"/>
                </a:ext>
              </a:extLst>
            </p:cNvPr>
            <p:cNvGrpSpPr/>
            <p:nvPr/>
          </p:nvGrpSpPr>
          <p:grpSpPr>
            <a:xfrm>
              <a:off x="4761458" y="4938031"/>
              <a:ext cx="1170432" cy="114009"/>
              <a:chOff x="4807178" y="4892311"/>
              <a:chExt cx="1170432" cy="11400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448E1AA-A400-4FDB-B625-66B0EC2708F3}"/>
                  </a:ext>
                </a:extLst>
              </p:cNvPr>
              <p:cNvCxnSpPr/>
              <p:nvPr/>
            </p:nvCxnSpPr>
            <p:spPr bwMode="auto">
              <a:xfrm>
                <a:off x="4807178" y="4941727"/>
                <a:ext cx="11704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112CEC0-27BB-4224-97B3-69A2BFAD3CDA}"/>
                  </a:ext>
                </a:extLst>
              </p:cNvPr>
              <p:cNvSpPr/>
              <p:nvPr/>
            </p:nvSpPr>
            <p:spPr bwMode="auto">
              <a:xfrm>
                <a:off x="5043680" y="4892311"/>
                <a:ext cx="45719" cy="11400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>
                  <a:solidFill>
                    <a:srgbClr val="FF3300"/>
                  </a:solidFill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7E70A6-CB09-4D14-8979-0F08697C23AE}"/>
                </a:ext>
              </a:extLst>
            </p:cNvPr>
            <p:cNvSpPr/>
            <p:nvPr/>
          </p:nvSpPr>
          <p:spPr>
            <a:xfrm>
              <a:off x="5639158" y="4977463"/>
              <a:ext cx="50526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11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50km</a:t>
              </a:r>
              <a:endParaRPr lang="en-US" sz="11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6DC3706-C353-463B-946A-AC7515AABABE}"/>
              </a:ext>
            </a:extLst>
          </p:cNvPr>
          <p:cNvSpPr/>
          <p:nvPr/>
        </p:nvSpPr>
        <p:spPr bwMode="auto">
          <a:xfrm>
            <a:off x="3224362" y="4636767"/>
            <a:ext cx="1725084" cy="30204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015334-AC65-4D69-A681-78A922DB232F}"/>
              </a:ext>
            </a:extLst>
          </p:cNvPr>
          <p:cNvGrpSpPr/>
          <p:nvPr/>
        </p:nvGrpSpPr>
        <p:grpSpPr>
          <a:xfrm>
            <a:off x="4185364" y="5557128"/>
            <a:ext cx="2112958" cy="261610"/>
            <a:chOff x="2592858" y="4893966"/>
            <a:chExt cx="2112958" cy="2616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A7880E1-4595-4F15-832B-55E7F5DEF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71" t="10854" r="72189" b="84137"/>
            <a:stretch/>
          </p:blipFill>
          <p:spPr>
            <a:xfrm>
              <a:off x="3129504" y="4918648"/>
              <a:ext cx="1576312" cy="2180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9285A6-1DC7-4F6D-850A-8E60F942BF82}"/>
                </a:ext>
              </a:extLst>
            </p:cNvPr>
            <p:cNvSpPr/>
            <p:nvPr/>
          </p:nvSpPr>
          <p:spPr>
            <a:xfrm>
              <a:off x="2592858" y="4893966"/>
              <a:ext cx="1576312" cy="26161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1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Radius of  Influence</a:t>
              </a: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23AD2E8-B447-408B-B0A5-0C6F7EE0F760}"/>
              </a:ext>
            </a:extLst>
          </p:cNvPr>
          <p:cNvSpPr/>
          <p:nvPr/>
        </p:nvSpPr>
        <p:spPr bwMode="auto">
          <a:xfrm>
            <a:off x="9936480" y="3483864"/>
            <a:ext cx="722376" cy="2651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D36652-9C01-4B4B-B051-9238FE158AB7}"/>
              </a:ext>
            </a:extLst>
          </p:cNvPr>
          <p:cNvSpPr/>
          <p:nvPr/>
        </p:nvSpPr>
        <p:spPr bwMode="auto">
          <a:xfrm>
            <a:off x="6539323" y="5253184"/>
            <a:ext cx="201168" cy="168973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4" name="Speech Bubble: Rectangle with Corners Rounded 4">
            <a:extLst>
              <a:ext uri="{FF2B5EF4-FFF2-40B4-BE49-F238E27FC236}">
                <a16:creationId xmlns:a16="http://schemas.microsoft.com/office/drawing/2014/main" id="{A4706AFB-A006-4DA7-B35E-2C4CFB359EE8}"/>
              </a:ext>
            </a:extLst>
          </p:cNvPr>
          <p:cNvSpPr/>
          <p:nvPr/>
        </p:nvSpPr>
        <p:spPr>
          <a:xfrm>
            <a:off x="7109387" y="1033287"/>
            <a:ext cx="4643703" cy="1184526"/>
          </a:xfrm>
          <a:prstGeom prst="wedgeRoundRectCallout">
            <a:avLst>
              <a:gd name="adj1" fmla="val 16214"/>
              <a:gd name="adj2" fmla="val 1468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now can quickly identify top emitters of CAPs &amp; HAPs; Plan to develop proximity screening capabilities to include EJ/demographic indicators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74655-35C0-4A1D-B93B-59DA2AC47F31}"/>
              </a:ext>
            </a:extLst>
          </p:cNvPr>
          <p:cNvSpPr/>
          <p:nvPr/>
        </p:nvSpPr>
        <p:spPr>
          <a:xfrm>
            <a:off x="4949446" y="4657268"/>
            <a:ext cx="1531170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2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Spatial Analysis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3C5ED4C-7E0D-4886-9BBE-5111C92DBA60}"/>
              </a:ext>
            </a:extLst>
          </p:cNvPr>
          <p:cNvSpPr txBox="1">
            <a:spLocks/>
          </p:cNvSpPr>
          <p:nvPr/>
        </p:nvSpPr>
        <p:spPr bwMode="auto">
          <a:xfrm>
            <a:off x="567655" y="32441"/>
            <a:ext cx="10793896" cy="6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defTabSz="914400"/>
            <a:r>
              <a:rPr lang="en-US" altLang="zh-CN" sz="2800" kern="0" dirty="0"/>
              <a:t>Developing Capabilities for </a:t>
            </a:r>
            <a:r>
              <a:rPr lang="en-US" altLang="zh-CN" sz="2800" kern="0" dirty="0">
                <a:solidFill>
                  <a:srgbClr val="FFFF00"/>
                </a:solidFill>
              </a:rPr>
              <a:t>Proximity</a:t>
            </a:r>
            <a:r>
              <a:rPr lang="en-US" altLang="zh-CN" sz="2800" kern="0" dirty="0"/>
              <a:t> and Spatial</a:t>
            </a:r>
            <a:r>
              <a:rPr lang="en-US" altLang="zh-CN" sz="2800" kern="0" dirty="0">
                <a:solidFill>
                  <a:srgbClr val="FFFF00"/>
                </a:solidFill>
              </a:rPr>
              <a:t> Analysis</a:t>
            </a:r>
            <a:endParaRPr lang="zh-CN" altLang="en-US" sz="2800" kern="0" dirty="0">
              <a:solidFill>
                <a:srgbClr val="FFFF00"/>
              </a:solidFill>
            </a:endParaRPr>
          </a:p>
        </p:txBody>
      </p:sp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927FB17A-4948-4C08-8E77-F3695B4CF564}"/>
              </a:ext>
            </a:extLst>
          </p:cNvPr>
          <p:cNvSpPr/>
          <p:nvPr/>
        </p:nvSpPr>
        <p:spPr>
          <a:xfrm>
            <a:off x="142001" y="848146"/>
            <a:ext cx="5619675" cy="1053508"/>
          </a:xfrm>
          <a:prstGeom prst="wedgeRoundRectCallout">
            <a:avLst>
              <a:gd name="adj1" fmla="val 10816"/>
              <a:gd name="adj2" fmla="val 7918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kern="1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analysis will allow to set a flexible “Radius of Influence” for a selected facility or monitoring site </a:t>
            </a:r>
            <a:r>
              <a:rPr lang="en-US" kern="100" dirty="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(based on census tract- and/or block group-level)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8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74075"/>
            <a:ext cx="10793896" cy="669103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Developing Capabilities for Proximity and </a:t>
            </a:r>
            <a:r>
              <a:rPr lang="en-US" altLang="zh-CN" sz="2800" dirty="0">
                <a:solidFill>
                  <a:srgbClr val="FFFF00"/>
                </a:solidFill>
              </a:rPr>
              <a:t>Spatial Analysis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3987642" y="7152793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9706524" y="62299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DC3706-C353-463B-946A-AC7515AABABE}"/>
              </a:ext>
            </a:extLst>
          </p:cNvPr>
          <p:cNvSpPr/>
          <p:nvPr/>
        </p:nvSpPr>
        <p:spPr bwMode="auto">
          <a:xfrm>
            <a:off x="5183199" y="5745799"/>
            <a:ext cx="1392546" cy="288283"/>
          </a:xfrm>
          <a:prstGeom prst="rect">
            <a:avLst/>
          </a:prstGeom>
          <a:solidFill>
            <a:srgbClr val="FFC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AD6020A-5576-4CCD-8EEB-5EFBE880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62" y="851314"/>
            <a:ext cx="9018253" cy="5992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2F0FCA-4207-4B16-9B48-8A3118377D63}"/>
              </a:ext>
            </a:extLst>
          </p:cNvPr>
          <p:cNvSpPr/>
          <p:nvPr/>
        </p:nvSpPr>
        <p:spPr bwMode="auto">
          <a:xfrm>
            <a:off x="4670345" y="2032171"/>
            <a:ext cx="3182111" cy="2800906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D6380-9E7E-4871-8935-9D308B7AF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028"/>
          <a:stretch/>
        </p:blipFill>
        <p:spPr>
          <a:xfrm>
            <a:off x="3395302" y="5384594"/>
            <a:ext cx="6106000" cy="11741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691BF3-5FA0-408F-A462-6B98FC7160B6}"/>
              </a:ext>
            </a:extLst>
          </p:cNvPr>
          <p:cNvSpPr/>
          <p:nvPr/>
        </p:nvSpPr>
        <p:spPr bwMode="auto">
          <a:xfrm flipV="1">
            <a:off x="3367870" y="6516280"/>
            <a:ext cx="6106000" cy="45719"/>
          </a:xfrm>
          <a:prstGeom prst="rect">
            <a:avLst/>
          </a:prstGeom>
          <a:solidFill>
            <a:schemeClr val="bg2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20978B-1ABA-4B95-8BB1-F4DE170A2154}"/>
              </a:ext>
            </a:extLst>
          </p:cNvPr>
          <p:cNvSpPr/>
          <p:nvPr/>
        </p:nvSpPr>
        <p:spPr>
          <a:xfrm>
            <a:off x="3377014" y="5412326"/>
            <a:ext cx="6121998" cy="307777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4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and Spatial Analysis for MP Risk and EJ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7E2E3A-F397-474A-95F9-03129425AEE4}"/>
              </a:ext>
            </a:extLst>
          </p:cNvPr>
          <p:cNvSpPr/>
          <p:nvPr/>
        </p:nvSpPr>
        <p:spPr bwMode="auto">
          <a:xfrm>
            <a:off x="4033191" y="6332398"/>
            <a:ext cx="809001" cy="2093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A579B7-381D-459B-9F0D-948F196E2173}"/>
              </a:ext>
            </a:extLst>
          </p:cNvPr>
          <p:cNvSpPr/>
          <p:nvPr/>
        </p:nvSpPr>
        <p:spPr bwMode="auto">
          <a:xfrm>
            <a:off x="5413628" y="6390460"/>
            <a:ext cx="960299" cy="1586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8E3F3F9-9D75-4DEA-AE6B-0B6427C0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13" y="1093866"/>
            <a:ext cx="1827575" cy="257395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07FA197-7AED-4165-AE0D-5493E826BFB8}"/>
              </a:ext>
            </a:extLst>
          </p:cNvPr>
          <p:cNvGrpSpPr/>
          <p:nvPr/>
        </p:nvGrpSpPr>
        <p:grpSpPr>
          <a:xfrm>
            <a:off x="6055346" y="3228838"/>
            <a:ext cx="425089" cy="438979"/>
            <a:chOff x="5461807" y="2841435"/>
            <a:chExt cx="537827" cy="537827"/>
          </a:xfrm>
        </p:grpSpPr>
        <p:pic>
          <p:nvPicPr>
            <p:cNvPr id="37" name="Graphic 36" descr="Water">
              <a:extLst>
                <a:ext uri="{FF2B5EF4-FFF2-40B4-BE49-F238E27FC236}">
                  <a16:creationId xmlns:a16="http://schemas.microsoft.com/office/drawing/2014/main" id="{25229B63-1865-4FA4-A2EB-8216C5B5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DB44E79-A456-47E5-97E5-F3B35FC70171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ln>
                  <a:solidFill>
                    <a:srgbClr val="000000"/>
                  </a:solidFill>
                </a:ln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124B286-7F17-4812-85AE-3DB5EACA6C5F}"/>
              </a:ext>
            </a:extLst>
          </p:cNvPr>
          <p:cNvSpPr/>
          <p:nvPr/>
        </p:nvSpPr>
        <p:spPr bwMode="auto">
          <a:xfrm>
            <a:off x="6447807" y="5856239"/>
            <a:ext cx="2988979" cy="67784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878FB0-0D10-418A-92F6-2C4EE4AE07A5}"/>
              </a:ext>
            </a:extLst>
          </p:cNvPr>
          <p:cNvSpPr/>
          <p:nvPr/>
        </p:nvSpPr>
        <p:spPr>
          <a:xfrm>
            <a:off x="3404746" y="5749177"/>
            <a:ext cx="1763374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1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Analysis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B95549-029C-4C97-A540-CDEEAB26F075}"/>
              </a:ext>
            </a:extLst>
          </p:cNvPr>
          <p:cNvSpPr/>
          <p:nvPr/>
        </p:nvSpPr>
        <p:spPr>
          <a:xfrm>
            <a:off x="6603177" y="5754959"/>
            <a:ext cx="119072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/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5F397C1-9CA4-4CFD-AB84-C54342C8CED8}"/>
              </a:ext>
            </a:extLst>
          </p:cNvPr>
          <p:cNvSpPr/>
          <p:nvPr/>
        </p:nvSpPr>
        <p:spPr bwMode="auto">
          <a:xfrm>
            <a:off x="3421524" y="6050167"/>
            <a:ext cx="3154221" cy="5085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CD7749-26CB-4576-8C94-FA0794EFCF1C}"/>
              </a:ext>
            </a:extLst>
          </p:cNvPr>
          <p:cNvSpPr txBox="1"/>
          <p:nvPr/>
        </p:nvSpPr>
        <p:spPr>
          <a:xfrm>
            <a:off x="6055142" y="6058734"/>
            <a:ext cx="1388764" cy="3351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EJ Indicator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287EC6-8878-460E-9728-E1FCA6B30FF6}"/>
              </a:ext>
            </a:extLst>
          </p:cNvPr>
          <p:cNvSpPr txBox="1"/>
          <p:nvPr/>
        </p:nvSpPr>
        <p:spPr>
          <a:xfrm>
            <a:off x="3874026" y="6150867"/>
            <a:ext cx="85873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MP Risk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ABA552D-5313-4D09-B1BB-EC878CD505B4}"/>
              </a:ext>
            </a:extLst>
          </p:cNvPr>
          <p:cNvSpPr/>
          <p:nvPr/>
        </p:nvSpPr>
        <p:spPr>
          <a:xfrm>
            <a:off x="7277608" y="6117849"/>
            <a:ext cx="699871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Minority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4DC6B8-05D7-4F9E-AD8E-197D8CBFF4E0}"/>
              </a:ext>
            </a:extLst>
          </p:cNvPr>
          <p:cNvSpPr/>
          <p:nvPr/>
        </p:nvSpPr>
        <p:spPr>
          <a:xfrm>
            <a:off x="4735054" y="6154161"/>
            <a:ext cx="87379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Air Toxics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74655-35C0-4A1D-B93B-59DA2AC47F31}"/>
              </a:ext>
            </a:extLst>
          </p:cNvPr>
          <p:cNvSpPr/>
          <p:nvPr/>
        </p:nvSpPr>
        <p:spPr>
          <a:xfrm>
            <a:off x="5176428" y="5748082"/>
            <a:ext cx="1399317" cy="269043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1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Spatial Analysis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8CB32-40B0-4AC6-9D06-5108F6E15D61}"/>
              </a:ext>
            </a:extLst>
          </p:cNvPr>
          <p:cNvGrpSpPr/>
          <p:nvPr/>
        </p:nvGrpSpPr>
        <p:grpSpPr>
          <a:xfrm>
            <a:off x="1155630" y="826147"/>
            <a:ext cx="1795365" cy="5096142"/>
            <a:chOff x="1155630" y="826147"/>
            <a:chExt cx="1795365" cy="509614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5A2BD97-522B-4A0C-B989-B2996A0C4052}"/>
                </a:ext>
              </a:extLst>
            </p:cNvPr>
            <p:cNvGrpSpPr/>
            <p:nvPr/>
          </p:nvGrpSpPr>
          <p:grpSpPr>
            <a:xfrm>
              <a:off x="1165152" y="826147"/>
              <a:ext cx="1785843" cy="3773904"/>
              <a:chOff x="211229" y="2168020"/>
              <a:chExt cx="1785843" cy="3773904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41F7994-805E-4823-9A85-021829A9A6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9999" t="44360" r="50471" b="1"/>
              <a:stretch/>
            </p:blipFill>
            <p:spPr>
              <a:xfrm>
                <a:off x="211229" y="2186308"/>
                <a:ext cx="1785842" cy="3755616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99518D45-5E2A-4EFC-893E-EE3E558DBB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9998" t="48194" r="60714" b="36905"/>
              <a:stretch/>
            </p:blipFill>
            <p:spPr>
              <a:xfrm>
                <a:off x="335250" y="3844626"/>
                <a:ext cx="849322" cy="107795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2C2996A-51BA-43D2-A456-BF983F2DA2F3}"/>
                  </a:ext>
                </a:extLst>
              </p:cNvPr>
              <p:cNvSpPr/>
              <p:nvPr/>
            </p:nvSpPr>
            <p:spPr>
              <a:xfrm>
                <a:off x="335250" y="3497366"/>
                <a:ext cx="1359668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Climate Risks</a:t>
                </a:r>
                <a:endParaRPr lang="en-US" sz="14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823132E-C805-461F-93FC-7333742DA884}"/>
                  </a:ext>
                </a:extLst>
              </p:cNvPr>
              <p:cNvSpPr/>
              <p:nvPr/>
            </p:nvSpPr>
            <p:spPr>
              <a:xfrm>
                <a:off x="303819" y="2168020"/>
                <a:ext cx="1090363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Air Quality</a:t>
                </a:r>
                <a:endParaRPr lang="en-US" sz="14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9B4DED3-BA2C-4B85-BAA5-394D1BB7A45C}"/>
                  </a:ext>
                </a:extLst>
              </p:cNvPr>
              <p:cNvSpPr/>
              <p:nvPr/>
            </p:nvSpPr>
            <p:spPr>
              <a:xfrm>
                <a:off x="544420" y="2492507"/>
                <a:ext cx="1452651" cy="9079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05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PM2.5 risk</a:t>
                </a:r>
              </a:p>
              <a:p>
                <a:pPr defTabSz="914400"/>
                <a:r>
                  <a:rPr lang="en-US" sz="105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O3 risk</a:t>
                </a:r>
              </a:p>
              <a:p>
                <a:pPr defTabSz="914400"/>
                <a:r>
                  <a:rPr lang="en-US" sz="105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Air Toxics risk</a:t>
                </a:r>
              </a:p>
              <a:p>
                <a:pPr defTabSz="914400"/>
                <a:r>
                  <a:rPr lang="en-US" sz="105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Cancer risk</a:t>
                </a:r>
              </a:p>
              <a:p>
                <a:pPr defTabSz="914400"/>
                <a:r>
                  <a:rPr lang="en-US" sz="105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Non-Cancer risk</a:t>
                </a:r>
                <a:endPara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B27D2B4-949D-4DD6-B647-51C3DE055968}"/>
                  </a:ext>
                </a:extLst>
              </p:cNvPr>
              <p:cNvSpPr/>
              <p:nvPr/>
            </p:nvSpPr>
            <p:spPr>
              <a:xfrm>
                <a:off x="668442" y="3899491"/>
                <a:ext cx="1328630" cy="11003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05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Flood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Fire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Sea Level Rise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Heat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Disease</a:t>
                </a:r>
              </a:p>
              <a:p>
                <a:pPr defTabSz="914400"/>
                <a:endPara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FDE5C61-7694-4B66-A61F-09BF7AF08C74}"/>
                  </a:ext>
                </a:extLst>
              </p:cNvPr>
              <p:cNvSpPr/>
              <p:nvPr/>
            </p:nvSpPr>
            <p:spPr>
              <a:xfrm>
                <a:off x="298673" y="4932557"/>
                <a:ext cx="1661821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</a:p>
              <a:p>
                <a:pPr defTabSz="914400"/>
                <a:endPara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69E7816-E439-41F6-9EF8-41F054CAB50C}"/>
                </a:ext>
              </a:extLst>
            </p:cNvPr>
            <p:cNvGrpSpPr/>
            <p:nvPr/>
          </p:nvGrpSpPr>
          <p:grpSpPr>
            <a:xfrm>
              <a:off x="1155630" y="2148385"/>
              <a:ext cx="1785843" cy="3773904"/>
              <a:chOff x="211229" y="2168020"/>
              <a:chExt cx="1785843" cy="3773904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09137906-3C43-4179-A159-BF087F23E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9999" t="44360" r="50471" b="1"/>
              <a:stretch/>
            </p:blipFill>
            <p:spPr>
              <a:xfrm>
                <a:off x="211229" y="2186308"/>
                <a:ext cx="1785842" cy="3755616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53786FB6-B23B-4209-9144-ED0AB6BA20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9998" t="48194" r="60714" b="36905"/>
              <a:stretch/>
            </p:blipFill>
            <p:spPr>
              <a:xfrm>
                <a:off x="335250" y="3844626"/>
                <a:ext cx="849322" cy="107795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5FAA602-708A-4DA3-885F-CBBDA6F39ECB}"/>
                  </a:ext>
                </a:extLst>
              </p:cNvPr>
              <p:cNvSpPr/>
              <p:nvPr/>
            </p:nvSpPr>
            <p:spPr>
              <a:xfrm>
                <a:off x="335250" y="3497366"/>
                <a:ext cx="1359668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Climate Risks</a:t>
                </a:r>
                <a:endParaRPr lang="en-US" sz="14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2A368AE-E540-4284-AD27-C14B34D0F8C6}"/>
                  </a:ext>
                </a:extLst>
              </p:cNvPr>
              <p:cNvSpPr/>
              <p:nvPr/>
            </p:nvSpPr>
            <p:spPr>
              <a:xfrm>
                <a:off x="303819" y="2168020"/>
                <a:ext cx="1308371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EJ Indicators</a:t>
                </a:r>
                <a:endParaRPr lang="en-US" sz="14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782C730-093F-433B-A0B1-0B93E43E2632}"/>
                  </a:ext>
                </a:extLst>
              </p:cNvPr>
              <p:cNvSpPr/>
              <p:nvPr/>
            </p:nvSpPr>
            <p:spPr>
              <a:xfrm>
                <a:off x="544420" y="2492507"/>
                <a:ext cx="1452651" cy="938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05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Population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Minority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Income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Education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Language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6C097D0-B537-4F33-8AEB-160D4B1F0785}"/>
                  </a:ext>
                </a:extLst>
              </p:cNvPr>
              <p:cNvSpPr/>
              <p:nvPr/>
            </p:nvSpPr>
            <p:spPr>
              <a:xfrm>
                <a:off x="668442" y="3899491"/>
                <a:ext cx="1328630" cy="11003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05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Flood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Fire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Sea Level Rise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Heat</a:t>
                </a:r>
              </a:p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Disease</a:t>
                </a:r>
              </a:p>
              <a:p>
                <a:pPr defTabSz="914400"/>
                <a:endPara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3D04937-8AB7-47CD-BF15-6A9FBD594ABA}"/>
                  </a:ext>
                </a:extLst>
              </p:cNvPr>
              <p:cNvSpPr/>
              <p:nvPr/>
            </p:nvSpPr>
            <p:spPr>
              <a:xfrm>
                <a:off x="298673" y="4932557"/>
                <a:ext cx="1661821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</a:p>
              <a:p>
                <a:pPr defTabSz="914400"/>
                <a:endPara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4723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AED2A5-A797-42B0-909B-73E3AD709154}"/>
              </a:ext>
            </a:extLst>
          </p:cNvPr>
          <p:cNvGraphicFramePr>
            <a:graphicFrameLocks noGrp="1"/>
          </p:cNvGraphicFramePr>
          <p:nvPr/>
        </p:nvGraphicFramePr>
        <p:xfrm>
          <a:off x="1679449" y="906119"/>
          <a:ext cx="8833103" cy="58778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441448">
                  <a:extLst>
                    <a:ext uri="{9D8B030D-6E8A-4147-A177-3AD203B41FA5}">
                      <a16:colId xmlns:a16="http://schemas.microsoft.com/office/drawing/2014/main" val="2613972110"/>
                    </a:ext>
                  </a:extLst>
                </a:gridCol>
                <a:gridCol w="706046">
                  <a:extLst>
                    <a:ext uri="{9D8B030D-6E8A-4147-A177-3AD203B41FA5}">
                      <a16:colId xmlns:a16="http://schemas.microsoft.com/office/drawing/2014/main" val="658344319"/>
                    </a:ext>
                  </a:extLst>
                </a:gridCol>
                <a:gridCol w="875250">
                  <a:extLst>
                    <a:ext uri="{9D8B030D-6E8A-4147-A177-3AD203B41FA5}">
                      <a16:colId xmlns:a16="http://schemas.microsoft.com/office/drawing/2014/main" val="596504611"/>
                    </a:ext>
                  </a:extLst>
                </a:gridCol>
                <a:gridCol w="790181">
                  <a:extLst>
                    <a:ext uri="{9D8B030D-6E8A-4147-A177-3AD203B41FA5}">
                      <a16:colId xmlns:a16="http://schemas.microsoft.com/office/drawing/2014/main" val="2399988612"/>
                    </a:ext>
                  </a:extLst>
                </a:gridCol>
                <a:gridCol w="128207">
                  <a:extLst>
                    <a:ext uri="{9D8B030D-6E8A-4147-A177-3AD203B41FA5}">
                      <a16:colId xmlns:a16="http://schemas.microsoft.com/office/drawing/2014/main" val="2352880402"/>
                    </a:ext>
                  </a:extLst>
                </a:gridCol>
                <a:gridCol w="737292">
                  <a:extLst>
                    <a:ext uri="{9D8B030D-6E8A-4147-A177-3AD203B41FA5}">
                      <a16:colId xmlns:a16="http://schemas.microsoft.com/office/drawing/2014/main" val="1717502889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3218331231"/>
                    </a:ext>
                  </a:extLst>
                </a:gridCol>
                <a:gridCol w="932688">
                  <a:extLst>
                    <a:ext uri="{9D8B030D-6E8A-4147-A177-3AD203B41FA5}">
                      <a16:colId xmlns:a16="http://schemas.microsoft.com/office/drawing/2014/main" val="1449918557"/>
                    </a:ext>
                  </a:extLst>
                </a:gridCol>
                <a:gridCol w="1161287">
                  <a:extLst>
                    <a:ext uri="{9D8B030D-6E8A-4147-A177-3AD203B41FA5}">
                      <a16:colId xmlns:a16="http://schemas.microsoft.com/office/drawing/2014/main" val="766921618"/>
                    </a:ext>
                  </a:extLst>
                </a:gridCol>
              </a:tblGrid>
              <a:tr h="756446">
                <a:tc gridSpan="5">
                  <a:txBody>
                    <a:bodyPr/>
                    <a:lstStyle/>
                    <a:p>
                      <a:pPr marL="0" marR="0" indent="-222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American Synthesis Rubber Co., Louisville, KY</a:t>
                      </a:r>
                    </a:p>
                    <a:p>
                      <a:pPr marL="0" marR="0" indent="-222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Polymers and Resins Production</a:t>
                      </a:r>
                    </a:p>
                    <a:p>
                      <a:pPr marL="0" marR="0" indent="-222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Risk Drivers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ETO, Formaldehyde (examples)</a:t>
                      </a:r>
                    </a:p>
                  </a:txBody>
                  <a:tcPr marL="35840" marR="35840" marT="9038" marB="903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Selected Options:</a:t>
                      </a:r>
                    </a:p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5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Radius of Impact</a:t>
                      </a: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10km</a:t>
                      </a:r>
                    </a:p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5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CBSAs</a:t>
                      </a: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25 (top MP risk ranking)</a:t>
                      </a:r>
                    </a:p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50" b="1" u="sng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Risk threshold</a:t>
                      </a: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10 (“x”-in-a million)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932966"/>
                  </a:ext>
                </a:extLst>
              </a:tr>
              <a:tr h="68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Within Radius of Facility</a:t>
                      </a:r>
                      <a:endParaRPr lang="en-US" sz="105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   Avg.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   Avg.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 Region Avg.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          Avg.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 (within radius) National avg.</a:t>
                      </a:r>
                      <a:endParaRPr lang="en-US" sz="105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 (within radius) Top 25 CBSAs </a:t>
                      </a:r>
                      <a:endParaRPr lang="en-US" sz="105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/>
                </a:tc>
                <a:extLst>
                  <a:ext uri="{0D108BD9-81ED-4DB2-BD59-A6C34878D82A}">
                    <a16:rowId xmlns:a16="http://schemas.microsoft.com/office/drawing/2014/main" val="80481039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total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317,xxx,xxx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43555090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(%tile)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561375175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Ozone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(%tile) 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138028524"/>
                  </a:ext>
                </a:extLst>
              </a:tr>
              <a:tr h="347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risk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Cancer risk (%tile)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473100024"/>
                  </a:ext>
                </a:extLst>
              </a:tr>
              <a:tr h="347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00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risk value </a:t>
                      </a:r>
                      <a:endParaRPr lang="en-US" sz="105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(“x”-in-a million))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233302832"/>
                  </a:ext>
                </a:extLst>
              </a:tr>
              <a:tr h="355810">
                <a:tc>
                  <a:txBody>
                    <a:bodyPr/>
                    <a:lstStyle/>
                    <a:p>
                      <a:pPr marL="9207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risk value above selected threshold</a:t>
                      </a:r>
                      <a:r>
                        <a:rPr lang="en-US" sz="105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(population %tile)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704781743"/>
                  </a:ext>
                </a:extLst>
              </a:tr>
              <a:tr h="2452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Non-cancer risk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826981042"/>
                  </a:ext>
                </a:extLst>
              </a:tr>
              <a:tr h="347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Non-cancer risk </a:t>
                      </a:r>
                      <a:endParaRPr lang="en-US" sz="105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(Hazard Index)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5216490"/>
                  </a:ext>
                </a:extLst>
              </a:tr>
              <a:tr h="347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risks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Flood (%tile)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525827612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Sea level rise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332158204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Fire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1096746375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Disease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1185528427"/>
                  </a:ext>
                </a:extLst>
              </a:tr>
              <a:tr h="347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EJ/Demographics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Minority group (%tile)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684270920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Low-income group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1454435688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Demographic Index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899430170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Linguistic Isolation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82846131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F0F47D8-9A2D-405A-9386-DE44BF3D7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297" y="71440"/>
            <a:ext cx="8906254" cy="669103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Screening Proximity Analysis in NEXUS: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/>
              <a:t>Example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Tabular Data Summary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6589353-2F38-4BA0-BBCD-24B9451FBF8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13837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A76BD74A-0AD4-4FFB-B560-8B7E9CD3BEA4}"/>
              </a:ext>
            </a:extLst>
          </p:cNvPr>
          <p:cNvSpPr txBox="1">
            <a:spLocks/>
          </p:cNvSpPr>
          <p:nvPr/>
        </p:nvSpPr>
        <p:spPr bwMode="auto">
          <a:xfrm>
            <a:off x="385895" y="74075"/>
            <a:ext cx="11308358" cy="6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defTabSz="914400"/>
            <a:r>
              <a:rPr lang="en-US" altLang="zh-CN" sz="2400" kern="0" dirty="0">
                <a:solidFill>
                  <a:srgbClr val="FFFFFF"/>
                </a:solidFill>
                <a:latin typeface="微软雅黑"/>
                <a:ea typeface="微软雅黑"/>
              </a:rPr>
              <a:t>Proximity Analysis for Selected Facility/Sector or Monitoring Site: </a:t>
            </a:r>
            <a:r>
              <a:rPr lang="en-US" altLang="zh-CN" sz="2400" kern="0" dirty="0">
                <a:solidFill>
                  <a:srgbClr val="FFFF00"/>
                </a:solidFill>
                <a:latin typeface="微软雅黑"/>
                <a:ea typeface="微软雅黑"/>
              </a:rPr>
              <a:t>Example Chart</a:t>
            </a:r>
            <a:endParaRPr lang="zh-CN" altLang="en-US" sz="2400" kern="0" dirty="0">
              <a:solidFill>
                <a:srgbClr val="FFFF00"/>
              </a:solidFill>
              <a:latin typeface="微软雅黑"/>
              <a:ea typeface="微软雅黑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E7545CA-3BCF-469F-8A2B-90E4392937E5}"/>
              </a:ext>
            </a:extLst>
          </p:cNvPr>
          <p:cNvGrpSpPr/>
          <p:nvPr/>
        </p:nvGrpSpPr>
        <p:grpSpPr>
          <a:xfrm>
            <a:off x="1207856" y="1022650"/>
            <a:ext cx="1785843" cy="3773904"/>
            <a:chOff x="211229" y="2168020"/>
            <a:chExt cx="1785843" cy="37739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04190DC-9072-4E80-9CA1-B2B88D299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999" t="44360" r="50471" b="1"/>
            <a:stretch/>
          </p:blipFill>
          <p:spPr>
            <a:xfrm>
              <a:off x="211229" y="2186308"/>
              <a:ext cx="1785842" cy="37556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C66328B-508F-44E0-854C-0CC490AA4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998" t="48194" r="60714" b="36905"/>
            <a:stretch/>
          </p:blipFill>
          <p:spPr>
            <a:xfrm>
              <a:off x="335250" y="3844626"/>
              <a:ext cx="849322" cy="10779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0F367D5-79C3-4147-A99C-BC2F11CD852E}"/>
                </a:ext>
              </a:extLst>
            </p:cNvPr>
            <p:cNvSpPr/>
            <p:nvPr/>
          </p:nvSpPr>
          <p:spPr>
            <a:xfrm>
              <a:off x="335250" y="3497366"/>
              <a:ext cx="135966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Climate Risks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FD7CFB3-FD85-4F6A-8A4B-8FACA434F6C9}"/>
                </a:ext>
              </a:extLst>
            </p:cNvPr>
            <p:cNvSpPr/>
            <p:nvPr/>
          </p:nvSpPr>
          <p:spPr>
            <a:xfrm>
              <a:off x="303819" y="2168020"/>
              <a:ext cx="1090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Air Quality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B7C60C3-0234-4536-A296-CE330190A4F4}"/>
                </a:ext>
              </a:extLst>
            </p:cNvPr>
            <p:cNvSpPr/>
            <p:nvPr/>
          </p:nvSpPr>
          <p:spPr>
            <a:xfrm>
              <a:off x="544420" y="2492507"/>
              <a:ext cx="1452651" cy="907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PM2.5 risk</a:t>
              </a:r>
            </a:p>
            <a:p>
              <a:pPr defTabSz="914400"/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O3 risk</a:t>
              </a:r>
            </a:p>
            <a:p>
              <a:pPr defTabSz="914400"/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Air Toxics risk</a:t>
              </a:r>
            </a:p>
            <a:p>
              <a:pPr defTabSz="914400"/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Cancer risk</a:t>
              </a:r>
            </a:p>
            <a:p>
              <a:pPr defTabSz="914400"/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Non-Cancer risk</a:t>
              </a: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07D0763-8501-47F5-8148-63C7764053C7}"/>
                </a:ext>
              </a:extLst>
            </p:cNvPr>
            <p:cNvSpPr/>
            <p:nvPr/>
          </p:nvSpPr>
          <p:spPr>
            <a:xfrm>
              <a:off x="668442" y="3899491"/>
              <a:ext cx="1328630" cy="1100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Flood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Fire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Sea Level Rise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Heat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Disease</a:t>
              </a:r>
            </a:p>
            <a:p>
              <a:pPr defTabSz="914400"/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1945599-066D-42A8-A708-5E11AC5140A5}"/>
                </a:ext>
              </a:extLst>
            </p:cNvPr>
            <p:cNvSpPr/>
            <p:nvPr/>
          </p:nvSpPr>
          <p:spPr>
            <a:xfrm>
              <a:off x="298673" y="4932557"/>
              <a:ext cx="16618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defTabSz="914400"/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05846C-6F17-4E5B-B164-5277B15A92FF}"/>
              </a:ext>
            </a:extLst>
          </p:cNvPr>
          <p:cNvGrpSpPr/>
          <p:nvPr/>
        </p:nvGrpSpPr>
        <p:grpSpPr>
          <a:xfrm>
            <a:off x="1198334" y="2344888"/>
            <a:ext cx="1785843" cy="3773904"/>
            <a:chOff x="211229" y="2168020"/>
            <a:chExt cx="1785843" cy="377390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807862-E2CA-4FF0-988D-9065D79F9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999" t="44360" r="50471" b="1"/>
            <a:stretch/>
          </p:blipFill>
          <p:spPr>
            <a:xfrm>
              <a:off x="211229" y="2186308"/>
              <a:ext cx="1785842" cy="37556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82D7C09-BFDB-4417-91BA-7C49C8C6F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998" t="48194" r="60714" b="36905"/>
            <a:stretch/>
          </p:blipFill>
          <p:spPr>
            <a:xfrm>
              <a:off x="335250" y="3844626"/>
              <a:ext cx="849322" cy="10779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6F80C64-677F-4EBA-9D2A-745ED16569D3}"/>
                </a:ext>
              </a:extLst>
            </p:cNvPr>
            <p:cNvSpPr/>
            <p:nvPr/>
          </p:nvSpPr>
          <p:spPr>
            <a:xfrm>
              <a:off x="335250" y="3497366"/>
              <a:ext cx="135966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Climate Risks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814F82-A65D-43E3-8943-BAAF7F3A2E27}"/>
                </a:ext>
              </a:extLst>
            </p:cNvPr>
            <p:cNvSpPr/>
            <p:nvPr/>
          </p:nvSpPr>
          <p:spPr>
            <a:xfrm>
              <a:off x="303819" y="2168020"/>
              <a:ext cx="130837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EJ Indicators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131B25-33C7-48AE-80F1-BBB91B8DC219}"/>
                </a:ext>
              </a:extLst>
            </p:cNvPr>
            <p:cNvSpPr/>
            <p:nvPr/>
          </p:nvSpPr>
          <p:spPr>
            <a:xfrm>
              <a:off x="544420" y="2492507"/>
              <a:ext cx="1452651" cy="938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Population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Minority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Income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Education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Language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0E8C25-E0B0-47EB-893E-6423A2D7DF23}"/>
                </a:ext>
              </a:extLst>
            </p:cNvPr>
            <p:cNvSpPr/>
            <p:nvPr/>
          </p:nvSpPr>
          <p:spPr>
            <a:xfrm>
              <a:off x="668442" y="3899491"/>
              <a:ext cx="1328630" cy="1100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Flood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Fire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Sea Level Rise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Heat</a:t>
              </a:r>
            </a:p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Disease</a:t>
              </a:r>
            </a:p>
            <a:p>
              <a:pPr defTabSz="914400"/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1BA5B39-F2D1-449D-95E8-584261B518AA}"/>
                </a:ext>
              </a:extLst>
            </p:cNvPr>
            <p:cNvSpPr/>
            <p:nvPr/>
          </p:nvSpPr>
          <p:spPr>
            <a:xfrm>
              <a:off x="298673" y="4932557"/>
              <a:ext cx="16618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defTabSz="914400"/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79495089-97E7-4338-94ED-02E38F093F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658933"/>
              </p:ext>
            </p:extLst>
          </p:nvPr>
        </p:nvGraphicFramePr>
        <p:xfrm>
          <a:off x="3693665" y="1022650"/>
          <a:ext cx="7774085" cy="5613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32ACE382-F85E-474E-AAE1-93B8E979C051}"/>
              </a:ext>
            </a:extLst>
          </p:cNvPr>
          <p:cNvSpPr/>
          <p:nvPr/>
        </p:nvSpPr>
        <p:spPr>
          <a:xfrm>
            <a:off x="3711575" y="1265985"/>
            <a:ext cx="74901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/>
            <a:r>
              <a:rPr lang="en-US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(%tile)</a:t>
            </a:r>
            <a:endParaRPr lang="en-US" sz="1400" dirty="0">
              <a:solidFill>
                <a:srgbClr val="000000"/>
              </a:solidFill>
              <a:latin typeface="微软雅黑"/>
              <a:ea typeface="微软雅黑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BEF98E-FEEE-4C3B-8364-9413A798CF2D}"/>
              </a:ext>
            </a:extLst>
          </p:cNvPr>
          <p:cNvCxnSpPr/>
          <p:nvPr/>
        </p:nvCxnSpPr>
        <p:spPr bwMode="auto">
          <a:xfrm flipH="1">
            <a:off x="4460594" y="3624872"/>
            <a:ext cx="48152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6CA614D-BF72-434C-A63C-77DB1FA08567}"/>
              </a:ext>
            </a:extLst>
          </p:cNvPr>
          <p:cNvSpPr/>
          <p:nvPr/>
        </p:nvSpPr>
        <p:spPr bwMode="auto">
          <a:xfrm>
            <a:off x="9893030" y="1803633"/>
            <a:ext cx="1574719" cy="4980289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953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39" y="80426"/>
            <a:ext cx="11553782" cy="644880"/>
          </a:xfrm>
        </p:spPr>
        <p:txBody>
          <a:bodyPr>
            <a:no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Proximity &amp; Spatial Analysis:</a:t>
            </a:r>
            <a:r>
              <a:rPr lang="en-US" altLang="zh-C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Allow to “Zoom-out” &amp; “Zoom-in” Nationally for all Facilities under same “Sector Group”</a:t>
            </a:r>
            <a:endParaRPr lang="zh-CN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9763144" y="630802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C8480B-8B8A-44ED-99CE-490A552FD5B2}"/>
              </a:ext>
            </a:extLst>
          </p:cNvPr>
          <p:cNvGrpSpPr/>
          <p:nvPr/>
        </p:nvGrpSpPr>
        <p:grpSpPr>
          <a:xfrm>
            <a:off x="106607" y="2201571"/>
            <a:ext cx="5295047" cy="3855246"/>
            <a:chOff x="1524000" y="874033"/>
            <a:chExt cx="9178287" cy="57925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81BC56-9C4C-4474-A57E-160FA667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874033"/>
              <a:ext cx="9178287" cy="5792578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BD250C7-45A5-4B80-AB9B-FC1AC1CAF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0691" y="2639830"/>
              <a:ext cx="3675599" cy="26025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6CA807-5A5C-4924-8034-68827C5BB9B1}"/>
                </a:ext>
              </a:extLst>
            </p:cNvPr>
            <p:cNvCxnSpPr/>
            <p:nvPr/>
          </p:nvCxnSpPr>
          <p:spPr bwMode="auto">
            <a:xfrm>
              <a:off x="2718627" y="5930811"/>
              <a:ext cx="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52F0FCA-4207-4B16-9B48-8A3118377D63}"/>
                </a:ext>
              </a:extLst>
            </p:cNvPr>
            <p:cNvSpPr/>
            <p:nvPr/>
          </p:nvSpPr>
          <p:spPr bwMode="auto">
            <a:xfrm>
              <a:off x="2329642" y="2210671"/>
              <a:ext cx="1823258" cy="1675529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9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1D6380-9E7E-4871-8935-9D308B7AF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5277"/>
            <a:stretch/>
          </p:blipFill>
          <p:spPr>
            <a:xfrm>
              <a:off x="3258024" y="4275562"/>
              <a:ext cx="6106000" cy="19468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A7E780-77F9-4181-B85B-A26333CEB478}"/>
                </a:ext>
              </a:extLst>
            </p:cNvPr>
            <p:cNvSpPr/>
            <p:nvPr/>
          </p:nvSpPr>
          <p:spPr>
            <a:xfrm>
              <a:off x="3244701" y="4955916"/>
              <a:ext cx="6088975" cy="508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sz="400" b="1" u="sng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Facility</a:t>
              </a:r>
              <a:r>
                <a:rPr lang="en-US" sz="4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: American Synthesis Rubber Co., KY                 </a:t>
              </a:r>
              <a:r>
                <a:rPr lang="en-US" sz="400" b="1" u="sng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Sector group</a:t>
              </a:r>
              <a:r>
                <a:rPr lang="en-US" sz="400" b="1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: Polymers and Resins Production</a:t>
              </a:r>
              <a:endParaRPr lang="en-US" sz="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defTabSz="914400"/>
              <a:r>
                <a:rPr lang="en-US" sz="1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                                                                                           </a:t>
              </a:r>
            </a:p>
            <a:p>
              <a:pPr defTabSz="914400"/>
              <a:r>
                <a:rPr lang="en-US" sz="4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			             [</a:t>
              </a:r>
              <a:r>
                <a:rPr lang="en-US" sz="7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x     </a:t>
              </a:r>
              <a:r>
                <a:rPr lang="en-US" sz="4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Display national map for Sector group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691BF3-5FA0-408F-A462-6B98FC7160B6}"/>
                </a:ext>
              </a:extLst>
            </p:cNvPr>
            <p:cNvSpPr/>
            <p:nvPr/>
          </p:nvSpPr>
          <p:spPr bwMode="auto">
            <a:xfrm>
              <a:off x="3230592" y="5452967"/>
              <a:ext cx="6106000" cy="1136885"/>
            </a:xfrm>
            <a:prstGeom prst="rect">
              <a:avLst/>
            </a:prstGeom>
            <a:solidFill>
              <a:schemeClr val="bg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9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DB7AB7-225C-4AE1-B1B9-2B1069CAA46E}"/>
                </a:ext>
              </a:extLst>
            </p:cNvPr>
            <p:cNvSpPr/>
            <p:nvPr/>
          </p:nvSpPr>
          <p:spPr>
            <a:xfrm>
              <a:off x="4279859" y="6104166"/>
              <a:ext cx="1904264" cy="27746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6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Create Table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84A689-EAF8-4ED7-B733-7717143C2A70}"/>
                </a:ext>
              </a:extLst>
            </p:cNvPr>
            <p:cNvSpPr/>
            <p:nvPr/>
          </p:nvSpPr>
          <p:spPr>
            <a:xfrm>
              <a:off x="6398804" y="6096958"/>
              <a:ext cx="1821428" cy="27746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6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Create Plot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20978B-1ABA-4B95-8BB1-F4DE170A2154}"/>
                </a:ext>
              </a:extLst>
            </p:cNvPr>
            <p:cNvSpPr/>
            <p:nvPr/>
          </p:nvSpPr>
          <p:spPr>
            <a:xfrm>
              <a:off x="3239737" y="4269740"/>
              <a:ext cx="6121998" cy="34682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7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Proximity and Spatial Analysis for MP Risks and EJ  </a:t>
              </a:r>
              <a:r>
                <a:rPr lang="en-US" sz="9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 </a:t>
              </a:r>
              <a:r>
                <a:rPr lang="en-US" sz="7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endParaRPr lang="en-US" sz="7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878FB0-0D10-418A-92F6-2C4EE4AE07A5}"/>
                </a:ext>
              </a:extLst>
            </p:cNvPr>
            <p:cNvSpPr/>
            <p:nvPr/>
          </p:nvSpPr>
          <p:spPr>
            <a:xfrm>
              <a:off x="3215654" y="4647328"/>
              <a:ext cx="1717797" cy="2774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6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Proximity Analysis</a:t>
              </a:r>
              <a:endParaRPr lang="en-US" sz="6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3DA572-D8D5-4AED-9EE8-BA1804907FB0}"/>
                </a:ext>
              </a:extLst>
            </p:cNvPr>
            <p:cNvSpPr/>
            <p:nvPr/>
          </p:nvSpPr>
          <p:spPr>
            <a:xfrm>
              <a:off x="6375000" y="4675211"/>
              <a:ext cx="1190728" cy="254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/>
              <a:endParaRPr lang="en-US" sz="5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09F5D3-21DA-4064-A5FF-BA0BCF919567}"/>
                </a:ext>
              </a:extLst>
            </p:cNvPr>
            <p:cNvGrpSpPr/>
            <p:nvPr/>
          </p:nvGrpSpPr>
          <p:grpSpPr>
            <a:xfrm>
              <a:off x="6304383" y="5633804"/>
              <a:ext cx="1564787" cy="293775"/>
              <a:chOff x="4667038" y="4938031"/>
              <a:chExt cx="1564787" cy="29377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BF9F624-84B4-43D9-B118-0B28DF181BB9}"/>
                  </a:ext>
                </a:extLst>
              </p:cNvPr>
              <p:cNvSpPr/>
              <p:nvPr/>
            </p:nvSpPr>
            <p:spPr>
              <a:xfrm flipH="1">
                <a:off x="4667038" y="4970872"/>
                <a:ext cx="394817" cy="254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5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5</a:t>
                </a:r>
                <a:endParaRPr lang="en-US" sz="5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7629572-0C1D-4789-8A79-9741A1D6CD0F}"/>
                  </a:ext>
                </a:extLst>
              </p:cNvPr>
              <p:cNvGrpSpPr/>
              <p:nvPr/>
            </p:nvGrpSpPr>
            <p:grpSpPr>
              <a:xfrm>
                <a:off x="4761458" y="4938031"/>
                <a:ext cx="1170432" cy="114009"/>
                <a:chOff x="4807178" y="4892311"/>
                <a:chExt cx="1170432" cy="114009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B448E1AA-A400-4FDB-B625-66B0EC2708F3}"/>
                    </a:ext>
                  </a:extLst>
                </p:cNvPr>
                <p:cNvCxnSpPr/>
                <p:nvPr/>
              </p:nvCxnSpPr>
              <p:spPr bwMode="auto">
                <a:xfrm>
                  <a:off x="4807178" y="4941727"/>
                  <a:ext cx="1170432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112CEC0-27BB-4224-97B3-69A2BFAD3CDA}"/>
                    </a:ext>
                  </a:extLst>
                </p:cNvPr>
                <p:cNvSpPr/>
                <p:nvPr/>
              </p:nvSpPr>
              <p:spPr bwMode="auto">
                <a:xfrm>
                  <a:off x="5043680" y="4892311"/>
                  <a:ext cx="45719" cy="114009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3300"/>
                    </a:solidFill>
                    <a:latin typeface="Arial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7E70A6-CB09-4D14-8979-0F08697C23AE}"/>
                  </a:ext>
                </a:extLst>
              </p:cNvPr>
              <p:cNvSpPr/>
              <p:nvPr/>
            </p:nvSpPr>
            <p:spPr>
              <a:xfrm>
                <a:off x="5639158" y="4977465"/>
                <a:ext cx="592667" cy="254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5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50km</a:t>
                </a:r>
                <a:endParaRPr lang="en-US" sz="500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DC3706-C353-463B-946A-AC7515AABABE}"/>
                </a:ext>
              </a:extLst>
            </p:cNvPr>
            <p:cNvSpPr/>
            <p:nvPr/>
          </p:nvSpPr>
          <p:spPr bwMode="auto">
            <a:xfrm>
              <a:off x="3224362" y="4636767"/>
              <a:ext cx="1725084" cy="30204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9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C015334-AC65-4D69-A681-78A922DB232F}"/>
                </a:ext>
              </a:extLst>
            </p:cNvPr>
            <p:cNvGrpSpPr/>
            <p:nvPr/>
          </p:nvGrpSpPr>
          <p:grpSpPr>
            <a:xfrm>
              <a:off x="4185364" y="5557128"/>
              <a:ext cx="2112958" cy="254342"/>
              <a:chOff x="2592858" y="4893966"/>
              <a:chExt cx="2112958" cy="25434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A7880E1-4595-4F15-832B-55E7F5DEF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71" t="10854" r="72189" b="84137"/>
              <a:stretch/>
            </p:blipFill>
            <p:spPr>
              <a:xfrm>
                <a:off x="3129504" y="4918648"/>
                <a:ext cx="1576312" cy="21802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9285A6-1DC7-4F6D-850A-8E60F942BF82}"/>
                  </a:ext>
                </a:extLst>
              </p:cNvPr>
              <p:cNvSpPr/>
              <p:nvPr/>
            </p:nvSpPr>
            <p:spPr>
              <a:xfrm>
                <a:off x="2592858" y="4893966"/>
                <a:ext cx="1576312" cy="25434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sz="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Radius of  Influence</a:t>
                </a:r>
                <a:endPara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3AD2E8-B447-408B-B0A5-0C6F7EE0F760}"/>
                </a:ext>
              </a:extLst>
            </p:cNvPr>
            <p:cNvSpPr/>
            <p:nvPr/>
          </p:nvSpPr>
          <p:spPr bwMode="auto">
            <a:xfrm>
              <a:off x="9936480" y="3483864"/>
              <a:ext cx="722376" cy="26517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9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0D36652-9C01-4B4B-B051-9238FE158AB7}"/>
                </a:ext>
              </a:extLst>
            </p:cNvPr>
            <p:cNvSpPr/>
            <p:nvPr/>
          </p:nvSpPr>
          <p:spPr bwMode="auto">
            <a:xfrm>
              <a:off x="6539323" y="5253184"/>
              <a:ext cx="201168" cy="168973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sz="900"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474655-35C0-4A1D-B93B-59DA2AC47F31}"/>
                </a:ext>
              </a:extLst>
            </p:cNvPr>
            <p:cNvSpPr/>
            <p:nvPr/>
          </p:nvSpPr>
          <p:spPr>
            <a:xfrm>
              <a:off x="4949447" y="4657269"/>
              <a:ext cx="1531170" cy="27746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6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Spatial Analysis</a:t>
              </a:r>
              <a:endParaRPr lang="en-US" sz="6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E40AD58-A169-4179-8CC8-37834791E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00" t="12892"/>
          <a:stretch/>
        </p:blipFill>
        <p:spPr>
          <a:xfrm>
            <a:off x="6541748" y="2201571"/>
            <a:ext cx="5645338" cy="38552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482E692-D684-4DF4-AB80-AA702545A408}"/>
              </a:ext>
            </a:extLst>
          </p:cNvPr>
          <p:cNvSpPr/>
          <p:nvPr/>
        </p:nvSpPr>
        <p:spPr bwMode="auto">
          <a:xfrm>
            <a:off x="5589438" y="3466448"/>
            <a:ext cx="798937" cy="393675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EFEAF66-7368-422D-ACE3-8EB9FA6410D5}"/>
              </a:ext>
            </a:extLst>
          </p:cNvPr>
          <p:cNvSpPr/>
          <p:nvPr/>
        </p:nvSpPr>
        <p:spPr bwMode="auto">
          <a:xfrm rot="10800000">
            <a:off x="5545996" y="4380159"/>
            <a:ext cx="798937" cy="393675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031A42-D1D3-4979-B9D1-87C0C14CDBA1}"/>
              </a:ext>
            </a:extLst>
          </p:cNvPr>
          <p:cNvSpPr/>
          <p:nvPr/>
        </p:nvSpPr>
        <p:spPr bwMode="auto">
          <a:xfrm>
            <a:off x="9966120" y="3756961"/>
            <a:ext cx="352339" cy="339891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A7009D9-7618-4FA5-BBDB-81F163F92DD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69622" y="2194896"/>
            <a:ext cx="4496498" cy="1575415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694CB9E-02B1-4A7F-97D6-2989DB2389DC}"/>
              </a:ext>
            </a:extLst>
          </p:cNvPr>
          <p:cNvCxnSpPr>
            <a:cxnSpLocks/>
          </p:cNvCxnSpPr>
          <p:nvPr/>
        </p:nvCxnSpPr>
        <p:spPr bwMode="auto">
          <a:xfrm flipH="1">
            <a:off x="5460394" y="4114806"/>
            <a:ext cx="4505726" cy="1959965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A3E117ED-9E0E-4D9B-BF1A-6F6415603569}"/>
              </a:ext>
            </a:extLst>
          </p:cNvPr>
          <p:cNvSpPr/>
          <p:nvPr/>
        </p:nvSpPr>
        <p:spPr>
          <a:xfrm>
            <a:off x="5342977" y="3166264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Zoom-out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CB2BC78-F57A-410C-AEDA-42D4C9B2FFBD}"/>
              </a:ext>
            </a:extLst>
          </p:cNvPr>
          <p:cNvSpPr/>
          <p:nvPr/>
        </p:nvSpPr>
        <p:spPr>
          <a:xfrm>
            <a:off x="5426821" y="4741679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Zoom-in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9" name="Speech Bubble: Rectangle with Corners Rounded 4">
            <a:extLst>
              <a:ext uri="{FF2B5EF4-FFF2-40B4-BE49-F238E27FC236}">
                <a16:creationId xmlns:a16="http://schemas.microsoft.com/office/drawing/2014/main" id="{1C2D021B-BAEC-4FE9-91E6-84F60DE32C5F}"/>
              </a:ext>
            </a:extLst>
          </p:cNvPr>
          <p:cNvSpPr/>
          <p:nvPr/>
        </p:nvSpPr>
        <p:spPr>
          <a:xfrm>
            <a:off x="7349680" y="1145264"/>
            <a:ext cx="4735713" cy="1303464"/>
          </a:xfrm>
          <a:prstGeom prst="wedgeRoundRectCallout">
            <a:avLst>
              <a:gd name="adj1" fmla="val 11601"/>
              <a:gd name="adj2" fmla="val 14250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all facilities within same “Sector group”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Allow to “zoom out” nationally and “zoom-in” back to facility level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Provide color scale for selected MP risk value (e.g., red w/ high MP risk)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68D314-4C1E-40A0-B58A-90CA75409529}"/>
              </a:ext>
            </a:extLst>
          </p:cNvPr>
          <p:cNvSpPr/>
          <p:nvPr/>
        </p:nvSpPr>
        <p:spPr>
          <a:xfrm>
            <a:off x="467771" y="1637377"/>
            <a:ext cx="4689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Proximity Analysis for Source/Sector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352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Appendix 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C4004-E3A5-495F-8ADE-4C0A88F18A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 &amp; Sector Emissions Summary for High MP Risk Ranking CBSAs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(Support “Sector Prioritization” Effort)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B83290B-FD6C-4C46-9994-99787F5F3A1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943623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66" y="3"/>
            <a:ext cx="8649477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 Ranking: </a:t>
            </a:r>
            <a:r>
              <a:rPr lang="en-US" altLang="zh-CN" dirty="0">
                <a:solidFill>
                  <a:srgbClr val="FFFF00"/>
                </a:solidFill>
              </a:rPr>
              <a:t>CBSAs w/ Top-Ranked MP Risks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B594DD99-11C5-4C85-B5C9-002130270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38" y="1317239"/>
            <a:ext cx="348410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8BE169-16B9-44F3-ACC8-C95680A312FC}"/>
              </a:ext>
            </a:extLst>
          </p:cNvPr>
          <p:cNvSpPr/>
          <p:nvPr/>
        </p:nvSpPr>
        <p:spPr>
          <a:xfrm>
            <a:off x="1163904" y="841943"/>
            <a:ext cx="10395305" cy="4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CBSAs with top MP risk ranking: Major CBSAs are selected.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178009B-54F7-490E-9735-0EBC6261BB42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724219-D9A7-44B1-91D7-F8BF28840B40}"/>
              </a:ext>
            </a:extLst>
          </p:cNvPr>
          <p:cNvGraphicFramePr>
            <a:graphicFrameLocks noGrp="1"/>
          </p:cNvGraphicFramePr>
          <p:nvPr/>
        </p:nvGraphicFramePr>
        <p:xfrm>
          <a:off x="302602" y="1455738"/>
          <a:ext cx="5766894" cy="5240251"/>
        </p:xfrm>
        <a:graphic>
          <a:graphicData uri="http://schemas.openxmlformats.org/drawingml/2006/table">
            <a:tbl>
              <a:tblPr/>
              <a:tblGrid>
                <a:gridCol w="235458">
                  <a:extLst>
                    <a:ext uri="{9D8B030D-6E8A-4147-A177-3AD203B41FA5}">
                      <a16:colId xmlns:a16="http://schemas.microsoft.com/office/drawing/2014/main" val="902372365"/>
                    </a:ext>
                  </a:extLst>
                </a:gridCol>
                <a:gridCol w="1070690">
                  <a:extLst>
                    <a:ext uri="{9D8B030D-6E8A-4147-A177-3AD203B41FA5}">
                      <a16:colId xmlns:a16="http://schemas.microsoft.com/office/drawing/2014/main" val="358692631"/>
                    </a:ext>
                  </a:extLst>
                </a:gridCol>
                <a:gridCol w="816690">
                  <a:extLst>
                    <a:ext uri="{9D8B030D-6E8A-4147-A177-3AD203B41FA5}">
                      <a16:colId xmlns:a16="http://schemas.microsoft.com/office/drawing/2014/main" val="3064266357"/>
                    </a:ext>
                  </a:extLst>
                </a:gridCol>
                <a:gridCol w="3105865">
                  <a:extLst>
                    <a:ext uri="{9D8B030D-6E8A-4147-A177-3AD203B41FA5}">
                      <a16:colId xmlns:a16="http://schemas.microsoft.com/office/drawing/2014/main" val="105505425"/>
                    </a:ext>
                  </a:extLst>
                </a:gridCol>
                <a:gridCol w="538191">
                  <a:extLst>
                    <a:ext uri="{9D8B030D-6E8A-4147-A177-3AD203B41FA5}">
                      <a16:colId xmlns:a16="http://schemas.microsoft.com/office/drawing/2014/main" val="1626146044"/>
                    </a:ext>
                  </a:extLst>
                </a:gridCol>
              </a:tblGrid>
              <a:tr h="40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41291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IL-IN-WI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Chicago-Joliet-Naperville, IL-IN-WI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3883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Pittsburgh,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04618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Houston-Sugar Land-Baytown,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26403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Angeles-Long Beach-Santa Ana,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1662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Dallas-Fort Worth-Arlington,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8915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Atlanta-Sandy Springs-Marietta, 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22815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Tampa-St. Petersburg-Clearwater,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63093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Birmingham-Hoover, 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9966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Phoenix-Mesa-Glendale, 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3849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Fresno,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5471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NY-NJ-PA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York-Northern New Jersey-Long Island, NY-NJ-PA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8944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Cleveland-Elyria-Mentor, 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7446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Sacramento--Arden-Arcade--Roseville,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2235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Vegas-Paradise, 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33144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NC-SC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Charlotte-Gastonia-Rock Hill, NC-SC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78317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Diego-Carlsbad-San Marcos,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960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Detroit-Warren-Livonia,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2783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5 &amp; 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MO-IL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Louis, MO-IL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822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Rapids-Wyoming,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45441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Nashville-Davidson--Murfreesboro--Franklin, 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63232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Bakersfield-Delano,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46257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PA-NJ-DE-MD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Philadelphia-Camden-Wilmington, PA-NJ-DE-MD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60506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Riverside-San Bernardino-Ontario,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28071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Miami-Fort Lauderdale-Pompano Beach,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7421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Baton Rouge, 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74844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Paso,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14451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Seattle-Tacoma-Bellevue, WA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3455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Louisville-Jefferson County, 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0683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54D620-F295-4BA7-A9B0-B622135B9D06}"/>
              </a:ext>
            </a:extLst>
          </p:cNvPr>
          <p:cNvGraphicFramePr>
            <a:graphicFrameLocks noGrp="1"/>
          </p:cNvGraphicFramePr>
          <p:nvPr/>
        </p:nvGraphicFramePr>
        <p:xfrm>
          <a:off x="6287604" y="1455738"/>
          <a:ext cx="5601794" cy="5240251"/>
        </p:xfrm>
        <a:graphic>
          <a:graphicData uri="http://schemas.openxmlformats.org/drawingml/2006/table">
            <a:tbl>
              <a:tblPr/>
              <a:tblGrid>
                <a:gridCol w="235458">
                  <a:extLst>
                    <a:ext uri="{9D8B030D-6E8A-4147-A177-3AD203B41FA5}">
                      <a16:colId xmlns:a16="http://schemas.microsoft.com/office/drawing/2014/main" val="4003523498"/>
                    </a:ext>
                  </a:extLst>
                </a:gridCol>
                <a:gridCol w="1070690">
                  <a:extLst>
                    <a:ext uri="{9D8B030D-6E8A-4147-A177-3AD203B41FA5}">
                      <a16:colId xmlns:a16="http://schemas.microsoft.com/office/drawing/2014/main" val="2276800446"/>
                    </a:ext>
                  </a:extLst>
                </a:gridCol>
                <a:gridCol w="899240">
                  <a:extLst>
                    <a:ext uri="{9D8B030D-6E8A-4147-A177-3AD203B41FA5}">
                      <a16:colId xmlns:a16="http://schemas.microsoft.com/office/drawing/2014/main" val="2150586868"/>
                    </a:ext>
                  </a:extLst>
                </a:gridCol>
                <a:gridCol w="2858215">
                  <a:extLst>
                    <a:ext uri="{9D8B030D-6E8A-4147-A177-3AD203B41FA5}">
                      <a16:colId xmlns:a16="http://schemas.microsoft.com/office/drawing/2014/main" val="3218987536"/>
                    </a:ext>
                  </a:extLst>
                </a:gridCol>
                <a:gridCol w="538191">
                  <a:extLst>
                    <a:ext uri="{9D8B030D-6E8A-4147-A177-3AD203B41FA5}">
                      <a16:colId xmlns:a16="http://schemas.microsoft.com/office/drawing/2014/main" val="3677679317"/>
                    </a:ext>
                  </a:extLst>
                </a:gridCol>
              </a:tblGrid>
              <a:tr h="40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75763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Denver-Aurora-Broomfield, CO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462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61272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Visalia-Porterville,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80014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Bridgeport-Stamford-Norwalk, CT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0979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TN-MS-AR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Memphis, TN-MS-AR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91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Allentown-Bethlehem-Easton, PA-NJ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32922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Orleans-Metairie-Kenner, 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31332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Greensboro-High Point, 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10561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Mobile, 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947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Chattanooga, TN-GA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4131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Knoxville, 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854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DC-VA-MD-WV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Washington-Arlington-Alexandria, DC-VA-MD-WV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34859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Tulsa, OK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24334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Tucson, 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7538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Charleston-North Charleston-Summerville,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27529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Greenville-Mauldin-Easley,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2915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Charleston, 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683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Spartanburg,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7090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Winston-Salem, 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69785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Lakeland-Winter Haven,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6326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Akron, 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4665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Beaumont-Port Arthur,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1367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Lansing-East Lansing,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57159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Orlando-Kissimmee-Sanford,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00854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Eugene-Springfield, OR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9717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Reno-Sparks, 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5505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4 &amp;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OH-KY-IN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Cincinnati-Middletown, OH-KY-IN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95730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Lancaster,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837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480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83183F-702A-4554-AC53-E438C1FD6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43" t="12303" r="29242" b="8298"/>
          <a:stretch/>
        </p:blipFill>
        <p:spPr>
          <a:xfrm>
            <a:off x="1098959" y="777265"/>
            <a:ext cx="9577138" cy="608073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“Source/Sector” Emissions Summary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8534400" y="2317552"/>
            <a:ext cx="3246120" cy="2153780"/>
          </a:xfrm>
          <a:prstGeom prst="wedgeRoundRectCallout">
            <a:avLst>
              <a:gd name="adj1" fmla="val -39786"/>
              <a:gd name="adj2" fmla="val -7013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“Source/Sector Emission Summary” function allow to select major CBSAs and provides source and sector emissions summary to support OAQPS’s “Sector Prioritization” project effort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64ADF2-0EDF-42DD-BE20-DBB215AF2B81}"/>
              </a:ext>
            </a:extLst>
          </p:cNvPr>
          <p:cNvCxnSpPr/>
          <p:nvPr/>
        </p:nvCxnSpPr>
        <p:spPr bwMode="auto">
          <a:xfrm>
            <a:off x="2357306" y="973123"/>
            <a:ext cx="64763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19873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ABB9ED-B16B-449D-B428-D5FFD31D679D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524596"/>
          <a:ext cx="8909480" cy="4968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3763">
                  <a:extLst>
                    <a:ext uri="{9D8B030D-6E8A-4147-A177-3AD203B41FA5}">
                      <a16:colId xmlns:a16="http://schemas.microsoft.com/office/drawing/2014/main" val="192125384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317374975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1751277888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87072934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324173238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738059545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439238523"/>
                    </a:ext>
                  </a:extLst>
                </a:gridCol>
                <a:gridCol w="895905">
                  <a:extLst>
                    <a:ext uri="{9D8B030D-6E8A-4147-A177-3AD203B41FA5}">
                      <a16:colId xmlns:a16="http://schemas.microsoft.com/office/drawing/2014/main" val="2988727084"/>
                    </a:ext>
                  </a:extLst>
                </a:gridCol>
                <a:gridCol w="84116">
                  <a:extLst>
                    <a:ext uri="{9D8B030D-6E8A-4147-A177-3AD203B41FA5}">
                      <a16:colId xmlns:a16="http://schemas.microsoft.com/office/drawing/2014/main" val="1293066426"/>
                    </a:ext>
                  </a:extLst>
                </a:gridCol>
              </a:tblGrid>
              <a:tr h="138629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“Sector group” emissions combined for all 50 Highest Risk Ranked CBSAs  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Population:  134,940,816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33545"/>
                  </a:ext>
                </a:extLst>
              </a:tr>
              <a:tr h="3102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NOx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Gas_VOC_HAPs</a:t>
                      </a:r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(LB)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Heavy_Metal_HAPs</a:t>
                      </a:r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(LB)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CO2e </a:t>
                      </a:r>
                    </a:p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 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(freq. &amp; rank)</a:t>
                      </a: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440205617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Utilities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276526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195865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25828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6432707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127030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485754073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414266259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Petroleum Refining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40169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12438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10295621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99736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95097998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723971449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Coke Ovens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1787622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29716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14570119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54738396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Pesticides and Agricultural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17644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1627958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18233480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878587901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14522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1073205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48966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5231826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839440508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 Processing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13714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12628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886251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33740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8364046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001762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and Steel Production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10679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13345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858984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110757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33030868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611133245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Cement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10566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44083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1472498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25010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27859268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498190575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Transportation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8127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63035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10417526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122777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18485627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98742300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Pulp and Paper Industry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9791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7227413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23704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10517197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696072597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38070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10280694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82521408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89145749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Landfills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9872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2799470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28651639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75373681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 Products (Cleaning, Photographic, etc.)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1363144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1389978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1531071706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 and Gas Production and Distribution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28271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4467061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12342771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1716656838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Products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6197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4110212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2496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3408089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184021676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Non-Ferrous Metals Production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3663067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91643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2165692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042173614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92289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1174855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8012797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Clay Products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650323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200293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5351518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 Incineration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11872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679918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9825913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468328456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1439"/>
            <a:ext cx="91440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Sectors Most Prevalent in Highest Risk Areas</a:t>
            </a:r>
            <a:endParaRPr lang="zh-CN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C8E8AD-BD84-42BD-BC6C-DD62781288CB}"/>
              </a:ext>
            </a:extLst>
          </p:cNvPr>
          <p:cNvSpPr/>
          <p:nvPr/>
        </p:nvSpPr>
        <p:spPr>
          <a:xfrm>
            <a:off x="1641260" y="850973"/>
            <a:ext cx="9026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marR="0" lvl="0" indent="-3476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Method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Highest emitting sectors within top ranked 50 CBSAs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sz="16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 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acilities are grouped based on “Sector definition” spreadsheet created by Marc H. &amp; SPPD)*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6EFE08A-9033-41A6-8031-7F90841FCC7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1C752-4D9F-4DF3-B158-CFA7F55014EF}"/>
              </a:ext>
            </a:extLst>
          </p:cNvPr>
          <p:cNvSpPr txBox="1"/>
          <p:nvPr/>
        </p:nvSpPr>
        <p:spPr>
          <a:xfrm>
            <a:off x="1428750" y="6490771"/>
            <a:ext cx="704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*Appendix contains graphics with sector ranking by pollutants</a:t>
            </a:r>
          </a:p>
        </p:txBody>
      </p:sp>
    </p:spTree>
    <p:extLst>
      <p:ext uri="{BB962C8B-B14F-4D97-AF65-F5344CB8AC3E}">
        <p14:creationId xmlns:p14="http://schemas.microsoft.com/office/powerpoint/2010/main" val="3742078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0C906DB-1282-40E1-924E-441BA16B5589}"/>
              </a:ext>
            </a:extLst>
          </p:cNvPr>
          <p:cNvGraphicFramePr>
            <a:graphicFrameLocks/>
          </p:cNvGraphicFramePr>
          <p:nvPr/>
        </p:nvGraphicFramePr>
        <p:xfrm>
          <a:off x="1780032" y="963894"/>
          <a:ext cx="8769096" cy="582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NOx: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1516D-9513-4BF0-8203-EC358FC6921E}"/>
              </a:ext>
            </a:extLst>
          </p:cNvPr>
          <p:cNvSpPr txBox="1"/>
          <p:nvPr/>
        </p:nvSpPr>
        <p:spPr>
          <a:xfrm>
            <a:off x="2433706" y="1321038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over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2AC7120-0F24-455C-9271-21BAC35AE90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1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3E45-86FF-4CAA-8346-6223399F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71" y="63051"/>
            <a:ext cx="11272007" cy="669103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Main Feedback from OAQPS/SMT and MP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53E8D-C225-4F35-8E62-2D2F8A8FF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12" y="1119602"/>
            <a:ext cx="10926661" cy="56166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 the national screening metrics for air toxics to reduce possible “false-negatives”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1200"/>
              </a:spcAft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to recent emissions, AQ and health risk data and include EJ/demographic indicators, tribal areas, and monitoring data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Enhance current “region” focus of tool to provide “national” (zoom-out) and “area-specific” (zoom-in) screening capabilities for “sources/sector groups” in multi-pollutant context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1200"/>
              </a:spcAft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high-risk areas, provide proximity screening capabilities for selected source, monitoring site, or community of interest to conduct analyses for both MP and EJ issues of concern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4DDC9F8-703E-4E87-AF9A-484D305F6E3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53298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0BC7B0-6143-4EEB-9B0B-4F37D0C03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600" dirty="0"/>
              <a:t>Questions?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3EA8C-D73C-4094-B37F-5D99D33C768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96506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592" y="2132712"/>
            <a:ext cx="6428232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1.8.5”: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51A672-BB0B-4B94-AF26-F3E32EA15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021" y="6262544"/>
            <a:ext cx="8915400" cy="1752600"/>
          </a:xfrm>
        </p:spPr>
        <p:txBody>
          <a:bodyPr/>
          <a:lstStyle/>
          <a:p>
            <a:pPr algn="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Carey Jang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964735" y="3779342"/>
            <a:ext cx="1059568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微软雅黑"/>
              </a:rPr>
              <a:t>Download “NEXUS” tool: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The “NEXUS 1.8.5” package (“NEXUS 1.8.5 Setup.exe” &amp; “NEXUS 1.8.5 Data.exe”: run both “*.exe” files to install) can be downloaded at OAQPS’s Shared Drive:                	</a:t>
            </a:r>
            <a:r>
              <a:rPr lang="en-US" sz="2000" i="1" dirty="0">
                <a:solidFill>
                  <a:srgbClr val="0000FF"/>
                </a:solidFill>
                <a:latin typeface="Calibri"/>
                <a:ea typeface="微软雅黑"/>
              </a:rPr>
              <a:t>G:\SHARE\NEXUS\NEXUS 1.8.5\*</a:t>
            </a:r>
          </a:p>
          <a:p>
            <a:pPr defTabSz="914400" fontAlgn="base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  <a:ea typeface="微软雅黑"/>
              </a:rPr>
              <a:t>  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or at EPA’s new FTP site:</a:t>
            </a:r>
          </a:p>
          <a:p>
            <a:pPr defTabSz="914400" fontAlgn="base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       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400" i="1" u="sng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lang="en-US" sz="2000" i="1" u="sng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ftp://newftp.epa.gov/aqmg/cjang/NEXUS/NEXUS 1.8.5/*</a:t>
            </a:r>
            <a:endParaRPr lang="en-US" sz="2400" i="1" u="sng" dirty="0">
              <a:solidFill>
                <a:srgbClr val="0000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685800" indent="-630238" defTabSz="914400" fontAlgn="base">
              <a:defRPr/>
            </a:pPr>
            <a:endParaRPr lang="en-US" altLang="zh-CN" sz="800" i="1" dirty="0">
              <a:solidFill>
                <a:srgbClr val="7030A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indent="-630238" fontAlgn="base">
              <a:defRPr/>
            </a:pPr>
            <a:r>
              <a:rPr lang="en-US" altLang="zh-CN" b="1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Power Broker (limited elevated privilege) to install “NEXUS tool” at EPA’s PC; </a:t>
            </a:r>
          </a:p>
          <a:p>
            <a:pPr marL="685800" indent="-630238" fontAlgn="base">
              <a:defRPr/>
            </a:pP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	Check “</a:t>
            </a:r>
            <a:r>
              <a:rPr lang="en-US" altLang="zh-CN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to see if NEXUS program &amp; input dataset installations are successful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6EEA9EF-6EEA-445E-A001-D00D53EC9D66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15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49F09C-65A0-4220-AC70-BDE4420E2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01" y="880624"/>
            <a:ext cx="9525000" cy="59531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8534400" y="630148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727801" y="1351547"/>
            <a:ext cx="996696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018391" y="2308147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i="1" u="sng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 &amp; “Data Query” model)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9400766" y="1310717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6819511" y="1887359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779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5E9C0-0317-4218-B531-DDF867F90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26" y="933953"/>
            <a:ext cx="10256044" cy="5555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F87359-7B27-4CB8-B9F0-C649BE27C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052" y="4310273"/>
            <a:ext cx="1820642" cy="4733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889812" y="1653422"/>
            <a:ext cx="1714150" cy="27172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448599" y="2764833"/>
            <a:ext cx="2046189" cy="866703"/>
          </a:xfrm>
          <a:prstGeom prst="wedgeRoundRectCallout">
            <a:avLst>
              <a:gd name="adj1" fmla="val -91885"/>
              <a:gd name="adj2" fmla="val -7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889812" y="4365755"/>
            <a:ext cx="1714150" cy="129508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328411" y="4069943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“Advanced Option”: provide HAPs &amp; species selections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9915689" y="640479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894826" y="1020806"/>
            <a:ext cx="1999376" cy="1940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2507373" y="1197162"/>
            <a:ext cx="776354" cy="1930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831360" y="848590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914400">
              <a:buFontTx/>
              <a:buAutoNum type="arabicPeriod"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“File” to open or save a project</a:t>
            </a:r>
          </a:p>
          <a:p>
            <a:pPr marL="342900" indent="-342900" defTabSz="914400">
              <a:buFontTx/>
              <a:buAutoNum type="arabicPeriod"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Switch between 3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3639185" y="1692492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NEXUS project file name </a:t>
            </a:r>
          </a:p>
        </p:txBody>
      </p:sp>
    </p:spTree>
    <p:extLst>
      <p:ext uri="{BB962C8B-B14F-4D97-AF65-F5344CB8AC3E}">
        <p14:creationId xmlns:p14="http://schemas.microsoft.com/office/powerpoint/2010/main" val="349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AA5E6-F647-4CA7-8ACA-A7FD3E7E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16" y="834651"/>
            <a:ext cx="10981189" cy="5926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416029" y="1656580"/>
            <a:ext cx="1061096" cy="994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431121" y="1715572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313662" y="6445955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185736" y="5665737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“Apply” new selections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28506" y="1738413"/>
            <a:ext cx="1786856" cy="70925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28505" y="3046854"/>
            <a:ext cx="1786856" cy="54202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28504" y="4269995"/>
            <a:ext cx="1786856" cy="82120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416029" y="4234232"/>
            <a:ext cx="1061096" cy="73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416029" y="3475722"/>
            <a:ext cx="1061096" cy="724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2148096" y="873723"/>
            <a:ext cx="2479631" cy="527164"/>
          </a:xfrm>
          <a:prstGeom prst="wedgeRoundRectCallout">
            <a:avLst>
              <a:gd name="adj1" fmla="val -84658"/>
              <a:gd name="adj2" fmla="val 110337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“Check” boxes to change/add selections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400649" y="2714992"/>
            <a:ext cx="1061096" cy="7056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549992" y="4296152"/>
            <a:ext cx="3739898" cy="1056024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“Slider bars” allow to select &amp; adjust “Ambient” and/or “Risk” threshold levels and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displaying color map</a:t>
            </a: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31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0A37C2-C8AD-4D91-BA0D-B873765AF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24" y="897385"/>
            <a:ext cx="10385570" cy="571165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New EJ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797624" y="4905930"/>
            <a:ext cx="2809641" cy="12164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3607265" y="4303552"/>
            <a:ext cx="2978093" cy="9571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3623373" y="4303552"/>
            <a:ext cx="3876385" cy="14631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509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20D11B-23DB-481F-AEBF-AAD8DEA2C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13" y="873781"/>
            <a:ext cx="11028174" cy="6203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C8093BC-1430-4974-A6BC-832A0F154582}"/>
              </a:ext>
            </a:extLst>
          </p:cNvPr>
          <p:cNvSpPr txBox="1">
            <a:spLocks/>
          </p:cNvSpPr>
          <p:nvPr/>
        </p:nvSpPr>
        <p:spPr>
          <a:xfrm>
            <a:off x="9834693" y="64135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47B90-0631-4608-8946-DBA67CC9DA4C}"/>
              </a:ext>
            </a:extLst>
          </p:cNvPr>
          <p:cNvSpPr/>
          <p:nvPr/>
        </p:nvSpPr>
        <p:spPr>
          <a:xfrm>
            <a:off x="3557316" y="1557650"/>
            <a:ext cx="484632" cy="16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0000"/>
              </a:solidFill>
              <a:latin typeface="Calibri"/>
              <a:ea typeface="微软雅黑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350170" y="5540996"/>
            <a:ext cx="1897163" cy="851226"/>
          </a:xfrm>
          <a:prstGeom prst="wedgeRoundRectCallout">
            <a:avLst>
              <a:gd name="adj1" fmla="val -86854"/>
              <a:gd name="adj2" fmla="val 1036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to change color &amp; transparency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30250-AFC6-4222-AA13-0D85DB609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206" y="4194951"/>
            <a:ext cx="1751846" cy="2428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5472394" y="983513"/>
            <a:ext cx="3118657" cy="673211"/>
          </a:xfrm>
          <a:prstGeom prst="wedgeRoundRectCallout">
            <a:avLst>
              <a:gd name="adj1" fmla="val -72356"/>
              <a:gd name="adj2" fmla="val 1141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“Base Map”: Change boundary lines and background map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757B91-2F2E-43E9-882C-398D969D6C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895" t="49507" r="20799" b="45378"/>
          <a:stretch/>
        </p:blipFill>
        <p:spPr>
          <a:xfrm>
            <a:off x="5831586" y="2955606"/>
            <a:ext cx="2147068" cy="464251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8371797" y="2257789"/>
            <a:ext cx="1897163" cy="546547"/>
          </a:xfrm>
          <a:prstGeom prst="wedgeRoundRectCallout">
            <a:avLst>
              <a:gd name="adj1" fmla="val -75446"/>
              <a:gd name="adj2" fmla="val 674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“Right-click” map to save image</a:t>
            </a:r>
          </a:p>
        </p:txBody>
      </p:sp>
    </p:spTree>
    <p:extLst>
      <p:ext uri="{BB962C8B-B14F-4D97-AF65-F5344CB8AC3E}">
        <p14:creationId xmlns:p14="http://schemas.microsoft.com/office/powerpoint/2010/main" val="33913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2B4E8C-C20B-4CB6-AAF3-06745A4ED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24" y="897385"/>
            <a:ext cx="10385570" cy="57116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339644" y="1941312"/>
            <a:ext cx="2863079" cy="16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5584535" y="1117928"/>
            <a:ext cx="4855464" cy="427541"/>
          </a:xfrm>
          <a:prstGeom prst="wedgeRoundRectCallout">
            <a:avLst>
              <a:gd name="adj1" fmla="val 248"/>
              <a:gd name="adj2" fmla="val 1338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select “EPA regions”, “States”, or “CBSA”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0" name="图片 15">
            <a:extLst>
              <a:ext uri="{FF2B5EF4-FFF2-40B4-BE49-F238E27FC236}">
                <a16:creationId xmlns:a16="http://schemas.microsoft.com/office/drawing/2014/main" id="{BD88C4BC-78B0-49CE-9007-E668ADC6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94" y="2729716"/>
            <a:ext cx="3191854" cy="13076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E2D2B02-DD4E-4998-9F7B-178607C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49" y="2729716"/>
            <a:ext cx="3274748" cy="134163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0DCE91-4047-4884-88FC-D186D82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99" y="4333644"/>
            <a:ext cx="5276850" cy="14625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1822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FF"/>
                </a:solidFill>
              </a:rPr>
              <a:t>Examples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EPA Region 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NC State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Louisville CBSA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972998-DE1A-46E8-8AA1-25581F86A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169" y="878978"/>
            <a:ext cx="4354464" cy="2971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2A9671-72FC-45AA-9E73-05A66A19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992" y="878978"/>
            <a:ext cx="4572000" cy="2984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3E8685-A3B6-4152-B38B-2DCFD4B0E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569" y="3832342"/>
            <a:ext cx="4208175" cy="30073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8390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18FD039-9F94-4B66-A11F-2C79FC04B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6" y="810766"/>
            <a:ext cx="9144000" cy="60472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D1019C-E04C-4C37-AD9E-F3D1BA6C701D}"/>
              </a:ext>
            </a:extLst>
          </p:cNvPr>
          <p:cNvSpPr/>
          <p:nvPr/>
        </p:nvSpPr>
        <p:spPr>
          <a:xfrm>
            <a:off x="7123373" y="1752108"/>
            <a:ext cx="1273375" cy="131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E97C69FF-8089-4F2B-AD37-5A84A7B2C062}"/>
              </a:ext>
            </a:extLst>
          </p:cNvPr>
          <p:cNvSpPr/>
          <p:nvPr/>
        </p:nvSpPr>
        <p:spPr>
          <a:xfrm>
            <a:off x="4349792" y="810766"/>
            <a:ext cx="4800601" cy="639549"/>
          </a:xfrm>
          <a:prstGeom prst="wedgeRoundRectCallout">
            <a:avLst>
              <a:gd name="adj1" fmla="val 25995"/>
              <a:gd name="adj2" fmla="val 92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“Emission Sources” tab to display emission sources </a:t>
            </a:r>
            <a:r>
              <a:rPr lang="en-US" dirty="0">
                <a:solidFill>
                  <a:srgbClr val="00B050"/>
                </a:solidFill>
                <a:latin typeface="Calibri"/>
                <a:ea typeface="微软雅黑"/>
              </a:rPr>
              <a:t>(green dots)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and launch new window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5213605" y="4545453"/>
            <a:ext cx="929591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6158628" y="4137235"/>
            <a:ext cx="349537" cy="4082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6333744" y="5388771"/>
            <a:ext cx="3773947" cy="896749"/>
          </a:xfrm>
          <a:prstGeom prst="wedgeRoundRectCallout">
            <a:avLst>
              <a:gd name="adj1" fmla="val -53760"/>
              <a:gd name="adj2" fmla="val -1176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any “facility” to link &amp; display source location and emission information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3559425" y="1886272"/>
            <a:ext cx="1092708" cy="13598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4349792" y="3321337"/>
            <a:ext cx="863813" cy="11232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889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115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NEXUS: </a:t>
            </a:r>
            <a:r>
              <a:rPr lang="en-US" altLang="zh-CN" sz="3600" dirty="0">
                <a:solidFill>
                  <a:srgbClr val="FFFF00"/>
                </a:solidFill>
              </a:rPr>
              <a:t>2021 Development Plan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BAAC2-553B-4104-BA51-F4F49FA9EAC3}"/>
              </a:ext>
            </a:extLst>
          </p:cNvPr>
          <p:cNvSpPr/>
          <p:nvPr/>
        </p:nvSpPr>
        <p:spPr>
          <a:xfrm>
            <a:off x="545739" y="686056"/>
            <a:ext cx="11330609" cy="5951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30000"/>
              </a:lnSpc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Near-term Priorities for 2021 NEXUS development: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741363" indent="-393700">
              <a:lnSpc>
                <a:spcPct val="130000"/>
              </a:lnSpc>
              <a:buFont typeface="+mj-lt"/>
              <a:buAutoNum type="arabicPeriod"/>
              <a:tabLst>
                <a:tab pos="804863" algn="l"/>
              </a:tabLst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Upgrade NEXUS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metrics/EJ indicators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EPA beta testing</a:t>
            </a:r>
          </a:p>
          <a:p>
            <a:pPr marL="969963" lvl="1" indent="-284163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Revising national air toxic (AT) metrics based on AT team’s suggestions </a:t>
            </a:r>
          </a:p>
          <a:p>
            <a:pPr marL="969963" lvl="1" indent="-284163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Include EJ/demographic index from EJSCREEN and Tribal areas</a:t>
            </a:r>
          </a:p>
          <a:p>
            <a:pPr marL="741363" indent="-393700" defTabSz="914400">
              <a:lnSpc>
                <a:spcPct val="130000"/>
              </a:lnSpc>
              <a:buFont typeface="+mj-lt"/>
              <a:buAutoNum type="arabicPeriod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Update to 2017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emissions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data and develop “source/sector emissions summary” and “source category emissions” function </a:t>
            </a:r>
          </a:p>
          <a:p>
            <a:pPr marL="741363" indent="-393700" defTabSz="914400">
              <a:lnSpc>
                <a:spcPct val="130000"/>
              </a:lnSpc>
              <a:buFont typeface="+mj-lt"/>
              <a:buAutoNum type="arabicPeriod"/>
              <a:tabLst>
                <a:tab pos="804863" algn="l"/>
              </a:tabLst>
              <a:defRPr/>
            </a:pPr>
            <a:endParaRPr lang="en-US" sz="2800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804863" indent="-457200" defTabSz="914400">
              <a:lnSpc>
                <a:spcPct val="150000"/>
              </a:lnSpc>
              <a:buFont typeface="+mj-lt"/>
              <a:buAutoNum type="arabicPeriod" startAt="3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to 2017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AQ fused data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(PM</a:t>
            </a:r>
            <a:r>
              <a:rPr lang="en-US" sz="2800" b="1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2.5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O</a:t>
            </a:r>
            <a:r>
              <a:rPr lang="en-US" sz="2800" b="1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AT) </a:t>
            </a:r>
            <a:r>
              <a:rPr lang="en-US" sz="2400" b="1" kern="0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and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health risk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data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    		(</a:t>
            </a:r>
            <a:r>
              <a:rPr lang="en-US" sz="2400" b="1" u="sng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Note: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need approval from SMT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updating AT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risk work)</a:t>
            </a:r>
          </a:p>
          <a:p>
            <a:pPr marL="804863" indent="-457200" defTabSz="914400">
              <a:lnSpc>
                <a:spcPct val="130000"/>
              </a:lnSpc>
              <a:buFont typeface="+mj-lt"/>
              <a:buAutoNum type="arabicPeriod" startAt="3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Include &amp; display AQ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onitoring sites/data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(PM</a:t>
            </a:r>
            <a:r>
              <a:rPr lang="en-US" sz="2400" b="1" kern="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400" b="1" kern="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AT) 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804863" indent="-457200" defTabSz="914400">
              <a:lnSpc>
                <a:spcPct val="130000"/>
              </a:lnSpc>
              <a:buFont typeface="+mj-lt"/>
              <a:buAutoNum type="arabicPeriod" startAt="3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Develop screening capabilities</a:t>
            </a:r>
            <a:r>
              <a:rPr lang="en-US" sz="2400" b="1" kern="0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 “Proximity analysis for MP risk and EJ”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at census tract-level and/or block group-level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155A7-1A11-4D8A-8580-1B32A3A167CA}"/>
              </a:ext>
            </a:extLst>
          </p:cNvPr>
          <p:cNvCxnSpPr/>
          <p:nvPr/>
        </p:nvCxnSpPr>
        <p:spPr bwMode="auto">
          <a:xfrm>
            <a:off x="1569720" y="3833946"/>
            <a:ext cx="9052560" cy="0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C4639B8-A039-4039-B460-D751B6B6D588}"/>
              </a:ext>
            </a:extLst>
          </p:cNvPr>
          <p:cNvSpPr txBox="1"/>
          <p:nvPr/>
        </p:nvSpPr>
        <p:spPr>
          <a:xfrm>
            <a:off x="2967732" y="3411687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pc="300" dirty="0">
                <a:solidFill>
                  <a:srgbClr val="FF0000"/>
                </a:solidFill>
                <a:latin typeface="Arial Black" panose="020B0A04020102020204" pitchFamily="34" charset="0"/>
              </a:rPr>
              <a:t>Ongoing</a:t>
            </a:r>
            <a:endParaRPr lang="en-US" sz="2000" i="1" spc="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89EACB-4550-4CB7-B3B5-DC159116DA79}"/>
              </a:ext>
            </a:extLst>
          </p:cNvPr>
          <p:cNvCxnSpPr/>
          <p:nvPr/>
        </p:nvCxnSpPr>
        <p:spPr bwMode="auto">
          <a:xfrm flipV="1">
            <a:off x="4898136" y="3472559"/>
            <a:ext cx="182880" cy="32004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B93645-068A-4354-9A67-C59FF8678A8E}"/>
              </a:ext>
            </a:extLst>
          </p:cNvPr>
          <p:cNvSpPr txBox="1"/>
          <p:nvPr/>
        </p:nvSpPr>
        <p:spPr>
          <a:xfrm>
            <a:off x="6104634" y="3778637"/>
            <a:ext cx="1838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300" dirty="0">
                <a:solidFill>
                  <a:srgbClr val="FF0000"/>
                </a:solidFill>
                <a:latin typeface="Arial Black" panose="020B0A04020102020204" pitchFamily="34" charset="0"/>
              </a:rPr>
              <a:t>Planned</a:t>
            </a:r>
            <a:endParaRPr lang="en-US" sz="2000" i="1" spc="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090EA7-E1B6-4B36-A6C9-784EEDEC648E}"/>
              </a:ext>
            </a:extLst>
          </p:cNvPr>
          <p:cNvCxnSpPr>
            <a:cxnSpLocks/>
          </p:cNvCxnSpPr>
          <p:nvPr/>
        </p:nvCxnSpPr>
        <p:spPr bwMode="auto">
          <a:xfrm flipH="1">
            <a:off x="8007098" y="3873352"/>
            <a:ext cx="192685" cy="36397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9917738-B1B1-4D52-8FB1-4246357BACBD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124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F1555-2E4B-4E88-928E-5314086A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0" b="6350"/>
          <a:stretch/>
        </p:blipFill>
        <p:spPr>
          <a:xfrm>
            <a:off x="1524000" y="1006972"/>
            <a:ext cx="9144000" cy="5734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192780" y="3776472"/>
            <a:ext cx="873252" cy="338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3060192" y="4353042"/>
            <a:ext cx="4672584" cy="2829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03648" y="1839759"/>
            <a:ext cx="3813048" cy="729294"/>
          </a:xfrm>
          <a:prstGeom prst="wedgeRoundRectCallout">
            <a:avLst>
              <a:gd name="adj1" fmla="val -71469"/>
              <a:gd name="adj2" fmla="val 2117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scroll down to county-level (e.g., Wake County, NC)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642872" y="4353042"/>
            <a:ext cx="1335024" cy="346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272272" y="3334089"/>
            <a:ext cx="14173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Wake county, NC</a:t>
            </a:r>
          </a:p>
        </p:txBody>
      </p:sp>
    </p:spTree>
    <p:extLst>
      <p:ext uri="{BB962C8B-B14F-4D97-AF65-F5344CB8AC3E}">
        <p14:creationId xmlns:p14="http://schemas.microsoft.com/office/powerpoint/2010/main" val="2468245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CEB2B-5773-4FCC-90FC-072E04F3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00" b="5584"/>
          <a:stretch/>
        </p:blipFill>
        <p:spPr>
          <a:xfrm>
            <a:off x="1524000" y="988684"/>
            <a:ext cx="9144000" cy="58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BEC8D0-E7E4-4226-A2AB-8A55BCC8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775" y="3182677"/>
            <a:ext cx="5066665" cy="358276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2100072" y="4498848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2758440" y="4187952"/>
            <a:ext cx="5943600" cy="1207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2100072" y="3978102"/>
            <a:ext cx="1106424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8101584" y="2669833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Durham county, NC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6402324" y="1001962"/>
            <a:ext cx="3813048" cy="729294"/>
          </a:xfrm>
          <a:prstGeom prst="wedgeRoundRectCallout">
            <a:avLst>
              <a:gd name="adj1" fmla="val -63555"/>
              <a:gd name="adj2" fmla="val 976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Provide selection of CAPs precursors &amp; </a:t>
            </a:r>
            <a:r>
              <a:rPr lang="en-US" u="sng" dirty="0">
                <a:solidFill>
                  <a:srgbClr val="0000FF"/>
                </a:solidFill>
                <a:latin typeface="Calibri"/>
                <a:ea typeface="微软雅黑"/>
              </a:rPr>
              <a:t>HAPs species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1652016" y="5180161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406268-7787-4868-8015-ED02472AC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774" y="853793"/>
            <a:ext cx="4416552" cy="2219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2243570" y="1261872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4389362" y="1267968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593458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83183F-702A-4554-AC53-E438C1FD6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43" t="12303" r="29242" b="8298"/>
          <a:stretch/>
        </p:blipFill>
        <p:spPr>
          <a:xfrm>
            <a:off x="1098959" y="777265"/>
            <a:ext cx="9577138" cy="608073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“Source/Sector” Emissions Summary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42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8534400" y="2317552"/>
            <a:ext cx="3246120" cy="2153780"/>
          </a:xfrm>
          <a:prstGeom prst="wedgeRoundRectCallout">
            <a:avLst>
              <a:gd name="adj1" fmla="val -39786"/>
              <a:gd name="adj2" fmla="val -7013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“Source/Sector Emission Summary” function allow to select major CBSAs and provides source and sector emissions summary to support OAQPS’s “Sector Prioritization” project effort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64ADF2-0EDF-42DD-BE20-DBB215AF2B81}"/>
              </a:ext>
            </a:extLst>
          </p:cNvPr>
          <p:cNvCxnSpPr/>
          <p:nvPr/>
        </p:nvCxnSpPr>
        <p:spPr bwMode="auto">
          <a:xfrm>
            <a:off x="2357306" y="973123"/>
            <a:ext cx="64763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71262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6946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642872" y="3673667"/>
            <a:ext cx="3246120" cy="1787565"/>
          </a:xfrm>
          <a:prstGeom prst="wedgeRoundRectCallout">
            <a:avLst>
              <a:gd name="adj1" fmla="val 116565"/>
              <a:gd name="adj2" fmla="val -1461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“EPA Region Table Generator” provides attainment status of O3 and PM2.5 and their DVs; also allows to select any EPA region based on data updated to 2018.</a:t>
            </a:r>
          </a:p>
        </p:txBody>
      </p:sp>
    </p:spTree>
    <p:extLst>
      <p:ext uri="{BB962C8B-B14F-4D97-AF65-F5344CB8AC3E}">
        <p14:creationId xmlns:p14="http://schemas.microsoft.com/office/powerpoint/2010/main" val="3967804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6DFCC-9882-4512-B9D3-6F2248E5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977001"/>
            <a:ext cx="9144000" cy="5776452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366249" y="2275329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6788428" y="909135"/>
            <a:ext cx="3227459" cy="601827"/>
          </a:xfrm>
          <a:prstGeom prst="wedgeRoundRectCallout">
            <a:avLst>
              <a:gd name="adj1" fmla="val 64063"/>
              <a:gd name="adj2" fmla="val 181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018789" y="5349255"/>
            <a:ext cx="3576058" cy="531744"/>
          </a:xfrm>
          <a:prstGeom prst="wedgeRoundRectCallout">
            <a:avLst>
              <a:gd name="adj1" fmla="val 36174"/>
              <a:gd name="adj2" fmla="val 1202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“Output data…” to output current page records or all records</a:t>
            </a: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242034" y="5407978"/>
            <a:ext cx="2680743" cy="531744"/>
          </a:xfrm>
          <a:prstGeom prst="wedgeRoundRectCallout">
            <a:avLst>
              <a:gd name="adj1" fmla="val 61209"/>
              <a:gd name="adj2" fmla="val 1170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6150864" y="1679320"/>
            <a:ext cx="922789" cy="332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289744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145F0-BEFF-4CD5-899F-D3572CEF6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61" y="883990"/>
            <a:ext cx="10922467" cy="5916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9936116" y="634796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562061" y="2796966"/>
            <a:ext cx="1015069" cy="1045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2073149" y="2821475"/>
            <a:ext cx="1714500" cy="542524"/>
          </a:xfrm>
          <a:prstGeom prst="wedgeRoundRectCallout">
            <a:avLst>
              <a:gd name="adj1" fmla="val -76853"/>
              <a:gd name="adj2" fmla="val 4368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B33408-B2BC-438E-BA2B-B5F9486CD4AB}"/>
              </a:ext>
            </a:extLst>
          </p:cNvPr>
          <p:cNvSpPr/>
          <p:nvPr/>
        </p:nvSpPr>
        <p:spPr>
          <a:xfrm>
            <a:off x="562061" y="1343086"/>
            <a:ext cx="912890" cy="6954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28AB6553-596E-483D-B4CE-C7C6E864980E}"/>
              </a:ext>
            </a:extLst>
          </p:cNvPr>
          <p:cNvSpPr/>
          <p:nvPr/>
        </p:nvSpPr>
        <p:spPr>
          <a:xfrm>
            <a:off x="1069595" y="787617"/>
            <a:ext cx="2007108" cy="327371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Region Selection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AF00A98-AFD0-4C4A-BFFF-317048EE552C}"/>
              </a:ext>
            </a:extLst>
          </p:cNvPr>
          <p:cNvSpPr/>
          <p:nvPr/>
        </p:nvSpPr>
        <p:spPr>
          <a:xfrm>
            <a:off x="1516898" y="1334697"/>
            <a:ext cx="8306610" cy="7319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1F3BE8F6-A80D-4C14-A5C5-4DAE68432E1A}"/>
              </a:ext>
            </a:extLst>
          </p:cNvPr>
          <p:cNvSpPr/>
          <p:nvPr/>
        </p:nvSpPr>
        <p:spPr>
          <a:xfrm>
            <a:off x="4969877" y="2465705"/>
            <a:ext cx="2007108" cy="570229"/>
          </a:xfrm>
          <a:prstGeom prst="wedgeRoundRectCallout">
            <a:avLst>
              <a:gd name="adj1" fmla="val -53568"/>
              <a:gd name="adj2" fmla="val -11768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Data Query  qualifier selection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ED8CF51-A54C-4665-BEFD-96DEE217433C}"/>
              </a:ext>
            </a:extLst>
          </p:cNvPr>
          <p:cNvSpPr/>
          <p:nvPr/>
        </p:nvSpPr>
        <p:spPr>
          <a:xfrm>
            <a:off x="10519793" y="1182848"/>
            <a:ext cx="879821" cy="16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5A83834F-1D92-4297-85C7-F32353383250}"/>
              </a:ext>
            </a:extLst>
          </p:cNvPr>
          <p:cNvSpPr/>
          <p:nvPr/>
        </p:nvSpPr>
        <p:spPr>
          <a:xfrm>
            <a:off x="9621012" y="1966036"/>
            <a:ext cx="1947672" cy="600301"/>
          </a:xfrm>
          <a:prstGeom prst="wedgeRoundRectCallout">
            <a:avLst>
              <a:gd name="adj1" fmla="val 20541"/>
              <a:gd name="adj2" fmla="val -142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Data Query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3856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65857-7B7C-45FA-8D22-CB372C6A2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41" y="914401"/>
            <a:ext cx="10788242" cy="5808149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9682936" y="618889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8840" y="1157681"/>
            <a:ext cx="1732787" cy="25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172611" y="846356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578839" y="4101568"/>
            <a:ext cx="2004969" cy="310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3473196" y="5735904"/>
            <a:ext cx="3909060" cy="827814"/>
          </a:xfrm>
          <a:prstGeom prst="wedgeRoundRectCallout">
            <a:avLst>
              <a:gd name="adj1" fmla="val -72504"/>
              <a:gd name="adj2" fmla="val -220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765063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5E45B-593E-4F7D-88D2-6B7A5E9A3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58" y="960423"/>
            <a:ext cx="10629761" cy="57577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00AF7-2CC5-4913-A02F-42AD0B176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970" y="1971451"/>
            <a:ext cx="6511148" cy="4363781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9211882" y="4632234"/>
            <a:ext cx="1965960" cy="614783"/>
          </a:xfrm>
          <a:prstGeom prst="wedgeRoundRectCallout">
            <a:avLst>
              <a:gd name="adj1" fmla="val 54479"/>
              <a:gd name="adj2" fmla="val 108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11299062" y="5578678"/>
            <a:ext cx="283464" cy="201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296970" y="2188723"/>
            <a:ext cx="6280877" cy="3988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463046" y="3429000"/>
            <a:ext cx="2178995" cy="629645"/>
          </a:xfrm>
          <a:prstGeom prst="wedgeRoundRectCallout">
            <a:avLst>
              <a:gd name="adj1" fmla="val -72189"/>
              <a:gd name="adj2" fmla="val -1776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Filter/search/export functions</a:t>
            </a:r>
          </a:p>
        </p:txBody>
      </p:sp>
    </p:spTree>
    <p:extLst>
      <p:ext uri="{BB962C8B-B14F-4D97-AF65-F5344CB8AC3E}">
        <p14:creationId xmlns:p14="http://schemas.microsoft.com/office/powerpoint/2010/main" val="2692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55A89-FE12-45BE-BA7D-096B73B4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" y="863475"/>
            <a:ext cx="9144000" cy="5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4A814C-427D-4751-B485-CC001CE86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860" y="772718"/>
            <a:ext cx="9144000" cy="60852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4285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 “record” to link and display its location &amp; info.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546860" y="3429001"/>
            <a:ext cx="5134356" cy="1283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6685789" y="3619054"/>
            <a:ext cx="1103327" cy="11948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C9AA-11D3-4146-AA6D-BE9DACDC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432" y="2012067"/>
            <a:ext cx="1875417" cy="3909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9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EF72D5-1046-4B1A-A423-B340E49C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81548"/>
            <a:ext cx="9144000" cy="57764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564896" y="3489523"/>
            <a:ext cx="1965960" cy="614783"/>
          </a:xfrm>
          <a:prstGeom prst="wedgeRoundRectCallout">
            <a:avLst>
              <a:gd name="adj1" fmla="val 57892"/>
              <a:gd name="adj2" fmla="val -1723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change input data file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530856" y="2419914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3814320" y="3504718"/>
            <a:ext cx="1965960" cy="614783"/>
          </a:xfrm>
          <a:prstGeom prst="wedgeRoundRectCallout">
            <a:avLst>
              <a:gd name="adj1" fmla="val -41958"/>
              <a:gd name="adj2" fmla="val -1736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855217" y="2419914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250906" y="5469061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run &amp; save project</a:t>
            </a: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7016476C-45B8-42E0-9D4D-569077F15CA4}"/>
              </a:ext>
            </a:extLst>
          </p:cNvPr>
          <p:cNvSpPr/>
          <p:nvPr/>
        </p:nvSpPr>
        <p:spPr>
          <a:xfrm>
            <a:off x="8452383" y="-3435197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7465789" y="3182130"/>
            <a:ext cx="3364392" cy="801458"/>
          </a:xfrm>
          <a:prstGeom prst="wedgeRoundRectCallout">
            <a:avLst>
              <a:gd name="adj1" fmla="val -97514"/>
              <a:gd name="adj2" fmla="val -1936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4838197" y="2520175"/>
            <a:ext cx="2104449" cy="499028"/>
          </a:xfrm>
          <a:prstGeom prst="wedgeRoundRectCallout">
            <a:avLst>
              <a:gd name="adj1" fmla="val -58761"/>
              <a:gd name="adj2" fmla="val -968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3652958" y="1350628"/>
            <a:ext cx="692539" cy="1974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6178295" y="873835"/>
            <a:ext cx="5407347" cy="964694"/>
          </a:xfrm>
          <a:prstGeom prst="wedgeRoundRectCallout">
            <a:avLst>
              <a:gd name="adj1" fmla="val -83338"/>
              <a:gd name="adj2" fmla="val 99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“Transparency” &amp; “Open-Source”:</a:t>
            </a:r>
          </a:p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 NEXUS input/output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data files are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available under:</a:t>
            </a:r>
          </a:p>
          <a:p>
            <a:pPr lvl="0">
              <a:defRPr/>
            </a:pPr>
            <a:r>
              <a:rPr lang="en-US" altLang="zh-CN" sz="1600" i="1" dirty="0">
                <a:solidFill>
                  <a:srgbClr val="0066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1600" i="1" u="sng" dirty="0">
                <a:solidFill>
                  <a:srgbClr val="0066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lang="en-US" altLang="zh-CN" sz="1600" i="1" dirty="0">
                <a:solidFill>
                  <a:srgbClr val="0066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lang="en-US" sz="1600" dirty="0">
              <a:solidFill>
                <a:srgbClr val="0066FF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6167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Updates: </a:t>
            </a:r>
            <a:r>
              <a:rPr lang="en-US" altLang="zh-CN" dirty="0">
                <a:solidFill>
                  <a:srgbClr val="FFFF00"/>
                </a:solidFill>
              </a:rPr>
              <a:t>New Metrics and EJ Data</a:t>
            </a:r>
            <a:endParaRPr lang="zh-CN" alt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F7259E-3286-4B20-AE3A-D84925F12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32" y="805343"/>
            <a:ext cx="10368793" cy="5998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813732" y="5612235"/>
            <a:ext cx="1677798" cy="8724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40032F49-A70C-44DB-8AF5-7C5F29A3999A}"/>
              </a:ext>
            </a:extLst>
          </p:cNvPr>
          <p:cNvSpPr/>
          <p:nvPr/>
        </p:nvSpPr>
        <p:spPr>
          <a:xfrm>
            <a:off x="813732" y="4137170"/>
            <a:ext cx="1677798" cy="1273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AB1ACEE0-0A88-4D74-B575-635DC95DED86}"/>
              </a:ext>
            </a:extLst>
          </p:cNvPr>
          <p:cNvSpPr/>
          <p:nvPr/>
        </p:nvSpPr>
        <p:spPr>
          <a:xfrm>
            <a:off x="787897" y="2147582"/>
            <a:ext cx="1677798" cy="7550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491530" y="4542817"/>
            <a:ext cx="2382027" cy="12164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5423" y="4406630"/>
            <a:ext cx="3273624" cy="19692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141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0BC7B0-6143-4EEB-9B0B-4F37D0C03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600" dirty="0"/>
              <a:t>End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3EA8C-D73C-4094-B37F-5D99D33C768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50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25396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6A31130-AA77-4490-80C3-AB56AF4225FB}"/>
              </a:ext>
            </a:extLst>
          </p:cNvPr>
          <p:cNvGrpSpPr/>
          <p:nvPr/>
        </p:nvGrpSpPr>
        <p:grpSpPr>
          <a:xfrm>
            <a:off x="903516" y="1198575"/>
            <a:ext cx="4169664" cy="5605310"/>
            <a:chOff x="1316736" y="940500"/>
            <a:chExt cx="4055241" cy="5917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700348-B40D-4CE5-988E-7D71275B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5376" y="1324306"/>
              <a:ext cx="4036601" cy="23168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DEE432A-421E-4C47-90B7-F38840261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5880" y="3641110"/>
              <a:ext cx="4041216" cy="32168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934A8D-DC8E-4B0E-B218-17EF7239F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41" t="20663" r="72701" b="74869"/>
            <a:stretch/>
          </p:blipFill>
          <p:spPr>
            <a:xfrm>
              <a:off x="1316736" y="940500"/>
              <a:ext cx="4055241" cy="38380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FBA3898-1A2B-4E48-9449-7E72BAEE78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71977" y="949644"/>
              <a:ext cx="0" cy="3838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Updates: </a:t>
            </a:r>
            <a:r>
              <a:rPr lang="en-US" altLang="zh-CN" dirty="0">
                <a:solidFill>
                  <a:srgbClr val="FFFF00"/>
                </a:solidFill>
              </a:rPr>
              <a:t>New Air Toxics Metrics</a:t>
            </a:r>
            <a:endParaRPr lang="zh-CN" alt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91930" y="429874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075E0F4-CA6F-4397-9232-C3FBE971C098}"/>
              </a:ext>
            </a:extLst>
          </p:cNvPr>
          <p:cNvSpPr txBox="1">
            <a:spLocks/>
          </p:cNvSpPr>
          <p:nvPr/>
        </p:nvSpPr>
        <p:spPr>
          <a:xfrm>
            <a:off x="2167246" y="926831"/>
            <a:ext cx="1642203" cy="3198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+mj-cs"/>
              </a:rPr>
              <a:t>Previous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CE0353F-5B71-45AC-983E-AC2E5F9CA9C7}"/>
              </a:ext>
            </a:extLst>
          </p:cNvPr>
          <p:cNvSpPr txBox="1">
            <a:spLocks/>
          </p:cNvSpPr>
          <p:nvPr/>
        </p:nvSpPr>
        <p:spPr>
          <a:xfrm>
            <a:off x="8314200" y="926831"/>
            <a:ext cx="1720185" cy="3198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+mj-cs"/>
              </a:rPr>
              <a:t>Updated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7333AF58-682B-4071-B7C3-83621E4FBE2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05BD0-DF5F-4A62-9F44-85EDBC0167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66" t="19906" r="71815" b="13067"/>
          <a:stretch/>
        </p:blipFill>
        <p:spPr>
          <a:xfrm>
            <a:off x="6773869" y="1198575"/>
            <a:ext cx="4927911" cy="5605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6FE21B2D-6B40-4089-B501-DB1B0D935EED}"/>
              </a:ext>
            </a:extLst>
          </p:cNvPr>
          <p:cNvSpPr/>
          <p:nvPr/>
        </p:nvSpPr>
        <p:spPr bwMode="auto">
          <a:xfrm>
            <a:off x="5297584" y="3552628"/>
            <a:ext cx="1252728" cy="502769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ea typeface="宋体" pitchFamily="2" charset="-122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60BE3F-CCB1-4321-96C8-2511575F93FF}"/>
              </a:ext>
            </a:extLst>
          </p:cNvPr>
          <p:cNvCxnSpPr>
            <a:stCxn id="3" idx="1"/>
          </p:cNvCxnSpPr>
          <p:nvPr/>
        </p:nvCxnSpPr>
        <p:spPr bwMode="auto">
          <a:xfrm>
            <a:off x="6773869" y="4001230"/>
            <a:ext cx="4800849" cy="38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69C138FD-1B30-4D23-87A4-BD1AD66BE876}"/>
              </a:ext>
            </a:extLst>
          </p:cNvPr>
          <p:cNvSpPr/>
          <p:nvPr/>
        </p:nvSpPr>
        <p:spPr>
          <a:xfrm flipH="1">
            <a:off x="7087964" y="2601619"/>
            <a:ext cx="3217323" cy="251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F493DE-38E9-4822-A140-9065FCBB638F}"/>
              </a:ext>
            </a:extLst>
          </p:cNvPr>
          <p:cNvSpPr/>
          <p:nvPr/>
        </p:nvSpPr>
        <p:spPr>
          <a:xfrm flipH="1">
            <a:off x="7111157" y="3678359"/>
            <a:ext cx="3217323" cy="251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2A7708-241D-4ACD-A0B2-9A03D9C76DAE}"/>
              </a:ext>
            </a:extLst>
          </p:cNvPr>
          <p:cNvSpPr/>
          <p:nvPr/>
        </p:nvSpPr>
        <p:spPr>
          <a:xfrm flipH="1">
            <a:off x="7233740" y="6484500"/>
            <a:ext cx="3217323" cy="251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91F3B6-7846-48CC-8609-76B10FD2D444}"/>
              </a:ext>
            </a:extLst>
          </p:cNvPr>
          <p:cNvSpPr/>
          <p:nvPr/>
        </p:nvSpPr>
        <p:spPr>
          <a:xfrm flipH="1">
            <a:off x="7197299" y="5265309"/>
            <a:ext cx="3217323" cy="251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959" y="3"/>
            <a:ext cx="10033232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Updates: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“Table Generator”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6946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1642872" y="3673667"/>
            <a:ext cx="3246120" cy="1787565"/>
          </a:xfrm>
          <a:prstGeom prst="wedgeRoundRectCallout">
            <a:avLst>
              <a:gd name="adj1" fmla="val 116565"/>
              <a:gd name="adj2" fmla="val -1461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“EPA Region Table Generator” provides attainment status of O3 and PM2.5 and their DVs; also allows to select any EPA region based on data updated to 2018</a:t>
            </a:r>
          </a:p>
        </p:txBody>
      </p:sp>
    </p:spTree>
    <p:extLst>
      <p:ext uri="{BB962C8B-B14F-4D97-AF65-F5344CB8AC3E}">
        <p14:creationId xmlns:p14="http://schemas.microsoft.com/office/powerpoint/2010/main" val="259159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83183F-702A-4554-AC53-E438C1FD6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43" t="12303" r="29242" b="8298"/>
          <a:stretch/>
        </p:blipFill>
        <p:spPr>
          <a:xfrm>
            <a:off x="1098959" y="777265"/>
            <a:ext cx="9577138" cy="608073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“Source/Sector” Emissions Summary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8534400" y="2317552"/>
            <a:ext cx="3246120" cy="2153780"/>
          </a:xfrm>
          <a:prstGeom prst="wedgeRoundRectCallout">
            <a:avLst>
              <a:gd name="adj1" fmla="val -39786"/>
              <a:gd name="adj2" fmla="val -7013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“Source/Sector Emissions Summary” function allows to select major CBSAs and provides source and sector emissions summary to support OAQPS’s “Sector Prioritization” project effort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64ADF2-0EDF-42DD-BE20-DBB215AF2B81}"/>
              </a:ext>
            </a:extLst>
          </p:cNvPr>
          <p:cNvCxnSpPr/>
          <p:nvPr/>
        </p:nvCxnSpPr>
        <p:spPr bwMode="auto">
          <a:xfrm>
            <a:off x="2357306" y="973123"/>
            <a:ext cx="64763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4074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ABB9ED-B16B-449D-B428-D5FFD31D679D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524596"/>
          <a:ext cx="8909480" cy="4968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3763">
                  <a:extLst>
                    <a:ext uri="{9D8B030D-6E8A-4147-A177-3AD203B41FA5}">
                      <a16:colId xmlns:a16="http://schemas.microsoft.com/office/drawing/2014/main" val="192125384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317374975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1751277888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87072934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324173238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738059545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439238523"/>
                    </a:ext>
                  </a:extLst>
                </a:gridCol>
                <a:gridCol w="895905">
                  <a:extLst>
                    <a:ext uri="{9D8B030D-6E8A-4147-A177-3AD203B41FA5}">
                      <a16:colId xmlns:a16="http://schemas.microsoft.com/office/drawing/2014/main" val="2988727084"/>
                    </a:ext>
                  </a:extLst>
                </a:gridCol>
                <a:gridCol w="84116">
                  <a:extLst>
                    <a:ext uri="{9D8B030D-6E8A-4147-A177-3AD203B41FA5}">
                      <a16:colId xmlns:a16="http://schemas.microsoft.com/office/drawing/2014/main" val="1293066426"/>
                    </a:ext>
                  </a:extLst>
                </a:gridCol>
              </a:tblGrid>
              <a:tr h="138629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“Sector group” emissions combined for all 50 Highest Risk Ranked CBSAs  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Population:  134,940,816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33545"/>
                  </a:ext>
                </a:extLst>
              </a:tr>
              <a:tr h="3102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NOx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Gas_VOC_HAPs</a:t>
                      </a:r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(LB)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Heavy_Metal_HAPs</a:t>
                      </a:r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(LB)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CO2e </a:t>
                      </a:r>
                    </a:p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 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(freq. &amp; rank)</a:t>
                      </a: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440205617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Utilities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276526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195865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25828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6432707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127030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485754073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414266259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Petroleum Refining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40169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12438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10295621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99736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95097998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723971449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Coke Ovens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1787622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29716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14570119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54738396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Pesticides and Agricultural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17644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1627958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18233480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878587901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14522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1073205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48966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5231826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839440508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 Processing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13714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12628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886251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33740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8364046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001762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and Steel Production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10679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13345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858984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110757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33030868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611133245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Cement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10566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44083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1472498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25010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27859268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498190575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Transportation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8127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63035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10417526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122777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18485627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98742300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Pulp and Paper Industry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9791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7227413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23704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10517197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696072597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38070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10280694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82521408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89145749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Landfills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9872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2799470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28651639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75373681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 Products (Cleaning, Photographic, etc.)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1363144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1389978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1531071706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 and Gas Production and Distribution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28271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4467061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12342771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1716656838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Products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6197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4110212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2496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3408089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184021676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Non-Ferrous Metals Production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3663067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91643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2165692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042173614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92289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1174855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8012797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Clay Products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650323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200293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5351518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 Incineration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11872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679918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9825913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468328456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1439"/>
            <a:ext cx="91440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Sectors Most Prevalent in Highest Risk Areas</a:t>
            </a:r>
            <a:endParaRPr lang="zh-CN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C8E8AD-BD84-42BD-BC6C-DD62781288CB}"/>
              </a:ext>
            </a:extLst>
          </p:cNvPr>
          <p:cNvSpPr/>
          <p:nvPr/>
        </p:nvSpPr>
        <p:spPr>
          <a:xfrm>
            <a:off x="1641260" y="850973"/>
            <a:ext cx="9026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marR="0" lvl="0" indent="-3476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Method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Highest emitting sectors within top ranked 50 CBSAs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sz="16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 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acilities are grouped based on “Sector definition” spreadsheet created by Marc H. &amp; SPPD)*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6EFE08A-9033-41A6-8031-7F90841FCC7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1C752-4D9F-4DF3-B158-CFA7F55014EF}"/>
              </a:ext>
            </a:extLst>
          </p:cNvPr>
          <p:cNvSpPr txBox="1"/>
          <p:nvPr/>
        </p:nvSpPr>
        <p:spPr>
          <a:xfrm>
            <a:off x="2198550" y="6542350"/>
            <a:ext cx="7293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*Appendix B contains example graphic with sector ranking by pollutants</a:t>
            </a:r>
          </a:p>
        </p:txBody>
      </p:sp>
    </p:spTree>
    <p:extLst>
      <p:ext uri="{BB962C8B-B14F-4D97-AF65-F5344CB8AC3E}">
        <p14:creationId xmlns:p14="http://schemas.microsoft.com/office/powerpoint/2010/main" val="991749061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s_x0020_Status xmlns="e8cef94b-13a7-48be-ac9c-dbd328d0ac26">Pending</Records_x0020_Status>
    <Record xmlns="4ffa91fb-a0ff-4ac5-b2db-65c790d184a4">Shared</Record>
    <Rights xmlns="4ffa91fb-a0ff-4ac5-b2db-65c790d184a4" xsi:nil="true"/>
    <Document_x0020_Creation_x0020_Date xmlns="4ffa91fb-a0ff-4ac5-b2db-65c790d184a4">2021-04-28T15:40:31+00:00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Records_x0020_Date xmlns="e8cef94b-13a7-48be-ac9c-dbd328d0ac26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94B3C41D53F8439B1D80C562E243B0" ma:contentTypeVersion="32" ma:contentTypeDescription="Create a new document." ma:contentTypeScope="" ma:versionID="50907493eb13ada603a17fa441cb2d2f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e8cef94b-13a7-48be-ac9c-dbd328d0ac26" xmlns:ns7="17237250-5fc7-4924-b793-bde2ffc80e1d" targetNamespace="http://schemas.microsoft.com/office/2006/metadata/properties" ma:root="true" ma:fieldsID="481aec01929900cf2d50735c9f40f994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e8cef94b-13a7-48be-ac9c-dbd328d0ac26"/>
    <xsd:import namespace="17237250-5fc7-4924-b793-bde2ffc80e1d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7:MediaServiceDateTaken" minOccurs="0"/>
                <xsd:element ref="ns7:MediaServiceAutoTags" minOccurs="0"/>
                <xsd:element ref="ns7:MediaServiceOCR" minOccurs="0"/>
                <xsd:element ref="ns6:Records_x0020_Status" minOccurs="0"/>
                <xsd:element ref="ns6:Records_x0020_Date" minOccurs="0"/>
                <xsd:element ref="ns7:MediaServiceGenerationTime" minOccurs="0"/>
                <xsd:element ref="ns7:MediaServiceEventHashCode" minOccurs="0"/>
                <xsd:element ref="ns7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1f80bdb1-9c76-46ec-83d7-473f65bff1c4}" ma:internalName="TaxCatchAllLabel" ma:readOnly="true" ma:showField="CatchAllDataLabel" ma:web="e8cef94b-13a7-48be-ac9c-dbd328d0ac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1f80bdb1-9c76-46ec-83d7-473f65bff1c4}" ma:internalName="TaxCatchAll" ma:showField="CatchAllData" ma:web="e8cef94b-13a7-48be-ac9c-dbd328d0ac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cef94b-13a7-48be-ac9c-dbd328d0ac26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hidden="true" ma:internalName="SharingHintHash" ma:readOnly="true">
      <xsd:simpleType>
        <xsd:restriction base="dms:Text"/>
      </xsd:simpleType>
    </xsd:element>
    <xsd:element name="Records_x0020_Status" ma:index="36" nillable="true" ma:displayName="Records Status" ma:default="Pending" ma:internalName="Records_x0020_Status">
      <xsd:simpleType>
        <xsd:restriction base="dms:Text"/>
      </xsd:simpleType>
    </xsd:element>
    <xsd:element name="Records_x0020_Date" ma:index="37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37250-5fc7-4924-b793-bde2ffc80e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Props1.xml><?xml version="1.0" encoding="utf-8"?>
<ds:datastoreItem xmlns:ds="http://schemas.openxmlformats.org/officeDocument/2006/customXml" ds:itemID="{DDD2455C-935E-4CA1-B107-2E8E8F9C62E3}">
  <ds:schemaRefs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17237250-5fc7-4924-b793-bde2ffc80e1d"/>
    <ds:schemaRef ds:uri="e8cef94b-13a7-48be-ac9c-dbd328d0ac26"/>
    <ds:schemaRef ds:uri="http://schemas.microsoft.com/sharepoint/v3/fields"/>
    <ds:schemaRef ds:uri="http://purl.org/dc/terms/"/>
    <ds:schemaRef ds:uri="http://schemas.microsoft.com/office/2006/documentManagement/types"/>
    <ds:schemaRef ds:uri="http://schemas.microsoft.com/sharepoint.v3"/>
    <ds:schemaRef ds:uri="http://purl.org/dc/dcmitype/"/>
    <ds:schemaRef ds:uri="4ffa91fb-a0ff-4ac5-b2db-65c790d184a4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E5FA8BD-047F-4573-8DFD-5CA6D2A297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EB0137-4BD9-4ACE-A80F-6491EC384D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e8cef94b-13a7-48be-ac9c-dbd328d0ac26"/>
    <ds:schemaRef ds:uri="17237250-5fc7-4924-b793-bde2ffc80e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988D612-7080-4224-B840-74D647B17F9D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4307</TotalTime>
  <Words>5131</Words>
  <Application>Microsoft Office PowerPoint</Application>
  <PresentationFormat>Widescreen</PresentationFormat>
  <Paragraphs>1383</Paragraphs>
  <Slides>50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微软雅黑</vt:lpstr>
      <vt:lpstr>黑体</vt:lpstr>
      <vt:lpstr>Arial</vt:lpstr>
      <vt:lpstr>Arial Black</vt:lpstr>
      <vt:lpstr>Calibri</vt:lpstr>
      <vt:lpstr>Calibri Light</vt:lpstr>
      <vt:lpstr>Times New Roman</vt:lpstr>
      <vt:lpstr>2_EMPA课题组模板</vt:lpstr>
      <vt:lpstr>3_EMPA课题组模板</vt:lpstr>
      <vt:lpstr>“NEXUS” Multi-Pollutant Analysis Tool:  Recent Upgrades and Improvements</vt:lpstr>
      <vt:lpstr>Outline</vt:lpstr>
      <vt:lpstr>Main Feedback from OAQPS/SMT and MP Team</vt:lpstr>
      <vt:lpstr>NEXUS: 2021 Development Plan</vt:lpstr>
      <vt:lpstr>NEXUS Updates: New Metrics and EJ Data</vt:lpstr>
      <vt:lpstr>NEXUS Updates: New Air Toxics Metrics</vt:lpstr>
      <vt:lpstr>NEXUS Updates: EPA Region “Table Generator”</vt:lpstr>
      <vt:lpstr>NEXUS Update: “Source/Sector” Emissions Summary</vt:lpstr>
      <vt:lpstr>Sectors Most Prevalent in Highest Risk Areas</vt:lpstr>
      <vt:lpstr>NEXUS Updates: Data Input Module</vt:lpstr>
      <vt:lpstr>NEXUS Upgrades: Data Query Module</vt:lpstr>
      <vt:lpstr>Data Query Module Upgrades: Configure Data Query </vt:lpstr>
      <vt:lpstr>Data Query Module Upgrades: Attribute Table </vt:lpstr>
      <vt:lpstr>“NEXUS 1.8.5”Demo</vt:lpstr>
      <vt:lpstr>“NEXUS 1.8.5”:   Quick Tutorial</vt:lpstr>
      <vt:lpstr>PowerPoint Presentation</vt:lpstr>
      <vt:lpstr>Next Steps and Development Plan</vt:lpstr>
      <vt:lpstr>Appendix A</vt:lpstr>
      <vt:lpstr>Developing Screening Capabilities for  “Proximity Analysis of MP Risks &amp; EJ”</vt:lpstr>
      <vt:lpstr>PowerPoint Presentation</vt:lpstr>
      <vt:lpstr>Developing Capabilities for Proximity and Spatial Analysis</vt:lpstr>
      <vt:lpstr>Screening Proximity Analysis in NEXUS:  Example Tabular Data Summary</vt:lpstr>
      <vt:lpstr>PowerPoint Presentation</vt:lpstr>
      <vt:lpstr>Proximity &amp; Spatial Analysis: Allow to “Zoom-out” &amp; “Zoom-in” Nationally for all Facilities under same “Sector Group”</vt:lpstr>
      <vt:lpstr>Appendix B</vt:lpstr>
      <vt:lpstr>MP Ranking: CBSAs w/ Top-Ranked MP Risks</vt:lpstr>
      <vt:lpstr>NEXUS Update: “Source/Sector” Emissions Summary</vt:lpstr>
      <vt:lpstr>Sectors Most Prevalent in Highest Risk Areas</vt:lpstr>
      <vt:lpstr>SO2 &amp; NOx: Sector Group emissions Summed up top 20 facility emissions over 50 major CBSAs  </vt:lpstr>
      <vt:lpstr>Questions?</vt:lpstr>
      <vt:lpstr>“NEXUS 1.8.5”:   Quick Tutorial</vt:lpstr>
      <vt:lpstr>NEXUS Tool: On-line User’s Manual</vt:lpstr>
      <vt:lpstr>NEXUS Tool: Data Viewer Module</vt:lpstr>
      <vt:lpstr>Data Viewer: “Apply” New Selections</vt:lpstr>
      <vt:lpstr>NEXUS Update: New EJ Metric and Data</vt:lpstr>
      <vt:lpstr>Data Viewer Module: Base Map &amp; Color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NEXUS Update: “Source/Sector” Emissions Summary</vt:lpstr>
      <vt:lpstr>Data Viewer: EPA Region Table Generator</vt:lpstr>
      <vt:lpstr>Data Viewer: Data Search &amp; Filter</vt:lpstr>
      <vt:lpstr>Data Query Module: Overlaying Map  </vt:lpstr>
      <vt:lpstr>Data Query Module: Configure Data Query </vt:lpstr>
      <vt:lpstr>Data Query Module: Attribute Table </vt:lpstr>
      <vt:lpstr>Data Query Module: Attribute Table </vt:lpstr>
      <vt:lpstr>Data Input Module: Data Preview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Landis, Elizabeth</dc:creator>
  <cp:lastModifiedBy>Jang, Carey</cp:lastModifiedBy>
  <cp:revision>77</cp:revision>
  <dcterms:created xsi:type="dcterms:W3CDTF">2021-03-15T14:18:19Z</dcterms:created>
  <dcterms:modified xsi:type="dcterms:W3CDTF">2021-05-24T03:10:17Z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0x0101008B94B3C41D53F8439B1D80C562E243B0</vt:lpwstr>
  </property>
</Properties>
</file>