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65"/>
  </p:notesMasterIdLst>
  <p:handoutMasterIdLst>
    <p:handoutMasterId r:id="rId66"/>
  </p:handoutMasterIdLst>
  <p:sldIdLst>
    <p:sldId id="1089" r:id="rId31"/>
    <p:sldId id="1188" r:id="rId32"/>
    <p:sldId id="1189" r:id="rId33"/>
    <p:sldId id="1134" r:id="rId34"/>
    <p:sldId id="1149" r:id="rId35"/>
    <p:sldId id="1156" r:id="rId36"/>
    <p:sldId id="1175" r:id="rId37"/>
    <p:sldId id="1151" r:id="rId38"/>
    <p:sldId id="1223" r:id="rId39"/>
    <p:sldId id="1208" r:id="rId40"/>
    <p:sldId id="1211" r:id="rId41"/>
    <p:sldId id="1212" r:id="rId42"/>
    <p:sldId id="1213" r:id="rId43"/>
    <p:sldId id="1191" r:id="rId44"/>
    <p:sldId id="1201" r:id="rId45"/>
    <p:sldId id="1214" r:id="rId46"/>
    <p:sldId id="1158" r:id="rId47"/>
    <p:sldId id="1159" r:id="rId48"/>
    <p:sldId id="1177" r:id="rId49"/>
    <p:sldId id="1161" r:id="rId50"/>
    <p:sldId id="1178" r:id="rId51"/>
    <p:sldId id="1179" r:id="rId52"/>
    <p:sldId id="1180" r:id="rId53"/>
    <p:sldId id="1183" r:id="rId54"/>
    <p:sldId id="1182" r:id="rId55"/>
    <p:sldId id="1184" r:id="rId56"/>
    <p:sldId id="1215" r:id="rId57"/>
    <p:sldId id="1185" r:id="rId58"/>
    <p:sldId id="1187" r:id="rId59"/>
    <p:sldId id="1192" r:id="rId60"/>
    <p:sldId id="1186" r:id="rId61"/>
    <p:sldId id="1193" r:id="rId62"/>
    <p:sldId id="1216" r:id="rId63"/>
    <p:sldId id="1174" r:id="rId64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7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14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2020-11-04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06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67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96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7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4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7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81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07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trends/air-quality-design-valu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g.epa.gov/data/public/OAR/OAQPS/Class1/Class1Areas.zip" TargetMode="External"/><Relationship Id="rId5" Type="http://schemas.openxmlformats.org/officeDocument/2006/relationships/hyperlink" Target="https://www.epa.gov/national-air-toxics-assessment/2014-nata-assessment-results#emissions" TargetMode="External"/><Relationship Id="rId4" Type="http://schemas.openxmlformats.org/officeDocument/2006/relationships/hyperlink" Target="https://poverty.umich.edu/projects/understanding-communities-of-deep-disadvantag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and Progress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FB981-3039-4691-96D6-66427C32B7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554" y="5599147"/>
            <a:ext cx="9144000" cy="1752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Multi-Pollutant/Air Toxic Team Meeting, Nov. 4, 2020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201535" y="1927594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3270746" y="1907747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6300409" y="1916891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512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393559" y="4856203"/>
            <a:ext cx="9057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</a:rPr>
              <a:t>G:\SHARE\NEXUS\NEXUS 1.5\”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76" y="2478993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88422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and prepare NEXUS for Beta test with EPA Regions followed by public release &amp; training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Office wide engagements, exercise updated NEXUS tool with 2017 data to inform Multi-pollutant, Air Toxics, and EJ efforts as appropriate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plan for routine updates and maintenance of the NEXUS tool to best support OAR/OAQPS programs and determine appropriate extensions as need and resources provide.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(2)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05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(1)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804671"/>
            <a:ext cx="8897112" cy="5908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altLang="zh-CN" sz="3500" u="sng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Screening (2014 Data)</a:t>
            </a:r>
            <a:r>
              <a:rPr lang="en-US" altLang="zh-CN" sz="350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Replicate 2008 NEXUS map with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O3/PM2.5 concentrations above NAAQS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NATA risk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estimates above selected percentile of top 10%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at lower O3/PM2.5 NAAQS levels?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current over O3/PM2.5 NAAQS if change HAP risk percentile?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map on risk basis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 O3/PM2.5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BenMAP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mortality risk based on fused surfaces and NATA risk estimates above selected percentile of top 10% for all pollutants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MP areas as one changes percentile to top 20% or others?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Heavy Metal HAPs risk (top 10%) and PM2.5 risk to identify potential co-pollutant issues?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Gas/VOC HAPs risk (top 10%) and O3 risk to identify potential co-pollutant issues?</a:t>
            </a:r>
          </a:p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endParaRPr lang="en-US" altLang="zh-CN" sz="105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95260" y="6382988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11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0417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(2)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" y="932688"/>
            <a:ext cx="8979408" cy="5853873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Regional/State/CBSA/County Screening</a:t>
            </a:r>
            <a:endParaRPr lang="en-US" altLang="zh-CN" sz="2400" u="sng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630238" indent="-282575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4 Example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Areas with MP risk in top 10% across O3, PM2.5 and HAPs 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Louisville CBSA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  General view and then dial into “Jefferson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49540" y="6412707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12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1550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(3)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932688"/>
            <a:ext cx="8805672" cy="5724144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576263" indent="-2921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definition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Minneapolis Example: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General view and then dial into “Dakota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543800" y="6382988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13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6677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(4)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0392"/>
            <a:ext cx="9015984" cy="593616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indent="3429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Socio-Economic/Demographic (EJ)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Poverty/Disadvantaged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indicator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Detroit Example: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view and then dial into “Wayne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914132" y="6440139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ctr">
                <a:defRPr/>
              </a:pPr>
              <a:t>14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14109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2711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r>
              <a:rPr lang="en-US" sz="4800" dirty="0">
                <a:solidFill>
                  <a:srgbClr val="FFFF00"/>
                </a:solidFill>
              </a:rPr>
              <a:t>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pPr algn="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Carey Jang, 11/04/2020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3677F-1CA1-411B-BC4F-075635BCCFB6}"/>
              </a:ext>
            </a:extLst>
          </p:cNvPr>
          <p:cNvSpPr/>
          <p:nvPr/>
        </p:nvSpPr>
        <p:spPr>
          <a:xfrm>
            <a:off x="147800" y="4506027"/>
            <a:ext cx="8877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The “NEXUS 1.5” package (“NEXUS v1.5 setup.exe” &amp; “NEXUS 1.5 Data.exe”: run both to install) is available at OAQPS’s Shared Drive at:                	</a:t>
            </a:r>
            <a:r>
              <a:rPr lang="en-US" sz="2000" i="1" dirty="0">
                <a:solidFill>
                  <a:srgbClr val="0000FF"/>
                </a:solidFill>
                <a:latin typeface="Calibri"/>
              </a:rPr>
              <a:t>G:\SHARE\NEXUS\NEXUS 1.5\</a:t>
            </a:r>
          </a:p>
          <a:p>
            <a:pPr fontAlgn="base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   Or Google Drive link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below (or EPA’s ScienceFTP2 site upon request):</a:t>
            </a:r>
          </a:p>
          <a:p>
            <a:pPr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          </a:t>
            </a:r>
            <a:r>
              <a:rPr lang="en-US" sz="2000" i="1" u="sng" dirty="0">
                <a:solidFill>
                  <a:srgbClr val="0000FF"/>
                </a:solidFill>
                <a:latin typeface="Calibri"/>
              </a:rPr>
              <a:t> https://drive.google.com/open?id=1Xl3VqtlRXeBt_FrfHpuCZYumxjqMR9hL</a:t>
            </a:r>
          </a:p>
          <a:p>
            <a:pPr marL="685800" indent="-630238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PCs; Older EPA PCs may be less efficient in running “NEXUS tool”)</a:t>
            </a:r>
          </a:p>
        </p:txBody>
      </p:sp>
    </p:spTree>
    <p:extLst>
      <p:ext uri="{BB962C8B-B14F-4D97-AF65-F5344CB8AC3E}">
        <p14:creationId xmlns:p14="http://schemas.microsoft.com/office/powerpoint/2010/main" val="401661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1B67F-4FC2-4662-9385-52E19532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777240"/>
            <a:ext cx="9144000" cy="6080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9144" y="1269796"/>
            <a:ext cx="996696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188720" y="2249424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&amp; “Data Query”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8421624" y="1233220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5840369" y="1811773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088B85-3A83-4677-A828-ED73508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43"/>
            <a:ext cx="9144000" cy="5972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" y="4310272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574293"/>
            <a:ext cx="1893694" cy="3357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193678" y="3711631"/>
            <a:ext cx="1956816" cy="866703"/>
          </a:xfrm>
          <a:prstGeom prst="wedgeRoundRectCallout">
            <a:avLst>
              <a:gd name="adj1" fmla="val -62733"/>
              <a:gd name="adj2" fmla="val -926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931861"/>
            <a:ext cx="1893694" cy="14866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93678" y="5140381"/>
            <a:ext cx="1581913" cy="1426462"/>
          </a:xfrm>
          <a:prstGeom prst="wedgeRoundRectCallout">
            <a:avLst>
              <a:gd name="adj1" fmla="val -66569"/>
              <a:gd name="adj2" fmla="val -3923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81006" y="915493"/>
            <a:ext cx="1822836" cy="196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893694" y="1106365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3886200" y="863143"/>
            <a:ext cx="4628626" cy="564502"/>
          </a:xfrm>
          <a:prstGeom prst="wedgeRoundRectCallout">
            <a:avLst>
              <a:gd name="adj1" fmla="val -86683"/>
              <a:gd name="adj2" fmla="val -304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123575" y="1896685"/>
            <a:ext cx="3304032" cy="382982"/>
          </a:xfrm>
          <a:prstGeom prst="wedgeRoundRectCallout">
            <a:avLst>
              <a:gd name="adj1" fmla="val -56899"/>
              <a:gd name="adj2" fmla="val -206561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260486"/>
            <a:ext cx="1893694" cy="28611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97296-B4F7-4ABE-AF8B-1455DA08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9" y="792613"/>
            <a:ext cx="9144000" cy="59726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30784" y="1517611"/>
            <a:ext cx="1077888" cy="197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64835"/>
              <a:gd name="adj2" fmla="val -7814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threshold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4262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0BD2574-A6D9-4C7B-B7B0-11A6E4B3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5"/>
            <a:ext cx="9144000" cy="60959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59689" y="2447669"/>
            <a:ext cx="1144038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12464" y="2039875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877528" y="6529722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535" y="2159207"/>
            <a:ext cx="1892809" cy="5390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8286" y="3233364"/>
            <a:ext cx="1892809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825416"/>
            <a:ext cx="1892809" cy="86265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1953125" y="4022886"/>
            <a:ext cx="1144038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1953125" y="3233364"/>
            <a:ext cx="1144038" cy="3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160992" y="1191969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NEXUS Tool Development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8" y="973588"/>
            <a:ext cx="8567476" cy="58129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Motivation</a:t>
            </a:r>
            <a:r>
              <a:rPr lang="en-US" altLang="zh-CN" sz="240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new multi-pollutant analysis tool to identify and assess areas with high ambient levels and/or health risks associated with PM2.5, O3, and air toxics</a:t>
            </a:r>
            <a:endParaRPr lang="en-US" altLang="zh-CN" sz="2400" b="0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Phase-1</a:t>
            </a:r>
            <a:r>
              <a:rPr lang="en-US" altLang="zh-CN" sz="280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GIS-based NEXUS prototype with a user-friendly graphical interface to provide analysis and visualization functions of potential multi-pollutant AQ issues at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level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(continental US)</a:t>
            </a:r>
            <a:endParaRPr lang="en-US" altLang="zh-CN" sz="2400" b="0" dirty="0">
              <a:solidFill>
                <a:srgbClr val="0000FF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Phase-2</a:t>
            </a:r>
            <a:r>
              <a:rPr lang="en-US" altLang="zh-CN" sz="28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Expand the NEXUS tool to allow users to </a:t>
            </a:r>
            <a:r>
              <a:rPr lang="en-US" altLang="zh-CN" sz="2400" b="0" kern="1200" dirty="0" err="1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dail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into an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EPA region, State,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or metropolitan area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provide data query and V/A functions for “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AQ and emissions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” information over the selected region of interest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zh-CN" sz="130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934CF11-B54D-43F2-B3F8-C06578D026E3}"/>
              </a:ext>
            </a:extLst>
          </p:cNvPr>
          <p:cNvGrpSpPr/>
          <p:nvPr/>
        </p:nvGrpSpPr>
        <p:grpSpPr>
          <a:xfrm>
            <a:off x="-5899" y="795683"/>
            <a:ext cx="9144000" cy="6031019"/>
            <a:chOff x="-5899" y="795683"/>
            <a:chExt cx="9144000" cy="60310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A5EB7C-35CB-407A-AFB8-527653B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99" y="795683"/>
              <a:ext cx="9144000" cy="603101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FEB18CB-FF82-4630-9FE3-59319EAC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414" y="1544888"/>
              <a:ext cx="1157794" cy="190408"/>
            </a:xfrm>
            <a:prstGeom prst="rect">
              <a:avLst/>
            </a:prstGeom>
          </p:spPr>
        </p:pic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378974" y="1576603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079009" y="5687686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58" y="4350463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335997" y="942696"/>
            <a:ext cx="3118657" cy="673211"/>
          </a:xfrm>
          <a:prstGeom prst="wedgeRoundRectCallout">
            <a:avLst>
              <a:gd name="adj1" fmla="val -72356"/>
              <a:gd name="adj2" fmla="val 1141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57B91-2F2E-43E9-882C-398D969D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95" t="49507" r="20799" b="45378"/>
          <a:stretch/>
        </p:blipFill>
        <p:spPr>
          <a:xfrm>
            <a:off x="4307586" y="2955605"/>
            <a:ext cx="2147068" cy="464251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6847796" y="2652420"/>
            <a:ext cx="1897163" cy="546547"/>
          </a:xfrm>
          <a:prstGeom prst="wedgeRoundRectCallout">
            <a:avLst>
              <a:gd name="adj1" fmla="val -75446"/>
              <a:gd name="adj2" fmla="val 674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“Right-click” map to save image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E8186A-0C9B-4BC7-9968-70E802D1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816"/>
            <a:ext cx="9144000" cy="59594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596247" y="1510474"/>
            <a:ext cx="1817001" cy="151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596247" y="2066597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" y="878977"/>
            <a:ext cx="4354464" cy="297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92" y="878977"/>
            <a:ext cx="4572000" cy="2984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568" y="3832342"/>
            <a:ext cx="4208175" cy="3007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4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599372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825791" y="810765"/>
            <a:ext cx="4800601" cy="639549"/>
          </a:xfrm>
          <a:prstGeom prst="wedgeRoundRectCallout">
            <a:avLst>
              <a:gd name="adj1" fmla="val 25995"/>
              <a:gd name="adj2" fmla="val 92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689604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4627" y="4137234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09743" y="5388770"/>
            <a:ext cx="3773947" cy="896749"/>
          </a:xfrm>
          <a:prstGeom prst="wedgeRoundRectCallout">
            <a:avLst>
              <a:gd name="adj1" fmla="val -53760"/>
              <a:gd name="adj2" fmla="val -1176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035425" y="1886271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2825791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" y="3182677"/>
            <a:ext cx="5066665" cy="358276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" y="853792"/>
            <a:ext cx="4416552" cy="22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19570" y="1261872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865362" y="1267968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18872" y="3740780"/>
            <a:ext cx="3246120" cy="1471300"/>
          </a:xfrm>
          <a:prstGeom prst="wedgeRoundRectCallout">
            <a:avLst>
              <a:gd name="adj1" fmla="val 117599"/>
              <a:gd name="adj2" fmla="val -1700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development, but a preview of example “EPA Region 4” tables can be provided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8842248" y="2275328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5264427" y="909134"/>
            <a:ext cx="3227459" cy="601827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5494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2718033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4626863" y="1679319"/>
            <a:ext cx="922789" cy="33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6FD34-0370-44A4-BA7A-019977F1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8" y="1213951"/>
            <a:ext cx="9144000" cy="5445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654" y="1821221"/>
            <a:ext cx="1198118" cy="848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1172409"/>
            <a:ext cx="2007108" cy="476689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225549" y="1821222"/>
            <a:ext cx="7676405" cy="8297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1210922"/>
            <a:ext cx="2007108" cy="570229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3072571"/>
            <a:ext cx="13294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4086497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7031245" y="4086497"/>
            <a:ext cx="1862328" cy="613633"/>
          </a:xfrm>
          <a:prstGeom prst="wedgeRoundRectCallout">
            <a:avLst>
              <a:gd name="adj1" fmla="val 45271"/>
              <a:gd name="adj2" fmla="val 1296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10654" y="5201807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11111111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887733" y="1626684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2410653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DABD07-487C-4930-898A-FD0B32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041"/>
            <a:ext cx="9144000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074275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68679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84B3-FC7B-4C20-A8F0-65D89D6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Expected Use of NEXUS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C8-F501-4BCD-8C40-3B0CF850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880143"/>
            <a:ext cx="8549640" cy="5860697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for areas with MP issues: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will provide ability to quickly screen areas across nation that have combination of high air quality and/or risk levels for O3, PM2.5 and air toxics.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will provide ability to ‘dial-into’ specific areas to determine extent to which common emissions sources are causing the MP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OAQPS expects to use this tool to engage with Regions and identify areas that would potentially benefit most from MP approaches to reduce emissions (including current NAs and Advance areas).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MP issues within an area to facilitate engagement with state/local/tribal agencies and community stakeholder groups.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49EF-E96F-4B13-AA12-28B537A25EB4}"/>
              </a:ext>
            </a:extLst>
          </p:cNvPr>
          <p:cNvSpPr txBox="1">
            <a:spLocks/>
          </p:cNvSpPr>
          <p:nvPr/>
        </p:nvSpPr>
        <p:spPr>
          <a:xfrm>
            <a:off x="683666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E377D9-48E7-4A7E-88F8-D254C423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772182"/>
            <a:ext cx="9144000" cy="612571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118872" y="3140915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31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18872" y="991411"/>
            <a:ext cx="1965960" cy="614783"/>
          </a:xfrm>
          <a:prstGeom prst="wedgeRoundRectCallout">
            <a:avLst>
              <a:gd name="adj1" fmla="val 43811"/>
              <a:gd name="adj2" fmla="val 1729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change input data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2006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2331216" y="863236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2331216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726906" y="5469060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6928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24072" y="1081549"/>
            <a:ext cx="3570271" cy="703862"/>
          </a:xfrm>
          <a:prstGeom prst="wedgeRoundRectCallout">
            <a:avLst>
              <a:gd name="adj1" fmla="val -69529"/>
              <a:gd name="adj2" fmla="val 693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 table to view if there are multiple tables in the selected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3809042" y="2655233"/>
            <a:ext cx="3570271" cy="499028"/>
          </a:xfrm>
          <a:prstGeom prst="wedgeRoundRectCallout">
            <a:avLst>
              <a:gd name="adj1" fmla="val -64268"/>
              <a:gd name="adj2" fmla="val -118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use filter to query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A722-4813-495C-BC4B-F44FFD0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&amp; Installation</a:t>
            </a:r>
            <a:endParaRPr lang="zh-CN" alt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922E7A-2251-442A-B72A-02D756FFA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95864"/>
              </p:ext>
            </p:extLst>
          </p:nvPr>
        </p:nvGraphicFramePr>
        <p:xfrm>
          <a:off x="244809" y="955394"/>
          <a:ext cx="8434926" cy="325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100">
                  <a:extLst>
                    <a:ext uri="{9D8B030D-6E8A-4147-A177-3AD203B41FA5}">
                      <a16:colId xmlns:a16="http://schemas.microsoft.com/office/drawing/2014/main" val="2908661135"/>
                    </a:ext>
                  </a:extLst>
                </a:gridCol>
                <a:gridCol w="2786826">
                  <a:extLst>
                    <a:ext uri="{9D8B030D-6E8A-4147-A177-3AD203B41FA5}">
                      <a16:colId xmlns:a16="http://schemas.microsoft.com/office/drawing/2014/main" val="2803233360"/>
                    </a:ext>
                  </a:extLst>
                </a:gridCol>
              </a:tblGrid>
              <a:tr h="677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926106"/>
                  </a:ext>
                </a:extLst>
              </a:tr>
              <a:tr h="866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NEXUS tool prototype and   Phase-1 functions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Dec. 2019 ~ </a:t>
                      </a:r>
                    </a:p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April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63066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Phase-2 functions and deliver first working (interim) NEXUS tool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May ~ July        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308316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Developing a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fully functional NEXUS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for beta-testing and on-line User’s Manual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Aug. ~ Nov. 2020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0494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A3ABF0-2C58-4B79-B7D8-48A2ACF9DEEC}"/>
              </a:ext>
            </a:extLst>
          </p:cNvPr>
          <p:cNvSpPr/>
          <p:nvPr/>
        </p:nvSpPr>
        <p:spPr>
          <a:xfrm>
            <a:off x="147800" y="4442019"/>
            <a:ext cx="8877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The “NEXUS 1.5” package (“NEXUS v1.5 setup.exe” &amp; “NEXUS 1.5 Data.exe”: run both to install) is available at OAQPS’s Shared Drive at:                	</a:t>
            </a:r>
            <a:r>
              <a:rPr lang="en-US" sz="2000" i="1" dirty="0">
                <a:solidFill>
                  <a:srgbClr val="0000FF"/>
                </a:solidFill>
                <a:latin typeface="Calibri"/>
              </a:rPr>
              <a:t>G:\SHARE\NEXUS\NEXUS 1.5\</a:t>
            </a:r>
          </a:p>
          <a:p>
            <a:pPr fontAlgn="base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   Or Google Drive link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below (or EPA’s ScienceFTP2 site upon request):</a:t>
            </a:r>
          </a:p>
          <a:p>
            <a:pPr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          </a:t>
            </a:r>
            <a:r>
              <a:rPr lang="en-US" sz="2000" i="1" u="sng" dirty="0">
                <a:solidFill>
                  <a:srgbClr val="0000FF"/>
                </a:solidFill>
                <a:latin typeface="Calibri"/>
              </a:rPr>
              <a:t> https://drive.google.com/open?id=1Xl3VqtlRXeBt_FrfHpuCZYumxjqMR9hL</a:t>
            </a:r>
          </a:p>
          <a:p>
            <a:pPr marL="685800" indent="-630238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PCs; Older EPA PCs may be less efficient in running “NEXUS tool”)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847E032-6257-4CB2-938D-13AB039DDC78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0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FE96F-18E6-4D39-8235-0B9C0B5372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53538" y="6470127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273E9-0DE4-46B7-BE6E-BECDFDE6F3F9}"/>
              </a:ext>
            </a:extLst>
          </p:cNvPr>
          <p:cNvSpPr txBox="1"/>
          <p:nvPr/>
        </p:nvSpPr>
        <p:spPr>
          <a:xfrm>
            <a:off x="187517" y="778415"/>
            <a:ext cx="280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3A12A-C9A8-44C2-A5DF-2F55F5C6ECB1}"/>
              </a:ext>
            </a:extLst>
          </p:cNvPr>
          <p:cNvSpPr txBox="1"/>
          <p:nvPr/>
        </p:nvSpPr>
        <p:spPr>
          <a:xfrm>
            <a:off x="3305698" y="778415"/>
            <a:ext cx="25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34D15-C85C-4CBE-BF5B-5C027BBCB801}"/>
              </a:ext>
            </a:extLst>
          </p:cNvPr>
          <p:cNvSpPr txBox="1"/>
          <p:nvPr/>
        </p:nvSpPr>
        <p:spPr>
          <a:xfrm>
            <a:off x="6281655" y="778414"/>
            <a:ext cx="268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0D288-D0A6-4DE0-837F-95DE3C1DCB67}"/>
              </a:ext>
            </a:extLst>
          </p:cNvPr>
          <p:cNvSpPr txBox="1"/>
          <p:nvPr/>
        </p:nvSpPr>
        <p:spPr>
          <a:xfrm>
            <a:off x="107109" y="3669360"/>
            <a:ext cx="2941016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create interactive Map/Data/Chart/Table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flexible selections &amp; mapping of “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“Risk”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PM2.5, O3 and air toxics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regional analysis for “EPA region”, “States”. CBSA”, and “County”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 and display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locations &amp; emitted pollutants info.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1ACC-62FE-492B-AA11-DE396A501CFE}"/>
              </a:ext>
            </a:extLst>
          </p:cNvPr>
          <p:cNvSpPr txBox="1"/>
          <p:nvPr/>
        </p:nvSpPr>
        <p:spPr>
          <a:xfrm>
            <a:off x="3189210" y="3669360"/>
            <a:ext cx="2790757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to update &amp; change input data files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data preview and filter functions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to use 10 input data files now (publicly available, ~4 GB)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 turnaround to run &amp; save to a new “project” using new input data 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8F362-BFB9-437F-BB34-C317AFB9C67C}"/>
              </a:ext>
            </a:extLst>
          </p:cNvPr>
          <p:cNvSpPr txBox="1"/>
          <p:nvPr/>
        </p:nvSpPr>
        <p:spPr>
          <a:xfrm>
            <a:off x="6121052" y="3669360"/>
            <a:ext cx="2910981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data field selections and flexibility for exploratory/advanced users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overlaying map and summary table for data query results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data query based on selected data fields: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“Ambient/Risk, Advance area, Socio-demographic (EJ) area, NA Area, Class I area”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694348-868B-4157-977B-E124F40A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8" y="1328801"/>
            <a:ext cx="3042137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94EE4D15-F0F9-4652-8B1F-93B7CE828648}"/>
              </a:ext>
            </a:extLst>
          </p:cNvPr>
          <p:cNvSpPr/>
          <p:nvPr/>
        </p:nvSpPr>
        <p:spPr>
          <a:xfrm>
            <a:off x="512064" y="1627632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1E02C0-0D07-434C-A02A-D45D3F238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1331539"/>
            <a:ext cx="2839968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4A3A7-D43F-44AD-8A35-7E931CA8E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620" y="1349242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39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C4B45-3DFB-40C5-8BB1-72C76FE7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" y="762460"/>
            <a:ext cx="9144000" cy="6095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Input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1C3B68-BE72-4E5C-AAAB-4C6E21A5940E}"/>
              </a:ext>
            </a:extLst>
          </p:cNvPr>
          <p:cNvSpPr/>
          <p:nvPr/>
        </p:nvSpPr>
        <p:spPr>
          <a:xfrm>
            <a:off x="0" y="1975103"/>
            <a:ext cx="2587752" cy="4218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C32D7002-3ED3-4BB5-BAA2-D3E689103A4F}"/>
              </a:ext>
            </a:extLst>
          </p:cNvPr>
          <p:cNvSpPr/>
          <p:nvPr/>
        </p:nvSpPr>
        <p:spPr>
          <a:xfrm>
            <a:off x="3202160" y="4469720"/>
            <a:ext cx="2693117" cy="890050"/>
          </a:xfrm>
          <a:prstGeom prst="wedgeRoundRectCallout">
            <a:avLst>
              <a:gd name="adj1" fmla="val -72412"/>
              <a:gd name="adj2" fmla="val -97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Currently, there are 10 input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files used (publicly available)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7B5980D-ACE9-47EE-9EA3-D68F6BE98EDC}"/>
              </a:ext>
            </a:extLst>
          </p:cNvPr>
          <p:cNvSpPr/>
          <p:nvPr/>
        </p:nvSpPr>
        <p:spPr>
          <a:xfrm>
            <a:off x="2967017" y="2687364"/>
            <a:ext cx="2464520" cy="890049"/>
          </a:xfrm>
          <a:prstGeom prst="wedgeRoundRectCallout">
            <a:avLst>
              <a:gd name="adj1" fmla="val -65799"/>
              <a:gd name="adj2" fmla="val -7565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users to update/preview/filter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Input data files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1B23B-EADA-4401-BC93-497CED07652A}"/>
              </a:ext>
            </a:extLst>
          </p:cNvPr>
          <p:cNvSpPr/>
          <p:nvPr/>
        </p:nvSpPr>
        <p:spPr bwMode="auto">
          <a:xfrm>
            <a:off x="2066544" y="2212848"/>
            <a:ext cx="457200" cy="24688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5192E0-7618-4F6B-8592-1DD9A0EBFE90}"/>
              </a:ext>
            </a:extLst>
          </p:cNvPr>
          <p:cNvSpPr/>
          <p:nvPr/>
        </p:nvSpPr>
        <p:spPr bwMode="auto">
          <a:xfrm>
            <a:off x="1399032" y="6385675"/>
            <a:ext cx="1207008" cy="24319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28AF1FF7-DF01-43C4-A0FD-0547BD64B8B1}"/>
              </a:ext>
            </a:extLst>
          </p:cNvPr>
          <p:cNvSpPr/>
          <p:nvPr/>
        </p:nvSpPr>
        <p:spPr>
          <a:xfrm>
            <a:off x="3611672" y="5934739"/>
            <a:ext cx="3011190" cy="821831"/>
          </a:xfrm>
          <a:prstGeom prst="wedgeRoundRectCallout">
            <a:avLst>
              <a:gd name="adj1" fmla="val -80031"/>
              <a:gd name="adj2" fmla="val 283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and Save to a new project after loading new input data files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C4AB7CA-59C5-4FCC-8982-C9C376F38217}"/>
              </a:ext>
            </a:extLst>
          </p:cNvPr>
          <p:cNvSpPr txBox="1">
            <a:spLocks/>
          </p:cNvSpPr>
          <p:nvPr/>
        </p:nvSpPr>
        <p:spPr>
          <a:xfrm>
            <a:off x="7726680" y="646459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BA3BE68-A809-4212-8AA3-02658FD8F984}"/>
              </a:ext>
            </a:extLst>
          </p:cNvPr>
          <p:cNvSpPr/>
          <p:nvPr/>
        </p:nvSpPr>
        <p:spPr>
          <a:xfrm>
            <a:off x="2102909" y="1058950"/>
            <a:ext cx="740664" cy="174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A5B42-D537-467B-A8DD-121D257D0A0A}"/>
              </a:ext>
            </a:extLst>
          </p:cNvPr>
          <p:cNvSpPr/>
          <p:nvPr/>
        </p:nvSpPr>
        <p:spPr>
          <a:xfrm>
            <a:off x="823636" y="5260583"/>
            <a:ext cx="186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Total files size ~4 GB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74" y="-28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Data Input Module: Input Files &amp; Attributes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993436"/>
              </p:ext>
            </p:extLst>
          </p:nvPr>
        </p:nvGraphicFramePr>
        <p:xfrm>
          <a:off x="0" y="-110395"/>
          <a:ext cx="9144001" cy="69683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946556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2509875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2974849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67792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Names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O3 &amp; PM2.5 fused Ambient &amp;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O3/PM2.5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609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NATA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“O3_DV_2009_2018”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“PM_DV_2009_2018”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992454991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 O3_PM”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&amp; PM2.5 Advance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416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“Index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Poverty_</a:t>
                      </a:r>
                    </a:p>
                    <a:p>
                      <a:pPr algn="ctr"/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 of poverty/disadvantage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of Michigan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https://poverty.umich.edu/projects/understanding-communities-of-deep-disadvantage/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NEI_County_CAPs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NEI_Facility_HAPs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 CAPs”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emission sources and facility info. of CAPs &amp; HAPs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kumimoji="0" lang="en-US" sz="105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ftp://newftp.epa.gov/EPADataCommons/OAR/OAQPS/NEI/NEI_Facility_HAPs_CAPs.zip </a:t>
                      </a:r>
                      <a:r>
                        <a:rPr kumimoji="0" lang="en-US" sz="110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ftp://newftp.epa.gov/EPADataCommons/OAR/OAQPS/NEI/NEI_County_CAP.zip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2008, 2011, 2014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“2014 NEI_NATA Emissions”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Database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(*.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accdb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NATA emissions data from 2014 NEI database, including various source groups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public website: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https://www.epa.gov/national-air-toxics-assessment/2014-nata-assessment-results#emissions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155262"/>
                  </a:ext>
                </a:extLst>
              </a:tr>
              <a:tr h="801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“Class1_FederalAreas”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Mandatory Class 1 Federal Areas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Mandatory Class 1 Federal Areas Web Service: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0A06F9-BDE5-4ECE-B4DC-1A9B625358E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9144" y="566928"/>
            <a:ext cx="1883664" cy="6291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A9658-5A2C-4848-BF90-CBE2ED76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162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 Demo: </a:t>
            </a:r>
            <a:r>
              <a:rPr lang="en-US" altLang="zh-CN" dirty="0">
                <a:solidFill>
                  <a:srgbClr val="FFFF00"/>
                </a:solidFill>
              </a:rPr>
              <a:t>2014 NEXUS Case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FDAE8A-CE98-443E-9055-19AC6208D3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CBDBE-69AF-4006-9123-8FA16A38FE9C}"/>
              </a:ext>
            </a:extLst>
          </p:cNvPr>
          <p:cNvSpPr/>
          <p:nvPr/>
        </p:nvSpPr>
        <p:spPr>
          <a:xfrm>
            <a:off x="3637579" y="828710"/>
            <a:ext cx="3833069" cy="6326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Launching Page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CA99EE-5B1B-4ED6-94B4-24333447622A}"/>
              </a:ext>
            </a:extLst>
          </p:cNvPr>
          <p:cNvSpPr/>
          <p:nvPr/>
        </p:nvSpPr>
        <p:spPr>
          <a:xfrm>
            <a:off x="3776472" y="1970369"/>
            <a:ext cx="5175504" cy="4705068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Roadmap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for Demo: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Use example cases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“NEXUS” across pollutants to provide an initial “SCREEN” at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by providing an indicator where there may be a common set of sources contributing to Multi-pollutant 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 into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or area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interest to understand the pollutant/source connections, and potential for more effective and efficient multi-pollutant solution.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9850F-E682-40C5-AB03-11E85F21E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0" t="12088" r="31000" b="11046"/>
          <a:stretch/>
        </p:blipFill>
        <p:spPr>
          <a:xfrm>
            <a:off x="150876" y="2291852"/>
            <a:ext cx="3474720" cy="3807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20C6C7-286C-4AB3-B990-1F5B5B43E634}"/>
              </a:ext>
            </a:extLst>
          </p:cNvPr>
          <p:cNvSpPr/>
          <p:nvPr/>
        </p:nvSpPr>
        <p:spPr>
          <a:xfrm>
            <a:off x="2861173" y="231014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8842248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Develop a functional version that reflects latest data and information available for internal testing and use</a:t>
            </a:r>
          </a:p>
          <a:p>
            <a:pPr marL="517525" lvl="2" indent="-3444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expect limited FY21 funding to support NEXUS—perhaps $50k from AQAD?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NEXUS data to 2017</a:t>
            </a:r>
          </a:p>
          <a:p>
            <a:pPr marL="1431925" lvl="4" indent="-3444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data for O3, PM2.5, Air Toxics risk, concentrations, &amp; emissions</a:t>
            </a:r>
          </a:p>
          <a:p>
            <a:pPr marL="1431925" lvl="4" indent="-3444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boundaries &amp; socioeconomic data for EJ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O3, PM2.5, and Air Toxics monitoring data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metrics/indicators (e.g., risk metrics, EJ indicators)</a:t>
            </a:r>
          </a:p>
          <a:p>
            <a:pPr marL="515937" lvl="2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across Office to determine how tool may best inform or be used for OAQPS’s Air Toxic Strategy programs</a:t>
            </a:r>
          </a:p>
          <a:p>
            <a:pPr marL="973137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 addition of screening-level analysis &amp; assessment capabilities (e.g., proximity EJ analysis)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(1)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14470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?mso-contentType ?>
<SharedContentType xmlns="Microsoft.SharePoint.Taxonomy.ContentTypeSync" SourceId="29f62856-1543-49d4-a736-4569d363f533" ContentTypeId="0x0101" PreviousValue="false"/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14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5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7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6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67465</TotalTime>
  <Words>2550</Words>
  <Application>Microsoft Office PowerPoint</Application>
  <PresentationFormat>On-screen Show (4:3)</PresentationFormat>
  <Paragraphs>306</Paragraphs>
  <Slides>34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微软雅黑</vt:lpstr>
      <vt:lpstr>黑体</vt:lpstr>
      <vt:lpstr>Arial</vt:lpstr>
      <vt:lpstr>Calibri</vt:lpstr>
      <vt:lpstr>Times New Roman</vt:lpstr>
      <vt:lpstr>Wingdings</vt:lpstr>
      <vt:lpstr>2_EMPA课题组模板</vt:lpstr>
      <vt:lpstr>3_EMPA课题组模板</vt:lpstr>
      <vt:lpstr>“NEXUS” Multi-Pollutant Analysis Tool  Development: Status and Progress</vt:lpstr>
      <vt:lpstr>NEXUS Tool Development</vt:lpstr>
      <vt:lpstr>Expected Use of NEXUS Tool</vt:lpstr>
      <vt:lpstr>NEXUS Tool : Schedule &amp; Installation</vt:lpstr>
      <vt:lpstr>NEXUS Tool: Three Key Modules</vt:lpstr>
      <vt:lpstr>NEXUS Tool: Data Input Module</vt:lpstr>
      <vt:lpstr>PowerPoint Presentation</vt:lpstr>
      <vt:lpstr>NEXUS Tool Demo: 2014 NEXUS Case</vt:lpstr>
      <vt:lpstr>Discussion and Next Steps (1) </vt:lpstr>
      <vt:lpstr>Discussion and Next Steps (2) </vt:lpstr>
      <vt:lpstr>RoadMap for NEXUS Tool Demo (1)</vt:lpstr>
      <vt:lpstr>RoadMap for NEXUS Tool Demo (2)</vt:lpstr>
      <vt:lpstr>RoadMap for NEXUS Tool Demo (3)</vt:lpstr>
      <vt:lpstr>RoadMap for NEXUS Tool Demo (4)</vt:lpstr>
      <vt:lpstr>“NEXUS 1.5”:  Tutorial</vt:lpstr>
      <vt:lpstr>NEXUS Tool: On-line User’s Manual</vt:lpstr>
      <vt:lpstr>NEXUS Tool: Data Viewer Module</vt:lpstr>
      <vt:lpstr>Data Viewer Module: Selections &amp; Map Display</vt:lpstr>
      <vt:lpstr>Data Viewer: “Apply” New Selections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Viewer: Data Search &amp; Filter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Data Input Module: Data Preview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1208</cp:revision>
  <cp:lastPrinted>2020-02-19T17:26:50Z</cp:lastPrinted>
  <dcterms:created xsi:type="dcterms:W3CDTF">2016-05-30T08:23:37Z</dcterms:created>
  <dcterms:modified xsi:type="dcterms:W3CDTF">2020-11-04T16:48:24Z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