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Lst>
  <p:notesMasterIdLst>
    <p:notesMasterId r:id="rId42"/>
  </p:notesMasterIdLst>
  <p:sldIdLst>
    <p:sldId id="256" r:id="rId6"/>
    <p:sldId id="297" r:id="rId7"/>
    <p:sldId id="296" r:id="rId8"/>
    <p:sldId id="322" r:id="rId9"/>
    <p:sldId id="310" r:id="rId10"/>
    <p:sldId id="257" r:id="rId11"/>
    <p:sldId id="258" r:id="rId12"/>
    <p:sldId id="327" r:id="rId13"/>
    <p:sldId id="333" r:id="rId14"/>
    <p:sldId id="342" r:id="rId15"/>
    <p:sldId id="271" r:id="rId16"/>
    <p:sldId id="318" r:id="rId17"/>
    <p:sldId id="325" r:id="rId18"/>
    <p:sldId id="303" r:id="rId19"/>
    <p:sldId id="264" r:id="rId20"/>
    <p:sldId id="341" r:id="rId21"/>
    <p:sldId id="345" r:id="rId22"/>
    <p:sldId id="340" r:id="rId23"/>
    <p:sldId id="344" r:id="rId24"/>
    <p:sldId id="343" r:id="rId25"/>
    <p:sldId id="273" r:id="rId26"/>
    <p:sldId id="295" r:id="rId27"/>
    <p:sldId id="298" r:id="rId28"/>
    <p:sldId id="347" r:id="rId29"/>
    <p:sldId id="267" r:id="rId30"/>
    <p:sldId id="346" r:id="rId31"/>
    <p:sldId id="348" r:id="rId32"/>
    <p:sldId id="277" r:id="rId33"/>
    <p:sldId id="266" r:id="rId34"/>
    <p:sldId id="312" r:id="rId35"/>
    <p:sldId id="308" r:id="rId36"/>
    <p:sldId id="349" r:id="rId37"/>
    <p:sldId id="321" r:id="rId38"/>
    <p:sldId id="280" r:id="rId39"/>
    <p:sldId id="326" r:id="rId40"/>
    <p:sldId id="26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51" autoAdjust="0"/>
    <p:restoredTop sz="89779" autoAdjust="0"/>
  </p:normalViewPr>
  <p:slideViewPr>
    <p:cSldViewPr snapToGrid="0">
      <p:cViewPr varScale="1">
        <p:scale>
          <a:sx n="51" d="100"/>
          <a:sy n="51" d="100"/>
        </p:scale>
        <p:origin x="876" y="40"/>
      </p:cViewPr>
      <p:guideLst/>
    </p:cSldViewPr>
  </p:slideViewPr>
  <p:outlineViewPr>
    <p:cViewPr>
      <p:scale>
        <a:sx n="33" d="100"/>
        <a:sy n="33" d="100"/>
      </p:scale>
      <p:origin x="0" y="0"/>
    </p:cViewPr>
    <p:sldLst>
      <p:sld r:id="rId1" collapse="1"/>
      <p:sld r:id="rId2" collapse="1"/>
    </p:sldLst>
  </p:outlineViewPr>
  <p:notesTextViewPr>
    <p:cViewPr>
      <p:scale>
        <a:sx n="1" d="1"/>
        <a:sy n="1" d="1"/>
      </p:scale>
      <p:origin x="0" y="0"/>
    </p:cViewPr>
  </p:notesTextViewPr>
  <p:notesViewPr>
    <p:cSldViewPr snapToGrid="0">
      <p:cViewPr varScale="1">
        <p:scale>
          <a:sx n="31" d="100"/>
          <a:sy n="31" d="100"/>
        </p:scale>
        <p:origin x="2160" y="4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s>
</file>

<file path=ppt/_rels/viewProps.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plitz, Shannon" userId="cff6f9e6-a140-473e-92d5-ee56d9286809" providerId="ADAL" clId="{AC382A61-12A5-4BD0-82F5-99FC3D04F934}"/>
    <pc:docChg chg="undo custSel modSld sldOrd">
      <pc:chgData name="Koplitz, Shannon" userId="cff6f9e6-a140-473e-92d5-ee56d9286809" providerId="ADAL" clId="{AC382A61-12A5-4BD0-82F5-99FC3D04F934}" dt="2021-03-05T22:19:30.528" v="688"/>
      <pc:docMkLst>
        <pc:docMk/>
      </pc:docMkLst>
      <pc:sldChg chg="modSp mod">
        <pc:chgData name="Koplitz, Shannon" userId="cff6f9e6-a140-473e-92d5-ee56d9286809" providerId="ADAL" clId="{AC382A61-12A5-4BD0-82F5-99FC3D04F934}" dt="2021-03-05T14:56:53.823" v="477" actId="20577"/>
        <pc:sldMkLst>
          <pc:docMk/>
          <pc:sldMk cId="2469511873" sldId="265"/>
        </pc:sldMkLst>
        <pc:spChg chg="mod">
          <ac:chgData name="Koplitz, Shannon" userId="cff6f9e6-a140-473e-92d5-ee56d9286809" providerId="ADAL" clId="{AC382A61-12A5-4BD0-82F5-99FC3D04F934}" dt="2021-03-05T14:56:53.823" v="477" actId="20577"/>
          <ac:spMkLst>
            <pc:docMk/>
            <pc:sldMk cId="2469511873" sldId="265"/>
            <ac:spMk id="4" creationId="{31223E8D-78A2-4433-9650-C2411F4CE065}"/>
          </ac:spMkLst>
        </pc:spChg>
      </pc:sldChg>
      <pc:sldChg chg="modSp mod">
        <pc:chgData name="Koplitz, Shannon" userId="cff6f9e6-a140-473e-92d5-ee56d9286809" providerId="ADAL" clId="{AC382A61-12A5-4BD0-82F5-99FC3D04F934}" dt="2021-03-05T22:13:44.898" v="566" actId="20577"/>
        <pc:sldMkLst>
          <pc:docMk/>
          <pc:sldMk cId="1985866275" sldId="267"/>
        </pc:sldMkLst>
        <pc:spChg chg="mod">
          <ac:chgData name="Koplitz, Shannon" userId="cff6f9e6-a140-473e-92d5-ee56d9286809" providerId="ADAL" clId="{AC382A61-12A5-4BD0-82F5-99FC3D04F934}" dt="2021-03-05T22:13:44.898" v="566" actId="20577"/>
          <ac:spMkLst>
            <pc:docMk/>
            <pc:sldMk cId="1985866275" sldId="267"/>
            <ac:spMk id="3" creationId="{9E151E23-4DA0-4398-9241-CAC1EFA382A9}"/>
          </ac:spMkLst>
        </pc:spChg>
      </pc:sldChg>
      <pc:sldChg chg="modSp mod">
        <pc:chgData name="Koplitz, Shannon" userId="cff6f9e6-a140-473e-92d5-ee56d9286809" providerId="ADAL" clId="{AC382A61-12A5-4BD0-82F5-99FC3D04F934}" dt="2021-03-05T14:55:39.646" v="423" actId="20577"/>
        <pc:sldMkLst>
          <pc:docMk/>
          <pc:sldMk cId="2144522043" sldId="321"/>
        </pc:sldMkLst>
        <pc:spChg chg="mod">
          <ac:chgData name="Koplitz, Shannon" userId="cff6f9e6-a140-473e-92d5-ee56d9286809" providerId="ADAL" clId="{AC382A61-12A5-4BD0-82F5-99FC3D04F934}" dt="2021-03-05T14:55:39.646" v="423" actId="20577"/>
          <ac:spMkLst>
            <pc:docMk/>
            <pc:sldMk cId="2144522043" sldId="321"/>
            <ac:spMk id="3" creationId="{51FBC130-5BDD-4B65-9E37-3F21A2EE487F}"/>
          </ac:spMkLst>
        </pc:spChg>
      </pc:sldChg>
      <pc:sldChg chg="modSp mod">
        <pc:chgData name="Koplitz, Shannon" userId="cff6f9e6-a140-473e-92d5-ee56d9286809" providerId="ADAL" clId="{AC382A61-12A5-4BD0-82F5-99FC3D04F934}" dt="2021-03-05T22:12:57.151" v="544" actId="20577"/>
        <pc:sldMkLst>
          <pc:docMk/>
          <pc:sldMk cId="948172454" sldId="333"/>
        </pc:sldMkLst>
        <pc:spChg chg="mod">
          <ac:chgData name="Koplitz, Shannon" userId="cff6f9e6-a140-473e-92d5-ee56d9286809" providerId="ADAL" clId="{AC382A61-12A5-4BD0-82F5-99FC3D04F934}" dt="2021-03-05T22:12:57.151" v="544" actId="20577"/>
          <ac:spMkLst>
            <pc:docMk/>
            <pc:sldMk cId="948172454" sldId="333"/>
            <ac:spMk id="3" creationId="{F21E5E6A-7BA8-4F8D-AD00-0DA91B8016AD}"/>
          </ac:spMkLst>
        </pc:spChg>
      </pc:sldChg>
      <pc:sldChg chg="addSp delSp modSp mod">
        <pc:chgData name="Koplitz, Shannon" userId="cff6f9e6-a140-473e-92d5-ee56d9286809" providerId="ADAL" clId="{AC382A61-12A5-4BD0-82F5-99FC3D04F934}" dt="2021-03-05T22:17:53.525" v="576"/>
        <pc:sldMkLst>
          <pc:docMk/>
          <pc:sldMk cId="2868616857" sldId="340"/>
        </pc:sldMkLst>
        <pc:picChg chg="del">
          <ac:chgData name="Koplitz, Shannon" userId="cff6f9e6-a140-473e-92d5-ee56d9286809" providerId="ADAL" clId="{AC382A61-12A5-4BD0-82F5-99FC3D04F934}" dt="2021-03-05T22:15:07.193" v="567" actId="478"/>
          <ac:picMkLst>
            <pc:docMk/>
            <pc:sldMk cId="2868616857" sldId="340"/>
            <ac:picMk id="5" creationId="{D51D7716-5EF6-4378-9048-18AB744E3734}"/>
          </ac:picMkLst>
        </pc:picChg>
        <pc:picChg chg="add mod">
          <ac:chgData name="Koplitz, Shannon" userId="cff6f9e6-a140-473e-92d5-ee56d9286809" providerId="ADAL" clId="{AC382A61-12A5-4BD0-82F5-99FC3D04F934}" dt="2021-03-05T22:17:53.525" v="576"/>
          <ac:picMkLst>
            <pc:docMk/>
            <pc:sldMk cId="2868616857" sldId="340"/>
            <ac:picMk id="7" creationId="{3E27AA5B-76E0-4EC3-8987-05D7AEDF4EB2}"/>
          </ac:picMkLst>
        </pc:picChg>
      </pc:sldChg>
      <pc:sldChg chg="modSp">
        <pc:chgData name="Koplitz, Shannon" userId="cff6f9e6-a140-473e-92d5-ee56d9286809" providerId="ADAL" clId="{AC382A61-12A5-4BD0-82F5-99FC3D04F934}" dt="2021-03-05T22:19:30.528" v="688"/>
        <pc:sldMkLst>
          <pc:docMk/>
          <pc:sldMk cId="4229073544" sldId="341"/>
        </pc:sldMkLst>
        <pc:picChg chg="mod">
          <ac:chgData name="Koplitz, Shannon" userId="cff6f9e6-a140-473e-92d5-ee56d9286809" providerId="ADAL" clId="{AC382A61-12A5-4BD0-82F5-99FC3D04F934}" dt="2021-03-05T22:19:30.528" v="688"/>
          <ac:picMkLst>
            <pc:docMk/>
            <pc:sldMk cId="4229073544" sldId="341"/>
            <ac:picMk id="8" creationId="{D4496F2E-400E-469C-ACA4-B1C1FC592BF0}"/>
          </ac:picMkLst>
        </pc:picChg>
      </pc:sldChg>
      <pc:sldChg chg="modSp mod">
        <pc:chgData name="Koplitz, Shannon" userId="cff6f9e6-a140-473e-92d5-ee56d9286809" providerId="ADAL" clId="{AC382A61-12A5-4BD0-82F5-99FC3D04F934}" dt="2021-03-05T14:52:08.840" v="155" actId="58"/>
        <pc:sldMkLst>
          <pc:docMk/>
          <pc:sldMk cId="4119100598" sldId="342"/>
        </pc:sldMkLst>
        <pc:spChg chg="mod">
          <ac:chgData name="Koplitz, Shannon" userId="cff6f9e6-a140-473e-92d5-ee56d9286809" providerId="ADAL" clId="{AC382A61-12A5-4BD0-82F5-99FC3D04F934}" dt="2021-03-05T14:52:08.840" v="155" actId="58"/>
          <ac:spMkLst>
            <pc:docMk/>
            <pc:sldMk cId="4119100598" sldId="342"/>
            <ac:spMk id="3" creationId="{F21E5E6A-7BA8-4F8D-AD00-0DA91B8016AD}"/>
          </ac:spMkLst>
        </pc:spChg>
      </pc:sldChg>
      <pc:sldChg chg="addSp delSp modSp mod">
        <pc:chgData name="Koplitz, Shannon" userId="cff6f9e6-a140-473e-92d5-ee56d9286809" providerId="ADAL" clId="{AC382A61-12A5-4BD0-82F5-99FC3D04F934}" dt="2021-03-05T22:17:49.225" v="575" actId="14100"/>
        <pc:sldMkLst>
          <pc:docMk/>
          <pc:sldMk cId="3085793911" sldId="344"/>
        </pc:sldMkLst>
        <pc:picChg chg="del">
          <ac:chgData name="Koplitz, Shannon" userId="cff6f9e6-a140-473e-92d5-ee56d9286809" providerId="ADAL" clId="{AC382A61-12A5-4BD0-82F5-99FC3D04F934}" dt="2021-03-05T22:15:09.362" v="568" actId="478"/>
          <ac:picMkLst>
            <pc:docMk/>
            <pc:sldMk cId="3085793911" sldId="344"/>
            <ac:picMk id="5" creationId="{D51D7716-5EF6-4378-9048-18AB744E3734}"/>
          </ac:picMkLst>
        </pc:picChg>
        <pc:picChg chg="add mod">
          <ac:chgData name="Koplitz, Shannon" userId="cff6f9e6-a140-473e-92d5-ee56d9286809" providerId="ADAL" clId="{AC382A61-12A5-4BD0-82F5-99FC3D04F934}" dt="2021-03-05T22:17:49.225" v="575" actId="14100"/>
          <ac:picMkLst>
            <pc:docMk/>
            <pc:sldMk cId="3085793911" sldId="344"/>
            <ac:picMk id="8" creationId="{B1B420C7-0C5C-4556-BBE6-425B7052F7CE}"/>
          </ac:picMkLst>
        </pc:picChg>
        <pc:cxnChg chg="mod">
          <ac:chgData name="Koplitz, Shannon" userId="cff6f9e6-a140-473e-92d5-ee56d9286809" providerId="ADAL" clId="{AC382A61-12A5-4BD0-82F5-99FC3D04F934}" dt="2021-03-05T22:15:09.362" v="568" actId="478"/>
          <ac:cxnSpMkLst>
            <pc:docMk/>
            <pc:sldMk cId="3085793911" sldId="344"/>
            <ac:cxnSpMk id="7" creationId="{56D7D900-D3C0-4390-B75A-9784414736B8}"/>
          </ac:cxnSpMkLst>
        </pc:cxnChg>
        <pc:cxnChg chg="mod">
          <ac:chgData name="Koplitz, Shannon" userId="cff6f9e6-a140-473e-92d5-ee56d9286809" providerId="ADAL" clId="{AC382A61-12A5-4BD0-82F5-99FC3D04F934}" dt="2021-03-05T22:15:09.362" v="568" actId="478"/>
          <ac:cxnSpMkLst>
            <pc:docMk/>
            <pc:sldMk cId="3085793911" sldId="344"/>
            <ac:cxnSpMk id="10" creationId="{5E5B43D7-793C-4334-9D58-DA7CB1F2A481}"/>
          </ac:cxnSpMkLst>
        </pc:cxnChg>
      </pc:sldChg>
      <pc:sldChg chg="ord">
        <pc:chgData name="Koplitz, Shannon" userId="cff6f9e6-a140-473e-92d5-ee56d9286809" providerId="ADAL" clId="{AC382A61-12A5-4BD0-82F5-99FC3D04F934}" dt="2021-03-05T22:13:20.618" v="547" actId="20578"/>
        <pc:sldMkLst>
          <pc:docMk/>
          <pc:sldMk cId="2385617090" sldId="34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DE0F9E-F215-41E8-9999-12D9E86D5D20}" type="datetimeFigureOut">
              <a:rPr lang="en-US" smtClean="0"/>
              <a:t>3/5/2021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837374-0038-4E25-85AA-4119885996C6}" type="slidenum">
              <a:rPr lang="en-US" smtClean="0"/>
              <a:t>‹#›</a:t>
            </a:fld>
            <a:endParaRPr lang="en-US"/>
          </a:p>
        </p:txBody>
      </p:sp>
    </p:spTree>
    <p:extLst>
      <p:ext uri="{BB962C8B-B14F-4D97-AF65-F5344CB8AC3E}">
        <p14:creationId xmlns:p14="http://schemas.microsoft.com/office/powerpoint/2010/main" val="2662971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7374-0038-4E25-85AA-4119885996C6}" type="slidenum">
              <a:rPr lang="en-US" smtClean="0"/>
              <a:t>7</a:t>
            </a:fld>
            <a:endParaRPr lang="en-US"/>
          </a:p>
        </p:txBody>
      </p:sp>
    </p:spTree>
    <p:extLst>
      <p:ext uri="{BB962C8B-B14F-4D97-AF65-F5344CB8AC3E}">
        <p14:creationId xmlns:p14="http://schemas.microsoft.com/office/powerpoint/2010/main" val="3618254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7374-0038-4E25-85AA-4119885996C6}" type="slidenum">
              <a:rPr lang="en-US" smtClean="0"/>
              <a:t>8</a:t>
            </a:fld>
            <a:endParaRPr lang="en-US"/>
          </a:p>
        </p:txBody>
      </p:sp>
    </p:spTree>
    <p:extLst>
      <p:ext uri="{BB962C8B-B14F-4D97-AF65-F5344CB8AC3E}">
        <p14:creationId xmlns:p14="http://schemas.microsoft.com/office/powerpoint/2010/main" val="1010806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7374-0038-4E25-85AA-4119885996C6}" type="slidenum">
              <a:rPr lang="en-US" smtClean="0"/>
              <a:t>9</a:t>
            </a:fld>
            <a:endParaRPr lang="en-US"/>
          </a:p>
        </p:txBody>
      </p:sp>
    </p:spTree>
    <p:extLst>
      <p:ext uri="{BB962C8B-B14F-4D97-AF65-F5344CB8AC3E}">
        <p14:creationId xmlns:p14="http://schemas.microsoft.com/office/powerpoint/2010/main" val="2267036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7374-0038-4E25-85AA-4119885996C6}" type="slidenum">
              <a:rPr lang="en-US" smtClean="0"/>
              <a:t>10</a:t>
            </a:fld>
            <a:endParaRPr lang="en-US"/>
          </a:p>
        </p:txBody>
      </p:sp>
    </p:spTree>
    <p:extLst>
      <p:ext uri="{BB962C8B-B14F-4D97-AF65-F5344CB8AC3E}">
        <p14:creationId xmlns:p14="http://schemas.microsoft.com/office/powerpoint/2010/main" val="2901474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E.g. A more thorough investigation of how direct aerosol radiative forcing is being represented/capture in AQ models, what are the implications of changing PM distributions for chemistry-climate feedbacks</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Specifically relevant for OAQPS programs – Regional Haze/other visibility cost/benefits</a:t>
            </a:r>
          </a:p>
          <a:p>
            <a:endParaRPr lang="en-US" dirty="0"/>
          </a:p>
        </p:txBody>
      </p:sp>
      <p:sp>
        <p:nvSpPr>
          <p:cNvPr id="4" name="Slide Number Placeholder 3"/>
          <p:cNvSpPr>
            <a:spLocks noGrp="1"/>
          </p:cNvSpPr>
          <p:nvPr>
            <p:ph type="sldNum" sz="quarter" idx="5"/>
          </p:nvPr>
        </p:nvSpPr>
        <p:spPr/>
        <p:txBody>
          <a:bodyPr/>
          <a:lstStyle/>
          <a:p>
            <a:fld id="{53837374-0038-4E25-85AA-4119885996C6}" type="slidenum">
              <a:rPr lang="en-US" smtClean="0"/>
              <a:t>34</a:t>
            </a:fld>
            <a:endParaRPr lang="en-US"/>
          </a:p>
        </p:txBody>
      </p:sp>
    </p:spTree>
    <p:extLst>
      <p:ext uri="{BB962C8B-B14F-4D97-AF65-F5344CB8AC3E}">
        <p14:creationId xmlns:p14="http://schemas.microsoft.com/office/powerpoint/2010/main" val="2360022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ADAFA-027E-4376-86AD-ADF8710A14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2C39B6-6FB0-4501-A9AF-32DA60B54B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45CF90-931C-4856-A690-A3A1AE0FF2F0}"/>
              </a:ext>
            </a:extLst>
          </p:cNvPr>
          <p:cNvSpPr>
            <a:spLocks noGrp="1"/>
          </p:cNvSpPr>
          <p:nvPr>
            <p:ph type="dt" sz="half" idx="10"/>
          </p:nvPr>
        </p:nvSpPr>
        <p:spPr/>
        <p:txBody>
          <a:bodyPr/>
          <a:lstStyle/>
          <a:p>
            <a:fld id="{D1ACBD28-7F1A-4D8E-813B-892AD5B3DFF1}" type="datetime1">
              <a:rPr lang="en-US" smtClean="0"/>
              <a:t>3/5/2021</a:t>
            </a:fld>
            <a:endParaRPr lang="en-US"/>
          </a:p>
        </p:txBody>
      </p:sp>
      <p:sp>
        <p:nvSpPr>
          <p:cNvPr id="5" name="Footer Placeholder 4">
            <a:extLst>
              <a:ext uri="{FF2B5EF4-FFF2-40B4-BE49-F238E27FC236}">
                <a16:creationId xmlns:a16="http://schemas.microsoft.com/office/drawing/2014/main" id="{72CB446A-5DD1-4DE6-81FE-E0751783E4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92F054-2656-4F65-AB65-E561A66B165B}"/>
              </a:ext>
            </a:extLst>
          </p:cNvPr>
          <p:cNvSpPr>
            <a:spLocks noGrp="1"/>
          </p:cNvSpPr>
          <p:nvPr>
            <p:ph type="sldNum" sz="quarter" idx="12"/>
          </p:nvPr>
        </p:nvSpPr>
        <p:spPr/>
        <p:txBody>
          <a:bodyPr/>
          <a:lstStyle/>
          <a:p>
            <a:fld id="{840B6B02-F67E-4BAE-BEAE-4A401037C6C1}" type="slidenum">
              <a:rPr lang="en-US" smtClean="0"/>
              <a:t>‹#›</a:t>
            </a:fld>
            <a:endParaRPr lang="en-US"/>
          </a:p>
        </p:txBody>
      </p:sp>
    </p:spTree>
    <p:extLst>
      <p:ext uri="{BB962C8B-B14F-4D97-AF65-F5344CB8AC3E}">
        <p14:creationId xmlns:p14="http://schemas.microsoft.com/office/powerpoint/2010/main" val="3933912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B0301-98ED-4696-8D02-55DC2BEC00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5668F5-9796-4016-807D-3DE35B457E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061FCF-7C89-4284-B8FB-102938BCBD70}"/>
              </a:ext>
            </a:extLst>
          </p:cNvPr>
          <p:cNvSpPr>
            <a:spLocks noGrp="1"/>
          </p:cNvSpPr>
          <p:nvPr>
            <p:ph type="dt" sz="half" idx="10"/>
          </p:nvPr>
        </p:nvSpPr>
        <p:spPr/>
        <p:txBody>
          <a:bodyPr/>
          <a:lstStyle/>
          <a:p>
            <a:fld id="{31024BBB-4919-4B99-85DD-42C4B61BD199}" type="datetime1">
              <a:rPr lang="en-US" smtClean="0"/>
              <a:t>3/5/2021</a:t>
            </a:fld>
            <a:endParaRPr lang="en-US"/>
          </a:p>
        </p:txBody>
      </p:sp>
      <p:sp>
        <p:nvSpPr>
          <p:cNvPr id="5" name="Footer Placeholder 4">
            <a:extLst>
              <a:ext uri="{FF2B5EF4-FFF2-40B4-BE49-F238E27FC236}">
                <a16:creationId xmlns:a16="http://schemas.microsoft.com/office/drawing/2014/main" id="{F7F4ED84-D1AC-42C0-BEB1-8805B9EFF2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A172DC-34A6-45AB-B1FA-BB6518EA2CD0}"/>
              </a:ext>
            </a:extLst>
          </p:cNvPr>
          <p:cNvSpPr>
            <a:spLocks noGrp="1"/>
          </p:cNvSpPr>
          <p:nvPr>
            <p:ph type="sldNum" sz="quarter" idx="12"/>
          </p:nvPr>
        </p:nvSpPr>
        <p:spPr/>
        <p:txBody>
          <a:bodyPr/>
          <a:lstStyle/>
          <a:p>
            <a:fld id="{840B6B02-F67E-4BAE-BEAE-4A401037C6C1}" type="slidenum">
              <a:rPr lang="en-US" smtClean="0"/>
              <a:t>‹#›</a:t>
            </a:fld>
            <a:endParaRPr lang="en-US"/>
          </a:p>
        </p:txBody>
      </p:sp>
    </p:spTree>
    <p:extLst>
      <p:ext uri="{BB962C8B-B14F-4D97-AF65-F5344CB8AC3E}">
        <p14:creationId xmlns:p14="http://schemas.microsoft.com/office/powerpoint/2010/main" val="913951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F80E55-EE47-4049-8175-FBEFACDD83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8A0D87-0A4B-4317-93AB-2E60951835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99DF89-DC1E-498E-89A7-B62AE73EEDE8}"/>
              </a:ext>
            </a:extLst>
          </p:cNvPr>
          <p:cNvSpPr>
            <a:spLocks noGrp="1"/>
          </p:cNvSpPr>
          <p:nvPr>
            <p:ph type="dt" sz="half" idx="10"/>
          </p:nvPr>
        </p:nvSpPr>
        <p:spPr/>
        <p:txBody>
          <a:bodyPr/>
          <a:lstStyle/>
          <a:p>
            <a:fld id="{93848524-1FE2-4C82-84DE-3CA4C07F61C2}" type="datetime1">
              <a:rPr lang="en-US" smtClean="0"/>
              <a:t>3/5/2021</a:t>
            </a:fld>
            <a:endParaRPr lang="en-US"/>
          </a:p>
        </p:txBody>
      </p:sp>
      <p:sp>
        <p:nvSpPr>
          <p:cNvPr id="5" name="Footer Placeholder 4">
            <a:extLst>
              <a:ext uri="{FF2B5EF4-FFF2-40B4-BE49-F238E27FC236}">
                <a16:creationId xmlns:a16="http://schemas.microsoft.com/office/drawing/2014/main" id="{897D2DEC-670D-487D-AB7F-A63FA8A0C2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F6F00D-F606-4571-8871-B77508C3C6B9}"/>
              </a:ext>
            </a:extLst>
          </p:cNvPr>
          <p:cNvSpPr>
            <a:spLocks noGrp="1"/>
          </p:cNvSpPr>
          <p:nvPr>
            <p:ph type="sldNum" sz="quarter" idx="12"/>
          </p:nvPr>
        </p:nvSpPr>
        <p:spPr/>
        <p:txBody>
          <a:bodyPr/>
          <a:lstStyle/>
          <a:p>
            <a:fld id="{840B6B02-F67E-4BAE-BEAE-4A401037C6C1}" type="slidenum">
              <a:rPr lang="en-US" smtClean="0"/>
              <a:t>‹#›</a:t>
            </a:fld>
            <a:endParaRPr lang="en-US"/>
          </a:p>
        </p:txBody>
      </p:sp>
    </p:spTree>
    <p:extLst>
      <p:ext uri="{BB962C8B-B14F-4D97-AF65-F5344CB8AC3E}">
        <p14:creationId xmlns:p14="http://schemas.microsoft.com/office/powerpoint/2010/main" val="104982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E40E1-252D-4ED1-B5CA-920AFDFA9EA6}"/>
              </a:ext>
            </a:extLst>
          </p:cNvPr>
          <p:cNvSpPr>
            <a:spLocks noGrp="1"/>
          </p:cNvSpPr>
          <p:nvPr>
            <p:ph type="title"/>
          </p:nvPr>
        </p:nvSpPr>
        <p:spPr>
          <a:xfrm>
            <a:off x="198120" y="234634"/>
            <a:ext cx="10515600" cy="430530"/>
          </a:xfrm>
        </p:spPr>
        <p:txBody>
          <a:bodyPr>
            <a:no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42D15125-92DB-4661-A432-11C7D65221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5EDE801-B11D-45D6-9450-80351166F6C4}"/>
              </a:ext>
            </a:extLst>
          </p:cNvPr>
          <p:cNvSpPr>
            <a:spLocks noGrp="1"/>
          </p:cNvSpPr>
          <p:nvPr>
            <p:ph type="sldNum" sz="quarter" idx="12"/>
          </p:nvPr>
        </p:nvSpPr>
        <p:spPr>
          <a:xfrm>
            <a:off x="284747" y="6356350"/>
            <a:ext cx="2743200" cy="365125"/>
          </a:xfrm>
        </p:spPr>
        <p:txBody>
          <a:bodyPr/>
          <a:lstStyle>
            <a:lvl1pPr algn="l">
              <a:defRPr>
                <a:latin typeface="Arial" panose="020B0604020202020204" pitchFamily="34" charset="0"/>
                <a:cs typeface="Arial" panose="020B0604020202020204" pitchFamily="34" charset="0"/>
              </a:defRPr>
            </a:lvl1pPr>
          </a:lstStyle>
          <a:p>
            <a:fld id="{840B6B02-F67E-4BAE-BEAE-4A401037C6C1}" type="slidenum">
              <a:rPr lang="en-US" smtClean="0"/>
              <a:pPr/>
              <a:t>‹#›</a:t>
            </a:fld>
            <a:endParaRPr lang="en-US" dirty="0"/>
          </a:p>
        </p:txBody>
      </p:sp>
      <p:cxnSp>
        <p:nvCxnSpPr>
          <p:cNvPr id="8" name="Straight Connector 7">
            <a:extLst>
              <a:ext uri="{FF2B5EF4-FFF2-40B4-BE49-F238E27FC236}">
                <a16:creationId xmlns:a16="http://schemas.microsoft.com/office/drawing/2014/main" id="{0E488CDE-7860-4D3D-9977-5DC6F7F369E2}"/>
              </a:ext>
            </a:extLst>
          </p:cNvPr>
          <p:cNvCxnSpPr/>
          <p:nvPr userDrawn="1"/>
        </p:nvCxnSpPr>
        <p:spPr>
          <a:xfrm>
            <a:off x="0" y="807720"/>
            <a:ext cx="880872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333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8B681-FF7E-4C51-BCA3-54E3DF37F6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B71C15-35FB-4421-B5BF-A72B56416F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B834CE-BE60-40E8-A253-FF41FA943B38}"/>
              </a:ext>
            </a:extLst>
          </p:cNvPr>
          <p:cNvSpPr>
            <a:spLocks noGrp="1"/>
          </p:cNvSpPr>
          <p:nvPr>
            <p:ph type="dt" sz="half" idx="10"/>
          </p:nvPr>
        </p:nvSpPr>
        <p:spPr/>
        <p:txBody>
          <a:bodyPr/>
          <a:lstStyle/>
          <a:p>
            <a:fld id="{DF8E2C9E-4529-4DFB-837F-7611AFC729AB}" type="datetime1">
              <a:rPr lang="en-US" smtClean="0"/>
              <a:t>3/5/2021</a:t>
            </a:fld>
            <a:endParaRPr lang="en-US"/>
          </a:p>
        </p:txBody>
      </p:sp>
      <p:sp>
        <p:nvSpPr>
          <p:cNvPr id="5" name="Footer Placeholder 4">
            <a:extLst>
              <a:ext uri="{FF2B5EF4-FFF2-40B4-BE49-F238E27FC236}">
                <a16:creationId xmlns:a16="http://schemas.microsoft.com/office/drawing/2014/main" id="{602F10E6-4AA2-4363-9CC9-3BDF0DCDD4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76A2D0-93E4-4700-A334-3647D585F88A}"/>
              </a:ext>
            </a:extLst>
          </p:cNvPr>
          <p:cNvSpPr>
            <a:spLocks noGrp="1"/>
          </p:cNvSpPr>
          <p:nvPr>
            <p:ph type="sldNum" sz="quarter" idx="12"/>
          </p:nvPr>
        </p:nvSpPr>
        <p:spPr/>
        <p:txBody>
          <a:bodyPr/>
          <a:lstStyle/>
          <a:p>
            <a:fld id="{840B6B02-F67E-4BAE-BEAE-4A401037C6C1}" type="slidenum">
              <a:rPr lang="en-US" smtClean="0"/>
              <a:t>‹#›</a:t>
            </a:fld>
            <a:endParaRPr lang="en-US"/>
          </a:p>
        </p:txBody>
      </p:sp>
    </p:spTree>
    <p:extLst>
      <p:ext uri="{BB962C8B-B14F-4D97-AF65-F5344CB8AC3E}">
        <p14:creationId xmlns:p14="http://schemas.microsoft.com/office/powerpoint/2010/main" val="4182297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87BA-AB62-47F1-AFDB-8534F3C267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14B7DF-3703-41D4-A87E-9D5D57A37B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C4ECC4-E88C-46E5-A28F-B73D3E7C78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D58309-7191-4FE1-B07E-E587D84874B7}"/>
              </a:ext>
            </a:extLst>
          </p:cNvPr>
          <p:cNvSpPr>
            <a:spLocks noGrp="1"/>
          </p:cNvSpPr>
          <p:nvPr>
            <p:ph type="dt" sz="half" idx="10"/>
          </p:nvPr>
        </p:nvSpPr>
        <p:spPr/>
        <p:txBody>
          <a:bodyPr/>
          <a:lstStyle/>
          <a:p>
            <a:fld id="{E73B9FFF-8781-4E86-B62D-9ACDE1044B16}" type="datetime1">
              <a:rPr lang="en-US" smtClean="0"/>
              <a:t>3/5/2021</a:t>
            </a:fld>
            <a:endParaRPr lang="en-US"/>
          </a:p>
        </p:txBody>
      </p:sp>
      <p:sp>
        <p:nvSpPr>
          <p:cNvPr id="6" name="Footer Placeholder 5">
            <a:extLst>
              <a:ext uri="{FF2B5EF4-FFF2-40B4-BE49-F238E27FC236}">
                <a16:creationId xmlns:a16="http://schemas.microsoft.com/office/drawing/2014/main" id="{16C6EAFF-276A-470E-9F63-66BE4A4834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0247E4-104E-452A-B968-91E102D786F0}"/>
              </a:ext>
            </a:extLst>
          </p:cNvPr>
          <p:cNvSpPr>
            <a:spLocks noGrp="1"/>
          </p:cNvSpPr>
          <p:nvPr>
            <p:ph type="sldNum" sz="quarter" idx="12"/>
          </p:nvPr>
        </p:nvSpPr>
        <p:spPr/>
        <p:txBody>
          <a:bodyPr/>
          <a:lstStyle/>
          <a:p>
            <a:fld id="{840B6B02-F67E-4BAE-BEAE-4A401037C6C1}" type="slidenum">
              <a:rPr lang="en-US" smtClean="0"/>
              <a:t>‹#›</a:t>
            </a:fld>
            <a:endParaRPr lang="en-US"/>
          </a:p>
        </p:txBody>
      </p:sp>
    </p:spTree>
    <p:extLst>
      <p:ext uri="{BB962C8B-B14F-4D97-AF65-F5344CB8AC3E}">
        <p14:creationId xmlns:p14="http://schemas.microsoft.com/office/powerpoint/2010/main" val="725709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964F2-7EE3-46DC-9D02-30C3C36EE2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35B33F-59FB-4E7A-A837-53BD1E6A3D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B72E60-89CE-4767-801E-788A852B24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F78653-9C69-40DF-A81A-309EEE31DE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9284A9-0171-462F-A97B-E148070475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52C76C-6AD1-466C-94B4-C5F09E8F1F77}"/>
              </a:ext>
            </a:extLst>
          </p:cNvPr>
          <p:cNvSpPr>
            <a:spLocks noGrp="1"/>
          </p:cNvSpPr>
          <p:nvPr>
            <p:ph type="dt" sz="half" idx="10"/>
          </p:nvPr>
        </p:nvSpPr>
        <p:spPr/>
        <p:txBody>
          <a:bodyPr/>
          <a:lstStyle/>
          <a:p>
            <a:fld id="{740E06FD-CFE4-4CE7-AB6E-F89CE3FF6808}" type="datetime1">
              <a:rPr lang="en-US" smtClean="0"/>
              <a:t>3/5/2021</a:t>
            </a:fld>
            <a:endParaRPr lang="en-US"/>
          </a:p>
        </p:txBody>
      </p:sp>
      <p:sp>
        <p:nvSpPr>
          <p:cNvPr id="8" name="Footer Placeholder 7">
            <a:extLst>
              <a:ext uri="{FF2B5EF4-FFF2-40B4-BE49-F238E27FC236}">
                <a16:creationId xmlns:a16="http://schemas.microsoft.com/office/drawing/2014/main" id="{62C772CE-AF69-4C39-97AF-44559EEBEA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1B32DF-82FC-455C-9A2D-FC2233275493}"/>
              </a:ext>
            </a:extLst>
          </p:cNvPr>
          <p:cNvSpPr>
            <a:spLocks noGrp="1"/>
          </p:cNvSpPr>
          <p:nvPr>
            <p:ph type="sldNum" sz="quarter" idx="12"/>
          </p:nvPr>
        </p:nvSpPr>
        <p:spPr/>
        <p:txBody>
          <a:bodyPr/>
          <a:lstStyle/>
          <a:p>
            <a:fld id="{840B6B02-F67E-4BAE-BEAE-4A401037C6C1}" type="slidenum">
              <a:rPr lang="en-US" smtClean="0"/>
              <a:t>‹#›</a:t>
            </a:fld>
            <a:endParaRPr lang="en-US"/>
          </a:p>
        </p:txBody>
      </p:sp>
    </p:spTree>
    <p:extLst>
      <p:ext uri="{BB962C8B-B14F-4D97-AF65-F5344CB8AC3E}">
        <p14:creationId xmlns:p14="http://schemas.microsoft.com/office/powerpoint/2010/main" val="4256729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CE67F-33EF-425C-A23B-C759DA141975}"/>
              </a:ext>
            </a:extLst>
          </p:cNvPr>
          <p:cNvSpPr>
            <a:spLocks noGrp="1"/>
          </p:cNvSpPr>
          <p:nvPr>
            <p:ph type="title"/>
          </p:nvPr>
        </p:nvSpPr>
        <p:spPr>
          <a:xfrm>
            <a:off x="200525" y="138128"/>
            <a:ext cx="10515600" cy="621464"/>
          </a:xfrm>
        </p:spPr>
        <p:txBody>
          <a:bodyPr>
            <a:normAutofit/>
          </a:bodyPr>
          <a:lstStyle>
            <a:lvl1pPr>
              <a:defRPr sz="3600"/>
            </a:lvl1pPr>
          </a:lstStyle>
          <a:p>
            <a:r>
              <a:rPr lang="en-US" dirty="0"/>
              <a:t>Click to edit Master title style</a:t>
            </a:r>
          </a:p>
        </p:txBody>
      </p:sp>
      <p:sp>
        <p:nvSpPr>
          <p:cNvPr id="5" name="Slide Number Placeholder 4">
            <a:extLst>
              <a:ext uri="{FF2B5EF4-FFF2-40B4-BE49-F238E27FC236}">
                <a16:creationId xmlns:a16="http://schemas.microsoft.com/office/drawing/2014/main" id="{47C57661-E45E-416C-92FA-171952840789}"/>
              </a:ext>
            </a:extLst>
          </p:cNvPr>
          <p:cNvSpPr>
            <a:spLocks noGrp="1"/>
          </p:cNvSpPr>
          <p:nvPr>
            <p:ph type="sldNum" sz="quarter" idx="12"/>
          </p:nvPr>
        </p:nvSpPr>
        <p:spPr>
          <a:xfrm>
            <a:off x="284749" y="6357941"/>
            <a:ext cx="2743200" cy="365125"/>
          </a:xfrm>
        </p:spPr>
        <p:txBody>
          <a:bodyPr/>
          <a:lstStyle>
            <a:lvl1pPr algn="l">
              <a:defRPr>
                <a:latin typeface="Arial" panose="020B0604020202020204" pitchFamily="34" charset="0"/>
                <a:cs typeface="Arial" panose="020B0604020202020204" pitchFamily="34" charset="0"/>
              </a:defRPr>
            </a:lvl1pPr>
          </a:lstStyle>
          <a:p>
            <a:fld id="{840B6B02-F67E-4BAE-BEAE-4A401037C6C1}" type="slidenum">
              <a:rPr lang="en-US" smtClean="0"/>
              <a:pPr/>
              <a:t>‹#›</a:t>
            </a:fld>
            <a:endParaRPr lang="en-US" dirty="0"/>
          </a:p>
        </p:txBody>
      </p:sp>
      <p:cxnSp>
        <p:nvCxnSpPr>
          <p:cNvPr id="6" name="Straight Connector 5">
            <a:extLst>
              <a:ext uri="{FF2B5EF4-FFF2-40B4-BE49-F238E27FC236}">
                <a16:creationId xmlns:a16="http://schemas.microsoft.com/office/drawing/2014/main" id="{218B897B-063F-48D8-9D20-14BD7F74E6B0}"/>
              </a:ext>
            </a:extLst>
          </p:cNvPr>
          <p:cNvCxnSpPr/>
          <p:nvPr userDrawn="1"/>
        </p:nvCxnSpPr>
        <p:spPr>
          <a:xfrm>
            <a:off x="0" y="807720"/>
            <a:ext cx="880872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7637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0E3F67-023D-4D37-A79F-A78D5BB5FFD5}"/>
              </a:ext>
            </a:extLst>
          </p:cNvPr>
          <p:cNvSpPr>
            <a:spLocks noGrp="1"/>
          </p:cNvSpPr>
          <p:nvPr>
            <p:ph type="dt" sz="half" idx="10"/>
          </p:nvPr>
        </p:nvSpPr>
        <p:spPr/>
        <p:txBody>
          <a:bodyPr/>
          <a:lstStyle/>
          <a:p>
            <a:fld id="{4502B5D9-ACA8-41EC-9075-CC9CA13E3658}" type="datetime1">
              <a:rPr lang="en-US" smtClean="0"/>
              <a:t>3/5/2021</a:t>
            </a:fld>
            <a:endParaRPr lang="en-US"/>
          </a:p>
        </p:txBody>
      </p:sp>
      <p:sp>
        <p:nvSpPr>
          <p:cNvPr id="3" name="Footer Placeholder 2">
            <a:extLst>
              <a:ext uri="{FF2B5EF4-FFF2-40B4-BE49-F238E27FC236}">
                <a16:creationId xmlns:a16="http://schemas.microsoft.com/office/drawing/2014/main" id="{FB25C627-6D72-4652-A639-365787A6D6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E8D880-5B88-4122-ADFD-7BF3F22E82CB}"/>
              </a:ext>
            </a:extLst>
          </p:cNvPr>
          <p:cNvSpPr>
            <a:spLocks noGrp="1"/>
          </p:cNvSpPr>
          <p:nvPr>
            <p:ph type="sldNum" sz="quarter" idx="12"/>
          </p:nvPr>
        </p:nvSpPr>
        <p:spPr/>
        <p:txBody>
          <a:bodyPr/>
          <a:lstStyle/>
          <a:p>
            <a:fld id="{840B6B02-F67E-4BAE-BEAE-4A401037C6C1}" type="slidenum">
              <a:rPr lang="en-US" smtClean="0"/>
              <a:t>‹#›</a:t>
            </a:fld>
            <a:endParaRPr lang="en-US"/>
          </a:p>
        </p:txBody>
      </p:sp>
    </p:spTree>
    <p:extLst>
      <p:ext uri="{BB962C8B-B14F-4D97-AF65-F5344CB8AC3E}">
        <p14:creationId xmlns:p14="http://schemas.microsoft.com/office/powerpoint/2010/main" val="1196791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DDE2D-A737-4009-A4BB-DEDD3DEC05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5951A6-B8A4-4F27-AE0E-AFE18C3223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6AB590-75C9-4FF1-A12C-34853447CF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272A0F-F710-4504-ADA1-8F6D6ADBF31C}"/>
              </a:ext>
            </a:extLst>
          </p:cNvPr>
          <p:cNvSpPr>
            <a:spLocks noGrp="1"/>
          </p:cNvSpPr>
          <p:nvPr>
            <p:ph type="dt" sz="half" idx="10"/>
          </p:nvPr>
        </p:nvSpPr>
        <p:spPr/>
        <p:txBody>
          <a:bodyPr/>
          <a:lstStyle/>
          <a:p>
            <a:fld id="{2801339E-64C8-4016-83DD-50767AD039DF}" type="datetime1">
              <a:rPr lang="en-US" smtClean="0"/>
              <a:t>3/5/2021</a:t>
            </a:fld>
            <a:endParaRPr lang="en-US"/>
          </a:p>
        </p:txBody>
      </p:sp>
      <p:sp>
        <p:nvSpPr>
          <p:cNvPr id="6" name="Footer Placeholder 5">
            <a:extLst>
              <a:ext uri="{FF2B5EF4-FFF2-40B4-BE49-F238E27FC236}">
                <a16:creationId xmlns:a16="http://schemas.microsoft.com/office/drawing/2014/main" id="{071FE88A-91B9-4DD3-B255-6B8F0E7F8C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0AFAF4-829D-450A-B69A-011026309C17}"/>
              </a:ext>
            </a:extLst>
          </p:cNvPr>
          <p:cNvSpPr>
            <a:spLocks noGrp="1"/>
          </p:cNvSpPr>
          <p:nvPr>
            <p:ph type="sldNum" sz="quarter" idx="12"/>
          </p:nvPr>
        </p:nvSpPr>
        <p:spPr/>
        <p:txBody>
          <a:bodyPr/>
          <a:lstStyle/>
          <a:p>
            <a:fld id="{840B6B02-F67E-4BAE-BEAE-4A401037C6C1}" type="slidenum">
              <a:rPr lang="en-US" smtClean="0"/>
              <a:t>‹#›</a:t>
            </a:fld>
            <a:endParaRPr lang="en-US"/>
          </a:p>
        </p:txBody>
      </p:sp>
    </p:spTree>
    <p:extLst>
      <p:ext uri="{BB962C8B-B14F-4D97-AF65-F5344CB8AC3E}">
        <p14:creationId xmlns:p14="http://schemas.microsoft.com/office/powerpoint/2010/main" val="4051268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C8846-8BB5-4D71-AF87-9D9CC61F9B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8508FF-2A7B-4B6B-B32F-645AF561AC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A33D12-C298-49D7-B4EB-216CC347AE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61B0CB-45A7-4AC5-B4EE-CE53E7DAB981}"/>
              </a:ext>
            </a:extLst>
          </p:cNvPr>
          <p:cNvSpPr>
            <a:spLocks noGrp="1"/>
          </p:cNvSpPr>
          <p:nvPr>
            <p:ph type="dt" sz="half" idx="10"/>
          </p:nvPr>
        </p:nvSpPr>
        <p:spPr/>
        <p:txBody>
          <a:bodyPr/>
          <a:lstStyle/>
          <a:p>
            <a:fld id="{19E43E18-5FA9-4768-B083-A26A8CBFB2B1}" type="datetime1">
              <a:rPr lang="en-US" smtClean="0"/>
              <a:t>3/5/2021</a:t>
            </a:fld>
            <a:endParaRPr lang="en-US"/>
          </a:p>
        </p:txBody>
      </p:sp>
      <p:sp>
        <p:nvSpPr>
          <p:cNvPr id="6" name="Footer Placeholder 5">
            <a:extLst>
              <a:ext uri="{FF2B5EF4-FFF2-40B4-BE49-F238E27FC236}">
                <a16:creationId xmlns:a16="http://schemas.microsoft.com/office/drawing/2014/main" id="{6684FDAF-89BC-4D81-AAEB-B5FBF16553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6AF6FF-EA33-43D9-B0E9-8E899EA8AE12}"/>
              </a:ext>
            </a:extLst>
          </p:cNvPr>
          <p:cNvSpPr>
            <a:spLocks noGrp="1"/>
          </p:cNvSpPr>
          <p:nvPr>
            <p:ph type="sldNum" sz="quarter" idx="12"/>
          </p:nvPr>
        </p:nvSpPr>
        <p:spPr/>
        <p:txBody>
          <a:bodyPr/>
          <a:lstStyle/>
          <a:p>
            <a:fld id="{840B6B02-F67E-4BAE-BEAE-4A401037C6C1}" type="slidenum">
              <a:rPr lang="en-US" smtClean="0"/>
              <a:t>‹#›</a:t>
            </a:fld>
            <a:endParaRPr lang="en-US"/>
          </a:p>
        </p:txBody>
      </p:sp>
    </p:spTree>
    <p:extLst>
      <p:ext uri="{BB962C8B-B14F-4D97-AF65-F5344CB8AC3E}">
        <p14:creationId xmlns:p14="http://schemas.microsoft.com/office/powerpoint/2010/main" val="1510312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28D986-4D69-4234-8408-4F90706EE4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AC74C71-74A7-4CE0-AC7D-AC38CBFBAF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E8A4D79-75A8-4277-9319-2A58476A60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F3DA93-F63A-4A19-BCEA-836F9F0DCD08}" type="datetime1">
              <a:rPr lang="en-US" smtClean="0"/>
              <a:t>3/5/2021</a:t>
            </a:fld>
            <a:endParaRPr lang="en-US"/>
          </a:p>
        </p:txBody>
      </p:sp>
      <p:sp>
        <p:nvSpPr>
          <p:cNvPr id="5" name="Footer Placeholder 4">
            <a:extLst>
              <a:ext uri="{FF2B5EF4-FFF2-40B4-BE49-F238E27FC236}">
                <a16:creationId xmlns:a16="http://schemas.microsoft.com/office/drawing/2014/main" id="{D842BC22-F849-47A5-84B0-9112BEA14F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12A5D8-6D84-4656-8AA5-66C7837797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B6B02-F67E-4BAE-BEAE-4A401037C6C1}" type="slidenum">
              <a:rPr lang="en-US" smtClean="0"/>
              <a:t>‹#›</a:t>
            </a:fld>
            <a:endParaRPr lang="en-US"/>
          </a:p>
        </p:txBody>
      </p:sp>
    </p:spTree>
    <p:extLst>
      <p:ext uri="{BB962C8B-B14F-4D97-AF65-F5344CB8AC3E}">
        <p14:creationId xmlns:p14="http://schemas.microsoft.com/office/powerpoint/2010/main" val="2379147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6.xml"/><Relationship Id="rId4" Type="http://schemas.openxmlformats.org/officeDocument/2006/relationships/image" Target="../media/image30.gif"/></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65B88-1FBE-453C-96B7-7C7F8D2870D9}"/>
              </a:ext>
            </a:extLst>
          </p:cNvPr>
          <p:cNvSpPr>
            <a:spLocks noGrp="1"/>
          </p:cNvSpPr>
          <p:nvPr>
            <p:ph type="ctrTitle"/>
          </p:nvPr>
        </p:nvSpPr>
        <p:spPr>
          <a:xfrm>
            <a:off x="1524000" y="2310369"/>
            <a:ext cx="9144000" cy="774025"/>
          </a:xfrm>
          <a:ln>
            <a:solidFill>
              <a:srgbClr val="0070C0"/>
            </a:solidFill>
          </a:ln>
        </p:spPr>
        <p:txBody>
          <a:bodyPr>
            <a:normAutofit/>
          </a:bodyPr>
          <a:lstStyle/>
          <a:p>
            <a:r>
              <a:rPr lang="en-US" sz="4000" dirty="0"/>
              <a:t>Thoughts on Air Quality and Climate</a:t>
            </a:r>
          </a:p>
        </p:txBody>
      </p:sp>
      <p:sp>
        <p:nvSpPr>
          <p:cNvPr id="3" name="Subtitle 2">
            <a:extLst>
              <a:ext uri="{FF2B5EF4-FFF2-40B4-BE49-F238E27FC236}">
                <a16:creationId xmlns:a16="http://schemas.microsoft.com/office/drawing/2014/main" id="{80379209-1FC3-4D0F-8438-0A8C4D272DEA}"/>
              </a:ext>
            </a:extLst>
          </p:cNvPr>
          <p:cNvSpPr>
            <a:spLocks noGrp="1"/>
          </p:cNvSpPr>
          <p:nvPr>
            <p:ph type="subTitle" idx="1"/>
          </p:nvPr>
        </p:nvSpPr>
        <p:spPr>
          <a:xfrm>
            <a:off x="1524000" y="4205193"/>
            <a:ext cx="9144000" cy="1655762"/>
          </a:xfrm>
        </p:spPr>
        <p:txBody>
          <a:bodyPr/>
          <a:lstStyle/>
          <a:p>
            <a:r>
              <a:rPr lang="en-US" dirty="0"/>
              <a:t>S. Koplitz, J. Kelly, K. Baker, B. Henderson, H. Simon, C. Jang, S. Phillips, C. Misenis, N. Possiel, T. Fox </a:t>
            </a:r>
          </a:p>
        </p:txBody>
      </p:sp>
    </p:spTree>
    <p:extLst>
      <p:ext uri="{BB962C8B-B14F-4D97-AF65-F5344CB8AC3E}">
        <p14:creationId xmlns:p14="http://schemas.microsoft.com/office/powerpoint/2010/main" val="1213497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1BFEA-A138-411C-B0E4-22D1E8AC012F}"/>
              </a:ext>
            </a:extLst>
          </p:cNvPr>
          <p:cNvSpPr>
            <a:spLocks noGrp="1"/>
          </p:cNvSpPr>
          <p:nvPr>
            <p:ph type="title"/>
          </p:nvPr>
        </p:nvSpPr>
        <p:spPr>
          <a:xfrm>
            <a:off x="456062" y="-193066"/>
            <a:ext cx="11226422" cy="1325563"/>
          </a:xfrm>
        </p:spPr>
        <p:txBody>
          <a:bodyPr>
            <a:normAutofit/>
          </a:bodyPr>
          <a:lstStyle/>
          <a:p>
            <a:r>
              <a:rPr lang="en-US" sz="3600" dirty="0"/>
              <a:t>Climate in OAQPS/AQAD Activities: Examples (cont.)</a:t>
            </a:r>
          </a:p>
        </p:txBody>
      </p:sp>
      <p:sp>
        <p:nvSpPr>
          <p:cNvPr id="3" name="TextBox 2">
            <a:extLst>
              <a:ext uri="{FF2B5EF4-FFF2-40B4-BE49-F238E27FC236}">
                <a16:creationId xmlns:a16="http://schemas.microsoft.com/office/drawing/2014/main" id="{F21E5E6A-7BA8-4F8D-AD00-0DA91B8016AD}"/>
              </a:ext>
            </a:extLst>
          </p:cNvPr>
          <p:cNvSpPr txBox="1"/>
          <p:nvPr/>
        </p:nvSpPr>
        <p:spPr>
          <a:xfrm>
            <a:off x="138752" y="701726"/>
            <a:ext cx="11914496" cy="4293483"/>
          </a:xfrm>
          <a:prstGeom prst="rect">
            <a:avLst/>
          </a:prstGeom>
          <a:noFill/>
        </p:spPr>
        <p:txBody>
          <a:bodyPr wrap="square" rtlCol="0">
            <a:spAutoFit/>
          </a:bodyPr>
          <a:lstStyle/>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700" b="1" dirty="0">
                <a:latin typeface="Arial" panose="020B0604020202020204" pitchFamily="34" charset="0"/>
                <a:cs typeface="Arial" panose="020B0604020202020204" pitchFamily="34" charset="0"/>
              </a:rPr>
              <a:t>Emission Inventories</a:t>
            </a:r>
            <a:endParaRPr lang="en-US" sz="1700" dirty="0">
              <a:solidFill>
                <a:srgbClr val="FF0000"/>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AQAD/EIAG leads the development and publication of the National Emission Inventory, which includes accounting of point source GHGs and well as short-lived pollutants (i.e. relatively short atmospheric lifetimes compared to CO</a:t>
            </a:r>
            <a:r>
              <a:rPr lang="en-US" sz="1700" baseline="-25000" dirty="0">
                <a:latin typeface="Arial" panose="020B0604020202020204" pitchFamily="34" charset="0"/>
                <a:cs typeface="Arial" panose="020B0604020202020204" pitchFamily="34" charset="0"/>
              </a:rPr>
              <a:t>2</a:t>
            </a:r>
            <a:r>
              <a:rPr lang="en-US" sz="1700" dirty="0">
                <a:latin typeface="Arial" panose="020B0604020202020204" pitchFamily="34" charset="0"/>
                <a:cs typeface="Arial" panose="020B0604020202020204" pitchFamily="34" charset="0"/>
              </a:rPr>
              <a:t>) with climate forcing potential: e.g. black carbon, other aerosol precursors, ozone precursors</a:t>
            </a:r>
          </a:p>
          <a:p>
            <a:pPr marL="742950" lvl="1" indent="-285750">
              <a:buFont typeface="Arial" panose="020B0604020202020204" pitchFamily="34" charset="0"/>
              <a:buChar char="•"/>
            </a:pPr>
            <a:r>
              <a:rPr lang="en-US" sz="1700" dirty="0">
                <a:solidFill>
                  <a:srgbClr val="0000FF"/>
                </a:solidFill>
                <a:latin typeface="Arial" panose="020B0604020202020204" pitchFamily="34" charset="0"/>
                <a:cs typeface="Arial" panose="020B0604020202020204" pitchFamily="34" charset="0"/>
              </a:rPr>
              <a:t>How can the characterization of black carbon and other PM</a:t>
            </a:r>
            <a:r>
              <a:rPr lang="en-US" sz="1700" baseline="-25000" dirty="0">
                <a:solidFill>
                  <a:srgbClr val="0000FF"/>
                </a:solidFill>
                <a:latin typeface="Arial" panose="020B0604020202020204" pitchFamily="34" charset="0"/>
                <a:cs typeface="Arial" panose="020B0604020202020204" pitchFamily="34" charset="0"/>
              </a:rPr>
              <a:t>2.5</a:t>
            </a:r>
            <a:r>
              <a:rPr lang="en-US" sz="1700" dirty="0">
                <a:solidFill>
                  <a:srgbClr val="0000FF"/>
                </a:solidFill>
                <a:latin typeface="Arial" panose="020B0604020202020204" pitchFamily="34" charset="0"/>
                <a:cs typeface="Arial" panose="020B0604020202020204" pitchFamily="34" charset="0"/>
              </a:rPr>
              <a:t> components be improved? How will spatial patterns of short-term climate forcers change in response to national energy system/climate policies and how will that impact air quality? How will these changes impact regional climate?</a:t>
            </a:r>
          </a:p>
          <a:p>
            <a:pPr marL="742950" lvl="1" indent="-285750">
              <a:buFont typeface="Arial" panose="020B0604020202020204" pitchFamily="34" charset="0"/>
              <a:buChar char="•"/>
            </a:pPr>
            <a:endParaRPr lang="en-US" sz="1700" dirty="0">
              <a:solidFill>
                <a:srgbClr val="0000F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700" b="1" dirty="0">
                <a:latin typeface="Arial" panose="020B0604020202020204" pitchFamily="34" charset="0"/>
                <a:cs typeface="Arial" panose="020B0604020202020204" pitchFamily="34" charset="0"/>
              </a:rPr>
              <a:t>Trends Reports</a:t>
            </a:r>
          </a:p>
          <a:p>
            <a:pPr marL="742950" lvl="1"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AQAD/AQAG leads the development and publication of the annual Trends Report, demonstrating the progress achieved through national air quality policy and regulation relative to the historical baseline</a:t>
            </a:r>
          </a:p>
          <a:p>
            <a:pPr marL="742950" lvl="1" indent="-285750">
              <a:buFont typeface="Arial" panose="020B0604020202020204" pitchFamily="34" charset="0"/>
              <a:buChar char="•"/>
            </a:pPr>
            <a:r>
              <a:rPr lang="en-US" sz="1700" dirty="0">
                <a:solidFill>
                  <a:srgbClr val="0000FF"/>
                </a:solidFill>
                <a:latin typeface="Arial" panose="020B0604020202020204" pitchFamily="34" charset="0"/>
                <a:cs typeface="Arial" panose="020B0604020202020204" pitchFamily="34" charset="0"/>
              </a:rPr>
              <a:t>How have long-term changes in air pollution levels affected local/regional/national energy balances? e.g., are long-term reductions in U.S. NO</a:t>
            </a:r>
            <a:r>
              <a:rPr lang="en-US" sz="1700" baseline="-25000" dirty="0">
                <a:solidFill>
                  <a:srgbClr val="0000FF"/>
                </a:solidFill>
                <a:latin typeface="Arial" panose="020B0604020202020204" pitchFamily="34" charset="0"/>
                <a:cs typeface="Arial" panose="020B0604020202020204" pitchFamily="34" charset="0"/>
              </a:rPr>
              <a:t>x</a:t>
            </a:r>
            <a:r>
              <a:rPr lang="en-US" sz="1700" dirty="0">
                <a:solidFill>
                  <a:srgbClr val="0000FF"/>
                </a:solidFill>
                <a:latin typeface="Arial" panose="020B0604020202020204" pitchFamily="34" charset="0"/>
                <a:cs typeface="Arial" panose="020B0604020202020204" pitchFamily="34" charset="0"/>
              </a:rPr>
              <a:t> warming or cooling for the global atmosphere?</a:t>
            </a:r>
          </a:p>
          <a:p>
            <a:pPr marL="742950" lvl="1" indent="-285750">
              <a:buFont typeface="Arial" panose="020B0604020202020204" pitchFamily="34" charset="0"/>
              <a:buChar char="•"/>
            </a:pPr>
            <a:endParaRPr lang="en-US" sz="1600" dirty="0">
              <a:solidFill>
                <a:srgbClr val="0000F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9" name="Slide Number Placeholder 8">
            <a:extLst>
              <a:ext uri="{FF2B5EF4-FFF2-40B4-BE49-F238E27FC236}">
                <a16:creationId xmlns:a16="http://schemas.microsoft.com/office/drawing/2014/main" id="{95DACA30-C35F-4ADE-BBF2-14FCB60AA09A}"/>
              </a:ext>
            </a:extLst>
          </p:cNvPr>
          <p:cNvSpPr>
            <a:spLocks noGrp="1"/>
          </p:cNvSpPr>
          <p:nvPr>
            <p:ph type="sldNum" sz="quarter" idx="12"/>
          </p:nvPr>
        </p:nvSpPr>
        <p:spPr/>
        <p:txBody>
          <a:bodyPr/>
          <a:lstStyle/>
          <a:p>
            <a:fld id="{840B6B02-F67E-4BAE-BEAE-4A401037C6C1}" type="slidenum">
              <a:rPr lang="en-US" smtClean="0"/>
              <a:t>10</a:t>
            </a:fld>
            <a:endParaRPr lang="en-US"/>
          </a:p>
        </p:txBody>
      </p:sp>
    </p:spTree>
    <p:extLst>
      <p:ext uri="{BB962C8B-B14F-4D97-AF65-F5344CB8AC3E}">
        <p14:creationId xmlns:p14="http://schemas.microsoft.com/office/powerpoint/2010/main" val="4119100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6800F-151F-4141-B56F-D1CEA1B9369D}"/>
              </a:ext>
            </a:extLst>
          </p:cNvPr>
          <p:cNvSpPr>
            <a:spLocks noGrp="1"/>
          </p:cNvSpPr>
          <p:nvPr>
            <p:ph type="title"/>
          </p:nvPr>
        </p:nvSpPr>
        <p:spPr>
          <a:xfrm>
            <a:off x="345744" y="56931"/>
            <a:ext cx="10515600" cy="853649"/>
          </a:xfrm>
        </p:spPr>
        <p:txBody>
          <a:bodyPr>
            <a:normAutofit/>
          </a:bodyPr>
          <a:lstStyle/>
          <a:p>
            <a:r>
              <a:rPr lang="en-US" sz="3600" dirty="0"/>
              <a:t>Climate Vulnerability</a:t>
            </a:r>
          </a:p>
        </p:txBody>
      </p:sp>
      <p:sp>
        <p:nvSpPr>
          <p:cNvPr id="3" name="TextBox 2">
            <a:extLst>
              <a:ext uri="{FF2B5EF4-FFF2-40B4-BE49-F238E27FC236}">
                <a16:creationId xmlns:a16="http://schemas.microsoft.com/office/drawing/2014/main" id="{5ED23B06-42D1-4601-BAB4-3ACAD6CC1AC4}"/>
              </a:ext>
            </a:extLst>
          </p:cNvPr>
          <p:cNvSpPr txBox="1"/>
          <p:nvPr/>
        </p:nvSpPr>
        <p:spPr>
          <a:xfrm>
            <a:off x="345744" y="1131059"/>
            <a:ext cx="11846256" cy="3724096"/>
          </a:xfrm>
          <a:prstGeom prst="rect">
            <a:avLst/>
          </a:prstGeom>
          <a:noFill/>
        </p:spPr>
        <p:txBody>
          <a:bodyPr wrap="square" rtlCol="0">
            <a:spAutoFit/>
          </a:bodyPr>
          <a:lstStyle/>
          <a:p>
            <a:endParaRPr lang="en-US" dirty="0">
              <a:sym typeface="Wingdings" panose="05000000000000000000" pitchFamily="2" charset="2"/>
            </a:endParaRPr>
          </a:p>
          <a:p>
            <a:r>
              <a:rPr lang="en-US" sz="2000" dirty="0">
                <a:latin typeface="Arial" panose="020B0604020202020204" pitchFamily="34" charset="0"/>
                <a:cs typeface="Arial" panose="020B0604020202020204" pitchFamily="34" charset="0"/>
                <a:sym typeface="Wingdings" panose="05000000000000000000" pitchFamily="2" charset="2"/>
              </a:rPr>
              <a:t>“Vulnerability is the susceptibility to the adverse effects of climate change, including both climate variability and extremes. Vulnerability measures the intersection of exposure, sensitivity to harm, and capacity to adapt to change. “  - NRDC Report; Turner et al 2003</a:t>
            </a:r>
          </a:p>
          <a:p>
            <a:endParaRPr lang="en-US" sz="2000" dirty="0">
              <a:latin typeface="Arial" panose="020B0604020202020204" pitchFamily="34" charset="0"/>
              <a:cs typeface="Arial" panose="020B0604020202020204" pitchFamily="34" charset="0"/>
              <a:sym typeface="Wingdings" panose="05000000000000000000" pitchFamily="2" charset="2"/>
            </a:endParaRPr>
          </a:p>
          <a:p>
            <a:endParaRPr lang="en-US" sz="2000" dirty="0">
              <a:latin typeface="Arial" panose="020B0604020202020204" pitchFamily="34" charset="0"/>
              <a:cs typeface="Arial" panose="020B0604020202020204" pitchFamily="34" charset="0"/>
              <a:sym typeface="Wingdings" panose="05000000000000000000" pitchFamily="2" charset="2"/>
            </a:endParaRPr>
          </a:p>
          <a:p>
            <a:r>
              <a:rPr lang="en-US" sz="2000" dirty="0">
                <a:latin typeface="Arial" panose="020B0604020202020204" pitchFamily="34" charset="0"/>
                <a:cs typeface="Arial" panose="020B0604020202020204" pitchFamily="34" charset="0"/>
                <a:sym typeface="Wingdings" panose="05000000000000000000" pitchFamily="2" charset="2"/>
              </a:rPr>
              <a:t>1. What populations are particularly vulnerable to the projected </a:t>
            </a:r>
            <a:r>
              <a:rPr lang="en-US" sz="2000" b="1" dirty="0">
                <a:solidFill>
                  <a:srgbClr val="0000FF"/>
                </a:solidFill>
                <a:latin typeface="Arial" panose="020B0604020202020204" pitchFamily="34" charset="0"/>
                <a:cs typeface="Arial" panose="020B0604020202020204" pitchFamily="34" charset="0"/>
                <a:sym typeface="Wingdings" panose="05000000000000000000" pitchFamily="2" charset="2"/>
              </a:rPr>
              <a:t>effects of climate change</a:t>
            </a:r>
            <a:r>
              <a:rPr lang="en-US" sz="2000" dirty="0">
                <a:latin typeface="Arial" panose="020B0604020202020204" pitchFamily="34" charset="0"/>
                <a:cs typeface="Arial" panose="020B0604020202020204" pitchFamily="34" charset="0"/>
                <a:sym typeface="Wingdings" panose="05000000000000000000" pitchFamily="2" charset="2"/>
              </a:rPr>
              <a:t>? </a:t>
            </a:r>
          </a:p>
          <a:p>
            <a:endParaRPr lang="en-US" sz="2000" dirty="0">
              <a:latin typeface="Arial" panose="020B0604020202020204" pitchFamily="34" charset="0"/>
              <a:cs typeface="Arial" panose="020B0604020202020204" pitchFamily="34" charset="0"/>
              <a:sym typeface="Wingdings" panose="05000000000000000000" pitchFamily="2" charset="2"/>
            </a:endParaRPr>
          </a:p>
          <a:p>
            <a:r>
              <a:rPr lang="en-US" sz="2000" dirty="0">
                <a:latin typeface="Arial" panose="020B0604020202020204" pitchFamily="34" charset="0"/>
                <a:cs typeface="Arial" panose="020B0604020202020204" pitchFamily="34" charset="0"/>
                <a:sym typeface="Wingdings" panose="05000000000000000000" pitchFamily="2" charset="2"/>
              </a:rPr>
              <a:t>2. Where is climate change vulnerability likely to increase </a:t>
            </a:r>
            <a:r>
              <a:rPr lang="en-US" sz="2000" b="1" dirty="0">
                <a:solidFill>
                  <a:srgbClr val="0000FF"/>
                </a:solidFill>
                <a:latin typeface="Arial" panose="020B0604020202020204" pitchFamily="34" charset="0"/>
                <a:cs typeface="Arial" panose="020B0604020202020204" pitchFamily="34" charset="0"/>
                <a:sym typeface="Wingdings" panose="05000000000000000000" pitchFamily="2" charset="2"/>
              </a:rPr>
              <a:t>baseline susceptibility to air pollution</a:t>
            </a:r>
            <a:r>
              <a:rPr lang="en-US" sz="2000" dirty="0">
                <a:latin typeface="Arial" panose="020B0604020202020204" pitchFamily="34" charset="0"/>
                <a:cs typeface="Arial" panose="020B0604020202020204" pitchFamily="34" charset="0"/>
                <a:sym typeface="Wingdings" panose="05000000000000000000" pitchFamily="2" charset="2"/>
              </a:rPr>
              <a:t>? </a:t>
            </a:r>
          </a:p>
          <a:p>
            <a:endParaRPr lang="en-US" sz="2000" dirty="0">
              <a:latin typeface="Arial" panose="020B0604020202020204" pitchFamily="34" charset="0"/>
              <a:cs typeface="Arial" panose="020B0604020202020204" pitchFamily="34" charset="0"/>
              <a:sym typeface="Wingdings" panose="05000000000000000000" pitchFamily="2" charset="2"/>
            </a:endParaRPr>
          </a:p>
          <a:p>
            <a:r>
              <a:rPr lang="en-US" sz="2000" dirty="0">
                <a:latin typeface="Arial" panose="020B0604020202020204" pitchFamily="34" charset="0"/>
                <a:cs typeface="Arial" panose="020B0604020202020204" pitchFamily="34" charset="0"/>
                <a:sym typeface="Wingdings" panose="05000000000000000000" pitchFamily="2" charset="2"/>
              </a:rPr>
              <a:t>3. How might these vulnerabilities intersect with vulnerabilities </a:t>
            </a:r>
            <a:r>
              <a:rPr lang="en-US" sz="2000" b="1" dirty="0">
                <a:solidFill>
                  <a:srgbClr val="0000FF"/>
                </a:solidFill>
                <a:latin typeface="Arial" panose="020B0604020202020204" pitchFamily="34" charset="0"/>
                <a:cs typeface="Arial" panose="020B0604020202020204" pitchFamily="34" charset="0"/>
                <a:sym typeface="Wingdings" panose="05000000000000000000" pitchFamily="2" charset="2"/>
              </a:rPr>
              <a:t>relevant for EJ issues</a:t>
            </a:r>
            <a:r>
              <a:rPr lang="en-US" sz="2000" dirty="0">
                <a:latin typeface="Arial" panose="020B0604020202020204" pitchFamily="34" charset="0"/>
                <a:cs typeface="Arial" panose="020B0604020202020204" pitchFamily="34" charset="0"/>
                <a:sym typeface="Wingdings" panose="05000000000000000000" pitchFamily="2" charset="2"/>
              </a:rPr>
              <a:t>?</a:t>
            </a:r>
          </a:p>
          <a:p>
            <a:endParaRPr lang="en-US" dirty="0">
              <a:sym typeface="Wingdings" panose="05000000000000000000" pitchFamily="2" charset="2"/>
            </a:endParaRPr>
          </a:p>
        </p:txBody>
      </p:sp>
      <p:sp>
        <p:nvSpPr>
          <p:cNvPr id="4" name="TextBox 3">
            <a:extLst>
              <a:ext uri="{FF2B5EF4-FFF2-40B4-BE49-F238E27FC236}">
                <a16:creationId xmlns:a16="http://schemas.microsoft.com/office/drawing/2014/main" id="{05B44670-2D64-4BE7-B0C6-C1AA8CEFA2CC}"/>
              </a:ext>
            </a:extLst>
          </p:cNvPr>
          <p:cNvSpPr txBox="1"/>
          <p:nvPr/>
        </p:nvSpPr>
        <p:spPr>
          <a:xfrm>
            <a:off x="345744" y="5209098"/>
            <a:ext cx="11204811" cy="707886"/>
          </a:xfrm>
          <a:prstGeom prst="rect">
            <a:avLst/>
          </a:prstGeom>
          <a:noFill/>
          <a:ln>
            <a:solidFill>
              <a:schemeClr val="tx1"/>
            </a:solidFill>
          </a:ln>
        </p:spPr>
        <p:txBody>
          <a:bodyPr wrap="square" rtlCol="0">
            <a:spAutoFit/>
          </a:bodyPr>
          <a:lstStyle/>
          <a:p>
            <a:pPr algn="ctr"/>
            <a:r>
              <a:rPr lang="en-US" sz="2000" dirty="0">
                <a:latin typeface="Arial" panose="020B0604020202020204" pitchFamily="34" charset="0"/>
                <a:cs typeface="Arial" panose="020B0604020202020204" pitchFamily="34" charset="0"/>
              </a:rPr>
              <a:t>How can we identify/consider </a:t>
            </a:r>
            <a:r>
              <a:rPr lang="en-US" sz="2000" b="1" dirty="0">
                <a:latin typeface="Arial" panose="020B0604020202020204" pitchFamily="34" charset="0"/>
                <a:cs typeface="Arial" panose="020B0604020202020204" pitchFamily="34" charset="0"/>
              </a:rPr>
              <a:t>compounding vulnerabilities </a:t>
            </a:r>
            <a:r>
              <a:rPr lang="en-US" sz="2000" dirty="0">
                <a:latin typeface="Arial" panose="020B0604020202020204" pitchFamily="34" charset="0"/>
                <a:cs typeface="Arial" panose="020B0604020202020204" pitchFamily="34" charset="0"/>
              </a:rPr>
              <a:t>in communities likely to simultaneously experience air pollution, Environmental Justice, and climate issues? </a:t>
            </a:r>
          </a:p>
        </p:txBody>
      </p:sp>
      <p:sp>
        <p:nvSpPr>
          <p:cNvPr id="6" name="Slide Number Placeholder 5">
            <a:extLst>
              <a:ext uri="{FF2B5EF4-FFF2-40B4-BE49-F238E27FC236}">
                <a16:creationId xmlns:a16="http://schemas.microsoft.com/office/drawing/2014/main" id="{B7E8FD33-9358-4D1A-A897-9E13D199FD82}"/>
              </a:ext>
            </a:extLst>
          </p:cNvPr>
          <p:cNvSpPr>
            <a:spLocks noGrp="1"/>
          </p:cNvSpPr>
          <p:nvPr>
            <p:ph type="sldNum" sz="quarter" idx="12"/>
          </p:nvPr>
        </p:nvSpPr>
        <p:spPr/>
        <p:txBody>
          <a:bodyPr/>
          <a:lstStyle/>
          <a:p>
            <a:fld id="{840B6B02-F67E-4BAE-BEAE-4A401037C6C1}" type="slidenum">
              <a:rPr lang="en-US" smtClean="0"/>
              <a:t>11</a:t>
            </a:fld>
            <a:endParaRPr lang="en-US"/>
          </a:p>
        </p:txBody>
      </p:sp>
    </p:spTree>
    <p:extLst>
      <p:ext uri="{BB962C8B-B14F-4D97-AF65-F5344CB8AC3E}">
        <p14:creationId xmlns:p14="http://schemas.microsoft.com/office/powerpoint/2010/main" val="1755968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6800F-151F-4141-B56F-D1CEA1B9369D}"/>
              </a:ext>
            </a:extLst>
          </p:cNvPr>
          <p:cNvSpPr>
            <a:spLocks noGrp="1"/>
          </p:cNvSpPr>
          <p:nvPr>
            <p:ph type="title"/>
          </p:nvPr>
        </p:nvSpPr>
        <p:spPr>
          <a:xfrm>
            <a:off x="333233" y="177936"/>
            <a:ext cx="10515600" cy="703005"/>
          </a:xfrm>
        </p:spPr>
        <p:txBody>
          <a:bodyPr/>
          <a:lstStyle/>
          <a:p>
            <a:r>
              <a:rPr lang="en-US" dirty="0"/>
              <a:t>Data Driven Screening Tools</a:t>
            </a:r>
          </a:p>
        </p:txBody>
      </p:sp>
      <p:sp>
        <p:nvSpPr>
          <p:cNvPr id="3" name="TextBox 2">
            <a:extLst>
              <a:ext uri="{FF2B5EF4-FFF2-40B4-BE49-F238E27FC236}">
                <a16:creationId xmlns:a16="http://schemas.microsoft.com/office/drawing/2014/main" id="{5ED23B06-42D1-4601-BAB4-3ACAD6CC1AC4}"/>
              </a:ext>
            </a:extLst>
          </p:cNvPr>
          <p:cNvSpPr txBox="1"/>
          <p:nvPr/>
        </p:nvSpPr>
        <p:spPr>
          <a:xfrm>
            <a:off x="272958" y="553644"/>
            <a:ext cx="7842651" cy="6586418"/>
          </a:xfrm>
          <a:prstGeom prst="rect">
            <a:avLst/>
          </a:prstGeom>
          <a:noFill/>
        </p:spPr>
        <p:txBody>
          <a:bodyPr wrap="square" rtlCol="0">
            <a:spAutoFit/>
          </a:bodyPr>
          <a:lstStyle/>
          <a:p>
            <a:endParaRPr lang="en-US" dirty="0">
              <a:sym typeface="Wingdings" panose="05000000000000000000" pitchFamily="2" charset="2"/>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sym typeface="Wingdings" panose="05000000000000000000" pitchFamily="2" charset="2"/>
              </a:rPr>
              <a:t>Data driven EJ screening tools either exist (i.e., </a:t>
            </a:r>
            <a:r>
              <a:rPr lang="en-US" sz="2000" dirty="0">
                <a:solidFill>
                  <a:srgbClr val="0000FF"/>
                </a:solidFill>
                <a:latin typeface="Arial" panose="020B0604020202020204" pitchFamily="34" charset="0"/>
                <a:cs typeface="Arial" panose="020B0604020202020204" pitchFamily="34" charset="0"/>
                <a:sym typeface="Wingdings" panose="05000000000000000000" pitchFamily="2" charset="2"/>
              </a:rPr>
              <a:t>EJ Screen</a:t>
            </a:r>
            <a:r>
              <a:rPr lang="en-US" sz="2000" dirty="0">
                <a:latin typeface="Arial" panose="020B0604020202020204" pitchFamily="34" charset="0"/>
                <a:cs typeface="Arial" panose="020B0604020202020204" pitchFamily="34" charset="0"/>
                <a:sym typeface="Wingdings" panose="05000000000000000000" pitchFamily="2" charset="2"/>
              </a:rPr>
              <a:t>/OEJ) or are in development (i.e., </a:t>
            </a:r>
            <a:r>
              <a:rPr lang="en-US" sz="2000" dirty="0">
                <a:solidFill>
                  <a:srgbClr val="0000FF"/>
                </a:solidFill>
                <a:latin typeface="Arial" panose="020B0604020202020204" pitchFamily="34" charset="0"/>
                <a:cs typeface="Arial" panose="020B0604020202020204" pitchFamily="34" charset="0"/>
                <a:sym typeface="Wingdings" panose="05000000000000000000" pitchFamily="2" charset="2"/>
              </a:rPr>
              <a:t>NEXUS</a:t>
            </a:r>
            <a:r>
              <a:rPr lang="en-US" sz="2000" dirty="0">
                <a:latin typeface="Arial" panose="020B0604020202020204" pitchFamily="34" charset="0"/>
                <a:cs typeface="Arial" panose="020B0604020202020204" pitchFamily="34" charset="0"/>
                <a:sym typeface="Wingdings" panose="05000000000000000000" pitchFamily="2" charset="2"/>
              </a:rPr>
              <a:t>, C. Jang/AQMG)</a:t>
            </a:r>
          </a:p>
          <a:p>
            <a:pPr marL="800100" lvl="1" indent="-342900">
              <a:buFont typeface="Arial" panose="020B0604020202020204" pitchFamily="34" charset="0"/>
              <a:buChar char="•"/>
            </a:pPr>
            <a:r>
              <a:rPr lang="en-US" dirty="0">
                <a:latin typeface="Arial" panose="020B0604020202020204" pitchFamily="34" charset="0"/>
                <a:cs typeface="Arial" panose="020B0604020202020204" pitchFamily="34" charset="0"/>
              </a:rPr>
              <a:t>Biden EO specifies “the development of a Climate and Environmental Justice Screening Tool, building off EPA’s EJSCREEN, to identify disadvantaged communities, support the Justice40 Initiative, and inform equitable decision making across the federal government”</a:t>
            </a:r>
          </a:p>
          <a:p>
            <a:pPr lvl="1"/>
            <a:endParaRPr lang="en-US" sz="2000" dirty="0">
              <a:latin typeface="Arial" panose="020B0604020202020204" pitchFamily="34" charset="0"/>
              <a:cs typeface="Arial" panose="020B0604020202020204" pitchFamily="34" charset="0"/>
              <a:sym typeface="Wingdings" panose="05000000000000000000" pitchFamily="2" charset="2"/>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sym typeface="Wingdings" panose="05000000000000000000" pitchFamily="2" charset="2"/>
              </a:rPr>
              <a:t>AQAD can assist in the effort to enhance these tools to reflect climate vulnerability thereby allowing for development of strategies and programs seeking to protect public and environmental health in areas with elevated risk for climate change impacts by </a:t>
            </a:r>
            <a:r>
              <a:rPr lang="en-US" sz="2000" dirty="0">
                <a:solidFill>
                  <a:srgbClr val="0000FF"/>
                </a:solidFill>
                <a:latin typeface="Arial" panose="020B0604020202020204" pitchFamily="34" charset="0"/>
                <a:cs typeface="Arial" panose="020B0604020202020204" pitchFamily="34" charset="0"/>
                <a:sym typeface="Wingdings" panose="05000000000000000000" pitchFamily="2" charset="2"/>
              </a:rPr>
              <a:t>identifying</a:t>
            </a:r>
            <a:r>
              <a:rPr lang="en-US" sz="2000" dirty="0">
                <a:latin typeface="Arial" panose="020B0604020202020204" pitchFamily="34" charset="0"/>
                <a:cs typeface="Arial" panose="020B0604020202020204" pitchFamily="34" charset="0"/>
                <a:sym typeface="Wingdings" panose="05000000000000000000" pitchFamily="2" charset="2"/>
              </a:rPr>
              <a:t> </a:t>
            </a:r>
            <a:r>
              <a:rPr lang="en-US" sz="2000" dirty="0">
                <a:solidFill>
                  <a:srgbClr val="0000FF"/>
                </a:solidFill>
                <a:latin typeface="Arial" panose="020B0604020202020204" pitchFamily="34" charset="0"/>
                <a:cs typeface="Arial" panose="020B0604020202020204" pitchFamily="34" charset="0"/>
                <a:sym typeface="Wingdings" panose="05000000000000000000" pitchFamily="2" charset="2"/>
              </a:rPr>
              <a:t>compounding vulnerabilities </a:t>
            </a:r>
            <a:r>
              <a:rPr lang="en-US" sz="2000" dirty="0">
                <a:latin typeface="Arial" panose="020B0604020202020204" pitchFamily="34" charset="0"/>
                <a:cs typeface="Arial" panose="020B0604020202020204" pitchFamily="34" charset="0"/>
                <a:sym typeface="Wingdings" panose="05000000000000000000" pitchFamily="2" charset="2"/>
              </a:rPr>
              <a:t>across the Climate-EJ space</a:t>
            </a:r>
          </a:p>
          <a:p>
            <a:pPr marL="800100" lvl="1" indent="-342900">
              <a:buFont typeface="Arial" panose="020B0604020202020204" pitchFamily="34" charset="0"/>
              <a:buChar char="•"/>
            </a:pPr>
            <a:r>
              <a:rPr lang="en-US" dirty="0">
                <a:latin typeface="Arial" panose="020B0604020202020204" pitchFamily="34" charset="0"/>
                <a:cs typeface="Arial" panose="020B0604020202020204" pitchFamily="34" charset="0"/>
                <a:sym typeface="Wingdings" panose="05000000000000000000" pitchFamily="2" charset="2"/>
              </a:rPr>
              <a:t>Addition of policy-relevant data layers / new indices</a:t>
            </a:r>
          </a:p>
          <a:p>
            <a:pPr marL="800100" lvl="1" indent="-342900">
              <a:buFont typeface="Arial" panose="020B0604020202020204" pitchFamily="34" charset="0"/>
              <a:buChar char="•"/>
            </a:pPr>
            <a:r>
              <a:rPr lang="en-US" dirty="0">
                <a:latin typeface="Arial" panose="020B0604020202020204" pitchFamily="34" charset="0"/>
                <a:cs typeface="Arial" panose="020B0604020202020204" pitchFamily="34" charset="0"/>
                <a:sym typeface="Wingdings" panose="05000000000000000000" pitchFamily="2" charset="2"/>
              </a:rPr>
              <a:t>Enhanced proximity analysis capabilities</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sym typeface="Wingdings" panose="05000000000000000000" pitchFamily="2" charset="2"/>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sym typeface="Wingdings" panose="05000000000000000000" pitchFamily="2" charset="2"/>
              </a:rPr>
              <a:t>Geographically explicit screening tools also help </a:t>
            </a:r>
            <a:r>
              <a:rPr lang="en-US" sz="2000" dirty="0">
                <a:solidFill>
                  <a:srgbClr val="0000FF"/>
                </a:solidFill>
                <a:latin typeface="Arial" panose="020B0604020202020204" pitchFamily="34" charset="0"/>
                <a:cs typeface="Arial" panose="020B0604020202020204" pitchFamily="34" charset="0"/>
                <a:sym typeface="Wingdings" panose="05000000000000000000" pitchFamily="2" charset="2"/>
              </a:rPr>
              <a:t>connect across scales</a:t>
            </a:r>
            <a:r>
              <a:rPr lang="en-US" sz="2000" dirty="0">
                <a:latin typeface="Arial" panose="020B0604020202020204" pitchFamily="34" charset="0"/>
                <a:cs typeface="Arial" panose="020B0604020202020204" pitchFamily="34" charset="0"/>
                <a:sym typeface="Wingdings" panose="05000000000000000000" pitchFamily="2" charset="2"/>
              </a:rPr>
              <a:t>, e.g., characterizing impacts of national climate strategies at the local/community level</a:t>
            </a:r>
            <a:endParaRPr lang="en-US" sz="2000" dirty="0">
              <a:latin typeface="Arial" panose="020B0604020202020204" pitchFamily="34" charset="0"/>
              <a:cs typeface="Arial" panose="020B0604020202020204" pitchFamily="34" charset="0"/>
            </a:endParaRPr>
          </a:p>
          <a:p>
            <a:endParaRPr lang="en-US" dirty="0">
              <a:sym typeface="Wingdings" panose="05000000000000000000" pitchFamily="2" charset="2"/>
            </a:endParaRPr>
          </a:p>
        </p:txBody>
      </p:sp>
      <p:pic>
        <p:nvPicPr>
          <p:cNvPr id="4" name="Picture 3">
            <a:extLst>
              <a:ext uri="{FF2B5EF4-FFF2-40B4-BE49-F238E27FC236}">
                <a16:creationId xmlns:a16="http://schemas.microsoft.com/office/drawing/2014/main" id="{39871605-4495-442B-A9C5-D10EDC95B124}"/>
              </a:ext>
            </a:extLst>
          </p:cNvPr>
          <p:cNvPicPr>
            <a:picLocks noChangeAspect="1"/>
          </p:cNvPicPr>
          <p:nvPr/>
        </p:nvPicPr>
        <p:blipFill>
          <a:blip r:embed="rId2"/>
          <a:stretch>
            <a:fillRect/>
          </a:stretch>
        </p:blipFill>
        <p:spPr>
          <a:xfrm>
            <a:off x="8127400" y="4321546"/>
            <a:ext cx="3533617" cy="2416112"/>
          </a:xfrm>
          <a:prstGeom prst="rect">
            <a:avLst/>
          </a:prstGeom>
          <a:ln>
            <a:solidFill>
              <a:schemeClr val="tx1"/>
            </a:solidFill>
          </a:ln>
        </p:spPr>
      </p:pic>
      <p:sp>
        <p:nvSpPr>
          <p:cNvPr id="5" name="TextBox 4">
            <a:extLst>
              <a:ext uri="{FF2B5EF4-FFF2-40B4-BE49-F238E27FC236}">
                <a16:creationId xmlns:a16="http://schemas.microsoft.com/office/drawing/2014/main" id="{2AC4928C-ECC7-4B49-BEF4-11F7D9733EDF}"/>
              </a:ext>
            </a:extLst>
          </p:cNvPr>
          <p:cNvSpPr txBox="1"/>
          <p:nvPr/>
        </p:nvSpPr>
        <p:spPr>
          <a:xfrm>
            <a:off x="7965481" y="3613660"/>
            <a:ext cx="3091218" cy="70788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NEXUS Tool </a:t>
            </a:r>
          </a:p>
          <a:p>
            <a:r>
              <a:rPr lang="en-US" sz="2000" b="1" dirty="0">
                <a:latin typeface="Arial" panose="020B0604020202020204" pitchFamily="34" charset="0"/>
                <a:cs typeface="Arial" panose="020B0604020202020204" pitchFamily="34" charset="0"/>
              </a:rPr>
              <a:t>(slide from C. Jang)</a:t>
            </a:r>
          </a:p>
        </p:txBody>
      </p:sp>
      <p:pic>
        <p:nvPicPr>
          <p:cNvPr id="18" name="Picture 17">
            <a:extLst>
              <a:ext uri="{FF2B5EF4-FFF2-40B4-BE49-F238E27FC236}">
                <a16:creationId xmlns:a16="http://schemas.microsoft.com/office/drawing/2014/main" id="{061A76D0-8034-4463-87A1-56EFDC8AFF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61644" y="957422"/>
            <a:ext cx="2319383" cy="3001554"/>
          </a:xfrm>
          <a:prstGeom prst="rect">
            <a:avLst/>
          </a:prstGeom>
        </p:spPr>
      </p:pic>
      <p:sp>
        <p:nvSpPr>
          <p:cNvPr id="19" name="TextBox 18">
            <a:extLst>
              <a:ext uri="{FF2B5EF4-FFF2-40B4-BE49-F238E27FC236}">
                <a16:creationId xmlns:a16="http://schemas.microsoft.com/office/drawing/2014/main" id="{713D0B49-1307-4D11-A5E1-5DC258F6EF44}"/>
              </a:ext>
            </a:extLst>
          </p:cNvPr>
          <p:cNvSpPr txBox="1"/>
          <p:nvPr/>
        </p:nvSpPr>
        <p:spPr>
          <a:xfrm>
            <a:off x="9716637" y="575220"/>
            <a:ext cx="2264390"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EJ Screen (OEJ) </a:t>
            </a:r>
          </a:p>
        </p:txBody>
      </p:sp>
      <p:sp>
        <p:nvSpPr>
          <p:cNvPr id="7" name="Slide Number Placeholder 6">
            <a:extLst>
              <a:ext uri="{FF2B5EF4-FFF2-40B4-BE49-F238E27FC236}">
                <a16:creationId xmlns:a16="http://schemas.microsoft.com/office/drawing/2014/main" id="{74C8D849-C302-4798-A5F8-822D1152264F}"/>
              </a:ext>
            </a:extLst>
          </p:cNvPr>
          <p:cNvSpPr>
            <a:spLocks noGrp="1"/>
          </p:cNvSpPr>
          <p:nvPr>
            <p:ph type="sldNum" sz="quarter" idx="12"/>
          </p:nvPr>
        </p:nvSpPr>
        <p:spPr/>
        <p:txBody>
          <a:bodyPr/>
          <a:lstStyle/>
          <a:p>
            <a:fld id="{840B6B02-F67E-4BAE-BEAE-4A401037C6C1}" type="slidenum">
              <a:rPr lang="en-US" smtClean="0"/>
              <a:t>12</a:t>
            </a:fld>
            <a:endParaRPr lang="en-US"/>
          </a:p>
        </p:txBody>
      </p:sp>
    </p:spTree>
    <p:extLst>
      <p:ext uri="{BB962C8B-B14F-4D97-AF65-F5344CB8AC3E}">
        <p14:creationId xmlns:p14="http://schemas.microsoft.com/office/powerpoint/2010/main" val="2087629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CFB77-A9F8-425E-9540-8044A6530D16}"/>
              </a:ext>
            </a:extLst>
          </p:cNvPr>
          <p:cNvSpPr>
            <a:spLocks noGrp="1"/>
          </p:cNvSpPr>
          <p:nvPr>
            <p:ph type="title"/>
          </p:nvPr>
        </p:nvSpPr>
        <p:spPr/>
        <p:txBody>
          <a:bodyPr>
            <a:normAutofit fontScale="90000"/>
          </a:bodyPr>
          <a:lstStyle/>
          <a:p>
            <a:r>
              <a:rPr lang="en-US" dirty="0"/>
              <a:t>Elements of Climate Vulnerability</a:t>
            </a:r>
          </a:p>
        </p:txBody>
      </p:sp>
      <p:sp>
        <p:nvSpPr>
          <p:cNvPr id="6" name="Slide Number Placeholder 5">
            <a:extLst>
              <a:ext uri="{FF2B5EF4-FFF2-40B4-BE49-F238E27FC236}">
                <a16:creationId xmlns:a16="http://schemas.microsoft.com/office/drawing/2014/main" id="{442DC2F5-4846-4502-8628-B1F6A94CDD3C}"/>
              </a:ext>
            </a:extLst>
          </p:cNvPr>
          <p:cNvSpPr>
            <a:spLocks noGrp="1"/>
          </p:cNvSpPr>
          <p:nvPr>
            <p:ph type="sldNum" sz="quarter" idx="12"/>
          </p:nvPr>
        </p:nvSpPr>
        <p:spPr/>
        <p:txBody>
          <a:bodyPr/>
          <a:lstStyle/>
          <a:p>
            <a:fld id="{840B6B02-F67E-4BAE-BEAE-4A401037C6C1}" type="slidenum">
              <a:rPr lang="en-US" smtClean="0"/>
              <a:t>13</a:t>
            </a:fld>
            <a:endParaRPr lang="en-US"/>
          </a:p>
        </p:txBody>
      </p:sp>
      <p:sp>
        <p:nvSpPr>
          <p:cNvPr id="7" name="Content Placeholder 2">
            <a:extLst>
              <a:ext uri="{FF2B5EF4-FFF2-40B4-BE49-F238E27FC236}">
                <a16:creationId xmlns:a16="http://schemas.microsoft.com/office/drawing/2014/main" id="{2F6358CB-6D2D-4910-A643-AEA6F1F969C8}"/>
              </a:ext>
            </a:extLst>
          </p:cNvPr>
          <p:cNvSpPr txBox="1">
            <a:spLocks/>
          </p:cNvSpPr>
          <p:nvPr/>
        </p:nvSpPr>
        <p:spPr>
          <a:xfrm>
            <a:off x="6459939" y="1099333"/>
            <a:ext cx="5732061" cy="533956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Components of climate vulnerability include environmental, physical, social, and economic factors (United Nations 2004 Report)</a:t>
            </a:r>
          </a:p>
          <a:p>
            <a:endParaRPr lang="en-US" sz="2000" dirty="0"/>
          </a:p>
          <a:p>
            <a:r>
              <a:rPr lang="en-US" sz="2000" dirty="0"/>
              <a:t>We can begin to characterize environmental and physical vulnerability with </a:t>
            </a:r>
            <a:r>
              <a:rPr lang="en-US" sz="2000" dirty="0">
                <a:solidFill>
                  <a:srgbClr val="0000FF"/>
                </a:solidFill>
              </a:rPr>
              <a:t>existing data sets</a:t>
            </a:r>
            <a:r>
              <a:rPr lang="en-US" sz="2000" dirty="0"/>
              <a:t> and modeling tools</a:t>
            </a:r>
          </a:p>
          <a:p>
            <a:pPr marL="0" indent="0">
              <a:buNone/>
            </a:pPr>
            <a:endParaRPr lang="en-US" sz="2000" dirty="0"/>
          </a:p>
          <a:p>
            <a:r>
              <a:rPr lang="en-US" sz="2000" dirty="0"/>
              <a:t>Many components contributing to underlying vulnerability are not explicitly tied to specific areas or environmental factors, but rather are intrinsic to broader socio-economic systems (e.g. food security, income and education, etc)</a:t>
            </a:r>
          </a:p>
          <a:p>
            <a:endParaRPr lang="en-US" sz="2000" dirty="0"/>
          </a:p>
          <a:p>
            <a:r>
              <a:rPr lang="en-US" sz="2000" dirty="0">
                <a:solidFill>
                  <a:srgbClr val="0000FF"/>
                </a:solidFill>
              </a:rPr>
              <a:t>Opportunities for collaboration</a:t>
            </a:r>
            <a:r>
              <a:rPr lang="en-US" sz="2000" dirty="0"/>
              <a:t> with HEID, ORD, OAP, and other partners with expertise in identifying and incorporating these elements of climate vulnerability</a:t>
            </a:r>
          </a:p>
          <a:p>
            <a:endParaRPr lang="en-US" sz="2000" dirty="0"/>
          </a:p>
          <a:p>
            <a:r>
              <a:rPr lang="en-US" sz="2000" dirty="0"/>
              <a:t>Potential </a:t>
            </a:r>
            <a:r>
              <a:rPr lang="en-US" sz="2000" dirty="0">
                <a:solidFill>
                  <a:srgbClr val="0000FF"/>
                </a:solidFill>
              </a:rPr>
              <a:t>overlap with EJ</a:t>
            </a:r>
            <a:r>
              <a:rPr lang="en-US" sz="2000" dirty="0"/>
              <a:t> vulnerabilities</a:t>
            </a:r>
          </a:p>
          <a:p>
            <a:endParaRPr lang="en-US" sz="2000" dirty="0"/>
          </a:p>
          <a:p>
            <a:endParaRPr lang="en-US" dirty="0"/>
          </a:p>
          <a:p>
            <a:endParaRPr lang="en-US" dirty="0"/>
          </a:p>
          <a:p>
            <a:endParaRPr lang="en-US" dirty="0"/>
          </a:p>
          <a:p>
            <a:pPr marL="0" indent="0">
              <a:buFont typeface="Arial" panose="020B0604020202020204" pitchFamily="34" charset="0"/>
              <a:buNone/>
            </a:pPr>
            <a:endParaRPr lang="en-US" dirty="0"/>
          </a:p>
        </p:txBody>
      </p:sp>
      <p:pic>
        <p:nvPicPr>
          <p:cNvPr id="10" name="Picture 9" descr="Diagram&#10;&#10;Description automatically generated">
            <a:extLst>
              <a:ext uri="{FF2B5EF4-FFF2-40B4-BE49-F238E27FC236}">
                <a16:creationId xmlns:a16="http://schemas.microsoft.com/office/drawing/2014/main" id="{F4507997-4E48-4489-9E6D-148181867E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449" y="1099333"/>
            <a:ext cx="5732061" cy="5031784"/>
          </a:xfrm>
          <a:prstGeom prst="rect">
            <a:avLst/>
          </a:prstGeom>
        </p:spPr>
      </p:pic>
      <p:sp>
        <p:nvSpPr>
          <p:cNvPr id="13" name="TextBox 12">
            <a:extLst>
              <a:ext uri="{FF2B5EF4-FFF2-40B4-BE49-F238E27FC236}">
                <a16:creationId xmlns:a16="http://schemas.microsoft.com/office/drawing/2014/main" id="{F7C1DEE9-6498-4898-9A59-B86ACA24361C}"/>
              </a:ext>
            </a:extLst>
          </p:cNvPr>
          <p:cNvSpPr txBox="1"/>
          <p:nvPr/>
        </p:nvSpPr>
        <p:spPr>
          <a:xfrm>
            <a:off x="198120" y="6048573"/>
            <a:ext cx="3305632" cy="307777"/>
          </a:xfrm>
          <a:prstGeom prst="rect">
            <a:avLst/>
          </a:prstGeom>
          <a:noFill/>
        </p:spPr>
        <p:txBody>
          <a:bodyPr wrap="square" rtlCol="0">
            <a:spAutoFit/>
          </a:bodyPr>
          <a:lstStyle/>
          <a:p>
            <a:r>
              <a:rPr lang="en-US" sz="1400" i="1" dirty="0" err="1">
                <a:latin typeface="Arial" panose="020B0604020202020204" pitchFamily="34" charset="0"/>
                <a:cs typeface="Arial" panose="020B0604020202020204" pitchFamily="34" charset="0"/>
              </a:rPr>
              <a:t>Mainali</a:t>
            </a:r>
            <a:r>
              <a:rPr lang="en-US" sz="1400" i="1" dirty="0">
                <a:latin typeface="Arial" panose="020B0604020202020204" pitchFamily="34" charset="0"/>
                <a:cs typeface="Arial" panose="020B0604020202020204" pitchFamily="34" charset="0"/>
              </a:rPr>
              <a:t> and </a:t>
            </a:r>
            <a:r>
              <a:rPr lang="en-US" sz="1400" i="1" dirty="0" err="1">
                <a:latin typeface="Arial" panose="020B0604020202020204" pitchFamily="34" charset="0"/>
                <a:cs typeface="Arial" panose="020B0604020202020204" pitchFamily="34" charset="0"/>
              </a:rPr>
              <a:t>Pricope</a:t>
            </a:r>
            <a:r>
              <a:rPr lang="en-US" sz="1400" i="1" dirty="0">
                <a:latin typeface="Arial" panose="020B0604020202020204" pitchFamily="34" charset="0"/>
                <a:cs typeface="Arial" panose="020B0604020202020204" pitchFamily="34" charset="0"/>
              </a:rPr>
              <a:t> 2017</a:t>
            </a:r>
          </a:p>
        </p:txBody>
      </p:sp>
    </p:spTree>
    <p:extLst>
      <p:ext uri="{BB962C8B-B14F-4D97-AF65-F5344CB8AC3E}">
        <p14:creationId xmlns:p14="http://schemas.microsoft.com/office/powerpoint/2010/main" val="2660953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750B2-E660-4DD5-9780-24F96AA61CEC}"/>
              </a:ext>
            </a:extLst>
          </p:cNvPr>
          <p:cNvSpPr>
            <a:spLocks noGrp="1"/>
          </p:cNvSpPr>
          <p:nvPr>
            <p:ph type="title"/>
          </p:nvPr>
        </p:nvSpPr>
        <p:spPr>
          <a:xfrm>
            <a:off x="143435" y="-229074"/>
            <a:ext cx="11905129" cy="1325563"/>
          </a:xfrm>
        </p:spPr>
        <p:txBody>
          <a:bodyPr>
            <a:normAutofit/>
          </a:bodyPr>
          <a:lstStyle/>
          <a:p>
            <a:r>
              <a:rPr lang="en-US" sz="3600" dirty="0"/>
              <a:t>Geospatial Components of Climate Vulnerability</a:t>
            </a:r>
          </a:p>
        </p:txBody>
      </p:sp>
      <p:sp>
        <p:nvSpPr>
          <p:cNvPr id="3" name="Content Placeholder 2">
            <a:extLst>
              <a:ext uri="{FF2B5EF4-FFF2-40B4-BE49-F238E27FC236}">
                <a16:creationId xmlns:a16="http://schemas.microsoft.com/office/drawing/2014/main" id="{4BF9362C-C53E-4B0E-B5A1-6959A089B382}"/>
              </a:ext>
            </a:extLst>
          </p:cNvPr>
          <p:cNvSpPr>
            <a:spLocks noGrp="1"/>
          </p:cNvSpPr>
          <p:nvPr>
            <p:ph idx="1"/>
          </p:nvPr>
        </p:nvSpPr>
        <p:spPr>
          <a:xfrm>
            <a:off x="286871" y="1027567"/>
            <a:ext cx="10515600" cy="5393598"/>
          </a:xfrm>
        </p:spPr>
        <p:txBody>
          <a:bodyPr>
            <a:normAutofit/>
          </a:bodyPr>
          <a:lstStyle/>
          <a:p>
            <a:pPr marL="0" indent="0">
              <a:buNone/>
            </a:pPr>
            <a:r>
              <a:rPr lang="en-US" sz="2000" b="1" dirty="0"/>
              <a:t>Geographic/Demographic Indicators</a:t>
            </a:r>
          </a:p>
          <a:p>
            <a:r>
              <a:rPr lang="en-US" sz="2000" dirty="0"/>
              <a:t>Low-lying/coastal</a:t>
            </a:r>
          </a:p>
          <a:p>
            <a:r>
              <a:rPr lang="en-US" sz="2000" dirty="0"/>
              <a:t>High elevation</a:t>
            </a:r>
          </a:p>
          <a:p>
            <a:r>
              <a:rPr lang="en-US" sz="2000" dirty="0"/>
              <a:t>Dense Urban</a:t>
            </a:r>
          </a:p>
          <a:p>
            <a:r>
              <a:rPr lang="en-US" sz="2000" dirty="0"/>
              <a:t>Extremely rural</a:t>
            </a:r>
          </a:p>
          <a:p>
            <a:pPr marL="0" indent="0">
              <a:buNone/>
            </a:pPr>
            <a:endParaRPr lang="en-US" sz="2000" dirty="0"/>
          </a:p>
          <a:p>
            <a:pPr marL="0" indent="0">
              <a:buNone/>
            </a:pPr>
            <a:r>
              <a:rPr lang="en-US" sz="2000" b="1" dirty="0"/>
              <a:t>Environmental Indicators*</a:t>
            </a:r>
          </a:p>
          <a:p>
            <a:r>
              <a:rPr lang="en-US" sz="2000" dirty="0"/>
              <a:t>Wildfire smoke prevalence</a:t>
            </a:r>
          </a:p>
          <a:p>
            <a:r>
              <a:rPr lang="en-US" sz="2000" dirty="0"/>
              <a:t>Precipitation (high and low)</a:t>
            </a:r>
          </a:p>
          <a:p>
            <a:r>
              <a:rPr lang="en-US" sz="2000" dirty="0"/>
              <a:t>Temperature stress (hot and cold)</a:t>
            </a:r>
          </a:p>
          <a:p>
            <a:r>
              <a:rPr lang="en-US" sz="2000" dirty="0"/>
              <a:t>Changes in meteorology (T, Precip, etc)</a:t>
            </a:r>
          </a:p>
          <a:p>
            <a:pPr marL="0" indent="0">
              <a:buNone/>
            </a:pPr>
            <a:endParaRPr lang="en-US" dirty="0"/>
          </a:p>
          <a:p>
            <a:pPr marL="0" indent="0">
              <a:buNone/>
            </a:pPr>
            <a:r>
              <a:rPr lang="en-US" sz="2000" dirty="0"/>
              <a:t>* </a:t>
            </a:r>
            <a:r>
              <a:rPr lang="en-US" sz="1400" dirty="0"/>
              <a:t>These types of layers can be difficult to quantify directly without additional tools, e.g. meteorological or air quality models</a:t>
            </a:r>
          </a:p>
        </p:txBody>
      </p:sp>
      <p:pic>
        <p:nvPicPr>
          <p:cNvPr id="1026" name="Picture 2">
            <a:extLst>
              <a:ext uri="{FF2B5EF4-FFF2-40B4-BE49-F238E27FC236}">
                <a16:creationId xmlns:a16="http://schemas.microsoft.com/office/drawing/2014/main" id="{30EA8AD0-984E-4BFC-AFF8-B8E4840434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7364" y="1059602"/>
            <a:ext cx="3727467" cy="24849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3A0FE2B-350B-4279-9372-71578B51D51A}"/>
              </a:ext>
            </a:extLst>
          </p:cNvPr>
          <p:cNvSpPr txBox="1"/>
          <p:nvPr/>
        </p:nvSpPr>
        <p:spPr>
          <a:xfrm rot="5400000">
            <a:off x="8513260" y="2968032"/>
            <a:ext cx="3589362"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Image credit: Associated Press</a:t>
            </a:r>
          </a:p>
        </p:txBody>
      </p:sp>
      <p:sp>
        <p:nvSpPr>
          <p:cNvPr id="5" name="TextBox 4">
            <a:extLst>
              <a:ext uri="{FF2B5EF4-FFF2-40B4-BE49-F238E27FC236}">
                <a16:creationId xmlns:a16="http://schemas.microsoft.com/office/drawing/2014/main" id="{2A39C612-0096-4A25-9932-8CE3417FD3FD}"/>
              </a:ext>
            </a:extLst>
          </p:cNvPr>
          <p:cNvSpPr txBox="1"/>
          <p:nvPr/>
        </p:nvSpPr>
        <p:spPr>
          <a:xfrm>
            <a:off x="9120985" y="6421165"/>
            <a:ext cx="556828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References: IPCC, NCA4</a:t>
            </a:r>
          </a:p>
        </p:txBody>
      </p:sp>
      <p:sp>
        <p:nvSpPr>
          <p:cNvPr id="7" name="Slide Number Placeholder 6">
            <a:extLst>
              <a:ext uri="{FF2B5EF4-FFF2-40B4-BE49-F238E27FC236}">
                <a16:creationId xmlns:a16="http://schemas.microsoft.com/office/drawing/2014/main" id="{1E06ABFD-446E-4E9B-AC90-D66252772839}"/>
              </a:ext>
            </a:extLst>
          </p:cNvPr>
          <p:cNvSpPr>
            <a:spLocks noGrp="1"/>
          </p:cNvSpPr>
          <p:nvPr>
            <p:ph type="sldNum" sz="quarter" idx="12"/>
          </p:nvPr>
        </p:nvSpPr>
        <p:spPr/>
        <p:txBody>
          <a:bodyPr/>
          <a:lstStyle/>
          <a:p>
            <a:fld id="{840B6B02-F67E-4BAE-BEAE-4A401037C6C1}" type="slidenum">
              <a:rPr lang="en-US" smtClean="0"/>
              <a:t>14</a:t>
            </a:fld>
            <a:endParaRPr lang="en-US"/>
          </a:p>
        </p:txBody>
      </p:sp>
      <p:pic>
        <p:nvPicPr>
          <p:cNvPr id="6" name="Picture 2" descr="Forest with trees in flames and the sky covered in smoke.">
            <a:extLst>
              <a:ext uri="{FF2B5EF4-FFF2-40B4-BE49-F238E27FC236}">
                <a16:creationId xmlns:a16="http://schemas.microsoft.com/office/drawing/2014/main" id="{7F4C973B-8315-4270-8E83-1742A91523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774" y="3768227"/>
            <a:ext cx="6060744" cy="186872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B05E628-0911-425B-8AB4-49A9D46F7865}"/>
              </a:ext>
            </a:extLst>
          </p:cNvPr>
          <p:cNvSpPr txBox="1"/>
          <p:nvPr/>
        </p:nvSpPr>
        <p:spPr>
          <a:xfrm rot="5400000">
            <a:off x="9753946" y="5627953"/>
            <a:ext cx="3589362"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Image credit: cdc.gov</a:t>
            </a:r>
          </a:p>
        </p:txBody>
      </p:sp>
    </p:spTree>
    <p:extLst>
      <p:ext uri="{BB962C8B-B14F-4D97-AF65-F5344CB8AC3E}">
        <p14:creationId xmlns:p14="http://schemas.microsoft.com/office/powerpoint/2010/main" val="3371373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Chart&#10;&#10;Description automatically generated">
            <a:extLst>
              <a:ext uri="{FF2B5EF4-FFF2-40B4-BE49-F238E27FC236}">
                <a16:creationId xmlns:a16="http://schemas.microsoft.com/office/drawing/2014/main" id="{84B4716E-FA3F-4AB4-B5EC-431A865AAB3B}"/>
              </a:ext>
            </a:extLst>
          </p:cNvPr>
          <p:cNvPicPr>
            <a:picLocks noChangeAspect="1"/>
          </p:cNvPicPr>
          <p:nvPr/>
        </p:nvPicPr>
        <p:blipFill rotWithShape="1">
          <a:blip r:embed="rId2">
            <a:extLst>
              <a:ext uri="{28A0092B-C50C-407E-A947-70E740481C1C}">
                <a14:useLocalDpi xmlns:a14="http://schemas.microsoft.com/office/drawing/2010/main" val="0"/>
              </a:ext>
            </a:extLst>
          </a:blip>
          <a:srcRect l="13856" t="30623" r="19794" b="32571"/>
          <a:stretch/>
        </p:blipFill>
        <p:spPr>
          <a:xfrm>
            <a:off x="6960637" y="1260187"/>
            <a:ext cx="4790668" cy="2657462"/>
          </a:xfrm>
          <a:prstGeom prst="rect">
            <a:avLst/>
          </a:prstGeom>
        </p:spPr>
      </p:pic>
      <p:pic>
        <p:nvPicPr>
          <p:cNvPr id="22" name="Picture 21" descr="Chart, scatter chart&#10;&#10;Description automatically generated">
            <a:extLst>
              <a:ext uri="{FF2B5EF4-FFF2-40B4-BE49-F238E27FC236}">
                <a16:creationId xmlns:a16="http://schemas.microsoft.com/office/drawing/2014/main" id="{5D3DE5CC-3E32-4EDC-835D-CDB10368B35A}"/>
              </a:ext>
            </a:extLst>
          </p:cNvPr>
          <p:cNvPicPr>
            <a:picLocks noChangeAspect="1"/>
          </p:cNvPicPr>
          <p:nvPr/>
        </p:nvPicPr>
        <p:blipFill rotWithShape="1">
          <a:blip r:embed="rId3">
            <a:extLst>
              <a:ext uri="{28A0092B-C50C-407E-A947-70E740481C1C}">
                <a14:useLocalDpi xmlns:a14="http://schemas.microsoft.com/office/drawing/2010/main" val="0"/>
              </a:ext>
            </a:extLst>
          </a:blip>
          <a:srcRect l="14041" t="30358" r="19842" b="32836"/>
          <a:stretch/>
        </p:blipFill>
        <p:spPr>
          <a:xfrm>
            <a:off x="490506" y="1343458"/>
            <a:ext cx="4887887" cy="2720988"/>
          </a:xfrm>
          <a:prstGeom prst="rect">
            <a:avLst/>
          </a:prstGeom>
        </p:spPr>
      </p:pic>
      <p:cxnSp>
        <p:nvCxnSpPr>
          <p:cNvPr id="10" name="Straight Arrow Connector 9">
            <a:extLst>
              <a:ext uri="{FF2B5EF4-FFF2-40B4-BE49-F238E27FC236}">
                <a16:creationId xmlns:a16="http://schemas.microsoft.com/office/drawing/2014/main" id="{86C0908A-07E5-4BE6-9C15-2366E7EE7F26}"/>
              </a:ext>
            </a:extLst>
          </p:cNvPr>
          <p:cNvCxnSpPr>
            <a:cxnSpLocks/>
          </p:cNvCxnSpPr>
          <p:nvPr/>
        </p:nvCxnSpPr>
        <p:spPr>
          <a:xfrm>
            <a:off x="4584362" y="3203197"/>
            <a:ext cx="382941" cy="3510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BABB60F-A6CC-4F12-A859-3754919FD3C4}"/>
              </a:ext>
            </a:extLst>
          </p:cNvPr>
          <p:cNvSpPr txBox="1"/>
          <p:nvPr/>
        </p:nvSpPr>
        <p:spPr>
          <a:xfrm>
            <a:off x="1923049" y="974126"/>
            <a:ext cx="2661313"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Floodplain</a:t>
            </a:r>
          </a:p>
        </p:txBody>
      </p:sp>
      <p:sp>
        <p:nvSpPr>
          <p:cNvPr id="11" name="TextBox 10">
            <a:extLst>
              <a:ext uri="{FF2B5EF4-FFF2-40B4-BE49-F238E27FC236}">
                <a16:creationId xmlns:a16="http://schemas.microsoft.com/office/drawing/2014/main" id="{B84F0329-E148-483D-B534-C46DF44FA76F}"/>
              </a:ext>
            </a:extLst>
          </p:cNvPr>
          <p:cNvSpPr txBox="1"/>
          <p:nvPr/>
        </p:nvSpPr>
        <p:spPr>
          <a:xfrm>
            <a:off x="6960637" y="890856"/>
            <a:ext cx="5066607"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Projected Change in Precipitation by 2050</a:t>
            </a:r>
          </a:p>
        </p:txBody>
      </p:sp>
      <p:sp>
        <p:nvSpPr>
          <p:cNvPr id="5" name="Slide Number Placeholder 4">
            <a:extLst>
              <a:ext uri="{FF2B5EF4-FFF2-40B4-BE49-F238E27FC236}">
                <a16:creationId xmlns:a16="http://schemas.microsoft.com/office/drawing/2014/main" id="{B9022B98-E27A-4BF7-A7F4-929D42196A16}"/>
              </a:ext>
            </a:extLst>
          </p:cNvPr>
          <p:cNvSpPr>
            <a:spLocks noGrp="1"/>
          </p:cNvSpPr>
          <p:nvPr>
            <p:ph type="sldNum" sz="quarter" idx="12"/>
          </p:nvPr>
        </p:nvSpPr>
        <p:spPr/>
        <p:txBody>
          <a:bodyPr/>
          <a:lstStyle/>
          <a:p>
            <a:fld id="{840B6B02-F67E-4BAE-BEAE-4A401037C6C1}" type="slidenum">
              <a:rPr lang="en-US" smtClean="0"/>
              <a:t>15</a:t>
            </a:fld>
            <a:endParaRPr lang="en-US"/>
          </a:p>
        </p:txBody>
      </p:sp>
      <p:sp>
        <p:nvSpPr>
          <p:cNvPr id="2" name="TextBox 1">
            <a:extLst>
              <a:ext uri="{FF2B5EF4-FFF2-40B4-BE49-F238E27FC236}">
                <a16:creationId xmlns:a16="http://schemas.microsoft.com/office/drawing/2014/main" id="{B193EFB9-4B20-43B4-A141-26E0458878F1}"/>
              </a:ext>
            </a:extLst>
          </p:cNvPr>
          <p:cNvSpPr txBox="1"/>
          <p:nvPr/>
        </p:nvSpPr>
        <p:spPr>
          <a:xfrm>
            <a:off x="284749" y="199550"/>
            <a:ext cx="9715500"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Addition of Policy-Relevant Data Layers / Indices</a:t>
            </a:r>
          </a:p>
        </p:txBody>
      </p:sp>
      <p:sp>
        <p:nvSpPr>
          <p:cNvPr id="7" name="TextBox 6">
            <a:extLst>
              <a:ext uri="{FF2B5EF4-FFF2-40B4-BE49-F238E27FC236}">
                <a16:creationId xmlns:a16="http://schemas.microsoft.com/office/drawing/2014/main" id="{AB43CFBD-9318-4EEB-AB2B-E70D1ECEA3D3}"/>
              </a:ext>
            </a:extLst>
          </p:cNvPr>
          <p:cNvSpPr txBox="1"/>
          <p:nvPr/>
        </p:nvSpPr>
        <p:spPr>
          <a:xfrm>
            <a:off x="284749" y="3684330"/>
            <a:ext cx="1785351" cy="369332"/>
          </a:xfrm>
          <a:prstGeom prst="rect">
            <a:avLst/>
          </a:prstGeom>
          <a:noFill/>
        </p:spPr>
        <p:txBody>
          <a:bodyPr wrap="square" rtlCol="0">
            <a:spAutoFit/>
          </a:bodyPr>
          <a:lstStyle/>
          <a:p>
            <a:r>
              <a:rPr lang="en-US" dirty="0" err="1">
                <a:latin typeface="Arial" panose="020B0604020202020204" pitchFamily="34" charset="0"/>
                <a:cs typeface="Arial" panose="020B0604020202020204" pitchFamily="34" charset="0"/>
              </a:rPr>
              <a:t>EnviroAtlas</a:t>
            </a:r>
            <a:endParaRPr lang="en-US"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5EC39A8E-D8B6-49D8-8C6F-37B759D64B95}"/>
              </a:ext>
            </a:extLst>
          </p:cNvPr>
          <p:cNvSpPr txBox="1"/>
          <p:nvPr/>
        </p:nvSpPr>
        <p:spPr>
          <a:xfrm>
            <a:off x="10089149" y="3900742"/>
            <a:ext cx="2408535"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NASA/NEX project</a:t>
            </a:r>
          </a:p>
        </p:txBody>
      </p:sp>
      <p:cxnSp>
        <p:nvCxnSpPr>
          <p:cNvPr id="17" name="Straight Arrow Connector 16">
            <a:extLst>
              <a:ext uri="{FF2B5EF4-FFF2-40B4-BE49-F238E27FC236}">
                <a16:creationId xmlns:a16="http://schemas.microsoft.com/office/drawing/2014/main" id="{412C425E-665B-48BF-992A-26E110F148D5}"/>
              </a:ext>
            </a:extLst>
          </p:cNvPr>
          <p:cNvCxnSpPr>
            <a:cxnSpLocks/>
          </p:cNvCxnSpPr>
          <p:nvPr/>
        </p:nvCxnSpPr>
        <p:spPr>
          <a:xfrm flipH="1">
            <a:off x="7378708" y="3189606"/>
            <a:ext cx="375960" cy="4010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98A6F9F-2790-4C10-B2EB-1A46B231D158}"/>
              </a:ext>
            </a:extLst>
          </p:cNvPr>
          <p:cNvSpPr txBox="1"/>
          <p:nvPr/>
        </p:nvSpPr>
        <p:spPr>
          <a:xfrm>
            <a:off x="863083" y="5329876"/>
            <a:ext cx="4125432"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Combined Climate Indicators</a:t>
            </a:r>
          </a:p>
        </p:txBody>
      </p:sp>
      <p:pic>
        <p:nvPicPr>
          <p:cNvPr id="30" name="Picture 29" descr="Chart, scatter chart&#10;&#10;Description automatically generated">
            <a:extLst>
              <a:ext uri="{FF2B5EF4-FFF2-40B4-BE49-F238E27FC236}">
                <a16:creationId xmlns:a16="http://schemas.microsoft.com/office/drawing/2014/main" id="{35E09D38-F82B-4E5F-9177-0ADF3158FCFD}"/>
              </a:ext>
            </a:extLst>
          </p:cNvPr>
          <p:cNvPicPr>
            <a:picLocks noChangeAspect="1"/>
          </p:cNvPicPr>
          <p:nvPr/>
        </p:nvPicPr>
        <p:blipFill rotWithShape="1">
          <a:blip r:embed="rId4">
            <a:extLst>
              <a:ext uri="{28A0092B-C50C-407E-A947-70E740481C1C}">
                <a14:useLocalDpi xmlns:a14="http://schemas.microsoft.com/office/drawing/2010/main" val="0"/>
              </a:ext>
            </a:extLst>
          </a:blip>
          <a:srcRect l="13956" t="29929" r="19955" b="32534"/>
          <a:stretch/>
        </p:blipFill>
        <p:spPr>
          <a:xfrm>
            <a:off x="4353049" y="3762330"/>
            <a:ext cx="4790668" cy="2720988"/>
          </a:xfrm>
          <a:prstGeom prst="rect">
            <a:avLst/>
          </a:prstGeom>
        </p:spPr>
      </p:pic>
    </p:spTree>
    <p:extLst>
      <p:ext uri="{BB962C8B-B14F-4D97-AF65-F5344CB8AC3E}">
        <p14:creationId xmlns:p14="http://schemas.microsoft.com/office/powerpoint/2010/main" val="536186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9022B98-E27A-4BF7-A7F4-929D42196A16}"/>
              </a:ext>
            </a:extLst>
          </p:cNvPr>
          <p:cNvSpPr>
            <a:spLocks noGrp="1"/>
          </p:cNvSpPr>
          <p:nvPr>
            <p:ph type="sldNum" sz="quarter" idx="12"/>
          </p:nvPr>
        </p:nvSpPr>
        <p:spPr/>
        <p:txBody>
          <a:bodyPr/>
          <a:lstStyle/>
          <a:p>
            <a:fld id="{840B6B02-F67E-4BAE-BEAE-4A401037C6C1}" type="slidenum">
              <a:rPr lang="en-US" smtClean="0"/>
              <a:t>16</a:t>
            </a:fld>
            <a:endParaRPr lang="en-US"/>
          </a:p>
        </p:txBody>
      </p:sp>
      <p:sp>
        <p:nvSpPr>
          <p:cNvPr id="2" name="TextBox 1">
            <a:extLst>
              <a:ext uri="{FF2B5EF4-FFF2-40B4-BE49-F238E27FC236}">
                <a16:creationId xmlns:a16="http://schemas.microsoft.com/office/drawing/2014/main" id="{B193EFB9-4B20-43B4-A141-26E0458878F1}"/>
              </a:ext>
            </a:extLst>
          </p:cNvPr>
          <p:cNvSpPr txBox="1"/>
          <p:nvPr/>
        </p:nvSpPr>
        <p:spPr>
          <a:xfrm>
            <a:off x="284749" y="199550"/>
            <a:ext cx="9715500"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Addition of Policy-Relevant Data Layers / Indices</a:t>
            </a:r>
          </a:p>
        </p:txBody>
      </p:sp>
      <p:pic>
        <p:nvPicPr>
          <p:cNvPr id="4" name="Picture 3" descr="Map&#10;&#10;Description automatically generated">
            <a:extLst>
              <a:ext uri="{FF2B5EF4-FFF2-40B4-BE49-F238E27FC236}">
                <a16:creationId xmlns:a16="http://schemas.microsoft.com/office/drawing/2014/main" id="{803A0457-A9BD-469F-9FDC-48C6EDB38C71}"/>
              </a:ext>
            </a:extLst>
          </p:cNvPr>
          <p:cNvPicPr>
            <a:picLocks noChangeAspect="1"/>
          </p:cNvPicPr>
          <p:nvPr/>
        </p:nvPicPr>
        <p:blipFill rotWithShape="1">
          <a:blip r:embed="rId2">
            <a:extLst>
              <a:ext uri="{28A0092B-C50C-407E-A947-70E740481C1C}">
                <a14:useLocalDpi xmlns:a14="http://schemas.microsoft.com/office/drawing/2010/main" val="0"/>
              </a:ext>
            </a:extLst>
          </a:blip>
          <a:srcRect l="12454" r="13914"/>
          <a:stretch/>
        </p:blipFill>
        <p:spPr>
          <a:xfrm>
            <a:off x="5496743" y="1575273"/>
            <a:ext cx="6687404" cy="3632893"/>
          </a:xfrm>
          <a:prstGeom prst="rect">
            <a:avLst/>
          </a:prstGeom>
        </p:spPr>
      </p:pic>
      <p:sp>
        <p:nvSpPr>
          <p:cNvPr id="6" name="TextBox 5">
            <a:extLst>
              <a:ext uri="{FF2B5EF4-FFF2-40B4-BE49-F238E27FC236}">
                <a16:creationId xmlns:a16="http://schemas.microsoft.com/office/drawing/2014/main" id="{AC928ED4-584F-4B9D-9E8B-F1571D6CC76A}"/>
              </a:ext>
            </a:extLst>
          </p:cNvPr>
          <p:cNvSpPr txBox="1"/>
          <p:nvPr/>
        </p:nvSpPr>
        <p:spPr>
          <a:xfrm>
            <a:off x="9007522" y="5138357"/>
            <a:ext cx="356195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Figure courtesy of J. Kelly</a:t>
            </a:r>
          </a:p>
        </p:txBody>
      </p:sp>
      <p:sp>
        <p:nvSpPr>
          <p:cNvPr id="10" name="TextBox 9">
            <a:extLst>
              <a:ext uri="{FF2B5EF4-FFF2-40B4-BE49-F238E27FC236}">
                <a16:creationId xmlns:a16="http://schemas.microsoft.com/office/drawing/2014/main" id="{7BC52A67-2110-48E2-BAEE-7591F46F0F23}"/>
              </a:ext>
            </a:extLst>
          </p:cNvPr>
          <p:cNvSpPr txBox="1"/>
          <p:nvPr/>
        </p:nvSpPr>
        <p:spPr>
          <a:xfrm>
            <a:off x="839974" y="1505464"/>
            <a:ext cx="7395271"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Combined Climate Indicators</a:t>
            </a:r>
          </a:p>
        </p:txBody>
      </p:sp>
      <p:pic>
        <p:nvPicPr>
          <p:cNvPr id="8" name="Picture 7" descr="Chart, scatter chart&#10;&#10;Description automatically generated">
            <a:extLst>
              <a:ext uri="{FF2B5EF4-FFF2-40B4-BE49-F238E27FC236}">
                <a16:creationId xmlns:a16="http://schemas.microsoft.com/office/drawing/2014/main" id="{D4496F2E-400E-469C-ACA4-B1C1FC592BF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37000"/>
                    </a14:imgEffect>
                  </a14:imgLayer>
                </a14:imgProps>
              </a:ext>
              <a:ext uri="{28A0092B-C50C-407E-A947-70E740481C1C}">
                <a14:useLocalDpi xmlns:a14="http://schemas.microsoft.com/office/drawing/2010/main" val="0"/>
              </a:ext>
            </a:extLst>
          </a:blip>
          <a:srcRect l="13956" t="29929" r="19955" b="32534"/>
          <a:stretch/>
        </p:blipFill>
        <p:spPr>
          <a:xfrm>
            <a:off x="706075" y="2031225"/>
            <a:ext cx="4790668" cy="2720988"/>
          </a:xfrm>
          <a:prstGeom prst="rect">
            <a:avLst/>
          </a:prstGeom>
        </p:spPr>
      </p:pic>
    </p:spTree>
    <p:extLst>
      <p:ext uri="{BB962C8B-B14F-4D97-AF65-F5344CB8AC3E}">
        <p14:creationId xmlns:p14="http://schemas.microsoft.com/office/powerpoint/2010/main" val="4229073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Chart, scatter chart&#10;&#10;Description automatically generated">
            <a:extLst>
              <a:ext uri="{FF2B5EF4-FFF2-40B4-BE49-F238E27FC236}">
                <a16:creationId xmlns:a16="http://schemas.microsoft.com/office/drawing/2014/main" id="{3B274738-C441-4489-BBA8-E24C5359AFDE}"/>
              </a:ext>
            </a:extLst>
          </p:cNvPr>
          <p:cNvPicPr>
            <a:picLocks noChangeAspect="1"/>
          </p:cNvPicPr>
          <p:nvPr/>
        </p:nvPicPr>
        <p:blipFill rotWithShape="1">
          <a:blip r:embed="rId2">
            <a:extLst>
              <a:ext uri="{28A0092B-C50C-407E-A947-70E740481C1C}">
                <a14:useLocalDpi xmlns:a14="http://schemas.microsoft.com/office/drawing/2010/main" val="0"/>
              </a:ext>
            </a:extLst>
          </a:blip>
          <a:srcRect l="13956" t="29929" r="19955" b="32534"/>
          <a:stretch/>
        </p:blipFill>
        <p:spPr>
          <a:xfrm>
            <a:off x="773025" y="2071568"/>
            <a:ext cx="4790668" cy="2720988"/>
          </a:xfrm>
          <a:prstGeom prst="rect">
            <a:avLst/>
          </a:prstGeom>
        </p:spPr>
      </p:pic>
      <p:sp>
        <p:nvSpPr>
          <p:cNvPr id="5" name="Slide Number Placeholder 4">
            <a:extLst>
              <a:ext uri="{FF2B5EF4-FFF2-40B4-BE49-F238E27FC236}">
                <a16:creationId xmlns:a16="http://schemas.microsoft.com/office/drawing/2014/main" id="{B9022B98-E27A-4BF7-A7F4-929D42196A16}"/>
              </a:ext>
            </a:extLst>
          </p:cNvPr>
          <p:cNvSpPr>
            <a:spLocks noGrp="1"/>
          </p:cNvSpPr>
          <p:nvPr>
            <p:ph type="sldNum" sz="quarter" idx="12"/>
          </p:nvPr>
        </p:nvSpPr>
        <p:spPr/>
        <p:txBody>
          <a:bodyPr/>
          <a:lstStyle/>
          <a:p>
            <a:fld id="{840B6B02-F67E-4BAE-BEAE-4A401037C6C1}" type="slidenum">
              <a:rPr lang="en-US" smtClean="0"/>
              <a:t>17</a:t>
            </a:fld>
            <a:endParaRPr lang="en-US"/>
          </a:p>
        </p:txBody>
      </p:sp>
      <p:sp>
        <p:nvSpPr>
          <p:cNvPr id="2" name="TextBox 1">
            <a:extLst>
              <a:ext uri="{FF2B5EF4-FFF2-40B4-BE49-F238E27FC236}">
                <a16:creationId xmlns:a16="http://schemas.microsoft.com/office/drawing/2014/main" id="{B193EFB9-4B20-43B4-A141-26E0458878F1}"/>
              </a:ext>
            </a:extLst>
          </p:cNvPr>
          <p:cNvSpPr txBox="1"/>
          <p:nvPr/>
        </p:nvSpPr>
        <p:spPr>
          <a:xfrm>
            <a:off x="284749" y="199550"/>
            <a:ext cx="9715500"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Addition of Policy-Relevant Data Layers / Indices</a:t>
            </a:r>
          </a:p>
        </p:txBody>
      </p:sp>
      <p:pic>
        <p:nvPicPr>
          <p:cNvPr id="4" name="Picture 3" descr="Map&#10;&#10;Description automatically generated">
            <a:extLst>
              <a:ext uri="{FF2B5EF4-FFF2-40B4-BE49-F238E27FC236}">
                <a16:creationId xmlns:a16="http://schemas.microsoft.com/office/drawing/2014/main" id="{803A0457-A9BD-469F-9FDC-48C6EDB38C71}"/>
              </a:ext>
            </a:extLst>
          </p:cNvPr>
          <p:cNvPicPr>
            <a:picLocks noChangeAspect="1"/>
          </p:cNvPicPr>
          <p:nvPr/>
        </p:nvPicPr>
        <p:blipFill rotWithShape="1">
          <a:blip r:embed="rId3">
            <a:extLst>
              <a:ext uri="{28A0092B-C50C-407E-A947-70E740481C1C}">
                <a14:useLocalDpi xmlns:a14="http://schemas.microsoft.com/office/drawing/2010/main" val="0"/>
              </a:ext>
            </a:extLst>
          </a:blip>
          <a:srcRect l="12454" r="13914"/>
          <a:stretch/>
        </p:blipFill>
        <p:spPr>
          <a:xfrm>
            <a:off x="5496743" y="1575273"/>
            <a:ext cx="6687404" cy="3632893"/>
          </a:xfrm>
          <a:prstGeom prst="rect">
            <a:avLst/>
          </a:prstGeom>
        </p:spPr>
      </p:pic>
      <p:sp>
        <p:nvSpPr>
          <p:cNvPr id="6" name="TextBox 5">
            <a:extLst>
              <a:ext uri="{FF2B5EF4-FFF2-40B4-BE49-F238E27FC236}">
                <a16:creationId xmlns:a16="http://schemas.microsoft.com/office/drawing/2014/main" id="{AC928ED4-584F-4B9D-9E8B-F1571D6CC76A}"/>
              </a:ext>
            </a:extLst>
          </p:cNvPr>
          <p:cNvSpPr txBox="1"/>
          <p:nvPr/>
        </p:nvSpPr>
        <p:spPr>
          <a:xfrm>
            <a:off x="9007522" y="5138357"/>
            <a:ext cx="356195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Figure courtesy of J. Kelly</a:t>
            </a:r>
          </a:p>
        </p:txBody>
      </p:sp>
      <p:sp>
        <p:nvSpPr>
          <p:cNvPr id="10" name="TextBox 9">
            <a:extLst>
              <a:ext uri="{FF2B5EF4-FFF2-40B4-BE49-F238E27FC236}">
                <a16:creationId xmlns:a16="http://schemas.microsoft.com/office/drawing/2014/main" id="{7BC52A67-2110-48E2-BAEE-7591F46F0F23}"/>
              </a:ext>
            </a:extLst>
          </p:cNvPr>
          <p:cNvSpPr txBox="1"/>
          <p:nvPr/>
        </p:nvSpPr>
        <p:spPr>
          <a:xfrm>
            <a:off x="839974" y="1505464"/>
            <a:ext cx="7395271"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Combined Climate Indicators</a:t>
            </a:r>
          </a:p>
        </p:txBody>
      </p:sp>
      <p:grpSp>
        <p:nvGrpSpPr>
          <p:cNvPr id="3" name="Group 2">
            <a:extLst>
              <a:ext uri="{FF2B5EF4-FFF2-40B4-BE49-F238E27FC236}">
                <a16:creationId xmlns:a16="http://schemas.microsoft.com/office/drawing/2014/main" id="{960A94B7-C951-4526-B25D-930C047CA633}"/>
              </a:ext>
            </a:extLst>
          </p:cNvPr>
          <p:cNvGrpSpPr/>
          <p:nvPr/>
        </p:nvGrpSpPr>
        <p:grpSpPr>
          <a:xfrm>
            <a:off x="6337301" y="2013596"/>
            <a:ext cx="4837518" cy="2543314"/>
            <a:chOff x="6337301" y="2013596"/>
            <a:chExt cx="4837518" cy="2543314"/>
          </a:xfrm>
        </p:grpSpPr>
        <p:sp>
          <p:nvSpPr>
            <p:cNvPr id="7" name="Oval 6">
              <a:extLst>
                <a:ext uri="{FF2B5EF4-FFF2-40B4-BE49-F238E27FC236}">
                  <a16:creationId xmlns:a16="http://schemas.microsoft.com/office/drawing/2014/main" id="{7CD41F60-E495-4513-847C-16508B7352C3}"/>
                </a:ext>
              </a:extLst>
            </p:cNvPr>
            <p:cNvSpPr/>
            <p:nvPr/>
          </p:nvSpPr>
          <p:spPr>
            <a:xfrm rot="18672397">
              <a:off x="9538628" y="3107360"/>
              <a:ext cx="1256739" cy="568556"/>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A4D2B06-59F2-4125-A8A4-5DE22EE63F94}"/>
                </a:ext>
              </a:extLst>
            </p:cNvPr>
            <p:cNvSpPr/>
            <p:nvPr/>
          </p:nvSpPr>
          <p:spPr>
            <a:xfrm>
              <a:off x="8152251" y="2013596"/>
              <a:ext cx="1239486" cy="568556"/>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065C574-A1D8-478F-8616-BCDA35B344B7}"/>
                </a:ext>
              </a:extLst>
            </p:cNvPr>
            <p:cNvSpPr/>
            <p:nvPr/>
          </p:nvSpPr>
          <p:spPr>
            <a:xfrm>
              <a:off x="8227392" y="3886231"/>
              <a:ext cx="2141125" cy="670679"/>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56D7A8D-F758-4AD3-ABEB-D1E83F920EDB}"/>
                </a:ext>
              </a:extLst>
            </p:cNvPr>
            <p:cNvSpPr/>
            <p:nvPr/>
          </p:nvSpPr>
          <p:spPr>
            <a:xfrm rot="17694251">
              <a:off x="8605766" y="3277447"/>
              <a:ext cx="991874" cy="568556"/>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8B51C47-F6A8-4681-9FE5-D0D5799B0DA8}"/>
                </a:ext>
              </a:extLst>
            </p:cNvPr>
            <p:cNvSpPr/>
            <p:nvPr/>
          </p:nvSpPr>
          <p:spPr>
            <a:xfrm>
              <a:off x="7148615" y="2694105"/>
              <a:ext cx="958606" cy="642887"/>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D0E8273-E095-4B75-B2DF-FD6713CAB451}"/>
                </a:ext>
              </a:extLst>
            </p:cNvPr>
            <p:cNvSpPr/>
            <p:nvPr/>
          </p:nvSpPr>
          <p:spPr>
            <a:xfrm>
              <a:off x="6337301" y="2033144"/>
              <a:ext cx="533400" cy="670679"/>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F0F2167-22DF-4C32-A4EC-9C7BD1BCA3BA}"/>
                </a:ext>
              </a:extLst>
            </p:cNvPr>
            <p:cNvSpPr/>
            <p:nvPr/>
          </p:nvSpPr>
          <p:spPr>
            <a:xfrm>
              <a:off x="10401064" y="2226366"/>
              <a:ext cx="773755" cy="670679"/>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BD76054A-6A27-4160-B070-F21E23E5F073}"/>
              </a:ext>
            </a:extLst>
          </p:cNvPr>
          <p:cNvGrpSpPr/>
          <p:nvPr/>
        </p:nvGrpSpPr>
        <p:grpSpPr>
          <a:xfrm>
            <a:off x="660262" y="2040059"/>
            <a:ext cx="4965114" cy="2702809"/>
            <a:chOff x="6305402" y="2013596"/>
            <a:chExt cx="4965114" cy="2702809"/>
          </a:xfrm>
        </p:grpSpPr>
        <p:sp>
          <p:nvSpPr>
            <p:cNvPr id="31" name="Oval 30">
              <a:extLst>
                <a:ext uri="{FF2B5EF4-FFF2-40B4-BE49-F238E27FC236}">
                  <a16:creationId xmlns:a16="http://schemas.microsoft.com/office/drawing/2014/main" id="{AAA97500-4872-4FFD-BBFC-D7BB5CF3386D}"/>
                </a:ext>
              </a:extLst>
            </p:cNvPr>
            <p:cNvSpPr/>
            <p:nvPr/>
          </p:nvSpPr>
          <p:spPr>
            <a:xfrm rot="18672397">
              <a:off x="9634324" y="3107360"/>
              <a:ext cx="1256739" cy="568556"/>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F615665A-C0B8-49C3-B96F-2EEECC91530A}"/>
                </a:ext>
              </a:extLst>
            </p:cNvPr>
            <p:cNvSpPr/>
            <p:nvPr/>
          </p:nvSpPr>
          <p:spPr>
            <a:xfrm>
              <a:off x="8194783" y="2013596"/>
              <a:ext cx="1239486" cy="568556"/>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A8C396B7-1F23-46F4-AB13-EF31B334B2F7}"/>
                </a:ext>
              </a:extLst>
            </p:cNvPr>
            <p:cNvSpPr/>
            <p:nvPr/>
          </p:nvSpPr>
          <p:spPr>
            <a:xfrm>
              <a:off x="8227392" y="4045726"/>
              <a:ext cx="2141125" cy="670679"/>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684C45E3-37C9-4B20-952F-2FAC24F83D05}"/>
                </a:ext>
              </a:extLst>
            </p:cNvPr>
            <p:cNvSpPr/>
            <p:nvPr/>
          </p:nvSpPr>
          <p:spPr>
            <a:xfrm rot="17694251">
              <a:off x="8669564" y="3277447"/>
              <a:ext cx="991874" cy="568556"/>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A27C66B-E901-4FF0-86F5-9352E9EB2406}"/>
                </a:ext>
              </a:extLst>
            </p:cNvPr>
            <p:cNvSpPr/>
            <p:nvPr/>
          </p:nvSpPr>
          <p:spPr>
            <a:xfrm>
              <a:off x="7031652" y="2694105"/>
              <a:ext cx="958606" cy="642887"/>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17164F71-58DF-40E7-A5E3-F91832B3A87E}"/>
                </a:ext>
              </a:extLst>
            </p:cNvPr>
            <p:cNvSpPr/>
            <p:nvPr/>
          </p:nvSpPr>
          <p:spPr>
            <a:xfrm>
              <a:off x="6305402" y="2033144"/>
              <a:ext cx="533400" cy="670679"/>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D723493E-6CC2-4170-9225-3D8085FF03DD}"/>
                </a:ext>
              </a:extLst>
            </p:cNvPr>
            <p:cNvSpPr/>
            <p:nvPr/>
          </p:nvSpPr>
          <p:spPr>
            <a:xfrm>
              <a:off x="10496761" y="2226366"/>
              <a:ext cx="773755" cy="670679"/>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85617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D1830-273D-402E-8B9A-F49F3EDEF3AC}"/>
              </a:ext>
            </a:extLst>
          </p:cNvPr>
          <p:cNvSpPr>
            <a:spLocks noGrp="1"/>
          </p:cNvSpPr>
          <p:nvPr>
            <p:ph type="title"/>
          </p:nvPr>
        </p:nvSpPr>
        <p:spPr>
          <a:xfrm>
            <a:off x="198119" y="234634"/>
            <a:ext cx="11709133" cy="430530"/>
          </a:xfrm>
        </p:spPr>
        <p:txBody>
          <a:bodyPr/>
          <a:lstStyle/>
          <a:p>
            <a:r>
              <a:rPr lang="en-US" sz="3200" dirty="0"/>
              <a:t>Climate Considerations to Enhance Screening Proximity Analysis</a:t>
            </a:r>
          </a:p>
        </p:txBody>
      </p:sp>
      <p:sp>
        <p:nvSpPr>
          <p:cNvPr id="4" name="Slide Number Placeholder 3">
            <a:extLst>
              <a:ext uri="{FF2B5EF4-FFF2-40B4-BE49-F238E27FC236}">
                <a16:creationId xmlns:a16="http://schemas.microsoft.com/office/drawing/2014/main" id="{EECCDFF7-40AB-4C4A-9EBE-DFEFE7C9BB01}"/>
              </a:ext>
            </a:extLst>
          </p:cNvPr>
          <p:cNvSpPr>
            <a:spLocks noGrp="1"/>
          </p:cNvSpPr>
          <p:nvPr>
            <p:ph type="sldNum" sz="quarter" idx="12"/>
          </p:nvPr>
        </p:nvSpPr>
        <p:spPr/>
        <p:txBody>
          <a:bodyPr/>
          <a:lstStyle/>
          <a:p>
            <a:fld id="{840B6B02-F67E-4BAE-BEAE-4A401037C6C1}" type="slidenum">
              <a:rPr lang="en-US" smtClean="0"/>
              <a:pPr/>
              <a:t>18</a:t>
            </a:fld>
            <a:endParaRPr lang="en-US" dirty="0"/>
          </a:p>
        </p:txBody>
      </p:sp>
      <p:sp>
        <p:nvSpPr>
          <p:cNvPr id="10" name="TextBox 9">
            <a:extLst>
              <a:ext uri="{FF2B5EF4-FFF2-40B4-BE49-F238E27FC236}">
                <a16:creationId xmlns:a16="http://schemas.microsoft.com/office/drawing/2014/main" id="{C839C74F-3E9A-4CE6-985F-9FAC70DEA2CD}"/>
              </a:ext>
            </a:extLst>
          </p:cNvPr>
          <p:cNvSpPr txBox="1"/>
          <p:nvPr/>
        </p:nvSpPr>
        <p:spPr>
          <a:xfrm>
            <a:off x="5904932" y="2593075"/>
            <a:ext cx="6002321" cy="1477328"/>
          </a:xfrm>
          <a:prstGeom prst="rect">
            <a:avLst/>
          </a:prstGeom>
          <a:noFill/>
          <a:ln>
            <a:solidFill>
              <a:schemeClr val="tx1"/>
            </a:solidFill>
          </a:ln>
        </p:spPr>
        <p:txBody>
          <a:bodyPr wrap="square" rtlCol="0">
            <a:spAutoFit/>
          </a:bodyPr>
          <a:lstStyle/>
          <a:p>
            <a:r>
              <a:rPr lang="en-US" dirty="0">
                <a:latin typeface="Arial" panose="020B0604020202020204" pitchFamily="34" charset="0"/>
                <a:cs typeface="Arial" panose="020B0604020202020204" pitchFamily="34" charset="0"/>
              </a:rPr>
              <a:t>Simultaneously incorporating data layers with information relevant for multipollutant, EJ, and climate considerations offers the opportunity to perform </a:t>
            </a:r>
            <a:r>
              <a:rPr lang="en-US" b="1" dirty="0">
                <a:latin typeface="Arial" panose="020B0604020202020204" pitchFamily="34" charset="0"/>
                <a:cs typeface="Arial" panose="020B0604020202020204" pitchFamily="34" charset="0"/>
              </a:rPr>
              <a:t>multidimensional screening for risks and vulnerabilities </a:t>
            </a:r>
            <a:r>
              <a:rPr lang="en-US" dirty="0">
                <a:latin typeface="Arial" panose="020B0604020202020204" pitchFamily="34" charset="0"/>
                <a:cs typeface="Arial" panose="020B0604020202020204" pitchFamily="34" charset="0"/>
              </a:rPr>
              <a:t>across populations and in different locations </a:t>
            </a:r>
          </a:p>
        </p:txBody>
      </p:sp>
      <p:sp>
        <p:nvSpPr>
          <p:cNvPr id="11" name="TextBox 10">
            <a:extLst>
              <a:ext uri="{FF2B5EF4-FFF2-40B4-BE49-F238E27FC236}">
                <a16:creationId xmlns:a16="http://schemas.microsoft.com/office/drawing/2014/main" id="{8CBE6362-F519-43DE-B8F1-85192868AD47}"/>
              </a:ext>
            </a:extLst>
          </p:cNvPr>
          <p:cNvSpPr txBox="1"/>
          <p:nvPr/>
        </p:nvSpPr>
        <p:spPr>
          <a:xfrm>
            <a:off x="198120" y="5823504"/>
            <a:ext cx="3766782"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Image courtesy of C. Jang/NEXUS</a:t>
            </a:r>
          </a:p>
        </p:txBody>
      </p:sp>
      <p:pic>
        <p:nvPicPr>
          <p:cNvPr id="7" name="Picture 6" descr="Map&#10;&#10;Description automatically generated">
            <a:extLst>
              <a:ext uri="{FF2B5EF4-FFF2-40B4-BE49-F238E27FC236}">
                <a16:creationId xmlns:a16="http://schemas.microsoft.com/office/drawing/2014/main" id="{3E27AA5B-76E0-4EC3-8987-05D7AEDF4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747" y="1371600"/>
            <a:ext cx="5285983" cy="3964487"/>
          </a:xfrm>
          <a:prstGeom prst="rect">
            <a:avLst/>
          </a:prstGeom>
        </p:spPr>
      </p:pic>
    </p:spTree>
    <p:extLst>
      <p:ext uri="{BB962C8B-B14F-4D97-AF65-F5344CB8AC3E}">
        <p14:creationId xmlns:p14="http://schemas.microsoft.com/office/powerpoint/2010/main" val="2868616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D1830-273D-402E-8B9A-F49F3EDEF3AC}"/>
              </a:ext>
            </a:extLst>
          </p:cNvPr>
          <p:cNvSpPr>
            <a:spLocks noGrp="1"/>
          </p:cNvSpPr>
          <p:nvPr>
            <p:ph type="title"/>
          </p:nvPr>
        </p:nvSpPr>
        <p:spPr/>
        <p:txBody>
          <a:bodyPr/>
          <a:lstStyle/>
          <a:p>
            <a:r>
              <a:rPr lang="en-US" dirty="0"/>
              <a:t>Enhanced Screening Proximity Analysis in NEXUS</a:t>
            </a:r>
          </a:p>
        </p:txBody>
      </p:sp>
      <p:sp>
        <p:nvSpPr>
          <p:cNvPr id="4" name="Slide Number Placeholder 3">
            <a:extLst>
              <a:ext uri="{FF2B5EF4-FFF2-40B4-BE49-F238E27FC236}">
                <a16:creationId xmlns:a16="http://schemas.microsoft.com/office/drawing/2014/main" id="{EECCDFF7-40AB-4C4A-9EBE-DFEFE7C9BB01}"/>
              </a:ext>
            </a:extLst>
          </p:cNvPr>
          <p:cNvSpPr>
            <a:spLocks noGrp="1"/>
          </p:cNvSpPr>
          <p:nvPr>
            <p:ph type="sldNum" sz="quarter" idx="12"/>
          </p:nvPr>
        </p:nvSpPr>
        <p:spPr/>
        <p:txBody>
          <a:bodyPr/>
          <a:lstStyle/>
          <a:p>
            <a:fld id="{840B6B02-F67E-4BAE-BEAE-4A401037C6C1}" type="slidenum">
              <a:rPr lang="en-US" smtClean="0"/>
              <a:pPr/>
              <a:t>19</a:t>
            </a:fld>
            <a:endParaRPr lang="en-US" dirty="0"/>
          </a:p>
        </p:txBody>
      </p:sp>
      <p:pic>
        <p:nvPicPr>
          <p:cNvPr id="6" name="Picture 5">
            <a:extLst>
              <a:ext uri="{FF2B5EF4-FFF2-40B4-BE49-F238E27FC236}">
                <a16:creationId xmlns:a16="http://schemas.microsoft.com/office/drawing/2014/main" id="{30C282F5-7631-4780-A11A-B300A18C7457}"/>
              </a:ext>
            </a:extLst>
          </p:cNvPr>
          <p:cNvPicPr/>
          <p:nvPr/>
        </p:nvPicPr>
        <p:blipFill rotWithShape="1">
          <a:blip r:embed="rId2"/>
          <a:srcRect l="12346" r="12295"/>
          <a:stretch/>
        </p:blipFill>
        <p:spPr bwMode="auto">
          <a:xfrm>
            <a:off x="7260609" y="838527"/>
            <a:ext cx="3684895" cy="2832722"/>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8299E340-9893-422D-8F12-5741810B4129}"/>
              </a:ext>
            </a:extLst>
          </p:cNvPr>
          <p:cNvPicPr/>
          <p:nvPr/>
        </p:nvPicPr>
        <p:blipFill rotWithShape="1">
          <a:blip r:embed="rId3"/>
          <a:srcRect l="12347" r="12197"/>
          <a:stretch/>
        </p:blipFill>
        <p:spPr bwMode="auto">
          <a:xfrm>
            <a:off x="7260609" y="3706190"/>
            <a:ext cx="3842924" cy="2832722"/>
          </a:xfrm>
          <a:prstGeom prst="rect">
            <a:avLst/>
          </a:prstGeom>
          <a:ln>
            <a:noFill/>
          </a:ln>
          <a:extLst>
            <a:ext uri="{53640926-AAD7-44D8-BBD7-CCE9431645EC}">
              <a14:shadowObscured xmlns:a14="http://schemas.microsoft.com/office/drawing/2010/main"/>
            </a:ext>
          </a:extLst>
        </p:spPr>
      </p:pic>
      <p:cxnSp>
        <p:nvCxnSpPr>
          <p:cNvPr id="7" name="Straight Connector 6">
            <a:extLst>
              <a:ext uri="{FF2B5EF4-FFF2-40B4-BE49-F238E27FC236}">
                <a16:creationId xmlns:a16="http://schemas.microsoft.com/office/drawing/2014/main" id="{56D7D900-D3C0-4390-B75A-9784414736B8}"/>
              </a:ext>
            </a:extLst>
          </p:cNvPr>
          <p:cNvCxnSpPr>
            <a:cxnSpLocks/>
            <a:endCxn id="6" idx="1"/>
          </p:cNvCxnSpPr>
          <p:nvPr/>
        </p:nvCxnSpPr>
        <p:spPr>
          <a:xfrm flipV="1">
            <a:off x="5595582" y="2254888"/>
            <a:ext cx="1665027" cy="1174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E5B43D7-793C-4334-9D58-DA7CB1F2A481}"/>
              </a:ext>
            </a:extLst>
          </p:cNvPr>
          <p:cNvCxnSpPr>
            <a:cxnSpLocks/>
            <a:endCxn id="9" idx="1"/>
          </p:cNvCxnSpPr>
          <p:nvPr/>
        </p:nvCxnSpPr>
        <p:spPr>
          <a:xfrm>
            <a:off x="5595582" y="3429000"/>
            <a:ext cx="1665027" cy="1693551"/>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3C6F44D-460B-4AD6-80EC-96794EAF1B4D}"/>
              </a:ext>
            </a:extLst>
          </p:cNvPr>
          <p:cNvSpPr txBox="1"/>
          <p:nvPr/>
        </p:nvSpPr>
        <p:spPr>
          <a:xfrm>
            <a:off x="198120" y="5823504"/>
            <a:ext cx="3766782"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Image courtesy of C. Jang/NEXUS</a:t>
            </a:r>
          </a:p>
        </p:txBody>
      </p:sp>
      <p:pic>
        <p:nvPicPr>
          <p:cNvPr id="8" name="Picture 7" descr="Map&#10;&#10;Description automatically generated">
            <a:extLst>
              <a:ext uri="{FF2B5EF4-FFF2-40B4-BE49-F238E27FC236}">
                <a16:creationId xmlns:a16="http://schemas.microsoft.com/office/drawing/2014/main" id="{B1B420C7-0C5C-4556-BBE6-425B7052F7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747" y="1371600"/>
            <a:ext cx="5285983" cy="3964487"/>
          </a:xfrm>
          <a:prstGeom prst="rect">
            <a:avLst/>
          </a:prstGeom>
        </p:spPr>
      </p:pic>
    </p:spTree>
    <p:extLst>
      <p:ext uri="{BB962C8B-B14F-4D97-AF65-F5344CB8AC3E}">
        <p14:creationId xmlns:p14="http://schemas.microsoft.com/office/powerpoint/2010/main" val="3085793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D98DF-0FC9-4B28-BC8C-C3D5A22E8350}"/>
              </a:ext>
            </a:extLst>
          </p:cNvPr>
          <p:cNvSpPr>
            <a:spLocks noGrp="1"/>
          </p:cNvSpPr>
          <p:nvPr>
            <p:ph type="title"/>
          </p:nvPr>
        </p:nvSpPr>
        <p:spPr>
          <a:xfrm>
            <a:off x="354306" y="146705"/>
            <a:ext cx="10515600" cy="764428"/>
          </a:xfrm>
        </p:spPr>
        <p:txBody>
          <a:bodyPr>
            <a:normAutofit/>
          </a:bodyPr>
          <a:lstStyle/>
          <a:p>
            <a:r>
              <a:rPr lang="en-US" sz="3600" dirty="0"/>
              <a:t>Overview</a:t>
            </a:r>
          </a:p>
        </p:txBody>
      </p:sp>
      <p:sp>
        <p:nvSpPr>
          <p:cNvPr id="3" name="Content Placeholder 2">
            <a:extLst>
              <a:ext uri="{FF2B5EF4-FFF2-40B4-BE49-F238E27FC236}">
                <a16:creationId xmlns:a16="http://schemas.microsoft.com/office/drawing/2014/main" id="{C8455FFE-8AF2-4897-B4FB-1F51EE8664D5}"/>
              </a:ext>
            </a:extLst>
          </p:cNvPr>
          <p:cNvSpPr>
            <a:spLocks noGrp="1"/>
          </p:cNvSpPr>
          <p:nvPr>
            <p:ph idx="1"/>
          </p:nvPr>
        </p:nvSpPr>
        <p:spPr>
          <a:xfrm>
            <a:off x="737146" y="1361334"/>
            <a:ext cx="11013141" cy="4790327"/>
          </a:xfrm>
        </p:spPr>
        <p:txBody>
          <a:bodyPr>
            <a:normAutofit/>
          </a:bodyPr>
          <a:lstStyle/>
          <a:p>
            <a:pPr marL="285750" indent="-285750">
              <a:buFontTx/>
              <a:buChar char="-"/>
            </a:pPr>
            <a:r>
              <a:rPr lang="en-US" dirty="0"/>
              <a:t>Update on 5</a:t>
            </a:r>
            <a:r>
              <a:rPr lang="en-US" baseline="30000" dirty="0"/>
              <a:t>th</a:t>
            </a:r>
            <a:r>
              <a:rPr lang="en-US" dirty="0"/>
              <a:t> National Climate Assessment and Other Climate Efforts</a:t>
            </a:r>
          </a:p>
          <a:p>
            <a:endParaRPr lang="en-US" dirty="0"/>
          </a:p>
          <a:p>
            <a:pPr marL="285750" indent="-285750">
              <a:buFontTx/>
              <a:buChar char="-"/>
            </a:pPr>
            <a:r>
              <a:rPr lang="en-US" dirty="0"/>
              <a:t>Overview of Air Quality-Climate Relevance for OAQPS Programs/Activities</a:t>
            </a:r>
          </a:p>
          <a:p>
            <a:pPr marL="0" indent="0">
              <a:buNone/>
            </a:pPr>
            <a:endParaRPr lang="en-US" dirty="0"/>
          </a:p>
          <a:p>
            <a:pPr marL="285750" indent="-285750">
              <a:buFontTx/>
              <a:buChar char="-"/>
            </a:pPr>
            <a:r>
              <a:rPr lang="en-US" dirty="0"/>
              <a:t>Presentation and Discussion of Potential Screening Tools</a:t>
            </a:r>
          </a:p>
          <a:p>
            <a:endParaRPr lang="en-US" dirty="0"/>
          </a:p>
          <a:p>
            <a:pPr marL="285750" indent="-285750">
              <a:buFontTx/>
              <a:buChar char="-"/>
            </a:pPr>
            <a:r>
              <a:rPr lang="en-US" dirty="0"/>
              <a:t>Leveraging AQAD Capabilities for Air Quality-Climate Applications</a:t>
            </a:r>
          </a:p>
          <a:p>
            <a:endParaRPr lang="en-US" dirty="0"/>
          </a:p>
          <a:p>
            <a:endParaRPr lang="en-US" dirty="0"/>
          </a:p>
        </p:txBody>
      </p:sp>
      <p:sp>
        <p:nvSpPr>
          <p:cNvPr id="5" name="Slide Number Placeholder 4">
            <a:extLst>
              <a:ext uri="{FF2B5EF4-FFF2-40B4-BE49-F238E27FC236}">
                <a16:creationId xmlns:a16="http://schemas.microsoft.com/office/drawing/2014/main" id="{766A6CF0-CF01-4604-9291-568391B9B284}"/>
              </a:ext>
            </a:extLst>
          </p:cNvPr>
          <p:cNvSpPr>
            <a:spLocks noGrp="1"/>
          </p:cNvSpPr>
          <p:nvPr>
            <p:ph type="sldNum" sz="quarter" idx="12"/>
          </p:nvPr>
        </p:nvSpPr>
        <p:spPr/>
        <p:txBody>
          <a:bodyPr/>
          <a:lstStyle/>
          <a:p>
            <a:fld id="{840B6B02-F67E-4BAE-BEAE-4A401037C6C1}" type="slidenum">
              <a:rPr lang="en-US" smtClean="0"/>
              <a:t>2</a:t>
            </a:fld>
            <a:endParaRPr lang="en-US"/>
          </a:p>
        </p:txBody>
      </p:sp>
    </p:spTree>
    <p:extLst>
      <p:ext uri="{BB962C8B-B14F-4D97-AF65-F5344CB8AC3E}">
        <p14:creationId xmlns:p14="http://schemas.microsoft.com/office/powerpoint/2010/main" val="1186817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D1830-273D-402E-8B9A-F49F3EDEF3AC}"/>
              </a:ext>
            </a:extLst>
          </p:cNvPr>
          <p:cNvSpPr>
            <a:spLocks noGrp="1"/>
          </p:cNvSpPr>
          <p:nvPr>
            <p:ph type="title"/>
          </p:nvPr>
        </p:nvSpPr>
        <p:spPr/>
        <p:txBody>
          <a:bodyPr/>
          <a:lstStyle/>
          <a:p>
            <a:r>
              <a:rPr lang="en-US" sz="3200" dirty="0"/>
              <a:t>Enhanced Screening Proximity Analysis in NEXUS (cont)</a:t>
            </a:r>
          </a:p>
        </p:txBody>
      </p:sp>
      <p:sp>
        <p:nvSpPr>
          <p:cNvPr id="4" name="Slide Number Placeholder 3">
            <a:extLst>
              <a:ext uri="{FF2B5EF4-FFF2-40B4-BE49-F238E27FC236}">
                <a16:creationId xmlns:a16="http://schemas.microsoft.com/office/drawing/2014/main" id="{EECCDFF7-40AB-4C4A-9EBE-DFEFE7C9BB01}"/>
              </a:ext>
            </a:extLst>
          </p:cNvPr>
          <p:cNvSpPr>
            <a:spLocks noGrp="1"/>
          </p:cNvSpPr>
          <p:nvPr>
            <p:ph type="sldNum" sz="quarter" idx="12"/>
          </p:nvPr>
        </p:nvSpPr>
        <p:spPr/>
        <p:txBody>
          <a:bodyPr/>
          <a:lstStyle/>
          <a:p>
            <a:fld id="{840B6B02-F67E-4BAE-BEAE-4A401037C6C1}" type="slidenum">
              <a:rPr lang="en-US" smtClean="0"/>
              <a:pPr/>
              <a:t>20</a:t>
            </a:fld>
            <a:endParaRPr lang="en-US" dirty="0"/>
          </a:p>
        </p:txBody>
      </p:sp>
      <p:graphicFrame>
        <p:nvGraphicFramePr>
          <p:cNvPr id="8" name="Table 7">
            <a:extLst>
              <a:ext uri="{FF2B5EF4-FFF2-40B4-BE49-F238E27FC236}">
                <a16:creationId xmlns:a16="http://schemas.microsoft.com/office/drawing/2014/main" id="{54F4C89F-6396-4835-BC4F-DD990C847082}"/>
              </a:ext>
            </a:extLst>
          </p:cNvPr>
          <p:cNvGraphicFramePr>
            <a:graphicFrameLocks noGrp="1"/>
          </p:cNvGraphicFramePr>
          <p:nvPr>
            <p:extLst>
              <p:ext uri="{D42A27DB-BD31-4B8C-83A1-F6EECF244321}">
                <p14:modId xmlns:p14="http://schemas.microsoft.com/office/powerpoint/2010/main" val="3075952985"/>
              </p:ext>
            </p:extLst>
          </p:nvPr>
        </p:nvGraphicFramePr>
        <p:xfrm>
          <a:off x="1912604" y="1156828"/>
          <a:ext cx="9513965" cy="5199522"/>
        </p:xfrm>
        <a:graphic>
          <a:graphicData uri="http://schemas.openxmlformats.org/drawingml/2006/table">
            <a:tbl>
              <a:tblPr firstRow="1" firstCol="1" lastRow="1" lastCol="1" bandRow="1" bandCol="1"/>
              <a:tblGrid>
                <a:gridCol w="293395">
                  <a:extLst>
                    <a:ext uri="{9D8B030D-6E8A-4147-A177-3AD203B41FA5}">
                      <a16:colId xmlns:a16="http://schemas.microsoft.com/office/drawing/2014/main" val="1799803541"/>
                    </a:ext>
                  </a:extLst>
                </a:gridCol>
                <a:gridCol w="741917">
                  <a:extLst>
                    <a:ext uri="{9D8B030D-6E8A-4147-A177-3AD203B41FA5}">
                      <a16:colId xmlns:a16="http://schemas.microsoft.com/office/drawing/2014/main" val="599552830"/>
                    </a:ext>
                  </a:extLst>
                </a:gridCol>
                <a:gridCol w="1476444">
                  <a:extLst>
                    <a:ext uri="{9D8B030D-6E8A-4147-A177-3AD203B41FA5}">
                      <a16:colId xmlns:a16="http://schemas.microsoft.com/office/drawing/2014/main" val="2615061180"/>
                    </a:ext>
                  </a:extLst>
                </a:gridCol>
                <a:gridCol w="946299">
                  <a:extLst>
                    <a:ext uri="{9D8B030D-6E8A-4147-A177-3AD203B41FA5}">
                      <a16:colId xmlns:a16="http://schemas.microsoft.com/office/drawing/2014/main" val="4226041850"/>
                    </a:ext>
                  </a:extLst>
                </a:gridCol>
                <a:gridCol w="995887">
                  <a:extLst>
                    <a:ext uri="{9D8B030D-6E8A-4147-A177-3AD203B41FA5}">
                      <a16:colId xmlns:a16="http://schemas.microsoft.com/office/drawing/2014/main" val="3757021452"/>
                    </a:ext>
                  </a:extLst>
                </a:gridCol>
                <a:gridCol w="896713">
                  <a:extLst>
                    <a:ext uri="{9D8B030D-6E8A-4147-A177-3AD203B41FA5}">
                      <a16:colId xmlns:a16="http://schemas.microsoft.com/office/drawing/2014/main" val="3742905865"/>
                    </a:ext>
                  </a:extLst>
                </a:gridCol>
                <a:gridCol w="997956">
                  <a:extLst>
                    <a:ext uri="{9D8B030D-6E8A-4147-A177-3AD203B41FA5}">
                      <a16:colId xmlns:a16="http://schemas.microsoft.com/office/drawing/2014/main" val="1105871955"/>
                    </a:ext>
                  </a:extLst>
                </a:gridCol>
                <a:gridCol w="1593008">
                  <a:extLst>
                    <a:ext uri="{9D8B030D-6E8A-4147-A177-3AD203B41FA5}">
                      <a16:colId xmlns:a16="http://schemas.microsoft.com/office/drawing/2014/main" val="3187374303"/>
                    </a:ext>
                  </a:extLst>
                </a:gridCol>
                <a:gridCol w="1572346">
                  <a:extLst>
                    <a:ext uri="{9D8B030D-6E8A-4147-A177-3AD203B41FA5}">
                      <a16:colId xmlns:a16="http://schemas.microsoft.com/office/drawing/2014/main" val="1140719009"/>
                    </a:ext>
                  </a:extLst>
                </a:gridCol>
              </a:tblGrid>
              <a:tr h="298534">
                <a:tc>
                  <a:txBody>
                    <a:bodyPr/>
                    <a:lstStyle/>
                    <a:p>
                      <a:pPr marL="0" marR="0" algn="ctr">
                        <a:lnSpc>
                          <a:spcPct val="107000"/>
                        </a:lnSpc>
                        <a:spcBef>
                          <a:spcPts val="0"/>
                        </a:spcBef>
                        <a:spcAft>
                          <a:spcPts val="800"/>
                        </a:spcAft>
                      </a:pPr>
                      <a:r>
                        <a:rPr lang="en-US"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27022" marR="27022" marT="6814" marB="6814">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8">
                  <a:txBody>
                    <a:bodyPr/>
                    <a:lstStyle/>
                    <a:p>
                      <a:pPr marL="0" marR="0" algn="ctr">
                        <a:lnSpc>
                          <a:spcPct val="107000"/>
                        </a:lnSpc>
                        <a:spcBef>
                          <a:spcPts val="0"/>
                        </a:spcBef>
                        <a:spcAft>
                          <a:spcPts val="800"/>
                        </a:spcAft>
                      </a:pPr>
                      <a:r>
                        <a:rPr lang="en-US" sz="11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Source Name: American Synthesis Rubber Co., Louisville, KY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1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Sector Group Name: Organic Chemical Manufacturing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7022" marR="27022" marT="6814" marB="6814" anchor="b">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09735068"/>
                  </a:ext>
                </a:extLst>
              </a:tr>
              <a:tr h="175370">
                <a:tc gridSpan="2">
                  <a:txBody>
                    <a:bodyPr/>
                    <a:lstStyle/>
                    <a:p>
                      <a:pPr marL="0" marR="0">
                        <a:lnSpc>
                          <a:spcPct val="107000"/>
                        </a:lnSpc>
                        <a:spcBef>
                          <a:spcPts val="0"/>
                        </a:spcBef>
                        <a:spcAft>
                          <a:spcPts val="800"/>
                        </a:spcAft>
                      </a:pP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27022" marR="27022" marT="6814" marB="6814"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800"/>
                        </a:spcAft>
                      </a:pPr>
                      <a:r>
                        <a:rPr lang="en-US"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Within Radius of Source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27022" marR="27022" marT="6814" marB="6814"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County Avg.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27022" marR="27022" marT="6814" marB="6814"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State  Avg.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27022" marR="27022" marT="6814" marB="6814"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EPA Region Avg.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27022" marR="27022" marT="6814" marB="6814"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Nation Avg.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27022" marR="27022" marT="6814" marB="6814" anchor="b">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Sector Group (within radius) National avg.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27022" marR="27022" marT="6814" marB="6814">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Sector Group (within radius) Top 25 MSAs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27022" marR="27022" marT="6814" marB="6814">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3462903669"/>
                  </a:ext>
                </a:extLst>
              </a:tr>
              <a:tr h="214113">
                <a:tc gridSpan="2">
                  <a:txBody>
                    <a:bodyPr/>
                    <a:lstStyle/>
                    <a:p>
                      <a:pPr marL="0" marR="0">
                        <a:lnSpc>
                          <a:spcPct val="107000"/>
                        </a:lnSpc>
                        <a:spcBef>
                          <a:spcPts val="0"/>
                        </a:spcBef>
                        <a:spcAft>
                          <a:spcPts val="80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Population total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x,xxx</a:t>
                      </a: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xx,xxx</a:t>
                      </a: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xxx,xxx</a:t>
                      </a: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xxx,xxx</a:t>
                      </a: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317,xxx,xxx</a:t>
                      </a:r>
                    </a:p>
                  </a:txBody>
                  <a:tcPr marL="27022" marR="27022" marT="6814" marB="6814"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xxx,xxx</a:t>
                      </a:r>
                    </a:p>
                  </a:txBody>
                  <a:tcPr marL="27022" marR="27022" marT="6814" marB="6814"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xxx,xxx</a:t>
                      </a:r>
                    </a:p>
                  </a:txBody>
                  <a:tcPr marL="27022" marR="27022" marT="6814" marB="6814"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3809823474"/>
                  </a:ext>
                </a:extLst>
              </a:tr>
              <a:tr h="214113">
                <a:tc gridSpan="2">
                  <a:txBody>
                    <a:bodyPr/>
                    <a:lstStyle/>
                    <a:p>
                      <a:pPr marL="0" marR="0">
                        <a:lnSpc>
                          <a:spcPct val="107000"/>
                        </a:lnSpc>
                        <a:spcBef>
                          <a:spcPts val="0"/>
                        </a:spcBef>
                        <a:spcAft>
                          <a:spcPts val="80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PM2.5 risk (%tile)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3915037479"/>
                  </a:ext>
                </a:extLst>
              </a:tr>
              <a:tr h="214113">
                <a:tc gridSpan="2">
                  <a:txBody>
                    <a:bodyPr/>
                    <a:lstStyle/>
                    <a:p>
                      <a:pPr marL="0" marR="0">
                        <a:lnSpc>
                          <a:spcPct val="107000"/>
                        </a:lnSpc>
                        <a:spcBef>
                          <a:spcPts val="0"/>
                        </a:spcBef>
                        <a:spcAft>
                          <a:spcPts val="80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Ozone risk (%tile)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382880100"/>
                  </a:ext>
                </a:extLst>
              </a:tr>
              <a:tr h="414416">
                <a:tc gridSpan="2">
                  <a:txBody>
                    <a:bodyPr/>
                    <a:lstStyle/>
                    <a:p>
                      <a:pPr marL="0" marR="0">
                        <a:lnSpc>
                          <a:spcPct val="107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Air Toxics: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   Cancer risk (%tile)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3886585765"/>
                  </a:ext>
                </a:extLst>
              </a:tr>
              <a:tr h="347649">
                <a:tc gridSpan="2">
                  <a:txBody>
                    <a:bodyPr/>
                    <a:lstStyle/>
                    <a:p>
                      <a:pPr marL="0" marR="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Climate risks: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    Flood (%tile)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2121339149"/>
                  </a:ext>
                </a:extLst>
              </a:tr>
              <a:tr h="280881">
                <a:tc gridSpan="2">
                  <a:txBody>
                    <a:bodyPr/>
                    <a:lstStyle/>
                    <a:p>
                      <a:pPr marL="0" marR="0">
                        <a:lnSpc>
                          <a:spcPct val="107000"/>
                        </a:lnSpc>
                        <a:spcBef>
                          <a:spcPts val="0"/>
                        </a:spcBef>
                        <a:spcAft>
                          <a:spcPts val="80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   Sea level rise (%tile)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3073743017"/>
                  </a:ext>
                </a:extLst>
              </a:tr>
              <a:tr h="166414">
                <a:tc gridSpan="2">
                  <a:txBody>
                    <a:bodyPr/>
                    <a:lstStyle/>
                    <a:p>
                      <a:pPr marL="0" marR="0">
                        <a:lnSpc>
                          <a:spcPct val="107000"/>
                        </a:lnSpc>
                        <a:spcBef>
                          <a:spcPts val="0"/>
                        </a:spcBef>
                        <a:spcAft>
                          <a:spcPts val="80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   Fire (%tile)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544323739"/>
                  </a:ext>
                </a:extLst>
              </a:tr>
              <a:tr h="280881">
                <a:tc gridSpan="2">
                  <a:txBody>
                    <a:bodyPr/>
                    <a:lstStyle/>
                    <a:p>
                      <a:pPr marL="0" marR="0">
                        <a:lnSpc>
                          <a:spcPct val="107000"/>
                        </a:lnSpc>
                        <a:spcBef>
                          <a:spcPts val="0"/>
                        </a:spcBef>
                        <a:spcAft>
                          <a:spcPts val="80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   Disease (%tile)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388589027"/>
                  </a:ext>
                </a:extLst>
              </a:tr>
              <a:tr h="414416">
                <a:tc gridSpan="2">
                  <a:txBody>
                    <a:bodyPr/>
                    <a:lstStyle/>
                    <a:p>
                      <a:pPr marL="0" marR="0">
                        <a:lnSpc>
                          <a:spcPct val="107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EJ: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   Minority group (%tile)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214274762"/>
                  </a:ext>
                </a:extLst>
              </a:tr>
              <a:tr h="347649">
                <a:tc gridSpan="2">
                  <a:txBody>
                    <a:bodyPr/>
                    <a:lstStyle/>
                    <a:p>
                      <a:pPr marL="0" marR="0">
                        <a:lnSpc>
                          <a:spcPct val="107000"/>
                        </a:lnSpc>
                        <a:spcBef>
                          <a:spcPts val="0"/>
                        </a:spcBef>
                        <a:spcAft>
                          <a:spcPts val="80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   Low-income group (%tile)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3686447285"/>
                  </a:ext>
                </a:extLst>
              </a:tr>
              <a:tr h="347649">
                <a:tc gridSpan="2">
                  <a:txBody>
                    <a:bodyPr/>
                    <a:lstStyle/>
                    <a:p>
                      <a:pPr marL="0" marR="0">
                        <a:lnSpc>
                          <a:spcPct val="107000"/>
                        </a:lnSpc>
                        <a:spcBef>
                          <a:spcPts val="0"/>
                        </a:spcBef>
                        <a:spcAft>
                          <a:spcPts val="80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   Demographic Index (%tile)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834040517"/>
                  </a:ext>
                </a:extLst>
              </a:tr>
              <a:tr h="414416">
                <a:tc gridSpan="2">
                  <a:txBody>
                    <a:bodyPr/>
                    <a:lstStyle/>
                    <a:p>
                      <a:pPr marL="0" marR="0">
                        <a:lnSpc>
                          <a:spcPct val="107000"/>
                        </a:lnSpc>
                        <a:spcBef>
                          <a:spcPts val="0"/>
                        </a:spcBef>
                        <a:spcAft>
                          <a:spcPts val="80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   Linguistic Isolation (%tile)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27022" marR="27022" marT="6814" marB="6814">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x%</a:t>
                      </a:r>
                    </a:p>
                  </a:txBody>
                  <a:tcPr marL="27022" marR="27022" marT="6814" marB="6814"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3388588741"/>
                  </a:ext>
                </a:extLst>
              </a:tr>
            </a:tbl>
          </a:graphicData>
        </a:graphic>
      </p:graphicFrame>
      <p:sp>
        <p:nvSpPr>
          <p:cNvPr id="9" name="Rectangle 1">
            <a:extLst>
              <a:ext uri="{FF2B5EF4-FFF2-40B4-BE49-F238E27FC236}">
                <a16:creationId xmlns:a16="http://schemas.microsoft.com/office/drawing/2014/main" id="{EC2D79DE-3CDF-4B9E-996F-ACD4ED8AD349}"/>
              </a:ext>
            </a:extLst>
          </p:cNvPr>
          <p:cNvSpPr>
            <a:spLocks noChangeArrowheads="1"/>
          </p:cNvSpPr>
          <p:nvPr/>
        </p:nvSpPr>
        <p:spPr bwMode="auto">
          <a:xfrm>
            <a:off x="388937" y="123190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Example Table:</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100" b="0" i="0" u="none" strike="noStrike" cap="none" normalizeH="0" baseline="0" dirty="0">
                <a:ln>
                  <a:noFill/>
                </a:ln>
                <a:solidFill>
                  <a:srgbClr val="FFFFFF"/>
                </a:solidFill>
                <a:effectLst/>
                <a:latin typeface="Arial" panose="020B0604020202020204" pitchFamily="34" charset="0"/>
                <a:ea typeface="Calibri" panose="020F0502020204030204" pitchFamily="34" charset="0"/>
                <a:cs typeface="Times New Roman" panose="02020603050405020304" pitchFamily="18" charset="0"/>
              </a:rPr>
            </a:br>
            <a:endParaRPr kumimoji="0" lang="en-US" altLang="en-US"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632458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2CC33-CC70-46EB-B3FD-F3D9516F0A28}"/>
              </a:ext>
            </a:extLst>
          </p:cNvPr>
          <p:cNvSpPr>
            <a:spLocks noGrp="1"/>
          </p:cNvSpPr>
          <p:nvPr>
            <p:ph type="title"/>
          </p:nvPr>
        </p:nvSpPr>
        <p:spPr>
          <a:xfrm>
            <a:off x="666750" y="165551"/>
            <a:ext cx="11220450" cy="672105"/>
          </a:xfrm>
        </p:spPr>
        <p:txBody>
          <a:bodyPr>
            <a:normAutofit fontScale="90000"/>
          </a:bodyPr>
          <a:lstStyle/>
          <a:p>
            <a:r>
              <a:rPr lang="en-US" dirty="0"/>
              <a:t>Potential Questions Related to AQ-Climate Interactions</a:t>
            </a:r>
          </a:p>
        </p:txBody>
      </p:sp>
      <p:sp>
        <p:nvSpPr>
          <p:cNvPr id="3" name="Content Placeholder 2">
            <a:extLst>
              <a:ext uri="{FF2B5EF4-FFF2-40B4-BE49-F238E27FC236}">
                <a16:creationId xmlns:a16="http://schemas.microsoft.com/office/drawing/2014/main" id="{E62A847E-1039-474A-B6EF-84BB728DF2D4}"/>
              </a:ext>
            </a:extLst>
          </p:cNvPr>
          <p:cNvSpPr>
            <a:spLocks noGrp="1"/>
          </p:cNvSpPr>
          <p:nvPr>
            <p:ph idx="1"/>
          </p:nvPr>
        </p:nvSpPr>
        <p:spPr>
          <a:xfrm>
            <a:off x="729018" y="1063257"/>
            <a:ext cx="10615922" cy="5507664"/>
          </a:xfrm>
        </p:spPr>
        <p:txBody>
          <a:bodyPr>
            <a:normAutofit fontScale="92500" lnSpcReduction="20000"/>
          </a:bodyPr>
          <a:lstStyle/>
          <a:p>
            <a:pPr marL="342900" indent="-342900">
              <a:buFont typeface="+mj-lt"/>
              <a:buAutoNum type="arabicPeriod"/>
            </a:pPr>
            <a:r>
              <a:rPr lang="en-US" sz="2000" dirty="0"/>
              <a:t>What </a:t>
            </a:r>
            <a:r>
              <a:rPr lang="en-US" sz="2000" b="1" dirty="0"/>
              <a:t>emission sectors </a:t>
            </a:r>
            <a:r>
              <a:rPr lang="en-US" sz="2000" dirty="0"/>
              <a:t>contribute significantly to both greenhouse gases and local air pollution issues? How feasible are specific combinations of emission </a:t>
            </a:r>
            <a:r>
              <a:rPr lang="en-US" sz="2000" b="1" dirty="0"/>
              <a:t>control strategies </a:t>
            </a:r>
            <a:r>
              <a:rPr lang="en-US" sz="2000" dirty="0"/>
              <a:t>relevant for these sectors? What are the AQ impacts of potential strategies?</a:t>
            </a:r>
          </a:p>
          <a:p>
            <a:pPr marL="457200" lvl="1" indent="0">
              <a:buNone/>
            </a:pPr>
            <a:r>
              <a:rPr lang="en-US" sz="1600" dirty="0">
                <a:solidFill>
                  <a:srgbClr val="0000FF"/>
                </a:solidFill>
              </a:rPr>
              <a:t>We can use NEXUS and our sector-based AQ modeling to identify source/sector contributors and assess impacts for risk and exposure assessments</a:t>
            </a:r>
          </a:p>
          <a:p>
            <a:pPr marL="800100" lvl="1" indent="-342900">
              <a:buFont typeface="+mj-lt"/>
              <a:buAutoNum type="arabicPeriod"/>
            </a:pPr>
            <a:endParaRPr lang="en-US" sz="1600" dirty="0"/>
          </a:p>
          <a:p>
            <a:pPr marL="342900" indent="-342900">
              <a:buFont typeface="+mj-lt"/>
              <a:buAutoNum type="arabicPeriod"/>
            </a:pPr>
            <a:r>
              <a:rPr lang="en-US" sz="2000" dirty="0"/>
              <a:t>How robust are </a:t>
            </a:r>
            <a:r>
              <a:rPr lang="en-US" sz="2000" b="1" dirty="0"/>
              <a:t>future AQ projections</a:t>
            </a:r>
            <a:r>
              <a:rPr lang="en-US" sz="2000" dirty="0"/>
              <a:t>, and how well do we understand future responses in AQ to anticipated emissions changes in the face of climate change?</a:t>
            </a:r>
          </a:p>
          <a:p>
            <a:pPr marL="457200" lvl="1" indent="0">
              <a:buNone/>
            </a:pPr>
            <a:r>
              <a:rPr lang="en-US" sz="1600" dirty="0">
                <a:solidFill>
                  <a:srgbClr val="0000FF"/>
                </a:solidFill>
              </a:rPr>
              <a:t>We collaborate with ORD and others to link energy scenario projections with AQ modeling and improve characterization of meteorology, emissions, and chemistry in our future AQ projections</a:t>
            </a:r>
            <a:endParaRPr lang="en-US" sz="1800" dirty="0"/>
          </a:p>
          <a:p>
            <a:pPr marL="457200" lvl="1" indent="0">
              <a:buNone/>
            </a:pPr>
            <a:endParaRPr lang="en-US" sz="1600" dirty="0"/>
          </a:p>
          <a:p>
            <a:pPr marL="342900" indent="-342900">
              <a:buFont typeface="+mj-lt"/>
              <a:buAutoNum type="arabicPeriod"/>
            </a:pPr>
            <a:r>
              <a:rPr lang="en-US" sz="2000" dirty="0"/>
              <a:t>How will future changes in climate/meteorology affect 1) </a:t>
            </a:r>
            <a:r>
              <a:rPr lang="en-US" sz="2000" b="1" dirty="0"/>
              <a:t>exposure</a:t>
            </a:r>
            <a:r>
              <a:rPr lang="en-US" sz="2000" dirty="0"/>
              <a:t> and 2) </a:t>
            </a:r>
            <a:r>
              <a:rPr lang="en-US" sz="2000" b="1" dirty="0"/>
              <a:t>susceptibility</a:t>
            </a:r>
            <a:r>
              <a:rPr lang="en-US" sz="2000" dirty="0"/>
              <a:t> to air pollution?</a:t>
            </a:r>
          </a:p>
          <a:p>
            <a:pPr marL="457200" lvl="1" indent="0">
              <a:buNone/>
            </a:pPr>
            <a:r>
              <a:rPr lang="en-US" sz="1600" dirty="0">
                <a:solidFill>
                  <a:srgbClr val="0000FF"/>
                </a:solidFill>
              </a:rPr>
              <a:t>We have opportunities here for collaboration with HEID and ORD, e.g., provide meteorological data to inform HEID project to assess change in susceptibility due to temperature changes.</a:t>
            </a:r>
            <a:endParaRPr lang="en-US" sz="1600" dirty="0"/>
          </a:p>
          <a:p>
            <a:pPr marL="457200" lvl="1" indent="0">
              <a:buNone/>
            </a:pPr>
            <a:endParaRPr lang="en-US" sz="1600" dirty="0"/>
          </a:p>
          <a:p>
            <a:pPr marL="342900" indent="-342900">
              <a:buFont typeface="+mj-lt"/>
              <a:buAutoNum type="arabicPeriod"/>
            </a:pPr>
            <a:r>
              <a:rPr lang="en-US" sz="2000" dirty="0"/>
              <a:t>What are the </a:t>
            </a:r>
            <a:r>
              <a:rPr lang="en-US" sz="2000" b="1" dirty="0"/>
              <a:t>costs/benefits </a:t>
            </a:r>
            <a:r>
              <a:rPr lang="en-US" sz="2000" dirty="0"/>
              <a:t>of potential AQ-climate strategies (e.g., changes in energy policy)?</a:t>
            </a:r>
          </a:p>
          <a:p>
            <a:pPr marL="457200" lvl="1" indent="0">
              <a:buNone/>
            </a:pPr>
            <a:r>
              <a:rPr lang="en-US" sz="1600" dirty="0">
                <a:solidFill>
                  <a:srgbClr val="0000FF"/>
                </a:solidFill>
              </a:rPr>
              <a:t>We can leverage our reduced form modeling effort (i.e., FAST tool) in collaboration with HEID, OAP and ORD </a:t>
            </a:r>
            <a:endParaRPr lang="en-US" sz="1600" dirty="0"/>
          </a:p>
          <a:p>
            <a:pPr marL="800100" lvl="1" indent="-342900">
              <a:buFont typeface="+mj-lt"/>
              <a:buAutoNum type="arabicPeriod"/>
            </a:pPr>
            <a:endParaRPr lang="en-US" sz="1600" dirty="0"/>
          </a:p>
          <a:p>
            <a:pPr marL="342900" indent="-342900">
              <a:buFont typeface="+mj-lt"/>
              <a:buAutoNum type="arabicPeriod"/>
            </a:pPr>
            <a:r>
              <a:rPr lang="en-US" sz="2000" dirty="0"/>
              <a:t>What is </a:t>
            </a:r>
            <a:r>
              <a:rPr lang="en-US" sz="2000" b="1" dirty="0"/>
              <a:t>EPA guidance </a:t>
            </a:r>
            <a:r>
              <a:rPr lang="en-US" sz="2000" dirty="0"/>
              <a:t>regarding the use of climate and energy projections in SIPs and related modeling demonstrations under the Clean Air Act or NEPA?</a:t>
            </a:r>
          </a:p>
          <a:p>
            <a:pPr marL="457200" lvl="1" indent="0">
              <a:buNone/>
            </a:pPr>
            <a:r>
              <a:rPr lang="en-US" sz="1600" dirty="0">
                <a:solidFill>
                  <a:srgbClr val="0000FF"/>
                </a:solidFill>
              </a:rPr>
              <a:t>Engaging in internal discussions within AQMG and will expand to include Regions, AQPD, and others as implementation program changes and goals become more defined in near future. </a:t>
            </a:r>
          </a:p>
          <a:p>
            <a:pPr marL="800100" lvl="1" indent="-342900">
              <a:buFont typeface="+mj-lt"/>
              <a:buAutoNum type="arabicPeriod"/>
            </a:pPr>
            <a:endParaRPr lang="en-US" sz="1600" dirty="0"/>
          </a:p>
          <a:p>
            <a:pPr marL="342900" indent="-342900">
              <a:buFont typeface="+mj-lt"/>
              <a:buAutoNum type="arabicPeriod"/>
            </a:pPr>
            <a:endParaRPr lang="en-US" sz="1800" dirty="0"/>
          </a:p>
          <a:p>
            <a:pPr marL="0" indent="0">
              <a:buNone/>
            </a:pPr>
            <a:endParaRPr lang="en-US" dirty="0"/>
          </a:p>
        </p:txBody>
      </p:sp>
      <p:sp>
        <p:nvSpPr>
          <p:cNvPr id="5" name="Slide Number Placeholder 4">
            <a:extLst>
              <a:ext uri="{FF2B5EF4-FFF2-40B4-BE49-F238E27FC236}">
                <a16:creationId xmlns:a16="http://schemas.microsoft.com/office/drawing/2014/main" id="{DD8B356A-0A76-4C79-9169-724B96460928}"/>
              </a:ext>
            </a:extLst>
          </p:cNvPr>
          <p:cNvSpPr>
            <a:spLocks noGrp="1"/>
          </p:cNvSpPr>
          <p:nvPr>
            <p:ph type="sldNum" sz="quarter" idx="12"/>
          </p:nvPr>
        </p:nvSpPr>
        <p:spPr/>
        <p:txBody>
          <a:bodyPr/>
          <a:lstStyle/>
          <a:p>
            <a:fld id="{840B6B02-F67E-4BAE-BEAE-4A401037C6C1}" type="slidenum">
              <a:rPr lang="en-US" smtClean="0"/>
              <a:t>21</a:t>
            </a:fld>
            <a:endParaRPr lang="en-US"/>
          </a:p>
        </p:txBody>
      </p:sp>
    </p:spTree>
    <p:extLst>
      <p:ext uri="{BB962C8B-B14F-4D97-AF65-F5344CB8AC3E}">
        <p14:creationId xmlns:p14="http://schemas.microsoft.com/office/powerpoint/2010/main" val="3591537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C21C1-F0C9-49F9-90BB-E4791B6A974B}"/>
              </a:ext>
            </a:extLst>
          </p:cNvPr>
          <p:cNvSpPr>
            <a:spLocks noGrp="1"/>
          </p:cNvSpPr>
          <p:nvPr>
            <p:ph type="title"/>
          </p:nvPr>
        </p:nvSpPr>
        <p:spPr>
          <a:xfrm>
            <a:off x="284747" y="224119"/>
            <a:ext cx="12052829" cy="445225"/>
          </a:xfrm>
        </p:spPr>
        <p:txBody>
          <a:bodyPr>
            <a:normAutofit fontScale="90000"/>
          </a:bodyPr>
          <a:lstStyle/>
          <a:p>
            <a:r>
              <a:rPr lang="en-US" dirty="0"/>
              <a:t>Linking Energy Scenario Projections with Air Quality Predictions</a:t>
            </a:r>
          </a:p>
        </p:txBody>
      </p:sp>
      <p:sp>
        <p:nvSpPr>
          <p:cNvPr id="3" name="Content Placeholder 2">
            <a:extLst>
              <a:ext uri="{FF2B5EF4-FFF2-40B4-BE49-F238E27FC236}">
                <a16:creationId xmlns:a16="http://schemas.microsoft.com/office/drawing/2014/main" id="{072FFCD2-D9C9-4FD9-B9E8-3D379AD1CDCB}"/>
              </a:ext>
            </a:extLst>
          </p:cNvPr>
          <p:cNvSpPr>
            <a:spLocks noGrp="1"/>
          </p:cNvSpPr>
          <p:nvPr>
            <p:ph idx="1"/>
          </p:nvPr>
        </p:nvSpPr>
        <p:spPr>
          <a:xfrm>
            <a:off x="478998" y="957906"/>
            <a:ext cx="11234004" cy="5398444"/>
          </a:xfrm>
        </p:spPr>
        <p:txBody>
          <a:bodyPr>
            <a:normAutofit fontScale="92500"/>
          </a:bodyPr>
          <a:lstStyle/>
          <a:p>
            <a:r>
              <a:rPr lang="en-US" sz="2200" dirty="0"/>
              <a:t>Collaborate with ORD and other partners to apply tools like GCAM-USA with the purpose of: </a:t>
            </a:r>
          </a:p>
          <a:p>
            <a:pPr lvl="1"/>
            <a:r>
              <a:rPr lang="en-US" sz="2200" dirty="0"/>
              <a:t>Assessing future air quality under broad energy policy options at regional and national scales </a:t>
            </a:r>
          </a:p>
          <a:p>
            <a:pPr lvl="1"/>
            <a:r>
              <a:rPr lang="en-US" sz="2200" dirty="0"/>
              <a:t>Understanding when/where such policies have significant air quality impacts</a:t>
            </a:r>
          </a:p>
          <a:p>
            <a:pPr lvl="1"/>
            <a:endParaRPr lang="en-US" sz="2200" dirty="0"/>
          </a:p>
          <a:p>
            <a:r>
              <a:rPr lang="en-US" sz="2200" dirty="0"/>
              <a:t>These tools could be applied to both 1) produce energy emission scenarios given specific policy plans, and (2) inform the development of policy options based on modeled feasibility of specific scenario components (e.g. what resources would be required to implement the large-scale infrastructure development needed for widespread use of electric vehicles)</a:t>
            </a:r>
          </a:p>
          <a:p>
            <a:pPr marL="0" indent="0">
              <a:buNone/>
            </a:pPr>
            <a:endParaRPr lang="en-US" sz="2200" dirty="0"/>
          </a:p>
          <a:p>
            <a:r>
              <a:rPr lang="en-US" sz="2200" dirty="0"/>
              <a:t>Work with ORD/other partners to rigorously evaluate assumptions and outputs from GCAM-USA to assess relevance for policy use </a:t>
            </a:r>
          </a:p>
          <a:p>
            <a:pPr marL="0" indent="0">
              <a:buNone/>
            </a:pPr>
            <a:endParaRPr lang="en-US" sz="2200" dirty="0"/>
          </a:p>
          <a:p>
            <a:r>
              <a:rPr lang="en-US" sz="2200" dirty="0"/>
              <a:t>Current discussions with ORD on how to link GCAM-USA with in-house OAQPS tools (e.g. FAST-CE) to estimate air quality endpoints relevant for benefits calculations</a:t>
            </a:r>
          </a:p>
          <a:p>
            <a:pPr marL="285750" indent="-285750">
              <a:buFontTx/>
              <a:buChar char="-"/>
            </a:pPr>
            <a:endParaRPr lang="en-US" dirty="0"/>
          </a:p>
        </p:txBody>
      </p:sp>
      <p:sp>
        <p:nvSpPr>
          <p:cNvPr id="5" name="Slide Number Placeholder 4">
            <a:extLst>
              <a:ext uri="{FF2B5EF4-FFF2-40B4-BE49-F238E27FC236}">
                <a16:creationId xmlns:a16="http://schemas.microsoft.com/office/drawing/2014/main" id="{58949BA6-9977-4521-A4D9-571B8D5C7C31}"/>
              </a:ext>
            </a:extLst>
          </p:cNvPr>
          <p:cNvSpPr>
            <a:spLocks noGrp="1"/>
          </p:cNvSpPr>
          <p:nvPr>
            <p:ph type="sldNum" sz="quarter" idx="12"/>
          </p:nvPr>
        </p:nvSpPr>
        <p:spPr/>
        <p:txBody>
          <a:bodyPr/>
          <a:lstStyle/>
          <a:p>
            <a:fld id="{840B6B02-F67E-4BAE-BEAE-4A401037C6C1}" type="slidenum">
              <a:rPr lang="en-US" smtClean="0"/>
              <a:t>22</a:t>
            </a:fld>
            <a:endParaRPr lang="en-US"/>
          </a:p>
        </p:txBody>
      </p:sp>
    </p:spTree>
    <p:extLst>
      <p:ext uri="{BB962C8B-B14F-4D97-AF65-F5344CB8AC3E}">
        <p14:creationId xmlns:p14="http://schemas.microsoft.com/office/powerpoint/2010/main" val="9996556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131E3-F9A8-42B8-86AE-DC3E10A3A8A8}"/>
              </a:ext>
            </a:extLst>
          </p:cNvPr>
          <p:cNvSpPr>
            <a:spLocks noGrp="1"/>
          </p:cNvSpPr>
          <p:nvPr>
            <p:ph type="title"/>
          </p:nvPr>
        </p:nvSpPr>
        <p:spPr>
          <a:xfrm>
            <a:off x="286871" y="19750"/>
            <a:ext cx="11618258" cy="1056016"/>
          </a:xfrm>
        </p:spPr>
        <p:txBody>
          <a:bodyPr/>
          <a:lstStyle/>
          <a:p>
            <a:r>
              <a:rPr lang="en-US" dirty="0"/>
              <a:t>Improving characterization of future AQ projections</a:t>
            </a:r>
          </a:p>
        </p:txBody>
      </p:sp>
      <p:sp>
        <p:nvSpPr>
          <p:cNvPr id="3" name="Content Placeholder 2">
            <a:extLst>
              <a:ext uri="{FF2B5EF4-FFF2-40B4-BE49-F238E27FC236}">
                <a16:creationId xmlns:a16="http://schemas.microsoft.com/office/drawing/2014/main" id="{BDD374F4-B36E-4F20-AD6E-A598A3F6E048}"/>
              </a:ext>
            </a:extLst>
          </p:cNvPr>
          <p:cNvSpPr>
            <a:spLocks noGrp="1"/>
          </p:cNvSpPr>
          <p:nvPr>
            <p:ph idx="1"/>
          </p:nvPr>
        </p:nvSpPr>
        <p:spPr>
          <a:xfrm>
            <a:off x="472637" y="912928"/>
            <a:ext cx="11049000" cy="5762484"/>
          </a:xfrm>
        </p:spPr>
        <p:txBody>
          <a:bodyPr>
            <a:normAutofit fontScale="77500" lnSpcReduction="20000"/>
          </a:bodyPr>
          <a:lstStyle/>
          <a:p>
            <a:r>
              <a:rPr lang="en-US" dirty="0"/>
              <a:t>Variability and long-term changes in </a:t>
            </a:r>
            <a:r>
              <a:rPr lang="en-US" b="1" dirty="0">
                <a:solidFill>
                  <a:srgbClr val="0000FF"/>
                </a:solidFill>
              </a:rPr>
              <a:t>meteorological</a:t>
            </a:r>
            <a:r>
              <a:rPr lang="en-US" dirty="0"/>
              <a:t> patterns</a:t>
            </a:r>
          </a:p>
          <a:p>
            <a:pPr lvl="1"/>
            <a:r>
              <a:rPr lang="en-US" dirty="0"/>
              <a:t>Long range transport</a:t>
            </a:r>
          </a:p>
          <a:p>
            <a:pPr lvl="1"/>
            <a:r>
              <a:rPr lang="en-US" dirty="0"/>
              <a:t>Precipitation</a:t>
            </a:r>
          </a:p>
          <a:p>
            <a:pPr lvl="1"/>
            <a:r>
              <a:rPr lang="en-US" dirty="0"/>
              <a:t>Changes in cloud cover </a:t>
            </a:r>
            <a:r>
              <a:rPr lang="en-US" dirty="0">
                <a:sym typeface="Wingdings" panose="05000000000000000000" pitchFamily="2" charset="2"/>
              </a:rPr>
              <a:t> photolysis rates relevant for ozone</a:t>
            </a:r>
            <a:endParaRPr lang="en-US" dirty="0"/>
          </a:p>
          <a:p>
            <a:pPr lvl="1"/>
            <a:endParaRPr lang="en-US" dirty="0"/>
          </a:p>
          <a:p>
            <a:r>
              <a:rPr lang="en-US" dirty="0"/>
              <a:t>Variability and long-term changes in </a:t>
            </a:r>
            <a:r>
              <a:rPr lang="en-US" b="1" dirty="0">
                <a:solidFill>
                  <a:srgbClr val="0000FF"/>
                </a:solidFill>
              </a:rPr>
              <a:t>emissions</a:t>
            </a:r>
            <a:r>
              <a:rPr lang="en-US" dirty="0"/>
              <a:t>: </a:t>
            </a:r>
          </a:p>
          <a:p>
            <a:pPr lvl="1"/>
            <a:r>
              <a:rPr lang="en-US" dirty="0"/>
              <a:t>Climate/Land Use driven:</a:t>
            </a:r>
          </a:p>
          <a:p>
            <a:pPr lvl="2"/>
            <a:r>
              <a:rPr lang="en-US" dirty="0"/>
              <a:t>Wildfires </a:t>
            </a:r>
          </a:p>
          <a:p>
            <a:pPr lvl="2"/>
            <a:r>
              <a:rPr lang="en-US" dirty="0"/>
              <a:t>Dust</a:t>
            </a:r>
          </a:p>
          <a:p>
            <a:pPr lvl="2"/>
            <a:r>
              <a:rPr lang="en-US" dirty="0" err="1"/>
              <a:t>Biogenics</a:t>
            </a:r>
            <a:endParaRPr lang="en-US" dirty="0"/>
          </a:p>
          <a:p>
            <a:pPr lvl="2"/>
            <a:r>
              <a:rPr lang="en-US" dirty="0"/>
              <a:t>Fertilizer application</a:t>
            </a:r>
          </a:p>
          <a:p>
            <a:pPr lvl="2"/>
            <a:r>
              <a:rPr lang="en-US" dirty="0"/>
              <a:t>Residential wood combustion</a:t>
            </a:r>
          </a:p>
          <a:p>
            <a:pPr lvl="1"/>
            <a:r>
              <a:rPr lang="en-US" dirty="0"/>
              <a:t>Policy driven:</a:t>
            </a:r>
          </a:p>
          <a:p>
            <a:pPr lvl="2"/>
            <a:r>
              <a:rPr lang="en-US" dirty="0"/>
              <a:t>Energy scenarios</a:t>
            </a:r>
          </a:p>
          <a:p>
            <a:pPr lvl="2"/>
            <a:r>
              <a:rPr lang="en-US" dirty="0"/>
              <a:t>Mobile emissions</a:t>
            </a:r>
          </a:p>
          <a:p>
            <a:pPr lvl="1"/>
            <a:r>
              <a:rPr lang="en-US" dirty="0"/>
              <a:t>Global emissions </a:t>
            </a:r>
            <a:r>
              <a:rPr lang="en-US" dirty="0">
                <a:sym typeface="Wingdings" panose="05000000000000000000" pitchFamily="2" charset="2"/>
              </a:rPr>
              <a:t> wildfires, global energy demand, methane, etc.</a:t>
            </a:r>
            <a:endParaRPr lang="en-US" dirty="0"/>
          </a:p>
          <a:p>
            <a:pPr marL="0" indent="0">
              <a:buNone/>
            </a:pPr>
            <a:endParaRPr lang="en-US" dirty="0"/>
          </a:p>
          <a:p>
            <a:r>
              <a:rPr lang="en-US" dirty="0"/>
              <a:t>Changes in </a:t>
            </a:r>
            <a:r>
              <a:rPr lang="en-US" b="1" dirty="0">
                <a:solidFill>
                  <a:srgbClr val="0000FF"/>
                </a:solidFill>
              </a:rPr>
              <a:t>chemistry-climate</a:t>
            </a:r>
            <a:r>
              <a:rPr lang="en-US" dirty="0"/>
              <a:t> interactions:</a:t>
            </a:r>
          </a:p>
          <a:p>
            <a:pPr lvl="1"/>
            <a:r>
              <a:rPr lang="en-US" dirty="0"/>
              <a:t>Methane</a:t>
            </a:r>
          </a:p>
          <a:p>
            <a:pPr lvl="1"/>
            <a:r>
              <a:rPr lang="en-US" dirty="0"/>
              <a:t>Aerosol-cloud feedbacks</a:t>
            </a:r>
          </a:p>
          <a:p>
            <a:pPr lvl="1"/>
            <a:r>
              <a:rPr lang="en-US" dirty="0"/>
              <a:t>Wintertime aerosol formation chemistry</a:t>
            </a:r>
          </a:p>
          <a:p>
            <a:pPr marL="457200" lvl="1" indent="0">
              <a:buNone/>
            </a:pPr>
            <a:endParaRPr lang="en-US" dirty="0"/>
          </a:p>
        </p:txBody>
      </p:sp>
      <p:sp>
        <p:nvSpPr>
          <p:cNvPr id="5" name="Slide Number Placeholder 4">
            <a:extLst>
              <a:ext uri="{FF2B5EF4-FFF2-40B4-BE49-F238E27FC236}">
                <a16:creationId xmlns:a16="http://schemas.microsoft.com/office/drawing/2014/main" id="{D44D5AA1-1E33-4A3E-9AE0-3AD47E7F1B0B}"/>
              </a:ext>
            </a:extLst>
          </p:cNvPr>
          <p:cNvSpPr>
            <a:spLocks noGrp="1"/>
          </p:cNvSpPr>
          <p:nvPr>
            <p:ph type="sldNum" sz="quarter" idx="12"/>
          </p:nvPr>
        </p:nvSpPr>
        <p:spPr/>
        <p:txBody>
          <a:bodyPr/>
          <a:lstStyle/>
          <a:p>
            <a:fld id="{840B6B02-F67E-4BAE-BEAE-4A401037C6C1}" type="slidenum">
              <a:rPr lang="en-US" smtClean="0"/>
              <a:t>23</a:t>
            </a:fld>
            <a:endParaRPr lang="en-US"/>
          </a:p>
        </p:txBody>
      </p:sp>
    </p:spTree>
    <p:extLst>
      <p:ext uri="{BB962C8B-B14F-4D97-AF65-F5344CB8AC3E}">
        <p14:creationId xmlns:p14="http://schemas.microsoft.com/office/powerpoint/2010/main" val="2823868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131E3-F9A8-42B8-86AE-DC3E10A3A8A8}"/>
              </a:ext>
            </a:extLst>
          </p:cNvPr>
          <p:cNvSpPr>
            <a:spLocks noGrp="1"/>
          </p:cNvSpPr>
          <p:nvPr>
            <p:ph type="title"/>
          </p:nvPr>
        </p:nvSpPr>
        <p:spPr>
          <a:xfrm>
            <a:off x="286871" y="19750"/>
            <a:ext cx="11618258" cy="1056016"/>
          </a:xfrm>
        </p:spPr>
        <p:txBody>
          <a:bodyPr/>
          <a:lstStyle/>
          <a:p>
            <a:r>
              <a:rPr lang="en-US" dirty="0"/>
              <a:t>Improving characterization of future AQ projections</a:t>
            </a:r>
          </a:p>
        </p:txBody>
      </p:sp>
      <p:sp>
        <p:nvSpPr>
          <p:cNvPr id="3" name="Content Placeholder 2">
            <a:extLst>
              <a:ext uri="{FF2B5EF4-FFF2-40B4-BE49-F238E27FC236}">
                <a16:creationId xmlns:a16="http://schemas.microsoft.com/office/drawing/2014/main" id="{BDD374F4-B36E-4F20-AD6E-A598A3F6E048}"/>
              </a:ext>
            </a:extLst>
          </p:cNvPr>
          <p:cNvSpPr>
            <a:spLocks noGrp="1"/>
          </p:cNvSpPr>
          <p:nvPr>
            <p:ph idx="1"/>
          </p:nvPr>
        </p:nvSpPr>
        <p:spPr>
          <a:xfrm>
            <a:off x="472637" y="912928"/>
            <a:ext cx="11049000" cy="5762484"/>
          </a:xfrm>
        </p:spPr>
        <p:txBody>
          <a:bodyPr>
            <a:normAutofit fontScale="77500" lnSpcReduction="20000"/>
          </a:bodyPr>
          <a:lstStyle/>
          <a:p>
            <a:r>
              <a:rPr lang="en-US" dirty="0"/>
              <a:t>Variability and long-term changes in </a:t>
            </a:r>
            <a:r>
              <a:rPr lang="en-US" b="1" dirty="0">
                <a:solidFill>
                  <a:srgbClr val="0000FF"/>
                </a:solidFill>
              </a:rPr>
              <a:t>meteorological</a:t>
            </a:r>
            <a:r>
              <a:rPr lang="en-US" dirty="0"/>
              <a:t> patterns</a:t>
            </a:r>
          </a:p>
          <a:p>
            <a:pPr lvl="1"/>
            <a:r>
              <a:rPr lang="en-US" dirty="0"/>
              <a:t>Long range transport</a:t>
            </a:r>
          </a:p>
          <a:p>
            <a:pPr lvl="1"/>
            <a:r>
              <a:rPr lang="en-US" dirty="0"/>
              <a:t>Precipitation</a:t>
            </a:r>
          </a:p>
          <a:p>
            <a:pPr lvl="1"/>
            <a:r>
              <a:rPr lang="en-US" dirty="0"/>
              <a:t>Changes in cloud cover </a:t>
            </a:r>
            <a:r>
              <a:rPr lang="en-US" dirty="0">
                <a:sym typeface="Wingdings" panose="05000000000000000000" pitchFamily="2" charset="2"/>
              </a:rPr>
              <a:t> photolysis rates relevant for ozone</a:t>
            </a:r>
            <a:endParaRPr lang="en-US" dirty="0"/>
          </a:p>
          <a:p>
            <a:pPr lvl="1"/>
            <a:endParaRPr lang="en-US" dirty="0"/>
          </a:p>
          <a:p>
            <a:r>
              <a:rPr lang="en-US" dirty="0">
                <a:solidFill>
                  <a:schemeClr val="bg2">
                    <a:lumMod val="75000"/>
                  </a:schemeClr>
                </a:solidFill>
              </a:rPr>
              <a:t>Variability and long-term changes in </a:t>
            </a:r>
            <a:r>
              <a:rPr lang="en-US" b="1" dirty="0">
                <a:solidFill>
                  <a:schemeClr val="bg2">
                    <a:lumMod val="75000"/>
                  </a:schemeClr>
                </a:solidFill>
              </a:rPr>
              <a:t>emissions</a:t>
            </a:r>
            <a:r>
              <a:rPr lang="en-US" dirty="0">
                <a:solidFill>
                  <a:schemeClr val="bg2">
                    <a:lumMod val="75000"/>
                  </a:schemeClr>
                </a:solidFill>
              </a:rPr>
              <a:t>: </a:t>
            </a:r>
          </a:p>
          <a:p>
            <a:pPr lvl="1"/>
            <a:r>
              <a:rPr lang="en-US" dirty="0">
                <a:solidFill>
                  <a:schemeClr val="bg2">
                    <a:lumMod val="75000"/>
                  </a:schemeClr>
                </a:solidFill>
              </a:rPr>
              <a:t>Climate/Land Use driven:</a:t>
            </a:r>
          </a:p>
          <a:p>
            <a:pPr lvl="2"/>
            <a:r>
              <a:rPr lang="en-US" dirty="0">
                <a:solidFill>
                  <a:schemeClr val="bg2">
                    <a:lumMod val="75000"/>
                  </a:schemeClr>
                </a:solidFill>
              </a:rPr>
              <a:t>Wildfires </a:t>
            </a:r>
          </a:p>
          <a:p>
            <a:pPr lvl="2"/>
            <a:r>
              <a:rPr lang="en-US" dirty="0">
                <a:solidFill>
                  <a:schemeClr val="bg2">
                    <a:lumMod val="75000"/>
                  </a:schemeClr>
                </a:solidFill>
              </a:rPr>
              <a:t>Dust</a:t>
            </a:r>
          </a:p>
          <a:p>
            <a:pPr lvl="2"/>
            <a:r>
              <a:rPr lang="en-US" dirty="0" err="1">
                <a:solidFill>
                  <a:schemeClr val="bg2">
                    <a:lumMod val="75000"/>
                  </a:schemeClr>
                </a:solidFill>
              </a:rPr>
              <a:t>Biogenics</a:t>
            </a:r>
            <a:endParaRPr lang="en-US" dirty="0">
              <a:solidFill>
                <a:schemeClr val="bg2">
                  <a:lumMod val="75000"/>
                </a:schemeClr>
              </a:solidFill>
            </a:endParaRPr>
          </a:p>
          <a:p>
            <a:pPr lvl="2"/>
            <a:r>
              <a:rPr lang="en-US" dirty="0">
                <a:solidFill>
                  <a:schemeClr val="bg2">
                    <a:lumMod val="75000"/>
                  </a:schemeClr>
                </a:solidFill>
              </a:rPr>
              <a:t>Fertilizer application</a:t>
            </a:r>
          </a:p>
          <a:p>
            <a:pPr lvl="2"/>
            <a:r>
              <a:rPr lang="en-US" dirty="0">
                <a:solidFill>
                  <a:schemeClr val="bg2">
                    <a:lumMod val="75000"/>
                  </a:schemeClr>
                </a:solidFill>
              </a:rPr>
              <a:t>Residential wood combustion</a:t>
            </a:r>
          </a:p>
          <a:p>
            <a:pPr lvl="1"/>
            <a:r>
              <a:rPr lang="en-US" dirty="0">
                <a:solidFill>
                  <a:schemeClr val="bg2">
                    <a:lumMod val="75000"/>
                  </a:schemeClr>
                </a:solidFill>
              </a:rPr>
              <a:t>Policy driven:</a:t>
            </a:r>
          </a:p>
          <a:p>
            <a:pPr lvl="2"/>
            <a:r>
              <a:rPr lang="en-US" dirty="0">
                <a:solidFill>
                  <a:schemeClr val="bg2">
                    <a:lumMod val="75000"/>
                  </a:schemeClr>
                </a:solidFill>
              </a:rPr>
              <a:t>Energy scenarios</a:t>
            </a:r>
          </a:p>
          <a:p>
            <a:pPr lvl="2"/>
            <a:r>
              <a:rPr lang="en-US" dirty="0">
                <a:solidFill>
                  <a:schemeClr val="bg2">
                    <a:lumMod val="75000"/>
                  </a:schemeClr>
                </a:solidFill>
              </a:rPr>
              <a:t>Mobile emissions</a:t>
            </a:r>
          </a:p>
          <a:p>
            <a:pPr lvl="1"/>
            <a:r>
              <a:rPr lang="en-US" dirty="0">
                <a:solidFill>
                  <a:schemeClr val="bg2">
                    <a:lumMod val="75000"/>
                  </a:schemeClr>
                </a:solidFill>
              </a:rPr>
              <a:t>Global emissions </a:t>
            </a:r>
            <a:r>
              <a:rPr lang="en-US" dirty="0">
                <a:solidFill>
                  <a:schemeClr val="bg2">
                    <a:lumMod val="75000"/>
                  </a:schemeClr>
                </a:solidFill>
                <a:sym typeface="Wingdings" panose="05000000000000000000" pitchFamily="2" charset="2"/>
              </a:rPr>
              <a:t> wildfires, global energy demand, methane, etc.</a:t>
            </a:r>
            <a:endParaRPr lang="en-US" dirty="0">
              <a:solidFill>
                <a:schemeClr val="bg2">
                  <a:lumMod val="75000"/>
                </a:schemeClr>
              </a:solidFill>
            </a:endParaRPr>
          </a:p>
          <a:p>
            <a:pPr marL="0" indent="0">
              <a:buNone/>
            </a:pPr>
            <a:endParaRPr lang="en-US" dirty="0">
              <a:solidFill>
                <a:schemeClr val="bg2">
                  <a:lumMod val="75000"/>
                </a:schemeClr>
              </a:solidFill>
            </a:endParaRPr>
          </a:p>
          <a:p>
            <a:r>
              <a:rPr lang="en-US" dirty="0">
                <a:solidFill>
                  <a:schemeClr val="bg2">
                    <a:lumMod val="75000"/>
                  </a:schemeClr>
                </a:solidFill>
              </a:rPr>
              <a:t>Changes in </a:t>
            </a:r>
            <a:r>
              <a:rPr lang="en-US" b="1" dirty="0">
                <a:solidFill>
                  <a:schemeClr val="bg2">
                    <a:lumMod val="75000"/>
                  </a:schemeClr>
                </a:solidFill>
              </a:rPr>
              <a:t>chemistry-climate</a:t>
            </a:r>
            <a:r>
              <a:rPr lang="en-US" dirty="0">
                <a:solidFill>
                  <a:schemeClr val="bg2">
                    <a:lumMod val="75000"/>
                  </a:schemeClr>
                </a:solidFill>
              </a:rPr>
              <a:t> interactions:</a:t>
            </a:r>
          </a:p>
          <a:p>
            <a:pPr lvl="1"/>
            <a:r>
              <a:rPr lang="en-US" dirty="0">
                <a:solidFill>
                  <a:schemeClr val="bg2">
                    <a:lumMod val="75000"/>
                  </a:schemeClr>
                </a:solidFill>
              </a:rPr>
              <a:t>Methane</a:t>
            </a:r>
          </a:p>
          <a:p>
            <a:pPr lvl="1"/>
            <a:r>
              <a:rPr lang="en-US" dirty="0">
                <a:solidFill>
                  <a:schemeClr val="bg2">
                    <a:lumMod val="75000"/>
                  </a:schemeClr>
                </a:solidFill>
              </a:rPr>
              <a:t>Aerosol-cloud feedbacks</a:t>
            </a:r>
          </a:p>
          <a:p>
            <a:pPr lvl="1"/>
            <a:r>
              <a:rPr lang="en-US" dirty="0">
                <a:solidFill>
                  <a:schemeClr val="bg2">
                    <a:lumMod val="75000"/>
                  </a:schemeClr>
                </a:solidFill>
              </a:rPr>
              <a:t>Wintertime aerosol formation chemistry</a:t>
            </a:r>
          </a:p>
          <a:p>
            <a:pPr marL="457200" lvl="1" indent="0">
              <a:buNone/>
            </a:pPr>
            <a:endParaRPr lang="en-US" dirty="0"/>
          </a:p>
        </p:txBody>
      </p:sp>
      <p:sp>
        <p:nvSpPr>
          <p:cNvPr id="5" name="Slide Number Placeholder 4">
            <a:extLst>
              <a:ext uri="{FF2B5EF4-FFF2-40B4-BE49-F238E27FC236}">
                <a16:creationId xmlns:a16="http://schemas.microsoft.com/office/drawing/2014/main" id="{D44D5AA1-1E33-4A3E-9AE0-3AD47E7F1B0B}"/>
              </a:ext>
            </a:extLst>
          </p:cNvPr>
          <p:cNvSpPr>
            <a:spLocks noGrp="1"/>
          </p:cNvSpPr>
          <p:nvPr>
            <p:ph type="sldNum" sz="quarter" idx="12"/>
          </p:nvPr>
        </p:nvSpPr>
        <p:spPr/>
        <p:txBody>
          <a:bodyPr/>
          <a:lstStyle/>
          <a:p>
            <a:fld id="{840B6B02-F67E-4BAE-BEAE-4A401037C6C1}" type="slidenum">
              <a:rPr lang="en-US" smtClean="0"/>
              <a:t>24</a:t>
            </a:fld>
            <a:endParaRPr lang="en-US"/>
          </a:p>
        </p:txBody>
      </p:sp>
    </p:spTree>
    <p:extLst>
      <p:ext uri="{BB962C8B-B14F-4D97-AF65-F5344CB8AC3E}">
        <p14:creationId xmlns:p14="http://schemas.microsoft.com/office/powerpoint/2010/main" val="41864729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A5349-467E-45BB-88B5-172A629C4AB1}"/>
              </a:ext>
            </a:extLst>
          </p:cNvPr>
          <p:cNvSpPr>
            <a:spLocks noGrp="1"/>
          </p:cNvSpPr>
          <p:nvPr>
            <p:ph type="title"/>
          </p:nvPr>
        </p:nvSpPr>
        <p:spPr/>
        <p:txBody>
          <a:bodyPr>
            <a:normAutofit fontScale="90000"/>
          </a:bodyPr>
          <a:lstStyle/>
          <a:p>
            <a:r>
              <a:rPr lang="en-US" dirty="0"/>
              <a:t>Influence of Meteorology on Design Value Predictions</a:t>
            </a:r>
          </a:p>
        </p:txBody>
      </p:sp>
      <p:sp>
        <p:nvSpPr>
          <p:cNvPr id="3" name="TextBox 2">
            <a:extLst>
              <a:ext uri="{FF2B5EF4-FFF2-40B4-BE49-F238E27FC236}">
                <a16:creationId xmlns:a16="http://schemas.microsoft.com/office/drawing/2014/main" id="{9E151E23-4DA0-4398-9241-CAC1EFA382A9}"/>
              </a:ext>
            </a:extLst>
          </p:cNvPr>
          <p:cNvSpPr txBox="1"/>
          <p:nvPr/>
        </p:nvSpPr>
        <p:spPr>
          <a:xfrm>
            <a:off x="200525" y="612844"/>
            <a:ext cx="7034201" cy="5909310"/>
          </a:xfrm>
          <a:prstGeom prst="rect">
            <a:avLst/>
          </a:prstGeom>
          <a:noFill/>
        </p:spPr>
        <p:txBody>
          <a:bodyPr wrap="square" rtlCol="0">
            <a:spAutoFit/>
          </a:bodyPr>
          <a:lstStyle/>
          <a:p>
            <a:endParaRPr lang="en-US" dirty="0">
              <a:latin typeface="Arial" panose="020B0604020202020204" pitchFamily="34" charset="0"/>
              <a:cs typeface="Arial" panose="020B0604020202020204" pitchFamily="34" charset="0"/>
              <a:sym typeface="Wingdings" panose="05000000000000000000" pitchFamily="2" charset="2"/>
            </a:endParaRP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Previous work by K. Foley/ORD conducted dynamic evaluation of ozone in the Northeast U.S. across 2002-2005 met years by scaling emissions from EGUs and mobile sources</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Recent work by B. Wells/AQAG used statistical methods to link peak ozone levels with key meteorological parameters by region</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sym typeface="Wingdings" panose="05000000000000000000" pitchFamily="2" charset="2"/>
              </a:rPr>
              <a:t>Build on previous analyses by performing sensitivity simulations combining meteorology and emission years to better characterize the influence of meteorology on model-predicted DV calculations </a:t>
            </a:r>
            <a:r>
              <a:rPr lang="en-US" dirty="0">
                <a:latin typeface="Arial" panose="020B0604020202020204" pitchFamily="34" charset="0"/>
                <a:cs typeface="Arial" panose="020B0604020202020204" pitchFamily="34" charset="0"/>
              </a:rPr>
              <a:t>for different parts of the country </a:t>
            </a:r>
            <a:r>
              <a:rPr lang="en-US" i="1" dirty="0">
                <a:latin typeface="Arial" panose="020B0604020202020204" pitchFamily="34" charset="0"/>
                <a:cs typeface="Arial" panose="020B0604020202020204" pitchFamily="34" charset="0"/>
              </a:rPr>
              <a:t>(currently in progress through Global Transport budget item due to relevance for characterization of background ozone/PM</a:t>
            </a:r>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Synthesis across these and other efforts could help answer questions related to </a:t>
            </a:r>
            <a:r>
              <a:rPr lang="en-US" b="1" dirty="0">
                <a:solidFill>
                  <a:srgbClr val="0000FF"/>
                </a:solidFill>
                <a:latin typeface="Arial" panose="020B0604020202020204" pitchFamily="34" charset="0"/>
                <a:cs typeface="Arial" panose="020B0604020202020204" pitchFamily="34" charset="0"/>
              </a:rPr>
              <a:t>stationarity assumptions in DV projections </a:t>
            </a:r>
            <a:r>
              <a:rPr lang="en-US" dirty="0">
                <a:latin typeface="Arial" panose="020B0604020202020204" pitchFamily="34" charset="0"/>
                <a:cs typeface="Arial" panose="020B0604020202020204" pitchFamily="34" charset="0"/>
              </a:rPr>
              <a:t>and how these relationships may (or may not) be expected to evolve in a future climate </a:t>
            </a:r>
          </a:p>
          <a:p>
            <a:endParaRPr lang="en-US" dirty="0"/>
          </a:p>
        </p:txBody>
      </p:sp>
      <p:sp>
        <p:nvSpPr>
          <p:cNvPr id="5" name="Slide Number Placeholder 4">
            <a:extLst>
              <a:ext uri="{FF2B5EF4-FFF2-40B4-BE49-F238E27FC236}">
                <a16:creationId xmlns:a16="http://schemas.microsoft.com/office/drawing/2014/main" id="{E571FEC1-484E-4C76-A08A-2FF857D17CF7}"/>
              </a:ext>
            </a:extLst>
          </p:cNvPr>
          <p:cNvSpPr>
            <a:spLocks noGrp="1"/>
          </p:cNvSpPr>
          <p:nvPr>
            <p:ph type="sldNum" sz="quarter" idx="12"/>
          </p:nvPr>
        </p:nvSpPr>
        <p:spPr/>
        <p:txBody>
          <a:bodyPr/>
          <a:lstStyle/>
          <a:p>
            <a:fld id="{840B6B02-F67E-4BAE-BEAE-4A401037C6C1}" type="slidenum">
              <a:rPr lang="en-US" smtClean="0"/>
              <a:t>25</a:t>
            </a:fld>
            <a:endParaRPr lang="en-US" dirty="0"/>
          </a:p>
        </p:txBody>
      </p:sp>
      <p:pic>
        <p:nvPicPr>
          <p:cNvPr id="2050" name="Picture 2" descr="Fig. 6">
            <a:extLst>
              <a:ext uri="{FF2B5EF4-FFF2-40B4-BE49-F238E27FC236}">
                <a16:creationId xmlns:a16="http://schemas.microsoft.com/office/drawing/2014/main" id="{2CAEF612-C92B-4CF0-93B8-D39CCB4F95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7436542" y="3596101"/>
            <a:ext cx="4076775" cy="273388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BB42F00-EDFF-4A83-BA12-065F77D918BC}"/>
              </a:ext>
            </a:extLst>
          </p:cNvPr>
          <p:cNvSpPr txBox="1"/>
          <p:nvPr/>
        </p:nvSpPr>
        <p:spPr>
          <a:xfrm>
            <a:off x="10080580" y="6329807"/>
            <a:ext cx="224790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Wells </a:t>
            </a:r>
            <a:r>
              <a:rPr lang="en-US" i="1" dirty="0">
                <a:latin typeface="Arial" panose="020B0604020202020204" pitchFamily="34" charset="0"/>
                <a:cs typeface="Arial" panose="020B0604020202020204" pitchFamily="34" charset="0"/>
              </a:rPr>
              <a:t>et al</a:t>
            </a:r>
            <a:r>
              <a:rPr lang="en-US" dirty="0">
                <a:latin typeface="Arial" panose="020B0604020202020204" pitchFamily="34" charset="0"/>
                <a:cs typeface="Arial" panose="020B0604020202020204" pitchFamily="34" charset="0"/>
              </a:rPr>
              <a:t>., 2021</a:t>
            </a:r>
          </a:p>
        </p:txBody>
      </p:sp>
      <p:sp>
        <p:nvSpPr>
          <p:cNvPr id="7" name="TextBox 6">
            <a:extLst>
              <a:ext uri="{FF2B5EF4-FFF2-40B4-BE49-F238E27FC236}">
                <a16:creationId xmlns:a16="http://schemas.microsoft.com/office/drawing/2014/main" id="{DFA1174C-E201-4D3A-89B7-3AB0CC238503}"/>
              </a:ext>
            </a:extLst>
          </p:cNvPr>
          <p:cNvSpPr txBox="1"/>
          <p:nvPr/>
        </p:nvSpPr>
        <p:spPr>
          <a:xfrm>
            <a:off x="9855200" y="2885571"/>
            <a:ext cx="224790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Foley </a:t>
            </a:r>
            <a:r>
              <a:rPr lang="en-US" i="1" dirty="0">
                <a:latin typeface="Arial" panose="020B0604020202020204" pitchFamily="34" charset="0"/>
                <a:cs typeface="Arial" panose="020B0604020202020204" pitchFamily="34" charset="0"/>
              </a:rPr>
              <a:t>et al</a:t>
            </a:r>
            <a:r>
              <a:rPr lang="en-US" dirty="0">
                <a:latin typeface="Arial" panose="020B0604020202020204" pitchFamily="34" charset="0"/>
                <a:cs typeface="Arial" panose="020B0604020202020204" pitchFamily="34" charset="0"/>
              </a:rPr>
              <a:t>., 2015</a:t>
            </a:r>
          </a:p>
        </p:txBody>
      </p:sp>
      <p:grpSp>
        <p:nvGrpSpPr>
          <p:cNvPr id="6" name="Group 5">
            <a:extLst>
              <a:ext uri="{FF2B5EF4-FFF2-40B4-BE49-F238E27FC236}">
                <a16:creationId xmlns:a16="http://schemas.microsoft.com/office/drawing/2014/main" id="{25A18CB4-5378-4BF8-9485-BD0627F07681}"/>
              </a:ext>
            </a:extLst>
          </p:cNvPr>
          <p:cNvGrpSpPr/>
          <p:nvPr/>
        </p:nvGrpSpPr>
        <p:grpSpPr>
          <a:xfrm>
            <a:off x="6608929" y="940418"/>
            <a:ext cx="5625306" cy="1902711"/>
            <a:chOff x="6608929" y="940418"/>
            <a:chExt cx="5625306" cy="1902711"/>
          </a:xfrm>
        </p:grpSpPr>
        <p:pic>
          <p:nvPicPr>
            <p:cNvPr id="1026" name="Picture 2">
              <a:extLst>
                <a:ext uri="{FF2B5EF4-FFF2-40B4-BE49-F238E27FC236}">
                  <a16:creationId xmlns:a16="http://schemas.microsoft.com/office/drawing/2014/main" id="{499A5CE8-F05A-4D37-9606-7AEB3FB081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82" b="53549"/>
            <a:stretch/>
          </p:blipFill>
          <p:spPr bwMode="auto">
            <a:xfrm>
              <a:off x="7049736" y="1228299"/>
              <a:ext cx="4982683" cy="16148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9FF6972-F60C-49A4-937B-C590A6FFAC33}"/>
                </a:ext>
              </a:extLst>
            </p:cNvPr>
            <p:cNvSpPr txBox="1"/>
            <p:nvPr/>
          </p:nvSpPr>
          <p:spPr>
            <a:xfrm>
              <a:off x="6608929" y="944258"/>
              <a:ext cx="3098042" cy="369332"/>
            </a:xfrm>
            <a:prstGeom prst="rect">
              <a:avLst/>
            </a:prstGeom>
            <a:noFill/>
          </p:spPr>
          <p:txBody>
            <a:bodyPr wrap="square" rtlCol="0">
              <a:spAutoFit/>
            </a:bodyPr>
            <a:lstStyle/>
            <a:p>
              <a:pPr algn="ctr"/>
              <a:r>
                <a:rPr lang="el-GR" dirty="0">
                  <a:latin typeface="Arial" panose="020B0604020202020204" pitchFamily="34" charset="0"/>
                  <a:cs typeface="Arial" panose="020B0604020202020204" pitchFamily="34" charset="0"/>
                </a:rPr>
                <a:t>Δ</a:t>
              </a:r>
              <a:r>
                <a:rPr lang="en-US" dirty="0">
                  <a:latin typeface="Arial" panose="020B0604020202020204" pitchFamily="34" charset="0"/>
                  <a:cs typeface="Arial" panose="020B0604020202020204" pitchFamily="34" charset="0"/>
                </a:rPr>
                <a:t>Ozone: Emissions</a:t>
              </a:r>
            </a:p>
          </p:txBody>
        </p:sp>
        <p:sp>
          <p:nvSpPr>
            <p:cNvPr id="10" name="TextBox 9">
              <a:extLst>
                <a:ext uri="{FF2B5EF4-FFF2-40B4-BE49-F238E27FC236}">
                  <a16:creationId xmlns:a16="http://schemas.microsoft.com/office/drawing/2014/main" id="{8B121AE1-E79C-4A81-8491-A56214815241}"/>
                </a:ext>
              </a:extLst>
            </p:cNvPr>
            <p:cNvSpPr txBox="1"/>
            <p:nvPr/>
          </p:nvSpPr>
          <p:spPr>
            <a:xfrm>
              <a:off x="9136193" y="940418"/>
              <a:ext cx="3098042" cy="369332"/>
            </a:xfrm>
            <a:prstGeom prst="rect">
              <a:avLst/>
            </a:prstGeom>
            <a:noFill/>
          </p:spPr>
          <p:txBody>
            <a:bodyPr wrap="square" rtlCol="0">
              <a:spAutoFit/>
            </a:bodyPr>
            <a:lstStyle/>
            <a:p>
              <a:pPr algn="ctr"/>
              <a:r>
                <a:rPr lang="el-GR" dirty="0">
                  <a:latin typeface="Arial" panose="020B0604020202020204" pitchFamily="34" charset="0"/>
                  <a:cs typeface="Arial" panose="020B0604020202020204" pitchFamily="34" charset="0"/>
                </a:rPr>
                <a:t>Δ</a:t>
              </a:r>
              <a:r>
                <a:rPr lang="en-US" dirty="0">
                  <a:latin typeface="Arial" panose="020B0604020202020204" pitchFamily="34" charset="0"/>
                  <a:cs typeface="Arial" panose="020B0604020202020204" pitchFamily="34" charset="0"/>
                </a:rPr>
                <a:t>Ozone: Meteorology</a:t>
              </a:r>
            </a:p>
          </p:txBody>
        </p:sp>
      </p:grpSp>
    </p:spTree>
    <p:extLst>
      <p:ext uri="{BB962C8B-B14F-4D97-AF65-F5344CB8AC3E}">
        <p14:creationId xmlns:p14="http://schemas.microsoft.com/office/powerpoint/2010/main" val="1985866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A5349-467E-45BB-88B5-172A629C4AB1}"/>
              </a:ext>
            </a:extLst>
          </p:cNvPr>
          <p:cNvSpPr>
            <a:spLocks noGrp="1"/>
          </p:cNvSpPr>
          <p:nvPr>
            <p:ph type="title"/>
          </p:nvPr>
        </p:nvSpPr>
        <p:spPr/>
        <p:txBody>
          <a:bodyPr>
            <a:normAutofit fontScale="90000"/>
          </a:bodyPr>
          <a:lstStyle/>
          <a:p>
            <a:r>
              <a:rPr lang="en-US" dirty="0"/>
              <a:t>Influence of Meteorology on Design Value Predictions</a:t>
            </a:r>
          </a:p>
        </p:txBody>
      </p:sp>
      <p:sp>
        <p:nvSpPr>
          <p:cNvPr id="5" name="Slide Number Placeholder 4">
            <a:extLst>
              <a:ext uri="{FF2B5EF4-FFF2-40B4-BE49-F238E27FC236}">
                <a16:creationId xmlns:a16="http://schemas.microsoft.com/office/drawing/2014/main" id="{E571FEC1-484E-4C76-A08A-2FF857D17CF7}"/>
              </a:ext>
            </a:extLst>
          </p:cNvPr>
          <p:cNvSpPr>
            <a:spLocks noGrp="1"/>
          </p:cNvSpPr>
          <p:nvPr>
            <p:ph type="sldNum" sz="quarter" idx="12"/>
          </p:nvPr>
        </p:nvSpPr>
        <p:spPr/>
        <p:txBody>
          <a:bodyPr/>
          <a:lstStyle/>
          <a:p>
            <a:fld id="{840B6B02-F67E-4BAE-BEAE-4A401037C6C1}" type="slidenum">
              <a:rPr lang="en-US" smtClean="0"/>
              <a:t>26</a:t>
            </a:fld>
            <a:endParaRPr lang="en-US"/>
          </a:p>
        </p:txBody>
      </p:sp>
      <p:sp>
        <p:nvSpPr>
          <p:cNvPr id="7" name="TextBox 6">
            <a:extLst>
              <a:ext uri="{FF2B5EF4-FFF2-40B4-BE49-F238E27FC236}">
                <a16:creationId xmlns:a16="http://schemas.microsoft.com/office/drawing/2014/main" id="{DFA1174C-E201-4D3A-89B7-3AB0CC238503}"/>
              </a:ext>
            </a:extLst>
          </p:cNvPr>
          <p:cNvSpPr txBox="1"/>
          <p:nvPr/>
        </p:nvSpPr>
        <p:spPr>
          <a:xfrm>
            <a:off x="284749" y="1107571"/>
            <a:ext cx="408305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Preliminary Results: </a:t>
            </a:r>
          </a:p>
        </p:txBody>
      </p:sp>
      <p:pic>
        <p:nvPicPr>
          <p:cNvPr id="4" name="Picture 3" descr="Map&#10;&#10;Description automatically generated">
            <a:extLst>
              <a:ext uri="{FF2B5EF4-FFF2-40B4-BE49-F238E27FC236}">
                <a16:creationId xmlns:a16="http://schemas.microsoft.com/office/drawing/2014/main" id="{2FA6D598-D86F-4F4E-B9B4-FDA381A5BA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3090" y="1686970"/>
            <a:ext cx="5947870" cy="4460902"/>
          </a:xfrm>
          <a:prstGeom prst="rect">
            <a:avLst/>
          </a:prstGeom>
        </p:spPr>
      </p:pic>
      <p:pic>
        <p:nvPicPr>
          <p:cNvPr id="8" name="Picture 7" descr="Map&#10;&#10;Description automatically generated">
            <a:extLst>
              <a:ext uri="{FF2B5EF4-FFF2-40B4-BE49-F238E27FC236}">
                <a16:creationId xmlns:a16="http://schemas.microsoft.com/office/drawing/2014/main" id="{D98A425B-66A8-4D9A-8CBD-A6AE510E7414}"/>
              </a:ext>
            </a:extLst>
          </p:cNvPr>
          <p:cNvPicPr>
            <a:picLocks noChangeAspect="1"/>
          </p:cNvPicPr>
          <p:nvPr/>
        </p:nvPicPr>
        <p:blipFill rotWithShape="1">
          <a:blip r:embed="rId3">
            <a:extLst>
              <a:ext uri="{28A0092B-C50C-407E-A947-70E740481C1C}">
                <a14:useLocalDpi xmlns:a14="http://schemas.microsoft.com/office/drawing/2010/main" val="0"/>
              </a:ext>
            </a:extLst>
          </a:blip>
          <a:srcRect r="15459"/>
          <a:stretch/>
        </p:blipFill>
        <p:spPr>
          <a:xfrm>
            <a:off x="513778" y="1686970"/>
            <a:ext cx="5028341" cy="4460902"/>
          </a:xfrm>
          <a:prstGeom prst="rect">
            <a:avLst/>
          </a:prstGeom>
        </p:spPr>
      </p:pic>
      <p:sp>
        <p:nvSpPr>
          <p:cNvPr id="9" name="TextBox 8">
            <a:extLst>
              <a:ext uri="{FF2B5EF4-FFF2-40B4-BE49-F238E27FC236}">
                <a16:creationId xmlns:a16="http://schemas.microsoft.com/office/drawing/2014/main" id="{5B61F5EB-79D6-404E-A4CA-B85B0514C30E}"/>
              </a:ext>
            </a:extLst>
          </p:cNvPr>
          <p:cNvSpPr txBox="1"/>
          <p:nvPr/>
        </p:nvSpPr>
        <p:spPr>
          <a:xfrm>
            <a:off x="10947061" y="3681366"/>
            <a:ext cx="931040"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ppb</a:t>
            </a:r>
          </a:p>
        </p:txBody>
      </p:sp>
      <p:sp>
        <p:nvSpPr>
          <p:cNvPr id="10" name="TextBox 9">
            <a:extLst>
              <a:ext uri="{FF2B5EF4-FFF2-40B4-BE49-F238E27FC236}">
                <a16:creationId xmlns:a16="http://schemas.microsoft.com/office/drawing/2014/main" id="{52AFC7F2-FB88-4557-90C5-7C4B8AA66BFD}"/>
              </a:ext>
            </a:extLst>
          </p:cNvPr>
          <p:cNvSpPr txBox="1"/>
          <p:nvPr/>
        </p:nvSpPr>
        <p:spPr>
          <a:xfrm>
            <a:off x="1463734" y="5691116"/>
            <a:ext cx="10372298"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Currently testing 2016v1 emissions platform with available meteorological configurations for June/July 2014-2018 </a:t>
            </a:r>
          </a:p>
        </p:txBody>
      </p:sp>
    </p:spTree>
    <p:extLst>
      <p:ext uri="{BB962C8B-B14F-4D97-AF65-F5344CB8AC3E}">
        <p14:creationId xmlns:p14="http://schemas.microsoft.com/office/powerpoint/2010/main" val="42032409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131E3-F9A8-42B8-86AE-DC3E10A3A8A8}"/>
              </a:ext>
            </a:extLst>
          </p:cNvPr>
          <p:cNvSpPr>
            <a:spLocks noGrp="1"/>
          </p:cNvSpPr>
          <p:nvPr>
            <p:ph type="title"/>
          </p:nvPr>
        </p:nvSpPr>
        <p:spPr>
          <a:xfrm>
            <a:off x="286871" y="19750"/>
            <a:ext cx="11618258" cy="1056016"/>
          </a:xfrm>
        </p:spPr>
        <p:txBody>
          <a:bodyPr/>
          <a:lstStyle/>
          <a:p>
            <a:r>
              <a:rPr lang="en-US" dirty="0"/>
              <a:t>Improving characterization of future AQ projections</a:t>
            </a:r>
          </a:p>
        </p:txBody>
      </p:sp>
      <p:sp>
        <p:nvSpPr>
          <p:cNvPr id="3" name="Content Placeholder 2">
            <a:extLst>
              <a:ext uri="{FF2B5EF4-FFF2-40B4-BE49-F238E27FC236}">
                <a16:creationId xmlns:a16="http://schemas.microsoft.com/office/drawing/2014/main" id="{BDD374F4-B36E-4F20-AD6E-A598A3F6E048}"/>
              </a:ext>
            </a:extLst>
          </p:cNvPr>
          <p:cNvSpPr>
            <a:spLocks noGrp="1"/>
          </p:cNvSpPr>
          <p:nvPr>
            <p:ph idx="1"/>
          </p:nvPr>
        </p:nvSpPr>
        <p:spPr>
          <a:xfrm>
            <a:off x="472637" y="912928"/>
            <a:ext cx="11049000" cy="5762484"/>
          </a:xfrm>
        </p:spPr>
        <p:txBody>
          <a:bodyPr>
            <a:normAutofit fontScale="77500" lnSpcReduction="20000"/>
          </a:bodyPr>
          <a:lstStyle/>
          <a:p>
            <a:r>
              <a:rPr lang="en-US" dirty="0">
                <a:solidFill>
                  <a:schemeClr val="bg2">
                    <a:lumMod val="75000"/>
                  </a:schemeClr>
                </a:solidFill>
              </a:rPr>
              <a:t>Variability and long-term changes in </a:t>
            </a:r>
            <a:r>
              <a:rPr lang="en-US" b="1" dirty="0">
                <a:solidFill>
                  <a:schemeClr val="bg2">
                    <a:lumMod val="75000"/>
                  </a:schemeClr>
                </a:solidFill>
              </a:rPr>
              <a:t>meteorological</a:t>
            </a:r>
            <a:r>
              <a:rPr lang="en-US" dirty="0">
                <a:solidFill>
                  <a:schemeClr val="bg2">
                    <a:lumMod val="75000"/>
                  </a:schemeClr>
                </a:solidFill>
              </a:rPr>
              <a:t> patterns</a:t>
            </a:r>
          </a:p>
          <a:p>
            <a:pPr lvl="1"/>
            <a:r>
              <a:rPr lang="en-US" dirty="0">
                <a:solidFill>
                  <a:schemeClr val="bg2">
                    <a:lumMod val="75000"/>
                  </a:schemeClr>
                </a:solidFill>
              </a:rPr>
              <a:t>Long range transport</a:t>
            </a:r>
          </a:p>
          <a:p>
            <a:pPr lvl="1"/>
            <a:r>
              <a:rPr lang="en-US" dirty="0">
                <a:solidFill>
                  <a:schemeClr val="bg2">
                    <a:lumMod val="75000"/>
                  </a:schemeClr>
                </a:solidFill>
              </a:rPr>
              <a:t>Precipitation</a:t>
            </a:r>
          </a:p>
          <a:p>
            <a:pPr lvl="1"/>
            <a:r>
              <a:rPr lang="en-US" dirty="0">
                <a:solidFill>
                  <a:schemeClr val="bg2">
                    <a:lumMod val="75000"/>
                  </a:schemeClr>
                </a:solidFill>
              </a:rPr>
              <a:t>Changes in cloud cover </a:t>
            </a:r>
            <a:r>
              <a:rPr lang="en-US" dirty="0">
                <a:solidFill>
                  <a:schemeClr val="bg2">
                    <a:lumMod val="75000"/>
                  </a:schemeClr>
                </a:solidFill>
                <a:sym typeface="Wingdings" panose="05000000000000000000" pitchFamily="2" charset="2"/>
              </a:rPr>
              <a:t> photolysis rates relevant for ozone</a:t>
            </a:r>
            <a:endParaRPr lang="en-US" dirty="0">
              <a:solidFill>
                <a:schemeClr val="bg2">
                  <a:lumMod val="75000"/>
                </a:schemeClr>
              </a:solidFill>
            </a:endParaRPr>
          </a:p>
          <a:p>
            <a:pPr lvl="1"/>
            <a:endParaRPr lang="en-US" dirty="0"/>
          </a:p>
          <a:p>
            <a:r>
              <a:rPr lang="en-US" dirty="0"/>
              <a:t>Variability and long-term changes in </a:t>
            </a:r>
            <a:r>
              <a:rPr lang="en-US" b="1" dirty="0">
                <a:solidFill>
                  <a:srgbClr val="0000FF"/>
                </a:solidFill>
              </a:rPr>
              <a:t>emissions</a:t>
            </a:r>
            <a:r>
              <a:rPr lang="en-US" dirty="0"/>
              <a:t>: </a:t>
            </a:r>
          </a:p>
          <a:p>
            <a:pPr lvl="1"/>
            <a:r>
              <a:rPr lang="en-US" dirty="0"/>
              <a:t>Climate/Land Use driven:</a:t>
            </a:r>
          </a:p>
          <a:p>
            <a:pPr lvl="2"/>
            <a:r>
              <a:rPr lang="en-US" dirty="0"/>
              <a:t>Wildfires </a:t>
            </a:r>
          </a:p>
          <a:p>
            <a:pPr lvl="2"/>
            <a:r>
              <a:rPr lang="en-US" dirty="0"/>
              <a:t>Dust</a:t>
            </a:r>
          </a:p>
          <a:p>
            <a:pPr lvl="2"/>
            <a:r>
              <a:rPr lang="en-US" dirty="0" err="1"/>
              <a:t>Biogenics</a:t>
            </a:r>
            <a:endParaRPr lang="en-US" dirty="0"/>
          </a:p>
          <a:p>
            <a:pPr lvl="2"/>
            <a:r>
              <a:rPr lang="en-US" dirty="0"/>
              <a:t>Fertilizer application</a:t>
            </a:r>
          </a:p>
          <a:p>
            <a:pPr lvl="2"/>
            <a:r>
              <a:rPr lang="en-US" dirty="0"/>
              <a:t>Residential wood combustion</a:t>
            </a:r>
          </a:p>
          <a:p>
            <a:pPr lvl="1"/>
            <a:r>
              <a:rPr lang="en-US" dirty="0"/>
              <a:t>Policy driven:</a:t>
            </a:r>
          </a:p>
          <a:p>
            <a:pPr lvl="2"/>
            <a:r>
              <a:rPr lang="en-US" dirty="0"/>
              <a:t>Energy scenarios</a:t>
            </a:r>
          </a:p>
          <a:p>
            <a:pPr lvl="2"/>
            <a:r>
              <a:rPr lang="en-US" dirty="0"/>
              <a:t>Mobile emissions</a:t>
            </a:r>
          </a:p>
          <a:p>
            <a:pPr lvl="1"/>
            <a:r>
              <a:rPr lang="en-US" dirty="0"/>
              <a:t>Global emissions </a:t>
            </a:r>
            <a:r>
              <a:rPr lang="en-US" dirty="0">
                <a:sym typeface="Wingdings" panose="05000000000000000000" pitchFamily="2" charset="2"/>
              </a:rPr>
              <a:t> wildfires, global energy demand, methane, etc.</a:t>
            </a:r>
            <a:endParaRPr lang="en-US" dirty="0"/>
          </a:p>
          <a:p>
            <a:pPr marL="0" indent="0">
              <a:buNone/>
            </a:pPr>
            <a:endParaRPr lang="en-US" dirty="0"/>
          </a:p>
          <a:p>
            <a:r>
              <a:rPr lang="en-US" dirty="0">
                <a:solidFill>
                  <a:schemeClr val="bg2">
                    <a:lumMod val="75000"/>
                  </a:schemeClr>
                </a:solidFill>
              </a:rPr>
              <a:t>Changes in </a:t>
            </a:r>
            <a:r>
              <a:rPr lang="en-US" b="1" dirty="0">
                <a:solidFill>
                  <a:schemeClr val="bg2">
                    <a:lumMod val="75000"/>
                  </a:schemeClr>
                </a:solidFill>
              </a:rPr>
              <a:t>chemistry-climate</a:t>
            </a:r>
            <a:r>
              <a:rPr lang="en-US" dirty="0">
                <a:solidFill>
                  <a:schemeClr val="bg2">
                    <a:lumMod val="75000"/>
                  </a:schemeClr>
                </a:solidFill>
              </a:rPr>
              <a:t> interactions:</a:t>
            </a:r>
          </a:p>
          <a:p>
            <a:pPr lvl="1"/>
            <a:r>
              <a:rPr lang="en-US" dirty="0">
                <a:solidFill>
                  <a:schemeClr val="bg2">
                    <a:lumMod val="75000"/>
                  </a:schemeClr>
                </a:solidFill>
              </a:rPr>
              <a:t>Methane</a:t>
            </a:r>
          </a:p>
          <a:p>
            <a:pPr lvl="1"/>
            <a:r>
              <a:rPr lang="en-US" dirty="0">
                <a:solidFill>
                  <a:schemeClr val="bg2">
                    <a:lumMod val="75000"/>
                  </a:schemeClr>
                </a:solidFill>
              </a:rPr>
              <a:t>Aerosol-cloud feedbacks</a:t>
            </a:r>
          </a:p>
          <a:p>
            <a:pPr lvl="1"/>
            <a:r>
              <a:rPr lang="en-US" dirty="0">
                <a:solidFill>
                  <a:schemeClr val="bg2">
                    <a:lumMod val="75000"/>
                  </a:schemeClr>
                </a:solidFill>
              </a:rPr>
              <a:t>Wintertime aerosol formation chemistry</a:t>
            </a:r>
          </a:p>
          <a:p>
            <a:pPr marL="457200" lvl="1" indent="0">
              <a:buNone/>
            </a:pPr>
            <a:endParaRPr lang="en-US" dirty="0"/>
          </a:p>
        </p:txBody>
      </p:sp>
      <p:sp>
        <p:nvSpPr>
          <p:cNvPr id="5" name="Slide Number Placeholder 4">
            <a:extLst>
              <a:ext uri="{FF2B5EF4-FFF2-40B4-BE49-F238E27FC236}">
                <a16:creationId xmlns:a16="http://schemas.microsoft.com/office/drawing/2014/main" id="{D44D5AA1-1E33-4A3E-9AE0-3AD47E7F1B0B}"/>
              </a:ext>
            </a:extLst>
          </p:cNvPr>
          <p:cNvSpPr>
            <a:spLocks noGrp="1"/>
          </p:cNvSpPr>
          <p:nvPr>
            <p:ph type="sldNum" sz="quarter" idx="12"/>
          </p:nvPr>
        </p:nvSpPr>
        <p:spPr/>
        <p:txBody>
          <a:bodyPr/>
          <a:lstStyle/>
          <a:p>
            <a:fld id="{840B6B02-F67E-4BAE-BEAE-4A401037C6C1}" type="slidenum">
              <a:rPr lang="en-US" smtClean="0"/>
              <a:t>27</a:t>
            </a:fld>
            <a:endParaRPr lang="en-US"/>
          </a:p>
        </p:txBody>
      </p:sp>
    </p:spTree>
    <p:extLst>
      <p:ext uri="{BB962C8B-B14F-4D97-AF65-F5344CB8AC3E}">
        <p14:creationId xmlns:p14="http://schemas.microsoft.com/office/powerpoint/2010/main" val="6544356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ED469-CAD8-4F61-B97A-835B54FBEA8E}"/>
              </a:ext>
            </a:extLst>
          </p:cNvPr>
          <p:cNvSpPr>
            <a:spLocks noGrp="1"/>
          </p:cNvSpPr>
          <p:nvPr>
            <p:ph type="title"/>
          </p:nvPr>
        </p:nvSpPr>
        <p:spPr>
          <a:xfrm>
            <a:off x="147593" y="-199255"/>
            <a:ext cx="11896814" cy="1325563"/>
          </a:xfrm>
        </p:spPr>
        <p:txBody>
          <a:bodyPr>
            <a:normAutofit/>
          </a:bodyPr>
          <a:lstStyle/>
          <a:p>
            <a:r>
              <a:rPr lang="en-US" sz="3200" dirty="0"/>
              <a:t>Improving model characterization of smoke informs projections</a:t>
            </a:r>
          </a:p>
        </p:txBody>
      </p:sp>
      <p:pic>
        <p:nvPicPr>
          <p:cNvPr id="3" name="Picture 2" descr="Fig. 4">
            <a:extLst>
              <a:ext uri="{FF2B5EF4-FFF2-40B4-BE49-F238E27FC236}">
                <a16:creationId xmlns:a16="http://schemas.microsoft.com/office/drawing/2014/main" id="{00AE44AB-F781-4EAA-9D2C-B1F8B36420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5453" b="75425"/>
          <a:stretch/>
        </p:blipFill>
        <p:spPr bwMode="auto">
          <a:xfrm>
            <a:off x="4173503" y="1184178"/>
            <a:ext cx="4154097" cy="29625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B27C694-01BA-4EB2-A901-D1F19295786E}"/>
              </a:ext>
            </a:extLst>
          </p:cNvPr>
          <p:cNvSpPr txBox="1"/>
          <p:nvPr/>
        </p:nvSpPr>
        <p:spPr>
          <a:xfrm>
            <a:off x="459789" y="5251897"/>
            <a:ext cx="11460207" cy="923330"/>
          </a:xfrm>
          <a:prstGeom prst="rect">
            <a:avLst/>
          </a:prstGeom>
          <a:noFill/>
          <a:ln>
            <a:solidFill>
              <a:schemeClr val="tx1"/>
            </a:solidFill>
          </a:ln>
        </p:spPr>
        <p:txBody>
          <a:bodyPr wrap="square" rtlCol="0">
            <a:spAutoFit/>
          </a:bodyPr>
          <a:lstStyle/>
          <a:p>
            <a:r>
              <a:rPr lang="en-US" dirty="0">
                <a:latin typeface="Arial" panose="020B0604020202020204" pitchFamily="34" charset="0"/>
                <a:cs typeface="Arial" panose="020B0604020202020204" pitchFamily="34" charset="0"/>
              </a:rPr>
              <a:t>We are continually evaluating the representation of wildland fire smoke plumes in CMAQ and </a:t>
            </a:r>
            <a:r>
              <a:rPr lang="en-US" dirty="0" err="1">
                <a:latin typeface="Arial" panose="020B0604020202020204" pitchFamily="34" charset="0"/>
                <a:cs typeface="Arial" panose="020B0604020202020204" pitchFamily="34" charset="0"/>
              </a:rPr>
              <a:t>CAMx</a:t>
            </a:r>
            <a:r>
              <a:rPr lang="en-US" dirty="0">
                <a:latin typeface="Arial" panose="020B0604020202020204" pitchFamily="34" charset="0"/>
                <a:cs typeface="Arial" panose="020B0604020202020204" pitchFamily="34" charset="0"/>
              </a:rPr>
              <a:t> to improve model representation of emissions, chemistry, and transport during these extreme events. These evaluations require frequent collaboration with EIAG, ORD, Regions, and external partners.  </a:t>
            </a:r>
          </a:p>
        </p:txBody>
      </p:sp>
      <p:sp>
        <p:nvSpPr>
          <p:cNvPr id="5" name="TextBox 4">
            <a:extLst>
              <a:ext uri="{FF2B5EF4-FFF2-40B4-BE49-F238E27FC236}">
                <a16:creationId xmlns:a16="http://schemas.microsoft.com/office/drawing/2014/main" id="{67508D14-586B-44C9-AC8B-D2F00BF800EB}"/>
              </a:ext>
            </a:extLst>
          </p:cNvPr>
          <p:cNvSpPr txBox="1"/>
          <p:nvPr/>
        </p:nvSpPr>
        <p:spPr>
          <a:xfrm>
            <a:off x="4321096" y="4052621"/>
            <a:ext cx="2779059" cy="307777"/>
          </a:xfrm>
          <a:prstGeom prst="rect">
            <a:avLst/>
          </a:prstGeom>
          <a:noFill/>
        </p:spPr>
        <p:txBody>
          <a:bodyPr wrap="square" rtlCol="0">
            <a:spAutoFit/>
          </a:bodyPr>
          <a:lstStyle/>
          <a:p>
            <a:r>
              <a:rPr lang="en-US" sz="1400" i="1" dirty="0">
                <a:latin typeface="Arial" panose="020B0604020202020204" pitchFamily="34" charset="0"/>
                <a:cs typeface="Arial" panose="020B0604020202020204" pitchFamily="34" charset="0"/>
              </a:rPr>
              <a:t>Baker et al., 2018</a:t>
            </a:r>
          </a:p>
        </p:txBody>
      </p:sp>
      <p:sp>
        <p:nvSpPr>
          <p:cNvPr id="7" name="TextBox 6">
            <a:extLst>
              <a:ext uri="{FF2B5EF4-FFF2-40B4-BE49-F238E27FC236}">
                <a16:creationId xmlns:a16="http://schemas.microsoft.com/office/drawing/2014/main" id="{3857B9BE-C2CE-4320-B900-6A7F27827CA8}"/>
              </a:ext>
            </a:extLst>
          </p:cNvPr>
          <p:cNvSpPr txBox="1"/>
          <p:nvPr/>
        </p:nvSpPr>
        <p:spPr>
          <a:xfrm>
            <a:off x="0" y="4761406"/>
            <a:ext cx="2779059" cy="307777"/>
          </a:xfrm>
          <a:prstGeom prst="rect">
            <a:avLst/>
          </a:prstGeom>
          <a:noFill/>
        </p:spPr>
        <p:txBody>
          <a:bodyPr wrap="square" rtlCol="0">
            <a:spAutoFit/>
          </a:bodyPr>
          <a:lstStyle/>
          <a:p>
            <a:r>
              <a:rPr lang="en-US" sz="1400" i="1" dirty="0">
                <a:latin typeface="Arial" panose="020B0604020202020204" pitchFamily="34" charset="0"/>
                <a:cs typeface="Arial" panose="020B0604020202020204" pitchFamily="34" charset="0"/>
              </a:rPr>
              <a:t>Koplitz et al., 2018</a:t>
            </a:r>
          </a:p>
        </p:txBody>
      </p:sp>
      <p:pic>
        <p:nvPicPr>
          <p:cNvPr id="10" name="Picture 9" descr="Diagram&#10;&#10;Description automatically generated">
            <a:extLst>
              <a:ext uri="{FF2B5EF4-FFF2-40B4-BE49-F238E27FC236}">
                <a16:creationId xmlns:a16="http://schemas.microsoft.com/office/drawing/2014/main" id="{53A1FF0F-A198-4928-AC28-E8FD5878C2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93" y="931787"/>
            <a:ext cx="4025910" cy="3865815"/>
          </a:xfrm>
          <a:prstGeom prst="rect">
            <a:avLst/>
          </a:prstGeom>
        </p:spPr>
      </p:pic>
      <p:sp>
        <p:nvSpPr>
          <p:cNvPr id="8" name="Slide Number Placeholder 7">
            <a:extLst>
              <a:ext uri="{FF2B5EF4-FFF2-40B4-BE49-F238E27FC236}">
                <a16:creationId xmlns:a16="http://schemas.microsoft.com/office/drawing/2014/main" id="{289EE569-3243-476B-AB86-D313055D7FCD}"/>
              </a:ext>
            </a:extLst>
          </p:cNvPr>
          <p:cNvSpPr>
            <a:spLocks noGrp="1"/>
          </p:cNvSpPr>
          <p:nvPr>
            <p:ph type="sldNum" sz="quarter" idx="12"/>
          </p:nvPr>
        </p:nvSpPr>
        <p:spPr/>
        <p:txBody>
          <a:bodyPr/>
          <a:lstStyle/>
          <a:p>
            <a:fld id="{840B6B02-F67E-4BAE-BEAE-4A401037C6C1}" type="slidenum">
              <a:rPr lang="en-US" smtClean="0"/>
              <a:t>28</a:t>
            </a:fld>
            <a:endParaRPr lang="en-US"/>
          </a:p>
        </p:txBody>
      </p:sp>
      <p:pic>
        <p:nvPicPr>
          <p:cNvPr id="11" name="Picture 10" descr="A picture containing diagram&#10;&#10;Description automatically generated">
            <a:extLst>
              <a:ext uri="{FF2B5EF4-FFF2-40B4-BE49-F238E27FC236}">
                <a16:creationId xmlns:a16="http://schemas.microsoft.com/office/drawing/2014/main" id="{BB0B60C5-8790-466B-AC5E-20DD38ADCAF6}"/>
              </a:ext>
            </a:extLst>
          </p:cNvPr>
          <p:cNvPicPr>
            <a:picLocks noChangeAspect="1"/>
          </p:cNvPicPr>
          <p:nvPr/>
        </p:nvPicPr>
        <p:blipFill rotWithShape="1">
          <a:blip r:embed="rId4">
            <a:extLst>
              <a:ext uri="{28A0092B-C50C-407E-A947-70E740481C1C}">
                <a14:useLocalDpi xmlns:a14="http://schemas.microsoft.com/office/drawing/2010/main" val="0"/>
              </a:ext>
            </a:extLst>
          </a:blip>
          <a:srcRect l="10085" b="12463"/>
          <a:stretch/>
        </p:blipFill>
        <p:spPr>
          <a:xfrm>
            <a:off x="8413532" y="960720"/>
            <a:ext cx="3506464" cy="3413699"/>
          </a:xfrm>
          <a:prstGeom prst="rect">
            <a:avLst/>
          </a:prstGeom>
        </p:spPr>
      </p:pic>
      <p:sp>
        <p:nvSpPr>
          <p:cNvPr id="6" name="TextBox 5">
            <a:extLst>
              <a:ext uri="{FF2B5EF4-FFF2-40B4-BE49-F238E27FC236}">
                <a16:creationId xmlns:a16="http://schemas.microsoft.com/office/drawing/2014/main" id="{75DEE734-75D8-4C72-B74B-F0BAB893B4E8}"/>
              </a:ext>
            </a:extLst>
          </p:cNvPr>
          <p:cNvSpPr txBox="1"/>
          <p:nvPr/>
        </p:nvSpPr>
        <p:spPr>
          <a:xfrm>
            <a:off x="8327600" y="931787"/>
            <a:ext cx="4880499"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Evaluation of CMAQ during WECAN</a:t>
            </a:r>
          </a:p>
        </p:txBody>
      </p:sp>
      <p:sp>
        <p:nvSpPr>
          <p:cNvPr id="12" name="TextBox 11">
            <a:extLst>
              <a:ext uri="{FF2B5EF4-FFF2-40B4-BE49-F238E27FC236}">
                <a16:creationId xmlns:a16="http://schemas.microsoft.com/office/drawing/2014/main" id="{72E4FA71-EEFD-45C5-9952-8C527612A737}"/>
              </a:ext>
            </a:extLst>
          </p:cNvPr>
          <p:cNvSpPr txBox="1"/>
          <p:nvPr/>
        </p:nvSpPr>
        <p:spPr>
          <a:xfrm>
            <a:off x="9870996" y="4413898"/>
            <a:ext cx="2779059" cy="307777"/>
          </a:xfrm>
          <a:prstGeom prst="rect">
            <a:avLst/>
          </a:prstGeom>
          <a:noFill/>
        </p:spPr>
        <p:txBody>
          <a:bodyPr wrap="square" rtlCol="0">
            <a:spAutoFit/>
          </a:bodyPr>
          <a:lstStyle/>
          <a:p>
            <a:r>
              <a:rPr lang="en-US" sz="1400" i="1" dirty="0">
                <a:latin typeface="Arial" panose="020B0604020202020204" pitchFamily="34" charset="0"/>
                <a:cs typeface="Arial" panose="020B0604020202020204" pitchFamily="34" charset="0"/>
              </a:rPr>
              <a:t>Koplitz and Baker, ongoing</a:t>
            </a:r>
          </a:p>
        </p:txBody>
      </p:sp>
    </p:spTree>
    <p:extLst>
      <p:ext uri="{BB962C8B-B14F-4D97-AF65-F5344CB8AC3E}">
        <p14:creationId xmlns:p14="http://schemas.microsoft.com/office/powerpoint/2010/main" val="2739245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D0C2C-2E86-46C8-8712-1B8ABC765F10}"/>
              </a:ext>
            </a:extLst>
          </p:cNvPr>
          <p:cNvSpPr>
            <a:spLocks noGrp="1"/>
          </p:cNvSpPr>
          <p:nvPr>
            <p:ph type="title"/>
          </p:nvPr>
        </p:nvSpPr>
        <p:spPr>
          <a:xfrm>
            <a:off x="411707" y="40239"/>
            <a:ext cx="11649065" cy="798896"/>
          </a:xfrm>
        </p:spPr>
        <p:txBody>
          <a:bodyPr>
            <a:normAutofit fontScale="90000"/>
          </a:bodyPr>
          <a:lstStyle/>
          <a:p>
            <a:r>
              <a:rPr lang="en-US" dirty="0"/>
              <a:t>Previous Projections Lack Linkages with Land Management</a:t>
            </a:r>
          </a:p>
        </p:txBody>
      </p:sp>
      <p:sp>
        <p:nvSpPr>
          <p:cNvPr id="3" name="TextBox 2">
            <a:extLst>
              <a:ext uri="{FF2B5EF4-FFF2-40B4-BE49-F238E27FC236}">
                <a16:creationId xmlns:a16="http://schemas.microsoft.com/office/drawing/2014/main" id="{E7020AC7-7EF0-4316-88F7-11B2E41AEB63}"/>
              </a:ext>
            </a:extLst>
          </p:cNvPr>
          <p:cNvSpPr txBox="1"/>
          <p:nvPr/>
        </p:nvSpPr>
        <p:spPr>
          <a:xfrm>
            <a:off x="715002" y="5796878"/>
            <a:ext cx="11687023" cy="646331"/>
          </a:xfrm>
          <a:prstGeom prst="rect">
            <a:avLst/>
          </a:prstGeom>
          <a:noFill/>
          <a:ln>
            <a:noFill/>
          </a:ln>
        </p:spPr>
        <p:txBody>
          <a:bodyPr wrap="square" rtlCol="0">
            <a:spAutoFit/>
          </a:bodyPr>
          <a:lstStyle/>
          <a:p>
            <a:r>
              <a:rPr lang="en-US" b="1" dirty="0">
                <a:latin typeface="Arial" panose="020B0604020202020204" pitchFamily="34" charset="0"/>
                <a:cs typeface="Arial" panose="020B0604020202020204" pitchFamily="34" charset="0"/>
              </a:rPr>
              <a:t>How will future land management decisions affect wildfire occurrence and therefore future smoke prevalence?</a:t>
            </a:r>
          </a:p>
        </p:txBody>
      </p:sp>
      <p:sp>
        <p:nvSpPr>
          <p:cNvPr id="5" name="Slide Number Placeholder 4">
            <a:extLst>
              <a:ext uri="{FF2B5EF4-FFF2-40B4-BE49-F238E27FC236}">
                <a16:creationId xmlns:a16="http://schemas.microsoft.com/office/drawing/2014/main" id="{A0AF93A2-48B0-4ED6-9F15-6A08334A64E2}"/>
              </a:ext>
            </a:extLst>
          </p:cNvPr>
          <p:cNvSpPr>
            <a:spLocks noGrp="1"/>
          </p:cNvSpPr>
          <p:nvPr>
            <p:ph type="sldNum" sz="quarter" idx="12"/>
          </p:nvPr>
        </p:nvSpPr>
        <p:spPr/>
        <p:txBody>
          <a:bodyPr/>
          <a:lstStyle/>
          <a:p>
            <a:fld id="{840B6B02-F67E-4BAE-BEAE-4A401037C6C1}" type="slidenum">
              <a:rPr lang="en-US" smtClean="0"/>
              <a:t>29</a:t>
            </a:fld>
            <a:endParaRPr lang="en-US"/>
          </a:p>
        </p:txBody>
      </p:sp>
      <p:pic>
        <p:nvPicPr>
          <p:cNvPr id="2052" name="Picture 4">
            <a:extLst>
              <a:ext uri="{FF2B5EF4-FFF2-40B4-BE49-F238E27FC236}">
                <a16:creationId xmlns:a16="http://schemas.microsoft.com/office/drawing/2014/main" id="{7C8657C9-B296-4C83-BB7C-EE1867AB74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7738"/>
          <a:stretch/>
        </p:blipFill>
        <p:spPr bwMode="auto">
          <a:xfrm>
            <a:off x="4176458" y="2643280"/>
            <a:ext cx="4449207" cy="185807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E54D723-F2D5-42BA-B4E7-D209777D8F77}"/>
              </a:ext>
            </a:extLst>
          </p:cNvPr>
          <p:cNvSpPr txBox="1"/>
          <p:nvPr/>
        </p:nvSpPr>
        <p:spPr>
          <a:xfrm>
            <a:off x="6668690" y="4691739"/>
            <a:ext cx="2327365" cy="307777"/>
          </a:xfrm>
          <a:prstGeom prst="rect">
            <a:avLst/>
          </a:prstGeom>
          <a:noFill/>
        </p:spPr>
        <p:txBody>
          <a:bodyPr wrap="square" rtlCol="0">
            <a:spAutoFit/>
          </a:bodyPr>
          <a:lstStyle/>
          <a:p>
            <a:r>
              <a:rPr lang="en-US" sz="1400" i="1" dirty="0">
                <a:latin typeface="Arial" panose="020B0604020202020204" pitchFamily="34" charset="0"/>
                <a:cs typeface="Arial" panose="020B0604020202020204" pitchFamily="34" charset="0"/>
              </a:rPr>
              <a:t>Yue et al., 2013</a:t>
            </a:r>
          </a:p>
        </p:txBody>
      </p:sp>
      <p:pic>
        <p:nvPicPr>
          <p:cNvPr id="8" name="Picture 7">
            <a:extLst>
              <a:ext uri="{FF2B5EF4-FFF2-40B4-BE49-F238E27FC236}">
                <a16:creationId xmlns:a16="http://schemas.microsoft.com/office/drawing/2014/main" id="{F2B04255-D8A3-4C00-9D48-E99EE33A743A}"/>
              </a:ext>
            </a:extLst>
          </p:cNvPr>
          <p:cNvPicPr>
            <a:picLocks noChangeAspect="1"/>
          </p:cNvPicPr>
          <p:nvPr/>
        </p:nvPicPr>
        <p:blipFill>
          <a:blip r:embed="rId3"/>
          <a:stretch>
            <a:fillRect/>
          </a:stretch>
        </p:blipFill>
        <p:spPr>
          <a:xfrm>
            <a:off x="8625665" y="2306615"/>
            <a:ext cx="3492555" cy="3102688"/>
          </a:xfrm>
          <a:prstGeom prst="rect">
            <a:avLst/>
          </a:prstGeom>
        </p:spPr>
      </p:pic>
      <p:sp>
        <p:nvSpPr>
          <p:cNvPr id="12" name="TextBox 11">
            <a:extLst>
              <a:ext uri="{FF2B5EF4-FFF2-40B4-BE49-F238E27FC236}">
                <a16:creationId xmlns:a16="http://schemas.microsoft.com/office/drawing/2014/main" id="{CC657E10-DC27-4CDD-ACBB-45327EB11F60}"/>
              </a:ext>
            </a:extLst>
          </p:cNvPr>
          <p:cNvSpPr txBox="1"/>
          <p:nvPr/>
        </p:nvSpPr>
        <p:spPr>
          <a:xfrm>
            <a:off x="10532979" y="5409303"/>
            <a:ext cx="2327365" cy="307777"/>
          </a:xfrm>
          <a:prstGeom prst="rect">
            <a:avLst/>
          </a:prstGeom>
          <a:noFill/>
        </p:spPr>
        <p:txBody>
          <a:bodyPr wrap="square" rtlCol="0">
            <a:spAutoFit/>
          </a:bodyPr>
          <a:lstStyle/>
          <a:p>
            <a:r>
              <a:rPr lang="en-US" sz="1400" i="1" dirty="0">
                <a:latin typeface="Arial" panose="020B0604020202020204" pitchFamily="34" charset="0"/>
                <a:cs typeface="Arial" panose="020B0604020202020204" pitchFamily="34" charset="0"/>
              </a:rPr>
              <a:t>Ford et al., 2018</a:t>
            </a:r>
          </a:p>
        </p:txBody>
      </p:sp>
      <p:grpSp>
        <p:nvGrpSpPr>
          <p:cNvPr id="13" name="Group 12">
            <a:extLst>
              <a:ext uri="{FF2B5EF4-FFF2-40B4-BE49-F238E27FC236}">
                <a16:creationId xmlns:a16="http://schemas.microsoft.com/office/drawing/2014/main" id="{28F1925D-E3BB-48FC-B6E4-46116D03FD9F}"/>
              </a:ext>
            </a:extLst>
          </p:cNvPr>
          <p:cNvGrpSpPr/>
          <p:nvPr/>
        </p:nvGrpSpPr>
        <p:grpSpPr>
          <a:xfrm>
            <a:off x="650865" y="2304994"/>
            <a:ext cx="4041206" cy="2990756"/>
            <a:chOff x="3807858" y="1057637"/>
            <a:chExt cx="4518201" cy="3596883"/>
          </a:xfrm>
        </p:grpSpPr>
        <p:pic>
          <p:nvPicPr>
            <p:cNvPr id="2050" name="Picture 2" descr="Fig. 1.">
              <a:extLst>
                <a:ext uri="{FF2B5EF4-FFF2-40B4-BE49-F238E27FC236}">
                  <a16:creationId xmlns:a16="http://schemas.microsoft.com/office/drawing/2014/main" id="{33604C7F-15E3-455F-8DED-405E23CA0B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3194" y="1449419"/>
              <a:ext cx="3283450" cy="28133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E0EA779-BCFE-4B42-883C-954953255F6E}"/>
                </a:ext>
              </a:extLst>
            </p:cNvPr>
            <p:cNvSpPr txBox="1"/>
            <p:nvPr/>
          </p:nvSpPr>
          <p:spPr>
            <a:xfrm>
              <a:off x="6162475" y="4323445"/>
              <a:ext cx="2163584" cy="331075"/>
            </a:xfrm>
            <a:prstGeom prst="rect">
              <a:avLst/>
            </a:prstGeom>
            <a:noFill/>
          </p:spPr>
          <p:txBody>
            <a:bodyPr wrap="square" rtlCol="0">
              <a:spAutoFit/>
            </a:bodyPr>
            <a:lstStyle/>
            <a:p>
              <a:r>
                <a:rPr lang="en-US" sz="1400" i="1" dirty="0">
                  <a:latin typeface="Arial" panose="020B0604020202020204" pitchFamily="34" charset="0"/>
                  <a:cs typeface="Arial" panose="020B0604020202020204" pitchFamily="34" charset="0"/>
                </a:rPr>
                <a:t>Balch et al., 2017</a:t>
              </a:r>
            </a:p>
          </p:txBody>
        </p:sp>
        <p:sp>
          <p:nvSpPr>
            <p:cNvPr id="11" name="TextBox 10">
              <a:extLst>
                <a:ext uri="{FF2B5EF4-FFF2-40B4-BE49-F238E27FC236}">
                  <a16:creationId xmlns:a16="http://schemas.microsoft.com/office/drawing/2014/main" id="{ECA219E8-CF5B-441C-968E-B6C9A8395334}"/>
                </a:ext>
              </a:extLst>
            </p:cNvPr>
            <p:cNvSpPr txBox="1"/>
            <p:nvPr/>
          </p:nvSpPr>
          <p:spPr>
            <a:xfrm>
              <a:off x="3807858" y="1057637"/>
              <a:ext cx="4269818" cy="444183"/>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Historical Fires by Ignition Type</a:t>
              </a:r>
            </a:p>
          </p:txBody>
        </p:sp>
      </p:grpSp>
      <p:sp>
        <p:nvSpPr>
          <p:cNvPr id="15" name="Rectangle 14">
            <a:extLst>
              <a:ext uri="{FF2B5EF4-FFF2-40B4-BE49-F238E27FC236}">
                <a16:creationId xmlns:a16="http://schemas.microsoft.com/office/drawing/2014/main" id="{52C8368B-52C1-4905-B270-196643ED0AE3}"/>
              </a:ext>
            </a:extLst>
          </p:cNvPr>
          <p:cNvSpPr/>
          <p:nvPr/>
        </p:nvSpPr>
        <p:spPr>
          <a:xfrm>
            <a:off x="373748" y="912934"/>
            <a:ext cx="11687024" cy="1200329"/>
          </a:xfrm>
          <a:prstGeom prst="rect">
            <a:avLst/>
          </a:prstGeom>
          <a:ln>
            <a:solidFill>
              <a:schemeClr val="tx1"/>
            </a:solidFill>
          </a:ln>
        </p:spPr>
        <p:txBody>
          <a:bodyPr wrap="square">
            <a:spAutoFit/>
          </a:bodyPr>
          <a:lstStyle/>
          <a:p>
            <a:r>
              <a:rPr lang="en-US" dirty="0">
                <a:latin typeface="Arial" panose="020B0604020202020204" pitchFamily="34" charset="0"/>
                <a:cs typeface="Arial" panose="020B0604020202020204" pitchFamily="34" charset="0"/>
              </a:rPr>
              <a:t>“Forests are actively managed, and the frequency and severity of wildfire occurrence in the future will not be determined solely by climate factors. Humans affect fire activity in many ways, including increasing ignitions and conducting controlled burns and fire suppression. Forest management decisions may outweigh the impacts of climate change on both forest ecosystems and air quality.”                         </a:t>
            </a:r>
            <a:r>
              <a:rPr lang="en-US" i="1" dirty="0">
                <a:latin typeface="Arial" panose="020B0604020202020204" pitchFamily="34" charset="0"/>
                <a:cs typeface="Arial" panose="020B0604020202020204" pitchFamily="34" charset="0"/>
              </a:rPr>
              <a:t>- 4</a:t>
            </a:r>
            <a:r>
              <a:rPr lang="en-US" i="1" baseline="30000" dirty="0">
                <a:latin typeface="Arial" panose="020B0604020202020204" pitchFamily="34" charset="0"/>
                <a:cs typeface="Arial" panose="020B0604020202020204" pitchFamily="34" charset="0"/>
              </a:rPr>
              <a:t>th</a:t>
            </a:r>
            <a:r>
              <a:rPr lang="en-US" i="1" dirty="0">
                <a:latin typeface="Arial" panose="020B0604020202020204" pitchFamily="34" charset="0"/>
                <a:cs typeface="Arial" panose="020B0604020202020204" pitchFamily="34" charset="0"/>
              </a:rPr>
              <a:t> National Climate Assessment</a:t>
            </a:r>
            <a:r>
              <a:rPr lang="en-US" i="1" baseline="30000"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8791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BE5D20-B9DE-4977-BBBD-908C284AFC67}"/>
              </a:ext>
            </a:extLst>
          </p:cNvPr>
          <p:cNvSpPr>
            <a:spLocks noGrp="1"/>
          </p:cNvSpPr>
          <p:nvPr>
            <p:ph idx="1"/>
          </p:nvPr>
        </p:nvSpPr>
        <p:spPr>
          <a:xfrm>
            <a:off x="331955" y="882176"/>
            <a:ext cx="11613249" cy="2911014"/>
          </a:xfrm>
        </p:spPr>
        <p:txBody>
          <a:bodyPr>
            <a:normAutofit fontScale="32500" lnSpcReduction="20000"/>
          </a:bodyPr>
          <a:lstStyle/>
          <a:p>
            <a:r>
              <a:rPr lang="en-US" sz="5500" dirty="0"/>
              <a:t>The Global Change Research Act of 1990 mandates that U.S. Global Change Research Program (USGCRP) produces a report for Congress and the President at least every four years that:</a:t>
            </a:r>
          </a:p>
          <a:p>
            <a:pPr marL="0" indent="0">
              <a:buNone/>
            </a:pPr>
            <a:endParaRPr lang="en-US" sz="5500" dirty="0"/>
          </a:p>
          <a:p>
            <a:pPr marL="0" indent="0">
              <a:buNone/>
            </a:pPr>
            <a:r>
              <a:rPr lang="en-US" sz="5500" dirty="0"/>
              <a:t>“…analyzes the effects of global change on the natural environment, agriculture, energy production and use, land and water resources, transportation, human health and welfare, human social systems, and biological diversity; and…analyzes current trends in global change, both human-induced and natural, and projects major trends for the subsequent 25 to 100 years.”</a:t>
            </a:r>
          </a:p>
          <a:p>
            <a:pPr marL="285750" indent="-285750">
              <a:buFontTx/>
              <a:buChar char="-"/>
            </a:pPr>
            <a:endParaRPr lang="en-US" sz="5500" dirty="0"/>
          </a:p>
          <a:p>
            <a:r>
              <a:rPr lang="en-US" sz="5500" dirty="0"/>
              <a:t>4</a:t>
            </a:r>
            <a:r>
              <a:rPr lang="en-US" sz="5500" baseline="30000" dirty="0"/>
              <a:t>th</a:t>
            </a:r>
            <a:r>
              <a:rPr lang="en-US" sz="5500" dirty="0"/>
              <a:t> National Climate Assessment (NCA4) published in 2018</a:t>
            </a:r>
          </a:p>
        </p:txBody>
      </p:sp>
      <p:sp>
        <p:nvSpPr>
          <p:cNvPr id="4" name="Content Placeholder 2">
            <a:extLst>
              <a:ext uri="{FF2B5EF4-FFF2-40B4-BE49-F238E27FC236}">
                <a16:creationId xmlns:a16="http://schemas.microsoft.com/office/drawing/2014/main" id="{39D90C55-452B-4240-85C6-CC5DC2B6203F}"/>
              </a:ext>
            </a:extLst>
          </p:cNvPr>
          <p:cNvSpPr txBox="1">
            <a:spLocks/>
          </p:cNvSpPr>
          <p:nvPr/>
        </p:nvSpPr>
        <p:spPr>
          <a:xfrm>
            <a:off x="328683" y="3656710"/>
            <a:ext cx="6658970" cy="33682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Chris Nolte (ORD) was coordinating lead author for the Air Quality Chapter, which included sections on:</a:t>
            </a:r>
          </a:p>
          <a:p>
            <a:pPr marL="342900" indent="-342900">
              <a:spcBef>
                <a:spcPts val="0"/>
              </a:spcBef>
              <a:buAutoNum type="arabicPeriod"/>
            </a:pPr>
            <a:r>
              <a:rPr lang="en-US" sz="1800" dirty="0"/>
              <a:t>Air Pollution</a:t>
            </a:r>
          </a:p>
          <a:p>
            <a:pPr marL="342900" indent="-342900">
              <a:spcBef>
                <a:spcPts val="0"/>
              </a:spcBef>
              <a:buAutoNum type="arabicPeriod"/>
            </a:pPr>
            <a:r>
              <a:rPr lang="en-US" sz="1800" dirty="0"/>
              <a:t>Wildfires</a:t>
            </a:r>
          </a:p>
          <a:p>
            <a:pPr marL="342900" indent="-342900">
              <a:spcBef>
                <a:spcPts val="0"/>
              </a:spcBef>
              <a:buAutoNum type="arabicPeriod"/>
            </a:pPr>
            <a:r>
              <a:rPr lang="en-US" sz="1800" dirty="0"/>
              <a:t>Airborne Allergens</a:t>
            </a:r>
          </a:p>
          <a:p>
            <a:pPr marL="342900" indent="-342900">
              <a:spcBef>
                <a:spcPts val="0"/>
              </a:spcBef>
              <a:buAutoNum type="arabicPeriod"/>
            </a:pPr>
            <a:r>
              <a:rPr lang="en-US" sz="1800" dirty="0"/>
              <a:t>Co-benefits of Mitigation</a:t>
            </a:r>
          </a:p>
          <a:p>
            <a:r>
              <a:rPr lang="en-US" sz="1800" dirty="0"/>
              <a:t>Chapter Authors from EPA:</a:t>
            </a:r>
          </a:p>
          <a:p>
            <a:pPr marL="0" indent="0">
              <a:buNone/>
            </a:pPr>
            <a:r>
              <a:rPr lang="en-US" sz="1800" dirty="0"/>
              <a:t>Pat Dolwick (AQAD at the time), Neal Fann (HEID), Rob Pinder (HEID), Tanya Spero (ORD), Darrell Winner (ORD)</a:t>
            </a:r>
          </a:p>
        </p:txBody>
      </p:sp>
      <p:grpSp>
        <p:nvGrpSpPr>
          <p:cNvPr id="5" name="Group 4">
            <a:extLst>
              <a:ext uri="{FF2B5EF4-FFF2-40B4-BE49-F238E27FC236}">
                <a16:creationId xmlns:a16="http://schemas.microsoft.com/office/drawing/2014/main" id="{353E20F0-4D74-4CC7-AD07-8AE8C38BAD2C}"/>
              </a:ext>
            </a:extLst>
          </p:cNvPr>
          <p:cNvGrpSpPr/>
          <p:nvPr/>
        </p:nvGrpSpPr>
        <p:grpSpPr>
          <a:xfrm>
            <a:off x="7393964" y="2698591"/>
            <a:ext cx="4848224" cy="3618229"/>
            <a:chOff x="7038976" y="2908379"/>
            <a:chExt cx="4838698" cy="3727370"/>
          </a:xfrm>
        </p:grpSpPr>
        <p:pic>
          <p:nvPicPr>
            <p:cNvPr id="6" name="Picture 2" descr="[object Object]">
              <a:extLst>
                <a:ext uri="{FF2B5EF4-FFF2-40B4-BE49-F238E27FC236}">
                  <a16:creationId xmlns:a16="http://schemas.microsoft.com/office/drawing/2014/main" id="{BA52B6AB-849F-4565-89A9-718B4D4DA0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2164" y="3246933"/>
              <a:ext cx="4218762" cy="338881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9B81223-3078-477B-8297-9AD7FAC4FE37}"/>
                </a:ext>
              </a:extLst>
            </p:cNvPr>
            <p:cNvSpPr txBox="1"/>
            <p:nvPr/>
          </p:nvSpPr>
          <p:spPr>
            <a:xfrm>
              <a:off x="7038976" y="2908379"/>
              <a:ext cx="4838698"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Projected Changes in Summer Season Ozone</a:t>
              </a:r>
            </a:p>
          </p:txBody>
        </p:sp>
      </p:grpSp>
      <p:sp>
        <p:nvSpPr>
          <p:cNvPr id="8" name="Title 1">
            <a:extLst>
              <a:ext uri="{FF2B5EF4-FFF2-40B4-BE49-F238E27FC236}">
                <a16:creationId xmlns:a16="http://schemas.microsoft.com/office/drawing/2014/main" id="{042B2E9C-17A8-416C-AB80-30F37F6B02C7}"/>
              </a:ext>
            </a:extLst>
          </p:cNvPr>
          <p:cNvSpPr>
            <a:spLocks noGrp="1"/>
          </p:cNvSpPr>
          <p:nvPr>
            <p:ph type="title"/>
          </p:nvPr>
        </p:nvSpPr>
        <p:spPr>
          <a:xfrm>
            <a:off x="497006" y="85772"/>
            <a:ext cx="10515600" cy="673572"/>
          </a:xfrm>
        </p:spPr>
        <p:txBody>
          <a:bodyPr>
            <a:normAutofit/>
          </a:bodyPr>
          <a:lstStyle/>
          <a:p>
            <a:r>
              <a:rPr lang="en-US" sz="3600" dirty="0"/>
              <a:t>National Climate Assessment</a:t>
            </a:r>
          </a:p>
        </p:txBody>
      </p:sp>
      <p:sp>
        <p:nvSpPr>
          <p:cNvPr id="2" name="TextBox 1">
            <a:extLst>
              <a:ext uri="{FF2B5EF4-FFF2-40B4-BE49-F238E27FC236}">
                <a16:creationId xmlns:a16="http://schemas.microsoft.com/office/drawing/2014/main" id="{5123DF30-AC2A-4AEC-8A56-7AB2890D43AD}"/>
              </a:ext>
            </a:extLst>
          </p:cNvPr>
          <p:cNvSpPr txBox="1"/>
          <p:nvPr/>
        </p:nvSpPr>
        <p:spPr>
          <a:xfrm>
            <a:off x="9639911" y="6393871"/>
            <a:ext cx="2893325" cy="307777"/>
          </a:xfrm>
          <a:prstGeom prst="rect">
            <a:avLst/>
          </a:prstGeom>
          <a:noFill/>
        </p:spPr>
        <p:txBody>
          <a:bodyPr wrap="square" rtlCol="0">
            <a:spAutoFit/>
          </a:bodyPr>
          <a:lstStyle/>
          <a:p>
            <a:r>
              <a:rPr lang="en-US" sz="1400" i="1" dirty="0">
                <a:latin typeface="Arial" panose="020B0604020202020204" pitchFamily="34" charset="0"/>
                <a:cs typeface="Arial" panose="020B0604020202020204" pitchFamily="34" charset="0"/>
              </a:rPr>
              <a:t>NCA4, Air Quality Chapter</a:t>
            </a:r>
          </a:p>
        </p:txBody>
      </p:sp>
      <p:sp>
        <p:nvSpPr>
          <p:cNvPr id="10" name="Slide Number Placeholder 9">
            <a:extLst>
              <a:ext uri="{FF2B5EF4-FFF2-40B4-BE49-F238E27FC236}">
                <a16:creationId xmlns:a16="http://schemas.microsoft.com/office/drawing/2014/main" id="{31535652-1CA4-4E6B-9556-C7F9968A0409}"/>
              </a:ext>
            </a:extLst>
          </p:cNvPr>
          <p:cNvSpPr>
            <a:spLocks noGrp="1"/>
          </p:cNvSpPr>
          <p:nvPr>
            <p:ph type="sldNum" sz="quarter" idx="12"/>
          </p:nvPr>
        </p:nvSpPr>
        <p:spPr/>
        <p:txBody>
          <a:bodyPr/>
          <a:lstStyle/>
          <a:p>
            <a:fld id="{840B6B02-F67E-4BAE-BEAE-4A401037C6C1}" type="slidenum">
              <a:rPr lang="en-US" smtClean="0"/>
              <a:t>3</a:t>
            </a:fld>
            <a:endParaRPr lang="en-US"/>
          </a:p>
        </p:txBody>
      </p:sp>
      <p:sp>
        <p:nvSpPr>
          <p:cNvPr id="9" name="Rectangle 8">
            <a:extLst>
              <a:ext uri="{FF2B5EF4-FFF2-40B4-BE49-F238E27FC236}">
                <a16:creationId xmlns:a16="http://schemas.microsoft.com/office/drawing/2014/main" id="{F8844B07-6350-4861-BED2-1769D12D725F}"/>
              </a:ext>
            </a:extLst>
          </p:cNvPr>
          <p:cNvSpPr/>
          <p:nvPr/>
        </p:nvSpPr>
        <p:spPr>
          <a:xfrm>
            <a:off x="284746" y="1665027"/>
            <a:ext cx="11660457" cy="910732"/>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53126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176FD-BAE8-4698-9618-C127CF1B3635}"/>
              </a:ext>
            </a:extLst>
          </p:cNvPr>
          <p:cNvSpPr>
            <a:spLocks noGrp="1"/>
          </p:cNvSpPr>
          <p:nvPr>
            <p:ph type="title"/>
          </p:nvPr>
        </p:nvSpPr>
        <p:spPr>
          <a:xfrm>
            <a:off x="372034" y="81700"/>
            <a:ext cx="11378687" cy="666136"/>
          </a:xfrm>
        </p:spPr>
        <p:txBody>
          <a:bodyPr>
            <a:normAutofit/>
          </a:bodyPr>
          <a:lstStyle/>
          <a:p>
            <a:r>
              <a:rPr lang="en-US" dirty="0"/>
              <a:t>Wildfire and prescribed burn air quality tradeoffs</a:t>
            </a:r>
          </a:p>
        </p:txBody>
      </p:sp>
      <p:sp>
        <p:nvSpPr>
          <p:cNvPr id="3" name="TextBox 2">
            <a:extLst>
              <a:ext uri="{FF2B5EF4-FFF2-40B4-BE49-F238E27FC236}">
                <a16:creationId xmlns:a16="http://schemas.microsoft.com/office/drawing/2014/main" id="{4D6A8494-EDD4-4B61-A328-ADF8F0850CA0}"/>
              </a:ext>
            </a:extLst>
          </p:cNvPr>
          <p:cNvSpPr txBox="1"/>
          <p:nvPr/>
        </p:nvSpPr>
        <p:spPr>
          <a:xfrm>
            <a:off x="284749" y="829992"/>
            <a:ext cx="11378687" cy="3323987"/>
          </a:xfrm>
          <a:prstGeom prst="rect">
            <a:avLst/>
          </a:prstGeom>
          <a:noFill/>
        </p:spPr>
        <p:txBody>
          <a:bodyPr wrap="square" rtlCol="0">
            <a:spAutoFit/>
          </a:bodyPr>
          <a:lstStyle/>
          <a:p>
            <a:pPr marL="285750" indent="-285750">
              <a:buFont typeface="Arial" panose="020B0604020202020204" pitchFamily="34" charset="0"/>
              <a:buChar char="•"/>
            </a:pPr>
            <a:endParaRPr lang="en-US" baseline="30000" dirty="0"/>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K. Baker, Modeling Lead on Wildland Fire Leadership Council Project with ORD and HEID</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Evaluate air quality tradeoffs of controlled and uncontrolled fires by developing hypothetical land management alternatives for two actual wildfires that occurred, use CMAQ to model compare PM</a:t>
            </a:r>
            <a:r>
              <a:rPr lang="en-US" baseline="-25000" dirty="0">
                <a:latin typeface="Arial" panose="020B0604020202020204" pitchFamily="34" charset="0"/>
                <a:cs typeface="Arial" panose="020B0604020202020204" pitchFamily="34" charset="0"/>
              </a:rPr>
              <a:t>2.5</a:t>
            </a:r>
            <a:r>
              <a:rPr lang="en-US" dirty="0">
                <a:latin typeface="Arial" panose="020B0604020202020204" pitchFamily="34" charset="0"/>
                <a:cs typeface="Arial" panose="020B0604020202020204" pitchFamily="34" charset="0"/>
              </a:rPr>
              <a:t> and O</a:t>
            </a:r>
            <a:r>
              <a:rPr lang="en-US" baseline="-25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produced across scenarios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Partners include EIAG, ORD, Regional Offices, USFS, DOI, BLM</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Also working with Sadia Afrin, Fernando Garcia-Menendez at NC State</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p>
        </p:txBody>
      </p:sp>
      <p:grpSp>
        <p:nvGrpSpPr>
          <p:cNvPr id="4" name="Group 3">
            <a:extLst>
              <a:ext uri="{FF2B5EF4-FFF2-40B4-BE49-F238E27FC236}">
                <a16:creationId xmlns:a16="http://schemas.microsoft.com/office/drawing/2014/main" id="{63BE6440-4B64-43E7-9835-6CF6F826029D}"/>
              </a:ext>
            </a:extLst>
          </p:cNvPr>
          <p:cNvGrpSpPr/>
          <p:nvPr/>
        </p:nvGrpSpPr>
        <p:grpSpPr>
          <a:xfrm>
            <a:off x="5987564" y="3541842"/>
            <a:ext cx="9125436" cy="2943730"/>
            <a:chOff x="6923006" y="3429000"/>
            <a:chExt cx="9125436" cy="2943730"/>
          </a:xfrm>
        </p:grpSpPr>
        <p:pic>
          <p:nvPicPr>
            <p:cNvPr id="5" name="Picture 4" descr="Chart, bar chart&#10;&#10;Description automatically generated">
              <a:extLst>
                <a:ext uri="{FF2B5EF4-FFF2-40B4-BE49-F238E27FC236}">
                  <a16:creationId xmlns:a16="http://schemas.microsoft.com/office/drawing/2014/main" id="{52FA3E54-0562-454A-B673-4562B7B6CA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2283" y="3429000"/>
              <a:ext cx="4526280" cy="2715768"/>
            </a:xfrm>
            <a:prstGeom prst="rect">
              <a:avLst/>
            </a:prstGeom>
          </p:spPr>
        </p:pic>
        <p:sp>
          <p:nvSpPr>
            <p:cNvPr id="6" name="TextBox 5">
              <a:extLst>
                <a:ext uri="{FF2B5EF4-FFF2-40B4-BE49-F238E27FC236}">
                  <a16:creationId xmlns:a16="http://schemas.microsoft.com/office/drawing/2014/main" id="{ED7DDCB1-C0FD-449F-9043-080C1CBCB052}"/>
                </a:ext>
              </a:extLst>
            </p:cNvPr>
            <p:cNvSpPr txBox="1"/>
            <p:nvPr/>
          </p:nvSpPr>
          <p:spPr>
            <a:xfrm>
              <a:off x="7559585" y="3668198"/>
              <a:ext cx="2844937"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Actual and hypothetical  case study fires Aug 2018</a:t>
              </a:r>
            </a:p>
          </p:txBody>
        </p:sp>
        <p:sp>
          <p:nvSpPr>
            <p:cNvPr id="8" name="TextBox 7">
              <a:extLst>
                <a:ext uri="{FF2B5EF4-FFF2-40B4-BE49-F238E27FC236}">
                  <a16:creationId xmlns:a16="http://schemas.microsoft.com/office/drawing/2014/main" id="{BCD9EB75-FF14-4414-AE08-38F6F3464D22}"/>
                </a:ext>
              </a:extLst>
            </p:cNvPr>
            <p:cNvSpPr txBox="1"/>
            <p:nvPr/>
          </p:nvSpPr>
          <p:spPr>
            <a:xfrm rot="16200000">
              <a:off x="5932138" y="4419868"/>
              <a:ext cx="232029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(ug/m3)</a:t>
              </a:r>
            </a:p>
          </p:txBody>
        </p:sp>
        <p:sp>
          <p:nvSpPr>
            <p:cNvPr id="10" name="TextBox 9">
              <a:extLst>
                <a:ext uri="{FF2B5EF4-FFF2-40B4-BE49-F238E27FC236}">
                  <a16:creationId xmlns:a16="http://schemas.microsoft.com/office/drawing/2014/main" id="{1F974DFD-2978-46B7-A691-919BCAD661B9}"/>
                </a:ext>
              </a:extLst>
            </p:cNvPr>
            <p:cNvSpPr txBox="1"/>
            <p:nvPr/>
          </p:nvSpPr>
          <p:spPr>
            <a:xfrm>
              <a:off x="8697602" y="6003398"/>
              <a:ext cx="735084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Figure from K. Baker, WFLC report (draft)</a:t>
              </a:r>
            </a:p>
          </p:txBody>
        </p:sp>
      </p:grpSp>
      <p:sp>
        <p:nvSpPr>
          <p:cNvPr id="9" name="Slide Number Placeholder 8">
            <a:extLst>
              <a:ext uri="{FF2B5EF4-FFF2-40B4-BE49-F238E27FC236}">
                <a16:creationId xmlns:a16="http://schemas.microsoft.com/office/drawing/2014/main" id="{C58F6B8F-5F11-422E-B346-5D064D1A6168}"/>
              </a:ext>
            </a:extLst>
          </p:cNvPr>
          <p:cNvSpPr>
            <a:spLocks noGrp="1"/>
          </p:cNvSpPr>
          <p:nvPr>
            <p:ph type="sldNum" sz="quarter" idx="12"/>
          </p:nvPr>
        </p:nvSpPr>
        <p:spPr/>
        <p:txBody>
          <a:bodyPr/>
          <a:lstStyle/>
          <a:p>
            <a:fld id="{840B6B02-F67E-4BAE-BEAE-4A401037C6C1}" type="slidenum">
              <a:rPr lang="en-US" smtClean="0"/>
              <a:t>30</a:t>
            </a:fld>
            <a:endParaRPr lang="en-US"/>
          </a:p>
        </p:txBody>
      </p:sp>
      <p:sp>
        <p:nvSpPr>
          <p:cNvPr id="11" name="TextBox 10">
            <a:extLst>
              <a:ext uri="{FF2B5EF4-FFF2-40B4-BE49-F238E27FC236}">
                <a16:creationId xmlns:a16="http://schemas.microsoft.com/office/drawing/2014/main" id="{F37BFE94-E9AF-4F1A-8DAD-A8675911EBFD}"/>
              </a:ext>
            </a:extLst>
          </p:cNvPr>
          <p:cNvSpPr txBox="1"/>
          <p:nvPr/>
        </p:nvSpPr>
        <p:spPr>
          <a:xfrm>
            <a:off x="396499" y="3963322"/>
            <a:ext cx="5404789" cy="1477328"/>
          </a:xfrm>
          <a:prstGeom prst="rect">
            <a:avLst/>
          </a:prstGeom>
          <a:noFill/>
          <a:ln>
            <a:solidFill>
              <a:schemeClr val="tx1"/>
            </a:solidFill>
          </a:ln>
        </p:spPr>
        <p:txBody>
          <a:bodyPr wrap="square" rtlCol="0">
            <a:spAutoFit/>
          </a:bodyPr>
          <a:lstStyle/>
          <a:p>
            <a:r>
              <a:rPr lang="en-US" dirty="0">
                <a:latin typeface="Arial" panose="020B0604020202020204" pitchFamily="34" charset="0"/>
                <a:cs typeface="Arial" panose="020B0604020202020204" pitchFamily="34" charset="0"/>
              </a:rPr>
              <a:t>Partnerships and technical approaches developed through these ongoing efforts could offer a path forward for quantitatively characterizing future changes wildfire air quality under different scenarios of land management  </a:t>
            </a:r>
          </a:p>
        </p:txBody>
      </p:sp>
    </p:spTree>
    <p:extLst>
      <p:ext uri="{BB962C8B-B14F-4D97-AF65-F5344CB8AC3E}">
        <p14:creationId xmlns:p14="http://schemas.microsoft.com/office/powerpoint/2010/main" val="25014434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65CAA-FD35-42F5-89B8-7EDD972078B2}"/>
              </a:ext>
            </a:extLst>
          </p:cNvPr>
          <p:cNvSpPr>
            <a:spLocks noGrp="1"/>
          </p:cNvSpPr>
          <p:nvPr>
            <p:ph type="title"/>
          </p:nvPr>
        </p:nvSpPr>
        <p:spPr/>
        <p:txBody>
          <a:bodyPr>
            <a:normAutofit fontScale="90000"/>
          </a:bodyPr>
          <a:lstStyle/>
          <a:p>
            <a:r>
              <a:rPr lang="en-US" dirty="0"/>
              <a:t>Changing Global Emissions in Response to Evolving Air Quality, Energy and Climate Policies</a:t>
            </a:r>
          </a:p>
        </p:txBody>
      </p:sp>
      <p:sp>
        <p:nvSpPr>
          <p:cNvPr id="3" name="Content Placeholder 2">
            <a:extLst>
              <a:ext uri="{FF2B5EF4-FFF2-40B4-BE49-F238E27FC236}">
                <a16:creationId xmlns:a16="http://schemas.microsoft.com/office/drawing/2014/main" id="{3AC86091-BBFE-47E4-959E-CC9463A337FB}"/>
              </a:ext>
            </a:extLst>
          </p:cNvPr>
          <p:cNvSpPr>
            <a:spLocks noGrp="1"/>
          </p:cNvSpPr>
          <p:nvPr>
            <p:ph idx="1"/>
          </p:nvPr>
        </p:nvSpPr>
        <p:spPr>
          <a:xfrm>
            <a:off x="284747" y="1079800"/>
            <a:ext cx="8206489" cy="2049517"/>
          </a:xfrm>
        </p:spPr>
        <p:txBody>
          <a:bodyPr>
            <a:normAutofit/>
          </a:bodyPr>
          <a:lstStyle/>
          <a:p>
            <a:r>
              <a:rPr lang="en-US" sz="2000" dirty="0"/>
              <a:t>James East (ORISE Fellow working with B. Henderson, S. </a:t>
            </a:r>
            <a:r>
              <a:rPr lang="en-US" sz="2000" dirty="0" err="1"/>
              <a:t>Napolenok</a:t>
            </a:r>
            <a:r>
              <a:rPr lang="en-US" sz="2000" dirty="0"/>
              <a:t> (ORD) and S. Koplitz)</a:t>
            </a:r>
          </a:p>
          <a:p>
            <a:r>
              <a:rPr lang="en-US" sz="2000" dirty="0"/>
              <a:t>Developing in-house capacity for data assimilation (as presented to AQAD on 9/24/20)</a:t>
            </a:r>
          </a:p>
          <a:p>
            <a:r>
              <a:rPr lang="en-US" sz="2000" dirty="0"/>
              <a:t>Possible applications include constraints of global emission fluxes</a:t>
            </a:r>
          </a:p>
          <a:p>
            <a:endParaRPr lang="en-US" sz="2000" dirty="0"/>
          </a:p>
          <a:p>
            <a:pPr marL="0" indent="0">
              <a:buNone/>
            </a:pPr>
            <a:endParaRPr lang="en-US" dirty="0"/>
          </a:p>
        </p:txBody>
      </p:sp>
      <p:sp>
        <p:nvSpPr>
          <p:cNvPr id="5" name="Slide Number Placeholder 4">
            <a:extLst>
              <a:ext uri="{FF2B5EF4-FFF2-40B4-BE49-F238E27FC236}">
                <a16:creationId xmlns:a16="http://schemas.microsoft.com/office/drawing/2014/main" id="{338367A4-F925-41AA-9C69-3717025B740F}"/>
              </a:ext>
            </a:extLst>
          </p:cNvPr>
          <p:cNvSpPr>
            <a:spLocks noGrp="1"/>
          </p:cNvSpPr>
          <p:nvPr>
            <p:ph type="sldNum" sz="quarter" idx="12"/>
          </p:nvPr>
        </p:nvSpPr>
        <p:spPr/>
        <p:txBody>
          <a:bodyPr/>
          <a:lstStyle/>
          <a:p>
            <a:fld id="{840B6B02-F67E-4BAE-BEAE-4A401037C6C1}" type="slidenum">
              <a:rPr lang="en-US" smtClean="0"/>
              <a:t>31</a:t>
            </a:fld>
            <a:endParaRPr lang="en-US"/>
          </a:p>
        </p:txBody>
      </p:sp>
      <p:pic>
        <p:nvPicPr>
          <p:cNvPr id="6" name="Content Placeholder 4" descr="A picture containing chart&#10;&#10;Description automatically generated">
            <a:extLst>
              <a:ext uri="{FF2B5EF4-FFF2-40B4-BE49-F238E27FC236}">
                <a16:creationId xmlns:a16="http://schemas.microsoft.com/office/drawing/2014/main" id="{321A4B61-8CE8-49F7-9B7D-C4333951B281}"/>
              </a:ext>
            </a:extLst>
          </p:cNvPr>
          <p:cNvPicPr>
            <a:picLocks noChangeAspect="1"/>
          </p:cNvPicPr>
          <p:nvPr/>
        </p:nvPicPr>
        <p:blipFill rotWithShape="1">
          <a:blip r:embed="rId2">
            <a:extLst>
              <a:ext uri="{28A0092B-C50C-407E-A947-70E740481C1C}">
                <a14:useLocalDpi xmlns:a14="http://schemas.microsoft.com/office/drawing/2010/main" val="0"/>
              </a:ext>
            </a:extLst>
          </a:blip>
          <a:srcRect l="6578" r="11118"/>
          <a:stretch/>
        </p:blipFill>
        <p:spPr>
          <a:xfrm>
            <a:off x="1943224" y="2777126"/>
            <a:ext cx="3281513" cy="2990347"/>
          </a:xfrm>
          <a:prstGeom prst="rect">
            <a:avLst/>
          </a:prstGeom>
        </p:spPr>
      </p:pic>
      <p:pic>
        <p:nvPicPr>
          <p:cNvPr id="7" name="Picture 6" descr="Chart&#10;&#10;Description automatically generated">
            <a:extLst>
              <a:ext uri="{FF2B5EF4-FFF2-40B4-BE49-F238E27FC236}">
                <a16:creationId xmlns:a16="http://schemas.microsoft.com/office/drawing/2014/main" id="{16D45D97-CB8A-4D3B-A4D1-86DA1946AA6B}"/>
              </a:ext>
            </a:extLst>
          </p:cNvPr>
          <p:cNvPicPr>
            <a:picLocks noChangeAspect="1"/>
          </p:cNvPicPr>
          <p:nvPr/>
        </p:nvPicPr>
        <p:blipFill rotWithShape="1">
          <a:blip r:embed="rId3">
            <a:extLst>
              <a:ext uri="{28A0092B-C50C-407E-A947-70E740481C1C}">
                <a14:useLocalDpi xmlns:a14="http://schemas.microsoft.com/office/drawing/2010/main" val="0"/>
              </a:ext>
            </a:extLst>
          </a:blip>
          <a:srcRect l="11052" r="10592"/>
          <a:stretch/>
        </p:blipFill>
        <p:spPr>
          <a:xfrm>
            <a:off x="5367110" y="2796700"/>
            <a:ext cx="3124126" cy="2990347"/>
          </a:xfrm>
          <a:prstGeom prst="rect">
            <a:avLst/>
          </a:prstGeom>
        </p:spPr>
      </p:pic>
      <p:pic>
        <p:nvPicPr>
          <p:cNvPr id="8" name="Picture 7" descr="Chart&#10;&#10;Description automatically generated">
            <a:extLst>
              <a:ext uri="{FF2B5EF4-FFF2-40B4-BE49-F238E27FC236}">
                <a16:creationId xmlns:a16="http://schemas.microsoft.com/office/drawing/2014/main" id="{64263C3F-4F6E-42AC-9136-A6F94EC40FC2}"/>
              </a:ext>
            </a:extLst>
          </p:cNvPr>
          <p:cNvPicPr>
            <a:picLocks noChangeAspect="1"/>
          </p:cNvPicPr>
          <p:nvPr/>
        </p:nvPicPr>
        <p:blipFill rotWithShape="1">
          <a:blip r:embed="rId4">
            <a:extLst>
              <a:ext uri="{28A0092B-C50C-407E-A947-70E740481C1C}">
                <a14:useLocalDpi xmlns:a14="http://schemas.microsoft.com/office/drawing/2010/main" val="0"/>
              </a:ext>
            </a:extLst>
          </a:blip>
          <a:srcRect l="10856" r="7040"/>
          <a:stretch/>
        </p:blipFill>
        <p:spPr>
          <a:xfrm>
            <a:off x="8633609" y="824728"/>
            <a:ext cx="3273644" cy="2990347"/>
          </a:xfrm>
          <a:prstGeom prst="rect">
            <a:avLst/>
          </a:prstGeom>
        </p:spPr>
      </p:pic>
      <p:pic>
        <p:nvPicPr>
          <p:cNvPr id="9" name="Picture 8" descr="Chart&#10;&#10;Description automatically generated">
            <a:extLst>
              <a:ext uri="{FF2B5EF4-FFF2-40B4-BE49-F238E27FC236}">
                <a16:creationId xmlns:a16="http://schemas.microsoft.com/office/drawing/2014/main" id="{4DBD9E76-771E-429B-A199-64B5076B8A35}"/>
              </a:ext>
            </a:extLst>
          </p:cNvPr>
          <p:cNvPicPr>
            <a:picLocks noChangeAspect="1"/>
          </p:cNvPicPr>
          <p:nvPr/>
        </p:nvPicPr>
        <p:blipFill rotWithShape="1">
          <a:blip r:embed="rId5">
            <a:extLst>
              <a:ext uri="{28A0092B-C50C-407E-A947-70E740481C1C}">
                <a14:useLocalDpi xmlns:a14="http://schemas.microsoft.com/office/drawing/2010/main" val="0"/>
              </a:ext>
            </a:extLst>
          </a:blip>
          <a:srcRect l="10856" t="6250" r="7040"/>
          <a:stretch/>
        </p:blipFill>
        <p:spPr>
          <a:xfrm>
            <a:off x="8633609" y="3728684"/>
            <a:ext cx="3273644" cy="2803450"/>
          </a:xfrm>
          <a:prstGeom prst="rect">
            <a:avLst/>
          </a:prstGeom>
        </p:spPr>
      </p:pic>
      <p:sp>
        <p:nvSpPr>
          <p:cNvPr id="4" name="TextBox 3">
            <a:extLst>
              <a:ext uri="{FF2B5EF4-FFF2-40B4-BE49-F238E27FC236}">
                <a16:creationId xmlns:a16="http://schemas.microsoft.com/office/drawing/2014/main" id="{5D08864F-7850-446E-AECD-6D23239614B2}"/>
              </a:ext>
            </a:extLst>
          </p:cNvPr>
          <p:cNvSpPr txBox="1"/>
          <p:nvPr/>
        </p:nvSpPr>
        <p:spPr>
          <a:xfrm>
            <a:off x="198120" y="5778200"/>
            <a:ext cx="544830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(Figures from J. East, preliminary results)</a:t>
            </a:r>
          </a:p>
        </p:txBody>
      </p:sp>
    </p:spTree>
    <p:extLst>
      <p:ext uri="{BB962C8B-B14F-4D97-AF65-F5344CB8AC3E}">
        <p14:creationId xmlns:p14="http://schemas.microsoft.com/office/powerpoint/2010/main" val="36094644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131E3-F9A8-42B8-86AE-DC3E10A3A8A8}"/>
              </a:ext>
            </a:extLst>
          </p:cNvPr>
          <p:cNvSpPr>
            <a:spLocks noGrp="1"/>
          </p:cNvSpPr>
          <p:nvPr>
            <p:ph type="title"/>
          </p:nvPr>
        </p:nvSpPr>
        <p:spPr>
          <a:xfrm>
            <a:off x="286871" y="19750"/>
            <a:ext cx="11618258" cy="1056016"/>
          </a:xfrm>
        </p:spPr>
        <p:txBody>
          <a:bodyPr/>
          <a:lstStyle/>
          <a:p>
            <a:r>
              <a:rPr lang="en-US" dirty="0"/>
              <a:t>Improving characterization of future AQ projections</a:t>
            </a:r>
          </a:p>
        </p:txBody>
      </p:sp>
      <p:sp>
        <p:nvSpPr>
          <p:cNvPr id="3" name="Content Placeholder 2">
            <a:extLst>
              <a:ext uri="{FF2B5EF4-FFF2-40B4-BE49-F238E27FC236}">
                <a16:creationId xmlns:a16="http://schemas.microsoft.com/office/drawing/2014/main" id="{BDD374F4-B36E-4F20-AD6E-A598A3F6E048}"/>
              </a:ext>
            </a:extLst>
          </p:cNvPr>
          <p:cNvSpPr>
            <a:spLocks noGrp="1"/>
          </p:cNvSpPr>
          <p:nvPr>
            <p:ph idx="1"/>
          </p:nvPr>
        </p:nvSpPr>
        <p:spPr>
          <a:xfrm>
            <a:off x="472637" y="912928"/>
            <a:ext cx="11049000" cy="5762484"/>
          </a:xfrm>
        </p:spPr>
        <p:txBody>
          <a:bodyPr>
            <a:normAutofit fontScale="77500" lnSpcReduction="20000"/>
          </a:bodyPr>
          <a:lstStyle/>
          <a:p>
            <a:r>
              <a:rPr lang="en-US" dirty="0">
                <a:solidFill>
                  <a:schemeClr val="bg2">
                    <a:lumMod val="75000"/>
                  </a:schemeClr>
                </a:solidFill>
              </a:rPr>
              <a:t>Variability and long-term changes in </a:t>
            </a:r>
            <a:r>
              <a:rPr lang="en-US" b="1" dirty="0">
                <a:solidFill>
                  <a:schemeClr val="bg2">
                    <a:lumMod val="75000"/>
                  </a:schemeClr>
                </a:solidFill>
              </a:rPr>
              <a:t>meteorological</a:t>
            </a:r>
            <a:r>
              <a:rPr lang="en-US" dirty="0">
                <a:solidFill>
                  <a:schemeClr val="bg2">
                    <a:lumMod val="75000"/>
                  </a:schemeClr>
                </a:solidFill>
              </a:rPr>
              <a:t> patterns</a:t>
            </a:r>
          </a:p>
          <a:p>
            <a:pPr lvl="1"/>
            <a:r>
              <a:rPr lang="en-US" dirty="0">
                <a:solidFill>
                  <a:schemeClr val="bg2">
                    <a:lumMod val="75000"/>
                  </a:schemeClr>
                </a:solidFill>
              </a:rPr>
              <a:t>Long range transport</a:t>
            </a:r>
          </a:p>
          <a:p>
            <a:pPr lvl="1"/>
            <a:r>
              <a:rPr lang="en-US" dirty="0">
                <a:solidFill>
                  <a:schemeClr val="bg2">
                    <a:lumMod val="75000"/>
                  </a:schemeClr>
                </a:solidFill>
              </a:rPr>
              <a:t>Precipitation</a:t>
            </a:r>
          </a:p>
          <a:p>
            <a:pPr lvl="1"/>
            <a:r>
              <a:rPr lang="en-US" dirty="0">
                <a:solidFill>
                  <a:schemeClr val="bg2">
                    <a:lumMod val="75000"/>
                  </a:schemeClr>
                </a:solidFill>
              </a:rPr>
              <a:t>Changes in cloud cover </a:t>
            </a:r>
            <a:r>
              <a:rPr lang="en-US" dirty="0">
                <a:solidFill>
                  <a:schemeClr val="bg2">
                    <a:lumMod val="75000"/>
                  </a:schemeClr>
                </a:solidFill>
                <a:sym typeface="Wingdings" panose="05000000000000000000" pitchFamily="2" charset="2"/>
              </a:rPr>
              <a:t> photolysis rates relevant for ozone</a:t>
            </a:r>
            <a:endParaRPr lang="en-US" dirty="0">
              <a:solidFill>
                <a:schemeClr val="bg2">
                  <a:lumMod val="75000"/>
                </a:schemeClr>
              </a:solidFill>
            </a:endParaRPr>
          </a:p>
          <a:p>
            <a:pPr lvl="1"/>
            <a:endParaRPr lang="en-US" dirty="0">
              <a:solidFill>
                <a:schemeClr val="bg2">
                  <a:lumMod val="75000"/>
                </a:schemeClr>
              </a:solidFill>
            </a:endParaRPr>
          </a:p>
          <a:p>
            <a:r>
              <a:rPr lang="en-US" dirty="0">
                <a:solidFill>
                  <a:schemeClr val="bg2">
                    <a:lumMod val="75000"/>
                  </a:schemeClr>
                </a:solidFill>
              </a:rPr>
              <a:t>Variability and long-term changes in </a:t>
            </a:r>
            <a:r>
              <a:rPr lang="en-US" b="1" dirty="0">
                <a:solidFill>
                  <a:schemeClr val="bg2">
                    <a:lumMod val="75000"/>
                  </a:schemeClr>
                </a:solidFill>
              </a:rPr>
              <a:t>emissions</a:t>
            </a:r>
            <a:r>
              <a:rPr lang="en-US" dirty="0">
                <a:solidFill>
                  <a:schemeClr val="bg2">
                    <a:lumMod val="75000"/>
                  </a:schemeClr>
                </a:solidFill>
              </a:rPr>
              <a:t>: </a:t>
            </a:r>
          </a:p>
          <a:p>
            <a:pPr lvl="1"/>
            <a:r>
              <a:rPr lang="en-US" dirty="0">
                <a:solidFill>
                  <a:schemeClr val="bg2">
                    <a:lumMod val="75000"/>
                  </a:schemeClr>
                </a:solidFill>
              </a:rPr>
              <a:t>Climate/Land Use driven:</a:t>
            </a:r>
          </a:p>
          <a:p>
            <a:pPr lvl="2"/>
            <a:r>
              <a:rPr lang="en-US" dirty="0">
                <a:solidFill>
                  <a:schemeClr val="bg2">
                    <a:lumMod val="75000"/>
                  </a:schemeClr>
                </a:solidFill>
              </a:rPr>
              <a:t>Wildfires </a:t>
            </a:r>
          </a:p>
          <a:p>
            <a:pPr lvl="2"/>
            <a:r>
              <a:rPr lang="en-US" dirty="0">
                <a:solidFill>
                  <a:schemeClr val="bg2">
                    <a:lumMod val="75000"/>
                  </a:schemeClr>
                </a:solidFill>
              </a:rPr>
              <a:t>Dust</a:t>
            </a:r>
          </a:p>
          <a:p>
            <a:pPr lvl="2"/>
            <a:r>
              <a:rPr lang="en-US" dirty="0" err="1">
                <a:solidFill>
                  <a:schemeClr val="bg2">
                    <a:lumMod val="75000"/>
                  </a:schemeClr>
                </a:solidFill>
              </a:rPr>
              <a:t>Biogenics</a:t>
            </a:r>
            <a:endParaRPr lang="en-US" dirty="0">
              <a:solidFill>
                <a:schemeClr val="bg2">
                  <a:lumMod val="75000"/>
                </a:schemeClr>
              </a:solidFill>
            </a:endParaRPr>
          </a:p>
          <a:p>
            <a:pPr lvl="2"/>
            <a:r>
              <a:rPr lang="en-US" dirty="0">
                <a:solidFill>
                  <a:schemeClr val="bg2">
                    <a:lumMod val="75000"/>
                  </a:schemeClr>
                </a:solidFill>
              </a:rPr>
              <a:t>Fertilizer application</a:t>
            </a:r>
          </a:p>
          <a:p>
            <a:pPr lvl="2"/>
            <a:r>
              <a:rPr lang="en-US" dirty="0">
                <a:solidFill>
                  <a:schemeClr val="bg2">
                    <a:lumMod val="75000"/>
                  </a:schemeClr>
                </a:solidFill>
              </a:rPr>
              <a:t>Residential wood combustion</a:t>
            </a:r>
          </a:p>
          <a:p>
            <a:pPr lvl="1"/>
            <a:r>
              <a:rPr lang="en-US" dirty="0">
                <a:solidFill>
                  <a:schemeClr val="bg2">
                    <a:lumMod val="75000"/>
                  </a:schemeClr>
                </a:solidFill>
              </a:rPr>
              <a:t>Policy driven:</a:t>
            </a:r>
          </a:p>
          <a:p>
            <a:pPr lvl="2"/>
            <a:r>
              <a:rPr lang="en-US" dirty="0">
                <a:solidFill>
                  <a:schemeClr val="bg2">
                    <a:lumMod val="75000"/>
                  </a:schemeClr>
                </a:solidFill>
              </a:rPr>
              <a:t>Energy scenarios</a:t>
            </a:r>
          </a:p>
          <a:p>
            <a:pPr lvl="2"/>
            <a:r>
              <a:rPr lang="en-US" dirty="0">
                <a:solidFill>
                  <a:schemeClr val="bg2">
                    <a:lumMod val="75000"/>
                  </a:schemeClr>
                </a:solidFill>
              </a:rPr>
              <a:t>Mobile emissions</a:t>
            </a:r>
          </a:p>
          <a:p>
            <a:pPr lvl="1"/>
            <a:r>
              <a:rPr lang="en-US" dirty="0">
                <a:solidFill>
                  <a:schemeClr val="bg2">
                    <a:lumMod val="75000"/>
                  </a:schemeClr>
                </a:solidFill>
              </a:rPr>
              <a:t>Global emissions </a:t>
            </a:r>
            <a:r>
              <a:rPr lang="en-US" dirty="0">
                <a:solidFill>
                  <a:schemeClr val="bg2">
                    <a:lumMod val="75000"/>
                  </a:schemeClr>
                </a:solidFill>
                <a:sym typeface="Wingdings" panose="05000000000000000000" pitchFamily="2" charset="2"/>
              </a:rPr>
              <a:t> wildfires, global energy demand, methane, etc</a:t>
            </a:r>
            <a:r>
              <a:rPr lang="en-US" dirty="0">
                <a:sym typeface="Wingdings" panose="05000000000000000000" pitchFamily="2" charset="2"/>
              </a:rPr>
              <a:t>.</a:t>
            </a:r>
            <a:endParaRPr lang="en-US" dirty="0"/>
          </a:p>
          <a:p>
            <a:pPr marL="0" indent="0">
              <a:buNone/>
            </a:pPr>
            <a:endParaRPr lang="en-US" dirty="0"/>
          </a:p>
          <a:p>
            <a:r>
              <a:rPr lang="en-US" dirty="0"/>
              <a:t>Changes in </a:t>
            </a:r>
            <a:r>
              <a:rPr lang="en-US" b="1" dirty="0">
                <a:solidFill>
                  <a:srgbClr val="0000FF"/>
                </a:solidFill>
              </a:rPr>
              <a:t>chemistry-climate</a:t>
            </a:r>
            <a:r>
              <a:rPr lang="en-US" dirty="0"/>
              <a:t> interactions:</a:t>
            </a:r>
          </a:p>
          <a:p>
            <a:pPr lvl="1"/>
            <a:r>
              <a:rPr lang="en-US" dirty="0"/>
              <a:t>Methane</a:t>
            </a:r>
          </a:p>
          <a:p>
            <a:pPr lvl="1"/>
            <a:r>
              <a:rPr lang="en-US" dirty="0"/>
              <a:t>Aerosol-cloud feedbacks</a:t>
            </a:r>
          </a:p>
          <a:p>
            <a:pPr lvl="1"/>
            <a:r>
              <a:rPr lang="en-US" dirty="0"/>
              <a:t>Wintertime aerosol formation chemistry</a:t>
            </a:r>
          </a:p>
          <a:p>
            <a:pPr marL="457200" lvl="1" indent="0">
              <a:buNone/>
            </a:pPr>
            <a:endParaRPr lang="en-US" dirty="0"/>
          </a:p>
        </p:txBody>
      </p:sp>
      <p:sp>
        <p:nvSpPr>
          <p:cNvPr id="5" name="Slide Number Placeholder 4">
            <a:extLst>
              <a:ext uri="{FF2B5EF4-FFF2-40B4-BE49-F238E27FC236}">
                <a16:creationId xmlns:a16="http://schemas.microsoft.com/office/drawing/2014/main" id="{D44D5AA1-1E33-4A3E-9AE0-3AD47E7F1B0B}"/>
              </a:ext>
            </a:extLst>
          </p:cNvPr>
          <p:cNvSpPr>
            <a:spLocks noGrp="1"/>
          </p:cNvSpPr>
          <p:nvPr>
            <p:ph type="sldNum" sz="quarter" idx="12"/>
          </p:nvPr>
        </p:nvSpPr>
        <p:spPr/>
        <p:txBody>
          <a:bodyPr/>
          <a:lstStyle/>
          <a:p>
            <a:fld id="{840B6B02-F67E-4BAE-BEAE-4A401037C6C1}" type="slidenum">
              <a:rPr lang="en-US" smtClean="0"/>
              <a:t>32</a:t>
            </a:fld>
            <a:endParaRPr lang="en-US"/>
          </a:p>
        </p:txBody>
      </p:sp>
    </p:spTree>
    <p:extLst>
      <p:ext uri="{BB962C8B-B14F-4D97-AF65-F5344CB8AC3E}">
        <p14:creationId xmlns:p14="http://schemas.microsoft.com/office/powerpoint/2010/main" val="11601485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2DE4D-6997-4EAA-813D-A05C7E0F2D47}"/>
              </a:ext>
            </a:extLst>
          </p:cNvPr>
          <p:cNvSpPr>
            <a:spLocks noGrp="1"/>
          </p:cNvSpPr>
          <p:nvPr>
            <p:ph type="title"/>
          </p:nvPr>
        </p:nvSpPr>
        <p:spPr/>
        <p:txBody>
          <a:bodyPr>
            <a:normAutofit fontScale="90000"/>
          </a:bodyPr>
          <a:lstStyle/>
          <a:p>
            <a:r>
              <a:rPr lang="en-US" dirty="0"/>
              <a:t>Assessing Air Quality Impacts of Methane Chemistry</a:t>
            </a:r>
          </a:p>
        </p:txBody>
      </p:sp>
      <p:sp>
        <p:nvSpPr>
          <p:cNvPr id="3" name="Content Placeholder 2">
            <a:extLst>
              <a:ext uri="{FF2B5EF4-FFF2-40B4-BE49-F238E27FC236}">
                <a16:creationId xmlns:a16="http://schemas.microsoft.com/office/drawing/2014/main" id="{51FBC130-5BDD-4B65-9E37-3F21A2EE487F}"/>
              </a:ext>
            </a:extLst>
          </p:cNvPr>
          <p:cNvSpPr>
            <a:spLocks noGrp="1"/>
          </p:cNvSpPr>
          <p:nvPr>
            <p:ph idx="1"/>
          </p:nvPr>
        </p:nvSpPr>
        <p:spPr>
          <a:xfrm>
            <a:off x="284747" y="1126331"/>
            <a:ext cx="5245100" cy="5103019"/>
          </a:xfrm>
        </p:spPr>
        <p:txBody>
          <a:bodyPr>
            <a:normAutofit/>
          </a:bodyPr>
          <a:lstStyle/>
          <a:p>
            <a:r>
              <a:rPr lang="en-US" sz="1800" dirty="0"/>
              <a:t>Methane affects oxidant budgets and therefore the atmospheric chemical environment relevant for formation of other pollutions (e.g. ozone)</a:t>
            </a:r>
          </a:p>
          <a:p>
            <a:endParaRPr lang="en-US" sz="1800" dirty="0"/>
          </a:p>
          <a:p>
            <a:r>
              <a:rPr lang="en-US" sz="1800" dirty="0"/>
              <a:t>How can we better characterize/bound the impacts of methane chemistry assumptions in existing modeling tools/chemical mechanisms? </a:t>
            </a:r>
          </a:p>
          <a:p>
            <a:pPr marL="0" indent="0">
              <a:buNone/>
            </a:pPr>
            <a:endParaRPr lang="en-US" sz="1800" dirty="0"/>
          </a:p>
          <a:p>
            <a:r>
              <a:rPr lang="en-US" sz="1800" dirty="0"/>
              <a:t>How can we improve the characterization of methane in model-ready emission inventories? </a:t>
            </a:r>
          </a:p>
          <a:p>
            <a:pPr marL="0" indent="0">
              <a:buNone/>
            </a:pPr>
            <a:endParaRPr lang="en-US" sz="1800" dirty="0"/>
          </a:p>
          <a:p>
            <a:r>
              <a:rPr lang="en-US" sz="1800" dirty="0"/>
              <a:t>How might changes in methane concentrations and other species affecting atmospheric oxidants (e.g. NO</a:t>
            </a:r>
            <a:r>
              <a:rPr lang="en-US" sz="1800" baseline="-25000" dirty="0"/>
              <a:t>x</a:t>
            </a:r>
            <a:r>
              <a:rPr lang="en-US" sz="1800" dirty="0"/>
              <a:t>) due to changes in climate/energy policies further affect pollutant distributions?</a:t>
            </a:r>
          </a:p>
        </p:txBody>
      </p:sp>
      <p:sp>
        <p:nvSpPr>
          <p:cNvPr id="5" name="Slide Number Placeholder 4">
            <a:extLst>
              <a:ext uri="{FF2B5EF4-FFF2-40B4-BE49-F238E27FC236}">
                <a16:creationId xmlns:a16="http://schemas.microsoft.com/office/drawing/2014/main" id="{2D2D686A-788D-4D71-9D75-6EC60228AA36}"/>
              </a:ext>
            </a:extLst>
          </p:cNvPr>
          <p:cNvSpPr>
            <a:spLocks noGrp="1"/>
          </p:cNvSpPr>
          <p:nvPr>
            <p:ph type="sldNum" sz="quarter" idx="12"/>
          </p:nvPr>
        </p:nvSpPr>
        <p:spPr/>
        <p:txBody>
          <a:bodyPr/>
          <a:lstStyle/>
          <a:p>
            <a:fld id="{840B6B02-F67E-4BAE-BEAE-4A401037C6C1}" type="slidenum">
              <a:rPr lang="en-US" smtClean="0"/>
              <a:t>33</a:t>
            </a:fld>
            <a:endParaRPr lang="en-US"/>
          </a:p>
        </p:txBody>
      </p:sp>
      <p:pic>
        <p:nvPicPr>
          <p:cNvPr id="5122" name="Picture 2" descr="image">
            <a:extLst>
              <a:ext uri="{FF2B5EF4-FFF2-40B4-BE49-F238E27FC236}">
                <a16:creationId xmlns:a16="http://schemas.microsoft.com/office/drawing/2014/main" id="{B4C1BCCA-01D4-431C-8A4A-D083AD4A02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9847" y="1706561"/>
            <a:ext cx="6562125" cy="29241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13A653E-B805-4E5F-8A34-6566F6A7F66C}"/>
              </a:ext>
            </a:extLst>
          </p:cNvPr>
          <p:cNvSpPr txBox="1"/>
          <p:nvPr/>
        </p:nvSpPr>
        <p:spPr>
          <a:xfrm>
            <a:off x="10515600" y="4737100"/>
            <a:ext cx="2476500" cy="307777"/>
          </a:xfrm>
          <a:prstGeom prst="rect">
            <a:avLst/>
          </a:prstGeom>
          <a:noFill/>
        </p:spPr>
        <p:txBody>
          <a:bodyPr wrap="square" rtlCol="0">
            <a:spAutoFit/>
          </a:bodyPr>
          <a:lstStyle/>
          <a:p>
            <a:r>
              <a:rPr lang="en-US" sz="1400" i="1" dirty="0">
                <a:latin typeface="Arial" panose="020B0604020202020204" pitchFamily="34" charset="0"/>
                <a:cs typeface="Arial" panose="020B0604020202020204" pitchFamily="34" charset="0"/>
              </a:rPr>
              <a:t>Fiore et al., 2008</a:t>
            </a:r>
          </a:p>
        </p:txBody>
      </p:sp>
    </p:spTree>
    <p:extLst>
      <p:ext uri="{BB962C8B-B14F-4D97-AF65-F5344CB8AC3E}">
        <p14:creationId xmlns:p14="http://schemas.microsoft.com/office/powerpoint/2010/main" val="21445220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4BED8-672C-479A-BEF7-40B184A3B1A5}"/>
              </a:ext>
            </a:extLst>
          </p:cNvPr>
          <p:cNvSpPr>
            <a:spLocks noGrp="1"/>
          </p:cNvSpPr>
          <p:nvPr>
            <p:ph type="title"/>
          </p:nvPr>
        </p:nvSpPr>
        <p:spPr>
          <a:xfrm>
            <a:off x="127591" y="-163117"/>
            <a:ext cx="11935239" cy="1325563"/>
          </a:xfrm>
        </p:spPr>
        <p:txBody>
          <a:bodyPr/>
          <a:lstStyle/>
          <a:p>
            <a:r>
              <a:rPr lang="en-US" sz="3200" dirty="0"/>
              <a:t>Investigate aerosol feedbacks in coupled air quality models</a:t>
            </a:r>
          </a:p>
        </p:txBody>
      </p:sp>
      <p:pic>
        <p:nvPicPr>
          <p:cNvPr id="4" name="Picture 3">
            <a:extLst>
              <a:ext uri="{FF2B5EF4-FFF2-40B4-BE49-F238E27FC236}">
                <a16:creationId xmlns:a16="http://schemas.microsoft.com/office/drawing/2014/main" id="{866BABDD-7368-4536-BBF7-C845746A9C38}"/>
              </a:ext>
            </a:extLst>
          </p:cNvPr>
          <p:cNvPicPr>
            <a:picLocks noChangeAspect="1"/>
          </p:cNvPicPr>
          <p:nvPr/>
        </p:nvPicPr>
        <p:blipFill>
          <a:blip r:embed="rId3"/>
          <a:stretch>
            <a:fillRect/>
          </a:stretch>
        </p:blipFill>
        <p:spPr>
          <a:xfrm>
            <a:off x="501649" y="1488342"/>
            <a:ext cx="5873561" cy="3386685"/>
          </a:xfrm>
          <a:prstGeom prst="rect">
            <a:avLst/>
          </a:prstGeom>
        </p:spPr>
      </p:pic>
      <p:sp>
        <p:nvSpPr>
          <p:cNvPr id="5" name="TextBox 4">
            <a:extLst>
              <a:ext uri="{FF2B5EF4-FFF2-40B4-BE49-F238E27FC236}">
                <a16:creationId xmlns:a16="http://schemas.microsoft.com/office/drawing/2014/main" id="{1A3785E5-0868-4403-9EC2-E42E2BD12B5B}"/>
              </a:ext>
            </a:extLst>
          </p:cNvPr>
          <p:cNvSpPr txBox="1"/>
          <p:nvPr/>
        </p:nvSpPr>
        <p:spPr>
          <a:xfrm>
            <a:off x="237122" y="5068952"/>
            <a:ext cx="5581650" cy="369332"/>
          </a:xfrm>
          <a:prstGeom prst="rect">
            <a:avLst/>
          </a:prstGeom>
          <a:noFill/>
        </p:spPr>
        <p:txBody>
          <a:bodyPr wrap="square" rtlCol="0">
            <a:spAutoFit/>
          </a:bodyPr>
          <a:lstStyle/>
          <a:p>
            <a:r>
              <a:rPr lang="en-US" i="1" dirty="0">
                <a:latin typeface="Arial" panose="020B0604020202020204" pitchFamily="34" charset="0"/>
                <a:cs typeface="Arial" panose="020B0604020202020204" pitchFamily="34" charset="0"/>
              </a:rPr>
              <a:t>K. Wang, … J. Pleim, R. Mathur, </a:t>
            </a:r>
            <a:r>
              <a:rPr lang="en-US" b="1" i="1" dirty="0">
                <a:latin typeface="Arial" panose="020B0604020202020204" pitchFamily="34" charset="0"/>
                <a:cs typeface="Arial" panose="020B0604020202020204" pitchFamily="34" charset="0"/>
              </a:rPr>
              <a:t>J. Kelly</a:t>
            </a:r>
            <a:r>
              <a:rPr lang="en-US" i="1" dirty="0">
                <a:latin typeface="Arial" panose="020B0604020202020204" pitchFamily="34" charset="0"/>
                <a:cs typeface="Arial" panose="020B0604020202020204" pitchFamily="34" charset="0"/>
              </a:rPr>
              <a:t> et al., 2020</a:t>
            </a:r>
          </a:p>
        </p:txBody>
      </p:sp>
      <p:sp>
        <p:nvSpPr>
          <p:cNvPr id="3" name="TextBox 2">
            <a:extLst>
              <a:ext uri="{FF2B5EF4-FFF2-40B4-BE49-F238E27FC236}">
                <a16:creationId xmlns:a16="http://schemas.microsoft.com/office/drawing/2014/main" id="{E811F4F0-98DC-402E-8AEC-A956DC2945BB}"/>
              </a:ext>
            </a:extLst>
          </p:cNvPr>
          <p:cNvSpPr txBox="1"/>
          <p:nvPr/>
        </p:nvSpPr>
        <p:spPr>
          <a:xfrm>
            <a:off x="6373230" y="1521238"/>
            <a:ext cx="5689600" cy="397031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Coupled models are very computationally expensive and may not generally make a big enough difference to justify the additional computational expense of running routinely for OAQPS purposes</a:t>
            </a: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However, these systems could offer an opportunity to investigate in more detail the interactions between changes in pollutant concentrations and regional/national climate</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Such analyses could </a:t>
            </a:r>
            <a:r>
              <a:rPr lang="en-US" dirty="0">
                <a:solidFill>
                  <a:srgbClr val="0000FF"/>
                </a:solidFill>
                <a:latin typeface="Arial" panose="020B0604020202020204" pitchFamily="34" charset="0"/>
                <a:cs typeface="Arial" panose="020B0604020202020204" pitchFamily="34" charset="0"/>
              </a:rPr>
              <a:t>inform cost/benefit assessments of individual policy options </a:t>
            </a:r>
            <a:r>
              <a:rPr lang="en-US" dirty="0">
                <a:latin typeface="Arial" panose="020B0604020202020204" pitchFamily="34" charset="0"/>
                <a:cs typeface="Arial" panose="020B0604020202020204" pitchFamily="34" charset="0"/>
              </a:rPr>
              <a:t>or broader strategy options in the context of climate change</a:t>
            </a:r>
          </a:p>
        </p:txBody>
      </p:sp>
      <p:sp>
        <p:nvSpPr>
          <p:cNvPr id="7" name="Slide Number Placeholder 6">
            <a:extLst>
              <a:ext uri="{FF2B5EF4-FFF2-40B4-BE49-F238E27FC236}">
                <a16:creationId xmlns:a16="http://schemas.microsoft.com/office/drawing/2014/main" id="{5CB7202B-39F5-4104-A2DD-FA508A462F49}"/>
              </a:ext>
            </a:extLst>
          </p:cNvPr>
          <p:cNvSpPr>
            <a:spLocks noGrp="1"/>
          </p:cNvSpPr>
          <p:nvPr>
            <p:ph type="sldNum" sz="quarter" idx="12"/>
          </p:nvPr>
        </p:nvSpPr>
        <p:spPr/>
        <p:txBody>
          <a:bodyPr/>
          <a:lstStyle/>
          <a:p>
            <a:fld id="{840B6B02-F67E-4BAE-BEAE-4A401037C6C1}" type="slidenum">
              <a:rPr lang="en-US" smtClean="0"/>
              <a:t>34</a:t>
            </a:fld>
            <a:endParaRPr lang="en-US"/>
          </a:p>
        </p:txBody>
      </p:sp>
    </p:spTree>
    <p:extLst>
      <p:ext uri="{BB962C8B-B14F-4D97-AF65-F5344CB8AC3E}">
        <p14:creationId xmlns:p14="http://schemas.microsoft.com/office/powerpoint/2010/main" val="14802021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A979-0E8F-4AE2-A746-5025DA4574B7}"/>
              </a:ext>
            </a:extLst>
          </p:cNvPr>
          <p:cNvSpPr>
            <a:spLocks noGrp="1"/>
          </p:cNvSpPr>
          <p:nvPr>
            <p:ph type="title"/>
          </p:nvPr>
        </p:nvSpPr>
        <p:spPr/>
        <p:txBody>
          <a:bodyPr/>
          <a:lstStyle/>
          <a:p>
            <a:r>
              <a:rPr lang="en-US" dirty="0"/>
              <a:t>Consideration of Ecosystem Impacts</a:t>
            </a:r>
          </a:p>
        </p:txBody>
      </p:sp>
      <p:sp>
        <p:nvSpPr>
          <p:cNvPr id="3" name="Content Placeholder 2">
            <a:extLst>
              <a:ext uri="{FF2B5EF4-FFF2-40B4-BE49-F238E27FC236}">
                <a16:creationId xmlns:a16="http://schemas.microsoft.com/office/drawing/2014/main" id="{B1ACF77E-0D30-4DE6-B5D9-5940EE06793A}"/>
              </a:ext>
            </a:extLst>
          </p:cNvPr>
          <p:cNvSpPr>
            <a:spLocks noGrp="1"/>
          </p:cNvSpPr>
          <p:nvPr>
            <p:ph idx="1"/>
          </p:nvPr>
        </p:nvSpPr>
        <p:spPr>
          <a:xfrm>
            <a:off x="246561" y="1152039"/>
            <a:ext cx="5849439" cy="4717435"/>
          </a:xfrm>
        </p:spPr>
        <p:txBody>
          <a:bodyPr>
            <a:normAutofit fontScale="92500" lnSpcReduction="20000"/>
          </a:bodyPr>
          <a:lstStyle/>
          <a:p>
            <a:r>
              <a:rPr lang="en-US" sz="2200" dirty="0"/>
              <a:t>Relevant for consideration of secondary NAAQS standards </a:t>
            </a:r>
          </a:p>
          <a:p>
            <a:endParaRPr lang="en-US" sz="2200" dirty="0"/>
          </a:p>
          <a:p>
            <a:r>
              <a:rPr lang="en-US" sz="2200" dirty="0"/>
              <a:t>How will future climate change affect sensitive ecosystems also experiencing air pollution effects?</a:t>
            </a:r>
          </a:p>
          <a:p>
            <a:endParaRPr lang="en-US" sz="2200" dirty="0"/>
          </a:p>
          <a:p>
            <a:r>
              <a:rPr lang="en-US" sz="2200" dirty="0"/>
              <a:t>How will changes in emissions under different energy scenarios and climate strategies impact ecosystems? </a:t>
            </a:r>
          </a:p>
          <a:p>
            <a:endParaRPr lang="en-US" sz="2200" dirty="0"/>
          </a:p>
          <a:p>
            <a:r>
              <a:rPr lang="en-US" sz="2200" dirty="0"/>
              <a:t>How will other strategies implemented to combat the consequences of climate change impact ecosystems? E.g., nitrogen impacts from increased prescribed burning to offset increased wildfire severity</a:t>
            </a:r>
          </a:p>
          <a:p>
            <a:endParaRPr lang="en-US" dirty="0"/>
          </a:p>
        </p:txBody>
      </p:sp>
      <p:sp>
        <p:nvSpPr>
          <p:cNvPr id="4" name="Slide Number Placeholder 3">
            <a:extLst>
              <a:ext uri="{FF2B5EF4-FFF2-40B4-BE49-F238E27FC236}">
                <a16:creationId xmlns:a16="http://schemas.microsoft.com/office/drawing/2014/main" id="{E584B3BC-CCE6-46BD-A393-D182C9C42069}"/>
              </a:ext>
            </a:extLst>
          </p:cNvPr>
          <p:cNvSpPr>
            <a:spLocks noGrp="1"/>
          </p:cNvSpPr>
          <p:nvPr>
            <p:ph type="sldNum" sz="quarter" idx="12"/>
          </p:nvPr>
        </p:nvSpPr>
        <p:spPr/>
        <p:txBody>
          <a:bodyPr/>
          <a:lstStyle/>
          <a:p>
            <a:fld id="{840B6B02-F67E-4BAE-BEAE-4A401037C6C1}" type="slidenum">
              <a:rPr lang="en-US" smtClean="0"/>
              <a:pPr/>
              <a:t>35</a:t>
            </a:fld>
            <a:endParaRPr lang="en-US"/>
          </a:p>
        </p:txBody>
      </p:sp>
      <p:pic>
        <p:nvPicPr>
          <p:cNvPr id="6" name="Picture 5">
            <a:extLst>
              <a:ext uri="{FF2B5EF4-FFF2-40B4-BE49-F238E27FC236}">
                <a16:creationId xmlns:a16="http://schemas.microsoft.com/office/drawing/2014/main" id="{F10ADF1B-C91A-41D1-A7F5-ECD356EB2D09}"/>
              </a:ext>
            </a:extLst>
          </p:cNvPr>
          <p:cNvPicPr>
            <a:picLocks noChangeAspect="1"/>
          </p:cNvPicPr>
          <p:nvPr/>
        </p:nvPicPr>
        <p:blipFill>
          <a:blip r:embed="rId2"/>
          <a:stretch>
            <a:fillRect/>
          </a:stretch>
        </p:blipFill>
        <p:spPr>
          <a:xfrm>
            <a:off x="6530705" y="1934424"/>
            <a:ext cx="4987149" cy="2849301"/>
          </a:xfrm>
          <a:prstGeom prst="rect">
            <a:avLst/>
          </a:prstGeom>
        </p:spPr>
      </p:pic>
      <p:sp>
        <p:nvSpPr>
          <p:cNvPr id="7" name="TextBox 6">
            <a:extLst>
              <a:ext uri="{FF2B5EF4-FFF2-40B4-BE49-F238E27FC236}">
                <a16:creationId xmlns:a16="http://schemas.microsoft.com/office/drawing/2014/main" id="{642F942F-EC2C-4EFC-A041-81324B35C2AC}"/>
              </a:ext>
            </a:extLst>
          </p:cNvPr>
          <p:cNvSpPr txBox="1"/>
          <p:nvPr/>
        </p:nvSpPr>
        <p:spPr>
          <a:xfrm>
            <a:off x="7165154" y="4882868"/>
            <a:ext cx="5567149"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Koplitz et al., 2020 (work done while in ORD)</a:t>
            </a:r>
          </a:p>
        </p:txBody>
      </p:sp>
      <p:sp>
        <p:nvSpPr>
          <p:cNvPr id="8" name="TextBox 7">
            <a:extLst>
              <a:ext uri="{FF2B5EF4-FFF2-40B4-BE49-F238E27FC236}">
                <a16:creationId xmlns:a16="http://schemas.microsoft.com/office/drawing/2014/main" id="{E719837B-DA7A-4861-B5E3-7B9C95580A97}"/>
              </a:ext>
            </a:extLst>
          </p:cNvPr>
          <p:cNvSpPr txBox="1"/>
          <p:nvPr/>
        </p:nvSpPr>
        <p:spPr>
          <a:xfrm>
            <a:off x="6730410" y="1359579"/>
            <a:ext cx="4987149" cy="615553"/>
          </a:xfrm>
          <a:prstGeom prst="rect">
            <a:avLst/>
          </a:prstGeom>
          <a:noFill/>
        </p:spPr>
        <p:txBody>
          <a:bodyPr wrap="square" rtlCol="0">
            <a:spAutoFit/>
          </a:bodyPr>
          <a:lstStyle/>
          <a:p>
            <a:r>
              <a:rPr lang="en-US" sz="1700" b="1" dirty="0">
                <a:latin typeface="Arial" panose="020B0604020202020204" pitchFamily="34" charset="0"/>
                <a:cs typeface="Arial" panose="020B0604020202020204" pitchFamily="34" charset="0"/>
              </a:rPr>
              <a:t>Contribution of Wildland Fire Emissions to Nitrogen Deposition</a:t>
            </a:r>
          </a:p>
        </p:txBody>
      </p:sp>
    </p:spTree>
    <p:extLst>
      <p:ext uri="{BB962C8B-B14F-4D97-AF65-F5344CB8AC3E}">
        <p14:creationId xmlns:p14="http://schemas.microsoft.com/office/powerpoint/2010/main" val="4159197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E32BC-CEEE-43B1-867F-1E5FA4A4B9B6}"/>
              </a:ext>
            </a:extLst>
          </p:cNvPr>
          <p:cNvSpPr>
            <a:spLocks noGrp="1"/>
          </p:cNvSpPr>
          <p:nvPr>
            <p:ph type="title"/>
          </p:nvPr>
        </p:nvSpPr>
        <p:spPr>
          <a:xfrm>
            <a:off x="475941" y="-136480"/>
            <a:ext cx="11468100" cy="1325563"/>
          </a:xfrm>
        </p:spPr>
        <p:txBody>
          <a:bodyPr/>
          <a:lstStyle/>
          <a:p>
            <a:r>
              <a:rPr lang="en-US" dirty="0"/>
              <a:t>Connecting to Other In-House Activities/Capabilities</a:t>
            </a:r>
          </a:p>
        </p:txBody>
      </p:sp>
      <p:grpSp>
        <p:nvGrpSpPr>
          <p:cNvPr id="3" name="Group 2">
            <a:extLst>
              <a:ext uri="{FF2B5EF4-FFF2-40B4-BE49-F238E27FC236}">
                <a16:creationId xmlns:a16="http://schemas.microsoft.com/office/drawing/2014/main" id="{43867534-DC03-4C86-89E9-0B0616D31B15}"/>
              </a:ext>
            </a:extLst>
          </p:cNvPr>
          <p:cNvGrpSpPr/>
          <p:nvPr/>
        </p:nvGrpSpPr>
        <p:grpSpPr>
          <a:xfrm>
            <a:off x="992867" y="950296"/>
            <a:ext cx="10206266" cy="5255245"/>
            <a:chOff x="739239" y="1135063"/>
            <a:chExt cx="10206266" cy="5255245"/>
          </a:xfrm>
        </p:grpSpPr>
        <p:sp>
          <p:nvSpPr>
            <p:cNvPr id="4" name="TextBox 3">
              <a:extLst>
                <a:ext uri="{FF2B5EF4-FFF2-40B4-BE49-F238E27FC236}">
                  <a16:creationId xmlns:a16="http://schemas.microsoft.com/office/drawing/2014/main" id="{31223E8D-78A2-4433-9650-C2411F4CE065}"/>
                </a:ext>
              </a:extLst>
            </p:cNvPr>
            <p:cNvSpPr txBox="1"/>
            <p:nvPr/>
          </p:nvSpPr>
          <p:spPr>
            <a:xfrm>
              <a:off x="787433" y="1135063"/>
              <a:ext cx="8934451" cy="1754326"/>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AQAD</a:t>
              </a:r>
            </a:p>
            <a:p>
              <a:pPr marL="285750" indent="-285750">
                <a:buFontTx/>
                <a:buChar char="-"/>
              </a:pPr>
              <a:r>
                <a:rPr lang="en-US" dirty="0">
                  <a:latin typeface="Arial" panose="020B0604020202020204" pitchFamily="34" charset="0"/>
                  <a:cs typeface="Arial" panose="020B0604020202020204" pitchFamily="34" charset="0"/>
                </a:rPr>
                <a:t>Future </a:t>
              </a:r>
              <a:r>
                <a:rPr lang="en-US">
                  <a:latin typeface="Arial" panose="020B0604020202020204" pitchFamily="34" charset="0"/>
                  <a:cs typeface="Arial" panose="020B0604020202020204" pitchFamily="34" charset="0"/>
                </a:rPr>
                <a:t>emissions projections (EIAG)</a:t>
              </a:r>
              <a:endParaRPr lang="en-US" dirty="0">
                <a:latin typeface="Arial" panose="020B0604020202020204" pitchFamily="34" charset="0"/>
                <a:cs typeface="Arial" panose="020B0604020202020204" pitchFamily="34" charset="0"/>
              </a:endParaRPr>
            </a:p>
            <a:p>
              <a:pPr marL="285750" indent="-285750">
                <a:buFontTx/>
                <a:buChar char="-"/>
              </a:pPr>
              <a:r>
                <a:rPr lang="en-US" dirty="0">
                  <a:latin typeface="Arial" panose="020B0604020202020204" pitchFamily="34" charset="0"/>
                  <a:cs typeface="Arial" panose="020B0604020202020204" pitchFamily="34" charset="0"/>
                </a:rPr>
                <a:t>GHG monitoring (AAMG)</a:t>
              </a:r>
            </a:p>
            <a:p>
              <a:pPr marL="285750" indent="-285750">
                <a:buFontTx/>
                <a:buChar char="-"/>
              </a:pPr>
              <a:r>
                <a:rPr lang="en-US" dirty="0">
                  <a:latin typeface="Arial" panose="020B0604020202020204" pitchFamily="34" charset="0"/>
                  <a:cs typeface="Arial" panose="020B0604020202020204" pitchFamily="34" charset="0"/>
                </a:rPr>
                <a:t>Emission control technologies (MTG)</a:t>
              </a:r>
            </a:p>
            <a:p>
              <a:pPr marL="285750" indent="-285750">
                <a:buFontTx/>
                <a:buChar char="-"/>
              </a:pPr>
              <a:r>
                <a:rPr lang="en-US" dirty="0">
                  <a:latin typeface="Arial" panose="020B0604020202020204" pitchFamily="34" charset="0"/>
                  <a:cs typeface="Arial" panose="020B0604020202020204" pitchFamily="34" charset="0"/>
                </a:rPr>
                <a:t>DV calculations/met adjusted DVs (AQAG)</a:t>
              </a:r>
            </a:p>
            <a:p>
              <a:pPr marL="285750" indent="-285750">
                <a:buFontTx/>
                <a:buChar char="-"/>
              </a:pPr>
              <a:r>
                <a:rPr lang="en-US" dirty="0">
                  <a:latin typeface="Arial" panose="020B0604020202020204" pitchFamily="34" charset="0"/>
                  <a:cs typeface="Arial" panose="020B0604020202020204" pitchFamily="34" charset="0"/>
                </a:rPr>
                <a:t>Future air quality projections (AQMG)</a:t>
              </a:r>
            </a:p>
          </p:txBody>
        </p:sp>
        <p:sp>
          <p:nvSpPr>
            <p:cNvPr id="5" name="TextBox 4">
              <a:extLst>
                <a:ext uri="{FF2B5EF4-FFF2-40B4-BE49-F238E27FC236}">
                  <a16:creationId xmlns:a16="http://schemas.microsoft.com/office/drawing/2014/main" id="{685E6D9A-0333-4F2E-B678-4FFC3FAAD279}"/>
                </a:ext>
              </a:extLst>
            </p:cNvPr>
            <p:cNvSpPr txBox="1"/>
            <p:nvPr/>
          </p:nvSpPr>
          <p:spPr>
            <a:xfrm>
              <a:off x="739239" y="3118071"/>
              <a:ext cx="6400800" cy="1477328"/>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HEID</a:t>
              </a:r>
            </a:p>
            <a:p>
              <a:pPr marL="285750" indent="-285750">
                <a:buFontTx/>
                <a:buChar char="-"/>
              </a:pPr>
              <a:r>
                <a:rPr lang="en-US" dirty="0">
                  <a:latin typeface="Arial" panose="020B0604020202020204" pitchFamily="34" charset="0"/>
                  <a:cs typeface="Arial" panose="020B0604020202020204" pitchFamily="34" charset="0"/>
                </a:rPr>
                <a:t>Identifying vulnerabilities at national to community scales (e.g. Fann et al)</a:t>
              </a:r>
            </a:p>
            <a:p>
              <a:pPr marL="285750" indent="-285750">
                <a:buFontTx/>
                <a:buChar char="-"/>
              </a:pPr>
              <a:r>
                <a:rPr lang="en-US" dirty="0">
                  <a:latin typeface="Arial" panose="020B0604020202020204" pitchFamily="34" charset="0"/>
                  <a:cs typeface="Arial" panose="020B0604020202020204" pitchFamily="34" charset="0"/>
                </a:rPr>
                <a:t>Emission control costs/feasibility</a:t>
              </a:r>
            </a:p>
            <a:p>
              <a:pPr marL="285750" indent="-285750">
                <a:buFontTx/>
                <a:buChar char="-"/>
              </a:pPr>
              <a:r>
                <a:rPr lang="en-US" dirty="0" err="1">
                  <a:latin typeface="Arial" panose="020B0604020202020204" pitchFamily="34" charset="0"/>
                  <a:cs typeface="Arial" panose="020B0604020202020204" pitchFamily="34" charset="0"/>
                </a:rPr>
                <a:t>Benmap</a:t>
              </a:r>
              <a:r>
                <a:rPr lang="en-US" dirty="0">
                  <a:latin typeface="Arial" panose="020B0604020202020204" pitchFamily="34" charset="0"/>
                  <a:cs typeface="Arial" panose="020B0604020202020204" pitchFamily="34" charset="0"/>
                </a:rPr>
                <a:t> (co-benefits)</a:t>
              </a:r>
            </a:p>
          </p:txBody>
        </p:sp>
        <p:sp>
          <p:nvSpPr>
            <p:cNvPr id="6" name="TextBox 5">
              <a:extLst>
                <a:ext uri="{FF2B5EF4-FFF2-40B4-BE49-F238E27FC236}">
                  <a16:creationId xmlns:a16="http://schemas.microsoft.com/office/drawing/2014/main" id="{BA17B549-C088-4C0D-82CD-F8BE3754DAF4}"/>
                </a:ext>
              </a:extLst>
            </p:cNvPr>
            <p:cNvSpPr txBox="1"/>
            <p:nvPr/>
          </p:nvSpPr>
          <p:spPr>
            <a:xfrm>
              <a:off x="739239" y="4635982"/>
              <a:ext cx="6627141" cy="1754326"/>
            </a:xfrm>
            <a:prstGeom prst="rect">
              <a:avLst/>
            </a:prstGeom>
            <a:noFill/>
          </p:spPr>
          <p:txBody>
            <a:bodyPr wrap="square" rtlCol="0">
              <a:spAutoFit/>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ORD</a:t>
              </a:r>
            </a:p>
            <a:p>
              <a:pPr marL="285750" indent="-285750">
                <a:buFontTx/>
                <a:buChar char="-"/>
              </a:pPr>
              <a:r>
                <a:rPr lang="en-US" dirty="0">
                  <a:latin typeface="Arial" panose="020B0604020202020204" pitchFamily="34" charset="0"/>
                  <a:cs typeface="Arial" panose="020B0604020202020204" pitchFamily="34" charset="0"/>
                </a:rPr>
                <a:t>GCAM USA/energy scenario modeling</a:t>
              </a:r>
            </a:p>
            <a:p>
              <a:pPr marL="285750" indent="-285750">
                <a:buFontTx/>
                <a:buChar char="-"/>
              </a:pPr>
              <a:r>
                <a:rPr lang="en-US" dirty="0">
                  <a:latin typeface="Arial" panose="020B0604020202020204" pitchFamily="34" charset="0"/>
                  <a:cs typeface="Arial" panose="020B0604020202020204" pitchFamily="34" charset="0"/>
                </a:rPr>
                <a:t>Long term time series (EQUATES)</a:t>
              </a:r>
            </a:p>
            <a:p>
              <a:pPr marL="285750" indent="-285750">
                <a:buFontTx/>
                <a:buChar char="-"/>
              </a:pPr>
              <a:r>
                <a:rPr lang="en-US" dirty="0">
                  <a:latin typeface="Arial" panose="020B0604020202020204" pitchFamily="34" charset="0"/>
                  <a:cs typeface="Arial" panose="020B0604020202020204" pitchFamily="34" charset="0"/>
                </a:rPr>
                <a:t>Downscaled climate modeling (e.g. Nolte et al.)</a:t>
              </a:r>
            </a:p>
            <a:p>
              <a:pPr marL="285750" indent="-285750">
                <a:buFontTx/>
                <a:buChar char="-"/>
              </a:pPr>
              <a:r>
                <a:rPr lang="en-US" dirty="0" err="1">
                  <a:latin typeface="Arial" panose="020B0604020202020204" pitchFamily="34" charset="0"/>
                  <a:cs typeface="Arial" panose="020B0604020202020204" pitchFamily="34" charset="0"/>
                </a:rPr>
                <a:t>EnviroAtlas</a:t>
              </a:r>
              <a:r>
                <a:rPr lang="en-US" dirty="0">
                  <a:latin typeface="Arial" panose="020B0604020202020204" pitchFamily="34" charset="0"/>
                  <a:cs typeface="Arial" panose="020B0604020202020204" pitchFamily="34" charset="0"/>
                </a:rPr>
                <a:t> layers/team (screening tool development)</a:t>
              </a:r>
            </a:p>
          </p:txBody>
        </p:sp>
        <p:sp>
          <p:nvSpPr>
            <p:cNvPr id="7" name="TextBox 6">
              <a:extLst>
                <a:ext uri="{FF2B5EF4-FFF2-40B4-BE49-F238E27FC236}">
                  <a16:creationId xmlns:a16="http://schemas.microsoft.com/office/drawing/2014/main" id="{AC6D5B11-6D38-4AEA-88A3-9B863CE1019C}"/>
                </a:ext>
              </a:extLst>
            </p:cNvPr>
            <p:cNvSpPr txBox="1"/>
            <p:nvPr/>
          </p:nvSpPr>
          <p:spPr>
            <a:xfrm>
              <a:off x="6919539" y="4849481"/>
              <a:ext cx="4025966" cy="923330"/>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OAP</a:t>
              </a:r>
            </a:p>
            <a:p>
              <a:pPr marL="285750" indent="-285750">
                <a:buFontTx/>
                <a:buChar char="-"/>
              </a:pPr>
              <a:r>
                <a:rPr lang="en-US" dirty="0">
                  <a:latin typeface="Arial" panose="020B0604020202020204" pitchFamily="34" charset="0"/>
                  <a:cs typeface="Arial" panose="020B0604020202020204" pitchFamily="34" charset="0"/>
                </a:rPr>
                <a:t>GHG inventory</a:t>
              </a:r>
            </a:p>
            <a:p>
              <a:pPr marL="285750" indent="-285750">
                <a:buFontTx/>
                <a:buChar char="-"/>
              </a:pPr>
              <a:r>
                <a:rPr lang="en-US" dirty="0">
                  <a:latin typeface="Arial" panose="020B0604020202020204" pitchFamily="34" charset="0"/>
                  <a:cs typeface="Arial" panose="020B0604020202020204" pitchFamily="34" charset="0"/>
                </a:rPr>
                <a:t>CIRA climate modeling effort</a:t>
              </a:r>
            </a:p>
          </p:txBody>
        </p:sp>
      </p:grpSp>
      <p:sp>
        <p:nvSpPr>
          <p:cNvPr id="8" name="Slide Number Placeholder 7">
            <a:extLst>
              <a:ext uri="{FF2B5EF4-FFF2-40B4-BE49-F238E27FC236}">
                <a16:creationId xmlns:a16="http://schemas.microsoft.com/office/drawing/2014/main" id="{0BED0E88-7278-4C35-BA44-7FCB322AD43F}"/>
              </a:ext>
            </a:extLst>
          </p:cNvPr>
          <p:cNvSpPr>
            <a:spLocks noGrp="1"/>
          </p:cNvSpPr>
          <p:nvPr>
            <p:ph type="sldNum" sz="quarter" idx="12"/>
          </p:nvPr>
        </p:nvSpPr>
        <p:spPr/>
        <p:txBody>
          <a:bodyPr/>
          <a:lstStyle/>
          <a:p>
            <a:fld id="{840B6B02-F67E-4BAE-BEAE-4A401037C6C1}" type="slidenum">
              <a:rPr lang="en-US" smtClean="0"/>
              <a:t>36</a:t>
            </a:fld>
            <a:endParaRPr lang="en-US"/>
          </a:p>
        </p:txBody>
      </p:sp>
      <p:pic>
        <p:nvPicPr>
          <p:cNvPr id="10" name="Picture 9">
            <a:extLst>
              <a:ext uri="{FF2B5EF4-FFF2-40B4-BE49-F238E27FC236}">
                <a16:creationId xmlns:a16="http://schemas.microsoft.com/office/drawing/2014/main" id="{86F7B07B-75A8-482B-A466-18410040E25D}"/>
              </a:ext>
            </a:extLst>
          </p:cNvPr>
          <p:cNvPicPr/>
          <p:nvPr/>
        </p:nvPicPr>
        <p:blipFill rotWithShape="1">
          <a:blip r:embed="rId2">
            <a:extLst>
              <a:ext uri="{28A0092B-C50C-407E-A947-70E740481C1C}">
                <a14:useLocalDpi xmlns:a14="http://schemas.microsoft.com/office/drawing/2010/main" val="0"/>
              </a:ext>
            </a:extLst>
          </a:blip>
          <a:srcRect l="8146" t="15815" r="77466" b="26143"/>
          <a:stretch/>
        </p:blipFill>
        <p:spPr>
          <a:xfrm>
            <a:off x="8185128" y="1213485"/>
            <a:ext cx="2355504" cy="2364434"/>
          </a:xfrm>
          <a:prstGeom prst="rect">
            <a:avLst/>
          </a:prstGeom>
        </p:spPr>
      </p:pic>
    </p:spTree>
    <p:extLst>
      <p:ext uri="{BB962C8B-B14F-4D97-AF65-F5344CB8AC3E}">
        <p14:creationId xmlns:p14="http://schemas.microsoft.com/office/powerpoint/2010/main" val="2469511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980B0-085E-452C-9A86-9CE48507B5FA}"/>
              </a:ext>
            </a:extLst>
          </p:cNvPr>
          <p:cNvSpPr>
            <a:spLocks noGrp="1"/>
          </p:cNvSpPr>
          <p:nvPr>
            <p:ph type="title"/>
          </p:nvPr>
        </p:nvSpPr>
        <p:spPr/>
        <p:txBody>
          <a:bodyPr>
            <a:normAutofit fontScale="90000"/>
          </a:bodyPr>
          <a:lstStyle/>
          <a:p>
            <a:r>
              <a:rPr lang="en-US" dirty="0"/>
              <a:t>Intergovernmental Panel on Climate Change (IPCC)</a:t>
            </a:r>
          </a:p>
        </p:txBody>
      </p:sp>
      <p:sp>
        <p:nvSpPr>
          <p:cNvPr id="3" name="Content Placeholder 2">
            <a:extLst>
              <a:ext uri="{FF2B5EF4-FFF2-40B4-BE49-F238E27FC236}">
                <a16:creationId xmlns:a16="http://schemas.microsoft.com/office/drawing/2014/main" id="{35002D46-CD49-48BD-B69D-53861A83C32B}"/>
              </a:ext>
            </a:extLst>
          </p:cNvPr>
          <p:cNvSpPr>
            <a:spLocks noGrp="1"/>
          </p:cNvSpPr>
          <p:nvPr>
            <p:ph idx="1"/>
          </p:nvPr>
        </p:nvSpPr>
        <p:spPr>
          <a:xfrm>
            <a:off x="284747" y="1335088"/>
            <a:ext cx="5133414" cy="5021262"/>
          </a:xfrm>
        </p:spPr>
        <p:txBody>
          <a:bodyPr>
            <a:normAutofit/>
          </a:bodyPr>
          <a:lstStyle/>
          <a:p>
            <a:r>
              <a:rPr lang="en-US" sz="2000" dirty="0"/>
              <a:t>Intergovernmental body jointly established by the World Meteorological Organization and the United Nations for assessing the state of climate change science </a:t>
            </a:r>
          </a:p>
          <a:p>
            <a:endParaRPr lang="en-US" sz="2000" dirty="0"/>
          </a:p>
          <a:p>
            <a:r>
              <a:rPr lang="en-US" sz="2000" dirty="0"/>
              <a:t>Identifies </a:t>
            </a:r>
            <a:r>
              <a:rPr lang="en-US" sz="2000" dirty="0">
                <a:solidFill>
                  <a:srgbClr val="0000FF"/>
                </a:solidFill>
              </a:rPr>
              <a:t>areas of consensus </a:t>
            </a:r>
            <a:r>
              <a:rPr lang="en-US" sz="2000" dirty="0"/>
              <a:t>in the scientific community related to:</a:t>
            </a:r>
          </a:p>
          <a:p>
            <a:pPr marL="800100" lvl="1" indent="-342900">
              <a:buFont typeface="+mj-lt"/>
              <a:buAutoNum type="arabicPeriod"/>
            </a:pPr>
            <a:r>
              <a:rPr lang="en-US" sz="1800" dirty="0"/>
              <a:t>Physical science basis </a:t>
            </a:r>
          </a:p>
          <a:p>
            <a:pPr marL="800100" lvl="1" indent="-342900">
              <a:buFont typeface="+mj-lt"/>
              <a:buAutoNum type="arabicPeriod"/>
            </a:pPr>
            <a:r>
              <a:rPr lang="en-US" sz="1800" dirty="0"/>
              <a:t>Impacts, adaptation and vulnerability</a:t>
            </a:r>
          </a:p>
          <a:p>
            <a:pPr marL="800100" lvl="1" indent="-342900">
              <a:buFont typeface="+mj-lt"/>
              <a:buAutoNum type="arabicPeriod"/>
            </a:pPr>
            <a:r>
              <a:rPr lang="en-US" sz="1800" dirty="0"/>
              <a:t>Mitigation</a:t>
            </a:r>
          </a:p>
          <a:p>
            <a:pPr marL="0" indent="0">
              <a:buNone/>
            </a:pPr>
            <a:endParaRPr lang="en-US" sz="2000" dirty="0"/>
          </a:p>
          <a:p>
            <a:r>
              <a:rPr lang="en-US" sz="2000" dirty="0"/>
              <a:t>Fifth Assessment Report (AR5) finalized in 2014</a:t>
            </a:r>
          </a:p>
          <a:p>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84AF707D-4D29-49DE-995F-903295D423A7}"/>
              </a:ext>
            </a:extLst>
          </p:cNvPr>
          <p:cNvSpPr>
            <a:spLocks noGrp="1"/>
          </p:cNvSpPr>
          <p:nvPr>
            <p:ph type="sldNum" sz="quarter" idx="12"/>
          </p:nvPr>
        </p:nvSpPr>
        <p:spPr/>
        <p:txBody>
          <a:bodyPr/>
          <a:lstStyle/>
          <a:p>
            <a:fld id="{840B6B02-F67E-4BAE-BEAE-4A401037C6C1}" type="slidenum">
              <a:rPr lang="en-US" smtClean="0"/>
              <a:t>4</a:t>
            </a:fld>
            <a:endParaRPr lang="en-US"/>
          </a:p>
        </p:txBody>
      </p:sp>
      <p:pic>
        <p:nvPicPr>
          <p:cNvPr id="1026" name="Picture 2">
            <a:extLst>
              <a:ext uri="{FF2B5EF4-FFF2-40B4-BE49-F238E27FC236}">
                <a16:creationId xmlns:a16="http://schemas.microsoft.com/office/drawing/2014/main" id="{514EB909-8375-45A3-9FB4-FD1CAAA277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6294" y="1108787"/>
            <a:ext cx="6017688" cy="45776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D75BF05-850A-4631-9293-09511B4E355C}"/>
              </a:ext>
            </a:extLst>
          </p:cNvPr>
          <p:cNvSpPr txBox="1"/>
          <p:nvPr/>
        </p:nvSpPr>
        <p:spPr>
          <a:xfrm>
            <a:off x="10577936" y="5686426"/>
            <a:ext cx="2388358" cy="369332"/>
          </a:xfrm>
          <a:prstGeom prst="rect">
            <a:avLst/>
          </a:prstGeom>
          <a:noFill/>
        </p:spPr>
        <p:txBody>
          <a:bodyPr wrap="square" rtlCol="0">
            <a:spAutoFit/>
          </a:bodyPr>
          <a:lstStyle/>
          <a:p>
            <a:r>
              <a:rPr lang="en-US" i="1" dirty="0">
                <a:latin typeface="Arial" panose="020B0604020202020204" pitchFamily="34" charset="0"/>
                <a:cs typeface="Arial" panose="020B0604020202020204" pitchFamily="34" charset="0"/>
              </a:rPr>
              <a:t>IPCC AR5</a:t>
            </a:r>
          </a:p>
        </p:txBody>
      </p:sp>
    </p:spTree>
    <p:extLst>
      <p:ext uri="{BB962C8B-B14F-4D97-AF65-F5344CB8AC3E}">
        <p14:creationId xmlns:p14="http://schemas.microsoft.com/office/powerpoint/2010/main" val="2406662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2F89D-9736-461E-A9B7-C3BA02E63C79}"/>
              </a:ext>
            </a:extLst>
          </p:cNvPr>
          <p:cNvSpPr>
            <a:spLocks noGrp="1"/>
          </p:cNvSpPr>
          <p:nvPr>
            <p:ph type="title"/>
          </p:nvPr>
        </p:nvSpPr>
        <p:spPr>
          <a:xfrm>
            <a:off x="278641" y="105940"/>
            <a:ext cx="10515600" cy="753991"/>
          </a:xfrm>
        </p:spPr>
        <p:txBody>
          <a:bodyPr>
            <a:normAutofit/>
          </a:bodyPr>
          <a:lstStyle/>
          <a:p>
            <a:r>
              <a:rPr lang="en-US" sz="3600" dirty="0"/>
              <a:t>Coupled Model Intercomparison Project (CMIP)</a:t>
            </a:r>
          </a:p>
        </p:txBody>
      </p:sp>
      <p:sp>
        <p:nvSpPr>
          <p:cNvPr id="3" name="Content Placeholder 2">
            <a:extLst>
              <a:ext uri="{FF2B5EF4-FFF2-40B4-BE49-F238E27FC236}">
                <a16:creationId xmlns:a16="http://schemas.microsoft.com/office/drawing/2014/main" id="{EAC6C988-DB6F-4F93-BCF8-79538C50E295}"/>
              </a:ext>
            </a:extLst>
          </p:cNvPr>
          <p:cNvSpPr>
            <a:spLocks noGrp="1"/>
          </p:cNvSpPr>
          <p:nvPr>
            <p:ph idx="1"/>
          </p:nvPr>
        </p:nvSpPr>
        <p:spPr>
          <a:xfrm>
            <a:off x="437327" y="1500711"/>
            <a:ext cx="6163100" cy="4351338"/>
          </a:xfrm>
        </p:spPr>
        <p:txBody>
          <a:bodyPr>
            <a:normAutofit/>
          </a:bodyPr>
          <a:lstStyle/>
          <a:p>
            <a:r>
              <a:rPr lang="en-US" sz="2000" dirty="0"/>
              <a:t>Suite of modeling experiments with standardized inputs designed to </a:t>
            </a:r>
            <a:r>
              <a:rPr lang="en-US" sz="2000" dirty="0">
                <a:solidFill>
                  <a:srgbClr val="0000FF"/>
                </a:solidFill>
              </a:rPr>
              <a:t>evaluate and compare </a:t>
            </a:r>
            <a:r>
              <a:rPr lang="en-US" sz="2000" dirty="0"/>
              <a:t>across an ensemble of over 20 different global climate models from around the world, including groups at NASA and NCAR</a:t>
            </a:r>
          </a:p>
          <a:p>
            <a:endParaRPr lang="en-US" sz="2000" dirty="0"/>
          </a:p>
          <a:p>
            <a:r>
              <a:rPr lang="en-US" sz="2000" dirty="0"/>
              <a:t>CMIP5 simulations completed in 2013 for use in the IPCC AR5</a:t>
            </a:r>
          </a:p>
          <a:p>
            <a:endParaRPr lang="en-US" sz="2000" dirty="0"/>
          </a:p>
          <a:p>
            <a:r>
              <a:rPr lang="en-US" sz="2000" dirty="0"/>
              <a:t>Datasets are </a:t>
            </a:r>
            <a:r>
              <a:rPr lang="en-US" sz="2000" dirty="0">
                <a:solidFill>
                  <a:srgbClr val="0000FF"/>
                </a:solidFill>
              </a:rPr>
              <a:t>available publicly </a:t>
            </a:r>
            <a:r>
              <a:rPr lang="en-US" sz="2000" dirty="0"/>
              <a:t>for download</a:t>
            </a:r>
          </a:p>
          <a:p>
            <a:endParaRPr lang="en-US" dirty="0"/>
          </a:p>
        </p:txBody>
      </p:sp>
      <p:pic>
        <p:nvPicPr>
          <p:cNvPr id="12" name="Picture 11" descr="A picture containing diagram&#10;&#10;Description automatically generated">
            <a:extLst>
              <a:ext uri="{FF2B5EF4-FFF2-40B4-BE49-F238E27FC236}">
                <a16:creationId xmlns:a16="http://schemas.microsoft.com/office/drawing/2014/main" id="{C526FC19-C3C5-4723-A42B-9880EDBCCE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0233" y="1764437"/>
            <a:ext cx="5128091" cy="3289418"/>
          </a:xfrm>
          <a:prstGeom prst="rect">
            <a:avLst/>
          </a:prstGeom>
        </p:spPr>
      </p:pic>
      <p:sp>
        <p:nvSpPr>
          <p:cNvPr id="13" name="TextBox 12">
            <a:extLst>
              <a:ext uri="{FF2B5EF4-FFF2-40B4-BE49-F238E27FC236}">
                <a16:creationId xmlns:a16="http://schemas.microsoft.com/office/drawing/2014/main" id="{B2FCFCBA-D052-413D-91C2-341FB3250433}"/>
              </a:ext>
            </a:extLst>
          </p:cNvPr>
          <p:cNvSpPr txBox="1"/>
          <p:nvPr/>
        </p:nvSpPr>
        <p:spPr>
          <a:xfrm>
            <a:off x="10252825" y="5269298"/>
            <a:ext cx="3370997"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Eyring et al., 2013</a:t>
            </a:r>
          </a:p>
        </p:txBody>
      </p:sp>
      <p:sp>
        <p:nvSpPr>
          <p:cNvPr id="14" name="TextBox 13">
            <a:extLst>
              <a:ext uri="{FF2B5EF4-FFF2-40B4-BE49-F238E27FC236}">
                <a16:creationId xmlns:a16="http://schemas.microsoft.com/office/drawing/2014/main" id="{32FB4E25-2F9F-423D-83D8-574510C87936}"/>
              </a:ext>
            </a:extLst>
          </p:cNvPr>
          <p:cNvSpPr txBox="1"/>
          <p:nvPr/>
        </p:nvSpPr>
        <p:spPr>
          <a:xfrm>
            <a:off x="7229846" y="1395105"/>
            <a:ext cx="5308979"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2000-2005 Mean Tropospheric Column O</a:t>
            </a:r>
            <a:r>
              <a:rPr lang="en-US" b="1" baseline="-25000" dirty="0">
                <a:latin typeface="Arial" panose="020B0604020202020204" pitchFamily="34" charset="0"/>
                <a:cs typeface="Arial" panose="020B0604020202020204" pitchFamily="34" charset="0"/>
              </a:rPr>
              <a:t>3</a:t>
            </a:r>
          </a:p>
        </p:txBody>
      </p:sp>
      <p:sp>
        <p:nvSpPr>
          <p:cNvPr id="5" name="Slide Number Placeholder 4">
            <a:extLst>
              <a:ext uri="{FF2B5EF4-FFF2-40B4-BE49-F238E27FC236}">
                <a16:creationId xmlns:a16="http://schemas.microsoft.com/office/drawing/2014/main" id="{C0378D60-F1CF-4872-BF04-1389E2B2A085}"/>
              </a:ext>
            </a:extLst>
          </p:cNvPr>
          <p:cNvSpPr>
            <a:spLocks noGrp="1"/>
          </p:cNvSpPr>
          <p:nvPr>
            <p:ph type="sldNum" sz="quarter" idx="12"/>
          </p:nvPr>
        </p:nvSpPr>
        <p:spPr/>
        <p:txBody>
          <a:bodyPr/>
          <a:lstStyle/>
          <a:p>
            <a:fld id="{840B6B02-F67E-4BAE-BEAE-4A401037C6C1}" type="slidenum">
              <a:rPr lang="en-US" smtClean="0"/>
              <a:t>5</a:t>
            </a:fld>
            <a:endParaRPr lang="en-US"/>
          </a:p>
        </p:txBody>
      </p:sp>
    </p:spTree>
    <p:extLst>
      <p:ext uri="{BB962C8B-B14F-4D97-AF65-F5344CB8AC3E}">
        <p14:creationId xmlns:p14="http://schemas.microsoft.com/office/powerpoint/2010/main" val="1005374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63664-9BDC-4FF0-8194-B6643E2401BB}"/>
              </a:ext>
            </a:extLst>
          </p:cNvPr>
          <p:cNvSpPr>
            <a:spLocks noGrp="1"/>
          </p:cNvSpPr>
          <p:nvPr>
            <p:ph type="title"/>
          </p:nvPr>
        </p:nvSpPr>
        <p:spPr>
          <a:xfrm>
            <a:off x="251347" y="107638"/>
            <a:ext cx="11008057" cy="805140"/>
          </a:xfrm>
        </p:spPr>
        <p:txBody>
          <a:bodyPr>
            <a:normAutofit/>
          </a:bodyPr>
          <a:lstStyle/>
          <a:p>
            <a:r>
              <a:rPr lang="en-US" dirty="0"/>
              <a:t>Updates to National/Global Climate Efforts</a:t>
            </a:r>
          </a:p>
        </p:txBody>
      </p:sp>
      <p:sp>
        <p:nvSpPr>
          <p:cNvPr id="3" name="TextBox 2">
            <a:extLst>
              <a:ext uri="{FF2B5EF4-FFF2-40B4-BE49-F238E27FC236}">
                <a16:creationId xmlns:a16="http://schemas.microsoft.com/office/drawing/2014/main" id="{76AAFD91-0DAF-429B-A9DF-5062F93E3843}"/>
              </a:ext>
            </a:extLst>
          </p:cNvPr>
          <p:cNvSpPr txBox="1"/>
          <p:nvPr/>
        </p:nvSpPr>
        <p:spPr>
          <a:xfrm>
            <a:off x="251347" y="1000525"/>
            <a:ext cx="11513023" cy="6647974"/>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5</a:t>
            </a:r>
            <a:r>
              <a:rPr lang="en-US" sz="2400" b="1" baseline="30000" dirty="0">
                <a:latin typeface="Arial" panose="020B0604020202020204" pitchFamily="34" charset="0"/>
                <a:cs typeface="Arial" panose="020B0604020202020204" pitchFamily="34" charset="0"/>
              </a:rPr>
              <a:t>th</a:t>
            </a:r>
            <a:r>
              <a:rPr lang="en-US" sz="2400" b="1" dirty="0">
                <a:latin typeface="Arial" panose="020B0604020202020204" pitchFamily="34" charset="0"/>
                <a:cs typeface="Arial" panose="020B0604020202020204" pitchFamily="34" charset="0"/>
              </a:rPr>
              <a:t> National Climate Assessment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Currently undergoing chapter lead author selection for the 5</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National Climate Assessment (selections expected by ~March 2021)</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OAQPS representatives: Shannon Koplitz (AQAD)*, Neal Fann (HEID), Rob Pinder (HEID)</a:t>
            </a:r>
          </a:p>
          <a:p>
            <a:r>
              <a:rPr lang="en-US" dirty="0">
                <a:latin typeface="Arial" panose="020B0604020202020204" pitchFamily="34" charset="0"/>
                <a:cs typeface="Arial" panose="020B0604020202020204" pitchFamily="34" charset="0"/>
              </a:rPr>
              <a:t>    * role previously held by Pat Dolwick</a:t>
            </a:r>
          </a:p>
          <a:p>
            <a:endParaRPr lang="en-US" sz="20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IPCC AR6</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Working Group reports expected to be released throughout 2021: WG1 (Physical Science Basis) in April 2021; WG2 (Impacts, Adaptation and Vulnerability) in October 2021; WG3 (Mitigation of Climate Change) in September 2021</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Synthesis Report expected in early 2022</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CMIP6</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Ongoing, in support of IPCC AR6</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Model simulation output being released to the public as available</a:t>
            </a:r>
          </a:p>
          <a:p>
            <a:endParaRPr lang="en-US" sz="2000" dirty="0">
              <a:latin typeface="Arial" panose="020B0604020202020204" pitchFamily="34" charset="0"/>
              <a:cs typeface="Arial" panose="020B0604020202020204" pitchFamily="34" charset="0"/>
            </a:endParaRPr>
          </a:p>
          <a:p>
            <a:pPr marL="285750" indent="-285750">
              <a:buFontTx/>
              <a:buChar char="-"/>
            </a:pPr>
            <a:endParaRPr lang="en-US" dirty="0">
              <a:latin typeface="Arial" panose="020B0604020202020204" pitchFamily="34" charset="0"/>
              <a:cs typeface="Arial" panose="020B0604020202020204" pitchFamily="34" charset="0"/>
            </a:endParaRPr>
          </a:p>
          <a:p>
            <a:pPr marL="285750" indent="-285750">
              <a:buFontTx/>
              <a:buChar char="-"/>
            </a:pPr>
            <a:endParaRPr lang="en-US"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33BCC152-B4E5-435F-A995-B1EA9DA376E5}"/>
              </a:ext>
            </a:extLst>
          </p:cNvPr>
          <p:cNvSpPr>
            <a:spLocks noGrp="1"/>
          </p:cNvSpPr>
          <p:nvPr>
            <p:ph type="sldNum" sz="quarter" idx="12"/>
          </p:nvPr>
        </p:nvSpPr>
        <p:spPr/>
        <p:txBody>
          <a:bodyPr/>
          <a:lstStyle/>
          <a:p>
            <a:fld id="{840B6B02-F67E-4BAE-BEAE-4A401037C6C1}" type="slidenum">
              <a:rPr lang="en-US" smtClean="0"/>
              <a:t>6</a:t>
            </a:fld>
            <a:endParaRPr lang="en-US"/>
          </a:p>
        </p:txBody>
      </p:sp>
    </p:spTree>
    <p:extLst>
      <p:ext uri="{BB962C8B-B14F-4D97-AF65-F5344CB8AC3E}">
        <p14:creationId xmlns:p14="http://schemas.microsoft.com/office/powerpoint/2010/main" val="2458089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1BFEA-A138-411C-B0E4-22D1E8AC012F}"/>
              </a:ext>
            </a:extLst>
          </p:cNvPr>
          <p:cNvSpPr>
            <a:spLocks noGrp="1"/>
          </p:cNvSpPr>
          <p:nvPr>
            <p:ph type="title"/>
          </p:nvPr>
        </p:nvSpPr>
        <p:spPr>
          <a:xfrm>
            <a:off x="456062" y="-193066"/>
            <a:ext cx="10926170" cy="1325563"/>
          </a:xfrm>
        </p:spPr>
        <p:txBody>
          <a:bodyPr>
            <a:normAutofit/>
          </a:bodyPr>
          <a:lstStyle/>
          <a:p>
            <a:r>
              <a:rPr lang="en-US" sz="3600" dirty="0"/>
              <a:t>Climate in OAQPS/AQAD Activities</a:t>
            </a:r>
          </a:p>
        </p:txBody>
      </p:sp>
      <p:sp>
        <p:nvSpPr>
          <p:cNvPr id="3" name="TextBox 2">
            <a:extLst>
              <a:ext uri="{FF2B5EF4-FFF2-40B4-BE49-F238E27FC236}">
                <a16:creationId xmlns:a16="http://schemas.microsoft.com/office/drawing/2014/main" id="{F21E5E6A-7BA8-4F8D-AD00-0DA91B8016AD}"/>
              </a:ext>
            </a:extLst>
          </p:cNvPr>
          <p:cNvSpPr txBox="1"/>
          <p:nvPr/>
        </p:nvSpPr>
        <p:spPr>
          <a:xfrm>
            <a:off x="291530" y="862839"/>
            <a:ext cx="11891560" cy="1754326"/>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Within OAQPS, AQAD provides </a:t>
            </a:r>
            <a:r>
              <a:rPr lang="en-US" dirty="0">
                <a:solidFill>
                  <a:srgbClr val="0000FF"/>
                </a:solidFill>
                <a:latin typeface="Arial" panose="020B0604020202020204" pitchFamily="34" charset="0"/>
                <a:cs typeface="Arial" panose="020B0604020202020204" pitchFamily="34" charset="0"/>
              </a:rPr>
              <a:t>foundational technical expertise</a:t>
            </a:r>
            <a:r>
              <a:rPr lang="en-US" dirty="0">
                <a:latin typeface="Arial" panose="020B0604020202020204" pitchFamily="34" charset="0"/>
                <a:cs typeface="Arial" panose="020B0604020202020204" pitchFamily="34" charset="0"/>
              </a:rPr>
              <a:t> through emissions development, air quality modeling, monitoring, and data analysis to inform assessments of how pollutant distributions respond to and interact with changes in greenhouse gases and associated changes in climate</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AQAD’s depth and range of technical expertise also provides opportunities to identify </a:t>
            </a:r>
            <a:r>
              <a:rPr lang="en-US" dirty="0">
                <a:solidFill>
                  <a:srgbClr val="0000FF"/>
                </a:solidFill>
                <a:latin typeface="Arial" panose="020B0604020202020204" pitchFamily="34" charset="0"/>
                <a:cs typeface="Arial" panose="020B0604020202020204" pitchFamily="34" charset="0"/>
              </a:rPr>
              <a:t>intersections</a:t>
            </a:r>
            <a:r>
              <a:rPr lang="en-US" dirty="0">
                <a:latin typeface="Arial" panose="020B0604020202020204" pitchFamily="34" charset="0"/>
                <a:cs typeface="Arial" panose="020B0604020202020204" pitchFamily="34" charset="0"/>
              </a:rPr>
              <a:t> between climate and other </a:t>
            </a:r>
            <a:r>
              <a:rPr lang="en-US" dirty="0">
                <a:solidFill>
                  <a:srgbClr val="0000FF"/>
                </a:solidFill>
                <a:latin typeface="Arial" panose="020B0604020202020204" pitchFamily="34" charset="0"/>
                <a:cs typeface="Arial" panose="020B0604020202020204" pitchFamily="34" charset="0"/>
              </a:rPr>
              <a:t>EPA priority action areas</a:t>
            </a:r>
            <a:r>
              <a:rPr lang="en-US" dirty="0">
                <a:latin typeface="Arial" panose="020B0604020202020204" pitchFamily="34" charset="0"/>
                <a:cs typeface="Arial" panose="020B0604020202020204" pitchFamily="34" charset="0"/>
              </a:rPr>
              <a:t>, e.g. Environmental Justice</a:t>
            </a:r>
          </a:p>
        </p:txBody>
      </p:sp>
      <p:sp>
        <p:nvSpPr>
          <p:cNvPr id="9" name="Slide Number Placeholder 8">
            <a:extLst>
              <a:ext uri="{FF2B5EF4-FFF2-40B4-BE49-F238E27FC236}">
                <a16:creationId xmlns:a16="http://schemas.microsoft.com/office/drawing/2014/main" id="{95DACA30-C35F-4ADE-BBF2-14FCB60AA09A}"/>
              </a:ext>
            </a:extLst>
          </p:cNvPr>
          <p:cNvSpPr>
            <a:spLocks noGrp="1"/>
          </p:cNvSpPr>
          <p:nvPr>
            <p:ph type="sldNum" sz="quarter" idx="12"/>
          </p:nvPr>
        </p:nvSpPr>
        <p:spPr/>
        <p:txBody>
          <a:bodyPr/>
          <a:lstStyle/>
          <a:p>
            <a:fld id="{840B6B02-F67E-4BAE-BEAE-4A401037C6C1}" type="slidenum">
              <a:rPr lang="en-US" smtClean="0"/>
              <a:t>7</a:t>
            </a:fld>
            <a:endParaRPr lang="en-US"/>
          </a:p>
        </p:txBody>
      </p:sp>
      <p:sp>
        <p:nvSpPr>
          <p:cNvPr id="10" name="Rectangle 9">
            <a:extLst>
              <a:ext uri="{FF2B5EF4-FFF2-40B4-BE49-F238E27FC236}">
                <a16:creationId xmlns:a16="http://schemas.microsoft.com/office/drawing/2014/main" id="{6AA93031-B33C-4C20-AB35-36330F288413}"/>
              </a:ext>
            </a:extLst>
          </p:cNvPr>
          <p:cNvSpPr/>
          <p:nvPr/>
        </p:nvSpPr>
        <p:spPr>
          <a:xfrm>
            <a:off x="150220" y="5528152"/>
            <a:ext cx="11891560" cy="877163"/>
          </a:xfrm>
          <a:prstGeom prst="rect">
            <a:avLst/>
          </a:prstGeom>
          <a:ln>
            <a:solidFill>
              <a:schemeClr val="tx1"/>
            </a:solidFill>
          </a:ln>
        </p:spPr>
        <p:txBody>
          <a:bodyPr wrap="square">
            <a:spAutoFit/>
          </a:bodyPr>
          <a:lstStyle/>
          <a:p>
            <a:r>
              <a:rPr lang="en-US" sz="1700" dirty="0">
                <a:solidFill>
                  <a:srgbClr val="333333"/>
                </a:solidFill>
                <a:latin typeface="Arial" panose="020B0604020202020204" pitchFamily="34" charset="0"/>
                <a:cs typeface="Arial" panose="020B0604020202020204" pitchFamily="34" charset="0"/>
              </a:rPr>
              <a:t>“Projecting future climate and air quality impacts from changing </a:t>
            </a:r>
            <a:r>
              <a:rPr lang="en-US" sz="1700" u="sng" dirty="0">
                <a:solidFill>
                  <a:srgbClr val="333333"/>
                </a:solidFill>
                <a:latin typeface="Arial" panose="020B0604020202020204" pitchFamily="34" charset="0"/>
                <a:cs typeface="Arial" panose="020B0604020202020204" pitchFamily="34" charset="0"/>
              </a:rPr>
              <a:t>emissions</a:t>
            </a:r>
            <a:r>
              <a:rPr lang="en-US" sz="1700" dirty="0">
                <a:solidFill>
                  <a:srgbClr val="333333"/>
                </a:solidFill>
                <a:latin typeface="Arial" panose="020B0604020202020204" pitchFamily="34" charset="0"/>
                <a:cs typeface="Arial" panose="020B0604020202020204" pitchFamily="34" charset="0"/>
              </a:rPr>
              <a:t> requires </a:t>
            </a:r>
            <a:r>
              <a:rPr lang="en-US" sz="1700" u="sng" dirty="0">
                <a:solidFill>
                  <a:srgbClr val="333333"/>
                </a:solidFill>
                <a:latin typeface="Arial" panose="020B0604020202020204" pitchFamily="34" charset="0"/>
                <a:cs typeface="Arial" panose="020B0604020202020204" pitchFamily="34" charset="0"/>
              </a:rPr>
              <a:t>models</a:t>
            </a:r>
            <a:r>
              <a:rPr lang="en-US" sz="1700" dirty="0">
                <a:solidFill>
                  <a:srgbClr val="333333"/>
                </a:solidFill>
                <a:latin typeface="Arial" panose="020B0604020202020204" pitchFamily="34" charset="0"/>
                <a:cs typeface="Arial" panose="020B0604020202020204" pitchFamily="34" charset="0"/>
              </a:rPr>
              <a:t>, but their credibility is rooted in the ability to </a:t>
            </a:r>
            <a:r>
              <a:rPr lang="en-US" sz="1700" u="sng" dirty="0">
                <a:solidFill>
                  <a:srgbClr val="333333"/>
                </a:solidFill>
                <a:latin typeface="Arial" panose="020B0604020202020204" pitchFamily="34" charset="0"/>
                <a:cs typeface="Arial" panose="020B0604020202020204" pitchFamily="34" charset="0"/>
              </a:rPr>
              <a:t>diagnose, interpret, and evaluate</a:t>
            </a:r>
            <a:r>
              <a:rPr lang="en-US" sz="1700" dirty="0">
                <a:solidFill>
                  <a:srgbClr val="333333"/>
                </a:solidFill>
                <a:latin typeface="Arial" panose="020B0604020202020204" pitchFamily="34" charset="0"/>
                <a:cs typeface="Arial" panose="020B0604020202020204" pitchFamily="34" charset="0"/>
              </a:rPr>
              <a:t> properly their process-level representation with </a:t>
            </a:r>
            <a:r>
              <a:rPr lang="en-US" sz="1700" u="sng" dirty="0">
                <a:solidFill>
                  <a:srgbClr val="333333"/>
                </a:solidFill>
                <a:latin typeface="Arial" panose="020B0604020202020204" pitchFamily="34" charset="0"/>
                <a:cs typeface="Arial" panose="020B0604020202020204" pitchFamily="34" charset="0"/>
              </a:rPr>
              <a:t>high-quality measurements</a:t>
            </a:r>
            <a:r>
              <a:rPr lang="en-US" sz="1700" dirty="0">
                <a:solidFill>
                  <a:srgbClr val="333333"/>
                </a:solidFill>
                <a:latin typeface="Arial" panose="020B0604020202020204" pitchFamily="34" charset="0"/>
                <a:cs typeface="Arial" panose="020B0604020202020204" pitchFamily="34" charset="0"/>
              </a:rPr>
              <a:t>.”                  										          -</a:t>
            </a:r>
            <a:r>
              <a:rPr lang="en-US" sz="1700" i="1" dirty="0">
                <a:solidFill>
                  <a:srgbClr val="333333"/>
                </a:solidFill>
                <a:latin typeface="Arial" panose="020B0604020202020204" pitchFamily="34" charset="0"/>
                <a:cs typeface="Arial" panose="020B0604020202020204" pitchFamily="34" charset="0"/>
              </a:rPr>
              <a:t>Fiore et al., 2015</a:t>
            </a:r>
            <a:endParaRPr lang="en-US" sz="1700" i="1" dirty="0">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4F173D63-B872-44A1-BCD1-1347297C92FD}"/>
              </a:ext>
            </a:extLst>
          </p:cNvPr>
          <p:cNvGrpSpPr/>
          <p:nvPr/>
        </p:nvGrpSpPr>
        <p:grpSpPr>
          <a:xfrm>
            <a:off x="604918" y="2864757"/>
            <a:ext cx="2843931" cy="977210"/>
            <a:chOff x="2359840" y="3740545"/>
            <a:chExt cx="2843931" cy="977210"/>
          </a:xfrm>
        </p:grpSpPr>
        <p:pic>
          <p:nvPicPr>
            <p:cNvPr id="5" name="Picture 4">
              <a:extLst>
                <a:ext uri="{FF2B5EF4-FFF2-40B4-BE49-F238E27FC236}">
                  <a16:creationId xmlns:a16="http://schemas.microsoft.com/office/drawing/2014/main" id="{C7796CE4-B875-46DE-B7C4-2F030FF01D4B}"/>
                </a:ext>
              </a:extLst>
            </p:cNvPr>
            <p:cNvPicPr>
              <a:picLocks noChangeAspect="1"/>
            </p:cNvPicPr>
            <p:nvPr/>
          </p:nvPicPr>
          <p:blipFill>
            <a:blip r:embed="rId3"/>
            <a:stretch>
              <a:fillRect/>
            </a:stretch>
          </p:blipFill>
          <p:spPr>
            <a:xfrm>
              <a:off x="3683024" y="3740545"/>
              <a:ext cx="1520747" cy="977210"/>
            </a:xfrm>
            <a:prstGeom prst="rect">
              <a:avLst/>
            </a:prstGeom>
          </p:spPr>
        </p:pic>
        <p:sp>
          <p:nvSpPr>
            <p:cNvPr id="11" name="TextBox 10">
              <a:extLst>
                <a:ext uri="{FF2B5EF4-FFF2-40B4-BE49-F238E27FC236}">
                  <a16:creationId xmlns:a16="http://schemas.microsoft.com/office/drawing/2014/main" id="{5FE8A6ED-056B-4ECE-B76F-F6A582C9C073}"/>
                </a:ext>
              </a:extLst>
            </p:cNvPr>
            <p:cNvSpPr txBox="1"/>
            <p:nvPr/>
          </p:nvSpPr>
          <p:spPr>
            <a:xfrm>
              <a:off x="2359840" y="3949943"/>
              <a:ext cx="2032789"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Emissions</a:t>
              </a:r>
            </a:p>
          </p:txBody>
        </p:sp>
      </p:grpSp>
      <p:grpSp>
        <p:nvGrpSpPr>
          <p:cNvPr id="15" name="Group 14">
            <a:extLst>
              <a:ext uri="{FF2B5EF4-FFF2-40B4-BE49-F238E27FC236}">
                <a16:creationId xmlns:a16="http://schemas.microsoft.com/office/drawing/2014/main" id="{8C35CCF2-17C4-496E-A421-DE6891CA0589}"/>
              </a:ext>
            </a:extLst>
          </p:cNvPr>
          <p:cNvGrpSpPr/>
          <p:nvPr/>
        </p:nvGrpSpPr>
        <p:grpSpPr>
          <a:xfrm>
            <a:off x="2170717" y="4051365"/>
            <a:ext cx="3925283" cy="1240920"/>
            <a:chOff x="4102986" y="2518639"/>
            <a:chExt cx="3925283" cy="1240920"/>
          </a:xfrm>
        </p:grpSpPr>
        <p:sp>
          <p:nvSpPr>
            <p:cNvPr id="6" name="TextBox 5">
              <a:extLst>
                <a:ext uri="{FF2B5EF4-FFF2-40B4-BE49-F238E27FC236}">
                  <a16:creationId xmlns:a16="http://schemas.microsoft.com/office/drawing/2014/main" id="{CBE66EC0-97FC-4346-A69A-4EA2CB6D85DE}"/>
                </a:ext>
              </a:extLst>
            </p:cNvPr>
            <p:cNvSpPr txBox="1"/>
            <p:nvPr/>
          </p:nvSpPr>
          <p:spPr>
            <a:xfrm>
              <a:off x="4102986" y="2942100"/>
              <a:ext cx="3029803"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Air Quality Modeling</a:t>
              </a:r>
            </a:p>
          </p:txBody>
        </p:sp>
        <p:pic>
          <p:nvPicPr>
            <p:cNvPr id="12" name="Picture 11" descr="36k-3d-box">
              <a:extLst>
                <a:ext uri="{FF2B5EF4-FFF2-40B4-BE49-F238E27FC236}">
                  <a16:creationId xmlns:a16="http://schemas.microsoft.com/office/drawing/2014/main" id="{804CFD60-C4E6-4CEC-9984-642D77F7123D}"/>
                </a:ext>
              </a:extLst>
            </p:cNvPr>
            <p:cNvPicPr>
              <a:picLocks noChangeAspect="1"/>
            </p:cNvPicPr>
            <p:nvPr/>
          </p:nvPicPr>
          <p:blipFill>
            <a:blip r:embed="rId4" cstate="print"/>
            <a:srcRect l="15102" t="30302" b="24243"/>
            <a:stretch>
              <a:fillRect/>
            </a:stretch>
          </p:blipFill>
          <p:spPr bwMode="auto">
            <a:xfrm>
              <a:off x="6237310" y="2518639"/>
              <a:ext cx="1790959" cy="1240920"/>
            </a:xfrm>
            <a:prstGeom prst="rect">
              <a:avLst/>
            </a:prstGeom>
            <a:noFill/>
            <a:ln w="9525">
              <a:noFill/>
              <a:miter lim="800000"/>
              <a:headEnd/>
              <a:tailEnd/>
            </a:ln>
          </p:spPr>
        </p:pic>
      </p:grpSp>
      <p:grpSp>
        <p:nvGrpSpPr>
          <p:cNvPr id="17" name="Group 16">
            <a:extLst>
              <a:ext uri="{FF2B5EF4-FFF2-40B4-BE49-F238E27FC236}">
                <a16:creationId xmlns:a16="http://schemas.microsoft.com/office/drawing/2014/main" id="{4A626CB6-18B1-49EB-BCCA-15B52C9B4498}"/>
              </a:ext>
            </a:extLst>
          </p:cNvPr>
          <p:cNvGrpSpPr/>
          <p:nvPr/>
        </p:nvGrpSpPr>
        <p:grpSpPr>
          <a:xfrm>
            <a:off x="7875538" y="4210814"/>
            <a:ext cx="3773927" cy="892909"/>
            <a:chOff x="7608306" y="3735135"/>
            <a:chExt cx="3773927" cy="892909"/>
          </a:xfrm>
        </p:grpSpPr>
        <p:sp>
          <p:nvSpPr>
            <p:cNvPr id="8" name="TextBox 7">
              <a:extLst>
                <a:ext uri="{FF2B5EF4-FFF2-40B4-BE49-F238E27FC236}">
                  <a16:creationId xmlns:a16="http://schemas.microsoft.com/office/drawing/2014/main" id="{83BE9653-6346-4203-9B96-556A21D9F045}"/>
                </a:ext>
              </a:extLst>
            </p:cNvPr>
            <p:cNvSpPr txBox="1"/>
            <p:nvPr/>
          </p:nvSpPr>
          <p:spPr>
            <a:xfrm>
              <a:off x="9440101" y="3929525"/>
              <a:ext cx="1942132"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Data Analysis</a:t>
              </a:r>
            </a:p>
          </p:txBody>
        </p:sp>
        <p:pic>
          <p:nvPicPr>
            <p:cNvPr id="14" name="Picture 13">
              <a:extLst>
                <a:ext uri="{FF2B5EF4-FFF2-40B4-BE49-F238E27FC236}">
                  <a16:creationId xmlns:a16="http://schemas.microsoft.com/office/drawing/2014/main" id="{D42074E4-C410-4CD1-AEA9-2F57733BA3B8}"/>
                </a:ext>
              </a:extLst>
            </p:cNvPr>
            <p:cNvPicPr>
              <a:picLocks noChangeAspect="1"/>
            </p:cNvPicPr>
            <p:nvPr/>
          </p:nvPicPr>
          <p:blipFill>
            <a:blip r:embed="rId5"/>
            <a:stretch>
              <a:fillRect/>
            </a:stretch>
          </p:blipFill>
          <p:spPr>
            <a:xfrm>
              <a:off x="7608306" y="3735135"/>
              <a:ext cx="1831794" cy="892909"/>
            </a:xfrm>
            <a:prstGeom prst="rect">
              <a:avLst/>
            </a:prstGeom>
          </p:spPr>
        </p:pic>
      </p:grpSp>
      <p:grpSp>
        <p:nvGrpSpPr>
          <p:cNvPr id="19" name="Group 18">
            <a:extLst>
              <a:ext uri="{FF2B5EF4-FFF2-40B4-BE49-F238E27FC236}">
                <a16:creationId xmlns:a16="http://schemas.microsoft.com/office/drawing/2014/main" id="{49994B57-CA31-4C06-BE35-D2A635251568}"/>
              </a:ext>
            </a:extLst>
          </p:cNvPr>
          <p:cNvGrpSpPr/>
          <p:nvPr/>
        </p:nvGrpSpPr>
        <p:grpSpPr>
          <a:xfrm>
            <a:off x="5639260" y="2883116"/>
            <a:ext cx="4330891" cy="751409"/>
            <a:chOff x="5510559" y="4640975"/>
            <a:chExt cx="4330891" cy="751409"/>
          </a:xfrm>
        </p:grpSpPr>
        <p:sp>
          <p:nvSpPr>
            <p:cNvPr id="7" name="TextBox 6">
              <a:extLst>
                <a:ext uri="{FF2B5EF4-FFF2-40B4-BE49-F238E27FC236}">
                  <a16:creationId xmlns:a16="http://schemas.microsoft.com/office/drawing/2014/main" id="{A89C1E49-C60F-494E-AD26-EA2ED44ACD13}"/>
                </a:ext>
              </a:extLst>
            </p:cNvPr>
            <p:cNvSpPr txBox="1"/>
            <p:nvPr/>
          </p:nvSpPr>
          <p:spPr>
            <a:xfrm>
              <a:off x="6296098" y="4865270"/>
              <a:ext cx="3545352"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Measurements and Monitoring</a:t>
              </a:r>
            </a:p>
          </p:txBody>
        </p:sp>
        <p:pic>
          <p:nvPicPr>
            <p:cNvPr id="1026" name="Picture 2" descr="Image result for epa bam1020">
              <a:extLst>
                <a:ext uri="{FF2B5EF4-FFF2-40B4-BE49-F238E27FC236}">
                  <a16:creationId xmlns:a16="http://schemas.microsoft.com/office/drawing/2014/main" id="{6A347688-B0E6-49FE-A8BE-2325C5C3C3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0559" y="4640975"/>
              <a:ext cx="637466" cy="75140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09841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1BFEA-A138-411C-B0E4-22D1E8AC012F}"/>
              </a:ext>
            </a:extLst>
          </p:cNvPr>
          <p:cNvSpPr>
            <a:spLocks noGrp="1"/>
          </p:cNvSpPr>
          <p:nvPr>
            <p:ph type="title"/>
          </p:nvPr>
        </p:nvSpPr>
        <p:spPr>
          <a:xfrm>
            <a:off x="456062" y="-193066"/>
            <a:ext cx="10926170" cy="1325563"/>
          </a:xfrm>
        </p:spPr>
        <p:txBody>
          <a:bodyPr>
            <a:normAutofit/>
          </a:bodyPr>
          <a:lstStyle/>
          <a:p>
            <a:r>
              <a:rPr lang="en-US" sz="3600" dirty="0"/>
              <a:t>Climate in OAQPS/AQAD Activities: Examples</a:t>
            </a:r>
          </a:p>
        </p:txBody>
      </p:sp>
      <p:sp>
        <p:nvSpPr>
          <p:cNvPr id="3" name="TextBox 2">
            <a:extLst>
              <a:ext uri="{FF2B5EF4-FFF2-40B4-BE49-F238E27FC236}">
                <a16:creationId xmlns:a16="http://schemas.microsoft.com/office/drawing/2014/main" id="{F21E5E6A-7BA8-4F8D-AD00-0DA91B8016AD}"/>
              </a:ext>
            </a:extLst>
          </p:cNvPr>
          <p:cNvSpPr txBox="1"/>
          <p:nvPr/>
        </p:nvSpPr>
        <p:spPr>
          <a:xfrm>
            <a:off x="138752" y="705297"/>
            <a:ext cx="11914496" cy="7048083"/>
          </a:xfrm>
          <a:prstGeom prst="rect">
            <a:avLst/>
          </a:prstGeom>
          <a:noFill/>
        </p:spPr>
        <p:txBody>
          <a:bodyPr wrap="square" rtlCol="0">
            <a:spAutoFit/>
          </a:bodyPr>
          <a:lstStyle/>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700" b="1" dirty="0">
                <a:latin typeface="Arial" panose="020B0604020202020204" pitchFamily="34" charset="0"/>
                <a:cs typeface="Arial" panose="020B0604020202020204" pitchFamily="34" charset="0"/>
              </a:rPr>
              <a:t>Regulatory Impact Analyses (RIAs)</a:t>
            </a:r>
          </a:p>
          <a:p>
            <a:pPr marL="742950" lvl="1"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AQAD has extensive experience developing technical analyses for RIAs as part of rulemakings with direct climate relevance in reducing GHGs including:</a:t>
            </a:r>
          </a:p>
          <a:p>
            <a:pPr marL="1200150" lvl="2"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Clean Power Plan (CPP) (H. Simon, AQMG Lead)</a:t>
            </a:r>
          </a:p>
          <a:p>
            <a:pPr marL="1200150" lvl="2"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OTAQ GHG rules such as Light and Heavy-Duty Vehicles (S. Phillips, AQMG lead)</a:t>
            </a:r>
          </a:p>
          <a:p>
            <a:pPr marL="742950" lvl="1" indent="-285750">
              <a:buFont typeface="Arial" panose="020B0604020202020204" pitchFamily="34" charset="0"/>
              <a:buChar char="•"/>
            </a:pPr>
            <a:r>
              <a:rPr lang="en-US" sz="1700" dirty="0">
                <a:solidFill>
                  <a:srgbClr val="0000FF"/>
                </a:solidFill>
                <a:latin typeface="Arial" panose="020B0604020202020204" pitchFamily="34" charset="0"/>
                <a:cs typeface="Arial" panose="020B0604020202020204" pitchFamily="34" charset="0"/>
              </a:rPr>
              <a:t>How do considerations of climate impacts and vulnerabilities affect cost-benefit estimates? Are there hidden co-/dis-benefits associated with specific rules or policies that emerge when considering AQ-Climate interactions, or more broadly AQ-Climate-EJ?</a:t>
            </a:r>
          </a:p>
          <a:p>
            <a:pPr lvl="1"/>
            <a:endParaRPr lang="en-US" sz="17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700" b="1" dirty="0">
                <a:latin typeface="Arial" panose="020B0604020202020204" pitchFamily="34" charset="0"/>
                <a:cs typeface="Arial" panose="020B0604020202020204" pitchFamily="34" charset="0"/>
              </a:rPr>
              <a:t>NAAQS Reviews &amp; Implementation</a:t>
            </a:r>
          </a:p>
          <a:p>
            <a:pPr marL="742950" lvl="1"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AQAD routinely combines air quality modeling with available monitoring data to develop future air quality projections (J. Kelly, AQMG lead for PM2.5; H. Simon, AQMG lead for Ozone)</a:t>
            </a:r>
          </a:p>
          <a:p>
            <a:pPr marL="742950" lvl="1" indent="-285750">
              <a:buFont typeface="Arial" panose="020B0604020202020204" pitchFamily="34" charset="0"/>
              <a:buChar char="•"/>
            </a:pPr>
            <a:r>
              <a:rPr lang="en-US" sz="1700" dirty="0">
                <a:solidFill>
                  <a:srgbClr val="0000FF"/>
                </a:solidFill>
                <a:latin typeface="Arial" panose="020B0604020202020204" pitchFamily="34" charset="0"/>
                <a:cs typeface="Arial" panose="020B0604020202020204" pitchFamily="34" charset="0"/>
              </a:rPr>
              <a:t>How can we account for climate when projecting future air quality?  How well characterized are DV predictions by EPA and others when projected with a single meteorological year? How are contributions from natural and international sources expected to change in a future climate? </a:t>
            </a:r>
          </a:p>
          <a:p>
            <a:pPr lvl="1"/>
            <a:endParaRPr lang="en-US" sz="17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700" b="1" dirty="0">
                <a:latin typeface="Arial" panose="020B0604020202020204" pitchFamily="34" charset="0"/>
                <a:cs typeface="Arial" panose="020B0604020202020204" pitchFamily="34" charset="0"/>
              </a:rPr>
              <a:t>Exceptional Events/179b Demonstrations</a:t>
            </a:r>
          </a:p>
          <a:p>
            <a:pPr marL="742950" lvl="1"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AQAD provides technical guidance and also conducts air quality modeling assessments of wildfire smoke (K. Baker, AQMG lead) and global pollutant transport (B. Henderson, AQMG lead)</a:t>
            </a:r>
          </a:p>
          <a:p>
            <a:pPr marL="742950" lvl="1" indent="-285750">
              <a:buFont typeface="Arial" panose="020B0604020202020204" pitchFamily="34" charset="0"/>
              <a:buChar char="•"/>
            </a:pPr>
            <a:r>
              <a:rPr lang="en-US" sz="1700" dirty="0">
                <a:solidFill>
                  <a:srgbClr val="0000FF"/>
                </a:solidFill>
                <a:latin typeface="Arial" panose="020B0604020202020204" pitchFamily="34" charset="0"/>
                <a:cs typeface="Arial" panose="020B0604020202020204" pitchFamily="34" charset="0"/>
              </a:rPr>
              <a:t>How will wildfire smoke and international pollutant transport vary under future climate? How will the frequency of extreme events change?</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9" name="Slide Number Placeholder 8">
            <a:extLst>
              <a:ext uri="{FF2B5EF4-FFF2-40B4-BE49-F238E27FC236}">
                <a16:creationId xmlns:a16="http://schemas.microsoft.com/office/drawing/2014/main" id="{95DACA30-C35F-4ADE-BBF2-14FCB60AA09A}"/>
              </a:ext>
            </a:extLst>
          </p:cNvPr>
          <p:cNvSpPr>
            <a:spLocks noGrp="1"/>
          </p:cNvSpPr>
          <p:nvPr>
            <p:ph type="sldNum" sz="quarter" idx="12"/>
          </p:nvPr>
        </p:nvSpPr>
        <p:spPr/>
        <p:txBody>
          <a:bodyPr/>
          <a:lstStyle/>
          <a:p>
            <a:fld id="{840B6B02-F67E-4BAE-BEAE-4A401037C6C1}" type="slidenum">
              <a:rPr lang="en-US" smtClean="0"/>
              <a:t>8</a:t>
            </a:fld>
            <a:endParaRPr lang="en-US"/>
          </a:p>
        </p:txBody>
      </p:sp>
    </p:spTree>
    <p:extLst>
      <p:ext uri="{BB962C8B-B14F-4D97-AF65-F5344CB8AC3E}">
        <p14:creationId xmlns:p14="http://schemas.microsoft.com/office/powerpoint/2010/main" val="3495111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1BFEA-A138-411C-B0E4-22D1E8AC012F}"/>
              </a:ext>
            </a:extLst>
          </p:cNvPr>
          <p:cNvSpPr>
            <a:spLocks noGrp="1"/>
          </p:cNvSpPr>
          <p:nvPr>
            <p:ph type="title"/>
          </p:nvPr>
        </p:nvSpPr>
        <p:spPr>
          <a:xfrm>
            <a:off x="456062" y="-193066"/>
            <a:ext cx="11226422" cy="1325563"/>
          </a:xfrm>
        </p:spPr>
        <p:txBody>
          <a:bodyPr>
            <a:normAutofit/>
          </a:bodyPr>
          <a:lstStyle/>
          <a:p>
            <a:r>
              <a:rPr lang="en-US" sz="3600" dirty="0"/>
              <a:t>Climate in OAQPS/AQAD Activities: Examples (cont.)</a:t>
            </a:r>
          </a:p>
        </p:txBody>
      </p:sp>
      <p:sp>
        <p:nvSpPr>
          <p:cNvPr id="3" name="TextBox 2">
            <a:extLst>
              <a:ext uri="{FF2B5EF4-FFF2-40B4-BE49-F238E27FC236}">
                <a16:creationId xmlns:a16="http://schemas.microsoft.com/office/drawing/2014/main" id="{F21E5E6A-7BA8-4F8D-AD00-0DA91B8016AD}"/>
              </a:ext>
            </a:extLst>
          </p:cNvPr>
          <p:cNvSpPr txBox="1"/>
          <p:nvPr/>
        </p:nvSpPr>
        <p:spPr>
          <a:xfrm>
            <a:off x="138752" y="701726"/>
            <a:ext cx="11914496" cy="6186309"/>
          </a:xfrm>
          <a:prstGeom prst="rect">
            <a:avLst/>
          </a:prstGeom>
          <a:noFill/>
        </p:spPr>
        <p:txBody>
          <a:bodyPr wrap="square" rtlCol="0">
            <a:spAutoFit/>
          </a:bodyPr>
          <a:lstStyle/>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700" b="1" dirty="0">
                <a:latin typeface="Arial" panose="020B0604020202020204" pitchFamily="34" charset="0"/>
                <a:cs typeface="Arial" panose="020B0604020202020204" pitchFamily="34" charset="0"/>
              </a:rPr>
              <a:t>Regional Haze Program</a:t>
            </a:r>
          </a:p>
          <a:p>
            <a:pPr marL="742950" lvl="1"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AQAD (EIAG/AQMG) performed extensive air quality modeling and data analysis to assess progress on Regional Haze at individual Class I areas and assist state in their SIP efforts.</a:t>
            </a:r>
          </a:p>
          <a:p>
            <a:pPr marL="742950" lvl="1" indent="-285750">
              <a:buFont typeface="Arial" panose="020B0604020202020204" pitchFamily="34" charset="0"/>
              <a:buChar char="•"/>
            </a:pPr>
            <a:r>
              <a:rPr lang="en-US" sz="1700" dirty="0">
                <a:solidFill>
                  <a:srgbClr val="0000FF"/>
                </a:solidFill>
                <a:latin typeface="Arial" panose="020B0604020202020204" pitchFamily="34" charset="0"/>
                <a:cs typeface="Arial" panose="020B0604020202020204" pitchFamily="34" charset="0"/>
              </a:rPr>
              <a:t>Reductions to achieve program goals have focused mainly on aerosol species with large optical influence (e.g., sulfate), how have these changes impacted national/regional/local energy budgets?</a:t>
            </a:r>
          </a:p>
          <a:p>
            <a:pPr marL="742950" lvl="1" indent="-285750">
              <a:buFont typeface="Arial" panose="020B0604020202020204" pitchFamily="34" charset="0"/>
              <a:buChar char="•"/>
            </a:pPr>
            <a:endParaRPr lang="en-US" sz="17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700" b="1" dirty="0">
                <a:latin typeface="Arial" panose="020B0604020202020204" pitchFamily="34" charset="0"/>
                <a:cs typeface="Arial" panose="020B0604020202020204" pitchFamily="34" charset="0"/>
              </a:rPr>
              <a:t>State Implementation Plans (SIPs) </a:t>
            </a:r>
          </a:p>
          <a:p>
            <a:pPr marL="742950" lvl="1"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AQAD actively engages with Regions and State/local/tribal air agencies to provide updated technical guidance and offer technical expertise on SIPs and attainment demonstrations</a:t>
            </a:r>
          </a:p>
          <a:p>
            <a:pPr marL="742950" lvl="1" indent="-285750">
              <a:buFont typeface="Arial" panose="020B0604020202020204" pitchFamily="34" charset="0"/>
              <a:buChar char="•"/>
            </a:pPr>
            <a:r>
              <a:rPr lang="en-US" sz="1700" dirty="0">
                <a:solidFill>
                  <a:srgbClr val="0000FF"/>
                </a:solidFill>
                <a:latin typeface="Arial" panose="020B0604020202020204" pitchFamily="34" charset="0"/>
                <a:cs typeface="Arial" panose="020B0604020202020204" pitchFamily="34" charset="0"/>
              </a:rPr>
              <a:t>What is EPA guidance for inclusion of future climate change effects in SIPs? What is the relative influence of climate change vs. year-to-year variability in meteorology?</a:t>
            </a:r>
          </a:p>
          <a:p>
            <a:pPr marL="285750" indent="-285750">
              <a:buFont typeface="Arial" panose="020B0604020202020204" pitchFamily="34" charset="0"/>
              <a:buChar char="•"/>
            </a:pPr>
            <a:endParaRPr lang="en-US" sz="17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700" b="1" dirty="0">
                <a:latin typeface="Arial" panose="020B0604020202020204" pitchFamily="34" charset="0"/>
                <a:cs typeface="Arial" panose="020B0604020202020204" pitchFamily="34" charset="0"/>
              </a:rPr>
              <a:t>Met Adjusted Ozone Trends</a:t>
            </a:r>
            <a:endParaRPr lang="en-US" sz="17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AQAD (B. Wells AQAG lead) leads work to statistically characterize the major meteorological drivers of ozone variability by region and use this information to produce a historical dataset of met-adjusted trends in seasonal mean and peak ozone concentrations</a:t>
            </a:r>
          </a:p>
          <a:p>
            <a:pPr marL="742950" lvl="1" indent="-285750">
              <a:buFont typeface="Arial" panose="020B0604020202020204" pitchFamily="34" charset="0"/>
              <a:buChar char="•"/>
            </a:pPr>
            <a:r>
              <a:rPr lang="en-US" sz="1700" dirty="0">
                <a:solidFill>
                  <a:srgbClr val="0000FF"/>
                </a:solidFill>
                <a:latin typeface="Arial" panose="020B0604020202020204" pitchFamily="34" charset="0"/>
                <a:cs typeface="Arial" panose="020B0604020202020204" pitchFamily="34" charset="0"/>
              </a:rPr>
              <a:t>How will these relationships between meteorology and ozone change under future climate change? </a:t>
            </a:r>
          </a:p>
          <a:p>
            <a:pPr marL="285750" indent="-285750">
              <a:buFont typeface="Arial" panose="020B0604020202020204" pitchFamily="34" charset="0"/>
              <a:buChar char="•"/>
            </a:pPr>
            <a:endParaRPr lang="en-US" sz="17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solidFill>
                <a:srgbClr val="FF0000"/>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9" name="Slide Number Placeholder 8">
            <a:extLst>
              <a:ext uri="{FF2B5EF4-FFF2-40B4-BE49-F238E27FC236}">
                <a16:creationId xmlns:a16="http://schemas.microsoft.com/office/drawing/2014/main" id="{95DACA30-C35F-4ADE-BBF2-14FCB60AA09A}"/>
              </a:ext>
            </a:extLst>
          </p:cNvPr>
          <p:cNvSpPr>
            <a:spLocks noGrp="1"/>
          </p:cNvSpPr>
          <p:nvPr>
            <p:ph type="sldNum" sz="quarter" idx="12"/>
          </p:nvPr>
        </p:nvSpPr>
        <p:spPr/>
        <p:txBody>
          <a:bodyPr/>
          <a:lstStyle/>
          <a:p>
            <a:fld id="{840B6B02-F67E-4BAE-BEAE-4A401037C6C1}" type="slidenum">
              <a:rPr lang="en-US" smtClean="0"/>
              <a:t>9</a:t>
            </a:fld>
            <a:endParaRPr lang="en-US"/>
          </a:p>
        </p:txBody>
      </p:sp>
    </p:spTree>
    <p:extLst>
      <p:ext uri="{BB962C8B-B14F-4D97-AF65-F5344CB8AC3E}">
        <p14:creationId xmlns:p14="http://schemas.microsoft.com/office/powerpoint/2010/main" val="9481724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ights xmlns="4ffa91fb-a0ff-4ac5-b2db-65c790d184a4" xsi:nil="true"/>
    <Document_x0020_Creation_x0020_Date xmlns="4ffa91fb-a0ff-4ac5-b2db-65c790d184a4">2021-01-19T17:14:50+00:00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Records_x0020_Status xmlns="3006f07c-321e-40d4-b751-0dd96e4afa6b">Pending</Records_x0020_Status>
    <Records_x0020_Date xmlns="3006f07c-321e-40d4-b751-0dd96e4afa6b" xsi:nil="true"/>
  </documentManagement>
</p:properties>
</file>

<file path=customXml/item2.xml><?xml version="1.0" encoding="utf-8"?>
<?mso-contentType ?>
<SharedContentType xmlns="Microsoft.SharePoint.Taxonomy.ContentTypeSync" SourceId="29f62856-1543-49d4-a736-4569d363f533"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6345D192C635C744BABE41C2D8F33097" ma:contentTypeVersion="35" ma:contentTypeDescription="Create a new document." ma:contentTypeScope="" ma:versionID="6c143b73367271342ea0d2268b38d517">
  <xsd:schema xmlns:xsd="http://www.w3.org/2001/XMLSchema" xmlns:xs="http://www.w3.org/2001/XMLSchema" xmlns:p="http://schemas.microsoft.com/office/2006/metadata/properties" xmlns:ns1="http://schemas.microsoft.com/sharepoint/v3" xmlns:ns3="4ffa91fb-a0ff-4ac5-b2db-65c790d184a4" xmlns:ns4="http://schemas.microsoft.com/sharepoint.v3" xmlns:ns5="http://schemas.microsoft.com/sharepoint/v3/fields" xmlns:ns6="3006f07c-321e-40d4-b751-0dd96e4afa6b" xmlns:ns7="eefeb4cd-30b0-4c9c-9107-c6f5adb79009" targetNamespace="http://schemas.microsoft.com/office/2006/metadata/properties" ma:root="true" ma:fieldsID="7d951169d0457c6520ff6f7550058a59" ns1:_="" ns3:_="" ns4:_="" ns5:_="" ns6:_="" ns7:_="">
    <xsd:import namespace="http://schemas.microsoft.com/sharepoint/v3"/>
    <xsd:import namespace="4ffa91fb-a0ff-4ac5-b2db-65c790d184a4"/>
    <xsd:import namespace="http://schemas.microsoft.com/sharepoint.v3"/>
    <xsd:import namespace="http://schemas.microsoft.com/sharepoint/v3/fields"/>
    <xsd:import namespace="3006f07c-321e-40d4-b751-0dd96e4afa6b"/>
    <xsd:import namespace="eefeb4cd-30b0-4c9c-9107-c6f5adb79009"/>
    <xsd:element name="properties">
      <xsd:complexType>
        <xsd:sequence>
          <xsd:element name="documentManagement">
            <xsd:complexType>
              <xsd:all>
                <xsd:element ref="ns3:Document_x0020_Creation_x0020_Date" minOccurs="0"/>
                <xsd:element ref="ns3:Creator" minOccurs="0"/>
                <xsd:element ref="ns3:EPA_x0020_Office" minOccurs="0"/>
                <xsd:element ref="ns3:Record" minOccurs="0"/>
                <xsd:element ref="ns4:CategoryDescription" minOccurs="0"/>
                <xsd:element ref="ns3:Identifier" minOccurs="0"/>
                <xsd:element ref="ns3:EPA_x0020_Contributor" minOccurs="0"/>
                <xsd:element ref="ns3:External_x0020_Contributor" minOccurs="0"/>
                <xsd:element ref="ns5:_Coverage" minOccurs="0"/>
                <xsd:element ref="ns3:EPA_x0020_Related_x0020_Documents" minOccurs="0"/>
                <xsd:element ref="ns5:_Source" minOccurs="0"/>
                <xsd:element ref="ns3:Rights" minOccurs="0"/>
                <xsd:element ref="ns1:Language" minOccurs="0"/>
                <xsd:element ref="ns3:j747ac98061d40f0aa7bd47e1db5675d" minOccurs="0"/>
                <xsd:element ref="ns3:TaxKeywordTaxHTField" minOccurs="0"/>
                <xsd:element ref="ns3:TaxCatchAllLabel" minOccurs="0"/>
                <xsd:element ref="ns3:TaxCatchAll" minOccurs="0"/>
                <xsd:element ref="ns6:Records_x0020_Status" minOccurs="0"/>
                <xsd:element ref="ns6:Records_x0020_Date" minOccurs="0"/>
                <xsd:element ref="ns7:MediaServiceMetadata" minOccurs="0"/>
                <xsd:element ref="ns7:MediaServiceFastMetadata" minOccurs="0"/>
                <xsd:element ref="ns7:MediaServiceDateTaken" minOccurs="0"/>
                <xsd:element ref="ns7:MediaServiceAutoTags" minOccurs="0"/>
                <xsd:element ref="ns7:MediaServiceLocation" minOccurs="0"/>
                <xsd:element ref="ns7:MediaServiceOCR" minOccurs="0"/>
                <xsd:element ref="ns7:MediaServiceGenerationTime" minOccurs="0"/>
                <xsd:element ref="ns7:MediaServiceEventHashCode" minOccurs="0"/>
                <xsd:element ref="ns6:SharedWithUsers" minOccurs="0"/>
                <xsd:element ref="ns6:SharedWithDetails" minOccurs="0"/>
                <xsd:element ref="ns6: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910b1839-47bd-4f9b-be6e-576ef663e14e}" ma:internalName="TaxCatchAllLabel" ma:readOnly="true" ma:showField="CatchAllDataLabel" ma:web="3006f07c-321e-40d4-b751-0dd96e4afa6b">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910b1839-47bd-4f9b-be6e-576ef663e14e}" ma:internalName="TaxCatchAll" ma:showField="CatchAllData" ma:web="3006f07c-321e-40d4-b751-0dd96e4afa6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006f07c-321e-40d4-b751-0dd96e4afa6b" elementFormDefault="qualified">
    <xsd:import namespace="http://schemas.microsoft.com/office/2006/documentManagement/types"/>
    <xsd:import namespace="http://schemas.microsoft.com/office/infopath/2007/PartnerControls"/>
    <xsd:element name="Records_x0020_Status" ma:index="28" nillable="true" ma:displayName="Records Status" ma:default="Pending" ma:internalName="Records_x0020_Status">
      <xsd:simpleType>
        <xsd:restriction base="dms:Text"/>
      </xsd:simpleType>
    </xsd:element>
    <xsd:element name="Records_x0020_Date" ma:index="29" nillable="true" ma:displayName="Records Date" ma:hidden="true" ma:internalName="Records_x0020_Date">
      <xsd:simpleType>
        <xsd:restriction base="dms:DateTime"/>
      </xsd:simpleType>
    </xsd:element>
    <xsd:element name="SharedWithUsers" ma:index="3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9" nillable="true" ma:displayName="Shared With Details" ma:internalName="SharedWithDetails" ma:readOnly="true">
      <xsd:simpleType>
        <xsd:restriction base="dms:Note">
          <xsd:maxLength value="255"/>
        </xsd:restriction>
      </xsd:simpleType>
    </xsd:element>
    <xsd:element name="SharingHintHash" ma:index="4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efeb4cd-30b0-4c9c-9107-c6f5adb79009" elementFormDefault="qualified">
    <xsd:import namespace="http://schemas.microsoft.com/office/2006/documentManagement/types"/>
    <xsd:import namespace="http://schemas.microsoft.com/office/infopath/2007/PartnerControls"/>
    <xsd:element name="MediaServiceMetadata" ma:index="30" nillable="true" ma:displayName="MediaServiceMetadata" ma:hidden="true" ma:internalName="MediaServiceMetadata" ma:readOnly="true">
      <xsd:simpleType>
        <xsd:restriction base="dms:Note"/>
      </xsd:simpleType>
    </xsd:element>
    <xsd:element name="MediaServiceFastMetadata" ma:index="31" nillable="true" ma:displayName="MediaServiceFastMetadata" ma:hidden="true" ma:internalName="MediaServiceFastMetadata" ma:readOnly="true">
      <xsd:simpleType>
        <xsd:restriction base="dms:Note"/>
      </xsd:simpleType>
    </xsd:element>
    <xsd:element name="MediaServiceDateTaken" ma:index="32" nillable="true" ma:displayName="MediaServiceDateTaken" ma:hidden="true" ma:internalName="MediaServiceDateTaken" ma:readOnly="true">
      <xsd:simpleType>
        <xsd:restriction base="dms:Text"/>
      </xsd:simpleType>
    </xsd:element>
    <xsd:element name="MediaServiceAutoTags" ma:index="33" nillable="true" ma:displayName="Tags" ma:internalName="MediaServiceAutoTags" ma:readOnly="true">
      <xsd:simpleType>
        <xsd:restriction base="dms:Text"/>
      </xsd:simpleType>
    </xsd:element>
    <xsd:element name="MediaServiceLocation" ma:index="34" nillable="true" ma:displayName="Location" ma:internalName="MediaServiceLocation" ma:readOnly="true">
      <xsd:simpleType>
        <xsd:restriction base="dms:Text"/>
      </xsd:simpleType>
    </xsd:element>
    <xsd:element name="MediaServiceOCR" ma:index="35" nillable="true" ma:displayName="Extracted Text" ma:internalName="MediaServiceOCR" ma:readOnly="true">
      <xsd:simpleType>
        <xsd:restriction base="dms:Note">
          <xsd:maxLength value="255"/>
        </xsd:restriction>
      </xsd:simpleType>
    </xsd:element>
    <xsd:element name="MediaServiceGenerationTime" ma:index="36" nillable="true" ma:displayName="MediaServiceGenerationTime" ma:hidden="true" ma:internalName="MediaServiceGenerationTime" ma:readOnly="true">
      <xsd:simpleType>
        <xsd:restriction base="dms:Text"/>
      </xsd:simpleType>
    </xsd:element>
    <xsd:element name="MediaServiceEventHashCode" ma:index="3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E5BD9E0-B1F2-475C-ADFF-91D80E49C708}">
  <ds:schemaRefs>
    <ds:schemaRef ds:uri="http://schemas.openxmlformats.org/package/2006/metadata/core-properties"/>
    <ds:schemaRef ds:uri="http://schemas.microsoft.com/sharepoint/v3"/>
    <ds:schemaRef ds:uri="http://purl.org/dc/terms/"/>
    <ds:schemaRef ds:uri="http://schemas.microsoft.com/office/infopath/2007/PartnerControls"/>
    <ds:schemaRef ds:uri="http://schemas.microsoft.com/office/2006/documentManagement/types"/>
    <ds:schemaRef ds:uri="http://schemas.microsoft.com/sharepoint.v3"/>
    <ds:schemaRef ds:uri="eefeb4cd-30b0-4c9c-9107-c6f5adb79009"/>
    <ds:schemaRef ds:uri="3006f07c-321e-40d4-b751-0dd96e4afa6b"/>
    <ds:schemaRef ds:uri="http://purl.org/dc/elements/1.1/"/>
    <ds:schemaRef ds:uri="http://schemas.microsoft.com/office/2006/metadata/properties"/>
    <ds:schemaRef ds:uri="http://schemas.microsoft.com/sharepoint/v3/fields"/>
    <ds:schemaRef ds:uri="4ffa91fb-a0ff-4ac5-b2db-65c790d184a4"/>
    <ds:schemaRef ds:uri="http://www.w3.org/XML/1998/namespace"/>
    <ds:schemaRef ds:uri="http://purl.org/dc/dcmitype/"/>
  </ds:schemaRefs>
</ds:datastoreItem>
</file>

<file path=customXml/itemProps2.xml><?xml version="1.0" encoding="utf-8"?>
<ds:datastoreItem xmlns:ds="http://schemas.openxmlformats.org/officeDocument/2006/customXml" ds:itemID="{F2738DDE-DC6B-4444-82F1-02DE465C2277}">
  <ds:schemaRefs>
    <ds:schemaRef ds:uri="Microsoft.SharePoint.Taxonomy.ContentTypeSync"/>
  </ds:schemaRefs>
</ds:datastoreItem>
</file>

<file path=customXml/itemProps3.xml><?xml version="1.0" encoding="utf-8"?>
<ds:datastoreItem xmlns:ds="http://schemas.openxmlformats.org/officeDocument/2006/customXml" ds:itemID="{FF6F1459-DA38-4D94-8137-4E0FB0B756B4}">
  <ds:schemaRefs>
    <ds:schemaRef ds:uri="http://schemas.microsoft.com/sharepoint/v3/contenttype/forms"/>
  </ds:schemaRefs>
</ds:datastoreItem>
</file>

<file path=customXml/itemProps4.xml><?xml version="1.0" encoding="utf-8"?>
<ds:datastoreItem xmlns:ds="http://schemas.openxmlformats.org/officeDocument/2006/customXml" ds:itemID="{87BDCE18-59E9-47D2-BFA4-BF22F6F212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3006f07c-321e-40d4-b751-0dd96e4afa6b"/>
    <ds:schemaRef ds:uri="eefeb4cd-30b0-4c9c-9107-c6f5adb790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2378</TotalTime>
  <Words>4038</Words>
  <Application>Microsoft Office PowerPoint</Application>
  <PresentationFormat>Widescreen</PresentationFormat>
  <Paragraphs>549</Paragraphs>
  <Slides>36</Slides>
  <Notes>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36</vt:i4>
      </vt:variant>
    </vt:vector>
  </HeadingPairs>
  <TitlesOfParts>
    <vt:vector size="39" baseType="lpstr">
      <vt:lpstr>Arial</vt:lpstr>
      <vt:lpstr>Calibri</vt:lpstr>
      <vt:lpstr>Office Theme</vt:lpstr>
      <vt:lpstr>Thoughts on Air Quality and Climate</vt:lpstr>
      <vt:lpstr>Overview</vt:lpstr>
      <vt:lpstr>National Climate Assessment</vt:lpstr>
      <vt:lpstr>Intergovernmental Panel on Climate Change (IPCC)</vt:lpstr>
      <vt:lpstr>Coupled Model Intercomparison Project (CMIP)</vt:lpstr>
      <vt:lpstr>Updates to National/Global Climate Efforts</vt:lpstr>
      <vt:lpstr>Climate in OAQPS/AQAD Activities</vt:lpstr>
      <vt:lpstr>Climate in OAQPS/AQAD Activities: Examples</vt:lpstr>
      <vt:lpstr>Climate in OAQPS/AQAD Activities: Examples (cont.)</vt:lpstr>
      <vt:lpstr>Climate in OAQPS/AQAD Activities: Examples (cont.)</vt:lpstr>
      <vt:lpstr>Climate Vulnerability</vt:lpstr>
      <vt:lpstr>Data Driven Screening Tools</vt:lpstr>
      <vt:lpstr>Elements of Climate Vulnerability</vt:lpstr>
      <vt:lpstr>Geospatial Components of Climate Vulnerability</vt:lpstr>
      <vt:lpstr>PowerPoint Presentation</vt:lpstr>
      <vt:lpstr>PowerPoint Presentation</vt:lpstr>
      <vt:lpstr>PowerPoint Presentation</vt:lpstr>
      <vt:lpstr>Climate Considerations to Enhance Screening Proximity Analysis</vt:lpstr>
      <vt:lpstr>Enhanced Screening Proximity Analysis in NEXUS</vt:lpstr>
      <vt:lpstr>Enhanced Screening Proximity Analysis in NEXUS (cont)</vt:lpstr>
      <vt:lpstr>Potential Questions Related to AQ-Climate Interactions</vt:lpstr>
      <vt:lpstr>Linking Energy Scenario Projections with Air Quality Predictions</vt:lpstr>
      <vt:lpstr>Improving characterization of future AQ projections</vt:lpstr>
      <vt:lpstr>Improving characterization of future AQ projections</vt:lpstr>
      <vt:lpstr>Influence of Meteorology on Design Value Predictions</vt:lpstr>
      <vt:lpstr>Influence of Meteorology on Design Value Predictions</vt:lpstr>
      <vt:lpstr>Improving characterization of future AQ projections</vt:lpstr>
      <vt:lpstr>Improving model characterization of smoke informs projections</vt:lpstr>
      <vt:lpstr>Previous Projections Lack Linkages with Land Management</vt:lpstr>
      <vt:lpstr>Wildfire and prescribed burn air quality tradeoffs</vt:lpstr>
      <vt:lpstr>Changing Global Emissions in Response to Evolving Air Quality, Energy and Climate Policies</vt:lpstr>
      <vt:lpstr>Improving characterization of future AQ projections</vt:lpstr>
      <vt:lpstr>Assessing Air Quality Impacts of Methane Chemistry</vt:lpstr>
      <vt:lpstr>Investigate aerosol feedbacks in coupled air quality models</vt:lpstr>
      <vt:lpstr>Consideration of Ecosystem Impacts</vt:lpstr>
      <vt:lpstr>Connecting to Other In-House Activities/Capabilities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Informational Briefing on AQ-Climate</dc:title>
  <dc:creator>Koplitz, Shannon</dc:creator>
  <cp:lastModifiedBy>Koplitz, Shannon</cp:lastModifiedBy>
  <cp:revision>60</cp:revision>
  <dcterms:created xsi:type="dcterms:W3CDTF">2021-01-19T16:39:42Z</dcterms:created>
  <dcterms:modified xsi:type="dcterms:W3CDTF">2021-03-05T22:20:21Z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0x0101006345D192C635C744BABE41C2D8F33097</vt:lpwstr>
  </property>
</Properties>
</file>