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6" r:id="rId10"/>
  </p:sldMasterIdLst>
  <p:notesMasterIdLst>
    <p:notesMasterId r:id="rId59"/>
  </p:notesMasterIdLst>
  <p:sldIdLst>
    <p:sldId id="257" r:id="rId11"/>
    <p:sldId id="259" r:id="rId12"/>
    <p:sldId id="347" r:id="rId13"/>
    <p:sldId id="331" r:id="rId14"/>
    <p:sldId id="339" r:id="rId15"/>
    <p:sldId id="380" r:id="rId16"/>
    <p:sldId id="506" r:id="rId17"/>
    <p:sldId id="345" r:id="rId18"/>
    <p:sldId id="512" r:id="rId19"/>
    <p:sldId id="514" r:id="rId20"/>
    <p:sldId id="329" r:id="rId21"/>
    <p:sldId id="308" r:id="rId22"/>
    <p:sldId id="508" r:id="rId23"/>
    <p:sldId id="315" r:id="rId24"/>
    <p:sldId id="306" r:id="rId25"/>
    <p:sldId id="280" r:id="rId26"/>
    <p:sldId id="269" r:id="rId27"/>
    <p:sldId id="270" r:id="rId28"/>
    <p:sldId id="276" r:id="rId29"/>
    <p:sldId id="296" r:id="rId30"/>
    <p:sldId id="510" r:id="rId31"/>
    <p:sldId id="268" r:id="rId32"/>
    <p:sldId id="271" r:id="rId33"/>
    <p:sldId id="321" r:id="rId34"/>
    <p:sldId id="323" r:id="rId35"/>
    <p:sldId id="289" r:id="rId36"/>
    <p:sldId id="346" r:id="rId37"/>
    <p:sldId id="287" r:id="rId38"/>
    <p:sldId id="293" r:id="rId39"/>
    <p:sldId id="328" r:id="rId40"/>
    <p:sldId id="279" r:id="rId41"/>
    <p:sldId id="507" r:id="rId42"/>
    <p:sldId id="362" r:id="rId43"/>
    <p:sldId id="281" r:id="rId44"/>
    <p:sldId id="307" r:id="rId45"/>
    <p:sldId id="290" r:id="rId46"/>
    <p:sldId id="320" r:id="rId47"/>
    <p:sldId id="513" r:id="rId48"/>
    <p:sldId id="282" r:id="rId49"/>
    <p:sldId id="318" r:id="rId50"/>
    <p:sldId id="317" r:id="rId51"/>
    <p:sldId id="264" r:id="rId52"/>
    <p:sldId id="348" r:id="rId53"/>
    <p:sldId id="298" r:id="rId54"/>
    <p:sldId id="349" r:id="rId55"/>
    <p:sldId id="324" r:id="rId56"/>
    <p:sldId id="337" r:id="rId57"/>
    <p:sldId id="344" r:id="rId58"/>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5327"/>
    <a:srgbClr val="EBA207"/>
    <a:srgbClr val="A6B727"/>
    <a:srgbClr val="F69200"/>
    <a:srgbClr val="E0AF0E"/>
    <a:srgbClr val="CBC11B"/>
    <a:srgbClr val="E5A90B"/>
    <a:srgbClr val="D5BA15"/>
    <a:srgbClr val="C6C41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F6F35B-84B9-41DA-84AC-653EED995063}" v="1" dt="2021-01-21T17:21:47.477"/>
    <p1510:client id="{B584F3C3-2F98-4F32-AC5E-B25CB318CC54}" v="151" dt="2021-01-21T18:26:53.154"/>
    <p1510:client id="{C95A060E-507B-4384-9A03-063AAE9B11EB}" v="261" dt="2021-01-21T17:11:12.6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customXml" Target="../customXml/item5.xml"/><Relationship Id="rId61"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microsoft.com/office/2016/11/relationships/changesInfo" Target="changesInfos/changesInfo1.xml"/><Relationship Id="rId8" Type="http://schemas.openxmlformats.org/officeDocument/2006/relationships/customXml" Target="../customXml/item8.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jada, Matthew" userId="f1184013-b3a9-42a5-bced-380d61db7c0f" providerId="ADAL" clId="{A23398A3-7F93-476F-BB0B-9D86815AE210}"/>
    <pc:docChg chg="custSel modSld">
      <pc:chgData name="Tejada, Matthew" userId="f1184013-b3a9-42a5-bced-380d61db7c0f" providerId="ADAL" clId="{A23398A3-7F93-476F-BB0B-9D86815AE210}" dt="2021-01-15T22:32:48.849" v="1327" actId="20577"/>
      <pc:docMkLst>
        <pc:docMk/>
      </pc:docMkLst>
      <pc:sldChg chg="modNotesTx">
        <pc:chgData name="Tejada, Matthew" userId="f1184013-b3a9-42a5-bced-380d61db7c0f" providerId="ADAL" clId="{A23398A3-7F93-476F-BB0B-9D86815AE210}" dt="2021-01-15T22:24:25.432" v="1213" actId="6549"/>
        <pc:sldMkLst>
          <pc:docMk/>
          <pc:sldMk cId="2616800206" sldId="268"/>
        </pc:sldMkLst>
      </pc:sldChg>
      <pc:sldChg chg="modNotesTx">
        <pc:chgData name="Tejada, Matthew" userId="f1184013-b3a9-42a5-bced-380d61db7c0f" providerId="ADAL" clId="{A23398A3-7F93-476F-BB0B-9D86815AE210}" dt="2021-01-15T22:14:58.566" v="642" actId="20577"/>
        <pc:sldMkLst>
          <pc:docMk/>
          <pc:sldMk cId="634999193" sldId="280"/>
        </pc:sldMkLst>
      </pc:sldChg>
      <pc:sldChg chg="modNotesTx">
        <pc:chgData name="Tejada, Matthew" userId="f1184013-b3a9-42a5-bced-380d61db7c0f" providerId="ADAL" clId="{A23398A3-7F93-476F-BB0B-9D86815AE210}" dt="2021-01-15T22:26:16.006" v="1309" actId="20577"/>
        <pc:sldMkLst>
          <pc:docMk/>
          <pc:sldMk cId="2844057122" sldId="289"/>
        </pc:sldMkLst>
      </pc:sldChg>
      <pc:sldChg chg="modNotesTx">
        <pc:chgData name="Tejada, Matthew" userId="f1184013-b3a9-42a5-bced-380d61db7c0f" providerId="ADAL" clId="{A23398A3-7F93-476F-BB0B-9D86815AE210}" dt="2021-01-15T22:32:48.849" v="1327" actId="20577"/>
        <pc:sldMkLst>
          <pc:docMk/>
          <pc:sldMk cId="3196289753" sldId="298"/>
        </pc:sldMkLst>
      </pc:sldChg>
      <pc:sldChg chg="modNotesTx">
        <pc:chgData name="Tejada, Matthew" userId="f1184013-b3a9-42a5-bced-380d61db7c0f" providerId="ADAL" clId="{A23398A3-7F93-476F-BB0B-9D86815AE210}" dt="2021-01-15T22:12:26.058" v="638" actId="20577"/>
        <pc:sldMkLst>
          <pc:docMk/>
          <pc:sldMk cId="886174016" sldId="315"/>
        </pc:sldMkLst>
      </pc:sldChg>
      <pc:sldChg chg="modSp modNotesTx">
        <pc:chgData name="Tejada, Matthew" userId="f1184013-b3a9-42a5-bced-380d61db7c0f" providerId="ADAL" clId="{A23398A3-7F93-476F-BB0B-9D86815AE210}" dt="2021-01-15T22:07:00.774" v="571" actId="20577"/>
        <pc:sldMkLst>
          <pc:docMk/>
          <pc:sldMk cId="611955552" sldId="339"/>
        </pc:sldMkLst>
        <pc:spChg chg="mod">
          <ac:chgData name="Tejada, Matthew" userId="f1184013-b3a9-42a5-bced-380d61db7c0f" providerId="ADAL" clId="{A23398A3-7F93-476F-BB0B-9D86815AE210}" dt="2021-01-15T22:03:34.143" v="106" actId="20577"/>
          <ac:spMkLst>
            <pc:docMk/>
            <pc:sldMk cId="611955552" sldId="339"/>
            <ac:spMk id="6" creationId="{54196C59-FC1E-4FB7-A2BF-D28A53703F3F}"/>
          </ac:spMkLst>
        </pc:spChg>
        <pc:spChg chg="mod">
          <ac:chgData name="Tejada, Matthew" userId="f1184013-b3a9-42a5-bced-380d61db7c0f" providerId="ADAL" clId="{A23398A3-7F93-476F-BB0B-9D86815AE210}" dt="2021-01-15T22:04:17.021" v="168" actId="20577"/>
          <ac:spMkLst>
            <pc:docMk/>
            <pc:sldMk cId="611955552" sldId="339"/>
            <ac:spMk id="10" creationId="{2AC6E213-9047-425F-9794-CE97ED384AEB}"/>
          </ac:spMkLst>
        </pc:spChg>
      </pc:sldChg>
      <pc:sldChg chg="modNotesTx">
        <pc:chgData name="Tejada, Matthew" userId="f1184013-b3a9-42a5-bced-380d61db7c0f" providerId="ADAL" clId="{A23398A3-7F93-476F-BB0B-9D86815AE210}" dt="2021-01-15T22:20:52.500" v="985" actId="20577"/>
        <pc:sldMkLst>
          <pc:docMk/>
          <pc:sldMk cId="2465041594" sldId="510"/>
        </pc:sldMkLst>
      </pc:sldChg>
      <pc:sldChg chg="modSp modNotesTx">
        <pc:chgData name="Tejada, Matthew" userId="f1184013-b3a9-42a5-bced-380d61db7c0f" providerId="ADAL" clId="{A23398A3-7F93-476F-BB0B-9D86815AE210}" dt="2021-01-15T22:10:25.195" v="612" actId="20577"/>
        <pc:sldMkLst>
          <pc:docMk/>
          <pc:sldMk cId="2043360243" sldId="512"/>
        </pc:sldMkLst>
        <pc:picChg chg="mod">
          <ac:chgData name="Tejada, Matthew" userId="f1184013-b3a9-42a5-bced-380d61db7c0f" providerId="ADAL" clId="{A23398A3-7F93-476F-BB0B-9D86815AE210}" dt="2021-01-15T22:09:59.541" v="579" actId="1038"/>
          <ac:picMkLst>
            <pc:docMk/>
            <pc:sldMk cId="2043360243" sldId="512"/>
            <ac:picMk id="14" creationId="{30011570-8E2C-441F-815B-413FF36E1A18}"/>
          </ac:picMkLst>
        </pc:picChg>
      </pc:sldChg>
      <pc:sldChg chg="modNotesTx">
        <pc:chgData name="Tejada, Matthew" userId="f1184013-b3a9-42a5-bced-380d61db7c0f" providerId="ADAL" clId="{A23398A3-7F93-476F-BB0B-9D86815AE210}" dt="2021-01-15T22:30:57.100" v="1324" actId="20577"/>
        <pc:sldMkLst>
          <pc:docMk/>
          <pc:sldMk cId="2117713170" sldId="513"/>
        </pc:sldMkLst>
      </pc:sldChg>
    </pc:docChg>
  </pc:docChgLst>
  <pc:docChgLst>
    <pc:chgData name="Huff, Rebecca" userId="1e7a02f2-a338-4f04-b230-7a97723c7935" providerId="ADAL" clId="{C95A060E-507B-4384-9A03-063AAE9B11EB}"/>
    <pc:docChg chg="undo custSel mod addSld delSld modSld sldOrd">
      <pc:chgData name="Huff, Rebecca" userId="1e7a02f2-a338-4f04-b230-7a97723c7935" providerId="ADAL" clId="{C95A060E-507B-4384-9A03-063AAE9B11EB}" dt="2021-01-21T17:11:12.657" v="13354"/>
      <pc:docMkLst>
        <pc:docMk/>
      </pc:docMkLst>
      <pc:sldChg chg="modNotesTx">
        <pc:chgData name="Huff, Rebecca" userId="1e7a02f2-a338-4f04-b230-7a97723c7935" providerId="ADAL" clId="{C95A060E-507B-4384-9A03-063AAE9B11EB}" dt="2021-01-15T21:36:20.544" v="12673" actId="20577"/>
        <pc:sldMkLst>
          <pc:docMk/>
          <pc:sldMk cId="2078578280" sldId="257"/>
        </pc:sldMkLst>
      </pc:sldChg>
      <pc:sldChg chg="modSp modNotesTx">
        <pc:chgData name="Huff, Rebecca" userId="1e7a02f2-a338-4f04-b230-7a97723c7935" providerId="ADAL" clId="{C95A060E-507B-4384-9A03-063AAE9B11EB}" dt="2021-01-15T18:57:29.754" v="5671" actId="114"/>
        <pc:sldMkLst>
          <pc:docMk/>
          <pc:sldMk cId="1790797915" sldId="259"/>
        </pc:sldMkLst>
        <pc:graphicFrameChg chg="mod">
          <ac:chgData name="Huff, Rebecca" userId="1e7a02f2-a338-4f04-b230-7a97723c7935" providerId="ADAL" clId="{C95A060E-507B-4384-9A03-063AAE9B11EB}" dt="2021-01-14T20:30:44.936" v="274" actId="20577"/>
          <ac:graphicFrameMkLst>
            <pc:docMk/>
            <pc:sldMk cId="1790797915" sldId="259"/>
            <ac:graphicFrameMk id="6" creationId="{FB21CCAC-77B0-42A2-86BA-818E12B57ED4}"/>
          </ac:graphicFrameMkLst>
        </pc:graphicFrameChg>
      </pc:sldChg>
      <pc:sldChg chg="modTransition modAnim">
        <pc:chgData name="Huff, Rebecca" userId="1e7a02f2-a338-4f04-b230-7a97723c7935" providerId="ADAL" clId="{C95A060E-507B-4384-9A03-063AAE9B11EB}" dt="2021-01-21T17:10:51.806" v="13346"/>
        <pc:sldMkLst>
          <pc:docMk/>
          <pc:sldMk cId="2491624416" sldId="264"/>
        </pc:sldMkLst>
      </pc:sldChg>
      <pc:sldChg chg="ord">
        <pc:chgData name="Huff, Rebecca" userId="1e7a02f2-a338-4f04-b230-7a97723c7935" providerId="ADAL" clId="{C95A060E-507B-4384-9A03-063AAE9B11EB}" dt="2021-01-14T23:20:44.109" v="1951"/>
        <pc:sldMkLst>
          <pc:docMk/>
          <pc:sldMk cId="2616800206" sldId="268"/>
        </pc:sldMkLst>
      </pc:sldChg>
      <pc:sldChg chg="modTransition modAnim">
        <pc:chgData name="Huff, Rebecca" userId="1e7a02f2-a338-4f04-b230-7a97723c7935" providerId="ADAL" clId="{C95A060E-507B-4384-9A03-063AAE9B11EB}" dt="2021-01-21T17:09:24.272" v="13334"/>
        <pc:sldMkLst>
          <pc:docMk/>
          <pc:sldMk cId="2371550770" sldId="269"/>
        </pc:sldMkLst>
      </pc:sldChg>
      <pc:sldChg chg="modNotesTx">
        <pc:chgData name="Huff, Rebecca" userId="1e7a02f2-a338-4f04-b230-7a97723c7935" providerId="ADAL" clId="{C95A060E-507B-4384-9A03-063AAE9B11EB}" dt="2021-01-15T19:49:22.587" v="8204" actId="20577"/>
        <pc:sldMkLst>
          <pc:docMk/>
          <pc:sldMk cId="878027532" sldId="270"/>
        </pc:sldMkLst>
      </pc:sldChg>
      <pc:sldChg chg="modNotesTx">
        <pc:chgData name="Huff, Rebecca" userId="1e7a02f2-a338-4f04-b230-7a97723c7935" providerId="ADAL" clId="{C95A060E-507B-4384-9A03-063AAE9B11EB}" dt="2021-01-15T20:13:05.661" v="8834" actId="6549"/>
        <pc:sldMkLst>
          <pc:docMk/>
          <pc:sldMk cId="641963957" sldId="271"/>
        </pc:sldMkLst>
      </pc:sldChg>
      <pc:sldChg chg="modSp ord modNotesTx">
        <pc:chgData name="Huff, Rebecca" userId="1e7a02f2-a338-4f04-b230-7a97723c7935" providerId="ADAL" clId="{C95A060E-507B-4384-9A03-063AAE9B11EB}" dt="2021-01-15T19:54:32.944" v="8367" actId="20577"/>
        <pc:sldMkLst>
          <pc:docMk/>
          <pc:sldMk cId="4105203680" sldId="276"/>
        </pc:sldMkLst>
        <pc:spChg chg="mod">
          <ac:chgData name="Huff, Rebecca" userId="1e7a02f2-a338-4f04-b230-7a97723c7935" providerId="ADAL" clId="{C95A060E-507B-4384-9A03-063AAE9B11EB}" dt="2021-01-14T23:18:46.690" v="1937" actId="20577"/>
          <ac:spMkLst>
            <pc:docMk/>
            <pc:sldMk cId="4105203680" sldId="276"/>
            <ac:spMk id="6" creationId="{00000000-0000-0000-0000-000000000000}"/>
          </ac:spMkLst>
        </pc:spChg>
        <pc:spChg chg="mod">
          <ac:chgData name="Huff, Rebecca" userId="1e7a02f2-a338-4f04-b230-7a97723c7935" providerId="ADAL" clId="{C95A060E-507B-4384-9A03-063AAE9B11EB}" dt="2021-01-14T23:19:44.853" v="1947" actId="1076"/>
          <ac:spMkLst>
            <pc:docMk/>
            <pc:sldMk cId="4105203680" sldId="276"/>
            <ac:spMk id="11" creationId="{00000000-0000-0000-0000-000000000000}"/>
          </ac:spMkLst>
        </pc:spChg>
        <pc:grpChg chg="mod">
          <ac:chgData name="Huff, Rebecca" userId="1e7a02f2-a338-4f04-b230-7a97723c7935" providerId="ADAL" clId="{C95A060E-507B-4384-9A03-063AAE9B11EB}" dt="2021-01-14T23:19:48.914" v="1949" actId="1076"/>
          <ac:grpSpMkLst>
            <pc:docMk/>
            <pc:sldMk cId="4105203680" sldId="276"/>
            <ac:grpSpMk id="3" creationId="{6CD27DFE-E9A0-43F5-88D7-7F27ED9EDBB4}"/>
          </ac:grpSpMkLst>
        </pc:grpChg>
        <pc:picChg chg="mod">
          <ac:chgData name="Huff, Rebecca" userId="1e7a02f2-a338-4f04-b230-7a97723c7935" providerId="ADAL" clId="{C95A060E-507B-4384-9A03-063AAE9B11EB}" dt="2021-01-14T23:19:46.510" v="1948" actId="1076"/>
          <ac:picMkLst>
            <pc:docMk/>
            <pc:sldMk cId="4105203680" sldId="276"/>
            <ac:picMk id="10" creationId="{00000000-0000-0000-0000-000000000000}"/>
          </ac:picMkLst>
        </pc:picChg>
      </pc:sldChg>
      <pc:sldChg chg="modSp modNotesTx">
        <pc:chgData name="Huff, Rebecca" userId="1e7a02f2-a338-4f04-b230-7a97723c7935" providerId="ADAL" clId="{C95A060E-507B-4384-9A03-063AAE9B11EB}" dt="2021-01-15T20:53:48.893" v="10240" actId="20577"/>
        <pc:sldMkLst>
          <pc:docMk/>
          <pc:sldMk cId="825868621" sldId="279"/>
        </pc:sldMkLst>
        <pc:spChg chg="mod">
          <ac:chgData name="Huff, Rebecca" userId="1e7a02f2-a338-4f04-b230-7a97723c7935" providerId="ADAL" clId="{C95A060E-507B-4384-9A03-063AAE9B11EB}" dt="2021-01-14T23:29:11.652" v="1980" actId="1076"/>
          <ac:spMkLst>
            <pc:docMk/>
            <pc:sldMk cId="825868621" sldId="279"/>
            <ac:spMk id="6" creationId="{00000000-0000-0000-0000-000000000000}"/>
          </ac:spMkLst>
        </pc:spChg>
        <pc:picChg chg="mod">
          <ac:chgData name="Huff, Rebecca" userId="1e7a02f2-a338-4f04-b230-7a97723c7935" providerId="ADAL" clId="{C95A060E-507B-4384-9A03-063AAE9B11EB}" dt="2021-01-14T23:29:15.914" v="1981" actId="14100"/>
          <ac:picMkLst>
            <pc:docMk/>
            <pc:sldMk cId="825868621" sldId="279"/>
            <ac:picMk id="9" creationId="{00000000-0000-0000-0000-000000000000}"/>
          </ac:picMkLst>
        </pc:picChg>
        <pc:cxnChg chg="mod">
          <ac:chgData name="Huff, Rebecca" userId="1e7a02f2-a338-4f04-b230-7a97723c7935" providerId="ADAL" clId="{C95A060E-507B-4384-9A03-063AAE9B11EB}" dt="2021-01-14T23:29:57.304" v="1991" actId="14100"/>
          <ac:cxnSpMkLst>
            <pc:docMk/>
            <pc:sldMk cId="825868621" sldId="279"/>
            <ac:cxnSpMk id="3" creationId="{B11742E4-7968-4432-A324-2629DB51385C}"/>
          </ac:cxnSpMkLst>
        </pc:cxnChg>
        <pc:cxnChg chg="mod">
          <ac:chgData name="Huff, Rebecca" userId="1e7a02f2-a338-4f04-b230-7a97723c7935" providerId="ADAL" clId="{C95A060E-507B-4384-9A03-063AAE9B11EB}" dt="2021-01-14T23:29:49.785" v="1990" actId="14100"/>
          <ac:cxnSpMkLst>
            <pc:docMk/>
            <pc:sldMk cId="825868621" sldId="279"/>
            <ac:cxnSpMk id="10" creationId="{90E51611-FDD8-4F62-BC62-3C9311C81DD8}"/>
          </ac:cxnSpMkLst>
        </pc:cxnChg>
        <pc:cxnChg chg="mod">
          <ac:chgData name="Huff, Rebecca" userId="1e7a02f2-a338-4f04-b230-7a97723c7935" providerId="ADAL" clId="{C95A060E-507B-4384-9A03-063AAE9B11EB}" dt="2021-01-14T23:29:37.773" v="1987" actId="1076"/>
          <ac:cxnSpMkLst>
            <pc:docMk/>
            <pc:sldMk cId="825868621" sldId="279"/>
            <ac:cxnSpMk id="11" creationId="{A1BF68EB-8340-430F-8AFA-0B44E4DBC500}"/>
          </ac:cxnSpMkLst>
        </pc:cxnChg>
      </pc:sldChg>
      <pc:sldChg chg="modSp modNotesTx">
        <pc:chgData name="Huff, Rebecca" userId="1e7a02f2-a338-4f04-b230-7a97723c7935" providerId="ADAL" clId="{C95A060E-507B-4384-9A03-063AAE9B11EB}" dt="2021-01-15T19:44:59.586" v="7958" actId="20577"/>
        <pc:sldMkLst>
          <pc:docMk/>
          <pc:sldMk cId="634999193" sldId="280"/>
        </pc:sldMkLst>
        <pc:spChg chg="mod">
          <ac:chgData name="Huff, Rebecca" userId="1e7a02f2-a338-4f04-b230-7a97723c7935" providerId="ADAL" clId="{C95A060E-507B-4384-9A03-063AAE9B11EB}" dt="2021-01-14T20:48:09.489" v="600" actId="6549"/>
          <ac:spMkLst>
            <pc:docMk/>
            <pc:sldMk cId="634999193" sldId="280"/>
            <ac:spMk id="2" creationId="{00000000-0000-0000-0000-000000000000}"/>
          </ac:spMkLst>
        </pc:spChg>
      </pc:sldChg>
      <pc:sldChg chg="modTransition modAnim">
        <pc:chgData name="Huff, Rebecca" userId="1e7a02f2-a338-4f04-b230-7a97723c7935" providerId="ADAL" clId="{C95A060E-507B-4384-9A03-063AAE9B11EB}" dt="2021-01-21T17:10:25.669" v="13342"/>
        <pc:sldMkLst>
          <pc:docMk/>
          <pc:sldMk cId="618273071" sldId="281"/>
        </pc:sldMkLst>
      </pc:sldChg>
      <pc:sldChg chg="modNotesTx">
        <pc:chgData name="Huff, Rebecca" userId="1e7a02f2-a338-4f04-b230-7a97723c7935" providerId="ADAL" clId="{C95A060E-507B-4384-9A03-063AAE9B11EB}" dt="2021-01-15T21:24:12.800" v="11952" actId="20577"/>
        <pc:sldMkLst>
          <pc:docMk/>
          <pc:sldMk cId="3185552161" sldId="282"/>
        </pc:sldMkLst>
      </pc:sldChg>
      <pc:sldChg chg="modTransition modAnim">
        <pc:chgData name="Huff, Rebecca" userId="1e7a02f2-a338-4f04-b230-7a97723c7935" providerId="ADAL" clId="{C95A060E-507B-4384-9A03-063AAE9B11EB}" dt="2021-01-21T17:10:07.050" v="13338"/>
        <pc:sldMkLst>
          <pc:docMk/>
          <pc:sldMk cId="434288308" sldId="287"/>
        </pc:sldMkLst>
      </pc:sldChg>
      <pc:sldChg chg="modNotesTx">
        <pc:chgData name="Huff, Rebecca" userId="1e7a02f2-a338-4f04-b230-7a97723c7935" providerId="ADAL" clId="{C95A060E-507B-4384-9A03-063AAE9B11EB}" dt="2021-01-15T20:35:16.759" v="9607" actId="20577"/>
        <pc:sldMkLst>
          <pc:docMk/>
          <pc:sldMk cId="2844057122" sldId="289"/>
        </pc:sldMkLst>
      </pc:sldChg>
      <pc:sldChg chg="addSp delSp modSp modNotesTx">
        <pc:chgData name="Huff, Rebecca" userId="1e7a02f2-a338-4f04-b230-7a97723c7935" providerId="ADAL" clId="{C95A060E-507B-4384-9A03-063AAE9B11EB}" dt="2021-01-15T21:12:48.098" v="11326" actId="20577"/>
        <pc:sldMkLst>
          <pc:docMk/>
          <pc:sldMk cId="3744256286" sldId="290"/>
        </pc:sldMkLst>
        <pc:spChg chg="mod">
          <ac:chgData name="Huff, Rebecca" userId="1e7a02f2-a338-4f04-b230-7a97723c7935" providerId="ADAL" clId="{C95A060E-507B-4384-9A03-063AAE9B11EB}" dt="2021-01-14T22:06:48.006" v="732" actId="1076"/>
          <ac:spMkLst>
            <pc:docMk/>
            <pc:sldMk cId="3744256286" sldId="290"/>
            <ac:spMk id="2" creationId="{00000000-0000-0000-0000-000000000000}"/>
          </ac:spMkLst>
        </pc:spChg>
        <pc:spChg chg="mod ord">
          <ac:chgData name="Huff, Rebecca" userId="1e7a02f2-a338-4f04-b230-7a97723c7935" providerId="ADAL" clId="{C95A060E-507B-4384-9A03-063AAE9B11EB}" dt="2021-01-14T23:30:31.870" v="1992" actId="1076"/>
          <ac:spMkLst>
            <pc:docMk/>
            <pc:sldMk cId="3744256286" sldId="290"/>
            <ac:spMk id="4" creationId="{969A946D-F7CF-40BF-BA74-4070E6C1F30D}"/>
          </ac:spMkLst>
        </pc:spChg>
        <pc:spChg chg="mod">
          <ac:chgData name="Huff, Rebecca" userId="1e7a02f2-a338-4f04-b230-7a97723c7935" providerId="ADAL" clId="{C95A060E-507B-4384-9A03-063AAE9B11EB}" dt="2021-01-14T22:07:07.686" v="740" actId="27636"/>
          <ac:spMkLst>
            <pc:docMk/>
            <pc:sldMk cId="3744256286" sldId="290"/>
            <ac:spMk id="7" creationId="{00000000-0000-0000-0000-000000000000}"/>
          </ac:spMkLst>
        </pc:spChg>
        <pc:spChg chg="add del">
          <ac:chgData name="Huff, Rebecca" userId="1e7a02f2-a338-4f04-b230-7a97723c7935" providerId="ADAL" clId="{C95A060E-507B-4384-9A03-063AAE9B11EB}" dt="2021-01-14T22:06:07.399" v="723" actId="26606"/>
          <ac:spMkLst>
            <pc:docMk/>
            <pc:sldMk cId="3744256286" sldId="290"/>
            <ac:spMk id="12" creationId="{6C0DD7BF-8F3D-4D34-A37A-85563D3D62FF}"/>
          </ac:spMkLst>
        </pc:spChg>
        <pc:spChg chg="add del">
          <ac:chgData name="Huff, Rebecca" userId="1e7a02f2-a338-4f04-b230-7a97723c7935" providerId="ADAL" clId="{C95A060E-507B-4384-9A03-063AAE9B11EB}" dt="2021-01-14T22:06:07.392" v="722" actId="26606"/>
          <ac:spMkLst>
            <pc:docMk/>
            <pc:sldMk cId="3744256286" sldId="290"/>
            <ac:spMk id="17" creationId="{6C0DD7BF-8F3D-4D34-A37A-85563D3D62FF}"/>
          </ac:spMkLst>
        </pc:spChg>
        <pc:spChg chg="add">
          <ac:chgData name="Huff, Rebecca" userId="1e7a02f2-a338-4f04-b230-7a97723c7935" providerId="ADAL" clId="{C95A060E-507B-4384-9A03-063AAE9B11EB}" dt="2021-01-14T22:06:07.399" v="723" actId="26606"/>
          <ac:spMkLst>
            <pc:docMk/>
            <pc:sldMk cId="3744256286" sldId="290"/>
            <ac:spMk id="19" creationId="{6C0DD7BF-8F3D-4D34-A37A-85563D3D62FF}"/>
          </ac:spMkLst>
        </pc:spChg>
        <pc:picChg chg="add mod ord">
          <ac:chgData name="Huff, Rebecca" userId="1e7a02f2-a338-4f04-b230-7a97723c7935" providerId="ADAL" clId="{C95A060E-507B-4384-9A03-063AAE9B11EB}" dt="2021-01-14T22:06:31.884" v="728" actId="14100"/>
          <ac:picMkLst>
            <pc:docMk/>
            <pc:sldMk cId="3744256286" sldId="290"/>
            <ac:picMk id="3" creationId="{3DD87735-1406-48BD-95F2-0ECA1404AA35}"/>
          </ac:picMkLst>
        </pc:picChg>
        <pc:picChg chg="del">
          <ac:chgData name="Huff, Rebecca" userId="1e7a02f2-a338-4f04-b230-7a97723c7935" providerId="ADAL" clId="{C95A060E-507B-4384-9A03-063AAE9B11EB}" dt="2021-01-14T21:01:02.258" v="705" actId="478"/>
          <ac:picMkLst>
            <pc:docMk/>
            <pc:sldMk cId="3744256286" sldId="290"/>
            <ac:picMk id="5" creationId="{FAB0A6F3-E177-460B-801B-F99CC5CE33AE}"/>
          </ac:picMkLst>
        </pc:picChg>
      </pc:sldChg>
      <pc:sldChg chg="modAnim modNotesTx">
        <pc:chgData name="Huff, Rebecca" userId="1e7a02f2-a338-4f04-b230-7a97723c7935" providerId="ADAL" clId="{C95A060E-507B-4384-9A03-063AAE9B11EB}" dt="2021-01-21T17:05:11.226" v="13314"/>
        <pc:sldMkLst>
          <pc:docMk/>
          <pc:sldMk cId="1356288364" sldId="293"/>
        </pc:sldMkLst>
      </pc:sldChg>
      <pc:sldChg chg="modNotesTx">
        <pc:chgData name="Huff, Rebecca" userId="1e7a02f2-a338-4f04-b230-7a97723c7935" providerId="ADAL" clId="{C95A060E-507B-4384-9A03-063AAE9B11EB}" dt="2021-01-15T19:58:24.551" v="8513" actId="20577"/>
        <pc:sldMkLst>
          <pc:docMk/>
          <pc:sldMk cId="3314778091" sldId="296"/>
        </pc:sldMkLst>
      </pc:sldChg>
      <pc:sldChg chg="modNotesTx">
        <pc:chgData name="Huff, Rebecca" userId="1e7a02f2-a338-4f04-b230-7a97723c7935" providerId="ADAL" clId="{C95A060E-507B-4384-9A03-063AAE9B11EB}" dt="2021-01-15T19:40:03.383" v="7769" actId="20577"/>
        <pc:sldMkLst>
          <pc:docMk/>
          <pc:sldMk cId="3726954488" sldId="306"/>
        </pc:sldMkLst>
      </pc:sldChg>
      <pc:sldChg chg="modSp modNotesTx">
        <pc:chgData name="Huff, Rebecca" userId="1e7a02f2-a338-4f04-b230-7a97723c7935" providerId="ADAL" clId="{C95A060E-507B-4384-9A03-063AAE9B11EB}" dt="2021-01-15T21:11:00.046" v="11270" actId="20577"/>
        <pc:sldMkLst>
          <pc:docMk/>
          <pc:sldMk cId="2050913947" sldId="307"/>
        </pc:sldMkLst>
        <pc:spChg chg="mod">
          <ac:chgData name="Huff, Rebecca" userId="1e7a02f2-a338-4f04-b230-7a97723c7935" providerId="ADAL" clId="{C95A060E-507B-4384-9A03-063AAE9B11EB}" dt="2021-01-15T21:09:53.952" v="11195" actId="20577"/>
          <ac:spMkLst>
            <pc:docMk/>
            <pc:sldMk cId="2050913947" sldId="307"/>
            <ac:spMk id="12" creationId="{00000000-0000-0000-0000-000000000000}"/>
          </ac:spMkLst>
        </pc:spChg>
      </pc:sldChg>
      <pc:sldChg chg="modNotesTx">
        <pc:chgData name="Huff, Rebecca" userId="1e7a02f2-a338-4f04-b230-7a97723c7935" providerId="ADAL" clId="{C95A060E-507B-4384-9A03-063AAE9B11EB}" dt="2021-01-15T19:27:03.303" v="7192" actId="20577"/>
        <pc:sldMkLst>
          <pc:docMk/>
          <pc:sldMk cId="2162653872" sldId="308"/>
        </pc:sldMkLst>
      </pc:sldChg>
      <pc:sldChg chg="modNotesTx">
        <pc:chgData name="Huff, Rebecca" userId="1e7a02f2-a338-4f04-b230-7a97723c7935" providerId="ADAL" clId="{C95A060E-507B-4384-9A03-063AAE9B11EB}" dt="2021-01-15T19:38:19.582" v="7756" actId="20577"/>
        <pc:sldMkLst>
          <pc:docMk/>
          <pc:sldMk cId="886174016" sldId="315"/>
        </pc:sldMkLst>
      </pc:sldChg>
      <pc:sldChg chg="modNotesTx">
        <pc:chgData name="Huff, Rebecca" userId="1e7a02f2-a338-4f04-b230-7a97723c7935" providerId="ADAL" clId="{C95A060E-507B-4384-9A03-063AAE9B11EB}" dt="2021-01-15T21:27:46.349" v="12166" actId="20577"/>
        <pc:sldMkLst>
          <pc:docMk/>
          <pc:sldMk cId="928651483" sldId="318"/>
        </pc:sldMkLst>
      </pc:sldChg>
      <pc:sldChg chg="modSp modNotesTx">
        <pc:chgData name="Huff, Rebecca" userId="1e7a02f2-a338-4f04-b230-7a97723c7935" providerId="ADAL" clId="{C95A060E-507B-4384-9A03-063AAE9B11EB}" dt="2021-01-15T21:16:22.768" v="11654" actId="12"/>
        <pc:sldMkLst>
          <pc:docMk/>
          <pc:sldMk cId="3620370977" sldId="320"/>
        </pc:sldMkLst>
        <pc:spChg chg="mod">
          <ac:chgData name="Huff, Rebecca" userId="1e7a02f2-a338-4f04-b230-7a97723c7935" providerId="ADAL" clId="{C95A060E-507B-4384-9A03-063AAE9B11EB}" dt="2021-01-14T22:07:25.965" v="741" actId="1076"/>
          <ac:spMkLst>
            <pc:docMk/>
            <pc:sldMk cId="3620370977" sldId="320"/>
            <ac:spMk id="5" creationId="{CA33147F-7042-4B61-B013-DBE02F8DAA29}"/>
          </ac:spMkLst>
        </pc:spChg>
      </pc:sldChg>
      <pc:sldChg chg="modNotesTx">
        <pc:chgData name="Huff, Rebecca" userId="1e7a02f2-a338-4f04-b230-7a97723c7935" providerId="ADAL" clId="{C95A060E-507B-4384-9A03-063AAE9B11EB}" dt="2021-01-15T20:16:14.896" v="9087" actId="20577"/>
        <pc:sldMkLst>
          <pc:docMk/>
          <pc:sldMk cId="571605087" sldId="321"/>
        </pc:sldMkLst>
      </pc:sldChg>
      <pc:sldChg chg="modNotesTx">
        <pc:chgData name="Huff, Rebecca" userId="1e7a02f2-a338-4f04-b230-7a97723c7935" providerId="ADAL" clId="{C95A060E-507B-4384-9A03-063AAE9B11EB}" dt="2021-01-15T20:22:12.930" v="9364" actId="20577"/>
        <pc:sldMkLst>
          <pc:docMk/>
          <pc:sldMk cId="2212310545" sldId="323"/>
        </pc:sldMkLst>
      </pc:sldChg>
      <pc:sldChg chg="modNotesTx">
        <pc:chgData name="Huff, Rebecca" userId="1e7a02f2-a338-4f04-b230-7a97723c7935" providerId="ADAL" clId="{C95A060E-507B-4384-9A03-063AAE9B11EB}" dt="2021-01-15T21:32:22.335" v="12230" actId="6549"/>
        <pc:sldMkLst>
          <pc:docMk/>
          <pc:sldMk cId="1180309598" sldId="324"/>
        </pc:sldMkLst>
      </pc:sldChg>
      <pc:sldChg chg="modSp modNotesTx">
        <pc:chgData name="Huff, Rebecca" userId="1e7a02f2-a338-4f04-b230-7a97723c7935" providerId="ADAL" clId="{C95A060E-507B-4384-9A03-063AAE9B11EB}" dt="2021-01-15T20:50:25.762" v="10202" actId="20577"/>
        <pc:sldMkLst>
          <pc:docMk/>
          <pc:sldMk cId="1355440978" sldId="328"/>
        </pc:sldMkLst>
        <pc:spChg chg="mod">
          <ac:chgData name="Huff, Rebecca" userId="1e7a02f2-a338-4f04-b230-7a97723c7935" providerId="ADAL" clId="{C95A060E-507B-4384-9A03-063AAE9B11EB}" dt="2021-01-14T22:13:02.567" v="784" actId="1076"/>
          <ac:spMkLst>
            <pc:docMk/>
            <pc:sldMk cId="1355440978" sldId="328"/>
            <ac:spMk id="7" creationId="{00000000-0000-0000-0000-000000000000}"/>
          </ac:spMkLst>
        </pc:spChg>
      </pc:sldChg>
      <pc:sldChg chg="modSp modTransition modAnim">
        <pc:chgData name="Huff, Rebecca" userId="1e7a02f2-a338-4f04-b230-7a97723c7935" providerId="ADAL" clId="{C95A060E-507B-4384-9A03-063AAE9B11EB}" dt="2021-01-21T17:09:02.656" v="13330"/>
        <pc:sldMkLst>
          <pc:docMk/>
          <pc:sldMk cId="3116975599" sldId="329"/>
        </pc:sldMkLst>
        <pc:spChg chg="mod">
          <ac:chgData name="Huff, Rebecca" userId="1e7a02f2-a338-4f04-b230-7a97723c7935" providerId="ADAL" clId="{C95A060E-507B-4384-9A03-063AAE9B11EB}" dt="2021-01-14T20:46:34.195" v="598" actId="403"/>
          <ac:spMkLst>
            <pc:docMk/>
            <pc:sldMk cId="3116975599" sldId="329"/>
            <ac:spMk id="3" creationId="{E87F792F-68FF-4D5F-9544-3F51E6A2B126}"/>
          </ac:spMkLst>
        </pc:spChg>
      </pc:sldChg>
      <pc:sldChg chg="addSp delSp modSp modTransition modAnim modNotesTx">
        <pc:chgData name="Huff, Rebecca" userId="1e7a02f2-a338-4f04-b230-7a97723c7935" providerId="ADAL" clId="{C95A060E-507B-4384-9A03-063AAE9B11EB}" dt="2021-01-21T17:08:38.248" v="13326"/>
        <pc:sldMkLst>
          <pc:docMk/>
          <pc:sldMk cId="1175865299" sldId="331"/>
        </pc:sldMkLst>
        <pc:spChg chg="add del mod">
          <ac:chgData name="Huff, Rebecca" userId="1e7a02f2-a338-4f04-b230-7a97723c7935" providerId="ADAL" clId="{C95A060E-507B-4384-9A03-063AAE9B11EB}" dt="2021-01-14T22:31:17.285" v="1192" actId="478"/>
          <ac:spMkLst>
            <pc:docMk/>
            <pc:sldMk cId="1175865299" sldId="331"/>
            <ac:spMk id="2" creationId="{9C1F8F10-D88D-46B4-B3F8-C6CC42AF007E}"/>
          </ac:spMkLst>
        </pc:spChg>
        <pc:spChg chg="add del mod">
          <ac:chgData name="Huff, Rebecca" userId="1e7a02f2-a338-4f04-b230-7a97723c7935" providerId="ADAL" clId="{C95A060E-507B-4384-9A03-063AAE9B11EB}" dt="2021-01-14T22:31:09.146" v="1190" actId="478"/>
          <ac:spMkLst>
            <pc:docMk/>
            <pc:sldMk cId="1175865299" sldId="331"/>
            <ac:spMk id="3" creationId="{AB7C0514-DD86-431E-ACDA-0D977A4B1A89}"/>
          </ac:spMkLst>
        </pc:spChg>
        <pc:spChg chg="mod">
          <ac:chgData name="Huff, Rebecca" userId="1e7a02f2-a338-4f04-b230-7a97723c7935" providerId="ADAL" clId="{C95A060E-507B-4384-9A03-063AAE9B11EB}" dt="2021-01-14T22:33:27.137" v="1217" actId="1076"/>
          <ac:spMkLst>
            <pc:docMk/>
            <pc:sldMk cId="1175865299" sldId="331"/>
            <ac:spMk id="11" creationId="{00000000-0000-0000-0000-000000000000}"/>
          </ac:spMkLst>
        </pc:spChg>
        <pc:picChg chg="add del mod">
          <ac:chgData name="Huff, Rebecca" userId="1e7a02f2-a338-4f04-b230-7a97723c7935" providerId="ADAL" clId="{C95A060E-507B-4384-9A03-063AAE9B11EB}" dt="2021-01-14T22:32:15.253" v="1203" actId="478"/>
          <ac:picMkLst>
            <pc:docMk/>
            <pc:sldMk cId="1175865299" sldId="331"/>
            <ac:picMk id="5" creationId="{001F02ED-1B54-4E23-8F6F-1555738EAA92}"/>
          </ac:picMkLst>
        </pc:picChg>
        <pc:picChg chg="add mod">
          <ac:chgData name="Huff, Rebecca" userId="1e7a02f2-a338-4f04-b230-7a97723c7935" providerId="ADAL" clId="{C95A060E-507B-4384-9A03-063AAE9B11EB}" dt="2021-01-14T22:33:04.493" v="1215" actId="1076"/>
          <ac:picMkLst>
            <pc:docMk/>
            <pc:sldMk cId="1175865299" sldId="331"/>
            <ac:picMk id="6" creationId="{726690B4-5B89-496A-809D-A2317CB69B75}"/>
          </ac:picMkLst>
        </pc:picChg>
        <pc:picChg chg="add mod">
          <ac:chgData name="Huff, Rebecca" userId="1e7a02f2-a338-4f04-b230-7a97723c7935" providerId="ADAL" clId="{C95A060E-507B-4384-9A03-063AAE9B11EB}" dt="2021-01-14T22:32:53.951" v="1212" actId="1076"/>
          <ac:picMkLst>
            <pc:docMk/>
            <pc:sldMk cId="1175865299" sldId="331"/>
            <ac:picMk id="7" creationId="{BB54CCC5-605D-4F57-8ECD-266A31C85AC4}"/>
          </ac:picMkLst>
        </pc:picChg>
        <pc:picChg chg="add mod">
          <ac:chgData name="Huff, Rebecca" userId="1e7a02f2-a338-4f04-b230-7a97723c7935" providerId="ADAL" clId="{C95A060E-507B-4384-9A03-063AAE9B11EB}" dt="2021-01-14T22:33:02.176" v="1214" actId="1076"/>
          <ac:picMkLst>
            <pc:docMk/>
            <pc:sldMk cId="1175865299" sldId="331"/>
            <ac:picMk id="8" creationId="{3BA95669-3519-4CD0-97D6-9945A39E7F8E}"/>
          </ac:picMkLst>
        </pc:picChg>
      </pc:sldChg>
      <pc:sldChg chg="modTransition modAnim modNotesTx">
        <pc:chgData name="Huff, Rebecca" userId="1e7a02f2-a338-4f04-b230-7a97723c7935" providerId="ADAL" clId="{C95A060E-507B-4384-9A03-063AAE9B11EB}" dt="2021-01-21T17:11:05.566" v="13350"/>
        <pc:sldMkLst>
          <pc:docMk/>
          <pc:sldMk cId="571748973" sldId="337"/>
        </pc:sldMkLst>
      </pc:sldChg>
      <pc:sldChg chg="addSp modSp modNotesTx">
        <pc:chgData name="Huff, Rebecca" userId="1e7a02f2-a338-4f04-b230-7a97723c7935" providerId="ADAL" clId="{C95A060E-507B-4384-9A03-063AAE9B11EB}" dt="2021-01-15T18:59:35.215" v="5699" actId="1035"/>
        <pc:sldMkLst>
          <pc:docMk/>
          <pc:sldMk cId="611955552" sldId="339"/>
        </pc:sldMkLst>
        <pc:spChg chg="mod">
          <ac:chgData name="Huff, Rebecca" userId="1e7a02f2-a338-4f04-b230-7a97723c7935" providerId="ADAL" clId="{C95A060E-507B-4384-9A03-063AAE9B11EB}" dt="2021-01-14T20:35:12.714" v="331" actId="404"/>
          <ac:spMkLst>
            <pc:docMk/>
            <pc:sldMk cId="611955552" sldId="339"/>
            <ac:spMk id="6" creationId="{54196C59-FC1E-4FB7-A2BF-D28A53703F3F}"/>
          </ac:spMkLst>
        </pc:spChg>
        <pc:cxnChg chg="add mod">
          <ac:chgData name="Huff, Rebecca" userId="1e7a02f2-a338-4f04-b230-7a97723c7935" providerId="ADAL" clId="{C95A060E-507B-4384-9A03-063AAE9B11EB}" dt="2021-01-15T18:59:35.215" v="5699" actId="1035"/>
          <ac:cxnSpMkLst>
            <pc:docMk/>
            <pc:sldMk cId="611955552" sldId="339"/>
            <ac:cxnSpMk id="5" creationId="{461CD6B9-CDB2-4018-B93C-8D90726EE8DA}"/>
          </ac:cxnSpMkLst>
        </pc:cxnChg>
      </pc:sldChg>
      <pc:sldChg chg="modTransition">
        <pc:chgData name="Huff, Rebecca" userId="1e7a02f2-a338-4f04-b230-7a97723c7935" providerId="ADAL" clId="{C95A060E-507B-4384-9A03-063AAE9B11EB}" dt="2021-01-21T17:11:12.657" v="13354"/>
        <pc:sldMkLst>
          <pc:docMk/>
          <pc:sldMk cId="4133249383" sldId="344"/>
        </pc:sldMkLst>
      </pc:sldChg>
      <pc:sldChg chg="modNotesTx">
        <pc:chgData name="Huff, Rebecca" userId="1e7a02f2-a338-4f04-b230-7a97723c7935" providerId="ADAL" clId="{C95A060E-507B-4384-9A03-063AAE9B11EB}" dt="2021-01-15T19:05:49.629" v="5919" actId="20577"/>
        <pc:sldMkLst>
          <pc:docMk/>
          <pc:sldMk cId="2170470659" sldId="345"/>
        </pc:sldMkLst>
      </pc:sldChg>
      <pc:sldChg chg="modNotesTx">
        <pc:chgData name="Huff, Rebecca" userId="1e7a02f2-a338-4f04-b230-7a97723c7935" providerId="ADAL" clId="{C95A060E-507B-4384-9A03-063AAE9B11EB}" dt="2021-01-15T20:41:03.690" v="9723" actId="20577"/>
        <pc:sldMkLst>
          <pc:docMk/>
          <pc:sldMk cId="636164068" sldId="346"/>
        </pc:sldMkLst>
      </pc:sldChg>
      <pc:sldChg chg="modSp modNotesTx">
        <pc:chgData name="Huff, Rebecca" userId="1e7a02f2-a338-4f04-b230-7a97723c7935" providerId="ADAL" clId="{C95A060E-507B-4384-9A03-063AAE9B11EB}" dt="2021-01-15T18:55:24.295" v="5636" actId="6549"/>
        <pc:sldMkLst>
          <pc:docMk/>
          <pc:sldMk cId="1051567986" sldId="347"/>
        </pc:sldMkLst>
        <pc:spChg chg="mod">
          <ac:chgData name="Huff, Rebecca" userId="1e7a02f2-a338-4f04-b230-7a97723c7935" providerId="ADAL" clId="{C95A060E-507B-4384-9A03-063AAE9B11EB}" dt="2021-01-14T23:27:09.887" v="1971" actId="6549"/>
          <ac:spMkLst>
            <pc:docMk/>
            <pc:sldMk cId="1051567986" sldId="347"/>
            <ac:spMk id="2" creationId="{24F4C669-69DB-4800-8B86-8D0F646AADE5}"/>
          </ac:spMkLst>
        </pc:spChg>
        <pc:graphicFrameChg chg="mod">
          <ac:chgData name="Huff, Rebecca" userId="1e7a02f2-a338-4f04-b230-7a97723c7935" providerId="ADAL" clId="{C95A060E-507B-4384-9A03-063AAE9B11EB}" dt="2021-01-15T18:54:26.575" v="5607" actId="20577"/>
          <ac:graphicFrameMkLst>
            <pc:docMk/>
            <pc:sldMk cId="1051567986" sldId="347"/>
            <ac:graphicFrameMk id="3" creationId="{27117592-B822-4661-9895-BD8A6C73003F}"/>
          </ac:graphicFrameMkLst>
        </pc:graphicFrameChg>
      </pc:sldChg>
      <pc:sldChg chg="modNotesTx">
        <pc:chgData name="Huff, Rebecca" userId="1e7a02f2-a338-4f04-b230-7a97723c7935" providerId="ADAL" clId="{C95A060E-507B-4384-9A03-063AAE9B11EB}" dt="2021-01-15T21:29:16.735" v="12177" actId="20577"/>
        <pc:sldMkLst>
          <pc:docMk/>
          <pc:sldMk cId="510194665" sldId="348"/>
        </pc:sldMkLst>
      </pc:sldChg>
      <pc:sldChg chg="modSp modNotesTx">
        <pc:chgData name="Huff, Rebecca" userId="1e7a02f2-a338-4f04-b230-7a97723c7935" providerId="ADAL" clId="{C95A060E-507B-4384-9A03-063AAE9B11EB}" dt="2021-01-15T21:08:51.586" v="11186" actId="20577"/>
        <pc:sldMkLst>
          <pc:docMk/>
          <pc:sldMk cId="2379019696" sldId="362"/>
        </pc:sldMkLst>
        <pc:grpChg chg="mod">
          <ac:chgData name="Huff, Rebecca" userId="1e7a02f2-a338-4f04-b230-7a97723c7935" providerId="ADAL" clId="{C95A060E-507B-4384-9A03-063AAE9B11EB}" dt="2021-01-15T21:01:40.709" v="10813" actId="1035"/>
          <ac:grpSpMkLst>
            <pc:docMk/>
            <pc:sldMk cId="2379019696" sldId="362"/>
            <ac:grpSpMk id="8" creationId="{CBD9F8C8-82DE-4521-BCF3-7CABAC3168A2}"/>
          </ac:grpSpMkLst>
        </pc:grpChg>
      </pc:sldChg>
      <pc:sldChg chg="addSp modSp modNotes modNotesTx">
        <pc:chgData name="Huff, Rebecca" userId="1e7a02f2-a338-4f04-b230-7a97723c7935" providerId="ADAL" clId="{C95A060E-507B-4384-9A03-063AAE9B11EB}" dt="2021-01-15T19:01:26.382" v="5741" actId="1076"/>
        <pc:sldMkLst>
          <pc:docMk/>
          <pc:sldMk cId="0" sldId="380"/>
        </pc:sldMkLst>
        <pc:spChg chg="add mod">
          <ac:chgData name="Huff, Rebecca" userId="1e7a02f2-a338-4f04-b230-7a97723c7935" providerId="ADAL" clId="{C95A060E-507B-4384-9A03-063AAE9B11EB}" dt="2021-01-15T19:01:26.382" v="5741" actId="1076"/>
          <ac:spMkLst>
            <pc:docMk/>
            <pc:sldMk cId="0" sldId="380"/>
            <ac:spMk id="2" creationId="{33CBCB2B-B547-4CC7-9FCD-EDE96FC5FD04}"/>
          </ac:spMkLst>
        </pc:spChg>
      </pc:sldChg>
      <pc:sldChg chg="modNotesTx">
        <pc:chgData name="Huff, Rebecca" userId="1e7a02f2-a338-4f04-b230-7a97723c7935" providerId="ADAL" clId="{C95A060E-507B-4384-9A03-063AAE9B11EB}" dt="2021-01-15T19:03:01.364" v="5790" actId="20577"/>
        <pc:sldMkLst>
          <pc:docMk/>
          <pc:sldMk cId="1647313636" sldId="506"/>
        </pc:sldMkLst>
      </pc:sldChg>
      <pc:sldChg chg="modNotesTx">
        <pc:chgData name="Huff, Rebecca" userId="1e7a02f2-a338-4f04-b230-7a97723c7935" providerId="ADAL" clId="{C95A060E-507B-4384-9A03-063AAE9B11EB}" dt="2021-01-15T20:56:02.505" v="10367" actId="20577"/>
        <pc:sldMkLst>
          <pc:docMk/>
          <pc:sldMk cId="2667519022" sldId="507"/>
        </pc:sldMkLst>
      </pc:sldChg>
      <pc:sldChg chg="modSp ord modNotesTx">
        <pc:chgData name="Huff, Rebecca" userId="1e7a02f2-a338-4f04-b230-7a97723c7935" providerId="ADAL" clId="{C95A060E-507B-4384-9A03-063AAE9B11EB}" dt="2021-01-15T19:33:22.001" v="7539" actId="14100"/>
        <pc:sldMkLst>
          <pc:docMk/>
          <pc:sldMk cId="849252575" sldId="508"/>
        </pc:sldMkLst>
        <pc:spChg chg="mod">
          <ac:chgData name="Huff, Rebecca" userId="1e7a02f2-a338-4f04-b230-7a97723c7935" providerId="ADAL" clId="{C95A060E-507B-4384-9A03-063AAE9B11EB}" dt="2021-01-15T19:33:22.001" v="7539" actId="14100"/>
          <ac:spMkLst>
            <pc:docMk/>
            <pc:sldMk cId="849252575" sldId="508"/>
            <ac:spMk id="5" creationId="{5B7FDFBC-9119-43C1-91D5-16E2AC0A6577}"/>
          </ac:spMkLst>
        </pc:spChg>
      </pc:sldChg>
      <pc:sldChg chg="delSp modSp del">
        <pc:chgData name="Huff, Rebecca" userId="1e7a02f2-a338-4f04-b230-7a97723c7935" providerId="ADAL" clId="{C95A060E-507B-4384-9A03-063AAE9B11EB}" dt="2021-01-14T23:17:35.364" v="1929" actId="2696"/>
        <pc:sldMkLst>
          <pc:docMk/>
          <pc:sldMk cId="1368160227" sldId="509"/>
        </pc:sldMkLst>
        <pc:spChg chg="mod">
          <ac:chgData name="Huff, Rebecca" userId="1e7a02f2-a338-4f04-b230-7a97723c7935" providerId="ADAL" clId="{C95A060E-507B-4384-9A03-063AAE9B11EB}" dt="2021-01-14T22:29:35.159" v="1181" actId="403"/>
          <ac:spMkLst>
            <pc:docMk/>
            <pc:sldMk cId="1368160227" sldId="509"/>
            <ac:spMk id="3" creationId="{00000000-0000-0000-0000-000000000000}"/>
          </ac:spMkLst>
        </pc:spChg>
        <pc:spChg chg="del mod">
          <ac:chgData name="Huff, Rebecca" userId="1e7a02f2-a338-4f04-b230-7a97723c7935" providerId="ADAL" clId="{C95A060E-507B-4384-9A03-063AAE9B11EB}" dt="2021-01-14T22:29:21.829" v="1156" actId="478"/>
          <ac:spMkLst>
            <pc:docMk/>
            <pc:sldMk cId="1368160227" sldId="509"/>
            <ac:spMk id="6" creationId="{00000000-0000-0000-0000-000000000000}"/>
          </ac:spMkLst>
        </pc:spChg>
      </pc:sldChg>
      <pc:sldChg chg="addSp modSp modNotesTx">
        <pc:chgData name="Huff, Rebecca" userId="1e7a02f2-a338-4f04-b230-7a97723c7935" providerId="ADAL" clId="{C95A060E-507B-4384-9A03-063AAE9B11EB}" dt="2021-01-15T20:04:40.554" v="8774" actId="20577"/>
        <pc:sldMkLst>
          <pc:docMk/>
          <pc:sldMk cId="2465041594" sldId="510"/>
        </pc:sldMkLst>
        <pc:spChg chg="mod">
          <ac:chgData name="Huff, Rebecca" userId="1e7a02f2-a338-4f04-b230-7a97723c7935" providerId="ADAL" clId="{C95A060E-507B-4384-9A03-063AAE9B11EB}" dt="2021-01-14T22:43:31.893" v="1322" actId="1076"/>
          <ac:spMkLst>
            <pc:docMk/>
            <pc:sldMk cId="2465041594" sldId="510"/>
            <ac:spMk id="2" creationId="{E4183BF3-67EE-4928-A084-2A262303EB2B}"/>
          </ac:spMkLst>
        </pc:spChg>
        <pc:spChg chg="add mod">
          <ac:chgData name="Huff, Rebecca" userId="1e7a02f2-a338-4f04-b230-7a97723c7935" providerId="ADAL" clId="{C95A060E-507B-4384-9A03-063AAE9B11EB}" dt="2021-01-14T22:42:42.518" v="1315" actId="1076"/>
          <ac:spMkLst>
            <pc:docMk/>
            <pc:sldMk cId="2465041594" sldId="510"/>
            <ac:spMk id="7" creationId="{EB8949E5-3F41-46A7-9BE8-D487354D7EA8}"/>
          </ac:spMkLst>
        </pc:spChg>
        <pc:spChg chg="mod">
          <ac:chgData name="Huff, Rebecca" userId="1e7a02f2-a338-4f04-b230-7a97723c7935" providerId="ADAL" clId="{C95A060E-507B-4384-9A03-063AAE9B11EB}" dt="2021-01-14T23:28:21.488" v="1972" actId="20577"/>
          <ac:spMkLst>
            <pc:docMk/>
            <pc:sldMk cId="2465041594" sldId="510"/>
            <ac:spMk id="9" creationId="{00000000-0000-0000-0000-000000000000}"/>
          </ac:spMkLst>
        </pc:spChg>
        <pc:picChg chg="mod">
          <ac:chgData name="Huff, Rebecca" userId="1e7a02f2-a338-4f04-b230-7a97723c7935" providerId="ADAL" clId="{C95A060E-507B-4384-9A03-063AAE9B11EB}" dt="2021-01-14T22:42:16.958" v="1313" actId="1076"/>
          <ac:picMkLst>
            <pc:docMk/>
            <pc:sldMk cId="2465041594" sldId="510"/>
            <ac:picMk id="8" creationId="{00000000-0000-0000-0000-000000000000}"/>
          </ac:picMkLst>
        </pc:picChg>
        <pc:cxnChg chg="add mod">
          <ac:chgData name="Huff, Rebecca" userId="1e7a02f2-a338-4f04-b230-7a97723c7935" providerId="ADAL" clId="{C95A060E-507B-4384-9A03-063AAE9B11EB}" dt="2021-01-14T22:43:15.216" v="1321" actId="1038"/>
          <ac:cxnSpMkLst>
            <pc:docMk/>
            <pc:sldMk cId="2465041594" sldId="510"/>
            <ac:cxnSpMk id="11" creationId="{DC9126E8-2DD8-4077-91E9-99DFABE84ED4}"/>
          </ac:cxnSpMkLst>
        </pc:cxnChg>
      </pc:sldChg>
      <pc:sldChg chg="addSp delSp modSp modNotesTx">
        <pc:chgData name="Huff, Rebecca" userId="1e7a02f2-a338-4f04-b230-7a97723c7935" providerId="ADAL" clId="{C95A060E-507B-4384-9A03-063AAE9B11EB}" dt="2021-01-21T16:51:27.307" v="13271" actId="6549"/>
        <pc:sldMkLst>
          <pc:docMk/>
          <pc:sldMk cId="2043360243" sldId="512"/>
        </pc:sldMkLst>
        <pc:spChg chg="add del mod">
          <ac:chgData name="Huff, Rebecca" userId="1e7a02f2-a338-4f04-b230-7a97723c7935" providerId="ADAL" clId="{C95A060E-507B-4384-9A03-063AAE9B11EB}" dt="2021-01-14T22:30:23.688" v="1184" actId="478"/>
          <ac:spMkLst>
            <pc:docMk/>
            <pc:sldMk cId="2043360243" sldId="512"/>
            <ac:spMk id="6" creationId="{87581F04-2B40-450B-8250-2D6802385C69}"/>
          </ac:spMkLst>
        </pc:spChg>
        <pc:spChg chg="mod">
          <ac:chgData name="Huff, Rebecca" userId="1e7a02f2-a338-4f04-b230-7a97723c7935" providerId="ADAL" clId="{C95A060E-507B-4384-9A03-063AAE9B11EB}" dt="2021-01-14T23:15:00.074" v="1797" actId="1076"/>
          <ac:spMkLst>
            <pc:docMk/>
            <pc:sldMk cId="2043360243" sldId="512"/>
            <ac:spMk id="8" creationId="{14E8E5D5-E0F7-4209-B0E7-B1F6F2CEC79C}"/>
          </ac:spMkLst>
        </pc:spChg>
        <pc:spChg chg="add mod">
          <ac:chgData name="Huff, Rebecca" userId="1e7a02f2-a338-4f04-b230-7a97723c7935" providerId="ADAL" clId="{C95A060E-507B-4384-9A03-063AAE9B11EB}" dt="2021-01-15T19:21:19.148" v="6645" actId="20577"/>
          <ac:spMkLst>
            <pc:docMk/>
            <pc:sldMk cId="2043360243" sldId="512"/>
            <ac:spMk id="13" creationId="{0973F538-E998-4AB5-99A8-31323B5A5310}"/>
          </ac:spMkLst>
        </pc:spChg>
        <pc:spChg chg="add del mod">
          <ac:chgData name="Huff, Rebecca" userId="1e7a02f2-a338-4f04-b230-7a97723c7935" providerId="ADAL" clId="{C95A060E-507B-4384-9A03-063AAE9B11EB}" dt="2021-01-14T22:30:27.757" v="1185" actId="478"/>
          <ac:spMkLst>
            <pc:docMk/>
            <pc:sldMk cId="2043360243" sldId="512"/>
            <ac:spMk id="15" creationId="{3F51A4F1-4C8D-4FA8-A087-EE254B21ECA4}"/>
          </ac:spMkLst>
        </pc:spChg>
        <pc:picChg chg="del">
          <ac:chgData name="Huff, Rebecca" userId="1e7a02f2-a338-4f04-b230-7a97723c7935" providerId="ADAL" clId="{C95A060E-507B-4384-9A03-063AAE9B11EB}" dt="2021-01-14T22:30:38.449" v="1186"/>
          <ac:picMkLst>
            <pc:docMk/>
            <pc:sldMk cId="2043360243" sldId="512"/>
            <ac:picMk id="9" creationId="{CEF191C1-7940-4722-8ABD-CF61B00591B5}"/>
          </ac:picMkLst>
        </pc:picChg>
        <pc:picChg chg="del">
          <ac:chgData name="Huff, Rebecca" userId="1e7a02f2-a338-4f04-b230-7a97723c7935" providerId="ADAL" clId="{C95A060E-507B-4384-9A03-063AAE9B11EB}" dt="2021-01-14T22:31:28.052" v="1194"/>
          <ac:picMkLst>
            <pc:docMk/>
            <pc:sldMk cId="2043360243" sldId="512"/>
            <ac:picMk id="10" creationId="{4316B31C-49F3-464C-9CB2-7AA66CAD0DD8}"/>
          </ac:picMkLst>
        </pc:picChg>
        <pc:picChg chg="del">
          <ac:chgData name="Huff, Rebecca" userId="1e7a02f2-a338-4f04-b230-7a97723c7935" providerId="ADAL" clId="{C95A060E-507B-4384-9A03-063AAE9B11EB}" dt="2021-01-14T22:32:02.210" v="1200"/>
          <ac:picMkLst>
            <pc:docMk/>
            <pc:sldMk cId="2043360243" sldId="512"/>
            <ac:picMk id="11" creationId="{A7A430E3-FAE6-4EE4-B0CB-21EC335CAD59}"/>
          </ac:picMkLst>
        </pc:picChg>
        <pc:picChg chg="del">
          <ac:chgData name="Huff, Rebecca" userId="1e7a02f2-a338-4f04-b230-7a97723c7935" providerId="ADAL" clId="{C95A060E-507B-4384-9A03-063AAE9B11EB}" dt="2021-01-14T22:32:22.528" v="1204"/>
          <ac:picMkLst>
            <pc:docMk/>
            <pc:sldMk cId="2043360243" sldId="512"/>
            <ac:picMk id="12" creationId="{A2BE8316-CD7E-4BFA-8283-B4EC9D2249ED}"/>
          </ac:picMkLst>
        </pc:picChg>
        <pc:picChg chg="add mod">
          <ac:chgData name="Huff, Rebecca" userId="1e7a02f2-a338-4f04-b230-7a97723c7935" providerId="ADAL" clId="{C95A060E-507B-4384-9A03-063AAE9B11EB}" dt="2021-01-14T23:07:41.920" v="1392" actId="14100"/>
          <ac:picMkLst>
            <pc:docMk/>
            <pc:sldMk cId="2043360243" sldId="512"/>
            <ac:picMk id="14" creationId="{30011570-8E2C-441F-815B-413FF36E1A18}"/>
          </ac:picMkLst>
        </pc:picChg>
      </pc:sldChg>
      <pc:sldChg chg="addSp delSp modSp add modNotesTx">
        <pc:chgData name="Huff, Rebecca" userId="1e7a02f2-a338-4f04-b230-7a97723c7935" providerId="ADAL" clId="{C95A060E-507B-4384-9A03-063AAE9B11EB}" dt="2021-01-15T21:23:37.202" v="11946" actId="20577"/>
        <pc:sldMkLst>
          <pc:docMk/>
          <pc:sldMk cId="2117713170" sldId="513"/>
        </pc:sldMkLst>
        <pc:spChg chg="mod">
          <ac:chgData name="Huff, Rebecca" userId="1e7a02f2-a338-4f04-b230-7a97723c7935" providerId="ADAL" clId="{C95A060E-507B-4384-9A03-063AAE9B11EB}" dt="2021-01-14T23:23:50.145" v="1964" actId="1076"/>
          <ac:spMkLst>
            <pc:docMk/>
            <pc:sldMk cId="2117713170" sldId="513"/>
            <ac:spMk id="5" creationId="{CA33147F-7042-4B61-B013-DBE02F8DAA29}"/>
          </ac:spMkLst>
        </pc:spChg>
        <pc:spChg chg="mod">
          <ac:chgData name="Huff, Rebecca" userId="1e7a02f2-a338-4f04-b230-7a97723c7935" providerId="ADAL" clId="{C95A060E-507B-4384-9A03-063AAE9B11EB}" dt="2021-01-15T21:22:31.682" v="11915" actId="20578"/>
          <ac:spMkLst>
            <pc:docMk/>
            <pc:sldMk cId="2117713170" sldId="513"/>
            <ac:spMk id="6" creationId="{E2C141E4-0FA4-4425-9684-642F5147DBE8}"/>
          </ac:spMkLst>
        </pc:spChg>
        <pc:spChg chg="mod">
          <ac:chgData name="Huff, Rebecca" userId="1e7a02f2-a338-4f04-b230-7a97723c7935" providerId="ADAL" clId="{C95A060E-507B-4384-9A03-063AAE9B11EB}" dt="2021-01-14T16:16:33.582" v="20" actId="20577"/>
          <ac:spMkLst>
            <pc:docMk/>
            <pc:sldMk cId="2117713170" sldId="513"/>
            <ac:spMk id="7" creationId="{00000000-0000-0000-0000-000000000000}"/>
          </ac:spMkLst>
        </pc:spChg>
        <pc:picChg chg="add mod">
          <ac:chgData name="Huff, Rebecca" userId="1e7a02f2-a338-4f04-b230-7a97723c7935" providerId="ADAL" clId="{C95A060E-507B-4384-9A03-063AAE9B11EB}" dt="2021-01-14T23:24:00.190" v="1967" actId="14100"/>
          <ac:picMkLst>
            <pc:docMk/>
            <pc:sldMk cId="2117713170" sldId="513"/>
            <ac:picMk id="3" creationId="{899FAE8E-E043-420D-BB3E-187FFF70521E}"/>
          </ac:picMkLst>
        </pc:picChg>
        <pc:picChg chg="del">
          <ac:chgData name="Huff, Rebecca" userId="1e7a02f2-a338-4f04-b230-7a97723c7935" providerId="ADAL" clId="{C95A060E-507B-4384-9A03-063AAE9B11EB}" dt="2021-01-14T16:20:31.273" v="158" actId="478"/>
          <ac:picMkLst>
            <pc:docMk/>
            <pc:sldMk cId="2117713170" sldId="513"/>
            <ac:picMk id="4" creationId="{3DB5C82C-8BB5-49A5-9BFC-BB0BA229FF5F}"/>
          </ac:picMkLst>
        </pc:picChg>
      </pc:sldChg>
      <pc:sldChg chg="addSp modSp add mod setBg modNotesTx">
        <pc:chgData name="Huff, Rebecca" userId="1e7a02f2-a338-4f04-b230-7a97723c7935" providerId="ADAL" clId="{C95A060E-507B-4384-9A03-063AAE9B11EB}" dt="2021-01-21T16:54:03.657" v="13285" actId="20577"/>
        <pc:sldMkLst>
          <pc:docMk/>
          <pc:sldMk cId="2163591356" sldId="514"/>
        </pc:sldMkLst>
        <pc:spChg chg="mod">
          <ac:chgData name="Huff, Rebecca" userId="1e7a02f2-a338-4f04-b230-7a97723c7935" providerId="ADAL" clId="{C95A060E-507B-4384-9A03-063AAE9B11EB}" dt="2021-01-14T23:03:21.896" v="1368" actId="14100"/>
          <ac:spMkLst>
            <pc:docMk/>
            <pc:sldMk cId="2163591356" sldId="514"/>
            <ac:spMk id="2" creationId="{93484D14-831A-423F-A860-0B0240746396}"/>
          </ac:spMkLst>
        </pc:spChg>
        <pc:spChg chg="mod ord">
          <ac:chgData name="Huff, Rebecca" userId="1e7a02f2-a338-4f04-b230-7a97723c7935" providerId="ADAL" clId="{C95A060E-507B-4384-9A03-063AAE9B11EB}" dt="2021-01-15T18:29:08.899" v="5589" actId="20577"/>
          <ac:spMkLst>
            <pc:docMk/>
            <pc:sldMk cId="2163591356" sldId="514"/>
            <ac:spMk id="8" creationId="{14E8E5D5-E0F7-4209-B0E7-B1F6F2CEC79C}"/>
          </ac:spMkLst>
        </pc:spChg>
        <pc:spChg chg="add">
          <ac:chgData name="Huff, Rebecca" userId="1e7a02f2-a338-4f04-b230-7a97723c7935" providerId="ADAL" clId="{C95A060E-507B-4384-9A03-063AAE9B11EB}" dt="2021-01-14T23:02:14.893" v="1360" actId="26606"/>
          <ac:spMkLst>
            <pc:docMk/>
            <pc:sldMk cId="2163591356" sldId="514"/>
            <ac:spMk id="13" creationId="{6C0DD7BF-8F3D-4D34-A37A-85563D3D62FF}"/>
          </ac:spMkLst>
        </pc:spChg>
        <pc:picChg chg="add mod">
          <ac:chgData name="Huff, Rebecca" userId="1e7a02f2-a338-4f04-b230-7a97723c7935" providerId="ADAL" clId="{C95A060E-507B-4384-9A03-063AAE9B11EB}" dt="2021-01-14T23:03:06.005" v="1365" actId="1076"/>
          <ac:picMkLst>
            <pc:docMk/>
            <pc:sldMk cId="2163591356" sldId="514"/>
            <ac:picMk id="3" creationId="{F881B0BE-7519-429E-9198-C2037B0D7A7A}"/>
          </ac:picMkLst>
        </pc:picChg>
      </pc:sldChg>
    </pc:docChg>
  </pc:docChgLst>
  <pc:docChgLst>
    <pc:chgData name="Tejada, Matthew" userId="f1184013-b3a9-42a5-bced-380d61db7c0f" providerId="ADAL" clId="{B584F3C3-2F98-4F32-AC5E-B25CB318CC54}"/>
    <pc:docChg chg="custSel modSld">
      <pc:chgData name="Tejada, Matthew" userId="f1184013-b3a9-42a5-bced-380d61db7c0f" providerId="ADAL" clId="{B584F3C3-2F98-4F32-AC5E-B25CB318CC54}" dt="2021-01-21T18:26:49.443" v="148"/>
      <pc:docMkLst>
        <pc:docMk/>
      </pc:docMkLst>
      <pc:sldChg chg="modSp">
        <pc:chgData name="Tejada, Matthew" userId="f1184013-b3a9-42a5-bced-380d61db7c0f" providerId="ADAL" clId="{B584F3C3-2F98-4F32-AC5E-B25CB318CC54}" dt="2021-01-21T18:23:55.348" v="145" actId="20577"/>
        <pc:sldMkLst>
          <pc:docMk/>
          <pc:sldMk cId="2616800206" sldId="268"/>
        </pc:sldMkLst>
        <pc:graphicFrameChg chg="mod">
          <ac:chgData name="Tejada, Matthew" userId="f1184013-b3a9-42a5-bced-380d61db7c0f" providerId="ADAL" clId="{B584F3C3-2F98-4F32-AC5E-B25CB318CC54}" dt="2021-01-21T18:23:55.348" v="145" actId="20577"/>
          <ac:graphicFrameMkLst>
            <pc:docMk/>
            <pc:sldMk cId="2616800206" sldId="268"/>
            <ac:graphicFrameMk id="14" creationId="{928B2A4C-0EA6-4462-A574-30D66809067A}"/>
          </ac:graphicFrameMkLst>
        </pc:graphicFrameChg>
      </pc:sldChg>
      <pc:sldChg chg="modSp">
        <pc:chgData name="Tejada, Matthew" userId="f1184013-b3a9-42a5-bced-380d61db7c0f" providerId="ADAL" clId="{B584F3C3-2F98-4F32-AC5E-B25CB318CC54}" dt="2021-01-21T18:24:25.910" v="146" actId="6549"/>
        <pc:sldMkLst>
          <pc:docMk/>
          <pc:sldMk cId="641963957" sldId="271"/>
        </pc:sldMkLst>
        <pc:graphicFrameChg chg="modGraphic">
          <ac:chgData name="Tejada, Matthew" userId="f1184013-b3a9-42a5-bced-380d61db7c0f" providerId="ADAL" clId="{B584F3C3-2F98-4F32-AC5E-B25CB318CC54}" dt="2021-01-21T18:24:25.910" v="146" actId="6549"/>
          <ac:graphicFrameMkLst>
            <pc:docMk/>
            <pc:sldMk cId="641963957" sldId="271"/>
            <ac:graphicFrameMk id="5" creationId="{7E16254F-F5CB-4CA2-B62E-CE996A026B23}"/>
          </ac:graphicFrameMkLst>
        </pc:graphicFrameChg>
      </pc:sldChg>
      <pc:sldChg chg="modSp">
        <pc:chgData name="Tejada, Matthew" userId="f1184013-b3a9-42a5-bced-380d61db7c0f" providerId="ADAL" clId="{B584F3C3-2F98-4F32-AC5E-B25CB318CC54}" dt="2021-01-21T18:18:09.489" v="15" actId="115"/>
        <pc:sldMkLst>
          <pc:docMk/>
          <pc:sldMk cId="2162653872" sldId="308"/>
        </pc:sldMkLst>
        <pc:spChg chg="mod">
          <ac:chgData name="Tejada, Matthew" userId="f1184013-b3a9-42a5-bced-380d61db7c0f" providerId="ADAL" clId="{B584F3C3-2F98-4F32-AC5E-B25CB318CC54}" dt="2021-01-21T18:18:09.489" v="15" actId="115"/>
          <ac:spMkLst>
            <pc:docMk/>
            <pc:sldMk cId="2162653872" sldId="308"/>
            <ac:spMk id="8" creationId="{00000000-0000-0000-0000-000000000000}"/>
          </ac:spMkLst>
        </pc:spChg>
      </pc:sldChg>
      <pc:sldChg chg="modSp">
        <pc:chgData name="Tejada, Matthew" userId="f1184013-b3a9-42a5-bced-380d61db7c0f" providerId="ADAL" clId="{B584F3C3-2F98-4F32-AC5E-B25CB318CC54}" dt="2021-01-21T18:26:49.443" v="148"/>
        <pc:sldMkLst>
          <pc:docMk/>
          <pc:sldMk cId="636164068" sldId="346"/>
        </pc:sldMkLst>
        <pc:graphicFrameChg chg="mod">
          <ac:chgData name="Tejada, Matthew" userId="f1184013-b3a9-42a5-bced-380d61db7c0f" providerId="ADAL" clId="{B584F3C3-2F98-4F32-AC5E-B25CB318CC54}" dt="2021-01-21T18:26:49.443" v="148"/>
          <ac:graphicFrameMkLst>
            <pc:docMk/>
            <pc:sldMk cId="636164068" sldId="346"/>
            <ac:graphicFrameMk id="4" creationId="{E1F2A089-0198-42AE-863A-3D0A431C01DF}"/>
          </ac:graphicFrameMkLst>
        </pc:graphicFrameChg>
      </pc:sldChg>
      <pc:sldChg chg="modSp">
        <pc:chgData name="Tejada, Matthew" userId="f1184013-b3a9-42a5-bced-380d61db7c0f" providerId="ADAL" clId="{B584F3C3-2F98-4F32-AC5E-B25CB318CC54}" dt="2021-01-21T18:17:52.558" v="14" actId="20577"/>
        <pc:sldMkLst>
          <pc:docMk/>
          <pc:sldMk cId="849252575" sldId="508"/>
        </pc:sldMkLst>
        <pc:spChg chg="mod">
          <ac:chgData name="Tejada, Matthew" userId="f1184013-b3a9-42a5-bced-380d61db7c0f" providerId="ADAL" clId="{B584F3C3-2F98-4F32-AC5E-B25CB318CC54}" dt="2021-01-21T18:17:52.558" v="14" actId="20577"/>
          <ac:spMkLst>
            <pc:docMk/>
            <pc:sldMk cId="849252575" sldId="508"/>
            <ac:spMk id="5" creationId="{5B7FDFBC-9119-43C1-91D5-16E2AC0A6577}"/>
          </ac:spMkLst>
        </pc:spChg>
      </pc:sldChg>
      <pc:sldChg chg="modSp">
        <pc:chgData name="Tejada, Matthew" userId="f1184013-b3a9-42a5-bced-380d61db7c0f" providerId="ADAL" clId="{B584F3C3-2F98-4F32-AC5E-B25CB318CC54}" dt="2021-01-21T18:18:47.103" v="130" actId="20577"/>
        <pc:sldMkLst>
          <pc:docMk/>
          <pc:sldMk cId="2163591356" sldId="514"/>
        </pc:sldMkLst>
        <pc:spChg chg="mod">
          <ac:chgData name="Tejada, Matthew" userId="f1184013-b3a9-42a5-bced-380d61db7c0f" providerId="ADAL" clId="{B584F3C3-2F98-4F32-AC5E-B25CB318CC54}" dt="2021-01-21T18:18:47.103" v="130" actId="20577"/>
          <ac:spMkLst>
            <pc:docMk/>
            <pc:sldMk cId="2163591356" sldId="514"/>
            <ac:spMk id="8" creationId="{14E8E5D5-E0F7-4209-B0E7-B1F6F2CEC79C}"/>
          </ac:spMkLst>
        </pc:spChg>
      </pc:sldChg>
    </pc:docChg>
  </pc:docChgLst>
  <pc:docChgLst>
    <pc:chgData clId="Web-{55F6F35B-84B9-41DA-84AC-653EED995063}"/>
    <pc:docChg chg="modSld">
      <pc:chgData name="" userId="" providerId="" clId="Web-{55F6F35B-84B9-41DA-84AC-653EED995063}" dt="2021-01-21T17:21:47.477" v="0" actId="1076"/>
      <pc:docMkLst>
        <pc:docMk/>
      </pc:docMkLst>
      <pc:sldChg chg="modSp">
        <pc:chgData name="" userId="" providerId="" clId="Web-{55F6F35B-84B9-41DA-84AC-653EED995063}" dt="2021-01-21T17:21:47.477" v="0" actId="1076"/>
        <pc:sldMkLst>
          <pc:docMk/>
          <pc:sldMk cId="2078578280" sldId="257"/>
        </pc:sldMkLst>
        <pc:picChg chg="mod">
          <ac:chgData name="" userId="" providerId="" clId="Web-{55F6F35B-84B9-41DA-84AC-653EED995063}" dt="2021-01-21T17:21:47.477" v="0" actId="1076"/>
          <ac:picMkLst>
            <pc:docMk/>
            <pc:sldMk cId="2078578280" sldId="257"/>
            <ac:picMk id="2" creationId="{00000000-0000-0000-0000-000000000000}"/>
          </ac:picMkLst>
        </pc:picChg>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947D77-169E-434D-90B1-7BA2AB0EDB8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D701F68-188B-47BA-9411-9E55886155B8}">
      <dgm:prSet custT="1"/>
      <dgm:spPr/>
      <dgm:t>
        <a:bodyPr/>
        <a:lstStyle/>
        <a:p>
          <a:r>
            <a:rPr lang="en-US" sz="2800"/>
            <a:t>Goals of EJSCREEN Training</a:t>
          </a:r>
        </a:p>
      </dgm:t>
    </dgm:pt>
    <dgm:pt modelId="{D03A37A3-895B-4683-B654-0710FCE35396}" type="parTrans" cxnId="{F14797A5-0D0A-435D-8FF6-DFBBF1779072}">
      <dgm:prSet/>
      <dgm:spPr/>
      <dgm:t>
        <a:bodyPr/>
        <a:lstStyle/>
        <a:p>
          <a:endParaRPr lang="en-US" sz="2400"/>
        </a:p>
      </dgm:t>
    </dgm:pt>
    <dgm:pt modelId="{88B1648C-3052-4943-B347-624481402F94}" type="sibTrans" cxnId="{F14797A5-0D0A-435D-8FF6-DFBBF1779072}">
      <dgm:prSet/>
      <dgm:spPr/>
      <dgm:t>
        <a:bodyPr/>
        <a:lstStyle/>
        <a:p>
          <a:endParaRPr lang="en-US" sz="2400"/>
        </a:p>
      </dgm:t>
    </dgm:pt>
    <dgm:pt modelId="{34DD491D-7951-4664-80B3-FA29CBE7DE7A}">
      <dgm:prSet custT="1"/>
      <dgm:spPr/>
      <dgm:t>
        <a:bodyPr/>
        <a:lstStyle/>
        <a:p>
          <a:r>
            <a:rPr lang="en-US" sz="2800"/>
            <a:t>What is Environmental Justice (EJ)? </a:t>
          </a:r>
        </a:p>
      </dgm:t>
    </dgm:pt>
    <dgm:pt modelId="{A3A6FC16-BEE8-4D8E-B2F9-15567A0BF47D}" type="parTrans" cxnId="{5D301434-E7AE-479F-8F0F-021D6D6988BE}">
      <dgm:prSet/>
      <dgm:spPr/>
      <dgm:t>
        <a:bodyPr/>
        <a:lstStyle/>
        <a:p>
          <a:endParaRPr lang="en-US" sz="2400"/>
        </a:p>
      </dgm:t>
    </dgm:pt>
    <dgm:pt modelId="{5E579FC4-CC28-463E-8992-1F9D4F503348}" type="sibTrans" cxnId="{5D301434-E7AE-479F-8F0F-021D6D6988BE}">
      <dgm:prSet/>
      <dgm:spPr/>
      <dgm:t>
        <a:bodyPr/>
        <a:lstStyle/>
        <a:p>
          <a:endParaRPr lang="en-US" sz="2400"/>
        </a:p>
      </dgm:t>
    </dgm:pt>
    <dgm:pt modelId="{34F70BB5-73C4-401F-854B-77B23D8846E4}">
      <dgm:prSet custT="1"/>
      <dgm:spPr/>
      <dgm:t>
        <a:bodyPr/>
        <a:lstStyle/>
        <a:p>
          <a:r>
            <a:rPr lang="en-US" sz="2800"/>
            <a:t>Introduction to EJSCREEN</a:t>
          </a:r>
        </a:p>
      </dgm:t>
    </dgm:pt>
    <dgm:pt modelId="{98B01332-33BF-4BB2-99B4-BF53643B60E9}" type="parTrans" cxnId="{F22FAA23-A883-4872-AC4D-4CE0EF3E682D}">
      <dgm:prSet/>
      <dgm:spPr/>
      <dgm:t>
        <a:bodyPr/>
        <a:lstStyle/>
        <a:p>
          <a:endParaRPr lang="en-US" sz="2400"/>
        </a:p>
      </dgm:t>
    </dgm:pt>
    <dgm:pt modelId="{124907DB-5576-4973-B3D9-1BA4EF41B445}" type="sibTrans" cxnId="{F22FAA23-A883-4872-AC4D-4CE0EF3E682D}">
      <dgm:prSet/>
      <dgm:spPr/>
      <dgm:t>
        <a:bodyPr/>
        <a:lstStyle/>
        <a:p>
          <a:endParaRPr lang="en-US" sz="2400"/>
        </a:p>
      </dgm:t>
    </dgm:pt>
    <dgm:pt modelId="{18D8D500-F35C-43A6-9D07-BC01582A620D}">
      <dgm:prSet custT="1"/>
      <dgm:spPr/>
      <dgm:t>
        <a:bodyPr/>
        <a:lstStyle/>
        <a:p>
          <a:r>
            <a:rPr lang="en-US" sz="2800"/>
            <a:t>EJSCREEN Data </a:t>
          </a:r>
        </a:p>
      </dgm:t>
    </dgm:pt>
    <dgm:pt modelId="{2A0B4F9D-A9AE-49BC-846E-4E10AEDE5A1D}" type="parTrans" cxnId="{4B01D9BF-2E57-4F92-8F53-76334B738C20}">
      <dgm:prSet/>
      <dgm:spPr/>
      <dgm:t>
        <a:bodyPr/>
        <a:lstStyle/>
        <a:p>
          <a:endParaRPr lang="en-US" sz="2400"/>
        </a:p>
      </dgm:t>
    </dgm:pt>
    <dgm:pt modelId="{D6AF4E45-BDA0-443E-91C5-60E6707AE9F3}" type="sibTrans" cxnId="{4B01D9BF-2E57-4F92-8F53-76334B738C20}">
      <dgm:prSet/>
      <dgm:spPr/>
      <dgm:t>
        <a:bodyPr/>
        <a:lstStyle/>
        <a:p>
          <a:endParaRPr lang="en-US" sz="2400"/>
        </a:p>
      </dgm:t>
    </dgm:pt>
    <dgm:pt modelId="{52A32902-85DE-4054-B61A-5DB77CE1F1FC}">
      <dgm:prSet custT="1"/>
      <dgm:spPr/>
      <dgm:t>
        <a:bodyPr/>
        <a:lstStyle/>
        <a:p>
          <a:r>
            <a:rPr lang="en-US" sz="2800"/>
            <a:t>Maps and Reports</a:t>
          </a:r>
        </a:p>
      </dgm:t>
    </dgm:pt>
    <dgm:pt modelId="{7F9CF3F4-79D9-45C2-9FDE-DE297169E9E8}" type="parTrans" cxnId="{EDD12BBA-2383-474B-82D8-5B0A84203740}">
      <dgm:prSet/>
      <dgm:spPr/>
      <dgm:t>
        <a:bodyPr/>
        <a:lstStyle/>
        <a:p>
          <a:endParaRPr lang="en-US" sz="2400"/>
        </a:p>
      </dgm:t>
    </dgm:pt>
    <dgm:pt modelId="{080C12A7-809B-47A0-B1C4-40BB9772E71F}" type="sibTrans" cxnId="{EDD12BBA-2383-474B-82D8-5B0A84203740}">
      <dgm:prSet/>
      <dgm:spPr/>
      <dgm:t>
        <a:bodyPr/>
        <a:lstStyle/>
        <a:p>
          <a:endParaRPr lang="en-US" sz="2400"/>
        </a:p>
      </dgm:t>
    </dgm:pt>
    <dgm:pt modelId="{8BDA7141-76E1-47CE-AC23-7231EF54495C}">
      <dgm:prSet custT="1"/>
      <dgm:spPr/>
      <dgm:t>
        <a:bodyPr/>
        <a:lstStyle/>
        <a:p>
          <a:r>
            <a:rPr lang="en-US" sz="2800"/>
            <a:t>EJSCREEN Uses</a:t>
          </a:r>
        </a:p>
      </dgm:t>
    </dgm:pt>
    <dgm:pt modelId="{A4BDBEE3-DF9F-44AA-9018-84EFA6811A8B}" type="parTrans" cxnId="{7068FA16-15BE-40F9-876C-59F6065964BB}">
      <dgm:prSet/>
      <dgm:spPr/>
      <dgm:t>
        <a:bodyPr/>
        <a:lstStyle/>
        <a:p>
          <a:endParaRPr lang="en-US" sz="2400"/>
        </a:p>
      </dgm:t>
    </dgm:pt>
    <dgm:pt modelId="{7E6AB7CA-47D7-40A9-862F-748DF53F8EC4}" type="sibTrans" cxnId="{7068FA16-15BE-40F9-876C-59F6065964BB}">
      <dgm:prSet/>
      <dgm:spPr/>
      <dgm:t>
        <a:bodyPr/>
        <a:lstStyle/>
        <a:p>
          <a:endParaRPr lang="en-US" sz="2400"/>
        </a:p>
      </dgm:t>
    </dgm:pt>
    <dgm:pt modelId="{9422F027-7468-4C2E-A110-0F207761578A}">
      <dgm:prSet custT="1"/>
      <dgm:spPr/>
      <dgm:t>
        <a:bodyPr/>
        <a:lstStyle/>
        <a:p>
          <a:r>
            <a:rPr lang="en-US" sz="2800"/>
            <a:t>Future of EJSCREEN</a:t>
          </a:r>
        </a:p>
      </dgm:t>
    </dgm:pt>
    <dgm:pt modelId="{92BB47D4-411C-46B5-B8E8-E7EE1801AB96}" type="parTrans" cxnId="{AD7BC6D4-31C0-4F3C-B99F-DFEE704F6FBC}">
      <dgm:prSet/>
      <dgm:spPr/>
      <dgm:t>
        <a:bodyPr/>
        <a:lstStyle/>
        <a:p>
          <a:endParaRPr lang="en-US" sz="2400"/>
        </a:p>
      </dgm:t>
    </dgm:pt>
    <dgm:pt modelId="{0E33E7D2-992B-47F8-9DFB-9A6C3B3C9841}" type="sibTrans" cxnId="{AD7BC6D4-31C0-4F3C-B99F-DFEE704F6FBC}">
      <dgm:prSet/>
      <dgm:spPr/>
      <dgm:t>
        <a:bodyPr/>
        <a:lstStyle/>
        <a:p>
          <a:endParaRPr lang="en-US" sz="2400"/>
        </a:p>
      </dgm:t>
    </dgm:pt>
    <dgm:pt modelId="{EFA7BF4F-4F63-4676-8835-ED8D2F8F9D93}">
      <dgm:prSet custT="1"/>
      <dgm:spPr/>
      <dgm:t>
        <a:bodyPr/>
        <a:lstStyle/>
        <a:p>
          <a:r>
            <a:rPr lang="en-US" sz="2800"/>
            <a:t>Demonstration of the Tool</a:t>
          </a:r>
        </a:p>
      </dgm:t>
    </dgm:pt>
    <dgm:pt modelId="{8843E91D-75BA-4BE1-B296-465FA8C51C7F}" type="parTrans" cxnId="{A76A9242-52C0-4234-9BBE-5FBD79B21DBB}">
      <dgm:prSet/>
      <dgm:spPr/>
      <dgm:t>
        <a:bodyPr/>
        <a:lstStyle/>
        <a:p>
          <a:endParaRPr lang="en-US" sz="2400"/>
        </a:p>
      </dgm:t>
    </dgm:pt>
    <dgm:pt modelId="{08A34B3E-0AAE-431C-8AAD-80F700AE0BEC}" type="sibTrans" cxnId="{A76A9242-52C0-4234-9BBE-5FBD79B21DBB}">
      <dgm:prSet/>
      <dgm:spPr/>
      <dgm:t>
        <a:bodyPr/>
        <a:lstStyle/>
        <a:p>
          <a:endParaRPr lang="en-US" sz="2400"/>
        </a:p>
      </dgm:t>
    </dgm:pt>
    <dgm:pt modelId="{7965CE34-FC15-408A-A528-323CACEAE9DD}" type="pres">
      <dgm:prSet presAssocID="{CC947D77-169E-434D-90B1-7BA2AB0EDB84}" presName="vert0" presStyleCnt="0">
        <dgm:presLayoutVars>
          <dgm:dir/>
          <dgm:animOne val="branch"/>
          <dgm:animLvl val="lvl"/>
        </dgm:presLayoutVars>
      </dgm:prSet>
      <dgm:spPr/>
    </dgm:pt>
    <dgm:pt modelId="{72F7AFBE-FC5D-43E1-B96A-B2549F960504}" type="pres">
      <dgm:prSet presAssocID="{BD701F68-188B-47BA-9411-9E55886155B8}" presName="thickLine" presStyleLbl="alignNode1" presStyleIdx="0" presStyleCnt="8"/>
      <dgm:spPr/>
    </dgm:pt>
    <dgm:pt modelId="{4A8526C6-5365-42A7-A9DA-CB57DB44F17D}" type="pres">
      <dgm:prSet presAssocID="{BD701F68-188B-47BA-9411-9E55886155B8}" presName="horz1" presStyleCnt="0"/>
      <dgm:spPr/>
    </dgm:pt>
    <dgm:pt modelId="{43F0D862-F2FD-4BBE-8788-9E39F52F1BDC}" type="pres">
      <dgm:prSet presAssocID="{BD701F68-188B-47BA-9411-9E55886155B8}" presName="tx1" presStyleLbl="revTx" presStyleIdx="0" presStyleCnt="8"/>
      <dgm:spPr/>
    </dgm:pt>
    <dgm:pt modelId="{5D8ADEB5-BC81-4103-AAB8-4146A12230DC}" type="pres">
      <dgm:prSet presAssocID="{BD701F68-188B-47BA-9411-9E55886155B8}" presName="vert1" presStyleCnt="0"/>
      <dgm:spPr/>
    </dgm:pt>
    <dgm:pt modelId="{9D194163-D8FB-4EA8-8A1E-6D36BF51763B}" type="pres">
      <dgm:prSet presAssocID="{34DD491D-7951-4664-80B3-FA29CBE7DE7A}" presName="thickLine" presStyleLbl="alignNode1" presStyleIdx="1" presStyleCnt="8"/>
      <dgm:spPr/>
    </dgm:pt>
    <dgm:pt modelId="{AEAFEE87-0103-4E65-92B8-3DE16E986537}" type="pres">
      <dgm:prSet presAssocID="{34DD491D-7951-4664-80B3-FA29CBE7DE7A}" presName="horz1" presStyleCnt="0"/>
      <dgm:spPr/>
    </dgm:pt>
    <dgm:pt modelId="{20CC8802-2931-4B34-8C05-62E2A3B3B461}" type="pres">
      <dgm:prSet presAssocID="{34DD491D-7951-4664-80B3-FA29CBE7DE7A}" presName="tx1" presStyleLbl="revTx" presStyleIdx="1" presStyleCnt="8"/>
      <dgm:spPr/>
    </dgm:pt>
    <dgm:pt modelId="{F6DCE10A-7F89-4F6A-B62C-F359FC3715BE}" type="pres">
      <dgm:prSet presAssocID="{34DD491D-7951-4664-80B3-FA29CBE7DE7A}" presName="vert1" presStyleCnt="0"/>
      <dgm:spPr/>
    </dgm:pt>
    <dgm:pt modelId="{9D1AF721-F951-4155-A4BA-7EECBAB54FB2}" type="pres">
      <dgm:prSet presAssocID="{34F70BB5-73C4-401F-854B-77B23D8846E4}" presName="thickLine" presStyleLbl="alignNode1" presStyleIdx="2" presStyleCnt="8"/>
      <dgm:spPr/>
    </dgm:pt>
    <dgm:pt modelId="{95C43E40-5004-4A5A-B21D-4E8043512D7A}" type="pres">
      <dgm:prSet presAssocID="{34F70BB5-73C4-401F-854B-77B23D8846E4}" presName="horz1" presStyleCnt="0"/>
      <dgm:spPr/>
    </dgm:pt>
    <dgm:pt modelId="{29A24A8F-BB67-4345-8EAC-C100E9084FE4}" type="pres">
      <dgm:prSet presAssocID="{34F70BB5-73C4-401F-854B-77B23D8846E4}" presName="tx1" presStyleLbl="revTx" presStyleIdx="2" presStyleCnt="8"/>
      <dgm:spPr/>
    </dgm:pt>
    <dgm:pt modelId="{294D9A9C-77ED-4C60-B2F7-CF2AFC853EC4}" type="pres">
      <dgm:prSet presAssocID="{34F70BB5-73C4-401F-854B-77B23D8846E4}" presName="vert1" presStyleCnt="0"/>
      <dgm:spPr/>
    </dgm:pt>
    <dgm:pt modelId="{0C78BB07-0BEA-4F77-B6D4-CF53A369778F}" type="pres">
      <dgm:prSet presAssocID="{18D8D500-F35C-43A6-9D07-BC01582A620D}" presName="thickLine" presStyleLbl="alignNode1" presStyleIdx="3" presStyleCnt="8"/>
      <dgm:spPr/>
    </dgm:pt>
    <dgm:pt modelId="{6FE3155F-93C6-466A-AA8D-179FB2998E99}" type="pres">
      <dgm:prSet presAssocID="{18D8D500-F35C-43A6-9D07-BC01582A620D}" presName="horz1" presStyleCnt="0"/>
      <dgm:spPr/>
    </dgm:pt>
    <dgm:pt modelId="{0C2CADB1-AFA6-49FE-B366-22A79D6A9897}" type="pres">
      <dgm:prSet presAssocID="{18D8D500-F35C-43A6-9D07-BC01582A620D}" presName="tx1" presStyleLbl="revTx" presStyleIdx="3" presStyleCnt="8"/>
      <dgm:spPr/>
    </dgm:pt>
    <dgm:pt modelId="{F09FB079-3D07-42D7-B21A-6795E4728111}" type="pres">
      <dgm:prSet presAssocID="{18D8D500-F35C-43A6-9D07-BC01582A620D}" presName="vert1" presStyleCnt="0"/>
      <dgm:spPr/>
    </dgm:pt>
    <dgm:pt modelId="{326F65AA-DE91-411E-A524-6EE4DAB6E30D}" type="pres">
      <dgm:prSet presAssocID="{52A32902-85DE-4054-B61A-5DB77CE1F1FC}" presName="thickLine" presStyleLbl="alignNode1" presStyleIdx="4" presStyleCnt="8"/>
      <dgm:spPr/>
    </dgm:pt>
    <dgm:pt modelId="{D9F372C1-E0F1-44BC-B238-DD59FC151D58}" type="pres">
      <dgm:prSet presAssocID="{52A32902-85DE-4054-B61A-5DB77CE1F1FC}" presName="horz1" presStyleCnt="0"/>
      <dgm:spPr/>
    </dgm:pt>
    <dgm:pt modelId="{AF959CF9-34A3-4916-94BD-08DBEF072D61}" type="pres">
      <dgm:prSet presAssocID="{52A32902-85DE-4054-B61A-5DB77CE1F1FC}" presName="tx1" presStyleLbl="revTx" presStyleIdx="4" presStyleCnt="8"/>
      <dgm:spPr/>
    </dgm:pt>
    <dgm:pt modelId="{A6DF988A-C6B5-4269-9D4D-438697EDDF7F}" type="pres">
      <dgm:prSet presAssocID="{52A32902-85DE-4054-B61A-5DB77CE1F1FC}" presName="vert1" presStyleCnt="0"/>
      <dgm:spPr/>
    </dgm:pt>
    <dgm:pt modelId="{750E2435-667B-4A6E-9FF7-C7A32ABDB804}" type="pres">
      <dgm:prSet presAssocID="{8BDA7141-76E1-47CE-AC23-7231EF54495C}" presName="thickLine" presStyleLbl="alignNode1" presStyleIdx="5" presStyleCnt="8"/>
      <dgm:spPr/>
    </dgm:pt>
    <dgm:pt modelId="{D5FC64DC-F931-4565-8F18-91395717C3B0}" type="pres">
      <dgm:prSet presAssocID="{8BDA7141-76E1-47CE-AC23-7231EF54495C}" presName="horz1" presStyleCnt="0"/>
      <dgm:spPr/>
    </dgm:pt>
    <dgm:pt modelId="{64F3C2CD-DA36-4A01-B398-69F80EEA1B30}" type="pres">
      <dgm:prSet presAssocID="{8BDA7141-76E1-47CE-AC23-7231EF54495C}" presName="tx1" presStyleLbl="revTx" presStyleIdx="5" presStyleCnt="8"/>
      <dgm:spPr/>
    </dgm:pt>
    <dgm:pt modelId="{D9269F0A-B6C2-4B30-B00E-2691203E9B7A}" type="pres">
      <dgm:prSet presAssocID="{8BDA7141-76E1-47CE-AC23-7231EF54495C}" presName="vert1" presStyleCnt="0"/>
      <dgm:spPr/>
    </dgm:pt>
    <dgm:pt modelId="{228FF077-E23A-49A9-8A97-606A8357F0CB}" type="pres">
      <dgm:prSet presAssocID="{9422F027-7468-4C2E-A110-0F207761578A}" presName="thickLine" presStyleLbl="alignNode1" presStyleIdx="6" presStyleCnt="8"/>
      <dgm:spPr/>
    </dgm:pt>
    <dgm:pt modelId="{25317386-747C-4786-901D-3CBB5E36E62E}" type="pres">
      <dgm:prSet presAssocID="{9422F027-7468-4C2E-A110-0F207761578A}" presName="horz1" presStyleCnt="0"/>
      <dgm:spPr/>
    </dgm:pt>
    <dgm:pt modelId="{6331AB98-2153-4232-BFBD-2BA8609ABDC0}" type="pres">
      <dgm:prSet presAssocID="{9422F027-7468-4C2E-A110-0F207761578A}" presName="tx1" presStyleLbl="revTx" presStyleIdx="6" presStyleCnt="8"/>
      <dgm:spPr/>
    </dgm:pt>
    <dgm:pt modelId="{472E4404-E0F8-4EEB-8DFC-942F7124BF64}" type="pres">
      <dgm:prSet presAssocID="{9422F027-7468-4C2E-A110-0F207761578A}" presName="vert1" presStyleCnt="0"/>
      <dgm:spPr/>
    </dgm:pt>
    <dgm:pt modelId="{3C9037E0-3D35-4101-8DF4-BF07FF05BFFC}" type="pres">
      <dgm:prSet presAssocID="{EFA7BF4F-4F63-4676-8835-ED8D2F8F9D93}" presName="thickLine" presStyleLbl="alignNode1" presStyleIdx="7" presStyleCnt="8"/>
      <dgm:spPr/>
    </dgm:pt>
    <dgm:pt modelId="{CDF8B280-5168-406D-A572-8E7B2DBA2F3A}" type="pres">
      <dgm:prSet presAssocID="{EFA7BF4F-4F63-4676-8835-ED8D2F8F9D93}" presName="horz1" presStyleCnt="0"/>
      <dgm:spPr/>
    </dgm:pt>
    <dgm:pt modelId="{CDB9E24B-2E32-42A3-987C-02D58C0C63DA}" type="pres">
      <dgm:prSet presAssocID="{EFA7BF4F-4F63-4676-8835-ED8D2F8F9D93}" presName="tx1" presStyleLbl="revTx" presStyleIdx="7" presStyleCnt="8"/>
      <dgm:spPr/>
    </dgm:pt>
    <dgm:pt modelId="{49A41950-4E72-445B-8EF3-3A75D6324F99}" type="pres">
      <dgm:prSet presAssocID="{EFA7BF4F-4F63-4676-8835-ED8D2F8F9D93}" presName="vert1" presStyleCnt="0"/>
      <dgm:spPr/>
    </dgm:pt>
  </dgm:ptLst>
  <dgm:cxnLst>
    <dgm:cxn modelId="{F59BF914-E478-4D44-AB91-7210D70B6014}" type="presOf" srcId="{34DD491D-7951-4664-80B3-FA29CBE7DE7A}" destId="{20CC8802-2931-4B34-8C05-62E2A3B3B461}" srcOrd="0" destOrd="0" presId="urn:microsoft.com/office/officeart/2008/layout/LinedList"/>
    <dgm:cxn modelId="{7068FA16-15BE-40F9-876C-59F6065964BB}" srcId="{CC947D77-169E-434D-90B1-7BA2AB0EDB84}" destId="{8BDA7141-76E1-47CE-AC23-7231EF54495C}" srcOrd="5" destOrd="0" parTransId="{A4BDBEE3-DF9F-44AA-9018-84EFA6811A8B}" sibTransId="{7E6AB7CA-47D7-40A9-862F-748DF53F8EC4}"/>
    <dgm:cxn modelId="{F22FAA23-A883-4872-AC4D-4CE0EF3E682D}" srcId="{CC947D77-169E-434D-90B1-7BA2AB0EDB84}" destId="{34F70BB5-73C4-401F-854B-77B23D8846E4}" srcOrd="2" destOrd="0" parTransId="{98B01332-33BF-4BB2-99B4-BF53643B60E9}" sibTransId="{124907DB-5576-4973-B3D9-1BA4EF41B445}"/>
    <dgm:cxn modelId="{5ED55632-14D9-4FE9-A842-6112987CFC2F}" type="presOf" srcId="{EFA7BF4F-4F63-4676-8835-ED8D2F8F9D93}" destId="{CDB9E24B-2E32-42A3-987C-02D58C0C63DA}" srcOrd="0" destOrd="0" presId="urn:microsoft.com/office/officeart/2008/layout/LinedList"/>
    <dgm:cxn modelId="{5D301434-E7AE-479F-8F0F-021D6D6988BE}" srcId="{CC947D77-169E-434D-90B1-7BA2AB0EDB84}" destId="{34DD491D-7951-4664-80B3-FA29CBE7DE7A}" srcOrd="1" destOrd="0" parTransId="{A3A6FC16-BEE8-4D8E-B2F9-15567A0BF47D}" sibTransId="{5E579FC4-CC28-463E-8992-1F9D4F503348}"/>
    <dgm:cxn modelId="{98BA6141-20DA-40BE-832F-49DF42BE7589}" type="presOf" srcId="{CC947D77-169E-434D-90B1-7BA2AB0EDB84}" destId="{7965CE34-FC15-408A-A528-323CACEAE9DD}" srcOrd="0" destOrd="0" presId="urn:microsoft.com/office/officeart/2008/layout/LinedList"/>
    <dgm:cxn modelId="{A76A9242-52C0-4234-9BBE-5FBD79B21DBB}" srcId="{CC947D77-169E-434D-90B1-7BA2AB0EDB84}" destId="{EFA7BF4F-4F63-4676-8835-ED8D2F8F9D93}" srcOrd="7" destOrd="0" parTransId="{8843E91D-75BA-4BE1-B296-465FA8C51C7F}" sibTransId="{08A34B3E-0AAE-431C-8AAD-80F700AE0BEC}"/>
    <dgm:cxn modelId="{EF8A4454-2077-4758-A17B-050FE69E09CB}" type="presOf" srcId="{9422F027-7468-4C2E-A110-0F207761578A}" destId="{6331AB98-2153-4232-BFBD-2BA8609ABDC0}" srcOrd="0" destOrd="0" presId="urn:microsoft.com/office/officeart/2008/layout/LinedList"/>
    <dgm:cxn modelId="{19B37F54-6F51-4696-B685-719D14758D80}" type="presOf" srcId="{52A32902-85DE-4054-B61A-5DB77CE1F1FC}" destId="{AF959CF9-34A3-4916-94BD-08DBEF072D61}" srcOrd="0" destOrd="0" presId="urn:microsoft.com/office/officeart/2008/layout/LinedList"/>
    <dgm:cxn modelId="{F14797A5-0D0A-435D-8FF6-DFBBF1779072}" srcId="{CC947D77-169E-434D-90B1-7BA2AB0EDB84}" destId="{BD701F68-188B-47BA-9411-9E55886155B8}" srcOrd="0" destOrd="0" parTransId="{D03A37A3-895B-4683-B654-0710FCE35396}" sibTransId="{88B1648C-3052-4943-B347-624481402F94}"/>
    <dgm:cxn modelId="{52E179B4-D729-4EE5-B823-E7E55C431F76}" type="presOf" srcId="{18D8D500-F35C-43A6-9D07-BC01582A620D}" destId="{0C2CADB1-AFA6-49FE-B366-22A79D6A9897}" srcOrd="0" destOrd="0" presId="urn:microsoft.com/office/officeart/2008/layout/LinedList"/>
    <dgm:cxn modelId="{EDD12BBA-2383-474B-82D8-5B0A84203740}" srcId="{CC947D77-169E-434D-90B1-7BA2AB0EDB84}" destId="{52A32902-85DE-4054-B61A-5DB77CE1F1FC}" srcOrd="4" destOrd="0" parTransId="{7F9CF3F4-79D9-45C2-9FDE-DE297169E9E8}" sibTransId="{080C12A7-809B-47A0-B1C4-40BB9772E71F}"/>
    <dgm:cxn modelId="{4B01D9BF-2E57-4F92-8F53-76334B738C20}" srcId="{CC947D77-169E-434D-90B1-7BA2AB0EDB84}" destId="{18D8D500-F35C-43A6-9D07-BC01582A620D}" srcOrd="3" destOrd="0" parTransId="{2A0B4F9D-A9AE-49BC-846E-4E10AEDE5A1D}" sibTransId="{D6AF4E45-BDA0-443E-91C5-60E6707AE9F3}"/>
    <dgm:cxn modelId="{AD7BC6D4-31C0-4F3C-B99F-DFEE704F6FBC}" srcId="{CC947D77-169E-434D-90B1-7BA2AB0EDB84}" destId="{9422F027-7468-4C2E-A110-0F207761578A}" srcOrd="6" destOrd="0" parTransId="{92BB47D4-411C-46B5-B8E8-E7EE1801AB96}" sibTransId="{0E33E7D2-992B-47F8-9DFB-9A6C3B3C9841}"/>
    <dgm:cxn modelId="{ACD393DC-3C19-4D24-BE70-D0C7DBDCA1C5}" type="presOf" srcId="{8BDA7141-76E1-47CE-AC23-7231EF54495C}" destId="{64F3C2CD-DA36-4A01-B398-69F80EEA1B30}" srcOrd="0" destOrd="0" presId="urn:microsoft.com/office/officeart/2008/layout/LinedList"/>
    <dgm:cxn modelId="{4ED582DD-79EF-4A82-8EBF-1ED4368EF433}" type="presOf" srcId="{BD701F68-188B-47BA-9411-9E55886155B8}" destId="{43F0D862-F2FD-4BBE-8788-9E39F52F1BDC}" srcOrd="0" destOrd="0" presId="urn:microsoft.com/office/officeart/2008/layout/LinedList"/>
    <dgm:cxn modelId="{F0EFD9DF-7EB3-47F7-9150-B576C0B2322B}" type="presOf" srcId="{34F70BB5-73C4-401F-854B-77B23D8846E4}" destId="{29A24A8F-BB67-4345-8EAC-C100E9084FE4}" srcOrd="0" destOrd="0" presId="urn:microsoft.com/office/officeart/2008/layout/LinedList"/>
    <dgm:cxn modelId="{4DDA30B6-5200-4B19-A379-ABB4F5F2C51C}" type="presParOf" srcId="{7965CE34-FC15-408A-A528-323CACEAE9DD}" destId="{72F7AFBE-FC5D-43E1-B96A-B2549F960504}" srcOrd="0" destOrd="0" presId="urn:microsoft.com/office/officeart/2008/layout/LinedList"/>
    <dgm:cxn modelId="{0A54164C-2610-43D3-8E48-A3B6148B0D06}" type="presParOf" srcId="{7965CE34-FC15-408A-A528-323CACEAE9DD}" destId="{4A8526C6-5365-42A7-A9DA-CB57DB44F17D}" srcOrd="1" destOrd="0" presId="urn:microsoft.com/office/officeart/2008/layout/LinedList"/>
    <dgm:cxn modelId="{CA6C0B74-6EC7-4E7C-A666-774EC89EFA5E}" type="presParOf" srcId="{4A8526C6-5365-42A7-A9DA-CB57DB44F17D}" destId="{43F0D862-F2FD-4BBE-8788-9E39F52F1BDC}" srcOrd="0" destOrd="0" presId="urn:microsoft.com/office/officeart/2008/layout/LinedList"/>
    <dgm:cxn modelId="{D8C833D7-B659-494E-975F-0DA7B2170D1E}" type="presParOf" srcId="{4A8526C6-5365-42A7-A9DA-CB57DB44F17D}" destId="{5D8ADEB5-BC81-4103-AAB8-4146A12230DC}" srcOrd="1" destOrd="0" presId="urn:microsoft.com/office/officeart/2008/layout/LinedList"/>
    <dgm:cxn modelId="{5A4A0951-8703-4791-81A4-D7A3CF469423}" type="presParOf" srcId="{7965CE34-FC15-408A-A528-323CACEAE9DD}" destId="{9D194163-D8FB-4EA8-8A1E-6D36BF51763B}" srcOrd="2" destOrd="0" presId="urn:microsoft.com/office/officeart/2008/layout/LinedList"/>
    <dgm:cxn modelId="{E8476766-69A7-43F1-B564-C2834E022ADD}" type="presParOf" srcId="{7965CE34-FC15-408A-A528-323CACEAE9DD}" destId="{AEAFEE87-0103-4E65-92B8-3DE16E986537}" srcOrd="3" destOrd="0" presId="urn:microsoft.com/office/officeart/2008/layout/LinedList"/>
    <dgm:cxn modelId="{6E9EF1D2-9CC3-4BB4-ADD8-B9EDC9599587}" type="presParOf" srcId="{AEAFEE87-0103-4E65-92B8-3DE16E986537}" destId="{20CC8802-2931-4B34-8C05-62E2A3B3B461}" srcOrd="0" destOrd="0" presId="urn:microsoft.com/office/officeart/2008/layout/LinedList"/>
    <dgm:cxn modelId="{017C7E0F-AE76-46FB-B48C-26F09D4C7C12}" type="presParOf" srcId="{AEAFEE87-0103-4E65-92B8-3DE16E986537}" destId="{F6DCE10A-7F89-4F6A-B62C-F359FC3715BE}" srcOrd="1" destOrd="0" presId="urn:microsoft.com/office/officeart/2008/layout/LinedList"/>
    <dgm:cxn modelId="{FAF72B58-3CAD-4534-927B-AA6DCB4A27F9}" type="presParOf" srcId="{7965CE34-FC15-408A-A528-323CACEAE9DD}" destId="{9D1AF721-F951-4155-A4BA-7EECBAB54FB2}" srcOrd="4" destOrd="0" presId="urn:microsoft.com/office/officeart/2008/layout/LinedList"/>
    <dgm:cxn modelId="{FEBBFB85-ABF8-4631-A760-F3DC798DD88A}" type="presParOf" srcId="{7965CE34-FC15-408A-A528-323CACEAE9DD}" destId="{95C43E40-5004-4A5A-B21D-4E8043512D7A}" srcOrd="5" destOrd="0" presId="urn:microsoft.com/office/officeart/2008/layout/LinedList"/>
    <dgm:cxn modelId="{A96CA3D9-EE3A-4D2B-ACEC-8B24B64250BD}" type="presParOf" srcId="{95C43E40-5004-4A5A-B21D-4E8043512D7A}" destId="{29A24A8F-BB67-4345-8EAC-C100E9084FE4}" srcOrd="0" destOrd="0" presId="urn:microsoft.com/office/officeart/2008/layout/LinedList"/>
    <dgm:cxn modelId="{4E256017-8131-4434-9350-6349DD21AB27}" type="presParOf" srcId="{95C43E40-5004-4A5A-B21D-4E8043512D7A}" destId="{294D9A9C-77ED-4C60-B2F7-CF2AFC853EC4}" srcOrd="1" destOrd="0" presId="urn:microsoft.com/office/officeart/2008/layout/LinedList"/>
    <dgm:cxn modelId="{ED3557D9-2D64-459F-A126-3D326A5FD427}" type="presParOf" srcId="{7965CE34-FC15-408A-A528-323CACEAE9DD}" destId="{0C78BB07-0BEA-4F77-B6D4-CF53A369778F}" srcOrd="6" destOrd="0" presId="urn:microsoft.com/office/officeart/2008/layout/LinedList"/>
    <dgm:cxn modelId="{EB4AD911-2623-4075-9F51-D6211B9B6486}" type="presParOf" srcId="{7965CE34-FC15-408A-A528-323CACEAE9DD}" destId="{6FE3155F-93C6-466A-AA8D-179FB2998E99}" srcOrd="7" destOrd="0" presId="urn:microsoft.com/office/officeart/2008/layout/LinedList"/>
    <dgm:cxn modelId="{75A3D215-29B9-415E-84C3-E74F110E785F}" type="presParOf" srcId="{6FE3155F-93C6-466A-AA8D-179FB2998E99}" destId="{0C2CADB1-AFA6-49FE-B366-22A79D6A9897}" srcOrd="0" destOrd="0" presId="urn:microsoft.com/office/officeart/2008/layout/LinedList"/>
    <dgm:cxn modelId="{4EC71F71-D7B7-4DE8-B5CA-3FBDD179C3A8}" type="presParOf" srcId="{6FE3155F-93C6-466A-AA8D-179FB2998E99}" destId="{F09FB079-3D07-42D7-B21A-6795E4728111}" srcOrd="1" destOrd="0" presId="urn:microsoft.com/office/officeart/2008/layout/LinedList"/>
    <dgm:cxn modelId="{9B3AAEA0-C382-490C-9D6D-2394EA37CBDD}" type="presParOf" srcId="{7965CE34-FC15-408A-A528-323CACEAE9DD}" destId="{326F65AA-DE91-411E-A524-6EE4DAB6E30D}" srcOrd="8" destOrd="0" presId="urn:microsoft.com/office/officeart/2008/layout/LinedList"/>
    <dgm:cxn modelId="{062B774F-3ECF-4FA5-B01A-6F1711C06A1B}" type="presParOf" srcId="{7965CE34-FC15-408A-A528-323CACEAE9DD}" destId="{D9F372C1-E0F1-44BC-B238-DD59FC151D58}" srcOrd="9" destOrd="0" presId="urn:microsoft.com/office/officeart/2008/layout/LinedList"/>
    <dgm:cxn modelId="{B0AFB013-C80B-4C0A-959E-EACEB21A0B94}" type="presParOf" srcId="{D9F372C1-E0F1-44BC-B238-DD59FC151D58}" destId="{AF959CF9-34A3-4916-94BD-08DBEF072D61}" srcOrd="0" destOrd="0" presId="urn:microsoft.com/office/officeart/2008/layout/LinedList"/>
    <dgm:cxn modelId="{548D871D-1B6E-4E92-ABD9-95E0D4B1E1A5}" type="presParOf" srcId="{D9F372C1-E0F1-44BC-B238-DD59FC151D58}" destId="{A6DF988A-C6B5-4269-9D4D-438697EDDF7F}" srcOrd="1" destOrd="0" presId="urn:microsoft.com/office/officeart/2008/layout/LinedList"/>
    <dgm:cxn modelId="{72B7FFB7-FA24-4FE7-B681-6A7975EEBD20}" type="presParOf" srcId="{7965CE34-FC15-408A-A528-323CACEAE9DD}" destId="{750E2435-667B-4A6E-9FF7-C7A32ABDB804}" srcOrd="10" destOrd="0" presId="urn:microsoft.com/office/officeart/2008/layout/LinedList"/>
    <dgm:cxn modelId="{AA9DCE26-FC61-4C92-83B1-AC4BFB0FAD36}" type="presParOf" srcId="{7965CE34-FC15-408A-A528-323CACEAE9DD}" destId="{D5FC64DC-F931-4565-8F18-91395717C3B0}" srcOrd="11" destOrd="0" presId="urn:microsoft.com/office/officeart/2008/layout/LinedList"/>
    <dgm:cxn modelId="{EA1319DE-FE04-474D-BCA3-BD640320D446}" type="presParOf" srcId="{D5FC64DC-F931-4565-8F18-91395717C3B0}" destId="{64F3C2CD-DA36-4A01-B398-69F80EEA1B30}" srcOrd="0" destOrd="0" presId="urn:microsoft.com/office/officeart/2008/layout/LinedList"/>
    <dgm:cxn modelId="{4DF51F7A-DBF7-48F3-BA48-96D621407939}" type="presParOf" srcId="{D5FC64DC-F931-4565-8F18-91395717C3B0}" destId="{D9269F0A-B6C2-4B30-B00E-2691203E9B7A}" srcOrd="1" destOrd="0" presId="urn:microsoft.com/office/officeart/2008/layout/LinedList"/>
    <dgm:cxn modelId="{1DB709D9-58E4-4EBE-9C6A-CA9EE380E6DE}" type="presParOf" srcId="{7965CE34-FC15-408A-A528-323CACEAE9DD}" destId="{228FF077-E23A-49A9-8A97-606A8357F0CB}" srcOrd="12" destOrd="0" presId="urn:microsoft.com/office/officeart/2008/layout/LinedList"/>
    <dgm:cxn modelId="{34DDC562-4587-4A8B-9E51-31BE83D3FAFF}" type="presParOf" srcId="{7965CE34-FC15-408A-A528-323CACEAE9DD}" destId="{25317386-747C-4786-901D-3CBB5E36E62E}" srcOrd="13" destOrd="0" presId="urn:microsoft.com/office/officeart/2008/layout/LinedList"/>
    <dgm:cxn modelId="{67C00324-FADF-491E-A67E-8397FA0FF5E0}" type="presParOf" srcId="{25317386-747C-4786-901D-3CBB5E36E62E}" destId="{6331AB98-2153-4232-BFBD-2BA8609ABDC0}" srcOrd="0" destOrd="0" presId="urn:microsoft.com/office/officeart/2008/layout/LinedList"/>
    <dgm:cxn modelId="{49A7372F-65DF-40B9-AD8B-EB7F7239F36F}" type="presParOf" srcId="{25317386-747C-4786-901D-3CBB5E36E62E}" destId="{472E4404-E0F8-4EEB-8DFC-942F7124BF64}" srcOrd="1" destOrd="0" presId="urn:microsoft.com/office/officeart/2008/layout/LinedList"/>
    <dgm:cxn modelId="{596CC563-BC39-47F2-B03E-EA219760723C}" type="presParOf" srcId="{7965CE34-FC15-408A-A528-323CACEAE9DD}" destId="{3C9037E0-3D35-4101-8DF4-BF07FF05BFFC}" srcOrd="14" destOrd="0" presId="urn:microsoft.com/office/officeart/2008/layout/LinedList"/>
    <dgm:cxn modelId="{0827FD4A-8EDF-40D3-9344-FA1D90D9EE32}" type="presParOf" srcId="{7965CE34-FC15-408A-A528-323CACEAE9DD}" destId="{CDF8B280-5168-406D-A572-8E7B2DBA2F3A}" srcOrd="15" destOrd="0" presId="urn:microsoft.com/office/officeart/2008/layout/LinedList"/>
    <dgm:cxn modelId="{38824261-6B36-490B-A203-9563E3E4957A}" type="presParOf" srcId="{CDF8B280-5168-406D-A572-8E7B2DBA2F3A}" destId="{CDB9E24B-2E32-42A3-987C-02D58C0C63DA}" srcOrd="0" destOrd="0" presId="urn:microsoft.com/office/officeart/2008/layout/LinedList"/>
    <dgm:cxn modelId="{E3F661E1-E8E0-4673-AEFA-B3F43B0CB75C}" type="presParOf" srcId="{CDF8B280-5168-406D-A572-8E7B2DBA2F3A}" destId="{49A41950-4E72-445B-8EF3-3A75D6324F9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67DDF1-AB2C-40EE-B462-0A3F3C56D0A7}" type="doc">
      <dgm:prSet loTypeId="urn:microsoft.com/office/officeart/2005/8/layout/cycle6" loCatId="cycle" qsTypeId="urn:microsoft.com/office/officeart/2005/8/quickstyle/simple1" qsCatId="simple" csTypeId="urn:microsoft.com/office/officeart/2005/8/colors/colorful2" csCatId="colorful" phldr="1"/>
      <dgm:spPr/>
      <dgm:t>
        <a:bodyPr/>
        <a:lstStyle/>
        <a:p>
          <a:endParaRPr lang="en-US"/>
        </a:p>
      </dgm:t>
    </dgm:pt>
    <dgm:pt modelId="{1AC38BDC-495F-430F-BF69-7E250962A6A9}">
      <dgm:prSet phldrT="[Text]" custT="1"/>
      <dgm:spPr>
        <a:solidFill>
          <a:srgbClr val="A6B727">
            <a:alpha val="50196"/>
          </a:srgbClr>
        </a:solidFill>
      </dgm:spPr>
      <dgm:t>
        <a:bodyPr/>
        <a:lstStyle/>
        <a:p>
          <a:r>
            <a:rPr lang="en-US" sz="1400">
              <a:solidFill>
                <a:schemeClr val="tx1"/>
              </a:solidFill>
            </a:rPr>
            <a:t>1. Understand EJ</a:t>
          </a:r>
        </a:p>
      </dgm:t>
    </dgm:pt>
    <dgm:pt modelId="{36EEDE57-830C-4744-AF61-BB0FEBD3DEDD}" type="parTrans" cxnId="{81DFD5B7-6321-4B7F-AD40-5FE9DDA10123}">
      <dgm:prSet/>
      <dgm:spPr/>
      <dgm:t>
        <a:bodyPr/>
        <a:lstStyle/>
        <a:p>
          <a:endParaRPr lang="en-US" sz="2400"/>
        </a:p>
      </dgm:t>
    </dgm:pt>
    <dgm:pt modelId="{638E1BF1-FA11-4509-A4FC-38210131E9DF}" type="sibTrans" cxnId="{81DFD5B7-6321-4B7F-AD40-5FE9DDA10123}">
      <dgm:prSet/>
      <dgm:spPr/>
      <dgm:t>
        <a:bodyPr/>
        <a:lstStyle/>
        <a:p>
          <a:endParaRPr lang="en-US" sz="2400"/>
        </a:p>
      </dgm:t>
    </dgm:pt>
    <dgm:pt modelId="{B604A12F-7E87-4B31-B887-57A9603F73AB}">
      <dgm:prSet phldrT="[Text]" custT="1"/>
      <dgm:spPr>
        <a:solidFill>
          <a:srgbClr val="C6C41E">
            <a:alpha val="50196"/>
          </a:srgbClr>
        </a:solidFill>
      </dgm:spPr>
      <dgm:t>
        <a:bodyPr/>
        <a:lstStyle/>
        <a:p>
          <a:r>
            <a:rPr lang="en-US" sz="1400">
              <a:solidFill>
                <a:schemeClr val="tx1"/>
              </a:solidFill>
            </a:rPr>
            <a:t>2. Learn EJSCREEN Tool</a:t>
          </a:r>
        </a:p>
      </dgm:t>
    </dgm:pt>
    <dgm:pt modelId="{0298E281-05B7-40CB-B977-F64D71A8CAAD}" type="parTrans" cxnId="{84D3F3BF-6BEB-4FCA-BEC8-6D5CD654F379}">
      <dgm:prSet/>
      <dgm:spPr/>
      <dgm:t>
        <a:bodyPr/>
        <a:lstStyle/>
        <a:p>
          <a:endParaRPr lang="en-US" sz="2400"/>
        </a:p>
      </dgm:t>
    </dgm:pt>
    <dgm:pt modelId="{E72C6DEC-30F0-431F-9AB7-07889E3355EF}" type="sibTrans" cxnId="{84D3F3BF-6BEB-4FCA-BEC8-6D5CD654F379}">
      <dgm:prSet/>
      <dgm:spPr/>
      <dgm:t>
        <a:bodyPr/>
        <a:lstStyle/>
        <a:p>
          <a:endParaRPr lang="en-US" sz="2400"/>
        </a:p>
      </dgm:t>
    </dgm:pt>
    <dgm:pt modelId="{47FEEF49-7BA7-4760-806B-8215A0E5F866}">
      <dgm:prSet phldrT="[Text]" custT="1"/>
      <dgm:spPr>
        <a:solidFill>
          <a:srgbClr val="D5BA15">
            <a:alpha val="50196"/>
          </a:srgbClr>
        </a:solidFill>
      </dgm:spPr>
      <dgm:t>
        <a:bodyPr/>
        <a:lstStyle/>
        <a:p>
          <a:r>
            <a:rPr lang="en-US" sz="1400">
              <a:solidFill>
                <a:schemeClr val="tx1"/>
              </a:solidFill>
            </a:rPr>
            <a:t>3. Gather Information via Survey</a:t>
          </a:r>
        </a:p>
      </dgm:t>
    </dgm:pt>
    <dgm:pt modelId="{3B23D529-9742-49DD-8571-0BA9F5396132}" type="parTrans" cxnId="{19C95868-AE15-49EB-8215-C4E89EFCEF72}">
      <dgm:prSet/>
      <dgm:spPr/>
      <dgm:t>
        <a:bodyPr/>
        <a:lstStyle/>
        <a:p>
          <a:endParaRPr lang="en-US" sz="2400"/>
        </a:p>
      </dgm:t>
    </dgm:pt>
    <dgm:pt modelId="{E2936E78-8809-4B65-A21A-DAC02A1CB915}" type="sibTrans" cxnId="{19C95868-AE15-49EB-8215-C4E89EFCEF72}">
      <dgm:prSet/>
      <dgm:spPr/>
      <dgm:t>
        <a:bodyPr/>
        <a:lstStyle/>
        <a:p>
          <a:endParaRPr lang="en-US" sz="2400"/>
        </a:p>
      </dgm:t>
    </dgm:pt>
    <dgm:pt modelId="{644F41D8-E80D-4BFB-BE15-F10F9DF71669}">
      <dgm:prSet phldrT="[Text]" custT="1"/>
      <dgm:spPr>
        <a:solidFill>
          <a:srgbClr val="E5A90B">
            <a:alpha val="50196"/>
          </a:srgbClr>
        </a:solidFill>
      </dgm:spPr>
      <dgm:t>
        <a:bodyPr/>
        <a:lstStyle/>
        <a:p>
          <a:r>
            <a:rPr lang="en-US" sz="1400">
              <a:solidFill>
                <a:schemeClr val="tx1"/>
              </a:solidFill>
            </a:rPr>
            <a:t>4. Practice Using Tool</a:t>
          </a:r>
        </a:p>
      </dgm:t>
    </dgm:pt>
    <dgm:pt modelId="{06FB4CB7-9F04-44BD-9686-B23770C23943}" type="parTrans" cxnId="{9A11D25F-7BD6-4145-B586-BC14E1A61503}">
      <dgm:prSet/>
      <dgm:spPr/>
      <dgm:t>
        <a:bodyPr/>
        <a:lstStyle/>
        <a:p>
          <a:endParaRPr lang="en-US" sz="2400"/>
        </a:p>
      </dgm:t>
    </dgm:pt>
    <dgm:pt modelId="{314A4D71-7B25-4994-BB97-F420CA73C94B}" type="sibTrans" cxnId="{9A11D25F-7BD6-4145-B586-BC14E1A61503}">
      <dgm:prSet/>
      <dgm:spPr/>
      <dgm:t>
        <a:bodyPr/>
        <a:lstStyle/>
        <a:p>
          <a:endParaRPr lang="en-US" sz="2400"/>
        </a:p>
      </dgm:t>
    </dgm:pt>
    <dgm:pt modelId="{9EE8E20E-856A-45B0-84E8-746E972AA234}">
      <dgm:prSet phldrT="[Text]" custT="1"/>
      <dgm:spPr>
        <a:solidFill>
          <a:srgbClr val="F69200">
            <a:alpha val="50196"/>
          </a:srgbClr>
        </a:solidFill>
      </dgm:spPr>
      <dgm:t>
        <a:bodyPr/>
        <a:lstStyle/>
        <a:p>
          <a:r>
            <a:rPr lang="en-US" sz="1400">
              <a:solidFill>
                <a:schemeClr val="tx1"/>
              </a:solidFill>
            </a:rPr>
            <a:t>5. Post-training Follow-up</a:t>
          </a:r>
        </a:p>
      </dgm:t>
    </dgm:pt>
    <dgm:pt modelId="{E8002B9B-1AE4-47C0-9EFA-5C47D4A3DEFB}" type="parTrans" cxnId="{E5B629DB-4BCF-4FBD-A5BC-0007A3E4F040}">
      <dgm:prSet/>
      <dgm:spPr/>
      <dgm:t>
        <a:bodyPr/>
        <a:lstStyle/>
        <a:p>
          <a:endParaRPr lang="en-US" sz="2400"/>
        </a:p>
      </dgm:t>
    </dgm:pt>
    <dgm:pt modelId="{CF0361AA-697A-4EAD-BC89-EB3A3551C735}" type="sibTrans" cxnId="{E5B629DB-4BCF-4FBD-A5BC-0007A3E4F040}">
      <dgm:prSet/>
      <dgm:spPr/>
      <dgm:t>
        <a:bodyPr/>
        <a:lstStyle/>
        <a:p>
          <a:endParaRPr lang="en-US" sz="2400"/>
        </a:p>
      </dgm:t>
    </dgm:pt>
    <dgm:pt modelId="{90F14BDE-374B-4883-BC73-27AD23E3C36A}">
      <dgm:prSet custT="1"/>
      <dgm:spPr>
        <a:solidFill>
          <a:srgbClr val="F69200">
            <a:alpha val="50196"/>
          </a:srgbClr>
        </a:solidFill>
      </dgm:spPr>
      <dgm:t>
        <a:bodyPr/>
        <a:lstStyle/>
        <a:p>
          <a:r>
            <a:rPr lang="en-US" sz="1400">
              <a:solidFill>
                <a:schemeClr val="tx1"/>
              </a:solidFill>
            </a:rPr>
            <a:t>7. Document Programmatic Use</a:t>
          </a:r>
        </a:p>
      </dgm:t>
    </dgm:pt>
    <dgm:pt modelId="{8EBD128C-6042-4B27-BFF7-CB2F68A6E352}" type="parTrans" cxnId="{1CB7DF93-CE79-460C-B83E-E171ADE85B17}">
      <dgm:prSet/>
      <dgm:spPr/>
      <dgm:t>
        <a:bodyPr/>
        <a:lstStyle/>
        <a:p>
          <a:endParaRPr lang="en-US" sz="2400"/>
        </a:p>
      </dgm:t>
    </dgm:pt>
    <dgm:pt modelId="{A04EAAEC-D795-47E2-8F21-3CCFF9E29C3D}" type="sibTrans" cxnId="{1CB7DF93-CE79-460C-B83E-E171ADE85B17}">
      <dgm:prSet/>
      <dgm:spPr/>
      <dgm:t>
        <a:bodyPr/>
        <a:lstStyle/>
        <a:p>
          <a:endParaRPr lang="en-US" sz="2400"/>
        </a:p>
      </dgm:t>
    </dgm:pt>
    <dgm:pt modelId="{00737F89-A5E4-491D-840D-96A4FF4D6220}">
      <dgm:prSet custT="1"/>
      <dgm:spPr>
        <a:solidFill>
          <a:srgbClr val="EBA207">
            <a:alpha val="50196"/>
          </a:srgbClr>
        </a:solidFill>
      </dgm:spPr>
      <dgm:t>
        <a:bodyPr/>
        <a:lstStyle/>
        <a:p>
          <a:r>
            <a:rPr lang="en-US" sz="1400">
              <a:solidFill>
                <a:schemeClr val="tx1"/>
              </a:solidFill>
            </a:rPr>
            <a:t>6. Practice Programmatic Use</a:t>
          </a:r>
        </a:p>
      </dgm:t>
    </dgm:pt>
    <dgm:pt modelId="{E0AC4C11-DC73-4742-8772-599F0144A9D2}" type="parTrans" cxnId="{2F7E56F3-7200-445E-B3C6-82FB1172F615}">
      <dgm:prSet/>
      <dgm:spPr/>
      <dgm:t>
        <a:bodyPr/>
        <a:lstStyle/>
        <a:p>
          <a:endParaRPr lang="en-US" sz="2400"/>
        </a:p>
      </dgm:t>
    </dgm:pt>
    <dgm:pt modelId="{E2F568F9-3C51-47E4-BFF7-E58960365F72}" type="sibTrans" cxnId="{2F7E56F3-7200-445E-B3C6-82FB1172F615}">
      <dgm:prSet/>
      <dgm:spPr/>
      <dgm:t>
        <a:bodyPr/>
        <a:lstStyle/>
        <a:p>
          <a:endParaRPr lang="en-US" sz="2400"/>
        </a:p>
      </dgm:t>
    </dgm:pt>
    <dgm:pt modelId="{6EA9581F-A098-497E-AE2C-59107189F37F}" type="pres">
      <dgm:prSet presAssocID="{7F67DDF1-AB2C-40EE-B462-0A3F3C56D0A7}" presName="cycle" presStyleCnt="0">
        <dgm:presLayoutVars>
          <dgm:dir/>
          <dgm:resizeHandles val="exact"/>
        </dgm:presLayoutVars>
      </dgm:prSet>
      <dgm:spPr/>
    </dgm:pt>
    <dgm:pt modelId="{A5AE2DB4-A976-4F23-83E0-1FF37F067B1F}" type="pres">
      <dgm:prSet presAssocID="{1AC38BDC-495F-430F-BF69-7E250962A6A9}" presName="node" presStyleLbl="node1" presStyleIdx="0" presStyleCnt="7">
        <dgm:presLayoutVars>
          <dgm:bulletEnabled val="1"/>
        </dgm:presLayoutVars>
      </dgm:prSet>
      <dgm:spPr/>
    </dgm:pt>
    <dgm:pt modelId="{7516394D-DABB-4104-B663-28CFA715D2DD}" type="pres">
      <dgm:prSet presAssocID="{1AC38BDC-495F-430F-BF69-7E250962A6A9}" presName="spNode" presStyleCnt="0"/>
      <dgm:spPr/>
    </dgm:pt>
    <dgm:pt modelId="{3222E33D-F62B-4586-8BD2-63D262F2F066}" type="pres">
      <dgm:prSet presAssocID="{638E1BF1-FA11-4509-A4FC-38210131E9DF}" presName="sibTrans" presStyleLbl="sibTrans1D1" presStyleIdx="0" presStyleCnt="7"/>
      <dgm:spPr/>
    </dgm:pt>
    <dgm:pt modelId="{D60D1372-29A5-4563-9C86-C71308C29C2B}" type="pres">
      <dgm:prSet presAssocID="{B604A12F-7E87-4B31-B887-57A9603F73AB}" presName="node" presStyleLbl="node1" presStyleIdx="1" presStyleCnt="7">
        <dgm:presLayoutVars>
          <dgm:bulletEnabled val="1"/>
        </dgm:presLayoutVars>
      </dgm:prSet>
      <dgm:spPr/>
    </dgm:pt>
    <dgm:pt modelId="{D6F8D12B-E00B-4FD6-87E4-B6D15D3B1F47}" type="pres">
      <dgm:prSet presAssocID="{B604A12F-7E87-4B31-B887-57A9603F73AB}" presName="spNode" presStyleCnt="0"/>
      <dgm:spPr/>
    </dgm:pt>
    <dgm:pt modelId="{D79B9412-D578-4C1D-88B7-2222DCBF5478}" type="pres">
      <dgm:prSet presAssocID="{E72C6DEC-30F0-431F-9AB7-07889E3355EF}" presName="sibTrans" presStyleLbl="sibTrans1D1" presStyleIdx="1" presStyleCnt="7"/>
      <dgm:spPr/>
    </dgm:pt>
    <dgm:pt modelId="{30BC38D1-87ED-412C-9DC0-074B701BDF53}" type="pres">
      <dgm:prSet presAssocID="{47FEEF49-7BA7-4760-806B-8215A0E5F866}" presName="node" presStyleLbl="node1" presStyleIdx="2" presStyleCnt="7">
        <dgm:presLayoutVars>
          <dgm:bulletEnabled val="1"/>
        </dgm:presLayoutVars>
      </dgm:prSet>
      <dgm:spPr/>
    </dgm:pt>
    <dgm:pt modelId="{9A261AA6-CE7A-4AB1-9595-626ED48F03D7}" type="pres">
      <dgm:prSet presAssocID="{47FEEF49-7BA7-4760-806B-8215A0E5F866}" presName="spNode" presStyleCnt="0"/>
      <dgm:spPr/>
    </dgm:pt>
    <dgm:pt modelId="{06AF92E5-39DA-469F-9FE9-6E730884A548}" type="pres">
      <dgm:prSet presAssocID="{E2936E78-8809-4B65-A21A-DAC02A1CB915}" presName="sibTrans" presStyleLbl="sibTrans1D1" presStyleIdx="2" presStyleCnt="7"/>
      <dgm:spPr/>
    </dgm:pt>
    <dgm:pt modelId="{E3E0C9A7-F4CF-47AB-9988-9A5339804285}" type="pres">
      <dgm:prSet presAssocID="{644F41D8-E80D-4BFB-BE15-F10F9DF71669}" presName="node" presStyleLbl="node1" presStyleIdx="3" presStyleCnt="7">
        <dgm:presLayoutVars>
          <dgm:bulletEnabled val="1"/>
        </dgm:presLayoutVars>
      </dgm:prSet>
      <dgm:spPr/>
    </dgm:pt>
    <dgm:pt modelId="{CAF8B363-FD0D-444D-BE0F-2679E425E79E}" type="pres">
      <dgm:prSet presAssocID="{644F41D8-E80D-4BFB-BE15-F10F9DF71669}" presName="spNode" presStyleCnt="0"/>
      <dgm:spPr/>
    </dgm:pt>
    <dgm:pt modelId="{A38F8A42-9171-4712-A3E5-84E0F7478CB3}" type="pres">
      <dgm:prSet presAssocID="{314A4D71-7B25-4994-BB97-F420CA73C94B}" presName="sibTrans" presStyleLbl="sibTrans1D1" presStyleIdx="3" presStyleCnt="7"/>
      <dgm:spPr/>
    </dgm:pt>
    <dgm:pt modelId="{EFD31E6E-24F8-4898-846C-0410C2C5772E}" type="pres">
      <dgm:prSet presAssocID="{9EE8E20E-856A-45B0-84E8-746E972AA234}" presName="node" presStyleLbl="node1" presStyleIdx="4" presStyleCnt="7">
        <dgm:presLayoutVars>
          <dgm:bulletEnabled val="1"/>
        </dgm:presLayoutVars>
      </dgm:prSet>
      <dgm:spPr/>
    </dgm:pt>
    <dgm:pt modelId="{90ECD66C-0A05-4257-A061-577EC3D3946C}" type="pres">
      <dgm:prSet presAssocID="{9EE8E20E-856A-45B0-84E8-746E972AA234}" presName="spNode" presStyleCnt="0"/>
      <dgm:spPr/>
    </dgm:pt>
    <dgm:pt modelId="{7D7738DE-8556-4245-9D4E-8A6628819785}" type="pres">
      <dgm:prSet presAssocID="{CF0361AA-697A-4EAD-BC89-EB3A3551C735}" presName="sibTrans" presStyleLbl="sibTrans1D1" presStyleIdx="4" presStyleCnt="7"/>
      <dgm:spPr/>
    </dgm:pt>
    <dgm:pt modelId="{E32B4132-FE59-4FA0-94DB-A7481EA261E1}" type="pres">
      <dgm:prSet presAssocID="{00737F89-A5E4-491D-840D-96A4FF4D6220}" presName="node" presStyleLbl="node1" presStyleIdx="5" presStyleCnt="7" custScaleX="121438" custScaleY="106249">
        <dgm:presLayoutVars>
          <dgm:bulletEnabled val="1"/>
        </dgm:presLayoutVars>
      </dgm:prSet>
      <dgm:spPr/>
    </dgm:pt>
    <dgm:pt modelId="{142233EF-604C-48A2-9978-DE25278AA39E}" type="pres">
      <dgm:prSet presAssocID="{00737F89-A5E4-491D-840D-96A4FF4D6220}" presName="spNode" presStyleCnt="0"/>
      <dgm:spPr/>
    </dgm:pt>
    <dgm:pt modelId="{1E462A56-8CEA-48DE-8EB6-07F76B42F419}" type="pres">
      <dgm:prSet presAssocID="{E2F568F9-3C51-47E4-BFF7-E58960365F72}" presName="sibTrans" presStyleLbl="sibTrans1D1" presStyleIdx="5" presStyleCnt="7"/>
      <dgm:spPr/>
    </dgm:pt>
    <dgm:pt modelId="{AF96BABE-7154-476F-8DD5-36618FD79B03}" type="pres">
      <dgm:prSet presAssocID="{90F14BDE-374B-4883-BC73-27AD23E3C36A}" presName="node" presStyleLbl="node1" presStyleIdx="6" presStyleCnt="7" custScaleX="126101">
        <dgm:presLayoutVars>
          <dgm:bulletEnabled val="1"/>
        </dgm:presLayoutVars>
      </dgm:prSet>
      <dgm:spPr/>
    </dgm:pt>
    <dgm:pt modelId="{AE661C07-3224-4CA2-9088-66E31FB76283}" type="pres">
      <dgm:prSet presAssocID="{90F14BDE-374B-4883-BC73-27AD23E3C36A}" presName="spNode" presStyleCnt="0"/>
      <dgm:spPr/>
    </dgm:pt>
    <dgm:pt modelId="{5DF99E4A-8D8F-4A24-A7B6-7C660B7BD0B5}" type="pres">
      <dgm:prSet presAssocID="{A04EAAEC-D795-47E2-8F21-3CCFF9E29C3D}" presName="sibTrans" presStyleLbl="sibTrans1D1" presStyleIdx="6" presStyleCnt="7"/>
      <dgm:spPr/>
    </dgm:pt>
  </dgm:ptLst>
  <dgm:cxnLst>
    <dgm:cxn modelId="{5779AF00-11AD-4B57-BCCC-7D4B0823BF02}" type="presOf" srcId="{9EE8E20E-856A-45B0-84E8-746E972AA234}" destId="{EFD31E6E-24F8-4898-846C-0410C2C5772E}" srcOrd="0" destOrd="0" presId="urn:microsoft.com/office/officeart/2005/8/layout/cycle6"/>
    <dgm:cxn modelId="{23E2F202-3AF1-47F7-9B89-67FB98542F97}" type="presOf" srcId="{7F67DDF1-AB2C-40EE-B462-0A3F3C56D0A7}" destId="{6EA9581F-A098-497E-AE2C-59107189F37F}" srcOrd="0" destOrd="0" presId="urn:microsoft.com/office/officeart/2005/8/layout/cycle6"/>
    <dgm:cxn modelId="{FDC7CF22-57FB-4ADD-A5BE-00B6833D205F}" type="presOf" srcId="{E2F568F9-3C51-47E4-BFF7-E58960365F72}" destId="{1E462A56-8CEA-48DE-8EB6-07F76B42F419}" srcOrd="0" destOrd="0" presId="urn:microsoft.com/office/officeart/2005/8/layout/cycle6"/>
    <dgm:cxn modelId="{330DBD39-6026-4923-AB4A-6AF5BDA3DD49}" type="presOf" srcId="{90F14BDE-374B-4883-BC73-27AD23E3C36A}" destId="{AF96BABE-7154-476F-8DD5-36618FD79B03}" srcOrd="0" destOrd="0" presId="urn:microsoft.com/office/officeart/2005/8/layout/cycle6"/>
    <dgm:cxn modelId="{8D14B43E-9CE9-4765-8F7A-C330B7700A54}" type="presOf" srcId="{E72C6DEC-30F0-431F-9AB7-07889E3355EF}" destId="{D79B9412-D578-4C1D-88B7-2222DCBF5478}" srcOrd="0" destOrd="0" presId="urn:microsoft.com/office/officeart/2005/8/layout/cycle6"/>
    <dgm:cxn modelId="{9A11D25F-7BD6-4145-B586-BC14E1A61503}" srcId="{7F67DDF1-AB2C-40EE-B462-0A3F3C56D0A7}" destId="{644F41D8-E80D-4BFB-BE15-F10F9DF71669}" srcOrd="3" destOrd="0" parTransId="{06FB4CB7-9F04-44BD-9686-B23770C23943}" sibTransId="{314A4D71-7B25-4994-BB97-F420CA73C94B}"/>
    <dgm:cxn modelId="{9EB60860-90C3-4175-B11D-87031561C128}" type="presOf" srcId="{00737F89-A5E4-491D-840D-96A4FF4D6220}" destId="{E32B4132-FE59-4FA0-94DB-A7481EA261E1}" srcOrd="0" destOrd="0" presId="urn:microsoft.com/office/officeart/2005/8/layout/cycle6"/>
    <dgm:cxn modelId="{D1328342-12F2-4A3C-BAE6-BCF70024126F}" type="presOf" srcId="{CF0361AA-697A-4EAD-BC89-EB3A3551C735}" destId="{7D7738DE-8556-4245-9D4E-8A6628819785}" srcOrd="0" destOrd="0" presId="urn:microsoft.com/office/officeart/2005/8/layout/cycle6"/>
    <dgm:cxn modelId="{19C95868-AE15-49EB-8215-C4E89EFCEF72}" srcId="{7F67DDF1-AB2C-40EE-B462-0A3F3C56D0A7}" destId="{47FEEF49-7BA7-4760-806B-8215A0E5F866}" srcOrd="2" destOrd="0" parTransId="{3B23D529-9742-49DD-8571-0BA9F5396132}" sibTransId="{E2936E78-8809-4B65-A21A-DAC02A1CB915}"/>
    <dgm:cxn modelId="{94E31E49-1FA0-40B4-B13E-8A3A370BDDC2}" type="presOf" srcId="{644F41D8-E80D-4BFB-BE15-F10F9DF71669}" destId="{E3E0C9A7-F4CF-47AB-9988-9A5339804285}" srcOrd="0" destOrd="0" presId="urn:microsoft.com/office/officeart/2005/8/layout/cycle6"/>
    <dgm:cxn modelId="{1CB7DF93-CE79-460C-B83E-E171ADE85B17}" srcId="{7F67DDF1-AB2C-40EE-B462-0A3F3C56D0A7}" destId="{90F14BDE-374B-4883-BC73-27AD23E3C36A}" srcOrd="6" destOrd="0" parTransId="{8EBD128C-6042-4B27-BFF7-CB2F68A6E352}" sibTransId="{A04EAAEC-D795-47E2-8F21-3CCFF9E29C3D}"/>
    <dgm:cxn modelId="{37B4E3A2-7FB0-4557-8FD4-D5CBEEAC6715}" type="presOf" srcId="{E2936E78-8809-4B65-A21A-DAC02A1CB915}" destId="{06AF92E5-39DA-469F-9FE9-6E730884A548}" srcOrd="0" destOrd="0" presId="urn:microsoft.com/office/officeart/2005/8/layout/cycle6"/>
    <dgm:cxn modelId="{1366E9A2-12BF-491E-9E0C-9E6DC9A071BB}" type="presOf" srcId="{638E1BF1-FA11-4509-A4FC-38210131E9DF}" destId="{3222E33D-F62B-4586-8BD2-63D262F2F066}" srcOrd="0" destOrd="0" presId="urn:microsoft.com/office/officeart/2005/8/layout/cycle6"/>
    <dgm:cxn modelId="{DC0756A3-9D73-4598-958D-412F2E930C5B}" type="presOf" srcId="{314A4D71-7B25-4994-BB97-F420CA73C94B}" destId="{A38F8A42-9171-4712-A3E5-84E0F7478CB3}" srcOrd="0" destOrd="0" presId="urn:microsoft.com/office/officeart/2005/8/layout/cycle6"/>
    <dgm:cxn modelId="{81DFD5B7-6321-4B7F-AD40-5FE9DDA10123}" srcId="{7F67DDF1-AB2C-40EE-B462-0A3F3C56D0A7}" destId="{1AC38BDC-495F-430F-BF69-7E250962A6A9}" srcOrd="0" destOrd="0" parTransId="{36EEDE57-830C-4744-AF61-BB0FEBD3DEDD}" sibTransId="{638E1BF1-FA11-4509-A4FC-38210131E9DF}"/>
    <dgm:cxn modelId="{84D3F3BF-6BEB-4FCA-BEC8-6D5CD654F379}" srcId="{7F67DDF1-AB2C-40EE-B462-0A3F3C56D0A7}" destId="{B604A12F-7E87-4B31-B887-57A9603F73AB}" srcOrd="1" destOrd="0" parTransId="{0298E281-05B7-40CB-B977-F64D71A8CAAD}" sibTransId="{E72C6DEC-30F0-431F-9AB7-07889E3355EF}"/>
    <dgm:cxn modelId="{FA9E38C8-CE70-4C1C-9DF5-56284A90DABC}" type="presOf" srcId="{B604A12F-7E87-4B31-B887-57A9603F73AB}" destId="{D60D1372-29A5-4563-9C86-C71308C29C2B}" srcOrd="0" destOrd="0" presId="urn:microsoft.com/office/officeart/2005/8/layout/cycle6"/>
    <dgm:cxn modelId="{86FA30C9-8EFF-42E0-BEFB-A179E773EE50}" type="presOf" srcId="{A04EAAEC-D795-47E2-8F21-3CCFF9E29C3D}" destId="{5DF99E4A-8D8F-4A24-A7B6-7C660B7BD0B5}" srcOrd="0" destOrd="0" presId="urn:microsoft.com/office/officeart/2005/8/layout/cycle6"/>
    <dgm:cxn modelId="{E5B629DB-4BCF-4FBD-A5BC-0007A3E4F040}" srcId="{7F67DDF1-AB2C-40EE-B462-0A3F3C56D0A7}" destId="{9EE8E20E-856A-45B0-84E8-746E972AA234}" srcOrd="4" destOrd="0" parTransId="{E8002B9B-1AE4-47C0-9EFA-5C47D4A3DEFB}" sibTransId="{CF0361AA-697A-4EAD-BC89-EB3A3551C735}"/>
    <dgm:cxn modelId="{389C4ADD-1C1D-4F8B-B7D3-70BC3341103B}" type="presOf" srcId="{47FEEF49-7BA7-4760-806B-8215A0E5F866}" destId="{30BC38D1-87ED-412C-9DC0-074B701BDF53}" srcOrd="0" destOrd="0" presId="urn:microsoft.com/office/officeart/2005/8/layout/cycle6"/>
    <dgm:cxn modelId="{2F7E56F3-7200-445E-B3C6-82FB1172F615}" srcId="{7F67DDF1-AB2C-40EE-B462-0A3F3C56D0A7}" destId="{00737F89-A5E4-491D-840D-96A4FF4D6220}" srcOrd="5" destOrd="0" parTransId="{E0AC4C11-DC73-4742-8772-599F0144A9D2}" sibTransId="{E2F568F9-3C51-47E4-BFF7-E58960365F72}"/>
    <dgm:cxn modelId="{1FB33EF4-A4CF-4E88-BA21-71C0119C2303}" type="presOf" srcId="{1AC38BDC-495F-430F-BF69-7E250962A6A9}" destId="{A5AE2DB4-A976-4F23-83E0-1FF37F067B1F}" srcOrd="0" destOrd="0" presId="urn:microsoft.com/office/officeart/2005/8/layout/cycle6"/>
    <dgm:cxn modelId="{040A7530-7651-4656-858A-E80C912B4AFB}" type="presParOf" srcId="{6EA9581F-A098-497E-AE2C-59107189F37F}" destId="{A5AE2DB4-A976-4F23-83E0-1FF37F067B1F}" srcOrd="0" destOrd="0" presId="urn:microsoft.com/office/officeart/2005/8/layout/cycle6"/>
    <dgm:cxn modelId="{B7B810F2-EE20-497E-AABC-E2BB8E61FE57}" type="presParOf" srcId="{6EA9581F-A098-497E-AE2C-59107189F37F}" destId="{7516394D-DABB-4104-B663-28CFA715D2DD}" srcOrd="1" destOrd="0" presId="urn:microsoft.com/office/officeart/2005/8/layout/cycle6"/>
    <dgm:cxn modelId="{68F77B14-8714-4012-B611-BFC3E14AAB28}" type="presParOf" srcId="{6EA9581F-A098-497E-AE2C-59107189F37F}" destId="{3222E33D-F62B-4586-8BD2-63D262F2F066}" srcOrd="2" destOrd="0" presId="urn:microsoft.com/office/officeart/2005/8/layout/cycle6"/>
    <dgm:cxn modelId="{02340412-1AE1-47F8-B0B3-32451DA01B81}" type="presParOf" srcId="{6EA9581F-A098-497E-AE2C-59107189F37F}" destId="{D60D1372-29A5-4563-9C86-C71308C29C2B}" srcOrd="3" destOrd="0" presId="urn:microsoft.com/office/officeart/2005/8/layout/cycle6"/>
    <dgm:cxn modelId="{68BA7637-518F-4B33-97FD-0F9BBAEF5ADF}" type="presParOf" srcId="{6EA9581F-A098-497E-AE2C-59107189F37F}" destId="{D6F8D12B-E00B-4FD6-87E4-B6D15D3B1F47}" srcOrd="4" destOrd="0" presId="urn:microsoft.com/office/officeart/2005/8/layout/cycle6"/>
    <dgm:cxn modelId="{1F5A1B94-0FE0-4066-9472-3AF5A549F4BC}" type="presParOf" srcId="{6EA9581F-A098-497E-AE2C-59107189F37F}" destId="{D79B9412-D578-4C1D-88B7-2222DCBF5478}" srcOrd="5" destOrd="0" presId="urn:microsoft.com/office/officeart/2005/8/layout/cycle6"/>
    <dgm:cxn modelId="{33C807F7-D221-4836-AE3D-84D65B2EA5B5}" type="presParOf" srcId="{6EA9581F-A098-497E-AE2C-59107189F37F}" destId="{30BC38D1-87ED-412C-9DC0-074B701BDF53}" srcOrd="6" destOrd="0" presId="urn:microsoft.com/office/officeart/2005/8/layout/cycle6"/>
    <dgm:cxn modelId="{13FB19E1-8C25-43AE-AB2A-CD387A5EE3CF}" type="presParOf" srcId="{6EA9581F-A098-497E-AE2C-59107189F37F}" destId="{9A261AA6-CE7A-4AB1-9595-626ED48F03D7}" srcOrd="7" destOrd="0" presId="urn:microsoft.com/office/officeart/2005/8/layout/cycle6"/>
    <dgm:cxn modelId="{A10E76E5-0F8A-4442-9362-933917276E6D}" type="presParOf" srcId="{6EA9581F-A098-497E-AE2C-59107189F37F}" destId="{06AF92E5-39DA-469F-9FE9-6E730884A548}" srcOrd="8" destOrd="0" presId="urn:microsoft.com/office/officeart/2005/8/layout/cycle6"/>
    <dgm:cxn modelId="{186E4948-0EE3-49F9-889D-FEE0EC2F1B5E}" type="presParOf" srcId="{6EA9581F-A098-497E-AE2C-59107189F37F}" destId="{E3E0C9A7-F4CF-47AB-9988-9A5339804285}" srcOrd="9" destOrd="0" presId="urn:microsoft.com/office/officeart/2005/8/layout/cycle6"/>
    <dgm:cxn modelId="{7ADF4E21-1E43-4068-82B6-1F83165A04C7}" type="presParOf" srcId="{6EA9581F-A098-497E-AE2C-59107189F37F}" destId="{CAF8B363-FD0D-444D-BE0F-2679E425E79E}" srcOrd="10" destOrd="0" presId="urn:microsoft.com/office/officeart/2005/8/layout/cycle6"/>
    <dgm:cxn modelId="{2EE74082-9AF4-411E-B700-0F4C59A5CAC9}" type="presParOf" srcId="{6EA9581F-A098-497E-AE2C-59107189F37F}" destId="{A38F8A42-9171-4712-A3E5-84E0F7478CB3}" srcOrd="11" destOrd="0" presId="urn:microsoft.com/office/officeart/2005/8/layout/cycle6"/>
    <dgm:cxn modelId="{0B522A09-28FA-4E17-AD2D-16C5B98F4456}" type="presParOf" srcId="{6EA9581F-A098-497E-AE2C-59107189F37F}" destId="{EFD31E6E-24F8-4898-846C-0410C2C5772E}" srcOrd="12" destOrd="0" presId="urn:microsoft.com/office/officeart/2005/8/layout/cycle6"/>
    <dgm:cxn modelId="{24AEF63A-967A-4E82-993A-FB99EA7E2885}" type="presParOf" srcId="{6EA9581F-A098-497E-AE2C-59107189F37F}" destId="{90ECD66C-0A05-4257-A061-577EC3D3946C}" srcOrd="13" destOrd="0" presId="urn:microsoft.com/office/officeart/2005/8/layout/cycle6"/>
    <dgm:cxn modelId="{CD4869B4-6884-4325-A829-84056CFC16A5}" type="presParOf" srcId="{6EA9581F-A098-497E-AE2C-59107189F37F}" destId="{7D7738DE-8556-4245-9D4E-8A6628819785}" srcOrd="14" destOrd="0" presId="urn:microsoft.com/office/officeart/2005/8/layout/cycle6"/>
    <dgm:cxn modelId="{FE905931-2C98-4572-8CD5-900ACC451B87}" type="presParOf" srcId="{6EA9581F-A098-497E-AE2C-59107189F37F}" destId="{E32B4132-FE59-4FA0-94DB-A7481EA261E1}" srcOrd="15" destOrd="0" presId="urn:microsoft.com/office/officeart/2005/8/layout/cycle6"/>
    <dgm:cxn modelId="{6B67E7ED-7E5A-447B-8F22-3AC5B4CB9B09}" type="presParOf" srcId="{6EA9581F-A098-497E-AE2C-59107189F37F}" destId="{142233EF-604C-48A2-9978-DE25278AA39E}" srcOrd="16" destOrd="0" presId="urn:microsoft.com/office/officeart/2005/8/layout/cycle6"/>
    <dgm:cxn modelId="{707F009A-122B-4FDD-97EE-F1F435A8C7ED}" type="presParOf" srcId="{6EA9581F-A098-497E-AE2C-59107189F37F}" destId="{1E462A56-8CEA-48DE-8EB6-07F76B42F419}" srcOrd="17" destOrd="0" presId="urn:microsoft.com/office/officeart/2005/8/layout/cycle6"/>
    <dgm:cxn modelId="{5EA870ED-E039-424F-BBC0-BC68FEC6555F}" type="presParOf" srcId="{6EA9581F-A098-497E-AE2C-59107189F37F}" destId="{AF96BABE-7154-476F-8DD5-36618FD79B03}" srcOrd="18" destOrd="0" presId="urn:microsoft.com/office/officeart/2005/8/layout/cycle6"/>
    <dgm:cxn modelId="{95BFBD40-A5A6-4F83-B73F-65B6B8494C84}" type="presParOf" srcId="{6EA9581F-A098-497E-AE2C-59107189F37F}" destId="{AE661C07-3224-4CA2-9088-66E31FB76283}" srcOrd="19" destOrd="0" presId="urn:microsoft.com/office/officeart/2005/8/layout/cycle6"/>
    <dgm:cxn modelId="{962910D6-86F5-4BD2-9F4E-3E8FD7163CE9}" type="presParOf" srcId="{6EA9581F-A098-497E-AE2C-59107189F37F}" destId="{5DF99E4A-8D8F-4A24-A7B6-7C660B7BD0B5}"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79089C-5EE3-431C-B9B3-12D5943B2E72}"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3F1F4BC8-64DF-4B55-84E9-5B3F3A2E6038}">
      <dgm:prSet/>
      <dgm:spPr/>
      <dgm:t>
        <a:bodyPr/>
        <a:lstStyle/>
        <a:p>
          <a:pPr>
            <a:defRPr b="1"/>
          </a:pPr>
          <a:r>
            <a:rPr lang="en-US"/>
            <a:t>2010</a:t>
          </a:r>
        </a:p>
      </dgm:t>
    </dgm:pt>
    <dgm:pt modelId="{22E35C7B-8596-4E32-8D32-F2280517FBA8}" type="parTrans" cxnId="{65768BC6-6537-4551-94FD-7D89FD94263D}">
      <dgm:prSet/>
      <dgm:spPr/>
      <dgm:t>
        <a:bodyPr/>
        <a:lstStyle/>
        <a:p>
          <a:endParaRPr lang="en-US"/>
        </a:p>
      </dgm:t>
    </dgm:pt>
    <dgm:pt modelId="{946573BB-5350-4D9D-8094-77231EEE4115}" type="sibTrans" cxnId="{65768BC6-6537-4551-94FD-7D89FD94263D}">
      <dgm:prSet/>
      <dgm:spPr/>
      <dgm:t>
        <a:bodyPr/>
        <a:lstStyle/>
        <a:p>
          <a:endParaRPr lang="en-US"/>
        </a:p>
      </dgm:t>
    </dgm:pt>
    <dgm:pt modelId="{1FC37D47-08CA-4B4A-9C5E-81D7FAD7680D}">
      <dgm:prSet/>
      <dgm:spPr/>
      <dgm:t>
        <a:bodyPr/>
        <a:lstStyle/>
        <a:p>
          <a:r>
            <a:rPr lang="en-US"/>
            <a:t>EPA begins building nationally consistent EJ screening tool</a:t>
          </a:r>
        </a:p>
      </dgm:t>
    </dgm:pt>
    <dgm:pt modelId="{A6B6B858-9817-4CC7-B69A-1429C085F981}" type="parTrans" cxnId="{835E144C-295A-44C2-BDB6-6F3F189B3B2B}">
      <dgm:prSet/>
      <dgm:spPr/>
      <dgm:t>
        <a:bodyPr/>
        <a:lstStyle/>
        <a:p>
          <a:endParaRPr lang="en-US"/>
        </a:p>
      </dgm:t>
    </dgm:pt>
    <dgm:pt modelId="{E58FF511-24B9-4E7E-A8F9-E2662E037FB5}" type="sibTrans" cxnId="{835E144C-295A-44C2-BDB6-6F3F189B3B2B}">
      <dgm:prSet/>
      <dgm:spPr/>
      <dgm:t>
        <a:bodyPr/>
        <a:lstStyle/>
        <a:p>
          <a:endParaRPr lang="en-US"/>
        </a:p>
      </dgm:t>
    </dgm:pt>
    <dgm:pt modelId="{CBA1022B-D0BD-4646-AC72-43D2FBBA7FA9}">
      <dgm:prSet/>
      <dgm:spPr/>
      <dgm:t>
        <a:bodyPr/>
        <a:lstStyle/>
        <a:p>
          <a:pPr>
            <a:defRPr b="1"/>
          </a:pPr>
          <a:r>
            <a:rPr lang="en-US"/>
            <a:t>2011</a:t>
          </a:r>
        </a:p>
      </dgm:t>
    </dgm:pt>
    <dgm:pt modelId="{18BBF844-D5C9-400A-8497-D9648B6FE5BA}" type="parTrans" cxnId="{46E3FB67-F387-49AC-AB32-B4EE9A0CA6F9}">
      <dgm:prSet/>
      <dgm:spPr/>
      <dgm:t>
        <a:bodyPr/>
        <a:lstStyle/>
        <a:p>
          <a:endParaRPr lang="en-US"/>
        </a:p>
      </dgm:t>
    </dgm:pt>
    <dgm:pt modelId="{7BE3FE6B-A976-44BE-8B73-5EEB17FBE48A}" type="sibTrans" cxnId="{46E3FB67-F387-49AC-AB32-B4EE9A0CA6F9}">
      <dgm:prSet/>
      <dgm:spPr/>
      <dgm:t>
        <a:bodyPr/>
        <a:lstStyle/>
        <a:p>
          <a:endParaRPr lang="en-US"/>
        </a:p>
      </dgm:t>
    </dgm:pt>
    <dgm:pt modelId="{5A531D5B-5541-4123-82BD-D97ADD417775}">
      <dgm:prSet/>
      <dgm:spPr/>
      <dgm:t>
        <a:bodyPr/>
        <a:lstStyle/>
        <a:p>
          <a:r>
            <a:rPr lang="en-US"/>
            <a:t>National Environmental Justice Advisory Committee report released on EJ screening methods</a:t>
          </a:r>
        </a:p>
      </dgm:t>
    </dgm:pt>
    <dgm:pt modelId="{63809367-FDC2-478A-ADCE-A9D21C4930A4}" type="parTrans" cxnId="{A8A7EDDC-271C-4263-B688-11E7C2217341}">
      <dgm:prSet/>
      <dgm:spPr/>
      <dgm:t>
        <a:bodyPr/>
        <a:lstStyle/>
        <a:p>
          <a:endParaRPr lang="en-US"/>
        </a:p>
      </dgm:t>
    </dgm:pt>
    <dgm:pt modelId="{1C97E14B-9629-41BA-B5A8-5BD7AAE49ECC}" type="sibTrans" cxnId="{A8A7EDDC-271C-4263-B688-11E7C2217341}">
      <dgm:prSet/>
      <dgm:spPr/>
      <dgm:t>
        <a:bodyPr/>
        <a:lstStyle/>
        <a:p>
          <a:endParaRPr lang="en-US"/>
        </a:p>
      </dgm:t>
    </dgm:pt>
    <dgm:pt modelId="{65C9608D-E6BB-4B45-AE8A-5B34020FACB7}">
      <dgm:prSet/>
      <dgm:spPr/>
      <dgm:t>
        <a:bodyPr/>
        <a:lstStyle/>
        <a:p>
          <a:pPr>
            <a:defRPr b="1"/>
          </a:pPr>
          <a:r>
            <a:rPr lang="en-US"/>
            <a:t>2012</a:t>
          </a:r>
        </a:p>
      </dgm:t>
    </dgm:pt>
    <dgm:pt modelId="{31C08712-E247-4A5B-AD3C-268693EA05E2}" type="parTrans" cxnId="{998BD642-037E-485C-AFF9-63264EBC8A3F}">
      <dgm:prSet/>
      <dgm:spPr/>
      <dgm:t>
        <a:bodyPr/>
        <a:lstStyle/>
        <a:p>
          <a:endParaRPr lang="en-US"/>
        </a:p>
      </dgm:t>
    </dgm:pt>
    <dgm:pt modelId="{950F4771-13FA-482F-86DA-8D004A62014E}" type="sibTrans" cxnId="{998BD642-037E-485C-AFF9-63264EBC8A3F}">
      <dgm:prSet/>
      <dgm:spPr/>
      <dgm:t>
        <a:bodyPr/>
        <a:lstStyle/>
        <a:p>
          <a:endParaRPr lang="en-US"/>
        </a:p>
      </dgm:t>
    </dgm:pt>
    <dgm:pt modelId="{B426B0C6-3F5E-4B71-9AF6-D2EDC3F49F79}">
      <dgm:prSet/>
      <dgm:spPr/>
      <dgm:t>
        <a:bodyPr/>
        <a:lstStyle/>
        <a:p>
          <a:r>
            <a:rPr lang="en-US"/>
            <a:t>EPA begins using EJSCREEN internally</a:t>
          </a:r>
        </a:p>
      </dgm:t>
    </dgm:pt>
    <dgm:pt modelId="{36E88510-6692-4F9B-BE93-604C22780907}" type="parTrans" cxnId="{080B58BB-FA9C-4A7B-9C79-63DDDB76D293}">
      <dgm:prSet/>
      <dgm:spPr/>
      <dgm:t>
        <a:bodyPr/>
        <a:lstStyle/>
        <a:p>
          <a:endParaRPr lang="en-US"/>
        </a:p>
      </dgm:t>
    </dgm:pt>
    <dgm:pt modelId="{A2A12EF4-DE16-4F88-9CA3-9F0F64C49D39}" type="sibTrans" cxnId="{080B58BB-FA9C-4A7B-9C79-63DDDB76D293}">
      <dgm:prSet/>
      <dgm:spPr/>
      <dgm:t>
        <a:bodyPr/>
        <a:lstStyle/>
        <a:p>
          <a:endParaRPr lang="en-US"/>
        </a:p>
      </dgm:t>
    </dgm:pt>
    <dgm:pt modelId="{8F76B946-FB07-479E-A4EE-433326C0D0BD}">
      <dgm:prSet/>
      <dgm:spPr/>
      <dgm:t>
        <a:bodyPr/>
        <a:lstStyle/>
        <a:p>
          <a:pPr>
            <a:defRPr b="1"/>
          </a:pPr>
          <a:r>
            <a:rPr lang="en-US"/>
            <a:t>2013</a:t>
          </a:r>
        </a:p>
      </dgm:t>
    </dgm:pt>
    <dgm:pt modelId="{7F5A3B45-7F47-4523-AE5F-CB153B234DBF}" type="parTrans" cxnId="{7C40D98A-57AB-4D2B-8A74-0DD0AE458288}">
      <dgm:prSet/>
      <dgm:spPr/>
      <dgm:t>
        <a:bodyPr/>
        <a:lstStyle/>
        <a:p>
          <a:endParaRPr lang="en-US"/>
        </a:p>
      </dgm:t>
    </dgm:pt>
    <dgm:pt modelId="{7B819921-2F3C-4526-91D7-4A203DE9053D}" type="sibTrans" cxnId="{7C40D98A-57AB-4D2B-8A74-0DD0AE458288}">
      <dgm:prSet/>
      <dgm:spPr/>
      <dgm:t>
        <a:bodyPr/>
        <a:lstStyle/>
        <a:p>
          <a:endParaRPr lang="en-US"/>
        </a:p>
      </dgm:t>
    </dgm:pt>
    <dgm:pt modelId="{E16493EE-A6D9-4D87-A94A-0DE15DCE51B4}">
      <dgm:prSet/>
      <dgm:spPr/>
      <dgm:t>
        <a:bodyPr/>
        <a:lstStyle/>
        <a:p>
          <a:r>
            <a:rPr lang="en-US"/>
            <a:t>Peer reviewed by experts</a:t>
          </a:r>
        </a:p>
      </dgm:t>
    </dgm:pt>
    <dgm:pt modelId="{69F23991-955A-4BA0-8A6A-141D75E676C4}" type="parTrans" cxnId="{028C1FB7-7C4D-4E7B-9A36-139BDDB5DC8E}">
      <dgm:prSet/>
      <dgm:spPr/>
      <dgm:t>
        <a:bodyPr/>
        <a:lstStyle/>
        <a:p>
          <a:endParaRPr lang="en-US"/>
        </a:p>
      </dgm:t>
    </dgm:pt>
    <dgm:pt modelId="{000E7176-F480-4D1A-8F03-CDE54270F249}" type="sibTrans" cxnId="{028C1FB7-7C4D-4E7B-9A36-139BDDB5DC8E}">
      <dgm:prSet/>
      <dgm:spPr/>
      <dgm:t>
        <a:bodyPr/>
        <a:lstStyle/>
        <a:p>
          <a:endParaRPr lang="en-US"/>
        </a:p>
      </dgm:t>
    </dgm:pt>
    <dgm:pt modelId="{9AB5FC4F-0FAB-49AB-9F69-0898118CA33C}">
      <dgm:prSet/>
      <dgm:spPr/>
      <dgm:t>
        <a:bodyPr/>
        <a:lstStyle/>
        <a:p>
          <a:pPr>
            <a:defRPr b="1"/>
          </a:pPr>
          <a:r>
            <a:rPr lang="en-US"/>
            <a:t>2015</a:t>
          </a:r>
        </a:p>
      </dgm:t>
    </dgm:pt>
    <dgm:pt modelId="{9948464A-F19A-45A6-BBE5-98F1CCFA0A50}" type="parTrans" cxnId="{2346268D-71B8-49D5-95EF-1C574F9AB31B}">
      <dgm:prSet/>
      <dgm:spPr/>
      <dgm:t>
        <a:bodyPr/>
        <a:lstStyle/>
        <a:p>
          <a:endParaRPr lang="en-US"/>
        </a:p>
      </dgm:t>
    </dgm:pt>
    <dgm:pt modelId="{77628E4E-6069-4BC5-991B-89BEB8B401D5}" type="sibTrans" cxnId="{2346268D-71B8-49D5-95EF-1C574F9AB31B}">
      <dgm:prSet/>
      <dgm:spPr/>
      <dgm:t>
        <a:bodyPr/>
        <a:lstStyle/>
        <a:p>
          <a:endParaRPr lang="en-US"/>
        </a:p>
      </dgm:t>
    </dgm:pt>
    <dgm:pt modelId="{7DFFA831-7F02-4DFD-9B3D-8D466AB63D63}">
      <dgm:prSet/>
      <dgm:spPr/>
      <dgm:t>
        <a:bodyPr/>
        <a:lstStyle/>
        <a:p>
          <a:r>
            <a:rPr lang="en-US"/>
            <a:t>Tool released to public</a:t>
          </a:r>
        </a:p>
      </dgm:t>
    </dgm:pt>
    <dgm:pt modelId="{97D9A8F3-2992-4BA5-BD77-0FFF6636B539}" type="parTrans" cxnId="{19B42339-B114-42E8-BA31-383D1F24839B}">
      <dgm:prSet/>
      <dgm:spPr/>
      <dgm:t>
        <a:bodyPr/>
        <a:lstStyle/>
        <a:p>
          <a:endParaRPr lang="en-US"/>
        </a:p>
      </dgm:t>
    </dgm:pt>
    <dgm:pt modelId="{8A61CF41-73FF-4DD1-98F8-2D008266791B}" type="sibTrans" cxnId="{19B42339-B114-42E8-BA31-383D1F24839B}">
      <dgm:prSet/>
      <dgm:spPr/>
      <dgm:t>
        <a:bodyPr/>
        <a:lstStyle/>
        <a:p>
          <a:endParaRPr lang="en-US"/>
        </a:p>
      </dgm:t>
    </dgm:pt>
    <dgm:pt modelId="{206CED27-D4B7-4929-B70B-EAE5467DA455}">
      <dgm:prSet/>
      <dgm:spPr/>
      <dgm:t>
        <a:bodyPr/>
        <a:lstStyle/>
        <a:p>
          <a:pPr>
            <a:defRPr b="1"/>
          </a:pPr>
          <a:r>
            <a:rPr lang="en-US"/>
            <a:t>2017</a:t>
          </a:r>
        </a:p>
      </dgm:t>
    </dgm:pt>
    <dgm:pt modelId="{E7804150-79E6-4922-9DCB-46D80B071E95}" type="parTrans" cxnId="{B15D4414-3DD0-48CC-885B-D3271D5C2237}">
      <dgm:prSet/>
      <dgm:spPr/>
      <dgm:t>
        <a:bodyPr/>
        <a:lstStyle/>
        <a:p>
          <a:endParaRPr lang="en-US"/>
        </a:p>
      </dgm:t>
    </dgm:pt>
    <dgm:pt modelId="{B3B567D3-4CDD-45D4-B2AF-1BCD2E6748A4}" type="sibTrans" cxnId="{B15D4414-3DD0-48CC-885B-D3271D5C2237}">
      <dgm:prSet/>
      <dgm:spPr/>
      <dgm:t>
        <a:bodyPr/>
        <a:lstStyle/>
        <a:p>
          <a:endParaRPr lang="en-US"/>
        </a:p>
      </dgm:t>
    </dgm:pt>
    <dgm:pt modelId="{6F185657-939F-4095-8688-6EDFAF72536E}">
      <dgm:prSet/>
      <dgm:spPr/>
      <dgm:t>
        <a:bodyPr/>
        <a:lstStyle/>
        <a:p>
          <a:r>
            <a:rPr lang="en-US"/>
            <a:t>Mobile version of the tool released</a:t>
          </a:r>
        </a:p>
      </dgm:t>
    </dgm:pt>
    <dgm:pt modelId="{43F8A69C-D10B-4550-9E01-4450CF747D6C}" type="parTrans" cxnId="{7EDF8E61-67F2-4B17-B70E-9DCE90A972CB}">
      <dgm:prSet/>
      <dgm:spPr/>
      <dgm:t>
        <a:bodyPr/>
        <a:lstStyle/>
        <a:p>
          <a:endParaRPr lang="en-US"/>
        </a:p>
      </dgm:t>
    </dgm:pt>
    <dgm:pt modelId="{5817323C-BDF4-4DB5-A127-C8849C508B1E}" type="sibTrans" cxnId="{7EDF8E61-67F2-4B17-B70E-9DCE90A972CB}">
      <dgm:prSet/>
      <dgm:spPr/>
      <dgm:t>
        <a:bodyPr/>
        <a:lstStyle/>
        <a:p>
          <a:endParaRPr lang="en-US"/>
        </a:p>
      </dgm:t>
    </dgm:pt>
    <dgm:pt modelId="{54D4B790-5A41-410B-8D78-122AA560D3B3}">
      <dgm:prSet/>
      <dgm:spPr/>
      <dgm:t>
        <a:bodyPr/>
        <a:lstStyle/>
        <a:p>
          <a:pPr>
            <a:defRPr b="1"/>
          </a:pPr>
          <a:r>
            <a:rPr lang="en-US"/>
            <a:t>2020</a:t>
          </a:r>
        </a:p>
      </dgm:t>
    </dgm:pt>
    <dgm:pt modelId="{B7A6FB67-83F7-4224-B444-08EA9E754BDE}" type="parTrans" cxnId="{8E15E0C2-DF8E-482F-821C-546FFBDBA29A}">
      <dgm:prSet/>
      <dgm:spPr/>
      <dgm:t>
        <a:bodyPr/>
        <a:lstStyle/>
        <a:p>
          <a:endParaRPr lang="en-US"/>
        </a:p>
      </dgm:t>
    </dgm:pt>
    <dgm:pt modelId="{E9176269-C460-4D4E-8EAF-A3372319BC44}" type="sibTrans" cxnId="{8E15E0C2-DF8E-482F-821C-546FFBDBA29A}">
      <dgm:prSet/>
      <dgm:spPr/>
      <dgm:t>
        <a:bodyPr/>
        <a:lstStyle/>
        <a:p>
          <a:endParaRPr lang="en-US"/>
        </a:p>
      </dgm:t>
    </dgm:pt>
    <dgm:pt modelId="{C8A1DD82-70B2-49E7-BB4B-03B1F2A75B2A}">
      <dgm:prSet/>
      <dgm:spPr/>
      <dgm:t>
        <a:bodyPr/>
        <a:lstStyle/>
        <a:p>
          <a:r>
            <a:rPr lang="en-US"/>
            <a:t>Annual update</a:t>
          </a:r>
        </a:p>
      </dgm:t>
    </dgm:pt>
    <dgm:pt modelId="{0907C9F8-CAE2-4952-A8C5-FB8DF3A2AC08}" type="parTrans" cxnId="{1CEA0D37-AE63-4707-B354-77B85DC40BF3}">
      <dgm:prSet/>
      <dgm:spPr/>
      <dgm:t>
        <a:bodyPr/>
        <a:lstStyle/>
        <a:p>
          <a:endParaRPr lang="en-US"/>
        </a:p>
      </dgm:t>
    </dgm:pt>
    <dgm:pt modelId="{53E2BE51-52EE-48ED-A63C-88EDAD65AAA4}" type="sibTrans" cxnId="{1CEA0D37-AE63-4707-B354-77B85DC40BF3}">
      <dgm:prSet/>
      <dgm:spPr/>
      <dgm:t>
        <a:bodyPr/>
        <a:lstStyle/>
        <a:p>
          <a:endParaRPr lang="en-US"/>
        </a:p>
      </dgm:t>
    </dgm:pt>
    <dgm:pt modelId="{3AF026BE-D405-4A8B-AE01-2377A67474AE}" type="pres">
      <dgm:prSet presAssocID="{A679089C-5EE3-431C-B9B3-12D5943B2E72}" presName="root" presStyleCnt="0">
        <dgm:presLayoutVars>
          <dgm:chMax/>
          <dgm:chPref/>
          <dgm:animLvl val="lvl"/>
        </dgm:presLayoutVars>
      </dgm:prSet>
      <dgm:spPr/>
    </dgm:pt>
    <dgm:pt modelId="{2AB9E94D-8BAA-4C35-B3AC-52C0BE621234}" type="pres">
      <dgm:prSet presAssocID="{A679089C-5EE3-431C-B9B3-12D5943B2E72}" presName="divider" presStyleLbl="node1" presStyleIdx="0" presStyleCnt="1"/>
      <dgm:spPr/>
    </dgm:pt>
    <dgm:pt modelId="{38250F22-BC56-4BAF-9A39-0E2668197438}" type="pres">
      <dgm:prSet presAssocID="{A679089C-5EE3-431C-B9B3-12D5943B2E72}" presName="nodes" presStyleCnt="0">
        <dgm:presLayoutVars>
          <dgm:chMax/>
          <dgm:chPref/>
          <dgm:animLvl val="lvl"/>
        </dgm:presLayoutVars>
      </dgm:prSet>
      <dgm:spPr/>
    </dgm:pt>
    <dgm:pt modelId="{6364DFDA-CC8B-41AD-8A71-1CE9F939C63C}" type="pres">
      <dgm:prSet presAssocID="{3F1F4BC8-64DF-4B55-84E9-5B3F3A2E6038}" presName="composite" presStyleCnt="0"/>
      <dgm:spPr/>
    </dgm:pt>
    <dgm:pt modelId="{B1D47B1F-66D6-4E35-B9B4-862167B7668D}" type="pres">
      <dgm:prSet presAssocID="{3F1F4BC8-64DF-4B55-84E9-5B3F3A2E6038}" presName="L1TextContainer" presStyleLbl="revTx" presStyleIdx="0" presStyleCnt="7">
        <dgm:presLayoutVars>
          <dgm:chMax val="1"/>
          <dgm:chPref val="1"/>
          <dgm:bulletEnabled val="1"/>
        </dgm:presLayoutVars>
      </dgm:prSet>
      <dgm:spPr/>
    </dgm:pt>
    <dgm:pt modelId="{EF24A587-6702-46CD-B075-5B3DB0D6BEA1}" type="pres">
      <dgm:prSet presAssocID="{3F1F4BC8-64DF-4B55-84E9-5B3F3A2E6038}" presName="L2TextContainerWrapper" presStyleCnt="0">
        <dgm:presLayoutVars>
          <dgm:chMax val="0"/>
          <dgm:chPref val="0"/>
          <dgm:bulletEnabled val="1"/>
        </dgm:presLayoutVars>
      </dgm:prSet>
      <dgm:spPr/>
    </dgm:pt>
    <dgm:pt modelId="{24BEE569-5DCD-479E-80B1-67D75DF705A4}" type="pres">
      <dgm:prSet presAssocID="{3F1F4BC8-64DF-4B55-84E9-5B3F3A2E6038}" presName="L2TextContainer" presStyleLbl="bgAccFollowNode1" presStyleIdx="0" presStyleCnt="7"/>
      <dgm:spPr/>
    </dgm:pt>
    <dgm:pt modelId="{F0ABB25B-7175-411F-8F9F-F424390C6253}" type="pres">
      <dgm:prSet presAssocID="{3F1F4BC8-64DF-4B55-84E9-5B3F3A2E6038}" presName="FlexibleEmptyPlaceHolder" presStyleCnt="0"/>
      <dgm:spPr/>
    </dgm:pt>
    <dgm:pt modelId="{AF436E7D-D5B4-4E4C-8F56-9410F73788D8}" type="pres">
      <dgm:prSet presAssocID="{3F1F4BC8-64DF-4B55-84E9-5B3F3A2E6038}" presName="ConnectLine" presStyleLbl="alignNode1" presStyleIdx="0"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FF8CD0B6-57F0-4CF9-A3FA-B24938B580F4}" type="pres">
      <dgm:prSet presAssocID="{3F1F4BC8-64DF-4B55-84E9-5B3F3A2E6038}" presName="ConnectorPoint" presStyleLbl="fgAcc1" presStyleIdx="0" presStyleCnt="7"/>
      <dgm:spPr>
        <a:solidFill>
          <a:schemeClr val="lt1">
            <a:alpha val="90000"/>
            <a:hueOff val="0"/>
            <a:satOff val="0"/>
            <a:lumOff val="0"/>
            <a:alphaOff val="0"/>
          </a:schemeClr>
        </a:solidFill>
        <a:ln w="19050" cap="flat" cmpd="sng" algn="ctr">
          <a:noFill/>
          <a:prstDash val="solid"/>
        </a:ln>
        <a:effectLst/>
      </dgm:spPr>
    </dgm:pt>
    <dgm:pt modelId="{BD7E534D-F28D-4E18-88F0-0E4BE9FE20BF}" type="pres">
      <dgm:prSet presAssocID="{3F1F4BC8-64DF-4B55-84E9-5B3F3A2E6038}" presName="EmptyPlaceHolder" presStyleCnt="0"/>
      <dgm:spPr/>
    </dgm:pt>
    <dgm:pt modelId="{5625B101-C92C-4AD4-8D5E-923B4873B865}" type="pres">
      <dgm:prSet presAssocID="{946573BB-5350-4D9D-8094-77231EEE4115}" presName="spaceBetweenRectangles" presStyleCnt="0"/>
      <dgm:spPr/>
    </dgm:pt>
    <dgm:pt modelId="{0ED1322F-DB00-4E1E-94E7-A6A3A10F4A7E}" type="pres">
      <dgm:prSet presAssocID="{CBA1022B-D0BD-4646-AC72-43D2FBBA7FA9}" presName="composite" presStyleCnt="0"/>
      <dgm:spPr/>
    </dgm:pt>
    <dgm:pt modelId="{6A719C18-FCAA-4960-85C7-10FEF8C80236}" type="pres">
      <dgm:prSet presAssocID="{CBA1022B-D0BD-4646-AC72-43D2FBBA7FA9}" presName="L1TextContainer" presStyleLbl="revTx" presStyleIdx="1" presStyleCnt="7">
        <dgm:presLayoutVars>
          <dgm:chMax val="1"/>
          <dgm:chPref val="1"/>
          <dgm:bulletEnabled val="1"/>
        </dgm:presLayoutVars>
      </dgm:prSet>
      <dgm:spPr/>
    </dgm:pt>
    <dgm:pt modelId="{0181804A-F284-460E-AE23-F39C6E726178}" type="pres">
      <dgm:prSet presAssocID="{CBA1022B-D0BD-4646-AC72-43D2FBBA7FA9}" presName="L2TextContainerWrapper" presStyleCnt="0">
        <dgm:presLayoutVars>
          <dgm:chMax val="0"/>
          <dgm:chPref val="0"/>
          <dgm:bulletEnabled val="1"/>
        </dgm:presLayoutVars>
      </dgm:prSet>
      <dgm:spPr/>
    </dgm:pt>
    <dgm:pt modelId="{5267063A-F6EC-416A-9A0D-B6B443558A12}" type="pres">
      <dgm:prSet presAssocID="{CBA1022B-D0BD-4646-AC72-43D2FBBA7FA9}" presName="L2TextContainer" presStyleLbl="bgAccFollowNode1" presStyleIdx="1" presStyleCnt="7"/>
      <dgm:spPr/>
    </dgm:pt>
    <dgm:pt modelId="{8547A160-FBF5-40C8-9F15-53215E928FA4}" type="pres">
      <dgm:prSet presAssocID="{CBA1022B-D0BD-4646-AC72-43D2FBBA7FA9}" presName="FlexibleEmptyPlaceHolder" presStyleCnt="0"/>
      <dgm:spPr/>
    </dgm:pt>
    <dgm:pt modelId="{19A63855-B7F9-4A4D-B345-6F13AB9C37DA}" type="pres">
      <dgm:prSet presAssocID="{CBA1022B-D0BD-4646-AC72-43D2FBBA7FA9}" presName="ConnectLine" presStyleLbl="alignNode1" presStyleIdx="1"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0A3F7694-28CE-401B-9591-DD1E25209E9F}" type="pres">
      <dgm:prSet presAssocID="{CBA1022B-D0BD-4646-AC72-43D2FBBA7FA9}" presName="ConnectorPoint" presStyleLbl="fgAcc1" presStyleIdx="1" presStyleCnt="7"/>
      <dgm:spPr>
        <a:solidFill>
          <a:schemeClr val="lt1">
            <a:alpha val="90000"/>
            <a:hueOff val="0"/>
            <a:satOff val="0"/>
            <a:lumOff val="0"/>
            <a:alphaOff val="0"/>
          </a:schemeClr>
        </a:solidFill>
        <a:ln w="19050" cap="flat" cmpd="sng" algn="ctr">
          <a:noFill/>
          <a:prstDash val="solid"/>
        </a:ln>
        <a:effectLst/>
      </dgm:spPr>
    </dgm:pt>
    <dgm:pt modelId="{28898A0F-730E-4772-B659-3419D6220167}" type="pres">
      <dgm:prSet presAssocID="{CBA1022B-D0BD-4646-AC72-43D2FBBA7FA9}" presName="EmptyPlaceHolder" presStyleCnt="0"/>
      <dgm:spPr/>
    </dgm:pt>
    <dgm:pt modelId="{3EEE0C3D-C525-42F4-8997-55A4FA3312DD}" type="pres">
      <dgm:prSet presAssocID="{7BE3FE6B-A976-44BE-8B73-5EEB17FBE48A}" presName="spaceBetweenRectangles" presStyleCnt="0"/>
      <dgm:spPr/>
    </dgm:pt>
    <dgm:pt modelId="{29A744B3-309B-4B6A-9A65-B9C66051B09F}" type="pres">
      <dgm:prSet presAssocID="{65C9608D-E6BB-4B45-AE8A-5B34020FACB7}" presName="composite" presStyleCnt="0"/>
      <dgm:spPr/>
    </dgm:pt>
    <dgm:pt modelId="{3CBB7D84-9A90-4CAC-934D-C5225155336E}" type="pres">
      <dgm:prSet presAssocID="{65C9608D-E6BB-4B45-AE8A-5B34020FACB7}" presName="L1TextContainer" presStyleLbl="revTx" presStyleIdx="2" presStyleCnt="7">
        <dgm:presLayoutVars>
          <dgm:chMax val="1"/>
          <dgm:chPref val="1"/>
          <dgm:bulletEnabled val="1"/>
        </dgm:presLayoutVars>
      </dgm:prSet>
      <dgm:spPr/>
    </dgm:pt>
    <dgm:pt modelId="{3B52DCEC-A545-4C81-AB0D-F796F4F06877}" type="pres">
      <dgm:prSet presAssocID="{65C9608D-E6BB-4B45-AE8A-5B34020FACB7}" presName="L2TextContainerWrapper" presStyleCnt="0">
        <dgm:presLayoutVars>
          <dgm:chMax val="0"/>
          <dgm:chPref val="0"/>
          <dgm:bulletEnabled val="1"/>
        </dgm:presLayoutVars>
      </dgm:prSet>
      <dgm:spPr/>
    </dgm:pt>
    <dgm:pt modelId="{60C02218-B70F-4C05-A98C-44C3BC18D2CB}" type="pres">
      <dgm:prSet presAssocID="{65C9608D-E6BB-4B45-AE8A-5B34020FACB7}" presName="L2TextContainer" presStyleLbl="bgAccFollowNode1" presStyleIdx="2" presStyleCnt="7"/>
      <dgm:spPr/>
    </dgm:pt>
    <dgm:pt modelId="{B95DD402-EEC8-4FB0-B4DC-9C88ADB1093C}" type="pres">
      <dgm:prSet presAssocID="{65C9608D-E6BB-4B45-AE8A-5B34020FACB7}" presName="FlexibleEmptyPlaceHolder" presStyleCnt="0"/>
      <dgm:spPr/>
    </dgm:pt>
    <dgm:pt modelId="{E64525BD-4941-4E69-9167-1E04396434B4}" type="pres">
      <dgm:prSet presAssocID="{65C9608D-E6BB-4B45-AE8A-5B34020FACB7}" presName="ConnectLine" presStyleLbl="alignNode1" presStyleIdx="2"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861EA2BD-3049-42B2-A6E1-8997FC93DD1F}" type="pres">
      <dgm:prSet presAssocID="{65C9608D-E6BB-4B45-AE8A-5B34020FACB7}" presName="ConnectorPoint" presStyleLbl="fgAcc1" presStyleIdx="2" presStyleCnt="7"/>
      <dgm:spPr>
        <a:solidFill>
          <a:schemeClr val="lt1">
            <a:alpha val="90000"/>
            <a:hueOff val="0"/>
            <a:satOff val="0"/>
            <a:lumOff val="0"/>
            <a:alphaOff val="0"/>
          </a:schemeClr>
        </a:solidFill>
        <a:ln w="19050" cap="flat" cmpd="sng" algn="ctr">
          <a:noFill/>
          <a:prstDash val="solid"/>
        </a:ln>
        <a:effectLst/>
      </dgm:spPr>
    </dgm:pt>
    <dgm:pt modelId="{E9C2D897-A501-49D0-AB86-595E67AE4EBB}" type="pres">
      <dgm:prSet presAssocID="{65C9608D-E6BB-4B45-AE8A-5B34020FACB7}" presName="EmptyPlaceHolder" presStyleCnt="0"/>
      <dgm:spPr/>
    </dgm:pt>
    <dgm:pt modelId="{4D3674DC-0B1C-4E17-8374-2FD545E52510}" type="pres">
      <dgm:prSet presAssocID="{950F4771-13FA-482F-86DA-8D004A62014E}" presName="spaceBetweenRectangles" presStyleCnt="0"/>
      <dgm:spPr/>
    </dgm:pt>
    <dgm:pt modelId="{2DDF5AAF-A8E3-4086-B82F-7715FE0E90F7}" type="pres">
      <dgm:prSet presAssocID="{8F76B946-FB07-479E-A4EE-433326C0D0BD}" presName="composite" presStyleCnt="0"/>
      <dgm:spPr/>
    </dgm:pt>
    <dgm:pt modelId="{CECF7F27-1868-464D-A10B-6B7278242B32}" type="pres">
      <dgm:prSet presAssocID="{8F76B946-FB07-479E-A4EE-433326C0D0BD}" presName="L1TextContainer" presStyleLbl="revTx" presStyleIdx="3" presStyleCnt="7">
        <dgm:presLayoutVars>
          <dgm:chMax val="1"/>
          <dgm:chPref val="1"/>
          <dgm:bulletEnabled val="1"/>
        </dgm:presLayoutVars>
      </dgm:prSet>
      <dgm:spPr/>
    </dgm:pt>
    <dgm:pt modelId="{16AA4674-1626-4E53-B68C-CA679876FE2A}" type="pres">
      <dgm:prSet presAssocID="{8F76B946-FB07-479E-A4EE-433326C0D0BD}" presName="L2TextContainerWrapper" presStyleCnt="0">
        <dgm:presLayoutVars>
          <dgm:chMax val="0"/>
          <dgm:chPref val="0"/>
          <dgm:bulletEnabled val="1"/>
        </dgm:presLayoutVars>
      </dgm:prSet>
      <dgm:spPr/>
    </dgm:pt>
    <dgm:pt modelId="{5B2DDC42-DF6F-4FE0-B345-070E33DE23CC}" type="pres">
      <dgm:prSet presAssocID="{8F76B946-FB07-479E-A4EE-433326C0D0BD}" presName="L2TextContainer" presStyleLbl="bgAccFollowNode1" presStyleIdx="3" presStyleCnt="7"/>
      <dgm:spPr/>
    </dgm:pt>
    <dgm:pt modelId="{DB696A95-A69B-448A-99BD-D0A0B86E90BE}" type="pres">
      <dgm:prSet presAssocID="{8F76B946-FB07-479E-A4EE-433326C0D0BD}" presName="FlexibleEmptyPlaceHolder" presStyleCnt="0"/>
      <dgm:spPr/>
    </dgm:pt>
    <dgm:pt modelId="{4EB9DEBA-C3CD-42C5-A623-F70D7670DF7E}" type="pres">
      <dgm:prSet presAssocID="{8F76B946-FB07-479E-A4EE-433326C0D0BD}" presName="ConnectLine" presStyleLbl="alignNode1" presStyleIdx="3"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6FEF2A97-C011-45F5-8783-CA64E7A310A9}" type="pres">
      <dgm:prSet presAssocID="{8F76B946-FB07-479E-A4EE-433326C0D0BD}" presName="ConnectorPoint" presStyleLbl="fgAcc1" presStyleIdx="3" presStyleCnt="7"/>
      <dgm:spPr>
        <a:solidFill>
          <a:schemeClr val="lt1">
            <a:alpha val="90000"/>
            <a:hueOff val="0"/>
            <a:satOff val="0"/>
            <a:lumOff val="0"/>
            <a:alphaOff val="0"/>
          </a:schemeClr>
        </a:solidFill>
        <a:ln w="19050" cap="flat" cmpd="sng" algn="ctr">
          <a:noFill/>
          <a:prstDash val="solid"/>
        </a:ln>
        <a:effectLst/>
      </dgm:spPr>
    </dgm:pt>
    <dgm:pt modelId="{378616FD-B8EA-47CF-A60E-302BEF90C48D}" type="pres">
      <dgm:prSet presAssocID="{8F76B946-FB07-479E-A4EE-433326C0D0BD}" presName="EmptyPlaceHolder" presStyleCnt="0"/>
      <dgm:spPr/>
    </dgm:pt>
    <dgm:pt modelId="{1E9E06A9-6DE1-4694-B8E2-556B9FDDD34E}" type="pres">
      <dgm:prSet presAssocID="{7B819921-2F3C-4526-91D7-4A203DE9053D}" presName="spaceBetweenRectangles" presStyleCnt="0"/>
      <dgm:spPr/>
    </dgm:pt>
    <dgm:pt modelId="{AEEEB801-04D4-4C2E-918D-244300C3083C}" type="pres">
      <dgm:prSet presAssocID="{9AB5FC4F-0FAB-49AB-9F69-0898118CA33C}" presName="composite" presStyleCnt="0"/>
      <dgm:spPr/>
    </dgm:pt>
    <dgm:pt modelId="{EB107647-51D5-4BFC-BE53-9F497AECC989}" type="pres">
      <dgm:prSet presAssocID="{9AB5FC4F-0FAB-49AB-9F69-0898118CA33C}" presName="L1TextContainer" presStyleLbl="revTx" presStyleIdx="4" presStyleCnt="7">
        <dgm:presLayoutVars>
          <dgm:chMax val="1"/>
          <dgm:chPref val="1"/>
          <dgm:bulletEnabled val="1"/>
        </dgm:presLayoutVars>
      </dgm:prSet>
      <dgm:spPr/>
    </dgm:pt>
    <dgm:pt modelId="{3EDAE720-13D1-4843-9490-FBC11B233645}" type="pres">
      <dgm:prSet presAssocID="{9AB5FC4F-0FAB-49AB-9F69-0898118CA33C}" presName="L2TextContainerWrapper" presStyleCnt="0">
        <dgm:presLayoutVars>
          <dgm:chMax val="0"/>
          <dgm:chPref val="0"/>
          <dgm:bulletEnabled val="1"/>
        </dgm:presLayoutVars>
      </dgm:prSet>
      <dgm:spPr/>
    </dgm:pt>
    <dgm:pt modelId="{B1BAE973-6F66-4F83-82E7-D8C4C7AB17D8}" type="pres">
      <dgm:prSet presAssocID="{9AB5FC4F-0FAB-49AB-9F69-0898118CA33C}" presName="L2TextContainer" presStyleLbl="bgAccFollowNode1" presStyleIdx="4" presStyleCnt="7"/>
      <dgm:spPr/>
    </dgm:pt>
    <dgm:pt modelId="{D8C4A9F1-214A-4E2F-845C-206CBA1E7F30}" type="pres">
      <dgm:prSet presAssocID="{9AB5FC4F-0FAB-49AB-9F69-0898118CA33C}" presName="FlexibleEmptyPlaceHolder" presStyleCnt="0"/>
      <dgm:spPr/>
    </dgm:pt>
    <dgm:pt modelId="{B2856F2A-B2FF-44BC-AE00-AF8B45E08886}" type="pres">
      <dgm:prSet presAssocID="{9AB5FC4F-0FAB-49AB-9F69-0898118CA33C}" presName="ConnectLine" presStyleLbl="alignNode1" presStyleIdx="4"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B9170BE5-6E22-456B-98DA-6135A74926A9}" type="pres">
      <dgm:prSet presAssocID="{9AB5FC4F-0FAB-49AB-9F69-0898118CA33C}" presName="ConnectorPoint" presStyleLbl="fgAcc1" presStyleIdx="4" presStyleCnt="7"/>
      <dgm:spPr>
        <a:solidFill>
          <a:schemeClr val="lt1">
            <a:alpha val="90000"/>
            <a:hueOff val="0"/>
            <a:satOff val="0"/>
            <a:lumOff val="0"/>
            <a:alphaOff val="0"/>
          </a:schemeClr>
        </a:solidFill>
        <a:ln w="19050" cap="flat" cmpd="sng" algn="ctr">
          <a:noFill/>
          <a:prstDash val="solid"/>
        </a:ln>
        <a:effectLst/>
      </dgm:spPr>
    </dgm:pt>
    <dgm:pt modelId="{DE148FA8-E681-434D-8C4E-731C4A860786}" type="pres">
      <dgm:prSet presAssocID="{9AB5FC4F-0FAB-49AB-9F69-0898118CA33C}" presName="EmptyPlaceHolder" presStyleCnt="0"/>
      <dgm:spPr/>
    </dgm:pt>
    <dgm:pt modelId="{481397E2-8906-47F4-8031-0E3C10F3A0D8}" type="pres">
      <dgm:prSet presAssocID="{77628E4E-6069-4BC5-991B-89BEB8B401D5}" presName="spaceBetweenRectangles" presStyleCnt="0"/>
      <dgm:spPr/>
    </dgm:pt>
    <dgm:pt modelId="{089F7B21-43EA-4C2D-BBC3-00D73839419E}" type="pres">
      <dgm:prSet presAssocID="{206CED27-D4B7-4929-B70B-EAE5467DA455}" presName="composite" presStyleCnt="0"/>
      <dgm:spPr/>
    </dgm:pt>
    <dgm:pt modelId="{1EAD5FA3-9F9B-4809-914E-1663E7E7F996}" type="pres">
      <dgm:prSet presAssocID="{206CED27-D4B7-4929-B70B-EAE5467DA455}" presName="L1TextContainer" presStyleLbl="revTx" presStyleIdx="5" presStyleCnt="7">
        <dgm:presLayoutVars>
          <dgm:chMax val="1"/>
          <dgm:chPref val="1"/>
          <dgm:bulletEnabled val="1"/>
        </dgm:presLayoutVars>
      </dgm:prSet>
      <dgm:spPr/>
    </dgm:pt>
    <dgm:pt modelId="{08BBBF9B-9793-49EF-92E6-6D0C18540468}" type="pres">
      <dgm:prSet presAssocID="{206CED27-D4B7-4929-B70B-EAE5467DA455}" presName="L2TextContainerWrapper" presStyleCnt="0">
        <dgm:presLayoutVars>
          <dgm:chMax val="0"/>
          <dgm:chPref val="0"/>
          <dgm:bulletEnabled val="1"/>
        </dgm:presLayoutVars>
      </dgm:prSet>
      <dgm:spPr/>
    </dgm:pt>
    <dgm:pt modelId="{735618B3-6E46-4C9E-9E9B-0A62E82A41E8}" type="pres">
      <dgm:prSet presAssocID="{206CED27-D4B7-4929-B70B-EAE5467DA455}" presName="L2TextContainer" presStyleLbl="bgAccFollowNode1" presStyleIdx="5" presStyleCnt="7"/>
      <dgm:spPr/>
    </dgm:pt>
    <dgm:pt modelId="{CA84BFD9-4EEE-4AE5-9716-714F2CBFBB20}" type="pres">
      <dgm:prSet presAssocID="{206CED27-D4B7-4929-B70B-EAE5467DA455}" presName="FlexibleEmptyPlaceHolder" presStyleCnt="0"/>
      <dgm:spPr/>
    </dgm:pt>
    <dgm:pt modelId="{48127BC6-9352-46B0-B210-CC49C43FA97C}" type="pres">
      <dgm:prSet presAssocID="{206CED27-D4B7-4929-B70B-EAE5467DA455}" presName="ConnectLine" presStyleLbl="alignNode1" presStyleIdx="5"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C1F3FD90-3F5A-432C-9972-7A79BA42ECB8}" type="pres">
      <dgm:prSet presAssocID="{206CED27-D4B7-4929-B70B-EAE5467DA455}" presName="ConnectorPoint" presStyleLbl="fgAcc1" presStyleIdx="5" presStyleCnt="7"/>
      <dgm:spPr>
        <a:solidFill>
          <a:schemeClr val="lt1">
            <a:alpha val="90000"/>
            <a:hueOff val="0"/>
            <a:satOff val="0"/>
            <a:lumOff val="0"/>
            <a:alphaOff val="0"/>
          </a:schemeClr>
        </a:solidFill>
        <a:ln w="19050" cap="flat" cmpd="sng" algn="ctr">
          <a:noFill/>
          <a:prstDash val="solid"/>
        </a:ln>
        <a:effectLst/>
      </dgm:spPr>
    </dgm:pt>
    <dgm:pt modelId="{8575982B-9FC6-4E9D-8553-BB923FD5D3DB}" type="pres">
      <dgm:prSet presAssocID="{206CED27-D4B7-4929-B70B-EAE5467DA455}" presName="EmptyPlaceHolder" presStyleCnt="0"/>
      <dgm:spPr/>
    </dgm:pt>
    <dgm:pt modelId="{94FBC7BB-FCF4-41DC-94CE-0F0E3B24933F}" type="pres">
      <dgm:prSet presAssocID="{B3B567D3-4CDD-45D4-B2AF-1BCD2E6748A4}" presName="spaceBetweenRectangles" presStyleCnt="0"/>
      <dgm:spPr/>
    </dgm:pt>
    <dgm:pt modelId="{CE78B3C8-45E3-4FDC-A7A8-34555C85A5EC}" type="pres">
      <dgm:prSet presAssocID="{54D4B790-5A41-410B-8D78-122AA560D3B3}" presName="composite" presStyleCnt="0"/>
      <dgm:spPr/>
    </dgm:pt>
    <dgm:pt modelId="{1ACE3F41-E014-4FD8-B5D4-61D55CB83936}" type="pres">
      <dgm:prSet presAssocID="{54D4B790-5A41-410B-8D78-122AA560D3B3}" presName="L1TextContainer" presStyleLbl="revTx" presStyleIdx="6" presStyleCnt="7">
        <dgm:presLayoutVars>
          <dgm:chMax val="1"/>
          <dgm:chPref val="1"/>
          <dgm:bulletEnabled val="1"/>
        </dgm:presLayoutVars>
      </dgm:prSet>
      <dgm:spPr/>
    </dgm:pt>
    <dgm:pt modelId="{3F64112B-4629-4AFB-9FE9-3EA99E550370}" type="pres">
      <dgm:prSet presAssocID="{54D4B790-5A41-410B-8D78-122AA560D3B3}" presName="L2TextContainerWrapper" presStyleCnt="0">
        <dgm:presLayoutVars>
          <dgm:chMax val="0"/>
          <dgm:chPref val="0"/>
          <dgm:bulletEnabled val="1"/>
        </dgm:presLayoutVars>
      </dgm:prSet>
      <dgm:spPr/>
    </dgm:pt>
    <dgm:pt modelId="{18AF935B-7101-47F2-8431-9D9B8A93800F}" type="pres">
      <dgm:prSet presAssocID="{54D4B790-5A41-410B-8D78-122AA560D3B3}" presName="L2TextContainer" presStyleLbl="bgAccFollowNode1" presStyleIdx="6" presStyleCnt="7"/>
      <dgm:spPr/>
    </dgm:pt>
    <dgm:pt modelId="{6FF221AE-1EC3-41DC-AEC6-83DE9D069AB5}" type="pres">
      <dgm:prSet presAssocID="{54D4B790-5A41-410B-8D78-122AA560D3B3}" presName="FlexibleEmptyPlaceHolder" presStyleCnt="0"/>
      <dgm:spPr/>
    </dgm:pt>
    <dgm:pt modelId="{AC58F923-C22A-4843-95AA-2DA36DB9825D}" type="pres">
      <dgm:prSet presAssocID="{54D4B790-5A41-410B-8D78-122AA560D3B3}" presName="ConnectLine" presStyleLbl="alignNode1" presStyleIdx="6"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2807A5CE-B85E-42B0-8E00-D62A6221E977}" type="pres">
      <dgm:prSet presAssocID="{54D4B790-5A41-410B-8D78-122AA560D3B3}" presName="ConnectorPoint" presStyleLbl="fgAcc1" presStyleIdx="6" presStyleCnt="7"/>
      <dgm:spPr>
        <a:solidFill>
          <a:schemeClr val="lt1">
            <a:alpha val="90000"/>
            <a:hueOff val="0"/>
            <a:satOff val="0"/>
            <a:lumOff val="0"/>
            <a:alphaOff val="0"/>
          </a:schemeClr>
        </a:solidFill>
        <a:ln w="19050" cap="flat" cmpd="sng" algn="ctr">
          <a:noFill/>
          <a:prstDash val="solid"/>
        </a:ln>
        <a:effectLst/>
      </dgm:spPr>
    </dgm:pt>
    <dgm:pt modelId="{F79246AD-AB83-437B-AEF7-BFEA96D3B19D}" type="pres">
      <dgm:prSet presAssocID="{54D4B790-5A41-410B-8D78-122AA560D3B3}" presName="EmptyPlaceHolder" presStyleCnt="0"/>
      <dgm:spPr/>
    </dgm:pt>
  </dgm:ptLst>
  <dgm:cxnLst>
    <dgm:cxn modelId="{F07AFE12-7296-40D3-BA6E-7A083CECDFCF}" type="presOf" srcId="{7DFFA831-7F02-4DFD-9B3D-8D466AB63D63}" destId="{B1BAE973-6F66-4F83-82E7-D8C4C7AB17D8}" srcOrd="0" destOrd="0" presId="urn:microsoft.com/office/officeart/2017/3/layout/HorizontalPathTimeline"/>
    <dgm:cxn modelId="{B15D4414-3DD0-48CC-885B-D3271D5C2237}" srcId="{A679089C-5EE3-431C-B9B3-12D5943B2E72}" destId="{206CED27-D4B7-4929-B70B-EAE5467DA455}" srcOrd="5" destOrd="0" parTransId="{E7804150-79E6-4922-9DCB-46D80B071E95}" sibTransId="{B3B567D3-4CDD-45D4-B2AF-1BCD2E6748A4}"/>
    <dgm:cxn modelId="{FE0EF118-F930-444D-AFEE-4806B8E291D5}" type="presOf" srcId="{65C9608D-E6BB-4B45-AE8A-5B34020FACB7}" destId="{3CBB7D84-9A90-4CAC-934D-C5225155336E}" srcOrd="0" destOrd="0" presId="urn:microsoft.com/office/officeart/2017/3/layout/HorizontalPathTimeline"/>
    <dgm:cxn modelId="{70C51024-64E5-4C55-B20F-70FEA8E65A68}" type="presOf" srcId="{9AB5FC4F-0FAB-49AB-9F69-0898118CA33C}" destId="{EB107647-51D5-4BFC-BE53-9F497AECC989}" srcOrd="0" destOrd="0" presId="urn:microsoft.com/office/officeart/2017/3/layout/HorizontalPathTimeline"/>
    <dgm:cxn modelId="{1CEA0D37-AE63-4707-B354-77B85DC40BF3}" srcId="{54D4B790-5A41-410B-8D78-122AA560D3B3}" destId="{C8A1DD82-70B2-49E7-BB4B-03B1F2A75B2A}" srcOrd="0" destOrd="0" parTransId="{0907C9F8-CAE2-4952-A8C5-FB8DF3A2AC08}" sibTransId="{53E2BE51-52EE-48ED-A63C-88EDAD65AAA4}"/>
    <dgm:cxn modelId="{5E120638-2CCD-40B4-BF5A-B4214B3114DC}" type="presOf" srcId="{B426B0C6-3F5E-4B71-9AF6-D2EDC3F49F79}" destId="{60C02218-B70F-4C05-A98C-44C3BC18D2CB}" srcOrd="0" destOrd="0" presId="urn:microsoft.com/office/officeart/2017/3/layout/HorizontalPathTimeline"/>
    <dgm:cxn modelId="{19B42339-B114-42E8-BA31-383D1F24839B}" srcId="{9AB5FC4F-0FAB-49AB-9F69-0898118CA33C}" destId="{7DFFA831-7F02-4DFD-9B3D-8D466AB63D63}" srcOrd="0" destOrd="0" parTransId="{97D9A8F3-2992-4BA5-BD77-0FFF6636B539}" sibTransId="{8A61CF41-73FF-4DD1-98F8-2D008266791B}"/>
    <dgm:cxn modelId="{7EDF8E61-67F2-4B17-B70E-9DCE90A972CB}" srcId="{206CED27-D4B7-4929-B70B-EAE5467DA455}" destId="{6F185657-939F-4095-8688-6EDFAF72536E}" srcOrd="0" destOrd="0" parTransId="{43F8A69C-D10B-4550-9E01-4450CF747D6C}" sibTransId="{5817323C-BDF4-4DB5-A127-C8849C508B1E}"/>
    <dgm:cxn modelId="{CDACC762-AAD0-4959-831C-77D9C31301AD}" type="presOf" srcId="{3F1F4BC8-64DF-4B55-84E9-5B3F3A2E6038}" destId="{B1D47B1F-66D6-4E35-B9B4-862167B7668D}" srcOrd="0" destOrd="0" presId="urn:microsoft.com/office/officeart/2017/3/layout/HorizontalPathTimeline"/>
    <dgm:cxn modelId="{998BD642-037E-485C-AFF9-63264EBC8A3F}" srcId="{A679089C-5EE3-431C-B9B3-12D5943B2E72}" destId="{65C9608D-E6BB-4B45-AE8A-5B34020FACB7}" srcOrd="2" destOrd="0" parTransId="{31C08712-E247-4A5B-AD3C-268693EA05E2}" sibTransId="{950F4771-13FA-482F-86DA-8D004A62014E}"/>
    <dgm:cxn modelId="{F4D0C464-5B8A-4CB7-88FF-AEB61C034901}" type="presOf" srcId="{1FC37D47-08CA-4B4A-9C5E-81D7FAD7680D}" destId="{24BEE569-5DCD-479E-80B1-67D75DF705A4}" srcOrd="0" destOrd="0" presId="urn:microsoft.com/office/officeart/2017/3/layout/HorizontalPathTimeline"/>
    <dgm:cxn modelId="{46E3FB67-F387-49AC-AB32-B4EE9A0CA6F9}" srcId="{A679089C-5EE3-431C-B9B3-12D5943B2E72}" destId="{CBA1022B-D0BD-4646-AC72-43D2FBBA7FA9}" srcOrd="1" destOrd="0" parTransId="{18BBF844-D5C9-400A-8497-D9648B6FE5BA}" sibTransId="{7BE3FE6B-A976-44BE-8B73-5EEB17FBE48A}"/>
    <dgm:cxn modelId="{998FD94A-530C-4DA8-9229-A59CE7B634EB}" type="presOf" srcId="{E16493EE-A6D9-4D87-A94A-0DE15DCE51B4}" destId="{5B2DDC42-DF6F-4FE0-B345-070E33DE23CC}" srcOrd="0" destOrd="0" presId="urn:microsoft.com/office/officeart/2017/3/layout/HorizontalPathTimeline"/>
    <dgm:cxn modelId="{835E144C-295A-44C2-BDB6-6F3F189B3B2B}" srcId="{3F1F4BC8-64DF-4B55-84E9-5B3F3A2E6038}" destId="{1FC37D47-08CA-4B4A-9C5E-81D7FAD7680D}" srcOrd="0" destOrd="0" parTransId="{A6B6B858-9817-4CC7-B69A-1429C085F981}" sibTransId="{E58FF511-24B9-4E7E-A8F9-E2662E037FB5}"/>
    <dgm:cxn modelId="{BB7D5551-707F-48E1-A9E8-40ACB1322078}" type="presOf" srcId="{8F76B946-FB07-479E-A4EE-433326C0D0BD}" destId="{CECF7F27-1868-464D-A10B-6B7278242B32}" srcOrd="0" destOrd="0" presId="urn:microsoft.com/office/officeart/2017/3/layout/HorizontalPathTimeline"/>
    <dgm:cxn modelId="{7C40D98A-57AB-4D2B-8A74-0DD0AE458288}" srcId="{A679089C-5EE3-431C-B9B3-12D5943B2E72}" destId="{8F76B946-FB07-479E-A4EE-433326C0D0BD}" srcOrd="3" destOrd="0" parTransId="{7F5A3B45-7F47-4523-AE5F-CB153B234DBF}" sibTransId="{7B819921-2F3C-4526-91D7-4A203DE9053D}"/>
    <dgm:cxn modelId="{2346268D-71B8-49D5-95EF-1C574F9AB31B}" srcId="{A679089C-5EE3-431C-B9B3-12D5943B2E72}" destId="{9AB5FC4F-0FAB-49AB-9F69-0898118CA33C}" srcOrd="4" destOrd="0" parTransId="{9948464A-F19A-45A6-BBE5-98F1CCFA0A50}" sibTransId="{77628E4E-6069-4BC5-991B-89BEB8B401D5}"/>
    <dgm:cxn modelId="{BA318699-3162-49EE-9C69-EDC963B9D3A8}" type="presOf" srcId="{54D4B790-5A41-410B-8D78-122AA560D3B3}" destId="{1ACE3F41-E014-4FD8-B5D4-61D55CB83936}" srcOrd="0" destOrd="0" presId="urn:microsoft.com/office/officeart/2017/3/layout/HorizontalPathTimeline"/>
    <dgm:cxn modelId="{623C64A1-D5C3-473E-BD13-8379DA421A30}" type="presOf" srcId="{6F185657-939F-4095-8688-6EDFAF72536E}" destId="{735618B3-6E46-4C9E-9E9B-0A62E82A41E8}" srcOrd="0" destOrd="0" presId="urn:microsoft.com/office/officeart/2017/3/layout/HorizontalPathTimeline"/>
    <dgm:cxn modelId="{E8D466B0-6045-49E9-8D3F-40A673EE63EA}" type="presOf" srcId="{5A531D5B-5541-4123-82BD-D97ADD417775}" destId="{5267063A-F6EC-416A-9A0D-B6B443558A12}" srcOrd="0" destOrd="0" presId="urn:microsoft.com/office/officeart/2017/3/layout/HorizontalPathTimeline"/>
    <dgm:cxn modelId="{028C1FB7-7C4D-4E7B-9A36-139BDDB5DC8E}" srcId="{8F76B946-FB07-479E-A4EE-433326C0D0BD}" destId="{E16493EE-A6D9-4D87-A94A-0DE15DCE51B4}" srcOrd="0" destOrd="0" parTransId="{69F23991-955A-4BA0-8A6A-141D75E676C4}" sibTransId="{000E7176-F480-4D1A-8F03-CDE54270F249}"/>
    <dgm:cxn modelId="{080B58BB-FA9C-4A7B-9C79-63DDDB76D293}" srcId="{65C9608D-E6BB-4B45-AE8A-5B34020FACB7}" destId="{B426B0C6-3F5E-4B71-9AF6-D2EDC3F49F79}" srcOrd="0" destOrd="0" parTransId="{36E88510-6692-4F9B-BE93-604C22780907}" sibTransId="{A2A12EF4-DE16-4F88-9CA3-9F0F64C49D39}"/>
    <dgm:cxn modelId="{8E15E0C2-DF8E-482F-821C-546FFBDBA29A}" srcId="{A679089C-5EE3-431C-B9B3-12D5943B2E72}" destId="{54D4B790-5A41-410B-8D78-122AA560D3B3}" srcOrd="6" destOrd="0" parTransId="{B7A6FB67-83F7-4224-B444-08EA9E754BDE}" sibTransId="{E9176269-C460-4D4E-8EAF-A3372319BC44}"/>
    <dgm:cxn modelId="{65768BC6-6537-4551-94FD-7D89FD94263D}" srcId="{A679089C-5EE3-431C-B9B3-12D5943B2E72}" destId="{3F1F4BC8-64DF-4B55-84E9-5B3F3A2E6038}" srcOrd="0" destOrd="0" parTransId="{22E35C7B-8596-4E32-8D32-F2280517FBA8}" sibTransId="{946573BB-5350-4D9D-8094-77231EEE4115}"/>
    <dgm:cxn modelId="{0D5BC2C9-533C-4350-A853-B9266BF5B67A}" type="presOf" srcId="{206CED27-D4B7-4929-B70B-EAE5467DA455}" destId="{1EAD5FA3-9F9B-4809-914E-1663E7E7F996}" srcOrd="0" destOrd="0" presId="urn:microsoft.com/office/officeart/2017/3/layout/HorizontalPathTimeline"/>
    <dgm:cxn modelId="{A8A7EDDC-271C-4263-B688-11E7C2217341}" srcId="{CBA1022B-D0BD-4646-AC72-43D2FBBA7FA9}" destId="{5A531D5B-5541-4123-82BD-D97ADD417775}" srcOrd="0" destOrd="0" parTransId="{63809367-FDC2-478A-ADCE-A9D21C4930A4}" sibTransId="{1C97E14B-9629-41BA-B5A8-5BD7AAE49ECC}"/>
    <dgm:cxn modelId="{826D7BE1-2F88-4C2C-9112-86E6BB112346}" type="presOf" srcId="{C8A1DD82-70B2-49E7-BB4B-03B1F2A75B2A}" destId="{18AF935B-7101-47F2-8431-9D9B8A93800F}" srcOrd="0" destOrd="0" presId="urn:microsoft.com/office/officeart/2017/3/layout/HorizontalPathTimeline"/>
    <dgm:cxn modelId="{B518B7E7-E969-484C-8FA8-1DA2CF8C0A6D}" type="presOf" srcId="{CBA1022B-D0BD-4646-AC72-43D2FBBA7FA9}" destId="{6A719C18-FCAA-4960-85C7-10FEF8C80236}" srcOrd="0" destOrd="0" presId="urn:microsoft.com/office/officeart/2017/3/layout/HorizontalPathTimeline"/>
    <dgm:cxn modelId="{C7F3BAED-AB9C-430C-92A2-0C51995C7790}" type="presOf" srcId="{A679089C-5EE3-431C-B9B3-12D5943B2E72}" destId="{3AF026BE-D405-4A8B-AE01-2377A67474AE}" srcOrd="0" destOrd="0" presId="urn:microsoft.com/office/officeart/2017/3/layout/HorizontalPathTimeline"/>
    <dgm:cxn modelId="{9CC16457-56AE-4153-B41F-E6588E6128FB}" type="presParOf" srcId="{3AF026BE-D405-4A8B-AE01-2377A67474AE}" destId="{2AB9E94D-8BAA-4C35-B3AC-52C0BE621234}" srcOrd="0" destOrd="0" presId="urn:microsoft.com/office/officeart/2017/3/layout/HorizontalPathTimeline"/>
    <dgm:cxn modelId="{3FAC214B-380B-4CFC-ACD6-298ADD9AFC35}" type="presParOf" srcId="{3AF026BE-D405-4A8B-AE01-2377A67474AE}" destId="{38250F22-BC56-4BAF-9A39-0E2668197438}" srcOrd="1" destOrd="0" presId="urn:microsoft.com/office/officeart/2017/3/layout/HorizontalPathTimeline"/>
    <dgm:cxn modelId="{9992B8D2-1671-41DD-B251-C64A946F834D}" type="presParOf" srcId="{38250F22-BC56-4BAF-9A39-0E2668197438}" destId="{6364DFDA-CC8B-41AD-8A71-1CE9F939C63C}" srcOrd="0" destOrd="0" presId="urn:microsoft.com/office/officeart/2017/3/layout/HorizontalPathTimeline"/>
    <dgm:cxn modelId="{8B564894-C186-49A0-8BE7-5343D3218DDB}" type="presParOf" srcId="{6364DFDA-CC8B-41AD-8A71-1CE9F939C63C}" destId="{B1D47B1F-66D6-4E35-B9B4-862167B7668D}" srcOrd="0" destOrd="0" presId="urn:microsoft.com/office/officeart/2017/3/layout/HorizontalPathTimeline"/>
    <dgm:cxn modelId="{1B763C7F-B2AA-4FC4-8E08-05A0960B3443}" type="presParOf" srcId="{6364DFDA-CC8B-41AD-8A71-1CE9F939C63C}" destId="{EF24A587-6702-46CD-B075-5B3DB0D6BEA1}" srcOrd="1" destOrd="0" presId="urn:microsoft.com/office/officeart/2017/3/layout/HorizontalPathTimeline"/>
    <dgm:cxn modelId="{61A0AB27-A89D-4264-945F-80916AA802C1}" type="presParOf" srcId="{EF24A587-6702-46CD-B075-5B3DB0D6BEA1}" destId="{24BEE569-5DCD-479E-80B1-67D75DF705A4}" srcOrd="0" destOrd="0" presId="urn:microsoft.com/office/officeart/2017/3/layout/HorizontalPathTimeline"/>
    <dgm:cxn modelId="{007DA53B-4149-4B99-852D-36B1BCA6B9D5}" type="presParOf" srcId="{EF24A587-6702-46CD-B075-5B3DB0D6BEA1}" destId="{F0ABB25B-7175-411F-8F9F-F424390C6253}" srcOrd="1" destOrd="0" presId="urn:microsoft.com/office/officeart/2017/3/layout/HorizontalPathTimeline"/>
    <dgm:cxn modelId="{3AE51D7F-66D3-4DE2-B434-5E177E96164A}" type="presParOf" srcId="{6364DFDA-CC8B-41AD-8A71-1CE9F939C63C}" destId="{AF436E7D-D5B4-4E4C-8F56-9410F73788D8}" srcOrd="2" destOrd="0" presId="urn:microsoft.com/office/officeart/2017/3/layout/HorizontalPathTimeline"/>
    <dgm:cxn modelId="{22514E60-BE40-454B-9E06-49C84D3D8D2B}" type="presParOf" srcId="{6364DFDA-CC8B-41AD-8A71-1CE9F939C63C}" destId="{FF8CD0B6-57F0-4CF9-A3FA-B24938B580F4}" srcOrd="3" destOrd="0" presId="urn:microsoft.com/office/officeart/2017/3/layout/HorizontalPathTimeline"/>
    <dgm:cxn modelId="{43157F69-052D-417D-A0C1-EB2A718EE8CF}" type="presParOf" srcId="{6364DFDA-CC8B-41AD-8A71-1CE9F939C63C}" destId="{BD7E534D-F28D-4E18-88F0-0E4BE9FE20BF}" srcOrd="4" destOrd="0" presId="urn:microsoft.com/office/officeart/2017/3/layout/HorizontalPathTimeline"/>
    <dgm:cxn modelId="{EB8A9722-85B5-4DAF-ACEA-6CAA5611AEC6}" type="presParOf" srcId="{38250F22-BC56-4BAF-9A39-0E2668197438}" destId="{5625B101-C92C-4AD4-8D5E-923B4873B865}" srcOrd="1" destOrd="0" presId="urn:microsoft.com/office/officeart/2017/3/layout/HorizontalPathTimeline"/>
    <dgm:cxn modelId="{A2ED96F7-A5E8-4580-8D6C-8FBA78816AF0}" type="presParOf" srcId="{38250F22-BC56-4BAF-9A39-0E2668197438}" destId="{0ED1322F-DB00-4E1E-94E7-A6A3A10F4A7E}" srcOrd="2" destOrd="0" presId="urn:microsoft.com/office/officeart/2017/3/layout/HorizontalPathTimeline"/>
    <dgm:cxn modelId="{D9E02AA1-3C26-4AE1-950A-44A5F30595CD}" type="presParOf" srcId="{0ED1322F-DB00-4E1E-94E7-A6A3A10F4A7E}" destId="{6A719C18-FCAA-4960-85C7-10FEF8C80236}" srcOrd="0" destOrd="0" presId="urn:microsoft.com/office/officeart/2017/3/layout/HorizontalPathTimeline"/>
    <dgm:cxn modelId="{1495B6C0-1B21-4F7E-8DD8-8F162F7C5762}" type="presParOf" srcId="{0ED1322F-DB00-4E1E-94E7-A6A3A10F4A7E}" destId="{0181804A-F284-460E-AE23-F39C6E726178}" srcOrd="1" destOrd="0" presId="urn:microsoft.com/office/officeart/2017/3/layout/HorizontalPathTimeline"/>
    <dgm:cxn modelId="{8B4130C6-BA0F-492C-83DB-537139452470}" type="presParOf" srcId="{0181804A-F284-460E-AE23-F39C6E726178}" destId="{5267063A-F6EC-416A-9A0D-B6B443558A12}" srcOrd="0" destOrd="0" presId="urn:microsoft.com/office/officeart/2017/3/layout/HorizontalPathTimeline"/>
    <dgm:cxn modelId="{8ED63C9C-8926-4BB5-86F6-790CAAA34537}" type="presParOf" srcId="{0181804A-F284-460E-AE23-F39C6E726178}" destId="{8547A160-FBF5-40C8-9F15-53215E928FA4}" srcOrd="1" destOrd="0" presId="urn:microsoft.com/office/officeart/2017/3/layout/HorizontalPathTimeline"/>
    <dgm:cxn modelId="{742CD1A8-B58B-4F87-BA3A-B0081151D157}" type="presParOf" srcId="{0ED1322F-DB00-4E1E-94E7-A6A3A10F4A7E}" destId="{19A63855-B7F9-4A4D-B345-6F13AB9C37DA}" srcOrd="2" destOrd="0" presId="urn:microsoft.com/office/officeart/2017/3/layout/HorizontalPathTimeline"/>
    <dgm:cxn modelId="{23679440-AAFD-46A5-BDBC-320BEE9B67A6}" type="presParOf" srcId="{0ED1322F-DB00-4E1E-94E7-A6A3A10F4A7E}" destId="{0A3F7694-28CE-401B-9591-DD1E25209E9F}" srcOrd="3" destOrd="0" presId="urn:microsoft.com/office/officeart/2017/3/layout/HorizontalPathTimeline"/>
    <dgm:cxn modelId="{03B7BCC2-53EF-4298-A386-01C516547842}" type="presParOf" srcId="{0ED1322F-DB00-4E1E-94E7-A6A3A10F4A7E}" destId="{28898A0F-730E-4772-B659-3419D6220167}" srcOrd="4" destOrd="0" presId="urn:microsoft.com/office/officeart/2017/3/layout/HorizontalPathTimeline"/>
    <dgm:cxn modelId="{EB463304-32F8-4B2F-9EF3-456675143938}" type="presParOf" srcId="{38250F22-BC56-4BAF-9A39-0E2668197438}" destId="{3EEE0C3D-C525-42F4-8997-55A4FA3312DD}" srcOrd="3" destOrd="0" presId="urn:microsoft.com/office/officeart/2017/3/layout/HorizontalPathTimeline"/>
    <dgm:cxn modelId="{07E5635C-2E5A-436C-99C6-6EA56F206C60}" type="presParOf" srcId="{38250F22-BC56-4BAF-9A39-0E2668197438}" destId="{29A744B3-309B-4B6A-9A65-B9C66051B09F}" srcOrd="4" destOrd="0" presId="urn:microsoft.com/office/officeart/2017/3/layout/HorizontalPathTimeline"/>
    <dgm:cxn modelId="{BC83D549-CADB-4A8C-8593-2FA0F1F294DA}" type="presParOf" srcId="{29A744B3-309B-4B6A-9A65-B9C66051B09F}" destId="{3CBB7D84-9A90-4CAC-934D-C5225155336E}" srcOrd="0" destOrd="0" presId="urn:microsoft.com/office/officeart/2017/3/layout/HorizontalPathTimeline"/>
    <dgm:cxn modelId="{3F2C8486-B3FF-4B10-A133-0282C990C480}" type="presParOf" srcId="{29A744B3-309B-4B6A-9A65-B9C66051B09F}" destId="{3B52DCEC-A545-4C81-AB0D-F796F4F06877}" srcOrd="1" destOrd="0" presId="urn:microsoft.com/office/officeart/2017/3/layout/HorizontalPathTimeline"/>
    <dgm:cxn modelId="{DF5DB424-1D2C-4C13-9219-2CCF6246B0CA}" type="presParOf" srcId="{3B52DCEC-A545-4C81-AB0D-F796F4F06877}" destId="{60C02218-B70F-4C05-A98C-44C3BC18D2CB}" srcOrd="0" destOrd="0" presId="urn:microsoft.com/office/officeart/2017/3/layout/HorizontalPathTimeline"/>
    <dgm:cxn modelId="{371AF8C3-5477-4085-979E-81D066E918DF}" type="presParOf" srcId="{3B52DCEC-A545-4C81-AB0D-F796F4F06877}" destId="{B95DD402-EEC8-4FB0-B4DC-9C88ADB1093C}" srcOrd="1" destOrd="0" presId="urn:microsoft.com/office/officeart/2017/3/layout/HorizontalPathTimeline"/>
    <dgm:cxn modelId="{DD04EF71-1361-40E6-B899-80D32AA3625D}" type="presParOf" srcId="{29A744B3-309B-4B6A-9A65-B9C66051B09F}" destId="{E64525BD-4941-4E69-9167-1E04396434B4}" srcOrd="2" destOrd="0" presId="urn:microsoft.com/office/officeart/2017/3/layout/HorizontalPathTimeline"/>
    <dgm:cxn modelId="{408F7621-366E-4945-A32C-B8C9628B5D46}" type="presParOf" srcId="{29A744B3-309B-4B6A-9A65-B9C66051B09F}" destId="{861EA2BD-3049-42B2-A6E1-8997FC93DD1F}" srcOrd="3" destOrd="0" presId="urn:microsoft.com/office/officeart/2017/3/layout/HorizontalPathTimeline"/>
    <dgm:cxn modelId="{37D1D420-3A2A-4CDC-8A02-238D09038AC8}" type="presParOf" srcId="{29A744B3-309B-4B6A-9A65-B9C66051B09F}" destId="{E9C2D897-A501-49D0-AB86-595E67AE4EBB}" srcOrd="4" destOrd="0" presId="urn:microsoft.com/office/officeart/2017/3/layout/HorizontalPathTimeline"/>
    <dgm:cxn modelId="{561BF672-66A2-4637-873F-05464136B732}" type="presParOf" srcId="{38250F22-BC56-4BAF-9A39-0E2668197438}" destId="{4D3674DC-0B1C-4E17-8374-2FD545E52510}" srcOrd="5" destOrd="0" presId="urn:microsoft.com/office/officeart/2017/3/layout/HorizontalPathTimeline"/>
    <dgm:cxn modelId="{FB28FCC8-12F2-450B-A5DD-A19BA6321248}" type="presParOf" srcId="{38250F22-BC56-4BAF-9A39-0E2668197438}" destId="{2DDF5AAF-A8E3-4086-B82F-7715FE0E90F7}" srcOrd="6" destOrd="0" presId="urn:microsoft.com/office/officeart/2017/3/layout/HorizontalPathTimeline"/>
    <dgm:cxn modelId="{EA99823A-DB9B-4DD2-A880-3C22ED2BE899}" type="presParOf" srcId="{2DDF5AAF-A8E3-4086-B82F-7715FE0E90F7}" destId="{CECF7F27-1868-464D-A10B-6B7278242B32}" srcOrd="0" destOrd="0" presId="urn:microsoft.com/office/officeart/2017/3/layout/HorizontalPathTimeline"/>
    <dgm:cxn modelId="{F0E93DF0-BE31-46F5-9A2E-398E82DE8F33}" type="presParOf" srcId="{2DDF5AAF-A8E3-4086-B82F-7715FE0E90F7}" destId="{16AA4674-1626-4E53-B68C-CA679876FE2A}" srcOrd="1" destOrd="0" presId="urn:microsoft.com/office/officeart/2017/3/layout/HorizontalPathTimeline"/>
    <dgm:cxn modelId="{35CC08B6-9B2E-4562-92BA-724C0498C55D}" type="presParOf" srcId="{16AA4674-1626-4E53-B68C-CA679876FE2A}" destId="{5B2DDC42-DF6F-4FE0-B345-070E33DE23CC}" srcOrd="0" destOrd="0" presId="urn:microsoft.com/office/officeart/2017/3/layout/HorizontalPathTimeline"/>
    <dgm:cxn modelId="{13F69A7B-E32E-4C50-953E-B6EF3E11082D}" type="presParOf" srcId="{16AA4674-1626-4E53-B68C-CA679876FE2A}" destId="{DB696A95-A69B-448A-99BD-D0A0B86E90BE}" srcOrd="1" destOrd="0" presId="urn:microsoft.com/office/officeart/2017/3/layout/HorizontalPathTimeline"/>
    <dgm:cxn modelId="{0AF56357-BE05-47F7-8E0E-07BC3DAB88E2}" type="presParOf" srcId="{2DDF5AAF-A8E3-4086-B82F-7715FE0E90F7}" destId="{4EB9DEBA-C3CD-42C5-A623-F70D7670DF7E}" srcOrd="2" destOrd="0" presId="urn:microsoft.com/office/officeart/2017/3/layout/HorizontalPathTimeline"/>
    <dgm:cxn modelId="{A8A60C57-4A94-44E7-972D-AAB665B8F24F}" type="presParOf" srcId="{2DDF5AAF-A8E3-4086-B82F-7715FE0E90F7}" destId="{6FEF2A97-C011-45F5-8783-CA64E7A310A9}" srcOrd="3" destOrd="0" presId="urn:microsoft.com/office/officeart/2017/3/layout/HorizontalPathTimeline"/>
    <dgm:cxn modelId="{DE2B7BD0-0195-4797-9A7A-9DE9C27EFF42}" type="presParOf" srcId="{2DDF5AAF-A8E3-4086-B82F-7715FE0E90F7}" destId="{378616FD-B8EA-47CF-A60E-302BEF90C48D}" srcOrd="4" destOrd="0" presId="urn:microsoft.com/office/officeart/2017/3/layout/HorizontalPathTimeline"/>
    <dgm:cxn modelId="{6C452908-989C-417F-9ED3-922469AD66CF}" type="presParOf" srcId="{38250F22-BC56-4BAF-9A39-0E2668197438}" destId="{1E9E06A9-6DE1-4694-B8E2-556B9FDDD34E}" srcOrd="7" destOrd="0" presId="urn:microsoft.com/office/officeart/2017/3/layout/HorizontalPathTimeline"/>
    <dgm:cxn modelId="{69985483-2166-4700-8C54-E19C420171DB}" type="presParOf" srcId="{38250F22-BC56-4BAF-9A39-0E2668197438}" destId="{AEEEB801-04D4-4C2E-918D-244300C3083C}" srcOrd="8" destOrd="0" presId="urn:microsoft.com/office/officeart/2017/3/layout/HorizontalPathTimeline"/>
    <dgm:cxn modelId="{2F704AEB-8B51-4B35-81B7-C321EFFF7F31}" type="presParOf" srcId="{AEEEB801-04D4-4C2E-918D-244300C3083C}" destId="{EB107647-51D5-4BFC-BE53-9F497AECC989}" srcOrd="0" destOrd="0" presId="urn:microsoft.com/office/officeart/2017/3/layout/HorizontalPathTimeline"/>
    <dgm:cxn modelId="{1223286B-5A99-448C-BE07-CA4DF0DBB7AD}" type="presParOf" srcId="{AEEEB801-04D4-4C2E-918D-244300C3083C}" destId="{3EDAE720-13D1-4843-9490-FBC11B233645}" srcOrd="1" destOrd="0" presId="urn:microsoft.com/office/officeart/2017/3/layout/HorizontalPathTimeline"/>
    <dgm:cxn modelId="{DD6C48CB-815B-41B0-A929-4A2B34811E98}" type="presParOf" srcId="{3EDAE720-13D1-4843-9490-FBC11B233645}" destId="{B1BAE973-6F66-4F83-82E7-D8C4C7AB17D8}" srcOrd="0" destOrd="0" presId="urn:microsoft.com/office/officeart/2017/3/layout/HorizontalPathTimeline"/>
    <dgm:cxn modelId="{FE21C52B-09E6-471F-A418-8B0BAD288855}" type="presParOf" srcId="{3EDAE720-13D1-4843-9490-FBC11B233645}" destId="{D8C4A9F1-214A-4E2F-845C-206CBA1E7F30}" srcOrd="1" destOrd="0" presId="urn:microsoft.com/office/officeart/2017/3/layout/HorizontalPathTimeline"/>
    <dgm:cxn modelId="{6CAEB742-018F-4B5D-A9E8-5A6E306D48D0}" type="presParOf" srcId="{AEEEB801-04D4-4C2E-918D-244300C3083C}" destId="{B2856F2A-B2FF-44BC-AE00-AF8B45E08886}" srcOrd="2" destOrd="0" presId="urn:microsoft.com/office/officeart/2017/3/layout/HorizontalPathTimeline"/>
    <dgm:cxn modelId="{4C9517DA-CF6C-419E-8BD5-50B497136372}" type="presParOf" srcId="{AEEEB801-04D4-4C2E-918D-244300C3083C}" destId="{B9170BE5-6E22-456B-98DA-6135A74926A9}" srcOrd="3" destOrd="0" presId="urn:microsoft.com/office/officeart/2017/3/layout/HorizontalPathTimeline"/>
    <dgm:cxn modelId="{D9790F12-168B-494A-8EC5-B37960A7779D}" type="presParOf" srcId="{AEEEB801-04D4-4C2E-918D-244300C3083C}" destId="{DE148FA8-E681-434D-8C4E-731C4A860786}" srcOrd="4" destOrd="0" presId="urn:microsoft.com/office/officeart/2017/3/layout/HorizontalPathTimeline"/>
    <dgm:cxn modelId="{57DE72AC-FF22-4027-B5B0-6F436048B1E1}" type="presParOf" srcId="{38250F22-BC56-4BAF-9A39-0E2668197438}" destId="{481397E2-8906-47F4-8031-0E3C10F3A0D8}" srcOrd="9" destOrd="0" presId="urn:microsoft.com/office/officeart/2017/3/layout/HorizontalPathTimeline"/>
    <dgm:cxn modelId="{77CB9E69-756F-4029-AB38-3162B646E084}" type="presParOf" srcId="{38250F22-BC56-4BAF-9A39-0E2668197438}" destId="{089F7B21-43EA-4C2D-BBC3-00D73839419E}" srcOrd="10" destOrd="0" presId="urn:microsoft.com/office/officeart/2017/3/layout/HorizontalPathTimeline"/>
    <dgm:cxn modelId="{ECDF352F-2824-4667-8DB5-2EA876B2E528}" type="presParOf" srcId="{089F7B21-43EA-4C2D-BBC3-00D73839419E}" destId="{1EAD5FA3-9F9B-4809-914E-1663E7E7F996}" srcOrd="0" destOrd="0" presId="urn:microsoft.com/office/officeart/2017/3/layout/HorizontalPathTimeline"/>
    <dgm:cxn modelId="{6A32C2FC-2C34-4A99-A559-2F470B19DB2F}" type="presParOf" srcId="{089F7B21-43EA-4C2D-BBC3-00D73839419E}" destId="{08BBBF9B-9793-49EF-92E6-6D0C18540468}" srcOrd="1" destOrd="0" presId="urn:microsoft.com/office/officeart/2017/3/layout/HorizontalPathTimeline"/>
    <dgm:cxn modelId="{850AD1D7-CC5C-4F03-BD86-EFBE54DA0519}" type="presParOf" srcId="{08BBBF9B-9793-49EF-92E6-6D0C18540468}" destId="{735618B3-6E46-4C9E-9E9B-0A62E82A41E8}" srcOrd="0" destOrd="0" presId="urn:microsoft.com/office/officeart/2017/3/layout/HorizontalPathTimeline"/>
    <dgm:cxn modelId="{116687AA-962D-4A8E-9396-CB9876413DE8}" type="presParOf" srcId="{08BBBF9B-9793-49EF-92E6-6D0C18540468}" destId="{CA84BFD9-4EEE-4AE5-9716-714F2CBFBB20}" srcOrd="1" destOrd="0" presId="urn:microsoft.com/office/officeart/2017/3/layout/HorizontalPathTimeline"/>
    <dgm:cxn modelId="{1863E8F8-60D0-4909-9A65-23C49BAA2D23}" type="presParOf" srcId="{089F7B21-43EA-4C2D-BBC3-00D73839419E}" destId="{48127BC6-9352-46B0-B210-CC49C43FA97C}" srcOrd="2" destOrd="0" presId="urn:microsoft.com/office/officeart/2017/3/layout/HorizontalPathTimeline"/>
    <dgm:cxn modelId="{E9BA6526-0BE1-462D-A66D-950744A38BC6}" type="presParOf" srcId="{089F7B21-43EA-4C2D-BBC3-00D73839419E}" destId="{C1F3FD90-3F5A-432C-9972-7A79BA42ECB8}" srcOrd="3" destOrd="0" presId="urn:microsoft.com/office/officeart/2017/3/layout/HorizontalPathTimeline"/>
    <dgm:cxn modelId="{02ABA4AD-AC5A-4409-9472-DB52B74873F2}" type="presParOf" srcId="{089F7B21-43EA-4C2D-BBC3-00D73839419E}" destId="{8575982B-9FC6-4E9D-8553-BB923FD5D3DB}" srcOrd="4" destOrd="0" presId="urn:microsoft.com/office/officeart/2017/3/layout/HorizontalPathTimeline"/>
    <dgm:cxn modelId="{1FE57C70-ED2F-4BB4-B12E-C5AF41751989}" type="presParOf" srcId="{38250F22-BC56-4BAF-9A39-0E2668197438}" destId="{94FBC7BB-FCF4-41DC-94CE-0F0E3B24933F}" srcOrd="11" destOrd="0" presId="urn:microsoft.com/office/officeart/2017/3/layout/HorizontalPathTimeline"/>
    <dgm:cxn modelId="{396EC599-2BB9-4597-B8E5-BE66A8939567}" type="presParOf" srcId="{38250F22-BC56-4BAF-9A39-0E2668197438}" destId="{CE78B3C8-45E3-4FDC-A7A8-34555C85A5EC}" srcOrd="12" destOrd="0" presId="urn:microsoft.com/office/officeart/2017/3/layout/HorizontalPathTimeline"/>
    <dgm:cxn modelId="{456E38A1-3859-40B4-A8EE-AA598B6CECC2}" type="presParOf" srcId="{CE78B3C8-45E3-4FDC-A7A8-34555C85A5EC}" destId="{1ACE3F41-E014-4FD8-B5D4-61D55CB83936}" srcOrd="0" destOrd="0" presId="urn:microsoft.com/office/officeart/2017/3/layout/HorizontalPathTimeline"/>
    <dgm:cxn modelId="{49689704-44D3-4966-88A5-30C3AC581A76}" type="presParOf" srcId="{CE78B3C8-45E3-4FDC-A7A8-34555C85A5EC}" destId="{3F64112B-4629-4AFB-9FE9-3EA99E550370}" srcOrd="1" destOrd="0" presId="urn:microsoft.com/office/officeart/2017/3/layout/HorizontalPathTimeline"/>
    <dgm:cxn modelId="{1A03EEC9-CE7A-4918-A665-9D0A5567BAB2}" type="presParOf" srcId="{3F64112B-4629-4AFB-9FE9-3EA99E550370}" destId="{18AF935B-7101-47F2-8431-9D9B8A93800F}" srcOrd="0" destOrd="0" presId="urn:microsoft.com/office/officeart/2017/3/layout/HorizontalPathTimeline"/>
    <dgm:cxn modelId="{993E4A96-DFF7-4E4E-8947-1AD5CF09DA48}" type="presParOf" srcId="{3F64112B-4629-4AFB-9FE9-3EA99E550370}" destId="{6FF221AE-1EC3-41DC-AEC6-83DE9D069AB5}" srcOrd="1" destOrd="0" presId="urn:microsoft.com/office/officeart/2017/3/layout/HorizontalPathTimeline"/>
    <dgm:cxn modelId="{ED1543DC-0A9F-49D5-A198-49B9C1AE08CD}" type="presParOf" srcId="{CE78B3C8-45E3-4FDC-A7A8-34555C85A5EC}" destId="{AC58F923-C22A-4843-95AA-2DA36DB9825D}" srcOrd="2" destOrd="0" presId="urn:microsoft.com/office/officeart/2017/3/layout/HorizontalPathTimeline"/>
    <dgm:cxn modelId="{15EF618B-8C32-4C0F-9233-B304B9EEBFDD}" type="presParOf" srcId="{CE78B3C8-45E3-4FDC-A7A8-34555C85A5EC}" destId="{2807A5CE-B85E-42B0-8E00-D62A6221E977}" srcOrd="3" destOrd="0" presId="urn:microsoft.com/office/officeart/2017/3/layout/HorizontalPathTimeline"/>
    <dgm:cxn modelId="{63754F39-E448-4E88-8D5B-68D6A160B698}" type="presParOf" srcId="{CE78B3C8-45E3-4FDC-A7A8-34555C85A5EC}" destId="{F79246AD-AB83-437B-AEF7-BFEA96D3B19D}" srcOrd="4" destOrd="0" presId="urn:microsoft.com/office/officeart/2017/3/layout/HorizontalPath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D519CB-4561-4319-B04A-C1265FF340C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12B5627-0AB9-47D5-BAFE-44D77D86E1FC}">
      <dgm:prSet custT="1"/>
      <dgm:spPr/>
      <dgm:t>
        <a:bodyPr/>
        <a:lstStyle/>
        <a:p>
          <a:pPr>
            <a:lnSpc>
              <a:spcPct val="100000"/>
            </a:lnSpc>
          </a:pPr>
          <a:r>
            <a:rPr lang="en-US" sz="2400"/>
            <a:t>Improved data dictionary for EJSCREEN downloads </a:t>
          </a:r>
        </a:p>
      </dgm:t>
    </dgm:pt>
    <dgm:pt modelId="{2F533DC8-D3BC-4439-AC37-4E310DB94EDF}" type="parTrans" cxnId="{A9A2900A-EE09-473C-9931-FC914599A80F}">
      <dgm:prSet/>
      <dgm:spPr/>
      <dgm:t>
        <a:bodyPr/>
        <a:lstStyle/>
        <a:p>
          <a:endParaRPr lang="en-US" sz="2400"/>
        </a:p>
      </dgm:t>
    </dgm:pt>
    <dgm:pt modelId="{1A6FEE09-C2E8-4B3F-AF14-02F6E0D84D7F}" type="sibTrans" cxnId="{A9A2900A-EE09-473C-9931-FC914599A80F}">
      <dgm:prSet/>
      <dgm:spPr/>
      <dgm:t>
        <a:bodyPr/>
        <a:lstStyle/>
        <a:p>
          <a:endParaRPr lang="en-US" sz="2400"/>
        </a:p>
      </dgm:t>
    </dgm:pt>
    <dgm:pt modelId="{4D844705-9367-47AE-AE6C-76299040CA3D}">
      <dgm:prSet custT="1"/>
      <dgm:spPr/>
      <dgm:t>
        <a:bodyPr/>
        <a:lstStyle/>
        <a:p>
          <a:pPr>
            <a:lnSpc>
              <a:spcPct val="100000"/>
            </a:lnSpc>
          </a:pPr>
          <a:r>
            <a:rPr lang="en-US" sz="2400"/>
            <a:t>Ability to bring in shape files </a:t>
          </a:r>
        </a:p>
      </dgm:t>
    </dgm:pt>
    <dgm:pt modelId="{439A1B2C-7C21-454E-A539-F714DD4B927F}" type="parTrans" cxnId="{B0D426FD-954B-480D-81F4-88840FE1E007}">
      <dgm:prSet/>
      <dgm:spPr/>
      <dgm:t>
        <a:bodyPr/>
        <a:lstStyle/>
        <a:p>
          <a:endParaRPr lang="en-US" sz="2400"/>
        </a:p>
      </dgm:t>
    </dgm:pt>
    <dgm:pt modelId="{CA1A1402-7E20-459E-92CC-FD882C50FB7C}" type="sibTrans" cxnId="{B0D426FD-954B-480D-81F4-88840FE1E007}">
      <dgm:prSet/>
      <dgm:spPr/>
      <dgm:t>
        <a:bodyPr/>
        <a:lstStyle/>
        <a:p>
          <a:endParaRPr lang="en-US" sz="2400"/>
        </a:p>
      </dgm:t>
    </dgm:pt>
    <dgm:pt modelId="{749D9287-9F8E-4FC1-BF21-167DA99F7BC4}">
      <dgm:prSet custT="1"/>
      <dgm:spPr/>
      <dgm:t>
        <a:bodyPr/>
        <a:lstStyle/>
        <a:p>
          <a:pPr>
            <a:lnSpc>
              <a:spcPct val="100000"/>
            </a:lnSpc>
          </a:pPr>
          <a:r>
            <a:rPr lang="en-US" sz="2400"/>
            <a:t>Downloadable data at the tract level</a:t>
          </a:r>
        </a:p>
      </dgm:t>
    </dgm:pt>
    <dgm:pt modelId="{6A46A48C-B0EC-44D3-98C0-DC6B46FB9639}" type="parTrans" cxnId="{DD4A66C2-5B78-4C73-8E4F-20A3EF4ABCEF}">
      <dgm:prSet/>
      <dgm:spPr/>
      <dgm:t>
        <a:bodyPr/>
        <a:lstStyle/>
        <a:p>
          <a:endParaRPr lang="en-US" sz="2400"/>
        </a:p>
      </dgm:t>
    </dgm:pt>
    <dgm:pt modelId="{4E39CD6B-D0D9-45CA-BE8F-5723D536F735}" type="sibTrans" cxnId="{DD4A66C2-5B78-4C73-8E4F-20A3EF4ABCEF}">
      <dgm:prSet/>
      <dgm:spPr/>
      <dgm:t>
        <a:bodyPr/>
        <a:lstStyle/>
        <a:p>
          <a:endParaRPr lang="en-US" sz="2400"/>
        </a:p>
      </dgm:t>
    </dgm:pt>
    <dgm:pt modelId="{E1394492-3956-4F1B-9714-E48176628E5E}">
      <dgm:prSet custT="1"/>
      <dgm:spPr/>
      <dgm:t>
        <a:bodyPr/>
        <a:lstStyle/>
        <a:p>
          <a:pPr>
            <a:lnSpc>
              <a:spcPct val="100000"/>
            </a:lnSpc>
          </a:pPr>
          <a:r>
            <a:rPr lang="en-US" sz="2400"/>
            <a:t>Improved source data on locations such as Superfund sites</a:t>
          </a:r>
        </a:p>
      </dgm:t>
    </dgm:pt>
    <dgm:pt modelId="{91DBF57E-4938-4510-8B09-964BF46F9D1D}" type="parTrans" cxnId="{E781F409-645F-41FE-BB70-536115D38F0F}">
      <dgm:prSet/>
      <dgm:spPr/>
      <dgm:t>
        <a:bodyPr/>
        <a:lstStyle/>
        <a:p>
          <a:endParaRPr lang="en-US" sz="2400"/>
        </a:p>
      </dgm:t>
    </dgm:pt>
    <dgm:pt modelId="{7E5BA89E-B74E-4D3B-A5D3-44E72FBED5A0}" type="sibTrans" cxnId="{E781F409-645F-41FE-BB70-536115D38F0F}">
      <dgm:prSet/>
      <dgm:spPr/>
      <dgm:t>
        <a:bodyPr/>
        <a:lstStyle/>
        <a:p>
          <a:endParaRPr lang="en-US" sz="2400"/>
        </a:p>
      </dgm:t>
    </dgm:pt>
    <dgm:pt modelId="{0A14B025-59BF-4F18-A8D8-4A032FB1668B}">
      <dgm:prSet custT="1"/>
      <dgm:spPr/>
      <dgm:t>
        <a:bodyPr/>
        <a:lstStyle/>
        <a:p>
          <a:pPr>
            <a:lnSpc>
              <a:spcPct val="100000"/>
            </a:lnSpc>
          </a:pPr>
          <a:r>
            <a:rPr lang="en-US" sz="2400"/>
            <a:t>RSEI data as an available map layer </a:t>
          </a:r>
        </a:p>
      </dgm:t>
    </dgm:pt>
    <dgm:pt modelId="{98235D8C-74CF-404C-9A69-608C83D907EE}" type="parTrans" cxnId="{97F313C6-654F-4AFD-8873-21170CA61617}">
      <dgm:prSet/>
      <dgm:spPr/>
      <dgm:t>
        <a:bodyPr/>
        <a:lstStyle/>
        <a:p>
          <a:endParaRPr lang="en-US" sz="2400"/>
        </a:p>
      </dgm:t>
    </dgm:pt>
    <dgm:pt modelId="{63CD2225-DE5F-4736-A5ED-3FFAA17F4361}" type="sibTrans" cxnId="{97F313C6-654F-4AFD-8873-21170CA61617}">
      <dgm:prSet/>
      <dgm:spPr/>
      <dgm:t>
        <a:bodyPr/>
        <a:lstStyle/>
        <a:p>
          <a:endParaRPr lang="en-US" sz="2400"/>
        </a:p>
      </dgm:t>
    </dgm:pt>
    <dgm:pt modelId="{EC4DEAD4-5DEA-4530-9803-3A4904DB2F93}">
      <dgm:prSet custT="1"/>
      <dgm:spPr/>
      <dgm:t>
        <a:bodyPr/>
        <a:lstStyle/>
        <a:p>
          <a:pPr>
            <a:lnSpc>
              <a:spcPct val="100000"/>
            </a:lnSpc>
          </a:pPr>
          <a:r>
            <a:rPr lang="en-US" sz="2400"/>
            <a:t>Climate related indicators</a:t>
          </a:r>
        </a:p>
      </dgm:t>
    </dgm:pt>
    <dgm:pt modelId="{12C96664-AE45-45D4-B050-ADEC1AFE8757}" type="parTrans" cxnId="{D494BBA2-DC1E-4AFA-AA5D-4041498769CE}">
      <dgm:prSet/>
      <dgm:spPr/>
      <dgm:t>
        <a:bodyPr/>
        <a:lstStyle/>
        <a:p>
          <a:endParaRPr lang="en-US" sz="2400"/>
        </a:p>
      </dgm:t>
    </dgm:pt>
    <dgm:pt modelId="{9F2803E9-3235-4A81-8ED3-150DD58B9CF8}" type="sibTrans" cxnId="{D494BBA2-DC1E-4AFA-AA5D-4041498769CE}">
      <dgm:prSet/>
      <dgm:spPr/>
      <dgm:t>
        <a:bodyPr/>
        <a:lstStyle/>
        <a:p>
          <a:endParaRPr lang="en-US" sz="2400"/>
        </a:p>
      </dgm:t>
    </dgm:pt>
    <dgm:pt modelId="{757AF4D8-069C-413A-BE36-92677953AA08}" type="pres">
      <dgm:prSet presAssocID="{43D519CB-4561-4319-B04A-C1265FF340CD}" presName="root" presStyleCnt="0">
        <dgm:presLayoutVars>
          <dgm:dir/>
          <dgm:resizeHandles val="exact"/>
        </dgm:presLayoutVars>
      </dgm:prSet>
      <dgm:spPr/>
    </dgm:pt>
    <dgm:pt modelId="{2350D4BA-DF44-4E3A-9B01-81B0406B9467}" type="pres">
      <dgm:prSet presAssocID="{012B5627-0AB9-47D5-BAFE-44D77D86E1FC}" presName="compNode" presStyleCnt="0"/>
      <dgm:spPr/>
    </dgm:pt>
    <dgm:pt modelId="{A4AC2341-7AFF-4B9F-BAD5-CA5646938025}" type="pres">
      <dgm:prSet presAssocID="{012B5627-0AB9-47D5-BAFE-44D77D86E1FC}" presName="bgRect" presStyleLbl="bgShp" presStyleIdx="0" presStyleCnt="6"/>
      <dgm:spPr/>
    </dgm:pt>
    <dgm:pt modelId="{F64C50EA-EBA6-4B12-AE60-6BD97903EFE6}" type="pres">
      <dgm:prSet presAssocID="{012B5627-0AB9-47D5-BAFE-44D77D86E1F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wnload"/>
        </a:ext>
      </dgm:extLst>
    </dgm:pt>
    <dgm:pt modelId="{092F9695-2B9E-47FB-9C9F-9455D4150044}" type="pres">
      <dgm:prSet presAssocID="{012B5627-0AB9-47D5-BAFE-44D77D86E1FC}" presName="spaceRect" presStyleCnt="0"/>
      <dgm:spPr/>
    </dgm:pt>
    <dgm:pt modelId="{95902BE4-C183-434E-A75E-F3D2E62777F0}" type="pres">
      <dgm:prSet presAssocID="{012B5627-0AB9-47D5-BAFE-44D77D86E1FC}" presName="parTx" presStyleLbl="revTx" presStyleIdx="0" presStyleCnt="6">
        <dgm:presLayoutVars>
          <dgm:chMax val="0"/>
          <dgm:chPref val="0"/>
        </dgm:presLayoutVars>
      </dgm:prSet>
      <dgm:spPr/>
    </dgm:pt>
    <dgm:pt modelId="{F2EACEDC-4B07-49E2-8C2D-9FCD518F2E2B}" type="pres">
      <dgm:prSet presAssocID="{1A6FEE09-C2E8-4B3F-AF14-02F6E0D84D7F}" presName="sibTrans" presStyleCnt="0"/>
      <dgm:spPr/>
    </dgm:pt>
    <dgm:pt modelId="{C76F9882-90E9-4E49-86C3-EF8F15CFC533}" type="pres">
      <dgm:prSet presAssocID="{4D844705-9367-47AE-AE6C-76299040CA3D}" presName="compNode" presStyleCnt="0"/>
      <dgm:spPr/>
    </dgm:pt>
    <dgm:pt modelId="{AEDF99A8-391C-4772-B2A6-917FEEB700DC}" type="pres">
      <dgm:prSet presAssocID="{4D844705-9367-47AE-AE6C-76299040CA3D}" presName="bgRect" presStyleLbl="bgShp" presStyleIdx="1" presStyleCnt="6"/>
      <dgm:spPr/>
    </dgm:pt>
    <dgm:pt modelId="{EC2C9A30-0AEF-4577-8D49-829D359C52BB}" type="pres">
      <dgm:prSet presAssocID="{4D844705-9367-47AE-AE6C-76299040CA3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Folder"/>
        </a:ext>
      </dgm:extLst>
    </dgm:pt>
    <dgm:pt modelId="{9D5E64E0-4B32-4476-9A09-E27009B7A2AC}" type="pres">
      <dgm:prSet presAssocID="{4D844705-9367-47AE-AE6C-76299040CA3D}" presName="spaceRect" presStyleCnt="0"/>
      <dgm:spPr/>
    </dgm:pt>
    <dgm:pt modelId="{1E2A8865-9C47-4E7F-AEF0-A24FD2A70448}" type="pres">
      <dgm:prSet presAssocID="{4D844705-9367-47AE-AE6C-76299040CA3D}" presName="parTx" presStyleLbl="revTx" presStyleIdx="1" presStyleCnt="6">
        <dgm:presLayoutVars>
          <dgm:chMax val="0"/>
          <dgm:chPref val="0"/>
        </dgm:presLayoutVars>
      </dgm:prSet>
      <dgm:spPr/>
    </dgm:pt>
    <dgm:pt modelId="{9B910371-EB05-49D8-8E27-2BE65DBF093D}" type="pres">
      <dgm:prSet presAssocID="{CA1A1402-7E20-459E-92CC-FD882C50FB7C}" presName="sibTrans" presStyleCnt="0"/>
      <dgm:spPr/>
    </dgm:pt>
    <dgm:pt modelId="{8E98CB65-A7C9-401E-B5D6-775D9CE274D7}" type="pres">
      <dgm:prSet presAssocID="{749D9287-9F8E-4FC1-BF21-167DA99F7BC4}" presName="compNode" presStyleCnt="0"/>
      <dgm:spPr/>
    </dgm:pt>
    <dgm:pt modelId="{A032160D-526E-4B7E-8488-78DEB2063891}" type="pres">
      <dgm:prSet presAssocID="{749D9287-9F8E-4FC1-BF21-167DA99F7BC4}" presName="bgRect" presStyleLbl="bgShp" presStyleIdx="2" presStyleCnt="6"/>
      <dgm:spPr/>
    </dgm:pt>
    <dgm:pt modelId="{2D281A25-B3DC-48B6-BEB9-46A7DE8E1841}" type="pres">
      <dgm:prSet presAssocID="{749D9287-9F8E-4FC1-BF21-167DA99F7BC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wnload from cloud"/>
        </a:ext>
      </dgm:extLst>
    </dgm:pt>
    <dgm:pt modelId="{1CD0AE4D-EF4D-4A62-B153-5E75F95578D0}" type="pres">
      <dgm:prSet presAssocID="{749D9287-9F8E-4FC1-BF21-167DA99F7BC4}" presName="spaceRect" presStyleCnt="0"/>
      <dgm:spPr/>
    </dgm:pt>
    <dgm:pt modelId="{770C021F-416E-4DD1-A5C6-B6B0FDFF24E3}" type="pres">
      <dgm:prSet presAssocID="{749D9287-9F8E-4FC1-BF21-167DA99F7BC4}" presName="parTx" presStyleLbl="revTx" presStyleIdx="2" presStyleCnt="6">
        <dgm:presLayoutVars>
          <dgm:chMax val="0"/>
          <dgm:chPref val="0"/>
        </dgm:presLayoutVars>
      </dgm:prSet>
      <dgm:spPr/>
    </dgm:pt>
    <dgm:pt modelId="{F481CFE6-70D8-4D1A-BC57-AB80FDF164F3}" type="pres">
      <dgm:prSet presAssocID="{4E39CD6B-D0D9-45CA-BE8F-5723D536F735}" presName="sibTrans" presStyleCnt="0"/>
      <dgm:spPr/>
    </dgm:pt>
    <dgm:pt modelId="{215BFC3E-5982-44BA-A0F5-21BB3FCDCFAE}" type="pres">
      <dgm:prSet presAssocID="{E1394492-3956-4F1B-9714-E48176628E5E}" presName="compNode" presStyleCnt="0"/>
      <dgm:spPr/>
    </dgm:pt>
    <dgm:pt modelId="{E43ADF54-82B9-4ABC-9895-EA133271AF96}" type="pres">
      <dgm:prSet presAssocID="{E1394492-3956-4F1B-9714-E48176628E5E}" presName="bgRect" presStyleLbl="bgShp" presStyleIdx="3" presStyleCnt="6"/>
      <dgm:spPr/>
    </dgm:pt>
    <dgm:pt modelId="{D438A736-8355-4BDE-BCD4-AAFC9CC4A290}" type="pres">
      <dgm:prSet presAssocID="{E1394492-3956-4F1B-9714-E48176628E5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r"/>
        </a:ext>
      </dgm:extLst>
    </dgm:pt>
    <dgm:pt modelId="{02D3548B-D34C-4C69-A44E-CCE9B5AF6450}" type="pres">
      <dgm:prSet presAssocID="{E1394492-3956-4F1B-9714-E48176628E5E}" presName="spaceRect" presStyleCnt="0"/>
      <dgm:spPr/>
    </dgm:pt>
    <dgm:pt modelId="{EB80E484-4DAF-4B09-B6EC-7DF4631B5288}" type="pres">
      <dgm:prSet presAssocID="{E1394492-3956-4F1B-9714-E48176628E5E}" presName="parTx" presStyleLbl="revTx" presStyleIdx="3" presStyleCnt="6">
        <dgm:presLayoutVars>
          <dgm:chMax val="0"/>
          <dgm:chPref val="0"/>
        </dgm:presLayoutVars>
      </dgm:prSet>
      <dgm:spPr/>
    </dgm:pt>
    <dgm:pt modelId="{AE6BED06-E544-4CA7-AA3E-98B1E270A57C}" type="pres">
      <dgm:prSet presAssocID="{7E5BA89E-B74E-4D3B-A5D3-44E72FBED5A0}" presName="sibTrans" presStyleCnt="0"/>
      <dgm:spPr/>
    </dgm:pt>
    <dgm:pt modelId="{265B5EC9-1442-4802-9552-C08D15525275}" type="pres">
      <dgm:prSet presAssocID="{0A14B025-59BF-4F18-A8D8-4A032FB1668B}" presName="compNode" presStyleCnt="0"/>
      <dgm:spPr/>
    </dgm:pt>
    <dgm:pt modelId="{D92D02E0-96CA-4D66-A35A-CD04B6FC3A42}" type="pres">
      <dgm:prSet presAssocID="{0A14B025-59BF-4F18-A8D8-4A032FB1668B}" presName="bgRect" presStyleLbl="bgShp" presStyleIdx="4" presStyleCnt="6"/>
      <dgm:spPr/>
    </dgm:pt>
    <dgm:pt modelId="{92DAB544-5AF7-4CA3-9807-AFC1371DDDA8}" type="pres">
      <dgm:prSet presAssocID="{0A14B025-59BF-4F18-A8D8-4A032FB1668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atabase"/>
        </a:ext>
      </dgm:extLst>
    </dgm:pt>
    <dgm:pt modelId="{BA1F4F3E-46E8-4070-A635-A0CA1C12FB1A}" type="pres">
      <dgm:prSet presAssocID="{0A14B025-59BF-4F18-A8D8-4A032FB1668B}" presName="spaceRect" presStyleCnt="0"/>
      <dgm:spPr/>
    </dgm:pt>
    <dgm:pt modelId="{7FB0A66E-DAA9-4D56-B04C-B5A365D9BAF6}" type="pres">
      <dgm:prSet presAssocID="{0A14B025-59BF-4F18-A8D8-4A032FB1668B}" presName="parTx" presStyleLbl="revTx" presStyleIdx="4" presStyleCnt="6">
        <dgm:presLayoutVars>
          <dgm:chMax val="0"/>
          <dgm:chPref val="0"/>
        </dgm:presLayoutVars>
      </dgm:prSet>
      <dgm:spPr/>
    </dgm:pt>
    <dgm:pt modelId="{491B39C7-A33C-4EF1-9B95-9367EEEBC8A3}" type="pres">
      <dgm:prSet presAssocID="{63CD2225-DE5F-4736-A5ED-3FFAA17F4361}" presName="sibTrans" presStyleCnt="0"/>
      <dgm:spPr/>
    </dgm:pt>
    <dgm:pt modelId="{7CE5C4AC-6F23-44FB-B205-E5E5D52E191E}" type="pres">
      <dgm:prSet presAssocID="{EC4DEAD4-5DEA-4530-9803-3A4904DB2F93}" presName="compNode" presStyleCnt="0"/>
      <dgm:spPr/>
    </dgm:pt>
    <dgm:pt modelId="{D16BBE6D-7A18-4405-B46B-AC62CEE372DE}" type="pres">
      <dgm:prSet presAssocID="{EC4DEAD4-5DEA-4530-9803-3A4904DB2F93}" presName="bgRect" presStyleLbl="bgShp" presStyleIdx="5" presStyleCnt="6"/>
      <dgm:spPr/>
    </dgm:pt>
    <dgm:pt modelId="{42C5B82E-4F53-48D4-843B-F59112C12F8A}" type="pres">
      <dgm:prSet presAssocID="{EC4DEAD4-5DEA-4530-9803-3A4904DB2F9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hermometer"/>
        </a:ext>
      </dgm:extLst>
    </dgm:pt>
    <dgm:pt modelId="{D17F8E26-06B8-4D83-B53B-5E9455EE960A}" type="pres">
      <dgm:prSet presAssocID="{EC4DEAD4-5DEA-4530-9803-3A4904DB2F93}" presName="spaceRect" presStyleCnt="0"/>
      <dgm:spPr/>
    </dgm:pt>
    <dgm:pt modelId="{E3BF13E7-7520-400B-9927-5BF4A5DA3F74}" type="pres">
      <dgm:prSet presAssocID="{EC4DEAD4-5DEA-4530-9803-3A4904DB2F93}" presName="parTx" presStyleLbl="revTx" presStyleIdx="5" presStyleCnt="6">
        <dgm:presLayoutVars>
          <dgm:chMax val="0"/>
          <dgm:chPref val="0"/>
        </dgm:presLayoutVars>
      </dgm:prSet>
      <dgm:spPr/>
    </dgm:pt>
  </dgm:ptLst>
  <dgm:cxnLst>
    <dgm:cxn modelId="{E781F409-645F-41FE-BB70-536115D38F0F}" srcId="{43D519CB-4561-4319-B04A-C1265FF340CD}" destId="{E1394492-3956-4F1B-9714-E48176628E5E}" srcOrd="3" destOrd="0" parTransId="{91DBF57E-4938-4510-8B09-964BF46F9D1D}" sibTransId="{7E5BA89E-B74E-4D3B-A5D3-44E72FBED5A0}"/>
    <dgm:cxn modelId="{A9A2900A-EE09-473C-9931-FC914599A80F}" srcId="{43D519CB-4561-4319-B04A-C1265FF340CD}" destId="{012B5627-0AB9-47D5-BAFE-44D77D86E1FC}" srcOrd="0" destOrd="0" parTransId="{2F533DC8-D3BC-4439-AC37-4E310DB94EDF}" sibTransId="{1A6FEE09-C2E8-4B3F-AF14-02F6E0D84D7F}"/>
    <dgm:cxn modelId="{5301DD28-EE8D-41E6-B413-B942EB34BAF6}" type="presOf" srcId="{749D9287-9F8E-4FC1-BF21-167DA99F7BC4}" destId="{770C021F-416E-4DD1-A5C6-B6B0FDFF24E3}" srcOrd="0" destOrd="0" presId="urn:microsoft.com/office/officeart/2018/2/layout/IconVerticalSolidList"/>
    <dgm:cxn modelId="{345E456C-FD8D-4CD6-9F39-566963710109}" type="presOf" srcId="{0A14B025-59BF-4F18-A8D8-4A032FB1668B}" destId="{7FB0A66E-DAA9-4D56-B04C-B5A365D9BAF6}" srcOrd="0" destOrd="0" presId="urn:microsoft.com/office/officeart/2018/2/layout/IconVerticalSolidList"/>
    <dgm:cxn modelId="{C1662858-4947-4650-BB8E-9CC040A9D75F}" type="presOf" srcId="{43D519CB-4561-4319-B04A-C1265FF340CD}" destId="{757AF4D8-069C-413A-BE36-92677953AA08}" srcOrd="0" destOrd="0" presId="urn:microsoft.com/office/officeart/2018/2/layout/IconVerticalSolidList"/>
    <dgm:cxn modelId="{0DDEA986-D809-482D-9C97-95BB20691C6C}" type="presOf" srcId="{EC4DEAD4-5DEA-4530-9803-3A4904DB2F93}" destId="{E3BF13E7-7520-400B-9927-5BF4A5DA3F74}" srcOrd="0" destOrd="0" presId="urn:microsoft.com/office/officeart/2018/2/layout/IconVerticalSolidList"/>
    <dgm:cxn modelId="{D494BBA2-DC1E-4AFA-AA5D-4041498769CE}" srcId="{43D519CB-4561-4319-B04A-C1265FF340CD}" destId="{EC4DEAD4-5DEA-4530-9803-3A4904DB2F93}" srcOrd="5" destOrd="0" parTransId="{12C96664-AE45-45D4-B050-ADEC1AFE8757}" sibTransId="{9F2803E9-3235-4A81-8ED3-150DD58B9CF8}"/>
    <dgm:cxn modelId="{DD4A66C2-5B78-4C73-8E4F-20A3EF4ABCEF}" srcId="{43D519CB-4561-4319-B04A-C1265FF340CD}" destId="{749D9287-9F8E-4FC1-BF21-167DA99F7BC4}" srcOrd="2" destOrd="0" parTransId="{6A46A48C-B0EC-44D3-98C0-DC6B46FB9639}" sibTransId="{4E39CD6B-D0D9-45CA-BE8F-5723D536F735}"/>
    <dgm:cxn modelId="{97F313C6-654F-4AFD-8873-21170CA61617}" srcId="{43D519CB-4561-4319-B04A-C1265FF340CD}" destId="{0A14B025-59BF-4F18-A8D8-4A032FB1668B}" srcOrd="4" destOrd="0" parTransId="{98235D8C-74CF-404C-9A69-608C83D907EE}" sibTransId="{63CD2225-DE5F-4736-A5ED-3FFAA17F4361}"/>
    <dgm:cxn modelId="{9BC6EED7-427B-4599-8D47-4395F42FCDB7}" type="presOf" srcId="{4D844705-9367-47AE-AE6C-76299040CA3D}" destId="{1E2A8865-9C47-4E7F-AEF0-A24FD2A70448}" srcOrd="0" destOrd="0" presId="urn:microsoft.com/office/officeart/2018/2/layout/IconVerticalSolidList"/>
    <dgm:cxn modelId="{640DEEE8-C92C-4274-863B-2E5C82B55285}" type="presOf" srcId="{012B5627-0AB9-47D5-BAFE-44D77D86E1FC}" destId="{95902BE4-C183-434E-A75E-F3D2E62777F0}" srcOrd="0" destOrd="0" presId="urn:microsoft.com/office/officeart/2018/2/layout/IconVerticalSolidList"/>
    <dgm:cxn modelId="{0FA158F5-3515-4554-BD93-C696ECE6F488}" type="presOf" srcId="{E1394492-3956-4F1B-9714-E48176628E5E}" destId="{EB80E484-4DAF-4B09-B6EC-7DF4631B5288}" srcOrd="0" destOrd="0" presId="urn:microsoft.com/office/officeart/2018/2/layout/IconVerticalSolidList"/>
    <dgm:cxn modelId="{B0D426FD-954B-480D-81F4-88840FE1E007}" srcId="{43D519CB-4561-4319-B04A-C1265FF340CD}" destId="{4D844705-9367-47AE-AE6C-76299040CA3D}" srcOrd="1" destOrd="0" parTransId="{439A1B2C-7C21-454E-A539-F714DD4B927F}" sibTransId="{CA1A1402-7E20-459E-92CC-FD882C50FB7C}"/>
    <dgm:cxn modelId="{F72D3203-D6CA-4562-9F57-C1FE9C744257}" type="presParOf" srcId="{757AF4D8-069C-413A-BE36-92677953AA08}" destId="{2350D4BA-DF44-4E3A-9B01-81B0406B9467}" srcOrd="0" destOrd="0" presId="urn:microsoft.com/office/officeart/2018/2/layout/IconVerticalSolidList"/>
    <dgm:cxn modelId="{4F2C0B05-5582-4DAA-A454-C7BDBBDDD131}" type="presParOf" srcId="{2350D4BA-DF44-4E3A-9B01-81B0406B9467}" destId="{A4AC2341-7AFF-4B9F-BAD5-CA5646938025}" srcOrd="0" destOrd="0" presId="urn:microsoft.com/office/officeart/2018/2/layout/IconVerticalSolidList"/>
    <dgm:cxn modelId="{7D3F452B-5BED-47F1-8329-31E3CACFAA6F}" type="presParOf" srcId="{2350D4BA-DF44-4E3A-9B01-81B0406B9467}" destId="{F64C50EA-EBA6-4B12-AE60-6BD97903EFE6}" srcOrd="1" destOrd="0" presId="urn:microsoft.com/office/officeart/2018/2/layout/IconVerticalSolidList"/>
    <dgm:cxn modelId="{4C67BBB0-7684-4F84-9C7F-C188B0CF98ED}" type="presParOf" srcId="{2350D4BA-DF44-4E3A-9B01-81B0406B9467}" destId="{092F9695-2B9E-47FB-9C9F-9455D4150044}" srcOrd="2" destOrd="0" presId="urn:microsoft.com/office/officeart/2018/2/layout/IconVerticalSolidList"/>
    <dgm:cxn modelId="{369B0687-9F26-44EF-AA15-90F747F27A72}" type="presParOf" srcId="{2350D4BA-DF44-4E3A-9B01-81B0406B9467}" destId="{95902BE4-C183-434E-A75E-F3D2E62777F0}" srcOrd="3" destOrd="0" presId="urn:microsoft.com/office/officeart/2018/2/layout/IconVerticalSolidList"/>
    <dgm:cxn modelId="{54FE1313-A985-4FBA-A70C-449D5A92B01F}" type="presParOf" srcId="{757AF4D8-069C-413A-BE36-92677953AA08}" destId="{F2EACEDC-4B07-49E2-8C2D-9FCD518F2E2B}" srcOrd="1" destOrd="0" presId="urn:microsoft.com/office/officeart/2018/2/layout/IconVerticalSolidList"/>
    <dgm:cxn modelId="{A9FE2448-A000-4F32-A1E3-BBA713807B67}" type="presParOf" srcId="{757AF4D8-069C-413A-BE36-92677953AA08}" destId="{C76F9882-90E9-4E49-86C3-EF8F15CFC533}" srcOrd="2" destOrd="0" presId="urn:microsoft.com/office/officeart/2018/2/layout/IconVerticalSolidList"/>
    <dgm:cxn modelId="{DA340933-B579-4A54-B3BF-D6E6401D64B2}" type="presParOf" srcId="{C76F9882-90E9-4E49-86C3-EF8F15CFC533}" destId="{AEDF99A8-391C-4772-B2A6-917FEEB700DC}" srcOrd="0" destOrd="0" presId="urn:microsoft.com/office/officeart/2018/2/layout/IconVerticalSolidList"/>
    <dgm:cxn modelId="{5223A161-0988-4BC5-85B1-62B3C614BB14}" type="presParOf" srcId="{C76F9882-90E9-4E49-86C3-EF8F15CFC533}" destId="{EC2C9A30-0AEF-4577-8D49-829D359C52BB}" srcOrd="1" destOrd="0" presId="urn:microsoft.com/office/officeart/2018/2/layout/IconVerticalSolidList"/>
    <dgm:cxn modelId="{A6BE42B2-F784-404B-9AD8-9EA855C99056}" type="presParOf" srcId="{C76F9882-90E9-4E49-86C3-EF8F15CFC533}" destId="{9D5E64E0-4B32-4476-9A09-E27009B7A2AC}" srcOrd="2" destOrd="0" presId="urn:microsoft.com/office/officeart/2018/2/layout/IconVerticalSolidList"/>
    <dgm:cxn modelId="{CC296924-45D5-4556-BB91-81B6D7D05F0E}" type="presParOf" srcId="{C76F9882-90E9-4E49-86C3-EF8F15CFC533}" destId="{1E2A8865-9C47-4E7F-AEF0-A24FD2A70448}" srcOrd="3" destOrd="0" presId="urn:microsoft.com/office/officeart/2018/2/layout/IconVerticalSolidList"/>
    <dgm:cxn modelId="{5A4F756D-1A7C-4A53-8057-446C8D37F8E6}" type="presParOf" srcId="{757AF4D8-069C-413A-BE36-92677953AA08}" destId="{9B910371-EB05-49D8-8E27-2BE65DBF093D}" srcOrd="3" destOrd="0" presId="urn:microsoft.com/office/officeart/2018/2/layout/IconVerticalSolidList"/>
    <dgm:cxn modelId="{71194E8F-9D5C-4B16-9628-0AABCC994610}" type="presParOf" srcId="{757AF4D8-069C-413A-BE36-92677953AA08}" destId="{8E98CB65-A7C9-401E-B5D6-775D9CE274D7}" srcOrd="4" destOrd="0" presId="urn:microsoft.com/office/officeart/2018/2/layout/IconVerticalSolidList"/>
    <dgm:cxn modelId="{09339129-D632-45B0-90E2-12AADC05A0A9}" type="presParOf" srcId="{8E98CB65-A7C9-401E-B5D6-775D9CE274D7}" destId="{A032160D-526E-4B7E-8488-78DEB2063891}" srcOrd="0" destOrd="0" presId="urn:microsoft.com/office/officeart/2018/2/layout/IconVerticalSolidList"/>
    <dgm:cxn modelId="{935431D5-7F27-4437-91DA-33575DAD2612}" type="presParOf" srcId="{8E98CB65-A7C9-401E-B5D6-775D9CE274D7}" destId="{2D281A25-B3DC-48B6-BEB9-46A7DE8E1841}" srcOrd="1" destOrd="0" presId="urn:microsoft.com/office/officeart/2018/2/layout/IconVerticalSolidList"/>
    <dgm:cxn modelId="{D5FB4D43-E7C9-47D4-84FB-613EC6E4FF98}" type="presParOf" srcId="{8E98CB65-A7C9-401E-B5D6-775D9CE274D7}" destId="{1CD0AE4D-EF4D-4A62-B153-5E75F95578D0}" srcOrd="2" destOrd="0" presId="urn:microsoft.com/office/officeart/2018/2/layout/IconVerticalSolidList"/>
    <dgm:cxn modelId="{55A9041D-643A-4498-ABBF-73167699238F}" type="presParOf" srcId="{8E98CB65-A7C9-401E-B5D6-775D9CE274D7}" destId="{770C021F-416E-4DD1-A5C6-B6B0FDFF24E3}" srcOrd="3" destOrd="0" presId="urn:microsoft.com/office/officeart/2018/2/layout/IconVerticalSolidList"/>
    <dgm:cxn modelId="{91985B10-7A25-4973-94AF-F74BBFAE13F8}" type="presParOf" srcId="{757AF4D8-069C-413A-BE36-92677953AA08}" destId="{F481CFE6-70D8-4D1A-BC57-AB80FDF164F3}" srcOrd="5" destOrd="0" presId="urn:microsoft.com/office/officeart/2018/2/layout/IconVerticalSolidList"/>
    <dgm:cxn modelId="{C3C6F6D1-074B-40AE-8621-695C8DEA064A}" type="presParOf" srcId="{757AF4D8-069C-413A-BE36-92677953AA08}" destId="{215BFC3E-5982-44BA-A0F5-21BB3FCDCFAE}" srcOrd="6" destOrd="0" presId="urn:microsoft.com/office/officeart/2018/2/layout/IconVerticalSolidList"/>
    <dgm:cxn modelId="{D0B214A0-5BEF-4654-9707-E801B0BCAFDB}" type="presParOf" srcId="{215BFC3E-5982-44BA-A0F5-21BB3FCDCFAE}" destId="{E43ADF54-82B9-4ABC-9895-EA133271AF96}" srcOrd="0" destOrd="0" presId="urn:microsoft.com/office/officeart/2018/2/layout/IconVerticalSolidList"/>
    <dgm:cxn modelId="{E5A90C46-D61A-48DF-895E-F43A31B5A3F5}" type="presParOf" srcId="{215BFC3E-5982-44BA-A0F5-21BB3FCDCFAE}" destId="{D438A736-8355-4BDE-BCD4-AAFC9CC4A290}" srcOrd="1" destOrd="0" presId="urn:microsoft.com/office/officeart/2018/2/layout/IconVerticalSolidList"/>
    <dgm:cxn modelId="{3B6C383A-0EB6-47F4-A1B6-E33D6C06F590}" type="presParOf" srcId="{215BFC3E-5982-44BA-A0F5-21BB3FCDCFAE}" destId="{02D3548B-D34C-4C69-A44E-CCE9B5AF6450}" srcOrd="2" destOrd="0" presId="urn:microsoft.com/office/officeart/2018/2/layout/IconVerticalSolidList"/>
    <dgm:cxn modelId="{7F54C467-BD05-40EE-989E-37712EEEFF50}" type="presParOf" srcId="{215BFC3E-5982-44BA-A0F5-21BB3FCDCFAE}" destId="{EB80E484-4DAF-4B09-B6EC-7DF4631B5288}" srcOrd="3" destOrd="0" presId="urn:microsoft.com/office/officeart/2018/2/layout/IconVerticalSolidList"/>
    <dgm:cxn modelId="{C230E749-C14C-426A-BB5B-768AD1CC67D6}" type="presParOf" srcId="{757AF4D8-069C-413A-BE36-92677953AA08}" destId="{AE6BED06-E544-4CA7-AA3E-98B1E270A57C}" srcOrd="7" destOrd="0" presId="urn:microsoft.com/office/officeart/2018/2/layout/IconVerticalSolidList"/>
    <dgm:cxn modelId="{A046C8C2-1B5A-49E0-93B4-4B20C535B85F}" type="presParOf" srcId="{757AF4D8-069C-413A-BE36-92677953AA08}" destId="{265B5EC9-1442-4802-9552-C08D15525275}" srcOrd="8" destOrd="0" presId="urn:microsoft.com/office/officeart/2018/2/layout/IconVerticalSolidList"/>
    <dgm:cxn modelId="{4DFB1813-D65B-4ED8-BBA0-D0B66EDF0F01}" type="presParOf" srcId="{265B5EC9-1442-4802-9552-C08D15525275}" destId="{D92D02E0-96CA-4D66-A35A-CD04B6FC3A42}" srcOrd="0" destOrd="0" presId="urn:microsoft.com/office/officeart/2018/2/layout/IconVerticalSolidList"/>
    <dgm:cxn modelId="{9D58E81C-5574-4EE2-8768-A5F9B0118FD9}" type="presParOf" srcId="{265B5EC9-1442-4802-9552-C08D15525275}" destId="{92DAB544-5AF7-4CA3-9807-AFC1371DDDA8}" srcOrd="1" destOrd="0" presId="urn:microsoft.com/office/officeart/2018/2/layout/IconVerticalSolidList"/>
    <dgm:cxn modelId="{7814D606-7649-4A05-9164-C567FCC26C3B}" type="presParOf" srcId="{265B5EC9-1442-4802-9552-C08D15525275}" destId="{BA1F4F3E-46E8-4070-A635-A0CA1C12FB1A}" srcOrd="2" destOrd="0" presId="urn:microsoft.com/office/officeart/2018/2/layout/IconVerticalSolidList"/>
    <dgm:cxn modelId="{D60EA495-7CBF-42B6-9FB0-664A73AD2450}" type="presParOf" srcId="{265B5EC9-1442-4802-9552-C08D15525275}" destId="{7FB0A66E-DAA9-4D56-B04C-B5A365D9BAF6}" srcOrd="3" destOrd="0" presId="urn:microsoft.com/office/officeart/2018/2/layout/IconVerticalSolidList"/>
    <dgm:cxn modelId="{50372AC8-1181-453A-A3B0-332B9E2C1B32}" type="presParOf" srcId="{757AF4D8-069C-413A-BE36-92677953AA08}" destId="{491B39C7-A33C-4EF1-9B95-9367EEEBC8A3}" srcOrd="9" destOrd="0" presId="urn:microsoft.com/office/officeart/2018/2/layout/IconVerticalSolidList"/>
    <dgm:cxn modelId="{3F405305-C33C-4827-953E-07B306984EB1}" type="presParOf" srcId="{757AF4D8-069C-413A-BE36-92677953AA08}" destId="{7CE5C4AC-6F23-44FB-B205-E5E5D52E191E}" srcOrd="10" destOrd="0" presId="urn:microsoft.com/office/officeart/2018/2/layout/IconVerticalSolidList"/>
    <dgm:cxn modelId="{E72E7C98-6768-49BC-86F3-BE977554A6E1}" type="presParOf" srcId="{7CE5C4AC-6F23-44FB-B205-E5E5D52E191E}" destId="{D16BBE6D-7A18-4405-B46B-AC62CEE372DE}" srcOrd="0" destOrd="0" presId="urn:microsoft.com/office/officeart/2018/2/layout/IconVerticalSolidList"/>
    <dgm:cxn modelId="{6B35E5FF-5186-40FD-BFBF-C61886E8E92C}" type="presParOf" srcId="{7CE5C4AC-6F23-44FB-B205-E5E5D52E191E}" destId="{42C5B82E-4F53-48D4-843B-F59112C12F8A}" srcOrd="1" destOrd="0" presId="urn:microsoft.com/office/officeart/2018/2/layout/IconVerticalSolidList"/>
    <dgm:cxn modelId="{A26A7621-B319-4ED9-A9F1-743030E7EB3D}" type="presParOf" srcId="{7CE5C4AC-6F23-44FB-B205-E5E5D52E191E}" destId="{D17F8E26-06B8-4D83-B53B-5E9455EE960A}" srcOrd="2" destOrd="0" presId="urn:microsoft.com/office/officeart/2018/2/layout/IconVerticalSolidList"/>
    <dgm:cxn modelId="{CD2F1C4B-D455-4BB9-94A4-9A21F0FE0D5F}" type="presParOf" srcId="{7CE5C4AC-6F23-44FB-B205-E5E5D52E191E}" destId="{E3BF13E7-7520-400B-9927-5BF4A5DA3F7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533662-E5B4-42AD-8A1E-0BF65DD3B2A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EB3D7C08-4E8C-46DF-AC52-102BAA0BB852}">
      <dgm:prSet custT="1"/>
      <dgm:spPr/>
      <dgm:t>
        <a:bodyPr/>
        <a:lstStyle/>
        <a:p>
          <a:r>
            <a:rPr lang="en-US" sz="2400"/>
            <a:t>Environmental indicators are mostly screening-level proxies for actual exposure or risk</a:t>
          </a:r>
        </a:p>
      </dgm:t>
    </dgm:pt>
    <dgm:pt modelId="{2BE5BB42-18BE-419B-A3CE-CA542BD0957F}" type="parTrans" cxnId="{C3B5A1DD-4415-4E73-BF64-67302F0138EE}">
      <dgm:prSet/>
      <dgm:spPr/>
      <dgm:t>
        <a:bodyPr/>
        <a:lstStyle/>
        <a:p>
          <a:endParaRPr lang="en-US"/>
        </a:p>
      </dgm:t>
    </dgm:pt>
    <dgm:pt modelId="{C8A6A1BF-B817-472E-A589-78CD696C778E}" type="sibTrans" cxnId="{C3B5A1DD-4415-4E73-BF64-67302F0138EE}">
      <dgm:prSet/>
      <dgm:spPr/>
      <dgm:t>
        <a:bodyPr/>
        <a:lstStyle/>
        <a:p>
          <a:endParaRPr lang="en-US"/>
        </a:p>
      </dgm:t>
    </dgm:pt>
    <dgm:pt modelId="{DD8E4CA9-952F-41FB-AE1E-39832840F93A}">
      <dgm:prSet custT="1"/>
      <dgm:spPr/>
      <dgm:t>
        <a:bodyPr/>
        <a:lstStyle/>
        <a:p>
          <a:r>
            <a:rPr lang="en-US" sz="2400"/>
            <a:t>Indicators vary in vintage </a:t>
          </a:r>
        </a:p>
      </dgm:t>
    </dgm:pt>
    <dgm:pt modelId="{7A898828-A851-4BB7-99A0-34163B7EC31F}" type="parTrans" cxnId="{9C5AA604-2082-40F5-B3A4-259D3C19C23B}">
      <dgm:prSet/>
      <dgm:spPr/>
      <dgm:t>
        <a:bodyPr/>
        <a:lstStyle/>
        <a:p>
          <a:endParaRPr lang="en-US"/>
        </a:p>
      </dgm:t>
    </dgm:pt>
    <dgm:pt modelId="{E62DC02A-A8C5-4F5C-98DC-C324F98CC70D}" type="sibTrans" cxnId="{9C5AA604-2082-40F5-B3A4-259D3C19C23B}">
      <dgm:prSet/>
      <dgm:spPr/>
      <dgm:t>
        <a:bodyPr/>
        <a:lstStyle/>
        <a:p>
          <a:endParaRPr lang="en-US"/>
        </a:p>
      </dgm:t>
    </dgm:pt>
    <dgm:pt modelId="{F56805C4-BC9D-49F3-9673-6CAFBFE2C97A}">
      <dgm:prSet custT="1"/>
      <dgm:spPr/>
      <dgm:t>
        <a:bodyPr/>
        <a:lstStyle/>
        <a:p>
          <a:r>
            <a:rPr lang="en-US" sz="2400"/>
            <a:t>EJSCREEN does not cover all environmental or EJ issues</a:t>
          </a:r>
        </a:p>
      </dgm:t>
    </dgm:pt>
    <dgm:pt modelId="{52B88F9F-3FA0-4DA5-B5D3-001571EFAC19}" type="parTrans" cxnId="{F35AE2FB-1479-4D0F-B2F2-272EC9C48C83}">
      <dgm:prSet/>
      <dgm:spPr/>
      <dgm:t>
        <a:bodyPr/>
        <a:lstStyle/>
        <a:p>
          <a:endParaRPr lang="en-US"/>
        </a:p>
      </dgm:t>
    </dgm:pt>
    <dgm:pt modelId="{9935249D-235F-4788-A046-B4D5E134BFD9}" type="sibTrans" cxnId="{F35AE2FB-1479-4D0F-B2F2-272EC9C48C83}">
      <dgm:prSet/>
      <dgm:spPr/>
      <dgm:t>
        <a:bodyPr/>
        <a:lstStyle/>
        <a:p>
          <a:endParaRPr lang="en-US"/>
        </a:p>
      </dgm:t>
    </dgm:pt>
    <dgm:pt modelId="{050E9A70-F088-4FA4-A9CB-FB018E587BC9}">
      <dgm:prSet custT="1"/>
      <dgm:spPr/>
      <dgm:t>
        <a:bodyPr/>
        <a:lstStyle/>
        <a:p>
          <a:r>
            <a:rPr lang="en-US" sz="2400"/>
            <a:t>Census data has limitations and can obscure small communities</a:t>
          </a:r>
        </a:p>
      </dgm:t>
    </dgm:pt>
    <dgm:pt modelId="{A4EBCF88-FAF6-4CBD-9FFA-8A4556F4C3E1}" type="parTrans" cxnId="{79932CE9-1319-4C76-AB2D-6AE66C2911C2}">
      <dgm:prSet/>
      <dgm:spPr/>
      <dgm:t>
        <a:bodyPr/>
        <a:lstStyle/>
        <a:p>
          <a:endParaRPr lang="en-US"/>
        </a:p>
      </dgm:t>
    </dgm:pt>
    <dgm:pt modelId="{A1130079-5E61-460F-B6EF-A98A64DC1DE0}" type="sibTrans" cxnId="{79932CE9-1319-4C76-AB2D-6AE66C2911C2}">
      <dgm:prSet/>
      <dgm:spPr/>
      <dgm:t>
        <a:bodyPr/>
        <a:lstStyle/>
        <a:p>
          <a:endParaRPr lang="en-US"/>
        </a:p>
      </dgm:t>
    </dgm:pt>
    <dgm:pt modelId="{2A0914B2-F43E-43C9-B971-9B3A39367863}">
      <dgm:prSet custT="1"/>
      <dgm:spPr/>
      <dgm:t>
        <a:bodyPr/>
        <a:lstStyle/>
        <a:p>
          <a:r>
            <a:rPr lang="en-US" sz="2400"/>
            <a:t>Results should always be verified on the ground when possible</a:t>
          </a:r>
        </a:p>
      </dgm:t>
    </dgm:pt>
    <dgm:pt modelId="{B9BF44F7-7ECF-4668-9160-5F66F360C15F}" type="parTrans" cxnId="{63ED775A-C5FC-4075-941B-02E0ACEF0FC2}">
      <dgm:prSet/>
      <dgm:spPr/>
      <dgm:t>
        <a:bodyPr/>
        <a:lstStyle/>
        <a:p>
          <a:endParaRPr lang="en-US"/>
        </a:p>
      </dgm:t>
    </dgm:pt>
    <dgm:pt modelId="{19417184-74C6-47A3-9B75-29F08A09D244}" type="sibTrans" cxnId="{63ED775A-C5FC-4075-941B-02E0ACEF0FC2}">
      <dgm:prSet/>
      <dgm:spPr/>
      <dgm:t>
        <a:bodyPr/>
        <a:lstStyle/>
        <a:p>
          <a:endParaRPr lang="en-US"/>
        </a:p>
      </dgm:t>
    </dgm:pt>
    <dgm:pt modelId="{A54AD864-B360-4EE5-A812-EEFE45031F8F}">
      <dgm:prSet custT="1"/>
      <dgm:spPr/>
      <dgm:t>
        <a:bodyPr/>
        <a:lstStyle/>
        <a:p>
          <a:r>
            <a:rPr lang="en-US" sz="2400"/>
            <a:t>EJSCREEN does not identify EJ communities </a:t>
          </a:r>
        </a:p>
        <a:p>
          <a:r>
            <a:rPr lang="en-US" sz="1900"/>
            <a:t>*It helps identify areas that  may have </a:t>
          </a:r>
          <a:r>
            <a:rPr lang="en-US" sz="1900" b="1">
              <a:solidFill>
                <a:schemeClr val="accent6"/>
              </a:solidFill>
              <a:latin typeface="Calibri" panose="020F0502020204030204"/>
            </a:rPr>
            <a:t>higher</a:t>
          </a:r>
          <a:r>
            <a:rPr lang="en-US" sz="1900" b="1"/>
            <a:t> </a:t>
          </a:r>
          <a:r>
            <a:rPr lang="en-US" sz="1900" b="1">
              <a:solidFill>
                <a:schemeClr val="accent6"/>
              </a:solidFill>
              <a:latin typeface="Calibri" panose="020F0502020204030204"/>
            </a:rPr>
            <a:t>pollution</a:t>
          </a:r>
          <a:r>
            <a:rPr lang="en-US" sz="1900" b="1"/>
            <a:t> </a:t>
          </a:r>
          <a:r>
            <a:rPr lang="en-US" sz="1900" b="1">
              <a:solidFill>
                <a:schemeClr val="accent6"/>
              </a:solidFill>
              <a:latin typeface="Calibri" panose="020F0502020204030204"/>
            </a:rPr>
            <a:t>burdens</a:t>
          </a:r>
          <a:r>
            <a:rPr lang="en-US" sz="1900"/>
            <a:t> and </a:t>
          </a:r>
          <a:r>
            <a:rPr lang="en-US" sz="1900" b="1">
              <a:solidFill>
                <a:schemeClr val="accent6"/>
              </a:solidFill>
              <a:latin typeface="Calibri" panose="020F0502020204030204"/>
            </a:rPr>
            <a:t>vulnerable</a:t>
          </a:r>
          <a:r>
            <a:rPr lang="en-US" sz="1900" b="1"/>
            <a:t> </a:t>
          </a:r>
          <a:r>
            <a:rPr lang="en-US" sz="1900" b="1">
              <a:solidFill>
                <a:schemeClr val="accent6"/>
              </a:solidFill>
              <a:latin typeface="Calibri" panose="020F0502020204030204"/>
            </a:rPr>
            <a:t>populations</a:t>
          </a:r>
          <a:r>
            <a:rPr lang="en-US" sz="1900"/>
            <a:t> present.</a:t>
          </a:r>
        </a:p>
      </dgm:t>
    </dgm:pt>
    <dgm:pt modelId="{9DA22FCE-CFAA-4137-9052-D7DF79ED5AAB}" type="parTrans" cxnId="{C50996E1-AC6A-4745-8988-18CDA311C215}">
      <dgm:prSet/>
      <dgm:spPr/>
      <dgm:t>
        <a:bodyPr/>
        <a:lstStyle/>
        <a:p>
          <a:endParaRPr lang="en-US"/>
        </a:p>
      </dgm:t>
    </dgm:pt>
    <dgm:pt modelId="{9B97DE5F-BB1E-4DB9-8365-1F02D0F8AFCA}" type="sibTrans" cxnId="{C50996E1-AC6A-4745-8988-18CDA311C215}">
      <dgm:prSet/>
      <dgm:spPr/>
      <dgm:t>
        <a:bodyPr/>
        <a:lstStyle/>
        <a:p>
          <a:endParaRPr lang="en-US"/>
        </a:p>
      </dgm:t>
    </dgm:pt>
    <dgm:pt modelId="{84DAEFAA-D9F0-4CF0-B50B-56FB083F70B6}" type="pres">
      <dgm:prSet presAssocID="{D1533662-E5B4-42AD-8A1E-0BF65DD3B2A1}" presName="vert0" presStyleCnt="0">
        <dgm:presLayoutVars>
          <dgm:dir/>
          <dgm:animOne val="branch"/>
          <dgm:animLvl val="lvl"/>
        </dgm:presLayoutVars>
      </dgm:prSet>
      <dgm:spPr/>
    </dgm:pt>
    <dgm:pt modelId="{CA670A31-CBFB-43CD-A17B-36378AF5BB9F}" type="pres">
      <dgm:prSet presAssocID="{EB3D7C08-4E8C-46DF-AC52-102BAA0BB852}" presName="thickLine" presStyleLbl="alignNode1" presStyleIdx="0" presStyleCnt="6"/>
      <dgm:spPr/>
    </dgm:pt>
    <dgm:pt modelId="{5A0D6914-C003-4E4E-A717-A3ECAC760EBF}" type="pres">
      <dgm:prSet presAssocID="{EB3D7C08-4E8C-46DF-AC52-102BAA0BB852}" presName="horz1" presStyleCnt="0"/>
      <dgm:spPr/>
    </dgm:pt>
    <dgm:pt modelId="{6AD10C91-B953-4C3C-AF82-6ABFC0B8E95D}" type="pres">
      <dgm:prSet presAssocID="{EB3D7C08-4E8C-46DF-AC52-102BAA0BB852}" presName="tx1" presStyleLbl="revTx" presStyleIdx="0" presStyleCnt="6"/>
      <dgm:spPr/>
    </dgm:pt>
    <dgm:pt modelId="{A3E0CA72-17F5-4ACA-8B0E-04327CA3B574}" type="pres">
      <dgm:prSet presAssocID="{EB3D7C08-4E8C-46DF-AC52-102BAA0BB852}" presName="vert1" presStyleCnt="0"/>
      <dgm:spPr/>
    </dgm:pt>
    <dgm:pt modelId="{85E314D2-1A4A-4849-9412-F0919C8B1B7B}" type="pres">
      <dgm:prSet presAssocID="{DD8E4CA9-952F-41FB-AE1E-39832840F93A}" presName="thickLine" presStyleLbl="alignNode1" presStyleIdx="1" presStyleCnt="6"/>
      <dgm:spPr/>
    </dgm:pt>
    <dgm:pt modelId="{CA9706FF-2C5E-42A0-99F2-4F7E8EFF8770}" type="pres">
      <dgm:prSet presAssocID="{DD8E4CA9-952F-41FB-AE1E-39832840F93A}" presName="horz1" presStyleCnt="0"/>
      <dgm:spPr/>
    </dgm:pt>
    <dgm:pt modelId="{64E13507-74BF-4118-9621-929BE93086DE}" type="pres">
      <dgm:prSet presAssocID="{DD8E4CA9-952F-41FB-AE1E-39832840F93A}" presName="tx1" presStyleLbl="revTx" presStyleIdx="1" presStyleCnt="6"/>
      <dgm:spPr/>
    </dgm:pt>
    <dgm:pt modelId="{CF372AE0-7A52-4C1C-B5E2-525C373E97BF}" type="pres">
      <dgm:prSet presAssocID="{DD8E4CA9-952F-41FB-AE1E-39832840F93A}" presName="vert1" presStyleCnt="0"/>
      <dgm:spPr/>
    </dgm:pt>
    <dgm:pt modelId="{F8A0ABA4-F8B1-4877-9546-E0A8D2849A60}" type="pres">
      <dgm:prSet presAssocID="{F56805C4-BC9D-49F3-9673-6CAFBFE2C97A}" presName="thickLine" presStyleLbl="alignNode1" presStyleIdx="2" presStyleCnt="6"/>
      <dgm:spPr/>
    </dgm:pt>
    <dgm:pt modelId="{F434D734-0EB2-42B7-8F11-72B346300B6A}" type="pres">
      <dgm:prSet presAssocID="{F56805C4-BC9D-49F3-9673-6CAFBFE2C97A}" presName="horz1" presStyleCnt="0"/>
      <dgm:spPr/>
    </dgm:pt>
    <dgm:pt modelId="{641195DF-F59A-4851-82C1-01549005BF62}" type="pres">
      <dgm:prSet presAssocID="{F56805C4-BC9D-49F3-9673-6CAFBFE2C97A}" presName="tx1" presStyleLbl="revTx" presStyleIdx="2" presStyleCnt="6"/>
      <dgm:spPr/>
    </dgm:pt>
    <dgm:pt modelId="{3D9FBE5D-C4FF-4591-A474-8342A3344BC7}" type="pres">
      <dgm:prSet presAssocID="{F56805C4-BC9D-49F3-9673-6CAFBFE2C97A}" presName="vert1" presStyleCnt="0"/>
      <dgm:spPr/>
    </dgm:pt>
    <dgm:pt modelId="{C526369B-2190-442B-BD58-CC07C3B66083}" type="pres">
      <dgm:prSet presAssocID="{050E9A70-F088-4FA4-A9CB-FB018E587BC9}" presName="thickLine" presStyleLbl="alignNode1" presStyleIdx="3" presStyleCnt="6"/>
      <dgm:spPr/>
    </dgm:pt>
    <dgm:pt modelId="{F6E6BBB4-1B6A-42DE-B60F-7C177999A7EF}" type="pres">
      <dgm:prSet presAssocID="{050E9A70-F088-4FA4-A9CB-FB018E587BC9}" presName="horz1" presStyleCnt="0"/>
      <dgm:spPr/>
    </dgm:pt>
    <dgm:pt modelId="{0B7131EA-31FB-499E-ADAA-E5778CDB483F}" type="pres">
      <dgm:prSet presAssocID="{050E9A70-F088-4FA4-A9CB-FB018E587BC9}" presName="tx1" presStyleLbl="revTx" presStyleIdx="3" presStyleCnt="6"/>
      <dgm:spPr/>
    </dgm:pt>
    <dgm:pt modelId="{FE347299-05AA-4510-8877-2F4FB3177131}" type="pres">
      <dgm:prSet presAssocID="{050E9A70-F088-4FA4-A9CB-FB018E587BC9}" presName="vert1" presStyleCnt="0"/>
      <dgm:spPr/>
    </dgm:pt>
    <dgm:pt modelId="{CC763E38-33BC-4DA5-987D-6E017CF07860}" type="pres">
      <dgm:prSet presAssocID="{2A0914B2-F43E-43C9-B971-9B3A39367863}" presName="thickLine" presStyleLbl="alignNode1" presStyleIdx="4" presStyleCnt="6"/>
      <dgm:spPr/>
    </dgm:pt>
    <dgm:pt modelId="{1CDA2DC5-3776-4299-9CFD-99DF28A1D9C6}" type="pres">
      <dgm:prSet presAssocID="{2A0914B2-F43E-43C9-B971-9B3A39367863}" presName="horz1" presStyleCnt="0"/>
      <dgm:spPr/>
    </dgm:pt>
    <dgm:pt modelId="{5B0321C0-D37D-465E-A23B-F6620B9788BE}" type="pres">
      <dgm:prSet presAssocID="{2A0914B2-F43E-43C9-B971-9B3A39367863}" presName="tx1" presStyleLbl="revTx" presStyleIdx="4" presStyleCnt="6"/>
      <dgm:spPr/>
    </dgm:pt>
    <dgm:pt modelId="{FCD63923-DD64-4113-82EF-7F8FEEF5E756}" type="pres">
      <dgm:prSet presAssocID="{2A0914B2-F43E-43C9-B971-9B3A39367863}" presName="vert1" presStyleCnt="0"/>
      <dgm:spPr/>
    </dgm:pt>
    <dgm:pt modelId="{E8E0E05D-7D1D-4CEE-B7DA-B80FEBE108AF}" type="pres">
      <dgm:prSet presAssocID="{A54AD864-B360-4EE5-A812-EEFE45031F8F}" presName="thickLine" presStyleLbl="alignNode1" presStyleIdx="5" presStyleCnt="6"/>
      <dgm:spPr/>
    </dgm:pt>
    <dgm:pt modelId="{2E16DF36-83F2-4B97-8CD0-6188E1F38827}" type="pres">
      <dgm:prSet presAssocID="{A54AD864-B360-4EE5-A812-EEFE45031F8F}" presName="horz1" presStyleCnt="0"/>
      <dgm:spPr/>
    </dgm:pt>
    <dgm:pt modelId="{2EBA8984-DEE3-49C9-88C4-FA0AA5643640}" type="pres">
      <dgm:prSet presAssocID="{A54AD864-B360-4EE5-A812-EEFE45031F8F}" presName="tx1" presStyleLbl="revTx" presStyleIdx="5" presStyleCnt="6"/>
      <dgm:spPr/>
    </dgm:pt>
    <dgm:pt modelId="{A2F3E803-8F4E-4E08-8829-2C7452250BB3}" type="pres">
      <dgm:prSet presAssocID="{A54AD864-B360-4EE5-A812-EEFE45031F8F}" presName="vert1" presStyleCnt="0"/>
      <dgm:spPr/>
    </dgm:pt>
  </dgm:ptLst>
  <dgm:cxnLst>
    <dgm:cxn modelId="{9C5AA604-2082-40F5-B3A4-259D3C19C23B}" srcId="{D1533662-E5B4-42AD-8A1E-0BF65DD3B2A1}" destId="{DD8E4CA9-952F-41FB-AE1E-39832840F93A}" srcOrd="1" destOrd="0" parTransId="{7A898828-A851-4BB7-99A0-34163B7EC31F}" sibTransId="{E62DC02A-A8C5-4F5C-98DC-C324F98CC70D}"/>
    <dgm:cxn modelId="{85C6FE06-35D2-414F-8CF1-BE92E7EDF24B}" type="presOf" srcId="{EB3D7C08-4E8C-46DF-AC52-102BAA0BB852}" destId="{6AD10C91-B953-4C3C-AF82-6ABFC0B8E95D}" srcOrd="0" destOrd="0" presId="urn:microsoft.com/office/officeart/2008/layout/LinedList"/>
    <dgm:cxn modelId="{3476CD36-97AF-4080-8FC4-4078AF5A8F4C}" type="presOf" srcId="{DD8E4CA9-952F-41FB-AE1E-39832840F93A}" destId="{64E13507-74BF-4118-9621-929BE93086DE}" srcOrd="0" destOrd="0" presId="urn:microsoft.com/office/officeart/2008/layout/LinedList"/>
    <dgm:cxn modelId="{9D6E4042-7BB2-4ED4-B092-853867546601}" type="presOf" srcId="{050E9A70-F088-4FA4-A9CB-FB018E587BC9}" destId="{0B7131EA-31FB-499E-ADAA-E5778CDB483F}" srcOrd="0" destOrd="0" presId="urn:microsoft.com/office/officeart/2008/layout/LinedList"/>
    <dgm:cxn modelId="{44AF6166-FFA8-4565-89EE-03B20E3AE3FF}" type="presOf" srcId="{A54AD864-B360-4EE5-A812-EEFE45031F8F}" destId="{2EBA8984-DEE3-49C9-88C4-FA0AA5643640}" srcOrd="0" destOrd="0" presId="urn:microsoft.com/office/officeart/2008/layout/LinedList"/>
    <dgm:cxn modelId="{63ED775A-C5FC-4075-941B-02E0ACEF0FC2}" srcId="{D1533662-E5B4-42AD-8A1E-0BF65DD3B2A1}" destId="{2A0914B2-F43E-43C9-B971-9B3A39367863}" srcOrd="4" destOrd="0" parTransId="{B9BF44F7-7ECF-4668-9160-5F66F360C15F}" sibTransId="{19417184-74C6-47A3-9B75-29F08A09D244}"/>
    <dgm:cxn modelId="{661BAD83-A24F-4108-BF8F-D15AAA64AB75}" type="presOf" srcId="{D1533662-E5B4-42AD-8A1E-0BF65DD3B2A1}" destId="{84DAEFAA-D9F0-4CF0-B50B-56FB083F70B6}" srcOrd="0" destOrd="0" presId="urn:microsoft.com/office/officeart/2008/layout/LinedList"/>
    <dgm:cxn modelId="{B3AED1AC-03EE-4B17-ADF5-C9620166A8E2}" type="presOf" srcId="{F56805C4-BC9D-49F3-9673-6CAFBFE2C97A}" destId="{641195DF-F59A-4851-82C1-01549005BF62}" srcOrd="0" destOrd="0" presId="urn:microsoft.com/office/officeart/2008/layout/LinedList"/>
    <dgm:cxn modelId="{B83621BA-AFB8-4C72-95D8-E5D14DA48D40}" type="presOf" srcId="{2A0914B2-F43E-43C9-B971-9B3A39367863}" destId="{5B0321C0-D37D-465E-A23B-F6620B9788BE}" srcOrd="0" destOrd="0" presId="urn:microsoft.com/office/officeart/2008/layout/LinedList"/>
    <dgm:cxn modelId="{C3B5A1DD-4415-4E73-BF64-67302F0138EE}" srcId="{D1533662-E5B4-42AD-8A1E-0BF65DD3B2A1}" destId="{EB3D7C08-4E8C-46DF-AC52-102BAA0BB852}" srcOrd="0" destOrd="0" parTransId="{2BE5BB42-18BE-419B-A3CE-CA542BD0957F}" sibTransId="{C8A6A1BF-B817-472E-A589-78CD696C778E}"/>
    <dgm:cxn modelId="{C50996E1-AC6A-4745-8988-18CDA311C215}" srcId="{D1533662-E5B4-42AD-8A1E-0BF65DD3B2A1}" destId="{A54AD864-B360-4EE5-A812-EEFE45031F8F}" srcOrd="5" destOrd="0" parTransId="{9DA22FCE-CFAA-4137-9052-D7DF79ED5AAB}" sibTransId="{9B97DE5F-BB1E-4DB9-8365-1F02D0F8AFCA}"/>
    <dgm:cxn modelId="{79932CE9-1319-4C76-AB2D-6AE66C2911C2}" srcId="{D1533662-E5B4-42AD-8A1E-0BF65DD3B2A1}" destId="{050E9A70-F088-4FA4-A9CB-FB018E587BC9}" srcOrd="3" destOrd="0" parTransId="{A4EBCF88-FAF6-4CBD-9FFA-8A4556F4C3E1}" sibTransId="{A1130079-5E61-460F-B6EF-A98A64DC1DE0}"/>
    <dgm:cxn modelId="{F35AE2FB-1479-4D0F-B2F2-272EC9C48C83}" srcId="{D1533662-E5B4-42AD-8A1E-0BF65DD3B2A1}" destId="{F56805C4-BC9D-49F3-9673-6CAFBFE2C97A}" srcOrd="2" destOrd="0" parTransId="{52B88F9F-3FA0-4DA5-B5D3-001571EFAC19}" sibTransId="{9935249D-235F-4788-A046-B4D5E134BFD9}"/>
    <dgm:cxn modelId="{54EB0FC3-DDE8-409A-A6D2-7A2EF99CC5F5}" type="presParOf" srcId="{84DAEFAA-D9F0-4CF0-B50B-56FB083F70B6}" destId="{CA670A31-CBFB-43CD-A17B-36378AF5BB9F}" srcOrd="0" destOrd="0" presId="urn:microsoft.com/office/officeart/2008/layout/LinedList"/>
    <dgm:cxn modelId="{3244C736-F071-4685-AE57-CF7A5B4F4DCB}" type="presParOf" srcId="{84DAEFAA-D9F0-4CF0-B50B-56FB083F70B6}" destId="{5A0D6914-C003-4E4E-A717-A3ECAC760EBF}" srcOrd="1" destOrd="0" presId="urn:microsoft.com/office/officeart/2008/layout/LinedList"/>
    <dgm:cxn modelId="{197C94C3-6681-4CE9-B387-126D81E7AFDC}" type="presParOf" srcId="{5A0D6914-C003-4E4E-A717-A3ECAC760EBF}" destId="{6AD10C91-B953-4C3C-AF82-6ABFC0B8E95D}" srcOrd="0" destOrd="0" presId="urn:microsoft.com/office/officeart/2008/layout/LinedList"/>
    <dgm:cxn modelId="{FBAF8BD3-A9E8-4924-92B4-5BB9646D9FAC}" type="presParOf" srcId="{5A0D6914-C003-4E4E-A717-A3ECAC760EBF}" destId="{A3E0CA72-17F5-4ACA-8B0E-04327CA3B574}" srcOrd="1" destOrd="0" presId="urn:microsoft.com/office/officeart/2008/layout/LinedList"/>
    <dgm:cxn modelId="{00C4FE09-99F1-4EAB-BCDF-855ACF426B64}" type="presParOf" srcId="{84DAEFAA-D9F0-4CF0-B50B-56FB083F70B6}" destId="{85E314D2-1A4A-4849-9412-F0919C8B1B7B}" srcOrd="2" destOrd="0" presId="urn:microsoft.com/office/officeart/2008/layout/LinedList"/>
    <dgm:cxn modelId="{9082BD1F-FFDF-4649-9B8F-72BA083264B2}" type="presParOf" srcId="{84DAEFAA-D9F0-4CF0-B50B-56FB083F70B6}" destId="{CA9706FF-2C5E-42A0-99F2-4F7E8EFF8770}" srcOrd="3" destOrd="0" presId="urn:microsoft.com/office/officeart/2008/layout/LinedList"/>
    <dgm:cxn modelId="{5A39A0EC-9FD5-4340-983A-548FB0E1B4AC}" type="presParOf" srcId="{CA9706FF-2C5E-42A0-99F2-4F7E8EFF8770}" destId="{64E13507-74BF-4118-9621-929BE93086DE}" srcOrd="0" destOrd="0" presId="urn:microsoft.com/office/officeart/2008/layout/LinedList"/>
    <dgm:cxn modelId="{CCB2D800-3FFB-48A4-BC89-97719713645C}" type="presParOf" srcId="{CA9706FF-2C5E-42A0-99F2-4F7E8EFF8770}" destId="{CF372AE0-7A52-4C1C-B5E2-525C373E97BF}" srcOrd="1" destOrd="0" presId="urn:microsoft.com/office/officeart/2008/layout/LinedList"/>
    <dgm:cxn modelId="{1B11FFB3-363E-446A-AEF3-7061FA2A2DBD}" type="presParOf" srcId="{84DAEFAA-D9F0-4CF0-B50B-56FB083F70B6}" destId="{F8A0ABA4-F8B1-4877-9546-E0A8D2849A60}" srcOrd="4" destOrd="0" presId="urn:microsoft.com/office/officeart/2008/layout/LinedList"/>
    <dgm:cxn modelId="{03E5C845-3709-4998-BE24-FD1D01176166}" type="presParOf" srcId="{84DAEFAA-D9F0-4CF0-B50B-56FB083F70B6}" destId="{F434D734-0EB2-42B7-8F11-72B346300B6A}" srcOrd="5" destOrd="0" presId="urn:microsoft.com/office/officeart/2008/layout/LinedList"/>
    <dgm:cxn modelId="{AAD04CBB-964C-4B9F-A35F-0D4AD8241A1B}" type="presParOf" srcId="{F434D734-0EB2-42B7-8F11-72B346300B6A}" destId="{641195DF-F59A-4851-82C1-01549005BF62}" srcOrd="0" destOrd="0" presId="urn:microsoft.com/office/officeart/2008/layout/LinedList"/>
    <dgm:cxn modelId="{E168A6FE-5ACE-432D-87CC-8294D3DC9D12}" type="presParOf" srcId="{F434D734-0EB2-42B7-8F11-72B346300B6A}" destId="{3D9FBE5D-C4FF-4591-A474-8342A3344BC7}" srcOrd="1" destOrd="0" presId="urn:microsoft.com/office/officeart/2008/layout/LinedList"/>
    <dgm:cxn modelId="{9E9F424C-74CC-4EE9-B596-742B7F72493D}" type="presParOf" srcId="{84DAEFAA-D9F0-4CF0-B50B-56FB083F70B6}" destId="{C526369B-2190-442B-BD58-CC07C3B66083}" srcOrd="6" destOrd="0" presId="urn:microsoft.com/office/officeart/2008/layout/LinedList"/>
    <dgm:cxn modelId="{72276129-F1C8-4F0E-818C-2E2A75702386}" type="presParOf" srcId="{84DAEFAA-D9F0-4CF0-B50B-56FB083F70B6}" destId="{F6E6BBB4-1B6A-42DE-B60F-7C177999A7EF}" srcOrd="7" destOrd="0" presId="urn:microsoft.com/office/officeart/2008/layout/LinedList"/>
    <dgm:cxn modelId="{C6932104-FE2E-4721-8CBB-2B716DD552F1}" type="presParOf" srcId="{F6E6BBB4-1B6A-42DE-B60F-7C177999A7EF}" destId="{0B7131EA-31FB-499E-ADAA-E5778CDB483F}" srcOrd="0" destOrd="0" presId="urn:microsoft.com/office/officeart/2008/layout/LinedList"/>
    <dgm:cxn modelId="{18CA117B-9C36-4CD0-A588-70BC2A4E6A7F}" type="presParOf" srcId="{F6E6BBB4-1B6A-42DE-B60F-7C177999A7EF}" destId="{FE347299-05AA-4510-8877-2F4FB3177131}" srcOrd="1" destOrd="0" presId="urn:microsoft.com/office/officeart/2008/layout/LinedList"/>
    <dgm:cxn modelId="{237CB95A-2542-455F-B4C3-05274F2212DE}" type="presParOf" srcId="{84DAEFAA-D9F0-4CF0-B50B-56FB083F70B6}" destId="{CC763E38-33BC-4DA5-987D-6E017CF07860}" srcOrd="8" destOrd="0" presId="urn:microsoft.com/office/officeart/2008/layout/LinedList"/>
    <dgm:cxn modelId="{ACE5D462-2B84-4BEA-8840-86F7E96A6F35}" type="presParOf" srcId="{84DAEFAA-D9F0-4CF0-B50B-56FB083F70B6}" destId="{1CDA2DC5-3776-4299-9CFD-99DF28A1D9C6}" srcOrd="9" destOrd="0" presId="urn:microsoft.com/office/officeart/2008/layout/LinedList"/>
    <dgm:cxn modelId="{E1D1C9C6-B900-4678-AECC-37C249CBDF32}" type="presParOf" srcId="{1CDA2DC5-3776-4299-9CFD-99DF28A1D9C6}" destId="{5B0321C0-D37D-465E-A23B-F6620B9788BE}" srcOrd="0" destOrd="0" presId="urn:microsoft.com/office/officeart/2008/layout/LinedList"/>
    <dgm:cxn modelId="{9CD9CAFE-8423-4DFA-8E4F-B486E5A2A53E}" type="presParOf" srcId="{1CDA2DC5-3776-4299-9CFD-99DF28A1D9C6}" destId="{FCD63923-DD64-4113-82EF-7F8FEEF5E756}" srcOrd="1" destOrd="0" presId="urn:microsoft.com/office/officeart/2008/layout/LinedList"/>
    <dgm:cxn modelId="{18F7E5A0-1A22-48EB-BF98-5322D536B37B}" type="presParOf" srcId="{84DAEFAA-D9F0-4CF0-B50B-56FB083F70B6}" destId="{E8E0E05D-7D1D-4CEE-B7DA-B80FEBE108AF}" srcOrd="10" destOrd="0" presId="urn:microsoft.com/office/officeart/2008/layout/LinedList"/>
    <dgm:cxn modelId="{2A5987B8-1DCF-4A5E-84DE-ED93C56E474E}" type="presParOf" srcId="{84DAEFAA-D9F0-4CF0-B50B-56FB083F70B6}" destId="{2E16DF36-83F2-4B97-8CD0-6188E1F38827}" srcOrd="11" destOrd="0" presId="urn:microsoft.com/office/officeart/2008/layout/LinedList"/>
    <dgm:cxn modelId="{EFFB2C3E-128F-412B-BC3A-8AD096119315}" type="presParOf" srcId="{2E16DF36-83F2-4B97-8CD0-6188E1F38827}" destId="{2EBA8984-DEE3-49C9-88C4-FA0AA5643640}" srcOrd="0" destOrd="0" presId="urn:microsoft.com/office/officeart/2008/layout/LinedList"/>
    <dgm:cxn modelId="{D414F124-680C-458B-9CFF-994529A3ACD1}" type="presParOf" srcId="{2E16DF36-83F2-4B97-8CD0-6188E1F38827}" destId="{A2F3E803-8F4E-4E08-8829-2C7452250BB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22F431-5533-4857-9AE3-9ED5E6296BD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8299A1C-3681-492E-8F7B-6217C6DA5B8B}">
      <dgm:prSet phldrT="[Text]"/>
      <dgm:spPr/>
      <dgm:t>
        <a:bodyPr/>
        <a:lstStyle/>
        <a:p>
          <a:r>
            <a:rPr lang="en-US" b="1"/>
            <a:t>EPA Sites: </a:t>
          </a:r>
          <a:r>
            <a:rPr lang="en-US"/>
            <a:t>Superfund, Brownfields, nonattainment areas, etc…</a:t>
          </a:r>
        </a:p>
      </dgm:t>
    </dgm:pt>
    <dgm:pt modelId="{17B3D7AD-C00F-4074-83A5-6FE54C6134DA}" type="parTrans" cxnId="{42F97449-0C1B-400E-B83A-4DD2BA875AF6}">
      <dgm:prSet/>
      <dgm:spPr/>
      <dgm:t>
        <a:bodyPr/>
        <a:lstStyle/>
        <a:p>
          <a:endParaRPr lang="en-US"/>
        </a:p>
      </dgm:t>
    </dgm:pt>
    <dgm:pt modelId="{E47633EF-30F9-4BEA-A220-F073FB6F94AB}" type="sibTrans" cxnId="{42F97449-0C1B-400E-B83A-4DD2BA875AF6}">
      <dgm:prSet/>
      <dgm:spPr/>
      <dgm:t>
        <a:bodyPr/>
        <a:lstStyle/>
        <a:p>
          <a:endParaRPr lang="en-US"/>
        </a:p>
      </dgm:t>
    </dgm:pt>
    <dgm:pt modelId="{1A8E56EC-2B14-4151-86CF-2329D15D1AC8}">
      <dgm:prSet phldrT="[Text]"/>
      <dgm:spPr/>
      <dgm:t>
        <a:bodyPr/>
        <a:lstStyle/>
        <a:p>
          <a:r>
            <a:rPr lang="en-US" b="1"/>
            <a:t>Places: </a:t>
          </a:r>
          <a:r>
            <a:rPr lang="en-US"/>
            <a:t>Parks, schools, churches, hospitals, airports, etc…</a:t>
          </a:r>
        </a:p>
      </dgm:t>
    </dgm:pt>
    <dgm:pt modelId="{7C3A9112-1AC0-421F-910A-CD8DA18EC9D8}" type="parTrans" cxnId="{D9A63C29-9B8C-43E6-A6A3-263B6B042774}">
      <dgm:prSet/>
      <dgm:spPr/>
      <dgm:t>
        <a:bodyPr/>
        <a:lstStyle/>
        <a:p>
          <a:endParaRPr lang="en-US"/>
        </a:p>
      </dgm:t>
    </dgm:pt>
    <dgm:pt modelId="{6018BF31-21D6-48C2-B6AD-E85251B3C719}" type="sibTrans" cxnId="{D9A63C29-9B8C-43E6-A6A3-263B6B042774}">
      <dgm:prSet/>
      <dgm:spPr/>
      <dgm:t>
        <a:bodyPr/>
        <a:lstStyle/>
        <a:p>
          <a:endParaRPr lang="en-US"/>
        </a:p>
      </dgm:t>
    </dgm:pt>
    <dgm:pt modelId="{75412F95-9FEA-4070-84FB-8BFDBC9CCE44}">
      <dgm:prSet phldrT="[Text]"/>
      <dgm:spPr/>
      <dgm:t>
        <a:bodyPr/>
        <a:lstStyle/>
        <a:p>
          <a:r>
            <a:rPr lang="en-US" b="1"/>
            <a:t>Demographics: </a:t>
          </a:r>
          <a:r>
            <a:rPr lang="en-US"/>
            <a:t>Access to a wealth of Census data on education, income, languages spoken, population, housing, etc… </a:t>
          </a:r>
        </a:p>
      </dgm:t>
    </dgm:pt>
    <dgm:pt modelId="{6556A5CA-809B-47DD-B1B9-218378398F1C}" type="sibTrans" cxnId="{13167B1B-E9A0-47CC-BD58-17480C63B794}">
      <dgm:prSet/>
      <dgm:spPr/>
      <dgm:t>
        <a:bodyPr/>
        <a:lstStyle/>
        <a:p>
          <a:endParaRPr lang="en-US"/>
        </a:p>
      </dgm:t>
    </dgm:pt>
    <dgm:pt modelId="{B453D8FD-61F7-47A3-804D-29FCBE5132E4}" type="parTrans" cxnId="{13167B1B-E9A0-47CC-BD58-17480C63B794}">
      <dgm:prSet/>
      <dgm:spPr/>
      <dgm:t>
        <a:bodyPr/>
        <a:lstStyle/>
        <a:p>
          <a:endParaRPr lang="en-US"/>
        </a:p>
      </dgm:t>
    </dgm:pt>
    <dgm:pt modelId="{B727D04A-742D-4A5D-8CAB-27F77F28BB8A}">
      <dgm:prSet phldrT="[Text]"/>
      <dgm:spPr/>
      <dgm:t>
        <a:bodyPr/>
        <a:lstStyle/>
        <a:p>
          <a:r>
            <a:rPr lang="en-US" b="1"/>
            <a:t>EJ Considerations: </a:t>
          </a:r>
          <a:r>
            <a:rPr lang="en-US"/>
            <a:t>Tribal areas, public housing, prisons, etc…</a:t>
          </a:r>
        </a:p>
      </dgm:t>
    </dgm:pt>
    <dgm:pt modelId="{02F2EF94-8575-439E-8322-FF2AFF571204}" type="parTrans" cxnId="{0800A382-E72E-4FED-BA24-8CCA0ADA27CD}">
      <dgm:prSet/>
      <dgm:spPr/>
      <dgm:t>
        <a:bodyPr/>
        <a:lstStyle/>
        <a:p>
          <a:endParaRPr lang="en-US"/>
        </a:p>
      </dgm:t>
    </dgm:pt>
    <dgm:pt modelId="{80557804-7B97-484B-83DF-9CBC9B83FD2B}" type="sibTrans" cxnId="{0800A382-E72E-4FED-BA24-8CCA0ADA27CD}">
      <dgm:prSet/>
      <dgm:spPr/>
      <dgm:t>
        <a:bodyPr/>
        <a:lstStyle/>
        <a:p>
          <a:endParaRPr lang="en-US"/>
        </a:p>
      </dgm:t>
    </dgm:pt>
    <dgm:pt modelId="{81BB1783-0809-42F5-9F2A-7B1EECB6409B}">
      <dgm:prSet phldrT="[Text]"/>
      <dgm:spPr/>
      <dgm:t>
        <a:bodyPr/>
        <a:lstStyle/>
        <a:p>
          <a:r>
            <a:rPr lang="en-US" b="1"/>
            <a:t>Outside maps: </a:t>
          </a:r>
          <a:r>
            <a:rPr lang="en-US"/>
            <a:t>Ability to bring in outside maps</a:t>
          </a:r>
        </a:p>
      </dgm:t>
    </dgm:pt>
    <dgm:pt modelId="{81FC63FF-9025-4B8A-B890-52A8EF86ABF7}" type="parTrans" cxnId="{1D70ECC8-5FA7-408A-BFFA-F85E9BBB08A2}">
      <dgm:prSet/>
      <dgm:spPr/>
      <dgm:t>
        <a:bodyPr/>
        <a:lstStyle/>
        <a:p>
          <a:endParaRPr lang="en-US"/>
        </a:p>
      </dgm:t>
    </dgm:pt>
    <dgm:pt modelId="{66D2D952-BB25-4CBD-913D-EB3604072731}" type="sibTrans" cxnId="{1D70ECC8-5FA7-408A-BFFA-F85E9BBB08A2}">
      <dgm:prSet/>
      <dgm:spPr/>
      <dgm:t>
        <a:bodyPr/>
        <a:lstStyle/>
        <a:p>
          <a:endParaRPr lang="en-US"/>
        </a:p>
      </dgm:t>
    </dgm:pt>
    <dgm:pt modelId="{C7721463-3AB7-4C2B-819B-62107BC49DB3}" type="pres">
      <dgm:prSet presAssocID="{F622F431-5533-4857-9AE3-9ED5E6296BD2}" presName="vert0" presStyleCnt="0">
        <dgm:presLayoutVars>
          <dgm:dir/>
          <dgm:animOne val="branch"/>
          <dgm:animLvl val="lvl"/>
        </dgm:presLayoutVars>
      </dgm:prSet>
      <dgm:spPr/>
    </dgm:pt>
    <dgm:pt modelId="{0FAA120C-A7EE-4934-AD28-81D7609B07A4}" type="pres">
      <dgm:prSet presAssocID="{75412F95-9FEA-4070-84FB-8BFDBC9CCE44}" presName="thickLine" presStyleLbl="alignNode1" presStyleIdx="0" presStyleCnt="5"/>
      <dgm:spPr/>
    </dgm:pt>
    <dgm:pt modelId="{33CA997E-0E95-437D-95A5-598CBF06E958}" type="pres">
      <dgm:prSet presAssocID="{75412F95-9FEA-4070-84FB-8BFDBC9CCE44}" presName="horz1" presStyleCnt="0"/>
      <dgm:spPr/>
    </dgm:pt>
    <dgm:pt modelId="{39E10140-7220-4425-9C03-ED368E4C485B}" type="pres">
      <dgm:prSet presAssocID="{75412F95-9FEA-4070-84FB-8BFDBC9CCE44}" presName="tx1" presStyleLbl="revTx" presStyleIdx="0" presStyleCnt="5"/>
      <dgm:spPr/>
    </dgm:pt>
    <dgm:pt modelId="{B1D83B73-C227-4D55-BA7F-DFDC14CE8E2F}" type="pres">
      <dgm:prSet presAssocID="{75412F95-9FEA-4070-84FB-8BFDBC9CCE44}" presName="vert1" presStyleCnt="0"/>
      <dgm:spPr/>
    </dgm:pt>
    <dgm:pt modelId="{367AA28F-786F-451D-B266-8182CFF27828}" type="pres">
      <dgm:prSet presAssocID="{D8299A1C-3681-492E-8F7B-6217C6DA5B8B}" presName="thickLine" presStyleLbl="alignNode1" presStyleIdx="1" presStyleCnt="5"/>
      <dgm:spPr/>
    </dgm:pt>
    <dgm:pt modelId="{27E8E565-2E17-4FB3-9329-55559386FE32}" type="pres">
      <dgm:prSet presAssocID="{D8299A1C-3681-492E-8F7B-6217C6DA5B8B}" presName="horz1" presStyleCnt="0"/>
      <dgm:spPr/>
    </dgm:pt>
    <dgm:pt modelId="{B88BB927-646F-4037-B73F-DE043214CC8D}" type="pres">
      <dgm:prSet presAssocID="{D8299A1C-3681-492E-8F7B-6217C6DA5B8B}" presName="tx1" presStyleLbl="revTx" presStyleIdx="1" presStyleCnt="5"/>
      <dgm:spPr/>
    </dgm:pt>
    <dgm:pt modelId="{199C22B8-CC9B-4FCE-93F2-6BCB96733D67}" type="pres">
      <dgm:prSet presAssocID="{D8299A1C-3681-492E-8F7B-6217C6DA5B8B}" presName="vert1" presStyleCnt="0"/>
      <dgm:spPr/>
    </dgm:pt>
    <dgm:pt modelId="{0334C47A-ECB4-42E0-AE8F-75FDC1E59F3F}" type="pres">
      <dgm:prSet presAssocID="{1A8E56EC-2B14-4151-86CF-2329D15D1AC8}" presName="thickLine" presStyleLbl="alignNode1" presStyleIdx="2" presStyleCnt="5"/>
      <dgm:spPr/>
    </dgm:pt>
    <dgm:pt modelId="{6580B6E9-99D8-4AF4-B6F3-409BD52A3D0E}" type="pres">
      <dgm:prSet presAssocID="{1A8E56EC-2B14-4151-86CF-2329D15D1AC8}" presName="horz1" presStyleCnt="0"/>
      <dgm:spPr/>
    </dgm:pt>
    <dgm:pt modelId="{636AF753-72C8-4CD4-B42C-10870175E2AA}" type="pres">
      <dgm:prSet presAssocID="{1A8E56EC-2B14-4151-86CF-2329D15D1AC8}" presName="tx1" presStyleLbl="revTx" presStyleIdx="2" presStyleCnt="5"/>
      <dgm:spPr/>
    </dgm:pt>
    <dgm:pt modelId="{18D27216-F9B0-4B45-BEBA-32435E2D4262}" type="pres">
      <dgm:prSet presAssocID="{1A8E56EC-2B14-4151-86CF-2329D15D1AC8}" presName="vert1" presStyleCnt="0"/>
      <dgm:spPr/>
    </dgm:pt>
    <dgm:pt modelId="{68B95D41-7610-486D-8940-1787DD23117E}" type="pres">
      <dgm:prSet presAssocID="{B727D04A-742D-4A5D-8CAB-27F77F28BB8A}" presName="thickLine" presStyleLbl="alignNode1" presStyleIdx="3" presStyleCnt="5"/>
      <dgm:spPr/>
    </dgm:pt>
    <dgm:pt modelId="{58AD840F-33AB-453B-B1A0-C826E77873BF}" type="pres">
      <dgm:prSet presAssocID="{B727D04A-742D-4A5D-8CAB-27F77F28BB8A}" presName="horz1" presStyleCnt="0"/>
      <dgm:spPr/>
    </dgm:pt>
    <dgm:pt modelId="{73A9B859-09A3-4FCE-AC4B-CD9071181217}" type="pres">
      <dgm:prSet presAssocID="{B727D04A-742D-4A5D-8CAB-27F77F28BB8A}" presName="tx1" presStyleLbl="revTx" presStyleIdx="3" presStyleCnt="5"/>
      <dgm:spPr/>
    </dgm:pt>
    <dgm:pt modelId="{644B632F-A6F5-4E5F-909D-4CB2F6D609FA}" type="pres">
      <dgm:prSet presAssocID="{B727D04A-742D-4A5D-8CAB-27F77F28BB8A}" presName="vert1" presStyleCnt="0"/>
      <dgm:spPr/>
    </dgm:pt>
    <dgm:pt modelId="{6425E770-8752-4A46-9FED-CEE4E9B84F14}" type="pres">
      <dgm:prSet presAssocID="{81BB1783-0809-42F5-9F2A-7B1EECB6409B}" presName="thickLine" presStyleLbl="alignNode1" presStyleIdx="4" presStyleCnt="5"/>
      <dgm:spPr/>
    </dgm:pt>
    <dgm:pt modelId="{85510B51-0A11-4102-90FD-637EA368895C}" type="pres">
      <dgm:prSet presAssocID="{81BB1783-0809-42F5-9F2A-7B1EECB6409B}" presName="horz1" presStyleCnt="0"/>
      <dgm:spPr/>
    </dgm:pt>
    <dgm:pt modelId="{D2739D2F-73CA-4CC5-9EB0-8533BD1E2303}" type="pres">
      <dgm:prSet presAssocID="{81BB1783-0809-42F5-9F2A-7B1EECB6409B}" presName="tx1" presStyleLbl="revTx" presStyleIdx="4" presStyleCnt="5"/>
      <dgm:spPr/>
    </dgm:pt>
    <dgm:pt modelId="{71A385D9-0651-4D17-8D75-3DA1A11640D6}" type="pres">
      <dgm:prSet presAssocID="{81BB1783-0809-42F5-9F2A-7B1EECB6409B}" presName="vert1" presStyleCnt="0"/>
      <dgm:spPr/>
    </dgm:pt>
  </dgm:ptLst>
  <dgm:cxnLst>
    <dgm:cxn modelId="{13167B1B-E9A0-47CC-BD58-17480C63B794}" srcId="{F622F431-5533-4857-9AE3-9ED5E6296BD2}" destId="{75412F95-9FEA-4070-84FB-8BFDBC9CCE44}" srcOrd="0" destOrd="0" parTransId="{B453D8FD-61F7-47A3-804D-29FCBE5132E4}" sibTransId="{6556A5CA-809B-47DD-B1B9-218378398F1C}"/>
    <dgm:cxn modelId="{D9A63C29-9B8C-43E6-A6A3-263B6B042774}" srcId="{F622F431-5533-4857-9AE3-9ED5E6296BD2}" destId="{1A8E56EC-2B14-4151-86CF-2329D15D1AC8}" srcOrd="2" destOrd="0" parTransId="{7C3A9112-1AC0-421F-910A-CD8DA18EC9D8}" sibTransId="{6018BF31-21D6-48C2-B6AD-E85251B3C719}"/>
    <dgm:cxn modelId="{2541EB29-A429-425B-93F8-1A28BEAED087}" type="presOf" srcId="{75412F95-9FEA-4070-84FB-8BFDBC9CCE44}" destId="{39E10140-7220-4425-9C03-ED368E4C485B}" srcOrd="0" destOrd="0" presId="urn:microsoft.com/office/officeart/2008/layout/LinedList"/>
    <dgm:cxn modelId="{42F97449-0C1B-400E-B83A-4DD2BA875AF6}" srcId="{F622F431-5533-4857-9AE3-9ED5E6296BD2}" destId="{D8299A1C-3681-492E-8F7B-6217C6DA5B8B}" srcOrd="1" destOrd="0" parTransId="{17B3D7AD-C00F-4074-83A5-6FE54C6134DA}" sibTransId="{E47633EF-30F9-4BEA-A220-F073FB6F94AB}"/>
    <dgm:cxn modelId="{FE6E9482-3346-4676-8B5F-5704668AFB72}" type="presOf" srcId="{1A8E56EC-2B14-4151-86CF-2329D15D1AC8}" destId="{636AF753-72C8-4CD4-B42C-10870175E2AA}" srcOrd="0" destOrd="0" presId="urn:microsoft.com/office/officeart/2008/layout/LinedList"/>
    <dgm:cxn modelId="{0800A382-E72E-4FED-BA24-8CCA0ADA27CD}" srcId="{F622F431-5533-4857-9AE3-9ED5E6296BD2}" destId="{B727D04A-742D-4A5D-8CAB-27F77F28BB8A}" srcOrd="3" destOrd="0" parTransId="{02F2EF94-8575-439E-8322-FF2AFF571204}" sibTransId="{80557804-7B97-484B-83DF-9CBC9B83FD2B}"/>
    <dgm:cxn modelId="{D6EA919D-333B-46EB-BB2A-78F8F8279389}" type="presOf" srcId="{D8299A1C-3681-492E-8F7B-6217C6DA5B8B}" destId="{B88BB927-646F-4037-B73F-DE043214CC8D}" srcOrd="0" destOrd="0" presId="urn:microsoft.com/office/officeart/2008/layout/LinedList"/>
    <dgm:cxn modelId="{ACF070AB-7D10-40A1-AF5F-6C9AE36CD6DE}" type="presOf" srcId="{81BB1783-0809-42F5-9F2A-7B1EECB6409B}" destId="{D2739D2F-73CA-4CC5-9EB0-8533BD1E2303}" srcOrd="0" destOrd="0" presId="urn:microsoft.com/office/officeart/2008/layout/LinedList"/>
    <dgm:cxn modelId="{801EDEB4-AD4A-4F94-BDF5-8C4728745873}" type="presOf" srcId="{B727D04A-742D-4A5D-8CAB-27F77F28BB8A}" destId="{73A9B859-09A3-4FCE-AC4B-CD9071181217}" srcOrd="0" destOrd="0" presId="urn:microsoft.com/office/officeart/2008/layout/LinedList"/>
    <dgm:cxn modelId="{13E0D0B8-5B64-491C-B00D-6F8AF2B7A68E}" type="presOf" srcId="{F622F431-5533-4857-9AE3-9ED5E6296BD2}" destId="{C7721463-3AB7-4C2B-819B-62107BC49DB3}" srcOrd="0" destOrd="0" presId="urn:microsoft.com/office/officeart/2008/layout/LinedList"/>
    <dgm:cxn modelId="{1D70ECC8-5FA7-408A-BFFA-F85E9BBB08A2}" srcId="{F622F431-5533-4857-9AE3-9ED5E6296BD2}" destId="{81BB1783-0809-42F5-9F2A-7B1EECB6409B}" srcOrd="4" destOrd="0" parTransId="{81FC63FF-9025-4B8A-B890-52A8EF86ABF7}" sibTransId="{66D2D952-BB25-4CBD-913D-EB3604072731}"/>
    <dgm:cxn modelId="{33F33918-137A-48EF-8533-8E7412D03A9A}" type="presParOf" srcId="{C7721463-3AB7-4C2B-819B-62107BC49DB3}" destId="{0FAA120C-A7EE-4934-AD28-81D7609B07A4}" srcOrd="0" destOrd="0" presId="urn:microsoft.com/office/officeart/2008/layout/LinedList"/>
    <dgm:cxn modelId="{C770328C-EBCC-4223-8542-8C4189459203}" type="presParOf" srcId="{C7721463-3AB7-4C2B-819B-62107BC49DB3}" destId="{33CA997E-0E95-437D-95A5-598CBF06E958}" srcOrd="1" destOrd="0" presId="urn:microsoft.com/office/officeart/2008/layout/LinedList"/>
    <dgm:cxn modelId="{35C0EC3E-CB2E-41B2-ADEA-50DAB4581748}" type="presParOf" srcId="{33CA997E-0E95-437D-95A5-598CBF06E958}" destId="{39E10140-7220-4425-9C03-ED368E4C485B}" srcOrd="0" destOrd="0" presId="urn:microsoft.com/office/officeart/2008/layout/LinedList"/>
    <dgm:cxn modelId="{916E1BCC-69BB-4FC3-A9A6-AF3704D670D8}" type="presParOf" srcId="{33CA997E-0E95-437D-95A5-598CBF06E958}" destId="{B1D83B73-C227-4D55-BA7F-DFDC14CE8E2F}" srcOrd="1" destOrd="0" presId="urn:microsoft.com/office/officeart/2008/layout/LinedList"/>
    <dgm:cxn modelId="{7FF8B259-E305-4570-9B44-4FC68464CCF0}" type="presParOf" srcId="{C7721463-3AB7-4C2B-819B-62107BC49DB3}" destId="{367AA28F-786F-451D-B266-8182CFF27828}" srcOrd="2" destOrd="0" presId="urn:microsoft.com/office/officeart/2008/layout/LinedList"/>
    <dgm:cxn modelId="{EBE434BA-6947-4FA5-BC2A-E44B11BA509B}" type="presParOf" srcId="{C7721463-3AB7-4C2B-819B-62107BC49DB3}" destId="{27E8E565-2E17-4FB3-9329-55559386FE32}" srcOrd="3" destOrd="0" presId="urn:microsoft.com/office/officeart/2008/layout/LinedList"/>
    <dgm:cxn modelId="{CB6F6FE0-C18A-4570-917E-59228C4B5819}" type="presParOf" srcId="{27E8E565-2E17-4FB3-9329-55559386FE32}" destId="{B88BB927-646F-4037-B73F-DE043214CC8D}" srcOrd="0" destOrd="0" presId="urn:microsoft.com/office/officeart/2008/layout/LinedList"/>
    <dgm:cxn modelId="{C2BB97AE-2A4C-43F0-9A86-D542DC1A5197}" type="presParOf" srcId="{27E8E565-2E17-4FB3-9329-55559386FE32}" destId="{199C22B8-CC9B-4FCE-93F2-6BCB96733D67}" srcOrd="1" destOrd="0" presId="urn:microsoft.com/office/officeart/2008/layout/LinedList"/>
    <dgm:cxn modelId="{C3AC7CCD-95FE-4098-84EC-F37AECF3D458}" type="presParOf" srcId="{C7721463-3AB7-4C2B-819B-62107BC49DB3}" destId="{0334C47A-ECB4-42E0-AE8F-75FDC1E59F3F}" srcOrd="4" destOrd="0" presId="urn:microsoft.com/office/officeart/2008/layout/LinedList"/>
    <dgm:cxn modelId="{174FEC67-635C-491F-B510-F271EDEBBC0B}" type="presParOf" srcId="{C7721463-3AB7-4C2B-819B-62107BC49DB3}" destId="{6580B6E9-99D8-4AF4-B6F3-409BD52A3D0E}" srcOrd="5" destOrd="0" presId="urn:microsoft.com/office/officeart/2008/layout/LinedList"/>
    <dgm:cxn modelId="{B6C1F839-40EA-4630-BB93-3E23241B5605}" type="presParOf" srcId="{6580B6E9-99D8-4AF4-B6F3-409BD52A3D0E}" destId="{636AF753-72C8-4CD4-B42C-10870175E2AA}" srcOrd="0" destOrd="0" presId="urn:microsoft.com/office/officeart/2008/layout/LinedList"/>
    <dgm:cxn modelId="{17468821-4B4E-47B8-9865-5CD79F04CCAE}" type="presParOf" srcId="{6580B6E9-99D8-4AF4-B6F3-409BD52A3D0E}" destId="{18D27216-F9B0-4B45-BEBA-32435E2D4262}" srcOrd="1" destOrd="0" presId="urn:microsoft.com/office/officeart/2008/layout/LinedList"/>
    <dgm:cxn modelId="{168B93E7-C401-42C1-B2C1-3D0544D9170C}" type="presParOf" srcId="{C7721463-3AB7-4C2B-819B-62107BC49DB3}" destId="{68B95D41-7610-486D-8940-1787DD23117E}" srcOrd="6" destOrd="0" presId="urn:microsoft.com/office/officeart/2008/layout/LinedList"/>
    <dgm:cxn modelId="{056BB506-53C5-4046-8EDD-9FA8958860C0}" type="presParOf" srcId="{C7721463-3AB7-4C2B-819B-62107BC49DB3}" destId="{58AD840F-33AB-453B-B1A0-C826E77873BF}" srcOrd="7" destOrd="0" presId="urn:microsoft.com/office/officeart/2008/layout/LinedList"/>
    <dgm:cxn modelId="{152FAC3E-10A9-4FE7-9E3E-7561F3254247}" type="presParOf" srcId="{58AD840F-33AB-453B-B1A0-C826E77873BF}" destId="{73A9B859-09A3-4FCE-AC4B-CD9071181217}" srcOrd="0" destOrd="0" presId="urn:microsoft.com/office/officeart/2008/layout/LinedList"/>
    <dgm:cxn modelId="{99D4B179-B339-4342-8E52-1BDB4D1C1BC4}" type="presParOf" srcId="{58AD840F-33AB-453B-B1A0-C826E77873BF}" destId="{644B632F-A6F5-4E5F-909D-4CB2F6D609FA}" srcOrd="1" destOrd="0" presId="urn:microsoft.com/office/officeart/2008/layout/LinedList"/>
    <dgm:cxn modelId="{B8622549-875D-4A06-95AC-F8D6D303C861}" type="presParOf" srcId="{C7721463-3AB7-4C2B-819B-62107BC49DB3}" destId="{6425E770-8752-4A46-9FED-CEE4E9B84F14}" srcOrd="8" destOrd="0" presId="urn:microsoft.com/office/officeart/2008/layout/LinedList"/>
    <dgm:cxn modelId="{7AAA522C-50BD-49D7-88F8-C02AC3C137D3}" type="presParOf" srcId="{C7721463-3AB7-4C2B-819B-62107BC49DB3}" destId="{85510B51-0A11-4102-90FD-637EA368895C}" srcOrd="9" destOrd="0" presId="urn:microsoft.com/office/officeart/2008/layout/LinedList"/>
    <dgm:cxn modelId="{274E48AF-A4D8-43B1-90C7-83DECACAFDC8}" type="presParOf" srcId="{85510B51-0A11-4102-90FD-637EA368895C}" destId="{D2739D2F-73CA-4CC5-9EB0-8533BD1E2303}" srcOrd="0" destOrd="0" presId="urn:microsoft.com/office/officeart/2008/layout/LinedList"/>
    <dgm:cxn modelId="{71D246BA-17DA-4F6D-B2B4-37196DFD430D}" type="presParOf" srcId="{85510B51-0A11-4102-90FD-637EA368895C}" destId="{71A385D9-0651-4D17-8D75-3DA1A11640D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6C0957-9817-4164-9E8B-C8007FF56E5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891437C-0EF7-4A4B-8D83-49C45B0DCC0C}">
      <dgm:prSet phldrT="[Text]"/>
      <dgm:spPr/>
      <dgm:t>
        <a:bodyPr/>
        <a:lstStyle/>
        <a:p>
          <a:r>
            <a:rPr lang="en-US"/>
            <a:t>Continued incorporation into EPA programs and activities</a:t>
          </a:r>
        </a:p>
      </dgm:t>
    </dgm:pt>
    <dgm:pt modelId="{654862A1-F8A6-401D-B3D8-03E4300F5CBA}" type="parTrans" cxnId="{03164608-3A76-48FC-A3FE-C14C256CBD7B}">
      <dgm:prSet/>
      <dgm:spPr/>
      <dgm:t>
        <a:bodyPr/>
        <a:lstStyle/>
        <a:p>
          <a:endParaRPr lang="en-US"/>
        </a:p>
      </dgm:t>
    </dgm:pt>
    <dgm:pt modelId="{F7519B6C-1AA6-4FD0-9F67-C87A450AEE66}" type="sibTrans" cxnId="{03164608-3A76-48FC-A3FE-C14C256CBD7B}">
      <dgm:prSet/>
      <dgm:spPr/>
      <dgm:t>
        <a:bodyPr/>
        <a:lstStyle/>
        <a:p>
          <a:endParaRPr lang="en-US"/>
        </a:p>
      </dgm:t>
    </dgm:pt>
    <dgm:pt modelId="{AB6C8853-F191-4A3C-87AD-24041D47A249}">
      <dgm:prSet phldrT="[Text]"/>
      <dgm:spPr/>
      <dgm:t>
        <a:bodyPr/>
        <a:lstStyle/>
        <a:p>
          <a:r>
            <a:rPr lang="en-US"/>
            <a:t>Support of partners using EJSCREEN to consider EJ</a:t>
          </a:r>
        </a:p>
      </dgm:t>
    </dgm:pt>
    <dgm:pt modelId="{89261D35-70A8-4E0E-B575-EE23DF61D39A}" type="parTrans" cxnId="{39638E08-11DA-4249-8A63-79B508004D20}">
      <dgm:prSet/>
      <dgm:spPr/>
      <dgm:t>
        <a:bodyPr/>
        <a:lstStyle/>
        <a:p>
          <a:endParaRPr lang="en-US"/>
        </a:p>
      </dgm:t>
    </dgm:pt>
    <dgm:pt modelId="{90814BCE-2E49-447D-88B1-A97B517536F8}" type="sibTrans" cxnId="{39638E08-11DA-4249-8A63-79B508004D20}">
      <dgm:prSet/>
      <dgm:spPr/>
      <dgm:t>
        <a:bodyPr/>
        <a:lstStyle/>
        <a:p>
          <a:endParaRPr lang="en-US"/>
        </a:p>
      </dgm:t>
    </dgm:pt>
    <dgm:pt modelId="{A62201C1-0A24-4F0B-940A-63ECC356D3CA}">
      <dgm:prSet phldrT="[Text]"/>
      <dgm:spPr/>
      <dgm:t>
        <a:bodyPr/>
        <a:lstStyle/>
        <a:p>
          <a:r>
            <a:rPr lang="en-US"/>
            <a:t>Continued public engagement and evaluation</a:t>
          </a:r>
        </a:p>
      </dgm:t>
    </dgm:pt>
    <dgm:pt modelId="{77C8B777-8AC4-4B90-B605-A72502C71D49}" type="parTrans" cxnId="{5A50FF8B-8667-4A52-9B69-720D090A8ADD}">
      <dgm:prSet/>
      <dgm:spPr/>
      <dgm:t>
        <a:bodyPr/>
        <a:lstStyle/>
        <a:p>
          <a:endParaRPr lang="en-US"/>
        </a:p>
      </dgm:t>
    </dgm:pt>
    <dgm:pt modelId="{6B19E94B-47BE-4646-8DD6-3EF31D5768FE}" type="sibTrans" cxnId="{5A50FF8B-8667-4A52-9B69-720D090A8ADD}">
      <dgm:prSet/>
      <dgm:spPr/>
      <dgm:t>
        <a:bodyPr/>
        <a:lstStyle/>
        <a:p>
          <a:endParaRPr lang="en-US"/>
        </a:p>
      </dgm:t>
    </dgm:pt>
    <dgm:pt modelId="{B9F2F17C-1E09-4742-B995-1D87D6454F64}">
      <dgm:prSet/>
      <dgm:spPr/>
      <dgm:t>
        <a:bodyPr/>
        <a:lstStyle/>
        <a:p>
          <a:r>
            <a:rPr lang="en-US"/>
            <a:t>Improved training and access to learning materials</a:t>
          </a:r>
        </a:p>
      </dgm:t>
    </dgm:pt>
    <dgm:pt modelId="{D9A09323-2D0F-4409-8F24-F699DFCA39E4}" type="parTrans" cxnId="{2BB1FE01-8AB0-4F81-B156-4877F8580EB0}">
      <dgm:prSet/>
      <dgm:spPr/>
      <dgm:t>
        <a:bodyPr/>
        <a:lstStyle/>
        <a:p>
          <a:endParaRPr lang="en-US"/>
        </a:p>
      </dgm:t>
    </dgm:pt>
    <dgm:pt modelId="{C2C7F0CD-3746-4641-91DC-66DFAF016D23}" type="sibTrans" cxnId="{2BB1FE01-8AB0-4F81-B156-4877F8580EB0}">
      <dgm:prSet/>
      <dgm:spPr/>
      <dgm:t>
        <a:bodyPr/>
        <a:lstStyle/>
        <a:p>
          <a:endParaRPr lang="en-US"/>
        </a:p>
      </dgm:t>
    </dgm:pt>
    <dgm:pt modelId="{2A6E50AF-58C8-45E8-AAF6-C65BC42450F6}">
      <dgm:prSet/>
      <dgm:spPr/>
      <dgm:t>
        <a:bodyPr/>
        <a:lstStyle/>
        <a:p>
          <a:r>
            <a:rPr lang="en-US"/>
            <a:t>Improved usability and accessibility </a:t>
          </a:r>
        </a:p>
      </dgm:t>
    </dgm:pt>
    <dgm:pt modelId="{DA218FBF-1E95-4A18-BC34-E6129A0EE1ED}" type="parTrans" cxnId="{6AE8195D-1F47-47B8-9170-9E19C25BCC70}">
      <dgm:prSet/>
      <dgm:spPr/>
      <dgm:t>
        <a:bodyPr/>
        <a:lstStyle/>
        <a:p>
          <a:endParaRPr lang="en-US"/>
        </a:p>
      </dgm:t>
    </dgm:pt>
    <dgm:pt modelId="{11A62644-D76B-4585-A354-F3EA23E09B9D}" type="sibTrans" cxnId="{6AE8195D-1F47-47B8-9170-9E19C25BCC70}">
      <dgm:prSet/>
      <dgm:spPr/>
      <dgm:t>
        <a:bodyPr/>
        <a:lstStyle/>
        <a:p>
          <a:endParaRPr lang="en-US"/>
        </a:p>
      </dgm:t>
    </dgm:pt>
    <dgm:pt modelId="{6262146E-6ECA-486F-8175-59A18402DF7D}">
      <dgm:prSet/>
      <dgm:spPr/>
      <dgm:t>
        <a:bodyPr/>
        <a:lstStyle/>
        <a:p>
          <a:r>
            <a:rPr lang="en-US"/>
            <a:t>Expansion of map layers relevant to EJ communities</a:t>
          </a:r>
        </a:p>
      </dgm:t>
    </dgm:pt>
    <dgm:pt modelId="{401E66A3-E954-42E4-991B-3448785286FD}" type="parTrans" cxnId="{4A3D151A-4E55-4F9C-A0DE-32E0346A38D5}">
      <dgm:prSet/>
      <dgm:spPr/>
      <dgm:t>
        <a:bodyPr/>
        <a:lstStyle/>
        <a:p>
          <a:endParaRPr lang="en-US"/>
        </a:p>
      </dgm:t>
    </dgm:pt>
    <dgm:pt modelId="{51234CFB-38DC-4A3A-80D0-C0D3219AD01E}" type="sibTrans" cxnId="{4A3D151A-4E55-4F9C-A0DE-32E0346A38D5}">
      <dgm:prSet/>
      <dgm:spPr/>
      <dgm:t>
        <a:bodyPr/>
        <a:lstStyle/>
        <a:p>
          <a:endParaRPr lang="en-US"/>
        </a:p>
      </dgm:t>
    </dgm:pt>
    <dgm:pt modelId="{9A6990EC-EE0F-435A-9BA3-88E875F741EF}" type="pres">
      <dgm:prSet presAssocID="{726C0957-9817-4164-9E8B-C8007FF56E5A}" presName="vert0" presStyleCnt="0">
        <dgm:presLayoutVars>
          <dgm:dir/>
          <dgm:animOne val="branch"/>
          <dgm:animLvl val="lvl"/>
        </dgm:presLayoutVars>
      </dgm:prSet>
      <dgm:spPr/>
    </dgm:pt>
    <dgm:pt modelId="{1CD1A84B-D773-4974-960C-B9837FE8F0CE}" type="pres">
      <dgm:prSet presAssocID="{D891437C-0EF7-4A4B-8D83-49C45B0DCC0C}" presName="thickLine" presStyleLbl="alignNode1" presStyleIdx="0" presStyleCnt="6"/>
      <dgm:spPr/>
    </dgm:pt>
    <dgm:pt modelId="{3829B035-9724-4055-9D01-5CC942365128}" type="pres">
      <dgm:prSet presAssocID="{D891437C-0EF7-4A4B-8D83-49C45B0DCC0C}" presName="horz1" presStyleCnt="0"/>
      <dgm:spPr/>
    </dgm:pt>
    <dgm:pt modelId="{DB2A3653-C216-4EC1-BDA7-32BE12DD8C76}" type="pres">
      <dgm:prSet presAssocID="{D891437C-0EF7-4A4B-8D83-49C45B0DCC0C}" presName="tx1" presStyleLbl="revTx" presStyleIdx="0" presStyleCnt="6"/>
      <dgm:spPr/>
    </dgm:pt>
    <dgm:pt modelId="{97BDE8FB-43F7-42B5-B166-41AC81B9CF5E}" type="pres">
      <dgm:prSet presAssocID="{D891437C-0EF7-4A4B-8D83-49C45B0DCC0C}" presName="vert1" presStyleCnt="0"/>
      <dgm:spPr/>
    </dgm:pt>
    <dgm:pt modelId="{F3425C5B-27D3-496E-9026-1A80FF92199E}" type="pres">
      <dgm:prSet presAssocID="{AB6C8853-F191-4A3C-87AD-24041D47A249}" presName="thickLine" presStyleLbl="alignNode1" presStyleIdx="1" presStyleCnt="6"/>
      <dgm:spPr/>
    </dgm:pt>
    <dgm:pt modelId="{108DE36C-4694-4213-B8B0-55A45A3F1920}" type="pres">
      <dgm:prSet presAssocID="{AB6C8853-F191-4A3C-87AD-24041D47A249}" presName="horz1" presStyleCnt="0"/>
      <dgm:spPr/>
    </dgm:pt>
    <dgm:pt modelId="{5CC90990-95DA-4C03-9FD5-F0016870950E}" type="pres">
      <dgm:prSet presAssocID="{AB6C8853-F191-4A3C-87AD-24041D47A249}" presName="tx1" presStyleLbl="revTx" presStyleIdx="1" presStyleCnt="6"/>
      <dgm:spPr/>
    </dgm:pt>
    <dgm:pt modelId="{2A917666-87D5-4560-9E00-834079DC39BC}" type="pres">
      <dgm:prSet presAssocID="{AB6C8853-F191-4A3C-87AD-24041D47A249}" presName="vert1" presStyleCnt="0"/>
      <dgm:spPr/>
    </dgm:pt>
    <dgm:pt modelId="{76A1E0AC-046E-47CA-805B-603A13FB7162}" type="pres">
      <dgm:prSet presAssocID="{A62201C1-0A24-4F0B-940A-63ECC356D3CA}" presName="thickLine" presStyleLbl="alignNode1" presStyleIdx="2" presStyleCnt="6"/>
      <dgm:spPr/>
    </dgm:pt>
    <dgm:pt modelId="{9D08D11A-4E8C-46BF-86C7-F90580746222}" type="pres">
      <dgm:prSet presAssocID="{A62201C1-0A24-4F0B-940A-63ECC356D3CA}" presName="horz1" presStyleCnt="0"/>
      <dgm:spPr/>
    </dgm:pt>
    <dgm:pt modelId="{3F6AD2D0-A000-4641-8525-3C05CFE5245D}" type="pres">
      <dgm:prSet presAssocID="{A62201C1-0A24-4F0B-940A-63ECC356D3CA}" presName="tx1" presStyleLbl="revTx" presStyleIdx="2" presStyleCnt="6"/>
      <dgm:spPr/>
    </dgm:pt>
    <dgm:pt modelId="{868650B9-7D54-411C-B18D-1D168751401E}" type="pres">
      <dgm:prSet presAssocID="{A62201C1-0A24-4F0B-940A-63ECC356D3CA}" presName="vert1" presStyleCnt="0"/>
      <dgm:spPr/>
    </dgm:pt>
    <dgm:pt modelId="{0D95AEA3-0FF2-4164-B161-9F4289FD1ADD}" type="pres">
      <dgm:prSet presAssocID="{B9F2F17C-1E09-4742-B995-1D87D6454F64}" presName="thickLine" presStyleLbl="alignNode1" presStyleIdx="3" presStyleCnt="6"/>
      <dgm:spPr/>
    </dgm:pt>
    <dgm:pt modelId="{70D8563C-2C3E-40EE-9CB5-DC2D6AB68444}" type="pres">
      <dgm:prSet presAssocID="{B9F2F17C-1E09-4742-B995-1D87D6454F64}" presName="horz1" presStyleCnt="0"/>
      <dgm:spPr/>
    </dgm:pt>
    <dgm:pt modelId="{C0DBA2AD-E23F-4A70-A7E4-B2D3C50E93EC}" type="pres">
      <dgm:prSet presAssocID="{B9F2F17C-1E09-4742-B995-1D87D6454F64}" presName="tx1" presStyleLbl="revTx" presStyleIdx="3" presStyleCnt="6"/>
      <dgm:spPr/>
    </dgm:pt>
    <dgm:pt modelId="{7B2B10BD-02C5-49B5-9B35-E01EAC423869}" type="pres">
      <dgm:prSet presAssocID="{B9F2F17C-1E09-4742-B995-1D87D6454F64}" presName="vert1" presStyleCnt="0"/>
      <dgm:spPr/>
    </dgm:pt>
    <dgm:pt modelId="{9A352B23-EB3F-4AFF-BEC8-735FE2AEB474}" type="pres">
      <dgm:prSet presAssocID="{2A6E50AF-58C8-45E8-AAF6-C65BC42450F6}" presName="thickLine" presStyleLbl="alignNode1" presStyleIdx="4" presStyleCnt="6"/>
      <dgm:spPr/>
    </dgm:pt>
    <dgm:pt modelId="{3F4B835B-8EAF-45D8-AE64-983E60A139C6}" type="pres">
      <dgm:prSet presAssocID="{2A6E50AF-58C8-45E8-AAF6-C65BC42450F6}" presName="horz1" presStyleCnt="0"/>
      <dgm:spPr/>
    </dgm:pt>
    <dgm:pt modelId="{6A69A234-9CD4-44E0-A2D0-CF763CFF33A5}" type="pres">
      <dgm:prSet presAssocID="{2A6E50AF-58C8-45E8-AAF6-C65BC42450F6}" presName="tx1" presStyleLbl="revTx" presStyleIdx="4" presStyleCnt="6"/>
      <dgm:spPr/>
    </dgm:pt>
    <dgm:pt modelId="{ECF3DD55-2532-4DD1-9928-CF596E720BAD}" type="pres">
      <dgm:prSet presAssocID="{2A6E50AF-58C8-45E8-AAF6-C65BC42450F6}" presName="vert1" presStyleCnt="0"/>
      <dgm:spPr/>
    </dgm:pt>
    <dgm:pt modelId="{2C8B694C-3A60-4BAF-81A8-45DF2289825A}" type="pres">
      <dgm:prSet presAssocID="{6262146E-6ECA-486F-8175-59A18402DF7D}" presName="thickLine" presStyleLbl="alignNode1" presStyleIdx="5" presStyleCnt="6"/>
      <dgm:spPr/>
    </dgm:pt>
    <dgm:pt modelId="{079E8D7C-B467-497C-9A23-DB92949DBE0A}" type="pres">
      <dgm:prSet presAssocID="{6262146E-6ECA-486F-8175-59A18402DF7D}" presName="horz1" presStyleCnt="0"/>
      <dgm:spPr/>
    </dgm:pt>
    <dgm:pt modelId="{69E132DA-E42E-4F72-9437-7F69F505D751}" type="pres">
      <dgm:prSet presAssocID="{6262146E-6ECA-486F-8175-59A18402DF7D}" presName="tx1" presStyleLbl="revTx" presStyleIdx="5" presStyleCnt="6"/>
      <dgm:spPr/>
    </dgm:pt>
    <dgm:pt modelId="{ECACEF84-8AA8-49CF-A83C-3449D5F7D769}" type="pres">
      <dgm:prSet presAssocID="{6262146E-6ECA-486F-8175-59A18402DF7D}" presName="vert1" presStyleCnt="0"/>
      <dgm:spPr/>
    </dgm:pt>
  </dgm:ptLst>
  <dgm:cxnLst>
    <dgm:cxn modelId="{2BB1FE01-8AB0-4F81-B156-4877F8580EB0}" srcId="{726C0957-9817-4164-9E8B-C8007FF56E5A}" destId="{B9F2F17C-1E09-4742-B995-1D87D6454F64}" srcOrd="3" destOrd="0" parTransId="{D9A09323-2D0F-4409-8F24-F699DFCA39E4}" sibTransId="{C2C7F0CD-3746-4641-91DC-66DFAF016D23}"/>
    <dgm:cxn modelId="{087FC703-278C-4F39-9597-E96B54DAFF83}" type="presOf" srcId="{726C0957-9817-4164-9E8B-C8007FF56E5A}" destId="{9A6990EC-EE0F-435A-9BA3-88E875F741EF}" srcOrd="0" destOrd="0" presId="urn:microsoft.com/office/officeart/2008/layout/LinedList"/>
    <dgm:cxn modelId="{03164608-3A76-48FC-A3FE-C14C256CBD7B}" srcId="{726C0957-9817-4164-9E8B-C8007FF56E5A}" destId="{D891437C-0EF7-4A4B-8D83-49C45B0DCC0C}" srcOrd="0" destOrd="0" parTransId="{654862A1-F8A6-401D-B3D8-03E4300F5CBA}" sibTransId="{F7519B6C-1AA6-4FD0-9F67-C87A450AEE66}"/>
    <dgm:cxn modelId="{39638E08-11DA-4249-8A63-79B508004D20}" srcId="{726C0957-9817-4164-9E8B-C8007FF56E5A}" destId="{AB6C8853-F191-4A3C-87AD-24041D47A249}" srcOrd="1" destOrd="0" parTransId="{89261D35-70A8-4E0E-B575-EE23DF61D39A}" sibTransId="{90814BCE-2E49-447D-88B1-A97B517536F8}"/>
    <dgm:cxn modelId="{7A64E611-8054-4959-A53A-B57465A139F4}" type="presOf" srcId="{B9F2F17C-1E09-4742-B995-1D87D6454F64}" destId="{C0DBA2AD-E23F-4A70-A7E4-B2D3C50E93EC}" srcOrd="0" destOrd="0" presId="urn:microsoft.com/office/officeart/2008/layout/LinedList"/>
    <dgm:cxn modelId="{4A3D151A-4E55-4F9C-A0DE-32E0346A38D5}" srcId="{726C0957-9817-4164-9E8B-C8007FF56E5A}" destId="{6262146E-6ECA-486F-8175-59A18402DF7D}" srcOrd="5" destOrd="0" parTransId="{401E66A3-E954-42E4-991B-3448785286FD}" sibTransId="{51234CFB-38DC-4A3A-80D0-C0D3219AD01E}"/>
    <dgm:cxn modelId="{F56EFA2C-20BB-4E03-8927-4C14E3281EAF}" type="presOf" srcId="{AB6C8853-F191-4A3C-87AD-24041D47A249}" destId="{5CC90990-95DA-4C03-9FD5-F0016870950E}" srcOrd="0" destOrd="0" presId="urn:microsoft.com/office/officeart/2008/layout/LinedList"/>
    <dgm:cxn modelId="{131E012E-716C-4F25-9335-9A5C082ADB4C}" type="presOf" srcId="{D891437C-0EF7-4A4B-8D83-49C45B0DCC0C}" destId="{DB2A3653-C216-4EC1-BDA7-32BE12DD8C76}" srcOrd="0" destOrd="0" presId="urn:microsoft.com/office/officeart/2008/layout/LinedList"/>
    <dgm:cxn modelId="{6AE8195D-1F47-47B8-9170-9E19C25BCC70}" srcId="{726C0957-9817-4164-9E8B-C8007FF56E5A}" destId="{2A6E50AF-58C8-45E8-AAF6-C65BC42450F6}" srcOrd="4" destOrd="0" parTransId="{DA218FBF-1E95-4A18-BC34-E6129A0EE1ED}" sibTransId="{11A62644-D76B-4585-A354-F3EA23E09B9D}"/>
    <dgm:cxn modelId="{5A50FF8B-8667-4A52-9B69-720D090A8ADD}" srcId="{726C0957-9817-4164-9E8B-C8007FF56E5A}" destId="{A62201C1-0A24-4F0B-940A-63ECC356D3CA}" srcOrd="2" destOrd="0" parTransId="{77C8B777-8AC4-4B90-B605-A72502C71D49}" sibTransId="{6B19E94B-47BE-4646-8DD6-3EF31D5768FE}"/>
    <dgm:cxn modelId="{9A628C95-0CB4-4D65-8A4A-CD858BD8C8B0}" type="presOf" srcId="{6262146E-6ECA-486F-8175-59A18402DF7D}" destId="{69E132DA-E42E-4F72-9437-7F69F505D751}" srcOrd="0" destOrd="0" presId="urn:microsoft.com/office/officeart/2008/layout/LinedList"/>
    <dgm:cxn modelId="{2A2C259D-40B4-485A-B969-CE4C6C461E4B}" type="presOf" srcId="{2A6E50AF-58C8-45E8-AAF6-C65BC42450F6}" destId="{6A69A234-9CD4-44E0-A2D0-CF763CFF33A5}" srcOrd="0" destOrd="0" presId="urn:microsoft.com/office/officeart/2008/layout/LinedList"/>
    <dgm:cxn modelId="{76EC73EA-E064-4921-8280-53BA9B610BC2}" type="presOf" srcId="{A62201C1-0A24-4F0B-940A-63ECC356D3CA}" destId="{3F6AD2D0-A000-4641-8525-3C05CFE5245D}" srcOrd="0" destOrd="0" presId="urn:microsoft.com/office/officeart/2008/layout/LinedList"/>
    <dgm:cxn modelId="{F8C595B4-EA67-4A3C-A8A7-BB22C3205640}" type="presParOf" srcId="{9A6990EC-EE0F-435A-9BA3-88E875F741EF}" destId="{1CD1A84B-D773-4974-960C-B9837FE8F0CE}" srcOrd="0" destOrd="0" presId="urn:microsoft.com/office/officeart/2008/layout/LinedList"/>
    <dgm:cxn modelId="{33AE50FD-5932-4802-8841-FF8756E2109D}" type="presParOf" srcId="{9A6990EC-EE0F-435A-9BA3-88E875F741EF}" destId="{3829B035-9724-4055-9D01-5CC942365128}" srcOrd="1" destOrd="0" presId="urn:microsoft.com/office/officeart/2008/layout/LinedList"/>
    <dgm:cxn modelId="{B16849D2-49FC-4AF9-A857-A980144EBB05}" type="presParOf" srcId="{3829B035-9724-4055-9D01-5CC942365128}" destId="{DB2A3653-C216-4EC1-BDA7-32BE12DD8C76}" srcOrd="0" destOrd="0" presId="urn:microsoft.com/office/officeart/2008/layout/LinedList"/>
    <dgm:cxn modelId="{E14ACECF-5EAD-4CCD-A567-00B281806FE0}" type="presParOf" srcId="{3829B035-9724-4055-9D01-5CC942365128}" destId="{97BDE8FB-43F7-42B5-B166-41AC81B9CF5E}" srcOrd="1" destOrd="0" presId="urn:microsoft.com/office/officeart/2008/layout/LinedList"/>
    <dgm:cxn modelId="{E8D40EE0-545E-4D64-B454-3E1FFC909AC9}" type="presParOf" srcId="{9A6990EC-EE0F-435A-9BA3-88E875F741EF}" destId="{F3425C5B-27D3-496E-9026-1A80FF92199E}" srcOrd="2" destOrd="0" presId="urn:microsoft.com/office/officeart/2008/layout/LinedList"/>
    <dgm:cxn modelId="{086BFD78-CBBF-4BAF-80F1-A1DAC985C99E}" type="presParOf" srcId="{9A6990EC-EE0F-435A-9BA3-88E875F741EF}" destId="{108DE36C-4694-4213-B8B0-55A45A3F1920}" srcOrd="3" destOrd="0" presId="urn:microsoft.com/office/officeart/2008/layout/LinedList"/>
    <dgm:cxn modelId="{893BA334-CA3A-44F3-8334-6D25F3230807}" type="presParOf" srcId="{108DE36C-4694-4213-B8B0-55A45A3F1920}" destId="{5CC90990-95DA-4C03-9FD5-F0016870950E}" srcOrd="0" destOrd="0" presId="urn:microsoft.com/office/officeart/2008/layout/LinedList"/>
    <dgm:cxn modelId="{E8E7E7C6-99F6-4482-A9E4-0A77ACE44ECE}" type="presParOf" srcId="{108DE36C-4694-4213-B8B0-55A45A3F1920}" destId="{2A917666-87D5-4560-9E00-834079DC39BC}" srcOrd="1" destOrd="0" presId="urn:microsoft.com/office/officeart/2008/layout/LinedList"/>
    <dgm:cxn modelId="{5222E368-6A87-4666-8B49-3791E2D96282}" type="presParOf" srcId="{9A6990EC-EE0F-435A-9BA3-88E875F741EF}" destId="{76A1E0AC-046E-47CA-805B-603A13FB7162}" srcOrd="4" destOrd="0" presId="urn:microsoft.com/office/officeart/2008/layout/LinedList"/>
    <dgm:cxn modelId="{478F5326-3470-4E9B-A95A-116082D54BFB}" type="presParOf" srcId="{9A6990EC-EE0F-435A-9BA3-88E875F741EF}" destId="{9D08D11A-4E8C-46BF-86C7-F90580746222}" srcOrd="5" destOrd="0" presId="urn:microsoft.com/office/officeart/2008/layout/LinedList"/>
    <dgm:cxn modelId="{3607C891-816B-4205-B778-77C977A79EE4}" type="presParOf" srcId="{9D08D11A-4E8C-46BF-86C7-F90580746222}" destId="{3F6AD2D0-A000-4641-8525-3C05CFE5245D}" srcOrd="0" destOrd="0" presId="urn:microsoft.com/office/officeart/2008/layout/LinedList"/>
    <dgm:cxn modelId="{41C8494F-CEE2-43C7-94FF-CB1BC49EB1F9}" type="presParOf" srcId="{9D08D11A-4E8C-46BF-86C7-F90580746222}" destId="{868650B9-7D54-411C-B18D-1D168751401E}" srcOrd="1" destOrd="0" presId="urn:microsoft.com/office/officeart/2008/layout/LinedList"/>
    <dgm:cxn modelId="{6EBAA0E8-DAF6-4AA9-93B1-D8139208C270}" type="presParOf" srcId="{9A6990EC-EE0F-435A-9BA3-88E875F741EF}" destId="{0D95AEA3-0FF2-4164-B161-9F4289FD1ADD}" srcOrd="6" destOrd="0" presId="urn:microsoft.com/office/officeart/2008/layout/LinedList"/>
    <dgm:cxn modelId="{E536B526-FEBC-49A4-952B-030CBD8E4401}" type="presParOf" srcId="{9A6990EC-EE0F-435A-9BA3-88E875F741EF}" destId="{70D8563C-2C3E-40EE-9CB5-DC2D6AB68444}" srcOrd="7" destOrd="0" presId="urn:microsoft.com/office/officeart/2008/layout/LinedList"/>
    <dgm:cxn modelId="{0B5EB8DB-564C-4C7F-A820-9FE2CEC2E848}" type="presParOf" srcId="{70D8563C-2C3E-40EE-9CB5-DC2D6AB68444}" destId="{C0DBA2AD-E23F-4A70-A7E4-B2D3C50E93EC}" srcOrd="0" destOrd="0" presId="urn:microsoft.com/office/officeart/2008/layout/LinedList"/>
    <dgm:cxn modelId="{83B9FC83-D2C3-43E6-80B4-AD70F362575C}" type="presParOf" srcId="{70D8563C-2C3E-40EE-9CB5-DC2D6AB68444}" destId="{7B2B10BD-02C5-49B5-9B35-E01EAC423869}" srcOrd="1" destOrd="0" presId="urn:microsoft.com/office/officeart/2008/layout/LinedList"/>
    <dgm:cxn modelId="{8DE07B32-4011-41F1-8030-2198C34B1D3E}" type="presParOf" srcId="{9A6990EC-EE0F-435A-9BA3-88E875F741EF}" destId="{9A352B23-EB3F-4AFF-BEC8-735FE2AEB474}" srcOrd="8" destOrd="0" presId="urn:microsoft.com/office/officeart/2008/layout/LinedList"/>
    <dgm:cxn modelId="{B0222837-F0AB-4CA3-B51A-CB2188A965BE}" type="presParOf" srcId="{9A6990EC-EE0F-435A-9BA3-88E875F741EF}" destId="{3F4B835B-8EAF-45D8-AE64-983E60A139C6}" srcOrd="9" destOrd="0" presId="urn:microsoft.com/office/officeart/2008/layout/LinedList"/>
    <dgm:cxn modelId="{B89B6A82-381D-433C-86C8-FE6876BEE79E}" type="presParOf" srcId="{3F4B835B-8EAF-45D8-AE64-983E60A139C6}" destId="{6A69A234-9CD4-44E0-A2D0-CF763CFF33A5}" srcOrd="0" destOrd="0" presId="urn:microsoft.com/office/officeart/2008/layout/LinedList"/>
    <dgm:cxn modelId="{CD902F61-2003-4B23-8200-4F9EA2B1CB67}" type="presParOf" srcId="{3F4B835B-8EAF-45D8-AE64-983E60A139C6}" destId="{ECF3DD55-2532-4DD1-9928-CF596E720BAD}" srcOrd="1" destOrd="0" presId="urn:microsoft.com/office/officeart/2008/layout/LinedList"/>
    <dgm:cxn modelId="{7CEE9527-537D-483E-9C9D-D63E49E7E53A}" type="presParOf" srcId="{9A6990EC-EE0F-435A-9BA3-88E875F741EF}" destId="{2C8B694C-3A60-4BAF-81A8-45DF2289825A}" srcOrd="10" destOrd="0" presId="urn:microsoft.com/office/officeart/2008/layout/LinedList"/>
    <dgm:cxn modelId="{2112B0C1-32F0-4AEB-903B-B15EF85F3F2F}" type="presParOf" srcId="{9A6990EC-EE0F-435A-9BA3-88E875F741EF}" destId="{079E8D7C-B467-497C-9A23-DB92949DBE0A}" srcOrd="11" destOrd="0" presId="urn:microsoft.com/office/officeart/2008/layout/LinedList"/>
    <dgm:cxn modelId="{3FD0B44C-6228-4AAF-8104-3D09E9BDB3A8}" type="presParOf" srcId="{079E8D7C-B467-497C-9A23-DB92949DBE0A}" destId="{69E132DA-E42E-4F72-9437-7F69F505D751}" srcOrd="0" destOrd="0" presId="urn:microsoft.com/office/officeart/2008/layout/LinedList"/>
    <dgm:cxn modelId="{E1309AC6-CD0D-47DF-81ED-4497318029AA}" type="presParOf" srcId="{079E8D7C-B467-497C-9A23-DB92949DBE0A}" destId="{ECACEF84-8AA8-49CF-A83C-3449D5F7D76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7AFBE-FC5D-43E1-B96A-B2549F960504}">
      <dsp:nvSpPr>
        <dsp:cNvPr id="0" name=""/>
        <dsp:cNvSpPr/>
      </dsp:nvSpPr>
      <dsp:spPr>
        <a:xfrm>
          <a:off x="0" y="0"/>
          <a:ext cx="9872663"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F0D862-F2FD-4BBE-8788-9E39F52F1BDC}">
      <dsp:nvSpPr>
        <dsp:cNvPr id="0" name=""/>
        <dsp:cNvSpPr/>
      </dsp:nvSpPr>
      <dsp:spPr>
        <a:xfrm>
          <a:off x="0" y="0"/>
          <a:ext cx="9872663" cy="535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Goals of EJSCREEN Training</a:t>
          </a:r>
        </a:p>
      </dsp:txBody>
      <dsp:txXfrm>
        <a:off x="0" y="0"/>
        <a:ext cx="9872663" cy="535304"/>
      </dsp:txXfrm>
    </dsp:sp>
    <dsp:sp modelId="{9D194163-D8FB-4EA8-8A1E-6D36BF51763B}">
      <dsp:nvSpPr>
        <dsp:cNvPr id="0" name=""/>
        <dsp:cNvSpPr/>
      </dsp:nvSpPr>
      <dsp:spPr>
        <a:xfrm>
          <a:off x="0" y="535305"/>
          <a:ext cx="9872663"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CC8802-2931-4B34-8C05-62E2A3B3B461}">
      <dsp:nvSpPr>
        <dsp:cNvPr id="0" name=""/>
        <dsp:cNvSpPr/>
      </dsp:nvSpPr>
      <dsp:spPr>
        <a:xfrm>
          <a:off x="0" y="535304"/>
          <a:ext cx="9872663" cy="535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What is Environmental Justice (EJ)? </a:t>
          </a:r>
        </a:p>
      </dsp:txBody>
      <dsp:txXfrm>
        <a:off x="0" y="535304"/>
        <a:ext cx="9872663" cy="535304"/>
      </dsp:txXfrm>
    </dsp:sp>
    <dsp:sp modelId="{9D1AF721-F951-4155-A4BA-7EECBAB54FB2}">
      <dsp:nvSpPr>
        <dsp:cNvPr id="0" name=""/>
        <dsp:cNvSpPr/>
      </dsp:nvSpPr>
      <dsp:spPr>
        <a:xfrm>
          <a:off x="0" y="1070610"/>
          <a:ext cx="9872663"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A24A8F-BB67-4345-8EAC-C100E9084FE4}">
      <dsp:nvSpPr>
        <dsp:cNvPr id="0" name=""/>
        <dsp:cNvSpPr/>
      </dsp:nvSpPr>
      <dsp:spPr>
        <a:xfrm>
          <a:off x="0" y="1070609"/>
          <a:ext cx="9872663" cy="535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Introduction to EJSCREEN</a:t>
          </a:r>
        </a:p>
      </dsp:txBody>
      <dsp:txXfrm>
        <a:off x="0" y="1070609"/>
        <a:ext cx="9872663" cy="535304"/>
      </dsp:txXfrm>
    </dsp:sp>
    <dsp:sp modelId="{0C78BB07-0BEA-4F77-B6D4-CF53A369778F}">
      <dsp:nvSpPr>
        <dsp:cNvPr id="0" name=""/>
        <dsp:cNvSpPr/>
      </dsp:nvSpPr>
      <dsp:spPr>
        <a:xfrm>
          <a:off x="0" y="1605914"/>
          <a:ext cx="9872663"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2CADB1-AFA6-49FE-B366-22A79D6A9897}">
      <dsp:nvSpPr>
        <dsp:cNvPr id="0" name=""/>
        <dsp:cNvSpPr/>
      </dsp:nvSpPr>
      <dsp:spPr>
        <a:xfrm>
          <a:off x="0" y="1605914"/>
          <a:ext cx="9872663" cy="535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EJSCREEN Data </a:t>
          </a:r>
        </a:p>
      </dsp:txBody>
      <dsp:txXfrm>
        <a:off x="0" y="1605914"/>
        <a:ext cx="9872663" cy="535304"/>
      </dsp:txXfrm>
    </dsp:sp>
    <dsp:sp modelId="{326F65AA-DE91-411E-A524-6EE4DAB6E30D}">
      <dsp:nvSpPr>
        <dsp:cNvPr id="0" name=""/>
        <dsp:cNvSpPr/>
      </dsp:nvSpPr>
      <dsp:spPr>
        <a:xfrm>
          <a:off x="0" y="2141220"/>
          <a:ext cx="9872663"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959CF9-34A3-4916-94BD-08DBEF072D61}">
      <dsp:nvSpPr>
        <dsp:cNvPr id="0" name=""/>
        <dsp:cNvSpPr/>
      </dsp:nvSpPr>
      <dsp:spPr>
        <a:xfrm>
          <a:off x="0" y="2141219"/>
          <a:ext cx="9872663" cy="535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Maps and Reports</a:t>
          </a:r>
        </a:p>
      </dsp:txBody>
      <dsp:txXfrm>
        <a:off x="0" y="2141219"/>
        <a:ext cx="9872663" cy="535304"/>
      </dsp:txXfrm>
    </dsp:sp>
    <dsp:sp modelId="{750E2435-667B-4A6E-9FF7-C7A32ABDB804}">
      <dsp:nvSpPr>
        <dsp:cNvPr id="0" name=""/>
        <dsp:cNvSpPr/>
      </dsp:nvSpPr>
      <dsp:spPr>
        <a:xfrm>
          <a:off x="0" y="2676524"/>
          <a:ext cx="9872663"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F3C2CD-DA36-4A01-B398-69F80EEA1B30}">
      <dsp:nvSpPr>
        <dsp:cNvPr id="0" name=""/>
        <dsp:cNvSpPr/>
      </dsp:nvSpPr>
      <dsp:spPr>
        <a:xfrm>
          <a:off x="0" y="2676525"/>
          <a:ext cx="9872663" cy="535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EJSCREEN Uses</a:t>
          </a:r>
        </a:p>
      </dsp:txBody>
      <dsp:txXfrm>
        <a:off x="0" y="2676525"/>
        <a:ext cx="9872663" cy="535304"/>
      </dsp:txXfrm>
    </dsp:sp>
    <dsp:sp modelId="{228FF077-E23A-49A9-8A97-606A8357F0CB}">
      <dsp:nvSpPr>
        <dsp:cNvPr id="0" name=""/>
        <dsp:cNvSpPr/>
      </dsp:nvSpPr>
      <dsp:spPr>
        <a:xfrm>
          <a:off x="0" y="3211829"/>
          <a:ext cx="9872663"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31AB98-2153-4232-BFBD-2BA8609ABDC0}">
      <dsp:nvSpPr>
        <dsp:cNvPr id="0" name=""/>
        <dsp:cNvSpPr/>
      </dsp:nvSpPr>
      <dsp:spPr>
        <a:xfrm>
          <a:off x="0" y="3211830"/>
          <a:ext cx="9872663" cy="535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Future of EJSCREEN</a:t>
          </a:r>
        </a:p>
      </dsp:txBody>
      <dsp:txXfrm>
        <a:off x="0" y="3211830"/>
        <a:ext cx="9872663" cy="535304"/>
      </dsp:txXfrm>
    </dsp:sp>
    <dsp:sp modelId="{3C9037E0-3D35-4101-8DF4-BF07FF05BFFC}">
      <dsp:nvSpPr>
        <dsp:cNvPr id="0" name=""/>
        <dsp:cNvSpPr/>
      </dsp:nvSpPr>
      <dsp:spPr>
        <a:xfrm>
          <a:off x="0" y="3747135"/>
          <a:ext cx="9872663"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B9E24B-2E32-42A3-987C-02D58C0C63DA}">
      <dsp:nvSpPr>
        <dsp:cNvPr id="0" name=""/>
        <dsp:cNvSpPr/>
      </dsp:nvSpPr>
      <dsp:spPr>
        <a:xfrm>
          <a:off x="0" y="3747135"/>
          <a:ext cx="9872663" cy="535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Demonstration of the Tool</a:t>
          </a:r>
        </a:p>
      </dsp:txBody>
      <dsp:txXfrm>
        <a:off x="0" y="3747135"/>
        <a:ext cx="9872663" cy="5353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E2DB4-A976-4F23-83E0-1FF37F067B1F}">
      <dsp:nvSpPr>
        <dsp:cNvPr id="0" name=""/>
        <dsp:cNvSpPr/>
      </dsp:nvSpPr>
      <dsp:spPr>
        <a:xfrm>
          <a:off x="2495797" y="2235"/>
          <a:ext cx="1076968" cy="700029"/>
        </a:xfrm>
        <a:prstGeom prst="roundRect">
          <a:avLst/>
        </a:prstGeom>
        <a:solidFill>
          <a:srgbClr val="A6B727">
            <a:alpha val="50196"/>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1. Understand EJ</a:t>
          </a:r>
        </a:p>
      </dsp:txBody>
      <dsp:txXfrm>
        <a:off x="2529970" y="36408"/>
        <a:ext cx="1008622" cy="631683"/>
      </dsp:txXfrm>
    </dsp:sp>
    <dsp:sp modelId="{3222E33D-F62B-4586-8BD2-63D262F2F066}">
      <dsp:nvSpPr>
        <dsp:cNvPr id="0" name=""/>
        <dsp:cNvSpPr/>
      </dsp:nvSpPr>
      <dsp:spPr>
        <a:xfrm>
          <a:off x="1036873" y="352250"/>
          <a:ext cx="3994817" cy="3994817"/>
        </a:xfrm>
        <a:custGeom>
          <a:avLst/>
          <a:gdLst/>
          <a:ahLst/>
          <a:cxnLst/>
          <a:rect l="0" t="0" r="0" b="0"/>
          <a:pathLst>
            <a:path>
              <a:moveTo>
                <a:pt x="2543016" y="75962"/>
              </a:moveTo>
              <a:arcTo wR="1997408" hR="1997408" stAng="17151135" swAng="1255621"/>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0D1372-29A5-4563-9C86-C71308C29C2B}">
      <dsp:nvSpPr>
        <dsp:cNvPr id="0" name=""/>
        <dsp:cNvSpPr/>
      </dsp:nvSpPr>
      <dsp:spPr>
        <a:xfrm>
          <a:off x="4057434" y="754280"/>
          <a:ext cx="1076968" cy="700029"/>
        </a:xfrm>
        <a:prstGeom prst="roundRect">
          <a:avLst/>
        </a:prstGeom>
        <a:solidFill>
          <a:srgbClr val="C6C41E">
            <a:alpha val="50196"/>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2. Learn EJSCREEN Tool</a:t>
          </a:r>
        </a:p>
      </dsp:txBody>
      <dsp:txXfrm>
        <a:off x="4091607" y="788453"/>
        <a:ext cx="1008622" cy="631683"/>
      </dsp:txXfrm>
    </dsp:sp>
    <dsp:sp modelId="{D79B9412-D578-4C1D-88B7-2222DCBF5478}">
      <dsp:nvSpPr>
        <dsp:cNvPr id="0" name=""/>
        <dsp:cNvSpPr/>
      </dsp:nvSpPr>
      <dsp:spPr>
        <a:xfrm>
          <a:off x="1036873" y="352250"/>
          <a:ext cx="3994817" cy="3994817"/>
        </a:xfrm>
        <a:custGeom>
          <a:avLst/>
          <a:gdLst/>
          <a:ahLst/>
          <a:cxnLst/>
          <a:rect l="0" t="0" r="0" b="0"/>
          <a:pathLst>
            <a:path>
              <a:moveTo>
                <a:pt x="3787415" y="1111115"/>
              </a:moveTo>
              <a:arcTo wR="1997408" hR="1997408" stAng="20019505" swAng="1725700"/>
            </a:path>
          </a:pathLst>
        </a:custGeom>
        <a:noFill/>
        <a:ln w="10000" cap="flat" cmpd="sng" algn="ctr">
          <a:solidFill>
            <a:schemeClr val="accent2">
              <a:hueOff val="-314733"/>
              <a:satOff val="5856"/>
              <a:lumOff val="784"/>
              <a:alphaOff val="0"/>
            </a:schemeClr>
          </a:solidFill>
          <a:prstDash val="solid"/>
        </a:ln>
        <a:effectLst/>
      </dsp:spPr>
      <dsp:style>
        <a:lnRef idx="1">
          <a:scrgbClr r="0" g="0" b="0"/>
        </a:lnRef>
        <a:fillRef idx="0">
          <a:scrgbClr r="0" g="0" b="0"/>
        </a:fillRef>
        <a:effectRef idx="0">
          <a:scrgbClr r="0" g="0" b="0"/>
        </a:effectRef>
        <a:fontRef idx="minor"/>
      </dsp:style>
    </dsp:sp>
    <dsp:sp modelId="{30BC38D1-87ED-412C-9DC0-074B701BDF53}">
      <dsp:nvSpPr>
        <dsp:cNvPr id="0" name=""/>
        <dsp:cNvSpPr/>
      </dsp:nvSpPr>
      <dsp:spPr>
        <a:xfrm>
          <a:off x="4443127" y="2444109"/>
          <a:ext cx="1076968" cy="700029"/>
        </a:xfrm>
        <a:prstGeom prst="roundRect">
          <a:avLst/>
        </a:prstGeom>
        <a:solidFill>
          <a:srgbClr val="D5BA15">
            <a:alpha val="50196"/>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3. Gather Information via Survey</a:t>
          </a:r>
        </a:p>
      </dsp:txBody>
      <dsp:txXfrm>
        <a:off x="4477300" y="2478282"/>
        <a:ext cx="1008622" cy="631683"/>
      </dsp:txXfrm>
    </dsp:sp>
    <dsp:sp modelId="{06AF92E5-39DA-469F-9FE9-6E730884A548}">
      <dsp:nvSpPr>
        <dsp:cNvPr id="0" name=""/>
        <dsp:cNvSpPr/>
      </dsp:nvSpPr>
      <dsp:spPr>
        <a:xfrm>
          <a:off x="1036873" y="352250"/>
          <a:ext cx="3994817" cy="3994817"/>
        </a:xfrm>
        <a:custGeom>
          <a:avLst/>
          <a:gdLst/>
          <a:ahLst/>
          <a:cxnLst/>
          <a:rect l="0" t="0" r="0" b="0"/>
          <a:pathLst>
            <a:path>
              <a:moveTo>
                <a:pt x="3826819" y="2799218"/>
              </a:moveTo>
              <a:arcTo wR="1997408" hR="1997408" stAng="1420038" swAng="1357999"/>
            </a:path>
          </a:pathLst>
        </a:custGeom>
        <a:noFill/>
        <a:ln w="10000" cap="flat" cmpd="sng" algn="ctr">
          <a:solidFill>
            <a:schemeClr val="accent2">
              <a:hueOff val="-629465"/>
              <a:satOff val="11712"/>
              <a:lumOff val="1568"/>
              <a:alphaOff val="0"/>
            </a:schemeClr>
          </a:solidFill>
          <a:prstDash val="solid"/>
        </a:ln>
        <a:effectLst/>
      </dsp:spPr>
      <dsp:style>
        <a:lnRef idx="1">
          <a:scrgbClr r="0" g="0" b="0"/>
        </a:lnRef>
        <a:fillRef idx="0">
          <a:scrgbClr r="0" g="0" b="0"/>
        </a:fillRef>
        <a:effectRef idx="0">
          <a:scrgbClr r="0" g="0" b="0"/>
        </a:effectRef>
        <a:fontRef idx="minor"/>
      </dsp:style>
    </dsp:sp>
    <dsp:sp modelId="{E3E0C9A7-F4CF-47AB-9988-9A5339804285}">
      <dsp:nvSpPr>
        <dsp:cNvPr id="0" name=""/>
        <dsp:cNvSpPr/>
      </dsp:nvSpPr>
      <dsp:spPr>
        <a:xfrm>
          <a:off x="3362440" y="3799247"/>
          <a:ext cx="1076968" cy="700029"/>
        </a:xfrm>
        <a:prstGeom prst="roundRect">
          <a:avLst/>
        </a:prstGeom>
        <a:solidFill>
          <a:srgbClr val="E5A90B">
            <a:alpha val="50196"/>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4. Practice Using Tool</a:t>
          </a:r>
        </a:p>
      </dsp:txBody>
      <dsp:txXfrm>
        <a:off x="3396613" y="3833420"/>
        <a:ext cx="1008622" cy="631683"/>
      </dsp:txXfrm>
    </dsp:sp>
    <dsp:sp modelId="{A38F8A42-9171-4712-A3E5-84E0F7478CB3}">
      <dsp:nvSpPr>
        <dsp:cNvPr id="0" name=""/>
        <dsp:cNvSpPr/>
      </dsp:nvSpPr>
      <dsp:spPr>
        <a:xfrm>
          <a:off x="1036873" y="352250"/>
          <a:ext cx="3994817" cy="3994817"/>
        </a:xfrm>
        <a:custGeom>
          <a:avLst/>
          <a:gdLst/>
          <a:ahLst/>
          <a:cxnLst/>
          <a:rect l="0" t="0" r="0" b="0"/>
          <a:pathLst>
            <a:path>
              <a:moveTo>
                <a:pt x="2319091" y="3968743"/>
              </a:moveTo>
              <a:arcTo wR="1997408" hR="1997408" stAng="4843929" swAng="1112143"/>
            </a:path>
          </a:pathLst>
        </a:custGeom>
        <a:noFill/>
        <a:ln w="10000" cap="flat" cmpd="sng" algn="ctr">
          <a:solidFill>
            <a:schemeClr val="accent2">
              <a:hueOff val="-944198"/>
              <a:satOff val="17568"/>
              <a:lumOff val="2352"/>
              <a:alphaOff val="0"/>
            </a:schemeClr>
          </a:solidFill>
          <a:prstDash val="solid"/>
        </a:ln>
        <a:effectLst/>
      </dsp:spPr>
      <dsp:style>
        <a:lnRef idx="1">
          <a:scrgbClr r="0" g="0" b="0"/>
        </a:lnRef>
        <a:fillRef idx="0">
          <a:scrgbClr r="0" g="0" b="0"/>
        </a:fillRef>
        <a:effectRef idx="0">
          <a:scrgbClr r="0" g="0" b="0"/>
        </a:effectRef>
        <a:fontRef idx="minor"/>
      </dsp:style>
    </dsp:sp>
    <dsp:sp modelId="{EFD31E6E-24F8-4898-846C-0410C2C5772E}">
      <dsp:nvSpPr>
        <dsp:cNvPr id="0" name=""/>
        <dsp:cNvSpPr/>
      </dsp:nvSpPr>
      <dsp:spPr>
        <a:xfrm>
          <a:off x="1629154" y="3799247"/>
          <a:ext cx="1076968" cy="700029"/>
        </a:xfrm>
        <a:prstGeom prst="roundRect">
          <a:avLst/>
        </a:prstGeom>
        <a:solidFill>
          <a:srgbClr val="F69200">
            <a:alpha val="50196"/>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5. Post-training Follow-up</a:t>
          </a:r>
        </a:p>
      </dsp:txBody>
      <dsp:txXfrm>
        <a:off x="1663327" y="3833420"/>
        <a:ext cx="1008622" cy="631683"/>
      </dsp:txXfrm>
    </dsp:sp>
    <dsp:sp modelId="{7D7738DE-8556-4245-9D4E-8A6628819785}">
      <dsp:nvSpPr>
        <dsp:cNvPr id="0" name=""/>
        <dsp:cNvSpPr/>
      </dsp:nvSpPr>
      <dsp:spPr>
        <a:xfrm>
          <a:off x="1036873" y="352250"/>
          <a:ext cx="3994817" cy="3994817"/>
        </a:xfrm>
        <a:custGeom>
          <a:avLst/>
          <a:gdLst/>
          <a:ahLst/>
          <a:cxnLst/>
          <a:rect l="0" t="0" r="0" b="0"/>
          <a:pathLst>
            <a:path>
              <a:moveTo>
                <a:pt x="617619" y="3441646"/>
              </a:moveTo>
              <a:arcTo wR="1997408" hR="1997408" stAng="8021560" swAng="1317668"/>
            </a:path>
          </a:pathLst>
        </a:custGeom>
        <a:noFill/>
        <a:ln w="10000" cap="flat" cmpd="sng" algn="ctr">
          <a:solidFill>
            <a:schemeClr val="accent2">
              <a:hueOff val="-1258930"/>
              <a:satOff val="23424"/>
              <a:lumOff val="3137"/>
              <a:alphaOff val="0"/>
            </a:schemeClr>
          </a:solidFill>
          <a:prstDash val="solid"/>
        </a:ln>
        <a:effectLst/>
      </dsp:spPr>
      <dsp:style>
        <a:lnRef idx="1">
          <a:scrgbClr r="0" g="0" b="0"/>
        </a:lnRef>
        <a:fillRef idx="0">
          <a:scrgbClr r="0" g="0" b="0"/>
        </a:fillRef>
        <a:effectRef idx="0">
          <a:scrgbClr r="0" g="0" b="0"/>
        </a:effectRef>
        <a:fontRef idx="minor"/>
      </dsp:style>
    </dsp:sp>
    <dsp:sp modelId="{E32B4132-FE59-4FA0-94DB-A7481EA261E1}">
      <dsp:nvSpPr>
        <dsp:cNvPr id="0" name=""/>
        <dsp:cNvSpPr/>
      </dsp:nvSpPr>
      <dsp:spPr>
        <a:xfrm>
          <a:off x="433027" y="2422237"/>
          <a:ext cx="1307849" cy="743774"/>
        </a:xfrm>
        <a:prstGeom prst="roundRect">
          <a:avLst/>
        </a:prstGeom>
        <a:solidFill>
          <a:srgbClr val="EBA207">
            <a:alpha val="50196"/>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6. Practice Programmatic Use</a:t>
          </a:r>
        </a:p>
      </dsp:txBody>
      <dsp:txXfrm>
        <a:off x="469335" y="2458545"/>
        <a:ext cx="1235233" cy="671158"/>
      </dsp:txXfrm>
    </dsp:sp>
    <dsp:sp modelId="{1E462A56-8CEA-48DE-8EB6-07F76B42F419}">
      <dsp:nvSpPr>
        <dsp:cNvPr id="0" name=""/>
        <dsp:cNvSpPr/>
      </dsp:nvSpPr>
      <dsp:spPr>
        <a:xfrm>
          <a:off x="1036873" y="352250"/>
          <a:ext cx="3994817" cy="3994817"/>
        </a:xfrm>
        <a:custGeom>
          <a:avLst/>
          <a:gdLst/>
          <a:ahLst/>
          <a:cxnLst/>
          <a:rect l="0" t="0" r="0" b="0"/>
          <a:pathLst>
            <a:path>
              <a:moveTo>
                <a:pt x="983" y="2060086"/>
              </a:moveTo>
              <a:arcTo wR="1997408" hR="1997408" stAng="10692107" swAng="1688752"/>
            </a:path>
          </a:pathLst>
        </a:custGeom>
        <a:noFill/>
        <a:ln w="10000" cap="flat" cmpd="sng" algn="ctr">
          <a:solidFill>
            <a:schemeClr val="accent2">
              <a:hueOff val="-1573663"/>
              <a:satOff val="29280"/>
              <a:lumOff val="3921"/>
              <a:alphaOff val="0"/>
            </a:schemeClr>
          </a:solidFill>
          <a:prstDash val="solid"/>
        </a:ln>
        <a:effectLst/>
      </dsp:spPr>
      <dsp:style>
        <a:lnRef idx="1">
          <a:scrgbClr r="0" g="0" b="0"/>
        </a:lnRef>
        <a:fillRef idx="0">
          <a:scrgbClr r="0" g="0" b="0"/>
        </a:fillRef>
        <a:effectRef idx="0">
          <a:scrgbClr r="0" g="0" b="0"/>
        </a:effectRef>
        <a:fontRef idx="minor"/>
      </dsp:style>
    </dsp:sp>
    <dsp:sp modelId="{AF96BABE-7154-476F-8DD5-36618FD79B03}">
      <dsp:nvSpPr>
        <dsp:cNvPr id="0" name=""/>
        <dsp:cNvSpPr/>
      </dsp:nvSpPr>
      <dsp:spPr>
        <a:xfrm>
          <a:off x="793610" y="754280"/>
          <a:ext cx="1358068" cy="700029"/>
        </a:xfrm>
        <a:prstGeom prst="roundRect">
          <a:avLst/>
        </a:prstGeom>
        <a:solidFill>
          <a:srgbClr val="F69200">
            <a:alpha val="50196"/>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7. Document Programmatic Use</a:t>
          </a:r>
        </a:p>
      </dsp:txBody>
      <dsp:txXfrm>
        <a:off x="827783" y="788453"/>
        <a:ext cx="1289722" cy="631683"/>
      </dsp:txXfrm>
    </dsp:sp>
    <dsp:sp modelId="{5DF99E4A-8D8F-4A24-A7B6-7C660B7BD0B5}">
      <dsp:nvSpPr>
        <dsp:cNvPr id="0" name=""/>
        <dsp:cNvSpPr/>
      </dsp:nvSpPr>
      <dsp:spPr>
        <a:xfrm>
          <a:off x="1036873" y="352250"/>
          <a:ext cx="3994817" cy="3994817"/>
        </a:xfrm>
        <a:custGeom>
          <a:avLst/>
          <a:gdLst/>
          <a:ahLst/>
          <a:cxnLst/>
          <a:rect l="0" t="0" r="0" b="0"/>
          <a:pathLst>
            <a:path>
              <a:moveTo>
                <a:pt x="801492" y="397587"/>
              </a:moveTo>
              <a:arcTo wR="1997408" hR="1997408" stAng="13993244" swAng="1255621"/>
            </a:path>
          </a:pathLst>
        </a:custGeom>
        <a:noFill/>
        <a:ln w="10000" cap="flat" cmpd="sng" algn="ctr">
          <a:solidFill>
            <a:schemeClr val="accent2">
              <a:hueOff val="-1888395"/>
              <a:satOff val="35136"/>
              <a:lumOff val="4705"/>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47B1F-66D6-4E35-B9B4-862167B7668D}">
      <dsp:nvSpPr>
        <dsp:cNvPr id="0" name=""/>
        <dsp:cNvSpPr/>
      </dsp:nvSpPr>
      <dsp:spPr>
        <a:xfrm>
          <a:off x="195738" y="2531887"/>
          <a:ext cx="1565910" cy="532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2010</a:t>
          </a:r>
        </a:p>
      </dsp:txBody>
      <dsp:txXfrm>
        <a:off x="195738" y="2531887"/>
        <a:ext cx="1565910" cy="532780"/>
      </dsp:txXfrm>
    </dsp:sp>
    <dsp:sp modelId="{2AB9E94D-8BAA-4C35-B3AC-52C0BE621234}">
      <dsp:nvSpPr>
        <dsp:cNvPr id="0" name=""/>
        <dsp:cNvSpPr/>
      </dsp:nvSpPr>
      <dsp:spPr>
        <a:xfrm>
          <a:off x="0" y="2263140"/>
          <a:ext cx="7829550" cy="1885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BEE569-5DCD-479E-80B1-67D75DF705A4}">
      <dsp:nvSpPr>
        <dsp:cNvPr id="0" name=""/>
        <dsp:cNvSpPr/>
      </dsp:nvSpPr>
      <dsp:spPr>
        <a:xfrm>
          <a:off x="117443" y="413361"/>
          <a:ext cx="1722501" cy="104824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EPA begins building nationally consistent EJ screening tool</a:t>
          </a:r>
        </a:p>
      </dsp:txBody>
      <dsp:txXfrm>
        <a:off x="117443" y="413361"/>
        <a:ext cx="1722501" cy="1048249"/>
      </dsp:txXfrm>
    </dsp:sp>
    <dsp:sp modelId="{AF436E7D-D5B4-4E4C-8F56-9410F73788D8}">
      <dsp:nvSpPr>
        <dsp:cNvPr id="0" name=""/>
        <dsp:cNvSpPr/>
      </dsp:nvSpPr>
      <dsp:spPr>
        <a:xfrm>
          <a:off x="978693" y="1461611"/>
          <a:ext cx="0" cy="8015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6A719C18-FCAA-4960-85C7-10FEF8C80236}">
      <dsp:nvSpPr>
        <dsp:cNvPr id="0" name=""/>
        <dsp:cNvSpPr/>
      </dsp:nvSpPr>
      <dsp:spPr>
        <a:xfrm>
          <a:off x="1174432" y="1650206"/>
          <a:ext cx="1565910" cy="532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2011</a:t>
          </a:r>
        </a:p>
      </dsp:txBody>
      <dsp:txXfrm>
        <a:off x="1174432" y="1650206"/>
        <a:ext cx="1565910" cy="532780"/>
      </dsp:txXfrm>
    </dsp:sp>
    <dsp:sp modelId="{5267063A-F6EC-416A-9A0D-B6B443558A12}">
      <dsp:nvSpPr>
        <dsp:cNvPr id="0" name=""/>
        <dsp:cNvSpPr/>
      </dsp:nvSpPr>
      <dsp:spPr>
        <a:xfrm>
          <a:off x="1096136" y="3253263"/>
          <a:ext cx="1722501" cy="143877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National Environmental Justice Advisory Committee report released on EJ screening methods</a:t>
          </a:r>
        </a:p>
      </dsp:txBody>
      <dsp:txXfrm>
        <a:off x="1096136" y="3253263"/>
        <a:ext cx="1722501" cy="1438773"/>
      </dsp:txXfrm>
    </dsp:sp>
    <dsp:sp modelId="{19A63855-B7F9-4A4D-B345-6F13AB9C37DA}">
      <dsp:nvSpPr>
        <dsp:cNvPr id="0" name=""/>
        <dsp:cNvSpPr/>
      </dsp:nvSpPr>
      <dsp:spPr>
        <a:xfrm>
          <a:off x="1957387" y="2451734"/>
          <a:ext cx="0" cy="8015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FF8CD0B6-57F0-4CF9-A3FA-B24938B580F4}">
      <dsp:nvSpPr>
        <dsp:cNvPr id="0" name=""/>
        <dsp:cNvSpPr/>
      </dsp:nvSpPr>
      <dsp:spPr>
        <a:xfrm>
          <a:off x="919757" y="2298501"/>
          <a:ext cx="117871" cy="117871"/>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0A3F7694-28CE-401B-9591-DD1E25209E9F}">
      <dsp:nvSpPr>
        <dsp:cNvPr id="0" name=""/>
        <dsp:cNvSpPr/>
      </dsp:nvSpPr>
      <dsp:spPr>
        <a:xfrm>
          <a:off x="1898451" y="2298501"/>
          <a:ext cx="117871" cy="117871"/>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3CBB7D84-9A90-4CAC-934D-C5225155336E}">
      <dsp:nvSpPr>
        <dsp:cNvPr id="0" name=""/>
        <dsp:cNvSpPr/>
      </dsp:nvSpPr>
      <dsp:spPr>
        <a:xfrm>
          <a:off x="2153126" y="2531887"/>
          <a:ext cx="1565910" cy="532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2012</a:t>
          </a:r>
        </a:p>
      </dsp:txBody>
      <dsp:txXfrm>
        <a:off x="2153126" y="2531887"/>
        <a:ext cx="1565910" cy="532780"/>
      </dsp:txXfrm>
    </dsp:sp>
    <dsp:sp modelId="{60C02218-B70F-4C05-A98C-44C3BC18D2CB}">
      <dsp:nvSpPr>
        <dsp:cNvPr id="0" name=""/>
        <dsp:cNvSpPr/>
      </dsp:nvSpPr>
      <dsp:spPr>
        <a:xfrm>
          <a:off x="2074830" y="598347"/>
          <a:ext cx="1722501" cy="863264"/>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EPA begins using EJSCREEN internally</a:t>
          </a:r>
        </a:p>
      </dsp:txBody>
      <dsp:txXfrm>
        <a:off x="2074830" y="598347"/>
        <a:ext cx="1722501" cy="863264"/>
      </dsp:txXfrm>
    </dsp:sp>
    <dsp:sp modelId="{E64525BD-4941-4E69-9167-1E04396434B4}">
      <dsp:nvSpPr>
        <dsp:cNvPr id="0" name=""/>
        <dsp:cNvSpPr/>
      </dsp:nvSpPr>
      <dsp:spPr>
        <a:xfrm>
          <a:off x="2936081" y="1461611"/>
          <a:ext cx="0" cy="8015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CECF7F27-1868-464D-A10B-6B7278242B32}">
      <dsp:nvSpPr>
        <dsp:cNvPr id="0" name=""/>
        <dsp:cNvSpPr/>
      </dsp:nvSpPr>
      <dsp:spPr>
        <a:xfrm>
          <a:off x="3131819" y="1650206"/>
          <a:ext cx="1565910" cy="532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2013</a:t>
          </a:r>
        </a:p>
      </dsp:txBody>
      <dsp:txXfrm>
        <a:off x="3131819" y="1650206"/>
        <a:ext cx="1565910" cy="532780"/>
      </dsp:txXfrm>
    </dsp:sp>
    <dsp:sp modelId="{5B2DDC42-DF6F-4FE0-B345-070E33DE23CC}">
      <dsp:nvSpPr>
        <dsp:cNvPr id="0" name=""/>
        <dsp:cNvSpPr/>
      </dsp:nvSpPr>
      <dsp:spPr>
        <a:xfrm>
          <a:off x="3053524" y="3253263"/>
          <a:ext cx="1722501" cy="65772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Peer reviewed by experts</a:t>
          </a:r>
        </a:p>
      </dsp:txBody>
      <dsp:txXfrm>
        <a:off x="3053524" y="3253263"/>
        <a:ext cx="1722501" cy="657725"/>
      </dsp:txXfrm>
    </dsp:sp>
    <dsp:sp modelId="{4EB9DEBA-C3CD-42C5-A623-F70D7670DF7E}">
      <dsp:nvSpPr>
        <dsp:cNvPr id="0" name=""/>
        <dsp:cNvSpPr/>
      </dsp:nvSpPr>
      <dsp:spPr>
        <a:xfrm>
          <a:off x="3914775" y="2451734"/>
          <a:ext cx="0" cy="8015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861EA2BD-3049-42B2-A6E1-8997FC93DD1F}">
      <dsp:nvSpPr>
        <dsp:cNvPr id="0" name=""/>
        <dsp:cNvSpPr/>
      </dsp:nvSpPr>
      <dsp:spPr>
        <a:xfrm>
          <a:off x="2877145" y="2298501"/>
          <a:ext cx="117871" cy="117871"/>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6FEF2A97-C011-45F5-8783-CA64E7A310A9}">
      <dsp:nvSpPr>
        <dsp:cNvPr id="0" name=""/>
        <dsp:cNvSpPr/>
      </dsp:nvSpPr>
      <dsp:spPr>
        <a:xfrm>
          <a:off x="3855839" y="2298501"/>
          <a:ext cx="117871" cy="117871"/>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EB107647-51D5-4BFC-BE53-9F497AECC989}">
      <dsp:nvSpPr>
        <dsp:cNvPr id="0" name=""/>
        <dsp:cNvSpPr/>
      </dsp:nvSpPr>
      <dsp:spPr>
        <a:xfrm>
          <a:off x="4110513" y="2531887"/>
          <a:ext cx="1565910" cy="532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2015</a:t>
          </a:r>
        </a:p>
      </dsp:txBody>
      <dsp:txXfrm>
        <a:off x="4110513" y="2531887"/>
        <a:ext cx="1565910" cy="532780"/>
      </dsp:txXfrm>
    </dsp:sp>
    <dsp:sp modelId="{B1BAE973-6F66-4F83-82E7-D8C4C7AB17D8}">
      <dsp:nvSpPr>
        <dsp:cNvPr id="0" name=""/>
        <dsp:cNvSpPr/>
      </dsp:nvSpPr>
      <dsp:spPr>
        <a:xfrm>
          <a:off x="4032218" y="803886"/>
          <a:ext cx="1722501" cy="65772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Tool released to public</a:t>
          </a:r>
        </a:p>
      </dsp:txBody>
      <dsp:txXfrm>
        <a:off x="4032218" y="803886"/>
        <a:ext cx="1722501" cy="657725"/>
      </dsp:txXfrm>
    </dsp:sp>
    <dsp:sp modelId="{B2856F2A-B2FF-44BC-AE00-AF8B45E08886}">
      <dsp:nvSpPr>
        <dsp:cNvPr id="0" name=""/>
        <dsp:cNvSpPr/>
      </dsp:nvSpPr>
      <dsp:spPr>
        <a:xfrm>
          <a:off x="4893468" y="1461611"/>
          <a:ext cx="0" cy="8015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EAD5FA3-9F9B-4809-914E-1663E7E7F996}">
      <dsp:nvSpPr>
        <dsp:cNvPr id="0" name=""/>
        <dsp:cNvSpPr/>
      </dsp:nvSpPr>
      <dsp:spPr>
        <a:xfrm>
          <a:off x="5089207" y="1650206"/>
          <a:ext cx="1565910" cy="532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2017</a:t>
          </a:r>
        </a:p>
      </dsp:txBody>
      <dsp:txXfrm>
        <a:off x="5089207" y="1650206"/>
        <a:ext cx="1565910" cy="532780"/>
      </dsp:txXfrm>
    </dsp:sp>
    <dsp:sp modelId="{735618B3-6E46-4C9E-9E9B-0A62E82A41E8}">
      <dsp:nvSpPr>
        <dsp:cNvPr id="0" name=""/>
        <dsp:cNvSpPr/>
      </dsp:nvSpPr>
      <dsp:spPr>
        <a:xfrm>
          <a:off x="5010912" y="3253263"/>
          <a:ext cx="1722501" cy="65772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Mobile version of the tool released</a:t>
          </a:r>
        </a:p>
      </dsp:txBody>
      <dsp:txXfrm>
        <a:off x="5010912" y="3253263"/>
        <a:ext cx="1722501" cy="657725"/>
      </dsp:txXfrm>
    </dsp:sp>
    <dsp:sp modelId="{48127BC6-9352-46B0-B210-CC49C43FA97C}">
      <dsp:nvSpPr>
        <dsp:cNvPr id="0" name=""/>
        <dsp:cNvSpPr/>
      </dsp:nvSpPr>
      <dsp:spPr>
        <a:xfrm>
          <a:off x="5872162" y="2451734"/>
          <a:ext cx="0" cy="8015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B9170BE5-6E22-456B-98DA-6135A74926A9}">
      <dsp:nvSpPr>
        <dsp:cNvPr id="0" name=""/>
        <dsp:cNvSpPr/>
      </dsp:nvSpPr>
      <dsp:spPr>
        <a:xfrm>
          <a:off x="4834532" y="2298501"/>
          <a:ext cx="117871" cy="117871"/>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C1F3FD90-3F5A-432C-9972-7A79BA42ECB8}">
      <dsp:nvSpPr>
        <dsp:cNvPr id="0" name=""/>
        <dsp:cNvSpPr/>
      </dsp:nvSpPr>
      <dsp:spPr>
        <a:xfrm>
          <a:off x="5813226" y="2298501"/>
          <a:ext cx="117871" cy="117871"/>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1ACE3F41-E014-4FD8-B5D4-61D55CB83936}">
      <dsp:nvSpPr>
        <dsp:cNvPr id="0" name=""/>
        <dsp:cNvSpPr/>
      </dsp:nvSpPr>
      <dsp:spPr>
        <a:xfrm>
          <a:off x="6067901" y="2531887"/>
          <a:ext cx="1565910" cy="532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2020</a:t>
          </a:r>
        </a:p>
      </dsp:txBody>
      <dsp:txXfrm>
        <a:off x="6067901" y="2531887"/>
        <a:ext cx="1565910" cy="532780"/>
      </dsp:txXfrm>
    </dsp:sp>
    <dsp:sp modelId="{18AF935B-7101-47F2-8431-9D9B8A93800F}">
      <dsp:nvSpPr>
        <dsp:cNvPr id="0" name=""/>
        <dsp:cNvSpPr/>
      </dsp:nvSpPr>
      <dsp:spPr>
        <a:xfrm>
          <a:off x="5989605" y="803886"/>
          <a:ext cx="1722501" cy="65772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Annual update</a:t>
          </a:r>
        </a:p>
      </dsp:txBody>
      <dsp:txXfrm>
        <a:off x="5989605" y="803886"/>
        <a:ext cx="1722501" cy="657725"/>
      </dsp:txXfrm>
    </dsp:sp>
    <dsp:sp modelId="{AC58F923-C22A-4843-95AA-2DA36DB9825D}">
      <dsp:nvSpPr>
        <dsp:cNvPr id="0" name=""/>
        <dsp:cNvSpPr/>
      </dsp:nvSpPr>
      <dsp:spPr>
        <a:xfrm>
          <a:off x="6850856" y="1461611"/>
          <a:ext cx="0" cy="8015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807A5CE-B85E-42B0-8E00-D62A6221E977}">
      <dsp:nvSpPr>
        <dsp:cNvPr id="0" name=""/>
        <dsp:cNvSpPr/>
      </dsp:nvSpPr>
      <dsp:spPr>
        <a:xfrm>
          <a:off x="6791920" y="2298501"/>
          <a:ext cx="117871" cy="117871"/>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C2341-7AFF-4B9F-BAD5-CA5646938025}">
      <dsp:nvSpPr>
        <dsp:cNvPr id="0" name=""/>
        <dsp:cNvSpPr/>
      </dsp:nvSpPr>
      <dsp:spPr>
        <a:xfrm>
          <a:off x="0" y="1449"/>
          <a:ext cx="9739423" cy="6177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4C50EA-EBA6-4B12-AE60-6BD97903EFE6}">
      <dsp:nvSpPr>
        <dsp:cNvPr id="0" name=""/>
        <dsp:cNvSpPr/>
      </dsp:nvSpPr>
      <dsp:spPr>
        <a:xfrm>
          <a:off x="186877" y="140449"/>
          <a:ext cx="339776" cy="3397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902BE4-C183-434E-A75E-F3D2E62777F0}">
      <dsp:nvSpPr>
        <dsp:cNvPr id="0" name=""/>
        <dsp:cNvSpPr/>
      </dsp:nvSpPr>
      <dsp:spPr>
        <a:xfrm>
          <a:off x="713531" y="1449"/>
          <a:ext cx="9025891" cy="617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81" tIns="65381" rIns="65381" bIns="65381" numCol="1" spcCol="1270" anchor="ctr" anchorCtr="0">
          <a:noAutofit/>
        </a:bodyPr>
        <a:lstStyle/>
        <a:p>
          <a:pPr marL="0" lvl="0" indent="0" algn="l" defTabSz="1066800">
            <a:lnSpc>
              <a:spcPct val="100000"/>
            </a:lnSpc>
            <a:spcBef>
              <a:spcPct val="0"/>
            </a:spcBef>
            <a:spcAft>
              <a:spcPct val="35000"/>
            </a:spcAft>
            <a:buNone/>
          </a:pPr>
          <a:r>
            <a:rPr lang="en-US" sz="2400" kern="1200"/>
            <a:t>Improved data dictionary for EJSCREEN downloads </a:t>
          </a:r>
        </a:p>
      </dsp:txBody>
      <dsp:txXfrm>
        <a:off x="713531" y="1449"/>
        <a:ext cx="9025891" cy="617775"/>
      </dsp:txXfrm>
    </dsp:sp>
    <dsp:sp modelId="{AEDF99A8-391C-4772-B2A6-917FEEB700DC}">
      <dsp:nvSpPr>
        <dsp:cNvPr id="0" name=""/>
        <dsp:cNvSpPr/>
      </dsp:nvSpPr>
      <dsp:spPr>
        <a:xfrm>
          <a:off x="0" y="773669"/>
          <a:ext cx="9739423" cy="6177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C9A30-0AEF-4577-8D49-829D359C52BB}">
      <dsp:nvSpPr>
        <dsp:cNvPr id="0" name=""/>
        <dsp:cNvSpPr/>
      </dsp:nvSpPr>
      <dsp:spPr>
        <a:xfrm>
          <a:off x="186877" y="912669"/>
          <a:ext cx="339776" cy="3397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2A8865-9C47-4E7F-AEF0-A24FD2A70448}">
      <dsp:nvSpPr>
        <dsp:cNvPr id="0" name=""/>
        <dsp:cNvSpPr/>
      </dsp:nvSpPr>
      <dsp:spPr>
        <a:xfrm>
          <a:off x="713531" y="773669"/>
          <a:ext cx="9025891" cy="617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81" tIns="65381" rIns="65381" bIns="65381" numCol="1" spcCol="1270" anchor="ctr" anchorCtr="0">
          <a:noAutofit/>
        </a:bodyPr>
        <a:lstStyle/>
        <a:p>
          <a:pPr marL="0" lvl="0" indent="0" algn="l" defTabSz="1066800">
            <a:lnSpc>
              <a:spcPct val="100000"/>
            </a:lnSpc>
            <a:spcBef>
              <a:spcPct val="0"/>
            </a:spcBef>
            <a:spcAft>
              <a:spcPct val="35000"/>
            </a:spcAft>
            <a:buNone/>
          </a:pPr>
          <a:r>
            <a:rPr lang="en-US" sz="2400" kern="1200"/>
            <a:t>Ability to bring in shape files </a:t>
          </a:r>
        </a:p>
      </dsp:txBody>
      <dsp:txXfrm>
        <a:off x="713531" y="773669"/>
        <a:ext cx="9025891" cy="617775"/>
      </dsp:txXfrm>
    </dsp:sp>
    <dsp:sp modelId="{A032160D-526E-4B7E-8488-78DEB2063891}">
      <dsp:nvSpPr>
        <dsp:cNvPr id="0" name=""/>
        <dsp:cNvSpPr/>
      </dsp:nvSpPr>
      <dsp:spPr>
        <a:xfrm>
          <a:off x="0" y="1545889"/>
          <a:ext cx="9739423" cy="6177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281A25-B3DC-48B6-BEB9-46A7DE8E1841}">
      <dsp:nvSpPr>
        <dsp:cNvPr id="0" name=""/>
        <dsp:cNvSpPr/>
      </dsp:nvSpPr>
      <dsp:spPr>
        <a:xfrm>
          <a:off x="186877" y="1684889"/>
          <a:ext cx="339776" cy="3397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0C021F-416E-4DD1-A5C6-B6B0FDFF24E3}">
      <dsp:nvSpPr>
        <dsp:cNvPr id="0" name=""/>
        <dsp:cNvSpPr/>
      </dsp:nvSpPr>
      <dsp:spPr>
        <a:xfrm>
          <a:off x="713531" y="1545889"/>
          <a:ext cx="9025891" cy="617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81" tIns="65381" rIns="65381" bIns="65381" numCol="1" spcCol="1270" anchor="ctr" anchorCtr="0">
          <a:noAutofit/>
        </a:bodyPr>
        <a:lstStyle/>
        <a:p>
          <a:pPr marL="0" lvl="0" indent="0" algn="l" defTabSz="1066800">
            <a:lnSpc>
              <a:spcPct val="100000"/>
            </a:lnSpc>
            <a:spcBef>
              <a:spcPct val="0"/>
            </a:spcBef>
            <a:spcAft>
              <a:spcPct val="35000"/>
            </a:spcAft>
            <a:buNone/>
          </a:pPr>
          <a:r>
            <a:rPr lang="en-US" sz="2400" kern="1200"/>
            <a:t>Downloadable data at the tract level</a:t>
          </a:r>
        </a:p>
      </dsp:txBody>
      <dsp:txXfrm>
        <a:off x="713531" y="1545889"/>
        <a:ext cx="9025891" cy="617775"/>
      </dsp:txXfrm>
    </dsp:sp>
    <dsp:sp modelId="{E43ADF54-82B9-4ABC-9895-EA133271AF96}">
      <dsp:nvSpPr>
        <dsp:cNvPr id="0" name=""/>
        <dsp:cNvSpPr/>
      </dsp:nvSpPr>
      <dsp:spPr>
        <a:xfrm>
          <a:off x="0" y="2318109"/>
          <a:ext cx="9739423" cy="6177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38A736-8355-4BDE-BCD4-AAFC9CC4A290}">
      <dsp:nvSpPr>
        <dsp:cNvPr id="0" name=""/>
        <dsp:cNvSpPr/>
      </dsp:nvSpPr>
      <dsp:spPr>
        <a:xfrm>
          <a:off x="186877" y="2457109"/>
          <a:ext cx="339776" cy="3397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80E484-4DAF-4B09-B6EC-7DF4631B5288}">
      <dsp:nvSpPr>
        <dsp:cNvPr id="0" name=""/>
        <dsp:cNvSpPr/>
      </dsp:nvSpPr>
      <dsp:spPr>
        <a:xfrm>
          <a:off x="713531" y="2318109"/>
          <a:ext cx="9025891" cy="617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81" tIns="65381" rIns="65381" bIns="65381" numCol="1" spcCol="1270" anchor="ctr" anchorCtr="0">
          <a:noAutofit/>
        </a:bodyPr>
        <a:lstStyle/>
        <a:p>
          <a:pPr marL="0" lvl="0" indent="0" algn="l" defTabSz="1066800">
            <a:lnSpc>
              <a:spcPct val="100000"/>
            </a:lnSpc>
            <a:spcBef>
              <a:spcPct val="0"/>
            </a:spcBef>
            <a:spcAft>
              <a:spcPct val="35000"/>
            </a:spcAft>
            <a:buNone/>
          </a:pPr>
          <a:r>
            <a:rPr lang="en-US" sz="2400" kern="1200"/>
            <a:t>Improved source data on locations such as Superfund sites</a:t>
          </a:r>
        </a:p>
      </dsp:txBody>
      <dsp:txXfrm>
        <a:off x="713531" y="2318109"/>
        <a:ext cx="9025891" cy="617775"/>
      </dsp:txXfrm>
    </dsp:sp>
    <dsp:sp modelId="{D92D02E0-96CA-4D66-A35A-CD04B6FC3A42}">
      <dsp:nvSpPr>
        <dsp:cNvPr id="0" name=""/>
        <dsp:cNvSpPr/>
      </dsp:nvSpPr>
      <dsp:spPr>
        <a:xfrm>
          <a:off x="0" y="3090329"/>
          <a:ext cx="9739423" cy="6177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DAB544-5AF7-4CA3-9807-AFC1371DDDA8}">
      <dsp:nvSpPr>
        <dsp:cNvPr id="0" name=""/>
        <dsp:cNvSpPr/>
      </dsp:nvSpPr>
      <dsp:spPr>
        <a:xfrm>
          <a:off x="186877" y="3229328"/>
          <a:ext cx="339776" cy="33977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B0A66E-DAA9-4D56-B04C-B5A365D9BAF6}">
      <dsp:nvSpPr>
        <dsp:cNvPr id="0" name=""/>
        <dsp:cNvSpPr/>
      </dsp:nvSpPr>
      <dsp:spPr>
        <a:xfrm>
          <a:off x="713531" y="3090329"/>
          <a:ext cx="9025891" cy="617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81" tIns="65381" rIns="65381" bIns="65381" numCol="1" spcCol="1270" anchor="ctr" anchorCtr="0">
          <a:noAutofit/>
        </a:bodyPr>
        <a:lstStyle/>
        <a:p>
          <a:pPr marL="0" lvl="0" indent="0" algn="l" defTabSz="1066800">
            <a:lnSpc>
              <a:spcPct val="100000"/>
            </a:lnSpc>
            <a:spcBef>
              <a:spcPct val="0"/>
            </a:spcBef>
            <a:spcAft>
              <a:spcPct val="35000"/>
            </a:spcAft>
            <a:buNone/>
          </a:pPr>
          <a:r>
            <a:rPr lang="en-US" sz="2400" kern="1200"/>
            <a:t>RSEI data as an available map layer </a:t>
          </a:r>
        </a:p>
      </dsp:txBody>
      <dsp:txXfrm>
        <a:off x="713531" y="3090329"/>
        <a:ext cx="9025891" cy="617775"/>
      </dsp:txXfrm>
    </dsp:sp>
    <dsp:sp modelId="{D16BBE6D-7A18-4405-B46B-AC62CEE372DE}">
      <dsp:nvSpPr>
        <dsp:cNvPr id="0" name=""/>
        <dsp:cNvSpPr/>
      </dsp:nvSpPr>
      <dsp:spPr>
        <a:xfrm>
          <a:off x="0" y="3862549"/>
          <a:ext cx="9739423" cy="6177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C5B82E-4F53-48D4-843B-F59112C12F8A}">
      <dsp:nvSpPr>
        <dsp:cNvPr id="0" name=""/>
        <dsp:cNvSpPr/>
      </dsp:nvSpPr>
      <dsp:spPr>
        <a:xfrm>
          <a:off x="186877" y="4001548"/>
          <a:ext cx="339776" cy="33977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BF13E7-7520-400B-9927-5BF4A5DA3F74}">
      <dsp:nvSpPr>
        <dsp:cNvPr id="0" name=""/>
        <dsp:cNvSpPr/>
      </dsp:nvSpPr>
      <dsp:spPr>
        <a:xfrm>
          <a:off x="713531" y="3862549"/>
          <a:ext cx="9025891" cy="617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81" tIns="65381" rIns="65381" bIns="65381" numCol="1" spcCol="1270" anchor="ctr" anchorCtr="0">
          <a:noAutofit/>
        </a:bodyPr>
        <a:lstStyle/>
        <a:p>
          <a:pPr marL="0" lvl="0" indent="0" algn="l" defTabSz="1066800">
            <a:lnSpc>
              <a:spcPct val="100000"/>
            </a:lnSpc>
            <a:spcBef>
              <a:spcPct val="0"/>
            </a:spcBef>
            <a:spcAft>
              <a:spcPct val="35000"/>
            </a:spcAft>
            <a:buNone/>
          </a:pPr>
          <a:r>
            <a:rPr lang="en-US" sz="2400" kern="1200"/>
            <a:t>Climate related indicators</a:t>
          </a:r>
        </a:p>
      </dsp:txBody>
      <dsp:txXfrm>
        <a:off x="713531" y="3862549"/>
        <a:ext cx="9025891" cy="6177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70A31-CBFB-43CD-A17B-36378AF5BB9F}">
      <dsp:nvSpPr>
        <dsp:cNvPr id="0" name=""/>
        <dsp:cNvSpPr/>
      </dsp:nvSpPr>
      <dsp:spPr>
        <a:xfrm>
          <a:off x="0" y="2520"/>
          <a:ext cx="11264731"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D10C91-B953-4C3C-AF82-6ABFC0B8E95D}">
      <dsp:nvSpPr>
        <dsp:cNvPr id="0" name=""/>
        <dsp:cNvSpPr/>
      </dsp:nvSpPr>
      <dsp:spPr>
        <a:xfrm>
          <a:off x="0" y="2520"/>
          <a:ext cx="11264731" cy="859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Environmental indicators are mostly screening-level proxies for actual exposure or risk</a:t>
          </a:r>
        </a:p>
      </dsp:txBody>
      <dsp:txXfrm>
        <a:off x="0" y="2520"/>
        <a:ext cx="11264731" cy="859584"/>
      </dsp:txXfrm>
    </dsp:sp>
    <dsp:sp modelId="{85E314D2-1A4A-4849-9412-F0919C8B1B7B}">
      <dsp:nvSpPr>
        <dsp:cNvPr id="0" name=""/>
        <dsp:cNvSpPr/>
      </dsp:nvSpPr>
      <dsp:spPr>
        <a:xfrm>
          <a:off x="0" y="862105"/>
          <a:ext cx="11264731" cy="0"/>
        </a:xfrm>
        <a:prstGeom prst="line">
          <a:avLst/>
        </a:prstGeom>
        <a:solidFill>
          <a:schemeClr val="accent2">
            <a:hueOff val="-377679"/>
            <a:satOff val="7027"/>
            <a:lumOff val="941"/>
            <a:alphaOff val="0"/>
          </a:schemeClr>
        </a:solidFill>
        <a:ln w="19050" cap="flat" cmpd="sng" algn="ctr">
          <a:solidFill>
            <a:schemeClr val="accent2">
              <a:hueOff val="-377679"/>
              <a:satOff val="7027"/>
              <a:lumOff val="9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E13507-74BF-4118-9621-929BE93086DE}">
      <dsp:nvSpPr>
        <dsp:cNvPr id="0" name=""/>
        <dsp:cNvSpPr/>
      </dsp:nvSpPr>
      <dsp:spPr>
        <a:xfrm>
          <a:off x="0" y="862105"/>
          <a:ext cx="11264731" cy="859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Indicators vary in vintage </a:t>
          </a:r>
        </a:p>
      </dsp:txBody>
      <dsp:txXfrm>
        <a:off x="0" y="862105"/>
        <a:ext cx="11264731" cy="859584"/>
      </dsp:txXfrm>
    </dsp:sp>
    <dsp:sp modelId="{F8A0ABA4-F8B1-4877-9546-E0A8D2849A60}">
      <dsp:nvSpPr>
        <dsp:cNvPr id="0" name=""/>
        <dsp:cNvSpPr/>
      </dsp:nvSpPr>
      <dsp:spPr>
        <a:xfrm>
          <a:off x="0" y="1721690"/>
          <a:ext cx="11264731" cy="0"/>
        </a:xfrm>
        <a:prstGeom prst="line">
          <a:avLst/>
        </a:prstGeom>
        <a:solidFill>
          <a:schemeClr val="accent2">
            <a:hueOff val="-755358"/>
            <a:satOff val="14054"/>
            <a:lumOff val="1882"/>
            <a:alphaOff val="0"/>
          </a:schemeClr>
        </a:solidFill>
        <a:ln w="19050" cap="flat" cmpd="sng" algn="ctr">
          <a:solidFill>
            <a:schemeClr val="accent2">
              <a:hueOff val="-755358"/>
              <a:satOff val="14054"/>
              <a:lumOff val="1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1195DF-F59A-4851-82C1-01549005BF62}">
      <dsp:nvSpPr>
        <dsp:cNvPr id="0" name=""/>
        <dsp:cNvSpPr/>
      </dsp:nvSpPr>
      <dsp:spPr>
        <a:xfrm>
          <a:off x="0" y="1721690"/>
          <a:ext cx="11264731" cy="859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EJSCREEN does not cover all environmental or EJ issues</a:t>
          </a:r>
        </a:p>
      </dsp:txBody>
      <dsp:txXfrm>
        <a:off x="0" y="1721690"/>
        <a:ext cx="11264731" cy="859584"/>
      </dsp:txXfrm>
    </dsp:sp>
    <dsp:sp modelId="{C526369B-2190-442B-BD58-CC07C3B66083}">
      <dsp:nvSpPr>
        <dsp:cNvPr id="0" name=""/>
        <dsp:cNvSpPr/>
      </dsp:nvSpPr>
      <dsp:spPr>
        <a:xfrm>
          <a:off x="0" y="2581275"/>
          <a:ext cx="11264731" cy="0"/>
        </a:xfrm>
        <a:prstGeom prst="line">
          <a:avLst/>
        </a:prstGeom>
        <a:solidFill>
          <a:schemeClr val="accent2">
            <a:hueOff val="-1133037"/>
            <a:satOff val="21082"/>
            <a:lumOff val="2823"/>
            <a:alphaOff val="0"/>
          </a:schemeClr>
        </a:solidFill>
        <a:ln w="19050" cap="flat" cmpd="sng" algn="ctr">
          <a:solidFill>
            <a:schemeClr val="accent2">
              <a:hueOff val="-1133037"/>
              <a:satOff val="21082"/>
              <a:lumOff val="28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7131EA-31FB-499E-ADAA-E5778CDB483F}">
      <dsp:nvSpPr>
        <dsp:cNvPr id="0" name=""/>
        <dsp:cNvSpPr/>
      </dsp:nvSpPr>
      <dsp:spPr>
        <a:xfrm>
          <a:off x="0" y="2581275"/>
          <a:ext cx="11264731" cy="859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Census data has limitations and can obscure small communities</a:t>
          </a:r>
        </a:p>
      </dsp:txBody>
      <dsp:txXfrm>
        <a:off x="0" y="2581275"/>
        <a:ext cx="11264731" cy="859584"/>
      </dsp:txXfrm>
    </dsp:sp>
    <dsp:sp modelId="{CC763E38-33BC-4DA5-987D-6E017CF07860}">
      <dsp:nvSpPr>
        <dsp:cNvPr id="0" name=""/>
        <dsp:cNvSpPr/>
      </dsp:nvSpPr>
      <dsp:spPr>
        <a:xfrm>
          <a:off x="0" y="3440859"/>
          <a:ext cx="11264731" cy="0"/>
        </a:xfrm>
        <a:prstGeom prst="line">
          <a:avLst/>
        </a:prstGeom>
        <a:solidFill>
          <a:schemeClr val="accent2">
            <a:hueOff val="-1510716"/>
            <a:satOff val="28109"/>
            <a:lumOff val="3764"/>
            <a:alphaOff val="0"/>
          </a:schemeClr>
        </a:solidFill>
        <a:ln w="19050" cap="flat" cmpd="sng" algn="ctr">
          <a:solidFill>
            <a:schemeClr val="accent2">
              <a:hueOff val="-1510716"/>
              <a:satOff val="28109"/>
              <a:lumOff val="37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0321C0-D37D-465E-A23B-F6620B9788BE}">
      <dsp:nvSpPr>
        <dsp:cNvPr id="0" name=""/>
        <dsp:cNvSpPr/>
      </dsp:nvSpPr>
      <dsp:spPr>
        <a:xfrm>
          <a:off x="0" y="3440859"/>
          <a:ext cx="11264731" cy="859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Results should always be verified on the ground when possible</a:t>
          </a:r>
        </a:p>
      </dsp:txBody>
      <dsp:txXfrm>
        <a:off x="0" y="3440859"/>
        <a:ext cx="11264731" cy="859584"/>
      </dsp:txXfrm>
    </dsp:sp>
    <dsp:sp modelId="{E8E0E05D-7D1D-4CEE-B7DA-B80FEBE108AF}">
      <dsp:nvSpPr>
        <dsp:cNvPr id="0" name=""/>
        <dsp:cNvSpPr/>
      </dsp:nvSpPr>
      <dsp:spPr>
        <a:xfrm>
          <a:off x="0" y="4300444"/>
          <a:ext cx="11264731" cy="0"/>
        </a:xfrm>
        <a:prstGeom prst="line">
          <a:avLst/>
        </a:prstGeom>
        <a:solidFill>
          <a:schemeClr val="accent2">
            <a:hueOff val="-1888395"/>
            <a:satOff val="35136"/>
            <a:lumOff val="4705"/>
            <a:alphaOff val="0"/>
          </a:schemeClr>
        </a:solidFill>
        <a:ln w="19050" cap="flat" cmpd="sng" algn="ctr">
          <a:solidFill>
            <a:schemeClr val="accent2">
              <a:hueOff val="-1888395"/>
              <a:satOff val="35136"/>
              <a:lumOff val="47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BA8984-DEE3-49C9-88C4-FA0AA5643640}">
      <dsp:nvSpPr>
        <dsp:cNvPr id="0" name=""/>
        <dsp:cNvSpPr/>
      </dsp:nvSpPr>
      <dsp:spPr>
        <a:xfrm>
          <a:off x="0" y="4300444"/>
          <a:ext cx="11264731" cy="859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EJSCREEN does not identify EJ communities </a:t>
          </a:r>
        </a:p>
        <a:p>
          <a:pPr marL="0" lvl="0" indent="0" algn="l" defTabSz="1066800">
            <a:lnSpc>
              <a:spcPct val="90000"/>
            </a:lnSpc>
            <a:spcBef>
              <a:spcPct val="0"/>
            </a:spcBef>
            <a:spcAft>
              <a:spcPct val="35000"/>
            </a:spcAft>
            <a:buNone/>
          </a:pPr>
          <a:r>
            <a:rPr lang="en-US" sz="1900" kern="1200"/>
            <a:t>*It helps identify areas that  may have </a:t>
          </a:r>
          <a:r>
            <a:rPr lang="en-US" sz="1900" b="1" kern="1200">
              <a:solidFill>
                <a:schemeClr val="accent6"/>
              </a:solidFill>
              <a:latin typeface="Calibri" panose="020F0502020204030204"/>
            </a:rPr>
            <a:t>higher</a:t>
          </a:r>
          <a:r>
            <a:rPr lang="en-US" sz="1900" b="1" kern="1200"/>
            <a:t> </a:t>
          </a:r>
          <a:r>
            <a:rPr lang="en-US" sz="1900" b="1" kern="1200">
              <a:solidFill>
                <a:schemeClr val="accent6"/>
              </a:solidFill>
              <a:latin typeface="Calibri" panose="020F0502020204030204"/>
            </a:rPr>
            <a:t>pollution</a:t>
          </a:r>
          <a:r>
            <a:rPr lang="en-US" sz="1900" b="1" kern="1200"/>
            <a:t> </a:t>
          </a:r>
          <a:r>
            <a:rPr lang="en-US" sz="1900" b="1" kern="1200">
              <a:solidFill>
                <a:schemeClr val="accent6"/>
              </a:solidFill>
              <a:latin typeface="Calibri" panose="020F0502020204030204"/>
            </a:rPr>
            <a:t>burdens</a:t>
          </a:r>
          <a:r>
            <a:rPr lang="en-US" sz="1900" kern="1200"/>
            <a:t> and </a:t>
          </a:r>
          <a:r>
            <a:rPr lang="en-US" sz="1900" b="1" kern="1200">
              <a:solidFill>
                <a:schemeClr val="accent6"/>
              </a:solidFill>
              <a:latin typeface="Calibri" panose="020F0502020204030204"/>
            </a:rPr>
            <a:t>vulnerable</a:t>
          </a:r>
          <a:r>
            <a:rPr lang="en-US" sz="1900" b="1" kern="1200"/>
            <a:t> </a:t>
          </a:r>
          <a:r>
            <a:rPr lang="en-US" sz="1900" b="1" kern="1200">
              <a:solidFill>
                <a:schemeClr val="accent6"/>
              </a:solidFill>
              <a:latin typeface="Calibri" panose="020F0502020204030204"/>
            </a:rPr>
            <a:t>populations</a:t>
          </a:r>
          <a:r>
            <a:rPr lang="en-US" sz="1900" kern="1200"/>
            <a:t> present.</a:t>
          </a:r>
        </a:p>
      </dsp:txBody>
      <dsp:txXfrm>
        <a:off x="0" y="4300444"/>
        <a:ext cx="11264731" cy="8595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A120C-A7EE-4934-AD28-81D7609B07A4}">
      <dsp:nvSpPr>
        <dsp:cNvPr id="0" name=""/>
        <dsp:cNvSpPr/>
      </dsp:nvSpPr>
      <dsp:spPr>
        <a:xfrm>
          <a:off x="0" y="545"/>
          <a:ext cx="109347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E10140-7220-4425-9C03-ED368E4C485B}">
      <dsp:nvSpPr>
        <dsp:cNvPr id="0" name=""/>
        <dsp:cNvSpPr/>
      </dsp:nvSpPr>
      <dsp:spPr>
        <a:xfrm>
          <a:off x="0" y="545"/>
          <a:ext cx="10934700" cy="89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Demographics: </a:t>
          </a:r>
          <a:r>
            <a:rPr lang="en-US" sz="2500" kern="1200"/>
            <a:t>Access to a wealth of Census data on education, income, languages spoken, population, housing, etc… </a:t>
          </a:r>
        </a:p>
      </dsp:txBody>
      <dsp:txXfrm>
        <a:off x="0" y="545"/>
        <a:ext cx="10934700" cy="894073"/>
      </dsp:txXfrm>
    </dsp:sp>
    <dsp:sp modelId="{367AA28F-786F-451D-B266-8182CFF27828}">
      <dsp:nvSpPr>
        <dsp:cNvPr id="0" name=""/>
        <dsp:cNvSpPr/>
      </dsp:nvSpPr>
      <dsp:spPr>
        <a:xfrm>
          <a:off x="0" y="894619"/>
          <a:ext cx="10934700" cy="0"/>
        </a:xfrm>
        <a:prstGeom prst="line">
          <a:avLst/>
        </a:prstGeom>
        <a:solidFill>
          <a:schemeClr val="accent2">
            <a:hueOff val="-472099"/>
            <a:satOff val="8784"/>
            <a:lumOff val="1176"/>
            <a:alphaOff val="0"/>
          </a:schemeClr>
        </a:solidFill>
        <a:ln w="19050" cap="flat" cmpd="sng" algn="ctr">
          <a:solidFill>
            <a:schemeClr val="accent2">
              <a:hueOff val="-472099"/>
              <a:satOff val="8784"/>
              <a:lumOff val="1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8BB927-646F-4037-B73F-DE043214CC8D}">
      <dsp:nvSpPr>
        <dsp:cNvPr id="0" name=""/>
        <dsp:cNvSpPr/>
      </dsp:nvSpPr>
      <dsp:spPr>
        <a:xfrm>
          <a:off x="0" y="894619"/>
          <a:ext cx="10934700" cy="89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EPA Sites: </a:t>
          </a:r>
          <a:r>
            <a:rPr lang="en-US" sz="2500" kern="1200"/>
            <a:t>Superfund, Brownfields, nonattainment areas, etc…</a:t>
          </a:r>
        </a:p>
      </dsp:txBody>
      <dsp:txXfrm>
        <a:off x="0" y="894619"/>
        <a:ext cx="10934700" cy="894073"/>
      </dsp:txXfrm>
    </dsp:sp>
    <dsp:sp modelId="{0334C47A-ECB4-42E0-AE8F-75FDC1E59F3F}">
      <dsp:nvSpPr>
        <dsp:cNvPr id="0" name=""/>
        <dsp:cNvSpPr/>
      </dsp:nvSpPr>
      <dsp:spPr>
        <a:xfrm>
          <a:off x="0" y="1788692"/>
          <a:ext cx="10934700" cy="0"/>
        </a:xfrm>
        <a:prstGeom prst="line">
          <a:avLst/>
        </a:prstGeom>
        <a:solidFill>
          <a:schemeClr val="accent2">
            <a:hueOff val="-944198"/>
            <a:satOff val="17568"/>
            <a:lumOff val="2352"/>
            <a:alphaOff val="0"/>
          </a:schemeClr>
        </a:solidFill>
        <a:ln w="19050" cap="flat" cmpd="sng" algn="ctr">
          <a:solidFill>
            <a:schemeClr val="accent2">
              <a:hueOff val="-944198"/>
              <a:satOff val="17568"/>
              <a:lumOff val="23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6AF753-72C8-4CD4-B42C-10870175E2AA}">
      <dsp:nvSpPr>
        <dsp:cNvPr id="0" name=""/>
        <dsp:cNvSpPr/>
      </dsp:nvSpPr>
      <dsp:spPr>
        <a:xfrm>
          <a:off x="0" y="1788692"/>
          <a:ext cx="10934700" cy="89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Places: </a:t>
          </a:r>
          <a:r>
            <a:rPr lang="en-US" sz="2500" kern="1200"/>
            <a:t>Parks, schools, churches, hospitals, airports, etc…</a:t>
          </a:r>
        </a:p>
      </dsp:txBody>
      <dsp:txXfrm>
        <a:off x="0" y="1788692"/>
        <a:ext cx="10934700" cy="894073"/>
      </dsp:txXfrm>
    </dsp:sp>
    <dsp:sp modelId="{68B95D41-7610-486D-8940-1787DD23117E}">
      <dsp:nvSpPr>
        <dsp:cNvPr id="0" name=""/>
        <dsp:cNvSpPr/>
      </dsp:nvSpPr>
      <dsp:spPr>
        <a:xfrm>
          <a:off x="0" y="2682765"/>
          <a:ext cx="10934700" cy="0"/>
        </a:xfrm>
        <a:prstGeom prst="line">
          <a:avLst/>
        </a:prstGeom>
        <a:solidFill>
          <a:schemeClr val="accent2">
            <a:hueOff val="-1416296"/>
            <a:satOff val="26352"/>
            <a:lumOff val="3529"/>
            <a:alphaOff val="0"/>
          </a:schemeClr>
        </a:solidFill>
        <a:ln w="19050" cap="flat" cmpd="sng" algn="ctr">
          <a:solidFill>
            <a:schemeClr val="accent2">
              <a:hueOff val="-1416296"/>
              <a:satOff val="26352"/>
              <a:lumOff val="35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A9B859-09A3-4FCE-AC4B-CD9071181217}">
      <dsp:nvSpPr>
        <dsp:cNvPr id="0" name=""/>
        <dsp:cNvSpPr/>
      </dsp:nvSpPr>
      <dsp:spPr>
        <a:xfrm>
          <a:off x="0" y="2682765"/>
          <a:ext cx="10934700" cy="89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EJ Considerations: </a:t>
          </a:r>
          <a:r>
            <a:rPr lang="en-US" sz="2500" kern="1200"/>
            <a:t>Tribal areas, public housing, prisons, etc…</a:t>
          </a:r>
        </a:p>
      </dsp:txBody>
      <dsp:txXfrm>
        <a:off x="0" y="2682765"/>
        <a:ext cx="10934700" cy="894073"/>
      </dsp:txXfrm>
    </dsp:sp>
    <dsp:sp modelId="{6425E770-8752-4A46-9FED-CEE4E9B84F14}">
      <dsp:nvSpPr>
        <dsp:cNvPr id="0" name=""/>
        <dsp:cNvSpPr/>
      </dsp:nvSpPr>
      <dsp:spPr>
        <a:xfrm>
          <a:off x="0" y="3576838"/>
          <a:ext cx="10934700" cy="0"/>
        </a:xfrm>
        <a:prstGeom prst="line">
          <a:avLst/>
        </a:prstGeom>
        <a:solidFill>
          <a:schemeClr val="accent2">
            <a:hueOff val="-1888395"/>
            <a:satOff val="35136"/>
            <a:lumOff val="4705"/>
            <a:alphaOff val="0"/>
          </a:schemeClr>
        </a:solidFill>
        <a:ln w="19050" cap="flat" cmpd="sng" algn="ctr">
          <a:solidFill>
            <a:schemeClr val="accent2">
              <a:hueOff val="-1888395"/>
              <a:satOff val="35136"/>
              <a:lumOff val="47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739D2F-73CA-4CC5-9EB0-8533BD1E2303}">
      <dsp:nvSpPr>
        <dsp:cNvPr id="0" name=""/>
        <dsp:cNvSpPr/>
      </dsp:nvSpPr>
      <dsp:spPr>
        <a:xfrm>
          <a:off x="0" y="3576838"/>
          <a:ext cx="10934700" cy="89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Outside maps: </a:t>
          </a:r>
          <a:r>
            <a:rPr lang="en-US" sz="2500" kern="1200"/>
            <a:t>Ability to bring in outside maps</a:t>
          </a:r>
        </a:p>
      </dsp:txBody>
      <dsp:txXfrm>
        <a:off x="0" y="3576838"/>
        <a:ext cx="10934700" cy="8940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1A84B-D773-4974-960C-B9837FE8F0CE}">
      <dsp:nvSpPr>
        <dsp:cNvPr id="0" name=""/>
        <dsp:cNvSpPr/>
      </dsp:nvSpPr>
      <dsp:spPr>
        <a:xfrm>
          <a:off x="0" y="2039"/>
          <a:ext cx="1106805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2A3653-C216-4EC1-BDA7-32BE12DD8C76}">
      <dsp:nvSpPr>
        <dsp:cNvPr id="0" name=""/>
        <dsp:cNvSpPr/>
      </dsp:nvSpPr>
      <dsp:spPr>
        <a:xfrm>
          <a:off x="0" y="2039"/>
          <a:ext cx="11068050" cy="6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Continued incorporation into EPA programs and activities</a:t>
          </a:r>
        </a:p>
      </dsp:txBody>
      <dsp:txXfrm>
        <a:off x="0" y="2039"/>
        <a:ext cx="11068050" cy="695350"/>
      </dsp:txXfrm>
    </dsp:sp>
    <dsp:sp modelId="{F3425C5B-27D3-496E-9026-1A80FF92199E}">
      <dsp:nvSpPr>
        <dsp:cNvPr id="0" name=""/>
        <dsp:cNvSpPr/>
      </dsp:nvSpPr>
      <dsp:spPr>
        <a:xfrm>
          <a:off x="0" y="697389"/>
          <a:ext cx="11068050" cy="0"/>
        </a:xfrm>
        <a:prstGeom prst="line">
          <a:avLst/>
        </a:prstGeom>
        <a:solidFill>
          <a:schemeClr val="accent2">
            <a:hueOff val="-377679"/>
            <a:satOff val="7027"/>
            <a:lumOff val="941"/>
            <a:alphaOff val="0"/>
          </a:schemeClr>
        </a:solidFill>
        <a:ln w="19050" cap="flat" cmpd="sng" algn="ctr">
          <a:solidFill>
            <a:schemeClr val="accent2">
              <a:hueOff val="-377679"/>
              <a:satOff val="7027"/>
              <a:lumOff val="9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C90990-95DA-4C03-9FD5-F0016870950E}">
      <dsp:nvSpPr>
        <dsp:cNvPr id="0" name=""/>
        <dsp:cNvSpPr/>
      </dsp:nvSpPr>
      <dsp:spPr>
        <a:xfrm>
          <a:off x="0" y="697389"/>
          <a:ext cx="11068050" cy="6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Support of partners using EJSCREEN to consider EJ</a:t>
          </a:r>
        </a:p>
      </dsp:txBody>
      <dsp:txXfrm>
        <a:off x="0" y="697389"/>
        <a:ext cx="11068050" cy="695350"/>
      </dsp:txXfrm>
    </dsp:sp>
    <dsp:sp modelId="{76A1E0AC-046E-47CA-805B-603A13FB7162}">
      <dsp:nvSpPr>
        <dsp:cNvPr id="0" name=""/>
        <dsp:cNvSpPr/>
      </dsp:nvSpPr>
      <dsp:spPr>
        <a:xfrm>
          <a:off x="0" y="1392740"/>
          <a:ext cx="11068050" cy="0"/>
        </a:xfrm>
        <a:prstGeom prst="line">
          <a:avLst/>
        </a:prstGeom>
        <a:solidFill>
          <a:schemeClr val="accent2">
            <a:hueOff val="-755358"/>
            <a:satOff val="14054"/>
            <a:lumOff val="1882"/>
            <a:alphaOff val="0"/>
          </a:schemeClr>
        </a:solidFill>
        <a:ln w="19050" cap="flat" cmpd="sng" algn="ctr">
          <a:solidFill>
            <a:schemeClr val="accent2">
              <a:hueOff val="-755358"/>
              <a:satOff val="14054"/>
              <a:lumOff val="1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AD2D0-A000-4641-8525-3C05CFE5245D}">
      <dsp:nvSpPr>
        <dsp:cNvPr id="0" name=""/>
        <dsp:cNvSpPr/>
      </dsp:nvSpPr>
      <dsp:spPr>
        <a:xfrm>
          <a:off x="0" y="1392740"/>
          <a:ext cx="11068050" cy="6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Continued public engagement and evaluation</a:t>
          </a:r>
        </a:p>
      </dsp:txBody>
      <dsp:txXfrm>
        <a:off x="0" y="1392740"/>
        <a:ext cx="11068050" cy="695350"/>
      </dsp:txXfrm>
    </dsp:sp>
    <dsp:sp modelId="{0D95AEA3-0FF2-4164-B161-9F4289FD1ADD}">
      <dsp:nvSpPr>
        <dsp:cNvPr id="0" name=""/>
        <dsp:cNvSpPr/>
      </dsp:nvSpPr>
      <dsp:spPr>
        <a:xfrm>
          <a:off x="0" y="2088091"/>
          <a:ext cx="11068050" cy="0"/>
        </a:xfrm>
        <a:prstGeom prst="line">
          <a:avLst/>
        </a:prstGeom>
        <a:solidFill>
          <a:schemeClr val="accent2">
            <a:hueOff val="-1133037"/>
            <a:satOff val="21082"/>
            <a:lumOff val="2823"/>
            <a:alphaOff val="0"/>
          </a:schemeClr>
        </a:solidFill>
        <a:ln w="19050" cap="flat" cmpd="sng" algn="ctr">
          <a:solidFill>
            <a:schemeClr val="accent2">
              <a:hueOff val="-1133037"/>
              <a:satOff val="21082"/>
              <a:lumOff val="28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DBA2AD-E23F-4A70-A7E4-B2D3C50E93EC}">
      <dsp:nvSpPr>
        <dsp:cNvPr id="0" name=""/>
        <dsp:cNvSpPr/>
      </dsp:nvSpPr>
      <dsp:spPr>
        <a:xfrm>
          <a:off x="0" y="2088091"/>
          <a:ext cx="11068050" cy="6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Improved training and access to learning materials</a:t>
          </a:r>
        </a:p>
      </dsp:txBody>
      <dsp:txXfrm>
        <a:off x="0" y="2088091"/>
        <a:ext cx="11068050" cy="695350"/>
      </dsp:txXfrm>
    </dsp:sp>
    <dsp:sp modelId="{9A352B23-EB3F-4AFF-BEC8-735FE2AEB474}">
      <dsp:nvSpPr>
        <dsp:cNvPr id="0" name=""/>
        <dsp:cNvSpPr/>
      </dsp:nvSpPr>
      <dsp:spPr>
        <a:xfrm>
          <a:off x="0" y="2783442"/>
          <a:ext cx="11068050" cy="0"/>
        </a:xfrm>
        <a:prstGeom prst="line">
          <a:avLst/>
        </a:prstGeom>
        <a:solidFill>
          <a:schemeClr val="accent2">
            <a:hueOff val="-1510716"/>
            <a:satOff val="28109"/>
            <a:lumOff val="3764"/>
            <a:alphaOff val="0"/>
          </a:schemeClr>
        </a:solidFill>
        <a:ln w="19050" cap="flat" cmpd="sng" algn="ctr">
          <a:solidFill>
            <a:schemeClr val="accent2">
              <a:hueOff val="-1510716"/>
              <a:satOff val="28109"/>
              <a:lumOff val="37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69A234-9CD4-44E0-A2D0-CF763CFF33A5}">
      <dsp:nvSpPr>
        <dsp:cNvPr id="0" name=""/>
        <dsp:cNvSpPr/>
      </dsp:nvSpPr>
      <dsp:spPr>
        <a:xfrm>
          <a:off x="0" y="2783442"/>
          <a:ext cx="11068050" cy="6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Improved usability and accessibility </a:t>
          </a:r>
        </a:p>
      </dsp:txBody>
      <dsp:txXfrm>
        <a:off x="0" y="2783442"/>
        <a:ext cx="11068050" cy="695350"/>
      </dsp:txXfrm>
    </dsp:sp>
    <dsp:sp modelId="{2C8B694C-3A60-4BAF-81A8-45DF2289825A}">
      <dsp:nvSpPr>
        <dsp:cNvPr id="0" name=""/>
        <dsp:cNvSpPr/>
      </dsp:nvSpPr>
      <dsp:spPr>
        <a:xfrm>
          <a:off x="0" y="3478793"/>
          <a:ext cx="11068050" cy="0"/>
        </a:xfrm>
        <a:prstGeom prst="line">
          <a:avLst/>
        </a:prstGeom>
        <a:solidFill>
          <a:schemeClr val="accent2">
            <a:hueOff val="-1888395"/>
            <a:satOff val="35136"/>
            <a:lumOff val="4705"/>
            <a:alphaOff val="0"/>
          </a:schemeClr>
        </a:solidFill>
        <a:ln w="19050" cap="flat" cmpd="sng" algn="ctr">
          <a:solidFill>
            <a:schemeClr val="accent2">
              <a:hueOff val="-1888395"/>
              <a:satOff val="35136"/>
              <a:lumOff val="47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E132DA-E42E-4F72-9437-7F69F505D751}">
      <dsp:nvSpPr>
        <dsp:cNvPr id="0" name=""/>
        <dsp:cNvSpPr/>
      </dsp:nvSpPr>
      <dsp:spPr>
        <a:xfrm>
          <a:off x="0" y="3478793"/>
          <a:ext cx="11068050" cy="6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Expansion of map layers relevant to EJ communities</a:t>
          </a:r>
        </a:p>
      </dsp:txBody>
      <dsp:txXfrm>
        <a:off x="0" y="3478793"/>
        <a:ext cx="11068050" cy="69535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C4EFC6DA-F5D8-421E-B614-1C4112F577BD}" type="datetimeFigureOut">
              <a:rPr lang="en-US" smtClean="0"/>
              <a:t>1/21/2021</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FEFADEF4-9BA0-48B9-BCED-69C1871B963C}" type="slidenum">
              <a:rPr lang="en-US" smtClean="0"/>
              <a:t>‹#›</a:t>
            </a:fld>
            <a:endParaRPr lang="en-US"/>
          </a:p>
        </p:txBody>
      </p:sp>
    </p:spTree>
    <p:extLst>
      <p:ext uri="{BB962C8B-B14F-4D97-AF65-F5344CB8AC3E}">
        <p14:creationId xmlns:p14="http://schemas.microsoft.com/office/powerpoint/2010/main" val="227003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i="1"/>
              <a:t>Note to facilitator. Please DOWNLOAD this presentation and save it to your own laptop before making any edits. This is the full slide deck – for audiences that might need an overview of EJ, the EJSCREEN training, and will be taking the survey for the EJSCREEN ELMS process. Depending on your audience, you may not need every slide. Delete, edit, add – for what your needs are. Also, if you are new at conducting EJSCREEN training, there are notes that correspond with each slide. Again, you can edit the notes to make them your own. Any notes in italics are for the attention of facilitators. Notes in regular, non-italic font correspond to the content on the slides. </a:t>
            </a:r>
          </a:p>
          <a:p>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*For the FY21 EJSCREEN ELMS effort we are focusing on 3 things for this training: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Connecting general EJ principles into the use of EJSCREEN (EJ integration at EPA – to ultimately benefit communities)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Training on EJSCREEN – with added encouragement for attendees to practice using EJSCREEN in the context of their programmatic work after the training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Preparing for post training follow-up. Letting attendees know that we will be following up to gather information on their programmatic uses, barriers to using the tool, suggested tool improvements, etc. </a:t>
            </a:r>
          </a:p>
          <a:p>
            <a:endParaRPr lang="en-US" i="1"/>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717024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EJ Program, our work continues to be focused on EJ integration at EPA. Our goals include:</a:t>
            </a:r>
          </a:p>
          <a:p>
            <a:pPr marL="171450" indent="-171450">
              <a:buFont typeface="Arial" panose="020B0604020202020204" pitchFamily="34" charset="0"/>
              <a:buChar char="•"/>
            </a:pPr>
            <a:r>
              <a:rPr lang="en-US"/>
              <a:t>the consideration of EJ in all of EPA’s decisions and policies, using existing statutory authorities and through other non-statutory means;</a:t>
            </a:r>
          </a:p>
          <a:p>
            <a:pPr marL="171450" indent="-171450">
              <a:buFont typeface="Arial" panose="020B0604020202020204" pitchFamily="34" charset="0"/>
              <a:buChar char="•"/>
            </a:pPr>
            <a:r>
              <a:rPr lang="en-US"/>
              <a:t>That ‘doing’ EJ is standard practice in all we do at EPA</a:t>
            </a:r>
          </a:p>
          <a:p>
            <a:pPr marL="171450" indent="-171450">
              <a:buFont typeface="Arial" panose="020B0604020202020204" pitchFamily="34" charset="0"/>
              <a:buChar char="•"/>
            </a:pPr>
            <a:r>
              <a:rPr lang="en-US"/>
              <a:t>That communities with EJ concerns are meaningfully engaged and receive fair treatment and justice</a:t>
            </a:r>
          </a:p>
          <a:p>
            <a:pPr marL="171450" indent="-171450">
              <a:buFont typeface="Arial" panose="020B0604020202020204" pitchFamily="34" charset="0"/>
              <a:buChar char="•"/>
            </a:pPr>
            <a:r>
              <a:rPr lang="en-US"/>
              <a:t>And that there are improved environmental and public health outcomes in communities with EJ concerns.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Again, one of the mechanisms to reach these goals as an agency is through the use of the EJSCREEN tool. The rest of this presentation will be dedicated to reviewing what this tool is, and what it can do to further EJ work.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  </a:t>
            </a:r>
          </a:p>
        </p:txBody>
      </p:sp>
      <p:sp>
        <p:nvSpPr>
          <p:cNvPr id="4" name="Slide Number Placeholder 3"/>
          <p:cNvSpPr>
            <a:spLocks noGrp="1"/>
          </p:cNvSpPr>
          <p:nvPr>
            <p:ph type="sldNum" sz="quarter" idx="5"/>
          </p:nvPr>
        </p:nvSpPr>
        <p:spPr/>
        <p:txBody>
          <a:bodyPr/>
          <a:lstStyle/>
          <a:p>
            <a:fld id="{FEFADEF4-9BA0-48B9-BCED-69C1871B963C}" type="slidenum">
              <a:rPr lang="en-US" smtClean="0"/>
              <a:t>10</a:t>
            </a:fld>
            <a:endParaRPr lang="en-US"/>
          </a:p>
        </p:txBody>
      </p:sp>
    </p:spTree>
    <p:extLst>
      <p:ext uri="{BB962C8B-B14F-4D97-AF65-F5344CB8AC3E}">
        <p14:creationId xmlns:p14="http://schemas.microsoft.com/office/powerpoint/2010/main" val="1268947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58408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EJSCREEN is EPA’s web-based GIS tool that was designed to provide nationally consistent EJ screening and mapping. It combines environmental and demographic data to highlight areas where vulnerable populations may be disproportionately impacted by pollution and other environmental stressors.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EA179-D812-40A5-AB66-1191A74C57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0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*Note: These are the big things you want participants to understand initially about EJSCREEN.</a:t>
            </a:r>
            <a:r>
              <a:rPr lang="en-US"/>
              <a:t> </a:t>
            </a:r>
          </a:p>
          <a:p>
            <a:endParaRPr lang="en-US"/>
          </a:p>
          <a:p>
            <a:r>
              <a:rPr lang="en-US"/>
              <a:t>The functionality that sets EJSCREEN apart from other tools and its main purpose is the EJ indexes. EJ indexes are the combination of demographic and environmental data. Specifically, there are 11 environmental indicators which are combined with low income and people of color data. We will look at this in more detail shortly in the presentation. </a:t>
            </a:r>
          </a:p>
          <a:p>
            <a:endParaRPr lang="en-US"/>
          </a:p>
          <a:p>
            <a:r>
              <a:rPr lang="en-US"/>
              <a:t>Annual updates are important because the demographics in EJ communities change quickly as do the pollutant levels. To keep this as up to date as possible, EJSCREEN has updated the background data annually every year since the release of the tool. The updated demographics come from the most recent US Census Bureau American Community Survey or ACS.</a:t>
            </a:r>
          </a:p>
          <a:p>
            <a:endParaRPr lang="en-US"/>
          </a:p>
          <a:p>
            <a:r>
              <a:rPr lang="en-US"/>
              <a:t>EJSCREEN uses Census block group level data for all the environmental and demographic indicators. This really sets EJSCREEN apart from many of the other mapping tools out there as most are at the Census tract level. We will get into more details about the Census block group level shortly.</a:t>
            </a:r>
          </a:p>
          <a:p>
            <a:endParaRPr lang="en-US"/>
          </a:p>
          <a:p>
            <a:r>
              <a:rPr lang="en-US"/>
              <a:t>With EJSCREEN, you can download data for further evaluation – which is helpful when you are doing a deeper dive on a community with potential EJ concerns.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built EJSCREEN to be as accessible and intuitive as possible. It is web based so anyone with an internet connection can access it. It is very straight forward to use for anyone that has used any map program, even Google maps. It doesn’t require special software. It is even accessible on your phone or tablet. </a:t>
            </a:r>
          </a:p>
          <a:p>
            <a:endParaRPr lang="en-US"/>
          </a:p>
          <a:p>
            <a:endParaRPr lang="en-US"/>
          </a:p>
        </p:txBody>
      </p:sp>
      <p:sp>
        <p:nvSpPr>
          <p:cNvPr id="4" name="Slide Number Placeholder 3"/>
          <p:cNvSpPr>
            <a:spLocks noGrp="1"/>
          </p:cNvSpPr>
          <p:nvPr>
            <p:ph type="sldNum" sz="quarter" idx="5"/>
          </p:nvPr>
        </p:nvSpPr>
        <p:spPr/>
        <p:txBody>
          <a:bodyPr/>
          <a:lstStyle/>
          <a:p>
            <a:fld id="{FEFADEF4-9BA0-48B9-BCED-69C1871B963C}" type="slidenum">
              <a:rPr lang="en-US" smtClean="0"/>
              <a:t>13</a:t>
            </a:fld>
            <a:endParaRPr lang="en-US"/>
          </a:p>
        </p:txBody>
      </p:sp>
    </p:spTree>
    <p:extLst>
      <p:ext uri="{BB962C8B-B14F-4D97-AF65-F5344CB8AC3E}">
        <p14:creationId xmlns:p14="http://schemas.microsoft.com/office/powerpoint/2010/main" val="233406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Prior to EJSCREEN, there were many different ways that regions and programs considered EJ. The former Deputy Administrator at the time felt this didn’t make sense and decided that we should create one EJ tool for the agency. This ended up being a commitment in the former EJ strategic plan, Plan EJ 2014. </a:t>
            </a:r>
          </a:p>
          <a:p>
            <a:endParaRPr lang="en-US"/>
          </a:p>
          <a:p>
            <a:r>
              <a:rPr lang="en-US"/>
              <a:t>Here is a timeline of key milestones on the development and implementation of EJSCREEN:</a:t>
            </a:r>
          </a:p>
          <a:p>
            <a:endParaRPr lang="en-US"/>
          </a:p>
          <a:p>
            <a:pPr marL="0" indent="0">
              <a:lnSpc>
                <a:spcPct val="120000"/>
              </a:lnSpc>
              <a:spcBef>
                <a:spcPts val="600"/>
              </a:spcBef>
              <a:buFont typeface="Arial" panose="020B0604020202020204" pitchFamily="34" charset="0"/>
              <a:buNone/>
            </a:pPr>
            <a:r>
              <a:rPr lang="en-US" sz="1200" b="1">
                <a:solidFill>
                  <a:srgbClr val="0A091B"/>
                </a:solidFill>
              </a:rPr>
              <a:t>2010</a:t>
            </a:r>
            <a:r>
              <a:rPr lang="en-US" sz="1200">
                <a:solidFill>
                  <a:srgbClr val="0A091B"/>
                </a:solidFill>
              </a:rPr>
              <a:t>: EPA begins building nationally consistent EJ screening tool – Using the experience of EJ View, earlier tools, and decades of EJ work. </a:t>
            </a:r>
          </a:p>
          <a:p>
            <a:pPr marL="0" indent="0">
              <a:lnSpc>
                <a:spcPct val="120000"/>
              </a:lnSpc>
              <a:spcBef>
                <a:spcPts val="600"/>
              </a:spcBef>
              <a:buFont typeface="Arial" panose="020B0604020202020204" pitchFamily="34" charset="0"/>
              <a:buNone/>
            </a:pPr>
            <a:endParaRPr lang="en-US" sz="1200">
              <a:solidFill>
                <a:srgbClr val="0A091B"/>
              </a:solidFill>
            </a:endParaRPr>
          </a:p>
          <a:p>
            <a:pPr marL="0" indent="0">
              <a:lnSpc>
                <a:spcPct val="120000"/>
              </a:lnSpc>
              <a:spcBef>
                <a:spcPts val="600"/>
              </a:spcBef>
              <a:buFont typeface="Arial" panose="020B0604020202020204" pitchFamily="34" charset="0"/>
              <a:buNone/>
            </a:pPr>
            <a:r>
              <a:rPr lang="en-US" sz="1200" b="1">
                <a:solidFill>
                  <a:srgbClr val="0A091B"/>
                </a:solidFill>
              </a:rPr>
              <a:t>2011</a:t>
            </a:r>
            <a:r>
              <a:rPr lang="en-US" sz="1200">
                <a:solidFill>
                  <a:srgbClr val="0A091B"/>
                </a:solidFill>
              </a:rPr>
              <a:t>: National Environmental Justice Advisory Committee report released on EJ screening methods – It is available on the NEJAC webpage.</a:t>
            </a:r>
          </a:p>
          <a:p>
            <a:pPr marL="0" indent="0">
              <a:lnSpc>
                <a:spcPct val="120000"/>
              </a:lnSpc>
              <a:spcBef>
                <a:spcPts val="600"/>
              </a:spcBef>
              <a:buFont typeface="Arial" panose="020B0604020202020204" pitchFamily="34" charset="0"/>
              <a:buNone/>
            </a:pPr>
            <a:endParaRPr lang="en-US" sz="1200">
              <a:solidFill>
                <a:srgbClr val="0A091B"/>
              </a:solidFill>
            </a:endParaRPr>
          </a:p>
          <a:p>
            <a:pPr marL="0" indent="0">
              <a:lnSpc>
                <a:spcPct val="120000"/>
              </a:lnSpc>
              <a:spcBef>
                <a:spcPts val="600"/>
              </a:spcBef>
              <a:buFont typeface="Arial" panose="020B0604020202020204" pitchFamily="34" charset="0"/>
              <a:buNone/>
            </a:pPr>
            <a:r>
              <a:rPr lang="en-US" sz="1200" b="1">
                <a:solidFill>
                  <a:srgbClr val="0A091B"/>
                </a:solidFill>
              </a:rPr>
              <a:t>2012: </a:t>
            </a:r>
            <a:r>
              <a:rPr lang="en-US" sz="1200">
                <a:solidFill>
                  <a:srgbClr val="0A091B"/>
                </a:solidFill>
              </a:rPr>
              <a:t>EPA begins using EJSCREEN internally – Initially enforcement and compliance was the first big user of the tool, but internal uses have grown over time. </a:t>
            </a:r>
          </a:p>
          <a:p>
            <a:pPr marL="0" indent="0">
              <a:lnSpc>
                <a:spcPct val="120000"/>
              </a:lnSpc>
              <a:spcBef>
                <a:spcPts val="600"/>
              </a:spcBef>
              <a:buFont typeface="Arial" panose="020B0604020202020204" pitchFamily="34" charset="0"/>
              <a:buNone/>
            </a:pPr>
            <a:endParaRPr lang="en-US" sz="1200">
              <a:solidFill>
                <a:srgbClr val="0A091B"/>
              </a:solidFill>
            </a:endParaRPr>
          </a:p>
          <a:p>
            <a:pPr marL="0" indent="0">
              <a:lnSpc>
                <a:spcPct val="120000"/>
              </a:lnSpc>
              <a:spcBef>
                <a:spcPts val="600"/>
              </a:spcBef>
              <a:buFont typeface="Arial" panose="020B0604020202020204" pitchFamily="34" charset="0"/>
              <a:buNone/>
            </a:pPr>
            <a:r>
              <a:rPr lang="en-US" sz="1200" b="1">
                <a:solidFill>
                  <a:srgbClr val="0A091B"/>
                </a:solidFill>
              </a:rPr>
              <a:t>2013</a:t>
            </a:r>
            <a:r>
              <a:rPr lang="en-US" sz="1200">
                <a:solidFill>
                  <a:srgbClr val="0A091B"/>
                </a:solidFill>
              </a:rPr>
              <a:t>: EJSCREEN was peer reviewed by 4 EJ and mapping experts</a:t>
            </a:r>
          </a:p>
          <a:p>
            <a:pPr marL="0" indent="0">
              <a:lnSpc>
                <a:spcPct val="120000"/>
              </a:lnSpc>
              <a:spcBef>
                <a:spcPts val="600"/>
              </a:spcBef>
              <a:buFont typeface="Arial" panose="020B0604020202020204" pitchFamily="34" charset="0"/>
              <a:buNone/>
            </a:pPr>
            <a:endParaRPr lang="en-US" sz="1200">
              <a:solidFill>
                <a:srgbClr val="0A091B"/>
              </a:solidFill>
            </a:endParaRPr>
          </a:p>
          <a:p>
            <a:pPr marL="0" indent="0">
              <a:lnSpc>
                <a:spcPct val="120000"/>
              </a:lnSpc>
              <a:spcBef>
                <a:spcPts val="600"/>
              </a:spcBef>
              <a:buFont typeface="Arial" panose="020B0604020202020204" pitchFamily="34" charset="0"/>
              <a:buNone/>
            </a:pPr>
            <a:r>
              <a:rPr lang="en-US" sz="1200" b="1">
                <a:solidFill>
                  <a:srgbClr val="0A091B"/>
                </a:solidFill>
              </a:rPr>
              <a:t>2015</a:t>
            </a:r>
            <a:r>
              <a:rPr lang="en-US" sz="1200">
                <a:solidFill>
                  <a:srgbClr val="0A091B"/>
                </a:solidFill>
              </a:rPr>
              <a:t>: Draft version of the tool released to the public – This is when EJSCREEN uses really started to grow</a:t>
            </a:r>
          </a:p>
          <a:p>
            <a:pPr marL="0" indent="0">
              <a:lnSpc>
                <a:spcPct val="120000"/>
              </a:lnSpc>
              <a:spcBef>
                <a:spcPts val="600"/>
              </a:spcBef>
              <a:buFont typeface="Arial" panose="020B0604020202020204" pitchFamily="34" charset="0"/>
              <a:buNone/>
            </a:pPr>
            <a:endParaRPr lang="en-US" sz="1200">
              <a:solidFill>
                <a:srgbClr val="0A091B"/>
              </a:solidFill>
            </a:endParaRPr>
          </a:p>
          <a:p>
            <a:pPr marL="0" indent="0">
              <a:lnSpc>
                <a:spcPct val="120000"/>
              </a:lnSpc>
              <a:spcBef>
                <a:spcPts val="600"/>
              </a:spcBef>
              <a:buFont typeface="Arial" panose="020B0604020202020204" pitchFamily="34" charset="0"/>
              <a:buNone/>
            </a:pPr>
            <a:r>
              <a:rPr lang="en-US" sz="1200" b="1">
                <a:solidFill>
                  <a:srgbClr val="0A091B"/>
                </a:solidFill>
              </a:rPr>
              <a:t>2017</a:t>
            </a:r>
            <a:r>
              <a:rPr lang="en-US" sz="1200">
                <a:solidFill>
                  <a:srgbClr val="0A091B"/>
                </a:solidFill>
              </a:rPr>
              <a:t>: Mobile version of the tool was released. This made it easier for people without access to a computer to use the tool</a:t>
            </a:r>
          </a:p>
          <a:p>
            <a:pPr marL="0" indent="0">
              <a:lnSpc>
                <a:spcPct val="120000"/>
              </a:lnSpc>
              <a:spcBef>
                <a:spcPts val="600"/>
              </a:spcBef>
              <a:buFont typeface="Arial" panose="020B0604020202020204" pitchFamily="34" charset="0"/>
              <a:buNone/>
            </a:pPr>
            <a:endParaRPr lang="en-US" sz="1200" b="1">
              <a:solidFill>
                <a:srgbClr val="0A091B"/>
              </a:solidFill>
            </a:endParaRPr>
          </a:p>
          <a:p>
            <a:pPr marL="0" indent="0">
              <a:lnSpc>
                <a:spcPct val="120000"/>
              </a:lnSpc>
              <a:spcBef>
                <a:spcPts val="600"/>
              </a:spcBef>
              <a:buFont typeface="Arial" panose="020B0604020202020204" pitchFamily="34" charset="0"/>
              <a:buNone/>
            </a:pPr>
            <a:r>
              <a:rPr lang="en-US" sz="1200" b="1">
                <a:solidFill>
                  <a:srgbClr val="0A091B"/>
                </a:solidFill>
              </a:rPr>
              <a:t>2020</a:t>
            </a:r>
            <a:r>
              <a:rPr lang="en-US" sz="1200">
                <a:solidFill>
                  <a:srgbClr val="0A091B"/>
                </a:solidFill>
              </a:rPr>
              <a:t>: Annual update – Every year since the start of the tool we have updated the environmental and demographic indicators. We also make other changes to the tool during the annual updates. </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807538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shown on the EJSCREEN timeline, the mobile version of EJSCREEN was released in 2017. This optimized version of the tool was designed to make it easier to access EJSCREEN from your phone or tablet. Many users in EJ communities have different needs for accessing the tool and the data. The mobile version takes our already powerful tool and make it more portable and dynamic. The mobile version can use smartphones location services to pull reports or users can select locations. It does not require downloading an app and it has the ability to transfer to the full version if one prefers. </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213073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Do not use this slide until the 2020 version of EJSCREEN is released. Hopefully, that will be in late January 2021. </a:t>
            </a:r>
          </a:p>
          <a:p>
            <a:endParaRPr lang="en-US"/>
          </a:p>
          <a:p>
            <a:r>
              <a:rPr lang="en-US"/>
              <a:t>These are some of the new features we incorporated into the 2020 version of the tool. In the last couple years, we have received more and more technical requests from more proficient users. Many of these changes are designed for those more technical users. </a:t>
            </a:r>
          </a:p>
          <a:p>
            <a:endParaRPr lang="en-US"/>
          </a:p>
          <a:p>
            <a:r>
              <a:rPr lang="en-US"/>
              <a:t>The data dictionary is what allows users that download EJSCREEN data as a CSV file to understand what the different lines mean. It is only important for the more technical users that pull EJSCREEN data into other applications or build it into their own tools. </a:t>
            </a:r>
          </a:p>
          <a:p>
            <a:endParaRPr lang="en-US"/>
          </a:p>
          <a:p>
            <a:r>
              <a:rPr lang="en-US"/>
              <a:t>The ability to bring in shape files allows users to import defined areas into EJSCREEN. This would allow them to use predefined areas without needing to redraw them in EJSCREEN. </a:t>
            </a:r>
          </a:p>
          <a:p>
            <a:endParaRPr lang="en-US"/>
          </a:p>
          <a:p>
            <a:r>
              <a:rPr lang="en-US"/>
              <a:t>The downloadable tract level data is designed to assist states and other organizations using our data. Prior to this year we only processed EJSCREEN data at a block group level (we’ll cover mover about the data levels shortly). For others to use our data at a tract level, they would need to reprocess all of the data. By pre-running it at the tract level, outsiders using this data in a tract-level tool will not have to go through as much work in order to use the data. </a:t>
            </a:r>
          </a:p>
          <a:p>
            <a:endParaRPr lang="en-US"/>
          </a:p>
          <a:p>
            <a:r>
              <a:rPr lang="en-US"/>
              <a:t>We have changed the information that will appear when users click on EPA sites on the map. This was redesigned to bring up the most relevant information instead of random information that users don’t really need. </a:t>
            </a:r>
          </a:p>
          <a:p>
            <a:endParaRPr lang="en-US"/>
          </a:p>
          <a:p>
            <a:r>
              <a:rPr lang="en-US" sz="1200" b="0" i="0" kern="1200">
                <a:solidFill>
                  <a:schemeClr val="tx1"/>
                </a:solidFill>
                <a:effectLst/>
                <a:latin typeface="+mn-lt"/>
                <a:ea typeface="+mn-ea"/>
                <a:cs typeface="+mn-cs"/>
              </a:rPr>
              <a:t>EPA's Risk-Screening Environmental Indicators (RSEI) model helps policy makers, researchers and communities explore data on releases of toxic substances from industrial facilities. This</a:t>
            </a:r>
            <a:r>
              <a:rPr lang="en-US"/>
              <a:t> data was always available in EJSCREEN via the </a:t>
            </a:r>
            <a:r>
              <a:rPr lang="en-US" err="1"/>
              <a:t>GeoPlatform</a:t>
            </a:r>
            <a:r>
              <a:rPr lang="en-US"/>
              <a:t> if users knew how to find it. However, we felt it was important enough information that it needed to be built in as an additional environmental map layer. Please note, this is not the same as an environmental indicator. </a:t>
            </a:r>
          </a:p>
          <a:p>
            <a:endParaRPr lang="en-US"/>
          </a:p>
          <a:p>
            <a:r>
              <a:rPr lang="en-US"/>
              <a:t>Finally, one of the changes we are most proud of for this year is that we started to build climate change-related data into EJSCREEN. This year we are building in data on sea level rise and flooding. But we have been working with a cross agency team to identify additional map layers on this topic and hope to expand the climate related layers in the next couple years. The new layers are based on NOAA and FEMA datasets. </a:t>
            </a:r>
          </a:p>
          <a:p>
            <a:endParaRPr lang="en-US"/>
          </a:p>
          <a:p>
            <a:r>
              <a:rPr lang="en-US"/>
              <a:t>We’ll be covering EJSCREEN data next, so some of these features will make more sense as we move through the presentation. </a:t>
            </a:r>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07544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80089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*Important: This slide is heavily animated – so be aware! A representation of each unit of analysis will pop up as you click through the slide. </a:t>
            </a:r>
          </a:p>
          <a:p>
            <a:endParaRPr lang="en-US"/>
          </a:p>
          <a:p>
            <a:r>
              <a:rPr lang="en-US"/>
              <a:t>Block - Block level data is the finest level that the Census maps in. However, we are not allowed to share data at this level due to privacy concerns. Because it is literally a city block in many cases, if you have the average income for that block, you may not know exactly what a given person earns per year, but you could probably guess pretty close. </a:t>
            </a:r>
          </a:p>
          <a:p>
            <a:endParaRPr lang="en-US"/>
          </a:p>
          <a:p>
            <a:pPr marL="85725" indent="-214313" algn="l"/>
            <a:r>
              <a:rPr lang="en-US"/>
              <a:t>Block Group - In EJSCREEN we use a level up from the block level, called the block group level. This is a collection of Census blocks and are generally between 600 and 3000 people. There are o</a:t>
            </a:r>
            <a:r>
              <a:rPr lang="en-US" sz="1200">
                <a:solidFill>
                  <a:schemeClr val="tx1"/>
                </a:solidFill>
              </a:rPr>
              <a:t>ver 217,000 block groups in the U.S., with an average of about 1,400 residents in each. Some things to note: t</a:t>
            </a:r>
            <a:r>
              <a:rPr lang="en-US"/>
              <a:t>here are some exceptions where you have dense populations that they can’t break up such as military bases and universities. Also, the block groups are much bigger in less densely populated areas. But we really focused on getting the finest level of resolution in EJSCREEN because so many EJ concerns are at the neighborhood level and for consideration of these issues, granularity matters. </a:t>
            </a:r>
            <a:endParaRPr lang="en-US" sz="1200">
              <a:solidFill>
                <a:schemeClr val="tx1"/>
              </a:solidFill>
            </a:endParaRPr>
          </a:p>
          <a:p>
            <a:endParaRPr lang="en-US"/>
          </a:p>
          <a:p>
            <a:r>
              <a:rPr lang="en-US"/>
              <a:t>Census Tract – These are the next level up from Block Group. It is the resolution that many of the other EJ and mapping tools use. It is a bit more coarse but can still provide good information. EJSCREEN also processes our data at the tract level to help States and other organizations that are building tools at this level. </a:t>
            </a:r>
          </a:p>
          <a:p>
            <a:endParaRPr lang="en-US"/>
          </a:p>
          <a:p>
            <a:r>
              <a:rPr lang="en-US"/>
              <a:t>County – Everyone should know county level data. While it is good to have data at this level, it doesn’t shine light on the smaller scale EJ issues. Many data sets, including much of the health data, is only available at this level. </a:t>
            </a:r>
          </a:p>
          <a:p>
            <a:endParaRPr lang="en-US"/>
          </a:p>
          <a:p>
            <a:r>
              <a:rPr lang="en-US"/>
              <a:t>Beyond that is state and country level data. </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176646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82">
              <a:defRPr/>
            </a:pPr>
            <a:r>
              <a:rPr lang="en-US" b="0" baseline="0"/>
              <a:t>EJSCREEN includes many additional data sets that users can add as layers onto their EJSCREEN maps.</a:t>
            </a:r>
            <a:endParaRPr lang="en-US"/>
          </a:p>
          <a:p>
            <a:endParaRPr lang="en-US"/>
          </a:p>
          <a:p>
            <a:r>
              <a:rPr lang="en-US" b="0"/>
              <a:t>It is important to know that these </a:t>
            </a:r>
            <a:r>
              <a:rPr lang="en-US" b="0" baseline="0"/>
              <a:t>“other” data sources or map layers are not used in calculating existing EJ indexes and can not be used to calculate additional EJ indexes. But they can help add more context when conducting an analysis of the community. </a:t>
            </a:r>
            <a:endParaRPr lang="en-US" b="0"/>
          </a:p>
          <a:p>
            <a:pPr defTabSz="931682">
              <a:defRPr/>
            </a:pPr>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EA179-D812-40A5-AB66-1191A74C57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666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*Facilitator: These are the topics that you will cover in the presentation. They may need to be adjusted if you pull out certain topics or do not do a demonstration.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0"/>
              <a:t>This slide can just be read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859471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key EJSCREEN datasets and this is what makes the tool unique. I will get into the exact datasets on the next few slides but first it is important to understand how this data is combined. </a:t>
            </a:r>
          </a:p>
          <a:p>
            <a:endParaRPr lang="en-US"/>
          </a:p>
          <a:p>
            <a:r>
              <a:rPr lang="en-US"/>
              <a:t>We include 6 demographic indicators in EJSCREEN as proxies for vulnerable populations. Two of these indicators, low income and people of color are averaged to create the demographic index. This provides the basis for our EJ calculations and indexes. </a:t>
            </a:r>
          </a:p>
          <a:p>
            <a:endParaRPr lang="en-US"/>
          </a:p>
          <a:p>
            <a:r>
              <a:rPr lang="en-US"/>
              <a:t>There are 11 environmental indicators that are important for their various impacts to communities. There are many other environmental datasets available in EJSCREEN, but these 11 are the key ones that we map out as percentiles. Percentiles help us to interpret the data. </a:t>
            </a:r>
          </a:p>
          <a:p>
            <a:endParaRPr lang="en-US"/>
          </a:p>
          <a:p>
            <a:r>
              <a:rPr lang="en-US"/>
              <a:t>The EJ indexes combine a given environmental indicator with the demographic index. It maps out the intersection of an environmental indicator – for example, proximity to Superfund sites, with the demographic index – which is low-income communities and communities of people of color. It then ranks these locations. </a:t>
            </a:r>
          </a:p>
          <a:p>
            <a:endParaRPr lang="en-US"/>
          </a:p>
          <a:p>
            <a:r>
              <a:rPr lang="en-US"/>
              <a:t>The next slide will go over the meaning of EJ indexes more comprehensively. </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869292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164" indent="-171164">
              <a:buFont typeface="Arial" panose="020B0604020202020204" pitchFamily="34" charset="0"/>
              <a:buChar char="•"/>
            </a:pPr>
            <a:r>
              <a:rPr lang="en-US" sz="1200" b="0" i="0" kern="1200">
                <a:solidFill>
                  <a:schemeClr val="tx1"/>
                </a:solidFill>
                <a:effectLst/>
                <a:latin typeface="+mn-lt"/>
                <a:ea typeface="+mn-ea"/>
                <a:cs typeface="+mn-cs"/>
              </a:rPr>
              <a:t>To calculate a single EJ Index, EJSCREEN uses a formula to combine a single environmental factor with the demographic indicator. It considers how much the local demographics are above the national average. It does this by looking at the difference between the demographic composition of the block group, as measured by the Demographic Index, and the national average (which is approximately 35%). It also considers the population size of the block group, although most block groups are similar in population size.</a:t>
            </a:r>
          </a:p>
          <a:p>
            <a:pPr marL="171164" indent="-171164">
              <a:buFont typeface="Arial" panose="020B0604020202020204" pitchFamily="34" charset="0"/>
              <a:buChar char="•"/>
            </a:pPr>
            <a:r>
              <a:rPr lang="en-US" sz="1200" b="0" i="0" kern="1200">
                <a:solidFill>
                  <a:schemeClr val="tx1"/>
                </a:solidFill>
                <a:effectLst/>
                <a:latin typeface="+mn-lt"/>
                <a:ea typeface="+mn-ea"/>
                <a:cs typeface="+mn-cs"/>
              </a:rPr>
              <a:t>Mathematically, EJSCREEN calculates the EJ Index by multiplying together three items:</a:t>
            </a:r>
          </a:p>
          <a:p>
            <a:pPr marL="457200" lvl="1" indent="0">
              <a:buFont typeface="Arial" panose="020B0604020202020204" pitchFamily="34" charset="0"/>
              <a:buNone/>
            </a:pPr>
            <a:r>
              <a:rPr lang="en-US" sz="1200" b="0" i="0" kern="1200">
                <a:solidFill>
                  <a:schemeClr val="tx1"/>
                </a:solidFill>
                <a:effectLst/>
                <a:latin typeface="+mn-lt"/>
                <a:ea typeface="+mn-ea"/>
                <a:cs typeface="+mn-cs"/>
              </a:rPr>
              <a:t>(The Environmental Indicator)</a:t>
            </a:r>
            <a:br>
              <a:rPr lang="en-US"/>
            </a:br>
            <a:r>
              <a:rPr lang="en-US" sz="1200" b="0" i="0" kern="1200">
                <a:solidFill>
                  <a:schemeClr val="tx1"/>
                </a:solidFill>
                <a:effectLst/>
                <a:latin typeface="+mn-lt"/>
                <a:ea typeface="+mn-ea"/>
                <a:cs typeface="+mn-cs"/>
              </a:rPr>
              <a:t>X (Demographic Index for Block Group – Demographic Index for US)</a:t>
            </a:r>
            <a:br>
              <a:rPr lang="en-US"/>
            </a:br>
            <a:r>
              <a:rPr lang="en-US" sz="1200" b="0" i="0" kern="1200">
                <a:solidFill>
                  <a:schemeClr val="tx1"/>
                </a:solidFill>
                <a:effectLst/>
                <a:latin typeface="+mn-lt"/>
                <a:ea typeface="+mn-ea"/>
                <a:cs typeface="+mn-cs"/>
              </a:rPr>
              <a:t>X (Population count for Block Group)</a:t>
            </a:r>
            <a:endParaRPr lang="en-US"/>
          </a:p>
          <a:p>
            <a:pPr marL="171164" indent="-171164">
              <a:buFont typeface="Arial" panose="020B0604020202020204" pitchFamily="34" charset="0"/>
              <a:buChar char="•"/>
            </a:pPr>
            <a:r>
              <a:rPr lang="en-US"/>
              <a:t>We combine demographic and environmental information because we want to know where people are most vulnerable or likely to be exposed to different types of pollution. And we know that low income and communities with people of color are disproportionately located in areas with greater environmental burdens and pollution problems. </a:t>
            </a:r>
          </a:p>
          <a:p>
            <a:pPr marL="171164" indent="-171164">
              <a:buFont typeface="Arial" panose="020B0604020202020204" pitchFamily="34" charset="0"/>
              <a:buChar char="•"/>
            </a:pPr>
            <a:endParaRPr lang="en-US"/>
          </a:p>
          <a:p>
            <a:pPr marL="0" indent="0">
              <a:buFont typeface="Arial" panose="020B0604020202020204" pitchFamily="34" charset="0"/>
              <a:buNone/>
            </a:pPr>
            <a:r>
              <a:rPr lang="en-US" i="1"/>
              <a:t>*Note to facilitators: the rest of these notes are for doing a deeper dive into EJ indexes. Depending on your audience or how much time you have, you may or may not choose to use the rest of these notes.  </a:t>
            </a:r>
          </a:p>
          <a:p>
            <a:pPr marL="171164" indent="-171164">
              <a:buFont typeface="Arial" panose="020B0604020202020204" pitchFamily="34" charset="0"/>
              <a:buChar char="•"/>
            </a:pPr>
            <a:endParaRPr lang="en-US"/>
          </a:p>
          <a:p>
            <a:pPr marL="171164" indent="-171164">
              <a:buFont typeface="Arial" panose="020B0604020202020204" pitchFamily="34" charset="0"/>
              <a:buChar char="•"/>
            </a:pPr>
            <a:r>
              <a:rPr lang="en-US"/>
              <a:t>Additionally, low income and minority communities may be more susceptible, or at risk, to a given level of exposure to environmental pollutants. For example, research shows individuals may be more susceptible when they are already in poor health, have increased stress levels, have reduced access to care, lack resources or language skills or education that would help them avoid exposures or obtain treatment, or are at susceptible life stages.</a:t>
            </a:r>
          </a:p>
          <a:p>
            <a:pPr marL="171164" indent="-171164">
              <a:buFont typeface="Arial" panose="020B0604020202020204" pitchFamily="34" charset="0"/>
              <a:buChar char="•"/>
            </a:pPr>
            <a:r>
              <a:rPr lang="en-US"/>
              <a:t>The EJ indexes help us identify areas where there are the highest potential for exposure to different types of pollution and increased potential for those people to be more susceptible to exposures. It helps us better understand areas in need of environmental protection, health care access, housing, infrastructure improvement, community revitalization and climate resilience.</a:t>
            </a:r>
          </a:p>
          <a:p>
            <a:pPr marL="171164" indent="-171164">
              <a:buFont typeface="Arial" panose="020B0604020202020204" pitchFamily="34" charset="0"/>
              <a:buChar char="•"/>
            </a:pPr>
            <a:r>
              <a:rPr lang="en-US"/>
              <a:t>So, for example, let’s say you know there is a disparity in environmental indicator scores for lead paint, meaning that low income / minority residents on average have a higher lead paint score than the rest of the US population. </a:t>
            </a:r>
          </a:p>
          <a:p>
            <a:pPr marL="171164" indent="-171164">
              <a:buFont typeface="Arial" panose="020B0604020202020204" pitchFamily="34" charset="0"/>
              <a:buChar char="•"/>
            </a:pPr>
            <a:r>
              <a:rPr lang="en-US"/>
              <a:t>Let’s say you had limited resources and could only “clean up” a certain number of homes and you wanted those resources to go to homes that had a high chance of containing lead and the most vulnerable people living in them.</a:t>
            </a:r>
          </a:p>
          <a:p>
            <a:pPr marL="171164" indent="-171164">
              <a:buFont typeface="Arial" panose="020B0604020202020204" pitchFamily="34" charset="0"/>
              <a:buChar char="•"/>
            </a:pPr>
            <a:r>
              <a:rPr lang="en-US"/>
              <a:t>If you started with the top 1% as ranked by the lead paint EJ index, that strategy would  have the biggest possible impact on reducing the existing demographic disparity in those average environmental indicator scores.</a:t>
            </a:r>
          </a:p>
          <a:p>
            <a:pPr marL="171164" indent="-171164">
              <a:buFont typeface="Arial" panose="020B0604020202020204" pitchFamily="34" charset="0"/>
              <a:buChar char="•"/>
            </a:pPr>
            <a:r>
              <a:rPr lang="en-US"/>
              <a:t>Obviously there are many other considerations in the real world, such as the cost of any actions, the true risks rather than the indicator scores, the importance of places with very high environmental scores regardless of demographics, etc. But the EJ index gives you a lot of different pieces of information very quickly and easily to start with.</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EA179-D812-40A5-AB66-1191A74C57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601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0"/>
              </a:spcBef>
            </a:pPr>
            <a:r>
              <a:rPr lang="en-US" sz="1200">
                <a:solidFill>
                  <a:prstClr val="black"/>
                </a:solidFill>
              </a:rPr>
              <a:t>Environmental indicators are mostly screening-level proxies for actual exposure or risk – The 11 environmental indicators in EJSCREEN vary in how well they represent actual risk. Some are complete proxies for risk such as our lead paint indicator which looks at pre1960 housing. Prior to 1960 lead paint was commonplace. However, this does not indicate whether the house has properly covered over the lead paint or remediated it. Another example are the proximity indicators which simply look at the distance to facilities such as Superfund or Treatment Storage and Disposal Facilities. Other indicators such as the three National Air Toxics Assessment indicators do a very good job looking at risk through a combination of monitored and modeled air pollution levels. </a:t>
            </a:r>
          </a:p>
          <a:p>
            <a:pPr>
              <a:lnSpc>
                <a:spcPct val="110000"/>
              </a:lnSpc>
              <a:spcBef>
                <a:spcPts val="0"/>
              </a:spcBef>
            </a:pPr>
            <a:endParaRPr lang="en-US" sz="1200">
              <a:solidFill>
                <a:prstClr val="black"/>
              </a:solidFill>
            </a:endParaRPr>
          </a:p>
          <a:p>
            <a:pPr>
              <a:lnSpc>
                <a:spcPct val="160000"/>
              </a:lnSpc>
              <a:spcBef>
                <a:spcPts val="0"/>
              </a:spcBef>
            </a:pPr>
            <a:r>
              <a:rPr lang="en-US" sz="1200">
                <a:solidFill>
                  <a:prstClr val="black"/>
                </a:solidFill>
              </a:rPr>
              <a:t>Indicators vary in vintage – The various environmental and demographic indicators are not all updated annually. The demographic indicators are updated with the most recent Census ACS data every year. And any of the environmental indicators that we can update are also updated at that time. However, some of the indicators such as the National Air Toxics Assessment indicators only come out a few years due to the work it takes to create this dataset. All of the vintages are listed on the EJSCREEN webpage. </a:t>
            </a:r>
          </a:p>
          <a:p>
            <a:pPr>
              <a:lnSpc>
                <a:spcPct val="160000"/>
              </a:lnSpc>
              <a:spcBef>
                <a:spcPts val="0"/>
              </a:spcBef>
            </a:pPr>
            <a:endParaRPr lang="en-US" sz="1200" b="1">
              <a:solidFill>
                <a:srgbClr val="0A091B"/>
              </a:solidFill>
            </a:endParaRPr>
          </a:p>
          <a:p>
            <a:pPr>
              <a:lnSpc>
                <a:spcPct val="160000"/>
              </a:lnSpc>
              <a:spcBef>
                <a:spcPts val="0"/>
              </a:spcBef>
            </a:pPr>
            <a:r>
              <a:rPr lang="en-US" sz="1200">
                <a:solidFill>
                  <a:prstClr val="black"/>
                </a:solidFill>
              </a:rPr>
              <a:t>EJSCREEN does not cover all environmental or EJ issues. This is due to the data not being available for the entire country at a fine resolution. We would love to include data on issues like pesticide application or drinking water impairment, but we do not have publicly available datasets for these issues. </a:t>
            </a:r>
          </a:p>
          <a:p>
            <a:pPr>
              <a:lnSpc>
                <a:spcPct val="160000"/>
              </a:lnSpc>
              <a:spcBef>
                <a:spcPts val="0"/>
              </a:spcBef>
            </a:pPr>
            <a:endParaRPr lang="en-US" sz="1200">
              <a:solidFill>
                <a:prstClr val="black"/>
              </a:solidFill>
            </a:endParaRPr>
          </a:p>
          <a:p>
            <a:pPr>
              <a:lnSpc>
                <a:spcPct val="160000"/>
              </a:lnSpc>
              <a:spcBef>
                <a:spcPts val="0"/>
              </a:spcBef>
            </a:pPr>
            <a:r>
              <a:rPr lang="en-US" sz="1200">
                <a:solidFill>
                  <a:prstClr val="black"/>
                </a:solidFill>
              </a:rPr>
              <a:t>Census data has limitations and can obscure small communities – While we are using the finest level of data that we are allowed to use in EJSCREEN, it does still have some issues. In rural areas where the populations are very spread out, EJSCREEN can miss small pockets of EJ communities. This is due to the entire area, which can be quite large in sparsely populated areas, receiving one score. </a:t>
            </a:r>
          </a:p>
          <a:p>
            <a:pPr>
              <a:lnSpc>
                <a:spcPct val="160000"/>
              </a:lnSpc>
              <a:spcBef>
                <a:spcPts val="0"/>
              </a:spcBef>
            </a:pPr>
            <a:endParaRPr lang="en-US" sz="1200">
              <a:solidFill>
                <a:prstClr val="black"/>
              </a:solidFill>
            </a:endParaRPr>
          </a:p>
          <a:p>
            <a:pPr>
              <a:lnSpc>
                <a:spcPct val="160000"/>
              </a:lnSpc>
              <a:spcBef>
                <a:spcPts val="0"/>
              </a:spcBef>
            </a:pPr>
            <a:r>
              <a:rPr lang="en-US" sz="1200">
                <a:solidFill>
                  <a:prstClr val="black"/>
                </a:solidFill>
              </a:rPr>
              <a:t>Results should be verified on the ground when possible – This is something that I always emphasize, EJSCREEN is simply a screening tool. Getting out into the communities will give you more and better information than EJSCREEN does. Supplementing EJSCREEN with local data is also a very good idea. We’ll show an example of this on the next slide.</a:t>
            </a:r>
          </a:p>
          <a:p>
            <a:pPr>
              <a:lnSpc>
                <a:spcPct val="160000"/>
              </a:lnSpc>
              <a:spcBef>
                <a:spcPts val="0"/>
              </a:spcBef>
            </a:pPr>
            <a:endParaRPr lang="en-US" sz="1200">
              <a:solidFill>
                <a:prstClr val="black"/>
              </a:solidFill>
            </a:endParaRPr>
          </a:p>
          <a:p>
            <a:pPr>
              <a:lnSpc>
                <a:spcPct val="160000"/>
              </a:lnSpc>
              <a:spcBef>
                <a:spcPts val="0"/>
              </a:spcBef>
            </a:pPr>
            <a:r>
              <a:rPr lang="en-US" sz="1200">
                <a:solidFill>
                  <a:prstClr val="black"/>
                </a:solidFill>
              </a:rPr>
              <a:t>EJSCREEN does not identify EJ communities – EPA is not in the business of defining the boundaries of a “community” and also does not define what are and are not EJ. That is up to the individual community to decide for themselves. EJSCREEN likewise does not define where EJ communities are or are not. It shows areas with higher pollution burdens and vulnerable populations. </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822806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a:t>*Note to OEJ: This slide needs to be updated when the 2020 version is released</a:t>
            </a:r>
          </a:p>
          <a:p>
            <a:pPr marL="0" indent="0">
              <a:buFont typeface="Arial" panose="020B0604020202020204" pitchFamily="34" charset="0"/>
              <a:buNone/>
            </a:pPr>
            <a:endParaRPr lang="en-US"/>
          </a:p>
          <a:p>
            <a:pPr marL="0" indent="0">
              <a:buFont typeface="Arial" panose="020B0604020202020204" pitchFamily="34" charset="0"/>
              <a:buNone/>
            </a:pPr>
            <a:r>
              <a:rPr lang="en-US"/>
              <a:t>This slide lists the 6 types of demographic indicators reported for specific areas of interest</a:t>
            </a:r>
            <a:r>
              <a:rPr lang="en-US" baseline="0"/>
              <a:t> plus the Demographic Index.  </a:t>
            </a:r>
          </a:p>
          <a:p>
            <a:pPr marL="0" indent="0">
              <a:buFont typeface="Arial" panose="020B0604020202020204" pitchFamily="34" charset="0"/>
              <a:buNone/>
            </a:pPr>
            <a:endParaRPr lang="en-US" baseline="0"/>
          </a:p>
          <a:p>
            <a:pPr marL="183373" lvl="0" indent="-174702">
              <a:buFont typeface="Arial" panose="020B0604020202020204" pitchFamily="34" charset="0"/>
              <a:buChar char="•"/>
            </a:pPr>
            <a:r>
              <a:rPr lang="en-US"/>
              <a:t>% Low-Income is the percent of a census block group’s population living in households where the household income is less than or equal to twice the federally-defined poverty level.</a:t>
            </a:r>
          </a:p>
          <a:p>
            <a:pPr marL="183373" lvl="0" indent="-174702">
              <a:buFont typeface="Arial" panose="020B0604020202020204" pitchFamily="34" charset="0"/>
              <a:buChar char="•"/>
            </a:pPr>
            <a:r>
              <a:rPr lang="en-US"/>
              <a:t>% Minority (people of color) is the percent of individuals in a census block group who self-identify their race as something other than “white alone” (“alone” means only one race) and/or identify their ethnicity as Hispanic or Latino. </a:t>
            </a:r>
          </a:p>
          <a:p>
            <a:pPr marL="183373" marR="0" lvl="0" indent="-17470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 less than high school is as a % of those age 25 plus.</a:t>
            </a:r>
          </a:p>
          <a:p>
            <a:pPr marL="183373" lvl="0" indent="-174702">
              <a:buFont typeface="Arial" panose="020B0604020202020204" pitchFamily="34" charset="0"/>
              <a:buChar char="•"/>
            </a:pPr>
            <a:r>
              <a:rPr lang="en-US"/>
              <a:t>% Linguistic isolation is the percent of people in a census block group living in a household where all members age 14 years and over speak a non-English language and also have difficulty with English.</a:t>
            </a:r>
          </a:p>
          <a:p>
            <a:pPr marL="183373" lvl="0" indent="-174702">
              <a:buFont typeface="Arial" panose="020B0604020202020204" pitchFamily="34" charset="0"/>
              <a:buChar char="•"/>
            </a:pPr>
            <a:r>
              <a:rPr lang="en-US"/>
              <a:t>% under age 5 </a:t>
            </a:r>
            <a:r>
              <a:rPr lang="en-US" b="0" i="0"/>
              <a:t>and % over 64 represent a part of the population that we know</a:t>
            </a:r>
            <a:r>
              <a:rPr lang="en-US" b="0" i="0" baseline="0"/>
              <a:t> are more sensitive to environmental pollutants</a:t>
            </a:r>
          </a:p>
          <a:p>
            <a:pPr marL="183373" marR="0" lvl="0" indent="-17470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demographic index combines data from the low-income indicator and the minority population indicator. </a:t>
            </a:r>
            <a:endParaRPr lang="en-US" b="1"/>
          </a:p>
          <a:p>
            <a:pPr marL="640573" lvl="1" indent="-174702">
              <a:buFont typeface="Arial" panose="020B0604020202020204" pitchFamily="34" charset="0"/>
              <a:buChar char="•"/>
            </a:pPr>
            <a:endParaRPr lang="en-US" b="0" i="0" baseline="0"/>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625394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a:t>*Note to OEJ: This slide needs to be updated when the 2020 version is released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Now let’s look at the environmental indicators in EJSCREEN. The first six environmental indicators are measures of air toxic pollutants, those pollutants known to cause or suspected of causing cancer or other serious health problems. Many are known to have respiratory, neurological, immune, or reproductive effects, particularly for more susceptible or sensitive populations such as children.  Most air toxics originate from mobile sources (e.g., cars, trucks, buses), stationary sources (e.g., factories, refineries, power plants), as well as indoor sources (e.g., some building materials and cleaning solvents). You will notice that we have more air related indicators than other medias in EJSCREEN. This is because we have more air data for the entire country than for other media, such as pesticides and water. It is important to note that these indicators are estimated air concentrations, not actual measurements of air concentrations.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1st three air indicators are a part of EPA’s National Air Toxics Assessment, which is produced every three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a:solidFill>
                  <a:schemeClr val="tx1"/>
                </a:solidFill>
                <a:effectLst/>
                <a:latin typeface="+mn-lt"/>
                <a:ea typeface="+mn-ea"/>
                <a:cs typeface="+mn-cs"/>
              </a:rPr>
              <a:t>*Note to facilitators: the rest of the notes provide much more detail about the risks associated with each pollutant. Depending on the audience and the time allotted for the presentation, you may or may not want to cover the notes below.</a:t>
            </a:r>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Air Toxics Cancer Risk</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air pollutants in NATA is cancer risk, which is estimated from exposure to carcinogens such as formaldehyde, benzene, and many others. The Air toxics cancer risk environmental indicator estimates the probability of contracting cancer over the course of a lifetime. </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Respiratory Hazard Index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2nd NATA indicator is for air toxics respiratory hazard index, which estimates the risk associated with negative health effects on the respiratory system, such as asthma or allergies, based on estimated continuous inhalation exposure to certain air toxics.</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Diesel particulate matter (PM) level in air, µg/m3</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3</a:t>
            </a:r>
            <a:r>
              <a:rPr lang="en-US" sz="1200" kern="1200" baseline="30000">
                <a:solidFill>
                  <a:schemeClr val="tx1"/>
                </a:solidFill>
                <a:effectLst/>
                <a:latin typeface="+mn-lt"/>
                <a:ea typeface="+mn-ea"/>
                <a:cs typeface="+mn-cs"/>
              </a:rPr>
              <a:t>rd</a:t>
            </a:r>
            <a:r>
              <a:rPr lang="en-US" sz="1200" kern="1200">
                <a:solidFill>
                  <a:schemeClr val="tx1"/>
                </a:solidFill>
                <a:effectLst/>
                <a:latin typeface="+mn-lt"/>
                <a:ea typeface="+mn-ea"/>
                <a:cs typeface="+mn-cs"/>
              </a:rPr>
              <a:t> indicator is diesel particulate matter, which is a mixture of particles that is a component of diesel exhaust. EPA lists diesel exhaust as a mobile-source air toxic due to the cancer and non-cancer health effects on the respiratory system associated with exposure to diesel exhaust. Acute exposure to diesel exhaust may cause irritation to the eyes, nose, throat and lungs, some neurological effects such as lightheadedness.</a:t>
            </a:r>
          </a:p>
          <a:p>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PM2.5</a:t>
            </a: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PM 2.5 is particulate matter that comes from emissions include power plants and industrial facilities, as well as mobile sources like traffic. Exposure to particulate matter can lead to elevated risk of premature mortality from cardiovascular diseases or lung cancer, and increased health problems such as asthma attacks. People with heart or lung diseases, children, and older adults are the most likely to be affected by particle pollution exposure.</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Ozone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Ozone is created at ground level by a chemical reaction between oxides of nitrogen (NOx) and volatile organic compounds (VOCs) in the presence of sunlight. Breathing ozone can trigger a variety of health problems including chest pain, coughing, throat irritation, and airway inflammation. It also can reduce lung function and harm lung tissue. Ozone can worsen bronchitis, emphysema, and asthma, leading to increased medical care.</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Traffic Proximity</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substantial fraction of the U.S. population lives in close proximity to traffic, and the number of vehicle miles traveled has grown 40% from 1990 to 2010. Proximity to motor vehicle traffic is associated with increased exposures to ambient noise, and toxic gases that can contain benzene or other carcinogens. Residential proximity to traffic has been shown to have various health impacts, particularly with asthma exacerbation and increased risk of cancer. </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840525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a:t>*Note to OEJ: This slide needs to be updated when the 2020 version is released</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Lead Paint </a:t>
            </a:r>
            <a:r>
              <a:rPr lang="en-US" sz="1200" b="0" i="1" kern="1200">
                <a:solidFill>
                  <a:schemeClr val="tx1"/>
                </a:solidFill>
                <a:effectLst/>
                <a:latin typeface="+mn-lt"/>
                <a:ea typeface="+mn-ea"/>
                <a:cs typeface="+mn-cs"/>
              </a:rPr>
              <a:t>*Note – you can choose how much of this description you’d like to cover.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next indicator is for lead paint. A key source of exposure to lead for many Americans is through lead paint and lead-containing dust that accumulates indoors in homes. Recent research has demonstrated that children can experience neurological damage even at low levels of exposure to lead. No data has been collected at a national level to document which older housing contains lead paint, so we chose stock of housing pre-1960 as a proxy for increased likelihood for exposure. Housing that is built before 1960 is nine times more likely to have lead paint hazards, and so that was the rationale for choosing this as the indicator. </a:t>
            </a:r>
          </a:p>
          <a:p>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rest of the environmental indicators are estimates of proximity or potential risk. As a quick note, it’s important to understand proximity does not equal risk. In other words, just because you live close to a superfund site, or live in older housing, does not mean there is exposure to pollution. But, it is a way of estimating an increased likelihood of exposure or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proximity indicators cover risk management plan sites, hazardous waste facilities, NPL or superfund sites and areas of wastewater discharge.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a:solidFill>
                  <a:schemeClr val="tx1"/>
                </a:solidFill>
                <a:effectLst/>
                <a:latin typeface="+mn-lt"/>
                <a:ea typeface="+mn-ea"/>
                <a:cs typeface="+mn-cs"/>
              </a:rPr>
              <a:t>*Note to facilitators: the rest of the notes provide much more detail about the proximity risks. Depending on the audience and the time allotted for the presentation, you may or may not want to cover the notes below.</a:t>
            </a:r>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Proximity to RMP Sites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environmental indicator for “RMP facilities” is for facilities required to file risk management plans. The regulations under CAA establishes a list of substances regulated because of acute toxicity or because of their flammable or explosive potential. Populations living in close proximity to RMP facilities may be more vulnerable to accidental releases of toxic substances and incidents involving fires and explosions. </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Proximity to Hazardous Waste Facilities</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Originally, this indicator was only for Treatment, Storage or Disposal Facilities or TSDFs. These are large permitted facilities that maintain and transport volumes of municipal and industrial solid waste generated nationwide. However, a few years ago we revised this to include Large Quantity Generators of hazardous waste as well, or LQGs. LQGs pose a potential risk to human health and the environment from improper management of hazardous waste. </a:t>
            </a:r>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Proximity to Superfund Sites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next indicator is proximity to superfund, or sites on the National Priorities List (NPL). The NPL is a list of the most serious superfund sites identified for long-term cleanup. These sites could be abandoned mines, contaminated groundwater or soil resulting from environmental emergencies, oil spills and natural disasters or many other causes.</a:t>
            </a:r>
          </a:p>
          <a:p>
            <a:endParaRPr lang="en-US"/>
          </a:p>
          <a:p>
            <a:r>
              <a:rPr lang="en-US" sz="1200" b="1" kern="1200">
                <a:solidFill>
                  <a:schemeClr val="tx1"/>
                </a:solidFill>
                <a:effectLst/>
                <a:latin typeface="+mn-lt"/>
                <a:ea typeface="+mn-ea"/>
                <a:cs typeface="+mn-cs"/>
              </a:rPr>
              <a:t>Wastewater Discharge Indicator </a:t>
            </a:r>
            <a:endParaRPr lang="en-US" sz="120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wastewater discharge indicator takes the pollutant discharge information reported from facilities to EPA and assigns it to the streams and rivers which receive those discharges. This complex mapping process includes toxicity-weighted results, or giving more weight to the pollutants which have greater impact on human health. It also must account for dilution as these pollutants move downstream. Following this, the indicator ranks Census block groups based on the proximity to these stream segments and the toxicity-weighted pollutant discharge.</a:t>
            </a:r>
            <a:endParaRPr lang="en-US"/>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315421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a:t>The en</a:t>
            </a:r>
            <a:r>
              <a:rPr lang="en-US"/>
              <a:t>vironmental indicators, demographic</a:t>
            </a:r>
            <a:r>
              <a:rPr lang="en-US" baseline="0"/>
              <a:t> indicators, and EJ Indexes</a:t>
            </a:r>
            <a:r>
              <a:rPr lang="en-US"/>
              <a:t> are presented as a </a:t>
            </a:r>
            <a:r>
              <a:rPr lang="en-US" u="sng"/>
              <a:t>percentile</a:t>
            </a:r>
            <a:r>
              <a:rPr lang="en-US" u="none" baseline="0"/>
              <a:t> </a:t>
            </a:r>
            <a:r>
              <a:rPr lang="en-US" b="0" i="0" u="none" baseline="0"/>
              <a:t>ranking</a:t>
            </a:r>
            <a:r>
              <a:rPr lang="en-US"/>
              <a:t> of all the block</a:t>
            </a:r>
            <a:r>
              <a:rPr lang="en-US" baseline="0"/>
              <a:t> groups in the</a:t>
            </a:r>
            <a:r>
              <a:rPr lang="en-US"/>
              <a:t> U.S. which puts them into common units of 0 to 100.  This allows us to compare</a:t>
            </a:r>
            <a:r>
              <a:rPr lang="en-US" baseline="0"/>
              <a:t> relative differences in different data sets with different units of measure.</a:t>
            </a:r>
          </a:p>
          <a:p>
            <a:pPr marL="0" indent="0">
              <a:buFont typeface="Arial" panose="020B0604020202020204" pitchFamily="34" charset="0"/>
              <a:buNone/>
            </a:pPr>
            <a:endParaRPr lang="en-US" baseline="0"/>
          </a:p>
          <a:p>
            <a:pPr marL="0" indent="0">
              <a:buFont typeface="Arial" panose="020B0604020202020204" pitchFamily="34" charset="0"/>
              <a:buNone/>
            </a:pPr>
            <a:r>
              <a:rPr lang="en-US"/>
              <a:t>Putting</a:t>
            </a:r>
            <a:r>
              <a:rPr lang="en-US" baseline="0"/>
              <a:t> values into common units also helps compare the area you are studying to different geographic locations. For example, you can compare your area of investigation to the state or region it is in or compare it to the rest of the country. A place at the 80</a:t>
            </a:r>
            <a:r>
              <a:rPr lang="en-US" baseline="30000"/>
              <a:t>th</a:t>
            </a:r>
            <a:r>
              <a:rPr lang="en-US" baseline="0"/>
              <a:t> percentile nationwide means that 20% of the US population has a higher value. </a:t>
            </a:r>
          </a:p>
          <a:p>
            <a:pPr marL="0" indent="0">
              <a:buFont typeface="Arial" panose="020B0604020202020204" pitchFamily="34" charset="0"/>
              <a:buNone/>
            </a:pPr>
            <a:endParaRPr lang="en-US" baseline="0"/>
          </a:p>
          <a:p>
            <a:pPr marL="0" indent="0">
              <a:buFont typeface="Arial" panose="020B0604020202020204" pitchFamily="34" charset="0"/>
              <a:buNone/>
            </a:pPr>
            <a:r>
              <a:rPr lang="en-US"/>
              <a:t>If two indexes are at the same percentile, it simply means those two scores are equally common (or equally rare) in the United States. It does not mean the risks are comparable – EJSCREEN does not weight for risk of the different environmental issues that are represented. It is therefore critical when interpreting EJSCREEN percentiles to also look at the actual raw numbers for the environmental and demographic indicators.</a:t>
            </a:r>
          </a:p>
          <a:p>
            <a:pPr marL="0" indent="0">
              <a:buFont typeface="Arial" panose="020B0604020202020204" pitchFamily="34" charset="0"/>
              <a:buNone/>
            </a:pPr>
            <a:endParaRPr lang="en-US"/>
          </a:p>
          <a:p>
            <a:pPr marL="0" indent="0">
              <a:buFont typeface="Arial" panose="020B0604020202020204" pitchFamily="34" charset="0"/>
              <a:buNone/>
            </a:pPr>
            <a:r>
              <a:rPr lang="en-US"/>
              <a:t>The graph shows a comparison of state, regional, and US percentiles across the different demographic indicators for a specified place. </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806918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the primary environmental and demographic indicators, and the EJ indexes, EJSCREEN contains a host of other maps which are important to EJ communities. One of the most used functions in EJSCREEN outside of the primary indicators, are the additional demographics. This widget features a wealth of Census data in various categories such as education, income, languages spoken, population, housing, etc.. Many users find this information especially helpful for outreach and community engagement efforts. </a:t>
            </a:r>
          </a:p>
          <a:p>
            <a:endParaRPr lang="en-US"/>
          </a:p>
          <a:p>
            <a:r>
              <a:rPr lang="en-US"/>
              <a:t>EJSCREEN features other data on EPA regulated sites. These various maps link directly to EPA databases which can be very helpful. For instance, if a user is looking at a Brownfield site in EJSCREEN, the user can click on a link which will take them to the webpage that contains all the cleanup information for that site. </a:t>
            </a:r>
          </a:p>
          <a:p>
            <a:endParaRPr lang="en-US"/>
          </a:p>
          <a:p>
            <a:r>
              <a:rPr lang="en-US"/>
              <a:t>EJSCREEN also includes places that are important to a community, such as parks, schools, churches, hospitals, airports, and other locations. These layers help to provide a better understanding of the neighborhood. </a:t>
            </a:r>
          </a:p>
          <a:p>
            <a:endParaRPr lang="en-US"/>
          </a:p>
          <a:p>
            <a:r>
              <a:rPr lang="en-US"/>
              <a:t>We include maps on other areas of special EJ consideration, such as tribal lands. Additionally, we have built in layers such as public housing and prisons to examine how these factors affect EJ considerations. </a:t>
            </a:r>
          </a:p>
          <a:p>
            <a:endParaRPr lang="en-US"/>
          </a:p>
          <a:p>
            <a:r>
              <a:rPr lang="en-US"/>
              <a:t>The final function of mapping that really strengthens the capabilities of EJSCREEN, is the ability to bring in outside maps. This can be done either through EPA’s </a:t>
            </a:r>
            <a:r>
              <a:rPr lang="en-US" err="1"/>
              <a:t>GeoPlatform</a:t>
            </a:r>
            <a:r>
              <a:rPr lang="en-US"/>
              <a:t> or via map services. </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033586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111215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baseline="0"/>
              <a:t>In EJSCREEN, you can view all of the environmental and demographic indicators within reports or on maps. </a:t>
            </a:r>
          </a:p>
          <a:p>
            <a:pPr marL="0" indent="0">
              <a:buFont typeface="Arial" panose="020B0604020202020204" pitchFamily="34" charset="0"/>
              <a:buNone/>
            </a:pPr>
            <a:endParaRPr lang="en-US" b="0" baseline="0"/>
          </a:p>
          <a:p>
            <a:pPr marL="0" indent="0">
              <a:buFont typeface="Arial" panose="020B0604020202020204" pitchFamily="34" charset="0"/>
              <a:buNone/>
            </a:pPr>
            <a:r>
              <a:rPr lang="en-US" b="0" baseline="0"/>
              <a:t>A standard report gives you all of the indicators at once for a single specified location, along with the selected buffer area. EJSCREEN maps are the perfect companion to the standard EJSCREEN reports. The maps allow you to look at the color-coded percentiles of the individual block groups within your buffer area for each type of index and indicator data. In addition, the maps allow you to see the values in all of the block groups that are adjacent to the area you selected to determine if other nearby areas warrant further investigation.</a:t>
            </a:r>
            <a:endParaRPr lang="en-US" b="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EA179-D812-40A5-AB66-1191A74C57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108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Facilitator: This slide lays out the goals and objectives for the FY21 EJSCREEN ELMS training effort. It also lays out the roadmap (training/survey, practice, follow-up). If you don’t plan on completing the full roadmap, you can edit or delete this slide. </a:t>
            </a:r>
          </a:p>
          <a:p>
            <a:endParaRPr lang="en-US"/>
          </a:p>
          <a:p>
            <a:r>
              <a:rPr lang="en-US"/>
              <a:t>The EJ Program is conducting these training sessions throughout EPA. Our goals and objectives for this training are:</a:t>
            </a:r>
          </a:p>
          <a:p>
            <a:pPr marL="171450" indent="-171450">
              <a:buFont typeface="Arial" panose="020B0604020202020204" pitchFamily="34" charset="0"/>
              <a:buChar char="•"/>
            </a:pPr>
            <a:r>
              <a:rPr lang="en-US"/>
              <a:t>For EPA staff to integrate the use of EJSCREEN into their programmatic work</a:t>
            </a:r>
          </a:p>
          <a:p>
            <a:pPr marL="171450" indent="-171450">
              <a:buFont typeface="Arial" panose="020B0604020202020204" pitchFamily="34" charset="0"/>
              <a:buChar char="•"/>
            </a:pPr>
            <a:r>
              <a:rPr lang="en-US"/>
              <a:t>That we can document these programmatic uses to develop best practices across the agency</a:t>
            </a:r>
          </a:p>
          <a:p>
            <a:pPr marL="171450" indent="-171450">
              <a:buFont typeface="Arial" panose="020B0604020202020204" pitchFamily="34" charset="0"/>
              <a:buChar char="•"/>
            </a:pPr>
            <a:r>
              <a:rPr lang="en-US"/>
              <a:t>For collecting feedback on tool gaps and barriers and tool improvements</a:t>
            </a:r>
          </a:p>
          <a:p>
            <a:pPr marL="171450" indent="-171450">
              <a:buFont typeface="Arial" panose="020B0604020202020204" pitchFamily="34" charset="0"/>
              <a:buChar char="•"/>
            </a:pPr>
            <a:r>
              <a:rPr lang="en-US"/>
              <a:t>That the programmatic use of EJSCREEN data informs decisions and policies that benefit communities with EJ concerns</a:t>
            </a:r>
          </a:p>
          <a:p>
            <a:pPr marL="171450" indent="-171450">
              <a:buFont typeface="Arial" panose="020B0604020202020204" pitchFamily="34" charset="0"/>
              <a:buChar char="•"/>
            </a:pPr>
            <a:r>
              <a:rPr lang="en-US"/>
              <a:t>And that those decisions and policies lead to improved environmental and health outcomes in those communities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We have a roadmap for this effort that includes 7 steps. The session today will cover steps 1-3. We’ll give a high-level overview of what environmental justice is, we’ll train on how to use the EJSCREEN tool, and we’ll offer a training evaluation and survey that will help us to gather the information we need for our goals and objectives. After today, we’ll ask you to go back to your programs and practice using the tool. In a few months, we’ll reach out to you for a post-training follow-up. The follow-up will allow us to collect information about how you’ve been using the tool, the gaps and barriers for using the tool, and recommendations for tool improvements. We’ll ask that you continue to practice the use of the tool within the context of your program, and then we’ll be working to document the programmatic uses of the tool. </a:t>
            </a:r>
          </a:p>
          <a:p>
            <a:r>
              <a:rPr lang="en-US"/>
              <a:t> </a:t>
            </a:r>
          </a:p>
          <a:p>
            <a:endParaRPr lang="en-US"/>
          </a:p>
          <a:p>
            <a:r>
              <a:rPr lang="en-US"/>
              <a:t>  </a:t>
            </a:r>
          </a:p>
        </p:txBody>
      </p:sp>
      <p:sp>
        <p:nvSpPr>
          <p:cNvPr id="4" name="Slide Number Placeholder 3"/>
          <p:cNvSpPr>
            <a:spLocks noGrp="1"/>
          </p:cNvSpPr>
          <p:nvPr>
            <p:ph type="sldNum" sz="quarter" idx="5"/>
          </p:nvPr>
        </p:nvSpPr>
        <p:spPr/>
        <p:txBody>
          <a:bodyPr/>
          <a:lstStyle/>
          <a:p>
            <a:fld id="{FEFADEF4-9BA0-48B9-BCED-69C1871B963C}" type="slidenum">
              <a:rPr lang="en-US" smtClean="0"/>
              <a:t>3</a:t>
            </a:fld>
            <a:endParaRPr lang="en-US"/>
          </a:p>
        </p:txBody>
      </p:sp>
    </p:spTree>
    <p:extLst>
      <p:ext uri="{BB962C8B-B14F-4D97-AF65-F5344CB8AC3E}">
        <p14:creationId xmlns:p14="http://schemas.microsoft.com/office/powerpoint/2010/main" val="3102273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EJSCREEN has multiple reporting formats to gather information on the selected locations. These reports summarize different data from various map layers in one convenient location. </a:t>
            </a:r>
          </a:p>
          <a:p>
            <a:endParaRPr lang="en-US"/>
          </a:p>
          <a:p>
            <a:r>
              <a:rPr lang="en-US"/>
              <a:t>The most commonly used report is the Printable Standard Report. This three-page report contains the percentiles for all the EJ indexes, bar graphs, a map of the selected location, and raw data and percentiles for all of the demographic and environmental indicators. It is printable and downloadable as a PDF which makes it very easy to share with others. </a:t>
            </a:r>
          </a:p>
          <a:p>
            <a:endParaRPr lang="en-US"/>
          </a:p>
          <a:p>
            <a:r>
              <a:rPr lang="en-US"/>
              <a:t>The Census reports are another very useful function. These are available for the decennial census or the American Community Survey census. They contain much more in depth data on population, race, languages spoken, and income than is available through the key EJSCREEN demographic indicators. These are especially useful for outreach and community engagement efforts. </a:t>
            </a:r>
          </a:p>
          <a:p>
            <a:endParaRPr lang="en-US"/>
          </a:p>
          <a:p>
            <a:r>
              <a:rPr lang="en-US"/>
              <a:t>In addition to these powerful reports, EJSCREEN also contains a quick explore reports function that produces quick customizable bar graphs and the ability to link to CDC’s Environmental Public Health Tracking Network for county level health and environmental data in easy-to-understand infographics. </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97530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EJSCREEN summarizes data for all residents within a user-defined area.</a:t>
            </a:r>
          </a:p>
          <a:p>
            <a:endParaRPr lang="en-US"/>
          </a:p>
          <a:p>
            <a:pPr marL="0" indent="0">
              <a:buFont typeface="Arial" panose="020B0604020202020204" pitchFamily="34" charset="0"/>
              <a:buNone/>
            </a:pPr>
            <a:r>
              <a:rPr lang="en-US"/>
              <a:t>You can define a single area to generate</a:t>
            </a:r>
            <a:r>
              <a:rPr lang="en-US" baseline="0"/>
              <a:t> a report in a number of different ways:</a:t>
            </a:r>
          </a:p>
          <a:p>
            <a:pPr marL="170402" lvl="0" indent="-171164">
              <a:buFont typeface="Arial" panose="020B0604020202020204" pitchFamily="34" charset="0"/>
              <a:buChar char="•"/>
            </a:pPr>
            <a:r>
              <a:rPr lang="en-US" baseline="0"/>
              <a:t>You can click on an individual block group.</a:t>
            </a:r>
          </a:p>
          <a:p>
            <a:pPr marL="170402" lvl="0" indent="-171164">
              <a:buFont typeface="Arial" panose="020B0604020202020204" pitchFamily="34" charset="0"/>
              <a:buChar char="•"/>
            </a:pPr>
            <a:r>
              <a:rPr lang="en-US" baseline="0"/>
              <a:t>You can lay down a circular buffer of a point and specify the radius. Here, in this example we laid down a 1-mile buffer.</a:t>
            </a:r>
          </a:p>
          <a:p>
            <a:pPr marL="170402" lvl="0" indent="-171164">
              <a:buFont typeface="Arial" panose="020B0604020202020204" pitchFamily="34" charset="0"/>
              <a:buChar char="•"/>
            </a:pPr>
            <a:r>
              <a:rPr lang="en-US" baseline="0"/>
              <a:t>If you know the specific parameters of the area you are studying, you can make irregular polygons, like the shape below our circular buffer.</a:t>
            </a:r>
          </a:p>
          <a:p>
            <a:pPr marL="170402" lvl="0" indent="-171164">
              <a:buFont typeface="Arial" panose="020B0604020202020204" pitchFamily="34" charset="0"/>
              <a:buChar char="•"/>
            </a:pPr>
            <a:r>
              <a:rPr lang="en-US" baseline="0"/>
              <a:t>Additionally if you are studying an area along a river or a highway, you can also lay down a line with a buffer on each side, as seen on the example</a:t>
            </a:r>
          </a:p>
          <a:p>
            <a:pPr marL="0" indent="0">
              <a:buFont typeface="Arial" panose="020B0604020202020204" pitchFamily="34" charset="0"/>
              <a:buNone/>
            </a:pPr>
            <a:endParaRPr lang="en-US" baseline="0"/>
          </a:p>
          <a:p>
            <a:pPr marL="0" indent="0">
              <a:buFont typeface="Arial" panose="020B0604020202020204" pitchFamily="34" charset="0"/>
              <a:buNone/>
            </a:pPr>
            <a:r>
              <a:rPr lang="en-US" baseline="0"/>
              <a:t>All of these options give you the ability to generate bar graphs, standard reports, and other reports for your specified area around a facility, a road, or a community that you have defined. </a:t>
            </a:r>
            <a:r>
              <a:rPr lang="en-US"/>
              <a:t>Remember because demographic information is based on survey information try not to use data for a single block group for a comparison because this is less certain than for a “buffer area” that covers multiple block groups.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EA179-D812-40A5-AB66-1191A74C57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176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EJSCREEN is designed to give users various ways to examine the maps and select the areas for analysis. </a:t>
            </a:r>
          </a:p>
          <a:p>
            <a:endParaRPr lang="en-US"/>
          </a:p>
          <a:p>
            <a:r>
              <a:rPr lang="en-US"/>
              <a:t>There is a huge amount of flexibility in how users select an area of analysis. Users can type in an address, drop points on the map and define a buffer size, or even draw out the boundaries of the area they would like to look at. One could use latitude and longitude coordinates or type in the name of landmarks to find a location. Finally, users can also select an entire town, city or even country as the area of analysis.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tool has various base maps so users can switch to satellite maps to zoom in on a facility, use topographic maps to understand the terrain, or simply use street maps for a more recognizable view. The graphic on this slide shows just a few of the many types of base maps that can be used. </a:t>
            </a:r>
          </a:p>
          <a:p>
            <a:endParaRPr lang="en-US"/>
          </a:p>
          <a:p>
            <a:r>
              <a:rPr lang="en-US"/>
              <a:t>Users can also bookmark locations that they are looking at so they can come back to the exact same location with the exact same boundaries at a future time. </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63684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Depending on the type of analysis you are conducting on a location, it is a good practice to supplement EJSCREEN information with additional data layers. This slide shows an example of this. On the right is a snapshot of an EJSCREEN map in which the environmental indicator of lead paint was pulled, along with mapping schools. The middle map shows percentages of children with elevated blood lead levels. And the map on the left shows a historical redlining map. This practice is helpful in getting a fuller picture of environmental and public health burdens within a community, but again, the best practice is to verify results by getting into the communities themselves. Another term for this is ‘ground-truthing’. </a:t>
            </a:r>
          </a:p>
        </p:txBody>
      </p:sp>
      <p:sp>
        <p:nvSpPr>
          <p:cNvPr id="4" name="Slide Number Placeholder 3"/>
          <p:cNvSpPr>
            <a:spLocks noGrp="1"/>
          </p:cNvSpPr>
          <p:nvPr>
            <p:ph type="sldNum" sz="quarter" idx="5"/>
          </p:nvPr>
        </p:nvSpPr>
        <p:spPr/>
        <p:txBody>
          <a:bodyPr/>
          <a:lstStyle/>
          <a:p>
            <a:fld id="{FEFADEF4-9BA0-48B9-BCED-69C1871B963C}" type="slidenum">
              <a:rPr lang="en-US" smtClean="0"/>
              <a:t>33</a:t>
            </a:fld>
            <a:endParaRPr lang="en-US"/>
          </a:p>
        </p:txBody>
      </p:sp>
    </p:spTree>
    <p:extLst>
      <p:ext uri="{BB962C8B-B14F-4D97-AF65-F5344CB8AC3E}">
        <p14:creationId xmlns:p14="http://schemas.microsoft.com/office/powerpoint/2010/main" val="3632657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418707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r>
              <a:rPr lang="en-US" sz="2800">
                <a:solidFill>
                  <a:prstClr val="black"/>
                </a:solidFill>
                <a:latin typeface="+mn-lt"/>
              </a:rPr>
              <a:t>Here are many of the ways that EPA is using EJSCREEN:</a:t>
            </a:r>
          </a:p>
          <a:p>
            <a:pPr marL="285750" indent="-285750">
              <a:buFont typeface="Arial" panose="020B0604020202020204" pitchFamily="34" charset="0"/>
              <a:buChar char="•"/>
            </a:pPr>
            <a:r>
              <a:rPr lang="en-US" sz="2800"/>
              <a:t>for public outreach and engagement </a:t>
            </a:r>
          </a:p>
          <a:p>
            <a:pPr marL="285750" indent="-285750">
              <a:buFont typeface="Arial" panose="020B0604020202020204" pitchFamily="34" charset="0"/>
              <a:buChar char="•"/>
            </a:pPr>
            <a:r>
              <a:rPr lang="en-US" sz="2800"/>
              <a:t>enforcement targeting </a:t>
            </a:r>
          </a:p>
          <a:p>
            <a:pPr marL="285750" indent="-285750">
              <a:buFont typeface="Arial" panose="020B0604020202020204" pitchFamily="34" charset="0"/>
              <a:buChar char="•"/>
            </a:pPr>
            <a:r>
              <a:rPr lang="en-US" sz="2800"/>
              <a:t>inclusion in inspection reports </a:t>
            </a:r>
          </a:p>
          <a:p>
            <a:pPr marL="285750" indent="-285750">
              <a:buFont typeface="Arial" panose="020B0604020202020204" pitchFamily="34" charset="0"/>
              <a:buChar char="•"/>
            </a:pPr>
            <a:r>
              <a:rPr lang="en-US" sz="2800"/>
              <a:t>permitting and NEPA reviews </a:t>
            </a:r>
          </a:p>
          <a:p>
            <a:pPr marL="285750" indent="-285750">
              <a:buFont typeface="Arial" panose="020B0604020202020204" pitchFamily="34" charset="0"/>
              <a:buChar char="•"/>
            </a:pPr>
            <a:r>
              <a:rPr lang="en-US" sz="2800"/>
              <a:t>reviews of grant projects </a:t>
            </a:r>
          </a:p>
          <a:p>
            <a:pPr marL="285750" indent="-285750">
              <a:buFont typeface="Arial" panose="020B0604020202020204" pitchFamily="34" charset="0"/>
              <a:buChar char="•"/>
            </a:pPr>
            <a:r>
              <a:rPr lang="en-US" sz="2800"/>
              <a:t>other placed-based initiatives</a:t>
            </a:r>
          </a:p>
          <a:p>
            <a:pPr marL="285750" indent="-285750">
              <a:buFont typeface="Arial" panose="020B0604020202020204" pitchFamily="34" charset="0"/>
              <a:buChar char="•"/>
            </a:pPr>
            <a:r>
              <a:rPr lang="en-US" sz="2800"/>
              <a:t>inclusion in Case Conclusion Data Sheets (CCDS) in the Integrated Compliance Information System (ICIS)</a:t>
            </a:r>
          </a:p>
          <a:p>
            <a:pPr marL="285750" indent="-285750">
              <a:buFont typeface="Arial" panose="020B0604020202020204" pitchFamily="34" charset="0"/>
              <a:buChar char="•"/>
            </a:pPr>
            <a:r>
              <a:rPr lang="en-US" sz="2800"/>
              <a:t>retrospective reporting</a:t>
            </a:r>
          </a:p>
          <a:p>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EA179-D812-40A5-AB66-1191A74C57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841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office of Enforcement and Compliance Assurance was the first major use for EJSCREEN and is still the single biggest use of the tool inside the Agency. OECA EJSCREEN reviews take place in all regions and at headquarters.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some of the ways that OECA uses EJSCREEN: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 EJSCREEN review is required for all civil enforcement cases when initiated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11 EJ indicators are at or above the 80</a:t>
            </a:r>
            <a:r>
              <a:rPr lang="en-US" baseline="30000"/>
              <a:t>th</a:t>
            </a:r>
            <a:r>
              <a:rPr lang="en-US"/>
              <a:t> percentile, the case must undergo additional review for EJ concerns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OECA also uses EJSCREEN so enforcement personnel are aware of EJ concerns in a community they are working in, and so they can measure their work in those areas with potential EJ concerns.</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172700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Another place within the Agency that EJSCREEN is used in a methodical manner is the Superfund program. The Superfund program has built the use of EJSCREEN into how they look at communities. Additionally, they have found other ad hoc uses of the tool: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OSRTI uses EJSCREEN in their Community Profile Tool to describe the community affected by the Superfund 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EJSCREEN has been used in congressional justifications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And the remedial program uses the tool to provide information on site characterization forms for locations being considered for the NPL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868130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Brownfields Program also uses EJSCREEN in a variety of ways.</a:t>
            </a:r>
            <a:r>
              <a:rPr lang="en-US" sz="1200" kern="1200">
                <a:solidFill>
                  <a:schemeClr val="tx1"/>
                </a:solidFill>
                <a:effectLst/>
                <a:latin typeface="+mn-lt"/>
                <a:ea typeface="+mn-ea"/>
                <a:cs typeface="+mn-cs"/>
              </a:rPr>
              <a:t> They encourage Brownfields grant applicants to use EJSCREEN to better understand their communities’ EJ concerns; they use it to help inform site selection processes; to identify Regional Focus Communities and to identify Targeted Brownfield Assessment (TBA) recipients. They also use the tool to help with community engagement for residents in more challenged areas and to target areas for outreach on program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217687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list of EJSCREEN users keeps growing. Outside of the agency we are starting to see some very creative and dynamic uses of the tool and the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Some of the big categories of uses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EJ analysis or using the data to identify areas for potential EJ concerns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Community outreach using the demographic data is another very common use of the tool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Prioritization of projects and funding based on those most in need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Retrospective reports that look at the demographic or other factors for the locations that programs have worked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Environmental analysis using the various EPA data sources in the tool to gain a better understanding of the pollutants impacting a given community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Using EJSCREEN to teach about environmental justice and mapping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Research has become another big focus of EJSCREEN users. Both through the existing tool and downloading the data to create new applications for the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r>
              <a:rPr lang="en-US"/>
              <a:t>The pie chart is from a 2016 survey of 200 EJSCREEN users outside of the EPA. It shows which sectors are using EJSCREEN most. As you can see federal, state and local government account for about 50% of our users. Another large user which wasn’t captured in this survey and makes up some of the dark gray ”other” section is academia. </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579250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*Facilitators: The next section is for use when the audience has little to no awareness or experience with the basics of EJ.  If your audience already has advanced competency in EJ, you can skip this section and remove it from the table of contents.</a:t>
            </a:r>
          </a:p>
          <a:p>
            <a:endParaRPr lang="en-US"/>
          </a:p>
          <a:p>
            <a:r>
              <a:rPr lang="en-US"/>
              <a:t>For the first section of this training, we’re going to provide a high-level overview of what environmental justice is. This will lay the groundwork as to why the EJSCREEN tool exists, and to how it can be used to ultimately benefit the types of communities that are shown in these pictures. </a:t>
            </a:r>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67365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saw in the pie chart earlier, other branches of government make up a large percentage of EJSCREEN users. We are constantly working with our governmental partners to help them better understand the tool and incorporate uses. </a:t>
            </a:r>
          </a:p>
          <a:p>
            <a:endParaRPr lang="en-US"/>
          </a:p>
          <a:p>
            <a:r>
              <a:rPr lang="en-US"/>
              <a:t>Many federal agencies such as DOT, ACE (Army Corps of Engineers), FEMA, and others have incorporated the use of EJSCREEN into their programs. We have worked with them to build out uses and ensure the data that they need is included in the tool.</a:t>
            </a:r>
          </a:p>
          <a:p>
            <a:endParaRPr lang="en-US"/>
          </a:p>
          <a:p>
            <a:r>
              <a:rPr lang="en-US"/>
              <a:t>State governments are another important user. We have consulted with states looking to develop their own state-specific tools and helped them understand how to import state data into EJSCREEN.</a:t>
            </a:r>
          </a:p>
          <a:p>
            <a:endParaRPr lang="en-US"/>
          </a:p>
          <a:p>
            <a:r>
              <a:rPr lang="en-US"/>
              <a:t>Local and tribal government have used EJSCREEN to implement their environmental programs and regulations and to map out demographics. They often rely on EJSCREEN data as they often don’t have the resources to build their own tools.</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264442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issue that we have is getting better data on how users actually use EJSCREEN and its data. This is especially true with communities. We do know however, that many communities are using EJSCREEN to explore the local environmental issues and to see how the pollutants compare to other areas in the country. In this way, we are empowering communities with hard data that they can use to tell their story or advocate for more resources. One place we have seen a whole lot of use of EJSCREEN is in our EJ grant applications. </a:t>
            </a:r>
          </a:p>
          <a:p>
            <a:endParaRPr lang="en-US"/>
          </a:p>
          <a:p>
            <a:r>
              <a:rPr lang="en-US"/>
              <a:t>As I mentioned earlier, academia is another growing use of the tool. We are seeing classes taught using EJSCREEN from the grade school level up to the college level. In fact, last year OEJ partnered with ORD to develop a case study lesson plans for classrooms using both EJSCREEN and </a:t>
            </a:r>
            <a:r>
              <a:rPr lang="en-US" err="1"/>
              <a:t>EnviroAtlas</a:t>
            </a:r>
            <a:r>
              <a:rPr lang="en-US"/>
              <a:t>, an ecosystems services tool out of ORD. We plan to expand the education resources related to EJSCREEN in coming years. </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482144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52333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constantly looking for ways we can improve and expand EJSCREEN. We have had a lot of interest related to EJSCREEN from political leaders, press, and many others. For this reason, we are constantly trying to improve the tool based on the feedback that we receive. </a:t>
            </a:r>
          </a:p>
          <a:p>
            <a:endParaRPr lang="en-US"/>
          </a:p>
          <a:p>
            <a:r>
              <a:rPr lang="en-US"/>
              <a:t>One big focus is to continue to develop programmatic uses of EJSCREEN within EPA’s programs. There are many ad hoc uses of EJSCREEN across the agency, but we are looking to standardize those uses and develop program guidance to ensure they are fully integrated into the programs. </a:t>
            </a:r>
          </a:p>
          <a:p>
            <a:endParaRPr lang="en-US"/>
          </a:p>
          <a:p>
            <a:r>
              <a:rPr lang="en-US"/>
              <a:t>Another area that we will continue to work on is supporting our partners use of EJSCREEN. This is an important part of our focus as we are seeing many great and innovative uses of EJSCREEN and its data outside of the Agency. </a:t>
            </a:r>
          </a:p>
          <a:p>
            <a:endParaRPr lang="en-US"/>
          </a:p>
          <a:p>
            <a:r>
              <a:rPr lang="en-US"/>
              <a:t>We want to continue working with the public and with communities to build on their uses of the tool. Additionally, we want to continue to get feedback about how we can improve the tool and make it more useful for all. </a:t>
            </a:r>
          </a:p>
          <a:p>
            <a:endParaRPr lang="en-US"/>
          </a:p>
          <a:p>
            <a:r>
              <a:rPr lang="en-US"/>
              <a:t>We would like to improve our training resources and learning materials. This is both focused on making it easier for the new user to get basic information on how to start using the tool and also on creating more resources for classrooms and more formal learning settings. </a:t>
            </a:r>
          </a:p>
          <a:p>
            <a:endParaRPr lang="en-US"/>
          </a:p>
          <a:p>
            <a:r>
              <a:rPr lang="en-US"/>
              <a:t>We would like to do more work to ensure the tool is as user friendly and streamlined as possible. To that goal we are looking at performing some user interface/user experience testing on the tool in the coming year. </a:t>
            </a:r>
          </a:p>
          <a:p>
            <a:endParaRPr lang="en-US"/>
          </a:p>
          <a:p>
            <a:r>
              <a:rPr lang="en-US"/>
              <a:t>Finally, we are always looking to expand the map layers in the tool to better reflect the issues confronting EJ communities. </a:t>
            </a:r>
          </a:p>
          <a:p>
            <a:endParaRPr lang="en-US"/>
          </a:p>
          <a:p>
            <a:r>
              <a:rPr lang="en-US"/>
              <a:t>As we mentioned at the beginning of the training, we are relying on your help to develop programmatic uses of the tool for increased EJ integration at EPA. We are also relying on your feedback to continue improving the tool, improve training resources, etc. Again, we will be giving a training evaluation and survey at the end to start gathering information that will help with this effort.</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0936832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search for new and better data to incorporate into EJSCREEN is something we are constantly doing. We have known since the beginning of the tool that we have some great data but that there are many other critical important issues that are absent from the tool. </a:t>
            </a:r>
          </a:p>
          <a:p>
            <a:endParaRPr lang="en-US"/>
          </a:p>
          <a:p>
            <a:r>
              <a:rPr lang="en-US"/>
              <a:t>One of the difficulties with adding data into the tool is that we do have some important criteria. First, the data needs to have national coverage. There are many datasets that have data for most states but lack states and territories such as Alaska, Hawaii, the US Virgin Islands  and Puerto Rico. We also strive to incorporate data at the block group level. Many datasets are not available at this fine resolution and incorporating them may be challenging. </a:t>
            </a:r>
          </a:p>
          <a:p>
            <a:endParaRPr lang="en-US"/>
          </a:p>
          <a:p>
            <a:r>
              <a:rPr lang="en-US"/>
              <a:t>We have a list of some important environmental issues that we have not yet been able to build into EJSCREEN as we have not been able to get the data at the level we need. Issues like pesticides, drinking water, CAFOs, and many others. </a:t>
            </a:r>
          </a:p>
          <a:p>
            <a:endParaRPr lang="en-US"/>
          </a:p>
          <a:p>
            <a:r>
              <a:rPr lang="en-US"/>
              <a:t>We are planning to expand the climate indicators in EJSCREEN in the coming years. We also are working to build in a new EJSCREEN environmental indicator on underground storage tanks using a new dataset developing by ORD and OLEM. Another exciting project we are working on is building US Virgin Islands data into EJSCREEN. Puerto Rico data has been included in the tool for a few years. </a:t>
            </a:r>
          </a:p>
          <a:p>
            <a:endParaRPr lang="en-US"/>
          </a:p>
          <a:p>
            <a:r>
              <a:rPr lang="en-US"/>
              <a:t>We have also been considering how we can build health data into EJSCREEN. This would be challenging due to the resolution of the health data but it is an important piece of the puzzle when considering vulnerability - making it a priority for the EJSCREEN team. We have also been discussing other amenities data such as access to grocery stores and public transportation. </a:t>
            </a:r>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825995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going to do a live demo of the tool shortly but wanted to let you know that there is a compendium of learning resources available on the EJSCREEN website. There are guidance documents, video tutorials, technical information, more information about interpreting and understanding the data, and other tools and resources – including information on additional EPA mapping tools. </a:t>
            </a:r>
          </a:p>
        </p:txBody>
      </p:sp>
      <p:sp>
        <p:nvSpPr>
          <p:cNvPr id="4" name="Slide Number Placeholder 3"/>
          <p:cNvSpPr>
            <a:spLocks noGrp="1"/>
          </p:cNvSpPr>
          <p:nvPr>
            <p:ph type="sldNum" sz="quarter" idx="5"/>
          </p:nvPr>
        </p:nvSpPr>
        <p:spPr/>
        <p:txBody>
          <a:bodyPr/>
          <a:lstStyle/>
          <a:p>
            <a:fld id="{FEFADEF4-9BA0-48B9-BCED-69C1871B963C}" type="slidenum">
              <a:rPr lang="en-US" smtClean="0"/>
              <a:t>45</a:t>
            </a:fld>
            <a:endParaRPr lang="en-US"/>
          </a:p>
        </p:txBody>
      </p:sp>
    </p:spTree>
    <p:extLst>
      <p:ext uri="{BB962C8B-B14F-4D97-AF65-F5344CB8AC3E}">
        <p14:creationId xmlns:p14="http://schemas.microsoft.com/office/powerpoint/2010/main" val="366982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*Note to facilitator - insert your contact info on this slide before you present!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Before we get to the demo, I wanted to give you my contact information. If you have any questions about EJSCREEN, feel free to reach out to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2910052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 going to go ahead and do a live demo of the tool for you. And then I’m going to save the last 5-10 minutes for you to take an online training evaluation and survey. </a:t>
            </a:r>
          </a:p>
          <a:p>
            <a:endParaRPr lang="en-US"/>
          </a:p>
          <a:p>
            <a:r>
              <a:rPr lang="en-US" i="1"/>
              <a:t>*Note to facilitator: the link to the survey is on the final slide. You will want to copy and paste the link to the survey into the chat box for participants to click on and take after the live demo. If you run out of time in the training, you can email the link to participants after the training and ask them to complete the survey as soon as they can. The assumption is that more surveys will be completed if they are a captive audience at the end of the training. </a:t>
            </a:r>
            <a:r>
              <a:rPr lang="en-US" i="1">
                <a:sym typeface="Wingdings" panose="05000000000000000000" pitchFamily="2" charset="2"/>
              </a:rPr>
              <a:t></a:t>
            </a:r>
            <a:endParaRPr lang="en-US" i="1"/>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614317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a:t>
            </a:r>
          </a:p>
          <a:p>
            <a:endParaRPr lang="en-US"/>
          </a:p>
          <a:p>
            <a:r>
              <a:rPr lang="en-US"/>
              <a:t>You can copy and paste the link on this slide for the EJSCREEN Training Evaluation and Survey into the chat box in the Teams environment. </a:t>
            </a:r>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827322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Historically, systems of injustice have been embedded within the laws, policies, and practices throughout the structures of government and its systems. These systems of injustice have had long-lasting effects on people of color, indigenous, and low-income populations. </a:t>
            </a:r>
          </a:p>
          <a:p>
            <a:endParaRPr lang="en-US"/>
          </a:p>
          <a:p>
            <a:r>
              <a:rPr lang="en-US"/>
              <a:t>Examples of these systemic injustices include:</a:t>
            </a:r>
          </a:p>
          <a:p>
            <a:pPr marL="171450" indent="-171450">
              <a:buFont typeface="Arial" panose="020B0604020202020204" pitchFamily="34" charset="0"/>
              <a:buChar char="•"/>
            </a:pPr>
            <a:r>
              <a:rPr lang="en-US"/>
              <a:t>the practice of redlining, which led to the segregation of people of color into the most polluted areas of towns and cities</a:t>
            </a:r>
          </a:p>
          <a:p>
            <a:pPr marL="171450" indent="-171450">
              <a:buFont typeface="Arial" panose="020B0604020202020204" pitchFamily="34" charset="0"/>
              <a:buChar char="•"/>
            </a:pPr>
            <a:r>
              <a:rPr lang="en-US"/>
              <a:t>The siting of facilities and industries that emit high levels of pollution and toxics near communities of color</a:t>
            </a:r>
          </a:p>
          <a:p>
            <a:pPr marL="171450" indent="-171450">
              <a:buFont typeface="Arial" panose="020B0604020202020204" pitchFamily="34" charset="0"/>
              <a:buChar char="•"/>
            </a:pPr>
            <a:r>
              <a:rPr lang="en-US"/>
              <a:t>prohibiting access to home loans and other unfair housing practices</a:t>
            </a:r>
          </a:p>
          <a:p>
            <a:pPr marL="171450" indent="-171450">
              <a:buFont typeface="Arial" panose="020B0604020202020204" pitchFamily="34" charset="0"/>
              <a:buChar char="•"/>
            </a:pPr>
            <a:r>
              <a:rPr lang="en-US"/>
              <a:t>lack of access to good schools; hiring practices of teachers</a:t>
            </a:r>
          </a:p>
          <a:p>
            <a:pPr marL="171450" indent="-171450">
              <a:buFont typeface="Arial" panose="020B0604020202020204" pitchFamily="34" charset="0"/>
              <a:buChar char="•"/>
            </a:pPr>
            <a:r>
              <a:rPr lang="en-US"/>
              <a:t>Lack of voting rights and voter suppression</a:t>
            </a:r>
          </a:p>
          <a:p>
            <a:pPr marL="171450" indent="-171450">
              <a:buFont typeface="Arial" panose="020B0604020202020204" pitchFamily="34" charset="0"/>
              <a:buChar char="•"/>
            </a:pPr>
            <a:r>
              <a:rPr lang="en-US"/>
              <a:t>And many more….</a:t>
            </a:r>
          </a:p>
          <a:p>
            <a:endParaRPr lang="en-US"/>
          </a:p>
          <a:p>
            <a:r>
              <a:rPr lang="en-US"/>
              <a:t>Many results of these systemic injustices remain and have created disproportionate impacts on these communities. We will cover more about these disproportionate impacts over the next few slides.</a:t>
            </a:r>
          </a:p>
          <a:p>
            <a:endParaRPr lang="en-US"/>
          </a:p>
          <a:p>
            <a:r>
              <a:rPr lang="en-US"/>
              <a:t>The graphic on the right represents the different ways that these injustices have been addressed. Under ‘Equality’, the assumption is that everyone benefits from the same supports – but in a society where certain populations and communities have been oppressed, we obviously have different needs to achieve equality. As you can see on the graphic under ‘Equality’, each person has the same size step, but this means the shortest person still can’t see over the fence to watch the game. This is where many communities with environmental justice concerns still stand. </a:t>
            </a:r>
          </a:p>
          <a:p>
            <a:endParaRPr lang="en-US"/>
          </a:p>
          <a:p>
            <a:r>
              <a:rPr lang="en-US"/>
              <a:t>Under ‘Equity’, you can see that everyone gets the support they need, so everyone can see over the fence and watch the game, but the reason or barrier for the inequity was not addressed or remedied. </a:t>
            </a:r>
          </a:p>
          <a:p>
            <a:endParaRPr lang="en-US"/>
          </a:p>
          <a:p>
            <a:r>
              <a:rPr lang="en-US"/>
              <a:t>Under ‘Justice’, the fence that was blocking the view is replaced with a fence that everyone can see through; thus, the cause of the inequity is addressed and the systemic barrier removed. It is this section where EJ advocates focus their work – on removing the systemic barrier.  Equity options are still necessary and important, but it is crucial that we identify and address the underlying reasons for the injustice. *Note: there are other graphics like this that show the removal of the fence and call it ‘liberation’. </a:t>
            </a:r>
          </a:p>
        </p:txBody>
      </p:sp>
      <p:sp>
        <p:nvSpPr>
          <p:cNvPr id="4" name="Slide Number Placeholder 3"/>
          <p:cNvSpPr>
            <a:spLocks noGrp="1"/>
          </p:cNvSpPr>
          <p:nvPr>
            <p:ph type="sldNum" sz="quarter" idx="5"/>
          </p:nvPr>
        </p:nvSpPr>
        <p:spPr/>
        <p:txBody>
          <a:bodyPr/>
          <a:lstStyle/>
          <a:p>
            <a:fld id="{FEFADEF4-9BA0-48B9-BCED-69C1871B963C}" type="slidenum">
              <a:rPr lang="en-US" smtClean="0"/>
              <a:t>5</a:t>
            </a:fld>
            <a:endParaRPr lang="en-US"/>
          </a:p>
        </p:txBody>
      </p:sp>
    </p:spTree>
    <p:extLst>
      <p:ext uri="{BB962C8B-B14F-4D97-AF65-F5344CB8AC3E}">
        <p14:creationId xmlns:p14="http://schemas.microsoft.com/office/powerpoint/2010/main" val="2483585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a:t>What is an EJ community? It is important to understand that the term ‘EJ Community’ is shorthand for a more nuanced understanding. We do not label communities as EJ communities per se, as this is up to each community to determine; however, we do use this shorthand term at times to describe communities that have environmental justice concerns. </a:t>
            </a:r>
          </a:p>
          <a:p>
            <a:pPr>
              <a:defRPr/>
            </a:pPr>
            <a:endParaRPr lang="en-US"/>
          </a:p>
          <a:p>
            <a:pPr>
              <a:defRPr/>
            </a:pPr>
            <a:r>
              <a:rPr lang="en-US"/>
              <a:t>In general, people who live, work, play, and pray in the most polluted environments are commonly people of color, indigenous, and low-income. These communities suffer from disproportionate impacts of four categories of stress, as shown in the graphic on the </a:t>
            </a:r>
            <a:r>
              <a:rPr lang="en-US" u="none"/>
              <a:t>right. As you can see, the four intersecting categories of stress are environment, health, economic, and social. </a:t>
            </a:r>
          </a:p>
          <a:p>
            <a:pPr>
              <a:defRPr/>
            </a:pPr>
            <a:endParaRPr lang="en-US" u="none"/>
          </a:p>
          <a:p>
            <a:pPr>
              <a:defRPr/>
            </a:pPr>
            <a:r>
              <a:rPr lang="en-US" u="none"/>
              <a:t>These impacts are often the result of generations of systemic racism and disinvestment in these communities – as we spoke to in the previous slide. </a:t>
            </a:r>
            <a:r>
              <a:rPr lang="en-US"/>
              <a:t>In addition, these communities often have poor access to information and experience a lack of meaningful public participation. </a:t>
            </a:r>
          </a:p>
          <a:p>
            <a:pPr>
              <a:defRPr/>
            </a:pPr>
            <a:endParaRPr lang="en-US"/>
          </a:p>
          <a:p>
            <a:pPr>
              <a:defRPr/>
            </a:pPr>
            <a:r>
              <a:rPr lang="en-US"/>
              <a:t>When conducting an analysis or screening of communities with EJ concerns, it is important to understand that environmental issues are part of a larger system that contribute toward disproportionate impacts. </a:t>
            </a:r>
          </a:p>
          <a:p>
            <a:pPr>
              <a:defRPr/>
            </a:pPr>
            <a:endParaRPr lang="en-US"/>
          </a:p>
          <a:p>
            <a:pPr marL="228600" indent="-228600">
              <a:buFont typeface="Arial" pitchFamily="34" charset="0"/>
              <a:buChar char="•"/>
              <a:defRPr/>
            </a:pPr>
            <a:endParaRPr lang="en-US"/>
          </a:p>
          <a:p>
            <a:pPr>
              <a:defRPr/>
            </a:pPr>
            <a:endParaRPr lang="en-US" u="sng"/>
          </a:p>
        </p:txBody>
      </p:sp>
      <p:sp>
        <p:nvSpPr>
          <p:cNvPr id="4" name="Slide Number Placeholder 3"/>
          <p:cNvSpPr>
            <a:spLocks noGrp="1"/>
          </p:cNvSpPr>
          <p:nvPr>
            <p:ph type="sldNum" sz="quarter" idx="5"/>
          </p:nvPr>
        </p:nvSpPr>
        <p:spPr/>
        <p:txBody>
          <a:bodyPr/>
          <a:lstStyle/>
          <a:p>
            <a:pPr>
              <a:defRPr/>
            </a:pPr>
            <a:fld id="{4DE01E5F-4A45-465D-AFCF-8D60E6C9857C}"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A0800351-7501-4B0F-AB87-F5728BD0A9C1}" type="slidenum">
              <a:rPr lang="en-US" smtClean="0">
                <a:ea typeface="ＭＳ Ｐゴシック" pitchFamily="84" charset="-128"/>
              </a:rPr>
              <a:pPr/>
              <a:t>7</a:t>
            </a:fld>
            <a:endParaRPr lang="en-US">
              <a:ea typeface="ＭＳ Ｐゴシック" pitchFamily="84" charset="-128"/>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w="9525"/>
        </p:spPr>
        <p:txBody>
          <a:bodyPr/>
          <a:lstStyle/>
          <a:p>
            <a:pPr marL="0" indent="0">
              <a:buFontTx/>
              <a:buNone/>
            </a:pPr>
            <a:r>
              <a:rPr lang="en-US" b="0"/>
              <a:t>Let’s talk a little more about disproportionate impacts. There are </a:t>
            </a:r>
            <a:r>
              <a:rPr kumimoji="0" lang="en-US"/>
              <a:t>several factors that could indicate a need to analyze whether disproportionately high environmental impacts exist in communities.  They may include factors such as:  </a:t>
            </a:r>
          </a:p>
          <a:p>
            <a:pPr marL="685800" lvl="1" indent="-228600">
              <a:buFontTx/>
              <a:buChar char="•"/>
            </a:pPr>
            <a:r>
              <a:rPr lang="en-US">
                <a:solidFill>
                  <a:schemeClr val="bg1"/>
                </a:solidFill>
              </a:rPr>
              <a:t>Proximity and Exposure to Environmental Hazards, </a:t>
            </a:r>
          </a:p>
          <a:p>
            <a:pPr marL="685800" lvl="1" indent="-228600">
              <a:buFontTx/>
              <a:buChar char="•"/>
            </a:pPr>
            <a:r>
              <a:rPr lang="en-US">
                <a:solidFill>
                  <a:schemeClr val="bg1"/>
                </a:solidFill>
              </a:rPr>
              <a:t>Unique Exposure Pathways, </a:t>
            </a:r>
          </a:p>
          <a:p>
            <a:pPr marL="685800" lvl="1" indent="-228600">
              <a:buFontTx/>
              <a:buChar char="•"/>
            </a:pPr>
            <a:r>
              <a:rPr lang="en-US">
                <a:solidFill>
                  <a:schemeClr val="bg1"/>
                </a:solidFill>
              </a:rPr>
              <a:t>Multiple and Cumulative Effects, </a:t>
            </a:r>
          </a:p>
          <a:p>
            <a:pPr marL="685800" lvl="1" indent="-228600">
              <a:buFontTx/>
              <a:buChar char="•"/>
            </a:pPr>
            <a:r>
              <a:rPr lang="en-US">
                <a:solidFill>
                  <a:schemeClr val="bg1"/>
                </a:solidFill>
              </a:rPr>
              <a:t>The inability to Participate in Decision-making Process, </a:t>
            </a:r>
          </a:p>
          <a:p>
            <a:pPr marL="685800" lvl="1" indent="-228600">
              <a:buFontTx/>
              <a:buChar char="•"/>
            </a:pPr>
            <a:r>
              <a:rPr lang="en-US">
                <a:solidFill>
                  <a:schemeClr val="bg1"/>
                </a:solidFill>
              </a:rPr>
              <a:t>Vulnerable Physical Infrastructures</a:t>
            </a:r>
          </a:p>
          <a:p>
            <a:pPr marL="685800" lvl="1" indent="-228600">
              <a:buFontTx/>
              <a:buChar char="•"/>
            </a:pPr>
            <a:r>
              <a:rPr lang="en-US">
                <a:solidFill>
                  <a:schemeClr val="bg1"/>
                </a:solidFill>
              </a:rPr>
              <a:t>AND …..Vulnerable Populations</a:t>
            </a:r>
          </a:p>
          <a:p>
            <a:pPr marL="228600" indent="-228600">
              <a:buFontTx/>
              <a:buAutoNum type="arabicPeriod"/>
            </a:pPr>
            <a:endParaRPr lang="en-US">
              <a:solidFill>
                <a:schemeClr val="bg1"/>
              </a:solidFill>
            </a:endParaRPr>
          </a:p>
          <a:p>
            <a:pPr marL="0" indent="0">
              <a:buFontTx/>
              <a:buNone/>
            </a:pPr>
            <a:r>
              <a:rPr lang="en-US" b="0"/>
              <a:t>Disproportionate impacts to communities may result from a combination of several, or even all, of these factors. In some circumstances, even one or two or these factors could in and of themselves, disproportionately expose a population to environmental harms and risks.</a:t>
            </a:r>
          </a:p>
          <a:p>
            <a:pPr marL="0" indent="0">
              <a:buFontTx/>
              <a:buNone/>
            </a:pPr>
            <a:r>
              <a:rPr lang="en-US" b="1"/>
              <a:t> </a:t>
            </a:r>
          </a:p>
          <a:p>
            <a:pPr marL="0" indent="0">
              <a:buFontTx/>
              <a:buNone/>
            </a:pPr>
            <a:r>
              <a:rPr lang="en-US" b="0"/>
              <a:t>When conducting our work at EPA, it is crucial to be able to view communities with environmental justice concerns through this wider lens – with multiple stressors, creating disproportionate impacts. Doing this will help to inform our decisions and policies with ‘justice’ for these communities in mind. Fortunately, using the EJSCREEN tool can help to gather data on many of these factors to help inform our work.</a:t>
            </a:r>
          </a:p>
        </p:txBody>
      </p:sp>
    </p:spTree>
    <p:extLst>
      <p:ext uri="{BB962C8B-B14F-4D97-AF65-F5344CB8AC3E}">
        <p14:creationId xmlns:p14="http://schemas.microsoft.com/office/powerpoint/2010/main" val="905839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covered some of the basic tenets of environmental justice and EJ communities, let’s look at the history of EJ at EPA. </a:t>
            </a:r>
          </a:p>
          <a:p>
            <a:endParaRPr lang="en-US"/>
          </a:p>
          <a:p>
            <a:r>
              <a:rPr lang="en-US"/>
              <a:t>In 1992, the Office of Equity was created based on the recommendations of the Environmental Equity Workgroup that had been formed at the agency. Then, on February 16, 1994, President Bill Clinton signed Executive Order 12898, titled </a:t>
            </a:r>
            <a:r>
              <a:rPr lang="en-US" sz="1200" b="0" i="0" kern="1200">
                <a:solidFill>
                  <a:schemeClr val="tx1"/>
                </a:solidFill>
                <a:effectLst/>
                <a:latin typeface="+mn-lt"/>
                <a:ea typeface="+mn-ea"/>
                <a:cs typeface="+mn-cs"/>
              </a:rPr>
              <a:t>Federal Actions to Address Environmental Justice in Minority Populations and Low-Income Populations. The purpose of EO12898 is to focus federal attention on the environmental and human health effects of federal actions on minority and low-income populations with the goal of achieving environmental protection for all communities.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Along with EO 12898 in 1994, the Office of Equity expanded to become the Office of Environmental Justice. A lot of substantive groundwork was done over the next 15 years. One of the major milestones occurred from 2010-2016, when Plan EJ 2014 was created and implemented. This document was the foundation for integrating EJ in EPA programs, policies and activities. </a:t>
            </a:r>
          </a:p>
          <a:p>
            <a:endParaRPr lang="en-US" sz="1200" b="0" i="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EPA’s definition of Environmental Justice covers two core principles. </a:t>
            </a:r>
          </a:p>
          <a:p>
            <a:r>
              <a:rPr lang="en-US" sz="1200" kern="1200">
                <a:solidFill>
                  <a:schemeClr val="tx1"/>
                </a:solidFill>
                <a:effectLst/>
                <a:latin typeface="+mn-lt"/>
                <a:ea typeface="+mn-ea"/>
                <a:cs typeface="+mn-cs"/>
              </a:rPr>
              <a:t>The </a:t>
            </a:r>
            <a:r>
              <a:rPr lang="en-US" sz="1200" u="sng" kern="1200">
                <a:solidFill>
                  <a:schemeClr val="tx1"/>
                </a:solidFill>
                <a:effectLst/>
                <a:latin typeface="+mn-lt"/>
                <a:ea typeface="+mn-ea"/>
                <a:cs typeface="+mn-cs"/>
              </a:rPr>
              <a:t>first</a:t>
            </a:r>
            <a:r>
              <a:rPr lang="en-US" sz="1200" kern="1200">
                <a:solidFill>
                  <a:schemeClr val="tx1"/>
                </a:solidFill>
                <a:effectLst/>
                <a:latin typeface="+mn-lt"/>
                <a:ea typeface="+mn-ea"/>
                <a:cs typeface="+mn-cs"/>
              </a:rPr>
              <a:t> principle is fair treatment – As stated in EO 12898, EPA and other federal agencies are required to “identify and address, as appropriate, disproportionately high and adverse impacts” on low-income, people of color, and indigenous people.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 </a:t>
            </a:r>
            <a:r>
              <a:rPr lang="en-US" sz="1200" u="sng" kern="1200">
                <a:solidFill>
                  <a:schemeClr val="tx1"/>
                </a:solidFill>
                <a:effectLst/>
                <a:latin typeface="+mn-lt"/>
                <a:ea typeface="+mn-ea"/>
                <a:cs typeface="+mn-cs"/>
              </a:rPr>
              <a:t>second</a:t>
            </a:r>
            <a:r>
              <a:rPr lang="en-US" sz="1200" kern="1200">
                <a:solidFill>
                  <a:schemeClr val="tx1"/>
                </a:solidFill>
                <a:effectLst/>
                <a:latin typeface="+mn-lt"/>
                <a:ea typeface="+mn-ea"/>
                <a:cs typeface="+mn-cs"/>
              </a:rPr>
              <a:t> principle is meaningful involvement – We want to make sure that the people most likely to be affected by our decisions are well-informed about the agency’s options; and have not only a voice, but a seat at the table whenever possible.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principle of environmental justice asserts that no people, based on their race or economic status, should be forced to bear a disproportionate burden of environmental risks. </a:t>
            </a:r>
          </a:p>
          <a:p>
            <a:endParaRPr lang="en-US"/>
          </a:p>
        </p:txBody>
      </p:sp>
      <p:sp>
        <p:nvSpPr>
          <p:cNvPr id="4" name="Slide Number Placeholder 3"/>
          <p:cNvSpPr>
            <a:spLocks noGrp="1"/>
          </p:cNvSpPr>
          <p:nvPr>
            <p:ph type="sldNum" sz="quarter" idx="5"/>
          </p:nvPr>
        </p:nvSpPr>
        <p:spPr/>
        <p:txBody>
          <a:bodyPr/>
          <a:lstStyle/>
          <a:p>
            <a:fld id="{FEFADEF4-9BA0-48B9-BCED-69C1871B963C}" type="slidenum">
              <a:rPr lang="en-US" smtClean="0"/>
              <a:t>8</a:t>
            </a:fld>
            <a:endParaRPr lang="en-US"/>
          </a:p>
        </p:txBody>
      </p:sp>
    </p:spTree>
    <p:extLst>
      <p:ext uri="{BB962C8B-B14F-4D97-AF65-F5344CB8AC3E}">
        <p14:creationId xmlns:p14="http://schemas.microsoft.com/office/powerpoint/2010/main" val="3142070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Environmental Justice at EPA has come a long way, but we still have a long way to go. We need all hands on deck. To help lead this effort, we have a national cross-cutting EJ Program consisting of staff from the Office of Environmental Justice, and dedicated EJ Coordinators and other support staff from Regions and National Programs.</a:t>
            </a:r>
          </a:p>
          <a:p>
            <a:endParaRPr lang="en-US"/>
          </a:p>
          <a:p>
            <a:r>
              <a:rPr lang="en-US"/>
              <a:t>OEJ provides leadership for the development of EJ strategic plans and annual EJ reports, managing EJ grants and technical assistance, leading the NEJAC and EJIWG, and managing the EJSCREEN tool and EJ Hotline. </a:t>
            </a:r>
          </a:p>
          <a:p>
            <a:endParaRPr lang="en-US"/>
          </a:p>
          <a:p>
            <a:r>
              <a:rPr lang="en-US" sz="1200" b="0" i="0" kern="1200">
                <a:solidFill>
                  <a:schemeClr val="tx1"/>
                </a:solidFill>
                <a:effectLst/>
                <a:latin typeface="+mn-lt"/>
                <a:ea typeface="+mn-ea"/>
                <a:cs typeface="+mn-cs"/>
              </a:rPr>
              <a:t>Dedicated EJ staff in Regions and National Programs -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coordinate EJ across all organizations within the region/program and provide leadership on EJ issues in all forums and discussions;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they support and convene meaningful engagement among colleagues, partners, stakeholders and communities on EJ issues; and they</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build capacity and provide consultation services to colleagues to increase EJ understanding.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a:solidFill>
                  <a:schemeClr val="tx1"/>
                </a:solidFill>
                <a:effectLst/>
                <a:latin typeface="+mn-lt"/>
                <a:ea typeface="+mn-ea"/>
                <a:cs typeface="+mn-cs"/>
              </a:rPr>
              <a:t>In other words, they wear the EJ hat for the region/program.</a:t>
            </a:r>
          </a:p>
          <a:p>
            <a:pPr marL="0" indent="0">
              <a:buFont typeface="Arial" panose="020B0604020202020204" pitchFamily="34" charset="0"/>
              <a:buNone/>
            </a:pP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endParaRPr lang="en-US"/>
          </a:p>
          <a:p>
            <a:pPr marL="0" indent="0">
              <a:buFont typeface="Arial" panose="020B0604020202020204" pitchFamily="34" charset="0"/>
              <a:buNone/>
            </a:pPr>
            <a:r>
              <a:rPr lang="en-US"/>
              <a:t>  </a:t>
            </a:r>
          </a:p>
        </p:txBody>
      </p:sp>
      <p:sp>
        <p:nvSpPr>
          <p:cNvPr id="4" name="Slide Number Placeholder 3"/>
          <p:cNvSpPr>
            <a:spLocks noGrp="1"/>
          </p:cNvSpPr>
          <p:nvPr>
            <p:ph type="sldNum" sz="quarter" idx="5"/>
          </p:nvPr>
        </p:nvSpPr>
        <p:spPr/>
        <p:txBody>
          <a:bodyPr/>
          <a:lstStyle/>
          <a:p>
            <a:fld id="{FEFADEF4-9BA0-48B9-BCED-69C1871B963C}" type="slidenum">
              <a:rPr lang="en-US" smtClean="0"/>
              <a:t>9</a:t>
            </a:fld>
            <a:endParaRPr lang="en-US"/>
          </a:p>
        </p:txBody>
      </p:sp>
    </p:spTree>
    <p:extLst>
      <p:ext uri="{BB962C8B-B14F-4D97-AF65-F5344CB8AC3E}">
        <p14:creationId xmlns:p14="http://schemas.microsoft.com/office/powerpoint/2010/main" val="2252148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C764DE79-268F-4C1A-8933-263129D2AF90}" type="datetimeFigureOut">
              <a:rPr lang="en-US" smtClean="0"/>
              <a:t>1/21/2021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8F63A3B-78C7-47BE-AE5E-E10140E04643}"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929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93214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31457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714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cxnSp>
        <p:nvCxnSpPr>
          <p:cNvPr id="10" name="Straight Connector 9"/>
          <p:cNvCxnSpPr/>
          <p:nvPr userDrawn="1"/>
        </p:nvCxnSpPr>
        <p:spPr>
          <a:xfrm>
            <a:off x="469900" y="457200"/>
            <a:ext cx="0" cy="685800"/>
          </a:xfrm>
          <a:prstGeom prst="line">
            <a:avLst/>
          </a:prstGeom>
          <a:ln w="63500">
            <a:solidFill>
              <a:srgbClr val="447CB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69900" y="6124657"/>
            <a:ext cx="0" cy="495300"/>
          </a:xfrm>
          <a:prstGeom prst="line">
            <a:avLst/>
          </a:prstGeom>
          <a:ln w="63500">
            <a:solidFill>
              <a:srgbClr val="447CB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163300" y="6124657"/>
            <a:ext cx="0" cy="495300"/>
          </a:xfrm>
          <a:prstGeom prst="line">
            <a:avLst/>
          </a:prstGeom>
          <a:ln w="63500">
            <a:solidFill>
              <a:srgbClr val="447CB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itle 7"/>
          <p:cNvSpPr>
            <a:spLocks noGrp="1"/>
          </p:cNvSpPr>
          <p:nvPr>
            <p:ph type="title" hasCustomPrompt="1"/>
          </p:nvPr>
        </p:nvSpPr>
        <p:spPr>
          <a:xfrm>
            <a:off x="584200" y="380941"/>
            <a:ext cx="3632200" cy="923330"/>
          </a:xfrm>
          <a:prstGeom prst="rect">
            <a:avLst/>
          </a:prstGeom>
          <a:noFill/>
          <a:ln>
            <a:noFill/>
          </a:ln>
        </p:spPr>
        <p:txBody>
          <a:bodyPr wrap="square" rtlCol="0">
            <a:spAutoFit/>
          </a:bodyPr>
          <a:lstStyle>
            <a:lvl1pPr>
              <a:defRPr lang="uk-UA" sz="3000" b="1">
                <a:solidFill>
                  <a:srgbClr val="447CBF"/>
                </a:solidFill>
                <a:latin typeface="+mn-lt"/>
                <a:ea typeface="Roboto Condensed" panose="02000000000000000000" pitchFamily="2" charset="0"/>
                <a:cs typeface="+mn-cs"/>
              </a:defRPr>
            </a:lvl1pPr>
          </a:lstStyle>
          <a:p>
            <a:pPr marL="0" lvl="0"/>
            <a:r>
              <a:rPr lang="en-US"/>
              <a:t>TITLE ONE</a:t>
            </a:r>
            <a:br>
              <a:rPr lang="en-US"/>
            </a:br>
            <a:r>
              <a:rPr lang="en-US"/>
              <a:t>TITLE TWO</a:t>
            </a:r>
            <a:endParaRPr lang="uk-UA"/>
          </a:p>
        </p:txBody>
      </p:sp>
      <p:sp>
        <p:nvSpPr>
          <p:cNvPr id="14"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defTabSz="914446"/>
            <a:r>
              <a:rPr lang="en-US">
                <a:solidFill>
                  <a:srgbClr val="C0C0C8"/>
                </a:solidFill>
              </a:rPr>
              <a:t>page</a:t>
            </a:r>
          </a:p>
          <a:p>
            <a:pPr defTabSz="914446"/>
            <a:r>
              <a:rPr lang="en-US">
                <a:solidFill>
                  <a:srgbClr val="C0C0C8"/>
                </a:solidFill>
              </a:rPr>
              <a:t>0</a:t>
            </a:r>
            <a:fld id="{37D409AB-2201-4E18-8A34-C31753AD9B06}" type="slidenum">
              <a:rPr lang="en-US">
                <a:solidFill>
                  <a:srgbClr val="C0C0C8"/>
                </a:solidFill>
              </a:rPr>
              <a:pPr defTabSz="914446"/>
              <a:t>‹#›</a:t>
            </a:fld>
            <a:endParaRPr lang="en-US">
              <a:solidFill>
                <a:srgbClr val="C0C0C8"/>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200" y="6124657"/>
            <a:ext cx="1613353" cy="495300"/>
          </a:xfrm>
          <a:prstGeom prst="rect">
            <a:avLst/>
          </a:prstGeom>
        </p:spPr>
      </p:pic>
    </p:spTree>
    <p:extLst>
      <p:ext uri="{BB962C8B-B14F-4D97-AF65-F5344CB8AC3E}">
        <p14:creationId xmlns:p14="http://schemas.microsoft.com/office/powerpoint/2010/main" val="1619889885"/>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rgbClr val="447CB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69900" y="6124657"/>
            <a:ext cx="0" cy="495300"/>
          </a:xfrm>
          <a:prstGeom prst="line">
            <a:avLst/>
          </a:prstGeom>
          <a:ln w="63500">
            <a:solidFill>
              <a:srgbClr val="447CB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rgbClr val="447CB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a:ln>
            <a:noFill/>
          </a:ln>
        </p:spPr>
        <p:txBody>
          <a:bodyPr wrap="square" rtlCol="0">
            <a:spAutoFit/>
          </a:bodyPr>
          <a:lstStyle>
            <a:lvl1pPr>
              <a:defRPr lang="uk-UA" sz="3000" b="1">
                <a:solidFill>
                  <a:srgbClr val="447CBF"/>
                </a:solidFill>
                <a:latin typeface="+mn-lt"/>
                <a:ea typeface="Roboto Condensed" panose="02000000000000000000" pitchFamily="2" charset="0"/>
                <a:cs typeface="+mn-cs"/>
              </a:defRPr>
            </a:lvl1pPr>
          </a:lstStyle>
          <a:p>
            <a:pPr marL="0" lvl="0"/>
            <a:r>
              <a:rPr lang="en-US"/>
              <a:t>TITLE ONE</a:t>
            </a:r>
            <a:br>
              <a:rPr lang="en-US"/>
            </a:br>
            <a:r>
              <a:rPr lang="en-US"/>
              <a:t>TITLE TWO</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defTabSz="914446"/>
            <a:r>
              <a:rPr lang="en-US">
                <a:solidFill>
                  <a:srgbClr val="C0C0C8"/>
                </a:solidFill>
              </a:rPr>
              <a:t>page</a:t>
            </a:r>
          </a:p>
          <a:p>
            <a:pPr defTabSz="914446"/>
            <a:r>
              <a:rPr lang="en-US">
                <a:solidFill>
                  <a:srgbClr val="C0C0C8"/>
                </a:solidFill>
              </a:rPr>
              <a:t>0</a:t>
            </a:r>
            <a:fld id="{37D409AB-2201-4E18-8A34-C31753AD9B06}" type="slidenum">
              <a:rPr lang="en-US">
                <a:solidFill>
                  <a:srgbClr val="C0C0C8"/>
                </a:solidFill>
              </a:rPr>
              <a:pPr defTabSz="914446"/>
              <a:t>‹#›</a:t>
            </a:fld>
            <a:endParaRPr lang="en-US">
              <a:solidFill>
                <a:srgbClr val="C0C0C8"/>
              </a:solidFill>
            </a:endParaRPr>
          </a:p>
        </p:txBody>
      </p:sp>
      <p:sp>
        <p:nvSpPr>
          <p:cNvPr id="6" name="Picture Placeholder 5"/>
          <p:cNvSpPr>
            <a:spLocks noGrp="1"/>
          </p:cNvSpPr>
          <p:nvPr>
            <p:ph type="pic" sz="quarter" idx="11"/>
          </p:nvPr>
        </p:nvSpPr>
        <p:spPr>
          <a:xfrm>
            <a:off x="1335024" y="1859280"/>
            <a:ext cx="4785360" cy="2737104"/>
          </a:xfrm>
          <a:prstGeom prst="rect">
            <a:avLst/>
          </a:prstGeom>
        </p:spPr>
        <p:txBody>
          <a:bodyPr/>
          <a:lstStyle/>
          <a:p>
            <a:endParaRPr lang="uk-UA"/>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200" y="6124657"/>
            <a:ext cx="1613353" cy="495300"/>
          </a:xfrm>
          <a:prstGeom prst="rect">
            <a:avLst/>
          </a:prstGeom>
        </p:spPr>
      </p:pic>
    </p:spTree>
    <p:extLst>
      <p:ext uri="{BB962C8B-B14F-4D97-AF65-F5344CB8AC3E}">
        <p14:creationId xmlns:p14="http://schemas.microsoft.com/office/powerpoint/2010/main" val="425527654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2192000" cy="6858000"/>
          </a:xfrm>
          <a:prstGeom prst="rect">
            <a:avLst/>
          </a:prstGeom>
        </p:spPr>
        <p:txBody>
          <a:bodyPr/>
          <a:lstStyle/>
          <a:p>
            <a:endParaRPr lang="uk-UA"/>
          </a:p>
        </p:txBody>
      </p:sp>
    </p:spTree>
    <p:extLst>
      <p:ext uri="{BB962C8B-B14F-4D97-AF65-F5344CB8AC3E}">
        <p14:creationId xmlns:p14="http://schemas.microsoft.com/office/powerpoint/2010/main" val="3388085086"/>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889967"/>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EFAULT SLIDE">
    <p:spTree>
      <p:nvGrpSpPr>
        <p:cNvPr id="1" name=""/>
        <p:cNvGrpSpPr/>
        <p:nvPr/>
      </p:nvGrpSpPr>
      <p:grpSpPr>
        <a:xfrm>
          <a:off x="0" y="0"/>
          <a:ext cx="0" cy="0"/>
          <a:chOff x="0" y="0"/>
          <a:chExt cx="0" cy="0"/>
        </a:xfrm>
      </p:grpSpPr>
      <p:cxnSp>
        <p:nvCxnSpPr>
          <p:cNvPr id="10" name="Straight Connector 9"/>
          <p:cNvCxnSpPr/>
          <p:nvPr userDrawn="1"/>
        </p:nvCxnSpPr>
        <p:spPr>
          <a:xfrm>
            <a:off x="469900" y="457200"/>
            <a:ext cx="0" cy="685800"/>
          </a:xfrm>
          <a:prstGeom prst="line">
            <a:avLst/>
          </a:prstGeom>
          <a:ln w="63500">
            <a:solidFill>
              <a:srgbClr val="447CB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69900" y="6124657"/>
            <a:ext cx="0" cy="495300"/>
          </a:xfrm>
          <a:prstGeom prst="line">
            <a:avLst/>
          </a:prstGeom>
          <a:ln w="63500">
            <a:solidFill>
              <a:srgbClr val="447CB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163300" y="6124657"/>
            <a:ext cx="0" cy="495300"/>
          </a:xfrm>
          <a:prstGeom prst="line">
            <a:avLst/>
          </a:prstGeom>
          <a:ln w="63500">
            <a:solidFill>
              <a:srgbClr val="447CB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itle 7"/>
          <p:cNvSpPr>
            <a:spLocks noGrp="1"/>
          </p:cNvSpPr>
          <p:nvPr>
            <p:ph type="title" hasCustomPrompt="1"/>
          </p:nvPr>
        </p:nvSpPr>
        <p:spPr>
          <a:xfrm>
            <a:off x="584200" y="380941"/>
            <a:ext cx="3632200" cy="923330"/>
          </a:xfrm>
          <a:prstGeom prst="rect">
            <a:avLst/>
          </a:prstGeom>
          <a:noFill/>
          <a:ln>
            <a:noFill/>
          </a:ln>
        </p:spPr>
        <p:txBody>
          <a:bodyPr wrap="square" rtlCol="0">
            <a:spAutoFit/>
          </a:bodyPr>
          <a:lstStyle>
            <a:lvl1pPr>
              <a:defRPr lang="uk-UA" sz="3000" b="1">
                <a:solidFill>
                  <a:srgbClr val="447CBF"/>
                </a:solidFill>
                <a:latin typeface="+mn-lt"/>
                <a:ea typeface="Roboto Condensed" panose="02000000000000000000" pitchFamily="2" charset="0"/>
                <a:cs typeface="+mn-cs"/>
              </a:defRPr>
            </a:lvl1pPr>
          </a:lstStyle>
          <a:p>
            <a:pPr marL="0" lvl="0"/>
            <a:r>
              <a:rPr lang="en-US"/>
              <a:t>TITLE ONE</a:t>
            </a:r>
            <a:br>
              <a:rPr lang="en-US"/>
            </a:br>
            <a:r>
              <a:rPr lang="en-US"/>
              <a:t>TITLE TWO</a:t>
            </a:r>
            <a:endParaRPr lang="uk-UA"/>
          </a:p>
        </p:txBody>
      </p:sp>
      <p:sp>
        <p:nvSpPr>
          <p:cNvPr id="14"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defTabSz="914446"/>
            <a:r>
              <a:rPr lang="en-US">
                <a:solidFill>
                  <a:srgbClr val="C0C0C8"/>
                </a:solidFill>
              </a:rPr>
              <a:t>page</a:t>
            </a:r>
          </a:p>
          <a:p>
            <a:pPr defTabSz="914446"/>
            <a:r>
              <a:rPr lang="en-US">
                <a:solidFill>
                  <a:srgbClr val="C0C0C8"/>
                </a:solidFill>
              </a:rPr>
              <a:t>0</a:t>
            </a:r>
            <a:fld id="{37D409AB-2201-4E18-8A34-C31753AD9B06}" type="slidenum">
              <a:rPr lang="en-US">
                <a:solidFill>
                  <a:srgbClr val="C0C0C8"/>
                </a:solidFill>
              </a:rPr>
              <a:pPr defTabSz="914446"/>
              <a:t>‹#›</a:t>
            </a:fld>
            <a:endParaRPr lang="en-US">
              <a:solidFill>
                <a:srgbClr val="C0C0C8"/>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200" y="6124657"/>
            <a:ext cx="1613353" cy="495300"/>
          </a:xfrm>
          <a:prstGeom prst="rect">
            <a:avLst/>
          </a:prstGeom>
        </p:spPr>
      </p:pic>
    </p:spTree>
    <p:extLst>
      <p:ext uri="{BB962C8B-B14F-4D97-AF65-F5344CB8AC3E}">
        <p14:creationId xmlns:p14="http://schemas.microsoft.com/office/powerpoint/2010/main" val="1951935650"/>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LOGO">
    <p:spTree>
      <p:nvGrpSpPr>
        <p:cNvPr id="1" name=""/>
        <p:cNvGrpSpPr/>
        <p:nvPr/>
      </p:nvGrpSpPr>
      <p:grpSpPr>
        <a:xfrm>
          <a:off x="0" y="0"/>
          <a:ext cx="0" cy="0"/>
          <a:chOff x="0" y="0"/>
          <a:chExt cx="0" cy="0"/>
        </a:xfrm>
      </p:grpSpPr>
      <p:cxnSp>
        <p:nvCxnSpPr>
          <p:cNvPr id="6" name="Straight Connector 5"/>
          <p:cNvCxnSpPr/>
          <p:nvPr userDrawn="1"/>
        </p:nvCxnSpPr>
        <p:spPr>
          <a:xfrm>
            <a:off x="469900" y="457200"/>
            <a:ext cx="0" cy="685800"/>
          </a:xfrm>
          <a:prstGeom prst="line">
            <a:avLst/>
          </a:prstGeom>
          <a:ln w="63500">
            <a:solidFill>
              <a:srgbClr val="447CB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9900" y="6124657"/>
            <a:ext cx="0" cy="495300"/>
          </a:xfrm>
          <a:prstGeom prst="line">
            <a:avLst/>
          </a:prstGeom>
          <a:ln w="63500">
            <a:solidFill>
              <a:srgbClr val="447CB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1163300" y="6124657"/>
            <a:ext cx="0" cy="495300"/>
          </a:xfrm>
          <a:prstGeom prst="line">
            <a:avLst/>
          </a:prstGeom>
          <a:ln w="63500">
            <a:solidFill>
              <a:srgbClr val="447CB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Title 7"/>
          <p:cNvSpPr>
            <a:spLocks noGrp="1"/>
          </p:cNvSpPr>
          <p:nvPr>
            <p:ph type="title" hasCustomPrompt="1"/>
          </p:nvPr>
        </p:nvSpPr>
        <p:spPr>
          <a:xfrm>
            <a:off x="584200" y="380941"/>
            <a:ext cx="3632200" cy="923330"/>
          </a:xfrm>
          <a:prstGeom prst="rect">
            <a:avLst/>
          </a:prstGeom>
          <a:noFill/>
          <a:ln>
            <a:noFill/>
          </a:ln>
        </p:spPr>
        <p:txBody>
          <a:bodyPr wrap="square" rtlCol="0">
            <a:spAutoFit/>
          </a:bodyPr>
          <a:lstStyle>
            <a:lvl1pPr>
              <a:defRPr lang="uk-UA" sz="3000" b="1">
                <a:solidFill>
                  <a:srgbClr val="447CBF"/>
                </a:solidFill>
                <a:latin typeface="+mn-lt"/>
                <a:ea typeface="Roboto Condensed" panose="02000000000000000000" pitchFamily="2" charset="0"/>
                <a:cs typeface="+mn-cs"/>
              </a:defRPr>
            </a:lvl1pPr>
          </a:lstStyle>
          <a:p>
            <a:pPr marL="0" lvl="0"/>
            <a:r>
              <a:rPr lang="en-US"/>
              <a:t>TITLE ONE</a:t>
            </a:r>
            <a:br>
              <a:rPr lang="en-US"/>
            </a:br>
            <a:r>
              <a:rPr lang="en-US"/>
              <a:t>TITLE TWO</a:t>
            </a:r>
            <a:endParaRPr lang="uk-UA"/>
          </a:p>
        </p:txBody>
      </p:sp>
      <p:sp>
        <p:nvSpPr>
          <p:cNvPr id="11"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defTabSz="914446"/>
            <a:r>
              <a:rPr lang="en-US">
                <a:solidFill>
                  <a:srgbClr val="C0C0C8"/>
                </a:solidFill>
              </a:rPr>
              <a:t>page</a:t>
            </a:r>
          </a:p>
          <a:p>
            <a:pPr defTabSz="914446"/>
            <a:r>
              <a:rPr lang="en-US">
                <a:solidFill>
                  <a:srgbClr val="C0C0C8"/>
                </a:solidFill>
              </a:rPr>
              <a:t>0</a:t>
            </a:r>
            <a:fld id="{37D409AB-2201-4E18-8A34-C31753AD9B06}" type="slidenum">
              <a:rPr lang="en-US">
                <a:solidFill>
                  <a:srgbClr val="C0C0C8"/>
                </a:solidFill>
              </a:rPr>
              <a:pPr defTabSz="914446"/>
              <a:t>‹#›</a:t>
            </a:fld>
            <a:endParaRPr lang="en-US">
              <a:solidFill>
                <a:srgbClr val="C0C0C8"/>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200" y="6124657"/>
            <a:ext cx="1613353" cy="495300"/>
          </a:xfrm>
          <a:prstGeom prst="rect">
            <a:avLst/>
          </a:prstGeom>
        </p:spPr>
      </p:pic>
    </p:spTree>
    <p:extLst>
      <p:ext uri="{BB962C8B-B14F-4D97-AF65-F5344CB8AC3E}">
        <p14:creationId xmlns:p14="http://schemas.microsoft.com/office/powerpoint/2010/main" val="1566245650"/>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2192000" cy="3429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uk-UA" sz="1867">
              <a:solidFill>
                <a:srgbClr val="0A091B"/>
              </a:solidFill>
            </a:endParaRPr>
          </a:p>
        </p:txBody>
      </p:sp>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584200" y="6054272"/>
            <a:ext cx="723900" cy="666977"/>
          </a:xfrm>
          <a:prstGeom prst="rect">
            <a:avLst/>
          </a:prstGeom>
          <a:noFill/>
        </p:spPr>
        <p:txBody>
          <a:bodyPr wrap="square" rtlCol="0">
            <a:spAutoFit/>
          </a:bodyPr>
          <a:lstStyle/>
          <a:p>
            <a:pPr defTabSz="914446"/>
            <a:r>
              <a:rPr lang="en-US" sz="1867" b="1">
                <a:solidFill>
                  <a:srgbClr val="C0C0C8"/>
                </a:solidFill>
              </a:rPr>
              <a:t>your logo</a:t>
            </a:r>
            <a:endParaRPr lang="uk-UA" sz="1333" b="1">
              <a:solidFill>
                <a:srgbClr val="C0C0C8"/>
              </a:solidFill>
            </a:endParaRPr>
          </a:p>
        </p:txBody>
      </p:sp>
      <p:cxnSp>
        <p:nvCxnSpPr>
          <p:cNvPr id="5" name="Straight Connector 4"/>
          <p:cNvCxnSpPr/>
          <p:nvPr userDrawn="1"/>
        </p:nvCxnSpPr>
        <p:spPr>
          <a:xfrm>
            <a:off x="4699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defTabSz="914446"/>
            <a:r>
              <a:rPr lang="en-US">
                <a:solidFill>
                  <a:srgbClr val="C0C0C8"/>
                </a:solidFill>
              </a:rPr>
              <a:t>page</a:t>
            </a:r>
          </a:p>
          <a:p>
            <a:pPr defTabSz="914446"/>
            <a:r>
              <a:rPr lang="en-US">
                <a:solidFill>
                  <a:srgbClr val="C0C0C8"/>
                </a:solidFill>
              </a:rPr>
              <a:t>0</a:t>
            </a:r>
            <a:fld id="{37D409AB-2201-4E18-8A34-C31753AD9B06}" type="slidenum">
              <a:rPr lang="en-US">
                <a:solidFill>
                  <a:srgbClr val="C0C0C8"/>
                </a:solidFill>
              </a:rPr>
              <a:pPr defTabSz="914446"/>
              <a:t>‹#›</a:t>
            </a:fld>
            <a:endParaRPr lang="en-US">
              <a:solidFill>
                <a:srgbClr val="C0C0C8"/>
              </a:solidFill>
            </a:endParaRPr>
          </a:p>
        </p:txBody>
      </p:sp>
    </p:spTree>
    <p:extLst>
      <p:ext uri="{BB962C8B-B14F-4D97-AF65-F5344CB8AC3E}">
        <p14:creationId xmlns:p14="http://schemas.microsoft.com/office/powerpoint/2010/main" val="725927987"/>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12488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584200" y="6054272"/>
            <a:ext cx="723900" cy="666977"/>
          </a:xfrm>
          <a:prstGeom prst="rect">
            <a:avLst/>
          </a:prstGeom>
          <a:noFill/>
        </p:spPr>
        <p:txBody>
          <a:bodyPr wrap="square" rtlCol="0">
            <a:spAutoFit/>
          </a:bodyPr>
          <a:lstStyle/>
          <a:p>
            <a:pPr defTabSz="914446"/>
            <a:r>
              <a:rPr lang="en-US" sz="1867" b="1">
                <a:solidFill>
                  <a:srgbClr val="C0C0C8"/>
                </a:solidFill>
              </a:rPr>
              <a:t>your logo</a:t>
            </a:r>
            <a:endParaRPr lang="uk-UA" sz="1333" b="1">
              <a:solidFill>
                <a:srgbClr val="C0C0C8"/>
              </a:solidFill>
            </a:endParaRPr>
          </a:p>
        </p:txBody>
      </p:sp>
      <p:cxnSp>
        <p:nvCxnSpPr>
          <p:cNvPr id="5" name="Straight Connector 4"/>
          <p:cNvCxnSpPr/>
          <p:nvPr userDrawn="1"/>
        </p:nvCxnSpPr>
        <p:spPr>
          <a:xfrm>
            <a:off x="4699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accent2"/>
                </a:solidFill>
              </a:defRPr>
            </a:lvl1pPr>
          </a:lstStyle>
          <a:p>
            <a:pPr defTabSz="914446"/>
            <a:r>
              <a:rPr lang="en-US">
                <a:solidFill>
                  <a:srgbClr val="C0C0C8"/>
                </a:solidFill>
              </a:rPr>
              <a:t>page</a:t>
            </a:r>
          </a:p>
          <a:p>
            <a:pPr defTabSz="914446"/>
            <a:r>
              <a:rPr lang="en-US">
                <a:solidFill>
                  <a:srgbClr val="C0C0C8"/>
                </a:solidFill>
              </a:rPr>
              <a:t>0</a:t>
            </a:r>
            <a:fld id="{37D409AB-2201-4E18-8A34-C31753AD9B06}" type="slidenum">
              <a:rPr lang="en-US">
                <a:solidFill>
                  <a:srgbClr val="C0C0C8"/>
                </a:solidFill>
              </a:rPr>
              <a:pPr defTabSz="914446"/>
              <a:t>‹#›</a:t>
            </a:fld>
            <a:endParaRPr lang="en-US">
              <a:solidFill>
                <a:srgbClr val="C0C0C8"/>
              </a:solidFill>
            </a:endParaRPr>
          </a:p>
        </p:txBody>
      </p:sp>
      <p:sp>
        <p:nvSpPr>
          <p:cNvPr id="10" name="Rectangle 9"/>
          <p:cNvSpPr/>
          <p:nvPr userDrawn="1"/>
        </p:nvSpPr>
        <p:spPr>
          <a:xfrm>
            <a:off x="0" y="1600200"/>
            <a:ext cx="12192000" cy="36576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uk-UA" sz="1867">
              <a:solidFill>
                <a:srgbClr val="0A091B"/>
              </a:solidFill>
            </a:endParaRPr>
          </a:p>
        </p:txBody>
      </p:sp>
    </p:spTree>
    <p:extLst>
      <p:ext uri="{BB962C8B-B14F-4D97-AF65-F5344CB8AC3E}">
        <p14:creationId xmlns:p14="http://schemas.microsoft.com/office/powerpoint/2010/main" val="3507323695"/>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3429000"/>
            <a:ext cx="12192000" cy="3429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uk-UA" sz="1867">
              <a:solidFill>
                <a:srgbClr val="0A091B"/>
              </a:solidFill>
            </a:endParaRPr>
          </a:p>
        </p:txBody>
      </p:sp>
      <p:cxnSp>
        <p:nvCxnSpPr>
          <p:cNvPr id="2" name="Straight Connector 1"/>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584200" y="6054272"/>
            <a:ext cx="723900" cy="666977"/>
          </a:xfrm>
          <a:prstGeom prst="rect">
            <a:avLst/>
          </a:prstGeom>
          <a:noFill/>
        </p:spPr>
        <p:txBody>
          <a:bodyPr wrap="square" rtlCol="0">
            <a:spAutoFit/>
          </a:bodyPr>
          <a:lstStyle/>
          <a:p>
            <a:pPr defTabSz="914446"/>
            <a:r>
              <a:rPr lang="en-US" sz="1867" b="1">
                <a:solidFill>
                  <a:srgbClr val="F2F2F5"/>
                </a:solidFill>
              </a:rPr>
              <a:t>your logo</a:t>
            </a:r>
            <a:endParaRPr lang="uk-UA" sz="1333" b="1">
              <a:solidFill>
                <a:srgbClr val="F2F2F5"/>
              </a:solidFill>
            </a:endParaRPr>
          </a:p>
        </p:txBody>
      </p:sp>
      <p:cxnSp>
        <p:nvCxnSpPr>
          <p:cNvPr id="5" name="Straight Connector 4"/>
          <p:cNvCxnSpPr/>
          <p:nvPr userDrawn="1"/>
        </p:nvCxnSpPr>
        <p:spPr>
          <a:xfrm>
            <a:off x="4699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163300" y="6124657"/>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1"/>
            <a:ext cx="3632200" cy="923330"/>
          </a:xfrm>
          <a:prstGeom prst="rect">
            <a:avLst/>
          </a:prstGeom>
          <a:noFill/>
        </p:spPr>
        <p:txBody>
          <a:bodyPr wrap="square" rtlCol="0">
            <a:spAutoFit/>
          </a:bodyPr>
          <a:lstStyle>
            <a:lvl1pPr>
              <a:defRPr lang="uk-UA" sz="30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0" y="6048457"/>
            <a:ext cx="1155700" cy="666977"/>
          </a:xfrm>
          <a:prstGeom prst="rect">
            <a:avLst/>
          </a:prstGeom>
          <a:noFill/>
        </p:spPr>
        <p:txBody>
          <a:bodyPr wrap="square" rtlCol="0">
            <a:spAutoFit/>
          </a:bodyPr>
          <a:lstStyle>
            <a:lvl1pPr>
              <a:defRPr lang="uk-UA" sz="1867" b="1" smtClean="0">
                <a:solidFill>
                  <a:schemeClr val="bg1"/>
                </a:solidFill>
              </a:defRPr>
            </a:lvl1pPr>
          </a:lstStyle>
          <a:p>
            <a:pPr defTabSz="914446"/>
            <a:r>
              <a:rPr lang="en-US">
                <a:solidFill>
                  <a:srgbClr val="F2F2F5"/>
                </a:solidFill>
              </a:rPr>
              <a:t>page</a:t>
            </a:r>
          </a:p>
          <a:p>
            <a:pPr defTabSz="914446"/>
            <a:r>
              <a:rPr lang="en-US">
                <a:solidFill>
                  <a:srgbClr val="F2F2F5"/>
                </a:solidFill>
              </a:rPr>
              <a:t>0</a:t>
            </a:r>
            <a:fld id="{37D409AB-2201-4E18-8A34-C31753AD9B06}" type="slidenum">
              <a:rPr lang="en-US">
                <a:solidFill>
                  <a:srgbClr val="F2F2F5"/>
                </a:solidFill>
              </a:rPr>
              <a:pPr defTabSz="914446"/>
              <a:t>‹#›</a:t>
            </a:fld>
            <a:endParaRPr lang="en-US">
              <a:solidFill>
                <a:srgbClr val="F2F2F5"/>
              </a:solidFill>
            </a:endParaRPr>
          </a:p>
        </p:txBody>
      </p:sp>
    </p:spTree>
    <p:extLst>
      <p:ext uri="{BB962C8B-B14F-4D97-AF65-F5344CB8AC3E}">
        <p14:creationId xmlns:p14="http://schemas.microsoft.com/office/powerpoint/2010/main" val="904430341"/>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987587"/>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706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8996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60EA64-D806-43AC-9DF2-F8C432F32B4C}" type="datetimeFigureOut">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2032800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79563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96328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68539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64301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1/21/2021</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4174532455"/>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 id="2147483661" r:id="rId16"/>
    <p:sldLayoutId id="2147483663" r:id="rId17"/>
    <p:sldLayoutId id="2147483664" r:id="rId18"/>
    <p:sldLayoutId id="2147483665" r:id="rId19"/>
    <p:sldLayoutId id="2147483666" r:id="rId20"/>
    <p:sldLayoutId id="2147483667" r:id="rId21"/>
    <p:sldLayoutId id="2147483671" r:id="rId22"/>
  </p:sldLayoutIdLst>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hyperlink" Target="http://www.epa.gov/environmentaljustice/resources/publications/nejac/ej-screening-approaches-rpt-2010.pdf" TargetMode="External"/><Relationship Id="rId7" Type="http://schemas.openxmlformats.org/officeDocument/2006/relationships/diagramQuickStyle" Target="../diagrams/quickStyle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0.pn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hyperlink" Target="https://www.epa.gov/ejscreen"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hyperlink" Target="https://ejscreen.epa.gov/mapper/"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forms.office.com/Pages/ResponsePage.aspx?id=s3iziEhnZ0is-Xaqy-ymp_ICeh44owRPsjB6l3I8eTVUNUxMSEEzWUxWOE83Mlo3TVU5S0xJQ1lTUy4u"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hyperlink" Target="http://images.google.com/imgres?imgurl=http://www.dwd.state.wi.us/dwd/DWDHistory/images/farm_workers_big.jpg&amp;imgrefurl=http://www.dwd.state.wi.us/dwd/DWDHistory/Year_Pages/1960_1979.htm&amp;h=520&amp;w=640&amp;sz=114&amp;hl=en&amp;start=2&amp;tbnid=1RYxMdJie4lMzM:&amp;tbnh=111&amp;tbnw=137&amp;prev=/images?q=migrant+farm+worker&amp;gbv=2&amp;svnum=10&amp;hl=en" TargetMode="External"/><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252" r="3253" b="22885"/>
          <a:stretch/>
        </p:blipFill>
        <p:spPr>
          <a:xfrm>
            <a:off x="395557" y="381539"/>
            <a:ext cx="11487150" cy="6276976"/>
          </a:xfrm>
          <a:prstGeom prst="rect">
            <a:avLst/>
          </a:prstGeom>
          <a:effectLst>
            <a:glow>
              <a:schemeClr val="accent1"/>
            </a:glow>
            <a:outerShdw blurRad="50800" dist="50800" dir="11040000" sx="1000" sy="1000" algn="ctr" rotWithShape="0">
              <a:srgbClr val="000000"/>
            </a:outerShdw>
            <a:softEdge rad="0"/>
          </a:effectLst>
        </p:spPr>
      </p:pic>
      <p:sp>
        <p:nvSpPr>
          <p:cNvPr id="3" name="Title 1"/>
          <p:cNvSpPr txBox="1">
            <a:spLocks/>
          </p:cNvSpPr>
          <p:nvPr/>
        </p:nvSpPr>
        <p:spPr>
          <a:xfrm>
            <a:off x="228600" y="4339210"/>
            <a:ext cx="11687175" cy="2223515"/>
          </a:xfrm>
          <a:prstGeom prst="rect">
            <a:avLst/>
          </a:prstGeom>
          <a:solidFill>
            <a:schemeClr val="bg1">
              <a:alpha val="69000"/>
            </a:schemeClr>
          </a:solidFill>
          <a:effectLst/>
        </p:spPr>
        <p:txBody>
          <a:bodyPr lIns="365760" tIns="365760">
            <a:noAutofit/>
          </a:bodyPr>
          <a:lstStyle>
            <a:lvl1pPr algn="l" defTabSz="914446"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1"/>
                </a:solidFill>
                <a:effectLst>
                  <a:outerShdw blurRad="800100" dir="5400000" sx="103000" sy="103000" algn="ctr" rotWithShape="0">
                    <a:srgbClr val="F2F2F5">
                      <a:alpha val="84000"/>
                    </a:srgbClr>
                  </a:outerShdw>
                </a:effectLst>
                <a:latin typeface="Arial" panose="020B0604020202020204" pitchFamily="34" charset="0"/>
                <a:cs typeface="Arial" panose="020B0604020202020204" pitchFamily="34" charset="0"/>
              </a:rPr>
              <a:t>EJSCREEN </a:t>
            </a:r>
            <a:br>
              <a:rPr lang="en-US" b="1">
                <a:solidFill>
                  <a:schemeClr val="accent1"/>
                </a:solidFill>
                <a:effectLst>
                  <a:outerShdw blurRad="800100" dir="5400000" sx="103000" sy="103000" algn="ctr" rotWithShape="0">
                    <a:srgbClr val="F2F2F5">
                      <a:alpha val="84000"/>
                    </a:srgbClr>
                  </a:outerShdw>
                </a:effectLst>
                <a:latin typeface="Arial" panose="020B0604020202020204" pitchFamily="34" charset="0"/>
                <a:cs typeface="Arial" panose="020B0604020202020204" pitchFamily="34" charset="0"/>
              </a:rPr>
            </a:br>
            <a:r>
              <a:rPr lang="en-US" b="1">
                <a:solidFill>
                  <a:schemeClr val="accent1"/>
                </a:solidFill>
                <a:effectLst>
                  <a:outerShdw blurRad="800100" dir="5400000" sx="103000" sy="103000" algn="ctr" rotWithShape="0">
                    <a:srgbClr val="F2F2F5">
                      <a:alpha val="84000"/>
                    </a:srgbClr>
                  </a:outerShdw>
                </a:effectLst>
                <a:latin typeface="Arial" panose="020B0604020202020204" pitchFamily="34" charset="0"/>
                <a:cs typeface="Arial" panose="020B0604020202020204" pitchFamily="34" charset="0"/>
              </a:rPr>
              <a:t>EPA’s Environmental </a:t>
            </a:r>
            <a:br>
              <a:rPr lang="en-US" b="1">
                <a:solidFill>
                  <a:schemeClr val="accent1"/>
                </a:solidFill>
                <a:effectLst>
                  <a:outerShdw blurRad="800100" dir="5400000" sx="103000" sy="103000" algn="ctr" rotWithShape="0">
                    <a:srgbClr val="F2F2F5">
                      <a:alpha val="84000"/>
                    </a:srgbClr>
                  </a:outerShdw>
                </a:effectLst>
                <a:latin typeface="Arial" panose="020B0604020202020204" pitchFamily="34" charset="0"/>
                <a:cs typeface="Arial" panose="020B0604020202020204" pitchFamily="34" charset="0"/>
              </a:rPr>
            </a:br>
            <a:r>
              <a:rPr lang="en-US" b="1">
                <a:solidFill>
                  <a:schemeClr val="accent1"/>
                </a:solidFill>
                <a:effectLst>
                  <a:outerShdw blurRad="800100" dir="5400000" sx="103000" sy="103000" algn="ctr" rotWithShape="0">
                    <a:srgbClr val="F2F2F5">
                      <a:alpha val="84000"/>
                    </a:srgbClr>
                  </a:outerShdw>
                </a:effectLst>
                <a:latin typeface="Arial" panose="020B0604020202020204" pitchFamily="34" charset="0"/>
                <a:cs typeface="Arial" panose="020B0604020202020204" pitchFamily="34" charset="0"/>
              </a:rPr>
              <a:t>Justice Screening Tool</a:t>
            </a:r>
            <a:br>
              <a:rPr lang="en-US" b="1" spc="-150">
                <a:solidFill>
                  <a:srgbClr val="447CBF"/>
                </a:solidFill>
                <a:effectLst>
                  <a:outerShdw blurRad="800100" dir="5400000" sx="103000" sy="103000" algn="ctr" rotWithShape="0">
                    <a:srgbClr val="F2F2F5">
                      <a:alpha val="84000"/>
                    </a:srgbClr>
                  </a:outerShdw>
                </a:effectLst>
                <a:latin typeface="Arial" panose="020B0604020202020204" pitchFamily="34" charset="0"/>
                <a:cs typeface="Arial" panose="020B0604020202020204" pitchFamily="34" charset="0"/>
              </a:rPr>
            </a:br>
            <a:endParaRPr lang="en-US" b="1" spc="-150">
              <a:solidFill>
                <a:srgbClr val="447CBF"/>
              </a:solidFill>
              <a:effectLst>
                <a:outerShdw blurRad="800100" dir="5400000" sx="103000" sy="103000" algn="ctr" rotWithShape="0">
                  <a:srgbClr val="F2F2F5">
                    <a:alpha val="84000"/>
                  </a:srgbClr>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6447" y="4822040"/>
            <a:ext cx="1553128" cy="1553128"/>
          </a:xfrm>
          <a:prstGeom prst="rect">
            <a:avLst/>
          </a:prstGeom>
        </p:spPr>
      </p:pic>
    </p:spTree>
    <p:extLst>
      <p:ext uri="{BB962C8B-B14F-4D97-AF65-F5344CB8AC3E}">
        <p14:creationId xmlns:p14="http://schemas.microsoft.com/office/powerpoint/2010/main" val="2078578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3484D14-831A-423F-A860-0B0240746396}"/>
              </a:ext>
            </a:extLst>
          </p:cNvPr>
          <p:cNvSpPr>
            <a:spLocks noGrp="1"/>
          </p:cNvSpPr>
          <p:nvPr>
            <p:ph type="title"/>
          </p:nvPr>
        </p:nvSpPr>
        <p:spPr>
          <a:xfrm>
            <a:off x="1502229" y="243840"/>
            <a:ext cx="9968919" cy="1062446"/>
          </a:xfrm>
        </p:spPr>
        <p:txBody>
          <a:bodyPr vert="horz" lIns="91440" tIns="45720" rIns="91440" bIns="45720" rtlCol="0" anchor="ctr">
            <a:normAutofit/>
          </a:bodyPr>
          <a:lstStyle/>
          <a:p>
            <a:r>
              <a:rPr lang="en-US" b="1"/>
              <a:t>Environmental Justice at EPA </a:t>
            </a:r>
            <a:r>
              <a:rPr lang="en-US" b="1">
                <a:solidFill>
                  <a:schemeClr val="accent6"/>
                </a:solidFill>
              </a:rPr>
              <a:t>NOW</a:t>
            </a:r>
          </a:p>
        </p:txBody>
      </p:sp>
      <p:pic>
        <p:nvPicPr>
          <p:cNvPr id="3" name="Picture 2">
            <a:extLst>
              <a:ext uri="{FF2B5EF4-FFF2-40B4-BE49-F238E27FC236}">
                <a16:creationId xmlns:a16="http://schemas.microsoft.com/office/drawing/2014/main" id="{F881B0BE-7519-429E-9198-C2037B0D7A7A}"/>
              </a:ext>
            </a:extLst>
          </p:cNvPr>
          <p:cNvPicPr>
            <a:picLocks noChangeAspect="1"/>
          </p:cNvPicPr>
          <p:nvPr/>
        </p:nvPicPr>
        <p:blipFill rotWithShape="1">
          <a:blip r:embed="rId3"/>
          <a:srcRect l="26549" r="12014" b="-2"/>
          <a:stretch/>
        </p:blipFill>
        <p:spPr>
          <a:xfrm>
            <a:off x="720852" y="1513404"/>
            <a:ext cx="4222450" cy="4725199"/>
          </a:xfrm>
          <a:prstGeom prst="rect">
            <a:avLst/>
          </a:prstGeom>
        </p:spPr>
      </p:pic>
      <p:sp>
        <p:nvSpPr>
          <p:cNvPr id="8" name="Content Placeholder 6">
            <a:extLst>
              <a:ext uri="{FF2B5EF4-FFF2-40B4-BE49-F238E27FC236}">
                <a16:creationId xmlns:a16="http://schemas.microsoft.com/office/drawing/2014/main" id="{14E8E5D5-E0F7-4209-B0E7-B1F6F2CEC79C}"/>
              </a:ext>
            </a:extLst>
          </p:cNvPr>
          <p:cNvSpPr txBox="1">
            <a:spLocks/>
          </p:cNvSpPr>
          <p:nvPr/>
        </p:nvSpPr>
        <p:spPr>
          <a:xfrm>
            <a:off x="5433014" y="1513404"/>
            <a:ext cx="5886922" cy="4905611"/>
          </a:xfrm>
          <a:prstGeom prst="rect">
            <a:avLst/>
          </a:prstGeom>
        </p:spPr>
        <p:txBody>
          <a:bodyPr vert="horz" lIns="91440" tIns="45720" rIns="91440" bIns="45720" rtlCol="0">
            <a:normAutofit lnSpcReduction="10000"/>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82880" defTabSz="914400">
              <a:buClr>
                <a:schemeClr val="accent1"/>
              </a:buClr>
              <a:buSzPct val="80000"/>
              <a:buFont typeface="Corbel" pitchFamily="34" charset="0"/>
              <a:buChar char="•"/>
            </a:pPr>
            <a:r>
              <a:rPr lang="en-US" b="1"/>
              <a:t>Goals of EJ Integration at EPA</a:t>
            </a:r>
          </a:p>
          <a:p>
            <a:pPr lvl="1" indent="-182880" defTabSz="914400">
              <a:buClr>
                <a:schemeClr val="accent1"/>
              </a:buClr>
              <a:buSzPct val="80000"/>
              <a:buFont typeface="Corbel" pitchFamily="34" charset="0"/>
              <a:buChar char="•"/>
            </a:pPr>
            <a:r>
              <a:rPr lang="en-US"/>
              <a:t>EJ is integrated in all EPA decisions and policies</a:t>
            </a:r>
          </a:p>
          <a:p>
            <a:pPr lvl="1" indent="-182880" defTabSz="914400">
              <a:buClr>
                <a:schemeClr val="accent1"/>
              </a:buClr>
              <a:buSzPct val="80000"/>
              <a:buFont typeface="Corbel" pitchFamily="34" charset="0"/>
              <a:buChar char="•"/>
            </a:pPr>
            <a:r>
              <a:rPr lang="en-US"/>
              <a:t>‘Doing’ EJ is standard practice in all we do at EPA (e.g. using EJSCREEN to inform decisions and policies, etc.)</a:t>
            </a:r>
          </a:p>
          <a:p>
            <a:pPr lvl="1" indent="-182880" defTabSz="914400">
              <a:buClr>
                <a:schemeClr val="accent1"/>
              </a:buClr>
              <a:buSzPct val="80000"/>
              <a:buFont typeface="Corbel" pitchFamily="34" charset="0"/>
              <a:buChar char="•"/>
            </a:pPr>
            <a:r>
              <a:rPr lang="en-US"/>
              <a:t>Communities with EJ concerns are meaningfully engaged, empowered, and receive fair treatment</a:t>
            </a:r>
          </a:p>
          <a:p>
            <a:pPr lvl="1" indent="-182880" defTabSz="914400">
              <a:buClr>
                <a:schemeClr val="accent1"/>
              </a:buClr>
              <a:buSzPct val="80000"/>
              <a:buFont typeface="Corbel" pitchFamily="34" charset="0"/>
              <a:buChar char="•"/>
            </a:pPr>
            <a:r>
              <a:rPr lang="en-US"/>
              <a:t>Improved environmental and public health outcomes in communities with EJ concerns </a:t>
            </a:r>
          </a:p>
          <a:p>
            <a:pPr lvl="1" indent="-182880" defTabSz="914400">
              <a:buClr>
                <a:schemeClr val="accent1"/>
              </a:buClr>
              <a:buSzPct val="80000"/>
              <a:buFont typeface="Corbel" pitchFamily="34" charset="0"/>
              <a:buChar char="•"/>
            </a:pPr>
            <a:r>
              <a:rPr lang="en-US"/>
              <a:t>Effectively working with partners (e.g. states, tribes) on their EJ integration efforts</a:t>
            </a:r>
          </a:p>
          <a:p>
            <a:pPr marL="0" indent="-182880" defTabSz="914400">
              <a:buClr>
                <a:schemeClr val="accent1"/>
              </a:buClr>
              <a:buSzPct val="80000"/>
              <a:buFont typeface="Corbel" pitchFamily="34" charset="0"/>
              <a:buChar char="•"/>
            </a:pPr>
            <a:endParaRPr lang="en-US" b="1">
              <a:solidFill>
                <a:schemeClr val="accent1"/>
              </a:solidFill>
            </a:endParaRPr>
          </a:p>
        </p:txBody>
      </p:sp>
    </p:spTree>
    <p:extLst>
      <p:ext uri="{BB962C8B-B14F-4D97-AF65-F5344CB8AC3E}">
        <p14:creationId xmlns:p14="http://schemas.microsoft.com/office/powerpoint/2010/main" val="2163591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52537" y="1211067"/>
            <a:ext cx="9686925" cy="1938992"/>
          </a:xfrm>
          <a:prstGeom prst="rect">
            <a:avLst/>
          </a:prstGeom>
        </p:spPr>
        <p:txBody>
          <a:bodyPr wrap="square">
            <a:spAutoFit/>
          </a:bodyPr>
          <a:lstStyle/>
          <a:p>
            <a:pPr algn="ctr"/>
            <a:r>
              <a:rPr lang="en-US" sz="6000" b="1">
                <a:solidFill>
                  <a:schemeClr val="bg1"/>
                </a:solidFill>
                <a:latin typeface="+mj-lt"/>
                <a:ea typeface="+mj-ea"/>
                <a:cs typeface="+mj-cs"/>
              </a:rPr>
              <a:t>Introduction</a:t>
            </a:r>
            <a:r>
              <a:rPr lang="en-US" sz="4800">
                <a:solidFill>
                  <a:prstClr val="white"/>
                </a:solidFill>
                <a:latin typeface="Impact" charset="0"/>
                <a:ea typeface="Impact" charset="0"/>
                <a:cs typeface="Impact" charset="0"/>
              </a:rPr>
              <a:t> </a:t>
            </a:r>
          </a:p>
          <a:p>
            <a:pPr algn="ctr"/>
            <a:r>
              <a:rPr lang="en-US" sz="6000" b="1">
                <a:solidFill>
                  <a:schemeClr val="bg1"/>
                </a:solidFill>
                <a:latin typeface="+mj-lt"/>
                <a:ea typeface="+mj-ea"/>
                <a:cs typeface="+mj-cs"/>
              </a:rPr>
              <a:t>to EJSCREEN </a:t>
            </a:r>
          </a:p>
        </p:txBody>
      </p:sp>
      <p:sp>
        <p:nvSpPr>
          <p:cNvPr id="3" name="Subtitle 2">
            <a:extLst>
              <a:ext uri="{FF2B5EF4-FFF2-40B4-BE49-F238E27FC236}">
                <a16:creationId xmlns:a16="http://schemas.microsoft.com/office/drawing/2014/main" id="{E87F792F-68FF-4D5F-9544-3F51E6A2B126}"/>
              </a:ext>
            </a:extLst>
          </p:cNvPr>
          <p:cNvSpPr>
            <a:spLocks noGrp="1"/>
          </p:cNvSpPr>
          <p:nvPr>
            <p:ph type="subTitle" idx="1"/>
          </p:nvPr>
        </p:nvSpPr>
        <p:spPr/>
        <p:txBody>
          <a:bodyPr>
            <a:normAutofit/>
          </a:bodyPr>
          <a:lstStyle/>
          <a:p>
            <a:r>
              <a:rPr lang="en-US" sz="3600"/>
              <a:t>EPA’s Environmental Justice Screening </a:t>
            </a:r>
          </a:p>
          <a:p>
            <a:r>
              <a:rPr lang="en-US" sz="3600"/>
              <a:t>and Mapping Tool</a:t>
            </a:r>
          </a:p>
        </p:txBody>
      </p:sp>
    </p:spTree>
    <p:extLst>
      <p:ext uri="{BB962C8B-B14F-4D97-AF65-F5344CB8AC3E}">
        <p14:creationId xmlns:p14="http://schemas.microsoft.com/office/powerpoint/2010/main" val="3116975599"/>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defTabSz="685800"/>
            <a:r>
              <a:rPr lang="en-US">
                <a:solidFill>
                  <a:prstClr val="white"/>
                </a:solidFill>
                <a:latin typeface="Calibri" panose="020F0502020204030204"/>
              </a:rPr>
              <a:t>EJSCREEN Overview Presentation</a:t>
            </a:r>
          </a:p>
        </p:txBody>
      </p:sp>
      <p:sp>
        <p:nvSpPr>
          <p:cNvPr id="5" name="Slide Number Placeholder 4"/>
          <p:cNvSpPr>
            <a:spLocks noGrp="1"/>
          </p:cNvSpPr>
          <p:nvPr>
            <p:ph type="sldNum" sz="quarter" idx="12"/>
          </p:nvPr>
        </p:nvSpPr>
        <p:spPr/>
        <p:txBody>
          <a:bodyPr/>
          <a:lstStyle/>
          <a:p>
            <a:pPr defTabSz="685800"/>
            <a:fld id="{C6824072-138B-4216-854C-3242560446C9}" type="slidenum">
              <a:rPr lang="en-US">
                <a:solidFill>
                  <a:prstClr val="white"/>
                </a:solidFill>
                <a:latin typeface="Calibri" panose="020F0502020204030204"/>
              </a:rPr>
              <a:pPr defTabSz="685800"/>
              <a:t>12</a:t>
            </a:fld>
            <a:endParaRPr lang="en-US">
              <a:solidFill>
                <a:prstClr val="white"/>
              </a:solidFill>
              <a:latin typeface="Calibri" panose="020F0502020204030204"/>
            </a:endParaRPr>
          </a:p>
        </p:txBody>
      </p:sp>
      <p:sp>
        <p:nvSpPr>
          <p:cNvPr id="6" name="Title 1"/>
          <p:cNvSpPr txBox="1">
            <a:spLocks/>
          </p:cNvSpPr>
          <p:nvPr/>
        </p:nvSpPr>
        <p:spPr>
          <a:xfrm>
            <a:off x="1724026" y="282374"/>
            <a:ext cx="82160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b="1">
                <a:solidFill>
                  <a:schemeClr val="accent1"/>
                </a:solidFill>
              </a:rPr>
              <a:t>What is EJSCREEN?</a:t>
            </a:r>
          </a:p>
        </p:txBody>
      </p:sp>
      <p:sp>
        <p:nvSpPr>
          <p:cNvPr id="8" name="Content Placeholder 6"/>
          <p:cNvSpPr>
            <a:spLocks noGrp="1"/>
          </p:cNvSpPr>
          <p:nvPr>
            <p:ph idx="1"/>
          </p:nvPr>
        </p:nvSpPr>
        <p:spPr>
          <a:xfrm>
            <a:off x="419100" y="1686980"/>
            <a:ext cx="6448425" cy="4136994"/>
          </a:xfrm>
        </p:spPr>
        <p:txBody>
          <a:bodyPr>
            <a:normAutofit/>
          </a:bodyPr>
          <a:lstStyle/>
          <a:p>
            <a:pPr>
              <a:lnSpc>
                <a:spcPct val="120000"/>
              </a:lnSpc>
            </a:pPr>
            <a:r>
              <a:rPr lang="en-US" sz="2800">
                <a:solidFill>
                  <a:schemeClr val="tx1"/>
                </a:solidFill>
              </a:rPr>
              <a:t>EPA’s web-based GIS tool for nationally consistent EJ </a:t>
            </a:r>
            <a:r>
              <a:rPr lang="en-US" sz="2800" u="sng">
                <a:solidFill>
                  <a:schemeClr val="tx1"/>
                </a:solidFill>
              </a:rPr>
              <a:t>screening</a:t>
            </a:r>
            <a:r>
              <a:rPr lang="en-US" sz="2800">
                <a:solidFill>
                  <a:schemeClr val="tx1"/>
                </a:solidFill>
              </a:rPr>
              <a:t> and mapping</a:t>
            </a:r>
          </a:p>
          <a:p>
            <a:pPr>
              <a:lnSpc>
                <a:spcPct val="120000"/>
              </a:lnSpc>
            </a:pPr>
            <a:r>
              <a:rPr lang="en-US" sz="2800">
                <a:solidFill>
                  <a:schemeClr val="tx1"/>
                </a:solidFill>
              </a:rPr>
              <a:t>Combines environmental and demographic data to highlight areas where </a:t>
            </a:r>
            <a:r>
              <a:rPr lang="en-US" sz="2800" b="1">
                <a:solidFill>
                  <a:schemeClr val="accent6"/>
                </a:solidFill>
              </a:rPr>
              <a:t>vulnerable populations </a:t>
            </a:r>
            <a:r>
              <a:rPr lang="en-US" sz="2800">
                <a:solidFill>
                  <a:schemeClr val="tx1"/>
                </a:solidFill>
              </a:rPr>
              <a:t>may be </a:t>
            </a:r>
            <a:r>
              <a:rPr lang="en-US" sz="2800" b="1">
                <a:solidFill>
                  <a:schemeClr val="accent6"/>
                </a:solidFill>
              </a:rPr>
              <a:t>disproportionately impacted </a:t>
            </a:r>
            <a:r>
              <a:rPr lang="en-US" sz="2800">
                <a:solidFill>
                  <a:schemeClr val="tx1"/>
                </a:solidFill>
              </a:rPr>
              <a:t>by pollution</a:t>
            </a:r>
          </a:p>
        </p:txBody>
      </p:sp>
      <p:grpSp>
        <p:nvGrpSpPr>
          <p:cNvPr id="7" name="Group 6">
            <a:extLst>
              <a:ext uri="{FF2B5EF4-FFF2-40B4-BE49-F238E27FC236}">
                <a16:creationId xmlns:a16="http://schemas.microsoft.com/office/drawing/2014/main" id="{269E4D9B-8BCF-4F20-995C-4C018DD23A67}"/>
              </a:ext>
            </a:extLst>
          </p:cNvPr>
          <p:cNvGrpSpPr/>
          <p:nvPr/>
        </p:nvGrpSpPr>
        <p:grpSpPr>
          <a:xfrm>
            <a:off x="7087323" y="1686980"/>
            <a:ext cx="4321411" cy="4022704"/>
            <a:chOff x="665019" y="1727037"/>
            <a:chExt cx="4556124" cy="3593108"/>
          </a:xfrm>
        </p:grpSpPr>
        <p:pic>
          <p:nvPicPr>
            <p:cNvPr id="9" name="Picture 8">
              <a:extLst>
                <a:ext uri="{FF2B5EF4-FFF2-40B4-BE49-F238E27FC236}">
                  <a16:creationId xmlns:a16="http://schemas.microsoft.com/office/drawing/2014/main" id="{F0E34F80-5E6D-4B59-B3EF-70D44C610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9" y="1727037"/>
              <a:ext cx="4556124" cy="3593108"/>
            </a:xfrm>
            <a:prstGeom prst="rect">
              <a:avLst/>
            </a:prstGeom>
          </p:spPr>
        </p:pic>
        <p:pic>
          <p:nvPicPr>
            <p:cNvPr id="11" name="Picture 10">
              <a:extLst>
                <a:ext uri="{FF2B5EF4-FFF2-40B4-BE49-F238E27FC236}">
                  <a16:creationId xmlns:a16="http://schemas.microsoft.com/office/drawing/2014/main" id="{EFEEE85B-5C8F-4521-B397-81BDD2478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728" y="1881554"/>
              <a:ext cx="4170705" cy="2286000"/>
            </a:xfrm>
            <a:prstGeom prst="rect">
              <a:avLst/>
            </a:prstGeom>
          </p:spPr>
        </p:pic>
      </p:grpSp>
    </p:spTree>
    <p:extLst>
      <p:ext uri="{BB962C8B-B14F-4D97-AF65-F5344CB8AC3E}">
        <p14:creationId xmlns:p14="http://schemas.microsoft.com/office/powerpoint/2010/main" val="2162653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0CD22-0C71-494D-96B7-795F01D4FC95}"/>
              </a:ext>
            </a:extLst>
          </p:cNvPr>
          <p:cNvSpPr>
            <a:spLocks noGrp="1"/>
          </p:cNvSpPr>
          <p:nvPr>
            <p:ph type="title"/>
          </p:nvPr>
        </p:nvSpPr>
        <p:spPr>
          <a:xfrm>
            <a:off x="1146972" y="301257"/>
            <a:ext cx="9875520" cy="822694"/>
          </a:xfrm>
        </p:spPr>
        <p:txBody>
          <a:bodyPr/>
          <a:lstStyle/>
          <a:p>
            <a:pPr algn="ctr"/>
            <a:r>
              <a:rPr lang="en-US" b="1"/>
              <a:t>EJSCREEN Key Features</a:t>
            </a:r>
            <a:endParaRPr lang="en-US"/>
          </a:p>
        </p:txBody>
      </p:sp>
      <p:pic>
        <p:nvPicPr>
          <p:cNvPr id="6" name="Content Placeholder 5">
            <a:extLst>
              <a:ext uri="{FF2B5EF4-FFF2-40B4-BE49-F238E27FC236}">
                <a16:creationId xmlns:a16="http://schemas.microsoft.com/office/drawing/2014/main" id="{D9ECAC01-094B-43A2-8281-0C268DB174D3}"/>
              </a:ext>
            </a:extLst>
          </p:cNvPr>
          <p:cNvPicPr>
            <a:picLocks noGrp="1" noChangeAspect="1"/>
          </p:cNvPicPr>
          <p:nvPr>
            <p:ph sz="half" idx="2"/>
          </p:nvPr>
        </p:nvPicPr>
        <p:blipFill>
          <a:blip r:embed="rId3"/>
          <a:stretch>
            <a:fillRect/>
          </a:stretch>
        </p:blipFill>
        <p:spPr>
          <a:xfrm>
            <a:off x="6834304" y="1818167"/>
            <a:ext cx="4850028" cy="4178596"/>
          </a:xfrm>
          <a:prstGeom prst="rect">
            <a:avLst/>
          </a:prstGeom>
        </p:spPr>
      </p:pic>
      <p:sp>
        <p:nvSpPr>
          <p:cNvPr id="5" name="Content Placeholder 2">
            <a:extLst>
              <a:ext uri="{FF2B5EF4-FFF2-40B4-BE49-F238E27FC236}">
                <a16:creationId xmlns:a16="http://schemas.microsoft.com/office/drawing/2014/main" id="{5B7FDFBC-9119-43C1-91D5-16E2AC0A6577}"/>
              </a:ext>
            </a:extLst>
          </p:cNvPr>
          <p:cNvSpPr>
            <a:spLocks noGrp="1"/>
          </p:cNvSpPr>
          <p:nvPr>
            <p:ph sz="half" idx="1"/>
          </p:nvPr>
        </p:nvSpPr>
        <p:spPr>
          <a:xfrm>
            <a:off x="340242" y="1645921"/>
            <a:ext cx="6294474" cy="4511040"/>
          </a:xfrm>
        </p:spPr>
        <p:txBody>
          <a:bodyPr>
            <a:noAutofit/>
          </a:bodyPr>
          <a:lstStyle/>
          <a:p>
            <a:pPr>
              <a:lnSpc>
                <a:spcPct val="100000"/>
              </a:lnSpc>
            </a:pPr>
            <a:r>
              <a:rPr lang="en-US" sz="2400">
                <a:solidFill>
                  <a:schemeClr val="tx1"/>
                </a:solidFill>
              </a:rPr>
              <a:t>11 EJ Indexes – one for each environmental indicator</a:t>
            </a:r>
          </a:p>
          <a:p>
            <a:pPr>
              <a:lnSpc>
                <a:spcPct val="100000"/>
              </a:lnSpc>
            </a:pPr>
            <a:r>
              <a:rPr lang="en-US" sz="2400">
                <a:solidFill>
                  <a:schemeClr val="tx1"/>
                </a:solidFill>
              </a:rPr>
              <a:t>Annually updated environmental data when available</a:t>
            </a:r>
          </a:p>
          <a:p>
            <a:pPr>
              <a:lnSpc>
                <a:spcPct val="100000"/>
              </a:lnSpc>
            </a:pPr>
            <a:r>
              <a:rPr lang="en-US" sz="2400">
                <a:solidFill>
                  <a:schemeClr val="tx1"/>
                </a:solidFill>
              </a:rPr>
              <a:t>Annually updated demographics – from most recent U.S. Census Bureau American Community Survey (ACS)</a:t>
            </a:r>
          </a:p>
          <a:p>
            <a:pPr>
              <a:lnSpc>
                <a:spcPct val="100000"/>
              </a:lnSpc>
            </a:pPr>
            <a:r>
              <a:rPr lang="en-US" sz="2400">
                <a:solidFill>
                  <a:schemeClr val="tx1"/>
                </a:solidFill>
              </a:rPr>
              <a:t>Highest resolution data available</a:t>
            </a:r>
          </a:p>
          <a:p>
            <a:pPr>
              <a:lnSpc>
                <a:spcPct val="100000"/>
              </a:lnSpc>
            </a:pPr>
            <a:r>
              <a:rPr lang="en-US" sz="2400">
                <a:solidFill>
                  <a:schemeClr val="tx1"/>
                </a:solidFill>
              </a:rPr>
              <a:t>Ability to download data</a:t>
            </a:r>
          </a:p>
          <a:p>
            <a:pPr>
              <a:lnSpc>
                <a:spcPct val="100000"/>
              </a:lnSpc>
            </a:pPr>
            <a:r>
              <a:rPr lang="en-US" sz="2400">
                <a:solidFill>
                  <a:schemeClr val="tx1"/>
                </a:solidFill>
              </a:rPr>
              <a:t>Accessibility / ease of use</a:t>
            </a:r>
          </a:p>
        </p:txBody>
      </p:sp>
    </p:spTree>
    <p:extLst>
      <p:ext uri="{BB962C8B-B14F-4D97-AF65-F5344CB8AC3E}">
        <p14:creationId xmlns:p14="http://schemas.microsoft.com/office/powerpoint/2010/main" val="849252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38150"/>
            <a:ext cx="9875520" cy="855544"/>
          </a:xfrm>
        </p:spPr>
        <p:txBody>
          <a:bodyPr>
            <a:normAutofit/>
          </a:bodyPr>
          <a:lstStyle/>
          <a:p>
            <a:pPr algn="ctr"/>
            <a:r>
              <a:rPr lang="en-US" b="1"/>
              <a:t>EJSCREEN Background</a:t>
            </a:r>
          </a:p>
        </p:txBody>
      </p:sp>
      <p:grpSp>
        <p:nvGrpSpPr>
          <p:cNvPr id="7" name="Group 6"/>
          <p:cNvGrpSpPr/>
          <p:nvPr/>
        </p:nvGrpSpPr>
        <p:grpSpPr>
          <a:xfrm>
            <a:off x="431684" y="2897637"/>
            <a:ext cx="2873491" cy="3742994"/>
            <a:chOff x="8390878" y="1577943"/>
            <a:chExt cx="2873491" cy="3742994"/>
          </a:xfrm>
        </p:grpSpPr>
        <p:pic>
          <p:nvPicPr>
            <p:cNvPr id="5" name="Picture 4">
              <a:hlinkClick r:id="rId3"/>
            </p:cNvPr>
            <p:cNvPicPr>
              <a:picLocks noChangeAspect="1"/>
            </p:cNvPicPr>
            <p:nvPr/>
          </p:nvPicPr>
          <p:blipFill rotWithShape="1">
            <a:blip r:embed="rId4"/>
            <a:srcRect l="25187" t="13864" r="26568" b="8338"/>
            <a:stretch/>
          </p:blipFill>
          <p:spPr>
            <a:xfrm>
              <a:off x="8593102" y="1577943"/>
              <a:ext cx="2469045" cy="3185126"/>
            </a:xfrm>
            <a:prstGeom prst="rect">
              <a:avLst/>
            </a:prstGeom>
          </p:spPr>
        </p:pic>
        <p:sp>
          <p:nvSpPr>
            <p:cNvPr id="6" name="TextBox 5"/>
            <p:cNvSpPr txBox="1"/>
            <p:nvPr/>
          </p:nvSpPr>
          <p:spPr>
            <a:xfrm>
              <a:off x="8390878" y="4766939"/>
              <a:ext cx="2873491" cy="553998"/>
            </a:xfrm>
            <a:prstGeom prst="rect">
              <a:avLst/>
            </a:prstGeom>
            <a:noFill/>
          </p:spPr>
          <p:txBody>
            <a:bodyPr wrap="square" rtlCol="0">
              <a:spAutoFit/>
            </a:bodyPr>
            <a:lstStyle/>
            <a:p>
              <a:pPr algn="ctr"/>
              <a:r>
                <a:rPr lang="en-US" sz="1500" i="1">
                  <a:solidFill>
                    <a:srgbClr val="858591"/>
                  </a:solidFill>
                </a:rPr>
                <a:t>Click to read the full NEJAC report</a:t>
              </a:r>
            </a:p>
          </p:txBody>
        </p:sp>
      </p:grpSp>
      <p:graphicFrame>
        <p:nvGraphicFramePr>
          <p:cNvPr id="11" name="Content Placeholder 6">
            <a:extLst>
              <a:ext uri="{FF2B5EF4-FFF2-40B4-BE49-F238E27FC236}">
                <a16:creationId xmlns:a16="http://schemas.microsoft.com/office/drawing/2014/main" id="{C6FED475-A4BC-4732-8B19-1AA562516B04}"/>
              </a:ext>
            </a:extLst>
          </p:cNvPr>
          <p:cNvGraphicFramePr/>
          <p:nvPr>
            <p:extLst>
              <p:ext uri="{D42A27DB-BD31-4B8C-83A1-F6EECF244321}">
                <p14:modId xmlns:p14="http://schemas.microsoft.com/office/powerpoint/2010/main" val="68321098"/>
              </p:ext>
            </p:extLst>
          </p:nvPr>
        </p:nvGraphicFramePr>
        <p:xfrm>
          <a:off x="3657600" y="1514474"/>
          <a:ext cx="7829550" cy="4714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2" name="Straight Arrow Connector 11">
            <a:extLst>
              <a:ext uri="{FF2B5EF4-FFF2-40B4-BE49-F238E27FC236}">
                <a16:creationId xmlns:a16="http://schemas.microsoft.com/office/drawing/2014/main" id="{644F6682-9757-4F93-BFF0-EEE7272FB708}"/>
              </a:ext>
            </a:extLst>
          </p:cNvPr>
          <p:cNvCxnSpPr/>
          <p:nvPr/>
        </p:nvCxnSpPr>
        <p:spPr>
          <a:xfrm>
            <a:off x="3305175" y="5381625"/>
            <a:ext cx="1304925" cy="0"/>
          </a:xfrm>
          <a:prstGeom prst="straightConnector1">
            <a:avLst/>
          </a:prstGeom>
          <a:ln w="381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174016"/>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314317"/>
            <a:ext cx="9875520" cy="1356360"/>
          </a:xfrm>
        </p:spPr>
        <p:txBody>
          <a:bodyPr/>
          <a:lstStyle/>
          <a:p>
            <a:r>
              <a:rPr lang="en-US" b="1"/>
              <a:t>Mobile Version of EJSCREEN </a:t>
            </a:r>
          </a:p>
        </p:txBody>
      </p:sp>
      <p:sp>
        <p:nvSpPr>
          <p:cNvPr id="7" name="Content Placeholder 2"/>
          <p:cNvSpPr txBox="1">
            <a:spLocks/>
          </p:cNvSpPr>
          <p:nvPr/>
        </p:nvSpPr>
        <p:spPr>
          <a:xfrm>
            <a:off x="854352" y="1932287"/>
            <a:ext cx="7566977" cy="4076229"/>
          </a:xfrm>
          <a:prstGeom prst="rect">
            <a:avLst/>
          </a:prstGeom>
        </p:spPr>
        <p:txBody>
          <a:bodyPr>
            <a:norm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solidFill>
                  <a:prstClr val="black"/>
                </a:solidFill>
              </a:rPr>
              <a:t>Optimized for phone or tablet</a:t>
            </a:r>
          </a:p>
          <a:p>
            <a:pPr>
              <a:lnSpc>
                <a:spcPct val="150000"/>
              </a:lnSpc>
              <a:spcBef>
                <a:spcPts val="0"/>
              </a:spcBef>
            </a:pPr>
            <a:r>
              <a:rPr lang="en-US">
                <a:solidFill>
                  <a:prstClr val="black"/>
                </a:solidFill>
              </a:rPr>
              <a:t>Uses location to generate maps and reports</a:t>
            </a:r>
          </a:p>
          <a:p>
            <a:pPr>
              <a:lnSpc>
                <a:spcPct val="150000"/>
              </a:lnSpc>
              <a:spcBef>
                <a:spcPts val="0"/>
              </a:spcBef>
            </a:pPr>
            <a:r>
              <a:rPr lang="en-US">
                <a:solidFill>
                  <a:prstClr val="black"/>
                </a:solidFill>
              </a:rPr>
              <a:t>No app to download</a:t>
            </a:r>
          </a:p>
          <a:p>
            <a:pPr>
              <a:lnSpc>
                <a:spcPct val="150000"/>
              </a:lnSpc>
              <a:spcBef>
                <a:spcPts val="0"/>
              </a:spcBef>
            </a:pPr>
            <a:r>
              <a:rPr lang="en-US">
                <a:solidFill>
                  <a:prstClr val="black"/>
                </a:solidFill>
              </a:rPr>
              <a:t>Full version available (if preferred)</a:t>
            </a:r>
          </a:p>
          <a:p>
            <a:pPr>
              <a:lnSpc>
                <a:spcPct val="150000"/>
              </a:lnSpc>
              <a:spcBef>
                <a:spcPts val="0"/>
              </a:spcBef>
            </a:pPr>
            <a:r>
              <a:rPr lang="en-US">
                <a:solidFill>
                  <a:prstClr val="black"/>
                </a:solidFill>
              </a:rPr>
              <a:t>Designed to increase tool accessibility</a:t>
            </a:r>
          </a:p>
          <a:p>
            <a:pPr>
              <a:lnSpc>
                <a:spcPct val="150000"/>
              </a:lnSpc>
              <a:spcBef>
                <a:spcPts val="0"/>
              </a:spcBef>
            </a:pPr>
            <a:endParaRPr lang="en-US">
              <a:solidFill>
                <a:prstClr val="black"/>
              </a:solidFill>
            </a:endParaRPr>
          </a:p>
          <a:p>
            <a:pPr>
              <a:lnSpc>
                <a:spcPct val="150000"/>
              </a:lnSpc>
              <a:spcBef>
                <a:spcPts val="0"/>
              </a:spcBef>
            </a:pPr>
            <a:endParaRPr lang="en-US">
              <a:solidFill>
                <a:prstClr val="black"/>
              </a:solidFill>
            </a:endParaRPr>
          </a:p>
          <a:p>
            <a:pPr>
              <a:lnSpc>
                <a:spcPct val="150000"/>
              </a:lnSpc>
              <a:spcBef>
                <a:spcPts val="0"/>
              </a:spcBef>
            </a:pPr>
            <a:endParaRPr lang="en-US">
              <a:solidFill>
                <a:prstClr val="black"/>
              </a:solidFill>
            </a:endParaRPr>
          </a:p>
        </p:txBody>
      </p:sp>
      <p:pic>
        <p:nvPicPr>
          <p:cNvPr id="5" name="Picture 4" descr="Graphical user interface, application&#10;&#10;Description automatically generated">
            <a:extLst>
              <a:ext uri="{FF2B5EF4-FFF2-40B4-BE49-F238E27FC236}">
                <a16:creationId xmlns:a16="http://schemas.microsoft.com/office/drawing/2014/main" id="{E48B023F-851C-4FAD-B5D6-6B3C827E3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504" y="604684"/>
            <a:ext cx="3263946" cy="5324168"/>
          </a:xfrm>
          <a:prstGeom prst="rect">
            <a:avLst/>
          </a:prstGeom>
        </p:spPr>
      </p:pic>
    </p:spTree>
    <p:extLst>
      <p:ext uri="{BB962C8B-B14F-4D97-AF65-F5344CB8AC3E}">
        <p14:creationId xmlns:p14="http://schemas.microsoft.com/office/powerpoint/2010/main" val="3726954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EE353E-99CE-463A-8813-3B5B512D6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53144" y="609599"/>
            <a:ext cx="11302635" cy="590259"/>
          </a:xfrm>
        </p:spPr>
        <p:txBody>
          <a:bodyPr vert="horz" lIns="91440" tIns="45720" rIns="91440" bIns="45720" rtlCol="0" anchor="ctr">
            <a:normAutofit fontScale="90000"/>
          </a:bodyPr>
          <a:lstStyle/>
          <a:p>
            <a:pPr algn="ctr"/>
            <a:r>
              <a:rPr lang="en-US" sz="4800">
                <a:solidFill>
                  <a:schemeClr val="accent1"/>
                </a:solidFill>
                <a:latin typeface="+mj-lt"/>
                <a:ea typeface="+mj-ea"/>
                <a:cs typeface="+mj-cs"/>
              </a:rPr>
              <a:t>New </a:t>
            </a:r>
            <a:r>
              <a:rPr lang="en-US" sz="4800">
                <a:solidFill>
                  <a:schemeClr val="accent1"/>
                </a:solidFill>
              </a:rPr>
              <a:t>EJSCREEN </a:t>
            </a:r>
            <a:r>
              <a:rPr lang="en-US" sz="4800">
                <a:solidFill>
                  <a:schemeClr val="accent1"/>
                </a:solidFill>
                <a:latin typeface="+mj-lt"/>
                <a:ea typeface="+mj-ea"/>
                <a:cs typeface="+mj-cs"/>
              </a:rPr>
              <a:t>Features</a:t>
            </a:r>
          </a:p>
        </p:txBody>
      </p:sp>
      <p:graphicFrame>
        <p:nvGraphicFramePr>
          <p:cNvPr id="8" name="Content Placeholder 2">
            <a:extLst>
              <a:ext uri="{FF2B5EF4-FFF2-40B4-BE49-F238E27FC236}">
                <a16:creationId xmlns:a16="http://schemas.microsoft.com/office/drawing/2014/main" id="{5510BD1E-13DE-45D6-8F41-A875AFF719F1}"/>
              </a:ext>
            </a:extLst>
          </p:cNvPr>
          <p:cNvGraphicFramePr/>
          <p:nvPr>
            <p:extLst>
              <p:ext uri="{D42A27DB-BD31-4B8C-83A1-F6EECF244321}">
                <p14:modId xmlns:p14="http://schemas.microsoft.com/office/powerpoint/2010/main" val="110936574"/>
              </p:ext>
            </p:extLst>
          </p:nvPr>
        </p:nvGraphicFramePr>
        <p:xfrm>
          <a:off x="956930" y="1733107"/>
          <a:ext cx="9739423" cy="4481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4999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1298699" y="2315967"/>
            <a:ext cx="8788276" cy="1015663"/>
          </a:xfrm>
          <a:prstGeom prst="rect">
            <a:avLst/>
          </a:prstGeom>
        </p:spPr>
        <p:txBody>
          <a:bodyPr wrap="square">
            <a:spAutoFit/>
          </a:bodyPr>
          <a:lstStyle/>
          <a:p>
            <a:pPr algn="ctr"/>
            <a:r>
              <a:rPr lang="en-US" sz="6000" b="1">
                <a:solidFill>
                  <a:schemeClr val="bg1"/>
                </a:solidFill>
                <a:latin typeface="+mj-lt"/>
                <a:ea typeface="+mj-ea"/>
                <a:cs typeface="+mj-cs"/>
              </a:rPr>
              <a:t>EJSCREEN Data</a:t>
            </a:r>
          </a:p>
        </p:txBody>
      </p:sp>
    </p:spTree>
    <p:extLst>
      <p:ext uri="{BB962C8B-B14F-4D97-AF65-F5344CB8AC3E}">
        <p14:creationId xmlns:p14="http://schemas.microsoft.com/office/powerpoint/2010/main" val="2371550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5784" y="85823"/>
            <a:ext cx="4755126" cy="6702396"/>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rgbClr val="00B0F0"/>
              </a:solidFill>
            </a:endParaRPr>
          </a:p>
        </p:txBody>
      </p:sp>
      <p:sp>
        <p:nvSpPr>
          <p:cNvPr id="44" name="Title 7"/>
          <p:cNvSpPr txBox="1">
            <a:spLocks/>
          </p:cNvSpPr>
          <p:nvPr/>
        </p:nvSpPr>
        <p:spPr>
          <a:xfrm>
            <a:off x="771574" y="204903"/>
            <a:ext cx="3632200" cy="50783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3000">
                <a:solidFill>
                  <a:srgbClr val="F2F2F5"/>
                </a:solidFill>
              </a:rPr>
              <a:t>UNITS OF ANALYSIS</a:t>
            </a:r>
          </a:p>
        </p:txBody>
      </p:sp>
      <p:grpSp>
        <p:nvGrpSpPr>
          <p:cNvPr id="25" name="Group 24"/>
          <p:cNvGrpSpPr/>
          <p:nvPr/>
        </p:nvGrpSpPr>
        <p:grpSpPr>
          <a:xfrm>
            <a:off x="1042068" y="1105445"/>
            <a:ext cx="3644901" cy="590129"/>
            <a:chOff x="1626475" y="3081427"/>
            <a:chExt cx="5467352" cy="885193"/>
          </a:xfrm>
        </p:grpSpPr>
        <p:sp>
          <p:nvSpPr>
            <p:cNvPr id="17" name="Oval 16"/>
            <p:cNvSpPr/>
            <p:nvPr/>
          </p:nvSpPr>
          <p:spPr>
            <a:xfrm>
              <a:off x="1626475" y="3174687"/>
              <a:ext cx="457200" cy="45720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333" b="1">
                <a:solidFill>
                  <a:srgbClr val="F2F2F5"/>
                </a:solidFill>
              </a:endParaRPr>
            </a:p>
          </p:txBody>
        </p:sp>
        <p:sp>
          <p:nvSpPr>
            <p:cNvPr id="48" name="TextBox 47"/>
            <p:cNvSpPr txBox="1"/>
            <p:nvPr/>
          </p:nvSpPr>
          <p:spPr>
            <a:xfrm>
              <a:off x="2438400" y="3081427"/>
              <a:ext cx="4655427" cy="692499"/>
            </a:xfrm>
            <a:prstGeom prst="rect">
              <a:avLst/>
            </a:prstGeom>
            <a:noFill/>
          </p:spPr>
          <p:txBody>
            <a:bodyPr wrap="square" rtlCol="0">
              <a:spAutoFit/>
            </a:bodyPr>
            <a:lstStyle/>
            <a:p>
              <a:r>
                <a:rPr lang="en-US" sz="2400">
                  <a:solidFill>
                    <a:srgbClr val="F2F2F5"/>
                  </a:solidFill>
                  <a:latin typeface="Roboto Condensed"/>
                </a:rPr>
                <a:t>United States</a:t>
              </a:r>
              <a:endParaRPr lang="uk-UA" sz="2400">
                <a:solidFill>
                  <a:srgbClr val="F2F2F5"/>
                </a:solidFill>
                <a:latin typeface="Roboto Condensed"/>
              </a:endParaRPr>
            </a:p>
          </p:txBody>
        </p:sp>
        <p:sp>
          <p:nvSpPr>
            <p:cNvPr id="49" name="TextBox 48"/>
            <p:cNvSpPr txBox="1"/>
            <p:nvPr/>
          </p:nvSpPr>
          <p:spPr>
            <a:xfrm>
              <a:off x="2438400" y="3520439"/>
              <a:ext cx="4655427" cy="446181"/>
            </a:xfrm>
            <a:prstGeom prst="rect">
              <a:avLst/>
            </a:prstGeom>
            <a:noFill/>
          </p:spPr>
          <p:txBody>
            <a:bodyPr wrap="square" rtlCol="0">
              <a:spAutoFit/>
            </a:bodyPr>
            <a:lstStyle/>
            <a:p>
              <a:endParaRPr lang="en-US" sz="1333">
                <a:solidFill>
                  <a:srgbClr val="F2F2F5"/>
                </a:solidFill>
              </a:endParaRPr>
            </a:p>
          </p:txBody>
        </p:sp>
      </p:grpSp>
      <p:grpSp>
        <p:nvGrpSpPr>
          <p:cNvPr id="52" name="Group 51"/>
          <p:cNvGrpSpPr/>
          <p:nvPr/>
        </p:nvGrpSpPr>
        <p:grpSpPr>
          <a:xfrm>
            <a:off x="1042068" y="1941475"/>
            <a:ext cx="3644901" cy="871008"/>
            <a:chOff x="1626475" y="2883941"/>
            <a:chExt cx="5467352" cy="1306512"/>
          </a:xfrm>
        </p:grpSpPr>
        <p:sp>
          <p:nvSpPr>
            <p:cNvPr id="53" name="Oval 52"/>
            <p:cNvSpPr/>
            <p:nvPr/>
          </p:nvSpPr>
          <p:spPr>
            <a:xfrm>
              <a:off x="1626475" y="3174687"/>
              <a:ext cx="457200" cy="45720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333" b="1">
                <a:solidFill>
                  <a:srgbClr val="F2F2F5"/>
                </a:solidFill>
              </a:endParaRPr>
            </a:p>
          </p:txBody>
        </p:sp>
        <p:sp>
          <p:nvSpPr>
            <p:cNvPr id="54" name="TextBox 53"/>
            <p:cNvSpPr txBox="1"/>
            <p:nvPr/>
          </p:nvSpPr>
          <p:spPr>
            <a:xfrm>
              <a:off x="2438400" y="2883941"/>
              <a:ext cx="4655427" cy="1306512"/>
            </a:xfrm>
            <a:prstGeom prst="rect">
              <a:avLst/>
            </a:prstGeom>
            <a:noFill/>
          </p:spPr>
          <p:txBody>
            <a:bodyPr wrap="square" rtlCol="0">
              <a:spAutoFit/>
            </a:bodyPr>
            <a:lstStyle/>
            <a:p>
              <a:r>
                <a:rPr lang="en-US" sz="2400">
                  <a:solidFill>
                    <a:srgbClr val="F2F2F5"/>
                  </a:solidFill>
                  <a:latin typeface="Roboto Condensed"/>
                </a:rPr>
                <a:t>State</a:t>
              </a:r>
            </a:p>
            <a:p>
              <a:r>
                <a:rPr lang="en-US" sz="1330">
                  <a:solidFill>
                    <a:srgbClr val="F2F2F5"/>
                  </a:solidFill>
                  <a:latin typeface="Roboto Condensed"/>
                </a:rPr>
                <a:t>primary governmental divisions of the United States.</a:t>
              </a:r>
              <a:endParaRPr lang="uk-UA" sz="1330">
                <a:solidFill>
                  <a:srgbClr val="F2F2F5"/>
                </a:solidFill>
                <a:latin typeface="Roboto Condensed"/>
              </a:endParaRPr>
            </a:p>
          </p:txBody>
        </p:sp>
      </p:grpSp>
      <p:grpSp>
        <p:nvGrpSpPr>
          <p:cNvPr id="61" name="Group 60"/>
          <p:cNvGrpSpPr/>
          <p:nvPr/>
        </p:nvGrpSpPr>
        <p:grpSpPr>
          <a:xfrm>
            <a:off x="1042068" y="2909163"/>
            <a:ext cx="3644901" cy="721786"/>
            <a:chOff x="1626475" y="2883941"/>
            <a:chExt cx="5467352" cy="1082679"/>
          </a:xfrm>
        </p:grpSpPr>
        <p:sp>
          <p:nvSpPr>
            <p:cNvPr id="62" name="Oval 61"/>
            <p:cNvSpPr/>
            <p:nvPr/>
          </p:nvSpPr>
          <p:spPr>
            <a:xfrm>
              <a:off x="1626475" y="3174687"/>
              <a:ext cx="457200" cy="45720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333" b="1">
                <a:solidFill>
                  <a:srgbClr val="F2F2F5"/>
                </a:solidFill>
              </a:endParaRPr>
            </a:p>
          </p:txBody>
        </p:sp>
        <p:sp>
          <p:nvSpPr>
            <p:cNvPr id="63" name="TextBox 62"/>
            <p:cNvSpPr txBox="1"/>
            <p:nvPr/>
          </p:nvSpPr>
          <p:spPr>
            <a:xfrm>
              <a:off x="2438400" y="2883941"/>
              <a:ext cx="4655427" cy="692498"/>
            </a:xfrm>
            <a:prstGeom prst="rect">
              <a:avLst/>
            </a:prstGeom>
            <a:noFill/>
          </p:spPr>
          <p:txBody>
            <a:bodyPr wrap="square" rtlCol="0">
              <a:spAutoFit/>
            </a:bodyPr>
            <a:lstStyle/>
            <a:p>
              <a:r>
                <a:rPr lang="en-US" sz="2400">
                  <a:solidFill>
                    <a:srgbClr val="F2F2F5"/>
                  </a:solidFill>
                  <a:latin typeface="Roboto Condensed"/>
                </a:rPr>
                <a:t>County</a:t>
              </a:r>
              <a:endParaRPr lang="uk-UA" sz="2400">
                <a:solidFill>
                  <a:srgbClr val="F2F2F5"/>
                </a:solidFill>
                <a:latin typeface="Roboto Condensed"/>
              </a:endParaRPr>
            </a:p>
          </p:txBody>
        </p:sp>
        <p:sp>
          <p:nvSpPr>
            <p:cNvPr id="64" name="TextBox 63"/>
            <p:cNvSpPr txBox="1"/>
            <p:nvPr/>
          </p:nvSpPr>
          <p:spPr>
            <a:xfrm>
              <a:off x="2438400" y="3520439"/>
              <a:ext cx="4655427" cy="446181"/>
            </a:xfrm>
            <a:prstGeom prst="rect">
              <a:avLst/>
            </a:prstGeom>
            <a:noFill/>
          </p:spPr>
          <p:txBody>
            <a:bodyPr wrap="square" rtlCol="0">
              <a:spAutoFit/>
            </a:bodyPr>
            <a:lstStyle/>
            <a:p>
              <a:r>
                <a:rPr lang="en-US" sz="1333">
                  <a:solidFill>
                    <a:srgbClr val="F2F2F5"/>
                  </a:solidFill>
                </a:rPr>
                <a:t>Largest divisions within states.</a:t>
              </a:r>
            </a:p>
          </p:txBody>
        </p:sp>
      </p:grpSp>
      <p:grpSp>
        <p:nvGrpSpPr>
          <p:cNvPr id="65" name="Group 64"/>
          <p:cNvGrpSpPr/>
          <p:nvPr/>
        </p:nvGrpSpPr>
        <p:grpSpPr>
          <a:xfrm>
            <a:off x="1042068" y="3876849"/>
            <a:ext cx="3726575" cy="916776"/>
            <a:chOff x="1626475" y="2883941"/>
            <a:chExt cx="5589863" cy="1375165"/>
          </a:xfrm>
        </p:grpSpPr>
        <p:sp>
          <p:nvSpPr>
            <p:cNvPr id="66" name="Oval 65"/>
            <p:cNvSpPr/>
            <p:nvPr/>
          </p:nvSpPr>
          <p:spPr>
            <a:xfrm>
              <a:off x="1626475" y="3174687"/>
              <a:ext cx="457200" cy="45720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333" b="1">
                <a:solidFill>
                  <a:srgbClr val="F2F2F5"/>
                </a:solidFill>
              </a:endParaRPr>
            </a:p>
          </p:txBody>
        </p:sp>
        <p:sp>
          <p:nvSpPr>
            <p:cNvPr id="67" name="TextBox 66"/>
            <p:cNvSpPr txBox="1"/>
            <p:nvPr/>
          </p:nvSpPr>
          <p:spPr>
            <a:xfrm>
              <a:off x="2438400" y="2883941"/>
              <a:ext cx="4655427" cy="692498"/>
            </a:xfrm>
            <a:prstGeom prst="rect">
              <a:avLst/>
            </a:prstGeom>
            <a:noFill/>
          </p:spPr>
          <p:txBody>
            <a:bodyPr wrap="square" rtlCol="0">
              <a:spAutoFit/>
            </a:bodyPr>
            <a:lstStyle/>
            <a:p>
              <a:r>
                <a:rPr lang="en-US" sz="2400">
                  <a:solidFill>
                    <a:srgbClr val="F2F2F5"/>
                  </a:solidFill>
                  <a:latin typeface="Roboto Condensed"/>
                </a:rPr>
                <a:t>Census Tract</a:t>
              </a:r>
              <a:endParaRPr lang="uk-UA" sz="2400">
                <a:solidFill>
                  <a:srgbClr val="F2F2F5"/>
                </a:solidFill>
                <a:latin typeface="Roboto Condensed"/>
              </a:endParaRPr>
            </a:p>
          </p:txBody>
        </p:sp>
        <p:sp>
          <p:nvSpPr>
            <p:cNvPr id="68" name="TextBox 67"/>
            <p:cNvSpPr txBox="1"/>
            <p:nvPr/>
          </p:nvSpPr>
          <p:spPr>
            <a:xfrm>
              <a:off x="2438398" y="3520441"/>
              <a:ext cx="4777940" cy="738665"/>
            </a:xfrm>
            <a:prstGeom prst="rect">
              <a:avLst/>
            </a:prstGeom>
            <a:noFill/>
          </p:spPr>
          <p:txBody>
            <a:bodyPr wrap="square" rtlCol="0">
              <a:spAutoFit/>
            </a:bodyPr>
            <a:lstStyle/>
            <a:p>
              <a:r>
                <a:rPr lang="en-US" sz="1300">
                  <a:solidFill>
                    <a:srgbClr val="F2F2F5"/>
                  </a:solidFill>
                </a:rPr>
                <a:t>Collection of Census block groups, mostly between 1,200 and 8,000 people.</a:t>
              </a:r>
            </a:p>
          </p:txBody>
        </p:sp>
      </p:grpSp>
      <p:cxnSp>
        <p:nvCxnSpPr>
          <p:cNvPr id="28" name="Straight Connector 27"/>
          <p:cNvCxnSpPr>
            <a:stCxn id="17" idx="4"/>
          </p:cNvCxnSpPr>
          <p:nvPr/>
        </p:nvCxnSpPr>
        <p:spPr>
          <a:xfrm>
            <a:off x="1194468" y="1472416"/>
            <a:ext cx="0" cy="662888"/>
          </a:xfrm>
          <a:prstGeom prst="line">
            <a:avLst/>
          </a:prstGeom>
          <a:ln w="25400" cap="sq">
            <a:solidFill>
              <a:schemeClr val="accent2"/>
            </a:solidFill>
            <a:prstDash val="sysDash"/>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53" idx="4"/>
          </p:cNvCxnSpPr>
          <p:nvPr/>
        </p:nvCxnSpPr>
        <p:spPr>
          <a:xfrm>
            <a:off x="1194468" y="2440104"/>
            <a:ext cx="0" cy="684501"/>
          </a:xfrm>
          <a:prstGeom prst="line">
            <a:avLst/>
          </a:prstGeom>
          <a:ln w="25400" cap="sq">
            <a:solidFill>
              <a:schemeClr val="accent2"/>
            </a:solidFill>
            <a:prstDash val="sysDash"/>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62" idx="4"/>
          </p:cNvCxnSpPr>
          <p:nvPr/>
        </p:nvCxnSpPr>
        <p:spPr>
          <a:xfrm>
            <a:off x="1194468" y="3407792"/>
            <a:ext cx="0" cy="662888"/>
          </a:xfrm>
          <a:prstGeom prst="line">
            <a:avLst/>
          </a:prstGeom>
          <a:ln w="25400" cap="sq">
            <a:solidFill>
              <a:schemeClr val="accent2"/>
            </a:solidFill>
            <a:prstDash val="sysDash"/>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1042068" y="4854131"/>
            <a:ext cx="3644901" cy="926906"/>
            <a:chOff x="1626475" y="2883941"/>
            <a:chExt cx="5467352" cy="1390360"/>
          </a:xfrm>
        </p:grpSpPr>
        <p:sp>
          <p:nvSpPr>
            <p:cNvPr id="29" name="Oval 28"/>
            <p:cNvSpPr/>
            <p:nvPr/>
          </p:nvSpPr>
          <p:spPr>
            <a:xfrm>
              <a:off x="1626475" y="3174687"/>
              <a:ext cx="457200" cy="45720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333" b="1">
                <a:solidFill>
                  <a:srgbClr val="F2F2F5"/>
                </a:solidFill>
              </a:endParaRPr>
            </a:p>
          </p:txBody>
        </p:sp>
        <p:sp>
          <p:nvSpPr>
            <p:cNvPr id="30" name="TextBox 29"/>
            <p:cNvSpPr txBox="1"/>
            <p:nvPr/>
          </p:nvSpPr>
          <p:spPr>
            <a:xfrm>
              <a:off x="2438400" y="2883941"/>
              <a:ext cx="4655427" cy="692498"/>
            </a:xfrm>
            <a:prstGeom prst="rect">
              <a:avLst/>
            </a:prstGeom>
            <a:noFill/>
          </p:spPr>
          <p:txBody>
            <a:bodyPr wrap="square" rtlCol="0">
              <a:spAutoFit/>
            </a:bodyPr>
            <a:lstStyle/>
            <a:p>
              <a:r>
                <a:rPr lang="en-US" sz="2400">
                  <a:solidFill>
                    <a:srgbClr val="F2F2F5"/>
                  </a:solidFill>
                  <a:latin typeface="Roboto Condensed"/>
                </a:rPr>
                <a:t>Block Group</a:t>
              </a:r>
              <a:endParaRPr lang="uk-UA" sz="2400">
                <a:solidFill>
                  <a:srgbClr val="F2F2F5"/>
                </a:solidFill>
                <a:latin typeface="Roboto Condensed"/>
              </a:endParaRPr>
            </a:p>
          </p:txBody>
        </p:sp>
        <p:sp>
          <p:nvSpPr>
            <p:cNvPr id="31" name="TextBox 30"/>
            <p:cNvSpPr txBox="1"/>
            <p:nvPr/>
          </p:nvSpPr>
          <p:spPr>
            <a:xfrm>
              <a:off x="2438400" y="3520441"/>
              <a:ext cx="4655427" cy="753860"/>
            </a:xfrm>
            <a:prstGeom prst="rect">
              <a:avLst/>
            </a:prstGeom>
            <a:noFill/>
          </p:spPr>
          <p:txBody>
            <a:bodyPr wrap="square" rtlCol="0">
              <a:spAutoFit/>
            </a:bodyPr>
            <a:lstStyle/>
            <a:p>
              <a:r>
                <a:rPr lang="en-US" sz="1300">
                  <a:solidFill>
                    <a:srgbClr val="F2F2F5"/>
                  </a:solidFill>
                </a:rPr>
                <a:t>Collection of residential blocks, mostly, between 600 and 3,000 people.</a:t>
              </a:r>
            </a:p>
          </p:txBody>
        </p:sp>
      </p:grpSp>
      <p:cxnSp>
        <p:nvCxnSpPr>
          <p:cNvPr id="32" name="Straight Connector 31"/>
          <p:cNvCxnSpPr/>
          <p:nvPr/>
        </p:nvCxnSpPr>
        <p:spPr>
          <a:xfrm>
            <a:off x="1193799" y="4392422"/>
            <a:ext cx="0" cy="662888"/>
          </a:xfrm>
          <a:prstGeom prst="line">
            <a:avLst/>
          </a:prstGeom>
          <a:ln w="25400" cap="sq">
            <a:solidFill>
              <a:schemeClr val="accent2"/>
            </a:solidFill>
            <a:prstDash val="sysDash"/>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042068" y="5845273"/>
            <a:ext cx="3644901" cy="926904"/>
            <a:chOff x="1626475" y="2883941"/>
            <a:chExt cx="5467352" cy="1390355"/>
          </a:xfrm>
        </p:grpSpPr>
        <p:sp>
          <p:nvSpPr>
            <p:cNvPr id="34" name="Oval 33"/>
            <p:cNvSpPr/>
            <p:nvPr/>
          </p:nvSpPr>
          <p:spPr>
            <a:xfrm>
              <a:off x="1626475" y="3174687"/>
              <a:ext cx="457200" cy="45720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333" b="1">
                <a:solidFill>
                  <a:srgbClr val="F2F2F5"/>
                </a:solidFill>
              </a:endParaRPr>
            </a:p>
          </p:txBody>
        </p:sp>
        <p:sp>
          <p:nvSpPr>
            <p:cNvPr id="35" name="TextBox 34"/>
            <p:cNvSpPr txBox="1"/>
            <p:nvPr/>
          </p:nvSpPr>
          <p:spPr>
            <a:xfrm>
              <a:off x="2438400" y="2883941"/>
              <a:ext cx="4655427" cy="692498"/>
            </a:xfrm>
            <a:prstGeom prst="rect">
              <a:avLst/>
            </a:prstGeom>
            <a:noFill/>
          </p:spPr>
          <p:txBody>
            <a:bodyPr wrap="square" rtlCol="0">
              <a:spAutoFit/>
            </a:bodyPr>
            <a:lstStyle/>
            <a:p>
              <a:r>
                <a:rPr lang="en-US" sz="2400">
                  <a:solidFill>
                    <a:srgbClr val="F2F2F5"/>
                  </a:solidFill>
                  <a:latin typeface="Roboto Condensed"/>
                </a:rPr>
                <a:t>Block</a:t>
              </a:r>
              <a:endParaRPr lang="uk-UA" sz="2400">
                <a:solidFill>
                  <a:srgbClr val="F2F2F5"/>
                </a:solidFill>
                <a:latin typeface="Roboto Condensed"/>
              </a:endParaRPr>
            </a:p>
          </p:txBody>
        </p:sp>
        <p:sp>
          <p:nvSpPr>
            <p:cNvPr id="36" name="TextBox 35"/>
            <p:cNvSpPr txBox="1"/>
            <p:nvPr/>
          </p:nvSpPr>
          <p:spPr>
            <a:xfrm>
              <a:off x="2438400" y="3520437"/>
              <a:ext cx="4655427" cy="753859"/>
            </a:xfrm>
            <a:prstGeom prst="rect">
              <a:avLst/>
            </a:prstGeom>
            <a:noFill/>
          </p:spPr>
          <p:txBody>
            <a:bodyPr wrap="square" rtlCol="0">
              <a:spAutoFit/>
            </a:bodyPr>
            <a:lstStyle/>
            <a:p>
              <a:r>
                <a:rPr lang="en-US" sz="1333">
                  <a:solidFill>
                    <a:srgbClr val="F2F2F5"/>
                  </a:solidFill>
                </a:rPr>
                <a:t>Residential block, bounded on all sides by streets.</a:t>
              </a:r>
            </a:p>
          </p:txBody>
        </p:sp>
      </p:grpSp>
      <p:sp>
        <p:nvSpPr>
          <p:cNvPr id="4" name="Rectangle 3"/>
          <p:cNvSpPr/>
          <p:nvPr/>
        </p:nvSpPr>
        <p:spPr>
          <a:xfrm>
            <a:off x="771575" y="5854643"/>
            <a:ext cx="3982983" cy="873580"/>
          </a:xfrm>
          <a:prstGeom prst="rect">
            <a:avLst/>
          </a:prstGeom>
          <a:solidFill>
            <a:schemeClr val="accent1">
              <a:lumMod val="20000"/>
              <a:lumOff val="80000"/>
              <a:alpha val="28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F2F5"/>
              </a:solidFill>
            </a:endParaRPr>
          </a:p>
        </p:txBody>
      </p:sp>
      <p:cxnSp>
        <p:nvCxnSpPr>
          <p:cNvPr id="37" name="Straight Connector 36"/>
          <p:cNvCxnSpPr/>
          <p:nvPr/>
        </p:nvCxnSpPr>
        <p:spPr>
          <a:xfrm>
            <a:off x="1193799" y="5383561"/>
            <a:ext cx="0" cy="662888"/>
          </a:xfrm>
          <a:prstGeom prst="line">
            <a:avLst/>
          </a:prstGeom>
          <a:ln w="25400" cap="sq">
            <a:solidFill>
              <a:schemeClr val="accent2"/>
            </a:solidFill>
            <a:prstDash val="sysDash"/>
            <a:bevel/>
            <a:headEnd type="none"/>
            <a:tailEnd type="non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0319" y="-22454"/>
            <a:ext cx="7361559"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113" y="-6412"/>
            <a:ext cx="7374452"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6826" y="0"/>
            <a:ext cx="7394713" cy="6858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6826" y="-29616"/>
            <a:ext cx="7388320" cy="6858000"/>
          </a:xfrm>
          <a:prstGeom prst="rect">
            <a:avLst/>
          </a:prstGeom>
        </p:spPr>
      </p:pic>
      <p:sp>
        <p:nvSpPr>
          <p:cNvPr id="38" name="Rectangle 37"/>
          <p:cNvSpPr/>
          <p:nvPr/>
        </p:nvSpPr>
        <p:spPr>
          <a:xfrm>
            <a:off x="764398" y="4900286"/>
            <a:ext cx="3982983" cy="873580"/>
          </a:xfrm>
          <a:prstGeom prst="rect">
            <a:avLst/>
          </a:prstGeom>
          <a:solidFill>
            <a:schemeClr val="accent1">
              <a:lumMod val="20000"/>
              <a:lumOff val="80000"/>
              <a:alpha val="28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F2F5"/>
              </a:solidFill>
            </a:endParaRPr>
          </a:p>
        </p:txBody>
      </p:sp>
      <p:sp>
        <p:nvSpPr>
          <p:cNvPr id="39" name="Rectangle 38"/>
          <p:cNvSpPr/>
          <p:nvPr/>
        </p:nvSpPr>
        <p:spPr>
          <a:xfrm>
            <a:off x="771574" y="3899774"/>
            <a:ext cx="3982983" cy="873580"/>
          </a:xfrm>
          <a:prstGeom prst="rect">
            <a:avLst/>
          </a:prstGeom>
          <a:solidFill>
            <a:schemeClr val="accent1">
              <a:lumMod val="20000"/>
              <a:lumOff val="80000"/>
              <a:alpha val="28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F2F5"/>
              </a:solidFill>
            </a:endParaRPr>
          </a:p>
        </p:txBody>
      </p:sp>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459" r="103"/>
          <a:stretch/>
        </p:blipFill>
        <p:spPr>
          <a:xfrm>
            <a:off x="4849650" y="42375"/>
            <a:ext cx="8309760" cy="6786009"/>
          </a:xfrm>
          <a:prstGeom prst="rect">
            <a:avLst/>
          </a:prstGeom>
        </p:spPr>
      </p:pic>
      <p:sp>
        <p:nvSpPr>
          <p:cNvPr id="40" name="Rectangle 39"/>
          <p:cNvSpPr/>
          <p:nvPr/>
        </p:nvSpPr>
        <p:spPr>
          <a:xfrm>
            <a:off x="762760" y="2935609"/>
            <a:ext cx="3982983" cy="873580"/>
          </a:xfrm>
          <a:prstGeom prst="rect">
            <a:avLst/>
          </a:prstGeom>
          <a:solidFill>
            <a:schemeClr val="accent1">
              <a:lumMod val="20000"/>
              <a:lumOff val="80000"/>
              <a:alpha val="28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F2F5"/>
              </a:solidFill>
            </a:endParaRPr>
          </a:p>
        </p:txBody>
      </p:sp>
      <p:sp>
        <p:nvSpPr>
          <p:cNvPr id="9" name="Freeform 8"/>
          <p:cNvSpPr/>
          <p:nvPr/>
        </p:nvSpPr>
        <p:spPr>
          <a:xfrm>
            <a:off x="5406189" y="2470484"/>
            <a:ext cx="5502484" cy="4283242"/>
          </a:xfrm>
          <a:custGeom>
            <a:avLst/>
            <a:gdLst>
              <a:gd name="connsiteX0" fmla="*/ 0 w 5502484"/>
              <a:gd name="connsiteY0" fmla="*/ 0 h 4283242"/>
              <a:gd name="connsiteX1" fmla="*/ 0 w 5502484"/>
              <a:gd name="connsiteY1" fmla="*/ 0 h 4283242"/>
              <a:gd name="connsiteX2" fmla="*/ 16043 w 5502484"/>
              <a:gd name="connsiteY2" fmla="*/ 1155032 h 4283242"/>
              <a:gd name="connsiteX3" fmla="*/ 80211 w 5502484"/>
              <a:gd name="connsiteY3" fmla="*/ 1171074 h 4283242"/>
              <a:gd name="connsiteX4" fmla="*/ 96253 w 5502484"/>
              <a:gd name="connsiteY4" fmla="*/ 1251284 h 4283242"/>
              <a:gd name="connsiteX5" fmla="*/ 96253 w 5502484"/>
              <a:gd name="connsiteY5" fmla="*/ 2855495 h 4283242"/>
              <a:gd name="connsiteX6" fmla="*/ 176464 w 5502484"/>
              <a:gd name="connsiteY6" fmla="*/ 2871537 h 4283242"/>
              <a:gd name="connsiteX7" fmla="*/ 224590 w 5502484"/>
              <a:gd name="connsiteY7" fmla="*/ 3064042 h 4283242"/>
              <a:gd name="connsiteX8" fmla="*/ 240632 w 5502484"/>
              <a:gd name="connsiteY8" fmla="*/ 3112169 h 4283242"/>
              <a:gd name="connsiteX9" fmla="*/ 336885 w 5502484"/>
              <a:gd name="connsiteY9" fmla="*/ 3160295 h 4283242"/>
              <a:gd name="connsiteX10" fmla="*/ 352927 w 5502484"/>
              <a:gd name="connsiteY10" fmla="*/ 3288632 h 4283242"/>
              <a:gd name="connsiteX11" fmla="*/ 433137 w 5502484"/>
              <a:gd name="connsiteY11" fmla="*/ 3272590 h 4283242"/>
              <a:gd name="connsiteX12" fmla="*/ 529390 w 5502484"/>
              <a:gd name="connsiteY12" fmla="*/ 3240505 h 4283242"/>
              <a:gd name="connsiteX13" fmla="*/ 625643 w 5502484"/>
              <a:gd name="connsiteY13" fmla="*/ 3192379 h 4283242"/>
              <a:gd name="connsiteX14" fmla="*/ 641685 w 5502484"/>
              <a:gd name="connsiteY14" fmla="*/ 3240505 h 4283242"/>
              <a:gd name="connsiteX15" fmla="*/ 593558 w 5502484"/>
              <a:gd name="connsiteY15" fmla="*/ 3320716 h 4283242"/>
              <a:gd name="connsiteX16" fmla="*/ 545432 w 5502484"/>
              <a:gd name="connsiteY16" fmla="*/ 3336758 h 4283242"/>
              <a:gd name="connsiteX17" fmla="*/ 529390 w 5502484"/>
              <a:gd name="connsiteY17" fmla="*/ 3416969 h 4283242"/>
              <a:gd name="connsiteX18" fmla="*/ 481264 w 5502484"/>
              <a:gd name="connsiteY18" fmla="*/ 3449053 h 4283242"/>
              <a:gd name="connsiteX19" fmla="*/ 465222 w 5502484"/>
              <a:gd name="connsiteY19" fmla="*/ 3497179 h 4283242"/>
              <a:gd name="connsiteX20" fmla="*/ 497306 w 5502484"/>
              <a:gd name="connsiteY20" fmla="*/ 3545305 h 4283242"/>
              <a:gd name="connsiteX21" fmla="*/ 529390 w 5502484"/>
              <a:gd name="connsiteY21" fmla="*/ 3577390 h 4283242"/>
              <a:gd name="connsiteX22" fmla="*/ 561474 w 5502484"/>
              <a:gd name="connsiteY22" fmla="*/ 3689684 h 4283242"/>
              <a:gd name="connsiteX23" fmla="*/ 609600 w 5502484"/>
              <a:gd name="connsiteY23" fmla="*/ 3705727 h 4283242"/>
              <a:gd name="connsiteX24" fmla="*/ 689811 w 5502484"/>
              <a:gd name="connsiteY24" fmla="*/ 3721769 h 4283242"/>
              <a:gd name="connsiteX25" fmla="*/ 882316 w 5502484"/>
              <a:gd name="connsiteY25" fmla="*/ 3850105 h 4283242"/>
              <a:gd name="connsiteX26" fmla="*/ 914400 w 5502484"/>
              <a:gd name="connsiteY26" fmla="*/ 3882190 h 4283242"/>
              <a:gd name="connsiteX27" fmla="*/ 962527 w 5502484"/>
              <a:gd name="connsiteY27" fmla="*/ 3898232 h 4283242"/>
              <a:gd name="connsiteX28" fmla="*/ 1010653 w 5502484"/>
              <a:gd name="connsiteY28" fmla="*/ 4170948 h 4283242"/>
              <a:gd name="connsiteX29" fmla="*/ 1026695 w 5502484"/>
              <a:gd name="connsiteY29" fmla="*/ 4219074 h 4283242"/>
              <a:gd name="connsiteX30" fmla="*/ 1347537 w 5502484"/>
              <a:gd name="connsiteY30" fmla="*/ 4235116 h 4283242"/>
              <a:gd name="connsiteX31" fmla="*/ 1443790 w 5502484"/>
              <a:gd name="connsiteY31" fmla="*/ 4251158 h 4283242"/>
              <a:gd name="connsiteX32" fmla="*/ 1572127 w 5502484"/>
              <a:gd name="connsiteY32" fmla="*/ 4283242 h 4283242"/>
              <a:gd name="connsiteX33" fmla="*/ 1860885 w 5502484"/>
              <a:gd name="connsiteY33" fmla="*/ 4267200 h 4283242"/>
              <a:gd name="connsiteX34" fmla="*/ 2630906 w 5502484"/>
              <a:gd name="connsiteY34" fmla="*/ 4251158 h 4283242"/>
              <a:gd name="connsiteX35" fmla="*/ 2646948 w 5502484"/>
              <a:gd name="connsiteY35" fmla="*/ 4058653 h 4283242"/>
              <a:gd name="connsiteX36" fmla="*/ 2695074 w 5502484"/>
              <a:gd name="connsiteY36" fmla="*/ 4090737 h 4283242"/>
              <a:gd name="connsiteX37" fmla="*/ 3208422 w 5502484"/>
              <a:gd name="connsiteY37" fmla="*/ 4042611 h 4283242"/>
              <a:gd name="connsiteX38" fmla="*/ 3224464 w 5502484"/>
              <a:gd name="connsiteY38" fmla="*/ 3994484 h 4283242"/>
              <a:gd name="connsiteX39" fmla="*/ 3513222 w 5502484"/>
              <a:gd name="connsiteY39" fmla="*/ 3930316 h 4283242"/>
              <a:gd name="connsiteX40" fmla="*/ 3657600 w 5502484"/>
              <a:gd name="connsiteY40" fmla="*/ 3914274 h 4283242"/>
              <a:gd name="connsiteX41" fmla="*/ 3721769 w 5502484"/>
              <a:gd name="connsiteY41" fmla="*/ 3898232 h 4283242"/>
              <a:gd name="connsiteX42" fmla="*/ 3753853 w 5502484"/>
              <a:gd name="connsiteY42" fmla="*/ 3801979 h 4283242"/>
              <a:gd name="connsiteX43" fmla="*/ 3769895 w 5502484"/>
              <a:gd name="connsiteY43" fmla="*/ 2213811 h 4283242"/>
              <a:gd name="connsiteX44" fmla="*/ 3834064 w 5502484"/>
              <a:gd name="connsiteY44" fmla="*/ 2197769 h 4283242"/>
              <a:gd name="connsiteX45" fmla="*/ 3850106 w 5502484"/>
              <a:gd name="connsiteY45" fmla="*/ 1828800 h 4283242"/>
              <a:gd name="connsiteX46" fmla="*/ 3866148 w 5502484"/>
              <a:gd name="connsiteY46" fmla="*/ 1507958 h 4283242"/>
              <a:gd name="connsiteX47" fmla="*/ 4283243 w 5502484"/>
              <a:gd name="connsiteY47" fmla="*/ 1475874 h 4283242"/>
              <a:gd name="connsiteX48" fmla="*/ 4620127 w 5502484"/>
              <a:gd name="connsiteY48" fmla="*/ 1443790 h 4283242"/>
              <a:gd name="connsiteX49" fmla="*/ 4636169 w 5502484"/>
              <a:gd name="connsiteY49" fmla="*/ 1395663 h 4283242"/>
              <a:gd name="connsiteX50" fmla="*/ 4668253 w 5502484"/>
              <a:gd name="connsiteY50" fmla="*/ 1315453 h 4283242"/>
              <a:gd name="connsiteX51" fmla="*/ 4732422 w 5502484"/>
              <a:gd name="connsiteY51" fmla="*/ 1299411 h 4283242"/>
              <a:gd name="connsiteX52" fmla="*/ 4796590 w 5502484"/>
              <a:gd name="connsiteY52" fmla="*/ 1171074 h 4283242"/>
              <a:gd name="connsiteX53" fmla="*/ 4924927 w 5502484"/>
              <a:gd name="connsiteY53" fmla="*/ 850232 h 4283242"/>
              <a:gd name="connsiteX54" fmla="*/ 5021179 w 5502484"/>
              <a:gd name="connsiteY54" fmla="*/ 882316 h 4283242"/>
              <a:gd name="connsiteX55" fmla="*/ 5053264 w 5502484"/>
              <a:gd name="connsiteY55" fmla="*/ 914400 h 4283242"/>
              <a:gd name="connsiteX56" fmla="*/ 5486400 w 5502484"/>
              <a:gd name="connsiteY56" fmla="*/ 914400 h 4283242"/>
              <a:gd name="connsiteX57" fmla="*/ 5502443 w 5502484"/>
              <a:gd name="connsiteY57" fmla="*/ 577516 h 4283242"/>
              <a:gd name="connsiteX58" fmla="*/ 5454316 w 5502484"/>
              <a:gd name="connsiteY58" fmla="*/ 561474 h 428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502484" h="4283242">
                <a:moveTo>
                  <a:pt x="0" y="0"/>
                </a:moveTo>
                <a:lnTo>
                  <a:pt x="0" y="0"/>
                </a:lnTo>
                <a:cubicBezTo>
                  <a:pt x="5348" y="385011"/>
                  <a:pt x="-10269" y="770884"/>
                  <a:pt x="16043" y="1155032"/>
                </a:cubicBezTo>
                <a:cubicBezTo>
                  <a:pt x="17550" y="1177028"/>
                  <a:pt x="66096" y="1154137"/>
                  <a:pt x="80211" y="1171074"/>
                </a:cubicBezTo>
                <a:cubicBezTo>
                  <a:pt x="97666" y="1192020"/>
                  <a:pt x="90906" y="1224547"/>
                  <a:pt x="96253" y="1251284"/>
                </a:cubicBezTo>
                <a:cubicBezTo>
                  <a:pt x="87718" y="1635377"/>
                  <a:pt x="58675" y="2504767"/>
                  <a:pt x="96253" y="2855495"/>
                </a:cubicBezTo>
                <a:cubicBezTo>
                  <a:pt x="99158" y="2882606"/>
                  <a:pt x="149727" y="2866190"/>
                  <a:pt x="176464" y="2871537"/>
                </a:cubicBezTo>
                <a:cubicBezTo>
                  <a:pt x="205210" y="3130250"/>
                  <a:pt x="161436" y="2937732"/>
                  <a:pt x="224590" y="3064042"/>
                </a:cubicBezTo>
                <a:cubicBezTo>
                  <a:pt x="232152" y="3079167"/>
                  <a:pt x="230068" y="3098964"/>
                  <a:pt x="240632" y="3112169"/>
                </a:cubicBezTo>
                <a:cubicBezTo>
                  <a:pt x="263249" y="3140440"/>
                  <a:pt x="305181" y="3149727"/>
                  <a:pt x="336885" y="3160295"/>
                </a:cubicBezTo>
                <a:cubicBezTo>
                  <a:pt x="342232" y="3203074"/>
                  <a:pt x="324870" y="3255899"/>
                  <a:pt x="352927" y="3288632"/>
                </a:cubicBezTo>
                <a:cubicBezTo>
                  <a:pt x="370671" y="3309334"/>
                  <a:pt x="406832" y="3279764"/>
                  <a:pt x="433137" y="3272590"/>
                </a:cubicBezTo>
                <a:cubicBezTo>
                  <a:pt x="465765" y="3263691"/>
                  <a:pt x="501250" y="3259265"/>
                  <a:pt x="529390" y="3240505"/>
                </a:cubicBezTo>
                <a:cubicBezTo>
                  <a:pt x="591586" y="3199041"/>
                  <a:pt x="559225" y="3214518"/>
                  <a:pt x="625643" y="3192379"/>
                </a:cubicBezTo>
                <a:cubicBezTo>
                  <a:pt x="630990" y="3208421"/>
                  <a:pt x="641685" y="3223595"/>
                  <a:pt x="641685" y="3240505"/>
                </a:cubicBezTo>
                <a:cubicBezTo>
                  <a:pt x="641685" y="3270791"/>
                  <a:pt x="618974" y="3305466"/>
                  <a:pt x="593558" y="3320716"/>
                </a:cubicBezTo>
                <a:cubicBezTo>
                  <a:pt x="579058" y="3329416"/>
                  <a:pt x="561474" y="3331411"/>
                  <a:pt x="545432" y="3336758"/>
                </a:cubicBezTo>
                <a:cubicBezTo>
                  <a:pt x="540085" y="3363495"/>
                  <a:pt x="542918" y="3393295"/>
                  <a:pt x="529390" y="3416969"/>
                </a:cubicBezTo>
                <a:cubicBezTo>
                  <a:pt x="519824" y="3433709"/>
                  <a:pt x="493308" y="3433998"/>
                  <a:pt x="481264" y="3449053"/>
                </a:cubicBezTo>
                <a:cubicBezTo>
                  <a:pt x="470701" y="3462257"/>
                  <a:pt x="470569" y="3481137"/>
                  <a:pt x="465222" y="3497179"/>
                </a:cubicBezTo>
                <a:cubicBezTo>
                  <a:pt x="475917" y="3513221"/>
                  <a:pt x="485262" y="3530250"/>
                  <a:pt x="497306" y="3545305"/>
                </a:cubicBezTo>
                <a:cubicBezTo>
                  <a:pt x="506754" y="3557116"/>
                  <a:pt x="522626" y="3563862"/>
                  <a:pt x="529390" y="3577390"/>
                </a:cubicBezTo>
                <a:cubicBezTo>
                  <a:pt x="529806" y="3578223"/>
                  <a:pt x="553590" y="3681800"/>
                  <a:pt x="561474" y="3689684"/>
                </a:cubicBezTo>
                <a:cubicBezTo>
                  <a:pt x="573431" y="3701641"/>
                  <a:pt x="593195" y="3701626"/>
                  <a:pt x="609600" y="3705727"/>
                </a:cubicBezTo>
                <a:cubicBezTo>
                  <a:pt x="636052" y="3712340"/>
                  <a:pt x="663074" y="3716422"/>
                  <a:pt x="689811" y="3721769"/>
                </a:cubicBezTo>
                <a:cubicBezTo>
                  <a:pt x="717038" y="3912358"/>
                  <a:pt x="663773" y="3799671"/>
                  <a:pt x="882316" y="3850105"/>
                </a:cubicBezTo>
                <a:cubicBezTo>
                  <a:pt x="897053" y="3853506"/>
                  <a:pt x="901431" y="3874408"/>
                  <a:pt x="914400" y="3882190"/>
                </a:cubicBezTo>
                <a:cubicBezTo>
                  <a:pt x="928900" y="3890890"/>
                  <a:pt x="946485" y="3892885"/>
                  <a:pt x="962527" y="3898232"/>
                </a:cubicBezTo>
                <a:cubicBezTo>
                  <a:pt x="1024227" y="4083333"/>
                  <a:pt x="972445" y="3903492"/>
                  <a:pt x="1010653" y="4170948"/>
                </a:cubicBezTo>
                <a:cubicBezTo>
                  <a:pt x="1013044" y="4187688"/>
                  <a:pt x="1010084" y="4215910"/>
                  <a:pt x="1026695" y="4219074"/>
                </a:cubicBezTo>
                <a:cubicBezTo>
                  <a:pt x="1131885" y="4239110"/>
                  <a:pt x="1240590" y="4229769"/>
                  <a:pt x="1347537" y="4235116"/>
                </a:cubicBezTo>
                <a:cubicBezTo>
                  <a:pt x="1379621" y="4240463"/>
                  <a:pt x="1411985" y="4244343"/>
                  <a:pt x="1443790" y="4251158"/>
                </a:cubicBezTo>
                <a:cubicBezTo>
                  <a:pt x="1486907" y="4260397"/>
                  <a:pt x="1572127" y="4283242"/>
                  <a:pt x="1572127" y="4283242"/>
                </a:cubicBezTo>
                <a:cubicBezTo>
                  <a:pt x="1668380" y="4277895"/>
                  <a:pt x="1764528" y="4270120"/>
                  <a:pt x="1860885" y="4267200"/>
                </a:cubicBezTo>
                <a:cubicBezTo>
                  <a:pt x="2117497" y="4259424"/>
                  <a:pt x="2382761" y="4316992"/>
                  <a:pt x="2630906" y="4251158"/>
                </a:cubicBezTo>
                <a:cubicBezTo>
                  <a:pt x="2693144" y="4234646"/>
                  <a:pt x="2641601" y="4122821"/>
                  <a:pt x="2646948" y="4058653"/>
                </a:cubicBezTo>
                <a:cubicBezTo>
                  <a:pt x="2662990" y="4069348"/>
                  <a:pt x="2675803" y="4090153"/>
                  <a:pt x="2695074" y="4090737"/>
                </a:cubicBezTo>
                <a:cubicBezTo>
                  <a:pt x="3160794" y="4104850"/>
                  <a:pt x="3065726" y="4185302"/>
                  <a:pt x="3208422" y="4042611"/>
                </a:cubicBezTo>
                <a:cubicBezTo>
                  <a:pt x="3213769" y="4026569"/>
                  <a:pt x="3224464" y="4011394"/>
                  <a:pt x="3224464" y="3994484"/>
                </a:cubicBezTo>
                <a:cubicBezTo>
                  <a:pt x="3224464" y="3816404"/>
                  <a:pt x="3046882" y="3905772"/>
                  <a:pt x="3513222" y="3930316"/>
                </a:cubicBezTo>
                <a:cubicBezTo>
                  <a:pt x="3561348" y="3924969"/>
                  <a:pt x="3609741" y="3921637"/>
                  <a:pt x="3657600" y="3914274"/>
                </a:cubicBezTo>
                <a:cubicBezTo>
                  <a:pt x="3679392" y="3910921"/>
                  <a:pt x="3707420" y="3914972"/>
                  <a:pt x="3721769" y="3898232"/>
                </a:cubicBezTo>
                <a:cubicBezTo>
                  <a:pt x="3743779" y="3872554"/>
                  <a:pt x="3743158" y="3834063"/>
                  <a:pt x="3753853" y="3801979"/>
                </a:cubicBezTo>
                <a:cubicBezTo>
                  <a:pt x="3759200" y="3272590"/>
                  <a:pt x="3743457" y="2742567"/>
                  <a:pt x="3769895" y="2213811"/>
                </a:cubicBezTo>
                <a:cubicBezTo>
                  <a:pt x="3770996" y="2191791"/>
                  <a:pt x="3829567" y="2219354"/>
                  <a:pt x="3834064" y="2197769"/>
                </a:cubicBezTo>
                <a:cubicBezTo>
                  <a:pt x="3859172" y="2077251"/>
                  <a:pt x="3844386" y="1951773"/>
                  <a:pt x="3850106" y="1828800"/>
                </a:cubicBezTo>
                <a:cubicBezTo>
                  <a:pt x="3855081" y="1721835"/>
                  <a:pt x="3783135" y="1575598"/>
                  <a:pt x="3866148" y="1507958"/>
                </a:cubicBezTo>
                <a:cubicBezTo>
                  <a:pt x="3974249" y="1419876"/>
                  <a:pt x="4144429" y="1489094"/>
                  <a:pt x="4283243" y="1475874"/>
                </a:cubicBezTo>
                <a:lnTo>
                  <a:pt x="4620127" y="1443790"/>
                </a:lnTo>
                <a:cubicBezTo>
                  <a:pt x="4625474" y="1427748"/>
                  <a:pt x="4636169" y="1412573"/>
                  <a:pt x="4636169" y="1395663"/>
                </a:cubicBezTo>
                <a:cubicBezTo>
                  <a:pt x="4636169" y="1289005"/>
                  <a:pt x="4579485" y="1285864"/>
                  <a:pt x="4668253" y="1315453"/>
                </a:cubicBezTo>
                <a:cubicBezTo>
                  <a:pt x="4689643" y="1310106"/>
                  <a:pt x="4723298" y="1319483"/>
                  <a:pt x="4732422" y="1299411"/>
                </a:cubicBezTo>
                <a:cubicBezTo>
                  <a:pt x="4799252" y="1152385"/>
                  <a:pt x="4686217" y="1097492"/>
                  <a:pt x="4796590" y="1171074"/>
                </a:cubicBezTo>
                <a:cubicBezTo>
                  <a:pt x="5059329" y="1096006"/>
                  <a:pt x="4763715" y="1218719"/>
                  <a:pt x="4924927" y="850232"/>
                </a:cubicBezTo>
                <a:cubicBezTo>
                  <a:pt x="4938482" y="819248"/>
                  <a:pt x="5021179" y="882316"/>
                  <a:pt x="5021179" y="882316"/>
                </a:cubicBezTo>
                <a:cubicBezTo>
                  <a:pt x="5031874" y="893011"/>
                  <a:pt x="5038239" y="912666"/>
                  <a:pt x="5053264" y="914400"/>
                </a:cubicBezTo>
                <a:cubicBezTo>
                  <a:pt x="5389142" y="953155"/>
                  <a:pt x="5325110" y="968163"/>
                  <a:pt x="5486400" y="914400"/>
                </a:cubicBezTo>
                <a:cubicBezTo>
                  <a:pt x="5504111" y="631042"/>
                  <a:pt x="5502443" y="743452"/>
                  <a:pt x="5502443" y="577516"/>
                </a:cubicBezTo>
                <a:lnTo>
                  <a:pt x="5454316" y="561474"/>
                </a:lnTo>
              </a:path>
            </a:pathLst>
          </a:cu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F2F5"/>
              </a:solidFill>
            </a:endParaRPr>
          </a:p>
        </p:txBody>
      </p:sp>
      <p:sp>
        <p:nvSpPr>
          <p:cNvPr id="10" name="Freeform 9"/>
          <p:cNvSpPr/>
          <p:nvPr/>
        </p:nvSpPr>
        <p:spPr>
          <a:xfrm>
            <a:off x="5390147" y="156921"/>
            <a:ext cx="6416842" cy="6571302"/>
          </a:xfrm>
          <a:custGeom>
            <a:avLst/>
            <a:gdLst>
              <a:gd name="connsiteX0" fmla="*/ 0 w 6416842"/>
              <a:gd name="connsiteY0" fmla="*/ 2313563 h 6571302"/>
              <a:gd name="connsiteX1" fmla="*/ 0 w 6416842"/>
              <a:gd name="connsiteY1" fmla="*/ 2313563 h 6571302"/>
              <a:gd name="connsiteX2" fmla="*/ 16042 w 6416842"/>
              <a:gd name="connsiteY2" fmla="*/ 3244005 h 6571302"/>
              <a:gd name="connsiteX3" fmla="*/ 32085 w 6416842"/>
              <a:gd name="connsiteY3" fmla="*/ 3308174 h 6571302"/>
              <a:gd name="connsiteX4" fmla="*/ 48127 w 6416842"/>
              <a:gd name="connsiteY4" fmla="*/ 3468595 h 6571302"/>
              <a:gd name="connsiteX5" fmla="*/ 112295 w 6416842"/>
              <a:gd name="connsiteY5" fmla="*/ 5201142 h 6571302"/>
              <a:gd name="connsiteX6" fmla="*/ 160421 w 6416842"/>
              <a:gd name="connsiteY6" fmla="*/ 5217184 h 6571302"/>
              <a:gd name="connsiteX7" fmla="*/ 176464 w 6416842"/>
              <a:gd name="connsiteY7" fmla="*/ 5297395 h 6571302"/>
              <a:gd name="connsiteX8" fmla="*/ 224590 w 6416842"/>
              <a:gd name="connsiteY8" fmla="*/ 5313437 h 6571302"/>
              <a:gd name="connsiteX9" fmla="*/ 272716 w 6416842"/>
              <a:gd name="connsiteY9" fmla="*/ 5361563 h 6571302"/>
              <a:gd name="connsiteX10" fmla="*/ 288758 w 6416842"/>
              <a:gd name="connsiteY10" fmla="*/ 5409690 h 6571302"/>
              <a:gd name="connsiteX11" fmla="*/ 336885 w 6416842"/>
              <a:gd name="connsiteY11" fmla="*/ 5441774 h 6571302"/>
              <a:gd name="connsiteX12" fmla="*/ 368969 w 6416842"/>
              <a:gd name="connsiteY12" fmla="*/ 5489900 h 6571302"/>
              <a:gd name="connsiteX13" fmla="*/ 385011 w 6416842"/>
              <a:gd name="connsiteY13" fmla="*/ 5554068 h 6571302"/>
              <a:gd name="connsiteX14" fmla="*/ 401053 w 6416842"/>
              <a:gd name="connsiteY14" fmla="*/ 5682405 h 6571302"/>
              <a:gd name="connsiteX15" fmla="*/ 449179 w 6416842"/>
              <a:gd name="connsiteY15" fmla="*/ 5650321 h 6571302"/>
              <a:gd name="connsiteX16" fmla="*/ 561474 w 6416842"/>
              <a:gd name="connsiteY16" fmla="*/ 5538026 h 6571302"/>
              <a:gd name="connsiteX17" fmla="*/ 593558 w 6416842"/>
              <a:gd name="connsiteY17" fmla="*/ 5570111 h 6571302"/>
              <a:gd name="connsiteX18" fmla="*/ 561474 w 6416842"/>
              <a:gd name="connsiteY18" fmla="*/ 5714490 h 6571302"/>
              <a:gd name="connsiteX19" fmla="*/ 529390 w 6416842"/>
              <a:gd name="connsiteY19" fmla="*/ 5762616 h 6571302"/>
              <a:gd name="connsiteX20" fmla="*/ 513348 w 6416842"/>
              <a:gd name="connsiteY20" fmla="*/ 5810742 h 6571302"/>
              <a:gd name="connsiteX21" fmla="*/ 529390 w 6416842"/>
              <a:gd name="connsiteY21" fmla="*/ 5923037 h 6571302"/>
              <a:gd name="connsiteX22" fmla="*/ 577516 w 6416842"/>
              <a:gd name="connsiteY22" fmla="*/ 5955121 h 6571302"/>
              <a:gd name="connsiteX23" fmla="*/ 721895 w 6416842"/>
              <a:gd name="connsiteY23" fmla="*/ 6019290 h 6571302"/>
              <a:gd name="connsiteX24" fmla="*/ 802106 w 6416842"/>
              <a:gd name="connsiteY24" fmla="*/ 6147626 h 6571302"/>
              <a:gd name="connsiteX25" fmla="*/ 850232 w 6416842"/>
              <a:gd name="connsiteY25" fmla="*/ 6131584 h 6571302"/>
              <a:gd name="connsiteX26" fmla="*/ 946485 w 6416842"/>
              <a:gd name="connsiteY26" fmla="*/ 6147626 h 6571302"/>
              <a:gd name="connsiteX27" fmla="*/ 962527 w 6416842"/>
              <a:gd name="connsiteY27" fmla="*/ 6211795 h 6571302"/>
              <a:gd name="connsiteX28" fmla="*/ 978569 w 6416842"/>
              <a:gd name="connsiteY28" fmla="*/ 6500553 h 6571302"/>
              <a:gd name="connsiteX29" fmla="*/ 1058779 w 6416842"/>
              <a:gd name="connsiteY29" fmla="*/ 6532637 h 6571302"/>
              <a:gd name="connsiteX30" fmla="*/ 1748590 w 6416842"/>
              <a:gd name="connsiteY30" fmla="*/ 6548679 h 6571302"/>
              <a:gd name="connsiteX31" fmla="*/ 1892969 w 6416842"/>
              <a:gd name="connsiteY31" fmla="*/ 6564721 h 6571302"/>
              <a:gd name="connsiteX32" fmla="*/ 2679032 w 6416842"/>
              <a:gd name="connsiteY32" fmla="*/ 6532637 h 6571302"/>
              <a:gd name="connsiteX33" fmla="*/ 2662990 w 6416842"/>
              <a:gd name="connsiteY33" fmla="*/ 6404300 h 6571302"/>
              <a:gd name="connsiteX34" fmla="*/ 2871537 w 6416842"/>
              <a:gd name="connsiteY34" fmla="*/ 6388258 h 6571302"/>
              <a:gd name="connsiteX35" fmla="*/ 2999874 w 6416842"/>
              <a:gd name="connsiteY35" fmla="*/ 6372216 h 6571302"/>
              <a:gd name="connsiteX36" fmla="*/ 3256548 w 6416842"/>
              <a:gd name="connsiteY36" fmla="*/ 6356174 h 6571302"/>
              <a:gd name="connsiteX37" fmla="*/ 3240506 w 6416842"/>
              <a:gd name="connsiteY37" fmla="*/ 6259921 h 6571302"/>
              <a:gd name="connsiteX38" fmla="*/ 3224464 w 6416842"/>
              <a:gd name="connsiteY38" fmla="*/ 6211795 h 6571302"/>
              <a:gd name="connsiteX39" fmla="*/ 3272590 w 6416842"/>
              <a:gd name="connsiteY39" fmla="*/ 6195753 h 6571302"/>
              <a:gd name="connsiteX40" fmla="*/ 3753853 w 6416842"/>
              <a:gd name="connsiteY40" fmla="*/ 6163668 h 6571302"/>
              <a:gd name="connsiteX41" fmla="*/ 3785937 w 6416842"/>
              <a:gd name="connsiteY41" fmla="*/ 5377605 h 6571302"/>
              <a:gd name="connsiteX42" fmla="*/ 3801979 w 6416842"/>
              <a:gd name="connsiteY42" fmla="*/ 5297395 h 6571302"/>
              <a:gd name="connsiteX43" fmla="*/ 3818021 w 6416842"/>
              <a:gd name="connsiteY43" fmla="*/ 5153016 h 6571302"/>
              <a:gd name="connsiteX44" fmla="*/ 3834064 w 6416842"/>
              <a:gd name="connsiteY44" fmla="*/ 4495290 h 6571302"/>
              <a:gd name="connsiteX45" fmla="*/ 3882190 w 6416842"/>
              <a:gd name="connsiteY45" fmla="*/ 4511332 h 6571302"/>
              <a:gd name="connsiteX46" fmla="*/ 3914274 w 6416842"/>
              <a:gd name="connsiteY46" fmla="*/ 4479247 h 6571302"/>
              <a:gd name="connsiteX47" fmla="*/ 3882190 w 6416842"/>
              <a:gd name="connsiteY47" fmla="*/ 4302784 h 6571302"/>
              <a:gd name="connsiteX48" fmla="*/ 3866148 w 6416842"/>
              <a:gd name="connsiteY48" fmla="*/ 3789437 h 6571302"/>
              <a:gd name="connsiteX49" fmla="*/ 3962400 w 6416842"/>
              <a:gd name="connsiteY49" fmla="*/ 3789437 h 6571302"/>
              <a:gd name="connsiteX50" fmla="*/ 4395537 w 6416842"/>
              <a:gd name="connsiteY50" fmla="*/ 3773395 h 6571302"/>
              <a:gd name="connsiteX51" fmla="*/ 4475748 w 6416842"/>
              <a:gd name="connsiteY51" fmla="*/ 3757353 h 6571302"/>
              <a:gd name="connsiteX52" fmla="*/ 4620127 w 6416842"/>
              <a:gd name="connsiteY52" fmla="*/ 3725268 h 6571302"/>
              <a:gd name="connsiteX53" fmla="*/ 4796590 w 6416842"/>
              <a:gd name="connsiteY53" fmla="*/ 3629016 h 6571302"/>
              <a:gd name="connsiteX54" fmla="*/ 4780548 w 6416842"/>
              <a:gd name="connsiteY54" fmla="*/ 3468595 h 6571302"/>
              <a:gd name="connsiteX55" fmla="*/ 4957011 w 6416842"/>
              <a:gd name="connsiteY55" fmla="*/ 3276090 h 6571302"/>
              <a:gd name="connsiteX56" fmla="*/ 5005137 w 6416842"/>
              <a:gd name="connsiteY56" fmla="*/ 3260047 h 6571302"/>
              <a:gd name="connsiteX57" fmla="*/ 5133474 w 6416842"/>
              <a:gd name="connsiteY57" fmla="*/ 3227963 h 6571302"/>
              <a:gd name="connsiteX58" fmla="*/ 5229727 w 6416842"/>
              <a:gd name="connsiteY58" fmla="*/ 3195879 h 6571302"/>
              <a:gd name="connsiteX59" fmla="*/ 5502442 w 6416842"/>
              <a:gd name="connsiteY59" fmla="*/ 3179837 h 6571302"/>
              <a:gd name="connsiteX60" fmla="*/ 5486400 w 6416842"/>
              <a:gd name="connsiteY60" fmla="*/ 2987332 h 6571302"/>
              <a:gd name="connsiteX61" fmla="*/ 5502442 w 6416842"/>
              <a:gd name="connsiteY61" fmla="*/ 2907121 h 6571302"/>
              <a:gd name="connsiteX62" fmla="*/ 5550569 w 6416842"/>
              <a:gd name="connsiteY62" fmla="*/ 2923163 h 6571302"/>
              <a:gd name="connsiteX63" fmla="*/ 6224337 w 6416842"/>
              <a:gd name="connsiteY63" fmla="*/ 2730658 h 6571302"/>
              <a:gd name="connsiteX64" fmla="*/ 6272464 w 6416842"/>
              <a:gd name="connsiteY64" fmla="*/ 2682532 h 6571302"/>
              <a:gd name="connsiteX65" fmla="*/ 6288506 w 6416842"/>
              <a:gd name="connsiteY65" fmla="*/ 2634405 h 6571302"/>
              <a:gd name="connsiteX66" fmla="*/ 6336632 w 6416842"/>
              <a:gd name="connsiteY66" fmla="*/ 2538153 h 6571302"/>
              <a:gd name="connsiteX67" fmla="*/ 6368716 w 6416842"/>
              <a:gd name="connsiteY67" fmla="*/ 2297521 h 6571302"/>
              <a:gd name="connsiteX68" fmla="*/ 6384758 w 6416842"/>
              <a:gd name="connsiteY68" fmla="*/ 2249395 h 6571302"/>
              <a:gd name="connsiteX69" fmla="*/ 6416842 w 6416842"/>
              <a:gd name="connsiteY69" fmla="*/ 2201268 h 6571302"/>
              <a:gd name="connsiteX70" fmla="*/ 6352674 w 6416842"/>
              <a:gd name="connsiteY70" fmla="*/ 2056890 h 6571302"/>
              <a:gd name="connsiteX71" fmla="*/ 6320590 w 6416842"/>
              <a:gd name="connsiteY71" fmla="*/ 2024805 h 6571302"/>
              <a:gd name="connsiteX72" fmla="*/ 6256421 w 6416842"/>
              <a:gd name="connsiteY72" fmla="*/ 1960637 h 6571302"/>
              <a:gd name="connsiteX73" fmla="*/ 6224337 w 6416842"/>
              <a:gd name="connsiteY73" fmla="*/ 1896468 h 6571302"/>
              <a:gd name="connsiteX74" fmla="*/ 6144127 w 6416842"/>
              <a:gd name="connsiteY74" fmla="*/ 1816258 h 6571302"/>
              <a:gd name="connsiteX75" fmla="*/ 6096000 w 6416842"/>
              <a:gd name="connsiteY75" fmla="*/ 1720005 h 6571302"/>
              <a:gd name="connsiteX76" fmla="*/ 6047874 w 6416842"/>
              <a:gd name="connsiteY76" fmla="*/ 1623753 h 6571302"/>
              <a:gd name="connsiteX77" fmla="*/ 6031832 w 6416842"/>
              <a:gd name="connsiteY77" fmla="*/ 1527500 h 6571302"/>
              <a:gd name="connsiteX78" fmla="*/ 5935579 w 6416842"/>
              <a:gd name="connsiteY78" fmla="*/ 1399163 h 6571302"/>
              <a:gd name="connsiteX79" fmla="*/ 5871411 w 6416842"/>
              <a:gd name="connsiteY79" fmla="*/ 1302911 h 6571302"/>
              <a:gd name="connsiteX80" fmla="*/ 5839327 w 6416842"/>
              <a:gd name="connsiteY80" fmla="*/ 1238742 h 6571302"/>
              <a:gd name="connsiteX81" fmla="*/ 5807242 w 6416842"/>
              <a:gd name="connsiteY81" fmla="*/ 1206658 h 6571302"/>
              <a:gd name="connsiteX82" fmla="*/ 5743074 w 6416842"/>
              <a:gd name="connsiteY82" fmla="*/ 1110405 h 6571302"/>
              <a:gd name="connsiteX83" fmla="*/ 5710990 w 6416842"/>
              <a:gd name="connsiteY83" fmla="*/ 1062279 h 6571302"/>
              <a:gd name="connsiteX84" fmla="*/ 5662864 w 6416842"/>
              <a:gd name="connsiteY84" fmla="*/ 949984 h 6571302"/>
              <a:gd name="connsiteX85" fmla="*/ 5630779 w 6416842"/>
              <a:gd name="connsiteY85" fmla="*/ 917900 h 6571302"/>
              <a:gd name="connsiteX86" fmla="*/ 5614737 w 6416842"/>
              <a:gd name="connsiteY86" fmla="*/ 869774 h 6571302"/>
              <a:gd name="connsiteX87" fmla="*/ 5598695 w 6416842"/>
              <a:gd name="connsiteY87" fmla="*/ 805605 h 6571302"/>
              <a:gd name="connsiteX88" fmla="*/ 5486400 w 6416842"/>
              <a:gd name="connsiteY88" fmla="*/ 645184 h 6571302"/>
              <a:gd name="connsiteX89" fmla="*/ 5438274 w 6416842"/>
              <a:gd name="connsiteY89" fmla="*/ 597058 h 6571302"/>
              <a:gd name="connsiteX90" fmla="*/ 5406190 w 6416842"/>
              <a:gd name="connsiteY90" fmla="*/ 532890 h 6571302"/>
              <a:gd name="connsiteX91" fmla="*/ 5374106 w 6416842"/>
              <a:gd name="connsiteY91" fmla="*/ 484763 h 6571302"/>
              <a:gd name="connsiteX92" fmla="*/ 5358064 w 6416842"/>
              <a:gd name="connsiteY92" fmla="*/ 436637 h 6571302"/>
              <a:gd name="connsiteX93" fmla="*/ 5309937 w 6416842"/>
              <a:gd name="connsiteY93" fmla="*/ 404553 h 6571302"/>
              <a:gd name="connsiteX94" fmla="*/ 5229727 w 6416842"/>
              <a:gd name="connsiteY94" fmla="*/ 276216 h 6571302"/>
              <a:gd name="connsiteX95" fmla="*/ 5133474 w 6416842"/>
              <a:gd name="connsiteY95" fmla="*/ 147879 h 6571302"/>
              <a:gd name="connsiteX96" fmla="*/ 5069306 w 6416842"/>
              <a:gd name="connsiteY96" fmla="*/ 67668 h 6571302"/>
              <a:gd name="connsiteX97" fmla="*/ 5021179 w 6416842"/>
              <a:gd name="connsiteY97" fmla="*/ 51626 h 6571302"/>
              <a:gd name="connsiteX98" fmla="*/ 5005137 w 6416842"/>
              <a:gd name="connsiteY98" fmla="*/ 3500 h 6571302"/>
              <a:gd name="connsiteX99" fmla="*/ 5021179 w 6416842"/>
              <a:gd name="connsiteY99" fmla="*/ 99753 h 6571302"/>
              <a:gd name="connsiteX100" fmla="*/ 5053264 w 6416842"/>
              <a:gd name="connsiteY100" fmla="*/ 196005 h 6571302"/>
              <a:gd name="connsiteX101" fmla="*/ 5037221 w 6416842"/>
              <a:gd name="connsiteY101" fmla="*/ 629142 h 6571302"/>
              <a:gd name="connsiteX102" fmla="*/ 5021179 w 6416842"/>
              <a:gd name="connsiteY102" fmla="*/ 677268 h 6571302"/>
              <a:gd name="connsiteX103" fmla="*/ 4924927 w 6416842"/>
              <a:gd name="connsiteY103" fmla="*/ 693311 h 6571302"/>
              <a:gd name="connsiteX104" fmla="*/ 4812632 w 6416842"/>
              <a:gd name="connsiteY104" fmla="*/ 677268 h 6571302"/>
              <a:gd name="connsiteX105" fmla="*/ 4764506 w 6416842"/>
              <a:gd name="connsiteY105" fmla="*/ 661226 h 6571302"/>
              <a:gd name="connsiteX106" fmla="*/ 4604085 w 6416842"/>
              <a:gd name="connsiteY106" fmla="*/ 629142 h 6571302"/>
              <a:gd name="connsiteX107" fmla="*/ 4459706 w 6416842"/>
              <a:gd name="connsiteY107" fmla="*/ 661226 h 6571302"/>
              <a:gd name="connsiteX108" fmla="*/ 4363453 w 6416842"/>
              <a:gd name="connsiteY108" fmla="*/ 725395 h 6571302"/>
              <a:gd name="connsiteX109" fmla="*/ 4331369 w 6416842"/>
              <a:gd name="connsiteY109" fmla="*/ 773521 h 6571302"/>
              <a:gd name="connsiteX110" fmla="*/ 4299285 w 6416842"/>
              <a:gd name="connsiteY110" fmla="*/ 869774 h 6571302"/>
              <a:gd name="connsiteX111" fmla="*/ 4203032 w 6416842"/>
              <a:gd name="connsiteY111" fmla="*/ 933942 h 6571302"/>
              <a:gd name="connsiteX112" fmla="*/ 4122821 w 6416842"/>
              <a:gd name="connsiteY112" fmla="*/ 998111 h 6571302"/>
              <a:gd name="connsiteX113" fmla="*/ 4090737 w 6416842"/>
              <a:gd name="connsiteY113" fmla="*/ 1046237 h 6571302"/>
              <a:gd name="connsiteX114" fmla="*/ 3994485 w 6416842"/>
              <a:gd name="connsiteY114" fmla="*/ 1110405 h 6571302"/>
              <a:gd name="connsiteX115" fmla="*/ 3978442 w 6416842"/>
              <a:gd name="connsiteY115" fmla="*/ 1158532 h 6571302"/>
              <a:gd name="connsiteX116" fmla="*/ 3946358 w 6416842"/>
              <a:gd name="connsiteY116" fmla="*/ 1286868 h 6571302"/>
              <a:gd name="connsiteX117" fmla="*/ 3930316 w 6416842"/>
              <a:gd name="connsiteY117" fmla="*/ 1495416 h 6571302"/>
              <a:gd name="connsiteX118" fmla="*/ 3497179 w 6416842"/>
              <a:gd name="connsiteY118" fmla="*/ 1511458 h 6571302"/>
              <a:gd name="connsiteX119" fmla="*/ 2679032 w 6416842"/>
              <a:gd name="connsiteY119" fmla="*/ 1543542 h 6571302"/>
              <a:gd name="connsiteX120" fmla="*/ 2630906 w 6416842"/>
              <a:gd name="connsiteY120" fmla="*/ 1559584 h 6571302"/>
              <a:gd name="connsiteX121" fmla="*/ 2582779 w 6416842"/>
              <a:gd name="connsiteY121" fmla="*/ 1591668 h 6571302"/>
              <a:gd name="connsiteX122" fmla="*/ 2486527 w 6416842"/>
              <a:gd name="connsiteY122" fmla="*/ 1607711 h 6571302"/>
              <a:gd name="connsiteX123" fmla="*/ 2422358 w 6416842"/>
              <a:gd name="connsiteY123" fmla="*/ 1703963 h 6571302"/>
              <a:gd name="connsiteX124" fmla="*/ 2326106 w 6416842"/>
              <a:gd name="connsiteY124" fmla="*/ 1720005 h 6571302"/>
              <a:gd name="connsiteX125" fmla="*/ 2310064 w 6416842"/>
              <a:gd name="connsiteY125" fmla="*/ 2137100 h 6571302"/>
              <a:gd name="connsiteX126" fmla="*/ 2261937 w 6416842"/>
              <a:gd name="connsiteY126" fmla="*/ 2313563 h 6571302"/>
              <a:gd name="connsiteX127" fmla="*/ 2181727 w 6416842"/>
              <a:gd name="connsiteY127" fmla="*/ 2329605 h 6571302"/>
              <a:gd name="connsiteX128" fmla="*/ 1989221 w 6416842"/>
              <a:gd name="connsiteY128" fmla="*/ 2409816 h 6571302"/>
              <a:gd name="connsiteX129" fmla="*/ 1860885 w 6416842"/>
              <a:gd name="connsiteY129" fmla="*/ 2425858 h 6571302"/>
              <a:gd name="connsiteX130" fmla="*/ 1572127 w 6416842"/>
              <a:gd name="connsiteY130" fmla="*/ 2457942 h 6571302"/>
              <a:gd name="connsiteX131" fmla="*/ 1475874 w 6416842"/>
              <a:gd name="connsiteY131" fmla="*/ 2473984 h 6571302"/>
              <a:gd name="connsiteX132" fmla="*/ 1347537 w 6416842"/>
              <a:gd name="connsiteY132" fmla="*/ 2506068 h 6571302"/>
              <a:gd name="connsiteX133" fmla="*/ 1283369 w 6416842"/>
              <a:gd name="connsiteY133" fmla="*/ 2522111 h 6571302"/>
              <a:gd name="connsiteX134" fmla="*/ 1171074 w 6416842"/>
              <a:gd name="connsiteY134" fmla="*/ 2538153 h 6571302"/>
              <a:gd name="connsiteX135" fmla="*/ 1106906 w 6416842"/>
              <a:gd name="connsiteY135" fmla="*/ 2554195 h 6571302"/>
              <a:gd name="connsiteX136" fmla="*/ 898358 w 6416842"/>
              <a:gd name="connsiteY136" fmla="*/ 2586279 h 6571302"/>
              <a:gd name="connsiteX137" fmla="*/ 834190 w 6416842"/>
              <a:gd name="connsiteY137" fmla="*/ 2602321 h 6571302"/>
              <a:gd name="connsiteX138" fmla="*/ 577516 w 6416842"/>
              <a:gd name="connsiteY138" fmla="*/ 2570237 h 6571302"/>
              <a:gd name="connsiteX139" fmla="*/ 481264 w 6416842"/>
              <a:gd name="connsiteY139" fmla="*/ 2554195 h 6571302"/>
              <a:gd name="connsiteX140" fmla="*/ 385011 w 6416842"/>
              <a:gd name="connsiteY140" fmla="*/ 2522111 h 6571302"/>
              <a:gd name="connsiteX141" fmla="*/ 352927 w 6416842"/>
              <a:gd name="connsiteY141" fmla="*/ 2490026 h 6571302"/>
              <a:gd name="connsiteX142" fmla="*/ 304800 w 6416842"/>
              <a:gd name="connsiteY142" fmla="*/ 2377732 h 6571302"/>
              <a:gd name="connsiteX143" fmla="*/ 208548 w 6416842"/>
              <a:gd name="connsiteY143" fmla="*/ 2329605 h 6571302"/>
              <a:gd name="connsiteX144" fmla="*/ 64169 w 6416842"/>
              <a:gd name="connsiteY144" fmla="*/ 2345647 h 6571302"/>
              <a:gd name="connsiteX145" fmla="*/ 16042 w 6416842"/>
              <a:gd name="connsiteY145" fmla="*/ 2377732 h 6571302"/>
              <a:gd name="connsiteX146" fmla="*/ 32085 w 6416842"/>
              <a:gd name="connsiteY146" fmla="*/ 2377732 h 657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6416842" h="6571302">
                <a:moveTo>
                  <a:pt x="0" y="2313563"/>
                </a:moveTo>
                <a:lnTo>
                  <a:pt x="0" y="2313563"/>
                </a:lnTo>
                <a:cubicBezTo>
                  <a:pt x="5347" y="2623710"/>
                  <a:pt x="6041" y="2933973"/>
                  <a:pt x="16042" y="3244005"/>
                </a:cubicBezTo>
                <a:cubicBezTo>
                  <a:pt x="16753" y="3266042"/>
                  <a:pt x="28967" y="3286348"/>
                  <a:pt x="32085" y="3308174"/>
                </a:cubicBezTo>
                <a:cubicBezTo>
                  <a:pt x="39685" y="3361374"/>
                  <a:pt x="42780" y="3415121"/>
                  <a:pt x="48127" y="3468595"/>
                </a:cubicBezTo>
                <a:cubicBezTo>
                  <a:pt x="587232" y="3109191"/>
                  <a:pt x="49138" y="3448525"/>
                  <a:pt x="112295" y="5201142"/>
                </a:cubicBezTo>
                <a:cubicBezTo>
                  <a:pt x="112904" y="5218041"/>
                  <a:pt x="144379" y="5211837"/>
                  <a:pt x="160421" y="5217184"/>
                </a:cubicBezTo>
                <a:cubicBezTo>
                  <a:pt x="165769" y="5243921"/>
                  <a:pt x="161339" y="5274708"/>
                  <a:pt x="176464" y="5297395"/>
                </a:cubicBezTo>
                <a:cubicBezTo>
                  <a:pt x="185844" y="5311465"/>
                  <a:pt x="210520" y="5304057"/>
                  <a:pt x="224590" y="5313437"/>
                </a:cubicBezTo>
                <a:cubicBezTo>
                  <a:pt x="243467" y="5326021"/>
                  <a:pt x="256674" y="5345521"/>
                  <a:pt x="272716" y="5361563"/>
                </a:cubicBezTo>
                <a:cubicBezTo>
                  <a:pt x="278063" y="5377605"/>
                  <a:pt x="278194" y="5396485"/>
                  <a:pt x="288758" y="5409690"/>
                </a:cubicBezTo>
                <a:cubicBezTo>
                  <a:pt x="300802" y="5424745"/>
                  <a:pt x="323252" y="5428141"/>
                  <a:pt x="336885" y="5441774"/>
                </a:cubicBezTo>
                <a:cubicBezTo>
                  <a:pt x="350518" y="5455407"/>
                  <a:pt x="358274" y="5473858"/>
                  <a:pt x="368969" y="5489900"/>
                </a:cubicBezTo>
                <a:cubicBezTo>
                  <a:pt x="374316" y="5511289"/>
                  <a:pt x="381386" y="5532320"/>
                  <a:pt x="385011" y="5554068"/>
                </a:cubicBezTo>
                <a:cubicBezTo>
                  <a:pt x="392099" y="5596593"/>
                  <a:pt x="377139" y="5646534"/>
                  <a:pt x="401053" y="5682405"/>
                </a:cubicBezTo>
                <a:cubicBezTo>
                  <a:pt x="411748" y="5698447"/>
                  <a:pt x="433137" y="5661016"/>
                  <a:pt x="449179" y="5650321"/>
                </a:cubicBezTo>
                <a:cubicBezTo>
                  <a:pt x="522728" y="5539998"/>
                  <a:pt x="476766" y="5566262"/>
                  <a:pt x="561474" y="5538026"/>
                </a:cubicBezTo>
                <a:cubicBezTo>
                  <a:pt x="572169" y="5548721"/>
                  <a:pt x="591682" y="5555103"/>
                  <a:pt x="593558" y="5570111"/>
                </a:cubicBezTo>
                <a:cubicBezTo>
                  <a:pt x="596022" y="5589826"/>
                  <a:pt x="576735" y="5683967"/>
                  <a:pt x="561474" y="5714490"/>
                </a:cubicBezTo>
                <a:cubicBezTo>
                  <a:pt x="552852" y="5731735"/>
                  <a:pt x="538012" y="5745371"/>
                  <a:pt x="529390" y="5762616"/>
                </a:cubicBezTo>
                <a:cubicBezTo>
                  <a:pt x="521828" y="5777741"/>
                  <a:pt x="518695" y="5794700"/>
                  <a:pt x="513348" y="5810742"/>
                </a:cubicBezTo>
                <a:cubicBezTo>
                  <a:pt x="518695" y="5848174"/>
                  <a:pt x="514033" y="5888484"/>
                  <a:pt x="529390" y="5923037"/>
                </a:cubicBezTo>
                <a:cubicBezTo>
                  <a:pt x="537220" y="5940655"/>
                  <a:pt x="563883" y="5941488"/>
                  <a:pt x="577516" y="5955121"/>
                </a:cubicBezTo>
                <a:cubicBezTo>
                  <a:pt x="661525" y="6039130"/>
                  <a:pt x="529813" y="5991848"/>
                  <a:pt x="721895" y="6019290"/>
                </a:cubicBezTo>
                <a:cubicBezTo>
                  <a:pt x="739433" y="6177131"/>
                  <a:pt x="691388" y="6179259"/>
                  <a:pt x="802106" y="6147626"/>
                </a:cubicBezTo>
                <a:cubicBezTo>
                  <a:pt x="818365" y="6142981"/>
                  <a:pt x="834190" y="6136931"/>
                  <a:pt x="850232" y="6131584"/>
                </a:cubicBezTo>
                <a:cubicBezTo>
                  <a:pt x="882316" y="6136931"/>
                  <a:pt x="920017" y="6128720"/>
                  <a:pt x="946485" y="6147626"/>
                </a:cubicBezTo>
                <a:cubicBezTo>
                  <a:pt x="964426" y="6160441"/>
                  <a:pt x="960531" y="6189838"/>
                  <a:pt x="962527" y="6211795"/>
                </a:cubicBezTo>
                <a:cubicBezTo>
                  <a:pt x="971255" y="6307800"/>
                  <a:pt x="950869" y="6408217"/>
                  <a:pt x="978569" y="6500553"/>
                </a:cubicBezTo>
                <a:cubicBezTo>
                  <a:pt x="986844" y="6528135"/>
                  <a:pt x="1030039" y="6530841"/>
                  <a:pt x="1058779" y="6532637"/>
                </a:cubicBezTo>
                <a:cubicBezTo>
                  <a:pt x="1288330" y="6546984"/>
                  <a:pt x="1518653" y="6543332"/>
                  <a:pt x="1748590" y="6548679"/>
                </a:cubicBezTo>
                <a:cubicBezTo>
                  <a:pt x="1796716" y="6554026"/>
                  <a:pt x="1844547" y="6564721"/>
                  <a:pt x="1892969" y="6564721"/>
                </a:cubicBezTo>
                <a:cubicBezTo>
                  <a:pt x="2542772" y="6564721"/>
                  <a:pt x="2377698" y="6592903"/>
                  <a:pt x="2679032" y="6532637"/>
                </a:cubicBezTo>
                <a:cubicBezTo>
                  <a:pt x="2673685" y="6489858"/>
                  <a:pt x="2628500" y="6430167"/>
                  <a:pt x="2662990" y="6404300"/>
                </a:cubicBezTo>
                <a:cubicBezTo>
                  <a:pt x="2718767" y="6362467"/>
                  <a:pt x="2802130" y="6394868"/>
                  <a:pt x="2871537" y="6388258"/>
                </a:cubicBezTo>
                <a:cubicBezTo>
                  <a:pt x="2914455" y="6384171"/>
                  <a:pt x="2956911" y="6375796"/>
                  <a:pt x="2999874" y="6372216"/>
                </a:cubicBezTo>
                <a:cubicBezTo>
                  <a:pt x="3085303" y="6365097"/>
                  <a:pt x="3170990" y="6361521"/>
                  <a:pt x="3256548" y="6356174"/>
                </a:cubicBezTo>
                <a:cubicBezTo>
                  <a:pt x="3251201" y="6324090"/>
                  <a:pt x="3247562" y="6291673"/>
                  <a:pt x="3240506" y="6259921"/>
                </a:cubicBezTo>
                <a:cubicBezTo>
                  <a:pt x="3236838" y="6243414"/>
                  <a:pt x="3216902" y="6226920"/>
                  <a:pt x="3224464" y="6211795"/>
                </a:cubicBezTo>
                <a:cubicBezTo>
                  <a:pt x="3232026" y="6196670"/>
                  <a:pt x="3255750" y="6197284"/>
                  <a:pt x="3272590" y="6195753"/>
                </a:cubicBezTo>
                <a:cubicBezTo>
                  <a:pt x="3432707" y="6181197"/>
                  <a:pt x="3593432" y="6174363"/>
                  <a:pt x="3753853" y="6163668"/>
                </a:cubicBezTo>
                <a:cubicBezTo>
                  <a:pt x="3759104" y="5979897"/>
                  <a:pt x="3761740" y="5607475"/>
                  <a:pt x="3785937" y="5377605"/>
                </a:cubicBezTo>
                <a:cubicBezTo>
                  <a:pt x="3788791" y="5350489"/>
                  <a:pt x="3798123" y="5324387"/>
                  <a:pt x="3801979" y="5297395"/>
                </a:cubicBezTo>
                <a:cubicBezTo>
                  <a:pt x="3808827" y="5249459"/>
                  <a:pt x="3812674" y="5201142"/>
                  <a:pt x="3818021" y="5153016"/>
                </a:cubicBezTo>
                <a:cubicBezTo>
                  <a:pt x="3823369" y="4933774"/>
                  <a:pt x="3812242" y="4713509"/>
                  <a:pt x="3834064" y="4495290"/>
                </a:cubicBezTo>
                <a:cubicBezTo>
                  <a:pt x="3835747" y="4478464"/>
                  <a:pt x="3865609" y="4514648"/>
                  <a:pt x="3882190" y="4511332"/>
                </a:cubicBezTo>
                <a:cubicBezTo>
                  <a:pt x="3897021" y="4508366"/>
                  <a:pt x="3903579" y="4489942"/>
                  <a:pt x="3914274" y="4479247"/>
                </a:cubicBezTo>
                <a:cubicBezTo>
                  <a:pt x="3889621" y="4405288"/>
                  <a:pt x="3887525" y="4409487"/>
                  <a:pt x="3882190" y="4302784"/>
                </a:cubicBezTo>
                <a:cubicBezTo>
                  <a:pt x="3873641" y="4131798"/>
                  <a:pt x="3871495" y="3960553"/>
                  <a:pt x="3866148" y="3789437"/>
                </a:cubicBezTo>
                <a:cubicBezTo>
                  <a:pt x="3994484" y="3746658"/>
                  <a:pt x="3834064" y="3789437"/>
                  <a:pt x="3962400" y="3789437"/>
                </a:cubicBezTo>
                <a:cubicBezTo>
                  <a:pt x="4106878" y="3789437"/>
                  <a:pt x="4251158" y="3778742"/>
                  <a:pt x="4395537" y="3773395"/>
                </a:cubicBezTo>
                <a:cubicBezTo>
                  <a:pt x="4422274" y="3768048"/>
                  <a:pt x="4449131" y="3763268"/>
                  <a:pt x="4475748" y="3757353"/>
                </a:cubicBezTo>
                <a:cubicBezTo>
                  <a:pt x="4679709" y="3712029"/>
                  <a:pt x="4378127" y="3773670"/>
                  <a:pt x="4620127" y="3725268"/>
                </a:cubicBezTo>
                <a:cubicBezTo>
                  <a:pt x="4577245" y="3510859"/>
                  <a:pt x="4610475" y="3815131"/>
                  <a:pt x="4796590" y="3629016"/>
                </a:cubicBezTo>
                <a:cubicBezTo>
                  <a:pt x="4834590" y="3591016"/>
                  <a:pt x="4785895" y="3522069"/>
                  <a:pt x="4780548" y="3468595"/>
                </a:cubicBezTo>
                <a:cubicBezTo>
                  <a:pt x="5052217" y="3441428"/>
                  <a:pt x="4878428" y="3511840"/>
                  <a:pt x="4957011" y="3276090"/>
                </a:cubicBezTo>
                <a:cubicBezTo>
                  <a:pt x="4962358" y="3260048"/>
                  <a:pt x="4988823" y="3264496"/>
                  <a:pt x="5005137" y="3260047"/>
                </a:cubicBezTo>
                <a:cubicBezTo>
                  <a:pt x="5047679" y="3248445"/>
                  <a:pt x="5091641" y="3241907"/>
                  <a:pt x="5133474" y="3227963"/>
                </a:cubicBezTo>
                <a:cubicBezTo>
                  <a:pt x="5165558" y="3217268"/>
                  <a:pt x="5195966" y="3197865"/>
                  <a:pt x="5229727" y="3195879"/>
                </a:cubicBezTo>
                <a:lnTo>
                  <a:pt x="5502442" y="3179837"/>
                </a:lnTo>
                <a:cubicBezTo>
                  <a:pt x="5497095" y="3115669"/>
                  <a:pt x="5486400" y="3051723"/>
                  <a:pt x="5486400" y="2987332"/>
                </a:cubicBezTo>
                <a:cubicBezTo>
                  <a:pt x="5486400" y="2960066"/>
                  <a:pt x="5483162" y="2926401"/>
                  <a:pt x="5502442" y="2907121"/>
                </a:cubicBezTo>
                <a:cubicBezTo>
                  <a:pt x="5514399" y="2895164"/>
                  <a:pt x="5534527" y="2917816"/>
                  <a:pt x="5550569" y="2923163"/>
                </a:cubicBezTo>
                <a:cubicBezTo>
                  <a:pt x="6497022" y="2899502"/>
                  <a:pt x="6085520" y="3119343"/>
                  <a:pt x="6224337" y="2730658"/>
                </a:cubicBezTo>
                <a:cubicBezTo>
                  <a:pt x="6231968" y="2709293"/>
                  <a:pt x="6256422" y="2698574"/>
                  <a:pt x="6272464" y="2682532"/>
                </a:cubicBezTo>
                <a:cubicBezTo>
                  <a:pt x="6277811" y="2666490"/>
                  <a:pt x="6280944" y="2649530"/>
                  <a:pt x="6288506" y="2634405"/>
                </a:cubicBezTo>
                <a:cubicBezTo>
                  <a:pt x="6350703" y="2510010"/>
                  <a:pt x="6296309" y="2659122"/>
                  <a:pt x="6336632" y="2538153"/>
                </a:cubicBezTo>
                <a:cubicBezTo>
                  <a:pt x="6347327" y="2457942"/>
                  <a:pt x="6355413" y="2377341"/>
                  <a:pt x="6368716" y="2297521"/>
                </a:cubicBezTo>
                <a:cubicBezTo>
                  <a:pt x="6371496" y="2280841"/>
                  <a:pt x="6377196" y="2264520"/>
                  <a:pt x="6384758" y="2249395"/>
                </a:cubicBezTo>
                <a:cubicBezTo>
                  <a:pt x="6393380" y="2232150"/>
                  <a:pt x="6406147" y="2217310"/>
                  <a:pt x="6416842" y="2201268"/>
                </a:cubicBezTo>
                <a:cubicBezTo>
                  <a:pt x="6391401" y="2124946"/>
                  <a:pt x="6396255" y="2111367"/>
                  <a:pt x="6352674" y="2056890"/>
                </a:cubicBezTo>
                <a:cubicBezTo>
                  <a:pt x="6343226" y="2045079"/>
                  <a:pt x="6331285" y="2035500"/>
                  <a:pt x="6320590" y="2024805"/>
                </a:cubicBezTo>
                <a:cubicBezTo>
                  <a:pt x="6277811" y="1896468"/>
                  <a:pt x="6341980" y="2046196"/>
                  <a:pt x="6256421" y="1960637"/>
                </a:cubicBezTo>
                <a:cubicBezTo>
                  <a:pt x="6239511" y="1943727"/>
                  <a:pt x="6236202" y="1917231"/>
                  <a:pt x="6224337" y="1896468"/>
                </a:cubicBezTo>
                <a:cubicBezTo>
                  <a:pt x="6191431" y="1838882"/>
                  <a:pt x="6198423" y="1852455"/>
                  <a:pt x="6144127" y="1816258"/>
                </a:cubicBezTo>
                <a:cubicBezTo>
                  <a:pt x="6052183" y="1678346"/>
                  <a:pt x="6162412" y="1852831"/>
                  <a:pt x="6096000" y="1720005"/>
                </a:cubicBezTo>
                <a:cubicBezTo>
                  <a:pt x="6033803" y="1595610"/>
                  <a:pt x="6088197" y="1744722"/>
                  <a:pt x="6047874" y="1623753"/>
                </a:cubicBezTo>
                <a:cubicBezTo>
                  <a:pt x="6042527" y="1591669"/>
                  <a:pt x="6044342" y="1557525"/>
                  <a:pt x="6031832" y="1527500"/>
                </a:cubicBezTo>
                <a:cubicBezTo>
                  <a:pt x="5973206" y="1386796"/>
                  <a:pt x="5989466" y="1471012"/>
                  <a:pt x="5935579" y="1399163"/>
                </a:cubicBezTo>
                <a:cubicBezTo>
                  <a:pt x="5912443" y="1368315"/>
                  <a:pt x="5888655" y="1337400"/>
                  <a:pt x="5871411" y="1302911"/>
                </a:cubicBezTo>
                <a:cubicBezTo>
                  <a:pt x="5860716" y="1281521"/>
                  <a:pt x="5852592" y="1258640"/>
                  <a:pt x="5839327" y="1238742"/>
                </a:cubicBezTo>
                <a:cubicBezTo>
                  <a:pt x="5830937" y="1226157"/>
                  <a:pt x="5816317" y="1218758"/>
                  <a:pt x="5807242" y="1206658"/>
                </a:cubicBezTo>
                <a:cubicBezTo>
                  <a:pt x="5784106" y="1175810"/>
                  <a:pt x="5764463" y="1142489"/>
                  <a:pt x="5743074" y="1110405"/>
                </a:cubicBezTo>
                <a:cubicBezTo>
                  <a:pt x="5732379" y="1094363"/>
                  <a:pt x="5717087" y="1080570"/>
                  <a:pt x="5710990" y="1062279"/>
                </a:cubicBezTo>
                <a:cubicBezTo>
                  <a:pt x="5696731" y="1019502"/>
                  <a:pt x="5689294" y="989629"/>
                  <a:pt x="5662864" y="949984"/>
                </a:cubicBezTo>
                <a:cubicBezTo>
                  <a:pt x="5654474" y="937399"/>
                  <a:pt x="5641474" y="928595"/>
                  <a:pt x="5630779" y="917900"/>
                </a:cubicBezTo>
                <a:cubicBezTo>
                  <a:pt x="5625432" y="901858"/>
                  <a:pt x="5619382" y="886033"/>
                  <a:pt x="5614737" y="869774"/>
                </a:cubicBezTo>
                <a:cubicBezTo>
                  <a:pt x="5608680" y="848574"/>
                  <a:pt x="5608555" y="825325"/>
                  <a:pt x="5598695" y="805605"/>
                </a:cubicBezTo>
                <a:cubicBezTo>
                  <a:pt x="5587650" y="783515"/>
                  <a:pt x="5510545" y="673353"/>
                  <a:pt x="5486400" y="645184"/>
                </a:cubicBezTo>
                <a:cubicBezTo>
                  <a:pt x="5471636" y="627959"/>
                  <a:pt x="5451460" y="615519"/>
                  <a:pt x="5438274" y="597058"/>
                </a:cubicBezTo>
                <a:cubicBezTo>
                  <a:pt x="5424374" y="577598"/>
                  <a:pt x="5418055" y="553653"/>
                  <a:pt x="5406190" y="532890"/>
                </a:cubicBezTo>
                <a:cubicBezTo>
                  <a:pt x="5396624" y="516150"/>
                  <a:pt x="5382728" y="502008"/>
                  <a:pt x="5374106" y="484763"/>
                </a:cubicBezTo>
                <a:cubicBezTo>
                  <a:pt x="5366544" y="469638"/>
                  <a:pt x="5368628" y="449841"/>
                  <a:pt x="5358064" y="436637"/>
                </a:cubicBezTo>
                <a:cubicBezTo>
                  <a:pt x="5346020" y="421582"/>
                  <a:pt x="5325979" y="415248"/>
                  <a:pt x="5309937" y="404553"/>
                </a:cubicBezTo>
                <a:cubicBezTo>
                  <a:pt x="5271756" y="290009"/>
                  <a:pt x="5305993" y="327060"/>
                  <a:pt x="5229727" y="276216"/>
                </a:cubicBezTo>
                <a:cubicBezTo>
                  <a:pt x="5187988" y="151000"/>
                  <a:pt x="5256365" y="332215"/>
                  <a:pt x="5133474" y="147879"/>
                </a:cubicBezTo>
                <a:cubicBezTo>
                  <a:pt x="5118903" y="126022"/>
                  <a:pt x="5094703" y="82906"/>
                  <a:pt x="5069306" y="67668"/>
                </a:cubicBezTo>
                <a:cubicBezTo>
                  <a:pt x="5054806" y="58968"/>
                  <a:pt x="5037221" y="56973"/>
                  <a:pt x="5021179" y="51626"/>
                </a:cubicBezTo>
                <a:cubicBezTo>
                  <a:pt x="5015832" y="35584"/>
                  <a:pt x="5005137" y="-13410"/>
                  <a:pt x="5005137" y="3500"/>
                </a:cubicBezTo>
                <a:cubicBezTo>
                  <a:pt x="5005137" y="36027"/>
                  <a:pt x="5013290" y="68197"/>
                  <a:pt x="5021179" y="99753"/>
                </a:cubicBezTo>
                <a:cubicBezTo>
                  <a:pt x="5029382" y="132563"/>
                  <a:pt x="5053264" y="196005"/>
                  <a:pt x="5053264" y="196005"/>
                </a:cubicBezTo>
                <a:cubicBezTo>
                  <a:pt x="5047916" y="340384"/>
                  <a:pt x="5046832" y="484984"/>
                  <a:pt x="5037221" y="629142"/>
                </a:cubicBezTo>
                <a:cubicBezTo>
                  <a:pt x="5036096" y="646014"/>
                  <a:pt x="5035861" y="668878"/>
                  <a:pt x="5021179" y="677268"/>
                </a:cubicBezTo>
                <a:cubicBezTo>
                  <a:pt x="4992938" y="693406"/>
                  <a:pt x="4957011" y="687963"/>
                  <a:pt x="4924927" y="693311"/>
                </a:cubicBezTo>
                <a:cubicBezTo>
                  <a:pt x="4887495" y="687963"/>
                  <a:pt x="4849709" y="684684"/>
                  <a:pt x="4812632" y="677268"/>
                </a:cubicBezTo>
                <a:cubicBezTo>
                  <a:pt x="4796051" y="673952"/>
                  <a:pt x="4780765" y="665871"/>
                  <a:pt x="4764506" y="661226"/>
                </a:cubicBezTo>
                <a:cubicBezTo>
                  <a:pt x="4697501" y="642082"/>
                  <a:pt x="4679717" y="641747"/>
                  <a:pt x="4604085" y="629142"/>
                </a:cubicBezTo>
                <a:cubicBezTo>
                  <a:pt x="4577969" y="633495"/>
                  <a:pt x="4493556" y="642420"/>
                  <a:pt x="4459706" y="661226"/>
                </a:cubicBezTo>
                <a:cubicBezTo>
                  <a:pt x="4425998" y="679953"/>
                  <a:pt x="4363453" y="725395"/>
                  <a:pt x="4363453" y="725395"/>
                </a:cubicBezTo>
                <a:cubicBezTo>
                  <a:pt x="4352758" y="741437"/>
                  <a:pt x="4339199" y="755903"/>
                  <a:pt x="4331369" y="773521"/>
                </a:cubicBezTo>
                <a:cubicBezTo>
                  <a:pt x="4317634" y="804426"/>
                  <a:pt x="4327425" y="851014"/>
                  <a:pt x="4299285" y="869774"/>
                </a:cubicBezTo>
                <a:lnTo>
                  <a:pt x="4203032" y="933942"/>
                </a:lnTo>
                <a:cubicBezTo>
                  <a:pt x="4167297" y="957765"/>
                  <a:pt x="4148946" y="965455"/>
                  <a:pt x="4122821" y="998111"/>
                </a:cubicBezTo>
                <a:cubicBezTo>
                  <a:pt x="4110777" y="1013166"/>
                  <a:pt x="4105247" y="1033541"/>
                  <a:pt x="4090737" y="1046237"/>
                </a:cubicBezTo>
                <a:cubicBezTo>
                  <a:pt x="4061718" y="1071629"/>
                  <a:pt x="3994485" y="1110405"/>
                  <a:pt x="3994485" y="1110405"/>
                </a:cubicBezTo>
                <a:cubicBezTo>
                  <a:pt x="3989137" y="1126447"/>
                  <a:pt x="3982543" y="1142127"/>
                  <a:pt x="3978442" y="1158532"/>
                </a:cubicBezTo>
                <a:lnTo>
                  <a:pt x="3946358" y="1286868"/>
                </a:lnTo>
                <a:cubicBezTo>
                  <a:pt x="3941011" y="1356384"/>
                  <a:pt x="3992677" y="1464236"/>
                  <a:pt x="3930316" y="1495416"/>
                </a:cubicBezTo>
                <a:cubicBezTo>
                  <a:pt x="3801091" y="1560029"/>
                  <a:pt x="3641521" y="1505182"/>
                  <a:pt x="3497179" y="1511458"/>
                </a:cubicBezTo>
                <a:cubicBezTo>
                  <a:pt x="2665289" y="1547627"/>
                  <a:pt x="3893327" y="1505596"/>
                  <a:pt x="2679032" y="1543542"/>
                </a:cubicBezTo>
                <a:cubicBezTo>
                  <a:pt x="2662990" y="1548889"/>
                  <a:pt x="2641469" y="1546380"/>
                  <a:pt x="2630906" y="1559584"/>
                </a:cubicBezTo>
                <a:cubicBezTo>
                  <a:pt x="2587105" y="1614336"/>
                  <a:pt x="2646981" y="1655870"/>
                  <a:pt x="2582779" y="1591668"/>
                </a:cubicBezTo>
                <a:cubicBezTo>
                  <a:pt x="2550695" y="1597016"/>
                  <a:pt x="2507946" y="1583232"/>
                  <a:pt x="2486527" y="1607711"/>
                </a:cubicBezTo>
                <a:cubicBezTo>
                  <a:pt x="2394955" y="1712366"/>
                  <a:pt x="2539065" y="1742865"/>
                  <a:pt x="2422358" y="1703963"/>
                </a:cubicBezTo>
                <a:lnTo>
                  <a:pt x="2326106" y="1720005"/>
                </a:lnTo>
                <a:cubicBezTo>
                  <a:pt x="2291189" y="1854687"/>
                  <a:pt x="2319022" y="1998254"/>
                  <a:pt x="2310064" y="2137100"/>
                </a:cubicBezTo>
                <a:cubicBezTo>
                  <a:pt x="2308956" y="2154267"/>
                  <a:pt x="2275892" y="2310772"/>
                  <a:pt x="2261937" y="2313563"/>
                </a:cubicBezTo>
                <a:lnTo>
                  <a:pt x="2181727" y="2329605"/>
                </a:lnTo>
                <a:cubicBezTo>
                  <a:pt x="2112800" y="2364069"/>
                  <a:pt x="2065222" y="2393530"/>
                  <a:pt x="1989221" y="2409816"/>
                </a:cubicBezTo>
                <a:cubicBezTo>
                  <a:pt x="1947066" y="2418849"/>
                  <a:pt x="1903495" y="2419303"/>
                  <a:pt x="1860885" y="2425858"/>
                </a:cubicBezTo>
                <a:cubicBezTo>
                  <a:pt x="1623163" y="2462430"/>
                  <a:pt x="2035803" y="2422275"/>
                  <a:pt x="1572127" y="2457942"/>
                </a:cubicBezTo>
                <a:cubicBezTo>
                  <a:pt x="1540043" y="2463289"/>
                  <a:pt x="1507679" y="2467169"/>
                  <a:pt x="1475874" y="2473984"/>
                </a:cubicBezTo>
                <a:cubicBezTo>
                  <a:pt x="1432757" y="2483223"/>
                  <a:pt x="1390316" y="2495373"/>
                  <a:pt x="1347537" y="2506068"/>
                </a:cubicBezTo>
                <a:cubicBezTo>
                  <a:pt x="1326148" y="2511415"/>
                  <a:pt x="1305195" y="2518993"/>
                  <a:pt x="1283369" y="2522111"/>
                </a:cubicBezTo>
                <a:cubicBezTo>
                  <a:pt x="1245937" y="2527458"/>
                  <a:pt x="1208276" y="2531389"/>
                  <a:pt x="1171074" y="2538153"/>
                </a:cubicBezTo>
                <a:cubicBezTo>
                  <a:pt x="1149382" y="2542097"/>
                  <a:pt x="1128598" y="2550251"/>
                  <a:pt x="1106906" y="2554195"/>
                </a:cubicBezTo>
                <a:cubicBezTo>
                  <a:pt x="937404" y="2585013"/>
                  <a:pt x="1053420" y="2555267"/>
                  <a:pt x="898358" y="2586279"/>
                </a:cubicBezTo>
                <a:cubicBezTo>
                  <a:pt x="876739" y="2590603"/>
                  <a:pt x="855579" y="2596974"/>
                  <a:pt x="834190" y="2602321"/>
                </a:cubicBezTo>
                <a:lnTo>
                  <a:pt x="577516" y="2570237"/>
                </a:lnTo>
                <a:cubicBezTo>
                  <a:pt x="545288" y="2565842"/>
                  <a:pt x="512819" y="2562084"/>
                  <a:pt x="481264" y="2554195"/>
                </a:cubicBezTo>
                <a:cubicBezTo>
                  <a:pt x="448454" y="2545993"/>
                  <a:pt x="385011" y="2522111"/>
                  <a:pt x="385011" y="2522111"/>
                </a:cubicBezTo>
                <a:cubicBezTo>
                  <a:pt x="374316" y="2511416"/>
                  <a:pt x="360709" y="2502995"/>
                  <a:pt x="352927" y="2490026"/>
                </a:cubicBezTo>
                <a:cubicBezTo>
                  <a:pt x="309940" y="2418380"/>
                  <a:pt x="371859" y="2458203"/>
                  <a:pt x="304800" y="2377732"/>
                </a:cubicBezTo>
                <a:cubicBezTo>
                  <a:pt x="280877" y="2349025"/>
                  <a:pt x="241398" y="2340555"/>
                  <a:pt x="208548" y="2329605"/>
                </a:cubicBezTo>
                <a:cubicBezTo>
                  <a:pt x="160422" y="2334952"/>
                  <a:pt x="110885" y="2332906"/>
                  <a:pt x="64169" y="2345647"/>
                </a:cubicBezTo>
                <a:cubicBezTo>
                  <a:pt x="-67339" y="2381513"/>
                  <a:pt x="81026" y="2377732"/>
                  <a:pt x="16042" y="2377732"/>
                </a:cubicBezTo>
                <a:lnTo>
                  <a:pt x="32085" y="2377732"/>
                </a:lnTo>
              </a:path>
            </a:pathLst>
          </a:cu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F2F5"/>
              </a:solidFill>
            </a:endParaRPr>
          </a:p>
        </p:txBody>
      </p:sp>
      <p:sp>
        <p:nvSpPr>
          <p:cNvPr id="43" name="Rectangle 42"/>
          <p:cNvSpPr/>
          <p:nvPr/>
        </p:nvSpPr>
        <p:spPr>
          <a:xfrm>
            <a:off x="771574" y="1956718"/>
            <a:ext cx="3982983" cy="873580"/>
          </a:xfrm>
          <a:prstGeom prst="rect">
            <a:avLst/>
          </a:prstGeom>
          <a:solidFill>
            <a:schemeClr val="accent1">
              <a:lumMod val="20000"/>
              <a:lumOff val="80000"/>
              <a:alpha val="28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F2F5"/>
              </a:solidFill>
            </a:endParaRPr>
          </a:p>
        </p:txBody>
      </p:sp>
      <p:sp>
        <p:nvSpPr>
          <p:cNvPr id="45" name="Rectangle 44"/>
          <p:cNvSpPr/>
          <p:nvPr/>
        </p:nvSpPr>
        <p:spPr>
          <a:xfrm>
            <a:off x="762760" y="975120"/>
            <a:ext cx="3982983" cy="873580"/>
          </a:xfrm>
          <a:prstGeom prst="rect">
            <a:avLst/>
          </a:prstGeom>
          <a:solidFill>
            <a:schemeClr val="accent1">
              <a:lumMod val="20000"/>
              <a:lumOff val="80000"/>
              <a:alpha val="28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F2F5"/>
              </a:solidFill>
            </a:endParaRPr>
          </a:p>
        </p:txBody>
      </p:sp>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4410" r="-209"/>
          <a:stretch/>
        </p:blipFill>
        <p:spPr>
          <a:xfrm>
            <a:off x="4870910" y="2109"/>
            <a:ext cx="8686063" cy="6858000"/>
          </a:xfrm>
          <a:prstGeom prst="rect">
            <a:avLst/>
          </a:prstGeom>
        </p:spPr>
      </p:pic>
    </p:spTree>
    <p:extLst>
      <p:ext uri="{BB962C8B-B14F-4D97-AF65-F5344CB8AC3E}">
        <p14:creationId xmlns:p14="http://schemas.microsoft.com/office/powerpoint/2010/main" val="8780275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sub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subTnLst>
                                    <p:set>
                                      <p:cBhvr override="childStyle">
                                        <p:cTn dur="1" fill="hold" display="0" masterRel="nextClick" afterEffect="1"/>
                                        <p:tgtEl>
                                          <p:spTgt spid="40"/>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par>
                                <p:cTn id="36" presetID="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par>
                          <p:cTn id="43" fill="hold">
                            <p:stCondLst>
                              <p:cond delay="500"/>
                            </p:stCondLst>
                            <p:childTnLst>
                              <p:par>
                                <p:cTn id="44" presetID="1"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8" grpId="0" animBg="1"/>
      <p:bldP spid="39" grpId="0" animBg="1"/>
      <p:bldP spid="40" grpId="0" animBg="1"/>
      <p:bldP spid="43"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defTabSz="685800"/>
            <a:r>
              <a:rPr lang="en-US">
                <a:solidFill>
                  <a:prstClr val="white"/>
                </a:solidFill>
                <a:latin typeface="Calibri" panose="020F0502020204030204"/>
              </a:rPr>
              <a:t>EJSCREEN Overview Presentation</a:t>
            </a:r>
          </a:p>
        </p:txBody>
      </p:sp>
      <p:sp>
        <p:nvSpPr>
          <p:cNvPr id="5" name="Slide Number Placeholder 4"/>
          <p:cNvSpPr>
            <a:spLocks noGrp="1"/>
          </p:cNvSpPr>
          <p:nvPr>
            <p:ph type="sldNum" sz="quarter" idx="12"/>
          </p:nvPr>
        </p:nvSpPr>
        <p:spPr/>
        <p:txBody>
          <a:bodyPr/>
          <a:lstStyle/>
          <a:p>
            <a:pPr defTabSz="685800"/>
            <a:fld id="{C6824072-138B-4216-854C-3242560446C9}" type="slidenum">
              <a:rPr lang="en-US">
                <a:solidFill>
                  <a:prstClr val="white"/>
                </a:solidFill>
                <a:latin typeface="Calibri" panose="020F0502020204030204"/>
              </a:rPr>
              <a:pPr defTabSz="685800"/>
              <a:t>19</a:t>
            </a:fld>
            <a:endParaRPr lang="en-US">
              <a:solidFill>
                <a:prstClr val="white"/>
              </a:solidFill>
              <a:latin typeface="Calibri" panose="020F0502020204030204"/>
            </a:endParaRPr>
          </a:p>
        </p:txBody>
      </p:sp>
      <p:sp>
        <p:nvSpPr>
          <p:cNvPr id="6" name="Title 1"/>
          <p:cNvSpPr txBox="1">
            <a:spLocks/>
          </p:cNvSpPr>
          <p:nvPr/>
        </p:nvSpPr>
        <p:spPr>
          <a:xfrm>
            <a:off x="1524000" y="342961"/>
            <a:ext cx="9290921" cy="73332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4000" b="1">
                <a:solidFill>
                  <a:schemeClr val="accent1"/>
                </a:solidFill>
              </a:rPr>
              <a:t>EJSCREEN Data</a:t>
            </a:r>
          </a:p>
        </p:txBody>
      </p:sp>
      <p:pic>
        <p:nvPicPr>
          <p:cNvPr id="8" name="Picture 7"/>
          <p:cNvPicPr>
            <a:picLocks noChangeAspect="1"/>
          </p:cNvPicPr>
          <p:nvPr/>
        </p:nvPicPr>
        <p:blipFill>
          <a:blip r:embed="rId3"/>
          <a:stretch>
            <a:fillRect/>
          </a:stretch>
        </p:blipFill>
        <p:spPr>
          <a:xfrm>
            <a:off x="3071361" y="3108932"/>
            <a:ext cx="6049280" cy="640136"/>
          </a:xfrm>
          <a:prstGeom prst="rect">
            <a:avLst/>
          </a:prstGeom>
        </p:spPr>
      </p:pic>
      <p:pic>
        <p:nvPicPr>
          <p:cNvPr id="10" name="Picture 9"/>
          <p:cNvPicPr>
            <a:picLocks noChangeAspect="1"/>
          </p:cNvPicPr>
          <p:nvPr/>
        </p:nvPicPr>
        <p:blipFill rotWithShape="1">
          <a:blip r:embed="rId4"/>
          <a:srcRect l="57799" t="13392" r="3462" b="46067"/>
          <a:stretch/>
        </p:blipFill>
        <p:spPr>
          <a:xfrm>
            <a:off x="997024" y="2548457"/>
            <a:ext cx="4558077" cy="3816065"/>
          </a:xfrm>
          <a:prstGeom prst="rect">
            <a:avLst/>
          </a:prstGeom>
        </p:spPr>
      </p:pic>
      <p:sp>
        <p:nvSpPr>
          <p:cNvPr id="11" name="TextBox 10"/>
          <p:cNvSpPr txBox="1"/>
          <p:nvPr/>
        </p:nvSpPr>
        <p:spPr>
          <a:xfrm>
            <a:off x="224319" y="1103469"/>
            <a:ext cx="11743362" cy="1077218"/>
          </a:xfrm>
          <a:prstGeom prst="rect">
            <a:avLst/>
          </a:prstGeom>
          <a:noFill/>
        </p:spPr>
        <p:txBody>
          <a:bodyPr wrap="square" rtlCol="0">
            <a:spAutoFit/>
          </a:bodyPr>
          <a:lstStyle/>
          <a:p>
            <a:pPr algn="ctr" defTabSz="685800"/>
            <a:r>
              <a:rPr lang="en-US" sz="3200">
                <a:solidFill>
                  <a:prstClr val="black"/>
                </a:solidFill>
                <a:latin typeface="Calibri" panose="020F0502020204030204"/>
              </a:rPr>
              <a:t>EJSCREEN adds many types of data </a:t>
            </a:r>
          </a:p>
          <a:p>
            <a:pPr algn="ctr" defTabSz="685800"/>
            <a:r>
              <a:rPr lang="en-US" sz="3200">
                <a:solidFill>
                  <a:prstClr val="black"/>
                </a:solidFill>
                <a:latin typeface="Calibri" panose="020F0502020204030204"/>
              </a:rPr>
              <a:t>by overlaying various datasets called “layers”</a:t>
            </a:r>
            <a:endParaRPr lang="en-US" sz="1400">
              <a:solidFill>
                <a:prstClr val="black"/>
              </a:solidFill>
              <a:latin typeface="Calibri" panose="020F0502020204030204"/>
            </a:endParaRPr>
          </a:p>
        </p:txBody>
      </p:sp>
      <p:grpSp>
        <p:nvGrpSpPr>
          <p:cNvPr id="3" name="Group 2">
            <a:extLst>
              <a:ext uri="{FF2B5EF4-FFF2-40B4-BE49-F238E27FC236}">
                <a16:creationId xmlns:a16="http://schemas.microsoft.com/office/drawing/2014/main" id="{6CD27DFE-E9A0-43F5-88D7-7F27ED9EDBB4}"/>
              </a:ext>
            </a:extLst>
          </p:cNvPr>
          <p:cNvGrpSpPr/>
          <p:nvPr/>
        </p:nvGrpSpPr>
        <p:grpSpPr>
          <a:xfrm>
            <a:off x="6096003" y="2689476"/>
            <a:ext cx="5219701" cy="3503025"/>
            <a:chOff x="4576024" y="2792186"/>
            <a:chExt cx="3326319" cy="2286000"/>
          </a:xfrm>
        </p:grpSpPr>
        <p:pic>
          <p:nvPicPr>
            <p:cNvPr id="9" name="Picture 3" descr="GIS-EJ.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6024" y="2792186"/>
              <a:ext cx="309753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752470" y="2985386"/>
              <a:ext cx="952439" cy="223682"/>
            </a:xfrm>
            <a:prstGeom prst="rect">
              <a:avLst/>
            </a:prstGeom>
            <a:solidFill>
              <a:schemeClr val="bg1"/>
            </a:solidFill>
            <a:effectLst>
              <a:outerShdw blurRad="50800" dist="50800" dir="5400000" sx="2000" sy="2000" algn="ctr" rotWithShape="0">
                <a:srgbClr val="000000"/>
              </a:outerShdw>
            </a:effectLst>
          </p:spPr>
          <p:txBody>
            <a:bodyPr wrap="square" rtlCol="0">
              <a:spAutoFit/>
            </a:bodyPr>
            <a:lstStyle/>
            <a:p>
              <a:pPr defTabSz="685800"/>
              <a:r>
                <a:rPr lang="en-US" sz="1200" b="1">
                  <a:solidFill>
                    <a:prstClr val="black"/>
                  </a:solidFill>
                  <a:latin typeface="Calibri" panose="020F0502020204030204"/>
                </a:rPr>
                <a:t>Sites and Places</a:t>
              </a:r>
            </a:p>
          </p:txBody>
        </p:sp>
        <p:sp>
          <p:nvSpPr>
            <p:cNvPr id="12" name="TextBox 11"/>
            <p:cNvSpPr txBox="1"/>
            <p:nvPr/>
          </p:nvSpPr>
          <p:spPr>
            <a:xfrm>
              <a:off x="6756004" y="3244956"/>
              <a:ext cx="1146338" cy="223682"/>
            </a:xfrm>
            <a:prstGeom prst="rect">
              <a:avLst/>
            </a:prstGeom>
            <a:solidFill>
              <a:schemeClr val="bg1"/>
            </a:solidFill>
          </p:spPr>
          <p:txBody>
            <a:bodyPr wrap="square" rtlCol="0">
              <a:spAutoFit/>
            </a:bodyPr>
            <a:lstStyle/>
            <a:p>
              <a:pPr defTabSz="685800"/>
              <a:r>
                <a:rPr lang="en-US" sz="1200" b="1">
                  <a:solidFill>
                    <a:prstClr val="black"/>
                  </a:solidFill>
                  <a:latin typeface="Calibri" panose="020F0502020204030204"/>
                </a:rPr>
                <a:t>Boundaries</a:t>
              </a:r>
            </a:p>
          </p:txBody>
        </p:sp>
        <p:sp>
          <p:nvSpPr>
            <p:cNvPr id="13" name="TextBox 12"/>
            <p:cNvSpPr txBox="1"/>
            <p:nvPr/>
          </p:nvSpPr>
          <p:spPr>
            <a:xfrm>
              <a:off x="6772278" y="3552861"/>
              <a:ext cx="1081003" cy="223682"/>
            </a:xfrm>
            <a:prstGeom prst="rect">
              <a:avLst/>
            </a:prstGeom>
            <a:solidFill>
              <a:schemeClr val="bg1"/>
            </a:solidFill>
          </p:spPr>
          <p:txBody>
            <a:bodyPr wrap="square" rtlCol="0">
              <a:spAutoFit/>
            </a:bodyPr>
            <a:lstStyle/>
            <a:p>
              <a:pPr defTabSz="685800"/>
              <a:r>
                <a:rPr lang="en-US" sz="1200" b="1">
                  <a:solidFill>
                    <a:prstClr val="black"/>
                  </a:solidFill>
                  <a:latin typeface="Calibri" panose="020F0502020204030204"/>
                </a:rPr>
                <a:t>Tribal Land</a:t>
              </a:r>
            </a:p>
          </p:txBody>
        </p:sp>
        <p:sp>
          <p:nvSpPr>
            <p:cNvPr id="14" name="TextBox 13"/>
            <p:cNvSpPr txBox="1"/>
            <p:nvPr/>
          </p:nvSpPr>
          <p:spPr>
            <a:xfrm>
              <a:off x="6773179" y="3907010"/>
              <a:ext cx="1080101" cy="372803"/>
            </a:xfrm>
            <a:prstGeom prst="rect">
              <a:avLst/>
            </a:prstGeom>
            <a:solidFill>
              <a:schemeClr val="bg1"/>
            </a:solidFill>
          </p:spPr>
          <p:txBody>
            <a:bodyPr wrap="square" rtlCol="0">
              <a:spAutoFit/>
            </a:bodyPr>
            <a:lstStyle/>
            <a:p>
              <a:pPr defTabSz="685800"/>
              <a:r>
                <a:rPr lang="en-US" sz="1200" b="1">
                  <a:solidFill>
                    <a:prstClr val="black"/>
                  </a:solidFill>
                  <a:latin typeface="Calibri" panose="020F0502020204030204"/>
                </a:rPr>
                <a:t>Nonattainment Areas</a:t>
              </a:r>
            </a:p>
          </p:txBody>
        </p:sp>
        <p:sp>
          <p:nvSpPr>
            <p:cNvPr id="15" name="TextBox 14"/>
            <p:cNvSpPr txBox="1"/>
            <p:nvPr/>
          </p:nvSpPr>
          <p:spPr>
            <a:xfrm>
              <a:off x="6791326" y="4267201"/>
              <a:ext cx="1103022" cy="372803"/>
            </a:xfrm>
            <a:prstGeom prst="rect">
              <a:avLst/>
            </a:prstGeom>
            <a:solidFill>
              <a:schemeClr val="bg1"/>
            </a:solidFill>
          </p:spPr>
          <p:txBody>
            <a:bodyPr wrap="square" rtlCol="0">
              <a:spAutoFit/>
            </a:bodyPr>
            <a:lstStyle/>
            <a:p>
              <a:pPr defTabSz="685800"/>
              <a:r>
                <a:rPr lang="en-US" sz="1200" b="1">
                  <a:solidFill>
                    <a:prstClr val="black"/>
                  </a:solidFill>
                  <a:latin typeface="Calibri" panose="020F0502020204030204"/>
                </a:rPr>
                <a:t>Layer from the Web</a:t>
              </a:r>
            </a:p>
          </p:txBody>
        </p:sp>
        <p:sp>
          <p:nvSpPr>
            <p:cNvPr id="16" name="TextBox 15"/>
            <p:cNvSpPr txBox="1"/>
            <p:nvPr/>
          </p:nvSpPr>
          <p:spPr>
            <a:xfrm>
              <a:off x="6538589" y="4775410"/>
              <a:ext cx="1363754" cy="223682"/>
            </a:xfrm>
            <a:prstGeom prst="rect">
              <a:avLst/>
            </a:prstGeom>
            <a:solidFill>
              <a:schemeClr val="bg1"/>
            </a:solidFill>
          </p:spPr>
          <p:txBody>
            <a:bodyPr wrap="square" rtlCol="0">
              <a:spAutoFit/>
            </a:bodyPr>
            <a:lstStyle/>
            <a:p>
              <a:pPr defTabSz="685800"/>
              <a:r>
                <a:rPr lang="en-US" sz="1200" b="1">
                  <a:solidFill>
                    <a:prstClr val="black"/>
                  </a:solidFill>
                  <a:latin typeface="Calibri" panose="020F0502020204030204"/>
                </a:rPr>
                <a:t>Other Information</a:t>
              </a:r>
            </a:p>
          </p:txBody>
        </p:sp>
      </p:grpSp>
    </p:spTree>
    <p:extLst>
      <p:ext uri="{BB962C8B-B14F-4D97-AF65-F5344CB8AC3E}">
        <p14:creationId xmlns:p14="http://schemas.microsoft.com/office/powerpoint/2010/main" val="4105203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9DEE353E-99CE-463A-8813-3B5B512D6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43000" y="436245"/>
            <a:ext cx="9875520" cy="1356360"/>
          </a:xfrm>
        </p:spPr>
        <p:txBody>
          <a:bodyPr vert="horz" lIns="91440" tIns="45720" rIns="91440" bIns="45720" rtlCol="0" anchor="ctr">
            <a:normAutofit/>
          </a:bodyPr>
          <a:lstStyle/>
          <a:p>
            <a:pPr algn="ctr"/>
            <a:r>
              <a:rPr lang="en-US" sz="4400">
                <a:solidFill>
                  <a:schemeClr val="accent1"/>
                </a:solidFill>
                <a:latin typeface="+mj-lt"/>
                <a:ea typeface="+mj-ea"/>
                <a:cs typeface="+mj-cs"/>
              </a:rPr>
              <a:t>Overview of the Training</a:t>
            </a:r>
          </a:p>
        </p:txBody>
      </p:sp>
      <p:graphicFrame>
        <p:nvGraphicFramePr>
          <p:cNvPr id="6" name="Content Placeholder 6">
            <a:extLst>
              <a:ext uri="{FF2B5EF4-FFF2-40B4-BE49-F238E27FC236}">
                <a16:creationId xmlns:a16="http://schemas.microsoft.com/office/drawing/2014/main" id="{FB21CCAC-77B0-42A2-86BA-818E12B57ED4}"/>
              </a:ext>
            </a:extLst>
          </p:cNvPr>
          <p:cNvGraphicFramePr/>
          <p:nvPr>
            <p:extLst>
              <p:ext uri="{D42A27DB-BD31-4B8C-83A1-F6EECF244321}">
                <p14:modId xmlns:p14="http://schemas.microsoft.com/office/powerpoint/2010/main" val="3848869455"/>
              </p:ext>
            </p:extLst>
          </p:nvPr>
        </p:nvGraphicFramePr>
        <p:xfrm>
          <a:off x="1143000" y="1965960"/>
          <a:ext cx="9872663" cy="4282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0797915"/>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9875520" cy="866775"/>
          </a:xfrm>
        </p:spPr>
        <p:txBody>
          <a:bodyPr>
            <a:normAutofit/>
          </a:bodyPr>
          <a:lstStyle/>
          <a:p>
            <a:pPr algn="ctr"/>
            <a:r>
              <a:rPr lang="en-US" b="1"/>
              <a:t>Types of Data in EJSCREEN</a:t>
            </a:r>
          </a:p>
        </p:txBody>
      </p:sp>
      <p:sp>
        <p:nvSpPr>
          <p:cNvPr id="7" name="Content Placeholder 2"/>
          <p:cNvSpPr txBox="1">
            <a:spLocks/>
          </p:cNvSpPr>
          <p:nvPr/>
        </p:nvSpPr>
        <p:spPr>
          <a:xfrm>
            <a:off x="730527" y="1566158"/>
            <a:ext cx="11001098" cy="4272818"/>
          </a:xfrm>
          <a:prstGeom prst="rect">
            <a:avLst/>
          </a:prstGeom>
        </p:spPr>
        <p:txBody>
          <a:bodyPr>
            <a:normAutofit lnSpcReduction="10000"/>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solidFill>
                  <a:prstClr val="black"/>
                </a:solidFill>
              </a:rPr>
              <a:t>Primary EJSCREEN Datasets</a:t>
            </a:r>
          </a:p>
          <a:p>
            <a:pPr lvl="1">
              <a:lnSpc>
                <a:spcPct val="150000"/>
              </a:lnSpc>
              <a:spcBef>
                <a:spcPts val="0"/>
              </a:spcBef>
            </a:pPr>
            <a:r>
              <a:rPr lang="en-US">
                <a:solidFill>
                  <a:prstClr val="black"/>
                </a:solidFill>
              </a:rPr>
              <a:t>Demographic (6 indicators)</a:t>
            </a:r>
          </a:p>
          <a:p>
            <a:pPr lvl="1">
              <a:lnSpc>
                <a:spcPct val="150000"/>
              </a:lnSpc>
              <a:spcBef>
                <a:spcPts val="0"/>
              </a:spcBef>
            </a:pPr>
            <a:r>
              <a:rPr lang="en-US">
                <a:solidFill>
                  <a:prstClr val="black"/>
                </a:solidFill>
              </a:rPr>
              <a:t>Environmental (11 indicators)</a:t>
            </a:r>
          </a:p>
          <a:p>
            <a:pPr lvl="1">
              <a:lnSpc>
                <a:spcPct val="150000"/>
              </a:lnSpc>
              <a:spcBef>
                <a:spcPts val="0"/>
              </a:spcBef>
            </a:pPr>
            <a:r>
              <a:rPr lang="en-US">
                <a:solidFill>
                  <a:prstClr val="black"/>
                </a:solidFill>
              </a:rPr>
              <a:t>EJ Indexes (11 indicators)</a:t>
            </a:r>
          </a:p>
          <a:p>
            <a:pPr>
              <a:lnSpc>
                <a:spcPct val="150000"/>
              </a:lnSpc>
              <a:spcBef>
                <a:spcPts val="0"/>
              </a:spcBef>
            </a:pPr>
            <a:r>
              <a:rPr lang="en-US">
                <a:solidFill>
                  <a:prstClr val="black"/>
                </a:solidFill>
              </a:rPr>
              <a:t>Additional Environmental Data</a:t>
            </a:r>
          </a:p>
          <a:p>
            <a:pPr>
              <a:lnSpc>
                <a:spcPct val="150000"/>
              </a:lnSpc>
              <a:spcBef>
                <a:spcPts val="0"/>
              </a:spcBef>
            </a:pPr>
            <a:r>
              <a:rPr lang="en-US">
                <a:solidFill>
                  <a:prstClr val="black"/>
                </a:solidFill>
              </a:rPr>
              <a:t>Additional Demographic Data</a:t>
            </a:r>
          </a:p>
          <a:p>
            <a:pPr>
              <a:lnSpc>
                <a:spcPct val="150000"/>
              </a:lnSpc>
              <a:spcBef>
                <a:spcPts val="0"/>
              </a:spcBef>
            </a:pPr>
            <a:r>
              <a:rPr lang="en-US">
                <a:solidFill>
                  <a:prstClr val="black"/>
                </a:solidFill>
              </a:rPr>
              <a:t>Other Data Sources </a:t>
            </a:r>
          </a:p>
          <a:p>
            <a:pPr>
              <a:lnSpc>
                <a:spcPct val="150000"/>
              </a:lnSpc>
              <a:spcBef>
                <a:spcPts val="0"/>
              </a:spcBef>
            </a:pPr>
            <a:endParaRPr lang="en-US">
              <a:solidFill>
                <a:prstClr val="black"/>
              </a:solidFill>
            </a:endParaRPr>
          </a:p>
        </p:txBody>
      </p:sp>
      <p:pic>
        <p:nvPicPr>
          <p:cNvPr id="5" name="Picture 4">
            <a:extLst>
              <a:ext uri="{FF2B5EF4-FFF2-40B4-BE49-F238E27FC236}">
                <a16:creationId xmlns:a16="http://schemas.microsoft.com/office/drawing/2014/main" id="{6E710F0B-CEAF-4AC1-ABFB-1A98762A6751}"/>
              </a:ext>
            </a:extLst>
          </p:cNvPr>
          <p:cNvPicPr>
            <a:picLocks noChangeAspect="1"/>
          </p:cNvPicPr>
          <p:nvPr/>
        </p:nvPicPr>
        <p:blipFill rotWithShape="1">
          <a:blip r:embed="rId3"/>
          <a:srcRect l="12262" t="15030" r="12857" b="14787"/>
          <a:stretch/>
        </p:blipFill>
        <p:spPr>
          <a:xfrm>
            <a:off x="6525214" y="1620894"/>
            <a:ext cx="5112217" cy="3833229"/>
          </a:xfrm>
          <a:prstGeom prst="rect">
            <a:avLst/>
          </a:prstGeom>
        </p:spPr>
      </p:pic>
    </p:spTree>
    <p:extLst>
      <p:ext uri="{BB962C8B-B14F-4D97-AF65-F5344CB8AC3E}">
        <p14:creationId xmlns:p14="http://schemas.microsoft.com/office/powerpoint/2010/main" val="3314778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defTabSz="685800"/>
            <a:r>
              <a:rPr lang="en-US">
                <a:solidFill>
                  <a:prstClr val="white"/>
                </a:solidFill>
                <a:latin typeface="Calibri" panose="020F0502020204030204"/>
              </a:rPr>
              <a:t>EJSCREEN Overview Presentation</a:t>
            </a:r>
          </a:p>
        </p:txBody>
      </p:sp>
      <p:sp>
        <p:nvSpPr>
          <p:cNvPr id="5" name="Slide Number Placeholder 4"/>
          <p:cNvSpPr>
            <a:spLocks noGrp="1"/>
          </p:cNvSpPr>
          <p:nvPr>
            <p:ph type="sldNum" sz="quarter" idx="12"/>
          </p:nvPr>
        </p:nvSpPr>
        <p:spPr/>
        <p:txBody>
          <a:bodyPr/>
          <a:lstStyle/>
          <a:p>
            <a:pPr defTabSz="685800"/>
            <a:fld id="{C6824072-138B-4216-854C-3242560446C9}" type="slidenum">
              <a:rPr lang="en-US">
                <a:solidFill>
                  <a:prstClr val="white"/>
                </a:solidFill>
                <a:latin typeface="Calibri" panose="020F0502020204030204"/>
              </a:rPr>
              <a:pPr defTabSz="685800"/>
              <a:t>21</a:t>
            </a:fld>
            <a:endParaRPr lang="en-US">
              <a:solidFill>
                <a:prstClr val="white"/>
              </a:solidFill>
              <a:latin typeface="Calibri" panose="020F0502020204030204"/>
            </a:endParaRPr>
          </a:p>
        </p:txBody>
      </p:sp>
      <p:sp>
        <p:nvSpPr>
          <p:cNvPr id="6" name="Title 1"/>
          <p:cNvSpPr txBox="1">
            <a:spLocks/>
          </p:cNvSpPr>
          <p:nvPr/>
        </p:nvSpPr>
        <p:spPr>
          <a:xfrm>
            <a:off x="1724026" y="289702"/>
            <a:ext cx="8629649"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b="1">
                <a:solidFill>
                  <a:schemeClr val="accent1"/>
                </a:solidFill>
              </a:rPr>
              <a:t>What does the EJ Index mean?</a:t>
            </a:r>
          </a:p>
        </p:txBody>
      </p:sp>
      <p:pic>
        <p:nvPicPr>
          <p:cNvPr id="8" name="Picture 7"/>
          <p:cNvPicPr>
            <a:picLocks noChangeAspect="1"/>
          </p:cNvPicPr>
          <p:nvPr/>
        </p:nvPicPr>
        <p:blipFill rotWithShape="1">
          <a:blip r:embed="rId3"/>
          <a:srcRect l="12262" t="15030" r="12857" b="14787"/>
          <a:stretch/>
        </p:blipFill>
        <p:spPr>
          <a:xfrm>
            <a:off x="7092296" y="1427825"/>
            <a:ext cx="4146501" cy="3109119"/>
          </a:xfrm>
          <a:prstGeom prst="rect">
            <a:avLst/>
          </a:prstGeom>
        </p:spPr>
      </p:pic>
      <p:sp>
        <p:nvSpPr>
          <p:cNvPr id="9" name="TextBox 8"/>
          <p:cNvSpPr txBox="1"/>
          <p:nvPr/>
        </p:nvSpPr>
        <p:spPr>
          <a:xfrm>
            <a:off x="6308035" y="4505415"/>
            <a:ext cx="5715024" cy="1754326"/>
          </a:xfrm>
          <a:prstGeom prst="rect">
            <a:avLst/>
          </a:prstGeom>
          <a:noFill/>
        </p:spPr>
        <p:txBody>
          <a:bodyPr wrap="square" rtlCol="0">
            <a:spAutoFit/>
          </a:bodyPr>
          <a:lstStyle/>
          <a:p>
            <a:pPr defTabSz="685800"/>
            <a:endParaRPr lang="en-US" sz="2400">
              <a:solidFill>
                <a:prstClr val="black"/>
              </a:solidFill>
              <a:latin typeface="Calibri" panose="020F0502020204030204"/>
            </a:endParaRPr>
          </a:p>
          <a:p>
            <a:pPr algn="ctr" defTabSz="685800"/>
            <a:r>
              <a:rPr lang="en-US" sz="2800"/>
              <a:t>It helps identify areas that  may have </a:t>
            </a:r>
            <a:r>
              <a:rPr lang="en-US" sz="2800" b="1">
                <a:solidFill>
                  <a:schemeClr val="accent6"/>
                </a:solidFill>
                <a:latin typeface="Calibri" panose="020F0502020204030204"/>
              </a:rPr>
              <a:t>higher</a:t>
            </a:r>
            <a:r>
              <a:rPr lang="en-US" sz="2800" b="1"/>
              <a:t> </a:t>
            </a:r>
            <a:r>
              <a:rPr lang="en-US" sz="2800" b="1">
                <a:solidFill>
                  <a:schemeClr val="accent6"/>
                </a:solidFill>
                <a:latin typeface="Calibri" panose="020F0502020204030204"/>
              </a:rPr>
              <a:t>pollution</a:t>
            </a:r>
            <a:r>
              <a:rPr lang="en-US" sz="2800" b="1"/>
              <a:t> </a:t>
            </a:r>
            <a:r>
              <a:rPr lang="en-US" sz="2800" b="1">
                <a:solidFill>
                  <a:schemeClr val="accent6"/>
                </a:solidFill>
                <a:latin typeface="Calibri" panose="020F0502020204030204"/>
              </a:rPr>
              <a:t>burdens</a:t>
            </a:r>
            <a:r>
              <a:rPr lang="en-US" sz="2800"/>
              <a:t> and </a:t>
            </a:r>
            <a:r>
              <a:rPr lang="en-US" sz="2800" b="1">
                <a:solidFill>
                  <a:schemeClr val="accent6"/>
                </a:solidFill>
                <a:latin typeface="Calibri" panose="020F0502020204030204"/>
              </a:rPr>
              <a:t>vulnerable</a:t>
            </a:r>
            <a:r>
              <a:rPr lang="en-US" sz="2800" b="1"/>
              <a:t> </a:t>
            </a:r>
            <a:r>
              <a:rPr lang="en-US" sz="2800" b="1">
                <a:solidFill>
                  <a:schemeClr val="accent6"/>
                </a:solidFill>
                <a:latin typeface="Calibri" panose="020F0502020204030204"/>
              </a:rPr>
              <a:t>populations</a:t>
            </a:r>
            <a:r>
              <a:rPr lang="en-US" sz="2800"/>
              <a:t> present</a:t>
            </a:r>
          </a:p>
        </p:txBody>
      </p:sp>
      <p:sp>
        <p:nvSpPr>
          <p:cNvPr id="2" name="Rectangle: Rounded Corners 1">
            <a:extLst>
              <a:ext uri="{FF2B5EF4-FFF2-40B4-BE49-F238E27FC236}">
                <a16:creationId xmlns:a16="http://schemas.microsoft.com/office/drawing/2014/main" id="{E4183BF3-67EE-4928-A084-2A262303EB2B}"/>
              </a:ext>
            </a:extLst>
          </p:cNvPr>
          <p:cNvSpPr/>
          <p:nvPr/>
        </p:nvSpPr>
        <p:spPr>
          <a:xfrm>
            <a:off x="7433270" y="1538793"/>
            <a:ext cx="3209921" cy="1279738"/>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8949E5-3F41-46A7-9BE8-D487354D7EA8}"/>
              </a:ext>
            </a:extLst>
          </p:cNvPr>
          <p:cNvSpPr/>
          <p:nvPr/>
        </p:nvSpPr>
        <p:spPr>
          <a:xfrm>
            <a:off x="336196" y="1672649"/>
            <a:ext cx="5702654" cy="4524315"/>
          </a:xfrm>
          <a:prstGeom prst="rect">
            <a:avLst/>
          </a:prstGeom>
        </p:spPr>
        <p:txBody>
          <a:bodyPr wrap="square">
            <a:spAutoFit/>
          </a:bodyPr>
          <a:lstStyle/>
          <a:p>
            <a:pPr algn="ctr" defTabSz="685800"/>
            <a:r>
              <a:rPr lang="en-US" sz="3200">
                <a:solidFill>
                  <a:prstClr val="black"/>
                </a:solidFill>
                <a:latin typeface="Calibri" panose="020F0502020204030204"/>
              </a:rPr>
              <a:t>EJSCREEN calculates the EJ Index by multiplying together three items:</a:t>
            </a:r>
          </a:p>
          <a:p>
            <a:pPr defTabSz="685800"/>
            <a:endParaRPr lang="en-US" sz="3200">
              <a:solidFill>
                <a:prstClr val="black"/>
              </a:solidFill>
              <a:latin typeface="Calibri" panose="020F0502020204030204"/>
            </a:endParaRPr>
          </a:p>
          <a:p>
            <a:pPr algn="ctr" defTabSz="685800"/>
            <a:r>
              <a:rPr lang="en-US" sz="3200">
                <a:solidFill>
                  <a:prstClr val="black"/>
                </a:solidFill>
                <a:latin typeface="Calibri" panose="020F0502020204030204"/>
              </a:rPr>
              <a:t>(The Environmental Indicator) </a:t>
            </a:r>
            <a:r>
              <a:rPr lang="en-US" sz="3200" b="1">
                <a:solidFill>
                  <a:schemeClr val="accent6"/>
                </a:solidFill>
                <a:latin typeface="Calibri" panose="020F0502020204030204"/>
              </a:rPr>
              <a:t>X</a:t>
            </a:r>
            <a:r>
              <a:rPr lang="en-US" sz="3200">
                <a:solidFill>
                  <a:prstClr val="black"/>
                </a:solidFill>
                <a:latin typeface="Calibri" panose="020F0502020204030204"/>
              </a:rPr>
              <a:t> (Demographic Index for Block Group </a:t>
            </a:r>
            <a:r>
              <a:rPr lang="en-US" sz="3200">
                <a:solidFill>
                  <a:schemeClr val="accent6"/>
                </a:solidFill>
                <a:latin typeface="Calibri" panose="020F0502020204030204"/>
              </a:rPr>
              <a:t>–</a:t>
            </a:r>
            <a:r>
              <a:rPr lang="en-US" sz="3200">
                <a:solidFill>
                  <a:prstClr val="black"/>
                </a:solidFill>
                <a:latin typeface="Calibri" panose="020F0502020204030204"/>
              </a:rPr>
              <a:t> Demographic Index for US) </a:t>
            </a:r>
            <a:r>
              <a:rPr lang="en-US" sz="3200" b="1">
                <a:solidFill>
                  <a:schemeClr val="accent6"/>
                </a:solidFill>
                <a:latin typeface="Calibri" panose="020F0502020204030204"/>
              </a:rPr>
              <a:t>X</a:t>
            </a:r>
            <a:r>
              <a:rPr lang="en-US" sz="3200">
                <a:solidFill>
                  <a:prstClr val="black"/>
                </a:solidFill>
                <a:latin typeface="Calibri" panose="020F0502020204030204"/>
              </a:rPr>
              <a:t> (Population count for Block Group)</a:t>
            </a:r>
          </a:p>
        </p:txBody>
      </p:sp>
      <p:cxnSp>
        <p:nvCxnSpPr>
          <p:cNvPr id="11" name="Straight Connector 10">
            <a:extLst>
              <a:ext uri="{FF2B5EF4-FFF2-40B4-BE49-F238E27FC236}">
                <a16:creationId xmlns:a16="http://schemas.microsoft.com/office/drawing/2014/main" id="{DC9126E8-2DD8-4077-91E9-99DFABE84ED4}"/>
              </a:ext>
            </a:extLst>
          </p:cNvPr>
          <p:cNvCxnSpPr/>
          <p:nvPr/>
        </p:nvCxnSpPr>
        <p:spPr>
          <a:xfrm>
            <a:off x="6199178" y="1427825"/>
            <a:ext cx="0" cy="4831916"/>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041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8240" y="314325"/>
            <a:ext cx="9875520" cy="945224"/>
          </a:xfrm>
        </p:spPr>
        <p:txBody>
          <a:bodyPr vert="horz" lIns="91440" tIns="45720" rIns="91440" bIns="45720" rtlCol="0">
            <a:normAutofit/>
          </a:bodyPr>
          <a:lstStyle/>
          <a:p>
            <a:pPr algn="ctr"/>
            <a:r>
              <a:rPr lang="en-US" b="1"/>
              <a:t>Caveats &amp; Limitations</a:t>
            </a:r>
          </a:p>
        </p:txBody>
      </p:sp>
      <p:graphicFrame>
        <p:nvGraphicFramePr>
          <p:cNvPr id="14" name="Content Placeholder 2">
            <a:extLst>
              <a:ext uri="{FF2B5EF4-FFF2-40B4-BE49-F238E27FC236}">
                <a16:creationId xmlns:a16="http://schemas.microsoft.com/office/drawing/2014/main" id="{928B2A4C-0EA6-4462-A574-30D66809067A}"/>
              </a:ext>
            </a:extLst>
          </p:cNvPr>
          <p:cNvGraphicFramePr/>
          <p:nvPr>
            <p:extLst>
              <p:ext uri="{D42A27DB-BD31-4B8C-83A1-F6EECF244321}">
                <p14:modId xmlns:p14="http://schemas.microsoft.com/office/powerpoint/2010/main" val="2063616954"/>
              </p:ext>
            </p:extLst>
          </p:nvPr>
        </p:nvGraphicFramePr>
        <p:xfrm>
          <a:off x="546269" y="1381125"/>
          <a:ext cx="11264731" cy="5162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6800206"/>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777" y="511629"/>
            <a:ext cx="9875520" cy="641966"/>
          </a:xfrm>
        </p:spPr>
        <p:txBody>
          <a:bodyPr>
            <a:normAutofit fontScale="90000"/>
          </a:bodyPr>
          <a:lstStyle/>
          <a:p>
            <a:pPr algn="ctr"/>
            <a:r>
              <a:rPr lang="en-US" b="1"/>
              <a:t>Demographic </a:t>
            </a:r>
            <a:r>
              <a:rPr lang="en-US" b="1">
                <a:solidFill>
                  <a:schemeClr val="accent1"/>
                </a:solidFill>
              </a:rPr>
              <a:t>Indicators</a:t>
            </a:r>
          </a:p>
        </p:txBody>
      </p:sp>
      <p:graphicFrame>
        <p:nvGraphicFramePr>
          <p:cNvPr id="5" name="Table 7">
            <a:extLst>
              <a:ext uri="{FF2B5EF4-FFF2-40B4-BE49-F238E27FC236}">
                <a16:creationId xmlns:a16="http://schemas.microsoft.com/office/drawing/2014/main" id="{7E16254F-F5CB-4CA2-B62E-CE996A026B23}"/>
              </a:ext>
            </a:extLst>
          </p:cNvPr>
          <p:cNvGraphicFramePr>
            <a:graphicFrameLocks noGrp="1"/>
          </p:cNvGraphicFramePr>
          <p:nvPr>
            <p:extLst>
              <p:ext uri="{D42A27DB-BD31-4B8C-83A1-F6EECF244321}">
                <p14:modId xmlns:p14="http://schemas.microsoft.com/office/powerpoint/2010/main" val="4015783844"/>
              </p:ext>
            </p:extLst>
          </p:nvPr>
        </p:nvGraphicFramePr>
        <p:xfrm>
          <a:off x="447675" y="1428750"/>
          <a:ext cx="11287125" cy="4461256"/>
        </p:xfrm>
        <a:graphic>
          <a:graphicData uri="http://schemas.openxmlformats.org/drawingml/2006/table">
            <a:tbl>
              <a:tblPr firstRow="1" bandRow="1">
                <a:tableStyleId>{EB344D84-9AFB-497E-A393-DC336BA19D2E}</a:tableStyleId>
              </a:tblPr>
              <a:tblGrid>
                <a:gridCol w="3505386">
                  <a:extLst>
                    <a:ext uri="{9D8B030D-6E8A-4147-A177-3AD203B41FA5}">
                      <a16:colId xmlns:a16="http://schemas.microsoft.com/office/drawing/2014/main" val="3082233798"/>
                    </a:ext>
                  </a:extLst>
                </a:gridCol>
                <a:gridCol w="7781739">
                  <a:extLst>
                    <a:ext uri="{9D8B030D-6E8A-4147-A177-3AD203B41FA5}">
                      <a16:colId xmlns:a16="http://schemas.microsoft.com/office/drawing/2014/main" val="3149066061"/>
                    </a:ext>
                  </a:extLst>
                </a:gridCol>
              </a:tblGrid>
              <a:tr h="464137">
                <a:tc>
                  <a:txBody>
                    <a:bodyPr/>
                    <a:lstStyle/>
                    <a:p>
                      <a:pPr algn="ctr">
                        <a:spcBef>
                          <a:spcPts val="800"/>
                        </a:spcBef>
                        <a:spcAft>
                          <a:spcPts val="800"/>
                        </a:spcAft>
                      </a:pPr>
                      <a:r>
                        <a:rPr lang="en-US" sz="2400">
                          <a:solidFill>
                            <a:schemeClr val="tx1"/>
                          </a:solidFill>
                        </a:rPr>
                        <a:t>Indicator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9200">
                        <a:alpha val="50196"/>
                      </a:srgbClr>
                    </a:solidFill>
                  </a:tcPr>
                </a:tc>
                <a:tc>
                  <a:txBody>
                    <a:bodyPr/>
                    <a:lstStyle/>
                    <a:p>
                      <a:pPr algn="ctr">
                        <a:spcBef>
                          <a:spcPts val="800"/>
                        </a:spcBef>
                        <a:spcAft>
                          <a:spcPts val="800"/>
                        </a:spcAft>
                      </a:pPr>
                      <a:r>
                        <a:rPr lang="en-US" sz="2400">
                          <a:solidFill>
                            <a:schemeClr val="tx1"/>
                          </a:solidFill>
                        </a:rPr>
                        <a:t>Definition</a:t>
                      </a:r>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9200">
                        <a:alpha val="50196"/>
                      </a:srgbClr>
                    </a:solidFill>
                  </a:tcPr>
                </a:tc>
                <a:extLst>
                  <a:ext uri="{0D108BD9-81ED-4DB2-BD59-A6C34878D82A}">
                    <a16:rowId xmlns:a16="http://schemas.microsoft.com/office/drawing/2014/main" val="3187901039"/>
                  </a:ext>
                </a:extLst>
              </a:tr>
              <a:tr h="484499">
                <a:tc>
                  <a:txBody>
                    <a:bodyPr/>
                    <a:lstStyle/>
                    <a:p>
                      <a:pPr>
                        <a:spcBef>
                          <a:spcPts val="800"/>
                        </a:spcBef>
                        <a:spcAft>
                          <a:spcPts val="800"/>
                        </a:spcAft>
                      </a:pPr>
                      <a:r>
                        <a:rPr lang="en-US" sz="1800"/>
                        <a:t>Low-Income</a:t>
                      </a:r>
                      <a:endParaRPr lang="en-US" sz="1800" b="1"/>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800"/>
                        </a:spcBef>
                        <a:spcAft>
                          <a:spcPts val="800"/>
                        </a:spcAft>
                      </a:pPr>
                      <a:r>
                        <a:rPr lang="en-US" sz="1800"/>
                        <a:t>Household income is less than or equal to twice the federal “poverty level” </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3233154"/>
                  </a:ext>
                </a:extLst>
              </a:tr>
              <a:tr h="787312">
                <a:tc>
                  <a:txBody>
                    <a:bodyPr/>
                    <a:lstStyle/>
                    <a:p>
                      <a:pPr>
                        <a:spcBef>
                          <a:spcPts val="800"/>
                        </a:spcBef>
                        <a:spcAft>
                          <a:spcPts val="800"/>
                        </a:spcAft>
                      </a:pPr>
                      <a:r>
                        <a:rPr lang="en-US" sz="1800"/>
                        <a:t>Minority (People of color)</a:t>
                      </a:r>
                      <a:endParaRPr lang="en-US" sz="1800" b="1"/>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800"/>
                        </a:spcBef>
                        <a:spcAft>
                          <a:spcPts val="800"/>
                        </a:spcAft>
                      </a:pPr>
                      <a:r>
                        <a:rPr lang="en-US" sz="1800"/>
                        <a:t>Individuals who list their racial status as a race other than white alone and/or list their ethnicity as Hispanic or Latino</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940339"/>
                  </a:ext>
                </a:extLst>
              </a:tr>
              <a:tr h="484499">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1800"/>
                        <a:t>Less than high school education</a:t>
                      </a:r>
                      <a:endParaRPr lang="en-US" sz="1800" b="1"/>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1800"/>
                        <a:t>People age 25 or older whose education is short of a high school diploma</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5437727"/>
                  </a:ext>
                </a:extLst>
              </a:tr>
              <a:tr h="787312">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1800"/>
                        <a:t>Linguistic isolation</a:t>
                      </a:r>
                      <a:endParaRPr lang="en-US" sz="1800" b="1"/>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1800"/>
                        <a:t>Households in which all members age 14 years speak English less than “very well” (have difficulty with English) </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2557420"/>
                  </a:ext>
                </a:extLst>
              </a:tr>
              <a:tr h="484499">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1800"/>
                        <a:t>Individuals under age 5</a:t>
                      </a:r>
                      <a:endParaRPr lang="en-US" sz="1800" b="1">
                        <a:solidFill>
                          <a:srgbClr val="0A091B"/>
                        </a:solidFill>
                      </a:endParaRP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1800"/>
                        <a:t>People in a block group under the age of 5</a:t>
                      </a:r>
                      <a:endParaRPr lang="en-US" sz="1800">
                        <a:solidFill>
                          <a:srgbClr val="0A091B"/>
                        </a:solidFill>
                      </a:endParaRP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060744"/>
                  </a:ext>
                </a:extLst>
              </a:tr>
              <a:tr h="484499">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1800"/>
                        <a:t>Individuals over age 64</a:t>
                      </a:r>
                      <a:endParaRPr lang="en-US" sz="1800" b="1"/>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800"/>
                        </a:spcBef>
                        <a:spcAft>
                          <a:spcPts val="800"/>
                        </a:spcAft>
                      </a:pPr>
                      <a:r>
                        <a:rPr lang="en-US" sz="1800"/>
                        <a:t>People in a block group over the age of 64</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119365"/>
                  </a:ext>
                </a:extLst>
              </a:tr>
              <a:tr h="484499">
                <a:tc>
                  <a:txBody>
                    <a:bodyPr/>
                    <a:lstStyle/>
                    <a:p>
                      <a:pPr>
                        <a:spcBef>
                          <a:spcPts val="800"/>
                        </a:spcBef>
                        <a:spcAft>
                          <a:spcPts val="800"/>
                        </a:spcAft>
                      </a:pPr>
                      <a:r>
                        <a:rPr lang="en-US" sz="1800"/>
                        <a:t>Demographic index </a:t>
                      </a:r>
                      <a:endParaRPr lang="en-US" sz="1800" b="1"/>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1800"/>
                        <a:t>(Low income + minority) / 2</a:t>
                      </a:r>
                      <a:endParaRPr lang="en-US" sz="1800">
                        <a:solidFill>
                          <a:srgbClr val="0A091B"/>
                        </a:solidFill>
                      </a:endParaRP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176462"/>
                  </a:ext>
                </a:extLst>
              </a:tr>
            </a:tbl>
          </a:graphicData>
        </a:graphic>
      </p:graphicFrame>
      <p:sp>
        <p:nvSpPr>
          <p:cNvPr id="21" name="TextBox 20">
            <a:extLst>
              <a:ext uri="{FF2B5EF4-FFF2-40B4-BE49-F238E27FC236}">
                <a16:creationId xmlns:a16="http://schemas.microsoft.com/office/drawing/2014/main" id="{214AC7EA-C160-405C-81D9-536A8E2B3B1E}"/>
              </a:ext>
            </a:extLst>
          </p:cNvPr>
          <p:cNvSpPr txBox="1"/>
          <p:nvPr/>
        </p:nvSpPr>
        <p:spPr>
          <a:xfrm>
            <a:off x="734141" y="6029325"/>
            <a:ext cx="10819684" cy="338554"/>
          </a:xfrm>
          <a:prstGeom prst="rect">
            <a:avLst/>
          </a:prstGeom>
          <a:noFill/>
        </p:spPr>
        <p:txBody>
          <a:bodyPr wrap="square" rtlCol="0">
            <a:spAutoFit/>
          </a:bodyPr>
          <a:lstStyle/>
          <a:p>
            <a:pPr algn="ctr"/>
            <a:r>
              <a:rPr lang="en-US" sz="1600">
                <a:solidFill>
                  <a:schemeClr val="tx2"/>
                </a:solidFill>
              </a:rPr>
              <a:t>*Note: All demographic datasets are from the 2013 – 2017 Census ACS </a:t>
            </a:r>
          </a:p>
        </p:txBody>
      </p:sp>
    </p:spTree>
    <p:extLst>
      <p:ext uri="{BB962C8B-B14F-4D97-AF65-F5344CB8AC3E}">
        <p14:creationId xmlns:p14="http://schemas.microsoft.com/office/powerpoint/2010/main" val="641963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776" y="367056"/>
            <a:ext cx="9875520" cy="827561"/>
          </a:xfrm>
        </p:spPr>
        <p:txBody>
          <a:bodyPr/>
          <a:lstStyle/>
          <a:p>
            <a:pPr algn="ctr"/>
            <a:r>
              <a:rPr lang="en-US" b="1"/>
              <a:t>Environmental </a:t>
            </a:r>
            <a:r>
              <a:rPr lang="en-US" b="1">
                <a:solidFill>
                  <a:schemeClr val="accent1"/>
                </a:solidFill>
              </a:rPr>
              <a:t>Indicators</a:t>
            </a:r>
          </a:p>
        </p:txBody>
      </p:sp>
      <p:graphicFrame>
        <p:nvGraphicFramePr>
          <p:cNvPr id="5" name="Table 7">
            <a:extLst>
              <a:ext uri="{FF2B5EF4-FFF2-40B4-BE49-F238E27FC236}">
                <a16:creationId xmlns:a16="http://schemas.microsoft.com/office/drawing/2014/main" id="{7E16254F-F5CB-4CA2-B62E-CE996A026B23}"/>
              </a:ext>
            </a:extLst>
          </p:cNvPr>
          <p:cNvGraphicFramePr>
            <a:graphicFrameLocks noGrp="1"/>
          </p:cNvGraphicFramePr>
          <p:nvPr>
            <p:extLst>
              <p:ext uri="{D42A27DB-BD31-4B8C-83A1-F6EECF244321}">
                <p14:modId xmlns:p14="http://schemas.microsoft.com/office/powerpoint/2010/main" val="3278592615"/>
              </p:ext>
            </p:extLst>
          </p:nvPr>
        </p:nvGraphicFramePr>
        <p:xfrm>
          <a:off x="476251" y="1371600"/>
          <a:ext cx="11210924" cy="4772866"/>
        </p:xfrm>
        <a:graphic>
          <a:graphicData uri="http://schemas.openxmlformats.org/drawingml/2006/table">
            <a:tbl>
              <a:tblPr firstRow="1" bandRow="1">
                <a:tableStyleId>{85BE263C-DBD7-4A20-BB59-AAB30ACAA65A}</a:tableStyleId>
              </a:tblPr>
              <a:tblGrid>
                <a:gridCol w="3385106">
                  <a:extLst>
                    <a:ext uri="{9D8B030D-6E8A-4147-A177-3AD203B41FA5}">
                      <a16:colId xmlns:a16="http://schemas.microsoft.com/office/drawing/2014/main" val="3082233798"/>
                    </a:ext>
                  </a:extLst>
                </a:gridCol>
                <a:gridCol w="6104773">
                  <a:extLst>
                    <a:ext uri="{9D8B030D-6E8A-4147-A177-3AD203B41FA5}">
                      <a16:colId xmlns:a16="http://schemas.microsoft.com/office/drawing/2014/main" val="3149066061"/>
                    </a:ext>
                  </a:extLst>
                </a:gridCol>
                <a:gridCol w="1721045">
                  <a:extLst>
                    <a:ext uri="{9D8B030D-6E8A-4147-A177-3AD203B41FA5}">
                      <a16:colId xmlns:a16="http://schemas.microsoft.com/office/drawing/2014/main" val="362664250"/>
                    </a:ext>
                  </a:extLst>
                </a:gridCol>
              </a:tblGrid>
              <a:tr h="529465">
                <a:tc>
                  <a:txBody>
                    <a:bodyPr/>
                    <a:lstStyle/>
                    <a:p>
                      <a:pPr algn="ctr">
                        <a:spcBef>
                          <a:spcPts val="800"/>
                        </a:spcBef>
                        <a:spcAft>
                          <a:spcPts val="800"/>
                        </a:spcAft>
                      </a:pPr>
                      <a:r>
                        <a:rPr lang="en-US" sz="2400">
                          <a:solidFill>
                            <a:schemeClr val="tx1"/>
                          </a:solidFill>
                        </a:rPr>
                        <a:t>Indicator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B727">
                        <a:alpha val="50196"/>
                      </a:srgbClr>
                    </a:solidFill>
                  </a:tcPr>
                </a:tc>
                <a:tc>
                  <a:txBody>
                    <a:bodyPr/>
                    <a:lstStyle/>
                    <a:p>
                      <a:pPr algn="ctr">
                        <a:spcBef>
                          <a:spcPts val="800"/>
                        </a:spcBef>
                        <a:spcAft>
                          <a:spcPts val="800"/>
                        </a:spcAft>
                      </a:pPr>
                      <a:r>
                        <a:rPr lang="en-US" sz="2400">
                          <a:solidFill>
                            <a:schemeClr val="tx1"/>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B727">
                        <a:alpha val="50196"/>
                      </a:srgbClr>
                    </a:solidFill>
                  </a:tcPr>
                </a:tc>
                <a:tc>
                  <a:txBody>
                    <a:bodyPr/>
                    <a:lstStyle/>
                    <a:p>
                      <a:pPr algn="ctr">
                        <a:spcBef>
                          <a:spcPts val="800"/>
                        </a:spcBef>
                        <a:spcAft>
                          <a:spcPts val="800"/>
                        </a:spcAft>
                      </a:pPr>
                      <a:r>
                        <a:rPr lang="en-US" sz="2400">
                          <a:solidFill>
                            <a:schemeClr val="tx1"/>
                          </a:solidFill>
                        </a:rPr>
                        <a:t>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B727">
                        <a:alpha val="50196"/>
                      </a:srgbClr>
                    </a:solidFill>
                  </a:tcPr>
                </a:tc>
                <a:extLst>
                  <a:ext uri="{0D108BD9-81ED-4DB2-BD59-A6C34878D82A}">
                    <a16:rowId xmlns:a16="http://schemas.microsoft.com/office/drawing/2014/main" val="3187901039"/>
                  </a:ext>
                </a:extLst>
              </a:tr>
              <a:tr h="557026">
                <a:tc>
                  <a:txBody>
                    <a:bodyPr/>
                    <a:lstStyle/>
                    <a:p>
                      <a:pPr>
                        <a:spcBef>
                          <a:spcPts val="800"/>
                        </a:spcBef>
                        <a:spcAft>
                          <a:spcPts val="800"/>
                        </a:spcAft>
                      </a:pPr>
                      <a:r>
                        <a:rPr lang="en-US" sz="2000"/>
                        <a:t>NATA cancer risk</a:t>
                      </a:r>
                      <a:endParaRPr lang="en-US" sz="2000" b="1"/>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800"/>
                        </a:spcBef>
                        <a:spcAft>
                          <a:spcPts val="800"/>
                        </a:spcAft>
                      </a:pPr>
                      <a:r>
                        <a:rPr lang="en-US" sz="2000"/>
                        <a:t>Lifetime cancer risk from inhalation of air toxics</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800"/>
                        </a:spcBef>
                        <a:spcAft>
                          <a:spcPts val="800"/>
                        </a:spcAft>
                      </a:pPr>
                      <a:r>
                        <a:rPr lang="en-US" sz="2000"/>
                        <a:t>2014</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3233154"/>
                  </a:ext>
                </a:extLst>
              </a:tr>
              <a:tr h="905168">
                <a:tc>
                  <a:txBody>
                    <a:bodyPr/>
                    <a:lstStyle/>
                    <a:p>
                      <a:pPr>
                        <a:spcBef>
                          <a:spcPts val="800"/>
                        </a:spcBef>
                        <a:spcAft>
                          <a:spcPts val="800"/>
                        </a:spcAft>
                      </a:pPr>
                      <a:r>
                        <a:rPr lang="en-US" sz="2000"/>
                        <a:t>NATA respiratory hazard index</a:t>
                      </a:r>
                      <a:endParaRPr lang="en-US" sz="2000" b="1"/>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800"/>
                        </a:spcBef>
                        <a:spcAft>
                          <a:spcPts val="800"/>
                        </a:spcAft>
                      </a:pPr>
                      <a:r>
                        <a:rPr lang="en-US" sz="2000"/>
                        <a:t>Air toxics respiratory hazard index (ratio of exposure concentration to health-based reference concentration)</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800"/>
                        </a:spcBef>
                        <a:spcAft>
                          <a:spcPts val="800"/>
                        </a:spcAft>
                      </a:pPr>
                      <a:r>
                        <a:rPr lang="en-US" sz="2000"/>
                        <a:t>2014</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940339"/>
                  </a:ext>
                </a:extLst>
              </a:tr>
              <a:tr h="761987">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2000"/>
                        <a:t>NATA diesel particulate matter</a:t>
                      </a:r>
                      <a:endParaRPr lang="en-US" sz="2000" b="1"/>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2000"/>
                        <a:t>Diesel particulate matter level in air</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46" rtl="0" eaLnBrk="1" fontAlgn="auto" latinLnBrk="0" hangingPunct="1">
                        <a:lnSpc>
                          <a:spcPct val="100000"/>
                        </a:lnSpc>
                        <a:spcBef>
                          <a:spcPts val="800"/>
                        </a:spcBef>
                        <a:spcAft>
                          <a:spcPts val="800"/>
                        </a:spcAft>
                        <a:buClrTx/>
                        <a:buSzTx/>
                        <a:buFontTx/>
                        <a:buNone/>
                        <a:tabLst/>
                        <a:defRPr/>
                      </a:pPr>
                      <a:r>
                        <a:rPr lang="en-US" sz="2000"/>
                        <a:t>2014</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5437727"/>
                  </a:ext>
                </a:extLst>
              </a:tr>
              <a:tr h="557026">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2000"/>
                        <a:t>Particulate matter 2.5</a:t>
                      </a:r>
                      <a:endParaRPr lang="en-US" sz="2000" b="1"/>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2000"/>
                        <a:t>Annual average of PM 2.5 levels in the air</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46" rtl="0" eaLnBrk="1" fontAlgn="auto" latinLnBrk="0" hangingPunct="1">
                        <a:lnSpc>
                          <a:spcPct val="100000"/>
                        </a:lnSpc>
                        <a:spcBef>
                          <a:spcPts val="800"/>
                        </a:spcBef>
                        <a:spcAft>
                          <a:spcPts val="800"/>
                        </a:spcAft>
                        <a:buClrTx/>
                        <a:buSzTx/>
                        <a:buFontTx/>
                        <a:buNone/>
                        <a:tabLst/>
                        <a:defRPr/>
                      </a:pPr>
                      <a:r>
                        <a:rPr lang="en-US" sz="2000"/>
                        <a:t>2016</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2557420"/>
                  </a:ext>
                </a:extLst>
              </a:tr>
              <a:tr h="557026">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2000"/>
                        <a:t>Ozone </a:t>
                      </a:r>
                      <a:endParaRPr lang="en-US" sz="2000" b="1">
                        <a:solidFill>
                          <a:srgbClr val="0A091B"/>
                        </a:solidFill>
                      </a:endParaRP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2000"/>
                        <a:t>Ozone summer seasonal avg. of daily maximum</a:t>
                      </a:r>
                      <a:endParaRPr lang="en-US" sz="2000">
                        <a:solidFill>
                          <a:srgbClr val="0A091B"/>
                        </a:solidFill>
                      </a:endParaRP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46" rtl="0" eaLnBrk="1" fontAlgn="auto" latinLnBrk="0" hangingPunct="1">
                        <a:lnSpc>
                          <a:spcPct val="100000"/>
                        </a:lnSpc>
                        <a:spcBef>
                          <a:spcPts val="800"/>
                        </a:spcBef>
                        <a:spcAft>
                          <a:spcPts val="800"/>
                        </a:spcAft>
                        <a:buClrTx/>
                        <a:buSzTx/>
                        <a:buFontTx/>
                        <a:buNone/>
                        <a:tabLst/>
                        <a:defRPr/>
                      </a:pPr>
                      <a:r>
                        <a:rPr lang="en-US" sz="2000"/>
                        <a:t>2016</a:t>
                      </a:r>
                      <a:endParaRPr lang="en-US" sz="2000">
                        <a:solidFill>
                          <a:srgbClr val="0A091B"/>
                        </a:solidFill>
                      </a:endParaRP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060744"/>
                  </a:ext>
                </a:extLst>
              </a:tr>
              <a:tr h="905168">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2000"/>
                        <a:t>Traffic proximity and volume</a:t>
                      </a:r>
                      <a:endParaRPr lang="en-US" sz="2000" b="1"/>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800"/>
                        </a:spcBef>
                        <a:spcAft>
                          <a:spcPts val="800"/>
                        </a:spcAft>
                      </a:pPr>
                      <a:r>
                        <a:rPr lang="en-US" sz="2000" kern="1200">
                          <a:effectLst/>
                        </a:rPr>
                        <a:t>Count of vehicles on major roads, divided by distance in meters</a:t>
                      </a:r>
                      <a:endParaRPr lang="en-US" sz="2000"/>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800"/>
                        </a:spcBef>
                        <a:spcAft>
                          <a:spcPts val="800"/>
                        </a:spcAft>
                      </a:pPr>
                      <a:r>
                        <a:rPr lang="en-US" sz="2000"/>
                        <a:t>2017</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119365"/>
                  </a:ext>
                </a:extLst>
              </a:tr>
            </a:tbl>
          </a:graphicData>
        </a:graphic>
      </p:graphicFrame>
    </p:spTree>
    <p:extLst>
      <p:ext uri="{BB962C8B-B14F-4D97-AF65-F5344CB8AC3E}">
        <p14:creationId xmlns:p14="http://schemas.microsoft.com/office/powerpoint/2010/main" val="571605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227" y="342900"/>
            <a:ext cx="9875520" cy="828675"/>
          </a:xfrm>
        </p:spPr>
        <p:txBody>
          <a:bodyPr/>
          <a:lstStyle/>
          <a:p>
            <a:pPr algn="ctr"/>
            <a:r>
              <a:rPr lang="en-US" b="1"/>
              <a:t>Environmental </a:t>
            </a:r>
            <a:r>
              <a:rPr lang="en-US" b="1">
                <a:solidFill>
                  <a:schemeClr val="accent1"/>
                </a:solidFill>
              </a:rPr>
              <a:t>Indicators </a:t>
            </a:r>
            <a:r>
              <a:rPr lang="en-US" sz="3600" b="1">
                <a:solidFill>
                  <a:schemeClr val="accent1"/>
                </a:solidFill>
              </a:rPr>
              <a:t>(cont’d) </a:t>
            </a:r>
            <a:endParaRPr lang="en-US" b="1">
              <a:solidFill>
                <a:schemeClr val="accent1"/>
              </a:solidFill>
            </a:endParaRPr>
          </a:p>
        </p:txBody>
      </p:sp>
      <p:graphicFrame>
        <p:nvGraphicFramePr>
          <p:cNvPr id="5" name="Table 7">
            <a:extLst>
              <a:ext uri="{FF2B5EF4-FFF2-40B4-BE49-F238E27FC236}">
                <a16:creationId xmlns:a16="http://schemas.microsoft.com/office/drawing/2014/main" id="{7E16254F-F5CB-4CA2-B62E-CE996A026B23}"/>
              </a:ext>
            </a:extLst>
          </p:cNvPr>
          <p:cNvGraphicFramePr>
            <a:graphicFrameLocks noGrp="1"/>
          </p:cNvGraphicFramePr>
          <p:nvPr>
            <p:extLst>
              <p:ext uri="{D42A27DB-BD31-4B8C-83A1-F6EECF244321}">
                <p14:modId xmlns:p14="http://schemas.microsoft.com/office/powerpoint/2010/main" val="849853009"/>
              </p:ext>
            </p:extLst>
          </p:nvPr>
        </p:nvGraphicFramePr>
        <p:xfrm>
          <a:off x="542925" y="1409700"/>
          <a:ext cx="11106151" cy="4848225"/>
        </p:xfrm>
        <a:graphic>
          <a:graphicData uri="http://schemas.openxmlformats.org/drawingml/2006/table">
            <a:tbl>
              <a:tblPr firstRow="1" bandRow="1">
                <a:tableStyleId>{85BE263C-DBD7-4A20-BB59-AAB30ACAA65A}</a:tableStyleId>
              </a:tblPr>
              <a:tblGrid>
                <a:gridCol w="3353470">
                  <a:extLst>
                    <a:ext uri="{9D8B030D-6E8A-4147-A177-3AD203B41FA5}">
                      <a16:colId xmlns:a16="http://schemas.microsoft.com/office/drawing/2014/main" val="3082233798"/>
                    </a:ext>
                  </a:extLst>
                </a:gridCol>
                <a:gridCol w="6047720">
                  <a:extLst>
                    <a:ext uri="{9D8B030D-6E8A-4147-A177-3AD203B41FA5}">
                      <a16:colId xmlns:a16="http://schemas.microsoft.com/office/drawing/2014/main" val="3149066061"/>
                    </a:ext>
                  </a:extLst>
                </a:gridCol>
                <a:gridCol w="1704961">
                  <a:extLst>
                    <a:ext uri="{9D8B030D-6E8A-4147-A177-3AD203B41FA5}">
                      <a16:colId xmlns:a16="http://schemas.microsoft.com/office/drawing/2014/main" val="362664250"/>
                    </a:ext>
                  </a:extLst>
                </a:gridCol>
              </a:tblGrid>
              <a:tr h="536254">
                <a:tc>
                  <a:txBody>
                    <a:bodyPr/>
                    <a:lstStyle/>
                    <a:p>
                      <a:pPr algn="ctr">
                        <a:spcBef>
                          <a:spcPts val="800"/>
                        </a:spcBef>
                        <a:spcAft>
                          <a:spcPts val="800"/>
                        </a:spcAft>
                      </a:pPr>
                      <a:r>
                        <a:rPr lang="en-US" sz="2400">
                          <a:solidFill>
                            <a:schemeClr val="tx1"/>
                          </a:solidFill>
                        </a:rPr>
                        <a:t>Indicator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B727">
                        <a:alpha val="50196"/>
                      </a:srgbClr>
                    </a:solidFill>
                  </a:tcPr>
                </a:tc>
                <a:tc>
                  <a:txBody>
                    <a:bodyPr/>
                    <a:lstStyle/>
                    <a:p>
                      <a:pPr algn="ctr">
                        <a:spcBef>
                          <a:spcPts val="800"/>
                        </a:spcBef>
                        <a:spcAft>
                          <a:spcPts val="800"/>
                        </a:spcAft>
                      </a:pPr>
                      <a:r>
                        <a:rPr lang="en-US" sz="2400">
                          <a:solidFill>
                            <a:schemeClr val="tx1"/>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B727">
                        <a:alpha val="50196"/>
                      </a:srgbClr>
                    </a:solidFill>
                  </a:tcPr>
                </a:tc>
                <a:tc>
                  <a:txBody>
                    <a:bodyPr/>
                    <a:lstStyle/>
                    <a:p>
                      <a:pPr algn="ctr">
                        <a:spcBef>
                          <a:spcPts val="800"/>
                        </a:spcBef>
                        <a:spcAft>
                          <a:spcPts val="800"/>
                        </a:spcAft>
                      </a:pPr>
                      <a:r>
                        <a:rPr lang="en-US" sz="2400">
                          <a:solidFill>
                            <a:schemeClr val="tx1"/>
                          </a:solidFill>
                        </a:rPr>
                        <a:t>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B727">
                        <a:alpha val="50196"/>
                      </a:srgbClr>
                    </a:solidFill>
                  </a:tcPr>
                </a:tc>
                <a:extLst>
                  <a:ext uri="{0D108BD9-81ED-4DB2-BD59-A6C34878D82A}">
                    <a16:rowId xmlns:a16="http://schemas.microsoft.com/office/drawing/2014/main" val="3187901039"/>
                  </a:ext>
                </a:extLst>
              </a:tr>
              <a:tr h="777942">
                <a:tc>
                  <a:txBody>
                    <a:bodyPr/>
                    <a:lstStyle/>
                    <a:p>
                      <a:pPr>
                        <a:spcBef>
                          <a:spcPts val="800"/>
                        </a:spcBef>
                        <a:spcAft>
                          <a:spcPts val="800"/>
                        </a:spcAft>
                      </a:pPr>
                      <a:r>
                        <a:rPr lang="en-US" sz="1800"/>
                        <a:t>Lead paint indicator</a:t>
                      </a:r>
                      <a:endParaRPr lang="en-US" sz="1800" b="1"/>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800"/>
                        </a:spcBef>
                        <a:spcAft>
                          <a:spcPts val="800"/>
                        </a:spcAft>
                      </a:pPr>
                      <a:r>
                        <a:rPr lang="en-US" sz="1800"/>
                        <a:t>Percent of housing units built pre-1960, as indicator of potential lead paint exposure</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800"/>
                        </a:spcBef>
                        <a:spcAft>
                          <a:spcPts val="800"/>
                        </a:spcAft>
                      </a:pPr>
                      <a:r>
                        <a:rPr lang="en-US" sz="1800"/>
                        <a:t>2013 - 2017</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3233154"/>
                  </a:ext>
                </a:extLst>
              </a:tr>
              <a:tr h="1061371">
                <a:tc>
                  <a:txBody>
                    <a:bodyPr/>
                    <a:lstStyle/>
                    <a:p>
                      <a:pPr>
                        <a:spcBef>
                          <a:spcPts val="800"/>
                        </a:spcBef>
                        <a:spcAft>
                          <a:spcPts val="800"/>
                        </a:spcAft>
                      </a:pPr>
                      <a:r>
                        <a:rPr lang="en-US" sz="1800"/>
                        <a:t>Proximity to Risk Management Plan sites</a:t>
                      </a:r>
                      <a:endParaRPr lang="en-US" sz="1800" b="1"/>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800"/>
                        </a:spcBef>
                        <a:spcAft>
                          <a:spcPts val="800"/>
                        </a:spcAft>
                      </a:pPr>
                      <a:r>
                        <a:rPr lang="en-US" sz="1800"/>
                        <a:t>Count of RMP (potential chemical accident management plan) facilities within 5 km, each divided by distance in kilometers</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800"/>
                        </a:spcBef>
                        <a:spcAft>
                          <a:spcPts val="800"/>
                        </a:spcAft>
                      </a:pPr>
                      <a:r>
                        <a:rPr lang="en-US" sz="1800"/>
                        <a:t>2019</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940339"/>
                  </a:ext>
                </a:extLst>
              </a:tr>
              <a:tr h="916774">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1800"/>
                        <a:t>Proximity to Hazardous Waste Facilities</a:t>
                      </a:r>
                      <a:endParaRPr lang="en-US" sz="1800" b="1"/>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1800"/>
                        <a:t>Count of hazardous waste facilities (TSDFs and LQGs) within 5 km, each divided by distance in kilometers</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800"/>
                        </a:spcBef>
                        <a:spcAft>
                          <a:spcPts val="800"/>
                        </a:spcAft>
                      </a:pPr>
                      <a:r>
                        <a:rPr lang="en-US" sz="1800"/>
                        <a:t>2019</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5437727"/>
                  </a:ext>
                </a:extLst>
              </a:tr>
              <a:tr h="777942">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1800"/>
                        <a:t>Proximity to National Priorities List sites</a:t>
                      </a:r>
                      <a:endParaRPr lang="en-US" sz="1800" b="1"/>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1800"/>
                        <a:t>Count of proposed or listed NPL - also known as Superfund - sites within 5 km, each divided by distance in kilometers</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800"/>
                        </a:spcBef>
                        <a:spcAft>
                          <a:spcPts val="800"/>
                        </a:spcAft>
                      </a:pPr>
                      <a:r>
                        <a:rPr lang="en-US" sz="1800"/>
                        <a:t>2019</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2557420"/>
                  </a:ext>
                </a:extLst>
              </a:tr>
              <a:tr h="777942">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1800"/>
                        <a:t>Wastewater Discharge Indicator</a:t>
                      </a:r>
                      <a:endParaRPr lang="en-US" sz="1800" b="1">
                        <a:solidFill>
                          <a:srgbClr val="0A091B"/>
                        </a:solidFill>
                      </a:endParaRP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46" rtl="0" eaLnBrk="1" fontAlgn="auto" latinLnBrk="0" hangingPunct="1">
                        <a:lnSpc>
                          <a:spcPct val="100000"/>
                        </a:lnSpc>
                        <a:spcBef>
                          <a:spcPts val="800"/>
                        </a:spcBef>
                        <a:spcAft>
                          <a:spcPts val="800"/>
                        </a:spcAft>
                        <a:buClrTx/>
                        <a:buSzTx/>
                        <a:buFontTx/>
                        <a:buNone/>
                        <a:tabLst/>
                        <a:defRPr/>
                      </a:pPr>
                      <a:r>
                        <a:rPr lang="en-US" sz="1800"/>
                        <a:t>RSEI modeled Toxic Concentrations at stream segments within 500 meters, divided by distance in kilometers </a:t>
                      </a:r>
                      <a:endParaRPr lang="en-US" sz="1800">
                        <a:solidFill>
                          <a:srgbClr val="0A091B"/>
                        </a:solidFill>
                      </a:endParaRP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800"/>
                        </a:spcBef>
                        <a:spcAft>
                          <a:spcPts val="800"/>
                        </a:spcAft>
                      </a:pPr>
                      <a:r>
                        <a:rPr lang="en-US" sz="1800"/>
                        <a:t>2019</a:t>
                      </a:r>
                    </a:p>
                  </a:txBody>
                  <a:tcPr marT="73152" marB="731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060744"/>
                  </a:ext>
                </a:extLst>
              </a:tr>
            </a:tbl>
          </a:graphicData>
        </a:graphic>
      </p:graphicFrame>
    </p:spTree>
    <p:extLst>
      <p:ext uri="{BB962C8B-B14F-4D97-AF65-F5344CB8AC3E}">
        <p14:creationId xmlns:p14="http://schemas.microsoft.com/office/powerpoint/2010/main" val="2212310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227" y="269047"/>
            <a:ext cx="9875520" cy="941479"/>
          </a:xfrm>
        </p:spPr>
        <p:txBody>
          <a:bodyPr/>
          <a:lstStyle/>
          <a:p>
            <a:pPr algn="ctr"/>
            <a:r>
              <a:rPr lang="en-US" b="1"/>
              <a:t>Results are Ranked as Percentiles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1025" b="10623"/>
          <a:stretch/>
        </p:blipFill>
        <p:spPr>
          <a:xfrm>
            <a:off x="4432944" y="1828511"/>
            <a:ext cx="7388267" cy="4077277"/>
          </a:xfrm>
          <a:prstGeom prst="rect">
            <a:avLst/>
          </a:prstGeom>
          <a:ln>
            <a:solidFill>
              <a:schemeClr val="accent1">
                <a:shade val="50000"/>
              </a:schemeClr>
            </a:solidFill>
          </a:ln>
          <a:effectLst>
            <a:outerShdw blurRad="50800" dist="38100" dir="5400000" algn="t" rotWithShape="0">
              <a:prstClr val="black">
                <a:alpha val="40000"/>
              </a:prstClr>
            </a:outerShdw>
          </a:effectLst>
        </p:spPr>
      </p:pic>
      <p:sp>
        <p:nvSpPr>
          <p:cNvPr id="7" name="TextBox 6"/>
          <p:cNvSpPr txBox="1"/>
          <p:nvPr/>
        </p:nvSpPr>
        <p:spPr>
          <a:xfrm>
            <a:off x="136279" y="1602973"/>
            <a:ext cx="3978521" cy="4985980"/>
          </a:xfrm>
          <a:prstGeom prst="rect">
            <a:avLst/>
          </a:prstGeom>
          <a:noFill/>
        </p:spPr>
        <p:txBody>
          <a:bodyPr wrap="square" rtlCol="0">
            <a:spAutoFit/>
          </a:bodyPr>
          <a:lstStyle/>
          <a:p>
            <a:pPr marL="285750" indent="-285750" algn="ctr">
              <a:lnSpc>
                <a:spcPct val="150000"/>
              </a:lnSpc>
              <a:buFont typeface="Arial" panose="020B0604020202020204" pitchFamily="34" charset="0"/>
              <a:buChar char="•"/>
            </a:pPr>
            <a:r>
              <a:rPr lang="en-US" sz="2000"/>
              <a:t>Percentiles put indicators into common units of 0 – 100.</a:t>
            </a:r>
          </a:p>
          <a:p>
            <a:pPr marL="285750" indent="-285750" algn="ctr">
              <a:lnSpc>
                <a:spcPct val="150000"/>
              </a:lnSpc>
              <a:buFont typeface="Arial" panose="020B0604020202020204" pitchFamily="34" charset="0"/>
              <a:buChar char="•"/>
            </a:pPr>
            <a:r>
              <a:rPr lang="en-US" sz="2000"/>
              <a:t>A place at the 80th percentile nationwide means 20% of the US population has a higher value.</a:t>
            </a:r>
          </a:p>
          <a:p>
            <a:pPr marL="285750" indent="-285750" algn="ctr">
              <a:lnSpc>
                <a:spcPct val="150000"/>
              </a:lnSpc>
              <a:buFont typeface="Arial" panose="020B0604020202020204" pitchFamily="34" charset="0"/>
              <a:buChar char="•"/>
            </a:pPr>
            <a:r>
              <a:rPr lang="en-US" sz="2000"/>
              <a:t>Ranking values as percentiles allows comparison of indicators measured with different units. </a:t>
            </a:r>
            <a:r>
              <a:rPr lang="en-US" sz="2000" u="sng"/>
              <a:t>It does not mean the risks are equal or comparable</a:t>
            </a:r>
            <a:r>
              <a:rPr lang="en-US" sz="2000"/>
              <a:t>.</a:t>
            </a:r>
          </a:p>
          <a:p>
            <a:pPr algn="ctr"/>
            <a:endParaRPr lang="en-US"/>
          </a:p>
        </p:txBody>
      </p:sp>
    </p:spTree>
    <p:extLst>
      <p:ext uri="{BB962C8B-B14F-4D97-AF65-F5344CB8AC3E}">
        <p14:creationId xmlns:p14="http://schemas.microsoft.com/office/powerpoint/2010/main" val="2844057122"/>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9875520" cy="1000125"/>
          </a:xfrm>
        </p:spPr>
        <p:txBody>
          <a:bodyPr/>
          <a:lstStyle/>
          <a:p>
            <a:pPr algn="ctr"/>
            <a:r>
              <a:rPr lang="en-US" b="1"/>
              <a:t>Additional EJSCREEN Data </a:t>
            </a:r>
          </a:p>
        </p:txBody>
      </p:sp>
      <p:sp>
        <p:nvSpPr>
          <p:cNvPr id="3" name="Slide Number Placeholder 2"/>
          <p:cNvSpPr>
            <a:spLocks noGrp="1"/>
          </p:cNvSpPr>
          <p:nvPr>
            <p:ph type="sldNum" sz="quarter" idx="12"/>
          </p:nvPr>
        </p:nvSpPr>
        <p:spPr/>
        <p:txBody>
          <a:bodyPr/>
          <a:lstStyle/>
          <a:p>
            <a:pPr defTabSz="914446"/>
            <a:r>
              <a:rPr lang="en-US">
                <a:solidFill>
                  <a:srgbClr val="C0C0C8"/>
                </a:solidFill>
              </a:rPr>
              <a:t>page</a:t>
            </a:r>
          </a:p>
          <a:p>
            <a:pPr defTabSz="914446"/>
            <a:r>
              <a:rPr lang="en-US">
                <a:solidFill>
                  <a:srgbClr val="C0C0C8"/>
                </a:solidFill>
              </a:rPr>
              <a:t>14</a:t>
            </a:r>
          </a:p>
        </p:txBody>
      </p:sp>
      <p:graphicFrame>
        <p:nvGraphicFramePr>
          <p:cNvPr id="4" name="Diagram 3">
            <a:extLst>
              <a:ext uri="{FF2B5EF4-FFF2-40B4-BE49-F238E27FC236}">
                <a16:creationId xmlns:a16="http://schemas.microsoft.com/office/drawing/2014/main" id="{E1F2A089-0198-42AE-863A-3D0A431C01DF}"/>
              </a:ext>
            </a:extLst>
          </p:cNvPr>
          <p:cNvGraphicFramePr/>
          <p:nvPr>
            <p:extLst>
              <p:ext uri="{D42A27DB-BD31-4B8C-83A1-F6EECF244321}">
                <p14:modId xmlns:p14="http://schemas.microsoft.com/office/powerpoint/2010/main" val="2317448202"/>
              </p:ext>
            </p:extLst>
          </p:nvPr>
        </p:nvGraphicFramePr>
        <p:xfrm>
          <a:off x="628650" y="1666875"/>
          <a:ext cx="10934700" cy="4471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6164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428875" y="1967947"/>
            <a:ext cx="7149070" cy="1015663"/>
          </a:xfrm>
          <a:prstGeom prst="rect">
            <a:avLst/>
          </a:prstGeom>
        </p:spPr>
        <p:txBody>
          <a:bodyPr wrap="square">
            <a:spAutoFit/>
          </a:bodyPr>
          <a:lstStyle/>
          <a:p>
            <a:pPr algn="ctr"/>
            <a:r>
              <a:rPr lang="en-US" sz="6000" b="1">
                <a:solidFill>
                  <a:schemeClr val="bg1"/>
                </a:solidFill>
                <a:latin typeface="+mj-lt"/>
                <a:ea typeface="+mj-ea"/>
                <a:cs typeface="+mj-cs"/>
              </a:rPr>
              <a:t>Maps</a:t>
            </a:r>
            <a:r>
              <a:rPr lang="en-US" sz="4400">
                <a:solidFill>
                  <a:prstClr val="white"/>
                </a:solidFill>
                <a:latin typeface="Impact" charset="0"/>
                <a:ea typeface="Impact" charset="0"/>
                <a:cs typeface="Impact" charset="0"/>
              </a:rPr>
              <a:t> </a:t>
            </a:r>
            <a:r>
              <a:rPr lang="en-US" sz="6000" b="1">
                <a:solidFill>
                  <a:schemeClr val="bg1"/>
                </a:solidFill>
                <a:latin typeface="+mj-lt"/>
                <a:ea typeface="+mj-ea"/>
                <a:cs typeface="+mj-cs"/>
              </a:rPr>
              <a:t>&amp; Reports</a:t>
            </a:r>
          </a:p>
        </p:txBody>
      </p:sp>
    </p:spTree>
    <p:extLst>
      <p:ext uri="{BB962C8B-B14F-4D97-AF65-F5344CB8AC3E}">
        <p14:creationId xmlns:p14="http://schemas.microsoft.com/office/powerpoint/2010/main" val="434288308"/>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575" y="1086353"/>
            <a:ext cx="11095850" cy="769476"/>
          </a:xfrm>
        </p:spPr>
        <p:txBody>
          <a:bodyPr>
            <a:normAutofit/>
          </a:bodyPr>
          <a:lstStyle/>
          <a:p>
            <a:pPr marL="0" indent="0">
              <a:buNone/>
            </a:pPr>
            <a:r>
              <a:rPr lang="en-US" sz="2800">
                <a:solidFill>
                  <a:schemeClr val="tx1"/>
                </a:solidFill>
              </a:rPr>
              <a:t>You can view all of the indicators in EJSCREEN within reports or on maps.</a:t>
            </a:r>
          </a:p>
          <a:p>
            <a:pPr marL="0" indent="0">
              <a:buNone/>
            </a:pPr>
            <a:endParaRPr lang="en-US"/>
          </a:p>
        </p:txBody>
      </p:sp>
      <p:sp>
        <p:nvSpPr>
          <p:cNvPr id="4" name="Footer Placeholder 3"/>
          <p:cNvSpPr>
            <a:spLocks noGrp="1"/>
          </p:cNvSpPr>
          <p:nvPr>
            <p:ph type="ftr" sz="quarter" idx="11"/>
          </p:nvPr>
        </p:nvSpPr>
        <p:spPr/>
        <p:txBody>
          <a:bodyPr/>
          <a:lstStyle/>
          <a:p>
            <a:pPr defTabSz="685800"/>
            <a:r>
              <a:rPr lang="en-US">
                <a:solidFill>
                  <a:prstClr val="white"/>
                </a:solidFill>
                <a:latin typeface="Calibri" panose="020F0502020204030204"/>
              </a:rPr>
              <a:t>EJSCREEN Overview Presentation</a:t>
            </a:r>
          </a:p>
        </p:txBody>
      </p:sp>
      <p:sp>
        <p:nvSpPr>
          <p:cNvPr id="5" name="Slide Number Placeholder 4"/>
          <p:cNvSpPr>
            <a:spLocks noGrp="1"/>
          </p:cNvSpPr>
          <p:nvPr>
            <p:ph type="sldNum" sz="quarter" idx="12"/>
          </p:nvPr>
        </p:nvSpPr>
        <p:spPr/>
        <p:txBody>
          <a:bodyPr/>
          <a:lstStyle/>
          <a:p>
            <a:pPr defTabSz="685800"/>
            <a:fld id="{C6824072-138B-4216-854C-3242560446C9}" type="slidenum">
              <a:rPr lang="en-US">
                <a:solidFill>
                  <a:prstClr val="white"/>
                </a:solidFill>
                <a:latin typeface="Calibri" panose="020F0502020204030204"/>
              </a:rPr>
              <a:pPr defTabSz="685800"/>
              <a:t>29</a:t>
            </a:fld>
            <a:endParaRPr lang="en-US">
              <a:solidFill>
                <a:prstClr val="white"/>
              </a:solidFill>
              <a:latin typeface="Calibri" panose="020F0502020204030204"/>
            </a:endParaRPr>
          </a:p>
        </p:txBody>
      </p:sp>
      <p:sp>
        <p:nvSpPr>
          <p:cNvPr id="6" name="Title 1"/>
          <p:cNvSpPr txBox="1">
            <a:spLocks/>
          </p:cNvSpPr>
          <p:nvPr/>
        </p:nvSpPr>
        <p:spPr>
          <a:xfrm>
            <a:off x="1694089" y="158856"/>
            <a:ext cx="8897711"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rPr>
              <a:t>Viewing EJSCREEN Data</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7239" r="50317" b="7517"/>
          <a:stretch/>
        </p:blipFill>
        <p:spPr>
          <a:xfrm>
            <a:off x="824294" y="1979897"/>
            <a:ext cx="4376355" cy="3191763"/>
          </a:xfrm>
          <a:prstGeom prst="rect">
            <a:avLst/>
          </a:prstGeom>
          <a:ln>
            <a:solidFill>
              <a:schemeClr val="tx1"/>
            </a:solidFill>
          </a:ln>
        </p:spPr>
      </p:pic>
      <p:sp>
        <p:nvSpPr>
          <p:cNvPr id="9" name="TextBox 8"/>
          <p:cNvSpPr txBox="1"/>
          <p:nvPr/>
        </p:nvSpPr>
        <p:spPr>
          <a:xfrm>
            <a:off x="824294" y="5295728"/>
            <a:ext cx="4717774" cy="1523494"/>
          </a:xfrm>
          <a:prstGeom prst="rect">
            <a:avLst/>
          </a:prstGeom>
          <a:noFill/>
        </p:spPr>
        <p:txBody>
          <a:bodyPr wrap="square" rtlCol="0">
            <a:spAutoFit/>
          </a:bodyPr>
          <a:lstStyle/>
          <a:p>
            <a:pPr defTabSz="685800"/>
            <a:r>
              <a:rPr lang="en-US" sz="2400">
                <a:solidFill>
                  <a:prstClr val="black"/>
                </a:solidFill>
                <a:latin typeface="Calibri" panose="020F0502020204030204"/>
              </a:rPr>
              <a:t>A standard report gives you all the indicators at once for a single specified location </a:t>
            </a:r>
          </a:p>
          <a:p>
            <a:pPr defTabSz="685800"/>
            <a:endParaRPr lang="en-US" sz="2100">
              <a:solidFill>
                <a:prstClr val="black"/>
              </a:solidFill>
              <a:latin typeface="Calibri" panose="020F0502020204030204"/>
            </a:endParaRPr>
          </a:p>
        </p:txBody>
      </p:sp>
      <p:pic>
        <p:nvPicPr>
          <p:cNvPr id="10" name="Picture 9"/>
          <p:cNvPicPr>
            <a:picLocks noChangeAspect="1"/>
          </p:cNvPicPr>
          <p:nvPr/>
        </p:nvPicPr>
        <p:blipFill rotWithShape="1">
          <a:blip r:embed="rId4"/>
          <a:srcRect l="4702" t="13096" r="36021" b="29677"/>
          <a:stretch/>
        </p:blipFill>
        <p:spPr>
          <a:xfrm>
            <a:off x="6822512" y="1918794"/>
            <a:ext cx="4130679" cy="3190196"/>
          </a:xfrm>
          <a:prstGeom prst="rect">
            <a:avLst/>
          </a:prstGeom>
          <a:ln>
            <a:solidFill>
              <a:schemeClr val="tx1"/>
            </a:solidFill>
          </a:ln>
        </p:spPr>
      </p:pic>
      <p:sp>
        <p:nvSpPr>
          <p:cNvPr id="12" name="TextBox 11">
            <a:extLst>
              <a:ext uri="{FF2B5EF4-FFF2-40B4-BE49-F238E27FC236}">
                <a16:creationId xmlns:a16="http://schemas.microsoft.com/office/drawing/2014/main" id="{7BBCEA69-EE42-4089-BCE3-72E1897CB4CB}"/>
              </a:ext>
            </a:extLst>
          </p:cNvPr>
          <p:cNvSpPr txBox="1"/>
          <p:nvPr/>
        </p:nvSpPr>
        <p:spPr>
          <a:xfrm>
            <a:off x="6453575" y="5242325"/>
            <a:ext cx="5328850" cy="1523494"/>
          </a:xfrm>
          <a:prstGeom prst="rect">
            <a:avLst/>
          </a:prstGeom>
          <a:noFill/>
        </p:spPr>
        <p:txBody>
          <a:bodyPr wrap="square" rtlCol="0">
            <a:spAutoFit/>
          </a:bodyPr>
          <a:lstStyle/>
          <a:p>
            <a:pPr defTabSz="685800"/>
            <a:r>
              <a:rPr lang="en-US" sz="2400">
                <a:solidFill>
                  <a:prstClr val="black"/>
                </a:solidFill>
                <a:latin typeface="Calibri" panose="020F0502020204030204"/>
              </a:rPr>
              <a:t>A map gives you one indicator at a time, for each of the block groups within a wider area (e.g. across several miles)</a:t>
            </a:r>
          </a:p>
          <a:p>
            <a:pPr defTabSz="685800"/>
            <a:endParaRPr lang="en-US" sz="2100">
              <a:solidFill>
                <a:prstClr val="black"/>
              </a:solidFill>
              <a:latin typeface="Calibri" panose="020F0502020204030204"/>
            </a:endParaRPr>
          </a:p>
        </p:txBody>
      </p:sp>
    </p:spTree>
    <p:extLst>
      <p:ext uri="{BB962C8B-B14F-4D97-AF65-F5344CB8AC3E}">
        <p14:creationId xmlns:p14="http://schemas.microsoft.com/office/powerpoint/2010/main" val="1356288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C669-69DB-4800-8B86-8D0F646AADE5}"/>
              </a:ext>
            </a:extLst>
          </p:cNvPr>
          <p:cNvSpPr>
            <a:spLocks noGrp="1"/>
          </p:cNvSpPr>
          <p:nvPr>
            <p:ph type="title"/>
          </p:nvPr>
        </p:nvSpPr>
        <p:spPr>
          <a:xfrm>
            <a:off x="135468" y="191982"/>
            <a:ext cx="11770782" cy="1016905"/>
          </a:xfrm>
        </p:spPr>
        <p:txBody>
          <a:bodyPr>
            <a:noAutofit/>
          </a:bodyPr>
          <a:lstStyle/>
          <a:p>
            <a:pPr algn="ctr"/>
            <a:r>
              <a:rPr lang="en-US" sz="3200" b="1"/>
              <a:t>Goals/Objectives and </a:t>
            </a:r>
            <a:br>
              <a:rPr lang="en-US" sz="3200" b="1"/>
            </a:br>
            <a:r>
              <a:rPr lang="en-US" sz="3200" b="1"/>
              <a:t>Roadmap of EJSCREEN Training within EPA</a:t>
            </a:r>
          </a:p>
        </p:txBody>
      </p:sp>
      <p:sp>
        <p:nvSpPr>
          <p:cNvPr id="4" name="Content Placeholder 3">
            <a:extLst>
              <a:ext uri="{FF2B5EF4-FFF2-40B4-BE49-F238E27FC236}">
                <a16:creationId xmlns:a16="http://schemas.microsoft.com/office/drawing/2014/main" id="{DEB555ED-11D9-4D0A-AE63-00486F4F0850}"/>
              </a:ext>
            </a:extLst>
          </p:cNvPr>
          <p:cNvSpPr>
            <a:spLocks noGrp="1"/>
          </p:cNvSpPr>
          <p:nvPr>
            <p:ph sz="half" idx="1"/>
          </p:nvPr>
        </p:nvSpPr>
        <p:spPr>
          <a:xfrm>
            <a:off x="265814" y="2066924"/>
            <a:ext cx="5258686" cy="4396741"/>
          </a:xfrm>
        </p:spPr>
        <p:txBody>
          <a:bodyPr>
            <a:normAutofit fontScale="92500"/>
          </a:bodyPr>
          <a:lstStyle/>
          <a:p>
            <a:pPr lvl="1"/>
            <a:r>
              <a:rPr lang="en-US" sz="2400">
                <a:solidFill>
                  <a:schemeClr val="tx1"/>
                </a:solidFill>
              </a:rPr>
              <a:t>EPA staff integrate EJSCREEN use in their work</a:t>
            </a:r>
          </a:p>
          <a:p>
            <a:pPr lvl="1"/>
            <a:r>
              <a:rPr lang="en-US" sz="2400">
                <a:solidFill>
                  <a:schemeClr val="tx1"/>
                </a:solidFill>
              </a:rPr>
              <a:t>Programmatic uses of EJSCREEN tool are documented</a:t>
            </a:r>
          </a:p>
          <a:p>
            <a:pPr lvl="1"/>
            <a:r>
              <a:rPr lang="en-US" sz="2400">
                <a:solidFill>
                  <a:schemeClr val="tx1"/>
                </a:solidFill>
              </a:rPr>
              <a:t>Collect EPA staff feedback on tool gaps/barriers and tool improvements</a:t>
            </a:r>
          </a:p>
          <a:p>
            <a:pPr lvl="1"/>
            <a:r>
              <a:rPr lang="en-US" sz="2400">
                <a:solidFill>
                  <a:schemeClr val="tx1"/>
                </a:solidFill>
              </a:rPr>
              <a:t>EJSCREEN data informs decisions and policies that benefit  communities with EJ concerns</a:t>
            </a:r>
          </a:p>
          <a:p>
            <a:pPr lvl="1"/>
            <a:r>
              <a:rPr lang="en-US" sz="2400">
                <a:solidFill>
                  <a:schemeClr val="tx1"/>
                </a:solidFill>
              </a:rPr>
              <a:t>Decisions and policies lead to improved environmental and health outcomes in communities with EJ concerns</a:t>
            </a:r>
          </a:p>
          <a:p>
            <a:pPr lvl="1"/>
            <a:endParaRPr lang="en-US"/>
          </a:p>
        </p:txBody>
      </p:sp>
      <p:graphicFrame>
        <p:nvGraphicFramePr>
          <p:cNvPr id="3" name="Diagram 2">
            <a:extLst>
              <a:ext uri="{FF2B5EF4-FFF2-40B4-BE49-F238E27FC236}">
                <a16:creationId xmlns:a16="http://schemas.microsoft.com/office/drawing/2014/main" id="{27117592-B822-4661-9895-BD8A6C73003F}"/>
              </a:ext>
            </a:extLst>
          </p:cNvPr>
          <p:cNvGraphicFramePr/>
          <p:nvPr>
            <p:extLst>
              <p:ext uri="{D42A27DB-BD31-4B8C-83A1-F6EECF244321}">
                <p14:modId xmlns:p14="http://schemas.microsoft.com/office/powerpoint/2010/main" val="3233321486"/>
              </p:ext>
            </p:extLst>
          </p:nvPr>
        </p:nvGraphicFramePr>
        <p:xfrm>
          <a:off x="5772151" y="1952625"/>
          <a:ext cx="5953124" cy="4501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67FE124-7E8C-48C2-9DD7-A35EFC07163E}"/>
              </a:ext>
            </a:extLst>
          </p:cNvPr>
          <p:cNvSpPr txBox="1"/>
          <p:nvPr/>
        </p:nvSpPr>
        <p:spPr>
          <a:xfrm>
            <a:off x="494414" y="1461421"/>
            <a:ext cx="2401186" cy="400110"/>
          </a:xfrm>
          <a:prstGeom prst="rect">
            <a:avLst/>
          </a:prstGeom>
          <a:solidFill>
            <a:schemeClr val="accent3">
              <a:alpha val="50196"/>
            </a:schemeClr>
          </a:solidFill>
        </p:spPr>
        <p:txBody>
          <a:bodyPr wrap="square" rtlCol="0">
            <a:spAutoFit/>
          </a:bodyPr>
          <a:lstStyle/>
          <a:p>
            <a:r>
              <a:rPr lang="en-US" sz="2000" b="1"/>
              <a:t>Goals/Objectives:</a:t>
            </a:r>
          </a:p>
        </p:txBody>
      </p:sp>
      <p:sp>
        <p:nvSpPr>
          <p:cNvPr id="6" name="TextBox 5">
            <a:extLst>
              <a:ext uri="{FF2B5EF4-FFF2-40B4-BE49-F238E27FC236}">
                <a16:creationId xmlns:a16="http://schemas.microsoft.com/office/drawing/2014/main" id="{FC28C6C2-815B-4013-9260-98664C159B3F}"/>
              </a:ext>
            </a:extLst>
          </p:cNvPr>
          <p:cNvSpPr txBox="1"/>
          <p:nvPr/>
        </p:nvSpPr>
        <p:spPr>
          <a:xfrm>
            <a:off x="7702967" y="1380701"/>
            <a:ext cx="2129589" cy="400110"/>
          </a:xfrm>
          <a:prstGeom prst="rect">
            <a:avLst/>
          </a:prstGeom>
          <a:solidFill>
            <a:schemeClr val="accent6">
              <a:alpha val="50196"/>
            </a:schemeClr>
          </a:solidFill>
        </p:spPr>
        <p:txBody>
          <a:bodyPr wrap="square" rtlCol="0">
            <a:spAutoFit/>
          </a:bodyPr>
          <a:lstStyle/>
          <a:p>
            <a:pPr algn="ctr"/>
            <a:r>
              <a:rPr lang="en-US" sz="2000" b="1"/>
              <a:t>Roadmap:</a:t>
            </a:r>
          </a:p>
        </p:txBody>
      </p:sp>
      <p:cxnSp>
        <p:nvCxnSpPr>
          <p:cNvPr id="8" name="Straight Connector 7">
            <a:extLst>
              <a:ext uri="{FF2B5EF4-FFF2-40B4-BE49-F238E27FC236}">
                <a16:creationId xmlns:a16="http://schemas.microsoft.com/office/drawing/2014/main" id="{78D08CE6-03BA-4C3E-B210-69E865F4AB6B}"/>
              </a:ext>
            </a:extLst>
          </p:cNvPr>
          <p:cNvCxnSpPr/>
          <p:nvPr/>
        </p:nvCxnSpPr>
        <p:spPr>
          <a:xfrm>
            <a:off x="5772150" y="1380701"/>
            <a:ext cx="0" cy="4839124"/>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567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476250"/>
            <a:ext cx="9875520" cy="809625"/>
          </a:xfrm>
        </p:spPr>
        <p:txBody>
          <a:bodyPr/>
          <a:lstStyle/>
          <a:p>
            <a:pPr algn="ctr"/>
            <a:r>
              <a:rPr lang="en-US" b="1"/>
              <a:t>EJSCREEN  Reports</a:t>
            </a:r>
          </a:p>
        </p:txBody>
      </p:sp>
      <p:sp>
        <p:nvSpPr>
          <p:cNvPr id="7" name="Content Placeholder 2"/>
          <p:cNvSpPr txBox="1">
            <a:spLocks/>
          </p:cNvSpPr>
          <p:nvPr/>
        </p:nvSpPr>
        <p:spPr>
          <a:xfrm>
            <a:off x="4764493" y="1387720"/>
            <a:ext cx="7081431" cy="4805572"/>
          </a:xfrm>
          <a:prstGeom prst="rect">
            <a:avLst/>
          </a:prstGeom>
        </p:spPr>
        <p:txBody>
          <a:bodyPr>
            <a:normAutofit fontScale="92500" lnSpcReduction="20000"/>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solidFill>
                  <a:prstClr val="black"/>
                </a:solidFill>
              </a:rPr>
              <a:t>Multiple reports available in EJSCREEN</a:t>
            </a:r>
          </a:p>
          <a:p>
            <a:pPr>
              <a:lnSpc>
                <a:spcPct val="150000"/>
              </a:lnSpc>
              <a:spcBef>
                <a:spcPts val="0"/>
              </a:spcBef>
            </a:pPr>
            <a:r>
              <a:rPr lang="en-US">
                <a:solidFill>
                  <a:prstClr val="black"/>
                </a:solidFill>
              </a:rPr>
              <a:t>Printable Standard Report </a:t>
            </a:r>
          </a:p>
          <a:p>
            <a:pPr lvl="1">
              <a:lnSpc>
                <a:spcPct val="150000"/>
              </a:lnSpc>
              <a:spcBef>
                <a:spcPts val="0"/>
              </a:spcBef>
            </a:pPr>
            <a:r>
              <a:rPr lang="en-US">
                <a:solidFill>
                  <a:prstClr val="black"/>
                </a:solidFill>
              </a:rPr>
              <a:t>Sharable analysis of the selected location</a:t>
            </a:r>
          </a:p>
          <a:p>
            <a:pPr lvl="1">
              <a:lnSpc>
                <a:spcPct val="150000"/>
              </a:lnSpc>
              <a:spcBef>
                <a:spcPts val="0"/>
              </a:spcBef>
            </a:pPr>
            <a:r>
              <a:rPr lang="en-US">
                <a:solidFill>
                  <a:prstClr val="black"/>
                </a:solidFill>
              </a:rPr>
              <a:t>Complete with maps, graphs, EJ indices, and raw values</a:t>
            </a:r>
          </a:p>
          <a:p>
            <a:pPr>
              <a:lnSpc>
                <a:spcPct val="150000"/>
              </a:lnSpc>
              <a:spcBef>
                <a:spcPts val="0"/>
              </a:spcBef>
            </a:pPr>
            <a:r>
              <a:rPr lang="en-US">
                <a:solidFill>
                  <a:prstClr val="black"/>
                </a:solidFill>
              </a:rPr>
              <a:t>Census Reports</a:t>
            </a:r>
          </a:p>
          <a:p>
            <a:pPr lvl="1">
              <a:lnSpc>
                <a:spcPct val="150000"/>
              </a:lnSpc>
              <a:spcBef>
                <a:spcPts val="0"/>
              </a:spcBef>
            </a:pPr>
            <a:r>
              <a:rPr lang="en-US">
                <a:solidFill>
                  <a:prstClr val="black"/>
                </a:solidFill>
              </a:rPr>
              <a:t>Utilize ACS or decennial census data</a:t>
            </a:r>
          </a:p>
          <a:p>
            <a:pPr lvl="1">
              <a:lnSpc>
                <a:spcPct val="150000"/>
              </a:lnSpc>
              <a:spcBef>
                <a:spcPts val="0"/>
              </a:spcBef>
            </a:pPr>
            <a:r>
              <a:rPr lang="en-US">
                <a:solidFill>
                  <a:prstClr val="black"/>
                </a:solidFill>
              </a:rPr>
              <a:t>Demographic analysis of the selected location </a:t>
            </a:r>
          </a:p>
          <a:p>
            <a:pPr>
              <a:lnSpc>
                <a:spcPct val="150000"/>
              </a:lnSpc>
              <a:spcBef>
                <a:spcPts val="0"/>
              </a:spcBef>
            </a:pPr>
            <a:r>
              <a:rPr lang="en-US">
                <a:solidFill>
                  <a:prstClr val="black"/>
                </a:solidFill>
              </a:rPr>
              <a:t>Health Data</a:t>
            </a:r>
          </a:p>
          <a:p>
            <a:pPr lvl="1">
              <a:lnSpc>
                <a:spcPct val="150000"/>
              </a:lnSpc>
              <a:spcBef>
                <a:spcPts val="0"/>
              </a:spcBef>
            </a:pPr>
            <a:r>
              <a:rPr lang="en-US"/>
              <a:t>Available at the county level via CDC reports</a:t>
            </a:r>
            <a:endParaRPr lang="en-US">
              <a:solidFill>
                <a:prstClr val="black"/>
              </a:solidFill>
            </a:endParaRPr>
          </a:p>
        </p:txBody>
      </p:sp>
      <p:pic>
        <p:nvPicPr>
          <p:cNvPr id="4" name="Picture 3">
            <a:extLst>
              <a:ext uri="{FF2B5EF4-FFF2-40B4-BE49-F238E27FC236}">
                <a16:creationId xmlns:a16="http://schemas.microsoft.com/office/drawing/2014/main" id="{0FAA9E3F-924F-4336-8147-9E7AA3204BD7}"/>
              </a:ext>
            </a:extLst>
          </p:cNvPr>
          <p:cNvPicPr>
            <a:picLocks noChangeAspect="1"/>
          </p:cNvPicPr>
          <p:nvPr/>
        </p:nvPicPr>
        <p:blipFill>
          <a:blip r:embed="rId3"/>
          <a:stretch>
            <a:fillRect/>
          </a:stretch>
        </p:blipFill>
        <p:spPr>
          <a:xfrm>
            <a:off x="649915" y="1518794"/>
            <a:ext cx="3619500" cy="4543425"/>
          </a:xfrm>
          <a:prstGeom prst="rect">
            <a:avLst/>
          </a:prstGeom>
        </p:spPr>
      </p:pic>
    </p:spTree>
    <p:extLst>
      <p:ext uri="{BB962C8B-B14F-4D97-AF65-F5344CB8AC3E}">
        <p14:creationId xmlns:p14="http://schemas.microsoft.com/office/powerpoint/2010/main" val="1355440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defTabSz="685800"/>
            <a:r>
              <a:rPr lang="en-US">
                <a:solidFill>
                  <a:prstClr val="white"/>
                </a:solidFill>
                <a:latin typeface="Calibri" panose="020F0502020204030204"/>
              </a:rPr>
              <a:t>EJSCREEN Overview Presentation</a:t>
            </a:r>
          </a:p>
        </p:txBody>
      </p:sp>
      <p:sp>
        <p:nvSpPr>
          <p:cNvPr id="5" name="Slide Number Placeholder 4"/>
          <p:cNvSpPr>
            <a:spLocks noGrp="1"/>
          </p:cNvSpPr>
          <p:nvPr>
            <p:ph type="sldNum" sz="quarter" idx="12"/>
          </p:nvPr>
        </p:nvSpPr>
        <p:spPr/>
        <p:txBody>
          <a:bodyPr/>
          <a:lstStyle/>
          <a:p>
            <a:pPr defTabSz="685800"/>
            <a:fld id="{C6824072-138B-4216-854C-3242560446C9}" type="slidenum">
              <a:rPr lang="en-US">
                <a:solidFill>
                  <a:prstClr val="white"/>
                </a:solidFill>
                <a:latin typeface="Calibri" panose="020F0502020204030204"/>
              </a:rPr>
              <a:pPr defTabSz="685800"/>
              <a:t>31</a:t>
            </a:fld>
            <a:endParaRPr lang="en-US">
              <a:solidFill>
                <a:prstClr val="white"/>
              </a:solidFill>
              <a:latin typeface="Calibri" panose="020F0502020204030204"/>
            </a:endParaRPr>
          </a:p>
        </p:txBody>
      </p:sp>
      <p:sp>
        <p:nvSpPr>
          <p:cNvPr id="6" name="Title 1"/>
          <p:cNvSpPr txBox="1">
            <a:spLocks/>
          </p:cNvSpPr>
          <p:nvPr/>
        </p:nvSpPr>
        <p:spPr>
          <a:xfrm>
            <a:off x="1158240" y="1126716"/>
            <a:ext cx="9875520" cy="80962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600">
                <a:solidFill>
                  <a:prstClr val="black"/>
                </a:solidFill>
                <a:latin typeface="+mn-lt"/>
                <a:ea typeface="+mn-ea"/>
                <a:cs typeface="+mn-cs"/>
              </a:rPr>
              <a:t>You Can Specify User-Defined Areas to Generate Standard Reports</a:t>
            </a:r>
          </a:p>
        </p:txBody>
      </p:sp>
      <p:pic>
        <p:nvPicPr>
          <p:cNvPr id="9" name="Picture 8"/>
          <p:cNvPicPr>
            <a:picLocks noChangeAspect="1"/>
          </p:cNvPicPr>
          <p:nvPr/>
        </p:nvPicPr>
        <p:blipFill rotWithShape="1">
          <a:blip r:embed="rId3"/>
          <a:srcRect l="2414" t="16039" r="3117" b="12837"/>
          <a:stretch/>
        </p:blipFill>
        <p:spPr>
          <a:xfrm>
            <a:off x="2300555" y="1936337"/>
            <a:ext cx="7760199" cy="4618019"/>
          </a:xfrm>
          <a:prstGeom prst="rect">
            <a:avLst/>
          </a:prstGeom>
        </p:spPr>
      </p:pic>
      <p:sp>
        <p:nvSpPr>
          <p:cNvPr id="7" name="Title 1">
            <a:extLst>
              <a:ext uri="{FF2B5EF4-FFF2-40B4-BE49-F238E27FC236}">
                <a16:creationId xmlns:a16="http://schemas.microsoft.com/office/drawing/2014/main" id="{5398B4E6-A4C0-4EB9-BACA-510E501C0C24}"/>
              </a:ext>
            </a:extLst>
          </p:cNvPr>
          <p:cNvSpPr>
            <a:spLocks noGrp="1"/>
          </p:cNvSpPr>
          <p:nvPr>
            <p:ph type="title"/>
          </p:nvPr>
        </p:nvSpPr>
        <p:spPr>
          <a:xfrm>
            <a:off x="1158240" y="476250"/>
            <a:ext cx="9875520" cy="809625"/>
          </a:xfrm>
        </p:spPr>
        <p:txBody>
          <a:bodyPr/>
          <a:lstStyle/>
          <a:p>
            <a:pPr algn="ctr"/>
            <a:r>
              <a:rPr lang="en-US" b="1"/>
              <a:t>EJSCREEN  Reports </a:t>
            </a:r>
            <a:r>
              <a:rPr lang="en-US" sz="3600" b="1"/>
              <a:t>(cont’d)</a:t>
            </a:r>
            <a:endParaRPr lang="en-US" b="1"/>
          </a:p>
        </p:txBody>
      </p:sp>
      <p:cxnSp>
        <p:nvCxnSpPr>
          <p:cNvPr id="3" name="Straight Arrow Connector 2">
            <a:extLst>
              <a:ext uri="{FF2B5EF4-FFF2-40B4-BE49-F238E27FC236}">
                <a16:creationId xmlns:a16="http://schemas.microsoft.com/office/drawing/2014/main" id="{B11742E4-7968-4432-A324-2629DB51385C}"/>
              </a:ext>
            </a:extLst>
          </p:cNvPr>
          <p:cNvCxnSpPr>
            <a:cxnSpLocks/>
          </p:cNvCxnSpPr>
          <p:nvPr/>
        </p:nvCxnSpPr>
        <p:spPr>
          <a:xfrm>
            <a:off x="3030876" y="4381393"/>
            <a:ext cx="2318447"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0E51611-FDD8-4F62-BC62-3C9311C81DD8}"/>
              </a:ext>
            </a:extLst>
          </p:cNvPr>
          <p:cNvCxnSpPr>
            <a:cxnSpLocks/>
          </p:cNvCxnSpPr>
          <p:nvPr/>
        </p:nvCxnSpPr>
        <p:spPr>
          <a:xfrm flipV="1">
            <a:off x="3133618" y="5865581"/>
            <a:ext cx="2628686" cy="35824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1BF68EB-8340-430F-8AFA-0B44E4DBC500}"/>
              </a:ext>
            </a:extLst>
          </p:cNvPr>
          <p:cNvCxnSpPr>
            <a:cxnSpLocks/>
          </p:cNvCxnSpPr>
          <p:nvPr/>
        </p:nvCxnSpPr>
        <p:spPr>
          <a:xfrm flipH="1">
            <a:off x="7478974" y="3230917"/>
            <a:ext cx="1778041" cy="39740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868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8240" y="352573"/>
            <a:ext cx="9875520" cy="676940"/>
          </a:xfrm>
        </p:spPr>
        <p:txBody>
          <a:bodyPr vert="horz" lIns="91440" tIns="45720" rIns="91440" bIns="45720" rtlCol="0" anchor="ctr">
            <a:normAutofit fontScale="90000"/>
          </a:bodyPr>
          <a:lstStyle/>
          <a:p>
            <a:pPr algn="ctr"/>
            <a:r>
              <a:rPr lang="en-US" b="1"/>
              <a:t>Mapping Considerations</a:t>
            </a:r>
          </a:p>
        </p:txBody>
      </p:sp>
      <p:pic>
        <p:nvPicPr>
          <p:cNvPr id="5" name="Content Placeholder 4">
            <a:extLst>
              <a:ext uri="{FF2B5EF4-FFF2-40B4-BE49-F238E27FC236}">
                <a16:creationId xmlns:a16="http://schemas.microsoft.com/office/drawing/2014/main" id="{C781019C-1D35-49DC-B4BE-3F25168C394F}"/>
              </a:ext>
            </a:extLst>
          </p:cNvPr>
          <p:cNvPicPr>
            <a:picLocks noGrp="1" noChangeAspect="1"/>
          </p:cNvPicPr>
          <p:nvPr>
            <p:ph sz="half" idx="1"/>
          </p:nvPr>
        </p:nvPicPr>
        <p:blipFill>
          <a:blip r:embed="rId3"/>
          <a:stretch>
            <a:fillRect/>
          </a:stretch>
        </p:blipFill>
        <p:spPr>
          <a:xfrm>
            <a:off x="722869" y="2924761"/>
            <a:ext cx="3276752" cy="3076427"/>
          </a:xfrm>
          <a:prstGeom prst="rect">
            <a:avLst/>
          </a:prstGeom>
        </p:spPr>
      </p:pic>
      <p:sp>
        <p:nvSpPr>
          <p:cNvPr id="4" name="Content Placeholder 3">
            <a:extLst>
              <a:ext uri="{FF2B5EF4-FFF2-40B4-BE49-F238E27FC236}">
                <a16:creationId xmlns:a16="http://schemas.microsoft.com/office/drawing/2014/main" id="{85CB35F2-6BAC-45F4-8613-5A213D23E69C}"/>
              </a:ext>
            </a:extLst>
          </p:cNvPr>
          <p:cNvSpPr>
            <a:spLocks noGrp="1"/>
          </p:cNvSpPr>
          <p:nvPr>
            <p:ph sz="half" idx="2"/>
          </p:nvPr>
        </p:nvSpPr>
        <p:spPr>
          <a:xfrm>
            <a:off x="763253" y="1676986"/>
            <a:ext cx="3199147" cy="1247775"/>
          </a:xfrm>
        </p:spPr>
        <p:txBody>
          <a:bodyPr>
            <a:normAutofit/>
          </a:bodyPr>
          <a:lstStyle/>
          <a:p>
            <a:pPr marL="45720" lvl="0" indent="0" algn="ctr">
              <a:buNone/>
            </a:pPr>
            <a:r>
              <a:rPr lang="en-US" sz="2400">
                <a:solidFill>
                  <a:schemeClr val="tx1"/>
                </a:solidFill>
              </a:rPr>
              <a:t>Flexibility in how you select your area of analysis</a:t>
            </a:r>
          </a:p>
        </p:txBody>
      </p:sp>
      <p:pic>
        <p:nvPicPr>
          <p:cNvPr id="6" name="Picture 5">
            <a:extLst>
              <a:ext uri="{FF2B5EF4-FFF2-40B4-BE49-F238E27FC236}">
                <a16:creationId xmlns:a16="http://schemas.microsoft.com/office/drawing/2014/main" id="{58D5EE58-F491-4B0D-88F3-74ACDE7E8976}"/>
              </a:ext>
            </a:extLst>
          </p:cNvPr>
          <p:cNvPicPr>
            <a:picLocks noChangeAspect="1"/>
          </p:cNvPicPr>
          <p:nvPr/>
        </p:nvPicPr>
        <p:blipFill>
          <a:blip r:embed="rId4"/>
          <a:stretch>
            <a:fillRect/>
          </a:stretch>
        </p:blipFill>
        <p:spPr>
          <a:xfrm>
            <a:off x="5025879" y="2828925"/>
            <a:ext cx="2495550" cy="3505200"/>
          </a:xfrm>
          <a:prstGeom prst="rect">
            <a:avLst/>
          </a:prstGeom>
        </p:spPr>
      </p:pic>
      <p:sp>
        <p:nvSpPr>
          <p:cNvPr id="7" name="TextBox 6">
            <a:extLst>
              <a:ext uri="{FF2B5EF4-FFF2-40B4-BE49-F238E27FC236}">
                <a16:creationId xmlns:a16="http://schemas.microsoft.com/office/drawing/2014/main" id="{3ABE3060-6C6C-4865-9FAF-7CCD4CC8A5AA}"/>
              </a:ext>
            </a:extLst>
          </p:cNvPr>
          <p:cNvSpPr txBox="1"/>
          <p:nvPr/>
        </p:nvSpPr>
        <p:spPr>
          <a:xfrm>
            <a:off x="4680097" y="1676986"/>
            <a:ext cx="3040911" cy="1107996"/>
          </a:xfrm>
          <a:prstGeom prst="rect">
            <a:avLst/>
          </a:prstGeom>
          <a:noFill/>
        </p:spPr>
        <p:txBody>
          <a:bodyPr wrap="square" rtlCol="0">
            <a:spAutoFit/>
          </a:bodyPr>
          <a:lstStyle/>
          <a:p>
            <a:pPr lvl="0" algn="ctr"/>
            <a:r>
              <a:rPr lang="en-US" sz="2400"/>
              <a:t>Ability to use various base maps</a:t>
            </a:r>
          </a:p>
          <a:p>
            <a:endParaRPr lang="en-US"/>
          </a:p>
        </p:txBody>
      </p:sp>
      <p:sp>
        <p:nvSpPr>
          <p:cNvPr id="10" name="TextBox 9">
            <a:extLst>
              <a:ext uri="{FF2B5EF4-FFF2-40B4-BE49-F238E27FC236}">
                <a16:creationId xmlns:a16="http://schemas.microsoft.com/office/drawing/2014/main" id="{851E0DB3-3988-43EE-8D75-F278C47780FB}"/>
              </a:ext>
            </a:extLst>
          </p:cNvPr>
          <p:cNvSpPr txBox="1"/>
          <p:nvPr/>
        </p:nvSpPr>
        <p:spPr>
          <a:xfrm>
            <a:off x="8394847" y="1676986"/>
            <a:ext cx="3040911" cy="2893100"/>
          </a:xfrm>
          <a:prstGeom prst="rect">
            <a:avLst/>
          </a:prstGeom>
          <a:noFill/>
        </p:spPr>
        <p:txBody>
          <a:bodyPr wrap="square" rtlCol="0">
            <a:spAutoFit/>
          </a:bodyPr>
          <a:lstStyle/>
          <a:p>
            <a:pPr lvl="0" algn="ctr"/>
            <a:r>
              <a:rPr lang="en-US" sz="2400"/>
              <a:t>Ability to bookmark locations for future analysis</a:t>
            </a:r>
          </a:p>
          <a:p>
            <a:pPr lvl="0" algn="ctr"/>
            <a:endParaRPr lang="en-US" sz="1200"/>
          </a:p>
          <a:p>
            <a:pPr marL="800100" lvl="1" indent="-342900">
              <a:buFont typeface="Arial" panose="020B0604020202020204" pitchFamily="34" charset="0"/>
              <a:buChar char="•"/>
            </a:pPr>
            <a:r>
              <a:rPr lang="en-US" sz="2000"/>
              <a:t>Save focus communities</a:t>
            </a:r>
          </a:p>
          <a:p>
            <a:pPr marL="800100" lvl="1" indent="-342900">
              <a:buFont typeface="Arial" panose="020B0604020202020204" pitchFamily="34" charset="0"/>
              <a:buChar char="•"/>
            </a:pPr>
            <a:r>
              <a:rPr lang="en-US" sz="2000"/>
              <a:t>Save locations of potential projects</a:t>
            </a:r>
          </a:p>
          <a:p>
            <a:endParaRPr lang="en-US"/>
          </a:p>
        </p:txBody>
      </p:sp>
      <p:pic>
        <p:nvPicPr>
          <p:cNvPr id="8" name="Picture 7">
            <a:extLst>
              <a:ext uri="{FF2B5EF4-FFF2-40B4-BE49-F238E27FC236}">
                <a16:creationId xmlns:a16="http://schemas.microsoft.com/office/drawing/2014/main" id="{46775E84-A04A-4DCC-A9A8-A234B737CB3E}"/>
              </a:ext>
            </a:extLst>
          </p:cNvPr>
          <p:cNvPicPr>
            <a:picLocks noChangeAspect="1"/>
          </p:cNvPicPr>
          <p:nvPr/>
        </p:nvPicPr>
        <p:blipFill>
          <a:blip r:embed="rId5"/>
          <a:stretch>
            <a:fillRect/>
          </a:stretch>
        </p:blipFill>
        <p:spPr>
          <a:xfrm>
            <a:off x="8803983" y="4581525"/>
            <a:ext cx="2562225" cy="1104900"/>
          </a:xfrm>
          <a:prstGeom prst="rect">
            <a:avLst/>
          </a:prstGeom>
        </p:spPr>
      </p:pic>
      <p:sp>
        <p:nvSpPr>
          <p:cNvPr id="11" name="Rectangle 10">
            <a:extLst>
              <a:ext uri="{FF2B5EF4-FFF2-40B4-BE49-F238E27FC236}">
                <a16:creationId xmlns:a16="http://schemas.microsoft.com/office/drawing/2014/main" id="{7AEFEFC5-2A67-411F-B139-26113B0459EA}"/>
              </a:ext>
            </a:extLst>
          </p:cNvPr>
          <p:cNvSpPr/>
          <p:nvPr/>
        </p:nvSpPr>
        <p:spPr>
          <a:xfrm>
            <a:off x="428625" y="1352550"/>
            <a:ext cx="4133850" cy="515287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6F9416F-77DD-45D2-96CC-771F2470CF8E}"/>
              </a:ext>
            </a:extLst>
          </p:cNvPr>
          <p:cNvSpPr/>
          <p:nvPr/>
        </p:nvSpPr>
        <p:spPr>
          <a:xfrm>
            <a:off x="4562475" y="1352550"/>
            <a:ext cx="3663358" cy="515287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6D5D55-4736-4856-9D41-EA455E4F5763}"/>
              </a:ext>
            </a:extLst>
          </p:cNvPr>
          <p:cNvSpPr/>
          <p:nvPr/>
        </p:nvSpPr>
        <p:spPr>
          <a:xfrm>
            <a:off x="8225833" y="1352550"/>
            <a:ext cx="3537542" cy="515287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7519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5" y="400050"/>
            <a:ext cx="10629900" cy="851580"/>
          </a:xfrm>
        </p:spPr>
        <p:txBody>
          <a:bodyPr>
            <a:normAutofit/>
          </a:bodyPr>
          <a:lstStyle/>
          <a:p>
            <a:r>
              <a:rPr lang="en-US"/>
              <a:t>Enhancing/Supplementing EJSCREEN Info</a:t>
            </a:r>
          </a:p>
        </p:txBody>
      </p:sp>
      <p:sp>
        <p:nvSpPr>
          <p:cNvPr id="3" name="Content Placeholder 2"/>
          <p:cNvSpPr>
            <a:spLocks noGrp="1"/>
          </p:cNvSpPr>
          <p:nvPr>
            <p:ph idx="1"/>
          </p:nvPr>
        </p:nvSpPr>
        <p:spPr>
          <a:xfrm>
            <a:off x="990600" y="1322899"/>
            <a:ext cx="10372725" cy="954210"/>
          </a:xfrm>
        </p:spPr>
        <p:txBody>
          <a:bodyPr>
            <a:noAutofit/>
          </a:bodyPr>
          <a:lstStyle/>
          <a:p>
            <a:pPr marL="45720" indent="0" algn="ctr">
              <a:buNone/>
            </a:pPr>
            <a:r>
              <a:rPr lang="en-US" sz="2800">
                <a:solidFill>
                  <a:prstClr val="black"/>
                </a:solidFill>
              </a:rPr>
              <a:t>Baseline screening should be supplemented with additional data, local information and experience.</a:t>
            </a:r>
          </a:p>
        </p:txBody>
      </p:sp>
      <p:sp>
        <p:nvSpPr>
          <p:cNvPr id="4" name="Footer Placeholder 3"/>
          <p:cNvSpPr>
            <a:spLocks noGrp="1"/>
          </p:cNvSpPr>
          <p:nvPr>
            <p:ph type="ftr" sz="quarter" idx="11"/>
          </p:nvPr>
        </p:nvSpPr>
        <p:spPr/>
        <p:txBody>
          <a:bodyPr/>
          <a:lstStyle/>
          <a:p>
            <a:r>
              <a:rPr lang="en-US"/>
              <a:t>EJSCREEN Overview Presentation</a:t>
            </a:r>
          </a:p>
        </p:txBody>
      </p:sp>
      <p:sp>
        <p:nvSpPr>
          <p:cNvPr id="5" name="Slide Number Placeholder 4"/>
          <p:cNvSpPr>
            <a:spLocks noGrp="1"/>
          </p:cNvSpPr>
          <p:nvPr>
            <p:ph type="sldNum" sz="quarter" idx="12"/>
          </p:nvPr>
        </p:nvSpPr>
        <p:spPr/>
        <p:txBody>
          <a:bodyPr/>
          <a:lstStyle/>
          <a:p>
            <a:fld id="{C6824072-138B-4216-854C-3242560446C9}" type="slidenum">
              <a:rPr lang="en-US" smtClean="0"/>
              <a:pPr/>
              <a:t>33</a:t>
            </a:fld>
            <a:endParaRPr lang="en-US"/>
          </a:p>
        </p:txBody>
      </p:sp>
      <p:grpSp>
        <p:nvGrpSpPr>
          <p:cNvPr id="8" name="Group 7">
            <a:extLst>
              <a:ext uri="{FF2B5EF4-FFF2-40B4-BE49-F238E27FC236}">
                <a16:creationId xmlns:a16="http://schemas.microsoft.com/office/drawing/2014/main" id="{CBD9F8C8-82DE-4521-BCF3-7CABAC3168A2}"/>
              </a:ext>
            </a:extLst>
          </p:cNvPr>
          <p:cNvGrpSpPr/>
          <p:nvPr/>
        </p:nvGrpSpPr>
        <p:grpSpPr>
          <a:xfrm>
            <a:off x="2113528" y="2457596"/>
            <a:ext cx="8440173" cy="4092769"/>
            <a:chOff x="574795" y="1005155"/>
            <a:chExt cx="8440173" cy="4092769"/>
          </a:xfrm>
        </p:grpSpPr>
        <p:pic>
          <p:nvPicPr>
            <p:cNvPr id="9" name="Picture 8">
              <a:extLst>
                <a:ext uri="{FF2B5EF4-FFF2-40B4-BE49-F238E27FC236}">
                  <a16:creationId xmlns:a16="http://schemas.microsoft.com/office/drawing/2014/main" id="{F1F74C88-0106-4273-88FB-EB9E01BED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68" y="1309916"/>
              <a:ext cx="2927097" cy="3788008"/>
            </a:xfrm>
            <a:prstGeom prst="rect">
              <a:avLst/>
            </a:prstGeom>
            <a:ln w="12700">
              <a:solidFill>
                <a:schemeClr val="accent1"/>
              </a:solidFill>
            </a:ln>
          </p:spPr>
        </p:pic>
        <p:sp>
          <p:nvSpPr>
            <p:cNvPr id="12" name="TextBox 11">
              <a:extLst>
                <a:ext uri="{FF2B5EF4-FFF2-40B4-BE49-F238E27FC236}">
                  <a16:creationId xmlns:a16="http://schemas.microsoft.com/office/drawing/2014/main" id="{7E117A75-7D1B-42CA-B902-5F516EB2AF37}"/>
                </a:ext>
              </a:extLst>
            </p:cNvPr>
            <p:cNvSpPr txBox="1"/>
            <p:nvPr/>
          </p:nvSpPr>
          <p:spPr>
            <a:xfrm>
              <a:off x="574795" y="1005155"/>
              <a:ext cx="2042160" cy="300082"/>
            </a:xfrm>
            <a:prstGeom prst="rect">
              <a:avLst/>
            </a:prstGeom>
            <a:noFill/>
          </p:spPr>
          <p:txBody>
            <a:bodyPr wrap="square" rtlCol="0">
              <a:spAutoFit/>
            </a:bodyPr>
            <a:lstStyle/>
            <a:p>
              <a:r>
                <a:rPr lang="en-US" sz="1350"/>
                <a:t>1938 “Redlining” Map</a:t>
              </a:r>
            </a:p>
          </p:txBody>
        </p:sp>
        <p:sp>
          <p:nvSpPr>
            <p:cNvPr id="13" name="TextBox 12">
              <a:extLst>
                <a:ext uri="{FF2B5EF4-FFF2-40B4-BE49-F238E27FC236}">
                  <a16:creationId xmlns:a16="http://schemas.microsoft.com/office/drawing/2014/main" id="{D3866CC3-7AAB-400B-AFB8-7561544412FC}"/>
                </a:ext>
              </a:extLst>
            </p:cNvPr>
            <p:cNvSpPr txBox="1"/>
            <p:nvPr/>
          </p:nvSpPr>
          <p:spPr>
            <a:xfrm>
              <a:off x="3918876" y="1047256"/>
              <a:ext cx="2042160" cy="300082"/>
            </a:xfrm>
            <a:prstGeom prst="rect">
              <a:avLst/>
            </a:prstGeom>
            <a:noFill/>
          </p:spPr>
          <p:txBody>
            <a:bodyPr wrap="square" rtlCol="0">
              <a:spAutoFit/>
            </a:bodyPr>
            <a:lstStyle/>
            <a:p>
              <a:r>
                <a:rPr lang="en-US" sz="1350"/>
                <a:t>Child BLL Map</a:t>
              </a:r>
            </a:p>
          </p:txBody>
        </p:sp>
        <p:sp>
          <p:nvSpPr>
            <p:cNvPr id="14" name="TextBox 13">
              <a:extLst>
                <a:ext uri="{FF2B5EF4-FFF2-40B4-BE49-F238E27FC236}">
                  <a16:creationId xmlns:a16="http://schemas.microsoft.com/office/drawing/2014/main" id="{74984D08-F572-4F13-B53D-4CCB2BC33BDE}"/>
                </a:ext>
              </a:extLst>
            </p:cNvPr>
            <p:cNvSpPr txBox="1"/>
            <p:nvPr/>
          </p:nvSpPr>
          <p:spPr>
            <a:xfrm>
              <a:off x="6972808" y="1009834"/>
              <a:ext cx="2042160" cy="300082"/>
            </a:xfrm>
            <a:prstGeom prst="rect">
              <a:avLst/>
            </a:prstGeom>
            <a:noFill/>
          </p:spPr>
          <p:txBody>
            <a:bodyPr wrap="square" rtlCol="0">
              <a:spAutoFit/>
            </a:bodyPr>
            <a:lstStyle/>
            <a:p>
              <a:r>
                <a:rPr lang="en-US" sz="1350"/>
                <a:t>EJSCREEN Map</a:t>
              </a:r>
            </a:p>
          </p:txBody>
        </p:sp>
      </p:grpSp>
      <p:pic>
        <p:nvPicPr>
          <p:cNvPr id="15" name="Picture 14">
            <a:extLst>
              <a:ext uri="{FF2B5EF4-FFF2-40B4-BE49-F238E27FC236}">
                <a16:creationId xmlns:a16="http://schemas.microsoft.com/office/drawing/2014/main" id="{AC92782E-B218-41F0-B037-3AF45DC75C58}"/>
              </a:ext>
            </a:extLst>
          </p:cNvPr>
          <p:cNvPicPr>
            <a:picLocks noChangeAspect="1"/>
          </p:cNvPicPr>
          <p:nvPr/>
        </p:nvPicPr>
        <p:blipFill>
          <a:blip r:embed="rId4"/>
          <a:stretch>
            <a:fillRect/>
          </a:stretch>
        </p:blipFill>
        <p:spPr>
          <a:xfrm>
            <a:off x="1666095" y="2795698"/>
            <a:ext cx="2927097" cy="3783243"/>
          </a:xfrm>
          <a:prstGeom prst="rect">
            <a:avLst/>
          </a:prstGeom>
          <a:ln w="25400">
            <a:solidFill>
              <a:schemeClr val="tx1"/>
            </a:solidFill>
          </a:ln>
        </p:spPr>
      </p:pic>
      <p:pic>
        <p:nvPicPr>
          <p:cNvPr id="17" name="Picture 16">
            <a:extLst>
              <a:ext uri="{FF2B5EF4-FFF2-40B4-BE49-F238E27FC236}">
                <a16:creationId xmlns:a16="http://schemas.microsoft.com/office/drawing/2014/main" id="{ED6A5EC8-E86C-49BA-9E1D-FE4A4D045C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5766" y="2762018"/>
            <a:ext cx="2927097" cy="3788008"/>
          </a:xfrm>
          <a:prstGeom prst="rect">
            <a:avLst/>
          </a:prstGeom>
        </p:spPr>
      </p:pic>
    </p:spTree>
    <p:extLst>
      <p:ext uri="{BB962C8B-B14F-4D97-AF65-F5344CB8AC3E}">
        <p14:creationId xmlns:p14="http://schemas.microsoft.com/office/powerpoint/2010/main" val="2379019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413702" y="1336860"/>
            <a:ext cx="5364596" cy="1938992"/>
          </a:xfrm>
          <a:prstGeom prst="rect">
            <a:avLst/>
          </a:prstGeom>
        </p:spPr>
        <p:txBody>
          <a:bodyPr wrap="square">
            <a:spAutoFit/>
          </a:bodyPr>
          <a:lstStyle/>
          <a:p>
            <a:pPr algn="ctr"/>
            <a:r>
              <a:rPr lang="en-US" sz="6000" b="1">
                <a:solidFill>
                  <a:schemeClr val="bg1"/>
                </a:solidFill>
                <a:latin typeface="+mj-lt"/>
                <a:ea typeface="+mj-ea"/>
                <a:cs typeface="+mj-cs"/>
              </a:rPr>
              <a:t>EJSCREEN </a:t>
            </a:r>
          </a:p>
          <a:p>
            <a:pPr algn="ctr"/>
            <a:r>
              <a:rPr lang="en-US" sz="6000" b="1">
                <a:solidFill>
                  <a:schemeClr val="bg1"/>
                </a:solidFill>
                <a:latin typeface="+mj-lt"/>
                <a:ea typeface="+mj-ea"/>
                <a:cs typeface="+mj-cs"/>
              </a:rPr>
              <a:t>Uses</a:t>
            </a:r>
          </a:p>
        </p:txBody>
      </p:sp>
    </p:spTree>
    <p:extLst>
      <p:ext uri="{BB962C8B-B14F-4D97-AF65-F5344CB8AC3E}">
        <p14:creationId xmlns:p14="http://schemas.microsoft.com/office/powerpoint/2010/main" val="618273071"/>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5438" y="345826"/>
            <a:ext cx="8824912" cy="994172"/>
          </a:xfrm>
        </p:spPr>
        <p:txBody>
          <a:bodyPr>
            <a:normAutofit/>
          </a:bodyPr>
          <a:lstStyle/>
          <a:p>
            <a:pPr algn="ctr"/>
            <a:r>
              <a:rPr lang="en-US" sz="4800"/>
              <a:t>EJSCREEN in Action at EPA</a:t>
            </a:r>
          </a:p>
        </p:txBody>
      </p:sp>
      <p:sp>
        <p:nvSpPr>
          <p:cNvPr id="4" name="Footer Placeholder 3"/>
          <p:cNvSpPr>
            <a:spLocks noGrp="1"/>
          </p:cNvSpPr>
          <p:nvPr>
            <p:ph type="ftr" sz="quarter" idx="11"/>
          </p:nvPr>
        </p:nvSpPr>
        <p:spPr/>
        <p:txBody>
          <a:bodyPr/>
          <a:lstStyle/>
          <a:p>
            <a:pPr defTabSz="685800"/>
            <a:r>
              <a:rPr lang="en-US">
                <a:solidFill>
                  <a:prstClr val="white"/>
                </a:solidFill>
                <a:latin typeface="Calibri" panose="020F0502020204030204"/>
              </a:rPr>
              <a:t>EJSCREEN Overview Presentation</a:t>
            </a:r>
          </a:p>
        </p:txBody>
      </p:sp>
      <p:sp>
        <p:nvSpPr>
          <p:cNvPr id="5" name="Slide Number Placeholder 4"/>
          <p:cNvSpPr>
            <a:spLocks noGrp="1"/>
          </p:cNvSpPr>
          <p:nvPr>
            <p:ph type="sldNum" sz="quarter" idx="12"/>
          </p:nvPr>
        </p:nvSpPr>
        <p:spPr/>
        <p:txBody>
          <a:bodyPr/>
          <a:lstStyle/>
          <a:p>
            <a:pPr defTabSz="685800"/>
            <a:fld id="{C6824072-138B-4216-854C-3242560446C9}" type="slidenum">
              <a:rPr lang="en-US">
                <a:solidFill>
                  <a:prstClr val="white"/>
                </a:solidFill>
                <a:latin typeface="Calibri" panose="020F0502020204030204"/>
              </a:rPr>
              <a:pPr defTabSz="685800"/>
              <a:t>35</a:t>
            </a:fld>
            <a:endParaRPr lang="en-US">
              <a:solidFill>
                <a:prstClr val="white"/>
              </a:solidFill>
              <a:latin typeface="Calibri" panose="020F0502020204030204"/>
            </a:endParaRPr>
          </a:p>
        </p:txBody>
      </p:sp>
      <p:grpSp>
        <p:nvGrpSpPr>
          <p:cNvPr id="11" name="Group 10"/>
          <p:cNvGrpSpPr/>
          <p:nvPr/>
        </p:nvGrpSpPr>
        <p:grpSpPr>
          <a:xfrm>
            <a:off x="7124493" y="2020181"/>
            <a:ext cx="4410074" cy="3780544"/>
            <a:chOff x="665019" y="1727037"/>
            <a:chExt cx="4556124" cy="3593108"/>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9" y="1727037"/>
              <a:ext cx="4556124" cy="359310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728" y="1881554"/>
              <a:ext cx="4170705" cy="2286000"/>
            </a:xfrm>
            <a:prstGeom prst="rect">
              <a:avLst/>
            </a:prstGeom>
          </p:spPr>
        </p:pic>
      </p:grpSp>
      <p:sp>
        <p:nvSpPr>
          <p:cNvPr id="12" name="TextBox 11"/>
          <p:cNvSpPr txBox="1"/>
          <p:nvPr/>
        </p:nvSpPr>
        <p:spPr>
          <a:xfrm>
            <a:off x="520801" y="1805163"/>
            <a:ext cx="6856693" cy="4201150"/>
          </a:xfrm>
          <a:prstGeom prst="rect">
            <a:avLst/>
          </a:prstGeom>
          <a:noFill/>
        </p:spPr>
        <p:txBody>
          <a:bodyPr wrap="square" rtlCol="0">
            <a:spAutoFit/>
          </a:bodyPr>
          <a:lstStyle/>
          <a:p>
            <a:pPr defTabSz="685800"/>
            <a:r>
              <a:rPr lang="en-US" sz="2800">
                <a:solidFill>
                  <a:prstClr val="black"/>
                </a:solidFill>
                <a:latin typeface="Calibri" panose="020F0502020204030204"/>
              </a:rPr>
              <a:t>EPA uses EJSCREEN in the following ways:</a:t>
            </a:r>
          </a:p>
          <a:p>
            <a:pPr marL="285750" indent="-285750">
              <a:buFont typeface="Arial" panose="020B0604020202020204" pitchFamily="34" charset="0"/>
              <a:buChar char="•"/>
            </a:pPr>
            <a:r>
              <a:rPr lang="en-US" sz="2800"/>
              <a:t>for public outreach and engagement </a:t>
            </a:r>
          </a:p>
          <a:p>
            <a:pPr marL="285750" indent="-285750">
              <a:buFont typeface="Arial" panose="020B0604020202020204" pitchFamily="34" charset="0"/>
              <a:buChar char="•"/>
            </a:pPr>
            <a:r>
              <a:rPr lang="en-US" sz="2800"/>
              <a:t>enforcement targeting </a:t>
            </a:r>
          </a:p>
          <a:p>
            <a:pPr marL="285750" indent="-285750">
              <a:buFont typeface="Arial" panose="020B0604020202020204" pitchFamily="34" charset="0"/>
              <a:buChar char="•"/>
            </a:pPr>
            <a:r>
              <a:rPr lang="en-US" sz="2800"/>
              <a:t>inclusion in inspection reports </a:t>
            </a:r>
          </a:p>
          <a:p>
            <a:pPr marL="285750" indent="-285750">
              <a:buFont typeface="Arial" panose="020B0604020202020204" pitchFamily="34" charset="0"/>
              <a:buChar char="•"/>
            </a:pPr>
            <a:r>
              <a:rPr lang="en-US" sz="2800"/>
              <a:t>permitting and NEPA reviews </a:t>
            </a:r>
          </a:p>
          <a:p>
            <a:pPr marL="285750" indent="-285750">
              <a:buFont typeface="Arial" panose="020B0604020202020204" pitchFamily="34" charset="0"/>
              <a:buChar char="•"/>
            </a:pPr>
            <a:r>
              <a:rPr lang="en-US" sz="2800"/>
              <a:t>reviews of grant projects </a:t>
            </a:r>
          </a:p>
          <a:p>
            <a:pPr marL="285750" indent="-285750">
              <a:buFont typeface="Arial" panose="020B0604020202020204" pitchFamily="34" charset="0"/>
              <a:buChar char="•"/>
            </a:pPr>
            <a:r>
              <a:rPr lang="en-US" sz="2800"/>
              <a:t>other placed-based initiatives</a:t>
            </a:r>
          </a:p>
          <a:p>
            <a:pPr marL="285750" indent="-285750">
              <a:buFont typeface="Arial" panose="020B0604020202020204" pitchFamily="34" charset="0"/>
              <a:buChar char="•"/>
            </a:pPr>
            <a:r>
              <a:rPr lang="en-US" sz="2800"/>
              <a:t>inclusion in CCDS/ICIS</a:t>
            </a:r>
          </a:p>
          <a:p>
            <a:pPr marL="285750" indent="-285750">
              <a:buFont typeface="Arial" panose="020B0604020202020204" pitchFamily="34" charset="0"/>
              <a:buChar char="•"/>
            </a:pPr>
            <a:r>
              <a:rPr lang="en-US" sz="2800"/>
              <a:t>retrospective reporting</a:t>
            </a:r>
          </a:p>
          <a:p>
            <a:pPr marL="257175" indent="-257175" defTabSz="685800">
              <a:buFont typeface="Arial" panose="020B0604020202020204" pitchFamily="34" charset="0"/>
              <a:buChar char="•"/>
            </a:pPr>
            <a:endParaRPr lang="en-US" sz="1500">
              <a:solidFill>
                <a:prstClr val="black"/>
              </a:solidFill>
              <a:latin typeface="Calibri" panose="020F0502020204030204"/>
            </a:endParaRPr>
          </a:p>
        </p:txBody>
      </p:sp>
    </p:spTree>
    <p:extLst>
      <p:ext uri="{BB962C8B-B14F-4D97-AF65-F5344CB8AC3E}">
        <p14:creationId xmlns:p14="http://schemas.microsoft.com/office/powerpoint/2010/main" val="2050913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6">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81074" y="595313"/>
            <a:ext cx="10490073" cy="853440"/>
          </a:xfrm>
        </p:spPr>
        <p:txBody>
          <a:bodyPr vert="horz" lIns="91440" tIns="45720" rIns="91440" bIns="45720" rtlCol="0" anchor="ctr">
            <a:normAutofit/>
          </a:bodyPr>
          <a:lstStyle/>
          <a:p>
            <a:pPr algn="ctr"/>
            <a:r>
              <a:rPr lang="en-US" b="1"/>
              <a:t>EJSCREEN Uses: Internal EPA</a:t>
            </a:r>
          </a:p>
        </p:txBody>
      </p:sp>
      <p:pic>
        <p:nvPicPr>
          <p:cNvPr id="3" name="Picture 2">
            <a:extLst>
              <a:ext uri="{FF2B5EF4-FFF2-40B4-BE49-F238E27FC236}">
                <a16:creationId xmlns:a16="http://schemas.microsoft.com/office/drawing/2014/main" id="{3DD87735-1406-48BD-95F2-0ECA1404AA35}"/>
              </a:ext>
            </a:extLst>
          </p:cNvPr>
          <p:cNvPicPr>
            <a:picLocks noChangeAspect="1"/>
          </p:cNvPicPr>
          <p:nvPr/>
        </p:nvPicPr>
        <p:blipFill rotWithShape="1">
          <a:blip r:embed="rId3"/>
          <a:srcRect l="39125" r="8600" b="1"/>
          <a:stretch/>
        </p:blipFill>
        <p:spPr>
          <a:xfrm>
            <a:off x="720852" y="1800225"/>
            <a:ext cx="4074889" cy="4560069"/>
          </a:xfrm>
          <a:prstGeom prst="rect">
            <a:avLst/>
          </a:prstGeom>
        </p:spPr>
      </p:pic>
      <p:sp>
        <p:nvSpPr>
          <p:cNvPr id="7" name="Content Placeholder 2"/>
          <p:cNvSpPr txBox="1">
            <a:spLocks/>
          </p:cNvSpPr>
          <p:nvPr/>
        </p:nvSpPr>
        <p:spPr>
          <a:xfrm>
            <a:off x="5429250" y="2611327"/>
            <a:ext cx="6041897" cy="3748967"/>
          </a:xfrm>
          <a:prstGeom prst="rect">
            <a:avLst/>
          </a:prstGeom>
        </p:spPr>
        <p:txBody>
          <a:bodyPr vert="horz" lIns="91440" tIns="45720" rIns="91440" bIns="45720" rtlCol="0">
            <a:normAutofit fontScale="92500" lnSpcReduction="10000"/>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82880" defTabSz="914400">
              <a:buClr>
                <a:schemeClr val="accent1"/>
              </a:buClr>
              <a:buSzPct val="80000"/>
              <a:buFont typeface="Corbel" pitchFamily="34" charset="0"/>
              <a:buChar char="•"/>
            </a:pPr>
            <a:r>
              <a:rPr lang="en-US" sz="2400"/>
              <a:t>OECA requires an EJSCREEN review for civil enforcement cases when the case is initiated</a:t>
            </a:r>
          </a:p>
          <a:p>
            <a:pPr indent="-182880" defTabSz="914400">
              <a:buClr>
                <a:schemeClr val="accent1"/>
              </a:buClr>
              <a:buSzPct val="80000"/>
              <a:buFont typeface="Corbel" pitchFamily="34" charset="0"/>
              <a:buChar char="•"/>
            </a:pPr>
            <a:r>
              <a:rPr lang="en-US" sz="2400"/>
              <a:t>If 11 EJ indicators are at or above 80</a:t>
            </a:r>
            <a:r>
              <a:rPr lang="en-US" sz="2400" baseline="30000"/>
              <a:t>th</a:t>
            </a:r>
            <a:r>
              <a:rPr lang="en-US" sz="2400"/>
              <a:t> percentile, the case must undergo additional review for EJ concerns</a:t>
            </a:r>
          </a:p>
          <a:p>
            <a:pPr indent="-182880" defTabSz="914400">
              <a:buClr>
                <a:schemeClr val="accent1"/>
              </a:buClr>
              <a:buSzPct val="80000"/>
              <a:buFont typeface="Corbel" pitchFamily="34" charset="0"/>
              <a:buChar char="•"/>
            </a:pPr>
            <a:r>
              <a:rPr lang="en-US" sz="2400"/>
              <a:t>OECA uses EJSCREEN to: </a:t>
            </a:r>
          </a:p>
          <a:p>
            <a:pPr lvl="1" indent="-182880" defTabSz="914400">
              <a:buClr>
                <a:schemeClr val="accent1"/>
              </a:buClr>
              <a:buSzPct val="80000"/>
              <a:buFont typeface="Corbel" pitchFamily="34" charset="0"/>
              <a:buChar char="•"/>
            </a:pPr>
            <a:r>
              <a:rPr lang="en-US"/>
              <a:t>Assure that EPA enforcement personnel are aware of the potential EJ concerns in a community</a:t>
            </a:r>
          </a:p>
          <a:p>
            <a:pPr lvl="1" indent="-182880" defTabSz="914400">
              <a:buClr>
                <a:schemeClr val="accent1"/>
              </a:buClr>
              <a:buSzPct val="80000"/>
              <a:buFont typeface="Corbel" pitchFamily="34" charset="0"/>
              <a:buChar char="•"/>
            </a:pPr>
            <a:r>
              <a:rPr lang="en-US"/>
              <a:t>Allows OECA to measure its enforcement work in areas with potential EJ concerns</a:t>
            </a:r>
          </a:p>
          <a:p>
            <a:pPr marL="0" indent="-182880" defTabSz="914400">
              <a:spcBef>
                <a:spcPts val="0"/>
              </a:spcBef>
              <a:buClr>
                <a:schemeClr val="accent1"/>
              </a:buClr>
              <a:buSzPct val="80000"/>
              <a:buFont typeface="Corbel" pitchFamily="34" charset="0"/>
              <a:buChar char="•"/>
            </a:pPr>
            <a:endParaRPr lang="en-US" sz="1400">
              <a:solidFill>
                <a:schemeClr val="accent1"/>
              </a:solidFill>
            </a:endParaRPr>
          </a:p>
        </p:txBody>
      </p:sp>
      <p:sp>
        <p:nvSpPr>
          <p:cNvPr id="4" name="TextBox 3">
            <a:extLst>
              <a:ext uri="{FF2B5EF4-FFF2-40B4-BE49-F238E27FC236}">
                <a16:creationId xmlns:a16="http://schemas.microsoft.com/office/drawing/2014/main" id="{969A946D-F7CF-40BF-BA74-4070E6C1F30D}"/>
              </a:ext>
            </a:extLst>
          </p:cNvPr>
          <p:cNvSpPr txBox="1"/>
          <p:nvPr/>
        </p:nvSpPr>
        <p:spPr>
          <a:xfrm>
            <a:off x="5489763" y="1760770"/>
            <a:ext cx="4743450" cy="589072"/>
          </a:xfrm>
          <a:prstGeom prst="rect">
            <a:avLst/>
          </a:prstGeom>
          <a:solidFill>
            <a:srgbClr val="A6B727">
              <a:alpha val="50196"/>
            </a:srgbClr>
          </a:solidFill>
        </p:spPr>
        <p:txBody>
          <a:bodyPr wrap="square" rtlCol="0">
            <a:spAutoFit/>
          </a:bodyPr>
          <a:lstStyle/>
          <a:p>
            <a:pPr>
              <a:lnSpc>
                <a:spcPct val="150000"/>
              </a:lnSpc>
              <a:spcAft>
                <a:spcPts val="600"/>
              </a:spcAft>
            </a:pPr>
            <a:r>
              <a:rPr lang="en-US" sz="2400" b="1"/>
              <a:t>Enforcement &amp; Compliance</a:t>
            </a:r>
            <a:r>
              <a:rPr lang="en-US" sz="2400" b="1">
                <a:solidFill>
                  <a:prstClr val="black"/>
                </a:solidFill>
              </a:rPr>
              <a:t>:</a:t>
            </a:r>
          </a:p>
        </p:txBody>
      </p:sp>
    </p:spTree>
    <p:extLst>
      <p:ext uri="{BB962C8B-B14F-4D97-AF65-F5344CB8AC3E}">
        <p14:creationId xmlns:p14="http://schemas.microsoft.com/office/powerpoint/2010/main" val="3744256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269047"/>
            <a:ext cx="9875520" cy="1016828"/>
          </a:xfrm>
        </p:spPr>
        <p:txBody>
          <a:bodyPr/>
          <a:lstStyle/>
          <a:p>
            <a:pPr algn="ctr"/>
            <a:r>
              <a:rPr lang="en-US" b="1"/>
              <a:t>EJSCREEN Uses: Internal EPA</a:t>
            </a:r>
          </a:p>
        </p:txBody>
      </p:sp>
      <p:sp>
        <p:nvSpPr>
          <p:cNvPr id="7" name="Content Placeholder 2"/>
          <p:cNvSpPr txBox="1">
            <a:spLocks/>
          </p:cNvSpPr>
          <p:nvPr/>
        </p:nvSpPr>
        <p:spPr>
          <a:xfrm>
            <a:off x="382772" y="2273207"/>
            <a:ext cx="7070651" cy="2226880"/>
          </a:xfrm>
          <a:prstGeom prst="rect">
            <a:avLst/>
          </a:prstGeom>
        </p:spPr>
        <p:txBody>
          <a:bodyPr>
            <a:normAutofit fontScale="77500" lnSpcReduction="20000"/>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20000"/>
              </a:lnSpc>
            </a:pPr>
            <a:r>
              <a:rPr lang="en-US"/>
              <a:t>OSRTI uses EJSCREEN in their Community Profile Tool to describe the community affected by a Superfund site</a:t>
            </a:r>
          </a:p>
          <a:p>
            <a:pPr lvl="1">
              <a:lnSpc>
                <a:spcPct val="120000"/>
              </a:lnSpc>
            </a:pPr>
            <a:r>
              <a:rPr lang="en-US" sz="2600"/>
              <a:t>Summarizes demographic information: significant populations, languages spoken, etc.</a:t>
            </a:r>
          </a:p>
          <a:p>
            <a:pPr lvl="1">
              <a:lnSpc>
                <a:spcPct val="120000"/>
              </a:lnSpc>
            </a:pPr>
            <a:r>
              <a:rPr lang="en-US" sz="2600"/>
              <a:t>Addresses if community bears disproportionate burden of exposure or environmental health effects </a:t>
            </a:r>
          </a:p>
          <a:p>
            <a:pPr marL="0" indent="0">
              <a:lnSpc>
                <a:spcPct val="150000"/>
              </a:lnSpc>
              <a:spcBef>
                <a:spcPts val="0"/>
              </a:spcBef>
              <a:buNone/>
            </a:pPr>
            <a:endParaRPr lang="en-US">
              <a:solidFill>
                <a:prstClr val="black"/>
              </a:solidFill>
            </a:endParaRPr>
          </a:p>
        </p:txBody>
      </p:sp>
      <p:sp>
        <p:nvSpPr>
          <p:cNvPr id="5" name="TextBox 4">
            <a:extLst>
              <a:ext uri="{FF2B5EF4-FFF2-40B4-BE49-F238E27FC236}">
                <a16:creationId xmlns:a16="http://schemas.microsoft.com/office/drawing/2014/main" id="{CA33147F-7042-4B61-B013-DBE02F8DAA29}"/>
              </a:ext>
            </a:extLst>
          </p:cNvPr>
          <p:cNvSpPr txBox="1"/>
          <p:nvPr/>
        </p:nvSpPr>
        <p:spPr>
          <a:xfrm>
            <a:off x="517525" y="1518372"/>
            <a:ext cx="2513542" cy="589072"/>
          </a:xfrm>
          <a:prstGeom prst="rect">
            <a:avLst/>
          </a:prstGeom>
          <a:solidFill>
            <a:schemeClr val="accent3">
              <a:alpha val="50196"/>
            </a:schemeClr>
          </a:solidFill>
        </p:spPr>
        <p:txBody>
          <a:bodyPr wrap="square" rtlCol="0">
            <a:spAutoFit/>
          </a:bodyPr>
          <a:lstStyle/>
          <a:p>
            <a:pPr>
              <a:lnSpc>
                <a:spcPct val="150000"/>
              </a:lnSpc>
            </a:pPr>
            <a:r>
              <a:rPr lang="en-US" sz="2400" b="1"/>
              <a:t>Superfund:</a:t>
            </a:r>
            <a:endParaRPr lang="en-US" sz="2400" b="1">
              <a:solidFill>
                <a:prstClr val="black"/>
              </a:solidFill>
            </a:endParaRPr>
          </a:p>
        </p:txBody>
      </p:sp>
      <p:pic>
        <p:nvPicPr>
          <p:cNvPr id="4" name="Picture 3">
            <a:extLst>
              <a:ext uri="{FF2B5EF4-FFF2-40B4-BE49-F238E27FC236}">
                <a16:creationId xmlns:a16="http://schemas.microsoft.com/office/drawing/2014/main" id="{3DB5C82C-8BB5-49A5-9BFC-BB0BA229FF5F}"/>
              </a:ext>
            </a:extLst>
          </p:cNvPr>
          <p:cNvPicPr>
            <a:picLocks noChangeAspect="1"/>
          </p:cNvPicPr>
          <p:nvPr/>
        </p:nvPicPr>
        <p:blipFill>
          <a:blip r:embed="rId3"/>
          <a:stretch>
            <a:fillRect/>
          </a:stretch>
        </p:blipFill>
        <p:spPr>
          <a:xfrm>
            <a:off x="7531100" y="1751390"/>
            <a:ext cx="4143375" cy="2548840"/>
          </a:xfrm>
          <a:prstGeom prst="rect">
            <a:avLst/>
          </a:prstGeom>
        </p:spPr>
      </p:pic>
      <p:sp>
        <p:nvSpPr>
          <p:cNvPr id="6" name="TextBox 5">
            <a:extLst>
              <a:ext uri="{FF2B5EF4-FFF2-40B4-BE49-F238E27FC236}">
                <a16:creationId xmlns:a16="http://schemas.microsoft.com/office/drawing/2014/main" id="{E2C141E4-0FA4-4425-9684-642F5147DBE8}"/>
              </a:ext>
            </a:extLst>
          </p:cNvPr>
          <p:cNvSpPr txBox="1"/>
          <p:nvPr/>
        </p:nvSpPr>
        <p:spPr>
          <a:xfrm>
            <a:off x="382772" y="4532727"/>
            <a:ext cx="11472530" cy="1690335"/>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200"/>
              <a:t>Superfund has used EJSCREEN in their Congressional Justifications to better characterize demographics and environmental burden in affected populations around sites</a:t>
            </a:r>
          </a:p>
          <a:p>
            <a:pPr marL="285750" lvl="0" indent="-285750">
              <a:lnSpc>
                <a:spcPct val="120000"/>
              </a:lnSpc>
              <a:buFont typeface="Arial" panose="020B0604020202020204" pitchFamily="34" charset="0"/>
              <a:buChar char="•"/>
            </a:pPr>
            <a:r>
              <a:rPr lang="en-US" sz="2200"/>
              <a:t>Remedial program has used EJSCREEN to provide information when developing site characterization forms for locations being considered for proposal to the National Priorities List</a:t>
            </a:r>
          </a:p>
        </p:txBody>
      </p:sp>
    </p:spTree>
    <p:extLst>
      <p:ext uri="{BB962C8B-B14F-4D97-AF65-F5344CB8AC3E}">
        <p14:creationId xmlns:p14="http://schemas.microsoft.com/office/powerpoint/2010/main" val="3620370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269047"/>
            <a:ext cx="9875520" cy="1016828"/>
          </a:xfrm>
        </p:spPr>
        <p:txBody>
          <a:bodyPr/>
          <a:lstStyle/>
          <a:p>
            <a:pPr algn="ctr"/>
            <a:r>
              <a:rPr lang="en-US" b="1"/>
              <a:t>EJSCREEN Uses: Internal EPA</a:t>
            </a:r>
          </a:p>
        </p:txBody>
      </p:sp>
      <p:sp>
        <p:nvSpPr>
          <p:cNvPr id="7" name="Content Placeholder 2"/>
          <p:cNvSpPr txBox="1">
            <a:spLocks/>
          </p:cNvSpPr>
          <p:nvPr/>
        </p:nvSpPr>
        <p:spPr>
          <a:xfrm>
            <a:off x="382772" y="2273207"/>
            <a:ext cx="7070651" cy="2226880"/>
          </a:xfrm>
          <a:prstGeom prst="rect">
            <a:avLst/>
          </a:prstGeom>
        </p:spPr>
        <p:txBody>
          <a:bodyPr>
            <a:norm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20000"/>
              </a:lnSpc>
            </a:pPr>
            <a:endParaRPr lang="en-US" sz="2600"/>
          </a:p>
          <a:p>
            <a:pPr marL="0" indent="0">
              <a:lnSpc>
                <a:spcPct val="150000"/>
              </a:lnSpc>
              <a:spcBef>
                <a:spcPts val="0"/>
              </a:spcBef>
              <a:buNone/>
            </a:pPr>
            <a:endParaRPr lang="en-US">
              <a:solidFill>
                <a:prstClr val="black"/>
              </a:solidFill>
            </a:endParaRPr>
          </a:p>
        </p:txBody>
      </p:sp>
      <p:sp>
        <p:nvSpPr>
          <p:cNvPr id="5" name="TextBox 4">
            <a:extLst>
              <a:ext uri="{FF2B5EF4-FFF2-40B4-BE49-F238E27FC236}">
                <a16:creationId xmlns:a16="http://schemas.microsoft.com/office/drawing/2014/main" id="{CA33147F-7042-4B61-B013-DBE02F8DAA29}"/>
              </a:ext>
            </a:extLst>
          </p:cNvPr>
          <p:cNvSpPr txBox="1"/>
          <p:nvPr/>
        </p:nvSpPr>
        <p:spPr>
          <a:xfrm>
            <a:off x="5654604" y="1555775"/>
            <a:ext cx="2513542" cy="589072"/>
          </a:xfrm>
          <a:prstGeom prst="rect">
            <a:avLst/>
          </a:prstGeom>
          <a:solidFill>
            <a:schemeClr val="accent5">
              <a:alpha val="50196"/>
            </a:schemeClr>
          </a:solidFill>
        </p:spPr>
        <p:txBody>
          <a:bodyPr wrap="square" rtlCol="0">
            <a:spAutoFit/>
          </a:bodyPr>
          <a:lstStyle/>
          <a:p>
            <a:pPr>
              <a:lnSpc>
                <a:spcPct val="150000"/>
              </a:lnSpc>
            </a:pPr>
            <a:r>
              <a:rPr lang="en-US" sz="2400" b="1"/>
              <a:t>Brownfields:</a:t>
            </a:r>
            <a:endParaRPr lang="en-US" sz="2400" b="1">
              <a:solidFill>
                <a:prstClr val="black"/>
              </a:solidFill>
            </a:endParaRPr>
          </a:p>
        </p:txBody>
      </p:sp>
      <p:sp>
        <p:nvSpPr>
          <p:cNvPr id="6" name="TextBox 5">
            <a:extLst>
              <a:ext uri="{FF2B5EF4-FFF2-40B4-BE49-F238E27FC236}">
                <a16:creationId xmlns:a16="http://schemas.microsoft.com/office/drawing/2014/main" id="{E2C141E4-0FA4-4425-9684-642F5147DBE8}"/>
              </a:ext>
            </a:extLst>
          </p:cNvPr>
          <p:cNvSpPr txBox="1"/>
          <p:nvPr/>
        </p:nvSpPr>
        <p:spPr>
          <a:xfrm>
            <a:off x="5506948" y="2273207"/>
            <a:ext cx="6392446" cy="3785652"/>
          </a:xfrm>
          <a:prstGeom prst="rect">
            <a:avLst/>
          </a:prstGeom>
          <a:noFill/>
        </p:spPr>
        <p:txBody>
          <a:bodyPr wrap="square" rtlCol="0">
            <a:spAutoFit/>
          </a:bodyPr>
          <a:lstStyle/>
          <a:p>
            <a:pPr marL="171450" lvl="0" indent="-171450">
              <a:buFont typeface="Arial" panose="020B0604020202020204" pitchFamily="34" charset="0"/>
              <a:buChar char="•"/>
            </a:pPr>
            <a:r>
              <a:rPr lang="en-US" sz="2400"/>
              <a:t>Encourage Brownfields grant applicants to use EJSCREEN to better understand their communities’ EJ concerns</a:t>
            </a:r>
          </a:p>
          <a:p>
            <a:pPr marL="171450" indent="-171450">
              <a:buFont typeface="Arial" panose="020B0604020202020204" pitchFamily="34" charset="0"/>
              <a:buChar char="•"/>
            </a:pPr>
            <a:r>
              <a:rPr lang="en-US" sz="2400"/>
              <a:t>Helps inform site selection process</a:t>
            </a:r>
          </a:p>
          <a:p>
            <a:pPr marL="171450" lvl="0" indent="-171450">
              <a:buFont typeface="Arial" panose="020B0604020202020204" pitchFamily="34" charset="0"/>
              <a:buChar char="•"/>
            </a:pPr>
            <a:r>
              <a:rPr lang="en-US" sz="2400"/>
              <a:t>Identify Regional Focus Communities</a:t>
            </a:r>
          </a:p>
          <a:p>
            <a:pPr marL="171450" lvl="0" indent="-171450">
              <a:buFont typeface="Arial" panose="020B0604020202020204" pitchFamily="34" charset="0"/>
              <a:buChar char="•"/>
            </a:pPr>
            <a:r>
              <a:rPr lang="en-US" sz="2400"/>
              <a:t>Identify Targeted Brownfield Assessment (TBA) recipients </a:t>
            </a:r>
          </a:p>
          <a:p>
            <a:pPr marL="171450" indent="-171450">
              <a:buFont typeface="Arial" panose="020B0604020202020204" pitchFamily="34" charset="0"/>
              <a:buChar char="•"/>
            </a:pPr>
            <a:r>
              <a:rPr lang="en-US" sz="2400"/>
              <a:t>Helps with community engagement for residents in more challenged areas</a:t>
            </a:r>
          </a:p>
          <a:p>
            <a:pPr marL="171450" lvl="0" indent="-171450">
              <a:buFont typeface="Arial" panose="020B0604020202020204" pitchFamily="34" charset="0"/>
              <a:buChar char="•"/>
            </a:pPr>
            <a:r>
              <a:rPr lang="en-US" sz="2400"/>
              <a:t>Target areas for outreach on program resources</a:t>
            </a:r>
          </a:p>
        </p:txBody>
      </p:sp>
      <p:pic>
        <p:nvPicPr>
          <p:cNvPr id="3" name="Picture 2">
            <a:extLst>
              <a:ext uri="{FF2B5EF4-FFF2-40B4-BE49-F238E27FC236}">
                <a16:creationId xmlns:a16="http://schemas.microsoft.com/office/drawing/2014/main" id="{899FAE8E-E043-420D-BB3E-187FFF70521E}"/>
              </a:ext>
            </a:extLst>
          </p:cNvPr>
          <p:cNvPicPr>
            <a:picLocks noChangeAspect="1"/>
          </p:cNvPicPr>
          <p:nvPr/>
        </p:nvPicPr>
        <p:blipFill>
          <a:blip r:embed="rId3"/>
          <a:stretch>
            <a:fillRect/>
          </a:stretch>
        </p:blipFill>
        <p:spPr>
          <a:xfrm>
            <a:off x="382772" y="1890445"/>
            <a:ext cx="5033225" cy="3929491"/>
          </a:xfrm>
          <a:prstGeom prst="rect">
            <a:avLst/>
          </a:prstGeom>
        </p:spPr>
      </p:pic>
    </p:spTree>
    <p:extLst>
      <p:ext uri="{BB962C8B-B14F-4D97-AF65-F5344CB8AC3E}">
        <p14:creationId xmlns:p14="http://schemas.microsoft.com/office/powerpoint/2010/main" val="2117713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299874"/>
            <a:ext cx="9875520" cy="794018"/>
          </a:xfrm>
        </p:spPr>
        <p:txBody>
          <a:bodyPr/>
          <a:lstStyle/>
          <a:p>
            <a:pPr algn="ctr"/>
            <a:r>
              <a:rPr lang="en-US" b="1"/>
              <a:t>EJSCREEN in Action: External Users</a:t>
            </a:r>
          </a:p>
        </p:txBody>
      </p:sp>
      <p:sp>
        <p:nvSpPr>
          <p:cNvPr id="4" name="TextBox 3"/>
          <p:cNvSpPr txBox="1"/>
          <p:nvPr/>
        </p:nvSpPr>
        <p:spPr>
          <a:xfrm>
            <a:off x="576928" y="1945734"/>
            <a:ext cx="4004597" cy="427809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a:t>EJ analyses</a:t>
            </a:r>
          </a:p>
          <a:p>
            <a:pPr marL="342900" indent="-342900">
              <a:lnSpc>
                <a:spcPct val="150000"/>
              </a:lnSpc>
              <a:buFont typeface="Arial" panose="020B0604020202020204" pitchFamily="34" charset="0"/>
              <a:buChar char="•"/>
            </a:pPr>
            <a:r>
              <a:rPr lang="en-US" sz="2400"/>
              <a:t>Community outreach</a:t>
            </a:r>
          </a:p>
          <a:p>
            <a:pPr marL="342900" indent="-342900">
              <a:lnSpc>
                <a:spcPct val="150000"/>
              </a:lnSpc>
              <a:buFont typeface="Arial" panose="020B0604020202020204" pitchFamily="34" charset="0"/>
              <a:buChar char="•"/>
            </a:pPr>
            <a:r>
              <a:rPr lang="en-US" sz="2400"/>
              <a:t>Prioritization </a:t>
            </a:r>
          </a:p>
          <a:p>
            <a:pPr marL="342900" indent="-342900">
              <a:lnSpc>
                <a:spcPct val="150000"/>
              </a:lnSpc>
              <a:buFont typeface="Arial" panose="020B0604020202020204" pitchFamily="34" charset="0"/>
              <a:buChar char="•"/>
            </a:pPr>
            <a:r>
              <a:rPr lang="en-US" sz="2400"/>
              <a:t>Retrospective reports</a:t>
            </a:r>
          </a:p>
          <a:p>
            <a:pPr marL="342900" indent="-342900">
              <a:lnSpc>
                <a:spcPct val="150000"/>
              </a:lnSpc>
              <a:buFont typeface="Arial" panose="020B0604020202020204" pitchFamily="34" charset="0"/>
              <a:buChar char="•"/>
            </a:pPr>
            <a:r>
              <a:rPr lang="en-US" sz="2400"/>
              <a:t>Environmental analysis</a:t>
            </a:r>
          </a:p>
          <a:p>
            <a:pPr marL="342900" indent="-342900">
              <a:lnSpc>
                <a:spcPct val="150000"/>
              </a:lnSpc>
              <a:buFont typeface="Arial" panose="020B0604020202020204" pitchFamily="34" charset="0"/>
              <a:buChar char="•"/>
            </a:pPr>
            <a:r>
              <a:rPr lang="en-US" sz="2400"/>
              <a:t>Education and teaching </a:t>
            </a:r>
          </a:p>
          <a:p>
            <a:pPr marL="342900" indent="-342900">
              <a:lnSpc>
                <a:spcPct val="150000"/>
              </a:lnSpc>
              <a:buFont typeface="Arial" panose="020B0604020202020204" pitchFamily="34" charset="0"/>
              <a:buChar char="•"/>
            </a:pPr>
            <a:r>
              <a:rPr lang="en-US" sz="2400"/>
              <a:t>Research</a:t>
            </a:r>
          </a:p>
          <a:p>
            <a:endParaRPr lang="en-US" sz="2000"/>
          </a:p>
        </p:txBody>
      </p:sp>
      <p:sp>
        <p:nvSpPr>
          <p:cNvPr id="9" name="TextBox 8">
            <a:extLst>
              <a:ext uri="{FF2B5EF4-FFF2-40B4-BE49-F238E27FC236}">
                <a16:creationId xmlns:a16="http://schemas.microsoft.com/office/drawing/2014/main" id="{3A312473-F8F3-45A2-B3AF-3D43AEB04533}"/>
              </a:ext>
            </a:extLst>
          </p:cNvPr>
          <p:cNvSpPr txBox="1"/>
          <p:nvPr/>
        </p:nvSpPr>
        <p:spPr>
          <a:xfrm>
            <a:off x="6752187" y="1466503"/>
            <a:ext cx="3464410" cy="400110"/>
          </a:xfrm>
          <a:prstGeom prst="rect">
            <a:avLst/>
          </a:prstGeom>
          <a:noFill/>
        </p:spPr>
        <p:txBody>
          <a:bodyPr wrap="none" rtlCol="0">
            <a:spAutoFit/>
          </a:bodyPr>
          <a:lstStyle/>
          <a:p>
            <a:r>
              <a:rPr lang="en-US" sz="2000" b="1"/>
              <a:t>Who is using EJSCREEN? </a:t>
            </a:r>
          </a:p>
        </p:txBody>
      </p:sp>
      <p:pic>
        <p:nvPicPr>
          <p:cNvPr id="11" name="Picture 10" descr="Chart, pie chart&#10;&#10;Description automatically generated">
            <a:extLst>
              <a:ext uri="{FF2B5EF4-FFF2-40B4-BE49-F238E27FC236}">
                <a16:creationId xmlns:a16="http://schemas.microsoft.com/office/drawing/2014/main" id="{DF0B3FD7-31B2-4E57-9F40-2E9DE1DC8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811" y="2028845"/>
            <a:ext cx="6690341" cy="4194983"/>
          </a:xfrm>
          <a:prstGeom prst="rect">
            <a:avLst/>
          </a:prstGeom>
        </p:spPr>
      </p:pic>
    </p:spTree>
    <p:extLst>
      <p:ext uri="{BB962C8B-B14F-4D97-AF65-F5344CB8AC3E}">
        <p14:creationId xmlns:p14="http://schemas.microsoft.com/office/powerpoint/2010/main" val="3185552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67147" y="1184981"/>
            <a:ext cx="10639425" cy="1938992"/>
          </a:xfrm>
          <a:prstGeom prst="rect">
            <a:avLst/>
          </a:prstGeom>
        </p:spPr>
        <p:txBody>
          <a:bodyPr wrap="square">
            <a:spAutoFit/>
          </a:bodyPr>
          <a:lstStyle/>
          <a:p>
            <a:pPr algn="ctr"/>
            <a:r>
              <a:rPr lang="en-US" sz="6000" b="1">
                <a:solidFill>
                  <a:schemeClr val="bg1"/>
                </a:solidFill>
                <a:latin typeface="+mj-lt"/>
                <a:ea typeface="+mj-ea"/>
                <a:cs typeface="+mj-cs"/>
              </a:rPr>
              <a:t>What is Environmental Justice (EJ)? </a:t>
            </a:r>
          </a:p>
        </p:txBody>
      </p:sp>
      <p:pic>
        <p:nvPicPr>
          <p:cNvPr id="6" name="Picture 5">
            <a:extLst>
              <a:ext uri="{FF2B5EF4-FFF2-40B4-BE49-F238E27FC236}">
                <a16:creationId xmlns:a16="http://schemas.microsoft.com/office/drawing/2014/main" id="{726690B4-5B89-496A-809D-A2317CB69B75}"/>
              </a:ext>
            </a:extLst>
          </p:cNvPr>
          <p:cNvPicPr>
            <a:picLocks noChangeAspect="1"/>
          </p:cNvPicPr>
          <p:nvPr/>
        </p:nvPicPr>
        <p:blipFill>
          <a:blip r:embed="rId3"/>
          <a:stretch>
            <a:fillRect/>
          </a:stretch>
        </p:blipFill>
        <p:spPr>
          <a:xfrm>
            <a:off x="3936894" y="3978955"/>
            <a:ext cx="3980529" cy="2340201"/>
          </a:xfrm>
          <a:prstGeom prst="rect">
            <a:avLst/>
          </a:prstGeom>
        </p:spPr>
      </p:pic>
      <p:pic>
        <p:nvPicPr>
          <p:cNvPr id="7" name="Picture 6">
            <a:extLst>
              <a:ext uri="{FF2B5EF4-FFF2-40B4-BE49-F238E27FC236}">
                <a16:creationId xmlns:a16="http://schemas.microsoft.com/office/drawing/2014/main" id="{BB54CCC5-605D-4F57-8ECD-266A31C85AC4}"/>
              </a:ext>
            </a:extLst>
          </p:cNvPr>
          <p:cNvPicPr>
            <a:picLocks noChangeAspect="1"/>
          </p:cNvPicPr>
          <p:nvPr/>
        </p:nvPicPr>
        <p:blipFill>
          <a:blip r:embed="rId4"/>
          <a:stretch>
            <a:fillRect/>
          </a:stretch>
        </p:blipFill>
        <p:spPr>
          <a:xfrm>
            <a:off x="585428" y="3978956"/>
            <a:ext cx="2961622" cy="2163580"/>
          </a:xfrm>
          <a:prstGeom prst="rect">
            <a:avLst/>
          </a:prstGeom>
        </p:spPr>
      </p:pic>
      <p:pic>
        <p:nvPicPr>
          <p:cNvPr id="8" name="Picture 7">
            <a:extLst>
              <a:ext uri="{FF2B5EF4-FFF2-40B4-BE49-F238E27FC236}">
                <a16:creationId xmlns:a16="http://schemas.microsoft.com/office/drawing/2014/main" id="{3BA95669-3519-4CD0-97D6-9945A39E7F8E}"/>
              </a:ext>
            </a:extLst>
          </p:cNvPr>
          <p:cNvPicPr>
            <a:picLocks noChangeAspect="1"/>
          </p:cNvPicPr>
          <p:nvPr/>
        </p:nvPicPr>
        <p:blipFill>
          <a:blip r:embed="rId5"/>
          <a:stretch>
            <a:fillRect/>
          </a:stretch>
        </p:blipFill>
        <p:spPr>
          <a:xfrm>
            <a:off x="8307268" y="3978955"/>
            <a:ext cx="3299304" cy="2163581"/>
          </a:xfrm>
          <a:prstGeom prst="rect">
            <a:avLst/>
          </a:prstGeom>
        </p:spPr>
      </p:pic>
    </p:spTree>
    <p:extLst>
      <p:ext uri="{BB962C8B-B14F-4D97-AF65-F5344CB8AC3E}">
        <p14:creationId xmlns:p14="http://schemas.microsoft.com/office/powerpoint/2010/main" val="1175865299"/>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CA18D08F-E7C2-4462-B8C4-809FBCDAC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603DE50-B791-417E-9B6A-93227CE03F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79804" y="466726"/>
            <a:ext cx="5591343" cy="1356360"/>
          </a:xfrm>
        </p:spPr>
        <p:txBody>
          <a:bodyPr vert="horz" lIns="91440" tIns="45720" rIns="91440" bIns="45720" rtlCol="0" anchor="ctr">
            <a:normAutofit/>
          </a:bodyPr>
          <a:lstStyle/>
          <a:p>
            <a:pPr algn="ctr"/>
            <a:r>
              <a:rPr lang="en-US" b="1"/>
              <a:t>EJSCREEN: </a:t>
            </a:r>
            <a:br>
              <a:rPr lang="en-US" b="1"/>
            </a:br>
            <a:r>
              <a:rPr lang="en-US" b="1"/>
              <a:t>External Uses</a:t>
            </a:r>
          </a:p>
        </p:txBody>
      </p:sp>
      <p:pic>
        <p:nvPicPr>
          <p:cNvPr id="4" name="Picture 3">
            <a:extLst>
              <a:ext uri="{FF2B5EF4-FFF2-40B4-BE49-F238E27FC236}">
                <a16:creationId xmlns:a16="http://schemas.microsoft.com/office/drawing/2014/main" id="{042F7E14-BB38-4B0C-B2F9-FAEE1F49C1A2}"/>
              </a:ext>
            </a:extLst>
          </p:cNvPr>
          <p:cNvPicPr>
            <a:picLocks noChangeAspect="1"/>
          </p:cNvPicPr>
          <p:nvPr/>
        </p:nvPicPr>
        <p:blipFill rotWithShape="1">
          <a:blip r:embed="rId3"/>
          <a:srcRect r="1697" b="5"/>
          <a:stretch/>
        </p:blipFill>
        <p:spPr>
          <a:xfrm>
            <a:off x="697031" y="728472"/>
            <a:ext cx="2370794" cy="2748253"/>
          </a:xfrm>
          <a:prstGeom prst="rect">
            <a:avLst/>
          </a:prstGeom>
        </p:spPr>
      </p:pic>
      <p:pic>
        <p:nvPicPr>
          <p:cNvPr id="6" name="Picture 5">
            <a:extLst>
              <a:ext uri="{FF2B5EF4-FFF2-40B4-BE49-F238E27FC236}">
                <a16:creationId xmlns:a16="http://schemas.microsoft.com/office/drawing/2014/main" id="{C99B50B6-4D17-4E8B-8B1E-54FB419040AC}"/>
              </a:ext>
            </a:extLst>
          </p:cNvPr>
          <p:cNvPicPr>
            <a:picLocks noChangeAspect="1"/>
          </p:cNvPicPr>
          <p:nvPr/>
        </p:nvPicPr>
        <p:blipFill rotWithShape="1">
          <a:blip r:embed="rId4"/>
          <a:srcRect l="18563" r="11336" b="-3"/>
          <a:stretch/>
        </p:blipFill>
        <p:spPr>
          <a:xfrm>
            <a:off x="3240760" y="728472"/>
            <a:ext cx="2363810" cy="2748253"/>
          </a:xfrm>
          <a:prstGeom prst="rect">
            <a:avLst/>
          </a:prstGeom>
        </p:spPr>
      </p:pic>
      <p:pic>
        <p:nvPicPr>
          <p:cNvPr id="5" name="Picture 4">
            <a:extLst>
              <a:ext uri="{FF2B5EF4-FFF2-40B4-BE49-F238E27FC236}">
                <a16:creationId xmlns:a16="http://schemas.microsoft.com/office/drawing/2014/main" id="{5D5F8208-8004-4268-915F-F8A300A21601}"/>
              </a:ext>
            </a:extLst>
          </p:cNvPr>
          <p:cNvPicPr>
            <a:picLocks noChangeAspect="1"/>
          </p:cNvPicPr>
          <p:nvPr/>
        </p:nvPicPr>
        <p:blipFill rotWithShape="1">
          <a:blip r:embed="rId5"/>
          <a:srcRect r="17228" b="-1"/>
          <a:stretch/>
        </p:blipFill>
        <p:spPr>
          <a:xfrm>
            <a:off x="697031" y="3635821"/>
            <a:ext cx="4878269" cy="2519537"/>
          </a:xfrm>
          <a:prstGeom prst="rect">
            <a:avLst/>
          </a:prstGeom>
        </p:spPr>
      </p:pic>
      <p:sp>
        <p:nvSpPr>
          <p:cNvPr id="7" name="Content Placeholder 2"/>
          <p:cNvSpPr txBox="1">
            <a:spLocks/>
          </p:cNvSpPr>
          <p:nvPr/>
        </p:nvSpPr>
        <p:spPr>
          <a:xfrm>
            <a:off x="5879804" y="2095499"/>
            <a:ext cx="5864521" cy="4295775"/>
          </a:xfrm>
          <a:prstGeom prst="rect">
            <a:avLst/>
          </a:prstGeom>
        </p:spPr>
        <p:txBody>
          <a:bodyPr vert="horz" lIns="91440" tIns="45720" rIns="91440" bIns="45720" rtlCol="0">
            <a:norm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82880" defTabSz="914400">
              <a:spcBef>
                <a:spcPts val="0"/>
              </a:spcBef>
              <a:spcAft>
                <a:spcPts val="600"/>
              </a:spcAft>
              <a:buClr>
                <a:schemeClr val="accent1"/>
              </a:buClr>
              <a:buSzPct val="80000"/>
              <a:buFont typeface="Corbel" pitchFamily="34" charset="0"/>
              <a:buChar char="•"/>
            </a:pPr>
            <a:r>
              <a:rPr lang="en-US" sz="2000" b="1"/>
              <a:t>Federal Government: </a:t>
            </a:r>
          </a:p>
          <a:p>
            <a:pPr lvl="1" indent="-182880" defTabSz="914400">
              <a:spcBef>
                <a:spcPts val="0"/>
              </a:spcBef>
              <a:spcAft>
                <a:spcPts val="600"/>
              </a:spcAft>
              <a:buClr>
                <a:schemeClr val="accent1"/>
              </a:buClr>
              <a:buSzPct val="80000"/>
              <a:buFont typeface="Corbel" pitchFamily="34" charset="0"/>
              <a:buChar char="•"/>
            </a:pPr>
            <a:r>
              <a:rPr lang="en-US" sz="2000"/>
              <a:t>DOT, ACE, FEMA, and others use in their programs</a:t>
            </a:r>
          </a:p>
          <a:p>
            <a:pPr marL="0" indent="-182880" defTabSz="914400">
              <a:spcBef>
                <a:spcPts val="0"/>
              </a:spcBef>
              <a:spcAft>
                <a:spcPts val="600"/>
              </a:spcAft>
              <a:buClr>
                <a:schemeClr val="accent1"/>
              </a:buClr>
              <a:buSzPct val="80000"/>
              <a:buFont typeface="Corbel" pitchFamily="34" charset="0"/>
              <a:buChar char="•"/>
            </a:pPr>
            <a:r>
              <a:rPr lang="en-US" sz="2000" b="1"/>
              <a:t>State Governments: </a:t>
            </a:r>
          </a:p>
          <a:p>
            <a:pPr lvl="1" indent="-182880" defTabSz="914400">
              <a:spcBef>
                <a:spcPts val="0"/>
              </a:spcBef>
              <a:spcAft>
                <a:spcPts val="600"/>
              </a:spcAft>
              <a:buClr>
                <a:schemeClr val="accent1"/>
              </a:buClr>
              <a:buSzPct val="80000"/>
              <a:buFont typeface="Corbel" pitchFamily="34" charset="0"/>
              <a:buChar char="•"/>
            </a:pPr>
            <a:r>
              <a:rPr lang="en-US" sz="2000"/>
              <a:t>Many states are building their own EJ tools based on EJSCREEN</a:t>
            </a:r>
          </a:p>
          <a:p>
            <a:pPr lvl="1" indent="-182880" defTabSz="914400">
              <a:spcBef>
                <a:spcPts val="0"/>
              </a:spcBef>
              <a:spcAft>
                <a:spcPts val="600"/>
              </a:spcAft>
              <a:buClr>
                <a:schemeClr val="accent1"/>
              </a:buClr>
              <a:buSzPct val="80000"/>
              <a:buFont typeface="Corbel" pitchFamily="34" charset="0"/>
              <a:buChar char="•"/>
            </a:pPr>
            <a:r>
              <a:rPr lang="en-US" sz="2000"/>
              <a:t>This allows them to incorporate state specific information and other datasets</a:t>
            </a:r>
          </a:p>
          <a:p>
            <a:pPr marL="0" indent="-182880" defTabSz="914400">
              <a:spcBef>
                <a:spcPts val="0"/>
              </a:spcBef>
              <a:spcAft>
                <a:spcPts val="600"/>
              </a:spcAft>
              <a:buClr>
                <a:schemeClr val="accent1"/>
              </a:buClr>
              <a:buSzPct val="80000"/>
              <a:buFont typeface="Corbel" pitchFamily="34" charset="0"/>
              <a:buChar char="•"/>
            </a:pPr>
            <a:r>
              <a:rPr lang="en-US" sz="2000" b="1"/>
              <a:t>Local and Tribal Governments:</a:t>
            </a:r>
          </a:p>
          <a:p>
            <a:pPr lvl="1" indent="-182880" defTabSz="914400">
              <a:spcBef>
                <a:spcPts val="0"/>
              </a:spcBef>
              <a:spcAft>
                <a:spcPts val="600"/>
              </a:spcAft>
              <a:buClr>
                <a:schemeClr val="accent1"/>
              </a:buClr>
              <a:buSzPct val="80000"/>
              <a:buFont typeface="Corbel" pitchFamily="34" charset="0"/>
              <a:buChar char="•"/>
            </a:pPr>
            <a:r>
              <a:rPr lang="en-US" sz="2000"/>
              <a:t>Use to implement environmental programs and regulations</a:t>
            </a:r>
          </a:p>
          <a:p>
            <a:pPr lvl="1" indent="-182880" defTabSz="914400">
              <a:spcBef>
                <a:spcPts val="0"/>
              </a:spcBef>
              <a:spcAft>
                <a:spcPts val="600"/>
              </a:spcAft>
              <a:buClr>
                <a:schemeClr val="accent1"/>
              </a:buClr>
              <a:buSzPct val="80000"/>
              <a:buFont typeface="Corbel" pitchFamily="34" charset="0"/>
              <a:buChar char="•"/>
            </a:pPr>
            <a:r>
              <a:rPr lang="en-US" sz="2000"/>
              <a:t>Rely on EJSCREEN data as they often don’t have the resources to build their own tools </a:t>
            </a:r>
          </a:p>
        </p:txBody>
      </p:sp>
    </p:spTree>
    <p:extLst>
      <p:ext uri="{BB962C8B-B14F-4D97-AF65-F5344CB8AC3E}">
        <p14:creationId xmlns:p14="http://schemas.microsoft.com/office/powerpoint/2010/main" val="928651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17FAD78-9596-46E2-BD35-95D26120B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2693" y="396949"/>
            <a:ext cx="6693061" cy="1356360"/>
          </a:xfrm>
        </p:spPr>
        <p:txBody>
          <a:bodyPr vert="horz" lIns="91440" tIns="45720" rIns="91440" bIns="45720" rtlCol="0" anchor="ctr">
            <a:normAutofit/>
          </a:bodyPr>
          <a:lstStyle/>
          <a:p>
            <a:r>
              <a:rPr lang="en-US" b="1"/>
              <a:t>EJSCREEN: External Uses</a:t>
            </a:r>
          </a:p>
        </p:txBody>
      </p:sp>
      <p:sp>
        <p:nvSpPr>
          <p:cNvPr id="7" name="Content Placeholder 2"/>
          <p:cNvSpPr txBox="1">
            <a:spLocks/>
          </p:cNvSpPr>
          <p:nvPr/>
        </p:nvSpPr>
        <p:spPr>
          <a:xfrm>
            <a:off x="552894" y="1906418"/>
            <a:ext cx="7162356" cy="4189582"/>
          </a:xfrm>
          <a:prstGeom prst="rect">
            <a:avLst/>
          </a:prstGeom>
        </p:spPr>
        <p:txBody>
          <a:bodyPr vert="horz" lIns="91440" tIns="45720" rIns="91440" bIns="45720" rtlCol="0">
            <a:norm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82880" defTabSz="914400">
              <a:spcBef>
                <a:spcPts val="0"/>
              </a:spcBef>
              <a:spcAft>
                <a:spcPts val="600"/>
              </a:spcAft>
              <a:buClr>
                <a:schemeClr val="accent1"/>
              </a:buClr>
              <a:buSzPct val="80000"/>
              <a:buFont typeface="Corbel" pitchFamily="34" charset="0"/>
              <a:buChar char="•"/>
            </a:pPr>
            <a:r>
              <a:rPr lang="en-US" sz="3200" b="1"/>
              <a:t>Communities:</a:t>
            </a:r>
          </a:p>
          <a:p>
            <a:pPr lvl="1" indent="-182880" defTabSz="914400">
              <a:spcBef>
                <a:spcPts val="0"/>
              </a:spcBef>
              <a:spcAft>
                <a:spcPts val="600"/>
              </a:spcAft>
              <a:buClr>
                <a:schemeClr val="accent1"/>
              </a:buClr>
              <a:buSzPct val="80000"/>
              <a:buFont typeface="Corbel" pitchFamily="34" charset="0"/>
              <a:buChar char="•"/>
            </a:pPr>
            <a:r>
              <a:rPr lang="en-US" sz="2800"/>
              <a:t>Identifying potential issues </a:t>
            </a:r>
          </a:p>
          <a:p>
            <a:pPr lvl="1" indent="-182880" defTabSz="914400">
              <a:spcBef>
                <a:spcPts val="0"/>
              </a:spcBef>
              <a:spcAft>
                <a:spcPts val="600"/>
              </a:spcAft>
              <a:buClr>
                <a:schemeClr val="accent1"/>
              </a:buClr>
              <a:buSzPct val="80000"/>
              <a:buFont typeface="Corbel" pitchFamily="34" charset="0"/>
              <a:buChar char="•"/>
            </a:pPr>
            <a:r>
              <a:rPr lang="en-US" sz="2800"/>
              <a:t>Grant writing </a:t>
            </a:r>
          </a:p>
          <a:p>
            <a:pPr lvl="1" indent="-182880" defTabSz="914400">
              <a:spcBef>
                <a:spcPts val="0"/>
              </a:spcBef>
              <a:spcAft>
                <a:spcPts val="600"/>
              </a:spcAft>
              <a:buClr>
                <a:schemeClr val="accent1"/>
              </a:buClr>
              <a:buSzPct val="80000"/>
              <a:buFont typeface="Corbel" pitchFamily="34" charset="0"/>
              <a:buChar char="•"/>
            </a:pPr>
            <a:r>
              <a:rPr lang="en-US" sz="2800"/>
              <a:t>Comparing environmental burdens</a:t>
            </a:r>
          </a:p>
          <a:p>
            <a:pPr marL="0" indent="-182880" defTabSz="914400">
              <a:spcBef>
                <a:spcPts val="0"/>
              </a:spcBef>
              <a:spcAft>
                <a:spcPts val="600"/>
              </a:spcAft>
              <a:buClr>
                <a:schemeClr val="accent1"/>
              </a:buClr>
              <a:buSzPct val="80000"/>
              <a:buFont typeface="Corbel" pitchFamily="34" charset="0"/>
              <a:buChar char="•"/>
            </a:pPr>
            <a:endParaRPr lang="en-US" sz="3200" b="1"/>
          </a:p>
          <a:p>
            <a:pPr marL="0" indent="-182880" defTabSz="914400">
              <a:spcBef>
                <a:spcPts val="0"/>
              </a:spcBef>
              <a:spcAft>
                <a:spcPts val="600"/>
              </a:spcAft>
              <a:buClr>
                <a:schemeClr val="accent1"/>
              </a:buClr>
              <a:buSzPct val="80000"/>
              <a:buFont typeface="Corbel" pitchFamily="34" charset="0"/>
              <a:buChar char="•"/>
            </a:pPr>
            <a:r>
              <a:rPr lang="en-US" sz="3200" b="1"/>
              <a:t>Academic: </a:t>
            </a:r>
          </a:p>
          <a:p>
            <a:pPr lvl="1" indent="-182880" defTabSz="914400">
              <a:spcBef>
                <a:spcPts val="0"/>
              </a:spcBef>
              <a:spcAft>
                <a:spcPts val="600"/>
              </a:spcAft>
              <a:buClr>
                <a:schemeClr val="accent1"/>
              </a:buClr>
              <a:buSzPct val="80000"/>
              <a:buFont typeface="Corbel" pitchFamily="34" charset="0"/>
              <a:buChar char="•"/>
            </a:pPr>
            <a:r>
              <a:rPr lang="en-US" sz="2800"/>
              <a:t>Teaching about environmental justice</a:t>
            </a:r>
          </a:p>
          <a:p>
            <a:pPr lvl="1" indent="-182880" defTabSz="914400">
              <a:spcBef>
                <a:spcPts val="0"/>
              </a:spcBef>
              <a:spcAft>
                <a:spcPts val="600"/>
              </a:spcAft>
              <a:buClr>
                <a:schemeClr val="accent1"/>
              </a:buClr>
              <a:buSzPct val="80000"/>
              <a:buFont typeface="Corbel" pitchFamily="34" charset="0"/>
              <a:buChar char="•"/>
            </a:pPr>
            <a:r>
              <a:rPr lang="en-US" sz="2800"/>
              <a:t>Research</a:t>
            </a:r>
          </a:p>
          <a:p>
            <a:pPr marL="0" indent="-182880" defTabSz="914400">
              <a:spcBef>
                <a:spcPts val="0"/>
              </a:spcBef>
              <a:spcAft>
                <a:spcPts val="600"/>
              </a:spcAft>
              <a:buClr>
                <a:schemeClr val="accent1"/>
              </a:buClr>
              <a:buSzPct val="80000"/>
              <a:buFont typeface="Corbel" pitchFamily="34" charset="0"/>
              <a:buChar char="•"/>
            </a:pPr>
            <a:endParaRPr lang="en-US">
              <a:solidFill>
                <a:schemeClr val="accent1"/>
              </a:solidFill>
            </a:endParaRPr>
          </a:p>
        </p:txBody>
      </p:sp>
      <p:pic>
        <p:nvPicPr>
          <p:cNvPr id="4" name="Picture 3">
            <a:extLst>
              <a:ext uri="{FF2B5EF4-FFF2-40B4-BE49-F238E27FC236}">
                <a16:creationId xmlns:a16="http://schemas.microsoft.com/office/drawing/2014/main" id="{28910E92-70C6-4A5A-9C37-6339F03044F5}"/>
              </a:ext>
            </a:extLst>
          </p:cNvPr>
          <p:cNvPicPr>
            <a:picLocks noChangeAspect="1"/>
          </p:cNvPicPr>
          <p:nvPr/>
        </p:nvPicPr>
        <p:blipFill rotWithShape="1">
          <a:blip r:embed="rId3"/>
          <a:srcRect l="13408" r="2672" b="1"/>
          <a:stretch/>
        </p:blipFill>
        <p:spPr>
          <a:xfrm>
            <a:off x="8310622" y="237340"/>
            <a:ext cx="3646837" cy="2781164"/>
          </a:xfrm>
          <a:prstGeom prst="rect">
            <a:avLst/>
          </a:prstGeom>
        </p:spPr>
      </p:pic>
      <p:pic>
        <p:nvPicPr>
          <p:cNvPr id="1026" name="Picture 2">
            <a:extLst>
              <a:ext uri="{FF2B5EF4-FFF2-40B4-BE49-F238E27FC236}">
                <a16:creationId xmlns:a16="http://schemas.microsoft.com/office/drawing/2014/main" id="{FA10FC8B-4143-41BE-B2E5-CCB58F2C04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1" r="40471" b="3"/>
          <a:stretch/>
        </p:blipFill>
        <p:spPr bwMode="auto">
          <a:xfrm>
            <a:off x="8310622" y="3018503"/>
            <a:ext cx="3646837" cy="360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87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10069" y="1341152"/>
            <a:ext cx="8771861" cy="1938992"/>
          </a:xfrm>
          <a:prstGeom prst="rect">
            <a:avLst/>
          </a:prstGeom>
        </p:spPr>
        <p:txBody>
          <a:bodyPr wrap="square">
            <a:spAutoFit/>
          </a:bodyPr>
          <a:lstStyle/>
          <a:p>
            <a:pPr algn="ctr"/>
            <a:r>
              <a:rPr lang="en-US" sz="6000" b="1">
                <a:solidFill>
                  <a:schemeClr val="bg1"/>
                </a:solidFill>
                <a:latin typeface="+mj-lt"/>
                <a:ea typeface="+mj-ea"/>
                <a:cs typeface="+mj-cs"/>
              </a:rPr>
              <a:t>Future of</a:t>
            </a:r>
          </a:p>
          <a:p>
            <a:pPr algn="ctr"/>
            <a:r>
              <a:rPr lang="en-US" sz="6000" b="1">
                <a:solidFill>
                  <a:schemeClr val="bg1"/>
                </a:solidFill>
                <a:latin typeface="+mj-lt"/>
                <a:ea typeface="+mj-ea"/>
                <a:cs typeface="+mj-cs"/>
              </a:rPr>
              <a:t>EJSCREEN </a:t>
            </a:r>
          </a:p>
        </p:txBody>
      </p:sp>
    </p:spTree>
    <p:extLst>
      <p:ext uri="{BB962C8B-B14F-4D97-AF65-F5344CB8AC3E}">
        <p14:creationId xmlns:p14="http://schemas.microsoft.com/office/powerpoint/2010/main" val="2491624416"/>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990" y="375013"/>
            <a:ext cx="9875520" cy="1356360"/>
          </a:xfrm>
        </p:spPr>
        <p:txBody>
          <a:bodyPr/>
          <a:lstStyle/>
          <a:p>
            <a:pPr algn="ctr"/>
            <a:r>
              <a:rPr lang="en-US" b="1"/>
              <a:t>Future of EJSCREEN</a:t>
            </a:r>
          </a:p>
        </p:txBody>
      </p:sp>
      <p:graphicFrame>
        <p:nvGraphicFramePr>
          <p:cNvPr id="3" name="Diagram 2">
            <a:extLst>
              <a:ext uri="{FF2B5EF4-FFF2-40B4-BE49-F238E27FC236}">
                <a16:creationId xmlns:a16="http://schemas.microsoft.com/office/drawing/2014/main" id="{9B97F0CB-5F77-4956-999E-3560AB063A06}"/>
              </a:ext>
            </a:extLst>
          </p:cNvPr>
          <p:cNvGraphicFramePr/>
          <p:nvPr>
            <p:extLst>
              <p:ext uri="{D42A27DB-BD31-4B8C-83A1-F6EECF244321}">
                <p14:modId xmlns:p14="http://schemas.microsoft.com/office/powerpoint/2010/main" val="2768597481"/>
              </p:ext>
            </p:extLst>
          </p:nvPr>
        </p:nvGraphicFramePr>
        <p:xfrm>
          <a:off x="542925" y="1962149"/>
          <a:ext cx="11068050" cy="4176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0194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1">
            <a:extLst>
              <a:ext uri="{FF2B5EF4-FFF2-40B4-BE49-F238E27FC236}">
                <a16:creationId xmlns:a16="http://schemas.microsoft.com/office/drawing/2014/main" id="{CA18D08F-E7C2-4462-B8C4-809FBCDAC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285518" y="472440"/>
            <a:ext cx="7254917" cy="1356360"/>
          </a:xfrm>
        </p:spPr>
        <p:txBody>
          <a:bodyPr vert="horz" lIns="91440" tIns="45720" rIns="91440" bIns="45720" rtlCol="0" anchor="ctr">
            <a:normAutofit/>
          </a:bodyPr>
          <a:lstStyle/>
          <a:p>
            <a:r>
              <a:rPr lang="en-US" b="1"/>
              <a:t>Expanding EJSCREEN Data</a:t>
            </a:r>
          </a:p>
        </p:txBody>
      </p:sp>
      <p:pic>
        <p:nvPicPr>
          <p:cNvPr id="5" name="Picture 4">
            <a:extLst>
              <a:ext uri="{FF2B5EF4-FFF2-40B4-BE49-F238E27FC236}">
                <a16:creationId xmlns:a16="http://schemas.microsoft.com/office/drawing/2014/main" id="{1E19EF49-74C4-49FD-A77B-25D5C9DF008E}"/>
              </a:ext>
            </a:extLst>
          </p:cNvPr>
          <p:cNvPicPr>
            <a:picLocks noChangeAspect="1"/>
          </p:cNvPicPr>
          <p:nvPr/>
        </p:nvPicPr>
        <p:blipFill rotWithShape="1">
          <a:blip r:embed="rId3"/>
          <a:srcRect t="13438" r="-1" b="11178"/>
          <a:stretch/>
        </p:blipFill>
        <p:spPr>
          <a:xfrm>
            <a:off x="223336" y="240145"/>
            <a:ext cx="3646837" cy="2130552"/>
          </a:xfrm>
          <a:prstGeom prst="rect">
            <a:avLst/>
          </a:prstGeom>
        </p:spPr>
      </p:pic>
      <p:pic>
        <p:nvPicPr>
          <p:cNvPr id="4" name="Picture 3">
            <a:extLst>
              <a:ext uri="{FF2B5EF4-FFF2-40B4-BE49-F238E27FC236}">
                <a16:creationId xmlns:a16="http://schemas.microsoft.com/office/drawing/2014/main" id="{7A8BC6A9-C2FF-4EAE-BD3D-2C3F67716582}"/>
              </a:ext>
            </a:extLst>
          </p:cNvPr>
          <p:cNvPicPr>
            <a:picLocks noChangeAspect="1"/>
          </p:cNvPicPr>
          <p:nvPr/>
        </p:nvPicPr>
        <p:blipFill rotWithShape="1">
          <a:blip r:embed="rId4"/>
          <a:srcRect r="-1" b="18290"/>
          <a:stretch/>
        </p:blipFill>
        <p:spPr>
          <a:xfrm>
            <a:off x="223336" y="2370697"/>
            <a:ext cx="3646837" cy="2130552"/>
          </a:xfrm>
          <a:prstGeom prst="rect">
            <a:avLst/>
          </a:prstGeom>
        </p:spPr>
      </p:pic>
      <p:pic>
        <p:nvPicPr>
          <p:cNvPr id="6" name="Picture 5">
            <a:extLst>
              <a:ext uri="{FF2B5EF4-FFF2-40B4-BE49-F238E27FC236}">
                <a16:creationId xmlns:a16="http://schemas.microsoft.com/office/drawing/2014/main" id="{F8426A55-0AD1-47DB-928D-46FB1068E702}"/>
              </a:ext>
            </a:extLst>
          </p:cNvPr>
          <p:cNvPicPr>
            <a:picLocks noChangeAspect="1"/>
          </p:cNvPicPr>
          <p:nvPr/>
        </p:nvPicPr>
        <p:blipFill rotWithShape="1">
          <a:blip r:embed="rId5"/>
          <a:srcRect r="-1" b="12560"/>
          <a:stretch/>
        </p:blipFill>
        <p:spPr>
          <a:xfrm>
            <a:off x="223336" y="4501250"/>
            <a:ext cx="3646837" cy="2120530"/>
          </a:xfrm>
          <a:prstGeom prst="rect">
            <a:avLst/>
          </a:prstGeom>
        </p:spPr>
      </p:pic>
      <p:sp>
        <p:nvSpPr>
          <p:cNvPr id="7" name="Content Placeholder 2"/>
          <p:cNvSpPr txBox="1">
            <a:spLocks/>
          </p:cNvSpPr>
          <p:nvPr/>
        </p:nvSpPr>
        <p:spPr>
          <a:xfrm>
            <a:off x="4285518" y="1714500"/>
            <a:ext cx="7449281" cy="4671060"/>
          </a:xfrm>
          <a:prstGeom prst="rect">
            <a:avLst/>
          </a:prstGeom>
        </p:spPr>
        <p:txBody>
          <a:bodyPr vert="horz" lIns="91440" tIns="45720" rIns="91440" bIns="45720" rtlCol="0">
            <a:norm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82880" defTabSz="914400">
              <a:spcBef>
                <a:spcPts val="0"/>
              </a:spcBef>
              <a:spcAft>
                <a:spcPts val="600"/>
              </a:spcAft>
              <a:buClr>
                <a:schemeClr val="accent1"/>
              </a:buClr>
              <a:buSzPct val="80000"/>
              <a:buFont typeface="Corbel" pitchFamily="34" charset="0"/>
              <a:buChar char="•"/>
            </a:pPr>
            <a:r>
              <a:rPr lang="en-US"/>
              <a:t>Continuously looking for EJ relevant data to incorporate</a:t>
            </a:r>
          </a:p>
          <a:p>
            <a:pPr indent="-182880" defTabSz="914400">
              <a:spcBef>
                <a:spcPts val="0"/>
              </a:spcBef>
              <a:spcAft>
                <a:spcPts val="600"/>
              </a:spcAft>
              <a:buClr>
                <a:schemeClr val="accent1"/>
              </a:buClr>
              <a:buSzPct val="80000"/>
              <a:buFont typeface="Corbel" pitchFamily="34" charset="0"/>
              <a:buChar char="•"/>
            </a:pPr>
            <a:r>
              <a:rPr lang="en-US"/>
              <a:t>Criteria for inclusion of indicators</a:t>
            </a:r>
          </a:p>
          <a:p>
            <a:pPr indent="-182880" defTabSz="914400">
              <a:spcBef>
                <a:spcPts val="0"/>
              </a:spcBef>
              <a:spcAft>
                <a:spcPts val="600"/>
              </a:spcAft>
              <a:buClr>
                <a:schemeClr val="accent1"/>
              </a:buClr>
              <a:buSzPct val="80000"/>
              <a:buFont typeface="Corbel" pitchFamily="34" charset="0"/>
              <a:buChar char="•"/>
            </a:pPr>
            <a:r>
              <a:rPr lang="en-US"/>
              <a:t>Environmental indicators: </a:t>
            </a:r>
          </a:p>
          <a:p>
            <a:pPr lvl="1" indent="-182880" defTabSz="914400">
              <a:spcBef>
                <a:spcPts val="0"/>
              </a:spcBef>
              <a:spcAft>
                <a:spcPts val="600"/>
              </a:spcAft>
              <a:buClr>
                <a:schemeClr val="accent1"/>
              </a:buClr>
              <a:buSzPct val="80000"/>
              <a:buFont typeface="Corbel" pitchFamily="34" charset="0"/>
              <a:buChar char="•"/>
            </a:pPr>
            <a:r>
              <a:rPr lang="en-US" sz="2800"/>
              <a:t>Climate change indicators</a:t>
            </a:r>
          </a:p>
          <a:p>
            <a:pPr lvl="1" indent="-182880" defTabSz="914400">
              <a:spcBef>
                <a:spcPts val="0"/>
              </a:spcBef>
              <a:spcAft>
                <a:spcPts val="600"/>
              </a:spcAft>
              <a:buClr>
                <a:schemeClr val="accent1"/>
              </a:buClr>
              <a:buSzPct val="80000"/>
              <a:buFont typeface="Corbel" pitchFamily="34" charset="0"/>
              <a:buChar char="•"/>
            </a:pPr>
            <a:r>
              <a:rPr lang="en-US" sz="2800"/>
              <a:t>Drinking water, pesticides, etc.</a:t>
            </a:r>
          </a:p>
          <a:p>
            <a:pPr lvl="1" indent="-182880" defTabSz="914400">
              <a:spcBef>
                <a:spcPts val="0"/>
              </a:spcBef>
              <a:spcAft>
                <a:spcPts val="600"/>
              </a:spcAft>
              <a:buClr>
                <a:schemeClr val="accent1"/>
              </a:buClr>
              <a:buSzPct val="80000"/>
              <a:buFont typeface="Corbel" pitchFamily="34" charset="0"/>
              <a:buChar char="•"/>
            </a:pPr>
            <a:r>
              <a:rPr lang="en-US" sz="2800"/>
              <a:t>Underground storage tanks</a:t>
            </a:r>
          </a:p>
          <a:p>
            <a:pPr indent="-182880" defTabSz="914400">
              <a:spcBef>
                <a:spcPts val="0"/>
              </a:spcBef>
              <a:spcAft>
                <a:spcPts val="600"/>
              </a:spcAft>
              <a:buClr>
                <a:schemeClr val="accent1"/>
              </a:buClr>
              <a:buSzPct val="80000"/>
              <a:buFont typeface="Corbel" pitchFamily="34" charset="0"/>
              <a:buChar char="•"/>
            </a:pPr>
            <a:r>
              <a:rPr lang="en-US"/>
              <a:t>Other indicators: </a:t>
            </a:r>
          </a:p>
          <a:p>
            <a:pPr lvl="1" indent="-182880" defTabSz="914400">
              <a:spcBef>
                <a:spcPts val="0"/>
              </a:spcBef>
              <a:spcAft>
                <a:spcPts val="600"/>
              </a:spcAft>
              <a:buClr>
                <a:schemeClr val="accent1"/>
              </a:buClr>
              <a:buSzPct val="80000"/>
              <a:buFont typeface="Corbel" pitchFamily="34" charset="0"/>
              <a:buChar char="•"/>
            </a:pPr>
            <a:r>
              <a:rPr lang="en-US" sz="2800"/>
              <a:t>Health data</a:t>
            </a:r>
          </a:p>
          <a:p>
            <a:pPr lvl="1" indent="-182880" defTabSz="914400">
              <a:spcBef>
                <a:spcPts val="0"/>
              </a:spcBef>
              <a:spcAft>
                <a:spcPts val="600"/>
              </a:spcAft>
              <a:buClr>
                <a:schemeClr val="accent1"/>
              </a:buClr>
              <a:buSzPct val="80000"/>
              <a:buFont typeface="Corbel" pitchFamily="34" charset="0"/>
              <a:buChar char="•"/>
            </a:pPr>
            <a:r>
              <a:rPr lang="en-US" sz="2800"/>
              <a:t>Amenities such as access to grocery stores</a:t>
            </a:r>
          </a:p>
          <a:p>
            <a:pPr indent="-182880" defTabSz="914400">
              <a:spcBef>
                <a:spcPts val="0"/>
              </a:spcBef>
              <a:spcAft>
                <a:spcPts val="600"/>
              </a:spcAft>
              <a:buClr>
                <a:schemeClr val="accent1"/>
              </a:buClr>
              <a:buSzPct val="80000"/>
              <a:buFont typeface="Corbel" pitchFamily="34" charset="0"/>
              <a:buChar char="•"/>
            </a:pPr>
            <a:endParaRPr lang="en-US" sz="1600">
              <a:solidFill>
                <a:schemeClr val="accent1"/>
              </a:solidFill>
            </a:endParaRPr>
          </a:p>
          <a:p>
            <a:pPr indent="-182880" defTabSz="914400">
              <a:spcBef>
                <a:spcPts val="0"/>
              </a:spcBef>
              <a:spcAft>
                <a:spcPts val="600"/>
              </a:spcAft>
              <a:buClr>
                <a:schemeClr val="accent1"/>
              </a:buClr>
              <a:buSzPct val="80000"/>
              <a:buFont typeface="Corbel" pitchFamily="34" charset="0"/>
              <a:buChar char="•"/>
            </a:pPr>
            <a:endParaRPr lang="en-US" sz="1600">
              <a:solidFill>
                <a:schemeClr val="accent1"/>
              </a:solidFill>
            </a:endParaRPr>
          </a:p>
        </p:txBody>
      </p:sp>
    </p:spTree>
    <p:extLst>
      <p:ext uri="{BB962C8B-B14F-4D97-AF65-F5344CB8AC3E}">
        <p14:creationId xmlns:p14="http://schemas.microsoft.com/office/powerpoint/2010/main" val="3196289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0636-D8EB-4893-923C-CA0E674538F2}"/>
              </a:ext>
            </a:extLst>
          </p:cNvPr>
          <p:cNvSpPr>
            <a:spLocks noGrp="1"/>
          </p:cNvSpPr>
          <p:nvPr>
            <p:ph type="title"/>
          </p:nvPr>
        </p:nvSpPr>
        <p:spPr/>
        <p:txBody>
          <a:bodyPr/>
          <a:lstStyle/>
          <a:p>
            <a:pPr algn="ctr"/>
            <a:r>
              <a:rPr lang="en-US" b="1"/>
              <a:t>EJSCREEN Tool Learning Resources</a:t>
            </a:r>
          </a:p>
        </p:txBody>
      </p:sp>
      <p:sp>
        <p:nvSpPr>
          <p:cNvPr id="4" name="Content Placeholder 3">
            <a:extLst>
              <a:ext uri="{FF2B5EF4-FFF2-40B4-BE49-F238E27FC236}">
                <a16:creationId xmlns:a16="http://schemas.microsoft.com/office/drawing/2014/main" id="{C9DBDC1A-D970-43D1-8A70-606A526C75DB}"/>
              </a:ext>
            </a:extLst>
          </p:cNvPr>
          <p:cNvSpPr>
            <a:spLocks noGrp="1"/>
          </p:cNvSpPr>
          <p:nvPr>
            <p:ph sz="half" idx="1"/>
          </p:nvPr>
        </p:nvSpPr>
        <p:spPr>
          <a:xfrm>
            <a:off x="693019" y="2057399"/>
            <a:ext cx="4398745" cy="4023360"/>
          </a:xfrm>
        </p:spPr>
        <p:txBody>
          <a:bodyPr/>
          <a:lstStyle/>
          <a:p>
            <a:r>
              <a:rPr lang="en-US" sz="2800">
                <a:solidFill>
                  <a:schemeClr val="tx1"/>
                </a:solidFill>
              </a:rPr>
              <a:t>EJSCREEN Website</a:t>
            </a:r>
          </a:p>
          <a:p>
            <a:r>
              <a:rPr lang="en-US" sz="2800">
                <a:solidFill>
                  <a:schemeClr val="tx1"/>
                </a:solidFill>
              </a:rPr>
              <a:t>Guidance Documents</a:t>
            </a:r>
          </a:p>
          <a:p>
            <a:r>
              <a:rPr lang="en-US" sz="2800">
                <a:solidFill>
                  <a:schemeClr val="tx1"/>
                </a:solidFill>
              </a:rPr>
              <a:t>Video Tutorials</a:t>
            </a:r>
          </a:p>
          <a:p>
            <a:r>
              <a:rPr lang="en-US" sz="2800">
                <a:solidFill>
                  <a:schemeClr val="tx1"/>
                </a:solidFill>
              </a:rPr>
              <a:t>Technical Information</a:t>
            </a:r>
          </a:p>
          <a:p>
            <a:r>
              <a:rPr lang="en-US" sz="2800">
                <a:solidFill>
                  <a:schemeClr val="tx1"/>
                </a:solidFill>
              </a:rPr>
              <a:t>Understanding Results</a:t>
            </a:r>
          </a:p>
          <a:p>
            <a:r>
              <a:rPr lang="en-US" sz="2800">
                <a:solidFill>
                  <a:schemeClr val="tx1"/>
                </a:solidFill>
              </a:rPr>
              <a:t>Other tools and resources</a:t>
            </a:r>
            <a:endParaRPr lang="en-US">
              <a:solidFill>
                <a:schemeClr val="tx1"/>
              </a:solidFill>
            </a:endParaRPr>
          </a:p>
        </p:txBody>
      </p:sp>
      <p:pic>
        <p:nvPicPr>
          <p:cNvPr id="7" name="Picture 6">
            <a:hlinkClick r:id="rId3"/>
            <a:extLst>
              <a:ext uri="{FF2B5EF4-FFF2-40B4-BE49-F238E27FC236}">
                <a16:creationId xmlns:a16="http://schemas.microsoft.com/office/drawing/2014/main" id="{DE2C6ACD-2A0C-4238-BD35-0CF0BE8F7B59}"/>
              </a:ext>
            </a:extLst>
          </p:cNvPr>
          <p:cNvPicPr>
            <a:picLocks noChangeAspect="1"/>
          </p:cNvPicPr>
          <p:nvPr/>
        </p:nvPicPr>
        <p:blipFill>
          <a:blip r:embed="rId4"/>
          <a:stretch>
            <a:fillRect/>
          </a:stretch>
        </p:blipFill>
        <p:spPr>
          <a:xfrm>
            <a:off x="6080760" y="1965960"/>
            <a:ext cx="4840564" cy="3695700"/>
          </a:xfrm>
          <a:prstGeom prst="rect">
            <a:avLst/>
          </a:prstGeom>
        </p:spPr>
      </p:pic>
      <p:sp>
        <p:nvSpPr>
          <p:cNvPr id="8" name="TextBox 7">
            <a:extLst>
              <a:ext uri="{FF2B5EF4-FFF2-40B4-BE49-F238E27FC236}">
                <a16:creationId xmlns:a16="http://schemas.microsoft.com/office/drawing/2014/main" id="{ABA30761-A96F-4647-AA6D-7AFA197EF569}"/>
              </a:ext>
            </a:extLst>
          </p:cNvPr>
          <p:cNvSpPr txBox="1"/>
          <p:nvPr/>
        </p:nvSpPr>
        <p:spPr>
          <a:xfrm>
            <a:off x="6080760" y="5713261"/>
            <a:ext cx="4825324" cy="369332"/>
          </a:xfrm>
          <a:prstGeom prst="rect">
            <a:avLst/>
          </a:prstGeom>
          <a:noFill/>
        </p:spPr>
        <p:txBody>
          <a:bodyPr wrap="square" rtlCol="0">
            <a:spAutoFit/>
          </a:bodyPr>
          <a:lstStyle/>
          <a:p>
            <a:pPr algn="ctr"/>
            <a:r>
              <a:rPr lang="en-US" i="1">
                <a:solidFill>
                  <a:schemeClr val="bg1">
                    <a:lumMod val="50000"/>
                  </a:schemeClr>
                </a:solidFill>
              </a:rPr>
              <a:t>Click to access EJSCREEN Website</a:t>
            </a:r>
          </a:p>
        </p:txBody>
      </p:sp>
    </p:spTree>
    <p:extLst>
      <p:ext uri="{BB962C8B-B14F-4D97-AF65-F5344CB8AC3E}">
        <p14:creationId xmlns:p14="http://schemas.microsoft.com/office/powerpoint/2010/main" val="23042389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Questions?</a:t>
            </a:r>
          </a:p>
        </p:txBody>
      </p:sp>
      <p:sp>
        <p:nvSpPr>
          <p:cNvPr id="7" name="Content Placeholder 2"/>
          <p:cNvSpPr txBox="1">
            <a:spLocks/>
          </p:cNvSpPr>
          <p:nvPr/>
        </p:nvSpPr>
        <p:spPr>
          <a:xfrm>
            <a:off x="595451" y="2276475"/>
            <a:ext cx="10996474" cy="3442608"/>
          </a:xfrm>
          <a:prstGeom prst="rect">
            <a:avLst/>
          </a:prstGeom>
        </p:spPr>
        <p:txBody>
          <a:bodyPr>
            <a:norm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en-US" sz="3600" b="1">
                <a:solidFill>
                  <a:prstClr val="black"/>
                </a:solidFill>
              </a:rPr>
              <a:t>Contact Information</a:t>
            </a:r>
          </a:p>
          <a:p>
            <a:pPr marL="0" indent="0" algn="ctr">
              <a:lnSpc>
                <a:spcPct val="150000"/>
              </a:lnSpc>
              <a:spcBef>
                <a:spcPts val="0"/>
              </a:spcBef>
              <a:buNone/>
            </a:pPr>
            <a:endParaRPr lang="en-US">
              <a:solidFill>
                <a:prstClr val="black"/>
              </a:solidFill>
            </a:endParaRPr>
          </a:p>
          <a:p>
            <a:pPr marL="0" indent="0" algn="ctr">
              <a:lnSpc>
                <a:spcPct val="150000"/>
              </a:lnSpc>
              <a:spcBef>
                <a:spcPts val="0"/>
              </a:spcBef>
              <a:buNone/>
            </a:pPr>
            <a:r>
              <a:rPr lang="en-US">
                <a:solidFill>
                  <a:prstClr val="black"/>
                </a:solidFill>
              </a:rPr>
              <a:t>XXXXX</a:t>
            </a:r>
          </a:p>
          <a:p>
            <a:pPr marL="0" indent="0" algn="ctr">
              <a:lnSpc>
                <a:spcPct val="150000"/>
              </a:lnSpc>
              <a:spcBef>
                <a:spcPts val="0"/>
              </a:spcBef>
              <a:buNone/>
            </a:pPr>
            <a:r>
              <a:rPr lang="en-US">
                <a:solidFill>
                  <a:prstClr val="black"/>
                </a:solidFill>
              </a:rPr>
              <a:t>Your office</a:t>
            </a:r>
          </a:p>
          <a:p>
            <a:pPr marL="0" indent="0" algn="ctr">
              <a:lnSpc>
                <a:spcPct val="150000"/>
              </a:lnSpc>
              <a:spcBef>
                <a:spcPts val="0"/>
              </a:spcBef>
              <a:buNone/>
            </a:pPr>
            <a:r>
              <a:rPr lang="en-US">
                <a:solidFill>
                  <a:prstClr val="black"/>
                </a:solidFill>
              </a:rPr>
              <a:t>XXXX@epa.gov</a:t>
            </a:r>
          </a:p>
        </p:txBody>
      </p:sp>
    </p:spTree>
    <p:extLst>
      <p:ext uri="{BB962C8B-B14F-4D97-AF65-F5344CB8AC3E}">
        <p14:creationId xmlns:p14="http://schemas.microsoft.com/office/powerpoint/2010/main" val="1180309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556451" y="2137837"/>
            <a:ext cx="6863773" cy="1015663"/>
          </a:xfrm>
          <a:prstGeom prst="rect">
            <a:avLst/>
          </a:prstGeom>
        </p:spPr>
        <p:txBody>
          <a:bodyPr wrap="square">
            <a:spAutoFit/>
          </a:bodyPr>
          <a:lstStyle/>
          <a:p>
            <a:pPr algn="ctr"/>
            <a:r>
              <a:rPr lang="en-US" sz="6000" b="1">
                <a:solidFill>
                  <a:schemeClr val="bg1"/>
                </a:solidFill>
                <a:latin typeface="+mj-lt"/>
                <a:ea typeface="+mj-ea"/>
                <a:cs typeface="+mj-cs"/>
              </a:rPr>
              <a:t>Live Demo</a:t>
            </a:r>
          </a:p>
        </p:txBody>
      </p:sp>
      <p:grpSp>
        <p:nvGrpSpPr>
          <p:cNvPr id="4" name="Group 3">
            <a:extLst>
              <a:ext uri="{FF2B5EF4-FFF2-40B4-BE49-F238E27FC236}">
                <a16:creationId xmlns:a16="http://schemas.microsoft.com/office/drawing/2014/main" id="{9AAEF7B8-8043-468D-9200-CC5AF4C3D093}"/>
              </a:ext>
            </a:extLst>
          </p:cNvPr>
          <p:cNvGrpSpPr/>
          <p:nvPr/>
        </p:nvGrpSpPr>
        <p:grpSpPr>
          <a:xfrm>
            <a:off x="3852862" y="1828800"/>
            <a:ext cx="4486275" cy="4067175"/>
            <a:chOff x="665019" y="1727037"/>
            <a:chExt cx="3864119" cy="3593108"/>
          </a:xfrm>
        </p:grpSpPr>
        <p:pic>
          <p:nvPicPr>
            <p:cNvPr id="5" name="Picture 4">
              <a:extLst>
                <a:ext uri="{FF2B5EF4-FFF2-40B4-BE49-F238E27FC236}">
                  <a16:creationId xmlns:a16="http://schemas.microsoft.com/office/drawing/2014/main" id="{F71BAF0E-90AD-4979-8F85-63980ACBE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9" y="1727037"/>
              <a:ext cx="3864119" cy="3593108"/>
            </a:xfrm>
            <a:prstGeom prst="rect">
              <a:avLst/>
            </a:prstGeom>
          </p:spPr>
        </p:pic>
        <p:pic>
          <p:nvPicPr>
            <p:cNvPr id="6" name="Picture 5">
              <a:hlinkClick r:id="rId4"/>
              <a:extLst>
                <a:ext uri="{FF2B5EF4-FFF2-40B4-BE49-F238E27FC236}">
                  <a16:creationId xmlns:a16="http://schemas.microsoft.com/office/drawing/2014/main" id="{6AEC9CF5-3BE1-42E2-9640-E9B05A546333}"/>
                </a:ext>
              </a:extLst>
            </p:cNvPr>
            <p:cNvPicPr>
              <a:picLocks noChangeAspect="1"/>
            </p:cNvPicPr>
            <p:nvPr/>
          </p:nvPicPr>
          <p:blipFill rotWithShape="1">
            <a:blip r:embed="rId5"/>
            <a:srcRect t="8087" b="8733"/>
            <a:stretch/>
          </p:blipFill>
          <p:spPr>
            <a:xfrm>
              <a:off x="813730" y="1852509"/>
              <a:ext cx="3558245" cy="2367800"/>
            </a:xfrm>
            <a:prstGeom prst="rect">
              <a:avLst/>
            </a:prstGeom>
          </p:spPr>
        </p:pic>
      </p:grpSp>
      <p:sp>
        <p:nvSpPr>
          <p:cNvPr id="2" name="Title 1">
            <a:extLst>
              <a:ext uri="{FF2B5EF4-FFF2-40B4-BE49-F238E27FC236}">
                <a16:creationId xmlns:a16="http://schemas.microsoft.com/office/drawing/2014/main" id="{C6EEA493-2220-4801-8230-C3E3E61DEF28}"/>
              </a:ext>
            </a:extLst>
          </p:cNvPr>
          <p:cNvSpPr>
            <a:spLocks noGrp="1"/>
          </p:cNvSpPr>
          <p:nvPr>
            <p:ph type="title"/>
          </p:nvPr>
        </p:nvSpPr>
        <p:spPr>
          <a:xfrm>
            <a:off x="1143000" y="609600"/>
            <a:ext cx="9875520" cy="1015663"/>
          </a:xfrm>
        </p:spPr>
        <p:txBody>
          <a:bodyPr/>
          <a:lstStyle/>
          <a:p>
            <a:pPr algn="ctr"/>
            <a:r>
              <a:rPr lang="en-US" b="1"/>
              <a:t>LIVE DEMO</a:t>
            </a:r>
          </a:p>
        </p:txBody>
      </p:sp>
      <p:sp>
        <p:nvSpPr>
          <p:cNvPr id="8" name="TextBox 7">
            <a:extLst>
              <a:ext uri="{FF2B5EF4-FFF2-40B4-BE49-F238E27FC236}">
                <a16:creationId xmlns:a16="http://schemas.microsoft.com/office/drawing/2014/main" id="{F99C5CDF-E9D1-49D7-91FF-6DC0C9BAF6A2}"/>
              </a:ext>
            </a:extLst>
          </p:cNvPr>
          <p:cNvSpPr txBox="1"/>
          <p:nvPr/>
        </p:nvSpPr>
        <p:spPr>
          <a:xfrm>
            <a:off x="3575675" y="5964450"/>
            <a:ext cx="4825324" cy="369332"/>
          </a:xfrm>
          <a:prstGeom prst="rect">
            <a:avLst/>
          </a:prstGeom>
          <a:noFill/>
        </p:spPr>
        <p:txBody>
          <a:bodyPr wrap="square" rtlCol="0">
            <a:spAutoFit/>
          </a:bodyPr>
          <a:lstStyle/>
          <a:p>
            <a:pPr algn="ctr"/>
            <a:r>
              <a:rPr lang="en-US" i="1">
                <a:solidFill>
                  <a:schemeClr val="bg1">
                    <a:lumMod val="50000"/>
                  </a:schemeClr>
                </a:solidFill>
              </a:rPr>
              <a:t>Click to access EJSCREEN Tool</a:t>
            </a:r>
          </a:p>
        </p:txBody>
      </p:sp>
    </p:spTree>
    <p:extLst>
      <p:ext uri="{BB962C8B-B14F-4D97-AF65-F5344CB8AC3E}">
        <p14:creationId xmlns:p14="http://schemas.microsoft.com/office/powerpoint/2010/main" val="571748973"/>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DCE7BC-3694-4EE3-9E93-4FC9596EE039}"/>
              </a:ext>
            </a:extLst>
          </p:cNvPr>
          <p:cNvSpPr>
            <a:spLocks noGrp="1"/>
          </p:cNvSpPr>
          <p:nvPr>
            <p:ph type="title"/>
          </p:nvPr>
        </p:nvSpPr>
        <p:spPr>
          <a:xfrm>
            <a:off x="542223" y="320842"/>
            <a:ext cx="11107553" cy="1356360"/>
          </a:xfrm>
        </p:spPr>
        <p:txBody>
          <a:bodyPr/>
          <a:lstStyle/>
          <a:p>
            <a:pPr algn="ctr"/>
            <a:r>
              <a:rPr lang="en-US" b="1"/>
              <a:t>EJSCREEN Training Evaluation and Survey</a:t>
            </a:r>
          </a:p>
        </p:txBody>
      </p:sp>
      <p:sp>
        <p:nvSpPr>
          <p:cNvPr id="6" name="Content Placeholder 5">
            <a:extLst>
              <a:ext uri="{FF2B5EF4-FFF2-40B4-BE49-F238E27FC236}">
                <a16:creationId xmlns:a16="http://schemas.microsoft.com/office/drawing/2014/main" id="{109C4441-D3A7-4DF7-8459-6762C591412B}"/>
              </a:ext>
            </a:extLst>
          </p:cNvPr>
          <p:cNvSpPr>
            <a:spLocks noGrp="1"/>
          </p:cNvSpPr>
          <p:nvPr>
            <p:ph sz="half" idx="1"/>
          </p:nvPr>
        </p:nvSpPr>
        <p:spPr>
          <a:xfrm>
            <a:off x="700237" y="2064619"/>
            <a:ext cx="10560429" cy="4023360"/>
          </a:xfrm>
        </p:spPr>
        <p:txBody>
          <a:bodyPr>
            <a:normAutofit/>
          </a:bodyPr>
          <a:lstStyle/>
          <a:p>
            <a:pPr marL="45720" indent="0" algn="ctr">
              <a:buNone/>
            </a:pPr>
            <a:r>
              <a:rPr lang="en-US" sz="5400">
                <a:solidFill>
                  <a:schemeClr val="tx1"/>
                </a:solidFill>
              </a:rPr>
              <a:t>Please take 5-10 minutes to complete the </a:t>
            </a:r>
          </a:p>
          <a:p>
            <a:pPr marL="45720" indent="0" algn="ctr">
              <a:buNone/>
            </a:pPr>
            <a:r>
              <a:rPr lang="en-US" sz="5400" b="1">
                <a:solidFill>
                  <a:schemeClr val="accent2"/>
                </a:solidFill>
                <a:hlinkClick r:id="rId3"/>
              </a:rPr>
              <a:t>EJSCREEN Training Evaluation and Survey</a:t>
            </a:r>
            <a:endParaRPr lang="en-US" sz="5400" b="1">
              <a:solidFill>
                <a:schemeClr val="accent2"/>
              </a:solidFill>
            </a:endParaRPr>
          </a:p>
        </p:txBody>
      </p:sp>
    </p:spTree>
    <p:extLst>
      <p:ext uri="{BB962C8B-B14F-4D97-AF65-F5344CB8AC3E}">
        <p14:creationId xmlns:p14="http://schemas.microsoft.com/office/powerpoint/2010/main" val="4133249383"/>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84D14-831A-423F-A860-0B0240746396}"/>
              </a:ext>
            </a:extLst>
          </p:cNvPr>
          <p:cNvSpPr>
            <a:spLocks noGrp="1"/>
          </p:cNvSpPr>
          <p:nvPr>
            <p:ph type="title"/>
          </p:nvPr>
        </p:nvSpPr>
        <p:spPr>
          <a:xfrm>
            <a:off x="1158240" y="314325"/>
            <a:ext cx="9875520" cy="942975"/>
          </a:xfrm>
        </p:spPr>
        <p:txBody>
          <a:bodyPr/>
          <a:lstStyle/>
          <a:p>
            <a:pPr algn="ctr"/>
            <a:r>
              <a:rPr lang="en-US" b="1"/>
              <a:t>History of Environmental Justice (EJ)</a:t>
            </a:r>
          </a:p>
        </p:txBody>
      </p:sp>
      <p:pic>
        <p:nvPicPr>
          <p:cNvPr id="4" name="Picture 3">
            <a:extLst>
              <a:ext uri="{FF2B5EF4-FFF2-40B4-BE49-F238E27FC236}">
                <a16:creationId xmlns:a16="http://schemas.microsoft.com/office/drawing/2014/main" id="{1AF9A932-39A0-4A38-B6CE-4734916C8015}"/>
              </a:ext>
            </a:extLst>
          </p:cNvPr>
          <p:cNvPicPr>
            <a:picLocks noChangeAspect="1"/>
          </p:cNvPicPr>
          <p:nvPr/>
        </p:nvPicPr>
        <p:blipFill>
          <a:blip r:embed="rId3"/>
          <a:stretch>
            <a:fillRect/>
          </a:stretch>
        </p:blipFill>
        <p:spPr>
          <a:xfrm>
            <a:off x="5091143" y="1585525"/>
            <a:ext cx="6364823" cy="2552700"/>
          </a:xfrm>
          <a:prstGeom prst="rect">
            <a:avLst/>
          </a:prstGeom>
        </p:spPr>
      </p:pic>
      <p:sp>
        <p:nvSpPr>
          <p:cNvPr id="6" name="TextBox 5">
            <a:extLst>
              <a:ext uri="{FF2B5EF4-FFF2-40B4-BE49-F238E27FC236}">
                <a16:creationId xmlns:a16="http://schemas.microsoft.com/office/drawing/2014/main" id="{54196C59-FC1E-4FB7-A2BF-D28A53703F3F}"/>
              </a:ext>
            </a:extLst>
          </p:cNvPr>
          <p:cNvSpPr txBox="1"/>
          <p:nvPr/>
        </p:nvSpPr>
        <p:spPr>
          <a:xfrm>
            <a:off x="376989" y="2056686"/>
            <a:ext cx="4225834" cy="4801314"/>
          </a:xfrm>
          <a:prstGeom prst="rect">
            <a:avLst/>
          </a:prstGeom>
          <a:noFill/>
        </p:spPr>
        <p:txBody>
          <a:bodyPr wrap="square" rtlCol="0">
            <a:spAutoFit/>
          </a:bodyPr>
          <a:lstStyle/>
          <a:p>
            <a:pPr marL="342900" indent="-342900">
              <a:buFont typeface="Arial" panose="020B0604020202020204" pitchFamily="34" charset="0"/>
              <a:buChar char="•"/>
            </a:pPr>
            <a:r>
              <a:rPr lang="en-US" sz="2000"/>
              <a:t>Examples of injustice are embedded throughout the laws, policies, and practices of the government’s structures and systems.</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Examples include:</a:t>
            </a:r>
          </a:p>
          <a:p>
            <a:pPr marL="742950" lvl="1" indent="-285750">
              <a:buFont typeface="Arial" panose="020B0604020202020204" pitchFamily="34" charset="0"/>
              <a:buChar char="•"/>
            </a:pPr>
            <a:r>
              <a:rPr lang="en-US" sz="2000"/>
              <a:t>Redlining / segregation</a:t>
            </a:r>
          </a:p>
          <a:p>
            <a:pPr marL="742950" lvl="1" indent="-285750">
              <a:buFont typeface="Arial" panose="020B0604020202020204" pitchFamily="34" charset="0"/>
              <a:buChar char="•"/>
            </a:pPr>
            <a:r>
              <a:rPr lang="en-US" sz="2000"/>
              <a:t>Siting facilities</a:t>
            </a:r>
          </a:p>
          <a:p>
            <a:pPr marL="742950" lvl="1" indent="-285750">
              <a:buFont typeface="Arial" panose="020B0604020202020204" pitchFamily="34" charset="0"/>
              <a:buChar char="•"/>
            </a:pPr>
            <a:r>
              <a:rPr lang="en-US" sz="2000"/>
              <a:t>Access to loans / lack of fair housing practices</a:t>
            </a:r>
          </a:p>
          <a:p>
            <a:pPr marL="742950" lvl="1" indent="-285750">
              <a:buFont typeface="Arial" panose="020B0604020202020204" pitchFamily="34" charset="0"/>
              <a:buChar char="•"/>
            </a:pPr>
            <a:r>
              <a:rPr lang="en-US" sz="2000"/>
              <a:t>Access to education</a:t>
            </a:r>
          </a:p>
          <a:p>
            <a:pPr marL="742950" lvl="1" indent="-285750">
              <a:buFont typeface="Arial" panose="020B0604020202020204" pitchFamily="34" charset="0"/>
              <a:buChar char="•"/>
            </a:pPr>
            <a:r>
              <a:rPr lang="en-US" sz="2000"/>
              <a:t>Lack of voting rights / voter suppression</a:t>
            </a:r>
            <a:endParaRPr lang="en-US" sz="2400"/>
          </a:p>
          <a:p>
            <a:endParaRPr lang="en-US"/>
          </a:p>
        </p:txBody>
      </p:sp>
      <p:sp>
        <p:nvSpPr>
          <p:cNvPr id="7" name="TextBox 6">
            <a:extLst>
              <a:ext uri="{FF2B5EF4-FFF2-40B4-BE49-F238E27FC236}">
                <a16:creationId xmlns:a16="http://schemas.microsoft.com/office/drawing/2014/main" id="{733EAD45-6B24-4498-9448-4FFEF259788E}"/>
              </a:ext>
            </a:extLst>
          </p:cNvPr>
          <p:cNvSpPr txBox="1"/>
          <p:nvPr/>
        </p:nvSpPr>
        <p:spPr>
          <a:xfrm>
            <a:off x="376989" y="1523970"/>
            <a:ext cx="3667226" cy="400110"/>
          </a:xfrm>
          <a:prstGeom prst="rect">
            <a:avLst/>
          </a:prstGeom>
          <a:solidFill>
            <a:schemeClr val="accent6">
              <a:alpha val="50196"/>
            </a:schemeClr>
          </a:solidFill>
        </p:spPr>
        <p:txBody>
          <a:bodyPr wrap="square" rtlCol="0">
            <a:spAutoFit/>
          </a:bodyPr>
          <a:lstStyle/>
          <a:p>
            <a:r>
              <a:rPr lang="en-US" sz="2000" b="1"/>
              <a:t>History of EJ</a:t>
            </a:r>
          </a:p>
        </p:txBody>
      </p:sp>
      <p:sp>
        <p:nvSpPr>
          <p:cNvPr id="9" name="TextBox 8">
            <a:extLst>
              <a:ext uri="{FF2B5EF4-FFF2-40B4-BE49-F238E27FC236}">
                <a16:creationId xmlns:a16="http://schemas.microsoft.com/office/drawing/2014/main" id="{1D797061-AE4E-485E-916B-013D2D0C51B1}"/>
              </a:ext>
            </a:extLst>
          </p:cNvPr>
          <p:cNvSpPr txBox="1"/>
          <p:nvPr/>
        </p:nvSpPr>
        <p:spPr>
          <a:xfrm>
            <a:off x="5321166" y="4207705"/>
            <a:ext cx="1689236" cy="1077218"/>
          </a:xfrm>
          <a:prstGeom prst="rect">
            <a:avLst/>
          </a:prstGeom>
          <a:noFill/>
        </p:spPr>
        <p:txBody>
          <a:bodyPr wrap="square" rtlCol="0">
            <a:spAutoFit/>
          </a:bodyPr>
          <a:lstStyle/>
          <a:p>
            <a:pPr algn="ctr"/>
            <a:r>
              <a:rPr lang="en-US" sz="1600" i="1"/>
              <a:t>Assumption: Everyone benefits from the same supports.</a:t>
            </a:r>
          </a:p>
        </p:txBody>
      </p:sp>
      <p:sp>
        <p:nvSpPr>
          <p:cNvPr id="10" name="TextBox 9">
            <a:extLst>
              <a:ext uri="{FF2B5EF4-FFF2-40B4-BE49-F238E27FC236}">
                <a16:creationId xmlns:a16="http://schemas.microsoft.com/office/drawing/2014/main" id="{2AC6E213-9047-425F-9794-CE97ED384AEB}"/>
              </a:ext>
            </a:extLst>
          </p:cNvPr>
          <p:cNvSpPr txBox="1"/>
          <p:nvPr/>
        </p:nvSpPr>
        <p:spPr>
          <a:xfrm>
            <a:off x="7498722" y="4207705"/>
            <a:ext cx="1549667" cy="1569660"/>
          </a:xfrm>
          <a:prstGeom prst="rect">
            <a:avLst/>
          </a:prstGeom>
          <a:noFill/>
        </p:spPr>
        <p:txBody>
          <a:bodyPr wrap="square" rtlCol="0">
            <a:spAutoFit/>
          </a:bodyPr>
          <a:lstStyle/>
          <a:p>
            <a:pPr algn="ctr"/>
            <a:r>
              <a:rPr lang="en-US" sz="1600" i="1"/>
              <a:t>Everyone gets the support they need but reasons for inequity are not addressed.</a:t>
            </a:r>
          </a:p>
        </p:txBody>
      </p:sp>
      <p:sp>
        <p:nvSpPr>
          <p:cNvPr id="11" name="TextBox 10">
            <a:extLst>
              <a:ext uri="{FF2B5EF4-FFF2-40B4-BE49-F238E27FC236}">
                <a16:creationId xmlns:a16="http://schemas.microsoft.com/office/drawing/2014/main" id="{8EAE3334-9AF1-4A02-A47D-2E38BAED1E67}"/>
              </a:ext>
            </a:extLst>
          </p:cNvPr>
          <p:cNvSpPr txBox="1"/>
          <p:nvPr/>
        </p:nvSpPr>
        <p:spPr>
          <a:xfrm>
            <a:off x="9536710" y="4115372"/>
            <a:ext cx="1918494" cy="1323439"/>
          </a:xfrm>
          <a:prstGeom prst="rect">
            <a:avLst/>
          </a:prstGeom>
          <a:noFill/>
        </p:spPr>
        <p:txBody>
          <a:bodyPr wrap="square" rtlCol="0">
            <a:spAutoFit/>
          </a:bodyPr>
          <a:lstStyle/>
          <a:p>
            <a:pPr algn="ctr"/>
            <a:r>
              <a:rPr lang="en-US" sz="1600" i="1"/>
              <a:t>The cause of the inequity was addressed. The systemic barrier removed.</a:t>
            </a:r>
          </a:p>
        </p:txBody>
      </p:sp>
      <p:sp>
        <p:nvSpPr>
          <p:cNvPr id="12" name="Rectangle: Rounded Corners 11">
            <a:extLst>
              <a:ext uri="{FF2B5EF4-FFF2-40B4-BE49-F238E27FC236}">
                <a16:creationId xmlns:a16="http://schemas.microsoft.com/office/drawing/2014/main" id="{C05A399D-AEA6-4E65-9584-F3EF6DB3AF2F}"/>
              </a:ext>
            </a:extLst>
          </p:cNvPr>
          <p:cNvSpPr/>
          <p:nvPr/>
        </p:nvSpPr>
        <p:spPr>
          <a:xfrm>
            <a:off x="9417217" y="1324191"/>
            <a:ext cx="2178315" cy="4276509"/>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461CD6B9-CDB2-4018-B93C-8D90726EE8DA}"/>
              </a:ext>
            </a:extLst>
          </p:cNvPr>
          <p:cNvCxnSpPr/>
          <p:nvPr/>
        </p:nvCxnSpPr>
        <p:spPr>
          <a:xfrm>
            <a:off x="4776716" y="1558228"/>
            <a:ext cx="0" cy="475488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955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6A6FAC-3948-498D-BACA-9170A7AAF9DE}"/>
              </a:ext>
            </a:extLst>
          </p:cNvPr>
          <p:cNvSpPr>
            <a:spLocks noGrp="1"/>
          </p:cNvSpPr>
          <p:nvPr>
            <p:ph type="title"/>
          </p:nvPr>
        </p:nvSpPr>
        <p:spPr>
          <a:xfrm>
            <a:off x="1158240" y="284321"/>
            <a:ext cx="9875520" cy="886476"/>
          </a:xfrm>
        </p:spPr>
        <p:txBody>
          <a:bodyPr/>
          <a:lstStyle/>
          <a:p>
            <a:pPr algn="ctr"/>
            <a:r>
              <a:rPr lang="en-US"/>
              <a:t>What is an “EJ” Community?</a:t>
            </a:r>
          </a:p>
        </p:txBody>
      </p:sp>
      <p:grpSp>
        <p:nvGrpSpPr>
          <p:cNvPr id="17" name="Group 19">
            <a:extLst>
              <a:ext uri="{FF2B5EF4-FFF2-40B4-BE49-F238E27FC236}">
                <a16:creationId xmlns:a16="http://schemas.microsoft.com/office/drawing/2014/main" id="{9D6587BC-2FE8-4464-81AE-EBE40A158D2D}"/>
              </a:ext>
            </a:extLst>
          </p:cNvPr>
          <p:cNvGrpSpPr>
            <a:grpSpLocks/>
          </p:cNvGrpSpPr>
          <p:nvPr/>
        </p:nvGrpSpPr>
        <p:grpSpPr bwMode="auto">
          <a:xfrm>
            <a:off x="6873637" y="1485899"/>
            <a:ext cx="4971521" cy="4675997"/>
            <a:chOff x="1727200" y="1069975"/>
            <a:chExt cx="5653088" cy="4951413"/>
          </a:xfrm>
        </p:grpSpPr>
        <p:sp>
          <p:nvSpPr>
            <p:cNvPr id="18" name="Oval 13">
              <a:extLst>
                <a:ext uri="{FF2B5EF4-FFF2-40B4-BE49-F238E27FC236}">
                  <a16:creationId xmlns:a16="http://schemas.microsoft.com/office/drawing/2014/main" id="{6E6A3686-F58C-4954-84A4-1D6CFA1C2A67}"/>
                </a:ext>
              </a:extLst>
            </p:cNvPr>
            <p:cNvSpPr>
              <a:spLocks noChangeArrowheads="1"/>
            </p:cNvSpPr>
            <p:nvPr/>
          </p:nvSpPr>
          <p:spPr bwMode="auto">
            <a:xfrm>
              <a:off x="1727200" y="1069975"/>
              <a:ext cx="5653088" cy="4951413"/>
            </a:xfrm>
            <a:prstGeom prst="ellipse">
              <a:avLst/>
            </a:prstGeom>
            <a:solidFill>
              <a:srgbClr val="C00000">
                <a:alpha val="30000"/>
              </a:srgbClr>
            </a:solidFill>
            <a:ln w="25400" algn="ctr">
              <a:solidFill>
                <a:schemeClr val="tx1"/>
              </a:solidFill>
              <a:round/>
              <a:headEnd/>
              <a:tailEnd/>
            </a:ln>
          </p:spPr>
          <p:txBody>
            <a:bodyPr/>
            <a:lstStyle/>
            <a:p>
              <a:pPr eaLnBrk="0" hangingPunct="0">
                <a:defRPr/>
              </a:pPr>
              <a:endParaRPr lang="en-US"/>
            </a:p>
          </p:txBody>
        </p:sp>
        <p:sp>
          <p:nvSpPr>
            <p:cNvPr id="19" name="Oval 8">
              <a:extLst>
                <a:ext uri="{FF2B5EF4-FFF2-40B4-BE49-F238E27FC236}">
                  <a16:creationId xmlns:a16="http://schemas.microsoft.com/office/drawing/2014/main" id="{7760572F-135D-4CC2-A099-FB0FD0011BB7}"/>
                </a:ext>
              </a:extLst>
            </p:cNvPr>
            <p:cNvSpPr>
              <a:spLocks noChangeArrowheads="1"/>
            </p:cNvSpPr>
            <p:nvPr/>
          </p:nvSpPr>
          <p:spPr bwMode="auto">
            <a:xfrm>
              <a:off x="3921125" y="2190750"/>
              <a:ext cx="2703513" cy="2609850"/>
            </a:xfrm>
            <a:prstGeom prst="ellipse">
              <a:avLst/>
            </a:prstGeom>
            <a:solidFill>
              <a:srgbClr val="FF6600">
                <a:alpha val="58038"/>
              </a:srgbClr>
            </a:solidFill>
            <a:ln w="25400" algn="ctr">
              <a:solidFill>
                <a:schemeClr val="tx1"/>
              </a:solidFill>
              <a:round/>
              <a:headEnd/>
              <a:tailEnd/>
            </a:ln>
          </p:spPr>
          <p:txBody>
            <a:bodyPr/>
            <a:lstStyle/>
            <a:p>
              <a:pPr eaLnBrk="0" hangingPunct="0">
                <a:defRPr/>
              </a:pPr>
              <a:endParaRPr lang="en-US"/>
            </a:p>
          </p:txBody>
        </p:sp>
        <p:sp>
          <p:nvSpPr>
            <p:cNvPr id="22" name="Oval 9">
              <a:extLst>
                <a:ext uri="{FF2B5EF4-FFF2-40B4-BE49-F238E27FC236}">
                  <a16:creationId xmlns:a16="http://schemas.microsoft.com/office/drawing/2014/main" id="{42FACFB4-2CE7-4502-B500-0551BE0A5994}"/>
                </a:ext>
              </a:extLst>
            </p:cNvPr>
            <p:cNvSpPr>
              <a:spLocks noChangeArrowheads="1"/>
            </p:cNvSpPr>
            <p:nvPr/>
          </p:nvSpPr>
          <p:spPr bwMode="auto">
            <a:xfrm>
              <a:off x="3246438" y="1609725"/>
              <a:ext cx="2703512" cy="2609850"/>
            </a:xfrm>
            <a:prstGeom prst="ellipse">
              <a:avLst/>
            </a:prstGeom>
            <a:solidFill>
              <a:srgbClr val="008000">
                <a:alpha val="39999"/>
              </a:srgbClr>
            </a:solidFill>
            <a:ln w="25400" algn="ctr">
              <a:solidFill>
                <a:schemeClr val="tx1"/>
              </a:solidFill>
              <a:round/>
              <a:headEnd/>
              <a:tailEnd/>
            </a:ln>
          </p:spPr>
          <p:txBody>
            <a:bodyPr/>
            <a:lstStyle/>
            <a:p>
              <a:pPr eaLnBrk="0" hangingPunct="0">
                <a:defRPr/>
              </a:pPr>
              <a:endParaRPr lang="en-US"/>
            </a:p>
          </p:txBody>
        </p:sp>
        <p:sp>
          <p:nvSpPr>
            <p:cNvPr id="23" name="Oval 10">
              <a:extLst>
                <a:ext uri="{FF2B5EF4-FFF2-40B4-BE49-F238E27FC236}">
                  <a16:creationId xmlns:a16="http://schemas.microsoft.com/office/drawing/2014/main" id="{F56D91D4-5AC9-4E24-921C-883FB9AFC44D}"/>
                </a:ext>
              </a:extLst>
            </p:cNvPr>
            <p:cNvSpPr>
              <a:spLocks noChangeArrowheads="1"/>
            </p:cNvSpPr>
            <p:nvPr/>
          </p:nvSpPr>
          <p:spPr bwMode="auto">
            <a:xfrm>
              <a:off x="3246438" y="2852738"/>
              <a:ext cx="2703512" cy="2609850"/>
            </a:xfrm>
            <a:prstGeom prst="ellipse">
              <a:avLst/>
            </a:prstGeom>
            <a:solidFill>
              <a:srgbClr val="0070C0">
                <a:alpha val="32941"/>
              </a:srgbClr>
            </a:solidFill>
            <a:ln w="25400" algn="ctr">
              <a:solidFill>
                <a:schemeClr val="tx1"/>
              </a:solidFill>
              <a:round/>
              <a:headEnd/>
              <a:tailEnd/>
            </a:ln>
          </p:spPr>
          <p:txBody>
            <a:bodyPr/>
            <a:lstStyle/>
            <a:p>
              <a:pPr eaLnBrk="0" hangingPunct="0">
                <a:defRPr/>
              </a:pPr>
              <a:endParaRPr lang="en-US"/>
            </a:p>
          </p:txBody>
        </p:sp>
        <p:sp>
          <p:nvSpPr>
            <p:cNvPr id="24" name="Oval 11">
              <a:extLst>
                <a:ext uri="{FF2B5EF4-FFF2-40B4-BE49-F238E27FC236}">
                  <a16:creationId xmlns:a16="http://schemas.microsoft.com/office/drawing/2014/main" id="{651EE27A-FD44-426C-A7A4-9BB233DC3123}"/>
                </a:ext>
              </a:extLst>
            </p:cNvPr>
            <p:cNvSpPr>
              <a:spLocks noChangeArrowheads="1"/>
            </p:cNvSpPr>
            <p:nvPr/>
          </p:nvSpPr>
          <p:spPr bwMode="auto">
            <a:xfrm>
              <a:off x="2519363" y="2252663"/>
              <a:ext cx="2701925" cy="2609850"/>
            </a:xfrm>
            <a:prstGeom prst="ellipse">
              <a:avLst/>
            </a:prstGeom>
            <a:solidFill>
              <a:srgbClr val="FFFF00">
                <a:alpha val="38039"/>
              </a:srgbClr>
            </a:solidFill>
            <a:ln w="25400" algn="ctr">
              <a:solidFill>
                <a:schemeClr val="tx1"/>
              </a:solidFill>
              <a:round/>
              <a:headEnd/>
              <a:tailEnd/>
            </a:ln>
          </p:spPr>
          <p:txBody>
            <a:bodyPr/>
            <a:lstStyle/>
            <a:p>
              <a:pPr eaLnBrk="0" hangingPunct="0">
                <a:defRPr/>
              </a:pPr>
              <a:endParaRPr lang="en-US"/>
            </a:p>
          </p:txBody>
        </p:sp>
        <p:sp>
          <p:nvSpPr>
            <p:cNvPr id="25" name="TextBox 26">
              <a:extLst>
                <a:ext uri="{FF2B5EF4-FFF2-40B4-BE49-F238E27FC236}">
                  <a16:creationId xmlns:a16="http://schemas.microsoft.com/office/drawing/2014/main" id="{D776928B-6527-4EDE-B0E2-B37DC003F955}"/>
                </a:ext>
              </a:extLst>
            </p:cNvPr>
            <p:cNvSpPr txBox="1">
              <a:spLocks noChangeArrowheads="1"/>
            </p:cNvSpPr>
            <p:nvPr/>
          </p:nvSpPr>
          <p:spPr bwMode="auto">
            <a:xfrm>
              <a:off x="3527425" y="3105150"/>
              <a:ext cx="2089150" cy="708025"/>
            </a:xfrm>
            <a:prstGeom prst="rect">
              <a:avLst/>
            </a:prstGeom>
            <a:noFill/>
            <a:ln w="9525">
              <a:noFill/>
              <a:miter lim="800000"/>
              <a:headEnd/>
              <a:tailEnd/>
            </a:ln>
          </p:spPr>
          <p:txBody>
            <a:bodyPr>
              <a:spAutoFit/>
            </a:bodyPr>
            <a:lstStyle/>
            <a:p>
              <a:pPr algn="ctr" eaLnBrk="0" hangingPunct="0">
                <a:spcBef>
                  <a:spcPct val="50000"/>
                </a:spcBef>
                <a:defRPr/>
              </a:pPr>
              <a:r>
                <a:rPr lang="en-US" sz="2000" b="1"/>
                <a:t>Environmental Justice</a:t>
              </a:r>
            </a:p>
          </p:txBody>
        </p:sp>
        <p:sp>
          <p:nvSpPr>
            <p:cNvPr id="26" name="TextBox 27">
              <a:extLst>
                <a:ext uri="{FF2B5EF4-FFF2-40B4-BE49-F238E27FC236}">
                  <a16:creationId xmlns:a16="http://schemas.microsoft.com/office/drawing/2014/main" id="{90223591-62DF-48D1-AA13-3C82E5952B39}"/>
                </a:ext>
              </a:extLst>
            </p:cNvPr>
            <p:cNvSpPr txBox="1">
              <a:spLocks noChangeArrowheads="1"/>
            </p:cNvSpPr>
            <p:nvPr/>
          </p:nvSpPr>
          <p:spPr bwMode="auto">
            <a:xfrm>
              <a:off x="5580063" y="3373438"/>
              <a:ext cx="1476375" cy="307975"/>
            </a:xfrm>
            <a:prstGeom prst="rect">
              <a:avLst/>
            </a:prstGeom>
            <a:noFill/>
            <a:ln w="9525">
              <a:noFill/>
              <a:miter lim="800000"/>
              <a:headEnd/>
              <a:tailEnd/>
            </a:ln>
          </p:spPr>
          <p:txBody>
            <a:bodyPr>
              <a:spAutoFit/>
            </a:bodyPr>
            <a:lstStyle/>
            <a:p>
              <a:pPr algn="ctr" eaLnBrk="0" hangingPunct="0">
                <a:spcBef>
                  <a:spcPct val="50000"/>
                </a:spcBef>
                <a:defRPr/>
              </a:pPr>
              <a:r>
                <a:rPr lang="en-US" sz="1400" b="1"/>
                <a:t>Health</a:t>
              </a:r>
            </a:p>
          </p:txBody>
        </p:sp>
        <p:sp>
          <p:nvSpPr>
            <p:cNvPr id="27" name="TextBox 28">
              <a:extLst>
                <a:ext uri="{FF2B5EF4-FFF2-40B4-BE49-F238E27FC236}">
                  <a16:creationId xmlns:a16="http://schemas.microsoft.com/office/drawing/2014/main" id="{1DBCFB60-9B8A-4A12-B388-802ED65C328E}"/>
                </a:ext>
              </a:extLst>
            </p:cNvPr>
            <p:cNvSpPr txBox="1">
              <a:spLocks noChangeArrowheads="1"/>
            </p:cNvSpPr>
            <p:nvPr/>
          </p:nvSpPr>
          <p:spPr bwMode="auto">
            <a:xfrm>
              <a:off x="3833813" y="4940300"/>
              <a:ext cx="1476375" cy="307975"/>
            </a:xfrm>
            <a:prstGeom prst="rect">
              <a:avLst/>
            </a:prstGeom>
            <a:noFill/>
            <a:ln w="9525">
              <a:noFill/>
              <a:miter lim="800000"/>
              <a:headEnd/>
              <a:tailEnd/>
            </a:ln>
          </p:spPr>
          <p:txBody>
            <a:bodyPr>
              <a:spAutoFit/>
            </a:bodyPr>
            <a:lstStyle/>
            <a:p>
              <a:pPr algn="ctr" eaLnBrk="0" hangingPunct="0">
                <a:spcBef>
                  <a:spcPct val="50000"/>
                </a:spcBef>
                <a:defRPr/>
              </a:pPr>
              <a:r>
                <a:rPr lang="en-US" sz="1400" b="1"/>
                <a:t>Economic</a:t>
              </a:r>
            </a:p>
          </p:txBody>
        </p:sp>
        <p:sp>
          <p:nvSpPr>
            <p:cNvPr id="28" name="TextBox 29">
              <a:extLst>
                <a:ext uri="{FF2B5EF4-FFF2-40B4-BE49-F238E27FC236}">
                  <a16:creationId xmlns:a16="http://schemas.microsoft.com/office/drawing/2014/main" id="{A2682EA1-6495-4015-9CF7-F77823BAAE34}"/>
                </a:ext>
              </a:extLst>
            </p:cNvPr>
            <p:cNvSpPr txBox="1">
              <a:spLocks noChangeArrowheads="1"/>
            </p:cNvSpPr>
            <p:nvPr/>
          </p:nvSpPr>
          <p:spPr bwMode="auto">
            <a:xfrm>
              <a:off x="3833813" y="1879600"/>
              <a:ext cx="1476375" cy="307975"/>
            </a:xfrm>
            <a:prstGeom prst="rect">
              <a:avLst/>
            </a:prstGeom>
            <a:noFill/>
            <a:ln w="9525">
              <a:noFill/>
              <a:miter lim="800000"/>
              <a:headEnd/>
              <a:tailEnd/>
            </a:ln>
          </p:spPr>
          <p:txBody>
            <a:bodyPr>
              <a:spAutoFit/>
            </a:bodyPr>
            <a:lstStyle/>
            <a:p>
              <a:pPr algn="ctr" eaLnBrk="0" hangingPunct="0">
                <a:spcBef>
                  <a:spcPct val="50000"/>
                </a:spcBef>
                <a:defRPr/>
              </a:pPr>
              <a:r>
                <a:rPr lang="en-US" sz="1400" b="1"/>
                <a:t>Environment</a:t>
              </a:r>
            </a:p>
          </p:txBody>
        </p:sp>
        <p:sp>
          <p:nvSpPr>
            <p:cNvPr id="29" name="TextBox 30">
              <a:extLst>
                <a:ext uri="{FF2B5EF4-FFF2-40B4-BE49-F238E27FC236}">
                  <a16:creationId xmlns:a16="http://schemas.microsoft.com/office/drawing/2014/main" id="{2E51F10D-B7EA-47D2-9997-06A88A51A68A}"/>
                </a:ext>
              </a:extLst>
            </p:cNvPr>
            <p:cNvSpPr txBox="1">
              <a:spLocks noChangeArrowheads="1"/>
            </p:cNvSpPr>
            <p:nvPr/>
          </p:nvSpPr>
          <p:spPr bwMode="auto">
            <a:xfrm>
              <a:off x="2195513" y="3373438"/>
              <a:ext cx="1476375" cy="307975"/>
            </a:xfrm>
            <a:prstGeom prst="rect">
              <a:avLst/>
            </a:prstGeom>
            <a:noFill/>
            <a:ln w="9525">
              <a:noFill/>
              <a:miter lim="800000"/>
              <a:headEnd/>
              <a:tailEnd/>
            </a:ln>
          </p:spPr>
          <p:txBody>
            <a:bodyPr>
              <a:spAutoFit/>
            </a:bodyPr>
            <a:lstStyle/>
            <a:p>
              <a:pPr algn="ctr" eaLnBrk="0" hangingPunct="0">
                <a:spcBef>
                  <a:spcPct val="50000"/>
                </a:spcBef>
                <a:defRPr/>
              </a:pPr>
              <a:r>
                <a:rPr lang="en-US" sz="1400" b="1"/>
                <a:t>Social</a:t>
              </a:r>
            </a:p>
          </p:txBody>
        </p:sp>
        <p:sp>
          <p:nvSpPr>
            <p:cNvPr id="30" name="TextBox 31">
              <a:extLst>
                <a:ext uri="{FF2B5EF4-FFF2-40B4-BE49-F238E27FC236}">
                  <a16:creationId xmlns:a16="http://schemas.microsoft.com/office/drawing/2014/main" id="{29CBEF7E-E0F2-4663-AA30-88B9A948DC67}"/>
                </a:ext>
              </a:extLst>
            </p:cNvPr>
            <p:cNvSpPr txBox="1">
              <a:spLocks noChangeArrowheads="1"/>
            </p:cNvSpPr>
            <p:nvPr/>
          </p:nvSpPr>
          <p:spPr bwMode="auto">
            <a:xfrm>
              <a:off x="3311525" y="5516563"/>
              <a:ext cx="2538413" cy="339725"/>
            </a:xfrm>
            <a:prstGeom prst="rect">
              <a:avLst/>
            </a:prstGeom>
            <a:noFill/>
            <a:ln w="9525">
              <a:noFill/>
              <a:miter lim="800000"/>
              <a:headEnd/>
              <a:tailEnd/>
            </a:ln>
          </p:spPr>
          <p:txBody>
            <a:bodyPr>
              <a:spAutoFit/>
            </a:bodyPr>
            <a:lstStyle/>
            <a:p>
              <a:pPr algn="ctr" eaLnBrk="0" hangingPunct="0">
                <a:spcBef>
                  <a:spcPct val="50000"/>
                </a:spcBef>
                <a:defRPr/>
              </a:pPr>
              <a:r>
                <a:rPr lang="en-US" sz="1600" b="1"/>
                <a:t>Access to Information</a:t>
              </a:r>
            </a:p>
          </p:txBody>
        </p:sp>
        <p:sp>
          <p:nvSpPr>
            <p:cNvPr id="31" name="TextBox 32">
              <a:extLst>
                <a:ext uri="{FF2B5EF4-FFF2-40B4-BE49-F238E27FC236}">
                  <a16:creationId xmlns:a16="http://schemas.microsoft.com/office/drawing/2014/main" id="{BDB9AFE4-5ACB-4EFC-8161-F5AD8EC6D296}"/>
                </a:ext>
              </a:extLst>
            </p:cNvPr>
            <p:cNvSpPr txBox="1">
              <a:spLocks noChangeArrowheads="1"/>
            </p:cNvSpPr>
            <p:nvPr/>
          </p:nvSpPr>
          <p:spPr bwMode="auto">
            <a:xfrm>
              <a:off x="3455988" y="1247775"/>
              <a:ext cx="2214562" cy="338138"/>
            </a:xfrm>
            <a:prstGeom prst="rect">
              <a:avLst/>
            </a:prstGeom>
            <a:noFill/>
            <a:ln w="9525">
              <a:noFill/>
              <a:miter lim="800000"/>
              <a:headEnd/>
              <a:tailEnd/>
            </a:ln>
          </p:spPr>
          <p:txBody>
            <a:bodyPr>
              <a:spAutoFit/>
            </a:bodyPr>
            <a:lstStyle/>
            <a:p>
              <a:pPr algn="ctr" eaLnBrk="0" hangingPunct="0">
                <a:spcBef>
                  <a:spcPct val="50000"/>
                </a:spcBef>
                <a:defRPr/>
              </a:pPr>
              <a:r>
                <a:rPr lang="en-US" sz="1600" b="1"/>
                <a:t>Public Participation</a:t>
              </a:r>
            </a:p>
          </p:txBody>
        </p:sp>
      </p:grpSp>
      <p:sp>
        <p:nvSpPr>
          <p:cNvPr id="33" name="TextBox 32">
            <a:extLst>
              <a:ext uri="{FF2B5EF4-FFF2-40B4-BE49-F238E27FC236}">
                <a16:creationId xmlns:a16="http://schemas.microsoft.com/office/drawing/2014/main" id="{F1AAFEFE-F999-4360-8F77-E21F8570080E}"/>
              </a:ext>
            </a:extLst>
          </p:cNvPr>
          <p:cNvSpPr txBox="1"/>
          <p:nvPr/>
        </p:nvSpPr>
        <p:spPr>
          <a:xfrm>
            <a:off x="346841" y="1201404"/>
            <a:ext cx="3667226" cy="369332"/>
          </a:xfrm>
          <a:prstGeom prst="rect">
            <a:avLst/>
          </a:prstGeom>
          <a:solidFill>
            <a:schemeClr val="accent3">
              <a:alpha val="50196"/>
            </a:schemeClr>
          </a:solidFill>
        </p:spPr>
        <p:txBody>
          <a:bodyPr wrap="square" rtlCol="0">
            <a:spAutoFit/>
          </a:bodyPr>
          <a:lstStyle/>
          <a:p>
            <a:r>
              <a:rPr lang="en-US" b="1"/>
              <a:t>Communities with EJ Concerns</a:t>
            </a:r>
          </a:p>
        </p:txBody>
      </p:sp>
      <p:sp>
        <p:nvSpPr>
          <p:cNvPr id="34" name="Content Placeholder 6">
            <a:extLst>
              <a:ext uri="{FF2B5EF4-FFF2-40B4-BE49-F238E27FC236}">
                <a16:creationId xmlns:a16="http://schemas.microsoft.com/office/drawing/2014/main" id="{E20079F8-C1AC-456D-A92C-75C165201AEC}"/>
              </a:ext>
            </a:extLst>
          </p:cNvPr>
          <p:cNvSpPr txBox="1">
            <a:spLocks/>
          </p:cNvSpPr>
          <p:nvPr/>
        </p:nvSpPr>
        <p:spPr>
          <a:xfrm>
            <a:off x="346841" y="1657239"/>
            <a:ext cx="6526795" cy="4906596"/>
          </a:xfrm>
          <a:prstGeom prst="rect">
            <a:avLst/>
          </a:prstGeom>
        </p:spPr>
        <p:txBody>
          <a:bodyPr>
            <a:normAutofit fontScale="25000" lnSpcReduction="20000"/>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7200"/>
              <a:t>“EJ Community” is shorthand for a more nuanced understanding</a:t>
            </a:r>
          </a:p>
          <a:p>
            <a:pPr>
              <a:lnSpc>
                <a:spcPct val="120000"/>
              </a:lnSpc>
            </a:pPr>
            <a:r>
              <a:rPr lang="en-US" sz="7200"/>
              <a:t>People who live, work, play, and pray in the most polluted environments are commonly people of color, indigenous, and low-income. </a:t>
            </a:r>
          </a:p>
          <a:p>
            <a:pPr>
              <a:lnSpc>
                <a:spcPct val="120000"/>
              </a:lnSpc>
            </a:pPr>
            <a:r>
              <a:rPr lang="en-US" sz="7200"/>
              <a:t>These communities suffer from </a:t>
            </a:r>
            <a:r>
              <a:rPr lang="en-US" sz="7200" b="1">
                <a:solidFill>
                  <a:schemeClr val="accent6"/>
                </a:solidFill>
              </a:rPr>
              <a:t>disproportionate</a:t>
            </a:r>
            <a:r>
              <a:rPr lang="en-US" sz="7200"/>
              <a:t> impacts from interactions of four categories of stress:</a:t>
            </a:r>
          </a:p>
          <a:p>
            <a:pPr lvl="1">
              <a:lnSpc>
                <a:spcPct val="120000"/>
              </a:lnSpc>
            </a:pPr>
            <a:r>
              <a:rPr lang="en-US" sz="7200"/>
              <a:t>Environment</a:t>
            </a:r>
          </a:p>
          <a:p>
            <a:pPr lvl="1">
              <a:lnSpc>
                <a:spcPct val="120000"/>
              </a:lnSpc>
            </a:pPr>
            <a:r>
              <a:rPr lang="en-US" sz="7200"/>
              <a:t>Health</a:t>
            </a:r>
          </a:p>
          <a:p>
            <a:pPr lvl="1">
              <a:lnSpc>
                <a:spcPct val="120000"/>
              </a:lnSpc>
            </a:pPr>
            <a:r>
              <a:rPr lang="en-US" sz="7200"/>
              <a:t>Economic</a:t>
            </a:r>
          </a:p>
          <a:p>
            <a:pPr lvl="1">
              <a:lnSpc>
                <a:spcPct val="120000"/>
              </a:lnSpc>
            </a:pPr>
            <a:r>
              <a:rPr lang="en-US" sz="7200"/>
              <a:t>Social</a:t>
            </a:r>
          </a:p>
          <a:p>
            <a:pPr>
              <a:lnSpc>
                <a:spcPct val="120000"/>
              </a:lnSpc>
            </a:pPr>
            <a:r>
              <a:rPr lang="en-US" sz="7200"/>
              <a:t>These impacts are often the result of generations of systemic racism and disinvestment</a:t>
            </a:r>
          </a:p>
          <a:p>
            <a:pPr>
              <a:lnSpc>
                <a:spcPct val="120000"/>
              </a:lnSpc>
            </a:pPr>
            <a:r>
              <a:rPr lang="en-US" sz="7200"/>
              <a:t>Lack meaningful public participation</a:t>
            </a:r>
          </a:p>
          <a:p>
            <a:pPr>
              <a:lnSpc>
                <a:spcPct val="120000"/>
              </a:lnSpc>
            </a:pPr>
            <a:r>
              <a:rPr lang="en-US" sz="7200"/>
              <a:t>Have poor access to information</a:t>
            </a:r>
          </a:p>
          <a:p>
            <a:endParaRPr lang="en-US" sz="7200" b="1"/>
          </a:p>
          <a:p>
            <a:pPr marL="0" indent="0">
              <a:buNone/>
            </a:pPr>
            <a:endParaRPr lang="en-US" sz="2600" b="1"/>
          </a:p>
        </p:txBody>
      </p:sp>
      <p:sp>
        <p:nvSpPr>
          <p:cNvPr id="2" name="Rectangle 1">
            <a:extLst>
              <a:ext uri="{FF2B5EF4-FFF2-40B4-BE49-F238E27FC236}">
                <a16:creationId xmlns:a16="http://schemas.microsoft.com/office/drawing/2014/main" id="{33CBCB2B-B547-4CC7-9FCD-EDE96FC5FD04}"/>
              </a:ext>
            </a:extLst>
          </p:cNvPr>
          <p:cNvSpPr/>
          <p:nvPr/>
        </p:nvSpPr>
        <p:spPr>
          <a:xfrm>
            <a:off x="6606284" y="6251342"/>
            <a:ext cx="5431604" cy="307777"/>
          </a:xfrm>
          <a:prstGeom prst="rect">
            <a:avLst/>
          </a:prstGeom>
        </p:spPr>
        <p:txBody>
          <a:bodyPr wrap="square">
            <a:spAutoFit/>
          </a:bodyPr>
          <a:lstStyle/>
          <a:p>
            <a:pPr algn="ctr"/>
            <a:r>
              <a:rPr lang="en-US" sz="1400" i="1">
                <a:solidFill>
                  <a:schemeClr val="tx2"/>
                </a:solidFill>
              </a:rPr>
              <a:t>EPA Toolkit for Assessing Potential Allegations of Environmental Injustice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D1B5D1-E190-4BFB-8E85-BA1746A4DD00}"/>
              </a:ext>
            </a:extLst>
          </p:cNvPr>
          <p:cNvGrpSpPr/>
          <p:nvPr/>
        </p:nvGrpSpPr>
        <p:grpSpPr>
          <a:xfrm>
            <a:off x="7882943" y="1424311"/>
            <a:ext cx="2513012" cy="2402218"/>
            <a:chOff x="3212836" y="1449388"/>
            <a:chExt cx="2513012" cy="2402218"/>
          </a:xfrm>
        </p:grpSpPr>
        <p:pic>
          <p:nvPicPr>
            <p:cNvPr id="48135" name="Picture 6" descr="MPj03901500000[1]"/>
            <p:cNvPicPr>
              <a:picLocks noChangeAspect="1" noChangeArrowheads="1"/>
            </p:cNvPicPr>
            <p:nvPr/>
          </p:nvPicPr>
          <p:blipFill>
            <a:blip r:embed="rId3" cstate="print"/>
            <a:srcRect/>
            <a:stretch>
              <a:fillRect/>
            </a:stretch>
          </p:blipFill>
          <p:spPr bwMode="auto">
            <a:xfrm>
              <a:off x="3212836" y="2057731"/>
              <a:ext cx="2513012" cy="1793875"/>
            </a:xfrm>
            <a:prstGeom prst="rect">
              <a:avLst/>
            </a:prstGeom>
            <a:noFill/>
            <a:ln w="9525">
              <a:noFill/>
              <a:miter lim="800000"/>
              <a:headEnd/>
              <a:tailEnd/>
            </a:ln>
          </p:spPr>
        </p:pic>
        <p:sp>
          <p:nvSpPr>
            <p:cNvPr id="48136" name="Text Box 7"/>
            <p:cNvSpPr txBox="1">
              <a:spLocks noChangeArrowheads="1"/>
            </p:cNvSpPr>
            <p:nvPr/>
          </p:nvSpPr>
          <p:spPr bwMode="auto">
            <a:xfrm>
              <a:off x="3276600" y="1449388"/>
              <a:ext cx="2305050" cy="584775"/>
            </a:xfrm>
            <a:prstGeom prst="rect">
              <a:avLst/>
            </a:prstGeom>
            <a:noFill/>
            <a:ln w="12700">
              <a:noFill/>
              <a:miter lim="800000"/>
              <a:headEnd type="none" w="sm" len="sm"/>
              <a:tailEnd type="none" w="sm" len="sm"/>
            </a:ln>
          </p:spPr>
          <p:txBody>
            <a:bodyPr>
              <a:spAutoFit/>
            </a:bodyPr>
            <a:lstStyle/>
            <a:p>
              <a:pPr algn="ctr">
                <a:spcBef>
                  <a:spcPct val="50000"/>
                </a:spcBef>
              </a:pPr>
              <a:r>
                <a:rPr lang="en-US" sz="1600" b="1"/>
                <a:t>Cumulative &amp; Multiple Environmental Impacts</a:t>
              </a:r>
            </a:p>
          </p:txBody>
        </p:sp>
      </p:grpSp>
      <p:grpSp>
        <p:nvGrpSpPr>
          <p:cNvPr id="7" name="Group 6">
            <a:extLst>
              <a:ext uri="{FF2B5EF4-FFF2-40B4-BE49-F238E27FC236}">
                <a16:creationId xmlns:a16="http://schemas.microsoft.com/office/drawing/2014/main" id="{25799E24-FF62-49E8-985A-9A04F5AA0FBA}"/>
              </a:ext>
            </a:extLst>
          </p:cNvPr>
          <p:cNvGrpSpPr/>
          <p:nvPr/>
        </p:nvGrpSpPr>
        <p:grpSpPr>
          <a:xfrm>
            <a:off x="4844639" y="1552983"/>
            <a:ext cx="2683933" cy="2301672"/>
            <a:chOff x="1296157" y="3997069"/>
            <a:chExt cx="2683933" cy="2301672"/>
          </a:xfrm>
        </p:grpSpPr>
        <p:pic>
          <p:nvPicPr>
            <p:cNvPr id="48138" name="Picture 13" descr="farm_workers_big">
              <a:hlinkClick r:id="rId4"/>
            </p:cNvPr>
            <p:cNvPicPr>
              <a:picLocks noChangeAspect="1" noChangeArrowheads="1"/>
            </p:cNvPicPr>
            <p:nvPr/>
          </p:nvPicPr>
          <p:blipFill>
            <a:blip r:embed="rId5" cstate="print"/>
            <a:srcRect/>
            <a:stretch>
              <a:fillRect/>
            </a:stretch>
          </p:blipFill>
          <p:spPr bwMode="auto">
            <a:xfrm>
              <a:off x="1389047" y="4321940"/>
              <a:ext cx="2439190" cy="1976801"/>
            </a:xfrm>
            <a:prstGeom prst="rect">
              <a:avLst/>
            </a:prstGeom>
            <a:noFill/>
            <a:ln w="9525">
              <a:noFill/>
              <a:miter lim="800000"/>
              <a:headEnd/>
              <a:tailEnd/>
            </a:ln>
          </p:spPr>
        </p:pic>
        <p:sp>
          <p:nvSpPr>
            <p:cNvPr id="48139" name="Text Box 14"/>
            <p:cNvSpPr txBox="1">
              <a:spLocks noChangeArrowheads="1"/>
            </p:cNvSpPr>
            <p:nvPr/>
          </p:nvSpPr>
          <p:spPr bwMode="auto">
            <a:xfrm>
              <a:off x="1296157" y="3997069"/>
              <a:ext cx="2683933" cy="338554"/>
            </a:xfrm>
            <a:prstGeom prst="rect">
              <a:avLst/>
            </a:prstGeom>
            <a:noFill/>
            <a:ln w="12700">
              <a:noFill/>
              <a:miter lim="800000"/>
              <a:headEnd type="none" w="sm" len="sm"/>
              <a:tailEnd type="none" w="sm" len="sm"/>
            </a:ln>
          </p:spPr>
          <p:txBody>
            <a:bodyPr wrap="square">
              <a:spAutoFit/>
            </a:bodyPr>
            <a:lstStyle/>
            <a:p>
              <a:pPr algn="ctr">
                <a:spcBef>
                  <a:spcPct val="50000"/>
                </a:spcBef>
              </a:pPr>
              <a:r>
                <a:rPr lang="en-US" sz="1600" b="1"/>
                <a:t>Unique Exposure Pathways</a:t>
              </a:r>
            </a:p>
          </p:txBody>
        </p:sp>
      </p:grpSp>
      <p:grpSp>
        <p:nvGrpSpPr>
          <p:cNvPr id="6" name="Group 5">
            <a:extLst>
              <a:ext uri="{FF2B5EF4-FFF2-40B4-BE49-F238E27FC236}">
                <a16:creationId xmlns:a16="http://schemas.microsoft.com/office/drawing/2014/main" id="{AF2F46B4-3FA2-4041-8E17-3E052E6A08D6}"/>
              </a:ext>
            </a:extLst>
          </p:cNvPr>
          <p:cNvGrpSpPr/>
          <p:nvPr/>
        </p:nvGrpSpPr>
        <p:grpSpPr>
          <a:xfrm>
            <a:off x="1676010" y="4059721"/>
            <a:ext cx="2736003" cy="2305659"/>
            <a:chOff x="5423171" y="3910355"/>
            <a:chExt cx="2736003" cy="2305659"/>
          </a:xfrm>
        </p:grpSpPr>
        <p:pic>
          <p:nvPicPr>
            <p:cNvPr id="48140" name="Picture 16" descr="Image of people discussing issues."/>
            <p:cNvPicPr>
              <a:picLocks noChangeAspect="1" noChangeArrowheads="1"/>
            </p:cNvPicPr>
            <p:nvPr/>
          </p:nvPicPr>
          <p:blipFill rotWithShape="1">
            <a:blip r:embed="rId6" cstate="print"/>
            <a:srcRect t="22585"/>
            <a:stretch/>
          </p:blipFill>
          <p:spPr bwMode="auto">
            <a:xfrm>
              <a:off x="5423171" y="4458339"/>
              <a:ext cx="2736003" cy="1757675"/>
            </a:xfrm>
            <a:prstGeom prst="rect">
              <a:avLst/>
            </a:prstGeom>
            <a:noFill/>
            <a:ln w="9525">
              <a:noFill/>
              <a:miter lim="800000"/>
              <a:headEnd/>
              <a:tailEnd/>
            </a:ln>
          </p:spPr>
        </p:pic>
        <p:sp>
          <p:nvSpPr>
            <p:cNvPr id="48141" name="Text Box 17"/>
            <p:cNvSpPr txBox="1">
              <a:spLocks noChangeArrowheads="1"/>
            </p:cNvSpPr>
            <p:nvPr/>
          </p:nvSpPr>
          <p:spPr bwMode="auto">
            <a:xfrm>
              <a:off x="5543550" y="3910355"/>
              <a:ext cx="2592388" cy="581025"/>
            </a:xfrm>
            <a:prstGeom prst="rect">
              <a:avLst/>
            </a:prstGeom>
            <a:noFill/>
            <a:ln w="12700">
              <a:noFill/>
              <a:miter lim="800000"/>
              <a:headEnd type="none" w="sm" len="sm"/>
              <a:tailEnd type="none" w="sm" len="sm"/>
            </a:ln>
          </p:spPr>
          <p:txBody>
            <a:bodyPr>
              <a:spAutoFit/>
            </a:bodyPr>
            <a:lstStyle/>
            <a:p>
              <a:pPr algn="ctr">
                <a:spcBef>
                  <a:spcPct val="50000"/>
                </a:spcBef>
              </a:pPr>
              <a:r>
                <a:rPr lang="en-US" sz="1600" b="1"/>
                <a:t>Lack of Voice &amp; Public Participation</a:t>
              </a:r>
            </a:p>
          </p:txBody>
        </p:sp>
      </p:grpSp>
      <p:grpSp>
        <p:nvGrpSpPr>
          <p:cNvPr id="5" name="Group 4">
            <a:extLst>
              <a:ext uri="{FF2B5EF4-FFF2-40B4-BE49-F238E27FC236}">
                <a16:creationId xmlns:a16="http://schemas.microsoft.com/office/drawing/2014/main" id="{492897F3-C7BE-4B1F-BF04-F2B1042EC333}"/>
              </a:ext>
            </a:extLst>
          </p:cNvPr>
          <p:cNvGrpSpPr/>
          <p:nvPr/>
        </p:nvGrpSpPr>
        <p:grpSpPr>
          <a:xfrm>
            <a:off x="7794361" y="4269150"/>
            <a:ext cx="2736003" cy="2154840"/>
            <a:chOff x="5976856" y="1612825"/>
            <a:chExt cx="2736003" cy="2154840"/>
          </a:xfrm>
        </p:grpSpPr>
        <p:pic>
          <p:nvPicPr>
            <p:cNvPr id="48137" name="Picture 9" descr="Image of a female toddler."/>
            <p:cNvPicPr>
              <a:picLocks noChangeAspect="1" noChangeArrowheads="1"/>
            </p:cNvPicPr>
            <p:nvPr/>
          </p:nvPicPr>
          <p:blipFill rotWithShape="1">
            <a:blip r:embed="rId7" cstate="print"/>
            <a:srcRect t="23473"/>
            <a:stretch/>
          </p:blipFill>
          <p:spPr bwMode="auto">
            <a:xfrm>
              <a:off x="5976856" y="1961340"/>
              <a:ext cx="2736003" cy="1806325"/>
            </a:xfrm>
            <a:prstGeom prst="rect">
              <a:avLst/>
            </a:prstGeom>
            <a:noFill/>
            <a:ln w="9525">
              <a:noFill/>
              <a:miter lim="800000"/>
              <a:headEnd/>
              <a:tailEnd/>
            </a:ln>
          </p:spPr>
        </p:pic>
        <p:sp>
          <p:nvSpPr>
            <p:cNvPr id="16" name="Text Box 7">
              <a:extLst>
                <a:ext uri="{FF2B5EF4-FFF2-40B4-BE49-F238E27FC236}">
                  <a16:creationId xmlns:a16="http://schemas.microsoft.com/office/drawing/2014/main" id="{D2A2C991-5CC2-4CC2-B8C8-41EDADE48A08}"/>
                </a:ext>
              </a:extLst>
            </p:cNvPr>
            <p:cNvSpPr txBox="1">
              <a:spLocks noChangeArrowheads="1"/>
            </p:cNvSpPr>
            <p:nvPr/>
          </p:nvSpPr>
          <p:spPr bwMode="auto">
            <a:xfrm>
              <a:off x="6144603" y="1612825"/>
              <a:ext cx="2305050" cy="338554"/>
            </a:xfrm>
            <a:prstGeom prst="rect">
              <a:avLst/>
            </a:prstGeom>
            <a:noFill/>
            <a:ln w="12700">
              <a:noFill/>
              <a:miter lim="800000"/>
              <a:headEnd type="none" w="sm" len="sm"/>
              <a:tailEnd type="none" w="sm" len="sm"/>
            </a:ln>
          </p:spPr>
          <p:txBody>
            <a:bodyPr>
              <a:spAutoFit/>
            </a:bodyPr>
            <a:lstStyle/>
            <a:p>
              <a:pPr algn="ctr">
                <a:spcBef>
                  <a:spcPct val="50000"/>
                </a:spcBef>
              </a:pPr>
              <a:r>
                <a:rPr lang="en-US" sz="1600" b="1"/>
                <a:t>Vulnerable Population</a:t>
              </a:r>
            </a:p>
          </p:txBody>
        </p:sp>
      </p:grpSp>
      <p:grpSp>
        <p:nvGrpSpPr>
          <p:cNvPr id="4" name="Group 3">
            <a:extLst>
              <a:ext uri="{FF2B5EF4-FFF2-40B4-BE49-F238E27FC236}">
                <a16:creationId xmlns:a16="http://schemas.microsoft.com/office/drawing/2014/main" id="{B104ADD6-73E9-45E0-9223-886F10B43D74}"/>
              </a:ext>
            </a:extLst>
          </p:cNvPr>
          <p:cNvGrpSpPr/>
          <p:nvPr/>
        </p:nvGrpSpPr>
        <p:grpSpPr>
          <a:xfrm>
            <a:off x="4891780" y="4269150"/>
            <a:ext cx="2566414" cy="2127986"/>
            <a:chOff x="384174" y="1740058"/>
            <a:chExt cx="2566414" cy="2127986"/>
          </a:xfrm>
        </p:grpSpPr>
        <p:pic>
          <p:nvPicPr>
            <p:cNvPr id="48134" name="Picture 3" descr="Image of flooded room."/>
            <p:cNvPicPr>
              <a:picLocks noChangeAspect="1" noChangeArrowheads="1"/>
            </p:cNvPicPr>
            <p:nvPr/>
          </p:nvPicPr>
          <p:blipFill rotWithShape="1">
            <a:blip r:embed="rId8" cstate="print"/>
            <a:srcRect t="28158"/>
            <a:stretch/>
          </p:blipFill>
          <p:spPr bwMode="auto">
            <a:xfrm>
              <a:off x="407410" y="2069974"/>
              <a:ext cx="2543178" cy="1798070"/>
            </a:xfrm>
            <a:prstGeom prst="rect">
              <a:avLst/>
            </a:prstGeom>
            <a:noFill/>
            <a:ln w="9525">
              <a:noFill/>
              <a:miter lim="800000"/>
              <a:headEnd/>
              <a:tailEnd/>
            </a:ln>
          </p:spPr>
        </p:pic>
        <p:sp>
          <p:nvSpPr>
            <p:cNvPr id="17" name="Text Box 7">
              <a:extLst>
                <a:ext uri="{FF2B5EF4-FFF2-40B4-BE49-F238E27FC236}">
                  <a16:creationId xmlns:a16="http://schemas.microsoft.com/office/drawing/2014/main" id="{9AE9AC93-E95D-456E-A43C-3EC116F48E97}"/>
                </a:ext>
              </a:extLst>
            </p:cNvPr>
            <p:cNvSpPr txBox="1">
              <a:spLocks noChangeArrowheads="1"/>
            </p:cNvSpPr>
            <p:nvPr/>
          </p:nvSpPr>
          <p:spPr bwMode="auto">
            <a:xfrm>
              <a:off x="384174" y="1740058"/>
              <a:ext cx="2543177" cy="338554"/>
            </a:xfrm>
            <a:prstGeom prst="rect">
              <a:avLst/>
            </a:prstGeom>
            <a:noFill/>
            <a:ln w="12700">
              <a:noFill/>
              <a:miter lim="800000"/>
              <a:headEnd type="none" w="sm" len="sm"/>
              <a:tailEnd type="none" w="sm" len="sm"/>
            </a:ln>
          </p:spPr>
          <p:txBody>
            <a:bodyPr wrap="square">
              <a:spAutoFit/>
            </a:bodyPr>
            <a:lstStyle/>
            <a:p>
              <a:pPr algn="ctr">
                <a:spcBef>
                  <a:spcPct val="50000"/>
                </a:spcBef>
              </a:pPr>
              <a:r>
                <a:rPr lang="en-US" sz="1600" b="1"/>
                <a:t>Vulnerable Infrastructure</a:t>
              </a:r>
            </a:p>
          </p:txBody>
        </p:sp>
      </p:grpSp>
      <p:sp>
        <p:nvSpPr>
          <p:cNvPr id="48130" name="Title 14"/>
          <p:cNvSpPr>
            <a:spLocks noGrp="1"/>
          </p:cNvSpPr>
          <p:nvPr>
            <p:ph type="title"/>
          </p:nvPr>
        </p:nvSpPr>
        <p:spPr>
          <a:xfrm>
            <a:off x="904875" y="367482"/>
            <a:ext cx="10349019" cy="767101"/>
          </a:xfrm>
        </p:spPr>
        <p:txBody>
          <a:bodyPr anchor="t">
            <a:noAutofit/>
          </a:bodyPr>
          <a:lstStyle/>
          <a:p>
            <a:pPr algn="ctr"/>
            <a:r>
              <a:rPr lang="en-US" b="1"/>
              <a:t>Disproportionate Impacts</a:t>
            </a:r>
            <a:endParaRPr lang="en-US"/>
          </a:p>
        </p:txBody>
      </p:sp>
      <p:grpSp>
        <p:nvGrpSpPr>
          <p:cNvPr id="15" name="Group 14">
            <a:extLst>
              <a:ext uri="{FF2B5EF4-FFF2-40B4-BE49-F238E27FC236}">
                <a16:creationId xmlns:a16="http://schemas.microsoft.com/office/drawing/2014/main" id="{6D3A3131-92D0-46E0-A59D-FE44C93F2738}"/>
              </a:ext>
            </a:extLst>
          </p:cNvPr>
          <p:cNvGrpSpPr/>
          <p:nvPr/>
        </p:nvGrpSpPr>
        <p:grpSpPr>
          <a:xfrm>
            <a:off x="1745632" y="1446383"/>
            <a:ext cx="2717970" cy="2324053"/>
            <a:chOff x="378822" y="1442707"/>
            <a:chExt cx="2717970" cy="2324053"/>
          </a:xfrm>
        </p:grpSpPr>
        <p:pic>
          <p:nvPicPr>
            <p:cNvPr id="3074" name="Picture 2" descr="Researchers find racial disparities in eco health hazards - UPI.com">
              <a:extLst>
                <a:ext uri="{FF2B5EF4-FFF2-40B4-BE49-F238E27FC236}">
                  <a16:creationId xmlns:a16="http://schemas.microsoft.com/office/drawing/2014/main" id="{552F3C50-3E96-40F9-A20B-68B14EF55DF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8822" y="2009086"/>
              <a:ext cx="2636512" cy="175767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14">
              <a:extLst>
                <a:ext uri="{FF2B5EF4-FFF2-40B4-BE49-F238E27FC236}">
                  <a16:creationId xmlns:a16="http://schemas.microsoft.com/office/drawing/2014/main" id="{6141735E-8E59-463A-B09C-EEB70C56C7FC}"/>
                </a:ext>
              </a:extLst>
            </p:cNvPr>
            <p:cNvSpPr txBox="1">
              <a:spLocks noChangeArrowheads="1"/>
            </p:cNvSpPr>
            <p:nvPr/>
          </p:nvSpPr>
          <p:spPr bwMode="auto">
            <a:xfrm>
              <a:off x="412859" y="1442707"/>
              <a:ext cx="2683933" cy="584775"/>
            </a:xfrm>
            <a:prstGeom prst="rect">
              <a:avLst/>
            </a:prstGeom>
            <a:noFill/>
            <a:ln w="12700">
              <a:noFill/>
              <a:miter lim="800000"/>
              <a:headEnd type="none" w="sm" len="sm"/>
              <a:tailEnd type="none" w="sm" len="sm"/>
            </a:ln>
          </p:spPr>
          <p:txBody>
            <a:bodyPr wrap="square">
              <a:spAutoFit/>
            </a:bodyPr>
            <a:lstStyle/>
            <a:p>
              <a:pPr algn="ctr">
                <a:spcBef>
                  <a:spcPct val="50000"/>
                </a:spcBef>
              </a:pPr>
              <a:r>
                <a:rPr lang="en-US" sz="1600" b="1"/>
                <a:t>Proximity &amp; Exposure to Environmental Hazards</a:t>
              </a:r>
            </a:p>
          </p:txBody>
        </p:sp>
      </p:grpSp>
    </p:spTree>
    <p:extLst>
      <p:ext uri="{BB962C8B-B14F-4D97-AF65-F5344CB8AC3E}">
        <p14:creationId xmlns:p14="http://schemas.microsoft.com/office/powerpoint/2010/main" val="1647313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84D14-831A-423F-A860-0B0240746396}"/>
              </a:ext>
            </a:extLst>
          </p:cNvPr>
          <p:cNvSpPr>
            <a:spLocks noGrp="1"/>
          </p:cNvSpPr>
          <p:nvPr>
            <p:ph type="title"/>
          </p:nvPr>
        </p:nvSpPr>
        <p:spPr>
          <a:xfrm>
            <a:off x="1158240" y="314325"/>
            <a:ext cx="9875520" cy="942975"/>
          </a:xfrm>
        </p:spPr>
        <p:txBody>
          <a:bodyPr/>
          <a:lstStyle/>
          <a:p>
            <a:pPr algn="ctr"/>
            <a:r>
              <a:rPr lang="en-US" b="1"/>
              <a:t>History of Environmental Justice at EPA</a:t>
            </a:r>
          </a:p>
        </p:txBody>
      </p:sp>
      <p:sp>
        <p:nvSpPr>
          <p:cNvPr id="3" name="Content Placeholder 6">
            <a:extLst>
              <a:ext uri="{FF2B5EF4-FFF2-40B4-BE49-F238E27FC236}">
                <a16:creationId xmlns:a16="http://schemas.microsoft.com/office/drawing/2014/main" id="{9B79B4C6-4E1B-423F-89D7-1694461F78AF}"/>
              </a:ext>
            </a:extLst>
          </p:cNvPr>
          <p:cNvSpPr txBox="1">
            <a:spLocks/>
          </p:cNvSpPr>
          <p:nvPr/>
        </p:nvSpPr>
        <p:spPr>
          <a:xfrm>
            <a:off x="499686" y="2004463"/>
            <a:ext cx="7034964" cy="2619093"/>
          </a:xfrm>
          <a:prstGeom prst="rect">
            <a:avLst/>
          </a:prstGeom>
        </p:spPr>
        <p:txBody>
          <a:bodyPr>
            <a:norm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a:t>1992: </a:t>
            </a:r>
            <a:r>
              <a:rPr lang="en-US" sz="2200"/>
              <a:t>Office of Equity formed at EPA</a:t>
            </a:r>
          </a:p>
          <a:p>
            <a:r>
              <a:rPr lang="en-US" sz="2200" b="1"/>
              <a:t>Feb 16, 1994: </a:t>
            </a:r>
            <a:r>
              <a:rPr lang="en-US" sz="2200"/>
              <a:t>President Bill Clinton signs EO12898</a:t>
            </a:r>
          </a:p>
          <a:p>
            <a:r>
              <a:rPr lang="en-US" sz="2200" b="1"/>
              <a:t>1994: </a:t>
            </a:r>
            <a:r>
              <a:rPr lang="en-US" sz="2200"/>
              <a:t>Office of Equity becomes Office of Environmental Justice</a:t>
            </a:r>
          </a:p>
          <a:p>
            <a:r>
              <a:rPr lang="en-US" sz="2200" b="1"/>
              <a:t>2010-2016: </a:t>
            </a:r>
            <a:r>
              <a:rPr lang="en-US" sz="2200"/>
              <a:t>Plan EJ 2014 implemented as the foundation for integrating EJ in EPA programs, policies and activities</a:t>
            </a:r>
          </a:p>
          <a:p>
            <a:pPr marL="0" indent="0">
              <a:buNone/>
            </a:pPr>
            <a:endParaRPr lang="en-US" sz="2600" b="1"/>
          </a:p>
        </p:txBody>
      </p:sp>
      <p:sp>
        <p:nvSpPr>
          <p:cNvPr id="5" name="TextBox 4">
            <a:extLst>
              <a:ext uri="{FF2B5EF4-FFF2-40B4-BE49-F238E27FC236}">
                <a16:creationId xmlns:a16="http://schemas.microsoft.com/office/drawing/2014/main" id="{114654E9-94B6-480B-A2B9-89F5D3163E7F}"/>
              </a:ext>
            </a:extLst>
          </p:cNvPr>
          <p:cNvSpPr txBox="1"/>
          <p:nvPr/>
        </p:nvSpPr>
        <p:spPr>
          <a:xfrm>
            <a:off x="423111" y="1386996"/>
            <a:ext cx="3667226" cy="400110"/>
          </a:xfrm>
          <a:prstGeom prst="rect">
            <a:avLst/>
          </a:prstGeom>
          <a:solidFill>
            <a:schemeClr val="accent3">
              <a:alpha val="50196"/>
            </a:schemeClr>
          </a:solidFill>
        </p:spPr>
        <p:txBody>
          <a:bodyPr wrap="square" rtlCol="0">
            <a:spAutoFit/>
          </a:bodyPr>
          <a:lstStyle/>
          <a:p>
            <a:r>
              <a:rPr lang="en-US" sz="2000" b="1"/>
              <a:t>History of EJ at EPA</a:t>
            </a:r>
          </a:p>
        </p:txBody>
      </p:sp>
      <p:pic>
        <p:nvPicPr>
          <p:cNvPr id="4" name="Picture 3">
            <a:extLst>
              <a:ext uri="{FF2B5EF4-FFF2-40B4-BE49-F238E27FC236}">
                <a16:creationId xmlns:a16="http://schemas.microsoft.com/office/drawing/2014/main" id="{854D1260-AE90-48F9-9BDD-A4E83BB9C23C}"/>
              </a:ext>
            </a:extLst>
          </p:cNvPr>
          <p:cNvPicPr>
            <a:picLocks noChangeAspect="1"/>
          </p:cNvPicPr>
          <p:nvPr/>
        </p:nvPicPr>
        <p:blipFill>
          <a:blip r:embed="rId3"/>
          <a:stretch>
            <a:fillRect/>
          </a:stretch>
        </p:blipFill>
        <p:spPr>
          <a:xfrm>
            <a:off x="7726437" y="1587051"/>
            <a:ext cx="3682102" cy="3188749"/>
          </a:xfrm>
          <a:prstGeom prst="rect">
            <a:avLst/>
          </a:prstGeom>
        </p:spPr>
      </p:pic>
      <p:sp>
        <p:nvSpPr>
          <p:cNvPr id="9" name="TextBox 8">
            <a:extLst>
              <a:ext uri="{FF2B5EF4-FFF2-40B4-BE49-F238E27FC236}">
                <a16:creationId xmlns:a16="http://schemas.microsoft.com/office/drawing/2014/main" id="{27164645-9B5A-4013-AA1C-F1ADD315A494}"/>
              </a:ext>
            </a:extLst>
          </p:cNvPr>
          <p:cNvSpPr txBox="1"/>
          <p:nvPr/>
        </p:nvSpPr>
        <p:spPr>
          <a:xfrm>
            <a:off x="423111" y="4817836"/>
            <a:ext cx="5206164" cy="400110"/>
          </a:xfrm>
          <a:prstGeom prst="rect">
            <a:avLst/>
          </a:prstGeom>
          <a:solidFill>
            <a:schemeClr val="accent2">
              <a:alpha val="50196"/>
            </a:schemeClr>
          </a:solidFill>
        </p:spPr>
        <p:txBody>
          <a:bodyPr wrap="square" rtlCol="0">
            <a:spAutoFit/>
          </a:bodyPr>
          <a:lstStyle/>
          <a:p>
            <a:r>
              <a:rPr lang="en-US" sz="2000" b="1"/>
              <a:t>EPA’s Definition of Environmental Justice</a:t>
            </a:r>
          </a:p>
        </p:txBody>
      </p:sp>
      <p:sp>
        <p:nvSpPr>
          <p:cNvPr id="10" name="Content Placeholder 6">
            <a:extLst>
              <a:ext uri="{FF2B5EF4-FFF2-40B4-BE49-F238E27FC236}">
                <a16:creationId xmlns:a16="http://schemas.microsoft.com/office/drawing/2014/main" id="{E7DB9B4D-8B7C-4B54-B098-B0B8D90B4E6F}"/>
              </a:ext>
            </a:extLst>
          </p:cNvPr>
          <p:cNvSpPr txBox="1">
            <a:spLocks/>
          </p:cNvSpPr>
          <p:nvPr/>
        </p:nvSpPr>
        <p:spPr>
          <a:xfrm>
            <a:off x="499686" y="5395453"/>
            <a:ext cx="11192627" cy="1081548"/>
          </a:xfrm>
          <a:prstGeom prst="rect">
            <a:avLst/>
          </a:prstGeom>
        </p:spPr>
        <p:txBody>
          <a:bodyPr>
            <a:norm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a:t>EPA defines “environmental justice” as the </a:t>
            </a:r>
            <a:r>
              <a:rPr lang="en-US" sz="2200" b="1">
                <a:solidFill>
                  <a:schemeClr val="accent6"/>
                </a:solidFill>
              </a:rPr>
              <a:t>fair treatment </a:t>
            </a:r>
            <a:r>
              <a:rPr lang="en-US" sz="2200"/>
              <a:t>and</a:t>
            </a:r>
            <a:r>
              <a:rPr lang="en-US" sz="2200">
                <a:solidFill>
                  <a:schemeClr val="accent6"/>
                </a:solidFill>
              </a:rPr>
              <a:t> </a:t>
            </a:r>
            <a:r>
              <a:rPr lang="en-US" sz="2200" b="1">
                <a:solidFill>
                  <a:schemeClr val="accent6"/>
                </a:solidFill>
              </a:rPr>
              <a:t>meaningful involvement </a:t>
            </a:r>
            <a:r>
              <a:rPr lang="en-US" sz="2200"/>
              <a:t>of all people regardless of race, color, national origin, or income with respect to the development, implementation, and enforcement of environmental laws, regulations, and policies. </a:t>
            </a:r>
          </a:p>
        </p:txBody>
      </p:sp>
    </p:spTree>
    <p:extLst>
      <p:ext uri="{BB962C8B-B14F-4D97-AF65-F5344CB8AC3E}">
        <p14:creationId xmlns:p14="http://schemas.microsoft.com/office/powerpoint/2010/main" val="217047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84D14-831A-423F-A860-0B0240746396}"/>
              </a:ext>
            </a:extLst>
          </p:cNvPr>
          <p:cNvSpPr>
            <a:spLocks noGrp="1"/>
          </p:cNvSpPr>
          <p:nvPr>
            <p:ph type="title"/>
          </p:nvPr>
        </p:nvSpPr>
        <p:spPr>
          <a:xfrm>
            <a:off x="1158240" y="314325"/>
            <a:ext cx="9875520" cy="942975"/>
          </a:xfrm>
        </p:spPr>
        <p:txBody>
          <a:bodyPr/>
          <a:lstStyle/>
          <a:p>
            <a:pPr algn="ctr"/>
            <a:r>
              <a:rPr lang="en-US" b="1"/>
              <a:t>Environmental Justice at EPA </a:t>
            </a:r>
            <a:r>
              <a:rPr lang="en-US" b="1">
                <a:solidFill>
                  <a:schemeClr val="accent6"/>
                </a:solidFill>
              </a:rPr>
              <a:t>NOW</a:t>
            </a:r>
          </a:p>
        </p:txBody>
      </p:sp>
      <p:sp>
        <p:nvSpPr>
          <p:cNvPr id="8" name="Content Placeholder 6">
            <a:extLst>
              <a:ext uri="{FF2B5EF4-FFF2-40B4-BE49-F238E27FC236}">
                <a16:creationId xmlns:a16="http://schemas.microsoft.com/office/drawing/2014/main" id="{14E8E5D5-E0F7-4209-B0E7-B1F6F2CEC79C}"/>
              </a:ext>
            </a:extLst>
          </p:cNvPr>
          <p:cNvSpPr txBox="1">
            <a:spLocks/>
          </p:cNvSpPr>
          <p:nvPr/>
        </p:nvSpPr>
        <p:spPr>
          <a:xfrm>
            <a:off x="424665" y="1323091"/>
            <a:ext cx="5655128" cy="400110"/>
          </a:xfrm>
          <a:prstGeom prst="rect">
            <a:avLst/>
          </a:prstGeom>
          <a:solidFill>
            <a:schemeClr val="accent3">
              <a:alpha val="50196"/>
            </a:schemeClr>
          </a:solidFill>
        </p:spPr>
        <p:txBody>
          <a:bodyPr wrap="square" rtlCol="0">
            <a:spAutoFit/>
          </a:bodyPr>
          <a:lstStyle>
            <a:defPPr>
              <a:defRPr lang="en-US"/>
            </a:defPPr>
            <a:lvl1pPr>
              <a:defRPr sz="2000" b="1"/>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National Cross-cutting EJ Program </a:t>
            </a:r>
          </a:p>
        </p:txBody>
      </p:sp>
      <p:sp>
        <p:nvSpPr>
          <p:cNvPr id="13" name="Rectangle 12">
            <a:extLst>
              <a:ext uri="{FF2B5EF4-FFF2-40B4-BE49-F238E27FC236}">
                <a16:creationId xmlns:a16="http://schemas.microsoft.com/office/drawing/2014/main" id="{0973F538-E998-4AB5-99A8-31323B5A5310}"/>
              </a:ext>
            </a:extLst>
          </p:cNvPr>
          <p:cNvSpPr/>
          <p:nvPr/>
        </p:nvSpPr>
        <p:spPr>
          <a:xfrm>
            <a:off x="424664" y="1993896"/>
            <a:ext cx="6799096" cy="4955203"/>
          </a:xfrm>
          <a:prstGeom prst="rect">
            <a:avLst/>
          </a:prstGeom>
        </p:spPr>
        <p:txBody>
          <a:bodyPr wrap="square">
            <a:spAutoFit/>
          </a:bodyPr>
          <a:lstStyle/>
          <a:p>
            <a:pPr marL="285750" indent="-285750">
              <a:buFont typeface="Arial" panose="020B0604020202020204" pitchFamily="34" charset="0"/>
              <a:buChar char="•"/>
            </a:pPr>
            <a:r>
              <a:rPr lang="en-US" sz="2000">
                <a:solidFill>
                  <a:srgbClr val="323130"/>
                </a:solidFill>
              </a:rPr>
              <a:t>Office of Environmental Justice (OEJ)</a:t>
            </a:r>
          </a:p>
          <a:p>
            <a:pPr marL="742950" lvl="1" indent="-285750">
              <a:buFont typeface="Arial" panose="020B0604020202020204" pitchFamily="34" charset="0"/>
              <a:buChar char="•"/>
            </a:pPr>
            <a:r>
              <a:rPr lang="en-US" sz="2000">
                <a:solidFill>
                  <a:srgbClr val="323130"/>
                </a:solidFill>
              </a:rPr>
              <a:t>EJ strategic plans / EJ annual reports</a:t>
            </a:r>
          </a:p>
          <a:p>
            <a:pPr marL="742950" lvl="1" indent="-285750">
              <a:buFont typeface="Arial" panose="020B0604020202020204" pitchFamily="34" charset="0"/>
              <a:buChar char="•"/>
            </a:pPr>
            <a:r>
              <a:rPr lang="en-US" sz="2000">
                <a:solidFill>
                  <a:srgbClr val="323130"/>
                </a:solidFill>
              </a:rPr>
              <a:t>EJ grants and technical assistance</a:t>
            </a:r>
          </a:p>
          <a:p>
            <a:pPr marL="742950" lvl="1" indent="-285750">
              <a:buFont typeface="Arial" panose="020B0604020202020204" pitchFamily="34" charset="0"/>
              <a:buChar char="•"/>
            </a:pPr>
            <a:r>
              <a:rPr lang="en-US" sz="2000">
                <a:solidFill>
                  <a:srgbClr val="323130"/>
                </a:solidFill>
              </a:rPr>
              <a:t>National Environmental Justice Advisory Council (NEJAC)</a:t>
            </a:r>
          </a:p>
          <a:p>
            <a:pPr marL="742950" lvl="1" indent="-285750">
              <a:buFont typeface="Arial" panose="020B0604020202020204" pitchFamily="34" charset="0"/>
              <a:buChar char="•"/>
            </a:pPr>
            <a:r>
              <a:rPr lang="en-US" sz="2000">
                <a:solidFill>
                  <a:srgbClr val="323130"/>
                </a:solidFill>
              </a:rPr>
              <a:t>EJ Interagency Working Group (EJIWG)</a:t>
            </a:r>
          </a:p>
          <a:p>
            <a:pPr marL="742950" lvl="1" indent="-285750">
              <a:buFont typeface="Arial" panose="020B0604020202020204" pitchFamily="34" charset="0"/>
              <a:buChar char="•"/>
            </a:pPr>
            <a:r>
              <a:rPr lang="en-US" sz="2000">
                <a:solidFill>
                  <a:srgbClr val="323130"/>
                </a:solidFill>
              </a:rPr>
              <a:t>EJSCREEN</a:t>
            </a:r>
          </a:p>
          <a:p>
            <a:pPr marL="742950" lvl="1" indent="-285750">
              <a:buFont typeface="Arial" panose="020B0604020202020204" pitchFamily="34" charset="0"/>
              <a:buChar char="•"/>
            </a:pPr>
            <a:r>
              <a:rPr lang="en-US" sz="2000">
                <a:solidFill>
                  <a:srgbClr val="323130"/>
                </a:solidFill>
              </a:rPr>
              <a:t>EJ Hotline</a:t>
            </a:r>
          </a:p>
          <a:p>
            <a:pPr marL="285750" indent="-285750">
              <a:buFont typeface="Arial" panose="020B0604020202020204" pitchFamily="34" charset="0"/>
              <a:buChar char="•"/>
            </a:pPr>
            <a:r>
              <a:rPr lang="en-US" sz="2000">
                <a:solidFill>
                  <a:srgbClr val="323130"/>
                </a:solidFill>
              </a:rPr>
              <a:t>Regions / National Programs</a:t>
            </a:r>
          </a:p>
          <a:p>
            <a:pPr marL="742950" lvl="1" indent="-285750">
              <a:buFont typeface="Arial" panose="020B0604020202020204" pitchFamily="34" charset="0"/>
              <a:buChar char="•"/>
            </a:pPr>
            <a:r>
              <a:rPr lang="en-US" sz="2000">
                <a:solidFill>
                  <a:srgbClr val="323130"/>
                </a:solidFill>
              </a:rPr>
              <a:t>Dedicated EJ Coordinators and support staff</a:t>
            </a:r>
          </a:p>
          <a:p>
            <a:pPr marL="742950" lvl="1" indent="-285750">
              <a:buFont typeface="Arial" panose="020B0604020202020204" pitchFamily="34" charset="0"/>
              <a:buChar char="•"/>
            </a:pPr>
            <a:r>
              <a:rPr lang="en-US" sz="2000">
                <a:solidFill>
                  <a:srgbClr val="323130"/>
                </a:solidFill>
              </a:rPr>
              <a:t>Coordinate/lead on EJ across organizations</a:t>
            </a:r>
          </a:p>
          <a:p>
            <a:pPr marL="742950" lvl="1" indent="-285750">
              <a:buFont typeface="Arial" panose="020B0604020202020204" pitchFamily="34" charset="0"/>
              <a:buChar char="•"/>
            </a:pPr>
            <a:r>
              <a:rPr lang="en-US" sz="2000">
                <a:solidFill>
                  <a:srgbClr val="323130"/>
                </a:solidFill>
              </a:rPr>
              <a:t>Convene meaningful engagement among stakeholders and communities</a:t>
            </a:r>
          </a:p>
          <a:p>
            <a:pPr marL="742950" lvl="1" indent="-285750">
              <a:buFont typeface="Arial" panose="020B0604020202020204" pitchFamily="34" charset="0"/>
              <a:buChar char="•"/>
            </a:pPr>
            <a:r>
              <a:rPr lang="en-US" sz="2000">
                <a:solidFill>
                  <a:srgbClr val="323130"/>
                </a:solidFill>
              </a:rPr>
              <a:t>Build capacity and provide consultation to colleagues</a:t>
            </a:r>
          </a:p>
          <a:p>
            <a:pPr marL="742950" lvl="1" indent="-285750">
              <a:buFont typeface="Arial" panose="020B0604020202020204" pitchFamily="34" charset="0"/>
              <a:buChar char="•"/>
            </a:pPr>
            <a:endParaRPr lang="en-US">
              <a:solidFill>
                <a:srgbClr val="323130"/>
              </a:solidFill>
            </a:endParaRPr>
          </a:p>
          <a:p>
            <a:endParaRPr lang="en-US">
              <a:solidFill>
                <a:srgbClr val="323130"/>
              </a:solidFill>
            </a:endParaRPr>
          </a:p>
        </p:txBody>
      </p:sp>
      <p:pic>
        <p:nvPicPr>
          <p:cNvPr id="14" name="Picture 13">
            <a:extLst>
              <a:ext uri="{FF2B5EF4-FFF2-40B4-BE49-F238E27FC236}">
                <a16:creationId xmlns:a16="http://schemas.microsoft.com/office/drawing/2014/main" id="{30011570-8E2C-441F-815B-413FF36E1A18}"/>
              </a:ext>
            </a:extLst>
          </p:cNvPr>
          <p:cNvPicPr>
            <a:picLocks noChangeAspect="1"/>
          </p:cNvPicPr>
          <p:nvPr/>
        </p:nvPicPr>
        <p:blipFill>
          <a:blip r:embed="rId3"/>
          <a:stretch>
            <a:fillRect/>
          </a:stretch>
        </p:blipFill>
        <p:spPr>
          <a:xfrm>
            <a:off x="7061442" y="1185168"/>
            <a:ext cx="4805798" cy="5373273"/>
          </a:xfrm>
          <a:prstGeom prst="rect">
            <a:avLst/>
          </a:prstGeom>
        </p:spPr>
      </p:pic>
    </p:spTree>
    <p:extLst>
      <p:ext uri="{BB962C8B-B14F-4D97-AF65-F5344CB8AC3E}">
        <p14:creationId xmlns:p14="http://schemas.microsoft.com/office/powerpoint/2010/main" val="2043360243"/>
      </p:ext>
    </p:extLst>
  </p:cSld>
  <p:clrMapOvr>
    <a:masterClrMapping/>
  </p:clrMapOvr>
</p:sld>
</file>

<file path=ppt/theme/theme1.xml><?xml version="1.0" encoding="utf-8"?>
<a:theme xmlns:a="http://schemas.openxmlformats.org/drawingml/2006/main" name="Basi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SharedContentType xmlns="Microsoft.SharePoint.Taxonomy.ContentTypeSync" SourceId="29f62856-1543-49d4-a736-4569d363f533"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2020-12-18T15:43:35+00:00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ct:contentTypeSchema xmlns:ct="http://schemas.microsoft.com/office/2006/metadata/contentType" xmlns:ma="http://schemas.microsoft.com/office/2006/metadata/properties/metaAttributes" ct:_="" ma:_="" ma:contentTypeName="Document" ma:contentTypeID="0x01010046E555EE6AEA6F4E90DC1EE56A20DF84" ma:contentTypeVersion="9" ma:contentTypeDescription="Create a new document." ma:contentTypeScope="" ma:versionID="0e62e2e34c9f388590b0faae8ba74c19">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d61d8fb-a99e-4f97-bee3-1c0c42237d32" targetNamespace="http://schemas.microsoft.com/office/2006/metadata/properties" ma:root="true" ma:fieldsID="e0289b23eaa04a7a14f2f8538cb25c61" ns1:_="" ns2:_="" ns3:_="" ns4:_="" ns5:_="">
    <xsd:import namespace="http://schemas.microsoft.com/sharepoint/v3"/>
    <xsd:import namespace="4ffa91fb-a0ff-4ac5-b2db-65c790d184a4"/>
    <xsd:import namespace="http://schemas.microsoft.com/sharepoint.v3"/>
    <xsd:import namespace="http://schemas.microsoft.com/sharepoint/v3/fields"/>
    <xsd:import namespace="9d61d8fb-a99e-4f97-bee3-1c0c42237d32"/>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c6bea654-e470-400b-8e99-188ca20f48d1}" ma:internalName="TaxCatchAllLabel" ma:readOnly="true" ma:showField="CatchAllDataLabel" ma:web="8208de43-a64f-47b6-af23-f340daf30859">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c6bea654-e470-400b-8e99-188ca20f48d1}" ma:internalName="TaxCatchAll" ma:showField="CatchAllData" ma:web="8208de43-a64f-47b6-af23-f340daf3085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1d8fb-a99e-4f97-bee3-1c0c42237d32"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ServiceAutoTags" ma:index="31" nillable="true" ma:displayName="Tags" ma:internalName="MediaServiceAutoTags"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6279E125-4FAD-4964-AB79-1EA1384A746A}">
  <ds:schemaRefs>
    <ds:schemaRef ds:uri="Microsoft.SharePoint.Taxonomy.ContentTypeSync"/>
  </ds:schemaRefs>
</ds:datastoreItem>
</file>

<file path=customXml/itemProps2.xml><?xml version="1.0" encoding="utf-8"?>
<ds:datastoreItem xmlns:ds="http://schemas.openxmlformats.org/officeDocument/2006/customXml" ds:itemID="{703085E6-A805-449D-86EB-E84C5366A6E0}">
  <ds:schemaRefs>
    <ds:schemaRef ds:uri="http://schemas.microsoft.com/sharepoint/v3/contenttype/forms"/>
  </ds:schemaRefs>
</ds:datastoreItem>
</file>

<file path=customXml/itemProps3.xml><?xml version="1.0" encoding="utf-8"?>
<ds:datastoreItem xmlns:ds="http://schemas.openxmlformats.org/officeDocument/2006/customXml" ds:itemID="{31FA99AF-B602-4643-85CF-76355C128F5C}">
  <ds:schemaRefs>
    <ds:schemaRef ds:uri="4ffa91fb-a0ff-4ac5-b2db-65c790d184a4"/>
    <ds:schemaRef ds:uri="9d61d8fb-a99e-4f97-bee3-1c0c42237d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0D7B88E8-B1A9-49FF-8035-8D280F276297}">
  <ds:schemaRefs>
    <ds:schemaRef ds:uri="ESRI.ArcGIS.Mapping.OfficeIntegration.PowerPointInfo"/>
  </ds:schemaRefs>
</ds:datastoreItem>
</file>

<file path=customXml/itemProps5.xml><?xml version="1.0" encoding="utf-8"?>
<ds:datastoreItem xmlns:ds="http://schemas.openxmlformats.org/officeDocument/2006/customXml" ds:itemID="{6311285A-9057-47A6-A5F1-E1E7CB75A361}">
  <ds:schemaRefs>
    <ds:schemaRef ds:uri="ESRI.ArcGIS.Mapping.OfficeIntegration.PowerPointInfo"/>
  </ds:schemaRefs>
</ds:datastoreItem>
</file>

<file path=customXml/itemProps6.xml><?xml version="1.0" encoding="utf-8"?>
<ds:datastoreItem xmlns:ds="http://schemas.openxmlformats.org/officeDocument/2006/customXml" ds:itemID="{327ED65E-FFEA-4CED-A984-E52333F192A0}">
  <ds:schemaRefs>
    <ds:schemaRef ds:uri="ESRI.ArcGIS.Mapping.OfficeIntegration.PowerPointInfo"/>
  </ds:schemaRefs>
</ds:datastoreItem>
</file>

<file path=customXml/itemProps7.xml><?xml version="1.0" encoding="utf-8"?>
<ds:datastoreItem xmlns:ds="http://schemas.openxmlformats.org/officeDocument/2006/customXml" ds:itemID="{87070AC9-DF18-4E95-A6AA-8ABD7403F29F}">
  <ds:schemaRefs>
    <ds:schemaRef ds:uri="ESRI.ArcGIS.Mapping.OfficeIntegration.PowerPointInfo"/>
  </ds:schemaRefs>
</ds:datastoreItem>
</file>

<file path=customXml/itemProps8.xml><?xml version="1.0" encoding="utf-8"?>
<ds:datastoreItem xmlns:ds="http://schemas.openxmlformats.org/officeDocument/2006/customXml" ds:itemID="{6B8C4FD0-E4DE-4835-8A23-242D523AEEA6}">
  <ds:schemaRefs>
    <ds:schemaRef ds:uri="4ffa91fb-a0ff-4ac5-b2db-65c790d184a4"/>
    <ds:schemaRef ds:uri="9d61d8fb-a99e-4f97-bee3-1c0c42237d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9.xml><?xml version="1.0" encoding="utf-8"?>
<ds:datastoreItem xmlns:ds="http://schemas.openxmlformats.org/officeDocument/2006/customXml" ds:itemID="{2E9593D9-040F-49BE-84CB-0BE1C9EB72BA}">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48</Slides>
  <Notes>48</Notes>
  <HiddenSlides>0</HiddenSlide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Basis</vt:lpstr>
      <vt:lpstr>PowerPoint Presentation</vt:lpstr>
      <vt:lpstr>Overview of the Training</vt:lpstr>
      <vt:lpstr>Goals/Objectives and  Roadmap of EJSCREEN Training within EPA</vt:lpstr>
      <vt:lpstr>PowerPoint Presentation</vt:lpstr>
      <vt:lpstr>History of Environmental Justice (EJ)</vt:lpstr>
      <vt:lpstr>What is an “EJ” Community?</vt:lpstr>
      <vt:lpstr>Disproportionate Impacts</vt:lpstr>
      <vt:lpstr>History of Environmental Justice at EPA</vt:lpstr>
      <vt:lpstr>Environmental Justice at EPA NOW</vt:lpstr>
      <vt:lpstr>Environmental Justice at EPA NOW</vt:lpstr>
      <vt:lpstr>PowerPoint Presentation</vt:lpstr>
      <vt:lpstr>PowerPoint Presentation</vt:lpstr>
      <vt:lpstr>EJSCREEN Key Features</vt:lpstr>
      <vt:lpstr>EJSCREEN Background</vt:lpstr>
      <vt:lpstr>Mobile Version of EJSCREEN </vt:lpstr>
      <vt:lpstr>New EJSCREEN Features</vt:lpstr>
      <vt:lpstr>PowerPoint Presentation</vt:lpstr>
      <vt:lpstr>PowerPoint Presentation</vt:lpstr>
      <vt:lpstr>PowerPoint Presentation</vt:lpstr>
      <vt:lpstr>Types of Data in EJSCREEN</vt:lpstr>
      <vt:lpstr>PowerPoint Presentation</vt:lpstr>
      <vt:lpstr>Caveats &amp; Limitations</vt:lpstr>
      <vt:lpstr>Demographic Indicators</vt:lpstr>
      <vt:lpstr>Environmental Indicators</vt:lpstr>
      <vt:lpstr>Environmental Indicators (cont’d) </vt:lpstr>
      <vt:lpstr>Results are Ranked as Percentiles</vt:lpstr>
      <vt:lpstr>Additional EJSCREEN Data </vt:lpstr>
      <vt:lpstr>PowerPoint Presentation</vt:lpstr>
      <vt:lpstr>PowerPoint Presentation</vt:lpstr>
      <vt:lpstr>EJSCREEN  Reports</vt:lpstr>
      <vt:lpstr>EJSCREEN  Reports (cont’d)</vt:lpstr>
      <vt:lpstr>Mapping Considerations</vt:lpstr>
      <vt:lpstr>Enhancing/Supplementing EJSCREEN Info</vt:lpstr>
      <vt:lpstr>PowerPoint Presentation</vt:lpstr>
      <vt:lpstr>EJSCREEN in Action at EPA</vt:lpstr>
      <vt:lpstr>EJSCREEN Uses: Internal EPA</vt:lpstr>
      <vt:lpstr>EJSCREEN Uses: Internal EPA</vt:lpstr>
      <vt:lpstr>EJSCREEN Uses: Internal EPA</vt:lpstr>
      <vt:lpstr>EJSCREEN in Action: External Users</vt:lpstr>
      <vt:lpstr>EJSCREEN:  External Uses</vt:lpstr>
      <vt:lpstr>EJSCREEN: External Uses</vt:lpstr>
      <vt:lpstr>PowerPoint Presentation</vt:lpstr>
      <vt:lpstr>Future of EJSCREEN</vt:lpstr>
      <vt:lpstr>Expanding EJSCREEN Data</vt:lpstr>
      <vt:lpstr>EJSCREEN Tool Learning Resources</vt:lpstr>
      <vt:lpstr>Questions?</vt:lpstr>
      <vt:lpstr>LIVE DEMO</vt:lpstr>
      <vt:lpstr>EJSCREEN Training Evaluation and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Huff, Rebecca</dc:creator>
  <cp:revision>1</cp:revision>
  <dcterms:created xsi:type="dcterms:W3CDTF">2021-01-14T23:02:14Z</dcterms:created>
  <dcterms:modified xsi:type="dcterms:W3CDTF">2021-01-21T18:27:34Z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0x01010046E555EE6AEA6F4E90DC1EE56A20DF84</vt:lpwstr>
  </property>
  <property fmtid="{D5CDD505-2E9C-101B-9397-08002B2CF9AE}" pid="4" name="Document Type">
    <vt:lpwstr/>
  </property>
  <property fmtid="{D5CDD505-2E9C-101B-9397-08002B2CF9AE}" pid="5" name="e3f09c3df709400db2417a7161762d62">
    <vt:lpwstr/>
  </property>
  <property fmtid="{D5CDD505-2E9C-101B-9397-08002B2CF9AE}" pid="6" name="EPA_x0020_Subject">
    <vt:lpwstr/>
  </property>
  <property fmtid="{D5CDD505-2E9C-101B-9397-08002B2CF9AE}" pid="7" name="EPA Subject">
    <vt:lpwstr/>
  </property>
</Properties>
</file>