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3"/>
  </p:sldMasterIdLst>
  <p:notesMasterIdLst>
    <p:notesMasterId r:id="rId30"/>
  </p:notesMasterIdLst>
  <p:sldIdLst>
    <p:sldId id="256" r:id="rId14"/>
    <p:sldId id="289" r:id="rId15"/>
    <p:sldId id="292" r:id="rId16"/>
    <p:sldId id="291" r:id="rId17"/>
    <p:sldId id="288" r:id="rId18"/>
    <p:sldId id="266" r:id="rId19"/>
    <p:sldId id="282" r:id="rId20"/>
    <p:sldId id="269" r:id="rId21"/>
    <p:sldId id="280" r:id="rId22"/>
    <p:sldId id="283" r:id="rId23"/>
    <p:sldId id="278" r:id="rId24"/>
    <p:sldId id="284" r:id="rId25"/>
    <p:sldId id="287" r:id="rId26"/>
    <p:sldId id="271" r:id="rId27"/>
    <p:sldId id="286" r:id="rId28"/>
    <p:sldId id="273" r:id="rId29"/>
  </p:sldIdLst>
  <p:sldSz cx="12192000" cy="6858000"/>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urman, James" initials="TJ" lastIdx="5" clrIdx="0">
    <p:extLst>
      <p:ext uri="{19B8F6BF-5375-455C-9EA6-DF929625EA0E}">
        <p15:presenceInfo xmlns:p15="http://schemas.microsoft.com/office/powerpoint/2012/main" userId="S::Thurman.James@epa.gov::41f4027c-6b67-44ea-b693-973615d36338" providerId="AD"/>
      </p:ext>
    </p:extLst>
  </p:cmAuthor>
  <p:cmAuthor id="2" name="Houyoux, Marc" initials="HM" lastIdx="6" clrIdx="1">
    <p:extLst>
      <p:ext uri="{19B8F6BF-5375-455C-9EA6-DF929625EA0E}">
        <p15:presenceInfo xmlns:p15="http://schemas.microsoft.com/office/powerpoint/2012/main" userId="S::Houyoux.Marc@epa.gov::7b97e3eb-ed0d-4f4b-8758-9642e8b1c4b2" providerId="AD"/>
      </p:ext>
    </p:extLst>
  </p:cmAuthor>
  <p:cmAuthor id="3" name="Fox, Tyler" initials="FT" lastIdx="6" clrIdx="2">
    <p:extLst>
      <p:ext uri="{19B8F6BF-5375-455C-9EA6-DF929625EA0E}">
        <p15:presenceInfo xmlns:p15="http://schemas.microsoft.com/office/powerpoint/2012/main" userId="S::fox.tyler@epa.gov::d3ca8bf6-d2c8-45ae-bf9b-8f74647f8102" providerId="AD"/>
      </p:ext>
    </p:extLst>
  </p:cmAuthor>
  <p:cmAuthor id="4" name="Strum, Madeleine" initials="SM" lastIdx="11" clrIdx="3">
    <p:extLst>
      <p:ext uri="{19B8F6BF-5375-455C-9EA6-DF929625EA0E}">
        <p15:presenceInfo xmlns:p15="http://schemas.microsoft.com/office/powerpoint/2012/main" userId="S::strum.madeleine@epa.gov::a24780d0-2c87-4ef6-a4d4-fe7b5d7bc308" providerId="AD"/>
      </p:ext>
    </p:extLst>
  </p:cmAuthor>
  <p:cmAuthor id="5" name="Eyth, Alison" initials="EA" lastIdx="4" clrIdx="4">
    <p:extLst>
      <p:ext uri="{19B8F6BF-5375-455C-9EA6-DF929625EA0E}">
        <p15:presenceInfo xmlns:p15="http://schemas.microsoft.com/office/powerpoint/2012/main" userId="S::Eyth.Alison@epa.gov::930d3b1c-fa7d-4340-a7dc-b01aba6f9c36" providerId="AD"/>
      </p:ext>
    </p:extLst>
  </p:cmAuthor>
  <p:cmAuthor id="6" name="Reyes, Jeanette" initials="RJ" lastIdx="1" clrIdx="5">
    <p:extLst>
      <p:ext uri="{19B8F6BF-5375-455C-9EA6-DF929625EA0E}">
        <p15:presenceInfo xmlns:p15="http://schemas.microsoft.com/office/powerpoint/2012/main" userId="S::reyes.jeanette@epa.gov::8a3157a8-3ecb-4897-940c-ebf742343d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482" autoAdjust="0"/>
  </p:normalViewPr>
  <p:slideViewPr>
    <p:cSldViewPr snapToGrid="0">
      <p:cViewPr varScale="1">
        <p:scale>
          <a:sx n="82" d="100"/>
          <a:sy n="82" d="100"/>
        </p:scale>
        <p:origin x="12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xml"/><Relationship Id="rId18" Type="http://schemas.openxmlformats.org/officeDocument/2006/relationships/slide" Target="slides/slide5.xml"/><Relationship Id="rId26"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slide" Target="slides/slide8.xml"/><Relationship Id="rId34" Type="http://schemas.openxmlformats.org/officeDocument/2006/relationships/theme" Target="theme/theme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11.xml"/><Relationship Id="rId32"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10" Type="http://schemas.openxmlformats.org/officeDocument/2006/relationships/customXml" Target="../customXml/item10.xml"/><Relationship Id="rId19" Type="http://schemas.openxmlformats.org/officeDocument/2006/relationships/slide" Target="slides/slide6.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customXml" Target="../customXml/item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79"/>
          </a:xfrm>
          <a:prstGeom prst="rect">
            <a:avLst/>
          </a:prstGeom>
        </p:spPr>
        <p:txBody>
          <a:bodyPr vert="horz" lIns="93932" tIns="46966" rIns="93932" bIns="46966" rtlCol="0"/>
          <a:lstStyle>
            <a:lvl1pPr algn="l">
              <a:defRPr sz="1200"/>
            </a:lvl1pPr>
          </a:lstStyle>
          <a:p>
            <a:endParaRPr lang="en-US"/>
          </a:p>
        </p:txBody>
      </p:sp>
      <p:sp>
        <p:nvSpPr>
          <p:cNvPr id="3" name="Date Placeholder 2"/>
          <p:cNvSpPr>
            <a:spLocks noGrp="1"/>
          </p:cNvSpPr>
          <p:nvPr>
            <p:ph type="dt" idx="1"/>
          </p:nvPr>
        </p:nvSpPr>
        <p:spPr>
          <a:xfrm>
            <a:off x="4008705" y="0"/>
            <a:ext cx="3066733" cy="469779"/>
          </a:xfrm>
          <a:prstGeom prst="rect">
            <a:avLst/>
          </a:prstGeom>
        </p:spPr>
        <p:txBody>
          <a:bodyPr vert="horz" lIns="93932" tIns="46966" rIns="93932" bIns="46966" rtlCol="0"/>
          <a:lstStyle>
            <a:lvl1pPr algn="r">
              <a:defRPr sz="1200"/>
            </a:lvl1pPr>
          </a:lstStyle>
          <a:p>
            <a:fld id="{05EC5A07-ADC0-485F-B92C-FBDD8EEBE92E}" type="datetimeFigureOut">
              <a:rPr lang="en-US" smtClean="0"/>
              <a:t>10/28/2020</a:t>
            </a:fld>
            <a:endParaRPr lang="en-US"/>
          </a:p>
        </p:txBody>
      </p:sp>
      <p:sp>
        <p:nvSpPr>
          <p:cNvPr id="4" name="Slide Image Placeholder 3"/>
          <p:cNvSpPr>
            <a:spLocks noGrp="1" noRot="1" noChangeAspect="1"/>
          </p:cNvSpPr>
          <p:nvPr>
            <p:ph type="sldImg" idx="2"/>
          </p:nvPr>
        </p:nvSpPr>
        <p:spPr>
          <a:xfrm>
            <a:off x="730250" y="1169988"/>
            <a:ext cx="5616575" cy="3159125"/>
          </a:xfrm>
          <a:prstGeom prst="rect">
            <a:avLst/>
          </a:prstGeom>
          <a:noFill/>
          <a:ln w="12700">
            <a:solidFill>
              <a:prstClr val="black"/>
            </a:solidFill>
          </a:ln>
        </p:spPr>
        <p:txBody>
          <a:bodyPr vert="horz" lIns="93932" tIns="46966" rIns="93932" bIns="46966" rtlCol="0" anchor="ctr"/>
          <a:lstStyle/>
          <a:p>
            <a:endParaRPr lang="en-US"/>
          </a:p>
        </p:txBody>
      </p:sp>
      <p:sp>
        <p:nvSpPr>
          <p:cNvPr id="5" name="Notes Placeholder 4"/>
          <p:cNvSpPr>
            <a:spLocks noGrp="1"/>
          </p:cNvSpPr>
          <p:nvPr>
            <p:ph type="body" sz="quarter" idx="3"/>
          </p:nvPr>
        </p:nvSpPr>
        <p:spPr>
          <a:xfrm>
            <a:off x="707708" y="4505979"/>
            <a:ext cx="5661660" cy="3686711"/>
          </a:xfrm>
          <a:prstGeom prst="rect">
            <a:avLst/>
          </a:prstGeom>
        </p:spPr>
        <p:txBody>
          <a:bodyPr vert="horz" lIns="93932" tIns="46966" rIns="93932" bIns="469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8"/>
          </a:xfrm>
          <a:prstGeom prst="rect">
            <a:avLst/>
          </a:prstGeom>
        </p:spPr>
        <p:txBody>
          <a:bodyPr vert="horz" lIns="93932" tIns="46966" rIns="93932" bIns="4696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8"/>
          </a:xfrm>
          <a:prstGeom prst="rect">
            <a:avLst/>
          </a:prstGeom>
        </p:spPr>
        <p:txBody>
          <a:bodyPr vert="horz" lIns="93932" tIns="46966" rIns="93932" bIns="46966" rtlCol="0" anchor="b"/>
          <a:lstStyle>
            <a:lvl1pPr algn="r">
              <a:defRPr sz="1200"/>
            </a:lvl1pPr>
          </a:lstStyle>
          <a:p>
            <a:fld id="{A6088DA7-3EDD-4F08-92BC-0A4C315564E5}" type="slidenum">
              <a:rPr lang="en-US" smtClean="0"/>
              <a:t>‹#›</a:t>
            </a:fld>
            <a:endParaRPr lang="en-US"/>
          </a:p>
        </p:txBody>
      </p:sp>
    </p:spTree>
    <p:extLst>
      <p:ext uri="{BB962C8B-B14F-4D97-AF65-F5344CB8AC3E}">
        <p14:creationId xmlns:p14="http://schemas.microsoft.com/office/powerpoint/2010/main" val="445534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088DA7-3EDD-4F08-92BC-0A4C315564E5}" type="slidenum">
              <a:rPr lang="en-US" smtClean="0"/>
              <a:t>1</a:t>
            </a:fld>
            <a:endParaRPr lang="en-US"/>
          </a:p>
        </p:txBody>
      </p:sp>
    </p:spTree>
    <p:extLst>
      <p:ext uri="{BB962C8B-B14F-4D97-AF65-F5344CB8AC3E}">
        <p14:creationId xmlns:p14="http://schemas.microsoft.com/office/powerpoint/2010/main" val="1180211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088DA7-3EDD-4F08-92BC-0A4C315564E5}" type="slidenum">
              <a:rPr lang="en-US" smtClean="0"/>
              <a:t>6</a:t>
            </a:fld>
            <a:endParaRPr lang="en-US"/>
          </a:p>
        </p:txBody>
      </p:sp>
    </p:spTree>
    <p:extLst>
      <p:ext uri="{BB962C8B-B14F-4D97-AF65-F5344CB8AC3E}">
        <p14:creationId xmlns:p14="http://schemas.microsoft.com/office/powerpoint/2010/main" val="3283097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088DA7-3EDD-4F08-92BC-0A4C315564E5}" type="slidenum">
              <a:rPr lang="en-US" smtClean="0"/>
              <a:t>8</a:t>
            </a:fld>
            <a:endParaRPr lang="en-US"/>
          </a:p>
        </p:txBody>
      </p:sp>
    </p:spTree>
    <p:extLst>
      <p:ext uri="{BB962C8B-B14F-4D97-AF65-F5344CB8AC3E}">
        <p14:creationId xmlns:p14="http://schemas.microsoft.com/office/powerpoint/2010/main" val="676009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9321">
              <a:defRPr/>
            </a:pPr>
            <a:endParaRPr lang="en-US" dirty="0"/>
          </a:p>
        </p:txBody>
      </p:sp>
      <p:sp>
        <p:nvSpPr>
          <p:cNvPr id="4" name="Slide Number Placeholder 3"/>
          <p:cNvSpPr>
            <a:spLocks noGrp="1"/>
          </p:cNvSpPr>
          <p:nvPr>
            <p:ph type="sldNum" sz="quarter" idx="5"/>
          </p:nvPr>
        </p:nvSpPr>
        <p:spPr/>
        <p:txBody>
          <a:bodyPr/>
          <a:lstStyle/>
          <a:p>
            <a:fld id="{A6088DA7-3EDD-4F08-92BC-0A4C315564E5}" type="slidenum">
              <a:rPr lang="en-US" smtClean="0"/>
              <a:t>13</a:t>
            </a:fld>
            <a:endParaRPr lang="en-US"/>
          </a:p>
        </p:txBody>
      </p:sp>
    </p:spTree>
    <p:extLst>
      <p:ext uri="{BB962C8B-B14F-4D97-AF65-F5344CB8AC3E}">
        <p14:creationId xmlns:p14="http://schemas.microsoft.com/office/powerpoint/2010/main" val="3346954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088DA7-3EDD-4F08-92BC-0A4C315564E5}" type="slidenum">
              <a:rPr lang="en-US" smtClean="0"/>
              <a:t>14</a:t>
            </a:fld>
            <a:endParaRPr lang="en-US"/>
          </a:p>
        </p:txBody>
      </p:sp>
    </p:spTree>
    <p:extLst>
      <p:ext uri="{BB962C8B-B14F-4D97-AF65-F5344CB8AC3E}">
        <p14:creationId xmlns:p14="http://schemas.microsoft.com/office/powerpoint/2010/main" val="3973701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we expect to pay each year moving forward.  Assumes recent NEI is available upon which the non-NEI year can be based.  (including tool inputs for oil and gas, such as speciation and slight adjustment of MOVES inputs for the non-NEI year as opposed to gathering new inputs).   Does not cover updating our methods.   </a:t>
            </a:r>
          </a:p>
        </p:txBody>
      </p:sp>
      <p:sp>
        <p:nvSpPr>
          <p:cNvPr id="4" name="Slide Number Placeholder 3"/>
          <p:cNvSpPr>
            <a:spLocks noGrp="1"/>
          </p:cNvSpPr>
          <p:nvPr>
            <p:ph type="sldNum" sz="quarter" idx="5"/>
          </p:nvPr>
        </p:nvSpPr>
        <p:spPr/>
        <p:txBody>
          <a:bodyPr/>
          <a:lstStyle/>
          <a:p>
            <a:fld id="{A6088DA7-3EDD-4F08-92BC-0A4C315564E5}" type="slidenum">
              <a:rPr lang="en-US" smtClean="0"/>
              <a:t>15</a:t>
            </a:fld>
            <a:endParaRPr lang="en-US"/>
          </a:p>
        </p:txBody>
      </p:sp>
    </p:spTree>
    <p:extLst>
      <p:ext uri="{BB962C8B-B14F-4D97-AF65-F5344CB8AC3E}">
        <p14:creationId xmlns:p14="http://schemas.microsoft.com/office/powerpoint/2010/main" val="3141690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E84C304-78CD-45F6-A019-76417CEA881B}"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1770188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409ABD-BBF2-47B7-B69F-A891DA7B59EB}"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159592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8AB57-9081-4EDA-BB34-C433E20EFF24}"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68895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BBB9E5-E1A6-4E4A-8BF9-D3A2D9CC462F}"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3994067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1E6B7D-4DD7-498E-BE60-99BF055DAA3E}"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3118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BE50C6-3756-42AC-B123-D1FF0173BD76}"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36091353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053E35-2894-4D28-9276-C74D8AD31E5D}"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37423397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0307A8-9E87-43D4-B224-8C81EAB177C1}"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1098467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B8CC9C2E-19C8-4ECA-912F-C312373CE390}"/>
              </a:ext>
            </a:extLst>
          </p:cNvPr>
          <p:cNvSpPr>
            <a:spLocks noGrp="1"/>
          </p:cNvSpPr>
          <p:nvPr>
            <p:ph type="dt" sz="half" idx="10"/>
          </p:nvPr>
        </p:nvSpPr>
        <p:spPr/>
        <p:txBody>
          <a:bodyPr/>
          <a:lstStyle/>
          <a:p>
            <a:fld id="{9B17D864-7D1A-4877-A60F-6DCCDE34CEA2}" type="datetime1">
              <a:rPr lang="en-US" smtClean="0"/>
              <a:t>10/28/2020</a:t>
            </a:fld>
            <a:endParaRPr lang="en-US"/>
          </a:p>
        </p:txBody>
      </p:sp>
      <p:sp>
        <p:nvSpPr>
          <p:cNvPr id="9" name="Footer Placeholder 8">
            <a:extLst>
              <a:ext uri="{FF2B5EF4-FFF2-40B4-BE49-F238E27FC236}">
                <a16:creationId xmlns:a16="http://schemas.microsoft.com/office/drawing/2014/main" id="{D2D30741-9DE7-4570-B8AF-7459F5739174}"/>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EBE5A7F1-C66F-4D90-8AF9-926771D29F7E}"/>
              </a:ext>
            </a:extLst>
          </p:cNvPr>
          <p:cNvSpPr>
            <a:spLocks noGrp="1"/>
          </p:cNvSpPr>
          <p:nvPr>
            <p:ph type="sldNum" sz="quarter" idx="12"/>
          </p:nvPr>
        </p:nvSpPr>
        <p:spPr>
          <a:xfrm>
            <a:off x="9402325" y="6492875"/>
            <a:ext cx="611265" cy="365125"/>
          </a:xfrm>
        </p:spPr>
        <p:txBody>
          <a:bodyPr/>
          <a:lstStyle>
            <a:lvl1pPr>
              <a:defRPr sz="1800">
                <a:solidFill>
                  <a:schemeClr val="tx1"/>
                </a:solidFill>
              </a:defRPr>
            </a:lvl1pPr>
          </a:lstStyle>
          <a:p>
            <a:fld id="{428CBA98-EC98-4357-9F0D-64C7F7CCECB9}" type="slidenum">
              <a:rPr lang="en-US" smtClean="0"/>
              <a:pPr/>
              <a:t>‹#›</a:t>
            </a:fld>
            <a:endParaRPr lang="en-US"/>
          </a:p>
        </p:txBody>
      </p:sp>
    </p:spTree>
    <p:extLst>
      <p:ext uri="{BB962C8B-B14F-4D97-AF65-F5344CB8AC3E}">
        <p14:creationId xmlns:p14="http://schemas.microsoft.com/office/powerpoint/2010/main" val="1256073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456C1A-9A56-4508-AE0A-1BDAA38E816B}" type="datetime1">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258076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DCDA86-2843-4F43-B888-C0E5B4611994}" type="datetime1">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402986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3E82FF-13E2-406E-99B5-1DAA20318759}" type="datetime1">
              <a:rPr lang="en-US" smtClean="0"/>
              <a:t>10/28/2020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1488757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1D23EA3B-7015-424D-80C9-B49264E44787}" type="datetime1">
              <a:rPr lang="en-US" smtClean="0"/>
              <a:t>10/28/2020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1163099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D71A5E-56E3-42CF-BF9E-2152BC76D307}" type="datetime1">
              <a:rPr lang="en-US" smtClean="0"/>
              <a:t>10/28/2020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2578570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10C1EF-4599-4720-B039-B20C71C4B4F8}" type="datetime1">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CBA98-EC98-4357-9F0D-64C7F7CCECB9}" type="slidenum">
              <a:rPr lang="en-US" smtClean="0"/>
              <a:t>‹#›</a:t>
            </a:fld>
            <a:endParaRPr lang="en-US"/>
          </a:p>
        </p:txBody>
      </p:sp>
    </p:spTree>
    <p:extLst>
      <p:ext uri="{BB962C8B-B14F-4D97-AF65-F5344CB8AC3E}">
        <p14:creationId xmlns:p14="http://schemas.microsoft.com/office/powerpoint/2010/main" val="237978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CBA98-EC98-4357-9F0D-64C7F7CCECB9}" type="slidenum">
              <a:rPr lang="en-US" smtClean="0"/>
              <a:t>‹#›</a:t>
            </a:fld>
            <a:endParaRPr lang="en-US"/>
          </a:p>
        </p:txBody>
      </p:sp>
      <p:sp>
        <p:nvSpPr>
          <p:cNvPr id="5" name="Date Placeholder 4"/>
          <p:cNvSpPr>
            <a:spLocks noGrp="1"/>
          </p:cNvSpPr>
          <p:nvPr>
            <p:ph type="dt" sz="half" idx="10"/>
          </p:nvPr>
        </p:nvSpPr>
        <p:spPr/>
        <p:txBody>
          <a:bodyPr/>
          <a:lstStyle/>
          <a:p>
            <a:fld id="{41CEE4E9-5E61-4FAC-8197-F1C082458E86}" type="datetime1">
              <a:rPr lang="en-US" smtClean="0"/>
              <a:t>10/28/2020</a:t>
            </a:fld>
            <a:endParaRPr lang="en-US"/>
          </a:p>
        </p:txBody>
      </p:sp>
    </p:spTree>
    <p:extLst>
      <p:ext uri="{BB962C8B-B14F-4D97-AF65-F5344CB8AC3E}">
        <p14:creationId xmlns:p14="http://schemas.microsoft.com/office/powerpoint/2010/main" val="807281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013F2CF-AB8A-4D28-835B-87818149A00E}" type="datetime1">
              <a:rPr lang="en-US" smtClean="0"/>
              <a:t>10/28/2020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297273" y="6406487"/>
            <a:ext cx="683339" cy="365125"/>
          </a:xfrm>
          <a:prstGeom prst="rect">
            <a:avLst/>
          </a:prstGeom>
        </p:spPr>
        <p:txBody>
          <a:bodyPr vert="horz" lIns="91440" tIns="45720" rIns="91440" bIns="45720" rtlCol="0" anchor="ctr"/>
          <a:lstStyle>
            <a:lvl1pPr algn="r">
              <a:defRPr sz="1800">
                <a:solidFill>
                  <a:schemeClr val="tx1"/>
                </a:solidFill>
              </a:defRPr>
            </a:lvl1pPr>
          </a:lstStyle>
          <a:p>
            <a:fld id="{428CBA98-EC98-4357-9F0D-64C7F7CCECB9}" type="slidenum">
              <a:rPr lang="en-US" smtClean="0"/>
              <a:pPr/>
              <a:t>‹#›</a:t>
            </a:fld>
            <a:endParaRPr lang="en-US"/>
          </a:p>
        </p:txBody>
      </p:sp>
    </p:spTree>
    <p:extLst>
      <p:ext uri="{BB962C8B-B14F-4D97-AF65-F5344CB8AC3E}">
        <p14:creationId xmlns:p14="http://schemas.microsoft.com/office/powerpoint/2010/main" val="53033857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9789E-7177-4702-8ED4-3D6B13692EBF}"/>
              </a:ext>
            </a:extLst>
          </p:cNvPr>
          <p:cNvSpPr>
            <a:spLocks noGrp="1"/>
          </p:cNvSpPr>
          <p:nvPr>
            <p:ph type="ctrTitle"/>
          </p:nvPr>
        </p:nvSpPr>
        <p:spPr>
          <a:xfrm>
            <a:off x="1507067" y="575734"/>
            <a:ext cx="7766936" cy="3475102"/>
          </a:xfrm>
        </p:spPr>
        <p:txBody>
          <a:bodyPr/>
          <a:lstStyle/>
          <a:p>
            <a:pPr algn="ctr"/>
            <a:r>
              <a:rPr lang="en-US" dirty="0">
                <a:solidFill>
                  <a:schemeClr val="accent2"/>
                </a:solidFill>
                <a:ea typeface="+mj-lt"/>
                <a:cs typeface="+mj-lt"/>
              </a:rPr>
              <a:t>Conceptual Plan to Incorporate Air Toxics into an Annual Multi-Pollutant Platform</a:t>
            </a:r>
            <a:endParaRPr lang="en-US" dirty="0">
              <a:solidFill>
                <a:schemeClr val="accent2"/>
              </a:solidFill>
            </a:endParaRPr>
          </a:p>
        </p:txBody>
      </p:sp>
      <p:sp>
        <p:nvSpPr>
          <p:cNvPr id="3" name="Subtitle 2">
            <a:extLst>
              <a:ext uri="{FF2B5EF4-FFF2-40B4-BE49-F238E27FC236}">
                <a16:creationId xmlns:a16="http://schemas.microsoft.com/office/drawing/2014/main" id="{550B3D5C-535F-4371-A720-1A88D5C473B8}"/>
              </a:ext>
            </a:extLst>
          </p:cNvPr>
          <p:cNvSpPr>
            <a:spLocks noGrp="1"/>
          </p:cNvSpPr>
          <p:nvPr>
            <p:ph type="subTitle" idx="1"/>
          </p:nvPr>
        </p:nvSpPr>
        <p:spPr/>
        <p:txBody>
          <a:bodyPr>
            <a:normAutofit fontScale="70000" lnSpcReduction="20000"/>
          </a:bodyPr>
          <a:lstStyle/>
          <a:p>
            <a:pPr algn="ctr"/>
            <a:endParaRPr lang="en-US" sz="2800" b="1" dirty="0"/>
          </a:p>
          <a:p>
            <a:pPr algn="ctr"/>
            <a:r>
              <a:rPr lang="en-US" sz="2800" b="1" i="1" dirty="0"/>
              <a:t>Briefing for OTAQ</a:t>
            </a:r>
          </a:p>
          <a:p>
            <a:pPr algn="ctr"/>
            <a:r>
              <a:rPr lang="en-US" sz="2800" b="1" i="1" dirty="0"/>
              <a:t>November 5, 2020</a:t>
            </a:r>
            <a:endParaRPr lang="en-US" b="1" i="1" dirty="0"/>
          </a:p>
        </p:txBody>
      </p:sp>
    </p:spTree>
    <p:extLst>
      <p:ext uri="{BB962C8B-B14F-4D97-AF65-F5344CB8AC3E}">
        <p14:creationId xmlns:p14="http://schemas.microsoft.com/office/powerpoint/2010/main" val="1804447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7695-FE4F-4771-99AE-788C2AE8F769}"/>
              </a:ext>
            </a:extLst>
          </p:cNvPr>
          <p:cNvSpPr>
            <a:spLocks noGrp="1"/>
          </p:cNvSpPr>
          <p:nvPr>
            <p:ph type="title"/>
          </p:nvPr>
        </p:nvSpPr>
        <p:spPr/>
        <p:txBody>
          <a:bodyPr/>
          <a:lstStyle/>
          <a:p>
            <a:r>
              <a:rPr lang="en-US">
                <a:solidFill>
                  <a:schemeClr val="accent2"/>
                </a:solidFill>
              </a:rPr>
              <a:t>Planned Platform Products (</a:t>
            </a:r>
            <a:r>
              <a:rPr lang="en-US" err="1">
                <a:solidFill>
                  <a:schemeClr val="accent2"/>
                </a:solidFill>
              </a:rPr>
              <a:t>cont</a:t>
            </a:r>
            <a:r>
              <a:rPr lang="en-US">
                <a:solidFill>
                  <a:schemeClr val="accent2"/>
                </a:solidFill>
              </a:rPr>
              <a:t>)</a:t>
            </a:r>
          </a:p>
        </p:txBody>
      </p:sp>
      <p:sp>
        <p:nvSpPr>
          <p:cNvPr id="3" name="Content Placeholder 2">
            <a:extLst>
              <a:ext uri="{FF2B5EF4-FFF2-40B4-BE49-F238E27FC236}">
                <a16:creationId xmlns:a16="http://schemas.microsoft.com/office/drawing/2014/main" id="{975760DA-6DAE-4444-9226-199918980D19}"/>
              </a:ext>
            </a:extLst>
          </p:cNvPr>
          <p:cNvSpPr>
            <a:spLocks noGrp="1"/>
          </p:cNvSpPr>
          <p:nvPr>
            <p:ph idx="1"/>
          </p:nvPr>
        </p:nvSpPr>
        <p:spPr>
          <a:xfrm>
            <a:off x="601134" y="1375229"/>
            <a:ext cx="8934125" cy="5473641"/>
          </a:xfrm>
        </p:spPr>
        <p:txBody>
          <a:bodyPr vert="horz" lIns="91440" tIns="45720" rIns="91440" bIns="45720" rtlCol="0" anchor="t">
            <a:normAutofit/>
          </a:bodyPr>
          <a:lstStyle/>
          <a:p>
            <a:r>
              <a:rPr lang="en-US">
                <a:ea typeface="+mn-lt"/>
                <a:cs typeface="+mn-lt"/>
              </a:rPr>
              <a:t>Fused Concentration Surfaces</a:t>
            </a:r>
          </a:p>
          <a:p>
            <a:pPr lvl="1"/>
            <a:r>
              <a:rPr lang="en-US">
                <a:ea typeface="+mn-lt"/>
                <a:cs typeface="+mn-lt"/>
              </a:rPr>
              <a:t>O3 and PM2.5 fused concentration fields for CONUS and Non-CONUS </a:t>
            </a:r>
          </a:p>
          <a:p>
            <a:pPr lvl="1"/>
            <a:r>
              <a:rPr lang="en-US">
                <a:ea typeface="+mn-lt"/>
                <a:cs typeface="+mn-lt"/>
              </a:rPr>
              <a:t>Air toxics concentration fields provided by hybrid approach (no data fusion product given very sparse measurement data)</a:t>
            </a:r>
            <a:endParaRPr lang="en-US"/>
          </a:p>
          <a:p>
            <a:r>
              <a:rPr lang="en-US">
                <a:ea typeface="+mn-lt"/>
                <a:cs typeface="+mn-lt"/>
              </a:rPr>
              <a:t>Trends story maps (concentrations) -- reflecting the chosen historical years that we update periodically for purposes of tracking trends</a:t>
            </a:r>
            <a:endParaRPr lang="en-US"/>
          </a:p>
          <a:p>
            <a:r>
              <a:rPr lang="en-US"/>
              <a:t>Model evaluation for all HAPs (in addition to standard photochemical model evaluation of O3 and PM2.5)</a:t>
            </a:r>
          </a:p>
          <a:p>
            <a:pPr lvl="1"/>
            <a:r>
              <a:rPr lang="en-US"/>
              <a:t>CMAQ only</a:t>
            </a:r>
          </a:p>
          <a:p>
            <a:pPr lvl="1"/>
            <a:r>
              <a:rPr lang="en-US"/>
              <a:t>AERMOD only</a:t>
            </a:r>
          </a:p>
          <a:p>
            <a:pPr lvl="1"/>
            <a:r>
              <a:rPr lang="en-US"/>
              <a:t>Hybrid approach</a:t>
            </a:r>
          </a:p>
          <a:p>
            <a:endParaRPr lang="en-US"/>
          </a:p>
          <a:p>
            <a:pPr marL="0" indent="0">
              <a:buNone/>
            </a:pPr>
            <a:endParaRPr lang="en-US"/>
          </a:p>
        </p:txBody>
      </p:sp>
      <p:sp>
        <p:nvSpPr>
          <p:cNvPr id="4" name="Slide Number Placeholder 3">
            <a:extLst>
              <a:ext uri="{FF2B5EF4-FFF2-40B4-BE49-F238E27FC236}">
                <a16:creationId xmlns:a16="http://schemas.microsoft.com/office/drawing/2014/main" id="{5112AC26-0EE2-498F-9666-2046DC62F209}"/>
              </a:ext>
            </a:extLst>
          </p:cNvPr>
          <p:cNvSpPr>
            <a:spLocks noGrp="1"/>
          </p:cNvSpPr>
          <p:nvPr>
            <p:ph type="sldNum" sz="quarter" idx="12"/>
          </p:nvPr>
        </p:nvSpPr>
        <p:spPr/>
        <p:txBody>
          <a:bodyPr/>
          <a:lstStyle/>
          <a:p>
            <a:fld id="{428CBA98-EC98-4357-9F0D-64C7F7CCECB9}" type="slidenum">
              <a:rPr lang="en-US" smtClean="0"/>
              <a:pPr/>
              <a:t>10</a:t>
            </a:fld>
            <a:endParaRPr lang="en-US"/>
          </a:p>
        </p:txBody>
      </p:sp>
    </p:spTree>
    <p:extLst>
      <p:ext uri="{BB962C8B-B14F-4D97-AF65-F5344CB8AC3E}">
        <p14:creationId xmlns:p14="http://schemas.microsoft.com/office/powerpoint/2010/main" val="3476904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72A3696-C1C2-4F27-A1FC-54AFCAF4EF05}"/>
              </a:ext>
            </a:extLst>
          </p:cNvPr>
          <p:cNvSpPr>
            <a:spLocks noGrp="1"/>
          </p:cNvSpPr>
          <p:nvPr>
            <p:ph type="title"/>
          </p:nvPr>
        </p:nvSpPr>
        <p:spPr>
          <a:xfrm>
            <a:off x="533172" y="352168"/>
            <a:ext cx="8596668" cy="1320800"/>
          </a:xfrm>
        </p:spPr>
        <p:txBody>
          <a:bodyPr>
            <a:normAutofit/>
          </a:bodyPr>
          <a:lstStyle/>
          <a:p>
            <a:r>
              <a:rPr lang="en-US">
                <a:solidFill>
                  <a:schemeClr val="accent2"/>
                </a:solidFill>
              </a:rPr>
              <a:t>Technical Approach for Emissions</a:t>
            </a:r>
            <a:br>
              <a:rPr lang="en-US" sz="2400"/>
            </a:br>
            <a:endParaRPr lang="en-US" sz="2400"/>
          </a:p>
        </p:txBody>
      </p:sp>
      <p:sp>
        <p:nvSpPr>
          <p:cNvPr id="4" name="Slide Number Placeholder 3">
            <a:extLst>
              <a:ext uri="{FF2B5EF4-FFF2-40B4-BE49-F238E27FC236}">
                <a16:creationId xmlns:a16="http://schemas.microsoft.com/office/drawing/2014/main" id="{A559E96E-9596-4EF9-9F3F-5F69F7CADC1A}"/>
              </a:ext>
            </a:extLst>
          </p:cNvPr>
          <p:cNvSpPr>
            <a:spLocks noGrp="1"/>
          </p:cNvSpPr>
          <p:nvPr>
            <p:ph type="sldNum" sz="quarter" idx="12"/>
          </p:nvPr>
        </p:nvSpPr>
        <p:spPr/>
        <p:txBody>
          <a:bodyPr/>
          <a:lstStyle/>
          <a:p>
            <a:fld id="{428CBA98-EC98-4357-9F0D-64C7F7CCECB9}" type="slidenum">
              <a:rPr lang="en-US" smtClean="0"/>
              <a:pPr/>
              <a:t>11</a:t>
            </a:fld>
            <a:endParaRPr lang="en-US"/>
          </a:p>
        </p:txBody>
      </p:sp>
      <p:graphicFrame>
        <p:nvGraphicFramePr>
          <p:cNvPr id="6" name="Table 7">
            <a:extLst>
              <a:ext uri="{FF2B5EF4-FFF2-40B4-BE49-F238E27FC236}">
                <a16:creationId xmlns:a16="http://schemas.microsoft.com/office/drawing/2014/main" id="{8398F97B-EB63-449F-9363-1593ECC46199}"/>
              </a:ext>
            </a:extLst>
          </p:cNvPr>
          <p:cNvGraphicFramePr>
            <a:graphicFrameLocks noGrp="1"/>
          </p:cNvGraphicFramePr>
          <p:nvPr>
            <p:extLst>
              <p:ext uri="{D42A27DB-BD31-4B8C-83A1-F6EECF244321}">
                <p14:modId xmlns:p14="http://schemas.microsoft.com/office/powerpoint/2010/main" val="1148236685"/>
              </p:ext>
            </p:extLst>
          </p:nvPr>
        </p:nvGraphicFramePr>
        <p:xfrm>
          <a:off x="312818" y="1381900"/>
          <a:ext cx="9600606" cy="5244071"/>
        </p:xfrm>
        <a:graphic>
          <a:graphicData uri="http://schemas.openxmlformats.org/drawingml/2006/table">
            <a:tbl>
              <a:tblPr firstRow="1" bandRow="1">
                <a:tableStyleId>{5C22544A-7EE6-4342-B048-85BDC9FD1C3A}</a:tableStyleId>
              </a:tblPr>
              <a:tblGrid>
                <a:gridCol w="1523684">
                  <a:extLst>
                    <a:ext uri="{9D8B030D-6E8A-4147-A177-3AD203B41FA5}">
                      <a16:colId xmlns:a16="http://schemas.microsoft.com/office/drawing/2014/main" val="633061565"/>
                    </a:ext>
                  </a:extLst>
                </a:gridCol>
                <a:gridCol w="2167074">
                  <a:extLst>
                    <a:ext uri="{9D8B030D-6E8A-4147-A177-3AD203B41FA5}">
                      <a16:colId xmlns:a16="http://schemas.microsoft.com/office/drawing/2014/main" val="3869486618"/>
                    </a:ext>
                  </a:extLst>
                </a:gridCol>
                <a:gridCol w="5909848">
                  <a:extLst>
                    <a:ext uri="{9D8B030D-6E8A-4147-A177-3AD203B41FA5}">
                      <a16:colId xmlns:a16="http://schemas.microsoft.com/office/drawing/2014/main" val="1792934815"/>
                    </a:ext>
                  </a:extLst>
                </a:gridCol>
              </a:tblGrid>
              <a:tr h="508000">
                <a:tc>
                  <a:txBody>
                    <a:bodyPr/>
                    <a:lstStyle/>
                    <a:p>
                      <a:pPr marL="0" marR="0">
                        <a:lnSpc>
                          <a:spcPct val="107000"/>
                        </a:lnSpc>
                        <a:spcBef>
                          <a:spcPts val="0"/>
                        </a:spcBef>
                        <a:spcAft>
                          <a:spcPts val="0"/>
                        </a:spcAft>
                      </a:pPr>
                      <a:r>
                        <a:rPr lang="en-US" sz="1600" b="1" dirty="0">
                          <a:effectLst/>
                          <a:latin typeface="Calibri"/>
                          <a:ea typeface="Calibri" panose="020F0502020204030204" pitchFamily="34" charset="0"/>
                          <a:cs typeface="Times New Roman"/>
                        </a:rPr>
                        <a:t>Sector / group</a:t>
                      </a:r>
                    </a:p>
                  </a:txBody>
                  <a:tcPr marL="68580" marR="68580" marT="0" marB="0"/>
                </a:tc>
                <a:tc>
                  <a:txBody>
                    <a:bodyPr/>
                    <a:lstStyle/>
                    <a:p>
                      <a:pPr marL="0" marR="0" lvl="0">
                        <a:lnSpc>
                          <a:spcPct val="107000"/>
                        </a:lnSpc>
                        <a:spcBef>
                          <a:spcPts val="0"/>
                        </a:spcBef>
                        <a:spcAft>
                          <a:spcPts val="0"/>
                        </a:spcAft>
                        <a:buNone/>
                      </a:pPr>
                      <a:r>
                        <a:rPr lang="en-US" sz="1600" b="1" dirty="0">
                          <a:effectLst/>
                          <a:latin typeface="Calibri"/>
                          <a:cs typeface="Times New Roman"/>
                        </a:rPr>
                        <a:t>Timing for input into SMOKE (triennial year*)</a:t>
                      </a:r>
                      <a:endParaRPr lang="en-US" dirty="0"/>
                    </a:p>
                  </a:txBody>
                  <a:tcPr marL="68580" marR="68580" marT="0" marB="0"/>
                </a:tc>
                <a:tc>
                  <a:txBody>
                    <a:bodyPr/>
                    <a:lstStyle/>
                    <a:p>
                      <a:pPr marL="0" marR="0">
                        <a:lnSpc>
                          <a:spcPct val="107000"/>
                        </a:lnSpc>
                        <a:spcBef>
                          <a:spcPts val="0"/>
                        </a:spcBef>
                        <a:spcAft>
                          <a:spcPts val="0"/>
                        </a:spcAft>
                      </a:pPr>
                      <a:r>
                        <a:rPr lang="en-US" sz="1600" b="1" dirty="0">
                          <a:effectLst/>
                          <a:latin typeface="Calibri"/>
                          <a:ea typeface="Calibri" panose="020F0502020204030204" pitchFamily="34" charset="0"/>
                          <a:cs typeface="Times New Roman"/>
                        </a:rPr>
                        <a:t>Approach</a:t>
                      </a:r>
                      <a:endParaRPr lang="en-US" sz="1600" dirty="0">
                        <a:effectLst/>
                        <a:latin typeface="Calibri"/>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6297748"/>
                  </a:ext>
                </a:extLst>
              </a:tr>
              <a:tr h="664768">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Point (includes </a:t>
                      </a:r>
                      <a:r>
                        <a:rPr lang="en-US" sz="1400" dirty="0">
                          <a:effectLst/>
                          <a:highlight>
                            <a:srgbClr val="FFFF00"/>
                          </a:highlight>
                          <a:latin typeface="Calibri"/>
                          <a:ea typeface="Calibri" panose="020F0502020204030204" pitchFamily="34" charset="0"/>
                          <a:cs typeface="Times New Roman"/>
                        </a:rPr>
                        <a:t>airports</a:t>
                      </a:r>
                      <a:r>
                        <a:rPr lang="en-US" sz="1400" dirty="0">
                          <a:effectLst/>
                          <a:latin typeface="Calibri"/>
                          <a:ea typeface="Calibri" panose="020F0502020204030204" pitchFamily="34" charset="0"/>
                          <a:cs typeface="Times New Roman"/>
                        </a:rPr>
                        <a:t>)</a:t>
                      </a:r>
                    </a:p>
                  </a:txBody>
                  <a:tcPr marL="68580" marR="68580" marT="0" marB="0"/>
                </a:tc>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MET Year + 1.5</a:t>
                      </a:r>
                    </a:p>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(2020 in June 2022)</a:t>
                      </a:r>
                    </a:p>
                  </a:txBody>
                  <a:tcPr marL="68580" marR="68580" marT="0" marB="0"/>
                </a:tc>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Use </a:t>
                      </a:r>
                      <a:r>
                        <a:rPr lang="en-US" sz="1400" b="0" dirty="0">
                          <a:solidFill>
                            <a:schemeClr val="tx1"/>
                          </a:solidFill>
                          <a:effectLst/>
                          <a:latin typeface="Calibri"/>
                          <a:ea typeface="Calibri" panose="020F0502020204030204" pitchFamily="34" charset="0"/>
                          <a:cs typeface="Times New Roman"/>
                        </a:rPr>
                        <a:t>annual NEI &amp; CEMS data, projections </a:t>
                      </a:r>
                      <a:r>
                        <a:rPr lang="en-US" sz="1400" dirty="0">
                          <a:effectLst/>
                          <a:latin typeface="Calibri"/>
                          <a:ea typeface="Calibri" panose="020F0502020204030204" pitchFamily="34" charset="0"/>
                          <a:cs typeface="Times New Roman"/>
                        </a:rPr>
                        <a:t>using activity data for non-triennial years for airports and railyards</a:t>
                      </a:r>
                    </a:p>
                  </a:txBody>
                  <a:tcPr marL="68580" marR="68580" marT="0" marB="0"/>
                </a:tc>
                <a:extLst>
                  <a:ext uri="{0D108BD9-81ED-4DB2-BD59-A6C34878D82A}">
                    <a16:rowId xmlns:a16="http://schemas.microsoft.com/office/drawing/2014/main" val="1196733578"/>
                  </a:ext>
                </a:extLst>
              </a:tr>
              <a:tr h="461238">
                <a:tc>
                  <a:txBody>
                    <a:bodyPr/>
                    <a:lstStyle/>
                    <a:p>
                      <a:pPr marL="0" marR="0">
                        <a:lnSpc>
                          <a:spcPct val="107000"/>
                        </a:lnSpc>
                        <a:spcBef>
                          <a:spcPts val="0"/>
                        </a:spcBef>
                        <a:spcAft>
                          <a:spcPts val="0"/>
                        </a:spcAft>
                      </a:pPr>
                      <a:r>
                        <a:rPr lang="en-US" sz="1400" dirty="0">
                          <a:effectLst/>
                          <a:highlight>
                            <a:srgbClr val="FFFF00"/>
                          </a:highlight>
                          <a:latin typeface="Calibri"/>
                          <a:ea typeface="Calibri" panose="020F0502020204030204" pitchFamily="34" charset="0"/>
                          <a:cs typeface="Times New Roman"/>
                        </a:rPr>
                        <a:t>Onroad/Nonroad</a:t>
                      </a:r>
                    </a:p>
                  </a:txBody>
                  <a:tcPr marL="68580" marR="68580" marT="0" marB="0"/>
                </a:tc>
                <a:tc>
                  <a:txBody>
                    <a:bodyPr/>
                    <a:lstStyle/>
                    <a:p>
                      <a:pPr marL="0" marR="0" lvl="0">
                        <a:lnSpc>
                          <a:spcPct val="107000"/>
                        </a:lnSpc>
                        <a:spcBef>
                          <a:spcPts val="0"/>
                        </a:spcBef>
                        <a:spcAft>
                          <a:spcPts val="0"/>
                        </a:spcAft>
                        <a:buNone/>
                      </a:pPr>
                      <a:r>
                        <a:rPr lang="en-US" sz="1400" b="0" i="0" u="none" strike="noStrike" noProof="0" dirty="0">
                          <a:effectLst/>
                          <a:latin typeface="Calibri"/>
                        </a:rPr>
                        <a:t>MET Year + 1.75</a:t>
                      </a:r>
                    </a:p>
                    <a:p>
                      <a:pPr marL="0" marR="0" lvl="0">
                        <a:lnSpc>
                          <a:spcPct val="107000"/>
                        </a:lnSpc>
                        <a:spcBef>
                          <a:spcPts val="0"/>
                        </a:spcBef>
                        <a:spcAft>
                          <a:spcPts val="0"/>
                        </a:spcAft>
                        <a:buNone/>
                      </a:pPr>
                      <a:r>
                        <a:rPr lang="en-US" sz="1400" b="0" i="0" u="none" strike="noStrike" noProof="0" dirty="0">
                          <a:effectLst/>
                          <a:latin typeface="Calibri"/>
                        </a:rPr>
                        <a:t>(2020 in September 2022)</a:t>
                      </a:r>
                      <a:endParaRPr lang="en-US" sz="1400" dirty="0"/>
                    </a:p>
                  </a:txBody>
                  <a:tcPr marL="68580" marR="68580" marT="0" marB="0"/>
                </a:tc>
                <a:tc>
                  <a:txBody>
                    <a:bodyPr/>
                    <a:lstStyle/>
                    <a:p>
                      <a:pPr marL="0" marR="0">
                        <a:lnSpc>
                          <a:spcPct val="107000"/>
                        </a:lnSpc>
                        <a:spcBef>
                          <a:spcPts val="0"/>
                        </a:spcBef>
                        <a:spcAft>
                          <a:spcPts val="0"/>
                        </a:spcAft>
                      </a:pPr>
                      <a:r>
                        <a:rPr lang="en-US" sz="1400">
                          <a:effectLst/>
                          <a:latin typeface="Calibri"/>
                          <a:ea typeface="Calibri" panose="020F0502020204030204" pitchFamily="34" charset="0"/>
                          <a:cs typeface="Times New Roman"/>
                        </a:rPr>
                        <a:t>MOVES with VMT and inputs based on triennial-submitted data or projections for non-triennial years</a:t>
                      </a:r>
                    </a:p>
                  </a:txBody>
                  <a:tcPr marL="68580" marR="68580" marT="0" marB="0"/>
                </a:tc>
                <a:extLst>
                  <a:ext uri="{0D108BD9-81ED-4DB2-BD59-A6C34878D82A}">
                    <a16:rowId xmlns:a16="http://schemas.microsoft.com/office/drawing/2014/main" val="2570742312"/>
                  </a:ext>
                </a:extLst>
              </a:tr>
              <a:tr h="461238">
                <a:tc>
                  <a:txBody>
                    <a:bodyPr/>
                    <a:lstStyle/>
                    <a:p>
                      <a:pPr marL="0" marR="0">
                        <a:lnSpc>
                          <a:spcPct val="107000"/>
                        </a:lnSpc>
                        <a:spcBef>
                          <a:spcPts val="0"/>
                        </a:spcBef>
                        <a:spcAft>
                          <a:spcPts val="0"/>
                        </a:spcAft>
                      </a:pPr>
                      <a:r>
                        <a:rPr lang="en-US" sz="1400" dirty="0">
                          <a:effectLst/>
                          <a:highlight>
                            <a:srgbClr val="FFFF00"/>
                          </a:highlight>
                          <a:latin typeface="Calibri"/>
                          <a:ea typeface="Calibri" panose="020F0502020204030204" pitchFamily="34" charset="0"/>
                          <a:cs typeface="Times New Roman"/>
                        </a:rPr>
                        <a:t>CMV</a:t>
                      </a:r>
                    </a:p>
                  </a:txBody>
                  <a:tcPr marL="68580" marR="68580" marT="0" marB="0">
                    <a:solidFill>
                      <a:schemeClr val="accent2">
                        <a:lumMod val="20000"/>
                        <a:lumOff val="80000"/>
                      </a:schemeClr>
                    </a:solidFill>
                  </a:tcPr>
                </a:tc>
                <a:tc>
                  <a:txBody>
                    <a:bodyPr/>
                    <a:lstStyle/>
                    <a:p>
                      <a:pPr marL="0" marR="0" lvl="0">
                        <a:lnSpc>
                          <a:spcPct val="107000"/>
                        </a:lnSpc>
                        <a:spcBef>
                          <a:spcPts val="0"/>
                        </a:spcBef>
                        <a:spcAft>
                          <a:spcPts val="0"/>
                        </a:spcAft>
                        <a:buNone/>
                      </a:pPr>
                      <a:r>
                        <a:rPr lang="en-US" sz="1400" b="0" i="0" u="none" strike="noStrike" noProof="0" dirty="0">
                          <a:effectLst/>
                          <a:latin typeface="Calibri"/>
                        </a:rPr>
                        <a:t>MET Year + 1.75</a:t>
                      </a:r>
                    </a:p>
                    <a:p>
                      <a:pPr marL="0" marR="0" lvl="0">
                        <a:lnSpc>
                          <a:spcPct val="107000"/>
                        </a:lnSpc>
                        <a:spcBef>
                          <a:spcPts val="0"/>
                        </a:spcBef>
                        <a:spcAft>
                          <a:spcPts val="0"/>
                        </a:spcAft>
                        <a:buNone/>
                      </a:pPr>
                      <a:r>
                        <a:rPr lang="en-US" sz="1400" b="0" i="0" u="none" strike="noStrike" noProof="0" dirty="0">
                          <a:effectLst/>
                          <a:latin typeface="Calibri"/>
                        </a:rPr>
                        <a:t>(2020 in September 2022)</a:t>
                      </a:r>
                      <a:endParaRPr lang="en-US" sz="1400" dirty="0"/>
                    </a:p>
                  </a:txBody>
                  <a:tcPr marL="68580" marR="68580" marT="0" marB="0">
                    <a:solidFill>
                      <a:schemeClr val="accent2">
                        <a:lumMod val="20000"/>
                        <a:lumOff val="80000"/>
                      </a:schemeClr>
                    </a:solidFill>
                  </a:tcPr>
                </a:tc>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Projection from triennial OR approach to use AIS year-specific data if can further automate process</a:t>
                      </a:r>
                    </a:p>
                  </a:txBody>
                  <a:tcPr marL="68580" marR="68580" marT="0" marB="0">
                    <a:solidFill>
                      <a:schemeClr val="accent2">
                        <a:lumMod val="20000"/>
                        <a:lumOff val="80000"/>
                      </a:schemeClr>
                    </a:solidFill>
                  </a:tcPr>
                </a:tc>
                <a:extLst>
                  <a:ext uri="{0D108BD9-81ED-4DB2-BD59-A6C34878D82A}">
                    <a16:rowId xmlns:a16="http://schemas.microsoft.com/office/drawing/2014/main" val="1743920648"/>
                  </a:ext>
                </a:extLst>
              </a:tr>
              <a:tr h="855578">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Fires</a:t>
                      </a:r>
                    </a:p>
                  </a:txBody>
                  <a:tcPr marL="68580" marR="68580" marT="0" marB="0"/>
                </a:tc>
                <a:tc>
                  <a:txBody>
                    <a:bodyPr/>
                    <a:lstStyle/>
                    <a:p>
                      <a:pPr marL="0" marR="0" lvl="0">
                        <a:lnSpc>
                          <a:spcPct val="107000"/>
                        </a:lnSpc>
                        <a:spcBef>
                          <a:spcPts val="0"/>
                        </a:spcBef>
                        <a:spcAft>
                          <a:spcPts val="0"/>
                        </a:spcAft>
                        <a:buNone/>
                      </a:pPr>
                      <a:r>
                        <a:rPr lang="en-US" sz="1400" b="0" i="0" u="none" strike="noStrike" noProof="0" dirty="0">
                          <a:effectLst/>
                          <a:latin typeface="Calibri"/>
                        </a:rPr>
                        <a:t>Met Year + 1.75</a:t>
                      </a:r>
                    </a:p>
                    <a:p>
                      <a:pPr marL="0" marR="0" lvl="0">
                        <a:lnSpc>
                          <a:spcPct val="107000"/>
                        </a:lnSpc>
                        <a:spcBef>
                          <a:spcPts val="0"/>
                        </a:spcBef>
                        <a:spcAft>
                          <a:spcPts val="0"/>
                        </a:spcAft>
                        <a:buNone/>
                      </a:pPr>
                      <a:r>
                        <a:rPr lang="en-US" sz="1400" b="0" i="0" u="none" strike="noStrike" noProof="0" dirty="0">
                          <a:effectLst/>
                          <a:latin typeface="Calibri"/>
                        </a:rPr>
                        <a:t>(2020 in September 2022)</a:t>
                      </a:r>
                      <a:endParaRPr lang="en-US" sz="1400" dirty="0"/>
                    </a:p>
                  </a:txBody>
                  <a:tcPr marL="68580" marR="68580" marT="0" marB="0"/>
                </a:tc>
                <a:tc>
                  <a:txBody>
                    <a:bodyPr/>
                    <a:lstStyle/>
                    <a:p>
                      <a:pPr marL="0" marR="0">
                        <a:lnSpc>
                          <a:spcPct val="107000"/>
                        </a:lnSpc>
                        <a:spcBef>
                          <a:spcPts val="0"/>
                        </a:spcBef>
                        <a:spcAft>
                          <a:spcPts val="0"/>
                        </a:spcAft>
                      </a:pPr>
                      <a:r>
                        <a:rPr lang="en-US" sz="1400">
                          <a:effectLst/>
                          <a:latin typeface="Calibri"/>
                          <a:ea typeface="Calibri" panose="020F0502020204030204" pitchFamily="34" charset="0"/>
                          <a:cs typeface="Times New Roman"/>
                        </a:rPr>
                        <a:t>Default approach for non-NEI year has been to use a small subset of national activity data to estimate fires.   We are recommending using entire national activity data suite that is used for NEI for ALL years.   No SLT data for non-NEI years is planned.</a:t>
                      </a:r>
                    </a:p>
                  </a:txBody>
                  <a:tcPr marL="68580" marR="68580" marT="0" marB="0"/>
                </a:tc>
                <a:extLst>
                  <a:ext uri="{0D108BD9-81ED-4DB2-BD59-A6C34878D82A}">
                    <a16:rowId xmlns:a16="http://schemas.microsoft.com/office/drawing/2014/main" val="1482410160"/>
                  </a:ext>
                </a:extLst>
              </a:tr>
              <a:tr h="412089">
                <a:tc>
                  <a:txBody>
                    <a:bodyPr/>
                    <a:lstStyle/>
                    <a:p>
                      <a:pPr marL="0" lvl="0">
                        <a:lnSpc>
                          <a:spcPct val="107000"/>
                        </a:lnSpc>
                        <a:spcBef>
                          <a:spcPts val="0"/>
                        </a:spcBef>
                        <a:spcAft>
                          <a:spcPts val="0"/>
                        </a:spcAft>
                        <a:buNone/>
                      </a:pPr>
                      <a:r>
                        <a:rPr lang="en-US" sz="1400" b="0" i="0" u="none" strike="noStrike" noProof="0">
                          <a:effectLst/>
                          <a:latin typeface="Calibri"/>
                        </a:rPr>
                        <a:t>One-time event</a:t>
                      </a:r>
                      <a:endParaRPr lang="en-US" sz="1400">
                        <a:effectLst/>
                        <a:latin typeface="Calibri"/>
                        <a:ea typeface="Calibri" panose="020F0502020204030204" pitchFamily="34" charset="0"/>
                        <a:cs typeface="Times New Roman"/>
                      </a:endParaRPr>
                    </a:p>
                  </a:txBody>
                  <a:tcPr marL="68580" marR="68580" marT="0" marB="0"/>
                </a:tc>
                <a:tc>
                  <a:txBody>
                    <a:bodyPr/>
                    <a:lstStyle/>
                    <a:p>
                      <a:pPr marL="0" marR="0" lvl="0">
                        <a:lnSpc>
                          <a:spcPct val="107000"/>
                        </a:lnSpc>
                        <a:spcBef>
                          <a:spcPts val="0"/>
                        </a:spcBef>
                        <a:spcAft>
                          <a:spcPts val="0"/>
                        </a:spcAft>
                        <a:buNone/>
                      </a:pPr>
                      <a:r>
                        <a:rPr lang="en-US" sz="1400" b="0" i="0" u="none" strike="noStrike" noProof="0" dirty="0">
                          <a:effectLst/>
                          <a:latin typeface="Calibri"/>
                        </a:rPr>
                        <a:t>Fit in, as necessary</a:t>
                      </a:r>
                    </a:p>
                  </a:txBody>
                  <a:tcPr marL="68580" marR="68580" marT="0" marB="0"/>
                </a:tc>
                <a:tc>
                  <a:txBody>
                    <a:bodyPr/>
                    <a:lstStyle/>
                    <a:p>
                      <a:pPr marL="0" lvl="0">
                        <a:lnSpc>
                          <a:spcPct val="107000"/>
                        </a:lnSpc>
                        <a:spcBef>
                          <a:spcPts val="0"/>
                        </a:spcBef>
                        <a:spcAft>
                          <a:spcPts val="0"/>
                        </a:spcAft>
                        <a:buNone/>
                      </a:pPr>
                      <a:r>
                        <a:rPr lang="en-US" sz="1400">
                          <a:effectLst/>
                          <a:latin typeface="Calibri"/>
                          <a:ea typeface="Calibri" panose="020F0502020204030204" pitchFamily="34" charset="0"/>
                          <a:cs typeface="Times New Roman"/>
                        </a:rPr>
                        <a:t>Non-CONUS – Hawaii volcano in 2018</a:t>
                      </a:r>
                    </a:p>
                    <a:p>
                      <a:pPr marL="0" lvl="0">
                        <a:lnSpc>
                          <a:spcPct val="107000"/>
                        </a:lnSpc>
                        <a:spcBef>
                          <a:spcPts val="0"/>
                        </a:spcBef>
                        <a:spcAft>
                          <a:spcPts val="0"/>
                        </a:spcAft>
                        <a:buNone/>
                      </a:pPr>
                      <a:r>
                        <a:rPr lang="en-US" sz="1400">
                          <a:effectLst/>
                          <a:latin typeface="Calibri"/>
                          <a:ea typeface="Calibri" panose="020F0502020204030204" pitchFamily="34" charset="0"/>
                          <a:cs typeface="Times New Roman"/>
                        </a:rPr>
                        <a:t>Collaborate with ORD</a:t>
                      </a:r>
                    </a:p>
                  </a:txBody>
                  <a:tcPr marL="68580" marR="68580" marT="0" marB="0"/>
                </a:tc>
                <a:extLst>
                  <a:ext uri="{0D108BD9-81ED-4DB2-BD59-A6C34878D82A}">
                    <a16:rowId xmlns:a16="http://schemas.microsoft.com/office/drawing/2014/main" val="3606823995"/>
                  </a:ext>
                </a:extLst>
              </a:tr>
              <a:tr h="493535">
                <a:tc>
                  <a:txBody>
                    <a:bodyPr/>
                    <a:lstStyle/>
                    <a:p>
                      <a:pPr marL="0" lvl="0">
                        <a:lnSpc>
                          <a:spcPct val="107000"/>
                        </a:lnSpc>
                        <a:spcBef>
                          <a:spcPts val="0"/>
                        </a:spcBef>
                        <a:spcAft>
                          <a:spcPts val="0"/>
                        </a:spcAft>
                        <a:buNone/>
                      </a:pPr>
                      <a:r>
                        <a:rPr lang="en-US" sz="1400">
                          <a:effectLst/>
                          <a:latin typeface="Calibri"/>
                          <a:ea typeface="Calibri" panose="020F0502020204030204" pitchFamily="34" charset="0"/>
                          <a:cs typeface="Times New Roman"/>
                        </a:rPr>
                        <a:t>Oil and gas</a:t>
                      </a:r>
                    </a:p>
                  </a:txBody>
                  <a:tcPr marL="68580" marR="68580" marT="0" marB="0"/>
                </a:tc>
                <a:tc>
                  <a:txBody>
                    <a:bodyPr/>
                    <a:lstStyle/>
                    <a:p>
                      <a:pPr marL="0" marR="0" lvl="0">
                        <a:lnSpc>
                          <a:spcPct val="107000"/>
                        </a:lnSpc>
                        <a:spcBef>
                          <a:spcPts val="0"/>
                        </a:spcBef>
                        <a:spcAft>
                          <a:spcPts val="0"/>
                        </a:spcAft>
                        <a:buNone/>
                      </a:pPr>
                      <a:r>
                        <a:rPr lang="en-US" sz="1400" b="0" i="0" u="none" strike="noStrike" noProof="0" dirty="0">
                          <a:effectLst/>
                          <a:latin typeface="Calibri"/>
                        </a:rPr>
                        <a:t>MET Year + 1.75</a:t>
                      </a:r>
                      <a:endParaRPr lang="en-US" sz="1400" b="0" i="0" u="none" strike="noStrike" noProof="0" dirty="0">
                        <a:effectLst/>
                        <a:latin typeface="Trebuchet MS"/>
                      </a:endParaRPr>
                    </a:p>
                    <a:p>
                      <a:pPr marL="0" marR="0" lvl="0">
                        <a:lnSpc>
                          <a:spcPct val="107000"/>
                        </a:lnSpc>
                        <a:spcBef>
                          <a:spcPts val="0"/>
                        </a:spcBef>
                        <a:spcAft>
                          <a:spcPts val="0"/>
                        </a:spcAft>
                        <a:buNone/>
                      </a:pPr>
                      <a:r>
                        <a:rPr lang="en-US" sz="1400" b="0" i="0" u="none" strike="noStrike" noProof="0" dirty="0">
                          <a:effectLst/>
                          <a:latin typeface="Calibri"/>
                        </a:rPr>
                        <a:t>(2020 in September 2022)</a:t>
                      </a:r>
                      <a:endParaRPr lang="en-US" dirty="0"/>
                    </a:p>
                  </a:txBody>
                  <a:tcPr marL="68580" marR="68580" marT="0" marB="0"/>
                </a:tc>
                <a:tc>
                  <a:txBody>
                    <a:bodyPr/>
                    <a:lstStyle/>
                    <a:p>
                      <a:pPr marL="0" lvl="0">
                        <a:lnSpc>
                          <a:spcPct val="107000"/>
                        </a:lnSpc>
                        <a:spcBef>
                          <a:spcPts val="0"/>
                        </a:spcBef>
                        <a:spcAft>
                          <a:spcPts val="0"/>
                        </a:spcAft>
                        <a:buNone/>
                      </a:pPr>
                      <a:r>
                        <a:rPr lang="en-US" sz="1400">
                          <a:effectLst/>
                          <a:latin typeface="Calibri"/>
                          <a:ea typeface="Calibri" panose="020F0502020204030204" pitchFamily="34" charset="0"/>
                          <a:cs typeface="Times New Roman"/>
                        </a:rPr>
                        <a:t>Oil and gas tool run or projections.  If run tool, also produce year-specific surrogates and temporal profiles.</a:t>
                      </a:r>
                    </a:p>
                  </a:txBody>
                  <a:tcPr marL="68580" marR="68580" marT="0" marB="0"/>
                </a:tc>
                <a:extLst>
                  <a:ext uri="{0D108BD9-81ED-4DB2-BD59-A6C34878D82A}">
                    <a16:rowId xmlns:a16="http://schemas.microsoft.com/office/drawing/2014/main" val="900822169"/>
                  </a:ext>
                </a:extLst>
              </a:tr>
              <a:tr h="412089">
                <a:tc>
                  <a:txBody>
                    <a:bodyPr/>
                    <a:lstStyle/>
                    <a:p>
                      <a:pPr marL="0" lvl="0">
                        <a:lnSpc>
                          <a:spcPct val="107000"/>
                        </a:lnSpc>
                        <a:spcBef>
                          <a:spcPts val="0"/>
                        </a:spcBef>
                        <a:spcAft>
                          <a:spcPts val="0"/>
                        </a:spcAft>
                        <a:buNone/>
                      </a:pPr>
                      <a:r>
                        <a:rPr lang="en-US" sz="1400" dirty="0">
                          <a:effectLst/>
                          <a:latin typeface="Calibri"/>
                          <a:ea typeface="Calibri" panose="020F0502020204030204" pitchFamily="34" charset="0"/>
                          <a:cs typeface="Times New Roman"/>
                        </a:rPr>
                        <a:t>Nonpoint (includes </a:t>
                      </a:r>
                      <a:r>
                        <a:rPr lang="en-US" sz="1400" dirty="0">
                          <a:effectLst/>
                          <a:highlight>
                            <a:srgbClr val="FFFF00"/>
                          </a:highlight>
                          <a:latin typeface="Calibri"/>
                          <a:ea typeface="Calibri" panose="020F0502020204030204" pitchFamily="34" charset="0"/>
                          <a:cs typeface="Times New Roman"/>
                        </a:rPr>
                        <a:t>rail)</a:t>
                      </a:r>
                    </a:p>
                  </a:txBody>
                  <a:tcPr marL="68580" marR="68580" marT="0" marB="0"/>
                </a:tc>
                <a:tc>
                  <a:txBody>
                    <a:bodyPr/>
                    <a:lstStyle/>
                    <a:p>
                      <a:pPr marL="0" marR="0" lvl="0">
                        <a:lnSpc>
                          <a:spcPct val="107000"/>
                        </a:lnSpc>
                        <a:spcBef>
                          <a:spcPts val="0"/>
                        </a:spcBef>
                        <a:spcAft>
                          <a:spcPts val="0"/>
                        </a:spcAft>
                        <a:buNone/>
                      </a:pPr>
                      <a:r>
                        <a:rPr lang="en-US" sz="1400" b="0" i="0" u="none" strike="noStrike" noProof="0" dirty="0">
                          <a:effectLst/>
                          <a:latin typeface="Calibri"/>
                        </a:rPr>
                        <a:t>Met Year + 2.25*</a:t>
                      </a:r>
                      <a:endParaRPr lang="en-US" sz="1400" b="0" i="0" u="none" strike="noStrike" noProof="0" dirty="0">
                        <a:effectLst/>
                      </a:endParaRPr>
                    </a:p>
                    <a:p>
                      <a:pPr marL="0" marR="0" lvl="0">
                        <a:lnSpc>
                          <a:spcPct val="107000"/>
                        </a:lnSpc>
                        <a:spcBef>
                          <a:spcPts val="0"/>
                        </a:spcBef>
                        <a:spcAft>
                          <a:spcPts val="0"/>
                        </a:spcAft>
                        <a:buNone/>
                      </a:pPr>
                      <a:r>
                        <a:rPr lang="en-US" sz="1400" b="0" i="0" u="none" strike="noStrike" noProof="0" dirty="0">
                          <a:effectLst/>
                          <a:latin typeface="Calibri"/>
                        </a:rPr>
                        <a:t>(2020 in March 2023)</a:t>
                      </a:r>
                      <a:endParaRPr lang="en-US" sz="1400" b="0" i="0" u="none" strike="noStrike" noProof="0" dirty="0">
                        <a:effectLst/>
                      </a:endParaRPr>
                    </a:p>
                  </a:txBody>
                  <a:tcPr marL="68580" marR="68580" marT="0" marB="0"/>
                </a:tc>
                <a:tc>
                  <a:txBody>
                    <a:bodyPr/>
                    <a:lstStyle/>
                    <a:p>
                      <a:pPr marL="0" lvl="0">
                        <a:lnSpc>
                          <a:spcPct val="107000"/>
                        </a:lnSpc>
                        <a:spcBef>
                          <a:spcPts val="0"/>
                        </a:spcBef>
                        <a:spcAft>
                          <a:spcPts val="0"/>
                        </a:spcAft>
                        <a:buNone/>
                      </a:pPr>
                      <a:r>
                        <a:rPr lang="en-US" sz="1400" dirty="0">
                          <a:effectLst/>
                          <a:latin typeface="Calibri"/>
                          <a:ea typeface="Calibri" panose="020F0502020204030204" pitchFamily="34" charset="0"/>
                          <a:cs typeface="Times New Roman"/>
                        </a:rPr>
                        <a:t>Triennial or non-triennial year projections</a:t>
                      </a:r>
                    </a:p>
                    <a:p>
                      <a:pPr marL="0" lvl="0">
                        <a:lnSpc>
                          <a:spcPct val="107000"/>
                        </a:lnSpc>
                        <a:spcBef>
                          <a:spcPts val="0"/>
                        </a:spcBef>
                        <a:spcAft>
                          <a:spcPts val="0"/>
                        </a:spcAft>
                        <a:buNone/>
                      </a:pPr>
                      <a:endParaRPr lang="en-US" sz="1400" dirty="0">
                        <a:effectLst/>
                        <a:latin typeface="Calibri"/>
                        <a:ea typeface="Calibri" panose="020F0502020204030204" pitchFamily="34" charset="0"/>
                        <a:cs typeface="Times New Roman"/>
                      </a:endParaRPr>
                    </a:p>
                  </a:txBody>
                  <a:tcPr marL="68580" marR="68580" marT="0" marB="0"/>
                </a:tc>
                <a:extLst>
                  <a:ext uri="{0D108BD9-81ED-4DB2-BD59-A6C34878D82A}">
                    <a16:rowId xmlns:a16="http://schemas.microsoft.com/office/drawing/2014/main" val="1177672964"/>
                  </a:ext>
                </a:extLst>
              </a:tr>
              <a:tr h="412089">
                <a:tc>
                  <a:txBody>
                    <a:bodyPr/>
                    <a:lstStyle/>
                    <a:p>
                      <a:pPr marL="0" marR="0">
                        <a:lnSpc>
                          <a:spcPct val="107000"/>
                        </a:lnSpc>
                        <a:spcBef>
                          <a:spcPts val="0"/>
                        </a:spcBef>
                        <a:spcAft>
                          <a:spcPts val="0"/>
                        </a:spcAft>
                      </a:pPr>
                      <a:r>
                        <a:rPr lang="en-US" sz="1400" dirty="0" err="1">
                          <a:effectLst/>
                          <a:latin typeface="Calibri"/>
                          <a:ea typeface="Calibri" panose="020F0502020204030204" pitchFamily="34" charset="0"/>
                          <a:cs typeface="Times New Roman"/>
                        </a:rPr>
                        <a:t>Biogenics</a:t>
                      </a:r>
                      <a:endParaRPr lang="en-US" sz="1400" dirty="0">
                        <a:effectLst/>
                        <a:latin typeface="Calibri"/>
                        <a:ea typeface="Calibri" panose="020F0502020204030204" pitchFamily="34" charset="0"/>
                        <a:cs typeface="Times New Roman"/>
                      </a:endParaRPr>
                    </a:p>
                  </a:txBody>
                  <a:tcPr marL="68580" marR="68580" marT="0" marB="0"/>
                </a:tc>
                <a:tc>
                  <a:txBody>
                    <a:bodyPr/>
                    <a:lstStyle/>
                    <a:p>
                      <a:pPr marL="0" marR="0" lvl="0">
                        <a:lnSpc>
                          <a:spcPct val="100000"/>
                        </a:lnSpc>
                        <a:spcBef>
                          <a:spcPts val="0"/>
                        </a:spcBef>
                        <a:spcAft>
                          <a:spcPts val="0"/>
                        </a:spcAft>
                        <a:buNone/>
                      </a:pPr>
                      <a:r>
                        <a:rPr lang="en-US" sz="1400" dirty="0">
                          <a:effectLst/>
                          <a:latin typeface="Calibri"/>
                          <a:cs typeface="Times New Roman"/>
                        </a:rPr>
                        <a:t>Year-specific</a:t>
                      </a:r>
                      <a:endParaRPr lang="en-US" sz="1400" dirty="0"/>
                    </a:p>
                  </a:txBody>
                  <a:tcPr marL="68580" marR="68580" marT="0" marB="0"/>
                </a:tc>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Year-specific </a:t>
                      </a:r>
                    </a:p>
                  </a:txBody>
                  <a:tcPr marL="68580" marR="68580" marT="0" marB="0"/>
                </a:tc>
                <a:extLst>
                  <a:ext uri="{0D108BD9-81ED-4DB2-BD59-A6C34878D82A}">
                    <a16:rowId xmlns:a16="http://schemas.microsoft.com/office/drawing/2014/main" val="4204684346"/>
                  </a:ext>
                </a:extLst>
              </a:tr>
              <a:tr h="412089">
                <a:tc>
                  <a:txBody>
                    <a:bodyPr/>
                    <a:lstStyle/>
                    <a:p>
                      <a:pPr marL="0" marR="0">
                        <a:lnSpc>
                          <a:spcPct val="107000"/>
                        </a:lnSpc>
                        <a:spcBef>
                          <a:spcPts val="0"/>
                        </a:spcBef>
                        <a:spcAft>
                          <a:spcPts val="0"/>
                        </a:spcAft>
                      </a:pPr>
                      <a:r>
                        <a:rPr lang="en-US" sz="1400">
                          <a:effectLst/>
                          <a:latin typeface="Calibri"/>
                          <a:ea typeface="Calibri" panose="020F0502020204030204" pitchFamily="34" charset="0"/>
                          <a:cs typeface="Times New Roman"/>
                        </a:rPr>
                        <a:t>Speciation</a:t>
                      </a:r>
                    </a:p>
                  </a:txBody>
                  <a:tcPr marL="68580" marR="68580" marT="0" marB="0"/>
                </a:tc>
                <a:tc>
                  <a:txBody>
                    <a:bodyPr/>
                    <a:lstStyle/>
                    <a:p>
                      <a:pPr marL="0" marR="0" lvl="0">
                        <a:lnSpc>
                          <a:spcPct val="100000"/>
                        </a:lnSpc>
                        <a:spcBef>
                          <a:spcPts val="0"/>
                        </a:spcBef>
                        <a:spcAft>
                          <a:spcPts val="0"/>
                        </a:spcAft>
                        <a:buNone/>
                      </a:pPr>
                      <a:r>
                        <a:rPr lang="en-US" sz="1200"/>
                        <a:t>No later than latest inventory piece</a:t>
                      </a:r>
                    </a:p>
                  </a:txBody>
                  <a:tcPr marL="68580" marR="68580" marT="0" marB="0"/>
                </a:tc>
                <a:tc>
                  <a:txBody>
                    <a:bodyPr/>
                    <a:lstStyle/>
                    <a:p>
                      <a:pPr marL="0" marR="0">
                        <a:lnSpc>
                          <a:spcPct val="107000"/>
                        </a:lnSpc>
                        <a:spcBef>
                          <a:spcPts val="0"/>
                        </a:spcBef>
                        <a:spcAft>
                          <a:spcPts val="0"/>
                        </a:spcAft>
                      </a:pPr>
                      <a:r>
                        <a:rPr lang="en-US" sz="1400" dirty="0">
                          <a:effectLst/>
                          <a:latin typeface="Calibri"/>
                          <a:ea typeface="Calibri" panose="020F0502020204030204" pitchFamily="34" charset="0"/>
                          <a:cs typeface="Times New Roman"/>
                        </a:rPr>
                        <a:t>Use HAP emissions for explicit CB6 species: naphthalene, benzene, acetaldehyde, formaldehyde and methanol</a:t>
                      </a:r>
                    </a:p>
                  </a:txBody>
                  <a:tcPr marL="68580" marR="68580" marT="0" marB="0"/>
                </a:tc>
                <a:extLst>
                  <a:ext uri="{0D108BD9-81ED-4DB2-BD59-A6C34878D82A}">
                    <a16:rowId xmlns:a16="http://schemas.microsoft.com/office/drawing/2014/main" val="2207163657"/>
                  </a:ext>
                </a:extLst>
              </a:tr>
            </a:tbl>
          </a:graphicData>
        </a:graphic>
      </p:graphicFrame>
      <p:sp>
        <p:nvSpPr>
          <p:cNvPr id="2" name="TextBox 1">
            <a:extLst>
              <a:ext uri="{FF2B5EF4-FFF2-40B4-BE49-F238E27FC236}">
                <a16:creationId xmlns:a16="http://schemas.microsoft.com/office/drawing/2014/main" id="{A03E9121-E2A4-4179-B033-3B1053C82BC3}"/>
              </a:ext>
            </a:extLst>
          </p:cNvPr>
          <p:cNvSpPr txBox="1"/>
          <p:nvPr/>
        </p:nvSpPr>
        <p:spPr>
          <a:xfrm>
            <a:off x="312818" y="1012568"/>
            <a:ext cx="8984455" cy="369332"/>
          </a:xfrm>
          <a:prstGeom prst="rect">
            <a:avLst/>
          </a:prstGeom>
          <a:noFill/>
        </p:spPr>
        <p:txBody>
          <a:bodyPr wrap="square" rtlCol="0">
            <a:spAutoFit/>
          </a:bodyPr>
          <a:lstStyle/>
          <a:p>
            <a:r>
              <a:rPr lang="en-US"/>
              <a:t>The following approach meets the needs for both annual CDC and annual air toxics</a:t>
            </a:r>
          </a:p>
        </p:txBody>
      </p:sp>
    </p:spTree>
    <p:extLst>
      <p:ext uri="{BB962C8B-B14F-4D97-AF65-F5344CB8AC3E}">
        <p14:creationId xmlns:p14="http://schemas.microsoft.com/office/powerpoint/2010/main" val="2311199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3EBDA-756C-44DE-B1AC-34A918804379}"/>
              </a:ext>
            </a:extLst>
          </p:cNvPr>
          <p:cNvSpPr>
            <a:spLocks noGrp="1"/>
          </p:cNvSpPr>
          <p:nvPr>
            <p:ph type="title"/>
          </p:nvPr>
        </p:nvSpPr>
        <p:spPr/>
        <p:txBody>
          <a:bodyPr/>
          <a:lstStyle/>
          <a:p>
            <a:r>
              <a:rPr lang="en-US">
                <a:solidFill>
                  <a:schemeClr val="accent2"/>
                </a:solidFill>
              </a:rPr>
              <a:t>Air Quality Modeling Approach</a:t>
            </a:r>
          </a:p>
        </p:txBody>
      </p:sp>
      <p:sp>
        <p:nvSpPr>
          <p:cNvPr id="3" name="Content Placeholder 2">
            <a:extLst>
              <a:ext uri="{FF2B5EF4-FFF2-40B4-BE49-F238E27FC236}">
                <a16:creationId xmlns:a16="http://schemas.microsoft.com/office/drawing/2014/main" id="{D7F74264-AA01-4443-85C0-0F2D99EBA9C6}"/>
              </a:ext>
            </a:extLst>
          </p:cNvPr>
          <p:cNvSpPr>
            <a:spLocks noGrp="1"/>
          </p:cNvSpPr>
          <p:nvPr>
            <p:ph idx="1"/>
          </p:nvPr>
        </p:nvSpPr>
        <p:spPr>
          <a:xfrm>
            <a:off x="677334" y="1368879"/>
            <a:ext cx="8977668" cy="5487015"/>
          </a:xfrm>
        </p:spPr>
        <p:txBody>
          <a:bodyPr vert="horz" lIns="91440" tIns="45720" rIns="91440" bIns="45720" rtlCol="0" anchor="t">
            <a:normAutofit lnSpcReduction="10000"/>
          </a:bodyPr>
          <a:lstStyle/>
          <a:p>
            <a:r>
              <a:rPr lang="en-US" sz="2000"/>
              <a:t>MET data from Weather Research Forecast (WRF) model</a:t>
            </a:r>
          </a:p>
          <a:p>
            <a:pPr lvl="1"/>
            <a:r>
              <a:rPr lang="en-US"/>
              <a:t>CONUS typically generated for CDC, other regulatory projects, and for permitting</a:t>
            </a:r>
          </a:p>
          <a:p>
            <a:pPr lvl="1"/>
            <a:r>
              <a:rPr lang="en-US"/>
              <a:t>Separate WRF runs for non-CONUS domains</a:t>
            </a:r>
          </a:p>
          <a:p>
            <a:pPr lvl="1"/>
            <a:r>
              <a:rPr lang="en-US"/>
              <a:t>MMIF outputs for AERMET pre-processing needed for AERMOD</a:t>
            </a:r>
          </a:p>
          <a:p>
            <a:r>
              <a:rPr lang="en-US" sz="2000"/>
              <a:t>Multi-Pollutant version of CMAQ</a:t>
            </a:r>
          </a:p>
          <a:p>
            <a:pPr lvl="1"/>
            <a:r>
              <a:rPr lang="en-US">
                <a:ea typeface="+mn-lt"/>
                <a:cs typeface="+mn-lt"/>
              </a:rPr>
              <a:t>ORD provides MP version for our CONUS and Non-CONUS simulations</a:t>
            </a:r>
            <a:endParaRPr lang="en-US"/>
          </a:p>
          <a:p>
            <a:pPr lvl="1"/>
            <a:r>
              <a:rPr lang="en-US"/>
              <a:t>Boundary conditions from most recent hemispheric run and remote concentration estimates</a:t>
            </a:r>
          </a:p>
          <a:p>
            <a:pPr lvl="1"/>
            <a:r>
              <a:rPr lang="en-US">
                <a:solidFill>
                  <a:schemeClr val="tx1"/>
                </a:solidFill>
              </a:rPr>
              <a:t>HAP Zero-out runs for fires and </a:t>
            </a:r>
            <a:r>
              <a:rPr lang="en-US" err="1">
                <a:solidFill>
                  <a:schemeClr val="tx1"/>
                </a:solidFill>
              </a:rPr>
              <a:t>biogenics</a:t>
            </a:r>
            <a:r>
              <a:rPr lang="en-US">
                <a:solidFill>
                  <a:schemeClr val="tx1"/>
                </a:solidFill>
              </a:rPr>
              <a:t> (facilitates hybrid approach)</a:t>
            </a:r>
          </a:p>
          <a:p>
            <a:r>
              <a:rPr lang="en-US" sz="2000"/>
              <a:t>Latest regulatory version of AERMOD run at NCC </a:t>
            </a:r>
          </a:p>
          <a:p>
            <a:pPr lvl="1"/>
            <a:r>
              <a:rPr lang="en-US" sz="1800"/>
              <a:t>Model unit emissions rate / apply post processing</a:t>
            </a:r>
          </a:p>
          <a:p>
            <a:pPr lvl="1"/>
            <a:r>
              <a:rPr lang="en-US"/>
              <a:t>Gridded, block and monitor receptors</a:t>
            </a:r>
          </a:p>
          <a:p>
            <a:pPr lvl="1"/>
            <a:r>
              <a:rPr lang="en-US"/>
              <a:t>Urban/rural using population (or land use)</a:t>
            </a:r>
          </a:p>
          <a:p>
            <a:r>
              <a:rPr lang="en-US" sz="2000"/>
              <a:t>Hybrid approach combining CMAQ and AERMOD results</a:t>
            </a:r>
          </a:p>
          <a:p>
            <a:pPr lvl="1"/>
            <a:r>
              <a:rPr lang="en-US" sz="1800"/>
              <a:t>Compute census tract average concentrations</a:t>
            </a:r>
          </a:p>
          <a:p>
            <a:endParaRPr lang="en-US"/>
          </a:p>
        </p:txBody>
      </p:sp>
      <p:sp>
        <p:nvSpPr>
          <p:cNvPr id="4" name="Slide Number Placeholder 3">
            <a:extLst>
              <a:ext uri="{FF2B5EF4-FFF2-40B4-BE49-F238E27FC236}">
                <a16:creationId xmlns:a16="http://schemas.microsoft.com/office/drawing/2014/main" id="{2E2F030E-B5A3-4FC7-BFF5-60BAB29F98C5}"/>
              </a:ext>
            </a:extLst>
          </p:cNvPr>
          <p:cNvSpPr>
            <a:spLocks noGrp="1"/>
          </p:cNvSpPr>
          <p:nvPr>
            <p:ph type="sldNum" sz="quarter" idx="12"/>
          </p:nvPr>
        </p:nvSpPr>
        <p:spPr/>
        <p:txBody>
          <a:bodyPr/>
          <a:lstStyle/>
          <a:p>
            <a:fld id="{428CBA98-EC98-4357-9F0D-64C7F7CCECB9}" type="slidenum">
              <a:rPr lang="en-US" smtClean="0"/>
              <a:pPr/>
              <a:t>12</a:t>
            </a:fld>
            <a:endParaRPr lang="en-US"/>
          </a:p>
        </p:txBody>
      </p:sp>
    </p:spTree>
    <p:extLst>
      <p:ext uri="{BB962C8B-B14F-4D97-AF65-F5344CB8AC3E}">
        <p14:creationId xmlns:p14="http://schemas.microsoft.com/office/powerpoint/2010/main" val="396106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A6430-07DD-4CFC-AFAE-2DEE3312B0FE}"/>
              </a:ext>
            </a:extLst>
          </p:cNvPr>
          <p:cNvSpPr>
            <a:spLocks noGrp="1"/>
          </p:cNvSpPr>
          <p:nvPr>
            <p:ph type="title"/>
          </p:nvPr>
        </p:nvSpPr>
        <p:spPr>
          <a:xfrm>
            <a:off x="208878" y="413413"/>
            <a:ext cx="10559639" cy="1110587"/>
          </a:xfrm>
        </p:spPr>
        <p:txBody>
          <a:bodyPr>
            <a:normAutofit/>
          </a:bodyPr>
          <a:lstStyle/>
          <a:p>
            <a:r>
              <a:rPr lang="en-US" sz="4000">
                <a:solidFill>
                  <a:schemeClr val="accent2"/>
                </a:solidFill>
              </a:rPr>
              <a:t>Timing of Annual Platform</a:t>
            </a:r>
          </a:p>
        </p:txBody>
      </p:sp>
      <p:sp>
        <p:nvSpPr>
          <p:cNvPr id="3" name="Content Placeholder 2">
            <a:extLst>
              <a:ext uri="{FF2B5EF4-FFF2-40B4-BE49-F238E27FC236}">
                <a16:creationId xmlns:a16="http://schemas.microsoft.com/office/drawing/2014/main" id="{2EE121E8-88AA-456B-AFE4-503FF62E24FF}"/>
              </a:ext>
            </a:extLst>
          </p:cNvPr>
          <p:cNvSpPr>
            <a:spLocks noGrp="1"/>
          </p:cNvSpPr>
          <p:nvPr>
            <p:ph idx="1"/>
          </p:nvPr>
        </p:nvSpPr>
        <p:spPr>
          <a:xfrm>
            <a:off x="283695" y="964188"/>
            <a:ext cx="10940837" cy="5855258"/>
          </a:xfrm>
        </p:spPr>
        <p:txBody>
          <a:bodyPr vert="horz" lIns="91440" tIns="45720" rIns="91440" bIns="45720" rtlCol="0" anchor="t">
            <a:normAutofit fontScale="92500" lnSpcReduction="20000"/>
          </a:bodyPr>
          <a:lstStyle/>
          <a:p>
            <a:pPr marL="457200" lvl="1" indent="0">
              <a:buNone/>
            </a:pPr>
            <a:endParaRPr lang="en-US" sz="2400">
              <a:solidFill>
                <a:schemeClr val="tx1"/>
              </a:solidFill>
            </a:endParaRPr>
          </a:p>
          <a:p>
            <a:pPr lvl="1"/>
            <a:r>
              <a:rPr lang="en-US" sz="2400">
                <a:solidFill>
                  <a:schemeClr val="tx1"/>
                </a:solidFill>
              </a:rPr>
              <a:t>Link to annual CDC product (CONUS) = MET year + 2.5, add time for non-CONUS</a:t>
            </a:r>
          </a:p>
          <a:p>
            <a:pPr lvl="1"/>
            <a:r>
              <a:rPr lang="en-US" sz="2400">
                <a:solidFill>
                  <a:schemeClr val="tx1"/>
                </a:solidFill>
              </a:rPr>
              <a:t>CONUS CMAQ simulations</a:t>
            </a:r>
          </a:p>
          <a:p>
            <a:pPr lvl="2"/>
            <a:r>
              <a:rPr lang="en-US" sz="2100">
                <a:solidFill>
                  <a:schemeClr val="tx1"/>
                </a:solidFill>
              </a:rPr>
              <a:t>Emissions in April (e.g., 2018 completed April 2021)</a:t>
            </a:r>
          </a:p>
          <a:p>
            <a:pPr lvl="2"/>
            <a:r>
              <a:rPr lang="en-US" sz="2100">
                <a:solidFill>
                  <a:schemeClr val="tx1"/>
                </a:solidFill>
              </a:rPr>
              <a:t>Modeling in June (e.g., 2018 completed June 2021) </a:t>
            </a:r>
          </a:p>
          <a:p>
            <a:pPr lvl="1"/>
            <a:r>
              <a:rPr lang="en-US" sz="2400">
                <a:solidFill>
                  <a:schemeClr val="tx1"/>
                </a:solidFill>
              </a:rPr>
              <a:t>Non-CONUS CMAQ simulations</a:t>
            </a:r>
          </a:p>
          <a:p>
            <a:pPr lvl="2"/>
            <a:r>
              <a:rPr lang="en-US" sz="2100">
                <a:solidFill>
                  <a:schemeClr val="tx1"/>
                </a:solidFill>
              </a:rPr>
              <a:t>Emissions in April (e.g. 2018 completed April 2021)</a:t>
            </a:r>
          </a:p>
          <a:p>
            <a:pPr lvl="2"/>
            <a:r>
              <a:rPr lang="en-US" sz="2100">
                <a:solidFill>
                  <a:schemeClr val="tx1"/>
                </a:solidFill>
              </a:rPr>
              <a:t>Air Quality in July (e.g., 2018 completed July 2021)</a:t>
            </a:r>
          </a:p>
          <a:p>
            <a:pPr lvl="1"/>
            <a:r>
              <a:rPr lang="en-US" sz="2400">
                <a:solidFill>
                  <a:schemeClr val="tx1"/>
                </a:solidFill>
              </a:rPr>
              <a:t>CMAQ Zero outs simulations (2 per domain, 2 x 4 = 8)</a:t>
            </a:r>
          </a:p>
          <a:p>
            <a:pPr lvl="2"/>
            <a:r>
              <a:rPr lang="en-US" sz="2100">
                <a:solidFill>
                  <a:schemeClr val="tx1"/>
                </a:solidFill>
              </a:rPr>
              <a:t>CONUS in July</a:t>
            </a:r>
          </a:p>
          <a:p>
            <a:pPr lvl="2"/>
            <a:r>
              <a:rPr lang="en-US" sz="2100">
                <a:solidFill>
                  <a:schemeClr val="tx1"/>
                </a:solidFill>
              </a:rPr>
              <a:t>Non-CONUS in August</a:t>
            </a:r>
          </a:p>
          <a:p>
            <a:pPr lvl="1"/>
            <a:r>
              <a:rPr lang="en-US" sz="2300">
                <a:solidFill>
                  <a:schemeClr val="tx1"/>
                </a:solidFill>
              </a:rPr>
              <a:t>AERMOD simulations </a:t>
            </a:r>
          </a:p>
          <a:p>
            <a:pPr lvl="2"/>
            <a:r>
              <a:rPr lang="en-US" sz="2100">
                <a:solidFill>
                  <a:schemeClr val="tx1"/>
                </a:solidFill>
                <a:ea typeface="+mn-lt"/>
                <a:cs typeface="+mn-lt"/>
              </a:rPr>
              <a:t>CONUS and Non-CONUS conducted at NCC in parallel with CMAQ simulations</a:t>
            </a:r>
          </a:p>
          <a:p>
            <a:pPr lvl="1"/>
            <a:r>
              <a:rPr lang="en-US" sz="2400">
                <a:solidFill>
                  <a:schemeClr val="tx1"/>
                </a:solidFill>
              </a:rPr>
              <a:t>Hybrid approach results</a:t>
            </a:r>
          </a:p>
          <a:p>
            <a:pPr lvl="2"/>
            <a:r>
              <a:rPr lang="en-US" sz="2100">
                <a:solidFill>
                  <a:schemeClr val="tx1"/>
                </a:solidFill>
              </a:rPr>
              <a:t>1 month after CMAQ &amp; AERMOD simulations complete</a:t>
            </a:r>
          </a:p>
          <a:p>
            <a:pPr lvl="1"/>
            <a:endParaRPr lang="en-US" sz="2200">
              <a:solidFill>
                <a:schemeClr val="tx1"/>
              </a:solidFill>
            </a:endParaRPr>
          </a:p>
          <a:p>
            <a:endParaRPr lang="en-US" sz="2800">
              <a:solidFill>
                <a:schemeClr val="tx1"/>
              </a:solidFill>
            </a:endParaRPr>
          </a:p>
        </p:txBody>
      </p:sp>
      <p:sp>
        <p:nvSpPr>
          <p:cNvPr id="4" name="Slide Number Placeholder 3">
            <a:extLst>
              <a:ext uri="{FF2B5EF4-FFF2-40B4-BE49-F238E27FC236}">
                <a16:creationId xmlns:a16="http://schemas.microsoft.com/office/drawing/2014/main" id="{1D4375A9-D4E6-4F72-9C63-1AD6F8C470B9}"/>
              </a:ext>
            </a:extLst>
          </p:cNvPr>
          <p:cNvSpPr>
            <a:spLocks noGrp="1"/>
          </p:cNvSpPr>
          <p:nvPr>
            <p:ph type="sldNum" sz="quarter" idx="12"/>
          </p:nvPr>
        </p:nvSpPr>
        <p:spPr>
          <a:xfrm>
            <a:off x="11508661" y="6492875"/>
            <a:ext cx="683339" cy="365125"/>
          </a:xfrm>
        </p:spPr>
        <p:txBody>
          <a:bodyPr/>
          <a:lstStyle/>
          <a:p>
            <a:fld id="{428CBA98-EC98-4357-9F0D-64C7F7CCECB9}" type="slidenum">
              <a:rPr lang="en-US" smtClean="0"/>
              <a:t>13</a:t>
            </a:fld>
            <a:endParaRPr lang="en-US"/>
          </a:p>
        </p:txBody>
      </p:sp>
    </p:spTree>
    <p:extLst>
      <p:ext uri="{BB962C8B-B14F-4D97-AF65-F5344CB8AC3E}">
        <p14:creationId xmlns:p14="http://schemas.microsoft.com/office/powerpoint/2010/main" val="1901603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9CC36-8D8C-4CE1-BF2E-1FAECB234988}"/>
              </a:ext>
            </a:extLst>
          </p:cNvPr>
          <p:cNvSpPr>
            <a:spLocks noGrp="1"/>
          </p:cNvSpPr>
          <p:nvPr>
            <p:ph type="title"/>
          </p:nvPr>
        </p:nvSpPr>
        <p:spPr>
          <a:xfrm>
            <a:off x="677334" y="609600"/>
            <a:ext cx="10458124" cy="1320800"/>
          </a:xfrm>
        </p:spPr>
        <p:txBody>
          <a:bodyPr/>
          <a:lstStyle/>
          <a:p>
            <a:r>
              <a:rPr lang="en-US">
                <a:solidFill>
                  <a:schemeClr val="accent2"/>
                </a:solidFill>
              </a:rPr>
              <a:t>Costs: Leveraging CDC &amp; Other Existing Projects</a:t>
            </a:r>
          </a:p>
        </p:txBody>
      </p:sp>
      <p:sp>
        <p:nvSpPr>
          <p:cNvPr id="3" name="Content Placeholder 2">
            <a:extLst>
              <a:ext uri="{FF2B5EF4-FFF2-40B4-BE49-F238E27FC236}">
                <a16:creationId xmlns:a16="http://schemas.microsoft.com/office/drawing/2014/main" id="{6271D6FF-60A1-4E45-B517-1545466FE878}"/>
              </a:ext>
            </a:extLst>
          </p:cNvPr>
          <p:cNvSpPr>
            <a:spLocks noGrp="1"/>
          </p:cNvSpPr>
          <p:nvPr>
            <p:ph idx="1"/>
          </p:nvPr>
        </p:nvSpPr>
        <p:spPr>
          <a:xfrm>
            <a:off x="569180" y="1343026"/>
            <a:ext cx="9931672" cy="5335359"/>
          </a:xfrm>
        </p:spPr>
        <p:txBody>
          <a:bodyPr vert="horz" lIns="91440" tIns="45720" rIns="91440" bIns="45720" rtlCol="0" anchor="t">
            <a:normAutofit/>
          </a:bodyPr>
          <a:lstStyle/>
          <a:p>
            <a:r>
              <a:rPr lang="en-US" sz="2400" dirty="0"/>
              <a:t>Currently can leverage CDC Phase project &amp; other work efforts:</a:t>
            </a:r>
          </a:p>
          <a:p>
            <a:pPr lvl="1"/>
            <a:r>
              <a:rPr lang="en-US" sz="2000" dirty="0"/>
              <a:t>CMAQ and AERMOD MET Inputs (for CONUS)</a:t>
            </a:r>
          </a:p>
          <a:p>
            <a:pPr lvl="1"/>
            <a:r>
              <a:rPr lang="en-US" sz="2000" dirty="0"/>
              <a:t>Year-specific Inventories</a:t>
            </a:r>
          </a:p>
          <a:p>
            <a:pPr lvl="1"/>
            <a:r>
              <a:rPr lang="en-US" sz="2000" dirty="0"/>
              <a:t>SMOKE runs</a:t>
            </a:r>
          </a:p>
          <a:p>
            <a:pPr lvl="1"/>
            <a:r>
              <a:rPr lang="en-US" sz="2000" dirty="0"/>
              <a:t>CMAQ CONUS simulation (year-specific)</a:t>
            </a:r>
          </a:p>
          <a:p>
            <a:r>
              <a:rPr lang="en-US" sz="2400" dirty="0"/>
              <a:t>Added for this approach so need recurring resources:</a:t>
            </a:r>
          </a:p>
          <a:p>
            <a:pPr lvl="1"/>
            <a:r>
              <a:rPr lang="en-US" sz="2000" dirty="0">
                <a:solidFill>
                  <a:schemeClr val="tx2"/>
                </a:solidFill>
              </a:rPr>
              <a:t>Non-CONUS MET </a:t>
            </a:r>
          </a:p>
          <a:p>
            <a:pPr lvl="1"/>
            <a:r>
              <a:rPr lang="en-US" sz="2000" dirty="0">
                <a:solidFill>
                  <a:schemeClr val="tx2"/>
                </a:solidFill>
              </a:rPr>
              <a:t>Non-CONUS CMAQ simulations</a:t>
            </a:r>
          </a:p>
          <a:p>
            <a:pPr lvl="1"/>
            <a:r>
              <a:rPr lang="en-US" sz="2000" dirty="0">
                <a:solidFill>
                  <a:schemeClr val="tx2"/>
                </a:solidFill>
                <a:ea typeface="+mn-lt"/>
                <a:cs typeface="+mn-lt"/>
              </a:rPr>
              <a:t>CMAQ Zero-outs: HAP Source attribution </a:t>
            </a:r>
            <a:endParaRPr lang="en-US" sz="2000" dirty="0">
              <a:solidFill>
                <a:schemeClr val="tx2"/>
              </a:solidFill>
            </a:endParaRPr>
          </a:p>
          <a:p>
            <a:pPr lvl="1"/>
            <a:r>
              <a:rPr lang="en-US" sz="2000" dirty="0">
                <a:solidFill>
                  <a:schemeClr val="tx2"/>
                </a:solidFill>
              </a:rPr>
              <a:t>CONUS &amp; Non-CONUS AERMOD model-ready emissions and model simulations</a:t>
            </a:r>
          </a:p>
          <a:p>
            <a:pPr lvl="1"/>
            <a:r>
              <a:rPr lang="en-US" sz="2000" dirty="0">
                <a:solidFill>
                  <a:schemeClr val="tx2"/>
                </a:solidFill>
              </a:rPr>
              <a:t>Hybrid approach for HAP concentration estimates</a:t>
            </a:r>
            <a:endParaRPr lang="en-US" dirty="0">
              <a:solidFill>
                <a:schemeClr val="tx2"/>
              </a:solidFill>
            </a:endParaRPr>
          </a:p>
          <a:p>
            <a:pPr lvl="1"/>
            <a:endParaRPr lang="en-US" sz="2000" dirty="0">
              <a:solidFill>
                <a:schemeClr val="tx2"/>
              </a:solidFill>
            </a:endParaRPr>
          </a:p>
        </p:txBody>
      </p:sp>
      <p:sp>
        <p:nvSpPr>
          <p:cNvPr id="4" name="Slide Number Placeholder 3">
            <a:extLst>
              <a:ext uri="{FF2B5EF4-FFF2-40B4-BE49-F238E27FC236}">
                <a16:creationId xmlns:a16="http://schemas.microsoft.com/office/drawing/2014/main" id="{B80CC4A2-9877-4E5B-9E41-4650C2B7B2CA}"/>
              </a:ext>
            </a:extLst>
          </p:cNvPr>
          <p:cNvSpPr>
            <a:spLocks noGrp="1"/>
          </p:cNvSpPr>
          <p:nvPr>
            <p:ph type="sldNum" sz="quarter" idx="12"/>
          </p:nvPr>
        </p:nvSpPr>
        <p:spPr/>
        <p:txBody>
          <a:bodyPr/>
          <a:lstStyle/>
          <a:p>
            <a:fld id="{428CBA98-EC98-4357-9F0D-64C7F7CCECB9}" type="slidenum">
              <a:rPr lang="en-US" smtClean="0"/>
              <a:pPr/>
              <a:t>14</a:t>
            </a:fld>
            <a:endParaRPr lang="en-US"/>
          </a:p>
        </p:txBody>
      </p:sp>
    </p:spTree>
    <p:extLst>
      <p:ext uri="{BB962C8B-B14F-4D97-AF65-F5344CB8AC3E}">
        <p14:creationId xmlns:p14="http://schemas.microsoft.com/office/powerpoint/2010/main" val="3589727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72A3696-C1C2-4F27-A1FC-54AFCAF4EF05}"/>
              </a:ext>
            </a:extLst>
          </p:cNvPr>
          <p:cNvSpPr>
            <a:spLocks noGrp="1"/>
          </p:cNvSpPr>
          <p:nvPr>
            <p:ph type="title"/>
          </p:nvPr>
        </p:nvSpPr>
        <p:spPr>
          <a:xfrm>
            <a:off x="668592" y="180465"/>
            <a:ext cx="8596668" cy="1320800"/>
          </a:xfrm>
        </p:spPr>
        <p:txBody>
          <a:bodyPr>
            <a:normAutofit/>
          </a:bodyPr>
          <a:lstStyle/>
          <a:p>
            <a:r>
              <a:rPr lang="en-US" sz="3200">
                <a:solidFill>
                  <a:schemeClr val="accent2"/>
                </a:solidFill>
              </a:rPr>
              <a:t>Resources: Costs and FTE</a:t>
            </a:r>
          </a:p>
        </p:txBody>
      </p:sp>
      <p:sp>
        <p:nvSpPr>
          <p:cNvPr id="4" name="Slide Number Placeholder 3">
            <a:extLst>
              <a:ext uri="{FF2B5EF4-FFF2-40B4-BE49-F238E27FC236}">
                <a16:creationId xmlns:a16="http://schemas.microsoft.com/office/drawing/2014/main" id="{A559E96E-9596-4EF9-9F3F-5F69F7CADC1A}"/>
              </a:ext>
            </a:extLst>
          </p:cNvPr>
          <p:cNvSpPr>
            <a:spLocks noGrp="1"/>
          </p:cNvSpPr>
          <p:nvPr>
            <p:ph type="sldNum" sz="quarter" idx="12"/>
          </p:nvPr>
        </p:nvSpPr>
        <p:spPr>
          <a:xfrm>
            <a:off x="11318097" y="6406487"/>
            <a:ext cx="683339" cy="365125"/>
          </a:xfrm>
        </p:spPr>
        <p:txBody>
          <a:bodyPr/>
          <a:lstStyle/>
          <a:p>
            <a:fld id="{428CBA98-EC98-4357-9F0D-64C7F7CCECB9}" type="slidenum">
              <a:rPr lang="en-US" smtClean="0"/>
              <a:pPr/>
              <a:t>15</a:t>
            </a:fld>
            <a:endParaRPr lang="en-US"/>
          </a:p>
        </p:txBody>
      </p:sp>
      <p:graphicFrame>
        <p:nvGraphicFramePr>
          <p:cNvPr id="5" name="Table 7">
            <a:extLst>
              <a:ext uri="{FF2B5EF4-FFF2-40B4-BE49-F238E27FC236}">
                <a16:creationId xmlns:a16="http://schemas.microsoft.com/office/drawing/2014/main" id="{4BB4C4D9-B719-4C0E-A342-AAEA16D27F4F}"/>
              </a:ext>
            </a:extLst>
          </p:cNvPr>
          <p:cNvGraphicFramePr>
            <a:graphicFrameLocks noGrp="1"/>
          </p:cNvGraphicFramePr>
          <p:nvPr>
            <p:extLst>
              <p:ext uri="{D42A27DB-BD31-4B8C-83A1-F6EECF244321}">
                <p14:modId xmlns:p14="http://schemas.microsoft.com/office/powerpoint/2010/main" val="1547045408"/>
              </p:ext>
            </p:extLst>
          </p:nvPr>
        </p:nvGraphicFramePr>
        <p:xfrm>
          <a:off x="500742" y="674914"/>
          <a:ext cx="10653857" cy="6107297"/>
        </p:xfrm>
        <a:graphic>
          <a:graphicData uri="http://schemas.openxmlformats.org/drawingml/2006/table">
            <a:tbl>
              <a:tblPr firstRow="1" bandRow="1">
                <a:tableStyleId>{5C22544A-7EE6-4342-B048-85BDC9FD1C3A}</a:tableStyleId>
              </a:tblPr>
              <a:tblGrid>
                <a:gridCol w="3347777">
                  <a:extLst>
                    <a:ext uri="{9D8B030D-6E8A-4147-A177-3AD203B41FA5}">
                      <a16:colId xmlns:a16="http://schemas.microsoft.com/office/drawing/2014/main" val="633061565"/>
                    </a:ext>
                  </a:extLst>
                </a:gridCol>
                <a:gridCol w="2260879">
                  <a:extLst>
                    <a:ext uri="{9D8B030D-6E8A-4147-A177-3AD203B41FA5}">
                      <a16:colId xmlns:a16="http://schemas.microsoft.com/office/drawing/2014/main" val="3869486618"/>
                    </a:ext>
                  </a:extLst>
                </a:gridCol>
                <a:gridCol w="1227645">
                  <a:extLst>
                    <a:ext uri="{9D8B030D-6E8A-4147-A177-3AD203B41FA5}">
                      <a16:colId xmlns:a16="http://schemas.microsoft.com/office/drawing/2014/main" val="570021675"/>
                    </a:ext>
                  </a:extLst>
                </a:gridCol>
                <a:gridCol w="1005679">
                  <a:extLst>
                    <a:ext uri="{9D8B030D-6E8A-4147-A177-3AD203B41FA5}">
                      <a16:colId xmlns:a16="http://schemas.microsoft.com/office/drawing/2014/main" val="423600357"/>
                    </a:ext>
                  </a:extLst>
                </a:gridCol>
                <a:gridCol w="622169">
                  <a:extLst>
                    <a:ext uri="{9D8B030D-6E8A-4147-A177-3AD203B41FA5}">
                      <a16:colId xmlns:a16="http://schemas.microsoft.com/office/drawing/2014/main" val="3269875655"/>
                    </a:ext>
                  </a:extLst>
                </a:gridCol>
                <a:gridCol w="2189708">
                  <a:extLst>
                    <a:ext uri="{9D8B030D-6E8A-4147-A177-3AD203B41FA5}">
                      <a16:colId xmlns:a16="http://schemas.microsoft.com/office/drawing/2014/main" val="1645296714"/>
                    </a:ext>
                  </a:extLst>
                </a:gridCol>
              </a:tblGrid>
              <a:tr h="548560">
                <a:tc>
                  <a:txBody>
                    <a:bodyPr/>
                    <a:lstStyle/>
                    <a:p>
                      <a:pPr marL="0" marR="0" algn="ctr">
                        <a:lnSpc>
                          <a:spcPct val="107000"/>
                        </a:lnSpc>
                        <a:spcBef>
                          <a:spcPts val="0"/>
                        </a:spcBef>
                        <a:spcAft>
                          <a:spcPts val="0"/>
                        </a:spcAft>
                      </a:pPr>
                      <a:r>
                        <a:rPr lang="en-US" sz="1600" b="1">
                          <a:effectLst/>
                          <a:latin typeface="Calibri"/>
                          <a:ea typeface="Calibri" panose="020F0502020204030204" pitchFamily="34" charset="0"/>
                          <a:cs typeface="Times New Roman"/>
                        </a:rPr>
                        <a:t>Item</a:t>
                      </a:r>
                      <a:endParaRPr lang="en-US" sz="1600">
                        <a:effectLst/>
                        <a:latin typeface="Calibri"/>
                        <a:ea typeface="Calibri" panose="020F0502020204030204" pitchFamily="34" charset="0"/>
                        <a:cs typeface="Times New Roman"/>
                      </a:endParaRPr>
                    </a:p>
                  </a:txBody>
                  <a:tcPr marL="68580" marR="68580" marT="0" marB="0" anchor="ctr"/>
                </a:tc>
                <a:tc gridSpan="3">
                  <a:txBody>
                    <a:bodyPr/>
                    <a:lstStyle/>
                    <a:p>
                      <a:pPr marL="0" marR="0" lvl="0" indent="0" algn="ctr" rtl="0" eaLnBrk="1" fontAlgn="auto" latinLnBrk="0" hangingPunct="1">
                        <a:lnSpc>
                          <a:spcPct val="107000"/>
                        </a:lnSpc>
                        <a:spcBef>
                          <a:spcPts val="0"/>
                        </a:spcBef>
                        <a:spcAft>
                          <a:spcPts val="0"/>
                        </a:spcAft>
                        <a:buFontTx/>
                        <a:buNone/>
                      </a:pPr>
                      <a:r>
                        <a:rPr lang="en-US" sz="1600" b="1">
                          <a:effectLst/>
                          <a:latin typeface="Calibri"/>
                          <a:cs typeface="Times New Roman"/>
                        </a:rPr>
                        <a:t>CMAQ, AERMOD &amp; Hybrid</a:t>
                      </a:r>
                      <a:endParaRPr lang="en-US" sz="1600"/>
                    </a:p>
                  </a:txBody>
                  <a:tcPr marL="68580" marR="68580" marT="0" marB="0"/>
                </a:tc>
                <a:tc hMerge="1">
                  <a:txBody>
                    <a:bodyPr/>
                    <a:lstStyle/>
                    <a:p>
                      <a:pPr marL="0" marR="0" lvl="0" indent="0" algn="ctr" rtl="0" eaLnBrk="1" fontAlgn="auto" latinLnBrk="0" hangingPunct="1">
                        <a:lnSpc>
                          <a:spcPct val="107000"/>
                        </a:lnSpc>
                        <a:spcBef>
                          <a:spcPts val="0"/>
                        </a:spcBef>
                        <a:spcAft>
                          <a:spcPts val="0"/>
                        </a:spcAft>
                        <a:buFontTx/>
                        <a:buNone/>
                      </a:pPr>
                      <a:endParaRPr lang="en-US"/>
                    </a:p>
                  </a:txBody>
                  <a:tcPr marL="68580" marR="68580" marT="0" marB="0" anchor="ctr"/>
                </a:tc>
                <a:tc hMerge="1">
                  <a:txBody>
                    <a:bodyPr/>
                    <a:lstStyle/>
                    <a:p>
                      <a:pPr marL="0" marR="0" lvl="0">
                        <a:lnSpc>
                          <a:spcPct val="107000"/>
                        </a:lnSpc>
                        <a:spcBef>
                          <a:spcPts val="0"/>
                        </a:spcBef>
                        <a:spcAft>
                          <a:spcPts val="0"/>
                        </a:spcAft>
                        <a:buNone/>
                      </a:pPr>
                      <a:endParaRPr lang="en-US"/>
                    </a:p>
                  </a:txBody>
                  <a:tcPr marL="68580" marR="68580" marT="0" marB="0"/>
                </a:tc>
                <a:tc>
                  <a:txBody>
                    <a:bodyPr/>
                    <a:lstStyle/>
                    <a:p>
                      <a:pPr marL="0" marR="0" lvl="0" indent="0" algn="ctr" rtl="0" eaLnBrk="1" fontAlgn="auto" latinLnBrk="0" hangingPunct="1">
                        <a:lnSpc>
                          <a:spcPct val="107000"/>
                        </a:lnSpc>
                        <a:spcBef>
                          <a:spcPts val="0"/>
                        </a:spcBef>
                        <a:spcAft>
                          <a:spcPts val="0"/>
                        </a:spcAft>
                        <a:buFontTx/>
                        <a:buNone/>
                      </a:pPr>
                      <a:endParaRPr lang="en-US" sz="1600"/>
                    </a:p>
                  </a:txBody>
                  <a:tcPr marL="68580" marR="68580" marT="0" marB="0"/>
                </a:tc>
                <a:tc>
                  <a:txBody>
                    <a:bodyPr/>
                    <a:lstStyle/>
                    <a:p>
                      <a:pPr marL="0" marR="0" lvl="0" indent="0" algn="ctr" rtl="0" eaLnBrk="1" fontAlgn="auto" latinLnBrk="0" hangingPunct="1">
                        <a:lnSpc>
                          <a:spcPct val="107000"/>
                        </a:lnSpc>
                        <a:spcBef>
                          <a:spcPts val="0"/>
                        </a:spcBef>
                        <a:spcAft>
                          <a:spcPts val="0"/>
                        </a:spcAft>
                        <a:buFontTx/>
                        <a:buNone/>
                      </a:pPr>
                      <a:endParaRPr lang="en-US" sz="1600"/>
                    </a:p>
                  </a:txBody>
                  <a:tcPr marL="68580" marR="68580" marT="0" marB="0" anchor="ctr"/>
                </a:tc>
                <a:extLst>
                  <a:ext uri="{0D108BD9-81ED-4DB2-BD59-A6C34878D82A}">
                    <a16:rowId xmlns:a16="http://schemas.microsoft.com/office/drawing/2014/main" val="726297748"/>
                  </a:ext>
                </a:extLst>
              </a:tr>
              <a:tr h="932552">
                <a:tc>
                  <a:txBody>
                    <a:bodyPr/>
                    <a:lstStyle/>
                    <a:p>
                      <a:pPr marL="0" marR="0">
                        <a:lnSpc>
                          <a:spcPct val="107000"/>
                        </a:lnSpc>
                        <a:spcBef>
                          <a:spcPts val="0"/>
                        </a:spcBef>
                        <a:spcAft>
                          <a:spcPts val="0"/>
                        </a:spcAft>
                      </a:pPr>
                      <a:endParaRPr lang="en-US" sz="1400">
                        <a:effectLst/>
                        <a:latin typeface="Calibri"/>
                        <a:ea typeface="Calibri" panose="020F0502020204030204" pitchFamily="34" charset="0"/>
                        <a:cs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endParaRPr lang="en-US" sz="1400" b="0">
                        <a:effectLst/>
                        <a:latin typeface="Arial Narrow" panose="020B0606020202030204" pitchFamily="34" charset="0"/>
                        <a:ea typeface="Calibri" panose="020F0502020204030204" pitchFamily="34" charset="0"/>
                        <a:cs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b="1">
                          <a:effectLst/>
                          <a:latin typeface="+mj-lt"/>
                          <a:ea typeface="Calibri" panose="020F0502020204030204" pitchFamily="34" charset="0"/>
                          <a:cs typeface="Times New Roman"/>
                        </a:rPr>
                        <a:t>$ Needed (k)</a:t>
                      </a: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b="1">
                          <a:effectLst/>
                          <a:latin typeface="+mj-lt"/>
                          <a:ea typeface="Calibri" panose="020F0502020204030204" pitchFamily="34" charset="0"/>
                          <a:cs typeface="Times New Roman"/>
                        </a:rPr>
                        <a:t>$ Leveraged  (k)</a:t>
                      </a: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b="1">
                          <a:effectLst/>
                          <a:latin typeface="+mj-lt"/>
                          <a:ea typeface="Calibri" panose="020F0502020204030204" pitchFamily="34" charset="0"/>
                          <a:cs typeface="Times New Roman"/>
                        </a:rPr>
                        <a:t>FTE</a:t>
                      </a: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b="1">
                          <a:effectLst/>
                          <a:latin typeface="+mj-lt"/>
                          <a:ea typeface="Calibri" panose="020F0502020204030204" pitchFamily="34" charset="0"/>
                          <a:cs typeface="Times New Roman"/>
                        </a:rPr>
                        <a:t>Comments</a:t>
                      </a:r>
                    </a:p>
                  </a:txBody>
                  <a:tcPr marL="68580" marR="6858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6720547"/>
                  </a:ext>
                </a:extLst>
              </a:tr>
              <a:tr h="237708">
                <a:tc rowSpan="2">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MET (WRF/MMIF)</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pPr>
                      <a:r>
                        <a:rPr lang="en-US" sz="1200" b="0">
                          <a:effectLst/>
                          <a:latin typeface="+mj-lt"/>
                          <a:ea typeface="Calibri" panose="020F0502020204030204" pitchFamily="34" charset="0"/>
                          <a:cs typeface="Times New Roman"/>
                        </a:rPr>
                        <a:t> CONUS</a:t>
                      </a:r>
                      <a:endParaRPr lang="en-US" sz="1200" b="1">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algn="ctr">
                        <a:lnSpc>
                          <a:spcPct val="100000"/>
                        </a:lnSpc>
                        <a:spcBef>
                          <a:spcPts val="0"/>
                        </a:spcBef>
                        <a:spcAft>
                          <a:spcPts val="0"/>
                        </a:spcAft>
                        <a:buNone/>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b="0" kern="1200">
                          <a:solidFill>
                            <a:schemeClr val="dk1"/>
                          </a:solidFill>
                          <a:latin typeface="+mn-lt"/>
                          <a:ea typeface="+mn-ea"/>
                          <a:cs typeface="+mn-cs"/>
                        </a:rPr>
                        <a:t>40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kern="1200">
                        <a:solidFill>
                          <a:schemeClr val="dk1"/>
                        </a:solidFill>
                        <a:latin typeface="+mn-lt"/>
                        <a:ea typeface="+mn-ea"/>
                        <a:cs typeface="+mn-cs"/>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000" b="0" kern="1200">
                        <a:solidFill>
                          <a:schemeClr val="dk1"/>
                        </a:solidFill>
                        <a:latin typeface="+mn-lt"/>
                        <a:ea typeface="+mn-ea"/>
                        <a:cs typeface="+mn-cs"/>
                      </a:endParaRPr>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06796521"/>
                  </a:ext>
                </a:extLst>
              </a:tr>
              <a:tr h="237708">
                <a:tc vMerge="1">
                  <a:txBody>
                    <a:bodyPr/>
                    <a:lstStyle/>
                    <a:p>
                      <a:endParaRPr lang="en-US"/>
                    </a:p>
                  </a:txBody>
                  <a:tcPr/>
                </a:tc>
                <a:tc>
                  <a:txBody>
                    <a:bodyPr/>
                    <a:lstStyle/>
                    <a:p>
                      <a:r>
                        <a:rPr lang="en-US" sz="1200" b="0">
                          <a:effectLst/>
                          <a:latin typeface="+mj-lt"/>
                          <a:ea typeface="Calibri" panose="020F0502020204030204" pitchFamily="34" charset="0"/>
                          <a:cs typeface="Times New Roman"/>
                        </a:rPr>
                        <a:t> Non-CONUS</a:t>
                      </a:r>
                      <a:endParaRPr lang="en-US"/>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algn="ctr">
                        <a:lnSpc>
                          <a:spcPct val="100000"/>
                        </a:lnSpc>
                        <a:spcBef>
                          <a:spcPts val="0"/>
                        </a:spcBef>
                        <a:spcAft>
                          <a:spcPts val="0"/>
                        </a:spcAft>
                        <a:buNone/>
                      </a:pPr>
                      <a:r>
                        <a:rPr lang="en-US" sz="1400" b="0">
                          <a:effectLst/>
                          <a:latin typeface="+mj-lt"/>
                          <a:ea typeface="Calibri" panose="020F0502020204030204" pitchFamily="34" charset="0"/>
                          <a:cs typeface="Times New Roman"/>
                        </a:rPr>
                        <a:t>50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kern="1200">
                        <a:solidFill>
                          <a:schemeClr val="dk1"/>
                        </a:solidFill>
                        <a:latin typeface="+mn-lt"/>
                        <a:ea typeface="+mn-ea"/>
                        <a:cs typeface="+mn-cs"/>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37159422"/>
                  </a:ext>
                </a:extLst>
              </a:tr>
              <a:tr h="255995">
                <a:tc>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MOVES run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b="0">
                          <a:effectLst/>
                          <a:latin typeface="+mj-lt"/>
                          <a:ea typeface="Calibri" panose="020F0502020204030204" pitchFamily="34" charset="0"/>
                          <a:cs typeface="Times New Roman"/>
                        </a:rPr>
                        <a:t>20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000" b="0" kern="1200">
                        <a:solidFill>
                          <a:schemeClr val="dk1"/>
                        </a:solidFill>
                        <a:effectLst/>
                        <a:latin typeface="+mn-lt"/>
                        <a:ea typeface="Calibri" panose="020F0502020204030204" pitchFamily="34" charset="0"/>
                        <a:cs typeface="Times New Roman"/>
                      </a:endParaRPr>
                    </a:p>
                  </a:txBody>
                  <a:tcPr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2368993"/>
                  </a:ext>
                </a:extLst>
              </a:tr>
              <a:tr h="255995">
                <a:tc>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Oil and Gas run</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1400" b="0">
                          <a:effectLst/>
                          <a:latin typeface="+mj-lt"/>
                          <a:ea typeface="Calibri" panose="020F0502020204030204" pitchFamily="34" charset="0"/>
                          <a:cs typeface="Times New Roman"/>
                        </a:rPr>
                        <a:t>30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a:effectLst/>
                          <a:latin typeface="+mj-lt"/>
                          <a:ea typeface="Calibri" panose="020F0502020204030204" pitchFamily="34" charset="0"/>
                          <a:cs typeface="Times New Roman"/>
                        </a:rPr>
                        <a:t>Sometimes paid for by NEI</a:t>
                      </a:r>
                    </a:p>
                  </a:txBody>
                  <a:tcPr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9430026"/>
                  </a:ext>
                </a:extLst>
              </a:tr>
              <a:tr h="255995">
                <a:tc>
                  <a:txBody>
                    <a:bodyPr/>
                    <a:lstStyle/>
                    <a:p>
                      <a:pPr marL="0" marR="0">
                        <a:lnSpc>
                          <a:spcPct val="107000"/>
                        </a:lnSpc>
                        <a:spcBef>
                          <a:spcPts val="0"/>
                        </a:spcBef>
                        <a:spcAft>
                          <a:spcPts val="0"/>
                        </a:spcAft>
                      </a:pPr>
                      <a:r>
                        <a:rPr lang="en-US" sz="1400" b="1" err="1">
                          <a:effectLst/>
                          <a:latin typeface="Calibri"/>
                          <a:ea typeface="Calibri" panose="020F0502020204030204" pitchFamily="34" charset="0"/>
                          <a:cs typeface="Times New Roman"/>
                        </a:rPr>
                        <a:t>SMARTfire</a:t>
                      </a:r>
                      <a:r>
                        <a:rPr lang="en-US" sz="1400" b="1">
                          <a:effectLst/>
                          <a:latin typeface="Calibri"/>
                          <a:ea typeface="Calibri" panose="020F0502020204030204" pitchFamily="34" charset="0"/>
                          <a:cs typeface="Times New Roman"/>
                        </a:rPr>
                        <a:t> run</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b="0">
                          <a:effectLst/>
                          <a:latin typeface="+mj-lt"/>
                          <a:ea typeface="Calibri" panose="020F0502020204030204" pitchFamily="34" charset="0"/>
                          <a:cs typeface="Times New Roman"/>
                        </a:rPr>
                        <a:t>10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FontTx/>
                        <a:buNone/>
                      </a:pPr>
                      <a:endParaRPr lang="en-US" sz="1000" b="0" kern="1200">
                        <a:solidFill>
                          <a:schemeClr val="dk1"/>
                        </a:solidFill>
                        <a:effectLst/>
                        <a:latin typeface="+mn-lt"/>
                        <a:ea typeface="Calibri" panose="020F0502020204030204" pitchFamily="34" charset="0"/>
                        <a:cs typeface="Times New Roman"/>
                      </a:endParaRPr>
                    </a:p>
                  </a:txBody>
                  <a:tcPr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26262099"/>
                  </a:ext>
                </a:extLst>
              </a:tr>
              <a:tr h="237708">
                <a:tc rowSpan="2">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CMAQ emissions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pPr>
                      <a:r>
                        <a:rPr lang="en-US" sz="1200" b="0">
                          <a:effectLst/>
                          <a:latin typeface="+mj-lt"/>
                          <a:ea typeface="Calibri" panose="020F0502020204030204" pitchFamily="34" charset="0"/>
                          <a:cs typeface="Times New Roman"/>
                        </a:rPr>
                        <a:t> CONUS</a:t>
                      </a:r>
                      <a:endParaRPr lang="en-US" sz="1200" b="1">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b="0">
                          <a:effectLst/>
                          <a:latin typeface="+mj-lt"/>
                          <a:ea typeface="Calibri" panose="020F0502020204030204" pitchFamily="34" charset="0"/>
                          <a:cs typeface="Times New Roman"/>
                        </a:rPr>
                        <a:t>  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0">
                        <a:effectLst/>
                        <a:latin typeface="+mj-lt"/>
                        <a:ea typeface="Calibri" panose="020F0502020204030204" pitchFamily="34" charset="0"/>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000" b="0">
                        <a:effectLst/>
                        <a:latin typeface="+mj-lt"/>
                        <a:ea typeface="Calibri" panose="020F0502020204030204" pitchFamily="34" charset="0"/>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96733578"/>
                  </a:ext>
                </a:extLst>
              </a:tr>
              <a:tr h="255995">
                <a:tc vMerge="1">
                  <a:txBody>
                    <a:bodyPr/>
                    <a:lstStyle/>
                    <a:p>
                      <a:endParaRPr lang="en-US"/>
                    </a:p>
                  </a:txBody>
                  <a:tcPr/>
                </a:tc>
                <a:tc>
                  <a:txBody>
                    <a:bodyPr/>
                    <a:lstStyle/>
                    <a:p>
                      <a:pPr marL="0" marR="0" algn="l">
                        <a:lnSpc>
                          <a:spcPct val="107000"/>
                        </a:lnSpc>
                        <a:spcBef>
                          <a:spcPts val="0"/>
                        </a:spcBef>
                        <a:spcAft>
                          <a:spcPts val="0"/>
                        </a:spcAft>
                      </a:pPr>
                      <a:r>
                        <a:rPr lang="en-US" sz="1200" b="0">
                          <a:effectLst/>
                          <a:latin typeface="+mj-lt"/>
                          <a:ea typeface="Calibri" panose="020F0502020204030204" pitchFamily="34" charset="0"/>
                          <a:cs typeface="Times New Roman"/>
                        </a:rPr>
                        <a:t> Non-CONUS</a:t>
                      </a:r>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198438">
                        <a:lnSpc>
                          <a:spcPct val="107000"/>
                        </a:lnSpc>
                        <a:spcBef>
                          <a:spcPts val="0"/>
                        </a:spcBef>
                        <a:spcAft>
                          <a:spcPts val="0"/>
                        </a:spcAft>
                        <a:tabLst>
                          <a:tab pos="396875" algn="l"/>
                        </a:tabLst>
                      </a:pPr>
                      <a:r>
                        <a:rPr lang="en-US" sz="1400" b="0">
                          <a:effectLst/>
                          <a:latin typeface="+mj-lt"/>
                          <a:ea typeface="Calibri" panose="020F0502020204030204" pitchFamily="34" charset="0"/>
                          <a:cs typeface="Times New Roman"/>
                        </a:rPr>
                        <a:t> 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1400" b="0">
                        <a:effectLst/>
                        <a:latin typeface="+mj-lt"/>
                        <a:ea typeface="Calibri" panose="020F0502020204030204" pitchFamily="34" charset="0"/>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1400" b="0">
                        <a:effectLst/>
                        <a:latin typeface="+mj-lt"/>
                        <a:ea typeface="Calibri" panose="020F0502020204030204" pitchFamily="34" charset="0"/>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1000" b="0">
                        <a:effectLst/>
                        <a:latin typeface="+mj-lt"/>
                        <a:ea typeface="Calibri" panose="020F0502020204030204" pitchFamily="34" charset="0"/>
                        <a:cs typeface="Times New Roman"/>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6645218"/>
                  </a:ext>
                </a:extLst>
              </a:tr>
              <a:tr h="237708">
                <a:tc>
                  <a:txBody>
                    <a:bodyPr/>
                    <a:lstStyle/>
                    <a:p>
                      <a:pPr marL="0" marR="0">
                        <a:lnSpc>
                          <a:spcPct val="100000"/>
                        </a:lnSpc>
                        <a:spcBef>
                          <a:spcPts val="0"/>
                        </a:spcBef>
                        <a:spcAft>
                          <a:spcPts val="0"/>
                        </a:spcAft>
                      </a:pPr>
                      <a:r>
                        <a:rPr lang="en-US" sz="1400" b="1">
                          <a:effectLst/>
                          <a:latin typeface="Calibri"/>
                          <a:ea typeface="Calibri" panose="020F0502020204030204" pitchFamily="34" charset="0"/>
                          <a:cs typeface="Times New Roman"/>
                        </a:rPr>
                        <a:t>AERMOD emissions</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algn="l">
                        <a:lnSpc>
                          <a:spcPct val="100000"/>
                        </a:lnSpc>
                        <a:spcBef>
                          <a:spcPts val="0"/>
                        </a:spcBef>
                        <a:spcAft>
                          <a:spcPts val="0"/>
                        </a:spcAft>
                      </a:pPr>
                      <a:endParaRPr lang="en-US" sz="1200" b="0">
                        <a:effectLst/>
                        <a:latin typeface="+mj-lt"/>
                        <a:ea typeface="Calibri" panose="020F0502020204030204" pitchFamily="34" charset="0"/>
                        <a:cs typeface="Times New Roman"/>
                      </a:endParaRPr>
                    </a:p>
                  </a:txBody>
                  <a:tcPr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a:latin typeface="+mj-lt"/>
                        </a:rPr>
                        <a:t>20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a:effectLst/>
                        <a:latin typeface="+mj-lt"/>
                        <a:ea typeface="Calibri" panose="020F0502020204030204" pitchFamily="34" charset="0"/>
                        <a:cs typeface="Times New Roman"/>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000" b="0">
                        <a:effectLst/>
                        <a:latin typeface="+mj-lt"/>
                        <a:ea typeface="Calibri" panose="020F0502020204030204" pitchFamily="34" charset="0"/>
                        <a:cs typeface="Times New Roman"/>
                      </a:endParaRPr>
                    </a:p>
                  </a:txBody>
                  <a:tcPr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7303881"/>
                  </a:ext>
                </a:extLst>
              </a:tr>
              <a:tr h="255995">
                <a:tc rowSpan="3">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CMAQ Modeling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l">
                        <a:lnSpc>
                          <a:spcPct val="107000"/>
                        </a:lnSpc>
                        <a:spcBef>
                          <a:spcPts val="0"/>
                        </a:spcBef>
                        <a:spcAft>
                          <a:spcPts val="0"/>
                        </a:spcAft>
                        <a:buNone/>
                      </a:pPr>
                      <a:r>
                        <a:rPr lang="en-US" sz="1200" b="0">
                          <a:latin typeface="+mj-lt"/>
                        </a:rPr>
                        <a:t> CONUS base</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endParaRPr lang="en-US" sz="1400" b="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r>
                        <a:rPr lang="en-US" sz="1400" b="0">
                          <a:latin typeface="+mj-lt"/>
                        </a:rPr>
                        <a:t>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endParaRPr lang="en-US" sz="1400" b="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endParaRPr lang="en-US" sz="1000" b="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0742312"/>
                  </a:ext>
                </a:extLst>
              </a:tr>
              <a:tr h="255995">
                <a:tc vMerge="1">
                  <a:txBody>
                    <a:bodyPr/>
                    <a:lstStyle/>
                    <a:p>
                      <a:endParaRPr lang="en-US"/>
                    </a:p>
                  </a:txBody>
                  <a:tcPr/>
                </a:tc>
                <a:tc>
                  <a:txBody>
                    <a:bodyPr/>
                    <a:lstStyle/>
                    <a:p>
                      <a:pPr marL="0" marR="0" lvl="0" algn="l">
                        <a:lnSpc>
                          <a:spcPct val="107000"/>
                        </a:lnSpc>
                        <a:spcBef>
                          <a:spcPts val="0"/>
                        </a:spcBef>
                        <a:spcAft>
                          <a:spcPts val="0"/>
                        </a:spcAft>
                        <a:buNone/>
                      </a:pPr>
                      <a:r>
                        <a:rPr lang="en-US" sz="1200" b="0">
                          <a:latin typeface="+mj-lt"/>
                        </a:rPr>
                        <a:t>Non-CONUS base (3 domains)</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r>
                        <a:rPr lang="en-US" sz="1400" b="0">
                          <a:solidFill>
                            <a:schemeClr val="tx1"/>
                          </a:solidFill>
                          <a:latin typeface="+mj-lt"/>
                        </a:rPr>
                        <a:t>45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400" b="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400" b="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eaLnBrk="1" fontAlgn="auto" latinLnBrk="0" hangingPunct="1">
                        <a:lnSpc>
                          <a:spcPct val="107000"/>
                        </a:lnSpc>
                        <a:spcBef>
                          <a:spcPts val="0"/>
                        </a:spcBef>
                        <a:spcAft>
                          <a:spcPts val="0"/>
                        </a:spcAft>
                        <a:buFontTx/>
                        <a:buNone/>
                      </a:pPr>
                      <a:r>
                        <a:rPr lang="en-US" sz="1000" b="0">
                          <a:latin typeface="+mj-lt"/>
                        </a:rPr>
                        <a:t>Estimate - need to get 2017 actuals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02511"/>
                  </a:ext>
                </a:extLst>
              </a:tr>
              <a:tr h="237708">
                <a:tc vMerge="1">
                  <a:txBody>
                    <a:bodyPr/>
                    <a:lstStyle/>
                    <a:p>
                      <a:endParaRPr lang="en-US"/>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lnSpc>
                          <a:spcPct val="100000"/>
                        </a:lnSpc>
                        <a:buNone/>
                      </a:pPr>
                      <a:r>
                        <a:rPr lang="en-US" sz="1200"/>
                        <a:t>Zero outs (4 domains)</a:t>
                      </a:r>
                    </a:p>
                  </a:txBody>
                  <a:tcPr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lnSpc>
                          <a:spcPct val="100000"/>
                        </a:lnSpc>
                        <a:buNone/>
                      </a:pPr>
                      <a:r>
                        <a:rPr lang="en-US" sz="1400">
                          <a:latin typeface="+mj-lt"/>
                        </a:rPr>
                        <a:t>75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400" b="0" i="0" u="none" strike="noStrike" noProof="0">
                        <a:effectLst/>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400" b="0" i="0" u="none" strike="noStrike" noProof="0">
                        <a:effectLst/>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kern="1200">
                          <a:solidFill>
                            <a:schemeClr val="dk1"/>
                          </a:solidFill>
                          <a:latin typeface="+mn-lt"/>
                          <a:ea typeface="+mn-ea"/>
                          <a:cs typeface="+mn-cs"/>
                        </a:rPr>
                        <a:t>Estimate - need to get 2017 actuals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2246732"/>
                  </a:ext>
                </a:extLst>
              </a:tr>
              <a:tr h="329136">
                <a:tc>
                  <a:txBody>
                    <a:bodyPr/>
                    <a:lstStyle/>
                    <a:p>
                      <a:pPr marL="0" lvl="0">
                        <a:lnSpc>
                          <a:spcPct val="107000"/>
                        </a:lnSpc>
                        <a:spcBef>
                          <a:spcPts val="0"/>
                        </a:spcBef>
                        <a:spcAft>
                          <a:spcPts val="0"/>
                        </a:spcAft>
                        <a:buNone/>
                      </a:pPr>
                      <a:r>
                        <a:rPr lang="en-US" sz="1400" b="1">
                          <a:effectLst/>
                          <a:latin typeface="Calibri"/>
                          <a:ea typeface="Calibri" panose="020F0502020204030204" pitchFamily="34" charset="0"/>
                          <a:cs typeface="Times New Roman"/>
                        </a:rPr>
                        <a:t>AERMOD  Modeling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a:endParaRPr lang="en-US" sz="1400"/>
                    </a:p>
                  </a:txBody>
                  <a:tcPr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sz="1400">
                          <a:latin typeface="+mj-lt"/>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endParaRPr lang="en-US" sz="1400" b="0" i="0" u="none" strike="noStrike" noProof="0">
                        <a:effectLst/>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r>
                        <a:rPr lang="en-US" sz="1400" b="0" i="0" u="none" strike="noStrike" noProof="0">
                          <a:effectLst/>
                          <a:latin typeface="+mj-lt"/>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algn="ctr">
                        <a:lnSpc>
                          <a:spcPct val="107000"/>
                        </a:lnSpc>
                        <a:spcBef>
                          <a:spcPts val="0"/>
                        </a:spcBef>
                        <a:spcAft>
                          <a:spcPts val="0"/>
                        </a:spcAft>
                        <a:buNone/>
                      </a:pPr>
                      <a:endParaRPr lang="en-US" sz="1000" b="0" i="0" u="none" strike="noStrike" noProof="0">
                        <a:effectLst/>
                        <a:latin typeface="+mj-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7672964"/>
                  </a:ext>
                </a:extLst>
              </a:tr>
              <a:tr h="329136">
                <a:tc>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Hybrid approach</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1400"/>
                    </a:p>
                  </a:txBody>
                  <a:tcPr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a:latin typeface="+mj-lt"/>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r>
                        <a:rPr lang="en-US" sz="1400">
                          <a:latin typeface="+mj-lt"/>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endParaRPr lang="en-US" sz="1000">
                        <a:latin typeface="+mj-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4684346"/>
                  </a:ext>
                </a:extLst>
              </a:tr>
              <a:tr h="329136">
                <a:tc>
                  <a:txBody>
                    <a:bodyPr/>
                    <a:lstStyle/>
                    <a:p>
                      <a:pPr marL="0" marR="0">
                        <a:lnSpc>
                          <a:spcPct val="107000"/>
                        </a:lnSpc>
                        <a:spcBef>
                          <a:spcPts val="0"/>
                        </a:spcBef>
                        <a:spcAft>
                          <a:spcPts val="0"/>
                        </a:spcAft>
                      </a:pPr>
                      <a:r>
                        <a:rPr lang="en-US" sz="1400" b="1" kern="1200">
                          <a:solidFill>
                            <a:schemeClr val="dk1"/>
                          </a:solidFill>
                          <a:effectLst/>
                          <a:latin typeface="+mn-lt"/>
                          <a:ea typeface="+mn-ea"/>
                          <a:cs typeface="+mn-cs"/>
                        </a:rPr>
                        <a:t>O3 and PM2.5 spatial conc. fields</a:t>
                      </a:r>
                      <a:endParaRPr lang="en-US" sz="1400" b="1">
                        <a:effectLst/>
                        <a:latin typeface="Calibri"/>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1400"/>
                    </a:p>
                  </a:txBody>
                  <a:tcPr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a:latin typeface="+mj-lt"/>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r>
                        <a:rPr lang="en-US" sz="1400">
                          <a:latin typeface="+mj-lt"/>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endParaRPr lang="en-US" sz="1000">
                        <a:latin typeface="+mj-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767592"/>
                  </a:ext>
                </a:extLst>
              </a:tr>
              <a:tr h="329136">
                <a:tc>
                  <a:txBody>
                    <a:bodyPr/>
                    <a:lstStyle/>
                    <a:p>
                      <a:pPr marL="0" marR="0">
                        <a:lnSpc>
                          <a:spcPct val="107000"/>
                        </a:lnSpc>
                        <a:spcBef>
                          <a:spcPts val="0"/>
                        </a:spcBef>
                        <a:spcAft>
                          <a:spcPts val="0"/>
                        </a:spcAft>
                      </a:pPr>
                      <a:r>
                        <a:rPr lang="en-US" sz="1400" b="1">
                          <a:effectLst/>
                          <a:latin typeface="Calibri"/>
                          <a:ea typeface="Calibri" panose="020F0502020204030204" pitchFamily="34" charset="0"/>
                          <a:cs typeface="Times New Roman"/>
                        </a:rPr>
                        <a:t>Model Evaluation (HAPs, O3, PM2.5)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a:endParaRPr lang="en-US" sz="1400"/>
                    </a:p>
                  </a:txBody>
                  <a:tcPr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sz="1400">
                          <a:latin typeface="+mj-lt"/>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r>
                        <a:rPr lang="en-US" sz="1400">
                          <a:latin typeface="+mj-lt"/>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algn="ctr">
                        <a:lnSpc>
                          <a:spcPct val="100000"/>
                        </a:lnSpc>
                        <a:spcBef>
                          <a:spcPts val="0"/>
                        </a:spcBef>
                        <a:spcAft>
                          <a:spcPts val="0"/>
                        </a:spcAft>
                        <a:buNone/>
                      </a:pPr>
                      <a:endParaRPr lang="en-US" sz="1000">
                        <a:latin typeface="+mj-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7895963"/>
                  </a:ext>
                </a:extLst>
              </a:tr>
              <a:tr h="329136">
                <a:tc>
                  <a:txBody>
                    <a:bodyPr/>
                    <a:lstStyle/>
                    <a:p>
                      <a:pPr marL="0" lvl="0">
                        <a:lnSpc>
                          <a:spcPct val="107000"/>
                        </a:lnSpc>
                        <a:spcBef>
                          <a:spcPts val="0"/>
                        </a:spcBef>
                        <a:spcAft>
                          <a:spcPts val="0"/>
                        </a:spcAft>
                        <a:buNone/>
                      </a:pPr>
                      <a:r>
                        <a:rPr lang="en-US" sz="1400" b="1">
                          <a:effectLst/>
                          <a:latin typeface="Calibri"/>
                          <a:ea typeface="Calibri" panose="020F0502020204030204" pitchFamily="34" charset="0"/>
                          <a:cs typeface="Times New Roman"/>
                        </a:rPr>
                        <a:t>Outstanding funding need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lvl="0" algn="l">
                        <a:buNone/>
                      </a:pPr>
                      <a:endParaRPr lang="en-US" sz="1400"/>
                    </a:p>
                  </a:txBody>
                  <a:tcPr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lvl="0" algn="ctr">
                        <a:buNone/>
                      </a:pPr>
                      <a:r>
                        <a:rPr lang="en-US" sz="1400">
                          <a:latin typeface="+mj-lt"/>
                        </a:rPr>
                        <a:t>240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000">
                        <a:latin typeface="+mj-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6511618"/>
                  </a:ext>
                </a:extLst>
              </a:tr>
              <a:tr h="255995">
                <a:tc>
                  <a:txBody>
                    <a:bodyPr/>
                    <a:lstStyle/>
                    <a:p>
                      <a:pPr marL="0" lvl="0">
                        <a:lnSpc>
                          <a:spcPct val="107000"/>
                        </a:lnSpc>
                        <a:spcBef>
                          <a:spcPts val="0"/>
                        </a:spcBef>
                        <a:spcAft>
                          <a:spcPts val="0"/>
                        </a:spcAft>
                        <a:buNone/>
                      </a:pPr>
                      <a:r>
                        <a:rPr lang="en-US" sz="1400" b="1">
                          <a:effectLst/>
                          <a:latin typeface="Calibri"/>
                          <a:ea typeface="Calibri" panose="020F0502020204030204" pitchFamily="34" charset="0"/>
                          <a:cs typeface="Times New Roman"/>
                        </a:rPr>
                        <a:t>CONUS/Non-Conus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endParaRPr lang="en-US" sz="1400"/>
                    </a:p>
                  </a:txBody>
                  <a:tcPr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buNone/>
                      </a:pPr>
                      <a:r>
                        <a:rPr lang="en-US" sz="1400">
                          <a:latin typeface="+mj-lt"/>
                        </a:rPr>
                        <a:t>125/115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400">
                        <a:latin typeface="+mj-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ctr">
                        <a:lnSpc>
                          <a:spcPct val="100000"/>
                        </a:lnSpc>
                        <a:spcBef>
                          <a:spcPts val="0"/>
                        </a:spcBef>
                        <a:spcAft>
                          <a:spcPts val="0"/>
                        </a:spcAft>
                        <a:buNone/>
                      </a:pPr>
                      <a:endParaRPr lang="en-US" sz="1000">
                        <a:latin typeface="+mj-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7436888"/>
                  </a:ext>
                </a:extLst>
              </a:tr>
            </a:tbl>
          </a:graphicData>
        </a:graphic>
      </p:graphicFrame>
    </p:spTree>
    <p:extLst>
      <p:ext uri="{BB962C8B-B14F-4D97-AF65-F5344CB8AC3E}">
        <p14:creationId xmlns:p14="http://schemas.microsoft.com/office/powerpoint/2010/main" val="324142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794BA-ABF2-4E68-BCEB-C07A31844406}"/>
              </a:ext>
            </a:extLst>
          </p:cNvPr>
          <p:cNvSpPr>
            <a:spLocks noGrp="1"/>
          </p:cNvSpPr>
          <p:nvPr>
            <p:ph type="title"/>
          </p:nvPr>
        </p:nvSpPr>
        <p:spPr>
          <a:xfrm>
            <a:off x="699105" y="304800"/>
            <a:ext cx="8596668" cy="1320800"/>
          </a:xfrm>
        </p:spPr>
        <p:txBody>
          <a:bodyPr/>
          <a:lstStyle/>
          <a:p>
            <a:r>
              <a:rPr lang="en-US" dirty="0">
                <a:solidFill>
                  <a:schemeClr val="accent2"/>
                </a:solidFill>
              </a:rPr>
              <a:t>Next steps</a:t>
            </a:r>
          </a:p>
        </p:txBody>
      </p:sp>
      <p:sp>
        <p:nvSpPr>
          <p:cNvPr id="3" name="Content Placeholder 2">
            <a:extLst>
              <a:ext uri="{FF2B5EF4-FFF2-40B4-BE49-F238E27FC236}">
                <a16:creationId xmlns:a16="http://schemas.microsoft.com/office/drawing/2014/main" id="{8D4F995B-969E-4210-A9FA-2FEC46A3C2D4}"/>
              </a:ext>
            </a:extLst>
          </p:cNvPr>
          <p:cNvSpPr>
            <a:spLocks noGrp="1"/>
          </p:cNvSpPr>
          <p:nvPr>
            <p:ph idx="1"/>
          </p:nvPr>
        </p:nvSpPr>
        <p:spPr>
          <a:xfrm>
            <a:off x="569179" y="1024226"/>
            <a:ext cx="9326010" cy="5969391"/>
          </a:xfrm>
        </p:spPr>
        <p:txBody>
          <a:bodyPr vert="horz" lIns="91440" tIns="45720" rIns="91440" bIns="45720" rtlCol="0" anchor="t">
            <a:normAutofit/>
          </a:bodyPr>
          <a:lstStyle/>
          <a:p>
            <a:r>
              <a:rPr lang="en-US" dirty="0">
                <a:ea typeface="+mn-lt"/>
                <a:cs typeface="+mn-lt"/>
              </a:rPr>
              <a:t>Continue to engage across OAQPS and OTAQ to gain feedback on the potential use of this MP platform for air toxics (and beyond)</a:t>
            </a:r>
          </a:p>
          <a:p>
            <a:pPr lvl="1"/>
            <a:r>
              <a:rPr lang="en-US" dirty="0">
                <a:ea typeface="+mn-lt"/>
                <a:cs typeface="+mn-lt"/>
              </a:rPr>
              <a:t>Can inform those discussions by using 2017</a:t>
            </a:r>
            <a:r>
              <a:rPr lang="en-US" dirty="0"/>
              <a:t> HAP+CAP results to illustrate how we can inform desired assessments </a:t>
            </a:r>
          </a:p>
          <a:p>
            <a:r>
              <a:rPr lang="en-US" dirty="0"/>
              <a:t>Engage with OTAQ on expanded partnership </a:t>
            </a:r>
          </a:p>
          <a:p>
            <a:pPr lvl="1"/>
            <a:r>
              <a:rPr lang="en-US" dirty="0"/>
              <a:t>Support for MP Platform and willingness to help fund?</a:t>
            </a:r>
          </a:p>
          <a:p>
            <a:r>
              <a:rPr lang="en-US" dirty="0"/>
              <a:t>Re-engage with CDC on current agreement at OAQPS level per products and funding</a:t>
            </a:r>
          </a:p>
          <a:p>
            <a:pPr lvl="1"/>
            <a:r>
              <a:rPr lang="en-US" dirty="0"/>
              <a:t>Are they interested in HAPs, non-CONUS, tract level, source attribution?</a:t>
            </a:r>
          </a:p>
          <a:p>
            <a:pPr lvl="1"/>
            <a:r>
              <a:rPr lang="en-US" dirty="0"/>
              <a:t>Request increase of funding from CDC?</a:t>
            </a:r>
          </a:p>
          <a:p>
            <a:pPr lvl="2"/>
            <a:r>
              <a:rPr lang="en-US" dirty="0"/>
              <a:t>Current funding from CDC has remained constant for ~4 years but our costs have increased</a:t>
            </a:r>
          </a:p>
          <a:p>
            <a:pPr lvl="2"/>
            <a:r>
              <a:rPr lang="en-US" dirty="0"/>
              <a:t>We can improve approach for annual (non-triennial) inventories for fires, oil and gas, other sectors</a:t>
            </a:r>
          </a:p>
          <a:p>
            <a:r>
              <a:rPr lang="en-US" dirty="0">
                <a:ea typeface="+mn-lt"/>
                <a:cs typeface="+mn-lt"/>
              </a:rPr>
              <a:t>Discuss Research Needs with ORD</a:t>
            </a:r>
          </a:p>
          <a:p>
            <a:pPr lvl="1"/>
            <a:r>
              <a:rPr lang="en-US" dirty="0">
                <a:ea typeface="+mn-lt"/>
                <a:cs typeface="+mn-lt"/>
              </a:rPr>
              <a:t>Continue to incorporate ORD research on ETO, PFAS and other air toxics</a:t>
            </a:r>
          </a:p>
          <a:p>
            <a:pPr lvl="1"/>
            <a:r>
              <a:rPr lang="en-US" dirty="0">
                <a:ea typeface="+mn-lt"/>
                <a:cs typeface="+mn-lt"/>
              </a:rPr>
              <a:t>Status of CMAQ HAPs </a:t>
            </a:r>
            <a:endParaRPr lang="en-US" dirty="0"/>
          </a:p>
          <a:p>
            <a:pPr lvl="1"/>
            <a:r>
              <a:rPr lang="en-US" dirty="0">
                <a:ea typeface="+mn-lt"/>
                <a:cs typeface="+mn-lt"/>
              </a:rPr>
              <a:t>Development of source apportionment for toxics</a:t>
            </a:r>
          </a:p>
        </p:txBody>
      </p:sp>
      <p:sp>
        <p:nvSpPr>
          <p:cNvPr id="4" name="Slide Number Placeholder 3">
            <a:extLst>
              <a:ext uri="{FF2B5EF4-FFF2-40B4-BE49-F238E27FC236}">
                <a16:creationId xmlns:a16="http://schemas.microsoft.com/office/drawing/2014/main" id="{BC34A3A0-EC25-4010-ADCF-BDA5D8EC9502}"/>
              </a:ext>
            </a:extLst>
          </p:cNvPr>
          <p:cNvSpPr>
            <a:spLocks noGrp="1"/>
          </p:cNvSpPr>
          <p:nvPr>
            <p:ph type="sldNum" sz="quarter" idx="12"/>
          </p:nvPr>
        </p:nvSpPr>
        <p:spPr/>
        <p:txBody>
          <a:bodyPr/>
          <a:lstStyle/>
          <a:p>
            <a:fld id="{428CBA98-EC98-4357-9F0D-64C7F7CCECB9}" type="slidenum">
              <a:rPr lang="en-US" smtClean="0"/>
              <a:pPr/>
              <a:t>16</a:t>
            </a:fld>
            <a:endParaRPr lang="en-US"/>
          </a:p>
        </p:txBody>
      </p:sp>
    </p:spTree>
    <p:extLst>
      <p:ext uri="{BB962C8B-B14F-4D97-AF65-F5344CB8AC3E}">
        <p14:creationId xmlns:p14="http://schemas.microsoft.com/office/powerpoint/2010/main" val="2678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B92CF-9F55-4EF5-91B5-597B8A3EC128}"/>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A9E6496C-FBC2-4D46-80EE-31A516336BC8}"/>
              </a:ext>
            </a:extLst>
          </p:cNvPr>
          <p:cNvSpPr>
            <a:spLocks noGrp="1"/>
          </p:cNvSpPr>
          <p:nvPr>
            <p:ph idx="1"/>
          </p:nvPr>
        </p:nvSpPr>
        <p:spPr>
          <a:xfrm>
            <a:off x="677334" y="1369424"/>
            <a:ext cx="9500182" cy="5305261"/>
          </a:xfrm>
        </p:spPr>
        <p:txBody>
          <a:bodyPr vert="horz" lIns="91440" tIns="45720" rIns="91440" bIns="45720" rtlCol="0" anchor="t">
            <a:normAutofit/>
          </a:bodyPr>
          <a:lstStyle/>
          <a:p>
            <a:r>
              <a:rPr lang="en-US" sz="2000" dirty="0">
                <a:solidFill>
                  <a:schemeClr val="tx1"/>
                </a:solidFill>
                <a:cs typeface="Calibri"/>
              </a:rPr>
              <a:t>Present approach to develop an annual multi-pollutant emissions/modeling platform that incorporates air toxics  </a:t>
            </a:r>
          </a:p>
          <a:p>
            <a:pPr lvl="1"/>
            <a:r>
              <a:rPr lang="en-US" sz="1800" dirty="0">
                <a:solidFill>
                  <a:schemeClr val="tx1"/>
                </a:solidFill>
                <a:ea typeface="+mn-lt"/>
                <a:cs typeface="+mn-lt"/>
              </a:rPr>
              <a:t>Leverage ongoing O3 and PM2.5 annual platform development already done </a:t>
            </a:r>
          </a:p>
          <a:p>
            <a:pPr lvl="1"/>
            <a:r>
              <a:rPr lang="en-US" sz="1800" dirty="0">
                <a:solidFill>
                  <a:schemeClr val="tx1"/>
                </a:solidFill>
                <a:cs typeface="Calibri"/>
              </a:rPr>
              <a:t>Similar to current emissions and modeling platform developed and applied for OTAQ rule RIAs that include mobile HAPs</a:t>
            </a:r>
            <a:endParaRPr lang="en-US" dirty="0">
              <a:solidFill>
                <a:schemeClr val="tx1"/>
              </a:solidFill>
            </a:endParaRPr>
          </a:p>
          <a:p>
            <a:pPr lvl="1"/>
            <a:r>
              <a:rPr lang="en-US" sz="1800" dirty="0">
                <a:solidFill>
                  <a:schemeClr val="tx1"/>
                </a:solidFill>
                <a:cs typeface="Calibri"/>
              </a:rPr>
              <a:t>As done for criteria pollutants for decades, it would provide analytical foundation for air toxics assessments </a:t>
            </a:r>
            <a:r>
              <a:rPr lang="en-US" sz="1800" dirty="0">
                <a:ea typeface="+mn-lt"/>
                <a:cs typeface="+mn-lt"/>
              </a:rPr>
              <a:t>that can support the OAQPS air toxics strategy and associated programs </a:t>
            </a:r>
            <a:endParaRPr lang="en-US" sz="1800" strike="sngStrike" dirty="0">
              <a:solidFill>
                <a:schemeClr val="tx1"/>
              </a:solidFill>
              <a:cs typeface="Calibri"/>
            </a:endParaRPr>
          </a:p>
          <a:p>
            <a:pPr lvl="1"/>
            <a:r>
              <a:rPr lang="en-US" sz="1800" dirty="0">
                <a:solidFill>
                  <a:schemeClr val="tx1"/>
                </a:solidFill>
                <a:ea typeface="+mn-lt"/>
                <a:cs typeface="Calibri"/>
              </a:rPr>
              <a:t>More routine development on a recurring annual basis allows OAQPS to be more aware and expert in our nation's air toxics issues, similar to criteria pollutants</a:t>
            </a:r>
          </a:p>
          <a:p>
            <a:endParaRPr lang="en-US" sz="2000" dirty="0">
              <a:solidFill>
                <a:schemeClr val="tx1"/>
              </a:solidFill>
            </a:endParaRPr>
          </a:p>
        </p:txBody>
      </p:sp>
      <p:sp>
        <p:nvSpPr>
          <p:cNvPr id="4" name="Slide Number Placeholder 3">
            <a:extLst>
              <a:ext uri="{FF2B5EF4-FFF2-40B4-BE49-F238E27FC236}">
                <a16:creationId xmlns:a16="http://schemas.microsoft.com/office/drawing/2014/main" id="{7C5EDBF4-C555-4819-85A3-6952B42C5F75}"/>
              </a:ext>
            </a:extLst>
          </p:cNvPr>
          <p:cNvSpPr>
            <a:spLocks noGrp="1"/>
          </p:cNvSpPr>
          <p:nvPr>
            <p:ph type="sldNum" sz="quarter" idx="12"/>
          </p:nvPr>
        </p:nvSpPr>
        <p:spPr/>
        <p:txBody>
          <a:bodyPr/>
          <a:lstStyle/>
          <a:p>
            <a:fld id="{428CBA98-EC98-4357-9F0D-64C7F7CCECB9}" type="slidenum">
              <a:rPr lang="en-US" smtClean="0"/>
              <a:pPr/>
              <a:t>2</a:t>
            </a:fld>
            <a:endParaRPr lang="en-US"/>
          </a:p>
        </p:txBody>
      </p:sp>
    </p:spTree>
    <p:extLst>
      <p:ext uri="{BB962C8B-B14F-4D97-AF65-F5344CB8AC3E}">
        <p14:creationId xmlns:p14="http://schemas.microsoft.com/office/powerpoint/2010/main" val="88327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18AEF-8FDD-49C2-A623-957D9E0D4D1F}"/>
              </a:ext>
            </a:extLst>
          </p:cNvPr>
          <p:cNvSpPr>
            <a:spLocks noGrp="1"/>
          </p:cNvSpPr>
          <p:nvPr>
            <p:ph type="title"/>
          </p:nvPr>
        </p:nvSpPr>
        <p:spPr/>
        <p:txBody>
          <a:bodyPr/>
          <a:lstStyle/>
          <a:p>
            <a:r>
              <a:rPr lang="en-US"/>
              <a:t>What is a Multi-Pollutant Platform?</a:t>
            </a:r>
          </a:p>
        </p:txBody>
      </p:sp>
      <p:sp>
        <p:nvSpPr>
          <p:cNvPr id="4" name="Slide Number Placeholder 3">
            <a:extLst>
              <a:ext uri="{FF2B5EF4-FFF2-40B4-BE49-F238E27FC236}">
                <a16:creationId xmlns:a16="http://schemas.microsoft.com/office/drawing/2014/main" id="{BDE3B07E-7B9E-488B-A856-03B8F1016B58}"/>
              </a:ext>
            </a:extLst>
          </p:cNvPr>
          <p:cNvSpPr>
            <a:spLocks noGrp="1"/>
          </p:cNvSpPr>
          <p:nvPr>
            <p:ph type="sldNum" sz="quarter" idx="12"/>
          </p:nvPr>
        </p:nvSpPr>
        <p:spPr/>
        <p:txBody>
          <a:bodyPr/>
          <a:lstStyle/>
          <a:p>
            <a:fld id="{428CBA98-EC98-4357-9F0D-64C7F7CCECB9}" type="slidenum">
              <a:rPr lang="en-US" smtClean="0"/>
              <a:pPr/>
              <a:t>3</a:t>
            </a:fld>
            <a:endParaRPr lang="en-US"/>
          </a:p>
        </p:txBody>
      </p:sp>
      <p:sp>
        <p:nvSpPr>
          <p:cNvPr id="7" name="Content Placeholder 6">
            <a:extLst>
              <a:ext uri="{FF2B5EF4-FFF2-40B4-BE49-F238E27FC236}">
                <a16:creationId xmlns:a16="http://schemas.microsoft.com/office/drawing/2014/main" id="{B21FB6DD-F09B-4A38-977E-D1BC147DCF48}"/>
              </a:ext>
            </a:extLst>
          </p:cNvPr>
          <p:cNvSpPr>
            <a:spLocks noGrp="1"/>
          </p:cNvSpPr>
          <p:nvPr>
            <p:ph idx="1"/>
          </p:nvPr>
        </p:nvSpPr>
        <p:spPr>
          <a:xfrm>
            <a:off x="677335" y="1333275"/>
            <a:ext cx="9282467" cy="5328571"/>
          </a:xfrm>
        </p:spPr>
        <p:txBody>
          <a:bodyPr vert="horz" lIns="91440" tIns="45720" rIns="91440" bIns="45720" rtlCol="0" anchor="t">
            <a:normAutofit fontScale="92500"/>
          </a:bodyPr>
          <a:lstStyle/>
          <a:p>
            <a:r>
              <a:rPr lang="en-US" sz="2000" dirty="0">
                <a:ea typeface="+mn-lt"/>
                <a:cs typeface="+mn-lt"/>
              </a:rPr>
              <a:t>Structured system of connected emissions, air quality modeling data and tools applied to a current year that provides a consistent and transparent basis for assessing the air quality response to changes in emissions and/or meteorology</a:t>
            </a:r>
            <a:endParaRPr lang="en-US" sz="2000" dirty="0"/>
          </a:p>
          <a:p>
            <a:endParaRPr lang="en-US" sz="2000" dirty="0">
              <a:ea typeface="+mn-lt"/>
              <a:cs typeface="+mn-lt"/>
            </a:endParaRPr>
          </a:p>
          <a:p>
            <a:endParaRPr lang="en-US" sz="2000" dirty="0">
              <a:ea typeface="+mn-lt"/>
              <a:cs typeface="+mn-lt"/>
            </a:endParaRPr>
          </a:p>
          <a:p>
            <a:endParaRPr lang="en-US" sz="2000" dirty="0">
              <a:ea typeface="+mn-lt"/>
              <a:cs typeface="+mn-lt"/>
            </a:endParaRPr>
          </a:p>
          <a:p>
            <a:endParaRPr lang="en-US" sz="2000" dirty="0">
              <a:ea typeface="+mn-lt"/>
              <a:cs typeface="+mn-lt"/>
            </a:endParaRPr>
          </a:p>
          <a:p>
            <a:endParaRPr lang="en-US" sz="2000" dirty="0">
              <a:ea typeface="+mn-lt"/>
              <a:cs typeface="+mn-lt"/>
            </a:endParaRPr>
          </a:p>
          <a:p>
            <a:endParaRPr lang="en-US" sz="2000" dirty="0">
              <a:ea typeface="+mn-lt"/>
              <a:cs typeface="+mn-lt"/>
            </a:endParaRPr>
          </a:p>
          <a:p>
            <a:endParaRPr lang="en-US" sz="2000" dirty="0">
              <a:ea typeface="+mn-lt"/>
              <a:cs typeface="+mn-lt"/>
            </a:endParaRPr>
          </a:p>
          <a:p>
            <a:endParaRPr lang="en-US" sz="2000" dirty="0">
              <a:ea typeface="+mn-lt"/>
              <a:cs typeface="+mn-lt"/>
            </a:endParaRPr>
          </a:p>
          <a:p>
            <a:r>
              <a:rPr lang="en-US" sz="2000" dirty="0">
                <a:ea typeface="+mn-lt"/>
                <a:cs typeface="+mn-lt"/>
              </a:rPr>
              <a:t>Ultimate goal is a single, “harmonized” emissions and modeling platform for assessments of criteria pollutants (e.g., ozone and PM) and hazardous air pollutants (HAPs)</a:t>
            </a:r>
            <a:endParaRPr lang="en-US" sz="2000" dirty="0"/>
          </a:p>
          <a:p>
            <a:endParaRPr lang="en-US" sz="2000" dirty="0"/>
          </a:p>
          <a:p>
            <a:endParaRPr lang="en-US" dirty="0"/>
          </a:p>
          <a:p>
            <a:endParaRPr lang="en-US" dirty="0"/>
          </a:p>
        </p:txBody>
      </p:sp>
      <p:pic>
        <p:nvPicPr>
          <p:cNvPr id="9" name="Picture 9" descr="MPdomain.png">
            <a:extLst>
              <a:ext uri="{FF2B5EF4-FFF2-40B4-BE49-F238E27FC236}">
                <a16:creationId xmlns:a16="http://schemas.microsoft.com/office/drawing/2014/main" id="{03B26EE8-7F8C-4056-BCA2-2B8B50E5B161}"/>
              </a:ext>
            </a:extLst>
          </p:cNvPr>
          <p:cNvPicPr>
            <a:picLocks noChangeAspect="1"/>
          </p:cNvPicPr>
          <p:nvPr/>
        </p:nvPicPr>
        <p:blipFill>
          <a:blip r:embed="rId2"/>
          <a:stretch>
            <a:fillRect/>
          </a:stretch>
        </p:blipFill>
        <p:spPr>
          <a:xfrm>
            <a:off x="6096000" y="2435999"/>
            <a:ext cx="3320142" cy="2911287"/>
          </a:xfrm>
          <a:prstGeom prst="rect">
            <a:avLst/>
          </a:prstGeom>
        </p:spPr>
      </p:pic>
      <p:pic>
        <p:nvPicPr>
          <p:cNvPr id="39" name="Picture 38">
            <a:extLst>
              <a:ext uri="{FF2B5EF4-FFF2-40B4-BE49-F238E27FC236}">
                <a16:creationId xmlns:a16="http://schemas.microsoft.com/office/drawing/2014/main" id="{086175FD-C4B0-47FA-964A-8D0D70259E5E}"/>
              </a:ext>
            </a:extLst>
          </p:cNvPr>
          <p:cNvPicPr>
            <a:picLocks noChangeAspect="1"/>
          </p:cNvPicPr>
          <p:nvPr/>
        </p:nvPicPr>
        <p:blipFill>
          <a:blip r:embed="rId3"/>
          <a:stretch>
            <a:fillRect/>
          </a:stretch>
        </p:blipFill>
        <p:spPr>
          <a:xfrm>
            <a:off x="1180101" y="2460378"/>
            <a:ext cx="3795567" cy="3074363"/>
          </a:xfrm>
          <a:prstGeom prst="rect">
            <a:avLst/>
          </a:prstGeom>
        </p:spPr>
      </p:pic>
    </p:spTree>
    <p:extLst>
      <p:ext uri="{BB962C8B-B14F-4D97-AF65-F5344CB8AC3E}">
        <p14:creationId xmlns:p14="http://schemas.microsoft.com/office/powerpoint/2010/main" val="1859988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B92CF-9F55-4EF5-91B5-597B8A3EC128}"/>
              </a:ext>
            </a:extLst>
          </p:cNvPr>
          <p:cNvSpPr>
            <a:spLocks noGrp="1"/>
          </p:cNvSpPr>
          <p:nvPr>
            <p:ph type="title"/>
          </p:nvPr>
        </p:nvSpPr>
        <p:spPr/>
        <p:txBody>
          <a:bodyPr/>
          <a:lstStyle/>
          <a:p>
            <a:r>
              <a:rPr lang="en-US"/>
              <a:t>Benefits of an Annual MP Platform</a:t>
            </a:r>
          </a:p>
        </p:txBody>
      </p:sp>
      <p:sp>
        <p:nvSpPr>
          <p:cNvPr id="3" name="Content Placeholder 2">
            <a:extLst>
              <a:ext uri="{FF2B5EF4-FFF2-40B4-BE49-F238E27FC236}">
                <a16:creationId xmlns:a16="http://schemas.microsoft.com/office/drawing/2014/main" id="{A9E6496C-FBC2-4D46-80EE-31A516336BC8}"/>
              </a:ext>
            </a:extLst>
          </p:cNvPr>
          <p:cNvSpPr>
            <a:spLocks noGrp="1"/>
          </p:cNvSpPr>
          <p:nvPr>
            <p:ph idx="1"/>
          </p:nvPr>
        </p:nvSpPr>
        <p:spPr>
          <a:xfrm>
            <a:off x="677334" y="1391195"/>
            <a:ext cx="8923239" cy="5294376"/>
          </a:xfrm>
        </p:spPr>
        <p:txBody>
          <a:bodyPr vert="horz" lIns="91440" tIns="45720" rIns="91440" bIns="45720" rtlCol="0" anchor="t">
            <a:normAutofit fontScale="92500" lnSpcReduction="10000"/>
          </a:bodyPr>
          <a:lstStyle/>
          <a:p>
            <a:pPr>
              <a:buFont typeface="Wingdings 3"/>
              <a:buChar char=""/>
            </a:pPr>
            <a:r>
              <a:rPr lang="en-US" sz="2000" dirty="0">
                <a:cs typeface="Calibri"/>
              </a:rPr>
              <a:t>Framework that provides a consistent, transparent, and state of science basis for a variety of technical assessments across the Office and programs</a:t>
            </a:r>
          </a:p>
          <a:p>
            <a:pPr>
              <a:buFont typeface="Wingdings 3"/>
              <a:buChar char=""/>
            </a:pPr>
            <a:r>
              <a:rPr lang="en-US" sz="2000" dirty="0">
                <a:cs typeface="Calibri"/>
              </a:rPr>
              <a:t>Better understanding of air toxics issues by providing for more routine, periodic technical assessments, as done for criteria pollutants </a:t>
            </a:r>
            <a:endParaRPr lang="en-US" sz="2000" dirty="0">
              <a:ea typeface="+mn-lt"/>
              <a:cs typeface="+mn-lt"/>
            </a:endParaRPr>
          </a:p>
          <a:p>
            <a:r>
              <a:rPr lang="en-US" sz="2000" dirty="0">
                <a:ea typeface="+mn-lt"/>
                <a:cs typeface="+mn-lt"/>
              </a:rPr>
              <a:t>Allows us to identity issues earlier for air toxics and, in conjunction with other tools that could be developed to be more responsive in assessing implications of expected or potential changes</a:t>
            </a:r>
            <a:endParaRPr lang="en-US" dirty="0"/>
          </a:p>
          <a:p>
            <a:r>
              <a:rPr lang="en-US" sz="2000" dirty="0">
                <a:ea typeface="+mn-lt"/>
                <a:cs typeface="+mn-lt"/>
              </a:rPr>
              <a:t>Supports our ability to conduct trends analyses for air toxics and evaluate success of our programs</a:t>
            </a:r>
            <a:endParaRPr lang="en-US" dirty="0"/>
          </a:p>
          <a:p>
            <a:r>
              <a:rPr lang="en-US" sz="2000" dirty="0">
                <a:ea typeface="+mn-lt"/>
                <a:cs typeface="+mn-lt"/>
              </a:rPr>
              <a:t>Supports MP considerations and approaches to address area and community AQ issues, including Environmental Justice considerations</a:t>
            </a:r>
            <a:endParaRPr lang="en-US" dirty="0"/>
          </a:p>
          <a:p>
            <a:r>
              <a:rPr lang="en-US" sz="2000" dirty="0"/>
              <a:t>Promotes continual improvement in these platform data that strengthens the information generated to inform our programs and policies across pollutants</a:t>
            </a:r>
          </a:p>
          <a:p>
            <a:r>
              <a:rPr lang="en-US" sz="2000" dirty="0">
                <a:ea typeface="+mn-lt"/>
                <a:cs typeface="+mn-lt"/>
              </a:rPr>
              <a:t>Platform data may be made available for EPA, states/local/tribal air agencies and others to use in a consistent, transparent, and more streamlined manner</a:t>
            </a:r>
            <a:endParaRPr lang="en-US" sz="2000" dirty="0"/>
          </a:p>
          <a:p>
            <a:endParaRPr lang="en-US" dirty="0"/>
          </a:p>
        </p:txBody>
      </p:sp>
      <p:sp>
        <p:nvSpPr>
          <p:cNvPr id="4" name="Slide Number Placeholder 3">
            <a:extLst>
              <a:ext uri="{FF2B5EF4-FFF2-40B4-BE49-F238E27FC236}">
                <a16:creationId xmlns:a16="http://schemas.microsoft.com/office/drawing/2014/main" id="{7C5EDBF4-C555-4819-85A3-6952B42C5F75}"/>
              </a:ext>
            </a:extLst>
          </p:cNvPr>
          <p:cNvSpPr>
            <a:spLocks noGrp="1"/>
          </p:cNvSpPr>
          <p:nvPr>
            <p:ph type="sldNum" sz="quarter" idx="12"/>
          </p:nvPr>
        </p:nvSpPr>
        <p:spPr/>
        <p:txBody>
          <a:bodyPr/>
          <a:lstStyle/>
          <a:p>
            <a:fld id="{428CBA98-EC98-4357-9F0D-64C7F7CCECB9}" type="slidenum">
              <a:rPr lang="en-US" smtClean="0"/>
              <a:pPr/>
              <a:t>4</a:t>
            </a:fld>
            <a:endParaRPr lang="en-US"/>
          </a:p>
        </p:txBody>
      </p:sp>
    </p:spTree>
    <p:extLst>
      <p:ext uri="{BB962C8B-B14F-4D97-AF65-F5344CB8AC3E}">
        <p14:creationId xmlns:p14="http://schemas.microsoft.com/office/powerpoint/2010/main" val="3820572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6807C-6680-4318-AD00-9300EAA4876D}"/>
              </a:ext>
            </a:extLst>
          </p:cNvPr>
          <p:cNvSpPr>
            <a:spLocks noGrp="1"/>
          </p:cNvSpPr>
          <p:nvPr>
            <p:ph type="title"/>
          </p:nvPr>
        </p:nvSpPr>
        <p:spPr>
          <a:xfrm>
            <a:off x="677334" y="272143"/>
            <a:ext cx="8596668" cy="1320800"/>
          </a:xfrm>
        </p:spPr>
        <p:txBody>
          <a:bodyPr/>
          <a:lstStyle/>
          <a:p>
            <a:r>
              <a:rPr lang="en-US"/>
              <a:t>What Questions Can an Annual Platform Help Inform?</a:t>
            </a:r>
          </a:p>
        </p:txBody>
      </p:sp>
      <p:sp>
        <p:nvSpPr>
          <p:cNvPr id="3" name="Content Placeholder 2">
            <a:extLst>
              <a:ext uri="{FF2B5EF4-FFF2-40B4-BE49-F238E27FC236}">
                <a16:creationId xmlns:a16="http://schemas.microsoft.com/office/drawing/2014/main" id="{59C41DB0-618E-4A18-A8F8-F4686D50B7E9}"/>
              </a:ext>
            </a:extLst>
          </p:cNvPr>
          <p:cNvSpPr>
            <a:spLocks noGrp="1"/>
          </p:cNvSpPr>
          <p:nvPr>
            <p:ph idx="1"/>
          </p:nvPr>
        </p:nvSpPr>
        <p:spPr>
          <a:xfrm>
            <a:off x="677334" y="1801360"/>
            <a:ext cx="9423982" cy="4708087"/>
          </a:xfrm>
        </p:spPr>
        <p:txBody>
          <a:bodyPr vert="horz" lIns="91440" tIns="45720" rIns="91440" bIns="45720" rtlCol="0" anchor="t">
            <a:normAutofit/>
          </a:bodyPr>
          <a:lstStyle/>
          <a:p>
            <a:r>
              <a:rPr lang="en-US">
                <a:ea typeface="+mn-lt"/>
                <a:cs typeface="+mn-lt"/>
              </a:rPr>
              <a:t>In addition to O3 and PM2.5, what areas of the country have potentially highest exposures for HAPs?</a:t>
            </a:r>
          </a:p>
          <a:p>
            <a:r>
              <a:rPr lang="en-US">
                <a:ea typeface="+mn-lt"/>
                <a:cs typeface="+mn-lt"/>
              </a:rPr>
              <a:t>What sectors/sources/pollutants contribute most to these concentrations/exposures?</a:t>
            </a:r>
          </a:p>
          <a:p>
            <a:r>
              <a:rPr lang="en-US">
                <a:ea typeface="+mn-lt"/>
                <a:cs typeface="+mn-lt"/>
              </a:rPr>
              <a:t>Where might EPA and states need to consider deploying additional HAP monitors?</a:t>
            </a:r>
          </a:p>
          <a:p>
            <a:r>
              <a:rPr lang="en-US">
                <a:ea typeface="+mn-lt"/>
                <a:cs typeface="+mn-lt"/>
              </a:rPr>
              <a:t>Which Sectors/Pollutants have changed over time and why?  Are our programs effective at reducing air pollutant exposures?</a:t>
            </a:r>
          </a:p>
          <a:p>
            <a:r>
              <a:rPr lang="en-US">
                <a:ea typeface="+mn-lt"/>
                <a:cs typeface="+mn-lt"/>
              </a:rPr>
              <a:t>How might areas consider multi-pollutant approaches to address regional, state, and local air quality issues?  And harmful exposures to disadvantaged populations?</a:t>
            </a:r>
            <a:endParaRPr lang="en-US"/>
          </a:p>
          <a:p>
            <a:r>
              <a:rPr lang="en-US">
                <a:ea typeface="+mn-lt"/>
                <a:cs typeface="+mn-lt"/>
              </a:rPr>
              <a:t>In addition to O3 and PM2.5, which HAPs have best/poorest model performance when compared to available ambient data?</a:t>
            </a:r>
          </a:p>
          <a:p>
            <a:r>
              <a:rPr lang="en-US">
                <a:ea typeface="+mn-lt"/>
                <a:cs typeface="+mn-lt"/>
              </a:rPr>
              <a:t>Accounting for HAPs, what are the priorities for improving data quality across the emissions and modeling platform?</a:t>
            </a:r>
          </a:p>
        </p:txBody>
      </p:sp>
      <p:sp>
        <p:nvSpPr>
          <p:cNvPr id="4" name="Slide Number Placeholder 3">
            <a:extLst>
              <a:ext uri="{FF2B5EF4-FFF2-40B4-BE49-F238E27FC236}">
                <a16:creationId xmlns:a16="http://schemas.microsoft.com/office/drawing/2014/main" id="{1BAFA778-B445-40C6-8CBA-3912A7A04FF7}"/>
              </a:ext>
            </a:extLst>
          </p:cNvPr>
          <p:cNvSpPr>
            <a:spLocks noGrp="1"/>
          </p:cNvSpPr>
          <p:nvPr>
            <p:ph type="sldNum" sz="quarter" idx="12"/>
          </p:nvPr>
        </p:nvSpPr>
        <p:spPr/>
        <p:txBody>
          <a:bodyPr/>
          <a:lstStyle/>
          <a:p>
            <a:fld id="{428CBA98-EC98-4357-9F0D-64C7F7CCECB9}" type="slidenum">
              <a:rPr lang="en-US" smtClean="0"/>
              <a:pPr/>
              <a:t>5</a:t>
            </a:fld>
            <a:endParaRPr lang="en-US"/>
          </a:p>
        </p:txBody>
      </p:sp>
    </p:spTree>
    <p:extLst>
      <p:ext uri="{BB962C8B-B14F-4D97-AF65-F5344CB8AC3E}">
        <p14:creationId xmlns:p14="http://schemas.microsoft.com/office/powerpoint/2010/main" val="2515832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A6430-07DD-4CFC-AFAE-2DEE3312B0FE}"/>
              </a:ext>
            </a:extLst>
          </p:cNvPr>
          <p:cNvSpPr>
            <a:spLocks noGrp="1"/>
          </p:cNvSpPr>
          <p:nvPr>
            <p:ph type="title"/>
          </p:nvPr>
        </p:nvSpPr>
        <p:spPr>
          <a:xfrm>
            <a:off x="384585" y="451513"/>
            <a:ext cx="10559639" cy="1110587"/>
          </a:xfrm>
        </p:spPr>
        <p:txBody>
          <a:bodyPr>
            <a:normAutofit/>
          </a:bodyPr>
          <a:lstStyle/>
          <a:p>
            <a:r>
              <a:rPr lang="en-US" sz="4000">
                <a:solidFill>
                  <a:schemeClr val="accent2"/>
                </a:solidFill>
              </a:rPr>
              <a:t>Adapting the Existing Annual Platform </a:t>
            </a:r>
            <a:endParaRPr lang="en-US" sz="4000">
              <a:solidFill>
                <a:schemeClr val="accent2"/>
              </a:solidFill>
              <a:cs typeface="Calibri Light"/>
            </a:endParaRPr>
          </a:p>
        </p:txBody>
      </p:sp>
      <p:sp>
        <p:nvSpPr>
          <p:cNvPr id="3" name="Content Placeholder 2">
            <a:extLst>
              <a:ext uri="{FF2B5EF4-FFF2-40B4-BE49-F238E27FC236}">
                <a16:creationId xmlns:a16="http://schemas.microsoft.com/office/drawing/2014/main" id="{2EE121E8-88AA-456B-AFE4-503FF62E24FF}"/>
              </a:ext>
            </a:extLst>
          </p:cNvPr>
          <p:cNvSpPr>
            <a:spLocks noGrp="1"/>
          </p:cNvSpPr>
          <p:nvPr>
            <p:ph idx="1"/>
          </p:nvPr>
        </p:nvSpPr>
        <p:spPr>
          <a:xfrm>
            <a:off x="0" y="1307577"/>
            <a:ext cx="10452100" cy="5213873"/>
          </a:xfrm>
        </p:spPr>
        <p:txBody>
          <a:bodyPr vert="horz" lIns="91440" tIns="45720" rIns="91440" bIns="45720" rtlCol="0" anchor="t">
            <a:normAutofit fontScale="92500"/>
          </a:bodyPr>
          <a:lstStyle/>
          <a:p>
            <a:pPr lvl="1"/>
            <a:r>
              <a:rPr lang="en-US" sz="2800" dirty="0">
                <a:solidFill>
                  <a:schemeClr val="tx1"/>
                </a:solidFill>
              </a:rPr>
              <a:t>For over a decade, we have developed an annual platform to characterize O3 and PM2.5 in collaboration with CDC</a:t>
            </a:r>
            <a:endParaRPr lang="en-US" sz="2800" dirty="0">
              <a:solidFill>
                <a:schemeClr val="tx1"/>
              </a:solidFill>
              <a:cs typeface="Calibri"/>
            </a:endParaRPr>
          </a:p>
          <a:p>
            <a:pPr lvl="1"/>
            <a:r>
              <a:rPr lang="en-US" sz="2800" dirty="0">
                <a:solidFill>
                  <a:schemeClr val="tx1"/>
                </a:solidFill>
              </a:rPr>
              <a:t>CDC platform completed about 2 ½ years after inventory year </a:t>
            </a:r>
          </a:p>
          <a:p>
            <a:pPr lvl="2"/>
            <a:r>
              <a:rPr lang="en-US" sz="2600" dirty="0">
                <a:solidFill>
                  <a:schemeClr val="tx1"/>
                </a:solidFill>
              </a:rPr>
              <a:t>2017 CDC in May 2020</a:t>
            </a:r>
          </a:p>
          <a:p>
            <a:pPr lvl="1"/>
            <a:r>
              <a:rPr lang="en-US" sz="2800" dirty="0">
                <a:solidFill>
                  <a:schemeClr val="tx1"/>
                </a:solidFill>
              </a:rPr>
              <a:t>We can leverage CDC effort</a:t>
            </a:r>
            <a:r>
              <a:rPr lang="en-US" sz="2800" b="1" dirty="0">
                <a:solidFill>
                  <a:schemeClr val="tx1"/>
                </a:solidFill>
              </a:rPr>
              <a:t>*</a:t>
            </a:r>
            <a:r>
              <a:rPr lang="en-US" sz="2800" dirty="0">
                <a:solidFill>
                  <a:schemeClr val="tx1"/>
                </a:solidFill>
              </a:rPr>
              <a:t> and include air toxics for an annual HAP+CAP platform </a:t>
            </a:r>
            <a:endParaRPr lang="en-US" sz="2800" dirty="0">
              <a:solidFill>
                <a:schemeClr val="tx1"/>
              </a:solidFill>
              <a:cs typeface="Calibri" panose="020F0502020204030204"/>
            </a:endParaRPr>
          </a:p>
          <a:p>
            <a:pPr lvl="2"/>
            <a:r>
              <a:rPr lang="en-US" sz="2400" dirty="0">
                <a:solidFill>
                  <a:schemeClr val="tx1"/>
                </a:solidFill>
                <a:cs typeface="Calibri" panose="020F0502020204030204"/>
              </a:rPr>
              <a:t>Include HAPs in the emissions and AQM CONUS runs </a:t>
            </a:r>
          </a:p>
          <a:p>
            <a:pPr lvl="2"/>
            <a:r>
              <a:rPr lang="en-US" sz="2400" dirty="0">
                <a:solidFill>
                  <a:srgbClr val="7030A0"/>
                </a:solidFill>
                <a:ea typeface="+mn-lt"/>
                <a:cs typeface="+mn-lt"/>
              </a:rPr>
              <a:t>Add AERMOD emissions/modeling and hybrid approach for HAPs</a:t>
            </a:r>
            <a:endParaRPr lang="en-US" sz="2400" dirty="0">
              <a:ea typeface="+mn-lt"/>
              <a:cs typeface="+mn-lt"/>
            </a:endParaRPr>
          </a:p>
          <a:p>
            <a:pPr lvl="2"/>
            <a:r>
              <a:rPr lang="en-US" sz="2400" dirty="0">
                <a:solidFill>
                  <a:srgbClr val="7030A0"/>
                </a:solidFill>
                <a:ea typeface="+mn-lt"/>
                <a:cs typeface="+mn-lt"/>
              </a:rPr>
              <a:t>Add Non-CONUS runs – AK, HI, PR/VI (separate model domains)</a:t>
            </a:r>
            <a:endParaRPr lang="en-US" dirty="0"/>
          </a:p>
          <a:p>
            <a:pPr lvl="1"/>
            <a:r>
              <a:rPr lang="en-US" sz="2600" dirty="0">
                <a:solidFill>
                  <a:schemeClr val="tx1"/>
                </a:solidFill>
                <a:cs typeface="Calibri" panose="020F0502020204030204"/>
              </a:rPr>
              <a:t>Keep working to get even more efficient over time as we have done with CAP-only for CDC and for air toxics for NATA</a:t>
            </a:r>
            <a:endParaRPr lang="en-US" sz="2600" dirty="0">
              <a:solidFill>
                <a:schemeClr val="tx1"/>
              </a:solidFill>
              <a:ea typeface="+mn-lt"/>
              <a:cs typeface="+mn-lt"/>
            </a:endParaRPr>
          </a:p>
          <a:p>
            <a:pPr lvl="1"/>
            <a:endParaRPr lang="en-US" sz="2600">
              <a:solidFill>
                <a:schemeClr val="tx1"/>
              </a:solidFill>
              <a:cs typeface="Calibri" panose="020F0502020204030204"/>
            </a:endParaRPr>
          </a:p>
          <a:p>
            <a:pPr marL="0" indent="0">
              <a:buNone/>
            </a:pPr>
            <a:endParaRPr lang="en-US" sz="3200">
              <a:cs typeface="Calibri" panose="020F0502020204030204"/>
            </a:endParaRPr>
          </a:p>
        </p:txBody>
      </p:sp>
      <p:sp>
        <p:nvSpPr>
          <p:cNvPr id="5" name="Slide Number Placeholder 4">
            <a:extLst>
              <a:ext uri="{FF2B5EF4-FFF2-40B4-BE49-F238E27FC236}">
                <a16:creationId xmlns:a16="http://schemas.microsoft.com/office/drawing/2014/main" id="{54975B33-B8DD-421B-A4B2-D90587601859}"/>
              </a:ext>
            </a:extLst>
          </p:cNvPr>
          <p:cNvSpPr>
            <a:spLocks noGrp="1"/>
          </p:cNvSpPr>
          <p:nvPr>
            <p:ph type="sldNum" sz="quarter" idx="12"/>
          </p:nvPr>
        </p:nvSpPr>
        <p:spPr>
          <a:xfrm>
            <a:off x="11580735" y="6492875"/>
            <a:ext cx="611265" cy="365125"/>
          </a:xfrm>
        </p:spPr>
        <p:txBody>
          <a:bodyPr/>
          <a:lstStyle/>
          <a:p>
            <a:fld id="{428CBA98-EC98-4357-9F0D-64C7F7CCECB9}" type="slidenum">
              <a:rPr lang="en-US" sz="1800" smtClean="0">
                <a:solidFill>
                  <a:schemeClr val="tx1"/>
                </a:solidFill>
              </a:rPr>
              <a:t>6</a:t>
            </a:fld>
            <a:endParaRPr lang="en-US" sz="1800">
              <a:solidFill>
                <a:schemeClr val="tx1"/>
              </a:solidFill>
            </a:endParaRPr>
          </a:p>
        </p:txBody>
      </p:sp>
      <p:sp>
        <p:nvSpPr>
          <p:cNvPr id="4" name="TextBox 3">
            <a:extLst>
              <a:ext uri="{FF2B5EF4-FFF2-40B4-BE49-F238E27FC236}">
                <a16:creationId xmlns:a16="http://schemas.microsoft.com/office/drawing/2014/main" id="{9E0DCEBE-D411-4E67-ACB2-2E27687BA4D9}"/>
              </a:ext>
            </a:extLst>
          </p:cNvPr>
          <p:cNvSpPr txBox="1"/>
          <p:nvPr/>
        </p:nvSpPr>
        <p:spPr>
          <a:xfrm>
            <a:off x="195944" y="6422572"/>
            <a:ext cx="1138645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a:t>
            </a:r>
            <a:r>
              <a:rPr lang="en-US" dirty="0"/>
              <a:t> "leverage" pertains to internal technical operations &amp; CDC resources only not providing toxics data to CDC </a:t>
            </a:r>
          </a:p>
        </p:txBody>
      </p:sp>
    </p:spTree>
    <p:extLst>
      <p:ext uri="{BB962C8B-B14F-4D97-AF65-F5344CB8AC3E}">
        <p14:creationId xmlns:p14="http://schemas.microsoft.com/office/powerpoint/2010/main" val="2977243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7695-FE4F-4771-99AE-788C2AE8F769}"/>
              </a:ext>
            </a:extLst>
          </p:cNvPr>
          <p:cNvSpPr>
            <a:spLocks noGrp="1"/>
          </p:cNvSpPr>
          <p:nvPr>
            <p:ph type="title"/>
          </p:nvPr>
        </p:nvSpPr>
        <p:spPr/>
        <p:txBody>
          <a:bodyPr/>
          <a:lstStyle/>
          <a:p>
            <a:r>
              <a:rPr lang="en-US">
                <a:solidFill>
                  <a:schemeClr val="accent2"/>
                </a:solidFill>
                <a:ea typeface="+mj-lt"/>
                <a:cs typeface="+mj-lt"/>
              </a:rPr>
              <a:t>Elements of the Annual MP Platform Plan</a:t>
            </a:r>
          </a:p>
        </p:txBody>
      </p:sp>
      <p:sp>
        <p:nvSpPr>
          <p:cNvPr id="3" name="Content Placeholder 2">
            <a:extLst>
              <a:ext uri="{FF2B5EF4-FFF2-40B4-BE49-F238E27FC236}">
                <a16:creationId xmlns:a16="http://schemas.microsoft.com/office/drawing/2014/main" id="{975760DA-6DAE-4444-9226-199918980D19}"/>
              </a:ext>
            </a:extLst>
          </p:cNvPr>
          <p:cNvSpPr>
            <a:spLocks noGrp="1"/>
          </p:cNvSpPr>
          <p:nvPr>
            <p:ph idx="1"/>
          </p:nvPr>
        </p:nvSpPr>
        <p:spPr>
          <a:xfrm>
            <a:off x="677334" y="1608139"/>
            <a:ext cx="8596668" cy="3880773"/>
          </a:xfrm>
        </p:spPr>
        <p:txBody>
          <a:bodyPr>
            <a:normAutofit/>
          </a:bodyPr>
          <a:lstStyle/>
          <a:p>
            <a:r>
              <a:rPr lang="en-US" sz="3200"/>
              <a:t>Overview</a:t>
            </a:r>
          </a:p>
          <a:p>
            <a:r>
              <a:rPr lang="en-US" sz="3200"/>
              <a:t>Products</a:t>
            </a:r>
          </a:p>
          <a:p>
            <a:r>
              <a:rPr lang="en-US" sz="3200"/>
              <a:t>Inventory Approach</a:t>
            </a:r>
          </a:p>
          <a:p>
            <a:r>
              <a:rPr lang="en-US" sz="3200"/>
              <a:t>Modeling Approach</a:t>
            </a:r>
          </a:p>
          <a:p>
            <a:r>
              <a:rPr lang="en-US" sz="3200"/>
              <a:t>Timing</a:t>
            </a:r>
          </a:p>
          <a:p>
            <a:r>
              <a:rPr lang="en-US" sz="3200"/>
              <a:t>Costs</a:t>
            </a:r>
          </a:p>
        </p:txBody>
      </p:sp>
      <p:sp>
        <p:nvSpPr>
          <p:cNvPr id="4" name="Slide Number Placeholder 3">
            <a:extLst>
              <a:ext uri="{FF2B5EF4-FFF2-40B4-BE49-F238E27FC236}">
                <a16:creationId xmlns:a16="http://schemas.microsoft.com/office/drawing/2014/main" id="{5112AC26-0EE2-498F-9666-2046DC62F209}"/>
              </a:ext>
            </a:extLst>
          </p:cNvPr>
          <p:cNvSpPr>
            <a:spLocks noGrp="1"/>
          </p:cNvSpPr>
          <p:nvPr>
            <p:ph type="sldNum" sz="quarter" idx="12"/>
          </p:nvPr>
        </p:nvSpPr>
        <p:spPr/>
        <p:txBody>
          <a:bodyPr/>
          <a:lstStyle/>
          <a:p>
            <a:fld id="{428CBA98-EC98-4357-9F0D-64C7F7CCECB9}" type="slidenum">
              <a:rPr lang="en-US" smtClean="0"/>
              <a:pPr/>
              <a:t>7</a:t>
            </a:fld>
            <a:endParaRPr lang="en-US"/>
          </a:p>
        </p:txBody>
      </p:sp>
    </p:spTree>
    <p:extLst>
      <p:ext uri="{BB962C8B-B14F-4D97-AF65-F5344CB8AC3E}">
        <p14:creationId xmlns:p14="http://schemas.microsoft.com/office/powerpoint/2010/main" val="2276834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4450A-8DA6-4A1A-9F74-E52BEC0586A6}"/>
              </a:ext>
            </a:extLst>
          </p:cNvPr>
          <p:cNvSpPr>
            <a:spLocks noGrp="1"/>
          </p:cNvSpPr>
          <p:nvPr>
            <p:ph type="title"/>
          </p:nvPr>
        </p:nvSpPr>
        <p:spPr>
          <a:xfrm>
            <a:off x="155618" y="423576"/>
            <a:ext cx="9890629" cy="904540"/>
          </a:xfrm>
        </p:spPr>
        <p:txBody>
          <a:bodyPr>
            <a:normAutofit fontScale="90000"/>
          </a:bodyPr>
          <a:lstStyle/>
          <a:p>
            <a:pPr algn="ctr"/>
            <a:r>
              <a:rPr lang="en-US" sz="4400">
                <a:solidFill>
                  <a:schemeClr val="accent2"/>
                </a:solidFill>
              </a:rPr>
              <a:t> Overview: HAP+CAP modeling platform </a:t>
            </a:r>
          </a:p>
        </p:txBody>
      </p:sp>
      <p:sp>
        <p:nvSpPr>
          <p:cNvPr id="3" name="Content Placeholder 2">
            <a:extLst>
              <a:ext uri="{FF2B5EF4-FFF2-40B4-BE49-F238E27FC236}">
                <a16:creationId xmlns:a16="http://schemas.microsoft.com/office/drawing/2014/main" id="{C57E1F01-9DEC-44E5-8A8E-915CAA4A7601}"/>
              </a:ext>
            </a:extLst>
          </p:cNvPr>
          <p:cNvSpPr>
            <a:spLocks noGrp="1"/>
          </p:cNvSpPr>
          <p:nvPr>
            <p:ph idx="1"/>
          </p:nvPr>
        </p:nvSpPr>
        <p:spPr>
          <a:xfrm>
            <a:off x="561220" y="1240418"/>
            <a:ext cx="9452370" cy="5617582"/>
          </a:xfrm>
          <a:ln>
            <a:noFill/>
          </a:ln>
        </p:spPr>
        <p:txBody>
          <a:bodyPr vert="horz" lIns="91440" tIns="45720" rIns="91440" bIns="45720" rtlCol="0" anchor="t">
            <a:normAutofit fontScale="92500" lnSpcReduction="20000"/>
          </a:bodyPr>
          <a:lstStyle/>
          <a:p>
            <a:pPr>
              <a:spcBef>
                <a:spcPts val="1200"/>
              </a:spcBef>
            </a:pPr>
            <a:r>
              <a:rPr lang="en-US" sz="2200" dirty="0">
                <a:solidFill>
                  <a:schemeClr val="tx2"/>
                </a:solidFill>
                <a:ea typeface="+mn-lt"/>
                <a:cs typeface="+mn-lt"/>
              </a:rPr>
              <a:t>CMAQ Multipollutant </a:t>
            </a:r>
            <a:r>
              <a:rPr lang="en-US" sz="2200" b="1" dirty="0">
                <a:solidFill>
                  <a:schemeClr val="tx2"/>
                </a:solidFill>
                <a:ea typeface="+mn-lt"/>
                <a:cs typeface="+mn-lt"/>
              </a:rPr>
              <a:t>– 12 CMAQ runs (4 domains; 1 base and 2 zero outs)</a:t>
            </a:r>
          </a:p>
          <a:p>
            <a:pPr lvl="1"/>
            <a:r>
              <a:rPr lang="en-US" sz="1800" dirty="0">
                <a:solidFill>
                  <a:schemeClr val="tx2"/>
                </a:solidFill>
                <a:ea typeface="+mn-lt"/>
                <a:cs typeface="+mn-lt"/>
              </a:rPr>
              <a:t>50 HAPs (including EtO)+ diesel PM, based on NEI</a:t>
            </a:r>
          </a:p>
          <a:p>
            <a:pPr lvl="1"/>
            <a:r>
              <a:rPr lang="en-US" sz="1800" dirty="0">
                <a:solidFill>
                  <a:schemeClr val="tx2"/>
                </a:solidFill>
                <a:ea typeface="+mn-lt"/>
                <a:cs typeface="+mn-lt"/>
              </a:rPr>
              <a:t>All 50 states, PR/VI  (4 total model domains:  CONUS, AK, HI, PR/VI)</a:t>
            </a:r>
          </a:p>
          <a:p>
            <a:pPr lvl="1"/>
            <a:r>
              <a:rPr lang="en-US" sz="1800" dirty="0">
                <a:solidFill>
                  <a:schemeClr val="tx2"/>
                </a:solidFill>
                <a:ea typeface="+mn-lt"/>
                <a:cs typeface="+mn-lt"/>
              </a:rPr>
              <a:t>Grid: 12-km CONUS, 9-km AK, 3-km HI &amp; PR/VI</a:t>
            </a:r>
          </a:p>
          <a:p>
            <a:pPr lvl="1"/>
            <a:r>
              <a:rPr lang="en-US" sz="1800" dirty="0">
                <a:solidFill>
                  <a:schemeClr val="tx2"/>
                </a:solidFill>
                <a:ea typeface="+mn-lt"/>
                <a:cs typeface="+mn-lt"/>
              </a:rPr>
              <a:t>Two sets of zero outs: </a:t>
            </a:r>
            <a:r>
              <a:rPr lang="en-US" sz="1800" dirty="0" err="1">
                <a:solidFill>
                  <a:schemeClr val="tx2"/>
                </a:solidFill>
                <a:ea typeface="+mn-lt"/>
                <a:cs typeface="+mn-lt"/>
              </a:rPr>
              <a:t>biogenics</a:t>
            </a:r>
            <a:r>
              <a:rPr lang="en-US" sz="1800" dirty="0">
                <a:solidFill>
                  <a:schemeClr val="tx2"/>
                </a:solidFill>
                <a:ea typeface="+mn-lt"/>
                <a:cs typeface="+mn-lt"/>
              </a:rPr>
              <a:t> and fires (source apportionment when available)</a:t>
            </a:r>
            <a:endParaRPr lang="en-US" dirty="0">
              <a:solidFill>
                <a:schemeClr val="tx2"/>
              </a:solidFill>
            </a:endParaRPr>
          </a:p>
          <a:p>
            <a:pPr>
              <a:spcBef>
                <a:spcPts val="1200"/>
              </a:spcBef>
            </a:pPr>
            <a:r>
              <a:rPr lang="en-US" sz="2400" dirty="0">
                <a:solidFill>
                  <a:schemeClr val="tx2"/>
                </a:solidFill>
                <a:ea typeface="+mn-lt"/>
                <a:cs typeface="+mn-lt"/>
              </a:rPr>
              <a:t>AERMOD – All anthropogenic sources </a:t>
            </a:r>
          </a:p>
          <a:p>
            <a:pPr lvl="1">
              <a:spcBef>
                <a:spcPts val="1200"/>
              </a:spcBef>
            </a:pPr>
            <a:r>
              <a:rPr lang="en-US" sz="1800" dirty="0">
                <a:solidFill>
                  <a:schemeClr val="tx1"/>
                </a:solidFill>
                <a:ea typeface="+mn-lt"/>
                <a:cs typeface="+mn-lt"/>
              </a:rPr>
              <a:t>185 </a:t>
            </a:r>
            <a:r>
              <a:rPr lang="en-US" sz="1800" dirty="0">
                <a:solidFill>
                  <a:schemeClr val="tx2"/>
                </a:solidFill>
                <a:ea typeface="+mn-lt"/>
                <a:cs typeface="+mn-lt"/>
              </a:rPr>
              <a:t>HAPs + diesel PM, based on NEI</a:t>
            </a:r>
          </a:p>
          <a:p>
            <a:pPr lvl="1">
              <a:spcBef>
                <a:spcPts val="1200"/>
              </a:spcBef>
            </a:pPr>
            <a:r>
              <a:rPr lang="en-US" sz="1800" dirty="0">
                <a:solidFill>
                  <a:schemeClr val="tx2"/>
                </a:solidFill>
                <a:ea typeface="+mn-lt"/>
                <a:cs typeface="+mn-lt"/>
              </a:rPr>
              <a:t>All 50 states, PR/VI </a:t>
            </a:r>
          </a:p>
          <a:p>
            <a:pPr lvl="1">
              <a:spcBef>
                <a:spcPts val="1200"/>
              </a:spcBef>
            </a:pPr>
            <a:r>
              <a:rPr lang="en-US" sz="1800" dirty="0">
                <a:solidFill>
                  <a:schemeClr val="tx2"/>
                </a:solidFill>
                <a:ea typeface="+mn-lt"/>
                <a:cs typeface="+mn-lt"/>
              </a:rPr>
              <a:t>Gridded, block and monitoring site receptors</a:t>
            </a:r>
          </a:p>
          <a:p>
            <a:pPr lvl="1">
              <a:spcBef>
                <a:spcPts val="1200"/>
              </a:spcBef>
            </a:pPr>
            <a:r>
              <a:rPr lang="en-US" sz="1800" dirty="0">
                <a:solidFill>
                  <a:schemeClr val="tx2"/>
                </a:solidFill>
                <a:ea typeface="+mn-lt"/>
                <a:cs typeface="+mn-lt"/>
              </a:rPr>
              <a:t>Source attribution (about 30 source groups)</a:t>
            </a:r>
          </a:p>
          <a:p>
            <a:pPr lvl="1">
              <a:spcBef>
                <a:spcPts val="1200"/>
              </a:spcBef>
            </a:pPr>
            <a:r>
              <a:rPr lang="en-US" sz="1800" dirty="0">
                <a:solidFill>
                  <a:schemeClr val="tx2"/>
                </a:solidFill>
                <a:ea typeface="+mn-lt"/>
                <a:cs typeface="+mn-lt"/>
              </a:rPr>
              <a:t>Additional - point-only AERMOD run for point inventory QA</a:t>
            </a:r>
          </a:p>
          <a:p>
            <a:pPr>
              <a:spcBef>
                <a:spcPts val="1200"/>
              </a:spcBef>
            </a:pPr>
            <a:r>
              <a:rPr lang="en-US" sz="2400" dirty="0">
                <a:solidFill>
                  <a:schemeClr val="tx2"/>
                </a:solidFill>
                <a:ea typeface="+mn-lt"/>
                <a:cs typeface="+mn-lt"/>
              </a:rPr>
              <a:t>Hybrid approach: Combine CMAQ and AERMOD results to get finer scale annual average concentration for each HAP</a:t>
            </a:r>
          </a:p>
          <a:p>
            <a:r>
              <a:rPr lang="en-US" sz="2400" dirty="0">
                <a:solidFill>
                  <a:schemeClr val="tx2"/>
                </a:solidFill>
                <a:ea typeface="+mn-lt"/>
                <a:cs typeface="+mn-lt"/>
              </a:rPr>
              <a:t>Produce this every year, beginning 2017, and consider periodic updates for 1 or 2 historical years</a:t>
            </a:r>
            <a:endParaRPr lang="en-US" dirty="0">
              <a:solidFill>
                <a:schemeClr val="tx2"/>
              </a:solidFill>
              <a:ea typeface="+mn-lt"/>
              <a:cs typeface="+mn-lt"/>
            </a:endParaRPr>
          </a:p>
        </p:txBody>
      </p:sp>
      <p:sp>
        <p:nvSpPr>
          <p:cNvPr id="4" name="Slide Number Placeholder 3">
            <a:extLst>
              <a:ext uri="{FF2B5EF4-FFF2-40B4-BE49-F238E27FC236}">
                <a16:creationId xmlns:a16="http://schemas.microsoft.com/office/drawing/2014/main" id="{2D11FEDB-823E-4CB8-8D92-BFF900A2FD8E}"/>
              </a:ext>
            </a:extLst>
          </p:cNvPr>
          <p:cNvSpPr>
            <a:spLocks noGrp="1"/>
          </p:cNvSpPr>
          <p:nvPr>
            <p:ph type="sldNum" sz="quarter" idx="12"/>
          </p:nvPr>
        </p:nvSpPr>
        <p:spPr/>
        <p:txBody>
          <a:bodyPr/>
          <a:lstStyle/>
          <a:p>
            <a:fld id="{428CBA98-EC98-4357-9F0D-64C7F7CCECB9}" type="slidenum">
              <a:rPr lang="en-US" smtClean="0"/>
              <a:t>8</a:t>
            </a:fld>
            <a:endParaRPr lang="en-US"/>
          </a:p>
        </p:txBody>
      </p:sp>
    </p:spTree>
    <p:extLst>
      <p:ext uri="{BB962C8B-B14F-4D97-AF65-F5344CB8AC3E}">
        <p14:creationId xmlns:p14="http://schemas.microsoft.com/office/powerpoint/2010/main" val="1518306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7695-FE4F-4771-99AE-788C2AE8F769}"/>
              </a:ext>
            </a:extLst>
          </p:cNvPr>
          <p:cNvSpPr>
            <a:spLocks noGrp="1"/>
          </p:cNvSpPr>
          <p:nvPr>
            <p:ph type="title"/>
          </p:nvPr>
        </p:nvSpPr>
        <p:spPr>
          <a:xfrm>
            <a:off x="677334" y="609600"/>
            <a:ext cx="8596668" cy="696686"/>
          </a:xfrm>
        </p:spPr>
        <p:txBody>
          <a:bodyPr/>
          <a:lstStyle/>
          <a:p>
            <a:r>
              <a:rPr lang="en-US">
                <a:solidFill>
                  <a:schemeClr val="accent2"/>
                </a:solidFill>
              </a:rPr>
              <a:t>Planned Platform Products</a:t>
            </a:r>
          </a:p>
        </p:txBody>
      </p:sp>
      <p:sp>
        <p:nvSpPr>
          <p:cNvPr id="3" name="Content Placeholder 2">
            <a:extLst>
              <a:ext uri="{FF2B5EF4-FFF2-40B4-BE49-F238E27FC236}">
                <a16:creationId xmlns:a16="http://schemas.microsoft.com/office/drawing/2014/main" id="{975760DA-6DAE-4444-9226-199918980D19}"/>
              </a:ext>
            </a:extLst>
          </p:cNvPr>
          <p:cNvSpPr>
            <a:spLocks noGrp="1"/>
          </p:cNvSpPr>
          <p:nvPr>
            <p:ph idx="1"/>
          </p:nvPr>
        </p:nvSpPr>
        <p:spPr>
          <a:xfrm>
            <a:off x="514049" y="957943"/>
            <a:ext cx="9485094" cy="5901202"/>
          </a:xfrm>
        </p:spPr>
        <p:txBody>
          <a:bodyPr vert="horz" lIns="91440" tIns="45720" rIns="91440" bIns="45720" rtlCol="0" anchor="t">
            <a:normAutofit/>
          </a:bodyPr>
          <a:lstStyle/>
          <a:p>
            <a:pPr marL="0" indent="0">
              <a:buNone/>
            </a:pPr>
            <a:endParaRPr lang="en-US" dirty="0"/>
          </a:p>
          <a:p>
            <a:r>
              <a:rPr lang="en-US" dirty="0">
                <a:solidFill>
                  <a:schemeClr val="tx1"/>
                </a:solidFill>
              </a:rPr>
              <a:t>Emissions summaries</a:t>
            </a:r>
          </a:p>
          <a:p>
            <a:pPr lvl="1"/>
            <a:r>
              <a:rPr lang="en-US" dirty="0">
                <a:solidFill>
                  <a:schemeClr val="tx1"/>
                </a:solidFill>
                <a:ea typeface="+mn-lt"/>
                <a:cs typeface="+mn-lt"/>
              </a:rPr>
              <a:t>Model-ready emissions files for EPA Regions, MJOs, state/local/tribal agency use</a:t>
            </a:r>
            <a:endParaRPr lang="en-US" dirty="0">
              <a:ea typeface="+mn-lt"/>
              <a:cs typeface="+mn-lt"/>
            </a:endParaRPr>
          </a:p>
          <a:p>
            <a:pPr lvl="1"/>
            <a:r>
              <a:rPr lang="en-US" dirty="0">
                <a:solidFill>
                  <a:schemeClr val="tx1"/>
                </a:solidFill>
                <a:ea typeface="+mn-lt"/>
                <a:cs typeface="+mn-lt"/>
              </a:rPr>
              <a:t>Gridded emissions maps of CMAQ HAPs by modeling sector and total</a:t>
            </a:r>
          </a:p>
          <a:p>
            <a:pPr lvl="1"/>
            <a:r>
              <a:rPr lang="en-US" dirty="0">
                <a:solidFill>
                  <a:schemeClr val="tx1"/>
                </a:solidFill>
                <a:ea typeface="+mn-lt"/>
                <a:cs typeface="+mn-lt"/>
              </a:rPr>
              <a:t>Point source emission summaries</a:t>
            </a:r>
          </a:p>
          <a:p>
            <a:r>
              <a:rPr lang="en-US" dirty="0">
                <a:solidFill>
                  <a:schemeClr val="tx1"/>
                </a:solidFill>
              </a:rPr>
              <a:t>Modeled concentrations (gridded, tract level and census block for point sources)</a:t>
            </a:r>
          </a:p>
          <a:p>
            <a:pPr lvl="1"/>
            <a:r>
              <a:rPr lang="en-US" dirty="0">
                <a:solidFill>
                  <a:schemeClr val="tx1"/>
                </a:solidFill>
                <a:ea typeface="+mn-lt"/>
                <a:cs typeface="+mn-lt"/>
              </a:rPr>
              <a:t>CMAQ - Gridded concentrations of the 50 CMAQ HAPs, ozone and PM2.5 for all 50 states, PR/VI</a:t>
            </a:r>
          </a:p>
          <a:p>
            <a:pPr lvl="2">
              <a:lnSpc>
                <a:spcPct val="110000"/>
              </a:lnSpc>
              <a:spcBef>
                <a:spcPts val="0"/>
              </a:spcBef>
            </a:pPr>
            <a:r>
              <a:rPr lang="en-US" sz="1600" dirty="0">
                <a:solidFill>
                  <a:schemeClr val="tx1"/>
                </a:solidFill>
                <a:ea typeface="+mn-lt"/>
                <a:cs typeface="+mn-lt"/>
              </a:rPr>
              <a:t>CONUS at 12-km</a:t>
            </a:r>
          </a:p>
          <a:p>
            <a:pPr lvl="2">
              <a:lnSpc>
                <a:spcPct val="110000"/>
              </a:lnSpc>
              <a:spcBef>
                <a:spcPts val="0"/>
              </a:spcBef>
            </a:pPr>
            <a:r>
              <a:rPr lang="en-US" sz="1600" dirty="0">
                <a:solidFill>
                  <a:schemeClr val="tx1"/>
                </a:solidFill>
                <a:ea typeface="+mn-lt"/>
                <a:cs typeface="+mn-lt"/>
              </a:rPr>
              <a:t>Non-CONUS at 9-km for AK, 3-km for HI, and 3-km for PR/VI</a:t>
            </a:r>
          </a:p>
          <a:p>
            <a:pPr lvl="1"/>
            <a:r>
              <a:rPr lang="en-US" dirty="0">
                <a:solidFill>
                  <a:schemeClr val="tx1"/>
                </a:solidFill>
                <a:ea typeface="+mn-lt"/>
                <a:cs typeface="+mn-lt"/>
              </a:rPr>
              <a:t>AERMOD – Discrete receptor concentrations for 185 HAPs &amp; diesel PM for all 50 states, PR/VI</a:t>
            </a:r>
          </a:p>
          <a:p>
            <a:pPr lvl="2"/>
            <a:r>
              <a:rPr lang="en-US" sz="1600" dirty="0">
                <a:solidFill>
                  <a:schemeClr val="tx1"/>
                </a:solidFill>
                <a:ea typeface="+mn-lt"/>
                <a:cs typeface="+mn-lt"/>
              </a:rPr>
              <a:t>Facility-level census block centroid receptor concentrations </a:t>
            </a:r>
          </a:p>
          <a:p>
            <a:pPr lvl="2"/>
            <a:r>
              <a:rPr lang="en-US" sz="1600" dirty="0">
                <a:solidFill>
                  <a:schemeClr val="tx1"/>
                </a:solidFill>
                <a:ea typeface="+mn-lt"/>
                <a:cs typeface="+mn-lt"/>
              </a:rPr>
              <a:t>Cumulative facility concentrations at census block centroid receptors</a:t>
            </a:r>
          </a:p>
          <a:p>
            <a:pPr lvl="1"/>
            <a:r>
              <a:rPr lang="en-US" dirty="0">
                <a:solidFill>
                  <a:schemeClr val="tx1"/>
                </a:solidFill>
                <a:ea typeface="+mn-lt"/>
                <a:cs typeface="+mn-lt"/>
              </a:rPr>
              <a:t>Hybrid – Annual average census tract concentrations by pollutant/source group</a:t>
            </a:r>
          </a:p>
          <a:p>
            <a:pPr lvl="2"/>
            <a:r>
              <a:rPr lang="en-US" sz="1600" dirty="0">
                <a:solidFill>
                  <a:schemeClr val="tx1"/>
                </a:solidFill>
                <a:ea typeface="+mn-lt"/>
                <a:cs typeface="+mn-lt"/>
              </a:rPr>
              <a:t>Consider option to apply for PM2.5 to provide more spatially resolved concentration estimates</a:t>
            </a:r>
          </a:p>
        </p:txBody>
      </p:sp>
      <p:sp>
        <p:nvSpPr>
          <p:cNvPr id="4" name="Slide Number Placeholder 3">
            <a:extLst>
              <a:ext uri="{FF2B5EF4-FFF2-40B4-BE49-F238E27FC236}">
                <a16:creationId xmlns:a16="http://schemas.microsoft.com/office/drawing/2014/main" id="{5112AC26-0EE2-498F-9666-2046DC62F209}"/>
              </a:ext>
            </a:extLst>
          </p:cNvPr>
          <p:cNvSpPr>
            <a:spLocks noGrp="1"/>
          </p:cNvSpPr>
          <p:nvPr>
            <p:ph type="sldNum" sz="quarter" idx="12"/>
          </p:nvPr>
        </p:nvSpPr>
        <p:spPr/>
        <p:txBody>
          <a:bodyPr/>
          <a:lstStyle/>
          <a:p>
            <a:fld id="{428CBA98-EC98-4357-9F0D-64C7F7CCECB9}" type="slidenum">
              <a:rPr lang="en-US" smtClean="0"/>
              <a:pPr/>
              <a:t>9</a:t>
            </a:fld>
            <a:endParaRPr lang="en-US"/>
          </a:p>
        </p:txBody>
      </p:sp>
    </p:spTree>
    <p:extLst>
      <p:ext uri="{BB962C8B-B14F-4D97-AF65-F5344CB8AC3E}">
        <p14:creationId xmlns:p14="http://schemas.microsoft.com/office/powerpoint/2010/main" val="3579649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mso-contentType ?>
<SharedContentType xmlns="Microsoft.SharePoint.Taxonomy.ContentTypeSync" SourceId="29f62856-1543-49d4-a736-4569d363f533" ContentTypeId="0x0101"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EsriMapsInfo xmlns="ESRI.ArcGIS.Mapping.OfficeIntegration.PowerPointInfo">
  <Version>Version1</Version>
  <RequiresSignIn>False</RequiresSignIn>
</EsriMapsInfo>
</file>

<file path=customXml/item4.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_ip_UnifiedCompliancePolicyUIAction xmlns="http://schemas.microsoft.com/sharepoint/v3" xsi:nil="true"/>
    <j747ac98061d40f0aa7bd47e1db5675d xmlns="4ffa91fb-a0ff-4ac5-b2db-65c790d184a4">
      <Terms xmlns="http://schemas.microsoft.com/office/infopath/2007/PartnerControls"/>
    </j747ac98061d40f0aa7bd47e1db5675d>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ecords_x0020_Date xmlns="ba8eb6be-0955-44cd-ad6c-1ec625d649b5" xsi:nil="true"/>
    <_ip_UnifiedCompliancePolicyProperties xmlns="http://schemas.microsoft.com/sharepoint/v3" xsi:nil="true"/>
    <Rights xmlns="4ffa91fb-a0ff-4ac5-b2db-65c790d184a4" xsi:nil="true"/>
    <Document_x0020_Creation_x0020_Date xmlns="4ffa91fb-a0ff-4ac5-b2db-65c790d184a4">2020-06-08T20:05:58+00:00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Records_x0020_Status xmlns="ba8eb6be-0955-44cd-ad6c-1ec625d649b5">Pending</Records_x0020_Status>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BC446F43D88E304B9A8612EBB1AAEBEA" ma:contentTypeVersion="38" ma:contentTypeDescription="Create a new document." ma:contentTypeScope="" ma:versionID="65234bea06d9f24b4d56f4b5e5e008ae">
  <xsd:schema xmlns:xsd="http://www.w3.org/2001/XMLSchema" xmlns:xs="http://www.w3.org/2001/XMLSchema" xmlns:p="http://schemas.microsoft.com/office/2006/metadata/properties" xmlns:ns1="http://schemas.microsoft.com/sharepoint/v3" xmlns:ns3="4ffa91fb-a0ff-4ac5-b2db-65c790d184a4" xmlns:ns4="http://schemas.microsoft.com/sharepoint.v3" xmlns:ns5="http://schemas.microsoft.com/sharepoint/v3/fields" xmlns:ns6="ba8eb6be-0955-44cd-ad6c-1ec625d649b5" xmlns:ns7="46aa0371-c0be-4330-a5ff-ec128acf39ed" targetNamespace="http://schemas.microsoft.com/office/2006/metadata/properties" ma:root="true" ma:fieldsID="db45db59d2d67bf6ec4a5bb8f4cc0750" ns1:_="" ns3:_="" ns4:_="" ns5:_="" ns6:_="" ns7:_="">
    <xsd:import namespace="http://schemas.microsoft.com/sharepoint/v3"/>
    <xsd:import namespace="4ffa91fb-a0ff-4ac5-b2db-65c790d184a4"/>
    <xsd:import namespace="http://schemas.microsoft.com/sharepoint.v3"/>
    <xsd:import namespace="http://schemas.microsoft.com/sharepoint/v3/fields"/>
    <xsd:import namespace="ba8eb6be-0955-44cd-ad6c-1ec625d649b5"/>
    <xsd:import namespace="46aa0371-c0be-4330-a5ff-ec128acf39ed"/>
    <xsd:element name="properties">
      <xsd:complexType>
        <xsd:sequence>
          <xsd:element name="documentManagement">
            <xsd:complexType>
              <xsd:all>
                <xsd:element ref="ns3:Document_x0020_Creation_x0020_Date" minOccurs="0"/>
                <xsd:element ref="ns3:Creator" minOccurs="0"/>
                <xsd:element ref="ns3:EPA_x0020_Office" minOccurs="0"/>
                <xsd:element ref="ns3:Record" minOccurs="0"/>
                <xsd:element ref="ns4:CategoryDescription" minOccurs="0"/>
                <xsd:element ref="ns3:Identifier" minOccurs="0"/>
                <xsd:element ref="ns3:EPA_x0020_Contributor" minOccurs="0"/>
                <xsd:element ref="ns3:External_x0020_Contributor" minOccurs="0"/>
                <xsd:element ref="ns5:_Coverage" minOccurs="0"/>
                <xsd:element ref="ns3:EPA_x0020_Related_x0020_Documents" minOccurs="0"/>
                <xsd:element ref="ns5:_Source" minOccurs="0"/>
                <xsd:element ref="ns3:Rights" minOccurs="0"/>
                <xsd:element ref="ns1:Language" minOccurs="0"/>
                <xsd:element ref="ns3:j747ac98061d40f0aa7bd47e1db5675d" minOccurs="0"/>
                <xsd:element ref="ns3:TaxKeywordTaxHTField" minOccurs="0"/>
                <xsd:element ref="ns3:TaxCatchAllLabel" minOccurs="0"/>
                <xsd:element ref="ns3:TaxCatchAll" minOccurs="0"/>
                <xsd:element ref="ns6:SharedWithUsers" minOccurs="0"/>
                <xsd:element ref="ns6:SharedWithDetails" minOccurs="0"/>
                <xsd:element ref="ns6:SharingHintHash" minOccurs="0"/>
                <xsd:element ref="ns6:LastSharedByUser" minOccurs="0"/>
                <xsd:element ref="ns6:LastSharedByTime" minOccurs="0"/>
                <xsd:element ref="ns7:MediaServiceMetadata" minOccurs="0"/>
                <xsd:element ref="ns7:MediaServiceFastMetadata" minOccurs="0"/>
                <xsd:element ref="ns7:MediaServiceAutoTags" minOccurs="0"/>
                <xsd:element ref="ns7:MediaServiceOCR" minOccurs="0"/>
                <xsd:element ref="ns6:Records_x0020_Status" minOccurs="0"/>
                <xsd:element ref="ns6:Records_x0020_Date" minOccurs="0"/>
                <xsd:element ref="ns7:MediaServiceDateTaken" minOccurs="0"/>
                <xsd:element ref="ns7:MediaServiceLocation" minOccurs="0"/>
                <xsd:element ref="ns7:MediaServiceEventHashCode" minOccurs="0"/>
                <xsd:element ref="ns7:MediaServiceGenerationTime" minOccurs="0"/>
                <xsd:element ref="ns7:MediaServiceAutoKeyPoints" minOccurs="0"/>
                <xsd:element ref="ns7: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element name="_ip_UnifiedCompliancePolicyProperties" ma:index="45" nillable="true" ma:displayName="Unified Compliance Policy Properties" ma:hidden="true" ma:internalName="_ip_UnifiedCompliancePolicyProperties">
      <xsd:simpleType>
        <xsd:restriction base="dms:Note"/>
      </xsd:simpleType>
    </xsd:element>
    <xsd:element name="_ip_UnifiedCompliancePolicyUIAction" ma:index="4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7e98d0d4-ff80-45b8-9575-45dc4ee100ce}" ma:internalName="TaxCatchAllLabel" ma:readOnly="true" ma:showField="CatchAllDataLabel" ma:web="ba8eb6be-0955-44cd-ad6c-1ec625d649b5">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7e98d0d4-ff80-45b8-9575-45dc4ee100ce}" ma:internalName="TaxCatchAll" ma:showField="CatchAllData" ma:web="ba8eb6be-0955-44cd-ad6c-1ec625d649b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a8eb6be-0955-44cd-ad6c-1ec625d649b5"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description="" ma:internalName="SharedWithDetails" ma:readOnly="true">
      <xsd:simpleType>
        <xsd:restriction base="dms:Note">
          <xsd:maxLength value="255"/>
        </xsd:restriction>
      </xsd:simpleType>
    </xsd:element>
    <xsd:element name="SharingHintHash" ma:index="30" nillable="true" ma:displayName="Sharing Hint Hash" ma:description="" ma:hidden="true" ma:internalName="SharingHintHash" ma:readOnly="true">
      <xsd:simpleType>
        <xsd:restriction base="dms:Text"/>
      </xsd:simpleType>
    </xsd:element>
    <xsd:element name="LastSharedByUser" ma:index="31" nillable="true" ma:displayName="Last Shared By User" ma:description="" ma:internalName="LastSharedByUser" ma:readOnly="true">
      <xsd:simpleType>
        <xsd:restriction base="dms:Note">
          <xsd:maxLength value="255"/>
        </xsd:restriction>
      </xsd:simpleType>
    </xsd:element>
    <xsd:element name="LastSharedByTime" ma:index="32" nillable="true" ma:displayName="Last Shared By Time" ma:description="" ma:internalName="LastSharedByTime" ma:readOnly="true">
      <xsd:simpleType>
        <xsd:restriction base="dms:DateTime"/>
      </xsd:simpleType>
    </xsd:element>
    <xsd:element name="Records_x0020_Status" ma:index="37" nillable="true" ma:displayName="Records Status" ma:default="Pending" ma:internalName="Records_x0020_Status">
      <xsd:simpleType>
        <xsd:restriction base="dms:Text"/>
      </xsd:simpleType>
    </xsd:element>
    <xsd:element name="Records_x0020_Date" ma:index="38" nillable="true" ma:displayName="Records Date" ma:hidden="true" ma:internalName="Records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6aa0371-c0be-4330-a5ff-ec128acf39ed" elementFormDefault="qualified">
    <xsd:import namespace="http://schemas.microsoft.com/office/2006/documentManagement/types"/>
    <xsd:import namespace="http://schemas.microsoft.com/office/infopath/2007/PartnerControls"/>
    <xsd:element name="MediaServiceMetadata" ma:index="33" nillable="true" ma:displayName="MediaServiceMetadata" ma:description="" ma:hidden="true" ma:internalName="MediaServiceMetadata" ma:readOnly="true">
      <xsd:simpleType>
        <xsd:restriction base="dms:Note"/>
      </xsd:simpleType>
    </xsd:element>
    <xsd:element name="MediaServiceFastMetadata" ma:index="34" nillable="true" ma:displayName="MediaServiceFastMetadata" ma:description="" ma:hidden="true" ma:internalName="MediaServiceFastMetadata" ma:readOnly="true">
      <xsd:simpleType>
        <xsd:restriction base="dms:Note"/>
      </xsd:simpleType>
    </xsd:element>
    <xsd:element name="MediaServiceAutoTags" ma:index="35" nillable="true" ma:displayName="MediaServiceAutoTags" ma:description="" ma:internalName="MediaServiceAutoTags" ma:readOnly="true">
      <xsd:simpleType>
        <xsd:restriction base="dms:Text"/>
      </xsd:simpleType>
    </xsd:element>
    <xsd:element name="MediaServiceOCR" ma:index="36" nillable="true" ma:displayName="MediaServiceOCR" ma:internalName="MediaServiceOCR" ma:readOnly="true">
      <xsd:simpleType>
        <xsd:restriction base="dms:Note">
          <xsd:maxLength value="255"/>
        </xsd:restriction>
      </xsd:simpleType>
    </xsd:element>
    <xsd:element name="MediaServiceDateTaken" ma:index="39" nillable="true" ma:displayName="MediaServiceDateTaken" ma:hidden="true" ma:internalName="MediaServiceDateTaken" ma:readOnly="true">
      <xsd:simpleType>
        <xsd:restriction base="dms:Text"/>
      </xsd:simpleType>
    </xsd:element>
    <xsd:element name="MediaServiceLocation" ma:index="40" nillable="true" ma:displayName="MediaServiceLocation" ma:internalName="MediaServiceLocation" ma:readOnly="true">
      <xsd:simpleType>
        <xsd:restriction base="dms:Text"/>
      </xsd:simpleType>
    </xsd:element>
    <xsd:element name="MediaServiceEventHashCode" ma:index="41" nillable="true" ma:displayName="MediaServiceEventHashCode" ma:hidden="true" ma:internalName="MediaServiceEventHashCode" ma:readOnly="true">
      <xsd:simpleType>
        <xsd:restriction base="dms:Text"/>
      </xsd:simpleType>
    </xsd:element>
    <xsd:element name="MediaServiceGenerationTime" ma:index="42" nillable="true" ma:displayName="MediaServiceGenerationTime" ma:hidden="true" ma:internalName="MediaServiceGenerationTime" ma:readOnly="true">
      <xsd:simpleType>
        <xsd:restriction base="dms:Text"/>
      </xsd:simpleType>
    </xsd:element>
    <xsd:element name="MediaServiceAutoKeyPoints" ma:index="43" nillable="true" ma:displayName="MediaServiceAutoKeyPoints" ma:hidden="true" ma:internalName="MediaServiceAutoKeyPoints" ma:readOnly="true">
      <xsd:simpleType>
        <xsd:restriction base="dms:Note"/>
      </xsd:simpleType>
    </xsd:element>
    <xsd:element name="MediaServiceKeyPoints" ma:index="4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4963DC2-E470-4E4F-B77E-F0AAE5FD9771}">
  <ds:schemaRefs>
    <ds:schemaRef ds:uri="ESRI.ArcGIS.Mapping.OfficeIntegration.PowerPointInfo"/>
  </ds:schemaRefs>
</ds:datastoreItem>
</file>

<file path=customXml/itemProps10.xml><?xml version="1.0" encoding="utf-8"?>
<ds:datastoreItem xmlns:ds="http://schemas.openxmlformats.org/officeDocument/2006/customXml" ds:itemID="{C03F3731-BEFA-42C0-8EF3-1CEBA89B80A2}">
  <ds:schemaRefs>
    <ds:schemaRef ds:uri="ESRI.ArcGIS.Mapping.OfficeIntegration.PowerPointInfo"/>
  </ds:schemaRefs>
</ds:datastoreItem>
</file>

<file path=customXml/itemProps11.xml><?xml version="1.0" encoding="utf-8"?>
<ds:datastoreItem xmlns:ds="http://schemas.openxmlformats.org/officeDocument/2006/customXml" ds:itemID="{98A617AF-8B8E-4A09-A179-531C2469514E}">
  <ds:schemaRefs>
    <ds:schemaRef ds:uri="ESRI.ArcGIS.Mapping.OfficeIntegration.PowerPointInfo"/>
  </ds:schemaRefs>
</ds:datastoreItem>
</file>

<file path=customXml/itemProps12.xml><?xml version="1.0" encoding="utf-8"?>
<ds:datastoreItem xmlns:ds="http://schemas.openxmlformats.org/officeDocument/2006/customXml" ds:itemID="{39233A5D-BFD0-476C-81FD-FBD3B1172ECE}">
  <ds:schemaRefs>
    <ds:schemaRef ds:uri="Microsoft.SharePoint.Taxonomy.ContentTypeSync"/>
  </ds:schemaRefs>
</ds:datastoreItem>
</file>

<file path=customXml/itemProps2.xml><?xml version="1.0" encoding="utf-8"?>
<ds:datastoreItem xmlns:ds="http://schemas.openxmlformats.org/officeDocument/2006/customXml" ds:itemID="{960E0E8A-6104-42D3-B3D9-EA4C7AA63418}">
  <ds:schemaRefs>
    <ds:schemaRef ds:uri="http://schemas.microsoft.com/sharepoint/v3/contenttype/forms"/>
  </ds:schemaRefs>
</ds:datastoreItem>
</file>

<file path=customXml/itemProps3.xml><?xml version="1.0" encoding="utf-8"?>
<ds:datastoreItem xmlns:ds="http://schemas.openxmlformats.org/officeDocument/2006/customXml" ds:itemID="{0E472D2E-4D43-46DE-B643-3AE5A6C3E67B}">
  <ds:schemaRefs>
    <ds:schemaRef ds:uri="ESRI.ArcGIS.Mapping.OfficeIntegration.PowerPointInfo"/>
  </ds:schemaRefs>
</ds:datastoreItem>
</file>

<file path=customXml/itemProps4.xml><?xml version="1.0" encoding="utf-8"?>
<ds:datastoreItem xmlns:ds="http://schemas.openxmlformats.org/officeDocument/2006/customXml" ds:itemID="{AEA0E46B-47CB-4ED3-8E91-2B48A9D0E0E6}">
  <ds:schemaRefs>
    <ds:schemaRef ds:uri="46aa0371-c0be-4330-a5ff-ec128acf39ed"/>
    <ds:schemaRef ds:uri="4ffa91fb-a0ff-4ac5-b2db-65c790d184a4"/>
    <ds:schemaRef ds:uri="ba8eb6be-0955-44cd-ad6c-1ec625d649b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XML/1998/namespace"/>
  </ds:schemaRefs>
</ds:datastoreItem>
</file>

<file path=customXml/itemProps5.xml><?xml version="1.0" encoding="utf-8"?>
<ds:datastoreItem xmlns:ds="http://schemas.openxmlformats.org/officeDocument/2006/customXml" ds:itemID="{33015306-2FE3-4ADB-B35D-A958173338E0}">
  <ds:schemaRefs>
    <ds:schemaRef ds:uri="46aa0371-c0be-4330-a5ff-ec128acf39ed"/>
    <ds:schemaRef ds:uri="4ffa91fb-a0ff-4ac5-b2db-65c790d184a4"/>
    <ds:schemaRef ds:uri="ba8eb6be-0955-44cd-ad6c-1ec625d649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2001/XMLSchema"/>
  </ds:schemaRefs>
</ds:datastoreItem>
</file>

<file path=customXml/itemProps6.xml><?xml version="1.0" encoding="utf-8"?>
<ds:datastoreItem xmlns:ds="http://schemas.openxmlformats.org/officeDocument/2006/customXml" ds:itemID="{0C9A88AE-A9D7-42CA-ABB2-6B395775D68D}">
  <ds:schemaRefs>
    <ds:schemaRef ds:uri="ESRI.ArcGIS.Mapping.OfficeIntegration.PowerPointInfo"/>
  </ds:schemaRefs>
</ds:datastoreItem>
</file>

<file path=customXml/itemProps7.xml><?xml version="1.0" encoding="utf-8"?>
<ds:datastoreItem xmlns:ds="http://schemas.openxmlformats.org/officeDocument/2006/customXml" ds:itemID="{5F146244-1FB9-45F8-B21F-90C7088B83F2}">
  <ds:schemaRefs>
    <ds:schemaRef ds:uri="ESRI.ArcGIS.Mapping.OfficeIntegration.PowerPointInfo"/>
  </ds:schemaRefs>
</ds:datastoreItem>
</file>

<file path=customXml/itemProps8.xml><?xml version="1.0" encoding="utf-8"?>
<ds:datastoreItem xmlns:ds="http://schemas.openxmlformats.org/officeDocument/2006/customXml" ds:itemID="{C7C99C5C-AB6F-46A8-B3F2-8F92B99BA848}">
  <ds:schemaRefs>
    <ds:schemaRef ds:uri="ESRI.ArcGIS.Mapping.OfficeIntegration.PowerPointInfo"/>
  </ds:schemaRefs>
</ds:datastoreItem>
</file>

<file path=customXml/itemProps9.xml><?xml version="1.0" encoding="utf-8"?>
<ds:datastoreItem xmlns:ds="http://schemas.openxmlformats.org/officeDocument/2006/customXml" ds:itemID="{9DA4D2A6-CC79-42ED-9FFE-694A2BF6275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Facet</Template>
  <TotalTime>5618</TotalTime>
  <Words>2021</Words>
  <Application>Microsoft Office PowerPoint</Application>
  <PresentationFormat>Widescreen</PresentationFormat>
  <Paragraphs>262</Paragraphs>
  <Slides>16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Narrow</vt:lpstr>
      <vt:lpstr>Calibri</vt:lpstr>
      <vt:lpstr>Trebuchet MS</vt:lpstr>
      <vt:lpstr>Wingdings 3</vt:lpstr>
      <vt:lpstr>Facet</vt:lpstr>
      <vt:lpstr>Conceptual Plan to Incorporate Air Toxics into an Annual Multi-Pollutant Platform</vt:lpstr>
      <vt:lpstr>Purpose</vt:lpstr>
      <vt:lpstr>What is a Multi-Pollutant Platform?</vt:lpstr>
      <vt:lpstr>Benefits of an Annual MP Platform</vt:lpstr>
      <vt:lpstr>What Questions Can an Annual Platform Help Inform?</vt:lpstr>
      <vt:lpstr>Adapting the Existing Annual Platform </vt:lpstr>
      <vt:lpstr>Elements of the Annual MP Platform Plan</vt:lpstr>
      <vt:lpstr> Overview: HAP+CAP modeling platform </vt:lpstr>
      <vt:lpstr>Planned Platform Products</vt:lpstr>
      <vt:lpstr>Planned Platform Products (cont)</vt:lpstr>
      <vt:lpstr>Technical Approach for Emissions </vt:lpstr>
      <vt:lpstr>Air Quality Modeling Approach</vt:lpstr>
      <vt:lpstr>Timing of Annual Platform</vt:lpstr>
      <vt:lpstr>Costs: Leveraging CDC &amp; Other Existing Projects</vt:lpstr>
      <vt:lpstr>Resources: Costs and FTE</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AQAD Air Toxics Data &amp; Analysis Products</dc:title>
  <dc:creator>Strum, Madeleine</dc:creator>
  <cp:lastModifiedBy>Strum, Madeleine</cp:lastModifiedBy>
  <cp:revision>115</cp:revision>
  <cp:lastPrinted>2020-07-13T19:09:47Z</cp:lastPrinted>
  <dcterms:created xsi:type="dcterms:W3CDTF">2020-05-13T11:29:21Z</dcterms:created>
  <dcterms:modified xsi:type="dcterms:W3CDTF">2020-10-28T20:56:40Z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0x010100BC446F43D88E304B9A8612EBB1AAEBEA</vt:lpwstr>
  </property>
</Properties>
</file>