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0"/>
  </p:sldMasterIdLst>
  <p:notesMasterIdLst>
    <p:notesMasterId r:id="rId48"/>
  </p:notesMasterIdLst>
  <p:sldIdLst>
    <p:sldId id="256" r:id="rId41"/>
    <p:sldId id="273" r:id="rId42"/>
    <p:sldId id="259" r:id="rId43"/>
    <p:sldId id="258" r:id="rId44"/>
    <p:sldId id="270" r:id="rId45"/>
    <p:sldId id="272" r:id="rId46"/>
    <p:sldId id="271" r:id="rId47"/>
  </p:sldIdLst>
  <p:sldSz cx="9144000" cy="6858000" type="screen4x3"/>
  <p:notesSz cx="7019925" cy="9305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. Shane Hutson" initials="" lastIdx="2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E46C0A"/>
    <a:srgbClr val="FF66FF"/>
    <a:srgbClr val="00B0F0"/>
    <a:srgbClr val="E3DE00"/>
    <a:srgbClr val="EDF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44" autoAdjust="0"/>
    <p:restoredTop sz="95080" autoAdjust="0"/>
  </p:normalViewPr>
  <p:slideViewPr>
    <p:cSldViewPr snapToGrid="0" snapToObjects="1" showGuides="1">
      <p:cViewPr>
        <p:scale>
          <a:sx n="300" d="100"/>
          <a:sy n="300" d="100"/>
        </p:scale>
        <p:origin x="-4836" y="-4632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customXml" Target="../customXml/item39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slide" Target="slides/slide2.xml"/><Relationship Id="rId47" Type="http://schemas.openxmlformats.org/officeDocument/2006/relationships/slide" Target="slides/slide7.xml"/><Relationship Id="rId50" Type="http://schemas.openxmlformats.org/officeDocument/2006/relationships/presProps" Target="pres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slide" Target="slides/slide6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customXml" Target="../customXml/item29.xml"/><Relationship Id="rId41" Type="http://schemas.openxmlformats.org/officeDocument/2006/relationships/slide" Target="slides/slid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slideMaster" Target="slideMasters/slideMaster1.xml"/><Relationship Id="rId45" Type="http://schemas.openxmlformats.org/officeDocument/2006/relationships/slide" Target="slides/slide5.xml"/><Relationship Id="rId53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ommentAuthors" Target="commentAuthor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slide" Target="slides/slide4.xml"/><Relationship Id="rId52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slide" Target="slides/slide3.xml"/><Relationship Id="rId48" Type="http://schemas.openxmlformats.org/officeDocument/2006/relationships/notesMaster" Target="notesMasters/notesMaster1.xml"/><Relationship Id="rId8" Type="http://schemas.openxmlformats.org/officeDocument/2006/relationships/customXml" Target="../customXml/item8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@Experiments\@Expt%20Materials\CC3D\2015-07-13%20GT_Max_V132\V13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@Experiments\@Expt%20Materials\CC3D\2015-07-13%20GT_Max_V132\V13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@Experiments\@Expt%20Materials\CC3D\2015-07-13%20GT_Max_V132\V132_Run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@Experiments\@Expt%20Materials\CC3D\2015-07-13%20GT_Max_V132\V132_Run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G:\@Experiments\@Expt%20Materials\CC3D\2015-07-13%20GT_Max_V132\V132_Run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G:\@Experiments\@Expt%20Materials\CC3D\2015-07-13%20GT_Max_V132\V132_Run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26354383128899"/>
          <c:y val="3.3912722198728998E-2"/>
          <c:w val="0.66729105363048802"/>
          <c:h val="0.750052798976938"/>
        </c:manualLayout>
      </c:layout>
      <c:lineChart>
        <c:grouping val="standard"/>
        <c:varyColors val="0"/>
        <c:ser>
          <c:idx val="1"/>
          <c:order val="0"/>
          <c:tx>
            <c:strRef>
              <c:f>Full!$B$123</c:f>
              <c:strCache>
                <c:ptCount val="1"/>
                <c:pt idx="0">
                  <c:v>CM</c:v>
                </c:pt>
              </c:strCache>
            </c:strRef>
          </c:tx>
          <c:spPr>
            <a:ln w="28575" cap="rnd">
              <a:solidFill>
                <a:srgbClr val="FF66FF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Full!$G$113:$G$121</c:f>
                <c:numCache>
                  <c:formatCode>General</c:formatCode>
                  <c:ptCount val="9"/>
                  <c:pt idx="0">
                    <c:v>1.507020607394308</c:v>
                  </c:pt>
                  <c:pt idx="1">
                    <c:v>1.9745604292826511</c:v>
                  </c:pt>
                  <c:pt idx="2">
                    <c:v>3.184860017855311</c:v>
                  </c:pt>
                  <c:pt idx="3">
                    <c:v>2.7302828506300298</c:v>
                  </c:pt>
                  <c:pt idx="4">
                    <c:v>3.369965380633257</c:v>
                  </c:pt>
                  <c:pt idx="5">
                    <c:v>4.197353663652585</c:v>
                  </c:pt>
                  <c:pt idx="6">
                    <c:v>4.33909872874285</c:v>
                  </c:pt>
                  <c:pt idx="7">
                    <c:v>4.1043337529440214</c:v>
                  </c:pt>
                  <c:pt idx="8">
                    <c:v>3.783002922429628</c:v>
                  </c:pt>
                </c:numCache>
              </c:numRef>
            </c:plus>
            <c:minus>
              <c:numRef>
                <c:f>Full!$G$113:$G$121</c:f>
                <c:numCache>
                  <c:formatCode>General</c:formatCode>
                  <c:ptCount val="9"/>
                  <c:pt idx="0">
                    <c:v>1.507020607394308</c:v>
                  </c:pt>
                  <c:pt idx="1">
                    <c:v>1.9745604292826511</c:v>
                  </c:pt>
                  <c:pt idx="2">
                    <c:v>3.184860017855311</c:v>
                  </c:pt>
                  <c:pt idx="3">
                    <c:v>2.7302828506300298</c:v>
                  </c:pt>
                  <c:pt idx="4">
                    <c:v>3.369965380633257</c:v>
                  </c:pt>
                  <c:pt idx="5">
                    <c:v>4.197353663652585</c:v>
                  </c:pt>
                  <c:pt idx="6">
                    <c:v>4.33909872874285</c:v>
                  </c:pt>
                  <c:pt idx="7">
                    <c:v>4.1043337529440214</c:v>
                  </c:pt>
                  <c:pt idx="8">
                    <c:v>3.783002922429628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Full!$A$113:$A$121</c:f>
              <c:numCache>
                <c:formatCode>General</c:formatCode>
                <c:ptCount val="9"/>
                <c:pt idx="0">
                  <c:v>0</c:v>
                </c:pt>
                <c:pt idx="1">
                  <c:v>500</c:v>
                </c:pt>
                <c:pt idx="2">
                  <c:v>1000</c:v>
                </c:pt>
                <c:pt idx="3">
                  <c:v>1500</c:v>
                </c:pt>
                <c:pt idx="4">
                  <c:v>2000</c:v>
                </c:pt>
                <c:pt idx="5">
                  <c:v>2500</c:v>
                </c:pt>
                <c:pt idx="6">
                  <c:v>3000</c:v>
                </c:pt>
                <c:pt idx="7">
                  <c:v>3500</c:v>
                </c:pt>
                <c:pt idx="8">
                  <c:v>4000</c:v>
                </c:pt>
              </c:numCache>
            </c:numRef>
          </c:cat>
          <c:val>
            <c:numRef>
              <c:f>Full!$B$113:$B$121</c:f>
              <c:numCache>
                <c:formatCode>0</c:formatCode>
                <c:ptCount val="9"/>
                <c:pt idx="0">
                  <c:v>641.4</c:v>
                </c:pt>
                <c:pt idx="1">
                  <c:v>680.9</c:v>
                </c:pt>
                <c:pt idx="2">
                  <c:v>733.9</c:v>
                </c:pt>
                <c:pt idx="3">
                  <c:v>793.9</c:v>
                </c:pt>
                <c:pt idx="4">
                  <c:v>861.3</c:v>
                </c:pt>
                <c:pt idx="5">
                  <c:v>911.8</c:v>
                </c:pt>
                <c:pt idx="6">
                  <c:v>967.5</c:v>
                </c:pt>
                <c:pt idx="7">
                  <c:v>1028.7</c:v>
                </c:pt>
                <c:pt idx="8">
                  <c:v>1088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Full!$C$123</c:f>
              <c:strCache>
                <c:ptCount val="1"/>
                <c:pt idx="0">
                  <c:v>PM</c:v>
                </c:pt>
              </c:strCache>
            </c:strRef>
          </c:tx>
          <c:spPr>
            <a:ln w="28575" cap="rnd">
              <a:solidFill>
                <a:srgbClr val="FF99FF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Full!$H$113:$H$121</c:f>
                <c:numCache>
                  <c:formatCode>General</c:formatCode>
                  <c:ptCount val="9"/>
                  <c:pt idx="0">
                    <c:v>1</c:v>
                  </c:pt>
                  <c:pt idx="1">
                    <c:v>1.682920741515245</c:v>
                  </c:pt>
                  <c:pt idx="2">
                    <c:v>2.7600322059312599</c:v>
                  </c:pt>
                  <c:pt idx="3">
                    <c:v>2.0221001184137468</c:v>
                  </c:pt>
                  <c:pt idx="4">
                    <c:v>2.3560796062763041</c:v>
                  </c:pt>
                  <c:pt idx="5">
                    <c:v>3.290390047800817</c:v>
                  </c:pt>
                  <c:pt idx="6">
                    <c:v>4.860269768461646</c:v>
                  </c:pt>
                  <c:pt idx="7">
                    <c:v>7.1383938436224348</c:v>
                  </c:pt>
                  <c:pt idx="8">
                    <c:v>12.317512375114999</c:v>
                  </c:pt>
                </c:numCache>
              </c:numRef>
            </c:plus>
            <c:minus>
              <c:numRef>
                <c:f>Full!$H$113:$H$121</c:f>
                <c:numCache>
                  <c:formatCode>General</c:formatCode>
                  <c:ptCount val="9"/>
                  <c:pt idx="0">
                    <c:v>1</c:v>
                  </c:pt>
                  <c:pt idx="1">
                    <c:v>1.682920741515245</c:v>
                  </c:pt>
                  <c:pt idx="2">
                    <c:v>2.7600322059312599</c:v>
                  </c:pt>
                  <c:pt idx="3">
                    <c:v>2.0221001184137468</c:v>
                  </c:pt>
                  <c:pt idx="4">
                    <c:v>2.3560796062763041</c:v>
                  </c:pt>
                  <c:pt idx="5">
                    <c:v>3.290390047800817</c:v>
                  </c:pt>
                  <c:pt idx="6">
                    <c:v>4.860269768461646</c:v>
                  </c:pt>
                  <c:pt idx="7">
                    <c:v>7.1383938436224348</c:v>
                  </c:pt>
                  <c:pt idx="8">
                    <c:v>12.317512375114999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Full!$A$113:$A$121</c:f>
              <c:numCache>
                <c:formatCode>General</c:formatCode>
                <c:ptCount val="9"/>
                <c:pt idx="0">
                  <c:v>0</c:v>
                </c:pt>
                <c:pt idx="1">
                  <c:v>500</c:v>
                </c:pt>
                <c:pt idx="2">
                  <c:v>1000</c:v>
                </c:pt>
                <c:pt idx="3">
                  <c:v>1500</c:v>
                </c:pt>
                <c:pt idx="4">
                  <c:v>2000</c:v>
                </c:pt>
                <c:pt idx="5">
                  <c:v>2500</c:v>
                </c:pt>
                <c:pt idx="6">
                  <c:v>3000</c:v>
                </c:pt>
                <c:pt idx="7">
                  <c:v>3500</c:v>
                </c:pt>
                <c:pt idx="8">
                  <c:v>4000</c:v>
                </c:pt>
              </c:numCache>
            </c:numRef>
          </c:cat>
          <c:val>
            <c:numRef>
              <c:f>Full!$C$113:$C$121</c:f>
              <c:numCache>
                <c:formatCode>0</c:formatCode>
                <c:ptCount val="9"/>
                <c:pt idx="0">
                  <c:v>417</c:v>
                </c:pt>
                <c:pt idx="1">
                  <c:v>447.9</c:v>
                </c:pt>
                <c:pt idx="2">
                  <c:v>482.2</c:v>
                </c:pt>
                <c:pt idx="3">
                  <c:v>522</c:v>
                </c:pt>
                <c:pt idx="4">
                  <c:v>564.79999999999995</c:v>
                </c:pt>
                <c:pt idx="5">
                  <c:v>786.6</c:v>
                </c:pt>
                <c:pt idx="6">
                  <c:v>1119</c:v>
                </c:pt>
                <c:pt idx="7">
                  <c:v>1616.3</c:v>
                </c:pt>
                <c:pt idx="8">
                  <c:v>2242.1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Full!$D$123</c:f>
              <c:strCache>
                <c:ptCount val="1"/>
                <c:pt idx="0">
                  <c:v>UPE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7"/>
            <c:marker>
              <c:symbol val="none"/>
            </c:marker>
            <c:bubble3D val="0"/>
          </c:dPt>
          <c:errBars>
            <c:errDir val="y"/>
            <c:errBarType val="both"/>
            <c:errValType val="cust"/>
            <c:noEndCap val="0"/>
            <c:plus>
              <c:numRef>
                <c:f>Full!$I$113:$I$121</c:f>
                <c:numCache>
                  <c:formatCode>General</c:formatCode>
                  <c:ptCount val="9"/>
                  <c:pt idx="0">
                    <c:v>0.39440531887330799</c:v>
                  </c:pt>
                  <c:pt idx="1">
                    <c:v>1.0561986345169909</c:v>
                  </c:pt>
                  <c:pt idx="2">
                    <c:v>1.2565384549980509</c:v>
                  </c:pt>
                  <c:pt idx="3">
                    <c:v>2.2113344387495979</c:v>
                  </c:pt>
                  <c:pt idx="4">
                    <c:v>2.148901528171494</c:v>
                  </c:pt>
                  <c:pt idx="5">
                    <c:v>2.338090388900024</c:v>
                  </c:pt>
                  <c:pt idx="6">
                    <c:v>1.156623438193165</c:v>
                  </c:pt>
                  <c:pt idx="7">
                    <c:v>4.1323923660110786</c:v>
                  </c:pt>
                  <c:pt idx="8">
                    <c:v>4.7620023799518059</c:v>
                  </c:pt>
                </c:numCache>
              </c:numRef>
            </c:plus>
            <c:minus>
              <c:numRef>
                <c:f>Full!$I$113:$I$121</c:f>
                <c:numCache>
                  <c:formatCode>General</c:formatCode>
                  <c:ptCount val="9"/>
                  <c:pt idx="0">
                    <c:v>0.39440531887330799</c:v>
                  </c:pt>
                  <c:pt idx="1">
                    <c:v>1.0561986345169909</c:v>
                  </c:pt>
                  <c:pt idx="2">
                    <c:v>1.2565384549980509</c:v>
                  </c:pt>
                  <c:pt idx="3">
                    <c:v>2.2113344387495979</c:v>
                  </c:pt>
                  <c:pt idx="4">
                    <c:v>2.148901528171494</c:v>
                  </c:pt>
                  <c:pt idx="5">
                    <c:v>2.338090388900024</c:v>
                  </c:pt>
                  <c:pt idx="6">
                    <c:v>1.156623438193165</c:v>
                  </c:pt>
                  <c:pt idx="7">
                    <c:v>4.1323923660110786</c:v>
                  </c:pt>
                  <c:pt idx="8">
                    <c:v>4.7620023799518059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Full!$A$113:$A$121</c:f>
              <c:numCache>
                <c:formatCode>General</c:formatCode>
                <c:ptCount val="9"/>
                <c:pt idx="0">
                  <c:v>0</c:v>
                </c:pt>
                <c:pt idx="1">
                  <c:v>500</c:v>
                </c:pt>
                <c:pt idx="2">
                  <c:v>1000</c:v>
                </c:pt>
                <c:pt idx="3">
                  <c:v>1500</c:v>
                </c:pt>
                <c:pt idx="4">
                  <c:v>2000</c:v>
                </c:pt>
                <c:pt idx="5">
                  <c:v>2500</c:v>
                </c:pt>
                <c:pt idx="6">
                  <c:v>3000</c:v>
                </c:pt>
                <c:pt idx="7">
                  <c:v>3500</c:v>
                </c:pt>
                <c:pt idx="8">
                  <c:v>4000</c:v>
                </c:pt>
              </c:numCache>
            </c:numRef>
          </c:cat>
          <c:val>
            <c:numRef>
              <c:f>Full!$D$113:$D$121</c:f>
              <c:numCache>
                <c:formatCode>0</c:formatCode>
                <c:ptCount val="9"/>
                <c:pt idx="0">
                  <c:v>251</c:v>
                </c:pt>
                <c:pt idx="1">
                  <c:v>266.39999999999992</c:v>
                </c:pt>
                <c:pt idx="2">
                  <c:v>283.3</c:v>
                </c:pt>
                <c:pt idx="3">
                  <c:v>304.7</c:v>
                </c:pt>
                <c:pt idx="4">
                  <c:v>326.8</c:v>
                </c:pt>
                <c:pt idx="5">
                  <c:v>393</c:v>
                </c:pt>
                <c:pt idx="6">
                  <c:v>472.4</c:v>
                </c:pt>
                <c:pt idx="7">
                  <c:v>582.1</c:v>
                </c:pt>
                <c:pt idx="8">
                  <c:v>691.9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Full!$E$123</c:f>
              <c:strCache>
                <c:ptCount val="1"/>
                <c:pt idx="0">
                  <c:v>eUPE</c:v>
                </c:pt>
              </c:strCache>
            </c:strRef>
          </c:tx>
          <c:spPr>
            <a:ln w="28575" cap="rnd">
              <a:solidFill>
                <a:srgbClr val="EDF13B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Full!$J$113:$J$121</c:f>
                <c:numCache>
                  <c:formatCode>General</c:formatCode>
                  <c:ptCount val="9"/>
                  <c:pt idx="0">
                    <c:v>0.152752523165195</c:v>
                  </c:pt>
                  <c:pt idx="1">
                    <c:v>1.106044001535804</c:v>
                  </c:pt>
                  <c:pt idx="2">
                    <c:v>1.240071682515884</c:v>
                  </c:pt>
                  <c:pt idx="3">
                    <c:v>1.2741009902410929</c:v>
                  </c:pt>
                  <c:pt idx="4">
                    <c:v>0.97752521990767804</c:v>
                  </c:pt>
                  <c:pt idx="5">
                    <c:v>1.749920633120891</c:v>
                  </c:pt>
                  <c:pt idx="6">
                    <c:v>2.2861904265976332</c:v>
                  </c:pt>
                  <c:pt idx="7">
                    <c:v>3.0083217912982652</c:v>
                  </c:pt>
                  <c:pt idx="8">
                    <c:v>2.184795947756522</c:v>
                  </c:pt>
                </c:numCache>
              </c:numRef>
            </c:plus>
            <c:minus>
              <c:numRef>
                <c:f>Full!$J$113:$J$121</c:f>
                <c:numCache>
                  <c:formatCode>General</c:formatCode>
                  <c:ptCount val="9"/>
                  <c:pt idx="0">
                    <c:v>0.152752523165195</c:v>
                  </c:pt>
                  <c:pt idx="1">
                    <c:v>1.106044001535804</c:v>
                  </c:pt>
                  <c:pt idx="2">
                    <c:v>1.240071682515884</c:v>
                  </c:pt>
                  <c:pt idx="3">
                    <c:v>1.2741009902410929</c:v>
                  </c:pt>
                  <c:pt idx="4">
                    <c:v>0.97752521990767804</c:v>
                  </c:pt>
                  <c:pt idx="5">
                    <c:v>1.749920633120891</c:v>
                  </c:pt>
                  <c:pt idx="6">
                    <c:v>2.2861904265976332</c:v>
                  </c:pt>
                  <c:pt idx="7">
                    <c:v>3.0083217912982652</c:v>
                  </c:pt>
                  <c:pt idx="8">
                    <c:v>2.184795947756522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Full!$A$113:$A$121</c:f>
              <c:numCache>
                <c:formatCode>General</c:formatCode>
                <c:ptCount val="9"/>
                <c:pt idx="0">
                  <c:v>0</c:v>
                </c:pt>
                <c:pt idx="1">
                  <c:v>500</c:v>
                </c:pt>
                <c:pt idx="2">
                  <c:v>1000</c:v>
                </c:pt>
                <c:pt idx="3">
                  <c:v>1500</c:v>
                </c:pt>
                <c:pt idx="4">
                  <c:v>2000</c:v>
                </c:pt>
                <c:pt idx="5">
                  <c:v>2500</c:v>
                </c:pt>
                <c:pt idx="6">
                  <c:v>3000</c:v>
                </c:pt>
                <c:pt idx="7">
                  <c:v>3500</c:v>
                </c:pt>
                <c:pt idx="8">
                  <c:v>4000</c:v>
                </c:pt>
              </c:numCache>
            </c:numRef>
          </c:cat>
          <c:val>
            <c:numRef>
              <c:f>Full!$E$113:$E$121</c:f>
              <c:numCache>
                <c:formatCode>0</c:formatCode>
                <c:ptCount val="9"/>
                <c:pt idx="0">
                  <c:v>92.3</c:v>
                </c:pt>
                <c:pt idx="1">
                  <c:v>99.7</c:v>
                </c:pt>
                <c:pt idx="2">
                  <c:v>107.4</c:v>
                </c:pt>
                <c:pt idx="3">
                  <c:v>113.3</c:v>
                </c:pt>
                <c:pt idx="4">
                  <c:v>122</c:v>
                </c:pt>
                <c:pt idx="5">
                  <c:v>116.2</c:v>
                </c:pt>
                <c:pt idx="6">
                  <c:v>83.4</c:v>
                </c:pt>
                <c:pt idx="7">
                  <c:v>62.5</c:v>
                </c:pt>
                <c:pt idx="8">
                  <c:v>45.8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Full!$F$123</c:f>
              <c:strCache>
                <c:ptCount val="1"/>
                <c:pt idx="0">
                  <c:v>EC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Full!$K$113:$K$121</c:f>
                <c:numCache>
                  <c:formatCode>General</c:formatCode>
                  <c:ptCount val="9"/>
                  <c:pt idx="0">
                    <c:v>0.51639777949432197</c:v>
                  </c:pt>
                  <c:pt idx="1">
                    <c:v>0.81921371516296704</c:v>
                  </c:pt>
                  <c:pt idx="2">
                    <c:v>0.90921211313239003</c:v>
                  </c:pt>
                  <c:pt idx="3">
                    <c:v>1.485111293996364</c:v>
                  </c:pt>
                  <c:pt idx="4">
                    <c:v>1.4126413400278059</c:v>
                  </c:pt>
                  <c:pt idx="5">
                    <c:v>1.5878007151752731</c:v>
                  </c:pt>
                  <c:pt idx="6">
                    <c:v>1.521694961401777</c:v>
                  </c:pt>
                  <c:pt idx="7">
                    <c:v>1.884439203347009</c:v>
                  </c:pt>
                  <c:pt idx="8">
                    <c:v>1.869046102516825</c:v>
                  </c:pt>
                </c:numCache>
              </c:numRef>
            </c:plus>
            <c:minus>
              <c:numRef>
                <c:f>Full!$K$113:$K$121</c:f>
                <c:numCache>
                  <c:formatCode>General</c:formatCode>
                  <c:ptCount val="9"/>
                  <c:pt idx="0">
                    <c:v>0.51639777949432197</c:v>
                  </c:pt>
                  <c:pt idx="1">
                    <c:v>0.81921371516296704</c:v>
                  </c:pt>
                  <c:pt idx="2">
                    <c:v>0.90921211313239003</c:v>
                  </c:pt>
                  <c:pt idx="3">
                    <c:v>1.485111293996364</c:v>
                  </c:pt>
                  <c:pt idx="4">
                    <c:v>1.4126413400278059</c:v>
                  </c:pt>
                  <c:pt idx="5">
                    <c:v>1.5878007151752731</c:v>
                  </c:pt>
                  <c:pt idx="6">
                    <c:v>1.521694961401777</c:v>
                  </c:pt>
                  <c:pt idx="7">
                    <c:v>1.884439203347009</c:v>
                  </c:pt>
                  <c:pt idx="8">
                    <c:v>1.869046102516825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Full!$A$113:$A$121</c:f>
              <c:numCache>
                <c:formatCode>General</c:formatCode>
                <c:ptCount val="9"/>
                <c:pt idx="0">
                  <c:v>0</c:v>
                </c:pt>
                <c:pt idx="1">
                  <c:v>500</c:v>
                </c:pt>
                <c:pt idx="2">
                  <c:v>1000</c:v>
                </c:pt>
                <c:pt idx="3">
                  <c:v>1500</c:v>
                </c:pt>
                <c:pt idx="4">
                  <c:v>2000</c:v>
                </c:pt>
                <c:pt idx="5">
                  <c:v>2500</c:v>
                </c:pt>
                <c:pt idx="6">
                  <c:v>3000</c:v>
                </c:pt>
                <c:pt idx="7">
                  <c:v>3500</c:v>
                </c:pt>
                <c:pt idx="8">
                  <c:v>4000</c:v>
                </c:pt>
              </c:numCache>
            </c:numRef>
          </c:cat>
          <c:val>
            <c:numRef>
              <c:f>Full!$F$113:$F$121</c:f>
              <c:numCache>
                <c:formatCode>0</c:formatCode>
                <c:ptCount val="9"/>
                <c:pt idx="0">
                  <c:v>195</c:v>
                </c:pt>
                <c:pt idx="1">
                  <c:v>209.4</c:v>
                </c:pt>
                <c:pt idx="2">
                  <c:v>221.4</c:v>
                </c:pt>
                <c:pt idx="3">
                  <c:v>236.5</c:v>
                </c:pt>
                <c:pt idx="4">
                  <c:v>250.8</c:v>
                </c:pt>
                <c:pt idx="5">
                  <c:v>263.10000000000002</c:v>
                </c:pt>
                <c:pt idx="6">
                  <c:v>276.39999999999992</c:v>
                </c:pt>
                <c:pt idx="7">
                  <c:v>290.8</c:v>
                </c:pt>
                <c:pt idx="8">
                  <c:v>304.39999999999992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495456"/>
        <c:axId val="196495848"/>
      </c:lineChart>
      <c:catAx>
        <c:axId val="19649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495848"/>
        <c:crosses val="autoZero"/>
        <c:auto val="1"/>
        <c:lblAlgn val="ctr"/>
        <c:lblOffset val="100"/>
        <c:noMultiLvlLbl val="0"/>
      </c:catAx>
      <c:valAx>
        <c:axId val="196495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495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9436115513199"/>
          <c:y val="3.3912722198728998E-2"/>
          <c:w val="0.83594406268141497"/>
          <c:h val="0.750052798976938"/>
        </c:manualLayout>
      </c:layout>
      <c:lineChart>
        <c:grouping val="standard"/>
        <c:varyColors val="0"/>
        <c:ser>
          <c:idx val="1"/>
          <c:order val="0"/>
          <c:tx>
            <c:strRef>
              <c:f>KO!$B$123</c:f>
              <c:strCache>
                <c:ptCount val="1"/>
                <c:pt idx="0">
                  <c:v>CM</c:v>
                </c:pt>
              </c:strCache>
            </c:strRef>
          </c:tx>
          <c:spPr>
            <a:ln w="28575" cap="rnd">
              <a:solidFill>
                <a:srgbClr val="FF66FF"/>
              </a:solidFill>
              <a:prstDash val="dash"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KO!$G$113:$G$121</c:f>
                <c:numCache>
                  <c:formatCode>General</c:formatCode>
                  <c:ptCount val="9"/>
                  <c:pt idx="0">
                    <c:v>1.019803902718557</c:v>
                  </c:pt>
                  <c:pt idx="1">
                    <c:v>2.489979919597745</c:v>
                  </c:pt>
                  <c:pt idx="2">
                    <c:v>2.78268455512538</c:v>
                  </c:pt>
                  <c:pt idx="3">
                    <c:v>3.5685353360229519</c:v>
                  </c:pt>
                  <c:pt idx="4">
                    <c:v>4.1009483997945857</c:v>
                  </c:pt>
                  <c:pt idx="5">
                    <c:v>3.2034703404623901</c:v>
                  </c:pt>
                  <c:pt idx="6">
                    <c:v>2.330712814188443</c:v>
                  </c:pt>
                  <c:pt idx="7">
                    <c:v>4.2485291572496013</c:v>
                  </c:pt>
                  <c:pt idx="8">
                    <c:v>2.6685410079500582</c:v>
                  </c:pt>
                </c:numCache>
              </c:numRef>
            </c:plus>
            <c:minus>
              <c:numRef>
                <c:f>KO!$G$113:$G$121</c:f>
                <c:numCache>
                  <c:formatCode>General</c:formatCode>
                  <c:ptCount val="9"/>
                  <c:pt idx="0">
                    <c:v>1.019803902718557</c:v>
                  </c:pt>
                  <c:pt idx="1">
                    <c:v>2.489979919597745</c:v>
                  </c:pt>
                  <c:pt idx="2">
                    <c:v>2.78268455512538</c:v>
                  </c:pt>
                  <c:pt idx="3">
                    <c:v>3.5685353360229519</c:v>
                  </c:pt>
                  <c:pt idx="4">
                    <c:v>4.1009483997945857</c:v>
                  </c:pt>
                  <c:pt idx="5">
                    <c:v>3.2034703404623901</c:v>
                  </c:pt>
                  <c:pt idx="6">
                    <c:v>2.330712814188443</c:v>
                  </c:pt>
                  <c:pt idx="7">
                    <c:v>4.2485291572496013</c:v>
                  </c:pt>
                  <c:pt idx="8">
                    <c:v>2.6685410079500582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KO!$A$113:$A$121</c:f>
              <c:numCache>
                <c:formatCode>General</c:formatCode>
                <c:ptCount val="9"/>
                <c:pt idx="0">
                  <c:v>0</c:v>
                </c:pt>
                <c:pt idx="1">
                  <c:v>500</c:v>
                </c:pt>
                <c:pt idx="2">
                  <c:v>1000</c:v>
                </c:pt>
                <c:pt idx="3">
                  <c:v>1500</c:v>
                </c:pt>
                <c:pt idx="4">
                  <c:v>2000</c:v>
                </c:pt>
                <c:pt idx="5">
                  <c:v>2500</c:v>
                </c:pt>
                <c:pt idx="6">
                  <c:v>3000</c:v>
                </c:pt>
                <c:pt idx="7">
                  <c:v>3500</c:v>
                </c:pt>
                <c:pt idx="8">
                  <c:v>4000</c:v>
                </c:pt>
              </c:numCache>
            </c:numRef>
          </c:cat>
          <c:val>
            <c:numRef>
              <c:f>KO!$B$113:$B$121</c:f>
              <c:numCache>
                <c:formatCode>0</c:formatCode>
                <c:ptCount val="9"/>
                <c:pt idx="0">
                  <c:v>638.79999999999995</c:v>
                </c:pt>
                <c:pt idx="1">
                  <c:v>676</c:v>
                </c:pt>
                <c:pt idx="2">
                  <c:v>735.9</c:v>
                </c:pt>
                <c:pt idx="3">
                  <c:v>802.7</c:v>
                </c:pt>
                <c:pt idx="4">
                  <c:v>873.8</c:v>
                </c:pt>
                <c:pt idx="5">
                  <c:v>945.8</c:v>
                </c:pt>
                <c:pt idx="6">
                  <c:v>1023.1</c:v>
                </c:pt>
                <c:pt idx="7">
                  <c:v>1114.5</c:v>
                </c:pt>
                <c:pt idx="8">
                  <c:v>1218.9000000000001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KO!$C$123</c:f>
              <c:strCache>
                <c:ptCount val="1"/>
                <c:pt idx="0">
                  <c:v>PM</c:v>
                </c:pt>
              </c:strCache>
            </c:strRef>
          </c:tx>
          <c:spPr>
            <a:ln w="28575" cap="rnd">
              <a:solidFill>
                <a:srgbClr val="FF99FF"/>
              </a:solidFill>
              <a:prstDash val="dash"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KO!$H$113:$H$121</c:f>
                <c:numCache>
                  <c:formatCode>General</c:formatCode>
                  <c:ptCount val="9"/>
                  <c:pt idx="0">
                    <c:v>1.113552872566004</c:v>
                  </c:pt>
                  <c:pt idx="1">
                    <c:v>2.006932429798713</c:v>
                  </c:pt>
                  <c:pt idx="2">
                    <c:v>2.9403325586667171</c:v>
                  </c:pt>
                  <c:pt idx="3">
                    <c:v>2.4378952670968732</c:v>
                  </c:pt>
                  <c:pt idx="4">
                    <c:v>2.9190942278575229</c:v>
                  </c:pt>
                  <c:pt idx="5">
                    <c:v>3.6690901082178691</c:v>
                  </c:pt>
                  <c:pt idx="6">
                    <c:v>3.409789827345179</c:v>
                  </c:pt>
                  <c:pt idx="7">
                    <c:v>2.4540216425741281</c:v>
                  </c:pt>
                  <c:pt idx="8">
                    <c:v>3.283629428273267</c:v>
                  </c:pt>
                </c:numCache>
              </c:numRef>
            </c:plus>
            <c:minus>
              <c:numRef>
                <c:f>KO!$H$113:$H$121</c:f>
                <c:numCache>
                  <c:formatCode>General</c:formatCode>
                  <c:ptCount val="9"/>
                  <c:pt idx="0">
                    <c:v>1.113552872566004</c:v>
                  </c:pt>
                  <c:pt idx="1">
                    <c:v>2.006932429798713</c:v>
                  </c:pt>
                  <c:pt idx="2">
                    <c:v>2.9403325586667171</c:v>
                  </c:pt>
                  <c:pt idx="3">
                    <c:v>2.4378952670968732</c:v>
                  </c:pt>
                  <c:pt idx="4">
                    <c:v>2.9190942278575229</c:v>
                  </c:pt>
                  <c:pt idx="5">
                    <c:v>3.6690901082178691</c:v>
                  </c:pt>
                  <c:pt idx="6">
                    <c:v>3.409789827345179</c:v>
                  </c:pt>
                  <c:pt idx="7">
                    <c:v>2.4540216425741281</c:v>
                  </c:pt>
                  <c:pt idx="8">
                    <c:v>3.283629428273267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KO!$A$113:$A$121</c:f>
              <c:numCache>
                <c:formatCode>General</c:formatCode>
                <c:ptCount val="9"/>
                <c:pt idx="0">
                  <c:v>0</c:v>
                </c:pt>
                <c:pt idx="1">
                  <c:v>500</c:v>
                </c:pt>
                <c:pt idx="2">
                  <c:v>1000</c:v>
                </c:pt>
                <c:pt idx="3">
                  <c:v>1500</c:v>
                </c:pt>
                <c:pt idx="4">
                  <c:v>2000</c:v>
                </c:pt>
                <c:pt idx="5">
                  <c:v>2500</c:v>
                </c:pt>
                <c:pt idx="6">
                  <c:v>3000</c:v>
                </c:pt>
                <c:pt idx="7">
                  <c:v>3500</c:v>
                </c:pt>
                <c:pt idx="8">
                  <c:v>4000</c:v>
                </c:pt>
              </c:numCache>
            </c:numRef>
          </c:cat>
          <c:val>
            <c:numRef>
              <c:f>KO!$C$113:$C$121</c:f>
              <c:numCache>
                <c:formatCode>0</c:formatCode>
                <c:ptCount val="9"/>
                <c:pt idx="0">
                  <c:v>418.2</c:v>
                </c:pt>
                <c:pt idx="1">
                  <c:v>452.5</c:v>
                </c:pt>
                <c:pt idx="2">
                  <c:v>486.7</c:v>
                </c:pt>
                <c:pt idx="3">
                  <c:v>525.1</c:v>
                </c:pt>
                <c:pt idx="4">
                  <c:v>560.9</c:v>
                </c:pt>
                <c:pt idx="5">
                  <c:v>599.20000000000005</c:v>
                </c:pt>
                <c:pt idx="6">
                  <c:v>646.6</c:v>
                </c:pt>
                <c:pt idx="7">
                  <c:v>696</c:v>
                </c:pt>
                <c:pt idx="8">
                  <c:v>754.4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KO!$D$123</c:f>
              <c:strCache>
                <c:ptCount val="1"/>
                <c:pt idx="0">
                  <c:v>UPE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dPt>
            <c:idx val="7"/>
            <c:marker>
              <c:symbol val="none"/>
            </c:marker>
            <c:bubble3D val="0"/>
          </c:dPt>
          <c:errBars>
            <c:errDir val="y"/>
            <c:errBarType val="both"/>
            <c:errValType val="cust"/>
            <c:noEndCap val="0"/>
            <c:plus>
              <c:numRef>
                <c:f>KO!$I$113:$I$121</c:f>
                <c:numCache>
                  <c:formatCode>General</c:formatCode>
                  <c:ptCount val="9"/>
                  <c:pt idx="0">
                    <c:v>0.16666666666666699</c:v>
                  </c:pt>
                  <c:pt idx="1">
                    <c:v>1.390843069668338</c:v>
                  </c:pt>
                  <c:pt idx="2">
                    <c:v>2.1612753436596441</c:v>
                  </c:pt>
                  <c:pt idx="3">
                    <c:v>2.6138519893487122</c:v>
                  </c:pt>
                  <c:pt idx="4">
                    <c:v>3.3934577580331768</c:v>
                  </c:pt>
                  <c:pt idx="5">
                    <c:v>3.454626527490988</c:v>
                  </c:pt>
                  <c:pt idx="6">
                    <c:v>3.9283867200445299</c:v>
                  </c:pt>
                  <c:pt idx="7">
                    <c:v>3.0214051182999091</c:v>
                  </c:pt>
                  <c:pt idx="8">
                    <c:v>3.3105890714493689</c:v>
                  </c:pt>
                </c:numCache>
              </c:numRef>
            </c:plus>
            <c:minus>
              <c:numRef>
                <c:f>KO!$I$113:$I$121</c:f>
                <c:numCache>
                  <c:formatCode>General</c:formatCode>
                  <c:ptCount val="9"/>
                  <c:pt idx="0">
                    <c:v>0.16666666666666699</c:v>
                  </c:pt>
                  <c:pt idx="1">
                    <c:v>1.390843069668338</c:v>
                  </c:pt>
                  <c:pt idx="2">
                    <c:v>2.1612753436596441</c:v>
                  </c:pt>
                  <c:pt idx="3">
                    <c:v>2.6138519893487122</c:v>
                  </c:pt>
                  <c:pt idx="4">
                    <c:v>3.3934577580331768</c:v>
                  </c:pt>
                  <c:pt idx="5">
                    <c:v>3.454626527490988</c:v>
                  </c:pt>
                  <c:pt idx="6">
                    <c:v>3.9283867200445299</c:v>
                  </c:pt>
                  <c:pt idx="7">
                    <c:v>3.0214051182999091</c:v>
                  </c:pt>
                  <c:pt idx="8">
                    <c:v>3.3105890714493689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KO!$A$113:$A$121</c:f>
              <c:numCache>
                <c:formatCode>General</c:formatCode>
                <c:ptCount val="9"/>
                <c:pt idx="0">
                  <c:v>0</c:v>
                </c:pt>
                <c:pt idx="1">
                  <c:v>500</c:v>
                </c:pt>
                <c:pt idx="2">
                  <c:v>1000</c:v>
                </c:pt>
                <c:pt idx="3">
                  <c:v>1500</c:v>
                </c:pt>
                <c:pt idx="4">
                  <c:v>2000</c:v>
                </c:pt>
                <c:pt idx="5">
                  <c:v>2500</c:v>
                </c:pt>
                <c:pt idx="6">
                  <c:v>3000</c:v>
                </c:pt>
                <c:pt idx="7">
                  <c:v>3500</c:v>
                </c:pt>
                <c:pt idx="8">
                  <c:v>4000</c:v>
                </c:pt>
              </c:numCache>
            </c:numRef>
          </c:cat>
          <c:val>
            <c:numRef>
              <c:f>KO!$D$113:$D$121</c:f>
              <c:numCache>
                <c:formatCode>0</c:formatCode>
                <c:ptCount val="9"/>
                <c:pt idx="0">
                  <c:v>250.5</c:v>
                </c:pt>
                <c:pt idx="1">
                  <c:v>267.3</c:v>
                </c:pt>
                <c:pt idx="2">
                  <c:v>284.39999999999992</c:v>
                </c:pt>
                <c:pt idx="3">
                  <c:v>303.10000000000002</c:v>
                </c:pt>
                <c:pt idx="4">
                  <c:v>324.39999999999992</c:v>
                </c:pt>
                <c:pt idx="5">
                  <c:v>345.7</c:v>
                </c:pt>
                <c:pt idx="6">
                  <c:v>370.9</c:v>
                </c:pt>
                <c:pt idx="7">
                  <c:v>393.8</c:v>
                </c:pt>
                <c:pt idx="8">
                  <c:v>419.4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KO!$E$123</c:f>
              <c:strCache>
                <c:ptCount val="1"/>
                <c:pt idx="0">
                  <c:v>eUPE</c:v>
                </c:pt>
              </c:strCache>
            </c:strRef>
          </c:tx>
          <c:spPr>
            <a:ln w="28575" cap="rnd">
              <a:solidFill>
                <a:srgbClr val="EDF13B"/>
              </a:solidFill>
              <a:prstDash val="dash"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KO!$J$113:$J$121</c:f>
                <c:numCache>
                  <c:formatCode>General</c:formatCode>
                  <c:ptCount val="9"/>
                  <c:pt idx="0">
                    <c:v>0.266666666666667</c:v>
                  </c:pt>
                  <c:pt idx="1">
                    <c:v>0.97979589711327097</c:v>
                  </c:pt>
                  <c:pt idx="2">
                    <c:v>1.013793755049702</c:v>
                  </c:pt>
                  <c:pt idx="3">
                    <c:v>1.085766498326822</c:v>
                  </c:pt>
                  <c:pt idx="4">
                    <c:v>1.614173335040433</c:v>
                  </c:pt>
                  <c:pt idx="5">
                    <c:v>1.597219806761458</c:v>
                  </c:pt>
                  <c:pt idx="6">
                    <c:v>1.681599767417258</c:v>
                  </c:pt>
                  <c:pt idx="7">
                    <c:v>1.39682178931713</c:v>
                  </c:pt>
                  <c:pt idx="8">
                    <c:v>0.84393259341147697</c:v>
                  </c:pt>
                </c:numCache>
              </c:numRef>
            </c:plus>
            <c:minus>
              <c:numRef>
                <c:f>KO!$J$113:$J$121</c:f>
                <c:numCache>
                  <c:formatCode>General</c:formatCode>
                  <c:ptCount val="9"/>
                  <c:pt idx="0">
                    <c:v>0.266666666666667</c:v>
                  </c:pt>
                  <c:pt idx="1">
                    <c:v>0.97979589711327097</c:v>
                  </c:pt>
                  <c:pt idx="2">
                    <c:v>1.013793755049702</c:v>
                  </c:pt>
                  <c:pt idx="3">
                    <c:v>1.085766498326822</c:v>
                  </c:pt>
                  <c:pt idx="4">
                    <c:v>1.614173335040433</c:v>
                  </c:pt>
                  <c:pt idx="5">
                    <c:v>1.597219806761458</c:v>
                  </c:pt>
                  <c:pt idx="6">
                    <c:v>1.681599767417258</c:v>
                  </c:pt>
                  <c:pt idx="7">
                    <c:v>1.39682178931713</c:v>
                  </c:pt>
                  <c:pt idx="8">
                    <c:v>0.84393259341147697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KO!$A$113:$A$121</c:f>
              <c:numCache>
                <c:formatCode>General</c:formatCode>
                <c:ptCount val="9"/>
                <c:pt idx="0">
                  <c:v>0</c:v>
                </c:pt>
                <c:pt idx="1">
                  <c:v>500</c:v>
                </c:pt>
                <c:pt idx="2">
                  <c:v>1000</c:v>
                </c:pt>
                <c:pt idx="3">
                  <c:v>1500</c:v>
                </c:pt>
                <c:pt idx="4">
                  <c:v>2000</c:v>
                </c:pt>
                <c:pt idx="5">
                  <c:v>2500</c:v>
                </c:pt>
                <c:pt idx="6">
                  <c:v>3000</c:v>
                </c:pt>
                <c:pt idx="7">
                  <c:v>3500</c:v>
                </c:pt>
                <c:pt idx="8">
                  <c:v>4000</c:v>
                </c:pt>
              </c:numCache>
            </c:numRef>
          </c:cat>
          <c:val>
            <c:numRef>
              <c:f>KO!$E$113:$E$121</c:f>
              <c:numCache>
                <c:formatCode>0</c:formatCode>
                <c:ptCount val="9"/>
                <c:pt idx="0">
                  <c:v>92.6</c:v>
                </c:pt>
                <c:pt idx="1">
                  <c:v>100.6</c:v>
                </c:pt>
                <c:pt idx="2">
                  <c:v>107.5</c:v>
                </c:pt>
                <c:pt idx="3">
                  <c:v>114.3</c:v>
                </c:pt>
                <c:pt idx="4">
                  <c:v>123.5</c:v>
                </c:pt>
                <c:pt idx="5">
                  <c:v>131.80000000000001</c:v>
                </c:pt>
                <c:pt idx="6">
                  <c:v>138.5</c:v>
                </c:pt>
                <c:pt idx="7">
                  <c:v>148.19999999999999</c:v>
                </c:pt>
                <c:pt idx="8">
                  <c:v>155.69999999999999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KO!$F$123</c:f>
              <c:strCache>
                <c:ptCount val="1"/>
                <c:pt idx="0">
                  <c:v>EC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KO!$K$113:$K$121</c:f>
                <c:numCache>
                  <c:formatCode>General</c:formatCode>
                  <c:ptCount val="9"/>
                  <c:pt idx="0">
                    <c:v>0.7</c:v>
                  </c:pt>
                  <c:pt idx="1">
                    <c:v>1.3097921802925661</c:v>
                  </c:pt>
                  <c:pt idx="2">
                    <c:v>1.586050300449376</c:v>
                  </c:pt>
                  <c:pt idx="3">
                    <c:v>2.0278614899006842</c:v>
                  </c:pt>
                  <c:pt idx="4">
                    <c:v>2.2333333333333329</c:v>
                  </c:pt>
                  <c:pt idx="5">
                    <c:v>2.4131583730317661</c:v>
                  </c:pt>
                  <c:pt idx="6">
                    <c:v>2.117650689902479</c:v>
                  </c:pt>
                  <c:pt idx="7">
                    <c:v>1.4621141466307539</c:v>
                  </c:pt>
                  <c:pt idx="8">
                    <c:v>2.06801031589948</c:v>
                  </c:pt>
                </c:numCache>
              </c:numRef>
            </c:plus>
            <c:minus>
              <c:numRef>
                <c:f>KO!$K$113:$K$121</c:f>
                <c:numCache>
                  <c:formatCode>General</c:formatCode>
                  <c:ptCount val="9"/>
                  <c:pt idx="0">
                    <c:v>0.7</c:v>
                  </c:pt>
                  <c:pt idx="1">
                    <c:v>1.3097921802925661</c:v>
                  </c:pt>
                  <c:pt idx="2">
                    <c:v>1.586050300449376</c:v>
                  </c:pt>
                  <c:pt idx="3">
                    <c:v>2.0278614899006842</c:v>
                  </c:pt>
                  <c:pt idx="4">
                    <c:v>2.2333333333333329</c:v>
                  </c:pt>
                  <c:pt idx="5">
                    <c:v>2.4131583730317661</c:v>
                  </c:pt>
                  <c:pt idx="6">
                    <c:v>2.117650689902479</c:v>
                  </c:pt>
                  <c:pt idx="7">
                    <c:v>1.4621141466307539</c:v>
                  </c:pt>
                  <c:pt idx="8">
                    <c:v>2.06801031589948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KO!$A$113:$A$121</c:f>
              <c:numCache>
                <c:formatCode>General</c:formatCode>
                <c:ptCount val="9"/>
                <c:pt idx="0">
                  <c:v>0</c:v>
                </c:pt>
                <c:pt idx="1">
                  <c:v>500</c:v>
                </c:pt>
                <c:pt idx="2">
                  <c:v>1000</c:v>
                </c:pt>
                <c:pt idx="3">
                  <c:v>1500</c:v>
                </c:pt>
                <c:pt idx="4">
                  <c:v>2000</c:v>
                </c:pt>
                <c:pt idx="5">
                  <c:v>2500</c:v>
                </c:pt>
                <c:pt idx="6">
                  <c:v>3000</c:v>
                </c:pt>
                <c:pt idx="7">
                  <c:v>3500</c:v>
                </c:pt>
                <c:pt idx="8">
                  <c:v>4000</c:v>
                </c:pt>
              </c:numCache>
            </c:numRef>
          </c:cat>
          <c:val>
            <c:numRef>
              <c:f>KO!$F$113:$F$121</c:f>
              <c:numCache>
                <c:formatCode>0</c:formatCode>
                <c:ptCount val="9"/>
                <c:pt idx="0">
                  <c:v>194.7</c:v>
                </c:pt>
                <c:pt idx="1">
                  <c:v>207.6</c:v>
                </c:pt>
                <c:pt idx="2">
                  <c:v>222.4</c:v>
                </c:pt>
                <c:pt idx="3">
                  <c:v>235.3</c:v>
                </c:pt>
                <c:pt idx="4">
                  <c:v>247.9</c:v>
                </c:pt>
                <c:pt idx="5">
                  <c:v>260.7</c:v>
                </c:pt>
                <c:pt idx="6">
                  <c:v>275.2</c:v>
                </c:pt>
                <c:pt idx="7">
                  <c:v>289.39999999999992</c:v>
                </c:pt>
                <c:pt idx="8">
                  <c:v>303.89999999999992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496632"/>
        <c:axId val="196497024"/>
      </c:lineChart>
      <c:catAx>
        <c:axId val="196496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497024"/>
        <c:crosses val="autoZero"/>
        <c:auto val="1"/>
        <c:lblAlgn val="ctr"/>
        <c:lblOffset val="100"/>
        <c:noMultiLvlLbl val="0"/>
      </c:catAx>
      <c:valAx>
        <c:axId val="196497024"/>
        <c:scaling>
          <c:orientation val="minMax"/>
          <c:max val="2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496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New_SHH!$B$68</c:f>
              <c:strCache>
                <c:ptCount val="1"/>
                <c:pt idx="0">
                  <c:v>CM</c:v>
                </c:pt>
              </c:strCache>
            </c:strRef>
          </c:tx>
          <c:spPr>
            <a:ln w="28575" cap="rnd">
              <a:solidFill>
                <a:srgbClr val="FF66FF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New_SHH!$G$69:$G$72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4.98848700964887E-3</c:v>
                  </c:pt>
                  <c:pt idx="2">
                    <c:v>3.9209264611569901E-3</c:v>
                  </c:pt>
                  <c:pt idx="3">
                    <c:v>7.3259919655116199E-3</c:v>
                  </c:pt>
                </c:numCache>
              </c:numRef>
            </c:plus>
            <c:minus>
              <c:numRef>
                <c:f>New_SHH!$G$69:$G$73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4.98848700964887E-3</c:v>
                  </c:pt>
                  <c:pt idx="2">
                    <c:v>3.9209264611569901E-3</c:v>
                  </c:pt>
                  <c:pt idx="3">
                    <c:v>7.3259919655116199E-3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New_SHH!$A$69:$A$72</c:f>
              <c:numCache>
                <c:formatCode>General</c:formatCode>
                <c:ptCount val="4"/>
                <c:pt idx="0">
                  <c:v>100</c:v>
                </c:pt>
                <c:pt idx="1">
                  <c:v>67</c:v>
                </c:pt>
                <c:pt idx="2">
                  <c:v>33</c:v>
                </c:pt>
                <c:pt idx="3">
                  <c:v>0</c:v>
                </c:pt>
              </c:numCache>
            </c:numRef>
          </c:cat>
          <c:val>
            <c:numRef>
              <c:f>New_SHH!$B$69:$B$72</c:f>
              <c:numCache>
                <c:formatCode>0.00</c:formatCode>
                <c:ptCount val="4"/>
                <c:pt idx="0">
                  <c:v>1</c:v>
                </c:pt>
                <c:pt idx="1">
                  <c:v>0.96657297939528897</c:v>
                </c:pt>
                <c:pt idx="2">
                  <c:v>0.92948470815263096</c:v>
                </c:pt>
                <c:pt idx="3">
                  <c:v>0.88060486678660599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New_SHH!$C$68</c:f>
              <c:strCache>
                <c:ptCount val="1"/>
                <c:pt idx="0">
                  <c:v>PM</c:v>
                </c:pt>
              </c:strCache>
            </c:strRef>
          </c:tx>
          <c:spPr>
            <a:ln w="28575" cap="rnd">
              <a:solidFill>
                <a:srgbClr val="FF99FF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New_SHH!$H$69:$H$72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7.6216160676939003E-3</c:v>
                  </c:pt>
                  <c:pt idx="2">
                    <c:v>6.2024404759317897E-3</c:v>
                  </c:pt>
                  <c:pt idx="3">
                    <c:v>1.9573624470907301E-3</c:v>
                  </c:pt>
                </c:numCache>
              </c:numRef>
            </c:plus>
            <c:minus>
              <c:numRef>
                <c:f>New_SHH!$H$69:$H$72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7.6216160676939003E-3</c:v>
                  </c:pt>
                  <c:pt idx="2">
                    <c:v>6.2024404759317897E-3</c:v>
                  </c:pt>
                  <c:pt idx="3">
                    <c:v>1.9573624470907301E-3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New_SHH!$A$69:$A$72</c:f>
              <c:numCache>
                <c:formatCode>General</c:formatCode>
                <c:ptCount val="4"/>
                <c:pt idx="0">
                  <c:v>100</c:v>
                </c:pt>
                <c:pt idx="1">
                  <c:v>67</c:v>
                </c:pt>
                <c:pt idx="2">
                  <c:v>33</c:v>
                </c:pt>
                <c:pt idx="3">
                  <c:v>0</c:v>
                </c:pt>
              </c:numCache>
            </c:numRef>
          </c:cat>
          <c:val>
            <c:numRef>
              <c:f>New_SHH!$C$69:$C$72</c:f>
              <c:numCache>
                <c:formatCode>0.00</c:formatCode>
                <c:ptCount val="4"/>
                <c:pt idx="0">
                  <c:v>1</c:v>
                </c:pt>
                <c:pt idx="1">
                  <c:v>0.85164628648274099</c:v>
                </c:pt>
                <c:pt idx="2">
                  <c:v>0.62967148424404196</c:v>
                </c:pt>
                <c:pt idx="3">
                  <c:v>0.28069995309823198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New_SHH!$D$68</c:f>
              <c:strCache>
                <c:ptCount val="1"/>
                <c:pt idx="0">
                  <c:v>UPE</c:v>
                </c:pt>
              </c:strCache>
            </c:strRef>
          </c:tx>
          <c:spPr>
            <a:ln w="28575" cap="rnd">
              <a:solidFill>
                <a:srgbClr val="E46C0A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New_SHH!$K$69:$K$72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5.70957675299558E-3</c:v>
                  </c:pt>
                  <c:pt idx="2">
                    <c:v>6.7234949356664801E-3</c:v>
                  </c:pt>
                  <c:pt idx="3">
                    <c:v>1.28550166269467E-2</c:v>
                  </c:pt>
                </c:numCache>
              </c:numRef>
            </c:plus>
            <c:minus>
              <c:numRef>
                <c:f>New_SHH!$K$69:$K$72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5.70957675299558E-3</c:v>
                  </c:pt>
                  <c:pt idx="2">
                    <c:v>6.7234949356664801E-3</c:v>
                  </c:pt>
                  <c:pt idx="3">
                    <c:v>1.28550166269467E-2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New_SHH!$A$69:$A$72</c:f>
              <c:numCache>
                <c:formatCode>General</c:formatCode>
                <c:ptCount val="4"/>
                <c:pt idx="0">
                  <c:v>100</c:v>
                </c:pt>
                <c:pt idx="1">
                  <c:v>67</c:v>
                </c:pt>
                <c:pt idx="2">
                  <c:v>33</c:v>
                </c:pt>
                <c:pt idx="3">
                  <c:v>0</c:v>
                </c:pt>
              </c:numCache>
            </c:numRef>
          </c:cat>
          <c:val>
            <c:numRef>
              <c:f>New_SHH!$D$69:$D$72</c:f>
              <c:numCache>
                <c:formatCode>0.00</c:formatCode>
                <c:ptCount val="4"/>
                <c:pt idx="0">
                  <c:v>1</c:v>
                </c:pt>
                <c:pt idx="1">
                  <c:v>0.95494346270443498</c:v>
                </c:pt>
                <c:pt idx="2">
                  <c:v>0.86006668495735406</c:v>
                </c:pt>
                <c:pt idx="3">
                  <c:v>0.55238742804996899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New_SHH!$E$68</c:f>
              <c:strCache>
                <c:ptCount val="1"/>
                <c:pt idx="0">
                  <c:v>eUPE</c:v>
                </c:pt>
              </c:strCache>
            </c:strRef>
          </c:tx>
          <c:spPr>
            <a:ln w="28575" cap="rnd">
              <a:solidFill>
                <a:srgbClr val="EDF13B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New_SHH!$J$69:$J$72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6.6053443667894896E-2</c:v>
                  </c:pt>
                  <c:pt idx="2">
                    <c:v>8.3073964629169494E-2</c:v>
                  </c:pt>
                  <c:pt idx="3">
                    <c:v>4.6281667848476697E-2</c:v>
                  </c:pt>
                </c:numCache>
              </c:numRef>
            </c:plus>
            <c:minus>
              <c:numRef>
                <c:f>New_SHH!$J$69:$J$72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6.6053443667894896E-2</c:v>
                  </c:pt>
                  <c:pt idx="2">
                    <c:v>8.3073964629169494E-2</c:v>
                  </c:pt>
                  <c:pt idx="3">
                    <c:v>4.6281667848476697E-2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New_SHH!$A$69:$A$72</c:f>
              <c:numCache>
                <c:formatCode>General</c:formatCode>
                <c:ptCount val="4"/>
                <c:pt idx="0">
                  <c:v>100</c:v>
                </c:pt>
                <c:pt idx="1">
                  <c:v>67</c:v>
                </c:pt>
                <c:pt idx="2">
                  <c:v>33</c:v>
                </c:pt>
                <c:pt idx="3">
                  <c:v>0</c:v>
                </c:pt>
              </c:numCache>
            </c:numRef>
          </c:cat>
          <c:val>
            <c:numRef>
              <c:f>New_SHH!$E$69:$E$72</c:f>
              <c:numCache>
                <c:formatCode>0.00</c:formatCode>
                <c:ptCount val="4"/>
                <c:pt idx="0">
                  <c:v>1</c:v>
                </c:pt>
                <c:pt idx="1">
                  <c:v>1.0043283216394741</c:v>
                </c:pt>
                <c:pt idx="2">
                  <c:v>0.91305562605558699</c:v>
                </c:pt>
                <c:pt idx="3">
                  <c:v>0.57442793568304995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New_SHH!$F$68</c:f>
              <c:strCache>
                <c:ptCount val="1"/>
                <c:pt idx="0">
                  <c:v>EC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New_SHH!$K$69:$K$72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5.70957675299558E-3</c:v>
                  </c:pt>
                  <c:pt idx="2">
                    <c:v>6.7234949356664801E-3</c:v>
                  </c:pt>
                  <c:pt idx="3">
                    <c:v>1.28550166269467E-2</c:v>
                  </c:pt>
                </c:numCache>
              </c:numRef>
            </c:plus>
            <c:minus>
              <c:numRef>
                <c:f>New_SHH!$K$69:$K$72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5.70957675299558E-3</c:v>
                  </c:pt>
                  <c:pt idx="2">
                    <c:v>6.7234949356664801E-3</c:v>
                  </c:pt>
                  <c:pt idx="3">
                    <c:v>1.28550166269467E-2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New_SHH!$A$69:$A$72</c:f>
              <c:numCache>
                <c:formatCode>General</c:formatCode>
                <c:ptCount val="4"/>
                <c:pt idx="0">
                  <c:v>100</c:v>
                </c:pt>
                <c:pt idx="1">
                  <c:v>67</c:v>
                </c:pt>
                <c:pt idx="2">
                  <c:v>33</c:v>
                </c:pt>
                <c:pt idx="3">
                  <c:v>0</c:v>
                </c:pt>
              </c:numCache>
            </c:numRef>
          </c:cat>
          <c:val>
            <c:numRef>
              <c:f>New_SHH!$F$69:$F$72</c:f>
              <c:numCache>
                <c:formatCode>0.00</c:formatCode>
                <c:ptCount val="4"/>
                <c:pt idx="0">
                  <c:v>1</c:v>
                </c:pt>
                <c:pt idx="1">
                  <c:v>0.998278642126601</c:v>
                </c:pt>
                <c:pt idx="2">
                  <c:v>0.99330604389968002</c:v>
                </c:pt>
                <c:pt idx="3">
                  <c:v>1.015951616889212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498200"/>
        <c:axId val="196498592"/>
      </c:lineChart>
      <c:catAx>
        <c:axId val="196498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498592"/>
        <c:crosses val="autoZero"/>
        <c:auto val="1"/>
        <c:lblAlgn val="ctr"/>
        <c:lblOffset val="100"/>
        <c:noMultiLvlLbl val="0"/>
      </c:catAx>
      <c:valAx>
        <c:axId val="196498592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49820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New_AR!$B$68</c:f>
              <c:strCache>
                <c:ptCount val="1"/>
                <c:pt idx="0">
                  <c:v>CM</c:v>
                </c:pt>
              </c:strCache>
            </c:strRef>
          </c:tx>
          <c:spPr>
            <a:ln w="28575" cap="rnd">
              <a:solidFill>
                <a:srgbClr val="FF66FF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New_AR!$G$63:$G$66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4.7650616900407504E-3</c:v>
                  </c:pt>
                  <c:pt idx="2">
                    <c:v>5.3653271072724397E-3</c:v>
                  </c:pt>
                  <c:pt idx="3">
                    <c:v>5.1763520644950304E-3</c:v>
                  </c:pt>
                </c:numCache>
              </c:numRef>
            </c:plus>
            <c:minus>
              <c:numRef>
                <c:f>New_AR!$G$63:$G$66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4.7650616900407504E-3</c:v>
                  </c:pt>
                  <c:pt idx="2">
                    <c:v>5.3653271072724397E-3</c:v>
                  </c:pt>
                  <c:pt idx="3">
                    <c:v>5.1763520644950304E-3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New_AR!$A$63:$A$66</c:f>
              <c:numCache>
                <c:formatCode>General</c:formatCode>
                <c:ptCount val="4"/>
                <c:pt idx="0">
                  <c:v>100</c:v>
                </c:pt>
                <c:pt idx="1">
                  <c:v>67</c:v>
                </c:pt>
                <c:pt idx="2">
                  <c:v>33</c:v>
                </c:pt>
                <c:pt idx="3">
                  <c:v>0</c:v>
                </c:pt>
              </c:numCache>
            </c:numRef>
          </c:cat>
          <c:val>
            <c:numRef>
              <c:f>New_AR!$B$63:$B$66</c:f>
              <c:numCache>
                <c:formatCode>0.00</c:formatCode>
                <c:ptCount val="4"/>
                <c:pt idx="0">
                  <c:v>1</c:v>
                </c:pt>
                <c:pt idx="1">
                  <c:v>1.0400896129771391</c:v>
                </c:pt>
                <c:pt idx="2">
                  <c:v>1.0728039412914669</c:v>
                </c:pt>
                <c:pt idx="3">
                  <c:v>1.1204570480520739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New_AR!$C$68</c:f>
              <c:strCache>
                <c:ptCount val="1"/>
                <c:pt idx="0">
                  <c:v>PM</c:v>
                </c:pt>
              </c:strCache>
            </c:strRef>
          </c:tx>
          <c:spPr>
            <a:ln w="28575" cap="rnd">
              <a:solidFill>
                <a:srgbClr val="FF99FF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New_AR!$H$63:$H$66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6.5619150507653301E-3</c:v>
                  </c:pt>
                  <c:pt idx="2">
                    <c:v>4.0583607488516998E-3</c:v>
                  </c:pt>
                  <c:pt idx="3">
                    <c:v>2.1273805214022299E-3</c:v>
                  </c:pt>
                </c:numCache>
              </c:numRef>
            </c:plus>
            <c:minus>
              <c:numRef>
                <c:f>New_AR!$H$63:$H$66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6.5619150507653301E-3</c:v>
                  </c:pt>
                  <c:pt idx="2">
                    <c:v>4.0583607488516998E-3</c:v>
                  </c:pt>
                  <c:pt idx="3">
                    <c:v>2.1273805214022299E-3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New_AR!$A$63:$A$66</c:f>
              <c:numCache>
                <c:formatCode>General</c:formatCode>
                <c:ptCount val="4"/>
                <c:pt idx="0">
                  <c:v>100</c:v>
                </c:pt>
                <c:pt idx="1">
                  <c:v>67</c:v>
                </c:pt>
                <c:pt idx="2">
                  <c:v>33</c:v>
                </c:pt>
                <c:pt idx="3">
                  <c:v>0</c:v>
                </c:pt>
              </c:numCache>
            </c:numRef>
          </c:cat>
          <c:val>
            <c:numRef>
              <c:f>New_AR!$C$63:$C$66</c:f>
              <c:numCache>
                <c:formatCode>0.00</c:formatCode>
                <c:ptCount val="4"/>
                <c:pt idx="0">
                  <c:v>1</c:v>
                </c:pt>
                <c:pt idx="1">
                  <c:v>0.76687366052708605</c:v>
                </c:pt>
                <c:pt idx="2">
                  <c:v>0.56695533844542201</c:v>
                </c:pt>
                <c:pt idx="3">
                  <c:v>0.33654885883159003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New_AR!$D$68</c:f>
              <c:strCache>
                <c:ptCount val="1"/>
                <c:pt idx="0">
                  <c:v>UPE</c:v>
                </c:pt>
              </c:strCache>
            </c:strRef>
          </c:tx>
          <c:spPr>
            <a:ln w="28575" cap="rnd">
              <a:solidFill>
                <a:srgbClr val="E46C0A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New_AR!$I$63:$I$66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1.11336160099183E-2</c:v>
                  </c:pt>
                  <c:pt idx="2">
                    <c:v>7.5856342888433797E-3</c:v>
                  </c:pt>
                  <c:pt idx="3">
                    <c:v>3.44686169599216E-3</c:v>
                  </c:pt>
                </c:numCache>
              </c:numRef>
            </c:plus>
            <c:minus>
              <c:numRef>
                <c:f>New_AR!$I$63:$I$66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1.11336160099183E-2</c:v>
                  </c:pt>
                  <c:pt idx="2">
                    <c:v>7.5856342888433797E-3</c:v>
                  </c:pt>
                  <c:pt idx="3">
                    <c:v>3.44686169599216E-3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New_AR!$A$63:$A$66</c:f>
              <c:numCache>
                <c:formatCode>General</c:formatCode>
                <c:ptCount val="4"/>
                <c:pt idx="0">
                  <c:v>100</c:v>
                </c:pt>
                <c:pt idx="1">
                  <c:v>67</c:v>
                </c:pt>
                <c:pt idx="2">
                  <c:v>33</c:v>
                </c:pt>
                <c:pt idx="3">
                  <c:v>0</c:v>
                </c:pt>
              </c:numCache>
            </c:numRef>
          </c:cat>
          <c:val>
            <c:numRef>
              <c:f>New_AR!$D$63:$D$66</c:f>
              <c:numCache>
                <c:formatCode>0.00</c:formatCode>
                <c:ptCount val="4"/>
                <c:pt idx="0">
                  <c:v>1</c:v>
                </c:pt>
                <c:pt idx="1">
                  <c:v>0.88619934068641504</c:v>
                </c:pt>
                <c:pt idx="2">
                  <c:v>0.76138590645037696</c:v>
                </c:pt>
                <c:pt idx="3">
                  <c:v>0.60620544804259402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New_AR!$E$68</c:f>
              <c:strCache>
                <c:ptCount val="1"/>
                <c:pt idx="0">
                  <c:v>eUPE</c:v>
                </c:pt>
              </c:strCache>
            </c:strRef>
          </c:tx>
          <c:spPr>
            <a:ln w="28575" cap="rnd">
              <a:solidFill>
                <a:srgbClr val="E3DE00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New_AR!$J$63:$J$66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0.116767277790051</c:v>
                  </c:pt>
                  <c:pt idx="2">
                    <c:v>8.3572215292778501E-2</c:v>
                  </c:pt>
                  <c:pt idx="3">
                    <c:v>0.174641569751283</c:v>
                  </c:pt>
                </c:numCache>
              </c:numRef>
            </c:plus>
            <c:minus>
              <c:numRef>
                <c:f>New_AR!$J$63:$J$66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0.116767277790051</c:v>
                  </c:pt>
                  <c:pt idx="2">
                    <c:v>8.3572215292778501E-2</c:v>
                  </c:pt>
                  <c:pt idx="3">
                    <c:v>0.174641569751283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New_AR!$A$63:$A$66</c:f>
              <c:numCache>
                <c:formatCode>General</c:formatCode>
                <c:ptCount val="4"/>
                <c:pt idx="0">
                  <c:v>100</c:v>
                </c:pt>
                <c:pt idx="1">
                  <c:v>67</c:v>
                </c:pt>
                <c:pt idx="2">
                  <c:v>33</c:v>
                </c:pt>
                <c:pt idx="3">
                  <c:v>0</c:v>
                </c:pt>
              </c:numCache>
            </c:numRef>
          </c:cat>
          <c:val>
            <c:numRef>
              <c:f>New_AR!$E$63:$E$66</c:f>
              <c:numCache>
                <c:formatCode>0.00</c:formatCode>
                <c:ptCount val="4"/>
                <c:pt idx="0">
                  <c:v>1</c:v>
                </c:pt>
                <c:pt idx="1">
                  <c:v>1.7068619714294879</c:v>
                </c:pt>
                <c:pt idx="2">
                  <c:v>2.4599717423203442</c:v>
                </c:pt>
                <c:pt idx="3">
                  <c:v>3.4727261486172489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New_AR!$F$68</c:f>
              <c:strCache>
                <c:ptCount val="1"/>
                <c:pt idx="0">
                  <c:v>EC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New_AR!$K$63:$K$66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8.5135140690377198E-3</c:v>
                  </c:pt>
                  <c:pt idx="2">
                    <c:v>4.7843832903246503E-3</c:v>
                  </c:pt>
                  <c:pt idx="3">
                    <c:v>1.18015054903428E-2</c:v>
                  </c:pt>
                </c:numCache>
              </c:numRef>
            </c:plus>
            <c:minus>
              <c:numRef>
                <c:f>New_AR!$K$63:$K$66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8.5135140690377198E-3</c:v>
                  </c:pt>
                  <c:pt idx="2">
                    <c:v>4.7843832903246503E-3</c:v>
                  </c:pt>
                  <c:pt idx="3">
                    <c:v>1.18015054903428E-2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New_AR!$A$63:$A$66</c:f>
              <c:numCache>
                <c:formatCode>General</c:formatCode>
                <c:ptCount val="4"/>
                <c:pt idx="0">
                  <c:v>100</c:v>
                </c:pt>
                <c:pt idx="1">
                  <c:v>67</c:v>
                </c:pt>
                <c:pt idx="2">
                  <c:v>33</c:v>
                </c:pt>
                <c:pt idx="3">
                  <c:v>0</c:v>
                </c:pt>
              </c:numCache>
            </c:numRef>
          </c:cat>
          <c:val>
            <c:numRef>
              <c:f>New_AR!$F$63:$F$66</c:f>
              <c:numCache>
                <c:formatCode>0.00</c:formatCode>
                <c:ptCount val="4"/>
                <c:pt idx="0">
                  <c:v>1</c:v>
                </c:pt>
                <c:pt idx="1">
                  <c:v>0.99208802103526605</c:v>
                </c:pt>
                <c:pt idx="2">
                  <c:v>0.99262121846232199</c:v>
                </c:pt>
                <c:pt idx="3">
                  <c:v>0.99894117150265904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499376"/>
        <c:axId val="196499768"/>
      </c:lineChart>
      <c:catAx>
        <c:axId val="19649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499768"/>
        <c:crosses val="autoZero"/>
        <c:auto val="1"/>
        <c:lblAlgn val="ctr"/>
        <c:lblOffset val="100"/>
        <c:noMultiLvlLbl val="0"/>
      </c:catAx>
      <c:valAx>
        <c:axId val="196499768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49937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35896115475101"/>
          <c:y val="3.9770486996303402E-2"/>
          <c:w val="0.78436347870954104"/>
          <c:h val="0.87951848388185006"/>
        </c:manualLayout>
      </c:layout>
      <c:lineChart>
        <c:grouping val="standard"/>
        <c:varyColors val="0"/>
        <c:ser>
          <c:idx val="0"/>
          <c:order val="0"/>
          <c:tx>
            <c:strRef>
              <c:f>Stoc!$B$2</c:f>
              <c:strCache>
                <c:ptCount val="1"/>
                <c:pt idx="0">
                  <c:v>Lumen close</c:v>
                </c:pt>
              </c:strCache>
            </c:strRef>
          </c:tx>
          <c:spPr>
            <a:ln w="12700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squar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Stoc!$A$3:$A$6</c:f>
              <c:numCache>
                <c:formatCode>General</c:formatCode>
                <c:ptCount val="4"/>
                <c:pt idx="0">
                  <c:v>100</c:v>
                </c:pt>
                <c:pt idx="1">
                  <c:v>67</c:v>
                </c:pt>
                <c:pt idx="2">
                  <c:v>33</c:v>
                </c:pt>
                <c:pt idx="3">
                  <c:v>0</c:v>
                </c:pt>
              </c:numCache>
            </c:numRef>
          </c:cat>
          <c:val>
            <c:numRef>
              <c:f>Stoc!$B$3:$B$6</c:f>
              <c:numCache>
                <c:formatCode>0</c:formatCode>
                <c:ptCount val="4"/>
                <c:pt idx="0">
                  <c:v>80</c:v>
                </c:pt>
                <c:pt idx="1">
                  <c:v>50</c:v>
                </c:pt>
                <c:pt idx="2">
                  <c:v>40</c:v>
                </c:pt>
                <c:pt idx="3">
                  <c:v>20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Stoc!$C$2</c:f>
              <c:strCache>
                <c:ptCount val="1"/>
                <c:pt idx="0">
                  <c:v>Stalk breakage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12700">
                <a:solidFill>
                  <a:schemeClr val="tx1"/>
                </a:solidFill>
              </a:ln>
              <a:effectLst/>
            </c:spPr>
          </c:marker>
          <c:cat>
            <c:numRef>
              <c:f>Stoc!$A$3:$A$6</c:f>
              <c:numCache>
                <c:formatCode>General</c:formatCode>
                <c:ptCount val="4"/>
                <c:pt idx="0">
                  <c:v>100</c:v>
                </c:pt>
                <c:pt idx="1">
                  <c:v>67</c:v>
                </c:pt>
                <c:pt idx="2">
                  <c:v>33</c:v>
                </c:pt>
                <c:pt idx="3">
                  <c:v>0</c:v>
                </c:pt>
              </c:numCache>
            </c:numRef>
          </c:cat>
          <c:val>
            <c:numRef>
              <c:f>Stoc!$C$3:$C$6</c:f>
              <c:numCache>
                <c:formatCode>0</c:formatCode>
                <c:ptCount val="4"/>
                <c:pt idx="0">
                  <c:v>60</c:v>
                </c:pt>
                <c:pt idx="1">
                  <c:v>20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Stoc!$D$2</c:f>
              <c:strCache>
                <c:ptCount val="1"/>
                <c:pt idx="0">
                  <c:v>Mesenchymal condensation</c:v>
                </c:pt>
              </c:strCache>
            </c:strRef>
          </c:tx>
          <c:spPr>
            <a:ln w="12700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triang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  <a:prstDash val="dash"/>
              </a:ln>
              <a:effectLst/>
            </c:spPr>
          </c:marker>
          <c:cat>
            <c:numRef>
              <c:f>Stoc!$A$3:$A$6</c:f>
              <c:numCache>
                <c:formatCode>General</c:formatCode>
                <c:ptCount val="4"/>
                <c:pt idx="0">
                  <c:v>100</c:v>
                </c:pt>
                <c:pt idx="1">
                  <c:v>67</c:v>
                </c:pt>
                <c:pt idx="2">
                  <c:v>33</c:v>
                </c:pt>
                <c:pt idx="3">
                  <c:v>0</c:v>
                </c:pt>
              </c:numCache>
            </c:numRef>
          </c:cat>
          <c:val>
            <c:numRef>
              <c:f>Stoc!$D$3:$D$6</c:f>
              <c:numCache>
                <c:formatCode>0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500944"/>
        <c:axId val="196501336"/>
      </c:lineChart>
      <c:catAx>
        <c:axId val="19650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501336"/>
        <c:crosses val="autoZero"/>
        <c:auto val="1"/>
        <c:lblAlgn val="ctr"/>
        <c:lblOffset val="100"/>
        <c:noMultiLvlLbl val="0"/>
      </c:catAx>
      <c:valAx>
        <c:axId val="196501336"/>
        <c:scaling>
          <c:orientation val="minMax"/>
          <c:max val="101"/>
          <c:min val="-0.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500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Delay!$B$2</c:f>
              <c:strCache>
                <c:ptCount val="1"/>
                <c:pt idx="0">
                  <c:v>Lumen close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tx1"/>
              </a:solidFill>
              <a:ln w="12700">
                <a:solidFill>
                  <a:schemeClr val="tx1"/>
                </a:solidFill>
              </a:ln>
              <a:effectLst/>
            </c:spPr>
          </c:marker>
          <c:cat>
            <c:numRef>
              <c:f>Delay!$A$3:$A$7</c:f>
              <c:numCache>
                <c:formatCode>General</c:formatCode>
                <c:ptCount val="5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</c:numCache>
            </c:numRef>
          </c:cat>
          <c:val>
            <c:numRef>
              <c:f>Delay!$B$3:$B$7</c:f>
              <c:numCache>
                <c:formatCode>0</c:formatCode>
                <c:ptCount val="5"/>
                <c:pt idx="0">
                  <c:v>80</c:v>
                </c:pt>
                <c:pt idx="1">
                  <c:v>50</c:v>
                </c:pt>
                <c:pt idx="2">
                  <c:v>30</c:v>
                </c:pt>
                <c:pt idx="3">
                  <c:v>40</c:v>
                </c:pt>
                <c:pt idx="4">
                  <c:v>20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Delay!$C$2</c:f>
              <c:strCache>
                <c:ptCount val="1"/>
                <c:pt idx="0">
                  <c:v>Stalk breakage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12700">
                <a:solidFill>
                  <a:schemeClr val="tx1"/>
                </a:solidFill>
              </a:ln>
              <a:effectLst/>
            </c:spPr>
          </c:marker>
          <c:cat>
            <c:numRef>
              <c:f>Delay!$A$3:$A$7</c:f>
              <c:numCache>
                <c:formatCode>General</c:formatCode>
                <c:ptCount val="5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</c:numCache>
            </c:numRef>
          </c:cat>
          <c:val>
            <c:numRef>
              <c:f>Delay!$C$3:$C$7</c:f>
              <c:numCache>
                <c:formatCode>0</c:formatCode>
                <c:ptCount val="5"/>
                <c:pt idx="0">
                  <c:v>60</c:v>
                </c:pt>
                <c:pt idx="1">
                  <c:v>40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Delay!$D$2</c:f>
              <c:strCache>
                <c:ptCount val="1"/>
                <c:pt idx="0">
                  <c:v>Mesenchymal condensation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tx1"/>
              </a:solidFill>
              <a:ln w="12700">
                <a:solidFill>
                  <a:schemeClr val="tx1"/>
                </a:solidFill>
              </a:ln>
              <a:effectLst/>
            </c:spPr>
          </c:marker>
          <c:cat>
            <c:numRef>
              <c:f>Delay!$A$3:$A$7</c:f>
              <c:numCache>
                <c:formatCode>General</c:formatCode>
                <c:ptCount val="5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</c:numCache>
            </c:numRef>
          </c:cat>
          <c:val>
            <c:numRef>
              <c:f>Delay!$D$3:$D$7</c:f>
              <c:numCache>
                <c:formatCode>0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30</c:v>
                </c:pt>
                <c:pt idx="4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502120"/>
        <c:axId val="196502512"/>
      </c:lineChart>
      <c:catAx>
        <c:axId val="196502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502512"/>
        <c:crosses val="autoZero"/>
        <c:auto val="1"/>
        <c:lblAlgn val="ctr"/>
        <c:lblOffset val="100"/>
        <c:noMultiLvlLbl val="0"/>
      </c:catAx>
      <c:valAx>
        <c:axId val="196502512"/>
        <c:scaling>
          <c:orientation val="minMax"/>
          <c:max val="101"/>
          <c:min val="-0.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502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1968" cy="466912"/>
          </a:xfrm>
          <a:prstGeom prst="rect">
            <a:avLst/>
          </a:prstGeom>
        </p:spPr>
        <p:txBody>
          <a:bodyPr vert="horz" lIns="93272" tIns="46637" rIns="93272" bIns="4663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4" y="0"/>
            <a:ext cx="3041968" cy="466912"/>
          </a:xfrm>
          <a:prstGeom prst="rect">
            <a:avLst/>
          </a:prstGeom>
        </p:spPr>
        <p:txBody>
          <a:bodyPr vert="horz" lIns="93272" tIns="46637" rIns="93272" bIns="46637" rtlCol="0"/>
          <a:lstStyle>
            <a:lvl1pPr algn="r">
              <a:defRPr sz="1200"/>
            </a:lvl1pPr>
          </a:lstStyle>
          <a:p>
            <a:fld id="{2D84C363-B623-4E57-8E5B-1821E73F9921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4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72" tIns="46637" rIns="93272" bIns="4663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78477"/>
            <a:ext cx="5615940" cy="3664208"/>
          </a:xfrm>
          <a:prstGeom prst="rect">
            <a:avLst/>
          </a:prstGeom>
        </p:spPr>
        <p:txBody>
          <a:bodyPr vert="horz" lIns="93272" tIns="46637" rIns="93272" bIns="4663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9015"/>
            <a:ext cx="3041968" cy="466911"/>
          </a:xfrm>
          <a:prstGeom prst="rect">
            <a:avLst/>
          </a:prstGeom>
        </p:spPr>
        <p:txBody>
          <a:bodyPr vert="horz" lIns="93272" tIns="46637" rIns="93272" bIns="4663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4" y="8839015"/>
            <a:ext cx="3041968" cy="466911"/>
          </a:xfrm>
          <a:prstGeom prst="rect">
            <a:avLst/>
          </a:prstGeom>
        </p:spPr>
        <p:txBody>
          <a:bodyPr vert="horz" lIns="93272" tIns="46637" rIns="93272" bIns="46637" rtlCol="0" anchor="b"/>
          <a:lstStyle>
            <a:lvl1pPr algn="r">
              <a:defRPr sz="1200"/>
            </a:lvl1pPr>
          </a:lstStyle>
          <a:p>
            <a:fld id="{426BA115-9865-4B34-919E-8926F6A74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69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BA115-9865-4B34-919E-8926F6A749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35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BA115-9865-4B34-919E-8926F6A749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01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BA115-9865-4B34-919E-8926F6A749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30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BA115-9865-4B34-919E-8926F6A749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66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BA115-9865-4B34-919E-8926F6A749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17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BA115-9865-4B34-919E-8926F6A749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87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EDEC-38C4-B944-9798-06FB499BC9C2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668F-C719-7D40-B038-C915F6971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43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EDEC-38C4-B944-9798-06FB499BC9C2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668F-C719-7D40-B038-C915F6971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72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EDEC-38C4-B944-9798-06FB499BC9C2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668F-C719-7D40-B038-C915F6971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58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EDEC-38C4-B944-9798-06FB499BC9C2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668F-C719-7D40-B038-C915F6971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3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EDEC-38C4-B944-9798-06FB499BC9C2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668F-C719-7D40-B038-C915F6971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88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EDEC-38C4-B944-9798-06FB499BC9C2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668F-C719-7D40-B038-C915F6971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25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EDEC-38C4-B944-9798-06FB499BC9C2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668F-C719-7D40-B038-C915F6971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86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EDEC-38C4-B944-9798-06FB499BC9C2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668F-C719-7D40-B038-C915F6971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38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EDEC-38C4-B944-9798-06FB499BC9C2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668F-C719-7D40-B038-C915F6971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98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EDEC-38C4-B944-9798-06FB499BC9C2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668F-C719-7D40-B038-C915F6971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25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EDEC-38C4-B944-9798-06FB499BC9C2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668F-C719-7D40-B038-C915F6971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51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1EDEC-38C4-B944-9798-06FB499BC9C2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2668F-C719-7D40-B038-C915F6971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26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47900" y="5672928"/>
            <a:ext cx="46482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 smtClean="0">
                <a:latin typeface="Gulliver-Regular" panose="02020500000000000000" pitchFamily="18" charset="0"/>
                <a:ea typeface="Times New Roman"/>
                <a:cs typeface="Times New Roman" panose="02020603050405020304" pitchFamily="18" charset="0"/>
              </a:rPr>
              <a:t>Fig. 1</a:t>
            </a:r>
            <a:endParaRPr lang="en-US" sz="1300" b="1" dirty="0">
              <a:latin typeface="Gulliver-Regular" panose="02020500000000000000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664" y="1041933"/>
            <a:ext cx="8474372" cy="398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>
          <a:xfrm>
            <a:off x="1762226" y="827382"/>
            <a:ext cx="113706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latin typeface="Gulliver-Regular" panose="02020500000000000000" pitchFamily="18" charset="0"/>
                <a:cs typeface="Times New Roman" panose="02020603050405020304" pitchFamily="18" charset="0"/>
              </a:rPr>
              <a:t>Distal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267854" y="3421998"/>
            <a:ext cx="70596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>
                <a:latin typeface="Gulliver-Regular" panose="02020500000000000000" pitchFamily="18" charset="0"/>
                <a:cs typeface="Times New Roman" panose="02020603050405020304" pitchFamily="18" charset="0"/>
              </a:rPr>
              <a:t>Lateral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899286" y="4709625"/>
            <a:ext cx="73981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>
                <a:latin typeface="Gulliver-Regular" panose="02020500000000000000" pitchFamily="18" charset="0"/>
                <a:cs typeface="Times New Roman" panose="02020603050405020304" pitchFamily="18" charset="0"/>
              </a:rPr>
              <a:t>Ventral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06802" y="3329224"/>
            <a:ext cx="67839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>
                <a:latin typeface="Gulliver-Regular" panose="02020500000000000000" pitchFamily="18" charset="0"/>
                <a:cs typeface="Times New Roman" panose="02020603050405020304" pitchFamily="18" charset="0"/>
              </a:rPr>
              <a:t>Dorsal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339938" y="4486849"/>
            <a:ext cx="86825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>
                <a:latin typeface="Gulliver-Regular" panose="02020500000000000000" pitchFamily="18" charset="0"/>
                <a:cs typeface="Times New Roman" panose="02020603050405020304" pitchFamily="18" charset="0"/>
              </a:rPr>
              <a:t>Proximal</a:t>
            </a:r>
          </a:p>
        </p:txBody>
      </p:sp>
      <p:sp>
        <p:nvSpPr>
          <p:cNvPr id="43" name="Rectangular Callout 42"/>
          <p:cNvSpPr/>
          <p:nvPr/>
        </p:nvSpPr>
        <p:spPr>
          <a:xfrm>
            <a:off x="6761201" y="1446881"/>
            <a:ext cx="1255822" cy="516925"/>
          </a:xfrm>
          <a:prstGeom prst="wedgeRectCallout">
            <a:avLst>
              <a:gd name="adj1" fmla="val -28385"/>
              <a:gd name="adj2" fmla="val 190479"/>
            </a:avLst>
          </a:prstGeom>
          <a:solidFill>
            <a:schemeClr val="bg1"/>
          </a:solidFill>
          <a:ln w="28575">
            <a:solidFill>
              <a:srgbClr val="FF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  <a:latin typeface="Gulliver-Regular" panose="02020500000000000000" pitchFamily="18" charset="0"/>
                <a:cs typeface="Times New Roman" panose="02020603050405020304" pitchFamily="18" charset="0"/>
              </a:rPr>
              <a:t>Core </a:t>
            </a:r>
            <a:r>
              <a:rPr lang="en-US" sz="1300" b="1" dirty="0" err="1">
                <a:solidFill>
                  <a:schemeClr val="tx1"/>
                </a:solidFill>
                <a:latin typeface="Gulliver-Regular" panose="02020500000000000000" pitchFamily="18" charset="0"/>
                <a:cs typeface="Times New Roman" panose="02020603050405020304" pitchFamily="18" charset="0"/>
              </a:rPr>
              <a:t>mesenchyme</a:t>
            </a:r>
            <a:endParaRPr lang="en-US" sz="1300" b="1" dirty="0">
              <a:solidFill>
                <a:schemeClr val="tx1"/>
              </a:solidFill>
              <a:latin typeface="Gulliver-Regular" panose="02020500000000000000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ular Callout 44"/>
          <p:cNvSpPr/>
          <p:nvPr/>
        </p:nvSpPr>
        <p:spPr>
          <a:xfrm>
            <a:off x="4854102" y="1281025"/>
            <a:ext cx="1559792" cy="568588"/>
          </a:xfrm>
          <a:prstGeom prst="wedgeRectCallout">
            <a:avLst>
              <a:gd name="adj1" fmla="val 61592"/>
              <a:gd name="adj2" fmla="val 25915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  <a:latin typeface="Gulliver-Regular" panose="02020500000000000000" pitchFamily="18" charset="0"/>
                <a:cs typeface="Times New Roman" panose="02020603050405020304" pitchFamily="18" charset="0"/>
              </a:rPr>
              <a:t>Urethral plate </a:t>
            </a:r>
            <a:r>
              <a:rPr lang="en-US" sz="1300" b="1" dirty="0" smtClean="0">
                <a:solidFill>
                  <a:schemeClr val="tx1"/>
                </a:solidFill>
                <a:latin typeface="Gulliver-Regular" panose="02020500000000000000" pitchFamily="18" charset="0"/>
                <a:cs typeface="Times New Roman" panose="02020603050405020304" pitchFamily="18" charset="0"/>
              </a:rPr>
              <a:t>endoderm (UPE)</a:t>
            </a:r>
            <a:endParaRPr lang="en-US" sz="1300" b="1" dirty="0">
              <a:solidFill>
                <a:schemeClr val="tx1"/>
              </a:solidFill>
              <a:latin typeface="Gulliver-Regular" panose="02020500000000000000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ular Callout 45"/>
          <p:cNvSpPr/>
          <p:nvPr/>
        </p:nvSpPr>
        <p:spPr>
          <a:xfrm>
            <a:off x="6352511" y="4798699"/>
            <a:ext cx="1036601" cy="347233"/>
          </a:xfrm>
          <a:prstGeom prst="wedgeRectCallout">
            <a:avLst>
              <a:gd name="adj1" fmla="val 67864"/>
              <a:gd name="adj2" fmla="val -29598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  <a:latin typeface="Gulliver-Regular" panose="02020500000000000000" pitchFamily="18" charset="0"/>
                <a:cs typeface="Times New Roman" panose="02020603050405020304" pitchFamily="18" charset="0"/>
              </a:rPr>
              <a:t>Lumen</a:t>
            </a:r>
          </a:p>
        </p:txBody>
      </p:sp>
      <p:sp>
        <p:nvSpPr>
          <p:cNvPr id="47" name="Rectangular Callout 46"/>
          <p:cNvSpPr/>
          <p:nvPr/>
        </p:nvSpPr>
        <p:spPr>
          <a:xfrm>
            <a:off x="4993640" y="4798699"/>
            <a:ext cx="1143024" cy="516154"/>
          </a:xfrm>
          <a:prstGeom prst="wedgeRectCallout">
            <a:avLst>
              <a:gd name="adj1" fmla="val 128775"/>
              <a:gd name="adj2" fmla="val -248369"/>
            </a:avLst>
          </a:prstGeom>
          <a:solidFill>
            <a:schemeClr val="bg1"/>
          </a:solidFill>
          <a:ln w="28575">
            <a:solidFill>
              <a:srgbClr val="E3DE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solidFill>
                  <a:schemeClr val="tx1"/>
                </a:solidFill>
                <a:latin typeface="Gulliver-Regular" panose="02020500000000000000" pitchFamily="18" charset="0"/>
                <a:cs typeface="Times New Roman" panose="02020603050405020304" pitchFamily="18" charset="0"/>
              </a:rPr>
              <a:t>Excluded UPE</a:t>
            </a:r>
            <a:endParaRPr lang="en-US" sz="1300" b="1" dirty="0">
              <a:solidFill>
                <a:schemeClr val="tx1"/>
              </a:solidFill>
              <a:latin typeface="Gulliver-Regular" panose="02020500000000000000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ular Callout 47"/>
          <p:cNvSpPr/>
          <p:nvPr/>
        </p:nvSpPr>
        <p:spPr>
          <a:xfrm>
            <a:off x="7828572" y="2232340"/>
            <a:ext cx="1239023" cy="466645"/>
          </a:xfrm>
          <a:prstGeom prst="wedgeRectCallout">
            <a:avLst>
              <a:gd name="adj1" fmla="val -45042"/>
              <a:gd name="adj2" fmla="val 135048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  <a:latin typeface="Gulliver-Regular" panose="02020500000000000000" pitchFamily="18" charset="0"/>
                <a:cs typeface="Times New Roman" panose="02020603050405020304" pitchFamily="18" charset="0"/>
              </a:rPr>
              <a:t>Extracellular matrix</a:t>
            </a:r>
          </a:p>
        </p:txBody>
      </p:sp>
      <p:sp>
        <p:nvSpPr>
          <p:cNvPr id="49" name="Rectangular Callout 48"/>
          <p:cNvSpPr/>
          <p:nvPr/>
        </p:nvSpPr>
        <p:spPr>
          <a:xfrm>
            <a:off x="7743217" y="4356038"/>
            <a:ext cx="1324378" cy="527247"/>
          </a:xfrm>
          <a:prstGeom prst="wedgeRectCallout">
            <a:avLst>
              <a:gd name="adj1" fmla="val -30049"/>
              <a:gd name="adj2" fmla="val -180819"/>
            </a:avLst>
          </a:prstGeom>
          <a:solidFill>
            <a:schemeClr val="bg1"/>
          </a:solidFill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err="1">
                <a:solidFill>
                  <a:schemeClr val="tx1"/>
                </a:solidFill>
                <a:latin typeface="Gulliver-Regular" panose="02020500000000000000" pitchFamily="18" charset="0"/>
                <a:cs typeface="Times New Roman" panose="02020603050405020304" pitchFamily="18" charset="0"/>
              </a:rPr>
              <a:t>Preputial</a:t>
            </a:r>
            <a:r>
              <a:rPr lang="en-US" sz="1300" b="1" dirty="0">
                <a:solidFill>
                  <a:schemeClr val="tx1"/>
                </a:solidFill>
                <a:latin typeface="Gulliver-Regular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solidFill>
                  <a:schemeClr val="tx1"/>
                </a:solidFill>
                <a:latin typeface="Gulliver-Regular" panose="02020500000000000000" pitchFamily="18" charset="0"/>
                <a:cs typeface="Times New Roman" panose="02020603050405020304" pitchFamily="18" charset="0"/>
              </a:rPr>
              <a:t>mesenchyme</a:t>
            </a:r>
            <a:endParaRPr lang="en-US" sz="1300" b="1" dirty="0">
              <a:solidFill>
                <a:schemeClr val="tx1"/>
              </a:solidFill>
              <a:latin typeface="Gulliver-Regular" panose="02020500000000000000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084" y="4677653"/>
            <a:ext cx="70596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>
                <a:latin typeface="Gulliver-Regular" panose="02020500000000000000" pitchFamily="18" charset="0"/>
                <a:cs typeface="Times New Roman" panose="02020603050405020304" pitchFamily="18" charset="0"/>
              </a:rPr>
              <a:t>Lateral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651879" y="3742087"/>
            <a:ext cx="2709805" cy="935566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868029" y="827382"/>
            <a:ext cx="112138" cy="44874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ular Callout 43"/>
          <p:cNvSpPr/>
          <p:nvPr/>
        </p:nvSpPr>
        <p:spPr>
          <a:xfrm>
            <a:off x="3852153" y="4356038"/>
            <a:ext cx="1092179" cy="349512"/>
          </a:xfrm>
          <a:prstGeom prst="wedgeRectCallout">
            <a:avLst>
              <a:gd name="adj1" fmla="val 82804"/>
              <a:gd name="adj2" fmla="val -77292"/>
            </a:avLst>
          </a:prstGeom>
          <a:solidFill>
            <a:schemeClr val="bg1"/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  <a:latin typeface="Gulliver-Regular" panose="02020500000000000000" pitchFamily="18" charset="0"/>
                <a:cs typeface="Times New Roman" panose="02020603050405020304" pitchFamily="18" charset="0"/>
              </a:rPr>
              <a:t>Ectoderm</a:t>
            </a:r>
          </a:p>
        </p:txBody>
      </p:sp>
      <p:sp>
        <p:nvSpPr>
          <p:cNvPr id="50" name="Circular Arrow 49"/>
          <p:cNvSpPr/>
          <p:nvPr/>
        </p:nvSpPr>
        <p:spPr bwMode="auto">
          <a:xfrm rot="1316857">
            <a:off x="3012774" y="1742285"/>
            <a:ext cx="2220023" cy="2105350"/>
          </a:xfrm>
          <a:prstGeom prst="circularArrow">
            <a:avLst>
              <a:gd name="adj1" fmla="val 11583"/>
              <a:gd name="adj2" fmla="val 1669774"/>
              <a:gd name="adj3" fmla="val 17638506"/>
              <a:gd name="adj4" fmla="val 11696388"/>
              <a:gd name="adj5" fmla="val 17689"/>
            </a:avLst>
          </a:prstGeom>
          <a:gradFill flip="none" rotWithShape="1">
            <a:gsLst>
              <a:gs pos="100000">
                <a:schemeClr val="bg1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548640"/>
            <a:endParaRPr lang="en-US" sz="1300">
              <a:latin typeface="Gulliver-Regular" panose="02020500000000000000" pitchFamily="18" charset="0"/>
              <a:ea typeface="ヒラギノ角ゴ Pro W3" pitchFamily="1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86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roup 183"/>
          <p:cNvGrpSpPr/>
          <p:nvPr/>
        </p:nvGrpSpPr>
        <p:grpSpPr>
          <a:xfrm>
            <a:off x="5880099" y="1834266"/>
            <a:ext cx="247649" cy="376711"/>
            <a:chOff x="5880099" y="1800402"/>
            <a:chExt cx="247649" cy="376711"/>
          </a:xfrm>
        </p:grpSpPr>
        <p:sp>
          <p:nvSpPr>
            <p:cNvPr id="177" name="Oval 176"/>
            <p:cNvSpPr>
              <a:spLocks noChangeAspect="1"/>
            </p:cNvSpPr>
            <p:nvPr/>
          </p:nvSpPr>
          <p:spPr>
            <a:xfrm>
              <a:off x="5880099" y="1926467"/>
              <a:ext cx="169333" cy="170796"/>
            </a:xfrm>
            <a:prstGeom prst="ellipse">
              <a:avLst/>
            </a:prstGeom>
            <a:noFill/>
            <a:ln w="19050" cmpd="sng">
              <a:solidFill>
                <a:srgbClr val="00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971115" y="1800402"/>
              <a:ext cx="156633" cy="3767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515905" y="6423679"/>
            <a:ext cx="97704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 smtClean="0">
                <a:latin typeface="Gulliver-Regular" panose="02020500000000000000" pitchFamily="18" charset="0"/>
                <a:ea typeface="Times New Roman"/>
                <a:cs typeface="Times New Roman" panose="02020603050405020304" pitchFamily="18" charset="0"/>
              </a:rPr>
              <a:t>Fig. 2</a:t>
            </a:r>
            <a:r>
              <a:rPr lang="en-US" sz="1300" b="1" dirty="0" smtClean="0">
                <a:latin typeface="Gulliver-Regular" panose="02020500000000000000" pitchFamily="18" charset="0"/>
                <a:cs typeface="Times New Roman" panose="02020603050405020304" pitchFamily="18" charset="0"/>
              </a:rPr>
              <a:t> </a:t>
            </a:r>
            <a:endParaRPr lang="en-US" sz="1300" b="1" dirty="0">
              <a:latin typeface="Gulliver-Regular" panose="02020500000000000000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498174" y="904180"/>
            <a:ext cx="7514410" cy="1620104"/>
          </a:xfrm>
          <a:prstGeom prst="roundRect">
            <a:avLst/>
          </a:prstGeom>
          <a:noFill/>
          <a:ln w="152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liver-Regular" panose="02020500000000000000" pitchFamily="18" charset="0"/>
              <a:ea typeface="ヒラギノ角ゴ Pro W3" pitchFamily="1" charset="-128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498174" y="3944637"/>
            <a:ext cx="7514409" cy="1869398"/>
          </a:xfrm>
          <a:prstGeom prst="roundRect">
            <a:avLst/>
          </a:prstGeom>
          <a:noFill/>
          <a:ln w="152400" cap="flat" cmpd="sng" algn="ctr">
            <a:solidFill>
              <a:srgbClr val="FF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liver-Regular" panose="02020500000000000000" pitchFamily="18" charset="0"/>
              <a:ea typeface="ヒラギノ角ゴ Pro W3" pitchFamily="1" charset="-128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7038829" y="3933837"/>
            <a:ext cx="920882" cy="533400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liver-Regular" panose="02020500000000000000" pitchFamily="18" charset="0"/>
                <a:ea typeface="ヒラギノ角ゴ Pro W3" pitchFamily="1" charset="-128"/>
                <a:cs typeface="Times New Roman" panose="02020603050405020304" pitchFamily="18" charset="0"/>
              </a:rPr>
              <a:t>CM/PM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6772141" y="2016135"/>
            <a:ext cx="1343159" cy="533400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liver-Regular" panose="02020500000000000000" pitchFamily="18" charset="0"/>
                <a:ea typeface="ヒラギノ角ゴ Pro W3" pitchFamily="1" charset="-128"/>
                <a:cs typeface="Times New Roman" panose="02020603050405020304" pitchFamily="18" charset="0"/>
              </a:rPr>
              <a:t>UPE/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ulliver-Regular" panose="02020500000000000000" pitchFamily="18" charset="0"/>
                <a:ea typeface="ヒラギノ角ゴ Pro W3" pitchFamily="1" charset="-128"/>
                <a:cs typeface="Times New Roman" panose="02020603050405020304" pitchFamily="18" charset="0"/>
              </a:rPr>
              <a:t>eUPE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ulliver-Regular" panose="02020500000000000000" pitchFamily="18" charset="0"/>
              <a:ea typeface="ヒラギノ角ゴ Pro W3" pitchFamily="1" charset="-128"/>
              <a:cs typeface="Times New Roman" panose="02020603050405020304" pitchFamily="18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6772895" y="4792153"/>
            <a:ext cx="0" cy="24450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sp>
        <p:nvSpPr>
          <p:cNvPr id="36" name="Rectangle 35"/>
          <p:cNvSpPr/>
          <p:nvPr/>
        </p:nvSpPr>
        <p:spPr bwMode="auto">
          <a:xfrm>
            <a:off x="6276671" y="1073739"/>
            <a:ext cx="1146399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liver-Regular" panose="02020500000000000000" pitchFamily="18" charset="0"/>
                <a:ea typeface="ヒラギノ角ゴ Pro W3" pitchFamily="1" charset="-128"/>
                <a:cs typeface="Times New Roman" panose="02020603050405020304" pitchFamily="18" charset="0"/>
              </a:rPr>
              <a:t>Growth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813609" y="1073739"/>
            <a:ext cx="1146399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liver-Regular" panose="02020500000000000000" pitchFamily="18" charset="0"/>
                <a:ea typeface="ヒラギノ角ゴ Pro W3" pitchFamily="1" charset="-128"/>
                <a:cs typeface="Times New Roman" panose="02020603050405020304" pitchFamily="18" charset="0"/>
              </a:rPr>
              <a:t>Apoptosis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H="1">
            <a:off x="1390652" y="4388960"/>
            <a:ext cx="1474866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6094950" y="3315725"/>
            <a:ext cx="0" cy="134940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grpSp>
        <p:nvGrpSpPr>
          <p:cNvPr id="4" name="Group 3"/>
          <p:cNvGrpSpPr/>
          <p:nvPr/>
        </p:nvGrpSpPr>
        <p:grpSpPr>
          <a:xfrm rot="16200000">
            <a:off x="1084898" y="4620111"/>
            <a:ext cx="624207" cy="149207"/>
            <a:chOff x="2267982" y="1420198"/>
            <a:chExt cx="624207" cy="149207"/>
          </a:xfrm>
        </p:grpSpPr>
        <p:cxnSp>
          <p:nvCxnSpPr>
            <p:cNvPr id="47" name="Straight Arrow Connector 46"/>
            <p:cNvCxnSpPr/>
            <p:nvPr/>
          </p:nvCxnSpPr>
          <p:spPr bwMode="auto">
            <a:xfrm rot="5400000" flipH="1">
              <a:off x="2584743" y="1187354"/>
              <a:ext cx="212" cy="61468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9" name="Straight Arrow Connector 48"/>
            <p:cNvCxnSpPr/>
            <p:nvPr/>
          </p:nvCxnSpPr>
          <p:spPr bwMode="auto">
            <a:xfrm flipV="1">
              <a:off x="2267982" y="1420198"/>
              <a:ext cx="0" cy="14920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cxnSp>
        <p:nvCxnSpPr>
          <p:cNvPr id="66" name="Straight Arrow Connector 65"/>
          <p:cNvCxnSpPr/>
          <p:nvPr/>
        </p:nvCxnSpPr>
        <p:spPr bwMode="auto">
          <a:xfrm>
            <a:off x="6083300" y="3139279"/>
            <a:ext cx="689595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78" name="Straight Arrow Connector 77"/>
          <p:cNvCxnSpPr/>
          <p:nvPr/>
        </p:nvCxnSpPr>
        <p:spPr bwMode="auto">
          <a:xfrm flipV="1">
            <a:off x="1566839" y="1648575"/>
            <a:ext cx="0" cy="2204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sp>
        <p:nvSpPr>
          <p:cNvPr id="46" name="Rectangle 45"/>
          <p:cNvSpPr/>
          <p:nvPr/>
        </p:nvSpPr>
        <p:spPr bwMode="auto">
          <a:xfrm>
            <a:off x="2734020" y="2986857"/>
            <a:ext cx="1179004" cy="460297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liver-Regular" panose="02020500000000000000" pitchFamily="18" charset="0"/>
                <a:ea typeface="ヒラギノ角ゴ Pro W3" pitchFamily="1" charset="-128"/>
                <a:cs typeface="Times New Roman" panose="02020603050405020304" pitchFamily="18" charset="0"/>
              </a:rPr>
              <a:t>SHH</a:t>
            </a:r>
          </a:p>
        </p:txBody>
      </p:sp>
      <p:cxnSp>
        <p:nvCxnSpPr>
          <p:cNvPr id="50" name="Straight Arrow Connector 49"/>
          <p:cNvCxnSpPr/>
          <p:nvPr/>
        </p:nvCxnSpPr>
        <p:spPr bwMode="auto">
          <a:xfrm>
            <a:off x="6844108" y="1632232"/>
            <a:ext cx="0" cy="4184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3310822" y="2067631"/>
            <a:ext cx="0" cy="86082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43" name="Rectangle 42"/>
          <p:cNvSpPr/>
          <p:nvPr/>
        </p:nvSpPr>
        <p:spPr bwMode="auto">
          <a:xfrm>
            <a:off x="4313606" y="2986280"/>
            <a:ext cx="1178210" cy="466407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liver-Regular" panose="02020500000000000000" pitchFamily="18" charset="0"/>
                <a:ea typeface="ヒラギノ角ゴ Pro W3" pitchFamily="1" charset="-128"/>
                <a:cs typeface="Times New Roman" panose="02020603050405020304" pitchFamily="18" charset="0"/>
              </a:rPr>
              <a:t>FGF10</a:t>
            </a:r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6928548" y="4691365"/>
            <a:ext cx="0" cy="34529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 flipH="1" flipV="1">
            <a:off x="5197332" y="2043970"/>
            <a:ext cx="1651009" cy="85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67" name="Straight Arrow Connector 66"/>
          <p:cNvCxnSpPr>
            <a:stCxn id="177" idx="4"/>
          </p:cNvCxnSpPr>
          <p:nvPr/>
        </p:nvCxnSpPr>
        <p:spPr bwMode="auto">
          <a:xfrm>
            <a:off x="5964766" y="2131127"/>
            <a:ext cx="0" cy="11036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 flipH="1">
            <a:off x="5202778" y="4697715"/>
            <a:ext cx="173212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71" name="Straight Arrow Connector 70"/>
          <p:cNvCxnSpPr/>
          <p:nvPr/>
        </p:nvCxnSpPr>
        <p:spPr bwMode="auto">
          <a:xfrm flipV="1">
            <a:off x="6094950" y="2074345"/>
            <a:ext cx="0" cy="106493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3760460" y="4223860"/>
            <a:ext cx="0" cy="3484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72" name="Straight Arrow Connector 71"/>
          <p:cNvCxnSpPr/>
          <p:nvPr/>
        </p:nvCxnSpPr>
        <p:spPr bwMode="auto">
          <a:xfrm flipH="1">
            <a:off x="1560488" y="1864782"/>
            <a:ext cx="441062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sp>
        <p:nvSpPr>
          <p:cNvPr id="69" name="Rectangle 68"/>
          <p:cNvSpPr/>
          <p:nvPr/>
        </p:nvSpPr>
        <p:spPr bwMode="auto">
          <a:xfrm>
            <a:off x="6779247" y="2977728"/>
            <a:ext cx="1169660" cy="488476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latin typeface="Gulliver-Regular" panose="02020500000000000000" pitchFamily="18" charset="0"/>
                <a:ea typeface="ヒラギノ角ゴ Pro W3" pitchFamily="1" charset="-128"/>
                <a:cs typeface="Times New Roman" panose="02020603050405020304" pitchFamily="18" charset="0"/>
              </a:rPr>
              <a:t>Androgen</a:t>
            </a:r>
          </a:p>
        </p:txBody>
      </p:sp>
      <p:cxnSp>
        <p:nvCxnSpPr>
          <p:cNvPr id="79" name="Straight Arrow Connector 78"/>
          <p:cNvCxnSpPr/>
          <p:nvPr/>
        </p:nvCxnSpPr>
        <p:spPr bwMode="auto">
          <a:xfrm flipV="1">
            <a:off x="2865518" y="3466204"/>
            <a:ext cx="0" cy="9227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grpSp>
        <p:nvGrpSpPr>
          <p:cNvPr id="11" name="Group 10"/>
          <p:cNvGrpSpPr/>
          <p:nvPr/>
        </p:nvGrpSpPr>
        <p:grpSpPr>
          <a:xfrm>
            <a:off x="3570124" y="4404604"/>
            <a:ext cx="1234966" cy="187208"/>
            <a:chOff x="3455568" y="4376260"/>
            <a:chExt cx="1234966" cy="187208"/>
          </a:xfrm>
        </p:grpSpPr>
        <p:cxnSp>
          <p:nvCxnSpPr>
            <p:cNvPr id="63" name="Straight Arrow Connector 62"/>
            <p:cNvCxnSpPr/>
            <p:nvPr/>
          </p:nvCxnSpPr>
          <p:spPr bwMode="auto">
            <a:xfrm>
              <a:off x="3963660" y="4376260"/>
              <a:ext cx="0" cy="18720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 flipH="1">
              <a:off x="3455568" y="4563468"/>
              <a:ext cx="969264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91" name="Straight Arrow Connector 90"/>
            <p:cNvCxnSpPr/>
            <p:nvPr/>
          </p:nvCxnSpPr>
          <p:spPr bwMode="auto">
            <a:xfrm>
              <a:off x="3959427" y="4378845"/>
              <a:ext cx="731107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87" name="Rectangle 86"/>
          <p:cNvSpPr/>
          <p:nvPr/>
        </p:nvSpPr>
        <p:spPr bwMode="auto">
          <a:xfrm>
            <a:off x="6276671" y="5096868"/>
            <a:ext cx="1146399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liver-Regular" panose="02020500000000000000" pitchFamily="18" charset="0"/>
                <a:ea typeface="ヒラギノ角ゴ Pro W3" pitchFamily="1" charset="-128"/>
                <a:cs typeface="Times New Roman" panose="02020603050405020304" pitchFamily="18" charset="0"/>
              </a:rPr>
              <a:t>Growth</a:t>
            </a:r>
          </a:p>
        </p:txBody>
      </p:sp>
      <p:sp>
        <p:nvSpPr>
          <p:cNvPr id="89" name="Rectangle 88"/>
          <p:cNvSpPr/>
          <p:nvPr/>
        </p:nvSpPr>
        <p:spPr bwMode="auto">
          <a:xfrm>
            <a:off x="813609" y="5096868"/>
            <a:ext cx="1146399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liver-Regular" panose="02020500000000000000" pitchFamily="18" charset="0"/>
                <a:ea typeface="ヒラギノ角ゴ Pro W3" pitchFamily="1" charset="-128"/>
                <a:cs typeface="Times New Roman" panose="02020603050405020304" pitchFamily="18" charset="0"/>
              </a:rPr>
              <a:t>Apoptosis</a:t>
            </a:r>
          </a:p>
        </p:txBody>
      </p:sp>
      <p:grpSp>
        <p:nvGrpSpPr>
          <p:cNvPr id="95" name="Group 94"/>
          <p:cNvGrpSpPr/>
          <p:nvPr/>
        </p:nvGrpSpPr>
        <p:grpSpPr>
          <a:xfrm flipH="1">
            <a:off x="3392324" y="2080331"/>
            <a:ext cx="1234966" cy="187208"/>
            <a:chOff x="3455568" y="4376260"/>
            <a:chExt cx="1234966" cy="187208"/>
          </a:xfrm>
        </p:grpSpPr>
        <p:cxnSp>
          <p:nvCxnSpPr>
            <p:cNvPr id="102" name="Straight Arrow Connector 101"/>
            <p:cNvCxnSpPr/>
            <p:nvPr/>
          </p:nvCxnSpPr>
          <p:spPr bwMode="auto">
            <a:xfrm>
              <a:off x="3963660" y="4376260"/>
              <a:ext cx="0" cy="18720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03" name="Straight Arrow Connector 102"/>
            <p:cNvCxnSpPr/>
            <p:nvPr/>
          </p:nvCxnSpPr>
          <p:spPr bwMode="auto">
            <a:xfrm flipH="1">
              <a:off x="3455568" y="4563468"/>
              <a:ext cx="969264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04" name="Straight Arrow Connector 103"/>
            <p:cNvCxnSpPr/>
            <p:nvPr/>
          </p:nvCxnSpPr>
          <p:spPr bwMode="auto">
            <a:xfrm>
              <a:off x="3959427" y="4378845"/>
              <a:ext cx="731107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cxnSp>
        <p:nvCxnSpPr>
          <p:cNvPr id="105" name="Straight Arrow Connector 104"/>
          <p:cNvCxnSpPr/>
          <p:nvPr/>
        </p:nvCxnSpPr>
        <p:spPr bwMode="auto">
          <a:xfrm flipV="1">
            <a:off x="4882216" y="3498339"/>
            <a:ext cx="0" cy="90885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06" name="TextBox 105"/>
          <p:cNvSpPr txBox="1"/>
          <p:nvPr/>
        </p:nvSpPr>
        <p:spPr>
          <a:xfrm>
            <a:off x="2142120" y="3610382"/>
            <a:ext cx="748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PTCH1</a:t>
            </a:r>
          </a:p>
          <a:p>
            <a:pPr algn="r"/>
            <a:r>
              <a:rPr lang="en-US" sz="1200" dirty="0" smtClean="0"/>
              <a:t>SMO</a:t>
            </a:r>
          </a:p>
          <a:p>
            <a:pPr algn="r"/>
            <a:r>
              <a:rPr lang="en-US" sz="1200" dirty="0" smtClean="0"/>
              <a:t>GLI1/2/3</a:t>
            </a:r>
            <a:endParaRPr lang="en-US" sz="1200" dirty="0"/>
          </a:p>
        </p:txBody>
      </p:sp>
      <p:cxnSp>
        <p:nvCxnSpPr>
          <p:cNvPr id="107" name="Straight Arrow Connector 106"/>
          <p:cNvCxnSpPr/>
          <p:nvPr/>
        </p:nvCxnSpPr>
        <p:spPr bwMode="auto">
          <a:xfrm flipV="1">
            <a:off x="2944289" y="3472554"/>
            <a:ext cx="0" cy="13195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cxnSp>
        <p:nvCxnSpPr>
          <p:cNvPr id="108" name="Straight Arrow Connector 107"/>
          <p:cNvCxnSpPr/>
          <p:nvPr/>
        </p:nvCxnSpPr>
        <p:spPr bwMode="auto">
          <a:xfrm flipV="1">
            <a:off x="3020489" y="3466205"/>
            <a:ext cx="0" cy="7594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09" name="Straight Arrow Connector 108"/>
          <p:cNvCxnSpPr/>
          <p:nvPr/>
        </p:nvCxnSpPr>
        <p:spPr bwMode="auto">
          <a:xfrm flipH="1">
            <a:off x="3020489" y="4223860"/>
            <a:ext cx="74889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15" name="Straight Arrow Connector 114"/>
          <p:cNvCxnSpPr/>
          <p:nvPr/>
        </p:nvCxnSpPr>
        <p:spPr bwMode="auto">
          <a:xfrm flipH="1">
            <a:off x="2937939" y="4792153"/>
            <a:ext cx="384130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cxnSp>
        <p:nvCxnSpPr>
          <p:cNvPr id="127" name="Straight Arrow Connector 126"/>
          <p:cNvCxnSpPr/>
          <p:nvPr/>
        </p:nvCxnSpPr>
        <p:spPr bwMode="auto">
          <a:xfrm flipV="1">
            <a:off x="5202778" y="3472556"/>
            <a:ext cx="2111" cy="121880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29" name="Straight Arrow Connector 128"/>
          <p:cNvCxnSpPr/>
          <p:nvPr/>
        </p:nvCxnSpPr>
        <p:spPr bwMode="auto">
          <a:xfrm flipV="1">
            <a:off x="5202778" y="2043804"/>
            <a:ext cx="2111" cy="92275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31" name="Straight Arrow Connector 130"/>
          <p:cNvCxnSpPr/>
          <p:nvPr/>
        </p:nvCxnSpPr>
        <p:spPr bwMode="auto">
          <a:xfrm flipH="1" flipV="1">
            <a:off x="1390652" y="2043804"/>
            <a:ext cx="148333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grpSp>
        <p:nvGrpSpPr>
          <p:cNvPr id="132" name="Group 131"/>
          <p:cNvGrpSpPr/>
          <p:nvPr/>
        </p:nvGrpSpPr>
        <p:grpSpPr>
          <a:xfrm rot="5400000" flipV="1">
            <a:off x="1218650" y="1790848"/>
            <a:ext cx="356705" cy="149207"/>
            <a:chOff x="2267982" y="1420198"/>
            <a:chExt cx="624207" cy="149207"/>
          </a:xfrm>
        </p:grpSpPr>
        <p:cxnSp>
          <p:nvCxnSpPr>
            <p:cNvPr id="133" name="Straight Arrow Connector 132"/>
            <p:cNvCxnSpPr/>
            <p:nvPr/>
          </p:nvCxnSpPr>
          <p:spPr bwMode="auto">
            <a:xfrm rot="5400000" flipH="1">
              <a:off x="2584743" y="1187354"/>
              <a:ext cx="212" cy="61468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34" name="Straight Arrow Connector 133"/>
            <p:cNvCxnSpPr/>
            <p:nvPr/>
          </p:nvCxnSpPr>
          <p:spPr bwMode="auto">
            <a:xfrm flipV="1">
              <a:off x="2267982" y="1420198"/>
              <a:ext cx="0" cy="14920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cxnSp>
        <p:nvCxnSpPr>
          <p:cNvPr id="135" name="Straight Arrow Connector 134"/>
          <p:cNvCxnSpPr/>
          <p:nvPr/>
        </p:nvCxnSpPr>
        <p:spPr bwMode="auto">
          <a:xfrm>
            <a:off x="2865518" y="2043804"/>
            <a:ext cx="0" cy="9227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136" name="TextBox 135"/>
          <p:cNvSpPr txBox="1"/>
          <p:nvPr/>
        </p:nvSpPr>
        <p:spPr>
          <a:xfrm>
            <a:off x="2127820" y="2177114"/>
            <a:ext cx="748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GLI1/2/3</a:t>
            </a:r>
          </a:p>
          <a:p>
            <a:pPr algn="r"/>
            <a:r>
              <a:rPr lang="en-US" sz="1200" dirty="0" smtClean="0"/>
              <a:t>SMO</a:t>
            </a:r>
          </a:p>
          <a:p>
            <a:pPr algn="r"/>
            <a:r>
              <a:rPr lang="en-US" sz="1200" dirty="0" smtClean="0"/>
              <a:t>PTCH1</a:t>
            </a:r>
            <a:endParaRPr lang="en-US" sz="1200" dirty="0"/>
          </a:p>
        </p:txBody>
      </p:sp>
      <p:cxnSp>
        <p:nvCxnSpPr>
          <p:cNvPr id="159" name="Straight Arrow Connector 158"/>
          <p:cNvCxnSpPr/>
          <p:nvPr/>
        </p:nvCxnSpPr>
        <p:spPr bwMode="auto">
          <a:xfrm>
            <a:off x="5956300" y="3230559"/>
            <a:ext cx="816595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cxnSp>
        <p:nvCxnSpPr>
          <p:cNvPr id="160" name="Straight Arrow Connector 159"/>
          <p:cNvCxnSpPr/>
          <p:nvPr/>
        </p:nvCxnSpPr>
        <p:spPr bwMode="auto">
          <a:xfrm>
            <a:off x="6083300" y="3315725"/>
            <a:ext cx="689595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cxnSp>
        <p:nvCxnSpPr>
          <p:cNvPr id="185" name="Straight Arrow Connector 184"/>
          <p:cNvCxnSpPr/>
          <p:nvPr/>
        </p:nvCxnSpPr>
        <p:spPr bwMode="auto">
          <a:xfrm>
            <a:off x="5964766" y="1864774"/>
            <a:ext cx="0" cy="914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sp>
        <p:nvSpPr>
          <p:cNvPr id="199" name="TextBox 198"/>
          <p:cNvSpPr txBox="1"/>
          <p:nvPr/>
        </p:nvSpPr>
        <p:spPr>
          <a:xfrm>
            <a:off x="5154089" y="3780737"/>
            <a:ext cx="584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FGFR1</a:t>
            </a:r>
            <a:endParaRPr lang="en-US" sz="1200" dirty="0"/>
          </a:p>
        </p:txBody>
      </p:sp>
      <p:sp>
        <p:nvSpPr>
          <p:cNvPr id="200" name="TextBox 199"/>
          <p:cNvSpPr txBox="1"/>
          <p:nvPr/>
        </p:nvSpPr>
        <p:spPr>
          <a:xfrm>
            <a:off x="5122019" y="2385784"/>
            <a:ext cx="781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FGFR2IIIb</a:t>
            </a:r>
            <a:endParaRPr lang="en-US" sz="1200" dirty="0"/>
          </a:p>
        </p:txBody>
      </p:sp>
      <p:sp>
        <p:nvSpPr>
          <p:cNvPr id="201" name="TextBox 200"/>
          <p:cNvSpPr txBox="1"/>
          <p:nvPr/>
        </p:nvSpPr>
        <p:spPr>
          <a:xfrm>
            <a:off x="6044150" y="215596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AR</a:t>
            </a:r>
            <a:endParaRPr lang="en-US" sz="1200" dirty="0"/>
          </a:p>
        </p:txBody>
      </p:sp>
      <p:sp>
        <p:nvSpPr>
          <p:cNvPr id="202" name="TextBox 201"/>
          <p:cNvSpPr txBox="1"/>
          <p:nvPr/>
        </p:nvSpPr>
        <p:spPr>
          <a:xfrm>
            <a:off x="6019081" y="4228774"/>
            <a:ext cx="12147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AR (</a:t>
            </a:r>
            <a:r>
              <a:rPr lang="en-US" sz="1200" i="1" dirty="0" smtClean="0"/>
              <a:t>only for PM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203" name="TextBox 202"/>
          <p:cNvSpPr txBox="1"/>
          <p:nvPr/>
        </p:nvSpPr>
        <p:spPr>
          <a:xfrm>
            <a:off x="1906840" y="1592016"/>
            <a:ext cx="10536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 smtClean="0"/>
              <a:t>only for </a:t>
            </a:r>
            <a:r>
              <a:rPr lang="en-US" sz="1200" i="1" dirty="0" err="1" smtClean="0"/>
              <a:t>eUPE</a:t>
            </a:r>
            <a:endParaRPr lang="en-US" sz="1200" i="1" dirty="0"/>
          </a:p>
        </p:txBody>
      </p:sp>
      <p:sp>
        <p:nvSpPr>
          <p:cNvPr id="204" name="TextBox 203"/>
          <p:cNvSpPr txBox="1"/>
          <p:nvPr/>
        </p:nvSpPr>
        <p:spPr>
          <a:xfrm>
            <a:off x="2882680" y="4755220"/>
            <a:ext cx="9430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 smtClean="0"/>
              <a:t>only for CM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97588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-1462306" y="6251765"/>
            <a:ext cx="46482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bg1"/>
                </a:solidFill>
                <a:latin typeface="Gulliver-Regular" panose="02020500000000000000" pitchFamily="18" charset="0"/>
                <a:ea typeface="Times New Roman"/>
                <a:cs typeface="Times New Roman" panose="02020603050405020304" pitchFamily="18" charset="0"/>
              </a:rPr>
              <a:t>Fig. 3</a:t>
            </a:r>
            <a:r>
              <a:rPr lang="en-US" sz="1300" b="1" dirty="0" smtClean="0">
                <a:solidFill>
                  <a:schemeClr val="bg1"/>
                </a:solidFill>
                <a:latin typeface="Gulliver-Regular" panose="02020500000000000000" pitchFamily="18" charset="0"/>
                <a:cs typeface="Times New Roman" panose="02020603050405020304" pitchFamily="18" charset="0"/>
              </a:rPr>
              <a:t> </a:t>
            </a:r>
            <a:endParaRPr lang="en-US" sz="1300" b="1" dirty="0">
              <a:solidFill>
                <a:schemeClr val="bg1"/>
              </a:solidFill>
              <a:latin typeface="Gulliver-Regular" panose="02020500000000000000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673440" y="243507"/>
            <a:ext cx="3276600" cy="533400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ulliver-Regular" panose="02020500000000000000" pitchFamily="18" charset="0"/>
                <a:ea typeface="ヒラギノ角ゴ Pro W3" pitchFamily="1" charset="-128"/>
                <a:cs typeface="Times New Roman" panose="02020603050405020304" pitchFamily="18" charset="0"/>
              </a:rPr>
              <a:t>E13.5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812208" y="243256"/>
            <a:ext cx="3276600" cy="533400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ulliver-Regular" panose="02020500000000000000" pitchFamily="18" charset="0"/>
                <a:ea typeface="ヒラギノ角ゴ Pro W3" pitchFamily="1" charset="-128"/>
                <a:cs typeface="Times New Roman" panose="02020603050405020304" pitchFamily="18" charset="0"/>
              </a:rPr>
              <a:t>E15.5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867400" y="262759"/>
            <a:ext cx="3276600" cy="533400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ulliver-Regular" panose="02020500000000000000" pitchFamily="18" charset="0"/>
                <a:ea typeface="ヒラギノ角ゴ Pro W3" pitchFamily="1" charset="-128"/>
                <a:cs typeface="Times New Roman" panose="02020603050405020304" pitchFamily="18" charset="0"/>
              </a:rPr>
              <a:t>E17.5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462148" y="2382302"/>
            <a:ext cx="7140777" cy="4345064"/>
            <a:chOff x="1473386" y="757404"/>
            <a:chExt cx="7140777" cy="4345064"/>
          </a:xfrm>
        </p:grpSpPr>
        <p:sp>
          <p:nvSpPr>
            <p:cNvPr id="24" name="Rectangle 23"/>
            <p:cNvSpPr/>
            <p:nvPr/>
          </p:nvSpPr>
          <p:spPr>
            <a:xfrm>
              <a:off x="2161136" y="757404"/>
              <a:ext cx="6453027" cy="4345064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Gulliver-Regular" panose="02020500000000000000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073" y="2200698"/>
              <a:ext cx="2099195" cy="142500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4356" y="2211449"/>
              <a:ext cx="2092005" cy="142012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2390" y="2216530"/>
              <a:ext cx="2098878" cy="142478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044" y="3589032"/>
              <a:ext cx="2117969" cy="143774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4673" y="3612394"/>
              <a:ext cx="2098354" cy="142443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3207" y="3616761"/>
              <a:ext cx="2088061" cy="141744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073" y="796410"/>
              <a:ext cx="2092005" cy="142012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2611" y="796410"/>
              <a:ext cx="2092005" cy="142012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3207" y="803568"/>
              <a:ext cx="2081461" cy="141296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auto">
            <a:xfrm rot="16200000">
              <a:off x="1170694" y="2533221"/>
              <a:ext cx="1293134" cy="687750"/>
            </a:xfrm>
            <a:prstGeom prst="rect">
              <a:avLst/>
            </a:prstGeom>
            <a:no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sng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ulliver-Regular" panose="02020500000000000000" pitchFamily="18" charset="0"/>
                  <a:ea typeface="ヒラギノ角ゴ Pro W3" pitchFamily="1" charset="-128"/>
                  <a:cs typeface="Times New Roman" panose="02020603050405020304" pitchFamily="18" charset="0"/>
                </a:rPr>
                <a:t>Male</a:t>
              </a:r>
              <a:endParaRPr lang="en-US" sz="1300" b="1" u="sng" dirty="0">
                <a:solidFill>
                  <a:schemeClr val="bg1"/>
                </a:solidFill>
                <a:latin typeface="Gulliver-Regular" panose="02020500000000000000" pitchFamily="18" charset="0"/>
                <a:ea typeface="ヒラギノ角ゴ Pro W3" pitchFamily="1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 flipV="1">
              <a:off x="7563875" y="1699585"/>
              <a:ext cx="208756" cy="635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 bwMode="auto">
            <a:xfrm>
              <a:off x="3786705" y="1906911"/>
              <a:ext cx="578811" cy="293543"/>
            </a:xfrm>
            <a:prstGeom prst="rect">
              <a:avLst/>
            </a:prstGeom>
            <a:no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ulliver-Regular" panose="02020500000000000000" pitchFamily="18" charset="0"/>
                  <a:ea typeface="ヒラギノ角ゴ Pro W3" pitchFamily="1" charset="-128"/>
                  <a:cs typeface="Times New Roman" panose="02020603050405020304" pitchFamily="18" charset="0"/>
                </a:rPr>
                <a:t>Cells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785958" y="3321000"/>
              <a:ext cx="631880" cy="275234"/>
            </a:xfrm>
            <a:prstGeom prst="rect">
              <a:avLst/>
            </a:prstGeom>
            <a:no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ulliver-Regular" panose="02020500000000000000" pitchFamily="18" charset="0"/>
                  <a:ea typeface="ヒラギノ角ゴ Pro W3" pitchFamily="1" charset="-128"/>
                  <a:cs typeface="Times New Roman" panose="02020603050405020304" pitchFamily="18" charset="0"/>
                </a:rPr>
                <a:t>SHH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741874" y="4672987"/>
              <a:ext cx="627204" cy="329599"/>
            </a:xfrm>
            <a:prstGeom prst="rect">
              <a:avLst/>
            </a:prstGeom>
            <a:no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 smtClean="0">
                  <a:solidFill>
                    <a:schemeClr val="bg1"/>
                  </a:solidFill>
                  <a:latin typeface="Gulliver-Regular" panose="02020500000000000000" pitchFamily="18" charset="0"/>
                  <a:ea typeface="ヒラギノ角ゴ Pro W3" pitchFamily="1" charset="-128"/>
                  <a:cs typeface="Times New Roman" panose="02020603050405020304" pitchFamily="18" charset="0"/>
                </a:rPr>
                <a:t>FGF10</a:t>
              </a:r>
              <a:endPara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ulliver-Regular" panose="02020500000000000000" pitchFamily="18" charset="0"/>
                <a:ea typeface="ヒラギノ角ゴ Pro W3" pitchFamily="1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479678" y="683241"/>
            <a:ext cx="7123247" cy="1536062"/>
            <a:chOff x="1490916" y="5219159"/>
            <a:chExt cx="7123247" cy="1536062"/>
          </a:xfrm>
        </p:grpSpPr>
        <p:sp>
          <p:nvSpPr>
            <p:cNvPr id="21" name="Rectangle 20"/>
            <p:cNvSpPr/>
            <p:nvPr/>
          </p:nvSpPr>
          <p:spPr bwMode="auto">
            <a:xfrm rot="16200000">
              <a:off x="1099803" y="5640033"/>
              <a:ext cx="1469976" cy="687750"/>
            </a:xfrm>
            <a:prstGeom prst="rect">
              <a:avLst/>
            </a:prstGeom>
            <a:no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sng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ulliver-Regular" panose="02020500000000000000" pitchFamily="18" charset="0"/>
                  <a:ea typeface="ヒラギノ角ゴ Pro W3" pitchFamily="1" charset="-128"/>
                  <a:cs typeface="Times New Roman" panose="02020603050405020304" pitchFamily="18" charset="0"/>
                </a:rPr>
                <a:t>Female</a:t>
              </a:r>
              <a:endParaRPr lang="en-US" sz="1300" b="1" u="sng" dirty="0">
                <a:solidFill>
                  <a:schemeClr val="bg1"/>
                </a:solidFill>
                <a:latin typeface="Gulliver-Regular" panose="02020500000000000000" pitchFamily="18" charset="0"/>
                <a:ea typeface="ヒラギノ角ゴ Pro W3" pitchFamily="1" charset="-128"/>
                <a:cs typeface="Times New Roman" panose="02020603050405020304" pitchFamily="18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3207" y="5287640"/>
              <a:ext cx="2094318" cy="142169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3388" y="5285244"/>
              <a:ext cx="2083297" cy="141421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092" y="5285244"/>
              <a:ext cx="2083296" cy="1414209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2161136" y="5219159"/>
              <a:ext cx="6453027" cy="1536062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Gulliver-Regular" panose="02020500000000000000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H="1" flipV="1">
              <a:off x="7497237" y="6162691"/>
              <a:ext cx="3128" cy="22321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 bwMode="auto">
          <a:xfrm>
            <a:off x="4447704" y="-149380"/>
            <a:ext cx="2048658" cy="687750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ulliver-Regular" panose="02020500000000000000" pitchFamily="18" charset="0"/>
                <a:ea typeface="ヒラギノ角ゴ Pro W3" pitchFamily="1" charset="-128"/>
                <a:cs typeface="Times New Roman" panose="02020603050405020304" pitchFamily="18" charset="0"/>
              </a:rPr>
              <a:t>Gestation Day</a:t>
            </a:r>
            <a:endParaRPr lang="en-US" sz="1300" b="1" u="sng" dirty="0">
              <a:solidFill>
                <a:schemeClr val="bg1"/>
              </a:solidFill>
              <a:latin typeface="Gulliver-Regular" panose="02020500000000000000" pitchFamily="18" charset="0"/>
              <a:ea typeface="ヒラギノ角ゴ Pro W3" pitchFamily="1" charset="-128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779409" y="1901530"/>
            <a:ext cx="578811" cy="293543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ulliver-Regular" panose="02020500000000000000" pitchFamily="18" charset="0"/>
                <a:ea typeface="ヒラギノ角ゴ Pro W3" pitchFamily="1" charset="-128"/>
                <a:cs typeface="Times New Roman" panose="02020603050405020304" pitchFamily="18" charset="0"/>
              </a:rPr>
              <a:t>Cells</a:t>
            </a:r>
          </a:p>
        </p:txBody>
      </p:sp>
    </p:spTree>
    <p:extLst>
      <p:ext uri="{BB962C8B-B14F-4D97-AF65-F5344CB8AC3E}">
        <p14:creationId xmlns:p14="http://schemas.microsoft.com/office/powerpoint/2010/main" val="149821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185895" y="5222565"/>
            <a:ext cx="78314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 smtClean="0">
                <a:latin typeface="Gulliver-Regular" panose="02020500000000000000" pitchFamily="18" charset="0"/>
                <a:ea typeface="Times New Roman"/>
                <a:cs typeface="Times New Roman" panose="02020603050405020304" pitchFamily="18" charset="0"/>
              </a:rPr>
              <a:t>Fig. 4</a:t>
            </a:r>
            <a:endParaRPr lang="en-US" sz="1300" b="1" dirty="0">
              <a:latin typeface="Gulliver-Regular" panose="02020500000000000000" pitchFamily="18" charset="0"/>
              <a:ea typeface="Times New Roman"/>
              <a:cs typeface="Times New Roman" panose="02020603050405020304" pitchFamily="18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5164432"/>
              </p:ext>
            </p:extLst>
          </p:nvPr>
        </p:nvGraphicFramePr>
        <p:xfrm>
          <a:off x="3475875" y="1249361"/>
          <a:ext cx="3575304" cy="4119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9696750"/>
              </p:ext>
            </p:extLst>
          </p:nvPr>
        </p:nvGraphicFramePr>
        <p:xfrm>
          <a:off x="3530522" y="1249361"/>
          <a:ext cx="2843969" cy="4119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3" name="Straight Arrow Connector 22"/>
          <p:cNvCxnSpPr/>
          <p:nvPr/>
        </p:nvCxnSpPr>
        <p:spPr bwMode="auto">
          <a:xfrm flipV="1">
            <a:off x="5094342" y="1355153"/>
            <a:ext cx="0" cy="310927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lg" len="lg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2198703" y="4538664"/>
            <a:ext cx="1615521" cy="520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700"/>
              </a:spcBef>
            </a:pPr>
            <a:r>
              <a:rPr lang="en-US" sz="1100" dirty="0" smtClean="0">
                <a:latin typeface="Gulliver-Regular" panose="02020500000000000000" pitchFamily="18" charset="0"/>
                <a:cs typeface="Times New Roman" panose="02020603050405020304" pitchFamily="18" charset="0"/>
              </a:rPr>
              <a:t>MCS</a:t>
            </a:r>
          </a:p>
          <a:p>
            <a:pPr algn="r">
              <a:spcBef>
                <a:spcPts val="700"/>
              </a:spcBef>
            </a:pPr>
            <a:r>
              <a:rPr lang="en-US" sz="1100" dirty="0">
                <a:latin typeface="Gulliver-Regular" panose="02020500000000000000" pitchFamily="18" charset="0"/>
                <a:cs typeface="Times New Roman" panose="02020603050405020304" pitchFamily="18" charset="0"/>
              </a:rPr>
              <a:t>Gestation </a:t>
            </a:r>
            <a:r>
              <a:rPr lang="en-US" sz="1100" dirty="0" smtClean="0">
                <a:latin typeface="Gulliver-Regular" panose="02020500000000000000" pitchFamily="18" charset="0"/>
                <a:cs typeface="Times New Roman" panose="02020603050405020304" pitchFamily="18" charset="0"/>
              </a:rPr>
              <a:t>Day</a:t>
            </a:r>
            <a:endParaRPr lang="en-US" sz="1100" dirty="0">
              <a:latin typeface="Gulliver-Regular" panose="02020500000000000000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2494300" y="4776664"/>
            <a:ext cx="3840480" cy="0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3742233" y="4788049"/>
            <a:ext cx="33303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Gulliver-Regular" panose="02020500000000000000" pitchFamily="18" charset="0"/>
                <a:cs typeface="Times New Roman" panose="02020603050405020304" pitchFamily="18" charset="0"/>
              </a:rPr>
              <a:t>E13.5                   E15.5                   E17.5 </a:t>
            </a:r>
            <a:endParaRPr lang="en-US" sz="1100" dirty="0">
              <a:latin typeface="Gulliver-Regular" panose="02020500000000000000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 flipH="1">
            <a:off x="3846732" y="4585560"/>
            <a:ext cx="2546811" cy="1539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 smtClean="0">
                <a:solidFill>
                  <a:schemeClr val="tx1"/>
                </a:solidFill>
              </a:rPr>
              <a:t>  0               1000            2000            3000            4000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 flipH="1">
            <a:off x="3445335" y="1345627"/>
            <a:ext cx="446800" cy="31694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2500</a:t>
            </a:r>
          </a:p>
          <a:p>
            <a:pPr algn="ctr"/>
            <a:endParaRPr lang="en-US" sz="1050" dirty="0" smtClean="0">
              <a:solidFill>
                <a:schemeClr val="tx1"/>
              </a:solidFill>
            </a:endParaRPr>
          </a:p>
          <a:p>
            <a:pPr algn="ctr"/>
            <a:endParaRPr lang="en-US" sz="1050" dirty="0" smtClean="0">
              <a:solidFill>
                <a:schemeClr val="tx1"/>
              </a:solidFill>
            </a:endParaRPr>
          </a:p>
          <a:p>
            <a:pPr algn="ctr"/>
            <a:endParaRPr lang="en-US" sz="1050" dirty="0">
              <a:solidFill>
                <a:schemeClr val="tx1"/>
              </a:solidFill>
            </a:endParaRPr>
          </a:p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2000</a:t>
            </a:r>
          </a:p>
          <a:p>
            <a:pPr algn="ctr"/>
            <a:endParaRPr lang="en-US" sz="1050" dirty="0" smtClean="0">
              <a:solidFill>
                <a:schemeClr val="tx1"/>
              </a:solidFill>
            </a:endParaRPr>
          </a:p>
          <a:p>
            <a:pPr algn="ctr"/>
            <a:endParaRPr lang="en-US" sz="1050" dirty="0">
              <a:solidFill>
                <a:schemeClr val="tx1"/>
              </a:solidFill>
            </a:endParaRPr>
          </a:p>
          <a:p>
            <a:pPr algn="ctr"/>
            <a:endParaRPr lang="en-US" sz="1050" dirty="0">
              <a:solidFill>
                <a:schemeClr val="tx1"/>
              </a:solidFill>
            </a:endParaRPr>
          </a:p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1500</a:t>
            </a:r>
          </a:p>
          <a:p>
            <a:pPr algn="ctr"/>
            <a:endParaRPr lang="en-US" sz="1050" dirty="0" smtClean="0">
              <a:solidFill>
                <a:schemeClr val="tx1"/>
              </a:solidFill>
            </a:endParaRPr>
          </a:p>
          <a:p>
            <a:pPr algn="ctr"/>
            <a:endParaRPr lang="en-US" sz="1050" dirty="0" smtClean="0">
              <a:solidFill>
                <a:schemeClr val="tx1"/>
              </a:solidFill>
            </a:endParaRPr>
          </a:p>
          <a:p>
            <a:pPr algn="ctr"/>
            <a:endParaRPr lang="en-US" sz="1050" dirty="0">
              <a:solidFill>
                <a:schemeClr val="tx1"/>
              </a:solidFill>
            </a:endParaRPr>
          </a:p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1000</a:t>
            </a:r>
          </a:p>
          <a:p>
            <a:pPr algn="ctr"/>
            <a:endParaRPr lang="en-US" sz="1050" dirty="0" smtClean="0">
              <a:solidFill>
                <a:schemeClr val="tx1"/>
              </a:solidFill>
            </a:endParaRPr>
          </a:p>
          <a:p>
            <a:pPr algn="ctr"/>
            <a:endParaRPr lang="en-US" sz="1050" dirty="0">
              <a:solidFill>
                <a:schemeClr val="tx1"/>
              </a:solidFill>
            </a:endParaRPr>
          </a:p>
          <a:p>
            <a:pPr algn="ctr"/>
            <a:endParaRPr lang="en-US" sz="1050" dirty="0">
              <a:solidFill>
                <a:schemeClr val="tx1"/>
              </a:solidFill>
            </a:endParaRPr>
          </a:p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500</a:t>
            </a:r>
          </a:p>
          <a:p>
            <a:pPr algn="ctr"/>
            <a:endParaRPr lang="en-US" sz="1050" dirty="0" smtClean="0">
              <a:solidFill>
                <a:schemeClr val="tx1"/>
              </a:solidFill>
            </a:endParaRPr>
          </a:p>
          <a:p>
            <a:pPr algn="ctr"/>
            <a:endParaRPr lang="en-US" sz="1050" dirty="0" smtClean="0">
              <a:solidFill>
                <a:schemeClr val="tx1"/>
              </a:solidFill>
            </a:endParaRPr>
          </a:p>
          <a:p>
            <a:pPr algn="ctr"/>
            <a:endParaRPr lang="en-US" sz="1050" dirty="0">
              <a:solidFill>
                <a:schemeClr val="tx1"/>
              </a:solidFill>
            </a:endParaRPr>
          </a:p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0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2164706" y="2483304"/>
            <a:ext cx="22996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Gulliver-Regular" panose="02020500000000000000" pitchFamily="18" charset="0"/>
                <a:cs typeface="Times New Roman" panose="02020603050405020304" pitchFamily="18" charset="0"/>
              </a:rPr>
              <a:t>Cell Number</a:t>
            </a:r>
            <a:endParaRPr lang="en-US" sz="1100" dirty="0">
              <a:latin typeface="Gulliver-Regular" panose="02020500000000000000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26096" y="3548992"/>
            <a:ext cx="3490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cs typeface="Times New Roman" panose="02020603050405020304" pitchFamily="18" charset="0"/>
              </a:rPr>
              <a:t>CM</a:t>
            </a:r>
            <a:endParaRPr lang="en-US" sz="900" b="1" dirty="0"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26096" y="3823302"/>
            <a:ext cx="3490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cs typeface="Times New Roman" panose="02020603050405020304" pitchFamily="18" charset="0"/>
              </a:rPr>
              <a:t>PM</a:t>
            </a:r>
            <a:endParaRPr lang="en-US" sz="900" b="1" dirty="0"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77998" y="4003332"/>
            <a:ext cx="4113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cs typeface="Times New Roman" panose="02020603050405020304" pitchFamily="18" charset="0"/>
              </a:rPr>
              <a:t>UPE</a:t>
            </a:r>
            <a:endParaRPr lang="en-US" sz="900" b="1" dirty="0"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59964" y="4131836"/>
            <a:ext cx="3173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cs typeface="Times New Roman" panose="02020603050405020304" pitchFamily="18" charset="0"/>
              </a:rPr>
              <a:t>EC</a:t>
            </a:r>
            <a:endParaRPr lang="en-US" sz="900" b="1" dirty="0"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28224" y="4238785"/>
            <a:ext cx="4539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 smtClean="0">
                <a:cs typeface="Times New Roman" panose="02020603050405020304" pitchFamily="18" charset="0"/>
              </a:rPr>
              <a:t>eUPE</a:t>
            </a:r>
            <a:endParaRPr lang="en-US" sz="900" b="1" dirty="0"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4095029" y="1974816"/>
            <a:ext cx="1774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Androgenization</a:t>
            </a:r>
            <a:r>
              <a:rPr lang="en-US" sz="1200" dirty="0" smtClean="0"/>
              <a:t> in males</a:t>
            </a:r>
            <a:endParaRPr lang="en-US" sz="12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2307354" y="3440596"/>
            <a:ext cx="1703013" cy="745130"/>
            <a:chOff x="7072142" y="928376"/>
            <a:chExt cx="1703013" cy="745130"/>
          </a:xfrm>
        </p:grpSpPr>
        <p:sp>
          <p:nvSpPr>
            <p:cNvPr id="19" name="TextBox 18"/>
            <p:cNvSpPr txBox="1"/>
            <p:nvPr/>
          </p:nvSpPr>
          <p:spPr>
            <a:xfrm>
              <a:off x="7098051" y="928376"/>
              <a:ext cx="89609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u="sng" dirty="0" smtClean="0">
                  <a:latin typeface="Gulliver-Regular" panose="02020500000000000000" pitchFamily="18" charset="0"/>
                  <a:cs typeface="Times New Roman" panose="02020603050405020304" pitchFamily="18" charset="0"/>
                </a:rPr>
                <a:t>Sex</a:t>
              </a:r>
              <a:endParaRPr lang="en-US" sz="1100" b="1" u="sng" dirty="0">
                <a:latin typeface="Gulliver-Regular" panose="02020500000000000000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353608" y="1178499"/>
              <a:ext cx="1421547" cy="495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450"/>
                </a:spcBef>
              </a:pPr>
              <a:r>
                <a:rPr lang="en-US" sz="1100" dirty="0" smtClean="0">
                  <a:latin typeface="Gulliver-Regular" panose="02020500000000000000" pitchFamily="18" charset="0"/>
                  <a:cs typeface="Times New Roman" panose="02020603050405020304" pitchFamily="18" charset="0"/>
                </a:rPr>
                <a:t>Male</a:t>
              </a:r>
            </a:p>
            <a:p>
              <a:pPr>
                <a:spcBef>
                  <a:spcPts val="450"/>
                </a:spcBef>
              </a:pPr>
              <a:r>
                <a:rPr lang="en-US" sz="1100" dirty="0" smtClean="0">
                  <a:latin typeface="Gulliver-Regular" panose="02020500000000000000" pitchFamily="18" charset="0"/>
                  <a:cs typeface="Times New Roman" panose="02020603050405020304" pitchFamily="18" charset="0"/>
                </a:rPr>
                <a:t>Female</a:t>
              </a:r>
              <a:endParaRPr lang="en-US" sz="1100" dirty="0">
                <a:latin typeface="Gulliver-Regular" panose="02020500000000000000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7072142" y="1330020"/>
              <a:ext cx="2743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072142" y="1543028"/>
              <a:ext cx="27432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332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15978" y="5483776"/>
            <a:ext cx="46482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 smtClean="0">
                <a:latin typeface="Gulliver-Regular" panose="02020500000000000000" pitchFamily="18" charset="0"/>
                <a:ea typeface="Times New Roman"/>
                <a:cs typeface="Times New Roman" panose="02020603050405020304" pitchFamily="18" charset="0"/>
              </a:rPr>
              <a:t>Fig. 5</a:t>
            </a:r>
            <a:endParaRPr lang="en-US" sz="1300" b="1" dirty="0">
              <a:latin typeface="Gulliver-Regular" panose="02020500000000000000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11340" y="1512718"/>
            <a:ext cx="62186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 smtClean="0">
                <a:latin typeface="Gulliver-Regular" panose="02020500000000000000" pitchFamily="18" charset="0"/>
                <a:ea typeface="Times New Roman"/>
                <a:cs typeface="Times New Roman" panose="02020603050405020304" pitchFamily="18" charset="0"/>
              </a:rPr>
              <a:t>A</a:t>
            </a:r>
            <a:endParaRPr lang="en-US" sz="1300" b="1" dirty="0">
              <a:latin typeface="Gulliver-Regular" panose="02020500000000000000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49428" y="1512718"/>
            <a:ext cx="46482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 smtClean="0">
                <a:latin typeface="Gulliver-Regular" panose="02020500000000000000" pitchFamily="18" charset="0"/>
                <a:ea typeface="Times New Roman"/>
                <a:cs typeface="Times New Roman" panose="02020603050405020304" pitchFamily="18" charset="0"/>
              </a:rPr>
              <a:t>B</a:t>
            </a:r>
            <a:endParaRPr lang="en-US" sz="1300" b="1" dirty="0">
              <a:latin typeface="Gulliver-Regular" panose="02020500000000000000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3309572" y="3105341"/>
            <a:ext cx="32314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Gulliver-Regular" panose="02020500000000000000" pitchFamily="18" charset="0"/>
                <a:cs typeface="Times New Roman" panose="02020603050405020304" pitchFamily="18" charset="0"/>
              </a:rPr>
              <a:t>Fold Change of Cell </a:t>
            </a:r>
            <a:r>
              <a:rPr lang="en-US" sz="1100" dirty="0">
                <a:latin typeface="Gulliver-Regular" panose="02020500000000000000" pitchFamily="18" charset="0"/>
                <a:cs typeface="Times New Roman" panose="02020603050405020304" pitchFamily="18" charset="0"/>
              </a:rPr>
              <a:t>N</a:t>
            </a:r>
            <a:r>
              <a:rPr lang="en-US" sz="1100" dirty="0" smtClean="0">
                <a:latin typeface="Gulliver-Regular" panose="02020500000000000000" pitchFamily="18" charset="0"/>
                <a:cs typeface="Times New Roman" panose="02020603050405020304" pitchFamily="18" charset="0"/>
              </a:rPr>
              <a:t>umber</a:t>
            </a:r>
            <a:endParaRPr lang="en-US" sz="1100" dirty="0">
              <a:latin typeface="Gulliver-Regular" panose="02020500000000000000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92880" y="5091215"/>
            <a:ext cx="1332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Gulliver-Regular" panose="02020500000000000000" pitchFamily="18" charset="0"/>
                <a:cs typeface="Times New Roman" panose="02020603050405020304" pitchFamily="18" charset="0"/>
              </a:rPr>
              <a:t>% SHH function</a:t>
            </a:r>
            <a:endParaRPr lang="en-US" sz="1100" dirty="0">
              <a:latin typeface="Gulliver-Regular" panose="02020500000000000000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469455" y="3105341"/>
            <a:ext cx="32314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Gulliver-Regular" panose="02020500000000000000" pitchFamily="18" charset="0"/>
                <a:cs typeface="Times New Roman" panose="02020603050405020304" pitchFamily="18" charset="0"/>
              </a:rPr>
              <a:t>Fold Change of Cell </a:t>
            </a:r>
            <a:r>
              <a:rPr lang="en-US" sz="1100" dirty="0">
                <a:latin typeface="Gulliver-Regular" panose="02020500000000000000" pitchFamily="18" charset="0"/>
                <a:cs typeface="Times New Roman" panose="02020603050405020304" pitchFamily="18" charset="0"/>
              </a:rPr>
              <a:t>N</a:t>
            </a:r>
            <a:r>
              <a:rPr lang="en-US" sz="1100" dirty="0" smtClean="0">
                <a:latin typeface="Gulliver-Regular" panose="02020500000000000000" pitchFamily="18" charset="0"/>
                <a:cs typeface="Times New Roman" panose="02020603050405020304" pitchFamily="18" charset="0"/>
              </a:rPr>
              <a:t>umber</a:t>
            </a:r>
            <a:endParaRPr lang="en-US" sz="1100" dirty="0">
              <a:latin typeface="Gulliver-Regular" panose="02020500000000000000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82603" y="5139998"/>
            <a:ext cx="1001157" cy="169277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>
                <a:latin typeface="Gulliver-Regular" panose="02020500000000000000" pitchFamily="18" charset="0"/>
                <a:cs typeface="Times New Roman" panose="02020603050405020304" pitchFamily="18" charset="0"/>
              </a:rPr>
              <a:t>% AR function</a:t>
            </a:r>
            <a:endParaRPr lang="en-US" sz="1100" dirty="0">
              <a:latin typeface="Gulliver-Regular" panose="02020500000000000000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6296433"/>
              </p:ext>
            </p:extLst>
          </p:nvPr>
        </p:nvGraphicFramePr>
        <p:xfrm>
          <a:off x="2238463" y="1474751"/>
          <a:ext cx="2286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0592997"/>
              </p:ext>
            </p:extLst>
          </p:nvPr>
        </p:nvGraphicFramePr>
        <p:xfrm>
          <a:off x="5060327" y="1474751"/>
          <a:ext cx="2286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114338" y="4024775"/>
            <a:ext cx="3490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cs typeface="Times New Roman" panose="02020603050405020304" pitchFamily="18" charset="0"/>
              </a:rPr>
              <a:t>CM</a:t>
            </a:r>
            <a:endParaRPr lang="en-US" sz="900" b="1" dirty="0"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25497" y="4544427"/>
            <a:ext cx="3490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cs typeface="Times New Roman" panose="02020603050405020304" pitchFamily="18" charset="0"/>
              </a:rPr>
              <a:t>PM</a:t>
            </a:r>
            <a:endParaRPr lang="en-US" sz="900" b="1" dirty="0"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94332" y="4371610"/>
            <a:ext cx="4113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cs typeface="Times New Roman" panose="02020603050405020304" pitchFamily="18" charset="0"/>
              </a:rPr>
              <a:t>UPE</a:t>
            </a:r>
            <a:endParaRPr lang="en-US" sz="900" b="1" dirty="0"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25845" y="3878553"/>
            <a:ext cx="3173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cs typeface="Times New Roman" panose="02020603050405020304" pitchFamily="18" charset="0"/>
              </a:rPr>
              <a:t>EC</a:t>
            </a:r>
            <a:endParaRPr lang="en-US" sz="900" b="1" dirty="0"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81158" y="4223197"/>
            <a:ext cx="4539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 smtClean="0">
                <a:cs typeface="Times New Roman" panose="02020603050405020304" pitchFamily="18" charset="0"/>
              </a:rPr>
              <a:t>eUPE</a:t>
            </a:r>
            <a:endParaRPr lang="en-US" sz="900" b="1" dirty="0"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37043" y="3781198"/>
            <a:ext cx="3490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cs typeface="Times New Roman" panose="02020603050405020304" pitchFamily="18" charset="0"/>
              </a:rPr>
              <a:t>CM</a:t>
            </a:r>
            <a:endParaRPr lang="en-US" sz="900" b="1" dirty="0"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37043" y="4478477"/>
            <a:ext cx="3490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cs typeface="Times New Roman" panose="02020603050405020304" pitchFamily="18" charset="0"/>
              </a:rPr>
              <a:t>PM</a:t>
            </a:r>
            <a:endParaRPr lang="en-US" sz="900" b="1" dirty="0"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21268" y="4216632"/>
            <a:ext cx="4113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cs typeface="Times New Roman" panose="02020603050405020304" pitchFamily="18" charset="0"/>
              </a:rPr>
              <a:t>UPE</a:t>
            </a:r>
            <a:endParaRPr lang="en-US" sz="900" b="1" dirty="0"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46694" y="3937772"/>
            <a:ext cx="3173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cs typeface="Times New Roman" panose="02020603050405020304" pitchFamily="18" charset="0"/>
              </a:rPr>
              <a:t>EC</a:t>
            </a:r>
            <a:endParaRPr lang="en-US" sz="900" b="1" dirty="0"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04351" y="1809010"/>
            <a:ext cx="4539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 smtClean="0">
                <a:cs typeface="Times New Roman" panose="02020603050405020304" pitchFamily="18" charset="0"/>
              </a:rPr>
              <a:t>eUPE</a:t>
            </a:r>
            <a:endParaRPr lang="en-US" sz="9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30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67719" y="5396266"/>
            <a:ext cx="46482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 smtClean="0">
                <a:latin typeface="Gulliver-Regular" panose="02020500000000000000" pitchFamily="18" charset="0"/>
                <a:ea typeface="Times New Roman"/>
                <a:cs typeface="Times New Roman" panose="02020603050405020304" pitchFamily="18" charset="0"/>
              </a:rPr>
              <a:t>Fig. 6</a:t>
            </a:r>
            <a:endParaRPr lang="en-US" sz="1300" b="1" dirty="0">
              <a:latin typeface="Gulliver-Regular" panose="02020500000000000000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808052" y="2892081"/>
            <a:ext cx="22996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Gulliver-Regular" panose="02020500000000000000" pitchFamily="18" charset="0"/>
                <a:cs typeface="Times New Roman" panose="02020603050405020304" pitchFamily="18" charset="0"/>
              </a:rPr>
              <a:t>% Incidence by E17.5</a:t>
            </a:r>
            <a:endParaRPr lang="en-US" sz="1100" dirty="0">
              <a:latin typeface="Gulliver-Regular" panose="02020500000000000000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1426695"/>
              </p:ext>
            </p:extLst>
          </p:nvPr>
        </p:nvGraphicFramePr>
        <p:xfrm>
          <a:off x="2077142" y="1426124"/>
          <a:ext cx="2426486" cy="3512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8521662"/>
              </p:ext>
            </p:extLst>
          </p:nvPr>
        </p:nvGraphicFramePr>
        <p:xfrm>
          <a:off x="4769234" y="1431751"/>
          <a:ext cx="2375198" cy="3512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 rot="16200000">
            <a:off x="3533486" y="2892080"/>
            <a:ext cx="22996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Gulliver-Regular" panose="02020500000000000000" pitchFamily="18" charset="0"/>
                <a:cs typeface="Times New Roman" panose="02020603050405020304" pitchFamily="18" charset="0"/>
              </a:rPr>
              <a:t>% Incidence by E17.5</a:t>
            </a:r>
            <a:endParaRPr lang="en-US" sz="1100" dirty="0">
              <a:latin typeface="Gulliver-Regular" panose="02020500000000000000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1138" y="4938779"/>
            <a:ext cx="11864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Gulliver-Regular" panose="02020500000000000000" pitchFamily="18" charset="0"/>
                <a:cs typeface="Times New Roman" panose="02020603050405020304" pitchFamily="18" charset="0"/>
              </a:rPr>
              <a:t>% AR function</a:t>
            </a:r>
            <a:endParaRPr lang="en-US" sz="1100" dirty="0">
              <a:latin typeface="Gulliver-Regular" panose="02020500000000000000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06391" y="4936273"/>
            <a:ext cx="12586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Gulliver-Regular" panose="02020500000000000000" pitchFamily="18" charset="0"/>
                <a:cs typeface="Times New Roman" panose="02020603050405020304" pitchFamily="18" charset="0"/>
              </a:rPr>
              <a:t>Gestational days</a:t>
            </a:r>
            <a:endParaRPr lang="en-US" sz="1100" dirty="0">
              <a:latin typeface="Gulliver-Regular" panose="02020500000000000000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75434" y="1017075"/>
            <a:ext cx="62186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 smtClean="0">
                <a:latin typeface="Gulliver-Regular" panose="02020500000000000000" pitchFamily="18" charset="0"/>
                <a:ea typeface="Times New Roman"/>
                <a:cs typeface="Times New Roman" panose="02020603050405020304" pitchFamily="18" charset="0"/>
              </a:rPr>
              <a:t>A</a:t>
            </a:r>
            <a:endParaRPr lang="en-US" sz="1300" b="1" dirty="0">
              <a:latin typeface="Gulliver-Regular" panose="02020500000000000000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16021" y="1017075"/>
            <a:ext cx="46482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latin typeface="Gulliver-Regular" panose="02020500000000000000" pitchFamily="18" charset="0"/>
                <a:ea typeface="Times New Roman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2687803" y="819394"/>
            <a:ext cx="1293134" cy="687750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300" b="1" dirty="0" smtClean="0">
                <a:latin typeface="Gulliver-Regular" panose="02020500000000000000" pitchFamily="18" charset="0"/>
                <a:ea typeface="ヒラギノ角ゴ Pro W3" pitchFamily="1" charset="-128"/>
                <a:cs typeface="Times New Roman" panose="02020603050405020304" pitchFamily="18" charset="0"/>
              </a:rPr>
              <a:t>AR</a:t>
            </a:r>
            <a:endParaRPr lang="en-US" sz="1300" b="1" dirty="0">
              <a:latin typeface="Gulliver-Regular" panose="02020500000000000000" pitchFamily="18" charset="0"/>
              <a:ea typeface="ヒラギノ角ゴ Pro W3" pitchFamily="1" charset="-128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837211" y="818815"/>
            <a:ext cx="2140475" cy="687750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effectLst/>
                <a:latin typeface="Gulliver-Regular" panose="02020500000000000000" pitchFamily="18" charset="0"/>
                <a:ea typeface="ヒラギノ角ゴ Pro W3" pitchFamily="1" charset="-128"/>
                <a:cs typeface="Times New Roman" panose="02020603050405020304" pitchFamily="18" charset="0"/>
              </a:rPr>
              <a:t>Onset of</a:t>
            </a:r>
            <a:r>
              <a:rPr kumimoji="0" lang="en-US" sz="1300" b="1" i="0" u="none" strike="noStrike" cap="none" normalizeH="0" dirty="0" smtClean="0">
                <a:ln>
                  <a:noFill/>
                </a:ln>
                <a:effectLst/>
                <a:latin typeface="Gulliver-Regular" panose="02020500000000000000" pitchFamily="18" charset="0"/>
                <a:ea typeface="ヒラギノ角ゴ Pro W3" pitchFamily="1" charset="-128"/>
                <a:cs typeface="Times New Roman" panose="02020603050405020304" pitchFamily="18" charset="0"/>
              </a:rPr>
              <a:t> </a:t>
            </a:r>
            <a:r>
              <a:rPr kumimoji="0" lang="en-US" sz="1300" b="1" i="0" u="none" strike="noStrike" cap="none" normalizeH="0" dirty="0" err="1" smtClean="0">
                <a:ln>
                  <a:noFill/>
                </a:ln>
                <a:effectLst/>
                <a:latin typeface="Gulliver-Regular" panose="02020500000000000000" pitchFamily="18" charset="0"/>
                <a:ea typeface="ヒラギノ角ゴ Pro W3" pitchFamily="1" charset="-128"/>
                <a:cs typeface="Times New Roman" panose="02020603050405020304" pitchFamily="18" charset="0"/>
              </a:rPr>
              <a:t>Androgenization</a:t>
            </a:r>
            <a:endParaRPr lang="en-US" sz="1300" b="1" dirty="0">
              <a:latin typeface="Gulliver-Regular" panose="02020500000000000000" pitchFamily="18" charset="0"/>
              <a:ea typeface="ヒラギノ角ゴ Pro W3" pitchFamily="1" charset="-128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5144093" y="4731693"/>
            <a:ext cx="2546811" cy="1539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 smtClean="0">
                <a:solidFill>
                  <a:schemeClr val="tx1"/>
                </a:solidFill>
              </a:rPr>
              <a:t>E15.5                  E16.5                    E17.5</a:t>
            </a:r>
            <a:endParaRPr lang="en-US" sz="900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358542" y="1563439"/>
            <a:ext cx="1718928" cy="715581"/>
            <a:chOff x="6748192" y="1490685"/>
            <a:chExt cx="1718928" cy="715581"/>
          </a:xfrm>
        </p:grpSpPr>
        <p:grpSp>
          <p:nvGrpSpPr>
            <p:cNvPr id="19" name="Group 18"/>
            <p:cNvGrpSpPr/>
            <p:nvPr/>
          </p:nvGrpSpPr>
          <p:grpSpPr>
            <a:xfrm>
              <a:off x="6847166" y="1490685"/>
              <a:ext cx="1619954" cy="715581"/>
              <a:chOff x="7264842" y="1459937"/>
              <a:chExt cx="1619954" cy="715581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7463249" y="1459937"/>
                <a:ext cx="1421547" cy="715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450"/>
                  </a:spcBef>
                </a:pPr>
                <a:r>
                  <a:rPr lang="en-US" sz="1100" dirty="0">
                    <a:latin typeface="Gulliver-Regular" panose="02020500000000000000" pitchFamily="18" charset="0"/>
                    <a:cs typeface="Times New Roman" panose="02020603050405020304" pitchFamily="18" charset="0"/>
                  </a:rPr>
                  <a:t>Condensation</a:t>
                </a:r>
              </a:p>
              <a:p>
                <a:pPr>
                  <a:spcBef>
                    <a:spcPts val="450"/>
                  </a:spcBef>
                </a:pPr>
                <a:r>
                  <a:rPr lang="en-US" sz="1100" dirty="0" smtClean="0">
                    <a:latin typeface="Gulliver-Regular" panose="02020500000000000000" pitchFamily="18" charset="0"/>
                    <a:cs typeface="Times New Roman" panose="02020603050405020304" pitchFamily="18" charset="0"/>
                  </a:rPr>
                  <a:t>Fusion</a:t>
                </a:r>
              </a:p>
              <a:p>
                <a:pPr>
                  <a:spcBef>
                    <a:spcPts val="450"/>
                  </a:spcBef>
                </a:pPr>
                <a:r>
                  <a:rPr lang="en-US" sz="1100" dirty="0" err="1" smtClean="0">
                    <a:latin typeface="Gulliver-Regular" panose="02020500000000000000" pitchFamily="18" charset="0"/>
                    <a:cs typeface="Times New Roman" panose="02020603050405020304" pitchFamily="18" charset="0"/>
                  </a:rPr>
                  <a:t>Septation</a:t>
                </a:r>
                <a:endParaRPr lang="en-US" sz="1100" dirty="0" smtClean="0">
                  <a:latin typeface="Gulliver-Regular" panose="02020500000000000000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" name="Straight Connector 2"/>
              <p:cNvCxnSpPr/>
              <p:nvPr/>
            </p:nvCxnSpPr>
            <p:spPr>
              <a:xfrm>
                <a:off x="7264842" y="1587261"/>
                <a:ext cx="19840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7264842" y="1835127"/>
                <a:ext cx="19840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7270555" y="2066092"/>
                <a:ext cx="19840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13"/>
              <p:cNvSpPr/>
              <p:nvPr/>
            </p:nvSpPr>
            <p:spPr>
              <a:xfrm>
                <a:off x="7326969" y="1792048"/>
                <a:ext cx="74152" cy="8572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latin typeface="Gulliver-Regular" panose="02020500000000000000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Isosceles Triangle 14"/>
              <p:cNvSpPr/>
              <p:nvPr/>
            </p:nvSpPr>
            <p:spPr>
              <a:xfrm>
                <a:off x="7331733" y="1539042"/>
                <a:ext cx="79938" cy="76199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latin typeface="Gulliver-Regular" panose="02020500000000000000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7341257" y="2028802"/>
                <a:ext cx="59864" cy="7582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latin typeface="Gulliver-Regular" panose="02020500000000000000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6748192" y="1490685"/>
              <a:ext cx="1322658" cy="71558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3826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2367719" y="4818095"/>
            <a:ext cx="46482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 smtClean="0">
                <a:latin typeface="Gulliver-Regular" panose="02020500000000000000" pitchFamily="18" charset="0"/>
                <a:ea typeface="Times New Roman"/>
                <a:cs typeface="Times New Roman" panose="02020603050405020304" pitchFamily="18" charset="0"/>
              </a:rPr>
              <a:t>Fig. 7</a:t>
            </a:r>
            <a:endParaRPr lang="en-US" sz="1300" b="1" dirty="0">
              <a:latin typeface="Gulliver-Regular" panose="02020500000000000000" pitchFamily="18" charset="0"/>
              <a:ea typeface="Times New Roman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897255" y="1746078"/>
            <a:ext cx="1126576" cy="2118283"/>
            <a:chOff x="6415233" y="1947810"/>
            <a:chExt cx="1126576" cy="24150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r="52043"/>
            <a:stretch/>
          </p:blipFill>
          <p:spPr>
            <a:xfrm>
              <a:off x="6415233" y="2030014"/>
              <a:ext cx="168744" cy="217384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535969" y="1947810"/>
              <a:ext cx="548640" cy="207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Gulliver-Regular" panose="02020500000000000000" pitchFamily="18" charset="0"/>
                  <a:cs typeface="Times New Roman" panose="02020603050405020304" pitchFamily="18" charset="0"/>
                </a:rPr>
                <a:t>2200</a:t>
              </a:r>
              <a:endParaRPr lang="en-US" sz="1100" dirty="0">
                <a:latin typeface="Gulliver-Regular" panose="02020500000000000000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35969" y="3191959"/>
              <a:ext cx="1005840" cy="342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latin typeface="Gulliver-Regular" panose="02020500000000000000" pitchFamily="18" charset="0"/>
                  <a:cs typeface="Times New Roman" panose="02020603050405020304" pitchFamily="18" charset="0"/>
                </a:rPr>
                <a:t>Hypospadias threshold</a:t>
              </a:r>
              <a:endParaRPr lang="en-US" sz="1100" dirty="0">
                <a:latin typeface="Gulliver-Regular" panose="02020500000000000000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535969" y="3997125"/>
              <a:ext cx="548640" cy="365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Gulliver-Regular" panose="02020500000000000000" pitchFamily="18" charset="0"/>
                  <a:cs typeface="Times New Roman" panose="02020603050405020304" pitchFamily="18" charset="0"/>
                </a:rPr>
                <a:t>1300</a:t>
              </a:r>
              <a:endParaRPr lang="en-US" sz="1100" dirty="0">
                <a:latin typeface="Gulliver-Regular" panose="02020500000000000000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535969" y="2984693"/>
              <a:ext cx="548640" cy="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Gulliver-Regular" panose="02020500000000000000" pitchFamily="18" charset="0"/>
                  <a:cs typeface="Times New Roman" panose="02020603050405020304" pitchFamily="18" charset="0"/>
                </a:rPr>
                <a:t>1700</a:t>
              </a:r>
              <a:endParaRPr lang="en-US" sz="1100" dirty="0">
                <a:latin typeface="Gulliver-Regular" panose="02020500000000000000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6415233" y="3330535"/>
              <a:ext cx="168744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2742344" y="1744980"/>
            <a:ext cx="3662409" cy="2847700"/>
            <a:chOff x="2747859" y="1774157"/>
            <a:chExt cx="3662409" cy="28477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59431" y="1774157"/>
              <a:ext cx="2296016" cy="2633307"/>
            </a:xfrm>
            <a:prstGeom prst="rect">
              <a:avLst/>
            </a:prstGeom>
          </p:spPr>
        </p:pic>
        <p:cxnSp>
          <p:nvCxnSpPr>
            <p:cNvPr id="57" name="Straight Connector 56"/>
            <p:cNvCxnSpPr/>
            <p:nvPr/>
          </p:nvCxnSpPr>
          <p:spPr>
            <a:xfrm flipH="1" flipV="1">
              <a:off x="3866886" y="3484351"/>
              <a:ext cx="353087" cy="394209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775567" y="4360247"/>
              <a:ext cx="145168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latin typeface="Gulliver-Regular" panose="02020500000000000000" pitchFamily="18" charset="0"/>
                  <a:cs typeface="Times New Roman" panose="02020603050405020304" pitchFamily="18" charset="0"/>
                </a:rPr>
                <a:t>% AR function</a:t>
              </a:r>
              <a:endParaRPr lang="en-US" sz="1100" dirty="0">
                <a:latin typeface="Gulliver-Regular" panose="02020500000000000000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16200000">
              <a:off x="2126700" y="2746843"/>
              <a:ext cx="16732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latin typeface="Gulliver-Regular" panose="02020500000000000000" pitchFamily="18" charset="0"/>
                  <a:cs typeface="Times New Roman" panose="02020603050405020304" pitchFamily="18" charset="0"/>
                </a:rPr>
                <a:t>Cell Number of Preputial Mesenchyme</a:t>
              </a:r>
              <a:endParaRPr lang="en-US" sz="1100" dirty="0">
                <a:latin typeface="Gulliver-Regular" panose="02020500000000000000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10389" y="3917839"/>
              <a:ext cx="109987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latin typeface="Gulliver-Regular" panose="02020500000000000000" pitchFamily="18" charset="0"/>
                  <a:cs typeface="Times New Roman" panose="02020603050405020304" pitchFamily="18" charset="0"/>
                </a:rPr>
                <a:t>% FGF10 function</a:t>
              </a:r>
              <a:endParaRPr lang="en-US" sz="1100" dirty="0">
                <a:latin typeface="Gulliver-Regular" panose="02020500000000000000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 flipH="1">
            <a:off x="5524578" y="3094836"/>
            <a:ext cx="192038" cy="1539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100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5480203" y="3427630"/>
            <a:ext cx="181770" cy="1539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600" dirty="0" smtClean="0">
                <a:solidFill>
                  <a:schemeClr val="tx1"/>
                </a:solidFill>
              </a:rPr>
              <a:t> </a:t>
            </a:r>
            <a:r>
              <a:rPr lang="en-US" sz="900" dirty="0" smtClean="0">
                <a:solidFill>
                  <a:schemeClr val="tx1"/>
                </a:solidFill>
              </a:rPr>
              <a:t>90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5438052" y="3769713"/>
            <a:ext cx="126596" cy="1539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900" dirty="0" smtClean="0">
                <a:solidFill>
                  <a:schemeClr val="tx1"/>
                </a:solidFill>
              </a:rPr>
              <a:t>80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flipH="1">
            <a:off x="5382878" y="4159339"/>
            <a:ext cx="141700" cy="1539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900" dirty="0" smtClean="0">
                <a:solidFill>
                  <a:schemeClr val="tx1"/>
                </a:solidFill>
              </a:rPr>
              <a:t>70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5506951" y="3273636"/>
            <a:ext cx="126596" cy="1539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5461280" y="3587813"/>
            <a:ext cx="126596" cy="1539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5397982" y="3977642"/>
            <a:ext cx="126596" cy="1539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3649787" y="4025978"/>
            <a:ext cx="141700" cy="1539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900" dirty="0" smtClean="0">
                <a:solidFill>
                  <a:schemeClr val="tx1"/>
                </a:solidFill>
              </a:rPr>
              <a:t>70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flipH="1">
            <a:off x="4181340" y="4116294"/>
            <a:ext cx="126596" cy="1539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900" dirty="0" smtClean="0">
                <a:solidFill>
                  <a:schemeClr val="tx1"/>
                </a:solidFill>
              </a:rPr>
              <a:t>80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H="1">
            <a:off x="3920093" y="4112859"/>
            <a:ext cx="141700" cy="982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900" dirty="0" smtClean="0">
                <a:solidFill>
                  <a:schemeClr val="tx1"/>
                </a:solidFill>
              </a:rPr>
              <a:t>75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 flipH="1">
            <a:off x="4431623" y="4153233"/>
            <a:ext cx="141700" cy="1539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900" dirty="0" smtClean="0">
                <a:solidFill>
                  <a:schemeClr val="tx1"/>
                </a:solidFill>
              </a:rPr>
              <a:t>85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 flipH="1">
            <a:off x="4698749" y="4187031"/>
            <a:ext cx="141700" cy="1539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900" dirty="0" smtClean="0">
                <a:solidFill>
                  <a:schemeClr val="tx1"/>
                </a:solidFill>
              </a:rPr>
              <a:t>90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 flipH="1">
            <a:off x="4969741" y="4232155"/>
            <a:ext cx="141700" cy="1539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900" dirty="0" smtClean="0">
                <a:solidFill>
                  <a:schemeClr val="tx1"/>
                </a:solidFill>
              </a:rPr>
              <a:t>95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 flipH="1">
            <a:off x="5206664" y="4258031"/>
            <a:ext cx="196420" cy="1539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900" dirty="0" smtClean="0">
                <a:solidFill>
                  <a:schemeClr val="tx1"/>
                </a:solidFill>
              </a:rPr>
              <a:t>100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 flipH="1">
            <a:off x="5409353" y="3992669"/>
            <a:ext cx="141700" cy="982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900" dirty="0" smtClean="0">
                <a:solidFill>
                  <a:schemeClr val="tx1"/>
                </a:solidFill>
              </a:rPr>
              <a:t>75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 flipH="1">
            <a:off x="5472291" y="3618748"/>
            <a:ext cx="141700" cy="982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900" dirty="0" smtClean="0">
                <a:solidFill>
                  <a:schemeClr val="tx1"/>
                </a:solidFill>
              </a:rPr>
              <a:t>85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 flipH="1">
            <a:off x="5516425" y="3290959"/>
            <a:ext cx="141700" cy="982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900" dirty="0" smtClean="0">
                <a:solidFill>
                  <a:schemeClr val="tx1"/>
                </a:solidFill>
              </a:rPr>
              <a:t>95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 flipH="1">
            <a:off x="3405205" y="3827969"/>
            <a:ext cx="247328" cy="72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900" dirty="0" smtClean="0">
                <a:solidFill>
                  <a:schemeClr val="tx1"/>
                </a:solidFill>
              </a:rPr>
              <a:t>1600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 flipH="1">
            <a:off x="3366720" y="3493394"/>
            <a:ext cx="247328" cy="72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900" dirty="0" smtClean="0">
                <a:solidFill>
                  <a:schemeClr val="tx1"/>
                </a:solidFill>
              </a:rPr>
              <a:t>1800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 flipH="1">
            <a:off x="3341875" y="3159125"/>
            <a:ext cx="247328" cy="72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900" dirty="0" smtClean="0">
                <a:solidFill>
                  <a:schemeClr val="tx1"/>
                </a:solidFill>
              </a:rPr>
              <a:t>2000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 flipH="1">
            <a:off x="3284614" y="2785543"/>
            <a:ext cx="247328" cy="72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900" dirty="0" smtClean="0">
                <a:solidFill>
                  <a:schemeClr val="tx1"/>
                </a:solidFill>
              </a:rPr>
              <a:t>2200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372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BDCC1E2B-F37A-47CF-8067-CF74CD04D9F7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53F2C92A-BB92-4286-855E-94A0008FF5A1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52D71436-DB5D-42EC-AE62-DF3F6E9CA26C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35620B07-9268-4818-87A7-01E8E4F35BAD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E8DE3B26-403E-4BEA-AA10-8D6CBA3A1E51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AE5C4F04-10E8-44F6-B952-2379D22171CA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1CB23E5B-BDC8-4C11-9BA7-212A3FB2BF11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74D84750-6306-41CE-85C7-F346775A8272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B75DD256-5F44-4840-8583-884B6F0BBDA4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9D760297-8104-4EB6-9BAC-AEB5561CAF73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4E483168-3392-4EFB-ABC7-939C6B1E346C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3DAFE2CE-ADA6-449C-A44A-61ECD5A0F999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30F61D3A-6BB3-4559-99AC-A4D3A7BC9CC0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CE35BB7F-6920-4FE9-9D0E-C60B229E60F9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6E149B67-B83A-4B70-BAE2-6A80D58EFC11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AAC7CE3E-85A1-415C-A934-7B809BBB19A2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6C23AC47-73F5-4F97-A3B0-BBE244AC5B4D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2B247881-F775-454C-95E7-59BC8284BEB3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7FBC9165-9A4F-48C1-918A-88065538D0DE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B31C42FA-98B8-493B-BD1C-DCABFB201807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1316C325-A690-4105-BC94-E001BF8BA375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87E1CABA-085E-48E3-B906-928EFF834BD6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0F435846-BA39-4EE7-B136-A4D25823BEDD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BD2E7E2B-3609-4824-8650-E90ED19C2249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6816C4AF-04A1-46C6-BB4B-5E2E2BA1A5B7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BDABA6F9-0919-4357-9BB0-EACBAFCE7AF9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38F47AB7-93A5-48C5-AC1E-7F1451A81BF7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6DFDB778-7325-4252-A8D3-A3C742A98E2E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C67F5ADC-1544-4B10-A94F-72165475877F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BA407524-5B28-44D6-B39B-4C35DD036519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B19E4E7A-308E-4BE5-B6E9-12E656204953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C1C7B788-7EC4-443A-A961-A495936CA705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F0E422D2-35BE-4D1F-B7EA-14E4FD42B7F3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506EEC1B-2EB1-476F-AD0E-35601627FA80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F8F5260F-7B6B-443D-9D3B-A8B85E1D58B2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63BD20E0-ACE5-45B6-AA72-D22878992814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A7D5EFEB-5CB6-4388-97ED-0737B57D4878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A4ECE249-DA1F-48B2-9ABB-0C3A974529DB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A438F85B-8862-482B-AEE8-03326E125747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5506</TotalTime>
  <Words>209</Words>
  <Application>Microsoft Office PowerPoint</Application>
  <PresentationFormat>On-screen Show (4:3)</PresentationFormat>
  <Paragraphs>145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Gulliver-Regular</vt:lpstr>
      <vt:lpstr>Times New Roman</vt:lpstr>
      <vt:lpstr>ヒラギノ角ゴ Pro W3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Thrall Doomhammer</dc:creator>
  <cp:lastModifiedBy>Leung, Maxwell</cp:lastModifiedBy>
  <cp:revision>195</cp:revision>
  <cp:lastPrinted>2015-12-09T21:23:03Z</cp:lastPrinted>
  <dcterms:created xsi:type="dcterms:W3CDTF">2014-09-25T01:53:05Z</dcterms:created>
  <dcterms:modified xsi:type="dcterms:W3CDTF">2016-01-01T13:47:59Z</dcterms:modified>
</cp:coreProperties>
</file>