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5"/>
  </p:notesMasterIdLst>
  <p:sldIdLst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A.AD.EPA.GOV\ORD\RTP\USERS\A-D\aricha02\Net%20MyDocuments\My%20Documents\Projects_New\PFAS_EPA_XAgencyWkgrps\PFAS_GPatlewicz_75prioritization\PFAS_200418_v2_gp_ar_201807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A.AD.EPA.GOV\ORD\RTP\USERS\A-D\aricha02\Net%20MyDocuments\My%20Documents\Projects_New\PFAS_EPA_XAgencyWkgrps\PFAS_GPatlewicz_75prioritization\PFAS_200418_v2_gp_ar_201807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A.AD.EPA.GOV\ORD\RTP\USERS\A-D\aricha02\Net%20MyDocuments\My%20Documents\Projects_New\PFAS_EPA_XAgencyWkgrps\PFAS_GPatlewicz_75prioritization\PFAS_200418_v2_gp_ar_201807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AA.AD.EPA.GOV\ORD\RTP\USERS\A-D\aricha02\Net%20MyDocuments\My%20Documents\Projects_New\PFAS_EPA_XAgencyWkgrps\PFAS_GPatlewicz_75prioritization\PFAS_200418_v2_gp_ar_201807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'x unique Cat'!$C$1</c:f>
              <c:strCache>
                <c:ptCount val="1"/>
                <c:pt idx="0">
                  <c:v>Wkgrp-31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'x unique Cat'!$B$2:$B$54</c:f>
              <c:strCache>
                <c:ptCount val="53"/>
                <c:pt idx="0">
                  <c:v>Perfluoroalkyl carboxylates</c:v>
                </c:pt>
                <c:pt idx="1">
                  <c:v>Perfluoroalkane sulfonates</c:v>
                </c:pt>
                <c:pt idx="2">
                  <c:v>Perfluoroalkane sulfonamides</c:v>
                </c:pt>
                <c:pt idx="3">
                  <c:v>Perfluoroalkyl ether carboxylates</c:v>
                </c:pt>
                <c:pt idx="4">
                  <c:v>Fluorotelomer alcohols</c:v>
                </c:pt>
                <c:pt idx="5">
                  <c:v>Fluorotelomer acrylates</c:v>
                </c:pt>
                <c:pt idx="6">
                  <c:v>Polyfluoroalkyl ethers</c:v>
                </c:pt>
                <c:pt idx="7">
                  <c:v>Semi-fluorinated alkenes</c:v>
                </c:pt>
                <c:pt idx="8">
                  <c:v>Polyfluorinated alcohols</c:v>
                </c:pt>
                <c:pt idx="9">
                  <c:v>Polyfluoroalkyl carboxylates</c:v>
                </c:pt>
                <c:pt idx="10">
                  <c:v>Fluorotelomer carboxylates</c:v>
                </c:pt>
                <c:pt idx="11">
                  <c:v>Fluorotelomer phosphate esters</c:v>
                </c:pt>
                <c:pt idx="12">
                  <c:v>Fluorotelomer sulfonates</c:v>
                </c:pt>
                <c:pt idx="13">
                  <c:v>N-alkyl perfluoroalkane sulfonamidoacetic acids</c:v>
                </c:pt>
                <c:pt idx="14">
                  <c:v>N-alkyl perfluoroalkane sulfonamidoethanols</c:v>
                </c:pt>
                <c:pt idx="15">
                  <c:v>Perfluoroalkyl polyether carboxylates</c:v>
                </c:pt>
                <c:pt idx="16">
                  <c:v>Perfluoroalkyl polyether sulfonates</c:v>
                </c:pt>
                <c:pt idx="17">
                  <c:v>Perfluoroalkyl sulfonamido amines</c:v>
                </c:pt>
                <c:pt idx="18">
                  <c:v>Fluorotelomer amines</c:v>
                </c:pt>
                <c:pt idx="19">
                  <c:v>Fluorotelomer thiols</c:v>
                </c:pt>
                <c:pt idx="20">
                  <c:v>Perfluoro acrylates</c:v>
                </c:pt>
                <c:pt idx="21">
                  <c:v>Perfluoro carboxylic perfluoroalkyl sulfonic anhydrides</c:v>
                </c:pt>
                <c:pt idx="22">
                  <c:v>Perfluoro vinyl esters</c:v>
                </c:pt>
                <c:pt idx="23">
                  <c:v>Perfluoroalkane sulfonyl fluorides</c:v>
                </c:pt>
                <c:pt idx="24">
                  <c:v>Perfluoroalkyl acyl fluorides</c:v>
                </c:pt>
                <c:pt idx="25">
                  <c:v>Perfluoroalkyl aldehydes</c:v>
                </c:pt>
                <c:pt idx="26">
                  <c:v>Perfluoroalkyl alkyl ethers</c:v>
                </c:pt>
                <c:pt idx="27">
                  <c:v>Perfluoroalkyl amide carboxylates</c:v>
                </c:pt>
                <c:pt idx="28">
                  <c:v>Perfluoroalkyl amides</c:v>
                </c:pt>
                <c:pt idx="29">
                  <c:v>Perfluoroalkyl amidines</c:v>
                </c:pt>
                <c:pt idx="30">
                  <c:v>Perfluoroalkyl amino alcohols</c:v>
                </c:pt>
                <c:pt idx="31">
                  <c:v>Perfluoroalkyl anhydrides</c:v>
                </c:pt>
                <c:pt idx="32">
                  <c:v>Perfluoroalkyl ether acyl fluorides</c:v>
                </c:pt>
                <c:pt idx="33">
                  <c:v>Perfluoroalkyl ether alcohols</c:v>
                </c:pt>
                <c:pt idx="34">
                  <c:v>Perfluoroalkyl ether sulfonates</c:v>
                </c:pt>
                <c:pt idx="35">
                  <c:v>Perfluoroalkyl ketones</c:v>
                </c:pt>
                <c:pt idx="36">
                  <c:v>Perfluoroalkyl polyether alcohols</c:v>
                </c:pt>
                <c:pt idx="37">
                  <c:v>Perfluoroalkyl sulfanyl carboxylates</c:v>
                </c:pt>
                <c:pt idx="38">
                  <c:v>Perfluoroalkyl trifluoromethane-sulfonates</c:v>
                </c:pt>
                <c:pt idx="39">
                  <c:v>Perfluoroalkyl vinyl ethers</c:v>
                </c:pt>
                <c:pt idx="40">
                  <c:v>Perfluoroallyl fluorosulfates</c:v>
                </c:pt>
                <c:pt idx="41">
                  <c:v>Polyfluoroalkane sulfonates</c:v>
                </c:pt>
                <c:pt idx="42">
                  <c:v>Polyfluoroalkyl acyl fluorides</c:v>
                </c:pt>
                <c:pt idx="43">
                  <c:v>Polyfluoroalkyl aldehydes</c:v>
                </c:pt>
                <c:pt idx="44">
                  <c:v>Polyfluoroalkyl amides</c:v>
                </c:pt>
                <c:pt idx="45">
                  <c:v>Polyfluoroalkyl amines</c:v>
                </c:pt>
                <c:pt idx="46">
                  <c:v>Polyfluoroalkyl anhydrides</c:v>
                </c:pt>
                <c:pt idx="47">
                  <c:v>Polyfluoroalkyl borates</c:v>
                </c:pt>
                <c:pt idx="48">
                  <c:v>Polyfluoroalkyl ether alcohols</c:v>
                </c:pt>
                <c:pt idx="49">
                  <c:v>Polyfluoroalkyl ketones</c:v>
                </c:pt>
                <c:pt idx="50">
                  <c:v>Polyfluoroalkyl sulfites</c:v>
                </c:pt>
                <c:pt idx="51">
                  <c:v>Polyfluoroalkyl trifluoromethane-sulfonates</c:v>
                </c:pt>
                <c:pt idx="52">
                  <c:v>Semi-fluorinated alkanes</c:v>
                </c:pt>
              </c:strCache>
            </c:strRef>
          </c:cat>
          <c:val>
            <c:numRef>
              <c:f>'x unique Cat'!$C$2:$C$54</c:f>
              <c:numCache>
                <c:formatCode>General</c:formatCode>
                <c:ptCount val="53"/>
                <c:pt idx="0">
                  <c:v>12</c:v>
                </c:pt>
                <c:pt idx="1">
                  <c:v>8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10">
                  <c:v>1</c:v>
                </c:pt>
                <c:pt idx="11">
                  <c:v>4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E-4CD8-9B32-F84DC6A93E7C}"/>
            </c:ext>
          </c:extLst>
        </c:ser>
        <c:ser>
          <c:idx val="1"/>
          <c:order val="1"/>
          <c:tx>
            <c:strRef>
              <c:f>'x unique Cat'!$D$1</c:f>
              <c:strCache>
                <c:ptCount val="1"/>
                <c:pt idx="0">
                  <c:v>EPA-PFAS</c:v>
                </c:pt>
              </c:strCache>
            </c:strRef>
          </c:tx>
          <c:spPr>
            <a:solidFill>
              <a:srgbClr val="9999FF"/>
            </a:solidFill>
            <a:ln>
              <a:noFill/>
            </a:ln>
            <a:effectLst/>
            <a:sp3d/>
          </c:spPr>
          <c:invertIfNegative val="0"/>
          <c:cat>
            <c:strRef>
              <c:f>'x unique Cat'!$B$2:$B$54</c:f>
              <c:strCache>
                <c:ptCount val="53"/>
                <c:pt idx="0">
                  <c:v>Perfluoroalkyl carboxylates</c:v>
                </c:pt>
                <c:pt idx="1">
                  <c:v>Perfluoroalkane sulfonates</c:v>
                </c:pt>
                <c:pt idx="2">
                  <c:v>Perfluoroalkane sulfonamides</c:v>
                </c:pt>
                <c:pt idx="3">
                  <c:v>Perfluoroalkyl ether carboxylates</c:v>
                </c:pt>
                <c:pt idx="4">
                  <c:v>Fluorotelomer alcohols</c:v>
                </c:pt>
                <c:pt idx="5">
                  <c:v>Fluorotelomer acrylates</c:v>
                </c:pt>
                <c:pt idx="6">
                  <c:v>Polyfluoroalkyl ethers</c:v>
                </c:pt>
                <c:pt idx="7">
                  <c:v>Semi-fluorinated alkenes</c:v>
                </c:pt>
                <c:pt idx="8">
                  <c:v>Polyfluorinated alcohols</c:v>
                </c:pt>
                <c:pt idx="9">
                  <c:v>Polyfluoroalkyl carboxylates</c:v>
                </c:pt>
                <c:pt idx="10">
                  <c:v>Fluorotelomer carboxylates</c:v>
                </c:pt>
                <c:pt idx="11">
                  <c:v>Fluorotelomer phosphate esters</c:v>
                </c:pt>
                <c:pt idx="12">
                  <c:v>Fluorotelomer sulfonates</c:v>
                </c:pt>
                <c:pt idx="13">
                  <c:v>N-alkyl perfluoroalkane sulfonamidoacetic acids</c:v>
                </c:pt>
                <c:pt idx="14">
                  <c:v>N-alkyl perfluoroalkane sulfonamidoethanols</c:v>
                </c:pt>
                <c:pt idx="15">
                  <c:v>Perfluoroalkyl polyether carboxylates</c:v>
                </c:pt>
                <c:pt idx="16">
                  <c:v>Perfluoroalkyl polyether sulfonates</c:v>
                </c:pt>
                <c:pt idx="17">
                  <c:v>Perfluoroalkyl sulfonamido amines</c:v>
                </c:pt>
                <c:pt idx="18">
                  <c:v>Fluorotelomer amines</c:v>
                </c:pt>
                <c:pt idx="19">
                  <c:v>Fluorotelomer thiols</c:v>
                </c:pt>
                <c:pt idx="20">
                  <c:v>Perfluoro acrylates</c:v>
                </c:pt>
                <c:pt idx="21">
                  <c:v>Perfluoro carboxylic perfluoroalkyl sulfonic anhydrides</c:v>
                </c:pt>
                <c:pt idx="22">
                  <c:v>Perfluoro vinyl esters</c:v>
                </c:pt>
                <c:pt idx="23">
                  <c:v>Perfluoroalkane sulfonyl fluorides</c:v>
                </c:pt>
                <c:pt idx="24">
                  <c:v>Perfluoroalkyl acyl fluorides</c:v>
                </c:pt>
                <c:pt idx="25">
                  <c:v>Perfluoroalkyl aldehydes</c:v>
                </c:pt>
                <c:pt idx="26">
                  <c:v>Perfluoroalkyl alkyl ethers</c:v>
                </c:pt>
                <c:pt idx="27">
                  <c:v>Perfluoroalkyl amide carboxylates</c:v>
                </c:pt>
                <c:pt idx="28">
                  <c:v>Perfluoroalkyl amides</c:v>
                </c:pt>
                <c:pt idx="29">
                  <c:v>Perfluoroalkyl amidines</c:v>
                </c:pt>
                <c:pt idx="30">
                  <c:v>Perfluoroalkyl amino alcohols</c:v>
                </c:pt>
                <c:pt idx="31">
                  <c:v>Perfluoroalkyl anhydrides</c:v>
                </c:pt>
                <c:pt idx="32">
                  <c:v>Perfluoroalkyl ether acyl fluorides</c:v>
                </c:pt>
                <c:pt idx="33">
                  <c:v>Perfluoroalkyl ether alcohols</c:v>
                </c:pt>
                <c:pt idx="34">
                  <c:v>Perfluoroalkyl ether sulfonates</c:v>
                </c:pt>
                <c:pt idx="35">
                  <c:v>Perfluoroalkyl ketones</c:v>
                </c:pt>
                <c:pt idx="36">
                  <c:v>Perfluoroalkyl polyether alcohols</c:v>
                </c:pt>
                <c:pt idx="37">
                  <c:v>Perfluoroalkyl sulfanyl carboxylates</c:v>
                </c:pt>
                <c:pt idx="38">
                  <c:v>Perfluoroalkyl trifluoromethane-sulfonates</c:v>
                </c:pt>
                <c:pt idx="39">
                  <c:v>Perfluoroalkyl vinyl ethers</c:v>
                </c:pt>
                <c:pt idx="40">
                  <c:v>Perfluoroallyl fluorosulfates</c:v>
                </c:pt>
                <c:pt idx="41">
                  <c:v>Polyfluoroalkane sulfonates</c:v>
                </c:pt>
                <c:pt idx="42">
                  <c:v>Polyfluoroalkyl acyl fluorides</c:v>
                </c:pt>
                <c:pt idx="43">
                  <c:v>Polyfluoroalkyl aldehydes</c:v>
                </c:pt>
                <c:pt idx="44">
                  <c:v>Polyfluoroalkyl amides</c:v>
                </c:pt>
                <c:pt idx="45">
                  <c:v>Polyfluoroalkyl amines</c:v>
                </c:pt>
                <c:pt idx="46">
                  <c:v>Polyfluoroalkyl anhydrides</c:v>
                </c:pt>
                <c:pt idx="47">
                  <c:v>Polyfluoroalkyl borates</c:v>
                </c:pt>
                <c:pt idx="48">
                  <c:v>Polyfluoroalkyl ether alcohols</c:v>
                </c:pt>
                <c:pt idx="49">
                  <c:v>Polyfluoroalkyl ketones</c:v>
                </c:pt>
                <c:pt idx="50">
                  <c:v>Polyfluoroalkyl sulfites</c:v>
                </c:pt>
                <c:pt idx="51">
                  <c:v>Polyfluoroalkyl trifluoromethane-sulfonates</c:v>
                </c:pt>
                <c:pt idx="52">
                  <c:v>Semi-fluorinated alkanes</c:v>
                </c:pt>
              </c:strCache>
            </c:strRef>
          </c:cat>
          <c:val>
            <c:numRef>
              <c:f>'x unique Cat'!$D$2:$D$54</c:f>
              <c:numCache>
                <c:formatCode>General</c:formatCode>
                <c:ptCount val="53"/>
                <c:pt idx="0">
                  <c:v>6</c:v>
                </c:pt>
                <c:pt idx="1">
                  <c:v>7</c:v>
                </c:pt>
                <c:pt idx="2">
                  <c:v>2</c:v>
                </c:pt>
                <c:pt idx="3">
                  <c:v>4</c:v>
                </c:pt>
                <c:pt idx="4">
                  <c:v>9</c:v>
                </c:pt>
                <c:pt idx="5">
                  <c:v>6</c:v>
                </c:pt>
                <c:pt idx="6">
                  <c:v>1</c:v>
                </c:pt>
                <c:pt idx="10">
                  <c:v>1</c:v>
                </c:pt>
                <c:pt idx="12">
                  <c:v>3</c:v>
                </c:pt>
                <c:pt idx="14">
                  <c:v>2</c:v>
                </c:pt>
                <c:pt idx="15">
                  <c:v>7</c:v>
                </c:pt>
                <c:pt idx="16">
                  <c:v>1</c:v>
                </c:pt>
                <c:pt idx="1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E-4CD8-9B32-F84DC6A93E7C}"/>
            </c:ext>
          </c:extLst>
        </c:ser>
        <c:ser>
          <c:idx val="2"/>
          <c:order val="2"/>
          <c:tx>
            <c:strRef>
              <c:f>'x unique Cat'!$E$1</c:f>
              <c:strCache>
                <c:ptCount val="1"/>
                <c:pt idx="0">
                  <c:v>PFAS-Landscape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'x unique Cat'!$B$2:$B$54</c:f>
              <c:strCache>
                <c:ptCount val="53"/>
                <c:pt idx="0">
                  <c:v>Perfluoroalkyl carboxylates</c:v>
                </c:pt>
                <c:pt idx="1">
                  <c:v>Perfluoroalkane sulfonates</c:v>
                </c:pt>
                <c:pt idx="2">
                  <c:v>Perfluoroalkane sulfonamides</c:v>
                </c:pt>
                <c:pt idx="3">
                  <c:v>Perfluoroalkyl ether carboxylates</c:v>
                </c:pt>
                <c:pt idx="4">
                  <c:v>Fluorotelomer alcohols</c:v>
                </c:pt>
                <c:pt idx="5">
                  <c:v>Fluorotelomer acrylates</c:v>
                </c:pt>
                <c:pt idx="6">
                  <c:v>Polyfluoroalkyl ethers</c:v>
                </c:pt>
                <c:pt idx="7">
                  <c:v>Semi-fluorinated alkenes</c:v>
                </c:pt>
                <c:pt idx="8">
                  <c:v>Polyfluorinated alcohols</c:v>
                </c:pt>
                <c:pt idx="9">
                  <c:v>Polyfluoroalkyl carboxylates</c:v>
                </c:pt>
                <c:pt idx="10">
                  <c:v>Fluorotelomer carboxylates</c:v>
                </c:pt>
                <c:pt idx="11">
                  <c:v>Fluorotelomer phosphate esters</c:v>
                </c:pt>
                <c:pt idx="12">
                  <c:v>Fluorotelomer sulfonates</c:v>
                </c:pt>
                <c:pt idx="13">
                  <c:v>N-alkyl perfluoroalkane sulfonamidoacetic acids</c:v>
                </c:pt>
                <c:pt idx="14">
                  <c:v>N-alkyl perfluoroalkane sulfonamidoethanols</c:v>
                </c:pt>
                <c:pt idx="15">
                  <c:v>Perfluoroalkyl polyether carboxylates</c:v>
                </c:pt>
                <c:pt idx="16">
                  <c:v>Perfluoroalkyl polyether sulfonates</c:v>
                </c:pt>
                <c:pt idx="17">
                  <c:v>Perfluoroalkyl sulfonamido amines</c:v>
                </c:pt>
                <c:pt idx="18">
                  <c:v>Fluorotelomer amines</c:v>
                </c:pt>
                <c:pt idx="19">
                  <c:v>Fluorotelomer thiols</c:v>
                </c:pt>
                <c:pt idx="20">
                  <c:v>Perfluoro acrylates</c:v>
                </c:pt>
                <c:pt idx="21">
                  <c:v>Perfluoro carboxylic perfluoroalkyl sulfonic anhydrides</c:v>
                </c:pt>
                <c:pt idx="22">
                  <c:v>Perfluoro vinyl esters</c:v>
                </c:pt>
                <c:pt idx="23">
                  <c:v>Perfluoroalkane sulfonyl fluorides</c:v>
                </c:pt>
                <c:pt idx="24">
                  <c:v>Perfluoroalkyl acyl fluorides</c:v>
                </c:pt>
                <c:pt idx="25">
                  <c:v>Perfluoroalkyl aldehydes</c:v>
                </c:pt>
                <c:pt idx="26">
                  <c:v>Perfluoroalkyl alkyl ethers</c:v>
                </c:pt>
                <c:pt idx="27">
                  <c:v>Perfluoroalkyl amide carboxylates</c:v>
                </c:pt>
                <c:pt idx="28">
                  <c:v>Perfluoroalkyl amides</c:v>
                </c:pt>
                <c:pt idx="29">
                  <c:v>Perfluoroalkyl amidines</c:v>
                </c:pt>
                <c:pt idx="30">
                  <c:v>Perfluoroalkyl amino alcohols</c:v>
                </c:pt>
                <c:pt idx="31">
                  <c:v>Perfluoroalkyl anhydrides</c:v>
                </c:pt>
                <c:pt idx="32">
                  <c:v>Perfluoroalkyl ether acyl fluorides</c:v>
                </c:pt>
                <c:pt idx="33">
                  <c:v>Perfluoroalkyl ether alcohols</c:v>
                </c:pt>
                <c:pt idx="34">
                  <c:v>Perfluoroalkyl ether sulfonates</c:v>
                </c:pt>
                <c:pt idx="35">
                  <c:v>Perfluoroalkyl ketones</c:v>
                </c:pt>
                <c:pt idx="36">
                  <c:v>Perfluoroalkyl polyether alcohols</c:v>
                </c:pt>
                <c:pt idx="37">
                  <c:v>Perfluoroalkyl sulfanyl carboxylates</c:v>
                </c:pt>
                <c:pt idx="38">
                  <c:v>Perfluoroalkyl trifluoromethane-sulfonates</c:v>
                </c:pt>
                <c:pt idx="39">
                  <c:v>Perfluoroalkyl vinyl ethers</c:v>
                </c:pt>
                <c:pt idx="40">
                  <c:v>Perfluoroallyl fluorosulfates</c:v>
                </c:pt>
                <c:pt idx="41">
                  <c:v>Polyfluoroalkane sulfonates</c:v>
                </c:pt>
                <c:pt idx="42">
                  <c:v>Polyfluoroalkyl acyl fluorides</c:v>
                </c:pt>
                <c:pt idx="43">
                  <c:v>Polyfluoroalkyl aldehydes</c:v>
                </c:pt>
                <c:pt idx="44">
                  <c:v>Polyfluoroalkyl amides</c:v>
                </c:pt>
                <c:pt idx="45">
                  <c:v>Polyfluoroalkyl amines</c:v>
                </c:pt>
                <c:pt idx="46">
                  <c:v>Polyfluoroalkyl anhydrides</c:v>
                </c:pt>
                <c:pt idx="47">
                  <c:v>Polyfluoroalkyl borates</c:v>
                </c:pt>
                <c:pt idx="48">
                  <c:v>Polyfluoroalkyl ether alcohols</c:v>
                </c:pt>
                <c:pt idx="49">
                  <c:v>Polyfluoroalkyl ketones</c:v>
                </c:pt>
                <c:pt idx="50">
                  <c:v>Polyfluoroalkyl sulfites</c:v>
                </c:pt>
                <c:pt idx="51">
                  <c:v>Polyfluoroalkyl trifluoromethane-sulfonates</c:v>
                </c:pt>
                <c:pt idx="52">
                  <c:v>Semi-fluorinated alkanes</c:v>
                </c:pt>
              </c:strCache>
            </c:strRef>
          </c:cat>
          <c:val>
            <c:numRef>
              <c:f>'x unique Cat'!$E$2:$E$54</c:f>
              <c:numCache>
                <c:formatCode>General</c:formatCode>
                <c:ptCount val="53"/>
                <c:pt idx="0">
                  <c:v>8</c:v>
                </c:pt>
                <c:pt idx="3">
                  <c:v>2</c:v>
                </c:pt>
                <c:pt idx="4">
                  <c:v>10</c:v>
                </c:pt>
                <c:pt idx="6">
                  <c:v>26</c:v>
                </c:pt>
                <c:pt idx="7">
                  <c:v>11</c:v>
                </c:pt>
                <c:pt idx="8">
                  <c:v>24</c:v>
                </c:pt>
                <c:pt idx="9">
                  <c:v>22</c:v>
                </c:pt>
                <c:pt idx="10">
                  <c:v>3</c:v>
                </c:pt>
                <c:pt idx="18">
                  <c:v>7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2</c:v>
                </c:pt>
                <c:pt idx="23">
                  <c:v>2</c:v>
                </c:pt>
                <c:pt idx="24">
                  <c:v>3</c:v>
                </c:pt>
                <c:pt idx="25">
                  <c:v>2</c:v>
                </c:pt>
                <c:pt idx="26">
                  <c:v>3</c:v>
                </c:pt>
                <c:pt idx="27">
                  <c:v>1</c:v>
                </c:pt>
                <c:pt idx="28">
                  <c:v>7</c:v>
                </c:pt>
                <c:pt idx="29">
                  <c:v>1</c:v>
                </c:pt>
                <c:pt idx="30">
                  <c:v>1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5</c:v>
                </c:pt>
                <c:pt idx="36">
                  <c:v>2</c:v>
                </c:pt>
                <c:pt idx="37">
                  <c:v>1</c:v>
                </c:pt>
                <c:pt idx="38">
                  <c:v>1</c:v>
                </c:pt>
                <c:pt idx="39">
                  <c:v>3</c:v>
                </c:pt>
                <c:pt idx="40">
                  <c:v>1</c:v>
                </c:pt>
                <c:pt idx="41">
                  <c:v>2</c:v>
                </c:pt>
                <c:pt idx="42">
                  <c:v>2</c:v>
                </c:pt>
                <c:pt idx="43">
                  <c:v>2</c:v>
                </c:pt>
                <c:pt idx="44">
                  <c:v>2</c:v>
                </c:pt>
                <c:pt idx="45">
                  <c:v>2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8</c:v>
                </c:pt>
                <c:pt idx="50">
                  <c:v>1</c:v>
                </c:pt>
                <c:pt idx="51">
                  <c:v>4</c:v>
                </c:pt>
                <c:pt idx="5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EE-4CD8-9B32-F84DC6A93E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63080800"/>
        <c:axId val="563081128"/>
        <c:axId val="0"/>
      </c:bar3DChart>
      <c:catAx>
        <c:axId val="563080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081128"/>
        <c:crosses val="autoZero"/>
        <c:auto val="1"/>
        <c:lblAlgn val="ctr"/>
        <c:lblOffset val="100"/>
        <c:noMultiLvlLbl val="0"/>
      </c:catAx>
      <c:valAx>
        <c:axId val="563081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080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445791993118298"/>
          <c:y val="0.16729752047833876"/>
          <c:w val="0.19621209666545031"/>
          <c:h val="0.1279053916594537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'x unique Cat'!$J$1</c:f>
              <c:strCache>
                <c:ptCount val="1"/>
                <c:pt idx="0">
                  <c:v>ToxVal_ChemCount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'x unique Cat'!$I$2:$I$54</c:f>
              <c:strCache>
                <c:ptCount val="53"/>
                <c:pt idx="0">
                  <c:v>Perfluoroalkyl carboxylates</c:v>
                </c:pt>
                <c:pt idx="1">
                  <c:v>Perfluoroalkane sulfonates</c:v>
                </c:pt>
                <c:pt idx="2">
                  <c:v>Perfluoroalkane sulfonamides</c:v>
                </c:pt>
                <c:pt idx="3">
                  <c:v>Perfluoroalkyl ether carboxylates</c:v>
                </c:pt>
                <c:pt idx="4">
                  <c:v>Fluorotelomer alcohols</c:v>
                </c:pt>
                <c:pt idx="5">
                  <c:v>Fluorotelomer acrylates</c:v>
                </c:pt>
                <c:pt idx="6">
                  <c:v>Polyfluoroalkyl ethers</c:v>
                </c:pt>
                <c:pt idx="7">
                  <c:v>Semi-fluorinated alkenes</c:v>
                </c:pt>
                <c:pt idx="8">
                  <c:v>Polyfluorinated alcohols</c:v>
                </c:pt>
                <c:pt idx="9">
                  <c:v>Polyfluoroalkyl carboxylates</c:v>
                </c:pt>
                <c:pt idx="10">
                  <c:v>Fluorotelomer carboxylates</c:v>
                </c:pt>
                <c:pt idx="11">
                  <c:v>Fluorotelomer phosphate esters</c:v>
                </c:pt>
                <c:pt idx="12">
                  <c:v>Fluorotelomer sulfonates</c:v>
                </c:pt>
                <c:pt idx="13">
                  <c:v>N-alkyl perfluoroalkane sulfonamidoacetic acids</c:v>
                </c:pt>
                <c:pt idx="14">
                  <c:v>N-alkyl perfluoroalkane sulfonamidoethanols</c:v>
                </c:pt>
                <c:pt idx="15">
                  <c:v>Perfluoroalkyl polyether carboxylates</c:v>
                </c:pt>
                <c:pt idx="16">
                  <c:v>Perfluoroalkyl polyether sulfonates</c:v>
                </c:pt>
                <c:pt idx="17">
                  <c:v>Perfluoroalkyl sulfonamido amines</c:v>
                </c:pt>
                <c:pt idx="18">
                  <c:v>Fluorotelomer amines</c:v>
                </c:pt>
                <c:pt idx="19">
                  <c:v>Fluorotelomer thiols</c:v>
                </c:pt>
                <c:pt idx="20">
                  <c:v>Perfluoro acrylates</c:v>
                </c:pt>
                <c:pt idx="21">
                  <c:v>Perfluoro carboxylic perfluoroalkyl sulfonic anhydrides</c:v>
                </c:pt>
                <c:pt idx="22">
                  <c:v>Perfluoro vinyl esters</c:v>
                </c:pt>
                <c:pt idx="23">
                  <c:v>Perfluoroalkane sulfonyl fluorides</c:v>
                </c:pt>
                <c:pt idx="24">
                  <c:v>Perfluoroalkyl acyl fluorides</c:v>
                </c:pt>
                <c:pt idx="25">
                  <c:v>Perfluoroalkyl aldehydes</c:v>
                </c:pt>
                <c:pt idx="26">
                  <c:v>Perfluoroalkyl alkyl ethers</c:v>
                </c:pt>
                <c:pt idx="27">
                  <c:v>Perfluoroalkyl amide carboxylates</c:v>
                </c:pt>
                <c:pt idx="28">
                  <c:v>Perfluoroalkyl amides</c:v>
                </c:pt>
                <c:pt idx="29">
                  <c:v>Perfluoroalkyl amidines</c:v>
                </c:pt>
                <c:pt idx="30">
                  <c:v>Perfluoroalkyl amino alcohols</c:v>
                </c:pt>
                <c:pt idx="31">
                  <c:v>Perfluoroalkyl anhydrides</c:v>
                </c:pt>
                <c:pt idx="32">
                  <c:v>Perfluoroalkyl ether acyl fluorides</c:v>
                </c:pt>
                <c:pt idx="33">
                  <c:v>Perfluoroalkyl ether alcohols</c:v>
                </c:pt>
                <c:pt idx="34">
                  <c:v>Perfluoroalkyl ether sulfonates</c:v>
                </c:pt>
                <c:pt idx="35">
                  <c:v>Perfluoroalkyl ketones</c:v>
                </c:pt>
                <c:pt idx="36">
                  <c:v>Perfluoroalkyl polyether alcohols</c:v>
                </c:pt>
                <c:pt idx="37">
                  <c:v>Perfluoroalkyl sulfanyl carboxylates</c:v>
                </c:pt>
                <c:pt idx="38">
                  <c:v>Perfluoroalkyl trifluoromethane-sulfonates</c:v>
                </c:pt>
                <c:pt idx="39">
                  <c:v>Perfluoroalkyl vinyl ethers</c:v>
                </c:pt>
                <c:pt idx="40">
                  <c:v>Perfluoroallyl fluorosulfates</c:v>
                </c:pt>
                <c:pt idx="41">
                  <c:v>Polyfluoroalkane sulfonates</c:v>
                </c:pt>
                <c:pt idx="42">
                  <c:v>Polyfluoroalkyl acyl fluorides</c:v>
                </c:pt>
                <c:pt idx="43">
                  <c:v>Polyfluoroalkyl aldehydes</c:v>
                </c:pt>
                <c:pt idx="44">
                  <c:v>Polyfluoroalkyl amides</c:v>
                </c:pt>
                <c:pt idx="45">
                  <c:v>Polyfluoroalkyl amines</c:v>
                </c:pt>
                <c:pt idx="46">
                  <c:v>Polyfluoroalkyl anhydrides</c:v>
                </c:pt>
                <c:pt idx="47">
                  <c:v>Polyfluoroalkyl borates</c:v>
                </c:pt>
                <c:pt idx="48">
                  <c:v>Polyfluoroalkyl ether alcohols</c:v>
                </c:pt>
                <c:pt idx="49">
                  <c:v>Polyfluoroalkyl ketones</c:v>
                </c:pt>
                <c:pt idx="50">
                  <c:v>Polyfluoroalkyl sulfites</c:v>
                </c:pt>
                <c:pt idx="51">
                  <c:v>Polyfluoroalkyl trifluoromethane-sulfonates</c:v>
                </c:pt>
                <c:pt idx="52">
                  <c:v>Semi-fluorinated alkanes</c:v>
                </c:pt>
              </c:strCache>
            </c:strRef>
          </c:cat>
          <c:val>
            <c:numRef>
              <c:f>'x unique Cat'!$J$2:$J$54</c:f>
              <c:numCache>
                <c:formatCode>General</c:formatCode>
                <c:ptCount val="53"/>
                <c:pt idx="0">
                  <c:v>6</c:v>
                </c:pt>
                <c:pt idx="1">
                  <c:v>8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3F-4850-A0EE-0D78E263C3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63486632"/>
        <c:axId val="663496144"/>
        <c:axId val="0"/>
      </c:bar3DChart>
      <c:catAx>
        <c:axId val="6634866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3496144"/>
        <c:crosses val="autoZero"/>
        <c:auto val="1"/>
        <c:lblAlgn val="ctr"/>
        <c:lblOffset val="100"/>
        <c:noMultiLvlLbl val="0"/>
      </c:catAx>
      <c:valAx>
        <c:axId val="663496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486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63486632"/>
        <c:axId val="663496144"/>
        <c:axId val="0"/>
      </c:bar3DChart>
      <c:catAx>
        <c:axId val="6634866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63496144"/>
        <c:crosses val="autoZero"/>
        <c:auto val="1"/>
        <c:lblAlgn val="ctr"/>
        <c:lblOffset val="100"/>
        <c:noMultiLvlLbl val="0"/>
      </c:catAx>
      <c:valAx>
        <c:axId val="663496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486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'75-final'!$W$1</c:f>
              <c:strCache>
                <c:ptCount val="1"/>
                <c:pt idx="0">
                  <c:v>Wkgrp-31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'75-final'!$V$2:$V$54</c:f>
              <c:strCache>
                <c:ptCount val="53"/>
                <c:pt idx="0">
                  <c:v>Perfluoroalkyl carboxylates</c:v>
                </c:pt>
                <c:pt idx="1">
                  <c:v>Perfluoroalkane sulfonates</c:v>
                </c:pt>
                <c:pt idx="2">
                  <c:v>Perfluoroalkane sulfonamides</c:v>
                </c:pt>
                <c:pt idx="3">
                  <c:v>Perfluoroalkyl ether carboxylates</c:v>
                </c:pt>
                <c:pt idx="4">
                  <c:v>Fluorotelomer alcohols</c:v>
                </c:pt>
                <c:pt idx="5">
                  <c:v>Fluorotelomer acrylates</c:v>
                </c:pt>
                <c:pt idx="6">
                  <c:v>Polyfluoroalkyl ethers</c:v>
                </c:pt>
                <c:pt idx="7">
                  <c:v>Semi-fluorinated alkenes</c:v>
                </c:pt>
                <c:pt idx="8">
                  <c:v>Polyfluorinated alcohols</c:v>
                </c:pt>
                <c:pt idx="9">
                  <c:v>Polyfluoroalkyl carboxylates</c:v>
                </c:pt>
                <c:pt idx="10">
                  <c:v>Fluorotelomer carboxylates</c:v>
                </c:pt>
                <c:pt idx="11">
                  <c:v>Fluorotelomer phosphate esters</c:v>
                </c:pt>
                <c:pt idx="12">
                  <c:v>Fluorotelomer sulfonates</c:v>
                </c:pt>
                <c:pt idx="13">
                  <c:v>N-alkyl perfluoroalkane sulfonamidoacetic acids</c:v>
                </c:pt>
                <c:pt idx="14">
                  <c:v>N-alkyl perfluoroalkane sulfonamidoethanols</c:v>
                </c:pt>
                <c:pt idx="15">
                  <c:v>Perfluoroalkyl polyether carboxylates</c:v>
                </c:pt>
                <c:pt idx="16">
                  <c:v>Perfluoroalkyl polyether sulfonates</c:v>
                </c:pt>
                <c:pt idx="17">
                  <c:v>Perfluoroalkyl sulfonamido amines</c:v>
                </c:pt>
                <c:pt idx="18">
                  <c:v>Fluorotelomer amines</c:v>
                </c:pt>
                <c:pt idx="19">
                  <c:v>Fluorotelomer thiols</c:v>
                </c:pt>
                <c:pt idx="20">
                  <c:v>Perfluoro acrylates</c:v>
                </c:pt>
                <c:pt idx="21">
                  <c:v>Perfluoro carboxylic perfluoroalkyl sulfonic anhydrides</c:v>
                </c:pt>
                <c:pt idx="22">
                  <c:v>Perfluoro vinyl esters</c:v>
                </c:pt>
                <c:pt idx="23">
                  <c:v>Perfluoroalkane sulfonyl fluorides</c:v>
                </c:pt>
                <c:pt idx="24">
                  <c:v>Perfluoroalkyl acyl fluorides</c:v>
                </c:pt>
                <c:pt idx="25">
                  <c:v>Perfluoroalkyl aldehydes</c:v>
                </c:pt>
                <c:pt idx="26">
                  <c:v>Perfluoroalkyl alkyl ethers</c:v>
                </c:pt>
                <c:pt idx="27">
                  <c:v>Perfluoroalkyl amide carboxylates</c:v>
                </c:pt>
                <c:pt idx="28">
                  <c:v>Perfluoroalkyl amides</c:v>
                </c:pt>
                <c:pt idx="29">
                  <c:v>Perfluoroalkyl amidines</c:v>
                </c:pt>
                <c:pt idx="30">
                  <c:v>Perfluoroalkyl amino alcohols</c:v>
                </c:pt>
                <c:pt idx="31">
                  <c:v>Perfluoroalkyl anhydrides</c:v>
                </c:pt>
                <c:pt idx="32">
                  <c:v>Perfluoroalkyl ether acyl fluorides</c:v>
                </c:pt>
                <c:pt idx="33">
                  <c:v>Perfluoroalkyl ether alcohols</c:v>
                </c:pt>
                <c:pt idx="34">
                  <c:v>Perfluoroalkyl ether sulfonates</c:v>
                </c:pt>
                <c:pt idx="35">
                  <c:v>Perfluoroalkyl ketones</c:v>
                </c:pt>
                <c:pt idx="36">
                  <c:v>Perfluoroalkyl polyether alcohols</c:v>
                </c:pt>
                <c:pt idx="37">
                  <c:v>Perfluoroalkyl sulfanyl carboxylates</c:v>
                </c:pt>
                <c:pt idx="38">
                  <c:v>Perfluoroalkyl trifluoromethane-sulfonates</c:v>
                </c:pt>
                <c:pt idx="39">
                  <c:v>Perfluoroalkyl vinyl ethers</c:v>
                </c:pt>
                <c:pt idx="40">
                  <c:v>Perfluoroallyl fluorosulfates</c:v>
                </c:pt>
                <c:pt idx="41">
                  <c:v>Polyfluoroalkane sulfonates</c:v>
                </c:pt>
                <c:pt idx="42">
                  <c:v>Polyfluoroalkyl acyl fluorides</c:v>
                </c:pt>
                <c:pt idx="43">
                  <c:v>Polyfluoroalkyl aldehydes</c:v>
                </c:pt>
                <c:pt idx="44">
                  <c:v>Polyfluoroalkyl amides</c:v>
                </c:pt>
                <c:pt idx="45">
                  <c:v>Polyfluoroalkyl amines</c:v>
                </c:pt>
                <c:pt idx="46">
                  <c:v>Polyfluoroalkyl anhydrides</c:v>
                </c:pt>
                <c:pt idx="47">
                  <c:v>Polyfluoroalkyl borates</c:v>
                </c:pt>
                <c:pt idx="48">
                  <c:v>Polyfluoroalkyl ether alcohols</c:v>
                </c:pt>
                <c:pt idx="49">
                  <c:v>Polyfluoroalkyl ketones</c:v>
                </c:pt>
                <c:pt idx="50">
                  <c:v>Polyfluoroalkyl sulfites</c:v>
                </c:pt>
                <c:pt idx="51">
                  <c:v>Polyfluoroalkyl trifluoromethane-sulfonates</c:v>
                </c:pt>
                <c:pt idx="52">
                  <c:v>Semi-fluorinated alkanes</c:v>
                </c:pt>
              </c:strCache>
            </c:strRef>
          </c:cat>
          <c:val>
            <c:numRef>
              <c:f>'75-final'!$W$2:$W$54</c:f>
              <c:numCache>
                <c:formatCode>General</c:formatCode>
                <c:ptCount val="53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4">
                  <c:v>2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45-437E-9EE4-E5297831CAF8}"/>
            </c:ext>
          </c:extLst>
        </c:ser>
        <c:ser>
          <c:idx val="1"/>
          <c:order val="1"/>
          <c:tx>
            <c:strRef>
              <c:f>'75-final'!$X$1</c:f>
              <c:strCache>
                <c:ptCount val="1"/>
                <c:pt idx="0">
                  <c:v>EPA-PFAS</c:v>
                </c:pt>
              </c:strCache>
            </c:strRef>
          </c:tx>
          <c:spPr>
            <a:solidFill>
              <a:srgbClr val="9999FF"/>
            </a:solidFill>
            <a:ln>
              <a:noFill/>
            </a:ln>
            <a:effectLst/>
            <a:sp3d/>
          </c:spPr>
          <c:invertIfNegative val="0"/>
          <c:cat>
            <c:strRef>
              <c:f>'75-final'!$V$2:$V$54</c:f>
              <c:strCache>
                <c:ptCount val="53"/>
                <c:pt idx="0">
                  <c:v>Perfluoroalkyl carboxylates</c:v>
                </c:pt>
                <c:pt idx="1">
                  <c:v>Perfluoroalkane sulfonates</c:v>
                </c:pt>
                <c:pt idx="2">
                  <c:v>Perfluoroalkane sulfonamides</c:v>
                </c:pt>
                <c:pt idx="3">
                  <c:v>Perfluoroalkyl ether carboxylates</c:v>
                </c:pt>
                <c:pt idx="4">
                  <c:v>Fluorotelomer alcohols</c:v>
                </c:pt>
                <c:pt idx="5">
                  <c:v>Fluorotelomer acrylates</c:v>
                </c:pt>
                <c:pt idx="6">
                  <c:v>Polyfluoroalkyl ethers</c:v>
                </c:pt>
                <c:pt idx="7">
                  <c:v>Semi-fluorinated alkenes</c:v>
                </c:pt>
                <c:pt idx="8">
                  <c:v>Polyfluorinated alcohols</c:v>
                </c:pt>
                <c:pt idx="9">
                  <c:v>Polyfluoroalkyl carboxylates</c:v>
                </c:pt>
                <c:pt idx="10">
                  <c:v>Fluorotelomer carboxylates</c:v>
                </c:pt>
                <c:pt idx="11">
                  <c:v>Fluorotelomer phosphate esters</c:v>
                </c:pt>
                <c:pt idx="12">
                  <c:v>Fluorotelomer sulfonates</c:v>
                </c:pt>
                <c:pt idx="13">
                  <c:v>N-alkyl perfluoroalkane sulfonamidoacetic acids</c:v>
                </c:pt>
                <c:pt idx="14">
                  <c:v>N-alkyl perfluoroalkane sulfonamidoethanols</c:v>
                </c:pt>
                <c:pt idx="15">
                  <c:v>Perfluoroalkyl polyether carboxylates</c:v>
                </c:pt>
                <c:pt idx="16">
                  <c:v>Perfluoroalkyl polyether sulfonates</c:v>
                </c:pt>
                <c:pt idx="17">
                  <c:v>Perfluoroalkyl sulfonamido amines</c:v>
                </c:pt>
                <c:pt idx="18">
                  <c:v>Fluorotelomer amines</c:v>
                </c:pt>
                <c:pt idx="19">
                  <c:v>Fluorotelomer thiols</c:v>
                </c:pt>
                <c:pt idx="20">
                  <c:v>Perfluoro acrylates</c:v>
                </c:pt>
                <c:pt idx="21">
                  <c:v>Perfluoro carboxylic perfluoroalkyl sulfonic anhydrides</c:v>
                </c:pt>
                <c:pt idx="22">
                  <c:v>Perfluoro vinyl esters</c:v>
                </c:pt>
                <c:pt idx="23">
                  <c:v>Perfluoroalkane sulfonyl fluorides</c:v>
                </c:pt>
                <c:pt idx="24">
                  <c:v>Perfluoroalkyl acyl fluorides</c:v>
                </c:pt>
                <c:pt idx="25">
                  <c:v>Perfluoroalkyl aldehydes</c:v>
                </c:pt>
                <c:pt idx="26">
                  <c:v>Perfluoroalkyl alkyl ethers</c:v>
                </c:pt>
                <c:pt idx="27">
                  <c:v>Perfluoroalkyl amide carboxylates</c:v>
                </c:pt>
                <c:pt idx="28">
                  <c:v>Perfluoroalkyl amides</c:v>
                </c:pt>
                <c:pt idx="29">
                  <c:v>Perfluoroalkyl amidines</c:v>
                </c:pt>
                <c:pt idx="30">
                  <c:v>Perfluoroalkyl amino alcohols</c:v>
                </c:pt>
                <c:pt idx="31">
                  <c:v>Perfluoroalkyl anhydrides</c:v>
                </c:pt>
                <c:pt idx="32">
                  <c:v>Perfluoroalkyl ether acyl fluorides</c:v>
                </c:pt>
                <c:pt idx="33">
                  <c:v>Perfluoroalkyl ether alcohols</c:v>
                </c:pt>
                <c:pt idx="34">
                  <c:v>Perfluoroalkyl ether sulfonates</c:v>
                </c:pt>
                <c:pt idx="35">
                  <c:v>Perfluoroalkyl ketones</c:v>
                </c:pt>
                <c:pt idx="36">
                  <c:v>Perfluoroalkyl polyether alcohols</c:v>
                </c:pt>
                <c:pt idx="37">
                  <c:v>Perfluoroalkyl sulfanyl carboxylates</c:v>
                </c:pt>
                <c:pt idx="38">
                  <c:v>Perfluoroalkyl trifluoromethane-sulfonates</c:v>
                </c:pt>
                <c:pt idx="39">
                  <c:v>Perfluoroalkyl vinyl ethers</c:v>
                </c:pt>
                <c:pt idx="40">
                  <c:v>Perfluoroallyl fluorosulfates</c:v>
                </c:pt>
                <c:pt idx="41">
                  <c:v>Polyfluoroalkane sulfonates</c:v>
                </c:pt>
                <c:pt idx="42">
                  <c:v>Polyfluoroalkyl acyl fluorides</c:v>
                </c:pt>
                <c:pt idx="43">
                  <c:v>Polyfluoroalkyl aldehydes</c:v>
                </c:pt>
                <c:pt idx="44">
                  <c:v>Polyfluoroalkyl amides</c:v>
                </c:pt>
                <c:pt idx="45">
                  <c:v>Polyfluoroalkyl amines</c:v>
                </c:pt>
                <c:pt idx="46">
                  <c:v>Polyfluoroalkyl anhydrides</c:v>
                </c:pt>
                <c:pt idx="47">
                  <c:v>Polyfluoroalkyl borates</c:v>
                </c:pt>
                <c:pt idx="48">
                  <c:v>Polyfluoroalkyl ether alcohols</c:v>
                </c:pt>
                <c:pt idx="49">
                  <c:v>Polyfluoroalkyl ketones</c:v>
                </c:pt>
                <c:pt idx="50">
                  <c:v>Polyfluoroalkyl sulfites</c:v>
                </c:pt>
                <c:pt idx="51">
                  <c:v>Polyfluoroalkyl trifluoromethane-sulfonates</c:v>
                </c:pt>
                <c:pt idx="52">
                  <c:v>Semi-fluorinated alkanes</c:v>
                </c:pt>
              </c:strCache>
            </c:strRef>
          </c:cat>
          <c:val>
            <c:numRef>
              <c:f>'75-final'!$X$2:$X$54</c:f>
              <c:numCache>
                <c:formatCode>General</c:formatCode>
                <c:ptCount val="53"/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12">
                  <c:v>1</c:v>
                </c:pt>
                <c:pt idx="14">
                  <c:v>1</c:v>
                </c:pt>
                <c:pt idx="15">
                  <c:v>2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45-437E-9EE4-E5297831CAF8}"/>
            </c:ext>
          </c:extLst>
        </c:ser>
        <c:ser>
          <c:idx val="2"/>
          <c:order val="2"/>
          <c:tx>
            <c:strRef>
              <c:f>'75-final'!$Y$1</c:f>
              <c:strCache>
                <c:ptCount val="1"/>
                <c:pt idx="0">
                  <c:v>PFAS-Landscape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'75-final'!$V$2:$V$54</c:f>
              <c:strCache>
                <c:ptCount val="53"/>
                <c:pt idx="0">
                  <c:v>Perfluoroalkyl carboxylates</c:v>
                </c:pt>
                <c:pt idx="1">
                  <c:v>Perfluoroalkane sulfonates</c:v>
                </c:pt>
                <c:pt idx="2">
                  <c:v>Perfluoroalkane sulfonamides</c:v>
                </c:pt>
                <c:pt idx="3">
                  <c:v>Perfluoroalkyl ether carboxylates</c:v>
                </c:pt>
                <c:pt idx="4">
                  <c:v>Fluorotelomer alcohols</c:v>
                </c:pt>
                <c:pt idx="5">
                  <c:v>Fluorotelomer acrylates</c:v>
                </c:pt>
                <c:pt idx="6">
                  <c:v>Polyfluoroalkyl ethers</c:v>
                </c:pt>
                <c:pt idx="7">
                  <c:v>Semi-fluorinated alkenes</c:v>
                </c:pt>
                <c:pt idx="8">
                  <c:v>Polyfluorinated alcohols</c:v>
                </c:pt>
                <c:pt idx="9">
                  <c:v>Polyfluoroalkyl carboxylates</c:v>
                </c:pt>
                <c:pt idx="10">
                  <c:v>Fluorotelomer carboxylates</c:v>
                </c:pt>
                <c:pt idx="11">
                  <c:v>Fluorotelomer phosphate esters</c:v>
                </c:pt>
                <c:pt idx="12">
                  <c:v>Fluorotelomer sulfonates</c:v>
                </c:pt>
                <c:pt idx="13">
                  <c:v>N-alkyl perfluoroalkane sulfonamidoacetic acids</c:v>
                </c:pt>
                <c:pt idx="14">
                  <c:v>N-alkyl perfluoroalkane sulfonamidoethanols</c:v>
                </c:pt>
                <c:pt idx="15">
                  <c:v>Perfluoroalkyl polyether carboxylates</c:v>
                </c:pt>
                <c:pt idx="16">
                  <c:v>Perfluoroalkyl polyether sulfonates</c:v>
                </c:pt>
                <c:pt idx="17">
                  <c:v>Perfluoroalkyl sulfonamido amines</c:v>
                </c:pt>
                <c:pt idx="18">
                  <c:v>Fluorotelomer amines</c:v>
                </c:pt>
                <c:pt idx="19">
                  <c:v>Fluorotelomer thiols</c:v>
                </c:pt>
                <c:pt idx="20">
                  <c:v>Perfluoro acrylates</c:v>
                </c:pt>
                <c:pt idx="21">
                  <c:v>Perfluoro carboxylic perfluoroalkyl sulfonic anhydrides</c:v>
                </c:pt>
                <c:pt idx="22">
                  <c:v>Perfluoro vinyl esters</c:v>
                </c:pt>
                <c:pt idx="23">
                  <c:v>Perfluoroalkane sulfonyl fluorides</c:v>
                </c:pt>
                <c:pt idx="24">
                  <c:v>Perfluoroalkyl acyl fluorides</c:v>
                </c:pt>
                <c:pt idx="25">
                  <c:v>Perfluoroalkyl aldehydes</c:v>
                </c:pt>
                <c:pt idx="26">
                  <c:v>Perfluoroalkyl alkyl ethers</c:v>
                </c:pt>
                <c:pt idx="27">
                  <c:v>Perfluoroalkyl amide carboxylates</c:v>
                </c:pt>
                <c:pt idx="28">
                  <c:v>Perfluoroalkyl amides</c:v>
                </c:pt>
                <c:pt idx="29">
                  <c:v>Perfluoroalkyl amidines</c:v>
                </c:pt>
                <c:pt idx="30">
                  <c:v>Perfluoroalkyl amino alcohols</c:v>
                </c:pt>
                <c:pt idx="31">
                  <c:v>Perfluoroalkyl anhydrides</c:v>
                </c:pt>
                <c:pt idx="32">
                  <c:v>Perfluoroalkyl ether acyl fluorides</c:v>
                </c:pt>
                <c:pt idx="33">
                  <c:v>Perfluoroalkyl ether alcohols</c:v>
                </c:pt>
                <c:pt idx="34">
                  <c:v>Perfluoroalkyl ether sulfonates</c:v>
                </c:pt>
                <c:pt idx="35">
                  <c:v>Perfluoroalkyl ketones</c:v>
                </c:pt>
                <c:pt idx="36">
                  <c:v>Perfluoroalkyl polyether alcohols</c:v>
                </c:pt>
                <c:pt idx="37">
                  <c:v>Perfluoroalkyl sulfanyl carboxylates</c:v>
                </c:pt>
                <c:pt idx="38">
                  <c:v>Perfluoroalkyl trifluoromethane-sulfonates</c:v>
                </c:pt>
                <c:pt idx="39">
                  <c:v>Perfluoroalkyl vinyl ethers</c:v>
                </c:pt>
                <c:pt idx="40">
                  <c:v>Perfluoroallyl fluorosulfates</c:v>
                </c:pt>
                <c:pt idx="41">
                  <c:v>Polyfluoroalkane sulfonates</c:v>
                </c:pt>
                <c:pt idx="42">
                  <c:v>Polyfluoroalkyl acyl fluorides</c:v>
                </c:pt>
                <c:pt idx="43">
                  <c:v>Polyfluoroalkyl aldehydes</c:v>
                </c:pt>
                <c:pt idx="44">
                  <c:v>Polyfluoroalkyl amides</c:v>
                </c:pt>
                <c:pt idx="45">
                  <c:v>Polyfluoroalkyl amines</c:v>
                </c:pt>
                <c:pt idx="46">
                  <c:v>Polyfluoroalkyl anhydrides</c:v>
                </c:pt>
                <c:pt idx="47">
                  <c:v>Polyfluoroalkyl borates</c:v>
                </c:pt>
                <c:pt idx="48">
                  <c:v>Polyfluoroalkyl ether alcohols</c:v>
                </c:pt>
                <c:pt idx="49">
                  <c:v>Polyfluoroalkyl ketones</c:v>
                </c:pt>
                <c:pt idx="50">
                  <c:v>Polyfluoroalkyl sulfites</c:v>
                </c:pt>
                <c:pt idx="51">
                  <c:v>Polyfluoroalkyl trifluoromethane-sulfonates</c:v>
                </c:pt>
                <c:pt idx="52">
                  <c:v>Semi-fluorinated alkanes</c:v>
                </c:pt>
              </c:strCache>
            </c:strRef>
          </c:cat>
          <c:val>
            <c:numRef>
              <c:f>'75-final'!$Y$2:$Y$54</c:f>
              <c:numCache>
                <c:formatCode>General</c:formatCode>
                <c:ptCount val="53"/>
                <c:pt idx="0">
                  <c:v>2</c:v>
                </c:pt>
                <c:pt idx="3">
                  <c:v>1</c:v>
                </c:pt>
                <c:pt idx="4">
                  <c:v>4</c:v>
                </c:pt>
                <c:pt idx="6">
                  <c:v>6</c:v>
                </c:pt>
                <c:pt idx="7">
                  <c:v>4</c:v>
                </c:pt>
                <c:pt idx="8">
                  <c:v>5</c:v>
                </c:pt>
                <c:pt idx="9">
                  <c:v>3</c:v>
                </c:pt>
                <c:pt idx="10">
                  <c:v>1</c:v>
                </c:pt>
                <c:pt idx="18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8">
                  <c:v>3</c:v>
                </c:pt>
                <c:pt idx="30">
                  <c:v>1</c:v>
                </c:pt>
                <c:pt idx="31">
                  <c:v>1</c:v>
                </c:pt>
                <c:pt idx="35">
                  <c:v>1</c:v>
                </c:pt>
                <c:pt idx="36">
                  <c:v>1</c:v>
                </c:pt>
                <c:pt idx="39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9">
                  <c:v>1</c:v>
                </c:pt>
                <c:pt idx="51">
                  <c:v>1</c:v>
                </c:pt>
                <c:pt idx="5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45-437E-9EE4-E5297831CA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85824920"/>
        <c:axId val="485825248"/>
        <c:axId val="0"/>
      </c:bar3DChart>
      <c:catAx>
        <c:axId val="4858249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85825248"/>
        <c:crosses val="autoZero"/>
        <c:auto val="1"/>
        <c:lblAlgn val="ctr"/>
        <c:lblOffset val="100"/>
        <c:noMultiLvlLbl val="0"/>
      </c:catAx>
      <c:valAx>
        <c:axId val="485825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5824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6B7F2-7FA8-4D91-A2BF-95641A263CDC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601C1-F6A8-44AA-A40B-344E4E64C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02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7E5F-DA71-4C12-9B24-93EA971AA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AA608A-8191-48EC-B008-ACAAFE845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D5DF3-C44E-478D-B7E4-7D0635870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3BCF6-E377-49E2-AD4C-7C86B8D02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E7C65-5F37-4F55-8AD3-2ACEEF26C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65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BB7D-2A22-4EBC-95FA-B512F0CD0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C271C-1EF5-4787-9F46-2B9B60B18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F0F85-F99B-455E-A241-757B96E6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1299A-38E6-4B5C-8975-888F5C424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6379C-05B1-43D3-A0D1-AD0102375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021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AFD18D-46C4-4D96-9389-99C9C4CE6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C40281-F5BB-4BFD-BE4E-D3923A93C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3D27F-EF65-4AA5-A45D-EDBBA9F2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25B9E-4F7A-4B89-BF86-37857D1DC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F5AC-2FF6-44F8-8449-D8A5D1FAF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00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87B7D-0834-4815-86A1-925FA2C16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D6803-4CD0-46C4-8835-C2B101C33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EB2F3-23C8-4CF6-893C-5B47CEE3F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AF1F5-4E40-460D-AC82-51D9449B1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8A790-3222-4686-B478-4DAEE12EA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89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09117-A858-4750-8D04-25BC903DB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BC390-B9CC-473F-961D-2B27FB4C7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3211A-22B1-4008-AFBA-B46E35D88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50FF1-DFA2-43ED-9681-D66725D0E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D4EC8-F94E-4915-B57C-4E2F62692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5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658F1-907E-4B1E-A72A-6946C5172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15342-70AA-4D3A-94D1-ADCD78EA36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C88E0F-9EE3-461A-B246-312CE117D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9A6139-CEF0-47F3-B0EC-AF0B55B8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1F363-EA81-47BE-AA57-5340DF865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10ED6-0B92-4965-B9D8-1B916FDDE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4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8AB78-DE4E-4E81-88DE-AA911DA3E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7C8AE-9CEB-4475-B8A0-125A8D173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17B8E-1498-475B-9302-87C134E6F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4C7EC9-7780-4C87-99AC-7BE991AE3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2536F7-2D88-4147-9AB8-B5DC85139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CE3353-F104-4843-A4CE-C9C7724B2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218BCD-8493-4941-97D6-CC6B69B93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59D59F-1FAF-4B5C-8BAB-F9AE5BDA9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90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FEFCE-5515-4569-A6F9-6669B85F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45E678-F2E5-4CE3-B020-95E213437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60913F-AFA1-4C8D-B990-4F9CF09BD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E94224-7C32-4926-922C-10FFDA83B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90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ADD52A-2CFF-4D22-B367-574458E6F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5246E0-CFAA-495D-923A-0399EFB9F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9CD10-D735-4F03-9028-4DE55E9C5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981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59462-1B68-4284-A78F-D3C50A6EB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34BD8-23E8-4BDC-899E-F0629E37C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8B418-5627-42AA-B4AC-2D7B94A7E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F2559-3622-4C9D-A2E2-EA82C1202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98029-5456-4CCF-8CBE-B2A045C2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5AE6F1-5887-491D-B27C-8592977D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17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CFA8-78FC-461D-9D63-4E8F72901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10E7A0-EFA0-4FC3-A0D9-3E2C2E57E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2BC4C-57FA-45E6-A158-A7D23AC77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C7386A-4ABC-4AB3-9055-E5D8E1639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22500-98FE-49AE-9A83-A37B0F198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A2274-1C0F-4548-B52E-798ED09C4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7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B74BB9-3407-4C64-916E-8C4FEB93B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27EA3-C218-42B2-AD1F-77F29D9A0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8B0A6-3B5A-4293-B762-5FB43CED5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6C744-48B5-4D8D-8826-E8EF181B9F4D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425ED-2B01-4FCF-B05D-4CB777E55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1ADF1-D495-43BB-83B4-112C574BF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AA830-234A-430A-BEF4-529B21E1C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9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hevron 38">
            <a:extLst>
              <a:ext uri="{FF2B5EF4-FFF2-40B4-BE49-F238E27FC236}">
                <a16:creationId xmlns:a16="http://schemas.microsoft.com/office/drawing/2014/main" id="{1BA9D036-35A7-4A6D-ABD7-BA040F8AFCA6}"/>
              </a:ext>
            </a:extLst>
          </p:cNvPr>
          <p:cNvSpPr/>
          <p:nvPr/>
        </p:nvSpPr>
        <p:spPr>
          <a:xfrm>
            <a:off x="7654930" y="2300352"/>
            <a:ext cx="1936239" cy="939568"/>
          </a:xfrm>
          <a:prstGeom prst="chevron">
            <a:avLst>
              <a:gd name="adj" fmla="val 40529"/>
            </a:avLst>
          </a:prstGeom>
          <a:solidFill>
            <a:srgbClr val="FFFF00"/>
          </a:solidFill>
          <a:ln w="25400" cap="flat" cmpd="sng" algn="ctr">
            <a:noFill/>
            <a:prstDash val="solid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Pentagon 28">
            <a:extLst>
              <a:ext uri="{FF2B5EF4-FFF2-40B4-BE49-F238E27FC236}">
                <a16:creationId xmlns:a16="http://schemas.microsoft.com/office/drawing/2014/main" id="{8B789D6D-C55F-4939-B18E-C4A505E71D74}"/>
              </a:ext>
            </a:extLst>
          </p:cNvPr>
          <p:cNvSpPr/>
          <p:nvPr/>
        </p:nvSpPr>
        <p:spPr>
          <a:xfrm>
            <a:off x="1286889" y="2289712"/>
            <a:ext cx="1467234" cy="939567"/>
          </a:xfrm>
          <a:prstGeom prst="homePlate">
            <a:avLst/>
          </a:prstGeom>
          <a:solidFill>
            <a:srgbClr val="CCECFF"/>
          </a:solidFill>
          <a:ln w="25400" cap="flat" cmpd="sng" algn="ctr">
            <a:noFill/>
            <a:prstDash val="solid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B5833119-61FB-4E00-AB67-769B7B917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1373" y="2418633"/>
            <a:ext cx="1386177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Arial" pitchFamily="34" charset="0"/>
              </a:rPr>
              <a:t>Step 0: Characterizing the PFAS library</a:t>
            </a:r>
          </a:p>
        </p:txBody>
      </p:sp>
      <p:sp>
        <p:nvSpPr>
          <p:cNvPr id="5" name="Text Box 23">
            <a:extLst>
              <a:ext uri="{FF2B5EF4-FFF2-40B4-BE49-F238E27FC236}">
                <a16:creationId xmlns:a16="http://schemas.microsoft.com/office/drawing/2014/main" id="{7EFC3293-548E-4C76-923A-CD92C49B8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2353" y="1509209"/>
            <a:ext cx="129197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Data collection;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Pre-defined structural categories</a:t>
            </a:r>
          </a:p>
        </p:txBody>
      </p:sp>
      <p:sp>
        <p:nvSpPr>
          <p:cNvPr id="15" name="Chevron 29">
            <a:extLst>
              <a:ext uri="{FF2B5EF4-FFF2-40B4-BE49-F238E27FC236}">
                <a16:creationId xmlns:a16="http://schemas.microsoft.com/office/drawing/2014/main" id="{8682E400-75E9-4473-AE62-FBB6D96BBC2A}"/>
              </a:ext>
            </a:extLst>
          </p:cNvPr>
          <p:cNvSpPr/>
          <p:nvPr/>
        </p:nvSpPr>
        <p:spPr>
          <a:xfrm>
            <a:off x="2430489" y="2300352"/>
            <a:ext cx="2063713" cy="939567"/>
          </a:xfrm>
          <a:prstGeom prst="chevron">
            <a:avLst>
              <a:gd name="adj" fmla="val 40529"/>
            </a:avLst>
          </a:prstGeom>
          <a:solidFill>
            <a:srgbClr val="9BBB59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89AC138D-17FB-4D28-8BEA-55889EC19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360" y="1878322"/>
            <a:ext cx="177484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 On Wkgrp-31 list;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i="1" kern="0" dirty="0">
                <a:solidFill>
                  <a:prstClr val="black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rPr>
              <a:t>Availability of in vivo data</a:t>
            </a:r>
            <a:endParaRPr kumimoji="0" lang="en-US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sp>
        <p:nvSpPr>
          <p:cNvPr id="12" name="Chevron 38">
            <a:extLst>
              <a:ext uri="{FF2B5EF4-FFF2-40B4-BE49-F238E27FC236}">
                <a16:creationId xmlns:a16="http://schemas.microsoft.com/office/drawing/2014/main" id="{E6DC8C1D-2C79-4575-83B4-114524AC01BF}"/>
              </a:ext>
            </a:extLst>
          </p:cNvPr>
          <p:cNvSpPr/>
          <p:nvPr/>
        </p:nvSpPr>
        <p:spPr>
          <a:xfrm>
            <a:off x="4189076" y="2312436"/>
            <a:ext cx="2047546" cy="939568"/>
          </a:xfrm>
          <a:prstGeom prst="chevron">
            <a:avLst>
              <a:gd name="adj" fmla="val 40529"/>
            </a:avLst>
          </a:prstGeom>
          <a:solidFill>
            <a:srgbClr val="8064A2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hevron 39">
            <a:extLst>
              <a:ext uri="{FF2B5EF4-FFF2-40B4-BE49-F238E27FC236}">
                <a16:creationId xmlns:a16="http://schemas.microsoft.com/office/drawing/2014/main" id="{868A501B-FE6E-4D6A-98A4-9B0CB7F1718C}"/>
              </a:ext>
            </a:extLst>
          </p:cNvPr>
          <p:cNvSpPr/>
          <p:nvPr/>
        </p:nvSpPr>
        <p:spPr>
          <a:xfrm>
            <a:off x="5959307" y="2301983"/>
            <a:ext cx="1979315" cy="948931"/>
          </a:xfrm>
          <a:prstGeom prst="chevron">
            <a:avLst>
              <a:gd name="adj" fmla="val 40529"/>
            </a:avLst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 Box 14">
            <a:extLst>
              <a:ext uri="{FF2B5EF4-FFF2-40B4-BE49-F238E27FC236}">
                <a16:creationId xmlns:a16="http://schemas.microsoft.com/office/drawing/2014/main" id="{1DA511FB-BDED-4292-BA6B-FDF4FDEFB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5632" y="4294131"/>
            <a:ext cx="19987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Arial" pitchFamily="34" charset="0"/>
              </a:rPr>
              <a:t>*2 categories contained only 1 chemical, so were not included</a:t>
            </a:r>
          </a:p>
        </p:txBody>
      </p:sp>
      <p:sp>
        <p:nvSpPr>
          <p:cNvPr id="22" name="Text Box 9">
            <a:extLst>
              <a:ext uri="{FF2B5EF4-FFF2-40B4-BE49-F238E27FC236}">
                <a16:creationId xmlns:a16="http://schemas.microsoft.com/office/drawing/2014/main" id="{7FB54546-4369-43D3-8954-EE8AFE348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4506" y="2363903"/>
            <a:ext cx="172013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Arial" pitchFamily="34" charset="0"/>
              </a:rPr>
              <a:t>Step 1: Select substances from categories of greatest interest to the Agency</a:t>
            </a:r>
          </a:p>
        </p:txBody>
      </p:sp>
      <p:sp>
        <p:nvSpPr>
          <p:cNvPr id="23" name="Text Box 23">
            <a:extLst>
              <a:ext uri="{FF2B5EF4-FFF2-40B4-BE49-F238E27FC236}">
                <a16:creationId xmlns:a16="http://schemas.microsoft.com/office/drawing/2014/main" id="{4D843F28-E1BA-4475-AB30-5014A3CB1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3340" y="4156637"/>
            <a:ext cx="149547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10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Agency interest</a:t>
            </a: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285749C2-8611-4B9D-BCB8-CECBC4D00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01" y="5032113"/>
            <a:ext cx="232814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i="1" kern="0" dirty="0">
                <a:solidFill>
                  <a:prstClr val="black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rPr>
              <a:t>Availability of in vivo data</a:t>
            </a:r>
          </a:p>
        </p:txBody>
      </p:sp>
      <p:sp>
        <p:nvSpPr>
          <p:cNvPr id="25" name="Text Box 9">
            <a:extLst>
              <a:ext uri="{FF2B5EF4-FFF2-40B4-BE49-F238E27FC236}">
                <a16:creationId xmlns:a16="http://schemas.microsoft.com/office/drawing/2014/main" id="{0E5CB5F0-7FB1-49FC-A04E-C991409E1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0791" y="1414244"/>
            <a:ext cx="22913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Arial" pitchFamily="34" charset="0"/>
              </a:rPr>
              <a:t>Maximizing Read-across</a:t>
            </a:r>
          </a:p>
        </p:txBody>
      </p:sp>
      <p:sp>
        <p:nvSpPr>
          <p:cNvPr id="26" name="Text Box 9">
            <a:extLst>
              <a:ext uri="{FF2B5EF4-FFF2-40B4-BE49-F238E27FC236}">
                <a16:creationId xmlns:a16="http://schemas.microsoft.com/office/drawing/2014/main" id="{FD3FD4F3-48A6-4FC3-9AE9-2BF1084CF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5102" y="1442766"/>
            <a:ext cx="30785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Arial" pitchFamily="34" charset="0"/>
              </a:rPr>
              <a:t>Capturing Structural Diversity</a:t>
            </a:r>
          </a:p>
        </p:txBody>
      </p:sp>
      <p:sp>
        <p:nvSpPr>
          <p:cNvPr id="28" name="Text Box 9">
            <a:extLst>
              <a:ext uri="{FF2B5EF4-FFF2-40B4-BE49-F238E27FC236}">
                <a16:creationId xmlns:a16="http://schemas.microsoft.com/office/drawing/2014/main" id="{D381E979-0AF6-4046-8FE4-9E79B5727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418" y="2413372"/>
            <a:ext cx="171680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Arial" pitchFamily="34" charset="0"/>
              </a:rPr>
              <a:t>Step 2: Select substances from categories of interest to the Agency</a:t>
            </a:r>
          </a:p>
        </p:txBody>
      </p:sp>
      <p:sp>
        <p:nvSpPr>
          <p:cNvPr id="29" name="Text Box 9">
            <a:extLst>
              <a:ext uri="{FF2B5EF4-FFF2-40B4-BE49-F238E27FC236}">
                <a16:creationId xmlns:a16="http://schemas.microsoft.com/office/drawing/2014/main" id="{D6664966-B132-446E-9CF6-E2AF3D30F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8741" y="2396071"/>
            <a:ext cx="161615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Arial" pitchFamily="34" charset="0"/>
              </a:rPr>
              <a:t>Step 3: Select substances from remaining categories with in vivo data</a:t>
            </a:r>
          </a:p>
        </p:txBody>
      </p:sp>
      <p:sp>
        <p:nvSpPr>
          <p:cNvPr id="30" name="Text Box 9">
            <a:extLst>
              <a:ext uri="{FF2B5EF4-FFF2-40B4-BE49-F238E27FC236}">
                <a16:creationId xmlns:a16="http://schemas.microsoft.com/office/drawing/2014/main" id="{A03F8669-029E-410B-89C6-5DCDE19C1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4124" y="2348763"/>
            <a:ext cx="148748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Arial" pitchFamily="34" charset="0"/>
              </a:rPr>
              <a:t>Step 4: Select substances from categories of interest to the Agency</a:t>
            </a:r>
          </a:p>
        </p:txBody>
      </p:sp>
      <p:sp>
        <p:nvSpPr>
          <p:cNvPr id="31" name="Text Box 24">
            <a:extLst>
              <a:ext uri="{FF2B5EF4-FFF2-40B4-BE49-F238E27FC236}">
                <a16:creationId xmlns:a16="http://schemas.microsoft.com/office/drawing/2014/main" id="{8A4B6AA2-741D-4FC1-BD04-96A26ECA4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56" y="1870280"/>
            <a:ext cx="230169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i="1" kern="0" dirty="0">
                <a:solidFill>
                  <a:prstClr val="black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rPr>
              <a:t>On EPA-PFAS list;</a:t>
            </a:r>
            <a:endParaRPr kumimoji="0" lang="en-US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i="1" kern="0" dirty="0">
                <a:solidFill>
                  <a:prstClr val="black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rPr>
              <a:t>Availability of in vivo data</a:t>
            </a:r>
            <a:endParaRPr kumimoji="0" lang="en-US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grpSp>
        <p:nvGrpSpPr>
          <p:cNvPr id="32" name="Group 43">
            <a:extLst>
              <a:ext uri="{FF2B5EF4-FFF2-40B4-BE49-F238E27FC236}">
                <a16:creationId xmlns:a16="http://schemas.microsoft.com/office/drawing/2014/main" id="{20896CB8-F430-421D-AA30-2650AD3F05C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3248925" y="3074404"/>
            <a:ext cx="1123950" cy="1439866"/>
            <a:chOff x="2160" y="749"/>
            <a:chExt cx="708" cy="907"/>
          </a:xfrm>
        </p:grpSpPr>
        <p:sp>
          <p:nvSpPr>
            <p:cNvPr id="33" name="AutoShape 9">
              <a:extLst>
                <a:ext uri="{FF2B5EF4-FFF2-40B4-BE49-F238E27FC236}">
                  <a16:creationId xmlns:a16="http://schemas.microsoft.com/office/drawing/2014/main" id="{257B899A-7682-49FB-89A8-46BCCD66D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440"/>
              <a:ext cx="576" cy="96"/>
            </a:xfrm>
            <a:prstGeom prst="rightArrow">
              <a:avLst>
                <a:gd name="adj1" fmla="val 50000"/>
                <a:gd name="adj2" fmla="val 150000"/>
              </a:avLst>
            </a:prstGeom>
            <a:solidFill>
              <a:srgbClr val="FF7C80"/>
            </a:solidFill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00">
                <a:solidFill>
                  <a:srgbClr val="000000"/>
                </a:solidFill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34" name="Text Box 8">
              <a:extLst>
                <a:ext uri="{FF2B5EF4-FFF2-40B4-BE49-F238E27FC236}">
                  <a16:creationId xmlns:a16="http://schemas.microsoft.com/office/drawing/2014/main" id="{F0388AFA-B4BA-4FBC-B1F3-A22C1097D7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2349" y="1137"/>
              <a:ext cx="907" cy="131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rgbClr val="FF7C80"/>
              </a:solidFill>
              <a:miter lim="800000"/>
              <a:headEnd/>
              <a:tailEnd/>
            </a:ln>
            <a:effectLst/>
          </p:spPr>
          <p:txBody>
            <a:bodyPr wrap="none" lIns="27432" tIns="27432" rIns="27432" bIns="27432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100" i="1" dirty="0">
                  <a:solidFill>
                    <a:srgbClr val="000000"/>
                  </a:solidFill>
                  <a:latin typeface="Arial" charset="0"/>
                  <a:ea typeface="ＭＳ Ｐゴシック" pitchFamily="1" charset="-128"/>
                </a:rPr>
                <a:t>5 structural categories</a:t>
              </a:r>
            </a:p>
          </p:txBody>
        </p:sp>
      </p:grpSp>
      <p:grpSp>
        <p:nvGrpSpPr>
          <p:cNvPr id="35" name="Group 43">
            <a:extLst>
              <a:ext uri="{FF2B5EF4-FFF2-40B4-BE49-F238E27FC236}">
                <a16:creationId xmlns:a16="http://schemas.microsoft.com/office/drawing/2014/main" id="{5CF02CFD-E6B9-474C-9FE1-06683B7109C2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388635" y="3254255"/>
            <a:ext cx="1552934" cy="1522416"/>
            <a:chOff x="2160" y="1030"/>
            <a:chExt cx="688" cy="959"/>
          </a:xfrm>
        </p:grpSpPr>
        <p:sp>
          <p:nvSpPr>
            <p:cNvPr id="36" name="AutoShape 9">
              <a:extLst>
                <a:ext uri="{FF2B5EF4-FFF2-40B4-BE49-F238E27FC236}">
                  <a16:creationId xmlns:a16="http://schemas.microsoft.com/office/drawing/2014/main" id="{2899C1CB-CBBB-41CF-A440-81B5573D97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439"/>
              <a:ext cx="596" cy="97"/>
            </a:xfrm>
            <a:prstGeom prst="rightArrow">
              <a:avLst>
                <a:gd name="adj1" fmla="val 50000"/>
                <a:gd name="adj2" fmla="val 150000"/>
              </a:avLst>
            </a:prstGeom>
            <a:solidFill>
              <a:srgbClr val="FF7C80"/>
            </a:solidFill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00">
                <a:solidFill>
                  <a:srgbClr val="000000"/>
                </a:solidFill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37" name="Text Box 8">
              <a:extLst>
                <a:ext uri="{FF2B5EF4-FFF2-40B4-BE49-F238E27FC236}">
                  <a16:creationId xmlns:a16="http://schemas.microsoft.com/office/drawing/2014/main" id="{33EA78FB-25BB-40ED-A129-C591138B8C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2322" y="1464"/>
              <a:ext cx="959" cy="92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rgbClr val="FF7C80"/>
              </a:solidFill>
              <a:miter lim="800000"/>
              <a:headEnd/>
              <a:tailEnd/>
            </a:ln>
            <a:effectLst/>
          </p:spPr>
          <p:txBody>
            <a:bodyPr wrap="none" lIns="27432" tIns="27432" rIns="27432" bIns="27432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100" i="1" dirty="0">
                  <a:solidFill>
                    <a:srgbClr val="000000"/>
                  </a:solidFill>
                  <a:latin typeface="Arial" charset="0"/>
                  <a:ea typeface="ＭＳ Ｐゴシック" pitchFamily="1" charset="-128"/>
                </a:rPr>
                <a:t>+2 structural categories</a:t>
              </a:r>
            </a:p>
          </p:txBody>
        </p:sp>
      </p:grpSp>
      <p:sp>
        <p:nvSpPr>
          <p:cNvPr id="39" name="AutoShape 9">
            <a:extLst>
              <a:ext uri="{FF2B5EF4-FFF2-40B4-BE49-F238E27FC236}">
                <a16:creationId xmlns:a16="http://schemas.microsoft.com/office/drawing/2014/main" id="{03734920-E208-4581-B12C-D8E1D487F3D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53767" y="4323622"/>
            <a:ext cx="2341087" cy="1524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7C80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40" name="Text Box 8">
            <a:extLst>
              <a:ext uri="{FF2B5EF4-FFF2-40B4-BE49-F238E27FC236}">
                <a16:creationId xmlns:a16="http://schemas.microsoft.com/office/drawing/2014/main" id="{D5BAF423-14FB-4228-9167-1FA9D1243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8145" y="5559240"/>
            <a:ext cx="1092632" cy="387798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FF7C80"/>
            </a:solidFill>
            <a:miter lim="800000"/>
            <a:headEnd/>
            <a:tailEnd/>
          </a:ln>
          <a:effectLst/>
        </p:spPr>
        <p:txBody>
          <a:bodyPr wrap="square" lIns="27432" tIns="27432" rIns="27432" bIns="27432"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200" i="1" dirty="0">
                <a:solidFill>
                  <a:srgbClr val="000000"/>
                </a:solidFill>
                <a:latin typeface="Arial" charset="0"/>
                <a:ea typeface="ＭＳ Ｐゴシック" pitchFamily="1" charset="-128"/>
              </a:rPr>
              <a:t>53 structural categories</a:t>
            </a:r>
          </a:p>
        </p:txBody>
      </p:sp>
      <p:sp>
        <p:nvSpPr>
          <p:cNvPr id="41" name="Text Box 24">
            <a:extLst>
              <a:ext uri="{FF2B5EF4-FFF2-40B4-BE49-F238E27FC236}">
                <a16:creationId xmlns:a16="http://schemas.microsoft.com/office/drawing/2014/main" id="{208F76BC-35C8-4F6B-9D6D-DAC5898F6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6622" y="1869465"/>
            <a:ext cx="111887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i="1" kern="0" dirty="0">
                <a:solidFill>
                  <a:prstClr val="black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rPr>
              <a:t>Availability of in vivo data</a:t>
            </a:r>
            <a:endParaRPr kumimoji="0" lang="en-US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sp>
        <p:nvSpPr>
          <p:cNvPr id="42" name="AutoShape 7">
            <a:extLst>
              <a:ext uri="{FF2B5EF4-FFF2-40B4-BE49-F238E27FC236}">
                <a16:creationId xmlns:a16="http://schemas.microsoft.com/office/drawing/2014/main" id="{398C3519-D165-4352-9B0D-E67AC2172C67}"/>
              </a:ext>
            </a:extLst>
          </p:cNvPr>
          <p:cNvSpPr>
            <a:spLocks/>
          </p:cNvSpPr>
          <p:nvPr/>
        </p:nvSpPr>
        <p:spPr bwMode="auto">
          <a:xfrm rot="16200000">
            <a:off x="4938778" y="-679428"/>
            <a:ext cx="290602" cy="4985709"/>
          </a:xfrm>
          <a:prstGeom prst="righ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100">
              <a:solidFill>
                <a:srgbClr val="000000"/>
              </a:solidFill>
              <a:latin typeface="Arial" charset="0"/>
              <a:ea typeface="ＭＳ Ｐゴシック" pitchFamily="1" charset="-128"/>
            </a:endParaRPr>
          </a:p>
        </p:txBody>
      </p:sp>
      <p:sp>
        <p:nvSpPr>
          <p:cNvPr id="43" name="AutoShape 7">
            <a:extLst>
              <a:ext uri="{FF2B5EF4-FFF2-40B4-BE49-F238E27FC236}">
                <a16:creationId xmlns:a16="http://schemas.microsoft.com/office/drawing/2014/main" id="{48B29A62-A9A0-49F6-AADC-DFB61B6AD722}"/>
              </a:ext>
            </a:extLst>
          </p:cNvPr>
          <p:cNvSpPr>
            <a:spLocks/>
          </p:cNvSpPr>
          <p:nvPr/>
        </p:nvSpPr>
        <p:spPr bwMode="auto">
          <a:xfrm rot="16200000">
            <a:off x="9087016" y="350019"/>
            <a:ext cx="260927" cy="2977557"/>
          </a:xfrm>
          <a:prstGeom prst="righ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100">
              <a:solidFill>
                <a:srgbClr val="000000"/>
              </a:solidFill>
              <a:latin typeface="Arial" charset="0"/>
              <a:ea typeface="ＭＳ Ｐゴシック" pitchFamily="1" charset="-128"/>
            </a:endParaRPr>
          </a:p>
        </p:txBody>
      </p:sp>
      <p:grpSp>
        <p:nvGrpSpPr>
          <p:cNvPr id="45" name="Group 43">
            <a:extLst>
              <a:ext uri="{FF2B5EF4-FFF2-40B4-BE49-F238E27FC236}">
                <a16:creationId xmlns:a16="http://schemas.microsoft.com/office/drawing/2014/main" id="{70A00218-7BC5-4886-A2EA-15BE9489560C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6349144" y="3334259"/>
            <a:ext cx="1686812" cy="1522416"/>
            <a:chOff x="2160" y="1000"/>
            <a:chExt cx="546" cy="959"/>
          </a:xfrm>
        </p:grpSpPr>
        <p:sp>
          <p:nvSpPr>
            <p:cNvPr id="46" name="AutoShape 9">
              <a:extLst>
                <a:ext uri="{FF2B5EF4-FFF2-40B4-BE49-F238E27FC236}">
                  <a16:creationId xmlns:a16="http://schemas.microsoft.com/office/drawing/2014/main" id="{67773511-588B-4A73-A340-932EB15A3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439"/>
              <a:ext cx="475" cy="97"/>
            </a:xfrm>
            <a:prstGeom prst="rightArrow">
              <a:avLst>
                <a:gd name="adj1" fmla="val 50000"/>
                <a:gd name="adj2" fmla="val 150000"/>
              </a:avLst>
            </a:prstGeom>
            <a:solidFill>
              <a:srgbClr val="FF7C80"/>
            </a:solidFill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00">
                <a:solidFill>
                  <a:srgbClr val="000000"/>
                </a:solidFill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47" name="Text Box 8">
              <a:extLst>
                <a:ext uri="{FF2B5EF4-FFF2-40B4-BE49-F238E27FC236}">
                  <a16:creationId xmlns:a16="http://schemas.microsoft.com/office/drawing/2014/main" id="{2C52CA16-068B-407F-9011-233B1BDA29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2193" y="1446"/>
              <a:ext cx="959" cy="67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rgbClr val="FF7C80"/>
              </a:solidFill>
              <a:miter lim="800000"/>
              <a:headEnd/>
              <a:tailEnd/>
            </a:ln>
            <a:effectLst/>
          </p:spPr>
          <p:txBody>
            <a:bodyPr wrap="none" lIns="27432" tIns="27432" rIns="27432" bIns="27432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100" i="1" dirty="0">
                  <a:solidFill>
                    <a:srgbClr val="000000"/>
                  </a:solidFill>
                  <a:latin typeface="Arial" charset="0"/>
                  <a:ea typeface="ＭＳ Ｐゴシック" pitchFamily="1" charset="-128"/>
                </a:rPr>
                <a:t>+5 structural categories</a:t>
              </a:r>
            </a:p>
          </p:txBody>
        </p:sp>
      </p:grpSp>
      <p:sp>
        <p:nvSpPr>
          <p:cNvPr id="48" name="Text Box 24">
            <a:extLst>
              <a:ext uri="{FF2B5EF4-FFF2-40B4-BE49-F238E27FC236}">
                <a16:creationId xmlns:a16="http://schemas.microsoft.com/office/drawing/2014/main" id="{FB1791E4-9AB4-4DDD-8CFF-D39F69540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4557" y="1885437"/>
            <a:ext cx="139766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EPA interest</a:t>
            </a:r>
            <a:r>
              <a:rPr lang="en-US" sz="1100" i="1" kern="0" dirty="0">
                <a:solidFill>
                  <a:prstClr val="black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rPr>
              <a:t> 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i="1" kern="0" dirty="0">
                <a:solidFill>
                  <a:prstClr val="black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rPr>
              <a:t>in vivo data lacking</a:t>
            </a:r>
            <a:endParaRPr kumimoji="0" lang="en-US" sz="1100" b="0" i="1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grpSp>
        <p:nvGrpSpPr>
          <p:cNvPr id="49" name="Group 43">
            <a:extLst>
              <a:ext uri="{FF2B5EF4-FFF2-40B4-BE49-F238E27FC236}">
                <a16:creationId xmlns:a16="http://schemas.microsoft.com/office/drawing/2014/main" id="{FE5A2D47-AF82-4D7F-816E-AFDBA437057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8021611" y="2944862"/>
            <a:ext cx="1068359" cy="1657354"/>
            <a:chOff x="2160" y="990"/>
            <a:chExt cx="755" cy="1044"/>
          </a:xfrm>
        </p:grpSpPr>
        <p:sp>
          <p:nvSpPr>
            <p:cNvPr id="50" name="AutoShape 9">
              <a:extLst>
                <a:ext uri="{FF2B5EF4-FFF2-40B4-BE49-F238E27FC236}">
                  <a16:creationId xmlns:a16="http://schemas.microsoft.com/office/drawing/2014/main" id="{9690EBE9-45B7-4A7C-ABDB-77D98B0B3E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440"/>
              <a:ext cx="576" cy="96"/>
            </a:xfrm>
            <a:prstGeom prst="rightArrow">
              <a:avLst>
                <a:gd name="adj1" fmla="val 50000"/>
                <a:gd name="adj2" fmla="val 150000"/>
              </a:avLst>
            </a:prstGeom>
            <a:solidFill>
              <a:srgbClr val="FF7C80"/>
            </a:solidFill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00">
                <a:solidFill>
                  <a:srgbClr val="000000"/>
                </a:solidFill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51" name="Text Box 8">
              <a:extLst>
                <a:ext uri="{FF2B5EF4-FFF2-40B4-BE49-F238E27FC236}">
                  <a16:creationId xmlns:a16="http://schemas.microsoft.com/office/drawing/2014/main" id="{5028B748-E748-4300-AFCC-62F7FA9BD1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2320" y="1438"/>
              <a:ext cx="1044" cy="147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rgbClr val="FF7C80"/>
              </a:solidFill>
              <a:miter lim="800000"/>
              <a:headEnd/>
              <a:tailEnd/>
            </a:ln>
            <a:effectLst/>
          </p:spPr>
          <p:txBody>
            <a:bodyPr wrap="square" lIns="27432" tIns="27432" rIns="27432" bIns="27432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100" i="1" dirty="0">
                  <a:solidFill>
                    <a:srgbClr val="000000"/>
                  </a:solidFill>
                  <a:latin typeface="Arial" charset="0"/>
                  <a:ea typeface="ＭＳ Ｐゴシック" pitchFamily="1" charset="-128"/>
                </a:rPr>
                <a:t>+6 structural categories*</a:t>
              </a:r>
            </a:p>
          </p:txBody>
        </p:sp>
      </p:grpSp>
      <p:sp>
        <p:nvSpPr>
          <p:cNvPr id="52" name="Chevron 38">
            <a:extLst>
              <a:ext uri="{FF2B5EF4-FFF2-40B4-BE49-F238E27FC236}">
                <a16:creationId xmlns:a16="http://schemas.microsoft.com/office/drawing/2014/main" id="{BBB8BC29-78D3-49EC-996D-B0B837D40E85}"/>
              </a:ext>
            </a:extLst>
          </p:cNvPr>
          <p:cNvSpPr/>
          <p:nvPr/>
        </p:nvSpPr>
        <p:spPr>
          <a:xfrm>
            <a:off x="9330836" y="2319407"/>
            <a:ext cx="1717091" cy="918060"/>
          </a:xfrm>
          <a:prstGeom prst="chevron">
            <a:avLst>
              <a:gd name="adj" fmla="val 40529"/>
            </a:avLst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Text Box 9">
            <a:extLst>
              <a:ext uri="{FF2B5EF4-FFF2-40B4-BE49-F238E27FC236}">
                <a16:creationId xmlns:a16="http://schemas.microsoft.com/office/drawing/2014/main" id="{B40CB2CC-5547-4FD4-8878-41330FD1D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829" y="2404470"/>
            <a:ext cx="143008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1" charset="-128"/>
                <a:cs typeface="Arial" pitchFamily="34" charset="0"/>
              </a:rPr>
              <a:t>Step 5: Select substances from remaining categories</a:t>
            </a:r>
          </a:p>
        </p:txBody>
      </p:sp>
      <p:grpSp>
        <p:nvGrpSpPr>
          <p:cNvPr id="54" name="Group 43">
            <a:extLst>
              <a:ext uri="{FF2B5EF4-FFF2-40B4-BE49-F238E27FC236}">
                <a16:creationId xmlns:a16="http://schemas.microsoft.com/office/drawing/2014/main" id="{30D757DB-245B-481D-92C5-87E9FC25694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222335" y="3329757"/>
            <a:ext cx="1810857" cy="1593854"/>
            <a:chOff x="1924" y="1178"/>
            <a:chExt cx="1343" cy="1004"/>
          </a:xfrm>
        </p:grpSpPr>
        <p:sp>
          <p:nvSpPr>
            <p:cNvPr id="55" name="AutoShape 9">
              <a:extLst>
                <a:ext uri="{FF2B5EF4-FFF2-40B4-BE49-F238E27FC236}">
                  <a16:creationId xmlns:a16="http://schemas.microsoft.com/office/drawing/2014/main" id="{4D58D3F9-5948-45CD-9B0B-2FDF5B4643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1637"/>
              <a:ext cx="1179" cy="102"/>
            </a:xfrm>
            <a:prstGeom prst="rightArrow">
              <a:avLst>
                <a:gd name="adj1" fmla="val 50000"/>
                <a:gd name="adj2" fmla="val 150000"/>
              </a:avLst>
            </a:prstGeom>
            <a:solidFill>
              <a:srgbClr val="FF7C80"/>
            </a:solidFill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00">
                <a:solidFill>
                  <a:srgbClr val="000000"/>
                </a:solidFill>
                <a:latin typeface="Arial" charset="0"/>
                <a:ea typeface="ＭＳ Ｐゴシック" pitchFamily="1" charset="-128"/>
              </a:endParaRPr>
            </a:p>
          </p:txBody>
        </p:sp>
        <p:sp>
          <p:nvSpPr>
            <p:cNvPr id="56" name="Text Box 8">
              <a:extLst>
                <a:ext uri="{FF2B5EF4-FFF2-40B4-BE49-F238E27FC236}">
                  <a16:creationId xmlns:a16="http://schemas.microsoft.com/office/drawing/2014/main" id="{3A6C2389-6A4C-4C7D-BF52-F1F2BA3D22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2688" y="1603"/>
              <a:ext cx="1004" cy="15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rgbClr val="FF7C80"/>
              </a:solidFill>
              <a:miter lim="800000"/>
              <a:headEnd/>
              <a:tailEnd/>
            </a:ln>
            <a:effectLst/>
          </p:spPr>
          <p:txBody>
            <a:bodyPr wrap="square" lIns="27432" tIns="27432" rIns="27432" bIns="27432">
              <a:spAutoFit/>
            </a:bodyPr>
            <a:lstStyle/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100" i="1" dirty="0">
                  <a:solidFill>
                    <a:srgbClr val="000000"/>
                  </a:solidFill>
                  <a:latin typeface="Arial" charset="0"/>
                  <a:ea typeface="ＭＳ Ｐゴシック" pitchFamily="1" charset="-128"/>
                </a:rPr>
                <a:t>+10 structural categories</a:t>
              </a:r>
            </a:p>
          </p:txBody>
        </p:sp>
      </p:grpSp>
      <p:sp>
        <p:nvSpPr>
          <p:cNvPr id="57" name="Right Arrow Callout 45">
            <a:extLst>
              <a:ext uri="{FF2B5EF4-FFF2-40B4-BE49-F238E27FC236}">
                <a16:creationId xmlns:a16="http://schemas.microsoft.com/office/drawing/2014/main" id="{E1B74081-23EB-4E1E-8B24-042C07C94368}"/>
              </a:ext>
            </a:extLst>
          </p:cNvPr>
          <p:cNvSpPr/>
          <p:nvPr/>
        </p:nvSpPr>
        <p:spPr>
          <a:xfrm rot="16200000">
            <a:off x="4993781" y="3174819"/>
            <a:ext cx="541457" cy="5020773"/>
          </a:xfrm>
          <a:prstGeom prst="rightArrowCallout">
            <a:avLst>
              <a:gd name="adj1" fmla="val 16690"/>
              <a:gd name="adj2" fmla="val 25873"/>
              <a:gd name="adj3" fmla="val 25000"/>
              <a:gd name="adj4" fmla="val 84359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wrap="none" rtlCol="0" anchor="t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53 substances: </a:t>
            </a:r>
            <a:r>
              <a:rPr lang="en-US" sz="1400" dirty="0">
                <a:solidFill>
                  <a:srgbClr val="FF0000"/>
                </a:solidFill>
                <a:latin typeface="Calibri"/>
              </a:rPr>
              <a:t>12 categories</a:t>
            </a:r>
          </a:p>
        </p:txBody>
      </p:sp>
      <p:sp>
        <p:nvSpPr>
          <p:cNvPr id="58" name="Right Arrow Callout 45">
            <a:extLst>
              <a:ext uri="{FF2B5EF4-FFF2-40B4-BE49-F238E27FC236}">
                <a16:creationId xmlns:a16="http://schemas.microsoft.com/office/drawing/2014/main" id="{076D06A8-B396-4B01-9A72-CBA3D464EE7F}"/>
              </a:ext>
            </a:extLst>
          </p:cNvPr>
          <p:cNvSpPr/>
          <p:nvPr/>
        </p:nvSpPr>
        <p:spPr>
          <a:xfrm rot="16200000">
            <a:off x="8277047" y="4782626"/>
            <a:ext cx="740216" cy="1588908"/>
          </a:xfrm>
          <a:prstGeom prst="rightArrowCallout">
            <a:avLst>
              <a:gd name="adj1" fmla="val 16690"/>
              <a:gd name="adj2" fmla="val 25873"/>
              <a:gd name="adj3" fmla="val 25000"/>
              <a:gd name="adj4" fmla="val 84359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wrap="none" rtlCol="0" anchor="t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9 substances: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alibri"/>
              </a:rPr>
              <a:t>6 categories</a:t>
            </a:r>
          </a:p>
        </p:txBody>
      </p:sp>
      <p:sp>
        <p:nvSpPr>
          <p:cNvPr id="59" name="Right Arrow Callout 45">
            <a:extLst>
              <a:ext uri="{FF2B5EF4-FFF2-40B4-BE49-F238E27FC236}">
                <a16:creationId xmlns:a16="http://schemas.microsoft.com/office/drawing/2014/main" id="{C93A7E19-BC86-488B-AC81-DC7CC29C6864}"/>
              </a:ext>
            </a:extLst>
          </p:cNvPr>
          <p:cNvSpPr/>
          <p:nvPr/>
        </p:nvSpPr>
        <p:spPr>
          <a:xfrm rot="16200000">
            <a:off x="9749094" y="4967780"/>
            <a:ext cx="775895" cy="1182920"/>
          </a:xfrm>
          <a:prstGeom prst="rightArrowCallout">
            <a:avLst>
              <a:gd name="adj1" fmla="val 16690"/>
              <a:gd name="adj2" fmla="val 25873"/>
              <a:gd name="adj3" fmla="val 25000"/>
              <a:gd name="adj4" fmla="val 84359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wrap="none" rtlCol="0" anchor="t" anchorCtr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13 substances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FF0000"/>
                </a:solidFill>
                <a:latin typeface="Calibri"/>
              </a:rPr>
              <a:t>10 categories</a:t>
            </a:r>
          </a:p>
        </p:txBody>
      </p:sp>
      <p:sp>
        <p:nvSpPr>
          <p:cNvPr id="62" name="Text Box 24">
            <a:extLst>
              <a:ext uri="{FF2B5EF4-FFF2-40B4-BE49-F238E27FC236}">
                <a16:creationId xmlns:a16="http://schemas.microsoft.com/office/drawing/2014/main" id="{46C6BF22-4C08-4BE8-84DA-E1229B6CC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0836" y="1879053"/>
            <a:ext cx="139766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 </a:t>
            </a:r>
            <a:r>
              <a:rPr lang="en-US" sz="1100" i="1" kern="0" dirty="0">
                <a:solidFill>
                  <a:prstClr val="black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rPr>
              <a:t>Characterizing the PFAS Landscape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B3AA444F-80BD-4152-A825-20E770922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521" y="3358966"/>
            <a:ext cx="1741146" cy="949460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19FABF52-D08D-4EB0-9FE2-4604DDBD00B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70" t="23462" r="74443" b="-882"/>
          <a:stretch/>
        </p:blipFill>
        <p:spPr>
          <a:xfrm>
            <a:off x="1478812" y="4414048"/>
            <a:ext cx="1055049" cy="705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293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F7D4678-06AF-4184-989D-C7C0CFA5C321}"/>
              </a:ext>
            </a:extLst>
          </p:cNvPr>
          <p:cNvGrpSpPr/>
          <p:nvPr/>
        </p:nvGrpSpPr>
        <p:grpSpPr>
          <a:xfrm>
            <a:off x="2043957" y="2808096"/>
            <a:ext cx="7533020" cy="4154408"/>
            <a:chOff x="824757" y="2923709"/>
            <a:chExt cx="7533020" cy="4154408"/>
          </a:xfrm>
        </p:grpSpPr>
        <p:graphicFrame>
          <p:nvGraphicFramePr>
            <p:cNvPr id="13" name="Chart 12">
              <a:extLst>
                <a:ext uri="{FF2B5EF4-FFF2-40B4-BE49-F238E27FC236}">
                  <a16:creationId xmlns:a16="http://schemas.microsoft.com/office/drawing/2014/main" id="{627CEEFD-359E-4C53-A27D-673C5940BFBE}"/>
                </a:ext>
              </a:extLst>
            </p:cNvPr>
            <p:cNvGraphicFramePr>
              <a:graphicFrameLocks/>
            </p:cNvGraphicFramePr>
            <p:nvPr>
              <p:extLst/>
            </p:nvPr>
          </p:nvGraphicFramePr>
          <p:xfrm>
            <a:off x="824757" y="2964380"/>
            <a:ext cx="7533020" cy="411373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49B3B83-B1FD-40D4-BF0E-B5627B42AF4A}"/>
                </a:ext>
              </a:extLst>
            </p:cNvPr>
            <p:cNvSpPr/>
            <p:nvPr/>
          </p:nvSpPr>
          <p:spPr>
            <a:xfrm>
              <a:off x="1667220" y="2923709"/>
              <a:ext cx="6247296" cy="3773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15CA7A3-1A6D-48C6-BD51-76B0B2774EAD}"/>
                </a:ext>
              </a:extLst>
            </p:cNvPr>
            <p:cNvSpPr txBox="1"/>
            <p:nvPr/>
          </p:nvSpPr>
          <p:spPr>
            <a:xfrm>
              <a:off x="6355657" y="3770411"/>
              <a:ext cx="1653039" cy="307777"/>
            </a:xfrm>
            <a:prstGeom prst="rect">
              <a:avLst/>
            </a:prstGeom>
            <a:solidFill>
              <a:schemeClr val="bg1"/>
            </a:solidFill>
            <a:effectLst>
              <a:glow rad="1397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Ins="91440" rtlCol="0">
              <a:spAutoFit/>
            </a:bodyPr>
            <a:lstStyle/>
            <a:p>
              <a:pPr algn="ctr"/>
              <a:r>
                <a:rPr lang="en-US" sz="1400" dirty="0"/>
                <a:t>PFAS-Landscape</a:t>
              </a:r>
            </a:p>
          </p:txBody>
        </p:sp>
      </p:grp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212AC4A1-C776-41EE-85E6-204FABDCCD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4767097"/>
              </p:ext>
            </p:extLst>
          </p:nvPr>
        </p:nvGraphicFramePr>
        <p:xfrm>
          <a:off x="2436678" y="2251640"/>
          <a:ext cx="7306791" cy="995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9F46724D-2700-4996-AE45-C6BA6FCCBAE9}"/>
              </a:ext>
            </a:extLst>
          </p:cNvPr>
          <p:cNvSpPr txBox="1"/>
          <p:nvPr/>
        </p:nvSpPr>
        <p:spPr>
          <a:xfrm>
            <a:off x="4734261" y="6258869"/>
            <a:ext cx="1347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PFAS Categories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813218E6-B89E-4E22-820E-9D358BD55B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6866513"/>
              </p:ext>
            </p:extLst>
          </p:nvPr>
        </p:nvGraphicFramePr>
        <p:xfrm>
          <a:off x="2469833" y="1931259"/>
          <a:ext cx="7273636" cy="1309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9" name="Group 18">
            <a:extLst>
              <a:ext uri="{FF2B5EF4-FFF2-40B4-BE49-F238E27FC236}">
                <a16:creationId xmlns:a16="http://schemas.microsoft.com/office/drawing/2014/main" id="{7E3A7111-762B-4ECA-BC59-275E8A81EE11}"/>
              </a:ext>
            </a:extLst>
          </p:cNvPr>
          <p:cNvGrpSpPr/>
          <p:nvPr/>
        </p:nvGrpSpPr>
        <p:grpSpPr>
          <a:xfrm>
            <a:off x="2062974" y="2095697"/>
            <a:ext cx="7408164" cy="1076235"/>
            <a:chOff x="872407" y="205140"/>
            <a:chExt cx="7408164" cy="107623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641CAAF-C7AF-4C2A-BEEF-22FBF1594CC1}"/>
                </a:ext>
              </a:extLst>
            </p:cNvPr>
            <p:cNvSpPr/>
            <p:nvPr/>
          </p:nvSpPr>
          <p:spPr>
            <a:xfrm>
              <a:off x="1576668" y="205140"/>
              <a:ext cx="6703903" cy="1855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0ACBB34-81F8-453A-A87D-EF5F29B3A011}"/>
                </a:ext>
              </a:extLst>
            </p:cNvPr>
            <p:cNvSpPr/>
            <p:nvPr/>
          </p:nvSpPr>
          <p:spPr>
            <a:xfrm>
              <a:off x="3121649" y="427758"/>
              <a:ext cx="5034233" cy="7953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6A23B90-EDF8-4795-B4FB-5F795C79811D}"/>
                </a:ext>
              </a:extLst>
            </p:cNvPr>
            <p:cNvSpPr txBox="1"/>
            <p:nvPr/>
          </p:nvSpPr>
          <p:spPr>
            <a:xfrm>
              <a:off x="872407" y="635044"/>
              <a:ext cx="8353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>
                  <a:solidFill>
                    <a:schemeClr val="accent2">
                      <a:lumMod val="50000"/>
                    </a:schemeClr>
                  </a:solidFill>
                </a:rPr>
                <a:t>(b) </a:t>
              </a:r>
              <a:r>
                <a:rPr lang="en-US" sz="1200" i="1" dirty="0">
                  <a:solidFill>
                    <a:schemeClr val="accent2">
                      <a:lumMod val="50000"/>
                    </a:schemeClr>
                  </a:solidFill>
                </a:rPr>
                <a:t>ToxVal Record Count</a:t>
              </a:r>
            </a:p>
          </p:txBody>
        </p:sp>
      </p:grp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42CC102C-0667-4DFB-B364-BCDCBDBAF6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4453720"/>
              </p:ext>
            </p:extLst>
          </p:nvPr>
        </p:nvGraphicFramePr>
        <p:xfrm>
          <a:off x="2420271" y="1376287"/>
          <a:ext cx="7323198" cy="1009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E1C5F4A-D337-49D3-9037-1BF7B57BD02D}"/>
              </a:ext>
            </a:extLst>
          </p:cNvPr>
          <p:cNvCxnSpPr>
            <a:cxnSpLocks/>
          </p:cNvCxnSpPr>
          <p:nvPr/>
        </p:nvCxnSpPr>
        <p:spPr>
          <a:xfrm>
            <a:off x="3679296" y="1205519"/>
            <a:ext cx="2549" cy="362494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27C0DF4-D0BE-4D6C-8979-E50F76F477B6}"/>
              </a:ext>
            </a:extLst>
          </p:cNvPr>
          <p:cNvCxnSpPr>
            <a:cxnSpLocks/>
          </p:cNvCxnSpPr>
          <p:nvPr/>
        </p:nvCxnSpPr>
        <p:spPr>
          <a:xfrm flipH="1">
            <a:off x="3920838" y="1204032"/>
            <a:ext cx="10389" cy="3616037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D11DA9B-3264-4E4E-B152-032AD8FCFF49}"/>
              </a:ext>
            </a:extLst>
          </p:cNvPr>
          <p:cNvCxnSpPr>
            <a:cxnSpLocks/>
          </p:cNvCxnSpPr>
          <p:nvPr/>
        </p:nvCxnSpPr>
        <p:spPr>
          <a:xfrm flipH="1">
            <a:off x="4278209" y="1176364"/>
            <a:ext cx="21765" cy="3643366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B9DA8DC-E3EA-4A2B-A302-59D286BABFB1}"/>
              </a:ext>
            </a:extLst>
          </p:cNvPr>
          <p:cNvCxnSpPr>
            <a:cxnSpLocks/>
          </p:cNvCxnSpPr>
          <p:nvPr/>
        </p:nvCxnSpPr>
        <p:spPr>
          <a:xfrm>
            <a:off x="5198918" y="1287160"/>
            <a:ext cx="5022" cy="3508588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DF07C7B-187E-4033-BE34-25712253094D}"/>
              </a:ext>
            </a:extLst>
          </p:cNvPr>
          <p:cNvCxnSpPr>
            <a:cxnSpLocks/>
          </p:cNvCxnSpPr>
          <p:nvPr/>
        </p:nvCxnSpPr>
        <p:spPr>
          <a:xfrm flipH="1">
            <a:off x="9305343" y="1276769"/>
            <a:ext cx="18766" cy="3520996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FAE6F8D-6EA2-4414-8CE9-1C3FA636CB3D}"/>
              </a:ext>
            </a:extLst>
          </p:cNvPr>
          <p:cNvGrpSpPr/>
          <p:nvPr/>
        </p:nvGrpSpPr>
        <p:grpSpPr>
          <a:xfrm>
            <a:off x="2003375" y="779374"/>
            <a:ext cx="7320734" cy="639684"/>
            <a:chOff x="785587" y="1225061"/>
            <a:chExt cx="7320734" cy="639684"/>
          </a:xfrm>
        </p:grpSpPr>
        <p:sp>
          <p:nvSpPr>
            <p:cNvPr id="30" name="Arrow: Pentagon 29">
              <a:extLst>
                <a:ext uri="{FF2B5EF4-FFF2-40B4-BE49-F238E27FC236}">
                  <a16:creationId xmlns:a16="http://schemas.microsoft.com/office/drawing/2014/main" id="{3963AFC0-8634-4D2F-861F-A5D15CD2B270}"/>
                </a:ext>
              </a:extLst>
            </p:cNvPr>
            <p:cNvSpPr/>
            <p:nvPr/>
          </p:nvSpPr>
          <p:spPr>
            <a:xfrm rot="5400000">
              <a:off x="1895810" y="1247403"/>
              <a:ext cx="538845" cy="547636"/>
            </a:xfrm>
            <a:prstGeom prst="homePlate">
              <a:avLst>
                <a:gd name="adj" fmla="val 32147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77DB810-DFF8-40DE-AB2B-88F1109277AA}"/>
                </a:ext>
              </a:extLst>
            </p:cNvPr>
            <p:cNvSpPr/>
            <p:nvPr/>
          </p:nvSpPr>
          <p:spPr>
            <a:xfrm>
              <a:off x="1761879" y="1227956"/>
              <a:ext cx="818953" cy="53884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1: Wkgrp-31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385F467-833E-4742-9D31-9711E4ADFA76}"/>
                </a:ext>
              </a:extLst>
            </p:cNvPr>
            <p:cNvSpPr/>
            <p:nvPr/>
          </p:nvSpPr>
          <p:spPr>
            <a:xfrm>
              <a:off x="1544748" y="1432664"/>
              <a:ext cx="296426" cy="2311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rrow: Pentagon 32">
              <a:extLst>
                <a:ext uri="{FF2B5EF4-FFF2-40B4-BE49-F238E27FC236}">
                  <a16:creationId xmlns:a16="http://schemas.microsoft.com/office/drawing/2014/main" id="{177C9FA0-2AFA-44E9-8137-AF07D411F618}"/>
                </a:ext>
              </a:extLst>
            </p:cNvPr>
            <p:cNvSpPr/>
            <p:nvPr/>
          </p:nvSpPr>
          <p:spPr>
            <a:xfrm rot="5400000">
              <a:off x="2361442" y="1385695"/>
              <a:ext cx="469753" cy="222742"/>
            </a:xfrm>
            <a:prstGeom prst="homePlate">
              <a:avLst>
                <a:gd name="adj" fmla="val 48328"/>
              </a:avLst>
            </a:prstGeom>
            <a:solidFill>
              <a:srgbClr val="CCCCFF"/>
            </a:solidFill>
            <a:ln>
              <a:solidFill>
                <a:srgbClr val="CCCCFF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175E69-B34E-4A2D-A12D-0B58195291DE}"/>
                </a:ext>
              </a:extLst>
            </p:cNvPr>
            <p:cNvSpPr/>
            <p:nvPr/>
          </p:nvSpPr>
          <p:spPr>
            <a:xfrm>
              <a:off x="2342153" y="1299028"/>
              <a:ext cx="508332" cy="37178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5" name="Arrow: Pentagon 34">
              <a:extLst>
                <a:ext uri="{FF2B5EF4-FFF2-40B4-BE49-F238E27FC236}">
                  <a16:creationId xmlns:a16="http://schemas.microsoft.com/office/drawing/2014/main" id="{BAC2B1CD-1541-4F66-B9C4-BDE80BD18DA6}"/>
                </a:ext>
              </a:extLst>
            </p:cNvPr>
            <p:cNvSpPr/>
            <p:nvPr/>
          </p:nvSpPr>
          <p:spPr>
            <a:xfrm rot="5400000">
              <a:off x="2651638" y="1358769"/>
              <a:ext cx="528803" cy="334950"/>
            </a:xfrm>
            <a:prstGeom prst="homePlate">
              <a:avLst>
                <a:gd name="adj" fmla="val 42669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9B0363A-3C28-4944-95D8-AF0F919462A1}"/>
                </a:ext>
              </a:extLst>
            </p:cNvPr>
            <p:cNvSpPr/>
            <p:nvPr/>
          </p:nvSpPr>
          <p:spPr>
            <a:xfrm>
              <a:off x="2630358" y="1300777"/>
              <a:ext cx="508332" cy="371789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7" name="Arrow: Pentagon 36">
              <a:extLst>
                <a:ext uri="{FF2B5EF4-FFF2-40B4-BE49-F238E27FC236}">
                  <a16:creationId xmlns:a16="http://schemas.microsoft.com/office/drawing/2014/main" id="{318C2DDD-5C66-4B9C-8A9D-D54DBF7B4A30}"/>
                </a:ext>
              </a:extLst>
            </p:cNvPr>
            <p:cNvSpPr/>
            <p:nvPr/>
          </p:nvSpPr>
          <p:spPr>
            <a:xfrm rot="5400000">
              <a:off x="3292674" y="1074325"/>
              <a:ext cx="528803" cy="886847"/>
            </a:xfrm>
            <a:prstGeom prst="homePlate">
              <a:avLst>
                <a:gd name="adj" fmla="val 17966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3625CB7-CC6D-4C11-9CD7-4BAD3FCBBD5F}"/>
                </a:ext>
              </a:extLst>
            </p:cNvPr>
            <p:cNvSpPr/>
            <p:nvPr/>
          </p:nvSpPr>
          <p:spPr>
            <a:xfrm>
              <a:off x="3061349" y="1247218"/>
              <a:ext cx="981458" cy="53884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4: EPA-PFAS</a:t>
              </a:r>
            </a:p>
          </p:txBody>
        </p:sp>
        <p:sp>
          <p:nvSpPr>
            <p:cNvPr id="39" name="Arrow: Pentagon 38">
              <a:extLst>
                <a:ext uri="{FF2B5EF4-FFF2-40B4-BE49-F238E27FC236}">
                  <a16:creationId xmlns:a16="http://schemas.microsoft.com/office/drawing/2014/main" id="{24B345B0-E2F9-42B1-B84D-AA8293CC126C}"/>
                </a:ext>
              </a:extLst>
            </p:cNvPr>
            <p:cNvSpPr/>
            <p:nvPr/>
          </p:nvSpPr>
          <p:spPr>
            <a:xfrm rot="5400000">
              <a:off x="5760862" y="-480714"/>
              <a:ext cx="602904" cy="4088014"/>
            </a:xfrm>
            <a:prstGeom prst="homePlate">
              <a:avLst>
                <a:gd name="adj" fmla="val 25567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6C8DA88-C91C-4A3E-BD3D-1E4D3828645D}"/>
                </a:ext>
              </a:extLst>
            </p:cNvPr>
            <p:cNvSpPr/>
            <p:nvPr/>
          </p:nvSpPr>
          <p:spPr>
            <a:xfrm>
              <a:off x="4656957" y="1283129"/>
              <a:ext cx="2759793" cy="53884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5: PFAS-Landscape Categories 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605883E-F332-4E0F-B0FB-D4F3A6BEA2C8}"/>
                </a:ext>
              </a:extLst>
            </p:cNvPr>
            <p:cNvSpPr txBox="1"/>
            <p:nvPr/>
          </p:nvSpPr>
          <p:spPr>
            <a:xfrm>
              <a:off x="785587" y="1225061"/>
              <a:ext cx="11014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i="1" dirty="0">
                  <a:solidFill>
                    <a:schemeClr val="accent6">
                      <a:lumMod val="50000"/>
                    </a:schemeClr>
                  </a:solidFill>
                </a:rPr>
                <a:t>Workflow Step: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983B5075-EF4E-4D18-8E23-EC8DC468DDA2}"/>
              </a:ext>
            </a:extLst>
          </p:cNvPr>
          <p:cNvSpPr txBox="1"/>
          <p:nvPr/>
        </p:nvSpPr>
        <p:spPr>
          <a:xfrm>
            <a:off x="7348436" y="1566290"/>
            <a:ext cx="1879460" cy="307777"/>
          </a:xfrm>
          <a:prstGeom prst="rect">
            <a:avLst/>
          </a:prstGeom>
          <a:solidFill>
            <a:schemeClr val="bg1"/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Final 75 PFAS Selection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6DD7F22-0A82-4D64-8894-CA8767D76BBF}"/>
              </a:ext>
            </a:extLst>
          </p:cNvPr>
          <p:cNvSpPr txBox="1"/>
          <p:nvPr/>
        </p:nvSpPr>
        <p:spPr>
          <a:xfrm>
            <a:off x="1976274" y="3600627"/>
            <a:ext cx="887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(a) Total Chemical Count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064171E-D719-48DF-829C-189CDC32E30E}"/>
              </a:ext>
            </a:extLst>
          </p:cNvPr>
          <p:cNvSpPr txBox="1"/>
          <p:nvPr/>
        </p:nvSpPr>
        <p:spPr>
          <a:xfrm>
            <a:off x="2063957" y="1568462"/>
            <a:ext cx="800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 (c) Final Chemical Count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976F1CC-67A7-464E-B5F9-5BE847969F8F}"/>
              </a:ext>
            </a:extLst>
          </p:cNvPr>
          <p:cNvSpPr txBox="1"/>
          <p:nvPr/>
        </p:nvSpPr>
        <p:spPr>
          <a:xfrm>
            <a:off x="3048865" y="318753"/>
            <a:ext cx="2211729" cy="2616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1100" dirty="0"/>
              <a:t>EPA interest; Value for read-across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B27D71A-D41F-4286-8C09-A1C39DAAFC70}"/>
              </a:ext>
            </a:extLst>
          </p:cNvPr>
          <p:cNvSpPr txBox="1"/>
          <p:nvPr/>
        </p:nvSpPr>
        <p:spPr>
          <a:xfrm>
            <a:off x="3069368" y="560142"/>
            <a:ext cx="1261143" cy="2616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1100" dirty="0"/>
              <a:t>    In vivo data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25A5D85-8CC8-4816-AF0D-03211BCF2935}"/>
              </a:ext>
            </a:extLst>
          </p:cNvPr>
          <p:cNvSpPr txBox="1"/>
          <p:nvPr/>
        </p:nvSpPr>
        <p:spPr>
          <a:xfrm>
            <a:off x="4351013" y="554044"/>
            <a:ext cx="5077041" cy="261610"/>
          </a:xfrm>
          <a:prstGeom prst="rect">
            <a:avLst/>
          </a:prstGeom>
          <a:solidFill>
            <a:srgbClr val="FFFFCC"/>
          </a:solidFill>
          <a:effectLst>
            <a:softEdge rad="31750"/>
          </a:effectLst>
        </p:spPr>
        <p:txBody>
          <a:bodyPr wrap="square" rtlCol="0">
            <a:spAutoFit/>
          </a:bodyPr>
          <a:lstStyle/>
          <a:p>
            <a:r>
              <a:rPr lang="en-US" sz="1100" dirty="0"/>
              <a:t>                    Data lacking; capturing structural diversity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914900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EB1E5B5B-F2BE-4E18-B240-04A98F9CD3D8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224</Words>
  <Application>Microsoft Office PowerPoint</Application>
  <PresentationFormat>Widescreen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Patlewicz, Grace</dc:creator>
  <cp:lastModifiedBy>Patlewicz, Grace</cp:lastModifiedBy>
  <cp:revision>17</cp:revision>
  <dcterms:created xsi:type="dcterms:W3CDTF">2018-02-01T14:59:40Z</dcterms:created>
  <dcterms:modified xsi:type="dcterms:W3CDTF">2018-12-17T21:40:51Z</dcterms:modified>
</cp:coreProperties>
</file>