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231"/>
    <p:sldMasterId id="2147483690" r:id="rId232"/>
    <p:sldMasterId id="2147483748" r:id="rId233"/>
    <p:sldMasterId id="2147483750" r:id="rId234"/>
    <p:sldMasterId id="2147483752" r:id="rId235"/>
    <p:sldMasterId id="2147483789" r:id="rId236"/>
    <p:sldMasterId id="2147483791" r:id="rId237"/>
  </p:sldMasterIdLst>
  <p:notesMasterIdLst>
    <p:notesMasterId r:id="rId258"/>
  </p:notesMasterIdLst>
  <p:handoutMasterIdLst>
    <p:handoutMasterId r:id="rId259"/>
  </p:handoutMasterIdLst>
  <p:sldIdLst>
    <p:sldId id="505" r:id="rId238"/>
    <p:sldId id="1279" r:id="rId239"/>
    <p:sldId id="1199" r:id="rId240"/>
    <p:sldId id="1245" r:id="rId241"/>
    <p:sldId id="1241" r:id="rId242"/>
    <p:sldId id="1250" r:id="rId243"/>
    <p:sldId id="1246" r:id="rId244"/>
    <p:sldId id="1283" r:id="rId245"/>
    <p:sldId id="1284" r:id="rId246"/>
    <p:sldId id="1285" r:id="rId247"/>
    <p:sldId id="1280" r:id="rId248"/>
    <p:sldId id="1247" r:id="rId249"/>
    <p:sldId id="1255" r:id="rId250"/>
    <p:sldId id="1263" r:id="rId251"/>
    <p:sldId id="1281" r:id="rId252"/>
    <p:sldId id="1282" r:id="rId253"/>
    <p:sldId id="1267" r:id="rId254"/>
    <p:sldId id="1271" r:id="rId255"/>
    <p:sldId id="1253" r:id="rId256"/>
    <p:sldId id="1287" r:id="rId257"/>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00FFCC"/>
    <a:srgbClr val="1515DB"/>
    <a:srgbClr val="28F82D"/>
    <a:srgbClr val="548DC6"/>
    <a:srgbClr val="7575D1"/>
    <a:srgbClr val="003F69"/>
    <a:srgbClr val="FDAE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5745" autoAdjust="0"/>
  </p:normalViewPr>
  <p:slideViewPr>
    <p:cSldViewPr snapToGrid="0">
      <p:cViewPr varScale="1">
        <p:scale>
          <a:sx n="128" d="100"/>
          <a:sy n="128" d="100"/>
        </p:scale>
        <p:origin x="918" y="12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8" d="100"/>
          <a:sy n="88" d="100"/>
        </p:scale>
        <p:origin x="3354"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customXml" Target="../customXml/item226.xml"/><Relationship Id="rId247" Type="http://schemas.openxmlformats.org/officeDocument/2006/relationships/slide" Target="slides/slide10.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slideMaster" Target="slideMasters/slideMaster7.xml"/><Relationship Id="rId258" Type="http://schemas.openxmlformats.org/officeDocument/2006/relationships/notesMaster" Target="notesMasters/notesMaster1.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customXml" Target="../customXml/item227.xml"/><Relationship Id="rId248" Type="http://schemas.openxmlformats.org/officeDocument/2006/relationships/slide" Target="slides/slide11.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customXml" Target="../customXml/item182.xml"/><Relationship Id="rId217" Type="http://schemas.openxmlformats.org/officeDocument/2006/relationships/customXml" Target="../customXml/item217.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customXml" Target="../customXml/item212.xml"/><Relationship Id="rId233" Type="http://schemas.openxmlformats.org/officeDocument/2006/relationships/slideMaster" Target="slideMasters/slideMaster3.xml"/><Relationship Id="rId238" Type="http://schemas.openxmlformats.org/officeDocument/2006/relationships/slide" Target="slides/slide1.xml"/><Relationship Id="rId254" Type="http://schemas.openxmlformats.org/officeDocument/2006/relationships/slide" Target="slides/slide17.xml"/><Relationship Id="rId259" Type="http://schemas.openxmlformats.org/officeDocument/2006/relationships/handoutMaster" Target="handoutMasters/handoutMaster1.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customXml" Target="../customXml/item151.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172" Type="http://schemas.openxmlformats.org/officeDocument/2006/relationships/customXml" Target="../customXml/item172.xml"/><Relationship Id="rId193" Type="http://schemas.openxmlformats.org/officeDocument/2006/relationships/customXml" Target="../customXml/item193.xml"/><Relationship Id="rId202" Type="http://schemas.openxmlformats.org/officeDocument/2006/relationships/customXml" Target="../customXml/item202.xml"/><Relationship Id="rId207" Type="http://schemas.openxmlformats.org/officeDocument/2006/relationships/customXml" Target="../customXml/item207.xml"/><Relationship Id="rId223" Type="http://schemas.openxmlformats.org/officeDocument/2006/relationships/customXml" Target="../customXml/item223.xml"/><Relationship Id="rId228" Type="http://schemas.openxmlformats.org/officeDocument/2006/relationships/customXml" Target="../customXml/item228.xml"/><Relationship Id="rId244" Type="http://schemas.openxmlformats.org/officeDocument/2006/relationships/slide" Target="slides/slide7.xml"/><Relationship Id="rId249" Type="http://schemas.openxmlformats.org/officeDocument/2006/relationships/slide" Target="slides/slide12.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260" Type="http://schemas.openxmlformats.org/officeDocument/2006/relationships/presProps" Target="presProps.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customXml" Target="../customXml/item162.xml"/><Relationship Id="rId183" Type="http://schemas.openxmlformats.org/officeDocument/2006/relationships/customXml" Target="../customXml/item183.xml"/><Relationship Id="rId213" Type="http://schemas.openxmlformats.org/officeDocument/2006/relationships/customXml" Target="../customXml/item213.xml"/><Relationship Id="rId218" Type="http://schemas.openxmlformats.org/officeDocument/2006/relationships/customXml" Target="../customXml/item218.xml"/><Relationship Id="rId234" Type="http://schemas.openxmlformats.org/officeDocument/2006/relationships/slideMaster" Target="slideMasters/slideMaster4.xml"/><Relationship Id="rId239" Type="http://schemas.openxmlformats.org/officeDocument/2006/relationships/slide" Target="slides/slide2.xml"/><Relationship Id="rId2" Type="http://schemas.openxmlformats.org/officeDocument/2006/relationships/customXml" Target="../customXml/item2.xml"/><Relationship Id="rId29" Type="http://schemas.openxmlformats.org/officeDocument/2006/relationships/customXml" Target="../customXml/item29.xml"/><Relationship Id="rId250" Type="http://schemas.openxmlformats.org/officeDocument/2006/relationships/slide" Target="slides/slide13.xml"/><Relationship Id="rId255" Type="http://schemas.openxmlformats.org/officeDocument/2006/relationships/slide" Target="slides/slide18.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199" Type="http://schemas.openxmlformats.org/officeDocument/2006/relationships/customXml" Target="../customXml/item199.xml"/><Relationship Id="rId203" Type="http://schemas.openxmlformats.org/officeDocument/2006/relationships/customXml" Target="../customXml/item203.xml"/><Relationship Id="rId208" Type="http://schemas.openxmlformats.org/officeDocument/2006/relationships/customXml" Target="../customXml/item208.xml"/><Relationship Id="rId229" Type="http://schemas.openxmlformats.org/officeDocument/2006/relationships/customXml" Target="../customXml/item229.xml"/><Relationship Id="rId19" Type="http://schemas.openxmlformats.org/officeDocument/2006/relationships/customXml" Target="../customXml/item19.xml"/><Relationship Id="rId224" Type="http://schemas.openxmlformats.org/officeDocument/2006/relationships/customXml" Target="../customXml/item224.xml"/><Relationship Id="rId240" Type="http://schemas.openxmlformats.org/officeDocument/2006/relationships/slide" Target="slides/slide3.xml"/><Relationship Id="rId245" Type="http://schemas.openxmlformats.org/officeDocument/2006/relationships/slide" Target="slides/slide8.xml"/><Relationship Id="rId261" Type="http://schemas.openxmlformats.org/officeDocument/2006/relationships/viewProps" Target="viewProps.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189" Type="http://schemas.openxmlformats.org/officeDocument/2006/relationships/customXml" Target="../customXml/item189.xml"/><Relationship Id="rId219" Type="http://schemas.openxmlformats.org/officeDocument/2006/relationships/customXml" Target="../customXml/item219.xml"/><Relationship Id="rId3" Type="http://schemas.openxmlformats.org/officeDocument/2006/relationships/customXml" Target="../customXml/item3.xml"/><Relationship Id="rId214" Type="http://schemas.openxmlformats.org/officeDocument/2006/relationships/customXml" Target="../customXml/item214.xml"/><Relationship Id="rId230" Type="http://schemas.openxmlformats.org/officeDocument/2006/relationships/customXml" Target="../customXml/item230.xml"/><Relationship Id="rId235" Type="http://schemas.openxmlformats.org/officeDocument/2006/relationships/slideMaster" Target="slideMasters/slideMaster5.xml"/><Relationship Id="rId251" Type="http://schemas.openxmlformats.org/officeDocument/2006/relationships/slide" Target="slides/slide14.xml"/><Relationship Id="rId256" Type="http://schemas.openxmlformats.org/officeDocument/2006/relationships/slide" Target="slides/slide19.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customXml" Target="../customXml/item195.xml"/><Relationship Id="rId209" Type="http://schemas.openxmlformats.org/officeDocument/2006/relationships/customXml" Target="../customXml/item209.xml"/><Relationship Id="rId190" Type="http://schemas.openxmlformats.org/officeDocument/2006/relationships/customXml" Target="../customXml/item190.xml"/><Relationship Id="rId204" Type="http://schemas.openxmlformats.org/officeDocument/2006/relationships/customXml" Target="../customXml/item204.xml"/><Relationship Id="rId220" Type="http://schemas.openxmlformats.org/officeDocument/2006/relationships/customXml" Target="../customXml/item220.xml"/><Relationship Id="rId225" Type="http://schemas.openxmlformats.org/officeDocument/2006/relationships/customXml" Target="../customXml/item225.xml"/><Relationship Id="rId241" Type="http://schemas.openxmlformats.org/officeDocument/2006/relationships/slide" Target="slides/slide4.xml"/><Relationship Id="rId246" Type="http://schemas.openxmlformats.org/officeDocument/2006/relationships/slide" Target="slides/slide9.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262" Type="http://schemas.openxmlformats.org/officeDocument/2006/relationships/theme" Target="theme/theme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customXml" Target="../customXml/item18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10" Type="http://schemas.openxmlformats.org/officeDocument/2006/relationships/customXml" Target="../customXml/item210.xml"/><Relationship Id="rId215" Type="http://schemas.openxmlformats.org/officeDocument/2006/relationships/customXml" Target="../customXml/item215.xml"/><Relationship Id="rId236" Type="http://schemas.openxmlformats.org/officeDocument/2006/relationships/slideMaster" Target="slideMasters/slideMaster6.xml"/><Relationship Id="rId257" Type="http://schemas.openxmlformats.org/officeDocument/2006/relationships/slide" Target="slides/slide20.xml"/><Relationship Id="rId26" Type="http://schemas.openxmlformats.org/officeDocument/2006/relationships/customXml" Target="../customXml/item26.xml"/><Relationship Id="rId231" Type="http://schemas.openxmlformats.org/officeDocument/2006/relationships/slideMaster" Target="slideMasters/slideMaster1.xml"/><Relationship Id="rId252" Type="http://schemas.openxmlformats.org/officeDocument/2006/relationships/slide" Target="slides/slide15.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slide" Target="slides/slide5.xml"/><Relationship Id="rId263" Type="http://schemas.openxmlformats.org/officeDocument/2006/relationships/tableStyles" Target="tableStyles.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customXml" Target="../customXml/item211.xml"/><Relationship Id="rId232" Type="http://schemas.openxmlformats.org/officeDocument/2006/relationships/slideMaster" Target="slideMasters/slideMaster2.xml"/><Relationship Id="rId253" Type="http://schemas.openxmlformats.org/officeDocument/2006/relationships/slide" Target="slides/slide16.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slide" Target="slides/slide6.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defTabSz="881591">
              <a:defRPr sz="1200"/>
            </a:lvl1pPr>
          </a:lstStyle>
          <a:p>
            <a:endParaRPr lang="en-US" dirty="0"/>
          </a:p>
        </p:txBody>
      </p:sp>
      <p:sp>
        <p:nvSpPr>
          <p:cNvPr id="51203" name="Rectangle 3"/>
          <p:cNvSpPr>
            <a:spLocks noGrp="1" noChangeArrowheads="1"/>
          </p:cNvSpPr>
          <p:nvPr>
            <p:ph type="dt" sz="quarter" idx="1"/>
          </p:nvPr>
        </p:nvSpPr>
        <p:spPr bwMode="auto">
          <a:xfrm>
            <a:off x="3971292"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algn="r" defTabSz="881591">
              <a:defRPr sz="1200"/>
            </a:lvl1pPr>
          </a:lstStyle>
          <a:p>
            <a:endParaRPr lang="en-US" dirty="0"/>
          </a:p>
        </p:txBody>
      </p:sp>
      <p:sp>
        <p:nvSpPr>
          <p:cNvPr id="51204" name="Rectangle 4"/>
          <p:cNvSpPr>
            <a:spLocks noGrp="1" noChangeArrowheads="1"/>
          </p:cNvSpPr>
          <p:nvPr>
            <p:ph type="ftr" sz="quarter" idx="2"/>
          </p:nvPr>
        </p:nvSpPr>
        <p:spPr bwMode="auto">
          <a:xfrm>
            <a:off x="0"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defTabSz="881591">
              <a:defRPr sz="1200"/>
            </a:lvl1pPr>
          </a:lstStyle>
          <a:p>
            <a:endParaRPr lang="en-US" dirty="0"/>
          </a:p>
        </p:txBody>
      </p:sp>
      <p:sp>
        <p:nvSpPr>
          <p:cNvPr id="51205" name="Rectangle 5"/>
          <p:cNvSpPr>
            <a:spLocks noGrp="1" noChangeArrowheads="1"/>
          </p:cNvSpPr>
          <p:nvPr>
            <p:ph type="sldNum" sz="quarter" idx="3"/>
          </p:nvPr>
        </p:nvSpPr>
        <p:spPr bwMode="auto">
          <a:xfrm>
            <a:off x="3971292"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algn="r" defTabSz="881591">
              <a:defRPr sz="1200"/>
            </a:lvl1pPr>
          </a:lstStyle>
          <a:p>
            <a:fld id="{64148283-6FB8-4CB8-841C-62522F5B9AD2}" type="slidenum">
              <a:rPr lang="en-US"/>
              <a:pPr/>
              <a:t>‹#›</a:t>
            </a:fld>
            <a:endParaRPr lang="en-US" dirty="0"/>
          </a:p>
        </p:txBody>
      </p:sp>
    </p:spTree>
    <p:extLst>
      <p:ext uri="{BB962C8B-B14F-4D97-AF65-F5344CB8AC3E}">
        <p14:creationId xmlns:p14="http://schemas.microsoft.com/office/powerpoint/2010/main" val="218626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2330">
              <a:defRPr sz="1300"/>
            </a:lvl1pPr>
          </a:lstStyle>
          <a:p>
            <a:endParaRPr lang="en-US" dirty="0"/>
          </a:p>
        </p:txBody>
      </p:sp>
      <p:sp>
        <p:nvSpPr>
          <p:cNvPr id="11267" name="Rectangle 3"/>
          <p:cNvSpPr>
            <a:spLocks noGrp="1" noChangeArrowheads="1"/>
          </p:cNvSpPr>
          <p:nvPr>
            <p:ph type="dt" idx="1"/>
          </p:nvPr>
        </p:nvSpPr>
        <p:spPr bwMode="auto">
          <a:xfrm>
            <a:off x="3971292"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2330">
              <a:defRPr sz="1300"/>
            </a:lvl1pPr>
          </a:lstStyle>
          <a:p>
            <a:endParaRPr lang="en-US" dirty="0"/>
          </a:p>
        </p:txBody>
      </p:sp>
      <p:sp>
        <p:nvSpPr>
          <p:cNvPr id="25604" name="Rectangle 4"/>
          <p:cNvSpPr>
            <a:spLocks noGrp="1" noRot="1" noChangeAspect="1" noChangeArrowheads="1" noTextEdit="1"/>
          </p:cNvSpPr>
          <p:nvPr>
            <p:ph type="sldImg" idx="2"/>
          </p:nvPr>
        </p:nvSpPr>
        <p:spPr bwMode="auto">
          <a:xfrm>
            <a:off x="1184275" y="698500"/>
            <a:ext cx="4646613" cy="3484563"/>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0723" y="4416663"/>
            <a:ext cx="5608954" cy="418195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2330">
              <a:defRPr sz="1300"/>
            </a:lvl1pPr>
          </a:lstStyle>
          <a:p>
            <a:endParaRPr lang="en-US" dirty="0"/>
          </a:p>
        </p:txBody>
      </p:sp>
      <p:sp>
        <p:nvSpPr>
          <p:cNvPr id="11271" name="Rectangle 7"/>
          <p:cNvSpPr>
            <a:spLocks noGrp="1" noChangeArrowheads="1"/>
          </p:cNvSpPr>
          <p:nvPr>
            <p:ph type="sldNum" sz="quarter" idx="5"/>
          </p:nvPr>
        </p:nvSpPr>
        <p:spPr bwMode="auto">
          <a:xfrm>
            <a:off x="3971292"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2330">
              <a:defRPr sz="1300"/>
            </a:lvl1pPr>
          </a:lstStyle>
          <a:p>
            <a:fld id="{880B1336-C847-439E-A7CA-E128E2786360}" type="slidenum">
              <a:rPr lang="en-US"/>
              <a:pPr/>
              <a:t>‹#›</a:t>
            </a:fld>
            <a:endParaRPr lang="en-US" dirty="0"/>
          </a:p>
        </p:txBody>
      </p:sp>
    </p:spTree>
    <p:extLst>
      <p:ext uri="{BB962C8B-B14F-4D97-AF65-F5344CB8AC3E}">
        <p14:creationId xmlns:p14="http://schemas.microsoft.com/office/powerpoint/2010/main" val="230619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A793D496-925D-4700-8B43-81292D238CB7}" type="slidenum">
              <a:rPr lang="en-US" sz="1200">
                <a:solidFill>
                  <a:prstClr val="black"/>
                </a:solidFill>
                <a:latin typeface="Arial" charset="0"/>
                <a:ea typeface="ＭＳ Ｐゴシック" charset="-128"/>
              </a:rPr>
              <a:pPr algn="r" rtl="0" eaLnBrk="0" fontAlgn="base" hangingPunct="0">
                <a:spcBef>
                  <a:spcPct val="0"/>
                </a:spcBef>
                <a:spcAft>
                  <a:spcPct val="0"/>
                </a:spcAft>
              </a:pPr>
              <a:t>1</a:t>
            </a:fld>
            <a:endParaRPr lang="en-US" sz="1200" dirty="0">
              <a:solidFill>
                <a:prstClr val="black"/>
              </a:solidFill>
              <a:latin typeface="Arial" charset="0"/>
              <a:ea typeface="ＭＳ Ｐゴシック"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ea typeface="ＭＳ Ｐゴシック" charset="-128"/>
            </a:endParaRPr>
          </a:p>
        </p:txBody>
      </p:sp>
    </p:spTree>
    <p:extLst>
      <p:ext uri="{BB962C8B-B14F-4D97-AF65-F5344CB8AC3E}">
        <p14:creationId xmlns:p14="http://schemas.microsoft.com/office/powerpoint/2010/main" val="10401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0B1336-C847-439E-A7CA-E128E2786360}" type="slidenum">
              <a:rPr lang="en-US" smtClean="0"/>
              <a:pPr/>
              <a:t>10</a:t>
            </a:fld>
            <a:endParaRPr lang="en-US" dirty="0"/>
          </a:p>
        </p:txBody>
      </p:sp>
    </p:spTree>
    <p:extLst>
      <p:ext uri="{BB962C8B-B14F-4D97-AF65-F5344CB8AC3E}">
        <p14:creationId xmlns:p14="http://schemas.microsoft.com/office/powerpoint/2010/main" val="133814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think we have heard yesterday, how important TK is in interpreting the results from NAMs.  This includes both read across and the in vitro testing.  However, first, we need to have an in vitro and in silico approach to generate the TK data that we need and we need to be rigorous in characterizing the uncertainty around whatever approach we develop.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195448-0BBF-4394-93CC-723477CC93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81885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32871" eaLnBrk="1" fontAlgn="auto" latinLnBrk="0" hangingPunct="1">
              <a:lnSpc>
                <a:spcPct val="100000"/>
              </a:lnSpc>
              <a:spcBef>
                <a:spcPts val="0"/>
              </a:spcBef>
              <a:spcAft>
                <a:spcPts val="0"/>
              </a:spcAft>
              <a:buClrTx/>
              <a:buSzTx/>
              <a:buFontTx/>
              <a:buNone/>
              <a:tabLst/>
              <a:defRPr/>
            </a:pPr>
            <a:fld id="{842B209C-B44E-40CD-8892-1866FF76B11A}" type="slidenum">
              <a:rPr kumimoji="0" lang="en-US" sz="1800" b="0" i="0" u="none" strike="noStrike" kern="0" cap="none" spc="0" normalizeH="0" baseline="0" noProof="0">
                <a:ln>
                  <a:noFill/>
                </a:ln>
                <a:solidFill>
                  <a:prstClr val="black"/>
                </a:solidFill>
                <a:effectLst/>
                <a:uLnTx/>
                <a:uFillTx/>
              </a:rPr>
              <a:pPr marL="0" marR="0" lvl="0" indent="0" defTabSz="932871"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71555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32871" eaLnBrk="1" fontAlgn="auto" latinLnBrk="0" hangingPunct="1">
              <a:lnSpc>
                <a:spcPct val="100000"/>
              </a:lnSpc>
              <a:spcBef>
                <a:spcPts val="0"/>
              </a:spcBef>
              <a:spcAft>
                <a:spcPts val="0"/>
              </a:spcAft>
              <a:buClrTx/>
              <a:buSzTx/>
              <a:buFontTx/>
              <a:buNone/>
              <a:tabLst/>
              <a:defRPr/>
            </a:pPr>
            <a:fld id="{842B209C-B44E-40CD-8892-1866FF76B11A}" type="slidenum">
              <a:rPr kumimoji="0" lang="en-US" sz="1800" b="0" i="0" u="none" strike="noStrike" kern="0" cap="none" spc="0" normalizeH="0" baseline="0" noProof="0">
                <a:ln>
                  <a:noFill/>
                </a:ln>
                <a:solidFill>
                  <a:prstClr val="black"/>
                </a:solidFill>
                <a:effectLst/>
                <a:uLnTx/>
                <a:uFillTx/>
              </a:rPr>
              <a:pPr marL="0" marR="0" lvl="0" indent="0" defTabSz="932871"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58046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482D301-79E3-4BB3-AAAF-ECA751DF07D5}" type="slidenum">
              <a:rPr lang="en-US">
                <a:solidFill>
                  <a:prstClr val="black"/>
                </a:solidFill>
              </a:rPr>
              <a:pPr/>
              <a:t>17</a:t>
            </a:fld>
            <a:endParaRPr lang="en-US">
              <a:solidFill>
                <a:prstClr val="black"/>
              </a:solidFill>
            </a:endParaRPr>
          </a:p>
        </p:txBody>
      </p:sp>
      <p:sp>
        <p:nvSpPr>
          <p:cNvPr id="74753"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690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C869797-9D7A-4AC1-8289-3C0A9B04D941}" type="slidenum">
              <a:rPr lang="en-US"/>
              <a:pPr/>
              <a:t>18</a:t>
            </a:fld>
            <a:endParaRPr lang="en-US"/>
          </a:p>
        </p:txBody>
      </p:sp>
      <p:sp>
        <p:nvSpPr>
          <p:cNvPr id="53249"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460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211567D-5F9D-410E-9AC5-97BCE235DAEC}"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
        <p:nvSpPr>
          <p:cNvPr id="58369"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298080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backgrounds_2955c"/>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a:ln w="9525">
            <a:noFill/>
            <a:miter lim="800000"/>
            <a:headEnd/>
            <a:tailEnd/>
          </a:ln>
        </p:spPr>
      </p:pic>
      <p:sp>
        <p:nvSpPr>
          <p:cNvPr id="5" name="Rectangle 4"/>
          <p:cNvSpPr>
            <a:spLocks noChangeArrowheads="1"/>
          </p:cNvSpPr>
          <p:nvPr userDrawn="1"/>
        </p:nvSpPr>
        <p:spPr bwMode="auto">
          <a:xfrm>
            <a:off x="-109538" y="6224588"/>
            <a:ext cx="795338" cy="228600"/>
          </a:xfrm>
          <a:prstGeom prst="rect">
            <a:avLst/>
          </a:prstGeom>
          <a:solidFill>
            <a:schemeClr val="bg1"/>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6" name="Rectangle 16"/>
          <p:cNvSpPr>
            <a:spLocks noChangeArrowheads="1"/>
          </p:cNvSpPr>
          <p:nvPr userDrawn="1"/>
        </p:nvSpPr>
        <p:spPr bwMode="auto">
          <a:xfrm>
            <a:off x="757238" y="6224588"/>
            <a:ext cx="5643562" cy="228600"/>
          </a:xfrm>
          <a:prstGeom prst="rect">
            <a:avLst/>
          </a:prstGeom>
          <a:solidFill>
            <a:srgbClr val="003F69">
              <a:alpha val="0"/>
            </a:srgbClr>
          </a:solidFill>
          <a:ln w="9525">
            <a:noFill/>
            <a:miter lim="800000"/>
            <a:headEnd/>
            <a:tailEnd/>
          </a:ln>
          <a:effectLst/>
        </p:spPr>
        <p:txBody>
          <a:bodyPr wrap="none" lIns="0" tIns="0" rIns="0" bIns="0"/>
          <a:lstStyle/>
          <a:p>
            <a:pPr algn="l" rtl="0" eaLnBrk="0" fontAlgn="base" hangingPunct="0">
              <a:lnSpc>
                <a:spcPct val="90000"/>
              </a:lnSpc>
              <a:spcBef>
                <a:spcPct val="0"/>
              </a:spcBef>
              <a:spcAft>
                <a:spcPct val="0"/>
              </a:spcAft>
              <a:defRPr/>
            </a:pPr>
            <a:r>
              <a:rPr lang="en-US" sz="900" b="1" kern="1200" dirty="0">
                <a:solidFill>
                  <a:srgbClr val="FFFFFF"/>
                </a:solidFill>
                <a:latin typeface="Arial" charset="0"/>
                <a:ea typeface="ＭＳ Ｐゴシック" pitchFamily="1" charset="-128"/>
                <a:cs typeface="+mn-cs"/>
              </a:rPr>
              <a:t>Office of Research and Development</a:t>
            </a:r>
            <a:endParaRPr lang="en-US" sz="900" b="1" kern="1200" dirty="0">
              <a:solidFill>
                <a:srgbClr val="000000"/>
              </a:solidFill>
              <a:latin typeface="Arial" charset="0"/>
              <a:ea typeface="ＭＳ Ｐゴシック" pitchFamily="1" charset="-128"/>
              <a:cs typeface="+mn-cs"/>
            </a:endParaRPr>
          </a:p>
          <a:p>
            <a:pPr algn="l" rtl="0" eaLnBrk="0" fontAlgn="base" hangingPunct="0">
              <a:lnSpc>
                <a:spcPct val="90000"/>
              </a:lnSpc>
              <a:spcBef>
                <a:spcPct val="0"/>
              </a:spcBef>
              <a:spcAft>
                <a:spcPct val="0"/>
              </a:spcAft>
              <a:defRPr/>
            </a:pPr>
            <a:endParaRPr lang="en-US" sz="900" kern="1200" dirty="0">
              <a:solidFill>
                <a:srgbClr val="FFFFFF"/>
              </a:solidFill>
              <a:latin typeface="Arial" charset="0"/>
              <a:ea typeface="ＭＳ Ｐゴシック" pitchFamily="1" charset="-128"/>
              <a:cs typeface="+mn-cs"/>
            </a:endParaRPr>
          </a:p>
        </p:txBody>
      </p:sp>
      <p:sp>
        <p:nvSpPr>
          <p:cNvPr id="7" name="Rectangle 20"/>
          <p:cNvSpPr>
            <a:spLocks noChangeArrowheads="1"/>
          </p:cNvSpPr>
          <p:nvPr userDrawn="1"/>
        </p:nvSpPr>
        <p:spPr bwMode="auto">
          <a:xfrm>
            <a:off x="2590800" y="3657600"/>
            <a:ext cx="6657975" cy="1447800"/>
          </a:xfrm>
          <a:prstGeom prst="rect">
            <a:avLst/>
          </a:prstGeom>
          <a:solidFill>
            <a:srgbClr val="003F69"/>
          </a:solidFill>
          <a:ln w="9525">
            <a:noFill/>
            <a:miter lim="800000"/>
            <a:headEnd/>
            <a:tailEnd/>
          </a:ln>
          <a:effectLst/>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3074" name="Rectangle 2"/>
          <p:cNvSpPr>
            <a:spLocks noGrp="1" noChangeArrowheads="1"/>
          </p:cNvSpPr>
          <p:nvPr>
            <p:ph type="ctrTitle"/>
          </p:nvPr>
        </p:nvSpPr>
        <p:spPr>
          <a:xfrm>
            <a:off x="2914650" y="1498600"/>
            <a:ext cx="5713413" cy="1447800"/>
          </a:xfrm>
          <a:solidFill>
            <a:srgbClr val="003F69">
              <a:alpha val="0"/>
            </a:srgbClr>
          </a:solidFill>
        </p:spPr>
        <p:txBody>
          <a:bodyPr lIns="0" tIns="0" rIns="0" bIns="0" anchor="b"/>
          <a:lstStyle>
            <a:lvl1pPr>
              <a:lnSpc>
                <a:spcPct val="90000"/>
              </a:lnSpc>
              <a:defRPr sz="32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2914650" y="3016250"/>
            <a:ext cx="5713413" cy="338138"/>
          </a:xfrm>
          <a:solidFill>
            <a:srgbClr val="003F69">
              <a:alpha val="0"/>
            </a:srgbClr>
          </a:solidFill>
        </p:spPr>
        <p:txBody>
          <a:bodyPr lIns="0" tIns="0" rIns="0" bIns="0"/>
          <a:lstStyle>
            <a:lvl1pPr marL="0" indent="0">
              <a:lnSpc>
                <a:spcPct val="70000"/>
              </a:lnSpc>
              <a:buFont typeface="Times" pitchFamily="18" charset="0"/>
              <a:buNone/>
              <a:defRPr sz="1400" i="1">
                <a:solidFill>
                  <a:schemeClr val="bg1"/>
                </a:solidFill>
                <a:latin typeface="Times New Roman" pitchFamily="18" charset="0"/>
              </a:defRPr>
            </a:lvl1pPr>
          </a:lstStyle>
          <a:p>
            <a:r>
              <a:rPr lang="en-US"/>
              <a:t>Click to edit Master subtitle style</a:t>
            </a:r>
          </a:p>
        </p:txBody>
      </p:sp>
      <p:sp>
        <p:nvSpPr>
          <p:cNvPr id="8" name="Rectangle 4"/>
          <p:cNvSpPr>
            <a:spLocks noGrp="1" noChangeArrowheads="1"/>
          </p:cNvSpPr>
          <p:nvPr>
            <p:ph type="dt" sz="half" idx="10"/>
          </p:nvPr>
        </p:nvSpPr>
        <p:spPr bwMode="auto">
          <a:xfrm>
            <a:off x="6629400" y="6224588"/>
            <a:ext cx="1905000" cy="228600"/>
          </a:xfrm>
          <a:prstGeom prst="rect">
            <a:avLst/>
          </a:prstGeom>
          <a:ln>
            <a:miter lim="800000"/>
            <a:headEnd/>
            <a:tailEnd/>
          </a:ln>
        </p:spPr>
        <p:txBody>
          <a:bodyPr vert="horz" wrap="square" lIns="0" tIns="0" rIns="0" bIns="0" numCol="1" anchor="b" anchorCtr="0" compatLnSpc="1">
            <a:prstTxWarp prst="textNoShape">
              <a:avLst/>
            </a:prstTxWarp>
          </a:bodyPr>
          <a:lstStyle>
            <a:lvl1pPr algn="r">
              <a:defRPr sz="1000" b="1">
                <a:solidFill>
                  <a:schemeClr val="bg1"/>
                </a:solidFill>
                <a:latin typeface="Arial" pitchFamily="34" charset="0"/>
              </a:defRPr>
            </a:lvl1pPr>
          </a:lstStyle>
          <a:p>
            <a:pPr rtl="0" eaLnBrk="0" fontAlgn="base" hangingPunct="0">
              <a:spcBef>
                <a:spcPct val="0"/>
              </a:spcBef>
              <a:spcAft>
                <a:spcPct val="0"/>
              </a:spcAft>
              <a:defRPr/>
            </a:pPr>
            <a:endParaRPr lang="en-US" kern="1200" dirty="0">
              <a:solidFill>
                <a:srgbClr val="FFFFFF"/>
              </a:solidFill>
              <a:ea typeface="ＭＳ Ｐゴシック" charset="-128"/>
              <a:cs typeface="+mn-cs"/>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8DC6FCD0-4286-4B5D-BD09-CA13F1E4D8F2}"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9075" y="1295400"/>
            <a:ext cx="1960563"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95400"/>
            <a:ext cx="5730875" cy="4648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43D8E18-C963-45A9-8A07-FD5235320AB5}"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ext Placeholder 2"/>
          <p:cNvSpPr>
            <a:spLocks noGrp="1"/>
          </p:cNvSpPr>
          <p:nvPr>
            <p:ph type="body" sz="half" idx="1"/>
          </p:nvPr>
        </p:nvSpPr>
        <p:spPr>
          <a:xfrm>
            <a:off x="7572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6F48FD34-2F6A-4C23-99B6-58EA70CB3221}"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able Placeholder 2"/>
          <p:cNvSpPr>
            <a:spLocks noGrp="1"/>
          </p:cNvSpPr>
          <p:nvPr>
            <p:ph type="tbl" idx="1"/>
          </p:nvPr>
        </p:nvSpPr>
        <p:spPr>
          <a:xfrm>
            <a:off x="757238" y="2165350"/>
            <a:ext cx="7772400" cy="3778250"/>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1624DEB-EB1E-42AA-98E3-A7ED9992502C}"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533400"/>
            <a:ext cx="7848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FCE7DA3-7A72-47CA-BD54-2309B886F6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itle Placeholder 14"/>
          <p:cNvSpPr>
            <a:spLocks noGrp="1"/>
          </p:cNvSpPr>
          <p:nvPr>
            <p:ph type="title"/>
          </p:nvPr>
        </p:nvSpPr>
        <p:spPr>
          <a:xfrm>
            <a:off x="2514600" y="152400"/>
            <a:ext cx="6172200" cy="1143000"/>
          </a:xfrm>
          <a:prstGeom prst="rect">
            <a:avLst/>
          </a:prstGeom>
          <a:effectLst>
            <a:outerShdw blurRad="50800" dist="38100" dir="2700000" algn="tl" rotWithShape="0">
              <a:schemeClr val="bg1">
                <a:lumMod val="75000"/>
                <a:alpha val="40000"/>
              </a:schemeClr>
            </a:outerShdw>
          </a:effectLst>
        </p:spPr>
        <p:txBody>
          <a:bodyPr vert="horz" lIns="91440" tIns="45720" rIns="91440" bIns="45720" rtlCol="0" anchor="ctr">
            <a:normAutofit/>
          </a:bodyPr>
          <a:lstStyle/>
          <a:p>
            <a:r>
              <a:rPr lang="en-US" dirty="0"/>
              <a:t>Click to edit title</a:t>
            </a:r>
          </a:p>
        </p:txBody>
      </p:sp>
      <p:sp>
        <p:nvSpPr>
          <p:cNvPr id="4" name="Slide Number Placeholder 3"/>
          <p:cNvSpPr txBox="1">
            <a:spLocks/>
          </p:cNvSpPr>
          <p:nvPr userDrawn="1"/>
        </p:nvSpPr>
        <p:spPr>
          <a:xfrm>
            <a:off x="0" y="6224588"/>
            <a:ext cx="609600" cy="228600"/>
          </a:xfrm>
          <a:prstGeom prst="rect">
            <a:avLst/>
          </a:prstGeom>
        </p:spPr>
        <p:txBody>
          <a:bodyPr/>
          <a:lstStyle>
            <a:lvl1pPr>
              <a:defRPr/>
            </a:lvl1pPr>
          </a:lstStyle>
          <a:p>
            <a:pPr marL="0" marR="0" lvl="0" indent="0" algn="ctr" defTabSz="685800" rtl="0" eaLnBrk="0" fontAlgn="base" latinLnBrk="0" hangingPunct="0">
              <a:lnSpc>
                <a:spcPct val="100000"/>
              </a:lnSpc>
              <a:spcBef>
                <a:spcPct val="0"/>
              </a:spcBef>
              <a:spcAft>
                <a:spcPct val="0"/>
              </a:spcAft>
              <a:buClrTx/>
              <a:buSzTx/>
              <a:buFontTx/>
              <a:buNone/>
              <a:tabLst/>
              <a:defRPr/>
            </a:pPr>
            <a:fld id="{B99B544D-27CB-421D-857D-21D8A33B11EC}" type="slidenum">
              <a:rPr kumimoji="0" lang="en-US" sz="675" b="1" i="0" u="none" strike="noStrike" kern="1200" cap="none" spc="0" normalizeH="0" baseline="0" noProof="0" smtClean="0">
                <a:ln>
                  <a:noFill/>
                </a:ln>
                <a:solidFill>
                  <a:schemeClr val="bg1"/>
                </a:solidFill>
                <a:effectLst/>
                <a:uLnTx/>
                <a:uFillTx/>
                <a:latin typeface="+mn-lt"/>
                <a:ea typeface="ＭＳ Ｐゴシック" pitchFamily="-111" charset="-128"/>
                <a:cs typeface="+mn-cs"/>
              </a:rPr>
              <a:pPr marL="0" marR="0" lvl="0" indent="0" algn="ctr" defTabSz="685800" rtl="0" eaLnBrk="0" fontAlgn="base" latinLnBrk="0" hangingPunct="0">
                <a:lnSpc>
                  <a:spcPct val="100000"/>
                </a:lnSpc>
                <a:spcBef>
                  <a:spcPct val="0"/>
                </a:spcBef>
                <a:spcAft>
                  <a:spcPct val="0"/>
                </a:spcAft>
                <a:buClrTx/>
                <a:buSzTx/>
                <a:buFontTx/>
                <a:buNone/>
                <a:tabLst/>
                <a:defRPr/>
              </a:pPr>
              <a:t>‹#›</a:t>
            </a:fld>
            <a:endParaRPr kumimoji="0" lang="en-US" sz="675" b="1" i="0" u="none" strike="noStrike" kern="1200" cap="none" spc="0" normalizeH="0" baseline="0" noProof="0" dirty="0">
              <a:ln>
                <a:noFill/>
              </a:ln>
              <a:solidFill>
                <a:schemeClr val="bg1"/>
              </a:solidFill>
              <a:effectLst/>
              <a:uLnTx/>
              <a:uFillTx/>
              <a:latin typeface="+mn-lt"/>
              <a:ea typeface="ＭＳ Ｐゴシック" pitchFamily="-111" charset="-128"/>
              <a:cs typeface="+mn-cs"/>
            </a:endParaRPr>
          </a:p>
        </p:txBody>
      </p:sp>
    </p:spTree>
    <p:extLst>
      <p:ext uri="{BB962C8B-B14F-4D97-AF65-F5344CB8AC3E}">
        <p14:creationId xmlns:p14="http://schemas.microsoft.com/office/powerpoint/2010/main" val="5859893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EB2C9DF9-9CE2-4840-9E76-9A8164FCCD65}"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7C2FB3A-02F5-4D03-85CC-327025193C93}"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F57AF33-443A-4037-A0C4-CAEA4569FAAE}"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34163201-4CBB-4846-972F-46D86DCD045E}"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7BCBBCE-0730-4216-85C9-B5F2608FA23A}"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4F6FDC9D-1A79-4530-BBF8-A1DB4186B8E4}"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4EB85C1-ADB3-4CE0-BFF9-03C8A0A174A9}"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FE04B9E8-7178-4217-BF01-214A954E798F}"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661B77EC-BB7F-4D56-B059-2161B77DB0B5}"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14C3487-7751-4C53-BD1E-8D2823A96F1A}"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776D4EF-AE17-4BB7-8888-5CF2AA5C5981}"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DD28A7E-885F-4E5F-9C65-2FF4BC038BE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295400"/>
            <a:ext cx="7843838"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384A34B-C0F1-4866-B03D-F8E23765C19A}" type="datetimeFigureOut">
              <a:rPr lang="en-US"/>
              <a:pPr>
                <a:defRPr/>
              </a:pPr>
              <a:t>8/31/2017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E7767D-1B93-4D6C-AF05-D98B8CC35D2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90DD9E36-5E00-4ED7-8C7B-1836278DEA1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endParaRPr lang="en-US" sz="1350" kern="0">
              <a:solidFill>
                <a:prstClr val="black">
                  <a:tint val="75000"/>
                </a:prstClr>
              </a:solidFill>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sz="1350" kern="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6DE2FF28-4774-DC4E-A975-99984B0E00EC}" type="slidenum">
              <a:rPr lang="en-US" sz="1350" kern="0" smtClean="0">
                <a:solidFill>
                  <a:prstClr val="black">
                    <a:tint val="75000"/>
                  </a:prstClr>
                </a:solidFill>
              </a:rPr>
              <a:pPr defTabSz="685800" fontAlgn="auto">
                <a:spcBef>
                  <a:spcPts val="0"/>
                </a:spcBef>
                <a:spcAft>
                  <a:spcPts val="0"/>
                </a:spcAft>
                <a:defRPr/>
              </a:pPr>
              <a:t>‹#›</a:t>
            </a:fld>
            <a:endParaRPr lang="en-US" sz="1350" kern="0">
              <a:solidFill>
                <a:prstClr val="black">
                  <a:tint val="75000"/>
                </a:prstClr>
              </a:solidFill>
            </a:endParaRPr>
          </a:p>
        </p:txBody>
      </p:sp>
    </p:spTree>
    <p:extLst>
      <p:ext uri="{BB962C8B-B14F-4D97-AF65-F5344CB8AC3E}">
        <p14:creationId xmlns:p14="http://schemas.microsoft.com/office/powerpoint/2010/main" val="199234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72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A5AD043-5178-4D3B-A7C3-14C9E1EBA8D9}"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0A209C5B-1FAF-4C89-A03F-0D5F08D99F1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BC14B1EB-B739-4AAE-9D23-05DD1062B35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2D3D37-D3A3-40C7-BBB9-7B56940D509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DA1680-1538-4D3C-BA2C-12194585FC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870F6DD-9C3D-4DA5-93BB-DCEDAC2291E6}"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4" descr="backgrounds_2955d"/>
          <p:cNvPicPr>
            <a:picLocks noChangeAspect="1" noChangeArrowheads="1"/>
          </p:cNvPicPr>
          <p:nvPr userDrawn="1"/>
        </p:nvPicPr>
        <p:blipFill>
          <a:blip r:embed="rId17" cstate="print"/>
          <a:srcRect/>
          <a:stretch>
            <a:fillRect/>
          </a:stretch>
        </p:blipFill>
        <p:spPr bwMode="auto">
          <a:xfrm>
            <a:off x="-1588" y="-1588"/>
            <a:ext cx="9148763" cy="6861176"/>
          </a:xfrm>
          <a:prstGeom prst="rect">
            <a:avLst/>
          </a:prstGeom>
          <a:noFill/>
          <a:ln w="9525">
            <a:noFill/>
            <a:miter lim="800000"/>
            <a:headEnd/>
            <a:tailEnd/>
          </a:ln>
        </p:spPr>
      </p:pic>
      <p:sp>
        <p:nvSpPr>
          <p:cNvPr id="2051" name="Rectangle 2"/>
          <p:cNvSpPr>
            <a:spLocks noGrp="1" noChangeArrowheads="1"/>
          </p:cNvSpPr>
          <p:nvPr>
            <p:ph type="title"/>
          </p:nvPr>
        </p:nvSpPr>
        <p:spPr bwMode="auto">
          <a:xfrm>
            <a:off x="2133600" y="533400"/>
            <a:ext cx="60960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762000" y="1295400"/>
            <a:ext cx="7848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latin typeface="Arial" charset="0"/>
                <a:ea typeface="ＭＳ Ｐゴシック" pitchFamily="1" charset="-128"/>
              </a:defRPr>
            </a:lvl1pPr>
          </a:lstStyle>
          <a:p>
            <a:pPr rtl="0" eaLnBrk="0" fontAlgn="base" hangingPunct="0">
              <a:spcBef>
                <a:spcPct val="0"/>
              </a:spcBef>
              <a:spcAft>
                <a:spcPct val="0"/>
              </a:spcAft>
              <a:defRPr/>
            </a:pPr>
            <a:fld id="{11F8F02E-0A1E-419A-AC51-DC890D31D2A7}" type="slidenum">
              <a:rPr lang="en-US" kern="1200">
                <a:cs typeface="+mn-cs"/>
              </a:rPr>
              <a:pPr rtl="0" eaLnBrk="0" fontAlgn="base" hangingPunct="0">
                <a:spcBef>
                  <a:spcPct val="0"/>
                </a:spcBef>
                <a:spcAft>
                  <a:spcPct val="0"/>
                </a:spcAft>
                <a:defRPr/>
              </a:pPr>
              <a:t>‹#›</a:t>
            </a:fld>
            <a:endParaRPr lang="en-US" kern="1200" dirty="0">
              <a:cs typeface="+mn-cs"/>
            </a:endParaRPr>
          </a:p>
        </p:txBody>
      </p:sp>
      <p:sp>
        <p:nvSpPr>
          <p:cNvPr id="1033" name="Rectangle 9"/>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rtl="0" eaLnBrk="0" fontAlgn="base" hangingPunct="0">
              <a:lnSpc>
                <a:spcPct val="90000"/>
              </a:lnSpc>
              <a:spcBef>
                <a:spcPct val="0"/>
              </a:spcBef>
              <a:spcAft>
                <a:spcPct val="0"/>
              </a:spcAft>
              <a:defRPr/>
            </a:pPr>
            <a:r>
              <a:rPr lang="en-US" sz="900" b="1" kern="1200" dirty="0">
                <a:solidFill>
                  <a:srgbClr val="003F69"/>
                </a:solidFill>
                <a:latin typeface="Arial" charset="0"/>
                <a:ea typeface="ＭＳ Ｐゴシック" pitchFamily="1" charset="-128"/>
                <a:cs typeface="+mn-cs"/>
              </a:rPr>
              <a:t>Office of Research and Development</a:t>
            </a:r>
          </a:p>
          <a:p>
            <a:pPr algn="just" rtl="0" eaLnBrk="0" fontAlgn="base" hangingPunct="0">
              <a:lnSpc>
                <a:spcPct val="90000"/>
              </a:lnSpc>
              <a:spcBef>
                <a:spcPct val="0"/>
              </a:spcBef>
              <a:spcAft>
                <a:spcPct val="0"/>
              </a:spcAft>
              <a:defRPr/>
            </a:pPr>
            <a:r>
              <a:rPr lang="en-US" sz="900" kern="1200" dirty="0">
                <a:solidFill>
                  <a:srgbClr val="003F69"/>
                </a:solidFill>
                <a:latin typeface="Arial" charset="0"/>
                <a:ea typeface="ＭＳ Ｐゴシック" pitchFamily="1" charset="-128"/>
                <a:cs typeface="+mn-cs"/>
              </a:rPr>
              <a:t>National Center for Computational Toxicology</a:t>
            </a:r>
          </a:p>
        </p:txBody>
      </p:sp>
      <p:sp>
        <p:nvSpPr>
          <p:cNvPr id="1034" name="Rectangle 10"/>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793" r:id="rId15"/>
  </p:sldLayoutIdLst>
  <p:transition>
    <p:fade/>
  </p:transition>
  <p:hf hdr="0" ftr="0" dt="0"/>
  <p:txStyles>
    <p:titleStyle>
      <a:lvl1pPr algn="l" rtl="0" eaLnBrk="0" fontAlgn="base" hangingPunct="0">
        <a:spcBef>
          <a:spcPct val="0"/>
        </a:spcBef>
        <a:spcAft>
          <a:spcPct val="0"/>
        </a:spcAft>
        <a:defRPr sz="2800" b="1">
          <a:solidFill>
            <a:srgbClr val="003F69"/>
          </a:solidFill>
          <a:latin typeface="+mj-lt"/>
          <a:ea typeface="+mj-ea"/>
          <a:cs typeface="+mj-cs"/>
        </a:defRPr>
      </a:lvl1pPr>
      <a:lvl2pPr algn="l" rtl="0" eaLnBrk="0" fontAlgn="base" hangingPunct="0">
        <a:spcBef>
          <a:spcPct val="0"/>
        </a:spcBef>
        <a:spcAft>
          <a:spcPct val="0"/>
        </a:spcAft>
        <a:defRPr sz="2800" b="1">
          <a:solidFill>
            <a:srgbClr val="003F69"/>
          </a:solidFill>
          <a:latin typeface="Arial" charset="0"/>
          <a:ea typeface="ＭＳ Ｐゴシック" pitchFamily="1" charset="-128"/>
        </a:defRPr>
      </a:lvl2pPr>
      <a:lvl3pPr algn="l" rtl="0" eaLnBrk="0" fontAlgn="base" hangingPunct="0">
        <a:spcBef>
          <a:spcPct val="0"/>
        </a:spcBef>
        <a:spcAft>
          <a:spcPct val="0"/>
        </a:spcAft>
        <a:defRPr sz="2800" b="1">
          <a:solidFill>
            <a:srgbClr val="003F69"/>
          </a:solidFill>
          <a:latin typeface="Arial" charset="0"/>
          <a:ea typeface="ＭＳ Ｐゴシック" pitchFamily="1" charset="-128"/>
        </a:defRPr>
      </a:lvl3pPr>
      <a:lvl4pPr algn="l" rtl="0" eaLnBrk="0" fontAlgn="base" hangingPunct="0">
        <a:spcBef>
          <a:spcPct val="0"/>
        </a:spcBef>
        <a:spcAft>
          <a:spcPct val="0"/>
        </a:spcAft>
        <a:defRPr sz="2800" b="1">
          <a:solidFill>
            <a:srgbClr val="003F69"/>
          </a:solidFill>
          <a:latin typeface="Arial" charset="0"/>
          <a:ea typeface="ＭＳ Ｐゴシック" pitchFamily="1" charset="-128"/>
        </a:defRPr>
      </a:lvl4pPr>
      <a:lvl5pPr algn="l" rtl="0" eaLnBrk="0" fontAlgn="base" hangingPunct="0">
        <a:spcBef>
          <a:spcPct val="0"/>
        </a:spcBef>
        <a:spcAft>
          <a:spcPct val="0"/>
        </a:spcAft>
        <a:defRPr sz="2800" b="1">
          <a:solidFill>
            <a:srgbClr val="003F69"/>
          </a:solidFill>
          <a:latin typeface="Arial" charset="0"/>
          <a:ea typeface="ＭＳ Ｐゴシック" pitchFamily="1" charset="-128"/>
        </a:defRPr>
      </a:lvl5pPr>
      <a:lvl6pPr marL="457200" algn="l" rtl="0" fontAlgn="base">
        <a:spcBef>
          <a:spcPct val="0"/>
        </a:spcBef>
        <a:spcAft>
          <a:spcPct val="0"/>
        </a:spcAft>
        <a:defRPr sz="2800" b="1">
          <a:solidFill>
            <a:srgbClr val="003F69"/>
          </a:solidFill>
          <a:latin typeface="Arial" charset="0"/>
          <a:ea typeface="ＭＳ Ｐゴシック" pitchFamily="1" charset="-128"/>
        </a:defRPr>
      </a:lvl6pPr>
      <a:lvl7pPr marL="914400" algn="l" rtl="0" fontAlgn="base">
        <a:spcBef>
          <a:spcPct val="0"/>
        </a:spcBef>
        <a:spcAft>
          <a:spcPct val="0"/>
        </a:spcAft>
        <a:defRPr sz="2800" b="1">
          <a:solidFill>
            <a:srgbClr val="003F69"/>
          </a:solidFill>
          <a:latin typeface="Arial" charset="0"/>
          <a:ea typeface="ＭＳ Ｐゴシック" pitchFamily="1" charset="-128"/>
        </a:defRPr>
      </a:lvl7pPr>
      <a:lvl8pPr marL="1371600" algn="l" rtl="0" fontAlgn="base">
        <a:spcBef>
          <a:spcPct val="0"/>
        </a:spcBef>
        <a:spcAft>
          <a:spcPct val="0"/>
        </a:spcAft>
        <a:defRPr sz="2800" b="1">
          <a:solidFill>
            <a:srgbClr val="003F69"/>
          </a:solidFill>
          <a:latin typeface="Arial" charset="0"/>
          <a:ea typeface="ＭＳ Ｐゴシック" pitchFamily="1" charset="-128"/>
        </a:defRPr>
      </a:lvl8pPr>
      <a:lvl9pPr marL="1828800" algn="l" rtl="0" fontAlgn="base">
        <a:spcBef>
          <a:spcPct val="0"/>
        </a:spcBef>
        <a:spcAft>
          <a:spcPct val="0"/>
        </a:spcAft>
        <a:defRPr sz="2800" b="1">
          <a:solidFill>
            <a:srgbClr val="003F69"/>
          </a:solidFill>
          <a:latin typeface="Arial" charset="0"/>
          <a:ea typeface="ＭＳ Ｐゴシック" pitchFamily="1" charset="-128"/>
        </a:defRPr>
      </a:lvl9pPr>
    </p:titleStyle>
    <p:body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15"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60"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54"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s_2955d"/>
          <p:cNvPicPr>
            <a:picLocks noChangeAspect="1" noChangeArrowheads="1"/>
          </p:cNvPicPr>
          <p:nvPr userDrawn="1"/>
        </p:nvPicPr>
        <p:blipFill>
          <a:blip r:embed="rId2" cstate="email"/>
          <a:srcRect/>
          <a:stretch>
            <a:fillRect/>
          </a:stretch>
        </p:blipFill>
        <p:spPr bwMode="auto">
          <a:xfrm>
            <a:off x="-1588" y="-1588"/>
            <a:ext cx="9148763" cy="6861176"/>
          </a:xfrm>
          <a:prstGeom prst="rect">
            <a:avLst/>
          </a:prstGeom>
          <a:noFill/>
          <a:ln w="9525">
            <a:noFill/>
            <a:miter lim="800000"/>
            <a:headEnd/>
            <a:tailEnd/>
          </a:ln>
        </p:spPr>
      </p:pic>
      <p:sp>
        <p:nvSpPr>
          <p:cNvPr id="1027"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75814"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defRPr/>
            </a:pPr>
            <a:r>
              <a:rPr lang="en-US" sz="900" b="1" dirty="0">
                <a:solidFill>
                  <a:srgbClr val="003F69"/>
                </a:solidFill>
                <a:latin typeface="Arial"/>
              </a:rPr>
              <a:t>Office of Research and Development</a:t>
            </a:r>
          </a:p>
          <a:p>
            <a:pPr algn="just" eaLnBrk="0" hangingPunct="0">
              <a:lnSpc>
                <a:spcPct val="90000"/>
              </a:lnSpc>
              <a:defRPr/>
            </a:pPr>
            <a:r>
              <a:rPr lang="en-US" sz="900" dirty="0">
                <a:solidFill>
                  <a:srgbClr val="003F69"/>
                </a:solidFill>
                <a:latin typeface="Arial"/>
              </a:rPr>
              <a:t>National Center for Computational Toxicology</a:t>
            </a:r>
          </a:p>
        </p:txBody>
      </p:sp>
      <p:sp>
        <p:nvSpPr>
          <p:cNvPr id="375815"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defRPr/>
            </a:pPr>
            <a:endParaRPr lang="en-US" sz="1800" b="1" i="1">
              <a:solidFill>
                <a:srgbClr val="000000"/>
              </a:solidFill>
              <a:latin typeface="Arial"/>
            </a:endParaRPr>
          </a:p>
        </p:txBody>
      </p:sp>
      <p:sp>
        <p:nvSpPr>
          <p:cNvPr id="375817" name="Rectangle 9"/>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eaLnBrk="0" hangingPunct="0">
              <a:defRPr sz="1000" i="0">
                <a:solidFill>
                  <a:srgbClr val="003F69"/>
                </a:solidFill>
                <a:ea typeface="+mn-ea"/>
              </a:defRPr>
            </a:lvl1pPr>
          </a:lstStyle>
          <a:p>
            <a:pPr>
              <a:defRPr/>
            </a:pPr>
            <a:fld id="{52794E60-2BA8-4932-9817-0503E6C7743E}" type="slidenum">
              <a:rPr lang="en-US" b="1">
                <a:latin typeface="Arial"/>
              </a:rPr>
              <a:pPr>
                <a:defRPr/>
              </a:pPr>
              <a:t>‹#›</a:t>
            </a:fld>
            <a:endParaRPr lang="en-US" b="1">
              <a:latin typeface="Aria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sz="3200" b="1">
          <a:solidFill>
            <a:srgbClr val="003F69"/>
          </a:solidFill>
          <a:latin typeface="+mj-lt"/>
          <a:ea typeface="+mj-ea"/>
          <a:cs typeface="+mj-cs"/>
        </a:defRPr>
      </a:lvl1pPr>
      <a:lvl2pPr algn="l" rtl="0" eaLnBrk="0" fontAlgn="base" hangingPunct="0">
        <a:spcBef>
          <a:spcPct val="0"/>
        </a:spcBef>
        <a:spcAft>
          <a:spcPct val="0"/>
        </a:spcAft>
        <a:defRPr sz="3200" b="1">
          <a:solidFill>
            <a:srgbClr val="003F69"/>
          </a:solidFill>
          <a:latin typeface="Arial" charset="0"/>
          <a:ea typeface="ＭＳ Ｐゴシック" charset="-128"/>
        </a:defRPr>
      </a:lvl2pPr>
      <a:lvl3pPr algn="l" rtl="0" eaLnBrk="0" fontAlgn="base" hangingPunct="0">
        <a:spcBef>
          <a:spcPct val="0"/>
        </a:spcBef>
        <a:spcAft>
          <a:spcPct val="0"/>
        </a:spcAft>
        <a:defRPr sz="3200" b="1">
          <a:solidFill>
            <a:srgbClr val="003F69"/>
          </a:solidFill>
          <a:latin typeface="Arial" charset="0"/>
          <a:ea typeface="ＭＳ Ｐゴシック" charset="-128"/>
        </a:defRPr>
      </a:lvl3pPr>
      <a:lvl4pPr algn="l" rtl="0" eaLnBrk="0" fontAlgn="base" hangingPunct="0">
        <a:spcBef>
          <a:spcPct val="0"/>
        </a:spcBef>
        <a:spcAft>
          <a:spcPct val="0"/>
        </a:spcAft>
        <a:defRPr sz="3200" b="1">
          <a:solidFill>
            <a:srgbClr val="003F69"/>
          </a:solidFill>
          <a:latin typeface="Arial" charset="0"/>
          <a:ea typeface="ＭＳ Ｐゴシック" charset="-128"/>
        </a:defRPr>
      </a:lvl4pPr>
      <a:lvl5pPr algn="l" rtl="0" eaLnBrk="0" fontAlgn="base" hangingPunct="0">
        <a:spcBef>
          <a:spcPct val="0"/>
        </a:spcBef>
        <a:spcAft>
          <a:spcPct val="0"/>
        </a:spcAft>
        <a:defRPr sz="3200" b="1">
          <a:solidFill>
            <a:srgbClr val="003F69"/>
          </a:solidFill>
          <a:latin typeface="Arial" charset="0"/>
          <a:ea typeface="ＭＳ Ｐゴシック" charset="-128"/>
        </a:defRPr>
      </a:lvl5pPr>
      <a:lvl6pPr marL="457200" algn="l" rtl="0" fontAlgn="base">
        <a:spcBef>
          <a:spcPct val="0"/>
        </a:spcBef>
        <a:spcAft>
          <a:spcPct val="0"/>
        </a:spcAft>
        <a:defRPr sz="3200" b="1">
          <a:solidFill>
            <a:srgbClr val="003F69"/>
          </a:solidFill>
          <a:latin typeface="Arial" charset="0"/>
          <a:ea typeface="ＭＳ Ｐゴシック" charset="-128"/>
        </a:defRPr>
      </a:lvl6pPr>
      <a:lvl7pPr marL="914400" algn="l" rtl="0" fontAlgn="base">
        <a:spcBef>
          <a:spcPct val="0"/>
        </a:spcBef>
        <a:spcAft>
          <a:spcPct val="0"/>
        </a:spcAft>
        <a:defRPr sz="3200" b="1">
          <a:solidFill>
            <a:srgbClr val="003F69"/>
          </a:solidFill>
          <a:latin typeface="Arial" charset="0"/>
          <a:ea typeface="ＭＳ Ｐゴシック" charset="-128"/>
        </a:defRPr>
      </a:lvl7pPr>
      <a:lvl8pPr marL="1371600" algn="l" rtl="0" fontAlgn="base">
        <a:spcBef>
          <a:spcPct val="0"/>
        </a:spcBef>
        <a:spcAft>
          <a:spcPct val="0"/>
        </a:spcAft>
        <a:defRPr sz="3200" b="1">
          <a:solidFill>
            <a:srgbClr val="003F69"/>
          </a:solidFill>
          <a:latin typeface="Arial" charset="0"/>
          <a:ea typeface="ＭＳ Ｐゴシック" charset="-128"/>
        </a:defRPr>
      </a:lvl8pPr>
      <a:lvl9pPr marL="1828800" algn="l" rtl="0" fontAlgn="base">
        <a:spcBef>
          <a:spcPct val="0"/>
        </a:spcBef>
        <a:spcAft>
          <a:spcPct val="0"/>
        </a:spcAft>
        <a:defRPr sz="3200" b="1">
          <a:solidFill>
            <a:srgbClr val="003F69"/>
          </a:solidFill>
          <a:latin typeface="Arial" charset="0"/>
          <a:ea typeface="ＭＳ Ｐゴシック" charset="-128"/>
        </a:defRPr>
      </a:lvl9pPr>
    </p:titleStyle>
    <p:bodyStyle>
      <a:lvl1pPr marL="168275"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eaLnBrk="0" fontAlgn="base" hangingPunct="0">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latin typeface="Arial"/>
              </a:defRPr>
            </a:lvl1pPr>
          </a:lstStyle>
          <a:p>
            <a:pPr defTabSz="3429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latin typeface="Aria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a:defRPr>
            </a:lvl1pPr>
          </a:lstStyle>
          <a:p>
            <a:pPr defTabSz="342900"/>
            <a:fld id="{6DE2FF28-4774-DC4E-A975-99984B0E00EC}" type="slidenum">
              <a:rPr lang="en-US" smtClean="0">
                <a:solidFill>
                  <a:prstClr val="black">
                    <a:tint val="75000"/>
                  </a:prstClr>
                </a:solidFill>
              </a:rPr>
              <a:pPr defTabSz="342900"/>
              <a:t>‹#›</a:t>
            </a:fld>
            <a:endParaRPr lang="en-US" dirty="0">
              <a:solidFill>
                <a:prstClr val="black">
                  <a:tint val="75000"/>
                </a:prstClr>
              </a:solidFill>
            </a:endParaRPr>
          </a:p>
        </p:txBody>
      </p:sp>
    </p:spTree>
    <p:extLst>
      <p:ext uri="{BB962C8B-B14F-4D97-AF65-F5344CB8AC3E}">
        <p14:creationId xmlns:p14="http://schemas.microsoft.com/office/powerpoint/2010/main" val="994574104"/>
      </p:ext>
    </p:extLst>
  </p:cSld>
  <p:clrMap bg1="lt1" tx1="dk1" bg2="lt2" tx2="dk2" accent1="accent1" accent2="accent2" accent3="accent3" accent4="accent4" accent5="accent5" accent6="accent6" hlink="hlink" folHlink="folHlink"/>
  <p:sldLayoutIdLst>
    <p:sldLayoutId id="214748379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342900" rtl="0" eaLnBrk="1" latinLnBrk="0" hangingPunct="1">
        <a:spcBef>
          <a:spcPct val="0"/>
        </a:spcBef>
        <a:buNone/>
        <a:defRPr sz="3300" kern="1200">
          <a:solidFill>
            <a:schemeClr val="tx1"/>
          </a:solidFill>
          <a:latin typeface="Arial"/>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34.png"/><Relationship Id="rId18" Type="http://schemas.openxmlformats.org/officeDocument/2006/relationships/image" Target="../media/image37.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33.png"/><Relationship Id="rId17" Type="http://schemas.openxmlformats.org/officeDocument/2006/relationships/image" Target="../media/image8.png"/><Relationship Id="rId2" Type="http://schemas.openxmlformats.org/officeDocument/2006/relationships/video" Target="../media/media1.mp4"/><Relationship Id="rId16" Type="http://schemas.openxmlformats.org/officeDocument/2006/relationships/image" Target="../media/image7.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2.png"/><Relationship Id="rId5" Type="http://schemas.microsoft.com/office/2007/relationships/media" Target="../media/media3.mp4"/><Relationship Id="rId15" Type="http://schemas.openxmlformats.org/officeDocument/2006/relationships/image" Target="../media/image36.png"/><Relationship Id="rId10" Type="http://schemas.openxmlformats.org/officeDocument/2006/relationships/notesSlide" Target="../notesSlides/notesSlide4.xml"/><Relationship Id="rId4" Type="http://schemas.openxmlformats.org/officeDocument/2006/relationships/video" Target="../media/media2.mp4"/><Relationship Id="rId9" Type="http://schemas.openxmlformats.org/officeDocument/2006/relationships/slideLayout" Target="../slideLayouts/slideLayout31.xml"/><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6.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9"/>
          <p:cNvSpPr>
            <a:spLocks noGrp="1" noChangeArrowheads="1"/>
          </p:cNvSpPr>
          <p:nvPr>
            <p:ph type="ctrTitle"/>
          </p:nvPr>
        </p:nvSpPr>
        <p:spPr>
          <a:xfrm>
            <a:off x="2518716" y="2214672"/>
            <a:ext cx="6625284" cy="571500"/>
          </a:xfrm>
        </p:spPr>
        <p:txBody>
          <a:bodyPr/>
          <a:lstStyle/>
          <a:p>
            <a:br>
              <a:rPr lang="en-US" sz="2800" dirty="0"/>
            </a:br>
            <a:br>
              <a:rPr lang="en-US" sz="2800" dirty="0"/>
            </a:br>
            <a:r>
              <a:rPr lang="en-US" dirty="0"/>
              <a:t>Linking in vivo toxicity data to ToxCast/Tox21 in vitro assay data</a:t>
            </a:r>
            <a:br>
              <a:rPr lang="en-US" dirty="0"/>
            </a:br>
            <a:endParaRPr lang="en-US" sz="2800" dirty="0"/>
          </a:p>
        </p:txBody>
      </p:sp>
      <p:sp>
        <p:nvSpPr>
          <p:cNvPr id="6" name="Subtitle 5"/>
          <p:cNvSpPr>
            <a:spLocks noGrp="1"/>
          </p:cNvSpPr>
          <p:nvPr>
            <p:ph type="subTitle" idx="1"/>
          </p:nvPr>
        </p:nvSpPr>
        <p:spPr>
          <a:xfrm>
            <a:off x="2790310" y="2914650"/>
            <a:ext cx="5713413" cy="338138"/>
          </a:xfrm>
        </p:spPr>
        <p:txBody>
          <a:bodyPr/>
          <a:lstStyle/>
          <a:p>
            <a:r>
              <a:rPr lang="en-US" dirty="0"/>
              <a:t>Richard Judson</a:t>
            </a:r>
          </a:p>
          <a:p>
            <a:r>
              <a:rPr lang="en-US" dirty="0"/>
              <a:t>U.S. EPA, National Center for Computational Toxicology</a:t>
            </a:r>
          </a:p>
          <a:p>
            <a:r>
              <a:rPr lang="en-US" dirty="0"/>
              <a:t>Office of Research and Development</a:t>
            </a:r>
          </a:p>
        </p:txBody>
      </p:sp>
      <p:sp>
        <p:nvSpPr>
          <p:cNvPr id="5" name="TextBox 4"/>
          <p:cNvSpPr txBox="1">
            <a:spLocks noChangeArrowheads="1"/>
          </p:cNvSpPr>
          <p:nvPr/>
        </p:nvSpPr>
        <p:spPr bwMode="auto">
          <a:xfrm>
            <a:off x="3505200" y="6211669"/>
            <a:ext cx="5638800" cy="6463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1200" kern="1200" dirty="0">
                <a:solidFill>
                  <a:srgbClr val="FFFFFF"/>
                </a:solidFill>
                <a:latin typeface="Arial" charset="0"/>
                <a:ea typeface="ＭＳ Ｐゴシック" charset="-128"/>
                <a:cs typeface="+mn-cs"/>
              </a:rPr>
              <a:t>The views expressed in this presentation are those of the author and do not necessarily reflect the views or policies of the U.S. EPA</a:t>
            </a:r>
          </a:p>
          <a:p>
            <a:pPr algn="l" rtl="0" eaLnBrk="0" fontAlgn="base" hangingPunct="0">
              <a:spcBef>
                <a:spcPct val="0"/>
              </a:spcBef>
              <a:spcAft>
                <a:spcPct val="0"/>
              </a:spcAft>
            </a:pPr>
            <a:endParaRPr lang="en-US" sz="1200" kern="1200" dirty="0">
              <a:solidFill>
                <a:srgbClr val="FFFFFF"/>
              </a:solidFill>
              <a:latin typeface="Arial" charset="0"/>
              <a:ea typeface="ＭＳ Ｐゴシック" charset="-128"/>
              <a:cs typeface="+mn-cs"/>
            </a:endParaRPr>
          </a:p>
        </p:txBody>
      </p:sp>
      <p:pic>
        <p:nvPicPr>
          <p:cNvPr id="7" name="Picture 8" descr="CompTox L2R logo 2"/>
          <p:cNvPicPr>
            <a:picLocks noChangeAspect="1" noChangeArrowheads="1"/>
          </p:cNvPicPr>
          <p:nvPr/>
        </p:nvPicPr>
        <p:blipFill>
          <a:blip r:embed="rId3" cstate="print"/>
          <a:srcRect/>
          <a:stretch>
            <a:fillRect/>
          </a:stretch>
        </p:blipFill>
        <p:spPr bwMode="auto">
          <a:xfrm>
            <a:off x="2518716" y="3505200"/>
            <a:ext cx="6248400" cy="1878013"/>
          </a:xfrm>
          <a:prstGeom prst="rect">
            <a:avLst/>
          </a:prstGeom>
          <a:noFill/>
        </p:spPr>
      </p:pic>
      <p:sp>
        <p:nvSpPr>
          <p:cNvPr id="8" name="TextBox 7"/>
          <p:cNvSpPr txBox="1">
            <a:spLocks noChangeArrowheads="1"/>
          </p:cNvSpPr>
          <p:nvPr/>
        </p:nvSpPr>
        <p:spPr bwMode="auto">
          <a:xfrm>
            <a:off x="2804469" y="5151109"/>
            <a:ext cx="5638800" cy="307777"/>
          </a:xfrm>
          <a:prstGeom prst="rect">
            <a:avLst/>
          </a:prstGeom>
          <a:noFill/>
          <a:ln w="9525">
            <a:noFill/>
            <a:miter lim="800000"/>
            <a:headEnd/>
            <a:tailEnd/>
          </a:ln>
        </p:spPr>
        <p:txBody>
          <a:bodyPr>
            <a:spAutoFit/>
          </a:bodyPr>
          <a:lstStyle/>
          <a:p>
            <a:r>
              <a:rPr lang="en-US" sz="1400" dirty="0" err="1">
                <a:solidFill>
                  <a:schemeClr val="bg1"/>
                </a:solidFill>
              </a:rPr>
              <a:t>EuroTox</a:t>
            </a:r>
            <a:r>
              <a:rPr lang="en-US" sz="1400" dirty="0">
                <a:solidFill>
                  <a:schemeClr val="bg1"/>
                </a:solidFill>
              </a:rPr>
              <a:t> Bratislava, September 2017</a:t>
            </a:r>
            <a:endParaRPr lang="en-US" sz="1200" kern="1200" dirty="0">
              <a:solidFill>
                <a:schemeClr val="bg1"/>
              </a:solidFill>
              <a:latin typeface="Arial" charset="0"/>
              <a:ea typeface="ＭＳ Ｐゴシック" charset="-128"/>
              <a:cs typeface="+mn-cs"/>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952" y="373746"/>
            <a:ext cx="6676572" cy="439056"/>
          </a:xfrm>
        </p:spPr>
        <p:txBody>
          <a:bodyPr/>
          <a:lstStyle/>
          <a:p>
            <a:pPr lvl="0"/>
            <a:r>
              <a:rPr lang="en-US" dirty="0"/>
              <a:t>High-Throughput Screening 101 (HTS)</a:t>
            </a:r>
            <a:br>
              <a:rPr lang="en-US" dirty="0"/>
            </a:br>
            <a:endParaRPr lang="en-US" dirty="0"/>
          </a:p>
        </p:txBody>
      </p:sp>
      <p:sp>
        <p:nvSpPr>
          <p:cNvPr id="3" name="Slide Number Placeholder 2"/>
          <p:cNvSpPr>
            <a:spLocks noGrp="1"/>
          </p:cNvSpPr>
          <p:nvPr>
            <p:ph type="sldNum" sz="quarter" idx="10"/>
          </p:nvPr>
        </p:nvSpPr>
        <p:spPr>
          <a:xfrm>
            <a:off x="6553200" y="6529382"/>
            <a:ext cx="1905000" cy="228600"/>
          </a:xfr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10</a:t>
            </a:fld>
            <a:endParaRPr lang="en-US" sz="1000" b="1" kern="1200" dirty="0">
              <a:solidFill>
                <a:srgbClr val="003F69"/>
              </a:solidFill>
              <a:latin typeface="Arial" charset="0"/>
              <a:ea typeface="ＭＳ Ｐゴシック" pitchFamily="1" charset="-128"/>
              <a:cs typeface="+mn-cs"/>
            </a:endParaRPr>
          </a:p>
        </p:txBody>
      </p:sp>
      <p:sp>
        <p:nvSpPr>
          <p:cNvPr id="4" name="Slide Number Placeholder 4"/>
          <p:cNvSpPr txBox="1">
            <a:spLocks/>
          </p:cNvSpPr>
          <p:nvPr/>
        </p:nvSpPr>
        <p:spPr bwMode="auto">
          <a:xfrm>
            <a:off x="0" y="6224588"/>
            <a:ext cx="6096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01F6C7-91B6-4DE5-8542-7DD4870E332E}" type="slidenum">
              <a:rPr kumimoji="0" lang="en-US" sz="1000" b="1" i="0" u="none" strike="noStrike" kern="1200" cap="none" spc="0" normalizeH="0" baseline="0" noProof="0" smtClean="0">
                <a:ln>
                  <a:noFill/>
                </a:ln>
                <a:solidFill>
                  <a:srgbClr val="003F69"/>
                </a:solidFill>
                <a:effectLst/>
                <a:uLnTx/>
                <a:uFillTx/>
                <a:latin typeface="Arial" charset="0"/>
                <a:ea typeface="ＭＳ Ｐゴシック"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1" i="0" u="none" strike="noStrike" kern="1200" cap="none" spc="0" normalizeH="0" baseline="0" noProof="0">
              <a:ln>
                <a:noFill/>
              </a:ln>
              <a:solidFill>
                <a:srgbClr val="003F69"/>
              </a:solidFill>
              <a:effectLst/>
              <a:uLnTx/>
              <a:uFillTx/>
              <a:latin typeface="Arial" charset="0"/>
              <a:ea typeface="ＭＳ Ｐゴシック" pitchFamily="1" charset="-128"/>
              <a:cs typeface="+mn-cs"/>
            </a:endParaRPr>
          </a:p>
        </p:txBody>
      </p:sp>
      <p:pic>
        <p:nvPicPr>
          <p:cNvPr id="5" name="Picture 54"/>
          <p:cNvPicPr preferRelativeResize="0">
            <a:picLocks noChangeArrowheads="1"/>
          </p:cNvPicPr>
          <p:nvPr/>
        </p:nvPicPr>
        <p:blipFill>
          <a:blip r:embed="rId3" cstate="print"/>
          <a:srcRect/>
          <a:stretch>
            <a:fillRect/>
          </a:stretch>
        </p:blipFill>
        <p:spPr bwMode="auto">
          <a:xfrm>
            <a:off x="243125" y="839882"/>
            <a:ext cx="2390007" cy="1295400"/>
          </a:xfrm>
          <a:prstGeom prst="rect">
            <a:avLst/>
          </a:prstGeom>
          <a:noFill/>
          <a:ln w="19050">
            <a:solidFill>
              <a:schemeClr val="bg1"/>
            </a:solidFill>
            <a:miter lim="800000"/>
            <a:headEnd/>
            <a:tailEnd/>
          </a:ln>
          <a:effectLst/>
        </p:spPr>
      </p:pic>
      <p:grpSp>
        <p:nvGrpSpPr>
          <p:cNvPr id="7" name="Group 36"/>
          <p:cNvGrpSpPr>
            <a:grpSpLocks/>
          </p:cNvGrpSpPr>
          <p:nvPr/>
        </p:nvGrpSpPr>
        <p:grpSpPr bwMode="auto">
          <a:xfrm>
            <a:off x="634181" y="2603046"/>
            <a:ext cx="1636713" cy="1431925"/>
            <a:chOff x="2400" y="1296"/>
            <a:chExt cx="1031" cy="902"/>
          </a:xfrm>
        </p:grpSpPr>
        <p:sp>
          <p:nvSpPr>
            <p:cNvPr id="8" name="AutoShape 22" descr="plate"/>
            <p:cNvSpPr>
              <a:spLocks noChangeArrowheads="1"/>
            </p:cNvSpPr>
            <p:nvPr/>
          </p:nvSpPr>
          <p:spPr bwMode="auto">
            <a:xfrm>
              <a:off x="2400" y="1296"/>
              <a:ext cx="1008" cy="768"/>
            </a:xfrm>
            <a:prstGeom prst="roundRect">
              <a:avLst>
                <a:gd name="adj" fmla="val 16667"/>
              </a:avLst>
            </a:prstGeom>
            <a:blipFill dpi="0" rotWithShape="1">
              <a:blip r:embed="rId4" cstate="print"/>
              <a:srcRect/>
              <a:stretch>
                <a:fillRect/>
              </a:stretch>
            </a:blipFill>
            <a:ln w="38100">
              <a:solidFill>
                <a:srgbClr val="969696"/>
              </a:solidFill>
              <a:round/>
              <a:headEnd/>
              <a:tailEnd/>
            </a:ln>
            <a:effectLst/>
          </p:spPr>
          <p:txBody>
            <a:bodyPr wrap="none" anchor="ctr"/>
            <a:lstStyle/>
            <a:p>
              <a:endParaRPr lang="en-US"/>
            </a:p>
          </p:txBody>
        </p:sp>
        <p:sp>
          <p:nvSpPr>
            <p:cNvPr id="9" name="Text Box 23"/>
            <p:cNvSpPr txBox="1">
              <a:spLocks noChangeArrowheads="1"/>
            </p:cNvSpPr>
            <p:nvPr/>
          </p:nvSpPr>
          <p:spPr bwMode="auto">
            <a:xfrm>
              <a:off x="2423" y="2054"/>
              <a:ext cx="1008" cy="144"/>
            </a:xfrm>
            <a:prstGeom prst="rect">
              <a:avLst/>
            </a:prstGeom>
            <a:noFill/>
            <a:ln w="9525">
              <a:noFill/>
              <a:miter lim="800000"/>
              <a:headEnd/>
              <a:tailEnd/>
            </a:ln>
            <a:effectLst/>
          </p:spPr>
          <p:txBody>
            <a:bodyPr>
              <a:spAutoFit/>
            </a:bodyPr>
            <a:lstStyle/>
            <a:p>
              <a:r>
                <a:rPr lang="en-US" sz="900" b="1">
                  <a:solidFill>
                    <a:srgbClr val="003F69"/>
                  </a:solidFill>
                </a:rPr>
                <a:t>96-, 384-, 1536 Well Plates</a:t>
              </a:r>
            </a:p>
          </p:txBody>
        </p:sp>
      </p:grpSp>
      <p:grpSp>
        <p:nvGrpSpPr>
          <p:cNvPr id="10" name="Group 37"/>
          <p:cNvGrpSpPr>
            <a:grpSpLocks/>
          </p:cNvGrpSpPr>
          <p:nvPr/>
        </p:nvGrpSpPr>
        <p:grpSpPr bwMode="auto">
          <a:xfrm>
            <a:off x="5248438" y="973489"/>
            <a:ext cx="2971800" cy="2046288"/>
            <a:chOff x="3312" y="2352"/>
            <a:chExt cx="1872" cy="1289"/>
          </a:xfrm>
        </p:grpSpPr>
        <p:sp>
          <p:nvSpPr>
            <p:cNvPr id="11" name="AutoShape 21" descr="assay"/>
            <p:cNvSpPr>
              <a:spLocks noChangeArrowheads="1"/>
            </p:cNvSpPr>
            <p:nvPr/>
          </p:nvSpPr>
          <p:spPr bwMode="auto">
            <a:xfrm>
              <a:off x="3312" y="2352"/>
              <a:ext cx="1872" cy="1056"/>
            </a:xfrm>
            <a:prstGeom prst="roundRect">
              <a:avLst>
                <a:gd name="adj" fmla="val 16667"/>
              </a:avLst>
            </a:prstGeom>
            <a:blipFill dpi="0" rotWithShape="1">
              <a:blip r:embed="rId5" cstate="print"/>
              <a:srcRect/>
              <a:stretch>
                <a:fillRect b="-1529"/>
              </a:stretch>
            </a:blipFill>
            <a:ln w="38100">
              <a:solidFill>
                <a:srgbClr val="969696"/>
              </a:solidFill>
              <a:round/>
              <a:headEnd/>
              <a:tailEnd/>
            </a:ln>
            <a:effectLst/>
          </p:spPr>
          <p:txBody>
            <a:bodyPr wrap="none" anchor="ctr"/>
            <a:lstStyle/>
            <a:p>
              <a:endParaRPr lang="en-US"/>
            </a:p>
          </p:txBody>
        </p:sp>
        <p:sp>
          <p:nvSpPr>
            <p:cNvPr id="12" name="Text Box 24"/>
            <p:cNvSpPr txBox="1">
              <a:spLocks noChangeArrowheads="1"/>
            </p:cNvSpPr>
            <p:nvPr/>
          </p:nvSpPr>
          <p:spPr bwMode="auto">
            <a:xfrm>
              <a:off x="3744" y="3408"/>
              <a:ext cx="1008" cy="233"/>
            </a:xfrm>
            <a:prstGeom prst="rect">
              <a:avLst/>
            </a:prstGeom>
            <a:noFill/>
            <a:ln w="9525">
              <a:noFill/>
              <a:miter lim="800000"/>
              <a:headEnd/>
              <a:tailEnd/>
            </a:ln>
            <a:effectLst/>
          </p:spPr>
          <p:txBody>
            <a:bodyPr>
              <a:spAutoFit/>
            </a:bodyPr>
            <a:lstStyle/>
            <a:p>
              <a:r>
                <a:rPr lang="en-US" sz="900" b="1" dirty="0">
                  <a:solidFill>
                    <a:srgbClr val="003F69"/>
                  </a:solidFill>
                </a:rPr>
                <a:t>Target Biology (e.g., Estrogen Receptor)</a:t>
              </a:r>
            </a:p>
          </p:txBody>
        </p:sp>
      </p:grpSp>
      <p:sp>
        <p:nvSpPr>
          <p:cNvPr id="13" name="Text Box 35"/>
          <p:cNvSpPr txBox="1">
            <a:spLocks noChangeArrowheads="1"/>
          </p:cNvSpPr>
          <p:nvPr/>
        </p:nvSpPr>
        <p:spPr bwMode="auto">
          <a:xfrm>
            <a:off x="443371" y="2174535"/>
            <a:ext cx="1600200" cy="228600"/>
          </a:xfrm>
          <a:prstGeom prst="rect">
            <a:avLst/>
          </a:prstGeom>
          <a:noFill/>
          <a:ln w="9525">
            <a:noFill/>
            <a:miter lim="800000"/>
            <a:headEnd/>
            <a:tailEnd/>
          </a:ln>
          <a:effectLst/>
        </p:spPr>
        <p:txBody>
          <a:bodyPr>
            <a:spAutoFit/>
          </a:bodyPr>
          <a:lstStyle/>
          <a:p>
            <a:r>
              <a:rPr lang="en-US" sz="900" b="1" dirty="0">
                <a:solidFill>
                  <a:srgbClr val="003F69"/>
                </a:solidFill>
              </a:rPr>
              <a:t>Robots</a:t>
            </a:r>
          </a:p>
        </p:txBody>
      </p:sp>
      <p:cxnSp>
        <p:nvCxnSpPr>
          <p:cNvPr id="23" name="AutoShape 48"/>
          <p:cNvCxnSpPr>
            <a:cxnSpLocks noChangeShapeType="1"/>
            <a:stCxn id="5" idx="2"/>
            <a:endCxn id="8" idx="0"/>
          </p:cNvCxnSpPr>
          <p:nvPr/>
        </p:nvCxnSpPr>
        <p:spPr bwMode="auto">
          <a:xfrm flipH="1">
            <a:off x="1434281" y="2135282"/>
            <a:ext cx="3848" cy="467764"/>
          </a:xfrm>
          <a:prstGeom prst="straightConnector1">
            <a:avLst/>
          </a:prstGeom>
          <a:noFill/>
          <a:ln w="38100">
            <a:solidFill>
              <a:srgbClr val="808080"/>
            </a:solidFill>
            <a:round/>
            <a:headEnd type="oval" w="med" len="med"/>
            <a:tailEnd type="oval" w="med" len="med"/>
          </a:ln>
          <a:effectLst/>
        </p:spPr>
      </p:cxnSp>
      <p:cxnSp>
        <p:nvCxnSpPr>
          <p:cNvPr id="24" name="AutoShape 49"/>
          <p:cNvCxnSpPr>
            <a:cxnSpLocks noChangeShapeType="1"/>
            <a:stCxn id="29" idx="1"/>
            <a:endCxn id="8" idx="3"/>
          </p:cNvCxnSpPr>
          <p:nvPr/>
        </p:nvCxnSpPr>
        <p:spPr bwMode="auto">
          <a:xfrm flipH="1">
            <a:off x="2234381" y="1562011"/>
            <a:ext cx="935555" cy="1650635"/>
          </a:xfrm>
          <a:prstGeom prst="straightConnector1">
            <a:avLst/>
          </a:prstGeom>
          <a:noFill/>
          <a:ln w="38100">
            <a:solidFill>
              <a:schemeClr val="bg2"/>
            </a:solidFill>
            <a:round/>
            <a:headEnd type="oval" w="med" len="med"/>
            <a:tailEnd type="oval" w="med" len="med"/>
          </a:ln>
          <a:effectLst/>
        </p:spPr>
      </p:cxnSp>
      <p:cxnSp>
        <p:nvCxnSpPr>
          <p:cNvPr id="25" name="AutoShape 50"/>
          <p:cNvCxnSpPr>
            <a:cxnSpLocks noChangeShapeType="1"/>
            <a:stCxn id="32" idx="1"/>
            <a:endCxn id="8" idx="3"/>
          </p:cNvCxnSpPr>
          <p:nvPr/>
        </p:nvCxnSpPr>
        <p:spPr bwMode="auto">
          <a:xfrm flipH="1" flipV="1">
            <a:off x="2234381" y="3212646"/>
            <a:ext cx="973279" cy="349456"/>
          </a:xfrm>
          <a:prstGeom prst="straightConnector1">
            <a:avLst/>
          </a:prstGeom>
          <a:noFill/>
          <a:ln w="38100">
            <a:solidFill>
              <a:schemeClr val="bg2"/>
            </a:solidFill>
            <a:round/>
            <a:headEnd type="oval" w="med" len="med"/>
            <a:tailEnd type="oval" w="med" len="med"/>
          </a:ln>
          <a:effectLst/>
        </p:spPr>
      </p:cxnSp>
      <p:grpSp>
        <p:nvGrpSpPr>
          <p:cNvPr id="26" name="Group 53"/>
          <p:cNvGrpSpPr>
            <a:grpSpLocks/>
          </p:cNvGrpSpPr>
          <p:nvPr/>
        </p:nvGrpSpPr>
        <p:grpSpPr bwMode="auto">
          <a:xfrm>
            <a:off x="3169936" y="952411"/>
            <a:ext cx="1600200" cy="1447800"/>
            <a:chOff x="4176" y="1488"/>
            <a:chExt cx="1008" cy="912"/>
          </a:xfrm>
        </p:grpSpPr>
        <p:grpSp>
          <p:nvGrpSpPr>
            <p:cNvPr id="27" name="Group 39"/>
            <p:cNvGrpSpPr>
              <a:grpSpLocks/>
            </p:cNvGrpSpPr>
            <p:nvPr/>
          </p:nvGrpSpPr>
          <p:grpSpPr bwMode="auto">
            <a:xfrm>
              <a:off x="4176" y="1488"/>
              <a:ext cx="1008" cy="912"/>
              <a:chOff x="528" y="2400"/>
              <a:chExt cx="1008" cy="912"/>
            </a:xfrm>
          </p:grpSpPr>
          <p:sp>
            <p:nvSpPr>
              <p:cNvPr id="29" name="AutoShape 27" descr="cells"/>
              <p:cNvSpPr>
                <a:spLocks noChangeArrowheads="1"/>
              </p:cNvSpPr>
              <p:nvPr/>
            </p:nvSpPr>
            <p:spPr bwMode="auto">
              <a:xfrm>
                <a:off x="528" y="2400"/>
                <a:ext cx="1008" cy="768"/>
              </a:xfrm>
              <a:prstGeom prst="roundRect">
                <a:avLst>
                  <a:gd name="adj" fmla="val 16667"/>
                </a:avLst>
              </a:prstGeom>
              <a:blipFill dpi="0" rotWithShape="1">
                <a:blip r:embed="rId6" cstate="print"/>
                <a:srcRect/>
                <a:stretch>
                  <a:fillRect/>
                </a:stretch>
              </a:blipFill>
              <a:ln w="38100">
                <a:solidFill>
                  <a:srgbClr val="969696"/>
                </a:solidFill>
                <a:round/>
                <a:headEnd/>
                <a:tailEnd/>
              </a:ln>
              <a:effectLst/>
            </p:spPr>
            <p:txBody>
              <a:bodyPr wrap="none" anchor="ctr"/>
              <a:lstStyle/>
              <a:p>
                <a:endParaRPr lang="en-US"/>
              </a:p>
            </p:txBody>
          </p:sp>
          <p:sp>
            <p:nvSpPr>
              <p:cNvPr id="30" name="Text Box 28"/>
              <p:cNvSpPr txBox="1">
                <a:spLocks noChangeArrowheads="1"/>
              </p:cNvSpPr>
              <p:nvPr/>
            </p:nvSpPr>
            <p:spPr bwMode="auto">
              <a:xfrm>
                <a:off x="528" y="3168"/>
                <a:ext cx="1008" cy="144"/>
              </a:xfrm>
              <a:prstGeom prst="rect">
                <a:avLst/>
              </a:prstGeom>
              <a:noFill/>
              <a:ln w="9525">
                <a:noFill/>
                <a:miter lim="800000"/>
                <a:headEnd/>
                <a:tailEnd/>
              </a:ln>
              <a:effectLst/>
            </p:spPr>
            <p:txBody>
              <a:bodyPr>
                <a:spAutoFit/>
              </a:bodyPr>
              <a:lstStyle/>
              <a:p>
                <a:r>
                  <a:rPr lang="en-US" sz="900" b="1" dirty="0">
                    <a:solidFill>
                      <a:srgbClr val="003F69"/>
                    </a:solidFill>
                  </a:rPr>
                  <a:t>Cell Population</a:t>
                </a:r>
              </a:p>
            </p:txBody>
          </p:sp>
        </p:grpSp>
        <p:sp>
          <p:nvSpPr>
            <p:cNvPr id="28" name="Oval 51"/>
            <p:cNvSpPr>
              <a:spLocks noChangeArrowheads="1"/>
            </p:cNvSpPr>
            <p:nvPr/>
          </p:nvSpPr>
          <p:spPr bwMode="auto">
            <a:xfrm>
              <a:off x="4224" y="1728"/>
              <a:ext cx="192" cy="192"/>
            </a:xfrm>
            <a:prstGeom prst="ellipse">
              <a:avLst/>
            </a:prstGeom>
            <a:noFill/>
            <a:ln w="38100">
              <a:solidFill>
                <a:srgbClr val="FF0000"/>
              </a:solidFill>
              <a:round/>
              <a:headEnd/>
              <a:tailEnd/>
            </a:ln>
            <a:effectLst/>
          </p:spPr>
          <p:txBody>
            <a:bodyPr wrap="none" anchor="ctr"/>
            <a:lstStyle/>
            <a:p>
              <a:endParaRPr lang="en-US"/>
            </a:p>
          </p:txBody>
        </p:sp>
      </p:grpSp>
      <p:cxnSp>
        <p:nvCxnSpPr>
          <p:cNvPr id="31" name="AutoShape 52"/>
          <p:cNvCxnSpPr>
            <a:cxnSpLocks noChangeShapeType="1"/>
            <a:stCxn id="28" idx="6"/>
            <a:endCxn id="11" idx="1"/>
          </p:cNvCxnSpPr>
          <p:nvPr/>
        </p:nvCxnSpPr>
        <p:spPr bwMode="auto">
          <a:xfrm>
            <a:off x="3550936" y="1485811"/>
            <a:ext cx="1697502" cy="325878"/>
          </a:xfrm>
          <a:prstGeom prst="straightConnector1">
            <a:avLst/>
          </a:prstGeom>
          <a:noFill/>
          <a:ln w="38100">
            <a:solidFill>
              <a:srgbClr val="808080"/>
            </a:solidFill>
            <a:round/>
            <a:headEnd type="oval" w="med" len="med"/>
            <a:tailEnd type="oval" w="med" len="med"/>
          </a:ln>
          <a:effectLst/>
        </p:spPr>
      </p:cxnSp>
      <p:grpSp>
        <p:nvGrpSpPr>
          <p:cNvPr id="49" name="Group 48"/>
          <p:cNvGrpSpPr/>
          <p:nvPr/>
        </p:nvGrpSpPr>
        <p:grpSpPr>
          <a:xfrm>
            <a:off x="3207660" y="2955074"/>
            <a:ext cx="1521861" cy="1213587"/>
            <a:chOff x="6418361" y="1051818"/>
            <a:chExt cx="1521861" cy="1213587"/>
          </a:xfrm>
        </p:grpSpPr>
        <p:pic>
          <p:nvPicPr>
            <p:cNvPr id="46" name="Picture 2" descr="https://actorws.epa.gov/actorws/dsstox/v02/image?casrn=50471-44-8&amp;w=350&amp;h=3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2227" y="1051818"/>
              <a:ext cx="1213587" cy="12135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2" name="Rounded Rectangle 31"/>
            <p:cNvSpPr/>
            <p:nvPr/>
          </p:nvSpPr>
          <p:spPr bwMode="auto">
            <a:xfrm>
              <a:off x="6418361" y="1052286"/>
              <a:ext cx="1521861" cy="1213119"/>
            </a:xfrm>
            <a:prstGeom prst="roundRect">
              <a:avLst/>
            </a:prstGeom>
            <a:no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51" name="Text Box 28"/>
          <p:cNvSpPr txBox="1">
            <a:spLocks noChangeArrowheads="1"/>
          </p:cNvSpPr>
          <p:nvPr/>
        </p:nvSpPr>
        <p:spPr bwMode="auto">
          <a:xfrm>
            <a:off x="3232387" y="4276282"/>
            <a:ext cx="1600200" cy="228600"/>
          </a:xfrm>
          <a:prstGeom prst="rect">
            <a:avLst/>
          </a:prstGeom>
          <a:noFill/>
          <a:ln w="9525">
            <a:noFill/>
            <a:miter lim="800000"/>
            <a:headEnd/>
            <a:tailEnd/>
          </a:ln>
          <a:effectLst/>
        </p:spPr>
        <p:txBody>
          <a:bodyPr>
            <a:spAutoFit/>
          </a:bodyPr>
          <a:lstStyle/>
          <a:p>
            <a:r>
              <a:rPr lang="en-US" sz="900" b="1" dirty="0">
                <a:solidFill>
                  <a:srgbClr val="003F69"/>
                </a:solidFill>
              </a:rPr>
              <a:t>Chemical Exposure</a:t>
            </a:r>
          </a:p>
        </p:txBody>
      </p:sp>
      <p:pic>
        <p:nvPicPr>
          <p:cNvPr id="6" name="Picture 5"/>
          <p:cNvPicPr>
            <a:picLocks noChangeAspect="1"/>
          </p:cNvPicPr>
          <p:nvPr/>
        </p:nvPicPr>
        <p:blipFill>
          <a:blip r:embed="rId8"/>
          <a:stretch>
            <a:fillRect/>
          </a:stretch>
        </p:blipFill>
        <p:spPr>
          <a:xfrm>
            <a:off x="-62" y="4599875"/>
            <a:ext cx="7533689" cy="2176971"/>
          </a:xfrm>
          <a:prstGeom prst="rect">
            <a:avLst/>
          </a:prstGeom>
        </p:spPr>
      </p:pic>
      <p:grpSp>
        <p:nvGrpSpPr>
          <p:cNvPr id="34" name="Group 33"/>
          <p:cNvGrpSpPr/>
          <p:nvPr/>
        </p:nvGrpSpPr>
        <p:grpSpPr>
          <a:xfrm>
            <a:off x="5333709" y="3544356"/>
            <a:ext cx="2801258" cy="2567898"/>
            <a:chOff x="4369808" y="10896600"/>
            <a:chExt cx="1726192" cy="1597552"/>
          </a:xfrm>
        </p:grpSpPr>
        <p:grpSp>
          <p:nvGrpSpPr>
            <p:cNvPr id="35" name="Group 187"/>
            <p:cNvGrpSpPr/>
            <p:nvPr/>
          </p:nvGrpSpPr>
          <p:grpSpPr>
            <a:xfrm>
              <a:off x="4369808" y="10896600"/>
              <a:ext cx="1726192" cy="1597552"/>
              <a:chOff x="3802933" y="10595263"/>
              <a:chExt cx="1726192" cy="1597552"/>
            </a:xfrm>
          </p:grpSpPr>
          <p:pic>
            <p:nvPicPr>
              <p:cNvPr id="37" name="Picture 2"/>
              <p:cNvPicPr>
                <a:picLocks noChangeAspect="1" noChangeArrowheads="1"/>
              </p:cNvPicPr>
              <p:nvPr/>
            </p:nvPicPr>
            <p:blipFill>
              <a:blip r:embed="rId9" cstate="print"/>
              <a:srcRect/>
              <a:stretch>
                <a:fillRect/>
              </a:stretch>
            </p:blipFill>
            <p:spPr bwMode="auto">
              <a:xfrm>
                <a:off x="3988377" y="10595263"/>
                <a:ext cx="1495940" cy="1534263"/>
              </a:xfrm>
              <a:prstGeom prst="rect">
                <a:avLst/>
              </a:prstGeom>
              <a:noFill/>
              <a:ln w="63500">
                <a:noFill/>
                <a:miter lim="800000"/>
                <a:headEnd/>
                <a:tailEnd/>
              </a:ln>
              <a:effectLst/>
            </p:spPr>
          </p:pic>
          <p:cxnSp>
            <p:nvCxnSpPr>
              <p:cNvPr id="38" name="Straight Arrow Connector 37"/>
              <p:cNvCxnSpPr/>
              <p:nvPr/>
            </p:nvCxnSpPr>
            <p:spPr bwMode="auto">
              <a:xfrm flipH="1">
                <a:off x="4904885" y="11347257"/>
                <a:ext cx="1" cy="490430"/>
              </a:xfrm>
              <a:prstGeom prst="straightConnector1">
                <a:avLst/>
              </a:prstGeom>
              <a:noFill/>
              <a:ln w="38100" cap="flat" cmpd="sng" algn="ctr">
                <a:solidFill>
                  <a:srgbClr val="7030A0"/>
                </a:solidFill>
                <a:prstDash val="solid"/>
                <a:round/>
                <a:headEnd type="none" w="med" len="med"/>
                <a:tailEnd type="arrow"/>
              </a:ln>
              <a:effectLst>
                <a:outerShdw blurRad="50800" dist="38100" dir="8100000" algn="tr" rotWithShape="0">
                  <a:prstClr val="black">
                    <a:alpha val="40000"/>
                  </a:prstClr>
                </a:outerShdw>
              </a:effectLst>
            </p:spPr>
          </p:cxnSp>
          <p:sp>
            <p:nvSpPr>
              <p:cNvPr id="39" name="TextBox 38"/>
              <p:cNvSpPr txBox="1"/>
              <p:nvPr/>
            </p:nvSpPr>
            <p:spPr>
              <a:xfrm>
                <a:off x="4916492" y="11598437"/>
                <a:ext cx="612633" cy="297980"/>
              </a:xfrm>
              <a:prstGeom prst="rect">
                <a:avLst/>
              </a:prstGeom>
              <a:noFill/>
            </p:spPr>
            <p:txBody>
              <a:bodyPr wrap="none" lIns="96979" tIns="48489" rIns="96979" bIns="48489" rtlCol="0">
                <a:spAutoFit/>
              </a:bodyPr>
              <a:lstStyle/>
              <a:p>
                <a:r>
                  <a:rPr lang="en-US" sz="1300" dirty="0">
                    <a:solidFill>
                      <a:srgbClr val="7030A0"/>
                    </a:solidFill>
                  </a:rPr>
                  <a:t>AC50</a:t>
                </a:r>
              </a:p>
            </p:txBody>
          </p:sp>
          <p:sp>
            <p:nvSpPr>
              <p:cNvPr id="40" name="TextBox 39"/>
              <p:cNvSpPr txBox="1"/>
              <p:nvPr/>
            </p:nvSpPr>
            <p:spPr>
              <a:xfrm>
                <a:off x="4173958" y="11607472"/>
                <a:ext cx="529277" cy="282591"/>
              </a:xfrm>
              <a:prstGeom prst="rect">
                <a:avLst/>
              </a:prstGeom>
              <a:noFill/>
            </p:spPr>
            <p:txBody>
              <a:bodyPr wrap="none" lIns="96979" tIns="48489" rIns="96979" bIns="48489" rtlCol="0">
                <a:spAutoFit/>
              </a:bodyPr>
              <a:lstStyle/>
              <a:p>
                <a:r>
                  <a:rPr lang="en-US" sz="1200" dirty="0">
                    <a:solidFill>
                      <a:srgbClr val="FF9900"/>
                    </a:solidFill>
                    <a:latin typeface="Arial Black" pitchFamily="34" charset="0"/>
                  </a:rPr>
                  <a:t>LEC</a:t>
                </a:r>
              </a:p>
            </p:txBody>
          </p:sp>
          <p:cxnSp>
            <p:nvCxnSpPr>
              <p:cNvPr id="41" name="Straight Connector 40"/>
              <p:cNvCxnSpPr/>
              <p:nvPr/>
            </p:nvCxnSpPr>
            <p:spPr bwMode="auto">
              <a:xfrm flipV="1">
                <a:off x="4112616" y="11539426"/>
                <a:ext cx="1360415" cy="4003"/>
              </a:xfrm>
              <a:prstGeom prst="line">
                <a:avLst/>
              </a:prstGeom>
              <a:noFill/>
              <a:ln w="12700" cap="flat" cmpd="sng" algn="ctr">
                <a:solidFill>
                  <a:srgbClr val="FF0000"/>
                </a:solidFill>
                <a:prstDash val="dashDot"/>
                <a:round/>
                <a:headEnd type="none" w="med" len="med"/>
                <a:tailEnd type="none" w="med" len="med"/>
              </a:ln>
              <a:effectLst/>
            </p:spPr>
          </p:cxnSp>
          <p:cxnSp>
            <p:nvCxnSpPr>
              <p:cNvPr id="42" name="Straight Arrow Connector 41"/>
              <p:cNvCxnSpPr/>
              <p:nvPr/>
            </p:nvCxnSpPr>
            <p:spPr bwMode="auto">
              <a:xfrm flipH="1">
                <a:off x="4092913" y="11020302"/>
                <a:ext cx="1240072" cy="0"/>
              </a:xfrm>
              <a:prstGeom prst="straightConnector1">
                <a:avLst/>
              </a:prstGeom>
              <a:noFill/>
              <a:ln w="38100" cap="flat" cmpd="sng" algn="ctr">
                <a:solidFill>
                  <a:schemeClr val="accent1">
                    <a:lumMod val="90000"/>
                  </a:schemeClr>
                </a:solidFill>
                <a:prstDash val="solid"/>
                <a:round/>
                <a:headEnd type="none" w="med" len="med"/>
                <a:tailEnd type="arrow"/>
              </a:ln>
              <a:effectLst>
                <a:outerShdw blurRad="50800" dist="38100" dir="8100000" algn="tr" rotWithShape="0">
                  <a:prstClr val="black">
                    <a:alpha val="40000"/>
                  </a:prstClr>
                </a:outerShdw>
              </a:effectLst>
            </p:spPr>
          </p:cxnSp>
          <p:sp>
            <p:nvSpPr>
              <p:cNvPr id="43" name="TextBox 42"/>
              <p:cNvSpPr txBox="1"/>
              <p:nvPr/>
            </p:nvSpPr>
            <p:spPr>
              <a:xfrm>
                <a:off x="4112099" y="11067346"/>
                <a:ext cx="622251" cy="297980"/>
              </a:xfrm>
              <a:prstGeom prst="rect">
                <a:avLst/>
              </a:prstGeom>
              <a:noFill/>
            </p:spPr>
            <p:txBody>
              <a:bodyPr wrap="none" lIns="96979" tIns="48489" rIns="96979" bIns="48489" rtlCol="0">
                <a:spAutoFit/>
              </a:bodyPr>
              <a:lstStyle/>
              <a:p>
                <a:r>
                  <a:rPr lang="en-US" sz="1300" dirty="0" err="1">
                    <a:solidFill>
                      <a:schemeClr val="accent1">
                        <a:lumMod val="75000"/>
                      </a:schemeClr>
                    </a:solidFill>
                  </a:rPr>
                  <a:t>Emax</a:t>
                </a:r>
                <a:endParaRPr lang="en-US" sz="1300" dirty="0">
                  <a:solidFill>
                    <a:schemeClr val="accent1">
                      <a:lumMod val="75000"/>
                    </a:schemeClr>
                  </a:solidFill>
                </a:endParaRPr>
              </a:p>
            </p:txBody>
          </p:sp>
          <p:sp>
            <p:nvSpPr>
              <p:cNvPr id="44" name="TextBox 43"/>
              <p:cNvSpPr txBox="1"/>
              <p:nvPr/>
            </p:nvSpPr>
            <p:spPr>
              <a:xfrm>
                <a:off x="4359541" y="11997861"/>
                <a:ext cx="660029" cy="194954"/>
              </a:xfrm>
              <a:prstGeom prst="rect">
                <a:avLst/>
              </a:prstGeom>
              <a:solidFill>
                <a:schemeClr val="bg1"/>
              </a:solidFill>
            </p:spPr>
            <p:txBody>
              <a:bodyPr wrap="none" lIns="96979" tIns="48489" rIns="96979" bIns="48489" rtlCol="0">
                <a:spAutoFit/>
              </a:bodyPr>
              <a:lstStyle/>
              <a:p>
                <a:r>
                  <a:rPr lang="en-US" sz="1400" dirty="0"/>
                  <a:t>Conc (</a:t>
                </a:r>
                <a:r>
                  <a:rPr lang="en-US" sz="1400" dirty="0" err="1"/>
                  <a:t>uM</a:t>
                </a:r>
                <a:r>
                  <a:rPr lang="en-US" sz="1400" dirty="0"/>
                  <a:t>)</a:t>
                </a:r>
              </a:p>
            </p:txBody>
          </p:sp>
          <p:sp>
            <p:nvSpPr>
              <p:cNvPr id="45" name="TextBox 44"/>
              <p:cNvSpPr txBox="1"/>
              <p:nvPr/>
            </p:nvSpPr>
            <p:spPr>
              <a:xfrm rot="16200000">
                <a:off x="3642249" y="11288517"/>
                <a:ext cx="466894" cy="145526"/>
              </a:xfrm>
              <a:prstGeom prst="rect">
                <a:avLst/>
              </a:prstGeom>
              <a:noFill/>
            </p:spPr>
            <p:txBody>
              <a:bodyPr wrap="none" lIns="96979" tIns="48489" rIns="96979" bIns="48489" rtlCol="0">
                <a:spAutoFit/>
              </a:bodyPr>
              <a:lstStyle/>
              <a:p>
                <a:r>
                  <a:rPr lang="en-US" sz="1400" dirty="0"/>
                  <a:t>Response</a:t>
                </a:r>
              </a:p>
            </p:txBody>
          </p:sp>
        </p:grpSp>
        <p:cxnSp>
          <p:nvCxnSpPr>
            <p:cNvPr id="36" name="Straight Arrow Connector 35"/>
            <p:cNvCxnSpPr/>
            <p:nvPr/>
          </p:nvCxnSpPr>
          <p:spPr bwMode="auto">
            <a:xfrm>
              <a:off x="5257799" y="11829011"/>
              <a:ext cx="1" cy="286789"/>
            </a:xfrm>
            <a:prstGeom prst="straightConnector1">
              <a:avLst/>
            </a:prstGeom>
            <a:noFill/>
            <a:ln w="38100" cap="flat" cmpd="sng" algn="ctr">
              <a:solidFill>
                <a:srgbClr val="FFC000"/>
              </a:solidFill>
              <a:prstDash val="solid"/>
              <a:round/>
              <a:headEnd type="none" w="med" len="med"/>
              <a:tailEnd type="arrow"/>
            </a:ln>
            <a:effectLst>
              <a:outerShdw blurRad="50800" dist="38100" dir="8100000" algn="tr" rotWithShape="0">
                <a:prstClr val="black">
                  <a:alpha val="40000"/>
                </a:prstClr>
              </a:outerShdw>
            </a:effectLst>
          </p:spPr>
        </p:cxnSp>
      </p:grpSp>
      <p:sp>
        <p:nvSpPr>
          <p:cNvPr id="14" name="TextBox 13"/>
          <p:cNvSpPr txBox="1"/>
          <p:nvPr/>
        </p:nvSpPr>
        <p:spPr>
          <a:xfrm>
            <a:off x="5666287" y="3244119"/>
            <a:ext cx="2707921" cy="400110"/>
          </a:xfrm>
          <a:prstGeom prst="rect">
            <a:avLst/>
          </a:prstGeom>
          <a:noFill/>
        </p:spPr>
        <p:txBody>
          <a:bodyPr wrap="none" rtlCol="0">
            <a:spAutoFit/>
          </a:bodyPr>
          <a:lstStyle/>
          <a:p>
            <a:r>
              <a:rPr lang="en-US" b="1" dirty="0"/>
              <a:t>Output is AC50 (</a:t>
            </a:r>
            <a:r>
              <a:rPr lang="en-US" b="1" dirty="0">
                <a:latin typeface="Symbol" panose="05050102010706020507" pitchFamily="18" charset="2"/>
              </a:rPr>
              <a:t>m</a:t>
            </a:r>
            <a:r>
              <a:rPr lang="en-US" b="1" dirty="0"/>
              <a:t>M)</a:t>
            </a:r>
          </a:p>
        </p:txBody>
      </p:sp>
    </p:spTree>
    <p:extLst>
      <p:ext uri="{BB962C8B-B14F-4D97-AF65-F5344CB8AC3E}">
        <p14:creationId xmlns:p14="http://schemas.microsoft.com/office/powerpoint/2010/main" val="37089066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319" y="177738"/>
            <a:ext cx="5451615" cy="857250"/>
          </a:xfrm>
        </p:spPr>
        <p:txBody>
          <a:bodyPr>
            <a:noAutofit/>
          </a:bodyPr>
          <a:lstStyle/>
          <a:p>
            <a:r>
              <a:rPr lang="en-US" sz="3200" dirty="0"/>
              <a:t>Toxicokinetics Modeling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552" y="1321014"/>
            <a:ext cx="2359357" cy="38773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299" y="1343874"/>
            <a:ext cx="3054361" cy="3369856"/>
          </a:xfrm>
          <a:prstGeom prst="rect">
            <a:avLst/>
          </a:prstGeom>
        </p:spPr>
      </p:pic>
      <p:cxnSp>
        <p:nvCxnSpPr>
          <p:cNvPr id="12" name="Straight Connector 11"/>
          <p:cNvCxnSpPr/>
          <p:nvPr/>
        </p:nvCxnSpPr>
        <p:spPr bwMode="auto">
          <a:xfrm>
            <a:off x="4665733" y="1430492"/>
            <a:ext cx="0" cy="3283239"/>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5222893" y="6481954"/>
            <a:ext cx="3427541" cy="253916"/>
          </a:xfrm>
          <a:prstGeom prst="rect">
            <a:avLst/>
          </a:prstGeom>
          <a:noFill/>
        </p:spPr>
        <p:txBody>
          <a:bodyPr wrap="none" rtlCol="0">
            <a:spAutoFit/>
          </a:bodyPr>
          <a:lstStyle/>
          <a:p>
            <a:pPr defTabSz="685800" fontAlgn="auto">
              <a:spcBef>
                <a:spcPts val="0"/>
              </a:spcBef>
              <a:spcAft>
                <a:spcPts val="0"/>
              </a:spcAft>
            </a:pPr>
            <a:r>
              <a:rPr lang="en-US" sz="1050" kern="0" dirty="0">
                <a:solidFill>
                  <a:sysClr val="windowText" lastClr="000000"/>
                </a:solidFill>
              </a:rPr>
              <a:t>Wetmore, Rotroff, Wambaugh </a:t>
            </a:r>
            <a:r>
              <a:rPr lang="en-US" sz="1050" i="1" kern="0" dirty="0">
                <a:solidFill>
                  <a:sysClr val="windowText" lastClr="000000"/>
                </a:solidFill>
              </a:rPr>
              <a:t>et al., 2013, 2014, </a:t>
            </a:r>
            <a:r>
              <a:rPr lang="en-US" sz="1050" kern="0" dirty="0">
                <a:solidFill>
                  <a:sysClr val="windowText" lastClr="000000"/>
                </a:solidFill>
              </a:rPr>
              <a:t>2015</a:t>
            </a:r>
          </a:p>
        </p:txBody>
      </p:sp>
      <p:sp>
        <p:nvSpPr>
          <p:cNvPr id="15" name="TextBox 14"/>
          <p:cNvSpPr txBox="1"/>
          <p:nvPr/>
        </p:nvSpPr>
        <p:spPr>
          <a:xfrm>
            <a:off x="1641993" y="961400"/>
            <a:ext cx="5633273" cy="323165"/>
          </a:xfrm>
          <a:prstGeom prst="rect">
            <a:avLst/>
          </a:prstGeom>
          <a:noFill/>
        </p:spPr>
        <p:txBody>
          <a:bodyPr wrap="none" rtlCol="0">
            <a:spAutoFit/>
          </a:bodyPr>
          <a:lstStyle/>
          <a:p>
            <a:pPr defTabSz="685800" fontAlgn="auto">
              <a:spcBef>
                <a:spcPts val="0"/>
              </a:spcBef>
              <a:spcAft>
                <a:spcPts val="0"/>
              </a:spcAft>
            </a:pPr>
            <a:r>
              <a:rPr lang="en-US" sz="1500" i="1" kern="0" dirty="0">
                <a:solidFill>
                  <a:srgbClr val="355777"/>
                </a:solidFill>
              </a:rPr>
              <a:t>Incorporating Dosimetry and Uncertainty into In Vitro Screening </a:t>
            </a:r>
          </a:p>
        </p:txBody>
      </p:sp>
      <p:sp>
        <p:nvSpPr>
          <p:cNvPr id="6" name="TextBox 5"/>
          <p:cNvSpPr txBox="1"/>
          <p:nvPr/>
        </p:nvSpPr>
        <p:spPr>
          <a:xfrm>
            <a:off x="363914" y="5344333"/>
            <a:ext cx="8603637" cy="400110"/>
          </a:xfrm>
          <a:prstGeom prst="rect">
            <a:avLst/>
          </a:prstGeom>
          <a:noFill/>
        </p:spPr>
        <p:txBody>
          <a:bodyPr wrap="none" rtlCol="0">
            <a:spAutoFit/>
          </a:bodyPr>
          <a:lstStyle/>
          <a:p>
            <a:r>
              <a:rPr lang="en-US" dirty="0"/>
              <a:t>Outcome = </a:t>
            </a:r>
            <a:r>
              <a:rPr lang="en-US" dirty="0" err="1"/>
              <a:t>Css</a:t>
            </a:r>
            <a:r>
              <a:rPr lang="en-US" dirty="0"/>
              <a:t> (Concentration at Steady State given a 1 mg/kg/day dose)</a:t>
            </a:r>
          </a:p>
        </p:txBody>
      </p:sp>
    </p:spTree>
    <p:extLst>
      <p:ext uri="{BB962C8B-B14F-4D97-AF65-F5344CB8AC3E}">
        <p14:creationId xmlns:p14="http://schemas.microsoft.com/office/powerpoint/2010/main" val="9415255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627" y="258417"/>
            <a:ext cx="8637104" cy="336911"/>
          </a:xfrm>
        </p:spPr>
        <p:txBody>
          <a:bodyPr/>
          <a:lstStyle/>
          <a:p>
            <a:r>
              <a:rPr lang="en-US" dirty="0"/>
              <a:t>Predict POD using in vitro POD, Toxicokinetics and Uncertainty</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12</a:t>
            </a:fld>
            <a:endParaRPr lang="en-US" sz="1000" b="1" kern="1200" dirty="0">
              <a:solidFill>
                <a:srgbClr val="003F69"/>
              </a:solidFill>
              <a:latin typeface="Arial" charset="0"/>
              <a:ea typeface="ＭＳ Ｐゴシック" pitchFamily="1" charset="-128"/>
              <a:cs typeface="+mn-cs"/>
            </a:endParaRPr>
          </a:p>
        </p:txBody>
      </p:sp>
      <p:pic>
        <p:nvPicPr>
          <p:cNvPr id="6" name="Picture 5"/>
          <p:cNvPicPr>
            <a:picLocks noChangeAspect="1"/>
          </p:cNvPicPr>
          <p:nvPr/>
        </p:nvPicPr>
        <p:blipFill>
          <a:blip r:embed="rId2"/>
          <a:stretch>
            <a:fillRect/>
          </a:stretch>
        </p:blipFill>
        <p:spPr>
          <a:xfrm>
            <a:off x="1" y="1851285"/>
            <a:ext cx="4337318" cy="4122295"/>
          </a:xfrm>
          <a:prstGeom prst="rect">
            <a:avLst/>
          </a:prstGeom>
        </p:spPr>
      </p:pic>
      <p:sp>
        <p:nvSpPr>
          <p:cNvPr id="5" name="TextBox 4"/>
          <p:cNvSpPr txBox="1"/>
          <p:nvPr/>
        </p:nvSpPr>
        <p:spPr>
          <a:xfrm>
            <a:off x="4369633" y="2248178"/>
            <a:ext cx="4805000" cy="2646878"/>
          </a:xfrm>
          <a:prstGeom prst="rect">
            <a:avLst/>
          </a:prstGeom>
          <a:noFill/>
        </p:spPr>
        <p:txBody>
          <a:bodyPr wrap="square" rtlCol="0">
            <a:spAutoFit/>
          </a:bodyPr>
          <a:lstStyle/>
          <a:p>
            <a:r>
              <a:rPr lang="en-US" sz="1800" dirty="0"/>
              <a:t>~4% have in vitro POD consistently greater than in vivo values (health protective)</a:t>
            </a:r>
          </a:p>
          <a:p>
            <a:endParaRPr lang="en-US" sz="1800" dirty="0"/>
          </a:p>
          <a:p>
            <a:r>
              <a:rPr lang="en-US" sz="1800" dirty="0"/>
              <a:t>Issue: what is the correct in vitro POD assay?</a:t>
            </a:r>
          </a:p>
          <a:p>
            <a:pPr marL="285750" indent="-285750">
              <a:buFontTx/>
              <a:buChar char="-"/>
            </a:pPr>
            <a:r>
              <a:rPr lang="en-US" sz="1800" dirty="0"/>
              <a:t>min?</a:t>
            </a:r>
          </a:p>
          <a:p>
            <a:pPr marL="285750" indent="-285750">
              <a:buFontTx/>
              <a:buChar char="-"/>
            </a:pPr>
            <a:r>
              <a:rPr lang="en-US" sz="1800" dirty="0"/>
              <a:t>min associated with AOP?</a:t>
            </a:r>
          </a:p>
          <a:p>
            <a:pPr marL="285750" indent="-285750">
              <a:buFontTx/>
              <a:buChar char="-"/>
            </a:pPr>
            <a:r>
              <a:rPr lang="en-US" sz="1800" dirty="0"/>
              <a:t>cytotoxicity?</a:t>
            </a:r>
          </a:p>
          <a:p>
            <a:endParaRPr lang="en-US" dirty="0"/>
          </a:p>
          <a:p>
            <a:endParaRPr lang="en-US" dirty="0"/>
          </a:p>
        </p:txBody>
      </p:sp>
      <p:sp>
        <p:nvSpPr>
          <p:cNvPr id="4" name="TextBox 3"/>
          <p:cNvSpPr txBox="1"/>
          <p:nvPr/>
        </p:nvSpPr>
        <p:spPr>
          <a:xfrm>
            <a:off x="1693889" y="1221698"/>
            <a:ext cx="4564326" cy="400110"/>
          </a:xfrm>
          <a:prstGeom prst="rect">
            <a:avLst/>
          </a:prstGeom>
          <a:noFill/>
        </p:spPr>
        <p:txBody>
          <a:bodyPr wrap="none" rtlCol="0">
            <a:spAutoFit/>
          </a:bodyPr>
          <a:lstStyle/>
          <a:p>
            <a:r>
              <a:rPr lang="en-US" dirty="0"/>
              <a:t>POD(IVIVE) = AC50(min) / </a:t>
            </a:r>
            <a:r>
              <a:rPr lang="en-US" dirty="0" err="1"/>
              <a:t>Css</a:t>
            </a:r>
            <a:r>
              <a:rPr lang="en-US" dirty="0"/>
              <a:t>(HTTK)</a:t>
            </a:r>
          </a:p>
        </p:txBody>
      </p:sp>
    </p:spTree>
    <p:extLst>
      <p:ext uri="{BB962C8B-B14F-4D97-AF65-F5344CB8AC3E}">
        <p14:creationId xmlns:p14="http://schemas.microsoft.com/office/powerpoint/2010/main" val="11303161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19" y="270572"/>
            <a:ext cx="8611849" cy="260650"/>
          </a:xfrm>
        </p:spPr>
        <p:txBody>
          <a:bodyPr/>
          <a:lstStyle/>
          <a:p>
            <a:r>
              <a:rPr lang="en-US" dirty="0"/>
              <a:t>Predict POD using Machine Learning Combining</a:t>
            </a:r>
            <a:br>
              <a:rPr lang="en-US" dirty="0"/>
            </a:br>
            <a:r>
              <a:rPr lang="en-US" dirty="0"/>
              <a:t>Chemical Descriptors + In vitro data</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13</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9971"/>
          <a:stretch/>
        </p:blipFill>
        <p:spPr>
          <a:xfrm>
            <a:off x="5613816" y="1053878"/>
            <a:ext cx="3063044" cy="3061252"/>
          </a:xfrm>
          <a:prstGeom prst="rect">
            <a:avLst/>
          </a:prstGeom>
        </p:spPr>
      </p:pic>
      <p:pic>
        <p:nvPicPr>
          <p:cNvPr id="5" name="Picture 4"/>
          <p:cNvPicPr>
            <a:picLocks noChangeAspect="1"/>
          </p:cNvPicPr>
          <p:nvPr/>
        </p:nvPicPr>
        <p:blipFill rotWithShape="1">
          <a:blip r:embed="rId3"/>
          <a:srcRect t="38624" r="49819" b="33843"/>
          <a:stretch/>
        </p:blipFill>
        <p:spPr>
          <a:xfrm>
            <a:off x="427220" y="4262701"/>
            <a:ext cx="3189668" cy="2503903"/>
          </a:xfrm>
          <a:prstGeom prst="rect">
            <a:avLst/>
          </a:prstGeom>
        </p:spPr>
      </p:pic>
      <p:sp>
        <p:nvSpPr>
          <p:cNvPr id="7" name="TextBox 6"/>
          <p:cNvSpPr txBox="1"/>
          <p:nvPr/>
        </p:nvSpPr>
        <p:spPr>
          <a:xfrm>
            <a:off x="290066" y="3632119"/>
            <a:ext cx="3632726" cy="707886"/>
          </a:xfrm>
          <a:prstGeom prst="rect">
            <a:avLst/>
          </a:prstGeom>
          <a:noFill/>
        </p:spPr>
        <p:txBody>
          <a:bodyPr wrap="none" rtlCol="0">
            <a:spAutoFit/>
          </a:bodyPr>
          <a:lstStyle/>
          <a:p>
            <a:r>
              <a:rPr lang="en-US" dirty="0"/>
              <a:t>Accuracy somewhat limited by</a:t>
            </a:r>
          </a:p>
          <a:p>
            <a:r>
              <a:rPr lang="en-US" dirty="0"/>
              <a:t>underlying data uncertainty</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1417" r="51836" b="46921"/>
          <a:stretch/>
        </p:blipFill>
        <p:spPr>
          <a:xfrm>
            <a:off x="56736" y="1205519"/>
            <a:ext cx="5373830" cy="2534526"/>
          </a:xfrm>
          <a:prstGeom prst="rect">
            <a:avLst/>
          </a:prstGeom>
        </p:spPr>
      </p:pic>
      <p:pic>
        <p:nvPicPr>
          <p:cNvPr id="9" name="Picture 8"/>
          <p:cNvPicPr>
            <a:picLocks noChangeAspect="1"/>
          </p:cNvPicPr>
          <p:nvPr/>
        </p:nvPicPr>
        <p:blipFill>
          <a:blip r:embed="rId5"/>
          <a:stretch>
            <a:fillRect/>
          </a:stretch>
        </p:blipFill>
        <p:spPr>
          <a:xfrm>
            <a:off x="6093502" y="4340005"/>
            <a:ext cx="2427183" cy="2306855"/>
          </a:xfrm>
          <a:prstGeom prst="rect">
            <a:avLst/>
          </a:prstGeom>
        </p:spPr>
      </p:pic>
      <p:sp>
        <p:nvSpPr>
          <p:cNvPr id="10" name="TextBox 9"/>
          <p:cNvSpPr txBox="1"/>
          <p:nvPr/>
        </p:nvSpPr>
        <p:spPr>
          <a:xfrm>
            <a:off x="1531522" y="869212"/>
            <a:ext cx="2586990" cy="369332"/>
          </a:xfrm>
          <a:prstGeom prst="rect">
            <a:avLst/>
          </a:prstGeom>
          <a:noFill/>
        </p:spPr>
        <p:txBody>
          <a:bodyPr wrap="none" rtlCol="0">
            <a:spAutoFit/>
          </a:bodyPr>
          <a:lstStyle/>
          <a:p>
            <a:r>
              <a:rPr lang="en-US" sz="1800" dirty="0"/>
              <a:t>Truong et al. In revision</a:t>
            </a:r>
          </a:p>
        </p:txBody>
      </p:sp>
    </p:spTree>
    <p:extLst>
      <p:ext uri="{BB962C8B-B14F-4D97-AF65-F5344CB8AC3E}">
        <p14:creationId xmlns:p14="http://schemas.microsoft.com/office/powerpoint/2010/main" val="187147052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1903" y="218703"/>
            <a:ext cx="7559673" cy="801300"/>
          </a:xfrm>
        </p:spPr>
        <p:txBody>
          <a:bodyPr>
            <a:normAutofit fontScale="90000"/>
          </a:bodyPr>
          <a:lstStyle/>
          <a:p>
            <a:r>
              <a:rPr lang="en-US" sz="2700" dirty="0"/>
              <a:t>Compare Estrogen Receptor POD with </a:t>
            </a:r>
            <a:br>
              <a:rPr lang="en-US" sz="2700" dirty="0"/>
            </a:br>
            <a:r>
              <a:rPr lang="en-US" sz="2700" dirty="0"/>
              <a:t>Predicted Exposure</a:t>
            </a:r>
            <a:br>
              <a:rPr lang="en-US" sz="2700" dirty="0"/>
            </a:br>
            <a:endParaRPr lang="en-US" sz="2700" dirty="0"/>
          </a:p>
        </p:txBody>
      </p:sp>
      <p:sp>
        <p:nvSpPr>
          <p:cNvPr id="2" name="Slide Number Placeholder 1"/>
          <p:cNvSpPr>
            <a:spLocks noGrp="1"/>
          </p:cNvSpPr>
          <p:nvPr>
            <p:ph type="sldNum" sz="quarter" idx="4294967295"/>
          </p:nvPr>
        </p:nvSpPr>
        <p:spPr>
          <a:xfrm>
            <a:off x="6553200" y="6224588"/>
            <a:ext cx="1905000" cy="2286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2D3D37-D3A3-40C7-BBB9-7B56940D5093}" type="slidenum">
              <a:rPr kumimoji="0" lang="en-US" sz="1000" b="1" i="0" u="none" strike="noStrike" kern="1200" cap="none" spc="0" normalizeH="0" baseline="0" noProof="0" smtClean="0">
                <a:ln>
                  <a:noFill/>
                </a:ln>
                <a:solidFill>
                  <a:srgbClr val="003F69"/>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000" b="1" i="0" u="none" strike="noStrike" kern="1200" cap="none" spc="0" normalizeH="0" baseline="0" noProof="0" dirty="0">
              <a:ln>
                <a:noFill/>
              </a:ln>
              <a:solidFill>
                <a:srgbClr val="003F69"/>
              </a:solidFill>
              <a:effectLst/>
              <a:uLnTx/>
              <a:uFillTx/>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17245" y="1020003"/>
            <a:ext cx="9028991" cy="4861209"/>
          </a:xfrm>
          <a:prstGeom prst="rect">
            <a:avLst/>
          </a:prstGeom>
        </p:spPr>
      </p:pic>
      <p:pic>
        <p:nvPicPr>
          <p:cNvPr id="7" name="Picture 6"/>
          <p:cNvPicPr>
            <a:picLocks noChangeAspect="1"/>
          </p:cNvPicPr>
          <p:nvPr/>
        </p:nvPicPr>
        <p:blipFill rotWithShape="1">
          <a:blip r:embed="rId3"/>
          <a:srcRect l="41536" t="7448" b="14659"/>
          <a:stretch/>
        </p:blipFill>
        <p:spPr>
          <a:xfrm>
            <a:off x="7281017" y="4477185"/>
            <a:ext cx="1862983" cy="2380816"/>
          </a:xfrm>
          <a:prstGeom prst="rect">
            <a:avLst/>
          </a:prstGeom>
        </p:spPr>
      </p:pic>
      <p:sp>
        <p:nvSpPr>
          <p:cNvPr id="6" name="TextBox 5"/>
          <p:cNvSpPr txBox="1"/>
          <p:nvPr/>
        </p:nvSpPr>
        <p:spPr>
          <a:xfrm>
            <a:off x="954155" y="1216637"/>
            <a:ext cx="1011815" cy="400110"/>
          </a:xfrm>
          <a:prstGeom prst="rect">
            <a:avLst/>
          </a:prstGeom>
          <a:solidFill>
            <a:srgbClr val="FFFF00"/>
          </a:solidFill>
          <a:ln>
            <a:solidFill>
              <a:schemeClr val="tx1"/>
            </a:solidFill>
          </a:ln>
        </p:spPr>
        <p:txBody>
          <a:bodyPr wrap="none" rtlCol="0">
            <a:spAutoFit/>
          </a:bodyPr>
          <a:lstStyle/>
          <a:p>
            <a:r>
              <a:rPr lang="en-US" dirty="0"/>
              <a:t>Hazard</a:t>
            </a:r>
          </a:p>
        </p:txBody>
      </p:sp>
      <p:sp>
        <p:nvSpPr>
          <p:cNvPr id="8" name="TextBox 7"/>
          <p:cNvSpPr txBox="1"/>
          <p:nvPr/>
        </p:nvSpPr>
        <p:spPr>
          <a:xfrm>
            <a:off x="1042724" y="3086699"/>
            <a:ext cx="1268296" cy="400110"/>
          </a:xfrm>
          <a:prstGeom prst="rect">
            <a:avLst/>
          </a:prstGeom>
          <a:solidFill>
            <a:srgbClr val="FFFF00"/>
          </a:solidFill>
          <a:ln>
            <a:solidFill>
              <a:schemeClr val="tx1"/>
            </a:solidFill>
          </a:ln>
        </p:spPr>
        <p:txBody>
          <a:bodyPr wrap="none" rtlCol="0">
            <a:spAutoFit/>
          </a:bodyPr>
          <a:lstStyle/>
          <a:p>
            <a:r>
              <a:rPr lang="en-US" dirty="0"/>
              <a:t>Exposure</a:t>
            </a:r>
          </a:p>
        </p:txBody>
      </p:sp>
    </p:spTree>
    <p:extLst>
      <p:ext uri="{BB962C8B-B14F-4D97-AF65-F5344CB8AC3E}">
        <p14:creationId xmlns:p14="http://schemas.microsoft.com/office/powerpoint/2010/main" val="29062051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12"/>
          <p:cNvSpPr>
            <a:spLocks noChangeArrowheads="1"/>
          </p:cNvSpPr>
          <p:nvPr/>
        </p:nvSpPr>
        <p:spPr bwMode="auto">
          <a:xfrm>
            <a:off x="295768" y="534407"/>
            <a:ext cx="6172200" cy="342900"/>
          </a:xfrm>
          <a:prstGeom prst="rect">
            <a:avLst/>
          </a:prstGeom>
          <a:noFill/>
          <a:ln w="28575">
            <a:no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FFFF00"/>
                </a:solidFill>
                <a:effectLst/>
                <a:uLnTx/>
                <a:uFillTx/>
                <a:latin typeface="Calibri" pitchFamily="34" charset="0"/>
              </a:rPr>
              <a:t>Model Genital Differentiation</a:t>
            </a:r>
          </a:p>
          <a:p>
            <a:pPr marL="0" marR="0" lvl="0" indent="0" defTabSz="342900" eaLnBrk="1" fontAlgn="auto" latinLnBrk="0" hangingPunct="1">
              <a:lnSpc>
                <a:spcPct val="100000"/>
              </a:lnSpc>
              <a:spcBef>
                <a:spcPts val="0"/>
              </a:spcBef>
              <a:spcAft>
                <a:spcPts val="0"/>
              </a:spcAft>
              <a:buClrTx/>
              <a:buSzTx/>
              <a:buFontTx/>
              <a:buNone/>
              <a:tabLst/>
              <a:defRPr/>
            </a:pPr>
            <a:r>
              <a:rPr kumimoji="0" lang="en-US" altLang="en-US" sz="3200" b="1" i="1" u="none" strike="noStrike" kern="0" cap="none" spc="0" normalizeH="0" baseline="0" noProof="0" dirty="0">
                <a:ln>
                  <a:noFill/>
                </a:ln>
                <a:solidFill>
                  <a:srgbClr val="FFFF00"/>
                </a:solidFill>
                <a:effectLst/>
                <a:uLnTx/>
                <a:uFillTx/>
                <a:latin typeface="Calibri" pitchFamily="34" charset="0"/>
              </a:rPr>
              <a:t>Agent-based models: CompuCell3D</a:t>
            </a:r>
          </a:p>
          <a:p>
            <a:pPr marL="0" marR="0" lvl="0" indent="0" defTabSz="342900" eaLnBrk="1" fontAlgn="auto" latinLnBrk="0" hangingPunct="1">
              <a:lnSpc>
                <a:spcPct val="100000"/>
              </a:lnSpc>
              <a:spcBef>
                <a:spcPts val="0"/>
              </a:spcBef>
              <a:spcAft>
                <a:spcPts val="0"/>
              </a:spcAft>
              <a:buClrTx/>
              <a:buSzTx/>
              <a:buFontTx/>
              <a:buNone/>
              <a:tabLst/>
              <a:defRPr/>
            </a:pPr>
            <a:r>
              <a:rPr kumimoji="0" lang="en-US" altLang="en-US" sz="3200" b="1" i="1" u="none" strike="noStrike" kern="0" cap="none" spc="0" normalizeH="0" baseline="0" noProof="0" dirty="0">
                <a:ln>
                  <a:noFill/>
                </a:ln>
                <a:solidFill>
                  <a:srgbClr val="FFFF00"/>
                </a:solidFill>
                <a:effectLst/>
                <a:uLnTx/>
                <a:uFillTx/>
                <a:latin typeface="Calibri" pitchFamily="34" charset="0"/>
              </a:rPr>
              <a:t>Agent=Cell with internal control network</a:t>
            </a:r>
          </a:p>
        </p:txBody>
      </p:sp>
      <p:pic>
        <p:nvPicPr>
          <p:cNvPr id="16" name="2015-07-28 Fusion V21 VS1">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11"/>
          <a:stretch>
            <a:fillRect/>
          </a:stretch>
        </p:blipFill>
        <p:spPr>
          <a:xfrm>
            <a:off x="85711" y="4119201"/>
            <a:ext cx="2022449" cy="1516837"/>
          </a:xfrm>
        </p:spPr>
      </p:pic>
      <p:pic>
        <p:nvPicPr>
          <p:cNvPr id="17" name="2015-07-28 Fusion V21 VS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265615" y="4119201"/>
            <a:ext cx="2022449" cy="1516837"/>
          </a:xfrm>
          <a:prstGeom prst="rect">
            <a:avLst/>
          </a:prstGeom>
        </p:spPr>
      </p:pic>
      <p:pic>
        <p:nvPicPr>
          <p:cNvPr id="18" name="2015-07-28 Fusion V21 VS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445519" y="4119201"/>
            <a:ext cx="2022449" cy="1516837"/>
          </a:xfrm>
          <a:prstGeom prst="rect">
            <a:avLst/>
          </a:prstGeom>
        </p:spPr>
      </p:pic>
      <p:sp>
        <p:nvSpPr>
          <p:cNvPr id="6" name="TextBox 5"/>
          <p:cNvSpPr txBox="1"/>
          <p:nvPr/>
        </p:nvSpPr>
        <p:spPr>
          <a:xfrm>
            <a:off x="113142" y="5274699"/>
            <a:ext cx="886781" cy="27699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rPr>
              <a:t>androgen</a:t>
            </a:r>
          </a:p>
        </p:txBody>
      </p:sp>
      <p:sp>
        <p:nvSpPr>
          <p:cNvPr id="19" name="TextBox 18"/>
          <p:cNvSpPr txBox="1"/>
          <p:nvPr/>
        </p:nvSpPr>
        <p:spPr>
          <a:xfrm>
            <a:off x="2372020" y="5274699"/>
            <a:ext cx="869149" cy="27699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rPr>
              <a:t>SHH field</a:t>
            </a:r>
          </a:p>
        </p:txBody>
      </p:sp>
      <p:sp>
        <p:nvSpPr>
          <p:cNvPr id="20" name="TextBox 19"/>
          <p:cNvSpPr txBox="1"/>
          <p:nvPr/>
        </p:nvSpPr>
        <p:spPr>
          <a:xfrm>
            <a:off x="4628497" y="5274699"/>
            <a:ext cx="1024639" cy="27699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rPr>
              <a:t>FGF10 field</a:t>
            </a:r>
          </a:p>
        </p:txBody>
      </p:sp>
      <p:pic>
        <p:nvPicPr>
          <p:cNvPr id="21" name="V128c_KnockOut.mp4">
            <a:hlinkClick r:id="" action="ppaction://media"/>
          </p:cNvPr>
          <p:cNvPicPr>
            <a:picLocks noGrp="1" noChangeAspect="1"/>
          </p:cNvPicPr>
          <p:nvPr>
            <p:ph sz="half" idx="1"/>
            <a:videoFile r:link="rId8"/>
            <p:extLst>
              <p:ext uri="{DAA4B4D4-6D71-4841-9C94-3DE7FCFB9230}">
                <p14:media xmlns:p14="http://schemas.microsoft.com/office/powerpoint/2010/main" r:embed="rId7"/>
              </p:ext>
            </p:extLst>
          </p:nvPr>
        </p:nvPicPr>
        <p:blipFill>
          <a:blip r:embed="rId14"/>
          <a:stretch>
            <a:fillRect/>
          </a:stretch>
        </p:blipFill>
        <p:spPr>
          <a:xfrm>
            <a:off x="6625423" y="4119201"/>
            <a:ext cx="2044281" cy="1533211"/>
          </a:xfrm>
          <a:ln w="57150">
            <a:noFill/>
          </a:ln>
        </p:spPr>
      </p:pic>
      <p:sp>
        <p:nvSpPr>
          <p:cNvPr id="22" name="TextBox 21"/>
          <p:cNvSpPr txBox="1"/>
          <p:nvPr/>
        </p:nvSpPr>
        <p:spPr>
          <a:xfrm>
            <a:off x="6637296" y="5274699"/>
            <a:ext cx="1119217" cy="27699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rPr>
              <a:t>no androgen</a:t>
            </a:r>
          </a:p>
        </p:txBody>
      </p:sp>
      <p:grpSp>
        <p:nvGrpSpPr>
          <p:cNvPr id="7" name="Group 6"/>
          <p:cNvGrpSpPr/>
          <p:nvPr/>
        </p:nvGrpSpPr>
        <p:grpSpPr>
          <a:xfrm>
            <a:off x="1433118" y="1565425"/>
            <a:ext cx="6388149" cy="2208995"/>
            <a:chOff x="498917" y="915427"/>
            <a:chExt cx="8073868" cy="2665973"/>
          </a:xfrm>
        </p:grpSpPr>
        <p:pic>
          <p:nvPicPr>
            <p:cNvPr id="11" name="Picture 10"/>
            <p:cNvPicPr>
              <a:picLocks noChangeAspect="1" noChangeArrowheads="1"/>
            </p:cNvPicPr>
            <p:nvPr/>
          </p:nvPicPr>
          <p:blipFill rotWithShape="1">
            <a:blip r:embed="rId15" cstate="print"/>
            <a:srcRect r="56665"/>
            <a:stretch/>
          </p:blipFill>
          <p:spPr bwMode="auto">
            <a:xfrm>
              <a:off x="2480154" y="1212225"/>
              <a:ext cx="2137113" cy="2340678"/>
            </a:xfrm>
            <a:prstGeom prst="rect">
              <a:avLst/>
            </a:prstGeom>
            <a:noFill/>
            <a:ln w="19050">
              <a:solidFill>
                <a:schemeClr val="bg1">
                  <a:lumMod val="50000"/>
                </a:schemeClr>
              </a:solidFill>
              <a:miter lim="800000"/>
              <a:headEnd/>
              <a:tailEnd/>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66534" y="1212225"/>
              <a:ext cx="1793558" cy="2340678"/>
            </a:xfrm>
            <a:prstGeom prst="rect">
              <a:avLst/>
            </a:prstGeom>
            <a:ln w="28575">
              <a:solidFill>
                <a:schemeClr val="bg1">
                  <a:lumMod val="50000"/>
                </a:schemeClr>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17"/>
            <a:stretch>
              <a:fillRect/>
            </a:stretch>
          </p:blipFill>
          <p:spPr>
            <a:xfrm>
              <a:off x="4737329" y="1212225"/>
              <a:ext cx="3835456" cy="2369175"/>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sp>
          <p:nvSpPr>
            <p:cNvPr id="14" name="TextBox 13"/>
            <p:cNvSpPr txBox="1"/>
            <p:nvPr/>
          </p:nvSpPr>
          <p:spPr>
            <a:xfrm>
              <a:off x="498917" y="915427"/>
              <a:ext cx="7624270" cy="362160"/>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a:ln>
                    <a:noFill/>
                  </a:ln>
                  <a:solidFill>
                    <a:schemeClr val="bg1"/>
                  </a:solidFill>
                  <a:effectLst/>
                  <a:uLnTx/>
                  <a:uFillTx/>
                </a:rPr>
                <a:t>Genital tubercle (GT)                                                Control Network (mouse)</a:t>
              </a:r>
            </a:p>
          </p:txBody>
        </p:sp>
      </p:grpSp>
      <p:sp>
        <p:nvSpPr>
          <p:cNvPr id="24" name="TextBox 23"/>
          <p:cNvSpPr txBox="1"/>
          <p:nvPr/>
        </p:nvSpPr>
        <p:spPr>
          <a:xfrm>
            <a:off x="1427776" y="3889347"/>
            <a:ext cx="5857694" cy="323165"/>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dirty="0">
                <a:ln>
                  <a:noFill/>
                </a:ln>
                <a:solidFill>
                  <a:schemeClr val="bg1"/>
                </a:solidFill>
                <a:effectLst/>
                <a:uLnTx/>
                <a:uFillTx/>
              </a:rPr>
              <a:t>ABM simulation for sexual dimorphism (mouse GD13.5 – 17.5)</a:t>
            </a:r>
          </a:p>
        </p:txBody>
      </p:sp>
      <p:pic>
        <p:nvPicPr>
          <p:cNvPr id="28" name="Picture 27"/>
          <p:cNvPicPr>
            <a:picLocks noChangeAspect="1"/>
          </p:cNvPicPr>
          <p:nvPr/>
        </p:nvPicPr>
        <p:blipFill>
          <a:blip r:embed="rId18"/>
          <a:stretch>
            <a:fillRect/>
          </a:stretch>
        </p:blipFill>
        <p:spPr>
          <a:xfrm>
            <a:off x="3769244" y="4982249"/>
            <a:ext cx="476152" cy="454648"/>
          </a:xfrm>
          <a:prstGeom prst="rect">
            <a:avLst/>
          </a:prstGeom>
        </p:spPr>
      </p:pic>
      <p:pic>
        <p:nvPicPr>
          <p:cNvPr id="29" name="Picture 28"/>
          <p:cNvPicPr>
            <a:picLocks noChangeAspect="1"/>
          </p:cNvPicPr>
          <p:nvPr/>
        </p:nvPicPr>
        <p:blipFill>
          <a:blip r:embed="rId18"/>
          <a:stretch>
            <a:fillRect/>
          </a:stretch>
        </p:blipFill>
        <p:spPr>
          <a:xfrm>
            <a:off x="5946146" y="4970388"/>
            <a:ext cx="476152" cy="454648"/>
          </a:xfrm>
          <a:prstGeom prst="rect">
            <a:avLst/>
          </a:prstGeom>
        </p:spPr>
      </p:pic>
      <p:cxnSp>
        <p:nvCxnSpPr>
          <p:cNvPr id="3" name="Elbow Connector 2"/>
          <p:cNvCxnSpPr>
            <a:stCxn id="13" idx="1"/>
            <a:endCxn id="16" idx="0"/>
          </p:cNvCxnSpPr>
          <p:nvPr/>
        </p:nvCxnSpPr>
        <p:spPr>
          <a:xfrm rot="10800000" flipV="1">
            <a:off x="1096936" y="2781079"/>
            <a:ext cx="389683" cy="1338122"/>
          </a:xfrm>
          <a:prstGeom prst="bentConnector2">
            <a:avLst/>
          </a:prstGeom>
          <a:ln w="28575">
            <a:solidFill>
              <a:schemeClr val="bg1">
                <a:lumMod val="50000"/>
              </a:schemeClr>
            </a:solidFill>
            <a:headEnd type="none" w="med" len="med"/>
            <a:tailEnd type="arrow" w="med" len="med"/>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0" name="Slide Number Placeholder 1"/>
          <p:cNvSpPr txBox="1">
            <a:spLocks/>
          </p:cNvSpPr>
          <p:nvPr/>
        </p:nvSpPr>
        <p:spPr>
          <a:xfrm>
            <a:off x="7222415" y="5563887"/>
            <a:ext cx="16002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58F64307-C488-470A-AE14-7BB09ECA3042}" type="slidenum">
              <a:rPr kumimoji="0" lang="en-US" sz="1200" b="0" i="0" u="none" strike="noStrike" kern="0" cap="none" spc="0" normalizeH="0" baseline="0" noProof="0">
                <a:ln>
                  <a:noFill/>
                </a:ln>
                <a:solidFill>
                  <a:schemeClr val="bg1">
                    <a:lumMod val="85000"/>
                  </a:schemeClr>
                </a:solidFill>
                <a:effectLst/>
                <a:uLnTx/>
                <a:uFillTx/>
                <a:latin typeface="Calibri" panose="020F050202020403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dirty="0">
              <a:ln>
                <a:noFill/>
              </a:ln>
              <a:solidFill>
                <a:schemeClr val="bg1">
                  <a:lumMod val="85000"/>
                </a:schemeClr>
              </a:solidFill>
              <a:effectLst/>
              <a:uLnTx/>
              <a:uFillTx/>
              <a:latin typeface="Calibri" panose="020F0502020204030204" pitchFamily="34" charset="0"/>
              <a:ea typeface="+mn-ea"/>
              <a:cs typeface="+mn-cs"/>
            </a:endParaRPr>
          </a:p>
        </p:txBody>
      </p:sp>
      <p:sp>
        <p:nvSpPr>
          <p:cNvPr id="31" name="Rectangle 30"/>
          <p:cNvSpPr/>
          <p:nvPr/>
        </p:nvSpPr>
        <p:spPr>
          <a:xfrm>
            <a:off x="5795182" y="5642171"/>
            <a:ext cx="2854466" cy="253916"/>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chemeClr val="bg1"/>
                </a:solidFill>
                <a:effectLst/>
                <a:uLnTx/>
                <a:uFillTx/>
              </a:rPr>
              <a:t>SOURCE: Leung et al. (2016) </a:t>
            </a:r>
            <a:r>
              <a:rPr kumimoji="0" lang="en-US" sz="1050" b="0" i="1" u="none" strike="noStrike" kern="0" cap="none" spc="0" normalizeH="0" baseline="0" noProof="0" dirty="0" err="1">
                <a:ln>
                  <a:noFill/>
                </a:ln>
                <a:solidFill>
                  <a:schemeClr val="bg1"/>
                </a:solidFill>
                <a:effectLst/>
                <a:uLnTx/>
                <a:uFillTx/>
              </a:rPr>
              <a:t>Reprod</a:t>
            </a:r>
            <a:r>
              <a:rPr kumimoji="0" lang="en-US" sz="1050" b="0" i="1" u="none" strike="noStrike" kern="0" cap="none" spc="0" normalizeH="0" baseline="0" noProof="0" dirty="0">
                <a:ln>
                  <a:noFill/>
                </a:ln>
                <a:solidFill>
                  <a:schemeClr val="bg1"/>
                </a:solidFill>
                <a:effectLst/>
                <a:uLnTx/>
                <a:uFillTx/>
              </a:rPr>
              <a:t> </a:t>
            </a:r>
            <a:r>
              <a:rPr kumimoji="0" lang="en-US" sz="1050" b="0" i="1" u="none" strike="noStrike" kern="0" cap="none" spc="0" normalizeH="0" baseline="0" noProof="0" dirty="0" err="1">
                <a:ln>
                  <a:noFill/>
                </a:ln>
                <a:solidFill>
                  <a:schemeClr val="bg1"/>
                </a:solidFill>
                <a:effectLst/>
                <a:uLnTx/>
                <a:uFillTx/>
              </a:rPr>
              <a:t>Tox</a:t>
            </a:r>
            <a:endParaRPr kumimoji="0" lang="en-US" sz="1050" b="1" i="1" u="none" strike="noStrike" kern="0" cap="none" spc="0" normalizeH="0" baseline="0" noProof="0" dirty="0">
              <a:ln>
                <a:noFill/>
              </a:ln>
              <a:solidFill>
                <a:schemeClr val="bg1"/>
              </a:solidFill>
              <a:effectLst/>
              <a:uLnTx/>
              <a:uFillTx/>
            </a:endParaRPr>
          </a:p>
        </p:txBody>
      </p:sp>
      <p:sp>
        <p:nvSpPr>
          <p:cNvPr id="25" name="TextBox 24"/>
          <p:cNvSpPr txBox="1"/>
          <p:nvPr/>
        </p:nvSpPr>
        <p:spPr>
          <a:xfrm>
            <a:off x="69396" y="6050820"/>
            <a:ext cx="9049272" cy="738664"/>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Calibri" panose="020F0502020204030204" pitchFamily="34" charset="0"/>
              </a:rPr>
              <a:t>Common Pathway for Fusion: Hypospadias, Cleft Palette, Spina Bifida</a:t>
            </a:r>
          </a:p>
          <a:p>
            <a:pPr marL="0" marR="0" lvl="0" indent="0" defTabSz="685800" eaLnBrk="1" fontAlgn="auto" latinLnBrk="0" hangingPunct="1">
              <a:lnSpc>
                <a:spcPct val="100000"/>
              </a:lnSpc>
              <a:spcBef>
                <a:spcPts val="0"/>
              </a:spcBef>
              <a:spcAft>
                <a:spcPts val="0"/>
              </a:spcAft>
              <a:buClrTx/>
              <a:buSzTx/>
              <a:buFontTx/>
              <a:buNone/>
              <a:tabLst/>
              <a:defRPr/>
            </a:pPr>
            <a:r>
              <a:rPr lang="en-US" sz="1800" b="1" kern="0" dirty="0">
                <a:solidFill>
                  <a:srgbClr val="FFFF00"/>
                </a:solidFill>
                <a:latin typeface="Calibri" panose="020F0502020204030204" pitchFamily="34" charset="0"/>
              </a:rPr>
              <a:t>Knudsen and coworkers</a:t>
            </a:r>
            <a:r>
              <a:rPr kumimoji="0" lang="en-US" sz="1800" b="1" i="0" u="none" strike="noStrike" kern="0" cap="none" spc="0" normalizeH="0" baseline="0" noProof="0" dirty="0">
                <a:ln>
                  <a:noFill/>
                </a:ln>
                <a:solidFill>
                  <a:srgbClr val="FFFF00"/>
                </a:solidFill>
                <a:effectLst/>
                <a:uLnTx/>
                <a:uFillTx/>
                <a:latin typeface="Calibri" panose="020F0502020204030204" pitchFamily="34" charset="0"/>
              </a:rPr>
              <a:t> </a:t>
            </a:r>
            <a:endParaRPr kumimoji="0" lang="en-US" sz="1400" b="0" i="0" u="none" strike="noStrike" kern="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295670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5" fill="hold"/>
                                        <p:tgtEl>
                                          <p:spTgt spid="16"/>
                                        </p:tgtEl>
                                      </p:cBhvr>
                                    </p:cmd>
                                  </p:childTnLst>
                                </p:cTn>
                              </p:par>
                            </p:childTnLst>
                          </p:cTn>
                        </p:par>
                        <p:par>
                          <p:cTn id="7" fill="hold">
                            <p:stCondLst>
                              <p:cond delay="4415"/>
                            </p:stCondLst>
                            <p:childTnLst>
                              <p:par>
                                <p:cTn id="8" presetID="1" presetClass="mediacall" presetSubtype="0" fill="hold" nodeType="afterEffect">
                                  <p:stCondLst>
                                    <p:cond delay="0"/>
                                  </p:stCondLst>
                                  <p:childTnLst>
                                    <p:cmd type="call" cmd="playFrom(0.0)">
                                      <p:cBhvr>
                                        <p:cTn id="9" dur="4010" fill="hold"/>
                                        <p:tgtEl>
                                          <p:spTgt spid="17"/>
                                        </p:tgtEl>
                                      </p:cBhvr>
                                    </p:cmd>
                                  </p:childTnLst>
                                </p:cTn>
                              </p:par>
                            </p:childTnLst>
                          </p:cTn>
                        </p:par>
                        <p:par>
                          <p:cTn id="10" fill="hold">
                            <p:stCondLst>
                              <p:cond delay="8425"/>
                            </p:stCondLst>
                            <p:childTnLst>
                              <p:par>
                                <p:cTn id="11" presetID="1" presetClass="mediacall" presetSubtype="0" fill="hold" nodeType="afterEffect">
                                  <p:stCondLst>
                                    <p:cond delay="0"/>
                                  </p:stCondLst>
                                  <p:childTnLst>
                                    <p:cmd type="call" cmd="playFrom(0.0)">
                                      <p:cBhvr>
                                        <p:cTn id="12" dur="4010" fill="hold"/>
                                        <p:tgtEl>
                                          <p:spTgt spid="18"/>
                                        </p:tgtEl>
                                      </p:cBhvr>
                                    </p:cmd>
                                  </p:childTnLst>
                                </p:cTn>
                              </p:par>
                            </p:childTnLst>
                          </p:cTn>
                        </p:par>
                        <p:par>
                          <p:cTn id="13" fill="hold">
                            <p:stCondLst>
                              <p:cond delay="12435"/>
                            </p:stCondLst>
                            <p:childTnLst>
                              <p:par>
                                <p:cTn id="14" presetID="1" presetClass="mediacall" presetSubtype="0" fill="hold" nodeType="afterEffect">
                                  <p:stCondLst>
                                    <p:cond delay="0"/>
                                  </p:stCondLst>
                                  <p:childTnLst>
                                    <p:cmd type="call" cmd="playFrom(0.0)">
                                      <p:cBhvr>
                                        <p:cTn id="15" dur="785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7"/>
                                        </p:tgtEl>
                                      </p:cBhvr>
                                    </p:cmd>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8"/>
                                        </p:tgtEl>
                                      </p:cBhvr>
                                    </p:cmd>
                                  </p:childTnLst>
                                </p:cTn>
                              </p:par>
                            </p:childTnLst>
                          </p:cTn>
                        </p:par>
                      </p:childTnLst>
                    </p:cTn>
                  </p:par>
                </p:childTnLst>
              </p:cTn>
              <p:nextCondLst>
                <p:cond evt="onClick" delay="0">
                  <p:tgtEl>
                    <p:spTgt spid="18"/>
                  </p:tgtEl>
                </p:cond>
              </p:nextCondLst>
            </p:seq>
            <p:video>
              <p:cMediaNode vol="80000">
                <p:cTn id="31" repeatCount="indefinite" fill="hold" display="0">
                  <p:stCondLst>
                    <p:cond delay="indefinite"/>
                  </p:stCondLst>
                </p:cTn>
                <p:tgtEl>
                  <p:spTgt spid="16"/>
                </p:tgtEl>
              </p:cMediaNode>
            </p:video>
            <p:video>
              <p:cMediaNode vol="80000">
                <p:cTn id="32" repeatCount="indefinite" fill="hold" display="0">
                  <p:stCondLst>
                    <p:cond delay="indefinite"/>
                  </p:stCondLst>
                </p:cTn>
                <p:tgtEl>
                  <p:spTgt spid="17"/>
                </p:tgtEl>
              </p:cMediaNode>
            </p:video>
            <p:video>
              <p:cMediaNode vol="80000">
                <p:cTn id="33" repeatCount="indefinite" fill="hold" display="0">
                  <p:stCondLst>
                    <p:cond delay="indefinite"/>
                  </p:stCondLst>
                </p:cTn>
                <p:tgtEl>
                  <p:spTgt spid="18"/>
                </p:tgtEl>
              </p:cMediaNode>
            </p:video>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1"/>
                                        </p:tgtEl>
                                      </p:cBhvr>
                                    </p:cmd>
                                  </p:childTnLst>
                                </p:cTn>
                              </p:par>
                            </p:childTnLst>
                          </p:cTn>
                        </p:par>
                      </p:childTnLst>
                    </p:cTn>
                  </p:par>
                </p:childTnLst>
              </p:cTn>
              <p:nextCondLst>
                <p:cond evt="onClick" delay="0">
                  <p:tgtEl>
                    <p:spTgt spid="21"/>
                  </p:tgtEl>
                </p:cond>
              </p:nextCondLst>
            </p:seq>
            <p:video>
              <p:cMediaNode vol="80000">
                <p:cTn id="39" repeatCount="indefinite" fill="remove" display="0">
                  <p:stCondLst>
                    <p:cond delay="indefinite"/>
                  </p:stCondLst>
                </p:cTn>
                <p:tgtEl>
                  <p:spTgt spid="21"/>
                </p:tgtEl>
              </p:cMediaNode>
            </p:video>
          </p:childTnLst>
        </p:cTn>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7077" y="69384"/>
            <a:ext cx="9593891"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00"/>
              </a:solidFill>
              <a:effectLst/>
              <a:uLnTx/>
              <a:uFillTx/>
            </a:endParaRPr>
          </a:p>
        </p:txBody>
      </p:sp>
      <p:sp>
        <p:nvSpPr>
          <p:cNvPr id="15" name="TextBox 14"/>
          <p:cNvSpPr txBox="1"/>
          <p:nvPr/>
        </p:nvSpPr>
        <p:spPr>
          <a:xfrm>
            <a:off x="95861" y="981794"/>
            <a:ext cx="9048139" cy="646331"/>
          </a:xfrm>
          <a:prstGeom prst="rect">
            <a:avLst/>
          </a:prstGeom>
          <a:noFill/>
        </p:spPr>
        <p:txBody>
          <a:bodyPr wrap="square" rtlCol="0">
            <a:spAutoFit/>
          </a:bodyPr>
          <a:lstStyle/>
          <a:p>
            <a:pPr marL="257175" marR="0" lvl="0" indent="-257175" defTabSz="685800" eaLnBrk="1" fontAlgn="auto" latinLnBrk="0" hangingPunct="1">
              <a:lnSpc>
                <a:spcPct val="100000"/>
              </a:lnSpc>
              <a:spcBef>
                <a:spcPts val="0"/>
              </a:spcBef>
              <a:spcAft>
                <a:spcPts val="0"/>
              </a:spcAft>
              <a:buClr>
                <a:srgbClr val="FFFF00"/>
              </a:buClr>
              <a:buSzPct val="80000"/>
              <a:buFont typeface="Arial" panose="020B0604020202020204" pitchFamily="34" charset="0"/>
              <a:buChar char="•"/>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Driven by urethral endoderm (contact, fusion apoptosis) and androgen-dependent effects on preputial mesenchyme (proliferation, condensation, migration) via FGFR2-IIIb.</a:t>
            </a:r>
          </a:p>
        </p:txBody>
      </p:sp>
      <p:sp>
        <p:nvSpPr>
          <p:cNvPr id="10" name="Slide Number Placeholder 3"/>
          <p:cNvSpPr>
            <a:spLocks noGrp="1"/>
          </p:cNvSpPr>
          <p:nvPr>
            <p:ph type="sldNum" sz="quarter" idx="12"/>
          </p:nvPr>
        </p:nvSpPr>
        <p:spPr>
          <a:xfrm>
            <a:off x="6115050" y="4891730"/>
            <a:ext cx="1600200" cy="273844"/>
          </a:xfrm>
        </p:spPr>
        <p:txBody>
          <a:bodyPr/>
          <a:lstStyle/>
          <a:p>
            <a:pPr marL="0" marR="0" lvl="0" indent="0" defTabSz="685800" eaLnBrk="1" fontAlgn="auto" latinLnBrk="0" hangingPunct="1">
              <a:lnSpc>
                <a:spcPct val="100000"/>
              </a:lnSpc>
              <a:spcBef>
                <a:spcPts val="0"/>
              </a:spcBef>
              <a:spcAft>
                <a:spcPts val="0"/>
              </a:spcAft>
              <a:buClrTx/>
              <a:buSzTx/>
              <a:buFontTx/>
              <a:buNone/>
              <a:tabLst/>
              <a:defRPr/>
            </a:pPr>
            <a:fld id="{43EDA758-C298-49BB-AD15-41ABD1F25E80}" type="slidenum">
              <a:rPr kumimoji="0" lang="en-US" sz="1050" b="0" i="0" u="none" strike="noStrike" kern="0" cap="none" spc="0" normalizeH="0" baseline="0" noProof="0">
                <a:ln>
                  <a:noFill/>
                </a:ln>
                <a:solidFill>
                  <a:srgbClr val="000000"/>
                </a:solidFill>
                <a:effectLst/>
                <a:uLnTx/>
                <a:uFillTx/>
              </a:rPr>
              <a:pPr marL="0" marR="0" lvl="0" indent="0" defTabSz="685800" eaLnBrk="1" fontAlgn="auto" latinLnBrk="0" hangingPunct="1">
                <a:lnSpc>
                  <a:spcPct val="100000"/>
                </a:lnSpc>
                <a:spcBef>
                  <a:spcPts val="0"/>
                </a:spcBef>
                <a:spcAft>
                  <a:spcPts val="0"/>
                </a:spcAft>
                <a:buClrTx/>
                <a:buSzTx/>
                <a:buFontTx/>
                <a:buNone/>
                <a:tabLst/>
                <a:defRPr/>
              </a:pPr>
              <a:t>16</a:t>
            </a:fld>
            <a:endParaRPr kumimoji="0" lang="en-US" sz="1050" b="0" i="0" u="none" strike="noStrike" kern="0" cap="none" spc="0" normalizeH="0" baseline="0" noProof="0" dirty="0">
              <a:ln>
                <a:noFill/>
              </a:ln>
              <a:solidFill>
                <a:srgbClr val="000000"/>
              </a:solidFill>
              <a:effectLst/>
              <a:uLnTx/>
              <a:uFillTx/>
            </a:endParaRPr>
          </a:p>
        </p:txBody>
      </p:sp>
      <p:sp>
        <p:nvSpPr>
          <p:cNvPr id="24" name="TextBox 23"/>
          <p:cNvSpPr txBox="1"/>
          <p:nvPr/>
        </p:nvSpPr>
        <p:spPr>
          <a:xfrm>
            <a:off x="484755" y="181625"/>
            <a:ext cx="7919156" cy="83099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Calibri" panose="020F0502020204030204" pitchFamily="34" charset="0"/>
              </a:rPr>
              <a:t>Apply model to chemical insult: Vinclozolin and Hypospadias</a:t>
            </a:r>
          </a:p>
          <a:p>
            <a:pPr marL="0" marR="0" lvl="0" indent="0" defTabSz="6858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Calibri" panose="020F0502020204030204" pitchFamily="34" charset="0"/>
              </a:rPr>
              <a:t>Chemical-dependent parameters come from in vitro assays</a:t>
            </a:r>
            <a:endParaRPr kumimoji="0" lang="en-US" sz="1800" b="0" i="0" u="none" strike="noStrike" kern="0" cap="none" spc="0" normalizeH="0" baseline="0" noProof="0" dirty="0">
              <a:ln>
                <a:noFill/>
              </a:ln>
              <a:solidFill>
                <a:schemeClr val="bg1"/>
              </a:solidFill>
              <a:effectLst/>
              <a:uLnTx/>
              <a:uFillTx/>
              <a:latin typeface="Calibri" panose="020F0502020204030204" pitchFamily="34" charset="0"/>
            </a:endParaRPr>
          </a:p>
        </p:txBody>
      </p:sp>
      <p:pic>
        <p:nvPicPr>
          <p:cNvPr id="6" name="Picture 5"/>
          <p:cNvPicPr>
            <a:picLocks noChangeAspect="1"/>
          </p:cNvPicPr>
          <p:nvPr/>
        </p:nvPicPr>
        <p:blipFill rotWithShape="1">
          <a:blip r:embed="rId3"/>
          <a:srcRect l="-868" t="-7087" r="868" b="-747"/>
          <a:stretch/>
        </p:blipFill>
        <p:spPr>
          <a:xfrm>
            <a:off x="216991" y="1503407"/>
            <a:ext cx="8045135" cy="1536264"/>
          </a:xfrm>
          <a:prstGeom prst="rect">
            <a:avLst/>
          </a:prstGeom>
          <a:ln w="38100">
            <a:noFill/>
          </a:ln>
        </p:spPr>
      </p:pic>
      <p:pic>
        <p:nvPicPr>
          <p:cNvPr id="11" name="Picture 10"/>
          <p:cNvPicPr>
            <a:picLocks noChangeAspect="1"/>
          </p:cNvPicPr>
          <p:nvPr/>
        </p:nvPicPr>
        <p:blipFill>
          <a:blip r:embed="rId4"/>
          <a:stretch>
            <a:fillRect/>
          </a:stretch>
        </p:blipFill>
        <p:spPr>
          <a:xfrm>
            <a:off x="2335303" y="3201422"/>
            <a:ext cx="2683199" cy="1418036"/>
          </a:xfrm>
          <a:prstGeom prst="rect">
            <a:avLst/>
          </a:prstGeom>
          <a:ln>
            <a:solidFill>
              <a:srgbClr val="00FFFF"/>
            </a:solidFill>
          </a:ln>
        </p:spPr>
      </p:pic>
      <p:grpSp>
        <p:nvGrpSpPr>
          <p:cNvPr id="5" name="Group 4"/>
          <p:cNvGrpSpPr/>
          <p:nvPr/>
        </p:nvGrpSpPr>
        <p:grpSpPr>
          <a:xfrm>
            <a:off x="5442960" y="3238313"/>
            <a:ext cx="2866584" cy="1488573"/>
            <a:chOff x="6003381" y="4497322"/>
            <a:chExt cx="3822111" cy="1984763"/>
          </a:xfrm>
        </p:grpSpPr>
        <p:sp>
          <p:nvSpPr>
            <p:cNvPr id="2" name="Isosceles Triangle 1"/>
            <p:cNvSpPr/>
            <p:nvPr/>
          </p:nvSpPr>
          <p:spPr bwMode="auto">
            <a:xfrm>
              <a:off x="6572250" y="4497322"/>
              <a:ext cx="2647950" cy="1813100"/>
            </a:xfrm>
            <a:prstGeom prst="triangle">
              <a:avLst/>
            </a:prstGeom>
            <a:noFill/>
            <a:ln w="28575" cap="flat" cmpd="sng" algn="ctr">
              <a:solidFill>
                <a:srgbClr val="00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1" u="none" strike="noStrike" kern="0" cap="none" spc="0" normalizeH="0" baseline="0" noProof="0">
                <a:ln>
                  <a:noFill/>
                </a:ln>
                <a:solidFill>
                  <a:sysClr val="windowText" lastClr="000000"/>
                </a:solidFill>
                <a:effectLst/>
                <a:uLnTx/>
                <a:uFillTx/>
                <a:latin typeface="Arial" charset="0"/>
              </a:endParaRPr>
            </a:p>
          </p:txBody>
        </p:sp>
        <p:sp>
          <p:nvSpPr>
            <p:cNvPr id="4" name="TextBox 3"/>
            <p:cNvSpPr txBox="1"/>
            <p:nvPr/>
          </p:nvSpPr>
          <p:spPr>
            <a:xfrm>
              <a:off x="6003381" y="6081976"/>
              <a:ext cx="637355" cy="40010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a:ln>
                    <a:noFill/>
                  </a:ln>
                  <a:solidFill>
                    <a:schemeClr val="bg1"/>
                  </a:solidFill>
                  <a:effectLst/>
                  <a:uLnTx/>
                  <a:uFillTx/>
                  <a:latin typeface="Calibri" panose="020F0502020204030204" pitchFamily="34" charset="0"/>
                </a:rPr>
                <a:t>SHH</a:t>
              </a:r>
            </a:p>
          </p:txBody>
        </p:sp>
        <p:sp>
          <p:nvSpPr>
            <p:cNvPr id="21" name="TextBox 20"/>
            <p:cNvSpPr txBox="1"/>
            <p:nvPr/>
          </p:nvSpPr>
          <p:spPr>
            <a:xfrm>
              <a:off x="9220199" y="6070308"/>
              <a:ext cx="605293" cy="40010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a:ln>
                    <a:noFill/>
                  </a:ln>
                  <a:solidFill>
                    <a:schemeClr val="bg1"/>
                  </a:solidFill>
                  <a:effectLst/>
                  <a:uLnTx/>
                  <a:uFillTx/>
                  <a:latin typeface="Calibri" panose="020F0502020204030204" pitchFamily="34" charset="0"/>
                </a:rPr>
                <a:t>FGF</a:t>
              </a:r>
            </a:p>
          </p:txBody>
        </p:sp>
        <p:sp>
          <p:nvSpPr>
            <p:cNvPr id="22" name="TextBox 21"/>
            <p:cNvSpPr txBox="1"/>
            <p:nvPr/>
          </p:nvSpPr>
          <p:spPr>
            <a:xfrm>
              <a:off x="7349697" y="4572985"/>
              <a:ext cx="1152452" cy="40010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a:ln>
                    <a:noFill/>
                  </a:ln>
                  <a:solidFill>
                    <a:schemeClr val="bg1"/>
                  </a:solidFill>
                  <a:effectLst/>
                  <a:uLnTx/>
                  <a:uFillTx/>
                  <a:latin typeface="Calibri" panose="020F0502020204030204" pitchFamily="34" charset="0"/>
                </a:rPr>
                <a:t>androgen</a:t>
              </a:r>
            </a:p>
          </p:txBody>
        </p:sp>
      </p:grpSp>
      <p:pic>
        <p:nvPicPr>
          <p:cNvPr id="16" name="Picture 2" descr="https://actorws.epa.gov/actorws/dsstox/v02/image?casrn=50471-44-8&amp;w=350&amp;h=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54" y="3165524"/>
            <a:ext cx="1462685" cy="146268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4854" y="4388625"/>
            <a:ext cx="76014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ysClr val="windowText" lastClr="000000"/>
                </a:solidFill>
                <a:effectLst/>
                <a:uLnTx/>
                <a:uFillTx/>
                <a:latin typeface="Calibri" panose="020F0502020204030204" pitchFamily="34" charset="0"/>
              </a:rPr>
              <a:t>vinclozolin</a:t>
            </a:r>
            <a:endParaRPr kumimoji="0" lang="en-US" sz="105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17" name="Slide Number Placeholder 1"/>
          <p:cNvSpPr>
            <a:spLocks noGrp="1"/>
          </p:cNvSpPr>
          <p:nvPr>
            <p:ph type="sldNum" sz="quarter" idx="4294967295"/>
          </p:nvPr>
        </p:nvSpPr>
        <p:spPr>
          <a:xfrm>
            <a:off x="7222415" y="4797766"/>
            <a:ext cx="1600200" cy="273844"/>
          </a:xfrm>
          <a:prstGeom prst="rect">
            <a:avLst/>
          </a:prstGeom>
        </p:spPr>
        <p:txBody>
          <a:bodyPr/>
          <a:lstStyle/>
          <a:p>
            <a:pPr marL="0" marR="0" lvl="0" indent="0" defTabSz="685800" eaLnBrk="1" fontAlgn="auto" latinLnBrk="0" hangingPunct="1">
              <a:lnSpc>
                <a:spcPct val="100000"/>
              </a:lnSpc>
              <a:spcBef>
                <a:spcPts val="0"/>
              </a:spcBef>
              <a:spcAft>
                <a:spcPts val="0"/>
              </a:spcAft>
              <a:buClrTx/>
              <a:buSzTx/>
              <a:buFontTx/>
              <a:buNone/>
              <a:tabLst/>
              <a:defRPr/>
            </a:pPr>
            <a:fld id="{58F64307-C488-470A-AE14-7BB09ECA3042}" type="slidenum">
              <a:rPr kumimoji="0" lang="en-US" sz="1200" b="0" i="0" u="none" strike="noStrike" kern="0" cap="none" spc="0" normalizeH="0" baseline="0" noProof="0">
                <a:ln>
                  <a:noFill/>
                </a:ln>
                <a:solidFill>
                  <a:schemeClr val="bg1">
                    <a:lumMod val="85000"/>
                  </a:schemeClr>
                </a:solidFill>
                <a:effectLst/>
                <a:uLnTx/>
                <a:uFillTx/>
                <a:latin typeface="Calibri" panose="020F0502020204030204" pitchFamily="34" charset="0"/>
              </a:rPr>
              <a:pPr marL="0" marR="0" lvl="0" indent="0" defTabSz="6858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dirty="0">
              <a:ln>
                <a:noFill/>
              </a:ln>
              <a:solidFill>
                <a:schemeClr val="bg1">
                  <a:lumMod val="85000"/>
                </a:schemeClr>
              </a:solidFill>
              <a:effectLst/>
              <a:uLnTx/>
              <a:uFillTx/>
              <a:latin typeface="Calibri" panose="020F0502020204030204" pitchFamily="34" charset="0"/>
            </a:endParaRPr>
          </a:p>
        </p:txBody>
      </p:sp>
      <p:sp>
        <p:nvSpPr>
          <p:cNvPr id="18" name="TextBox 17"/>
          <p:cNvSpPr txBox="1"/>
          <p:nvPr/>
        </p:nvSpPr>
        <p:spPr>
          <a:xfrm>
            <a:off x="25798" y="5354158"/>
            <a:ext cx="9118202" cy="46166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Calibri" panose="020F0502020204030204" pitchFamily="34" charset="0"/>
              </a:rPr>
              <a:t>Common Pathway for Fusion: Hypospadias, Cleft Palette, Spina Bifida </a:t>
            </a:r>
            <a:endParaRPr kumimoji="0" lang="en-US" sz="1800" b="0" i="0" u="none" strike="noStrike" kern="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8135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54" name="Rectangle 42"/>
          <p:cNvSpPr>
            <a:spLocks noGrp="1" noChangeArrowheads="1"/>
          </p:cNvSpPr>
          <p:nvPr>
            <p:ph type="title"/>
          </p:nvPr>
        </p:nvSpPr>
        <p:spPr>
          <a:xfrm>
            <a:off x="1048028" y="285310"/>
            <a:ext cx="7853518" cy="266705"/>
          </a:xfrm>
          <a:ln/>
        </p:spPr>
        <p:txBody>
          <a:bodyPr vert="horz" wrap="square" lIns="45929" tIns="21603" rIns="45929" bIns="23883" numCol="1" rtlCol="0" anchor="ctr" anchorCtr="0" compatLnSpc="1">
            <a:prstTxWarp prst="textNoShape">
              <a:avLst/>
            </a:prstTxWarp>
            <a:noAutofit/>
          </a:bodyPr>
          <a:lstStyle/>
          <a:p>
            <a:pPr>
              <a:tabLst>
                <a:tab pos="311089" algn="l"/>
                <a:tab pos="622178" algn="l"/>
                <a:tab pos="933268" algn="l"/>
                <a:tab pos="1244357" algn="l"/>
                <a:tab pos="1555446" algn="l"/>
                <a:tab pos="1866536" algn="l"/>
                <a:tab pos="2177624" algn="l"/>
                <a:tab pos="2488714" algn="l"/>
                <a:tab pos="2799803" algn="l"/>
                <a:tab pos="3110892" algn="l"/>
                <a:tab pos="3421982" algn="l"/>
                <a:tab pos="3733070" algn="l"/>
                <a:tab pos="4044161" algn="l"/>
                <a:tab pos="4355250" algn="l"/>
                <a:tab pos="4666339" algn="l"/>
                <a:tab pos="4977428" algn="l"/>
                <a:tab pos="5288517" algn="l"/>
                <a:tab pos="5599607" algn="l"/>
                <a:tab pos="5910696" algn="l"/>
              </a:tabLst>
            </a:pPr>
            <a:r>
              <a:rPr lang="en-US" spc="204" dirty="0"/>
              <a:t>What is Adverse?</a:t>
            </a:r>
          </a:p>
        </p:txBody>
      </p:sp>
      <p:pic>
        <p:nvPicPr>
          <p:cNvPr id="4" name="Picture 2"/>
          <p:cNvPicPr/>
          <p:nvPr/>
        </p:nvPicPr>
        <p:blipFill>
          <a:blip r:embed="rId3"/>
          <a:stretch/>
        </p:blipFill>
        <p:spPr>
          <a:xfrm>
            <a:off x="-78378" y="2732798"/>
            <a:ext cx="4974788" cy="3326107"/>
          </a:xfrm>
          <a:prstGeom prst="rect">
            <a:avLst/>
          </a:prstGeom>
          <a:ln>
            <a:noFill/>
          </a:ln>
        </p:spPr>
      </p:pic>
      <p:sp>
        <p:nvSpPr>
          <p:cNvPr id="44" name="Rectangle 2"/>
          <p:cNvSpPr txBox="1">
            <a:spLocks noChangeArrowheads="1"/>
          </p:cNvSpPr>
          <p:nvPr/>
        </p:nvSpPr>
        <p:spPr bwMode="auto">
          <a:xfrm>
            <a:off x="73490" y="1808826"/>
            <a:ext cx="4901297" cy="82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342900" indent="-3429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1pPr>
            <a:lvl2pPr marL="742950" indent="-28575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anose="02020603050405020304" pitchFamily="18" charset="0"/>
              <a:defRPr sz="2000" i="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80"/>
              </a:spcAft>
              <a:buFont typeface="Wingdings" panose="05000000000000000000" pitchFamily="2" charset="2"/>
              <a:buChar char="q"/>
              <a:tabLst>
                <a:tab pos="233309" algn="l"/>
                <a:tab pos="309999" algn="l"/>
                <a:tab pos="621078" algn="l"/>
                <a:tab pos="932157" algn="l"/>
                <a:tab pos="1243236" algn="l"/>
                <a:tab pos="1554314" algn="l"/>
                <a:tab pos="1865393" algn="l"/>
                <a:tab pos="2176472" algn="l"/>
                <a:tab pos="2487551" algn="l"/>
                <a:tab pos="2798630" algn="l"/>
                <a:tab pos="3109709" algn="l"/>
                <a:tab pos="3420788" algn="l"/>
                <a:tab pos="3731867" algn="l"/>
                <a:tab pos="4042946" algn="l"/>
                <a:tab pos="4354025" algn="l"/>
                <a:tab pos="4665104" algn="l"/>
                <a:tab pos="4976183" algn="l"/>
                <a:tab pos="5287262" algn="l"/>
                <a:tab pos="5598340" algn="l"/>
                <a:tab pos="5909419" algn="l"/>
                <a:tab pos="6220498" algn="l"/>
              </a:tabLst>
            </a:pPr>
            <a:r>
              <a:rPr lang="en-US" sz="1800" b="1" dirty="0"/>
              <a:t>Tipping Point</a:t>
            </a:r>
            <a:r>
              <a:rPr lang="en-US" sz="1800" dirty="0"/>
              <a:t>: Threshold between adaptation and adversity</a:t>
            </a:r>
          </a:p>
        </p:txBody>
      </p:sp>
      <p:sp>
        <p:nvSpPr>
          <p:cNvPr id="7" name="Rectangle 2"/>
          <p:cNvSpPr txBox="1">
            <a:spLocks noChangeArrowheads="1"/>
          </p:cNvSpPr>
          <p:nvPr/>
        </p:nvSpPr>
        <p:spPr bwMode="auto">
          <a:xfrm>
            <a:off x="4744582" y="1998372"/>
            <a:ext cx="4078587" cy="706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342900" indent="-3429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1pPr>
            <a:lvl2pPr marL="742950" indent="-28575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anose="02020603050405020304" pitchFamily="18" charset="0"/>
              <a:defRPr sz="2000" i="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80"/>
              </a:spcAft>
              <a:buFont typeface="Wingdings" panose="05000000000000000000" pitchFamily="2" charset="2"/>
              <a:buChar char="q"/>
              <a:tabLst>
                <a:tab pos="233309" algn="l"/>
                <a:tab pos="309999" algn="l"/>
                <a:tab pos="621078" algn="l"/>
                <a:tab pos="932157" algn="l"/>
                <a:tab pos="1243236" algn="l"/>
                <a:tab pos="1554314" algn="l"/>
                <a:tab pos="1865393" algn="l"/>
                <a:tab pos="2176472" algn="l"/>
                <a:tab pos="2487551" algn="l"/>
                <a:tab pos="2798630" algn="l"/>
                <a:tab pos="3109709" algn="l"/>
                <a:tab pos="3420788" algn="l"/>
                <a:tab pos="3731867" algn="l"/>
                <a:tab pos="4042946" algn="l"/>
                <a:tab pos="4354025" algn="l"/>
                <a:tab pos="4665104" algn="l"/>
                <a:tab pos="4976183" algn="l"/>
                <a:tab pos="5287262" algn="l"/>
                <a:tab pos="5598340" algn="l"/>
                <a:tab pos="5909419" algn="l"/>
                <a:tab pos="6220498" algn="l"/>
              </a:tabLst>
            </a:pPr>
            <a:r>
              <a:rPr lang="en-US" sz="1800" dirty="0"/>
              <a:t>Use ToxCast High Content Imaging (HCI) data to identify Tipping Points</a:t>
            </a:r>
          </a:p>
        </p:txBody>
      </p:sp>
      <p:sp>
        <p:nvSpPr>
          <p:cNvPr id="9" name="Rounded Rectangle 8"/>
          <p:cNvSpPr/>
          <p:nvPr/>
        </p:nvSpPr>
        <p:spPr>
          <a:xfrm>
            <a:off x="5150830" y="4585015"/>
            <a:ext cx="3993170" cy="14738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431" indent="-194431">
              <a:buSzPct val="45000"/>
              <a:buFont typeface="Wingdings" panose="05000000000000000000" pitchFamily="2" charset="2"/>
              <a:buChar char="§"/>
            </a:pPr>
            <a:r>
              <a:rPr lang="en-US" sz="1600" spc="204" dirty="0">
                <a:solidFill>
                  <a:prstClr val="black"/>
                </a:solidFill>
              </a:rPr>
              <a:t>967 chemicals (ToxCast)</a:t>
            </a:r>
          </a:p>
          <a:p>
            <a:pPr marL="194431" indent="-194431">
              <a:buSzPct val="45000"/>
              <a:buFont typeface="Wingdings" panose="05000000000000000000" pitchFamily="2" charset="2"/>
              <a:buChar char="§"/>
            </a:pPr>
            <a:r>
              <a:rPr lang="en-US" sz="1600" spc="204" dirty="0">
                <a:solidFill>
                  <a:prstClr val="black"/>
                </a:solidFill>
              </a:rPr>
              <a:t>HepG2 cells culture</a:t>
            </a:r>
          </a:p>
          <a:p>
            <a:pPr marL="194431" indent="-194431">
              <a:buSzPct val="45000"/>
              <a:buFont typeface="Wingdings" panose="05000000000000000000" pitchFamily="2" charset="2"/>
              <a:buChar char="§"/>
            </a:pPr>
            <a:r>
              <a:rPr lang="en-US" sz="1600" spc="204" dirty="0">
                <a:solidFill>
                  <a:prstClr val="black"/>
                </a:solidFill>
              </a:rPr>
              <a:t>10 concentrations</a:t>
            </a:r>
          </a:p>
          <a:p>
            <a:pPr marL="194431" indent="-194431">
              <a:buSzPct val="45000"/>
              <a:buFont typeface="Wingdings" panose="05000000000000000000" pitchFamily="2" charset="2"/>
              <a:buChar char="§"/>
            </a:pPr>
            <a:r>
              <a:rPr lang="en-US" sz="1600" spc="204" dirty="0">
                <a:solidFill>
                  <a:prstClr val="black"/>
                </a:solidFill>
              </a:rPr>
              <a:t>3 Time points</a:t>
            </a:r>
          </a:p>
          <a:p>
            <a:pPr marL="194431" indent="-194431">
              <a:buSzPct val="45000"/>
              <a:buFont typeface="Wingdings" panose="05000000000000000000" pitchFamily="2" charset="2"/>
              <a:buChar char="§"/>
            </a:pPr>
            <a:r>
              <a:rPr lang="en-US" sz="1600" spc="204" dirty="0">
                <a:solidFill>
                  <a:prstClr val="black"/>
                </a:solidFill>
              </a:rPr>
              <a:t>10 HCI Assays</a:t>
            </a:r>
          </a:p>
          <a:p>
            <a:pPr marL="194431" indent="-194431">
              <a:buSzPct val="45000"/>
              <a:buFont typeface="Wingdings" panose="05000000000000000000" pitchFamily="2" charset="2"/>
              <a:buChar char="§"/>
            </a:pPr>
            <a:r>
              <a:rPr lang="en-US" sz="1600" spc="204" dirty="0">
                <a:solidFill>
                  <a:prstClr val="black"/>
                </a:solidFill>
              </a:rPr>
              <a:t>400 plates</a:t>
            </a:r>
          </a:p>
          <a:p>
            <a:pPr marL="194431" indent="-194431">
              <a:buSzPct val="45000"/>
              <a:buFont typeface="Wingdings" panose="05000000000000000000" pitchFamily="2" charset="2"/>
              <a:buChar char="§"/>
            </a:pPr>
            <a:r>
              <a:rPr lang="en-US" sz="1600" spc="204" dirty="0">
                <a:solidFill>
                  <a:prstClr val="black"/>
                </a:solidFill>
              </a:rPr>
              <a:t>100,000 wells</a:t>
            </a:r>
          </a:p>
          <a:p>
            <a:pPr marL="233309" indent="-233309">
              <a:buSzPct val="45000"/>
              <a:buFont typeface="Arial" panose="020B0604020202020204" pitchFamily="34" charset="0"/>
              <a:buChar char="•"/>
            </a:pPr>
            <a:r>
              <a:rPr lang="en-US" sz="1600" spc="204" dirty="0">
                <a:solidFill>
                  <a:prstClr val="black"/>
                </a:solidFill>
              </a:rPr>
              <a:t>2,400,000 images</a:t>
            </a:r>
          </a:p>
          <a:p>
            <a:pPr marL="194431" indent="-194431">
              <a:buSzPct val="45000"/>
              <a:buFont typeface="Wingdings" panose="05000000000000000000" pitchFamily="2" charset="2"/>
              <a:buChar char="§"/>
            </a:pPr>
            <a:endParaRPr lang="en-US" sz="1600" spc="204" dirty="0">
              <a:solidFill>
                <a:prstClr val="black"/>
              </a:solidFill>
            </a:endParaRPr>
          </a:p>
        </p:txBody>
      </p:sp>
      <p:pic>
        <p:nvPicPr>
          <p:cNvPr id="10" name="Picture 2"/>
          <p:cNvPicPr/>
          <p:nvPr/>
        </p:nvPicPr>
        <p:blipFill>
          <a:blip r:embed="rId4"/>
          <a:stretch/>
        </p:blipFill>
        <p:spPr>
          <a:xfrm>
            <a:off x="4736864" y="2869402"/>
            <a:ext cx="4011828" cy="1314570"/>
          </a:xfrm>
          <a:prstGeom prst="rect">
            <a:avLst/>
          </a:prstGeom>
          <a:ln>
            <a:noFill/>
          </a:ln>
        </p:spPr>
      </p:pic>
      <p:sp>
        <p:nvSpPr>
          <p:cNvPr id="2" name="TextBox 1"/>
          <p:cNvSpPr txBox="1"/>
          <p:nvPr/>
        </p:nvSpPr>
        <p:spPr>
          <a:xfrm>
            <a:off x="969651" y="737320"/>
            <a:ext cx="7853518" cy="830997"/>
          </a:xfrm>
          <a:prstGeom prst="rect">
            <a:avLst/>
          </a:prstGeom>
          <a:noFill/>
        </p:spPr>
        <p:txBody>
          <a:bodyPr wrap="square" rtlCol="0">
            <a:spAutoFit/>
          </a:bodyPr>
          <a:lstStyle/>
          <a:p>
            <a:r>
              <a:rPr lang="en-US" sz="2400" dirty="0"/>
              <a:t>Discriminating between compensatory changes and changes that will lead to adverse outcomes</a:t>
            </a:r>
          </a:p>
        </p:txBody>
      </p:sp>
      <p:sp>
        <p:nvSpPr>
          <p:cNvPr id="5" name="TextBox 4"/>
          <p:cNvSpPr txBox="1"/>
          <p:nvPr/>
        </p:nvSpPr>
        <p:spPr>
          <a:xfrm>
            <a:off x="5049794" y="6457890"/>
            <a:ext cx="3698898" cy="400110"/>
          </a:xfrm>
          <a:prstGeom prst="rect">
            <a:avLst/>
          </a:prstGeom>
          <a:noFill/>
        </p:spPr>
        <p:txBody>
          <a:bodyPr wrap="none" rtlCol="0">
            <a:spAutoFit/>
          </a:bodyPr>
          <a:lstStyle/>
          <a:p>
            <a:r>
              <a:rPr lang="en-US" dirty="0"/>
              <a:t>Imran Shah group, EPA NCCT</a:t>
            </a:r>
          </a:p>
        </p:txBody>
      </p:sp>
    </p:spTree>
    <p:extLst>
      <p:ext uri="{BB962C8B-B14F-4D97-AF65-F5344CB8AC3E}">
        <p14:creationId xmlns:p14="http://schemas.microsoft.com/office/powerpoint/2010/main" val="1799088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419" y="1025542"/>
            <a:ext cx="5221987" cy="53175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Rectangle 2"/>
          <p:cNvSpPr>
            <a:spLocks noGrp="1" noChangeArrowheads="1"/>
          </p:cNvSpPr>
          <p:nvPr>
            <p:ph type="title"/>
          </p:nvPr>
        </p:nvSpPr>
        <p:spPr>
          <a:xfrm>
            <a:off x="590334" y="234389"/>
            <a:ext cx="7622458" cy="882520"/>
          </a:xfrm>
          <a:ln/>
          <a:extLst>
            <a:ext uri="{91240B29-F687-4F45-9708-019B960494DF}">
              <a14:hiddenLine xmlns:a14="http://schemas.microsoft.com/office/drawing/2010/main" w="9525" cap="flat">
                <a:solidFill>
                  <a:srgbClr val="808080"/>
                </a:solidFill>
                <a:round/>
                <a:headEnd/>
                <a:tailEnd/>
              </a14:hiddenLine>
            </a:ext>
          </a:extLst>
        </p:spPr>
        <p:txBody>
          <a:bodyPr vert="horz" wrap="square" lIns="0" tIns="19203" rIns="0" bIns="0" numCol="1" anchor="ctr" anchorCtr="0" compatLnSpc="1">
            <a:prstTxWarp prst="textNoShape">
              <a:avLst/>
            </a:prstTxWarp>
            <a:noAutofit/>
          </a:bodyPr>
          <a:lstStyle/>
          <a:p>
            <a:pPr>
              <a:lnSpc>
                <a:spcPct val="93000"/>
              </a:lnSpc>
            </a:pPr>
            <a:r>
              <a:rPr lang="en-GB" sz="2994" spc="204" dirty="0">
                <a:solidFill>
                  <a:srgbClr val="004586"/>
                </a:solidFill>
                <a:uFill>
                  <a:solidFill>
                    <a:srgbClr val="FFFFFF"/>
                  </a:solidFill>
                </a:uFill>
                <a:ea typeface="ＭＳ Ｐゴシック"/>
              </a:rPr>
              <a:t>In Vitro High-content imaging data mapped to phenotypic states </a:t>
            </a:r>
            <a:endParaRPr lang="en-GB" sz="2994" spc="204" dirty="0"/>
          </a:p>
        </p:txBody>
      </p:sp>
      <p:sp>
        <p:nvSpPr>
          <p:cNvPr id="17411" name="Rectangle 3"/>
          <p:cNvSpPr>
            <a:spLocks noGrp="1" noChangeArrowheads="1"/>
          </p:cNvSpPr>
          <p:nvPr>
            <p:ph sz="half" idx="1"/>
          </p:nvPr>
        </p:nvSpPr>
        <p:spPr>
          <a:xfrm>
            <a:off x="0" y="1941081"/>
            <a:ext cx="3731075" cy="3486515"/>
          </a:xfrm>
          <a:ln/>
          <a:extLst>
            <a:ext uri="{91240B29-F687-4F45-9708-019B960494DF}">
              <a14:hiddenLine xmlns:a14="http://schemas.microsoft.com/office/drawing/2010/main" w="9525" cap="flat">
                <a:solidFill>
                  <a:srgbClr val="808080"/>
                </a:solidFill>
                <a:round/>
                <a:headEnd/>
                <a:tailEnd/>
              </a14:hiddenLine>
            </a:ext>
          </a:extLst>
        </p:spPr>
        <p:txBody>
          <a:bodyPr vert="horz" wrap="square" lIns="0" tIns="13202" rIns="0" bIns="0" numCol="1" anchor="t" anchorCtr="0" compatLnSpc="1">
            <a:prstTxWarp prst="textNoShape">
              <a:avLst/>
            </a:prstTxWarp>
            <a:noAutofit/>
          </a:bodyPr>
          <a:lstStyle/>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r>
              <a:rPr lang="en-US" sz="2000" spc="204" dirty="0"/>
              <a:t>Derive “phenotypic “states” of HepG2 cells across all chemicals and concentrations</a:t>
            </a:r>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endParaRPr lang="en-US" sz="2000" spc="204" dirty="0"/>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r>
              <a:rPr lang="en-US" sz="2000" spc="204" dirty="0"/>
              <a:t>Phenotypic states </a:t>
            </a:r>
            <a:r>
              <a:rPr lang="en-US" sz="2000" i="1" spc="204" dirty="0"/>
              <a:t>approximate</a:t>
            </a:r>
            <a:r>
              <a:rPr lang="en-US" sz="2000" spc="204" dirty="0"/>
              <a:t> canonical behaviors of cells </a:t>
            </a:r>
            <a:endParaRPr lang="en-US" sz="2000" spc="204" dirty="0">
              <a:solidFill>
                <a:srgbClr val="C00000"/>
              </a:solidFill>
            </a:endParaRPr>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endParaRPr lang="en-US" sz="2000" spc="204" dirty="0">
              <a:solidFill>
                <a:srgbClr val="C00000"/>
              </a:solidFill>
            </a:endParaRPr>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r>
              <a:rPr lang="en-US" sz="2000" spc="204" dirty="0">
                <a:solidFill>
                  <a:srgbClr val="C00000"/>
                </a:solidFill>
              </a:rPr>
              <a:t>State transitions indicate dynamic responses to chemicals</a:t>
            </a:r>
          </a:p>
        </p:txBody>
      </p:sp>
      <p:sp>
        <p:nvSpPr>
          <p:cNvPr id="2" name="Rectangle 1"/>
          <p:cNvSpPr/>
          <p:nvPr/>
        </p:nvSpPr>
        <p:spPr>
          <a:xfrm rot="16200000">
            <a:off x="2559534" y="3812515"/>
            <a:ext cx="3282319" cy="369332"/>
          </a:xfrm>
          <a:prstGeom prst="rect">
            <a:avLst/>
          </a:prstGeom>
        </p:spPr>
        <p:txBody>
          <a:bodyPr wrap="square">
            <a:spAutoFit/>
          </a:bodyPr>
          <a:lstStyle/>
          <a:p>
            <a:r>
              <a:rPr lang="en-US" sz="1800" spc="204" dirty="0">
                <a:solidFill>
                  <a:schemeClr val="tx1">
                    <a:lumMod val="65000"/>
                    <a:lumOff val="35000"/>
                  </a:schemeClr>
                </a:solidFill>
              </a:rPr>
              <a:t>“States” of HepG2 Cells</a:t>
            </a:r>
            <a:endParaRPr lang="en-US" sz="1800" dirty="0">
              <a:solidFill>
                <a:schemeClr val="tx1">
                  <a:lumMod val="65000"/>
                  <a:lumOff val="35000"/>
                </a:schemeClr>
              </a:solidFill>
            </a:endParaRPr>
          </a:p>
        </p:txBody>
      </p:sp>
      <p:cxnSp>
        <p:nvCxnSpPr>
          <p:cNvPr id="4" name="Straight Arrow Connector 3"/>
          <p:cNvCxnSpPr/>
          <p:nvPr/>
        </p:nvCxnSpPr>
        <p:spPr>
          <a:xfrm flipV="1">
            <a:off x="4385359" y="2621247"/>
            <a:ext cx="32409" cy="291458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80367" y="1941081"/>
            <a:ext cx="1131982" cy="707886"/>
          </a:xfrm>
          <a:prstGeom prst="rect">
            <a:avLst/>
          </a:prstGeom>
          <a:noFill/>
        </p:spPr>
        <p:txBody>
          <a:bodyPr wrap="square" rtlCol="0">
            <a:spAutoFit/>
          </a:bodyPr>
          <a:lstStyle/>
          <a:p>
            <a:r>
              <a:rPr lang="en-US" dirty="0"/>
              <a:t>More adverse</a:t>
            </a:r>
          </a:p>
        </p:txBody>
      </p:sp>
      <p:sp>
        <p:nvSpPr>
          <p:cNvPr id="9" name="TextBox 8"/>
          <p:cNvSpPr txBox="1"/>
          <p:nvPr/>
        </p:nvSpPr>
        <p:spPr>
          <a:xfrm>
            <a:off x="8105113" y="5535827"/>
            <a:ext cx="1131982" cy="707886"/>
          </a:xfrm>
          <a:prstGeom prst="rect">
            <a:avLst/>
          </a:prstGeom>
          <a:noFill/>
        </p:spPr>
        <p:txBody>
          <a:bodyPr wrap="square" rtlCol="0">
            <a:spAutoFit/>
          </a:bodyPr>
          <a:lstStyle/>
          <a:p>
            <a:r>
              <a:rPr lang="en-US" dirty="0"/>
              <a:t>Less</a:t>
            </a:r>
          </a:p>
          <a:p>
            <a:r>
              <a:rPr lang="en-US" dirty="0"/>
              <a:t>adverse</a:t>
            </a:r>
          </a:p>
        </p:txBody>
      </p:sp>
    </p:spTree>
    <p:extLst>
      <p:ext uri="{BB962C8B-B14F-4D97-AF65-F5344CB8AC3E}">
        <p14:creationId xmlns:p14="http://schemas.microsoft.com/office/powerpoint/2010/main" val="26296108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54"/>
          <a:stretch/>
        </p:blipFill>
        <p:spPr bwMode="auto">
          <a:xfrm>
            <a:off x="332774" y="1430521"/>
            <a:ext cx="7841201" cy="4852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212771" y="6283508"/>
            <a:ext cx="185178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Increasing Dose</a:t>
            </a:r>
          </a:p>
        </p:txBody>
      </p:sp>
      <p:sp>
        <p:nvSpPr>
          <p:cNvPr id="5" name="TextBox 4"/>
          <p:cNvSpPr txBox="1"/>
          <p:nvPr/>
        </p:nvSpPr>
        <p:spPr>
          <a:xfrm rot="16200000">
            <a:off x="7732380" y="3912484"/>
            <a:ext cx="118494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Cell State</a:t>
            </a:r>
          </a:p>
        </p:txBody>
      </p:sp>
      <p:cxnSp>
        <p:nvCxnSpPr>
          <p:cNvPr id="4" name="Straight Arrow Connector 3"/>
          <p:cNvCxnSpPr/>
          <p:nvPr/>
        </p:nvCxnSpPr>
        <p:spPr bwMode="auto">
          <a:xfrm flipV="1">
            <a:off x="4187472" y="6192892"/>
            <a:ext cx="3498431" cy="11565"/>
          </a:xfrm>
          <a:prstGeom prst="straightConnector1">
            <a:avLst/>
          </a:prstGeom>
          <a:solidFill>
            <a:srgbClr val="00B8FF"/>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Down Arrow 5"/>
          <p:cNvSpPr/>
          <p:nvPr/>
        </p:nvSpPr>
        <p:spPr bwMode="auto">
          <a:xfrm>
            <a:off x="5371658" y="1621350"/>
            <a:ext cx="238898" cy="69197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9" name="TextBox 8"/>
          <p:cNvSpPr txBox="1"/>
          <p:nvPr/>
        </p:nvSpPr>
        <p:spPr>
          <a:xfrm>
            <a:off x="3936572" y="1736178"/>
            <a:ext cx="167398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Tipping Point</a:t>
            </a:r>
          </a:p>
        </p:txBody>
      </p:sp>
      <p:sp>
        <p:nvSpPr>
          <p:cNvPr id="10" name="Rectangle 2"/>
          <p:cNvSpPr txBox="1">
            <a:spLocks noChangeArrowheads="1"/>
          </p:cNvSpPr>
          <p:nvPr/>
        </p:nvSpPr>
        <p:spPr bwMode="auto">
          <a:xfrm>
            <a:off x="590703" y="535884"/>
            <a:ext cx="5873502" cy="312145"/>
          </a:xfrm>
          <a:prstGeom prst="rect">
            <a:avLst/>
          </a:prstGeom>
          <a:noFill/>
          <a:ln w="9525">
            <a:noFill/>
            <a:miter lim="800000"/>
            <a:headEnd/>
            <a:tailEnd/>
          </a:ln>
          <a:extLst>
            <a:ext uri="{91240B29-F687-4F45-9708-019B960494DF}">
              <a14:hiddenLine xmlns:a14="http://schemas.microsoft.com/office/drawing/2010/main" w="9525" cap="flat">
                <a:solidFill>
                  <a:srgbClr val="808080"/>
                </a:solidFill>
                <a:round/>
                <a:headEnd/>
                <a:tailEnd/>
              </a14:hiddenLine>
            </a:ext>
          </a:extLst>
        </p:spPr>
        <p:txBody>
          <a:bodyPr vert="horz" wrap="square" lIns="0" tIns="19203" rIns="0" bIns="0" numCol="1" anchor="ctr" anchorCtr="0" compatLnSpc="1">
            <a:prstTxWarp prst="textNoShape">
              <a:avLst/>
            </a:prstTxWarp>
            <a:noAutofit/>
          </a:bodyPr>
          <a:lstStyle>
            <a:lvl1pPr algn="l" rtl="0" eaLnBrk="0" fontAlgn="base" hangingPunct="0">
              <a:spcBef>
                <a:spcPct val="0"/>
              </a:spcBef>
              <a:spcAft>
                <a:spcPct val="0"/>
              </a:spcAft>
              <a:defRPr sz="2800" b="1">
                <a:solidFill>
                  <a:srgbClr val="003F69"/>
                </a:solidFill>
                <a:latin typeface="+mj-lt"/>
                <a:ea typeface="+mj-ea"/>
                <a:cs typeface="+mj-cs"/>
              </a:defRPr>
            </a:lvl1pPr>
            <a:lvl2pPr algn="l" rtl="0" eaLnBrk="0" fontAlgn="base" hangingPunct="0">
              <a:spcBef>
                <a:spcPct val="0"/>
              </a:spcBef>
              <a:spcAft>
                <a:spcPct val="0"/>
              </a:spcAft>
              <a:defRPr sz="2800" b="1">
                <a:solidFill>
                  <a:srgbClr val="003F69"/>
                </a:solidFill>
                <a:latin typeface="Arial" charset="0"/>
                <a:ea typeface="ＭＳ Ｐゴシック" pitchFamily="1" charset="-128"/>
              </a:defRPr>
            </a:lvl2pPr>
            <a:lvl3pPr algn="l" rtl="0" eaLnBrk="0" fontAlgn="base" hangingPunct="0">
              <a:spcBef>
                <a:spcPct val="0"/>
              </a:spcBef>
              <a:spcAft>
                <a:spcPct val="0"/>
              </a:spcAft>
              <a:defRPr sz="2800" b="1">
                <a:solidFill>
                  <a:srgbClr val="003F69"/>
                </a:solidFill>
                <a:latin typeface="Arial" charset="0"/>
                <a:ea typeface="ＭＳ Ｐゴシック" pitchFamily="1" charset="-128"/>
              </a:defRPr>
            </a:lvl3pPr>
            <a:lvl4pPr algn="l" rtl="0" eaLnBrk="0" fontAlgn="base" hangingPunct="0">
              <a:spcBef>
                <a:spcPct val="0"/>
              </a:spcBef>
              <a:spcAft>
                <a:spcPct val="0"/>
              </a:spcAft>
              <a:defRPr sz="2800" b="1">
                <a:solidFill>
                  <a:srgbClr val="003F69"/>
                </a:solidFill>
                <a:latin typeface="Arial" charset="0"/>
                <a:ea typeface="ＭＳ Ｐゴシック" pitchFamily="1" charset="-128"/>
              </a:defRPr>
            </a:lvl4pPr>
            <a:lvl5pPr algn="l" rtl="0" eaLnBrk="0" fontAlgn="base" hangingPunct="0">
              <a:spcBef>
                <a:spcPct val="0"/>
              </a:spcBef>
              <a:spcAft>
                <a:spcPct val="0"/>
              </a:spcAft>
              <a:defRPr sz="2800" b="1">
                <a:solidFill>
                  <a:srgbClr val="003F69"/>
                </a:solidFill>
                <a:latin typeface="Arial" charset="0"/>
                <a:ea typeface="ＭＳ Ｐゴシック" pitchFamily="1" charset="-128"/>
              </a:defRPr>
            </a:lvl5pPr>
            <a:lvl6pPr marL="457200" algn="l" rtl="0" fontAlgn="base">
              <a:spcBef>
                <a:spcPct val="0"/>
              </a:spcBef>
              <a:spcAft>
                <a:spcPct val="0"/>
              </a:spcAft>
              <a:defRPr sz="2800" b="1">
                <a:solidFill>
                  <a:srgbClr val="003F69"/>
                </a:solidFill>
                <a:latin typeface="Arial" charset="0"/>
                <a:ea typeface="ＭＳ Ｐゴシック" pitchFamily="1" charset="-128"/>
              </a:defRPr>
            </a:lvl6pPr>
            <a:lvl7pPr marL="914400" algn="l" rtl="0" fontAlgn="base">
              <a:spcBef>
                <a:spcPct val="0"/>
              </a:spcBef>
              <a:spcAft>
                <a:spcPct val="0"/>
              </a:spcAft>
              <a:defRPr sz="2800" b="1">
                <a:solidFill>
                  <a:srgbClr val="003F69"/>
                </a:solidFill>
                <a:latin typeface="Arial" charset="0"/>
                <a:ea typeface="ＭＳ Ｐゴシック" pitchFamily="1" charset="-128"/>
              </a:defRPr>
            </a:lvl7pPr>
            <a:lvl8pPr marL="1371600" algn="l" rtl="0" fontAlgn="base">
              <a:spcBef>
                <a:spcPct val="0"/>
              </a:spcBef>
              <a:spcAft>
                <a:spcPct val="0"/>
              </a:spcAft>
              <a:defRPr sz="2800" b="1">
                <a:solidFill>
                  <a:srgbClr val="003F69"/>
                </a:solidFill>
                <a:latin typeface="Arial" charset="0"/>
                <a:ea typeface="ＭＳ Ｐゴシック" pitchFamily="1" charset="-128"/>
              </a:defRPr>
            </a:lvl8pPr>
            <a:lvl9pPr marL="1828800" algn="l" rtl="0" fontAlgn="base">
              <a:spcBef>
                <a:spcPct val="0"/>
              </a:spcBef>
              <a:spcAft>
                <a:spcPct val="0"/>
              </a:spcAft>
              <a:defRPr sz="2800" b="1">
                <a:solidFill>
                  <a:srgbClr val="003F69"/>
                </a:solidFill>
                <a:latin typeface="Arial" charset="0"/>
                <a:ea typeface="ＭＳ Ｐゴシック" pitchFamily="1" charset="-128"/>
              </a:defRPr>
            </a:lvl9pPr>
          </a:lstStyle>
          <a:p>
            <a:pPr>
              <a:lnSpc>
                <a:spcPct val="93000"/>
              </a:lnSpc>
            </a:pPr>
            <a:endParaRPr lang="en-GB" sz="2994" kern="0" spc="204" dirty="0"/>
          </a:p>
        </p:txBody>
      </p:sp>
      <p:sp>
        <p:nvSpPr>
          <p:cNvPr id="3" name="Title 2"/>
          <p:cNvSpPr>
            <a:spLocks noGrp="1"/>
          </p:cNvSpPr>
          <p:nvPr>
            <p:ph type="title"/>
          </p:nvPr>
        </p:nvSpPr>
        <p:spPr>
          <a:xfrm>
            <a:off x="0" y="118564"/>
            <a:ext cx="6665429" cy="998648"/>
          </a:xfrm>
        </p:spPr>
        <p:txBody>
          <a:bodyPr/>
          <a:lstStyle/>
          <a:p>
            <a:r>
              <a:rPr lang="en-US" spc="204" dirty="0">
                <a:solidFill>
                  <a:srgbClr val="004586"/>
                </a:solidFill>
                <a:uFill>
                  <a:solidFill>
                    <a:srgbClr val="FFFFFF"/>
                  </a:solidFill>
                </a:uFill>
              </a:rPr>
              <a:t>Tipping point analysis shows that both time and dose matter</a:t>
            </a:r>
            <a:br>
              <a:rPr lang="en-GB" spc="204" dirty="0"/>
            </a:br>
            <a:endParaRPr lang="en-US" dirty="0"/>
          </a:p>
        </p:txBody>
      </p:sp>
      <p:sp>
        <p:nvSpPr>
          <p:cNvPr id="13" name="TextBox 12"/>
          <p:cNvSpPr txBox="1"/>
          <p:nvPr/>
        </p:nvSpPr>
        <p:spPr>
          <a:xfrm>
            <a:off x="3473982" y="2913262"/>
            <a:ext cx="2045369" cy="956644"/>
          </a:xfrm>
          <a:prstGeom prst="rect">
            <a:avLst/>
          </a:prstGeom>
          <a:solidFill>
            <a:schemeClr val="bg1"/>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Time-dependent trajectories</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ysClr val="windowText" lastClr="000000"/>
                </a:solidFill>
              </a:rPr>
              <a:t>0-72 hours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8" name="Picture 2"/>
          <p:cNvPicPr/>
          <p:nvPr/>
        </p:nvPicPr>
        <p:blipFill>
          <a:blip r:embed="rId4"/>
          <a:stretch/>
        </p:blipFill>
        <p:spPr>
          <a:xfrm>
            <a:off x="6310859" y="-1"/>
            <a:ext cx="2809530" cy="2256021"/>
          </a:xfrm>
          <a:prstGeom prst="rect">
            <a:avLst/>
          </a:prstGeom>
          <a:ln>
            <a:noFill/>
          </a:ln>
        </p:spPr>
      </p:pic>
    </p:spTree>
    <p:extLst>
      <p:ext uri="{BB962C8B-B14F-4D97-AF65-F5344CB8AC3E}">
        <p14:creationId xmlns:p14="http://schemas.microsoft.com/office/powerpoint/2010/main" val="30088947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556" y="367739"/>
            <a:ext cx="8555174" cy="263355"/>
          </a:xfrm>
        </p:spPr>
        <p:txBody>
          <a:bodyPr/>
          <a:lstStyle/>
          <a:p>
            <a:r>
              <a:rPr lang="en-US" dirty="0"/>
              <a:t>Biological Modeling: From Society to Sequences</a:t>
            </a:r>
          </a:p>
        </p:txBody>
      </p:sp>
      <p:sp>
        <p:nvSpPr>
          <p:cNvPr id="4" name="Content Placeholder 3"/>
          <p:cNvSpPr>
            <a:spLocks noGrp="1"/>
          </p:cNvSpPr>
          <p:nvPr>
            <p:ph idx="1"/>
          </p:nvPr>
        </p:nvSpPr>
        <p:spPr>
          <a:xfrm>
            <a:off x="338109" y="752865"/>
            <a:ext cx="8805891" cy="5822093"/>
          </a:xfrm>
        </p:spPr>
        <p:txBody>
          <a:bodyPr/>
          <a:lstStyle/>
          <a:p>
            <a:r>
              <a:rPr lang="en-US" dirty="0"/>
              <a:t>Society puts T tons of chemical X into the environment</a:t>
            </a:r>
          </a:p>
          <a:p>
            <a:r>
              <a:rPr lang="en-US" dirty="0"/>
              <a:t>Person P is exposed to Y amount</a:t>
            </a:r>
          </a:p>
          <a:p>
            <a:r>
              <a:rPr lang="en-US" dirty="0"/>
              <a:t>Can we predict T, Y?</a:t>
            </a:r>
          </a:p>
          <a:p>
            <a:r>
              <a:rPr lang="en-US" dirty="0"/>
              <a:t>Can we predict the effect on P at the level of molecules, cells, tissues, organs?</a:t>
            </a:r>
          </a:p>
          <a:p>
            <a:endParaRPr lang="en-US" b="1" dirty="0"/>
          </a:p>
          <a:p>
            <a:r>
              <a:rPr lang="en-US" dirty="0"/>
              <a:t>Need to model biology that is multiscale, complex, non-linear, in the presence of n</a:t>
            </a:r>
            <a:r>
              <a:rPr lang="en-US" sz="2400" dirty="0"/>
              <a:t>oise and variability</a:t>
            </a:r>
          </a:p>
          <a:p>
            <a:endParaRPr lang="en-US" dirty="0"/>
          </a:p>
          <a:p>
            <a:r>
              <a:rPr lang="en-US" b="1" dirty="0"/>
              <a:t>Specific Prediction Goals</a:t>
            </a:r>
          </a:p>
          <a:p>
            <a:pPr lvl="1"/>
            <a:r>
              <a:rPr lang="en-US" b="1" dirty="0"/>
              <a:t>How much is a person exposed to?</a:t>
            </a:r>
          </a:p>
          <a:p>
            <a:pPr lvl="1"/>
            <a:r>
              <a:rPr lang="en-US" b="1" dirty="0"/>
              <a:t>What is the minimum exposure required to trigger adversity (POD)?</a:t>
            </a:r>
          </a:p>
          <a:p>
            <a:pPr lvl="1"/>
            <a:r>
              <a:rPr lang="en-US" b="1" dirty="0"/>
              <a:t>What adverse outcome is triggered at those doses?</a:t>
            </a:r>
          </a:p>
          <a:p>
            <a:endParaRPr lang="en-US" dirty="0"/>
          </a:p>
        </p:txBody>
      </p:sp>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5457150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6636" y="578370"/>
            <a:ext cx="6096000" cy="228600"/>
          </a:xfrm>
        </p:spPr>
        <p:txBody>
          <a:bodyPr/>
          <a:lstStyle/>
          <a:p>
            <a:r>
              <a:rPr lang="en-US" dirty="0"/>
              <a:t>Summary of Modeling Approaches</a:t>
            </a:r>
          </a:p>
        </p:txBody>
      </p:sp>
      <p:sp>
        <p:nvSpPr>
          <p:cNvPr id="5" name="Content Placeholder 4"/>
          <p:cNvSpPr>
            <a:spLocks noGrp="1"/>
          </p:cNvSpPr>
          <p:nvPr>
            <p:ph idx="1"/>
          </p:nvPr>
        </p:nvSpPr>
        <p:spPr>
          <a:xfrm>
            <a:off x="359764" y="1295400"/>
            <a:ext cx="8250836" cy="4724400"/>
          </a:xfrm>
        </p:spPr>
        <p:txBody>
          <a:bodyPr/>
          <a:lstStyle/>
          <a:p>
            <a:r>
              <a:rPr lang="en-US" dirty="0"/>
              <a:t>Multiple models use in vitro data to predict in vivo hazard</a:t>
            </a:r>
          </a:p>
          <a:p>
            <a:pPr lvl="1"/>
            <a:r>
              <a:rPr lang="en-US" dirty="0"/>
              <a:t>POD (IVIVE, QBAR, machine-learning read-across)</a:t>
            </a:r>
          </a:p>
          <a:p>
            <a:pPr lvl="1"/>
            <a:r>
              <a:rPr lang="en-US" dirty="0"/>
              <a:t>Target organs (machine-learning read-across, virtual tissues)</a:t>
            </a:r>
          </a:p>
          <a:p>
            <a:r>
              <a:rPr lang="en-US" dirty="0"/>
              <a:t>Model can be </a:t>
            </a:r>
            <a:r>
              <a:rPr lang="en-US" i="1" dirty="0"/>
              <a:t>ab initio</a:t>
            </a:r>
            <a:r>
              <a:rPr lang="en-US" dirty="0"/>
              <a:t> or statistical / machine learning</a:t>
            </a:r>
          </a:p>
          <a:p>
            <a:r>
              <a:rPr lang="en-US" dirty="0"/>
              <a:t>Model accuracy will be limited by:</a:t>
            </a:r>
          </a:p>
          <a:p>
            <a:pPr lvl="1"/>
            <a:r>
              <a:rPr lang="en-US" dirty="0"/>
              <a:t>Uncertainty in in vivo data</a:t>
            </a:r>
          </a:p>
          <a:p>
            <a:pPr lvl="1"/>
            <a:r>
              <a:rPr lang="en-US" dirty="0"/>
              <a:t>Uncertainty in in vitro data</a:t>
            </a:r>
          </a:p>
          <a:p>
            <a:pPr lvl="1"/>
            <a:r>
              <a:rPr lang="en-US" dirty="0"/>
              <a:t>Uncertainty in kinetics data, kinetics model (e.g. </a:t>
            </a:r>
            <a:r>
              <a:rPr lang="en-US" dirty="0" err="1"/>
              <a:t>microdosimetry</a:t>
            </a:r>
            <a:r>
              <a:rPr lang="en-US" dirty="0"/>
              <a:t>)</a:t>
            </a:r>
          </a:p>
          <a:p>
            <a:pPr lvl="1"/>
            <a:r>
              <a:rPr lang="en-US" dirty="0"/>
              <a:t>No/few chemicals near the target chemical in descriptor space</a:t>
            </a:r>
          </a:p>
          <a:p>
            <a:r>
              <a:rPr lang="en-US" dirty="0"/>
              <a:t>Models are being improved through:</a:t>
            </a:r>
          </a:p>
          <a:p>
            <a:pPr lvl="1"/>
            <a:r>
              <a:rPr lang="en-US" dirty="0"/>
              <a:t>Testing addition chemicals in additional assays (e.g. whole genome transcriptomics)</a:t>
            </a:r>
          </a:p>
          <a:p>
            <a:pPr lvl="1"/>
            <a:r>
              <a:rPr lang="en-US" dirty="0"/>
              <a:t>Improved model realism (kinetics and dynamics)</a:t>
            </a:r>
          </a:p>
          <a:p>
            <a:pPr lvl="1"/>
            <a:endParaRPr lang="en-US" dirty="0"/>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20</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2905223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123569" y="0"/>
            <a:ext cx="346813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4" name="Slide Number Placeholder 3"/>
          <p:cNvSpPr>
            <a:spLocks noGrp="1"/>
          </p:cNvSpPr>
          <p:nvPr>
            <p:ph type="sldNum" sz="quarter" idx="10"/>
          </p:nvPr>
        </p:nvSpPr>
        <p:spPr>
          <a:xfrm>
            <a:off x="6454344" y="6224588"/>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a:t>
            </a:fld>
            <a:endParaRPr lang="en-US" sz="1000" b="1" kern="1200" dirty="0">
              <a:solidFill>
                <a:srgbClr val="003F69"/>
              </a:solidFill>
              <a:latin typeface="Arial" charset="0"/>
              <a:ea typeface="ＭＳ Ｐゴシック" pitchFamily="1" charset="-128"/>
              <a:cs typeface="+mn-cs"/>
            </a:endParaRPr>
          </a:p>
        </p:txBody>
      </p:sp>
      <p:sp>
        <p:nvSpPr>
          <p:cNvPr id="27" name="TextBox 26"/>
          <p:cNvSpPr txBox="1"/>
          <p:nvPr/>
        </p:nvSpPr>
        <p:spPr>
          <a:xfrm>
            <a:off x="3819354" y="18485"/>
            <a:ext cx="2223686" cy="4832092"/>
          </a:xfrm>
          <a:prstGeom prst="rect">
            <a:avLst/>
          </a:prstGeom>
          <a:noFill/>
        </p:spPr>
        <p:txBody>
          <a:bodyPr wrap="none" rtlCol="0">
            <a:spAutoFit/>
          </a:bodyPr>
          <a:lstStyle/>
          <a:p>
            <a:r>
              <a:rPr lang="en-US" sz="2800" b="1" u="sng" dirty="0"/>
              <a:t>Multiscale</a:t>
            </a:r>
            <a:endParaRPr lang="en-US" b="1" u="sng" dirty="0"/>
          </a:p>
          <a:p>
            <a:r>
              <a:rPr lang="en-US" dirty="0"/>
              <a:t>Chemical</a:t>
            </a:r>
          </a:p>
          <a:p>
            <a:r>
              <a:rPr lang="en-US" dirty="0"/>
              <a:t>Mouth</a:t>
            </a:r>
          </a:p>
          <a:p>
            <a:r>
              <a:rPr lang="en-US" dirty="0"/>
              <a:t>GI Tract</a:t>
            </a:r>
          </a:p>
          <a:p>
            <a:r>
              <a:rPr lang="en-US" dirty="0"/>
              <a:t>Blood</a:t>
            </a:r>
          </a:p>
          <a:p>
            <a:r>
              <a:rPr lang="en-US" dirty="0"/>
              <a:t>Liver</a:t>
            </a:r>
          </a:p>
          <a:p>
            <a:r>
              <a:rPr lang="en-US" dirty="0"/>
              <a:t>Tissues</a:t>
            </a:r>
          </a:p>
          <a:p>
            <a:r>
              <a:rPr lang="en-US" dirty="0"/>
              <a:t>Cells</a:t>
            </a:r>
          </a:p>
          <a:p>
            <a:r>
              <a:rPr lang="en-US" dirty="0"/>
              <a:t>Proteins/DNA</a:t>
            </a:r>
          </a:p>
          <a:p>
            <a:r>
              <a:rPr lang="en-US" dirty="0"/>
              <a:t>Molecular Circuits</a:t>
            </a:r>
          </a:p>
          <a:p>
            <a:r>
              <a:rPr lang="en-US" dirty="0"/>
              <a:t>Cells</a:t>
            </a:r>
          </a:p>
          <a:p>
            <a:r>
              <a:rPr lang="en-US" dirty="0"/>
              <a:t>Tissue</a:t>
            </a:r>
          </a:p>
          <a:p>
            <a:r>
              <a:rPr lang="en-US" dirty="0"/>
              <a:t>Organ</a:t>
            </a:r>
          </a:p>
          <a:p>
            <a:r>
              <a:rPr lang="en-US" dirty="0"/>
              <a:t>Organism</a:t>
            </a:r>
          </a:p>
          <a:p>
            <a:endParaRPr lang="en-US" dirty="0"/>
          </a:p>
        </p:txBody>
      </p:sp>
      <p:grpSp>
        <p:nvGrpSpPr>
          <p:cNvPr id="29" name="Group 28"/>
          <p:cNvGrpSpPr/>
          <p:nvPr/>
        </p:nvGrpSpPr>
        <p:grpSpPr>
          <a:xfrm>
            <a:off x="222460" y="22458"/>
            <a:ext cx="8841831" cy="6813083"/>
            <a:chOff x="222460" y="0"/>
            <a:chExt cx="8841831" cy="6813083"/>
          </a:xfrm>
        </p:grpSpPr>
        <p:pic>
          <p:nvPicPr>
            <p:cNvPr id="9" name="Picture 8"/>
            <p:cNvPicPr>
              <a:picLocks noChangeAspect="1"/>
            </p:cNvPicPr>
            <p:nvPr/>
          </p:nvPicPr>
          <p:blipFill>
            <a:blip r:embed="rId2"/>
            <a:stretch>
              <a:fillRect/>
            </a:stretch>
          </p:blipFill>
          <p:spPr>
            <a:xfrm>
              <a:off x="222460" y="3481617"/>
              <a:ext cx="2900359" cy="1274789"/>
            </a:xfrm>
            <a:prstGeom prst="rect">
              <a:avLst/>
            </a:prstGeom>
          </p:spPr>
        </p:pic>
        <p:pic>
          <p:nvPicPr>
            <p:cNvPr id="10" name="Picture 9"/>
            <p:cNvPicPr>
              <a:picLocks noChangeAspect="1"/>
            </p:cNvPicPr>
            <p:nvPr/>
          </p:nvPicPr>
          <p:blipFill>
            <a:blip r:embed="rId3"/>
            <a:stretch>
              <a:fillRect/>
            </a:stretch>
          </p:blipFill>
          <p:spPr>
            <a:xfrm>
              <a:off x="473803" y="4753722"/>
              <a:ext cx="2513157" cy="1747064"/>
            </a:xfrm>
            <a:prstGeom prst="rect">
              <a:avLst/>
            </a:prstGeom>
          </p:spPr>
        </p:pic>
        <p:pic>
          <p:nvPicPr>
            <p:cNvPr id="11" name="Picture 10"/>
            <p:cNvPicPr>
              <a:picLocks noChangeAspect="1"/>
            </p:cNvPicPr>
            <p:nvPr/>
          </p:nvPicPr>
          <p:blipFill>
            <a:blip r:embed="rId4"/>
            <a:stretch>
              <a:fillRect/>
            </a:stretch>
          </p:blipFill>
          <p:spPr>
            <a:xfrm>
              <a:off x="2797489" y="4493424"/>
              <a:ext cx="3005227" cy="231965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64203" y="119595"/>
              <a:ext cx="1695141" cy="2316741"/>
            </a:xfrm>
            <a:prstGeom prst="rect">
              <a:avLst/>
            </a:prstGeom>
            <a:ln w="28575">
              <a:solidFill>
                <a:schemeClr val="bg1">
                  <a:lumMod val="50000"/>
                </a:schemeClr>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stretch>
              <a:fillRect/>
            </a:stretch>
          </p:blipFill>
          <p:spPr>
            <a:xfrm>
              <a:off x="5919590" y="4396963"/>
              <a:ext cx="3144701" cy="203425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7"/>
            <a:srcRect l="75708"/>
            <a:stretch/>
          </p:blipFill>
          <p:spPr>
            <a:xfrm>
              <a:off x="6250544" y="2233528"/>
              <a:ext cx="2589448" cy="2033571"/>
            </a:xfrm>
            <a:prstGeom prst="rect">
              <a:avLst/>
            </a:prstGeom>
          </p:spPr>
        </p:pic>
        <p:pic>
          <p:nvPicPr>
            <p:cNvPr id="24" name="Picture 23"/>
            <p:cNvPicPr>
              <a:picLocks noChangeAspect="1"/>
            </p:cNvPicPr>
            <p:nvPr/>
          </p:nvPicPr>
          <p:blipFill>
            <a:blip r:embed="rId8"/>
            <a:stretch>
              <a:fillRect/>
            </a:stretch>
          </p:blipFill>
          <p:spPr>
            <a:xfrm>
              <a:off x="955173" y="0"/>
              <a:ext cx="1698448" cy="2315551"/>
            </a:xfrm>
            <a:prstGeom prst="rect">
              <a:avLst/>
            </a:prstGeom>
          </p:spPr>
        </p:pic>
        <p:pic>
          <p:nvPicPr>
            <p:cNvPr id="25" name="Picture 24"/>
            <p:cNvPicPr>
              <a:picLocks noChangeAspect="1"/>
            </p:cNvPicPr>
            <p:nvPr/>
          </p:nvPicPr>
          <p:blipFill>
            <a:blip r:embed="rId9"/>
            <a:stretch>
              <a:fillRect/>
            </a:stretch>
          </p:blipFill>
          <p:spPr>
            <a:xfrm>
              <a:off x="222460" y="2532675"/>
              <a:ext cx="3039156" cy="947965"/>
            </a:xfrm>
            <a:prstGeom prst="rect">
              <a:avLst/>
            </a:prstGeom>
          </p:spPr>
        </p:pic>
        <p:pic>
          <p:nvPicPr>
            <p:cNvPr id="28" name="Picture 2" descr="https://actorws.epa.gov/actorws/dsstox/v02/image?casrn=50471-44-8&amp;w=350&amp;h=35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7010" y="119595"/>
              <a:ext cx="713614" cy="71361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8412" y="29621"/>
            <a:ext cx="3122819" cy="6583680"/>
            <a:chOff x="-8412" y="29621"/>
            <a:chExt cx="3122819" cy="6583680"/>
          </a:xfrm>
        </p:grpSpPr>
        <p:sp>
          <p:nvSpPr>
            <p:cNvPr id="2" name="Rounded Rectangle 1"/>
            <p:cNvSpPr/>
            <p:nvPr/>
          </p:nvSpPr>
          <p:spPr bwMode="auto">
            <a:xfrm>
              <a:off x="-8412" y="29621"/>
              <a:ext cx="3122819" cy="6583680"/>
            </a:xfrm>
            <a:prstGeom prst="round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TextBox 2"/>
            <p:cNvSpPr txBox="1"/>
            <p:nvPr/>
          </p:nvSpPr>
          <p:spPr>
            <a:xfrm>
              <a:off x="102616" y="872736"/>
              <a:ext cx="1083951" cy="400110"/>
            </a:xfrm>
            <a:prstGeom prst="rect">
              <a:avLst/>
            </a:prstGeom>
            <a:solidFill>
              <a:srgbClr val="FFFF00"/>
            </a:solidFill>
            <a:ln>
              <a:solidFill>
                <a:schemeClr val="tx1"/>
              </a:solidFill>
            </a:ln>
          </p:spPr>
          <p:txBody>
            <a:bodyPr wrap="none" rtlCol="0">
              <a:spAutoFit/>
            </a:bodyPr>
            <a:lstStyle/>
            <a:p>
              <a:r>
                <a:rPr lang="en-US" dirty="0"/>
                <a:t>Kinetics</a:t>
              </a:r>
            </a:p>
          </p:txBody>
        </p:sp>
      </p:grpSp>
      <p:grpSp>
        <p:nvGrpSpPr>
          <p:cNvPr id="12" name="Group 11"/>
          <p:cNvGrpSpPr/>
          <p:nvPr/>
        </p:nvGrpSpPr>
        <p:grpSpPr>
          <a:xfrm>
            <a:off x="2663560" y="72692"/>
            <a:ext cx="6410670" cy="6583680"/>
            <a:chOff x="2653621" y="72692"/>
            <a:chExt cx="6410670" cy="6583680"/>
          </a:xfrm>
        </p:grpSpPr>
        <p:sp>
          <p:nvSpPr>
            <p:cNvPr id="16" name="Rounded Rectangle 15"/>
            <p:cNvSpPr/>
            <p:nvPr/>
          </p:nvSpPr>
          <p:spPr bwMode="auto">
            <a:xfrm>
              <a:off x="2653621" y="72692"/>
              <a:ext cx="6410670" cy="658368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 name="TextBox 17"/>
            <p:cNvSpPr txBox="1"/>
            <p:nvPr/>
          </p:nvSpPr>
          <p:spPr>
            <a:xfrm>
              <a:off x="5099604" y="855667"/>
              <a:ext cx="1311578" cy="400110"/>
            </a:xfrm>
            <a:prstGeom prst="rect">
              <a:avLst/>
            </a:prstGeom>
            <a:solidFill>
              <a:srgbClr val="FFFF00"/>
            </a:solidFill>
            <a:ln>
              <a:solidFill>
                <a:schemeClr val="tx1"/>
              </a:solidFill>
            </a:ln>
          </p:spPr>
          <p:txBody>
            <a:bodyPr wrap="none" rtlCol="0">
              <a:spAutoFit/>
            </a:bodyPr>
            <a:lstStyle/>
            <a:p>
              <a:r>
                <a:rPr lang="en-US" dirty="0"/>
                <a:t>Dynamics</a:t>
              </a:r>
            </a:p>
          </p:txBody>
        </p:sp>
      </p:grpSp>
    </p:spTree>
    <p:extLst>
      <p:ext uri="{BB962C8B-B14F-4D97-AF65-F5344CB8AC3E}">
        <p14:creationId xmlns:p14="http://schemas.microsoft.com/office/powerpoint/2010/main" val="4213899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7089" y="752454"/>
            <a:ext cx="8026400" cy="228600"/>
          </a:xfrm>
        </p:spPr>
        <p:txBody>
          <a:bodyPr/>
          <a:lstStyle/>
          <a:p>
            <a:r>
              <a:rPr lang="en-US" dirty="0"/>
              <a:t>Key Issue with predictive modeling:</a:t>
            </a:r>
            <a:br>
              <a:rPr lang="en-US" dirty="0"/>
            </a:br>
            <a:r>
              <a:rPr lang="en-US" dirty="0"/>
              <a:t>In Vivo data itself is uncertain</a:t>
            </a:r>
            <a:br>
              <a:rPr lang="en-US" dirty="0"/>
            </a:br>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a:t>
            </a:fld>
            <a:endParaRPr lang="en-US" sz="1000" b="1" kern="1200" dirty="0">
              <a:solidFill>
                <a:srgbClr val="003F69"/>
              </a:solidFill>
              <a:latin typeface="Arial" charset="0"/>
              <a:ea typeface="ＭＳ Ｐゴシック" pitchFamily="1" charset="-128"/>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779784567"/>
              </p:ext>
            </p:extLst>
          </p:nvPr>
        </p:nvGraphicFramePr>
        <p:xfrm>
          <a:off x="967545" y="2023985"/>
          <a:ext cx="7070496" cy="4174751"/>
        </p:xfrm>
        <a:graphic>
          <a:graphicData uri="http://schemas.openxmlformats.org/drawingml/2006/table">
            <a:tbl>
              <a:tblPr firstRow="1" firstCol="1" bandRow="1">
                <a:tableStyleId>{F5AB1C69-6EDB-4FF4-983F-18BD219EF322}</a:tableStyleId>
              </a:tblPr>
              <a:tblGrid>
                <a:gridCol w="1460271">
                  <a:extLst>
                    <a:ext uri="{9D8B030D-6E8A-4147-A177-3AD203B41FA5}">
                      <a16:colId xmlns:a16="http://schemas.microsoft.com/office/drawing/2014/main" val="1047115102"/>
                    </a:ext>
                  </a:extLst>
                </a:gridCol>
                <a:gridCol w="1457325">
                  <a:extLst>
                    <a:ext uri="{9D8B030D-6E8A-4147-A177-3AD203B41FA5}">
                      <a16:colId xmlns:a16="http://schemas.microsoft.com/office/drawing/2014/main" val="4019674471"/>
                    </a:ext>
                  </a:extLst>
                </a:gridCol>
                <a:gridCol w="1371600">
                  <a:extLst>
                    <a:ext uri="{9D8B030D-6E8A-4147-A177-3AD203B41FA5}">
                      <a16:colId xmlns:a16="http://schemas.microsoft.com/office/drawing/2014/main" val="3225843532"/>
                    </a:ext>
                  </a:extLst>
                </a:gridCol>
                <a:gridCol w="1333500">
                  <a:extLst>
                    <a:ext uri="{9D8B030D-6E8A-4147-A177-3AD203B41FA5}">
                      <a16:colId xmlns:a16="http://schemas.microsoft.com/office/drawing/2014/main" val="3683179101"/>
                    </a:ext>
                  </a:extLst>
                </a:gridCol>
                <a:gridCol w="1447800">
                  <a:extLst>
                    <a:ext uri="{9D8B030D-6E8A-4147-A177-3AD203B41FA5}">
                      <a16:colId xmlns:a16="http://schemas.microsoft.com/office/drawing/2014/main" val="2197584788"/>
                    </a:ext>
                  </a:extLst>
                </a:gridCol>
              </a:tblGrid>
              <a:tr h="342505">
                <a:tc>
                  <a:txBody>
                    <a:bodyPr/>
                    <a:lstStyle/>
                    <a:p>
                      <a:pPr marL="0" marR="0">
                        <a:lnSpc>
                          <a:spcPct val="107000"/>
                        </a:lnSpc>
                        <a:spcBef>
                          <a:spcPts val="0"/>
                        </a:spcBef>
                        <a:spcAft>
                          <a:spcPts val="0"/>
                        </a:spcAft>
                      </a:pPr>
                      <a:r>
                        <a:rPr lang="en-US" sz="1600" dirty="0">
                          <a:solidFill>
                            <a:schemeClr val="tx1"/>
                          </a:solidFill>
                          <a:effectLst/>
                        </a:rPr>
                        <a:t>Species / study 1</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Species / study 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Not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Fraction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1285781"/>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0.90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598258"/>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331587"/>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rPr>
                        <a:t>18</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8527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16</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0.80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046189"/>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7869967"/>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007542"/>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147305"/>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0802"/>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5837915"/>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2397701"/>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9535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0.48</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844108"/>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0.43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9887949"/>
                  </a:ext>
                </a:extLst>
              </a:tr>
              <a:tr h="171252">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2</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456286"/>
                  </a:ext>
                </a:extLst>
              </a:tr>
            </a:tbl>
          </a:graphicData>
        </a:graphic>
      </p:graphicFrame>
      <p:sp>
        <p:nvSpPr>
          <p:cNvPr id="7" name="TextBox 6"/>
          <p:cNvSpPr txBox="1"/>
          <p:nvPr/>
        </p:nvSpPr>
        <p:spPr>
          <a:xfrm>
            <a:off x="3040931" y="6427143"/>
            <a:ext cx="5782558" cy="461665"/>
          </a:xfrm>
          <a:prstGeom prst="rect">
            <a:avLst/>
          </a:prstGeom>
          <a:noFill/>
        </p:spPr>
        <p:txBody>
          <a:bodyPr wrap="square" rtlCol="0">
            <a:spAutoFit/>
          </a:bodyPr>
          <a:lstStyle/>
          <a:p>
            <a:r>
              <a:rPr lang="en-US" sz="1200" dirty="0"/>
              <a:t>Judson et al. Reg. </a:t>
            </a:r>
            <a:r>
              <a:rPr lang="en-US" sz="1200" dirty="0" err="1"/>
              <a:t>Tox</a:t>
            </a:r>
            <a:r>
              <a:rPr lang="en-US" sz="1200" dirty="0"/>
              <a:t>. Pharm (2017) “Retrospective Mining of Toxicology Data to Discover Multispecies and Chemical Class Effects: Anemia as a Case Study”. </a:t>
            </a:r>
          </a:p>
        </p:txBody>
      </p:sp>
      <p:sp>
        <p:nvSpPr>
          <p:cNvPr id="2" name="TextBox 1"/>
          <p:cNvSpPr txBox="1"/>
          <p:nvPr/>
        </p:nvSpPr>
        <p:spPr>
          <a:xfrm>
            <a:off x="797089" y="1448116"/>
            <a:ext cx="7237559" cy="461665"/>
          </a:xfrm>
          <a:prstGeom prst="rect">
            <a:avLst/>
          </a:prstGeom>
          <a:noFill/>
        </p:spPr>
        <p:txBody>
          <a:bodyPr wrap="none" rtlCol="0">
            <a:spAutoFit/>
          </a:bodyPr>
          <a:lstStyle/>
          <a:p>
            <a:r>
              <a:rPr lang="en-US" sz="2400" dirty="0"/>
              <a:t>Qualitative Concordance Across Studies for Anemia</a:t>
            </a:r>
          </a:p>
        </p:txBody>
      </p:sp>
    </p:spTree>
    <p:extLst>
      <p:ext uri="{BB962C8B-B14F-4D97-AF65-F5344CB8AC3E}">
        <p14:creationId xmlns:p14="http://schemas.microsoft.com/office/powerpoint/2010/main" val="34796729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6896" y="26261"/>
            <a:ext cx="7782339" cy="778566"/>
          </a:xfrm>
        </p:spPr>
        <p:txBody>
          <a:bodyPr/>
          <a:lstStyle/>
          <a:p>
            <a:r>
              <a:rPr lang="en-US" dirty="0"/>
              <a:t>Quantitative uncertainty affects accuracy of POD </a:t>
            </a:r>
            <a:r>
              <a:rPr lang="en-US" dirty="0" err="1"/>
              <a:t>estiamtes</a:t>
            </a:r>
            <a:endParaRPr lang="en-US" i="1"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5</a:t>
            </a:fld>
            <a:endParaRPr lang="en-US" sz="1000" b="1" kern="1200" dirty="0">
              <a:solidFill>
                <a:srgbClr val="003F69"/>
              </a:solidFill>
              <a:latin typeface="Arial" charset="0"/>
              <a:ea typeface="ＭＳ Ｐゴシック" pitchFamily="1" charset="-128"/>
              <a:cs typeface="+mn-cs"/>
            </a:endParaRPr>
          </a:p>
        </p:txBody>
      </p:sp>
      <p:pic>
        <p:nvPicPr>
          <p:cNvPr id="6" name="Picture 5"/>
          <p:cNvPicPr>
            <a:picLocks noChangeAspect="1"/>
          </p:cNvPicPr>
          <p:nvPr/>
        </p:nvPicPr>
        <p:blipFill>
          <a:blip r:embed="rId2"/>
          <a:stretch>
            <a:fillRect/>
          </a:stretch>
        </p:blipFill>
        <p:spPr>
          <a:xfrm>
            <a:off x="955515" y="924339"/>
            <a:ext cx="4147257" cy="5933661"/>
          </a:xfrm>
          <a:prstGeom prst="rect">
            <a:avLst/>
          </a:prstGeom>
        </p:spPr>
      </p:pic>
      <p:sp>
        <p:nvSpPr>
          <p:cNvPr id="7" name="TextBox 6"/>
          <p:cNvSpPr txBox="1"/>
          <p:nvPr/>
        </p:nvSpPr>
        <p:spPr>
          <a:xfrm>
            <a:off x="5506278" y="1529548"/>
            <a:ext cx="3637722" cy="4216539"/>
          </a:xfrm>
          <a:prstGeom prst="rect">
            <a:avLst/>
          </a:prstGeom>
          <a:noFill/>
        </p:spPr>
        <p:txBody>
          <a:bodyPr wrap="square" rtlCol="0">
            <a:spAutoFit/>
          </a:bodyPr>
          <a:lstStyle/>
          <a:p>
            <a:r>
              <a:rPr lang="en-US" dirty="0"/>
              <a:t>EPA </a:t>
            </a:r>
            <a:r>
              <a:rPr lang="en-US" dirty="0" err="1"/>
              <a:t>ToxVal</a:t>
            </a:r>
            <a:r>
              <a:rPr lang="en-US" dirty="0"/>
              <a:t> Database gathers POD information from multiple sources</a:t>
            </a:r>
          </a:p>
          <a:p>
            <a:pPr marL="342900" indent="-342900">
              <a:buFont typeface="Arial" panose="020B0604020202020204" pitchFamily="34" charset="0"/>
              <a:buChar char="•"/>
            </a:pPr>
            <a:r>
              <a:rPr lang="en-US" sz="1600" dirty="0"/>
              <a:t>ToxRefDB</a:t>
            </a:r>
          </a:p>
          <a:p>
            <a:pPr marL="342900" indent="-342900">
              <a:buFont typeface="Arial" panose="020B0604020202020204" pitchFamily="34" charset="0"/>
              <a:buChar char="•"/>
            </a:pPr>
            <a:r>
              <a:rPr lang="en-US" sz="1600" dirty="0"/>
              <a:t>ECHA</a:t>
            </a:r>
          </a:p>
          <a:p>
            <a:pPr marL="342900" indent="-342900">
              <a:buFont typeface="Arial" panose="020B0604020202020204" pitchFamily="34" charset="0"/>
              <a:buChar char="•"/>
            </a:pPr>
            <a:r>
              <a:rPr lang="en-US" sz="1600" dirty="0"/>
              <a:t>EFSA</a:t>
            </a:r>
          </a:p>
          <a:p>
            <a:pPr marL="342900" indent="-342900">
              <a:buFont typeface="Arial" panose="020B0604020202020204" pitchFamily="34" charset="0"/>
              <a:buChar char="•"/>
            </a:pPr>
            <a:r>
              <a:rPr lang="en-US" sz="1600" dirty="0"/>
              <a:t>COSMOS</a:t>
            </a:r>
          </a:p>
          <a:p>
            <a:pPr marL="342900" indent="-342900">
              <a:buFont typeface="Arial" panose="020B0604020202020204" pitchFamily="34" charset="0"/>
              <a:buChar char="•"/>
            </a:pPr>
            <a:r>
              <a:rPr lang="en-US" sz="1600" dirty="0"/>
              <a:t>ATSDR</a:t>
            </a:r>
          </a:p>
          <a:p>
            <a:pPr marL="342900" indent="-342900">
              <a:buFont typeface="Arial" panose="020B0604020202020204" pitchFamily="34" charset="0"/>
              <a:buChar char="•"/>
            </a:pPr>
            <a:r>
              <a:rPr lang="en-US" sz="1600" dirty="0"/>
              <a:t>IRIS / PPRTV</a:t>
            </a:r>
          </a:p>
          <a:p>
            <a:pPr marL="342900" indent="-342900">
              <a:buFont typeface="Arial" panose="020B0604020202020204" pitchFamily="34" charset="0"/>
              <a:buChar char="•"/>
            </a:pPr>
            <a:r>
              <a:rPr lang="en-US" sz="1600" dirty="0"/>
              <a:t>eTox (future)</a:t>
            </a:r>
          </a:p>
          <a:p>
            <a:pPr marL="342900" indent="-342900">
              <a:buFont typeface="Arial" panose="020B0604020202020204" pitchFamily="34" charset="0"/>
              <a:buChar char="•"/>
            </a:pPr>
            <a:r>
              <a:rPr lang="en-US" sz="1600" dirty="0"/>
              <a:t>…</a:t>
            </a:r>
          </a:p>
          <a:p>
            <a:endParaRPr lang="en-US" dirty="0"/>
          </a:p>
          <a:p>
            <a:r>
              <a:rPr lang="en-US" dirty="0"/>
              <a:t>Allows comparisons of multiple studies for the same chemical</a:t>
            </a:r>
          </a:p>
        </p:txBody>
      </p:sp>
    </p:spTree>
    <p:extLst>
      <p:ext uri="{BB962C8B-B14F-4D97-AF65-F5344CB8AC3E}">
        <p14:creationId xmlns:p14="http://schemas.microsoft.com/office/powerpoint/2010/main" val="6413451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28596"/>
            <a:ext cx="6096000" cy="906333"/>
          </a:xfrm>
        </p:spPr>
        <p:txBody>
          <a:bodyPr/>
          <a:lstStyle/>
          <a:p>
            <a:r>
              <a:rPr lang="en-US" dirty="0"/>
              <a:t>Most activity comes at high doses</a:t>
            </a:r>
            <a:br>
              <a:rPr lang="en-US" dirty="0"/>
            </a:br>
            <a:r>
              <a:rPr lang="en-US" dirty="0"/>
              <a:t>Indicates non-specific effects</a:t>
            </a:r>
          </a:p>
        </p:txBody>
      </p:sp>
      <p:sp>
        <p:nvSpPr>
          <p:cNvPr id="3" name="Slide Number Placeholder 2"/>
          <p:cNvSpPr>
            <a:spLocks noGrp="1"/>
          </p:cNvSpPr>
          <p:nvPr>
            <p:ph type="sldNum" sz="quarter" idx="10"/>
          </p:nvPr>
        </p:nvSpPr>
        <p:spPr>
          <a:xfrm>
            <a:off x="6553200" y="6343856"/>
            <a:ext cx="1905000" cy="228600"/>
          </a:xfr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6</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193399" y="1182673"/>
            <a:ext cx="3880402" cy="5659990"/>
          </a:xfrm>
          <a:prstGeom prst="rect">
            <a:avLst/>
          </a:prstGeom>
        </p:spPr>
      </p:pic>
      <p:pic>
        <p:nvPicPr>
          <p:cNvPr id="5" name="Picture 4"/>
          <p:cNvPicPr>
            <a:picLocks noChangeAspect="1"/>
          </p:cNvPicPr>
          <p:nvPr/>
        </p:nvPicPr>
        <p:blipFill>
          <a:blip r:embed="rId3"/>
          <a:stretch>
            <a:fillRect/>
          </a:stretch>
        </p:blipFill>
        <p:spPr>
          <a:xfrm>
            <a:off x="4610410" y="1204384"/>
            <a:ext cx="3885580" cy="5638279"/>
          </a:xfrm>
          <a:prstGeom prst="rect">
            <a:avLst/>
          </a:prstGeom>
        </p:spPr>
      </p:pic>
      <p:sp>
        <p:nvSpPr>
          <p:cNvPr id="6" name="TextBox 5"/>
          <p:cNvSpPr txBox="1"/>
          <p:nvPr/>
        </p:nvSpPr>
        <p:spPr>
          <a:xfrm>
            <a:off x="1818861" y="877737"/>
            <a:ext cx="995785" cy="400110"/>
          </a:xfrm>
          <a:prstGeom prst="rect">
            <a:avLst/>
          </a:prstGeom>
          <a:noFill/>
          <a:ln>
            <a:solidFill>
              <a:schemeClr val="tx1"/>
            </a:solidFill>
          </a:ln>
        </p:spPr>
        <p:txBody>
          <a:bodyPr wrap="none" rtlCol="0">
            <a:spAutoFit/>
          </a:bodyPr>
          <a:lstStyle/>
          <a:p>
            <a:r>
              <a:rPr lang="en-US" b="1" dirty="0"/>
              <a:t>In vivo</a:t>
            </a:r>
          </a:p>
        </p:txBody>
      </p:sp>
      <p:sp>
        <p:nvSpPr>
          <p:cNvPr id="7" name="TextBox 6"/>
          <p:cNvSpPr txBox="1"/>
          <p:nvPr/>
        </p:nvSpPr>
        <p:spPr>
          <a:xfrm>
            <a:off x="6055307" y="877737"/>
            <a:ext cx="1037463" cy="400110"/>
          </a:xfrm>
          <a:prstGeom prst="rect">
            <a:avLst/>
          </a:prstGeom>
          <a:noFill/>
          <a:ln>
            <a:solidFill>
              <a:schemeClr val="tx1"/>
            </a:solidFill>
          </a:ln>
        </p:spPr>
        <p:txBody>
          <a:bodyPr wrap="none" rtlCol="0">
            <a:spAutoFit/>
          </a:bodyPr>
          <a:lstStyle/>
          <a:p>
            <a:r>
              <a:rPr lang="en-US" b="1" dirty="0"/>
              <a:t>In vitro</a:t>
            </a:r>
          </a:p>
        </p:txBody>
      </p:sp>
    </p:spTree>
    <p:extLst>
      <p:ext uri="{BB962C8B-B14F-4D97-AF65-F5344CB8AC3E}">
        <p14:creationId xmlns:p14="http://schemas.microsoft.com/office/powerpoint/2010/main" val="153990439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a:xfrm>
            <a:off x="847725" y="461962"/>
            <a:ext cx="7715250" cy="232553"/>
          </a:xfrm>
        </p:spPr>
        <p:txBody>
          <a:bodyPr/>
          <a:lstStyle/>
          <a:p>
            <a:r>
              <a:rPr lang="en-US" dirty="0"/>
              <a:t>Sources of Uncertainty / Variability In Vivo</a:t>
            </a:r>
          </a:p>
        </p:txBody>
      </p:sp>
      <p:sp>
        <p:nvSpPr>
          <p:cNvPr id="5" name="Content Placeholder 4"/>
          <p:cNvSpPr>
            <a:spLocks noGrp="1"/>
          </p:cNvSpPr>
          <p:nvPr>
            <p:ph idx="1"/>
          </p:nvPr>
        </p:nvSpPr>
        <p:spPr>
          <a:xfrm>
            <a:off x="714375" y="981075"/>
            <a:ext cx="7848600" cy="4724400"/>
          </a:xfrm>
        </p:spPr>
        <p:txBody>
          <a:bodyPr/>
          <a:lstStyle/>
          <a:p>
            <a:r>
              <a:rPr lang="en-US" dirty="0"/>
              <a:t>Experimental variability</a:t>
            </a:r>
          </a:p>
          <a:p>
            <a:pPr lvl="1"/>
            <a:r>
              <a:rPr lang="en-US" dirty="0"/>
              <a:t>Species, strain, dose range, dose spacing </a:t>
            </a:r>
          </a:p>
          <a:p>
            <a:r>
              <a:rPr lang="en-US" dirty="0"/>
              <a:t>Statistical power issues</a:t>
            </a:r>
          </a:p>
          <a:p>
            <a:pPr lvl="1"/>
            <a:r>
              <a:rPr lang="en-US" dirty="0"/>
              <a:t>Too few animals to see weak or rare effect</a:t>
            </a:r>
          </a:p>
          <a:p>
            <a:r>
              <a:rPr lang="en-US" dirty="0"/>
              <a:t>Reporting bias</a:t>
            </a:r>
          </a:p>
          <a:p>
            <a:pPr lvl="1"/>
            <a:r>
              <a:rPr lang="en-US" dirty="0"/>
              <a:t>Was an effect negative or not looked for?</a:t>
            </a:r>
          </a:p>
          <a:p>
            <a:r>
              <a:rPr lang="en-US" dirty="0"/>
              <a:t>Observer bias</a:t>
            </a:r>
          </a:p>
          <a:p>
            <a:pPr lvl="1"/>
            <a:r>
              <a:rPr lang="en-US" dirty="0"/>
              <a:t>Less severe phenotypes not reported when more severe ones are present</a:t>
            </a:r>
          </a:p>
          <a:p>
            <a:r>
              <a:rPr lang="en-US" dirty="0"/>
              <a:t>Diagnostic terminology drift</a:t>
            </a:r>
          </a:p>
          <a:p>
            <a:r>
              <a:rPr lang="en-US" dirty="0"/>
              <a:t>Data assimilation and analysis</a:t>
            </a:r>
          </a:p>
          <a:p>
            <a:pPr lvl="1"/>
            <a:r>
              <a:rPr lang="en-US" dirty="0"/>
              <a:t>Typos, incomplete transcription</a:t>
            </a:r>
          </a:p>
          <a:p>
            <a:pPr lvl="1"/>
            <a:endParaRPr lang="en-US" dirty="0"/>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7</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10258678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57" y="533400"/>
            <a:ext cx="7555043" cy="228600"/>
          </a:xfrm>
        </p:spPr>
        <p:txBody>
          <a:bodyPr/>
          <a:lstStyle/>
          <a:p>
            <a:r>
              <a:rPr lang="en-US" dirty="0"/>
              <a:t>In Vitro to In vivo Toxicity Model Examples</a:t>
            </a:r>
          </a:p>
        </p:txBody>
      </p:sp>
      <p:sp>
        <p:nvSpPr>
          <p:cNvPr id="3" name="Content Placeholder 2"/>
          <p:cNvSpPr>
            <a:spLocks noGrp="1"/>
          </p:cNvSpPr>
          <p:nvPr>
            <p:ph idx="1"/>
          </p:nvPr>
        </p:nvSpPr>
        <p:spPr>
          <a:xfrm>
            <a:off x="609600" y="1131094"/>
            <a:ext cx="7848600" cy="4724400"/>
          </a:xfrm>
        </p:spPr>
        <p:txBody>
          <a:bodyPr/>
          <a:lstStyle/>
          <a:p>
            <a:r>
              <a:rPr lang="en-US" dirty="0"/>
              <a:t>Quantitative Point of Departure Prediction</a:t>
            </a:r>
          </a:p>
          <a:p>
            <a:pPr lvl="1"/>
            <a:r>
              <a:rPr lang="en-US" dirty="0"/>
              <a:t>IVIVE </a:t>
            </a:r>
            <a:r>
              <a:rPr lang="en-US" i="1" dirty="0"/>
              <a:t>ab initio</a:t>
            </a:r>
          </a:p>
          <a:p>
            <a:pPr lvl="1"/>
            <a:r>
              <a:rPr lang="en-US" dirty="0"/>
              <a:t>QSAR / QBAR by analogy</a:t>
            </a:r>
          </a:p>
          <a:p>
            <a:endParaRPr lang="en-US" dirty="0"/>
          </a:p>
          <a:p>
            <a:r>
              <a:rPr lang="en-US" dirty="0"/>
              <a:t>Virtual Tissue Prediction of Developmental Phenotypes</a:t>
            </a:r>
          </a:p>
          <a:p>
            <a:pPr lvl="1"/>
            <a:r>
              <a:rPr lang="en-US" i="1" dirty="0"/>
              <a:t>In vitro</a:t>
            </a:r>
            <a:r>
              <a:rPr lang="en-US" dirty="0"/>
              <a:t> to </a:t>
            </a:r>
            <a:r>
              <a:rPr lang="en-US" i="1" dirty="0"/>
              <a:t>in vivo ab initio</a:t>
            </a:r>
            <a:r>
              <a:rPr lang="en-US" dirty="0"/>
              <a:t> with detailed mechanism</a:t>
            </a:r>
          </a:p>
          <a:p>
            <a:endParaRPr lang="en-US" dirty="0"/>
          </a:p>
          <a:p>
            <a:r>
              <a:rPr lang="en-US" dirty="0"/>
              <a:t>Tipping Point Prediction of Adversity Threshold</a:t>
            </a:r>
          </a:p>
          <a:p>
            <a:pPr lvl="1"/>
            <a:r>
              <a:rPr lang="en-US" i="1" dirty="0"/>
              <a:t>In vitro</a:t>
            </a:r>
            <a:r>
              <a:rPr lang="en-US" dirty="0"/>
              <a:t> used to infer </a:t>
            </a:r>
            <a:r>
              <a:rPr lang="en-US" i="1" dirty="0"/>
              <a:t>in vivo</a:t>
            </a:r>
            <a:r>
              <a:rPr lang="en-US" dirty="0"/>
              <a:t> adversity dose</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8</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25523517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9</a:t>
            </a:fld>
            <a:endParaRPr lang="en-US" sz="1000" b="1" kern="1200" dirty="0">
              <a:solidFill>
                <a:srgbClr val="003F69"/>
              </a:solidFill>
              <a:latin typeface="Arial" charset="0"/>
              <a:ea typeface="ＭＳ Ｐゴシック" pitchFamily="1" charset="-128"/>
              <a:cs typeface="+mn-cs"/>
            </a:endParaRPr>
          </a:p>
        </p:txBody>
      </p:sp>
      <p:sp>
        <p:nvSpPr>
          <p:cNvPr id="5" name="Rectangle 4"/>
          <p:cNvSpPr/>
          <p:nvPr/>
        </p:nvSpPr>
        <p:spPr bwMode="auto">
          <a:xfrm>
            <a:off x="0" y="5859780"/>
            <a:ext cx="9144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a:xfrm>
            <a:off x="761115" y="419077"/>
            <a:ext cx="7056255" cy="340758"/>
          </a:xfrm>
        </p:spPr>
        <p:txBody>
          <a:bodyPr/>
          <a:lstStyle/>
          <a:p>
            <a:r>
              <a:rPr lang="en-US" sz="2600" dirty="0"/>
              <a:t>HTRA – High-Throughput Risk Assessment</a:t>
            </a:r>
          </a:p>
        </p:txBody>
      </p:sp>
      <p:pic>
        <p:nvPicPr>
          <p:cNvPr id="236546" name="Picture 2"/>
          <p:cNvPicPr>
            <a:picLocks noChangeAspect="1" noChangeArrowheads="1"/>
          </p:cNvPicPr>
          <p:nvPr/>
        </p:nvPicPr>
        <p:blipFill>
          <a:blip r:embed="rId2" cstate="print"/>
          <a:srcRect/>
          <a:stretch>
            <a:fillRect/>
          </a:stretch>
        </p:blipFill>
        <p:spPr bwMode="auto">
          <a:xfrm>
            <a:off x="3390517" y="1035420"/>
            <a:ext cx="4184214" cy="3062045"/>
          </a:xfrm>
          <a:prstGeom prst="rect">
            <a:avLst/>
          </a:prstGeom>
          <a:noFill/>
          <a:ln w="9525">
            <a:noFill/>
            <a:miter lim="800000"/>
            <a:headEnd/>
            <a:tailEnd/>
          </a:ln>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807" y="4418457"/>
            <a:ext cx="3299564" cy="2034731"/>
          </a:xfrm>
          <a:prstGeom prst="rect">
            <a:avLst/>
          </a:prstGeom>
          <a:noFill/>
        </p:spPr>
      </p:pic>
      <p:sp>
        <p:nvSpPr>
          <p:cNvPr id="3" name="TextBox 2"/>
          <p:cNvSpPr txBox="1"/>
          <p:nvPr/>
        </p:nvSpPr>
        <p:spPr>
          <a:xfrm>
            <a:off x="331775" y="1802635"/>
            <a:ext cx="2128204" cy="1015663"/>
          </a:xfrm>
          <a:prstGeom prst="rect">
            <a:avLst/>
          </a:prstGeom>
          <a:noFill/>
        </p:spPr>
        <p:txBody>
          <a:bodyPr wrap="square" rtlCol="0">
            <a:spAutoFit/>
          </a:bodyPr>
          <a:lstStyle/>
          <a:p>
            <a:r>
              <a:rPr lang="en-US" dirty="0"/>
              <a:t>High-throughput Hazard and Kinetics</a:t>
            </a:r>
          </a:p>
        </p:txBody>
      </p:sp>
      <p:sp>
        <p:nvSpPr>
          <p:cNvPr id="8" name="TextBox 7"/>
          <p:cNvSpPr txBox="1"/>
          <p:nvPr/>
        </p:nvSpPr>
        <p:spPr>
          <a:xfrm>
            <a:off x="269060" y="4990631"/>
            <a:ext cx="2128204" cy="707886"/>
          </a:xfrm>
          <a:prstGeom prst="rect">
            <a:avLst/>
          </a:prstGeom>
          <a:noFill/>
        </p:spPr>
        <p:txBody>
          <a:bodyPr wrap="square" rtlCol="0">
            <a:spAutoFit/>
          </a:bodyPr>
          <a:lstStyle/>
          <a:p>
            <a:r>
              <a:rPr lang="en-US" dirty="0"/>
              <a:t>High-throughput Exposure</a:t>
            </a:r>
          </a:p>
        </p:txBody>
      </p:sp>
      <p:sp>
        <p:nvSpPr>
          <p:cNvPr id="7" name="TextBox 6"/>
          <p:cNvSpPr txBox="1"/>
          <p:nvPr/>
        </p:nvSpPr>
        <p:spPr>
          <a:xfrm>
            <a:off x="908046" y="3392807"/>
            <a:ext cx="425116" cy="584775"/>
          </a:xfrm>
          <a:prstGeom prst="rect">
            <a:avLst/>
          </a:prstGeom>
          <a:noFill/>
        </p:spPr>
        <p:txBody>
          <a:bodyPr wrap="none" rtlCol="0">
            <a:spAutoFit/>
          </a:bodyPr>
          <a:lstStyle/>
          <a:p>
            <a:r>
              <a:rPr lang="en-US" sz="3200" dirty="0"/>
              <a:t>+</a:t>
            </a:r>
          </a:p>
        </p:txBody>
      </p:sp>
      <p:pic>
        <p:nvPicPr>
          <p:cNvPr id="10" name="Picture 9"/>
          <p:cNvPicPr/>
          <p:nvPr/>
        </p:nvPicPr>
        <p:blipFill>
          <a:blip r:embed="rId4" cstate="print"/>
          <a:srcRect/>
          <a:stretch>
            <a:fillRect/>
          </a:stretch>
        </p:blipFill>
        <p:spPr bwMode="auto">
          <a:xfrm>
            <a:off x="5933728" y="4449918"/>
            <a:ext cx="2758252" cy="2048677"/>
          </a:xfrm>
          <a:prstGeom prst="rect">
            <a:avLst/>
          </a:prstGeom>
          <a:noFill/>
          <a:ln w="9525">
            <a:noFill/>
            <a:miter lim="800000"/>
            <a:headEnd/>
            <a:tailEnd/>
          </a:ln>
        </p:spPr>
      </p:pic>
    </p:spTree>
    <p:extLst>
      <p:ext uri="{BB962C8B-B14F-4D97-AF65-F5344CB8AC3E}">
        <p14:creationId xmlns:p14="http://schemas.microsoft.com/office/powerpoint/2010/main" val="8905407"/>
      </p:ext>
    </p:extLst>
  </p:cSld>
  <p:clrMapOvr>
    <a:masterClrMapping/>
  </p:clrMapOvr>
  <p:transition>
    <p:fade/>
  </p:transition>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noFill/>
        <a:ln w="25400" cap="flat" cmpd="sng" algn="ctr">
          <a:solidFill>
            <a:schemeClr val="tx1"/>
          </a:solidFill>
          <a:prstDash val="solid"/>
          <a:round/>
          <a:headEnd type="none" w="med" len="med"/>
          <a:tailEnd type="arrow"/>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241739E-465D-45BB-BA63-0CABF088B023}">
  <ds:schemaRefs>
    <ds:schemaRef ds:uri="ESRI.ArcGIS.Mapping.OfficeIntegration.PowerPointInfo"/>
  </ds:schemaRefs>
</ds:datastoreItem>
</file>

<file path=customXml/itemProps10.xml><?xml version="1.0" encoding="utf-8"?>
<ds:datastoreItem xmlns:ds="http://schemas.openxmlformats.org/officeDocument/2006/customXml" ds:itemID="{986C7CEE-9B30-4CA4-AAEA-C09683B8274C}">
  <ds:schemaRefs>
    <ds:schemaRef ds:uri="ESRI.ArcGIS.Mapping.OfficeIntegration.PowerPointInfo"/>
  </ds:schemaRefs>
</ds:datastoreItem>
</file>

<file path=customXml/itemProps100.xml><?xml version="1.0" encoding="utf-8"?>
<ds:datastoreItem xmlns:ds="http://schemas.openxmlformats.org/officeDocument/2006/customXml" ds:itemID="{6E0FE7A8-7B2A-4307-B9B8-1CEAAFE745D4}">
  <ds:schemaRefs>
    <ds:schemaRef ds:uri="ESRI.ArcGIS.Mapping.OfficeIntegration.PowerPointInfo"/>
  </ds:schemaRefs>
</ds:datastoreItem>
</file>

<file path=customXml/itemProps101.xml><?xml version="1.0" encoding="utf-8"?>
<ds:datastoreItem xmlns:ds="http://schemas.openxmlformats.org/officeDocument/2006/customXml" ds:itemID="{98764A51-F8F1-4577-8170-51CC9D7ED122}">
  <ds:schemaRefs>
    <ds:schemaRef ds:uri="ESRI.ArcGIS.Mapping.OfficeIntegration.PowerPointInfo"/>
  </ds:schemaRefs>
</ds:datastoreItem>
</file>

<file path=customXml/itemProps102.xml><?xml version="1.0" encoding="utf-8"?>
<ds:datastoreItem xmlns:ds="http://schemas.openxmlformats.org/officeDocument/2006/customXml" ds:itemID="{31472C7D-DD50-4921-8E24-AAC88622D4EB}">
  <ds:schemaRefs>
    <ds:schemaRef ds:uri="ESRI.ArcGIS.Mapping.OfficeIntegration.PowerPointInfo"/>
  </ds:schemaRefs>
</ds:datastoreItem>
</file>

<file path=customXml/itemProps103.xml><?xml version="1.0" encoding="utf-8"?>
<ds:datastoreItem xmlns:ds="http://schemas.openxmlformats.org/officeDocument/2006/customXml" ds:itemID="{8A6F91FD-75A6-4688-8B3C-82B211668148}">
  <ds:schemaRefs>
    <ds:schemaRef ds:uri="ESRI.ArcGIS.Mapping.OfficeIntegration.PowerPointInfo"/>
  </ds:schemaRefs>
</ds:datastoreItem>
</file>

<file path=customXml/itemProps104.xml><?xml version="1.0" encoding="utf-8"?>
<ds:datastoreItem xmlns:ds="http://schemas.openxmlformats.org/officeDocument/2006/customXml" ds:itemID="{9BD46535-DA4A-40F9-BD74-C5FBB6F814C4}">
  <ds:schemaRefs>
    <ds:schemaRef ds:uri="ESRI.ArcGIS.Mapping.OfficeIntegration.PowerPointInfo"/>
  </ds:schemaRefs>
</ds:datastoreItem>
</file>

<file path=customXml/itemProps105.xml><?xml version="1.0" encoding="utf-8"?>
<ds:datastoreItem xmlns:ds="http://schemas.openxmlformats.org/officeDocument/2006/customXml" ds:itemID="{EAE9BF05-BC89-4CA5-9586-1B244326F99E}">
  <ds:schemaRefs>
    <ds:schemaRef ds:uri="ESRI.ArcGIS.Mapping.OfficeIntegration.PowerPointInfo"/>
  </ds:schemaRefs>
</ds:datastoreItem>
</file>

<file path=customXml/itemProps106.xml><?xml version="1.0" encoding="utf-8"?>
<ds:datastoreItem xmlns:ds="http://schemas.openxmlformats.org/officeDocument/2006/customXml" ds:itemID="{04E8F22E-4C0F-4E41-81DE-0F7A0C0A6430}">
  <ds:schemaRefs>
    <ds:schemaRef ds:uri="ESRI.ArcGIS.Mapping.OfficeIntegration.PowerPointInfo"/>
  </ds:schemaRefs>
</ds:datastoreItem>
</file>

<file path=customXml/itemProps107.xml><?xml version="1.0" encoding="utf-8"?>
<ds:datastoreItem xmlns:ds="http://schemas.openxmlformats.org/officeDocument/2006/customXml" ds:itemID="{957BF2C9-F087-4607-BF5E-1DAFBB5F0BA7}">
  <ds:schemaRefs>
    <ds:schemaRef ds:uri="ESRI.ArcGIS.Mapping.OfficeIntegration.PowerPointInfo"/>
  </ds:schemaRefs>
</ds:datastoreItem>
</file>

<file path=customXml/itemProps108.xml><?xml version="1.0" encoding="utf-8"?>
<ds:datastoreItem xmlns:ds="http://schemas.openxmlformats.org/officeDocument/2006/customXml" ds:itemID="{BA4EDF43-2885-474E-8F02-2D226BE44496}">
  <ds:schemaRefs>
    <ds:schemaRef ds:uri="ESRI.ArcGIS.Mapping.OfficeIntegration.PowerPointInfo"/>
  </ds:schemaRefs>
</ds:datastoreItem>
</file>

<file path=customXml/itemProps109.xml><?xml version="1.0" encoding="utf-8"?>
<ds:datastoreItem xmlns:ds="http://schemas.openxmlformats.org/officeDocument/2006/customXml" ds:itemID="{BDFA7C72-E387-4350-871B-E97EA2B6D7AC}">
  <ds:schemaRefs>
    <ds:schemaRef ds:uri="ESRI.ArcGIS.Mapping.OfficeIntegration.PowerPointInfo"/>
  </ds:schemaRefs>
</ds:datastoreItem>
</file>

<file path=customXml/itemProps11.xml><?xml version="1.0" encoding="utf-8"?>
<ds:datastoreItem xmlns:ds="http://schemas.openxmlformats.org/officeDocument/2006/customXml" ds:itemID="{FEE3B3DD-585F-4DF6-948B-D9BDA0123749}">
  <ds:schemaRefs>
    <ds:schemaRef ds:uri="ESRI.ArcGIS.Mapping.OfficeIntegration.PowerPointInfo"/>
  </ds:schemaRefs>
</ds:datastoreItem>
</file>

<file path=customXml/itemProps110.xml><?xml version="1.0" encoding="utf-8"?>
<ds:datastoreItem xmlns:ds="http://schemas.openxmlformats.org/officeDocument/2006/customXml" ds:itemID="{A820B4DE-7664-4113-A481-B3C4E396301C}">
  <ds:schemaRefs>
    <ds:schemaRef ds:uri="ESRI.ArcGIS.Mapping.OfficeIntegration.PowerPointInfo"/>
  </ds:schemaRefs>
</ds:datastoreItem>
</file>

<file path=customXml/itemProps111.xml><?xml version="1.0" encoding="utf-8"?>
<ds:datastoreItem xmlns:ds="http://schemas.openxmlformats.org/officeDocument/2006/customXml" ds:itemID="{4677C247-0C08-4A13-B9C8-005306C749D7}">
  <ds:schemaRefs>
    <ds:schemaRef ds:uri="ESRI.ArcGIS.Mapping.OfficeIntegration.PowerPointInfo"/>
  </ds:schemaRefs>
</ds:datastoreItem>
</file>

<file path=customXml/itemProps112.xml><?xml version="1.0" encoding="utf-8"?>
<ds:datastoreItem xmlns:ds="http://schemas.openxmlformats.org/officeDocument/2006/customXml" ds:itemID="{60FE099A-120A-40E6-87AF-31C4AECB3932}">
  <ds:schemaRefs>
    <ds:schemaRef ds:uri="ESRI.ArcGIS.Mapping.OfficeIntegration.PowerPointInfo"/>
  </ds:schemaRefs>
</ds:datastoreItem>
</file>

<file path=customXml/itemProps113.xml><?xml version="1.0" encoding="utf-8"?>
<ds:datastoreItem xmlns:ds="http://schemas.openxmlformats.org/officeDocument/2006/customXml" ds:itemID="{79393295-E614-4D50-9EC4-1AD2B412E2C4}">
  <ds:schemaRefs>
    <ds:schemaRef ds:uri="ESRI.ArcGIS.Mapping.OfficeIntegration.PowerPointInfo"/>
  </ds:schemaRefs>
</ds:datastoreItem>
</file>

<file path=customXml/itemProps114.xml><?xml version="1.0" encoding="utf-8"?>
<ds:datastoreItem xmlns:ds="http://schemas.openxmlformats.org/officeDocument/2006/customXml" ds:itemID="{DB719A55-5705-40F3-B305-09731B84F87F}">
  <ds:schemaRefs>
    <ds:schemaRef ds:uri="ESRI.ArcGIS.Mapping.OfficeIntegration.PowerPointInfo"/>
  </ds:schemaRefs>
</ds:datastoreItem>
</file>

<file path=customXml/itemProps115.xml><?xml version="1.0" encoding="utf-8"?>
<ds:datastoreItem xmlns:ds="http://schemas.openxmlformats.org/officeDocument/2006/customXml" ds:itemID="{1AF90AF2-370A-45E6-81F3-E65D2DE96470}">
  <ds:schemaRefs>
    <ds:schemaRef ds:uri="ESRI.ArcGIS.Mapping.OfficeIntegration.PowerPointInfo"/>
  </ds:schemaRefs>
</ds:datastoreItem>
</file>

<file path=customXml/itemProps116.xml><?xml version="1.0" encoding="utf-8"?>
<ds:datastoreItem xmlns:ds="http://schemas.openxmlformats.org/officeDocument/2006/customXml" ds:itemID="{020A09C7-ACE3-4C0A-AA2C-405D0DC3DC49}">
  <ds:schemaRefs>
    <ds:schemaRef ds:uri="ESRI.ArcGIS.Mapping.OfficeIntegration.PowerPointInfo"/>
  </ds:schemaRefs>
</ds:datastoreItem>
</file>

<file path=customXml/itemProps117.xml><?xml version="1.0" encoding="utf-8"?>
<ds:datastoreItem xmlns:ds="http://schemas.openxmlformats.org/officeDocument/2006/customXml" ds:itemID="{73699EB6-FE42-43B7-9D2B-FA346BA2F80F}">
  <ds:schemaRefs>
    <ds:schemaRef ds:uri="ESRI.ArcGIS.Mapping.OfficeIntegration.PowerPointInfo"/>
  </ds:schemaRefs>
</ds:datastoreItem>
</file>

<file path=customXml/itemProps118.xml><?xml version="1.0" encoding="utf-8"?>
<ds:datastoreItem xmlns:ds="http://schemas.openxmlformats.org/officeDocument/2006/customXml" ds:itemID="{2706BE66-E992-49EB-890A-8EAA75D62EF1}">
  <ds:schemaRefs>
    <ds:schemaRef ds:uri="ESRI.ArcGIS.Mapping.OfficeIntegration.PowerPointInfo"/>
  </ds:schemaRefs>
</ds:datastoreItem>
</file>

<file path=customXml/itemProps119.xml><?xml version="1.0" encoding="utf-8"?>
<ds:datastoreItem xmlns:ds="http://schemas.openxmlformats.org/officeDocument/2006/customXml" ds:itemID="{505EED2B-06DB-4340-BFCC-6BD7F2946A97}">
  <ds:schemaRefs>
    <ds:schemaRef ds:uri="ESRI.ArcGIS.Mapping.OfficeIntegration.PowerPointInfo"/>
  </ds:schemaRefs>
</ds:datastoreItem>
</file>

<file path=customXml/itemProps12.xml><?xml version="1.0" encoding="utf-8"?>
<ds:datastoreItem xmlns:ds="http://schemas.openxmlformats.org/officeDocument/2006/customXml" ds:itemID="{A03C0C31-6EB5-4D97-8223-7159490EE03A}">
  <ds:schemaRefs>
    <ds:schemaRef ds:uri="ESRI.ArcGIS.Mapping.OfficeIntegration.PowerPointInfo"/>
  </ds:schemaRefs>
</ds:datastoreItem>
</file>

<file path=customXml/itemProps120.xml><?xml version="1.0" encoding="utf-8"?>
<ds:datastoreItem xmlns:ds="http://schemas.openxmlformats.org/officeDocument/2006/customXml" ds:itemID="{03DEBB5A-6982-43AE-8256-8764BEB715D5}">
  <ds:schemaRefs>
    <ds:schemaRef ds:uri="ESRI.ArcGIS.Mapping.OfficeIntegration.PowerPointInfo"/>
  </ds:schemaRefs>
</ds:datastoreItem>
</file>

<file path=customXml/itemProps121.xml><?xml version="1.0" encoding="utf-8"?>
<ds:datastoreItem xmlns:ds="http://schemas.openxmlformats.org/officeDocument/2006/customXml" ds:itemID="{8620D624-4796-441F-8202-EBC5E594CC5A}">
  <ds:schemaRefs>
    <ds:schemaRef ds:uri="ESRI.ArcGIS.Mapping.OfficeIntegration.PowerPointInfo"/>
  </ds:schemaRefs>
</ds:datastoreItem>
</file>

<file path=customXml/itemProps122.xml><?xml version="1.0" encoding="utf-8"?>
<ds:datastoreItem xmlns:ds="http://schemas.openxmlformats.org/officeDocument/2006/customXml" ds:itemID="{29E3F525-E4C8-4562-ADF3-31DF3643B4DB}">
  <ds:schemaRefs>
    <ds:schemaRef ds:uri="ESRI.ArcGIS.Mapping.OfficeIntegration.PowerPointInfo"/>
  </ds:schemaRefs>
</ds:datastoreItem>
</file>

<file path=customXml/itemProps123.xml><?xml version="1.0" encoding="utf-8"?>
<ds:datastoreItem xmlns:ds="http://schemas.openxmlformats.org/officeDocument/2006/customXml" ds:itemID="{FC1DA6A5-7206-417E-89E0-8595D58E5B0B}">
  <ds:schemaRefs>
    <ds:schemaRef ds:uri="ESRI.ArcGIS.Mapping.OfficeIntegration.PowerPointInfo"/>
  </ds:schemaRefs>
</ds:datastoreItem>
</file>

<file path=customXml/itemProps124.xml><?xml version="1.0" encoding="utf-8"?>
<ds:datastoreItem xmlns:ds="http://schemas.openxmlformats.org/officeDocument/2006/customXml" ds:itemID="{B3903812-3401-4BC1-9136-56B273750A12}">
  <ds:schemaRefs>
    <ds:schemaRef ds:uri="ESRI.ArcGIS.Mapping.OfficeIntegration.PowerPointInfo"/>
  </ds:schemaRefs>
</ds:datastoreItem>
</file>

<file path=customXml/itemProps125.xml><?xml version="1.0" encoding="utf-8"?>
<ds:datastoreItem xmlns:ds="http://schemas.openxmlformats.org/officeDocument/2006/customXml" ds:itemID="{53081491-D778-4442-BCAC-3A46DAA59DF0}">
  <ds:schemaRefs>
    <ds:schemaRef ds:uri="ESRI.ArcGIS.Mapping.OfficeIntegration.PowerPointInfo"/>
  </ds:schemaRefs>
</ds:datastoreItem>
</file>

<file path=customXml/itemProps126.xml><?xml version="1.0" encoding="utf-8"?>
<ds:datastoreItem xmlns:ds="http://schemas.openxmlformats.org/officeDocument/2006/customXml" ds:itemID="{4BE911EA-3D40-4262-8F67-0E2E00386250}">
  <ds:schemaRefs>
    <ds:schemaRef ds:uri="ESRI.ArcGIS.Mapping.OfficeIntegration.PowerPointInfo"/>
  </ds:schemaRefs>
</ds:datastoreItem>
</file>

<file path=customXml/itemProps127.xml><?xml version="1.0" encoding="utf-8"?>
<ds:datastoreItem xmlns:ds="http://schemas.openxmlformats.org/officeDocument/2006/customXml" ds:itemID="{A10C0B64-91A0-464C-BD4F-ADE3B04FFE06}">
  <ds:schemaRefs>
    <ds:schemaRef ds:uri="ESRI.ArcGIS.Mapping.OfficeIntegration.PowerPointInfo"/>
  </ds:schemaRefs>
</ds:datastoreItem>
</file>

<file path=customXml/itemProps128.xml><?xml version="1.0" encoding="utf-8"?>
<ds:datastoreItem xmlns:ds="http://schemas.openxmlformats.org/officeDocument/2006/customXml" ds:itemID="{1CADE9E6-AA5D-45D5-8BF6-3F499C5FFA6A}">
  <ds:schemaRefs>
    <ds:schemaRef ds:uri="ESRI.ArcGIS.Mapping.OfficeIntegration.PowerPointInfo"/>
  </ds:schemaRefs>
</ds:datastoreItem>
</file>

<file path=customXml/itemProps129.xml><?xml version="1.0" encoding="utf-8"?>
<ds:datastoreItem xmlns:ds="http://schemas.openxmlformats.org/officeDocument/2006/customXml" ds:itemID="{14FD7F81-B371-4ABD-BE8B-60FEDE0AD974}">
  <ds:schemaRefs>
    <ds:schemaRef ds:uri="ESRI.ArcGIS.Mapping.OfficeIntegration.PowerPointInfo"/>
  </ds:schemaRefs>
</ds:datastoreItem>
</file>

<file path=customXml/itemProps13.xml><?xml version="1.0" encoding="utf-8"?>
<ds:datastoreItem xmlns:ds="http://schemas.openxmlformats.org/officeDocument/2006/customXml" ds:itemID="{281BB61A-1031-4272-9801-FE10E643BF19}">
  <ds:schemaRefs>
    <ds:schemaRef ds:uri="ESRI.ArcGIS.Mapping.OfficeIntegration.PowerPointInfo"/>
  </ds:schemaRefs>
</ds:datastoreItem>
</file>

<file path=customXml/itemProps130.xml><?xml version="1.0" encoding="utf-8"?>
<ds:datastoreItem xmlns:ds="http://schemas.openxmlformats.org/officeDocument/2006/customXml" ds:itemID="{B40C68E7-7926-4025-A319-030A58BDFFCF}">
  <ds:schemaRefs>
    <ds:schemaRef ds:uri="ESRI.ArcGIS.Mapping.OfficeIntegration.PowerPointInfo"/>
  </ds:schemaRefs>
</ds:datastoreItem>
</file>

<file path=customXml/itemProps131.xml><?xml version="1.0" encoding="utf-8"?>
<ds:datastoreItem xmlns:ds="http://schemas.openxmlformats.org/officeDocument/2006/customXml" ds:itemID="{DC0B902B-B645-43C7-873B-66470E9E808C}">
  <ds:schemaRefs>
    <ds:schemaRef ds:uri="ESRI.ArcGIS.Mapping.OfficeIntegration.PowerPointInfo"/>
  </ds:schemaRefs>
</ds:datastoreItem>
</file>

<file path=customXml/itemProps132.xml><?xml version="1.0" encoding="utf-8"?>
<ds:datastoreItem xmlns:ds="http://schemas.openxmlformats.org/officeDocument/2006/customXml" ds:itemID="{5E4B3B48-E55E-4C50-9F87-463AC1A40482}">
  <ds:schemaRefs>
    <ds:schemaRef ds:uri="ESRI.ArcGIS.Mapping.OfficeIntegration.PowerPointInfo"/>
  </ds:schemaRefs>
</ds:datastoreItem>
</file>

<file path=customXml/itemProps133.xml><?xml version="1.0" encoding="utf-8"?>
<ds:datastoreItem xmlns:ds="http://schemas.openxmlformats.org/officeDocument/2006/customXml" ds:itemID="{A1F500F2-DA7F-45FC-81B0-2CE5347B6C88}">
  <ds:schemaRefs>
    <ds:schemaRef ds:uri="ESRI.ArcGIS.Mapping.OfficeIntegration.PowerPointInfo"/>
  </ds:schemaRefs>
</ds:datastoreItem>
</file>

<file path=customXml/itemProps134.xml><?xml version="1.0" encoding="utf-8"?>
<ds:datastoreItem xmlns:ds="http://schemas.openxmlformats.org/officeDocument/2006/customXml" ds:itemID="{A1EADF41-E119-4926-8FE2-7414FE7A7062}">
  <ds:schemaRefs>
    <ds:schemaRef ds:uri="ESRI.ArcGIS.Mapping.OfficeIntegration.PowerPointInfo"/>
  </ds:schemaRefs>
</ds:datastoreItem>
</file>

<file path=customXml/itemProps135.xml><?xml version="1.0" encoding="utf-8"?>
<ds:datastoreItem xmlns:ds="http://schemas.openxmlformats.org/officeDocument/2006/customXml" ds:itemID="{141F86C1-7F4E-4424-935D-51E4AFA34D35}">
  <ds:schemaRefs>
    <ds:schemaRef ds:uri="ESRI.ArcGIS.Mapping.OfficeIntegration.PowerPointInfo"/>
  </ds:schemaRefs>
</ds:datastoreItem>
</file>

<file path=customXml/itemProps136.xml><?xml version="1.0" encoding="utf-8"?>
<ds:datastoreItem xmlns:ds="http://schemas.openxmlformats.org/officeDocument/2006/customXml" ds:itemID="{2F7A6A1F-979B-4948-A3ED-46349DC500E0}">
  <ds:schemaRefs>
    <ds:schemaRef ds:uri="ESRI.ArcGIS.Mapping.OfficeIntegration.PowerPointInfo"/>
  </ds:schemaRefs>
</ds:datastoreItem>
</file>

<file path=customXml/itemProps137.xml><?xml version="1.0" encoding="utf-8"?>
<ds:datastoreItem xmlns:ds="http://schemas.openxmlformats.org/officeDocument/2006/customXml" ds:itemID="{E85F758C-31E6-4DD1-907C-2ACC797CFBD1}">
  <ds:schemaRefs>
    <ds:schemaRef ds:uri="ESRI.ArcGIS.Mapping.OfficeIntegration.PowerPointInfo"/>
  </ds:schemaRefs>
</ds:datastoreItem>
</file>

<file path=customXml/itemProps138.xml><?xml version="1.0" encoding="utf-8"?>
<ds:datastoreItem xmlns:ds="http://schemas.openxmlformats.org/officeDocument/2006/customXml" ds:itemID="{26166C30-5AB8-48F1-864B-4B59FC328ED5}">
  <ds:schemaRefs>
    <ds:schemaRef ds:uri="ESRI.ArcGIS.Mapping.OfficeIntegration.PowerPointInfo"/>
  </ds:schemaRefs>
</ds:datastoreItem>
</file>

<file path=customXml/itemProps139.xml><?xml version="1.0" encoding="utf-8"?>
<ds:datastoreItem xmlns:ds="http://schemas.openxmlformats.org/officeDocument/2006/customXml" ds:itemID="{6BF94758-5B23-43F8-A08E-DA4AA0DAD78E}">
  <ds:schemaRefs>
    <ds:schemaRef ds:uri="ESRI.ArcGIS.Mapping.OfficeIntegration.PowerPointInfo"/>
  </ds:schemaRefs>
</ds:datastoreItem>
</file>

<file path=customXml/itemProps14.xml><?xml version="1.0" encoding="utf-8"?>
<ds:datastoreItem xmlns:ds="http://schemas.openxmlformats.org/officeDocument/2006/customXml" ds:itemID="{AA18A924-4616-451F-8D5F-B3D07D3F8F4C}">
  <ds:schemaRefs>
    <ds:schemaRef ds:uri="ESRI.ArcGIS.Mapping.OfficeIntegration.PowerPointInfo"/>
  </ds:schemaRefs>
</ds:datastoreItem>
</file>

<file path=customXml/itemProps140.xml><?xml version="1.0" encoding="utf-8"?>
<ds:datastoreItem xmlns:ds="http://schemas.openxmlformats.org/officeDocument/2006/customXml" ds:itemID="{436A1902-7AF1-4D26-AA86-1454AB8293B4}">
  <ds:schemaRefs>
    <ds:schemaRef ds:uri="ESRI.ArcGIS.Mapping.OfficeIntegration.PowerPointInfo"/>
  </ds:schemaRefs>
</ds:datastoreItem>
</file>

<file path=customXml/itemProps141.xml><?xml version="1.0" encoding="utf-8"?>
<ds:datastoreItem xmlns:ds="http://schemas.openxmlformats.org/officeDocument/2006/customXml" ds:itemID="{C90D0B79-6706-4E3C-8BF0-AC6CA25CF19B}">
  <ds:schemaRefs>
    <ds:schemaRef ds:uri="ESRI.ArcGIS.Mapping.OfficeIntegration.PowerPointInfo"/>
  </ds:schemaRefs>
</ds:datastoreItem>
</file>

<file path=customXml/itemProps142.xml><?xml version="1.0" encoding="utf-8"?>
<ds:datastoreItem xmlns:ds="http://schemas.openxmlformats.org/officeDocument/2006/customXml" ds:itemID="{87DCB1CB-5EF6-44EB-83E9-6422A1D55EAC}">
  <ds:schemaRefs>
    <ds:schemaRef ds:uri="ESRI.ArcGIS.Mapping.OfficeIntegration.PowerPointInfo"/>
  </ds:schemaRefs>
</ds:datastoreItem>
</file>

<file path=customXml/itemProps143.xml><?xml version="1.0" encoding="utf-8"?>
<ds:datastoreItem xmlns:ds="http://schemas.openxmlformats.org/officeDocument/2006/customXml" ds:itemID="{84889137-F530-4F4A-8D43-5BF30EC00D0A}">
  <ds:schemaRefs>
    <ds:schemaRef ds:uri="ESRI.ArcGIS.Mapping.OfficeIntegration.PowerPointInfo"/>
  </ds:schemaRefs>
</ds:datastoreItem>
</file>

<file path=customXml/itemProps144.xml><?xml version="1.0" encoding="utf-8"?>
<ds:datastoreItem xmlns:ds="http://schemas.openxmlformats.org/officeDocument/2006/customXml" ds:itemID="{E6F90ED1-51CE-4D3D-B7A3-1B01287C181C}">
  <ds:schemaRefs>
    <ds:schemaRef ds:uri="ESRI.ArcGIS.Mapping.OfficeIntegration.PowerPointInfo"/>
  </ds:schemaRefs>
</ds:datastoreItem>
</file>

<file path=customXml/itemProps145.xml><?xml version="1.0" encoding="utf-8"?>
<ds:datastoreItem xmlns:ds="http://schemas.openxmlformats.org/officeDocument/2006/customXml" ds:itemID="{69213C1A-7CAC-4210-8FEF-C9D93B3F1259}">
  <ds:schemaRefs>
    <ds:schemaRef ds:uri="ESRI.ArcGIS.Mapping.OfficeIntegration.PowerPointInfo"/>
  </ds:schemaRefs>
</ds:datastoreItem>
</file>

<file path=customXml/itemProps146.xml><?xml version="1.0" encoding="utf-8"?>
<ds:datastoreItem xmlns:ds="http://schemas.openxmlformats.org/officeDocument/2006/customXml" ds:itemID="{2DC175C3-57A1-4DF2-B575-B4D9E0E25ECA}">
  <ds:schemaRefs>
    <ds:schemaRef ds:uri="ESRI.ArcGIS.Mapping.OfficeIntegration.PowerPointInfo"/>
  </ds:schemaRefs>
</ds:datastoreItem>
</file>

<file path=customXml/itemProps147.xml><?xml version="1.0" encoding="utf-8"?>
<ds:datastoreItem xmlns:ds="http://schemas.openxmlformats.org/officeDocument/2006/customXml" ds:itemID="{F131A3E1-822A-4BCB-AB9F-593A19DD67CD}">
  <ds:schemaRefs>
    <ds:schemaRef ds:uri="ESRI.ArcGIS.Mapping.OfficeIntegration.PowerPointInfo"/>
  </ds:schemaRefs>
</ds:datastoreItem>
</file>

<file path=customXml/itemProps148.xml><?xml version="1.0" encoding="utf-8"?>
<ds:datastoreItem xmlns:ds="http://schemas.openxmlformats.org/officeDocument/2006/customXml" ds:itemID="{42295E18-FBBB-4425-9B91-CCC876CBDDB0}">
  <ds:schemaRefs>
    <ds:schemaRef ds:uri="ESRI.ArcGIS.Mapping.OfficeIntegration.PowerPointInfo"/>
  </ds:schemaRefs>
</ds:datastoreItem>
</file>

<file path=customXml/itemProps149.xml><?xml version="1.0" encoding="utf-8"?>
<ds:datastoreItem xmlns:ds="http://schemas.openxmlformats.org/officeDocument/2006/customXml" ds:itemID="{FAFDF424-EB6A-44C5-8814-D5EEDD3E45BF}">
  <ds:schemaRefs>
    <ds:schemaRef ds:uri="ESRI.ArcGIS.Mapping.OfficeIntegration.PowerPointInfo"/>
  </ds:schemaRefs>
</ds:datastoreItem>
</file>

<file path=customXml/itemProps15.xml><?xml version="1.0" encoding="utf-8"?>
<ds:datastoreItem xmlns:ds="http://schemas.openxmlformats.org/officeDocument/2006/customXml" ds:itemID="{CD8BFB2B-A66F-40AC-A87E-34A617E6983E}">
  <ds:schemaRefs>
    <ds:schemaRef ds:uri="ESRI.ArcGIS.Mapping.OfficeIntegration.PowerPointInfo"/>
  </ds:schemaRefs>
</ds:datastoreItem>
</file>

<file path=customXml/itemProps150.xml><?xml version="1.0" encoding="utf-8"?>
<ds:datastoreItem xmlns:ds="http://schemas.openxmlformats.org/officeDocument/2006/customXml" ds:itemID="{D69B0444-0DD0-44C9-B71D-6B25F8F3A0D9}">
  <ds:schemaRefs>
    <ds:schemaRef ds:uri="ESRI.ArcGIS.Mapping.OfficeIntegration.PowerPointInfo"/>
  </ds:schemaRefs>
</ds:datastoreItem>
</file>

<file path=customXml/itemProps151.xml><?xml version="1.0" encoding="utf-8"?>
<ds:datastoreItem xmlns:ds="http://schemas.openxmlformats.org/officeDocument/2006/customXml" ds:itemID="{7A431C35-5999-4E54-ABD6-EA270A9F5F3F}">
  <ds:schemaRefs>
    <ds:schemaRef ds:uri="ESRI.ArcGIS.Mapping.OfficeIntegration.PowerPointInfo"/>
  </ds:schemaRefs>
</ds:datastoreItem>
</file>

<file path=customXml/itemProps152.xml><?xml version="1.0" encoding="utf-8"?>
<ds:datastoreItem xmlns:ds="http://schemas.openxmlformats.org/officeDocument/2006/customXml" ds:itemID="{9E988C0C-AB8B-4F2E-9E6A-9841678CB58D}">
  <ds:schemaRefs>
    <ds:schemaRef ds:uri="ESRI.ArcGIS.Mapping.OfficeIntegration.PowerPointInfo"/>
  </ds:schemaRefs>
</ds:datastoreItem>
</file>

<file path=customXml/itemProps153.xml><?xml version="1.0" encoding="utf-8"?>
<ds:datastoreItem xmlns:ds="http://schemas.openxmlformats.org/officeDocument/2006/customXml" ds:itemID="{F5446ECF-E411-4C8A-8DF5-D088FE0177AF}">
  <ds:schemaRefs>
    <ds:schemaRef ds:uri="ESRI.ArcGIS.Mapping.OfficeIntegration.PowerPointInfo"/>
  </ds:schemaRefs>
</ds:datastoreItem>
</file>

<file path=customXml/itemProps154.xml><?xml version="1.0" encoding="utf-8"?>
<ds:datastoreItem xmlns:ds="http://schemas.openxmlformats.org/officeDocument/2006/customXml" ds:itemID="{F51669BD-C5D2-447F-980C-9CAA07D866FC}">
  <ds:schemaRefs>
    <ds:schemaRef ds:uri="ESRI.ArcGIS.Mapping.OfficeIntegration.PowerPointInfo"/>
  </ds:schemaRefs>
</ds:datastoreItem>
</file>

<file path=customXml/itemProps155.xml><?xml version="1.0" encoding="utf-8"?>
<ds:datastoreItem xmlns:ds="http://schemas.openxmlformats.org/officeDocument/2006/customXml" ds:itemID="{1484136E-9890-44B3-B53C-D838C72ACDA5}">
  <ds:schemaRefs>
    <ds:schemaRef ds:uri="ESRI.ArcGIS.Mapping.OfficeIntegration.PowerPointInfo"/>
  </ds:schemaRefs>
</ds:datastoreItem>
</file>

<file path=customXml/itemProps156.xml><?xml version="1.0" encoding="utf-8"?>
<ds:datastoreItem xmlns:ds="http://schemas.openxmlformats.org/officeDocument/2006/customXml" ds:itemID="{DFB3EB38-0BA2-4B83-A4C2-953F81230CEF}">
  <ds:schemaRefs>
    <ds:schemaRef ds:uri="ESRI.ArcGIS.Mapping.OfficeIntegration.PowerPointInfo"/>
  </ds:schemaRefs>
</ds:datastoreItem>
</file>

<file path=customXml/itemProps157.xml><?xml version="1.0" encoding="utf-8"?>
<ds:datastoreItem xmlns:ds="http://schemas.openxmlformats.org/officeDocument/2006/customXml" ds:itemID="{EFE5F0D6-9679-4BD6-ACF7-75C5E66FB25B}">
  <ds:schemaRefs>
    <ds:schemaRef ds:uri="ESRI.ArcGIS.Mapping.OfficeIntegration.PowerPointInfo"/>
  </ds:schemaRefs>
</ds:datastoreItem>
</file>

<file path=customXml/itemProps158.xml><?xml version="1.0" encoding="utf-8"?>
<ds:datastoreItem xmlns:ds="http://schemas.openxmlformats.org/officeDocument/2006/customXml" ds:itemID="{19C901ED-158B-424F-BA2E-F1DE4F988DF3}">
  <ds:schemaRefs>
    <ds:schemaRef ds:uri="ESRI.ArcGIS.Mapping.OfficeIntegration.PowerPointInfo"/>
  </ds:schemaRefs>
</ds:datastoreItem>
</file>

<file path=customXml/itemProps159.xml><?xml version="1.0" encoding="utf-8"?>
<ds:datastoreItem xmlns:ds="http://schemas.openxmlformats.org/officeDocument/2006/customXml" ds:itemID="{CAE074F3-FC68-4C62-AFA5-80BF5FECC5E8}">
  <ds:schemaRefs>
    <ds:schemaRef ds:uri="ESRI.ArcGIS.Mapping.OfficeIntegration.PowerPointInfo"/>
  </ds:schemaRefs>
</ds:datastoreItem>
</file>

<file path=customXml/itemProps16.xml><?xml version="1.0" encoding="utf-8"?>
<ds:datastoreItem xmlns:ds="http://schemas.openxmlformats.org/officeDocument/2006/customXml" ds:itemID="{98A11C88-A017-43CD-97A1-97C5F6811005}">
  <ds:schemaRefs>
    <ds:schemaRef ds:uri="ESRI.ArcGIS.Mapping.OfficeIntegration.PowerPointInfo"/>
  </ds:schemaRefs>
</ds:datastoreItem>
</file>

<file path=customXml/itemProps160.xml><?xml version="1.0" encoding="utf-8"?>
<ds:datastoreItem xmlns:ds="http://schemas.openxmlformats.org/officeDocument/2006/customXml" ds:itemID="{6700D577-755C-41DB-ABB1-6DBEE90CD7A6}">
  <ds:schemaRefs>
    <ds:schemaRef ds:uri="ESRI.ArcGIS.Mapping.OfficeIntegration.PowerPointInfo"/>
  </ds:schemaRefs>
</ds:datastoreItem>
</file>

<file path=customXml/itemProps161.xml><?xml version="1.0" encoding="utf-8"?>
<ds:datastoreItem xmlns:ds="http://schemas.openxmlformats.org/officeDocument/2006/customXml" ds:itemID="{2B0E0DD5-6E7C-4946-B68A-2F0F5D27687D}">
  <ds:schemaRefs>
    <ds:schemaRef ds:uri="ESRI.ArcGIS.Mapping.OfficeIntegration.PowerPointInfo"/>
  </ds:schemaRefs>
</ds:datastoreItem>
</file>

<file path=customXml/itemProps162.xml><?xml version="1.0" encoding="utf-8"?>
<ds:datastoreItem xmlns:ds="http://schemas.openxmlformats.org/officeDocument/2006/customXml" ds:itemID="{9534C007-7388-4AA2-AF62-9EE9D6B14FBE}">
  <ds:schemaRefs>
    <ds:schemaRef ds:uri="ESRI.ArcGIS.Mapping.OfficeIntegration.PowerPointInfo"/>
  </ds:schemaRefs>
</ds:datastoreItem>
</file>

<file path=customXml/itemProps163.xml><?xml version="1.0" encoding="utf-8"?>
<ds:datastoreItem xmlns:ds="http://schemas.openxmlformats.org/officeDocument/2006/customXml" ds:itemID="{3825822C-E6BD-40D9-BB20-8AE19B27A94E}">
  <ds:schemaRefs>
    <ds:schemaRef ds:uri="ESRI.ArcGIS.Mapping.OfficeIntegration.PowerPointInfo"/>
  </ds:schemaRefs>
</ds:datastoreItem>
</file>

<file path=customXml/itemProps164.xml><?xml version="1.0" encoding="utf-8"?>
<ds:datastoreItem xmlns:ds="http://schemas.openxmlformats.org/officeDocument/2006/customXml" ds:itemID="{A8142A55-43A6-423F-B72C-ED556677DB1D}">
  <ds:schemaRefs>
    <ds:schemaRef ds:uri="ESRI.ArcGIS.Mapping.OfficeIntegration.PowerPointInfo"/>
  </ds:schemaRefs>
</ds:datastoreItem>
</file>

<file path=customXml/itemProps165.xml><?xml version="1.0" encoding="utf-8"?>
<ds:datastoreItem xmlns:ds="http://schemas.openxmlformats.org/officeDocument/2006/customXml" ds:itemID="{54A7F255-7EB0-43FE-B745-8F97C54318FE}">
  <ds:schemaRefs>
    <ds:schemaRef ds:uri="ESRI.ArcGIS.Mapping.OfficeIntegration.PowerPointInfo"/>
  </ds:schemaRefs>
</ds:datastoreItem>
</file>

<file path=customXml/itemProps166.xml><?xml version="1.0" encoding="utf-8"?>
<ds:datastoreItem xmlns:ds="http://schemas.openxmlformats.org/officeDocument/2006/customXml" ds:itemID="{D239BD5B-9938-4706-B592-DE3FFEF31CFF}">
  <ds:schemaRefs>
    <ds:schemaRef ds:uri="ESRI.ArcGIS.Mapping.OfficeIntegration.PowerPointInfo"/>
  </ds:schemaRefs>
</ds:datastoreItem>
</file>

<file path=customXml/itemProps167.xml><?xml version="1.0" encoding="utf-8"?>
<ds:datastoreItem xmlns:ds="http://schemas.openxmlformats.org/officeDocument/2006/customXml" ds:itemID="{EB98D122-4286-4A73-902F-CDA3BEDDE9B6}">
  <ds:schemaRefs>
    <ds:schemaRef ds:uri="ESRI.ArcGIS.Mapping.OfficeIntegration.PowerPointInfo"/>
  </ds:schemaRefs>
</ds:datastoreItem>
</file>

<file path=customXml/itemProps168.xml><?xml version="1.0" encoding="utf-8"?>
<ds:datastoreItem xmlns:ds="http://schemas.openxmlformats.org/officeDocument/2006/customXml" ds:itemID="{11F25D8A-F0A6-42C6-9D78-3522A870EE0A}">
  <ds:schemaRefs>
    <ds:schemaRef ds:uri="ESRI.ArcGIS.Mapping.OfficeIntegration.PowerPointInfo"/>
  </ds:schemaRefs>
</ds:datastoreItem>
</file>

<file path=customXml/itemProps169.xml><?xml version="1.0" encoding="utf-8"?>
<ds:datastoreItem xmlns:ds="http://schemas.openxmlformats.org/officeDocument/2006/customXml" ds:itemID="{82C46C6B-A1C2-48CC-AED4-30B71E0C836B}">
  <ds:schemaRefs>
    <ds:schemaRef ds:uri="ESRI.ArcGIS.Mapping.OfficeIntegration.PowerPointInfo"/>
  </ds:schemaRefs>
</ds:datastoreItem>
</file>

<file path=customXml/itemProps17.xml><?xml version="1.0" encoding="utf-8"?>
<ds:datastoreItem xmlns:ds="http://schemas.openxmlformats.org/officeDocument/2006/customXml" ds:itemID="{05F015A3-CC86-4DDF-81FD-4F485981E878}">
  <ds:schemaRefs>
    <ds:schemaRef ds:uri="ESRI.ArcGIS.Mapping.OfficeIntegration.PowerPointInfo"/>
  </ds:schemaRefs>
</ds:datastoreItem>
</file>

<file path=customXml/itemProps170.xml><?xml version="1.0" encoding="utf-8"?>
<ds:datastoreItem xmlns:ds="http://schemas.openxmlformats.org/officeDocument/2006/customXml" ds:itemID="{0968DD0B-2A9E-4022-BA71-621BC2F8FCE6}">
  <ds:schemaRefs>
    <ds:schemaRef ds:uri="ESRI.ArcGIS.Mapping.OfficeIntegration.PowerPointInfo"/>
  </ds:schemaRefs>
</ds:datastoreItem>
</file>

<file path=customXml/itemProps171.xml><?xml version="1.0" encoding="utf-8"?>
<ds:datastoreItem xmlns:ds="http://schemas.openxmlformats.org/officeDocument/2006/customXml" ds:itemID="{9B475956-722E-4922-BD52-2875496BA0CF}">
  <ds:schemaRefs>
    <ds:schemaRef ds:uri="ESRI.ArcGIS.Mapping.OfficeIntegration.PowerPointInfo"/>
  </ds:schemaRefs>
</ds:datastoreItem>
</file>

<file path=customXml/itemProps172.xml><?xml version="1.0" encoding="utf-8"?>
<ds:datastoreItem xmlns:ds="http://schemas.openxmlformats.org/officeDocument/2006/customXml" ds:itemID="{4FD6320E-B8FD-45C9-90E2-0E4495DD2C04}">
  <ds:schemaRefs>
    <ds:schemaRef ds:uri="ESRI.ArcGIS.Mapping.OfficeIntegration.PowerPointInfo"/>
  </ds:schemaRefs>
</ds:datastoreItem>
</file>

<file path=customXml/itemProps173.xml><?xml version="1.0" encoding="utf-8"?>
<ds:datastoreItem xmlns:ds="http://schemas.openxmlformats.org/officeDocument/2006/customXml" ds:itemID="{31E1F2B5-7727-46A1-AA40-A2883410BD48}">
  <ds:schemaRefs>
    <ds:schemaRef ds:uri="ESRI.ArcGIS.Mapping.OfficeIntegration.PowerPointInfo"/>
  </ds:schemaRefs>
</ds:datastoreItem>
</file>

<file path=customXml/itemProps174.xml><?xml version="1.0" encoding="utf-8"?>
<ds:datastoreItem xmlns:ds="http://schemas.openxmlformats.org/officeDocument/2006/customXml" ds:itemID="{D18E4CB0-D75D-4698-B1C4-2B902F19A10A}">
  <ds:schemaRefs>
    <ds:schemaRef ds:uri="ESRI.ArcGIS.Mapping.OfficeIntegration.PowerPointInfo"/>
  </ds:schemaRefs>
</ds:datastoreItem>
</file>

<file path=customXml/itemProps175.xml><?xml version="1.0" encoding="utf-8"?>
<ds:datastoreItem xmlns:ds="http://schemas.openxmlformats.org/officeDocument/2006/customXml" ds:itemID="{9C84807F-A976-479A-82BD-649A9440664F}">
  <ds:schemaRefs>
    <ds:schemaRef ds:uri="ESRI.ArcGIS.Mapping.OfficeIntegration.PowerPointInfo"/>
  </ds:schemaRefs>
</ds:datastoreItem>
</file>

<file path=customXml/itemProps176.xml><?xml version="1.0" encoding="utf-8"?>
<ds:datastoreItem xmlns:ds="http://schemas.openxmlformats.org/officeDocument/2006/customXml" ds:itemID="{E59085C0-D76D-4526-9E0E-28C37D7E345F}">
  <ds:schemaRefs>
    <ds:schemaRef ds:uri="ESRI.ArcGIS.Mapping.OfficeIntegration.PowerPointInfo"/>
  </ds:schemaRefs>
</ds:datastoreItem>
</file>

<file path=customXml/itemProps177.xml><?xml version="1.0" encoding="utf-8"?>
<ds:datastoreItem xmlns:ds="http://schemas.openxmlformats.org/officeDocument/2006/customXml" ds:itemID="{90ED83E4-6538-4224-95C2-3FA63ACD7004}">
  <ds:schemaRefs>
    <ds:schemaRef ds:uri="ESRI.ArcGIS.Mapping.OfficeIntegration.PowerPointInfo"/>
  </ds:schemaRefs>
</ds:datastoreItem>
</file>

<file path=customXml/itemProps178.xml><?xml version="1.0" encoding="utf-8"?>
<ds:datastoreItem xmlns:ds="http://schemas.openxmlformats.org/officeDocument/2006/customXml" ds:itemID="{5C2A175A-2E18-4A53-AFAA-3F48A22428F2}">
  <ds:schemaRefs>
    <ds:schemaRef ds:uri="ESRI.ArcGIS.Mapping.OfficeIntegration.PowerPointInfo"/>
  </ds:schemaRefs>
</ds:datastoreItem>
</file>

<file path=customXml/itemProps179.xml><?xml version="1.0" encoding="utf-8"?>
<ds:datastoreItem xmlns:ds="http://schemas.openxmlformats.org/officeDocument/2006/customXml" ds:itemID="{8589F751-E65A-40ED-AE1C-88ABF99846CB}">
  <ds:schemaRefs>
    <ds:schemaRef ds:uri="ESRI.ArcGIS.Mapping.OfficeIntegration.PowerPointInfo"/>
  </ds:schemaRefs>
</ds:datastoreItem>
</file>

<file path=customXml/itemProps18.xml><?xml version="1.0" encoding="utf-8"?>
<ds:datastoreItem xmlns:ds="http://schemas.openxmlformats.org/officeDocument/2006/customXml" ds:itemID="{CBD42B1A-8817-4B8E-8558-B91F2C8A169B}">
  <ds:schemaRefs>
    <ds:schemaRef ds:uri="ESRI.ArcGIS.Mapping.OfficeIntegration.PowerPointInfo"/>
  </ds:schemaRefs>
</ds:datastoreItem>
</file>

<file path=customXml/itemProps180.xml><?xml version="1.0" encoding="utf-8"?>
<ds:datastoreItem xmlns:ds="http://schemas.openxmlformats.org/officeDocument/2006/customXml" ds:itemID="{F49E2497-24B1-4352-91C9-333B32EC2AB4}">
  <ds:schemaRefs>
    <ds:schemaRef ds:uri="ESRI.ArcGIS.Mapping.OfficeIntegration.PowerPointInfo"/>
  </ds:schemaRefs>
</ds:datastoreItem>
</file>

<file path=customXml/itemProps181.xml><?xml version="1.0" encoding="utf-8"?>
<ds:datastoreItem xmlns:ds="http://schemas.openxmlformats.org/officeDocument/2006/customXml" ds:itemID="{C13C3F57-FD7E-47B8-9420-F04946B809E5}">
  <ds:schemaRefs>
    <ds:schemaRef ds:uri="ESRI.ArcGIS.Mapping.OfficeIntegration.PowerPointInfo"/>
  </ds:schemaRefs>
</ds:datastoreItem>
</file>

<file path=customXml/itemProps182.xml><?xml version="1.0" encoding="utf-8"?>
<ds:datastoreItem xmlns:ds="http://schemas.openxmlformats.org/officeDocument/2006/customXml" ds:itemID="{B40E7E73-805A-4CBF-ACFD-2B9D629BEFEE}">
  <ds:schemaRefs>
    <ds:schemaRef ds:uri="ESRI.ArcGIS.Mapping.OfficeIntegration.PowerPointInfo"/>
  </ds:schemaRefs>
</ds:datastoreItem>
</file>

<file path=customXml/itemProps183.xml><?xml version="1.0" encoding="utf-8"?>
<ds:datastoreItem xmlns:ds="http://schemas.openxmlformats.org/officeDocument/2006/customXml" ds:itemID="{45F8AAB7-3FE8-48CB-9953-C4196E987E81}">
  <ds:schemaRefs>
    <ds:schemaRef ds:uri="ESRI.ArcGIS.Mapping.OfficeIntegration.PowerPointInfo"/>
  </ds:schemaRefs>
</ds:datastoreItem>
</file>

<file path=customXml/itemProps184.xml><?xml version="1.0" encoding="utf-8"?>
<ds:datastoreItem xmlns:ds="http://schemas.openxmlformats.org/officeDocument/2006/customXml" ds:itemID="{2F882AEA-D5E9-43C6-9FFA-4F51A74D2163}">
  <ds:schemaRefs>
    <ds:schemaRef ds:uri="ESRI.ArcGIS.Mapping.OfficeIntegration.PowerPointInfo"/>
  </ds:schemaRefs>
</ds:datastoreItem>
</file>

<file path=customXml/itemProps185.xml><?xml version="1.0" encoding="utf-8"?>
<ds:datastoreItem xmlns:ds="http://schemas.openxmlformats.org/officeDocument/2006/customXml" ds:itemID="{E8F27DAE-11A1-4395-8C1E-C15E80565EC6}">
  <ds:schemaRefs>
    <ds:schemaRef ds:uri="ESRI.ArcGIS.Mapping.OfficeIntegration.PowerPointInfo"/>
  </ds:schemaRefs>
</ds:datastoreItem>
</file>

<file path=customXml/itemProps186.xml><?xml version="1.0" encoding="utf-8"?>
<ds:datastoreItem xmlns:ds="http://schemas.openxmlformats.org/officeDocument/2006/customXml" ds:itemID="{AD5DC773-649D-48DC-B257-503EA8DFAEB5}">
  <ds:schemaRefs>
    <ds:schemaRef ds:uri="ESRI.ArcGIS.Mapping.OfficeIntegration.PowerPointInfo"/>
  </ds:schemaRefs>
</ds:datastoreItem>
</file>

<file path=customXml/itemProps187.xml><?xml version="1.0" encoding="utf-8"?>
<ds:datastoreItem xmlns:ds="http://schemas.openxmlformats.org/officeDocument/2006/customXml" ds:itemID="{F1D74618-11C7-4A6F-8E2C-43287ED3D09A}">
  <ds:schemaRefs>
    <ds:schemaRef ds:uri="ESRI.ArcGIS.Mapping.OfficeIntegration.PowerPointInfo"/>
  </ds:schemaRefs>
</ds:datastoreItem>
</file>

<file path=customXml/itemProps188.xml><?xml version="1.0" encoding="utf-8"?>
<ds:datastoreItem xmlns:ds="http://schemas.openxmlformats.org/officeDocument/2006/customXml" ds:itemID="{34F29345-ED22-4733-B78A-03F6BA26A383}">
  <ds:schemaRefs>
    <ds:schemaRef ds:uri="ESRI.ArcGIS.Mapping.OfficeIntegration.PowerPointInfo"/>
  </ds:schemaRefs>
</ds:datastoreItem>
</file>

<file path=customXml/itemProps189.xml><?xml version="1.0" encoding="utf-8"?>
<ds:datastoreItem xmlns:ds="http://schemas.openxmlformats.org/officeDocument/2006/customXml" ds:itemID="{02D2E88C-78C3-4E40-A411-DC25DE781FBD}">
  <ds:schemaRefs>
    <ds:schemaRef ds:uri="ESRI.ArcGIS.Mapping.OfficeIntegration.PowerPointInfo"/>
  </ds:schemaRefs>
</ds:datastoreItem>
</file>

<file path=customXml/itemProps19.xml><?xml version="1.0" encoding="utf-8"?>
<ds:datastoreItem xmlns:ds="http://schemas.openxmlformats.org/officeDocument/2006/customXml" ds:itemID="{7E369748-80BC-4B3A-B0F9-AB8B501844DD}">
  <ds:schemaRefs>
    <ds:schemaRef ds:uri="ESRI.ArcGIS.Mapping.OfficeIntegration.PowerPointInfo"/>
  </ds:schemaRefs>
</ds:datastoreItem>
</file>

<file path=customXml/itemProps190.xml><?xml version="1.0" encoding="utf-8"?>
<ds:datastoreItem xmlns:ds="http://schemas.openxmlformats.org/officeDocument/2006/customXml" ds:itemID="{43DF13EB-CF0A-4712-837A-2FFF49479A77}">
  <ds:schemaRefs>
    <ds:schemaRef ds:uri="ESRI.ArcGIS.Mapping.OfficeIntegration.PowerPointInfo"/>
  </ds:schemaRefs>
</ds:datastoreItem>
</file>

<file path=customXml/itemProps191.xml><?xml version="1.0" encoding="utf-8"?>
<ds:datastoreItem xmlns:ds="http://schemas.openxmlformats.org/officeDocument/2006/customXml" ds:itemID="{9C2D884A-1B72-4EA8-A2A7-72565AC7B80C}">
  <ds:schemaRefs>
    <ds:schemaRef ds:uri="ESRI.ArcGIS.Mapping.OfficeIntegration.PowerPointInfo"/>
  </ds:schemaRefs>
</ds:datastoreItem>
</file>

<file path=customXml/itemProps192.xml><?xml version="1.0" encoding="utf-8"?>
<ds:datastoreItem xmlns:ds="http://schemas.openxmlformats.org/officeDocument/2006/customXml" ds:itemID="{8ADF34B4-44E7-4672-B2FE-BAEC015DB37D}">
  <ds:schemaRefs>
    <ds:schemaRef ds:uri="ESRI.ArcGIS.Mapping.OfficeIntegration.PowerPointInfo"/>
  </ds:schemaRefs>
</ds:datastoreItem>
</file>

<file path=customXml/itemProps193.xml><?xml version="1.0" encoding="utf-8"?>
<ds:datastoreItem xmlns:ds="http://schemas.openxmlformats.org/officeDocument/2006/customXml" ds:itemID="{BB3554B9-A828-47BC-846E-3807C64B6BCF}">
  <ds:schemaRefs>
    <ds:schemaRef ds:uri="ESRI.ArcGIS.Mapping.OfficeIntegration.PowerPointInfo"/>
  </ds:schemaRefs>
</ds:datastoreItem>
</file>

<file path=customXml/itemProps194.xml><?xml version="1.0" encoding="utf-8"?>
<ds:datastoreItem xmlns:ds="http://schemas.openxmlformats.org/officeDocument/2006/customXml" ds:itemID="{A729FF1A-BEA9-48C9-8CDC-41BF4B41F251}">
  <ds:schemaRefs>
    <ds:schemaRef ds:uri="ESRI.ArcGIS.Mapping.OfficeIntegration.PowerPointInfo"/>
  </ds:schemaRefs>
</ds:datastoreItem>
</file>

<file path=customXml/itemProps195.xml><?xml version="1.0" encoding="utf-8"?>
<ds:datastoreItem xmlns:ds="http://schemas.openxmlformats.org/officeDocument/2006/customXml" ds:itemID="{850F4E0F-857C-4E8E-A9A7-75CF896AB2A7}">
  <ds:schemaRefs>
    <ds:schemaRef ds:uri="ESRI.ArcGIS.Mapping.OfficeIntegration.PowerPointInfo"/>
  </ds:schemaRefs>
</ds:datastoreItem>
</file>

<file path=customXml/itemProps196.xml><?xml version="1.0" encoding="utf-8"?>
<ds:datastoreItem xmlns:ds="http://schemas.openxmlformats.org/officeDocument/2006/customXml" ds:itemID="{5D9F3AA1-523E-4918-8C74-5ABA61561C1B}">
  <ds:schemaRefs>
    <ds:schemaRef ds:uri="ESRI.ArcGIS.Mapping.OfficeIntegration.PowerPointInfo"/>
  </ds:schemaRefs>
</ds:datastoreItem>
</file>

<file path=customXml/itemProps197.xml><?xml version="1.0" encoding="utf-8"?>
<ds:datastoreItem xmlns:ds="http://schemas.openxmlformats.org/officeDocument/2006/customXml" ds:itemID="{735E711C-B6FF-4327-98F5-233CB028A0AD}">
  <ds:schemaRefs>
    <ds:schemaRef ds:uri="ESRI.ArcGIS.Mapping.OfficeIntegration.PowerPointInfo"/>
  </ds:schemaRefs>
</ds:datastoreItem>
</file>

<file path=customXml/itemProps198.xml><?xml version="1.0" encoding="utf-8"?>
<ds:datastoreItem xmlns:ds="http://schemas.openxmlformats.org/officeDocument/2006/customXml" ds:itemID="{8F9B64FE-DACD-413E-8C27-B88865811050}">
  <ds:schemaRefs>
    <ds:schemaRef ds:uri="ESRI.ArcGIS.Mapping.OfficeIntegration.PowerPointInfo"/>
  </ds:schemaRefs>
</ds:datastoreItem>
</file>

<file path=customXml/itemProps199.xml><?xml version="1.0" encoding="utf-8"?>
<ds:datastoreItem xmlns:ds="http://schemas.openxmlformats.org/officeDocument/2006/customXml" ds:itemID="{507F81C6-82E9-4125-9A1E-D396EEF553E8}">
  <ds:schemaRefs>
    <ds:schemaRef ds:uri="ESRI.ArcGIS.Mapping.OfficeIntegration.PowerPointInfo"/>
  </ds:schemaRefs>
</ds:datastoreItem>
</file>

<file path=customXml/itemProps2.xml><?xml version="1.0" encoding="utf-8"?>
<ds:datastoreItem xmlns:ds="http://schemas.openxmlformats.org/officeDocument/2006/customXml" ds:itemID="{CCCC28A4-3EC1-4AA3-A73E-5346EB8377EC}">
  <ds:schemaRefs>
    <ds:schemaRef ds:uri="ESRI.ArcGIS.Mapping.OfficeIntegration.PowerPointInfo"/>
  </ds:schemaRefs>
</ds:datastoreItem>
</file>

<file path=customXml/itemProps20.xml><?xml version="1.0" encoding="utf-8"?>
<ds:datastoreItem xmlns:ds="http://schemas.openxmlformats.org/officeDocument/2006/customXml" ds:itemID="{D15A6369-17AE-449A-A70D-E56FD6A6FF42}">
  <ds:schemaRefs>
    <ds:schemaRef ds:uri="ESRI.ArcGIS.Mapping.OfficeIntegration.PowerPointInfo"/>
  </ds:schemaRefs>
</ds:datastoreItem>
</file>

<file path=customXml/itemProps200.xml><?xml version="1.0" encoding="utf-8"?>
<ds:datastoreItem xmlns:ds="http://schemas.openxmlformats.org/officeDocument/2006/customXml" ds:itemID="{C73F2407-1C4E-4F76-9E56-76E47033DD5E}">
  <ds:schemaRefs>
    <ds:schemaRef ds:uri="ESRI.ArcGIS.Mapping.OfficeIntegration.PowerPointInfo"/>
  </ds:schemaRefs>
</ds:datastoreItem>
</file>

<file path=customXml/itemProps201.xml><?xml version="1.0" encoding="utf-8"?>
<ds:datastoreItem xmlns:ds="http://schemas.openxmlformats.org/officeDocument/2006/customXml" ds:itemID="{90A19075-1065-4943-9998-19D9A76A7738}">
  <ds:schemaRefs>
    <ds:schemaRef ds:uri="ESRI.ArcGIS.Mapping.OfficeIntegration.PowerPointInfo"/>
  </ds:schemaRefs>
</ds:datastoreItem>
</file>

<file path=customXml/itemProps202.xml><?xml version="1.0" encoding="utf-8"?>
<ds:datastoreItem xmlns:ds="http://schemas.openxmlformats.org/officeDocument/2006/customXml" ds:itemID="{52F51562-AF44-4775-A558-AEC926A3CFCF}">
  <ds:schemaRefs>
    <ds:schemaRef ds:uri="ESRI.ArcGIS.Mapping.OfficeIntegration.PowerPointInfo"/>
  </ds:schemaRefs>
</ds:datastoreItem>
</file>

<file path=customXml/itemProps203.xml><?xml version="1.0" encoding="utf-8"?>
<ds:datastoreItem xmlns:ds="http://schemas.openxmlformats.org/officeDocument/2006/customXml" ds:itemID="{6140992D-6FC6-4115-81FF-2C9A6652273B}">
  <ds:schemaRefs>
    <ds:schemaRef ds:uri="ESRI.ArcGIS.Mapping.OfficeIntegration.PowerPointInfo"/>
  </ds:schemaRefs>
</ds:datastoreItem>
</file>

<file path=customXml/itemProps204.xml><?xml version="1.0" encoding="utf-8"?>
<ds:datastoreItem xmlns:ds="http://schemas.openxmlformats.org/officeDocument/2006/customXml" ds:itemID="{51E0BD38-CC0C-46F5-91B9-11FD5179E7E7}">
  <ds:schemaRefs>
    <ds:schemaRef ds:uri="ESRI.ArcGIS.Mapping.OfficeIntegration.PowerPointInfo"/>
  </ds:schemaRefs>
</ds:datastoreItem>
</file>

<file path=customXml/itemProps205.xml><?xml version="1.0" encoding="utf-8"?>
<ds:datastoreItem xmlns:ds="http://schemas.openxmlformats.org/officeDocument/2006/customXml" ds:itemID="{D153E4BA-DC23-4EBB-A5F6-79254A3F9575}">
  <ds:schemaRefs>
    <ds:schemaRef ds:uri="ESRI.ArcGIS.Mapping.OfficeIntegration.PowerPointInfo"/>
  </ds:schemaRefs>
</ds:datastoreItem>
</file>

<file path=customXml/itemProps206.xml><?xml version="1.0" encoding="utf-8"?>
<ds:datastoreItem xmlns:ds="http://schemas.openxmlformats.org/officeDocument/2006/customXml" ds:itemID="{5F0184C4-C564-4BEB-AD02-76064E21B13F}">
  <ds:schemaRefs>
    <ds:schemaRef ds:uri="ESRI.ArcGIS.Mapping.OfficeIntegration.PowerPointInfo"/>
  </ds:schemaRefs>
</ds:datastoreItem>
</file>

<file path=customXml/itemProps207.xml><?xml version="1.0" encoding="utf-8"?>
<ds:datastoreItem xmlns:ds="http://schemas.openxmlformats.org/officeDocument/2006/customXml" ds:itemID="{11669575-9B6A-4048-A643-EDA4E71F6DF4}">
  <ds:schemaRefs>
    <ds:schemaRef ds:uri="ESRI.ArcGIS.Mapping.OfficeIntegration.PowerPointInfo"/>
  </ds:schemaRefs>
</ds:datastoreItem>
</file>

<file path=customXml/itemProps208.xml><?xml version="1.0" encoding="utf-8"?>
<ds:datastoreItem xmlns:ds="http://schemas.openxmlformats.org/officeDocument/2006/customXml" ds:itemID="{B4599391-8FD1-4FBB-8E95-56B6E893329E}">
  <ds:schemaRefs>
    <ds:schemaRef ds:uri="ESRI.ArcGIS.Mapping.OfficeIntegration.PowerPointInfo"/>
  </ds:schemaRefs>
</ds:datastoreItem>
</file>

<file path=customXml/itemProps209.xml><?xml version="1.0" encoding="utf-8"?>
<ds:datastoreItem xmlns:ds="http://schemas.openxmlformats.org/officeDocument/2006/customXml" ds:itemID="{1A27596C-F82C-4198-810B-DA32C7BFAFAB}">
  <ds:schemaRefs>
    <ds:schemaRef ds:uri="ESRI.ArcGIS.Mapping.OfficeIntegration.PowerPointInfo"/>
  </ds:schemaRefs>
</ds:datastoreItem>
</file>

<file path=customXml/itemProps21.xml><?xml version="1.0" encoding="utf-8"?>
<ds:datastoreItem xmlns:ds="http://schemas.openxmlformats.org/officeDocument/2006/customXml" ds:itemID="{D45F5040-DC70-4BB4-A51E-155374E74FE6}">
  <ds:schemaRefs>
    <ds:schemaRef ds:uri="ESRI.ArcGIS.Mapping.OfficeIntegration.PowerPointInfo"/>
  </ds:schemaRefs>
</ds:datastoreItem>
</file>

<file path=customXml/itemProps210.xml><?xml version="1.0" encoding="utf-8"?>
<ds:datastoreItem xmlns:ds="http://schemas.openxmlformats.org/officeDocument/2006/customXml" ds:itemID="{3338ED29-6E68-45E3-AB47-D7DC54F0B769}">
  <ds:schemaRefs>
    <ds:schemaRef ds:uri="ESRI.ArcGIS.Mapping.OfficeIntegration.PowerPointInfo"/>
  </ds:schemaRefs>
</ds:datastoreItem>
</file>

<file path=customXml/itemProps211.xml><?xml version="1.0" encoding="utf-8"?>
<ds:datastoreItem xmlns:ds="http://schemas.openxmlformats.org/officeDocument/2006/customXml" ds:itemID="{6EFAD053-BDD7-455C-9124-D344F9268F0F}">
  <ds:schemaRefs>
    <ds:schemaRef ds:uri="ESRI.ArcGIS.Mapping.OfficeIntegration.PowerPointInfo"/>
  </ds:schemaRefs>
</ds:datastoreItem>
</file>

<file path=customXml/itemProps212.xml><?xml version="1.0" encoding="utf-8"?>
<ds:datastoreItem xmlns:ds="http://schemas.openxmlformats.org/officeDocument/2006/customXml" ds:itemID="{DAA7CFAF-E340-46E2-84FE-C25F0561DB11}">
  <ds:schemaRefs>
    <ds:schemaRef ds:uri="ESRI.ArcGIS.Mapping.OfficeIntegration.PowerPointInfo"/>
  </ds:schemaRefs>
</ds:datastoreItem>
</file>

<file path=customXml/itemProps213.xml><?xml version="1.0" encoding="utf-8"?>
<ds:datastoreItem xmlns:ds="http://schemas.openxmlformats.org/officeDocument/2006/customXml" ds:itemID="{D550AB1E-875B-4163-958A-D4D360E63F4B}">
  <ds:schemaRefs>
    <ds:schemaRef ds:uri="ESRI.ArcGIS.Mapping.OfficeIntegration.PowerPointInfo"/>
  </ds:schemaRefs>
</ds:datastoreItem>
</file>

<file path=customXml/itemProps214.xml><?xml version="1.0" encoding="utf-8"?>
<ds:datastoreItem xmlns:ds="http://schemas.openxmlformats.org/officeDocument/2006/customXml" ds:itemID="{25EA89F7-D986-4A9E-9D82-311D4092461F}">
  <ds:schemaRefs>
    <ds:schemaRef ds:uri="ESRI.ArcGIS.Mapping.OfficeIntegration.PowerPointInfo"/>
  </ds:schemaRefs>
</ds:datastoreItem>
</file>

<file path=customXml/itemProps215.xml><?xml version="1.0" encoding="utf-8"?>
<ds:datastoreItem xmlns:ds="http://schemas.openxmlformats.org/officeDocument/2006/customXml" ds:itemID="{9B413E05-7748-4CCC-8CA2-E4B47B6080F2}">
  <ds:schemaRefs>
    <ds:schemaRef ds:uri="ESRI.ArcGIS.Mapping.OfficeIntegration.PowerPointInfo"/>
  </ds:schemaRefs>
</ds:datastoreItem>
</file>

<file path=customXml/itemProps216.xml><?xml version="1.0" encoding="utf-8"?>
<ds:datastoreItem xmlns:ds="http://schemas.openxmlformats.org/officeDocument/2006/customXml" ds:itemID="{5D996E75-BDBE-4168-8C75-CA52E3B037FF}">
  <ds:schemaRefs>
    <ds:schemaRef ds:uri="ESRI.ArcGIS.Mapping.OfficeIntegration.PowerPointInfo"/>
  </ds:schemaRefs>
</ds:datastoreItem>
</file>

<file path=customXml/itemProps217.xml><?xml version="1.0" encoding="utf-8"?>
<ds:datastoreItem xmlns:ds="http://schemas.openxmlformats.org/officeDocument/2006/customXml" ds:itemID="{F76ED449-A89F-4113-9043-9C06B24DDCFB}">
  <ds:schemaRefs>
    <ds:schemaRef ds:uri="ESRI.ArcGIS.Mapping.OfficeIntegration.PowerPointInfo"/>
  </ds:schemaRefs>
</ds:datastoreItem>
</file>

<file path=customXml/itemProps218.xml><?xml version="1.0" encoding="utf-8"?>
<ds:datastoreItem xmlns:ds="http://schemas.openxmlformats.org/officeDocument/2006/customXml" ds:itemID="{15F4F82E-0C05-44A0-960C-7166B96BED9A}">
  <ds:schemaRefs>
    <ds:schemaRef ds:uri="ESRI.ArcGIS.Mapping.OfficeIntegration.PowerPointInfo"/>
  </ds:schemaRefs>
</ds:datastoreItem>
</file>

<file path=customXml/itemProps219.xml><?xml version="1.0" encoding="utf-8"?>
<ds:datastoreItem xmlns:ds="http://schemas.openxmlformats.org/officeDocument/2006/customXml" ds:itemID="{935F37E8-DA6B-4947-8E72-83EA6910E5F2}">
  <ds:schemaRefs>
    <ds:schemaRef ds:uri="ESRI.ArcGIS.Mapping.OfficeIntegration.PowerPointInfo"/>
  </ds:schemaRefs>
</ds:datastoreItem>
</file>

<file path=customXml/itemProps22.xml><?xml version="1.0" encoding="utf-8"?>
<ds:datastoreItem xmlns:ds="http://schemas.openxmlformats.org/officeDocument/2006/customXml" ds:itemID="{BF7F8826-75E7-4AEA-AF43-33C8B1498C31}">
  <ds:schemaRefs>
    <ds:schemaRef ds:uri="ESRI.ArcGIS.Mapping.OfficeIntegration.PowerPointInfo"/>
  </ds:schemaRefs>
</ds:datastoreItem>
</file>

<file path=customXml/itemProps220.xml><?xml version="1.0" encoding="utf-8"?>
<ds:datastoreItem xmlns:ds="http://schemas.openxmlformats.org/officeDocument/2006/customXml" ds:itemID="{EC6E2912-8FC9-4815-8D56-1BF96D6E4BCA}">
  <ds:schemaRefs>
    <ds:schemaRef ds:uri="ESRI.ArcGIS.Mapping.OfficeIntegration.PowerPointInfo"/>
  </ds:schemaRefs>
</ds:datastoreItem>
</file>

<file path=customXml/itemProps221.xml><?xml version="1.0" encoding="utf-8"?>
<ds:datastoreItem xmlns:ds="http://schemas.openxmlformats.org/officeDocument/2006/customXml" ds:itemID="{8F319554-660C-4E87-B8A7-F97ABFBDB1E7}">
  <ds:schemaRefs>
    <ds:schemaRef ds:uri="ESRI.ArcGIS.Mapping.OfficeIntegration.PowerPointInfo"/>
  </ds:schemaRefs>
</ds:datastoreItem>
</file>

<file path=customXml/itemProps222.xml><?xml version="1.0" encoding="utf-8"?>
<ds:datastoreItem xmlns:ds="http://schemas.openxmlformats.org/officeDocument/2006/customXml" ds:itemID="{C9D573C7-2D9F-4933-A2E1-7E9331B5EA2A}">
  <ds:schemaRefs>
    <ds:schemaRef ds:uri="ESRI.ArcGIS.Mapping.OfficeIntegration.PowerPointInfo"/>
  </ds:schemaRefs>
</ds:datastoreItem>
</file>

<file path=customXml/itemProps223.xml><?xml version="1.0" encoding="utf-8"?>
<ds:datastoreItem xmlns:ds="http://schemas.openxmlformats.org/officeDocument/2006/customXml" ds:itemID="{C61E66B3-D2C7-467D-82E7-BEE97FBE1BF0}">
  <ds:schemaRefs>
    <ds:schemaRef ds:uri="ESRI.ArcGIS.Mapping.OfficeIntegration.PowerPointInfo"/>
  </ds:schemaRefs>
</ds:datastoreItem>
</file>

<file path=customXml/itemProps224.xml><?xml version="1.0" encoding="utf-8"?>
<ds:datastoreItem xmlns:ds="http://schemas.openxmlformats.org/officeDocument/2006/customXml" ds:itemID="{24D3F5BA-EB07-4479-B9DA-F9D9F69899B4}">
  <ds:schemaRefs>
    <ds:schemaRef ds:uri="ESRI.ArcGIS.Mapping.OfficeIntegration.PowerPointInfo"/>
  </ds:schemaRefs>
</ds:datastoreItem>
</file>

<file path=customXml/itemProps225.xml><?xml version="1.0" encoding="utf-8"?>
<ds:datastoreItem xmlns:ds="http://schemas.openxmlformats.org/officeDocument/2006/customXml" ds:itemID="{FB5F3F56-0872-4608-93B0-5396F4D7E38F}">
  <ds:schemaRefs>
    <ds:schemaRef ds:uri="ESRI.ArcGIS.Mapping.OfficeIntegration.PowerPointInfo"/>
  </ds:schemaRefs>
</ds:datastoreItem>
</file>

<file path=customXml/itemProps226.xml><?xml version="1.0" encoding="utf-8"?>
<ds:datastoreItem xmlns:ds="http://schemas.openxmlformats.org/officeDocument/2006/customXml" ds:itemID="{8D2137E0-BA54-4346-A7BA-1A9FDD937CE5}">
  <ds:schemaRefs>
    <ds:schemaRef ds:uri="ESRI.ArcGIS.Mapping.OfficeIntegration.PowerPointInfo"/>
  </ds:schemaRefs>
</ds:datastoreItem>
</file>

<file path=customXml/itemProps227.xml><?xml version="1.0" encoding="utf-8"?>
<ds:datastoreItem xmlns:ds="http://schemas.openxmlformats.org/officeDocument/2006/customXml" ds:itemID="{B41EC93D-4D16-4A3E-AAB5-CD53B78DE7F9}">
  <ds:schemaRefs>
    <ds:schemaRef ds:uri="ESRI.ArcGIS.Mapping.OfficeIntegration.PowerPointInfo"/>
  </ds:schemaRefs>
</ds:datastoreItem>
</file>

<file path=customXml/itemProps228.xml><?xml version="1.0" encoding="utf-8"?>
<ds:datastoreItem xmlns:ds="http://schemas.openxmlformats.org/officeDocument/2006/customXml" ds:itemID="{4FA81C28-B1ED-4DC1-8562-066538476E9C}">
  <ds:schemaRefs>
    <ds:schemaRef ds:uri="ESRI.ArcGIS.Mapping.OfficeIntegration.PowerPointInfo"/>
  </ds:schemaRefs>
</ds:datastoreItem>
</file>

<file path=customXml/itemProps229.xml><?xml version="1.0" encoding="utf-8"?>
<ds:datastoreItem xmlns:ds="http://schemas.openxmlformats.org/officeDocument/2006/customXml" ds:itemID="{CA524CEA-843C-4330-B7F4-B8EEA19D5D1B}">
  <ds:schemaRefs>
    <ds:schemaRef ds:uri="ESRI.ArcGIS.Mapping.OfficeIntegration.PowerPointInfo"/>
  </ds:schemaRefs>
</ds:datastoreItem>
</file>

<file path=customXml/itemProps23.xml><?xml version="1.0" encoding="utf-8"?>
<ds:datastoreItem xmlns:ds="http://schemas.openxmlformats.org/officeDocument/2006/customXml" ds:itemID="{D32C82E7-3CA4-47F6-8A64-9620FA3EA67D}">
  <ds:schemaRefs>
    <ds:schemaRef ds:uri="ESRI.ArcGIS.Mapping.OfficeIntegration.PowerPointInfo"/>
  </ds:schemaRefs>
</ds:datastoreItem>
</file>

<file path=customXml/itemProps230.xml><?xml version="1.0" encoding="utf-8"?>
<ds:datastoreItem xmlns:ds="http://schemas.openxmlformats.org/officeDocument/2006/customXml" ds:itemID="{F3FB208E-437F-45E6-8AC7-623558E07901}">
  <ds:schemaRefs>
    <ds:schemaRef ds:uri="ESRI.ArcGIS.Mapping.OfficeIntegration.PowerPointInfo"/>
  </ds:schemaRefs>
</ds:datastoreItem>
</file>

<file path=customXml/itemProps24.xml><?xml version="1.0" encoding="utf-8"?>
<ds:datastoreItem xmlns:ds="http://schemas.openxmlformats.org/officeDocument/2006/customXml" ds:itemID="{2F40083B-1056-4284-A0AD-3CAFDEC1463F}">
  <ds:schemaRefs>
    <ds:schemaRef ds:uri="ESRI.ArcGIS.Mapping.OfficeIntegration.PowerPointInfo"/>
  </ds:schemaRefs>
</ds:datastoreItem>
</file>

<file path=customXml/itemProps25.xml><?xml version="1.0" encoding="utf-8"?>
<ds:datastoreItem xmlns:ds="http://schemas.openxmlformats.org/officeDocument/2006/customXml" ds:itemID="{CD42CE2D-4CBF-4E4F-92A3-5DCE8643DC41}">
  <ds:schemaRefs>
    <ds:schemaRef ds:uri="ESRI.ArcGIS.Mapping.OfficeIntegration.PowerPointInfo"/>
  </ds:schemaRefs>
</ds:datastoreItem>
</file>

<file path=customXml/itemProps26.xml><?xml version="1.0" encoding="utf-8"?>
<ds:datastoreItem xmlns:ds="http://schemas.openxmlformats.org/officeDocument/2006/customXml" ds:itemID="{82D053FF-B47E-4CFB-A120-B74CE24283D6}">
  <ds:schemaRefs>
    <ds:schemaRef ds:uri="ESRI.ArcGIS.Mapping.OfficeIntegration.PowerPointInfo"/>
  </ds:schemaRefs>
</ds:datastoreItem>
</file>

<file path=customXml/itemProps27.xml><?xml version="1.0" encoding="utf-8"?>
<ds:datastoreItem xmlns:ds="http://schemas.openxmlformats.org/officeDocument/2006/customXml" ds:itemID="{3435FCF6-DA5D-4C79-83F1-ABAF207114A8}">
  <ds:schemaRefs>
    <ds:schemaRef ds:uri="ESRI.ArcGIS.Mapping.OfficeIntegration.PowerPointInfo"/>
  </ds:schemaRefs>
</ds:datastoreItem>
</file>

<file path=customXml/itemProps28.xml><?xml version="1.0" encoding="utf-8"?>
<ds:datastoreItem xmlns:ds="http://schemas.openxmlformats.org/officeDocument/2006/customXml" ds:itemID="{A6A1602E-97EF-45BD-B722-666BBBC8BBD4}">
  <ds:schemaRefs>
    <ds:schemaRef ds:uri="ESRI.ArcGIS.Mapping.OfficeIntegration.PowerPointInfo"/>
  </ds:schemaRefs>
</ds:datastoreItem>
</file>

<file path=customXml/itemProps29.xml><?xml version="1.0" encoding="utf-8"?>
<ds:datastoreItem xmlns:ds="http://schemas.openxmlformats.org/officeDocument/2006/customXml" ds:itemID="{437D1919-DD87-423C-82B0-69FC0394B712}">
  <ds:schemaRefs>
    <ds:schemaRef ds:uri="ESRI.ArcGIS.Mapping.OfficeIntegration.PowerPointInfo"/>
  </ds:schemaRefs>
</ds:datastoreItem>
</file>

<file path=customXml/itemProps3.xml><?xml version="1.0" encoding="utf-8"?>
<ds:datastoreItem xmlns:ds="http://schemas.openxmlformats.org/officeDocument/2006/customXml" ds:itemID="{2058AD55-D229-4DD9-BDD8-01A862610EC8}">
  <ds:schemaRefs>
    <ds:schemaRef ds:uri="ESRI.ArcGIS.Mapping.OfficeIntegration.PowerPointInfo"/>
  </ds:schemaRefs>
</ds:datastoreItem>
</file>

<file path=customXml/itemProps30.xml><?xml version="1.0" encoding="utf-8"?>
<ds:datastoreItem xmlns:ds="http://schemas.openxmlformats.org/officeDocument/2006/customXml" ds:itemID="{142193C8-0D94-4A99-B7C7-466F4ADB1FC7}">
  <ds:schemaRefs>
    <ds:schemaRef ds:uri="ESRI.ArcGIS.Mapping.OfficeIntegration.PowerPointInfo"/>
  </ds:schemaRefs>
</ds:datastoreItem>
</file>

<file path=customXml/itemProps31.xml><?xml version="1.0" encoding="utf-8"?>
<ds:datastoreItem xmlns:ds="http://schemas.openxmlformats.org/officeDocument/2006/customXml" ds:itemID="{4177192B-8BDE-461C-B915-6DC53FF09EC9}">
  <ds:schemaRefs>
    <ds:schemaRef ds:uri="ESRI.ArcGIS.Mapping.OfficeIntegration.PowerPointInfo"/>
  </ds:schemaRefs>
</ds:datastoreItem>
</file>

<file path=customXml/itemProps32.xml><?xml version="1.0" encoding="utf-8"?>
<ds:datastoreItem xmlns:ds="http://schemas.openxmlformats.org/officeDocument/2006/customXml" ds:itemID="{974D8EE6-64CA-424F-A75D-C56B131CFA84}">
  <ds:schemaRefs>
    <ds:schemaRef ds:uri="ESRI.ArcGIS.Mapping.OfficeIntegration.PowerPointInfo"/>
  </ds:schemaRefs>
</ds:datastoreItem>
</file>

<file path=customXml/itemProps33.xml><?xml version="1.0" encoding="utf-8"?>
<ds:datastoreItem xmlns:ds="http://schemas.openxmlformats.org/officeDocument/2006/customXml" ds:itemID="{DDC4ADFA-41CB-462A-BAB0-1402EA39A275}">
  <ds:schemaRefs>
    <ds:schemaRef ds:uri="ESRI.ArcGIS.Mapping.OfficeIntegration.PowerPointInfo"/>
  </ds:schemaRefs>
</ds:datastoreItem>
</file>

<file path=customXml/itemProps34.xml><?xml version="1.0" encoding="utf-8"?>
<ds:datastoreItem xmlns:ds="http://schemas.openxmlformats.org/officeDocument/2006/customXml" ds:itemID="{608B0485-0881-446D-9261-B2FD8A7D9C3F}">
  <ds:schemaRefs>
    <ds:schemaRef ds:uri="ESRI.ArcGIS.Mapping.OfficeIntegration.PowerPointInfo"/>
  </ds:schemaRefs>
</ds:datastoreItem>
</file>

<file path=customXml/itemProps35.xml><?xml version="1.0" encoding="utf-8"?>
<ds:datastoreItem xmlns:ds="http://schemas.openxmlformats.org/officeDocument/2006/customXml" ds:itemID="{FF12826E-94A5-4841-B288-19387AB56D91}">
  <ds:schemaRefs>
    <ds:schemaRef ds:uri="ESRI.ArcGIS.Mapping.OfficeIntegration.PowerPointInfo"/>
  </ds:schemaRefs>
</ds:datastoreItem>
</file>

<file path=customXml/itemProps36.xml><?xml version="1.0" encoding="utf-8"?>
<ds:datastoreItem xmlns:ds="http://schemas.openxmlformats.org/officeDocument/2006/customXml" ds:itemID="{507EB4AD-52DB-429F-9E57-BBE315D93807}">
  <ds:schemaRefs>
    <ds:schemaRef ds:uri="ESRI.ArcGIS.Mapping.OfficeIntegration.PowerPointInfo"/>
  </ds:schemaRefs>
</ds:datastoreItem>
</file>

<file path=customXml/itemProps37.xml><?xml version="1.0" encoding="utf-8"?>
<ds:datastoreItem xmlns:ds="http://schemas.openxmlformats.org/officeDocument/2006/customXml" ds:itemID="{9F0AA82D-88CF-41D0-9551-DB02216540DE}">
  <ds:schemaRefs>
    <ds:schemaRef ds:uri="ESRI.ArcGIS.Mapping.OfficeIntegration.PowerPointInfo"/>
  </ds:schemaRefs>
</ds:datastoreItem>
</file>

<file path=customXml/itemProps38.xml><?xml version="1.0" encoding="utf-8"?>
<ds:datastoreItem xmlns:ds="http://schemas.openxmlformats.org/officeDocument/2006/customXml" ds:itemID="{6E14508D-6107-4ABA-9F08-6594C917FF8A}">
  <ds:schemaRefs>
    <ds:schemaRef ds:uri="ESRI.ArcGIS.Mapping.OfficeIntegration.PowerPointInfo"/>
  </ds:schemaRefs>
</ds:datastoreItem>
</file>

<file path=customXml/itemProps39.xml><?xml version="1.0" encoding="utf-8"?>
<ds:datastoreItem xmlns:ds="http://schemas.openxmlformats.org/officeDocument/2006/customXml" ds:itemID="{88F2D767-CF17-4795-B254-7DC3723DCAC5}">
  <ds:schemaRefs>
    <ds:schemaRef ds:uri="ESRI.ArcGIS.Mapping.OfficeIntegration.PowerPointInfo"/>
  </ds:schemaRefs>
</ds:datastoreItem>
</file>

<file path=customXml/itemProps4.xml><?xml version="1.0" encoding="utf-8"?>
<ds:datastoreItem xmlns:ds="http://schemas.openxmlformats.org/officeDocument/2006/customXml" ds:itemID="{59E005B1-8D67-4229-BD86-6C0B32B6E954}">
  <ds:schemaRefs>
    <ds:schemaRef ds:uri="ESRI.ArcGIS.Mapping.OfficeIntegration.PowerPointInfo"/>
  </ds:schemaRefs>
</ds:datastoreItem>
</file>

<file path=customXml/itemProps40.xml><?xml version="1.0" encoding="utf-8"?>
<ds:datastoreItem xmlns:ds="http://schemas.openxmlformats.org/officeDocument/2006/customXml" ds:itemID="{B67080BA-350D-4D4F-88E6-6610A9B24138}">
  <ds:schemaRefs>
    <ds:schemaRef ds:uri="ESRI.ArcGIS.Mapping.OfficeIntegration.PowerPointInfo"/>
  </ds:schemaRefs>
</ds:datastoreItem>
</file>

<file path=customXml/itemProps41.xml><?xml version="1.0" encoding="utf-8"?>
<ds:datastoreItem xmlns:ds="http://schemas.openxmlformats.org/officeDocument/2006/customXml" ds:itemID="{1425967C-FBD9-475E-B23D-3CD06400650E}">
  <ds:schemaRefs>
    <ds:schemaRef ds:uri="ESRI.ArcGIS.Mapping.OfficeIntegration.PowerPointInfo"/>
  </ds:schemaRefs>
</ds:datastoreItem>
</file>

<file path=customXml/itemProps42.xml><?xml version="1.0" encoding="utf-8"?>
<ds:datastoreItem xmlns:ds="http://schemas.openxmlformats.org/officeDocument/2006/customXml" ds:itemID="{1B97CC35-4122-4702-8371-ED45021BB6D2}">
  <ds:schemaRefs>
    <ds:schemaRef ds:uri="ESRI.ArcGIS.Mapping.OfficeIntegration.PowerPointInfo"/>
  </ds:schemaRefs>
</ds:datastoreItem>
</file>

<file path=customXml/itemProps43.xml><?xml version="1.0" encoding="utf-8"?>
<ds:datastoreItem xmlns:ds="http://schemas.openxmlformats.org/officeDocument/2006/customXml" ds:itemID="{0A871213-68CE-4417-9CDD-9FAEDFCFB08E}">
  <ds:schemaRefs>
    <ds:schemaRef ds:uri="ESRI.ArcGIS.Mapping.OfficeIntegration.PowerPointInfo"/>
  </ds:schemaRefs>
</ds:datastoreItem>
</file>

<file path=customXml/itemProps44.xml><?xml version="1.0" encoding="utf-8"?>
<ds:datastoreItem xmlns:ds="http://schemas.openxmlformats.org/officeDocument/2006/customXml" ds:itemID="{600B033E-AE24-4701-9A0C-CCC493C291ED}">
  <ds:schemaRefs>
    <ds:schemaRef ds:uri="ESRI.ArcGIS.Mapping.OfficeIntegration.PowerPointInfo"/>
  </ds:schemaRefs>
</ds:datastoreItem>
</file>

<file path=customXml/itemProps45.xml><?xml version="1.0" encoding="utf-8"?>
<ds:datastoreItem xmlns:ds="http://schemas.openxmlformats.org/officeDocument/2006/customXml" ds:itemID="{A6117EE5-1D44-4CDE-B38A-1E9C6EA8C78D}">
  <ds:schemaRefs>
    <ds:schemaRef ds:uri="ESRI.ArcGIS.Mapping.OfficeIntegration.PowerPointInfo"/>
  </ds:schemaRefs>
</ds:datastoreItem>
</file>

<file path=customXml/itemProps46.xml><?xml version="1.0" encoding="utf-8"?>
<ds:datastoreItem xmlns:ds="http://schemas.openxmlformats.org/officeDocument/2006/customXml" ds:itemID="{C99A3359-A9B4-4D8B-942F-75A4F30DDC4A}">
  <ds:schemaRefs>
    <ds:schemaRef ds:uri="ESRI.ArcGIS.Mapping.OfficeIntegration.PowerPointInfo"/>
  </ds:schemaRefs>
</ds:datastoreItem>
</file>

<file path=customXml/itemProps47.xml><?xml version="1.0" encoding="utf-8"?>
<ds:datastoreItem xmlns:ds="http://schemas.openxmlformats.org/officeDocument/2006/customXml" ds:itemID="{5E7F49AA-4C8F-458E-8D22-92B54B8551D4}">
  <ds:schemaRefs>
    <ds:schemaRef ds:uri="ESRI.ArcGIS.Mapping.OfficeIntegration.PowerPointInfo"/>
  </ds:schemaRefs>
</ds:datastoreItem>
</file>

<file path=customXml/itemProps48.xml><?xml version="1.0" encoding="utf-8"?>
<ds:datastoreItem xmlns:ds="http://schemas.openxmlformats.org/officeDocument/2006/customXml" ds:itemID="{13EF6684-8AFB-4071-9B94-0EB4C25B2F18}">
  <ds:schemaRefs>
    <ds:schemaRef ds:uri="ESRI.ArcGIS.Mapping.OfficeIntegration.PowerPointInfo"/>
  </ds:schemaRefs>
</ds:datastoreItem>
</file>

<file path=customXml/itemProps49.xml><?xml version="1.0" encoding="utf-8"?>
<ds:datastoreItem xmlns:ds="http://schemas.openxmlformats.org/officeDocument/2006/customXml" ds:itemID="{EFD89B51-1BCF-48E5-A90D-EA19DA186270}">
  <ds:schemaRefs>
    <ds:schemaRef ds:uri="ESRI.ArcGIS.Mapping.OfficeIntegration.PowerPointInfo"/>
  </ds:schemaRefs>
</ds:datastoreItem>
</file>

<file path=customXml/itemProps5.xml><?xml version="1.0" encoding="utf-8"?>
<ds:datastoreItem xmlns:ds="http://schemas.openxmlformats.org/officeDocument/2006/customXml" ds:itemID="{56FC12D4-94B1-4C59-80FD-DCA982766A8F}">
  <ds:schemaRefs>
    <ds:schemaRef ds:uri="ESRI.ArcGIS.Mapping.OfficeIntegration.PowerPointInfo"/>
  </ds:schemaRefs>
</ds:datastoreItem>
</file>

<file path=customXml/itemProps50.xml><?xml version="1.0" encoding="utf-8"?>
<ds:datastoreItem xmlns:ds="http://schemas.openxmlformats.org/officeDocument/2006/customXml" ds:itemID="{1E99F2D9-5CE3-4F9B-98AE-2E9B633414BA}">
  <ds:schemaRefs>
    <ds:schemaRef ds:uri="ESRI.ArcGIS.Mapping.OfficeIntegration.PowerPointInfo"/>
  </ds:schemaRefs>
</ds:datastoreItem>
</file>

<file path=customXml/itemProps51.xml><?xml version="1.0" encoding="utf-8"?>
<ds:datastoreItem xmlns:ds="http://schemas.openxmlformats.org/officeDocument/2006/customXml" ds:itemID="{55576C79-216A-4091-A8FB-F9A3D1C92407}">
  <ds:schemaRefs>
    <ds:schemaRef ds:uri="ESRI.ArcGIS.Mapping.OfficeIntegration.PowerPointInfo"/>
  </ds:schemaRefs>
</ds:datastoreItem>
</file>

<file path=customXml/itemProps52.xml><?xml version="1.0" encoding="utf-8"?>
<ds:datastoreItem xmlns:ds="http://schemas.openxmlformats.org/officeDocument/2006/customXml" ds:itemID="{F586BE68-15F7-4AFD-8CE6-A2866A087E09}">
  <ds:schemaRefs>
    <ds:schemaRef ds:uri="ESRI.ArcGIS.Mapping.OfficeIntegration.PowerPointInfo"/>
  </ds:schemaRefs>
</ds:datastoreItem>
</file>

<file path=customXml/itemProps53.xml><?xml version="1.0" encoding="utf-8"?>
<ds:datastoreItem xmlns:ds="http://schemas.openxmlformats.org/officeDocument/2006/customXml" ds:itemID="{08465C7D-168A-4EEF-AFBE-D4B02AAC574A}">
  <ds:schemaRefs>
    <ds:schemaRef ds:uri="ESRI.ArcGIS.Mapping.OfficeIntegration.PowerPointInfo"/>
  </ds:schemaRefs>
</ds:datastoreItem>
</file>

<file path=customXml/itemProps54.xml><?xml version="1.0" encoding="utf-8"?>
<ds:datastoreItem xmlns:ds="http://schemas.openxmlformats.org/officeDocument/2006/customXml" ds:itemID="{46C169AC-D0BC-47F0-9D50-57C0A762EDEA}">
  <ds:schemaRefs>
    <ds:schemaRef ds:uri="ESRI.ArcGIS.Mapping.OfficeIntegration.PowerPointInfo"/>
  </ds:schemaRefs>
</ds:datastoreItem>
</file>

<file path=customXml/itemProps55.xml><?xml version="1.0" encoding="utf-8"?>
<ds:datastoreItem xmlns:ds="http://schemas.openxmlformats.org/officeDocument/2006/customXml" ds:itemID="{560623AD-FF4F-4413-934C-FD9D7EC7D4A0}">
  <ds:schemaRefs>
    <ds:schemaRef ds:uri="ESRI.ArcGIS.Mapping.OfficeIntegration.PowerPointInfo"/>
  </ds:schemaRefs>
</ds:datastoreItem>
</file>

<file path=customXml/itemProps56.xml><?xml version="1.0" encoding="utf-8"?>
<ds:datastoreItem xmlns:ds="http://schemas.openxmlformats.org/officeDocument/2006/customXml" ds:itemID="{9936C2CF-0DFF-4EDD-9EBB-9B71EDED5386}">
  <ds:schemaRefs>
    <ds:schemaRef ds:uri="ESRI.ArcGIS.Mapping.OfficeIntegration.PowerPointInfo"/>
  </ds:schemaRefs>
</ds:datastoreItem>
</file>

<file path=customXml/itemProps57.xml><?xml version="1.0" encoding="utf-8"?>
<ds:datastoreItem xmlns:ds="http://schemas.openxmlformats.org/officeDocument/2006/customXml" ds:itemID="{DEFC1E02-FCA8-4952-9D24-059F00D87E3A}">
  <ds:schemaRefs>
    <ds:schemaRef ds:uri="ESRI.ArcGIS.Mapping.OfficeIntegration.PowerPointInfo"/>
  </ds:schemaRefs>
</ds:datastoreItem>
</file>

<file path=customXml/itemProps58.xml><?xml version="1.0" encoding="utf-8"?>
<ds:datastoreItem xmlns:ds="http://schemas.openxmlformats.org/officeDocument/2006/customXml" ds:itemID="{BB42A1BE-BB69-4D9E-8FE4-E3FC7A72F8DB}">
  <ds:schemaRefs>
    <ds:schemaRef ds:uri="ESRI.ArcGIS.Mapping.OfficeIntegration.PowerPointInfo"/>
  </ds:schemaRefs>
</ds:datastoreItem>
</file>

<file path=customXml/itemProps59.xml><?xml version="1.0" encoding="utf-8"?>
<ds:datastoreItem xmlns:ds="http://schemas.openxmlformats.org/officeDocument/2006/customXml" ds:itemID="{3B3DFA4A-84A5-46C9-9F70-A7540A7FF732}">
  <ds:schemaRefs>
    <ds:schemaRef ds:uri="ESRI.ArcGIS.Mapping.OfficeIntegration.PowerPointInfo"/>
  </ds:schemaRefs>
</ds:datastoreItem>
</file>

<file path=customXml/itemProps6.xml><?xml version="1.0" encoding="utf-8"?>
<ds:datastoreItem xmlns:ds="http://schemas.openxmlformats.org/officeDocument/2006/customXml" ds:itemID="{5FC2C10B-1870-407E-8587-855F24C6D072}">
  <ds:schemaRefs>
    <ds:schemaRef ds:uri="ESRI.ArcGIS.Mapping.OfficeIntegration.PowerPointInfo"/>
  </ds:schemaRefs>
</ds:datastoreItem>
</file>

<file path=customXml/itemProps60.xml><?xml version="1.0" encoding="utf-8"?>
<ds:datastoreItem xmlns:ds="http://schemas.openxmlformats.org/officeDocument/2006/customXml" ds:itemID="{60F54056-5523-4BF7-88B8-6E376788434D}">
  <ds:schemaRefs>
    <ds:schemaRef ds:uri="ESRI.ArcGIS.Mapping.OfficeIntegration.PowerPointInfo"/>
  </ds:schemaRefs>
</ds:datastoreItem>
</file>

<file path=customXml/itemProps61.xml><?xml version="1.0" encoding="utf-8"?>
<ds:datastoreItem xmlns:ds="http://schemas.openxmlformats.org/officeDocument/2006/customXml" ds:itemID="{27E70C6C-B6EC-4F5E-A46F-4CBC0D3BAAC5}">
  <ds:schemaRefs>
    <ds:schemaRef ds:uri="ESRI.ArcGIS.Mapping.OfficeIntegration.PowerPointInfo"/>
  </ds:schemaRefs>
</ds:datastoreItem>
</file>

<file path=customXml/itemProps62.xml><?xml version="1.0" encoding="utf-8"?>
<ds:datastoreItem xmlns:ds="http://schemas.openxmlformats.org/officeDocument/2006/customXml" ds:itemID="{160B7146-D315-4E30-B2F0-C191D1A1DAC0}">
  <ds:schemaRefs>
    <ds:schemaRef ds:uri="ESRI.ArcGIS.Mapping.OfficeIntegration.PowerPointInfo"/>
  </ds:schemaRefs>
</ds:datastoreItem>
</file>

<file path=customXml/itemProps63.xml><?xml version="1.0" encoding="utf-8"?>
<ds:datastoreItem xmlns:ds="http://schemas.openxmlformats.org/officeDocument/2006/customXml" ds:itemID="{81B7EE29-3C1F-4BEC-B0FD-0DC08DEB65A5}">
  <ds:schemaRefs>
    <ds:schemaRef ds:uri="ESRI.ArcGIS.Mapping.OfficeIntegration.PowerPointInfo"/>
  </ds:schemaRefs>
</ds:datastoreItem>
</file>

<file path=customXml/itemProps64.xml><?xml version="1.0" encoding="utf-8"?>
<ds:datastoreItem xmlns:ds="http://schemas.openxmlformats.org/officeDocument/2006/customXml" ds:itemID="{D27DA7AC-D71E-4B42-9EDA-E3A308B3B754}">
  <ds:schemaRefs>
    <ds:schemaRef ds:uri="ESRI.ArcGIS.Mapping.OfficeIntegration.PowerPointInfo"/>
  </ds:schemaRefs>
</ds:datastoreItem>
</file>

<file path=customXml/itemProps65.xml><?xml version="1.0" encoding="utf-8"?>
<ds:datastoreItem xmlns:ds="http://schemas.openxmlformats.org/officeDocument/2006/customXml" ds:itemID="{23504213-0546-42DE-AAE6-BCB4FF33C280}">
  <ds:schemaRefs>
    <ds:schemaRef ds:uri="ESRI.ArcGIS.Mapping.OfficeIntegration.PowerPointInfo"/>
  </ds:schemaRefs>
</ds:datastoreItem>
</file>

<file path=customXml/itemProps66.xml><?xml version="1.0" encoding="utf-8"?>
<ds:datastoreItem xmlns:ds="http://schemas.openxmlformats.org/officeDocument/2006/customXml" ds:itemID="{4CB577BB-E141-48EB-A063-441C2A1E7C73}">
  <ds:schemaRefs>
    <ds:schemaRef ds:uri="ESRI.ArcGIS.Mapping.OfficeIntegration.PowerPointInfo"/>
  </ds:schemaRefs>
</ds:datastoreItem>
</file>

<file path=customXml/itemProps67.xml><?xml version="1.0" encoding="utf-8"?>
<ds:datastoreItem xmlns:ds="http://schemas.openxmlformats.org/officeDocument/2006/customXml" ds:itemID="{C3E7FE62-5188-4E36-985E-1527E34B0865}">
  <ds:schemaRefs>
    <ds:schemaRef ds:uri="ESRI.ArcGIS.Mapping.OfficeIntegration.PowerPointInfo"/>
  </ds:schemaRefs>
</ds:datastoreItem>
</file>

<file path=customXml/itemProps68.xml><?xml version="1.0" encoding="utf-8"?>
<ds:datastoreItem xmlns:ds="http://schemas.openxmlformats.org/officeDocument/2006/customXml" ds:itemID="{A9ED2422-CA29-47BE-B098-41A6B9A7F5F6}">
  <ds:schemaRefs>
    <ds:schemaRef ds:uri="ESRI.ArcGIS.Mapping.OfficeIntegration.PowerPointInfo"/>
  </ds:schemaRefs>
</ds:datastoreItem>
</file>

<file path=customXml/itemProps69.xml><?xml version="1.0" encoding="utf-8"?>
<ds:datastoreItem xmlns:ds="http://schemas.openxmlformats.org/officeDocument/2006/customXml" ds:itemID="{70460863-2669-474A-8D8D-304F5F528EFF}">
  <ds:schemaRefs>
    <ds:schemaRef ds:uri="ESRI.ArcGIS.Mapping.OfficeIntegration.PowerPointInfo"/>
  </ds:schemaRefs>
</ds:datastoreItem>
</file>

<file path=customXml/itemProps7.xml><?xml version="1.0" encoding="utf-8"?>
<ds:datastoreItem xmlns:ds="http://schemas.openxmlformats.org/officeDocument/2006/customXml" ds:itemID="{98736A44-254A-47A6-A74D-F863D8D2C6C8}">
  <ds:schemaRefs>
    <ds:schemaRef ds:uri="ESRI.ArcGIS.Mapping.OfficeIntegration.PowerPointInfo"/>
  </ds:schemaRefs>
</ds:datastoreItem>
</file>

<file path=customXml/itemProps70.xml><?xml version="1.0" encoding="utf-8"?>
<ds:datastoreItem xmlns:ds="http://schemas.openxmlformats.org/officeDocument/2006/customXml" ds:itemID="{BE29B2F8-FF61-4967-804D-24C702E054FF}">
  <ds:schemaRefs>
    <ds:schemaRef ds:uri="ESRI.ArcGIS.Mapping.OfficeIntegration.PowerPointInfo"/>
  </ds:schemaRefs>
</ds:datastoreItem>
</file>

<file path=customXml/itemProps71.xml><?xml version="1.0" encoding="utf-8"?>
<ds:datastoreItem xmlns:ds="http://schemas.openxmlformats.org/officeDocument/2006/customXml" ds:itemID="{49FA7D46-2209-44AE-9642-7B991312079E}">
  <ds:schemaRefs>
    <ds:schemaRef ds:uri="ESRI.ArcGIS.Mapping.OfficeIntegration.PowerPointInfo"/>
  </ds:schemaRefs>
</ds:datastoreItem>
</file>

<file path=customXml/itemProps72.xml><?xml version="1.0" encoding="utf-8"?>
<ds:datastoreItem xmlns:ds="http://schemas.openxmlformats.org/officeDocument/2006/customXml" ds:itemID="{DAD3FC8E-062A-4364-A858-69D33CA172D2}">
  <ds:schemaRefs>
    <ds:schemaRef ds:uri="ESRI.ArcGIS.Mapping.OfficeIntegration.PowerPointInfo"/>
  </ds:schemaRefs>
</ds:datastoreItem>
</file>

<file path=customXml/itemProps73.xml><?xml version="1.0" encoding="utf-8"?>
<ds:datastoreItem xmlns:ds="http://schemas.openxmlformats.org/officeDocument/2006/customXml" ds:itemID="{1C170CB2-F94F-4BAA-9345-9868B908B9E0}">
  <ds:schemaRefs>
    <ds:schemaRef ds:uri="ESRI.ArcGIS.Mapping.OfficeIntegration.PowerPointInfo"/>
  </ds:schemaRefs>
</ds:datastoreItem>
</file>

<file path=customXml/itemProps74.xml><?xml version="1.0" encoding="utf-8"?>
<ds:datastoreItem xmlns:ds="http://schemas.openxmlformats.org/officeDocument/2006/customXml" ds:itemID="{0D415E18-CF50-4586-B09E-3F0CD70B913B}">
  <ds:schemaRefs>
    <ds:schemaRef ds:uri="ESRI.ArcGIS.Mapping.OfficeIntegration.PowerPointInfo"/>
  </ds:schemaRefs>
</ds:datastoreItem>
</file>

<file path=customXml/itemProps75.xml><?xml version="1.0" encoding="utf-8"?>
<ds:datastoreItem xmlns:ds="http://schemas.openxmlformats.org/officeDocument/2006/customXml" ds:itemID="{73A091D2-60A1-49C9-ACFB-8610D7742C7F}">
  <ds:schemaRefs>
    <ds:schemaRef ds:uri="ESRI.ArcGIS.Mapping.OfficeIntegration.PowerPointInfo"/>
  </ds:schemaRefs>
</ds:datastoreItem>
</file>

<file path=customXml/itemProps76.xml><?xml version="1.0" encoding="utf-8"?>
<ds:datastoreItem xmlns:ds="http://schemas.openxmlformats.org/officeDocument/2006/customXml" ds:itemID="{9F45E22A-0806-4204-95C3-798FD3280FBB}">
  <ds:schemaRefs>
    <ds:schemaRef ds:uri="ESRI.ArcGIS.Mapping.OfficeIntegration.PowerPointInfo"/>
  </ds:schemaRefs>
</ds:datastoreItem>
</file>

<file path=customXml/itemProps77.xml><?xml version="1.0" encoding="utf-8"?>
<ds:datastoreItem xmlns:ds="http://schemas.openxmlformats.org/officeDocument/2006/customXml" ds:itemID="{024A3580-9406-4AEE-AA60-E08B76813E0F}">
  <ds:schemaRefs>
    <ds:schemaRef ds:uri="ESRI.ArcGIS.Mapping.OfficeIntegration.PowerPointInfo"/>
  </ds:schemaRefs>
</ds:datastoreItem>
</file>

<file path=customXml/itemProps78.xml><?xml version="1.0" encoding="utf-8"?>
<ds:datastoreItem xmlns:ds="http://schemas.openxmlformats.org/officeDocument/2006/customXml" ds:itemID="{A8DE260C-9320-4080-BB3E-A9A2E9984978}">
  <ds:schemaRefs>
    <ds:schemaRef ds:uri="ESRI.ArcGIS.Mapping.OfficeIntegration.PowerPointInfo"/>
  </ds:schemaRefs>
</ds:datastoreItem>
</file>

<file path=customXml/itemProps79.xml><?xml version="1.0" encoding="utf-8"?>
<ds:datastoreItem xmlns:ds="http://schemas.openxmlformats.org/officeDocument/2006/customXml" ds:itemID="{BD97DFA1-A131-4C5E-9F3A-056F8280AD0C}">
  <ds:schemaRefs>
    <ds:schemaRef ds:uri="ESRI.ArcGIS.Mapping.OfficeIntegration.PowerPointInfo"/>
  </ds:schemaRefs>
</ds:datastoreItem>
</file>

<file path=customXml/itemProps8.xml><?xml version="1.0" encoding="utf-8"?>
<ds:datastoreItem xmlns:ds="http://schemas.openxmlformats.org/officeDocument/2006/customXml" ds:itemID="{D6109A38-66A8-4BC7-AC8F-006A4E0F47D1}">
  <ds:schemaRefs>
    <ds:schemaRef ds:uri="ESRI.ArcGIS.Mapping.OfficeIntegration.PowerPointInfo"/>
  </ds:schemaRefs>
</ds:datastoreItem>
</file>

<file path=customXml/itemProps80.xml><?xml version="1.0" encoding="utf-8"?>
<ds:datastoreItem xmlns:ds="http://schemas.openxmlformats.org/officeDocument/2006/customXml" ds:itemID="{2282665C-E799-4915-AD72-B255D4917901}">
  <ds:schemaRefs>
    <ds:schemaRef ds:uri="ESRI.ArcGIS.Mapping.OfficeIntegration.PowerPointInfo"/>
  </ds:schemaRefs>
</ds:datastoreItem>
</file>

<file path=customXml/itemProps81.xml><?xml version="1.0" encoding="utf-8"?>
<ds:datastoreItem xmlns:ds="http://schemas.openxmlformats.org/officeDocument/2006/customXml" ds:itemID="{BBC83897-76D2-44D7-9D43-41B41B60D202}">
  <ds:schemaRefs>
    <ds:schemaRef ds:uri="ESRI.ArcGIS.Mapping.OfficeIntegration.PowerPointInfo"/>
  </ds:schemaRefs>
</ds:datastoreItem>
</file>

<file path=customXml/itemProps82.xml><?xml version="1.0" encoding="utf-8"?>
<ds:datastoreItem xmlns:ds="http://schemas.openxmlformats.org/officeDocument/2006/customXml" ds:itemID="{4B26DD6A-2539-4965-BC9F-56C7C61AEA3B}">
  <ds:schemaRefs>
    <ds:schemaRef ds:uri="ESRI.ArcGIS.Mapping.OfficeIntegration.PowerPointInfo"/>
  </ds:schemaRefs>
</ds:datastoreItem>
</file>

<file path=customXml/itemProps83.xml><?xml version="1.0" encoding="utf-8"?>
<ds:datastoreItem xmlns:ds="http://schemas.openxmlformats.org/officeDocument/2006/customXml" ds:itemID="{5F734A24-C501-49DB-8DA5-8E3364B0897B}">
  <ds:schemaRefs>
    <ds:schemaRef ds:uri="ESRI.ArcGIS.Mapping.OfficeIntegration.PowerPointInfo"/>
  </ds:schemaRefs>
</ds:datastoreItem>
</file>

<file path=customXml/itemProps84.xml><?xml version="1.0" encoding="utf-8"?>
<ds:datastoreItem xmlns:ds="http://schemas.openxmlformats.org/officeDocument/2006/customXml" ds:itemID="{22876389-779A-4CB7-9D1A-AD6B0B80F926}">
  <ds:schemaRefs>
    <ds:schemaRef ds:uri="ESRI.ArcGIS.Mapping.OfficeIntegration.PowerPointInfo"/>
  </ds:schemaRefs>
</ds:datastoreItem>
</file>

<file path=customXml/itemProps85.xml><?xml version="1.0" encoding="utf-8"?>
<ds:datastoreItem xmlns:ds="http://schemas.openxmlformats.org/officeDocument/2006/customXml" ds:itemID="{7D606D90-1A17-49B5-9D6A-71E5DD10B82B}">
  <ds:schemaRefs>
    <ds:schemaRef ds:uri="ESRI.ArcGIS.Mapping.OfficeIntegration.PowerPointInfo"/>
  </ds:schemaRefs>
</ds:datastoreItem>
</file>

<file path=customXml/itemProps86.xml><?xml version="1.0" encoding="utf-8"?>
<ds:datastoreItem xmlns:ds="http://schemas.openxmlformats.org/officeDocument/2006/customXml" ds:itemID="{B73F3FC0-B113-49CF-B573-3C7121F85FDD}">
  <ds:schemaRefs>
    <ds:schemaRef ds:uri="ESRI.ArcGIS.Mapping.OfficeIntegration.PowerPointInfo"/>
  </ds:schemaRefs>
</ds:datastoreItem>
</file>

<file path=customXml/itemProps87.xml><?xml version="1.0" encoding="utf-8"?>
<ds:datastoreItem xmlns:ds="http://schemas.openxmlformats.org/officeDocument/2006/customXml" ds:itemID="{884986A2-1213-469E-A30C-9720E7E5AE98}">
  <ds:schemaRefs>
    <ds:schemaRef ds:uri="ESRI.ArcGIS.Mapping.OfficeIntegration.PowerPointInfo"/>
  </ds:schemaRefs>
</ds:datastoreItem>
</file>

<file path=customXml/itemProps88.xml><?xml version="1.0" encoding="utf-8"?>
<ds:datastoreItem xmlns:ds="http://schemas.openxmlformats.org/officeDocument/2006/customXml" ds:itemID="{E652ED9F-A2FC-4169-8AB3-D05D9F07C3D4}">
  <ds:schemaRefs>
    <ds:schemaRef ds:uri="ESRI.ArcGIS.Mapping.OfficeIntegration.PowerPointInfo"/>
  </ds:schemaRefs>
</ds:datastoreItem>
</file>

<file path=customXml/itemProps89.xml><?xml version="1.0" encoding="utf-8"?>
<ds:datastoreItem xmlns:ds="http://schemas.openxmlformats.org/officeDocument/2006/customXml" ds:itemID="{FE5D24A8-ED6A-4586-AB54-705149CA78D8}">
  <ds:schemaRefs>
    <ds:schemaRef ds:uri="ESRI.ArcGIS.Mapping.OfficeIntegration.PowerPointInfo"/>
  </ds:schemaRefs>
</ds:datastoreItem>
</file>

<file path=customXml/itemProps9.xml><?xml version="1.0" encoding="utf-8"?>
<ds:datastoreItem xmlns:ds="http://schemas.openxmlformats.org/officeDocument/2006/customXml" ds:itemID="{5282BA66-5873-41EA-8AB6-9CFB76A92C80}">
  <ds:schemaRefs>
    <ds:schemaRef ds:uri="ESRI.ArcGIS.Mapping.OfficeIntegration.PowerPointInfo"/>
  </ds:schemaRefs>
</ds:datastoreItem>
</file>

<file path=customXml/itemProps90.xml><?xml version="1.0" encoding="utf-8"?>
<ds:datastoreItem xmlns:ds="http://schemas.openxmlformats.org/officeDocument/2006/customXml" ds:itemID="{ACBB4A6D-0BA5-478D-A794-870F862EDD59}">
  <ds:schemaRefs>
    <ds:schemaRef ds:uri="ESRI.ArcGIS.Mapping.OfficeIntegration.PowerPointInfo"/>
  </ds:schemaRefs>
</ds:datastoreItem>
</file>

<file path=customXml/itemProps91.xml><?xml version="1.0" encoding="utf-8"?>
<ds:datastoreItem xmlns:ds="http://schemas.openxmlformats.org/officeDocument/2006/customXml" ds:itemID="{5D4A410F-C1B9-4059-919F-ECF06761A3DD}">
  <ds:schemaRefs>
    <ds:schemaRef ds:uri="ESRI.ArcGIS.Mapping.OfficeIntegration.PowerPointInfo"/>
  </ds:schemaRefs>
</ds:datastoreItem>
</file>

<file path=customXml/itemProps92.xml><?xml version="1.0" encoding="utf-8"?>
<ds:datastoreItem xmlns:ds="http://schemas.openxmlformats.org/officeDocument/2006/customXml" ds:itemID="{2E5F0304-AD62-4BB3-AD2C-AF0A2DA5DB6C}">
  <ds:schemaRefs>
    <ds:schemaRef ds:uri="ESRI.ArcGIS.Mapping.OfficeIntegration.PowerPointInfo"/>
  </ds:schemaRefs>
</ds:datastoreItem>
</file>

<file path=customXml/itemProps93.xml><?xml version="1.0" encoding="utf-8"?>
<ds:datastoreItem xmlns:ds="http://schemas.openxmlformats.org/officeDocument/2006/customXml" ds:itemID="{8F33E01C-3351-433E-9D6B-F71587456272}">
  <ds:schemaRefs>
    <ds:schemaRef ds:uri="ESRI.ArcGIS.Mapping.OfficeIntegration.PowerPointInfo"/>
  </ds:schemaRefs>
</ds:datastoreItem>
</file>

<file path=customXml/itemProps94.xml><?xml version="1.0" encoding="utf-8"?>
<ds:datastoreItem xmlns:ds="http://schemas.openxmlformats.org/officeDocument/2006/customXml" ds:itemID="{935BBF49-5D7E-4800-B53A-591C1D9857D9}">
  <ds:schemaRefs>
    <ds:schemaRef ds:uri="ESRI.ArcGIS.Mapping.OfficeIntegration.PowerPointInfo"/>
  </ds:schemaRefs>
</ds:datastoreItem>
</file>

<file path=customXml/itemProps95.xml><?xml version="1.0" encoding="utf-8"?>
<ds:datastoreItem xmlns:ds="http://schemas.openxmlformats.org/officeDocument/2006/customXml" ds:itemID="{52C9D5A5-8424-4421-BA14-FA377CFAEF1B}">
  <ds:schemaRefs>
    <ds:schemaRef ds:uri="ESRI.ArcGIS.Mapping.OfficeIntegration.PowerPointInfo"/>
  </ds:schemaRefs>
</ds:datastoreItem>
</file>

<file path=customXml/itemProps96.xml><?xml version="1.0" encoding="utf-8"?>
<ds:datastoreItem xmlns:ds="http://schemas.openxmlformats.org/officeDocument/2006/customXml" ds:itemID="{13F95FE2-58ED-471D-B6EE-400E284897AB}">
  <ds:schemaRefs>
    <ds:schemaRef ds:uri="ESRI.ArcGIS.Mapping.OfficeIntegration.PowerPointInfo"/>
  </ds:schemaRefs>
</ds:datastoreItem>
</file>

<file path=customXml/itemProps97.xml><?xml version="1.0" encoding="utf-8"?>
<ds:datastoreItem xmlns:ds="http://schemas.openxmlformats.org/officeDocument/2006/customXml" ds:itemID="{2EBA32FB-E17C-40C0-8F5A-1A99A005E9D9}">
  <ds:schemaRefs>
    <ds:schemaRef ds:uri="ESRI.ArcGIS.Mapping.OfficeIntegration.PowerPointInfo"/>
  </ds:schemaRefs>
</ds:datastoreItem>
</file>

<file path=customXml/itemProps98.xml><?xml version="1.0" encoding="utf-8"?>
<ds:datastoreItem xmlns:ds="http://schemas.openxmlformats.org/officeDocument/2006/customXml" ds:itemID="{160533FE-41BF-48EF-AAA7-AAC2D22EC51E}">
  <ds:schemaRefs>
    <ds:schemaRef ds:uri="ESRI.ArcGIS.Mapping.OfficeIntegration.PowerPointInfo"/>
  </ds:schemaRefs>
</ds:datastoreItem>
</file>

<file path=customXml/itemProps99.xml><?xml version="1.0" encoding="utf-8"?>
<ds:datastoreItem xmlns:ds="http://schemas.openxmlformats.org/officeDocument/2006/customXml" ds:itemID="{2C321238-4812-4AA4-9C97-A23561976ED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40395</TotalTime>
  <Words>1112</Words>
  <Application>Microsoft Office PowerPoint</Application>
  <PresentationFormat>On-screen Show (4:3)</PresentationFormat>
  <Paragraphs>272</Paragraphs>
  <Slides>20</Slides>
  <Notes>8</Notes>
  <HiddenSlides>0</HiddenSlides>
  <MMClips>4</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20</vt:i4>
      </vt:variant>
    </vt:vector>
  </HeadingPairs>
  <TitlesOfParts>
    <vt:vector size="35" baseType="lpstr">
      <vt:lpstr>ＭＳ Ｐゴシック</vt:lpstr>
      <vt:lpstr>Arial</vt:lpstr>
      <vt:lpstr>Arial Black</vt:lpstr>
      <vt:lpstr>Calibri</vt:lpstr>
      <vt:lpstr>Symbol</vt:lpstr>
      <vt:lpstr>Times</vt:lpstr>
      <vt:lpstr>Times New Roman</vt:lpstr>
      <vt:lpstr>Wingdings</vt:lpstr>
      <vt:lpstr>1_Blank Presentation</vt:lpstr>
      <vt:lpstr>6_Blank Presentation</vt:lpstr>
      <vt:lpstr>23_Blank Presentation</vt:lpstr>
      <vt:lpstr>22_Blank Presentation</vt:lpstr>
      <vt:lpstr>36_Blank Presentation</vt:lpstr>
      <vt:lpstr>40_Blank Presentation</vt:lpstr>
      <vt:lpstr>13_Office Theme</vt:lpstr>
      <vt:lpstr>  Linking in vivo toxicity data to ToxCast/Tox21 in vitro assay data </vt:lpstr>
      <vt:lpstr>Biological Modeling: From Society to Sequences</vt:lpstr>
      <vt:lpstr>PowerPoint Presentation</vt:lpstr>
      <vt:lpstr>Key Issue with predictive modeling: In Vivo data itself is uncertain </vt:lpstr>
      <vt:lpstr>Quantitative uncertainty affects accuracy of POD estiamtes</vt:lpstr>
      <vt:lpstr>Most activity comes at high doses Indicates non-specific effects</vt:lpstr>
      <vt:lpstr>Sources of Uncertainty / Variability In Vivo</vt:lpstr>
      <vt:lpstr>In Vitro to In vivo Toxicity Model Examples</vt:lpstr>
      <vt:lpstr>HTRA – High-Throughput Risk Assessment</vt:lpstr>
      <vt:lpstr>High-Throughput Screening 101 (HTS) </vt:lpstr>
      <vt:lpstr>Toxicokinetics Modeling</vt:lpstr>
      <vt:lpstr>Predict POD using in vitro POD, Toxicokinetics and Uncertainty</vt:lpstr>
      <vt:lpstr>Predict POD using Machine Learning Combining Chemical Descriptors + In vitro data</vt:lpstr>
      <vt:lpstr>Compare Estrogen Receptor POD with  Predicted Exposure </vt:lpstr>
      <vt:lpstr>PowerPoint Presentation</vt:lpstr>
      <vt:lpstr>PowerPoint Presentation</vt:lpstr>
      <vt:lpstr>What is Adverse?</vt:lpstr>
      <vt:lpstr>In Vitro High-content imaging data mapped to phenotypic states </vt:lpstr>
      <vt:lpstr>Tipping point analysis shows that both time and dose matter </vt:lpstr>
      <vt:lpstr>Summary of Modeling Approaches</vt:lpstr>
    </vt:vector>
  </TitlesOfParts>
  <Company>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Kavlock</dc:creator>
  <cp:lastModifiedBy>Judson, Richard</cp:lastModifiedBy>
  <cp:revision>913</cp:revision>
  <cp:lastPrinted>2017-08-21T16:54:38Z</cp:lastPrinted>
  <dcterms:created xsi:type="dcterms:W3CDTF">2009-08-19T23:33:28Z</dcterms:created>
  <dcterms:modified xsi:type="dcterms:W3CDTF">2017-08-31T18:26:06Z</dcterms:modified>
</cp:coreProperties>
</file>