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41"/>
    <p:sldMasterId id="2147483760" r:id="rId142"/>
    <p:sldMasterId id="2147483812" r:id="rId143"/>
  </p:sldMasterIdLst>
  <p:notesMasterIdLst>
    <p:notesMasterId r:id="rId162"/>
  </p:notesMasterIdLst>
  <p:sldIdLst>
    <p:sldId id="256" r:id="rId144"/>
    <p:sldId id="333" r:id="rId145"/>
    <p:sldId id="334" r:id="rId146"/>
    <p:sldId id="330" r:id="rId147"/>
    <p:sldId id="335" r:id="rId148"/>
    <p:sldId id="325" r:id="rId149"/>
    <p:sldId id="340" r:id="rId150"/>
    <p:sldId id="341" r:id="rId151"/>
    <p:sldId id="342" r:id="rId152"/>
    <p:sldId id="344" r:id="rId153"/>
    <p:sldId id="338" r:id="rId154"/>
    <p:sldId id="343" r:id="rId155"/>
    <p:sldId id="349" r:id="rId156"/>
    <p:sldId id="336" r:id="rId157"/>
    <p:sldId id="345" r:id="rId158"/>
    <p:sldId id="337" r:id="rId159"/>
    <p:sldId id="347" r:id="rId160"/>
    <p:sldId id="316" r:id="rId1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C0099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6178" autoAdjust="0"/>
  </p:normalViewPr>
  <p:slideViewPr>
    <p:cSldViewPr snapToGrid="0">
      <p:cViewPr varScale="1">
        <p:scale>
          <a:sx n="90" d="100"/>
          <a:sy n="90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38" Type="http://schemas.openxmlformats.org/officeDocument/2006/relationships/customXml" Target="../customXml/item138.xml"/><Relationship Id="rId154" Type="http://schemas.openxmlformats.org/officeDocument/2006/relationships/slide" Target="slides/slide11.xml"/><Relationship Id="rId159" Type="http://schemas.openxmlformats.org/officeDocument/2006/relationships/slide" Target="slides/slide16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slide" Target="slides/slide1.xml"/><Relationship Id="rId149" Type="http://schemas.openxmlformats.org/officeDocument/2006/relationships/slide" Target="slides/slide6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17.xml"/><Relationship Id="rId165" Type="http://schemas.openxmlformats.org/officeDocument/2006/relationships/theme" Target="theme/theme1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7.xml"/><Relationship Id="rId155" Type="http://schemas.openxmlformats.org/officeDocument/2006/relationships/slide" Target="slides/slide12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slide" Target="slides/slide2.xml"/><Relationship Id="rId161" Type="http://schemas.openxmlformats.org/officeDocument/2006/relationships/slide" Target="slides/slide18.xml"/><Relationship Id="rId16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43" Type="http://schemas.openxmlformats.org/officeDocument/2006/relationships/slideMaster" Target="slideMasters/slideMaster3.xml"/><Relationship Id="rId148" Type="http://schemas.openxmlformats.org/officeDocument/2006/relationships/slide" Target="slides/slide5.xml"/><Relationship Id="rId151" Type="http://schemas.openxmlformats.org/officeDocument/2006/relationships/slide" Target="slides/slide8.xml"/><Relationship Id="rId156" Type="http://schemas.openxmlformats.org/officeDocument/2006/relationships/slide" Target="slides/slide13.xml"/><Relationship Id="rId16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slideMaster" Target="slideMasters/slideMaster1.xml"/><Relationship Id="rId146" Type="http://schemas.openxmlformats.org/officeDocument/2006/relationships/slide" Target="slides/slide3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slide" Target="slides/slide14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9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slide" Target="slides/slide4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Master" Target="slideMasters/slideMaster2.xml"/><Relationship Id="rId163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slide" Target="slides/slide15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7BEAD-063C-4C6A-A6E5-1351BCAE3B4D}" type="doc">
      <dgm:prSet loTypeId="urn:microsoft.com/office/officeart/2011/layout/HexagonRadial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91F67E-E689-435C-ADA1-18CB4475842E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DART</a:t>
          </a:r>
        </a:p>
      </dgm:t>
    </dgm:pt>
    <dgm:pt modelId="{7A39ECDA-FA51-4776-BDF0-704169313643}" type="parTrans" cxnId="{C7CAF9C2-06E6-4B40-B169-C4D1E57CF5BA}">
      <dgm:prSet/>
      <dgm:spPr/>
      <dgm:t>
        <a:bodyPr/>
        <a:lstStyle/>
        <a:p>
          <a:endParaRPr lang="en-US"/>
        </a:p>
      </dgm:t>
    </dgm:pt>
    <dgm:pt modelId="{BBAB41C4-88E7-465E-A7B7-849A95237CAD}" type="sibTrans" cxnId="{C7CAF9C2-06E6-4B40-B169-C4D1E57CF5BA}">
      <dgm:prSet/>
      <dgm:spPr/>
      <dgm:t>
        <a:bodyPr/>
        <a:lstStyle/>
        <a:p>
          <a:endParaRPr lang="en-US"/>
        </a:p>
      </dgm:t>
    </dgm:pt>
    <dgm:pt modelId="{FC2AC910-F9B4-49DA-A549-60490C85B9D0}">
      <dgm:prSet phldrT="[Text]"/>
      <dgm:spPr>
        <a:solidFill>
          <a:srgbClr val="CC0099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HTS</a:t>
          </a:r>
          <a:endParaRPr lang="en-US" dirty="0">
            <a:solidFill>
              <a:schemeClr val="bg1"/>
            </a:solidFill>
          </a:endParaRPr>
        </a:p>
      </dgm:t>
    </dgm:pt>
    <dgm:pt modelId="{9CDD270D-C270-4393-A87E-0737136F1A52}" type="parTrans" cxnId="{FA2C6E0F-5A0B-480F-A7CC-39059BC1CAB9}">
      <dgm:prSet/>
      <dgm:spPr/>
      <dgm:t>
        <a:bodyPr/>
        <a:lstStyle/>
        <a:p>
          <a:endParaRPr lang="en-US"/>
        </a:p>
      </dgm:t>
    </dgm:pt>
    <dgm:pt modelId="{35A7F6FD-D2C1-4DE0-95C4-83B9CCA8B5B4}" type="sibTrans" cxnId="{FA2C6E0F-5A0B-480F-A7CC-39059BC1CAB9}">
      <dgm:prSet/>
      <dgm:spPr/>
      <dgm:t>
        <a:bodyPr/>
        <a:lstStyle/>
        <a:p>
          <a:endParaRPr lang="en-US"/>
        </a:p>
      </dgm:t>
    </dgm:pt>
    <dgm:pt modelId="{BEE6EB0D-F96B-40DF-A042-55FCEF24A85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HTE</a:t>
          </a:r>
        </a:p>
      </dgm:t>
    </dgm:pt>
    <dgm:pt modelId="{C3C6C11B-6189-4928-8726-8631C46E7F90}" type="parTrans" cxnId="{D27BF717-77BA-4C5C-8FA8-A6F3A4CB80F9}">
      <dgm:prSet/>
      <dgm:spPr/>
      <dgm:t>
        <a:bodyPr/>
        <a:lstStyle/>
        <a:p>
          <a:endParaRPr lang="en-US"/>
        </a:p>
      </dgm:t>
    </dgm:pt>
    <dgm:pt modelId="{FC9F331D-74F8-4CBD-84E8-E3FEC6A51387}" type="sibTrans" cxnId="{D27BF717-77BA-4C5C-8FA8-A6F3A4CB80F9}">
      <dgm:prSet/>
      <dgm:spPr/>
      <dgm:t>
        <a:bodyPr/>
        <a:lstStyle/>
        <a:p>
          <a:endParaRPr lang="en-US"/>
        </a:p>
      </dgm:t>
    </dgm:pt>
    <dgm:pt modelId="{09F3BC30-DECB-4384-AE71-73B359B7EB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SAR</a:t>
          </a:r>
        </a:p>
      </dgm:t>
    </dgm:pt>
    <dgm:pt modelId="{670A90AF-15B1-417C-80FD-A410F2CEAAC9}" type="parTrans" cxnId="{C0547346-159C-47CC-8E1D-A1AC9840404D}">
      <dgm:prSet/>
      <dgm:spPr/>
      <dgm:t>
        <a:bodyPr/>
        <a:lstStyle/>
        <a:p>
          <a:endParaRPr lang="en-US"/>
        </a:p>
      </dgm:t>
    </dgm:pt>
    <dgm:pt modelId="{EC816D96-6F85-4F48-9141-2F648C198C55}" type="sibTrans" cxnId="{C0547346-159C-47CC-8E1D-A1AC9840404D}">
      <dgm:prSet/>
      <dgm:spPr/>
      <dgm:t>
        <a:bodyPr/>
        <a:lstStyle/>
        <a:p>
          <a:endParaRPr lang="en-US"/>
        </a:p>
      </dgm:t>
    </dgm:pt>
    <dgm:pt modelId="{442691FE-BD8F-47FC-8016-1345E76312E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HTK</a:t>
          </a:r>
        </a:p>
      </dgm:t>
    </dgm:pt>
    <dgm:pt modelId="{DAF0B84E-256B-42A0-AAF2-2466D3705A55}" type="parTrans" cxnId="{E139DDA2-4393-49CE-BE0E-D828AA2A7840}">
      <dgm:prSet/>
      <dgm:spPr/>
      <dgm:t>
        <a:bodyPr/>
        <a:lstStyle/>
        <a:p>
          <a:endParaRPr lang="en-US"/>
        </a:p>
      </dgm:t>
    </dgm:pt>
    <dgm:pt modelId="{FBEFCB80-B27A-4532-A0A5-8675E65AA480}" type="sibTrans" cxnId="{E139DDA2-4393-49CE-BE0E-D828AA2A7840}">
      <dgm:prSet/>
      <dgm:spPr/>
      <dgm:t>
        <a:bodyPr/>
        <a:lstStyle/>
        <a:p>
          <a:endParaRPr lang="en-US"/>
        </a:p>
      </dgm:t>
    </dgm:pt>
    <dgm:pt modelId="{A06D6739-78E7-4A61-BD32-F9A2BA9C8EE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AOP</a:t>
          </a:r>
        </a:p>
      </dgm:t>
    </dgm:pt>
    <dgm:pt modelId="{90A9F982-FB0C-4A42-95A2-8904456CBDEB}" type="parTrans" cxnId="{650051AA-8B21-4CB9-80A1-7DAB2D5AAC75}">
      <dgm:prSet/>
      <dgm:spPr/>
      <dgm:t>
        <a:bodyPr/>
        <a:lstStyle/>
        <a:p>
          <a:endParaRPr lang="en-US"/>
        </a:p>
      </dgm:t>
    </dgm:pt>
    <dgm:pt modelId="{4E677153-3074-4060-928A-034145A3C740}" type="sibTrans" cxnId="{650051AA-8B21-4CB9-80A1-7DAB2D5AAC75}">
      <dgm:prSet/>
      <dgm:spPr/>
      <dgm:t>
        <a:bodyPr/>
        <a:lstStyle/>
        <a:p>
          <a:endParaRPr lang="en-US"/>
        </a:p>
      </dgm:t>
    </dgm:pt>
    <dgm:pt modelId="{03518DA2-9B73-4179-8607-57822D6E8FD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ABM</a:t>
          </a:r>
        </a:p>
      </dgm:t>
    </dgm:pt>
    <dgm:pt modelId="{E884EEFD-187C-4FDF-ACFA-C679182C12FA}" type="sibTrans" cxnId="{8D8FABC3-E09B-4D9E-B32A-C354CBE52FD6}">
      <dgm:prSet/>
      <dgm:spPr/>
      <dgm:t>
        <a:bodyPr/>
        <a:lstStyle/>
        <a:p>
          <a:endParaRPr lang="en-US"/>
        </a:p>
      </dgm:t>
    </dgm:pt>
    <dgm:pt modelId="{4441C146-6004-4A22-A2E4-393A602B2F87}" type="parTrans" cxnId="{8D8FABC3-E09B-4D9E-B32A-C354CBE52FD6}">
      <dgm:prSet/>
      <dgm:spPr/>
      <dgm:t>
        <a:bodyPr/>
        <a:lstStyle/>
        <a:p>
          <a:endParaRPr lang="en-US"/>
        </a:p>
      </dgm:t>
    </dgm:pt>
    <dgm:pt modelId="{5529EE4A-FBD4-4199-B309-0AAAC5968D8B}" type="pres">
      <dgm:prSet presAssocID="{9067BEAD-063C-4C6A-A6E5-1351BCAE3B4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9C39B78-7701-404D-8933-2E36364F9105}" type="pres">
      <dgm:prSet presAssocID="{3A91F67E-E689-435C-ADA1-18CB4475842E}" presName="Parent" presStyleLbl="node0" presStyleIdx="0" presStyleCnt="1">
        <dgm:presLayoutVars>
          <dgm:chMax val="6"/>
          <dgm:chPref val="6"/>
        </dgm:presLayoutVars>
      </dgm:prSet>
      <dgm:spPr/>
    </dgm:pt>
    <dgm:pt modelId="{39182BE9-F388-49F1-90BF-D8A9686F70CC}" type="pres">
      <dgm:prSet presAssocID="{FC2AC910-F9B4-49DA-A549-60490C85B9D0}" presName="Accent1" presStyleCnt="0"/>
      <dgm:spPr/>
    </dgm:pt>
    <dgm:pt modelId="{50B13A07-39B5-4D77-AECB-006039021E05}" type="pres">
      <dgm:prSet presAssocID="{FC2AC910-F9B4-49DA-A549-60490C85B9D0}" presName="Accent" presStyleLbl="bgShp" presStyleIdx="0" presStyleCnt="6"/>
      <dgm:spPr/>
    </dgm:pt>
    <dgm:pt modelId="{A9C09896-93E9-44E9-A826-73B382286972}" type="pres">
      <dgm:prSet presAssocID="{FC2AC910-F9B4-49DA-A549-60490C85B9D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FD290B5-5730-42A1-BCBE-3F196F3F26AC}" type="pres">
      <dgm:prSet presAssocID="{BEE6EB0D-F96B-40DF-A042-55FCEF24A851}" presName="Accent2" presStyleCnt="0"/>
      <dgm:spPr/>
    </dgm:pt>
    <dgm:pt modelId="{B44BE6A7-7560-43AB-8575-0D27B2700F19}" type="pres">
      <dgm:prSet presAssocID="{BEE6EB0D-F96B-40DF-A042-55FCEF24A851}" presName="Accent" presStyleLbl="bgShp" presStyleIdx="1" presStyleCnt="6"/>
      <dgm:spPr>
        <a:noFill/>
      </dgm:spPr>
    </dgm:pt>
    <dgm:pt modelId="{E83505FB-84F8-4DED-B9F0-EED571D7247A}" type="pres">
      <dgm:prSet presAssocID="{BEE6EB0D-F96B-40DF-A042-55FCEF24A85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9A2D222-AA84-4340-8B67-10C54ED6A75D}" type="pres">
      <dgm:prSet presAssocID="{09F3BC30-DECB-4384-AE71-73B359B7EB8E}" presName="Accent3" presStyleCnt="0"/>
      <dgm:spPr/>
    </dgm:pt>
    <dgm:pt modelId="{87B8B2EC-A581-4AA4-8846-EA49621E7513}" type="pres">
      <dgm:prSet presAssocID="{09F3BC30-DECB-4384-AE71-73B359B7EB8E}" presName="Accent" presStyleLbl="bgShp" presStyleIdx="2" presStyleCnt="6"/>
      <dgm:spPr>
        <a:noFill/>
      </dgm:spPr>
    </dgm:pt>
    <dgm:pt modelId="{0FF02747-3C2F-4CED-B3E3-E2C8E29B9F3B}" type="pres">
      <dgm:prSet presAssocID="{09F3BC30-DECB-4384-AE71-73B359B7EB8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FDF2139-5B76-48AA-B444-B473FFEAA56D}" type="pres">
      <dgm:prSet presAssocID="{442691FE-BD8F-47FC-8016-1345E76312EE}" presName="Accent4" presStyleCnt="0"/>
      <dgm:spPr/>
    </dgm:pt>
    <dgm:pt modelId="{3AD04F5A-D8C3-40AD-AEFA-61A6DCF77A1A}" type="pres">
      <dgm:prSet presAssocID="{442691FE-BD8F-47FC-8016-1345E76312EE}" presName="Accent" presStyleLbl="bgShp" presStyleIdx="3" presStyleCnt="6"/>
      <dgm:spPr>
        <a:noFill/>
      </dgm:spPr>
    </dgm:pt>
    <dgm:pt modelId="{2101F4B3-5F5D-40FC-AF3C-FBA03FD7563A}" type="pres">
      <dgm:prSet presAssocID="{442691FE-BD8F-47FC-8016-1345E76312E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1D47EA4-BEE7-4424-8869-0275F6FCD297}" type="pres">
      <dgm:prSet presAssocID="{A06D6739-78E7-4A61-BD32-F9A2BA9C8EEF}" presName="Accent5" presStyleCnt="0"/>
      <dgm:spPr/>
    </dgm:pt>
    <dgm:pt modelId="{FB567D15-F08D-4580-BEC7-0F82CDE5A453}" type="pres">
      <dgm:prSet presAssocID="{A06D6739-78E7-4A61-BD32-F9A2BA9C8EEF}" presName="Accent" presStyleLbl="bgShp" presStyleIdx="4" presStyleCnt="6"/>
      <dgm:spPr>
        <a:noFill/>
      </dgm:spPr>
    </dgm:pt>
    <dgm:pt modelId="{C38D5A2F-0348-4B3B-A753-60D246871996}" type="pres">
      <dgm:prSet presAssocID="{A06D6739-78E7-4A61-BD32-F9A2BA9C8EE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E488817-7884-4E29-8D45-08A48BD47C47}" type="pres">
      <dgm:prSet presAssocID="{03518DA2-9B73-4179-8607-57822D6E8FD6}" presName="Accent6" presStyleCnt="0"/>
      <dgm:spPr/>
    </dgm:pt>
    <dgm:pt modelId="{AFB2BB15-109D-4B21-9942-45016786F1FD}" type="pres">
      <dgm:prSet presAssocID="{03518DA2-9B73-4179-8607-57822D6E8FD6}" presName="Accent" presStyleLbl="bgShp" presStyleIdx="5" presStyleCnt="6"/>
      <dgm:spPr>
        <a:noFill/>
      </dgm:spPr>
    </dgm:pt>
    <dgm:pt modelId="{AD2392A1-99CD-4F4E-8B0B-A31EDBA88BAD}" type="pres">
      <dgm:prSet presAssocID="{03518DA2-9B73-4179-8607-57822D6E8FD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1521611-AB1A-4853-A49B-CC86DCC157BB}" type="presOf" srcId="{09F3BC30-DECB-4384-AE71-73B359B7EB8E}" destId="{0FF02747-3C2F-4CED-B3E3-E2C8E29B9F3B}" srcOrd="0" destOrd="0" presId="urn:microsoft.com/office/officeart/2011/layout/HexagonRadial"/>
    <dgm:cxn modelId="{C0547346-159C-47CC-8E1D-A1AC9840404D}" srcId="{3A91F67E-E689-435C-ADA1-18CB4475842E}" destId="{09F3BC30-DECB-4384-AE71-73B359B7EB8E}" srcOrd="2" destOrd="0" parTransId="{670A90AF-15B1-417C-80FD-A410F2CEAAC9}" sibTransId="{EC816D96-6F85-4F48-9141-2F648C198C55}"/>
    <dgm:cxn modelId="{650051AA-8B21-4CB9-80A1-7DAB2D5AAC75}" srcId="{3A91F67E-E689-435C-ADA1-18CB4475842E}" destId="{A06D6739-78E7-4A61-BD32-F9A2BA9C8EEF}" srcOrd="4" destOrd="0" parTransId="{90A9F982-FB0C-4A42-95A2-8904456CBDEB}" sibTransId="{4E677153-3074-4060-928A-034145A3C740}"/>
    <dgm:cxn modelId="{0A18048A-84C7-4D60-83AA-BE76E31277B5}" type="presOf" srcId="{BEE6EB0D-F96B-40DF-A042-55FCEF24A851}" destId="{E83505FB-84F8-4DED-B9F0-EED571D7247A}" srcOrd="0" destOrd="0" presId="urn:microsoft.com/office/officeart/2011/layout/HexagonRadial"/>
    <dgm:cxn modelId="{D27BF717-77BA-4C5C-8FA8-A6F3A4CB80F9}" srcId="{3A91F67E-E689-435C-ADA1-18CB4475842E}" destId="{BEE6EB0D-F96B-40DF-A042-55FCEF24A851}" srcOrd="1" destOrd="0" parTransId="{C3C6C11B-6189-4928-8726-8631C46E7F90}" sibTransId="{FC9F331D-74F8-4CBD-84E8-E3FEC6A51387}"/>
    <dgm:cxn modelId="{3DAD0B92-3931-43A1-9034-801F9E8CF6AD}" type="presOf" srcId="{FC2AC910-F9B4-49DA-A549-60490C85B9D0}" destId="{A9C09896-93E9-44E9-A826-73B382286972}" srcOrd="0" destOrd="0" presId="urn:microsoft.com/office/officeart/2011/layout/HexagonRadial"/>
    <dgm:cxn modelId="{8D8FABC3-E09B-4D9E-B32A-C354CBE52FD6}" srcId="{3A91F67E-E689-435C-ADA1-18CB4475842E}" destId="{03518DA2-9B73-4179-8607-57822D6E8FD6}" srcOrd="5" destOrd="0" parTransId="{4441C146-6004-4A22-A2E4-393A602B2F87}" sibTransId="{E884EEFD-187C-4FDF-ACFA-C679182C12FA}"/>
    <dgm:cxn modelId="{EFE1BA7B-D824-452C-BFB1-A68489B7A16F}" type="presOf" srcId="{442691FE-BD8F-47FC-8016-1345E76312EE}" destId="{2101F4B3-5F5D-40FC-AF3C-FBA03FD7563A}" srcOrd="0" destOrd="0" presId="urn:microsoft.com/office/officeart/2011/layout/HexagonRadial"/>
    <dgm:cxn modelId="{C7CAF9C2-06E6-4B40-B169-C4D1E57CF5BA}" srcId="{9067BEAD-063C-4C6A-A6E5-1351BCAE3B4D}" destId="{3A91F67E-E689-435C-ADA1-18CB4475842E}" srcOrd="0" destOrd="0" parTransId="{7A39ECDA-FA51-4776-BDF0-704169313643}" sibTransId="{BBAB41C4-88E7-465E-A7B7-849A95237CAD}"/>
    <dgm:cxn modelId="{8CFEA322-4539-4CE9-A34C-E7043A4299D6}" type="presOf" srcId="{3A91F67E-E689-435C-ADA1-18CB4475842E}" destId="{99C39B78-7701-404D-8933-2E36364F9105}" srcOrd="0" destOrd="0" presId="urn:microsoft.com/office/officeart/2011/layout/HexagonRadial"/>
    <dgm:cxn modelId="{D9F95FBF-56E8-4C0D-8E23-E1AA5547FB04}" type="presOf" srcId="{9067BEAD-063C-4C6A-A6E5-1351BCAE3B4D}" destId="{5529EE4A-FBD4-4199-B309-0AAAC5968D8B}" srcOrd="0" destOrd="0" presId="urn:microsoft.com/office/officeart/2011/layout/HexagonRadial"/>
    <dgm:cxn modelId="{FA2C6E0F-5A0B-480F-A7CC-39059BC1CAB9}" srcId="{3A91F67E-E689-435C-ADA1-18CB4475842E}" destId="{FC2AC910-F9B4-49DA-A549-60490C85B9D0}" srcOrd="0" destOrd="0" parTransId="{9CDD270D-C270-4393-A87E-0737136F1A52}" sibTransId="{35A7F6FD-D2C1-4DE0-95C4-83B9CCA8B5B4}"/>
    <dgm:cxn modelId="{0F42ABBF-5B6D-47BA-BE09-0370CA42A4F7}" type="presOf" srcId="{A06D6739-78E7-4A61-BD32-F9A2BA9C8EEF}" destId="{C38D5A2F-0348-4B3B-A753-60D246871996}" srcOrd="0" destOrd="0" presId="urn:microsoft.com/office/officeart/2011/layout/HexagonRadial"/>
    <dgm:cxn modelId="{E139DDA2-4393-49CE-BE0E-D828AA2A7840}" srcId="{3A91F67E-E689-435C-ADA1-18CB4475842E}" destId="{442691FE-BD8F-47FC-8016-1345E76312EE}" srcOrd="3" destOrd="0" parTransId="{DAF0B84E-256B-42A0-AAF2-2466D3705A55}" sibTransId="{FBEFCB80-B27A-4532-A0A5-8675E65AA480}"/>
    <dgm:cxn modelId="{C4DB93FD-E13A-4B5F-9368-A53EE8D8B6FE}" type="presOf" srcId="{03518DA2-9B73-4179-8607-57822D6E8FD6}" destId="{AD2392A1-99CD-4F4E-8B0B-A31EDBA88BAD}" srcOrd="0" destOrd="0" presId="urn:microsoft.com/office/officeart/2011/layout/HexagonRadial"/>
    <dgm:cxn modelId="{9AE4ABB9-1B66-4734-9757-2798130C2DAC}" type="presParOf" srcId="{5529EE4A-FBD4-4199-B309-0AAAC5968D8B}" destId="{99C39B78-7701-404D-8933-2E36364F9105}" srcOrd="0" destOrd="0" presId="urn:microsoft.com/office/officeart/2011/layout/HexagonRadial"/>
    <dgm:cxn modelId="{327F1821-857E-4039-A325-01A5A5C6DD2E}" type="presParOf" srcId="{5529EE4A-FBD4-4199-B309-0AAAC5968D8B}" destId="{39182BE9-F388-49F1-90BF-D8A9686F70CC}" srcOrd="1" destOrd="0" presId="urn:microsoft.com/office/officeart/2011/layout/HexagonRadial"/>
    <dgm:cxn modelId="{3330BFB7-6090-486A-9B33-7C4F5FC01C0E}" type="presParOf" srcId="{39182BE9-F388-49F1-90BF-D8A9686F70CC}" destId="{50B13A07-39B5-4D77-AECB-006039021E05}" srcOrd="0" destOrd="0" presId="urn:microsoft.com/office/officeart/2011/layout/HexagonRadial"/>
    <dgm:cxn modelId="{ED1B8753-E4FF-44AD-8043-8F1A2C662E6B}" type="presParOf" srcId="{5529EE4A-FBD4-4199-B309-0AAAC5968D8B}" destId="{A9C09896-93E9-44E9-A826-73B382286972}" srcOrd="2" destOrd="0" presId="urn:microsoft.com/office/officeart/2011/layout/HexagonRadial"/>
    <dgm:cxn modelId="{AB6B6428-FB17-4E38-85B5-5D6879B2DC19}" type="presParOf" srcId="{5529EE4A-FBD4-4199-B309-0AAAC5968D8B}" destId="{6FD290B5-5730-42A1-BCBE-3F196F3F26AC}" srcOrd="3" destOrd="0" presId="urn:microsoft.com/office/officeart/2011/layout/HexagonRadial"/>
    <dgm:cxn modelId="{1B21F2C5-51BB-423C-844F-8E3385B2A194}" type="presParOf" srcId="{6FD290B5-5730-42A1-BCBE-3F196F3F26AC}" destId="{B44BE6A7-7560-43AB-8575-0D27B2700F19}" srcOrd="0" destOrd="0" presId="urn:microsoft.com/office/officeart/2011/layout/HexagonRadial"/>
    <dgm:cxn modelId="{F6530FA6-731B-49E7-9362-241D32CBCF38}" type="presParOf" srcId="{5529EE4A-FBD4-4199-B309-0AAAC5968D8B}" destId="{E83505FB-84F8-4DED-B9F0-EED571D7247A}" srcOrd="4" destOrd="0" presId="urn:microsoft.com/office/officeart/2011/layout/HexagonRadial"/>
    <dgm:cxn modelId="{9686643A-1E51-4201-B485-C2EE57FFA1E2}" type="presParOf" srcId="{5529EE4A-FBD4-4199-B309-0AAAC5968D8B}" destId="{F9A2D222-AA84-4340-8B67-10C54ED6A75D}" srcOrd="5" destOrd="0" presId="urn:microsoft.com/office/officeart/2011/layout/HexagonRadial"/>
    <dgm:cxn modelId="{8686F9E5-F064-4982-831E-4C5AAA93099C}" type="presParOf" srcId="{F9A2D222-AA84-4340-8B67-10C54ED6A75D}" destId="{87B8B2EC-A581-4AA4-8846-EA49621E7513}" srcOrd="0" destOrd="0" presId="urn:microsoft.com/office/officeart/2011/layout/HexagonRadial"/>
    <dgm:cxn modelId="{8009F6B6-4F3F-4392-9CDD-A223F27F8DDF}" type="presParOf" srcId="{5529EE4A-FBD4-4199-B309-0AAAC5968D8B}" destId="{0FF02747-3C2F-4CED-B3E3-E2C8E29B9F3B}" srcOrd="6" destOrd="0" presId="urn:microsoft.com/office/officeart/2011/layout/HexagonRadial"/>
    <dgm:cxn modelId="{EAF5C8E4-A9D3-4D2D-A64E-62911B650E82}" type="presParOf" srcId="{5529EE4A-FBD4-4199-B309-0AAAC5968D8B}" destId="{EFDF2139-5B76-48AA-B444-B473FFEAA56D}" srcOrd="7" destOrd="0" presId="urn:microsoft.com/office/officeart/2011/layout/HexagonRadial"/>
    <dgm:cxn modelId="{16DF745B-E69B-48A0-9F29-38D6146D940B}" type="presParOf" srcId="{EFDF2139-5B76-48AA-B444-B473FFEAA56D}" destId="{3AD04F5A-D8C3-40AD-AEFA-61A6DCF77A1A}" srcOrd="0" destOrd="0" presId="urn:microsoft.com/office/officeart/2011/layout/HexagonRadial"/>
    <dgm:cxn modelId="{D7D0D1EE-D52A-48C5-AE04-DA99B49F0865}" type="presParOf" srcId="{5529EE4A-FBD4-4199-B309-0AAAC5968D8B}" destId="{2101F4B3-5F5D-40FC-AF3C-FBA03FD7563A}" srcOrd="8" destOrd="0" presId="urn:microsoft.com/office/officeart/2011/layout/HexagonRadial"/>
    <dgm:cxn modelId="{A26B4952-2393-4317-B7AA-0E999E43FD30}" type="presParOf" srcId="{5529EE4A-FBD4-4199-B309-0AAAC5968D8B}" destId="{91D47EA4-BEE7-4424-8869-0275F6FCD297}" srcOrd="9" destOrd="0" presId="urn:microsoft.com/office/officeart/2011/layout/HexagonRadial"/>
    <dgm:cxn modelId="{5B32CDC6-BEBE-4988-A3FA-E980AF842214}" type="presParOf" srcId="{91D47EA4-BEE7-4424-8869-0275F6FCD297}" destId="{FB567D15-F08D-4580-BEC7-0F82CDE5A453}" srcOrd="0" destOrd="0" presId="urn:microsoft.com/office/officeart/2011/layout/HexagonRadial"/>
    <dgm:cxn modelId="{9476BF80-7419-437A-A870-F8FCC6BF5FDB}" type="presParOf" srcId="{5529EE4A-FBD4-4199-B309-0AAAC5968D8B}" destId="{C38D5A2F-0348-4B3B-A753-60D246871996}" srcOrd="10" destOrd="0" presId="urn:microsoft.com/office/officeart/2011/layout/HexagonRadial"/>
    <dgm:cxn modelId="{75DD09FD-2A5D-4FB0-A372-8789E2DC14C7}" type="presParOf" srcId="{5529EE4A-FBD4-4199-B309-0AAAC5968D8B}" destId="{3E488817-7884-4E29-8D45-08A48BD47C47}" srcOrd="11" destOrd="0" presId="urn:microsoft.com/office/officeart/2011/layout/HexagonRadial"/>
    <dgm:cxn modelId="{88163F67-C2F5-4977-80A6-595B2BA0AAD8}" type="presParOf" srcId="{3E488817-7884-4E29-8D45-08A48BD47C47}" destId="{AFB2BB15-109D-4B21-9942-45016786F1FD}" srcOrd="0" destOrd="0" presId="urn:microsoft.com/office/officeart/2011/layout/HexagonRadial"/>
    <dgm:cxn modelId="{4352F8E9-F4E8-4588-BC2C-94726DC7C54C}" type="presParOf" srcId="{5529EE4A-FBD4-4199-B309-0AAAC5968D8B}" destId="{AD2392A1-99CD-4F4E-8B0B-A31EDBA88BA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39B78-7701-404D-8933-2E36364F9105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DART</a:t>
          </a:r>
        </a:p>
      </dsp:txBody>
      <dsp:txXfrm>
        <a:off x="2490752" y="1549923"/>
        <a:ext cx="1114106" cy="963746"/>
      </dsp:txXfrm>
    </dsp:sp>
    <dsp:sp modelId="{B44BE6A7-7560-43AB-8575-0D27B2700F19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09896-93E9-44E9-A826-73B382286972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CC00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HTS</a:t>
          </a:r>
          <a:endParaRPr lang="en-US" sz="3300" kern="1200" dirty="0">
            <a:solidFill>
              <a:schemeClr val="bg1"/>
            </a:solidFill>
          </a:endParaRPr>
        </a:p>
      </dsp:txBody>
      <dsp:txXfrm>
        <a:off x="2594415" y="195784"/>
        <a:ext cx="912982" cy="789836"/>
      </dsp:txXfrm>
    </dsp:sp>
    <dsp:sp modelId="{87B8B2EC-A581-4AA4-8846-EA49621E7513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505FB-84F8-4DED-B9F0-EED571D7247A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HTE</a:t>
          </a:r>
        </a:p>
      </dsp:txBody>
      <dsp:txXfrm>
        <a:off x="3846830" y="922427"/>
        <a:ext cx="912982" cy="789836"/>
      </dsp:txXfrm>
    </dsp:sp>
    <dsp:sp modelId="{3AD04F5A-D8C3-40AD-AEFA-61A6DCF77A1A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02747-3C2F-4CED-B3E3-E2C8E29B9F3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SAR</a:t>
          </a:r>
        </a:p>
      </dsp:txBody>
      <dsp:txXfrm>
        <a:off x="3846830" y="2350923"/>
        <a:ext cx="912982" cy="789836"/>
      </dsp:txXfrm>
    </dsp:sp>
    <dsp:sp modelId="{FB567D15-F08D-4580-BEC7-0F82CDE5A453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1F4B3-5F5D-40FC-AF3C-FBA03FD7563A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HTK</a:t>
          </a:r>
        </a:p>
      </dsp:txBody>
      <dsp:txXfrm>
        <a:off x="2594415" y="3078379"/>
        <a:ext cx="912982" cy="789836"/>
      </dsp:txXfrm>
    </dsp:sp>
    <dsp:sp modelId="{AFB2BB15-109D-4B21-9942-45016786F1FD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D5A2F-0348-4B3B-A753-60D246871996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AOP</a:t>
          </a:r>
        </a:p>
      </dsp:txBody>
      <dsp:txXfrm>
        <a:off x="1336187" y="2351736"/>
        <a:ext cx="912982" cy="789836"/>
      </dsp:txXfrm>
    </dsp:sp>
    <dsp:sp modelId="{AD2392A1-99CD-4F4E-8B0B-A31EDBA88BAD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ABM</a:t>
          </a:r>
        </a:p>
      </dsp:txBody>
      <dsp:txXfrm>
        <a:off x="1336187" y="920801"/>
        <a:ext cx="912982" cy="789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9C1F8-4183-400E-95C8-FB395EC6FE5A}" type="datetimeFigureOut">
              <a:rPr lang="en-US" smtClean="0"/>
              <a:t>9/8/2017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2ED86-859B-4F1F-A450-3B8ACAE84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3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2871">
              <a:defRPr/>
            </a:pPr>
            <a:fld id="{3DC0CCA4-51B8-4FCB-A733-D8D304988636}" type="slidenum">
              <a:rPr lang="en-US" sz="1800" kern="0">
                <a:solidFill>
                  <a:srgbClr val="000000"/>
                </a:solidFill>
              </a:rPr>
              <a:pPr defTabSz="932871">
                <a:defRPr/>
              </a:pPr>
              <a:t>9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330" y="4641998"/>
            <a:ext cx="6536331" cy="4685381"/>
          </a:xfrm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831D-AFEE-4196-911B-8D3FB090B800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E98-9DAA-4EF2-AC57-042952E15273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B8CB-3103-4BE7-9F68-07ED19BC5F13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462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B61BEF0D-F0BB-DE4B-95CE-6DB70DBA9567}" type="datetimeFigureOut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9/8/2017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28C74D1-5BB3-4042-95B1-41E651D77544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2750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96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3897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413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0455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665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A162-3B26-4C86-AFD3-7DB7B9EC19D9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6622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6121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487456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7869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73761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0002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2278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4935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2625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4E65F2C7-BE46-4A47-9BC5-19B85FAA3C5A}" type="datetime1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9/8/2017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28C74D1-5BB3-4042-95B1-41E651D77544}" type="slidenum">
              <a:rPr lang="en-US" sz="1800" kern="0" smtClean="0">
                <a:solidFill>
                  <a:sysClr val="windowText" lastClr="000000"/>
                </a:solidFill>
              </a:rPr>
              <a:pPr defTabSz="914400"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3E01-EC19-4D17-AD9E-171720D6B52F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7718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2858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17542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2236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3948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6908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7923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0714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80313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24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EC74E-E311-43DA-9635-88B09558C398}" type="datetime1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689132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2283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2542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791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179F-0348-4601-A949-93B70C29AD50}" type="datetime1">
              <a:rPr lang="en-US" smtClean="0"/>
              <a:t>9/8/2017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82D45-EF28-4311-A46E-FC3F470C9F4C}" type="datetime1">
              <a:rPr lang="en-US" smtClean="0"/>
              <a:t>9/8/2017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E876-34F8-48A0-9436-D325A75A9CA8}" type="datetime1">
              <a:rPr lang="en-US" smtClean="0"/>
              <a:t>9/8/2017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54504-BBDD-4E3C-8470-9E98EE0AB786}" type="datetime1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44D9-BE54-4C12-9BCA-21B7D6B82A26}" type="datetime1">
              <a:rPr lang="en-US" smtClean="0"/>
              <a:t>9/8/2017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A371-E7A8-48E3-B45D-55F5100507E6}" type="datetime1">
              <a:rPr lang="en-US" smtClean="0"/>
              <a:t>9/8/2017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18E4E-7861-4F6E-9788-BE9C6E311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7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2" descr="backgrounds_2955d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1588"/>
            <a:ext cx="9148763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4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F89F7-07BB-459F-B2A0-F7C97A268E24}" type="datetime1">
              <a:rPr lang="en-US" smtClean="0"/>
              <a:t>9/8/2017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2" descr="backgrounds_2955d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1588"/>
            <a:ext cx="9148763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42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41.png"/><Relationship Id="rId2" Type="http://schemas.openxmlformats.org/officeDocument/2006/relationships/video" Target="../media/media2.mp4"/><Relationship Id="rId16" Type="http://schemas.openxmlformats.org/officeDocument/2006/relationships/image" Target="../media/image4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0.png"/><Relationship Id="rId5" Type="http://schemas.microsoft.com/office/2007/relationships/media" Target="../media/media4.mp4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v-Embryo_final_art (5x200)"/>
          <p:cNvPicPr>
            <a:picLocks noChangeAspect="1" noChangeArrowheads="1"/>
          </p:cNvPicPr>
          <p:nvPr/>
        </p:nvPicPr>
        <p:blipFill>
          <a:blip r:embed="rId2" cstate="email"/>
          <a:srcRect l="1042" t="2182" r="1007" b="1768"/>
          <a:stretch>
            <a:fillRect/>
          </a:stretch>
        </p:blipFill>
        <p:spPr bwMode="auto">
          <a:xfrm>
            <a:off x="7247683" y="24420"/>
            <a:ext cx="1896317" cy="11121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305800" y="5822133"/>
            <a:ext cx="27432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05726"/>
            <a:ext cx="9163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 panose="020F0502020204030204" pitchFamily="34" charset="0"/>
              </a:rPr>
              <a:t>Symposium: Update on Integrated Approaches to Testing and Assessment (IATA) for DART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45th Conference of the European Teratology Society, September 7, 2017, Budapest</a:t>
            </a:r>
          </a:p>
          <a:p>
            <a:pPr algn="ctr"/>
            <a:endParaRPr lang="en-US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DISCLAIMER: The views expressed are those of the presenter and do not reflect Agency policy.</a:t>
            </a:r>
          </a:p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2712" y="2707653"/>
            <a:ext cx="57595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Thomas B. Knudsen, PhD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Developmental Systems Biologist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US EPA, National Center for Computational Toxicology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knudsen.thomas@epa.gov</a:t>
            </a:r>
          </a:p>
          <a:p>
            <a:pPr algn="ctr"/>
            <a:r>
              <a:rPr lang="en-US" sz="2000" u="sng" dirty="0">
                <a:latin typeface="Calibri" panose="020F0502020204030204" pitchFamily="34" charset="0"/>
              </a:rPr>
              <a:t>ORCID 0000-0002-5036-596x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20"/>
            <a:ext cx="1510810" cy="1430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158" y="1451614"/>
            <a:ext cx="7341642" cy="1068436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Computational embryology as an integrative platform for predictive DART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77662" y="6364629"/>
            <a:ext cx="20574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2298" y="210315"/>
            <a:ext cx="7940316" cy="3836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High-throughput kinetics</a:t>
            </a:r>
            <a:endParaRPr lang="en-US" sz="18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" y="867153"/>
            <a:ext cx="6797734" cy="5304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19" y="3481392"/>
            <a:ext cx="2490777" cy="268982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-29496" y="6444424"/>
            <a:ext cx="5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444">
              <a:buClr>
                <a:srgbClr val="FF0000"/>
              </a:buClr>
            </a:pPr>
            <a:r>
              <a:rPr lang="en-US" i="1" dirty="0">
                <a:latin typeface="Calibri" panose="020F0502020204030204" pitchFamily="34" charset="0"/>
              </a:rPr>
              <a:t>Kapraun et al. (2017) </a:t>
            </a:r>
            <a:r>
              <a:rPr lang="en-US" i="1" u="sng" dirty="0">
                <a:latin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</a:rPr>
              <a:t>manuscript in preparation).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62163" y="3481392"/>
            <a:ext cx="3346935" cy="16496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1762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INPUT: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metrics from human pregnancy (&gt; 1</a:t>
            </a:r>
            <a:r>
              <a:rPr lang="en-US" sz="2000" baseline="30000" dirty="0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trimester), SBML solver in Tellurium.</a:t>
            </a:r>
          </a:p>
          <a:p>
            <a:pPr marL="177800" indent="-176213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-1762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OUTPUT: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parameterized to run 585 ToxCast chemicals for fetal dosimetry.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7599969" y="1362714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8" y="903215"/>
            <a:ext cx="7317093" cy="45047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77662" y="6364629"/>
            <a:ext cx="20574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2298" y="210315"/>
            <a:ext cx="7940316" cy="3836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High-throughput exposure ratio</a:t>
            </a:r>
            <a:endParaRPr lang="en-US" sz="18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496" y="6444424"/>
            <a:ext cx="5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444">
              <a:buClr>
                <a:srgbClr val="FF0000"/>
              </a:buClr>
            </a:pPr>
            <a:r>
              <a:rPr lang="en-US" i="1" dirty="0">
                <a:latin typeface="Calibri" panose="020F0502020204030204" pitchFamily="34" charset="0"/>
              </a:rPr>
              <a:t>Ring et al. (2017) </a:t>
            </a:r>
            <a:r>
              <a:rPr lang="en-US" i="1" dirty="0"/>
              <a:t>Environment International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98" y="5575601"/>
            <a:ext cx="877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">
              <a:buClr>
                <a:srgbClr val="FF0000"/>
              </a:buClr>
            </a:pPr>
            <a:r>
              <a:rPr lang="en-US" b="1" dirty="0"/>
              <a:t>INPUT: </a:t>
            </a:r>
            <a:r>
              <a:rPr lang="en-US" dirty="0"/>
              <a:t>HTS data on bioactivity profiles (eg, AC50) and exposure for specific subpopulations.</a:t>
            </a:r>
          </a:p>
          <a:p>
            <a:pPr marL="52387">
              <a:buClr>
                <a:srgbClr val="FF0000"/>
              </a:buClr>
            </a:pPr>
            <a:r>
              <a:rPr lang="en-US" b="1" dirty="0"/>
              <a:t>OUTPUT:</a:t>
            </a:r>
            <a:r>
              <a:rPr lang="en-US" dirty="0"/>
              <a:t> margin between bioactivity and exposure for WOCBP.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8168991" y="341955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02" y="1753347"/>
            <a:ext cx="6310977" cy="35060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77662" y="6364629"/>
            <a:ext cx="20574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2298" y="210315"/>
            <a:ext cx="7940316" cy="38363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Structure-activity relationships</a:t>
            </a:r>
            <a:endParaRPr lang="en-US" sz="18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496" y="6444424"/>
            <a:ext cx="5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444">
              <a:buClr>
                <a:srgbClr val="FF0000"/>
              </a:buClr>
            </a:pPr>
            <a:r>
              <a:rPr lang="en-US" i="1" dirty="0">
                <a:latin typeface="Calibri" panose="020F0502020204030204" pitchFamily="34" charset="0"/>
              </a:rPr>
              <a:t>Wu et al (2013) </a:t>
            </a:r>
            <a:r>
              <a:rPr lang="en-US" i="1" dirty="0" err="1">
                <a:latin typeface="Calibri" panose="020F0502020204030204" pitchFamily="34" charset="0"/>
              </a:rPr>
              <a:t>Chem</a:t>
            </a:r>
            <a:r>
              <a:rPr lang="en-US" i="1" dirty="0">
                <a:latin typeface="Calibri" panose="020F0502020204030204" pitchFamily="34" charset="0"/>
              </a:rPr>
              <a:t> Res </a:t>
            </a:r>
            <a:r>
              <a:rPr lang="en-US" i="1" dirty="0" err="1">
                <a:latin typeface="Calibri" panose="020F0502020204030204" pitchFamily="34" charset="0"/>
              </a:rPr>
              <a:t>Toxicol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2298" y="777034"/>
            <a:ext cx="6932481" cy="6910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587">
              <a:buClr>
                <a:srgbClr val="FF0000"/>
              </a:buClr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INPUT: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716 chemicals with DART endpoints grouped into receptor binding and chemical domains (example – 5 parabens).</a:t>
            </a:r>
          </a:p>
          <a:p>
            <a:pPr marL="1587">
              <a:buClr>
                <a:srgbClr val="FF0000"/>
              </a:buClr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152949" y="1009992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2298" y="5143472"/>
            <a:ext cx="8512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>
              <a:buClr>
                <a:srgbClr val="FF0000"/>
              </a:buClr>
            </a:pPr>
            <a:endParaRPr lang="en-US" sz="2000" dirty="0">
              <a:latin typeface="Calibri" panose="020F0502020204030204" pitchFamily="34" charset="0"/>
            </a:endParaRPr>
          </a:p>
          <a:p>
            <a:pPr marL="1587">
              <a:buClr>
                <a:srgbClr val="FF0000"/>
              </a:buClr>
            </a:pPr>
            <a:r>
              <a:rPr lang="en-US" sz="2000" b="1" dirty="0">
                <a:latin typeface="Calibri" panose="020F0502020204030204" pitchFamily="34" charset="0"/>
              </a:rPr>
              <a:t>OUTPUT: </a:t>
            </a:r>
            <a:r>
              <a:rPr lang="en-US" sz="2000" dirty="0">
                <a:latin typeface="Calibri" panose="020F0502020204030204" pitchFamily="34" charset="0"/>
              </a:rPr>
              <a:t>classification tree based on whether or not a chemical has receptor-binding properties and structural features consistent with known DART.</a:t>
            </a:r>
          </a:p>
        </p:txBody>
      </p:sp>
    </p:spTree>
    <p:extLst>
      <p:ext uri="{BB962C8B-B14F-4D97-AF65-F5344CB8AC3E}">
        <p14:creationId xmlns:p14="http://schemas.microsoft.com/office/powerpoint/2010/main" val="4249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04606" y="6381268"/>
            <a:ext cx="20574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6" y="3718965"/>
            <a:ext cx="6873923" cy="26686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8147145" y="998807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95636" y="766639"/>
            <a:ext cx="6522286" cy="2543292"/>
            <a:chOff x="291888" y="632154"/>
            <a:chExt cx="6522286" cy="2543292"/>
          </a:xfrm>
        </p:grpSpPr>
        <p:sp>
          <p:nvSpPr>
            <p:cNvPr id="5" name="Rectangle 4"/>
            <p:cNvSpPr/>
            <p:nvPr/>
          </p:nvSpPr>
          <p:spPr>
            <a:xfrm>
              <a:off x="291888" y="2836892"/>
              <a:ext cx="36804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https://comptox.epa.gov/dashboard</a:t>
              </a:r>
            </a:p>
          </p:txBody>
        </p:sp>
        <p:cxnSp>
          <p:nvCxnSpPr>
            <p:cNvPr id="10" name="Curved Connector 9"/>
            <p:cNvCxnSpPr>
              <a:stCxn id="16" idx="3"/>
              <a:endCxn id="15" idx="1"/>
            </p:cNvCxnSpPr>
            <p:nvPr/>
          </p:nvCxnSpPr>
          <p:spPr>
            <a:xfrm flipV="1">
              <a:off x="3285071" y="1779396"/>
              <a:ext cx="1831654" cy="1203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00336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6725" y="632154"/>
              <a:ext cx="1697449" cy="229448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6"/>
            <a:stretch/>
          </p:blipFill>
          <p:spPr>
            <a:xfrm>
              <a:off x="362464" y="799185"/>
              <a:ext cx="2922607" cy="198448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3291252" y="1400350"/>
              <a:ext cx="1871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INPUT: ‘</a:t>
              </a:r>
              <a:r>
                <a:rPr lang="en-US" dirty="0"/>
                <a:t>parabens’</a:t>
              </a:r>
            </a:p>
          </p:txBody>
        </p:sp>
      </p:grpSp>
      <p:cxnSp>
        <p:nvCxnSpPr>
          <p:cNvPr id="27" name="Curved Connector 26"/>
          <p:cNvCxnSpPr>
            <a:stCxn id="15" idx="2"/>
            <a:endCxn id="1027" idx="0"/>
          </p:cNvCxnSpPr>
          <p:nvPr/>
        </p:nvCxnSpPr>
        <p:spPr>
          <a:xfrm rot="5400000">
            <a:off x="4459737" y="2309503"/>
            <a:ext cx="657843" cy="2161080"/>
          </a:xfrm>
          <a:prstGeom prst="curvedConnector3">
            <a:avLst>
              <a:gd name="adj1" fmla="val 50000"/>
            </a:avLst>
          </a:prstGeom>
          <a:ln w="38100">
            <a:solidFill>
              <a:srgbClr val="00336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33008" y="3072634"/>
            <a:ext cx="312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OUTPUT: </a:t>
            </a:r>
            <a:r>
              <a:rPr lang="en-US" dirty="0"/>
              <a:t>all literature on 19 </a:t>
            </a:r>
          </a:p>
          <a:p>
            <a:pPr algn="ctr"/>
            <a:r>
              <a:rPr lang="en-US" dirty="0"/>
              <a:t>‘parabens’ and ‘</a:t>
            </a:r>
            <a:r>
              <a:rPr lang="en-US" dirty="0" err="1"/>
              <a:t>embryotoxicity</a:t>
            </a:r>
            <a:r>
              <a:rPr lang="en-US" dirty="0"/>
              <a:t>’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92315" y="158525"/>
            <a:ext cx="7949107" cy="4704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  <a:latin typeface="Calibri" pitchFamily="34" charset="0"/>
              </a:rPr>
              <a:t>Mining the literature landscape for SAR information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488668"/>
            <a:ext cx="5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444">
              <a:buClr>
                <a:srgbClr val="FF0000"/>
              </a:buClr>
            </a:pPr>
            <a:r>
              <a:rPr lang="en-US" i="1" dirty="0">
                <a:latin typeface="Calibri" panose="020F0502020204030204" pitchFamily="34" charset="0"/>
              </a:rPr>
              <a:t>Baker et al. (2017) submitted</a:t>
            </a:r>
          </a:p>
        </p:txBody>
      </p:sp>
    </p:spTree>
    <p:extLst>
      <p:ext uri="{BB962C8B-B14F-4D97-AF65-F5344CB8AC3E}">
        <p14:creationId xmlns:p14="http://schemas.microsoft.com/office/powerpoint/2010/main" val="2661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01" y="463511"/>
            <a:ext cx="6807205" cy="28030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Agent-Based Models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9031" y="946427"/>
            <a:ext cx="8724917" cy="125577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0000FF"/>
              </a:buClr>
              <a:buSzPct val="100000"/>
              <a:buNone/>
              <a:tabLst>
                <a:tab pos="301229" algn="l"/>
              </a:tabLst>
            </a:pPr>
            <a:r>
              <a:rPr lang="en-US" sz="2000" dirty="0">
                <a:latin typeface="Calibri" panose="020F0502020204030204" pitchFamily="34" charset="0"/>
              </a:rPr>
              <a:t>Executed with </a:t>
            </a: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CompuCell3D.org</a:t>
            </a:r>
            <a:r>
              <a:rPr lang="en-US" sz="2000" dirty="0">
                <a:latin typeface="Calibri" panose="020F0502020204030204" pitchFamily="34" charset="0"/>
              </a:rPr>
              <a:t> modeling environment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SzPct val="100000"/>
              <a:buNone/>
              <a:tabLst>
                <a:tab pos="301229" algn="l"/>
              </a:tabLst>
            </a:pPr>
            <a:endParaRPr lang="en-US" sz="2000" dirty="0">
              <a:latin typeface="Calibri" panose="020F0502020204030204" pitchFamily="34" charset="0"/>
            </a:endParaRPr>
          </a:p>
          <a:p>
            <a:pPr marL="342900" indent="-230188">
              <a:spcBef>
                <a:spcPts val="0"/>
              </a:spcBef>
              <a:buClr>
                <a:srgbClr val="0000FF"/>
              </a:buClr>
              <a:buSzPct val="100000"/>
              <a:tabLst>
                <a:tab pos="236538" algn="l"/>
                <a:tab pos="855663" algn="l"/>
              </a:tabLst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reconstruct development cell-by-cell, interaction-by-interaction</a:t>
            </a:r>
          </a:p>
          <a:p>
            <a:pPr marL="342900" indent="-230188">
              <a:spcBef>
                <a:spcPts val="0"/>
              </a:spcBef>
              <a:buClr>
                <a:srgbClr val="0000FF"/>
              </a:buClr>
              <a:buSzPct val="100000"/>
              <a:tabLst>
                <a:tab pos="236538" algn="l"/>
                <a:tab pos="855663" algn="l"/>
              </a:tabLst>
            </a:pPr>
            <a:r>
              <a:rPr lang="en-US" sz="1800" i="1" dirty="0">
                <a:latin typeface="Calibri" panose="020F0502020204030204" pitchFamily="34" charset="0"/>
              </a:rPr>
              <a:t>p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athogenesis following electronic knockdown (</a:t>
            </a:r>
            <a:r>
              <a:rPr lang="en-US" sz="18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cybermorphs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230188">
              <a:spcBef>
                <a:spcPts val="0"/>
              </a:spcBef>
              <a:buClr>
                <a:srgbClr val="0000FF"/>
              </a:buClr>
              <a:buSzPct val="100000"/>
              <a:tabLst>
                <a:tab pos="236538" algn="l"/>
                <a:tab pos="855663" algn="l"/>
              </a:tabLst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impute ToxCast data into a computer simulation (example – palate)</a:t>
            </a:r>
          </a:p>
          <a:p>
            <a:pPr marL="342900" indent="-230188"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return quantitative predictions of where, when and how the defect arises.</a:t>
            </a: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92693" y="6379154"/>
            <a:ext cx="2057400" cy="273844"/>
          </a:xfrm>
        </p:spPr>
        <p:txBody>
          <a:bodyPr/>
          <a:lstStyle/>
          <a:p>
            <a:pPr algn="r"/>
            <a:fld id="{D36D0B4E-5C1B-46C6-AF36-19361A449E30}" type="slidenum">
              <a:rPr lang="en-US" sz="1350"/>
              <a:pPr algn="r"/>
              <a:t>14</a:t>
            </a:fld>
            <a:endParaRPr lang="en-US" sz="1350" dirty="0"/>
          </a:p>
        </p:txBody>
      </p:sp>
      <p:pic>
        <p:nvPicPr>
          <p:cNvPr id="17" name="Movie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901" y="3008418"/>
            <a:ext cx="3846876" cy="293717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047822" y="2663803"/>
            <a:ext cx="2844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Palatal fusion in a virtual system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17102" y="2969455"/>
            <a:ext cx="2189920" cy="2997559"/>
            <a:chOff x="228600" y="466994"/>
            <a:chExt cx="3354974" cy="60719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tangle 20"/>
            <p:cNvSpPr/>
            <p:nvPr/>
          </p:nvSpPr>
          <p:spPr>
            <a:xfrm>
              <a:off x="228600" y="466994"/>
              <a:ext cx="3354974" cy="60719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 kern="0">
                <a:solidFill>
                  <a:prstClr val="white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466994"/>
              <a:ext cx="3354974" cy="607191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6172744" y="2630902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</a:rPr>
              <a:t>Cybermorphs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488" y="6380361"/>
            <a:ext cx="367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Hutson et al. (2017) </a:t>
            </a:r>
            <a:r>
              <a:rPr lang="en-US" i="1" dirty="0" err="1">
                <a:latin typeface="Calibri" panose="020F0502020204030204" pitchFamily="34" charset="0"/>
              </a:rPr>
              <a:t>Chem</a:t>
            </a:r>
            <a:r>
              <a:rPr lang="en-US" i="1" dirty="0">
                <a:latin typeface="Calibri" panose="020F0502020204030204" pitchFamily="34" charset="0"/>
              </a:rPr>
              <a:t> Res </a:t>
            </a:r>
            <a:r>
              <a:rPr lang="en-US" i="1" dirty="0" err="1">
                <a:latin typeface="Calibri" panose="020F0502020204030204" pitchFamily="34" charset="0"/>
              </a:rPr>
              <a:t>Toxicol</a:t>
            </a:r>
            <a:endParaRPr lang="en-US" i="1" dirty="0"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003586" y="34946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60" y="2969456"/>
            <a:ext cx="1420618" cy="303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007005" y="4334454"/>
            <a:ext cx="295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SEMs of human palate by K </a:t>
            </a:r>
            <a:r>
              <a:rPr lang="en-US" sz="1400" i="1" dirty="0" err="1"/>
              <a:t>Sulik</a:t>
            </a:r>
            <a:r>
              <a:rPr lang="en-US" sz="1400" i="1" dirty="0"/>
              <a:t>, UNC</a:t>
            </a:r>
          </a:p>
        </p:txBody>
      </p:sp>
    </p:spTree>
    <p:extLst>
      <p:ext uri="{BB962C8B-B14F-4D97-AF65-F5344CB8AC3E}">
        <p14:creationId xmlns:p14="http://schemas.microsoft.com/office/powerpoint/2010/main" val="31135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3880" y="2480376"/>
            <a:ext cx="3481349" cy="23450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651" y="2487792"/>
            <a:ext cx="3481349" cy="23376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15</a:t>
            </a:fld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06607" y="319011"/>
            <a:ext cx="8855104" cy="50992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Imputing ToxCast data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91" y="2512035"/>
            <a:ext cx="2979234" cy="2289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8" name="TextBox 47"/>
          <p:cNvSpPr txBox="1"/>
          <p:nvPr/>
        </p:nvSpPr>
        <p:spPr>
          <a:xfrm rot="16200000">
            <a:off x="4173909" y="2848162"/>
            <a:ext cx="14406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Assay response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52666" y="2701297"/>
            <a:ext cx="5407566" cy="2648701"/>
            <a:chOff x="899984" y="2783586"/>
            <a:chExt cx="7210087" cy="3531601"/>
          </a:xfrm>
        </p:grpSpPr>
        <p:grpSp>
          <p:nvGrpSpPr>
            <p:cNvPr id="60" name="Group 59"/>
            <p:cNvGrpSpPr/>
            <p:nvPr/>
          </p:nvGrpSpPr>
          <p:grpSpPr>
            <a:xfrm flipH="1">
              <a:off x="2834292" y="2783586"/>
              <a:ext cx="5275779" cy="3531601"/>
              <a:chOff x="3094707" y="2172786"/>
              <a:chExt cx="5275779" cy="3531601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126098" y="3696329"/>
                <a:ext cx="5212080" cy="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370486" y="2172786"/>
                <a:ext cx="0" cy="347472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094707" y="3692707"/>
                <a:ext cx="0" cy="201168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/>
            <p:cNvSpPr txBox="1"/>
            <p:nvPr/>
          </p:nvSpPr>
          <p:spPr>
            <a:xfrm>
              <a:off x="899984" y="5721834"/>
              <a:ext cx="36304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>
                  <a:solidFill>
                    <a:schemeClr val="bg1"/>
                  </a:solidFill>
                </a:rPr>
                <a:t>virtual tipping point ~1.2x EGFR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50761" y="2741842"/>
            <a:ext cx="6490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sym typeface="Wingdings" panose="05000000000000000000" pitchFamily="2" charset="2"/>
              </a:rPr>
              <a:t> </a:t>
            </a:r>
            <a:r>
              <a:rPr lang="en-US" sz="1350" dirty="0">
                <a:solidFill>
                  <a:srgbClr val="0000FF"/>
                </a:solidFill>
              </a:rPr>
              <a:t>EGF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52893" y="4185605"/>
            <a:ext cx="7375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 </a:t>
            </a:r>
            <a:r>
              <a:rPr lang="en-US" sz="1350" dirty="0">
                <a:solidFill>
                  <a:srgbClr val="FF0000"/>
                </a:solidFill>
              </a:rPr>
              <a:t>TGFb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5307" y="4462604"/>
            <a:ext cx="11592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µM concentration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8638" y="2598835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fusion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01417" y="2585819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 fusion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0452" y="2203487"/>
            <a:ext cx="13749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Switch dynamics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19047" y="2203377"/>
            <a:ext cx="1832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ToxCast dose response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66" y="1013782"/>
            <a:ext cx="3514776" cy="128046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TextBox 28"/>
          <p:cNvSpPr txBox="1"/>
          <p:nvPr/>
        </p:nvSpPr>
        <p:spPr>
          <a:xfrm>
            <a:off x="4514486" y="5354170"/>
            <a:ext cx="3886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b="1" dirty="0">
                <a:latin typeface="Calibri" panose="020F0502020204030204" pitchFamily="34" charset="0"/>
              </a:rPr>
              <a:t>OUTPUT: </a:t>
            </a:r>
            <a:r>
              <a:rPr lang="en-US" dirty="0">
                <a:latin typeface="Calibri" panose="020F0502020204030204" pitchFamily="34" charset="0"/>
              </a:rPr>
              <a:t>tipping point mapped to</a:t>
            </a:r>
          </a:p>
          <a:p>
            <a:pPr algn="ctr">
              <a:buClr>
                <a:srgbClr val="FF0000"/>
              </a:buClr>
            </a:pPr>
            <a:r>
              <a:rPr lang="en-US" dirty="0">
                <a:latin typeface="Calibri" panose="020F0502020204030204" pitchFamily="34" charset="0"/>
              </a:rPr>
              <a:t>ToxCast concentration response</a:t>
            </a:r>
          </a:p>
          <a:p>
            <a:pPr algn="ctr">
              <a:buClr>
                <a:srgbClr val="FF0000"/>
              </a:buClr>
            </a:pPr>
            <a:r>
              <a:rPr lang="en-US" dirty="0">
                <a:latin typeface="Calibri" panose="020F0502020204030204" pitchFamily="34" charset="0"/>
              </a:rPr>
              <a:t>(4 µM for </a:t>
            </a:r>
            <a:r>
              <a:rPr lang="en-US" dirty="0" err="1">
                <a:latin typeface="Calibri" panose="020F0502020204030204" pitchFamily="34" charset="0"/>
              </a:rPr>
              <a:t>Captan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31" name="Oval 30"/>
          <p:cNvSpPr/>
          <p:nvPr/>
        </p:nvSpPr>
        <p:spPr>
          <a:xfrm>
            <a:off x="7003586" y="34946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14486" y="2150508"/>
            <a:ext cx="248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INPUT: </a:t>
            </a:r>
            <a:r>
              <a:rPr lang="en-US" dirty="0">
                <a:latin typeface="Calibri" panose="020F0502020204030204" pitchFamily="34" charset="0"/>
              </a:rPr>
              <a:t>ToxCast HTS data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25954" y="1030578"/>
            <a:ext cx="2834174" cy="907941"/>
          </a:xfrm>
          <a:prstGeom prst="rect">
            <a:avLst/>
          </a:prstGeom>
          <a:solidFill>
            <a:srgbClr val="CCFF66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      </a:t>
            </a:r>
            <a:r>
              <a:rPr lang="en-US" b="1" dirty="0" err="1"/>
              <a:t>Captan</a:t>
            </a:r>
            <a:r>
              <a:rPr lang="en-US" b="1" dirty="0"/>
              <a:t> </a:t>
            </a:r>
            <a:r>
              <a:rPr lang="en-US" b="1" dirty="0">
                <a:sym typeface="Wingdings" panose="05000000000000000000" pitchFamily="2" charset="2"/>
              </a:rPr>
              <a:t> cleft palate</a:t>
            </a:r>
            <a:endParaRPr lang="en-US" dirty="0"/>
          </a:p>
          <a:p>
            <a:r>
              <a:rPr lang="en-US" sz="1500" dirty="0" err="1"/>
              <a:t>ToxRefDB</a:t>
            </a:r>
            <a:r>
              <a:rPr lang="en-US" sz="1500" dirty="0"/>
              <a:t>  NOAEL</a:t>
            </a:r>
            <a:r>
              <a:rPr lang="en-US" sz="2000" dirty="0"/>
              <a:t> </a:t>
            </a:r>
            <a:r>
              <a:rPr lang="en-US" sz="1500" dirty="0"/>
              <a:t>= 10 mg/kg/day</a:t>
            </a:r>
          </a:p>
          <a:p>
            <a:r>
              <a:rPr lang="en-US" sz="1500" dirty="0"/>
              <a:t>  (rabbit)   LOAEL   = 30 mg/kg/day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928" y="5343448"/>
            <a:ext cx="3886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b="1" dirty="0">
                <a:latin typeface="Calibri" panose="020F0502020204030204" pitchFamily="34" charset="0"/>
              </a:rPr>
              <a:t>OUTPUT: </a:t>
            </a:r>
            <a:r>
              <a:rPr lang="en-US" dirty="0">
                <a:latin typeface="Calibri" panose="020F0502020204030204" pitchFamily="34" charset="0"/>
              </a:rPr>
              <a:t>tipping point predicted by</a:t>
            </a:r>
          </a:p>
          <a:p>
            <a:pPr algn="ctr">
              <a:buClr>
                <a:srgbClr val="FF0000"/>
              </a:buClr>
            </a:pPr>
            <a:r>
              <a:rPr lang="en-US" dirty="0">
                <a:latin typeface="Calibri" panose="020F0502020204030204" pitchFamily="34" charset="0"/>
              </a:rPr>
              <a:t>computational dynamics</a:t>
            </a:r>
          </a:p>
          <a:p>
            <a:pPr algn="ctr">
              <a:buClr>
                <a:srgbClr val="FF0000"/>
              </a:buClr>
            </a:pPr>
            <a:r>
              <a:rPr lang="en-US" dirty="0">
                <a:latin typeface="Calibri" panose="020F0502020204030204" pitchFamily="34" charset="0"/>
              </a:rPr>
              <a:t>(hysteresis switch)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57940" y="3200102"/>
            <a:ext cx="4572000" cy="923330"/>
          </a:xfrm>
          <a:prstGeom prst="rect">
            <a:avLst/>
          </a:prstGeom>
          <a:solidFill>
            <a:srgbClr val="CCFF66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dirty="0">
                <a:latin typeface="Calibri" panose="020F0502020204030204" pitchFamily="34" charset="0"/>
              </a:rPr>
              <a:t>HTTK predicts 2.39 mg/kg/day human exposure would be required to achieve steady state concentration of 4 µM in fetal plasma</a:t>
            </a:r>
          </a:p>
        </p:txBody>
      </p:sp>
    </p:spTree>
    <p:extLst>
      <p:ext uri="{BB962C8B-B14F-4D97-AF65-F5344CB8AC3E}">
        <p14:creationId xmlns:p14="http://schemas.microsoft.com/office/powerpoint/2010/main" val="21744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84022" y="2070123"/>
            <a:ext cx="3298968" cy="358209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949" y="328320"/>
            <a:ext cx="6493237" cy="126854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In silico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framework for hypothesis-based testing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732" y="837250"/>
            <a:ext cx="8724917" cy="22545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r>
              <a:rPr lang="en-US" sz="2000" dirty="0">
                <a:latin typeface="Calibri" panose="020F0502020204030204" pitchFamily="34" charset="0"/>
              </a:rPr>
              <a:t>Blood-brain-barrier (BBB) development </a:t>
            </a: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r>
              <a:rPr lang="en-US" sz="2000" dirty="0">
                <a:latin typeface="Calibri" panose="020F0502020204030204" pitchFamily="34" charset="0"/>
              </a:rPr>
              <a:t>driven by &gt;90 genes and &gt; 5 cell types </a:t>
            </a: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</a:pP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9"/>
          <p:cNvSpPr txBox="1">
            <a:spLocks/>
          </p:cNvSpPr>
          <p:nvPr/>
        </p:nvSpPr>
        <p:spPr bwMode="auto">
          <a:xfrm>
            <a:off x="8726739" y="5683821"/>
            <a:ext cx="512504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000" i="0" kern="1200">
                <a:solidFill>
                  <a:srgbClr val="003F6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fld id="{70BCF412-0C51-48BB-82D9-89BE27DB8C76}" type="slidenum">
              <a:rPr lang="en-US" sz="1200">
                <a:solidFill>
                  <a:schemeClr val="bg1"/>
                </a:solidFill>
              </a:rPr>
              <a:pPr algn="l" defTabSz="685800">
                <a:defRPr/>
              </a:pPr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17249" y="6332489"/>
            <a:ext cx="2057400" cy="273844"/>
          </a:xfrm>
        </p:spPr>
        <p:txBody>
          <a:bodyPr/>
          <a:lstStyle/>
          <a:p>
            <a:pPr algn="r"/>
            <a:fld id="{D36D0B4E-5C1B-46C6-AF36-19361A449E30}" type="slidenum">
              <a:rPr lang="en-US" sz="1350"/>
              <a:pPr algn="r"/>
              <a:t>16</a:t>
            </a:fld>
            <a:endParaRPr lang="en-US" sz="1350" dirty="0"/>
          </a:p>
        </p:txBody>
      </p:sp>
      <p:sp>
        <p:nvSpPr>
          <p:cNvPr id="26" name="TextBox 25"/>
          <p:cNvSpPr txBox="1"/>
          <p:nvPr/>
        </p:nvSpPr>
        <p:spPr>
          <a:xfrm>
            <a:off x="139972" y="6403279"/>
            <a:ext cx="806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Saili et al. (2017) manuscript in preparation; Zurlinden et al. (2017) in preparation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023" y="2061497"/>
            <a:ext cx="1821856" cy="24362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814" b="9668"/>
          <a:stretch/>
        </p:blipFill>
        <p:spPr>
          <a:xfrm>
            <a:off x="2079929" y="2073707"/>
            <a:ext cx="3429641" cy="20361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CorrectSpindleA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6665" t="33436" r="7919" b="27619"/>
          <a:stretch/>
        </p:blipFill>
        <p:spPr>
          <a:xfrm flipV="1">
            <a:off x="5730107" y="4177637"/>
            <a:ext cx="3083241" cy="635344"/>
          </a:xfrm>
          <a:prstGeom prst="rect">
            <a:avLst/>
          </a:prstGeom>
        </p:spPr>
      </p:pic>
      <p:pic>
        <p:nvPicPr>
          <p:cNvPr id="17" name="AbnormalSpindleAng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7516" t="33806" r="5081" b="29472"/>
          <a:stretch/>
        </p:blipFill>
        <p:spPr>
          <a:xfrm flipV="1">
            <a:off x="5762732" y="4916168"/>
            <a:ext cx="3126993" cy="607399"/>
          </a:xfrm>
          <a:prstGeom prst="rect">
            <a:avLst/>
          </a:prstGeom>
        </p:spPr>
      </p:pic>
      <p:pic>
        <p:nvPicPr>
          <p:cNvPr id="18" name="WithOutMicrogliaRe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5906" t="32353" r="6413" b="32307"/>
          <a:stretch/>
        </p:blipFill>
        <p:spPr>
          <a:xfrm flipV="1">
            <a:off x="5730107" y="3021070"/>
            <a:ext cx="3205703" cy="726216"/>
          </a:xfrm>
          <a:prstGeom prst="rect">
            <a:avLst/>
          </a:prstGeom>
        </p:spPr>
      </p:pic>
      <p:pic>
        <p:nvPicPr>
          <p:cNvPr id="19" name="Microglia3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5521" t="33436" r="6567" b="36276"/>
          <a:stretch/>
        </p:blipFill>
        <p:spPr>
          <a:xfrm flipV="1">
            <a:off x="5730107" y="2297298"/>
            <a:ext cx="3214122" cy="622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972" y="1747178"/>
            <a:ext cx="141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BBB Phylogeny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0879" y="1737160"/>
            <a:ext cx="1379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BBB Ontogeny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0101" y="1770697"/>
            <a:ext cx="1733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Brain angiogenesis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90282" y="3980044"/>
            <a:ext cx="1834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Brain neurogenesis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023" y="4620414"/>
            <a:ext cx="5251496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We are building and testing computer models formulated around novel hypotheses such as ‘</a:t>
            </a:r>
            <a:r>
              <a:rPr lang="en-US" i="1" dirty="0">
                <a:latin typeface="Calibri" panose="020F0502020204030204" pitchFamily="34" charset="0"/>
              </a:rPr>
              <a:t>chemical disruption of microglia perturb neurovascular development</a:t>
            </a:r>
            <a:r>
              <a:rPr lang="en-US" dirty="0">
                <a:latin typeface="Calibri" panose="020F0502020204030204" pitchFamily="34" charset="0"/>
              </a:rPr>
              <a:t>’.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911571" y="3940684"/>
            <a:ext cx="284277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23" name="Oval 22"/>
          <p:cNvSpPr/>
          <p:nvPr/>
        </p:nvSpPr>
        <p:spPr>
          <a:xfrm>
            <a:off x="7003586" y="34946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8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7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30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41900" y="227774"/>
            <a:ext cx="89257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</a:rPr>
              <a:t>Grand Challenge: 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</a:rPr>
              <a:t>a predictive virtual embryo </a:t>
            </a:r>
          </a:p>
          <a:p>
            <a:pPr lvl="0">
              <a:defRPr/>
            </a:pPr>
            <a:r>
              <a:rPr lang="en-US" sz="2000" i="1" kern="0" dirty="0">
                <a:latin typeface="Calibri" panose="020F0502020204030204" pitchFamily="34" charset="0"/>
              </a:rPr>
              <a:t>how far must ‘computational embryology’ advance to </a:t>
            </a:r>
          </a:p>
          <a:p>
            <a:pPr lvl="0">
              <a:defRPr/>
            </a:pPr>
            <a:r>
              <a:rPr lang="en-US" sz="2000" i="1" kern="0" dirty="0">
                <a:latin typeface="Calibri" panose="020F0502020204030204" pitchFamily="34" charset="0"/>
              </a:rPr>
              <a:t>predict developmental toxicity in lieu of animal testing?</a:t>
            </a:r>
          </a:p>
          <a:p>
            <a:pPr defTabSz="685800">
              <a:defRPr/>
            </a:pPr>
            <a:endParaRPr lang="en-US" sz="3200" b="1" kern="0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25537" y="6382035"/>
            <a:ext cx="1600200" cy="273844"/>
          </a:xfrm>
        </p:spPr>
        <p:txBody>
          <a:bodyPr/>
          <a:lstStyle/>
          <a:p>
            <a:pPr defTabSz="685800">
              <a:defRPr/>
            </a:pPr>
            <a:fld id="{58F64307-C488-470A-AE14-7BB09ECA3042}" type="slidenum">
              <a:rPr lang="en-US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>
                <a:defRPr/>
              </a:pPr>
              <a:t>17</a:t>
            </a:fld>
            <a:endParaRPr lang="en-US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45" y="1700463"/>
            <a:ext cx="8385262" cy="468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88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9"/>
          <p:cNvSpPr txBox="1">
            <a:spLocks/>
          </p:cNvSpPr>
          <p:nvPr/>
        </p:nvSpPr>
        <p:spPr bwMode="auto">
          <a:xfrm>
            <a:off x="9538358" y="6217140"/>
            <a:ext cx="683339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000" i="0" kern="1200">
                <a:solidFill>
                  <a:srgbClr val="003F6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70BCF412-0C51-48BB-82D9-89BE27DB8C76}" type="slidenum">
              <a:rPr lang="en-US" sz="1600">
                <a:solidFill>
                  <a:schemeClr val="bg1"/>
                </a:solidFill>
              </a:rPr>
              <a:pPr algn="l">
                <a:defRPr/>
              </a:pPr>
              <a:t>18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9" y="464076"/>
            <a:ext cx="8635951" cy="639392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392326" y="1977656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148084" y="3799368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29563" y="3799368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98382" y="3799368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92326" y="1038447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148083" y="2860052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75720" y="2888300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09957" y="3799368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603357" y="2898933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72095" y="2906232"/>
            <a:ext cx="520995" cy="80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684" y="382929"/>
            <a:ext cx="8475593" cy="69504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Mechanistically-informed IATAs for DART: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2800" b="1" dirty="0">
                <a:solidFill>
                  <a:srgbClr val="FF0000"/>
                </a:solidFill>
                <a:latin typeface="+mn-lt"/>
              </a:rPr>
            </a:br>
            <a:r>
              <a:rPr lang="en-US" sz="2400" i="1" dirty="0">
                <a:solidFill>
                  <a:srgbClr val="FF0000"/>
                </a:solidFill>
                <a:latin typeface="+mn-lt"/>
              </a:rPr>
              <a:t>opportunities and challenges</a:t>
            </a:r>
            <a:endParaRPr lang="en-US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33" y="1541495"/>
            <a:ext cx="8763414" cy="4351338"/>
          </a:xfrm>
        </p:spPr>
        <p:txBody>
          <a:bodyPr>
            <a:noAutofit/>
          </a:bodyPr>
          <a:lstStyle/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</a:rPr>
              <a:t>Advances in biomedical, engineering, and computational sciences enable rapid and cost-effective profiling of large chemical libraries.</a:t>
            </a: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en-US" kern="0" dirty="0">
              <a:solidFill>
                <a:srgbClr val="000000"/>
              </a:solidFill>
            </a:endParaRP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</a:rPr>
              <a:t>Considerable mechanistic knowledge exists about embryogenesis but must be collected, synopsized, and assimilated into AOPs.</a:t>
            </a: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en-US" kern="0" dirty="0">
              <a:solidFill>
                <a:srgbClr val="000000"/>
              </a:solidFill>
            </a:endParaRP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</a:rPr>
              <a:t>AOP-based IATAs will have a well-defined endpoint, purpose, rationale, information stream, organization, and uncertainty.  </a:t>
            </a: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en-US" kern="0" dirty="0">
              <a:solidFill>
                <a:srgbClr val="000000"/>
              </a:solidFill>
            </a:endParaRP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</a:rPr>
              <a:t>Computational models to support regulatory application: weight-of-evidence and guidance to hypothesis-based data generation.</a:t>
            </a: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E4E-7861-4F6E-9788-BE9C6E311010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815050534"/>
              </p:ext>
            </p:extLst>
          </p:nvPr>
        </p:nvGraphicFramePr>
        <p:xfrm>
          <a:off x="1515494" y="17245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535885" y="285614"/>
            <a:ext cx="7886700" cy="6950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IATA: computational synthesis and integration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4749" y="4107377"/>
            <a:ext cx="1703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computational</a:t>
            </a:r>
          </a:p>
          <a:p>
            <a:pPr algn="ctr"/>
            <a:r>
              <a:rPr lang="en-US" sz="2000" dirty="0"/>
              <a:t>chemistry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3856" y="1316322"/>
            <a:ext cx="2107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bioactivity profiles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4749" y="2739721"/>
            <a:ext cx="1139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exposure</a:t>
            </a:r>
          </a:p>
          <a:p>
            <a:pPr algn="ctr"/>
            <a:r>
              <a:rPr lang="en-US" sz="2000" dirty="0"/>
              <a:t>models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07895" y="5836111"/>
            <a:ext cx="2339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kinetics &amp; dosimetry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4285" y="4107377"/>
            <a:ext cx="1385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pathways</a:t>
            </a:r>
          </a:p>
          <a:p>
            <a:pPr algn="ctr"/>
            <a:r>
              <a:rPr lang="en-US" sz="2000" dirty="0"/>
              <a:t>&amp; networks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4066" y="2739721"/>
            <a:ext cx="1732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computational</a:t>
            </a:r>
          </a:p>
          <a:p>
            <a:pPr algn="ctr"/>
            <a:r>
              <a:rPr lang="en-US" sz="2000" dirty="0"/>
              <a:t>dynamics</a:t>
            </a:r>
          </a:p>
        </p:txBody>
      </p:sp>
    </p:spTree>
    <p:extLst>
      <p:ext uri="{BB962C8B-B14F-4D97-AF65-F5344CB8AC3E}">
        <p14:creationId xmlns:p14="http://schemas.microsoft.com/office/powerpoint/2010/main" val="40085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98" y="140214"/>
            <a:ext cx="5762001" cy="3836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High-throughput screening</a:t>
            </a:r>
            <a:endParaRPr lang="en-US" sz="27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046" y="868086"/>
            <a:ext cx="8798871" cy="30060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Large data streams from high-throughput profiling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    of chemicals for </a:t>
            </a: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in vitro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bioactivity (ToxCast/Tox21).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  <a:r>
              <a:rPr lang="en-US" sz="2000" b="1" u="sng" dirty="0">
                <a:solidFill>
                  <a:srgbClr val="0000FF"/>
                </a:solidFill>
                <a:latin typeface="Calibri" panose="020F0502020204030204" pitchFamily="34" charset="0"/>
              </a:rPr>
              <a:t>https://actor.epa.gov/dashboard/#Chemicals</a:t>
            </a:r>
            <a:endParaRPr lang="en-US" sz="2400" b="1" u="sng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buFont typeface="Arial" panose="020B0604020202020204" pitchFamily="34" charset="0"/>
              <a:buChar char="•"/>
              <a:tabLst>
                <a:tab pos="401638" algn="l"/>
              </a:tabLs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New platform: ToxCast library (1065 chemicals) tested in a pluripotent H9 human embryonic stem cell assay.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275517"/>
            <a:ext cx="2743200" cy="365125"/>
          </a:xfrm>
        </p:spPr>
        <p:txBody>
          <a:bodyPr/>
          <a:lstStyle/>
          <a:p>
            <a:pPr algn="r"/>
            <a:fld id="{D36D0B4E-5C1B-46C6-AF36-19361A449E30}" type="slidenum">
              <a:rPr lang="en-US" sz="1800"/>
              <a:pPr algn="r"/>
              <a:t>4</a:t>
            </a:fld>
            <a:endParaRPr lang="en-US" sz="1800" dirty="0"/>
          </a:p>
        </p:txBody>
      </p:sp>
      <p:sp>
        <p:nvSpPr>
          <p:cNvPr id="6" name="Slide Number Placeholder 9"/>
          <p:cNvSpPr txBox="1">
            <a:spLocks/>
          </p:cNvSpPr>
          <p:nvPr/>
        </p:nvSpPr>
        <p:spPr bwMode="auto">
          <a:xfrm>
            <a:off x="10111652" y="6344158"/>
            <a:ext cx="683339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000" i="0" kern="1200">
                <a:solidFill>
                  <a:srgbClr val="003F6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70BCF412-0C51-48BB-82D9-89BE27DB8C76}" type="slidenum">
              <a:rPr lang="en-US" sz="1600">
                <a:solidFill>
                  <a:schemeClr val="bg1"/>
                </a:solidFill>
              </a:rPr>
              <a:pPr algn="l">
                <a:defRPr/>
              </a:pPr>
              <a:t>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18E4E-7861-4F6E-9788-BE9C6E31101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583927" y="30154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5" y="3480809"/>
            <a:ext cx="7576980" cy="2992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201" y="2805815"/>
            <a:ext cx="1710458" cy="5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285" y="266073"/>
            <a:ext cx="8070334" cy="28772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ToxCast STM platform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023" y="6471895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Knudsen et al. (2017) manuscript in preparation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218E4E-7861-4F6E-9788-BE9C6E311010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85" y="641013"/>
            <a:ext cx="5937757" cy="2959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911" y="3815723"/>
            <a:ext cx="4377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r>
              <a:rPr lang="en-US" sz="2000" b="1" dirty="0">
                <a:latin typeface="Calibri" panose="020F0502020204030204" pitchFamily="34" charset="0"/>
              </a:rPr>
              <a:t>OUTPUT:</a:t>
            </a:r>
            <a:r>
              <a:rPr lang="en-US" sz="2000" dirty="0">
                <a:latin typeface="Calibri" panose="020F0502020204030204" pitchFamily="34" charset="0"/>
              </a:rPr>
              <a:t> exposure-based ‘Teratogen Index’ (TI) = 0.06 µM for MTX.</a:t>
            </a: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endParaRPr lang="en-US" sz="2000" dirty="0">
              <a:latin typeface="Calibri" panose="020F0502020204030204" pitchFamily="34" charset="0"/>
            </a:endParaRP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181 of 1065 ToxCast chemicals (17% tested) </a:t>
            </a:r>
            <a:r>
              <a:rPr lang="en-US" sz="2000" dirty="0">
                <a:latin typeface="Calibri" panose="020F0502020204030204" pitchFamily="34" charset="0"/>
                <a:sym typeface="Wingdings" panose="05000000000000000000" pitchFamily="2" charset="2"/>
              </a:rPr>
              <a:t>gave a</a:t>
            </a:r>
            <a:r>
              <a:rPr lang="en-US" sz="2000" dirty="0">
                <a:latin typeface="Calibri" panose="020F0502020204030204" pitchFamily="34" charset="0"/>
              </a:rPr>
              <a:t> positive ‘hit’.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83% accurate classifying conventional </a:t>
            </a:r>
            <a:r>
              <a:rPr lang="en-US" sz="2000" dirty="0" err="1">
                <a:latin typeface="Calibri" panose="020F0502020204030204" pitchFamily="34" charset="0"/>
              </a:rPr>
              <a:t>DevTox</a:t>
            </a:r>
            <a:r>
              <a:rPr lang="en-US" sz="2000" dirty="0">
                <a:latin typeface="Calibri" panose="020F0502020204030204" pitchFamily="34" charset="0"/>
              </a:rPr>
              <a:t> anchors (n = 30).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7583927" y="30154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244" y="3755611"/>
            <a:ext cx="1963758" cy="27269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87" y="3653984"/>
            <a:ext cx="2516545" cy="2930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61042" y="2381358"/>
            <a:ext cx="2782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r>
              <a:rPr lang="en-US" sz="2000" b="1" dirty="0">
                <a:latin typeface="Calibri" panose="020F0502020204030204" pitchFamily="34" charset="0"/>
              </a:rPr>
              <a:t>INPUT:</a:t>
            </a:r>
            <a:r>
              <a:rPr lang="en-US" sz="2000" dirty="0">
                <a:latin typeface="Calibri" panose="020F0502020204030204" pitchFamily="34" charset="0"/>
              </a:rPr>
              <a:t> ratio of </a:t>
            </a:r>
            <a:r>
              <a:rPr lang="en-US" sz="2000" i="1" dirty="0">
                <a:latin typeface="Calibri" panose="020F0502020204030204" pitchFamily="34" charset="0"/>
              </a:rPr>
              <a:t>ornithine</a:t>
            </a:r>
            <a:r>
              <a:rPr lang="en-US" sz="2000" dirty="0">
                <a:latin typeface="Calibri" panose="020F0502020204030204" pitchFamily="34" charset="0"/>
              </a:rPr>
              <a:t> secreted to </a:t>
            </a:r>
            <a:r>
              <a:rPr lang="en-US" sz="2000" i="1" dirty="0" err="1">
                <a:latin typeface="Calibri" panose="020F0502020204030204" pitchFamily="34" charset="0"/>
              </a:rPr>
              <a:t>cystine</a:t>
            </a:r>
            <a:r>
              <a:rPr lang="en-US" sz="2000" dirty="0">
                <a:latin typeface="Calibri" panose="020F0502020204030204" pitchFamily="34" charset="0"/>
              </a:rPr>
              <a:t> utilized, by LC-MS-MS.</a:t>
            </a:r>
          </a:p>
          <a:p>
            <a:pPr>
              <a:spcBef>
                <a:spcPts val="0"/>
              </a:spcBef>
              <a:buClr>
                <a:srgbClr val="0000FF"/>
              </a:buClr>
              <a:buSzPct val="100000"/>
              <a:tabLst>
                <a:tab pos="301229" algn="l"/>
              </a:tabLst>
            </a:pPr>
            <a:endParaRPr lang="en-US" sz="2000" dirty="0"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3285" y="3653984"/>
            <a:ext cx="83231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03295" y="70608"/>
            <a:ext cx="8089435" cy="56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F6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Performance of STM vs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ToxRefDB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 fetal endpoints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85" y="3588017"/>
            <a:ext cx="1508447" cy="2643090"/>
          </a:xfrm>
          <a:prstGeom prst="rect">
            <a:avLst/>
          </a:prstGeom>
        </p:spPr>
      </p:pic>
      <p:sp>
        <p:nvSpPr>
          <p:cNvPr id="11" name="Slide Number Placeholder 9"/>
          <p:cNvSpPr txBox="1">
            <a:spLocks/>
          </p:cNvSpPr>
          <p:nvPr/>
        </p:nvSpPr>
        <p:spPr bwMode="auto">
          <a:xfrm>
            <a:off x="8726739" y="5615368"/>
            <a:ext cx="512504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latinLnBrk="0" hangingPunct="0">
              <a:defRPr sz="1000" i="0" kern="1200">
                <a:solidFill>
                  <a:srgbClr val="003F6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fld id="{70BCF412-0C51-48BB-82D9-89BE27DB8C76}" type="slidenum">
              <a:rPr lang="en-US" sz="1200">
                <a:solidFill>
                  <a:schemeClr val="bg1"/>
                </a:solidFill>
              </a:rPr>
              <a:pPr algn="l" defTabSz="685800">
                <a:defRPr/>
              </a:pPr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9285" y="3697378"/>
            <a:ext cx="48213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latin typeface="Calibri" panose="020F0502020204030204" pitchFamily="34" charset="0"/>
              </a:rPr>
              <a:t>OUTPUT: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</a:p>
          <a:p>
            <a:pPr marL="401638" indent="-230188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77% accurate classifying 146 compounds concordant in rat-rabbit studies.</a:t>
            </a:r>
          </a:p>
          <a:p>
            <a:pPr marL="401638" indent="-230188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401638" indent="-230188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Strong NPV (high specificity) but weak PPV (low sensitivity).</a:t>
            </a:r>
          </a:p>
          <a:p>
            <a:pPr marL="401638" indent="-230188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401638" indent="-230188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Machine learning with 865 ToxCast assays to find missing sensitivity?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701176" y="633895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6D0B4E-5C1B-46C6-AF36-19361A449E30}" type="slidenum">
              <a:rPr lang="en-US" sz="1350" smtClean="0"/>
              <a:pPr algn="r"/>
              <a:t>6</a:t>
            </a:fld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203295" y="6338954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</a:rPr>
              <a:t>Knudsen et al. (2017) manuscript in preparation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477" y="3401314"/>
            <a:ext cx="2381998" cy="29301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33" y="631514"/>
            <a:ext cx="2716531" cy="14359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31" name="Oval 30"/>
          <p:cNvSpPr/>
          <p:nvPr/>
        </p:nvSpPr>
        <p:spPr>
          <a:xfrm>
            <a:off x="7599969" y="30154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81077" y="132118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FF"/>
                </a:solidFill>
              </a:rPr>
              <a:t>https://www.epa.gov/chemical-research/toxcast-toxrefdb-data-release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08722" y="2235826"/>
            <a:ext cx="8549854" cy="1129402"/>
            <a:chOff x="208722" y="2235826"/>
            <a:chExt cx="8549854" cy="1129402"/>
          </a:xfrm>
        </p:grpSpPr>
        <p:grpSp>
          <p:nvGrpSpPr>
            <p:cNvPr id="8" name="Group 7"/>
            <p:cNvGrpSpPr/>
            <p:nvPr/>
          </p:nvGrpSpPr>
          <p:grpSpPr>
            <a:xfrm>
              <a:off x="208722" y="2235826"/>
              <a:ext cx="8549854" cy="1015663"/>
              <a:chOff x="-276910" y="-746779"/>
              <a:chExt cx="8549854" cy="101566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-276910" y="-746779"/>
                <a:ext cx="854985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INPUT:</a:t>
                </a:r>
                <a:r>
                  <a:rPr lang="en-US" sz="2000" dirty="0"/>
                  <a:t> concordance anchor for 272 chemicals tested in pregnant rats &amp; rabbits</a:t>
                </a:r>
              </a:p>
              <a:p>
                <a:pPr marL="342900" indent="-166688">
                  <a:buClr>
                    <a:srgbClr val="0000FF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positives = </a:t>
                </a:r>
                <a:r>
                  <a:rPr lang="en-US" sz="2000" dirty="0" err="1"/>
                  <a:t>dLEL</a:t>
                </a:r>
                <a:r>
                  <a:rPr lang="en-US" sz="2000" dirty="0"/>
                  <a:t> </a:t>
                </a:r>
                <a:r>
                  <a:rPr lang="en-US" sz="2000" u="sng" dirty="0"/>
                  <a:t>&lt;</a:t>
                </a:r>
                <a:r>
                  <a:rPr lang="en-US" sz="2000" dirty="0"/>
                  <a:t> 125 mg/kg/d in both species</a:t>
                </a:r>
              </a:p>
              <a:p>
                <a:pPr marL="342900" indent="-166688">
                  <a:buClr>
                    <a:srgbClr val="0000FF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negatives = no </a:t>
                </a:r>
                <a:r>
                  <a:rPr lang="en-US" sz="2000" dirty="0" err="1"/>
                  <a:t>dLEL</a:t>
                </a:r>
                <a:r>
                  <a:rPr lang="en-US" sz="2000" dirty="0"/>
                  <a:t> </a:t>
                </a:r>
                <a:r>
                  <a:rPr lang="en-US" sz="2000" u="sng" dirty="0"/>
                  <a:t>&gt;</a:t>
                </a:r>
                <a:r>
                  <a:rPr lang="en-US" sz="2000" dirty="0"/>
                  <a:t> 1000 mg/kg/d in both species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5571080" y="-222530"/>
                <a:ext cx="2301866" cy="439130"/>
                <a:chOff x="5531324" y="55762"/>
                <a:chExt cx="2301866" cy="439130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5773331" y="85900"/>
                  <a:ext cx="20598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n = 146 compounds</a:t>
                  </a:r>
                </a:p>
              </p:txBody>
            </p:sp>
            <p:sp>
              <p:nvSpPr>
                <p:cNvPr id="4" name="Right Brace 3"/>
                <p:cNvSpPr/>
                <p:nvPr/>
              </p:nvSpPr>
              <p:spPr>
                <a:xfrm>
                  <a:off x="5531324" y="55762"/>
                  <a:ext cx="145774" cy="439130"/>
                </a:xfrm>
                <a:prstGeom prst="rightBrac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3" name="Straight Connector 32"/>
            <p:cNvCxnSpPr/>
            <p:nvPr/>
          </p:nvCxnSpPr>
          <p:spPr>
            <a:xfrm>
              <a:off x="423285" y="3365228"/>
              <a:ext cx="832315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0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168074" y="221113"/>
            <a:ext cx="8975925" cy="46305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Vascular Disruption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pVDCs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390" y="6450934"/>
            <a:ext cx="366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Ellis-Hutchings (2017) </a:t>
            </a:r>
            <a:r>
              <a:rPr lang="en-US" i="1" dirty="0" err="1"/>
              <a:t>Reprod</a:t>
            </a:r>
            <a:r>
              <a:rPr lang="en-US" i="1" dirty="0"/>
              <a:t> </a:t>
            </a:r>
            <a:r>
              <a:rPr lang="en-US" i="1" dirty="0" err="1"/>
              <a:t>Toxicol</a:t>
            </a:r>
            <a:r>
              <a:rPr lang="en-US" i="1" dirty="0"/>
              <a:t>.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01176" y="6338954"/>
            <a:ext cx="2057400" cy="273844"/>
          </a:xfrm>
        </p:spPr>
        <p:txBody>
          <a:bodyPr/>
          <a:lstStyle/>
          <a:p>
            <a:pPr algn="r"/>
            <a:fld id="{D36D0B4E-5C1B-46C6-AF36-19361A449E30}" type="slidenum">
              <a:rPr lang="en-US" sz="1350"/>
              <a:pPr algn="r"/>
              <a:t>7</a:t>
            </a:fld>
            <a:endParaRPr lang="en-US" sz="1350" dirty="0"/>
          </a:p>
        </p:txBody>
      </p:sp>
      <p:grpSp>
        <p:nvGrpSpPr>
          <p:cNvPr id="2" name="Group 1"/>
          <p:cNvGrpSpPr/>
          <p:nvPr/>
        </p:nvGrpSpPr>
        <p:grpSpPr>
          <a:xfrm>
            <a:off x="512917" y="2033165"/>
            <a:ext cx="7954668" cy="4488745"/>
            <a:chOff x="528834" y="1088389"/>
            <a:chExt cx="7954668" cy="44887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63" y="1312898"/>
              <a:ext cx="3206838" cy="1924103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34" y="3350846"/>
              <a:ext cx="3206838" cy="1924103"/>
            </a:xfrm>
            <a:prstGeom prst="rect">
              <a:avLst/>
            </a:prstGeom>
            <a:ln w="28575">
              <a:solidFill>
                <a:srgbClr val="3333FF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79316" y="1340629"/>
              <a:ext cx="9076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5HPP-33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61387" y="1935316"/>
              <a:ext cx="13324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 = 10.48 µM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2547" y="1088389"/>
              <a:ext cx="3006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AC50 (</a:t>
              </a:r>
              <a:r>
                <a:rPr lang="en-US" sz="1600" dirty="0" err="1"/>
                <a:t>embryolethality</a:t>
              </a:r>
              <a:r>
                <a:rPr lang="en-US" sz="1600" dirty="0"/>
                <a:t>) = 21.2 µM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316" y="3375146"/>
              <a:ext cx="904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TNP-470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49007" y="4013382"/>
              <a:ext cx="13324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 = 0.017 µM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34828" y="5238580"/>
              <a:ext cx="33486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AC50 (dysmorphogenesis) = 0.038 µM</a:t>
              </a:r>
            </a:p>
          </p:txBody>
        </p:sp>
        <p:cxnSp>
          <p:nvCxnSpPr>
            <p:cNvPr id="32" name="Straight Connector 31"/>
            <p:cNvCxnSpPr>
              <a:stCxn id="7" idx="3"/>
            </p:cNvCxnSpPr>
            <p:nvPr/>
          </p:nvCxnSpPr>
          <p:spPr>
            <a:xfrm>
              <a:off x="3740801" y="2274950"/>
              <a:ext cx="130187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9" idx="3"/>
            </p:cNvCxnSpPr>
            <p:nvPr/>
          </p:nvCxnSpPr>
          <p:spPr>
            <a:xfrm>
              <a:off x="3735673" y="4312898"/>
              <a:ext cx="1307008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7552" y="1406163"/>
              <a:ext cx="3327248" cy="38345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6" name="Straight Connector 45"/>
            <p:cNvCxnSpPr>
              <a:stCxn id="6" idx="1"/>
              <a:endCxn id="6" idx="3"/>
            </p:cNvCxnSpPr>
            <p:nvPr/>
          </p:nvCxnSpPr>
          <p:spPr>
            <a:xfrm>
              <a:off x="5037552" y="3323453"/>
              <a:ext cx="33272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68075" y="779672"/>
            <a:ext cx="8590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">
              <a:buClr>
                <a:srgbClr val="FF0000"/>
              </a:buClr>
            </a:pPr>
            <a:r>
              <a:rPr lang="en-US" sz="2000" b="1" dirty="0"/>
              <a:t>INPUT:</a:t>
            </a:r>
            <a:r>
              <a:rPr lang="en-US" sz="2000" dirty="0"/>
              <a:t> exposure-based TI predicted by the STM assay.</a:t>
            </a:r>
          </a:p>
          <a:p>
            <a:pPr marL="52387">
              <a:buClr>
                <a:srgbClr val="FF0000"/>
              </a:buClr>
            </a:pPr>
            <a:r>
              <a:rPr lang="en-US" sz="2000" b="1" dirty="0"/>
              <a:t>OUTPUT:</a:t>
            </a:r>
            <a:r>
              <a:rPr lang="en-US" sz="2000" dirty="0"/>
              <a:t> margin between hazard prediction and rat WEC effect.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7007677" y="100808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7007677" y="100808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3" y="1062583"/>
            <a:ext cx="2677195" cy="16182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Group 45"/>
          <p:cNvGrpSpPr/>
          <p:nvPr/>
        </p:nvGrpSpPr>
        <p:grpSpPr>
          <a:xfrm>
            <a:off x="416859" y="1104923"/>
            <a:ext cx="8177578" cy="5255536"/>
            <a:chOff x="145797" y="1129504"/>
            <a:chExt cx="8318577" cy="551894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2593" y="1129504"/>
              <a:ext cx="5421781" cy="551894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Group 7"/>
            <p:cNvGrpSpPr/>
            <p:nvPr/>
          </p:nvGrpSpPr>
          <p:grpSpPr>
            <a:xfrm>
              <a:off x="145797" y="2889543"/>
              <a:ext cx="2743778" cy="3460771"/>
              <a:chOff x="-48130" y="2819878"/>
              <a:chExt cx="2743778" cy="346077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48130" y="2819878"/>
                <a:ext cx="2711418" cy="1867298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7820" y="4793348"/>
                <a:ext cx="2743468" cy="14873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9384" y="6423891"/>
            <a:ext cx="1600200" cy="273844"/>
          </a:xfrm>
        </p:spPr>
        <p:txBody>
          <a:bodyPr/>
          <a:lstStyle/>
          <a:p>
            <a:fld id="{58F64307-C488-470A-AE14-7BB09ECA3042}" type="slidenum">
              <a:rPr lang="en-US" sz="1350" ker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sz="1350" kern="0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946774" y="1535350"/>
            <a:ext cx="3484284" cy="3992844"/>
            <a:chOff x="2136304" y="1851451"/>
            <a:chExt cx="3544360" cy="41929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6305" y="3043711"/>
              <a:ext cx="2708264" cy="3000707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544706" y="1851452"/>
              <a:ext cx="135958" cy="1428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36304" y="1851451"/>
              <a:ext cx="3408402" cy="119226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859659" y="1994265"/>
              <a:ext cx="685047" cy="10278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711968" y="1742687"/>
            <a:ext cx="2691839" cy="3801549"/>
            <a:chOff x="5177008" y="2409465"/>
            <a:chExt cx="2738251" cy="39920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7008" y="3366014"/>
              <a:ext cx="2738251" cy="3035536"/>
            </a:xfrm>
            <a:prstGeom prst="rect">
              <a:avLst/>
            </a:prstGeom>
            <a:ln w="28575">
              <a:solidFill>
                <a:srgbClr val="0000CC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5649209" y="2409465"/>
              <a:ext cx="146449" cy="13548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 flipV="1">
              <a:off x="5795659" y="2544945"/>
              <a:ext cx="2102161" cy="780331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177008" y="2544946"/>
              <a:ext cx="472202" cy="793601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99133" y="410241"/>
            <a:ext cx="6413418" cy="285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kern="0" dirty="0">
                <a:solidFill>
                  <a:srgbClr val="FF0000"/>
                </a:solidFill>
                <a:latin typeface="Calibri" pitchFamily="34" charset="0"/>
              </a:rPr>
              <a:t>AOP-based chemical prioritization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390" y="6450934"/>
            <a:ext cx="507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Knudsen and Kleinstreuer (2011) Birth Defects Res C</a:t>
            </a:r>
          </a:p>
        </p:txBody>
      </p:sp>
    </p:spTree>
    <p:extLst>
      <p:ext uri="{BB962C8B-B14F-4D97-AF65-F5344CB8AC3E}">
        <p14:creationId xmlns:p14="http://schemas.microsoft.com/office/powerpoint/2010/main" val="36406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24" y="140214"/>
            <a:ext cx="2792067" cy="1867893"/>
          </a:xfrm>
          <a:prstGeom prst="rect">
            <a:avLst/>
          </a:prstGeom>
          <a:noFill/>
        </p:spPr>
      </p:pic>
      <p:sp>
        <p:nvSpPr>
          <p:cNvPr id="28" name="Oval 27"/>
          <p:cNvSpPr/>
          <p:nvPr/>
        </p:nvSpPr>
        <p:spPr>
          <a:xfrm>
            <a:off x="7007677" y="1008088"/>
            <a:ext cx="831660" cy="792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23" y="663728"/>
            <a:ext cx="6773935" cy="62696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6397" y="1570278"/>
            <a:ext cx="6019687" cy="3546111"/>
            <a:chOff x="4086509" y="1961337"/>
            <a:chExt cx="8026248" cy="4728148"/>
          </a:xfrm>
        </p:grpSpPr>
        <p:sp>
          <p:nvSpPr>
            <p:cNvPr id="25" name="TextBox 24"/>
            <p:cNvSpPr txBox="1"/>
            <p:nvPr/>
          </p:nvSpPr>
          <p:spPr>
            <a:xfrm>
              <a:off x="8229788" y="2436674"/>
              <a:ext cx="3882969" cy="385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A   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ToxPi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 [1]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B    FICAM tubulogenesis [2] 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C    Synthetic tubulogenesis [3]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D   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Matrigel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 tubulogenesis [3]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E   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nuCTNB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 [4]</a:t>
              </a:r>
              <a:b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F    EC migration [4]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G   angiogenic sprouting [5]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H   TG-zebrafish [1] 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I     </a:t>
              </a:r>
              <a:r>
                <a:rPr lang="en-US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Vala</a:t>
              </a:r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 tubulogenesis [2]</a:t>
              </a:r>
            </a:p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J     aggregate (B to I)</a:t>
              </a:r>
            </a:p>
            <a:p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5346" y="1971182"/>
              <a:ext cx="2227639" cy="33157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0912" y="2259327"/>
              <a:ext cx="3955297" cy="4337427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086509" y="2259327"/>
              <a:ext cx="3992832" cy="1385781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86509" y="3645108"/>
              <a:ext cx="3992832" cy="294588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15405" y="3514392"/>
              <a:ext cx="696600" cy="3175093"/>
              <a:chOff x="1507587" y="3678184"/>
              <a:chExt cx="696600" cy="317509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534884" y="3678184"/>
                <a:ext cx="669303" cy="299637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507587" y="6553640"/>
                <a:ext cx="669303" cy="299637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814281" y="1961337"/>
              <a:ext cx="30393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J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23" y="1879520"/>
            <a:ext cx="2938764" cy="301214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92315" y="158525"/>
            <a:ext cx="7949107" cy="4704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FF0000"/>
                </a:solidFill>
                <a:latin typeface="Calibri" pitchFamily="34" charset="0"/>
              </a:rPr>
              <a:t>Qualification against 8 diverse angiogenesis platforms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29384" y="6423891"/>
            <a:ext cx="1600200" cy="273844"/>
          </a:xfrm>
        </p:spPr>
        <p:txBody>
          <a:bodyPr/>
          <a:lstStyle/>
          <a:p>
            <a:fld id="{58F64307-C488-470A-AE14-7BB09ECA3042}" type="slidenum">
              <a:rPr lang="en-US" sz="1350" ker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sz="1350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5644" y="5400281"/>
            <a:ext cx="222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Predicted (ToxCast)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6200" y="5431817"/>
            <a:ext cx="275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Empirical (angiogenesis)</a:t>
            </a:r>
          </a:p>
        </p:txBody>
      </p:sp>
      <p:cxnSp>
        <p:nvCxnSpPr>
          <p:cNvPr id="7" name="Elbow Connector 6"/>
          <p:cNvCxnSpPr/>
          <p:nvPr/>
        </p:nvCxnSpPr>
        <p:spPr>
          <a:xfrm rot="5400000">
            <a:off x="3717005" y="5010503"/>
            <a:ext cx="667644" cy="879416"/>
          </a:xfrm>
          <a:prstGeom prst="bent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6200000" flipH="1">
            <a:off x="6172086" y="5031921"/>
            <a:ext cx="667644" cy="879416"/>
          </a:xfrm>
          <a:prstGeom prst="bentConnector2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693181" y="5187367"/>
            <a:ext cx="1259045" cy="707886"/>
            <a:chOff x="4709223" y="5218016"/>
            <a:chExt cx="1259045" cy="707886"/>
          </a:xfrm>
        </p:grpSpPr>
        <p:sp>
          <p:nvSpPr>
            <p:cNvPr id="12" name="Rectangle 11"/>
            <p:cNvSpPr/>
            <p:nvPr/>
          </p:nvSpPr>
          <p:spPr>
            <a:xfrm>
              <a:off x="4709223" y="5306534"/>
              <a:ext cx="235974" cy="20559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09223" y="5635912"/>
              <a:ext cx="235974" cy="20559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70174" y="5218016"/>
              <a:ext cx="9980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inactive</a:t>
              </a:r>
            </a:p>
            <a:p>
              <a:r>
                <a:rPr lang="en-US" sz="2000" dirty="0"/>
                <a:t>active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2925" y="6099948"/>
            <a:ext cx="9317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[1] Tal et al.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Reprod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Toxicol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(2017); [2] Knudsen et al., in prep; [3] Nguyen et al. Nature Bioengineering (2017); [4] Belair et al. (2016)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Acta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Biomaterialia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1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CD3F4C0-09EA-4ABF-986C-494269823DC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010408A2-1BDB-4E73-94BB-6E684A263C88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38B90326-81D8-4827-A087-E7650966B709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BB2A54E4-695F-407E-829A-70FDB243F6B0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C05CC16B-AABE-4E7E-9C5F-B03C3B3BA510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3EC4BB94-585F-4D70-AC82-4E101944C631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71FE07C8-3784-4C65-BD2E-9C65B8E13B6C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1A3D8C84-104F-4E42-A8B1-71F23301402B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01D3F774-B5F3-4DF1-8F33-F61BF7F688C3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FDB2D1E8-1E69-440D-B7AC-ED21CF6BB1DC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6C5EF1EF-FAC4-4E38-A5C0-9AA7F241A8E6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2C795A0B-B2E4-4D39-872F-BF6846DE100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FC612E8-3FC1-48D1-9FD3-6477F0BEE8F1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6C6D69BF-CFCE-47C5-8772-9E067330A976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421ED0A8-01E6-429F-ADB8-0E5387DAAC13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029B6D6C-4115-440F-88DE-C9CA83EF3092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C8C1C6B9-6AC8-47D5-A870-221F6C059694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D796E765-D041-4D5C-8E8D-EFC7E6927AD4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B7A4230D-605F-4E04-8DC1-6815FD0BD79B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4EF8C9AD-B19E-4D5C-B12B-68766BD54415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879C02FA-C01F-4CCA-8F67-615FD1EE63EE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091066F4-9C14-49B5-88BB-D39E47DD1C1F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D93F1A13-C44A-4DD1-831C-982EDE7375A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0069897-9992-42D5-A574-5D157097529B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75D767C5-BD2B-485D-8DE5-8E7962054E37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B2905513-23BA-44B2-BB7F-7AA4F77A108B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A5B953ED-7997-497A-951E-57C084B4BD16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DE33473B-668F-4C3F-952D-13EF87BA097E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67CA7371-D35A-4F70-A3C0-F92713B39E19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FE8A9A02-5396-47DA-9F21-6BC9D7A95386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DC017D7D-9C73-4E10-9E88-7CE043D47DD2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BDAEFA19-6E0D-4B7C-8EF9-93E3B979C522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279474E9-BE7B-49F4-AC20-C3B758FD29CD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833C9B0F-D22E-4B66-AC23-61660179A1E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C2EF82A-9923-433E-AB91-A534220F2B85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D1A6F8DA-CF58-46E3-AB5C-6FBFBD87EDE5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0D90F94B-CA7E-4AF4-9BE1-6FB7A9754FC3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21EFEF8F-8B18-4AAB-A409-EDCF62E9D121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CC2CCFA0-DC9D-4E37-B834-F24A52C3A24B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0688BAF3-3383-43C4-A61E-E46D2F8D7419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171BF19D-C086-4BFF-A345-67F3F963A802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56C79434-6616-452E-AC79-A178FC4899D2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F1B568C7-D3DB-4321-89F6-A43A63064FAD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E3D2178B-6BF2-4A69-A589-0543D789F640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6C37D60E-D92B-4422-8183-21F073C48FE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6EAAC21-A4CC-41B3-B56D-8901305C936C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F953BF78-9D3A-4B22-BF01-63EAB2BCF10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169C21E-5B89-412C-A50C-199D3D7B9D57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00FE5A0A-F18E-4B8B-A27A-2337E19E9314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6FFD86C-DC72-4525-993A-CBD2B84C585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3461215C-4AE2-49D2-A78F-14CD2EF6456C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AD2416E9-2C27-4024-B7D0-913CFB15B89E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0313D9D-4332-4DCE-A357-F23DC97B565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C28D4786-2060-4A08-8E39-9858E35F4D25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2CF348C-1B28-4100-ACE3-9B57D17D0CE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9068130B-52BD-4815-AE9D-0AB494DEE170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5F7CFC55-A7F9-4CED-AB52-1050F4BCF3D8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25E3E016-818D-4271-A75E-C2695E118DD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3E37B58-6595-43A4-8F2E-E9BD9C6F997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5244E9ED-9ED1-4A1F-A001-1A5A697EEB0D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C7C90F90-5116-4451-A987-3AA3D6A83B49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9402162-350E-4275-B27A-0834B70B4E61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BBA9201-70C6-43D0-AC77-FD433940DD3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0699402-1684-481D-8BC1-598F6040BB67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59C6B8A-E257-499E-95E5-C67C69BE8F1C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1266D760-BCE8-4D3F-8F9B-A5576598A6DF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0B07785-5D9A-4640-BF1C-D891324FCD02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82235E8-E649-4712-A04F-42F45E85FE9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B7F3404B-25EC-427C-9809-DD5272D0147E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734896C6-5D53-49C6-9372-F892997B876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FEEF14EE-B02E-4A3C-99D1-58D4E9564275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CE18105E-1A99-4559-B483-931A013AF569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80EBC186-8401-4A67-95F0-31ACB5A3C8EA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27C0163D-07D6-4EF5-A43C-6FFFB56A3F4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B974DBB-169F-4E72-A0A8-3380424DADD6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04D01887-43D2-4178-B76A-C984CDD19AF6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F3015341-6366-41CA-926D-4FF2F5FC84B4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66FDA33E-33BF-48B5-8397-71CBF45E0452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CBED1406-CAA6-48B7-9301-B62A7EABE2B2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B3F2D6AB-E608-4477-97B3-750A1EA3752A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16437CCD-9982-4981-B03C-31721CD97ABE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E5F296CB-6FE8-4CE8-BAE6-5D309B3F3A9E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DC336A88-1752-42F7-83D1-0FFF057D41C6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A09CBE05-82BF-4061-9065-DCB3D831AD8E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BE9C4873-49C7-4BD6-9387-5125B7E04D8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5E6AE7-B9BB-4800-9817-96F2B9173C42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998717AC-E20B-4063-ADA2-42D68177D665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C4563C13-D82B-40F2-A97E-D44B7422A4F2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54137840-6EB5-4809-BF72-49E9703397BF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FAA2F8A7-5873-444A-8231-8C24625FAF98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2EE9135-00AA-4C87-A2B5-CF9FD144B90E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81B601BC-23F1-4613-942A-84A2C8337F35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7E097035-1CB1-40BD-B3D0-F895E3028636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E033FB53-B533-4035-8603-4E892A073C39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959D5B38-6E34-4B51-9B31-8BBD6F2C6FC1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FCCE601E-5B69-4378-95D6-2D3AC253C56C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5890AB0-AD6F-4AC0-AD1C-B33555E9159A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AE1489EC-4B52-4064-AC18-81570C50F78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22FC8B27-E494-4526-A00E-9AEE3ADC1232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0DA01632-E39C-469D-A057-ED2C77A4CD8C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F0BAB8CF-8AEA-46E9-940E-1A0792648094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37E6234F-6C13-42C4-B2E1-810344D495A8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F167879B-F94C-44AD-B2EB-E99FAE231BF3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DF3C0FF2-B021-4071-ABFB-E5E34B5C9E8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CFC92729-CE60-47FC-ABA9-851C467EE14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1DCDC4E9-E5F3-4DF6-8EBB-6B93660A947B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22A488F8-2236-4874-963A-0DDA1448D17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44AD598-1C4D-40E9-BDB0-B5A1B1C8754B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B6B84F4B-F2DA-489D-A2CB-1BB9D3D95666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777374CA-9524-4177-8A0E-4DBB8F15FA90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39229E68-C2E3-433D-A3C1-2F29F94F2172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9B82EBE8-D79E-45C6-AE55-3B6C0839B161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38F443A8-1DF5-4CF2-9213-9AA9362FC8CE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93478800-E3FA-42DD-8D57-10BC97701B5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A1C493BB-FBA3-493A-916B-E3496268C406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94719CE7-5CE2-4B2D-B637-BA4AF556F3A8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9B8D2787-E316-4986-906E-E370353F367A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97360339-6EF2-433F-8EBA-75A37CDD9CE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47F20B7-D2E6-41AB-986D-473F7BD8397E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1E844302-E68B-476A-BC84-C4C03D0F1F40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2EA4BF5D-7550-459B-B11A-3D175E19457E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CA63E861-8B2E-4ABD-8854-B5DF6B85DF3A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F4E1B909-D522-4590-B59E-07EE21542214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96CD9EB9-C35E-4CBB-8E19-4D2523240BC8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AABF74C8-FA23-4A36-8841-B2C0ABA8930B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27BD57FD-F5C9-4C8D-BE15-006879CD6D5F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20259DDD-44BC-49A7-8FBF-3900F26D3415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C49746F5-FA54-4976-B1CA-BFA4E398A751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1B444922-C00D-4853-BFF3-D37B0DB8867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6A52D0E-2B2F-484F-B78E-6B81CEB3A996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00442CDB-3E0C-4226-BF49-5641C2DD9E1F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E9E98BF8-3DDD-423E-83E6-3577B844320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7FDD8785-5A23-4A53-BA2C-353406BB120E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FF86B1AC-032F-4434-9807-5F239AD84208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04C72B94-1A0B-462A-A326-E0EE5636EF01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11EE01C2-4D00-4758-A4F8-53BCD613CEB3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52EDB678-AF3F-4A86-A191-ED8197A5802B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C8B129E8-F578-4458-A5F1-398E229F45AC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254A6E4E-8BEF-41C3-BAA9-C0E4B7105903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6494F28E-2E7E-47F6-97B7-3CD3BE095B5A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2554</TotalTime>
  <Words>945</Words>
  <Application>Microsoft Office PowerPoint</Application>
  <PresentationFormat>On-screen Show (4:3)</PresentationFormat>
  <Paragraphs>178</Paragraphs>
  <Slides>18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Trebuchet MS</vt:lpstr>
      <vt:lpstr>Wingdings</vt:lpstr>
      <vt:lpstr>Wingdings 3</vt:lpstr>
      <vt:lpstr>Office Theme</vt:lpstr>
      <vt:lpstr>Facet</vt:lpstr>
      <vt:lpstr>3_Facet</vt:lpstr>
      <vt:lpstr>PowerPoint Presentation</vt:lpstr>
      <vt:lpstr>Mechanistically-informed IATAs for DART:  opportunities and challenges</vt:lpstr>
      <vt:lpstr>PowerPoint Presentation</vt:lpstr>
      <vt:lpstr>High-throughput screening</vt:lpstr>
      <vt:lpstr>ToxCast STM platform</vt:lpstr>
      <vt:lpstr>PowerPoint Presentation</vt:lpstr>
      <vt:lpstr>Vascular Disruption (pVDCs)</vt:lpstr>
      <vt:lpstr>PowerPoint Presentation</vt:lpstr>
      <vt:lpstr>PowerPoint Presentation</vt:lpstr>
      <vt:lpstr>High-throughput kinetics</vt:lpstr>
      <vt:lpstr>High-throughput exposure ratio</vt:lpstr>
      <vt:lpstr>Structure-activity relationships</vt:lpstr>
      <vt:lpstr>PowerPoint Presentation</vt:lpstr>
      <vt:lpstr>Agent-Based Models</vt:lpstr>
      <vt:lpstr>Imputing ToxCast data</vt:lpstr>
      <vt:lpstr>In silico framework for hypothesis-based testing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Knudsen, Thomas</dc:creator>
  <cp:lastModifiedBy>Knudsen, Thomas</cp:lastModifiedBy>
  <cp:revision>335</cp:revision>
  <dcterms:created xsi:type="dcterms:W3CDTF">2017-05-08T16:40:30Z</dcterms:created>
  <dcterms:modified xsi:type="dcterms:W3CDTF">2017-09-08T11:10:19Z</dcterms:modified>
</cp:coreProperties>
</file>