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4"/>
    <p:sldMasterId id="2147483690" r:id="rId45"/>
    <p:sldMasterId id="2147483748" r:id="rId46"/>
    <p:sldMasterId id="2147483750" r:id="rId47"/>
    <p:sldMasterId id="2147483752" r:id="rId48"/>
    <p:sldMasterId id="2147483789" r:id="rId49"/>
  </p:sldMasterIdLst>
  <p:notesMasterIdLst>
    <p:notesMasterId r:id="rId78"/>
  </p:notesMasterIdLst>
  <p:handoutMasterIdLst>
    <p:handoutMasterId r:id="rId79"/>
  </p:handoutMasterIdLst>
  <p:sldIdLst>
    <p:sldId id="505" r:id="rId50"/>
    <p:sldId id="1113" r:id="rId51"/>
    <p:sldId id="1081" r:id="rId52"/>
    <p:sldId id="1114" r:id="rId53"/>
    <p:sldId id="1116" r:id="rId54"/>
    <p:sldId id="1115" r:id="rId55"/>
    <p:sldId id="1117" r:id="rId56"/>
    <p:sldId id="1119" r:id="rId57"/>
    <p:sldId id="1118" r:id="rId58"/>
    <p:sldId id="1109" r:id="rId59"/>
    <p:sldId id="1120" r:id="rId60"/>
    <p:sldId id="1066" r:id="rId61"/>
    <p:sldId id="1083" r:id="rId62"/>
    <p:sldId id="1085" r:id="rId63"/>
    <p:sldId id="1130" r:id="rId64"/>
    <p:sldId id="1106" r:id="rId65"/>
    <p:sldId id="1121" r:id="rId66"/>
    <p:sldId id="1122" r:id="rId67"/>
    <p:sldId id="1123" r:id="rId68"/>
    <p:sldId id="1124" r:id="rId69"/>
    <p:sldId id="1126" r:id="rId70"/>
    <p:sldId id="1127" r:id="rId71"/>
    <p:sldId id="1128" r:id="rId72"/>
    <p:sldId id="1107" r:id="rId73"/>
    <p:sldId id="1108" r:id="rId74"/>
    <p:sldId id="1105" r:id="rId75"/>
    <p:sldId id="1077" r:id="rId76"/>
    <p:sldId id="1129" r:id="rId7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515DB"/>
    <a:srgbClr val="28F82D"/>
    <a:srgbClr val="00FFCC"/>
    <a:srgbClr val="548DC6"/>
    <a:srgbClr val="FFFF00"/>
    <a:srgbClr val="7575D1"/>
    <a:srgbClr val="003F69"/>
    <a:srgbClr val="FDA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700" autoAdjust="0"/>
    <p:restoredTop sz="74550" autoAdjust="0"/>
  </p:normalViewPr>
  <p:slideViewPr>
    <p:cSldViewPr snapToGrid="0">
      <p:cViewPr varScale="1">
        <p:scale>
          <a:sx n="99" d="100"/>
          <a:sy n="99" d="100"/>
        </p:scale>
        <p:origin x="102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Master" Target="slideMasters/slideMaster4.xml"/><Relationship Id="rId50" Type="http://schemas.openxmlformats.org/officeDocument/2006/relationships/slide" Target="slides/slide1.xml"/><Relationship Id="rId55" Type="http://schemas.openxmlformats.org/officeDocument/2006/relationships/slide" Target="slides/slide6.xml"/><Relationship Id="rId63" Type="http://schemas.openxmlformats.org/officeDocument/2006/relationships/slide" Target="slides/slide14.xml"/><Relationship Id="rId68" Type="http://schemas.openxmlformats.org/officeDocument/2006/relationships/slide" Target="slides/slide19.xml"/><Relationship Id="rId76" Type="http://schemas.openxmlformats.org/officeDocument/2006/relationships/slide" Target="slides/slide27.xml"/><Relationship Id="rId7" Type="http://schemas.openxmlformats.org/officeDocument/2006/relationships/customXml" Target="../customXml/item7.xml"/><Relationship Id="rId71"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Master" Target="slideMasters/slideMaster2.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12.xml"/><Relationship Id="rId82"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1.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5.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3.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6.xml"/><Relationship Id="rId57"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wetmore\Documents\ACC-ToxCast\ToxCast%20Rat%20Project\Manuscript\ToxRef_Oral_Equiv_Compar_Allom-Scaling_Rat_11291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spPr>
            <a:ln w="28575">
              <a:noFill/>
            </a:ln>
          </c:spPr>
          <c:marker>
            <c:symbol val="circle"/>
            <c:size val="7"/>
            <c:spPr>
              <a:solidFill>
                <a:srgbClr val="355777"/>
              </a:solidFill>
              <a:ln>
                <a:solidFill>
                  <a:srgbClr val="355777"/>
                </a:solidFill>
              </a:ln>
            </c:spPr>
          </c:marker>
          <c:xVal>
            <c:numRef>
              <c:f>ToxRefLEL_RatCast_PK!$M$5:$M$57</c:f>
              <c:numCache>
                <c:formatCode>General</c:formatCode>
                <c:ptCount val="53"/>
                <c:pt idx="0">
                  <c:v>-1.2099964796094871</c:v>
                </c:pt>
                <c:pt idx="1">
                  <c:v>-0.62051318628272556</c:v>
                </c:pt>
                <c:pt idx="2">
                  <c:v>1.3662361237183156</c:v>
                </c:pt>
                <c:pt idx="3">
                  <c:v>-0.35222594973117</c:v>
                </c:pt>
                <c:pt idx="4">
                  <c:v>-1.4949857599158929</c:v>
                </c:pt>
                <c:pt idx="5">
                  <c:v>-0.65364702554937437</c:v>
                </c:pt>
                <c:pt idx="6">
                  <c:v>-1.2491060796178746</c:v>
                </c:pt>
                <c:pt idx="7">
                  <c:v>0.30168094929358241</c:v>
                </c:pt>
                <c:pt idx="8">
                  <c:v>0.54530711646582464</c:v>
                </c:pt>
                <c:pt idx="9">
                  <c:v>8.7426457036285501E-2</c:v>
                </c:pt>
                <c:pt idx="10">
                  <c:v>0.22737244228963621</c:v>
                </c:pt>
                <c:pt idx="11">
                  <c:v>-2.4763835809456287</c:v>
                </c:pt>
                <c:pt idx="12">
                  <c:v>-1.4023048140744616</c:v>
                </c:pt>
                <c:pt idx="13">
                  <c:v>-0.95624487303132921</c:v>
                </c:pt>
                <c:pt idx="14">
                  <c:v>-0.39019223067129766</c:v>
                </c:pt>
                <c:pt idx="15">
                  <c:v>-5.251726344308244E-2</c:v>
                </c:pt>
                <c:pt idx="16">
                  <c:v>1.4326486600131068</c:v>
                </c:pt>
                <c:pt idx="17">
                  <c:v>-0.21874740575154775</c:v>
                </c:pt>
                <c:pt idx="18">
                  <c:v>-1.4545691705346318</c:v>
                </c:pt>
                <c:pt idx="19">
                  <c:v>-2.0883630668705955</c:v>
                </c:pt>
                <c:pt idx="20">
                  <c:v>1.5385737338068561</c:v>
                </c:pt>
                <c:pt idx="21">
                  <c:v>0.93796900295145291</c:v>
                </c:pt>
                <c:pt idx="22">
                  <c:v>-0.4779471991311775</c:v>
                </c:pt>
                <c:pt idx="23">
                  <c:v>-2.1287774432402942</c:v>
                </c:pt>
                <c:pt idx="24">
                  <c:v>-1.305833704066802</c:v>
                </c:pt>
                <c:pt idx="25">
                  <c:v>-1.8312079796858405</c:v>
                </c:pt>
                <c:pt idx="26">
                  <c:v>-0.56671031480497425</c:v>
                </c:pt>
                <c:pt idx="27">
                  <c:v>-1.6386499756477508</c:v>
                </c:pt>
                <c:pt idx="28">
                  <c:v>1.1667260555800518</c:v>
                </c:pt>
                <c:pt idx="29">
                  <c:v>-0.64531544604528146</c:v>
                </c:pt>
                <c:pt idx="30">
                  <c:v>-1.1877553031996309</c:v>
                </c:pt>
                <c:pt idx="31">
                  <c:v>-1.4183916339679219</c:v>
                </c:pt>
                <c:pt idx="32">
                  <c:v>4.0602340114073154E-2</c:v>
                </c:pt>
                <c:pt idx="33">
                  <c:v>-0.59825491776293038</c:v>
                </c:pt>
                <c:pt idx="34">
                  <c:v>-1.3445734122540798</c:v>
                </c:pt>
                <c:pt idx="35">
                  <c:v>-1.4110563572599473</c:v>
                </c:pt>
                <c:pt idx="36">
                  <c:v>-1.1099704138365831</c:v>
                </c:pt>
                <c:pt idx="37">
                  <c:v>-1.2604276555498874</c:v>
                </c:pt>
                <c:pt idx="38">
                  <c:v>0.18610837981320541</c:v>
                </c:pt>
                <c:pt idx="39">
                  <c:v>0.21272015441784484</c:v>
                </c:pt>
                <c:pt idx="40">
                  <c:v>-1.9139962943815996</c:v>
                </c:pt>
                <c:pt idx="41">
                  <c:v>0.26387267686523014</c:v>
                </c:pt>
                <c:pt idx="42">
                  <c:v>-2.3471736974389952</c:v>
                </c:pt>
                <c:pt idx="43">
                  <c:v>0.19672872262328669</c:v>
                </c:pt>
                <c:pt idx="44">
                  <c:v>-1.2009352806489726</c:v>
                </c:pt>
                <c:pt idx="45">
                  <c:v>-0.27711938931306584</c:v>
                </c:pt>
                <c:pt idx="46">
                  <c:v>-0.6937894918322387</c:v>
                </c:pt>
                <c:pt idx="47">
                  <c:v>-2.8535618647142247</c:v>
                </c:pt>
                <c:pt idx="48">
                  <c:v>-0.49811950624494977</c:v>
                </c:pt>
                <c:pt idx="49">
                  <c:v>-2.2111248842245832</c:v>
                </c:pt>
                <c:pt idx="50">
                  <c:v>-1.9262816496538862</c:v>
                </c:pt>
                <c:pt idx="51">
                  <c:v>-1.8241983671517221</c:v>
                </c:pt>
                <c:pt idx="52">
                  <c:v>-2.6160052105582161</c:v>
                </c:pt>
              </c:numCache>
            </c:numRef>
          </c:xVal>
          <c:yVal>
            <c:numRef>
              <c:f>ToxRefLEL_RatCast_PK!$F$5:$F$57</c:f>
              <c:numCache>
                <c:formatCode>General</c:formatCode>
                <c:ptCount val="53"/>
                <c:pt idx="0">
                  <c:v>1.3010299956639628</c:v>
                </c:pt>
                <c:pt idx="1">
                  <c:v>0.50785587169584068</c:v>
                </c:pt>
                <c:pt idx="2">
                  <c:v>0.53147891704225458</c:v>
                </c:pt>
                <c:pt idx="3">
                  <c:v>0.55630250076727428</c:v>
                </c:pt>
                <c:pt idx="4">
                  <c:v>1.1760912590556798</c:v>
                </c:pt>
                <c:pt idx="5">
                  <c:v>1.6020599913279623</c:v>
                </c:pt>
                <c:pt idx="6">
                  <c:v>2.2041199826559721</c:v>
                </c:pt>
                <c:pt idx="7">
                  <c:v>1.3617278360175928</c:v>
                </c:pt>
                <c:pt idx="8">
                  <c:v>1.4771212547196277</c:v>
                </c:pt>
                <c:pt idx="9">
                  <c:v>1.541579243946581</c:v>
                </c:pt>
                <c:pt idx="10">
                  <c:v>2</c:v>
                </c:pt>
                <c:pt idx="11">
                  <c:v>0.38021124171160608</c:v>
                </c:pt>
                <c:pt idx="12">
                  <c:v>0.66464197555614501</c:v>
                </c:pt>
                <c:pt idx="13">
                  <c:v>-0.15490195998574324</c:v>
                </c:pt>
                <c:pt idx="14">
                  <c:v>1.2380461031287961</c:v>
                </c:pt>
                <c:pt idx="15">
                  <c:v>0.47712125471966282</c:v>
                </c:pt>
                <c:pt idx="16">
                  <c:v>1.5563025007672961</c:v>
                </c:pt>
                <c:pt idx="17">
                  <c:v>1.6020599913279623</c:v>
                </c:pt>
                <c:pt idx="18">
                  <c:v>0.55990662503611255</c:v>
                </c:pt>
                <c:pt idx="19">
                  <c:v>0</c:v>
                </c:pt>
                <c:pt idx="20">
                  <c:v>1.9867717342662603</c:v>
                </c:pt>
                <c:pt idx="21">
                  <c:v>0.47712125471966282</c:v>
                </c:pt>
                <c:pt idx="22">
                  <c:v>2</c:v>
                </c:pt>
                <c:pt idx="23">
                  <c:v>7.9181246047625664E-2</c:v>
                </c:pt>
                <c:pt idx="24">
                  <c:v>0.6020599913279624</c:v>
                </c:pt>
                <c:pt idx="25">
                  <c:v>2</c:v>
                </c:pt>
                <c:pt idx="26">
                  <c:v>0.14612803567823801</c:v>
                </c:pt>
                <c:pt idx="27">
                  <c:v>-0.39794000867203788</c:v>
                </c:pt>
                <c:pt idx="28">
                  <c:v>-0.34678748622466615</c:v>
                </c:pt>
                <c:pt idx="29">
                  <c:v>0.49415459401844886</c:v>
                </c:pt>
                <c:pt idx="30">
                  <c:v>0.39794000867203788</c:v>
                </c:pt>
                <c:pt idx="31">
                  <c:v>0.69897000433602741</c:v>
                </c:pt>
                <c:pt idx="32">
                  <c:v>1</c:v>
                </c:pt>
                <c:pt idx="33">
                  <c:v>1.2405492482825824</c:v>
                </c:pt>
                <c:pt idx="34">
                  <c:v>-1.3010299956639628</c:v>
                </c:pt>
                <c:pt idx="35">
                  <c:v>1.2455126678141326</c:v>
                </c:pt>
                <c:pt idx="36">
                  <c:v>1.4857214264815799</c:v>
                </c:pt>
                <c:pt idx="37">
                  <c:v>0.64345267648620064</c:v>
                </c:pt>
                <c:pt idx="38">
                  <c:v>1.5670263661590598</c:v>
                </c:pt>
                <c:pt idx="39">
                  <c:v>0.49554433754645238</c:v>
                </c:pt>
                <c:pt idx="40">
                  <c:v>1.6884198220027302</c:v>
                </c:pt>
                <c:pt idx="41">
                  <c:v>2.3443922736851106</c:v>
                </c:pt>
                <c:pt idx="42">
                  <c:v>0.43775056282038832</c:v>
                </c:pt>
                <c:pt idx="43">
                  <c:v>1.8500332576897678</c:v>
                </c:pt>
                <c:pt idx="44">
                  <c:v>2.7543483357110188</c:v>
                </c:pt>
                <c:pt idx="45">
                  <c:v>0.56937390961504586</c:v>
                </c:pt>
                <c:pt idx="46">
                  <c:v>0.72754125702857286</c:v>
                </c:pt>
                <c:pt idx="47">
                  <c:v>0.64345267648620064</c:v>
                </c:pt>
                <c:pt idx="48">
                  <c:v>0.90308998699193421</c:v>
                </c:pt>
                <c:pt idx="49">
                  <c:v>0.39794000867203788</c:v>
                </c:pt>
                <c:pt idx="50">
                  <c:v>1.1760912590556798</c:v>
                </c:pt>
                <c:pt idx="51">
                  <c:v>0.17609125905568124</c:v>
                </c:pt>
                <c:pt idx="52">
                  <c:v>1.5740312677277188</c:v>
                </c:pt>
              </c:numCache>
            </c:numRef>
          </c:yVal>
          <c:smooth val="0"/>
          <c:extLst>
            <c:ext xmlns:c16="http://schemas.microsoft.com/office/drawing/2014/chart" uri="{C3380CC4-5D6E-409C-BE32-E72D297353CC}">
              <c16:uniqueId val="{00000000-96E2-4E66-837F-B0A0F691AAEE}"/>
            </c:ext>
          </c:extLst>
        </c:ser>
        <c:dLbls>
          <c:showLegendKey val="0"/>
          <c:showVal val="0"/>
          <c:showCatName val="0"/>
          <c:showSerName val="0"/>
          <c:showPercent val="0"/>
          <c:showBubbleSize val="0"/>
        </c:dLbls>
        <c:axId val="669597080"/>
        <c:axId val="669597472"/>
      </c:scatterChart>
      <c:valAx>
        <c:axId val="669597080"/>
        <c:scaling>
          <c:orientation val="minMax"/>
          <c:max val="3"/>
          <c:min val="-4"/>
        </c:scaling>
        <c:delete val="0"/>
        <c:axPos val="b"/>
        <c:title>
          <c:tx>
            <c:rich>
              <a:bodyPr/>
              <a:lstStyle/>
              <a:p>
                <a:pPr>
                  <a:defRPr sz="1100">
                    <a:latin typeface="Arial" pitchFamily="34" charset="0"/>
                    <a:cs typeface="Arial" pitchFamily="34" charset="0"/>
                  </a:defRPr>
                </a:pPr>
                <a:r>
                  <a:rPr lang="en-US" sz="1100" dirty="0">
                    <a:latin typeface="Arial" pitchFamily="34" charset="0"/>
                    <a:cs typeface="Arial" pitchFamily="34" charset="0"/>
                  </a:rPr>
                  <a:t>Minimum </a:t>
                </a:r>
                <a:r>
                  <a:rPr lang="en-US" sz="1100" i="1" dirty="0">
                    <a:latin typeface="Arial" pitchFamily="34" charset="0"/>
                    <a:cs typeface="Arial" pitchFamily="34" charset="0"/>
                  </a:rPr>
                  <a:t>In Vitro </a:t>
                </a:r>
                <a:r>
                  <a:rPr lang="en-US" sz="1100" i="0" dirty="0">
                    <a:latin typeface="Arial" pitchFamily="34" charset="0"/>
                    <a:cs typeface="Arial" pitchFamily="34" charset="0"/>
                  </a:rPr>
                  <a:t>Rat</a:t>
                </a:r>
                <a:r>
                  <a:rPr lang="en-US" sz="1100" i="0" baseline="0" dirty="0">
                    <a:latin typeface="Arial" pitchFamily="34" charset="0"/>
                    <a:cs typeface="Arial" pitchFamily="34" charset="0"/>
                  </a:rPr>
                  <a:t> </a:t>
                </a:r>
                <a:r>
                  <a:rPr lang="en-US" sz="1100" dirty="0">
                    <a:latin typeface="Arial" pitchFamily="34" charset="0"/>
                    <a:cs typeface="Arial" pitchFamily="34" charset="0"/>
                  </a:rPr>
                  <a:t>Oral Equivalent Dose (mg/kg/d)</a:t>
                </a:r>
              </a:p>
            </c:rich>
          </c:tx>
          <c:overlay val="0"/>
        </c:title>
        <c:numFmt formatCode="General" sourceLinked="1"/>
        <c:majorTickMark val="out"/>
        <c:minorTickMark val="none"/>
        <c:tickLblPos val="nextTo"/>
        <c:txPr>
          <a:bodyPr rot="0" vert="horz"/>
          <a:lstStyle/>
          <a:p>
            <a:pPr>
              <a:defRPr sz="1100"/>
            </a:pPr>
            <a:endParaRPr lang="en-US"/>
          </a:p>
        </c:txPr>
        <c:crossAx val="669597472"/>
        <c:crossesAt val="-4"/>
        <c:crossBetween val="midCat"/>
      </c:valAx>
      <c:valAx>
        <c:axId val="669597472"/>
        <c:scaling>
          <c:orientation val="minMax"/>
          <c:max val="3"/>
          <c:min val="-4"/>
        </c:scaling>
        <c:delete val="0"/>
        <c:axPos val="l"/>
        <c:majorGridlines/>
        <c:title>
          <c:tx>
            <c:rich>
              <a:bodyPr rot="-5400000" vert="horz"/>
              <a:lstStyle/>
              <a:p>
                <a:pPr>
                  <a:defRPr/>
                </a:pPr>
                <a:r>
                  <a:rPr lang="en-US" sz="1100" dirty="0">
                    <a:latin typeface="Arial" pitchFamily="34" charset="0"/>
                    <a:cs typeface="Arial" pitchFamily="34" charset="0"/>
                  </a:rPr>
                  <a:t>Minimum In Vivo </a:t>
                </a:r>
                <a:r>
                  <a:rPr lang="en-US" sz="1100" dirty="0" err="1">
                    <a:latin typeface="Arial" pitchFamily="34" charset="0"/>
                    <a:cs typeface="Arial" pitchFamily="34" charset="0"/>
                  </a:rPr>
                  <a:t>ToxRef</a:t>
                </a:r>
                <a:r>
                  <a:rPr lang="en-US" sz="1100" dirty="0">
                    <a:latin typeface="Arial" pitchFamily="34" charset="0"/>
                    <a:cs typeface="Arial" pitchFamily="34" charset="0"/>
                  </a:rPr>
                  <a:t> Low Effect Level for Rat Only (mg/kg/d)</a:t>
                </a:r>
              </a:p>
            </c:rich>
          </c:tx>
          <c:overlay val="0"/>
        </c:title>
        <c:numFmt formatCode="General" sourceLinked="1"/>
        <c:majorTickMark val="out"/>
        <c:minorTickMark val="none"/>
        <c:tickLblPos val="nextTo"/>
        <c:txPr>
          <a:bodyPr/>
          <a:lstStyle/>
          <a:p>
            <a:pPr>
              <a:defRPr sz="1100"/>
            </a:pPr>
            <a:endParaRPr lang="en-US"/>
          </a:p>
        </c:txPr>
        <c:crossAx val="669597080"/>
        <c:crossesAt val="-4"/>
        <c:crossBetween val="midCat"/>
      </c:valAx>
      <c:spPr>
        <a:solidFill>
          <a:sysClr val="window" lastClr="FFFFFF"/>
        </a:solidFill>
        <a:ln>
          <a:solidFill>
            <a:sysClr val="windowText" lastClr="000000"/>
          </a:solidFill>
        </a:ln>
      </c:spPr>
    </c:plotArea>
    <c:plotVisOnly val="1"/>
    <c:dispBlanksAs val="gap"/>
    <c:showDLblsOverMax val="0"/>
  </c:chart>
  <c:txPr>
    <a:bodyPr/>
    <a:lstStyle/>
    <a:p>
      <a:pPr>
        <a:defRPr sz="1200">
          <a:latin typeface="+mn-lt"/>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defTabSz="881591">
              <a:defRPr sz="1200"/>
            </a:lvl1pPr>
          </a:lstStyle>
          <a:p>
            <a:endParaRPr lang="en-US" dirty="0"/>
          </a:p>
        </p:txBody>
      </p:sp>
      <p:sp>
        <p:nvSpPr>
          <p:cNvPr id="51203" name="Rectangle 3"/>
          <p:cNvSpPr>
            <a:spLocks noGrp="1" noChangeArrowheads="1"/>
          </p:cNvSpPr>
          <p:nvPr>
            <p:ph type="dt" sz="quarter" idx="1"/>
          </p:nvPr>
        </p:nvSpPr>
        <p:spPr bwMode="auto">
          <a:xfrm>
            <a:off x="3971292"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algn="r" defTabSz="881591">
              <a:defRPr sz="1200"/>
            </a:lvl1pPr>
          </a:lstStyle>
          <a:p>
            <a:endParaRPr lang="en-US" dirty="0"/>
          </a:p>
        </p:txBody>
      </p:sp>
      <p:sp>
        <p:nvSpPr>
          <p:cNvPr id="51204" name="Rectangle 4"/>
          <p:cNvSpPr>
            <a:spLocks noGrp="1" noChangeArrowheads="1"/>
          </p:cNvSpPr>
          <p:nvPr>
            <p:ph type="ftr" sz="quarter" idx="2"/>
          </p:nvPr>
        </p:nvSpPr>
        <p:spPr bwMode="auto">
          <a:xfrm>
            <a:off x="0"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defTabSz="881591">
              <a:defRPr sz="1200"/>
            </a:lvl1pPr>
          </a:lstStyle>
          <a:p>
            <a:endParaRPr lang="en-US" dirty="0"/>
          </a:p>
        </p:txBody>
      </p:sp>
      <p:sp>
        <p:nvSpPr>
          <p:cNvPr id="51205" name="Rectangle 5"/>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algn="r" defTabSz="881591">
              <a:defRPr sz="1200"/>
            </a:lvl1pPr>
          </a:lstStyle>
          <a:p>
            <a:fld id="{64148283-6FB8-4CB8-841C-62522F5B9AD2}" type="slidenum">
              <a:rPr lang="en-US"/>
              <a:pPr/>
              <a:t>‹#›</a:t>
            </a:fld>
            <a:endParaRPr lang="en-US" dirty="0"/>
          </a:p>
        </p:txBody>
      </p:sp>
    </p:spTree>
    <p:extLst>
      <p:ext uri="{BB962C8B-B14F-4D97-AF65-F5344CB8AC3E}">
        <p14:creationId xmlns:p14="http://schemas.microsoft.com/office/powerpoint/2010/main" val="218626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2330">
              <a:defRPr sz="1300"/>
            </a:lvl1pPr>
          </a:lstStyle>
          <a:p>
            <a:endParaRPr lang="en-US" dirty="0"/>
          </a:p>
        </p:txBody>
      </p:sp>
      <p:sp>
        <p:nvSpPr>
          <p:cNvPr id="11267" name="Rectangle 3"/>
          <p:cNvSpPr>
            <a:spLocks noGrp="1" noChangeArrowheads="1"/>
          </p:cNvSpPr>
          <p:nvPr>
            <p:ph type="dt" idx="1"/>
          </p:nvPr>
        </p:nvSpPr>
        <p:spPr bwMode="auto">
          <a:xfrm>
            <a:off x="3971292"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2330">
              <a:defRPr sz="1300"/>
            </a:lvl1pPr>
          </a:lstStyle>
          <a:p>
            <a:endParaRPr lang="en-US" dirty="0"/>
          </a:p>
        </p:txBody>
      </p:sp>
      <p:sp>
        <p:nvSpPr>
          <p:cNvPr id="25604" name="Rectangle 4"/>
          <p:cNvSpPr>
            <a:spLocks noGrp="1" noRot="1" noChangeAspect="1" noChangeArrowheads="1" noTextEdit="1"/>
          </p:cNvSpPr>
          <p:nvPr>
            <p:ph type="sldImg" idx="2"/>
          </p:nvPr>
        </p:nvSpPr>
        <p:spPr bwMode="auto">
          <a:xfrm>
            <a:off x="1184275" y="698500"/>
            <a:ext cx="4646613" cy="34845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723" y="4416663"/>
            <a:ext cx="5608954" cy="418195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2330">
              <a:defRPr sz="1300"/>
            </a:lvl1pPr>
          </a:lstStyle>
          <a:p>
            <a:endParaRPr lang="en-US" dirty="0"/>
          </a:p>
        </p:txBody>
      </p:sp>
      <p:sp>
        <p:nvSpPr>
          <p:cNvPr id="11271" name="Rectangle 7"/>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2330">
              <a:defRPr sz="1300"/>
            </a:lvl1pPr>
          </a:lstStyle>
          <a:p>
            <a:fld id="{880B1336-C847-439E-A7CA-E128E2786360}" type="slidenum">
              <a:rPr lang="en-US"/>
              <a:pPr/>
              <a:t>‹#›</a:t>
            </a:fld>
            <a:endParaRPr lang="en-US" dirty="0"/>
          </a:p>
        </p:txBody>
      </p:sp>
    </p:spTree>
    <p:extLst>
      <p:ext uri="{BB962C8B-B14F-4D97-AF65-F5344CB8AC3E}">
        <p14:creationId xmlns:p14="http://schemas.microsoft.com/office/powerpoint/2010/main" val="230619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A793D496-925D-4700-8B43-81292D238CB7}" type="slidenum">
              <a:rPr lang="en-US" sz="1200">
                <a:solidFill>
                  <a:prstClr val="black"/>
                </a:solidFill>
                <a:latin typeface="Arial" charset="0"/>
                <a:ea typeface="ＭＳ Ｐゴシック" charset="-128"/>
              </a:rPr>
              <a:pPr algn="r" rtl="0" eaLnBrk="0" fontAlgn="base" hangingPunct="0">
                <a:spcBef>
                  <a:spcPct val="0"/>
                </a:spcBef>
                <a:spcAft>
                  <a:spcPct val="0"/>
                </a:spcAft>
              </a:pPr>
              <a:t>1</a:t>
            </a:fld>
            <a:endParaRPr lang="en-US" sz="1200" dirty="0">
              <a:solidFill>
                <a:prstClr val="black"/>
              </a:solidFill>
              <a:latin typeface="Arial" charset="0"/>
              <a:ea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10401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4</a:t>
            </a:fld>
            <a:endParaRPr lang="en-US"/>
          </a:p>
        </p:txBody>
      </p:sp>
    </p:spTree>
    <p:extLst>
      <p:ext uri="{BB962C8B-B14F-4D97-AF65-F5344CB8AC3E}">
        <p14:creationId xmlns:p14="http://schemas.microsoft.com/office/powerpoint/2010/main" val="278011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this workshop is primarily focused on NAMs in relation to hazard characterization,</a:t>
            </a:r>
            <a:r>
              <a:rPr lang="en-US" baseline="0" dirty="0"/>
              <a:t> but I think that if we are talking more holistically about applying NAMs for regulatory decision making, we also need to incorporate approaches to estimate exposure in order to put the NAM data into context.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6</a:t>
            </a:fld>
            <a:endParaRPr lang="en-US"/>
          </a:p>
        </p:txBody>
      </p:sp>
    </p:spTree>
    <p:extLst>
      <p:ext uri="{BB962C8B-B14F-4D97-AF65-F5344CB8AC3E}">
        <p14:creationId xmlns:p14="http://schemas.microsoft.com/office/powerpoint/2010/main" val="4188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think we have heard yesterday, how important TK is in interpreting the results from NAMs.  This includes both read across and the in vitro testing.  However, first, we need to have an in vitro and in silico approach to generate the TK data that we need and we need to be rigorous in characterizing the uncertainty around whatever approach we develop.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7</a:t>
            </a:fld>
            <a:endParaRPr lang="en-US"/>
          </a:p>
        </p:txBody>
      </p:sp>
    </p:spTree>
    <p:extLst>
      <p:ext uri="{BB962C8B-B14F-4D97-AF65-F5344CB8AC3E}">
        <p14:creationId xmlns:p14="http://schemas.microsoft.com/office/powerpoint/2010/main" val="97916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Technologies</a:t>
            </a:r>
            <a:r>
              <a:rPr lang="en-US" baseline="0" dirty="0"/>
              <a:t> from human genome project have become so cheap and efficient, now just beginning to be deployed at a scale that allows evaluating perturbation in all genes of the genome in multiple tissues, and at multiple concentrations</a:t>
            </a:r>
          </a:p>
          <a:p>
            <a:endParaRPr lang="en-US" baseline="0" dirty="0"/>
          </a:p>
          <a:p>
            <a:r>
              <a:rPr lang="en-US" dirty="0"/>
              <a:t>Point</a:t>
            </a:r>
            <a:r>
              <a:rPr lang="en-US" baseline="0" dirty="0"/>
              <a:t> out crypts </a:t>
            </a:r>
            <a:r>
              <a:rPr lang="en-US" baseline="0"/>
              <a:t>in stomach organoid </a:t>
            </a:r>
            <a:r>
              <a:rPr lang="en-US" baseline="0" dirty="0"/>
              <a:t>model</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8</a:t>
            </a:fld>
            <a:endParaRPr lang="en-US"/>
          </a:p>
        </p:txBody>
      </p:sp>
    </p:spTree>
    <p:extLst>
      <p:ext uri="{BB962C8B-B14F-4D97-AF65-F5344CB8AC3E}">
        <p14:creationId xmlns:p14="http://schemas.microsoft.com/office/powerpoint/2010/main" val="215121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20775" y="693738"/>
            <a:ext cx="4616450" cy="3463925"/>
          </a:xfrm>
          <a:ln/>
        </p:spPr>
      </p:sp>
      <p:sp>
        <p:nvSpPr>
          <p:cNvPr id="30723" name="Rectangle 3"/>
          <p:cNvSpPr>
            <a:spLocks noGrp="1" noChangeArrowheads="1"/>
          </p:cNvSpPr>
          <p:nvPr>
            <p:ph type="body" idx="1"/>
          </p:nvPr>
        </p:nvSpPr>
        <p:spPr>
          <a:xfrm>
            <a:off x="687441" y="4387978"/>
            <a:ext cx="5483122" cy="4153724"/>
          </a:xfrm>
          <a:noFill/>
          <a:ln/>
        </p:spPr>
        <p:txBody>
          <a:bodyPr lIns="94933" tIns="47467" rIns="94933" bIns="47467"/>
          <a:lstStyle/>
          <a:p>
            <a:pPr eaLnBrk="1" hangingPunct="1">
              <a:spcBef>
                <a:spcPct val="0"/>
              </a:spcBef>
            </a:pPr>
            <a:endParaRPr lang="en-US" sz="1000" dirty="0">
              <a:latin typeface="Arial" pitchFamily="34" charset="0"/>
            </a:endParaRPr>
          </a:p>
          <a:p>
            <a:pPr eaLnBrk="1" hangingPunct="1">
              <a:spcBef>
                <a:spcPct val="0"/>
              </a:spcBef>
            </a:pPr>
            <a:endParaRPr lang="en-US" sz="1000" dirty="0">
              <a:latin typeface="Arial" pitchFamily="34" charset="0"/>
            </a:endParaRPr>
          </a:p>
        </p:txBody>
      </p:sp>
    </p:spTree>
    <p:extLst>
      <p:ext uri="{BB962C8B-B14F-4D97-AF65-F5344CB8AC3E}">
        <p14:creationId xmlns:p14="http://schemas.microsoft.com/office/powerpoint/2010/main" val="335692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B6C99A6-5981-4057-8AD7-E7E9F0CEB4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4039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ackgrounds_2955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a:ln w="9525">
            <a:noFill/>
            <a:miter lim="800000"/>
            <a:headEnd/>
            <a:tailEnd/>
          </a:ln>
        </p:spPr>
      </p:pic>
      <p:sp>
        <p:nvSpPr>
          <p:cNvPr id="5" name="Rectangle 4"/>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6"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gn="l" rtl="0" eaLnBrk="0" fontAlgn="base" hangingPunct="0">
              <a:lnSpc>
                <a:spcPct val="90000"/>
              </a:lnSpc>
              <a:spcBef>
                <a:spcPct val="0"/>
              </a:spcBef>
              <a:spcAft>
                <a:spcPct val="0"/>
              </a:spcAft>
              <a:defRPr/>
            </a:pPr>
            <a:r>
              <a:rPr lang="en-US" sz="900" b="1" kern="1200" dirty="0">
                <a:solidFill>
                  <a:srgbClr val="FFFFFF"/>
                </a:solidFill>
                <a:latin typeface="Arial" charset="0"/>
                <a:ea typeface="ＭＳ Ｐゴシック" pitchFamily="1" charset="-128"/>
                <a:cs typeface="+mn-cs"/>
              </a:rPr>
              <a:t>Office of Research and Development</a:t>
            </a:r>
            <a:endParaRPr lang="en-US" sz="900" b="1" kern="1200" dirty="0">
              <a:solidFill>
                <a:srgbClr val="000000"/>
              </a:solidFill>
              <a:latin typeface="Arial" charset="0"/>
              <a:ea typeface="ＭＳ Ｐゴシック" pitchFamily="1" charset="-128"/>
              <a:cs typeface="+mn-cs"/>
            </a:endParaRPr>
          </a:p>
          <a:p>
            <a:pPr algn="l" rtl="0" eaLnBrk="0" fontAlgn="base" hangingPunct="0">
              <a:lnSpc>
                <a:spcPct val="90000"/>
              </a:lnSpc>
              <a:spcBef>
                <a:spcPct val="0"/>
              </a:spcBef>
              <a:spcAft>
                <a:spcPct val="0"/>
              </a:spcAft>
              <a:defRPr/>
            </a:pPr>
            <a:endParaRPr lang="en-US" sz="900" kern="1200" dirty="0">
              <a:solidFill>
                <a:srgbClr val="FFFFFF"/>
              </a:solidFill>
              <a:latin typeface="Arial" charset="0"/>
              <a:ea typeface="ＭＳ Ｐゴシック" pitchFamily="1" charset="-128"/>
              <a:cs typeface="+mn-cs"/>
            </a:endParaRPr>
          </a:p>
        </p:txBody>
      </p:sp>
      <p:sp>
        <p:nvSpPr>
          <p:cNvPr id="7" name="Rectangle 20"/>
          <p:cNvSpPr>
            <a:spLocks noChangeArrowheads="1"/>
          </p:cNvSpPr>
          <p:nvPr userDrawn="1"/>
        </p:nvSpPr>
        <p:spPr bwMode="auto">
          <a:xfrm>
            <a:off x="2590800" y="3657600"/>
            <a:ext cx="6657975" cy="1447800"/>
          </a:xfrm>
          <a:prstGeom prst="rect">
            <a:avLst/>
          </a:prstGeom>
          <a:solidFill>
            <a:srgbClr val="003F69"/>
          </a:solidFill>
          <a:ln w="9525">
            <a:noFill/>
            <a:miter lim="800000"/>
            <a:headEnd/>
            <a:tailEnd/>
          </a:ln>
          <a:effectLst/>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
        <p:nvSpPr>
          <p:cNvPr id="8" name="Rectangle 4"/>
          <p:cNvSpPr>
            <a:spLocks noGrp="1" noChangeArrowheads="1"/>
          </p:cNvSpPr>
          <p:nvPr>
            <p:ph type="dt" sz="half" idx="10"/>
          </p:nvPr>
        </p:nvSpPr>
        <p:spPr bwMode="auto">
          <a:xfrm>
            <a:off x="6629400" y="6224588"/>
            <a:ext cx="1905000" cy="228600"/>
          </a:xfrm>
          <a:prstGeom prst="rect">
            <a:avLst/>
          </a:prstGeom>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latin typeface="Arial" pitchFamily="34" charset="0"/>
              </a:defRPr>
            </a:lvl1pPr>
          </a:lstStyle>
          <a:p>
            <a:pPr rtl="0" eaLnBrk="0" fontAlgn="base" hangingPunct="0">
              <a:spcBef>
                <a:spcPct val="0"/>
              </a:spcBef>
              <a:spcAft>
                <a:spcPct val="0"/>
              </a:spcAft>
              <a:defRPr/>
            </a:pPr>
            <a:endParaRPr lang="en-US" kern="1200" dirty="0">
              <a:solidFill>
                <a:srgbClr val="FFFFFF"/>
              </a:solidFill>
              <a:ea typeface="ＭＳ Ｐゴシック" charset="-128"/>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8DC6FCD0-4286-4B5D-BD09-CA13F1E4D8F2}"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295400"/>
            <a:ext cx="1960563"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95400"/>
            <a:ext cx="5730875" cy="4648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43D8E18-C963-45A9-8A07-FD5235320AB5}"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ext Placeholder 2"/>
          <p:cNvSpPr>
            <a:spLocks noGrp="1"/>
          </p:cNvSpPr>
          <p:nvPr>
            <p:ph type="body" sz="half" idx="1"/>
          </p:nvPr>
        </p:nvSpPr>
        <p:spPr>
          <a:xfrm>
            <a:off x="7572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6F48FD34-2F6A-4C23-99B6-58EA70CB3221}"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able Placeholder 2"/>
          <p:cNvSpPr>
            <a:spLocks noGrp="1"/>
          </p:cNvSpPr>
          <p:nvPr>
            <p:ph type="tbl" idx="1"/>
          </p:nvPr>
        </p:nvSpPr>
        <p:spPr>
          <a:xfrm>
            <a:off x="757238" y="2165350"/>
            <a:ext cx="7772400" cy="377825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1624DEB-EB1E-42AA-98E3-A7ED9992502C}"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84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FCE7DA3-7A72-47CA-BD54-2309B886F6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307632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99B544D-27CB-421D-857D-21D8A33B11EC}" type="slidenum">
              <a:rPr kumimoji="0" lang="en-US" sz="900" b="1" i="0" u="none" strike="noStrike" kern="1200" cap="none" spc="0" normalizeH="0" baseline="0" noProof="0" smtClean="0">
                <a:ln>
                  <a:noFill/>
                </a:ln>
                <a:solidFill>
                  <a:schemeClr val="bg1"/>
                </a:solidFill>
                <a:effectLst/>
                <a:uLnTx/>
                <a:uFillTx/>
                <a:latin typeface="+mn-lt"/>
                <a:ea typeface="ＭＳ Ｐゴシック"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dirty="0">
              <a:ln>
                <a:noFill/>
              </a:ln>
              <a:solidFill>
                <a:schemeClr val="bg1"/>
              </a:solidFill>
              <a:effectLst/>
              <a:uLnTx/>
              <a:uFillTx/>
              <a:latin typeface="+mn-lt"/>
              <a:ea typeface="ＭＳ Ｐゴシック" pitchFamily="-111" charset="-128"/>
              <a:cs typeface="+mn-cs"/>
            </a:endParaRPr>
          </a:p>
        </p:txBody>
      </p:sp>
    </p:spTree>
    <p:extLst>
      <p:ext uri="{BB962C8B-B14F-4D97-AF65-F5344CB8AC3E}">
        <p14:creationId xmlns:p14="http://schemas.microsoft.com/office/powerpoint/2010/main" val="10395839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B2C9DF9-9CE2-4840-9E76-9A8164FCCD65}"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C2FB3A-02F5-4D03-85CC-327025193C93}"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F57AF33-443A-4037-A0C4-CAEA4569FAAE}"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4163201-4CBB-4846-972F-46D86DCD045E}"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7BCBBCE-0730-4216-85C9-B5F2608FA23A}"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F6FDC9D-1A79-4530-BBF8-A1DB4186B8E4}"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EB85C1-ADB3-4CE0-BFF9-03C8A0A174A9}"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E04B9E8-7178-4217-BF01-214A954E798F}"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1B77EC-BB7F-4D56-B059-2161B77DB0B5}"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14C3487-7751-4C53-BD1E-8D2823A96F1A}"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76D4EF-AE17-4BB7-8888-5CF2AA5C5981}" type="slidenum">
              <a:rPr lang="en-US"/>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DD28A7E-885F-4E5F-9C65-2FF4BC038BE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295400"/>
            <a:ext cx="78438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90DD9E36-5E00-4ED7-8C7B-1836278DEA1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384A34B-C0F1-4866-B03D-F8E23765C19A}" type="datetimeFigureOut">
              <a:rPr lang="en-US"/>
              <a:pPr>
                <a:defRPr/>
              </a:pPr>
              <a:t>2/21/2017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E7767D-1B93-4D6C-AF05-D98B8CC35D2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A5AD043-5178-4D3B-A7C3-14C9E1EBA8D9}"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0A209C5B-1FAF-4C89-A03F-0D5F08D99F1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C14B1EB-B739-4AAE-9D23-05DD1062B35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2D3D37-D3A3-40C7-BBB9-7B56940D509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DA1680-1538-4D3C-BA2C-12194585FC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870F6DD-9C3D-4DA5-93BB-DCEDAC2291E6}"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backgrounds_2955d"/>
          <p:cNvPicPr>
            <a:picLocks noChangeAspect="1" noChangeArrowheads="1"/>
          </p:cNvPicPr>
          <p:nvPr userDrawn="1"/>
        </p:nvPicPr>
        <p:blipFill>
          <a:blip r:embed="rId18" cstate="print"/>
          <a:srcRect/>
          <a:stretch>
            <a:fillRect/>
          </a:stretch>
        </p:blipFill>
        <p:spPr bwMode="auto">
          <a:xfrm>
            <a:off x="-1588" y="-1588"/>
            <a:ext cx="9148763" cy="6861176"/>
          </a:xfrm>
          <a:prstGeom prst="rect">
            <a:avLst/>
          </a:prstGeom>
          <a:noFill/>
          <a:ln w="9525">
            <a:noFill/>
            <a:miter lim="800000"/>
            <a:headEnd/>
            <a:tailEnd/>
          </a:ln>
        </p:spPr>
      </p:pic>
      <p:sp>
        <p:nvSpPr>
          <p:cNvPr id="2051" name="Rectangle 2"/>
          <p:cNvSpPr>
            <a:spLocks noGrp="1" noChangeArrowheads="1"/>
          </p:cNvSpPr>
          <p:nvPr>
            <p:ph type="title"/>
          </p:nvPr>
        </p:nvSpPr>
        <p:spPr bwMode="auto">
          <a:xfrm>
            <a:off x="2133600" y="533400"/>
            <a:ext cx="6096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762000" y="1295400"/>
            <a:ext cx="7848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latin typeface="Arial" charset="0"/>
                <a:ea typeface="ＭＳ Ｐゴシック" pitchFamily="1" charset="-128"/>
              </a:defRPr>
            </a:lvl1pPr>
          </a:lstStyle>
          <a:p>
            <a:pPr rtl="0" eaLnBrk="0" fontAlgn="base" hangingPunct="0">
              <a:spcBef>
                <a:spcPct val="0"/>
              </a:spcBef>
              <a:spcAft>
                <a:spcPct val="0"/>
              </a:spcAft>
              <a:defRPr/>
            </a:pPr>
            <a:fld id="{11F8F02E-0A1E-419A-AC51-DC890D31D2A7}" type="slidenum">
              <a:rPr lang="en-US" kern="1200">
                <a:cs typeface="+mn-cs"/>
              </a:rPr>
              <a:pPr rtl="0" eaLnBrk="0" fontAlgn="base" hangingPunct="0">
                <a:spcBef>
                  <a:spcPct val="0"/>
                </a:spcBef>
                <a:spcAft>
                  <a:spcPct val="0"/>
                </a:spcAft>
                <a:defRPr/>
              </a:pPr>
              <a:t>‹#›</a:t>
            </a:fld>
            <a:endParaRPr lang="en-US" kern="1200" dirty="0">
              <a:cs typeface="+mn-cs"/>
            </a:endParaRPr>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rtl="0" eaLnBrk="0" fontAlgn="base" hangingPunct="0">
              <a:lnSpc>
                <a:spcPct val="90000"/>
              </a:lnSpc>
              <a:spcBef>
                <a:spcPct val="0"/>
              </a:spcBef>
              <a:spcAft>
                <a:spcPct val="0"/>
              </a:spcAft>
              <a:defRPr/>
            </a:pPr>
            <a:r>
              <a:rPr lang="en-US" sz="900" b="1" kern="1200" dirty="0">
                <a:solidFill>
                  <a:srgbClr val="003F69"/>
                </a:solidFill>
                <a:latin typeface="Arial" charset="0"/>
                <a:ea typeface="ＭＳ Ｐゴシック" pitchFamily="1" charset="-128"/>
                <a:cs typeface="+mn-cs"/>
              </a:rPr>
              <a:t>Office of Research and Development</a:t>
            </a:r>
          </a:p>
          <a:p>
            <a:pPr algn="just" rtl="0" eaLnBrk="0" fontAlgn="base" hangingPunct="0">
              <a:lnSpc>
                <a:spcPct val="90000"/>
              </a:lnSpc>
              <a:spcBef>
                <a:spcPct val="0"/>
              </a:spcBef>
              <a:spcAft>
                <a:spcPct val="0"/>
              </a:spcAft>
              <a:defRPr/>
            </a:pPr>
            <a:r>
              <a:rPr lang="en-US" sz="900" kern="1200" dirty="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810" r:id="rId15"/>
    <p:sldLayoutId id="2147483811" r:id="rId16"/>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mj-cs"/>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15"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s_2955d"/>
          <p:cNvPicPr>
            <a:picLocks noChangeAspect="1" noChangeArrowheads="1"/>
          </p:cNvPicPr>
          <p:nvPr userDrawn="1"/>
        </p:nvPicPr>
        <p:blipFill>
          <a:blip r:embed="rId2" cstate="email"/>
          <a:srcRect/>
          <a:stretch>
            <a:fillRect/>
          </a:stretch>
        </p:blipFill>
        <p:spPr bwMode="auto">
          <a:xfrm>
            <a:off x="-1588" y="-1588"/>
            <a:ext cx="9148763" cy="6861176"/>
          </a:xfrm>
          <a:prstGeom prst="rect">
            <a:avLst/>
          </a:prstGeom>
          <a:noFill/>
          <a:ln w="9525">
            <a:noFill/>
            <a:miter lim="800000"/>
            <a:headEnd/>
            <a:tailEnd/>
          </a:ln>
        </p:spPr>
      </p:pic>
      <p:sp>
        <p:nvSpPr>
          <p:cNvPr id="1027"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75814"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dirty="0">
                <a:solidFill>
                  <a:srgbClr val="003F69"/>
                </a:solidFill>
                <a:latin typeface="Arial"/>
              </a:rPr>
              <a:t>Office of Research and Development</a:t>
            </a:r>
          </a:p>
          <a:p>
            <a:pPr algn="just" eaLnBrk="0" hangingPunct="0">
              <a:lnSpc>
                <a:spcPct val="90000"/>
              </a:lnSpc>
              <a:defRPr/>
            </a:pPr>
            <a:r>
              <a:rPr lang="en-US" sz="900" dirty="0">
                <a:solidFill>
                  <a:srgbClr val="003F69"/>
                </a:solidFill>
                <a:latin typeface="Arial"/>
              </a:rPr>
              <a:t>National Center for Computational Toxicology</a:t>
            </a:r>
          </a:p>
        </p:txBody>
      </p:sp>
      <p:sp>
        <p:nvSpPr>
          <p:cNvPr id="375815"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defRPr/>
            </a:pPr>
            <a:endParaRPr lang="en-US" sz="1800" b="1" i="1">
              <a:solidFill>
                <a:srgbClr val="000000"/>
              </a:solidFill>
              <a:latin typeface="Arial"/>
            </a:endParaRPr>
          </a:p>
        </p:txBody>
      </p:sp>
      <p:sp>
        <p:nvSpPr>
          <p:cNvPr id="375817" name="Rectangle 9"/>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i="0">
                <a:solidFill>
                  <a:srgbClr val="003F69"/>
                </a:solidFill>
                <a:ea typeface="+mn-ea"/>
              </a:defRPr>
            </a:lvl1pPr>
          </a:lstStyle>
          <a:p>
            <a:pPr>
              <a:defRPr/>
            </a:pPr>
            <a:fld id="{52794E60-2BA8-4932-9817-0503E6C7743E}" type="slidenum">
              <a:rPr lang="en-US" b="1">
                <a:latin typeface="Arial"/>
              </a:rPr>
              <a:pPr>
                <a:defRPr/>
              </a:pPr>
              <a:t>‹#›</a:t>
            </a:fld>
            <a:endParaRPr lang="en-US" b="1">
              <a:latin typeface="Aria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3200" b="1">
          <a:solidFill>
            <a:srgbClr val="003F69"/>
          </a:solidFill>
          <a:latin typeface="+mj-lt"/>
          <a:ea typeface="+mj-ea"/>
          <a:cs typeface="+mj-cs"/>
        </a:defRPr>
      </a:lvl1pPr>
      <a:lvl2pPr algn="l" rtl="0" eaLnBrk="0" fontAlgn="base" hangingPunct="0">
        <a:spcBef>
          <a:spcPct val="0"/>
        </a:spcBef>
        <a:spcAft>
          <a:spcPct val="0"/>
        </a:spcAft>
        <a:defRPr sz="3200" b="1">
          <a:solidFill>
            <a:srgbClr val="003F69"/>
          </a:solidFill>
          <a:latin typeface="Arial" charset="0"/>
          <a:ea typeface="ＭＳ Ｐゴシック" charset="-128"/>
        </a:defRPr>
      </a:lvl2pPr>
      <a:lvl3pPr algn="l" rtl="0" eaLnBrk="0" fontAlgn="base" hangingPunct="0">
        <a:spcBef>
          <a:spcPct val="0"/>
        </a:spcBef>
        <a:spcAft>
          <a:spcPct val="0"/>
        </a:spcAft>
        <a:defRPr sz="3200" b="1">
          <a:solidFill>
            <a:srgbClr val="003F69"/>
          </a:solidFill>
          <a:latin typeface="Arial" charset="0"/>
          <a:ea typeface="ＭＳ Ｐゴシック" charset="-128"/>
        </a:defRPr>
      </a:lvl3pPr>
      <a:lvl4pPr algn="l" rtl="0" eaLnBrk="0" fontAlgn="base" hangingPunct="0">
        <a:spcBef>
          <a:spcPct val="0"/>
        </a:spcBef>
        <a:spcAft>
          <a:spcPct val="0"/>
        </a:spcAft>
        <a:defRPr sz="3200" b="1">
          <a:solidFill>
            <a:srgbClr val="003F69"/>
          </a:solidFill>
          <a:latin typeface="Arial" charset="0"/>
          <a:ea typeface="ＭＳ Ｐゴシック" charset="-128"/>
        </a:defRPr>
      </a:lvl4pPr>
      <a:lvl5pPr algn="l" rtl="0" eaLnBrk="0" fontAlgn="base" hangingPunct="0">
        <a:spcBef>
          <a:spcPct val="0"/>
        </a:spcBef>
        <a:spcAft>
          <a:spcPct val="0"/>
        </a:spcAft>
        <a:defRPr sz="3200" b="1">
          <a:solidFill>
            <a:srgbClr val="003F69"/>
          </a:solidFill>
          <a:latin typeface="Arial" charset="0"/>
          <a:ea typeface="ＭＳ Ｐゴシック" charset="-128"/>
        </a:defRPr>
      </a:lvl5pPr>
      <a:lvl6pPr marL="457200" algn="l" rtl="0" fontAlgn="base">
        <a:spcBef>
          <a:spcPct val="0"/>
        </a:spcBef>
        <a:spcAft>
          <a:spcPct val="0"/>
        </a:spcAft>
        <a:defRPr sz="3200" b="1">
          <a:solidFill>
            <a:srgbClr val="003F69"/>
          </a:solidFill>
          <a:latin typeface="Arial" charset="0"/>
          <a:ea typeface="ＭＳ Ｐゴシック" charset="-128"/>
        </a:defRPr>
      </a:lvl6pPr>
      <a:lvl7pPr marL="914400" algn="l" rtl="0" fontAlgn="base">
        <a:spcBef>
          <a:spcPct val="0"/>
        </a:spcBef>
        <a:spcAft>
          <a:spcPct val="0"/>
        </a:spcAft>
        <a:defRPr sz="3200" b="1">
          <a:solidFill>
            <a:srgbClr val="003F69"/>
          </a:solidFill>
          <a:latin typeface="Arial" charset="0"/>
          <a:ea typeface="ＭＳ Ｐゴシック" charset="-128"/>
        </a:defRPr>
      </a:lvl7pPr>
      <a:lvl8pPr marL="1371600" algn="l" rtl="0" fontAlgn="base">
        <a:spcBef>
          <a:spcPct val="0"/>
        </a:spcBef>
        <a:spcAft>
          <a:spcPct val="0"/>
        </a:spcAft>
        <a:defRPr sz="3200" b="1">
          <a:solidFill>
            <a:srgbClr val="003F69"/>
          </a:solidFill>
          <a:latin typeface="Arial" charset="0"/>
          <a:ea typeface="ＭＳ Ｐゴシック" charset="-128"/>
        </a:defRPr>
      </a:lvl8pPr>
      <a:lvl9pPr marL="1828800" algn="l" rtl="0" fontAlgn="base">
        <a:spcBef>
          <a:spcPct val="0"/>
        </a:spcBef>
        <a:spcAft>
          <a:spcPct val="0"/>
        </a:spcAft>
        <a:defRPr sz="3200" b="1">
          <a:solidFill>
            <a:srgbClr val="003F69"/>
          </a:solidFill>
          <a:latin typeface="Arial" charset="0"/>
          <a:ea typeface="ＭＳ Ｐゴシック" charset="-128"/>
        </a:defRPr>
      </a:lvl9pPr>
    </p:titleStyle>
    <p:bodyStyle>
      <a:lvl1pPr marL="168275"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eaLnBrk="0" fontAlgn="base" hangingPunct="0">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emf"/><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35.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ctrTitle"/>
          </p:nvPr>
        </p:nvSpPr>
        <p:spPr>
          <a:xfrm>
            <a:off x="2790310" y="2194032"/>
            <a:ext cx="6353690" cy="571500"/>
          </a:xfrm>
        </p:spPr>
        <p:txBody>
          <a:bodyPr/>
          <a:lstStyle/>
          <a:p>
            <a:br>
              <a:rPr lang="en-US" sz="2800" dirty="0"/>
            </a:br>
            <a:br>
              <a:rPr lang="en-US" sz="2800" dirty="0"/>
            </a:br>
            <a:r>
              <a:rPr lang="en-US" dirty="0"/>
              <a:t>Identify and Translate Learnings from On-Going Assay Validation Efforts into Standard HTS Testing Practice</a:t>
            </a:r>
            <a:endParaRPr lang="en-US" sz="2800" dirty="0"/>
          </a:p>
        </p:txBody>
      </p:sp>
      <p:sp>
        <p:nvSpPr>
          <p:cNvPr id="6" name="Subtitle 5"/>
          <p:cNvSpPr>
            <a:spLocks noGrp="1"/>
          </p:cNvSpPr>
          <p:nvPr>
            <p:ph type="subTitle" idx="1"/>
          </p:nvPr>
        </p:nvSpPr>
        <p:spPr>
          <a:xfrm>
            <a:off x="2790310" y="2914650"/>
            <a:ext cx="5713413" cy="338138"/>
          </a:xfrm>
        </p:spPr>
        <p:txBody>
          <a:bodyPr/>
          <a:lstStyle/>
          <a:p>
            <a:r>
              <a:rPr lang="en-US" dirty="0"/>
              <a:t>Richard Judson</a:t>
            </a:r>
          </a:p>
          <a:p>
            <a:r>
              <a:rPr lang="en-US" dirty="0"/>
              <a:t>U.S. EPA, National Center for Computational Toxicology</a:t>
            </a:r>
          </a:p>
          <a:p>
            <a:r>
              <a:rPr lang="en-US" dirty="0"/>
              <a:t>Office of Research and Development</a:t>
            </a:r>
          </a:p>
        </p:txBody>
      </p:sp>
      <p:sp>
        <p:nvSpPr>
          <p:cNvPr id="5" name="TextBox 4"/>
          <p:cNvSpPr txBox="1">
            <a:spLocks noChangeArrowheads="1"/>
          </p:cNvSpPr>
          <p:nvPr/>
        </p:nvSpPr>
        <p:spPr bwMode="auto">
          <a:xfrm>
            <a:off x="3505200" y="6211669"/>
            <a:ext cx="5638800" cy="646331"/>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1200" kern="1200" dirty="0">
                <a:solidFill>
                  <a:srgbClr val="FFFFFF"/>
                </a:solidFill>
                <a:latin typeface="Arial" charset="0"/>
                <a:ea typeface="ＭＳ Ｐゴシック" charset="-128"/>
                <a:cs typeface="+mn-cs"/>
              </a:rPr>
              <a:t>The views expressed in this presentation are those of the author and do not necessarily reflect the views or policies of the U.S. EPA</a:t>
            </a:r>
          </a:p>
          <a:p>
            <a:pPr algn="l" rtl="0" eaLnBrk="0" fontAlgn="base" hangingPunct="0">
              <a:spcBef>
                <a:spcPct val="0"/>
              </a:spcBef>
              <a:spcAft>
                <a:spcPct val="0"/>
              </a:spcAft>
            </a:pPr>
            <a:endParaRPr lang="en-US" sz="1200" kern="1200" dirty="0">
              <a:solidFill>
                <a:srgbClr val="FFFFFF"/>
              </a:solidFill>
              <a:latin typeface="Arial" charset="0"/>
              <a:ea typeface="ＭＳ Ｐゴシック" charset="-128"/>
              <a:cs typeface="+mn-cs"/>
            </a:endParaRPr>
          </a:p>
        </p:txBody>
      </p:sp>
      <p:pic>
        <p:nvPicPr>
          <p:cNvPr id="7" name="Picture 8" descr="CompTox L2R logo 2"/>
          <p:cNvPicPr>
            <a:picLocks noChangeAspect="1" noChangeArrowheads="1"/>
          </p:cNvPicPr>
          <p:nvPr/>
        </p:nvPicPr>
        <p:blipFill>
          <a:blip r:embed="rId3" cstate="print"/>
          <a:srcRect/>
          <a:stretch>
            <a:fillRect/>
          </a:stretch>
        </p:blipFill>
        <p:spPr bwMode="auto">
          <a:xfrm>
            <a:off x="2518716" y="3505200"/>
            <a:ext cx="6248400" cy="1878013"/>
          </a:xfrm>
          <a:prstGeom prst="rect">
            <a:avLst/>
          </a:prstGeom>
          <a:noFill/>
        </p:spPr>
      </p:pic>
      <p:sp>
        <p:nvSpPr>
          <p:cNvPr id="8" name="TextBox 7"/>
          <p:cNvSpPr txBox="1">
            <a:spLocks noChangeArrowheads="1"/>
          </p:cNvSpPr>
          <p:nvPr/>
        </p:nvSpPr>
        <p:spPr bwMode="auto">
          <a:xfrm>
            <a:off x="2741353" y="5165229"/>
            <a:ext cx="5638800" cy="861774"/>
          </a:xfrm>
          <a:prstGeom prst="rect">
            <a:avLst/>
          </a:prstGeom>
          <a:noFill/>
          <a:ln w="9525">
            <a:noFill/>
            <a:miter lim="800000"/>
            <a:headEnd/>
            <a:tailEnd/>
          </a:ln>
        </p:spPr>
        <p:txBody>
          <a:bodyPr>
            <a:spAutoFit/>
          </a:bodyPr>
          <a:lstStyle/>
          <a:p>
            <a:r>
              <a:rPr lang="en-US" sz="1400" dirty="0">
                <a:solidFill>
                  <a:schemeClr val="bg1"/>
                </a:solidFill>
              </a:rPr>
              <a:t>Workshop: State of the Science on Alternatives to Animal Testing and Integration of Testing Strategies for Food Safety Assessments </a:t>
            </a:r>
            <a:r>
              <a:rPr lang="nl-NL" sz="1000" dirty="0">
                <a:solidFill>
                  <a:schemeClr val="bg1"/>
                </a:solidFill>
              </a:rPr>
              <a:t> </a:t>
            </a:r>
          </a:p>
          <a:p>
            <a:endParaRPr lang="nl-NL" sz="1000" dirty="0">
              <a:solidFill>
                <a:schemeClr val="bg1"/>
              </a:solidFill>
            </a:endParaRPr>
          </a:p>
          <a:p>
            <a:r>
              <a:rPr lang="nl-NL" sz="1200" dirty="0">
                <a:solidFill>
                  <a:schemeClr val="bg1"/>
                </a:solidFill>
              </a:rPr>
              <a:t>28 Feb 2017, College Park MD</a:t>
            </a:r>
            <a:endParaRPr lang="en-US" sz="1200" kern="1200" dirty="0">
              <a:solidFill>
                <a:schemeClr val="bg1"/>
              </a:solidFill>
              <a:latin typeface="Arial" charset="0"/>
              <a:ea typeface="ＭＳ Ｐゴシック" charset="-128"/>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533400"/>
            <a:ext cx="6812437" cy="298128"/>
          </a:xfrm>
        </p:spPr>
        <p:txBody>
          <a:bodyPr/>
          <a:lstStyle/>
          <a:p>
            <a:r>
              <a:rPr lang="en-US" dirty="0"/>
              <a:t>First test: </a:t>
            </a:r>
            <a:br>
              <a:rPr lang="en-US" dirty="0"/>
            </a:br>
            <a:r>
              <a:rPr lang="en-US" dirty="0"/>
              <a:t>Can the battery predict </a:t>
            </a:r>
            <a:r>
              <a:rPr lang="en-US" i="1" dirty="0"/>
              <a:t>in vivo </a:t>
            </a:r>
            <a:r>
              <a:rPr lang="en-US" dirty="0"/>
              <a:t>POD?</a:t>
            </a:r>
          </a:p>
        </p:txBody>
      </p:sp>
      <p:sp>
        <p:nvSpPr>
          <p:cNvPr id="3" name="Slide Number Placeholder 2"/>
          <p:cNvSpPr>
            <a:spLocks noGrp="1"/>
          </p:cNvSpPr>
          <p:nvPr>
            <p:ph type="sldNum" sz="quarter" idx="10"/>
          </p:nvPr>
        </p:nvSpPr>
        <p:spPr>
          <a:xfrm>
            <a:off x="6716829" y="6462986"/>
            <a:ext cx="1905000" cy="228600"/>
          </a:xfr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10</a:t>
            </a:fld>
            <a:endParaRPr lang="en-US" sz="1000" b="1" kern="1200" dirty="0">
              <a:solidFill>
                <a:srgbClr val="003F69"/>
              </a:solidFill>
              <a:latin typeface="Arial" charset="0"/>
              <a:ea typeface="ＭＳ Ｐゴシック" pitchFamily="1" charset="-128"/>
              <a:cs typeface="+mn-cs"/>
            </a:endParaRPr>
          </a:p>
        </p:txBody>
      </p:sp>
      <p:sp>
        <p:nvSpPr>
          <p:cNvPr id="4" name="TextBox 30"/>
          <p:cNvSpPr txBox="1">
            <a:spLocks noChangeArrowheads="1"/>
          </p:cNvSpPr>
          <p:nvPr/>
        </p:nvSpPr>
        <p:spPr bwMode="auto">
          <a:xfrm>
            <a:off x="3342749" y="6543967"/>
            <a:ext cx="2661694" cy="27699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Wetmore </a:t>
            </a:r>
            <a:r>
              <a:rPr kumimoji="0" lang="en-US" sz="1200" b="0" i="1" u="none" strike="noStrike" kern="0" cap="none" spc="0" normalizeH="0" baseline="0" noProof="0" dirty="0">
                <a:ln>
                  <a:noFill/>
                </a:ln>
                <a:solidFill>
                  <a:sysClr val="windowText" lastClr="000000"/>
                </a:solidFill>
                <a:effectLst/>
                <a:uLnTx/>
                <a:uFillTx/>
              </a:rPr>
              <a:t>et al., </a:t>
            </a:r>
            <a:r>
              <a:rPr kumimoji="0" lang="en-US" sz="1200" b="0" i="1" u="none" strike="noStrike" kern="0" cap="none" spc="0" normalizeH="0" baseline="0" noProof="0" dirty="0" err="1">
                <a:ln>
                  <a:noFill/>
                </a:ln>
                <a:solidFill>
                  <a:sysClr val="windowText" lastClr="000000"/>
                </a:solidFill>
                <a:effectLst/>
                <a:uLnTx/>
                <a:uFillTx/>
              </a:rPr>
              <a:t>Tox</a:t>
            </a:r>
            <a:r>
              <a:rPr kumimoji="0" lang="en-US" sz="1200" b="0" i="1" u="none" strike="noStrike" kern="0" cap="none" spc="0" normalizeH="0" baseline="0" noProof="0" dirty="0">
                <a:ln>
                  <a:noFill/>
                </a:ln>
                <a:solidFill>
                  <a:sysClr val="windowText" lastClr="000000"/>
                </a:solidFill>
                <a:effectLst/>
                <a:uLnTx/>
                <a:uFillTx/>
              </a:rPr>
              <a:t> Sci.,</a:t>
            </a:r>
            <a:r>
              <a:rPr kumimoji="0" lang="en-US" sz="1200" b="0" i="0" u="none" strike="noStrike" kern="0" cap="none" spc="0" normalizeH="0" baseline="0" noProof="0" dirty="0">
                <a:ln>
                  <a:noFill/>
                </a:ln>
                <a:solidFill>
                  <a:sysClr val="windowText" lastClr="000000"/>
                </a:solidFill>
                <a:effectLst/>
                <a:uLnTx/>
                <a:uFillTx/>
              </a:rPr>
              <a:t> 2013</a:t>
            </a:r>
          </a:p>
        </p:txBody>
      </p:sp>
      <p:graphicFrame>
        <p:nvGraphicFramePr>
          <p:cNvPr id="5" name="Chart 4"/>
          <p:cNvGraphicFramePr/>
          <p:nvPr>
            <p:extLst>
              <p:ext uri="{D42A27DB-BD31-4B8C-83A1-F6EECF244321}">
                <p14:modId xmlns:p14="http://schemas.microsoft.com/office/powerpoint/2010/main" val="1764791742"/>
              </p:ext>
            </p:extLst>
          </p:nvPr>
        </p:nvGraphicFramePr>
        <p:xfrm>
          <a:off x="-65092" y="1812028"/>
          <a:ext cx="4738688" cy="375285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11195" y="1964429"/>
            <a:ext cx="3800475" cy="2962274"/>
          </a:xfrm>
          <a:prstGeom prst="line">
            <a:avLst/>
          </a:prstGeom>
          <a:noFill/>
          <a:ln w="9525" cap="flat" cmpd="sng" algn="ctr">
            <a:solidFill>
              <a:schemeClr val="tx1"/>
            </a:solidFill>
            <a:prstDash val="solid"/>
            <a:round/>
            <a:headEnd type="none" w="med" len="med"/>
            <a:tailEnd type="none" w="med" len="med"/>
          </a:ln>
          <a:effectLst/>
        </p:spPr>
      </p:cxnSp>
      <p:sp>
        <p:nvSpPr>
          <p:cNvPr id="7" name="TextBox 6"/>
          <p:cNvSpPr txBox="1"/>
          <p:nvPr/>
        </p:nvSpPr>
        <p:spPr>
          <a:xfrm>
            <a:off x="3101970" y="4631428"/>
            <a:ext cx="1324402" cy="276999"/>
          </a:xfrm>
          <a:prstGeom prst="rect">
            <a:avLst/>
          </a:prstGeom>
          <a:noFill/>
        </p:spPr>
        <p:txBody>
          <a:bodyPr wrap="none" rtlCol="0">
            <a:spAutoFit/>
          </a:bodyPr>
          <a:lstStyle/>
          <a:p>
            <a:r>
              <a:rPr lang="en-US" sz="1200" dirty="0"/>
              <a:t>5.7% below line</a:t>
            </a:r>
          </a:p>
        </p:txBody>
      </p:sp>
      <p:cxnSp>
        <p:nvCxnSpPr>
          <p:cNvPr id="8" name="Straight Connector 7"/>
          <p:cNvCxnSpPr/>
          <p:nvPr/>
        </p:nvCxnSpPr>
        <p:spPr bwMode="auto">
          <a:xfrm flipV="1">
            <a:off x="1244595" y="2383528"/>
            <a:ext cx="3257550" cy="2562225"/>
          </a:xfrm>
          <a:prstGeom prst="line">
            <a:avLst/>
          </a:prstGeom>
          <a:noFill/>
          <a:ln w="9525"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V="1">
            <a:off x="692145" y="1954903"/>
            <a:ext cx="3257550" cy="2562225"/>
          </a:xfrm>
          <a:prstGeom prst="line">
            <a:avLst/>
          </a:prstGeom>
          <a:noFill/>
          <a:ln w="9525" cap="flat" cmpd="sng" algn="ctr">
            <a:solidFill>
              <a:srgbClr val="C00000"/>
            </a:solidFill>
            <a:prstDash val="solid"/>
            <a:round/>
            <a:headEnd type="none" w="med" len="med"/>
            <a:tailEnd type="none" w="med" len="med"/>
          </a:ln>
          <a:effectLst/>
        </p:spPr>
      </p:cxnSp>
      <p:sp>
        <p:nvSpPr>
          <p:cNvPr id="10" name="Oval 9"/>
          <p:cNvSpPr/>
          <p:nvPr/>
        </p:nvSpPr>
        <p:spPr bwMode="auto">
          <a:xfrm>
            <a:off x="2997195" y="4528910"/>
            <a:ext cx="1485900" cy="51435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246049"/>
              </a:solidFill>
              <a:effectLst/>
              <a:latin typeface="Arial" pitchFamily="34" charset="0"/>
            </a:endParaRPr>
          </a:p>
        </p:txBody>
      </p:sp>
      <p:grpSp>
        <p:nvGrpSpPr>
          <p:cNvPr id="11" name="Group 25"/>
          <p:cNvGrpSpPr/>
          <p:nvPr/>
        </p:nvGrpSpPr>
        <p:grpSpPr>
          <a:xfrm>
            <a:off x="911220" y="1179381"/>
            <a:ext cx="6836735" cy="2751669"/>
            <a:chOff x="1371600" y="1118590"/>
            <a:chExt cx="6836735" cy="2751669"/>
          </a:xfrm>
        </p:grpSpPr>
        <p:sp>
          <p:nvSpPr>
            <p:cNvPr id="12" name="Oval 11"/>
            <p:cNvSpPr/>
            <p:nvPr/>
          </p:nvSpPr>
          <p:spPr bwMode="auto">
            <a:xfrm>
              <a:off x="1371600" y="1733115"/>
              <a:ext cx="3051544" cy="213714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246049"/>
                </a:solidFill>
                <a:effectLst/>
                <a:latin typeface="Arial" pitchFamily="34" charset="0"/>
              </a:endParaRPr>
            </a:p>
          </p:txBody>
        </p:sp>
        <p:sp>
          <p:nvSpPr>
            <p:cNvPr id="13" name="TextBox 12"/>
            <p:cNvSpPr txBox="1"/>
            <p:nvPr/>
          </p:nvSpPr>
          <p:spPr>
            <a:xfrm>
              <a:off x="3661599" y="1118590"/>
              <a:ext cx="4546736" cy="461665"/>
            </a:xfrm>
            <a:prstGeom prst="rect">
              <a:avLst/>
            </a:prstGeom>
            <a:noFill/>
          </p:spPr>
          <p:txBody>
            <a:bodyPr wrap="square" rtlCol="0">
              <a:spAutoFit/>
            </a:bodyPr>
            <a:lstStyle/>
            <a:p>
              <a:r>
                <a:rPr lang="en-US" sz="1200" dirty="0"/>
                <a:t>Spanned 38 </a:t>
              </a:r>
              <a:r>
                <a:rPr lang="en-US" sz="1200" i="1" dirty="0"/>
                <a:t>In Vivo</a:t>
              </a:r>
              <a:r>
                <a:rPr lang="en-US" sz="1200" dirty="0"/>
                <a:t> Endpoints across Multiple Tissues, Organ Systems, and Study Types (Repro, Chronic, and Dev)</a:t>
              </a:r>
            </a:p>
          </p:txBody>
        </p:sp>
        <p:cxnSp>
          <p:nvCxnSpPr>
            <p:cNvPr id="14" name="Straight Arrow Connector 22"/>
            <p:cNvCxnSpPr>
              <a:cxnSpLocks noChangeShapeType="1"/>
              <a:stCxn id="13" idx="2"/>
            </p:cNvCxnSpPr>
            <p:nvPr/>
          </p:nvCxnSpPr>
          <p:spPr bwMode="auto">
            <a:xfrm flipH="1">
              <a:off x="4359349" y="1580255"/>
              <a:ext cx="1575618" cy="907764"/>
            </a:xfrm>
            <a:prstGeom prst="straightConnector1">
              <a:avLst/>
            </a:prstGeom>
            <a:noFill/>
            <a:ln w="28575" algn="ctr">
              <a:solidFill>
                <a:srgbClr val="000000"/>
              </a:solidFill>
              <a:round/>
              <a:headEnd/>
              <a:tailEnd type="triangle" w="med" len="med"/>
            </a:ln>
          </p:spPr>
        </p:cxnSp>
      </p:grpSp>
      <p:sp>
        <p:nvSpPr>
          <p:cNvPr id="15" name="TextBox 14"/>
          <p:cNvSpPr txBox="1"/>
          <p:nvPr/>
        </p:nvSpPr>
        <p:spPr>
          <a:xfrm>
            <a:off x="4673596" y="2009322"/>
            <a:ext cx="4233066" cy="2554545"/>
          </a:xfrm>
          <a:prstGeom prst="rect">
            <a:avLst/>
          </a:prstGeom>
          <a:noFill/>
        </p:spPr>
        <p:txBody>
          <a:bodyPr wrap="square" rtlCol="0">
            <a:spAutoFit/>
          </a:bodyPr>
          <a:lstStyle/>
          <a:p>
            <a:pPr marL="115888" indent="-115888">
              <a:buFont typeface="Arial" panose="020B0604020202020204" pitchFamily="34" charset="0"/>
              <a:buChar char="•"/>
            </a:pPr>
            <a:r>
              <a:rPr lang="en-US" dirty="0"/>
              <a:t>Start with battery of in vitro assays </a:t>
            </a:r>
            <a:endParaRPr lang="en-US" sz="1800" dirty="0"/>
          </a:p>
          <a:p>
            <a:pPr marL="115888" indent="-115888">
              <a:buFont typeface="Arial" panose="020B0604020202020204" pitchFamily="34" charset="0"/>
              <a:buChar char="•"/>
            </a:pPr>
            <a:r>
              <a:rPr lang="en-US" dirty="0"/>
              <a:t>Convert to dose with HT toxicokinetics</a:t>
            </a:r>
          </a:p>
          <a:p>
            <a:pPr marL="115888" indent="-115888">
              <a:buFont typeface="Arial" panose="020B0604020202020204" pitchFamily="34" charset="0"/>
              <a:buChar char="•"/>
            </a:pPr>
            <a:r>
              <a:rPr lang="en-US" dirty="0"/>
              <a:t>94% of chemicals have a health-protective prediction of POD</a:t>
            </a:r>
          </a:p>
          <a:p>
            <a:pPr marL="115888" indent="-115888">
              <a:buFont typeface="Arial" panose="020B0604020202020204" pitchFamily="34" charset="0"/>
              <a:buChar char="•"/>
            </a:pPr>
            <a:endParaRPr lang="en-US" dirty="0"/>
          </a:p>
          <a:p>
            <a:pPr marL="115888" indent="-115888">
              <a:buFont typeface="Arial" panose="020B0604020202020204" pitchFamily="34" charset="0"/>
              <a:buChar char="•"/>
            </a:pPr>
            <a:r>
              <a:rPr lang="en-US" dirty="0"/>
              <a:t>But: How golden is the gold-standard?</a:t>
            </a:r>
          </a:p>
        </p:txBody>
      </p:sp>
      <p:pic>
        <p:nvPicPr>
          <p:cNvPr id="16" name="Picture 15"/>
          <p:cNvPicPr>
            <a:picLocks noChangeAspect="1"/>
          </p:cNvPicPr>
          <p:nvPr/>
        </p:nvPicPr>
        <p:blipFill rotWithShape="1">
          <a:blip r:embed="rId3"/>
          <a:srcRect l="41536" t="7448" b="14659"/>
          <a:stretch/>
        </p:blipFill>
        <p:spPr>
          <a:xfrm>
            <a:off x="7169358" y="4437246"/>
            <a:ext cx="1899230" cy="2427139"/>
          </a:xfrm>
          <a:prstGeom prst="rect">
            <a:avLst/>
          </a:prstGeom>
        </p:spPr>
      </p:pic>
    </p:spTree>
    <p:extLst>
      <p:ext uri="{BB962C8B-B14F-4D97-AF65-F5344CB8AC3E}">
        <p14:creationId xmlns:p14="http://schemas.microsoft.com/office/powerpoint/2010/main" val="526043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11</a:t>
            </a:fld>
            <a:endParaRPr lang="en-US" sz="1000" b="1" kern="1200" dirty="0">
              <a:solidFill>
                <a:srgbClr val="003F69"/>
              </a:solidFill>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98608" y="1"/>
            <a:ext cx="4706623" cy="6858000"/>
          </a:xfrm>
          <a:prstGeom prst="rect">
            <a:avLst/>
          </a:prstGeom>
        </p:spPr>
      </p:pic>
      <p:sp>
        <p:nvSpPr>
          <p:cNvPr id="5" name="TextBox 4"/>
          <p:cNvSpPr txBox="1"/>
          <p:nvPr/>
        </p:nvSpPr>
        <p:spPr>
          <a:xfrm>
            <a:off x="4889634" y="250256"/>
            <a:ext cx="4254366" cy="3477875"/>
          </a:xfrm>
          <a:prstGeom prst="rect">
            <a:avLst/>
          </a:prstGeom>
          <a:noFill/>
        </p:spPr>
        <p:txBody>
          <a:bodyPr wrap="square" rtlCol="0">
            <a:spAutoFit/>
          </a:bodyPr>
          <a:lstStyle/>
          <a:p>
            <a:r>
              <a:rPr lang="en-US" b="1" dirty="0"/>
              <a:t>How golden is the goal standard?</a:t>
            </a:r>
          </a:p>
          <a:p>
            <a:endParaRPr lang="en-US" dirty="0"/>
          </a:p>
          <a:p>
            <a:endParaRPr lang="en-US" dirty="0"/>
          </a:p>
          <a:p>
            <a:endParaRPr lang="en-US" dirty="0"/>
          </a:p>
          <a:p>
            <a:endParaRPr lang="en-US" dirty="0"/>
          </a:p>
          <a:p>
            <a:r>
              <a:rPr lang="en-US" dirty="0"/>
              <a:t>PODs vary from one lab to the next</a:t>
            </a:r>
          </a:p>
          <a:p>
            <a:endParaRPr lang="en-US" dirty="0"/>
          </a:p>
          <a:p>
            <a:r>
              <a:rPr lang="en-US" dirty="0"/>
              <a:t>Median span from lowest LOAEL to highest is 0.3 to 1.0 log units</a:t>
            </a:r>
          </a:p>
          <a:p>
            <a:endParaRPr lang="en-US" dirty="0"/>
          </a:p>
          <a:p>
            <a:r>
              <a:rPr lang="en-US" dirty="0"/>
              <a:t>Data taken from EPA ToxValDB</a:t>
            </a:r>
          </a:p>
        </p:txBody>
      </p:sp>
    </p:spTree>
    <p:extLst>
      <p:ext uri="{BB962C8B-B14F-4D97-AF65-F5344CB8AC3E}">
        <p14:creationId xmlns:p14="http://schemas.microsoft.com/office/powerpoint/2010/main" val="235955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973699" y="1376956"/>
            <a:ext cx="3044965" cy="431048"/>
          </a:xfrm>
        </p:spPr>
        <p:txBody>
          <a:bodyPr/>
          <a:lstStyle/>
          <a:p>
            <a:r>
              <a:rPr lang="en-US" sz="2000" dirty="0"/>
              <a:t>Immature Rat: BPA</a:t>
            </a:r>
          </a:p>
        </p:txBody>
      </p:sp>
      <p:sp>
        <p:nvSpPr>
          <p:cNvPr id="25" name="Title 2"/>
          <p:cNvSpPr>
            <a:spLocks noGrp="1"/>
          </p:cNvSpPr>
          <p:nvPr>
            <p:ph type="title"/>
          </p:nvPr>
        </p:nvSpPr>
        <p:spPr>
          <a:xfrm>
            <a:off x="1979710" y="230324"/>
            <a:ext cx="7286837" cy="876599"/>
          </a:xfrm>
          <a:prstGeom prst="rect">
            <a:avLst/>
          </a:prstGeom>
        </p:spPr>
        <p:txBody>
          <a:bodyPr>
            <a:noAutofit/>
          </a:bodyPr>
          <a:lstStyle/>
          <a:p>
            <a:r>
              <a:rPr lang="en-US" i="1" dirty="0"/>
              <a:t>Uterotrophic </a:t>
            </a:r>
            <a:r>
              <a:rPr lang="en-US" dirty="0"/>
              <a:t>guideline study uncertainty</a:t>
            </a:r>
            <a:br>
              <a:rPr lang="en-US" dirty="0"/>
            </a:br>
            <a:r>
              <a:rPr lang="en-US" sz="2000" dirty="0"/>
              <a:t>26% of chemicals tested multiple times in the uterotrophic assay gave discrepant results</a:t>
            </a:r>
            <a:endParaRPr lang="en-US" sz="2000" i="1" dirty="0"/>
          </a:p>
        </p:txBody>
      </p:sp>
      <p:grpSp>
        <p:nvGrpSpPr>
          <p:cNvPr id="8" name="Group 7"/>
          <p:cNvGrpSpPr/>
          <p:nvPr/>
        </p:nvGrpSpPr>
        <p:grpSpPr>
          <a:xfrm>
            <a:off x="1979711" y="1903520"/>
            <a:ext cx="4612221" cy="3912312"/>
            <a:chOff x="117231" y="1836288"/>
            <a:chExt cx="4612221" cy="3912312"/>
          </a:xfrm>
        </p:grpSpPr>
        <p:grpSp>
          <p:nvGrpSpPr>
            <p:cNvPr id="7" name="Group 6"/>
            <p:cNvGrpSpPr/>
            <p:nvPr/>
          </p:nvGrpSpPr>
          <p:grpSpPr>
            <a:xfrm>
              <a:off x="117231" y="1836288"/>
              <a:ext cx="4612221" cy="3912312"/>
              <a:chOff x="-35033" y="1933224"/>
              <a:chExt cx="4612221" cy="3912312"/>
            </a:xfrm>
          </p:grpSpPr>
          <p:sp>
            <p:nvSpPr>
              <p:cNvPr id="14" name="TextBox 13"/>
              <p:cNvSpPr txBox="1"/>
              <p:nvPr/>
            </p:nvSpPr>
            <p:spPr>
              <a:xfrm rot="16200000">
                <a:off x="-1062639" y="3544147"/>
                <a:ext cx="2377173" cy="321962"/>
              </a:xfrm>
              <a:prstGeom prst="rect">
                <a:avLst/>
              </a:prstGeom>
              <a:noFill/>
            </p:spPr>
            <p:txBody>
              <a:bodyPr wrap="none" rtlCol="0">
                <a:spAutoFit/>
              </a:bodyPr>
              <a:lstStyle/>
              <a:p>
                <a:r>
                  <a:rPr lang="en-US" b="1" dirty="0"/>
                  <a:t>LEL or MTD (mg/kg/day)</a:t>
                </a:r>
              </a:p>
            </p:txBody>
          </p:sp>
          <p:sp>
            <p:nvSpPr>
              <p:cNvPr id="13" name="TextBox 12"/>
              <p:cNvSpPr txBox="1"/>
              <p:nvPr/>
            </p:nvSpPr>
            <p:spPr>
              <a:xfrm>
                <a:off x="958955" y="5487445"/>
                <a:ext cx="1166820" cy="350853"/>
              </a:xfrm>
              <a:prstGeom prst="rect">
                <a:avLst/>
              </a:prstGeom>
              <a:solidFill>
                <a:schemeClr val="bg1"/>
              </a:solidFill>
            </p:spPr>
            <p:txBody>
              <a:bodyPr wrap="none" rtlCol="0">
                <a:spAutoFit/>
              </a:bodyPr>
              <a:lstStyle/>
              <a:p>
                <a:r>
                  <a:rPr lang="en-US" sz="2400" b="1" dirty="0"/>
                  <a:t>Injection</a:t>
                </a:r>
              </a:p>
            </p:txBody>
          </p:sp>
          <p:sp>
            <p:nvSpPr>
              <p:cNvPr id="24" name="TextBox 23"/>
              <p:cNvSpPr txBox="1"/>
              <p:nvPr/>
            </p:nvSpPr>
            <p:spPr>
              <a:xfrm>
                <a:off x="3664563" y="5494683"/>
                <a:ext cx="644165" cy="350853"/>
              </a:xfrm>
              <a:prstGeom prst="rect">
                <a:avLst/>
              </a:prstGeom>
              <a:solidFill>
                <a:schemeClr val="bg1"/>
              </a:solidFill>
            </p:spPr>
            <p:txBody>
              <a:bodyPr wrap="none" rtlCol="0">
                <a:spAutoFit/>
              </a:bodyPr>
              <a:lstStyle/>
              <a:p>
                <a:r>
                  <a:rPr lang="en-US" sz="2400" b="1" dirty="0"/>
                  <a:t>Oral</a:t>
                </a:r>
              </a:p>
            </p:txBody>
          </p:sp>
          <p:sp>
            <p:nvSpPr>
              <p:cNvPr id="3" name="Rectangle 2"/>
              <p:cNvSpPr/>
              <p:nvPr/>
            </p:nvSpPr>
            <p:spPr>
              <a:xfrm>
                <a:off x="1173564" y="4249620"/>
                <a:ext cx="490535" cy="3474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97021" y="2975602"/>
                <a:ext cx="490535" cy="2316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6"/>
              <p:cNvGrpSpPr/>
              <p:nvPr/>
            </p:nvGrpSpPr>
            <p:grpSpPr>
              <a:xfrm>
                <a:off x="940023" y="1996098"/>
                <a:ext cx="3244540" cy="2427252"/>
                <a:chOff x="2644140" y="1225732"/>
                <a:chExt cx="4032069" cy="3193868"/>
              </a:xfrm>
            </p:grpSpPr>
            <p:sp>
              <p:nvSpPr>
                <p:cNvPr id="44" name="Rectangle 43"/>
                <p:cNvSpPr/>
                <p:nvPr/>
              </p:nvSpPr>
              <p:spPr>
                <a:xfrm>
                  <a:off x="3181350" y="4038600"/>
                  <a:ext cx="55245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44140" y="1225732"/>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71409" y="2313213"/>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1" name="Picture 1"/>
              <p:cNvPicPr>
                <a:picLocks noChangeAspect="1" noChangeArrowheads="1"/>
              </p:cNvPicPr>
              <p:nvPr/>
            </p:nvPicPr>
            <p:blipFill>
              <a:blip r:embed="rId3" cstate="print"/>
              <a:srcRect/>
              <a:stretch>
                <a:fillRect/>
              </a:stretch>
            </p:blipFill>
            <p:spPr bwMode="auto">
              <a:xfrm>
                <a:off x="345249" y="1933224"/>
                <a:ext cx="4231939" cy="3594034"/>
              </a:xfrm>
              <a:prstGeom prst="rect">
                <a:avLst/>
              </a:prstGeom>
              <a:noFill/>
              <a:ln w="9525">
                <a:noFill/>
                <a:miter lim="800000"/>
                <a:headEnd/>
                <a:tailEnd/>
              </a:ln>
            </p:spPr>
          </p:pic>
        </p:grpSp>
        <p:grpSp>
          <p:nvGrpSpPr>
            <p:cNvPr id="2" name="Group 1"/>
            <p:cNvGrpSpPr/>
            <p:nvPr/>
          </p:nvGrpSpPr>
          <p:grpSpPr>
            <a:xfrm>
              <a:off x="2703217" y="4243451"/>
              <a:ext cx="1816492" cy="773498"/>
              <a:chOff x="4248290" y="3534032"/>
              <a:chExt cx="1816492" cy="773498"/>
            </a:xfrm>
          </p:grpSpPr>
          <p:grpSp>
            <p:nvGrpSpPr>
              <p:cNvPr id="4" name="Group 20"/>
              <p:cNvGrpSpPr/>
              <p:nvPr/>
            </p:nvGrpSpPr>
            <p:grpSpPr>
              <a:xfrm>
                <a:off x="4248290" y="3534032"/>
                <a:ext cx="1816492" cy="773498"/>
                <a:chOff x="6937184" y="1664195"/>
                <a:chExt cx="2220737" cy="1057757"/>
              </a:xfrm>
              <a:effectLst/>
            </p:grpSpPr>
            <p:sp>
              <p:nvSpPr>
                <p:cNvPr id="39" name="TextBox 38"/>
                <p:cNvSpPr txBox="1"/>
                <p:nvPr/>
              </p:nvSpPr>
              <p:spPr>
                <a:xfrm>
                  <a:off x="7943850" y="2343150"/>
                  <a:ext cx="876727" cy="378802"/>
                </a:xfrm>
                <a:prstGeom prst="rect">
                  <a:avLst/>
                </a:prstGeom>
                <a:solidFill>
                  <a:schemeClr val="bg1"/>
                </a:solidFill>
                <a:ln>
                  <a:solidFill>
                    <a:schemeClr val="bg1"/>
                  </a:solidFill>
                </a:ln>
              </p:spPr>
              <p:txBody>
                <a:bodyPr wrap="none" rtlCol="0">
                  <a:spAutoFit/>
                </a:bodyPr>
                <a:lstStyle/>
                <a:p>
                  <a:r>
                    <a:rPr lang="en-US" sz="1400" b="1" dirty="0"/>
                    <a:t>Inactive</a:t>
                  </a:r>
                </a:p>
              </p:txBody>
            </p:sp>
            <p:sp>
              <p:nvSpPr>
                <p:cNvPr id="40" name="TextBox 39"/>
                <p:cNvSpPr txBox="1"/>
                <p:nvPr/>
              </p:nvSpPr>
              <p:spPr>
                <a:xfrm>
                  <a:off x="7952578" y="2057722"/>
                  <a:ext cx="736716" cy="378803"/>
                </a:xfrm>
                <a:prstGeom prst="rect">
                  <a:avLst/>
                </a:prstGeom>
                <a:solidFill>
                  <a:schemeClr val="bg1"/>
                </a:solidFill>
                <a:ln>
                  <a:solidFill>
                    <a:schemeClr val="bg1"/>
                  </a:solidFill>
                </a:ln>
              </p:spPr>
              <p:txBody>
                <a:bodyPr wrap="none" rtlCol="0">
                  <a:spAutoFit/>
                </a:bodyPr>
                <a:lstStyle/>
                <a:p>
                  <a:r>
                    <a:rPr lang="en-US" sz="1400" b="1" dirty="0"/>
                    <a:t>Active</a:t>
                  </a:r>
                </a:p>
              </p:txBody>
            </p:sp>
            <p:sp>
              <p:nvSpPr>
                <p:cNvPr id="41" name="TextBox 40"/>
                <p:cNvSpPr txBox="1"/>
                <p:nvPr/>
              </p:nvSpPr>
              <p:spPr>
                <a:xfrm>
                  <a:off x="7215437" y="1664195"/>
                  <a:ext cx="1835925" cy="462972"/>
                </a:xfrm>
                <a:prstGeom prst="rect">
                  <a:avLst/>
                </a:prstGeom>
                <a:solidFill>
                  <a:schemeClr val="bg1"/>
                </a:solidFill>
                <a:ln>
                  <a:solidFill>
                    <a:schemeClr val="bg1"/>
                  </a:solidFill>
                </a:ln>
              </p:spPr>
              <p:txBody>
                <a:bodyPr wrap="square" rtlCol="0">
                  <a:spAutoFit/>
                </a:bodyPr>
                <a:lstStyle/>
                <a:p>
                  <a:r>
                    <a:rPr lang="en-US" sz="1600" b="1" dirty="0"/>
                    <a:t>Uterotrophic</a:t>
                  </a:r>
                  <a:r>
                    <a:rPr lang="en-US" sz="1400" b="1" dirty="0"/>
                    <a:t> </a:t>
                  </a:r>
                </a:p>
              </p:txBody>
            </p:sp>
            <p:sp>
              <p:nvSpPr>
                <p:cNvPr id="42" name="Rectangle 41"/>
                <p:cNvSpPr/>
                <p:nvPr/>
              </p:nvSpPr>
              <p:spPr>
                <a:xfrm>
                  <a:off x="6937184" y="1771650"/>
                  <a:ext cx="2220737" cy="914399"/>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pic>
            <p:nvPicPr>
              <p:cNvPr id="37" name="Picture 4"/>
              <p:cNvPicPr>
                <a:picLocks noChangeAspect="1" noChangeArrowheads="1"/>
              </p:cNvPicPr>
              <p:nvPr/>
            </p:nvPicPr>
            <p:blipFill>
              <a:blip r:embed="rId4" cstate="print"/>
              <a:srcRect/>
              <a:stretch>
                <a:fillRect/>
              </a:stretch>
            </p:blipFill>
            <p:spPr bwMode="auto">
              <a:xfrm>
                <a:off x="4903567" y="3959615"/>
                <a:ext cx="140153" cy="121335"/>
              </a:xfrm>
              <a:prstGeom prst="rect">
                <a:avLst/>
              </a:prstGeom>
              <a:noFill/>
              <a:ln w="9525">
                <a:solidFill>
                  <a:schemeClr val="bg1"/>
                </a:solidFill>
                <a:miter lim="800000"/>
                <a:headEnd/>
                <a:tailEnd/>
              </a:ln>
            </p:spPr>
          </p:pic>
          <p:pic>
            <p:nvPicPr>
              <p:cNvPr id="38" name="Picture 5"/>
              <p:cNvPicPr>
                <a:picLocks noChangeAspect="1" noChangeArrowheads="1"/>
              </p:cNvPicPr>
              <p:nvPr/>
            </p:nvPicPr>
            <p:blipFill>
              <a:blip r:embed="rId5" cstate="print"/>
              <a:srcRect/>
              <a:stretch>
                <a:fillRect/>
              </a:stretch>
            </p:blipFill>
            <p:spPr bwMode="auto">
              <a:xfrm>
                <a:off x="4927523" y="4123203"/>
                <a:ext cx="122634" cy="115820"/>
              </a:xfrm>
              <a:prstGeom prst="rect">
                <a:avLst/>
              </a:prstGeom>
              <a:noFill/>
              <a:ln w="9525">
                <a:solidFill>
                  <a:schemeClr val="bg1"/>
                </a:solidFill>
                <a:miter lim="800000"/>
                <a:headEnd/>
                <a:tailEnd/>
              </a:ln>
            </p:spPr>
          </p:pic>
        </p:grpSp>
      </p:grpSp>
      <p:sp>
        <p:nvSpPr>
          <p:cNvPr id="28" name="TextBox 27"/>
          <p:cNvSpPr txBox="1"/>
          <p:nvPr/>
        </p:nvSpPr>
        <p:spPr>
          <a:xfrm>
            <a:off x="3143021" y="6593259"/>
            <a:ext cx="6112571" cy="276999"/>
          </a:xfrm>
          <a:prstGeom prst="rect">
            <a:avLst/>
          </a:prstGeom>
          <a:noFill/>
        </p:spPr>
        <p:txBody>
          <a:bodyPr wrap="none" rtlCol="0">
            <a:spAutoFit/>
          </a:bodyPr>
          <a:lstStyle/>
          <a:p>
            <a:r>
              <a:rPr lang="en-US" sz="1200" dirty="0"/>
              <a:t>Kleinstreuer et al: “A Curated Database of Rodent Uterotrophic Bioactivity” EHP (2015) </a:t>
            </a:r>
          </a:p>
        </p:txBody>
      </p:sp>
    </p:spTree>
    <p:extLst>
      <p:ext uri="{BB962C8B-B14F-4D97-AF65-F5344CB8AC3E}">
        <p14:creationId xmlns:p14="http://schemas.microsoft.com/office/powerpoint/2010/main" val="35008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Anemia concordance results</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13</a:t>
            </a:fld>
            <a:endParaRPr lang="en-US" sz="1000" b="1" kern="1200" dirty="0">
              <a:solidFill>
                <a:srgbClr val="003F69"/>
              </a:solidFill>
              <a:latin typeface="Arial" charset="0"/>
              <a:ea typeface="ＭＳ Ｐゴシック" pitchFamily="1"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739252377"/>
              </p:ext>
            </p:extLst>
          </p:nvPr>
        </p:nvGraphicFramePr>
        <p:xfrm>
          <a:off x="1035279" y="1405918"/>
          <a:ext cx="7070496" cy="4174751"/>
        </p:xfrm>
        <a:graphic>
          <a:graphicData uri="http://schemas.openxmlformats.org/drawingml/2006/table">
            <a:tbl>
              <a:tblPr firstRow="1" firstCol="1" bandRow="1">
                <a:tableStyleId>{F5AB1C69-6EDB-4FF4-983F-18BD219EF322}</a:tableStyleId>
              </a:tblPr>
              <a:tblGrid>
                <a:gridCol w="1460271">
                  <a:extLst>
                    <a:ext uri="{9D8B030D-6E8A-4147-A177-3AD203B41FA5}">
                      <a16:colId xmlns:a16="http://schemas.microsoft.com/office/drawing/2014/main" val="1047115102"/>
                    </a:ext>
                  </a:extLst>
                </a:gridCol>
                <a:gridCol w="1457325">
                  <a:extLst>
                    <a:ext uri="{9D8B030D-6E8A-4147-A177-3AD203B41FA5}">
                      <a16:colId xmlns:a16="http://schemas.microsoft.com/office/drawing/2014/main" val="4019674471"/>
                    </a:ext>
                  </a:extLst>
                </a:gridCol>
                <a:gridCol w="1371600">
                  <a:extLst>
                    <a:ext uri="{9D8B030D-6E8A-4147-A177-3AD203B41FA5}">
                      <a16:colId xmlns:a16="http://schemas.microsoft.com/office/drawing/2014/main" val="3225843532"/>
                    </a:ext>
                  </a:extLst>
                </a:gridCol>
                <a:gridCol w="1333500">
                  <a:extLst>
                    <a:ext uri="{9D8B030D-6E8A-4147-A177-3AD203B41FA5}">
                      <a16:colId xmlns:a16="http://schemas.microsoft.com/office/drawing/2014/main" val="3683179101"/>
                    </a:ext>
                  </a:extLst>
                </a:gridCol>
                <a:gridCol w="1447800">
                  <a:extLst>
                    <a:ext uri="{9D8B030D-6E8A-4147-A177-3AD203B41FA5}">
                      <a16:colId xmlns:a16="http://schemas.microsoft.com/office/drawing/2014/main" val="2197584788"/>
                    </a:ext>
                  </a:extLst>
                </a:gridCol>
              </a:tblGrid>
              <a:tr h="342505">
                <a:tc>
                  <a:txBody>
                    <a:bodyPr/>
                    <a:lstStyle/>
                    <a:p>
                      <a:pPr marL="0" marR="0">
                        <a:lnSpc>
                          <a:spcPct val="107000"/>
                        </a:lnSpc>
                        <a:spcBef>
                          <a:spcPts val="0"/>
                        </a:spcBef>
                        <a:spcAft>
                          <a:spcPts val="0"/>
                        </a:spcAft>
                      </a:pPr>
                      <a:r>
                        <a:rPr lang="en-US" sz="1600" dirty="0">
                          <a:solidFill>
                            <a:schemeClr val="tx1"/>
                          </a:solidFill>
                          <a:effectLst/>
                        </a:rPr>
                        <a:t>Species / study 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Species / study 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Concordant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Not Concordant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Fraction Concordant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285781"/>
                  </a:ext>
                </a:extLst>
              </a:tr>
              <a:tr h="171252">
                <a:tc>
                  <a:txBody>
                    <a:bodyPr/>
                    <a:lstStyle/>
                    <a:p>
                      <a:pPr marL="0" marR="0">
                        <a:lnSpc>
                          <a:spcPct val="107000"/>
                        </a:lnSpc>
                        <a:spcBef>
                          <a:spcPts val="0"/>
                        </a:spcBef>
                        <a:spcAft>
                          <a:spcPts val="0"/>
                        </a:spcAft>
                      </a:pPr>
                      <a:r>
                        <a:rPr lang="en-US" sz="1600" b="0">
                          <a:solidFill>
                            <a:schemeClr val="tx1"/>
                          </a:solidFill>
                          <a:effectLst/>
                        </a:rPr>
                        <a:t>rat SUB</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rat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18</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0.90</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598258"/>
                  </a:ext>
                </a:extLst>
              </a:tr>
              <a:tr h="171252">
                <a:tc>
                  <a:txBody>
                    <a:bodyPr/>
                    <a:lstStyle/>
                    <a:p>
                      <a:pPr marL="0" marR="0">
                        <a:lnSpc>
                          <a:spcPct val="107000"/>
                        </a:lnSpc>
                        <a:spcBef>
                          <a:spcPts val="0"/>
                        </a:spcBef>
                        <a:spcAft>
                          <a:spcPts val="0"/>
                        </a:spcAft>
                      </a:pPr>
                      <a:r>
                        <a:rPr lang="en-US" sz="1600" b="0">
                          <a:solidFill>
                            <a:schemeClr val="tx1"/>
                          </a:solidFill>
                          <a:effectLst/>
                        </a:rPr>
                        <a:t>rat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dog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0.87</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31587"/>
                  </a:ext>
                </a:extLst>
              </a:tr>
              <a:tr h="171252">
                <a:tc>
                  <a:txBody>
                    <a:bodyPr/>
                    <a:lstStyle/>
                    <a:p>
                      <a:pPr marL="0" marR="0">
                        <a:lnSpc>
                          <a:spcPct val="107000"/>
                        </a:lnSpc>
                        <a:spcBef>
                          <a:spcPts val="0"/>
                        </a:spcBef>
                        <a:spcAft>
                          <a:spcPts val="0"/>
                        </a:spcAft>
                      </a:pPr>
                      <a:r>
                        <a:rPr lang="en-US" sz="1600" b="0">
                          <a:solidFill>
                            <a:schemeClr val="tx1"/>
                          </a:solidFill>
                          <a:effectLst/>
                        </a:rPr>
                        <a:t>rat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rat SUB</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chemeClr val="tx1"/>
                          </a:solidFill>
                          <a:effectLst/>
                        </a:rPr>
                        <a:t>18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4</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0.82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852735"/>
                  </a:ext>
                </a:extLst>
              </a:tr>
              <a:tr h="171252">
                <a:tc>
                  <a:txBody>
                    <a:bodyPr/>
                    <a:lstStyle/>
                    <a:p>
                      <a:pPr marL="0" marR="0">
                        <a:lnSpc>
                          <a:spcPct val="107000"/>
                        </a:lnSpc>
                        <a:spcBef>
                          <a:spcPts val="0"/>
                        </a:spcBef>
                        <a:spcAft>
                          <a:spcPts val="0"/>
                        </a:spcAft>
                      </a:pPr>
                      <a:r>
                        <a:rPr lang="en-US" sz="1600" b="1" dirty="0">
                          <a:solidFill>
                            <a:srgbClr val="FF0000"/>
                          </a:solidFill>
                          <a:effectLst/>
                        </a:rPr>
                        <a:t>rat SUB</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rgbClr val="FF0000"/>
                          </a:solidFill>
                          <a:effectLst/>
                        </a:rPr>
                        <a:t>rat SUB</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16</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4</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0.80</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046189"/>
                  </a:ext>
                </a:extLst>
              </a:tr>
              <a:tr h="171252">
                <a:tc>
                  <a:txBody>
                    <a:bodyPr/>
                    <a:lstStyle/>
                    <a:p>
                      <a:pPr marL="0" marR="0">
                        <a:lnSpc>
                          <a:spcPct val="107000"/>
                        </a:lnSpc>
                        <a:spcBef>
                          <a:spcPts val="0"/>
                        </a:spcBef>
                        <a:spcAft>
                          <a:spcPts val="0"/>
                        </a:spcAft>
                      </a:pPr>
                      <a:r>
                        <a:rPr lang="en-US" sz="1600" b="0">
                          <a:solidFill>
                            <a:schemeClr val="tx1"/>
                          </a:solidFill>
                          <a:effectLst/>
                        </a:rPr>
                        <a:t>rat SUB</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dog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4</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0.73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869967"/>
                  </a:ext>
                </a:extLst>
              </a:tr>
              <a:tr h="171252">
                <a:tc>
                  <a:txBody>
                    <a:bodyPr/>
                    <a:lstStyle/>
                    <a:p>
                      <a:pPr marL="0" marR="0">
                        <a:lnSpc>
                          <a:spcPct val="107000"/>
                        </a:lnSpc>
                        <a:spcBef>
                          <a:spcPts val="0"/>
                        </a:spcBef>
                        <a:spcAft>
                          <a:spcPts val="0"/>
                        </a:spcAft>
                      </a:pPr>
                      <a:r>
                        <a:rPr lang="en-US" sz="1600" b="0">
                          <a:solidFill>
                            <a:schemeClr val="tx1"/>
                          </a:solidFill>
                          <a:effectLst/>
                        </a:rPr>
                        <a:t>mouse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rat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4</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0.73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007542"/>
                  </a:ext>
                </a:extLst>
              </a:tr>
              <a:tr h="171252">
                <a:tc>
                  <a:txBody>
                    <a:bodyPr/>
                    <a:lstStyle/>
                    <a:p>
                      <a:pPr marL="0" marR="0">
                        <a:lnSpc>
                          <a:spcPct val="107000"/>
                        </a:lnSpc>
                        <a:spcBef>
                          <a:spcPts val="0"/>
                        </a:spcBef>
                        <a:spcAft>
                          <a:spcPts val="0"/>
                        </a:spcAft>
                      </a:pPr>
                      <a:r>
                        <a:rPr lang="en-US" sz="1600" b="0">
                          <a:solidFill>
                            <a:schemeClr val="tx1"/>
                          </a:solidFill>
                          <a:effectLst/>
                        </a:rPr>
                        <a:t>mouse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rat SUB</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7</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0.65</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147305"/>
                  </a:ext>
                </a:extLst>
              </a:tr>
              <a:tr h="171252">
                <a:tc>
                  <a:txBody>
                    <a:bodyPr/>
                    <a:lstStyle/>
                    <a:p>
                      <a:pPr marL="0" marR="0">
                        <a:lnSpc>
                          <a:spcPct val="107000"/>
                        </a:lnSpc>
                        <a:spcBef>
                          <a:spcPts val="0"/>
                        </a:spcBef>
                        <a:spcAft>
                          <a:spcPts val="0"/>
                        </a:spcAft>
                      </a:pPr>
                      <a:r>
                        <a:rPr lang="en-US" sz="1600" b="0">
                          <a:solidFill>
                            <a:schemeClr val="tx1"/>
                          </a:solidFill>
                          <a:effectLst/>
                        </a:rPr>
                        <a:t>dog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rat SUB</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0.65</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50802"/>
                  </a:ext>
                </a:extLst>
              </a:tr>
              <a:tr h="171252">
                <a:tc>
                  <a:txBody>
                    <a:bodyPr/>
                    <a:lstStyle/>
                    <a:p>
                      <a:pPr marL="0" marR="0">
                        <a:lnSpc>
                          <a:spcPct val="107000"/>
                        </a:lnSpc>
                        <a:spcBef>
                          <a:spcPts val="0"/>
                        </a:spcBef>
                        <a:spcAft>
                          <a:spcPts val="0"/>
                        </a:spcAft>
                      </a:pPr>
                      <a:r>
                        <a:rPr lang="en-US" sz="1600" b="0">
                          <a:solidFill>
                            <a:schemeClr val="tx1"/>
                          </a:solidFill>
                          <a:effectLst/>
                        </a:rPr>
                        <a:t>dog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rat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8</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0.62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837915"/>
                  </a:ext>
                </a:extLst>
              </a:tr>
              <a:tr h="171252">
                <a:tc>
                  <a:txBody>
                    <a:bodyPr/>
                    <a:lstStyle/>
                    <a:p>
                      <a:pPr marL="0" marR="0">
                        <a:lnSpc>
                          <a:spcPct val="107000"/>
                        </a:lnSpc>
                        <a:spcBef>
                          <a:spcPts val="0"/>
                        </a:spcBef>
                        <a:spcAft>
                          <a:spcPts val="0"/>
                        </a:spcAft>
                      </a:pPr>
                      <a:r>
                        <a:rPr lang="en-US" sz="1600" b="0">
                          <a:solidFill>
                            <a:schemeClr val="tx1"/>
                          </a:solidFill>
                          <a:effectLst/>
                        </a:rPr>
                        <a:t>rat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mouse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11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0.50</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397701"/>
                  </a:ext>
                </a:extLst>
              </a:tr>
              <a:tr h="171252">
                <a:tc>
                  <a:txBody>
                    <a:bodyPr/>
                    <a:lstStyle/>
                    <a:p>
                      <a:pPr marL="0" marR="0">
                        <a:lnSpc>
                          <a:spcPct val="107000"/>
                        </a:lnSpc>
                        <a:spcBef>
                          <a:spcPts val="0"/>
                        </a:spcBef>
                        <a:spcAft>
                          <a:spcPts val="0"/>
                        </a:spcAft>
                      </a:pPr>
                      <a:r>
                        <a:rPr lang="en-US" sz="1600" b="0">
                          <a:solidFill>
                            <a:schemeClr val="tx1"/>
                          </a:solidFill>
                          <a:effectLst/>
                        </a:rPr>
                        <a:t>mouse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dog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0.50</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953535"/>
                  </a:ext>
                </a:extLst>
              </a:tr>
              <a:tr h="171252">
                <a:tc>
                  <a:txBody>
                    <a:bodyPr/>
                    <a:lstStyle/>
                    <a:p>
                      <a:pPr marL="0" marR="0">
                        <a:lnSpc>
                          <a:spcPct val="107000"/>
                        </a:lnSpc>
                        <a:spcBef>
                          <a:spcPts val="0"/>
                        </a:spcBef>
                        <a:spcAft>
                          <a:spcPts val="0"/>
                        </a:spcAft>
                      </a:pPr>
                      <a:r>
                        <a:rPr lang="en-US" sz="1600" b="1" dirty="0">
                          <a:solidFill>
                            <a:srgbClr val="FF0000"/>
                          </a:solidFill>
                          <a:effectLst/>
                        </a:rPr>
                        <a:t>rat SUB</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rgbClr val="FF0000"/>
                          </a:solidFill>
                          <a:effectLst/>
                        </a:rPr>
                        <a:t>mouse CHR</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13</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14</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0.48</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44108"/>
                  </a:ext>
                </a:extLst>
              </a:tr>
              <a:tr h="171252">
                <a:tc>
                  <a:txBody>
                    <a:bodyPr/>
                    <a:lstStyle/>
                    <a:p>
                      <a:pPr marL="0" marR="0">
                        <a:lnSpc>
                          <a:spcPct val="107000"/>
                        </a:lnSpc>
                        <a:spcBef>
                          <a:spcPts val="0"/>
                        </a:spcBef>
                        <a:spcAft>
                          <a:spcPts val="0"/>
                        </a:spcAft>
                      </a:pPr>
                      <a:r>
                        <a:rPr lang="en-US" sz="1600" b="0">
                          <a:solidFill>
                            <a:schemeClr val="tx1"/>
                          </a:solidFill>
                          <a:effectLst/>
                        </a:rPr>
                        <a:t>dog CHR</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chemeClr val="tx1"/>
                          </a:solidFill>
                          <a:effectLst/>
                        </a:rPr>
                        <a:t>mouse CHR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8</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chemeClr val="tx1"/>
                          </a:solidFill>
                          <a:effectLst/>
                        </a:rPr>
                        <a:t>0.43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9887949"/>
                  </a:ext>
                </a:extLst>
              </a:tr>
              <a:tr h="171252">
                <a:tc>
                  <a:txBody>
                    <a:bodyPr/>
                    <a:lstStyle/>
                    <a:p>
                      <a:pPr marL="0" marR="0">
                        <a:lnSpc>
                          <a:spcPct val="107000"/>
                        </a:lnSpc>
                        <a:spcBef>
                          <a:spcPts val="0"/>
                        </a:spcBef>
                        <a:spcAft>
                          <a:spcPts val="0"/>
                        </a:spcAft>
                      </a:pPr>
                      <a:r>
                        <a:rPr lang="en-US" sz="1600" b="1" dirty="0">
                          <a:solidFill>
                            <a:srgbClr val="FF0000"/>
                          </a:solidFill>
                          <a:effectLst/>
                        </a:rPr>
                        <a:t>mouse CHR</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rgbClr val="FF0000"/>
                          </a:solidFill>
                          <a:effectLst/>
                        </a:rPr>
                        <a:t>mouse CHR</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2</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3</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FF0000"/>
                          </a:solidFill>
                          <a:effectLst/>
                        </a:rPr>
                        <a:t>0.40</a:t>
                      </a:r>
                      <a:endParaRPr lang="en-U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011" marR="6001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6456286"/>
                  </a:ext>
                </a:extLst>
              </a:tr>
            </a:tbl>
          </a:graphicData>
        </a:graphic>
      </p:graphicFrame>
      <p:sp>
        <p:nvSpPr>
          <p:cNvPr id="7" name="TextBox 6"/>
          <p:cNvSpPr txBox="1"/>
          <p:nvPr/>
        </p:nvSpPr>
        <p:spPr>
          <a:xfrm>
            <a:off x="3040931" y="6427143"/>
            <a:ext cx="5782558" cy="461665"/>
          </a:xfrm>
          <a:prstGeom prst="rect">
            <a:avLst/>
          </a:prstGeom>
          <a:noFill/>
        </p:spPr>
        <p:txBody>
          <a:bodyPr wrap="square" rtlCol="0">
            <a:spAutoFit/>
          </a:bodyPr>
          <a:lstStyle/>
          <a:p>
            <a:r>
              <a:rPr lang="en-US" sz="1200" dirty="0"/>
              <a:t>Judson et al. Reg. </a:t>
            </a:r>
            <a:r>
              <a:rPr lang="en-US" sz="1200" dirty="0" err="1"/>
              <a:t>Tox</a:t>
            </a:r>
            <a:r>
              <a:rPr lang="en-US" sz="1200" dirty="0"/>
              <a:t>. Pharm (2017) “Retrospective Mining of Toxicology Data to Discover Multispecies and Chemical Class Effects: Anemia as a Case Study”. </a:t>
            </a:r>
          </a:p>
        </p:txBody>
      </p:sp>
    </p:spTree>
    <p:extLst>
      <p:ext uri="{BB962C8B-B14F-4D97-AF65-F5344CB8AC3E}">
        <p14:creationId xmlns:p14="http://schemas.microsoft.com/office/powerpoint/2010/main" val="12765582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599" y="533399"/>
            <a:ext cx="6689889" cy="230171"/>
          </a:xfrm>
        </p:spPr>
        <p:txBody>
          <a:bodyPr/>
          <a:lstStyle/>
          <a:p>
            <a:r>
              <a:rPr lang="en-US" dirty="0"/>
              <a:t>Sources of Variability</a:t>
            </a:r>
          </a:p>
        </p:txBody>
      </p:sp>
      <p:sp>
        <p:nvSpPr>
          <p:cNvPr id="5" name="Content Placeholder 4"/>
          <p:cNvSpPr>
            <a:spLocks noGrp="1"/>
          </p:cNvSpPr>
          <p:nvPr>
            <p:ph idx="1"/>
          </p:nvPr>
        </p:nvSpPr>
        <p:spPr>
          <a:xfrm>
            <a:off x="714375" y="981075"/>
            <a:ext cx="7848600" cy="4724400"/>
          </a:xfrm>
        </p:spPr>
        <p:txBody>
          <a:bodyPr/>
          <a:lstStyle/>
          <a:p>
            <a:r>
              <a:rPr lang="en-US" dirty="0"/>
              <a:t>Experimental variability</a:t>
            </a:r>
          </a:p>
          <a:p>
            <a:pPr lvl="1"/>
            <a:r>
              <a:rPr lang="en-US" dirty="0"/>
              <a:t>Species, strain, dose range, dose spacing </a:t>
            </a:r>
          </a:p>
          <a:p>
            <a:r>
              <a:rPr lang="en-US" dirty="0"/>
              <a:t>Statistical power issues</a:t>
            </a:r>
          </a:p>
          <a:p>
            <a:pPr lvl="1"/>
            <a:r>
              <a:rPr lang="en-US" dirty="0"/>
              <a:t>Too few animals to see weak or rare effect</a:t>
            </a:r>
          </a:p>
          <a:p>
            <a:r>
              <a:rPr lang="en-US" dirty="0"/>
              <a:t>Reporting bias</a:t>
            </a:r>
          </a:p>
          <a:p>
            <a:pPr lvl="1"/>
            <a:r>
              <a:rPr lang="en-US" dirty="0"/>
              <a:t>Was an effect negative or not looked for?</a:t>
            </a:r>
          </a:p>
          <a:p>
            <a:r>
              <a:rPr lang="en-US" dirty="0"/>
              <a:t>Observer bias</a:t>
            </a:r>
          </a:p>
          <a:p>
            <a:pPr lvl="1"/>
            <a:r>
              <a:rPr lang="en-US" dirty="0"/>
              <a:t>Less sever phenotypes not reported when more severe ones are present</a:t>
            </a:r>
          </a:p>
          <a:p>
            <a:r>
              <a:rPr lang="en-US" dirty="0"/>
              <a:t>Diagnostic terminology drift</a:t>
            </a:r>
          </a:p>
          <a:p>
            <a:r>
              <a:rPr lang="en-US" dirty="0"/>
              <a:t>Data assimilation and analysis</a:t>
            </a:r>
          </a:p>
          <a:p>
            <a:pPr lvl="1"/>
            <a:r>
              <a:rPr lang="en-US" dirty="0"/>
              <a:t>Typos, incomplete transcription</a:t>
            </a:r>
          </a:p>
          <a:p>
            <a:pPr lvl="1"/>
            <a:endParaRPr lang="en-US" dirty="0"/>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14</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30378403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3989" y="0"/>
            <a:ext cx="6844352" cy="1132764"/>
          </a:xfrm>
        </p:spPr>
        <p:txBody>
          <a:bodyPr>
            <a:normAutofit/>
          </a:bodyPr>
          <a:lstStyle/>
          <a:p>
            <a:r>
              <a:rPr lang="en-US" sz="3200" i="1" dirty="0"/>
              <a:t>In Vitro </a:t>
            </a:r>
            <a:r>
              <a:rPr lang="en-US" sz="3200" dirty="0"/>
              <a:t>Estrogen Receptor Model</a:t>
            </a:r>
            <a:endParaRPr lang="en-US" sz="1800" dirty="0"/>
          </a:p>
        </p:txBody>
      </p:sp>
      <p:sp>
        <p:nvSpPr>
          <p:cNvPr id="2" name="Slide Number Placeholder 1"/>
          <p:cNvSpPr>
            <a:spLocks noGrp="1"/>
          </p:cNvSpPr>
          <p:nvPr>
            <p:ph type="sldNum" sz="quarter" idx="4294967295"/>
          </p:nvPr>
        </p:nvSpPr>
        <p:spPr>
          <a:xfrm>
            <a:off x="8153400" y="6477000"/>
            <a:ext cx="834390" cy="304800"/>
          </a:xfrm>
          <a:prstGeom prst="rect">
            <a:avLst/>
          </a:prstGeom>
        </p:spPr>
        <p:txBody>
          <a:bodyPr/>
          <a:lstStyle/>
          <a:p>
            <a:pPr eaLnBrk="0" hangingPunct="0">
              <a:defRPr/>
            </a:pPr>
            <a:fld id="{192D3D37-D3A3-40C7-BBB9-7B56940D5093}" type="slidenum">
              <a:rPr lang="en-US" smtClean="0"/>
              <a:pPr eaLnBrk="0" hangingPunct="0">
                <a:defRPr/>
              </a:pPr>
              <a:t>15</a:t>
            </a:fld>
            <a:endParaRPr lang="en-US" dirty="0"/>
          </a:p>
        </p:txBody>
      </p:sp>
      <p:sp>
        <p:nvSpPr>
          <p:cNvPr id="5" name="TextBox 4"/>
          <p:cNvSpPr txBox="1"/>
          <p:nvPr/>
        </p:nvSpPr>
        <p:spPr>
          <a:xfrm>
            <a:off x="2273" y="1214021"/>
            <a:ext cx="6310445" cy="5262979"/>
          </a:xfrm>
          <a:prstGeom prst="rect">
            <a:avLst/>
          </a:prstGeom>
          <a:noFill/>
        </p:spPr>
        <p:txBody>
          <a:bodyPr wrap="none" rtlCol="0">
            <a:spAutoFit/>
          </a:bodyPr>
          <a:lstStyle/>
          <a:p>
            <a:pPr marL="342900" indent="-342900">
              <a:buFont typeface="Arial"/>
              <a:buChar char="•"/>
            </a:pPr>
            <a:r>
              <a:rPr lang="en-US" sz="2400" dirty="0"/>
              <a:t>Use multiple assays per pathway</a:t>
            </a:r>
          </a:p>
          <a:p>
            <a:pPr marL="800100" lvl="1" indent="-342900">
              <a:buFont typeface="Arial"/>
              <a:buChar char="•"/>
            </a:pPr>
            <a:r>
              <a:rPr lang="en-US" sz="2400" dirty="0"/>
              <a:t>Different technologies</a:t>
            </a:r>
          </a:p>
          <a:p>
            <a:pPr marL="800100" lvl="1" indent="-342900">
              <a:buFont typeface="Arial"/>
              <a:buChar char="•"/>
            </a:pPr>
            <a:r>
              <a:rPr lang="en-US" sz="2400" dirty="0"/>
              <a:t>Different points in pathway</a:t>
            </a:r>
          </a:p>
          <a:p>
            <a:pPr marL="342900" indent="-342900">
              <a:buFont typeface="Arial"/>
              <a:buChar char="•"/>
            </a:pPr>
            <a:endParaRPr lang="en-US" sz="2400" dirty="0"/>
          </a:p>
          <a:p>
            <a:pPr marL="342900" indent="-342900">
              <a:buFont typeface="Arial"/>
              <a:buChar char="•"/>
            </a:pPr>
            <a:r>
              <a:rPr lang="en-US" sz="2400" dirty="0"/>
              <a:t>No assay is perfect</a:t>
            </a:r>
          </a:p>
          <a:p>
            <a:pPr marL="800100" lvl="1" indent="-342900">
              <a:buFont typeface="Arial"/>
              <a:buChar char="•"/>
            </a:pPr>
            <a:r>
              <a:rPr lang="en-US" sz="2400" dirty="0"/>
              <a:t>Assay Interference</a:t>
            </a:r>
          </a:p>
          <a:p>
            <a:pPr marL="800100" lvl="1" indent="-342900">
              <a:buFont typeface="Arial"/>
              <a:buChar char="•"/>
            </a:pPr>
            <a:r>
              <a:rPr lang="en-US" sz="2400" dirty="0"/>
              <a:t>Noise</a:t>
            </a:r>
          </a:p>
          <a:p>
            <a:pPr marL="800100" lvl="1" indent="-342900">
              <a:buFont typeface="Arial"/>
              <a:buChar char="•"/>
            </a:pPr>
            <a:endParaRPr lang="en-US" sz="2400" dirty="0"/>
          </a:p>
          <a:p>
            <a:pPr marL="342900" indent="-342900">
              <a:buFont typeface="Arial"/>
              <a:buChar char="•"/>
            </a:pPr>
            <a:r>
              <a:rPr lang="en-US" sz="2400" dirty="0"/>
              <a:t>Use model to integrate assays</a:t>
            </a:r>
          </a:p>
          <a:p>
            <a:pPr marL="342900" indent="-342900">
              <a:buFont typeface="Arial"/>
              <a:buChar char="•"/>
            </a:pPr>
            <a:endParaRPr lang="en-US" sz="2400" dirty="0"/>
          </a:p>
          <a:p>
            <a:pPr marL="342900" indent="-342900">
              <a:buFont typeface="Arial"/>
              <a:buChar char="•"/>
            </a:pPr>
            <a:r>
              <a:rPr lang="en-US" sz="2400" dirty="0"/>
              <a:t>Evaluate model against reference chemicals</a:t>
            </a:r>
          </a:p>
          <a:p>
            <a:pPr marL="342900" indent="-342900">
              <a:buFont typeface="Arial"/>
              <a:buChar char="•"/>
            </a:pPr>
            <a:endParaRPr lang="en-US" sz="2400" dirty="0"/>
          </a:p>
          <a:p>
            <a:pPr marL="342900" indent="-342900">
              <a:buFont typeface="Arial"/>
              <a:buChar char="•"/>
            </a:pPr>
            <a:r>
              <a:rPr lang="en-US" sz="2400" dirty="0"/>
              <a:t>Methodology being applied to other pathways</a:t>
            </a:r>
          </a:p>
          <a:p>
            <a:endParaRPr lang="en-US" sz="2400" dirty="0"/>
          </a:p>
        </p:txBody>
      </p:sp>
      <p:pic>
        <p:nvPicPr>
          <p:cNvPr id="6" name="Picture 5"/>
          <p:cNvPicPr>
            <a:picLocks noChangeAspect="1"/>
          </p:cNvPicPr>
          <p:nvPr/>
        </p:nvPicPr>
        <p:blipFill>
          <a:blip r:embed="rId2"/>
          <a:stretch>
            <a:fillRect/>
          </a:stretch>
        </p:blipFill>
        <p:spPr>
          <a:xfrm>
            <a:off x="4852035" y="1524000"/>
            <a:ext cx="4263390" cy="3367263"/>
          </a:xfrm>
          <a:prstGeom prst="rect">
            <a:avLst/>
          </a:prstGeom>
        </p:spPr>
      </p:pic>
      <p:sp>
        <p:nvSpPr>
          <p:cNvPr id="7" name="TextBox 6"/>
          <p:cNvSpPr txBox="1"/>
          <p:nvPr/>
        </p:nvSpPr>
        <p:spPr>
          <a:xfrm>
            <a:off x="3326975" y="6421651"/>
            <a:ext cx="5660815" cy="415498"/>
          </a:xfrm>
          <a:prstGeom prst="rect">
            <a:avLst/>
          </a:prstGeom>
          <a:noFill/>
        </p:spPr>
        <p:txBody>
          <a:bodyPr wrap="square" rtlCol="0">
            <a:spAutoFit/>
          </a:bodyPr>
          <a:lstStyle/>
          <a:p>
            <a:r>
              <a:rPr lang="en-US" sz="1050" dirty="0"/>
              <a:t>Judson et al: “Integrated Model of Chemical Perturbations of a Biological Pathway</a:t>
            </a:r>
          </a:p>
          <a:p>
            <a:r>
              <a:rPr lang="en-US" sz="1050" dirty="0"/>
              <a:t>Using 18 In Vitro High Throughput Screening Assays for the Estrogen Receptor” (EHP 2015) </a:t>
            </a:r>
          </a:p>
        </p:txBody>
      </p:sp>
    </p:spTree>
    <p:extLst>
      <p:ext uri="{BB962C8B-B14F-4D97-AF65-F5344CB8AC3E}">
        <p14:creationId xmlns:p14="http://schemas.microsoft.com/office/powerpoint/2010/main" val="9310712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5986463"/>
            <a:ext cx="3479006" cy="871537"/>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chemeClr val="tx1"/>
              </a:solidFill>
              <a:effectLst/>
              <a:uLnTx/>
              <a:uFillTx/>
              <a:latin typeface="Arial" charset="0"/>
              <a:ea typeface="ＭＳ Ｐゴシック" pitchFamily="1" charset="-128"/>
            </a:endParaRPr>
          </a:p>
        </p:txBody>
      </p:sp>
      <p:sp>
        <p:nvSpPr>
          <p:cNvPr id="3" name="Title 2"/>
          <p:cNvSpPr>
            <a:spLocks noGrp="1"/>
          </p:cNvSpPr>
          <p:nvPr>
            <p:ph type="title"/>
          </p:nvPr>
        </p:nvSpPr>
        <p:spPr>
          <a:xfrm>
            <a:off x="2089052" y="114930"/>
            <a:ext cx="5816991" cy="880248"/>
          </a:xfrm>
        </p:spPr>
        <p:txBody>
          <a:bodyPr>
            <a:normAutofit fontScale="90000"/>
          </a:bodyPr>
          <a:lstStyle/>
          <a:p>
            <a:r>
              <a:rPr lang="en-US" dirty="0"/>
              <a:t>In vitro assays also have false positives and negatives</a:t>
            </a:r>
          </a:p>
        </p:txBody>
      </p:sp>
      <p:sp>
        <p:nvSpPr>
          <p:cNvPr id="4" name="TextBox 3"/>
          <p:cNvSpPr txBox="1"/>
          <p:nvPr/>
        </p:nvSpPr>
        <p:spPr>
          <a:xfrm>
            <a:off x="4495800" y="1213878"/>
            <a:ext cx="4554757" cy="39703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Much of this “noise” is reproducible</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“assay interference”</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Result of interaction of chemical </a:t>
            </a:r>
          </a:p>
          <a:p>
            <a:pPr marL="284163"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with complex biology in the assay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Chemical universe is structurally diverse</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Solvents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Surfactants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Intentionally cytotoxic compounds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Metals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Inorganics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Pesticides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rPr>
              <a:t>Drugs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381000" y="1371600"/>
            <a:ext cx="400993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Assays cluster by technology,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suggesting technology-specific non-ER bioactivity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4492974"/>
            <a:ext cx="2841469" cy="224421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473" y="2529064"/>
            <a:ext cx="3395025" cy="3763856"/>
          </a:xfrm>
          <a:prstGeom prst="rect">
            <a:avLst/>
          </a:prstGeom>
        </p:spPr>
      </p:pic>
      <p:sp>
        <p:nvSpPr>
          <p:cNvPr id="7" name="TextBox 6"/>
          <p:cNvSpPr txBox="1"/>
          <p:nvPr/>
        </p:nvSpPr>
        <p:spPr>
          <a:xfrm>
            <a:off x="-27244" y="6583303"/>
            <a:ext cx="24132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Judson et al: </a:t>
            </a:r>
            <a:r>
              <a:rPr kumimoji="0" lang="en-US" sz="1400" b="0" i="0" u="none" strike="noStrike" kern="0" cap="none" spc="0" normalizeH="0" baseline="0" noProof="0" dirty="0" err="1">
                <a:ln>
                  <a:noFill/>
                </a:ln>
                <a:solidFill>
                  <a:sysClr val="windowText" lastClr="000000"/>
                </a:solidFill>
                <a:effectLst/>
                <a:uLnTx/>
                <a:uFillTx/>
              </a:rPr>
              <a:t>ToxSci</a:t>
            </a:r>
            <a:r>
              <a:rPr kumimoji="0" lang="en-US" sz="1400" b="0" i="0" u="none" strike="noStrike" kern="0" cap="none" spc="0" normalizeH="0" baseline="0" noProof="0" dirty="0">
                <a:ln>
                  <a:noFill/>
                </a:ln>
                <a:solidFill>
                  <a:sysClr val="windowText" lastClr="000000"/>
                </a:solidFill>
                <a:effectLst/>
                <a:uLnTx/>
                <a:uFillTx/>
              </a:rPr>
              <a:t> (2015)</a:t>
            </a:r>
          </a:p>
        </p:txBody>
      </p:sp>
      <p:sp>
        <p:nvSpPr>
          <p:cNvPr id="14" name="TextBox 13"/>
          <p:cNvSpPr txBox="1"/>
          <p:nvPr/>
        </p:nvSpPr>
        <p:spPr>
          <a:xfrm rot="16200000">
            <a:off x="-161989" y="4434967"/>
            <a:ext cx="138371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Chemicals</a:t>
            </a:r>
          </a:p>
        </p:txBody>
      </p:sp>
      <p:sp>
        <p:nvSpPr>
          <p:cNvPr id="16" name="TextBox 15"/>
          <p:cNvSpPr txBox="1"/>
          <p:nvPr/>
        </p:nvSpPr>
        <p:spPr>
          <a:xfrm>
            <a:off x="2169390" y="6213971"/>
            <a:ext cx="9284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Assays</a:t>
            </a:r>
          </a:p>
        </p:txBody>
      </p:sp>
    </p:spTree>
    <p:extLst>
      <p:ext uri="{BB962C8B-B14F-4D97-AF65-F5344CB8AC3E}">
        <p14:creationId xmlns:p14="http://schemas.microsoft.com/office/powerpoint/2010/main" val="20577665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2699" y="303855"/>
            <a:ext cx="6699790" cy="490350"/>
          </a:xfrm>
        </p:spPr>
        <p:txBody>
          <a:bodyPr>
            <a:noAutofit/>
          </a:bodyPr>
          <a:lstStyle/>
          <a:p>
            <a:r>
              <a:rPr lang="en-US" sz="2000" dirty="0"/>
              <a:t>Most chemicals display a “burst” of potentially non-selective bioactivity near cytotoxity concentration</a:t>
            </a:r>
          </a:p>
        </p:txBody>
      </p:sp>
      <p:sp>
        <p:nvSpPr>
          <p:cNvPr id="4" name="Slide Number Placeholder 3"/>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17</a:t>
            </a:fld>
            <a:endParaRPr lang="en-US" sz="1000" b="1" kern="1200" dirty="0">
              <a:solidFill>
                <a:srgbClr val="003F69"/>
              </a:solidFill>
              <a:latin typeface="Arial" charset="0"/>
              <a:ea typeface="ＭＳ Ｐゴシック" pitchFamily="1" charset="-128"/>
              <a:cs typeface="+mn-cs"/>
            </a:endParaRPr>
          </a:p>
        </p:txBody>
      </p:sp>
      <p:grpSp>
        <p:nvGrpSpPr>
          <p:cNvPr id="2" name="Group 1"/>
          <p:cNvGrpSpPr/>
          <p:nvPr/>
        </p:nvGrpSpPr>
        <p:grpSpPr>
          <a:xfrm>
            <a:off x="336346" y="1095028"/>
            <a:ext cx="8629036" cy="5391170"/>
            <a:chOff x="336346" y="1095028"/>
            <a:chExt cx="8629036" cy="5391170"/>
          </a:xfrm>
        </p:grpSpPr>
        <p:sp>
          <p:nvSpPr>
            <p:cNvPr id="130" name="Rectangle 129"/>
            <p:cNvSpPr/>
            <p:nvPr/>
          </p:nvSpPr>
          <p:spPr bwMode="auto">
            <a:xfrm>
              <a:off x="2892150" y="3285209"/>
              <a:ext cx="148955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1" name="Rectangle 130"/>
            <p:cNvSpPr/>
            <p:nvPr/>
          </p:nvSpPr>
          <p:spPr bwMode="auto">
            <a:xfrm>
              <a:off x="3751840" y="4415618"/>
              <a:ext cx="62986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8" name="Rectangle 127"/>
            <p:cNvSpPr/>
            <p:nvPr/>
          </p:nvSpPr>
          <p:spPr bwMode="auto">
            <a:xfrm>
              <a:off x="2574753" y="2130950"/>
              <a:ext cx="1806953"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p:cNvSpPr/>
            <p:nvPr/>
          </p:nvSpPr>
          <p:spPr bwMode="auto">
            <a:xfrm>
              <a:off x="3166927"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3075237"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325936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984291" y="227492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2886405" y="245780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 name="Rectangle 12"/>
            <p:cNvSpPr/>
            <p:nvPr/>
          </p:nvSpPr>
          <p:spPr bwMode="auto">
            <a:xfrm>
              <a:off x="2793472"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 name="Rectangle 13"/>
            <p:cNvSpPr/>
            <p:nvPr/>
          </p:nvSpPr>
          <p:spPr bwMode="auto">
            <a:xfrm>
              <a:off x="2701032" y="264068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 name="Rectangle 14"/>
            <p:cNvSpPr/>
            <p:nvPr/>
          </p:nvSpPr>
          <p:spPr bwMode="auto">
            <a:xfrm>
              <a:off x="2610086"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 name="Rectangle 15"/>
            <p:cNvSpPr/>
            <p:nvPr/>
          </p:nvSpPr>
          <p:spPr bwMode="auto">
            <a:xfrm>
              <a:off x="2519140" y="291500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 name="Rectangle 16"/>
            <p:cNvSpPr/>
            <p:nvPr/>
          </p:nvSpPr>
          <p:spPr bwMode="auto">
            <a:xfrm>
              <a:off x="2427946"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 name="Rectangle 17"/>
            <p:cNvSpPr/>
            <p:nvPr/>
          </p:nvSpPr>
          <p:spPr bwMode="auto">
            <a:xfrm>
              <a:off x="2337065"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 name="Rectangle 18"/>
            <p:cNvSpPr/>
            <p:nvPr/>
          </p:nvSpPr>
          <p:spPr bwMode="auto">
            <a:xfrm>
              <a:off x="224313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 name="Rectangle 19"/>
            <p:cNvSpPr/>
            <p:nvPr/>
          </p:nvSpPr>
          <p:spPr bwMode="auto">
            <a:xfrm>
              <a:off x="2153496"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 name="Rectangle 20"/>
            <p:cNvSpPr/>
            <p:nvPr/>
          </p:nvSpPr>
          <p:spPr bwMode="auto">
            <a:xfrm>
              <a:off x="1965244" y="309788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 name="Rectangle 21"/>
            <p:cNvSpPr/>
            <p:nvPr/>
          </p:nvSpPr>
          <p:spPr bwMode="auto">
            <a:xfrm>
              <a:off x="18735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3" name="Rectangle 22"/>
            <p:cNvSpPr/>
            <p:nvPr/>
          </p:nvSpPr>
          <p:spPr bwMode="auto">
            <a:xfrm>
              <a:off x="205768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4" name="Rectangle 23"/>
            <p:cNvSpPr/>
            <p:nvPr/>
          </p:nvSpPr>
          <p:spPr bwMode="auto">
            <a:xfrm>
              <a:off x="17861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5" name="Rectangle 24"/>
            <p:cNvSpPr/>
            <p:nvPr/>
          </p:nvSpPr>
          <p:spPr bwMode="auto">
            <a:xfrm>
              <a:off x="1692673"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6" name="Rectangle 25"/>
            <p:cNvSpPr/>
            <p:nvPr/>
          </p:nvSpPr>
          <p:spPr bwMode="auto">
            <a:xfrm>
              <a:off x="1596237"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Rectangle 26"/>
            <p:cNvSpPr/>
            <p:nvPr/>
          </p:nvSpPr>
          <p:spPr bwMode="auto">
            <a:xfrm>
              <a:off x="150379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Rectangle 27"/>
            <p:cNvSpPr/>
            <p:nvPr/>
          </p:nvSpPr>
          <p:spPr bwMode="auto">
            <a:xfrm>
              <a:off x="14163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9" name="Rectangle 28"/>
            <p:cNvSpPr/>
            <p:nvPr/>
          </p:nvSpPr>
          <p:spPr bwMode="auto">
            <a:xfrm>
              <a:off x="13289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0" name="Rectangle 29"/>
            <p:cNvSpPr/>
            <p:nvPr/>
          </p:nvSpPr>
          <p:spPr bwMode="auto">
            <a:xfrm>
              <a:off x="124122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1" name="Rectangle 30"/>
            <p:cNvSpPr/>
            <p:nvPr/>
          </p:nvSpPr>
          <p:spPr bwMode="auto">
            <a:xfrm>
              <a:off x="115034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2" name="Rectangle 31"/>
            <p:cNvSpPr/>
            <p:nvPr/>
          </p:nvSpPr>
          <p:spPr bwMode="auto">
            <a:xfrm>
              <a:off x="105991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3" name="Rectangle 32"/>
            <p:cNvSpPr/>
            <p:nvPr/>
          </p:nvSpPr>
          <p:spPr bwMode="auto">
            <a:xfrm>
              <a:off x="96232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5" name="Rectangle 34"/>
            <p:cNvSpPr/>
            <p:nvPr/>
          </p:nvSpPr>
          <p:spPr bwMode="auto">
            <a:xfrm>
              <a:off x="3564180" y="397693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6" name="Rectangle 35"/>
            <p:cNvSpPr/>
            <p:nvPr/>
          </p:nvSpPr>
          <p:spPr bwMode="auto">
            <a:xfrm>
              <a:off x="3472490" y="388549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7" name="Rectangle 36"/>
            <p:cNvSpPr/>
            <p:nvPr/>
          </p:nvSpPr>
          <p:spPr bwMode="auto">
            <a:xfrm>
              <a:off x="3656620" y="415981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8" name="Rectangle 37"/>
            <p:cNvSpPr/>
            <p:nvPr/>
          </p:nvSpPr>
          <p:spPr bwMode="auto">
            <a:xfrm>
              <a:off x="3381550" y="370261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9" name="Rectangle 38"/>
            <p:cNvSpPr/>
            <p:nvPr/>
          </p:nvSpPr>
          <p:spPr bwMode="auto">
            <a:xfrm>
              <a:off x="3291609" y="361117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0" name="Rectangle 39"/>
            <p:cNvSpPr/>
            <p:nvPr/>
          </p:nvSpPr>
          <p:spPr bwMode="auto">
            <a:xfrm>
              <a:off x="3198676" y="346639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1" name="Rectangle 40"/>
            <p:cNvSpPr/>
            <p:nvPr/>
          </p:nvSpPr>
          <p:spPr bwMode="auto">
            <a:xfrm>
              <a:off x="3106236" y="374833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2" name="Rectangle 41"/>
            <p:cNvSpPr/>
            <p:nvPr/>
          </p:nvSpPr>
          <p:spPr bwMode="auto">
            <a:xfrm>
              <a:off x="3015290" y="388549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3" name="Rectangle 42"/>
            <p:cNvSpPr/>
            <p:nvPr/>
          </p:nvSpPr>
          <p:spPr bwMode="auto">
            <a:xfrm>
              <a:off x="2924344" y="406837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4" name="Rectangle 43"/>
            <p:cNvSpPr/>
            <p:nvPr/>
          </p:nvSpPr>
          <p:spPr bwMode="auto">
            <a:xfrm>
              <a:off x="2833150" y="415981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5" name="Rectangle 44"/>
            <p:cNvSpPr/>
            <p:nvPr/>
          </p:nvSpPr>
          <p:spPr bwMode="auto">
            <a:xfrm>
              <a:off x="274226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6" name="Rectangle 45"/>
            <p:cNvSpPr/>
            <p:nvPr/>
          </p:nvSpPr>
          <p:spPr bwMode="auto">
            <a:xfrm>
              <a:off x="2648335"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7" name="Rectangle 46"/>
            <p:cNvSpPr/>
            <p:nvPr/>
          </p:nvSpPr>
          <p:spPr bwMode="auto">
            <a:xfrm>
              <a:off x="255074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8" name="Rectangle 47"/>
            <p:cNvSpPr/>
            <p:nvPr/>
          </p:nvSpPr>
          <p:spPr bwMode="auto">
            <a:xfrm>
              <a:off x="2537757" y="425125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9" name="Rectangle 48"/>
            <p:cNvSpPr/>
            <p:nvPr/>
          </p:nvSpPr>
          <p:spPr bwMode="auto">
            <a:xfrm>
              <a:off x="22708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0" name="Rectangle 49"/>
            <p:cNvSpPr/>
            <p:nvPr/>
          </p:nvSpPr>
          <p:spPr bwMode="auto">
            <a:xfrm>
              <a:off x="24549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1" name="Rectangle 50"/>
            <p:cNvSpPr/>
            <p:nvPr/>
          </p:nvSpPr>
          <p:spPr bwMode="auto">
            <a:xfrm>
              <a:off x="21833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2" name="Rectangle 51"/>
            <p:cNvSpPr/>
            <p:nvPr/>
          </p:nvSpPr>
          <p:spPr bwMode="auto">
            <a:xfrm>
              <a:off x="208992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3" name="Rectangle 52"/>
            <p:cNvSpPr/>
            <p:nvPr/>
          </p:nvSpPr>
          <p:spPr bwMode="auto">
            <a:xfrm>
              <a:off x="199349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5" name="Rectangle 54"/>
            <p:cNvSpPr/>
            <p:nvPr/>
          </p:nvSpPr>
          <p:spPr bwMode="auto">
            <a:xfrm>
              <a:off x="18136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6" name="Rectangle 55"/>
            <p:cNvSpPr/>
            <p:nvPr/>
          </p:nvSpPr>
          <p:spPr bwMode="auto">
            <a:xfrm>
              <a:off x="17261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7" name="Rectangle 56"/>
            <p:cNvSpPr/>
            <p:nvPr/>
          </p:nvSpPr>
          <p:spPr bwMode="auto">
            <a:xfrm>
              <a:off x="1638473"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8" name="Rectangle 57"/>
            <p:cNvSpPr/>
            <p:nvPr/>
          </p:nvSpPr>
          <p:spPr bwMode="auto">
            <a:xfrm>
              <a:off x="11797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9" name="Rectangle 58"/>
            <p:cNvSpPr/>
            <p:nvPr/>
          </p:nvSpPr>
          <p:spPr bwMode="auto">
            <a:xfrm>
              <a:off x="108930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0" name="Rectangle 59"/>
            <p:cNvSpPr/>
            <p:nvPr/>
          </p:nvSpPr>
          <p:spPr bwMode="auto">
            <a:xfrm>
              <a:off x="99172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61" name="Straight Connector 60"/>
            <p:cNvCxnSpPr/>
            <p:nvPr/>
          </p:nvCxnSpPr>
          <p:spPr bwMode="auto">
            <a:xfrm>
              <a:off x="708193" y="5458791"/>
              <a:ext cx="3657600" cy="0"/>
            </a:xfrm>
            <a:prstGeom prst="line">
              <a:avLst/>
            </a:prstGeom>
            <a:noFill/>
            <a:ln w="25400" cap="flat" cmpd="sng" algn="ctr">
              <a:solidFill>
                <a:schemeClr val="tx1"/>
              </a:solidFill>
              <a:prstDash val="solid"/>
              <a:round/>
              <a:headEnd type="none" w="med" len="med"/>
              <a:tailEnd type="none"/>
            </a:ln>
            <a:effectLst/>
          </p:spPr>
        </p:cxnSp>
        <p:sp>
          <p:nvSpPr>
            <p:cNvPr id="63" name="Rectangle 62"/>
            <p:cNvSpPr/>
            <p:nvPr/>
          </p:nvSpPr>
          <p:spPr bwMode="auto">
            <a:xfrm>
              <a:off x="4241437" y="501324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5" name="Rectangle 64"/>
            <p:cNvSpPr/>
            <p:nvPr/>
          </p:nvSpPr>
          <p:spPr bwMode="auto">
            <a:xfrm>
              <a:off x="4150497" y="483435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6" name="Rectangle 65"/>
            <p:cNvSpPr/>
            <p:nvPr/>
          </p:nvSpPr>
          <p:spPr bwMode="auto">
            <a:xfrm>
              <a:off x="4060556" y="456003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7" name="Rectangle 66"/>
            <p:cNvSpPr/>
            <p:nvPr/>
          </p:nvSpPr>
          <p:spPr bwMode="auto">
            <a:xfrm>
              <a:off x="3975574" y="482242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8" name="Rectangle 67"/>
            <p:cNvSpPr/>
            <p:nvPr/>
          </p:nvSpPr>
          <p:spPr bwMode="auto">
            <a:xfrm>
              <a:off x="3883134" y="501325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9" name="Rectangle 68"/>
            <p:cNvSpPr/>
            <p:nvPr/>
          </p:nvSpPr>
          <p:spPr bwMode="auto">
            <a:xfrm>
              <a:off x="3784237" y="520011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0" name="Rectangle 69"/>
            <p:cNvSpPr/>
            <p:nvPr/>
          </p:nvSpPr>
          <p:spPr bwMode="auto">
            <a:xfrm>
              <a:off x="3693300" y="537901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1" name="Rectangle 70"/>
            <p:cNvSpPr/>
            <p:nvPr/>
          </p:nvSpPr>
          <p:spPr bwMode="auto">
            <a:xfrm>
              <a:off x="308526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2" name="Rectangle 71"/>
            <p:cNvSpPr/>
            <p:nvPr/>
          </p:nvSpPr>
          <p:spPr bwMode="auto">
            <a:xfrm>
              <a:off x="2994385"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3" name="Rectangle 72"/>
            <p:cNvSpPr/>
            <p:nvPr/>
          </p:nvSpPr>
          <p:spPr bwMode="auto">
            <a:xfrm>
              <a:off x="290045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4" name="Rectangle 73"/>
            <p:cNvSpPr/>
            <p:nvPr/>
          </p:nvSpPr>
          <p:spPr bwMode="auto">
            <a:xfrm>
              <a:off x="281081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5" name="Rectangle 74"/>
            <p:cNvSpPr/>
            <p:nvPr/>
          </p:nvSpPr>
          <p:spPr bwMode="auto">
            <a:xfrm>
              <a:off x="1882944"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6" name="Rectangle 75"/>
            <p:cNvSpPr/>
            <p:nvPr/>
          </p:nvSpPr>
          <p:spPr bwMode="auto">
            <a:xfrm>
              <a:off x="25308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7" name="Rectangle 76"/>
            <p:cNvSpPr/>
            <p:nvPr/>
          </p:nvSpPr>
          <p:spPr bwMode="auto">
            <a:xfrm>
              <a:off x="27150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8" name="Rectangle 77"/>
            <p:cNvSpPr/>
            <p:nvPr/>
          </p:nvSpPr>
          <p:spPr bwMode="auto">
            <a:xfrm>
              <a:off x="24434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9" name="Rectangle 78"/>
            <p:cNvSpPr/>
            <p:nvPr/>
          </p:nvSpPr>
          <p:spPr bwMode="auto">
            <a:xfrm>
              <a:off x="234999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0" name="Rectangle 79"/>
            <p:cNvSpPr/>
            <p:nvPr/>
          </p:nvSpPr>
          <p:spPr bwMode="auto">
            <a:xfrm>
              <a:off x="2253557"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1" name="Rectangle 80"/>
            <p:cNvSpPr/>
            <p:nvPr/>
          </p:nvSpPr>
          <p:spPr bwMode="auto">
            <a:xfrm>
              <a:off x="1537263" y="529155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2" name="Rectangle 81"/>
            <p:cNvSpPr/>
            <p:nvPr/>
          </p:nvSpPr>
          <p:spPr bwMode="auto">
            <a:xfrm>
              <a:off x="20736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3" name="Rectangle 82"/>
            <p:cNvSpPr/>
            <p:nvPr/>
          </p:nvSpPr>
          <p:spPr bwMode="auto">
            <a:xfrm>
              <a:off x="19862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4" name="Rectangle 83"/>
            <p:cNvSpPr/>
            <p:nvPr/>
          </p:nvSpPr>
          <p:spPr bwMode="auto">
            <a:xfrm>
              <a:off x="1898540"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5" name="Rectangle 84"/>
            <p:cNvSpPr/>
            <p:nvPr/>
          </p:nvSpPr>
          <p:spPr bwMode="auto">
            <a:xfrm>
              <a:off x="14398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6" name="Rectangle 85"/>
            <p:cNvSpPr/>
            <p:nvPr/>
          </p:nvSpPr>
          <p:spPr bwMode="auto">
            <a:xfrm>
              <a:off x="134937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7" name="Rectangle 86"/>
            <p:cNvSpPr/>
            <p:nvPr/>
          </p:nvSpPr>
          <p:spPr bwMode="auto">
            <a:xfrm>
              <a:off x="160164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90" name="Straight Connector 89"/>
            <p:cNvCxnSpPr/>
            <p:nvPr/>
          </p:nvCxnSpPr>
          <p:spPr bwMode="auto">
            <a:xfrm>
              <a:off x="724106" y="4333486"/>
              <a:ext cx="3657600" cy="0"/>
            </a:xfrm>
            <a:prstGeom prst="line">
              <a:avLst/>
            </a:prstGeom>
            <a:noFill/>
            <a:ln w="25400" cap="flat" cmpd="sng" algn="ctr">
              <a:solidFill>
                <a:schemeClr val="tx1"/>
              </a:solidFill>
              <a:prstDash val="solid"/>
              <a:round/>
              <a:headEnd type="none" w="med" len="med"/>
              <a:tailEnd type="none"/>
            </a:ln>
            <a:effectLst/>
          </p:spPr>
        </p:cxnSp>
        <p:cxnSp>
          <p:nvCxnSpPr>
            <p:cNvPr id="91" name="Straight Connector 90"/>
            <p:cNvCxnSpPr/>
            <p:nvPr/>
          </p:nvCxnSpPr>
          <p:spPr bwMode="auto">
            <a:xfrm>
              <a:off x="724106" y="3184197"/>
              <a:ext cx="3657600" cy="0"/>
            </a:xfrm>
            <a:prstGeom prst="line">
              <a:avLst/>
            </a:prstGeom>
            <a:noFill/>
            <a:ln w="25400" cap="flat" cmpd="sng" algn="ctr">
              <a:solidFill>
                <a:schemeClr val="tx1"/>
              </a:solidFill>
              <a:prstDash val="solid"/>
              <a:round/>
              <a:headEnd type="none" w="med" len="med"/>
              <a:tailEnd type="none"/>
            </a:ln>
            <a:effectLst/>
          </p:spPr>
        </p:cxnSp>
        <p:sp>
          <p:nvSpPr>
            <p:cNvPr id="92" name="Rectangle 91"/>
            <p:cNvSpPr/>
            <p:nvPr/>
          </p:nvSpPr>
          <p:spPr bwMode="auto">
            <a:xfrm>
              <a:off x="300144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94" name="Straight Connector 93"/>
            <p:cNvCxnSpPr/>
            <p:nvPr/>
          </p:nvCxnSpPr>
          <p:spPr bwMode="auto">
            <a:xfrm>
              <a:off x="3413455" y="1817542"/>
              <a:ext cx="31659" cy="3896034"/>
            </a:xfrm>
            <a:prstGeom prst="line">
              <a:avLst/>
            </a:prstGeom>
            <a:noFill/>
            <a:ln w="25400" cap="flat" cmpd="sng" algn="ctr">
              <a:solidFill>
                <a:srgbClr val="0070C0"/>
              </a:solidFill>
              <a:prstDash val="solid"/>
              <a:round/>
              <a:headEnd type="none" w="med" len="med"/>
              <a:tailEnd type="none"/>
            </a:ln>
            <a:effectLst/>
          </p:spPr>
        </p:cxnSp>
        <p:cxnSp>
          <p:nvCxnSpPr>
            <p:cNvPr id="98" name="Straight Connector 97"/>
            <p:cNvCxnSpPr/>
            <p:nvPr/>
          </p:nvCxnSpPr>
          <p:spPr bwMode="auto">
            <a:xfrm flipH="1" flipV="1">
              <a:off x="1118132" y="1828663"/>
              <a:ext cx="2286000" cy="3751"/>
            </a:xfrm>
            <a:prstGeom prst="line">
              <a:avLst/>
            </a:prstGeom>
            <a:noFill/>
            <a:ln w="25400" cap="flat" cmpd="sng" algn="ctr">
              <a:solidFill>
                <a:srgbClr val="0070C0"/>
              </a:solidFill>
              <a:prstDash val="solid"/>
              <a:round/>
              <a:headEnd type="none" w="med" len="med"/>
              <a:tailEnd type="arrow"/>
            </a:ln>
            <a:effectLst/>
          </p:spPr>
        </p:cxnSp>
        <p:cxnSp>
          <p:nvCxnSpPr>
            <p:cNvPr id="105" name="Straight Connector 104"/>
            <p:cNvCxnSpPr/>
            <p:nvPr/>
          </p:nvCxnSpPr>
          <p:spPr bwMode="auto">
            <a:xfrm>
              <a:off x="4106287"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6" name="Straight Connector 105"/>
            <p:cNvCxnSpPr/>
            <p:nvPr/>
          </p:nvCxnSpPr>
          <p:spPr bwMode="auto">
            <a:xfrm>
              <a:off x="2095453" y="5468466"/>
              <a:ext cx="0" cy="228600"/>
            </a:xfrm>
            <a:prstGeom prst="line">
              <a:avLst/>
            </a:prstGeom>
            <a:noFill/>
            <a:ln w="25400" cap="flat" cmpd="sng" algn="ctr">
              <a:solidFill>
                <a:schemeClr val="tx1"/>
              </a:solidFill>
              <a:prstDash val="solid"/>
              <a:round/>
              <a:headEnd type="none" w="med" len="med"/>
              <a:tailEnd type="none"/>
            </a:ln>
            <a:effectLst/>
          </p:spPr>
        </p:cxnSp>
        <p:cxnSp>
          <p:nvCxnSpPr>
            <p:cNvPr id="107" name="Straight Connector 106"/>
            <p:cNvCxnSpPr/>
            <p:nvPr/>
          </p:nvCxnSpPr>
          <p:spPr bwMode="auto">
            <a:xfrm>
              <a:off x="2758263"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8" name="Straight Connector 107"/>
            <p:cNvCxnSpPr/>
            <p:nvPr/>
          </p:nvCxnSpPr>
          <p:spPr bwMode="auto">
            <a:xfrm>
              <a:off x="3432486" y="5468407"/>
              <a:ext cx="0" cy="228600"/>
            </a:xfrm>
            <a:prstGeom prst="line">
              <a:avLst/>
            </a:prstGeom>
            <a:noFill/>
            <a:ln w="25400" cap="flat" cmpd="sng" algn="ctr">
              <a:solidFill>
                <a:schemeClr val="tx1"/>
              </a:solidFill>
              <a:prstDash val="solid"/>
              <a:round/>
              <a:headEnd type="none" w="med" len="med"/>
              <a:tailEnd type="none"/>
            </a:ln>
            <a:effectLst/>
          </p:spPr>
        </p:cxnSp>
        <p:sp>
          <p:nvSpPr>
            <p:cNvPr id="109" name="TextBox 108"/>
            <p:cNvSpPr txBox="1"/>
            <p:nvPr/>
          </p:nvSpPr>
          <p:spPr>
            <a:xfrm>
              <a:off x="3820023" y="5687727"/>
              <a:ext cx="582211" cy="307777"/>
            </a:xfrm>
            <a:prstGeom prst="rect">
              <a:avLst/>
            </a:prstGeom>
            <a:noFill/>
          </p:spPr>
          <p:txBody>
            <a:bodyPr wrap="none" rtlCol="0">
              <a:spAutoFit/>
            </a:bodyPr>
            <a:lstStyle/>
            <a:p>
              <a:r>
                <a:rPr lang="en-US" sz="1400" dirty="0"/>
                <a:t>1000</a:t>
              </a:r>
            </a:p>
          </p:txBody>
        </p:sp>
        <p:sp>
          <p:nvSpPr>
            <p:cNvPr id="110" name="TextBox 109"/>
            <p:cNvSpPr txBox="1"/>
            <p:nvPr/>
          </p:nvSpPr>
          <p:spPr>
            <a:xfrm>
              <a:off x="3207856" y="5706622"/>
              <a:ext cx="482824" cy="307777"/>
            </a:xfrm>
            <a:prstGeom prst="rect">
              <a:avLst/>
            </a:prstGeom>
            <a:noFill/>
          </p:spPr>
          <p:txBody>
            <a:bodyPr wrap="none" rtlCol="0">
              <a:spAutoFit/>
            </a:bodyPr>
            <a:lstStyle/>
            <a:p>
              <a:r>
                <a:rPr lang="en-US" sz="1400" dirty="0"/>
                <a:t>100</a:t>
              </a:r>
            </a:p>
          </p:txBody>
        </p:sp>
        <p:cxnSp>
          <p:nvCxnSpPr>
            <p:cNvPr id="111" name="Straight Connector 110"/>
            <p:cNvCxnSpPr/>
            <p:nvPr/>
          </p:nvCxnSpPr>
          <p:spPr bwMode="auto">
            <a:xfrm>
              <a:off x="1357746" y="5471452"/>
              <a:ext cx="0" cy="228600"/>
            </a:xfrm>
            <a:prstGeom prst="line">
              <a:avLst/>
            </a:prstGeom>
            <a:noFill/>
            <a:ln w="25400" cap="flat" cmpd="sng" algn="ctr">
              <a:solidFill>
                <a:schemeClr val="tx1"/>
              </a:solidFill>
              <a:prstDash val="solid"/>
              <a:round/>
              <a:headEnd type="none" w="med" len="med"/>
              <a:tailEnd type="none"/>
            </a:ln>
            <a:effectLst/>
          </p:spPr>
        </p:cxnSp>
        <p:sp>
          <p:nvSpPr>
            <p:cNvPr id="112" name="TextBox 111"/>
            <p:cNvSpPr txBox="1"/>
            <p:nvPr/>
          </p:nvSpPr>
          <p:spPr>
            <a:xfrm>
              <a:off x="2573074" y="5684093"/>
              <a:ext cx="383438" cy="307777"/>
            </a:xfrm>
            <a:prstGeom prst="rect">
              <a:avLst/>
            </a:prstGeom>
            <a:noFill/>
          </p:spPr>
          <p:txBody>
            <a:bodyPr wrap="none" rtlCol="0">
              <a:spAutoFit/>
            </a:bodyPr>
            <a:lstStyle/>
            <a:p>
              <a:r>
                <a:rPr lang="en-US" sz="1400" dirty="0"/>
                <a:t>10</a:t>
              </a:r>
            </a:p>
          </p:txBody>
        </p:sp>
        <p:sp>
          <p:nvSpPr>
            <p:cNvPr id="113" name="TextBox 112"/>
            <p:cNvSpPr txBox="1"/>
            <p:nvPr/>
          </p:nvSpPr>
          <p:spPr>
            <a:xfrm>
              <a:off x="1954994" y="5738426"/>
              <a:ext cx="284052" cy="307777"/>
            </a:xfrm>
            <a:prstGeom prst="rect">
              <a:avLst/>
            </a:prstGeom>
            <a:noFill/>
          </p:spPr>
          <p:txBody>
            <a:bodyPr wrap="none" rtlCol="0">
              <a:spAutoFit/>
            </a:bodyPr>
            <a:lstStyle/>
            <a:p>
              <a:r>
                <a:rPr lang="en-US" sz="1400" dirty="0"/>
                <a:t>1</a:t>
              </a:r>
            </a:p>
          </p:txBody>
        </p:sp>
        <p:sp>
          <p:nvSpPr>
            <p:cNvPr id="114" name="TextBox 113"/>
            <p:cNvSpPr txBox="1"/>
            <p:nvPr/>
          </p:nvSpPr>
          <p:spPr>
            <a:xfrm>
              <a:off x="1136613" y="5706622"/>
              <a:ext cx="433132" cy="307777"/>
            </a:xfrm>
            <a:prstGeom prst="rect">
              <a:avLst/>
            </a:prstGeom>
            <a:noFill/>
          </p:spPr>
          <p:txBody>
            <a:bodyPr wrap="none" rtlCol="0">
              <a:spAutoFit/>
            </a:bodyPr>
            <a:lstStyle/>
            <a:p>
              <a:r>
                <a:rPr lang="en-US" sz="1400" dirty="0"/>
                <a:t>0.1</a:t>
              </a:r>
            </a:p>
          </p:txBody>
        </p:sp>
        <p:grpSp>
          <p:nvGrpSpPr>
            <p:cNvPr id="118" name="Group 117"/>
            <p:cNvGrpSpPr/>
            <p:nvPr/>
          </p:nvGrpSpPr>
          <p:grpSpPr>
            <a:xfrm>
              <a:off x="2563990" y="2171339"/>
              <a:ext cx="685800" cy="1005872"/>
              <a:chOff x="4616199" y="1790300"/>
              <a:chExt cx="685800" cy="1005872"/>
            </a:xfrm>
          </p:grpSpPr>
          <p:cxnSp>
            <p:nvCxnSpPr>
              <p:cNvPr id="115" name="Straight Connector 11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16" name="Straight Connector 11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19" name="Group 118"/>
            <p:cNvGrpSpPr/>
            <p:nvPr/>
          </p:nvGrpSpPr>
          <p:grpSpPr>
            <a:xfrm>
              <a:off x="2884173" y="3342066"/>
              <a:ext cx="685800" cy="1005872"/>
              <a:chOff x="4616199" y="1790300"/>
              <a:chExt cx="685800" cy="1005872"/>
            </a:xfrm>
          </p:grpSpPr>
          <p:cxnSp>
            <p:nvCxnSpPr>
              <p:cNvPr id="120" name="Straight Connector 119"/>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21" name="Straight Connector 120"/>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22" name="Group 121"/>
            <p:cNvGrpSpPr/>
            <p:nvPr/>
          </p:nvGrpSpPr>
          <p:grpSpPr>
            <a:xfrm>
              <a:off x="3743434" y="4461418"/>
              <a:ext cx="640080" cy="1005871"/>
              <a:chOff x="4616199" y="1790301"/>
              <a:chExt cx="639664" cy="1005871"/>
            </a:xfrm>
          </p:grpSpPr>
          <p:cxnSp>
            <p:nvCxnSpPr>
              <p:cNvPr id="123" name="Straight Connector 122"/>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124" name="Straight Connector 123"/>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126" name="TextBox 125"/>
            <p:cNvSpPr txBox="1"/>
            <p:nvPr/>
          </p:nvSpPr>
          <p:spPr>
            <a:xfrm>
              <a:off x="2199989" y="5909394"/>
              <a:ext cx="1055097" cy="307777"/>
            </a:xfrm>
            <a:prstGeom prst="rect">
              <a:avLst/>
            </a:prstGeom>
            <a:noFill/>
          </p:spPr>
          <p:txBody>
            <a:bodyPr wrap="none" rtlCol="0">
              <a:spAutoFit/>
            </a:bodyPr>
            <a:lstStyle/>
            <a:p>
              <a:r>
                <a:rPr lang="en-US" sz="1400" dirty="0"/>
                <a:t>AC50 (</a:t>
              </a:r>
              <a:r>
                <a:rPr lang="en-US" sz="1400" dirty="0" err="1">
                  <a:latin typeface="Symbol" panose="05050102010706020507" pitchFamily="18" charset="2"/>
                </a:rPr>
                <a:t>m</a:t>
              </a:r>
              <a:r>
                <a:rPr lang="en-US" sz="1400" dirty="0" err="1"/>
                <a:t>M</a:t>
              </a:r>
              <a:r>
                <a:rPr lang="en-US" sz="1400" dirty="0"/>
                <a:t>)</a:t>
              </a:r>
            </a:p>
          </p:txBody>
        </p:sp>
        <p:sp>
          <p:nvSpPr>
            <p:cNvPr id="127" name="TextBox 126"/>
            <p:cNvSpPr txBox="1"/>
            <p:nvPr/>
          </p:nvSpPr>
          <p:spPr>
            <a:xfrm rot="16200000">
              <a:off x="-271192" y="3514854"/>
              <a:ext cx="1553630" cy="338554"/>
            </a:xfrm>
            <a:prstGeom prst="rect">
              <a:avLst/>
            </a:prstGeom>
            <a:noFill/>
          </p:spPr>
          <p:txBody>
            <a:bodyPr wrap="none" rtlCol="0">
              <a:spAutoFit/>
            </a:bodyPr>
            <a:lstStyle/>
            <a:p>
              <a:r>
                <a:rPr lang="en-US" sz="1600" dirty="0"/>
                <a:t>Number of Hits</a:t>
              </a:r>
            </a:p>
          </p:txBody>
        </p:sp>
        <p:sp>
          <p:nvSpPr>
            <p:cNvPr id="132" name="TextBox 131"/>
            <p:cNvSpPr txBox="1"/>
            <p:nvPr/>
          </p:nvSpPr>
          <p:spPr>
            <a:xfrm>
              <a:off x="3619125" y="2262207"/>
              <a:ext cx="752129" cy="523220"/>
            </a:xfrm>
            <a:prstGeom prst="rect">
              <a:avLst/>
            </a:prstGeom>
            <a:noFill/>
          </p:spPr>
          <p:txBody>
            <a:bodyPr wrap="none" rtlCol="0">
              <a:spAutoFit/>
            </a:bodyPr>
            <a:lstStyle/>
            <a:p>
              <a:r>
                <a:rPr lang="en-US" sz="1400" dirty="0"/>
                <a:t>Burst </a:t>
              </a:r>
            </a:p>
            <a:p>
              <a:r>
                <a:rPr lang="en-US" sz="1400" dirty="0"/>
                <a:t>Region</a:t>
              </a:r>
            </a:p>
          </p:txBody>
        </p:sp>
        <p:sp>
          <p:nvSpPr>
            <p:cNvPr id="133" name="TextBox 132"/>
            <p:cNvSpPr txBox="1"/>
            <p:nvPr/>
          </p:nvSpPr>
          <p:spPr>
            <a:xfrm>
              <a:off x="1101200" y="2135081"/>
              <a:ext cx="1101648" cy="738664"/>
            </a:xfrm>
            <a:prstGeom prst="rect">
              <a:avLst/>
            </a:prstGeom>
            <a:noFill/>
          </p:spPr>
          <p:txBody>
            <a:bodyPr wrap="none" rtlCol="0">
              <a:spAutoFit/>
            </a:bodyPr>
            <a:lstStyle/>
            <a:p>
              <a:pPr algn="r"/>
              <a:r>
                <a:rPr lang="en-US" sz="1400" dirty="0"/>
                <a:t>Cytotoxicity</a:t>
              </a:r>
            </a:p>
            <a:p>
              <a:pPr algn="r"/>
              <a:r>
                <a:rPr lang="en-US" sz="1400" dirty="0"/>
                <a:t>Range</a:t>
              </a:r>
            </a:p>
            <a:p>
              <a:pPr algn="r"/>
              <a:r>
                <a:rPr lang="en-US" sz="1400" dirty="0"/>
                <a:t>3 MAD</a:t>
              </a:r>
            </a:p>
          </p:txBody>
        </p:sp>
        <p:cxnSp>
          <p:nvCxnSpPr>
            <p:cNvPr id="135" name="Elbow Connector 134"/>
            <p:cNvCxnSpPr/>
            <p:nvPr/>
          </p:nvCxnSpPr>
          <p:spPr bwMode="auto">
            <a:xfrm flipV="1">
              <a:off x="2110428" y="2262208"/>
              <a:ext cx="821697" cy="146878"/>
            </a:xfrm>
            <a:prstGeom prst="bentConnector3">
              <a:avLst/>
            </a:prstGeom>
            <a:noFill/>
            <a:ln w="25400" cap="flat" cmpd="sng" algn="ctr">
              <a:solidFill>
                <a:srgbClr val="FF0000"/>
              </a:solidFill>
              <a:prstDash val="solid"/>
              <a:round/>
              <a:headEnd type="none" w="med" len="med"/>
              <a:tailEnd type="triangle"/>
            </a:ln>
            <a:effectLst/>
          </p:spPr>
        </p:cxnSp>
        <p:sp>
          <p:nvSpPr>
            <p:cNvPr id="137" name="TextBox 136"/>
            <p:cNvSpPr txBox="1"/>
            <p:nvPr/>
          </p:nvSpPr>
          <p:spPr>
            <a:xfrm>
              <a:off x="985914" y="1470139"/>
              <a:ext cx="2452274" cy="307777"/>
            </a:xfrm>
            <a:prstGeom prst="rect">
              <a:avLst/>
            </a:prstGeom>
            <a:noFill/>
          </p:spPr>
          <p:txBody>
            <a:bodyPr wrap="none" rtlCol="0">
              <a:spAutoFit/>
            </a:bodyPr>
            <a:lstStyle/>
            <a:p>
              <a:pPr algn="r"/>
              <a:r>
                <a:rPr lang="en-US" sz="1400" dirty="0"/>
                <a:t>Tested Concentration Range</a:t>
              </a:r>
            </a:p>
          </p:txBody>
        </p:sp>
        <p:sp>
          <p:nvSpPr>
            <p:cNvPr id="140" name="Rectangle 139"/>
            <p:cNvSpPr/>
            <p:nvPr/>
          </p:nvSpPr>
          <p:spPr bwMode="auto">
            <a:xfrm>
              <a:off x="7306429" y="3286529"/>
              <a:ext cx="1436060"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1" name="Rectangle 140"/>
            <p:cNvSpPr/>
            <p:nvPr/>
          </p:nvSpPr>
          <p:spPr bwMode="auto">
            <a:xfrm>
              <a:off x="7323300" y="4416938"/>
              <a:ext cx="1425529"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2" name="Rectangle 141"/>
            <p:cNvSpPr/>
            <p:nvPr/>
          </p:nvSpPr>
          <p:spPr bwMode="auto">
            <a:xfrm>
              <a:off x="7299132" y="2132270"/>
              <a:ext cx="1443357"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3" name="Rectangle 142"/>
            <p:cNvSpPr/>
            <p:nvPr/>
          </p:nvSpPr>
          <p:spPr bwMode="auto">
            <a:xfrm>
              <a:off x="7891306"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4" name="Rectangle 143"/>
            <p:cNvSpPr/>
            <p:nvPr/>
          </p:nvSpPr>
          <p:spPr bwMode="auto">
            <a:xfrm>
              <a:off x="7799616"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5" name="Rectangle 144"/>
            <p:cNvSpPr/>
            <p:nvPr/>
          </p:nvSpPr>
          <p:spPr bwMode="auto">
            <a:xfrm>
              <a:off x="798374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6" name="Rectangle 145"/>
            <p:cNvSpPr/>
            <p:nvPr/>
          </p:nvSpPr>
          <p:spPr bwMode="auto">
            <a:xfrm>
              <a:off x="7708670" y="227624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7" name="Rectangle 146"/>
            <p:cNvSpPr/>
            <p:nvPr/>
          </p:nvSpPr>
          <p:spPr bwMode="auto">
            <a:xfrm>
              <a:off x="7610784" y="245912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8" name="Rectangle 147"/>
            <p:cNvSpPr/>
            <p:nvPr/>
          </p:nvSpPr>
          <p:spPr bwMode="auto">
            <a:xfrm>
              <a:off x="7517851"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9" name="Rectangle 148"/>
            <p:cNvSpPr/>
            <p:nvPr/>
          </p:nvSpPr>
          <p:spPr bwMode="auto">
            <a:xfrm>
              <a:off x="7425411" y="264200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0" name="Rectangle 149"/>
            <p:cNvSpPr/>
            <p:nvPr/>
          </p:nvSpPr>
          <p:spPr bwMode="auto">
            <a:xfrm>
              <a:off x="7334465"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1" name="Rectangle 150"/>
            <p:cNvSpPr/>
            <p:nvPr/>
          </p:nvSpPr>
          <p:spPr bwMode="auto">
            <a:xfrm>
              <a:off x="7243519" y="291632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2" name="Rectangle 151"/>
            <p:cNvSpPr/>
            <p:nvPr/>
          </p:nvSpPr>
          <p:spPr bwMode="auto">
            <a:xfrm>
              <a:off x="7152325"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3" name="Rectangle 152"/>
            <p:cNvSpPr/>
            <p:nvPr/>
          </p:nvSpPr>
          <p:spPr bwMode="auto">
            <a:xfrm>
              <a:off x="6751344"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4" name="Rectangle 153"/>
            <p:cNvSpPr/>
            <p:nvPr/>
          </p:nvSpPr>
          <p:spPr bwMode="auto">
            <a:xfrm>
              <a:off x="665741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5" name="Rectangle 154"/>
            <p:cNvSpPr/>
            <p:nvPr/>
          </p:nvSpPr>
          <p:spPr bwMode="auto">
            <a:xfrm>
              <a:off x="6567775"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6" name="Rectangle 155"/>
            <p:cNvSpPr/>
            <p:nvPr/>
          </p:nvSpPr>
          <p:spPr bwMode="auto">
            <a:xfrm>
              <a:off x="6689623" y="309920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7" name="Rectangle 156"/>
            <p:cNvSpPr/>
            <p:nvPr/>
          </p:nvSpPr>
          <p:spPr bwMode="auto">
            <a:xfrm>
              <a:off x="62878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8" name="Rectangle 157"/>
            <p:cNvSpPr/>
            <p:nvPr/>
          </p:nvSpPr>
          <p:spPr bwMode="auto">
            <a:xfrm>
              <a:off x="647196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9" name="Rectangle 158"/>
            <p:cNvSpPr/>
            <p:nvPr/>
          </p:nvSpPr>
          <p:spPr bwMode="auto">
            <a:xfrm>
              <a:off x="62003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0" name="Rectangle 159"/>
            <p:cNvSpPr/>
            <p:nvPr/>
          </p:nvSpPr>
          <p:spPr bwMode="auto">
            <a:xfrm>
              <a:off x="6106952"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1" name="Rectangle 160"/>
            <p:cNvSpPr/>
            <p:nvPr/>
          </p:nvSpPr>
          <p:spPr bwMode="auto">
            <a:xfrm>
              <a:off x="6010516"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2" name="Rectangle 161"/>
            <p:cNvSpPr/>
            <p:nvPr/>
          </p:nvSpPr>
          <p:spPr bwMode="auto">
            <a:xfrm>
              <a:off x="622817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3" name="Rectangle 162"/>
            <p:cNvSpPr/>
            <p:nvPr/>
          </p:nvSpPr>
          <p:spPr bwMode="auto">
            <a:xfrm>
              <a:off x="58306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4" name="Rectangle 163"/>
            <p:cNvSpPr/>
            <p:nvPr/>
          </p:nvSpPr>
          <p:spPr bwMode="auto">
            <a:xfrm>
              <a:off x="57431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5" name="Rectangle 164"/>
            <p:cNvSpPr/>
            <p:nvPr/>
          </p:nvSpPr>
          <p:spPr bwMode="auto">
            <a:xfrm>
              <a:off x="565549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6" name="Rectangle 165"/>
            <p:cNvSpPr/>
            <p:nvPr/>
          </p:nvSpPr>
          <p:spPr bwMode="auto">
            <a:xfrm>
              <a:off x="556462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7" name="Rectangle 166"/>
            <p:cNvSpPr/>
            <p:nvPr/>
          </p:nvSpPr>
          <p:spPr bwMode="auto">
            <a:xfrm>
              <a:off x="547418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9" name="Rectangle 168"/>
            <p:cNvSpPr/>
            <p:nvPr/>
          </p:nvSpPr>
          <p:spPr bwMode="auto">
            <a:xfrm>
              <a:off x="7978459" y="397825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0" name="Rectangle 169"/>
            <p:cNvSpPr/>
            <p:nvPr/>
          </p:nvSpPr>
          <p:spPr bwMode="auto">
            <a:xfrm>
              <a:off x="7886769" y="388681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1" name="Rectangle 170"/>
            <p:cNvSpPr/>
            <p:nvPr/>
          </p:nvSpPr>
          <p:spPr bwMode="auto">
            <a:xfrm>
              <a:off x="8070899" y="416113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2" name="Rectangle 171"/>
            <p:cNvSpPr/>
            <p:nvPr/>
          </p:nvSpPr>
          <p:spPr bwMode="auto">
            <a:xfrm>
              <a:off x="7795829" y="370393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3" name="Rectangle 172"/>
            <p:cNvSpPr/>
            <p:nvPr/>
          </p:nvSpPr>
          <p:spPr bwMode="auto">
            <a:xfrm>
              <a:off x="7705888" y="361249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4" name="Rectangle 173"/>
            <p:cNvSpPr/>
            <p:nvPr/>
          </p:nvSpPr>
          <p:spPr bwMode="auto">
            <a:xfrm>
              <a:off x="7612955" y="346771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5" name="Rectangle 174"/>
            <p:cNvSpPr/>
            <p:nvPr/>
          </p:nvSpPr>
          <p:spPr bwMode="auto">
            <a:xfrm>
              <a:off x="7520515" y="374965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6" name="Rectangle 175"/>
            <p:cNvSpPr/>
            <p:nvPr/>
          </p:nvSpPr>
          <p:spPr bwMode="auto">
            <a:xfrm>
              <a:off x="7429569" y="388681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7" name="Rectangle 176"/>
            <p:cNvSpPr/>
            <p:nvPr/>
          </p:nvSpPr>
          <p:spPr bwMode="auto">
            <a:xfrm>
              <a:off x="7338623" y="406969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8" name="Rectangle 177"/>
            <p:cNvSpPr/>
            <p:nvPr/>
          </p:nvSpPr>
          <p:spPr bwMode="auto">
            <a:xfrm>
              <a:off x="7247429" y="416113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9" name="Rectangle 178"/>
            <p:cNvSpPr/>
            <p:nvPr/>
          </p:nvSpPr>
          <p:spPr bwMode="auto">
            <a:xfrm>
              <a:off x="715654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0" name="Rectangle 179"/>
            <p:cNvSpPr/>
            <p:nvPr/>
          </p:nvSpPr>
          <p:spPr bwMode="auto">
            <a:xfrm>
              <a:off x="7062614"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1" name="Rectangle 180"/>
            <p:cNvSpPr/>
            <p:nvPr/>
          </p:nvSpPr>
          <p:spPr bwMode="auto">
            <a:xfrm>
              <a:off x="696502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2" name="Rectangle 181"/>
            <p:cNvSpPr/>
            <p:nvPr/>
          </p:nvSpPr>
          <p:spPr bwMode="auto">
            <a:xfrm>
              <a:off x="6952036" y="425257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3" name="Rectangle 182"/>
            <p:cNvSpPr/>
            <p:nvPr/>
          </p:nvSpPr>
          <p:spPr bwMode="auto">
            <a:xfrm>
              <a:off x="66850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4" name="Rectangle 183"/>
            <p:cNvSpPr/>
            <p:nvPr/>
          </p:nvSpPr>
          <p:spPr bwMode="auto">
            <a:xfrm>
              <a:off x="68692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5" name="Rectangle 184"/>
            <p:cNvSpPr/>
            <p:nvPr/>
          </p:nvSpPr>
          <p:spPr bwMode="auto">
            <a:xfrm>
              <a:off x="65976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6" name="Rectangle 185"/>
            <p:cNvSpPr/>
            <p:nvPr/>
          </p:nvSpPr>
          <p:spPr bwMode="auto">
            <a:xfrm>
              <a:off x="650420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7" name="Rectangle 186"/>
            <p:cNvSpPr/>
            <p:nvPr/>
          </p:nvSpPr>
          <p:spPr bwMode="auto">
            <a:xfrm>
              <a:off x="6407769"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8" name="Rectangle 187"/>
            <p:cNvSpPr/>
            <p:nvPr/>
          </p:nvSpPr>
          <p:spPr bwMode="auto">
            <a:xfrm>
              <a:off x="62278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9" name="Rectangle 188"/>
            <p:cNvSpPr/>
            <p:nvPr/>
          </p:nvSpPr>
          <p:spPr bwMode="auto">
            <a:xfrm>
              <a:off x="61404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0" name="Rectangle 189"/>
            <p:cNvSpPr/>
            <p:nvPr/>
          </p:nvSpPr>
          <p:spPr bwMode="auto">
            <a:xfrm>
              <a:off x="6052752"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1" name="Rectangle 190"/>
            <p:cNvSpPr/>
            <p:nvPr/>
          </p:nvSpPr>
          <p:spPr bwMode="auto">
            <a:xfrm>
              <a:off x="55940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2" name="Rectangle 191"/>
            <p:cNvSpPr/>
            <p:nvPr/>
          </p:nvSpPr>
          <p:spPr bwMode="auto">
            <a:xfrm>
              <a:off x="550358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94" name="Straight Connector 193"/>
            <p:cNvCxnSpPr/>
            <p:nvPr/>
          </p:nvCxnSpPr>
          <p:spPr bwMode="auto">
            <a:xfrm>
              <a:off x="4920834" y="5472452"/>
              <a:ext cx="3821655" cy="0"/>
            </a:xfrm>
            <a:prstGeom prst="line">
              <a:avLst/>
            </a:prstGeom>
            <a:noFill/>
            <a:ln w="25400" cap="flat" cmpd="sng" algn="ctr">
              <a:solidFill>
                <a:schemeClr val="tx1"/>
              </a:solidFill>
              <a:prstDash val="solid"/>
              <a:round/>
              <a:headEnd type="none" w="med" len="med"/>
              <a:tailEnd type="none"/>
            </a:ln>
            <a:effectLst/>
          </p:spPr>
        </p:cxnSp>
        <p:sp>
          <p:nvSpPr>
            <p:cNvPr id="195" name="Rectangle 194"/>
            <p:cNvSpPr/>
            <p:nvPr/>
          </p:nvSpPr>
          <p:spPr bwMode="auto">
            <a:xfrm>
              <a:off x="7812898" y="501456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6" name="Rectangle 195"/>
            <p:cNvSpPr/>
            <p:nvPr/>
          </p:nvSpPr>
          <p:spPr bwMode="auto">
            <a:xfrm>
              <a:off x="7721958" y="483567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7" name="Rectangle 196"/>
            <p:cNvSpPr/>
            <p:nvPr/>
          </p:nvSpPr>
          <p:spPr bwMode="auto">
            <a:xfrm>
              <a:off x="7632017" y="456135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8" name="Rectangle 197"/>
            <p:cNvSpPr/>
            <p:nvPr/>
          </p:nvSpPr>
          <p:spPr bwMode="auto">
            <a:xfrm>
              <a:off x="7547035" y="482374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9" name="Rectangle 198"/>
            <p:cNvSpPr/>
            <p:nvPr/>
          </p:nvSpPr>
          <p:spPr bwMode="auto">
            <a:xfrm>
              <a:off x="7454595" y="501457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0" name="Rectangle 199"/>
            <p:cNvSpPr/>
            <p:nvPr/>
          </p:nvSpPr>
          <p:spPr bwMode="auto">
            <a:xfrm>
              <a:off x="7355698" y="520143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1" name="Rectangle 200"/>
            <p:cNvSpPr/>
            <p:nvPr/>
          </p:nvSpPr>
          <p:spPr bwMode="auto">
            <a:xfrm>
              <a:off x="7264761" y="538033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2" name="Rectangle 201"/>
            <p:cNvSpPr/>
            <p:nvPr/>
          </p:nvSpPr>
          <p:spPr bwMode="auto">
            <a:xfrm>
              <a:off x="665672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3" name="Rectangle 202"/>
            <p:cNvSpPr/>
            <p:nvPr/>
          </p:nvSpPr>
          <p:spPr bwMode="auto">
            <a:xfrm>
              <a:off x="6565846" y="5458656"/>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6" name="Rectangle 205"/>
            <p:cNvSpPr/>
            <p:nvPr/>
          </p:nvSpPr>
          <p:spPr bwMode="auto">
            <a:xfrm>
              <a:off x="5454405"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2" name="Rectangle 211"/>
            <p:cNvSpPr/>
            <p:nvPr/>
          </p:nvSpPr>
          <p:spPr bwMode="auto">
            <a:xfrm>
              <a:off x="5108724" y="529287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1" name="Rectangle 220"/>
            <p:cNvSpPr/>
            <p:nvPr/>
          </p:nvSpPr>
          <p:spPr bwMode="auto">
            <a:xfrm>
              <a:off x="657290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224" name="Straight Connector 223"/>
            <p:cNvCxnSpPr/>
            <p:nvPr/>
          </p:nvCxnSpPr>
          <p:spPr bwMode="auto">
            <a:xfrm>
              <a:off x="8394844"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5" name="Straight Connector 224"/>
            <p:cNvCxnSpPr/>
            <p:nvPr/>
          </p:nvCxnSpPr>
          <p:spPr bwMode="auto">
            <a:xfrm>
              <a:off x="732046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6" name="Straight Connector 225"/>
            <p:cNvCxnSpPr/>
            <p:nvPr/>
          </p:nvCxnSpPr>
          <p:spPr bwMode="auto">
            <a:xfrm>
              <a:off x="7673930"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7" name="Straight Connector 226"/>
            <p:cNvCxnSpPr/>
            <p:nvPr/>
          </p:nvCxnSpPr>
          <p:spPr bwMode="auto">
            <a:xfrm>
              <a:off x="801505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30" name="Straight Connector 229"/>
            <p:cNvCxnSpPr/>
            <p:nvPr/>
          </p:nvCxnSpPr>
          <p:spPr bwMode="auto">
            <a:xfrm>
              <a:off x="5885789" y="5477025"/>
              <a:ext cx="0" cy="228600"/>
            </a:xfrm>
            <a:prstGeom prst="line">
              <a:avLst/>
            </a:prstGeom>
            <a:noFill/>
            <a:ln w="25400" cap="flat" cmpd="sng" algn="ctr">
              <a:solidFill>
                <a:schemeClr val="tx1"/>
              </a:solidFill>
              <a:prstDash val="solid"/>
              <a:round/>
              <a:headEnd type="none" w="med" len="med"/>
              <a:tailEnd type="none"/>
            </a:ln>
            <a:effectLst/>
          </p:spPr>
        </p:cxnSp>
        <p:sp>
          <p:nvSpPr>
            <p:cNvPr id="231" name="TextBox 230"/>
            <p:cNvSpPr txBox="1"/>
            <p:nvPr/>
          </p:nvSpPr>
          <p:spPr>
            <a:xfrm>
              <a:off x="4975187" y="5650900"/>
              <a:ext cx="3990195" cy="307777"/>
            </a:xfrm>
            <a:prstGeom prst="rect">
              <a:avLst/>
            </a:prstGeom>
            <a:noFill/>
          </p:spPr>
          <p:txBody>
            <a:bodyPr wrap="none" rtlCol="0">
              <a:spAutoFit/>
            </a:bodyPr>
            <a:lstStyle/>
            <a:p>
              <a:r>
                <a:rPr lang="en-US" sz="1400" dirty="0"/>
                <a:t>21    18    15   12    9     6     3     0    -3     -6    -9</a:t>
              </a:r>
            </a:p>
          </p:txBody>
        </p:sp>
        <p:grpSp>
          <p:nvGrpSpPr>
            <p:cNvPr id="234" name="Group 233"/>
            <p:cNvGrpSpPr/>
            <p:nvPr/>
          </p:nvGrpSpPr>
          <p:grpSpPr>
            <a:xfrm>
              <a:off x="7288369" y="2172659"/>
              <a:ext cx="685800" cy="1005872"/>
              <a:chOff x="4616199" y="1790300"/>
              <a:chExt cx="685800" cy="1005872"/>
            </a:xfrm>
          </p:grpSpPr>
          <p:cxnSp>
            <p:nvCxnSpPr>
              <p:cNvPr id="235" name="Straight Connector 23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6" name="Straight Connector 23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37" name="Group 236"/>
            <p:cNvGrpSpPr/>
            <p:nvPr/>
          </p:nvGrpSpPr>
          <p:grpSpPr>
            <a:xfrm>
              <a:off x="7298452" y="3343386"/>
              <a:ext cx="685800" cy="1005872"/>
              <a:chOff x="4616199" y="1790300"/>
              <a:chExt cx="685800" cy="1005872"/>
            </a:xfrm>
          </p:grpSpPr>
          <p:cxnSp>
            <p:nvCxnSpPr>
              <p:cNvPr id="238" name="Straight Connector 237"/>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9" name="Straight Connector 238"/>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40" name="Group 239"/>
            <p:cNvGrpSpPr/>
            <p:nvPr/>
          </p:nvGrpSpPr>
          <p:grpSpPr>
            <a:xfrm>
              <a:off x="7314895" y="4462738"/>
              <a:ext cx="640080" cy="1005871"/>
              <a:chOff x="4616199" y="1790301"/>
              <a:chExt cx="639664" cy="1005871"/>
            </a:xfrm>
          </p:grpSpPr>
          <p:cxnSp>
            <p:nvCxnSpPr>
              <p:cNvPr id="241" name="Straight Connector 240"/>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242" name="Straight Connector 241"/>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243" name="TextBox 242"/>
            <p:cNvSpPr txBox="1"/>
            <p:nvPr/>
          </p:nvSpPr>
          <p:spPr>
            <a:xfrm>
              <a:off x="6924368" y="5910714"/>
              <a:ext cx="293670" cy="307777"/>
            </a:xfrm>
            <a:prstGeom prst="rect">
              <a:avLst/>
            </a:prstGeom>
            <a:noFill/>
          </p:spPr>
          <p:txBody>
            <a:bodyPr wrap="none" rtlCol="0">
              <a:spAutoFit/>
            </a:bodyPr>
            <a:lstStyle/>
            <a:p>
              <a:r>
                <a:rPr lang="en-US" sz="1400" dirty="0"/>
                <a:t>Z</a:t>
              </a:r>
            </a:p>
          </p:txBody>
        </p:sp>
        <p:sp>
          <p:nvSpPr>
            <p:cNvPr id="244" name="TextBox 243"/>
            <p:cNvSpPr txBox="1"/>
            <p:nvPr/>
          </p:nvSpPr>
          <p:spPr>
            <a:xfrm rot="16200000">
              <a:off x="4096385" y="3492189"/>
              <a:ext cx="1553630" cy="338554"/>
            </a:xfrm>
            <a:prstGeom prst="rect">
              <a:avLst/>
            </a:prstGeom>
            <a:noFill/>
          </p:spPr>
          <p:txBody>
            <a:bodyPr wrap="none" rtlCol="0">
              <a:spAutoFit/>
            </a:bodyPr>
            <a:lstStyle/>
            <a:p>
              <a:r>
                <a:rPr lang="en-US" sz="1600" dirty="0"/>
                <a:t>Number of Hits</a:t>
              </a:r>
            </a:p>
          </p:txBody>
        </p:sp>
        <p:sp>
          <p:nvSpPr>
            <p:cNvPr id="245" name="TextBox 244"/>
            <p:cNvSpPr txBox="1"/>
            <p:nvPr/>
          </p:nvSpPr>
          <p:spPr>
            <a:xfrm>
              <a:off x="8025330" y="2238320"/>
              <a:ext cx="752129" cy="523220"/>
            </a:xfrm>
            <a:prstGeom prst="rect">
              <a:avLst/>
            </a:prstGeom>
            <a:noFill/>
          </p:spPr>
          <p:txBody>
            <a:bodyPr wrap="none" rtlCol="0">
              <a:spAutoFit/>
            </a:bodyPr>
            <a:lstStyle/>
            <a:p>
              <a:r>
                <a:rPr lang="en-US" sz="1400" dirty="0"/>
                <a:t>Burst </a:t>
              </a:r>
            </a:p>
            <a:p>
              <a:r>
                <a:rPr lang="en-US" sz="1400" dirty="0"/>
                <a:t>Region</a:t>
              </a:r>
            </a:p>
          </p:txBody>
        </p:sp>
        <p:sp>
          <p:nvSpPr>
            <p:cNvPr id="246" name="TextBox 245"/>
            <p:cNvSpPr txBox="1"/>
            <p:nvPr/>
          </p:nvSpPr>
          <p:spPr>
            <a:xfrm>
              <a:off x="5262420" y="2136401"/>
              <a:ext cx="1664807" cy="738664"/>
            </a:xfrm>
            <a:prstGeom prst="rect">
              <a:avLst/>
            </a:prstGeom>
            <a:noFill/>
          </p:spPr>
          <p:txBody>
            <a:bodyPr wrap="square" rtlCol="0">
              <a:spAutoFit/>
            </a:bodyPr>
            <a:lstStyle/>
            <a:p>
              <a:pPr algn="r"/>
              <a:r>
                <a:rPr lang="en-US" sz="1400" dirty="0"/>
                <a:t>Cytotoxicity</a:t>
              </a:r>
            </a:p>
            <a:p>
              <a:pPr algn="r"/>
              <a:r>
                <a:rPr lang="en-US" sz="1400" dirty="0"/>
                <a:t>Range</a:t>
              </a:r>
            </a:p>
            <a:p>
              <a:pPr algn="r"/>
              <a:r>
                <a:rPr lang="en-US" sz="1400" dirty="0"/>
                <a:t>3 MAD</a:t>
              </a:r>
            </a:p>
          </p:txBody>
        </p:sp>
        <p:cxnSp>
          <p:nvCxnSpPr>
            <p:cNvPr id="247" name="Elbow Connector 246"/>
            <p:cNvCxnSpPr/>
            <p:nvPr/>
          </p:nvCxnSpPr>
          <p:spPr bwMode="auto">
            <a:xfrm flipV="1">
              <a:off x="6834807" y="2263528"/>
              <a:ext cx="821697" cy="146878"/>
            </a:xfrm>
            <a:prstGeom prst="bentConnector3">
              <a:avLst/>
            </a:prstGeom>
            <a:noFill/>
            <a:ln w="25400" cap="flat" cmpd="sng" algn="ctr">
              <a:solidFill>
                <a:srgbClr val="FF0000"/>
              </a:solidFill>
              <a:prstDash val="solid"/>
              <a:round/>
              <a:headEnd type="none" w="med" len="med"/>
              <a:tailEnd type="triangle"/>
            </a:ln>
            <a:effectLst/>
          </p:spPr>
        </p:cxnSp>
        <p:cxnSp>
          <p:nvCxnSpPr>
            <p:cNvPr id="251" name="Straight Connector 250"/>
            <p:cNvCxnSpPr/>
            <p:nvPr/>
          </p:nvCxnSpPr>
          <p:spPr bwMode="auto">
            <a:xfrm>
              <a:off x="5017962" y="4335215"/>
              <a:ext cx="3724527" cy="0"/>
            </a:xfrm>
            <a:prstGeom prst="line">
              <a:avLst/>
            </a:prstGeom>
            <a:noFill/>
            <a:ln w="25400" cap="flat" cmpd="sng" algn="ctr">
              <a:solidFill>
                <a:schemeClr val="tx1"/>
              </a:solidFill>
              <a:prstDash val="solid"/>
              <a:round/>
              <a:headEnd type="none" w="med" len="med"/>
              <a:tailEnd type="none"/>
            </a:ln>
            <a:effectLst/>
          </p:spPr>
        </p:cxnSp>
        <p:cxnSp>
          <p:nvCxnSpPr>
            <p:cNvPr id="252" name="Straight Connector 251"/>
            <p:cNvCxnSpPr/>
            <p:nvPr/>
          </p:nvCxnSpPr>
          <p:spPr bwMode="auto">
            <a:xfrm flipV="1">
              <a:off x="5005287" y="3178125"/>
              <a:ext cx="3737202" cy="0"/>
            </a:xfrm>
            <a:prstGeom prst="line">
              <a:avLst/>
            </a:prstGeom>
            <a:noFill/>
            <a:ln w="25400" cap="flat" cmpd="sng" algn="ctr">
              <a:solidFill>
                <a:schemeClr val="tx1"/>
              </a:solidFill>
              <a:prstDash val="solid"/>
              <a:round/>
              <a:headEnd type="none" w="med" len="med"/>
              <a:tailEnd type="none"/>
            </a:ln>
            <a:effectLst/>
          </p:spPr>
        </p:cxnSp>
        <p:cxnSp>
          <p:nvCxnSpPr>
            <p:cNvPr id="260" name="Straight Connector 259"/>
            <p:cNvCxnSpPr/>
            <p:nvPr/>
          </p:nvCxnSpPr>
          <p:spPr bwMode="auto">
            <a:xfrm>
              <a:off x="696065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1" name="Straight Connector 260"/>
            <p:cNvCxnSpPr/>
            <p:nvPr/>
          </p:nvCxnSpPr>
          <p:spPr bwMode="auto">
            <a:xfrm>
              <a:off x="659829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2" name="Straight Connector 261"/>
            <p:cNvCxnSpPr/>
            <p:nvPr/>
          </p:nvCxnSpPr>
          <p:spPr bwMode="auto">
            <a:xfrm>
              <a:off x="622788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3" name="Straight Connector 262"/>
            <p:cNvCxnSpPr/>
            <p:nvPr/>
          </p:nvCxnSpPr>
          <p:spPr bwMode="auto">
            <a:xfrm>
              <a:off x="5500125"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4" name="Straight Connector 263"/>
            <p:cNvCxnSpPr/>
            <p:nvPr/>
          </p:nvCxnSpPr>
          <p:spPr bwMode="auto">
            <a:xfrm>
              <a:off x="514979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7" name="Straight Connector 266"/>
            <p:cNvCxnSpPr/>
            <p:nvPr/>
          </p:nvCxnSpPr>
          <p:spPr bwMode="auto">
            <a:xfrm>
              <a:off x="8742489" y="5477025"/>
              <a:ext cx="0" cy="228600"/>
            </a:xfrm>
            <a:prstGeom prst="line">
              <a:avLst/>
            </a:prstGeom>
            <a:noFill/>
            <a:ln w="25400" cap="flat" cmpd="sng" algn="ctr">
              <a:solidFill>
                <a:schemeClr val="tx1"/>
              </a:solidFill>
              <a:prstDash val="solid"/>
              <a:round/>
              <a:headEnd type="none" w="med" len="med"/>
              <a:tailEnd type="none"/>
            </a:ln>
            <a:effectLst/>
          </p:spPr>
        </p:cxnSp>
        <p:sp>
          <p:nvSpPr>
            <p:cNvPr id="271" name="TextBox 270"/>
            <p:cNvSpPr txBox="1"/>
            <p:nvPr/>
          </p:nvSpPr>
          <p:spPr>
            <a:xfrm>
              <a:off x="1876451" y="1101190"/>
              <a:ext cx="2565677" cy="400110"/>
            </a:xfrm>
            <a:prstGeom prst="rect">
              <a:avLst/>
            </a:prstGeom>
            <a:noFill/>
            <a:ln>
              <a:solidFill>
                <a:schemeClr val="tx1"/>
              </a:solidFill>
            </a:ln>
          </p:spPr>
          <p:txBody>
            <a:bodyPr wrap="square" rtlCol="0">
              <a:spAutoFit/>
            </a:bodyPr>
            <a:lstStyle/>
            <a:p>
              <a:r>
                <a:rPr lang="en-US" dirty="0"/>
                <a:t>Concentration Space</a:t>
              </a:r>
            </a:p>
          </p:txBody>
        </p:sp>
        <p:sp>
          <p:nvSpPr>
            <p:cNvPr id="272" name="TextBox 271"/>
            <p:cNvSpPr txBox="1"/>
            <p:nvPr/>
          </p:nvSpPr>
          <p:spPr>
            <a:xfrm>
              <a:off x="6383675" y="1095028"/>
              <a:ext cx="1475583" cy="400110"/>
            </a:xfrm>
            <a:prstGeom prst="rect">
              <a:avLst/>
            </a:prstGeom>
            <a:noFill/>
            <a:ln>
              <a:solidFill>
                <a:schemeClr val="tx1"/>
              </a:solidFill>
            </a:ln>
          </p:spPr>
          <p:txBody>
            <a:bodyPr wrap="square" rtlCol="0">
              <a:spAutoFit/>
            </a:bodyPr>
            <a:lstStyle/>
            <a:p>
              <a:pPr algn="ctr"/>
              <a:r>
                <a:rPr lang="en-US" dirty="0"/>
                <a:t>Z- Space</a:t>
              </a:r>
            </a:p>
          </p:txBody>
        </p:sp>
        <p:sp>
          <p:nvSpPr>
            <p:cNvPr id="273" name="Oval 272"/>
            <p:cNvSpPr/>
            <p:nvPr/>
          </p:nvSpPr>
          <p:spPr bwMode="auto">
            <a:xfrm>
              <a:off x="3457266" y="4324274"/>
              <a:ext cx="1195360" cy="1326626"/>
            </a:xfrm>
            <a:prstGeom prst="ellipse">
              <a:avLst/>
            </a:prstGeom>
            <a:no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4" name="TextBox 273"/>
            <p:cNvSpPr txBox="1"/>
            <p:nvPr/>
          </p:nvSpPr>
          <p:spPr>
            <a:xfrm>
              <a:off x="3991528" y="5962978"/>
              <a:ext cx="1304408" cy="523220"/>
            </a:xfrm>
            <a:prstGeom prst="rect">
              <a:avLst/>
            </a:prstGeom>
            <a:noFill/>
          </p:spPr>
          <p:txBody>
            <a:bodyPr wrap="square" rtlCol="0">
              <a:spAutoFit/>
            </a:bodyPr>
            <a:lstStyle/>
            <a:p>
              <a:pPr algn="r"/>
              <a:r>
                <a:rPr lang="en-US" sz="1400" dirty="0"/>
                <a:t>Bioactivity inferred</a:t>
              </a:r>
            </a:p>
          </p:txBody>
        </p:sp>
        <p:cxnSp>
          <p:nvCxnSpPr>
            <p:cNvPr id="275" name="Elbow Connector 274"/>
            <p:cNvCxnSpPr>
              <a:stCxn id="274" idx="0"/>
            </p:cNvCxnSpPr>
            <p:nvPr/>
          </p:nvCxnSpPr>
          <p:spPr bwMode="auto">
            <a:xfrm rot="16200000" flipV="1">
              <a:off x="4170094" y="5489340"/>
              <a:ext cx="424426" cy="522850"/>
            </a:xfrm>
            <a:prstGeom prst="bentConnector2">
              <a:avLst/>
            </a:prstGeom>
            <a:noFill/>
            <a:ln w="25400" cap="flat" cmpd="sng" algn="ctr">
              <a:solidFill>
                <a:srgbClr val="0070C0"/>
              </a:solidFill>
              <a:prstDash val="solid"/>
              <a:round/>
              <a:headEnd type="none" w="med" len="med"/>
              <a:tailEnd type="triangle"/>
            </a:ln>
            <a:effectLst/>
          </p:spPr>
        </p:cxnSp>
      </p:grpSp>
      <p:sp>
        <p:nvSpPr>
          <p:cNvPr id="3" name="TextBox 2"/>
          <p:cNvSpPr txBox="1"/>
          <p:nvPr/>
        </p:nvSpPr>
        <p:spPr>
          <a:xfrm>
            <a:off x="6595645" y="6539368"/>
            <a:ext cx="2439386" cy="307777"/>
          </a:xfrm>
          <a:prstGeom prst="rect">
            <a:avLst/>
          </a:prstGeom>
          <a:noFill/>
        </p:spPr>
        <p:txBody>
          <a:bodyPr wrap="none" rtlCol="0">
            <a:spAutoFit/>
          </a:bodyPr>
          <a:lstStyle/>
          <a:p>
            <a:r>
              <a:rPr lang="en-US" sz="1400" dirty="0"/>
              <a:t>Judson et al. </a:t>
            </a:r>
            <a:r>
              <a:rPr lang="en-US" sz="1400" dirty="0" err="1"/>
              <a:t>Tox.Sci</a:t>
            </a:r>
            <a:r>
              <a:rPr lang="en-US" sz="1400" dirty="0"/>
              <a:t>. (2016)</a:t>
            </a:r>
          </a:p>
        </p:txBody>
      </p:sp>
    </p:spTree>
    <p:extLst>
      <p:ext uri="{BB962C8B-B14F-4D97-AF65-F5344CB8AC3E}">
        <p14:creationId xmlns:p14="http://schemas.microsoft.com/office/powerpoint/2010/main" val="40363853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807" y="234731"/>
            <a:ext cx="6547202" cy="550417"/>
          </a:xfrm>
        </p:spPr>
        <p:txBody>
          <a:bodyPr>
            <a:normAutofit/>
          </a:bodyPr>
          <a:lstStyle/>
          <a:p>
            <a:r>
              <a:rPr lang="en-US" dirty="0"/>
              <a:t>Schematic explanation of the burst</a:t>
            </a:r>
          </a:p>
        </p:txBody>
      </p:sp>
      <p:sp>
        <p:nvSpPr>
          <p:cNvPr id="3" name="Slide Number Placeholder 2"/>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18</a:t>
            </a:fld>
            <a:endParaRPr lang="en-US" sz="1000" b="1" kern="1200" dirty="0">
              <a:solidFill>
                <a:srgbClr val="003F69"/>
              </a:solidFill>
              <a:latin typeface="Arial" charset="0"/>
              <a:ea typeface="ＭＳ Ｐゴシック" pitchFamily="1" charset="-128"/>
              <a:cs typeface="+mn-cs"/>
            </a:endParaRPr>
          </a:p>
        </p:txBody>
      </p:sp>
      <p:sp>
        <p:nvSpPr>
          <p:cNvPr id="4" name="Oval 3"/>
          <p:cNvSpPr/>
          <p:nvPr/>
        </p:nvSpPr>
        <p:spPr bwMode="auto">
          <a:xfrm>
            <a:off x="1283663" y="2309447"/>
            <a:ext cx="2637692" cy="1594338"/>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 name="Block Arc 4"/>
          <p:cNvSpPr/>
          <p:nvPr/>
        </p:nvSpPr>
        <p:spPr bwMode="auto">
          <a:xfrm rot="10800000">
            <a:off x="2416112" y="2584938"/>
            <a:ext cx="281354" cy="234461"/>
          </a:xfrm>
          <a:prstGeom prst="blockArc">
            <a:avLst>
              <a:gd name="adj1" fmla="val 9465045"/>
              <a:gd name="adj2" fmla="val 1075366"/>
              <a:gd name="adj3" fmla="val 16950"/>
            </a:avLst>
          </a:prstGeom>
          <a:solidFill>
            <a:srgbClr val="1515D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p:cNvSpPr/>
          <p:nvPr/>
        </p:nvSpPr>
        <p:spPr bwMode="auto">
          <a:xfrm>
            <a:off x="1916711"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 name="Rectangle 6"/>
          <p:cNvSpPr/>
          <p:nvPr/>
        </p:nvSpPr>
        <p:spPr bwMode="auto">
          <a:xfrm>
            <a:off x="209959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p:cNvSpPr/>
          <p:nvPr/>
        </p:nvSpPr>
        <p:spPr bwMode="auto">
          <a:xfrm>
            <a:off x="228247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2465349" y="3288322"/>
            <a:ext cx="182880" cy="18288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264706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824082"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2999930" y="3288316"/>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4" name="Straight Arrow Connector 13"/>
          <p:cNvCxnSpPr>
            <a:endCxn id="9" idx="0"/>
          </p:cNvCxnSpPr>
          <p:nvPr/>
        </p:nvCxnSpPr>
        <p:spPr bwMode="auto">
          <a:xfrm>
            <a:off x="2556789" y="2819400"/>
            <a:ext cx="0" cy="468922"/>
          </a:xfrm>
          <a:prstGeom prst="straightConnector1">
            <a:avLst/>
          </a:prstGeom>
          <a:noFill/>
          <a:ln w="25400" cap="flat" cmpd="sng" algn="ctr">
            <a:solidFill>
              <a:schemeClr val="tx1"/>
            </a:solidFill>
            <a:prstDash val="solid"/>
            <a:round/>
            <a:headEnd type="none" w="med" len="med"/>
            <a:tailEnd type="triangle"/>
          </a:ln>
          <a:effectLst/>
        </p:spPr>
      </p:cxnSp>
      <p:sp>
        <p:nvSpPr>
          <p:cNvPr id="16" name="Oval 15"/>
          <p:cNvSpPr/>
          <p:nvPr/>
        </p:nvSpPr>
        <p:spPr bwMode="auto">
          <a:xfrm>
            <a:off x="2488208" y="1840525"/>
            <a:ext cx="137160" cy="13716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25" name="Group 24"/>
          <p:cNvGrpSpPr/>
          <p:nvPr/>
        </p:nvGrpSpPr>
        <p:grpSpPr>
          <a:xfrm>
            <a:off x="2377128" y="3471196"/>
            <a:ext cx="335874" cy="1089076"/>
            <a:chOff x="2398242" y="3471202"/>
            <a:chExt cx="335874" cy="1089076"/>
          </a:xfrm>
        </p:grpSpPr>
        <p:cxnSp>
          <p:nvCxnSpPr>
            <p:cNvPr id="22" name="Straight Arrow Connector 21"/>
            <p:cNvCxnSpPr>
              <a:stCxn id="9" idx="2"/>
            </p:cNvCxnSpPr>
            <p:nvPr/>
          </p:nvCxnSpPr>
          <p:spPr bwMode="auto">
            <a:xfrm flipH="1">
              <a:off x="2542731" y="3471202"/>
              <a:ext cx="14058" cy="764345"/>
            </a:xfrm>
            <a:prstGeom prst="straightConnector1">
              <a:avLst/>
            </a:prstGeom>
            <a:noFill/>
            <a:ln w="25400" cap="flat" cmpd="sng" algn="ctr">
              <a:solidFill>
                <a:schemeClr val="tx1"/>
              </a:solidFill>
              <a:prstDash val="solid"/>
              <a:round/>
              <a:headEnd type="none" w="med" len="med"/>
              <a:tailEnd type="triangle"/>
            </a:ln>
            <a:effectLst/>
          </p:spPr>
        </p:cxnSp>
        <p:sp>
          <p:nvSpPr>
            <p:cNvPr id="24" name="Explosion 1 23"/>
            <p:cNvSpPr/>
            <p:nvPr/>
          </p:nvSpPr>
          <p:spPr bwMode="auto">
            <a:xfrm>
              <a:off x="2398242" y="4173416"/>
              <a:ext cx="335874" cy="386862"/>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sp>
        <p:nvSpPr>
          <p:cNvPr id="26" name="Oval 25"/>
          <p:cNvSpPr/>
          <p:nvPr/>
        </p:nvSpPr>
        <p:spPr bwMode="auto">
          <a:xfrm>
            <a:off x="4826958" y="2330400"/>
            <a:ext cx="2637692" cy="1594338"/>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Block Arc 26"/>
          <p:cNvSpPr/>
          <p:nvPr/>
        </p:nvSpPr>
        <p:spPr bwMode="auto">
          <a:xfrm rot="10800000">
            <a:off x="5968206" y="2584938"/>
            <a:ext cx="281354" cy="234461"/>
          </a:xfrm>
          <a:prstGeom prst="blockArc">
            <a:avLst>
              <a:gd name="adj1" fmla="val 9465045"/>
              <a:gd name="adj2" fmla="val 1075366"/>
              <a:gd name="adj3" fmla="val 16950"/>
            </a:avLst>
          </a:prstGeom>
          <a:solidFill>
            <a:srgbClr val="1515D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Rectangle 27"/>
          <p:cNvSpPr/>
          <p:nvPr/>
        </p:nvSpPr>
        <p:spPr bwMode="auto">
          <a:xfrm>
            <a:off x="5468805"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9" name="Rectangle 28"/>
          <p:cNvSpPr/>
          <p:nvPr/>
        </p:nvSpPr>
        <p:spPr bwMode="auto">
          <a:xfrm>
            <a:off x="565168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0" name="Rectangle 29"/>
          <p:cNvSpPr/>
          <p:nvPr/>
        </p:nvSpPr>
        <p:spPr bwMode="auto">
          <a:xfrm>
            <a:off x="583456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1" name="Rectangle 30"/>
          <p:cNvSpPr/>
          <p:nvPr/>
        </p:nvSpPr>
        <p:spPr bwMode="auto">
          <a:xfrm>
            <a:off x="6017443" y="3288322"/>
            <a:ext cx="182880" cy="18288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2" name="Rectangle 31"/>
          <p:cNvSpPr/>
          <p:nvPr/>
        </p:nvSpPr>
        <p:spPr bwMode="auto">
          <a:xfrm>
            <a:off x="619915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3" name="Rectangle 32"/>
          <p:cNvSpPr/>
          <p:nvPr/>
        </p:nvSpPr>
        <p:spPr bwMode="auto">
          <a:xfrm>
            <a:off x="6376176"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4" name="Rectangle 33"/>
          <p:cNvSpPr/>
          <p:nvPr/>
        </p:nvSpPr>
        <p:spPr bwMode="auto">
          <a:xfrm>
            <a:off x="6552024" y="3288316"/>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40" name="Group 39"/>
          <p:cNvGrpSpPr/>
          <p:nvPr/>
        </p:nvGrpSpPr>
        <p:grpSpPr>
          <a:xfrm>
            <a:off x="5936818" y="3471196"/>
            <a:ext cx="335874" cy="1089076"/>
            <a:chOff x="2398242" y="3471202"/>
            <a:chExt cx="335874" cy="1089076"/>
          </a:xfrm>
        </p:grpSpPr>
        <p:cxnSp>
          <p:nvCxnSpPr>
            <p:cNvPr id="41" name="Straight Arrow Connector 40"/>
            <p:cNvCxnSpPr/>
            <p:nvPr/>
          </p:nvCxnSpPr>
          <p:spPr bwMode="auto">
            <a:xfrm flipH="1">
              <a:off x="2566179" y="3471202"/>
              <a:ext cx="14058" cy="764345"/>
            </a:xfrm>
            <a:prstGeom prst="straightConnector1">
              <a:avLst/>
            </a:prstGeom>
            <a:noFill/>
            <a:ln w="25400" cap="flat" cmpd="sng" algn="ctr">
              <a:solidFill>
                <a:schemeClr val="tx1"/>
              </a:solidFill>
              <a:prstDash val="solid"/>
              <a:round/>
              <a:headEnd type="none" w="med" len="med"/>
              <a:tailEnd type="triangle"/>
            </a:ln>
            <a:effectLst/>
          </p:spPr>
        </p:cxnSp>
        <p:sp>
          <p:nvSpPr>
            <p:cNvPr id="42" name="Explosion 1 41"/>
            <p:cNvSpPr/>
            <p:nvPr/>
          </p:nvSpPr>
          <p:spPr bwMode="auto">
            <a:xfrm>
              <a:off x="2398242" y="4173416"/>
              <a:ext cx="335874" cy="386862"/>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grpSp>
        <p:nvGrpSpPr>
          <p:cNvPr id="48" name="Group 47"/>
          <p:cNvGrpSpPr/>
          <p:nvPr/>
        </p:nvGrpSpPr>
        <p:grpSpPr>
          <a:xfrm>
            <a:off x="5166338" y="1759493"/>
            <a:ext cx="531067" cy="687114"/>
            <a:chOff x="5166338" y="1759493"/>
            <a:chExt cx="531067" cy="687114"/>
          </a:xfrm>
        </p:grpSpPr>
        <p:sp>
          <p:nvSpPr>
            <p:cNvPr id="36" name="Oval 35"/>
            <p:cNvSpPr/>
            <p:nvPr/>
          </p:nvSpPr>
          <p:spPr bwMode="auto">
            <a:xfrm>
              <a:off x="5303498" y="2096674"/>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3" name="Oval 42"/>
            <p:cNvSpPr/>
            <p:nvPr/>
          </p:nvSpPr>
          <p:spPr bwMode="auto">
            <a:xfrm>
              <a:off x="5560245" y="1942811"/>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4" name="Oval 43"/>
            <p:cNvSpPr/>
            <p:nvPr/>
          </p:nvSpPr>
          <p:spPr bwMode="auto">
            <a:xfrm>
              <a:off x="5560245" y="2194859"/>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5" name="Oval 44"/>
            <p:cNvSpPr/>
            <p:nvPr/>
          </p:nvSpPr>
          <p:spPr bwMode="auto">
            <a:xfrm>
              <a:off x="5166338" y="2309447"/>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6" name="Oval 45"/>
            <p:cNvSpPr/>
            <p:nvPr/>
          </p:nvSpPr>
          <p:spPr bwMode="auto">
            <a:xfrm>
              <a:off x="5166338" y="1827049"/>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7" name="Oval 46"/>
            <p:cNvSpPr/>
            <p:nvPr/>
          </p:nvSpPr>
          <p:spPr bwMode="auto">
            <a:xfrm>
              <a:off x="5468805" y="1759493"/>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sp>
        <p:nvSpPr>
          <p:cNvPr id="50" name="32-Point Star 49"/>
          <p:cNvSpPr/>
          <p:nvPr/>
        </p:nvSpPr>
        <p:spPr bwMode="auto">
          <a:xfrm>
            <a:off x="4753670" y="2262844"/>
            <a:ext cx="2784268" cy="1699555"/>
          </a:xfrm>
          <a:prstGeom prst="star32">
            <a:avLst>
              <a:gd name="adj" fmla="val 43708"/>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62" name="Group 61"/>
          <p:cNvGrpSpPr/>
          <p:nvPr/>
        </p:nvGrpSpPr>
        <p:grpSpPr>
          <a:xfrm>
            <a:off x="5614168" y="2971380"/>
            <a:ext cx="974783" cy="328667"/>
            <a:chOff x="5614168" y="2971380"/>
            <a:chExt cx="974783" cy="328667"/>
          </a:xfrm>
        </p:grpSpPr>
        <p:cxnSp>
          <p:nvCxnSpPr>
            <p:cNvPr id="54" name="Elbow Connector 53"/>
            <p:cNvCxnSpPr>
              <a:endCxn id="33" idx="0"/>
            </p:cNvCxnSpPr>
            <p:nvPr/>
          </p:nvCxnSpPr>
          <p:spPr bwMode="auto">
            <a:xfrm rot="5400000">
              <a:off x="6387608" y="3086979"/>
              <a:ext cx="281352" cy="121335"/>
            </a:xfrm>
            <a:prstGeom prst="curvedConnector3">
              <a:avLst/>
            </a:prstGeom>
            <a:noFill/>
            <a:ln w="12700" cap="flat" cmpd="sng" algn="ctr">
              <a:solidFill>
                <a:schemeClr val="tx1"/>
              </a:solidFill>
              <a:prstDash val="sysDot"/>
              <a:round/>
              <a:headEnd type="none" w="med" len="med"/>
              <a:tailEnd type="triangle"/>
            </a:ln>
            <a:effectLst/>
          </p:spPr>
        </p:cxnSp>
        <p:cxnSp>
          <p:nvCxnSpPr>
            <p:cNvPr id="56" name="Elbow Connector 53"/>
            <p:cNvCxnSpPr/>
            <p:nvPr/>
          </p:nvCxnSpPr>
          <p:spPr bwMode="auto">
            <a:xfrm rot="5400000">
              <a:off x="6139752" y="3100266"/>
              <a:ext cx="328665" cy="70894"/>
            </a:xfrm>
            <a:prstGeom prst="curvedConnector3">
              <a:avLst>
                <a:gd name="adj1" fmla="val 50000"/>
              </a:avLst>
            </a:prstGeom>
            <a:noFill/>
            <a:ln w="12700" cap="flat" cmpd="sng" algn="ctr">
              <a:solidFill>
                <a:schemeClr val="tx1"/>
              </a:solidFill>
              <a:prstDash val="sysDot"/>
              <a:round/>
              <a:headEnd type="none" w="med" len="med"/>
              <a:tailEnd type="triangle"/>
            </a:ln>
            <a:effectLst/>
          </p:spPr>
        </p:cxnSp>
        <p:cxnSp>
          <p:nvCxnSpPr>
            <p:cNvPr id="57" name="Elbow Connector 53"/>
            <p:cNvCxnSpPr/>
            <p:nvPr/>
          </p:nvCxnSpPr>
          <p:spPr bwMode="auto">
            <a:xfrm rot="16200000" flipH="1">
              <a:off x="5525660" y="3095479"/>
              <a:ext cx="293074" cy="116058"/>
            </a:xfrm>
            <a:prstGeom prst="curvedConnector3">
              <a:avLst/>
            </a:prstGeom>
            <a:noFill/>
            <a:ln w="12700" cap="flat" cmpd="sng" algn="ctr">
              <a:solidFill>
                <a:schemeClr val="tx1"/>
              </a:solidFill>
              <a:prstDash val="sysDot"/>
              <a:round/>
              <a:headEnd type="none" w="med" len="med"/>
              <a:tailEnd type="triangle"/>
            </a:ln>
            <a:effectLst/>
          </p:spPr>
        </p:cxnSp>
        <p:cxnSp>
          <p:nvCxnSpPr>
            <p:cNvPr id="58" name="Elbow Connector 53"/>
            <p:cNvCxnSpPr/>
            <p:nvPr/>
          </p:nvCxnSpPr>
          <p:spPr bwMode="auto">
            <a:xfrm rot="16200000" flipH="1">
              <a:off x="5921909" y="3095481"/>
              <a:ext cx="293074" cy="116058"/>
            </a:xfrm>
            <a:prstGeom prst="curvedConnector3">
              <a:avLst/>
            </a:prstGeom>
            <a:noFill/>
            <a:ln w="12700" cap="flat" cmpd="sng" algn="ctr">
              <a:solidFill>
                <a:schemeClr val="tx1"/>
              </a:solidFill>
              <a:prstDash val="sysDot"/>
              <a:round/>
              <a:headEnd type="none" w="med" len="med"/>
              <a:tailEnd type="triangle"/>
            </a:ln>
            <a:effectLst/>
          </p:spPr>
        </p:cxnSp>
      </p:grpSp>
      <p:grpSp>
        <p:nvGrpSpPr>
          <p:cNvPr id="65" name="Group 64"/>
          <p:cNvGrpSpPr/>
          <p:nvPr/>
        </p:nvGrpSpPr>
        <p:grpSpPr>
          <a:xfrm>
            <a:off x="2201108" y="2532469"/>
            <a:ext cx="4030885" cy="959859"/>
            <a:chOff x="2824082" y="4700844"/>
            <a:chExt cx="4030885" cy="959859"/>
          </a:xfrm>
          <a:solidFill>
            <a:srgbClr val="FFFF00"/>
          </a:solidFill>
        </p:grpSpPr>
        <p:sp>
          <p:nvSpPr>
            <p:cNvPr id="63" name="TextBox 62"/>
            <p:cNvSpPr txBox="1"/>
            <p:nvPr/>
          </p:nvSpPr>
          <p:spPr>
            <a:xfrm>
              <a:off x="2824082" y="4700844"/>
              <a:ext cx="1776448" cy="954107"/>
            </a:xfrm>
            <a:prstGeom prst="rect">
              <a:avLst/>
            </a:prstGeom>
            <a:grpFill/>
            <a:ln>
              <a:solidFill>
                <a:schemeClr val="tx1"/>
              </a:solidFill>
            </a:ln>
          </p:spPr>
          <p:txBody>
            <a:bodyPr wrap="none" rtlCol="0">
              <a:spAutoFit/>
            </a:bodyPr>
            <a:lstStyle/>
            <a:p>
              <a:r>
                <a:rPr lang="en-US" sz="1400" dirty="0"/>
                <a:t>Oxidative Stress</a:t>
              </a:r>
            </a:p>
            <a:p>
              <a:r>
                <a:rPr lang="en-US" sz="1400" dirty="0"/>
                <a:t>DNA Reactivity</a:t>
              </a:r>
            </a:p>
            <a:p>
              <a:r>
                <a:rPr lang="en-US" sz="1400" dirty="0"/>
                <a:t>Protein Reactivity</a:t>
              </a:r>
            </a:p>
            <a:p>
              <a:r>
                <a:rPr lang="en-US" sz="1400" dirty="0"/>
                <a:t>Mitochondrial stress</a:t>
              </a:r>
            </a:p>
          </p:txBody>
        </p:sp>
        <p:sp>
          <p:nvSpPr>
            <p:cNvPr id="64" name="TextBox 63"/>
            <p:cNvSpPr txBox="1"/>
            <p:nvPr/>
          </p:nvSpPr>
          <p:spPr>
            <a:xfrm>
              <a:off x="4631281" y="4706596"/>
              <a:ext cx="2223686" cy="954107"/>
            </a:xfrm>
            <a:prstGeom prst="rect">
              <a:avLst/>
            </a:prstGeom>
            <a:grpFill/>
            <a:ln>
              <a:solidFill>
                <a:schemeClr val="tx1"/>
              </a:solidFill>
            </a:ln>
          </p:spPr>
          <p:txBody>
            <a:bodyPr wrap="none" rtlCol="0">
              <a:spAutoFit/>
            </a:bodyPr>
            <a:lstStyle/>
            <a:p>
              <a:r>
                <a:rPr lang="en-US" sz="1400" dirty="0"/>
                <a:t>ER stress</a:t>
              </a:r>
            </a:p>
            <a:p>
              <a:r>
                <a:rPr lang="en-US" sz="1400" dirty="0"/>
                <a:t>Cell membrane disruption</a:t>
              </a:r>
            </a:p>
            <a:p>
              <a:r>
                <a:rPr lang="en-US" sz="1400" dirty="0"/>
                <a:t>Specific apoptosis</a:t>
              </a:r>
            </a:p>
            <a:p>
              <a:r>
                <a:rPr lang="en-US" sz="1400" dirty="0"/>
                <a:t>…</a:t>
              </a:r>
            </a:p>
          </p:txBody>
        </p:sp>
      </p:grpSp>
      <p:sp>
        <p:nvSpPr>
          <p:cNvPr id="66" name="TextBox 65"/>
          <p:cNvSpPr txBox="1"/>
          <p:nvPr/>
        </p:nvSpPr>
        <p:spPr>
          <a:xfrm>
            <a:off x="2039796" y="1323941"/>
            <a:ext cx="1083951" cy="400110"/>
          </a:xfrm>
          <a:prstGeom prst="rect">
            <a:avLst/>
          </a:prstGeom>
          <a:noFill/>
        </p:spPr>
        <p:txBody>
          <a:bodyPr wrap="none" rtlCol="0">
            <a:spAutoFit/>
          </a:bodyPr>
          <a:lstStyle/>
          <a:p>
            <a:r>
              <a:rPr lang="en-US" dirty="0"/>
              <a:t>Specific</a:t>
            </a:r>
          </a:p>
        </p:txBody>
      </p:sp>
      <p:sp>
        <p:nvSpPr>
          <p:cNvPr id="67" name="TextBox 66"/>
          <p:cNvSpPr txBox="1"/>
          <p:nvPr/>
        </p:nvSpPr>
        <p:spPr>
          <a:xfrm>
            <a:off x="5368554" y="1323941"/>
            <a:ext cx="1596912" cy="400110"/>
          </a:xfrm>
          <a:prstGeom prst="rect">
            <a:avLst/>
          </a:prstGeom>
          <a:noFill/>
        </p:spPr>
        <p:txBody>
          <a:bodyPr wrap="none" rtlCol="0">
            <a:spAutoFit/>
          </a:bodyPr>
          <a:lstStyle/>
          <a:p>
            <a:r>
              <a:rPr lang="en-US" dirty="0"/>
              <a:t>Non-specific</a:t>
            </a:r>
          </a:p>
        </p:txBody>
      </p:sp>
    </p:spTree>
    <p:extLst>
      <p:ext uri="{BB962C8B-B14F-4D97-AF65-F5344CB8AC3E}">
        <p14:creationId xmlns:p14="http://schemas.microsoft.com/office/powerpoint/2010/main" val="946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7.40741E-7 L -3.88889E-6 0.11412 " pathEditMode="relative" rAng="0" ptsTypes="AA">
                                      <p:cBhvr>
                                        <p:cTn id="10" dur="2000" fill="hold"/>
                                        <p:tgtEl>
                                          <p:spTgt spid="16"/>
                                        </p:tgtEl>
                                        <p:attrNameLst>
                                          <p:attrName>ppt_x</p:attrName>
                                          <p:attrName>ppt_y</p:attrName>
                                        </p:attrNameLst>
                                      </p:cBhvr>
                                      <p:rCtr x="0" y="56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1.48148E-6 L 0.0191 0.11551 " pathEditMode="relative" rAng="0" ptsTypes="AA">
                                      <p:cBhvr>
                                        <p:cTn id="26" dur="2000" fill="hold"/>
                                        <p:tgtEl>
                                          <p:spTgt spid="48"/>
                                        </p:tgtEl>
                                        <p:attrNameLst>
                                          <p:attrName>ppt_x</p:attrName>
                                          <p:attrName>ppt_y</p:attrName>
                                        </p:attrNameLst>
                                      </p:cBhvr>
                                      <p:rCtr x="955" y="5764"/>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6"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9881" y="67608"/>
            <a:ext cx="8370519" cy="6577497"/>
            <a:chOff x="619881" y="67608"/>
            <a:chExt cx="8370519" cy="6577497"/>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chemeClr val="tx1"/>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chemeClr val="tx1"/>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chemeClr val="tx1"/>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tx1"/>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tx1"/>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tx1"/>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tx1"/>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tx1"/>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tx1"/>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tx1"/>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tx1"/>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tx1"/>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tx1"/>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tx1"/>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grpSp>
          <p:nvGrpSpPr>
            <p:cNvPr id="409" name="Group 408"/>
            <p:cNvGrpSpPr/>
            <p:nvPr/>
          </p:nvGrpSpPr>
          <p:grpSpPr>
            <a:xfrm>
              <a:off x="3873033" y="208987"/>
              <a:ext cx="380301" cy="365760"/>
              <a:chOff x="6350467" y="830510"/>
              <a:chExt cx="380301" cy="365760"/>
            </a:xfrm>
          </p:grpSpPr>
          <p:sp>
            <p:nvSpPr>
              <p:cNvPr id="154" name="8-Point Star 153"/>
              <p:cNvSpPr/>
              <p:nvPr/>
            </p:nvSpPr>
            <p:spPr bwMode="auto">
              <a:xfrm>
                <a:off x="6350467" y="830510"/>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6375635" y="88643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grpSp>
          <p:nvGrpSpPr>
            <p:cNvPr id="408" name="Group 407"/>
            <p:cNvGrpSpPr/>
            <p:nvPr/>
          </p:nvGrpSpPr>
          <p:grpSpPr>
            <a:xfrm>
              <a:off x="3874431" y="596279"/>
              <a:ext cx="371911" cy="365760"/>
              <a:chOff x="6351866" y="1326859"/>
              <a:chExt cx="371911" cy="365760"/>
            </a:xfrm>
          </p:grpSpPr>
          <p:sp>
            <p:nvSpPr>
              <p:cNvPr id="155" name="8-Point Star 154"/>
              <p:cNvSpPr/>
              <p:nvPr/>
            </p:nvSpPr>
            <p:spPr bwMode="auto">
              <a:xfrm>
                <a:off x="6351866" y="1326859"/>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6368644" y="13995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grpSp>
        <p:grpSp>
          <p:nvGrpSpPr>
            <p:cNvPr id="407" name="Group 406"/>
            <p:cNvGrpSpPr/>
            <p:nvPr/>
          </p:nvGrpSpPr>
          <p:grpSpPr>
            <a:xfrm>
              <a:off x="3884219" y="983570"/>
              <a:ext cx="365760" cy="365760"/>
              <a:chOff x="6344875" y="1781262"/>
              <a:chExt cx="365760" cy="365760"/>
            </a:xfrm>
          </p:grpSpPr>
          <p:sp>
            <p:nvSpPr>
              <p:cNvPr id="156" name="8-Point Star 155"/>
              <p:cNvSpPr/>
              <p:nvPr/>
            </p:nvSpPr>
            <p:spPr bwMode="auto">
              <a:xfrm>
                <a:off x="6344875" y="178126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6351867" y="1852567"/>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grpSp>
        <p:sp>
          <p:nvSpPr>
            <p:cNvPr id="161" name="8-Point Star 160"/>
            <p:cNvSpPr/>
            <p:nvPr/>
          </p:nvSpPr>
          <p:spPr bwMode="auto">
            <a:xfrm>
              <a:off x="3848472" y="15897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grpSp>
          <p:nvGrpSpPr>
            <p:cNvPr id="401" name="Group 400"/>
            <p:cNvGrpSpPr/>
            <p:nvPr/>
          </p:nvGrpSpPr>
          <p:grpSpPr>
            <a:xfrm>
              <a:off x="3841480" y="1985454"/>
              <a:ext cx="370515" cy="365760"/>
              <a:chOff x="2427214" y="1621871"/>
              <a:chExt cx="370515" cy="365760"/>
            </a:xfrm>
          </p:grpSpPr>
          <p:sp>
            <p:nvSpPr>
              <p:cNvPr id="162" name="8-Point Star 161"/>
              <p:cNvSpPr/>
              <p:nvPr/>
            </p:nvSpPr>
            <p:spPr bwMode="auto">
              <a:xfrm>
                <a:off x="2427214" y="16218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2442596" y="167639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grpSp>
        <p:grpSp>
          <p:nvGrpSpPr>
            <p:cNvPr id="400" name="Group 399"/>
            <p:cNvGrpSpPr/>
            <p:nvPr/>
          </p:nvGrpSpPr>
          <p:grpSpPr>
            <a:xfrm>
              <a:off x="3838686" y="2376941"/>
              <a:ext cx="365760" cy="365760"/>
              <a:chOff x="2776758" y="1988191"/>
              <a:chExt cx="365760" cy="365760"/>
            </a:xfrm>
          </p:grpSpPr>
          <p:sp>
            <p:nvSpPr>
              <p:cNvPr id="160" name="8-Point Star 159"/>
              <p:cNvSpPr/>
              <p:nvPr/>
            </p:nvSpPr>
            <p:spPr bwMode="auto">
              <a:xfrm>
                <a:off x="2776758" y="198819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2778157" y="205390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grpSp>
        <p:grpSp>
          <p:nvGrpSpPr>
            <p:cNvPr id="399" name="Group 398"/>
            <p:cNvGrpSpPr/>
            <p:nvPr/>
          </p:nvGrpSpPr>
          <p:grpSpPr>
            <a:xfrm>
              <a:off x="3837288" y="2769826"/>
              <a:ext cx="366319" cy="365760"/>
              <a:chOff x="3152864" y="2355909"/>
              <a:chExt cx="366319" cy="365760"/>
            </a:xfrm>
          </p:grpSpPr>
          <p:sp>
            <p:nvSpPr>
              <p:cNvPr id="182" name="8-Point Star 181"/>
              <p:cNvSpPr/>
              <p:nvPr/>
            </p:nvSpPr>
            <p:spPr bwMode="auto">
              <a:xfrm>
                <a:off x="3152864" y="2355909"/>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164050" y="239785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grpSp>
        <p:grpSp>
          <p:nvGrpSpPr>
            <p:cNvPr id="398" name="Group 397"/>
            <p:cNvGrpSpPr/>
            <p:nvPr/>
          </p:nvGrpSpPr>
          <p:grpSpPr>
            <a:xfrm>
              <a:off x="3835889" y="3145932"/>
              <a:ext cx="367717" cy="365760"/>
              <a:chOff x="3554137" y="2723627"/>
              <a:chExt cx="367717" cy="365760"/>
            </a:xfrm>
          </p:grpSpPr>
          <p:sp>
            <p:nvSpPr>
              <p:cNvPr id="158" name="8-Point Star 157"/>
              <p:cNvSpPr/>
              <p:nvPr/>
            </p:nvSpPr>
            <p:spPr bwMode="auto">
              <a:xfrm>
                <a:off x="3554137" y="272362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566721" y="2775357"/>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grpSp>
        <p:grpSp>
          <p:nvGrpSpPr>
            <p:cNvPr id="397" name="Group 396"/>
            <p:cNvGrpSpPr/>
            <p:nvPr/>
          </p:nvGrpSpPr>
          <p:grpSpPr>
            <a:xfrm>
              <a:off x="3842880" y="3545553"/>
              <a:ext cx="385894" cy="365760"/>
              <a:chOff x="3863131" y="3041008"/>
              <a:chExt cx="385894" cy="365760"/>
            </a:xfrm>
          </p:grpSpPr>
          <p:sp>
            <p:nvSpPr>
              <p:cNvPr id="157" name="8-Point Star 156"/>
              <p:cNvSpPr/>
              <p:nvPr/>
            </p:nvSpPr>
            <p:spPr bwMode="auto">
              <a:xfrm>
                <a:off x="3863131" y="3041008"/>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93892" y="310252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grpSp>
        <p:sp>
          <p:nvSpPr>
            <p:cNvPr id="164" name="8-Point Star 163"/>
            <p:cNvSpPr/>
            <p:nvPr/>
          </p:nvSpPr>
          <p:spPr bwMode="auto">
            <a:xfrm>
              <a:off x="3817515" y="40693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grpSp>
          <p:nvGrpSpPr>
            <p:cNvPr id="387" name="Group 386"/>
            <p:cNvGrpSpPr/>
            <p:nvPr/>
          </p:nvGrpSpPr>
          <p:grpSpPr>
            <a:xfrm>
              <a:off x="6604423" y="5239866"/>
              <a:ext cx="468384" cy="365760"/>
              <a:chOff x="6091405" y="4632121"/>
              <a:chExt cx="468384" cy="365760"/>
            </a:xfrm>
          </p:grpSpPr>
          <p:sp>
            <p:nvSpPr>
              <p:cNvPr id="168" name="8-Point Star 167"/>
              <p:cNvSpPr/>
              <p:nvPr/>
            </p:nvSpPr>
            <p:spPr bwMode="auto">
              <a:xfrm>
                <a:off x="6116975" y="463212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091405" y="4678851"/>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grpSp>
        <p:grpSp>
          <p:nvGrpSpPr>
            <p:cNvPr id="386" name="Group 385"/>
            <p:cNvGrpSpPr/>
            <p:nvPr/>
          </p:nvGrpSpPr>
          <p:grpSpPr>
            <a:xfrm>
              <a:off x="6613617" y="5677114"/>
              <a:ext cx="510329" cy="365760"/>
              <a:chOff x="6351866" y="4957894"/>
              <a:chExt cx="510329" cy="365760"/>
            </a:xfrm>
          </p:grpSpPr>
          <p:sp>
            <p:nvSpPr>
              <p:cNvPr id="167" name="8-Point Star 166"/>
              <p:cNvSpPr/>
              <p:nvPr/>
            </p:nvSpPr>
            <p:spPr bwMode="auto">
              <a:xfrm>
                <a:off x="6375635" y="495789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351866" y="503199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grpSp>
        <p:grpSp>
          <p:nvGrpSpPr>
            <p:cNvPr id="383" name="Group 382"/>
            <p:cNvGrpSpPr/>
            <p:nvPr/>
          </p:nvGrpSpPr>
          <p:grpSpPr>
            <a:xfrm>
              <a:off x="6621603" y="6279345"/>
              <a:ext cx="459995" cy="365760"/>
              <a:chOff x="6368644" y="6177093"/>
              <a:chExt cx="459995" cy="365760"/>
            </a:xfrm>
          </p:grpSpPr>
          <p:sp>
            <p:nvSpPr>
              <p:cNvPr id="169" name="8-Point Star 168"/>
              <p:cNvSpPr/>
              <p:nvPr/>
            </p:nvSpPr>
            <p:spPr bwMode="auto">
              <a:xfrm>
                <a:off x="6386820" y="617709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368644" y="6231620"/>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gr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tx1"/>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477" name="Rectangle 476"/>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74" name="Chevron 473"/>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6" name="Chevron 465"/>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8" name="Oval 467"/>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9" name="8-Point Star 468"/>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70" name="TextBox 469"/>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471" name="TextBox 470"/>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472" name="TextBox 471"/>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473" name="Chevron 472"/>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75" name="TextBox 474"/>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476" name="TextBox 475"/>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53" name="Chevron 152"/>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TextBox 169"/>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chemeClr val="tx1"/>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grpSp>
          <p:nvGrpSpPr>
            <p:cNvPr id="554" name="Group 553"/>
            <p:cNvGrpSpPr/>
            <p:nvPr/>
          </p:nvGrpSpPr>
          <p:grpSpPr>
            <a:xfrm>
              <a:off x="1114200" y="5315421"/>
              <a:ext cx="459994" cy="365760"/>
              <a:chOff x="7971536" y="6163112"/>
              <a:chExt cx="459994" cy="365760"/>
            </a:xfrm>
          </p:grpSpPr>
          <p:sp>
            <p:nvSpPr>
              <p:cNvPr id="555" name="8-Point Star 554"/>
              <p:cNvSpPr/>
              <p:nvPr/>
            </p:nvSpPr>
            <p:spPr bwMode="auto">
              <a:xfrm>
                <a:off x="8000303" y="616311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7971536" y="6215436"/>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gr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tx1"/>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tx1"/>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tx1"/>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tx1"/>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tx1"/>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2" name="TextBox 1"/>
            <p:cNvSpPr txBox="1"/>
            <p:nvPr/>
          </p:nvSpPr>
          <p:spPr>
            <a:xfrm>
              <a:off x="7847915" y="3835809"/>
              <a:ext cx="998991" cy="523220"/>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ATG TRANS</a:t>
              </a:r>
            </a:p>
            <a:p>
              <a:pPr defTabSz="457200" fontAlgn="auto">
                <a:spcBef>
                  <a:spcPts val="0"/>
                </a:spcBef>
                <a:spcAft>
                  <a:spcPts val="0"/>
                </a:spcAft>
              </a:pPr>
              <a:r>
                <a:rPr lang="en-US" sz="1400" dirty="0">
                  <a:solidFill>
                    <a:prstClr val="black"/>
                  </a:solidFill>
                  <a:latin typeface="Calibri"/>
                </a:rPr>
                <a:t>ATG CIS</a:t>
              </a:r>
            </a:p>
          </p:txBody>
        </p:sp>
        <p:sp>
          <p:nvSpPr>
            <p:cNvPr id="184" name="TextBox 183"/>
            <p:cNvSpPr txBox="1"/>
            <p:nvPr/>
          </p:nvSpPr>
          <p:spPr>
            <a:xfrm>
              <a:off x="7847915" y="4808275"/>
              <a:ext cx="926600" cy="523220"/>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Tox21 BLA</a:t>
              </a:r>
            </a:p>
            <a:p>
              <a:pPr defTabSz="457200" fontAlgn="auto">
                <a:spcBef>
                  <a:spcPts val="0"/>
                </a:spcBef>
                <a:spcAft>
                  <a:spcPts val="0"/>
                </a:spcAft>
              </a:pPr>
              <a:r>
                <a:rPr lang="en-US" sz="1400" dirty="0">
                  <a:solidFill>
                    <a:prstClr val="black"/>
                  </a:solidFill>
                  <a:latin typeface="Calibri"/>
                </a:rPr>
                <a:t>Tox21 LUC</a:t>
              </a:r>
            </a:p>
          </p:txBody>
        </p:sp>
        <p:sp>
          <p:nvSpPr>
            <p:cNvPr id="185" name="TextBox 184"/>
            <p:cNvSpPr txBox="1"/>
            <p:nvPr/>
          </p:nvSpPr>
          <p:spPr>
            <a:xfrm>
              <a:off x="919162" y="5699113"/>
              <a:ext cx="926600" cy="523220"/>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Tox21 BLA</a:t>
              </a:r>
            </a:p>
            <a:p>
              <a:pPr defTabSz="457200" fontAlgn="auto">
                <a:spcBef>
                  <a:spcPts val="0"/>
                </a:spcBef>
                <a:spcAft>
                  <a:spcPts val="0"/>
                </a:spcAft>
              </a:pPr>
              <a:r>
                <a:rPr lang="en-US" sz="1400" dirty="0">
                  <a:solidFill>
                    <a:prstClr val="black"/>
                  </a:solidFill>
                  <a:latin typeface="Calibri"/>
                </a:rPr>
                <a:t>Tox21 LUC</a:t>
              </a:r>
            </a:p>
          </p:txBody>
        </p:sp>
        <p:sp>
          <p:nvSpPr>
            <p:cNvPr id="188" name="TextBox 187"/>
            <p:cNvSpPr txBox="1"/>
            <p:nvPr/>
          </p:nvSpPr>
          <p:spPr>
            <a:xfrm>
              <a:off x="7847915" y="5879734"/>
              <a:ext cx="574132" cy="307777"/>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ACEA</a:t>
              </a:r>
            </a:p>
          </p:txBody>
        </p:sp>
        <p:sp>
          <p:nvSpPr>
            <p:cNvPr id="189" name="TextBox 188"/>
            <p:cNvSpPr txBox="1"/>
            <p:nvPr/>
          </p:nvSpPr>
          <p:spPr>
            <a:xfrm>
              <a:off x="4448924" y="1564258"/>
              <a:ext cx="909223" cy="523220"/>
            </a:xfrm>
            <a:prstGeom prst="rect">
              <a:avLst/>
            </a:prstGeom>
            <a:solidFill>
              <a:schemeClr val="bg1"/>
            </a:solid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OT PCA </a:t>
              </a:r>
            </a:p>
            <a:p>
              <a:pPr defTabSz="457200" fontAlgn="auto">
                <a:spcBef>
                  <a:spcPts val="0"/>
                </a:spcBef>
                <a:spcAft>
                  <a:spcPts val="0"/>
                </a:spcAft>
              </a:pPr>
              <a:r>
                <a:rPr lang="en-US" sz="1400" dirty="0" err="1">
                  <a:solidFill>
                    <a:prstClr val="black"/>
                  </a:solidFill>
                  <a:latin typeface="Symbol" panose="05050102010706020507" pitchFamily="18" charset="2"/>
                </a:rPr>
                <a:t>aa,ab,bb</a:t>
              </a:r>
              <a:endParaRPr lang="en-US" sz="1400" dirty="0">
                <a:solidFill>
                  <a:prstClr val="black"/>
                </a:solidFill>
                <a:latin typeface="Symbol" panose="05050102010706020507" pitchFamily="18" charset="2"/>
              </a:endParaRPr>
            </a:p>
          </p:txBody>
        </p:sp>
        <p:sp>
          <p:nvSpPr>
            <p:cNvPr id="190" name="TextBox 189"/>
            <p:cNvSpPr txBox="1"/>
            <p:nvPr/>
          </p:nvSpPr>
          <p:spPr>
            <a:xfrm>
              <a:off x="3357343" y="4884033"/>
              <a:ext cx="1255946" cy="523220"/>
            </a:xfrm>
            <a:prstGeom prst="rect">
              <a:avLst/>
            </a:prstGeom>
            <a:noFill/>
            <a:ln>
              <a:solidFill>
                <a:schemeClr val="tx1"/>
              </a:solidFill>
            </a:ln>
          </p:spPr>
          <p:txBody>
            <a:bodyPr wrap="square" rtlCol="0">
              <a:spAutoFit/>
            </a:bodyPr>
            <a:lstStyle/>
            <a:p>
              <a:pPr algn="ctr" defTabSz="457200" fontAlgn="auto">
                <a:spcBef>
                  <a:spcPts val="0"/>
                </a:spcBef>
                <a:spcAft>
                  <a:spcPts val="0"/>
                </a:spcAft>
              </a:pPr>
              <a:r>
                <a:rPr lang="en-US" sz="1400" dirty="0">
                  <a:solidFill>
                    <a:prstClr val="black"/>
                  </a:solidFill>
                  <a:latin typeface="Calibri"/>
                </a:rPr>
                <a:t>OT Chromatin </a:t>
              </a:r>
            </a:p>
            <a:p>
              <a:pPr algn="ctr" defTabSz="457200" fontAlgn="auto">
                <a:spcBef>
                  <a:spcPts val="0"/>
                </a:spcBef>
                <a:spcAft>
                  <a:spcPts val="0"/>
                </a:spcAft>
              </a:pPr>
              <a:r>
                <a:rPr lang="en-US" sz="1400" dirty="0">
                  <a:solidFill>
                    <a:prstClr val="black"/>
                  </a:solidFill>
                  <a:latin typeface="Calibri"/>
                </a:rPr>
                <a:t>Binding</a:t>
              </a:r>
              <a:endParaRPr lang="en-US" sz="1400" dirty="0">
                <a:solidFill>
                  <a:prstClr val="black"/>
                </a:solidFill>
                <a:latin typeface="Symbol" panose="05050102010706020507" pitchFamily="18" charset="2"/>
              </a:endParaRPr>
            </a:p>
          </p:txBody>
        </p:sp>
        <p:sp>
          <p:nvSpPr>
            <p:cNvPr id="191" name="TextBox 190"/>
            <p:cNvSpPr txBox="1"/>
            <p:nvPr/>
          </p:nvSpPr>
          <p:spPr>
            <a:xfrm>
              <a:off x="5699996" y="93368"/>
              <a:ext cx="752998" cy="954107"/>
            </a:xfrm>
            <a:prstGeom prst="rect">
              <a:avLst/>
            </a:prstGeom>
            <a:noFill/>
            <a:ln>
              <a:solidFill>
                <a:schemeClr val="tx1"/>
              </a:solidFill>
            </a:ln>
          </p:spPr>
          <p:txBody>
            <a:bodyPr wrap="square" rtlCol="0">
              <a:spAutoFit/>
            </a:bodyPr>
            <a:lstStyle/>
            <a:p>
              <a:pPr defTabSz="457200" fontAlgn="auto">
                <a:spcBef>
                  <a:spcPts val="0"/>
                </a:spcBef>
                <a:spcAft>
                  <a:spcPts val="0"/>
                </a:spcAft>
              </a:pPr>
              <a:r>
                <a:rPr lang="en-US" sz="1400" dirty="0">
                  <a:solidFill>
                    <a:prstClr val="black"/>
                  </a:solidFill>
                  <a:latin typeface="Calibri"/>
                </a:rPr>
                <a:t>NVS</a:t>
              </a:r>
            </a:p>
            <a:p>
              <a:pPr defTabSz="457200" fontAlgn="auto">
                <a:spcBef>
                  <a:spcPts val="0"/>
                </a:spcBef>
                <a:spcAft>
                  <a:spcPts val="0"/>
                </a:spcAft>
              </a:pPr>
              <a:r>
                <a:rPr lang="en-US" sz="1400" dirty="0">
                  <a:solidFill>
                    <a:prstClr val="black"/>
                  </a:solidFill>
                  <a:latin typeface="Calibri"/>
                </a:rPr>
                <a:t>bovine</a:t>
              </a:r>
            </a:p>
            <a:p>
              <a:pPr defTabSz="457200" fontAlgn="auto">
                <a:spcBef>
                  <a:spcPts val="0"/>
                </a:spcBef>
                <a:spcAft>
                  <a:spcPts val="0"/>
                </a:spcAft>
              </a:pPr>
              <a:r>
                <a:rPr lang="en-US" sz="1400" dirty="0">
                  <a:solidFill>
                    <a:prstClr val="black"/>
                  </a:solidFill>
                  <a:latin typeface="Calibri"/>
                </a:rPr>
                <a:t>human</a:t>
              </a:r>
            </a:p>
            <a:p>
              <a:pPr defTabSz="457200" fontAlgn="auto">
                <a:spcBef>
                  <a:spcPts val="0"/>
                </a:spcBef>
                <a:spcAft>
                  <a:spcPts val="0"/>
                </a:spcAft>
              </a:pPr>
              <a:r>
                <a:rPr lang="en-US" sz="1400" dirty="0">
                  <a:solidFill>
                    <a:prstClr val="black"/>
                  </a:solidFill>
                  <a:latin typeface="Calibri"/>
                </a:rPr>
                <a:t>mouse</a:t>
              </a:r>
            </a:p>
          </p:txBody>
        </p:sp>
      </p:grpSp>
    </p:spTree>
    <p:extLst>
      <p:ext uri="{BB962C8B-B14F-4D97-AF65-F5344CB8AC3E}">
        <p14:creationId xmlns:p14="http://schemas.microsoft.com/office/powerpoint/2010/main" val="241357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Disclosure</a:t>
            </a:r>
          </a:p>
        </p:txBody>
      </p:sp>
      <p:sp>
        <p:nvSpPr>
          <p:cNvPr id="3" name="Subtitle 2"/>
          <p:cNvSpPr>
            <a:spLocks noGrp="1"/>
          </p:cNvSpPr>
          <p:nvPr>
            <p:ph idx="1"/>
          </p:nvPr>
        </p:nvSpPr>
        <p:spPr/>
        <p:txBody>
          <a:bodyPr>
            <a:normAutofit/>
          </a:bodyPr>
          <a:lstStyle/>
          <a:p>
            <a:pPr>
              <a:lnSpc>
                <a:spcPct val="120000"/>
              </a:lnSpc>
            </a:pPr>
            <a:r>
              <a:rPr lang="en-US" dirty="0"/>
              <a:t>I have no financial conflicts. All work presented here was funded by the US EPA</a:t>
            </a:r>
          </a:p>
          <a:p>
            <a:endParaRPr lang="en-US" dirty="0"/>
          </a:p>
        </p:txBody>
      </p:sp>
    </p:spTree>
    <p:extLst>
      <p:ext uri="{BB962C8B-B14F-4D97-AF65-F5344CB8AC3E}">
        <p14:creationId xmlns:p14="http://schemas.microsoft.com/office/powerpoint/2010/main" val="14065796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rgbClr val="FF00FF"/>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bg1">
                <a:lumMod val="75000"/>
              </a:schemeClr>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sp>
        <p:nvSpPr>
          <p:cNvPr id="154" name="8-Point Star 153"/>
          <p:cNvSpPr/>
          <p:nvPr/>
        </p:nvSpPr>
        <p:spPr bwMode="auto">
          <a:xfrm>
            <a:off x="3873033" y="20898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3898201" y="26491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sp>
        <p:nvSpPr>
          <p:cNvPr id="155" name="8-Point Star 154"/>
          <p:cNvSpPr/>
          <p:nvPr/>
        </p:nvSpPr>
        <p:spPr bwMode="auto">
          <a:xfrm>
            <a:off x="3874431" y="596279"/>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3891209" y="66898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sp>
        <p:nvSpPr>
          <p:cNvPr id="156" name="8-Point Star 155"/>
          <p:cNvSpPr/>
          <p:nvPr/>
        </p:nvSpPr>
        <p:spPr bwMode="auto">
          <a:xfrm>
            <a:off x="3884219" y="983570"/>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3891211" y="105487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sp>
        <p:nvSpPr>
          <p:cNvPr id="161" name="8-Point Star 160"/>
          <p:cNvSpPr/>
          <p:nvPr/>
        </p:nvSpPr>
        <p:spPr bwMode="auto">
          <a:xfrm>
            <a:off x="3848472" y="158977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sp>
        <p:nvSpPr>
          <p:cNvPr id="162" name="8-Point Star 161"/>
          <p:cNvSpPr/>
          <p:nvPr/>
        </p:nvSpPr>
        <p:spPr bwMode="auto">
          <a:xfrm>
            <a:off x="3841480" y="1985454"/>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3856862" y="203998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sp>
        <p:nvSpPr>
          <p:cNvPr id="160" name="8-Point Star 159"/>
          <p:cNvSpPr/>
          <p:nvPr/>
        </p:nvSpPr>
        <p:spPr bwMode="auto">
          <a:xfrm>
            <a:off x="3838686" y="2376941"/>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3840085" y="244265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sp>
        <p:nvSpPr>
          <p:cNvPr id="182" name="8-Point Star 181"/>
          <p:cNvSpPr/>
          <p:nvPr/>
        </p:nvSpPr>
        <p:spPr bwMode="auto">
          <a:xfrm>
            <a:off x="3837288" y="276982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848474" y="281176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sp>
        <p:nvSpPr>
          <p:cNvPr id="158" name="8-Point Star 157"/>
          <p:cNvSpPr/>
          <p:nvPr/>
        </p:nvSpPr>
        <p:spPr bwMode="auto">
          <a:xfrm>
            <a:off x="3835889" y="3145932"/>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848473" y="31976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sp>
        <p:nvSpPr>
          <p:cNvPr id="157" name="8-Point Star 156"/>
          <p:cNvSpPr/>
          <p:nvPr/>
        </p:nvSpPr>
        <p:spPr bwMode="auto">
          <a:xfrm>
            <a:off x="3842880" y="354555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73641" y="360707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sp>
        <p:nvSpPr>
          <p:cNvPr id="164" name="8-Point Star 163"/>
          <p:cNvSpPr/>
          <p:nvPr/>
        </p:nvSpPr>
        <p:spPr bwMode="auto">
          <a:xfrm>
            <a:off x="3817515" y="406937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sp>
        <p:nvSpPr>
          <p:cNvPr id="168" name="8-Point Star 167"/>
          <p:cNvSpPr/>
          <p:nvPr/>
        </p:nvSpPr>
        <p:spPr bwMode="auto">
          <a:xfrm>
            <a:off x="6629993" y="523986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604423" y="5286596"/>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sp>
        <p:nvSpPr>
          <p:cNvPr id="167" name="8-Point Star 166"/>
          <p:cNvSpPr/>
          <p:nvPr/>
        </p:nvSpPr>
        <p:spPr bwMode="auto">
          <a:xfrm>
            <a:off x="6637386" y="5677114"/>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613617" y="575121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sp>
        <p:nvSpPr>
          <p:cNvPr id="169" name="8-Point Star 168"/>
          <p:cNvSpPr/>
          <p:nvPr/>
        </p:nvSpPr>
        <p:spPr bwMode="auto">
          <a:xfrm>
            <a:off x="6639779" y="6279345"/>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621603" y="6333872"/>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bg1">
                <a:lumMod val="75000"/>
              </a:schemeClr>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chemeClr val="bg1">
                <a:lumMod val="75000"/>
              </a:schemeClr>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sp>
        <p:nvSpPr>
          <p:cNvPr id="555" name="8-Point Star 554"/>
          <p:cNvSpPr/>
          <p:nvPr/>
        </p:nvSpPr>
        <p:spPr bwMode="auto">
          <a:xfrm>
            <a:off x="1142967" y="531542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1114200" y="5367745"/>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bg1">
                <a:lumMod val="75000"/>
              </a:schemeClr>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5" name="Down Arrow 4"/>
          <p:cNvSpPr/>
          <p:nvPr/>
        </p:nvSpPr>
        <p:spPr>
          <a:xfrm>
            <a:off x="5628446" y="1144248"/>
            <a:ext cx="317474" cy="360856"/>
          </a:xfrm>
          <a:prstGeom prst="downArrow">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5" name="Rectangle 164"/>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66" name="Chevron 165"/>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Chevron 169"/>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1" name="Oval 170"/>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2" name="8-Point Star 171"/>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3" name="TextBox 172"/>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174" name="TextBox 173"/>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175" name="TextBox 174"/>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176" name="Chevron 175"/>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7" name="TextBox 176"/>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184" name="TextBox 183"/>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85" name="Chevron 184"/>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8" name="TextBox 187"/>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Tree>
    <p:extLst>
      <p:ext uri="{BB962C8B-B14F-4D97-AF65-F5344CB8AC3E}">
        <p14:creationId xmlns:p14="http://schemas.microsoft.com/office/powerpoint/2010/main" val="207220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chemeClr val="bg1">
                <a:lumMod val="75000"/>
              </a:schemeClr>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rgbClr val="FF00FF"/>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rgbClr val="FF00FF"/>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bg1">
                <a:lumMod val="75000"/>
              </a:schemeClr>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sp>
        <p:nvSpPr>
          <p:cNvPr id="154" name="8-Point Star 153"/>
          <p:cNvSpPr/>
          <p:nvPr/>
        </p:nvSpPr>
        <p:spPr bwMode="auto">
          <a:xfrm>
            <a:off x="3873033" y="20898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3898201" y="26491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sp>
        <p:nvSpPr>
          <p:cNvPr id="155" name="8-Point Star 154"/>
          <p:cNvSpPr/>
          <p:nvPr/>
        </p:nvSpPr>
        <p:spPr bwMode="auto">
          <a:xfrm>
            <a:off x="3874431" y="596279"/>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3891209" y="66898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sp>
        <p:nvSpPr>
          <p:cNvPr id="156" name="8-Point Star 155"/>
          <p:cNvSpPr/>
          <p:nvPr/>
        </p:nvSpPr>
        <p:spPr bwMode="auto">
          <a:xfrm>
            <a:off x="3884219" y="983570"/>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3891211" y="105487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sp>
        <p:nvSpPr>
          <p:cNvPr id="161" name="8-Point Star 160"/>
          <p:cNvSpPr/>
          <p:nvPr/>
        </p:nvSpPr>
        <p:spPr bwMode="auto">
          <a:xfrm>
            <a:off x="3848472" y="15897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sp>
        <p:nvSpPr>
          <p:cNvPr id="162" name="8-Point Star 161"/>
          <p:cNvSpPr/>
          <p:nvPr/>
        </p:nvSpPr>
        <p:spPr bwMode="auto">
          <a:xfrm>
            <a:off x="3841480" y="198545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3856862" y="203998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sp>
        <p:nvSpPr>
          <p:cNvPr id="160" name="8-Point Star 159"/>
          <p:cNvSpPr/>
          <p:nvPr/>
        </p:nvSpPr>
        <p:spPr bwMode="auto">
          <a:xfrm>
            <a:off x="3838686" y="237694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3840085" y="244265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sp>
        <p:nvSpPr>
          <p:cNvPr id="182" name="8-Point Star 181"/>
          <p:cNvSpPr/>
          <p:nvPr/>
        </p:nvSpPr>
        <p:spPr bwMode="auto">
          <a:xfrm>
            <a:off x="3837288" y="276982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848474" y="281176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sp>
        <p:nvSpPr>
          <p:cNvPr id="158" name="8-Point Star 157"/>
          <p:cNvSpPr/>
          <p:nvPr/>
        </p:nvSpPr>
        <p:spPr bwMode="auto">
          <a:xfrm>
            <a:off x="3835889" y="314593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848473" y="31976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sp>
        <p:nvSpPr>
          <p:cNvPr id="157" name="8-Point Star 156"/>
          <p:cNvSpPr/>
          <p:nvPr/>
        </p:nvSpPr>
        <p:spPr bwMode="auto">
          <a:xfrm>
            <a:off x="3842880" y="354555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73641" y="360707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sp>
        <p:nvSpPr>
          <p:cNvPr id="164" name="8-Point Star 163"/>
          <p:cNvSpPr/>
          <p:nvPr/>
        </p:nvSpPr>
        <p:spPr bwMode="auto">
          <a:xfrm>
            <a:off x="3817515" y="40693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sp>
        <p:nvSpPr>
          <p:cNvPr id="168" name="8-Point Star 167"/>
          <p:cNvSpPr/>
          <p:nvPr/>
        </p:nvSpPr>
        <p:spPr bwMode="auto">
          <a:xfrm>
            <a:off x="6629993" y="523986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604423" y="5286596"/>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sp>
        <p:nvSpPr>
          <p:cNvPr id="167" name="8-Point Star 166"/>
          <p:cNvSpPr/>
          <p:nvPr/>
        </p:nvSpPr>
        <p:spPr bwMode="auto">
          <a:xfrm>
            <a:off x="6637386" y="567711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613617" y="575121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sp>
        <p:nvSpPr>
          <p:cNvPr id="169" name="8-Point Star 168"/>
          <p:cNvSpPr/>
          <p:nvPr/>
        </p:nvSpPr>
        <p:spPr bwMode="auto">
          <a:xfrm>
            <a:off x="6639779" y="6279345"/>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621603" y="6333872"/>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bg1">
                <a:lumMod val="75000"/>
              </a:schemeClr>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chemeClr val="bg1">
                <a:lumMod val="75000"/>
              </a:schemeClr>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sp>
        <p:nvSpPr>
          <p:cNvPr id="555" name="8-Point Star 554"/>
          <p:cNvSpPr/>
          <p:nvPr/>
        </p:nvSpPr>
        <p:spPr bwMode="auto">
          <a:xfrm>
            <a:off x="1142967" y="531542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1114200" y="5367745"/>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bg1">
                <a:lumMod val="75000"/>
              </a:schemeClr>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5" name="Down Arrow 4"/>
          <p:cNvSpPr/>
          <p:nvPr/>
        </p:nvSpPr>
        <p:spPr>
          <a:xfrm>
            <a:off x="7407204" y="3724701"/>
            <a:ext cx="317474" cy="360856"/>
          </a:xfrm>
          <a:prstGeom prst="downArrow">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5" name="Rectangle 164"/>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66" name="Chevron 165"/>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Chevron 169"/>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1" name="Oval 170"/>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2" name="8-Point Star 171"/>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3" name="TextBox 172"/>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174" name="TextBox 173"/>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175" name="TextBox 174"/>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176" name="Chevron 175"/>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7" name="TextBox 176"/>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184" name="TextBox 183"/>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85" name="Chevron 184"/>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8" name="TextBox 187"/>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Tree>
    <p:extLst>
      <p:ext uri="{BB962C8B-B14F-4D97-AF65-F5344CB8AC3E}">
        <p14:creationId xmlns:p14="http://schemas.microsoft.com/office/powerpoint/2010/main" val="380706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5475249"/>
            <a:ext cx="3780263" cy="138275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1866900" y="533400"/>
            <a:ext cx="7277100" cy="323850"/>
          </a:xfrm>
        </p:spPr>
        <p:txBody>
          <a:bodyPr/>
          <a:lstStyle/>
          <a:p>
            <a:r>
              <a:rPr lang="en-US" sz="2400" dirty="0"/>
              <a:t>Example 1 – BPA: true agonist (AUC=0.66)</a:t>
            </a:r>
          </a:p>
        </p:txBody>
      </p:sp>
      <p:sp>
        <p:nvSpPr>
          <p:cNvPr id="3" name="Slide Number Placeholder 2"/>
          <p:cNvSpPr>
            <a:spLocks noGrp="1"/>
          </p:cNvSpPr>
          <p:nvPr>
            <p:ph type="sldNum" sz="quarter" idx="10"/>
          </p:nvPr>
        </p:nvSpPr>
        <p:spPr/>
        <p:txBody>
          <a:bodyPr/>
          <a:lstStyle/>
          <a:p>
            <a:pPr eaLnBrk="0" hangingPunct="0">
              <a:defRPr/>
            </a:pPr>
            <a:fld id="{BC14B1EB-B739-4AAE-9D23-05DD1062B35A}" type="slidenum">
              <a:rPr lang="en-US" smtClean="0"/>
              <a:pPr eaLnBrk="0" hangingPunct="0">
                <a:defRPr/>
              </a:pPr>
              <a:t>22</a:t>
            </a:fld>
            <a:endParaRPr lang="en-US" dirty="0"/>
          </a:p>
        </p:txBody>
      </p:sp>
      <p:pic>
        <p:nvPicPr>
          <p:cNvPr id="303106" name="Picture 2"/>
          <p:cNvPicPr>
            <a:picLocks noChangeAspect="1" noChangeArrowheads="1"/>
          </p:cNvPicPr>
          <p:nvPr/>
        </p:nvPicPr>
        <p:blipFill>
          <a:blip r:embed="rId2" cstate="print"/>
          <a:srcRect/>
          <a:stretch>
            <a:fillRect/>
          </a:stretch>
        </p:blipFill>
        <p:spPr bwMode="auto">
          <a:xfrm>
            <a:off x="361949" y="1047751"/>
            <a:ext cx="8591785" cy="5810250"/>
          </a:xfrm>
          <a:prstGeom prst="rect">
            <a:avLst/>
          </a:prstGeom>
          <a:noFill/>
          <a:ln w="9525">
            <a:noFill/>
            <a:miter lim="800000"/>
            <a:headEnd/>
            <a:tailEnd/>
          </a:ln>
          <a:effectLst/>
        </p:spPr>
      </p:pic>
    </p:spTree>
    <p:extLst>
      <p:ext uri="{BB962C8B-B14F-4D97-AF65-F5344CB8AC3E}">
        <p14:creationId xmlns:p14="http://schemas.microsoft.com/office/powerpoint/2010/main" val="194181431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5475249"/>
            <a:ext cx="3780263" cy="138275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a:t>Example curves</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23</a:t>
            </a:fld>
            <a:endParaRPr lang="en-US" sz="1000" b="1" kern="1200" dirty="0">
              <a:solidFill>
                <a:srgbClr val="003F69"/>
              </a:solidFill>
              <a:latin typeface="Arial" charset="0"/>
              <a:ea typeface="ＭＳ Ｐゴシック" pitchFamily="1" charset="-128"/>
              <a:cs typeface="+mn-cs"/>
            </a:endParaRPr>
          </a:p>
        </p:txBody>
      </p:sp>
      <p:sp>
        <p:nvSpPr>
          <p:cNvPr id="8" name="TextBox 7"/>
          <p:cNvSpPr txBox="1"/>
          <p:nvPr/>
        </p:nvSpPr>
        <p:spPr>
          <a:xfrm>
            <a:off x="1954635" y="1015068"/>
            <a:ext cx="1614929" cy="400110"/>
          </a:xfrm>
          <a:prstGeom prst="rect">
            <a:avLst/>
          </a:prstGeom>
          <a:noFill/>
        </p:spPr>
        <p:txBody>
          <a:bodyPr wrap="none" rtlCol="0">
            <a:spAutoFit/>
          </a:bodyPr>
          <a:lstStyle/>
          <a:p>
            <a:r>
              <a:rPr lang="en-US" dirty="0"/>
              <a:t>True Agonist</a:t>
            </a:r>
          </a:p>
        </p:txBody>
      </p:sp>
      <p:sp>
        <p:nvSpPr>
          <p:cNvPr id="9" name="TextBox 8"/>
          <p:cNvSpPr txBox="1"/>
          <p:nvPr/>
        </p:nvSpPr>
        <p:spPr>
          <a:xfrm>
            <a:off x="6192474" y="991299"/>
            <a:ext cx="1970796" cy="400110"/>
          </a:xfrm>
          <a:prstGeom prst="rect">
            <a:avLst/>
          </a:prstGeom>
          <a:noFill/>
        </p:spPr>
        <p:txBody>
          <a:bodyPr wrap="none" rtlCol="0">
            <a:spAutoFit/>
          </a:bodyPr>
          <a:lstStyle/>
          <a:p>
            <a:r>
              <a:rPr lang="en-US" dirty="0"/>
              <a:t>True Antagonist</a:t>
            </a:r>
          </a:p>
        </p:txBody>
      </p:sp>
      <p:sp>
        <p:nvSpPr>
          <p:cNvPr id="11" name="TextBox 10"/>
          <p:cNvSpPr txBox="1"/>
          <p:nvPr/>
        </p:nvSpPr>
        <p:spPr>
          <a:xfrm>
            <a:off x="4570926" y="3807427"/>
            <a:ext cx="3964547" cy="400110"/>
          </a:xfrm>
          <a:prstGeom prst="rect">
            <a:avLst/>
          </a:prstGeom>
          <a:noFill/>
        </p:spPr>
        <p:txBody>
          <a:bodyPr wrap="none" rtlCol="0">
            <a:spAutoFit/>
          </a:bodyPr>
          <a:lstStyle/>
          <a:p>
            <a:r>
              <a:rPr lang="en-US" dirty="0"/>
              <a:t>Assay Interference Example “R3”</a:t>
            </a:r>
          </a:p>
        </p:txBody>
      </p:sp>
      <p:pic>
        <p:nvPicPr>
          <p:cNvPr id="295937" name="Picture 1"/>
          <p:cNvPicPr>
            <a:picLocks noChangeAspect="1" noChangeArrowheads="1"/>
          </p:cNvPicPr>
          <p:nvPr/>
        </p:nvPicPr>
        <p:blipFill>
          <a:blip r:embed="rId2" cstate="print"/>
          <a:srcRect l="2385"/>
          <a:stretch>
            <a:fillRect/>
          </a:stretch>
        </p:blipFill>
        <p:spPr bwMode="auto">
          <a:xfrm>
            <a:off x="109056" y="1388247"/>
            <a:ext cx="4572000" cy="2096921"/>
          </a:xfrm>
          <a:prstGeom prst="rect">
            <a:avLst/>
          </a:prstGeom>
          <a:noFill/>
          <a:ln w="9525">
            <a:noFill/>
            <a:miter lim="800000"/>
            <a:headEnd/>
            <a:tailEnd/>
          </a:ln>
        </p:spPr>
      </p:pic>
      <p:pic>
        <p:nvPicPr>
          <p:cNvPr id="295938" name="Picture 2"/>
          <p:cNvPicPr>
            <a:picLocks noChangeAspect="1" noChangeArrowheads="1"/>
          </p:cNvPicPr>
          <p:nvPr/>
        </p:nvPicPr>
        <p:blipFill>
          <a:blip r:embed="rId3" cstate="print"/>
          <a:srcRect/>
          <a:stretch>
            <a:fillRect/>
          </a:stretch>
        </p:blipFill>
        <p:spPr bwMode="auto">
          <a:xfrm>
            <a:off x="4530055" y="1385976"/>
            <a:ext cx="4572000" cy="2121647"/>
          </a:xfrm>
          <a:prstGeom prst="rect">
            <a:avLst/>
          </a:prstGeom>
          <a:noFill/>
          <a:ln w="9525">
            <a:noFill/>
            <a:miter lim="800000"/>
            <a:headEnd/>
            <a:tailEnd/>
          </a:ln>
        </p:spPr>
      </p:pic>
      <p:pic>
        <p:nvPicPr>
          <p:cNvPr id="295939" name="Picture 3"/>
          <p:cNvPicPr>
            <a:picLocks noChangeAspect="1" noChangeArrowheads="1"/>
          </p:cNvPicPr>
          <p:nvPr/>
        </p:nvPicPr>
        <p:blipFill>
          <a:blip r:embed="rId4" cstate="print"/>
          <a:srcRect/>
          <a:stretch>
            <a:fillRect/>
          </a:stretch>
        </p:blipFill>
        <p:spPr bwMode="auto">
          <a:xfrm>
            <a:off x="4129025" y="4321837"/>
            <a:ext cx="4572000" cy="2131351"/>
          </a:xfrm>
          <a:prstGeom prst="rect">
            <a:avLst/>
          </a:prstGeom>
          <a:noFill/>
          <a:ln w="9525">
            <a:noFill/>
            <a:miter lim="800000"/>
            <a:headEnd/>
            <a:tailEnd/>
          </a:ln>
        </p:spPr>
      </p:pic>
      <p:pic>
        <p:nvPicPr>
          <p:cNvPr id="14" name="Picture 13"/>
          <p:cNvPicPr>
            <a:picLocks noChangeAspect="1"/>
          </p:cNvPicPr>
          <p:nvPr/>
        </p:nvPicPr>
        <p:blipFill>
          <a:blip r:embed="rId5"/>
          <a:stretch>
            <a:fillRect/>
          </a:stretch>
        </p:blipFill>
        <p:spPr>
          <a:xfrm>
            <a:off x="-16266" y="4181561"/>
            <a:ext cx="3410097" cy="2693325"/>
          </a:xfrm>
          <a:prstGeom prst="rect">
            <a:avLst/>
          </a:prstGeom>
        </p:spPr>
      </p:pic>
      <p:sp>
        <p:nvSpPr>
          <p:cNvPr id="5" name="Oval 4"/>
          <p:cNvSpPr/>
          <p:nvPr/>
        </p:nvSpPr>
        <p:spPr bwMode="auto">
          <a:xfrm>
            <a:off x="1714500" y="4026877"/>
            <a:ext cx="419100" cy="439615"/>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7" name="Elbow Connector 6"/>
          <p:cNvCxnSpPr>
            <a:stCxn id="11" idx="1"/>
            <a:endCxn id="5" idx="6"/>
          </p:cNvCxnSpPr>
          <p:nvPr/>
        </p:nvCxnSpPr>
        <p:spPr bwMode="auto">
          <a:xfrm rot="10800000" flipV="1">
            <a:off x="2133600" y="4007481"/>
            <a:ext cx="2437326" cy="239203"/>
          </a:xfrm>
          <a:prstGeom prst="curvedConnector3">
            <a:avLst/>
          </a:prstGeom>
          <a:no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72409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5453028"/>
            <a:ext cx="3530785" cy="14049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chemeClr val="tx1"/>
              </a:solidFill>
              <a:effectLst/>
              <a:uLnTx/>
              <a:uFillTx/>
              <a:latin typeface="Arial" charset="0"/>
              <a:ea typeface="ＭＳ Ｐゴシック" pitchFamily="1" charset="-128"/>
            </a:endParaRPr>
          </a:p>
        </p:txBody>
      </p:sp>
      <p:sp>
        <p:nvSpPr>
          <p:cNvPr id="2" name="Title 1"/>
          <p:cNvSpPr>
            <a:spLocks noGrp="1"/>
          </p:cNvSpPr>
          <p:nvPr>
            <p:ph type="title"/>
          </p:nvPr>
        </p:nvSpPr>
        <p:spPr>
          <a:xfrm>
            <a:off x="4451340" y="261292"/>
            <a:ext cx="4560906" cy="973162"/>
          </a:xfrm>
        </p:spPr>
        <p:txBody>
          <a:bodyPr>
            <a:noAutofit/>
          </a:bodyPr>
          <a:lstStyle/>
          <a:p>
            <a:r>
              <a:rPr lang="en-US" i="1" dirty="0"/>
              <a:t>In Vitro </a:t>
            </a:r>
            <a:r>
              <a:rPr lang="en-US" dirty="0"/>
              <a:t>Reference Chemical Performance</a:t>
            </a:r>
          </a:p>
        </p:txBody>
      </p:sp>
      <p:pic>
        <p:nvPicPr>
          <p:cNvPr id="3" name="Picture 2"/>
          <p:cNvPicPr>
            <a:picLocks noChangeAspect="1"/>
          </p:cNvPicPr>
          <p:nvPr/>
        </p:nvPicPr>
        <p:blipFill>
          <a:blip r:embed="rId2"/>
          <a:stretch>
            <a:fillRect/>
          </a:stretch>
        </p:blipFill>
        <p:spPr>
          <a:xfrm>
            <a:off x="304800" y="152400"/>
            <a:ext cx="3919069" cy="6705600"/>
          </a:xfrm>
          <a:prstGeom prst="rect">
            <a:avLst/>
          </a:prstGeom>
        </p:spPr>
      </p:pic>
      <p:pic>
        <p:nvPicPr>
          <p:cNvPr id="5" name="Picture 4"/>
          <p:cNvPicPr>
            <a:picLocks noChangeAspect="1"/>
          </p:cNvPicPr>
          <p:nvPr/>
        </p:nvPicPr>
        <p:blipFill>
          <a:blip r:embed="rId3"/>
          <a:stretch>
            <a:fillRect/>
          </a:stretch>
        </p:blipFill>
        <p:spPr>
          <a:xfrm>
            <a:off x="4319587" y="3684070"/>
            <a:ext cx="4824413" cy="2391745"/>
          </a:xfrm>
          <a:prstGeom prst="rect">
            <a:avLst/>
          </a:prstGeom>
        </p:spPr>
      </p:pic>
      <p:sp>
        <p:nvSpPr>
          <p:cNvPr id="4" name="TextBox 3"/>
          <p:cNvSpPr txBox="1"/>
          <p:nvPr/>
        </p:nvSpPr>
        <p:spPr>
          <a:xfrm>
            <a:off x="4730712" y="2040869"/>
            <a:ext cx="3797062" cy="1015663"/>
          </a:xfrm>
          <a:prstGeom prst="rect">
            <a:avLst/>
          </a:prstGeom>
          <a:noFill/>
        </p:spPr>
        <p:txBody>
          <a:bodyPr wrap="square" rtlCol="0">
            <a:spAutoFit/>
          </a:bodyPr>
          <a:lstStyle/>
          <a:p>
            <a:r>
              <a:rPr lang="en-US" dirty="0"/>
              <a:t>By using battery of assays and model of noise, we can accurately predict activity</a:t>
            </a:r>
          </a:p>
        </p:txBody>
      </p:sp>
    </p:spTree>
    <p:extLst>
      <p:ext uri="{BB962C8B-B14F-4D97-AF65-F5344CB8AC3E}">
        <p14:creationId xmlns:p14="http://schemas.microsoft.com/office/powerpoint/2010/main" val="4605341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0"/>
            <a:ext cx="3411940" cy="6858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chemeClr val="tx1"/>
              </a:solidFill>
              <a:effectLst/>
              <a:uLnTx/>
              <a:uFillTx/>
              <a:latin typeface="Arial" charset="0"/>
              <a:ea typeface="ＭＳ Ｐゴシック" pitchFamily="1" charset="-128"/>
            </a:endParaRPr>
          </a:p>
        </p:txBody>
      </p:sp>
      <p:sp>
        <p:nvSpPr>
          <p:cNvPr id="26" name="Title 25"/>
          <p:cNvSpPr>
            <a:spLocks noGrp="1"/>
          </p:cNvSpPr>
          <p:nvPr>
            <p:ph type="title"/>
          </p:nvPr>
        </p:nvSpPr>
        <p:spPr>
          <a:xfrm>
            <a:off x="288192" y="-112137"/>
            <a:ext cx="8584951" cy="1015583"/>
          </a:xfrm>
          <a:prstGeom prst="rect">
            <a:avLst/>
          </a:prstGeom>
        </p:spPr>
        <p:txBody>
          <a:bodyPr/>
          <a:lstStyle/>
          <a:p>
            <a:r>
              <a:rPr lang="en-US" dirty="0"/>
              <a:t>Model predicts </a:t>
            </a:r>
            <a:r>
              <a:rPr lang="en-US" i="1" dirty="0"/>
              <a:t>in vivo </a:t>
            </a:r>
            <a:r>
              <a:rPr lang="en-US" dirty="0"/>
              <a:t>uterotrophic assay as well as uterotrophic predicts uterotrophic</a:t>
            </a:r>
          </a:p>
        </p:txBody>
      </p:sp>
      <p:pic>
        <p:nvPicPr>
          <p:cNvPr id="3" name="Picture 2" descr="tmp3918.tmp"/>
          <p:cNvPicPr>
            <a:picLocks/>
          </p:cNvPicPr>
          <p:nvPr/>
        </p:nvPicPr>
        <p:blipFill rotWithShape="1">
          <a:blip r:embed="rId2" cstate="print"/>
          <a:srcRect l="3311" r="11858"/>
          <a:stretch/>
        </p:blipFill>
        <p:spPr>
          <a:xfrm>
            <a:off x="76911" y="903446"/>
            <a:ext cx="7315201" cy="5537200"/>
          </a:xfrm>
          <a:prstGeom prst="rect">
            <a:avLst/>
          </a:prstGeom>
        </p:spPr>
      </p:pic>
      <p:sp>
        <p:nvSpPr>
          <p:cNvPr id="5" name="Rectangle 4"/>
          <p:cNvSpPr/>
          <p:nvPr/>
        </p:nvSpPr>
        <p:spPr>
          <a:xfrm>
            <a:off x="2614650" y="6219794"/>
            <a:ext cx="3252750" cy="400110"/>
          </a:xfrm>
          <a:prstGeom prst="rect">
            <a:avLst/>
          </a:prstGeom>
          <a:solidFill>
            <a:schemeClr val="bg1"/>
          </a:solidFill>
        </p:spPr>
        <p:txBody>
          <a:bodyPr wrap="none">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Rank Order (ER Agonist AUC)</a:t>
            </a:r>
          </a:p>
        </p:txBody>
      </p:sp>
      <p:cxnSp>
        <p:nvCxnSpPr>
          <p:cNvPr id="6" name="Straight Arrow Connector 5"/>
          <p:cNvCxnSpPr/>
          <p:nvPr/>
        </p:nvCxnSpPr>
        <p:spPr>
          <a:xfrm flipH="1">
            <a:off x="3196126" y="3869822"/>
            <a:ext cx="304800" cy="3265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0926" y="3412622"/>
            <a:ext cx="15716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rPr>
              <a:t>Kaempferol</a:t>
            </a: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descr="250px-Kaempferol.svg copy.png"/>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5726" y="2422022"/>
            <a:ext cx="1600200" cy="908913"/>
          </a:xfrm>
          <a:prstGeom prst="rect">
            <a:avLst/>
          </a:prstGeom>
        </p:spPr>
      </p:pic>
      <p:pic>
        <p:nvPicPr>
          <p:cNvPr id="12" name="Picture 11" descr="d444.jpg"/>
          <p:cNvPicPr>
            <a:picLocks noChangeAspect="1"/>
          </p:cNvPicPr>
          <p:nvPr/>
        </p:nvPicPr>
        <p:blipFill>
          <a:blip r:embed="rId5" cstate="print"/>
          <a:stretch>
            <a:fillRect/>
          </a:stretch>
        </p:blipFill>
        <p:spPr>
          <a:xfrm>
            <a:off x="4415824" y="3740328"/>
            <a:ext cx="1475656" cy="1314450"/>
          </a:xfrm>
          <a:prstGeom prst="rect">
            <a:avLst/>
          </a:prstGeom>
        </p:spPr>
      </p:pic>
      <p:sp>
        <p:nvSpPr>
          <p:cNvPr id="22" name="Rectangle 21"/>
          <p:cNvSpPr/>
          <p:nvPr/>
        </p:nvSpPr>
        <p:spPr>
          <a:xfrm>
            <a:off x="7772400" y="914400"/>
            <a:ext cx="8382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p:nvPr/>
        </p:nvSpPr>
        <p:spPr>
          <a:xfrm>
            <a:off x="33215" y="801077"/>
            <a:ext cx="8382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a:off x="152400" y="2819400"/>
            <a:ext cx="271585"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 name="Group 12"/>
          <p:cNvGrpSpPr/>
          <p:nvPr/>
        </p:nvGrpSpPr>
        <p:grpSpPr>
          <a:xfrm>
            <a:off x="1511343" y="4295926"/>
            <a:ext cx="1276350" cy="772122"/>
            <a:chOff x="6629400" y="2133600"/>
            <a:chExt cx="1276350" cy="772122"/>
          </a:xfrm>
        </p:grpSpPr>
        <p:grpSp>
          <p:nvGrpSpPr>
            <p:cNvPr id="14" name="Group 12"/>
            <p:cNvGrpSpPr/>
            <p:nvPr/>
          </p:nvGrpSpPr>
          <p:grpSpPr>
            <a:xfrm>
              <a:off x="6629400" y="2133600"/>
              <a:ext cx="1276350" cy="772122"/>
              <a:chOff x="7391400" y="4343400"/>
              <a:chExt cx="1276350" cy="772122"/>
            </a:xfrm>
          </p:grpSpPr>
          <p:grpSp>
            <p:nvGrpSpPr>
              <p:cNvPr id="16" name="Group 20"/>
              <p:cNvGrpSpPr/>
              <p:nvPr/>
            </p:nvGrpSpPr>
            <p:grpSpPr>
              <a:xfrm>
                <a:off x="7391400" y="4343400"/>
                <a:ext cx="1276350" cy="772122"/>
                <a:chOff x="7562850" y="1771650"/>
                <a:chExt cx="1447800" cy="950304"/>
              </a:xfrm>
              <a:effectLst/>
            </p:grpSpPr>
            <p:sp>
              <p:nvSpPr>
                <p:cNvPr id="18" name="TextBox 17"/>
                <p:cNvSpPr txBox="1"/>
                <p:nvPr/>
              </p:nvSpPr>
              <p:spPr>
                <a:xfrm>
                  <a:off x="7943850" y="2343152"/>
                  <a:ext cx="764048" cy="378802"/>
                </a:xfrm>
                <a:prstGeom prst="rect">
                  <a:avLst/>
                </a:prstGeom>
                <a:solidFill>
                  <a:schemeClr val="bg1"/>
                </a:solidFill>
                <a:ln>
                  <a:solidFill>
                    <a:schemeClr val="bg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Active</a:t>
                  </a:r>
                </a:p>
              </p:txBody>
            </p:sp>
            <p:sp>
              <p:nvSpPr>
                <p:cNvPr id="19" name="TextBox 18"/>
                <p:cNvSpPr txBox="1"/>
                <p:nvPr/>
              </p:nvSpPr>
              <p:spPr>
                <a:xfrm>
                  <a:off x="7952578" y="2057720"/>
                  <a:ext cx="911319" cy="378802"/>
                </a:xfrm>
                <a:prstGeom prst="rect">
                  <a:avLst/>
                </a:prstGeom>
                <a:solidFill>
                  <a:schemeClr val="bg1"/>
                </a:solidFill>
                <a:ln>
                  <a:solidFill>
                    <a:schemeClr val="bg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Inactive</a:t>
                  </a:r>
                </a:p>
              </p:txBody>
            </p:sp>
            <p:sp>
              <p:nvSpPr>
                <p:cNvPr id="20" name="TextBox 19"/>
                <p:cNvSpPr txBox="1"/>
                <p:nvPr/>
              </p:nvSpPr>
              <p:spPr>
                <a:xfrm>
                  <a:off x="7562850" y="1771650"/>
                  <a:ext cx="1297919" cy="338554"/>
                </a:xfrm>
                <a:prstGeom prst="rect">
                  <a:avLst/>
                </a:prstGeom>
                <a:solidFill>
                  <a:schemeClr val="bg1"/>
                </a:solidFill>
                <a:ln>
                  <a:solidFill>
                    <a:schemeClr val="bg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Uterotrophic</a:t>
                  </a:r>
                  <a:r>
                    <a:rPr kumimoji="0" lang="en-US" sz="1400" b="0" i="0" u="none" strike="noStrike" kern="0" cap="none" spc="0" normalizeH="0" baseline="0" noProof="0" dirty="0">
                      <a:ln>
                        <a:noFill/>
                      </a:ln>
                      <a:solidFill>
                        <a:sysClr val="windowText" lastClr="000000"/>
                      </a:solidFill>
                      <a:effectLst/>
                      <a:uLnTx/>
                      <a:uFillTx/>
                    </a:rPr>
                    <a:t> </a:t>
                  </a:r>
                </a:p>
              </p:txBody>
            </p:sp>
            <p:sp>
              <p:nvSpPr>
                <p:cNvPr id="21" name="Rectangle 20"/>
                <p:cNvSpPr/>
                <p:nvPr/>
              </p:nvSpPr>
              <p:spPr>
                <a:xfrm>
                  <a:off x="7562850" y="1771650"/>
                  <a:ext cx="1447800" cy="914400"/>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grpSp>
          <p:pic>
            <p:nvPicPr>
              <p:cNvPr id="17" name="Picture 4"/>
              <p:cNvPicPr>
                <a:picLocks noChangeAspect="1" noChangeArrowheads="1"/>
              </p:cNvPicPr>
              <p:nvPr/>
            </p:nvPicPr>
            <p:blipFill>
              <a:blip r:embed="rId6" cstate="print"/>
              <a:srcRect/>
              <a:stretch>
                <a:fillRect/>
              </a:stretch>
            </p:blipFill>
            <p:spPr bwMode="auto">
              <a:xfrm>
                <a:off x="7621749" y="4887678"/>
                <a:ext cx="174171" cy="159657"/>
              </a:xfrm>
              <a:prstGeom prst="rect">
                <a:avLst/>
              </a:prstGeom>
              <a:noFill/>
              <a:ln w="9525">
                <a:solidFill>
                  <a:schemeClr val="bg1"/>
                </a:solidFill>
                <a:miter lim="800000"/>
                <a:headEnd/>
                <a:tailEnd/>
              </a:ln>
            </p:spPr>
          </p:pic>
        </p:grpSp>
        <p:pic>
          <p:nvPicPr>
            <p:cNvPr id="15" name="Picture 14" descr="Screen Shot 2015-03-20 at 9.54.34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3403" y="2428059"/>
              <a:ext cx="165100" cy="171704"/>
            </a:xfrm>
            <a:prstGeom prst="rect">
              <a:avLst/>
            </a:prstGeom>
          </p:spPr>
        </p:pic>
      </p:grpSp>
      <p:grpSp>
        <p:nvGrpSpPr>
          <p:cNvPr id="9" name="Group 43"/>
          <p:cNvGrpSpPr/>
          <p:nvPr/>
        </p:nvGrpSpPr>
        <p:grpSpPr>
          <a:xfrm>
            <a:off x="5695367" y="4552336"/>
            <a:ext cx="479618" cy="1051085"/>
            <a:chOff x="5992473" y="4501990"/>
            <a:chExt cx="479618" cy="1051085"/>
          </a:xfrm>
        </p:grpSpPr>
        <p:cxnSp>
          <p:nvCxnSpPr>
            <p:cNvPr id="10" name="Straight Arrow Connector 9"/>
            <p:cNvCxnSpPr/>
            <p:nvPr/>
          </p:nvCxnSpPr>
          <p:spPr>
            <a:xfrm>
              <a:off x="6206285" y="4871322"/>
              <a:ext cx="108791" cy="6817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92473" y="450199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D4</a:t>
              </a:r>
            </a:p>
          </p:txBody>
        </p:sp>
      </p:grpSp>
      <p:cxnSp>
        <p:nvCxnSpPr>
          <p:cNvPr id="25" name="Straight Connector 24"/>
          <p:cNvCxnSpPr/>
          <p:nvPr/>
        </p:nvCxnSpPr>
        <p:spPr>
          <a:xfrm flipV="1">
            <a:off x="1371650" y="5218134"/>
            <a:ext cx="6388000" cy="65368"/>
          </a:xfrm>
          <a:prstGeom prst="line">
            <a:avLst/>
          </a:prstGeom>
          <a:ln w="444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31296" y="979557"/>
            <a:ext cx="4369056" cy="707886"/>
          </a:xfrm>
          <a:prstGeom prst="rect">
            <a:avLst/>
          </a:prstGeom>
          <a:noFill/>
          <a:ln>
            <a:solidFill>
              <a:schemeClr val="bg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Restrict to chemicals with consistent results from the literature</a:t>
            </a:r>
          </a:p>
        </p:txBody>
      </p:sp>
      <p:sp>
        <p:nvSpPr>
          <p:cNvPr id="29" name="TextBox 28"/>
          <p:cNvSpPr txBox="1"/>
          <p:nvPr/>
        </p:nvSpPr>
        <p:spPr>
          <a:xfrm>
            <a:off x="6858000" y="6557986"/>
            <a:ext cx="231178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Browne et al. ES&amp;T (2015)</a:t>
            </a:r>
          </a:p>
        </p:txBody>
      </p:sp>
      <p:sp>
        <p:nvSpPr>
          <p:cNvPr id="4" name="Rectangle 3"/>
          <p:cNvSpPr/>
          <p:nvPr/>
        </p:nvSpPr>
        <p:spPr>
          <a:xfrm rot="16200000">
            <a:off x="-935162" y="3076742"/>
            <a:ext cx="2586410" cy="400110"/>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ER Agonist  AUC</a:t>
            </a:r>
          </a:p>
        </p:txBody>
      </p:sp>
      <p:graphicFrame>
        <p:nvGraphicFramePr>
          <p:cNvPr id="34" name="Table 33"/>
          <p:cNvGraphicFramePr>
            <a:graphicFrameLocks noGrp="1"/>
          </p:cNvGraphicFramePr>
          <p:nvPr>
            <p:extLst/>
          </p:nvPr>
        </p:nvGraphicFramePr>
        <p:xfrm>
          <a:off x="6392903" y="1763282"/>
          <a:ext cx="2383628" cy="2595880"/>
        </p:xfrm>
        <a:graphic>
          <a:graphicData uri="http://schemas.openxmlformats.org/drawingml/2006/table">
            <a:tbl>
              <a:tblPr bandRow="1">
                <a:effectLst>
                  <a:outerShdw blurRad="63500" sx="102000" sy="102000" algn="ctr" rotWithShape="0">
                    <a:prstClr val="black">
                      <a:alpha val="40000"/>
                    </a:prstClr>
                  </a:outerShdw>
                </a:effectLst>
                <a:tableStyleId>{7E9639D4-E3E2-4D34-9284-5A2195B3D0D7}</a:tableStyleId>
              </a:tblPr>
              <a:tblGrid>
                <a:gridCol w="1776877">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tblGrid>
              <a:tr h="370840">
                <a:tc>
                  <a:txBody>
                    <a:bodyPr/>
                    <a:lstStyle/>
                    <a:p>
                      <a:r>
                        <a:rPr lang="en-US" sz="1600" dirty="0"/>
                        <a:t>True Positive</a:t>
                      </a:r>
                    </a:p>
                  </a:txBody>
                  <a:tcPr>
                    <a:solidFill>
                      <a:schemeClr val="bg1">
                        <a:lumMod val="95000"/>
                      </a:schemeClr>
                    </a:solidFill>
                  </a:tcPr>
                </a:tc>
                <a:tc>
                  <a:txBody>
                    <a:bodyPr/>
                    <a:lstStyle/>
                    <a:p>
                      <a:pPr algn="r"/>
                      <a:r>
                        <a:rPr lang="en-US" sz="1600" dirty="0"/>
                        <a:t>29</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r>
                        <a:rPr lang="en-US" sz="1600" dirty="0"/>
                        <a:t>True Negative</a:t>
                      </a:r>
                    </a:p>
                  </a:txBody>
                  <a:tcPr>
                    <a:solidFill>
                      <a:schemeClr val="bg1">
                        <a:lumMod val="95000"/>
                      </a:schemeClr>
                    </a:solidFill>
                  </a:tcPr>
                </a:tc>
                <a:tc>
                  <a:txBody>
                    <a:bodyPr/>
                    <a:lstStyle/>
                    <a:p>
                      <a:pPr algn="r"/>
                      <a:r>
                        <a:rPr lang="en-US" sz="1600" dirty="0"/>
                        <a:t>50</a:t>
                      </a: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r>
                        <a:rPr lang="en-US" sz="1600" dirty="0"/>
                        <a:t>False Positive </a:t>
                      </a:r>
                    </a:p>
                  </a:txBody>
                  <a:tcPr>
                    <a:solidFill>
                      <a:schemeClr val="bg1">
                        <a:lumMod val="95000"/>
                      </a:schemeClr>
                    </a:solidFill>
                  </a:tcPr>
                </a:tc>
                <a:tc>
                  <a:txBody>
                    <a:bodyPr/>
                    <a:lstStyle/>
                    <a:p>
                      <a:pPr algn="r"/>
                      <a:r>
                        <a:rPr lang="en-US" sz="1600" dirty="0"/>
                        <a:t>1</a:t>
                      </a: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r>
                        <a:rPr lang="en-US" sz="1600" dirty="0"/>
                        <a:t>False Negative</a:t>
                      </a:r>
                    </a:p>
                  </a:txBody>
                  <a:tcPr>
                    <a:solidFill>
                      <a:schemeClr val="bg1">
                        <a:lumMod val="95000"/>
                      </a:schemeClr>
                    </a:solidFill>
                  </a:tcPr>
                </a:tc>
                <a:tc>
                  <a:txBody>
                    <a:bodyPr/>
                    <a:lstStyle/>
                    <a:p>
                      <a:pPr algn="r"/>
                      <a:r>
                        <a:rPr lang="en-US" sz="1600" dirty="0"/>
                        <a:t>1</a:t>
                      </a:r>
                    </a:p>
                  </a:txBody>
                  <a:tcPr>
                    <a:solidFill>
                      <a:schemeClr val="bg1">
                        <a:lumMod val="95000"/>
                      </a:schemeClr>
                    </a:solidFill>
                  </a:tcPr>
                </a:tc>
                <a:extLst>
                  <a:ext uri="{0D108BD9-81ED-4DB2-BD59-A6C34878D82A}">
                    <a16:rowId xmlns:a16="http://schemas.microsoft.com/office/drawing/2014/main" val="10003"/>
                  </a:ext>
                </a:extLst>
              </a:tr>
              <a:tr h="370840">
                <a:tc>
                  <a:txBody>
                    <a:bodyPr/>
                    <a:lstStyle/>
                    <a:p>
                      <a:r>
                        <a:rPr lang="en-US" sz="1600" b="1" dirty="0"/>
                        <a:t>Accuracy </a:t>
                      </a:r>
                    </a:p>
                  </a:txBody>
                  <a:tcPr>
                    <a:solidFill>
                      <a:schemeClr val="bg2"/>
                    </a:solidFill>
                  </a:tcPr>
                </a:tc>
                <a:tc>
                  <a:txBody>
                    <a:bodyPr/>
                    <a:lstStyle/>
                    <a:p>
                      <a:pPr algn="r"/>
                      <a:r>
                        <a:rPr lang="en-US" sz="1600" b="1" dirty="0"/>
                        <a:t>0.97</a:t>
                      </a:r>
                    </a:p>
                  </a:txBody>
                  <a:tcPr>
                    <a:solidFill>
                      <a:schemeClr val="bg2"/>
                    </a:solidFill>
                  </a:tcPr>
                </a:tc>
                <a:extLst>
                  <a:ext uri="{0D108BD9-81ED-4DB2-BD59-A6C34878D82A}">
                    <a16:rowId xmlns:a16="http://schemas.microsoft.com/office/drawing/2014/main" val="10004"/>
                  </a:ext>
                </a:extLst>
              </a:tr>
              <a:tr h="370840">
                <a:tc>
                  <a:txBody>
                    <a:bodyPr/>
                    <a:lstStyle/>
                    <a:p>
                      <a:r>
                        <a:rPr lang="en-US" sz="1600" b="1" dirty="0"/>
                        <a:t>Sensitivity</a:t>
                      </a:r>
                    </a:p>
                  </a:txBody>
                  <a:tcPr>
                    <a:solidFill>
                      <a:schemeClr val="bg2"/>
                    </a:solidFill>
                  </a:tcPr>
                </a:tc>
                <a:tc>
                  <a:txBody>
                    <a:bodyPr/>
                    <a:lstStyle/>
                    <a:p>
                      <a:pPr algn="r"/>
                      <a:r>
                        <a:rPr lang="en-US" sz="1600" b="1" dirty="0"/>
                        <a:t>0.97</a:t>
                      </a:r>
                    </a:p>
                  </a:txBody>
                  <a:tcPr>
                    <a:solidFill>
                      <a:schemeClr val="bg2"/>
                    </a:solidFill>
                  </a:tcPr>
                </a:tc>
                <a:extLst>
                  <a:ext uri="{0D108BD9-81ED-4DB2-BD59-A6C34878D82A}">
                    <a16:rowId xmlns:a16="http://schemas.microsoft.com/office/drawing/2014/main" val="10005"/>
                  </a:ext>
                </a:extLst>
              </a:tr>
              <a:tr h="370840">
                <a:tc>
                  <a:txBody>
                    <a:bodyPr/>
                    <a:lstStyle/>
                    <a:p>
                      <a:r>
                        <a:rPr lang="en-US" sz="1600" b="1" dirty="0"/>
                        <a:t>Specificity</a:t>
                      </a:r>
                    </a:p>
                  </a:txBody>
                  <a:tcPr>
                    <a:solidFill>
                      <a:schemeClr val="bg2"/>
                    </a:solidFill>
                  </a:tcPr>
                </a:tc>
                <a:tc>
                  <a:txBody>
                    <a:bodyPr/>
                    <a:lstStyle/>
                    <a:p>
                      <a:pPr algn="r"/>
                      <a:r>
                        <a:rPr lang="en-US" sz="1600" b="1" dirty="0"/>
                        <a:t>0.98</a:t>
                      </a:r>
                    </a:p>
                  </a:txBody>
                  <a:tcP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91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1284" y="182983"/>
            <a:ext cx="6905767" cy="801300"/>
          </a:xfrm>
        </p:spPr>
        <p:txBody>
          <a:bodyPr>
            <a:normAutofit fontScale="90000"/>
          </a:bodyPr>
          <a:lstStyle/>
          <a:p>
            <a:r>
              <a:rPr lang="en-US" sz="3100" dirty="0"/>
              <a:t>Prioritization (Replacement) Example</a:t>
            </a:r>
            <a:br>
              <a:rPr lang="en-US" sz="3100" dirty="0"/>
            </a:br>
            <a:r>
              <a:rPr lang="en-US" sz="2700" dirty="0"/>
              <a:t>Compare predicted exposure and hazard POD</a:t>
            </a:r>
          </a:p>
        </p:txBody>
      </p:sp>
      <p:sp>
        <p:nvSpPr>
          <p:cNvPr id="2" name="Slide Number Placeholder 1"/>
          <p:cNvSpPr>
            <a:spLocks noGrp="1"/>
          </p:cNvSpPr>
          <p:nvPr>
            <p:ph type="sldNum" sz="quarter" idx="4294967295"/>
          </p:nvPr>
        </p:nvSpPr>
        <p:spPr>
          <a:xfrm>
            <a:off x="6553200" y="6224588"/>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2D3D37-D3A3-40C7-BBB9-7B56940D5093}" type="slidenum">
              <a:rPr kumimoji="0" lang="en-US" sz="1000" b="1" i="0" u="none" strike="noStrike" kern="1200" cap="none" spc="0" normalizeH="0" baseline="0" noProof="0" smtClean="0">
                <a:ln>
                  <a:noFill/>
                </a:ln>
                <a:solidFill>
                  <a:srgbClr val="003F69"/>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1" i="0" u="none" strike="noStrike" kern="1200" cap="none" spc="0" normalizeH="0" baseline="0" noProof="0" dirty="0">
              <a:ln>
                <a:noFill/>
              </a:ln>
              <a:solidFill>
                <a:srgbClr val="003F69"/>
              </a:solidFill>
              <a:effectLst/>
              <a:uLnTx/>
              <a:uFillTx/>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17245" y="1173831"/>
            <a:ext cx="9028991" cy="4861209"/>
          </a:xfrm>
          <a:prstGeom prst="rect">
            <a:avLst/>
          </a:prstGeom>
        </p:spPr>
      </p:pic>
      <p:sp>
        <p:nvSpPr>
          <p:cNvPr id="3" name="TextBox 2"/>
          <p:cNvSpPr txBox="1"/>
          <p:nvPr/>
        </p:nvSpPr>
        <p:spPr>
          <a:xfrm>
            <a:off x="5760524" y="5019377"/>
            <a:ext cx="3383476" cy="1015663"/>
          </a:xfrm>
          <a:prstGeom prst="rect">
            <a:avLst/>
          </a:prstGeom>
          <a:noFill/>
        </p:spPr>
        <p:txBody>
          <a:bodyPr wrap="square" rtlCol="0">
            <a:spAutoFit/>
          </a:bodyPr>
          <a:lstStyle/>
          <a:p>
            <a:r>
              <a:rPr lang="en-US" dirty="0"/>
              <a:t>Compare estrogen receptor assay battery and exposure model</a:t>
            </a:r>
          </a:p>
        </p:txBody>
      </p:sp>
    </p:spTree>
    <p:extLst>
      <p:ext uri="{BB962C8B-B14F-4D97-AF65-F5344CB8AC3E}">
        <p14:creationId xmlns:p14="http://schemas.microsoft.com/office/powerpoint/2010/main" val="34161307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533400"/>
            <a:ext cx="7010400" cy="203579"/>
          </a:xfrm>
        </p:spPr>
        <p:txBody>
          <a:bodyPr/>
          <a:lstStyle/>
          <a:p>
            <a:r>
              <a:rPr lang="en-US" sz="2400" dirty="0"/>
              <a:t>Moving Towards Regulatory Acceptance</a:t>
            </a:r>
            <a:br>
              <a:rPr lang="en-US" sz="2400" dirty="0"/>
            </a:br>
            <a:r>
              <a:rPr lang="en-US" sz="2400" dirty="0"/>
              <a:t>From FIFRA SAP, December 2014</a:t>
            </a:r>
          </a:p>
        </p:txBody>
      </p:sp>
      <p:sp>
        <p:nvSpPr>
          <p:cNvPr id="4" name="Content Placeholder 3"/>
          <p:cNvSpPr>
            <a:spLocks noGrp="1"/>
          </p:cNvSpPr>
          <p:nvPr>
            <p:ph idx="1"/>
          </p:nvPr>
        </p:nvSpPr>
        <p:spPr>
          <a:xfrm>
            <a:off x="325271" y="1049208"/>
            <a:ext cx="8491183" cy="4724400"/>
          </a:xfrm>
        </p:spPr>
        <p:txBody>
          <a:bodyPr/>
          <a:lstStyle/>
          <a:p>
            <a:r>
              <a:rPr lang="en-US" sz="2000" dirty="0"/>
              <a:t>Can the ER Model be used for prioritization?</a:t>
            </a:r>
          </a:p>
          <a:p>
            <a:pPr lvl="1"/>
            <a:r>
              <a:rPr lang="en-US" sz="1600" dirty="0"/>
              <a:t>“… the ER AUC appears to be an </a:t>
            </a:r>
            <a:r>
              <a:rPr lang="en-US" sz="1600" b="1" u="sng" dirty="0"/>
              <a:t>appropriate tool for chemical prioritization</a:t>
            </a:r>
            <a:r>
              <a:rPr lang="en-US" sz="1600" dirty="0"/>
              <a:t> for … the EDSP universe compounds.”</a:t>
            </a:r>
          </a:p>
          <a:p>
            <a:endParaRPr lang="en-US" sz="2000" dirty="0"/>
          </a:p>
          <a:p>
            <a:r>
              <a:rPr lang="en-US" sz="2000" dirty="0"/>
              <a:t>Can the ER model substitute for the Tier 1 ER in vitro and uterotrophic assays?</a:t>
            </a:r>
          </a:p>
          <a:p>
            <a:pPr lvl="1"/>
            <a:r>
              <a:rPr lang="en-US" sz="1600" dirty="0"/>
              <a:t>“… </a:t>
            </a:r>
            <a:r>
              <a:rPr lang="en-US" sz="1600" b="1" u="sng" dirty="0"/>
              <a:t>replacement of the Tier 1 </a:t>
            </a:r>
            <a:r>
              <a:rPr lang="en-US" sz="1600" b="1" i="1" u="sng" dirty="0"/>
              <a:t>in vitro </a:t>
            </a:r>
            <a:r>
              <a:rPr lang="en-US" sz="1600" b="1" u="sng" dirty="0"/>
              <a:t>ER endpoints …with the ER AUC model will likely be a more effective and sensitive measure for the occurrence of estrogenic activity </a:t>
            </a:r>
            <a:r>
              <a:rPr lang="en-US" sz="1600" dirty="0"/>
              <a:t>…”</a:t>
            </a:r>
          </a:p>
          <a:p>
            <a:pPr lvl="1"/>
            <a:r>
              <a:rPr lang="en-US" sz="1600" dirty="0"/>
              <a:t>“… the Panel </a:t>
            </a:r>
            <a:r>
              <a:rPr lang="en-US" sz="1600" b="1" u="sng" dirty="0"/>
              <a:t>did not recommend that the uterotrophic assay be substituted </a:t>
            </a:r>
            <a:r>
              <a:rPr lang="en-US" sz="1600" dirty="0"/>
              <a:t>by the AUC model at this time. The Panel suggested that the EPA considers: 1) conducting limited uterotrophic and other Tier 1 in vivo assay testing, using the original Tier 1 Guidelines (and/or through literature curation)”</a:t>
            </a:r>
          </a:p>
          <a:p>
            <a:endParaRPr lang="en-US" sz="2000" dirty="0"/>
          </a:p>
          <a:p>
            <a:r>
              <a:rPr lang="en-US" sz="2000" dirty="0"/>
              <a:t>Based on follow-up presented here (FR notice, June 18 2015) …</a:t>
            </a:r>
          </a:p>
          <a:p>
            <a:pPr lvl="1"/>
            <a:r>
              <a:rPr lang="en-US" sz="1600" b="1" u="sng" dirty="0"/>
              <a:t>“EPA concludes that ER Model data are sufficient to satisfy the Tier 1 ER binding, ERTA and uterotrophic assay requirements.”</a:t>
            </a:r>
          </a:p>
        </p:txBody>
      </p:sp>
      <p:sp>
        <p:nvSpPr>
          <p:cNvPr id="2" name="Slide Number Placeholder 1"/>
          <p:cNvSpPr>
            <a:spLocks noGrp="1"/>
          </p:cNvSpPr>
          <p:nvPr>
            <p:ph type="sldNum" sz="quarter" idx="10"/>
          </p:nvPr>
        </p:nvSpPr>
        <p:spPr/>
        <p:txBody>
          <a:bodyPr/>
          <a:lstStyle/>
          <a:p>
            <a:pPr algn="r" rtl="0" eaLnBrk="0" fontAlgn="base" hangingPunct="0">
              <a:spcBef>
                <a:spcPct val="0"/>
              </a:spcBef>
              <a:spcAft>
                <a:spcPct val="0"/>
              </a:spcAft>
              <a:defRPr/>
            </a:pPr>
            <a:fld id="{192D3D37-D3A3-40C7-BBB9-7B56940D5093}"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27</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2247652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We are developing a minimal hazard battery</a:t>
            </a:r>
          </a:p>
          <a:p>
            <a:r>
              <a:rPr lang="en-US" dirty="0"/>
              <a:t>In combination with in vitro TK it can provide</a:t>
            </a:r>
          </a:p>
          <a:p>
            <a:pPr lvl="1"/>
            <a:r>
              <a:rPr lang="en-US" dirty="0"/>
              <a:t>in vitro LOAEC/NOAEC</a:t>
            </a:r>
          </a:p>
          <a:p>
            <a:pPr lvl="1"/>
            <a:r>
              <a:rPr lang="en-US" dirty="0"/>
              <a:t>In vivo POD estimate</a:t>
            </a:r>
          </a:p>
          <a:p>
            <a:pPr lvl="1"/>
            <a:r>
              <a:rPr lang="en-US" dirty="0"/>
              <a:t>Information on pathways perturbed above POD</a:t>
            </a:r>
          </a:p>
          <a:p>
            <a:r>
              <a:rPr lang="en-US" dirty="0"/>
              <a:t>Initial example is validated, based on:</a:t>
            </a:r>
          </a:p>
          <a:p>
            <a:pPr lvl="1"/>
            <a:r>
              <a:rPr lang="en-US" dirty="0"/>
              <a:t>Comparison with reference chemicals</a:t>
            </a:r>
          </a:p>
          <a:p>
            <a:pPr lvl="1"/>
            <a:r>
              <a:rPr lang="en-US" dirty="0"/>
              <a:t>Accounting for uncertainty in both in vitro and in vivo data</a:t>
            </a:r>
          </a:p>
          <a:p>
            <a:pPr lvl="1"/>
            <a:r>
              <a:rPr lang="en-US" dirty="0"/>
              <a:t>Uncertainty in both can be quantitative (POD value)</a:t>
            </a:r>
          </a:p>
          <a:p>
            <a:pPr lvl="1"/>
            <a:r>
              <a:rPr lang="en-US" dirty="0"/>
              <a:t>Uncertainty in both can be qualitative (active / inactive)</a:t>
            </a:r>
          </a:p>
          <a:p>
            <a:pPr lvl="1"/>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28</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26923589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Goal: assure that food-use chemicals are safe</a:t>
            </a:r>
          </a:p>
          <a:p>
            <a:endParaRPr lang="en-US" dirty="0"/>
          </a:p>
          <a:p>
            <a:r>
              <a:rPr lang="en-US" dirty="0"/>
              <a:t>How would we construct a cost-effective testing scheme to meet this goal?</a:t>
            </a:r>
          </a:p>
          <a:p>
            <a:endParaRPr lang="en-US" dirty="0"/>
          </a:p>
          <a:p>
            <a:r>
              <a:rPr lang="en-US" dirty="0"/>
              <a:t>How would we validate this approach?</a:t>
            </a:r>
          </a:p>
          <a:p>
            <a:endParaRPr lang="en-US" dirty="0"/>
          </a:p>
          <a:p>
            <a:r>
              <a:rPr lang="en-US" dirty="0"/>
              <a:t>What are (remaining) uncertainties?</a:t>
            </a:r>
          </a:p>
          <a:p>
            <a:pPr marL="0" indent="0">
              <a:buNone/>
            </a:pPr>
            <a:endParaRPr lang="en-US" dirty="0"/>
          </a:p>
          <a:p>
            <a:pPr lvl="1"/>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3</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1909373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2876046" y="1384300"/>
            <a:ext cx="5785353" cy="5433536"/>
            <a:chOff x="4438747" y="982887"/>
            <a:chExt cx="4132426" cy="4608021"/>
          </a:xfrm>
        </p:grpSpPr>
        <p:sp>
          <p:nvSpPr>
            <p:cNvPr id="9" name="TextBox 11"/>
            <p:cNvSpPr txBox="1">
              <a:spLocks noChangeArrowheads="1"/>
            </p:cNvSpPr>
            <p:nvPr/>
          </p:nvSpPr>
          <p:spPr bwMode="auto">
            <a:xfrm>
              <a:off x="4438747" y="3679414"/>
              <a:ext cx="1753025" cy="600337"/>
            </a:xfrm>
            <a:prstGeom prst="rect">
              <a:avLst/>
            </a:prstGeom>
            <a:noFill/>
            <a:ln w="9525">
              <a:noFill/>
              <a:miter lim="800000"/>
              <a:headEnd/>
              <a:tailEnd/>
            </a:ln>
          </p:spPr>
          <p:txBody>
            <a:bodyPr wrap="square">
              <a:spAutoFit/>
            </a:bodyPr>
            <a:lstStyle/>
            <a:p>
              <a:pPr algn="r"/>
              <a:r>
                <a:rPr lang="en-US" b="0" dirty="0"/>
                <a:t>Potential Exposure:</a:t>
              </a:r>
            </a:p>
            <a:p>
              <a:pPr algn="r"/>
              <a:r>
                <a:rPr lang="en-US" b="0" dirty="0"/>
                <a:t> ExpoCast</a:t>
              </a:r>
            </a:p>
          </p:txBody>
        </p:sp>
        <p:sp>
          <p:nvSpPr>
            <p:cNvPr id="10" name="Freeform 9"/>
            <p:cNvSpPr/>
            <p:nvPr/>
          </p:nvSpPr>
          <p:spPr bwMode="auto">
            <a:xfrm rot="5400000">
              <a:off x="5847638" y="247440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1" name="Freeform 10"/>
            <p:cNvSpPr/>
            <p:nvPr/>
          </p:nvSpPr>
          <p:spPr bwMode="auto">
            <a:xfrm rot="5400000">
              <a:off x="5847638" y="4047568"/>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cxnSp>
          <p:nvCxnSpPr>
            <p:cNvPr id="12" name="Straight Arrow Connector 11"/>
            <p:cNvCxnSpPr/>
            <p:nvPr/>
          </p:nvCxnSpPr>
          <p:spPr bwMode="auto">
            <a:xfrm flipV="1">
              <a:off x="6191771" y="1352219"/>
              <a:ext cx="1" cy="38703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TextBox 11"/>
            <p:cNvSpPr txBox="1">
              <a:spLocks noChangeArrowheads="1"/>
            </p:cNvSpPr>
            <p:nvPr/>
          </p:nvSpPr>
          <p:spPr bwMode="auto">
            <a:xfrm>
              <a:off x="5349231" y="982887"/>
              <a:ext cx="1323074" cy="339321"/>
            </a:xfrm>
            <a:prstGeom prst="rect">
              <a:avLst/>
            </a:prstGeom>
            <a:noFill/>
            <a:ln w="9525">
              <a:noFill/>
              <a:miter lim="800000"/>
              <a:headEnd/>
              <a:tailEnd/>
            </a:ln>
          </p:spPr>
          <p:txBody>
            <a:bodyPr wrap="none">
              <a:spAutoFit/>
            </a:bodyPr>
            <a:lstStyle/>
            <a:p>
              <a:r>
                <a:rPr lang="en-US" dirty="0"/>
                <a:t>m</a:t>
              </a:r>
              <a:r>
                <a:rPr lang="en-US" b="0" dirty="0"/>
                <a:t>g/kg BW/day</a:t>
              </a:r>
            </a:p>
          </p:txBody>
        </p:sp>
        <p:sp>
          <p:nvSpPr>
            <p:cNvPr id="14" name="TextBox 11"/>
            <p:cNvSpPr txBox="1">
              <a:spLocks noChangeArrowheads="1"/>
            </p:cNvSpPr>
            <p:nvPr/>
          </p:nvSpPr>
          <p:spPr bwMode="auto">
            <a:xfrm>
              <a:off x="4506695" y="1943469"/>
              <a:ext cx="1685077" cy="600337"/>
            </a:xfrm>
            <a:prstGeom prst="rect">
              <a:avLst/>
            </a:prstGeom>
            <a:noFill/>
            <a:ln w="9525">
              <a:noFill/>
              <a:miter lim="800000"/>
              <a:headEnd/>
              <a:tailEnd/>
            </a:ln>
          </p:spPr>
          <p:txBody>
            <a:bodyPr wrap="square">
              <a:spAutoFit/>
            </a:bodyPr>
            <a:lstStyle/>
            <a:p>
              <a:pPr algn="r"/>
              <a:r>
                <a:rPr lang="en-US" dirty="0"/>
                <a:t>Potential Hazard: </a:t>
              </a:r>
            </a:p>
            <a:p>
              <a:pPr algn="r"/>
              <a:r>
                <a:rPr lang="en-US" i="1" dirty="0"/>
                <a:t>In Vitro </a:t>
              </a:r>
              <a:r>
                <a:rPr lang="en-US" dirty="0"/>
                <a:t>+ HTTK</a:t>
              </a:r>
              <a:endParaRPr lang="en-US" b="0" dirty="0"/>
            </a:p>
          </p:txBody>
        </p:sp>
        <p:sp>
          <p:nvSpPr>
            <p:cNvPr id="15" name="Freeform 14"/>
            <p:cNvSpPr/>
            <p:nvPr/>
          </p:nvSpPr>
          <p:spPr bwMode="auto">
            <a:xfrm rot="5400000">
              <a:off x="6523031" y="2533954"/>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6" name="Freeform 15"/>
            <p:cNvSpPr/>
            <p:nvPr/>
          </p:nvSpPr>
          <p:spPr bwMode="auto">
            <a:xfrm rot="5400000">
              <a:off x="6523030" y="366466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7" name="Freeform 16"/>
            <p:cNvSpPr/>
            <p:nvPr/>
          </p:nvSpPr>
          <p:spPr bwMode="auto">
            <a:xfrm rot="5400000">
              <a:off x="7233988" y="2602227"/>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8" name="Freeform 17"/>
            <p:cNvSpPr/>
            <p:nvPr/>
          </p:nvSpPr>
          <p:spPr bwMode="auto">
            <a:xfrm rot="5400000">
              <a:off x="7865434" y="2653571"/>
              <a:ext cx="447920" cy="688261"/>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9" name="TextBox 11"/>
            <p:cNvSpPr txBox="1">
              <a:spLocks noChangeArrowheads="1"/>
            </p:cNvSpPr>
            <p:nvPr/>
          </p:nvSpPr>
          <p:spPr bwMode="auto">
            <a:xfrm>
              <a:off x="6158156" y="5037853"/>
              <a:ext cx="830411" cy="548134"/>
            </a:xfrm>
            <a:prstGeom prst="rect">
              <a:avLst/>
            </a:prstGeom>
            <a:noFill/>
            <a:ln w="9525">
              <a:noFill/>
              <a:miter lim="800000"/>
              <a:headEnd/>
              <a:tailEnd/>
            </a:ln>
          </p:spPr>
          <p:txBody>
            <a:bodyPr wrap="square">
              <a:spAutoFit/>
            </a:bodyPr>
            <a:lstStyle/>
            <a:p>
              <a:r>
                <a:rPr lang="en-US" sz="1800" dirty="0"/>
                <a:t>Low</a:t>
              </a:r>
            </a:p>
            <a:p>
              <a:r>
                <a:rPr lang="en-US" sz="1800" dirty="0"/>
                <a:t>Priority</a:t>
              </a:r>
            </a:p>
          </p:txBody>
        </p:sp>
        <p:sp>
          <p:nvSpPr>
            <p:cNvPr id="20" name="TextBox 11"/>
            <p:cNvSpPr txBox="1">
              <a:spLocks noChangeArrowheads="1"/>
            </p:cNvSpPr>
            <p:nvPr/>
          </p:nvSpPr>
          <p:spPr bwMode="auto">
            <a:xfrm>
              <a:off x="6914428" y="5042774"/>
              <a:ext cx="761984" cy="548134"/>
            </a:xfrm>
            <a:prstGeom prst="rect">
              <a:avLst/>
            </a:prstGeom>
            <a:noFill/>
            <a:ln w="9525">
              <a:noFill/>
              <a:miter lim="800000"/>
              <a:headEnd/>
              <a:tailEnd/>
            </a:ln>
          </p:spPr>
          <p:txBody>
            <a:bodyPr wrap="square">
              <a:spAutoFit/>
            </a:bodyPr>
            <a:lstStyle/>
            <a:p>
              <a:r>
                <a:rPr lang="en-US" sz="1800" dirty="0"/>
                <a:t>Medium</a:t>
              </a:r>
            </a:p>
            <a:p>
              <a:r>
                <a:rPr lang="en-US" sz="1800" b="0" dirty="0"/>
                <a:t>Priority</a:t>
              </a:r>
            </a:p>
          </p:txBody>
        </p:sp>
        <p:sp>
          <p:nvSpPr>
            <p:cNvPr id="21" name="TextBox 11"/>
            <p:cNvSpPr txBox="1">
              <a:spLocks noChangeArrowheads="1"/>
            </p:cNvSpPr>
            <p:nvPr/>
          </p:nvSpPr>
          <p:spPr bwMode="auto">
            <a:xfrm>
              <a:off x="7676412" y="5037862"/>
              <a:ext cx="894761" cy="548134"/>
            </a:xfrm>
            <a:prstGeom prst="rect">
              <a:avLst/>
            </a:prstGeom>
            <a:noFill/>
            <a:ln w="9525">
              <a:noFill/>
              <a:miter lim="800000"/>
              <a:headEnd/>
              <a:tailEnd/>
            </a:ln>
          </p:spPr>
          <p:txBody>
            <a:bodyPr wrap="square">
              <a:spAutoFit/>
            </a:bodyPr>
            <a:lstStyle/>
            <a:p>
              <a:r>
                <a:rPr lang="en-US" sz="1800" dirty="0"/>
                <a:t>High</a:t>
              </a:r>
            </a:p>
            <a:p>
              <a:r>
                <a:rPr lang="en-US" sz="1800" b="0" dirty="0"/>
                <a:t>Priority</a:t>
              </a:r>
            </a:p>
          </p:txBody>
        </p:sp>
      </p:grpSp>
      <p:sp>
        <p:nvSpPr>
          <p:cNvPr id="22" name="Title 21"/>
          <p:cNvSpPr>
            <a:spLocks noGrp="1"/>
          </p:cNvSpPr>
          <p:nvPr>
            <p:ph type="title"/>
          </p:nvPr>
        </p:nvSpPr>
        <p:spPr>
          <a:xfrm>
            <a:off x="2164831" y="432318"/>
            <a:ext cx="6798860" cy="392483"/>
          </a:xfrm>
          <a:effectLst>
            <a:outerShdw blurRad="50800" dist="38100" dir="2700000" algn="tl" rotWithShape="0">
              <a:schemeClr val="bg1">
                <a:alpha val="40000"/>
              </a:schemeClr>
            </a:outerShdw>
          </a:effectLst>
        </p:spPr>
        <p:txBody>
          <a:bodyPr>
            <a:noAutofit/>
          </a:bodyPr>
          <a:lstStyle/>
          <a:p>
            <a:r>
              <a:rPr lang="en-US" dirty="0"/>
              <a:t>Risk-based Approach</a:t>
            </a:r>
            <a:br>
              <a:rPr lang="en-US" dirty="0"/>
            </a:br>
            <a:r>
              <a:rPr lang="en-US" dirty="0"/>
              <a:t>Hazard + Exposure</a:t>
            </a:r>
          </a:p>
        </p:txBody>
      </p:sp>
      <p:sp>
        <p:nvSpPr>
          <p:cNvPr id="5" name="TextBox 4"/>
          <p:cNvSpPr txBox="1"/>
          <p:nvPr/>
        </p:nvSpPr>
        <p:spPr>
          <a:xfrm>
            <a:off x="292100" y="2641600"/>
            <a:ext cx="2603500" cy="1514261"/>
          </a:xfrm>
          <a:prstGeom prst="rect">
            <a:avLst/>
          </a:prstGeom>
          <a:noFill/>
          <a:ln>
            <a:solidFill>
              <a:schemeClr val="tx1"/>
            </a:solidFill>
          </a:ln>
        </p:spPr>
        <p:txBody>
          <a:bodyPr wrap="square" rtlCol="0">
            <a:spAutoFit/>
          </a:bodyPr>
          <a:lstStyle/>
          <a:p>
            <a:pPr>
              <a:lnSpc>
                <a:spcPct val="130000"/>
              </a:lnSpc>
            </a:pPr>
            <a:r>
              <a:rPr lang="en-US" sz="2400" dirty="0"/>
              <a:t>Semi-quantitative</a:t>
            </a:r>
          </a:p>
          <a:p>
            <a:pPr>
              <a:lnSpc>
                <a:spcPct val="130000"/>
              </a:lnSpc>
            </a:pPr>
            <a:r>
              <a:rPr lang="en-US" sz="2400" i="1" dirty="0"/>
              <a:t>In Vitro </a:t>
            </a:r>
            <a:r>
              <a:rPr lang="en-US" sz="2400" dirty="0"/>
              <a:t>to </a:t>
            </a:r>
            <a:r>
              <a:rPr lang="en-US" sz="2400" i="1" dirty="0"/>
              <a:t>In Vivo</a:t>
            </a:r>
          </a:p>
          <a:p>
            <a:pPr>
              <a:lnSpc>
                <a:spcPct val="130000"/>
              </a:lnSpc>
            </a:pPr>
            <a:r>
              <a:rPr lang="en-US" sz="2400" dirty="0"/>
              <a:t>Approach</a:t>
            </a:r>
          </a:p>
        </p:txBody>
      </p:sp>
    </p:spTree>
    <p:extLst>
      <p:ext uri="{BB962C8B-B14F-4D97-AF65-F5344CB8AC3E}">
        <p14:creationId xmlns:p14="http://schemas.microsoft.com/office/powerpoint/2010/main" val="263371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 Models / Data needed</a:t>
            </a:r>
          </a:p>
        </p:txBody>
      </p:sp>
      <p:sp>
        <p:nvSpPr>
          <p:cNvPr id="5" name="Content Placeholder 4"/>
          <p:cNvSpPr>
            <a:spLocks noGrp="1"/>
          </p:cNvSpPr>
          <p:nvPr>
            <p:ph idx="1"/>
          </p:nvPr>
        </p:nvSpPr>
        <p:spPr/>
        <p:txBody>
          <a:bodyPr/>
          <a:lstStyle/>
          <a:p>
            <a:r>
              <a:rPr lang="en-US" dirty="0"/>
              <a:t>Exposure information or model</a:t>
            </a:r>
          </a:p>
          <a:p>
            <a:pPr lvl="1"/>
            <a:r>
              <a:rPr lang="en-US" dirty="0"/>
              <a:t>Quantify in mg/kg/day</a:t>
            </a:r>
          </a:p>
          <a:p>
            <a:pPr lvl="1"/>
            <a:r>
              <a:rPr lang="en-US" dirty="0"/>
              <a:t>Include uncertainties</a:t>
            </a:r>
          </a:p>
          <a:p>
            <a:r>
              <a:rPr lang="en-US" dirty="0"/>
              <a:t>Hazard information or model</a:t>
            </a:r>
          </a:p>
          <a:p>
            <a:pPr lvl="1"/>
            <a:r>
              <a:rPr lang="en-US" dirty="0"/>
              <a:t>Start in vitro</a:t>
            </a:r>
          </a:p>
          <a:p>
            <a:pPr lvl="1"/>
            <a:r>
              <a:rPr lang="en-US" dirty="0"/>
              <a:t>Quantify in </a:t>
            </a:r>
            <a:r>
              <a:rPr lang="en-US" dirty="0" err="1"/>
              <a:t>uM</a:t>
            </a:r>
            <a:r>
              <a:rPr lang="en-US" dirty="0"/>
              <a:t> required to trigger bioactivity</a:t>
            </a:r>
          </a:p>
          <a:p>
            <a:pPr lvl="1"/>
            <a:r>
              <a:rPr lang="en-US" dirty="0"/>
              <a:t>Include uncertainties</a:t>
            </a:r>
          </a:p>
          <a:p>
            <a:r>
              <a:rPr lang="en-US" dirty="0"/>
              <a:t>Toxicokinetics</a:t>
            </a:r>
          </a:p>
          <a:p>
            <a:pPr lvl="1"/>
            <a:r>
              <a:rPr lang="en-US" dirty="0"/>
              <a:t>Use to convert between external dose and internal concentration</a:t>
            </a:r>
          </a:p>
          <a:p>
            <a:pPr lvl="1"/>
            <a:r>
              <a:rPr lang="en-US" dirty="0"/>
              <a:t>Include uncertainties</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5</a:t>
            </a:fld>
            <a:endParaRPr lang="en-US" sz="1000" b="1" kern="1200" dirty="0">
              <a:solidFill>
                <a:srgbClr val="003F69"/>
              </a:solidFill>
              <a:latin typeface="Arial" charset="0"/>
              <a:ea typeface="ＭＳ Ｐゴシック" pitchFamily="1" charset="-128"/>
              <a:cs typeface="+mn-cs"/>
            </a:endParaRPr>
          </a:p>
        </p:txBody>
      </p:sp>
      <p:pic>
        <p:nvPicPr>
          <p:cNvPr id="6" name="Picture 5"/>
          <p:cNvPicPr>
            <a:picLocks noChangeAspect="1"/>
          </p:cNvPicPr>
          <p:nvPr/>
        </p:nvPicPr>
        <p:blipFill rotWithShape="1">
          <a:blip r:embed="rId2"/>
          <a:srcRect l="41536" t="7448" b="14659"/>
          <a:stretch/>
        </p:blipFill>
        <p:spPr>
          <a:xfrm>
            <a:off x="6645898" y="1505575"/>
            <a:ext cx="2244566" cy="2868463"/>
          </a:xfrm>
          <a:prstGeom prst="rect">
            <a:avLst/>
          </a:prstGeom>
        </p:spPr>
      </p:pic>
    </p:spTree>
    <p:extLst>
      <p:ext uri="{BB962C8B-B14F-4D97-AF65-F5344CB8AC3E}">
        <p14:creationId xmlns:p14="http://schemas.microsoft.com/office/powerpoint/2010/main" val="11531055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079" y="87664"/>
            <a:ext cx="6597595" cy="1143000"/>
          </a:xfrm>
        </p:spPr>
        <p:txBody>
          <a:bodyPr>
            <a:noAutofit/>
          </a:bodyPr>
          <a:lstStyle/>
          <a:p>
            <a:r>
              <a:rPr lang="en-US" sz="3000" dirty="0"/>
              <a:t>Population and Exposure Modeling</a:t>
            </a:r>
          </a:p>
        </p:txBody>
      </p:sp>
      <p:sp>
        <p:nvSpPr>
          <p:cNvPr id="12" name="Rectangle 11"/>
          <p:cNvSpPr/>
          <p:nvPr/>
        </p:nvSpPr>
        <p:spPr bwMode="auto">
          <a:xfrm>
            <a:off x="2031985" y="2745949"/>
            <a:ext cx="164592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nvGrpSpPr>
          <p:cNvPr id="14" name="Group 54"/>
          <p:cNvGrpSpPr/>
          <p:nvPr/>
        </p:nvGrpSpPr>
        <p:grpSpPr>
          <a:xfrm>
            <a:off x="296103" y="1969376"/>
            <a:ext cx="1631096" cy="1950217"/>
            <a:chOff x="294967" y="3837962"/>
            <a:chExt cx="1631096" cy="1950217"/>
          </a:xfrm>
        </p:grpSpPr>
        <p:sp>
          <p:nvSpPr>
            <p:cNvPr id="15" name="Rounded Rectangle 14"/>
            <p:cNvSpPr/>
            <p:nvPr/>
          </p:nvSpPr>
          <p:spPr bwMode="auto">
            <a:xfrm>
              <a:off x="294967" y="3837962"/>
              <a:ext cx="1631096" cy="1876580"/>
            </a:xfrm>
            <a:prstGeom prst="roundRect">
              <a:avLst/>
            </a:prstGeom>
            <a:solidFill>
              <a:schemeClr val="bg1">
                <a:lumMod val="50000"/>
              </a:scheme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(Bio) Monitoring</a:t>
              </a:r>
            </a:p>
          </p:txBody>
        </p:sp>
        <p:sp>
          <p:nvSpPr>
            <p:cNvPr id="21" name="Rounded Rectangle 20"/>
            <p:cNvSpPr/>
            <p:nvPr/>
          </p:nvSpPr>
          <p:spPr bwMode="auto">
            <a:xfrm>
              <a:off x="459148" y="4601072"/>
              <a:ext cx="1285101" cy="427700"/>
            </a:xfrm>
            <a:prstGeom prst="roundRect">
              <a:avLst/>
            </a:prstGeom>
            <a:solidFill>
              <a:srgbClr val="5C5CC8"/>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Dataset 1</a:t>
              </a:r>
            </a:p>
          </p:txBody>
        </p:sp>
        <p:sp>
          <p:nvSpPr>
            <p:cNvPr id="22" name="Rounded Rectangle 21"/>
            <p:cNvSpPr/>
            <p:nvPr/>
          </p:nvSpPr>
          <p:spPr bwMode="auto">
            <a:xfrm>
              <a:off x="459148" y="5028772"/>
              <a:ext cx="1285101" cy="427700"/>
            </a:xfrm>
            <a:prstGeom prst="roundRect">
              <a:avLst/>
            </a:prstGeom>
            <a:solidFill>
              <a:srgbClr val="7030A0"/>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Dataset 2</a:t>
              </a:r>
            </a:p>
          </p:txBody>
        </p:sp>
        <p:sp>
          <p:nvSpPr>
            <p:cNvPr id="23" name="TextBox 22"/>
            <p:cNvSpPr txBox="1"/>
            <p:nvPr/>
          </p:nvSpPr>
          <p:spPr>
            <a:xfrm>
              <a:off x="813402" y="5141848"/>
              <a:ext cx="503664" cy="646331"/>
            </a:xfrm>
            <a:prstGeom prst="rect">
              <a:avLst/>
            </a:prstGeom>
            <a:noFill/>
          </p:spPr>
          <p:txBody>
            <a:bodyPr wrap="none" rtlCol="0">
              <a:spAutoFit/>
            </a:bodyPr>
            <a:lstStyle/>
            <a:p>
              <a:pPr eaLnBrk="0" hangingPunct="0"/>
              <a:r>
                <a:rPr lang="en-US" sz="3600" dirty="0">
                  <a:solidFill>
                    <a:srgbClr val="000000"/>
                  </a:solidFill>
                  <a:latin typeface="Calibri" pitchFamily="34" charset="0"/>
                  <a:ea typeface="ＭＳ Ｐゴシック" pitchFamily="1" charset="-128"/>
                  <a:cs typeface="Calibri" pitchFamily="34" charset="0"/>
                </a:rPr>
                <a:t>…</a:t>
              </a:r>
              <a:endParaRPr lang="en-US" sz="2400" dirty="0">
                <a:solidFill>
                  <a:srgbClr val="000000"/>
                </a:solidFill>
                <a:latin typeface="Calibri" pitchFamily="34" charset="0"/>
                <a:ea typeface="ＭＳ Ｐゴシック" pitchFamily="1" charset="-128"/>
                <a:cs typeface="Calibri" pitchFamily="34" charset="0"/>
              </a:endParaRPr>
            </a:p>
          </p:txBody>
        </p:sp>
      </p:grpSp>
      <p:grpSp>
        <p:nvGrpSpPr>
          <p:cNvPr id="24" name="Group 97"/>
          <p:cNvGrpSpPr/>
          <p:nvPr/>
        </p:nvGrpSpPr>
        <p:grpSpPr>
          <a:xfrm>
            <a:off x="2056559" y="2026419"/>
            <a:ext cx="1759790" cy="1759789"/>
            <a:chOff x="2122098" y="3968151"/>
            <a:chExt cx="1759790" cy="1759789"/>
          </a:xfrm>
        </p:grpSpPr>
        <p:sp>
          <p:nvSpPr>
            <p:cNvPr id="25" name="Right Brace 24"/>
            <p:cNvSpPr/>
            <p:nvPr/>
          </p:nvSpPr>
          <p:spPr bwMode="auto">
            <a:xfrm>
              <a:off x="2122098" y="3968151"/>
              <a:ext cx="241540" cy="1759789"/>
            </a:xfrm>
            <a:prstGeom prst="rightBrace">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ea typeface="ＭＳ Ｐゴシック" pitchFamily="1" charset="-128"/>
                <a:cs typeface="+mn-cs"/>
              </a:endParaRPr>
            </a:p>
          </p:txBody>
        </p:sp>
        <p:sp>
          <p:nvSpPr>
            <p:cNvPr id="26" name="TextBox 25"/>
            <p:cNvSpPr txBox="1"/>
            <p:nvPr/>
          </p:nvSpPr>
          <p:spPr>
            <a:xfrm>
              <a:off x="2415398" y="4278701"/>
              <a:ext cx="1466490" cy="1015663"/>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e.g., CDC NHANES study</a:t>
              </a:r>
            </a:p>
          </p:txBody>
        </p:sp>
      </p:grpSp>
      <p:sp>
        <p:nvSpPr>
          <p:cNvPr id="27" name="TextBox 26"/>
          <p:cNvSpPr txBox="1"/>
          <p:nvPr/>
        </p:nvSpPr>
        <p:spPr>
          <a:xfrm>
            <a:off x="7023113" y="6376697"/>
            <a:ext cx="1500732" cy="246221"/>
          </a:xfrm>
          <a:prstGeom prst="rect">
            <a:avLst/>
          </a:prstGeom>
          <a:noFill/>
        </p:spPr>
        <p:txBody>
          <a:bodyPr wrap="none" rtlCol="0">
            <a:spAutoFit/>
          </a:bodyPr>
          <a:lstStyle/>
          <a:p>
            <a:r>
              <a:rPr lang="en-US" sz="1000" dirty="0">
                <a:solidFill>
                  <a:srgbClr val="000000"/>
                </a:solidFill>
                <a:ea typeface="ＭＳ Ｐゴシック" pitchFamily="1" charset="-128"/>
                <a:cs typeface="+mn-cs"/>
              </a:rPr>
              <a:t>Wambaugh </a:t>
            </a:r>
            <a:r>
              <a:rPr lang="en-US" sz="1000" i="1" dirty="0">
                <a:solidFill>
                  <a:srgbClr val="000000"/>
                </a:solidFill>
                <a:ea typeface="ＭＳ Ｐゴシック" pitchFamily="1" charset="-128"/>
                <a:cs typeface="+mn-cs"/>
              </a:rPr>
              <a:t>et al.,</a:t>
            </a:r>
            <a:r>
              <a:rPr lang="en-US" sz="1000" dirty="0">
                <a:solidFill>
                  <a:srgbClr val="000000"/>
                </a:solidFill>
                <a:ea typeface="ＭＳ Ｐゴシック" pitchFamily="1" charset="-128"/>
                <a:cs typeface="+mn-cs"/>
              </a:rPr>
              <a:t> </a:t>
            </a:r>
            <a:r>
              <a:rPr lang="en-US" sz="1000" dirty="0"/>
              <a:t>2014</a:t>
            </a:r>
            <a:endParaRPr lang="en-US" sz="1000" dirty="0">
              <a:solidFill>
                <a:srgbClr val="000000"/>
              </a:solidFill>
              <a:ea typeface="ＭＳ Ｐゴシック" pitchFamily="1" charset="-128"/>
              <a:cs typeface="+mn-cs"/>
            </a:endParaRPr>
          </a:p>
        </p:txBody>
      </p:sp>
      <p:sp>
        <p:nvSpPr>
          <p:cNvPr id="28" name="Right Arrow 27"/>
          <p:cNvSpPr/>
          <p:nvPr/>
        </p:nvSpPr>
        <p:spPr bwMode="auto">
          <a:xfrm>
            <a:off x="5846311" y="2670843"/>
            <a:ext cx="1123784"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29" name="Oval 28"/>
          <p:cNvSpPr/>
          <p:nvPr/>
        </p:nvSpPr>
        <p:spPr bwMode="auto">
          <a:xfrm>
            <a:off x="7127888" y="470686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Predicted Exposures</a:t>
            </a:r>
          </a:p>
        </p:txBody>
      </p:sp>
      <p:sp>
        <p:nvSpPr>
          <p:cNvPr id="30" name="TextBox 29"/>
          <p:cNvSpPr txBox="1"/>
          <p:nvPr/>
        </p:nvSpPr>
        <p:spPr>
          <a:xfrm>
            <a:off x="888452" y="5689544"/>
            <a:ext cx="397866" cy="461665"/>
          </a:xfrm>
          <a:prstGeom prst="rect">
            <a:avLst/>
          </a:prstGeom>
          <a:noFill/>
        </p:spPr>
        <p:txBody>
          <a:bodyPr wrap="none" rtlCol="0">
            <a:spAutoFit/>
          </a:bodyPr>
          <a:lstStyle/>
          <a:p>
            <a:pPr eaLnBrk="0" hangingPunct="0"/>
            <a:r>
              <a:rPr lang="en-US" sz="2400" dirty="0">
                <a:solidFill>
                  <a:srgbClr val="000000"/>
                </a:solidFill>
                <a:latin typeface="Calibri" pitchFamily="34" charset="0"/>
                <a:ea typeface="ＭＳ Ｐゴシック" pitchFamily="1" charset="-128"/>
                <a:cs typeface="Calibri" pitchFamily="34" charset="0"/>
              </a:rPr>
              <a:t>…</a:t>
            </a:r>
          </a:p>
        </p:txBody>
      </p:sp>
      <p:sp>
        <p:nvSpPr>
          <p:cNvPr id="31" name="Rounded Rectangle 30"/>
          <p:cNvSpPr/>
          <p:nvPr/>
        </p:nvSpPr>
        <p:spPr bwMode="auto">
          <a:xfrm>
            <a:off x="464625" y="4900285"/>
            <a:ext cx="1285101" cy="427700"/>
          </a:xfrm>
          <a:prstGeom prst="roundRect">
            <a:avLst/>
          </a:prstGeom>
          <a:solidFill>
            <a:srgbClr val="4F81BD">
              <a:lumMod val="50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ea typeface="ＭＳ Ｐゴシック" pitchFamily="1" charset="-128"/>
                <a:cs typeface="Calibri" pitchFamily="34" charset="0"/>
              </a:rPr>
              <a:t>Use</a:t>
            </a:r>
          </a:p>
        </p:txBody>
      </p:sp>
      <p:sp>
        <p:nvSpPr>
          <p:cNvPr id="32" name="Rounded Rectangle 31"/>
          <p:cNvSpPr/>
          <p:nvPr/>
        </p:nvSpPr>
        <p:spPr bwMode="auto">
          <a:xfrm>
            <a:off x="464625" y="5327985"/>
            <a:ext cx="1285101" cy="427700"/>
          </a:xfrm>
          <a:prstGeom prst="roundRect">
            <a:avLst/>
          </a:prstGeom>
          <a:solidFill>
            <a:srgbClr val="3399FF"/>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ea typeface="ＭＳ Ｐゴシック" pitchFamily="1" charset="-128"/>
                <a:cs typeface="Calibri" pitchFamily="34" charset="0"/>
              </a:rPr>
              <a:t>Production Volume</a:t>
            </a:r>
          </a:p>
        </p:txBody>
      </p:sp>
      <p:sp>
        <p:nvSpPr>
          <p:cNvPr id="33" name="Oval 32"/>
          <p:cNvSpPr/>
          <p:nvPr/>
        </p:nvSpPr>
        <p:spPr bwMode="auto">
          <a:xfrm>
            <a:off x="7023113" y="228751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Inferred Exposures</a:t>
            </a:r>
          </a:p>
        </p:txBody>
      </p:sp>
      <p:sp>
        <p:nvSpPr>
          <p:cNvPr id="34" name="Rectangle 33"/>
          <p:cNvSpPr/>
          <p:nvPr/>
        </p:nvSpPr>
        <p:spPr bwMode="auto">
          <a:xfrm>
            <a:off x="5591499" y="2745949"/>
            <a:ext cx="216711"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5" name="Rectangle 34"/>
          <p:cNvSpPr/>
          <p:nvPr/>
        </p:nvSpPr>
        <p:spPr bwMode="auto">
          <a:xfrm>
            <a:off x="5371005" y="2745949"/>
            <a:ext cx="18288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6" name="Rectangle 35"/>
          <p:cNvSpPr/>
          <p:nvPr/>
        </p:nvSpPr>
        <p:spPr bwMode="auto">
          <a:xfrm>
            <a:off x="5244545" y="2745949"/>
            <a:ext cx="9144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7" name="TextBox 36"/>
          <p:cNvSpPr txBox="1"/>
          <p:nvPr/>
        </p:nvSpPr>
        <p:spPr>
          <a:xfrm>
            <a:off x="3601587" y="2560539"/>
            <a:ext cx="1724024" cy="523220"/>
          </a:xfrm>
          <a:prstGeom prst="rect">
            <a:avLst/>
          </a:prstGeom>
          <a:noFill/>
        </p:spPr>
        <p:txBody>
          <a:bodyPr wrap="square" rtlCol="0">
            <a:spAutoFit/>
          </a:bodyPr>
          <a:lstStyle/>
          <a:p>
            <a:pPr algn="ctr"/>
            <a:r>
              <a:rPr lang="en-US" sz="1400" dirty="0"/>
              <a:t>Pharmacokinetic Models</a:t>
            </a:r>
          </a:p>
        </p:txBody>
      </p:sp>
      <p:sp>
        <p:nvSpPr>
          <p:cNvPr id="38" name="Right Arrow 37"/>
          <p:cNvSpPr/>
          <p:nvPr/>
        </p:nvSpPr>
        <p:spPr bwMode="auto">
          <a:xfrm>
            <a:off x="2056559" y="5109243"/>
            <a:ext cx="4949897"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39" name="TextBox 38"/>
          <p:cNvSpPr txBox="1"/>
          <p:nvPr/>
        </p:nvSpPr>
        <p:spPr>
          <a:xfrm>
            <a:off x="2796988" y="3390980"/>
            <a:ext cx="2018200" cy="707886"/>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Estimate Uncertainty</a:t>
            </a:r>
          </a:p>
        </p:txBody>
      </p:sp>
      <p:sp>
        <p:nvSpPr>
          <p:cNvPr id="40" name="TextBox 39"/>
          <p:cNvSpPr txBox="1"/>
          <p:nvPr/>
        </p:nvSpPr>
        <p:spPr>
          <a:xfrm>
            <a:off x="5716751" y="2315724"/>
            <a:ext cx="1421059" cy="707886"/>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Calibrate models</a:t>
            </a:r>
          </a:p>
        </p:txBody>
      </p:sp>
      <p:grpSp>
        <p:nvGrpSpPr>
          <p:cNvPr id="41" name="Group 94"/>
          <p:cNvGrpSpPr/>
          <p:nvPr/>
        </p:nvGrpSpPr>
        <p:grpSpPr>
          <a:xfrm>
            <a:off x="2267133" y="2362816"/>
            <a:ext cx="3850006" cy="3519284"/>
            <a:chOff x="4232109" y="2428123"/>
            <a:chExt cx="3850006" cy="3519284"/>
          </a:xfrm>
        </p:grpSpPr>
        <p:cxnSp>
          <p:nvCxnSpPr>
            <p:cNvPr id="42" name="Straight Connector 41"/>
            <p:cNvCxnSpPr/>
            <p:nvPr/>
          </p:nvCxnSpPr>
          <p:spPr bwMode="auto">
            <a:xfrm flipV="1">
              <a:off x="4672370" y="3136009"/>
              <a:ext cx="2967295" cy="2301230"/>
            </a:xfrm>
            <a:prstGeom prst="line">
              <a:avLst/>
            </a:prstGeom>
            <a:solidFill>
              <a:srgbClr val="4F81BD"/>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4672370" y="2428123"/>
              <a:ext cx="0" cy="3084306"/>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4672370" y="5501529"/>
              <a:ext cx="3264721" cy="10900"/>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ounded Rectangle 44"/>
            <p:cNvSpPr/>
            <p:nvPr/>
          </p:nvSpPr>
          <p:spPr bwMode="auto">
            <a:xfrm rot="16200000">
              <a:off x="2960455" y="3862236"/>
              <a:ext cx="2990840"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ea typeface="ＭＳ Ｐゴシック" pitchFamily="1" charset="-128"/>
                  <a:cs typeface="Calibri" pitchFamily="34" charset="0"/>
                </a:rPr>
                <a:t>Inferred Exposure</a:t>
              </a:r>
            </a:p>
          </p:txBody>
        </p:sp>
        <p:sp>
          <p:nvSpPr>
            <p:cNvPr id="46" name="Oval 45"/>
            <p:cNvSpPr>
              <a:spLocks noChangeAspect="1"/>
            </p:cNvSpPr>
            <p:nvPr/>
          </p:nvSpPr>
          <p:spPr bwMode="auto">
            <a:xfrm>
              <a:off x="6847181"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7" name="Oval 46"/>
            <p:cNvSpPr>
              <a:spLocks noChangeAspect="1"/>
            </p:cNvSpPr>
            <p:nvPr/>
          </p:nvSpPr>
          <p:spPr bwMode="auto">
            <a:xfrm>
              <a:off x="6597198" y="404206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8" name="Oval 47"/>
            <p:cNvSpPr>
              <a:spLocks noChangeAspect="1"/>
            </p:cNvSpPr>
            <p:nvPr/>
          </p:nvSpPr>
          <p:spPr bwMode="auto">
            <a:xfrm>
              <a:off x="6763854"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9" name="Oval 48"/>
            <p:cNvSpPr>
              <a:spLocks noChangeAspect="1"/>
            </p:cNvSpPr>
            <p:nvPr/>
          </p:nvSpPr>
          <p:spPr bwMode="auto">
            <a:xfrm>
              <a:off x="6285717"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0" name="Oval 49"/>
            <p:cNvSpPr>
              <a:spLocks noChangeAspect="1"/>
            </p:cNvSpPr>
            <p:nvPr/>
          </p:nvSpPr>
          <p:spPr bwMode="auto">
            <a:xfrm>
              <a:off x="6202389" y="395873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1" name="Oval 50"/>
            <p:cNvSpPr>
              <a:spLocks noChangeAspect="1"/>
            </p:cNvSpPr>
            <p:nvPr/>
          </p:nvSpPr>
          <p:spPr bwMode="auto">
            <a:xfrm>
              <a:off x="5807773"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2" name="Oval 51"/>
            <p:cNvSpPr>
              <a:spLocks noChangeAspect="1"/>
            </p:cNvSpPr>
            <p:nvPr/>
          </p:nvSpPr>
          <p:spPr bwMode="auto">
            <a:xfrm>
              <a:off x="6285718" y="4511330"/>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3" name="Oval 52"/>
            <p:cNvSpPr>
              <a:spLocks noChangeAspect="1"/>
            </p:cNvSpPr>
            <p:nvPr/>
          </p:nvSpPr>
          <p:spPr bwMode="auto">
            <a:xfrm>
              <a:off x="5777074" y="480517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4" name="Oval 53"/>
            <p:cNvSpPr>
              <a:spLocks noChangeAspect="1"/>
            </p:cNvSpPr>
            <p:nvPr/>
          </p:nvSpPr>
          <p:spPr bwMode="auto">
            <a:xfrm>
              <a:off x="5399905" y="472184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5" name="Oval 54"/>
            <p:cNvSpPr>
              <a:spLocks noChangeAspect="1"/>
            </p:cNvSpPr>
            <p:nvPr/>
          </p:nvSpPr>
          <p:spPr bwMode="auto">
            <a:xfrm>
              <a:off x="5097292" y="523934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6" name="Oval 55"/>
            <p:cNvSpPr>
              <a:spLocks noChangeAspect="1"/>
            </p:cNvSpPr>
            <p:nvPr/>
          </p:nvSpPr>
          <p:spPr bwMode="auto">
            <a:xfrm>
              <a:off x="7360498" y="373944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7" name="Oval 56"/>
            <p:cNvSpPr>
              <a:spLocks noChangeAspect="1"/>
            </p:cNvSpPr>
            <p:nvPr/>
          </p:nvSpPr>
          <p:spPr bwMode="auto">
            <a:xfrm>
              <a:off x="7193842" y="338420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8" name="Oval 57"/>
            <p:cNvSpPr>
              <a:spLocks noChangeAspect="1"/>
            </p:cNvSpPr>
            <p:nvPr/>
          </p:nvSpPr>
          <p:spPr bwMode="auto">
            <a:xfrm>
              <a:off x="5013964" y="459465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9" name="Rounded Rectangle 58"/>
            <p:cNvSpPr/>
            <p:nvPr/>
          </p:nvSpPr>
          <p:spPr bwMode="auto">
            <a:xfrm>
              <a:off x="4761964" y="5499876"/>
              <a:ext cx="3320151"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ea typeface="ＭＳ Ｐゴシック" pitchFamily="1" charset="-128"/>
                  <a:cs typeface="Calibri" pitchFamily="34" charset="0"/>
                </a:rPr>
                <a:t>Predicted Exposure</a:t>
              </a:r>
            </a:p>
          </p:txBody>
        </p:sp>
      </p:grpSp>
      <p:cxnSp>
        <p:nvCxnSpPr>
          <p:cNvPr id="60" name="Straight Arrow Connector 59"/>
          <p:cNvCxnSpPr>
            <a:endCxn id="52" idx="0"/>
          </p:cNvCxnSpPr>
          <p:nvPr/>
        </p:nvCxnSpPr>
        <p:spPr>
          <a:xfrm>
            <a:off x="4348239" y="3641076"/>
            <a:ext cx="1" cy="8049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54333" y="1198609"/>
            <a:ext cx="7755778" cy="400110"/>
          </a:xfrm>
          <a:prstGeom prst="rect">
            <a:avLst/>
          </a:prstGeom>
          <a:noFill/>
        </p:spPr>
        <p:txBody>
          <a:bodyPr wrap="none" rtlCol="0">
            <a:spAutoFit/>
          </a:bodyPr>
          <a:lstStyle/>
          <a:p>
            <a:r>
              <a:rPr lang="en-US" sz="2000" i="1" dirty="0">
                <a:solidFill>
                  <a:srgbClr val="355777"/>
                </a:solidFill>
              </a:rPr>
              <a:t>Estimating Exposure and Associated Uncertainty with Limited Data</a:t>
            </a:r>
          </a:p>
        </p:txBody>
      </p:sp>
    </p:spTree>
    <p:extLst>
      <p:ext uri="{BB962C8B-B14F-4D97-AF65-F5344CB8AC3E}">
        <p14:creationId xmlns:p14="http://schemas.microsoft.com/office/powerpoint/2010/main" val="485972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dissolve">
                                      <p:cBhvr>
                                        <p:cTn id="9" dur="500"/>
                                        <p:tgtEl>
                                          <p:spTgt spid="1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hidden"/>
                                      </p:to>
                                    </p:set>
                                  </p:childTnLst>
                                </p:cTn>
                              </p:par>
                            </p:childTnLst>
                          </p:cTn>
                        </p:par>
                        <p:par>
                          <p:cTn id="60" fill="hold">
                            <p:stCondLst>
                              <p:cond delay="0"/>
                            </p:stCondLst>
                            <p:childTnLst>
                              <p:par>
                                <p:cTn id="61" presetID="0" presetClass="path" presetSubtype="0" accel="50000" decel="50000" fill="hold" grpId="1" nodeType="afterEffect">
                                  <p:stCondLst>
                                    <p:cond delay="0"/>
                                  </p:stCondLst>
                                  <p:childTnLst>
                                    <p:animMotion origin="layout" path="M -4.72222E-6 -7.40741E-7 C -0.13697 -0.01736 -0.27378 -0.03472 -0.37187 -0.00833 C -0.46996 0.01806 -0.55243 0.13056 -0.58854 0.15833 " pathEditMode="relative" rAng="0" ptsTypes="AAA">
                                      <p:cBhvr>
                                        <p:cTn id="62" dur="2000" fill="hold"/>
                                        <p:tgtEl>
                                          <p:spTgt spid="33"/>
                                        </p:tgtEl>
                                        <p:attrNameLst>
                                          <p:attrName>ppt_x</p:attrName>
                                          <p:attrName>ppt_y</p:attrName>
                                        </p:attrNameLst>
                                      </p:cBhvr>
                                      <p:rCtr x="-29427" y="6806"/>
                                    </p:animMotion>
                                  </p:childTnLst>
                                </p:cTn>
                              </p:par>
                              <p:par>
                                <p:cTn id="63" presetID="6" presetClass="emph" presetSubtype="0" fill="hold" grpId="2" nodeType="withEffect">
                                  <p:stCondLst>
                                    <p:cond delay="0"/>
                                  </p:stCondLst>
                                  <p:childTnLst>
                                    <p:animScale>
                                      <p:cBhvr>
                                        <p:cTn id="64" dur="2000" fill="hold"/>
                                        <p:tgtEl>
                                          <p:spTgt spid="33"/>
                                        </p:tgtEl>
                                      </p:cBhvr>
                                      <p:by x="2000" y="2000"/>
                                    </p:animScale>
                                  </p:childTnLst>
                                </p:cTn>
                              </p:par>
                              <p:par>
                                <p:cTn id="65" presetID="0" presetClass="path" presetSubtype="0" accel="50000" decel="50000" fill="hold" grpId="1" nodeType="withEffect">
                                  <p:stCondLst>
                                    <p:cond delay="0"/>
                                  </p:stCondLst>
                                  <p:childTnLst>
                                    <p:animMotion origin="layout" path="M -3.05556E-6 1.48148E-6 C -0.04149 0.06134 -0.08298 0.12268 -0.14791 0.13472 C -0.21284 0.14676 -0.30121 0.10949 -0.38958 0.07222 " pathEditMode="relative" rAng="0" ptsTypes="AAA">
                                      <p:cBhvr>
                                        <p:cTn id="66" dur="2000" fill="hold"/>
                                        <p:tgtEl>
                                          <p:spTgt spid="29"/>
                                        </p:tgtEl>
                                        <p:attrNameLst>
                                          <p:attrName>ppt_x</p:attrName>
                                          <p:attrName>ppt_y</p:attrName>
                                        </p:attrNameLst>
                                      </p:cBhvr>
                                      <p:rCtr x="-19479" y="6829"/>
                                    </p:animMotion>
                                  </p:childTnLst>
                                </p:cTn>
                              </p:par>
                              <p:par>
                                <p:cTn id="67" presetID="6" presetClass="emph" presetSubtype="0" fill="hold" grpId="2" nodeType="withEffect">
                                  <p:stCondLst>
                                    <p:cond delay="0"/>
                                  </p:stCondLst>
                                  <p:childTnLst>
                                    <p:animScale>
                                      <p:cBhvr>
                                        <p:cTn id="68" dur="2000" fill="hold"/>
                                        <p:tgtEl>
                                          <p:spTgt spid="29"/>
                                        </p:tgtEl>
                                      </p:cBhvr>
                                      <p:by x="2000" y="2000"/>
                                    </p:animScale>
                                  </p:childTnLst>
                                </p:cTn>
                              </p:par>
                            </p:childTnLst>
                          </p:cTn>
                        </p:par>
                        <p:par>
                          <p:cTn id="69" fill="hold">
                            <p:stCondLst>
                              <p:cond delay="2000"/>
                            </p:stCondLst>
                            <p:childTnLst>
                              <p:par>
                                <p:cTn id="70" presetID="1" presetClass="exit" presetSubtype="0" fill="hold" grpId="3" nodeType="after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29"/>
                                        </p:tgtEl>
                                        <p:attrNameLst>
                                          <p:attrName>style.visibility</p:attrName>
                                        </p:attrNameLst>
                                      </p:cBhvr>
                                      <p:to>
                                        <p:strVal val="hidden"/>
                                      </p:to>
                                    </p:set>
                                  </p:childTnLst>
                                </p:cTn>
                              </p:par>
                            </p:childTnLst>
                          </p:cTn>
                        </p:par>
                        <p:par>
                          <p:cTn id="74" fill="hold">
                            <p:stCondLst>
                              <p:cond delay="2000"/>
                            </p:stCondLst>
                            <p:childTnLst>
                              <p:par>
                                <p:cTn id="75" presetID="9" presetClass="entr" presetSubtype="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dissolve">
                                      <p:cBhvr>
                                        <p:cTn id="77" dur="500"/>
                                        <p:tgtEl>
                                          <p:spTgt spid="4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dissolve">
                                      <p:cBhvr>
                                        <p:cTn id="80" dur="500"/>
                                        <p:tgtEl>
                                          <p:spTgt spid="39"/>
                                        </p:tgtEl>
                                      </p:cBhvr>
                                    </p:animEffect>
                                  </p:childTnLst>
                                </p:cTn>
                              </p:par>
                              <p:par>
                                <p:cTn id="81" presetID="1" presetClass="entr" presetSubtype="0"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9"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dissolv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8" grpId="0" animBg="1"/>
      <p:bldP spid="29" grpId="0" animBg="1"/>
      <p:bldP spid="29" grpId="1" animBg="1"/>
      <p:bldP spid="29" grpId="2" animBg="1"/>
      <p:bldP spid="29" grpId="3" animBg="1"/>
      <p:bldP spid="30" grpId="0"/>
      <p:bldP spid="31" grpId="0" animBg="1"/>
      <p:bldP spid="32" grpId="0" animBg="1"/>
      <p:bldP spid="33" grpId="0" animBg="1"/>
      <p:bldP spid="33" grpId="1" animBg="1"/>
      <p:bldP spid="33" grpId="2" animBg="1"/>
      <p:bldP spid="33" grpId="3" animBg="1"/>
      <p:bldP spid="34" grpId="0" animBg="1"/>
      <p:bldP spid="35" grpId="0" animBg="1"/>
      <p:bldP spid="36" grpId="0" animBg="1"/>
      <p:bldP spid="37" grpId="0"/>
      <p:bldP spid="38" grpId="0" animBg="1"/>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532" y="87664"/>
            <a:ext cx="6121141" cy="1143000"/>
          </a:xfrm>
        </p:spPr>
        <p:txBody>
          <a:bodyPr>
            <a:noAutofit/>
          </a:bodyPr>
          <a:lstStyle/>
          <a:p>
            <a:r>
              <a:rPr lang="en-US" sz="3000" dirty="0"/>
              <a:t>Toxicokinetics Modeling</a:t>
            </a:r>
          </a:p>
        </p:txBody>
      </p:sp>
      <p:sp>
        <p:nvSpPr>
          <p:cNvPr id="15" name="TextBox 14"/>
          <p:cNvSpPr txBox="1"/>
          <p:nvPr/>
        </p:nvSpPr>
        <p:spPr>
          <a:xfrm>
            <a:off x="982562" y="1171125"/>
            <a:ext cx="7428829" cy="400110"/>
          </a:xfrm>
          <a:prstGeom prst="rect">
            <a:avLst/>
          </a:prstGeom>
          <a:noFill/>
        </p:spPr>
        <p:txBody>
          <a:bodyPr wrap="none" rtlCol="0">
            <a:spAutoFit/>
          </a:bodyPr>
          <a:lstStyle/>
          <a:p>
            <a:r>
              <a:rPr lang="en-US" sz="2000" i="1" dirty="0">
                <a:solidFill>
                  <a:srgbClr val="355777"/>
                </a:solidFill>
              </a:rPr>
              <a:t>Incorporating Dosimetry and Uncertainty into In Vitro Screening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068" y="1657664"/>
            <a:ext cx="3145809" cy="5169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97" y="1688144"/>
            <a:ext cx="4072481" cy="4493141"/>
          </a:xfrm>
          <a:prstGeom prst="rect">
            <a:avLst/>
          </a:prstGeom>
        </p:spPr>
      </p:pic>
      <p:cxnSp>
        <p:nvCxnSpPr>
          <p:cNvPr id="12" name="Straight Connector 11"/>
          <p:cNvCxnSpPr/>
          <p:nvPr/>
        </p:nvCxnSpPr>
        <p:spPr bwMode="auto">
          <a:xfrm>
            <a:off x="4696977" y="1803633"/>
            <a:ext cx="0" cy="437765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075339" y="6484690"/>
            <a:ext cx="1640193" cy="261610"/>
          </a:xfrm>
          <a:prstGeom prst="rect">
            <a:avLst/>
          </a:prstGeom>
          <a:noFill/>
        </p:spPr>
        <p:txBody>
          <a:bodyPr wrap="none" rtlCol="0">
            <a:spAutoFit/>
          </a:bodyPr>
          <a:lstStyle/>
          <a:p>
            <a:r>
              <a:rPr lang="en-US" sz="1100" dirty="0"/>
              <a:t>Wambaugh </a:t>
            </a:r>
            <a:r>
              <a:rPr lang="en-US" sz="1100" i="1" dirty="0"/>
              <a:t>et al., </a:t>
            </a:r>
            <a:r>
              <a:rPr lang="en-US" sz="1100" dirty="0"/>
              <a:t>2015</a:t>
            </a:r>
          </a:p>
        </p:txBody>
      </p:sp>
    </p:spTree>
    <p:extLst>
      <p:ext uri="{BB962C8B-B14F-4D97-AF65-F5344CB8AC3E}">
        <p14:creationId xmlns:p14="http://schemas.microsoft.com/office/powerpoint/2010/main" val="4720147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5562432"/>
            <a:ext cx="3556511" cy="1295568"/>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 name="Rounded Rectangle 14"/>
          <p:cNvSpPr/>
          <p:nvPr/>
        </p:nvSpPr>
        <p:spPr bwMode="auto">
          <a:xfrm>
            <a:off x="376148" y="1437645"/>
            <a:ext cx="5212080" cy="1495426"/>
          </a:xfrm>
          <a:prstGeom prst="roundRect">
            <a:avLst/>
          </a:prstGeom>
          <a:solidFill>
            <a:schemeClr val="bg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2" name="Title 21"/>
          <p:cNvSpPr>
            <a:spLocks noGrp="1"/>
          </p:cNvSpPr>
          <p:nvPr>
            <p:ph type="title"/>
          </p:nvPr>
        </p:nvSpPr>
        <p:spPr>
          <a:xfrm>
            <a:off x="2144389" y="77274"/>
            <a:ext cx="6542411" cy="1143000"/>
          </a:xfrm>
        </p:spPr>
        <p:txBody>
          <a:bodyPr>
            <a:normAutofit/>
          </a:bodyPr>
          <a:lstStyle/>
          <a:p>
            <a:r>
              <a:rPr lang="en-US" sz="3200" dirty="0"/>
              <a:t>The “Minimal Hazard Battery”</a:t>
            </a:r>
            <a:endParaRPr lang="en-US" sz="3000" dirty="0"/>
          </a:p>
        </p:txBody>
      </p:sp>
      <p:sp>
        <p:nvSpPr>
          <p:cNvPr id="3" name="TextBox 2"/>
          <p:cNvSpPr txBox="1"/>
          <p:nvPr/>
        </p:nvSpPr>
        <p:spPr>
          <a:xfrm>
            <a:off x="281564" y="1561764"/>
            <a:ext cx="1498019" cy="1200329"/>
          </a:xfrm>
          <a:prstGeom prst="rect">
            <a:avLst/>
          </a:prstGeom>
          <a:noFill/>
        </p:spPr>
        <p:txBody>
          <a:bodyPr wrap="square" rtlCol="0">
            <a:spAutoFit/>
          </a:bodyPr>
          <a:lstStyle/>
          <a:p>
            <a:pPr algn="ctr"/>
            <a:r>
              <a:rPr lang="en-US" sz="1200" dirty="0"/>
              <a:t>Comprehensive transcriptomic screening</a:t>
            </a:r>
          </a:p>
          <a:p>
            <a:pPr algn="ctr"/>
            <a:r>
              <a:rPr lang="en-US" sz="1200" dirty="0"/>
              <a:t>+</a:t>
            </a:r>
          </a:p>
          <a:p>
            <a:pPr algn="ctr"/>
            <a:r>
              <a:rPr lang="en-US" sz="1200" dirty="0"/>
              <a:t>cell-stress / cytotoxicity battery</a:t>
            </a:r>
          </a:p>
        </p:txBody>
      </p:sp>
      <p:pic>
        <p:nvPicPr>
          <p:cNvPr id="1034" name="Picture 10" descr="http://www.lonza.com/~/media/Images/bioscience/primary-cells/bronchial-smooth-muscle-cells-alpha-actin-dapi.ashx?h=181&amp;w=26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916" y="2214248"/>
            <a:ext cx="548640" cy="548640"/>
          </a:xfrm>
          <a:prstGeom prst="flowChartConnector">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6" name="Picture 12" descr="http://a.abcam.com/ps/datasheet/images/7/ab7817/alpha-smooth-muscle-Actin-Primary-antibodies-ab78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0036" y="1657453"/>
            <a:ext cx="554181" cy="548640"/>
          </a:xfrm>
          <a:prstGeom prst="flowChartConnector">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8" name="Picture 14" descr="http://joneslab.mcgill.ca/assets/aSMA_BldGF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4532" y="2195726"/>
            <a:ext cx="548640" cy="548640"/>
          </a:xfrm>
          <a:prstGeom prst="flowChartConnector">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0" name="Picture 16" descr="http://www.lonza.com/~/media/Images/bioscience/primary-cells/human-dermal-fibroblasts-in-raft-3d-culture.ashx?h=181&amp;w=266"/>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2707" y="1656870"/>
            <a:ext cx="548640" cy="54864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2" name="Picture 18" descr="http://www.godandscience.org/images/dna-helix.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1781" y="1864635"/>
            <a:ext cx="906041" cy="6795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204970" y="1962493"/>
            <a:ext cx="1242815" cy="461665"/>
          </a:xfrm>
          <a:prstGeom prst="rect">
            <a:avLst/>
          </a:prstGeom>
          <a:noFill/>
        </p:spPr>
        <p:txBody>
          <a:bodyPr wrap="square" rtlCol="0">
            <a:spAutoFit/>
          </a:bodyPr>
          <a:lstStyle/>
          <a:p>
            <a:pPr algn="ctr"/>
            <a:r>
              <a:rPr lang="en-US" sz="1200" dirty="0"/>
              <a:t>Multiple Human Cell Types</a:t>
            </a:r>
          </a:p>
        </p:txBody>
      </p:sp>
      <p:sp>
        <p:nvSpPr>
          <p:cNvPr id="29" name="Rounded Rectangle 28"/>
          <p:cNvSpPr/>
          <p:nvPr/>
        </p:nvSpPr>
        <p:spPr bwMode="auto">
          <a:xfrm>
            <a:off x="346115" y="3107979"/>
            <a:ext cx="5212080" cy="1495426"/>
          </a:xfrm>
          <a:prstGeom prst="roundRect">
            <a:avLst/>
          </a:prstGeom>
          <a:solidFill>
            <a:schemeClr val="bg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nvGrpSpPr>
          <p:cNvPr id="17" name="Group 16"/>
          <p:cNvGrpSpPr/>
          <p:nvPr/>
        </p:nvGrpSpPr>
        <p:grpSpPr>
          <a:xfrm>
            <a:off x="1883961" y="3383660"/>
            <a:ext cx="653366" cy="1150182"/>
            <a:chOff x="1709348" y="3252268"/>
            <a:chExt cx="773089" cy="1237449"/>
          </a:xfrm>
        </p:grpSpPr>
        <p:pic>
          <p:nvPicPr>
            <p:cNvPr id="30" name="Picture 29"/>
            <p:cNvPicPr>
              <a:picLocks noChangeAspect="1"/>
            </p:cNvPicPr>
            <p:nvPr/>
          </p:nvPicPr>
          <p:blipFill>
            <a:blip r:embed="rId8"/>
            <a:stretch>
              <a:fillRect/>
            </a:stretch>
          </p:blipFill>
          <p:spPr>
            <a:xfrm>
              <a:off x="1709348" y="3999184"/>
              <a:ext cx="773089" cy="490533"/>
            </a:xfrm>
            <a:prstGeom prst="rect">
              <a:avLst/>
            </a:prstGeom>
          </p:spPr>
        </p:pic>
        <p:grpSp>
          <p:nvGrpSpPr>
            <p:cNvPr id="31" name="Group 30"/>
            <p:cNvGrpSpPr/>
            <p:nvPr/>
          </p:nvGrpSpPr>
          <p:grpSpPr>
            <a:xfrm>
              <a:off x="1732981" y="3252318"/>
              <a:ext cx="243682" cy="282302"/>
              <a:chOff x="1873875" y="2377771"/>
              <a:chExt cx="487363" cy="514350"/>
            </a:xfrm>
          </p:grpSpPr>
          <p:sp>
            <p:nvSpPr>
              <p:cNvPr id="32" name="Rectangle 15"/>
              <p:cNvSpPr>
                <a:spLocks noChangeArrowheads="1"/>
              </p:cNvSpPr>
              <p:nvPr/>
            </p:nvSpPr>
            <p:spPr bwMode="auto">
              <a:xfrm>
                <a:off x="1916738" y="2442858"/>
                <a:ext cx="401637" cy="406400"/>
              </a:xfrm>
              <a:prstGeom prst="rect">
                <a:avLst/>
              </a:prstGeom>
              <a:solidFill>
                <a:srgbClr val="FFE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a:off x="2108032" y="2777821"/>
                <a:ext cx="117475" cy="57150"/>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p:nvSpPr>
            <p:spPr bwMode="auto">
              <a:xfrm>
                <a:off x="2008019" y="2779241"/>
                <a:ext cx="117475" cy="57150"/>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1921455" y="2785591"/>
                <a:ext cx="117475" cy="57150"/>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p:nvSpPr>
            <p:spPr bwMode="auto">
              <a:xfrm>
                <a:off x="2202488" y="2778916"/>
                <a:ext cx="117475" cy="55563"/>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6"/>
              <p:cNvSpPr>
                <a:spLocks noChangeArrowheads="1"/>
              </p:cNvSpPr>
              <p:nvPr/>
            </p:nvSpPr>
            <p:spPr bwMode="auto">
              <a:xfrm>
                <a:off x="2305675" y="2377771"/>
                <a:ext cx="52387" cy="5032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p:cNvSpPr>
                <a:spLocks noEditPoints="1"/>
              </p:cNvSpPr>
              <p:nvPr/>
            </p:nvSpPr>
            <p:spPr bwMode="auto">
              <a:xfrm>
                <a:off x="2304088" y="2384187"/>
                <a:ext cx="57150" cy="457200"/>
              </a:xfrm>
              <a:custGeom>
                <a:avLst/>
                <a:gdLst>
                  <a:gd name="T0" fmla="*/ 0 w 36"/>
                  <a:gd name="T1" fmla="*/ 0 h 320"/>
                  <a:gd name="T2" fmla="*/ 36 w 36"/>
                  <a:gd name="T3" fmla="*/ 0 h 320"/>
                  <a:gd name="T4" fmla="*/ 36 w 36"/>
                  <a:gd name="T5" fmla="*/ 320 h 320"/>
                  <a:gd name="T6" fmla="*/ 0 w 36"/>
                  <a:gd name="T7" fmla="*/ 320 h 320"/>
                  <a:gd name="T8" fmla="*/ 0 w 36"/>
                  <a:gd name="T9" fmla="*/ 0 h 320"/>
                  <a:gd name="T10" fmla="*/ 3 w 36"/>
                  <a:gd name="T11" fmla="*/ 319 h 320"/>
                  <a:gd name="T12" fmla="*/ 1 w 36"/>
                  <a:gd name="T13" fmla="*/ 317 h 320"/>
                  <a:gd name="T14" fmla="*/ 34 w 36"/>
                  <a:gd name="T15" fmla="*/ 317 h 320"/>
                  <a:gd name="T16" fmla="*/ 33 w 36"/>
                  <a:gd name="T17" fmla="*/ 319 h 320"/>
                  <a:gd name="T18" fmla="*/ 33 w 36"/>
                  <a:gd name="T19" fmla="*/ 2 h 320"/>
                  <a:gd name="T20" fmla="*/ 34 w 36"/>
                  <a:gd name="T21" fmla="*/ 3 h 320"/>
                  <a:gd name="T22" fmla="*/ 1 w 36"/>
                  <a:gd name="T23" fmla="*/ 3 h 320"/>
                  <a:gd name="T24" fmla="*/ 3 w 36"/>
                  <a:gd name="T25" fmla="*/ 2 h 320"/>
                  <a:gd name="T26" fmla="*/ 3 w 36"/>
                  <a:gd name="T27"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0">
                    <a:moveTo>
                      <a:pt x="0" y="0"/>
                    </a:moveTo>
                    <a:lnTo>
                      <a:pt x="36" y="0"/>
                    </a:lnTo>
                    <a:lnTo>
                      <a:pt x="36" y="320"/>
                    </a:lnTo>
                    <a:lnTo>
                      <a:pt x="0" y="320"/>
                    </a:lnTo>
                    <a:lnTo>
                      <a:pt x="0" y="0"/>
                    </a:lnTo>
                    <a:close/>
                    <a:moveTo>
                      <a:pt x="3" y="319"/>
                    </a:moveTo>
                    <a:lnTo>
                      <a:pt x="1" y="317"/>
                    </a:lnTo>
                    <a:lnTo>
                      <a:pt x="34" y="317"/>
                    </a:lnTo>
                    <a:lnTo>
                      <a:pt x="33" y="319"/>
                    </a:lnTo>
                    <a:lnTo>
                      <a:pt x="33" y="2"/>
                    </a:lnTo>
                    <a:lnTo>
                      <a:pt x="34" y="3"/>
                    </a:lnTo>
                    <a:lnTo>
                      <a:pt x="1" y="3"/>
                    </a:lnTo>
                    <a:lnTo>
                      <a:pt x="3" y="2"/>
                    </a:lnTo>
                    <a:lnTo>
                      <a:pt x="3" y="319"/>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8"/>
              <p:cNvSpPr>
                <a:spLocks noChangeArrowheads="1"/>
              </p:cNvSpPr>
              <p:nvPr/>
            </p:nvSpPr>
            <p:spPr bwMode="auto">
              <a:xfrm>
                <a:off x="1877050" y="2388927"/>
                <a:ext cx="52387" cy="457200"/>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20"/>
              <p:cNvSpPr>
                <a:spLocks noChangeArrowheads="1"/>
              </p:cNvSpPr>
              <p:nvPr/>
            </p:nvSpPr>
            <p:spPr bwMode="auto">
              <a:xfrm>
                <a:off x="1877050" y="2836558"/>
                <a:ext cx="481012" cy="523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noEditPoints="1"/>
              </p:cNvSpPr>
              <p:nvPr/>
            </p:nvSpPr>
            <p:spPr bwMode="auto">
              <a:xfrm>
                <a:off x="1873875" y="2382555"/>
                <a:ext cx="57150" cy="457200"/>
              </a:xfrm>
              <a:custGeom>
                <a:avLst/>
                <a:gdLst>
                  <a:gd name="T0" fmla="*/ 0 w 36"/>
                  <a:gd name="T1" fmla="*/ 0 h 323"/>
                  <a:gd name="T2" fmla="*/ 36 w 36"/>
                  <a:gd name="T3" fmla="*/ 0 h 323"/>
                  <a:gd name="T4" fmla="*/ 36 w 36"/>
                  <a:gd name="T5" fmla="*/ 323 h 323"/>
                  <a:gd name="T6" fmla="*/ 0 w 36"/>
                  <a:gd name="T7" fmla="*/ 323 h 323"/>
                  <a:gd name="T8" fmla="*/ 0 w 36"/>
                  <a:gd name="T9" fmla="*/ 0 h 323"/>
                  <a:gd name="T10" fmla="*/ 3 w 36"/>
                  <a:gd name="T11" fmla="*/ 321 h 323"/>
                  <a:gd name="T12" fmla="*/ 2 w 36"/>
                  <a:gd name="T13" fmla="*/ 320 h 323"/>
                  <a:gd name="T14" fmla="*/ 35 w 36"/>
                  <a:gd name="T15" fmla="*/ 320 h 323"/>
                  <a:gd name="T16" fmla="*/ 33 w 36"/>
                  <a:gd name="T17" fmla="*/ 321 h 323"/>
                  <a:gd name="T18" fmla="*/ 33 w 36"/>
                  <a:gd name="T19" fmla="*/ 2 h 323"/>
                  <a:gd name="T20" fmla="*/ 35 w 36"/>
                  <a:gd name="T21" fmla="*/ 3 h 323"/>
                  <a:gd name="T22" fmla="*/ 2 w 36"/>
                  <a:gd name="T23" fmla="*/ 3 h 323"/>
                  <a:gd name="T24" fmla="*/ 3 w 36"/>
                  <a:gd name="T25" fmla="*/ 2 h 323"/>
                  <a:gd name="T26" fmla="*/ 3 w 36"/>
                  <a:gd name="T27" fmla="*/ 3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3">
                    <a:moveTo>
                      <a:pt x="0" y="0"/>
                    </a:moveTo>
                    <a:lnTo>
                      <a:pt x="36" y="0"/>
                    </a:lnTo>
                    <a:lnTo>
                      <a:pt x="36" y="323"/>
                    </a:lnTo>
                    <a:lnTo>
                      <a:pt x="0" y="323"/>
                    </a:lnTo>
                    <a:lnTo>
                      <a:pt x="0" y="0"/>
                    </a:lnTo>
                    <a:close/>
                    <a:moveTo>
                      <a:pt x="3" y="321"/>
                    </a:moveTo>
                    <a:lnTo>
                      <a:pt x="2" y="320"/>
                    </a:lnTo>
                    <a:lnTo>
                      <a:pt x="35" y="320"/>
                    </a:lnTo>
                    <a:lnTo>
                      <a:pt x="33" y="321"/>
                    </a:lnTo>
                    <a:lnTo>
                      <a:pt x="33" y="2"/>
                    </a:lnTo>
                    <a:lnTo>
                      <a:pt x="35" y="3"/>
                    </a:lnTo>
                    <a:lnTo>
                      <a:pt x="2" y="3"/>
                    </a:lnTo>
                    <a:lnTo>
                      <a:pt x="3" y="2"/>
                    </a:lnTo>
                    <a:lnTo>
                      <a:pt x="3" y="321"/>
                    </a:lnTo>
                    <a:close/>
                  </a:path>
                </a:pathLst>
              </a:custGeom>
              <a:no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noEditPoints="1"/>
              </p:cNvSpPr>
              <p:nvPr/>
            </p:nvSpPr>
            <p:spPr bwMode="auto">
              <a:xfrm>
                <a:off x="1873875" y="2834971"/>
                <a:ext cx="487362" cy="57150"/>
              </a:xfrm>
              <a:custGeom>
                <a:avLst/>
                <a:gdLst>
                  <a:gd name="T0" fmla="*/ 307 w 307"/>
                  <a:gd name="T1" fmla="*/ 0 h 36"/>
                  <a:gd name="T2" fmla="*/ 307 w 307"/>
                  <a:gd name="T3" fmla="*/ 36 h 36"/>
                  <a:gd name="T4" fmla="*/ 0 w 307"/>
                  <a:gd name="T5" fmla="*/ 36 h 36"/>
                  <a:gd name="T6" fmla="*/ 0 w 307"/>
                  <a:gd name="T7" fmla="*/ 0 h 36"/>
                  <a:gd name="T8" fmla="*/ 307 w 307"/>
                  <a:gd name="T9" fmla="*/ 0 h 36"/>
                  <a:gd name="T10" fmla="*/ 2 w 307"/>
                  <a:gd name="T11" fmla="*/ 3 h 36"/>
                  <a:gd name="T12" fmla="*/ 3 w 307"/>
                  <a:gd name="T13" fmla="*/ 1 h 36"/>
                  <a:gd name="T14" fmla="*/ 3 w 307"/>
                  <a:gd name="T15" fmla="*/ 34 h 36"/>
                  <a:gd name="T16" fmla="*/ 2 w 307"/>
                  <a:gd name="T17" fmla="*/ 33 h 36"/>
                  <a:gd name="T18" fmla="*/ 305 w 307"/>
                  <a:gd name="T19" fmla="*/ 33 h 36"/>
                  <a:gd name="T20" fmla="*/ 304 w 307"/>
                  <a:gd name="T21" fmla="*/ 34 h 36"/>
                  <a:gd name="T22" fmla="*/ 304 w 307"/>
                  <a:gd name="T23" fmla="*/ 1 h 36"/>
                  <a:gd name="T24" fmla="*/ 305 w 307"/>
                  <a:gd name="T25" fmla="*/ 3 h 36"/>
                  <a:gd name="T26" fmla="*/ 2 w 307"/>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6">
                    <a:moveTo>
                      <a:pt x="307" y="0"/>
                    </a:moveTo>
                    <a:lnTo>
                      <a:pt x="307" y="36"/>
                    </a:lnTo>
                    <a:lnTo>
                      <a:pt x="0" y="36"/>
                    </a:lnTo>
                    <a:lnTo>
                      <a:pt x="0" y="0"/>
                    </a:lnTo>
                    <a:lnTo>
                      <a:pt x="307" y="0"/>
                    </a:lnTo>
                    <a:close/>
                    <a:moveTo>
                      <a:pt x="2" y="3"/>
                    </a:moveTo>
                    <a:lnTo>
                      <a:pt x="3" y="1"/>
                    </a:lnTo>
                    <a:lnTo>
                      <a:pt x="3" y="34"/>
                    </a:lnTo>
                    <a:lnTo>
                      <a:pt x="2" y="33"/>
                    </a:lnTo>
                    <a:lnTo>
                      <a:pt x="305" y="33"/>
                    </a:lnTo>
                    <a:lnTo>
                      <a:pt x="304" y="34"/>
                    </a:lnTo>
                    <a:lnTo>
                      <a:pt x="304" y="1"/>
                    </a:lnTo>
                    <a:lnTo>
                      <a:pt x="305" y="3"/>
                    </a:lnTo>
                    <a:lnTo>
                      <a:pt x="2" y="3"/>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2238755" y="3252268"/>
              <a:ext cx="243682" cy="282302"/>
              <a:chOff x="1084783" y="2668516"/>
              <a:chExt cx="243682" cy="282302"/>
            </a:xfrm>
          </p:grpSpPr>
          <p:sp>
            <p:nvSpPr>
              <p:cNvPr id="44" name="Rectangle 15"/>
              <p:cNvSpPr>
                <a:spLocks noChangeArrowheads="1"/>
              </p:cNvSpPr>
              <p:nvPr/>
            </p:nvSpPr>
            <p:spPr bwMode="auto">
              <a:xfrm>
                <a:off x="1106215" y="2704239"/>
                <a:ext cx="200819" cy="223053"/>
              </a:xfrm>
              <a:prstGeom prst="rect">
                <a:avLst/>
              </a:prstGeom>
              <a:solidFill>
                <a:srgbClr val="FFE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6"/>
              <p:cNvSpPr>
                <a:spLocks noChangeArrowheads="1"/>
              </p:cNvSpPr>
              <p:nvPr/>
            </p:nvSpPr>
            <p:spPr bwMode="auto">
              <a:xfrm>
                <a:off x="1300683" y="2668516"/>
                <a:ext cx="26194" cy="27620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noEditPoints="1"/>
              </p:cNvSpPr>
              <p:nvPr/>
            </p:nvSpPr>
            <p:spPr bwMode="auto">
              <a:xfrm>
                <a:off x="1299890" y="2672037"/>
                <a:ext cx="28575" cy="250935"/>
              </a:xfrm>
              <a:custGeom>
                <a:avLst/>
                <a:gdLst>
                  <a:gd name="T0" fmla="*/ 0 w 36"/>
                  <a:gd name="T1" fmla="*/ 0 h 320"/>
                  <a:gd name="T2" fmla="*/ 36 w 36"/>
                  <a:gd name="T3" fmla="*/ 0 h 320"/>
                  <a:gd name="T4" fmla="*/ 36 w 36"/>
                  <a:gd name="T5" fmla="*/ 320 h 320"/>
                  <a:gd name="T6" fmla="*/ 0 w 36"/>
                  <a:gd name="T7" fmla="*/ 320 h 320"/>
                  <a:gd name="T8" fmla="*/ 0 w 36"/>
                  <a:gd name="T9" fmla="*/ 0 h 320"/>
                  <a:gd name="T10" fmla="*/ 3 w 36"/>
                  <a:gd name="T11" fmla="*/ 319 h 320"/>
                  <a:gd name="T12" fmla="*/ 1 w 36"/>
                  <a:gd name="T13" fmla="*/ 317 h 320"/>
                  <a:gd name="T14" fmla="*/ 34 w 36"/>
                  <a:gd name="T15" fmla="*/ 317 h 320"/>
                  <a:gd name="T16" fmla="*/ 33 w 36"/>
                  <a:gd name="T17" fmla="*/ 319 h 320"/>
                  <a:gd name="T18" fmla="*/ 33 w 36"/>
                  <a:gd name="T19" fmla="*/ 2 h 320"/>
                  <a:gd name="T20" fmla="*/ 34 w 36"/>
                  <a:gd name="T21" fmla="*/ 3 h 320"/>
                  <a:gd name="T22" fmla="*/ 1 w 36"/>
                  <a:gd name="T23" fmla="*/ 3 h 320"/>
                  <a:gd name="T24" fmla="*/ 3 w 36"/>
                  <a:gd name="T25" fmla="*/ 2 h 320"/>
                  <a:gd name="T26" fmla="*/ 3 w 36"/>
                  <a:gd name="T27"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0">
                    <a:moveTo>
                      <a:pt x="0" y="0"/>
                    </a:moveTo>
                    <a:lnTo>
                      <a:pt x="36" y="0"/>
                    </a:lnTo>
                    <a:lnTo>
                      <a:pt x="36" y="320"/>
                    </a:lnTo>
                    <a:lnTo>
                      <a:pt x="0" y="320"/>
                    </a:lnTo>
                    <a:lnTo>
                      <a:pt x="0" y="0"/>
                    </a:lnTo>
                    <a:close/>
                    <a:moveTo>
                      <a:pt x="3" y="319"/>
                    </a:moveTo>
                    <a:lnTo>
                      <a:pt x="1" y="317"/>
                    </a:lnTo>
                    <a:lnTo>
                      <a:pt x="34" y="317"/>
                    </a:lnTo>
                    <a:lnTo>
                      <a:pt x="33" y="319"/>
                    </a:lnTo>
                    <a:lnTo>
                      <a:pt x="33" y="2"/>
                    </a:lnTo>
                    <a:lnTo>
                      <a:pt x="34" y="3"/>
                    </a:lnTo>
                    <a:lnTo>
                      <a:pt x="1" y="3"/>
                    </a:lnTo>
                    <a:lnTo>
                      <a:pt x="3" y="2"/>
                    </a:lnTo>
                    <a:lnTo>
                      <a:pt x="3" y="319"/>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18"/>
              <p:cNvSpPr>
                <a:spLocks noChangeArrowheads="1"/>
              </p:cNvSpPr>
              <p:nvPr/>
            </p:nvSpPr>
            <p:spPr bwMode="auto">
              <a:xfrm>
                <a:off x="1086371" y="2674639"/>
                <a:ext cx="26194" cy="250935"/>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20"/>
              <p:cNvSpPr>
                <a:spLocks noChangeArrowheads="1"/>
              </p:cNvSpPr>
              <p:nvPr/>
            </p:nvSpPr>
            <p:spPr bwMode="auto">
              <a:xfrm>
                <a:off x="1086371" y="2920322"/>
                <a:ext cx="240506" cy="2875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
              <p:cNvSpPr>
                <a:spLocks noEditPoints="1"/>
              </p:cNvSpPr>
              <p:nvPr/>
            </p:nvSpPr>
            <p:spPr bwMode="auto">
              <a:xfrm>
                <a:off x="1084783" y="2671142"/>
                <a:ext cx="28575" cy="250935"/>
              </a:xfrm>
              <a:custGeom>
                <a:avLst/>
                <a:gdLst>
                  <a:gd name="T0" fmla="*/ 0 w 36"/>
                  <a:gd name="T1" fmla="*/ 0 h 323"/>
                  <a:gd name="T2" fmla="*/ 36 w 36"/>
                  <a:gd name="T3" fmla="*/ 0 h 323"/>
                  <a:gd name="T4" fmla="*/ 36 w 36"/>
                  <a:gd name="T5" fmla="*/ 323 h 323"/>
                  <a:gd name="T6" fmla="*/ 0 w 36"/>
                  <a:gd name="T7" fmla="*/ 323 h 323"/>
                  <a:gd name="T8" fmla="*/ 0 w 36"/>
                  <a:gd name="T9" fmla="*/ 0 h 323"/>
                  <a:gd name="T10" fmla="*/ 3 w 36"/>
                  <a:gd name="T11" fmla="*/ 321 h 323"/>
                  <a:gd name="T12" fmla="*/ 2 w 36"/>
                  <a:gd name="T13" fmla="*/ 320 h 323"/>
                  <a:gd name="T14" fmla="*/ 35 w 36"/>
                  <a:gd name="T15" fmla="*/ 320 h 323"/>
                  <a:gd name="T16" fmla="*/ 33 w 36"/>
                  <a:gd name="T17" fmla="*/ 321 h 323"/>
                  <a:gd name="T18" fmla="*/ 33 w 36"/>
                  <a:gd name="T19" fmla="*/ 2 h 323"/>
                  <a:gd name="T20" fmla="*/ 35 w 36"/>
                  <a:gd name="T21" fmla="*/ 3 h 323"/>
                  <a:gd name="T22" fmla="*/ 2 w 36"/>
                  <a:gd name="T23" fmla="*/ 3 h 323"/>
                  <a:gd name="T24" fmla="*/ 3 w 36"/>
                  <a:gd name="T25" fmla="*/ 2 h 323"/>
                  <a:gd name="T26" fmla="*/ 3 w 36"/>
                  <a:gd name="T27" fmla="*/ 3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3">
                    <a:moveTo>
                      <a:pt x="0" y="0"/>
                    </a:moveTo>
                    <a:lnTo>
                      <a:pt x="36" y="0"/>
                    </a:lnTo>
                    <a:lnTo>
                      <a:pt x="36" y="323"/>
                    </a:lnTo>
                    <a:lnTo>
                      <a:pt x="0" y="323"/>
                    </a:lnTo>
                    <a:lnTo>
                      <a:pt x="0" y="0"/>
                    </a:lnTo>
                    <a:close/>
                    <a:moveTo>
                      <a:pt x="3" y="321"/>
                    </a:moveTo>
                    <a:lnTo>
                      <a:pt x="2" y="320"/>
                    </a:lnTo>
                    <a:lnTo>
                      <a:pt x="35" y="320"/>
                    </a:lnTo>
                    <a:lnTo>
                      <a:pt x="33" y="321"/>
                    </a:lnTo>
                    <a:lnTo>
                      <a:pt x="33" y="2"/>
                    </a:lnTo>
                    <a:lnTo>
                      <a:pt x="35" y="3"/>
                    </a:lnTo>
                    <a:lnTo>
                      <a:pt x="2" y="3"/>
                    </a:lnTo>
                    <a:lnTo>
                      <a:pt x="3" y="2"/>
                    </a:lnTo>
                    <a:lnTo>
                      <a:pt x="3" y="321"/>
                    </a:lnTo>
                    <a:close/>
                  </a:path>
                </a:pathLst>
              </a:custGeom>
              <a:no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noEditPoints="1"/>
              </p:cNvSpPr>
              <p:nvPr/>
            </p:nvSpPr>
            <p:spPr bwMode="auto">
              <a:xfrm>
                <a:off x="1084783" y="2919451"/>
                <a:ext cx="243681" cy="31367"/>
              </a:xfrm>
              <a:custGeom>
                <a:avLst/>
                <a:gdLst>
                  <a:gd name="T0" fmla="*/ 307 w 307"/>
                  <a:gd name="T1" fmla="*/ 0 h 36"/>
                  <a:gd name="T2" fmla="*/ 307 w 307"/>
                  <a:gd name="T3" fmla="*/ 36 h 36"/>
                  <a:gd name="T4" fmla="*/ 0 w 307"/>
                  <a:gd name="T5" fmla="*/ 36 h 36"/>
                  <a:gd name="T6" fmla="*/ 0 w 307"/>
                  <a:gd name="T7" fmla="*/ 0 h 36"/>
                  <a:gd name="T8" fmla="*/ 307 w 307"/>
                  <a:gd name="T9" fmla="*/ 0 h 36"/>
                  <a:gd name="T10" fmla="*/ 2 w 307"/>
                  <a:gd name="T11" fmla="*/ 3 h 36"/>
                  <a:gd name="T12" fmla="*/ 3 w 307"/>
                  <a:gd name="T13" fmla="*/ 1 h 36"/>
                  <a:gd name="T14" fmla="*/ 3 w 307"/>
                  <a:gd name="T15" fmla="*/ 34 h 36"/>
                  <a:gd name="T16" fmla="*/ 2 w 307"/>
                  <a:gd name="T17" fmla="*/ 33 h 36"/>
                  <a:gd name="T18" fmla="*/ 305 w 307"/>
                  <a:gd name="T19" fmla="*/ 33 h 36"/>
                  <a:gd name="T20" fmla="*/ 304 w 307"/>
                  <a:gd name="T21" fmla="*/ 34 h 36"/>
                  <a:gd name="T22" fmla="*/ 304 w 307"/>
                  <a:gd name="T23" fmla="*/ 1 h 36"/>
                  <a:gd name="T24" fmla="*/ 305 w 307"/>
                  <a:gd name="T25" fmla="*/ 3 h 36"/>
                  <a:gd name="T26" fmla="*/ 2 w 307"/>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6">
                    <a:moveTo>
                      <a:pt x="307" y="0"/>
                    </a:moveTo>
                    <a:lnTo>
                      <a:pt x="307" y="36"/>
                    </a:lnTo>
                    <a:lnTo>
                      <a:pt x="0" y="36"/>
                    </a:lnTo>
                    <a:lnTo>
                      <a:pt x="0" y="0"/>
                    </a:lnTo>
                    <a:lnTo>
                      <a:pt x="307" y="0"/>
                    </a:lnTo>
                    <a:close/>
                    <a:moveTo>
                      <a:pt x="2" y="3"/>
                    </a:moveTo>
                    <a:lnTo>
                      <a:pt x="3" y="1"/>
                    </a:lnTo>
                    <a:lnTo>
                      <a:pt x="3" y="34"/>
                    </a:lnTo>
                    <a:lnTo>
                      <a:pt x="2" y="33"/>
                    </a:lnTo>
                    <a:lnTo>
                      <a:pt x="305" y="33"/>
                    </a:lnTo>
                    <a:lnTo>
                      <a:pt x="304" y="34"/>
                    </a:lnTo>
                    <a:lnTo>
                      <a:pt x="304" y="1"/>
                    </a:lnTo>
                    <a:lnTo>
                      <a:pt x="305" y="3"/>
                    </a:lnTo>
                    <a:lnTo>
                      <a:pt x="2" y="3"/>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p:nvPr/>
            </p:nvSpPr>
            <p:spPr bwMode="auto">
              <a:xfrm>
                <a:off x="1225084" y="2760853"/>
                <a:ext cx="46115" cy="60018"/>
              </a:xfrm>
              <a:custGeom>
                <a:avLst/>
                <a:gdLst>
                  <a:gd name="connsiteX0" fmla="*/ 14122 w 46115"/>
                  <a:gd name="connsiteY0" fmla="*/ 0 h 60018"/>
                  <a:gd name="connsiteX1" fmla="*/ 45897 w 46115"/>
                  <a:gd name="connsiteY1" fmla="*/ 38835 h 60018"/>
                  <a:gd name="connsiteX2" fmla="*/ 0 w 46115"/>
                  <a:gd name="connsiteY2" fmla="*/ 60018 h 60018"/>
                </a:gdLst>
                <a:ahLst/>
                <a:cxnLst>
                  <a:cxn ang="0">
                    <a:pos x="connsiteX0" y="connsiteY0"/>
                  </a:cxn>
                  <a:cxn ang="0">
                    <a:pos x="connsiteX1" y="connsiteY1"/>
                  </a:cxn>
                  <a:cxn ang="0">
                    <a:pos x="connsiteX2" y="connsiteY2"/>
                  </a:cxn>
                </a:cxnLst>
                <a:rect l="l" t="t" r="r" b="b"/>
                <a:pathLst>
                  <a:path w="46115" h="60018">
                    <a:moveTo>
                      <a:pt x="14122" y="0"/>
                    </a:moveTo>
                    <a:cubicBezTo>
                      <a:pt x="31186" y="14416"/>
                      <a:pt x="48251" y="28832"/>
                      <a:pt x="45897" y="38835"/>
                    </a:cubicBezTo>
                    <a:cubicBezTo>
                      <a:pt x="43543" y="48838"/>
                      <a:pt x="21771" y="54428"/>
                      <a:pt x="0" y="60018"/>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2" name="Freeform 51"/>
              <p:cNvSpPr/>
              <p:nvPr/>
            </p:nvSpPr>
            <p:spPr bwMode="auto">
              <a:xfrm>
                <a:off x="1182718" y="2743200"/>
                <a:ext cx="49427" cy="67080"/>
              </a:xfrm>
              <a:custGeom>
                <a:avLst/>
                <a:gdLst>
                  <a:gd name="connsiteX0" fmla="*/ 49427 w 49427"/>
                  <a:gd name="connsiteY0" fmla="*/ 0 h 67080"/>
                  <a:gd name="connsiteX1" fmla="*/ 31775 w 49427"/>
                  <a:gd name="connsiteY1" fmla="*/ 3531 h 67080"/>
                  <a:gd name="connsiteX2" fmla="*/ 24714 w 49427"/>
                  <a:gd name="connsiteY2" fmla="*/ 24714 h 67080"/>
                  <a:gd name="connsiteX3" fmla="*/ 21183 w 49427"/>
                  <a:gd name="connsiteY3" fmla="*/ 60019 h 67080"/>
                  <a:gd name="connsiteX4" fmla="*/ 0 w 49427"/>
                  <a:gd name="connsiteY4" fmla="*/ 67080 h 6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67080">
                    <a:moveTo>
                      <a:pt x="49427" y="0"/>
                    </a:moveTo>
                    <a:cubicBezTo>
                      <a:pt x="43543" y="1177"/>
                      <a:pt x="36018" y="-712"/>
                      <a:pt x="31775" y="3531"/>
                    </a:cubicBezTo>
                    <a:cubicBezTo>
                      <a:pt x="26512" y="8794"/>
                      <a:pt x="24714" y="24714"/>
                      <a:pt x="24714" y="24714"/>
                    </a:cubicBezTo>
                    <a:cubicBezTo>
                      <a:pt x="23537" y="36482"/>
                      <a:pt x="27142" y="49803"/>
                      <a:pt x="21183" y="60019"/>
                    </a:cubicBezTo>
                    <a:cubicBezTo>
                      <a:pt x="17433" y="66448"/>
                      <a:pt x="0" y="67080"/>
                      <a:pt x="0" y="6708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3" name="Freeform 52"/>
              <p:cNvSpPr/>
              <p:nvPr/>
            </p:nvSpPr>
            <p:spPr bwMode="auto">
              <a:xfrm>
                <a:off x="1136822" y="2753792"/>
                <a:ext cx="21183" cy="63549"/>
              </a:xfrm>
              <a:custGeom>
                <a:avLst/>
                <a:gdLst>
                  <a:gd name="connsiteX0" fmla="*/ 0 w 21183"/>
                  <a:gd name="connsiteY0" fmla="*/ 0 h 63549"/>
                  <a:gd name="connsiteX1" fmla="*/ 3530 w 21183"/>
                  <a:gd name="connsiteY1" fmla="*/ 38835 h 63549"/>
                  <a:gd name="connsiteX2" fmla="*/ 7061 w 21183"/>
                  <a:gd name="connsiteY2" fmla="*/ 56488 h 63549"/>
                  <a:gd name="connsiteX3" fmla="*/ 17652 w 21183"/>
                  <a:gd name="connsiteY3" fmla="*/ 60018 h 63549"/>
                  <a:gd name="connsiteX4" fmla="*/ 21183 w 21183"/>
                  <a:gd name="connsiteY4" fmla="*/ 63549 h 6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 h="63549">
                    <a:moveTo>
                      <a:pt x="0" y="0"/>
                    </a:moveTo>
                    <a:cubicBezTo>
                      <a:pt x="1177" y="12945"/>
                      <a:pt x="1918" y="25937"/>
                      <a:pt x="3530" y="38835"/>
                    </a:cubicBezTo>
                    <a:cubicBezTo>
                      <a:pt x="4274" y="44790"/>
                      <a:pt x="3732" y="51495"/>
                      <a:pt x="7061" y="56488"/>
                    </a:cubicBezTo>
                    <a:cubicBezTo>
                      <a:pt x="9125" y="59584"/>
                      <a:pt x="14324" y="58354"/>
                      <a:pt x="17652" y="60018"/>
                    </a:cubicBezTo>
                    <a:cubicBezTo>
                      <a:pt x="19141" y="60762"/>
                      <a:pt x="20006" y="62372"/>
                      <a:pt x="21183" y="63549"/>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4" name="Freeform 53"/>
              <p:cNvSpPr/>
              <p:nvPr/>
            </p:nvSpPr>
            <p:spPr bwMode="auto">
              <a:xfrm>
                <a:off x="1186249" y="2863237"/>
                <a:ext cx="60018" cy="12317"/>
              </a:xfrm>
              <a:custGeom>
                <a:avLst/>
                <a:gdLst>
                  <a:gd name="connsiteX0" fmla="*/ 60018 w 60018"/>
                  <a:gd name="connsiteY0" fmla="*/ 3531 h 12317"/>
                  <a:gd name="connsiteX1" fmla="*/ 3530 w 60018"/>
                  <a:gd name="connsiteY1" fmla="*/ 7061 h 12317"/>
                  <a:gd name="connsiteX2" fmla="*/ 0 w 60018"/>
                  <a:gd name="connsiteY2" fmla="*/ 0 h 12317"/>
                </a:gdLst>
                <a:ahLst/>
                <a:cxnLst>
                  <a:cxn ang="0">
                    <a:pos x="connsiteX0" y="connsiteY0"/>
                  </a:cxn>
                  <a:cxn ang="0">
                    <a:pos x="connsiteX1" y="connsiteY1"/>
                  </a:cxn>
                  <a:cxn ang="0">
                    <a:pos x="connsiteX2" y="connsiteY2"/>
                  </a:cxn>
                </a:cxnLst>
                <a:rect l="l" t="t" r="r" b="b"/>
                <a:pathLst>
                  <a:path w="60018" h="12317">
                    <a:moveTo>
                      <a:pt x="60018" y="3531"/>
                    </a:moveTo>
                    <a:cubicBezTo>
                      <a:pt x="35684" y="13265"/>
                      <a:pt x="37628" y="15586"/>
                      <a:pt x="3530" y="7061"/>
                    </a:cubicBezTo>
                    <a:cubicBezTo>
                      <a:pt x="977" y="6423"/>
                      <a:pt x="1177" y="2354"/>
                      <a:pt x="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cxnSp>
          <p:nvCxnSpPr>
            <p:cNvPr id="55" name="Elbow Connector 54"/>
            <p:cNvCxnSpPr>
              <a:stCxn id="48" idx="2"/>
              <a:endCxn id="30" idx="0"/>
            </p:cNvCxnSpPr>
            <p:nvPr/>
          </p:nvCxnSpPr>
          <p:spPr bwMode="auto">
            <a:xfrm rot="5400000">
              <a:off x="1995067" y="3633654"/>
              <a:ext cx="466357" cy="264703"/>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Elbow Connector 55"/>
            <p:cNvCxnSpPr>
              <a:stCxn id="40" idx="2"/>
              <a:endCxn id="30" idx="0"/>
            </p:cNvCxnSpPr>
            <p:nvPr/>
          </p:nvCxnSpPr>
          <p:spPr bwMode="auto">
            <a:xfrm rot="16200000" flipH="1">
              <a:off x="1742204" y="3645494"/>
              <a:ext cx="466307" cy="241071"/>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TextBox 70"/>
          <p:cNvSpPr txBox="1"/>
          <p:nvPr/>
        </p:nvSpPr>
        <p:spPr>
          <a:xfrm>
            <a:off x="435825" y="3602367"/>
            <a:ext cx="1225291"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Focused </a:t>
            </a:r>
          </a:p>
          <a:p>
            <a:pPr algn="ctr"/>
            <a:r>
              <a:rPr lang="en-US" sz="1200" dirty="0">
                <a:cs typeface="Arial" panose="020B0604020202020204" pitchFamily="34" charset="0"/>
              </a:rPr>
              <a:t>in vitro</a:t>
            </a:r>
            <a:r>
              <a:rPr lang="en-US" sz="1200" dirty="0">
                <a:latin typeface="Arial" panose="020B0604020202020204" pitchFamily="34" charset="0"/>
                <a:cs typeface="Arial" panose="020B0604020202020204" pitchFamily="34" charset="0"/>
              </a:rPr>
              <a:t> assays</a:t>
            </a:r>
          </a:p>
        </p:txBody>
      </p:sp>
      <p:sp>
        <p:nvSpPr>
          <p:cNvPr id="16" name="TextBox 15"/>
          <p:cNvSpPr txBox="1"/>
          <p:nvPr/>
        </p:nvSpPr>
        <p:spPr>
          <a:xfrm>
            <a:off x="7226953" y="1965348"/>
            <a:ext cx="1478507" cy="523220"/>
          </a:xfrm>
          <a:prstGeom prst="rect">
            <a:avLst/>
          </a:prstGeom>
          <a:noFill/>
        </p:spPr>
        <p:txBody>
          <a:bodyPr wrap="square" rtlCol="0">
            <a:spAutoFit/>
          </a:bodyPr>
          <a:lstStyle/>
          <a:p>
            <a:r>
              <a:rPr lang="en-US" sz="1400" dirty="0"/>
              <a:t>Comprehensive Characterization</a:t>
            </a:r>
          </a:p>
        </p:txBody>
      </p:sp>
      <p:sp>
        <p:nvSpPr>
          <p:cNvPr id="73" name="TextBox 72"/>
          <p:cNvSpPr txBox="1"/>
          <p:nvPr/>
        </p:nvSpPr>
        <p:spPr>
          <a:xfrm>
            <a:off x="7224068" y="3340756"/>
            <a:ext cx="1853146" cy="954107"/>
          </a:xfrm>
          <a:prstGeom prst="rect">
            <a:avLst/>
          </a:prstGeom>
          <a:noFill/>
        </p:spPr>
        <p:txBody>
          <a:bodyPr wrap="square" rtlCol="0">
            <a:spAutoFit/>
          </a:bodyPr>
          <a:lstStyle/>
          <a:p>
            <a:r>
              <a:rPr lang="en-US" sz="1400" dirty="0"/>
              <a:t>Verification of Affected Processes/ Pathways and Temporal Evaluation</a:t>
            </a:r>
            <a:endParaRPr lang="en-US" sz="1400" i="1" dirty="0"/>
          </a:p>
        </p:txBody>
      </p:sp>
      <p:sp>
        <p:nvSpPr>
          <p:cNvPr id="75" name="Rounded Rectangle 74"/>
          <p:cNvSpPr/>
          <p:nvPr/>
        </p:nvSpPr>
        <p:spPr bwMode="auto">
          <a:xfrm>
            <a:off x="346115" y="4776151"/>
            <a:ext cx="5212080" cy="1495426"/>
          </a:xfrm>
          <a:prstGeom prst="roundRect">
            <a:avLst/>
          </a:prstGeom>
          <a:solidFill>
            <a:schemeClr val="bg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1044" name="Picture 20" descr="https://emulatebio.com/wp-content/uploads/2015/06/NewChip_128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8045" y="5186034"/>
            <a:ext cx="1090464" cy="73152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434804" y="5314894"/>
            <a:ext cx="102350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Organs-on-a-Chip</a:t>
            </a:r>
          </a:p>
        </p:txBody>
      </p:sp>
      <p:pic>
        <p:nvPicPr>
          <p:cNvPr id="1046" name="Picture 22" descr="https://www.crick.ac.uk/media/6355/Intestinal-orgnaoi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99311" y="5089500"/>
            <a:ext cx="457200" cy="457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8" name="Picture 24" descr="http://www.the-scientist.com/Sept2015/LT_2.jpg"/>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3921" y="5105232"/>
            <a:ext cx="457200" cy="457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4219258" y="5217225"/>
            <a:ext cx="1242815" cy="646331"/>
          </a:xfrm>
          <a:prstGeom prst="rect">
            <a:avLst/>
          </a:prstGeom>
          <a:noFill/>
        </p:spPr>
        <p:txBody>
          <a:bodyPr wrap="square" rtlCol="0">
            <a:spAutoFit/>
          </a:bodyPr>
          <a:lstStyle/>
          <a:p>
            <a:pPr algn="ctr"/>
            <a:r>
              <a:rPr lang="en-US" sz="1200" dirty="0" err="1"/>
              <a:t>Organotypic</a:t>
            </a:r>
            <a:r>
              <a:rPr lang="en-US" sz="1200" dirty="0"/>
              <a:t> and Organoid Models</a:t>
            </a:r>
          </a:p>
        </p:txBody>
      </p:sp>
      <p:sp>
        <p:nvSpPr>
          <p:cNvPr id="18" name="Down Arrow 17"/>
          <p:cNvSpPr/>
          <p:nvPr/>
        </p:nvSpPr>
        <p:spPr bwMode="auto">
          <a:xfrm>
            <a:off x="1542154" y="2932537"/>
            <a:ext cx="2993503" cy="342900"/>
          </a:xfrm>
          <a:prstGeom prst="downArrow">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4" name="Down Arrow 83"/>
          <p:cNvSpPr/>
          <p:nvPr/>
        </p:nvSpPr>
        <p:spPr bwMode="auto">
          <a:xfrm>
            <a:off x="1525043" y="4589586"/>
            <a:ext cx="2993503" cy="342900"/>
          </a:xfrm>
          <a:prstGeom prst="downArrow">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5" name="TextBox 84"/>
          <p:cNvSpPr txBox="1"/>
          <p:nvPr/>
        </p:nvSpPr>
        <p:spPr>
          <a:xfrm>
            <a:off x="7190046" y="5006638"/>
            <a:ext cx="1854574" cy="1169551"/>
          </a:xfrm>
          <a:prstGeom prst="rect">
            <a:avLst/>
          </a:prstGeom>
          <a:noFill/>
        </p:spPr>
        <p:txBody>
          <a:bodyPr wrap="square" rtlCol="0">
            <a:spAutoFit/>
          </a:bodyPr>
          <a:lstStyle/>
          <a:p>
            <a:r>
              <a:rPr lang="en-US" sz="1400" dirty="0"/>
              <a:t>Interpretation of Affected Process/ Pathways and Population Variability</a:t>
            </a:r>
          </a:p>
          <a:p>
            <a:endParaRPr lang="en-US" sz="1400" dirty="0"/>
          </a:p>
        </p:txBody>
      </p:sp>
      <p:pic>
        <p:nvPicPr>
          <p:cNvPr id="67" name="Picture 4" descr="http://img.medicalxpress.com/newman/gfx/news/hires/2014/mccracken_image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8259" y="5591414"/>
            <a:ext cx="457200" cy="460965"/>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69"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263" t="51891" r="50352" b="3172"/>
          <a:stretch/>
        </p:blipFill>
        <p:spPr bwMode="auto">
          <a:xfrm>
            <a:off x="2921861" y="3547104"/>
            <a:ext cx="1377111" cy="784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 name="TextBox 69"/>
          <p:cNvSpPr txBox="1"/>
          <p:nvPr/>
        </p:nvSpPr>
        <p:spPr>
          <a:xfrm>
            <a:off x="4288261" y="3672282"/>
            <a:ext cx="1242815" cy="646331"/>
          </a:xfrm>
          <a:prstGeom prst="rect">
            <a:avLst/>
          </a:prstGeom>
          <a:noFill/>
        </p:spPr>
        <p:txBody>
          <a:bodyPr wrap="square" rtlCol="0">
            <a:spAutoFit/>
          </a:bodyPr>
          <a:lstStyle/>
          <a:p>
            <a:pPr algn="ctr"/>
            <a:r>
              <a:rPr lang="en-US" sz="1200" dirty="0"/>
              <a:t>Time Course High Content Assays</a:t>
            </a:r>
          </a:p>
        </p:txBody>
      </p:sp>
      <p:sp>
        <p:nvSpPr>
          <p:cNvPr id="61" name="Rounded Rectangle 60"/>
          <p:cNvSpPr/>
          <p:nvPr/>
        </p:nvSpPr>
        <p:spPr bwMode="auto">
          <a:xfrm rot="16200000">
            <a:off x="3764411" y="3142560"/>
            <a:ext cx="4905257" cy="1495426"/>
          </a:xfrm>
          <a:prstGeom prst="roundRect">
            <a:avLst/>
          </a:prstGeom>
          <a:solidFill>
            <a:srgbClr val="FFFFFF">
              <a:alpha val="52157"/>
            </a:srgbClr>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2" name="TextBox 61"/>
          <p:cNvSpPr txBox="1"/>
          <p:nvPr/>
        </p:nvSpPr>
        <p:spPr>
          <a:xfrm>
            <a:off x="5629696" y="4699333"/>
            <a:ext cx="1242815" cy="646331"/>
          </a:xfrm>
          <a:prstGeom prst="rect">
            <a:avLst/>
          </a:prstGeom>
          <a:noFill/>
        </p:spPr>
        <p:txBody>
          <a:bodyPr wrap="square" rtlCol="0">
            <a:spAutoFit/>
          </a:bodyPr>
          <a:lstStyle/>
          <a:p>
            <a:pPr algn="ctr"/>
            <a:r>
              <a:rPr lang="en-US" sz="1200" dirty="0"/>
              <a:t>Computational and Statistical Modeling</a:t>
            </a:r>
          </a:p>
        </p:txBody>
      </p:sp>
      <p:pic>
        <p:nvPicPr>
          <p:cNvPr id="63" name="Picture 62"/>
          <p:cNvPicPr>
            <a:picLocks noChangeAspect="1"/>
          </p:cNvPicPr>
          <p:nvPr/>
        </p:nvPicPr>
        <p:blipFill>
          <a:blip r:embed="rId14"/>
          <a:stretch>
            <a:fillRect/>
          </a:stretch>
        </p:blipFill>
        <p:spPr>
          <a:xfrm>
            <a:off x="5668939" y="2365728"/>
            <a:ext cx="1214482" cy="794320"/>
          </a:xfrm>
          <a:prstGeom prst="rect">
            <a:avLst/>
          </a:prstGeom>
        </p:spPr>
      </p:pic>
      <p:pic>
        <p:nvPicPr>
          <p:cNvPr id="8" name="Picture 7"/>
          <p:cNvPicPr>
            <a:picLocks noChangeAspect="1"/>
          </p:cNvPicPr>
          <p:nvPr/>
        </p:nvPicPr>
        <p:blipFill>
          <a:blip r:embed="rId15"/>
          <a:stretch>
            <a:fillRect/>
          </a:stretch>
        </p:blipFill>
        <p:spPr>
          <a:xfrm>
            <a:off x="5685116" y="3472551"/>
            <a:ext cx="1168591" cy="1117035"/>
          </a:xfrm>
          <a:prstGeom prst="rect">
            <a:avLst/>
          </a:prstGeom>
        </p:spPr>
      </p:pic>
    </p:spTree>
    <p:extLst>
      <p:ext uri="{BB962C8B-B14F-4D97-AF65-F5344CB8AC3E}">
        <p14:creationId xmlns:p14="http://schemas.microsoft.com/office/powerpoint/2010/main" val="380488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“Minimal Hazard Battery”</a:t>
            </a:r>
          </a:p>
        </p:txBody>
      </p:sp>
      <p:sp>
        <p:nvSpPr>
          <p:cNvPr id="3" name="Content Placeholder 2"/>
          <p:cNvSpPr>
            <a:spLocks noGrp="1"/>
          </p:cNvSpPr>
          <p:nvPr>
            <p:ph idx="1"/>
          </p:nvPr>
        </p:nvSpPr>
        <p:spPr/>
        <p:txBody>
          <a:bodyPr/>
          <a:lstStyle/>
          <a:p>
            <a:r>
              <a:rPr lang="en-US" dirty="0"/>
              <a:t>Still in exploratory stage</a:t>
            </a:r>
          </a:p>
          <a:p>
            <a:r>
              <a:rPr lang="en-US" dirty="0"/>
              <a:t>Tier 1 provides </a:t>
            </a:r>
          </a:p>
          <a:p>
            <a:pPr lvl="1"/>
            <a:r>
              <a:rPr lang="en-US" i="1" dirty="0"/>
              <a:t>in vitro </a:t>
            </a:r>
            <a:r>
              <a:rPr lang="en-US" dirty="0"/>
              <a:t>LOAEC / NOAEC</a:t>
            </a:r>
          </a:p>
          <a:p>
            <a:pPr lvl="1"/>
            <a:r>
              <a:rPr lang="en-US" dirty="0"/>
              <a:t>Survey of perturbed pathways </a:t>
            </a:r>
          </a:p>
          <a:p>
            <a:pPr lvl="1"/>
            <a:r>
              <a:rPr lang="en-US" dirty="0"/>
              <a:t>Concentrations where cell stress may interfere with assays giving false positive signals</a:t>
            </a:r>
          </a:p>
          <a:p>
            <a:pPr lvl="1"/>
            <a:r>
              <a:rPr lang="en-US" dirty="0"/>
              <a:t>If expected doses overlap with cell-stress concentrations, then the chemical is probably dangerous</a:t>
            </a:r>
          </a:p>
          <a:p>
            <a:r>
              <a:rPr lang="en-US" dirty="0"/>
              <a:t>Tier 2</a:t>
            </a:r>
          </a:p>
          <a:p>
            <a:pPr lvl="1"/>
            <a:r>
              <a:rPr lang="en-US" dirty="0"/>
              <a:t>Confirmation of pathways perturbed</a:t>
            </a:r>
          </a:p>
          <a:p>
            <a:r>
              <a:rPr lang="en-US" dirty="0"/>
              <a:t>Tier 3</a:t>
            </a:r>
          </a:p>
          <a:p>
            <a:pPr lvl="1"/>
            <a:r>
              <a:rPr lang="en-US" dirty="0"/>
              <a:t>More in vivo-like context around findings</a:t>
            </a:r>
          </a:p>
          <a:p>
            <a:pPr lvl="1"/>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9</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3810998966"/>
      </p:ext>
    </p:extLst>
  </p:cSld>
  <p:clrMapOvr>
    <a:masterClrMapping/>
  </p:clrMapOvr>
  <p:transition>
    <p:fade/>
  </p:transition>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noFill/>
        <a:ln w="25400"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EFC1E02-FCA8-4952-9D24-059F00D87E3A}">
  <ds:schemaRefs>
    <ds:schemaRef ds:uri="ESRI.ArcGIS.Mapping.OfficeIntegration.PowerPointInfo"/>
  </ds:schemaRefs>
</ds:datastoreItem>
</file>

<file path=customXml/itemProps10.xml><?xml version="1.0" encoding="utf-8"?>
<ds:datastoreItem xmlns:ds="http://schemas.openxmlformats.org/officeDocument/2006/customXml" ds:itemID="{4677C247-0C08-4A13-B9C8-005306C749D7}">
  <ds:schemaRefs>
    <ds:schemaRef ds:uri="ESRI.ArcGIS.Mapping.OfficeIntegration.PowerPointInfo"/>
  </ds:schemaRefs>
</ds:datastoreItem>
</file>

<file path=customXml/itemProps11.xml><?xml version="1.0" encoding="utf-8"?>
<ds:datastoreItem xmlns:ds="http://schemas.openxmlformats.org/officeDocument/2006/customXml" ds:itemID="{2CF9029B-C808-41AB-86AA-4781A230EA81}">
  <ds:schemaRefs>
    <ds:schemaRef ds:uri="ESRI.ArcGIS.Mapping.OfficeIntegration.PowerPointInfo"/>
  </ds:schemaRefs>
</ds:datastoreItem>
</file>

<file path=customXml/itemProps12.xml><?xml version="1.0" encoding="utf-8"?>
<ds:datastoreItem xmlns:ds="http://schemas.openxmlformats.org/officeDocument/2006/customXml" ds:itemID="{507F81C6-82E9-4125-9A1E-D396EEF553E8}">
  <ds:schemaRefs>
    <ds:schemaRef ds:uri="ESRI.ArcGIS.Mapping.OfficeIntegration.PowerPointInfo"/>
  </ds:schemaRefs>
</ds:datastoreItem>
</file>

<file path=customXml/itemProps13.xml><?xml version="1.0" encoding="utf-8"?>
<ds:datastoreItem xmlns:ds="http://schemas.openxmlformats.org/officeDocument/2006/customXml" ds:itemID="{1C170CB2-F94F-4BAA-9345-9868B908B9E0}">
  <ds:schemaRefs>
    <ds:schemaRef ds:uri="ESRI.ArcGIS.Mapping.OfficeIntegration.PowerPointInfo"/>
  </ds:schemaRefs>
</ds:datastoreItem>
</file>

<file path=customXml/itemProps14.xml><?xml version="1.0" encoding="utf-8"?>
<ds:datastoreItem xmlns:ds="http://schemas.openxmlformats.org/officeDocument/2006/customXml" ds:itemID="{F586BE68-15F7-4AFD-8CE6-A2866A087E09}">
  <ds:schemaRefs>
    <ds:schemaRef ds:uri="ESRI.ArcGIS.Mapping.OfficeIntegration.PowerPointInfo"/>
  </ds:schemaRefs>
</ds:datastoreItem>
</file>

<file path=customXml/itemProps15.xml><?xml version="1.0" encoding="utf-8"?>
<ds:datastoreItem xmlns:ds="http://schemas.openxmlformats.org/officeDocument/2006/customXml" ds:itemID="{9B475956-722E-4922-BD52-2875496BA0CF}">
  <ds:schemaRefs>
    <ds:schemaRef ds:uri="ESRI.ArcGIS.Mapping.OfficeIntegration.PowerPointInfo"/>
  </ds:schemaRefs>
</ds:datastoreItem>
</file>

<file path=customXml/itemProps16.xml><?xml version="1.0" encoding="utf-8"?>
<ds:datastoreItem xmlns:ds="http://schemas.openxmlformats.org/officeDocument/2006/customXml" ds:itemID="{BB42A1BE-BB69-4D9E-8FE4-E3FC7A72F8DB}">
  <ds:schemaRefs>
    <ds:schemaRef ds:uri="ESRI.ArcGIS.Mapping.OfficeIntegration.PowerPointInfo"/>
  </ds:schemaRefs>
</ds:datastoreItem>
</file>

<file path=customXml/itemProps17.xml><?xml version="1.0" encoding="utf-8"?>
<ds:datastoreItem xmlns:ds="http://schemas.openxmlformats.org/officeDocument/2006/customXml" ds:itemID="{A820B4DE-7664-4113-A481-B3C4E396301C}">
  <ds:schemaRefs>
    <ds:schemaRef ds:uri="ESRI.ArcGIS.Mapping.OfficeIntegration.PowerPointInfo"/>
  </ds:schemaRefs>
</ds:datastoreItem>
</file>

<file path=customXml/itemProps18.xml><?xml version="1.0" encoding="utf-8"?>
<ds:datastoreItem xmlns:ds="http://schemas.openxmlformats.org/officeDocument/2006/customXml" ds:itemID="{BB3554B9-A828-47BC-846E-3807C64B6BCF}">
  <ds:schemaRefs>
    <ds:schemaRef ds:uri="ESRI.ArcGIS.Mapping.OfficeIntegration.PowerPointInfo"/>
  </ds:schemaRefs>
</ds:datastoreItem>
</file>

<file path=customXml/itemProps19.xml><?xml version="1.0" encoding="utf-8"?>
<ds:datastoreItem xmlns:ds="http://schemas.openxmlformats.org/officeDocument/2006/customXml" ds:itemID="{04E8F22E-4C0F-4E41-81DE-0F7A0C0A6430}">
  <ds:schemaRefs>
    <ds:schemaRef ds:uri="ESRI.ArcGIS.Mapping.OfficeIntegration.PowerPointInfo"/>
  </ds:schemaRefs>
</ds:datastoreItem>
</file>

<file path=customXml/itemProps2.xml><?xml version="1.0" encoding="utf-8"?>
<ds:datastoreItem xmlns:ds="http://schemas.openxmlformats.org/officeDocument/2006/customXml" ds:itemID="{4B26DD6A-2539-4965-BC9F-56C7C61AEA3B}">
  <ds:schemaRefs>
    <ds:schemaRef ds:uri="ESRI.ArcGIS.Mapping.OfficeIntegration.PowerPointInfo"/>
  </ds:schemaRefs>
</ds:datastoreItem>
</file>

<file path=customXml/itemProps20.xml><?xml version="1.0" encoding="utf-8"?>
<ds:datastoreItem xmlns:ds="http://schemas.openxmlformats.org/officeDocument/2006/customXml" ds:itemID="{974D8EE6-64CA-424F-A75D-C56B131CFA84}">
  <ds:schemaRefs>
    <ds:schemaRef ds:uri="ESRI.ArcGIS.Mapping.OfficeIntegration.PowerPointInfo"/>
  </ds:schemaRefs>
</ds:datastoreItem>
</file>

<file path=customXml/itemProps21.xml><?xml version="1.0" encoding="utf-8"?>
<ds:datastoreItem xmlns:ds="http://schemas.openxmlformats.org/officeDocument/2006/customXml" ds:itemID="{D45F5040-DC70-4BB4-A51E-155374E74FE6}">
  <ds:schemaRefs>
    <ds:schemaRef ds:uri="ESRI.ArcGIS.Mapping.OfficeIntegration.PowerPointInfo"/>
  </ds:schemaRefs>
</ds:datastoreItem>
</file>

<file path=customXml/itemProps22.xml><?xml version="1.0" encoding="utf-8"?>
<ds:datastoreItem xmlns:ds="http://schemas.openxmlformats.org/officeDocument/2006/customXml" ds:itemID="{B40C68E7-7926-4025-A319-030A58BDFFCF}">
  <ds:schemaRefs>
    <ds:schemaRef ds:uri="ESRI.ArcGIS.Mapping.OfficeIntegration.PowerPointInfo"/>
  </ds:schemaRefs>
</ds:datastoreItem>
</file>

<file path=customXml/itemProps23.xml><?xml version="1.0" encoding="utf-8"?>
<ds:datastoreItem xmlns:ds="http://schemas.openxmlformats.org/officeDocument/2006/customXml" ds:itemID="{FE5D24A8-ED6A-4586-AB54-705149CA78D8}">
  <ds:schemaRefs>
    <ds:schemaRef ds:uri="ESRI.ArcGIS.Mapping.OfficeIntegration.PowerPointInfo"/>
  </ds:schemaRefs>
</ds:datastoreItem>
</file>

<file path=customXml/itemProps24.xml><?xml version="1.0" encoding="utf-8"?>
<ds:datastoreItem xmlns:ds="http://schemas.openxmlformats.org/officeDocument/2006/customXml" ds:itemID="{FAFDF424-EB6A-44C5-8814-D5EEDD3E45BF}">
  <ds:schemaRefs>
    <ds:schemaRef ds:uri="ESRI.ArcGIS.Mapping.OfficeIntegration.PowerPointInfo"/>
  </ds:schemaRefs>
</ds:datastoreItem>
</file>

<file path=customXml/itemProps25.xml><?xml version="1.0" encoding="utf-8"?>
<ds:datastoreItem xmlns:ds="http://schemas.openxmlformats.org/officeDocument/2006/customXml" ds:itemID="{9BD46535-DA4A-40F9-BD74-C5FBB6F814C4}">
  <ds:schemaRefs>
    <ds:schemaRef ds:uri="ESRI.ArcGIS.Mapping.OfficeIntegration.PowerPointInfo"/>
  </ds:schemaRefs>
</ds:datastoreItem>
</file>

<file path=customXml/itemProps26.xml><?xml version="1.0" encoding="utf-8"?>
<ds:datastoreItem xmlns:ds="http://schemas.openxmlformats.org/officeDocument/2006/customXml" ds:itemID="{05F015A3-CC86-4DDF-81FD-4F485981E878}">
  <ds:schemaRefs>
    <ds:schemaRef ds:uri="ESRI.ArcGIS.Mapping.OfficeIntegration.PowerPointInfo"/>
  </ds:schemaRefs>
</ds:datastoreItem>
</file>

<file path=customXml/itemProps27.xml><?xml version="1.0" encoding="utf-8"?>
<ds:datastoreItem xmlns:ds="http://schemas.openxmlformats.org/officeDocument/2006/customXml" ds:itemID="{82C46C6B-A1C2-48CC-AED4-30B71E0C836B}">
  <ds:schemaRefs>
    <ds:schemaRef ds:uri="ESRI.ArcGIS.Mapping.OfficeIntegration.PowerPointInfo"/>
  </ds:schemaRefs>
</ds:datastoreItem>
</file>

<file path=customXml/itemProps28.xml><?xml version="1.0" encoding="utf-8"?>
<ds:datastoreItem xmlns:ds="http://schemas.openxmlformats.org/officeDocument/2006/customXml" ds:itemID="{DDC4ADFA-41CB-462A-BAB0-1402EA39A275}">
  <ds:schemaRefs>
    <ds:schemaRef ds:uri="ESRI.ArcGIS.Mapping.OfficeIntegration.PowerPointInfo"/>
  </ds:schemaRefs>
</ds:datastoreItem>
</file>

<file path=customXml/itemProps29.xml><?xml version="1.0" encoding="utf-8"?>
<ds:datastoreItem xmlns:ds="http://schemas.openxmlformats.org/officeDocument/2006/customXml" ds:itemID="{60FE099A-120A-40E6-87AF-31C4AECB3932}">
  <ds:schemaRefs>
    <ds:schemaRef ds:uri="ESRI.ArcGIS.Mapping.OfficeIntegration.PowerPointInfo"/>
  </ds:schemaRefs>
</ds:datastoreItem>
</file>

<file path=customXml/itemProps3.xml><?xml version="1.0" encoding="utf-8"?>
<ds:datastoreItem xmlns:ds="http://schemas.openxmlformats.org/officeDocument/2006/customXml" ds:itemID="{A03C0C31-6EB5-4D97-8223-7159490EE03A}">
  <ds:schemaRefs>
    <ds:schemaRef ds:uri="ESRI.ArcGIS.Mapping.OfficeIntegration.PowerPointInfo"/>
  </ds:schemaRefs>
</ds:datastoreItem>
</file>

<file path=customXml/itemProps30.xml><?xml version="1.0" encoding="utf-8"?>
<ds:datastoreItem xmlns:ds="http://schemas.openxmlformats.org/officeDocument/2006/customXml" ds:itemID="{8F33E01C-3351-433E-9D6B-F71587456272}">
  <ds:schemaRefs>
    <ds:schemaRef ds:uri="ESRI.ArcGIS.Mapping.OfficeIntegration.PowerPointInfo"/>
  </ds:schemaRefs>
</ds:datastoreItem>
</file>

<file path=customXml/itemProps31.xml><?xml version="1.0" encoding="utf-8"?>
<ds:datastoreItem xmlns:ds="http://schemas.openxmlformats.org/officeDocument/2006/customXml" ds:itemID="{8F9B64FE-DACD-413E-8C27-B88865811050}">
  <ds:schemaRefs>
    <ds:schemaRef ds:uri="ESRI.ArcGIS.Mapping.OfficeIntegration.PowerPointInfo"/>
  </ds:schemaRefs>
</ds:datastoreItem>
</file>

<file path=customXml/itemProps32.xml><?xml version="1.0" encoding="utf-8"?>
<ds:datastoreItem xmlns:ds="http://schemas.openxmlformats.org/officeDocument/2006/customXml" ds:itemID="{22876389-779A-4CB7-9D1A-AD6B0B80F926}">
  <ds:schemaRefs>
    <ds:schemaRef ds:uri="ESRI.ArcGIS.Mapping.OfficeIntegration.PowerPointInfo"/>
  </ds:schemaRefs>
</ds:datastoreItem>
</file>

<file path=customXml/itemProps33.xml><?xml version="1.0" encoding="utf-8"?>
<ds:datastoreItem xmlns:ds="http://schemas.openxmlformats.org/officeDocument/2006/customXml" ds:itemID="{D153E4BA-DC23-4EBB-A5F6-79254A3F9575}">
  <ds:schemaRefs>
    <ds:schemaRef ds:uri="ESRI.ArcGIS.Mapping.OfficeIntegration.PowerPointInfo"/>
  </ds:schemaRefs>
</ds:datastoreItem>
</file>

<file path=customXml/itemProps34.xml><?xml version="1.0" encoding="utf-8"?>
<ds:datastoreItem xmlns:ds="http://schemas.openxmlformats.org/officeDocument/2006/customXml" ds:itemID="{BE29B2F8-FF61-4967-804D-24C702E054FF}">
  <ds:schemaRefs>
    <ds:schemaRef ds:uri="ESRI.ArcGIS.Mapping.OfficeIntegration.PowerPointInfo"/>
  </ds:schemaRefs>
</ds:datastoreItem>
</file>

<file path=customXml/itemProps35.xml><?xml version="1.0" encoding="utf-8"?>
<ds:datastoreItem xmlns:ds="http://schemas.openxmlformats.org/officeDocument/2006/customXml" ds:itemID="{D32C82E7-3CA4-47F6-8A64-9620FA3EA67D}">
  <ds:schemaRefs>
    <ds:schemaRef ds:uri="ESRI.ArcGIS.Mapping.OfficeIntegration.PowerPointInfo"/>
  </ds:schemaRefs>
</ds:datastoreItem>
</file>

<file path=customXml/itemProps36.xml><?xml version="1.0" encoding="utf-8"?>
<ds:datastoreItem xmlns:ds="http://schemas.openxmlformats.org/officeDocument/2006/customXml" ds:itemID="{560623AD-FF4F-4413-934C-FD9D7EC7D4A0}">
  <ds:schemaRefs>
    <ds:schemaRef ds:uri="ESRI.ArcGIS.Mapping.OfficeIntegration.PowerPointInfo"/>
  </ds:schemaRefs>
</ds:datastoreItem>
</file>

<file path=customXml/itemProps37.xml><?xml version="1.0" encoding="utf-8"?>
<ds:datastoreItem xmlns:ds="http://schemas.openxmlformats.org/officeDocument/2006/customXml" ds:itemID="{11669575-9B6A-4048-A643-EDA4E71F6DF4}">
  <ds:schemaRefs>
    <ds:schemaRef ds:uri="ESRI.ArcGIS.Mapping.OfficeIntegration.PowerPointInfo"/>
  </ds:schemaRefs>
</ds:datastoreItem>
</file>

<file path=customXml/itemProps38.xml><?xml version="1.0" encoding="utf-8"?>
<ds:datastoreItem xmlns:ds="http://schemas.openxmlformats.org/officeDocument/2006/customXml" ds:itemID="{3338ED29-6E68-45E3-AB47-D7DC54F0B769}">
  <ds:schemaRefs>
    <ds:schemaRef ds:uri="ESRI.ArcGIS.Mapping.OfficeIntegration.PowerPointInfo"/>
  </ds:schemaRefs>
</ds:datastoreItem>
</file>

<file path=customXml/itemProps39.xml><?xml version="1.0" encoding="utf-8"?>
<ds:datastoreItem xmlns:ds="http://schemas.openxmlformats.org/officeDocument/2006/customXml" ds:itemID="{DB719A55-5705-40F3-B305-09731B84F87F}">
  <ds:schemaRefs>
    <ds:schemaRef ds:uri="ESRI.ArcGIS.Mapping.OfficeIntegration.PowerPointInfo"/>
  </ds:schemaRefs>
</ds:datastoreItem>
</file>

<file path=customXml/itemProps4.xml><?xml version="1.0" encoding="utf-8"?>
<ds:datastoreItem xmlns:ds="http://schemas.openxmlformats.org/officeDocument/2006/customXml" ds:itemID="{3825822C-E6BD-40D9-BB20-8AE19B27A94E}">
  <ds:schemaRefs>
    <ds:schemaRef ds:uri="ESRI.ArcGIS.Mapping.OfficeIntegration.PowerPointInfo"/>
  </ds:schemaRefs>
</ds:datastoreItem>
</file>

<file path=customXml/itemProps40.xml><?xml version="1.0" encoding="utf-8"?>
<ds:datastoreItem xmlns:ds="http://schemas.openxmlformats.org/officeDocument/2006/customXml" ds:itemID="{1CADE9E6-AA5D-45D5-8BF6-3F499C5FFA6A}">
  <ds:schemaRefs>
    <ds:schemaRef ds:uri="ESRI.ArcGIS.Mapping.OfficeIntegration.PowerPointInfo"/>
  </ds:schemaRefs>
</ds:datastoreItem>
</file>

<file path=customXml/itemProps41.xml><?xml version="1.0" encoding="utf-8"?>
<ds:datastoreItem xmlns:ds="http://schemas.openxmlformats.org/officeDocument/2006/customXml" ds:itemID="{600B033E-AE24-4701-9A0C-CCC493C291ED}">
  <ds:schemaRefs>
    <ds:schemaRef ds:uri="ESRI.ArcGIS.Mapping.OfficeIntegration.PowerPointInfo"/>
  </ds:schemaRefs>
</ds:datastoreItem>
</file>

<file path=customXml/itemProps42.xml><?xml version="1.0" encoding="utf-8"?>
<ds:datastoreItem xmlns:ds="http://schemas.openxmlformats.org/officeDocument/2006/customXml" ds:itemID="{5EF98282-3628-4375-B8EA-84EDD05BA0A3}">
  <ds:schemaRefs>
    <ds:schemaRef ds:uri="ESRI.ArcGIS.Mapping.OfficeIntegration.PowerPointInfo"/>
  </ds:schemaRefs>
</ds:datastoreItem>
</file>

<file path=customXml/itemProps43.xml><?xml version="1.0" encoding="utf-8"?>
<ds:datastoreItem xmlns:ds="http://schemas.openxmlformats.org/officeDocument/2006/customXml" ds:itemID="{6700D577-755C-41DB-ABB1-6DBEE90CD7A6}">
  <ds:schemaRefs>
    <ds:schemaRef ds:uri="ESRI.ArcGIS.Mapping.OfficeIntegration.PowerPointInfo"/>
  </ds:schemaRefs>
</ds:datastoreItem>
</file>

<file path=customXml/itemProps5.xml><?xml version="1.0" encoding="utf-8"?>
<ds:datastoreItem xmlns:ds="http://schemas.openxmlformats.org/officeDocument/2006/customXml" ds:itemID="{2A8ADF9E-2B76-4D3A-9989-D5588ED74CEA}">
  <ds:schemaRefs>
    <ds:schemaRef ds:uri="ESRI.ArcGIS.Mapping.OfficeIntegration.PowerPointInfo"/>
  </ds:schemaRefs>
</ds:datastoreItem>
</file>

<file path=customXml/itemProps6.xml><?xml version="1.0" encoding="utf-8"?>
<ds:datastoreItem xmlns:ds="http://schemas.openxmlformats.org/officeDocument/2006/customXml" ds:itemID="{5F734A24-C501-49DB-8DA5-8E3364B0897B}">
  <ds:schemaRefs>
    <ds:schemaRef ds:uri="ESRI.ArcGIS.Mapping.OfficeIntegration.PowerPointInfo"/>
  </ds:schemaRefs>
</ds:datastoreItem>
</file>

<file path=customXml/itemProps7.xml><?xml version="1.0" encoding="utf-8"?>
<ds:datastoreItem xmlns:ds="http://schemas.openxmlformats.org/officeDocument/2006/customXml" ds:itemID="{98736A44-254A-47A6-A74D-F863D8D2C6C8}">
  <ds:schemaRefs>
    <ds:schemaRef ds:uri="ESRI.ArcGIS.Mapping.OfficeIntegration.PowerPointInfo"/>
  </ds:schemaRefs>
</ds:datastoreItem>
</file>

<file path=customXml/itemProps8.xml><?xml version="1.0" encoding="utf-8"?>
<ds:datastoreItem xmlns:ds="http://schemas.openxmlformats.org/officeDocument/2006/customXml" ds:itemID="{5FC2C10B-1870-407E-8587-855F24C6D072}">
  <ds:schemaRefs>
    <ds:schemaRef ds:uri="ESRI.ArcGIS.Mapping.OfficeIntegration.PowerPointInfo"/>
  </ds:schemaRefs>
</ds:datastoreItem>
</file>

<file path=customXml/itemProps9.xml><?xml version="1.0" encoding="utf-8"?>
<ds:datastoreItem xmlns:ds="http://schemas.openxmlformats.org/officeDocument/2006/customXml" ds:itemID="{505EED2B-06DB-4340-BFCC-6BD7F2946A9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27680</TotalTime>
  <Words>1808</Words>
  <Application>Microsoft Office PowerPoint</Application>
  <PresentationFormat>On-screen Show (4:3)</PresentationFormat>
  <Paragraphs>577</Paragraphs>
  <Slides>28</Slides>
  <Notes>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MS PGothic</vt:lpstr>
      <vt:lpstr>Arial</vt:lpstr>
      <vt:lpstr>Calibri</vt:lpstr>
      <vt:lpstr>Symbol</vt:lpstr>
      <vt:lpstr>Times</vt:lpstr>
      <vt:lpstr>Times New Roman</vt:lpstr>
      <vt:lpstr>Wingdings</vt:lpstr>
      <vt:lpstr>1_Blank Presentation</vt:lpstr>
      <vt:lpstr>6_Blank Presentation</vt:lpstr>
      <vt:lpstr>23_Blank Presentation</vt:lpstr>
      <vt:lpstr>22_Blank Presentation</vt:lpstr>
      <vt:lpstr>36_Blank Presentation</vt:lpstr>
      <vt:lpstr>40_Blank Presentation</vt:lpstr>
      <vt:lpstr>  Identify and Translate Learnings from On-Going Assay Validation Efforts into Standard HTS Testing Practice</vt:lpstr>
      <vt:lpstr>Financial Disclosure</vt:lpstr>
      <vt:lpstr>Overview</vt:lpstr>
      <vt:lpstr>Risk-based Approach Hazard + Exposure</vt:lpstr>
      <vt:lpstr>Tools / Models / Data needed</vt:lpstr>
      <vt:lpstr>Population and Exposure Modeling</vt:lpstr>
      <vt:lpstr>Toxicokinetics Modeling</vt:lpstr>
      <vt:lpstr>The “Minimal Hazard Battery”</vt:lpstr>
      <vt:lpstr>The “Minimal Hazard Battery”</vt:lpstr>
      <vt:lpstr>First test:  Can the battery predict in vivo POD?</vt:lpstr>
      <vt:lpstr>PowerPoint Presentation</vt:lpstr>
      <vt:lpstr>Uterotrophic guideline study uncertainty 26% of chemicals tested multiple times in the uterotrophic assay gave discrepant results</vt:lpstr>
      <vt:lpstr>Anemia concordance results</vt:lpstr>
      <vt:lpstr>Sources of Variability</vt:lpstr>
      <vt:lpstr>In Vitro Estrogen Receptor Model</vt:lpstr>
      <vt:lpstr>In vitro assays also have false positives and negatives</vt:lpstr>
      <vt:lpstr>Most chemicals display a “burst” of potentially non-selective bioactivity near cytotoxity concentration</vt:lpstr>
      <vt:lpstr>Schematic explanation of the burst</vt:lpstr>
      <vt:lpstr>PowerPoint Presentation</vt:lpstr>
      <vt:lpstr>PowerPoint Presentation</vt:lpstr>
      <vt:lpstr>PowerPoint Presentation</vt:lpstr>
      <vt:lpstr>Example 1 – BPA: true agonist (AUC=0.66)</vt:lpstr>
      <vt:lpstr>Example curves</vt:lpstr>
      <vt:lpstr>In Vitro Reference Chemical Performance</vt:lpstr>
      <vt:lpstr>Model predicts in vivo uterotrophic assay as well as uterotrophic predicts uterotrophic</vt:lpstr>
      <vt:lpstr>Prioritization (Replacement) Example Compare predicted exposure and hazard POD</vt:lpstr>
      <vt:lpstr>Moving Towards Regulatory Acceptance From FIFRA SAP, December 2014</vt:lpstr>
      <vt:lpstr>Summary</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Kavlock</dc:creator>
  <cp:lastModifiedBy>Judson, Richard</cp:lastModifiedBy>
  <cp:revision>676</cp:revision>
  <dcterms:created xsi:type="dcterms:W3CDTF">2009-08-19T23:33:28Z</dcterms:created>
  <dcterms:modified xsi:type="dcterms:W3CDTF">2017-02-22T13:39:13Z</dcterms:modified>
</cp:coreProperties>
</file>