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>
  <p:sldMasterIdLst>
    <p:sldMasterId id="2147483648" r:id="rId16"/>
  </p:sldMasterIdLst>
  <p:notesMasterIdLst>
    <p:notesMasterId r:id="rId35"/>
  </p:notesMasterIdLst>
  <p:handoutMasterIdLst>
    <p:handoutMasterId r:id="rId36"/>
  </p:handoutMasterIdLst>
  <p:sldIdLst>
    <p:sldId id="441" r:id="rId17"/>
    <p:sldId id="553" r:id="rId18"/>
    <p:sldId id="554" r:id="rId19"/>
    <p:sldId id="552" r:id="rId20"/>
    <p:sldId id="491" r:id="rId21"/>
    <p:sldId id="489" r:id="rId22"/>
    <p:sldId id="555" r:id="rId23"/>
    <p:sldId id="540" r:id="rId24"/>
    <p:sldId id="556" r:id="rId25"/>
    <p:sldId id="524" r:id="rId26"/>
    <p:sldId id="564" r:id="rId27"/>
    <p:sldId id="563" r:id="rId28"/>
    <p:sldId id="558" r:id="rId29"/>
    <p:sldId id="541" r:id="rId30"/>
    <p:sldId id="559" r:id="rId31"/>
    <p:sldId id="561" r:id="rId32"/>
    <p:sldId id="560" r:id="rId33"/>
    <p:sldId id="528" r:id="rId34"/>
  </p:sldIdLst>
  <p:sldSz cx="12192000" cy="6858000"/>
  <p:notesSz cx="7010400" cy="9296400"/>
  <p:embeddedFontLst>
    <p:embeddedFont>
      <p:font typeface="Times" panose="02020603050405020304" pitchFamily="18" charset="0"/>
      <p:regular r:id="rId37"/>
      <p:bold r:id="rId38"/>
      <p:italic r:id="rId39"/>
      <p:boldItalic r:id="rId40"/>
    </p:embeddedFont>
    <p:embeddedFont>
      <p:font typeface="MS PGothic" panose="020B0600070205080204" pitchFamily="34" charset="-128"/>
      <p:regular r:id="rId41"/>
    </p:embeddedFont>
    <p:embeddedFont>
      <p:font typeface="MS PGothic" panose="020B0600070205080204" pitchFamily="34" charset="-128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1F9F16-0F53-4FFC-A43B-240C23855DE2}">
          <p14:sldIdLst>
            <p14:sldId id="441"/>
            <p14:sldId id="553"/>
            <p14:sldId id="554"/>
            <p14:sldId id="552"/>
            <p14:sldId id="491"/>
            <p14:sldId id="489"/>
            <p14:sldId id="555"/>
            <p14:sldId id="540"/>
            <p14:sldId id="556"/>
            <p14:sldId id="524"/>
            <p14:sldId id="564"/>
            <p14:sldId id="563"/>
            <p14:sldId id="558"/>
            <p14:sldId id="541"/>
            <p14:sldId id="559"/>
            <p14:sldId id="561"/>
            <p14:sldId id="560"/>
            <p14:sldId id="528"/>
          </p14:sldIdLst>
        </p14:section>
        <p14:section name="Untitled Section" id="{6CC99B1F-446C-43F3-8C87-60276AEDD00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B8F"/>
    <a:srgbClr val="E59B00"/>
    <a:srgbClr val="009769"/>
    <a:srgbClr val="2EB891"/>
    <a:srgbClr val="919191"/>
    <a:srgbClr val="009A6D"/>
    <a:srgbClr val="355777"/>
    <a:srgbClr val="003F69"/>
    <a:srgbClr val="A6A6A6"/>
    <a:srgbClr val="4C7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6517" autoAdjust="0"/>
  </p:normalViewPr>
  <p:slideViewPr>
    <p:cSldViewPr snapToGrid="0">
      <p:cViewPr>
        <p:scale>
          <a:sx n="110" d="100"/>
          <a:sy n="110" d="100"/>
        </p:scale>
        <p:origin x="-492" y="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62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font" Target="fonts/font8.fntdata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39D3B9EF-40E1-4FC7-AC74-1A9FB87EDB85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EA53795-450A-4626-AC6F-2DECD17B3F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1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1944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195448-0BBF-4394-93CC-723477CC93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67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g num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728707" y="8949998"/>
            <a:ext cx="84844" cy="184477"/>
          </a:xfrm>
          <a:noFill/>
        </p:spPr>
        <p:txBody>
          <a:bodyPr/>
          <a:lstStyle/>
          <a:p>
            <a:fld id="{B7EDA6AE-CAAF-4F95-A33C-A0576802CA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74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g num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728707" y="8949998"/>
            <a:ext cx="84844" cy="184477"/>
          </a:xfrm>
          <a:noFill/>
        </p:spPr>
        <p:txBody>
          <a:bodyPr/>
          <a:lstStyle/>
          <a:p>
            <a:fld id="{B7EDA6AE-CAAF-4F95-A33C-A0576802CA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0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6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1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5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4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DFAA9-84A8-47D4-A69A-69B95B505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DFAA9-84A8-47D4-A69A-69B95B5053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8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2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2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4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6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0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746EC-3A2E-4BC3-BE9E-357D3910EFC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3F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19" descr="backgrounds_2955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821" y="-3175"/>
            <a:ext cx="960547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6202" y="1447800"/>
            <a:ext cx="7617884" cy="1447800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6202" y="3016250"/>
            <a:ext cx="7617884" cy="338138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" charset="0"/>
              <a:buNone/>
              <a:defRPr i="1">
                <a:solidFill>
                  <a:schemeClr val="bg1"/>
                </a:solidFill>
                <a:latin typeface="Times New Roman" pitchFamily="1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D1BADB-0226-4665-A1CF-C5FD75EC2A5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9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4"/>
          <p:cNvSpPr>
            <a:spLocks noGrp="1"/>
          </p:cNvSpPr>
          <p:nvPr>
            <p:ph type="title"/>
          </p:nvPr>
        </p:nvSpPr>
        <p:spPr>
          <a:xfrm>
            <a:off x="3352800" y="15240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0" y="6224588"/>
            <a:ext cx="81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B544D-27CB-421D-857D-21D8A33B11EC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225575" y="6584588"/>
            <a:ext cx="812800" cy="228600"/>
          </a:xfrm>
        </p:spPr>
        <p:txBody>
          <a:bodyPr/>
          <a:lstStyle>
            <a:lvl1pPr>
              <a:defRPr/>
            </a:lvl1pPr>
          </a:lstStyle>
          <a:p>
            <a:fld id="{1DD1BADB-0226-4665-A1CF-C5FD75EC2A5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35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4"/>
          <p:cNvSpPr>
            <a:spLocks noGrp="1"/>
          </p:cNvSpPr>
          <p:nvPr>
            <p:ph type="title"/>
          </p:nvPr>
        </p:nvSpPr>
        <p:spPr>
          <a:xfrm>
            <a:off x="3352800" y="15240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0" y="6224588"/>
            <a:ext cx="81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B544D-27CB-421D-857D-21D8A33B11EC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225575" y="6584588"/>
            <a:ext cx="812800" cy="228600"/>
          </a:xfrm>
        </p:spPr>
        <p:txBody>
          <a:bodyPr/>
          <a:lstStyle>
            <a:lvl1pPr>
              <a:defRPr/>
            </a:lvl1pPr>
          </a:lstStyle>
          <a:p>
            <a:fld id="{1DD1BADB-0226-4665-A1CF-C5FD75EC2A5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912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770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570188"/>
            <a:ext cx="451200" cy="228600"/>
          </a:xfrm>
          <a:prstGeom prst="rect">
            <a:avLst/>
          </a:prstGeom>
          <a:solidFill>
            <a:srgbClr val="355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25575" y="658458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3C4D62"/>
                </a:solidFill>
              </a:defRPr>
            </a:lvl1pPr>
          </a:lstStyle>
          <a:p>
            <a:fld id="{D781B3BE-A21F-444E-AE2B-939028EF3E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555570" y="6567680"/>
            <a:ext cx="199197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National Center for</a:t>
            </a:r>
          </a:p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Computational</a:t>
            </a:r>
            <a:r>
              <a:rPr lang="en-US" sz="900" b="1" kern="1200" baseline="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 Toxicology</a:t>
            </a:r>
            <a:endParaRPr lang="en-US" sz="9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17" descr="EPA Logo 2955 RGB">
            <a:extLst>
              <a:ext uri="{FF2B5EF4-FFF2-40B4-BE49-F238E27FC236}">
                <a16:creationId xmlns:a16="http://schemas.microsoft.com/office/drawing/2014/main" id="{F2DDA45D-27A3-40AA-802D-983A38C9AB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26" y="298801"/>
            <a:ext cx="1526450" cy="601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02" r:id="rId4"/>
    <p:sldLayoutId id="2147483711" r:id="rId5"/>
    <p:sldLayoutId id="2147483713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video" Target="../media/media2.mp4"/><Relationship Id="rId16" Type="http://schemas.openxmlformats.org/officeDocument/2006/relationships/image" Target="../media/image35.png"/><Relationship Id="rId20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0.png"/><Relationship Id="rId5" Type="http://schemas.microsoft.com/office/2007/relationships/media" Target="../media/media4.mp4"/><Relationship Id="rId15" Type="http://schemas.openxmlformats.org/officeDocument/2006/relationships/image" Target="../media/image34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8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13.emf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5.xml"/><Relationship Id="rId9" Type="http://schemas.openxmlformats.org/officeDocument/2006/relationships/hyperlink" Target="http://www.olympusmicro.com/galleries/abramowitz/pages/3t3cells1larg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5066" y="817795"/>
            <a:ext cx="6479151" cy="1447800"/>
          </a:xfrm>
        </p:spPr>
        <p:txBody>
          <a:bodyPr/>
          <a:lstStyle/>
          <a:p>
            <a:r>
              <a:rPr lang="en-US" sz="3200" dirty="0"/>
              <a:t>Innovations in Toxicology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5067" y="2404197"/>
            <a:ext cx="6137831" cy="361858"/>
          </a:xfrm>
        </p:spPr>
        <p:txBody>
          <a:bodyPr/>
          <a:lstStyle/>
          <a:p>
            <a:r>
              <a:rPr lang="en-US" sz="2000" dirty="0"/>
              <a:t>Improving Our Understanding of Chemical Hazard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3936" y="5450134"/>
            <a:ext cx="623581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Richard Judson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National Center for Computational Toxicology</a:t>
            </a:r>
          </a:p>
          <a:p>
            <a:pPr>
              <a:lnSpc>
                <a:spcPct val="90000"/>
              </a:lnSpc>
            </a:pPr>
            <a:endParaRPr lang="en-US" sz="1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en-US" sz="1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7081" y="4651055"/>
            <a:ext cx="623581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AAAS</a:t>
            </a:r>
          </a:p>
          <a:p>
            <a:pPr>
              <a:lnSpc>
                <a:spcPct val="90000"/>
              </a:lnSpc>
            </a:pPr>
            <a:endParaRPr lang="en-US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February 16, 2018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69055" y="6335741"/>
            <a:ext cx="72634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  <a:ea typeface="ＭＳ Ｐゴシック" charset="-128"/>
              </a:rPr>
              <a:t>The views expressed in this presentation are those of the presenter and do not necessarily reflect the views or policies of the U.S. EPA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063" y="2737548"/>
            <a:ext cx="6013226" cy="18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9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9716" y="78988"/>
            <a:ext cx="9229458" cy="1017200"/>
          </a:xfr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kern="1200" dirty="0"/>
              <a:t>Developing Virtual Tissue Models to Simulate Tissue and Organ Development and Function</a:t>
            </a:r>
          </a:p>
        </p:txBody>
      </p:sp>
      <p:pic>
        <p:nvPicPr>
          <p:cNvPr id="48" name="2015-07-28 Fusion V21 VS1">
            <a:hlinkClick r:id="" action="ppaction://media"/>
            <a:extLst>
              <a:ext uri="{FF2B5EF4-FFF2-40B4-BE49-F238E27FC236}">
                <a16:creationId xmlns:a16="http://schemas.microsoft.com/office/drawing/2014/main" id="{B41D9D7A-C739-47C2-B4B1-42BFD26B15D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6650" y="4355939"/>
            <a:ext cx="2696599" cy="2022449"/>
          </a:xfrm>
        </p:spPr>
      </p:pic>
      <p:pic>
        <p:nvPicPr>
          <p:cNvPr id="49" name="2015-07-28 Fusion V21 VS2">
            <a:hlinkClick r:id="" action="ppaction://media"/>
            <a:extLst>
              <a:ext uri="{FF2B5EF4-FFF2-40B4-BE49-F238E27FC236}">
                <a16:creationId xmlns:a16="http://schemas.microsoft.com/office/drawing/2014/main" id="{F41F6D7D-162C-449B-AE06-91A046351E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83189" y="4355939"/>
            <a:ext cx="2696599" cy="2022449"/>
          </a:xfrm>
          <a:prstGeom prst="rect">
            <a:avLst/>
          </a:prstGeom>
        </p:spPr>
      </p:pic>
      <p:pic>
        <p:nvPicPr>
          <p:cNvPr id="50" name="2015-07-28 Fusion V21 VS3">
            <a:hlinkClick r:id="" action="ppaction://media"/>
            <a:extLst>
              <a:ext uri="{FF2B5EF4-FFF2-40B4-BE49-F238E27FC236}">
                <a16:creationId xmlns:a16="http://schemas.microsoft.com/office/drawing/2014/main" id="{453D06A2-D89D-4585-B359-3C8A96C0B08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728" y="4355939"/>
            <a:ext cx="2696599" cy="202244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B24B352-F99B-460F-BFCD-9D569574F4D2}"/>
              </a:ext>
            </a:extLst>
          </p:cNvPr>
          <p:cNvSpPr txBox="1"/>
          <p:nvPr/>
        </p:nvSpPr>
        <p:spPr>
          <a:xfrm>
            <a:off x="313226" y="5896603"/>
            <a:ext cx="997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androgen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BF3E63-583E-408D-ADED-E38566B87C75}"/>
              </a:ext>
            </a:extLst>
          </p:cNvPr>
          <p:cNvSpPr txBox="1"/>
          <p:nvPr/>
        </p:nvSpPr>
        <p:spPr>
          <a:xfrm>
            <a:off x="3325063" y="5896603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SHH field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C87A09-0092-416A-80B5-BCE8B6D73207}"/>
              </a:ext>
            </a:extLst>
          </p:cNvPr>
          <p:cNvSpPr txBox="1"/>
          <p:nvPr/>
        </p:nvSpPr>
        <p:spPr>
          <a:xfrm>
            <a:off x="6333699" y="5896603"/>
            <a:ext cx="1136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FGF10 field</a:t>
            </a:r>
          </a:p>
        </p:txBody>
      </p:sp>
      <p:pic>
        <p:nvPicPr>
          <p:cNvPr id="54" name="V128c_KnockOut.mp4">
            <a:hlinkClick r:id="" action="ppaction://media"/>
            <a:extLst>
              <a:ext uri="{FF2B5EF4-FFF2-40B4-BE49-F238E27FC236}">
                <a16:creationId xmlns:a16="http://schemas.microsoft.com/office/drawing/2014/main" id="{75DF2E2B-D662-4FC7-8EA1-57E3A1B2D1D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96267" y="4355939"/>
            <a:ext cx="2725708" cy="2044281"/>
          </a:xfrm>
          <a:prstGeom prst="rect">
            <a:avLst/>
          </a:prstGeom>
          <a:ln w="57150"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4DF7E19-B31D-4D20-9996-699CC6F28B86}"/>
              </a:ext>
            </a:extLst>
          </p:cNvPr>
          <p:cNvSpPr txBox="1"/>
          <p:nvPr/>
        </p:nvSpPr>
        <p:spPr>
          <a:xfrm>
            <a:off x="9012098" y="5896603"/>
            <a:ext cx="1265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no androgen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889CF73-F0E5-4AD3-A35C-8C0D439E6898}"/>
              </a:ext>
            </a:extLst>
          </p:cNvPr>
          <p:cNvGrpSpPr/>
          <p:nvPr/>
        </p:nvGrpSpPr>
        <p:grpSpPr>
          <a:xfrm>
            <a:off x="2073194" y="976544"/>
            <a:ext cx="8517532" cy="2945326"/>
            <a:chOff x="498917" y="915427"/>
            <a:chExt cx="8073868" cy="266597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8A864A2-B8C3-4334-97DA-FB0E248B1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r="56665"/>
            <a:stretch/>
          </p:blipFill>
          <p:spPr bwMode="auto">
            <a:xfrm>
              <a:off x="2480154" y="1212225"/>
              <a:ext cx="2137113" cy="234067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4E19835-3894-46D8-94AE-A7E39E63D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534" y="1212225"/>
              <a:ext cx="1793558" cy="2340678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5DD21E8-6A97-41D6-89ED-99EBC6896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37329" y="1212225"/>
              <a:ext cx="3835456" cy="2369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CFFDB0-996D-40BB-A2EC-B593629E3C56}"/>
                </a:ext>
              </a:extLst>
            </p:cNvPr>
            <p:cNvSpPr txBox="1"/>
            <p:nvPr/>
          </p:nvSpPr>
          <p:spPr>
            <a:xfrm>
              <a:off x="498917" y="915427"/>
              <a:ext cx="6707400" cy="334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Genital tubercle (GT)                                                Control Network (mouse)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0E65963-19CD-4B34-B751-7F87B77C2B33}"/>
              </a:ext>
            </a:extLst>
          </p:cNvPr>
          <p:cNvSpPr txBox="1"/>
          <p:nvPr/>
        </p:nvSpPr>
        <p:spPr>
          <a:xfrm>
            <a:off x="2619754" y="3969695"/>
            <a:ext cx="7116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0" dirty="0"/>
              <a:t>S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imulation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sexual dimorphism (mouse GD13.5 – 17.5)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C9038E9-DBD0-49DF-BC60-9B9D26A4EC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2320" y="5449122"/>
            <a:ext cx="634869" cy="6061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559249-86B7-4891-80B6-FD6389F4CF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87163" y="5490856"/>
            <a:ext cx="981985" cy="98198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E119BD-9460-44B7-8403-E52D7F10B7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28" y="5506670"/>
            <a:ext cx="634869" cy="6061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BE481B5-8C8B-4D9E-B5CC-0E2873D16C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0564" y="5490856"/>
            <a:ext cx="634869" cy="606197"/>
          </a:xfrm>
          <a:prstGeom prst="rect">
            <a:avLst/>
          </a:prstGeom>
        </p:spPr>
      </p:pic>
      <p:cxnSp>
        <p:nvCxnSpPr>
          <p:cNvPr id="66" name="Elbow Connector 2">
            <a:extLst>
              <a:ext uri="{FF2B5EF4-FFF2-40B4-BE49-F238E27FC236}">
                <a16:creationId xmlns:a16="http://schemas.microsoft.com/office/drawing/2014/main" id="{CDD0FA4A-55FE-4163-B25D-8AC5FE7A9504}"/>
              </a:ext>
            </a:extLst>
          </p:cNvPr>
          <p:cNvCxnSpPr>
            <a:stCxn id="58" idx="1"/>
            <a:endCxn id="48" idx="0"/>
          </p:cNvCxnSpPr>
          <p:nvPr/>
        </p:nvCxnSpPr>
        <p:spPr>
          <a:xfrm rot="10800000" flipV="1">
            <a:off x="1624951" y="2597415"/>
            <a:ext cx="519577" cy="1758524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C82933DE-F8A6-4206-BBBF-9764070F248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0168" t="3648" r="16222" b="81747"/>
          <a:stretch/>
        </p:blipFill>
        <p:spPr>
          <a:xfrm>
            <a:off x="11066048" y="827867"/>
            <a:ext cx="817371" cy="629305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AC89FD2-501C-4790-93B8-9969E5A46A26}"/>
              </a:ext>
            </a:extLst>
          </p:cNvPr>
          <p:cNvSpPr txBox="1"/>
          <p:nvPr/>
        </p:nvSpPr>
        <p:spPr>
          <a:xfrm>
            <a:off x="9452625" y="6545502"/>
            <a:ext cx="2430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Leung et al., </a:t>
            </a:r>
            <a:r>
              <a:rPr lang="en-US" sz="1200" i="1" dirty="0"/>
              <a:t>Repro Toxicol</a:t>
            </a:r>
            <a:r>
              <a:rPr lang="en-US" sz="1200" dirty="0"/>
              <a:t>, 2016</a:t>
            </a:r>
            <a:endParaRPr lang="en-US" sz="12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DB4D2-6E6F-4D32-95D1-703897F12F16}"/>
              </a:ext>
            </a:extLst>
          </p:cNvPr>
          <p:cNvSpPr txBox="1"/>
          <p:nvPr/>
        </p:nvSpPr>
        <p:spPr>
          <a:xfrm>
            <a:off x="4570794" y="645316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Knudsen and coworkers</a:t>
            </a:r>
          </a:p>
        </p:txBody>
      </p:sp>
    </p:spTree>
    <p:extLst>
      <p:ext uri="{BB962C8B-B14F-4D97-AF65-F5344CB8AC3E}">
        <p14:creationId xmlns:p14="http://schemas.microsoft.com/office/powerpoint/2010/main" val="32437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5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529158" y="0"/>
            <a:ext cx="3538142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989" y="3900376"/>
            <a:ext cx="7259686" cy="2924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412" y="371534"/>
            <a:ext cx="8948938" cy="423496"/>
          </a:xfrm>
        </p:spPr>
        <p:txBody>
          <a:bodyPr/>
          <a:lstStyle/>
          <a:p>
            <a:r>
              <a:rPr lang="en-US" sz="3200" dirty="0"/>
              <a:t>Zebrafish and Developmental Toxicology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987" y="915596"/>
            <a:ext cx="8683690" cy="3253273"/>
          </a:xfrm>
        </p:spPr>
        <p:txBody>
          <a:bodyPr/>
          <a:lstStyle/>
          <a:p>
            <a:r>
              <a:rPr lang="en-US" dirty="0"/>
              <a:t>Goal: Use zebrafish as an </a:t>
            </a:r>
            <a:r>
              <a:rPr lang="en-US" i="1" dirty="0"/>
              <a:t>in vivo </a:t>
            </a:r>
            <a:r>
              <a:rPr lang="en-US" dirty="0"/>
              <a:t>model of vertebrate developmental toxicity</a:t>
            </a:r>
          </a:p>
          <a:p>
            <a:r>
              <a:rPr lang="en-US" dirty="0"/>
              <a:t>Build </a:t>
            </a:r>
            <a:r>
              <a:rPr lang="en-US" i="1" dirty="0"/>
              <a:t>in vitro </a:t>
            </a:r>
            <a:r>
              <a:rPr lang="en-US" dirty="0"/>
              <a:t>to </a:t>
            </a:r>
            <a:r>
              <a:rPr lang="en-US" i="1" dirty="0"/>
              <a:t>in vivo </a:t>
            </a:r>
            <a:r>
              <a:rPr lang="en-US" dirty="0"/>
              <a:t>models using ~700 human assays</a:t>
            </a:r>
          </a:p>
          <a:p>
            <a:r>
              <a:rPr lang="en-US" dirty="0"/>
              <a:t>~1000 Chemicals </a:t>
            </a:r>
          </a:p>
          <a:p>
            <a:pPr lvl="1"/>
            <a:r>
              <a:rPr lang="en-US" dirty="0"/>
              <a:t>pharmaceuticals, pesticides, industrial chemicals, personal care product chemicals and food ingredients</a:t>
            </a:r>
          </a:p>
          <a:p>
            <a:r>
              <a:rPr lang="en-US" dirty="0"/>
              <a:t>Can we combine with ToxCast to determine ZF MOA?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52607" y="6257866"/>
            <a:ext cx="1905000" cy="2286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>
                <a:solidFill>
                  <a:srgbClr val="003F69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srgbClr val="003F6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5136" y="6496552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Padilla and coworkers</a:t>
            </a:r>
          </a:p>
        </p:txBody>
      </p:sp>
    </p:spTree>
    <p:extLst>
      <p:ext uri="{BB962C8B-B14F-4D97-AF65-F5344CB8AC3E}">
        <p14:creationId xmlns:p14="http://schemas.microsoft.com/office/powerpoint/2010/main" val="148244104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529158" y="0"/>
            <a:ext cx="3538142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320" y="247821"/>
            <a:ext cx="6734175" cy="657971"/>
          </a:xfrm>
        </p:spPr>
        <p:txBody>
          <a:bodyPr/>
          <a:lstStyle/>
          <a:p>
            <a:r>
              <a:rPr lang="en-US" dirty="0"/>
              <a:t>Proposed Mode of Action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38298" y="953318"/>
            <a:ext cx="9391651" cy="4724400"/>
          </a:xfrm>
        </p:spPr>
        <p:txBody>
          <a:bodyPr/>
          <a:lstStyle/>
          <a:p>
            <a:r>
              <a:rPr lang="en-US" dirty="0"/>
              <a:t>Much of developmental toxicity is due to cell stress and cytotoxicity</a:t>
            </a:r>
          </a:p>
          <a:p>
            <a:r>
              <a:rPr lang="en-US" dirty="0"/>
              <a:t>Use other in vitro assays to find specific MOA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>
                <a:solidFill>
                  <a:srgbClr val="003F69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srgbClr val="003F6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24226" y="2057401"/>
            <a:ext cx="5419725" cy="4660426"/>
            <a:chOff x="20587771" y="14020800"/>
            <a:chExt cx="5625029" cy="5191766"/>
          </a:xfrm>
        </p:grpSpPr>
        <p:grpSp>
          <p:nvGrpSpPr>
            <p:cNvPr id="6" name="Group 5"/>
            <p:cNvGrpSpPr/>
            <p:nvPr/>
          </p:nvGrpSpPr>
          <p:grpSpPr>
            <a:xfrm>
              <a:off x="20587771" y="14020800"/>
              <a:ext cx="5625029" cy="5191766"/>
              <a:chOff x="13041244" y="5084957"/>
              <a:chExt cx="5761666" cy="56290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041244" y="5084957"/>
                <a:ext cx="2926080" cy="279648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2397" y="5115101"/>
                <a:ext cx="2850513" cy="27432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46854" y="7924800"/>
                <a:ext cx="2849732" cy="27432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65690" y="7891382"/>
                <a:ext cx="2911308" cy="2822674"/>
              </a:xfrm>
              <a:prstGeom prst="rect">
                <a:avLst/>
              </a:prstGeom>
            </p:spPr>
          </p:pic>
        </p:grpSp>
        <p:sp>
          <p:nvSpPr>
            <p:cNvPr id="7" name="Right Brace 6"/>
            <p:cNvSpPr/>
            <p:nvPr/>
          </p:nvSpPr>
          <p:spPr bwMode="auto">
            <a:xfrm>
              <a:off x="25069800" y="15175149"/>
              <a:ext cx="152400" cy="643349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48050" eaLnBrk="1" hangingPunct="1"/>
              <a:endParaRPr lang="en-US" sz="6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46184" y="15310411"/>
              <a:ext cx="321432" cy="377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D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9158" y="2373512"/>
            <a:ext cx="168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Estrogen Receptor</a:t>
            </a:r>
          </a:p>
          <a:p>
            <a:r>
              <a:rPr lang="en-US" dirty="0"/>
              <a:t>86% active</a:t>
            </a:r>
          </a:p>
          <a:p>
            <a:r>
              <a:rPr lang="en-US" dirty="0"/>
              <a:t>(30 / 35)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13196" y="2245534"/>
            <a:ext cx="1680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Retinoic Acid Receptor</a:t>
            </a:r>
          </a:p>
          <a:p>
            <a:r>
              <a:rPr lang="en-US" dirty="0"/>
              <a:t>83% active</a:t>
            </a:r>
          </a:p>
          <a:p>
            <a:r>
              <a:rPr lang="en-US" dirty="0"/>
              <a:t>(5 / 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9157" y="4416714"/>
            <a:ext cx="1680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 Hormone Receptor</a:t>
            </a:r>
          </a:p>
          <a:p>
            <a:r>
              <a:rPr lang="en-US" dirty="0"/>
              <a:t>90% active</a:t>
            </a:r>
          </a:p>
          <a:p>
            <a:r>
              <a:rPr lang="en-US" dirty="0"/>
              <a:t>(9 / 10)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13196" y="4786046"/>
            <a:ext cx="168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TP53</a:t>
            </a:r>
          </a:p>
          <a:p>
            <a:r>
              <a:rPr lang="en-US" dirty="0"/>
              <a:t>77% active</a:t>
            </a:r>
          </a:p>
          <a:p>
            <a:r>
              <a:rPr lang="en-US" dirty="0"/>
              <a:t>(17 / 22)</a:t>
            </a:r>
          </a:p>
        </p:txBody>
      </p:sp>
    </p:spTree>
    <p:extLst>
      <p:ext uri="{BB962C8B-B14F-4D97-AF65-F5344CB8AC3E}">
        <p14:creationId xmlns:p14="http://schemas.microsoft.com/office/powerpoint/2010/main" val="319558579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3181" y="139908"/>
            <a:ext cx="9502923" cy="1017200"/>
          </a:xfr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200" kern="1200" dirty="0"/>
              <a:t>Putting High Throughput Assay Results in a Dose and Exposure Context</a:t>
            </a:r>
            <a:endParaRPr lang="en-US" sz="2400" i="1" kern="1200" dirty="0"/>
          </a:p>
        </p:txBody>
      </p:sp>
      <p:sp>
        <p:nvSpPr>
          <p:cNvPr id="183" name="TextBox 30">
            <a:extLst>
              <a:ext uri="{FF2B5EF4-FFF2-40B4-BE49-F238E27FC236}">
                <a16:creationId xmlns:a16="http://schemas.microsoft.com/office/drawing/2014/main" id="{CC660CC8-44C8-48BB-BE8E-41C3C8D5E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2874" y="5545909"/>
            <a:ext cx="1563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Reverse Dosimetry</a:t>
            </a:r>
          </a:p>
        </p:txBody>
      </p:sp>
      <p:sp>
        <p:nvSpPr>
          <p:cNvPr id="184" name="TextBox 30">
            <a:extLst>
              <a:ext uri="{FF2B5EF4-FFF2-40B4-BE49-F238E27FC236}">
                <a16:creationId xmlns:a16="http://schemas.microsoft.com/office/drawing/2014/main" id="{A53FF60E-4E13-4D97-958E-9607DE94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922" y="4492723"/>
            <a:ext cx="925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Oral Exposure</a:t>
            </a:r>
          </a:p>
        </p:txBody>
      </p:sp>
      <p:sp>
        <p:nvSpPr>
          <p:cNvPr id="185" name="TextBox 30">
            <a:extLst>
              <a:ext uri="{FF2B5EF4-FFF2-40B4-BE49-F238E27FC236}">
                <a16:creationId xmlns:a16="http://schemas.microsoft.com/office/drawing/2014/main" id="{9506351A-4E6F-4F66-9829-4070EE9B2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79" y="4459415"/>
            <a:ext cx="1300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Plasma Concentration</a:t>
            </a: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15010FED-1EF1-4279-B5A2-9F615D6B83CE}"/>
              </a:ext>
            </a:extLst>
          </p:cNvPr>
          <p:cNvCxnSpPr>
            <a:cxnSpLocks noChangeShapeType="1"/>
            <a:endCxn id="185" idx="1"/>
          </p:cNvCxnSpPr>
          <p:nvPr/>
        </p:nvCxnSpPr>
        <p:spPr bwMode="auto">
          <a:xfrm>
            <a:off x="3003430" y="4690397"/>
            <a:ext cx="1550449" cy="0"/>
          </a:xfrm>
          <a:prstGeom prst="straightConnector1">
            <a:avLst/>
          </a:prstGeom>
          <a:noFill/>
          <a:ln w="2857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87" name="Arc 186">
            <a:extLst>
              <a:ext uri="{FF2B5EF4-FFF2-40B4-BE49-F238E27FC236}">
                <a16:creationId xmlns:a16="http://schemas.microsoft.com/office/drawing/2014/main" id="{FC435CE8-CCFB-42E2-B776-8CBCEB52CA0C}"/>
              </a:ext>
            </a:extLst>
          </p:cNvPr>
          <p:cNvSpPr/>
          <p:nvPr/>
        </p:nvSpPr>
        <p:spPr bwMode="auto">
          <a:xfrm rot="16200000">
            <a:off x="5286061" y="3877116"/>
            <a:ext cx="1250950" cy="1301750"/>
          </a:xfrm>
          <a:prstGeom prst="arc">
            <a:avLst>
              <a:gd name="adj1" fmla="val 16507144"/>
              <a:gd name="adj2" fmla="val 5317695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246049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8" name="Arc 187">
            <a:extLst>
              <a:ext uri="{FF2B5EF4-FFF2-40B4-BE49-F238E27FC236}">
                <a16:creationId xmlns:a16="http://schemas.microsoft.com/office/drawing/2014/main" id="{E834C566-148A-4FA4-9D84-68C7B307A890}"/>
              </a:ext>
            </a:extLst>
          </p:cNvPr>
          <p:cNvSpPr/>
          <p:nvPr/>
        </p:nvSpPr>
        <p:spPr bwMode="auto">
          <a:xfrm rot="16200000" flipH="1" flipV="1">
            <a:off x="5292411" y="4262879"/>
            <a:ext cx="1250950" cy="1301750"/>
          </a:xfrm>
          <a:prstGeom prst="arc">
            <a:avLst>
              <a:gd name="adj1" fmla="val 16507144"/>
              <a:gd name="adj2" fmla="val 5317695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246049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9" name="Rounded Rectangle 29">
            <a:extLst>
              <a:ext uri="{FF2B5EF4-FFF2-40B4-BE49-F238E27FC236}">
                <a16:creationId xmlns:a16="http://schemas.microsoft.com/office/drawing/2014/main" id="{47B08E45-142C-476B-820F-23D50A3A8091}"/>
              </a:ext>
            </a:extLst>
          </p:cNvPr>
          <p:cNvSpPr/>
          <p:nvPr/>
        </p:nvSpPr>
        <p:spPr>
          <a:xfrm>
            <a:off x="4444686" y="3097537"/>
            <a:ext cx="1645920" cy="609600"/>
          </a:xfrm>
          <a:prstGeom prst="roundRect">
            <a:avLst/>
          </a:prstGeom>
          <a:solidFill>
            <a:srgbClr val="1F497D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Assay AC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50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Value</a:t>
            </a:r>
          </a:p>
        </p:txBody>
      </p:sp>
      <p:cxnSp>
        <p:nvCxnSpPr>
          <p:cNvPr id="190" name="Straight Arrow Connector 16">
            <a:extLst>
              <a:ext uri="{FF2B5EF4-FFF2-40B4-BE49-F238E27FC236}">
                <a16:creationId xmlns:a16="http://schemas.microsoft.com/office/drawing/2014/main" id="{F04191E0-F4CD-451D-95F5-869BE9EDE4F2}"/>
              </a:ext>
            </a:extLst>
          </p:cNvPr>
          <p:cNvCxnSpPr>
            <a:cxnSpLocks noChangeShapeType="1"/>
            <a:stCxn id="189" idx="2"/>
          </p:cNvCxnSpPr>
          <p:nvPr/>
        </p:nvCxnSpPr>
        <p:spPr bwMode="auto">
          <a:xfrm>
            <a:off x="5267646" y="3707137"/>
            <a:ext cx="159" cy="776404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91" name="Straight Arrow Connector 18">
            <a:extLst>
              <a:ext uri="{FF2B5EF4-FFF2-40B4-BE49-F238E27FC236}">
                <a16:creationId xmlns:a16="http://schemas.microsoft.com/office/drawing/2014/main" id="{53323C6F-6CC8-4838-BF52-E640B9E8EC1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93421" y="4657362"/>
            <a:ext cx="2105298" cy="8238"/>
          </a:xfrm>
          <a:prstGeom prst="straightConnector1">
            <a:avLst/>
          </a:prstGeom>
          <a:noFill/>
          <a:ln w="2857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92" name="TextBox 30">
            <a:extLst>
              <a:ext uri="{FF2B5EF4-FFF2-40B4-BE49-F238E27FC236}">
                <a16:creationId xmlns:a16="http://schemas.microsoft.com/office/drawing/2014/main" id="{9C279E87-665B-4ED4-9848-2EEEC58EB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652" y="4119861"/>
            <a:ext cx="17573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Oral Dose Required to Achieve Steady State Plasma Concentrations Equivalent to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Vitro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Bioactivity</a:t>
            </a:r>
          </a:p>
        </p:txBody>
      </p:sp>
      <p:sp>
        <p:nvSpPr>
          <p:cNvPr id="193" name="Rounded Rectangle 33">
            <a:extLst>
              <a:ext uri="{FF2B5EF4-FFF2-40B4-BE49-F238E27FC236}">
                <a16:creationId xmlns:a16="http://schemas.microsoft.com/office/drawing/2014/main" id="{39CF1217-1A79-4931-BFB3-FD9B03334636}"/>
              </a:ext>
            </a:extLst>
          </p:cNvPr>
          <p:cNvSpPr/>
          <p:nvPr/>
        </p:nvSpPr>
        <p:spPr>
          <a:xfrm>
            <a:off x="4509183" y="2005324"/>
            <a:ext cx="1645920" cy="609600"/>
          </a:xfrm>
          <a:prstGeom prst="roundRect">
            <a:avLst/>
          </a:prstGeom>
          <a:solidFill>
            <a:srgbClr val="1F497D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~700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Vitro Screening Assays</a:t>
            </a:r>
          </a:p>
        </p:txBody>
      </p:sp>
      <p:cxnSp>
        <p:nvCxnSpPr>
          <p:cNvPr id="194" name="Straight Arrow Connector 22">
            <a:extLst>
              <a:ext uri="{FF2B5EF4-FFF2-40B4-BE49-F238E27FC236}">
                <a16:creationId xmlns:a16="http://schemas.microsoft.com/office/drawing/2014/main" id="{DA5A41DD-D4D3-424C-AE6D-6C5D8C0F89B6}"/>
              </a:ext>
            </a:extLst>
          </p:cNvPr>
          <p:cNvCxnSpPr>
            <a:cxnSpLocks noChangeShapeType="1"/>
            <a:endCxn id="189" idx="0"/>
          </p:cNvCxnSpPr>
          <p:nvPr/>
        </p:nvCxnSpPr>
        <p:spPr bwMode="auto">
          <a:xfrm flipH="1">
            <a:off x="5267646" y="2630357"/>
            <a:ext cx="1063" cy="467180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</p:cxnSp>
      <p:grpSp>
        <p:nvGrpSpPr>
          <p:cNvPr id="195" name="Group 80">
            <a:extLst>
              <a:ext uri="{FF2B5EF4-FFF2-40B4-BE49-F238E27FC236}">
                <a16:creationId xmlns:a16="http://schemas.microsoft.com/office/drawing/2014/main" id="{EFB68B35-72C5-4C38-BE81-944575F69D58}"/>
              </a:ext>
            </a:extLst>
          </p:cNvPr>
          <p:cNvGrpSpPr>
            <a:grpSpLocks/>
          </p:cNvGrpSpPr>
          <p:nvPr/>
        </p:nvGrpSpPr>
        <p:grpSpPr bwMode="auto">
          <a:xfrm>
            <a:off x="10051771" y="2995054"/>
            <a:ext cx="182562" cy="1838325"/>
            <a:chOff x="7364413" y="2797175"/>
            <a:chExt cx="182562" cy="1838325"/>
          </a:xfrm>
        </p:grpSpPr>
        <p:cxnSp>
          <p:nvCxnSpPr>
            <p:cNvPr id="196" name="Straight Arrow Connector 35">
              <a:extLst>
                <a:ext uri="{FF2B5EF4-FFF2-40B4-BE49-F238E27FC236}">
                  <a16:creationId xmlns:a16="http://schemas.microsoft.com/office/drawing/2014/main" id="{79F91087-396C-49E4-9B8D-EE1426B47C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 flipH="1" flipV="1">
              <a:off x="7181056" y="4356894"/>
              <a:ext cx="549275" cy="1588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cxnSp>
          <p:nvCxnSpPr>
            <p:cNvPr id="197" name="Straight Arrow Connector 34">
              <a:extLst>
                <a:ext uri="{FF2B5EF4-FFF2-40B4-BE49-F238E27FC236}">
                  <a16:creationId xmlns:a16="http://schemas.microsoft.com/office/drawing/2014/main" id="{A05EA3D1-8339-4398-ABBF-8D13772B37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 flipH="1" flipV="1">
              <a:off x="7181056" y="3080544"/>
              <a:ext cx="549275" cy="1588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sp>
          <p:nvSpPr>
            <p:cNvPr id="198" name="Rectangle 29">
              <a:extLst>
                <a:ext uri="{FF2B5EF4-FFF2-40B4-BE49-F238E27FC236}">
                  <a16:creationId xmlns:a16="http://schemas.microsoft.com/office/drawing/2014/main" id="{C093DA2B-A0B1-4287-85A2-3A4B49EBF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413" y="3228975"/>
              <a:ext cx="182562" cy="1076325"/>
            </a:xfrm>
            <a:prstGeom prst="rect">
              <a:avLst/>
            </a:prstGeom>
            <a:solidFill>
              <a:srgbClr val="B2B2B2"/>
            </a:solidFill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46049"/>
                </a:solidFill>
                <a:effectLst/>
                <a:uLnTx/>
                <a:uFillTx/>
              </a:endParaRPr>
            </a:p>
          </p:txBody>
        </p:sp>
        <p:cxnSp>
          <p:nvCxnSpPr>
            <p:cNvPr id="199" name="Straight Arrow Connector 30">
              <a:extLst>
                <a:ext uri="{FF2B5EF4-FFF2-40B4-BE49-F238E27FC236}">
                  <a16:creationId xmlns:a16="http://schemas.microsoft.com/office/drawing/2014/main" id="{E4B80205-0C04-4B8F-B497-BE005764EC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364413" y="2797175"/>
              <a:ext cx="182562" cy="0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cxnSp>
          <p:nvCxnSpPr>
            <p:cNvPr id="200" name="Straight Arrow Connector 31">
              <a:extLst>
                <a:ext uri="{FF2B5EF4-FFF2-40B4-BE49-F238E27FC236}">
                  <a16:creationId xmlns:a16="http://schemas.microsoft.com/office/drawing/2014/main" id="{C392F3DB-A92D-4261-8183-AB2F938B7A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364413" y="4635500"/>
              <a:ext cx="182562" cy="0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cxnSp>
          <p:nvCxnSpPr>
            <p:cNvPr id="201" name="Straight Arrow Connector 32">
              <a:extLst>
                <a:ext uri="{FF2B5EF4-FFF2-40B4-BE49-F238E27FC236}">
                  <a16:creationId xmlns:a16="http://schemas.microsoft.com/office/drawing/2014/main" id="{004928A4-EDE4-4D7A-8828-B7E2B77513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364413" y="3616325"/>
              <a:ext cx="182562" cy="0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</p:grpSp>
      <p:sp>
        <p:nvSpPr>
          <p:cNvPr id="202" name="TextBox 30">
            <a:extLst>
              <a:ext uri="{FF2B5EF4-FFF2-40B4-BE49-F238E27FC236}">
                <a16:creationId xmlns:a16="http://schemas.microsoft.com/office/drawing/2014/main" id="{64BDF44B-06BB-4D80-B9F3-41EB3F2B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121" y="2691842"/>
            <a:ext cx="119221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Least Sensitive Assay</a:t>
            </a:r>
          </a:p>
        </p:txBody>
      </p:sp>
      <p:grpSp>
        <p:nvGrpSpPr>
          <p:cNvPr id="203" name="Group 79">
            <a:extLst>
              <a:ext uri="{FF2B5EF4-FFF2-40B4-BE49-F238E27FC236}">
                <a16:creationId xmlns:a16="http://schemas.microsoft.com/office/drawing/2014/main" id="{5F5C7FCD-E48E-4509-89ED-EA4F41409EE9}"/>
              </a:ext>
            </a:extLst>
          </p:cNvPr>
          <p:cNvGrpSpPr>
            <a:grpSpLocks/>
          </p:cNvGrpSpPr>
          <p:nvPr/>
        </p:nvGrpSpPr>
        <p:grpSpPr bwMode="auto">
          <a:xfrm>
            <a:off x="3379789" y="1476460"/>
            <a:ext cx="4410075" cy="4410075"/>
            <a:chOff x="1836517" y="1365812"/>
            <a:chExt cx="4409956" cy="4409956"/>
          </a:xfrm>
        </p:grpSpPr>
        <p:cxnSp>
          <p:nvCxnSpPr>
            <p:cNvPr id="204" name="Straight Connector 75">
              <a:extLst>
                <a:ext uri="{FF2B5EF4-FFF2-40B4-BE49-F238E27FC236}">
                  <a16:creationId xmlns:a16="http://schemas.microsoft.com/office/drawing/2014/main" id="{ED3E1260-F10A-40CA-BE95-1B6A194D64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-353028" y="3570789"/>
              <a:ext cx="4409956" cy="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cxnSp>
          <p:nvCxnSpPr>
            <p:cNvPr id="205" name="Straight Connector 78">
              <a:extLst>
                <a:ext uri="{FF2B5EF4-FFF2-40B4-BE49-F238E27FC236}">
                  <a16:creationId xmlns:a16="http://schemas.microsoft.com/office/drawing/2014/main" id="{593F489A-AF29-4647-AC1A-9434E0675E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36517" y="5760333"/>
              <a:ext cx="4409956" cy="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/>
            </a:ln>
          </p:spPr>
        </p:cxn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A283DC95-6314-4099-AC6E-A4349E158FE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554164" y="3283035"/>
            <a:ext cx="3038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Oral Equivalent Dose (mg/kg/day)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CC160321-D501-46C3-B700-EFA60E8E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179" y="4330016"/>
            <a:ext cx="2327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What are humans exposed to?</a:t>
            </a:r>
          </a:p>
        </p:txBody>
      </p:sp>
      <p:cxnSp>
        <p:nvCxnSpPr>
          <p:cNvPr id="208" name="Straight Arrow Connector 84">
            <a:extLst>
              <a:ext uri="{FF2B5EF4-FFF2-40B4-BE49-F238E27FC236}">
                <a16:creationId xmlns:a16="http://schemas.microsoft.com/office/drawing/2014/main" id="{2DC1F08B-348C-47ED-9914-C182144B9014}"/>
              </a:ext>
            </a:extLst>
          </p:cNvPr>
          <p:cNvCxnSpPr>
            <a:cxnSpLocks noChangeShapeType="1"/>
            <a:stCxn id="207" idx="1"/>
          </p:cNvCxnSpPr>
          <p:nvPr/>
        </p:nvCxnSpPr>
        <p:spPr bwMode="auto">
          <a:xfrm rot="10800000">
            <a:off x="6768517" y="4272866"/>
            <a:ext cx="474662" cy="319088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grpSp>
        <p:nvGrpSpPr>
          <p:cNvPr id="209" name="Group 99">
            <a:extLst>
              <a:ext uri="{FF2B5EF4-FFF2-40B4-BE49-F238E27FC236}">
                <a16:creationId xmlns:a16="http://schemas.microsoft.com/office/drawing/2014/main" id="{25AB251C-47DE-4D62-B6C3-98EFB95E3EC8}"/>
              </a:ext>
            </a:extLst>
          </p:cNvPr>
          <p:cNvGrpSpPr>
            <a:grpSpLocks/>
          </p:cNvGrpSpPr>
          <p:nvPr/>
        </p:nvGrpSpPr>
        <p:grpSpPr bwMode="auto">
          <a:xfrm>
            <a:off x="4151316" y="3563632"/>
            <a:ext cx="3091863" cy="1028320"/>
            <a:chOff x="3107216" y="3437681"/>
            <a:chExt cx="3091600" cy="1027262"/>
          </a:xfrm>
        </p:grpSpPr>
        <p:cxnSp>
          <p:nvCxnSpPr>
            <p:cNvPr id="210" name="Straight Arrow Connector 86">
              <a:extLst>
                <a:ext uri="{FF2B5EF4-FFF2-40B4-BE49-F238E27FC236}">
                  <a16:creationId xmlns:a16="http://schemas.microsoft.com/office/drawing/2014/main" id="{7CDFDD96-40ED-444A-ABB3-24BCAF0F4311}"/>
                </a:ext>
              </a:extLst>
            </p:cNvPr>
            <p:cNvCxnSpPr>
              <a:cxnSpLocks noChangeShapeType="1"/>
              <a:stCxn id="207" idx="1"/>
              <a:endCxn id="211" idx="3"/>
            </p:cNvCxnSpPr>
            <p:nvPr/>
          </p:nvCxnSpPr>
          <p:spPr bwMode="auto">
            <a:xfrm flipH="1" flipV="1">
              <a:off x="3400886" y="3591569"/>
              <a:ext cx="2797930" cy="873374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sp>
          <p:nvSpPr>
            <p:cNvPr id="211" name="TextBox 93">
              <a:extLst>
                <a:ext uri="{FF2B5EF4-FFF2-40B4-BE49-F238E27FC236}">
                  <a16:creationId xmlns:a16="http://schemas.microsoft.com/office/drawing/2014/main" id="{408DB324-FD89-424E-B148-6DE9EAB6E4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216" y="3437681"/>
              <a:ext cx="2936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grpSp>
        <p:nvGrpSpPr>
          <p:cNvPr id="212" name="Group 100">
            <a:extLst>
              <a:ext uri="{FF2B5EF4-FFF2-40B4-BE49-F238E27FC236}">
                <a16:creationId xmlns:a16="http://schemas.microsoft.com/office/drawing/2014/main" id="{4BB19D5A-1110-4018-B33C-D2443CCDDBB1}"/>
              </a:ext>
            </a:extLst>
          </p:cNvPr>
          <p:cNvGrpSpPr>
            <a:grpSpLocks/>
          </p:cNvGrpSpPr>
          <p:nvPr/>
        </p:nvGrpSpPr>
        <p:grpSpPr bwMode="auto">
          <a:xfrm>
            <a:off x="4091343" y="4383842"/>
            <a:ext cx="3151836" cy="307788"/>
            <a:chOff x="3107216" y="4249838"/>
            <a:chExt cx="3151568" cy="307777"/>
          </a:xfrm>
        </p:grpSpPr>
        <p:cxnSp>
          <p:nvCxnSpPr>
            <p:cNvPr id="213" name="Straight Arrow Connector 87">
              <a:extLst>
                <a:ext uri="{FF2B5EF4-FFF2-40B4-BE49-F238E27FC236}">
                  <a16:creationId xmlns:a16="http://schemas.microsoft.com/office/drawing/2014/main" id="{0A54E1E9-7212-41DF-804E-673B9BBEAB02}"/>
                </a:ext>
              </a:extLst>
            </p:cNvPr>
            <p:cNvCxnSpPr>
              <a:cxnSpLocks noChangeShapeType="1"/>
              <a:stCxn id="207" idx="1"/>
              <a:endCxn id="214" idx="3"/>
            </p:cNvCxnSpPr>
            <p:nvPr/>
          </p:nvCxnSpPr>
          <p:spPr bwMode="auto">
            <a:xfrm flipH="1" flipV="1">
              <a:off x="3400886" y="4403727"/>
              <a:ext cx="2857898" cy="54216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sp>
          <p:nvSpPr>
            <p:cNvPr id="214" name="TextBox 95">
              <a:extLst>
                <a:ext uri="{FF2B5EF4-FFF2-40B4-BE49-F238E27FC236}">
                  <a16:creationId xmlns:a16="http://schemas.microsoft.com/office/drawing/2014/main" id="{2855C1F6-67C8-472D-837B-667865004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216" y="4249838"/>
              <a:ext cx="2936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grpSp>
        <p:nvGrpSpPr>
          <p:cNvPr id="215" name="Group 101">
            <a:extLst>
              <a:ext uri="{FF2B5EF4-FFF2-40B4-BE49-F238E27FC236}">
                <a16:creationId xmlns:a16="http://schemas.microsoft.com/office/drawing/2014/main" id="{FCB13520-CEBA-43CA-917D-1AF49D7DB17E}"/>
              </a:ext>
            </a:extLst>
          </p:cNvPr>
          <p:cNvGrpSpPr>
            <a:grpSpLocks/>
          </p:cNvGrpSpPr>
          <p:nvPr/>
        </p:nvGrpSpPr>
        <p:grpSpPr bwMode="auto">
          <a:xfrm>
            <a:off x="4109724" y="4591952"/>
            <a:ext cx="3133455" cy="851043"/>
            <a:chOff x="3093568" y="4449482"/>
            <a:chExt cx="3134097" cy="850842"/>
          </a:xfrm>
        </p:grpSpPr>
        <p:cxnSp>
          <p:nvCxnSpPr>
            <p:cNvPr id="216" name="Straight Arrow Connector 90">
              <a:extLst>
                <a:ext uri="{FF2B5EF4-FFF2-40B4-BE49-F238E27FC236}">
                  <a16:creationId xmlns:a16="http://schemas.microsoft.com/office/drawing/2014/main" id="{9C5E00CD-7AFE-47B3-8596-28DA1ADCA4BD}"/>
                </a:ext>
              </a:extLst>
            </p:cNvPr>
            <p:cNvCxnSpPr>
              <a:cxnSpLocks noChangeShapeType="1"/>
              <a:stCxn id="207" idx="1"/>
              <a:endCxn id="217" idx="3"/>
            </p:cNvCxnSpPr>
            <p:nvPr/>
          </p:nvCxnSpPr>
          <p:spPr bwMode="auto">
            <a:xfrm flipH="1">
              <a:off x="3387238" y="4449482"/>
              <a:ext cx="2840427" cy="696953"/>
            </a:xfrm>
            <a:prstGeom prst="straightConnector1">
              <a:avLst/>
            </a:prstGeom>
            <a:noFill/>
            <a:ln w="19050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sp>
          <p:nvSpPr>
            <p:cNvPr id="217" name="TextBox 97">
              <a:extLst>
                <a:ext uri="{FF2B5EF4-FFF2-40B4-BE49-F238E27FC236}">
                  <a16:creationId xmlns:a16="http://schemas.microsoft.com/office/drawing/2014/main" id="{AEE181CE-5CD7-4102-BDC0-D666BA66C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568" y="4992547"/>
              <a:ext cx="2936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E8FEA40A-8F7F-4BCD-9BDB-CDC8D319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1" y="5956385"/>
            <a:ext cx="981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Chemical</a:t>
            </a:r>
          </a:p>
        </p:txBody>
      </p:sp>
      <p:grpSp>
        <p:nvGrpSpPr>
          <p:cNvPr id="219" name="Group 105">
            <a:extLst>
              <a:ext uri="{FF2B5EF4-FFF2-40B4-BE49-F238E27FC236}">
                <a16:creationId xmlns:a16="http://schemas.microsoft.com/office/drawing/2014/main" id="{78F5902A-C4E4-4685-B4CE-84306602EA1A}"/>
              </a:ext>
            </a:extLst>
          </p:cNvPr>
          <p:cNvGrpSpPr>
            <a:grpSpLocks/>
          </p:cNvGrpSpPr>
          <p:nvPr/>
        </p:nvGrpSpPr>
        <p:grpSpPr bwMode="auto">
          <a:xfrm>
            <a:off x="4578036" y="1477943"/>
            <a:ext cx="1377950" cy="1527175"/>
            <a:chOff x="6134582" y="1273215"/>
            <a:chExt cx="1378127" cy="1527858"/>
          </a:xfrm>
        </p:grpSpPr>
        <p:sp>
          <p:nvSpPr>
            <p:cNvPr id="220" name="TextBox 103">
              <a:extLst>
                <a:ext uri="{FF2B5EF4-FFF2-40B4-BE49-F238E27FC236}">
                  <a16:creationId xmlns:a16="http://schemas.microsoft.com/office/drawing/2014/main" id="{E0BC56F3-AEA0-452C-9492-6FF87FF8C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3949" y="1782502"/>
              <a:ext cx="108876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 Vitro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Bioactivity</a:t>
              </a:r>
            </a:p>
          </p:txBody>
        </p:sp>
        <p:sp>
          <p:nvSpPr>
            <p:cNvPr id="221" name="Right Brace 104">
              <a:extLst>
                <a:ext uri="{FF2B5EF4-FFF2-40B4-BE49-F238E27FC236}">
                  <a16:creationId xmlns:a16="http://schemas.microsoft.com/office/drawing/2014/main" id="{A25E1983-4B83-467A-A2FC-F7A39DFB2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582" y="1273215"/>
              <a:ext cx="277793" cy="1527858"/>
            </a:xfrm>
            <a:prstGeom prst="rightBrace">
              <a:avLst>
                <a:gd name="adj1" fmla="val 8326"/>
                <a:gd name="adj2" fmla="val 50000"/>
              </a:avLst>
            </a:prstGeom>
            <a:noFill/>
            <a:ln w="2857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4604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2" name="TextBox 30">
            <a:extLst>
              <a:ext uri="{FF2B5EF4-FFF2-40B4-BE49-F238E27FC236}">
                <a16:creationId xmlns:a16="http://schemas.microsoft.com/office/drawing/2014/main" id="{92565DD7-FD1F-432B-9D9F-5510194DE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746" y="4463492"/>
            <a:ext cx="110648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Most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Sensitive Assay</a:t>
            </a:r>
          </a:p>
        </p:txBody>
      </p:sp>
      <p:pic>
        <p:nvPicPr>
          <p:cNvPr id="223" name="Picture 2">
            <a:extLst>
              <a:ext uri="{FF2B5EF4-FFF2-40B4-BE49-F238E27FC236}">
                <a16:creationId xmlns:a16="http://schemas.microsoft.com/office/drawing/2014/main" id="{46A48C4A-6BF8-484C-B979-6587EFCD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47" y="2207422"/>
            <a:ext cx="491114" cy="52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" name="TextBox 30">
            <a:extLst>
              <a:ext uri="{FF2B5EF4-FFF2-40B4-BE49-F238E27FC236}">
                <a16:creationId xmlns:a16="http://schemas.microsoft.com/office/drawing/2014/main" id="{9C41F04A-BEDA-43A7-A179-C11B63E49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20" y="2709621"/>
            <a:ext cx="11629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Human Liver Metabolism</a:t>
            </a:r>
          </a:p>
        </p:txBody>
      </p:sp>
      <p:sp>
        <p:nvSpPr>
          <p:cNvPr id="225" name="TextBox 30">
            <a:extLst>
              <a:ext uri="{FF2B5EF4-FFF2-40B4-BE49-F238E27FC236}">
                <a16:creationId xmlns:a16="http://schemas.microsoft.com/office/drawing/2014/main" id="{1108F587-90FC-4C90-9A65-E64FCBF7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883" y="2709621"/>
            <a:ext cx="1392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Human Plasma Protein Binding</a:t>
            </a:r>
          </a:p>
        </p:txBody>
      </p:sp>
      <p:pic>
        <p:nvPicPr>
          <p:cNvPr id="226" name="Picture 4" descr="Rapid Equilibrium Dialysis Device (RED)">
            <a:extLst>
              <a:ext uri="{FF2B5EF4-FFF2-40B4-BE49-F238E27FC236}">
                <a16:creationId xmlns:a16="http://schemas.microsoft.com/office/drawing/2014/main" id="{3BBC0254-7629-479F-BD5C-19BC3C75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5465" y="2207421"/>
            <a:ext cx="697213" cy="52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Rounded Rectangle 84">
            <a:extLst>
              <a:ext uri="{FF2B5EF4-FFF2-40B4-BE49-F238E27FC236}">
                <a16:creationId xmlns:a16="http://schemas.microsoft.com/office/drawing/2014/main" id="{81F8A073-52B8-4B5B-8A96-794904377285}"/>
              </a:ext>
            </a:extLst>
          </p:cNvPr>
          <p:cNvSpPr/>
          <p:nvPr/>
        </p:nvSpPr>
        <p:spPr>
          <a:xfrm>
            <a:off x="1029235" y="3563482"/>
            <a:ext cx="1439185" cy="575023"/>
          </a:xfrm>
          <a:prstGeom prst="roundRect">
            <a:avLst/>
          </a:prstGeom>
          <a:solidFill>
            <a:srgbClr val="4C7DA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89611" tIns="44806" rIns="89611" bIns="448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Population-Based  IVIVE Model</a:t>
            </a:r>
          </a:p>
        </p:txBody>
      </p:sp>
      <p:cxnSp>
        <p:nvCxnSpPr>
          <p:cNvPr id="228" name="Elbow Connector 85">
            <a:extLst>
              <a:ext uri="{FF2B5EF4-FFF2-40B4-BE49-F238E27FC236}">
                <a16:creationId xmlns:a16="http://schemas.microsoft.com/office/drawing/2014/main" id="{CD8EC598-9D8A-4934-83B3-A59837415667}"/>
              </a:ext>
            </a:extLst>
          </p:cNvPr>
          <p:cNvCxnSpPr>
            <a:stCxn id="224" idx="2"/>
            <a:endCxn id="227" idx="0"/>
          </p:cNvCxnSpPr>
          <p:nvPr/>
        </p:nvCxnSpPr>
        <p:spPr bwMode="auto">
          <a:xfrm rot="16200000" flipH="1">
            <a:off x="1194769" y="3009423"/>
            <a:ext cx="392196" cy="71592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9" name="Elbow Connector 86">
            <a:extLst>
              <a:ext uri="{FF2B5EF4-FFF2-40B4-BE49-F238E27FC236}">
                <a16:creationId xmlns:a16="http://schemas.microsoft.com/office/drawing/2014/main" id="{B2130562-4406-4E5B-8F56-D74835CFEAE8}"/>
              </a:ext>
            </a:extLst>
          </p:cNvPr>
          <p:cNvCxnSpPr>
            <a:stCxn id="225" idx="2"/>
            <a:endCxn id="227" idx="0"/>
          </p:cNvCxnSpPr>
          <p:nvPr/>
        </p:nvCxnSpPr>
        <p:spPr bwMode="auto">
          <a:xfrm rot="5400000">
            <a:off x="1898345" y="3021770"/>
            <a:ext cx="392196" cy="69122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0" name="Straight Arrow Connector 22">
            <a:extLst>
              <a:ext uri="{FF2B5EF4-FFF2-40B4-BE49-F238E27FC236}">
                <a16:creationId xmlns:a16="http://schemas.microsoft.com/office/drawing/2014/main" id="{974BF535-4288-4197-9716-F5543C444C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9461" y="4138505"/>
            <a:ext cx="6095" cy="303282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31" name="TextBox 30">
            <a:extLst>
              <a:ext uri="{FF2B5EF4-FFF2-40B4-BE49-F238E27FC236}">
                <a16:creationId xmlns:a16="http://schemas.microsoft.com/office/drawing/2014/main" id="{13656CCF-F195-408D-853E-96AA3FDF6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7" y="5054685"/>
            <a:ext cx="20701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Upper 95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Percentile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Css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Among 100 Healthy Individuals of Both Sexes from 20 to 50 Yrs Old</a:t>
            </a:r>
          </a:p>
        </p:txBody>
      </p:sp>
      <p:grpSp>
        <p:nvGrpSpPr>
          <p:cNvPr id="232" name="Group 114">
            <a:extLst>
              <a:ext uri="{FF2B5EF4-FFF2-40B4-BE49-F238E27FC236}">
                <a16:creationId xmlns:a16="http://schemas.microsoft.com/office/drawing/2014/main" id="{4D2A04F6-776B-4A6F-801C-AD13FE321CF7}"/>
              </a:ext>
            </a:extLst>
          </p:cNvPr>
          <p:cNvGrpSpPr/>
          <p:nvPr/>
        </p:nvGrpSpPr>
        <p:grpSpPr>
          <a:xfrm>
            <a:off x="1799991" y="4452421"/>
            <a:ext cx="412133" cy="592568"/>
            <a:chOff x="3316605" y="3145972"/>
            <a:chExt cx="636588" cy="1014413"/>
          </a:xfrm>
          <a:solidFill>
            <a:srgbClr val="C00000"/>
          </a:solidFill>
          <a:effectLst>
            <a:outerShdw blurRad="40005" dist="22860" dir="5400000" algn="ctr" rotWithShape="0">
              <a:sysClr val="windowText" lastClr="000000">
                <a:alpha val="35000"/>
              </a:sysClr>
            </a:outerShdw>
          </a:effectLst>
        </p:grpSpPr>
        <p:sp>
          <p:nvSpPr>
            <p:cNvPr id="233" name="Freeform 52">
              <a:extLst>
                <a:ext uri="{FF2B5EF4-FFF2-40B4-BE49-F238E27FC236}">
                  <a16:creationId xmlns:a16="http://schemas.microsoft.com/office/drawing/2014/main" id="{CA29E73A-6004-4CAF-B285-51A05250B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468" y="3650797"/>
              <a:ext cx="366713" cy="509588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39" y="217"/>
                </a:cxn>
                <a:cxn ang="0">
                  <a:pos x="70" y="565"/>
                </a:cxn>
                <a:cxn ang="0">
                  <a:pos x="0" y="601"/>
                </a:cxn>
                <a:cxn ang="0">
                  <a:pos x="2" y="643"/>
                </a:cxn>
                <a:cxn ang="0">
                  <a:pos x="141" y="637"/>
                </a:cxn>
                <a:cxn ang="0">
                  <a:pos x="241" y="318"/>
                </a:cxn>
                <a:cxn ang="0">
                  <a:pos x="243" y="316"/>
                </a:cxn>
                <a:cxn ang="0">
                  <a:pos x="249" y="308"/>
                </a:cxn>
                <a:cxn ang="0">
                  <a:pos x="253" y="301"/>
                </a:cxn>
                <a:cxn ang="0">
                  <a:pos x="260" y="295"/>
                </a:cxn>
                <a:cxn ang="0">
                  <a:pos x="266" y="287"/>
                </a:cxn>
                <a:cxn ang="0">
                  <a:pos x="274" y="280"/>
                </a:cxn>
                <a:cxn ang="0">
                  <a:pos x="279" y="270"/>
                </a:cxn>
                <a:cxn ang="0">
                  <a:pos x="289" y="261"/>
                </a:cxn>
                <a:cxn ang="0">
                  <a:pos x="293" y="255"/>
                </a:cxn>
                <a:cxn ang="0">
                  <a:pos x="298" y="249"/>
                </a:cxn>
                <a:cxn ang="0">
                  <a:pos x="302" y="244"/>
                </a:cxn>
                <a:cxn ang="0">
                  <a:pos x="308" y="240"/>
                </a:cxn>
                <a:cxn ang="0">
                  <a:pos x="312" y="234"/>
                </a:cxn>
                <a:cxn ang="0">
                  <a:pos x="317" y="228"/>
                </a:cxn>
                <a:cxn ang="0">
                  <a:pos x="321" y="221"/>
                </a:cxn>
                <a:cxn ang="0">
                  <a:pos x="327" y="217"/>
                </a:cxn>
                <a:cxn ang="0">
                  <a:pos x="331" y="209"/>
                </a:cxn>
                <a:cxn ang="0">
                  <a:pos x="336" y="204"/>
                </a:cxn>
                <a:cxn ang="0">
                  <a:pos x="340" y="198"/>
                </a:cxn>
                <a:cxn ang="0">
                  <a:pos x="348" y="192"/>
                </a:cxn>
                <a:cxn ang="0">
                  <a:pos x="352" y="187"/>
                </a:cxn>
                <a:cxn ang="0">
                  <a:pos x="357" y="179"/>
                </a:cxn>
                <a:cxn ang="0">
                  <a:pos x="361" y="173"/>
                </a:cxn>
                <a:cxn ang="0">
                  <a:pos x="367" y="166"/>
                </a:cxn>
                <a:cxn ang="0">
                  <a:pos x="371" y="160"/>
                </a:cxn>
                <a:cxn ang="0">
                  <a:pos x="376" y="154"/>
                </a:cxn>
                <a:cxn ang="0">
                  <a:pos x="380" y="147"/>
                </a:cxn>
                <a:cxn ang="0">
                  <a:pos x="386" y="141"/>
                </a:cxn>
                <a:cxn ang="0">
                  <a:pos x="391" y="135"/>
                </a:cxn>
                <a:cxn ang="0">
                  <a:pos x="395" y="128"/>
                </a:cxn>
                <a:cxn ang="0">
                  <a:pos x="399" y="122"/>
                </a:cxn>
                <a:cxn ang="0">
                  <a:pos x="405" y="116"/>
                </a:cxn>
                <a:cxn ang="0">
                  <a:pos x="409" y="111"/>
                </a:cxn>
                <a:cxn ang="0">
                  <a:pos x="412" y="105"/>
                </a:cxn>
                <a:cxn ang="0">
                  <a:pos x="416" y="99"/>
                </a:cxn>
                <a:cxn ang="0">
                  <a:pos x="422" y="93"/>
                </a:cxn>
                <a:cxn ang="0">
                  <a:pos x="426" y="88"/>
                </a:cxn>
                <a:cxn ang="0">
                  <a:pos x="428" y="82"/>
                </a:cxn>
                <a:cxn ang="0">
                  <a:pos x="431" y="76"/>
                </a:cxn>
                <a:cxn ang="0">
                  <a:pos x="435" y="71"/>
                </a:cxn>
                <a:cxn ang="0">
                  <a:pos x="441" y="61"/>
                </a:cxn>
                <a:cxn ang="0">
                  <a:pos x="448" y="52"/>
                </a:cxn>
                <a:cxn ang="0">
                  <a:pos x="452" y="42"/>
                </a:cxn>
                <a:cxn ang="0">
                  <a:pos x="456" y="34"/>
                </a:cxn>
                <a:cxn ang="0">
                  <a:pos x="458" y="27"/>
                </a:cxn>
                <a:cxn ang="0">
                  <a:pos x="462" y="23"/>
                </a:cxn>
                <a:cxn ang="0">
                  <a:pos x="262" y="0"/>
                </a:cxn>
                <a:cxn ang="0">
                  <a:pos x="262" y="0"/>
                </a:cxn>
              </a:cxnLst>
              <a:rect l="0" t="0" r="r" b="b"/>
              <a:pathLst>
                <a:path w="462" h="643">
                  <a:moveTo>
                    <a:pt x="262" y="0"/>
                  </a:moveTo>
                  <a:lnTo>
                    <a:pt x="139" y="217"/>
                  </a:lnTo>
                  <a:lnTo>
                    <a:pt x="70" y="565"/>
                  </a:lnTo>
                  <a:lnTo>
                    <a:pt x="0" y="601"/>
                  </a:lnTo>
                  <a:lnTo>
                    <a:pt x="2" y="643"/>
                  </a:lnTo>
                  <a:lnTo>
                    <a:pt x="141" y="637"/>
                  </a:lnTo>
                  <a:lnTo>
                    <a:pt x="241" y="318"/>
                  </a:lnTo>
                  <a:lnTo>
                    <a:pt x="243" y="316"/>
                  </a:lnTo>
                  <a:lnTo>
                    <a:pt x="249" y="308"/>
                  </a:lnTo>
                  <a:lnTo>
                    <a:pt x="253" y="301"/>
                  </a:lnTo>
                  <a:lnTo>
                    <a:pt x="260" y="295"/>
                  </a:lnTo>
                  <a:lnTo>
                    <a:pt x="266" y="287"/>
                  </a:lnTo>
                  <a:lnTo>
                    <a:pt x="274" y="280"/>
                  </a:lnTo>
                  <a:lnTo>
                    <a:pt x="279" y="270"/>
                  </a:lnTo>
                  <a:lnTo>
                    <a:pt x="289" y="261"/>
                  </a:lnTo>
                  <a:lnTo>
                    <a:pt x="293" y="255"/>
                  </a:lnTo>
                  <a:lnTo>
                    <a:pt x="298" y="249"/>
                  </a:lnTo>
                  <a:lnTo>
                    <a:pt x="302" y="244"/>
                  </a:lnTo>
                  <a:lnTo>
                    <a:pt x="308" y="240"/>
                  </a:lnTo>
                  <a:lnTo>
                    <a:pt x="312" y="234"/>
                  </a:lnTo>
                  <a:lnTo>
                    <a:pt x="317" y="228"/>
                  </a:lnTo>
                  <a:lnTo>
                    <a:pt x="321" y="221"/>
                  </a:lnTo>
                  <a:lnTo>
                    <a:pt x="327" y="217"/>
                  </a:lnTo>
                  <a:lnTo>
                    <a:pt x="331" y="209"/>
                  </a:lnTo>
                  <a:lnTo>
                    <a:pt x="336" y="204"/>
                  </a:lnTo>
                  <a:lnTo>
                    <a:pt x="340" y="198"/>
                  </a:lnTo>
                  <a:lnTo>
                    <a:pt x="348" y="192"/>
                  </a:lnTo>
                  <a:lnTo>
                    <a:pt x="352" y="187"/>
                  </a:lnTo>
                  <a:lnTo>
                    <a:pt x="357" y="179"/>
                  </a:lnTo>
                  <a:lnTo>
                    <a:pt x="361" y="173"/>
                  </a:lnTo>
                  <a:lnTo>
                    <a:pt x="367" y="166"/>
                  </a:lnTo>
                  <a:lnTo>
                    <a:pt x="371" y="160"/>
                  </a:lnTo>
                  <a:lnTo>
                    <a:pt x="376" y="154"/>
                  </a:lnTo>
                  <a:lnTo>
                    <a:pt x="380" y="147"/>
                  </a:lnTo>
                  <a:lnTo>
                    <a:pt x="386" y="141"/>
                  </a:lnTo>
                  <a:lnTo>
                    <a:pt x="391" y="135"/>
                  </a:lnTo>
                  <a:lnTo>
                    <a:pt x="395" y="128"/>
                  </a:lnTo>
                  <a:lnTo>
                    <a:pt x="399" y="122"/>
                  </a:lnTo>
                  <a:lnTo>
                    <a:pt x="405" y="116"/>
                  </a:lnTo>
                  <a:lnTo>
                    <a:pt x="409" y="111"/>
                  </a:lnTo>
                  <a:lnTo>
                    <a:pt x="412" y="105"/>
                  </a:lnTo>
                  <a:lnTo>
                    <a:pt x="416" y="99"/>
                  </a:lnTo>
                  <a:lnTo>
                    <a:pt x="422" y="93"/>
                  </a:lnTo>
                  <a:lnTo>
                    <a:pt x="426" y="88"/>
                  </a:lnTo>
                  <a:lnTo>
                    <a:pt x="428" y="82"/>
                  </a:lnTo>
                  <a:lnTo>
                    <a:pt x="431" y="76"/>
                  </a:lnTo>
                  <a:lnTo>
                    <a:pt x="435" y="71"/>
                  </a:lnTo>
                  <a:lnTo>
                    <a:pt x="441" y="61"/>
                  </a:lnTo>
                  <a:lnTo>
                    <a:pt x="448" y="52"/>
                  </a:lnTo>
                  <a:lnTo>
                    <a:pt x="452" y="42"/>
                  </a:lnTo>
                  <a:lnTo>
                    <a:pt x="456" y="34"/>
                  </a:lnTo>
                  <a:lnTo>
                    <a:pt x="458" y="27"/>
                  </a:lnTo>
                  <a:lnTo>
                    <a:pt x="462" y="23"/>
                  </a:lnTo>
                  <a:lnTo>
                    <a:pt x="262" y="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34" name="Freeform 53">
              <a:extLst>
                <a:ext uri="{FF2B5EF4-FFF2-40B4-BE49-F238E27FC236}">
                  <a16:creationId xmlns:a16="http://schemas.microsoft.com/office/drawing/2014/main" id="{B3E39DBE-39FF-462B-920F-E1D7F9889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605" y="3298372"/>
              <a:ext cx="636588" cy="396875"/>
            </a:xfrm>
            <a:custGeom>
              <a:avLst/>
              <a:gdLst/>
              <a:ahLst/>
              <a:cxnLst>
                <a:cxn ang="0">
                  <a:pos x="642" y="259"/>
                </a:cxn>
                <a:cxn ang="0">
                  <a:pos x="800" y="445"/>
                </a:cxn>
                <a:cxn ang="0">
                  <a:pos x="794" y="430"/>
                </a:cxn>
                <a:cxn ang="0">
                  <a:pos x="787" y="409"/>
                </a:cxn>
                <a:cxn ang="0">
                  <a:pos x="779" y="384"/>
                </a:cxn>
                <a:cxn ang="0">
                  <a:pos x="770" y="354"/>
                </a:cxn>
                <a:cxn ang="0">
                  <a:pos x="758" y="323"/>
                </a:cxn>
                <a:cxn ang="0">
                  <a:pos x="749" y="291"/>
                </a:cxn>
                <a:cxn ang="0">
                  <a:pos x="737" y="263"/>
                </a:cxn>
                <a:cxn ang="0">
                  <a:pos x="728" y="234"/>
                </a:cxn>
                <a:cxn ang="0">
                  <a:pos x="720" y="213"/>
                </a:cxn>
                <a:cxn ang="0">
                  <a:pos x="712" y="196"/>
                </a:cxn>
                <a:cxn ang="0">
                  <a:pos x="701" y="177"/>
                </a:cxn>
                <a:cxn ang="0">
                  <a:pos x="686" y="154"/>
                </a:cxn>
                <a:cxn ang="0">
                  <a:pos x="665" y="131"/>
                </a:cxn>
                <a:cxn ang="0">
                  <a:pos x="642" y="105"/>
                </a:cxn>
                <a:cxn ang="0">
                  <a:pos x="619" y="82"/>
                </a:cxn>
                <a:cxn ang="0">
                  <a:pos x="591" y="55"/>
                </a:cxn>
                <a:cxn ang="0">
                  <a:pos x="564" y="36"/>
                </a:cxn>
                <a:cxn ang="0">
                  <a:pos x="538" y="17"/>
                </a:cxn>
                <a:cxn ang="0">
                  <a:pos x="511" y="6"/>
                </a:cxn>
                <a:cxn ang="0">
                  <a:pos x="488" y="0"/>
                </a:cxn>
                <a:cxn ang="0">
                  <a:pos x="467" y="0"/>
                </a:cxn>
                <a:cxn ang="0">
                  <a:pos x="444" y="2"/>
                </a:cxn>
                <a:cxn ang="0">
                  <a:pos x="418" y="8"/>
                </a:cxn>
                <a:cxn ang="0">
                  <a:pos x="393" y="14"/>
                </a:cxn>
                <a:cxn ang="0">
                  <a:pos x="378" y="21"/>
                </a:cxn>
                <a:cxn ang="0">
                  <a:pos x="361" y="31"/>
                </a:cxn>
                <a:cxn ang="0">
                  <a:pos x="344" y="42"/>
                </a:cxn>
                <a:cxn ang="0">
                  <a:pos x="327" y="57"/>
                </a:cxn>
                <a:cxn ang="0">
                  <a:pos x="308" y="74"/>
                </a:cxn>
                <a:cxn ang="0">
                  <a:pos x="287" y="93"/>
                </a:cxn>
                <a:cxn ang="0">
                  <a:pos x="270" y="114"/>
                </a:cxn>
                <a:cxn ang="0">
                  <a:pos x="252" y="133"/>
                </a:cxn>
                <a:cxn ang="0">
                  <a:pos x="239" y="152"/>
                </a:cxn>
                <a:cxn ang="0">
                  <a:pos x="226" y="169"/>
                </a:cxn>
                <a:cxn ang="0">
                  <a:pos x="216" y="185"/>
                </a:cxn>
                <a:cxn ang="0">
                  <a:pos x="205" y="202"/>
                </a:cxn>
                <a:cxn ang="0">
                  <a:pos x="199" y="213"/>
                </a:cxn>
                <a:cxn ang="0">
                  <a:pos x="3" y="329"/>
                </a:cxn>
                <a:cxn ang="0">
                  <a:pos x="19" y="327"/>
                </a:cxn>
                <a:cxn ang="0">
                  <a:pos x="40" y="325"/>
                </a:cxn>
                <a:cxn ang="0">
                  <a:pos x="66" y="322"/>
                </a:cxn>
                <a:cxn ang="0">
                  <a:pos x="97" y="318"/>
                </a:cxn>
                <a:cxn ang="0">
                  <a:pos x="127" y="316"/>
                </a:cxn>
                <a:cxn ang="0">
                  <a:pos x="157" y="310"/>
                </a:cxn>
                <a:cxn ang="0">
                  <a:pos x="186" y="308"/>
                </a:cxn>
                <a:cxn ang="0">
                  <a:pos x="211" y="304"/>
                </a:cxn>
                <a:cxn ang="0">
                  <a:pos x="230" y="303"/>
                </a:cxn>
                <a:cxn ang="0">
                  <a:pos x="317" y="238"/>
                </a:cxn>
                <a:cxn ang="0">
                  <a:pos x="522" y="500"/>
                </a:cxn>
              </a:cxnLst>
              <a:rect l="0" t="0" r="r" b="b"/>
              <a:pathLst>
                <a:path w="802" h="500">
                  <a:moveTo>
                    <a:pt x="522" y="500"/>
                  </a:moveTo>
                  <a:lnTo>
                    <a:pt x="540" y="221"/>
                  </a:lnTo>
                  <a:lnTo>
                    <a:pt x="642" y="259"/>
                  </a:lnTo>
                  <a:lnTo>
                    <a:pt x="760" y="453"/>
                  </a:lnTo>
                  <a:lnTo>
                    <a:pt x="802" y="449"/>
                  </a:lnTo>
                  <a:lnTo>
                    <a:pt x="800" y="445"/>
                  </a:lnTo>
                  <a:lnTo>
                    <a:pt x="798" y="439"/>
                  </a:lnTo>
                  <a:lnTo>
                    <a:pt x="796" y="434"/>
                  </a:lnTo>
                  <a:lnTo>
                    <a:pt x="794" y="430"/>
                  </a:lnTo>
                  <a:lnTo>
                    <a:pt x="790" y="422"/>
                  </a:lnTo>
                  <a:lnTo>
                    <a:pt x="790" y="417"/>
                  </a:lnTo>
                  <a:lnTo>
                    <a:pt x="787" y="409"/>
                  </a:lnTo>
                  <a:lnTo>
                    <a:pt x="783" y="401"/>
                  </a:lnTo>
                  <a:lnTo>
                    <a:pt x="781" y="392"/>
                  </a:lnTo>
                  <a:lnTo>
                    <a:pt x="779" y="384"/>
                  </a:lnTo>
                  <a:lnTo>
                    <a:pt x="775" y="375"/>
                  </a:lnTo>
                  <a:lnTo>
                    <a:pt x="771" y="363"/>
                  </a:lnTo>
                  <a:lnTo>
                    <a:pt x="770" y="354"/>
                  </a:lnTo>
                  <a:lnTo>
                    <a:pt x="766" y="344"/>
                  </a:lnTo>
                  <a:lnTo>
                    <a:pt x="762" y="335"/>
                  </a:lnTo>
                  <a:lnTo>
                    <a:pt x="758" y="323"/>
                  </a:lnTo>
                  <a:lnTo>
                    <a:pt x="756" y="312"/>
                  </a:lnTo>
                  <a:lnTo>
                    <a:pt x="752" y="303"/>
                  </a:lnTo>
                  <a:lnTo>
                    <a:pt x="749" y="291"/>
                  </a:lnTo>
                  <a:lnTo>
                    <a:pt x="745" y="282"/>
                  </a:lnTo>
                  <a:lnTo>
                    <a:pt x="741" y="272"/>
                  </a:lnTo>
                  <a:lnTo>
                    <a:pt x="737" y="263"/>
                  </a:lnTo>
                  <a:lnTo>
                    <a:pt x="735" y="253"/>
                  </a:lnTo>
                  <a:lnTo>
                    <a:pt x="732" y="244"/>
                  </a:lnTo>
                  <a:lnTo>
                    <a:pt x="728" y="234"/>
                  </a:lnTo>
                  <a:lnTo>
                    <a:pt x="726" y="228"/>
                  </a:lnTo>
                  <a:lnTo>
                    <a:pt x="722" y="221"/>
                  </a:lnTo>
                  <a:lnTo>
                    <a:pt x="720" y="213"/>
                  </a:lnTo>
                  <a:lnTo>
                    <a:pt x="718" y="208"/>
                  </a:lnTo>
                  <a:lnTo>
                    <a:pt x="716" y="202"/>
                  </a:lnTo>
                  <a:lnTo>
                    <a:pt x="712" y="196"/>
                  </a:lnTo>
                  <a:lnTo>
                    <a:pt x="711" y="190"/>
                  </a:lnTo>
                  <a:lnTo>
                    <a:pt x="705" y="183"/>
                  </a:lnTo>
                  <a:lnTo>
                    <a:pt x="701" y="177"/>
                  </a:lnTo>
                  <a:lnTo>
                    <a:pt x="695" y="169"/>
                  </a:lnTo>
                  <a:lnTo>
                    <a:pt x="692" y="162"/>
                  </a:lnTo>
                  <a:lnTo>
                    <a:pt x="686" y="154"/>
                  </a:lnTo>
                  <a:lnTo>
                    <a:pt x="680" y="149"/>
                  </a:lnTo>
                  <a:lnTo>
                    <a:pt x="673" y="139"/>
                  </a:lnTo>
                  <a:lnTo>
                    <a:pt x="665" y="131"/>
                  </a:lnTo>
                  <a:lnTo>
                    <a:pt x="657" y="122"/>
                  </a:lnTo>
                  <a:lnTo>
                    <a:pt x="650" y="114"/>
                  </a:lnTo>
                  <a:lnTo>
                    <a:pt x="642" y="105"/>
                  </a:lnTo>
                  <a:lnTo>
                    <a:pt x="635" y="97"/>
                  </a:lnTo>
                  <a:lnTo>
                    <a:pt x="627" y="90"/>
                  </a:lnTo>
                  <a:lnTo>
                    <a:pt x="619" y="82"/>
                  </a:lnTo>
                  <a:lnTo>
                    <a:pt x="610" y="73"/>
                  </a:lnTo>
                  <a:lnTo>
                    <a:pt x="600" y="65"/>
                  </a:lnTo>
                  <a:lnTo>
                    <a:pt x="591" y="55"/>
                  </a:lnTo>
                  <a:lnTo>
                    <a:pt x="581" y="50"/>
                  </a:lnTo>
                  <a:lnTo>
                    <a:pt x="572" y="42"/>
                  </a:lnTo>
                  <a:lnTo>
                    <a:pt x="564" y="36"/>
                  </a:lnTo>
                  <a:lnTo>
                    <a:pt x="555" y="29"/>
                  </a:lnTo>
                  <a:lnTo>
                    <a:pt x="547" y="25"/>
                  </a:lnTo>
                  <a:lnTo>
                    <a:pt x="538" y="17"/>
                  </a:lnTo>
                  <a:lnTo>
                    <a:pt x="528" y="14"/>
                  </a:lnTo>
                  <a:lnTo>
                    <a:pt x="519" y="10"/>
                  </a:lnTo>
                  <a:lnTo>
                    <a:pt x="511" y="6"/>
                  </a:lnTo>
                  <a:lnTo>
                    <a:pt x="503" y="2"/>
                  </a:lnTo>
                  <a:lnTo>
                    <a:pt x="496" y="2"/>
                  </a:lnTo>
                  <a:lnTo>
                    <a:pt x="488" y="0"/>
                  </a:lnTo>
                  <a:lnTo>
                    <a:pt x="482" y="2"/>
                  </a:lnTo>
                  <a:lnTo>
                    <a:pt x="473" y="0"/>
                  </a:lnTo>
                  <a:lnTo>
                    <a:pt x="467" y="0"/>
                  </a:lnTo>
                  <a:lnTo>
                    <a:pt x="460" y="0"/>
                  </a:lnTo>
                  <a:lnTo>
                    <a:pt x="452" y="2"/>
                  </a:lnTo>
                  <a:lnTo>
                    <a:pt x="444" y="2"/>
                  </a:lnTo>
                  <a:lnTo>
                    <a:pt x="435" y="2"/>
                  </a:lnTo>
                  <a:lnTo>
                    <a:pt x="425" y="4"/>
                  </a:lnTo>
                  <a:lnTo>
                    <a:pt x="418" y="8"/>
                  </a:lnTo>
                  <a:lnTo>
                    <a:pt x="408" y="8"/>
                  </a:lnTo>
                  <a:lnTo>
                    <a:pt x="399" y="12"/>
                  </a:lnTo>
                  <a:lnTo>
                    <a:pt x="393" y="14"/>
                  </a:lnTo>
                  <a:lnTo>
                    <a:pt x="387" y="16"/>
                  </a:lnTo>
                  <a:lnTo>
                    <a:pt x="384" y="17"/>
                  </a:lnTo>
                  <a:lnTo>
                    <a:pt x="378" y="21"/>
                  </a:lnTo>
                  <a:lnTo>
                    <a:pt x="372" y="23"/>
                  </a:lnTo>
                  <a:lnTo>
                    <a:pt x="367" y="27"/>
                  </a:lnTo>
                  <a:lnTo>
                    <a:pt x="361" y="31"/>
                  </a:lnTo>
                  <a:lnTo>
                    <a:pt x="355" y="35"/>
                  </a:lnTo>
                  <a:lnTo>
                    <a:pt x="349" y="38"/>
                  </a:lnTo>
                  <a:lnTo>
                    <a:pt x="344" y="42"/>
                  </a:lnTo>
                  <a:lnTo>
                    <a:pt x="338" y="46"/>
                  </a:lnTo>
                  <a:lnTo>
                    <a:pt x="332" y="54"/>
                  </a:lnTo>
                  <a:lnTo>
                    <a:pt x="327" y="57"/>
                  </a:lnTo>
                  <a:lnTo>
                    <a:pt x="321" y="63"/>
                  </a:lnTo>
                  <a:lnTo>
                    <a:pt x="313" y="69"/>
                  </a:lnTo>
                  <a:lnTo>
                    <a:pt x="308" y="74"/>
                  </a:lnTo>
                  <a:lnTo>
                    <a:pt x="300" y="82"/>
                  </a:lnTo>
                  <a:lnTo>
                    <a:pt x="294" y="88"/>
                  </a:lnTo>
                  <a:lnTo>
                    <a:pt x="287" y="93"/>
                  </a:lnTo>
                  <a:lnTo>
                    <a:pt x="283" y="101"/>
                  </a:lnTo>
                  <a:lnTo>
                    <a:pt x="275" y="107"/>
                  </a:lnTo>
                  <a:lnTo>
                    <a:pt x="270" y="114"/>
                  </a:lnTo>
                  <a:lnTo>
                    <a:pt x="266" y="120"/>
                  </a:lnTo>
                  <a:lnTo>
                    <a:pt x="260" y="126"/>
                  </a:lnTo>
                  <a:lnTo>
                    <a:pt x="252" y="133"/>
                  </a:lnTo>
                  <a:lnTo>
                    <a:pt x="249" y="139"/>
                  </a:lnTo>
                  <a:lnTo>
                    <a:pt x="243" y="147"/>
                  </a:lnTo>
                  <a:lnTo>
                    <a:pt x="239" y="152"/>
                  </a:lnTo>
                  <a:lnTo>
                    <a:pt x="235" y="158"/>
                  </a:lnTo>
                  <a:lnTo>
                    <a:pt x="230" y="164"/>
                  </a:lnTo>
                  <a:lnTo>
                    <a:pt x="226" y="169"/>
                  </a:lnTo>
                  <a:lnTo>
                    <a:pt x="222" y="175"/>
                  </a:lnTo>
                  <a:lnTo>
                    <a:pt x="220" y="179"/>
                  </a:lnTo>
                  <a:lnTo>
                    <a:pt x="216" y="185"/>
                  </a:lnTo>
                  <a:lnTo>
                    <a:pt x="213" y="190"/>
                  </a:lnTo>
                  <a:lnTo>
                    <a:pt x="211" y="194"/>
                  </a:lnTo>
                  <a:lnTo>
                    <a:pt x="205" y="202"/>
                  </a:lnTo>
                  <a:lnTo>
                    <a:pt x="201" y="208"/>
                  </a:lnTo>
                  <a:lnTo>
                    <a:pt x="199" y="209"/>
                  </a:lnTo>
                  <a:lnTo>
                    <a:pt x="199" y="213"/>
                  </a:lnTo>
                  <a:lnTo>
                    <a:pt x="3" y="304"/>
                  </a:lnTo>
                  <a:lnTo>
                    <a:pt x="0" y="331"/>
                  </a:lnTo>
                  <a:lnTo>
                    <a:pt x="3" y="329"/>
                  </a:lnTo>
                  <a:lnTo>
                    <a:pt x="9" y="329"/>
                  </a:lnTo>
                  <a:lnTo>
                    <a:pt x="13" y="327"/>
                  </a:lnTo>
                  <a:lnTo>
                    <a:pt x="19" y="327"/>
                  </a:lnTo>
                  <a:lnTo>
                    <a:pt x="26" y="325"/>
                  </a:lnTo>
                  <a:lnTo>
                    <a:pt x="34" y="325"/>
                  </a:lnTo>
                  <a:lnTo>
                    <a:pt x="40" y="325"/>
                  </a:lnTo>
                  <a:lnTo>
                    <a:pt x="49" y="323"/>
                  </a:lnTo>
                  <a:lnTo>
                    <a:pt x="57" y="323"/>
                  </a:lnTo>
                  <a:lnTo>
                    <a:pt x="66" y="322"/>
                  </a:lnTo>
                  <a:lnTo>
                    <a:pt x="76" y="322"/>
                  </a:lnTo>
                  <a:lnTo>
                    <a:pt x="87" y="320"/>
                  </a:lnTo>
                  <a:lnTo>
                    <a:pt x="97" y="318"/>
                  </a:lnTo>
                  <a:lnTo>
                    <a:pt x="108" y="318"/>
                  </a:lnTo>
                  <a:lnTo>
                    <a:pt x="117" y="316"/>
                  </a:lnTo>
                  <a:lnTo>
                    <a:pt x="127" y="316"/>
                  </a:lnTo>
                  <a:lnTo>
                    <a:pt x="138" y="314"/>
                  </a:lnTo>
                  <a:lnTo>
                    <a:pt x="148" y="314"/>
                  </a:lnTo>
                  <a:lnTo>
                    <a:pt x="157" y="310"/>
                  </a:lnTo>
                  <a:lnTo>
                    <a:pt x="167" y="310"/>
                  </a:lnTo>
                  <a:lnTo>
                    <a:pt x="176" y="308"/>
                  </a:lnTo>
                  <a:lnTo>
                    <a:pt x="186" y="308"/>
                  </a:lnTo>
                  <a:lnTo>
                    <a:pt x="194" y="306"/>
                  </a:lnTo>
                  <a:lnTo>
                    <a:pt x="203" y="306"/>
                  </a:lnTo>
                  <a:lnTo>
                    <a:pt x="211" y="304"/>
                  </a:lnTo>
                  <a:lnTo>
                    <a:pt x="218" y="304"/>
                  </a:lnTo>
                  <a:lnTo>
                    <a:pt x="224" y="303"/>
                  </a:lnTo>
                  <a:lnTo>
                    <a:pt x="230" y="303"/>
                  </a:lnTo>
                  <a:lnTo>
                    <a:pt x="233" y="301"/>
                  </a:lnTo>
                  <a:lnTo>
                    <a:pt x="237" y="301"/>
                  </a:lnTo>
                  <a:lnTo>
                    <a:pt x="317" y="238"/>
                  </a:lnTo>
                  <a:lnTo>
                    <a:pt x="313" y="451"/>
                  </a:lnTo>
                  <a:lnTo>
                    <a:pt x="522" y="500"/>
                  </a:lnTo>
                  <a:lnTo>
                    <a:pt x="522" y="5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35" name="Freeform 54">
              <a:extLst>
                <a:ext uri="{FF2B5EF4-FFF2-40B4-BE49-F238E27FC236}">
                  <a16:creationId xmlns:a16="http://schemas.microsoft.com/office/drawing/2014/main" id="{9086743E-1833-4CD0-9BEA-C653DAE59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993" y="3630160"/>
              <a:ext cx="263525" cy="52705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85" y="374"/>
                </a:cxn>
                <a:cxn ang="0">
                  <a:pos x="245" y="587"/>
                </a:cxn>
                <a:cxn ang="0">
                  <a:pos x="218" y="657"/>
                </a:cxn>
                <a:cxn ang="0">
                  <a:pos x="245" y="663"/>
                </a:cxn>
                <a:cxn ang="0">
                  <a:pos x="330" y="559"/>
                </a:cxn>
                <a:cxn ang="0">
                  <a:pos x="199" y="313"/>
                </a:cxn>
                <a:cxn ang="0">
                  <a:pos x="136" y="0"/>
                </a:cxn>
                <a:cxn ang="0">
                  <a:pos x="0" y="184"/>
                </a:cxn>
                <a:cxn ang="0">
                  <a:pos x="0" y="184"/>
                </a:cxn>
              </a:cxnLst>
              <a:rect l="0" t="0" r="r" b="b"/>
              <a:pathLst>
                <a:path w="330" h="663">
                  <a:moveTo>
                    <a:pt x="0" y="184"/>
                  </a:moveTo>
                  <a:lnTo>
                    <a:pt x="85" y="374"/>
                  </a:lnTo>
                  <a:lnTo>
                    <a:pt x="245" y="587"/>
                  </a:lnTo>
                  <a:lnTo>
                    <a:pt x="218" y="657"/>
                  </a:lnTo>
                  <a:lnTo>
                    <a:pt x="245" y="663"/>
                  </a:lnTo>
                  <a:lnTo>
                    <a:pt x="330" y="559"/>
                  </a:lnTo>
                  <a:lnTo>
                    <a:pt x="199" y="313"/>
                  </a:lnTo>
                  <a:lnTo>
                    <a:pt x="136" y="0"/>
                  </a:lnTo>
                  <a:lnTo>
                    <a:pt x="0" y="184"/>
                  </a:lnTo>
                  <a:lnTo>
                    <a:pt x="0" y="1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36" name="Freeform 55">
              <a:extLst>
                <a:ext uri="{FF2B5EF4-FFF2-40B4-BE49-F238E27FC236}">
                  <a16:creationId xmlns:a16="http://schemas.microsoft.com/office/drawing/2014/main" id="{DD052378-4357-48E5-A4A0-924C7DE0A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130" y="3145972"/>
              <a:ext cx="146050" cy="146050"/>
            </a:xfrm>
            <a:custGeom>
              <a:avLst/>
              <a:gdLst/>
              <a:ahLst/>
              <a:cxnLst>
                <a:cxn ang="0">
                  <a:pos x="69" y="183"/>
                </a:cxn>
                <a:cxn ang="0">
                  <a:pos x="86" y="185"/>
                </a:cxn>
                <a:cxn ang="0">
                  <a:pos x="103" y="185"/>
                </a:cxn>
                <a:cxn ang="0">
                  <a:pos x="122" y="179"/>
                </a:cxn>
                <a:cxn ang="0">
                  <a:pos x="137" y="171"/>
                </a:cxn>
                <a:cxn ang="0">
                  <a:pos x="151" y="162"/>
                </a:cxn>
                <a:cxn ang="0">
                  <a:pos x="164" y="150"/>
                </a:cxn>
                <a:cxn ang="0">
                  <a:pos x="173" y="135"/>
                </a:cxn>
                <a:cxn ang="0">
                  <a:pos x="181" y="116"/>
                </a:cxn>
                <a:cxn ang="0">
                  <a:pos x="183" y="99"/>
                </a:cxn>
                <a:cxn ang="0">
                  <a:pos x="183" y="80"/>
                </a:cxn>
                <a:cxn ang="0">
                  <a:pos x="179" y="63"/>
                </a:cxn>
                <a:cxn ang="0">
                  <a:pos x="171" y="46"/>
                </a:cxn>
                <a:cxn ang="0">
                  <a:pos x="162" y="33"/>
                </a:cxn>
                <a:cxn ang="0">
                  <a:pos x="149" y="19"/>
                </a:cxn>
                <a:cxn ang="0">
                  <a:pos x="133" y="10"/>
                </a:cxn>
                <a:cxn ang="0">
                  <a:pos x="116" y="2"/>
                </a:cxn>
                <a:cxn ang="0">
                  <a:pos x="99" y="0"/>
                </a:cxn>
                <a:cxn ang="0">
                  <a:pos x="80" y="0"/>
                </a:cxn>
                <a:cxn ang="0">
                  <a:pos x="63" y="4"/>
                </a:cxn>
                <a:cxn ang="0">
                  <a:pos x="46" y="12"/>
                </a:cxn>
                <a:cxn ang="0">
                  <a:pos x="33" y="23"/>
                </a:cxn>
                <a:cxn ang="0">
                  <a:pos x="19" y="36"/>
                </a:cxn>
                <a:cxn ang="0">
                  <a:pos x="10" y="52"/>
                </a:cxn>
                <a:cxn ang="0">
                  <a:pos x="2" y="69"/>
                </a:cxn>
                <a:cxn ang="0">
                  <a:pos x="0" y="86"/>
                </a:cxn>
                <a:cxn ang="0">
                  <a:pos x="0" y="105"/>
                </a:cxn>
                <a:cxn ang="0">
                  <a:pos x="4" y="122"/>
                </a:cxn>
                <a:cxn ang="0">
                  <a:pos x="12" y="137"/>
                </a:cxn>
                <a:cxn ang="0">
                  <a:pos x="21" y="152"/>
                </a:cxn>
                <a:cxn ang="0">
                  <a:pos x="35" y="164"/>
                </a:cxn>
                <a:cxn ang="0">
                  <a:pos x="50" y="175"/>
                </a:cxn>
                <a:cxn ang="0">
                  <a:pos x="59" y="179"/>
                </a:cxn>
              </a:cxnLst>
              <a:rect l="0" t="0" r="r" b="b"/>
              <a:pathLst>
                <a:path w="185" h="185">
                  <a:moveTo>
                    <a:pt x="59" y="179"/>
                  </a:moveTo>
                  <a:lnTo>
                    <a:pt x="69" y="183"/>
                  </a:lnTo>
                  <a:lnTo>
                    <a:pt x="76" y="185"/>
                  </a:lnTo>
                  <a:lnTo>
                    <a:pt x="86" y="185"/>
                  </a:lnTo>
                  <a:lnTo>
                    <a:pt x="95" y="185"/>
                  </a:lnTo>
                  <a:lnTo>
                    <a:pt x="103" y="185"/>
                  </a:lnTo>
                  <a:lnTo>
                    <a:pt x="113" y="183"/>
                  </a:lnTo>
                  <a:lnTo>
                    <a:pt x="122" y="179"/>
                  </a:lnTo>
                  <a:lnTo>
                    <a:pt x="130" y="177"/>
                  </a:lnTo>
                  <a:lnTo>
                    <a:pt x="137" y="171"/>
                  </a:lnTo>
                  <a:lnTo>
                    <a:pt x="145" y="168"/>
                  </a:lnTo>
                  <a:lnTo>
                    <a:pt x="151" y="162"/>
                  </a:lnTo>
                  <a:lnTo>
                    <a:pt x="158" y="158"/>
                  </a:lnTo>
                  <a:lnTo>
                    <a:pt x="164" y="150"/>
                  </a:lnTo>
                  <a:lnTo>
                    <a:pt x="170" y="143"/>
                  </a:lnTo>
                  <a:lnTo>
                    <a:pt x="173" y="135"/>
                  </a:lnTo>
                  <a:lnTo>
                    <a:pt x="179" y="126"/>
                  </a:lnTo>
                  <a:lnTo>
                    <a:pt x="181" y="116"/>
                  </a:lnTo>
                  <a:lnTo>
                    <a:pt x="183" y="109"/>
                  </a:lnTo>
                  <a:lnTo>
                    <a:pt x="183" y="99"/>
                  </a:lnTo>
                  <a:lnTo>
                    <a:pt x="185" y="90"/>
                  </a:lnTo>
                  <a:lnTo>
                    <a:pt x="183" y="80"/>
                  </a:lnTo>
                  <a:lnTo>
                    <a:pt x="181" y="71"/>
                  </a:lnTo>
                  <a:lnTo>
                    <a:pt x="179" y="63"/>
                  </a:lnTo>
                  <a:lnTo>
                    <a:pt x="177" y="55"/>
                  </a:lnTo>
                  <a:lnTo>
                    <a:pt x="171" y="46"/>
                  </a:lnTo>
                  <a:lnTo>
                    <a:pt x="166" y="38"/>
                  </a:lnTo>
                  <a:lnTo>
                    <a:pt x="162" y="33"/>
                  </a:lnTo>
                  <a:lnTo>
                    <a:pt x="156" y="25"/>
                  </a:lnTo>
                  <a:lnTo>
                    <a:pt x="149" y="19"/>
                  </a:lnTo>
                  <a:lnTo>
                    <a:pt x="141" y="15"/>
                  </a:lnTo>
                  <a:lnTo>
                    <a:pt x="133" y="10"/>
                  </a:lnTo>
                  <a:lnTo>
                    <a:pt x="126" y="8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6" y="8"/>
                  </a:lnTo>
                  <a:lnTo>
                    <a:pt x="46" y="12"/>
                  </a:lnTo>
                  <a:lnTo>
                    <a:pt x="38" y="17"/>
                  </a:lnTo>
                  <a:lnTo>
                    <a:pt x="33" y="23"/>
                  </a:lnTo>
                  <a:lnTo>
                    <a:pt x="25" y="29"/>
                  </a:lnTo>
                  <a:lnTo>
                    <a:pt x="19" y="36"/>
                  </a:lnTo>
                  <a:lnTo>
                    <a:pt x="16" y="44"/>
                  </a:lnTo>
                  <a:lnTo>
                    <a:pt x="10" y="52"/>
                  </a:lnTo>
                  <a:lnTo>
                    <a:pt x="8" y="61"/>
                  </a:lnTo>
                  <a:lnTo>
                    <a:pt x="2" y="69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2" y="112"/>
                  </a:lnTo>
                  <a:lnTo>
                    <a:pt x="4" y="122"/>
                  </a:lnTo>
                  <a:lnTo>
                    <a:pt x="8" y="130"/>
                  </a:lnTo>
                  <a:lnTo>
                    <a:pt x="12" y="137"/>
                  </a:lnTo>
                  <a:lnTo>
                    <a:pt x="16" y="145"/>
                  </a:lnTo>
                  <a:lnTo>
                    <a:pt x="21" y="152"/>
                  </a:lnTo>
                  <a:lnTo>
                    <a:pt x="29" y="160"/>
                  </a:lnTo>
                  <a:lnTo>
                    <a:pt x="35" y="164"/>
                  </a:lnTo>
                  <a:lnTo>
                    <a:pt x="42" y="169"/>
                  </a:lnTo>
                  <a:lnTo>
                    <a:pt x="50" y="175"/>
                  </a:lnTo>
                  <a:lnTo>
                    <a:pt x="59" y="179"/>
                  </a:lnTo>
                  <a:lnTo>
                    <a:pt x="59" y="1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grpSp>
        <p:nvGrpSpPr>
          <p:cNvPr id="237" name="Group 119">
            <a:extLst>
              <a:ext uri="{FF2B5EF4-FFF2-40B4-BE49-F238E27FC236}">
                <a16:creationId xmlns:a16="http://schemas.microsoft.com/office/drawing/2014/main" id="{0DCFAEE4-54A4-46BB-A30D-C0170320B422}"/>
              </a:ext>
            </a:extLst>
          </p:cNvPr>
          <p:cNvGrpSpPr/>
          <p:nvPr/>
        </p:nvGrpSpPr>
        <p:grpSpPr>
          <a:xfrm>
            <a:off x="1181702" y="4505583"/>
            <a:ext cx="339305" cy="517958"/>
            <a:chOff x="3316605" y="3145972"/>
            <a:chExt cx="636588" cy="1014413"/>
          </a:xfrm>
          <a:effectLst>
            <a:outerShdw blurRad="40005" dist="22860" dir="5400000" algn="ctr" rotWithShape="0">
              <a:sysClr val="windowText" lastClr="000000">
                <a:alpha val="35000"/>
              </a:sysClr>
            </a:outerShdw>
          </a:effectLst>
        </p:grpSpPr>
        <p:sp>
          <p:nvSpPr>
            <p:cNvPr id="238" name="Freeform 52">
              <a:extLst>
                <a:ext uri="{FF2B5EF4-FFF2-40B4-BE49-F238E27FC236}">
                  <a16:creationId xmlns:a16="http://schemas.microsoft.com/office/drawing/2014/main" id="{7CEF71C8-7515-4B18-9D87-FBDA3421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468" y="3650797"/>
              <a:ext cx="366713" cy="509588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39" y="217"/>
                </a:cxn>
                <a:cxn ang="0">
                  <a:pos x="70" y="565"/>
                </a:cxn>
                <a:cxn ang="0">
                  <a:pos x="0" y="601"/>
                </a:cxn>
                <a:cxn ang="0">
                  <a:pos x="2" y="643"/>
                </a:cxn>
                <a:cxn ang="0">
                  <a:pos x="141" y="637"/>
                </a:cxn>
                <a:cxn ang="0">
                  <a:pos x="241" y="318"/>
                </a:cxn>
                <a:cxn ang="0">
                  <a:pos x="243" y="316"/>
                </a:cxn>
                <a:cxn ang="0">
                  <a:pos x="249" y="308"/>
                </a:cxn>
                <a:cxn ang="0">
                  <a:pos x="253" y="301"/>
                </a:cxn>
                <a:cxn ang="0">
                  <a:pos x="260" y="295"/>
                </a:cxn>
                <a:cxn ang="0">
                  <a:pos x="266" y="287"/>
                </a:cxn>
                <a:cxn ang="0">
                  <a:pos x="274" y="280"/>
                </a:cxn>
                <a:cxn ang="0">
                  <a:pos x="279" y="270"/>
                </a:cxn>
                <a:cxn ang="0">
                  <a:pos x="289" y="261"/>
                </a:cxn>
                <a:cxn ang="0">
                  <a:pos x="293" y="255"/>
                </a:cxn>
                <a:cxn ang="0">
                  <a:pos x="298" y="249"/>
                </a:cxn>
                <a:cxn ang="0">
                  <a:pos x="302" y="244"/>
                </a:cxn>
                <a:cxn ang="0">
                  <a:pos x="308" y="240"/>
                </a:cxn>
                <a:cxn ang="0">
                  <a:pos x="312" y="234"/>
                </a:cxn>
                <a:cxn ang="0">
                  <a:pos x="317" y="228"/>
                </a:cxn>
                <a:cxn ang="0">
                  <a:pos x="321" y="221"/>
                </a:cxn>
                <a:cxn ang="0">
                  <a:pos x="327" y="217"/>
                </a:cxn>
                <a:cxn ang="0">
                  <a:pos x="331" y="209"/>
                </a:cxn>
                <a:cxn ang="0">
                  <a:pos x="336" y="204"/>
                </a:cxn>
                <a:cxn ang="0">
                  <a:pos x="340" y="198"/>
                </a:cxn>
                <a:cxn ang="0">
                  <a:pos x="348" y="192"/>
                </a:cxn>
                <a:cxn ang="0">
                  <a:pos x="352" y="187"/>
                </a:cxn>
                <a:cxn ang="0">
                  <a:pos x="357" y="179"/>
                </a:cxn>
                <a:cxn ang="0">
                  <a:pos x="361" y="173"/>
                </a:cxn>
                <a:cxn ang="0">
                  <a:pos x="367" y="166"/>
                </a:cxn>
                <a:cxn ang="0">
                  <a:pos x="371" y="160"/>
                </a:cxn>
                <a:cxn ang="0">
                  <a:pos x="376" y="154"/>
                </a:cxn>
                <a:cxn ang="0">
                  <a:pos x="380" y="147"/>
                </a:cxn>
                <a:cxn ang="0">
                  <a:pos x="386" y="141"/>
                </a:cxn>
                <a:cxn ang="0">
                  <a:pos x="391" y="135"/>
                </a:cxn>
                <a:cxn ang="0">
                  <a:pos x="395" y="128"/>
                </a:cxn>
                <a:cxn ang="0">
                  <a:pos x="399" y="122"/>
                </a:cxn>
                <a:cxn ang="0">
                  <a:pos x="405" y="116"/>
                </a:cxn>
                <a:cxn ang="0">
                  <a:pos x="409" y="111"/>
                </a:cxn>
                <a:cxn ang="0">
                  <a:pos x="412" y="105"/>
                </a:cxn>
                <a:cxn ang="0">
                  <a:pos x="416" y="99"/>
                </a:cxn>
                <a:cxn ang="0">
                  <a:pos x="422" y="93"/>
                </a:cxn>
                <a:cxn ang="0">
                  <a:pos x="426" y="88"/>
                </a:cxn>
                <a:cxn ang="0">
                  <a:pos x="428" y="82"/>
                </a:cxn>
                <a:cxn ang="0">
                  <a:pos x="431" y="76"/>
                </a:cxn>
                <a:cxn ang="0">
                  <a:pos x="435" y="71"/>
                </a:cxn>
                <a:cxn ang="0">
                  <a:pos x="441" y="61"/>
                </a:cxn>
                <a:cxn ang="0">
                  <a:pos x="448" y="52"/>
                </a:cxn>
                <a:cxn ang="0">
                  <a:pos x="452" y="42"/>
                </a:cxn>
                <a:cxn ang="0">
                  <a:pos x="456" y="34"/>
                </a:cxn>
                <a:cxn ang="0">
                  <a:pos x="458" y="27"/>
                </a:cxn>
                <a:cxn ang="0">
                  <a:pos x="462" y="23"/>
                </a:cxn>
                <a:cxn ang="0">
                  <a:pos x="262" y="0"/>
                </a:cxn>
                <a:cxn ang="0">
                  <a:pos x="262" y="0"/>
                </a:cxn>
              </a:cxnLst>
              <a:rect l="0" t="0" r="r" b="b"/>
              <a:pathLst>
                <a:path w="462" h="643">
                  <a:moveTo>
                    <a:pt x="262" y="0"/>
                  </a:moveTo>
                  <a:lnTo>
                    <a:pt x="139" y="217"/>
                  </a:lnTo>
                  <a:lnTo>
                    <a:pt x="70" y="565"/>
                  </a:lnTo>
                  <a:lnTo>
                    <a:pt x="0" y="601"/>
                  </a:lnTo>
                  <a:lnTo>
                    <a:pt x="2" y="643"/>
                  </a:lnTo>
                  <a:lnTo>
                    <a:pt x="141" y="637"/>
                  </a:lnTo>
                  <a:lnTo>
                    <a:pt x="241" y="318"/>
                  </a:lnTo>
                  <a:lnTo>
                    <a:pt x="243" y="316"/>
                  </a:lnTo>
                  <a:lnTo>
                    <a:pt x="249" y="308"/>
                  </a:lnTo>
                  <a:lnTo>
                    <a:pt x="253" y="301"/>
                  </a:lnTo>
                  <a:lnTo>
                    <a:pt x="260" y="295"/>
                  </a:lnTo>
                  <a:lnTo>
                    <a:pt x="266" y="287"/>
                  </a:lnTo>
                  <a:lnTo>
                    <a:pt x="274" y="280"/>
                  </a:lnTo>
                  <a:lnTo>
                    <a:pt x="279" y="270"/>
                  </a:lnTo>
                  <a:lnTo>
                    <a:pt x="289" y="261"/>
                  </a:lnTo>
                  <a:lnTo>
                    <a:pt x="293" y="255"/>
                  </a:lnTo>
                  <a:lnTo>
                    <a:pt x="298" y="249"/>
                  </a:lnTo>
                  <a:lnTo>
                    <a:pt x="302" y="244"/>
                  </a:lnTo>
                  <a:lnTo>
                    <a:pt x="308" y="240"/>
                  </a:lnTo>
                  <a:lnTo>
                    <a:pt x="312" y="234"/>
                  </a:lnTo>
                  <a:lnTo>
                    <a:pt x="317" y="228"/>
                  </a:lnTo>
                  <a:lnTo>
                    <a:pt x="321" y="221"/>
                  </a:lnTo>
                  <a:lnTo>
                    <a:pt x="327" y="217"/>
                  </a:lnTo>
                  <a:lnTo>
                    <a:pt x="331" y="209"/>
                  </a:lnTo>
                  <a:lnTo>
                    <a:pt x="336" y="204"/>
                  </a:lnTo>
                  <a:lnTo>
                    <a:pt x="340" y="198"/>
                  </a:lnTo>
                  <a:lnTo>
                    <a:pt x="348" y="192"/>
                  </a:lnTo>
                  <a:lnTo>
                    <a:pt x="352" y="187"/>
                  </a:lnTo>
                  <a:lnTo>
                    <a:pt x="357" y="179"/>
                  </a:lnTo>
                  <a:lnTo>
                    <a:pt x="361" y="173"/>
                  </a:lnTo>
                  <a:lnTo>
                    <a:pt x="367" y="166"/>
                  </a:lnTo>
                  <a:lnTo>
                    <a:pt x="371" y="160"/>
                  </a:lnTo>
                  <a:lnTo>
                    <a:pt x="376" y="154"/>
                  </a:lnTo>
                  <a:lnTo>
                    <a:pt x="380" y="147"/>
                  </a:lnTo>
                  <a:lnTo>
                    <a:pt x="386" y="141"/>
                  </a:lnTo>
                  <a:lnTo>
                    <a:pt x="391" y="135"/>
                  </a:lnTo>
                  <a:lnTo>
                    <a:pt x="395" y="128"/>
                  </a:lnTo>
                  <a:lnTo>
                    <a:pt x="399" y="122"/>
                  </a:lnTo>
                  <a:lnTo>
                    <a:pt x="405" y="116"/>
                  </a:lnTo>
                  <a:lnTo>
                    <a:pt x="409" y="111"/>
                  </a:lnTo>
                  <a:lnTo>
                    <a:pt x="412" y="105"/>
                  </a:lnTo>
                  <a:lnTo>
                    <a:pt x="416" y="99"/>
                  </a:lnTo>
                  <a:lnTo>
                    <a:pt x="422" y="93"/>
                  </a:lnTo>
                  <a:lnTo>
                    <a:pt x="426" y="88"/>
                  </a:lnTo>
                  <a:lnTo>
                    <a:pt x="428" y="82"/>
                  </a:lnTo>
                  <a:lnTo>
                    <a:pt x="431" y="76"/>
                  </a:lnTo>
                  <a:lnTo>
                    <a:pt x="435" y="71"/>
                  </a:lnTo>
                  <a:lnTo>
                    <a:pt x="441" y="61"/>
                  </a:lnTo>
                  <a:lnTo>
                    <a:pt x="448" y="52"/>
                  </a:lnTo>
                  <a:lnTo>
                    <a:pt x="452" y="42"/>
                  </a:lnTo>
                  <a:lnTo>
                    <a:pt x="456" y="34"/>
                  </a:lnTo>
                  <a:lnTo>
                    <a:pt x="458" y="27"/>
                  </a:lnTo>
                  <a:lnTo>
                    <a:pt x="462" y="23"/>
                  </a:lnTo>
                  <a:lnTo>
                    <a:pt x="262" y="0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39" name="Freeform 53">
              <a:extLst>
                <a:ext uri="{FF2B5EF4-FFF2-40B4-BE49-F238E27FC236}">
                  <a16:creationId xmlns:a16="http://schemas.microsoft.com/office/drawing/2014/main" id="{5EA360EC-B5FC-4F23-811E-4E92FEFBC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605" y="3298372"/>
              <a:ext cx="636588" cy="396875"/>
            </a:xfrm>
            <a:custGeom>
              <a:avLst/>
              <a:gdLst/>
              <a:ahLst/>
              <a:cxnLst>
                <a:cxn ang="0">
                  <a:pos x="642" y="259"/>
                </a:cxn>
                <a:cxn ang="0">
                  <a:pos x="800" y="445"/>
                </a:cxn>
                <a:cxn ang="0">
                  <a:pos x="794" y="430"/>
                </a:cxn>
                <a:cxn ang="0">
                  <a:pos x="787" y="409"/>
                </a:cxn>
                <a:cxn ang="0">
                  <a:pos x="779" y="384"/>
                </a:cxn>
                <a:cxn ang="0">
                  <a:pos x="770" y="354"/>
                </a:cxn>
                <a:cxn ang="0">
                  <a:pos x="758" y="323"/>
                </a:cxn>
                <a:cxn ang="0">
                  <a:pos x="749" y="291"/>
                </a:cxn>
                <a:cxn ang="0">
                  <a:pos x="737" y="263"/>
                </a:cxn>
                <a:cxn ang="0">
                  <a:pos x="728" y="234"/>
                </a:cxn>
                <a:cxn ang="0">
                  <a:pos x="720" y="213"/>
                </a:cxn>
                <a:cxn ang="0">
                  <a:pos x="712" y="196"/>
                </a:cxn>
                <a:cxn ang="0">
                  <a:pos x="701" y="177"/>
                </a:cxn>
                <a:cxn ang="0">
                  <a:pos x="686" y="154"/>
                </a:cxn>
                <a:cxn ang="0">
                  <a:pos x="665" y="131"/>
                </a:cxn>
                <a:cxn ang="0">
                  <a:pos x="642" y="105"/>
                </a:cxn>
                <a:cxn ang="0">
                  <a:pos x="619" y="82"/>
                </a:cxn>
                <a:cxn ang="0">
                  <a:pos x="591" y="55"/>
                </a:cxn>
                <a:cxn ang="0">
                  <a:pos x="564" y="36"/>
                </a:cxn>
                <a:cxn ang="0">
                  <a:pos x="538" y="17"/>
                </a:cxn>
                <a:cxn ang="0">
                  <a:pos x="511" y="6"/>
                </a:cxn>
                <a:cxn ang="0">
                  <a:pos x="488" y="0"/>
                </a:cxn>
                <a:cxn ang="0">
                  <a:pos x="467" y="0"/>
                </a:cxn>
                <a:cxn ang="0">
                  <a:pos x="444" y="2"/>
                </a:cxn>
                <a:cxn ang="0">
                  <a:pos x="418" y="8"/>
                </a:cxn>
                <a:cxn ang="0">
                  <a:pos x="393" y="14"/>
                </a:cxn>
                <a:cxn ang="0">
                  <a:pos x="378" y="21"/>
                </a:cxn>
                <a:cxn ang="0">
                  <a:pos x="361" y="31"/>
                </a:cxn>
                <a:cxn ang="0">
                  <a:pos x="344" y="42"/>
                </a:cxn>
                <a:cxn ang="0">
                  <a:pos x="327" y="57"/>
                </a:cxn>
                <a:cxn ang="0">
                  <a:pos x="308" y="74"/>
                </a:cxn>
                <a:cxn ang="0">
                  <a:pos x="287" y="93"/>
                </a:cxn>
                <a:cxn ang="0">
                  <a:pos x="270" y="114"/>
                </a:cxn>
                <a:cxn ang="0">
                  <a:pos x="252" y="133"/>
                </a:cxn>
                <a:cxn ang="0">
                  <a:pos x="239" y="152"/>
                </a:cxn>
                <a:cxn ang="0">
                  <a:pos x="226" y="169"/>
                </a:cxn>
                <a:cxn ang="0">
                  <a:pos x="216" y="185"/>
                </a:cxn>
                <a:cxn ang="0">
                  <a:pos x="205" y="202"/>
                </a:cxn>
                <a:cxn ang="0">
                  <a:pos x="199" y="213"/>
                </a:cxn>
                <a:cxn ang="0">
                  <a:pos x="3" y="329"/>
                </a:cxn>
                <a:cxn ang="0">
                  <a:pos x="19" y="327"/>
                </a:cxn>
                <a:cxn ang="0">
                  <a:pos x="40" y="325"/>
                </a:cxn>
                <a:cxn ang="0">
                  <a:pos x="66" y="322"/>
                </a:cxn>
                <a:cxn ang="0">
                  <a:pos x="97" y="318"/>
                </a:cxn>
                <a:cxn ang="0">
                  <a:pos x="127" y="316"/>
                </a:cxn>
                <a:cxn ang="0">
                  <a:pos x="157" y="310"/>
                </a:cxn>
                <a:cxn ang="0">
                  <a:pos x="186" y="308"/>
                </a:cxn>
                <a:cxn ang="0">
                  <a:pos x="211" y="304"/>
                </a:cxn>
                <a:cxn ang="0">
                  <a:pos x="230" y="303"/>
                </a:cxn>
                <a:cxn ang="0">
                  <a:pos x="317" y="238"/>
                </a:cxn>
                <a:cxn ang="0">
                  <a:pos x="522" y="500"/>
                </a:cxn>
              </a:cxnLst>
              <a:rect l="0" t="0" r="r" b="b"/>
              <a:pathLst>
                <a:path w="802" h="500">
                  <a:moveTo>
                    <a:pt x="522" y="500"/>
                  </a:moveTo>
                  <a:lnTo>
                    <a:pt x="540" y="221"/>
                  </a:lnTo>
                  <a:lnTo>
                    <a:pt x="642" y="259"/>
                  </a:lnTo>
                  <a:lnTo>
                    <a:pt x="760" y="453"/>
                  </a:lnTo>
                  <a:lnTo>
                    <a:pt x="802" y="449"/>
                  </a:lnTo>
                  <a:lnTo>
                    <a:pt x="800" y="445"/>
                  </a:lnTo>
                  <a:lnTo>
                    <a:pt x="798" y="439"/>
                  </a:lnTo>
                  <a:lnTo>
                    <a:pt x="796" y="434"/>
                  </a:lnTo>
                  <a:lnTo>
                    <a:pt x="794" y="430"/>
                  </a:lnTo>
                  <a:lnTo>
                    <a:pt x="790" y="422"/>
                  </a:lnTo>
                  <a:lnTo>
                    <a:pt x="790" y="417"/>
                  </a:lnTo>
                  <a:lnTo>
                    <a:pt x="787" y="409"/>
                  </a:lnTo>
                  <a:lnTo>
                    <a:pt x="783" y="401"/>
                  </a:lnTo>
                  <a:lnTo>
                    <a:pt x="781" y="392"/>
                  </a:lnTo>
                  <a:lnTo>
                    <a:pt x="779" y="384"/>
                  </a:lnTo>
                  <a:lnTo>
                    <a:pt x="775" y="375"/>
                  </a:lnTo>
                  <a:lnTo>
                    <a:pt x="771" y="363"/>
                  </a:lnTo>
                  <a:lnTo>
                    <a:pt x="770" y="354"/>
                  </a:lnTo>
                  <a:lnTo>
                    <a:pt x="766" y="344"/>
                  </a:lnTo>
                  <a:lnTo>
                    <a:pt x="762" y="335"/>
                  </a:lnTo>
                  <a:lnTo>
                    <a:pt x="758" y="323"/>
                  </a:lnTo>
                  <a:lnTo>
                    <a:pt x="756" y="312"/>
                  </a:lnTo>
                  <a:lnTo>
                    <a:pt x="752" y="303"/>
                  </a:lnTo>
                  <a:lnTo>
                    <a:pt x="749" y="291"/>
                  </a:lnTo>
                  <a:lnTo>
                    <a:pt x="745" y="282"/>
                  </a:lnTo>
                  <a:lnTo>
                    <a:pt x="741" y="272"/>
                  </a:lnTo>
                  <a:lnTo>
                    <a:pt x="737" y="263"/>
                  </a:lnTo>
                  <a:lnTo>
                    <a:pt x="735" y="253"/>
                  </a:lnTo>
                  <a:lnTo>
                    <a:pt x="732" y="244"/>
                  </a:lnTo>
                  <a:lnTo>
                    <a:pt x="728" y="234"/>
                  </a:lnTo>
                  <a:lnTo>
                    <a:pt x="726" y="228"/>
                  </a:lnTo>
                  <a:lnTo>
                    <a:pt x="722" y="221"/>
                  </a:lnTo>
                  <a:lnTo>
                    <a:pt x="720" y="213"/>
                  </a:lnTo>
                  <a:lnTo>
                    <a:pt x="718" y="208"/>
                  </a:lnTo>
                  <a:lnTo>
                    <a:pt x="716" y="202"/>
                  </a:lnTo>
                  <a:lnTo>
                    <a:pt x="712" y="196"/>
                  </a:lnTo>
                  <a:lnTo>
                    <a:pt x="711" y="190"/>
                  </a:lnTo>
                  <a:lnTo>
                    <a:pt x="705" y="183"/>
                  </a:lnTo>
                  <a:lnTo>
                    <a:pt x="701" y="177"/>
                  </a:lnTo>
                  <a:lnTo>
                    <a:pt x="695" y="169"/>
                  </a:lnTo>
                  <a:lnTo>
                    <a:pt x="692" y="162"/>
                  </a:lnTo>
                  <a:lnTo>
                    <a:pt x="686" y="154"/>
                  </a:lnTo>
                  <a:lnTo>
                    <a:pt x="680" y="149"/>
                  </a:lnTo>
                  <a:lnTo>
                    <a:pt x="673" y="139"/>
                  </a:lnTo>
                  <a:lnTo>
                    <a:pt x="665" y="131"/>
                  </a:lnTo>
                  <a:lnTo>
                    <a:pt x="657" y="122"/>
                  </a:lnTo>
                  <a:lnTo>
                    <a:pt x="650" y="114"/>
                  </a:lnTo>
                  <a:lnTo>
                    <a:pt x="642" y="105"/>
                  </a:lnTo>
                  <a:lnTo>
                    <a:pt x="635" y="97"/>
                  </a:lnTo>
                  <a:lnTo>
                    <a:pt x="627" y="90"/>
                  </a:lnTo>
                  <a:lnTo>
                    <a:pt x="619" y="82"/>
                  </a:lnTo>
                  <a:lnTo>
                    <a:pt x="610" y="73"/>
                  </a:lnTo>
                  <a:lnTo>
                    <a:pt x="600" y="65"/>
                  </a:lnTo>
                  <a:lnTo>
                    <a:pt x="591" y="55"/>
                  </a:lnTo>
                  <a:lnTo>
                    <a:pt x="581" y="50"/>
                  </a:lnTo>
                  <a:lnTo>
                    <a:pt x="572" y="42"/>
                  </a:lnTo>
                  <a:lnTo>
                    <a:pt x="564" y="36"/>
                  </a:lnTo>
                  <a:lnTo>
                    <a:pt x="555" y="29"/>
                  </a:lnTo>
                  <a:lnTo>
                    <a:pt x="547" y="25"/>
                  </a:lnTo>
                  <a:lnTo>
                    <a:pt x="538" y="17"/>
                  </a:lnTo>
                  <a:lnTo>
                    <a:pt x="528" y="14"/>
                  </a:lnTo>
                  <a:lnTo>
                    <a:pt x="519" y="10"/>
                  </a:lnTo>
                  <a:lnTo>
                    <a:pt x="511" y="6"/>
                  </a:lnTo>
                  <a:lnTo>
                    <a:pt x="503" y="2"/>
                  </a:lnTo>
                  <a:lnTo>
                    <a:pt x="496" y="2"/>
                  </a:lnTo>
                  <a:lnTo>
                    <a:pt x="488" y="0"/>
                  </a:lnTo>
                  <a:lnTo>
                    <a:pt x="482" y="2"/>
                  </a:lnTo>
                  <a:lnTo>
                    <a:pt x="473" y="0"/>
                  </a:lnTo>
                  <a:lnTo>
                    <a:pt x="467" y="0"/>
                  </a:lnTo>
                  <a:lnTo>
                    <a:pt x="460" y="0"/>
                  </a:lnTo>
                  <a:lnTo>
                    <a:pt x="452" y="2"/>
                  </a:lnTo>
                  <a:lnTo>
                    <a:pt x="444" y="2"/>
                  </a:lnTo>
                  <a:lnTo>
                    <a:pt x="435" y="2"/>
                  </a:lnTo>
                  <a:lnTo>
                    <a:pt x="425" y="4"/>
                  </a:lnTo>
                  <a:lnTo>
                    <a:pt x="418" y="8"/>
                  </a:lnTo>
                  <a:lnTo>
                    <a:pt x="408" y="8"/>
                  </a:lnTo>
                  <a:lnTo>
                    <a:pt x="399" y="12"/>
                  </a:lnTo>
                  <a:lnTo>
                    <a:pt x="393" y="14"/>
                  </a:lnTo>
                  <a:lnTo>
                    <a:pt x="387" y="16"/>
                  </a:lnTo>
                  <a:lnTo>
                    <a:pt x="384" y="17"/>
                  </a:lnTo>
                  <a:lnTo>
                    <a:pt x="378" y="21"/>
                  </a:lnTo>
                  <a:lnTo>
                    <a:pt x="372" y="23"/>
                  </a:lnTo>
                  <a:lnTo>
                    <a:pt x="367" y="27"/>
                  </a:lnTo>
                  <a:lnTo>
                    <a:pt x="361" y="31"/>
                  </a:lnTo>
                  <a:lnTo>
                    <a:pt x="355" y="35"/>
                  </a:lnTo>
                  <a:lnTo>
                    <a:pt x="349" y="38"/>
                  </a:lnTo>
                  <a:lnTo>
                    <a:pt x="344" y="42"/>
                  </a:lnTo>
                  <a:lnTo>
                    <a:pt x="338" y="46"/>
                  </a:lnTo>
                  <a:lnTo>
                    <a:pt x="332" y="54"/>
                  </a:lnTo>
                  <a:lnTo>
                    <a:pt x="327" y="57"/>
                  </a:lnTo>
                  <a:lnTo>
                    <a:pt x="321" y="63"/>
                  </a:lnTo>
                  <a:lnTo>
                    <a:pt x="313" y="69"/>
                  </a:lnTo>
                  <a:lnTo>
                    <a:pt x="308" y="74"/>
                  </a:lnTo>
                  <a:lnTo>
                    <a:pt x="300" y="82"/>
                  </a:lnTo>
                  <a:lnTo>
                    <a:pt x="294" y="88"/>
                  </a:lnTo>
                  <a:lnTo>
                    <a:pt x="287" y="93"/>
                  </a:lnTo>
                  <a:lnTo>
                    <a:pt x="283" y="101"/>
                  </a:lnTo>
                  <a:lnTo>
                    <a:pt x="275" y="107"/>
                  </a:lnTo>
                  <a:lnTo>
                    <a:pt x="270" y="114"/>
                  </a:lnTo>
                  <a:lnTo>
                    <a:pt x="266" y="120"/>
                  </a:lnTo>
                  <a:lnTo>
                    <a:pt x="260" y="126"/>
                  </a:lnTo>
                  <a:lnTo>
                    <a:pt x="252" y="133"/>
                  </a:lnTo>
                  <a:lnTo>
                    <a:pt x="249" y="139"/>
                  </a:lnTo>
                  <a:lnTo>
                    <a:pt x="243" y="147"/>
                  </a:lnTo>
                  <a:lnTo>
                    <a:pt x="239" y="152"/>
                  </a:lnTo>
                  <a:lnTo>
                    <a:pt x="235" y="158"/>
                  </a:lnTo>
                  <a:lnTo>
                    <a:pt x="230" y="164"/>
                  </a:lnTo>
                  <a:lnTo>
                    <a:pt x="226" y="169"/>
                  </a:lnTo>
                  <a:lnTo>
                    <a:pt x="222" y="175"/>
                  </a:lnTo>
                  <a:lnTo>
                    <a:pt x="220" y="179"/>
                  </a:lnTo>
                  <a:lnTo>
                    <a:pt x="216" y="185"/>
                  </a:lnTo>
                  <a:lnTo>
                    <a:pt x="213" y="190"/>
                  </a:lnTo>
                  <a:lnTo>
                    <a:pt x="211" y="194"/>
                  </a:lnTo>
                  <a:lnTo>
                    <a:pt x="205" y="202"/>
                  </a:lnTo>
                  <a:lnTo>
                    <a:pt x="201" y="208"/>
                  </a:lnTo>
                  <a:lnTo>
                    <a:pt x="199" y="209"/>
                  </a:lnTo>
                  <a:lnTo>
                    <a:pt x="199" y="213"/>
                  </a:lnTo>
                  <a:lnTo>
                    <a:pt x="3" y="304"/>
                  </a:lnTo>
                  <a:lnTo>
                    <a:pt x="0" y="331"/>
                  </a:lnTo>
                  <a:lnTo>
                    <a:pt x="3" y="329"/>
                  </a:lnTo>
                  <a:lnTo>
                    <a:pt x="9" y="329"/>
                  </a:lnTo>
                  <a:lnTo>
                    <a:pt x="13" y="327"/>
                  </a:lnTo>
                  <a:lnTo>
                    <a:pt x="19" y="327"/>
                  </a:lnTo>
                  <a:lnTo>
                    <a:pt x="26" y="325"/>
                  </a:lnTo>
                  <a:lnTo>
                    <a:pt x="34" y="325"/>
                  </a:lnTo>
                  <a:lnTo>
                    <a:pt x="40" y="325"/>
                  </a:lnTo>
                  <a:lnTo>
                    <a:pt x="49" y="323"/>
                  </a:lnTo>
                  <a:lnTo>
                    <a:pt x="57" y="323"/>
                  </a:lnTo>
                  <a:lnTo>
                    <a:pt x="66" y="322"/>
                  </a:lnTo>
                  <a:lnTo>
                    <a:pt x="76" y="322"/>
                  </a:lnTo>
                  <a:lnTo>
                    <a:pt x="87" y="320"/>
                  </a:lnTo>
                  <a:lnTo>
                    <a:pt x="97" y="318"/>
                  </a:lnTo>
                  <a:lnTo>
                    <a:pt x="108" y="318"/>
                  </a:lnTo>
                  <a:lnTo>
                    <a:pt x="117" y="316"/>
                  </a:lnTo>
                  <a:lnTo>
                    <a:pt x="127" y="316"/>
                  </a:lnTo>
                  <a:lnTo>
                    <a:pt x="138" y="314"/>
                  </a:lnTo>
                  <a:lnTo>
                    <a:pt x="148" y="314"/>
                  </a:lnTo>
                  <a:lnTo>
                    <a:pt x="157" y="310"/>
                  </a:lnTo>
                  <a:lnTo>
                    <a:pt x="167" y="310"/>
                  </a:lnTo>
                  <a:lnTo>
                    <a:pt x="176" y="308"/>
                  </a:lnTo>
                  <a:lnTo>
                    <a:pt x="186" y="308"/>
                  </a:lnTo>
                  <a:lnTo>
                    <a:pt x="194" y="306"/>
                  </a:lnTo>
                  <a:lnTo>
                    <a:pt x="203" y="306"/>
                  </a:lnTo>
                  <a:lnTo>
                    <a:pt x="211" y="304"/>
                  </a:lnTo>
                  <a:lnTo>
                    <a:pt x="218" y="304"/>
                  </a:lnTo>
                  <a:lnTo>
                    <a:pt x="224" y="303"/>
                  </a:lnTo>
                  <a:lnTo>
                    <a:pt x="230" y="303"/>
                  </a:lnTo>
                  <a:lnTo>
                    <a:pt x="233" y="301"/>
                  </a:lnTo>
                  <a:lnTo>
                    <a:pt x="237" y="301"/>
                  </a:lnTo>
                  <a:lnTo>
                    <a:pt x="317" y="238"/>
                  </a:lnTo>
                  <a:lnTo>
                    <a:pt x="313" y="451"/>
                  </a:lnTo>
                  <a:lnTo>
                    <a:pt x="522" y="500"/>
                  </a:lnTo>
                  <a:lnTo>
                    <a:pt x="522" y="5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40" name="Freeform 54">
              <a:extLst>
                <a:ext uri="{FF2B5EF4-FFF2-40B4-BE49-F238E27FC236}">
                  <a16:creationId xmlns:a16="http://schemas.microsoft.com/office/drawing/2014/main" id="{66A0003A-AA6D-4D27-8A46-BF02B49E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993" y="3630160"/>
              <a:ext cx="263525" cy="52705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85" y="374"/>
                </a:cxn>
                <a:cxn ang="0">
                  <a:pos x="245" y="587"/>
                </a:cxn>
                <a:cxn ang="0">
                  <a:pos x="218" y="657"/>
                </a:cxn>
                <a:cxn ang="0">
                  <a:pos x="245" y="663"/>
                </a:cxn>
                <a:cxn ang="0">
                  <a:pos x="330" y="559"/>
                </a:cxn>
                <a:cxn ang="0">
                  <a:pos x="199" y="313"/>
                </a:cxn>
                <a:cxn ang="0">
                  <a:pos x="136" y="0"/>
                </a:cxn>
                <a:cxn ang="0">
                  <a:pos x="0" y="184"/>
                </a:cxn>
                <a:cxn ang="0">
                  <a:pos x="0" y="184"/>
                </a:cxn>
              </a:cxnLst>
              <a:rect l="0" t="0" r="r" b="b"/>
              <a:pathLst>
                <a:path w="330" h="663">
                  <a:moveTo>
                    <a:pt x="0" y="184"/>
                  </a:moveTo>
                  <a:lnTo>
                    <a:pt x="85" y="374"/>
                  </a:lnTo>
                  <a:lnTo>
                    <a:pt x="245" y="587"/>
                  </a:lnTo>
                  <a:lnTo>
                    <a:pt x="218" y="657"/>
                  </a:lnTo>
                  <a:lnTo>
                    <a:pt x="245" y="663"/>
                  </a:lnTo>
                  <a:lnTo>
                    <a:pt x="330" y="559"/>
                  </a:lnTo>
                  <a:lnTo>
                    <a:pt x="199" y="313"/>
                  </a:lnTo>
                  <a:lnTo>
                    <a:pt x="136" y="0"/>
                  </a:lnTo>
                  <a:lnTo>
                    <a:pt x="0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41" name="Freeform 55">
              <a:extLst>
                <a:ext uri="{FF2B5EF4-FFF2-40B4-BE49-F238E27FC236}">
                  <a16:creationId xmlns:a16="http://schemas.microsoft.com/office/drawing/2014/main" id="{A3C2AA5E-2134-47BF-BFD8-0034A680F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130" y="3145972"/>
              <a:ext cx="146050" cy="146050"/>
            </a:xfrm>
            <a:custGeom>
              <a:avLst/>
              <a:gdLst/>
              <a:ahLst/>
              <a:cxnLst>
                <a:cxn ang="0">
                  <a:pos x="69" y="183"/>
                </a:cxn>
                <a:cxn ang="0">
                  <a:pos x="86" y="185"/>
                </a:cxn>
                <a:cxn ang="0">
                  <a:pos x="103" y="185"/>
                </a:cxn>
                <a:cxn ang="0">
                  <a:pos x="122" y="179"/>
                </a:cxn>
                <a:cxn ang="0">
                  <a:pos x="137" y="171"/>
                </a:cxn>
                <a:cxn ang="0">
                  <a:pos x="151" y="162"/>
                </a:cxn>
                <a:cxn ang="0">
                  <a:pos x="164" y="150"/>
                </a:cxn>
                <a:cxn ang="0">
                  <a:pos x="173" y="135"/>
                </a:cxn>
                <a:cxn ang="0">
                  <a:pos x="181" y="116"/>
                </a:cxn>
                <a:cxn ang="0">
                  <a:pos x="183" y="99"/>
                </a:cxn>
                <a:cxn ang="0">
                  <a:pos x="183" y="80"/>
                </a:cxn>
                <a:cxn ang="0">
                  <a:pos x="179" y="63"/>
                </a:cxn>
                <a:cxn ang="0">
                  <a:pos x="171" y="46"/>
                </a:cxn>
                <a:cxn ang="0">
                  <a:pos x="162" y="33"/>
                </a:cxn>
                <a:cxn ang="0">
                  <a:pos x="149" y="19"/>
                </a:cxn>
                <a:cxn ang="0">
                  <a:pos x="133" y="10"/>
                </a:cxn>
                <a:cxn ang="0">
                  <a:pos x="116" y="2"/>
                </a:cxn>
                <a:cxn ang="0">
                  <a:pos x="99" y="0"/>
                </a:cxn>
                <a:cxn ang="0">
                  <a:pos x="80" y="0"/>
                </a:cxn>
                <a:cxn ang="0">
                  <a:pos x="63" y="4"/>
                </a:cxn>
                <a:cxn ang="0">
                  <a:pos x="46" y="12"/>
                </a:cxn>
                <a:cxn ang="0">
                  <a:pos x="33" y="23"/>
                </a:cxn>
                <a:cxn ang="0">
                  <a:pos x="19" y="36"/>
                </a:cxn>
                <a:cxn ang="0">
                  <a:pos x="10" y="52"/>
                </a:cxn>
                <a:cxn ang="0">
                  <a:pos x="2" y="69"/>
                </a:cxn>
                <a:cxn ang="0">
                  <a:pos x="0" y="86"/>
                </a:cxn>
                <a:cxn ang="0">
                  <a:pos x="0" y="105"/>
                </a:cxn>
                <a:cxn ang="0">
                  <a:pos x="4" y="122"/>
                </a:cxn>
                <a:cxn ang="0">
                  <a:pos x="12" y="137"/>
                </a:cxn>
                <a:cxn ang="0">
                  <a:pos x="21" y="152"/>
                </a:cxn>
                <a:cxn ang="0">
                  <a:pos x="35" y="164"/>
                </a:cxn>
                <a:cxn ang="0">
                  <a:pos x="50" y="175"/>
                </a:cxn>
                <a:cxn ang="0">
                  <a:pos x="59" y="179"/>
                </a:cxn>
              </a:cxnLst>
              <a:rect l="0" t="0" r="r" b="b"/>
              <a:pathLst>
                <a:path w="185" h="185">
                  <a:moveTo>
                    <a:pt x="59" y="179"/>
                  </a:moveTo>
                  <a:lnTo>
                    <a:pt x="69" y="183"/>
                  </a:lnTo>
                  <a:lnTo>
                    <a:pt x="76" y="185"/>
                  </a:lnTo>
                  <a:lnTo>
                    <a:pt x="86" y="185"/>
                  </a:lnTo>
                  <a:lnTo>
                    <a:pt x="95" y="185"/>
                  </a:lnTo>
                  <a:lnTo>
                    <a:pt x="103" y="185"/>
                  </a:lnTo>
                  <a:lnTo>
                    <a:pt x="113" y="183"/>
                  </a:lnTo>
                  <a:lnTo>
                    <a:pt x="122" y="179"/>
                  </a:lnTo>
                  <a:lnTo>
                    <a:pt x="130" y="177"/>
                  </a:lnTo>
                  <a:lnTo>
                    <a:pt x="137" y="171"/>
                  </a:lnTo>
                  <a:lnTo>
                    <a:pt x="145" y="168"/>
                  </a:lnTo>
                  <a:lnTo>
                    <a:pt x="151" y="162"/>
                  </a:lnTo>
                  <a:lnTo>
                    <a:pt x="158" y="158"/>
                  </a:lnTo>
                  <a:lnTo>
                    <a:pt x="164" y="150"/>
                  </a:lnTo>
                  <a:lnTo>
                    <a:pt x="170" y="143"/>
                  </a:lnTo>
                  <a:lnTo>
                    <a:pt x="173" y="135"/>
                  </a:lnTo>
                  <a:lnTo>
                    <a:pt x="179" y="126"/>
                  </a:lnTo>
                  <a:lnTo>
                    <a:pt x="181" y="116"/>
                  </a:lnTo>
                  <a:lnTo>
                    <a:pt x="183" y="109"/>
                  </a:lnTo>
                  <a:lnTo>
                    <a:pt x="183" y="99"/>
                  </a:lnTo>
                  <a:lnTo>
                    <a:pt x="185" y="90"/>
                  </a:lnTo>
                  <a:lnTo>
                    <a:pt x="183" y="80"/>
                  </a:lnTo>
                  <a:lnTo>
                    <a:pt x="181" y="71"/>
                  </a:lnTo>
                  <a:lnTo>
                    <a:pt x="179" y="63"/>
                  </a:lnTo>
                  <a:lnTo>
                    <a:pt x="177" y="55"/>
                  </a:lnTo>
                  <a:lnTo>
                    <a:pt x="171" y="46"/>
                  </a:lnTo>
                  <a:lnTo>
                    <a:pt x="166" y="38"/>
                  </a:lnTo>
                  <a:lnTo>
                    <a:pt x="162" y="33"/>
                  </a:lnTo>
                  <a:lnTo>
                    <a:pt x="156" y="25"/>
                  </a:lnTo>
                  <a:lnTo>
                    <a:pt x="149" y="19"/>
                  </a:lnTo>
                  <a:lnTo>
                    <a:pt x="141" y="15"/>
                  </a:lnTo>
                  <a:lnTo>
                    <a:pt x="133" y="10"/>
                  </a:lnTo>
                  <a:lnTo>
                    <a:pt x="126" y="8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6" y="8"/>
                  </a:lnTo>
                  <a:lnTo>
                    <a:pt x="46" y="12"/>
                  </a:lnTo>
                  <a:lnTo>
                    <a:pt x="38" y="17"/>
                  </a:lnTo>
                  <a:lnTo>
                    <a:pt x="33" y="23"/>
                  </a:lnTo>
                  <a:lnTo>
                    <a:pt x="25" y="29"/>
                  </a:lnTo>
                  <a:lnTo>
                    <a:pt x="19" y="36"/>
                  </a:lnTo>
                  <a:lnTo>
                    <a:pt x="16" y="44"/>
                  </a:lnTo>
                  <a:lnTo>
                    <a:pt x="10" y="52"/>
                  </a:lnTo>
                  <a:lnTo>
                    <a:pt x="8" y="61"/>
                  </a:lnTo>
                  <a:lnTo>
                    <a:pt x="2" y="69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2" y="112"/>
                  </a:lnTo>
                  <a:lnTo>
                    <a:pt x="4" y="122"/>
                  </a:lnTo>
                  <a:lnTo>
                    <a:pt x="8" y="130"/>
                  </a:lnTo>
                  <a:lnTo>
                    <a:pt x="12" y="137"/>
                  </a:lnTo>
                  <a:lnTo>
                    <a:pt x="16" y="145"/>
                  </a:lnTo>
                  <a:lnTo>
                    <a:pt x="21" y="152"/>
                  </a:lnTo>
                  <a:lnTo>
                    <a:pt x="29" y="160"/>
                  </a:lnTo>
                  <a:lnTo>
                    <a:pt x="35" y="164"/>
                  </a:lnTo>
                  <a:lnTo>
                    <a:pt x="42" y="169"/>
                  </a:lnTo>
                  <a:lnTo>
                    <a:pt x="50" y="175"/>
                  </a:lnTo>
                  <a:lnTo>
                    <a:pt x="59" y="179"/>
                  </a:lnTo>
                  <a:lnTo>
                    <a:pt x="59" y="1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grpSp>
        <p:nvGrpSpPr>
          <p:cNvPr id="242" name="Group 129">
            <a:extLst>
              <a:ext uri="{FF2B5EF4-FFF2-40B4-BE49-F238E27FC236}">
                <a16:creationId xmlns:a16="http://schemas.microsoft.com/office/drawing/2014/main" id="{EC2AE715-43CD-4D81-932A-BB225A273B0A}"/>
              </a:ext>
            </a:extLst>
          </p:cNvPr>
          <p:cNvGrpSpPr/>
          <p:nvPr/>
        </p:nvGrpSpPr>
        <p:grpSpPr>
          <a:xfrm>
            <a:off x="1515160" y="4452420"/>
            <a:ext cx="303559" cy="617125"/>
            <a:chOff x="5608319" y="3759200"/>
            <a:chExt cx="504599" cy="856344"/>
          </a:xfrm>
          <a:effectLst>
            <a:outerShdw blurRad="40005" dist="22860" dir="5400000" algn="ctr" rotWithShape="0">
              <a:sysClr val="windowText" lastClr="000000">
                <a:alpha val="35000"/>
              </a:sysClr>
            </a:outerShdw>
          </a:effectLst>
        </p:grpSpPr>
        <p:grpSp>
          <p:nvGrpSpPr>
            <p:cNvPr id="243" name="Group 143">
              <a:extLst>
                <a:ext uri="{FF2B5EF4-FFF2-40B4-BE49-F238E27FC236}">
                  <a16:creationId xmlns:a16="http://schemas.microsoft.com/office/drawing/2014/main" id="{891F9D31-3CDC-4DE0-8AD1-A6D18AA92AA5}"/>
                </a:ext>
              </a:extLst>
            </p:cNvPr>
            <p:cNvGrpSpPr/>
            <p:nvPr/>
          </p:nvGrpSpPr>
          <p:grpSpPr>
            <a:xfrm>
              <a:off x="5608314" y="3764273"/>
              <a:ext cx="504598" cy="851261"/>
              <a:chOff x="3316605" y="3145972"/>
              <a:chExt cx="636588" cy="1014413"/>
            </a:xfrm>
          </p:grpSpPr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09F3E87-AA23-4E37-8111-9025417A2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468" y="3650797"/>
                <a:ext cx="366713" cy="509588"/>
              </a:xfrm>
              <a:custGeom>
                <a:avLst/>
                <a:gdLst/>
                <a:ahLst/>
                <a:cxnLst>
                  <a:cxn ang="0">
                    <a:pos x="262" y="0"/>
                  </a:cxn>
                  <a:cxn ang="0">
                    <a:pos x="139" y="217"/>
                  </a:cxn>
                  <a:cxn ang="0">
                    <a:pos x="70" y="565"/>
                  </a:cxn>
                  <a:cxn ang="0">
                    <a:pos x="0" y="601"/>
                  </a:cxn>
                  <a:cxn ang="0">
                    <a:pos x="2" y="643"/>
                  </a:cxn>
                  <a:cxn ang="0">
                    <a:pos x="141" y="637"/>
                  </a:cxn>
                  <a:cxn ang="0">
                    <a:pos x="241" y="318"/>
                  </a:cxn>
                  <a:cxn ang="0">
                    <a:pos x="243" y="316"/>
                  </a:cxn>
                  <a:cxn ang="0">
                    <a:pos x="249" y="308"/>
                  </a:cxn>
                  <a:cxn ang="0">
                    <a:pos x="253" y="301"/>
                  </a:cxn>
                  <a:cxn ang="0">
                    <a:pos x="260" y="295"/>
                  </a:cxn>
                  <a:cxn ang="0">
                    <a:pos x="266" y="287"/>
                  </a:cxn>
                  <a:cxn ang="0">
                    <a:pos x="274" y="280"/>
                  </a:cxn>
                  <a:cxn ang="0">
                    <a:pos x="279" y="270"/>
                  </a:cxn>
                  <a:cxn ang="0">
                    <a:pos x="289" y="261"/>
                  </a:cxn>
                  <a:cxn ang="0">
                    <a:pos x="293" y="255"/>
                  </a:cxn>
                  <a:cxn ang="0">
                    <a:pos x="298" y="249"/>
                  </a:cxn>
                  <a:cxn ang="0">
                    <a:pos x="302" y="244"/>
                  </a:cxn>
                  <a:cxn ang="0">
                    <a:pos x="308" y="240"/>
                  </a:cxn>
                  <a:cxn ang="0">
                    <a:pos x="312" y="234"/>
                  </a:cxn>
                  <a:cxn ang="0">
                    <a:pos x="317" y="228"/>
                  </a:cxn>
                  <a:cxn ang="0">
                    <a:pos x="321" y="221"/>
                  </a:cxn>
                  <a:cxn ang="0">
                    <a:pos x="327" y="217"/>
                  </a:cxn>
                  <a:cxn ang="0">
                    <a:pos x="331" y="209"/>
                  </a:cxn>
                  <a:cxn ang="0">
                    <a:pos x="336" y="204"/>
                  </a:cxn>
                  <a:cxn ang="0">
                    <a:pos x="340" y="198"/>
                  </a:cxn>
                  <a:cxn ang="0">
                    <a:pos x="348" y="192"/>
                  </a:cxn>
                  <a:cxn ang="0">
                    <a:pos x="352" y="187"/>
                  </a:cxn>
                  <a:cxn ang="0">
                    <a:pos x="357" y="179"/>
                  </a:cxn>
                  <a:cxn ang="0">
                    <a:pos x="361" y="173"/>
                  </a:cxn>
                  <a:cxn ang="0">
                    <a:pos x="367" y="166"/>
                  </a:cxn>
                  <a:cxn ang="0">
                    <a:pos x="371" y="160"/>
                  </a:cxn>
                  <a:cxn ang="0">
                    <a:pos x="376" y="154"/>
                  </a:cxn>
                  <a:cxn ang="0">
                    <a:pos x="380" y="147"/>
                  </a:cxn>
                  <a:cxn ang="0">
                    <a:pos x="386" y="141"/>
                  </a:cxn>
                  <a:cxn ang="0">
                    <a:pos x="391" y="135"/>
                  </a:cxn>
                  <a:cxn ang="0">
                    <a:pos x="395" y="128"/>
                  </a:cxn>
                  <a:cxn ang="0">
                    <a:pos x="399" y="122"/>
                  </a:cxn>
                  <a:cxn ang="0">
                    <a:pos x="405" y="116"/>
                  </a:cxn>
                  <a:cxn ang="0">
                    <a:pos x="409" y="111"/>
                  </a:cxn>
                  <a:cxn ang="0">
                    <a:pos x="412" y="105"/>
                  </a:cxn>
                  <a:cxn ang="0">
                    <a:pos x="416" y="99"/>
                  </a:cxn>
                  <a:cxn ang="0">
                    <a:pos x="422" y="93"/>
                  </a:cxn>
                  <a:cxn ang="0">
                    <a:pos x="426" y="88"/>
                  </a:cxn>
                  <a:cxn ang="0">
                    <a:pos x="428" y="82"/>
                  </a:cxn>
                  <a:cxn ang="0">
                    <a:pos x="431" y="76"/>
                  </a:cxn>
                  <a:cxn ang="0">
                    <a:pos x="435" y="71"/>
                  </a:cxn>
                  <a:cxn ang="0">
                    <a:pos x="441" y="61"/>
                  </a:cxn>
                  <a:cxn ang="0">
                    <a:pos x="448" y="52"/>
                  </a:cxn>
                  <a:cxn ang="0">
                    <a:pos x="452" y="42"/>
                  </a:cxn>
                  <a:cxn ang="0">
                    <a:pos x="456" y="34"/>
                  </a:cxn>
                  <a:cxn ang="0">
                    <a:pos x="458" y="27"/>
                  </a:cxn>
                  <a:cxn ang="0">
                    <a:pos x="462" y="23"/>
                  </a:cxn>
                  <a:cxn ang="0">
                    <a:pos x="262" y="0"/>
                  </a:cxn>
                  <a:cxn ang="0">
                    <a:pos x="262" y="0"/>
                  </a:cxn>
                </a:cxnLst>
                <a:rect l="0" t="0" r="r" b="b"/>
                <a:pathLst>
                  <a:path w="462" h="643">
                    <a:moveTo>
                      <a:pt x="262" y="0"/>
                    </a:moveTo>
                    <a:lnTo>
                      <a:pt x="139" y="217"/>
                    </a:lnTo>
                    <a:lnTo>
                      <a:pt x="70" y="565"/>
                    </a:lnTo>
                    <a:lnTo>
                      <a:pt x="0" y="601"/>
                    </a:lnTo>
                    <a:lnTo>
                      <a:pt x="2" y="643"/>
                    </a:lnTo>
                    <a:lnTo>
                      <a:pt x="141" y="637"/>
                    </a:lnTo>
                    <a:lnTo>
                      <a:pt x="241" y="318"/>
                    </a:lnTo>
                    <a:lnTo>
                      <a:pt x="243" y="316"/>
                    </a:lnTo>
                    <a:lnTo>
                      <a:pt x="249" y="308"/>
                    </a:lnTo>
                    <a:lnTo>
                      <a:pt x="253" y="301"/>
                    </a:lnTo>
                    <a:lnTo>
                      <a:pt x="260" y="295"/>
                    </a:lnTo>
                    <a:lnTo>
                      <a:pt x="266" y="287"/>
                    </a:lnTo>
                    <a:lnTo>
                      <a:pt x="274" y="280"/>
                    </a:lnTo>
                    <a:lnTo>
                      <a:pt x="279" y="270"/>
                    </a:lnTo>
                    <a:lnTo>
                      <a:pt x="289" y="261"/>
                    </a:lnTo>
                    <a:lnTo>
                      <a:pt x="293" y="255"/>
                    </a:lnTo>
                    <a:lnTo>
                      <a:pt x="298" y="249"/>
                    </a:lnTo>
                    <a:lnTo>
                      <a:pt x="302" y="244"/>
                    </a:lnTo>
                    <a:lnTo>
                      <a:pt x="308" y="240"/>
                    </a:lnTo>
                    <a:lnTo>
                      <a:pt x="312" y="234"/>
                    </a:lnTo>
                    <a:lnTo>
                      <a:pt x="317" y="228"/>
                    </a:lnTo>
                    <a:lnTo>
                      <a:pt x="321" y="221"/>
                    </a:lnTo>
                    <a:lnTo>
                      <a:pt x="327" y="217"/>
                    </a:lnTo>
                    <a:lnTo>
                      <a:pt x="331" y="209"/>
                    </a:lnTo>
                    <a:lnTo>
                      <a:pt x="336" y="204"/>
                    </a:lnTo>
                    <a:lnTo>
                      <a:pt x="340" y="198"/>
                    </a:lnTo>
                    <a:lnTo>
                      <a:pt x="348" y="192"/>
                    </a:lnTo>
                    <a:lnTo>
                      <a:pt x="352" y="187"/>
                    </a:lnTo>
                    <a:lnTo>
                      <a:pt x="357" y="179"/>
                    </a:lnTo>
                    <a:lnTo>
                      <a:pt x="361" y="173"/>
                    </a:lnTo>
                    <a:lnTo>
                      <a:pt x="367" y="166"/>
                    </a:lnTo>
                    <a:lnTo>
                      <a:pt x="371" y="160"/>
                    </a:lnTo>
                    <a:lnTo>
                      <a:pt x="376" y="154"/>
                    </a:lnTo>
                    <a:lnTo>
                      <a:pt x="380" y="147"/>
                    </a:lnTo>
                    <a:lnTo>
                      <a:pt x="386" y="141"/>
                    </a:lnTo>
                    <a:lnTo>
                      <a:pt x="391" y="135"/>
                    </a:lnTo>
                    <a:lnTo>
                      <a:pt x="395" y="128"/>
                    </a:lnTo>
                    <a:lnTo>
                      <a:pt x="399" y="122"/>
                    </a:lnTo>
                    <a:lnTo>
                      <a:pt x="405" y="116"/>
                    </a:lnTo>
                    <a:lnTo>
                      <a:pt x="409" y="111"/>
                    </a:lnTo>
                    <a:lnTo>
                      <a:pt x="412" y="105"/>
                    </a:lnTo>
                    <a:lnTo>
                      <a:pt x="416" y="99"/>
                    </a:lnTo>
                    <a:lnTo>
                      <a:pt x="422" y="93"/>
                    </a:lnTo>
                    <a:lnTo>
                      <a:pt x="426" y="88"/>
                    </a:lnTo>
                    <a:lnTo>
                      <a:pt x="428" y="82"/>
                    </a:lnTo>
                    <a:lnTo>
                      <a:pt x="431" y="76"/>
                    </a:lnTo>
                    <a:lnTo>
                      <a:pt x="435" y="71"/>
                    </a:lnTo>
                    <a:lnTo>
                      <a:pt x="441" y="61"/>
                    </a:lnTo>
                    <a:lnTo>
                      <a:pt x="448" y="52"/>
                    </a:lnTo>
                    <a:lnTo>
                      <a:pt x="452" y="42"/>
                    </a:lnTo>
                    <a:lnTo>
                      <a:pt x="456" y="34"/>
                    </a:lnTo>
                    <a:lnTo>
                      <a:pt x="458" y="27"/>
                    </a:lnTo>
                    <a:lnTo>
                      <a:pt x="462" y="23"/>
                    </a:lnTo>
                    <a:lnTo>
                      <a:pt x="262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2EB43DCB-589D-4DA3-A561-4AB58E0B4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605" y="3298372"/>
                <a:ext cx="636588" cy="396875"/>
              </a:xfrm>
              <a:custGeom>
                <a:avLst/>
                <a:gdLst/>
                <a:ahLst/>
                <a:cxnLst>
                  <a:cxn ang="0">
                    <a:pos x="642" y="259"/>
                  </a:cxn>
                  <a:cxn ang="0">
                    <a:pos x="800" y="445"/>
                  </a:cxn>
                  <a:cxn ang="0">
                    <a:pos x="794" y="430"/>
                  </a:cxn>
                  <a:cxn ang="0">
                    <a:pos x="787" y="409"/>
                  </a:cxn>
                  <a:cxn ang="0">
                    <a:pos x="779" y="384"/>
                  </a:cxn>
                  <a:cxn ang="0">
                    <a:pos x="770" y="354"/>
                  </a:cxn>
                  <a:cxn ang="0">
                    <a:pos x="758" y="323"/>
                  </a:cxn>
                  <a:cxn ang="0">
                    <a:pos x="749" y="291"/>
                  </a:cxn>
                  <a:cxn ang="0">
                    <a:pos x="737" y="263"/>
                  </a:cxn>
                  <a:cxn ang="0">
                    <a:pos x="728" y="234"/>
                  </a:cxn>
                  <a:cxn ang="0">
                    <a:pos x="720" y="213"/>
                  </a:cxn>
                  <a:cxn ang="0">
                    <a:pos x="712" y="196"/>
                  </a:cxn>
                  <a:cxn ang="0">
                    <a:pos x="701" y="177"/>
                  </a:cxn>
                  <a:cxn ang="0">
                    <a:pos x="686" y="154"/>
                  </a:cxn>
                  <a:cxn ang="0">
                    <a:pos x="665" y="131"/>
                  </a:cxn>
                  <a:cxn ang="0">
                    <a:pos x="642" y="105"/>
                  </a:cxn>
                  <a:cxn ang="0">
                    <a:pos x="619" y="82"/>
                  </a:cxn>
                  <a:cxn ang="0">
                    <a:pos x="591" y="55"/>
                  </a:cxn>
                  <a:cxn ang="0">
                    <a:pos x="564" y="36"/>
                  </a:cxn>
                  <a:cxn ang="0">
                    <a:pos x="538" y="17"/>
                  </a:cxn>
                  <a:cxn ang="0">
                    <a:pos x="511" y="6"/>
                  </a:cxn>
                  <a:cxn ang="0">
                    <a:pos x="488" y="0"/>
                  </a:cxn>
                  <a:cxn ang="0">
                    <a:pos x="467" y="0"/>
                  </a:cxn>
                  <a:cxn ang="0">
                    <a:pos x="444" y="2"/>
                  </a:cxn>
                  <a:cxn ang="0">
                    <a:pos x="418" y="8"/>
                  </a:cxn>
                  <a:cxn ang="0">
                    <a:pos x="393" y="14"/>
                  </a:cxn>
                  <a:cxn ang="0">
                    <a:pos x="378" y="21"/>
                  </a:cxn>
                  <a:cxn ang="0">
                    <a:pos x="361" y="31"/>
                  </a:cxn>
                  <a:cxn ang="0">
                    <a:pos x="344" y="42"/>
                  </a:cxn>
                  <a:cxn ang="0">
                    <a:pos x="327" y="57"/>
                  </a:cxn>
                  <a:cxn ang="0">
                    <a:pos x="308" y="74"/>
                  </a:cxn>
                  <a:cxn ang="0">
                    <a:pos x="287" y="93"/>
                  </a:cxn>
                  <a:cxn ang="0">
                    <a:pos x="270" y="114"/>
                  </a:cxn>
                  <a:cxn ang="0">
                    <a:pos x="252" y="133"/>
                  </a:cxn>
                  <a:cxn ang="0">
                    <a:pos x="239" y="152"/>
                  </a:cxn>
                  <a:cxn ang="0">
                    <a:pos x="226" y="169"/>
                  </a:cxn>
                  <a:cxn ang="0">
                    <a:pos x="216" y="185"/>
                  </a:cxn>
                  <a:cxn ang="0">
                    <a:pos x="205" y="202"/>
                  </a:cxn>
                  <a:cxn ang="0">
                    <a:pos x="199" y="213"/>
                  </a:cxn>
                  <a:cxn ang="0">
                    <a:pos x="3" y="329"/>
                  </a:cxn>
                  <a:cxn ang="0">
                    <a:pos x="19" y="327"/>
                  </a:cxn>
                  <a:cxn ang="0">
                    <a:pos x="40" y="325"/>
                  </a:cxn>
                  <a:cxn ang="0">
                    <a:pos x="66" y="322"/>
                  </a:cxn>
                  <a:cxn ang="0">
                    <a:pos x="97" y="318"/>
                  </a:cxn>
                  <a:cxn ang="0">
                    <a:pos x="127" y="316"/>
                  </a:cxn>
                  <a:cxn ang="0">
                    <a:pos x="157" y="310"/>
                  </a:cxn>
                  <a:cxn ang="0">
                    <a:pos x="186" y="308"/>
                  </a:cxn>
                  <a:cxn ang="0">
                    <a:pos x="211" y="304"/>
                  </a:cxn>
                  <a:cxn ang="0">
                    <a:pos x="230" y="303"/>
                  </a:cxn>
                  <a:cxn ang="0">
                    <a:pos x="317" y="238"/>
                  </a:cxn>
                  <a:cxn ang="0">
                    <a:pos x="522" y="500"/>
                  </a:cxn>
                </a:cxnLst>
                <a:rect l="0" t="0" r="r" b="b"/>
                <a:pathLst>
                  <a:path w="802" h="500">
                    <a:moveTo>
                      <a:pt x="522" y="500"/>
                    </a:moveTo>
                    <a:lnTo>
                      <a:pt x="540" y="221"/>
                    </a:lnTo>
                    <a:lnTo>
                      <a:pt x="642" y="259"/>
                    </a:lnTo>
                    <a:lnTo>
                      <a:pt x="760" y="453"/>
                    </a:lnTo>
                    <a:lnTo>
                      <a:pt x="802" y="449"/>
                    </a:lnTo>
                    <a:lnTo>
                      <a:pt x="800" y="445"/>
                    </a:lnTo>
                    <a:lnTo>
                      <a:pt x="798" y="439"/>
                    </a:lnTo>
                    <a:lnTo>
                      <a:pt x="796" y="434"/>
                    </a:lnTo>
                    <a:lnTo>
                      <a:pt x="794" y="430"/>
                    </a:lnTo>
                    <a:lnTo>
                      <a:pt x="790" y="422"/>
                    </a:lnTo>
                    <a:lnTo>
                      <a:pt x="790" y="417"/>
                    </a:lnTo>
                    <a:lnTo>
                      <a:pt x="787" y="409"/>
                    </a:lnTo>
                    <a:lnTo>
                      <a:pt x="783" y="401"/>
                    </a:lnTo>
                    <a:lnTo>
                      <a:pt x="781" y="392"/>
                    </a:lnTo>
                    <a:lnTo>
                      <a:pt x="779" y="384"/>
                    </a:lnTo>
                    <a:lnTo>
                      <a:pt x="775" y="375"/>
                    </a:lnTo>
                    <a:lnTo>
                      <a:pt x="771" y="363"/>
                    </a:lnTo>
                    <a:lnTo>
                      <a:pt x="770" y="354"/>
                    </a:lnTo>
                    <a:lnTo>
                      <a:pt x="766" y="344"/>
                    </a:lnTo>
                    <a:lnTo>
                      <a:pt x="762" y="335"/>
                    </a:lnTo>
                    <a:lnTo>
                      <a:pt x="758" y="323"/>
                    </a:lnTo>
                    <a:lnTo>
                      <a:pt x="756" y="312"/>
                    </a:lnTo>
                    <a:lnTo>
                      <a:pt x="752" y="303"/>
                    </a:lnTo>
                    <a:lnTo>
                      <a:pt x="749" y="291"/>
                    </a:lnTo>
                    <a:lnTo>
                      <a:pt x="745" y="282"/>
                    </a:lnTo>
                    <a:lnTo>
                      <a:pt x="741" y="272"/>
                    </a:lnTo>
                    <a:lnTo>
                      <a:pt x="737" y="263"/>
                    </a:lnTo>
                    <a:lnTo>
                      <a:pt x="735" y="253"/>
                    </a:lnTo>
                    <a:lnTo>
                      <a:pt x="732" y="244"/>
                    </a:lnTo>
                    <a:lnTo>
                      <a:pt x="728" y="234"/>
                    </a:lnTo>
                    <a:lnTo>
                      <a:pt x="726" y="228"/>
                    </a:lnTo>
                    <a:lnTo>
                      <a:pt x="722" y="221"/>
                    </a:lnTo>
                    <a:lnTo>
                      <a:pt x="720" y="213"/>
                    </a:lnTo>
                    <a:lnTo>
                      <a:pt x="718" y="208"/>
                    </a:lnTo>
                    <a:lnTo>
                      <a:pt x="716" y="202"/>
                    </a:lnTo>
                    <a:lnTo>
                      <a:pt x="712" y="196"/>
                    </a:lnTo>
                    <a:lnTo>
                      <a:pt x="711" y="190"/>
                    </a:lnTo>
                    <a:lnTo>
                      <a:pt x="705" y="183"/>
                    </a:lnTo>
                    <a:lnTo>
                      <a:pt x="701" y="177"/>
                    </a:lnTo>
                    <a:lnTo>
                      <a:pt x="695" y="169"/>
                    </a:lnTo>
                    <a:lnTo>
                      <a:pt x="692" y="162"/>
                    </a:lnTo>
                    <a:lnTo>
                      <a:pt x="686" y="154"/>
                    </a:lnTo>
                    <a:lnTo>
                      <a:pt x="680" y="149"/>
                    </a:lnTo>
                    <a:lnTo>
                      <a:pt x="673" y="139"/>
                    </a:lnTo>
                    <a:lnTo>
                      <a:pt x="665" y="131"/>
                    </a:lnTo>
                    <a:lnTo>
                      <a:pt x="657" y="122"/>
                    </a:lnTo>
                    <a:lnTo>
                      <a:pt x="650" y="114"/>
                    </a:lnTo>
                    <a:lnTo>
                      <a:pt x="642" y="105"/>
                    </a:lnTo>
                    <a:lnTo>
                      <a:pt x="635" y="97"/>
                    </a:lnTo>
                    <a:lnTo>
                      <a:pt x="627" y="90"/>
                    </a:lnTo>
                    <a:lnTo>
                      <a:pt x="619" y="82"/>
                    </a:lnTo>
                    <a:lnTo>
                      <a:pt x="610" y="73"/>
                    </a:lnTo>
                    <a:lnTo>
                      <a:pt x="600" y="65"/>
                    </a:lnTo>
                    <a:lnTo>
                      <a:pt x="591" y="55"/>
                    </a:lnTo>
                    <a:lnTo>
                      <a:pt x="581" y="50"/>
                    </a:lnTo>
                    <a:lnTo>
                      <a:pt x="572" y="42"/>
                    </a:lnTo>
                    <a:lnTo>
                      <a:pt x="564" y="36"/>
                    </a:lnTo>
                    <a:lnTo>
                      <a:pt x="555" y="29"/>
                    </a:lnTo>
                    <a:lnTo>
                      <a:pt x="547" y="25"/>
                    </a:lnTo>
                    <a:lnTo>
                      <a:pt x="538" y="17"/>
                    </a:lnTo>
                    <a:lnTo>
                      <a:pt x="528" y="14"/>
                    </a:lnTo>
                    <a:lnTo>
                      <a:pt x="519" y="10"/>
                    </a:lnTo>
                    <a:lnTo>
                      <a:pt x="511" y="6"/>
                    </a:lnTo>
                    <a:lnTo>
                      <a:pt x="503" y="2"/>
                    </a:lnTo>
                    <a:lnTo>
                      <a:pt x="496" y="2"/>
                    </a:lnTo>
                    <a:lnTo>
                      <a:pt x="488" y="0"/>
                    </a:lnTo>
                    <a:lnTo>
                      <a:pt x="482" y="2"/>
                    </a:lnTo>
                    <a:lnTo>
                      <a:pt x="473" y="0"/>
                    </a:lnTo>
                    <a:lnTo>
                      <a:pt x="467" y="0"/>
                    </a:lnTo>
                    <a:lnTo>
                      <a:pt x="460" y="0"/>
                    </a:lnTo>
                    <a:lnTo>
                      <a:pt x="452" y="2"/>
                    </a:lnTo>
                    <a:lnTo>
                      <a:pt x="444" y="2"/>
                    </a:lnTo>
                    <a:lnTo>
                      <a:pt x="435" y="2"/>
                    </a:lnTo>
                    <a:lnTo>
                      <a:pt x="425" y="4"/>
                    </a:lnTo>
                    <a:lnTo>
                      <a:pt x="418" y="8"/>
                    </a:lnTo>
                    <a:lnTo>
                      <a:pt x="408" y="8"/>
                    </a:lnTo>
                    <a:lnTo>
                      <a:pt x="399" y="12"/>
                    </a:lnTo>
                    <a:lnTo>
                      <a:pt x="393" y="14"/>
                    </a:lnTo>
                    <a:lnTo>
                      <a:pt x="387" y="16"/>
                    </a:lnTo>
                    <a:lnTo>
                      <a:pt x="384" y="17"/>
                    </a:lnTo>
                    <a:lnTo>
                      <a:pt x="378" y="21"/>
                    </a:lnTo>
                    <a:lnTo>
                      <a:pt x="372" y="23"/>
                    </a:lnTo>
                    <a:lnTo>
                      <a:pt x="367" y="27"/>
                    </a:lnTo>
                    <a:lnTo>
                      <a:pt x="361" y="31"/>
                    </a:lnTo>
                    <a:lnTo>
                      <a:pt x="355" y="35"/>
                    </a:lnTo>
                    <a:lnTo>
                      <a:pt x="349" y="38"/>
                    </a:lnTo>
                    <a:lnTo>
                      <a:pt x="344" y="42"/>
                    </a:lnTo>
                    <a:lnTo>
                      <a:pt x="338" y="46"/>
                    </a:lnTo>
                    <a:lnTo>
                      <a:pt x="332" y="54"/>
                    </a:lnTo>
                    <a:lnTo>
                      <a:pt x="327" y="57"/>
                    </a:lnTo>
                    <a:lnTo>
                      <a:pt x="321" y="63"/>
                    </a:lnTo>
                    <a:lnTo>
                      <a:pt x="313" y="69"/>
                    </a:lnTo>
                    <a:lnTo>
                      <a:pt x="308" y="74"/>
                    </a:lnTo>
                    <a:lnTo>
                      <a:pt x="300" y="82"/>
                    </a:lnTo>
                    <a:lnTo>
                      <a:pt x="294" y="88"/>
                    </a:lnTo>
                    <a:lnTo>
                      <a:pt x="287" y="93"/>
                    </a:lnTo>
                    <a:lnTo>
                      <a:pt x="283" y="101"/>
                    </a:lnTo>
                    <a:lnTo>
                      <a:pt x="275" y="107"/>
                    </a:lnTo>
                    <a:lnTo>
                      <a:pt x="270" y="114"/>
                    </a:lnTo>
                    <a:lnTo>
                      <a:pt x="266" y="120"/>
                    </a:lnTo>
                    <a:lnTo>
                      <a:pt x="260" y="126"/>
                    </a:lnTo>
                    <a:lnTo>
                      <a:pt x="252" y="133"/>
                    </a:lnTo>
                    <a:lnTo>
                      <a:pt x="249" y="139"/>
                    </a:lnTo>
                    <a:lnTo>
                      <a:pt x="243" y="147"/>
                    </a:lnTo>
                    <a:lnTo>
                      <a:pt x="239" y="152"/>
                    </a:lnTo>
                    <a:lnTo>
                      <a:pt x="235" y="158"/>
                    </a:lnTo>
                    <a:lnTo>
                      <a:pt x="230" y="164"/>
                    </a:lnTo>
                    <a:lnTo>
                      <a:pt x="226" y="169"/>
                    </a:lnTo>
                    <a:lnTo>
                      <a:pt x="222" y="175"/>
                    </a:lnTo>
                    <a:lnTo>
                      <a:pt x="220" y="179"/>
                    </a:lnTo>
                    <a:lnTo>
                      <a:pt x="216" y="185"/>
                    </a:lnTo>
                    <a:lnTo>
                      <a:pt x="213" y="190"/>
                    </a:lnTo>
                    <a:lnTo>
                      <a:pt x="211" y="194"/>
                    </a:lnTo>
                    <a:lnTo>
                      <a:pt x="205" y="202"/>
                    </a:lnTo>
                    <a:lnTo>
                      <a:pt x="201" y="208"/>
                    </a:lnTo>
                    <a:lnTo>
                      <a:pt x="199" y="209"/>
                    </a:lnTo>
                    <a:lnTo>
                      <a:pt x="199" y="213"/>
                    </a:lnTo>
                    <a:lnTo>
                      <a:pt x="3" y="304"/>
                    </a:lnTo>
                    <a:lnTo>
                      <a:pt x="0" y="331"/>
                    </a:lnTo>
                    <a:lnTo>
                      <a:pt x="3" y="329"/>
                    </a:lnTo>
                    <a:lnTo>
                      <a:pt x="9" y="329"/>
                    </a:lnTo>
                    <a:lnTo>
                      <a:pt x="13" y="327"/>
                    </a:lnTo>
                    <a:lnTo>
                      <a:pt x="19" y="327"/>
                    </a:lnTo>
                    <a:lnTo>
                      <a:pt x="26" y="325"/>
                    </a:lnTo>
                    <a:lnTo>
                      <a:pt x="34" y="325"/>
                    </a:lnTo>
                    <a:lnTo>
                      <a:pt x="40" y="325"/>
                    </a:lnTo>
                    <a:lnTo>
                      <a:pt x="49" y="323"/>
                    </a:lnTo>
                    <a:lnTo>
                      <a:pt x="57" y="323"/>
                    </a:lnTo>
                    <a:lnTo>
                      <a:pt x="66" y="322"/>
                    </a:lnTo>
                    <a:lnTo>
                      <a:pt x="76" y="322"/>
                    </a:lnTo>
                    <a:lnTo>
                      <a:pt x="87" y="320"/>
                    </a:lnTo>
                    <a:lnTo>
                      <a:pt x="97" y="318"/>
                    </a:lnTo>
                    <a:lnTo>
                      <a:pt x="108" y="318"/>
                    </a:lnTo>
                    <a:lnTo>
                      <a:pt x="117" y="316"/>
                    </a:lnTo>
                    <a:lnTo>
                      <a:pt x="127" y="316"/>
                    </a:lnTo>
                    <a:lnTo>
                      <a:pt x="138" y="314"/>
                    </a:lnTo>
                    <a:lnTo>
                      <a:pt x="148" y="314"/>
                    </a:lnTo>
                    <a:lnTo>
                      <a:pt x="157" y="310"/>
                    </a:lnTo>
                    <a:lnTo>
                      <a:pt x="167" y="310"/>
                    </a:lnTo>
                    <a:lnTo>
                      <a:pt x="176" y="308"/>
                    </a:lnTo>
                    <a:lnTo>
                      <a:pt x="186" y="308"/>
                    </a:lnTo>
                    <a:lnTo>
                      <a:pt x="194" y="306"/>
                    </a:lnTo>
                    <a:lnTo>
                      <a:pt x="203" y="306"/>
                    </a:lnTo>
                    <a:lnTo>
                      <a:pt x="211" y="304"/>
                    </a:lnTo>
                    <a:lnTo>
                      <a:pt x="218" y="304"/>
                    </a:lnTo>
                    <a:lnTo>
                      <a:pt x="224" y="303"/>
                    </a:lnTo>
                    <a:lnTo>
                      <a:pt x="230" y="303"/>
                    </a:lnTo>
                    <a:lnTo>
                      <a:pt x="233" y="301"/>
                    </a:lnTo>
                    <a:lnTo>
                      <a:pt x="237" y="301"/>
                    </a:lnTo>
                    <a:lnTo>
                      <a:pt x="317" y="238"/>
                    </a:lnTo>
                    <a:lnTo>
                      <a:pt x="313" y="451"/>
                    </a:lnTo>
                    <a:lnTo>
                      <a:pt x="522" y="500"/>
                    </a:lnTo>
                    <a:lnTo>
                      <a:pt x="522" y="5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C7171AE0-2979-4F4F-BF8E-0B5A6B08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993" y="3630160"/>
                <a:ext cx="263525" cy="52705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85" y="374"/>
                  </a:cxn>
                  <a:cxn ang="0">
                    <a:pos x="245" y="587"/>
                  </a:cxn>
                  <a:cxn ang="0">
                    <a:pos x="218" y="657"/>
                  </a:cxn>
                  <a:cxn ang="0">
                    <a:pos x="245" y="663"/>
                  </a:cxn>
                  <a:cxn ang="0">
                    <a:pos x="330" y="559"/>
                  </a:cxn>
                  <a:cxn ang="0">
                    <a:pos x="199" y="313"/>
                  </a:cxn>
                  <a:cxn ang="0">
                    <a:pos x="136" y="0"/>
                  </a:cxn>
                  <a:cxn ang="0">
                    <a:pos x="0" y="184"/>
                  </a:cxn>
                  <a:cxn ang="0">
                    <a:pos x="0" y="184"/>
                  </a:cxn>
                </a:cxnLst>
                <a:rect l="0" t="0" r="r" b="b"/>
                <a:pathLst>
                  <a:path w="330" h="663">
                    <a:moveTo>
                      <a:pt x="0" y="184"/>
                    </a:moveTo>
                    <a:lnTo>
                      <a:pt x="85" y="374"/>
                    </a:lnTo>
                    <a:lnTo>
                      <a:pt x="245" y="587"/>
                    </a:lnTo>
                    <a:lnTo>
                      <a:pt x="218" y="657"/>
                    </a:lnTo>
                    <a:lnTo>
                      <a:pt x="245" y="663"/>
                    </a:lnTo>
                    <a:lnTo>
                      <a:pt x="330" y="559"/>
                    </a:lnTo>
                    <a:lnTo>
                      <a:pt x="199" y="313"/>
                    </a:lnTo>
                    <a:lnTo>
                      <a:pt x="136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49" name="Freeform 55">
                <a:extLst>
                  <a:ext uri="{FF2B5EF4-FFF2-40B4-BE49-F238E27FC236}">
                    <a16:creationId xmlns:a16="http://schemas.microsoft.com/office/drawing/2014/main" id="{BA1EE2F7-FCE1-4F5D-AB3A-1750A848B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130" y="3145972"/>
                <a:ext cx="146050" cy="146050"/>
              </a:xfrm>
              <a:custGeom>
                <a:avLst/>
                <a:gdLst/>
                <a:ahLst/>
                <a:cxnLst>
                  <a:cxn ang="0">
                    <a:pos x="69" y="183"/>
                  </a:cxn>
                  <a:cxn ang="0">
                    <a:pos x="86" y="185"/>
                  </a:cxn>
                  <a:cxn ang="0">
                    <a:pos x="103" y="185"/>
                  </a:cxn>
                  <a:cxn ang="0">
                    <a:pos x="122" y="179"/>
                  </a:cxn>
                  <a:cxn ang="0">
                    <a:pos x="137" y="171"/>
                  </a:cxn>
                  <a:cxn ang="0">
                    <a:pos x="151" y="162"/>
                  </a:cxn>
                  <a:cxn ang="0">
                    <a:pos x="164" y="150"/>
                  </a:cxn>
                  <a:cxn ang="0">
                    <a:pos x="173" y="135"/>
                  </a:cxn>
                  <a:cxn ang="0">
                    <a:pos x="181" y="116"/>
                  </a:cxn>
                  <a:cxn ang="0">
                    <a:pos x="183" y="99"/>
                  </a:cxn>
                  <a:cxn ang="0">
                    <a:pos x="183" y="80"/>
                  </a:cxn>
                  <a:cxn ang="0">
                    <a:pos x="179" y="63"/>
                  </a:cxn>
                  <a:cxn ang="0">
                    <a:pos x="171" y="46"/>
                  </a:cxn>
                  <a:cxn ang="0">
                    <a:pos x="162" y="33"/>
                  </a:cxn>
                  <a:cxn ang="0">
                    <a:pos x="149" y="19"/>
                  </a:cxn>
                  <a:cxn ang="0">
                    <a:pos x="133" y="10"/>
                  </a:cxn>
                  <a:cxn ang="0">
                    <a:pos x="116" y="2"/>
                  </a:cxn>
                  <a:cxn ang="0">
                    <a:pos x="99" y="0"/>
                  </a:cxn>
                  <a:cxn ang="0">
                    <a:pos x="80" y="0"/>
                  </a:cxn>
                  <a:cxn ang="0">
                    <a:pos x="63" y="4"/>
                  </a:cxn>
                  <a:cxn ang="0">
                    <a:pos x="46" y="12"/>
                  </a:cxn>
                  <a:cxn ang="0">
                    <a:pos x="33" y="23"/>
                  </a:cxn>
                  <a:cxn ang="0">
                    <a:pos x="19" y="36"/>
                  </a:cxn>
                  <a:cxn ang="0">
                    <a:pos x="10" y="52"/>
                  </a:cxn>
                  <a:cxn ang="0">
                    <a:pos x="2" y="69"/>
                  </a:cxn>
                  <a:cxn ang="0">
                    <a:pos x="0" y="86"/>
                  </a:cxn>
                  <a:cxn ang="0">
                    <a:pos x="0" y="105"/>
                  </a:cxn>
                  <a:cxn ang="0">
                    <a:pos x="4" y="122"/>
                  </a:cxn>
                  <a:cxn ang="0">
                    <a:pos x="12" y="137"/>
                  </a:cxn>
                  <a:cxn ang="0">
                    <a:pos x="21" y="152"/>
                  </a:cxn>
                  <a:cxn ang="0">
                    <a:pos x="35" y="164"/>
                  </a:cxn>
                  <a:cxn ang="0">
                    <a:pos x="50" y="175"/>
                  </a:cxn>
                  <a:cxn ang="0">
                    <a:pos x="59" y="179"/>
                  </a:cxn>
                </a:cxnLst>
                <a:rect l="0" t="0" r="r" b="b"/>
                <a:pathLst>
                  <a:path w="185" h="185">
                    <a:moveTo>
                      <a:pt x="59" y="179"/>
                    </a:moveTo>
                    <a:lnTo>
                      <a:pt x="69" y="183"/>
                    </a:lnTo>
                    <a:lnTo>
                      <a:pt x="76" y="185"/>
                    </a:lnTo>
                    <a:lnTo>
                      <a:pt x="86" y="185"/>
                    </a:lnTo>
                    <a:lnTo>
                      <a:pt x="95" y="185"/>
                    </a:lnTo>
                    <a:lnTo>
                      <a:pt x="103" y="185"/>
                    </a:lnTo>
                    <a:lnTo>
                      <a:pt x="113" y="183"/>
                    </a:lnTo>
                    <a:lnTo>
                      <a:pt x="122" y="179"/>
                    </a:lnTo>
                    <a:lnTo>
                      <a:pt x="130" y="177"/>
                    </a:lnTo>
                    <a:lnTo>
                      <a:pt x="137" y="171"/>
                    </a:lnTo>
                    <a:lnTo>
                      <a:pt x="145" y="168"/>
                    </a:lnTo>
                    <a:lnTo>
                      <a:pt x="151" y="162"/>
                    </a:lnTo>
                    <a:lnTo>
                      <a:pt x="158" y="158"/>
                    </a:lnTo>
                    <a:lnTo>
                      <a:pt x="164" y="150"/>
                    </a:lnTo>
                    <a:lnTo>
                      <a:pt x="170" y="143"/>
                    </a:lnTo>
                    <a:lnTo>
                      <a:pt x="173" y="135"/>
                    </a:lnTo>
                    <a:lnTo>
                      <a:pt x="179" y="126"/>
                    </a:lnTo>
                    <a:lnTo>
                      <a:pt x="181" y="116"/>
                    </a:lnTo>
                    <a:lnTo>
                      <a:pt x="183" y="109"/>
                    </a:lnTo>
                    <a:lnTo>
                      <a:pt x="183" y="99"/>
                    </a:lnTo>
                    <a:lnTo>
                      <a:pt x="185" y="90"/>
                    </a:lnTo>
                    <a:lnTo>
                      <a:pt x="183" y="80"/>
                    </a:lnTo>
                    <a:lnTo>
                      <a:pt x="181" y="71"/>
                    </a:lnTo>
                    <a:lnTo>
                      <a:pt x="179" y="63"/>
                    </a:lnTo>
                    <a:lnTo>
                      <a:pt x="177" y="55"/>
                    </a:lnTo>
                    <a:lnTo>
                      <a:pt x="171" y="46"/>
                    </a:lnTo>
                    <a:lnTo>
                      <a:pt x="166" y="38"/>
                    </a:lnTo>
                    <a:lnTo>
                      <a:pt x="162" y="33"/>
                    </a:lnTo>
                    <a:lnTo>
                      <a:pt x="156" y="25"/>
                    </a:lnTo>
                    <a:lnTo>
                      <a:pt x="149" y="19"/>
                    </a:lnTo>
                    <a:lnTo>
                      <a:pt x="141" y="15"/>
                    </a:lnTo>
                    <a:lnTo>
                      <a:pt x="133" y="10"/>
                    </a:lnTo>
                    <a:lnTo>
                      <a:pt x="126" y="8"/>
                    </a:lnTo>
                    <a:lnTo>
                      <a:pt x="116" y="2"/>
                    </a:lnTo>
                    <a:lnTo>
                      <a:pt x="109" y="0"/>
                    </a:lnTo>
                    <a:lnTo>
                      <a:pt x="99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1" y="2"/>
                    </a:lnTo>
                    <a:lnTo>
                      <a:pt x="63" y="4"/>
                    </a:lnTo>
                    <a:lnTo>
                      <a:pt x="56" y="8"/>
                    </a:lnTo>
                    <a:lnTo>
                      <a:pt x="46" y="12"/>
                    </a:lnTo>
                    <a:lnTo>
                      <a:pt x="38" y="17"/>
                    </a:lnTo>
                    <a:lnTo>
                      <a:pt x="33" y="23"/>
                    </a:lnTo>
                    <a:lnTo>
                      <a:pt x="25" y="29"/>
                    </a:lnTo>
                    <a:lnTo>
                      <a:pt x="19" y="36"/>
                    </a:lnTo>
                    <a:lnTo>
                      <a:pt x="16" y="44"/>
                    </a:lnTo>
                    <a:lnTo>
                      <a:pt x="10" y="52"/>
                    </a:lnTo>
                    <a:lnTo>
                      <a:pt x="8" y="61"/>
                    </a:lnTo>
                    <a:lnTo>
                      <a:pt x="2" y="69"/>
                    </a:lnTo>
                    <a:lnTo>
                      <a:pt x="0" y="76"/>
                    </a:lnTo>
                    <a:lnTo>
                      <a:pt x="0" y="86"/>
                    </a:lnTo>
                    <a:lnTo>
                      <a:pt x="0" y="95"/>
                    </a:lnTo>
                    <a:lnTo>
                      <a:pt x="0" y="105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0"/>
                    </a:lnTo>
                    <a:lnTo>
                      <a:pt x="12" y="137"/>
                    </a:lnTo>
                    <a:lnTo>
                      <a:pt x="16" y="145"/>
                    </a:lnTo>
                    <a:lnTo>
                      <a:pt x="21" y="152"/>
                    </a:lnTo>
                    <a:lnTo>
                      <a:pt x="29" y="160"/>
                    </a:lnTo>
                    <a:lnTo>
                      <a:pt x="35" y="164"/>
                    </a:lnTo>
                    <a:lnTo>
                      <a:pt x="42" y="169"/>
                    </a:lnTo>
                    <a:lnTo>
                      <a:pt x="50" y="175"/>
                    </a:lnTo>
                    <a:lnTo>
                      <a:pt x="59" y="179"/>
                    </a:lnTo>
                    <a:lnTo>
                      <a:pt x="59" y="1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44" name="Freeform 101">
              <a:extLst>
                <a:ext uri="{FF2B5EF4-FFF2-40B4-BE49-F238E27FC236}">
                  <a16:creationId xmlns:a16="http://schemas.microsoft.com/office/drawing/2014/main" id="{0EB908F2-0D30-46A1-B173-4506C6460667}"/>
                </a:ext>
              </a:extLst>
            </p:cNvPr>
            <p:cNvSpPr/>
            <p:nvPr/>
          </p:nvSpPr>
          <p:spPr>
            <a:xfrm>
              <a:off x="5885543" y="3759200"/>
              <a:ext cx="91924" cy="130629"/>
            </a:xfrm>
            <a:custGeom>
              <a:avLst/>
              <a:gdLst>
                <a:gd name="connsiteX0" fmla="*/ 0 w 91924"/>
                <a:gd name="connsiteY0" fmla="*/ 2419 h 130629"/>
                <a:gd name="connsiteX1" fmla="*/ 31447 w 91924"/>
                <a:gd name="connsiteY1" fmla="*/ 0 h 130629"/>
                <a:gd name="connsiteX2" fmla="*/ 82247 w 91924"/>
                <a:gd name="connsiteY2" fmla="*/ 29029 h 130629"/>
                <a:gd name="connsiteX3" fmla="*/ 91924 w 91924"/>
                <a:gd name="connsiteY3" fmla="*/ 91924 h 130629"/>
                <a:gd name="connsiteX4" fmla="*/ 77409 w 91924"/>
                <a:gd name="connsiteY4" fmla="*/ 130629 h 130629"/>
                <a:gd name="connsiteX5" fmla="*/ 29028 w 91924"/>
                <a:gd name="connsiteY5" fmla="*/ 113695 h 130629"/>
                <a:gd name="connsiteX6" fmla="*/ 0 w 91924"/>
                <a:gd name="connsiteY6" fmla="*/ 241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24" h="130629">
                  <a:moveTo>
                    <a:pt x="0" y="2419"/>
                  </a:moveTo>
                  <a:lnTo>
                    <a:pt x="31447" y="0"/>
                  </a:lnTo>
                  <a:lnTo>
                    <a:pt x="82247" y="29029"/>
                  </a:lnTo>
                  <a:lnTo>
                    <a:pt x="91924" y="91924"/>
                  </a:lnTo>
                  <a:lnTo>
                    <a:pt x="77409" y="130629"/>
                  </a:lnTo>
                  <a:lnTo>
                    <a:pt x="29028" y="113695"/>
                  </a:lnTo>
                  <a:lnTo>
                    <a:pt x="0" y="2419"/>
                  </a:lnTo>
                  <a:close/>
                </a:path>
              </a:pathLst>
            </a:cu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Isosceles Triangle 244">
              <a:extLst>
                <a:ext uri="{FF2B5EF4-FFF2-40B4-BE49-F238E27FC236}">
                  <a16:creationId xmlns:a16="http://schemas.microsoft.com/office/drawing/2014/main" id="{BA9666B8-E5FE-438F-B23D-D571213B810C}"/>
                </a:ext>
              </a:extLst>
            </p:cNvPr>
            <p:cNvSpPr/>
            <p:nvPr/>
          </p:nvSpPr>
          <p:spPr>
            <a:xfrm>
              <a:off x="5741344" y="3939739"/>
              <a:ext cx="268542" cy="295735"/>
            </a:xfrm>
            <a:prstGeom prst="triangl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0" name="Group 145">
            <a:extLst>
              <a:ext uri="{FF2B5EF4-FFF2-40B4-BE49-F238E27FC236}">
                <a16:creationId xmlns:a16="http://schemas.microsoft.com/office/drawing/2014/main" id="{DB397A07-BEF4-4809-B029-5B0BEE3C4626}"/>
              </a:ext>
            </a:extLst>
          </p:cNvPr>
          <p:cNvGrpSpPr/>
          <p:nvPr/>
        </p:nvGrpSpPr>
        <p:grpSpPr>
          <a:xfrm>
            <a:off x="2117436" y="4505585"/>
            <a:ext cx="381767" cy="579509"/>
            <a:chOff x="5608319" y="3759200"/>
            <a:chExt cx="504599" cy="856344"/>
          </a:xfrm>
          <a:effectLst>
            <a:outerShdw blurRad="40005" dist="22860" dir="5400000" algn="ctr" rotWithShape="0">
              <a:sysClr val="windowText" lastClr="000000">
                <a:alpha val="35000"/>
              </a:sysClr>
            </a:outerShdw>
          </a:effectLst>
        </p:grpSpPr>
        <p:grpSp>
          <p:nvGrpSpPr>
            <p:cNvPr id="251" name="Group 143">
              <a:extLst>
                <a:ext uri="{FF2B5EF4-FFF2-40B4-BE49-F238E27FC236}">
                  <a16:creationId xmlns:a16="http://schemas.microsoft.com/office/drawing/2014/main" id="{3BB49E7F-3673-4902-AC2F-24438D2CFC63}"/>
                </a:ext>
              </a:extLst>
            </p:cNvPr>
            <p:cNvGrpSpPr/>
            <p:nvPr/>
          </p:nvGrpSpPr>
          <p:grpSpPr>
            <a:xfrm>
              <a:off x="5608314" y="3764269"/>
              <a:ext cx="504598" cy="851261"/>
              <a:chOff x="3316605" y="3145972"/>
              <a:chExt cx="636588" cy="1014413"/>
            </a:xfrm>
          </p:grpSpPr>
          <p:sp>
            <p:nvSpPr>
              <p:cNvPr id="254" name="Freeform 52">
                <a:extLst>
                  <a:ext uri="{FF2B5EF4-FFF2-40B4-BE49-F238E27FC236}">
                    <a16:creationId xmlns:a16="http://schemas.microsoft.com/office/drawing/2014/main" id="{F5A9B57D-3584-4433-81C9-5BADFD968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468" y="3650797"/>
                <a:ext cx="366713" cy="509588"/>
              </a:xfrm>
              <a:custGeom>
                <a:avLst/>
                <a:gdLst/>
                <a:ahLst/>
                <a:cxnLst>
                  <a:cxn ang="0">
                    <a:pos x="262" y="0"/>
                  </a:cxn>
                  <a:cxn ang="0">
                    <a:pos x="139" y="217"/>
                  </a:cxn>
                  <a:cxn ang="0">
                    <a:pos x="70" y="565"/>
                  </a:cxn>
                  <a:cxn ang="0">
                    <a:pos x="0" y="601"/>
                  </a:cxn>
                  <a:cxn ang="0">
                    <a:pos x="2" y="643"/>
                  </a:cxn>
                  <a:cxn ang="0">
                    <a:pos x="141" y="637"/>
                  </a:cxn>
                  <a:cxn ang="0">
                    <a:pos x="241" y="318"/>
                  </a:cxn>
                  <a:cxn ang="0">
                    <a:pos x="243" y="316"/>
                  </a:cxn>
                  <a:cxn ang="0">
                    <a:pos x="249" y="308"/>
                  </a:cxn>
                  <a:cxn ang="0">
                    <a:pos x="253" y="301"/>
                  </a:cxn>
                  <a:cxn ang="0">
                    <a:pos x="260" y="295"/>
                  </a:cxn>
                  <a:cxn ang="0">
                    <a:pos x="266" y="287"/>
                  </a:cxn>
                  <a:cxn ang="0">
                    <a:pos x="274" y="280"/>
                  </a:cxn>
                  <a:cxn ang="0">
                    <a:pos x="279" y="270"/>
                  </a:cxn>
                  <a:cxn ang="0">
                    <a:pos x="289" y="261"/>
                  </a:cxn>
                  <a:cxn ang="0">
                    <a:pos x="293" y="255"/>
                  </a:cxn>
                  <a:cxn ang="0">
                    <a:pos x="298" y="249"/>
                  </a:cxn>
                  <a:cxn ang="0">
                    <a:pos x="302" y="244"/>
                  </a:cxn>
                  <a:cxn ang="0">
                    <a:pos x="308" y="240"/>
                  </a:cxn>
                  <a:cxn ang="0">
                    <a:pos x="312" y="234"/>
                  </a:cxn>
                  <a:cxn ang="0">
                    <a:pos x="317" y="228"/>
                  </a:cxn>
                  <a:cxn ang="0">
                    <a:pos x="321" y="221"/>
                  </a:cxn>
                  <a:cxn ang="0">
                    <a:pos x="327" y="217"/>
                  </a:cxn>
                  <a:cxn ang="0">
                    <a:pos x="331" y="209"/>
                  </a:cxn>
                  <a:cxn ang="0">
                    <a:pos x="336" y="204"/>
                  </a:cxn>
                  <a:cxn ang="0">
                    <a:pos x="340" y="198"/>
                  </a:cxn>
                  <a:cxn ang="0">
                    <a:pos x="348" y="192"/>
                  </a:cxn>
                  <a:cxn ang="0">
                    <a:pos x="352" y="187"/>
                  </a:cxn>
                  <a:cxn ang="0">
                    <a:pos x="357" y="179"/>
                  </a:cxn>
                  <a:cxn ang="0">
                    <a:pos x="361" y="173"/>
                  </a:cxn>
                  <a:cxn ang="0">
                    <a:pos x="367" y="166"/>
                  </a:cxn>
                  <a:cxn ang="0">
                    <a:pos x="371" y="160"/>
                  </a:cxn>
                  <a:cxn ang="0">
                    <a:pos x="376" y="154"/>
                  </a:cxn>
                  <a:cxn ang="0">
                    <a:pos x="380" y="147"/>
                  </a:cxn>
                  <a:cxn ang="0">
                    <a:pos x="386" y="141"/>
                  </a:cxn>
                  <a:cxn ang="0">
                    <a:pos x="391" y="135"/>
                  </a:cxn>
                  <a:cxn ang="0">
                    <a:pos x="395" y="128"/>
                  </a:cxn>
                  <a:cxn ang="0">
                    <a:pos x="399" y="122"/>
                  </a:cxn>
                  <a:cxn ang="0">
                    <a:pos x="405" y="116"/>
                  </a:cxn>
                  <a:cxn ang="0">
                    <a:pos x="409" y="111"/>
                  </a:cxn>
                  <a:cxn ang="0">
                    <a:pos x="412" y="105"/>
                  </a:cxn>
                  <a:cxn ang="0">
                    <a:pos x="416" y="99"/>
                  </a:cxn>
                  <a:cxn ang="0">
                    <a:pos x="422" y="93"/>
                  </a:cxn>
                  <a:cxn ang="0">
                    <a:pos x="426" y="88"/>
                  </a:cxn>
                  <a:cxn ang="0">
                    <a:pos x="428" y="82"/>
                  </a:cxn>
                  <a:cxn ang="0">
                    <a:pos x="431" y="76"/>
                  </a:cxn>
                  <a:cxn ang="0">
                    <a:pos x="435" y="71"/>
                  </a:cxn>
                  <a:cxn ang="0">
                    <a:pos x="441" y="61"/>
                  </a:cxn>
                  <a:cxn ang="0">
                    <a:pos x="448" y="52"/>
                  </a:cxn>
                  <a:cxn ang="0">
                    <a:pos x="452" y="42"/>
                  </a:cxn>
                  <a:cxn ang="0">
                    <a:pos x="456" y="34"/>
                  </a:cxn>
                  <a:cxn ang="0">
                    <a:pos x="458" y="27"/>
                  </a:cxn>
                  <a:cxn ang="0">
                    <a:pos x="462" y="23"/>
                  </a:cxn>
                  <a:cxn ang="0">
                    <a:pos x="262" y="0"/>
                  </a:cxn>
                  <a:cxn ang="0">
                    <a:pos x="262" y="0"/>
                  </a:cxn>
                </a:cxnLst>
                <a:rect l="0" t="0" r="r" b="b"/>
                <a:pathLst>
                  <a:path w="462" h="643">
                    <a:moveTo>
                      <a:pt x="262" y="0"/>
                    </a:moveTo>
                    <a:lnTo>
                      <a:pt x="139" y="217"/>
                    </a:lnTo>
                    <a:lnTo>
                      <a:pt x="70" y="565"/>
                    </a:lnTo>
                    <a:lnTo>
                      <a:pt x="0" y="601"/>
                    </a:lnTo>
                    <a:lnTo>
                      <a:pt x="2" y="643"/>
                    </a:lnTo>
                    <a:lnTo>
                      <a:pt x="141" y="637"/>
                    </a:lnTo>
                    <a:lnTo>
                      <a:pt x="241" y="318"/>
                    </a:lnTo>
                    <a:lnTo>
                      <a:pt x="243" y="316"/>
                    </a:lnTo>
                    <a:lnTo>
                      <a:pt x="249" y="308"/>
                    </a:lnTo>
                    <a:lnTo>
                      <a:pt x="253" y="301"/>
                    </a:lnTo>
                    <a:lnTo>
                      <a:pt x="260" y="295"/>
                    </a:lnTo>
                    <a:lnTo>
                      <a:pt x="266" y="287"/>
                    </a:lnTo>
                    <a:lnTo>
                      <a:pt x="274" y="280"/>
                    </a:lnTo>
                    <a:lnTo>
                      <a:pt x="279" y="270"/>
                    </a:lnTo>
                    <a:lnTo>
                      <a:pt x="289" y="261"/>
                    </a:lnTo>
                    <a:lnTo>
                      <a:pt x="293" y="255"/>
                    </a:lnTo>
                    <a:lnTo>
                      <a:pt x="298" y="249"/>
                    </a:lnTo>
                    <a:lnTo>
                      <a:pt x="302" y="244"/>
                    </a:lnTo>
                    <a:lnTo>
                      <a:pt x="308" y="240"/>
                    </a:lnTo>
                    <a:lnTo>
                      <a:pt x="312" y="234"/>
                    </a:lnTo>
                    <a:lnTo>
                      <a:pt x="317" y="228"/>
                    </a:lnTo>
                    <a:lnTo>
                      <a:pt x="321" y="221"/>
                    </a:lnTo>
                    <a:lnTo>
                      <a:pt x="327" y="217"/>
                    </a:lnTo>
                    <a:lnTo>
                      <a:pt x="331" y="209"/>
                    </a:lnTo>
                    <a:lnTo>
                      <a:pt x="336" y="204"/>
                    </a:lnTo>
                    <a:lnTo>
                      <a:pt x="340" y="198"/>
                    </a:lnTo>
                    <a:lnTo>
                      <a:pt x="348" y="192"/>
                    </a:lnTo>
                    <a:lnTo>
                      <a:pt x="352" y="187"/>
                    </a:lnTo>
                    <a:lnTo>
                      <a:pt x="357" y="179"/>
                    </a:lnTo>
                    <a:lnTo>
                      <a:pt x="361" y="173"/>
                    </a:lnTo>
                    <a:lnTo>
                      <a:pt x="367" y="166"/>
                    </a:lnTo>
                    <a:lnTo>
                      <a:pt x="371" y="160"/>
                    </a:lnTo>
                    <a:lnTo>
                      <a:pt x="376" y="154"/>
                    </a:lnTo>
                    <a:lnTo>
                      <a:pt x="380" y="147"/>
                    </a:lnTo>
                    <a:lnTo>
                      <a:pt x="386" y="141"/>
                    </a:lnTo>
                    <a:lnTo>
                      <a:pt x="391" y="135"/>
                    </a:lnTo>
                    <a:lnTo>
                      <a:pt x="395" y="128"/>
                    </a:lnTo>
                    <a:lnTo>
                      <a:pt x="399" y="122"/>
                    </a:lnTo>
                    <a:lnTo>
                      <a:pt x="405" y="116"/>
                    </a:lnTo>
                    <a:lnTo>
                      <a:pt x="409" y="111"/>
                    </a:lnTo>
                    <a:lnTo>
                      <a:pt x="412" y="105"/>
                    </a:lnTo>
                    <a:lnTo>
                      <a:pt x="416" y="99"/>
                    </a:lnTo>
                    <a:lnTo>
                      <a:pt x="422" y="93"/>
                    </a:lnTo>
                    <a:lnTo>
                      <a:pt x="426" y="88"/>
                    </a:lnTo>
                    <a:lnTo>
                      <a:pt x="428" y="82"/>
                    </a:lnTo>
                    <a:lnTo>
                      <a:pt x="431" y="76"/>
                    </a:lnTo>
                    <a:lnTo>
                      <a:pt x="435" y="71"/>
                    </a:lnTo>
                    <a:lnTo>
                      <a:pt x="441" y="61"/>
                    </a:lnTo>
                    <a:lnTo>
                      <a:pt x="448" y="52"/>
                    </a:lnTo>
                    <a:lnTo>
                      <a:pt x="452" y="42"/>
                    </a:lnTo>
                    <a:lnTo>
                      <a:pt x="456" y="34"/>
                    </a:lnTo>
                    <a:lnTo>
                      <a:pt x="458" y="27"/>
                    </a:lnTo>
                    <a:lnTo>
                      <a:pt x="462" y="23"/>
                    </a:lnTo>
                    <a:lnTo>
                      <a:pt x="262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55" name="Freeform 53">
                <a:extLst>
                  <a:ext uri="{FF2B5EF4-FFF2-40B4-BE49-F238E27FC236}">
                    <a16:creationId xmlns:a16="http://schemas.microsoft.com/office/drawing/2014/main" id="{D1356605-B83F-4345-A4D0-6BE82F6E0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605" y="3298372"/>
                <a:ext cx="636588" cy="396875"/>
              </a:xfrm>
              <a:custGeom>
                <a:avLst/>
                <a:gdLst/>
                <a:ahLst/>
                <a:cxnLst>
                  <a:cxn ang="0">
                    <a:pos x="642" y="259"/>
                  </a:cxn>
                  <a:cxn ang="0">
                    <a:pos x="800" y="445"/>
                  </a:cxn>
                  <a:cxn ang="0">
                    <a:pos x="794" y="430"/>
                  </a:cxn>
                  <a:cxn ang="0">
                    <a:pos x="787" y="409"/>
                  </a:cxn>
                  <a:cxn ang="0">
                    <a:pos x="779" y="384"/>
                  </a:cxn>
                  <a:cxn ang="0">
                    <a:pos x="770" y="354"/>
                  </a:cxn>
                  <a:cxn ang="0">
                    <a:pos x="758" y="323"/>
                  </a:cxn>
                  <a:cxn ang="0">
                    <a:pos x="749" y="291"/>
                  </a:cxn>
                  <a:cxn ang="0">
                    <a:pos x="737" y="263"/>
                  </a:cxn>
                  <a:cxn ang="0">
                    <a:pos x="728" y="234"/>
                  </a:cxn>
                  <a:cxn ang="0">
                    <a:pos x="720" y="213"/>
                  </a:cxn>
                  <a:cxn ang="0">
                    <a:pos x="712" y="196"/>
                  </a:cxn>
                  <a:cxn ang="0">
                    <a:pos x="701" y="177"/>
                  </a:cxn>
                  <a:cxn ang="0">
                    <a:pos x="686" y="154"/>
                  </a:cxn>
                  <a:cxn ang="0">
                    <a:pos x="665" y="131"/>
                  </a:cxn>
                  <a:cxn ang="0">
                    <a:pos x="642" y="105"/>
                  </a:cxn>
                  <a:cxn ang="0">
                    <a:pos x="619" y="82"/>
                  </a:cxn>
                  <a:cxn ang="0">
                    <a:pos x="591" y="55"/>
                  </a:cxn>
                  <a:cxn ang="0">
                    <a:pos x="564" y="36"/>
                  </a:cxn>
                  <a:cxn ang="0">
                    <a:pos x="538" y="17"/>
                  </a:cxn>
                  <a:cxn ang="0">
                    <a:pos x="511" y="6"/>
                  </a:cxn>
                  <a:cxn ang="0">
                    <a:pos x="488" y="0"/>
                  </a:cxn>
                  <a:cxn ang="0">
                    <a:pos x="467" y="0"/>
                  </a:cxn>
                  <a:cxn ang="0">
                    <a:pos x="444" y="2"/>
                  </a:cxn>
                  <a:cxn ang="0">
                    <a:pos x="418" y="8"/>
                  </a:cxn>
                  <a:cxn ang="0">
                    <a:pos x="393" y="14"/>
                  </a:cxn>
                  <a:cxn ang="0">
                    <a:pos x="378" y="21"/>
                  </a:cxn>
                  <a:cxn ang="0">
                    <a:pos x="361" y="31"/>
                  </a:cxn>
                  <a:cxn ang="0">
                    <a:pos x="344" y="42"/>
                  </a:cxn>
                  <a:cxn ang="0">
                    <a:pos x="327" y="57"/>
                  </a:cxn>
                  <a:cxn ang="0">
                    <a:pos x="308" y="74"/>
                  </a:cxn>
                  <a:cxn ang="0">
                    <a:pos x="287" y="93"/>
                  </a:cxn>
                  <a:cxn ang="0">
                    <a:pos x="270" y="114"/>
                  </a:cxn>
                  <a:cxn ang="0">
                    <a:pos x="252" y="133"/>
                  </a:cxn>
                  <a:cxn ang="0">
                    <a:pos x="239" y="152"/>
                  </a:cxn>
                  <a:cxn ang="0">
                    <a:pos x="226" y="169"/>
                  </a:cxn>
                  <a:cxn ang="0">
                    <a:pos x="216" y="185"/>
                  </a:cxn>
                  <a:cxn ang="0">
                    <a:pos x="205" y="202"/>
                  </a:cxn>
                  <a:cxn ang="0">
                    <a:pos x="199" y="213"/>
                  </a:cxn>
                  <a:cxn ang="0">
                    <a:pos x="3" y="329"/>
                  </a:cxn>
                  <a:cxn ang="0">
                    <a:pos x="19" y="327"/>
                  </a:cxn>
                  <a:cxn ang="0">
                    <a:pos x="40" y="325"/>
                  </a:cxn>
                  <a:cxn ang="0">
                    <a:pos x="66" y="322"/>
                  </a:cxn>
                  <a:cxn ang="0">
                    <a:pos x="97" y="318"/>
                  </a:cxn>
                  <a:cxn ang="0">
                    <a:pos x="127" y="316"/>
                  </a:cxn>
                  <a:cxn ang="0">
                    <a:pos x="157" y="310"/>
                  </a:cxn>
                  <a:cxn ang="0">
                    <a:pos x="186" y="308"/>
                  </a:cxn>
                  <a:cxn ang="0">
                    <a:pos x="211" y="304"/>
                  </a:cxn>
                  <a:cxn ang="0">
                    <a:pos x="230" y="303"/>
                  </a:cxn>
                  <a:cxn ang="0">
                    <a:pos x="317" y="238"/>
                  </a:cxn>
                  <a:cxn ang="0">
                    <a:pos x="522" y="500"/>
                  </a:cxn>
                </a:cxnLst>
                <a:rect l="0" t="0" r="r" b="b"/>
                <a:pathLst>
                  <a:path w="802" h="500">
                    <a:moveTo>
                      <a:pt x="522" y="500"/>
                    </a:moveTo>
                    <a:lnTo>
                      <a:pt x="540" y="221"/>
                    </a:lnTo>
                    <a:lnTo>
                      <a:pt x="642" y="259"/>
                    </a:lnTo>
                    <a:lnTo>
                      <a:pt x="760" y="453"/>
                    </a:lnTo>
                    <a:lnTo>
                      <a:pt x="802" y="449"/>
                    </a:lnTo>
                    <a:lnTo>
                      <a:pt x="800" y="445"/>
                    </a:lnTo>
                    <a:lnTo>
                      <a:pt x="798" y="439"/>
                    </a:lnTo>
                    <a:lnTo>
                      <a:pt x="796" y="434"/>
                    </a:lnTo>
                    <a:lnTo>
                      <a:pt x="794" y="430"/>
                    </a:lnTo>
                    <a:lnTo>
                      <a:pt x="790" y="422"/>
                    </a:lnTo>
                    <a:lnTo>
                      <a:pt x="790" y="417"/>
                    </a:lnTo>
                    <a:lnTo>
                      <a:pt x="787" y="409"/>
                    </a:lnTo>
                    <a:lnTo>
                      <a:pt x="783" y="401"/>
                    </a:lnTo>
                    <a:lnTo>
                      <a:pt x="781" y="392"/>
                    </a:lnTo>
                    <a:lnTo>
                      <a:pt x="779" y="384"/>
                    </a:lnTo>
                    <a:lnTo>
                      <a:pt x="775" y="375"/>
                    </a:lnTo>
                    <a:lnTo>
                      <a:pt x="771" y="363"/>
                    </a:lnTo>
                    <a:lnTo>
                      <a:pt x="770" y="354"/>
                    </a:lnTo>
                    <a:lnTo>
                      <a:pt x="766" y="344"/>
                    </a:lnTo>
                    <a:lnTo>
                      <a:pt x="762" y="335"/>
                    </a:lnTo>
                    <a:lnTo>
                      <a:pt x="758" y="323"/>
                    </a:lnTo>
                    <a:lnTo>
                      <a:pt x="756" y="312"/>
                    </a:lnTo>
                    <a:lnTo>
                      <a:pt x="752" y="303"/>
                    </a:lnTo>
                    <a:lnTo>
                      <a:pt x="749" y="291"/>
                    </a:lnTo>
                    <a:lnTo>
                      <a:pt x="745" y="282"/>
                    </a:lnTo>
                    <a:lnTo>
                      <a:pt x="741" y="272"/>
                    </a:lnTo>
                    <a:lnTo>
                      <a:pt x="737" y="263"/>
                    </a:lnTo>
                    <a:lnTo>
                      <a:pt x="735" y="253"/>
                    </a:lnTo>
                    <a:lnTo>
                      <a:pt x="732" y="244"/>
                    </a:lnTo>
                    <a:lnTo>
                      <a:pt x="728" y="234"/>
                    </a:lnTo>
                    <a:lnTo>
                      <a:pt x="726" y="228"/>
                    </a:lnTo>
                    <a:lnTo>
                      <a:pt x="722" y="221"/>
                    </a:lnTo>
                    <a:lnTo>
                      <a:pt x="720" y="213"/>
                    </a:lnTo>
                    <a:lnTo>
                      <a:pt x="718" y="208"/>
                    </a:lnTo>
                    <a:lnTo>
                      <a:pt x="716" y="202"/>
                    </a:lnTo>
                    <a:lnTo>
                      <a:pt x="712" y="196"/>
                    </a:lnTo>
                    <a:lnTo>
                      <a:pt x="711" y="190"/>
                    </a:lnTo>
                    <a:lnTo>
                      <a:pt x="705" y="183"/>
                    </a:lnTo>
                    <a:lnTo>
                      <a:pt x="701" y="177"/>
                    </a:lnTo>
                    <a:lnTo>
                      <a:pt x="695" y="169"/>
                    </a:lnTo>
                    <a:lnTo>
                      <a:pt x="692" y="162"/>
                    </a:lnTo>
                    <a:lnTo>
                      <a:pt x="686" y="154"/>
                    </a:lnTo>
                    <a:lnTo>
                      <a:pt x="680" y="149"/>
                    </a:lnTo>
                    <a:lnTo>
                      <a:pt x="673" y="139"/>
                    </a:lnTo>
                    <a:lnTo>
                      <a:pt x="665" y="131"/>
                    </a:lnTo>
                    <a:lnTo>
                      <a:pt x="657" y="122"/>
                    </a:lnTo>
                    <a:lnTo>
                      <a:pt x="650" y="114"/>
                    </a:lnTo>
                    <a:lnTo>
                      <a:pt x="642" y="105"/>
                    </a:lnTo>
                    <a:lnTo>
                      <a:pt x="635" y="97"/>
                    </a:lnTo>
                    <a:lnTo>
                      <a:pt x="627" y="90"/>
                    </a:lnTo>
                    <a:lnTo>
                      <a:pt x="619" y="82"/>
                    </a:lnTo>
                    <a:lnTo>
                      <a:pt x="610" y="73"/>
                    </a:lnTo>
                    <a:lnTo>
                      <a:pt x="600" y="65"/>
                    </a:lnTo>
                    <a:lnTo>
                      <a:pt x="591" y="55"/>
                    </a:lnTo>
                    <a:lnTo>
                      <a:pt x="581" y="50"/>
                    </a:lnTo>
                    <a:lnTo>
                      <a:pt x="572" y="42"/>
                    </a:lnTo>
                    <a:lnTo>
                      <a:pt x="564" y="36"/>
                    </a:lnTo>
                    <a:lnTo>
                      <a:pt x="555" y="29"/>
                    </a:lnTo>
                    <a:lnTo>
                      <a:pt x="547" y="25"/>
                    </a:lnTo>
                    <a:lnTo>
                      <a:pt x="538" y="17"/>
                    </a:lnTo>
                    <a:lnTo>
                      <a:pt x="528" y="14"/>
                    </a:lnTo>
                    <a:lnTo>
                      <a:pt x="519" y="10"/>
                    </a:lnTo>
                    <a:lnTo>
                      <a:pt x="511" y="6"/>
                    </a:lnTo>
                    <a:lnTo>
                      <a:pt x="503" y="2"/>
                    </a:lnTo>
                    <a:lnTo>
                      <a:pt x="496" y="2"/>
                    </a:lnTo>
                    <a:lnTo>
                      <a:pt x="488" y="0"/>
                    </a:lnTo>
                    <a:lnTo>
                      <a:pt x="482" y="2"/>
                    </a:lnTo>
                    <a:lnTo>
                      <a:pt x="473" y="0"/>
                    </a:lnTo>
                    <a:lnTo>
                      <a:pt x="467" y="0"/>
                    </a:lnTo>
                    <a:lnTo>
                      <a:pt x="460" y="0"/>
                    </a:lnTo>
                    <a:lnTo>
                      <a:pt x="452" y="2"/>
                    </a:lnTo>
                    <a:lnTo>
                      <a:pt x="444" y="2"/>
                    </a:lnTo>
                    <a:lnTo>
                      <a:pt x="435" y="2"/>
                    </a:lnTo>
                    <a:lnTo>
                      <a:pt x="425" y="4"/>
                    </a:lnTo>
                    <a:lnTo>
                      <a:pt x="418" y="8"/>
                    </a:lnTo>
                    <a:lnTo>
                      <a:pt x="408" y="8"/>
                    </a:lnTo>
                    <a:lnTo>
                      <a:pt x="399" y="12"/>
                    </a:lnTo>
                    <a:lnTo>
                      <a:pt x="393" y="14"/>
                    </a:lnTo>
                    <a:lnTo>
                      <a:pt x="387" y="16"/>
                    </a:lnTo>
                    <a:lnTo>
                      <a:pt x="384" y="17"/>
                    </a:lnTo>
                    <a:lnTo>
                      <a:pt x="378" y="21"/>
                    </a:lnTo>
                    <a:lnTo>
                      <a:pt x="372" y="23"/>
                    </a:lnTo>
                    <a:lnTo>
                      <a:pt x="367" y="27"/>
                    </a:lnTo>
                    <a:lnTo>
                      <a:pt x="361" y="31"/>
                    </a:lnTo>
                    <a:lnTo>
                      <a:pt x="355" y="35"/>
                    </a:lnTo>
                    <a:lnTo>
                      <a:pt x="349" y="38"/>
                    </a:lnTo>
                    <a:lnTo>
                      <a:pt x="344" y="42"/>
                    </a:lnTo>
                    <a:lnTo>
                      <a:pt x="338" y="46"/>
                    </a:lnTo>
                    <a:lnTo>
                      <a:pt x="332" y="54"/>
                    </a:lnTo>
                    <a:lnTo>
                      <a:pt x="327" y="57"/>
                    </a:lnTo>
                    <a:lnTo>
                      <a:pt x="321" y="63"/>
                    </a:lnTo>
                    <a:lnTo>
                      <a:pt x="313" y="69"/>
                    </a:lnTo>
                    <a:lnTo>
                      <a:pt x="308" y="74"/>
                    </a:lnTo>
                    <a:lnTo>
                      <a:pt x="300" y="82"/>
                    </a:lnTo>
                    <a:lnTo>
                      <a:pt x="294" y="88"/>
                    </a:lnTo>
                    <a:lnTo>
                      <a:pt x="287" y="93"/>
                    </a:lnTo>
                    <a:lnTo>
                      <a:pt x="283" y="101"/>
                    </a:lnTo>
                    <a:lnTo>
                      <a:pt x="275" y="107"/>
                    </a:lnTo>
                    <a:lnTo>
                      <a:pt x="270" y="114"/>
                    </a:lnTo>
                    <a:lnTo>
                      <a:pt x="266" y="120"/>
                    </a:lnTo>
                    <a:lnTo>
                      <a:pt x="260" y="126"/>
                    </a:lnTo>
                    <a:lnTo>
                      <a:pt x="252" y="133"/>
                    </a:lnTo>
                    <a:lnTo>
                      <a:pt x="249" y="139"/>
                    </a:lnTo>
                    <a:lnTo>
                      <a:pt x="243" y="147"/>
                    </a:lnTo>
                    <a:lnTo>
                      <a:pt x="239" y="152"/>
                    </a:lnTo>
                    <a:lnTo>
                      <a:pt x="235" y="158"/>
                    </a:lnTo>
                    <a:lnTo>
                      <a:pt x="230" y="164"/>
                    </a:lnTo>
                    <a:lnTo>
                      <a:pt x="226" y="169"/>
                    </a:lnTo>
                    <a:lnTo>
                      <a:pt x="222" y="175"/>
                    </a:lnTo>
                    <a:lnTo>
                      <a:pt x="220" y="179"/>
                    </a:lnTo>
                    <a:lnTo>
                      <a:pt x="216" y="185"/>
                    </a:lnTo>
                    <a:lnTo>
                      <a:pt x="213" y="190"/>
                    </a:lnTo>
                    <a:lnTo>
                      <a:pt x="211" y="194"/>
                    </a:lnTo>
                    <a:lnTo>
                      <a:pt x="205" y="202"/>
                    </a:lnTo>
                    <a:lnTo>
                      <a:pt x="201" y="208"/>
                    </a:lnTo>
                    <a:lnTo>
                      <a:pt x="199" y="209"/>
                    </a:lnTo>
                    <a:lnTo>
                      <a:pt x="199" y="213"/>
                    </a:lnTo>
                    <a:lnTo>
                      <a:pt x="3" y="304"/>
                    </a:lnTo>
                    <a:lnTo>
                      <a:pt x="0" y="331"/>
                    </a:lnTo>
                    <a:lnTo>
                      <a:pt x="3" y="329"/>
                    </a:lnTo>
                    <a:lnTo>
                      <a:pt x="9" y="329"/>
                    </a:lnTo>
                    <a:lnTo>
                      <a:pt x="13" y="327"/>
                    </a:lnTo>
                    <a:lnTo>
                      <a:pt x="19" y="327"/>
                    </a:lnTo>
                    <a:lnTo>
                      <a:pt x="26" y="325"/>
                    </a:lnTo>
                    <a:lnTo>
                      <a:pt x="34" y="325"/>
                    </a:lnTo>
                    <a:lnTo>
                      <a:pt x="40" y="325"/>
                    </a:lnTo>
                    <a:lnTo>
                      <a:pt x="49" y="323"/>
                    </a:lnTo>
                    <a:lnTo>
                      <a:pt x="57" y="323"/>
                    </a:lnTo>
                    <a:lnTo>
                      <a:pt x="66" y="322"/>
                    </a:lnTo>
                    <a:lnTo>
                      <a:pt x="76" y="322"/>
                    </a:lnTo>
                    <a:lnTo>
                      <a:pt x="87" y="320"/>
                    </a:lnTo>
                    <a:lnTo>
                      <a:pt x="97" y="318"/>
                    </a:lnTo>
                    <a:lnTo>
                      <a:pt x="108" y="318"/>
                    </a:lnTo>
                    <a:lnTo>
                      <a:pt x="117" y="316"/>
                    </a:lnTo>
                    <a:lnTo>
                      <a:pt x="127" y="316"/>
                    </a:lnTo>
                    <a:lnTo>
                      <a:pt x="138" y="314"/>
                    </a:lnTo>
                    <a:lnTo>
                      <a:pt x="148" y="314"/>
                    </a:lnTo>
                    <a:lnTo>
                      <a:pt x="157" y="310"/>
                    </a:lnTo>
                    <a:lnTo>
                      <a:pt x="167" y="310"/>
                    </a:lnTo>
                    <a:lnTo>
                      <a:pt x="176" y="308"/>
                    </a:lnTo>
                    <a:lnTo>
                      <a:pt x="186" y="308"/>
                    </a:lnTo>
                    <a:lnTo>
                      <a:pt x="194" y="306"/>
                    </a:lnTo>
                    <a:lnTo>
                      <a:pt x="203" y="306"/>
                    </a:lnTo>
                    <a:lnTo>
                      <a:pt x="211" y="304"/>
                    </a:lnTo>
                    <a:lnTo>
                      <a:pt x="218" y="304"/>
                    </a:lnTo>
                    <a:lnTo>
                      <a:pt x="224" y="303"/>
                    </a:lnTo>
                    <a:lnTo>
                      <a:pt x="230" y="303"/>
                    </a:lnTo>
                    <a:lnTo>
                      <a:pt x="233" y="301"/>
                    </a:lnTo>
                    <a:lnTo>
                      <a:pt x="237" y="301"/>
                    </a:lnTo>
                    <a:lnTo>
                      <a:pt x="317" y="238"/>
                    </a:lnTo>
                    <a:lnTo>
                      <a:pt x="313" y="451"/>
                    </a:lnTo>
                    <a:lnTo>
                      <a:pt x="522" y="500"/>
                    </a:lnTo>
                    <a:lnTo>
                      <a:pt x="522" y="5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56" name="Freeform 54">
                <a:extLst>
                  <a:ext uri="{FF2B5EF4-FFF2-40B4-BE49-F238E27FC236}">
                    <a16:creationId xmlns:a16="http://schemas.microsoft.com/office/drawing/2014/main" id="{636FE0F0-6188-4513-84E5-75719256F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993" y="3630160"/>
                <a:ext cx="263525" cy="52705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85" y="374"/>
                  </a:cxn>
                  <a:cxn ang="0">
                    <a:pos x="245" y="587"/>
                  </a:cxn>
                  <a:cxn ang="0">
                    <a:pos x="218" y="657"/>
                  </a:cxn>
                  <a:cxn ang="0">
                    <a:pos x="245" y="663"/>
                  </a:cxn>
                  <a:cxn ang="0">
                    <a:pos x="330" y="559"/>
                  </a:cxn>
                  <a:cxn ang="0">
                    <a:pos x="199" y="313"/>
                  </a:cxn>
                  <a:cxn ang="0">
                    <a:pos x="136" y="0"/>
                  </a:cxn>
                  <a:cxn ang="0">
                    <a:pos x="0" y="184"/>
                  </a:cxn>
                  <a:cxn ang="0">
                    <a:pos x="0" y="184"/>
                  </a:cxn>
                </a:cxnLst>
                <a:rect l="0" t="0" r="r" b="b"/>
                <a:pathLst>
                  <a:path w="330" h="663">
                    <a:moveTo>
                      <a:pt x="0" y="184"/>
                    </a:moveTo>
                    <a:lnTo>
                      <a:pt x="85" y="374"/>
                    </a:lnTo>
                    <a:lnTo>
                      <a:pt x="245" y="587"/>
                    </a:lnTo>
                    <a:lnTo>
                      <a:pt x="218" y="657"/>
                    </a:lnTo>
                    <a:lnTo>
                      <a:pt x="245" y="663"/>
                    </a:lnTo>
                    <a:lnTo>
                      <a:pt x="330" y="559"/>
                    </a:lnTo>
                    <a:lnTo>
                      <a:pt x="199" y="313"/>
                    </a:lnTo>
                    <a:lnTo>
                      <a:pt x="136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57" name="Freeform 55">
                <a:extLst>
                  <a:ext uri="{FF2B5EF4-FFF2-40B4-BE49-F238E27FC236}">
                    <a16:creationId xmlns:a16="http://schemas.microsoft.com/office/drawing/2014/main" id="{E506FF3C-2BC3-45D5-826E-6717DBC9A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130" y="3145972"/>
                <a:ext cx="146050" cy="146050"/>
              </a:xfrm>
              <a:custGeom>
                <a:avLst/>
                <a:gdLst/>
                <a:ahLst/>
                <a:cxnLst>
                  <a:cxn ang="0">
                    <a:pos x="69" y="183"/>
                  </a:cxn>
                  <a:cxn ang="0">
                    <a:pos x="86" y="185"/>
                  </a:cxn>
                  <a:cxn ang="0">
                    <a:pos x="103" y="185"/>
                  </a:cxn>
                  <a:cxn ang="0">
                    <a:pos x="122" y="179"/>
                  </a:cxn>
                  <a:cxn ang="0">
                    <a:pos x="137" y="171"/>
                  </a:cxn>
                  <a:cxn ang="0">
                    <a:pos x="151" y="162"/>
                  </a:cxn>
                  <a:cxn ang="0">
                    <a:pos x="164" y="150"/>
                  </a:cxn>
                  <a:cxn ang="0">
                    <a:pos x="173" y="135"/>
                  </a:cxn>
                  <a:cxn ang="0">
                    <a:pos x="181" y="116"/>
                  </a:cxn>
                  <a:cxn ang="0">
                    <a:pos x="183" y="99"/>
                  </a:cxn>
                  <a:cxn ang="0">
                    <a:pos x="183" y="80"/>
                  </a:cxn>
                  <a:cxn ang="0">
                    <a:pos x="179" y="63"/>
                  </a:cxn>
                  <a:cxn ang="0">
                    <a:pos x="171" y="46"/>
                  </a:cxn>
                  <a:cxn ang="0">
                    <a:pos x="162" y="33"/>
                  </a:cxn>
                  <a:cxn ang="0">
                    <a:pos x="149" y="19"/>
                  </a:cxn>
                  <a:cxn ang="0">
                    <a:pos x="133" y="10"/>
                  </a:cxn>
                  <a:cxn ang="0">
                    <a:pos x="116" y="2"/>
                  </a:cxn>
                  <a:cxn ang="0">
                    <a:pos x="99" y="0"/>
                  </a:cxn>
                  <a:cxn ang="0">
                    <a:pos x="80" y="0"/>
                  </a:cxn>
                  <a:cxn ang="0">
                    <a:pos x="63" y="4"/>
                  </a:cxn>
                  <a:cxn ang="0">
                    <a:pos x="46" y="12"/>
                  </a:cxn>
                  <a:cxn ang="0">
                    <a:pos x="33" y="23"/>
                  </a:cxn>
                  <a:cxn ang="0">
                    <a:pos x="19" y="36"/>
                  </a:cxn>
                  <a:cxn ang="0">
                    <a:pos x="10" y="52"/>
                  </a:cxn>
                  <a:cxn ang="0">
                    <a:pos x="2" y="69"/>
                  </a:cxn>
                  <a:cxn ang="0">
                    <a:pos x="0" y="86"/>
                  </a:cxn>
                  <a:cxn ang="0">
                    <a:pos x="0" y="105"/>
                  </a:cxn>
                  <a:cxn ang="0">
                    <a:pos x="4" y="122"/>
                  </a:cxn>
                  <a:cxn ang="0">
                    <a:pos x="12" y="137"/>
                  </a:cxn>
                  <a:cxn ang="0">
                    <a:pos x="21" y="152"/>
                  </a:cxn>
                  <a:cxn ang="0">
                    <a:pos x="35" y="164"/>
                  </a:cxn>
                  <a:cxn ang="0">
                    <a:pos x="50" y="175"/>
                  </a:cxn>
                  <a:cxn ang="0">
                    <a:pos x="59" y="179"/>
                  </a:cxn>
                </a:cxnLst>
                <a:rect l="0" t="0" r="r" b="b"/>
                <a:pathLst>
                  <a:path w="185" h="185">
                    <a:moveTo>
                      <a:pt x="59" y="179"/>
                    </a:moveTo>
                    <a:lnTo>
                      <a:pt x="69" y="183"/>
                    </a:lnTo>
                    <a:lnTo>
                      <a:pt x="76" y="185"/>
                    </a:lnTo>
                    <a:lnTo>
                      <a:pt x="86" y="185"/>
                    </a:lnTo>
                    <a:lnTo>
                      <a:pt x="95" y="185"/>
                    </a:lnTo>
                    <a:lnTo>
                      <a:pt x="103" y="185"/>
                    </a:lnTo>
                    <a:lnTo>
                      <a:pt x="113" y="183"/>
                    </a:lnTo>
                    <a:lnTo>
                      <a:pt x="122" y="179"/>
                    </a:lnTo>
                    <a:lnTo>
                      <a:pt x="130" y="177"/>
                    </a:lnTo>
                    <a:lnTo>
                      <a:pt x="137" y="171"/>
                    </a:lnTo>
                    <a:lnTo>
                      <a:pt x="145" y="168"/>
                    </a:lnTo>
                    <a:lnTo>
                      <a:pt x="151" y="162"/>
                    </a:lnTo>
                    <a:lnTo>
                      <a:pt x="158" y="158"/>
                    </a:lnTo>
                    <a:lnTo>
                      <a:pt x="164" y="150"/>
                    </a:lnTo>
                    <a:lnTo>
                      <a:pt x="170" y="143"/>
                    </a:lnTo>
                    <a:lnTo>
                      <a:pt x="173" y="135"/>
                    </a:lnTo>
                    <a:lnTo>
                      <a:pt x="179" y="126"/>
                    </a:lnTo>
                    <a:lnTo>
                      <a:pt x="181" y="116"/>
                    </a:lnTo>
                    <a:lnTo>
                      <a:pt x="183" y="109"/>
                    </a:lnTo>
                    <a:lnTo>
                      <a:pt x="183" y="99"/>
                    </a:lnTo>
                    <a:lnTo>
                      <a:pt x="185" y="90"/>
                    </a:lnTo>
                    <a:lnTo>
                      <a:pt x="183" y="80"/>
                    </a:lnTo>
                    <a:lnTo>
                      <a:pt x="181" y="71"/>
                    </a:lnTo>
                    <a:lnTo>
                      <a:pt x="179" y="63"/>
                    </a:lnTo>
                    <a:lnTo>
                      <a:pt x="177" y="55"/>
                    </a:lnTo>
                    <a:lnTo>
                      <a:pt x="171" y="46"/>
                    </a:lnTo>
                    <a:lnTo>
                      <a:pt x="166" y="38"/>
                    </a:lnTo>
                    <a:lnTo>
                      <a:pt x="162" y="33"/>
                    </a:lnTo>
                    <a:lnTo>
                      <a:pt x="156" y="25"/>
                    </a:lnTo>
                    <a:lnTo>
                      <a:pt x="149" y="19"/>
                    </a:lnTo>
                    <a:lnTo>
                      <a:pt x="141" y="15"/>
                    </a:lnTo>
                    <a:lnTo>
                      <a:pt x="133" y="10"/>
                    </a:lnTo>
                    <a:lnTo>
                      <a:pt x="126" y="8"/>
                    </a:lnTo>
                    <a:lnTo>
                      <a:pt x="116" y="2"/>
                    </a:lnTo>
                    <a:lnTo>
                      <a:pt x="109" y="0"/>
                    </a:lnTo>
                    <a:lnTo>
                      <a:pt x="99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1" y="2"/>
                    </a:lnTo>
                    <a:lnTo>
                      <a:pt x="63" y="4"/>
                    </a:lnTo>
                    <a:lnTo>
                      <a:pt x="56" y="8"/>
                    </a:lnTo>
                    <a:lnTo>
                      <a:pt x="46" y="12"/>
                    </a:lnTo>
                    <a:lnTo>
                      <a:pt x="38" y="17"/>
                    </a:lnTo>
                    <a:lnTo>
                      <a:pt x="33" y="23"/>
                    </a:lnTo>
                    <a:lnTo>
                      <a:pt x="25" y="29"/>
                    </a:lnTo>
                    <a:lnTo>
                      <a:pt x="19" y="36"/>
                    </a:lnTo>
                    <a:lnTo>
                      <a:pt x="16" y="44"/>
                    </a:lnTo>
                    <a:lnTo>
                      <a:pt x="10" y="52"/>
                    </a:lnTo>
                    <a:lnTo>
                      <a:pt x="8" y="61"/>
                    </a:lnTo>
                    <a:lnTo>
                      <a:pt x="2" y="69"/>
                    </a:lnTo>
                    <a:lnTo>
                      <a:pt x="0" y="76"/>
                    </a:lnTo>
                    <a:lnTo>
                      <a:pt x="0" y="86"/>
                    </a:lnTo>
                    <a:lnTo>
                      <a:pt x="0" y="95"/>
                    </a:lnTo>
                    <a:lnTo>
                      <a:pt x="0" y="105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0"/>
                    </a:lnTo>
                    <a:lnTo>
                      <a:pt x="12" y="137"/>
                    </a:lnTo>
                    <a:lnTo>
                      <a:pt x="16" y="145"/>
                    </a:lnTo>
                    <a:lnTo>
                      <a:pt x="21" y="152"/>
                    </a:lnTo>
                    <a:lnTo>
                      <a:pt x="29" y="160"/>
                    </a:lnTo>
                    <a:lnTo>
                      <a:pt x="35" y="164"/>
                    </a:lnTo>
                    <a:lnTo>
                      <a:pt x="42" y="169"/>
                    </a:lnTo>
                    <a:lnTo>
                      <a:pt x="50" y="175"/>
                    </a:lnTo>
                    <a:lnTo>
                      <a:pt x="59" y="179"/>
                    </a:lnTo>
                    <a:lnTo>
                      <a:pt x="59" y="1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52" name="Freeform 109">
              <a:extLst>
                <a:ext uri="{FF2B5EF4-FFF2-40B4-BE49-F238E27FC236}">
                  <a16:creationId xmlns:a16="http://schemas.microsoft.com/office/drawing/2014/main" id="{51273967-EF83-45BF-BC3B-43E47A21C9CA}"/>
                </a:ext>
              </a:extLst>
            </p:cNvPr>
            <p:cNvSpPr/>
            <p:nvPr/>
          </p:nvSpPr>
          <p:spPr>
            <a:xfrm>
              <a:off x="5885543" y="3759200"/>
              <a:ext cx="91924" cy="130629"/>
            </a:xfrm>
            <a:custGeom>
              <a:avLst/>
              <a:gdLst>
                <a:gd name="connsiteX0" fmla="*/ 0 w 91924"/>
                <a:gd name="connsiteY0" fmla="*/ 2419 h 130629"/>
                <a:gd name="connsiteX1" fmla="*/ 31447 w 91924"/>
                <a:gd name="connsiteY1" fmla="*/ 0 h 130629"/>
                <a:gd name="connsiteX2" fmla="*/ 82247 w 91924"/>
                <a:gd name="connsiteY2" fmla="*/ 29029 h 130629"/>
                <a:gd name="connsiteX3" fmla="*/ 91924 w 91924"/>
                <a:gd name="connsiteY3" fmla="*/ 91924 h 130629"/>
                <a:gd name="connsiteX4" fmla="*/ 77409 w 91924"/>
                <a:gd name="connsiteY4" fmla="*/ 130629 h 130629"/>
                <a:gd name="connsiteX5" fmla="*/ 29028 w 91924"/>
                <a:gd name="connsiteY5" fmla="*/ 113695 h 130629"/>
                <a:gd name="connsiteX6" fmla="*/ 0 w 91924"/>
                <a:gd name="connsiteY6" fmla="*/ 241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24" h="130629">
                  <a:moveTo>
                    <a:pt x="0" y="2419"/>
                  </a:moveTo>
                  <a:lnTo>
                    <a:pt x="31447" y="0"/>
                  </a:lnTo>
                  <a:lnTo>
                    <a:pt x="82247" y="29029"/>
                  </a:lnTo>
                  <a:lnTo>
                    <a:pt x="91924" y="91924"/>
                  </a:lnTo>
                  <a:lnTo>
                    <a:pt x="77409" y="130629"/>
                  </a:lnTo>
                  <a:lnTo>
                    <a:pt x="29028" y="113695"/>
                  </a:lnTo>
                  <a:lnTo>
                    <a:pt x="0" y="2419"/>
                  </a:lnTo>
                  <a:close/>
                </a:path>
              </a:pathLst>
            </a:cu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Isosceles Triangle 252">
              <a:extLst>
                <a:ext uri="{FF2B5EF4-FFF2-40B4-BE49-F238E27FC236}">
                  <a16:creationId xmlns:a16="http://schemas.microsoft.com/office/drawing/2014/main" id="{9705770F-F356-4027-831D-A92DE73E002C}"/>
                </a:ext>
              </a:extLst>
            </p:cNvPr>
            <p:cNvSpPr/>
            <p:nvPr/>
          </p:nvSpPr>
          <p:spPr>
            <a:xfrm>
              <a:off x="5741344" y="3939739"/>
              <a:ext cx="268542" cy="295735"/>
            </a:xfrm>
            <a:prstGeom prst="triangl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8" name="Text Box 55">
            <a:extLst>
              <a:ext uri="{FF2B5EF4-FFF2-40B4-BE49-F238E27FC236}">
                <a16:creationId xmlns:a16="http://schemas.microsoft.com/office/drawing/2014/main" id="{809C20EA-751B-4670-BDB2-2DC43D03F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56" y="1296806"/>
            <a:ext cx="194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Environmental/ Commercial Chemicals</a:t>
            </a:r>
          </a:p>
        </p:txBody>
      </p:sp>
      <p:cxnSp>
        <p:nvCxnSpPr>
          <p:cNvPr id="259" name="Elbow Connector 116">
            <a:extLst>
              <a:ext uri="{FF2B5EF4-FFF2-40B4-BE49-F238E27FC236}">
                <a16:creationId xmlns:a16="http://schemas.microsoft.com/office/drawing/2014/main" id="{1BC3080C-5A4C-4244-9867-AB24FFBCEE00}"/>
              </a:ext>
            </a:extLst>
          </p:cNvPr>
          <p:cNvCxnSpPr>
            <a:cxnSpLocks/>
            <a:stCxn id="258" idx="2"/>
            <a:endCxn id="226" idx="0"/>
          </p:cNvCxnSpPr>
          <p:nvPr/>
        </p:nvCxnSpPr>
        <p:spPr bwMode="auto">
          <a:xfrm rot="16200000" flipH="1">
            <a:off x="1875339" y="1648688"/>
            <a:ext cx="448950" cy="66851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0" name="Elbow Connector 117">
            <a:extLst>
              <a:ext uri="{FF2B5EF4-FFF2-40B4-BE49-F238E27FC236}">
                <a16:creationId xmlns:a16="http://schemas.microsoft.com/office/drawing/2014/main" id="{D629395D-24BD-4A9F-B7A2-FE9566A3ED6A}"/>
              </a:ext>
            </a:extLst>
          </p:cNvPr>
          <p:cNvCxnSpPr>
            <a:cxnSpLocks/>
            <a:stCxn id="258" idx="2"/>
            <a:endCxn id="223" idx="0"/>
          </p:cNvCxnSpPr>
          <p:nvPr/>
        </p:nvCxnSpPr>
        <p:spPr bwMode="auto">
          <a:xfrm rot="5400000">
            <a:off x="1181605" y="1623470"/>
            <a:ext cx="448951" cy="71895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1" name="TextBox 30">
            <a:extLst>
              <a:ext uri="{FF2B5EF4-FFF2-40B4-BE49-F238E27FC236}">
                <a16:creationId xmlns:a16="http://schemas.microsoft.com/office/drawing/2014/main" id="{2BBE94B1-7606-4AE7-BC1D-A6834BE3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257" y="6316553"/>
            <a:ext cx="19821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err="1"/>
              <a:t>Rotroff</a:t>
            </a:r>
            <a:r>
              <a:rPr lang="en-US" sz="1000" dirty="0"/>
              <a:t> </a:t>
            </a:r>
            <a:r>
              <a:rPr lang="en-US" sz="1000" i="1" dirty="0"/>
              <a:t>et al., </a:t>
            </a:r>
            <a:r>
              <a:rPr lang="en-US" sz="1000" i="1" dirty="0" err="1"/>
              <a:t>Tox</a:t>
            </a:r>
            <a:r>
              <a:rPr lang="en-US" sz="1000" i="1" dirty="0"/>
              <a:t> Sci.</a:t>
            </a:r>
            <a:r>
              <a:rPr lang="en-US" sz="1000" dirty="0"/>
              <a:t>, 2010</a:t>
            </a:r>
          </a:p>
          <a:p>
            <a:r>
              <a:rPr lang="en-US" sz="1000" dirty="0"/>
              <a:t>Wetmore </a:t>
            </a:r>
            <a:r>
              <a:rPr lang="en-US" sz="1000" i="1" dirty="0"/>
              <a:t>et al., </a:t>
            </a:r>
            <a:r>
              <a:rPr lang="en-US" sz="1000" i="1" dirty="0" err="1"/>
              <a:t>Tox</a:t>
            </a:r>
            <a:r>
              <a:rPr lang="en-US" sz="1000" i="1" dirty="0"/>
              <a:t> Sci.,</a:t>
            </a:r>
            <a:r>
              <a:rPr lang="en-US" sz="1000" dirty="0"/>
              <a:t> 2012</a:t>
            </a:r>
          </a:p>
        </p:txBody>
      </p:sp>
      <p:pic>
        <p:nvPicPr>
          <p:cNvPr id="262" name="Picture 261">
            <a:extLst>
              <a:ext uri="{FF2B5EF4-FFF2-40B4-BE49-F238E27FC236}">
                <a16:creationId xmlns:a16="http://schemas.microsoft.com/office/drawing/2014/main" id="{CB35C25B-27E1-40A2-890B-7A92D5475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6" t="3474" r="57488" b="83115"/>
          <a:stretch/>
        </p:blipFill>
        <p:spPr>
          <a:xfrm>
            <a:off x="9355652" y="1376760"/>
            <a:ext cx="2439289" cy="577905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037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618E-6 -3.34278E-6 L -1.85618E-6 0.16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5921E-6 2.10402E-6 L -0.47538 -0.2094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185" grpId="0"/>
      <p:bldP spid="192" grpId="0"/>
      <p:bldP spid="192" grpId="1"/>
      <p:bldP spid="193" grpId="0" animBg="1"/>
      <p:bldP spid="202" grpId="0"/>
      <p:bldP spid="202" grpId="1"/>
      <p:bldP spid="206" grpId="0"/>
      <p:bldP spid="207" grpId="0"/>
      <p:bldP spid="218" grpId="0"/>
      <p:bldP spid="222" grpId="0"/>
      <p:bldP spid="222" grpId="1"/>
      <p:bldP spid="224" grpId="0"/>
      <p:bldP spid="225" grpId="0"/>
      <p:bldP spid="227" grpId="0" animBg="1"/>
      <p:bldP spid="231" grpId="0"/>
      <p:bldP spid="2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007936" y="63375"/>
            <a:ext cx="9862172" cy="1143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Comparing Assay Bioactivity with Exposure Provides Risk Context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CF2C270F-CF37-415F-808E-A5CDCAAB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186" r="3287" b="10920"/>
          <a:stretch>
            <a:fillRect/>
          </a:stretch>
        </p:blipFill>
        <p:spPr bwMode="auto">
          <a:xfrm>
            <a:off x="1" y="1297564"/>
            <a:ext cx="2973935" cy="242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3" descr="82511-FIG3B.emf">
            <a:extLst>
              <a:ext uri="{FF2B5EF4-FFF2-40B4-BE49-F238E27FC236}">
                <a16:creationId xmlns:a16="http://schemas.microsoft.com/office/drawing/2014/main" id="{E1930ADA-E332-48F4-A10B-6147AB427D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20" t="5118" r="4537" b="13211"/>
          <a:stretch>
            <a:fillRect/>
          </a:stretch>
        </p:blipFill>
        <p:spPr bwMode="auto">
          <a:xfrm>
            <a:off x="6383277" y="1893499"/>
            <a:ext cx="4972218" cy="39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 descr="82511-FIG3C.emf">
            <a:extLst>
              <a:ext uri="{FF2B5EF4-FFF2-40B4-BE49-F238E27FC236}">
                <a16:creationId xmlns:a16="http://schemas.microsoft.com/office/drawing/2014/main" id="{EE0245AC-AB33-40CE-8040-70FA1ACE5A6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7024" t="6060" r="4660" b="20433"/>
          <a:stretch>
            <a:fillRect/>
          </a:stretch>
        </p:blipFill>
        <p:spPr bwMode="auto">
          <a:xfrm>
            <a:off x="244385" y="3876237"/>
            <a:ext cx="2823555" cy="229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 descr="82511-FIG3C.emf">
            <a:extLst>
              <a:ext uri="{FF2B5EF4-FFF2-40B4-BE49-F238E27FC236}">
                <a16:creationId xmlns:a16="http://schemas.microsoft.com/office/drawing/2014/main" id="{67765DE6-B686-4664-99D2-06792DDBDE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660" t="6060" r="87920" b="14146"/>
          <a:stretch>
            <a:fillRect/>
          </a:stretch>
        </p:blipFill>
        <p:spPr bwMode="auto">
          <a:xfrm>
            <a:off x="17813" y="3513461"/>
            <a:ext cx="374073" cy="306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ight Brace 37">
            <a:extLst>
              <a:ext uri="{FF2B5EF4-FFF2-40B4-BE49-F238E27FC236}">
                <a16:creationId xmlns:a16="http://schemas.microsoft.com/office/drawing/2014/main" id="{6BF013DE-0065-4622-90F5-168E081A39D1}"/>
              </a:ext>
            </a:extLst>
          </p:cNvPr>
          <p:cNvSpPr/>
          <p:nvPr/>
        </p:nvSpPr>
        <p:spPr>
          <a:xfrm>
            <a:off x="11277028" y="3220078"/>
            <a:ext cx="45719" cy="30811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9525F7-54AC-4EC6-A951-5BB264E864F1}"/>
              </a:ext>
            </a:extLst>
          </p:cNvPr>
          <p:cNvSpPr txBox="1"/>
          <p:nvPr/>
        </p:nvSpPr>
        <p:spPr>
          <a:xfrm>
            <a:off x="11277028" y="3125934"/>
            <a:ext cx="91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Assay Bioactivity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B35A8E0-DB58-45E8-835F-92F987EA8364}"/>
              </a:ext>
            </a:extLst>
          </p:cNvPr>
          <p:cNvSpPr/>
          <p:nvPr/>
        </p:nvSpPr>
        <p:spPr>
          <a:xfrm>
            <a:off x="11253507" y="4010212"/>
            <a:ext cx="46380" cy="20209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444A1C-7CE4-404C-BC54-469A60210FA3}"/>
              </a:ext>
            </a:extLst>
          </p:cNvPr>
          <p:cNvSpPr txBox="1"/>
          <p:nvPr/>
        </p:nvSpPr>
        <p:spPr>
          <a:xfrm>
            <a:off x="11277028" y="3880425"/>
            <a:ext cx="91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Exposure Range</a:t>
            </a:r>
          </a:p>
        </p:txBody>
      </p:sp>
      <p:sp>
        <p:nvSpPr>
          <p:cNvPr id="42" name="TextBox 30">
            <a:extLst>
              <a:ext uri="{FF2B5EF4-FFF2-40B4-BE49-F238E27FC236}">
                <a16:creationId xmlns:a16="http://schemas.microsoft.com/office/drawing/2014/main" id="{04096586-5279-462B-B891-83C96990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722" y="6447773"/>
            <a:ext cx="22616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/>
              <a:t>Wetmore </a:t>
            </a:r>
            <a:r>
              <a:rPr lang="en-US" sz="1100" i="1" dirty="0"/>
              <a:t>et al., Tox Sci.,</a:t>
            </a:r>
            <a:r>
              <a:rPr lang="en-US" sz="1100" dirty="0"/>
              <a:t> 2012</a:t>
            </a:r>
          </a:p>
        </p:txBody>
      </p:sp>
      <p:pic>
        <p:nvPicPr>
          <p:cNvPr id="43" name="Picture 13" descr="82511-FIG3B.emf">
            <a:extLst>
              <a:ext uri="{FF2B5EF4-FFF2-40B4-BE49-F238E27FC236}">
                <a16:creationId xmlns:a16="http://schemas.microsoft.com/office/drawing/2014/main" id="{89C88698-7D74-4F76-B021-6CC64B1A7F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20" t="5118" r="4537" b="13211"/>
          <a:stretch>
            <a:fillRect/>
          </a:stretch>
        </p:blipFill>
        <p:spPr bwMode="auto">
          <a:xfrm>
            <a:off x="3021893" y="1251368"/>
            <a:ext cx="3213677" cy="254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0" descr="Fig3D-0830-3.emf">
            <a:extLst>
              <a:ext uri="{FF2B5EF4-FFF2-40B4-BE49-F238E27FC236}">
                <a16:creationId xmlns:a16="http://schemas.microsoft.com/office/drawing/2014/main" id="{88A9796F-DDD9-4FDC-BF77-0BC659014F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572" t="3421" r="3265" b="17118"/>
          <a:stretch>
            <a:fillRect/>
          </a:stretch>
        </p:blipFill>
        <p:spPr bwMode="auto">
          <a:xfrm>
            <a:off x="2981717" y="3751155"/>
            <a:ext cx="3361384" cy="241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BF5D2C-14E9-4726-AAE1-ACDC0BCA95AD}"/>
              </a:ext>
            </a:extLst>
          </p:cNvPr>
          <p:cNvSpPr txBox="1"/>
          <p:nvPr/>
        </p:nvSpPr>
        <p:spPr>
          <a:xfrm>
            <a:off x="7479748" y="1080023"/>
            <a:ext cx="4493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Majority of chemicals have exposure well below threshold for bioactivity for</a:t>
            </a:r>
          </a:p>
          <a:p>
            <a:r>
              <a:rPr lang="en-US" sz="2000" dirty="0"/>
              <a:t>non-intentional exposure scenarios</a:t>
            </a:r>
          </a:p>
        </p:txBody>
      </p:sp>
    </p:spTree>
    <p:extLst>
      <p:ext uri="{BB962C8B-B14F-4D97-AF65-F5344CB8AC3E}">
        <p14:creationId xmlns:p14="http://schemas.microsoft.com/office/powerpoint/2010/main" val="72538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828800" y="63375"/>
            <a:ext cx="10041308" cy="1143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 Throughput Assays Provide a Conservative Estimate of a No/Low Effect Dose from a Traditional Animal Test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A006163-8207-4FC4-9206-A2C8FD79D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88" t="2794" r="1876" b="81260"/>
          <a:stretch/>
        </p:blipFill>
        <p:spPr>
          <a:xfrm>
            <a:off x="10974344" y="1247485"/>
            <a:ext cx="842909" cy="687124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D0F346-34DE-4DF5-AE6C-C0D81BD52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923"/>
          <a:stretch/>
        </p:blipFill>
        <p:spPr>
          <a:xfrm>
            <a:off x="2440163" y="1247485"/>
            <a:ext cx="6638397" cy="5293628"/>
          </a:xfrm>
          <a:prstGeom prst="rect">
            <a:avLst/>
          </a:prstGeom>
        </p:spPr>
      </p:pic>
      <p:sp>
        <p:nvSpPr>
          <p:cNvPr id="16" name="Down Arrow 19">
            <a:extLst>
              <a:ext uri="{FF2B5EF4-FFF2-40B4-BE49-F238E27FC236}">
                <a16:creationId xmlns:a16="http://schemas.microsoft.com/office/drawing/2014/main" id="{FF45B6FA-EBD5-47B0-9F9E-0BF2AE8558E6}"/>
              </a:ext>
            </a:extLst>
          </p:cNvPr>
          <p:cNvSpPr/>
          <p:nvPr/>
        </p:nvSpPr>
        <p:spPr>
          <a:xfrm>
            <a:off x="1404492" y="5199798"/>
            <a:ext cx="781050" cy="952500"/>
          </a:xfrm>
          <a:prstGeom prst="down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POD</a:t>
            </a:r>
            <a:r>
              <a:rPr kumimoji="0" lang="en-US" sz="1200" b="0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POD</a:t>
            </a:r>
            <a:r>
              <a:rPr lang="en-US" sz="1200" kern="0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</a:rPr>
              <a:t>ToxCast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own Arrow 20">
            <a:extLst>
              <a:ext uri="{FF2B5EF4-FFF2-40B4-BE49-F238E27FC236}">
                <a16:creationId xmlns:a16="http://schemas.microsoft.com/office/drawing/2014/main" id="{9DCDA3DD-3B7E-429A-8242-D2E651CF9B40}"/>
              </a:ext>
            </a:extLst>
          </p:cNvPr>
          <p:cNvSpPr/>
          <p:nvPr/>
        </p:nvSpPr>
        <p:spPr>
          <a:xfrm flipV="1">
            <a:off x="1396844" y="2437548"/>
            <a:ext cx="796345" cy="2743975"/>
          </a:xfrm>
          <a:prstGeom prst="down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</a:t>
            </a:r>
            <a:r>
              <a:rPr lang="en-US" sz="1200" b="1" kern="0" baseline="-25000" dirty="0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ea typeface="+mn-ea"/>
              </a:rPr>
              <a:t>ToxCast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conservative</a:t>
            </a:r>
          </a:p>
        </p:txBody>
      </p:sp>
      <p:sp>
        <p:nvSpPr>
          <p:cNvPr id="18" name="Down Arrow 21">
            <a:extLst>
              <a:ext uri="{FF2B5EF4-FFF2-40B4-BE49-F238E27FC236}">
                <a16:creationId xmlns:a16="http://schemas.microsoft.com/office/drawing/2014/main" id="{63896FB1-6E0C-4E86-9C30-D97BF6296192}"/>
              </a:ext>
            </a:extLst>
          </p:cNvPr>
          <p:cNvSpPr/>
          <p:nvPr/>
        </p:nvSpPr>
        <p:spPr>
          <a:xfrm rot="10800000">
            <a:off x="1412139" y="1260656"/>
            <a:ext cx="781050" cy="1176891"/>
          </a:xfrm>
          <a:prstGeom prst="down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POD</a:t>
            </a:r>
            <a:r>
              <a:rPr lang="en-US" sz="1200" kern="0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</a:rPr>
              <a:t>ToxCast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&lt;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ExpoCast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95%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F86C2-2C45-4E96-A8BB-5D150F2DD854}"/>
              </a:ext>
            </a:extLst>
          </p:cNvPr>
          <p:cNvGrpSpPr/>
          <p:nvPr/>
        </p:nvGrpSpPr>
        <p:grpSpPr>
          <a:xfrm>
            <a:off x="9189000" y="1646361"/>
            <a:ext cx="2485961" cy="4423607"/>
            <a:chOff x="6580326" y="1623325"/>
            <a:chExt cx="2485961" cy="4423607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3C9E2DF1-5009-4DF5-B5AB-EBB0F501FD1F}"/>
                </a:ext>
              </a:extLst>
            </p:cNvPr>
            <p:cNvSpPr/>
            <p:nvPr/>
          </p:nvSpPr>
          <p:spPr>
            <a:xfrm>
              <a:off x="6580326" y="1623325"/>
              <a:ext cx="341832" cy="4423607"/>
            </a:xfrm>
            <a:prstGeom prst="rightBrace">
              <a:avLst>
                <a:gd name="adj1" fmla="val 8333"/>
                <a:gd name="adj2" fmla="val 13131"/>
              </a:avLst>
            </a:prstGeom>
            <a:noFill/>
            <a:ln w="349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24100E7B-5647-4C9E-8FD9-943DE8F7D539}"/>
                </a:ext>
              </a:extLst>
            </p:cNvPr>
            <p:cNvSpPr txBox="1">
              <a:spLocks/>
            </p:cNvSpPr>
            <p:nvPr/>
          </p:nvSpPr>
          <p:spPr>
            <a:xfrm>
              <a:off x="7174817" y="1695594"/>
              <a:ext cx="1891470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Calibri" panose="020F0502020204030204"/>
                </a:rPr>
                <a:t>Total = </a:t>
              </a:r>
            </a:p>
            <a:p>
              <a:pPr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Calibri" panose="020F0502020204030204"/>
                </a:rPr>
                <a:t>380 chemicals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77265BC-2850-4FD2-90E3-6420D9D1F9F4}"/>
              </a:ext>
            </a:extLst>
          </p:cNvPr>
          <p:cNvSpPr txBox="1">
            <a:spLocks/>
          </p:cNvSpPr>
          <p:nvPr/>
        </p:nvSpPr>
        <p:spPr>
          <a:xfrm>
            <a:off x="9189000" y="2682455"/>
            <a:ext cx="2206799" cy="854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z="1600" i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For ~91.3% of the chemicals, HT assays provided conservative estimate of in vivo effect levels.</a:t>
            </a:r>
          </a:p>
          <a:p>
            <a:pPr lvl="1" fontAlgn="auto">
              <a:spcAft>
                <a:spcPts val="0"/>
              </a:spcAft>
            </a:pPr>
            <a:r>
              <a:rPr lang="en-US" sz="1600" i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(~130-fold with human HT</a:t>
            </a:r>
          </a:p>
          <a:p>
            <a:pPr lvl="1" fontAlgn="auto">
              <a:spcAft>
                <a:spcPts val="0"/>
              </a:spcAft>
            </a:pPr>
            <a:r>
              <a:rPr lang="en-US" sz="1600" i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~40-fold with rat TK)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0F41FE-59E4-415A-A65E-AE14D7329D60}"/>
              </a:ext>
            </a:extLst>
          </p:cNvPr>
          <p:cNvSpPr txBox="1"/>
          <p:nvPr/>
        </p:nvSpPr>
        <p:spPr>
          <a:xfrm>
            <a:off x="8082155" y="3627238"/>
            <a:ext cx="9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Exposure Models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7EADFB65-ECAA-4228-BDCC-EED7DFAFC89B}"/>
              </a:ext>
            </a:extLst>
          </p:cNvPr>
          <p:cNvSpPr/>
          <p:nvPr/>
        </p:nvSpPr>
        <p:spPr>
          <a:xfrm>
            <a:off x="9260109" y="5478896"/>
            <a:ext cx="341832" cy="599097"/>
          </a:xfrm>
          <a:prstGeom prst="rightBrace">
            <a:avLst>
              <a:gd name="adj1" fmla="val 14384"/>
              <a:gd name="adj2" fmla="val 45321"/>
            </a:avLst>
          </a:prstGeom>
          <a:noFill/>
          <a:ln w="349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F3B1F12-D2B5-4A0B-9C59-30C9075E313C}"/>
              </a:ext>
            </a:extLst>
          </p:cNvPr>
          <p:cNvSpPr txBox="1">
            <a:spLocks/>
          </p:cNvSpPr>
          <p:nvPr/>
        </p:nvSpPr>
        <p:spPr>
          <a:xfrm>
            <a:off x="9453724" y="5426961"/>
            <a:ext cx="1677350" cy="854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z="1600" i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Missing an important component of biology?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646A9D-E8A8-4EFC-B773-C9589F001DEB}"/>
              </a:ext>
            </a:extLst>
          </p:cNvPr>
          <p:cNvSpPr txBox="1"/>
          <p:nvPr/>
        </p:nvSpPr>
        <p:spPr>
          <a:xfrm>
            <a:off x="8082155" y="4218865"/>
            <a:ext cx="9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9A6D"/>
                </a:solidFill>
                <a:latin typeface="Calibri" panose="020F0502020204030204"/>
                <a:ea typeface="+mn-ea"/>
              </a:rPr>
              <a:t>HT Assays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F36FB4-B25C-49C5-B91D-3252850422ED}"/>
              </a:ext>
            </a:extLst>
          </p:cNvPr>
          <p:cNvSpPr txBox="1"/>
          <p:nvPr/>
        </p:nvSpPr>
        <p:spPr>
          <a:xfrm>
            <a:off x="8075776" y="4786022"/>
            <a:ext cx="114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E59B00"/>
                </a:solidFill>
                <a:latin typeface="Calibri" panose="020F0502020204030204"/>
                <a:ea typeface="+mn-ea"/>
              </a:rPr>
              <a:t>Traditional Tox Studies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1C3DC1-DB8F-48D5-BC8A-B2803C75D9CF}"/>
              </a:ext>
            </a:extLst>
          </p:cNvPr>
          <p:cNvSpPr/>
          <p:nvPr/>
        </p:nvSpPr>
        <p:spPr bwMode="auto">
          <a:xfrm>
            <a:off x="7776673" y="3809536"/>
            <a:ext cx="170916" cy="181576"/>
          </a:xfrm>
          <a:prstGeom prst="ellipse">
            <a:avLst/>
          </a:prstGeom>
          <a:solidFill>
            <a:srgbClr val="9191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C764F80-115B-4A07-9511-CE41F2FC26FC}"/>
              </a:ext>
            </a:extLst>
          </p:cNvPr>
          <p:cNvSpPr/>
          <p:nvPr/>
        </p:nvSpPr>
        <p:spPr bwMode="auto">
          <a:xfrm>
            <a:off x="7796855" y="4420464"/>
            <a:ext cx="170916" cy="181576"/>
          </a:xfrm>
          <a:prstGeom prst="ellipse">
            <a:avLst/>
          </a:prstGeom>
          <a:solidFill>
            <a:srgbClr val="0097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07CBEF7-F64B-457B-94A5-5B7456C8D8F4}"/>
              </a:ext>
            </a:extLst>
          </p:cNvPr>
          <p:cNvSpPr/>
          <p:nvPr/>
        </p:nvSpPr>
        <p:spPr bwMode="auto">
          <a:xfrm>
            <a:off x="7799915" y="4884564"/>
            <a:ext cx="170916" cy="181576"/>
          </a:xfrm>
          <a:prstGeom prst="ellipse">
            <a:avLst/>
          </a:prstGeom>
          <a:solidFill>
            <a:srgbClr val="E59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0C6BE1-3942-4DEC-AD9D-46FB3750112B}"/>
              </a:ext>
            </a:extLst>
          </p:cNvPr>
          <p:cNvSpPr/>
          <p:nvPr/>
        </p:nvSpPr>
        <p:spPr bwMode="auto">
          <a:xfrm>
            <a:off x="7799915" y="5117426"/>
            <a:ext cx="170916" cy="181576"/>
          </a:xfrm>
          <a:prstGeom prst="ellipse">
            <a:avLst/>
          </a:prstGeom>
          <a:solidFill>
            <a:srgbClr val="2E7B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7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007936" y="63375"/>
            <a:ext cx="9862172" cy="1143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challenge is predicting the correct dose where specific effects are seen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A006163-8207-4FC4-9206-A2C8FD79D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88" t="2794" r="1876" b="81260"/>
          <a:stretch/>
        </p:blipFill>
        <p:spPr>
          <a:xfrm>
            <a:off x="10832052" y="941864"/>
            <a:ext cx="842909" cy="687124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7DF14-0602-40AE-8A28-58ABC04213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8" y="1785257"/>
            <a:ext cx="5760796" cy="4406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B8FB7-359C-4BE7-B625-EE5F6507DD95}"/>
              </a:ext>
            </a:extLst>
          </p:cNvPr>
          <p:cNvSpPr txBox="1"/>
          <p:nvPr/>
        </p:nvSpPr>
        <p:spPr>
          <a:xfrm>
            <a:off x="6844937" y="2090057"/>
            <a:ext cx="434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predicting ER-induced accessory sex organ weight changes induced by androgens</a:t>
            </a:r>
          </a:p>
          <a:p>
            <a:endParaRPr lang="en-US" dirty="0"/>
          </a:p>
          <a:p>
            <a:r>
              <a:rPr lang="en-US" dirty="0"/>
              <a:t>In vitro + PK &lt; in vivo</a:t>
            </a:r>
          </a:p>
          <a:p>
            <a:endParaRPr lang="en-US" dirty="0"/>
          </a:p>
          <a:p>
            <a:r>
              <a:rPr lang="en-US" dirty="0"/>
              <a:t>Work-in-progress, species extrapolation still to be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92E55-C3C9-495A-82F4-61733F062FBE}"/>
              </a:ext>
            </a:extLst>
          </p:cNvPr>
          <p:cNvSpPr txBox="1"/>
          <p:nvPr/>
        </p:nvSpPr>
        <p:spPr>
          <a:xfrm>
            <a:off x="7781473" y="6486848"/>
            <a:ext cx="305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Kleinstreuer, Browne and coworkers</a:t>
            </a:r>
          </a:p>
        </p:txBody>
      </p:sp>
    </p:spTree>
    <p:extLst>
      <p:ext uri="{BB962C8B-B14F-4D97-AF65-F5344CB8AC3E}">
        <p14:creationId xmlns:p14="http://schemas.microsoft.com/office/powerpoint/2010/main" val="285790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598498" y="89012"/>
            <a:ext cx="6764703" cy="1143000"/>
          </a:xfrm>
        </p:spPr>
        <p:txBody>
          <a:bodyPr>
            <a:noAutofit/>
          </a:bodyPr>
          <a:lstStyle/>
          <a:p>
            <a:r>
              <a:rPr lang="en-US" sz="2900" dirty="0"/>
              <a:t>Take Home Messages…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555477" y="1445657"/>
            <a:ext cx="11024074" cy="4476750"/>
          </a:xfrm>
          <a:prstGeom prst="rect">
            <a:avLst/>
          </a:prstGeom>
        </p:spPr>
        <p:txBody>
          <a:bodyPr/>
          <a:lstStyle>
            <a:lvl1pPr marL="168275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200" dirty="0"/>
              <a:t>There are a broad spectrum of decisions that regulatory agencies need to make about chemical safety</a:t>
            </a:r>
          </a:p>
          <a:p>
            <a:pPr>
              <a:spcBef>
                <a:spcPts val="800"/>
              </a:spcBef>
            </a:pPr>
            <a:r>
              <a:rPr lang="en-US" sz="2200" dirty="0"/>
              <a:t>The data landscape for commercial and environmental chemicals is data poor:</a:t>
            </a:r>
          </a:p>
          <a:p>
            <a:pPr lvl="1">
              <a:spcBef>
                <a:spcPts val="800"/>
              </a:spcBef>
            </a:pPr>
            <a:r>
              <a:rPr lang="en-US" sz="2200" dirty="0"/>
              <a:t> Limits the decisions regulatory agencies can make</a:t>
            </a:r>
          </a:p>
          <a:p>
            <a:pPr>
              <a:spcBef>
                <a:spcPts val="800"/>
              </a:spcBef>
            </a:pPr>
            <a:r>
              <a:rPr lang="en-US" sz="2200" dirty="0"/>
              <a:t>Incorporating innovative technologies allows more rapid and inexpensive screening of chemicals for potential adverse biological effects</a:t>
            </a:r>
          </a:p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Incorporating dosimetry and exposure provide important dose and exposure contexts</a:t>
            </a:r>
          </a:p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Comparisons of high-throughput </a:t>
            </a:r>
            <a:r>
              <a:rPr lang="en-US" sz="2200" i="1" kern="0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results with traditional animal tests suggests:</a:t>
            </a:r>
          </a:p>
          <a:p>
            <a:pPr lvl="1"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200" i="1" kern="0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results generally provide a conservative estimate of </a:t>
            </a:r>
            <a:r>
              <a:rPr lang="en-US" sz="2200" i="1" kern="0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doses for general toxicity</a:t>
            </a:r>
          </a:p>
          <a:p>
            <a:pPr lvl="1"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Good concordance for specific modes-of-action</a:t>
            </a:r>
          </a:p>
        </p:txBody>
      </p:sp>
    </p:spTree>
    <p:extLst>
      <p:ext uri="{BB962C8B-B14F-4D97-AF65-F5344CB8AC3E}">
        <p14:creationId xmlns:p14="http://schemas.microsoft.com/office/powerpoint/2010/main" val="1614476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0082" y="87664"/>
            <a:ext cx="6597595" cy="1143000"/>
          </a:xfrm>
        </p:spPr>
        <p:txBody>
          <a:bodyPr>
            <a:noAutofit/>
          </a:bodyPr>
          <a:lstStyle/>
          <a:p>
            <a:r>
              <a:rPr lang="en-US" sz="3000" dirty="0"/>
              <a:t>Acknowledgements and 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3876" y="1664624"/>
            <a:ext cx="23210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Tox21 Colleagues: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NTP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FDA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NCATS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EPA Colleagues: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NERL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NHEERL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NCEA</a:t>
            </a:r>
          </a:p>
          <a:p>
            <a:pPr indent="-182880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Partners:</a:t>
            </a: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Unilever</a:t>
            </a: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A*STAR</a:t>
            </a: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ECHA</a:t>
            </a: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EFSA</a:t>
            </a:r>
          </a:p>
          <a:p>
            <a:pPr indent="-18288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Health Canada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810130" y="1194866"/>
            <a:ext cx="5408671" cy="76859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600" kern="0" dirty="0">
                <a:solidFill>
                  <a:srgbClr val="000000"/>
                </a:solidFill>
              </a:rPr>
              <a:t>EPA’s National Center for Computational Toxicology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044" r="4872" b="8104"/>
          <a:stretch/>
        </p:blipFill>
        <p:spPr>
          <a:xfrm>
            <a:off x="3486684" y="1798595"/>
            <a:ext cx="7913406" cy="47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57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247544" y="139272"/>
            <a:ext cx="9716568" cy="101718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b="1" dirty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Regulatory Agencies Make a Broad Range of Decisions on Chemicals…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0996174-E18B-4C43-A124-F42B4CDC51DF}"/>
              </a:ext>
            </a:extLst>
          </p:cNvPr>
          <p:cNvSpPr txBox="1">
            <a:spLocks/>
          </p:cNvSpPr>
          <p:nvPr/>
        </p:nvSpPr>
        <p:spPr>
          <a:xfrm>
            <a:off x="597444" y="1548035"/>
            <a:ext cx="7720986" cy="4476750"/>
          </a:xfrm>
          <a:prstGeom prst="rect">
            <a:avLst/>
          </a:prstGeom>
        </p:spPr>
        <p:txBody>
          <a:bodyPr/>
          <a:lstStyle>
            <a:lvl1pPr marL="168275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Multiple drivers shape type of decision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Statutory requirements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Economic considerations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Multiple applications</a:t>
            </a:r>
          </a:p>
          <a:p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Chemical decisions are a continuum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Prioritization (e.g., EDSP, PMN, SNUR, TSCA)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Screening-level assessments (e.g., CCL,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GreenChem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Provisional assessments (e.g., PPRTVs)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Toxicity assessments (e.g., IRIS)</a:t>
            </a:r>
          </a:p>
          <a:p>
            <a:pPr lvl="1"/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Risk assessments (e.g., MCLs, pesticides)</a:t>
            </a: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E2D26727-8107-46C8-BA9A-77839E914CB6}"/>
              </a:ext>
            </a:extLst>
          </p:cNvPr>
          <p:cNvSpPr/>
          <p:nvPr/>
        </p:nvSpPr>
        <p:spPr bwMode="auto">
          <a:xfrm>
            <a:off x="8991220" y="1948441"/>
            <a:ext cx="1085316" cy="4050707"/>
          </a:xfrm>
          <a:prstGeom prst="rtTriangle">
            <a:avLst/>
          </a:prstGeom>
          <a:solidFill>
            <a:srgbClr val="003F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48A8E-2C70-4702-88AD-7A0AEA38827C}"/>
              </a:ext>
            </a:extLst>
          </p:cNvPr>
          <p:cNvSpPr txBox="1"/>
          <p:nvPr/>
        </p:nvSpPr>
        <p:spPr>
          <a:xfrm>
            <a:off x="9349414" y="19484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Prioritization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EB9378-B2D2-4A49-ABB8-86A24D061639}"/>
              </a:ext>
            </a:extLst>
          </p:cNvPr>
          <p:cNvSpPr txBox="1"/>
          <p:nvPr/>
        </p:nvSpPr>
        <p:spPr>
          <a:xfrm>
            <a:off x="10076536" y="5463028"/>
            <a:ext cx="168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Risk Assessments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4F50D-D81B-43A2-9351-AC609AFDE2B0}"/>
              </a:ext>
            </a:extLst>
          </p:cNvPr>
          <p:cNvSpPr txBox="1"/>
          <p:nvPr/>
        </p:nvSpPr>
        <p:spPr>
          <a:xfrm rot="5400000">
            <a:off x="7792655" y="4049283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Time/Data/Cost</a:t>
            </a:r>
          </a:p>
        </p:txBody>
      </p:sp>
    </p:spTree>
    <p:extLst>
      <p:ext uri="{BB962C8B-B14F-4D97-AF65-F5344CB8AC3E}">
        <p14:creationId xmlns:p14="http://schemas.microsoft.com/office/powerpoint/2010/main" val="39676744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247544" y="139272"/>
            <a:ext cx="9716568" cy="101718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b="1" dirty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Regulatory Agencies Make a Broad Range of Decisions on Chemicals…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0DCB80F-7B57-495C-953B-F6D153296201}"/>
              </a:ext>
            </a:extLst>
          </p:cNvPr>
          <p:cNvSpPr txBox="1">
            <a:spLocks/>
          </p:cNvSpPr>
          <p:nvPr/>
        </p:nvSpPr>
        <p:spPr>
          <a:xfrm>
            <a:off x="6865261" y="1520703"/>
            <a:ext cx="5038844" cy="4476750"/>
          </a:xfrm>
          <a:prstGeom prst="rect">
            <a:avLst/>
          </a:prstGeom>
        </p:spPr>
        <p:txBody>
          <a:bodyPr/>
          <a:lstStyle>
            <a:lvl1pPr marL="168275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Number of chemicals and combinations of chemicals is extremely large (&gt;20,000 substances on active TSCA inventory)</a:t>
            </a:r>
          </a:p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Due to historical regulatory requirements, most chemicals lack traditional toxicity testing data</a:t>
            </a:r>
          </a:p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Traditional toxicology testing is expensive and time consuming</a:t>
            </a:r>
          </a:p>
          <a:p>
            <a:pPr>
              <a:spcBef>
                <a:spcPts val="800"/>
              </a:spcBef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Traditional animal-based testing has issues related to ethics and relevance</a:t>
            </a: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FFB72AAE-7E57-4790-8DCD-8DC9E79A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19" y="1912035"/>
            <a:ext cx="1272278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6F55-CFEA-4AF3-803E-1B22978FC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44" y="2718872"/>
            <a:ext cx="838399" cy="838399"/>
          </a:xfrm>
          <a:prstGeom prst="rect">
            <a:avLst/>
          </a:prstGeom>
        </p:spPr>
      </p:pic>
      <p:pic>
        <p:nvPicPr>
          <p:cNvPr id="11" name="Picture 2" descr="Image not found">
            <a:extLst>
              <a:ext uri="{FF2B5EF4-FFF2-40B4-BE49-F238E27FC236}">
                <a16:creationId xmlns:a16="http://schemas.microsoft.com/office/drawing/2014/main" id="{0E7035D5-D49E-4A2C-B2A6-308314F0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28" y="2841278"/>
            <a:ext cx="698555" cy="6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8A5328F3-D895-468C-85A5-34E459D3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0" y="1861080"/>
            <a:ext cx="785754" cy="8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C73323-3FDA-45DB-B713-57C91DF468AF}"/>
              </a:ext>
            </a:extLst>
          </p:cNvPr>
          <p:cNvSpPr txBox="1"/>
          <p:nvPr/>
        </p:nvSpPr>
        <p:spPr>
          <a:xfrm>
            <a:off x="165899" y="1199785"/>
            <a:ext cx="300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Number of Chemicals /Combinations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ACCE15-658B-40D8-B0D8-207F40D26A4F}"/>
              </a:ext>
            </a:extLst>
          </p:cNvPr>
          <p:cNvGrpSpPr/>
          <p:nvPr/>
        </p:nvGrpSpPr>
        <p:grpSpPr>
          <a:xfrm>
            <a:off x="3633042" y="1447500"/>
            <a:ext cx="2288741" cy="2503185"/>
            <a:chOff x="1661826" y="1532539"/>
            <a:chExt cx="2517142" cy="26135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3ABEB2-A2E9-4C29-85E7-C01968B49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1826" y="1532539"/>
              <a:ext cx="2517142" cy="25123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E491CE-E2BC-4E91-B97E-6B3A552749FC}"/>
                </a:ext>
              </a:extLst>
            </p:cNvPr>
            <p:cNvSpPr txBox="1"/>
            <p:nvPr/>
          </p:nvSpPr>
          <p:spPr>
            <a:xfrm>
              <a:off x="1772652" y="3946031"/>
              <a:ext cx="17491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Modified from Judson </a:t>
              </a:r>
              <a:r>
                <a:rPr lang="en-US" sz="700" i="1" dirty="0"/>
                <a:t>et al.</a:t>
              </a:r>
              <a:r>
                <a:rPr lang="en-US" sz="700" dirty="0"/>
                <a:t>, EHP 2010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69C471-C8F9-4F09-916B-96B9A4857345}"/>
              </a:ext>
            </a:extLst>
          </p:cNvPr>
          <p:cNvSpPr txBox="1"/>
          <p:nvPr/>
        </p:nvSpPr>
        <p:spPr>
          <a:xfrm>
            <a:off x="3664706" y="1182149"/>
            <a:ext cx="249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Lack of Data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A2293B-27BE-401B-8AFE-1EBAD4F84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3042" y="4447167"/>
            <a:ext cx="2759647" cy="2243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935661-2487-4BDD-B34B-EAF029451BF0}"/>
              </a:ext>
            </a:extLst>
          </p:cNvPr>
          <p:cNvSpPr txBox="1"/>
          <p:nvPr/>
        </p:nvSpPr>
        <p:spPr>
          <a:xfrm>
            <a:off x="3854153" y="4108613"/>
            <a:ext cx="249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Economics</a:t>
            </a:r>
          </a:p>
        </p:txBody>
      </p:sp>
      <p:pic>
        <p:nvPicPr>
          <p:cNvPr id="21" name="Picture 2" descr="Image result for rat">
            <a:extLst>
              <a:ext uri="{FF2B5EF4-FFF2-40B4-BE49-F238E27FC236}">
                <a16:creationId xmlns:a16="http://schemas.microsoft.com/office/drawing/2014/main" id="{839AF7CB-7105-4052-BAF9-61AC268B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9" y="4605095"/>
            <a:ext cx="2341875" cy="17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ABD106-F59C-4CBD-BD13-DBEE966405D3}"/>
              </a:ext>
            </a:extLst>
          </p:cNvPr>
          <p:cNvSpPr txBox="1"/>
          <p:nvPr/>
        </p:nvSpPr>
        <p:spPr>
          <a:xfrm>
            <a:off x="394645" y="4074183"/>
            <a:ext cx="24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Ethics/Relevance Concerns</a:t>
            </a:r>
          </a:p>
        </p:txBody>
      </p:sp>
    </p:spTree>
    <p:extLst>
      <p:ext uri="{BB962C8B-B14F-4D97-AF65-F5344CB8AC3E}">
        <p14:creationId xmlns:p14="http://schemas.microsoft.com/office/powerpoint/2010/main" val="10872565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1" y="87664"/>
            <a:ext cx="9092725" cy="1143000"/>
          </a:xfrm>
        </p:spPr>
        <p:txBody>
          <a:bodyPr>
            <a:normAutofit/>
          </a:bodyPr>
          <a:lstStyle/>
          <a:p>
            <a:r>
              <a:rPr lang="en-US" sz="3000" dirty="0"/>
              <a:t>Toxicology Moving to Embrace 21</a:t>
            </a:r>
            <a:r>
              <a:rPr lang="en-US" sz="3000" baseline="30000" dirty="0"/>
              <a:t>st</a:t>
            </a:r>
            <a:r>
              <a:rPr lang="en-US" sz="3000" dirty="0"/>
              <a:t> Century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C536D-392D-4689-89AA-50568EE46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9" y="1580972"/>
            <a:ext cx="3365734" cy="434553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76E90-52A3-4366-9885-ECB59A2E6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750" y="1649072"/>
            <a:ext cx="6005691" cy="4308946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4534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239462" y="117984"/>
            <a:ext cx="9485368" cy="1143000"/>
          </a:xfrm>
        </p:spPr>
        <p:txBody>
          <a:bodyPr>
            <a:normAutofit/>
          </a:bodyPr>
          <a:lstStyle/>
          <a:p>
            <a:r>
              <a:rPr lang="en-US" sz="3000" dirty="0"/>
              <a:t>High-Throughput Assays Used to Screen Chemicals for Potential Toxicity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97D89-3385-4975-A960-D93CF6FA4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429" y="2600049"/>
            <a:ext cx="773089" cy="4905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C91380-7C8D-4E8A-969B-0723CAB681EC}"/>
              </a:ext>
            </a:extLst>
          </p:cNvPr>
          <p:cNvGrpSpPr/>
          <p:nvPr/>
        </p:nvGrpSpPr>
        <p:grpSpPr>
          <a:xfrm>
            <a:off x="2270062" y="1853183"/>
            <a:ext cx="243682" cy="282302"/>
            <a:chOff x="1873875" y="2377771"/>
            <a:chExt cx="487363" cy="514350"/>
          </a:xfrm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06E364F0-EDD2-490D-A1D8-EE4D0789B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738" y="2442858"/>
              <a:ext cx="401637" cy="406400"/>
            </a:xfrm>
            <a:prstGeom prst="rect">
              <a:avLst/>
            </a:prstGeom>
            <a:solidFill>
              <a:srgbClr val="FF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AD92B2F-E89A-4DCC-AD68-F4E6E2FD7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032" y="2777821"/>
              <a:ext cx="117475" cy="57150"/>
            </a:xfrm>
            <a:custGeom>
              <a:avLst/>
              <a:gdLst>
                <a:gd name="T0" fmla="*/ 391 w 432"/>
                <a:gd name="T1" fmla="*/ 0 h 208"/>
                <a:gd name="T2" fmla="*/ 223 w 432"/>
                <a:gd name="T3" fmla="*/ 22 h 208"/>
                <a:gd name="T4" fmla="*/ 76 w 432"/>
                <a:gd name="T5" fmla="*/ 43 h 208"/>
                <a:gd name="T6" fmla="*/ 181 w 432"/>
                <a:gd name="T7" fmla="*/ 192 h 208"/>
                <a:gd name="T8" fmla="*/ 391 w 432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8">
                  <a:moveTo>
                    <a:pt x="391" y="0"/>
                  </a:moveTo>
                  <a:cubicBezTo>
                    <a:pt x="336" y="8"/>
                    <a:pt x="278" y="14"/>
                    <a:pt x="223" y="22"/>
                  </a:cubicBezTo>
                  <a:cubicBezTo>
                    <a:pt x="173" y="27"/>
                    <a:pt x="105" y="3"/>
                    <a:pt x="76" y="43"/>
                  </a:cubicBezTo>
                  <a:cubicBezTo>
                    <a:pt x="0" y="150"/>
                    <a:pt x="139" y="179"/>
                    <a:pt x="181" y="192"/>
                  </a:cubicBezTo>
                  <a:cubicBezTo>
                    <a:pt x="388" y="168"/>
                    <a:pt x="432" y="208"/>
                    <a:pt x="391" y="0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716411D-A50F-4349-BE19-88C007B48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019" y="2779241"/>
              <a:ext cx="117475" cy="57150"/>
            </a:xfrm>
            <a:custGeom>
              <a:avLst/>
              <a:gdLst>
                <a:gd name="T0" fmla="*/ 391 w 432"/>
                <a:gd name="T1" fmla="*/ 0 h 208"/>
                <a:gd name="T2" fmla="*/ 223 w 432"/>
                <a:gd name="T3" fmla="*/ 22 h 208"/>
                <a:gd name="T4" fmla="*/ 76 w 432"/>
                <a:gd name="T5" fmla="*/ 43 h 208"/>
                <a:gd name="T6" fmla="*/ 181 w 432"/>
                <a:gd name="T7" fmla="*/ 192 h 208"/>
                <a:gd name="T8" fmla="*/ 391 w 432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8">
                  <a:moveTo>
                    <a:pt x="391" y="0"/>
                  </a:moveTo>
                  <a:cubicBezTo>
                    <a:pt x="336" y="8"/>
                    <a:pt x="278" y="14"/>
                    <a:pt x="223" y="22"/>
                  </a:cubicBezTo>
                  <a:cubicBezTo>
                    <a:pt x="173" y="27"/>
                    <a:pt x="105" y="3"/>
                    <a:pt x="76" y="43"/>
                  </a:cubicBezTo>
                  <a:cubicBezTo>
                    <a:pt x="0" y="150"/>
                    <a:pt x="139" y="179"/>
                    <a:pt x="181" y="192"/>
                  </a:cubicBezTo>
                  <a:cubicBezTo>
                    <a:pt x="388" y="168"/>
                    <a:pt x="432" y="208"/>
                    <a:pt x="391" y="0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F2EEDD-779D-4F36-890C-CF3E4370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455" y="2785591"/>
              <a:ext cx="117475" cy="57150"/>
            </a:xfrm>
            <a:custGeom>
              <a:avLst/>
              <a:gdLst>
                <a:gd name="T0" fmla="*/ 391 w 432"/>
                <a:gd name="T1" fmla="*/ 0 h 208"/>
                <a:gd name="T2" fmla="*/ 223 w 432"/>
                <a:gd name="T3" fmla="*/ 22 h 208"/>
                <a:gd name="T4" fmla="*/ 76 w 432"/>
                <a:gd name="T5" fmla="*/ 43 h 208"/>
                <a:gd name="T6" fmla="*/ 181 w 432"/>
                <a:gd name="T7" fmla="*/ 192 h 208"/>
                <a:gd name="T8" fmla="*/ 391 w 432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8">
                  <a:moveTo>
                    <a:pt x="391" y="0"/>
                  </a:moveTo>
                  <a:cubicBezTo>
                    <a:pt x="336" y="8"/>
                    <a:pt x="278" y="14"/>
                    <a:pt x="223" y="22"/>
                  </a:cubicBezTo>
                  <a:cubicBezTo>
                    <a:pt x="173" y="27"/>
                    <a:pt x="105" y="3"/>
                    <a:pt x="76" y="43"/>
                  </a:cubicBezTo>
                  <a:cubicBezTo>
                    <a:pt x="0" y="150"/>
                    <a:pt x="139" y="179"/>
                    <a:pt x="181" y="192"/>
                  </a:cubicBezTo>
                  <a:cubicBezTo>
                    <a:pt x="388" y="168"/>
                    <a:pt x="432" y="208"/>
                    <a:pt x="391" y="0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11C3106-8654-46D9-BA86-40250C56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488" y="2778916"/>
              <a:ext cx="117475" cy="55563"/>
            </a:xfrm>
            <a:custGeom>
              <a:avLst/>
              <a:gdLst>
                <a:gd name="T0" fmla="*/ 391 w 432"/>
                <a:gd name="T1" fmla="*/ 0 h 208"/>
                <a:gd name="T2" fmla="*/ 223 w 432"/>
                <a:gd name="T3" fmla="*/ 22 h 208"/>
                <a:gd name="T4" fmla="*/ 76 w 432"/>
                <a:gd name="T5" fmla="*/ 43 h 208"/>
                <a:gd name="T6" fmla="*/ 181 w 432"/>
                <a:gd name="T7" fmla="*/ 192 h 208"/>
                <a:gd name="T8" fmla="*/ 391 w 432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8">
                  <a:moveTo>
                    <a:pt x="391" y="0"/>
                  </a:moveTo>
                  <a:cubicBezTo>
                    <a:pt x="336" y="8"/>
                    <a:pt x="278" y="14"/>
                    <a:pt x="223" y="22"/>
                  </a:cubicBezTo>
                  <a:cubicBezTo>
                    <a:pt x="173" y="27"/>
                    <a:pt x="105" y="3"/>
                    <a:pt x="76" y="43"/>
                  </a:cubicBezTo>
                  <a:cubicBezTo>
                    <a:pt x="0" y="150"/>
                    <a:pt x="139" y="179"/>
                    <a:pt x="181" y="192"/>
                  </a:cubicBezTo>
                  <a:cubicBezTo>
                    <a:pt x="388" y="168"/>
                    <a:pt x="432" y="208"/>
                    <a:pt x="391" y="0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59282F00-FC4B-460B-B8AC-1389890B7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5675" y="2377771"/>
              <a:ext cx="52387" cy="50323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A2D2C3C0-E5DE-4A3D-A4B8-6F6D600CC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088" y="2384187"/>
              <a:ext cx="57150" cy="457200"/>
            </a:xfrm>
            <a:custGeom>
              <a:avLst/>
              <a:gdLst>
                <a:gd name="T0" fmla="*/ 0 w 36"/>
                <a:gd name="T1" fmla="*/ 0 h 320"/>
                <a:gd name="T2" fmla="*/ 36 w 36"/>
                <a:gd name="T3" fmla="*/ 0 h 320"/>
                <a:gd name="T4" fmla="*/ 36 w 36"/>
                <a:gd name="T5" fmla="*/ 320 h 320"/>
                <a:gd name="T6" fmla="*/ 0 w 36"/>
                <a:gd name="T7" fmla="*/ 320 h 320"/>
                <a:gd name="T8" fmla="*/ 0 w 36"/>
                <a:gd name="T9" fmla="*/ 0 h 320"/>
                <a:gd name="T10" fmla="*/ 3 w 36"/>
                <a:gd name="T11" fmla="*/ 319 h 320"/>
                <a:gd name="T12" fmla="*/ 1 w 36"/>
                <a:gd name="T13" fmla="*/ 317 h 320"/>
                <a:gd name="T14" fmla="*/ 34 w 36"/>
                <a:gd name="T15" fmla="*/ 317 h 320"/>
                <a:gd name="T16" fmla="*/ 33 w 36"/>
                <a:gd name="T17" fmla="*/ 319 h 320"/>
                <a:gd name="T18" fmla="*/ 33 w 36"/>
                <a:gd name="T19" fmla="*/ 2 h 320"/>
                <a:gd name="T20" fmla="*/ 34 w 36"/>
                <a:gd name="T21" fmla="*/ 3 h 320"/>
                <a:gd name="T22" fmla="*/ 1 w 36"/>
                <a:gd name="T23" fmla="*/ 3 h 320"/>
                <a:gd name="T24" fmla="*/ 3 w 36"/>
                <a:gd name="T25" fmla="*/ 2 h 320"/>
                <a:gd name="T26" fmla="*/ 3 w 36"/>
                <a:gd name="T27" fmla="*/ 31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0">
                  <a:moveTo>
                    <a:pt x="0" y="0"/>
                  </a:moveTo>
                  <a:lnTo>
                    <a:pt x="36" y="0"/>
                  </a:lnTo>
                  <a:lnTo>
                    <a:pt x="36" y="320"/>
                  </a:lnTo>
                  <a:lnTo>
                    <a:pt x="0" y="320"/>
                  </a:lnTo>
                  <a:lnTo>
                    <a:pt x="0" y="0"/>
                  </a:lnTo>
                  <a:close/>
                  <a:moveTo>
                    <a:pt x="3" y="319"/>
                  </a:moveTo>
                  <a:lnTo>
                    <a:pt x="1" y="317"/>
                  </a:lnTo>
                  <a:lnTo>
                    <a:pt x="34" y="317"/>
                  </a:lnTo>
                  <a:lnTo>
                    <a:pt x="33" y="319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31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853BEB02-882A-4303-8234-7B9E9321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7050" y="2388927"/>
              <a:ext cx="52387" cy="4572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F9D7B840-61B4-4596-8EF0-3BFF885AD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7050" y="2836558"/>
              <a:ext cx="481012" cy="523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BDC2062C-4E87-4CEB-87C2-B556033C4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3875" y="2382555"/>
              <a:ext cx="57150" cy="457200"/>
            </a:xfrm>
            <a:custGeom>
              <a:avLst/>
              <a:gdLst>
                <a:gd name="T0" fmla="*/ 0 w 36"/>
                <a:gd name="T1" fmla="*/ 0 h 323"/>
                <a:gd name="T2" fmla="*/ 36 w 36"/>
                <a:gd name="T3" fmla="*/ 0 h 323"/>
                <a:gd name="T4" fmla="*/ 36 w 36"/>
                <a:gd name="T5" fmla="*/ 323 h 323"/>
                <a:gd name="T6" fmla="*/ 0 w 36"/>
                <a:gd name="T7" fmla="*/ 323 h 323"/>
                <a:gd name="T8" fmla="*/ 0 w 36"/>
                <a:gd name="T9" fmla="*/ 0 h 323"/>
                <a:gd name="T10" fmla="*/ 3 w 36"/>
                <a:gd name="T11" fmla="*/ 321 h 323"/>
                <a:gd name="T12" fmla="*/ 2 w 36"/>
                <a:gd name="T13" fmla="*/ 320 h 323"/>
                <a:gd name="T14" fmla="*/ 35 w 36"/>
                <a:gd name="T15" fmla="*/ 320 h 323"/>
                <a:gd name="T16" fmla="*/ 33 w 36"/>
                <a:gd name="T17" fmla="*/ 321 h 323"/>
                <a:gd name="T18" fmla="*/ 33 w 36"/>
                <a:gd name="T19" fmla="*/ 2 h 323"/>
                <a:gd name="T20" fmla="*/ 35 w 36"/>
                <a:gd name="T21" fmla="*/ 3 h 323"/>
                <a:gd name="T22" fmla="*/ 2 w 36"/>
                <a:gd name="T23" fmla="*/ 3 h 323"/>
                <a:gd name="T24" fmla="*/ 3 w 36"/>
                <a:gd name="T25" fmla="*/ 2 h 323"/>
                <a:gd name="T26" fmla="*/ 3 w 36"/>
                <a:gd name="T27" fmla="*/ 32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3">
                  <a:moveTo>
                    <a:pt x="0" y="0"/>
                  </a:moveTo>
                  <a:lnTo>
                    <a:pt x="36" y="0"/>
                  </a:lnTo>
                  <a:lnTo>
                    <a:pt x="36" y="323"/>
                  </a:lnTo>
                  <a:lnTo>
                    <a:pt x="0" y="323"/>
                  </a:lnTo>
                  <a:lnTo>
                    <a:pt x="0" y="0"/>
                  </a:lnTo>
                  <a:close/>
                  <a:moveTo>
                    <a:pt x="3" y="321"/>
                  </a:moveTo>
                  <a:lnTo>
                    <a:pt x="2" y="320"/>
                  </a:lnTo>
                  <a:lnTo>
                    <a:pt x="35" y="320"/>
                  </a:lnTo>
                  <a:lnTo>
                    <a:pt x="33" y="321"/>
                  </a:lnTo>
                  <a:lnTo>
                    <a:pt x="33" y="2"/>
                  </a:lnTo>
                  <a:lnTo>
                    <a:pt x="35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21"/>
                  </a:lnTo>
                  <a:close/>
                </a:path>
              </a:pathLst>
            </a:custGeom>
            <a:noFill/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3E68F9FA-29EA-4883-987C-C1CCBAD107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3875" y="2834971"/>
              <a:ext cx="487362" cy="57150"/>
            </a:xfrm>
            <a:custGeom>
              <a:avLst/>
              <a:gdLst>
                <a:gd name="T0" fmla="*/ 307 w 307"/>
                <a:gd name="T1" fmla="*/ 0 h 36"/>
                <a:gd name="T2" fmla="*/ 307 w 307"/>
                <a:gd name="T3" fmla="*/ 36 h 36"/>
                <a:gd name="T4" fmla="*/ 0 w 307"/>
                <a:gd name="T5" fmla="*/ 36 h 36"/>
                <a:gd name="T6" fmla="*/ 0 w 307"/>
                <a:gd name="T7" fmla="*/ 0 h 36"/>
                <a:gd name="T8" fmla="*/ 307 w 307"/>
                <a:gd name="T9" fmla="*/ 0 h 36"/>
                <a:gd name="T10" fmla="*/ 2 w 307"/>
                <a:gd name="T11" fmla="*/ 3 h 36"/>
                <a:gd name="T12" fmla="*/ 3 w 307"/>
                <a:gd name="T13" fmla="*/ 1 h 36"/>
                <a:gd name="T14" fmla="*/ 3 w 307"/>
                <a:gd name="T15" fmla="*/ 34 h 36"/>
                <a:gd name="T16" fmla="*/ 2 w 307"/>
                <a:gd name="T17" fmla="*/ 33 h 36"/>
                <a:gd name="T18" fmla="*/ 305 w 307"/>
                <a:gd name="T19" fmla="*/ 33 h 36"/>
                <a:gd name="T20" fmla="*/ 304 w 307"/>
                <a:gd name="T21" fmla="*/ 34 h 36"/>
                <a:gd name="T22" fmla="*/ 304 w 307"/>
                <a:gd name="T23" fmla="*/ 1 h 36"/>
                <a:gd name="T24" fmla="*/ 305 w 307"/>
                <a:gd name="T25" fmla="*/ 3 h 36"/>
                <a:gd name="T26" fmla="*/ 2 w 307"/>
                <a:gd name="T2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36">
                  <a:moveTo>
                    <a:pt x="307" y="0"/>
                  </a:moveTo>
                  <a:lnTo>
                    <a:pt x="307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307" y="0"/>
                  </a:lnTo>
                  <a:close/>
                  <a:moveTo>
                    <a:pt x="2" y="3"/>
                  </a:moveTo>
                  <a:lnTo>
                    <a:pt x="3" y="1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305" y="33"/>
                  </a:lnTo>
                  <a:lnTo>
                    <a:pt x="304" y="34"/>
                  </a:lnTo>
                  <a:lnTo>
                    <a:pt x="304" y="1"/>
                  </a:lnTo>
                  <a:lnTo>
                    <a:pt x="30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D00F52-3B80-47E4-B094-1485459F2F6E}"/>
              </a:ext>
            </a:extLst>
          </p:cNvPr>
          <p:cNvGrpSpPr/>
          <p:nvPr/>
        </p:nvGrpSpPr>
        <p:grpSpPr>
          <a:xfrm>
            <a:off x="2775836" y="1853133"/>
            <a:ext cx="243682" cy="282302"/>
            <a:chOff x="1084783" y="2668516"/>
            <a:chExt cx="243682" cy="282302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078EC0-AFB6-4DCB-977D-19ECAE579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215" y="2704239"/>
              <a:ext cx="200819" cy="223053"/>
            </a:xfrm>
            <a:prstGeom prst="rect">
              <a:avLst/>
            </a:prstGeom>
            <a:solidFill>
              <a:srgbClr val="FF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8D7403E7-08AF-4102-B1DE-DE9BBCD6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0683" y="2668516"/>
              <a:ext cx="26194" cy="27620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F986BB0-9FD7-425C-97F0-1D20C59CE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9890" y="2672037"/>
              <a:ext cx="28575" cy="250935"/>
            </a:xfrm>
            <a:custGeom>
              <a:avLst/>
              <a:gdLst>
                <a:gd name="T0" fmla="*/ 0 w 36"/>
                <a:gd name="T1" fmla="*/ 0 h 320"/>
                <a:gd name="T2" fmla="*/ 36 w 36"/>
                <a:gd name="T3" fmla="*/ 0 h 320"/>
                <a:gd name="T4" fmla="*/ 36 w 36"/>
                <a:gd name="T5" fmla="*/ 320 h 320"/>
                <a:gd name="T6" fmla="*/ 0 w 36"/>
                <a:gd name="T7" fmla="*/ 320 h 320"/>
                <a:gd name="T8" fmla="*/ 0 w 36"/>
                <a:gd name="T9" fmla="*/ 0 h 320"/>
                <a:gd name="T10" fmla="*/ 3 w 36"/>
                <a:gd name="T11" fmla="*/ 319 h 320"/>
                <a:gd name="T12" fmla="*/ 1 w 36"/>
                <a:gd name="T13" fmla="*/ 317 h 320"/>
                <a:gd name="T14" fmla="*/ 34 w 36"/>
                <a:gd name="T15" fmla="*/ 317 h 320"/>
                <a:gd name="T16" fmla="*/ 33 w 36"/>
                <a:gd name="T17" fmla="*/ 319 h 320"/>
                <a:gd name="T18" fmla="*/ 33 w 36"/>
                <a:gd name="T19" fmla="*/ 2 h 320"/>
                <a:gd name="T20" fmla="*/ 34 w 36"/>
                <a:gd name="T21" fmla="*/ 3 h 320"/>
                <a:gd name="T22" fmla="*/ 1 w 36"/>
                <a:gd name="T23" fmla="*/ 3 h 320"/>
                <a:gd name="T24" fmla="*/ 3 w 36"/>
                <a:gd name="T25" fmla="*/ 2 h 320"/>
                <a:gd name="T26" fmla="*/ 3 w 36"/>
                <a:gd name="T27" fmla="*/ 31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0">
                  <a:moveTo>
                    <a:pt x="0" y="0"/>
                  </a:moveTo>
                  <a:lnTo>
                    <a:pt x="36" y="0"/>
                  </a:lnTo>
                  <a:lnTo>
                    <a:pt x="36" y="320"/>
                  </a:lnTo>
                  <a:lnTo>
                    <a:pt x="0" y="320"/>
                  </a:lnTo>
                  <a:lnTo>
                    <a:pt x="0" y="0"/>
                  </a:lnTo>
                  <a:close/>
                  <a:moveTo>
                    <a:pt x="3" y="319"/>
                  </a:moveTo>
                  <a:lnTo>
                    <a:pt x="1" y="317"/>
                  </a:lnTo>
                  <a:lnTo>
                    <a:pt x="34" y="317"/>
                  </a:lnTo>
                  <a:lnTo>
                    <a:pt x="33" y="319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31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B3B45789-E2E5-45E9-9289-C32CE748E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371" y="2674639"/>
              <a:ext cx="26194" cy="25093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C49DCFFE-F1D4-4732-B32C-CBF859376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371" y="2920322"/>
              <a:ext cx="240506" cy="2875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A306342-CEBD-4AFB-92FA-15776E970F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783" y="2671142"/>
              <a:ext cx="28575" cy="250935"/>
            </a:xfrm>
            <a:custGeom>
              <a:avLst/>
              <a:gdLst>
                <a:gd name="T0" fmla="*/ 0 w 36"/>
                <a:gd name="T1" fmla="*/ 0 h 323"/>
                <a:gd name="T2" fmla="*/ 36 w 36"/>
                <a:gd name="T3" fmla="*/ 0 h 323"/>
                <a:gd name="T4" fmla="*/ 36 w 36"/>
                <a:gd name="T5" fmla="*/ 323 h 323"/>
                <a:gd name="T6" fmla="*/ 0 w 36"/>
                <a:gd name="T7" fmla="*/ 323 h 323"/>
                <a:gd name="T8" fmla="*/ 0 w 36"/>
                <a:gd name="T9" fmla="*/ 0 h 323"/>
                <a:gd name="T10" fmla="*/ 3 w 36"/>
                <a:gd name="T11" fmla="*/ 321 h 323"/>
                <a:gd name="T12" fmla="*/ 2 w 36"/>
                <a:gd name="T13" fmla="*/ 320 h 323"/>
                <a:gd name="T14" fmla="*/ 35 w 36"/>
                <a:gd name="T15" fmla="*/ 320 h 323"/>
                <a:gd name="T16" fmla="*/ 33 w 36"/>
                <a:gd name="T17" fmla="*/ 321 h 323"/>
                <a:gd name="T18" fmla="*/ 33 w 36"/>
                <a:gd name="T19" fmla="*/ 2 h 323"/>
                <a:gd name="T20" fmla="*/ 35 w 36"/>
                <a:gd name="T21" fmla="*/ 3 h 323"/>
                <a:gd name="T22" fmla="*/ 2 w 36"/>
                <a:gd name="T23" fmla="*/ 3 h 323"/>
                <a:gd name="T24" fmla="*/ 3 w 36"/>
                <a:gd name="T25" fmla="*/ 2 h 323"/>
                <a:gd name="T26" fmla="*/ 3 w 36"/>
                <a:gd name="T27" fmla="*/ 32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3">
                  <a:moveTo>
                    <a:pt x="0" y="0"/>
                  </a:moveTo>
                  <a:lnTo>
                    <a:pt x="36" y="0"/>
                  </a:lnTo>
                  <a:lnTo>
                    <a:pt x="36" y="323"/>
                  </a:lnTo>
                  <a:lnTo>
                    <a:pt x="0" y="323"/>
                  </a:lnTo>
                  <a:lnTo>
                    <a:pt x="0" y="0"/>
                  </a:lnTo>
                  <a:close/>
                  <a:moveTo>
                    <a:pt x="3" y="321"/>
                  </a:moveTo>
                  <a:lnTo>
                    <a:pt x="2" y="320"/>
                  </a:lnTo>
                  <a:lnTo>
                    <a:pt x="35" y="320"/>
                  </a:lnTo>
                  <a:lnTo>
                    <a:pt x="33" y="321"/>
                  </a:lnTo>
                  <a:lnTo>
                    <a:pt x="33" y="2"/>
                  </a:lnTo>
                  <a:lnTo>
                    <a:pt x="35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21"/>
                  </a:lnTo>
                  <a:close/>
                </a:path>
              </a:pathLst>
            </a:custGeom>
            <a:noFill/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CB2EEDEC-17F0-4011-A680-AC137FA3E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783" y="2919451"/>
              <a:ext cx="243681" cy="31367"/>
            </a:xfrm>
            <a:custGeom>
              <a:avLst/>
              <a:gdLst>
                <a:gd name="T0" fmla="*/ 307 w 307"/>
                <a:gd name="T1" fmla="*/ 0 h 36"/>
                <a:gd name="T2" fmla="*/ 307 w 307"/>
                <a:gd name="T3" fmla="*/ 36 h 36"/>
                <a:gd name="T4" fmla="*/ 0 w 307"/>
                <a:gd name="T5" fmla="*/ 36 h 36"/>
                <a:gd name="T6" fmla="*/ 0 w 307"/>
                <a:gd name="T7" fmla="*/ 0 h 36"/>
                <a:gd name="T8" fmla="*/ 307 w 307"/>
                <a:gd name="T9" fmla="*/ 0 h 36"/>
                <a:gd name="T10" fmla="*/ 2 w 307"/>
                <a:gd name="T11" fmla="*/ 3 h 36"/>
                <a:gd name="T12" fmla="*/ 3 w 307"/>
                <a:gd name="T13" fmla="*/ 1 h 36"/>
                <a:gd name="T14" fmla="*/ 3 w 307"/>
                <a:gd name="T15" fmla="*/ 34 h 36"/>
                <a:gd name="T16" fmla="*/ 2 w 307"/>
                <a:gd name="T17" fmla="*/ 33 h 36"/>
                <a:gd name="T18" fmla="*/ 305 w 307"/>
                <a:gd name="T19" fmla="*/ 33 h 36"/>
                <a:gd name="T20" fmla="*/ 304 w 307"/>
                <a:gd name="T21" fmla="*/ 34 h 36"/>
                <a:gd name="T22" fmla="*/ 304 w 307"/>
                <a:gd name="T23" fmla="*/ 1 h 36"/>
                <a:gd name="T24" fmla="*/ 305 w 307"/>
                <a:gd name="T25" fmla="*/ 3 h 36"/>
                <a:gd name="T26" fmla="*/ 2 w 307"/>
                <a:gd name="T2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36">
                  <a:moveTo>
                    <a:pt x="307" y="0"/>
                  </a:moveTo>
                  <a:lnTo>
                    <a:pt x="307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307" y="0"/>
                  </a:lnTo>
                  <a:close/>
                  <a:moveTo>
                    <a:pt x="2" y="3"/>
                  </a:moveTo>
                  <a:lnTo>
                    <a:pt x="3" y="1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305" y="33"/>
                  </a:lnTo>
                  <a:lnTo>
                    <a:pt x="304" y="34"/>
                  </a:lnTo>
                  <a:lnTo>
                    <a:pt x="304" y="1"/>
                  </a:lnTo>
                  <a:lnTo>
                    <a:pt x="30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1">
              <a:extLst>
                <a:ext uri="{FF2B5EF4-FFF2-40B4-BE49-F238E27FC236}">
                  <a16:creationId xmlns:a16="http://schemas.microsoft.com/office/drawing/2014/main" id="{5B7FC2BD-CEA3-4848-B4FB-48A0E913120D}"/>
                </a:ext>
              </a:extLst>
            </p:cNvPr>
            <p:cNvSpPr/>
            <p:nvPr/>
          </p:nvSpPr>
          <p:spPr bwMode="auto">
            <a:xfrm>
              <a:off x="1225084" y="2760853"/>
              <a:ext cx="46115" cy="60018"/>
            </a:xfrm>
            <a:custGeom>
              <a:avLst/>
              <a:gdLst>
                <a:gd name="connsiteX0" fmla="*/ 14122 w 46115"/>
                <a:gd name="connsiteY0" fmla="*/ 0 h 60018"/>
                <a:gd name="connsiteX1" fmla="*/ 45897 w 46115"/>
                <a:gd name="connsiteY1" fmla="*/ 38835 h 60018"/>
                <a:gd name="connsiteX2" fmla="*/ 0 w 46115"/>
                <a:gd name="connsiteY2" fmla="*/ 60018 h 6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15" h="60018">
                  <a:moveTo>
                    <a:pt x="14122" y="0"/>
                  </a:moveTo>
                  <a:cubicBezTo>
                    <a:pt x="31186" y="14416"/>
                    <a:pt x="48251" y="28832"/>
                    <a:pt x="45897" y="38835"/>
                  </a:cubicBezTo>
                  <a:cubicBezTo>
                    <a:pt x="43543" y="48838"/>
                    <a:pt x="21771" y="54428"/>
                    <a:pt x="0" y="6001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7" name="Freeform 82">
              <a:extLst>
                <a:ext uri="{FF2B5EF4-FFF2-40B4-BE49-F238E27FC236}">
                  <a16:creationId xmlns:a16="http://schemas.microsoft.com/office/drawing/2014/main" id="{E64D352F-0CEE-4518-860B-37F44251E033}"/>
                </a:ext>
              </a:extLst>
            </p:cNvPr>
            <p:cNvSpPr/>
            <p:nvPr/>
          </p:nvSpPr>
          <p:spPr bwMode="auto">
            <a:xfrm>
              <a:off x="1182718" y="2743200"/>
              <a:ext cx="49427" cy="67080"/>
            </a:xfrm>
            <a:custGeom>
              <a:avLst/>
              <a:gdLst>
                <a:gd name="connsiteX0" fmla="*/ 49427 w 49427"/>
                <a:gd name="connsiteY0" fmla="*/ 0 h 67080"/>
                <a:gd name="connsiteX1" fmla="*/ 31775 w 49427"/>
                <a:gd name="connsiteY1" fmla="*/ 3531 h 67080"/>
                <a:gd name="connsiteX2" fmla="*/ 24714 w 49427"/>
                <a:gd name="connsiteY2" fmla="*/ 24714 h 67080"/>
                <a:gd name="connsiteX3" fmla="*/ 21183 w 49427"/>
                <a:gd name="connsiteY3" fmla="*/ 60019 h 67080"/>
                <a:gd name="connsiteX4" fmla="*/ 0 w 49427"/>
                <a:gd name="connsiteY4" fmla="*/ 67080 h 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27" h="67080">
                  <a:moveTo>
                    <a:pt x="49427" y="0"/>
                  </a:moveTo>
                  <a:cubicBezTo>
                    <a:pt x="43543" y="1177"/>
                    <a:pt x="36018" y="-712"/>
                    <a:pt x="31775" y="3531"/>
                  </a:cubicBezTo>
                  <a:cubicBezTo>
                    <a:pt x="26512" y="8794"/>
                    <a:pt x="24714" y="24714"/>
                    <a:pt x="24714" y="24714"/>
                  </a:cubicBezTo>
                  <a:cubicBezTo>
                    <a:pt x="23537" y="36482"/>
                    <a:pt x="27142" y="49803"/>
                    <a:pt x="21183" y="60019"/>
                  </a:cubicBezTo>
                  <a:cubicBezTo>
                    <a:pt x="17433" y="66448"/>
                    <a:pt x="0" y="67080"/>
                    <a:pt x="0" y="6708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8" name="Freeform 83">
              <a:extLst>
                <a:ext uri="{FF2B5EF4-FFF2-40B4-BE49-F238E27FC236}">
                  <a16:creationId xmlns:a16="http://schemas.microsoft.com/office/drawing/2014/main" id="{475848E8-9F24-403C-82D3-C579584A843A}"/>
                </a:ext>
              </a:extLst>
            </p:cNvPr>
            <p:cNvSpPr/>
            <p:nvPr/>
          </p:nvSpPr>
          <p:spPr bwMode="auto">
            <a:xfrm>
              <a:off x="1136822" y="2753792"/>
              <a:ext cx="21183" cy="63549"/>
            </a:xfrm>
            <a:custGeom>
              <a:avLst/>
              <a:gdLst>
                <a:gd name="connsiteX0" fmla="*/ 0 w 21183"/>
                <a:gd name="connsiteY0" fmla="*/ 0 h 63549"/>
                <a:gd name="connsiteX1" fmla="*/ 3530 w 21183"/>
                <a:gd name="connsiteY1" fmla="*/ 38835 h 63549"/>
                <a:gd name="connsiteX2" fmla="*/ 7061 w 21183"/>
                <a:gd name="connsiteY2" fmla="*/ 56488 h 63549"/>
                <a:gd name="connsiteX3" fmla="*/ 17652 w 21183"/>
                <a:gd name="connsiteY3" fmla="*/ 60018 h 63549"/>
                <a:gd name="connsiteX4" fmla="*/ 21183 w 21183"/>
                <a:gd name="connsiteY4" fmla="*/ 63549 h 6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3" h="63549">
                  <a:moveTo>
                    <a:pt x="0" y="0"/>
                  </a:moveTo>
                  <a:cubicBezTo>
                    <a:pt x="1177" y="12945"/>
                    <a:pt x="1918" y="25937"/>
                    <a:pt x="3530" y="38835"/>
                  </a:cubicBezTo>
                  <a:cubicBezTo>
                    <a:pt x="4274" y="44790"/>
                    <a:pt x="3732" y="51495"/>
                    <a:pt x="7061" y="56488"/>
                  </a:cubicBezTo>
                  <a:cubicBezTo>
                    <a:pt x="9125" y="59584"/>
                    <a:pt x="14324" y="58354"/>
                    <a:pt x="17652" y="60018"/>
                  </a:cubicBezTo>
                  <a:cubicBezTo>
                    <a:pt x="19141" y="60762"/>
                    <a:pt x="20006" y="62372"/>
                    <a:pt x="21183" y="63549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9" name="Freeform 84">
              <a:extLst>
                <a:ext uri="{FF2B5EF4-FFF2-40B4-BE49-F238E27FC236}">
                  <a16:creationId xmlns:a16="http://schemas.microsoft.com/office/drawing/2014/main" id="{54F7A97E-CAC6-444A-9726-00E5408B556E}"/>
                </a:ext>
              </a:extLst>
            </p:cNvPr>
            <p:cNvSpPr/>
            <p:nvPr/>
          </p:nvSpPr>
          <p:spPr bwMode="auto">
            <a:xfrm>
              <a:off x="1186249" y="2863237"/>
              <a:ext cx="60018" cy="12317"/>
            </a:xfrm>
            <a:custGeom>
              <a:avLst/>
              <a:gdLst>
                <a:gd name="connsiteX0" fmla="*/ 60018 w 60018"/>
                <a:gd name="connsiteY0" fmla="*/ 3531 h 12317"/>
                <a:gd name="connsiteX1" fmla="*/ 3530 w 60018"/>
                <a:gd name="connsiteY1" fmla="*/ 7061 h 12317"/>
                <a:gd name="connsiteX2" fmla="*/ 0 w 60018"/>
                <a:gd name="connsiteY2" fmla="*/ 0 h 1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18" h="12317">
                  <a:moveTo>
                    <a:pt x="60018" y="3531"/>
                  </a:moveTo>
                  <a:cubicBezTo>
                    <a:pt x="35684" y="13265"/>
                    <a:pt x="37628" y="15586"/>
                    <a:pt x="3530" y="7061"/>
                  </a:cubicBezTo>
                  <a:cubicBezTo>
                    <a:pt x="977" y="6423"/>
                    <a:pt x="1177" y="2354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30" name="Elbow Connector 47">
            <a:extLst>
              <a:ext uri="{FF2B5EF4-FFF2-40B4-BE49-F238E27FC236}">
                <a16:creationId xmlns:a16="http://schemas.microsoft.com/office/drawing/2014/main" id="{9B4D2F94-F795-4E90-9309-3EC793E3C28B}"/>
              </a:ext>
            </a:extLst>
          </p:cNvPr>
          <p:cNvCxnSpPr>
            <a:stCxn id="23" idx="2"/>
            <a:endCxn id="4" idx="0"/>
          </p:cNvCxnSpPr>
          <p:nvPr/>
        </p:nvCxnSpPr>
        <p:spPr bwMode="auto">
          <a:xfrm rot="5400000">
            <a:off x="2532148" y="2234519"/>
            <a:ext cx="466357" cy="26470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Elbow Connector 48">
            <a:extLst>
              <a:ext uri="{FF2B5EF4-FFF2-40B4-BE49-F238E27FC236}">
                <a16:creationId xmlns:a16="http://schemas.microsoft.com/office/drawing/2014/main" id="{10FC30B3-B221-43F6-9B9E-3C21D6DCDFB6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 rot="16200000" flipH="1">
            <a:off x="2279285" y="2246359"/>
            <a:ext cx="466307" cy="24107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3338299-A68B-43AD-AC0E-123B507F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781" y="2403021"/>
            <a:ext cx="773089" cy="490533"/>
          </a:xfrm>
          <a:prstGeom prst="rect">
            <a:avLst/>
          </a:prstGeom>
        </p:spPr>
      </p:pic>
      <p:pic>
        <p:nvPicPr>
          <p:cNvPr id="34" name="Picture 25">
            <a:extLst>
              <a:ext uri="{FF2B5EF4-FFF2-40B4-BE49-F238E27FC236}">
                <a16:creationId xmlns:a16="http://schemas.microsoft.com/office/drawing/2014/main" id="{13162A77-2CE1-4B8E-A2FD-03B895B7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65" y="1609219"/>
            <a:ext cx="509274" cy="34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9">
            <a:extLst>
              <a:ext uri="{FF2B5EF4-FFF2-40B4-BE49-F238E27FC236}">
                <a16:creationId xmlns:a16="http://schemas.microsoft.com/office/drawing/2014/main" id="{A7EA66AC-C099-4050-9538-851C251D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6" y="1619294"/>
            <a:ext cx="322888" cy="3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C8EC128-CAA4-4685-AC40-101F90BC6487}"/>
              </a:ext>
            </a:extLst>
          </p:cNvPr>
          <p:cNvGrpSpPr/>
          <p:nvPr/>
        </p:nvGrpSpPr>
        <p:grpSpPr>
          <a:xfrm>
            <a:off x="2927429" y="5430989"/>
            <a:ext cx="1315189" cy="1051868"/>
            <a:chOff x="5983843" y="3242515"/>
            <a:chExt cx="1689166" cy="1312294"/>
          </a:xfrm>
        </p:grpSpPr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02AC12EE-3F00-4AE6-8490-9442DD53AFBC}"/>
                </a:ext>
              </a:extLst>
            </p:cNvPr>
            <p:cNvSpPr/>
            <p:nvPr/>
          </p:nvSpPr>
          <p:spPr bwMode="auto">
            <a:xfrm>
              <a:off x="6368995" y="3472794"/>
              <a:ext cx="1304014" cy="538510"/>
            </a:xfrm>
            <a:custGeom>
              <a:avLst/>
              <a:gdLst>
                <a:gd name="connsiteX0" fmla="*/ 0 w 1304014"/>
                <a:gd name="connsiteY0" fmla="*/ 526712 h 538510"/>
                <a:gd name="connsiteX1" fmla="*/ 198782 w 1304014"/>
                <a:gd name="connsiteY1" fmla="*/ 534663 h 538510"/>
                <a:gd name="connsiteX2" fmla="*/ 318052 w 1304014"/>
                <a:gd name="connsiteY2" fmla="*/ 534663 h 538510"/>
                <a:gd name="connsiteX3" fmla="*/ 421419 w 1304014"/>
                <a:gd name="connsiteY3" fmla="*/ 486956 h 538510"/>
                <a:gd name="connsiteX4" fmla="*/ 556591 w 1304014"/>
                <a:gd name="connsiteY4" fmla="*/ 367686 h 538510"/>
                <a:gd name="connsiteX5" fmla="*/ 739471 w 1304014"/>
                <a:gd name="connsiteY5" fmla="*/ 232514 h 538510"/>
                <a:gd name="connsiteX6" fmla="*/ 962108 w 1304014"/>
                <a:gd name="connsiteY6" fmla="*/ 41683 h 538510"/>
                <a:gd name="connsiteX7" fmla="*/ 1121134 w 1304014"/>
                <a:gd name="connsiteY7" fmla="*/ 1926 h 538510"/>
                <a:gd name="connsiteX8" fmla="*/ 1304014 w 1304014"/>
                <a:gd name="connsiteY8" fmla="*/ 9877 h 5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014" h="538510">
                  <a:moveTo>
                    <a:pt x="0" y="526712"/>
                  </a:moveTo>
                  <a:lnTo>
                    <a:pt x="198782" y="534663"/>
                  </a:lnTo>
                  <a:cubicBezTo>
                    <a:pt x="251791" y="535988"/>
                    <a:pt x="280946" y="542614"/>
                    <a:pt x="318052" y="534663"/>
                  </a:cubicBezTo>
                  <a:cubicBezTo>
                    <a:pt x="355158" y="526712"/>
                    <a:pt x="381663" y="514785"/>
                    <a:pt x="421419" y="486956"/>
                  </a:cubicBezTo>
                  <a:cubicBezTo>
                    <a:pt x="461176" y="459126"/>
                    <a:pt x="503582" y="410093"/>
                    <a:pt x="556591" y="367686"/>
                  </a:cubicBezTo>
                  <a:cubicBezTo>
                    <a:pt x="609600" y="325279"/>
                    <a:pt x="671885" y="286848"/>
                    <a:pt x="739471" y="232514"/>
                  </a:cubicBezTo>
                  <a:cubicBezTo>
                    <a:pt x="807057" y="178180"/>
                    <a:pt x="898498" y="80114"/>
                    <a:pt x="962108" y="41683"/>
                  </a:cubicBezTo>
                  <a:cubicBezTo>
                    <a:pt x="1025719" y="3252"/>
                    <a:pt x="1064150" y="7227"/>
                    <a:pt x="1121134" y="1926"/>
                  </a:cubicBezTo>
                  <a:cubicBezTo>
                    <a:pt x="1178118" y="-3375"/>
                    <a:pt x="1241066" y="3251"/>
                    <a:pt x="1304014" y="9877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F1EB58-95BF-4F17-BECF-9BB2CFA86218}"/>
                </a:ext>
              </a:extLst>
            </p:cNvPr>
            <p:cNvCxnSpPr/>
            <p:nvPr/>
          </p:nvCxnSpPr>
          <p:spPr bwMode="auto">
            <a:xfrm>
              <a:off x="6230064" y="3242515"/>
              <a:ext cx="0" cy="10352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CB1F12-48DC-4ED5-AE24-632909BF1F42}"/>
                </a:ext>
              </a:extLst>
            </p:cNvPr>
            <p:cNvCxnSpPr/>
            <p:nvPr/>
          </p:nvCxnSpPr>
          <p:spPr bwMode="auto">
            <a:xfrm flipH="1">
              <a:off x="6230064" y="4292532"/>
              <a:ext cx="1353820" cy="13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861536-78DC-41F8-9AFF-969E756B54C3}"/>
                </a:ext>
              </a:extLst>
            </p:cNvPr>
            <p:cNvSpPr txBox="1"/>
            <p:nvPr/>
          </p:nvSpPr>
          <p:spPr>
            <a:xfrm>
              <a:off x="6449483" y="4308588"/>
              <a:ext cx="9781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Concentration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210DC8-3C28-4D8B-96A4-02BC8A5300B4}"/>
                </a:ext>
              </a:extLst>
            </p:cNvPr>
            <p:cNvSpPr txBox="1"/>
            <p:nvPr/>
          </p:nvSpPr>
          <p:spPr>
            <a:xfrm rot="16200000">
              <a:off x="5727683" y="3637047"/>
              <a:ext cx="7585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Response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701FE19-6890-4B7B-8190-63D66AB1F0CA}"/>
                </a:ext>
              </a:extLst>
            </p:cNvPr>
            <p:cNvSpPr/>
            <p:nvPr/>
          </p:nvSpPr>
          <p:spPr bwMode="auto">
            <a:xfrm>
              <a:off x="6472231" y="3980974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7336DF6-9AAA-417F-8835-A673DECE8EA4}"/>
                </a:ext>
              </a:extLst>
            </p:cNvPr>
            <p:cNvSpPr/>
            <p:nvPr/>
          </p:nvSpPr>
          <p:spPr bwMode="auto">
            <a:xfrm>
              <a:off x="6624631" y="3990494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11BE39-DDB7-46CB-AF18-516D64EF8F45}"/>
                </a:ext>
              </a:extLst>
            </p:cNvPr>
            <p:cNvSpPr/>
            <p:nvPr/>
          </p:nvSpPr>
          <p:spPr bwMode="auto">
            <a:xfrm>
              <a:off x="6777031" y="3928579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9428CB-D03E-4769-93D0-91BF1B061FBB}"/>
                </a:ext>
              </a:extLst>
            </p:cNvPr>
            <p:cNvSpPr/>
            <p:nvPr/>
          </p:nvSpPr>
          <p:spPr bwMode="auto">
            <a:xfrm>
              <a:off x="6929431" y="3809510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526C1D-562E-459D-84BF-119A2D4C7794}"/>
                </a:ext>
              </a:extLst>
            </p:cNvPr>
            <p:cNvSpPr/>
            <p:nvPr/>
          </p:nvSpPr>
          <p:spPr bwMode="auto">
            <a:xfrm>
              <a:off x="7081831" y="3719024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A94B4A-8375-4906-8549-5B35E8F64154}"/>
                </a:ext>
              </a:extLst>
            </p:cNvPr>
            <p:cNvSpPr/>
            <p:nvPr/>
          </p:nvSpPr>
          <p:spPr bwMode="auto">
            <a:xfrm>
              <a:off x="7234231" y="3571386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64281BB-BB27-4CEC-8A60-CB137080C561}"/>
                </a:ext>
              </a:extLst>
            </p:cNvPr>
            <p:cNvSpPr/>
            <p:nvPr/>
          </p:nvSpPr>
          <p:spPr bwMode="auto">
            <a:xfrm>
              <a:off x="7386631" y="3466603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2B1DC0F-A1E1-4E51-8E8E-3B3894733539}"/>
                </a:ext>
              </a:extLst>
            </p:cNvPr>
            <p:cNvSpPr/>
            <p:nvPr/>
          </p:nvSpPr>
          <p:spPr bwMode="auto">
            <a:xfrm>
              <a:off x="7539031" y="3461838"/>
              <a:ext cx="45720" cy="4572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50" name="Elbow Connector 54">
            <a:extLst>
              <a:ext uri="{FF2B5EF4-FFF2-40B4-BE49-F238E27FC236}">
                <a16:creationId xmlns:a16="http://schemas.microsoft.com/office/drawing/2014/main" id="{1B72371E-EC45-4EF9-ADC1-6FACF86D071F}"/>
              </a:ext>
            </a:extLst>
          </p:cNvPr>
          <p:cNvCxnSpPr>
            <a:stCxn id="34" idx="2"/>
            <a:endCxn id="33" idx="0"/>
          </p:cNvCxnSpPr>
          <p:nvPr/>
        </p:nvCxnSpPr>
        <p:spPr bwMode="auto">
          <a:xfrm rot="5400000">
            <a:off x="4711679" y="2059298"/>
            <a:ext cx="448370" cy="23907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Elbow Connector 55">
            <a:extLst>
              <a:ext uri="{FF2B5EF4-FFF2-40B4-BE49-F238E27FC236}">
                <a16:creationId xmlns:a16="http://schemas.microsoft.com/office/drawing/2014/main" id="{952AE82B-7F64-4997-8443-D5B8E769489B}"/>
              </a:ext>
            </a:extLst>
          </p:cNvPr>
          <p:cNvCxnSpPr>
            <a:stCxn id="35" idx="2"/>
            <a:endCxn id="33" idx="0"/>
          </p:cNvCxnSpPr>
          <p:nvPr/>
        </p:nvCxnSpPr>
        <p:spPr bwMode="auto">
          <a:xfrm rot="16200000" flipH="1">
            <a:off x="4470978" y="2057673"/>
            <a:ext cx="453820" cy="23687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Elbow Connector 56">
            <a:extLst>
              <a:ext uri="{FF2B5EF4-FFF2-40B4-BE49-F238E27FC236}">
                <a16:creationId xmlns:a16="http://schemas.microsoft.com/office/drawing/2014/main" id="{23D32948-FBBA-443C-A4B9-4A1DF3674959}"/>
              </a:ext>
            </a:extLst>
          </p:cNvPr>
          <p:cNvCxnSpPr>
            <a:cxnSpLocks/>
            <a:stCxn id="62" idx="2"/>
          </p:cNvCxnSpPr>
          <p:nvPr/>
        </p:nvCxnSpPr>
        <p:spPr bwMode="auto">
          <a:xfrm rot="5400000">
            <a:off x="3496642" y="3723520"/>
            <a:ext cx="1790415" cy="1385169"/>
          </a:xfrm>
          <a:prstGeom prst="bentConnector3">
            <a:avLst>
              <a:gd name="adj1" fmla="val 552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Elbow Connector 57">
            <a:extLst>
              <a:ext uri="{FF2B5EF4-FFF2-40B4-BE49-F238E27FC236}">
                <a16:creationId xmlns:a16="http://schemas.microsoft.com/office/drawing/2014/main" id="{6D972796-8B1E-4377-9B1C-765679D782CD}"/>
              </a:ext>
            </a:extLst>
          </p:cNvPr>
          <p:cNvCxnSpPr>
            <a:cxnSpLocks/>
            <a:stCxn id="59" idx="2"/>
          </p:cNvCxnSpPr>
          <p:nvPr/>
        </p:nvCxnSpPr>
        <p:spPr bwMode="auto">
          <a:xfrm rot="16200000" flipH="1">
            <a:off x="2505429" y="4109107"/>
            <a:ext cx="1590974" cy="8025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7ABBF79-8748-49F7-9667-5CC094A80C20}"/>
              </a:ext>
            </a:extLst>
          </p:cNvPr>
          <p:cNvSpPr txBox="1"/>
          <p:nvPr/>
        </p:nvSpPr>
        <p:spPr>
          <a:xfrm>
            <a:off x="598404" y="2736972"/>
            <a:ext cx="144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Hundreds High-Throughput ToxCast/Tox21 Assays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981244-8276-4D4A-882C-C270D5B87671}"/>
              </a:ext>
            </a:extLst>
          </p:cNvPr>
          <p:cNvSpPr txBox="1"/>
          <p:nvPr/>
        </p:nvSpPr>
        <p:spPr>
          <a:xfrm>
            <a:off x="3564945" y="2725272"/>
            <a:ext cx="98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Thousands of Chemicals</a:t>
            </a:r>
          </a:p>
        </p:txBody>
      </p:sp>
      <p:pic>
        <p:nvPicPr>
          <p:cNvPr id="56" name="RST_Robotics_2">
            <a:hlinkClick r:id="" action="ppaction://media"/>
            <a:extLst>
              <a:ext uri="{FF2B5EF4-FFF2-40B4-BE49-F238E27FC236}">
                <a16:creationId xmlns:a16="http://schemas.microsoft.com/office/drawing/2014/main" id="{FA20087C-E8E7-43B2-9589-6692CE499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909" r="7781"/>
          <a:stretch/>
        </p:blipFill>
        <p:spPr>
          <a:xfrm>
            <a:off x="5856057" y="1504060"/>
            <a:ext cx="5687177" cy="379441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C93FC96-2F77-4517-8EB4-BE4A87BF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067" y="2770843"/>
            <a:ext cx="773089" cy="4905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2596E2-C061-49D4-A420-BCC96AA0D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073" y="3041095"/>
            <a:ext cx="773089" cy="4905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7F3C51B-D550-4224-80DE-FFCED9B62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79" y="3224380"/>
            <a:ext cx="773089" cy="4905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258CD65-0BCD-4E15-8AB1-7E46C1A1E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452" y="2573814"/>
            <a:ext cx="773089" cy="4905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678C2C-0559-412B-8B35-1ECD58D3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740" y="2791740"/>
            <a:ext cx="773089" cy="4905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C443FE9-F631-40FC-BAF2-EDECCCF46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888" y="3030364"/>
            <a:ext cx="773089" cy="490533"/>
          </a:xfrm>
          <a:prstGeom prst="rect">
            <a:avLst/>
          </a:prstGeom>
        </p:spPr>
      </p:pic>
      <p:pic>
        <p:nvPicPr>
          <p:cNvPr id="63" name="Picture 8" descr="3t3cells1small">
            <a:hlinkClick r:id="rId9"/>
            <a:extLst>
              <a:ext uri="{FF2B5EF4-FFF2-40B4-BE49-F238E27FC236}">
                <a16:creationId xmlns:a16="http://schemas.microsoft.com/office/drawing/2014/main" id="{B8EE476B-DE4F-4554-ADE1-C2D27707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2441" y="1654718"/>
            <a:ext cx="844195" cy="613277"/>
          </a:xfrm>
          <a:prstGeom prst="rect">
            <a:avLst/>
          </a:prstGeom>
          <a:noFill/>
        </p:spPr>
      </p:pic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5BBC12C8-43CA-47D5-ACC0-7123D18A99B7}"/>
              </a:ext>
            </a:extLst>
          </p:cNvPr>
          <p:cNvSpPr/>
          <p:nvPr/>
        </p:nvSpPr>
        <p:spPr bwMode="auto">
          <a:xfrm rot="5400000">
            <a:off x="1788597" y="1758748"/>
            <a:ext cx="613277" cy="405216"/>
          </a:xfrm>
          <a:prstGeom prst="triangle">
            <a:avLst>
              <a:gd name="adj" fmla="val 70448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4002290-C6FA-4680-9053-7A78D5EECC1D}"/>
              </a:ext>
            </a:extLst>
          </p:cNvPr>
          <p:cNvSpPr txBox="1"/>
          <p:nvPr/>
        </p:nvSpPr>
        <p:spPr>
          <a:xfrm>
            <a:off x="5988587" y="5452488"/>
            <a:ext cx="5736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Understanding of what cellular processes/pathways may be perturbed by a chemical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Understanding of what amount of a chemical causes these perturbations</a:t>
            </a:r>
          </a:p>
          <a:p>
            <a:endParaRPr lang="en-US" sz="18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E2CA2E5-AA1B-4D40-BA69-4E62E5E62B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370" t="2981" r="29740" b="82503"/>
          <a:stretch/>
        </p:blipFill>
        <p:spPr>
          <a:xfrm>
            <a:off x="10306227" y="666848"/>
            <a:ext cx="1674977" cy="625496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AF154-AF53-4089-A217-4BE723663835}"/>
              </a:ext>
            </a:extLst>
          </p:cNvPr>
          <p:cNvSpPr txBox="1"/>
          <p:nvPr/>
        </p:nvSpPr>
        <p:spPr>
          <a:xfrm>
            <a:off x="115626" y="4163315"/>
            <a:ext cx="26212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 of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Dose-response</a:t>
            </a:r>
          </a:p>
        </p:txBody>
      </p:sp>
    </p:spTree>
    <p:extLst>
      <p:ext uri="{BB962C8B-B14F-4D97-AF65-F5344CB8AC3E}">
        <p14:creationId xmlns:p14="http://schemas.microsoft.com/office/powerpoint/2010/main" val="9579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264636" y="217199"/>
            <a:ext cx="9366189" cy="1143000"/>
          </a:xfrm>
        </p:spPr>
        <p:txBody>
          <a:bodyPr>
            <a:noAutofit/>
          </a:bodyPr>
          <a:lstStyle/>
          <a:p>
            <a:r>
              <a:rPr lang="en-US" sz="3000" dirty="0"/>
              <a:t>Application of High-Throughput Assays to Identify Potential Endocrine Disrupting Chemicals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8408AE08-3F17-488A-8AEE-AB5BED6B4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9536"/>
          <a:stretch/>
        </p:blipFill>
        <p:spPr bwMode="auto">
          <a:xfrm>
            <a:off x="8589060" y="3963395"/>
            <a:ext cx="2672616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3E59A75-6719-45B5-841C-BD45BE0B3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0381"/>
          <a:stretch/>
        </p:blipFill>
        <p:spPr bwMode="auto">
          <a:xfrm>
            <a:off x="8627618" y="3963465"/>
            <a:ext cx="2627865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BDB2222-72E2-461F-BED6-E5CBBB9F2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49249"/>
          <a:stretch/>
        </p:blipFill>
        <p:spPr bwMode="auto">
          <a:xfrm>
            <a:off x="8442312" y="1360199"/>
            <a:ext cx="2780805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86060642-B8C7-40B5-9B0E-970E7D4AD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0633"/>
          <a:stretch/>
        </p:blipFill>
        <p:spPr bwMode="auto">
          <a:xfrm>
            <a:off x="8550501" y="1360199"/>
            <a:ext cx="2704982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E61E7039-BA02-4B75-938E-39BA33C7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7674" y="2055040"/>
            <a:ext cx="5528980" cy="441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7256606F-C813-43FE-B47E-B80F7F244956}"/>
              </a:ext>
            </a:extLst>
          </p:cNvPr>
          <p:cNvSpPr/>
          <p:nvPr/>
        </p:nvSpPr>
        <p:spPr bwMode="auto">
          <a:xfrm>
            <a:off x="1605678" y="1527487"/>
            <a:ext cx="5700976" cy="36026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18 </a:t>
            </a:r>
            <a:r>
              <a:rPr lang="en-US" sz="1400" i="1" dirty="0"/>
              <a:t>In Vitro</a:t>
            </a:r>
            <a:r>
              <a:rPr lang="en-US" sz="1400" dirty="0"/>
              <a:t> Assays Measure ER-Related Activity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60622A-057C-4694-8D23-DA5C487C3316}"/>
              </a:ext>
            </a:extLst>
          </p:cNvPr>
          <p:cNvSpPr txBox="1"/>
          <p:nvPr/>
        </p:nvSpPr>
        <p:spPr>
          <a:xfrm>
            <a:off x="2101229" y="6257836"/>
            <a:ext cx="271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Judson </a:t>
            </a:r>
            <a:r>
              <a:rPr lang="en-US" sz="1200" i="1" dirty="0"/>
              <a:t>et al., Tox Sci.</a:t>
            </a:r>
            <a:r>
              <a:rPr lang="en-US" sz="1200" dirty="0"/>
              <a:t> 2015</a:t>
            </a:r>
          </a:p>
          <a:p>
            <a:r>
              <a:rPr lang="en-US" sz="1200" dirty="0"/>
              <a:t>Browne </a:t>
            </a:r>
            <a:r>
              <a:rPr lang="en-US" sz="1200" i="1" dirty="0"/>
              <a:t>et al., ES&amp;T. </a:t>
            </a:r>
            <a:r>
              <a:rPr lang="en-US" sz="1200" dirty="0"/>
              <a:t>2015</a:t>
            </a:r>
          </a:p>
          <a:p>
            <a:r>
              <a:rPr lang="de-DE" sz="1200" dirty="0"/>
              <a:t>Kleinstreuer</a:t>
            </a:r>
            <a:r>
              <a:rPr lang="en-US" sz="1200" dirty="0"/>
              <a:t> </a:t>
            </a:r>
            <a:r>
              <a:rPr lang="en-US" sz="1200" i="1" dirty="0"/>
              <a:t>et al., EHP</a:t>
            </a:r>
            <a:r>
              <a:rPr lang="en-US" sz="12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6486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264636" y="217199"/>
            <a:ext cx="9366189" cy="1143000"/>
          </a:xfrm>
        </p:spPr>
        <p:txBody>
          <a:bodyPr>
            <a:noAutofit/>
          </a:bodyPr>
          <a:lstStyle/>
          <a:p>
            <a:r>
              <a:rPr lang="en-US" sz="3000" dirty="0"/>
              <a:t>Comparison of High-Throughput Assays with Traditional </a:t>
            </a:r>
            <a:r>
              <a:rPr lang="en-US" sz="3000" i="1" dirty="0"/>
              <a:t>In Vivo</a:t>
            </a:r>
            <a:r>
              <a:rPr lang="en-US" sz="3000" dirty="0"/>
              <a:t> Tests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78D97-2087-4258-810B-FADF6A112F6F}"/>
              </a:ext>
            </a:extLst>
          </p:cNvPr>
          <p:cNvSpPr txBox="1"/>
          <p:nvPr/>
        </p:nvSpPr>
        <p:spPr>
          <a:xfrm>
            <a:off x="9530632" y="6092957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Kleinstreuer</a:t>
            </a:r>
            <a:r>
              <a:rPr lang="en-US" sz="1400" dirty="0"/>
              <a:t> </a:t>
            </a:r>
            <a:r>
              <a:rPr lang="en-US" sz="1400" i="1" dirty="0"/>
              <a:t>et al., EHP</a:t>
            </a:r>
            <a:r>
              <a:rPr lang="en-US" sz="1400" dirty="0"/>
              <a:t> 2016</a:t>
            </a:r>
          </a:p>
          <a:p>
            <a:r>
              <a:rPr lang="en-US" sz="1400" dirty="0"/>
              <a:t>Browne et al. ES&amp;T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77B53-8C58-419C-8E20-6CB92E1C00B9}"/>
              </a:ext>
            </a:extLst>
          </p:cNvPr>
          <p:cNvSpPr txBox="1"/>
          <p:nvPr/>
        </p:nvSpPr>
        <p:spPr>
          <a:xfrm>
            <a:off x="543608" y="1507925"/>
            <a:ext cx="494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Concordance between Model and Uterotrophic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163FE-E2B5-4617-AD5E-9A32807FBAC2}"/>
              </a:ext>
            </a:extLst>
          </p:cNvPr>
          <p:cNvSpPr txBox="1"/>
          <p:nvPr/>
        </p:nvSpPr>
        <p:spPr>
          <a:xfrm>
            <a:off x="3714777" y="5137346"/>
            <a:ext cx="509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Predictive Performance for </a:t>
            </a:r>
            <a:r>
              <a:rPr lang="en-US" sz="1400" b="1" i="1" u="sng" dirty="0"/>
              <a:t>In Vivo</a:t>
            </a:r>
            <a:r>
              <a:rPr lang="en-US" sz="1400" b="1" u="sng" dirty="0"/>
              <a:t> </a:t>
            </a:r>
            <a:r>
              <a:rPr lang="en-US" sz="1400" b="1" u="sng" dirty="0" err="1"/>
              <a:t>Uterotrophic</a:t>
            </a:r>
            <a:r>
              <a:rPr lang="en-US" sz="1400" b="1" u="sng" dirty="0"/>
              <a:t> Studies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2CB0376-3276-4459-8CF7-E98BD0042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980672"/>
              </p:ext>
            </p:extLst>
          </p:nvPr>
        </p:nvGraphicFramePr>
        <p:xfrm>
          <a:off x="4731295" y="5510362"/>
          <a:ext cx="2927837" cy="914400"/>
        </p:xfrm>
        <a:graphic>
          <a:graphicData uri="http://schemas.openxmlformats.org/drawingml/2006/table">
            <a:tbl>
              <a:tblPr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1603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059">
                <a:tc>
                  <a:txBody>
                    <a:bodyPr/>
                    <a:lstStyle/>
                    <a:p>
                      <a:r>
                        <a:rPr lang="en-US" sz="1400" b="1" dirty="0"/>
                        <a:t>Accuracy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0.86 (0.95)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9">
                <a:tc>
                  <a:txBody>
                    <a:bodyPr/>
                    <a:lstStyle/>
                    <a:p>
                      <a:r>
                        <a:rPr lang="en-US" sz="1400" b="1" dirty="0"/>
                        <a:t>Sensitivity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0.97 (0.97)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59">
                <a:tc>
                  <a:txBody>
                    <a:bodyPr/>
                    <a:lstStyle/>
                    <a:p>
                      <a:r>
                        <a:rPr lang="en-US" sz="1400" b="1" dirty="0"/>
                        <a:t>Specificity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0.67 (0.89)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404A586-9FEE-4BC7-A1A0-B24F2071DDB6}"/>
              </a:ext>
            </a:extLst>
          </p:cNvPr>
          <p:cNvSpPr txBox="1"/>
          <p:nvPr/>
        </p:nvSpPr>
        <p:spPr>
          <a:xfrm>
            <a:off x="4666541" y="6482513"/>
            <a:ext cx="3754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*Values in parentheses exclude inconclusive chemicals</a:t>
            </a:r>
            <a:endParaRPr lang="en-US" sz="1100" i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7C6F6E-2EF0-4740-A99D-9D08AE3B3704}"/>
              </a:ext>
            </a:extLst>
          </p:cNvPr>
          <p:cNvGrpSpPr/>
          <p:nvPr/>
        </p:nvGrpSpPr>
        <p:grpSpPr>
          <a:xfrm>
            <a:off x="7198968" y="1954307"/>
            <a:ext cx="3864681" cy="2749750"/>
            <a:chOff x="-58649" y="1933224"/>
            <a:chExt cx="4635837" cy="40103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ECC35C-3555-46E4-8834-E7AAC9F2F07E}"/>
                </a:ext>
              </a:extLst>
            </p:cNvPr>
            <p:cNvSpPr txBox="1"/>
            <p:nvPr/>
          </p:nvSpPr>
          <p:spPr>
            <a:xfrm rot="16200000">
              <a:off x="-1507247" y="3520532"/>
              <a:ext cx="3266388" cy="3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LEL or MTD (mg/kg/day)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8ABD27-DDD7-45F5-9DDA-DB35F279C85A}"/>
                </a:ext>
              </a:extLst>
            </p:cNvPr>
            <p:cNvSpPr txBox="1"/>
            <p:nvPr/>
          </p:nvSpPr>
          <p:spPr>
            <a:xfrm>
              <a:off x="958955" y="5487444"/>
              <a:ext cx="1102186" cy="4488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Injection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091F8F-DBD5-4689-8E65-E24B8B9361ED}"/>
                </a:ext>
              </a:extLst>
            </p:cNvPr>
            <p:cNvSpPr txBox="1"/>
            <p:nvPr/>
          </p:nvSpPr>
          <p:spPr>
            <a:xfrm>
              <a:off x="3664563" y="5494684"/>
              <a:ext cx="652236" cy="4488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Oral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9D53FE-A300-4619-81E8-66D7DD792374}"/>
                </a:ext>
              </a:extLst>
            </p:cNvPr>
            <p:cNvSpPr/>
            <p:nvPr/>
          </p:nvSpPr>
          <p:spPr>
            <a:xfrm>
              <a:off x="1173564" y="4249620"/>
              <a:ext cx="490535" cy="347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CCB121-AFDC-4ABA-9C9F-BB7391A0343C}"/>
                </a:ext>
              </a:extLst>
            </p:cNvPr>
            <p:cNvSpPr/>
            <p:nvPr/>
          </p:nvSpPr>
          <p:spPr>
            <a:xfrm>
              <a:off x="3197021" y="2975602"/>
              <a:ext cx="490535" cy="231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8" name="Group 46">
              <a:extLst>
                <a:ext uri="{FF2B5EF4-FFF2-40B4-BE49-F238E27FC236}">
                  <a16:creationId xmlns:a16="http://schemas.microsoft.com/office/drawing/2014/main" id="{4C58EE99-BE13-4D00-86AB-BB26EAC80E26}"/>
                </a:ext>
              </a:extLst>
            </p:cNvPr>
            <p:cNvGrpSpPr/>
            <p:nvPr/>
          </p:nvGrpSpPr>
          <p:grpSpPr>
            <a:xfrm>
              <a:off x="940023" y="1996098"/>
              <a:ext cx="3244540" cy="2427252"/>
              <a:chOff x="2644140" y="1225732"/>
              <a:chExt cx="4032069" cy="31938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1B7E620-219B-4545-BDF0-7F74CAF84D25}"/>
                  </a:ext>
                </a:extLst>
              </p:cNvPr>
              <p:cNvSpPr/>
              <p:nvPr/>
            </p:nvSpPr>
            <p:spPr>
              <a:xfrm>
                <a:off x="3181350" y="4038600"/>
                <a:ext cx="55245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2366C38-A623-41CF-BFF5-7BF67F42CA84}"/>
                  </a:ext>
                </a:extLst>
              </p:cNvPr>
              <p:cNvSpPr/>
              <p:nvPr/>
            </p:nvSpPr>
            <p:spPr>
              <a:xfrm>
                <a:off x="2644140" y="1225732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42881F-CB0E-44E7-A3A5-A779EEEDE6D8}"/>
                  </a:ext>
                </a:extLst>
              </p:cNvPr>
              <p:cNvSpPr/>
              <p:nvPr/>
            </p:nvSpPr>
            <p:spPr>
              <a:xfrm>
                <a:off x="6371409" y="2313213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31" name="Picture 1">
              <a:extLst>
                <a:ext uri="{FF2B5EF4-FFF2-40B4-BE49-F238E27FC236}">
                  <a16:creationId xmlns:a16="http://schemas.microsoft.com/office/drawing/2014/main" id="{9ACCA782-263D-4BE9-8E1E-DB8A3B07F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249" y="1933224"/>
              <a:ext cx="4231939" cy="3594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486DC80-FCBE-4091-80E4-483B077B5110}"/>
              </a:ext>
            </a:extLst>
          </p:cNvPr>
          <p:cNvSpPr txBox="1"/>
          <p:nvPr/>
        </p:nvSpPr>
        <p:spPr>
          <a:xfrm>
            <a:off x="10060919" y="3999840"/>
            <a:ext cx="65915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Inactive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76C42-B69B-4F9B-9E9C-F383E4C24DBD}"/>
              </a:ext>
            </a:extLst>
          </p:cNvPr>
          <p:cNvSpPr txBox="1"/>
          <p:nvPr/>
        </p:nvSpPr>
        <p:spPr>
          <a:xfrm>
            <a:off x="10066870" y="3802133"/>
            <a:ext cx="56778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Active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58EFC8-9E0F-4AB9-A3A9-7A5B7C7213B3}"/>
              </a:ext>
            </a:extLst>
          </p:cNvPr>
          <p:cNvSpPr txBox="1"/>
          <p:nvPr/>
        </p:nvSpPr>
        <p:spPr>
          <a:xfrm>
            <a:off x="9564212" y="3604818"/>
            <a:ext cx="125192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Uterotrophic</a:t>
            </a:r>
            <a:r>
              <a:rPr lang="en-US" sz="1000" b="1" dirty="0"/>
              <a:t> </a:t>
            </a: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8209282C-9335-46D7-9289-323566AF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0745" y="3896625"/>
            <a:ext cx="116839" cy="831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135E972B-A72D-4225-B976-DA4009A4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716" y="4090680"/>
            <a:ext cx="102234" cy="794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FA89753-8E82-4488-87AD-814DC20A606D}"/>
              </a:ext>
            </a:extLst>
          </p:cNvPr>
          <p:cNvSpPr txBox="1"/>
          <p:nvPr/>
        </p:nvSpPr>
        <p:spPr>
          <a:xfrm>
            <a:off x="7092649" y="1507522"/>
            <a:ext cx="494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Concordance between Uterotrophic Studies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CBE23FE-9CF8-4B2C-9D95-EC39D5C86570}"/>
              </a:ext>
            </a:extLst>
          </p:cNvPr>
          <p:cNvSpPr txBox="1">
            <a:spLocks/>
          </p:cNvSpPr>
          <p:nvPr/>
        </p:nvSpPr>
        <p:spPr bwMode="auto">
          <a:xfrm>
            <a:off x="8694347" y="4574720"/>
            <a:ext cx="1696149" cy="43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C4D62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Immature Rat: BPA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E204F4-2E9F-4CDF-BE6A-CC83CFF0F0B6}"/>
              </a:ext>
            </a:extLst>
          </p:cNvPr>
          <p:cNvSpPr txBox="1"/>
          <p:nvPr/>
        </p:nvSpPr>
        <p:spPr>
          <a:xfrm>
            <a:off x="784942" y="4820606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Kleinstreuer</a:t>
            </a:r>
            <a:r>
              <a:rPr lang="en-US" sz="1100" dirty="0"/>
              <a:t> </a:t>
            </a:r>
            <a:r>
              <a:rPr lang="en-US" sz="1100" i="1" dirty="0"/>
              <a:t>et al., EHP</a:t>
            </a:r>
            <a:r>
              <a:rPr lang="en-US" sz="1100" dirty="0"/>
              <a:t>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93209-A21A-44C8-9E8A-FA152C989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64" y="2049415"/>
            <a:ext cx="3871263" cy="3079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916C0-6216-441E-BF3C-802EF8FE6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473" y="3799995"/>
            <a:ext cx="372196" cy="7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3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139401" y="123674"/>
            <a:ext cx="9884532" cy="1143000"/>
          </a:xfrm>
        </p:spPr>
        <p:txBody>
          <a:bodyPr>
            <a:noAutofit/>
          </a:bodyPr>
          <a:lstStyle/>
          <a:p>
            <a:r>
              <a:rPr lang="en-US" sz="3000" dirty="0"/>
              <a:t>Developing More Sophisticated Organotypic Assays to Mimic Tissue-Related Behavior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9A21B6EF-025B-4F75-949F-B264FAD63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5" y="1406941"/>
            <a:ext cx="38100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812EF0B0-5EB9-4879-8F2F-644FA216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8" y="4464466"/>
            <a:ext cx="3886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2">
            <a:extLst>
              <a:ext uri="{FF2B5EF4-FFF2-40B4-BE49-F238E27FC236}">
                <a16:creationId xmlns:a16="http://schemas.microsoft.com/office/drawing/2014/main" id="{95EE8B2C-A66A-452A-82ED-CC413C9CE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55" y="5950366"/>
            <a:ext cx="1571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en-US" altLang="en-US" sz="800"/>
              <a:t>Sci Rep. 2015 Oct 23;5:15639</a:t>
            </a:r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7102D331-17CF-4D0A-AE66-6A637021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55" y="4188241"/>
            <a:ext cx="3622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en-US" altLang="en-US" sz="1200" b="1"/>
              <a:t>Castrate Control          Testosterone Propionate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7E1D17BD-3402-46A3-9EA9-B19B1A7A0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35" y="2044285"/>
            <a:ext cx="6216613" cy="354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D6DCD-C99E-4993-927A-04627402469C}"/>
              </a:ext>
            </a:extLst>
          </p:cNvPr>
          <p:cNvSpPr txBox="1"/>
          <p:nvPr/>
        </p:nvSpPr>
        <p:spPr>
          <a:xfrm>
            <a:off x="5469308" y="1570228"/>
            <a:ext cx="593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Organotypic Assay to Mimic Prostate Epithelial  Response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2A5A1C-6C3B-401E-9F2B-E679AF19719B}"/>
              </a:ext>
            </a:extLst>
          </p:cNvPr>
          <p:cNvCxnSpPr/>
          <p:nvPr/>
        </p:nvCxnSpPr>
        <p:spPr bwMode="auto">
          <a:xfrm>
            <a:off x="4674550" y="1683521"/>
            <a:ext cx="0" cy="42668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2">
            <a:extLst>
              <a:ext uri="{FF2B5EF4-FFF2-40B4-BE49-F238E27FC236}">
                <a16:creationId xmlns:a16="http://schemas.microsoft.com/office/drawing/2014/main" id="{85AC9735-E31A-48CF-AE18-810CDFAB54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88"/>
          <a:stretch/>
        </p:blipFill>
        <p:spPr bwMode="auto">
          <a:xfrm>
            <a:off x="9826855" y="3637821"/>
            <a:ext cx="2365145" cy="316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792FCF-BEA7-486C-8DDA-7335B4956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168" t="3648" r="16222" b="81747"/>
          <a:stretch/>
        </p:blipFill>
        <p:spPr>
          <a:xfrm>
            <a:off x="11066048" y="827867"/>
            <a:ext cx="817371" cy="629305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61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139401" y="123674"/>
            <a:ext cx="9884532" cy="1143000"/>
          </a:xfrm>
        </p:spPr>
        <p:txBody>
          <a:bodyPr>
            <a:noAutofit/>
          </a:bodyPr>
          <a:lstStyle/>
          <a:p>
            <a:r>
              <a:rPr lang="en-US" sz="3000" dirty="0"/>
              <a:t>Identifying Disruptors of Androgen Signaling Using Organotypic Models of Prostate Epithelium</a:t>
            </a:r>
          </a:p>
        </p:txBody>
      </p:sp>
      <p:pic>
        <p:nvPicPr>
          <p:cNvPr id="11" name="Picture 5" descr="E:\Prostate OCM_004\PROCM_004_Images for Figures\9-21-17_Finasteride_Image_Fig.tif">
            <a:extLst>
              <a:ext uri="{FF2B5EF4-FFF2-40B4-BE49-F238E27FC236}">
                <a16:creationId xmlns:a16="http://schemas.microsoft.com/office/drawing/2014/main" id="{87A42195-3EF2-4B1D-AF14-9F0DB46B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56" y="5242068"/>
            <a:ext cx="9144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E5759F8-0A3E-48F2-8C46-355F8781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261" y="1266674"/>
            <a:ext cx="871024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b="1" dirty="0"/>
              <a:t>MOA</a:t>
            </a:r>
            <a:r>
              <a:rPr lang="en-US" altLang="en-US" sz="2000" dirty="0"/>
              <a:t>:  Irreversible inhibitor of 5α-reductase Isozyme 1 and 2 (2&gt;1)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b="1" dirty="0"/>
              <a:t>Class</a:t>
            </a:r>
            <a:r>
              <a:rPr lang="en-US" altLang="en-US" sz="2000" dirty="0"/>
              <a:t>: 4-azasteroid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b="1" dirty="0"/>
              <a:t>IC</a:t>
            </a:r>
            <a:r>
              <a:rPr lang="en-US" altLang="en-US" sz="1600" b="1" dirty="0"/>
              <a:t>50</a:t>
            </a:r>
            <a:r>
              <a:rPr lang="en-US" altLang="en-US" sz="2000" dirty="0"/>
              <a:t>: Isozyme 1 (360 </a:t>
            </a:r>
            <a:r>
              <a:rPr lang="en-US" altLang="en-US" sz="2000" dirty="0" err="1"/>
              <a:t>nM</a:t>
            </a:r>
            <a:r>
              <a:rPr lang="en-US" altLang="en-US" sz="2000" dirty="0"/>
              <a:t>), Isozyme 2 (69 </a:t>
            </a:r>
            <a:r>
              <a:rPr lang="en-US" altLang="en-US" sz="2000" dirty="0" err="1"/>
              <a:t>nM</a:t>
            </a:r>
            <a:r>
              <a:rPr lang="en-US" altLang="en-US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F6FF1CB-E4E3-4BF7-9CBB-A93116004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052"/>
            <a:ext cx="9332007" cy="258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3657F16-DF85-49D8-8B64-7CD396598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15288"/>
              </p:ext>
            </p:extLst>
          </p:nvPr>
        </p:nvGraphicFramePr>
        <p:xfrm>
          <a:off x="9784933" y="3063853"/>
          <a:ext cx="2042445" cy="1776414"/>
        </p:xfrm>
        <a:graphic>
          <a:graphicData uri="http://schemas.openxmlformats.org/drawingml/2006/table">
            <a:tbl>
              <a:tblPr/>
              <a:tblGrid>
                <a:gridCol w="784396">
                  <a:extLst>
                    <a:ext uri="{9D8B030D-6E8A-4147-A177-3AD203B41FA5}">
                      <a16:colId xmlns:a16="http://schemas.microsoft.com/office/drawing/2014/main" val="2753817101"/>
                    </a:ext>
                  </a:extLst>
                </a:gridCol>
                <a:gridCol w="579245">
                  <a:extLst>
                    <a:ext uri="{9D8B030D-6E8A-4147-A177-3AD203B41FA5}">
                      <a16:colId xmlns:a16="http://schemas.microsoft.com/office/drawing/2014/main" val="585490104"/>
                    </a:ext>
                  </a:extLst>
                </a:gridCol>
                <a:gridCol w="678804">
                  <a:extLst>
                    <a:ext uri="{9D8B030D-6E8A-4147-A177-3AD203B41FA5}">
                      <a16:colId xmlns:a16="http://schemas.microsoft.com/office/drawing/2014/main" val="2408233280"/>
                    </a:ext>
                  </a:extLst>
                </a:gridCol>
              </a:tblGrid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Endpoint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Day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IC50 (µM)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315310"/>
                  </a:ext>
                </a:extLst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PSA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0.31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407478"/>
                  </a:ext>
                </a:extLst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LDH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ND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241504"/>
                  </a:ext>
                </a:extLst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Area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1.63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270108"/>
                  </a:ext>
                </a:extLst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Proliferation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ND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176645"/>
                  </a:ext>
                </a:extLst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CT-Glo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3.27</a:t>
                      </a:r>
                    </a:p>
                  </a:txBody>
                  <a:tcPr marL="9528" marR="9528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3842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D3B5DED-C062-46CE-80BE-58D5C105EBC7}"/>
              </a:ext>
            </a:extLst>
          </p:cNvPr>
          <p:cNvSpPr txBox="1"/>
          <p:nvPr/>
        </p:nvSpPr>
        <p:spPr>
          <a:xfrm>
            <a:off x="1156599" y="1702753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/>
              <a:t>Finasteride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46F7A5-1450-42FA-967C-628018BBB55D}"/>
              </a:ext>
            </a:extLst>
          </p:cNvPr>
          <p:cNvCxnSpPr/>
          <p:nvPr/>
        </p:nvCxnSpPr>
        <p:spPr bwMode="auto">
          <a:xfrm>
            <a:off x="2028092" y="3598985"/>
            <a:ext cx="0" cy="9378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6DD007-EBC0-435B-B4CC-DA0E58CFA425}"/>
              </a:ext>
            </a:extLst>
          </p:cNvPr>
          <p:cNvCxnSpPr/>
          <p:nvPr/>
        </p:nvCxnSpPr>
        <p:spPr bwMode="auto">
          <a:xfrm>
            <a:off x="5287107" y="3610708"/>
            <a:ext cx="0" cy="9378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E1660F-6332-486E-9606-C2505B701989}"/>
              </a:ext>
            </a:extLst>
          </p:cNvPr>
          <p:cNvCxnSpPr/>
          <p:nvPr/>
        </p:nvCxnSpPr>
        <p:spPr bwMode="auto">
          <a:xfrm>
            <a:off x="8381667" y="3610708"/>
            <a:ext cx="0" cy="9378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9CC1BF-5658-485F-A0A8-4F0C9D2BAF4E}"/>
              </a:ext>
            </a:extLst>
          </p:cNvPr>
          <p:cNvCxnSpPr/>
          <p:nvPr/>
        </p:nvCxnSpPr>
        <p:spPr bwMode="auto">
          <a:xfrm>
            <a:off x="2242545" y="3598985"/>
            <a:ext cx="0" cy="9378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3944FF-BB9C-45ED-9581-DBEC97115288}"/>
              </a:ext>
            </a:extLst>
          </p:cNvPr>
          <p:cNvCxnSpPr/>
          <p:nvPr/>
        </p:nvCxnSpPr>
        <p:spPr bwMode="auto">
          <a:xfrm>
            <a:off x="2144126" y="3598985"/>
            <a:ext cx="0" cy="9378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D2B70E-4261-4AA9-A1ED-810907A26DBF}"/>
              </a:ext>
            </a:extLst>
          </p:cNvPr>
          <p:cNvSpPr txBox="1"/>
          <p:nvPr/>
        </p:nvSpPr>
        <p:spPr>
          <a:xfrm>
            <a:off x="9928239" y="6561106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Deisenroth</a:t>
            </a:r>
            <a:r>
              <a:rPr lang="en-US" sz="1400" dirty="0"/>
              <a:t> and coworkers</a:t>
            </a:r>
          </a:p>
        </p:txBody>
      </p:sp>
    </p:spTree>
    <p:extLst>
      <p:ext uri="{BB962C8B-B14F-4D97-AF65-F5344CB8AC3E}">
        <p14:creationId xmlns:p14="http://schemas.microsoft.com/office/powerpoint/2010/main" val="2194920915"/>
      </p:ext>
    </p:extLst>
  </p:cSld>
  <p:clrMapOvr>
    <a:masterClrMapping/>
  </p:clrMapOvr>
</p:sld>
</file>

<file path=ppt/theme/theme1.xml><?xml version="1.0" encoding="utf-8"?>
<a:theme xmlns:a="http://schemas.openxmlformats.org/drawingml/2006/main" name="PPTTitleSlide_OptionC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4A3BEC1-6420-429F-AB78-6EBFF9139CD7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6010585-75A2-47E2-A3CE-57ABC73462C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ECE0C5B-1748-4729-AE63-2B9ED3BD858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6EF8841-B7F7-41AD-AAD4-F43BDDCABAD5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B8C7FB1-F7E9-4E6E-A30E-68483DA1586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BE60C7E-5ECB-407C-9B96-47D05B2C6A25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BC87934B-7322-403D-B910-B08953BAB56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3793ADC-DEEE-4DA5-B0EE-F93826A7748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5C9F52F-4EB7-4ACE-97B3-AA68DE065EC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5C4DCA8-2844-4D8F-8738-3C43A225FC2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247B1F6-C518-4E80-88BF-4DAD7FD2225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D8ECFE6-33F3-496C-B6D0-34D7F6BB225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64F25FA-EC28-4464-B981-E93A4B72F54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0F88F81-4CEE-43D2-A3F9-64A305C9549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A5DCC5D-72B4-4CF4-BDE0-E8EE8BDFF7B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PPTTitleSlide_OptionC_Template</Template>
  <TotalTime>23282</TotalTime>
  <Words>1075</Words>
  <Application>Microsoft Office PowerPoint</Application>
  <PresentationFormat>Widescreen</PresentationFormat>
  <Paragraphs>227</Paragraphs>
  <Slides>18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</vt:lpstr>
      <vt:lpstr>Symbol</vt:lpstr>
      <vt:lpstr>Arial</vt:lpstr>
      <vt:lpstr>Times New Roman</vt:lpstr>
      <vt:lpstr>MS PGothic</vt:lpstr>
      <vt:lpstr>MS PGothic</vt:lpstr>
      <vt:lpstr>Calibri</vt:lpstr>
      <vt:lpstr>Tahoma</vt:lpstr>
      <vt:lpstr>PPTTitleSlide_OptionC_Template</vt:lpstr>
      <vt:lpstr>Innovations in Toxicology</vt:lpstr>
      <vt:lpstr>PowerPoint Presentation</vt:lpstr>
      <vt:lpstr>PowerPoint Presentation</vt:lpstr>
      <vt:lpstr>Toxicology Moving to Embrace 21st Century Methods</vt:lpstr>
      <vt:lpstr>High-Throughput Assays Used to Screen Chemicals for Potential Toxicity</vt:lpstr>
      <vt:lpstr>Application of High-Throughput Assays to Identify Potential Endocrine Disrupting Chemicals</vt:lpstr>
      <vt:lpstr>Comparison of High-Throughput Assays with Traditional In Vivo Tests</vt:lpstr>
      <vt:lpstr>Developing More Sophisticated Organotypic Assays to Mimic Tissue-Related Behavior</vt:lpstr>
      <vt:lpstr>Identifying Disruptors of Androgen Signaling Using Organotypic Models of Prostate Epithelium</vt:lpstr>
      <vt:lpstr>Developing Virtual Tissue Models to Simulate Tissue and Organ Development and Function</vt:lpstr>
      <vt:lpstr>Zebrafish and Developmental Toxicology</vt:lpstr>
      <vt:lpstr>Proposed Mode of Action </vt:lpstr>
      <vt:lpstr>Putting High Throughput Assay Results in a Dose and Exposure Context</vt:lpstr>
      <vt:lpstr>Comparing Assay Bioactivity with Exposure Provides Risk Context</vt:lpstr>
      <vt:lpstr>High Throughput Assays Provide a Conservative Estimate of a No/Low Effect Dose from a Traditional Animal Test </vt:lpstr>
      <vt:lpstr>A challenge is predicting the correct dose where specific effects are seen</vt:lpstr>
      <vt:lpstr>Take Home Messages…</vt:lpstr>
      <vt:lpstr>Acknowledgements and Questions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Line 1 Presentation Title Line 2</dc:title>
  <dc:creator>Thomas;Russell</dc:creator>
  <cp:lastModifiedBy>Richard Judson</cp:lastModifiedBy>
  <cp:revision>893</cp:revision>
  <cp:lastPrinted>2015-06-15T16:04:41Z</cp:lastPrinted>
  <dcterms:created xsi:type="dcterms:W3CDTF">2011-07-21T15:19:32Z</dcterms:created>
  <dcterms:modified xsi:type="dcterms:W3CDTF">2018-02-15T18:37:25Z</dcterms:modified>
</cp:coreProperties>
</file>