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9"/>
    <p:sldMasterId id="2147483656" r:id="rId10"/>
    <p:sldMasterId id="2147483800" r:id="rId11"/>
  </p:sldMasterIdLst>
  <p:notesMasterIdLst>
    <p:notesMasterId r:id="rId53"/>
  </p:notesMasterIdLst>
  <p:handoutMasterIdLst>
    <p:handoutMasterId r:id="rId54"/>
  </p:handoutMasterIdLst>
  <p:sldIdLst>
    <p:sldId id="636" r:id="rId12"/>
    <p:sldId id="825" r:id="rId13"/>
    <p:sldId id="909" r:id="rId14"/>
    <p:sldId id="870" r:id="rId15"/>
    <p:sldId id="808" r:id="rId16"/>
    <p:sldId id="886" r:id="rId17"/>
    <p:sldId id="658" r:id="rId18"/>
    <p:sldId id="889" r:id="rId19"/>
    <p:sldId id="890" r:id="rId20"/>
    <p:sldId id="891" r:id="rId21"/>
    <p:sldId id="892" r:id="rId22"/>
    <p:sldId id="894" r:id="rId23"/>
    <p:sldId id="895" r:id="rId24"/>
    <p:sldId id="897" r:id="rId25"/>
    <p:sldId id="896" r:id="rId26"/>
    <p:sldId id="906" r:id="rId27"/>
    <p:sldId id="904" r:id="rId28"/>
    <p:sldId id="910" r:id="rId29"/>
    <p:sldId id="839" r:id="rId30"/>
    <p:sldId id="744" r:id="rId31"/>
    <p:sldId id="752" r:id="rId32"/>
    <p:sldId id="879" r:id="rId33"/>
    <p:sldId id="880" r:id="rId34"/>
    <p:sldId id="862" r:id="rId35"/>
    <p:sldId id="827" r:id="rId36"/>
    <p:sldId id="828" r:id="rId37"/>
    <p:sldId id="901" r:id="rId38"/>
    <p:sldId id="905" r:id="rId39"/>
    <p:sldId id="830" r:id="rId40"/>
    <p:sldId id="831" r:id="rId41"/>
    <p:sldId id="798" r:id="rId42"/>
    <p:sldId id="800" r:id="rId43"/>
    <p:sldId id="907" r:id="rId44"/>
    <p:sldId id="908" r:id="rId45"/>
    <p:sldId id="913" r:id="rId46"/>
    <p:sldId id="912" r:id="rId47"/>
    <p:sldId id="914" r:id="rId48"/>
    <p:sldId id="915" r:id="rId49"/>
    <p:sldId id="916" r:id="rId50"/>
    <p:sldId id="911" r:id="rId51"/>
    <p:sldId id="884" r:id="rId52"/>
  </p:sldIdLst>
  <p:sldSz cx="9144000" cy="6858000" type="screen4x3"/>
  <p:notesSz cx="7010400" cy="9296400"/>
  <p:defaultTextStyle>
    <a:defPPr>
      <a:defRPr lang="en-US"/>
    </a:defPPr>
    <a:lvl1pPr algn="l" rtl="0" fontAlgn="base">
      <a:spcBef>
        <a:spcPct val="0"/>
      </a:spcBef>
      <a:spcAft>
        <a:spcPct val="0"/>
      </a:spcAft>
      <a:defRPr sz="16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16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16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16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1600" kern="1200">
        <a:solidFill>
          <a:schemeClr val="tx1"/>
        </a:solidFill>
        <a:latin typeface="Arial" pitchFamily="34" charset="0"/>
        <a:ea typeface="ＭＳ Ｐゴシック"/>
        <a:cs typeface="ＭＳ Ｐゴシック"/>
      </a:defRPr>
    </a:lvl5pPr>
    <a:lvl6pPr marL="2286000" algn="l" defTabSz="914400" rtl="0" eaLnBrk="1" latinLnBrk="0" hangingPunct="1">
      <a:defRPr sz="1600" kern="1200">
        <a:solidFill>
          <a:schemeClr val="tx1"/>
        </a:solidFill>
        <a:latin typeface="Arial" pitchFamily="34" charset="0"/>
        <a:ea typeface="ＭＳ Ｐゴシック"/>
        <a:cs typeface="ＭＳ Ｐゴシック"/>
      </a:defRPr>
    </a:lvl6pPr>
    <a:lvl7pPr marL="2743200" algn="l" defTabSz="914400" rtl="0" eaLnBrk="1" latinLnBrk="0" hangingPunct="1">
      <a:defRPr sz="1600" kern="1200">
        <a:solidFill>
          <a:schemeClr val="tx1"/>
        </a:solidFill>
        <a:latin typeface="Arial" pitchFamily="34" charset="0"/>
        <a:ea typeface="ＭＳ Ｐゴシック"/>
        <a:cs typeface="ＭＳ Ｐゴシック"/>
      </a:defRPr>
    </a:lvl7pPr>
    <a:lvl8pPr marL="3200400" algn="l" defTabSz="914400" rtl="0" eaLnBrk="1" latinLnBrk="0" hangingPunct="1">
      <a:defRPr sz="1600" kern="1200">
        <a:solidFill>
          <a:schemeClr val="tx1"/>
        </a:solidFill>
        <a:latin typeface="Arial" pitchFamily="34" charset="0"/>
        <a:ea typeface="ＭＳ Ｐゴシック"/>
        <a:cs typeface="ＭＳ Ｐゴシック"/>
      </a:defRPr>
    </a:lvl8pPr>
    <a:lvl9pPr marL="3657600" algn="l" defTabSz="914400" rtl="0" eaLnBrk="1" latinLnBrk="0" hangingPunct="1">
      <a:defRPr sz="16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304">
          <p15:clr>
            <a:srgbClr val="A4A3A4"/>
          </p15:clr>
        </p15:guide>
        <p15:guide id="2" orient="horz" pos="816">
          <p15:clr>
            <a:srgbClr val="A4A3A4"/>
          </p15:clr>
        </p15:guide>
        <p15:guide id="3" orient="horz" pos="3216">
          <p15:clr>
            <a:srgbClr val="A4A3A4"/>
          </p15:clr>
        </p15:guide>
        <p15:guide id="4" orient="horz" pos="192">
          <p15:clr>
            <a:srgbClr val="A4A3A4"/>
          </p15:clr>
        </p15:guide>
        <p15:guide id="5" pos="432">
          <p15:clr>
            <a:srgbClr val="A4A3A4"/>
          </p15:clr>
        </p15:guide>
        <p15:guide id="6"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F3FE"/>
    <a:srgbClr val="FF0000"/>
    <a:srgbClr val="003F69"/>
    <a:srgbClr val="003399"/>
    <a:srgbClr val="C0C0C0"/>
    <a:srgbClr val="969696"/>
    <a:srgbClr val="FFFF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9" autoAdjust="0"/>
    <p:restoredTop sz="98051" autoAdjust="0"/>
  </p:normalViewPr>
  <p:slideViewPr>
    <p:cSldViewPr>
      <p:cViewPr varScale="1">
        <p:scale>
          <a:sx n="102" d="100"/>
          <a:sy n="102" d="100"/>
        </p:scale>
        <p:origin x="468" y="96"/>
      </p:cViewPr>
      <p:guideLst>
        <p:guide orient="horz" pos="2304"/>
        <p:guide orient="horz" pos="816"/>
        <p:guide orient="horz" pos="3216"/>
        <p:guide orient="horz" pos="192"/>
        <p:guide pos="4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3.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heme" Target="theme/theme1.xml"/><Relationship Id="rId10" Type="http://schemas.openxmlformats.org/officeDocument/2006/relationships/slideMaster" Target="slideMasters/slideMaster2.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40.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wetmore\Documents\ACC-ToxCast\ToxCast%20Rat%20Project\Manuscript\ToxRef_Oral_Equiv_Compar_Allom-Scaling_Rat_11291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1"/>
          <c:order val="0"/>
          <c:spPr>
            <a:ln w="28575">
              <a:noFill/>
            </a:ln>
          </c:spPr>
          <c:marker>
            <c:symbol val="circle"/>
            <c:size val="7"/>
            <c:spPr>
              <a:solidFill>
                <a:srgbClr val="355777"/>
              </a:solidFill>
              <a:ln>
                <a:solidFill>
                  <a:srgbClr val="355777"/>
                </a:solidFill>
              </a:ln>
            </c:spPr>
          </c:marker>
          <c:xVal>
            <c:numRef>
              <c:f>ToxRefLEL_RatCast_PK!$M$5:$M$57</c:f>
              <c:numCache>
                <c:formatCode>General</c:formatCode>
                <c:ptCount val="53"/>
                <c:pt idx="0">
                  <c:v>-1.2099964796094871</c:v>
                </c:pt>
                <c:pt idx="1">
                  <c:v>-0.62051318628272556</c:v>
                </c:pt>
                <c:pt idx="2">
                  <c:v>1.3662361237183156</c:v>
                </c:pt>
                <c:pt idx="3">
                  <c:v>-0.35222594973117</c:v>
                </c:pt>
                <c:pt idx="4">
                  <c:v>-1.4949857599158929</c:v>
                </c:pt>
                <c:pt idx="5">
                  <c:v>-0.65364702554937437</c:v>
                </c:pt>
                <c:pt idx="6">
                  <c:v>-1.2491060796178746</c:v>
                </c:pt>
                <c:pt idx="7">
                  <c:v>0.30168094929358241</c:v>
                </c:pt>
                <c:pt idx="8">
                  <c:v>0.54530711646582464</c:v>
                </c:pt>
                <c:pt idx="9">
                  <c:v>8.7426457036285501E-2</c:v>
                </c:pt>
                <c:pt idx="10">
                  <c:v>0.22737244228963621</c:v>
                </c:pt>
                <c:pt idx="11">
                  <c:v>-2.4763835809456287</c:v>
                </c:pt>
                <c:pt idx="12">
                  <c:v>-1.4023048140744616</c:v>
                </c:pt>
                <c:pt idx="13">
                  <c:v>-0.95624487303132921</c:v>
                </c:pt>
                <c:pt idx="14">
                  <c:v>-0.39019223067129766</c:v>
                </c:pt>
                <c:pt idx="15">
                  <c:v>-5.251726344308244E-2</c:v>
                </c:pt>
                <c:pt idx="16">
                  <c:v>1.4326486600131068</c:v>
                </c:pt>
                <c:pt idx="17">
                  <c:v>-0.21874740575154775</c:v>
                </c:pt>
                <c:pt idx="18">
                  <c:v>-1.4545691705346318</c:v>
                </c:pt>
                <c:pt idx="19">
                  <c:v>-2.0883630668705955</c:v>
                </c:pt>
                <c:pt idx="20">
                  <c:v>1.5385737338068561</c:v>
                </c:pt>
                <c:pt idx="21">
                  <c:v>0.93796900295145291</c:v>
                </c:pt>
                <c:pt idx="22">
                  <c:v>-0.4779471991311775</c:v>
                </c:pt>
                <c:pt idx="23">
                  <c:v>-2.1287774432402942</c:v>
                </c:pt>
                <c:pt idx="24">
                  <c:v>-1.305833704066802</c:v>
                </c:pt>
                <c:pt idx="25">
                  <c:v>-1.8312079796858405</c:v>
                </c:pt>
                <c:pt idx="26">
                  <c:v>-0.56671031480497425</c:v>
                </c:pt>
                <c:pt idx="27">
                  <c:v>-1.6386499756477508</c:v>
                </c:pt>
                <c:pt idx="28">
                  <c:v>1.1667260555800518</c:v>
                </c:pt>
                <c:pt idx="29">
                  <c:v>-0.64531544604528146</c:v>
                </c:pt>
                <c:pt idx="30">
                  <c:v>-1.1877553031996309</c:v>
                </c:pt>
                <c:pt idx="31">
                  <c:v>-1.4183916339679219</c:v>
                </c:pt>
                <c:pt idx="32">
                  <c:v>4.0602340114073154E-2</c:v>
                </c:pt>
                <c:pt idx="33">
                  <c:v>-0.59825491776293038</c:v>
                </c:pt>
                <c:pt idx="34">
                  <c:v>-1.3445734122540798</c:v>
                </c:pt>
                <c:pt idx="35">
                  <c:v>-1.4110563572599473</c:v>
                </c:pt>
                <c:pt idx="36">
                  <c:v>-1.1099704138365831</c:v>
                </c:pt>
                <c:pt idx="37">
                  <c:v>-1.2604276555498874</c:v>
                </c:pt>
                <c:pt idx="38">
                  <c:v>0.18610837981320541</c:v>
                </c:pt>
                <c:pt idx="39">
                  <c:v>0.21272015441784484</c:v>
                </c:pt>
                <c:pt idx="40">
                  <c:v>-1.9139962943815996</c:v>
                </c:pt>
                <c:pt idx="41">
                  <c:v>0.26387267686523014</c:v>
                </c:pt>
                <c:pt idx="42">
                  <c:v>-2.3471736974389952</c:v>
                </c:pt>
                <c:pt idx="43">
                  <c:v>0.19672872262328669</c:v>
                </c:pt>
                <c:pt idx="44">
                  <c:v>-1.2009352806489726</c:v>
                </c:pt>
                <c:pt idx="45">
                  <c:v>-0.27711938931306584</c:v>
                </c:pt>
                <c:pt idx="46">
                  <c:v>-0.6937894918322387</c:v>
                </c:pt>
                <c:pt idx="47">
                  <c:v>-2.8535618647142247</c:v>
                </c:pt>
                <c:pt idx="48">
                  <c:v>-0.49811950624494977</c:v>
                </c:pt>
                <c:pt idx="49">
                  <c:v>-2.2111248842245832</c:v>
                </c:pt>
                <c:pt idx="50">
                  <c:v>-1.9262816496538862</c:v>
                </c:pt>
                <c:pt idx="51">
                  <c:v>-1.8241983671517221</c:v>
                </c:pt>
                <c:pt idx="52">
                  <c:v>-2.6160052105582161</c:v>
                </c:pt>
              </c:numCache>
            </c:numRef>
          </c:xVal>
          <c:yVal>
            <c:numRef>
              <c:f>ToxRefLEL_RatCast_PK!$F$5:$F$57</c:f>
              <c:numCache>
                <c:formatCode>General</c:formatCode>
                <c:ptCount val="53"/>
                <c:pt idx="0">
                  <c:v>1.3010299956639628</c:v>
                </c:pt>
                <c:pt idx="1">
                  <c:v>0.50785587169584068</c:v>
                </c:pt>
                <c:pt idx="2">
                  <c:v>0.53147891704225458</c:v>
                </c:pt>
                <c:pt idx="3">
                  <c:v>0.55630250076727428</c:v>
                </c:pt>
                <c:pt idx="4">
                  <c:v>1.1760912590556798</c:v>
                </c:pt>
                <c:pt idx="5">
                  <c:v>1.6020599913279623</c:v>
                </c:pt>
                <c:pt idx="6">
                  <c:v>2.2041199826559721</c:v>
                </c:pt>
                <c:pt idx="7">
                  <c:v>1.3617278360175928</c:v>
                </c:pt>
                <c:pt idx="8">
                  <c:v>1.4771212547196277</c:v>
                </c:pt>
                <c:pt idx="9">
                  <c:v>1.541579243946581</c:v>
                </c:pt>
                <c:pt idx="10">
                  <c:v>2</c:v>
                </c:pt>
                <c:pt idx="11">
                  <c:v>0.38021124171160608</c:v>
                </c:pt>
                <c:pt idx="12">
                  <c:v>0.66464197555614501</c:v>
                </c:pt>
                <c:pt idx="13">
                  <c:v>-0.15490195998574324</c:v>
                </c:pt>
                <c:pt idx="14">
                  <c:v>1.2380461031287961</c:v>
                </c:pt>
                <c:pt idx="15">
                  <c:v>0.47712125471966282</c:v>
                </c:pt>
                <c:pt idx="16">
                  <c:v>1.5563025007672961</c:v>
                </c:pt>
                <c:pt idx="17">
                  <c:v>1.6020599913279623</c:v>
                </c:pt>
                <c:pt idx="18">
                  <c:v>0.55990662503611255</c:v>
                </c:pt>
                <c:pt idx="19">
                  <c:v>0</c:v>
                </c:pt>
                <c:pt idx="20">
                  <c:v>1.9867717342662603</c:v>
                </c:pt>
                <c:pt idx="21">
                  <c:v>0.47712125471966282</c:v>
                </c:pt>
                <c:pt idx="22">
                  <c:v>2</c:v>
                </c:pt>
                <c:pt idx="23">
                  <c:v>7.9181246047625664E-2</c:v>
                </c:pt>
                <c:pt idx="24">
                  <c:v>0.6020599913279624</c:v>
                </c:pt>
                <c:pt idx="25">
                  <c:v>2</c:v>
                </c:pt>
                <c:pt idx="26">
                  <c:v>0.14612803567823801</c:v>
                </c:pt>
                <c:pt idx="27">
                  <c:v>-0.39794000867203788</c:v>
                </c:pt>
                <c:pt idx="28">
                  <c:v>-0.34678748622466615</c:v>
                </c:pt>
                <c:pt idx="29">
                  <c:v>0.49415459401844886</c:v>
                </c:pt>
                <c:pt idx="30">
                  <c:v>0.39794000867203788</c:v>
                </c:pt>
                <c:pt idx="31">
                  <c:v>0.69897000433602741</c:v>
                </c:pt>
                <c:pt idx="32">
                  <c:v>1</c:v>
                </c:pt>
                <c:pt idx="33">
                  <c:v>1.2405492482825824</c:v>
                </c:pt>
                <c:pt idx="34">
                  <c:v>-1.3010299956639628</c:v>
                </c:pt>
                <c:pt idx="35">
                  <c:v>1.2455126678141326</c:v>
                </c:pt>
                <c:pt idx="36">
                  <c:v>1.4857214264815799</c:v>
                </c:pt>
                <c:pt idx="37">
                  <c:v>0.64345267648620064</c:v>
                </c:pt>
                <c:pt idx="38">
                  <c:v>1.5670263661590598</c:v>
                </c:pt>
                <c:pt idx="39">
                  <c:v>0.49554433754645238</c:v>
                </c:pt>
                <c:pt idx="40">
                  <c:v>1.6884198220027302</c:v>
                </c:pt>
                <c:pt idx="41">
                  <c:v>2.3443922736851106</c:v>
                </c:pt>
                <c:pt idx="42">
                  <c:v>0.43775056282038832</c:v>
                </c:pt>
                <c:pt idx="43">
                  <c:v>1.8500332576897678</c:v>
                </c:pt>
                <c:pt idx="44">
                  <c:v>2.7543483357110188</c:v>
                </c:pt>
                <c:pt idx="45">
                  <c:v>0.56937390961504586</c:v>
                </c:pt>
                <c:pt idx="46">
                  <c:v>0.72754125702857286</c:v>
                </c:pt>
                <c:pt idx="47">
                  <c:v>0.64345267648620064</c:v>
                </c:pt>
                <c:pt idx="48">
                  <c:v>0.90308998699193421</c:v>
                </c:pt>
                <c:pt idx="49">
                  <c:v>0.39794000867203788</c:v>
                </c:pt>
                <c:pt idx="50">
                  <c:v>1.1760912590556798</c:v>
                </c:pt>
                <c:pt idx="51">
                  <c:v>0.17609125905568124</c:v>
                </c:pt>
                <c:pt idx="52">
                  <c:v>1.5740312677277188</c:v>
                </c:pt>
              </c:numCache>
            </c:numRef>
          </c:yVal>
          <c:smooth val="0"/>
        </c:ser>
        <c:dLbls>
          <c:showLegendKey val="0"/>
          <c:showVal val="0"/>
          <c:showCatName val="0"/>
          <c:showSerName val="0"/>
          <c:showPercent val="0"/>
          <c:showBubbleSize val="0"/>
        </c:dLbls>
        <c:axId val="518412248"/>
        <c:axId val="518410288"/>
      </c:scatterChart>
      <c:valAx>
        <c:axId val="518412248"/>
        <c:scaling>
          <c:orientation val="minMax"/>
          <c:max val="3"/>
          <c:min val="-4"/>
        </c:scaling>
        <c:delete val="0"/>
        <c:axPos val="b"/>
        <c:title>
          <c:tx>
            <c:rich>
              <a:bodyPr/>
              <a:lstStyle/>
              <a:p>
                <a:pPr>
                  <a:defRPr sz="1100">
                    <a:latin typeface="Arial" pitchFamily="34" charset="0"/>
                    <a:cs typeface="Arial" pitchFamily="34" charset="0"/>
                  </a:defRPr>
                </a:pPr>
                <a:r>
                  <a:rPr lang="en-US" sz="1100" dirty="0">
                    <a:latin typeface="Arial" pitchFamily="34" charset="0"/>
                    <a:cs typeface="Arial" pitchFamily="34" charset="0"/>
                  </a:rPr>
                  <a:t>Minimum </a:t>
                </a:r>
                <a:r>
                  <a:rPr lang="en-US" sz="1100" i="1" dirty="0">
                    <a:latin typeface="Arial" pitchFamily="34" charset="0"/>
                    <a:cs typeface="Arial" pitchFamily="34" charset="0"/>
                  </a:rPr>
                  <a:t>In Vitro </a:t>
                </a:r>
                <a:r>
                  <a:rPr lang="en-US" sz="1100" i="0" dirty="0" smtClean="0">
                    <a:latin typeface="Arial" pitchFamily="34" charset="0"/>
                    <a:cs typeface="Arial" pitchFamily="34" charset="0"/>
                  </a:rPr>
                  <a:t>Rat</a:t>
                </a:r>
                <a:r>
                  <a:rPr lang="en-US" sz="1100" i="0" baseline="0" dirty="0" smtClean="0">
                    <a:latin typeface="Arial" pitchFamily="34" charset="0"/>
                    <a:cs typeface="Arial" pitchFamily="34" charset="0"/>
                  </a:rPr>
                  <a:t> </a:t>
                </a:r>
                <a:r>
                  <a:rPr lang="en-US" sz="1100" dirty="0" smtClean="0">
                    <a:latin typeface="Arial" pitchFamily="34" charset="0"/>
                    <a:cs typeface="Arial" pitchFamily="34" charset="0"/>
                  </a:rPr>
                  <a:t>Oral </a:t>
                </a:r>
                <a:r>
                  <a:rPr lang="en-US" sz="1100" dirty="0">
                    <a:latin typeface="Arial" pitchFamily="34" charset="0"/>
                    <a:cs typeface="Arial" pitchFamily="34" charset="0"/>
                  </a:rPr>
                  <a:t>Equivalent Dose (mg/kg/d)</a:t>
                </a:r>
              </a:p>
            </c:rich>
          </c:tx>
          <c:layout/>
          <c:overlay val="0"/>
        </c:title>
        <c:numFmt formatCode="General" sourceLinked="1"/>
        <c:majorTickMark val="out"/>
        <c:minorTickMark val="none"/>
        <c:tickLblPos val="nextTo"/>
        <c:txPr>
          <a:bodyPr rot="0" vert="horz"/>
          <a:lstStyle/>
          <a:p>
            <a:pPr>
              <a:defRPr sz="1100"/>
            </a:pPr>
            <a:endParaRPr lang="en-US"/>
          </a:p>
        </c:txPr>
        <c:crossAx val="518410288"/>
        <c:crossesAt val="-4"/>
        <c:crossBetween val="midCat"/>
      </c:valAx>
      <c:valAx>
        <c:axId val="518410288"/>
        <c:scaling>
          <c:orientation val="minMax"/>
          <c:max val="3"/>
          <c:min val="-4"/>
        </c:scaling>
        <c:delete val="0"/>
        <c:axPos val="l"/>
        <c:majorGridlines/>
        <c:title>
          <c:tx>
            <c:rich>
              <a:bodyPr rot="-5400000" vert="horz"/>
              <a:lstStyle/>
              <a:p>
                <a:pPr>
                  <a:defRPr/>
                </a:pPr>
                <a:r>
                  <a:rPr lang="en-US" sz="1100" dirty="0">
                    <a:latin typeface="Arial" pitchFamily="34" charset="0"/>
                    <a:cs typeface="Arial" pitchFamily="34" charset="0"/>
                  </a:rPr>
                  <a:t>Minimum In Vivo </a:t>
                </a:r>
                <a:r>
                  <a:rPr lang="en-US" sz="1100" dirty="0" err="1">
                    <a:latin typeface="Arial" pitchFamily="34" charset="0"/>
                    <a:cs typeface="Arial" pitchFamily="34" charset="0"/>
                  </a:rPr>
                  <a:t>ToxRef</a:t>
                </a:r>
                <a:r>
                  <a:rPr lang="en-US" sz="1100" dirty="0">
                    <a:latin typeface="Arial" pitchFamily="34" charset="0"/>
                    <a:cs typeface="Arial" pitchFamily="34" charset="0"/>
                  </a:rPr>
                  <a:t> Low Effect Level for Rat Only (mg/kg/d)</a:t>
                </a:r>
              </a:p>
            </c:rich>
          </c:tx>
          <c:layout/>
          <c:overlay val="0"/>
        </c:title>
        <c:numFmt formatCode="General" sourceLinked="1"/>
        <c:majorTickMark val="out"/>
        <c:minorTickMark val="none"/>
        <c:tickLblPos val="nextTo"/>
        <c:txPr>
          <a:bodyPr/>
          <a:lstStyle/>
          <a:p>
            <a:pPr>
              <a:defRPr sz="1100"/>
            </a:pPr>
            <a:endParaRPr lang="en-US"/>
          </a:p>
        </c:txPr>
        <c:crossAx val="518412248"/>
        <c:crossesAt val="-4"/>
        <c:crossBetween val="midCat"/>
      </c:valAx>
      <c:spPr>
        <a:solidFill>
          <a:sysClr val="window" lastClr="FFFFFF"/>
        </a:solidFill>
        <a:ln>
          <a:solidFill>
            <a:sysClr val="windowText" lastClr="000000"/>
          </a:solidFill>
        </a:ln>
      </c:spPr>
    </c:plotArea>
    <c:plotVisOnly val="1"/>
    <c:dispBlanksAs val="gap"/>
    <c:showDLblsOverMax val="0"/>
  </c:chart>
  <c:txPr>
    <a:bodyPr/>
    <a:lstStyle/>
    <a:p>
      <a:pPr>
        <a:defRPr sz="1200">
          <a:latin typeface="+mn-lt"/>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160" tIns="46580" rIns="93160" bIns="46580" numCol="1" anchor="t" anchorCtr="0" compatLnSpc="1">
            <a:prstTxWarp prst="textNoShape">
              <a:avLst/>
            </a:prstTxWarp>
          </a:bodyPr>
          <a:lstStyle>
            <a:lvl1pPr defTabSz="931863" eaLnBrk="0" hangingPunct="0">
              <a:defRPr sz="1300">
                <a:latin typeface="Arial" charset="0"/>
              </a:defRPr>
            </a:lvl1pPr>
          </a:lstStyle>
          <a:p>
            <a:pPr>
              <a:defRPr/>
            </a:pPr>
            <a:endParaRPr lang="en-US"/>
          </a:p>
        </p:txBody>
      </p:sp>
      <p:sp>
        <p:nvSpPr>
          <p:cNvPr id="77827"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p:spPr>
        <p:txBody>
          <a:bodyPr vert="horz" wrap="square" lIns="93160" tIns="46580" rIns="93160" bIns="46580" numCol="1" anchor="t" anchorCtr="0" compatLnSpc="1">
            <a:prstTxWarp prst="textNoShape">
              <a:avLst/>
            </a:prstTxWarp>
          </a:bodyPr>
          <a:lstStyle>
            <a:lvl1pPr algn="r" defTabSz="931863" eaLnBrk="0" hangingPunct="0">
              <a:defRPr sz="1300">
                <a:latin typeface="Arial" charset="0"/>
              </a:defRPr>
            </a:lvl1pPr>
          </a:lstStyle>
          <a:p>
            <a:pPr>
              <a:defRPr/>
            </a:pPr>
            <a:endParaRPr lang="en-US"/>
          </a:p>
        </p:txBody>
      </p:sp>
      <p:sp>
        <p:nvSpPr>
          <p:cNvPr id="77828"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p:spPr>
        <p:txBody>
          <a:bodyPr vert="horz" wrap="square" lIns="93160" tIns="46580" rIns="93160" bIns="46580" numCol="1" anchor="b" anchorCtr="0" compatLnSpc="1">
            <a:prstTxWarp prst="textNoShape">
              <a:avLst/>
            </a:prstTxWarp>
          </a:bodyPr>
          <a:lstStyle>
            <a:lvl1pPr defTabSz="931863" eaLnBrk="0" hangingPunct="0">
              <a:defRPr sz="1300">
                <a:latin typeface="Arial" charset="0"/>
              </a:defRPr>
            </a:lvl1pPr>
          </a:lstStyle>
          <a:p>
            <a:pPr>
              <a:defRPr/>
            </a:pPr>
            <a:endParaRPr lang="en-US"/>
          </a:p>
        </p:txBody>
      </p:sp>
      <p:sp>
        <p:nvSpPr>
          <p:cNvPr id="77829"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p:spPr>
        <p:txBody>
          <a:bodyPr vert="horz" wrap="square" lIns="93160" tIns="46580" rIns="93160" bIns="46580" numCol="1" anchor="b" anchorCtr="0" compatLnSpc="1">
            <a:prstTxWarp prst="textNoShape">
              <a:avLst/>
            </a:prstTxWarp>
          </a:bodyPr>
          <a:lstStyle>
            <a:lvl1pPr algn="r" defTabSz="931863" eaLnBrk="0" hangingPunct="0">
              <a:defRPr sz="1300">
                <a:latin typeface="Arial" charset="0"/>
              </a:defRPr>
            </a:lvl1pPr>
          </a:lstStyle>
          <a:p>
            <a:pPr>
              <a:defRPr/>
            </a:pPr>
            <a:fld id="{EC4C70CE-76B4-4869-8B26-D2EAB68560C2}" type="slidenum">
              <a:rPr lang="en-US"/>
              <a:pPr>
                <a:defRPr/>
              </a:pPr>
              <a:t>‹#›</a:t>
            </a:fld>
            <a:endParaRPr lang="en-US"/>
          </a:p>
        </p:txBody>
      </p:sp>
    </p:spTree>
    <p:extLst>
      <p:ext uri="{BB962C8B-B14F-4D97-AF65-F5344CB8AC3E}">
        <p14:creationId xmlns:p14="http://schemas.microsoft.com/office/powerpoint/2010/main" val="774827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160" tIns="46580" rIns="93160" bIns="46580" numCol="1" anchor="t" anchorCtr="0" compatLnSpc="1">
            <a:prstTxWarp prst="textNoShape">
              <a:avLst/>
            </a:prstTxWarp>
          </a:bodyPr>
          <a:lstStyle>
            <a:lvl1pPr defTabSz="931863" eaLnBrk="0" hangingPunct="0">
              <a:defRPr sz="13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1925" y="0"/>
            <a:ext cx="3038475" cy="463550"/>
          </a:xfrm>
          <a:prstGeom prst="rect">
            <a:avLst/>
          </a:prstGeom>
          <a:noFill/>
          <a:ln w="9525">
            <a:noFill/>
            <a:miter lim="800000"/>
            <a:headEnd/>
            <a:tailEnd/>
          </a:ln>
        </p:spPr>
        <p:txBody>
          <a:bodyPr vert="horz" wrap="square" lIns="93160" tIns="46580" rIns="93160" bIns="46580" numCol="1" anchor="t" anchorCtr="0" compatLnSpc="1">
            <a:prstTxWarp prst="textNoShape">
              <a:avLst/>
            </a:prstTxWarp>
          </a:bodyPr>
          <a:lstStyle>
            <a:lvl1pPr algn="r" defTabSz="931863" eaLnBrk="0" hangingPunct="0">
              <a:defRPr sz="1300">
                <a:latin typeface="Arial" charset="0"/>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p:spPr>
        <p:txBody>
          <a:bodyPr vert="horz" wrap="square" lIns="93160" tIns="46580" rIns="93160"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p:spPr>
        <p:txBody>
          <a:bodyPr vert="horz" wrap="square" lIns="93160" tIns="46580" rIns="93160" bIns="46580" numCol="1" anchor="b" anchorCtr="0" compatLnSpc="1">
            <a:prstTxWarp prst="textNoShape">
              <a:avLst/>
            </a:prstTxWarp>
          </a:bodyPr>
          <a:lstStyle>
            <a:lvl1pPr defTabSz="931863" eaLnBrk="0" hangingPunct="0">
              <a:defRPr sz="13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p:spPr>
        <p:txBody>
          <a:bodyPr vert="horz" wrap="square" lIns="93160" tIns="46580" rIns="93160" bIns="46580" numCol="1" anchor="b" anchorCtr="0" compatLnSpc="1">
            <a:prstTxWarp prst="textNoShape">
              <a:avLst/>
            </a:prstTxWarp>
          </a:bodyPr>
          <a:lstStyle>
            <a:lvl1pPr algn="r" defTabSz="931863" eaLnBrk="0" hangingPunct="0">
              <a:defRPr sz="1300">
                <a:latin typeface="Arial" charset="0"/>
              </a:defRPr>
            </a:lvl1pPr>
          </a:lstStyle>
          <a:p>
            <a:pPr>
              <a:defRPr/>
            </a:pPr>
            <a:fld id="{9DAAB840-ABA1-4848-B71F-7303220A2FAE}" type="slidenum">
              <a:rPr lang="en-US"/>
              <a:pPr>
                <a:defRPr/>
              </a:pPr>
              <a:t>‹#›</a:t>
            </a:fld>
            <a:endParaRPr lang="en-US"/>
          </a:p>
        </p:txBody>
      </p:sp>
    </p:spTree>
    <p:extLst>
      <p:ext uri="{BB962C8B-B14F-4D97-AF65-F5344CB8AC3E}">
        <p14:creationId xmlns:p14="http://schemas.microsoft.com/office/powerpoint/2010/main" val="357023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F7C45FE-C03A-4EE1-A95A-231FDB42B1DD}" type="slidenum">
              <a:rPr lang="en-US" smtClean="0">
                <a:latin typeface="Arial" pitchFamily="34" charset="0"/>
              </a:rPr>
              <a:pPr/>
              <a:t>0</a:t>
            </a:fld>
            <a:endParaRPr lang="en-US" smtClean="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a:endParaRPr>
          </a:p>
        </p:txBody>
      </p:sp>
    </p:spTree>
    <p:extLst>
      <p:ext uri="{BB962C8B-B14F-4D97-AF65-F5344CB8AC3E}">
        <p14:creationId xmlns:p14="http://schemas.microsoft.com/office/powerpoint/2010/main" val="190832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20775" y="693738"/>
            <a:ext cx="4616450" cy="3463925"/>
          </a:xfrm>
          <a:ln/>
        </p:spPr>
      </p:sp>
      <p:sp>
        <p:nvSpPr>
          <p:cNvPr id="30723" name="Rectangle 3"/>
          <p:cNvSpPr>
            <a:spLocks noGrp="1" noChangeArrowheads="1"/>
          </p:cNvSpPr>
          <p:nvPr>
            <p:ph type="body" idx="1"/>
          </p:nvPr>
        </p:nvSpPr>
        <p:spPr>
          <a:xfrm>
            <a:off x="687441" y="4387978"/>
            <a:ext cx="5483122" cy="4153724"/>
          </a:xfrm>
          <a:noFill/>
          <a:ln/>
        </p:spPr>
        <p:txBody>
          <a:bodyPr lIns="94933" tIns="47467" rIns="94933" bIns="47467"/>
          <a:lstStyle/>
          <a:p>
            <a:pPr eaLnBrk="1" hangingPunct="1">
              <a:spcBef>
                <a:spcPct val="0"/>
              </a:spcBef>
            </a:pPr>
            <a:endParaRPr lang="en-US" sz="1000" dirty="0" smtClean="0">
              <a:latin typeface="Arial" pitchFamily="34" charset="0"/>
            </a:endParaRPr>
          </a:p>
          <a:p>
            <a:pPr eaLnBrk="1" hangingPunct="1">
              <a:spcBef>
                <a:spcPct val="0"/>
              </a:spcBef>
            </a:pPr>
            <a:endParaRPr lang="en-US" sz="1000" dirty="0" smtClean="0">
              <a:latin typeface="Arial" pitchFamily="34" charset="0"/>
            </a:endParaRPr>
          </a:p>
        </p:txBody>
      </p:sp>
    </p:spTree>
    <p:extLst>
      <p:ext uri="{BB962C8B-B14F-4D97-AF65-F5344CB8AC3E}">
        <p14:creationId xmlns:p14="http://schemas.microsoft.com/office/powerpoint/2010/main" val="390476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195448-0BBF-4394-93CC-723477CC9346}" type="slidenum">
              <a:rPr lang="en-US" smtClean="0"/>
              <a:pPr/>
              <a:t>17</a:t>
            </a:fld>
            <a:endParaRPr lang="en-US"/>
          </a:p>
        </p:txBody>
      </p:sp>
    </p:spTree>
    <p:extLst>
      <p:ext uri="{BB962C8B-B14F-4D97-AF65-F5344CB8AC3E}">
        <p14:creationId xmlns:p14="http://schemas.microsoft.com/office/powerpoint/2010/main" val="3441310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F266BC-3298-4F99-B4E8-F5CC5C366F49}" type="slidenum">
              <a:rPr lang="en-US" smtClean="0"/>
              <a:pPr>
                <a:defRPr/>
              </a:pPr>
              <a:t>27</a:t>
            </a:fld>
            <a:endParaRPr lang="en-US"/>
          </a:p>
        </p:txBody>
      </p:sp>
    </p:spTree>
    <p:extLst>
      <p:ext uri="{BB962C8B-B14F-4D97-AF65-F5344CB8AC3E}">
        <p14:creationId xmlns:p14="http://schemas.microsoft.com/office/powerpoint/2010/main" val="289838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The proposed AOP figure includes a </a:t>
            </a:r>
            <a:r>
              <a:rPr lang="en-US" dirty="0" err="1" smtClean="0">
                <a:latin typeface="+mn-lt"/>
              </a:rPr>
              <a:t>ToxPi</a:t>
            </a:r>
            <a:r>
              <a:rPr lang="en-US" dirty="0" smtClean="0">
                <a:latin typeface="+mn-lt"/>
              </a:rPr>
              <a:t> consisting of the 25 assay targets associated with abnormal embryonic vascular development and mapped to previously-identified critical pathways (hypoxia/growth factor signaling, chemokine networks, ECM interactions and vessel remodeling/stabilization) based on the gene ontology browser from the mouse genome informatics database. The sectors are color-coded by the respective pathway that each target infers.</a:t>
            </a:r>
            <a:endParaRPr lang="en-US" dirty="0"/>
          </a:p>
        </p:txBody>
      </p:sp>
      <p:sp>
        <p:nvSpPr>
          <p:cNvPr id="4" name="Slide Number Placeholder 3"/>
          <p:cNvSpPr>
            <a:spLocks noGrp="1"/>
          </p:cNvSpPr>
          <p:nvPr>
            <p:ph type="sldNum" sz="quarter" idx="10"/>
          </p:nvPr>
        </p:nvSpPr>
        <p:spPr/>
        <p:txBody>
          <a:bodyPr/>
          <a:lstStyle/>
          <a:p>
            <a:fld id="{103317DD-0394-4942-AEBD-44769888D7CA}" type="slidenum">
              <a:rPr lang="en-US" smtClean="0"/>
              <a:pPr/>
              <a:t>29</a:t>
            </a:fld>
            <a:endParaRPr lang="en-US"/>
          </a:p>
        </p:txBody>
      </p:sp>
    </p:spTree>
    <p:extLst>
      <p:ext uri="{BB962C8B-B14F-4D97-AF65-F5344CB8AC3E}">
        <p14:creationId xmlns:p14="http://schemas.microsoft.com/office/powerpoint/2010/main" val="320058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a:t>
            </a:r>
            <a:r>
              <a:rPr lang="en-US" baseline="0" dirty="0" smtClean="0"/>
              <a:t> the PBPK model schematic: (1) describes mother and fetus, (2) blood flows represented by arrows and labeled with Qs, (3) red dotted line arrows indicate “special” blood flow routes, (4) maternal and fetal compartments represented by rectangles, (5) associated with each compartment is a volume (time-dependent) and an amount of substance.</a:t>
            </a:r>
            <a:endParaRPr lang="en-US" dirty="0"/>
          </a:p>
        </p:txBody>
      </p:sp>
      <p:sp>
        <p:nvSpPr>
          <p:cNvPr id="4" name="Slide Number Placeholder 3"/>
          <p:cNvSpPr>
            <a:spLocks noGrp="1"/>
          </p:cNvSpPr>
          <p:nvPr>
            <p:ph type="sldNum" sz="quarter" idx="10"/>
          </p:nvPr>
        </p:nvSpPr>
        <p:spPr/>
        <p:txBody>
          <a:bodyPr/>
          <a:lstStyle/>
          <a:p>
            <a:fld id="{60610006-4821-484C-930C-62466F7B79BD}" type="slidenum">
              <a:rPr lang="en-US" smtClean="0"/>
              <a:t>32</a:t>
            </a:fld>
            <a:endParaRPr lang="en-US"/>
          </a:p>
        </p:txBody>
      </p:sp>
    </p:spTree>
    <p:extLst>
      <p:ext uri="{BB962C8B-B14F-4D97-AF65-F5344CB8AC3E}">
        <p14:creationId xmlns:p14="http://schemas.microsoft.com/office/powerpoint/2010/main" val="134849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09538" y="6224588"/>
            <a:ext cx="795338" cy="228600"/>
          </a:xfrm>
          <a:prstGeom prst="rect">
            <a:avLst/>
          </a:prstGeom>
          <a:solidFill>
            <a:schemeClr val="bg1"/>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userDrawn="1"/>
        </p:nvSpPr>
        <p:spPr bwMode="auto">
          <a:xfrm>
            <a:off x="757238" y="6224588"/>
            <a:ext cx="5643562" cy="228600"/>
          </a:xfrm>
          <a:prstGeom prst="rect">
            <a:avLst/>
          </a:prstGeom>
          <a:solidFill>
            <a:srgbClr val="003F69">
              <a:alpha val="0"/>
            </a:srgbClr>
          </a:solidFill>
          <a:ln w="9525">
            <a:noFill/>
            <a:miter lim="800000"/>
            <a:headEnd/>
            <a:tailEnd/>
          </a:ln>
          <a:effectLst/>
        </p:spPr>
        <p:txBody>
          <a:bodyPr wrap="none" lIns="0" tIns="0" rIns="0" bIns="0"/>
          <a:lstStyle/>
          <a:p>
            <a:pPr eaLnBrk="0" hangingPunct="0">
              <a:lnSpc>
                <a:spcPct val="90000"/>
              </a:lnSpc>
              <a:defRPr/>
            </a:pPr>
            <a:r>
              <a:rPr lang="en-US" sz="900" b="1" dirty="0">
                <a:solidFill>
                  <a:schemeClr val="bg1"/>
                </a:solidFill>
                <a:latin typeface="Arial" charset="0"/>
                <a:ea typeface="ＭＳ Ｐゴシック" pitchFamily="1" charset="-128"/>
                <a:cs typeface="+mn-cs"/>
              </a:rPr>
              <a:t>Office of Research and Development</a:t>
            </a:r>
            <a:endParaRPr lang="en-US" sz="900" b="1" dirty="0">
              <a:latin typeface="Arial" charset="0"/>
              <a:ea typeface="ＭＳ Ｐゴシック" pitchFamily="1" charset="-128"/>
              <a:cs typeface="+mn-cs"/>
            </a:endParaRPr>
          </a:p>
          <a:p>
            <a:pPr eaLnBrk="0" hangingPunct="0">
              <a:lnSpc>
                <a:spcPct val="90000"/>
              </a:lnSpc>
              <a:defRPr/>
            </a:pPr>
            <a:r>
              <a:rPr lang="en-US" sz="900" dirty="0">
                <a:solidFill>
                  <a:schemeClr val="bg1"/>
                </a:solidFill>
                <a:latin typeface="Arial" charset="0"/>
                <a:ea typeface="ＭＳ Ｐゴシック" pitchFamily="1" charset="-128"/>
                <a:cs typeface="+mn-cs"/>
              </a:rPr>
              <a:t>National Center for Computational Toxicology</a:t>
            </a:r>
          </a:p>
          <a:p>
            <a:pPr eaLnBrk="0" hangingPunct="0">
              <a:lnSpc>
                <a:spcPct val="90000"/>
              </a:lnSpc>
              <a:defRPr/>
            </a:pPr>
            <a:r>
              <a:rPr lang="en-US" sz="900" dirty="0">
                <a:solidFill>
                  <a:schemeClr val="bg1"/>
                </a:solidFill>
                <a:latin typeface="Arial" charset="0"/>
                <a:ea typeface="ＭＳ Ｐゴシック" pitchFamily="1" charset="-128"/>
                <a:cs typeface="+mn-cs"/>
              </a:rPr>
              <a:t>www.epa.gov/ncct</a:t>
            </a:r>
          </a:p>
        </p:txBody>
      </p:sp>
      <p:sp>
        <p:nvSpPr>
          <p:cNvPr id="3074" name="Rectangle 2"/>
          <p:cNvSpPr>
            <a:spLocks noGrp="1" noChangeArrowheads="1"/>
          </p:cNvSpPr>
          <p:nvPr>
            <p:ph type="ctrTitle"/>
          </p:nvPr>
        </p:nvSpPr>
        <p:spPr>
          <a:xfrm>
            <a:off x="2914650" y="1498600"/>
            <a:ext cx="5713413" cy="1447800"/>
          </a:xfrm>
          <a:solidFill>
            <a:srgbClr val="003F69">
              <a:alpha val="0"/>
            </a:srgbClr>
          </a:solidFill>
        </p:spPr>
        <p:txBody>
          <a:bodyPr lIns="0" tIns="0" rIns="0" bIns="0" anchor="b"/>
          <a:lstStyle>
            <a:lvl1pPr>
              <a:lnSpc>
                <a:spcPct val="90000"/>
              </a:lnSpc>
              <a:defRPr sz="32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2914650" y="3016250"/>
            <a:ext cx="5713413" cy="338138"/>
          </a:xfrm>
          <a:solidFill>
            <a:srgbClr val="003F69">
              <a:alpha val="0"/>
            </a:srgbClr>
          </a:solidFill>
        </p:spPr>
        <p:txBody>
          <a:bodyPr lIns="0" tIns="0" rIns="0" bIns="0"/>
          <a:lstStyle>
            <a:lvl1pPr marL="0" indent="0">
              <a:lnSpc>
                <a:spcPct val="70000"/>
              </a:lnSpc>
              <a:buFont typeface="Times" pitchFamily="18" charset="0"/>
              <a:buNone/>
              <a:defRPr sz="1400" i="1">
                <a:solidFill>
                  <a:schemeClr val="bg1"/>
                </a:solidFill>
                <a:latin typeface="Times New Roman" pitchFamily="18" charset="0"/>
              </a:defRPr>
            </a:lvl1pPr>
          </a:lstStyle>
          <a:p>
            <a:r>
              <a:rPr lang="en-US" dirty="0"/>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34695EE-0380-4A63-8D6D-7AF49AA0D903}"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A657FA2-6985-4C9C-AB47-FF1B6F9A377B}"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6553200" cy="381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143000"/>
            <a:ext cx="8229600" cy="4419600"/>
          </a:xfrm>
        </p:spPr>
        <p:txBody>
          <a:bodyPr/>
          <a:lstStyle/>
          <a:p>
            <a:pPr lvl="0"/>
            <a:endParaRPr lang="en-US" noProof="0" smtClean="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152400" y="778948"/>
            <a:ext cx="8153400" cy="381000"/>
          </a:xfrm>
          <a:ln algn="ctr"/>
        </p:spPr>
        <p:txBody>
          <a:bodyPr/>
          <a:lstStyle>
            <a:lvl1pPr marL="230188" indent="-230188" algn="l">
              <a:buFontTx/>
              <a:buNone/>
              <a:defRPr lang="en-US" sz="2600" b="1" smtClean="0">
                <a:solidFill>
                  <a:schemeClr val="tx2"/>
                </a:solidFill>
              </a:defRPr>
            </a:lvl1pPr>
            <a:lvl2pPr>
              <a:defRPr lang="en-US" smtClean="0"/>
            </a:lvl2pPr>
            <a:lvl3pPr>
              <a:defRPr lang="en-US" smtClean="0"/>
            </a:lvl3pPr>
            <a:lvl4pPr>
              <a:defRPr lang="en-US" smtClean="0"/>
            </a:lvl4pPr>
            <a:lvl5pPr>
              <a:defRPr lang="en-US"/>
            </a:lvl5pPr>
          </a:lstStyle>
          <a:p>
            <a:pPr marL="0" lvl="0" indent="0" eaLnBrk="1" hangingPunct="1">
              <a:lnSpc>
                <a:spcPct val="100000"/>
              </a:lnSpc>
              <a:spcBef>
                <a:spcPct val="0"/>
              </a:spcBef>
            </a:pPr>
            <a:r>
              <a:rPr lang="en-US" dirty="0" smtClean="0"/>
              <a:t>Title 2</a:t>
            </a:r>
            <a:endParaRPr lang="en-US" dirty="0"/>
          </a:p>
        </p:txBody>
      </p:sp>
      <p:sp>
        <p:nvSpPr>
          <p:cNvPr id="5" name="Rectangle 2"/>
          <p:cNvSpPr>
            <a:spLocks noGrp="1" noChangeArrowheads="1"/>
          </p:cNvSpPr>
          <p:nvPr>
            <p:ph type="title" hasCustomPrompt="1"/>
          </p:nvPr>
        </p:nvSpPr>
        <p:spPr bwMode="auto">
          <a:xfrm>
            <a:off x="152400" y="-1"/>
            <a:ext cx="7620000" cy="63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baseline="0"/>
            </a:lvl1pPr>
          </a:lstStyle>
          <a:p>
            <a:pPr lvl="0"/>
            <a:r>
              <a:rPr lang="en-US" dirty="0" smtClean="0"/>
              <a:t>Optional Title 1</a:t>
            </a:r>
          </a:p>
        </p:txBody>
      </p:sp>
    </p:spTree>
    <p:extLst>
      <p:ext uri="{BB962C8B-B14F-4D97-AF65-F5344CB8AC3E}">
        <p14:creationId xmlns:p14="http://schemas.microsoft.com/office/powerpoint/2010/main" val="31330798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152400" y="778948"/>
            <a:ext cx="8153400" cy="381000"/>
          </a:xfrm>
          <a:ln algn="ctr"/>
        </p:spPr>
        <p:txBody>
          <a:bodyPr/>
          <a:lstStyle>
            <a:lvl1pPr marL="230188" indent="-230188" algn="l">
              <a:buFontTx/>
              <a:buNone/>
              <a:defRPr lang="en-US" sz="2600" b="1" smtClean="0">
                <a:solidFill>
                  <a:schemeClr val="tx2"/>
                </a:solidFill>
              </a:defRPr>
            </a:lvl1pPr>
            <a:lvl2pPr>
              <a:defRPr lang="en-US" smtClean="0"/>
            </a:lvl2pPr>
            <a:lvl3pPr>
              <a:defRPr lang="en-US" smtClean="0"/>
            </a:lvl3pPr>
            <a:lvl4pPr>
              <a:defRPr lang="en-US" smtClean="0"/>
            </a:lvl4pPr>
            <a:lvl5pPr>
              <a:defRPr lang="en-US"/>
            </a:lvl5pPr>
          </a:lstStyle>
          <a:p>
            <a:pPr marL="0" lvl="0" indent="0" eaLnBrk="1" hangingPunct="1">
              <a:lnSpc>
                <a:spcPct val="100000"/>
              </a:lnSpc>
              <a:spcBef>
                <a:spcPct val="0"/>
              </a:spcBef>
            </a:pPr>
            <a:r>
              <a:rPr lang="en-US" dirty="0" smtClean="0"/>
              <a:t>Title 2</a:t>
            </a:r>
            <a:endParaRPr lang="en-US" dirty="0"/>
          </a:p>
        </p:txBody>
      </p:sp>
      <p:sp>
        <p:nvSpPr>
          <p:cNvPr id="5" name="Rectangle 2"/>
          <p:cNvSpPr>
            <a:spLocks noGrp="1" noChangeArrowheads="1"/>
          </p:cNvSpPr>
          <p:nvPr>
            <p:ph type="title" hasCustomPrompt="1"/>
          </p:nvPr>
        </p:nvSpPr>
        <p:spPr bwMode="auto">
          <a:xfrm>
            <a:off x="152400" y="-1"/>
            <a:ext cx="7620000" cy="63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baseline="0"/>
            </a:lvl1pPr>
          </a:lstStyle>
          <a:p>
            <a:pPr lvl="0"/>
            <a:r>
              <a:rPr lang="en-US" dirty="0" smtClean="0"/>
              <a:t>Optional Title 1</a:t>
            </a:r>
          </a:p>
        </p:txBody>
      </p:sp>
    </p:spTree>
    <p:extLst>
      <p:ext uri="{BB962C8B-B14F-4D97-AF65-F5344CB8AC3E}">
        <p14:creationId xmlns:p14="http://schemas.microsoft.com/office/powerpoint/2010/main" val="26840443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F89E5D2-1E14-4AF6-904F-B1113611A226}" type="slidenum">
              <a:rPr lang="en-US"/>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5402B3B-D8D9-4A48-A879-F018AF879C13}" type="slidenum">
              <a:rPr lang="en-US"/>
              <a:pPr>
                <a:defRPr/>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CA6A5A3-8770-49DC-9C19-137A945F6D24}" type="slidenum">
              <a:rPr lang="en-US"/>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924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295400"/>
            <a:ext cx="3924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2DFB146-B664-40BD-9051-A76DD92B184D}" type="slidenum">
              <a:rPr lang="en-US"/>
              <a:pPr>
                <a:defRPr/>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9F275D8-EF5D-43F5-9936-1C8A67D6D047}"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79C54FA-F80B-44C5-AA73-A7873B092BA1}"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AE03138-3938-4B14-B71A-3A4CF3EF07F3}" type="slidenum">
              <a:rPr lang="en-US"/>
              <a:pPr>
                <a:defRPr/>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9330097-2EA5-436A-803B-8B2863E01DCB}" type="slidenum">
              <a:rPr lang="en-US"/>
              <a:pPr>
                <a:defRPr/>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4B29A43-286A-4D0B-9023-D6637E3B2AB3}" type="slidenum">
              <a:rPr lang="en-US"/>
              <a:pPr>
                <a:defRPr/>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9B7783B-FAF1-48FB-B75C-7C73345C69A0}" type="slidenum">
              <a:rPr lang="en-US"/>
              <a:pPr>
                <a:defRPr/>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0D0F59A-5BAD-4CFA-B9E2-E66502B7B501}" type="slidenum">
              <a:rPr lang="en-US"/>
              <a:pPr>
                <a:defRPr/>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09600"/>
            <a:ext cx="20383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9626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F32599-1E1B-4C16-9C32-66DDFA25B864}" type="slidenum">
              <a:rPr lang="en-US"/>
              <a:pPr>
                <a:defRPr/>
              </a:pPr>
              <a:t>‹#›</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Graphs/Chart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62000" y="1600200"/>
            <a:ext cx="7543800" cy="4724400"/>
          </a:xfrm>
        </p:spPr>
        <p:txBody>
          <a:bodyPr/>
          <a:lstStyle/>
          <a:p>
            <a:r>
              <a:rPr lang="en-US" smtClean="0"/>
              <a:t>Click icon to add picture</a:t>
            </a:r>
            <a:endParaRPr lang="en-US"/>
          </a:p>
        </p:txBody>
      </p:sp>
      <p:sp>
        <p:nvSpPr>
          <p:cNvPr id="6" name="Text Placeholder 12"/>
          <p:cNvSpPr>
            <a:spLocks noGrp="1"/>
          </p:cNvSpPr>
          <p:nvPr>
            <p:ph type="body" sz="quarter" idx="11" hasCustomPrompt="1"/>
          </p:nvPr>
        </p:nvSpPr>
        <p:spPr>
          <a:xfrm>
            <a:off x="29718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solidFill>
                    <a:schemeClr val="accent5">
                      <a:lumMod val="75000"/>
                    </a:schemeClr>
                  </a:solidFill>
                </a:ln>
                <a:solidFill>
                  <a:schemeClr val="accent5">
                    <a:lumMod val="75000"/>
                  </a:schemeClr>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3">
                    <a:lumMod val="75000"/>
                  </a:schemeClr>
                </a:solidFill>
                <a:effectLst/>
                <a:uLnTx/>
                <a:uFillTx/>
                <a:latin typeface="Gill Sans MT" pitchFamily="34" charset="0"/>
                <a:ea typeface="+mj-ea"/>
                <a:cs typeface="+mj-cs"/>
              </a:rPr>
              <a:t>Title Goes Here</a:t>
            </a:r>
          </a:p>
        </p:txBody>
      </p:sp>
    </p:spTree>
    <p:extLst>
      <p:ext uri="{BB962C8B-B14F-4D97-AF65-F5344CB8AC3E}">
        <p14:creationId xmlns:p14="http://schemas.microsoft.com/office/powerpoint/2010/main" val="2880187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B4A3DA1-26BE-423A-809C-D38392B53612}" type="slidenum">
              <a:rPr lang="en-US"/>
              <a:pPr>
                <a:defRPr/>
              </a:pPr>
              <a:t>‹#›</a:t>
            </a:fld>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0C94AA0-A201-4910-BA53-725AD4954C77}"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2ECF5A1-9440-4CE8-B405-FD6C9594E2C5}"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954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F35A486-04E8-49A3-8956-1E0A3EDA1E53}"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793A26F-1C4A-48C3-A9C4-FCCCA0C8762F}"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CB733BC-9DFE-4C43-955A-298CB511F634}"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59E0871-A6DC-4BE6-894B-0F28FDAC167B}"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7884E44-F110-42FF-8D88-BB9E6DB7639A}"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99DEA3C-6D86-4532-957E-044FFCDD0236}"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14" descr="backgrounds_2955d"/>
          <p:cNvPicPr>
            <a:picLocks noChangeAspect="1" noChangeArrowheads="1"/>
          </p:cNvPicPr>
          <p:nvPr userDrawn="1"/>
        </p:nvPicPr>
        <p:blipFill>
          <a:blip r:embed="rId16" cstate="print"/>
          <a:srcRect/>
          <a:stretch>
            <a:fillRect/>
          </a:stretch>
        </p:blipFill>
        <p:spPr bwMode="auto">
          <a:xfrm>
            <a:off x="-1588" y="-1588"/>
            <a:ext cx="9148763" cy="6861176"/>
          </a:xfrm>
          <a:prstGeom prst="rect">
            <a:avLst/>
          </a:prstGeom>
          <a:noFill/>
          <a:ln w="9525">
            <a:noFill/>
            <a:miter lim="800000"/>
            <a:headEnd/>
            <a:tailEnd/>
          </a:ln>
        </p:spPr>
      </p:pic>
      <p:sp>
        <p:nvSpPr>
          <p:cNvPr id="6147" name="Rectangle 2"/>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3"/>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eaLnBrk="0" hangingPunct="0">
              <a:defRPr sz="1000" b="1">
                <a:solidFill>
                  <a:srgbClr val="003F69"/>
                </a:solidFill>
                <a:latin typeface="Arial" charset="0"/>
                <a:ea typeface="ＭＳ Ｐゴシック" pitchFamily="1" charset="-128"/>
                <a:cs typeface="+mn-cs"/>
              </a:defRPr>
            </a:lvl1pPr>
          </a:lstStyle>
          <a:p>
            <a:pPr>
              <a:defRPr/>
            </a:pPr>
            <a:fld id="{8AC23DA3-82EF-467E-92D2-D256712D8AF3}" type="slidenum">
              <a:rPr lang="en-US"/>
              <a:pPr>
                <a:defRPr/>
              </a:pPr>
              <a:t>‹#›</a:t>
            </a:fld>
            <a:endParaRPr lang="en-US"/>
          </a:p>
        </p:txBody>
      </p:sp>
      <p:sp>
        <p:nvSpPr>
          <p:cNvPr id="1033" name="Rectangle 9"/>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defRPr/>
            </a:pPr>
            <a:r>
              <a:rPr lang="en-US" sz="900" b="1">
                <a:solidFill>
                  <a:srgbClr val="003F69"/>
                </a:solidFill>
                <a:latin typeface="Arial" charset="0"/>
                <a:ea typeface="ＭＳ Ｐゴシック" pitchFamily="1" charset="-128"/>
                <a:cs typeface="+mn-cs"/>
              </a:rPr>
              <a:t>Office of Research and Development</a:t>
            </a:r>
          </a:p>
          <a:p>
            <a:pPr algn="just" eaLnBrk="0" hangingPunct="0">
              <a:lnSpc>
                <a:spcPct val="90000"/>
              </a:lnSpc>
              <a:defRPr/>
            </a:pPr>
            <a:r>
              <a:rPr lang="en-US" sz="900">
                <a:solidFill>
                  <a:srgbClr val="003F69"/>
                </a:solidFill>
                <a:latin typeface="Arial" charset="0"/>
                <a:ea typeface="ＭＳ Ｐゴシック" pitchFamily="1" charset="-128"/>
                <a:cs typeface="+mn-cs"/>
              </a:rPr>
              <a:t>National Center for Computational Toxicology</a:t>
            </a:r>
          </a:p>
        </p:txBody>
      </p:sp>
      <p:sp>
        <p:nvSpPr>
          <p:cNvPr id="1034" name="Rectangle 10"/>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Tree>
  </p:cSld>
  <p:clrMap bg1="lt1" tx1="dk1" bg2="lt2" tx2="dk2" accent1="accent1" accent2="accent2" accent3="accent3" accent4="accent4" accent5="accent5" accent6="accent6" hlink="hlink" folHlink="folHlink"/>
  <p:sldLayoutIdLst>
    <p:sldLayoutId id="214748394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44" r:id="rId12"/>
    <p:sldLayoutId id="2147483946" r:id="rId13"/>
    <p:sldLayoutId id="2147483947" r:id="rId14"/>
  </p:sldLayoutIdLst>
  <p:transition>
    <p:fade/>
  </p:transition>
  <p:hf hdr="0" ftr="0" dt="0"/>
  <p:txStyles>
    <p:titleStyle>
      <a:lvl1pPr algn="l" rtl="0" eaLnBrk="0" fontAlgn="base" hangingPunct="0">
        <a:spcBef>
          <a:spcPct val="0"/>
        </a:spcBef>
        <a:spcAft>
          <a:spcPct val="0"/>
        </a:spcAft>
        <a:defRPr sz="2800" b="1">
          <a:solidFill>
            <a:srgbClr val="003F69"/>
          </a:solidFill>
          <a:latin typeface="+mj-lt"/>
          <a:ea typeface="+mj-ea"/>
          <a:cs typeface="ＭＳ Ｐゴシック"/>
        </a:defRPr>
      </a:lvl1pPr>
      <a:lvl2pPr algn="l" rtl="0" eaLnBrk="0" fontAlgn="base" hangingPunct="0">
        <a:spcBef>
          <a:spcPct val="0"/>
        </a:spcBef>
        <a:spcAft>
          <a:spcPct val="0"/>
        </a:spcAft>
        <a:defRPr sz="2800" b="1">
          <a:solidFill>
            <a:srgbClr val="003F69"/>
          </a:solidFill>
          <a:latin typeface="Arial" charset="0"/>
          <a:ea typeface="ＭＳ Ｐゴシック" pitchFamily="1" charset="-128"/>
          <a:cs typeface="ＭＳ Ｐゴシック"/>
        </a:defRPr>
      </a:lvl2pPr>
      <a:lvl3pPr algn="l" rtl="0" eaLnBrk="0" fontAlgn="base" hangingPunct="0">
        <a:spcBef>
          <a:spcPct val="0"/>
        </a:spcBef>
        <a:spcAft>
          <a:spcPct val="0"/>
        </a:spcAft>
        <a:defRPr sz="2800" b="1">
          <a:solidFill>
            <a:srgbClr val="003F69"/>
          </a:solidFill>
          <a:latin typeface="Arial" charset="0"/>
          <a:ea typeface="ＭＳ Ｐゴシック" pitchFamily="1" charset="-128"/>
          <a:cs typeface="ＭＳ Ｐゴシック"/>
        </a:defRPr>
      </a:lvl3pPr>
      <a:lvl4pPr algn="l" rtl="0" eaLnBrk="0" fontAlgn="base" hangingPunct="0">
        <a:spcBef>
          <a:spcPct val="0"/>
        </a:spcBef>
        <a:spcAft>
          <a:spcPct val="0"/>
        </a:spcAft>
        <a:defRPr sz="2800" b="1">
          <a:solidFill>
            <a:srgbClr val="003F69"/>
          </a:solidFill>
          <a:latin typeface="Arial" charset="0"/>
          <a:ea typeface="ＭＳ Ｐゴシック" pitchFamily="1" charset="-128"/>
          <a:cs typeface="ＭＳ Ｐゴシック"/>
        </a:defRPr>
      </a:lvl4pPr>
      <a:lvl5pPr algn="l" rtl="0" eaLnBrk="0" fontAlgn="base" hangingPunct="0">
        <a:spcBef>
          <a:spcPct val="0"/>
        </a:spcBef>
        <a:spcAft>
          <a:spcPct val="0"/>
        </a:spcAft>
        <a:defRPr sz="2800" b="1">
          <a:solidFill>
            <a:srgbClr val="003F69"/>
          </a:solidFill>
          <a:latin typeface="Arial" charset="0"/>
          <a:ea typeface="ＭＳ Ｐゴシック" pitchFamily="1" charset="-128"/>
          <a:cs typeface="ＭＳ Ｐゴシック"/>
        </a:defRPr>
      </a:lvl5pPr>
      <a:lvl6pPr marL="457200" algn="l" rtl="0" fontAlgn="base">
        <a:spcBef>
          <a:spcPct val="0"/>
        </a:spcBef>
        <a:spcAft>
          <a:spcPct val="0"/>
        </a:spcAft>
        <a:defRPr sz="2800" b="1">
          <a:solidFill>
            <a:srgbClr val="003F69"/>
          </a:solidFill>
          <a:latin typeface="Arial" charset="0"/>
          <a:ea typeface="ＭＳ Ｐゴシック" pitchFamily="1" charset="-128"/>
        </a:defRPr>
      </a:lvl6pPr>
      <a:lvl7pPr marL="914400" algn="l" rtl="0" fontAlgn="base">
        <a:spcBef>
          <a:spcPct val="0"/>
        </a:spcBef>
        <a:spcAft>
          <a:spcPct val="0"/>
        </a:spcAft>
        <a:defRPr sz="2800" b="1">
          <a:solidFill>
            <a:srgbClr val="003F69"/>
          </a:solidFill>
          <a:latin typeface="Arial" charset="0"/>
          <a:ea typeface="ＭＳ Ｐゴシック" pitchFamily="1" charset="-128"/>
        </a:defRPr>
      </a:lvl7pPr>
      <a:lvl8pPr marL="1371600" algn="l" rtl="0" fontAlgn="base">
        <a:spcBef>
          <a:spcPct val="0"/>
        </a:spcBef>
        <a:spcAft>
          <a:spcPct val="0"/>
        </a:spcAft>
        <a:defRPr sz="2800" b="1">
          <a:solidFill>
            <a:srgbClr val="003F69"/>
          </a:solidFill>
          <a:latin typeface="Arial" charset="0"/>
          <a:ea typeface="ＭＳ Ｐゴシック" pitchFamily="1" charset="-128"/>
        </a:defRPr>
      </a:lvl8pPr>
      <a:lvl9pPr marL="1828800" algn="l" rtl="0" fontAlgn="base">
        <a:spcBef>
          <a:spcPct val="0"/>
        </a:spcBef>
        <a:spcAft>
          <a:spcPct val="0"/>
        </a:spcAft>
        <a:defRPr sz="2800" b="1">
          <a:solidFill>
            <a:srgbClr val="003F69"/>
          </a:solidFill>
          <a:latin typeface="Arial" charset="0"/>
          <a:ea typeface="ＭＳ Ｐゴシック" pitchFamily="1" charset="-128"/>
        </a:defRPr>
      </a:lvl9pPr>
    </p:titleStyle>
    <p:bodyStyle>
      <a:lvl1pPr marL="168275" indent="-168275" algn="l" rtl="0" eaLnBrk="0" fontAlgn="base" hangingPunct="0">
        <a:spcBef>
          <a:spcPct val="20000"/>
        </a:spcBef>
        <a:spcAft>
          <a:spcPct val="0"/>
        </a:spcAft>
        <a:buClr>
          <a:srgbClr val="003F69"/>
        </a:buClr>
        <a:buSzPct val="90000"/>
        <a:buFont typeface="Times"/>
        <a:buChar char="•"/>
        <a:defRPr>
          <a:solidFill>
            <a:schemeClr val="tx1"/>
          </a:solidFill>
          <a:latin typeface="+mn-lt"/>
          <a:ea typeface="+mn-ea"/>
          <a:cs typeface="ＭＳ Ｐゴシック"/>
        </a:defRPr>
      </a:lvl1pPr>
      <a:lvl2pPr marL="458788" indent="-174625" algn="l" rtl="0" eaLnBrk="0" fontAlgn="base" hangingPunct="0">
        <a:spcBef>
          <a:spcPct val="20000"/>
        </a:spcBef>
        <a:spcAft>
          <a:spcPct val="0"/>
        </a:spcAft>
        <a:buClr>
          <a:srgbClr val="003F69"/>
        </a:buClr>
        <a:buChar char="–"/>
        <a:defRPr>
          <a:solidFill>
            <a:schemeClr val="tx1"/>
          </a:solidFill>
          <a:latin typeface="+mn-lt"/>
          <a:ea typeface="+mn-ea"/>
          <a:cs typeface="ＭＳ Ｐゴシック"/>
        </a:defRPr>
      </a:lvl2pPr>
      <a:lvl3pPr marL="742950" indent="-168275" algn="l" rtl="0" eaLnBrk="0" fontAlgn="base" hangingPunct="0">
        <a:spcBef>
          <a:spcPct val="20000"/>
        </a:spcBef>
        <a:spcAft>
          <a:spcPct val="0"/>
        </a:spcAft>
        <a:buClr>
          <a:srgbClr val="003F69"/>
        </a:buClr>
        <a:buSzPct val="90000"/>
        <a:buFont typeface="Times"/>
        <a:buChar char="•"/>
        <a:defRPr>
          <a:solidFill>
            <a:schemeClr val="tx1"/>
          </a:solidFill>
          <a:latin typeface="+mn-lt"/>
          <a:ea typeface="+mn-ea"/>
          <a:cs typeface="ＭＳ Ｐゴシック"/>
        </a:defRPr>
      </a:lvl3pPr>
      <a:lvl4pPr marL="1027113" indent="-169863" algn="l" rtl="0" eaLnBrk="0" fontAlgn="base" hangingPunct="0">
        <a:spcBef>
          <a:spcPct val="20000"/>
        </a:spcBef>
        <a:spcAft>
          <a:spcPct val="0"/>
        </a:spcAft>
        <a:buClr>
          <a:srgbClr val="003F69"/>
        </a:buClr>
        <a:buChar char="–"/>
        <a:defRPr>
          <a:solidFill>
            <a:schemeClr val="tx1"/>
          </a:solidFill>
          <a:latin typeface="+mn-lt"/>
          <a:ea typeface="+mn-ea"/>
          <a:cs typeface="ＭＳ Ｐゴシック"/>
        </a:defRPr>
      </a:lvl4pPr>
      <a:lvl5pPr marL="1317625" indent="-176213" algn="l" rtl="0" eaLnBrk="0" fontAlgn="base" hangingPunct="0">
        <a:spcBef>
          <a:spcPct val="20000"/>
        </a:spcBef>
        <a:spcAft>
          <a:spcPct val="0"/>
        </a:spcAft>
        <a:buClr>
          <a:srgbClr val="003F69"/>
        </a:buClr>
        <a:buChar char="»"/>
        <a:defRPr i="1">
          <a:solidFill>
            <a:schemeClr val="tx1"/>
          </a:solidFill>
          <a:latin typeface="+mn-lt"/>
          <a:ea typeface="+mn-ea"/>
          <a:cs typeface="ＭＳ Ｐゴシック"/>
        </a:defRPr>
      </a:lvl5pPr>
      <a:lvl6pPr marL="1774825" indent="-176213" algn="l" rtl="0" fontAlgn="base">
        <a:spcBef>
          <a:spcPct val="20000"/>
        </a:spcBef>
        <a:spcAft>
          <a:spcPct val="0"/>
        </a:spcAft>
        <a:buClr>
          <a:srgbClr val="003F69"/>
        </a:buClr>
        <a:buChar char="»"/>
        <a:defRPr i="1">
          <a:solidFill>
            <a:schemeClr val="tx1"/>
          </a:solidFill>
          <a:latin typeface="+mn-lt"/>
          <a:ea typeface="+mn-ea"/>
        </a:defRPr>
      </a:lvl6pPr>
      <a:lvl7pPr marL="2232025" indent="-176213" algn="l" rtl="0" fontAlgn="base">
        <a:spcBef>
          <a:spcPct val="20000"/>
        </a:spcBef>
        <a:spcAft>
          <a:spcPct val="0"/>
        </a:spcAft>
        <a:buClr>
          <a:srgbClr val="003F69"/>
        </a:buClr>
        <a:buChar char="»"/>
        <a:defRPr i="1">
          <a:solidFill>
            <a:schemeClr val="tx1"/>
          </a:solidFill>
          <a:latin typeface="+mn-lt"/>
          <a:ea typeface="+mn-ea"/>
        </a:defRPr>
      </a:lvl7pPr>
      <a:lvl8pPr marL="2689225" indent="-176213" algn="l" rtl="0" fontAlgn="base">
        <a:spcBef>
          <a:spcPct val="20000"/>
        </a:spcBef>
        <a:spcAft>
          <a:spcPct val="0"/>
        </a:spcAft>
        <a:buClr>
          <a:srgbClr val="003F69"/>
        </a:buClr>
        <a:buChar char="»"/>
        <a:defRPr i="1">
          <a:solidFill>
            <a:schemeClr val="tx1"/>
          </a:solidFill>
          <a:latin typeface="+mn-lt"/>
          <a:ea typeface="+mn-ea"/>
        </a:defRPr>
      </a:lvl8pPr>
      <a:lvl9pPr marL="3146425" indent="-176213" algn="l" rtl="0" fontAlgn="base">
        <a:spcBef>
          <a:spcPct val="20000"/>
        </a:spcBef>
        <a:spcAft>
          <a:spcPct val="0"/>
        </a:spcAft>
        <a:buClr>
          <a:srgbClr val="003F69"/>
        </a:buClr>
        <a:buChar char="»"/>
        <a:defRPr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4" descr="backgrounds_2955d"/>
          <p:cNvPicPr>
            <a:picLocks noChangeAspect="1" noChangeArrowheads="1"/>
          </p:cNvPicPr>
          <p:nvPr userDrawn="1"/>
        </p:nvPicPr>
        <p:blipFill>
          <a:blip r:embed="rId14" cstate="print"/>
          <a:srcRect/>
          <a:stretch>
            <a:fillRect/>
          </a:stretch>
        </p:blipFill>
        <p:spPr bwMode="auto">
          <a:xfrm>
            <a:off x="-4763" y="-3175"/>
            <a:ext cx="9148763" cy="6861175"/>
          </a:xfrm>
          <a:prstGeom prst="rect">
            <a:avLst/>
          </a:prstGeom>
          <a:noFill/>
          <a:ln w="9525">
            <a:noFill/>
            <a:miter lim="800000"/>
            <a:headEnd/>
            <a:tailEnd/>
          </a:ln>
        </p:spPr>
      </p:pic>
      <p:sp>
        <p:nvSpPr>
          <p:cNvPr id="7171" name="Rectangle 2"/>
          <p:cNvSpPr>
            <a:spLocks noGrp="1" noChangeArrowheads="1"/>
          </p:cNvSpPr>
          <p:nvPr>
            <p:ph type="title"/>
          </p:nvPr>
        </p:nvSpPr>
        <p:spPr bwMode="auto">
          <a:xfrm>
            <a:off x="2133600" y="609600"/>
            <a:ext cx="67056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3"/>
          <p:cNvSpPr>
            <a:spLocks noGrp="1" noChangeArrowheads="1"/>
          </p:cNvSpPr>
          <p:nvPr>
            <p:ph type="body" idx="1"/>
          </p:nvPr>
        </p:nvSpPr>
        <p:spPr bwMode="auto">
          <a:xfrm>
            <a:off x="685800" y="1295400"/>
            <a:ext cx="8001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defRPr/>
            </a:pPr>
            <a:r>
              <a:rPr lang="en-US" sz="900" b="1">
                <a:solidFill>
                  <a:srgbClr val="003F69"/>
                </a:solidFill>
                <a:latin typeface="Arial" charset="0"/>
                <a:ea typeface="ＭＳ Ｐゴシック" pitchFamily="1" charset="-128"/>
                <a:cs typeface="+mn-cs"/>
              </a:rPr>
              <a:t>Office of Research and Development</a:t>
            </a:r>
          </a:p>
          <a:p>
            <a:pPr algn="just" eaLnBrk="0" hangingPunct="0">
              <a:lnSpc>
                <a:spcPct val="90000"/>
              </a:lnSpc>
              <a:defRPr/>
            </a:pPr>
            <a:r>
              <a:rPr lang="en-US" sz="900">
                <a:solidFill>
                  <a:srgbClr val="003F69"/>
                </a:solidFill>
                <a:latin typeface="Arial" charset="0"/>
                <a:ea typeface="ＭＳ Ｐゴシック" pitchFamily="1" charset="-128"/>
                <a:cs typeface="+mn-cs"/>
              </a:rPr>
              <a:t>National Center for Computational Toxicology</a:t>
            </a:r>
          </a:p>
        </p:txBody>
      </p:sp>
      <p:sp>
        <p:nvSpPr>
          <p:cNvPr id="1034" name="Rectangle 10"/>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030" name="Rectangle 6"/>
          <p:cNvSpPr>
            <a:spLocks noGrp="1" noChangeArrowheads="1"/>
          </p:cNvSpPr>
          <p:nvPr>
            <p:ph type="sldNum" sz="quarter" idx="4"/>
          </p:nvPr>
        </p:nvSpPr>
        <p:spPr bwMode="auto">
          <a:xfrm>
            <a:off x="7010400" y="6477000"/>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eaLnBrk="0" hangingPunct="0">
              <a:defRPr sz="1200">
                <a:latin typeface="Arial Unicode MS" pitchFamily="34" charset="-128"/>
                <a:ea typeface="ＭＳ Ｐゴシック" pitchFamily="1" charset="-128"/>
                <a:cs typeface="+mn-cs"/>
              </a:defRPr>
            </a:lvl1pPr>
          </a:lstStyle>
          <a:p>
            <a:pPr>
              <a:defRPr/>
            </a:pPr>
            <a:fld id="{46341C1D-6807-4ED8-B92A-DAE6804AF5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48" r:id="rId12"/>
  </p:sldLayoutIdLst>
  <p:transition>
    <p:fade/>
  </p:transition>
  <p:hf hdr="0" ftr="0" dt="0"/>
  <p:txStyles>
    <p:titleStyle>
      <a:lvl1pPr algn="l" rtl="0" eaLnBrk="0" fontAlgn="base" hangingPunct="0">
        <a:spcBef>
          <a:spcPct val="0"/>
        </a:spcBef>
        <a:spcAft>
          <a:spcPct val="0"/>
        </a:spcAft>
        <a:defRPr sz="2800" b="1">
          <a:solidFill>
            <a:srgbClr val="003F69"/>
          </a:solidFill>
          <a:latin typeface="+mj-lt"/>
          <a:ea typeface="+mj-ea"/>
          <a:cs typeface="ＭＳ Ｐゴシック"/>
        </a:defRPr>
      </a:lvl1pPr>
      <a:lvl2pPr algn="l" rtl="0" eaLnBrk="0" fontAlgn="base" hangingPunct="0">
        <a:spcBef>
          <a:spcPct val="0"/>
        </a:spcBef>
        <a:spcAft>
          <a:spcPct val="0"/>
        </a:spcAft>
        <a:defRPr sz="2800" b="1">
          <a:solidFill>
            <a:srgbClr val="003F69"/>
          </a:solidFill>
          <a:latin typeface="Arial" charset="0"/>
          <a:ea typeface="ＭＳ Ｐゴシック" pitchFamily="1" charset="-128"/>
          <a:cs typeface="ＭＳ Ｐゴシック"/>
        </a:defRPr>
      </a:lvl2pPr>
      <a:lvl3pPr algn="l" rtl="0" eaLnBrk="0" fontAlgn="base" hangingPunct="0">
        <a:spcBef>
          <a:spcPct val="0"/>
        </a:spcBef>
        <a:spcAft>
          <a:spcPct val="0"/>
        </a:spcAft>
        <a:defRPr sz="2800" b="1">
          <a:solidFill>
            <a:srgbClr val="003F69"/>
          </a:solidFill>
          <a:latin typeface="Arial" charset="0"/>
          <a:ea typeface="ＭＳ Ｐゴシック" pitchFamily="1" charset="-128"/>
          <a:cs typeface="ＭＳ Ｐゴシック"/>
        </a:defRPr>
      </a:lvl3pPr>
      <a:lvl4pPr algn="l" rtl="0" eaLnBrk="0" fontAlgn="base" hangingPunct="0">
        <a:spcBef>
          <a:spcPct val="0"/>
        </a:spcBef>
        <a:spcAft>
          <a:spcPct val="0"/>
        </a:spcAft>
        <a:defRPr sz="2800" b="1">
          <a:solidFill>
            <a:srgbClr val="003F69"/>
          </a:solidFill>
          <a:latin typeface="Arial" charset="0"/>
          <a:ea typeface="ＭＳ Ｐゴシック" pitchFamily="1" charset="-128"/>
          <a:cs typeface="ＭＳ Ｐゴシック"/>
        </a:defRPr>
      </a:lvl4pPr>
      <a:lvl5pPr algn="l" rtl="0" eaLnBrk="0" fontAlgn="base" hangingPunct="0">
        <a:spcBef>
          <a:spcPct val="0"/>
        </a:spcBef>
        <a:spcAft>
          <a:spcPct val="0"/>
        </a:spcAft>
        <a:defRPr sz="2800" b="1">
          <a:solidFill>
            <a:srgbClr val="003F69"/>
          </a:solidFill>
          <a:latin typeface="Arial" charset="0"/>
          <a:ea typeface="ＭＳ Ｐゴシック" pitchFamily="1" charset="-128"/>
          <a:cs typeface="ＭＳ Ｐゴシック"/>
        </a:defRPr>
      </a:lvl5pPr>
      <a:lvl6pPr marL="457200" algn="l" rtl="0" eaLnBrk="0" fontAlgn="base" hangingPunct="0">
        <a:spcBef>
          <a:spcPct val="0"/>
        </a:spcBef>
        <a:spcAft>
          <a:spcPct val="0"/>
        </a:spcAft>
        <a:defRPr sz="2800" b="1">
          <a:solidFill>
            <a:srgbClr val="003F69"/>
          </a:solidFill>
          <a:latin typeface="Arial" charset="0"/>
          <a:ea typeface="ＭＳ Ｐゴシック" pitchFamily="1" charset="-128"/>
        </a:defRPr>
      </a:lvl6pPr>
      <a:lvl7pPr marL="914400" algn="l" rtl="0" eaLnBrk="0" fontAlgn="base" hangingPunct="0">
        <a:spcBef>
          <a:spcPct val="0"/>
        </a:spcBef>
        <a:spcAft>
          <a:spcPct val="0"/>
        </a:spcAft>
        <a:defRPr sz="2800" b="1">
          <a:solidFill>
            <a:srgbClr val="003F69"/>
          </a:solidFill>
          <a:latin typeface="Arial" charset="0"/>
          <a:ea typeface="ＭＳ Ｐゴシック" pitchFamily="1" charset="-128"/>
        </a:defRPr>
      </a:lvl7pPr>
      <a:lvl8pPr marL="1371600" algn="l" rtl="0" eaLnBrk="0" fontAlgn="base" hangingPunct="0">
        <a:spcBef>
          <a:spcPct val="0"/>
        </a:spcBef>
        <a:spcAft>
          <a:spcPct val="0"/>
        </a:spcAft>
        <a:defRPr sz="2800" b="1">
          <a:solidFill>
            <a:srgbClr val="003F69"/>
          </a:solidFill>
          <a:latin typeface="Arial" charset="0"/>
          <a:ea typeface="ＭＳ Ｐゴシック" pitchFamily="1" charset="-128"/>
        </a:defRPr>
      </a:lvl8pPr>
      <a:lvl9pPr marL="1828800" algn="l" rtl="0" eaLnBrk="0" fontAlgn="base" hangingPunct="0">
        <a:spcBef>
          <a:spcPct val="0"/>
        </a:spcBef>
        <a:spcAft>
          <a:spcPct val="0"/>
        </a:spcAft>
        <a:defRPr sz="2800" b="1">
          <a:solidFill>
            <a:srgbClr val="003F69"/>
          </a:solidFill>
          <a:latin typeface="Arial" charset="0"/>
          <a:ea typeface="ＭＳ Ｐゴシック" pitchFamily="1" charset="-128"/>
        </a:defRPr>
      </a:lvl9pPr>
    </p:titleStyle>
    <p:bodyStyle>
      <a:lvl1pPr marL="168275" indent="-168275" algn="l" rtl="0" eaLnBrk="0" fontAlgn="base" hangingPunct="0">
        <a:spcBef>
          <a:spcPct val="20000"/>
        </a:spcBef>
        <a:spcAft>
          <a:spcPct val="0"/>
        </a:spcAft>
        <a:buClr>
          <a:srgbClr val="003F69"/>
        </a:buClr>
        <a:buSzPct val="90000"/>
        <a:buFont typeface="Times"/>
        <a:buChar char="•"/>
        <a:defRPr sz="2400">
          <a:solidFill>
            <a:schemeClr val="tx1"/>
          </a:solidFill>
          <a:latin typeface="+mn-lt"/>
          <a:ea typeface="+mn-ea"/>
          <a:cs typeface="ＭＳ Ｐゴシック"/>
        </a:defRPr>
      </a:lvl1pPr>
      <a:lvl2pPr marL="458788" indent="-174625" algn="l" rtl="0" eaLnBrk="0" fontAlgn="base" hangingPunct="0">
        <a:spcBef>
          <a:spcPct val="20000"/>
        </a:spcBef>
        <a:spcAft>
          <a:spcPct val="0"/>
        </a:spcAft>
        <a:buClr>
          <a:srgbClr val="003F69"/>
        </a:buClr>
        <a:buChar char="–"/>
        <a:defRPr sz="2000">
          <a:solidFill>
            <a:schemeClr val="tx1"/>
          </a:solidFill>
          <a:latin typeface="+mn-lt"/>
          <a:ea typeface="+mn-ea"/>
          <a:cs typeface="ＭＳ Ｐゴシック"/>
        </a:defRPr>
      </a:lvl2pPr>
      <a:lvl3pPr marL="742950" indent="-168275" algn="l" rtl="0" eaLnBrk="0" fontAlgn="base" hangingPunct="0">
        <a:spcBef>
          <a:spcPct val="20000"/>
        </a:spcBef>
        <a:spcAft>
          <a:spcPct val="0"/>
        </a:spcAft>
        <a:buClr>
          <a:srgbClr val="003F69"/>
        </a:buClr>
        <a:buSzPct val="90000"/>
        <a:buFont typeface="Times"/>
        <a:buChar char="•"/>
        <a:defRPr>
          <a:solidFill>
            <a:schemeClr val="tx1"/>
          </a:solidFill>
          <a:latin typeface="+mn-lt"/>
          <a:ea typeface="+mn-ea"/>
          <a:cs typeface="ＭＳ Ｐゴシック"/>
        </a:defRPr>
      </a:lvl3pPr>
      <a:lvl4pPr marL="1027113" indent="-169863" algn="l" rtl="0" eaLnBrk="0" fontAlgn="base" hangingPunct="0">
        <a:spcBef>
          <a:spcPct val="20000"/>
        </a:spcBef>
        <a:spcAft>
          <a:spcPct val="0"/>
        </a:spcAft>
        <a:buClr>
          <a:srgbClr val="003F69"/>
        </a:buClr>
        <a:buChar char="–"/>
        <a:defRPr sz="1600">
          <a:solidFill>
            <a:schemeClr val="tx1"/>
          </a:solidFill>
          <a:latin typeface="+mn-lt"/>
          <a:ea typeface="+mn-ea"/>
          <a:cs typeface="ＭＳ Ｐゴシック"/>
        </a:defRPr>
      </a:lvl4pPr>
      <a:lvl5pPr marL="1317625" indent="-176213" algn="l" rtl="0" eaLnBrk="0" fontAlgn="base" hangingPunct="0">
        <a:spcBef>
          <a:spcPct val="20000"/>
        </a:spcBef>
        <a:spcAft>
          <a:spcPct val="0"/>
        </a:spcAft>
        <a:buClr>
          <a:srgbClr val="003F69"/>
        </a:buClr>
        <a:buChar char="»"/>
        <a:defRPr sz="1600" i="1">
          <a:solidFill>
            <a:schemeClr val="tx1"/>
          </a:solidFill>
          <a:latin typeface="+mn-lt"/>
          <a:ea typeface="+mn-ea"/>
          <a:cs typeface="ＭＳ Ｐゴシック"/>
        </a:defRPr>
      </a:lvl5pPr>
      <a:lvl6pPr marL="1774825" indent="-176213" algn="l" rtl="0" eaLnBrk="0" fontAlgn="base" hangingPunct="0">
        <a:spcBef>
          <a:spcPct val="20000"/>
        </a:spcBef>
        <a:spcAft>
          <a:spcPct val="0"/>
        </a:spcAft>
        <a:buClr>
          <a:srgbClr val="003F69"/>
        </a:buClr>
        <a:buChar char="»"/>
        <a:defRPr sz="1600" i="1">
          <a:solidFill>
            <a:schemeClr val="tx1"/>
          </a:solidFill>
          <a:latin typeface="+mn-lt"/>
          <a:ea typeface="+mn-ea"/>
        </a:defRPr>
      </a:lvl6pPr>
      <a:lvl7pPr marL="2232025" indent="-176213" algn="l" rtl="0" eaLnBrk="0" fontAlgn="base" hangingPunct="0">
        <a:spcBef>
          <a:spcPct val="20000"/>
        </a:spcBef>
        <a:spcAft>
          <a:spcPct val="0"/>
        </a:spcAft>
        <a:buClr>
          <a:srgbClr val="003F69"/>
        </a:buClr>
        <a:buChar char="»"/>
        <a:defRPr sz="1600" i="1">
          <a:solidFill>
            <a:schemeClr val="tx1"/>
          </a:solidFill>
          <a:latin typeface="+mn-lt"/>
          <a:ea typeface="+mn-ea"/>
        </a:defRPr>
      </a:lvl7pPr>
      <a:lvl8pPr marL="2689225" indent="-176213" algn="l" rtl="0" eaLnBrk="0" fontAlgn="base" hangingPunct="0">
        <a:spcBef>
          <a:spcPct val="20000"/>
        </a:spcBef>
        <a:spcAft>
          <a:spcPct val="0"/>
        </a:spcAft>
        <a:buClr>
          <a:srgbClr val="003F69"/>
        </a:buClr>
        <a:buChar char="»"/>
        <a:defRPr sz="1600" i="1">
          <a:solidFill>
            <a:schemeClr val="tx1"/>
          </a:solidFill>
          <a:latin typeface="+mn-lt"/>
          <a:ea typeface="+mn-ea"/>
        </a:defRPr>
      </a:lvl8pPr>
      <a:lvl9pPr marL="3146425" indent="-176213" algn="l" rtl="0" eaLnBrk="0" fontAlgn="base" hangingPunct="0">
        <a:spcBef>
          <a:spcPct val="20000"/>
        </a:spcBef>
        <a:spcAft>
          <a:spcPct val="0"/>
        </a:spcAft>
        <a:buClr>
          <a:srgbClr val="003F69"/>
        </a:buClr>
        <a:buChar char="»"/>
        <a:defRPr sz="16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8" name="Rectangle 3"/>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eaLnBrk="0" hangingPunct="0">
              <a:defRPr sz="1000" b="1">
                <a:solidFill>
                  <a:srgbClr val="003F69"/>
                </a:solidFill>
                <a:latin typeface="Arial" charset="0"/>
                <a:ea typeface="ＭＳ Ｐゴシック" pitchFamily="1" charset="-128"/>
                <a:cs typeface="+mn-cs"/>
              </a:defRPr>
            </a:lvl1pPr>
          </a:lstStyle>
          <a:p>
            <a:pPr>
              <a:defRPr/>
            </a:pPr>
            <a:fld id="{FE0E0935-B07D-4604-97E4-93641E8F85D2}" type="slidenum">
              <a:rPr lang="en-US"/>
              <a:pPr>
                <a:defRPr/>
              </a:pPr>
              <a:t>‹#›</a:t>
            </a:fld>
            <a:endParaRPr lang="en-US"/>
          </a:p>
        </p:txBody>
      </p:sp>
      <p:sp>
        <p:nvSpPr>
          <p:cNvPr id="1033" name="Rectangle 9"/>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defRPr/>
            </a:pPr>
            <a:r>
              <a:rPr lang="en-US" sz="900" b="1">
                <a:solidFill>
                  <a:srgbClr val="003F69"/>
                </a:solidFill>
                <a:latin typeface="Arial" charset="0"/>
                <a:ea typeface="ＭＳ Ｐゴシック" pitchFamily="1" charset="-128"/>
                <a:cs typeface="+mn-cs"/>
              </a:rPr>
              <a:t>Office of Research and Development</a:t>
            </a:r>
          </a:p>
          <a:p>
            <a:pPr algn="just" eaLnBrk="0" hangingPunct="0">
              <a:lnSpc>
                <a:spcPct val="90000"/>
              </a:lnSpc>
              <a:defRPr/>
            </a:pPr>
            <a:r>
              <a:rPr lang="en-US" sz="900">
                <a:solidFill>
                  <a:srgbClr val="003F69"/>
                </a:solidFill>
                <a:latin typeface="Arial" charset="0"/>
                <a:ea typeface="ＭＳ Ｐゴシック" pitchFamily="1" charset="-128"/>
                <a:cs typeface="+mn-cs"/>
              </a:rPr>
              <a:t>National Center for Computational Toxicology</a:t>
            </a:r>
          </a:p>
        </p:txBody>
      </p:sp>
      <p:sp>
        <p:nvSpPr>
          <p:cNvPr id="1034" name="Rectangle 10"/>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Tree>
  </p:cSld>
  <p:clrMap bg1="lt1" tx1="dk1" bg2="lt2" tx2="dk2" accent1="accent1" accent2="accent2" accent3="accent3" accent4="accent4" accent5="accent5" accent6="accent6" hlink="hlink" folHlink="folHlink"/>
  <p:sldLayoutIdLst>
    <p:sldLayoutId id="2147483939" r:id="rId1"/>
    <p:sldLayoutId id="2147483941" r:id="rId2"/>
  </p:sldLayoutIdLst>
  <p:transition>
    <p:fade/>
  </p:transition>
  <p:hf hdr="0" ftr="0" dt="0"/>
  <p:txStyles>
    <p:titleStyle>
      <a:lvl1pPr algn="l" rtl="0" eaLnBrk="0" fontAlgn="base" hangingPunct="0">
        <a:spcBef>
          <a:spcPct val="0"/>
        </a:spcBef>
        <a:spcAft>
          <a:spcPct val="0"/>
        </a:spcAft>
        <a:defRPr sz="2800" b="1">
          <a:solidFill>
            <a:srgbClr val="003F69"/>
          </a:solidFill>
          <a:latin typeface="+mj-lt"/>
          <a:ea typeface="+mj-ea"/>
          <a:cs typeface="ＭＳ Ｐゴシック"/>
        </a:defRPr>
      </a:lvl1pPr>
      <a:lvl2pPr algn="l" rtl="0" eaLnBrk="0" fontAlgn="base" hangingPunct="0">
        <a:spcBef>
          <a:spcPct val="0"/>
        </a:spcBef>
        <a:spcAft>
          <a:spcPct val="0"/>
        </a:spcAft>
        <a:defRPr sz="2800" b="1">
          <a:solidFill>
            <a:srgbClr val="003F69"/>
          </a:solidFill>
          <a:latin typeface="Arial" charset="0"/>
          <a:ea typeface="ＭＳ Ｐゴシック" pitchFamily="1" charset="-128"/>
          <a:cs typeface="ＭＳ Ｐゴシック"/>
        </a:defRPr>
      </a:lvl2pPr>
      <a:lvl3pPr algn="l" rtl="0" eaLnBrk="0" fontAlgn="base" hangingPunct="0">
        <a:spcBef>
          <a:spcPct val="0"/>
        </a:spcBef>
        <a:spcAft>
          <a:spcPct val="0"/>
        </a:spcAft>
        <a:defRPr sz="2800" b="1">
          <a:solidFill>
            <a:srgbClr val="003F69"/>
          </a:solidFill>
          <a:latin typeface="Arial" charset="0"/>
          <a:ea typeface="ＭＳ Ｐゴシック" pitchFamily="1" charset="-128"/>
          <a:cs typeface="ＭＳ Ｐゴシック"/>
        </a:defRPr>
      </a:lvl3pPr>
      <a:lvl4pPr algn="l" rtl="0" eaLnBrk="0" fontAlgn="base" hangingPunct="0">
        <a:spcBef>
          <a:spcPct val="0"/>
        </a:spcBef>
        <a:spcAft>
          <a:spcPct val="0"/>
        </a:spcAft>
        <a:defRPr sz="2800" b="1">
          <a:solidFill>
            <a:srgbClr val="003F69"/>
          </a:solidFill>
          <a:latin typeface="Arial" charset="0"/>
          <a:ea typeface="ＭＳ Ｐゴシック" pitchFamily="1" charset="-128"/>
          <a:cs typeface="ＭＳ Ｐゴシック"/>
        </a:defRPr>
      </a:lvl4pPr>
      <a:lvl5pPr algn="l" rtl="0" eaLnBrk="0" fontAlgn="base" hangingPunct="0">
        <a:spcBef>
          <a:spcPct val="0"/>
        </a:spcBef>
        <a:spcAft>
          <a:spcPct val="0"/>
        </a:spcAft>
        <a:defRPr sz="2800" b="1">
          <a:solidFill>
            <a:srgbClr val="003F69"/>
          </a:solidFill>
          <a:latin typeface="Arial" charset="0"/>
          <a:ea typeface="ＭＳ Ｐゴシック" pitchFamily="1" charset="-128"/>
          <a:cs typeface="ＭＳ Ｐゴシック"/>
        </a:defRPr>
      </a:lvl5pPr>
      <a:lvl6pPr marL="457200" algn="l" rtl="0" fontAlgn="base">
        <a:spcBef>
          <a:spcPct val="0"/>
        </a:spcBef>
        <a:spcAft>
          <a:spcPct val="0"/>
        </a:spcAft>
        <a:defRPr sz="2800" b="1">
          <a:solidFill>
            <a:srgbClr val="003F69"/>
          </a:solidFill>
          <a:latin typeface="Arial" charset="0"/>
          <a:ea typeface="ＭＳ Ｐゴシック" pitchFamily="1" charset="-128"/>
        </a:defRPr>
      </a:lvl6pPr>
      <a:lvl7pPr marL="914400" algn="l" rtl="0" fontAlgn="base">
        <a:spcBef>
          <a:spcPct val="0"/>
        </a:spcBef>
        <a:spcAft>
          <a:spcPct val="0"/>
        </a:spcAft>
        <a:defRPr sz="2800" b="1">
          <a:solidFill>
            <a:srgbClr val="003F69"/>
          </a:solidFill>
          <a:latin typeface="Arial" charset="0"/>
          <a:ea typeface="ＭＳ Ｐゴシック" pitchFamily="1" charset="-128"/>
        </a:defRPr>
      </a:lvl7pPr>
      <a:lvl8pPr marL="1371600" algn="l" rtl="0" fontAlgn="base">
        <a:spcBef>
          <a:spcPct val="0"/>
        </a:spcBef>
        <a:spcAft>
          <a:spcPct val="0"/>
        </a:spcAft>
        <a:defRPr sz="2800" b="1">
          <a:solidFill>
            <a:srgbClr val="003F69"/>
          </a:solidFill>
          <a:latin typeface="Arial" charset="0"/>
          <a:ea typeface="ＭＳ Ｐゴシック" pitchFamily="1" charset="-128"/>
        </a:defRPr>
      </a:lvl8pPr>
      <a:lvl9pPr marL="1828800" algn="l" rtl="0" fontAlgn="base">
        <a:spcBef>
          <a:spcPct val="0"/>
        </a:spcBef>
        <a:spcAft>
          <a:spcPct val="0"/>
        </a:spcAft>
        <a:defRPr sz="2800" b="1">
          <a:solidFill>
            <a:srgbClr val="003F69"/>
          </a:solidFill>
          <a:latin typeface="Arial" charset="0"/>
          <a:ea typeface="ＭＳ Ｐゴシック" pitchFamily="1" charset="-128"/>
        </a:defRPr>
      </a:lvl9pPr>
    </p:titleStyle>
    <p:bodyStyle>
      <a:lvl1pPr marL="168275" indent="-168275" algn="l" rtl="0" eaLnBrk="0" fontAlgn="base" hangingPunct="0">
        <a:spcBef>
          <a:spcPct val="20000"/>
        </a:spcBef>
        <a:spcAft>
          <a:spcPct val="0"/>
        </a:spcAft>
        <a:buClr>
          <a:srgbClr val="003F69"/>
        </a:buClr>
        <a:buSzPct val="90000"/>
        <a:buFont typeface="Times"/>
        <a:buChar char="•"/>
        <a:defRPr>
          <a:solidFill>
            <a:schemeClr val="tx1"/>
          </a:solidFill>
          <a:latin typeface="+mn-lt"/>
          <a:ea typeface="+mn-ea"/>
          <a:cs typeface="ＭＳ Ｐゴシック"/>
        </a:defRPr>
      </a:lvl1pPr>
      <a:lvl2pPr marL="458788" indent="-174625" algn="l" rtl="0" eaLnBrk="0" fontAlgn="base" hangingPunct="0">
        <a:spcBef>
          <a:spcPct val="20000"/>
        </a:spcBef>
        <a:spcAft>
          <a:spcPct val="0"/>
        </a:spcAft>
        <a:buClr>
          <a:srgbClr val="003F69"/>
        </a:buClr>
        <a:buChar char="–"/>
        <a:defRPr>
          <a:solidFill>
            <a:schemeClr val="tx1"/>
          </a:solidFill>
          <a:latin typeface="+mn-lt"/>
          <a:ea typeface="+mn-ea"/>
          <a:cs typeface="ＭＳ Ｐゴシック"/>
        </a:defRPr>
      </a:lvl2pPr>
      <a:lvl3pPr marL="742950" indent="-168275" algn="l" rtl="0" eaLnBrk="0" fontAlgn="base" hangingPunct="0">
        <a:spcBef>
          <a:spcPct val="20000"/>
        </a:spcBef>
        <a:spcAft>
          <a:spcPct val="0"/>
        </a:spcAft>
        <a:buClr>
          <a:srgbClr val="003F69"/>
        </a:buClr>
        <a:buSzPct val="90000"/>
        <a:buFont typeface="Times"/>
        <a:buChar char="•"/>
        <a:defRPr>
          <a:solidFill>
            <a:schemeClr val="tx1"/>
          </a:solidFill>
          <a:latin typeface="+mn-lt"/>
          <a:ea typeface="+mn-ea"/>
          <a:cs typeface="ＭＳ Ｐゴシック"/>
        </a:defRPr>
      </a:lvl3pPr>
      <a:lvl4pPr marL="1027113" indent="-169863" algn="l" rtl="0" eaLnBrk="0" fontAlgn="base" hangingPunct="0">
        <a:spcBef>
          <a:spcPct val="20000"/>
        </a:spcBef>
        <a:spcAft>
          <a:spcPct val="0"/>
        </a:spcAft>
        <a:buClr>
          <a:srgbClr val="003F69"/>
        </a:buClr>
        <a:buChar char="–"/>
        <a:defRPr>
          <a:solidFill>
            <a:schemeClr val="tx1"/>
          </a:solidFill>
          <a:latin typeface="+mn-lt"/>
          <a:ea typeface="+mn-ea"/>
          <a:cs typeface="ＭＳ Ｐゴシック"/>
        </a:defRPr>
      </a:lvl4pPr>
      <a:lvl5pPr marL="1317625" indent="-176213" algn="l" rtl="0" eaLnBrk="0" fontAlgn="base" hangingPunct="0">
        <a:spcBef>
          <a:spcPct val="20000"/>
        </a:spcBef>
        <a:spcAft>
          <a:spcPct val="0"/>
        </a:spcAft>
        <a:buClr>
          <a:srgbClr val="003F69"/>
        </a:buClr>
        <a:buChar char="»"/>
        <a:defRPr i="1">
          <a:solidFill>
            <a:schemeClr val="tx1"/>
          </a:solidFill>
          <a:latin typeface="+mn-lt"/>
          <a:ea typeface="+mn-ea"/>
          <a:cs typeface="ＭＳ Ｐゴシック"/>
        </a:defRPr>
      </a:lvl5pPr>
      <a:lvl6pPr marL="1774825" indent="-176213" algn="l" rtl="0" fontAlgn="base">
        <a:spcBef>
          <a:spcPct val="20000"/>
        </a:spcBef>
        <a:spcAft>
          <a:spcPct val="0"/>
        </a:spcAft>
        <a:buClr>
          <a:srgbClr val="003F69"/>
        </a:buClr>
        <a:buChar char="»"/>
        <a:defRPr i="1">
          <a:solidFill>
            <a:schemeClr val="tx1"/>
          </a:solidFill>
          <a:latin typeface="+mn-lt"/>
          <a:ea typeface="+mn-ea"/>
        </a:defRPr>
      </a:lvl6pPr>
      <a:lvl7pPr marL="2232025" indent="-176213" algn="l" rtl="0" fontAlgn="base">
        <a:spcBef>
          <a:spcPct val="20000"/>
        </a:spcBef>
        <a:spcAft>
          <a:spcPct val="0"/>
        </a:spcAft>
        <a:buClr>
          <a:srgbClr val="003F69"/>
        </a:buClr>
        <a:buChar char="»"/>
        <a:defRPr i="1">
          <a:solidFill>
            <a:schemeClr val="tx1"/>
          </a:solidFill>
          <a:latin typeface="+mn-lt"/>
          <a:ea typeface="+mn-ea"/>
        </a:defRPr>
      </a:lvl7pPr>
      <a:lvl8pPr marL="2689225" indent="-176213" algn="l" rtl="0" fontAlgn="base">
        <a:spcBef>
          <a:spcPct val="20000"/>
        </a:spcBef>
        <a:spcAft>
          <a:spcPct val="0"/>
        </a:spcAft>
        <a:buClr>
          <a:srgbClr val="003F69"/>
        </a:buClr>
        <a:buChar char="»"/>
        <a:defRPr i="1">
          <a:solidFill>
            <a:schemeClr val="tx1"/>
          </a:solidFill>
          <a:latin typeface="+mn-lt"/>
          <a:ea typeface="+mn-ea"/>
        </a:defRPr>
      </a:lvl8pPr>
      <a:lvl9pPr marL="3146425" indent="-176213" algn="l" rtl="0" fontAlgn="base">
        <a:spcBef>
          <a:spcPct val="20000"/>
        </a:spcBef>
        <a:spcAft>
          <a:spcPct val="0"/>
        </a:spcAft>
        <a:buClr>
          <a:srgbClr val="003F69"/>
        </a:buClr>
        <a:buChar char="»"/>
        <a:defRPr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5.wmf"/><Relationship Id="rId11" Type="http://schemas.openxmlformats.org/officeDocument/2006/relationships/image" Target="../media/image11.jpeg"/><Relationship Id="rId5" Type="http://schemas.openxmlformats.org/officeDocument/2006/relationships/oleObject" Target="../embeddings/oleObject2.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emf"/><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1.jpeg"/><Relationship Id="rId3" Type="http://schemas.openxmlformats.org/officeDocument/2006/relationships/hyperlink" Target="http://images.google.com/imgres?imgurl=http://www.medskul.com/gallery/data/530/Renal_transplant_biopsy-_Acute_cyclosporine_toxicity.jpg&amp;imgrefurl=http://www.medskul.com/gallery/showphoto.php?photo=192&amp;usg=__wiMYq-_qmkNcuB2tuXHdlhRZwCY=&amp;h=483&amp;w=640&amp;sz=65&amp;hl=en&amp;start=163&amp;um=1&amp;tbnid=OFiYpHdy8MomRM:&amp;tbnh=103&amp;tbnw=137&amp;prev=/images?q=toxicity+image&amp;start=160&amp;ndsp=20&amp;um=1&amp;hl=en&amp;rlz=1T4GFRG_enUS222US222&amp;sa=N" TargetMode="External"/><Relationship Id="rId7" Type="http://schemas.openxmlformats.org/officeDocument/2006/relationships/hyperlink" Target="http://upload.wikimedia.org/wikipedia/commons/c/c1/Blut-EDTA.jpg" TargetMode="External"/><Relationship Id="rId12"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8.xml"/><Relationship Id="rId6" Type="http://schemas.openxmlformats.org/officeDocument/2006/relationships/image" Target="../media/image47.jpeg"/><Relationship Id="rId11" Type="http://schemas.openxmlformats.org/officeDocument/2006/relationships/hyperlink" Target="http://www.google.com/imgres?imgurl=http://www.library.drexel.edu/blogs/thesuggestionbox/Computer.JPG&amp;imgrefurl=http://www.library.drexel.edu/blogs/thesuggestionbox/?m=200705&amp;h=317&amp;w=316&amp;sz=10&amp;tbnid=CcOnBi2L7pZs2M:&amp;tbnh=118&amp;tbnw=118&amp;prev=/images?q=computer+image&amp;zoom=1&amp;q=computer+image&amp;usg=__qBvjzR_HBCU4Li8Lq_ncWEoXiI8=&amp;sa=X&amp;ei=UJ-PTMuLI4OglAef2rSuDg&amp;ved=0CCQQ9QEwBQ" TargetMode="External"/><Relationship Id="rId5" Type="http://schemas.openxmlformats.org/officeDocument/2006/relationships/hyperlink" Target="http://images.google.com/imgres?imgurl=http://www.sccollege.edu/pic/$Private/816_liver.jpg&amp;imgrefurl=http://www.sccollege.edu/apps/page.asp?Q=2177&amp;usg=__a-2S9hTZt2LCm2fNZ76JsvlGc6U=&amp;h=395&amp;w=600&amp;sz=97&amp;hl=en&amp;start=4&amp;um=1&amp;tbnid=SYkCBaehQ7iulM:&amp;tbnh=89&amp;tbnw=135&amp;prev=/images?q=liver+image&amp;um=1&amp;hl=en&amp;rlz=1T4GFRG_enUS222US222&amp;sa=N" TargetMode="External"/><Relationship Id="rId10" Type="http://schemas.openxmlformats.org/officeDocument/2006/relationships/image" Target="../media/image49.jpeg"/><Relationship Id="rId4" Type="http://schemas.openxmlformats.org/officeDocument/2006/relationships/image" Target="../media/image46.jpeg"/><Relationship Id="rId9" Type="http://schemas.openxmlformats.org/officeDocument/2006/relationships/hyperlink" Target="http://www.google.com/imgres?imgurl=http://www.theodora.com/maps/world/population_under_age_15_2007-s.jpg&amp;imgrefurl=http://www.theodora.com/maps/new/world_maps_2.html&amp;usg=__AFHJrB_XH69ecCGcG_3wExhEbSU=&amp;h=314&amp;w=473&amp;sz=33&amp;hl=en&amp;start=271&amp;zoom=1&amp;um=1&amp;itbs=1&amp;tbnid=MWcjHjpmfXBUbM:&amp;tbnh=86&amp;tbnw=129&amp;prev=/images?q=population+images&amp;start=270&amp;um=1&amp;hl=en&amp;sa=N&amp;rls=com.microsoft:*:IE-SearchBox&amp;rlz=1I7GGLL_en&amp;ndsp=18&amp;tbs=isch:1"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wmf"/><Relationship Id="rId7" Type="http://schemas.openxmlformats.org/officeDocument/2006/relationships/image" Target="../media/image57.png"/><Relationship Id="rId2" Type="http://schemas.openxmlformats.org/officeDocument/2006/relationships/image" Target="../media/image52.emf"/><Relationship Id="rId1" Type="http://schemas.openxmlformats.org/officeDocument/2006/relationships/slideLayout" Target="../slideLayouts/slideLayout21.xml"/><Relationship Id="rId6" Type="http://schemas.openxmlformats.org/officeDocument/2006/relationships/image" Target="../media/image56.jpeg"/><Relationship Id="rId5" Type="http://schemas.openxmlformats.org/officeDocument/2006/relationships/image" Target="../media/image55.emf"/><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0.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gif"/><Relationship Id="rId1" Type="http://schemas.openxmlformats.org/officeDocument/2006/relationships/slideLayout" Target="../slideLayouts/slideLayout20.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0.xml"/><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gif"/></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ubTitle" idx="1"/>
          </p:nvPr>
        </p:nvSpPr>
        <p:spPr>
          <a:xfrm>
            <a:off x="3124200" y="2944813"/>
            <a:ext cx="5654675" cy="255587"/>
          </a:xfrm>
        </p:spPr>
        <p:txBody>
          <a:bodyPr/>
          <a:lstStyle/>
          <a:p>
            <a:pPr eaLnBrk="1" hangingPunct="1">
              <a:lnSpc>
                <a:spcPct val="60000"/>
              </a:lnSpc>
              <a:buFont typeface="Times"/>
              <a:buNone/>
            </a:pPr>
            <a:r>
              <a:rPr lang="en-US" sz="1600" dirty="0" smtClean="0">
                <a:solidFill>
                  <a:schemeClr val="tx1"/>
                </a:solidFill>
              </a:rPr>
              <a:t>Richard Judson</a:t>
            </a:r>
          </a:p>
        </p:txBody>
      </p:sp>
      <p:sp>
        <p:nvSpPr>
          <p:cNvPr id="19459" name="Rectangle 9"/>
          <p:cNvSpPr>
            <a:spLocks noGrp="1" noChangeArrowheads="1"/>
          </p:cNvSpPr>
          <p:nvPr>
            <p:ph type="ctrTitle"/>
          </p:nvPr>
        </p:nvSpPr>
        <p:spPr>
          <a:xfrm>
            <a:off x="3048000" y="1371600"/>
            <a:ext cx="6096000" cy="1447800"/>
          </a:xfrm>
        </p:spPr>
        <p:txBody>
          <a:bodyPr/>
          <a:lstStyle/>
          <a:p>
            <a:pPr eaLnBrk="1" hangingPunct="1"/>
            <a:r>
              <a:rPr lang="en-US" dirty="0" smtClean="0">
                <a:solidFill>
                  <a:schemeClr val="tx1"/>
                </a:solidFill>
              </a:rPr>
              <a:t>Computational Toxicology</a:t>
            </a:r>
          </a:p>
        </p:txBody>
      </p:sp>
      <p:sp>
        <p:nvSpPr>
          <p:cNvPr id="19460" name="Text Box 14"/>
          <p:cNvSpPr txBox="1">
            <a:spLocks noChangeArrowheads="1"/>
          </p:cNvSpPr>
          <p:nvPr/>
        </p:nvSpPr>
        <p:spPr bwMode="auto">
          <a:xfrm>
            <a:off x="6019800" y="6019800"/>
            <a:ext cx="2809875" cy="307777"/>
          </a:xfrm>
          <a:prstGeom prst="rect">
            <a:avLst/>
          </a:prstGeom>
          <a:noFill/>
          <a:ln w="9525" algn="ctr">
            <a:noFill/>
            <a:miter lim="800000"/>
            <a:headEnd/>
            <a:tailEnd/>
          </a:ln>
        </p:spPr>
        <p:txBody>
          <a:bodyPr>
            <a:spAutoFit/>
          </a:bodyPr>
          <a:lstStyle/>
          <a:p>
            <a:r>
              <a:rPr lang="en-US" sz="1400" i="1" dirty="0" smtClean="0"/>
              <a:t>UNC, November </a:t>
            </a:r>
            <a:r>
              <a:rPr lang="en-US" sz="1400" i="1" dirty="0" smtClean="0"/>
              <a:t>2015</a:t>
            </a:r>
            <a:endParaRPr lang="en-US" sz="1400" i="1" dirty="0"/>
          </a:p>
        </p:txBody>
      </p:sp>
      <p:sp>
        <p:nvSpPr>
          <p:cNvPr id="19461" name="TextBox 5"/>
          <p:cNvSpPr txBox="1">
            <a:spLocks noChangeArrowheads="1"/>
          </p:cNvSpPr>
          <p:nvPr/>
        </p:nvSpPr>
        <p:spPr bwMode="auto">
          <a:xfrm>
            <a:off x="2362200" y="5410200"/>
            <a:ext cx="6553200" cy="461963"/>
          </a:xfrm>
          <a:prstGeom prst="rect">
            <a:avLst/>
          </a:prstGeom>
          <a:noFill/>
          <a:ln w="9525">
            <a:noFill/>
            <a:miter lim="800000"/>
            <a:headEnd/>
            <a:tailEnd/>
          </a:ln>
        </p:spPr>
        <p:txBody>
          <a:bodyPr>
            <a:spAutoFit/>
          </a:bodyPr>
          <a:lstStyle/>
          <a:p>
            <a:r>
              <a:rPr lang="en-US" sz="1200" i="1">
                <a:solidFill>
                  <a:schemeClr val="bg1"/>
                </a:solidFill>
              </a:rPr>
              <a:t>The views expressed in this presentation are those of the author[s] and do not necessarily reflect the views or policies of the U.S. Environmental Protection Agency.</a:t>
            </a:r>
            <a:endParaRPr lang="en-US" sz="1200">
              <a:solidFill>
                <a:schemeClr val="bg1"/>
              </a:solidFill>
            </a:endParaRPr>
          </a:p>
        </p:txBody>
      </p:sp>
      <p:pic>
        <p:nvPicPr>
          <p:cNvPr id="19462" name="Picture 8" descr="CompTox L2R logo 2"/>
          <p:cNvPicPr>
            <a:picLocks noChangeAspect="1" noChangeArrowheads="1"/>
          </p:cNvPicPr>
          <p:nvPr/>
        </p:nvPicPr>
        <p:blipFill>
          <a:blip r:embed="rId3" cstate="print"/>
          <a:srcRect/>
          <a:stretch>
            <a:fillRect/>
          </a:stretch>
        </p:blipFill>
        <p:spPr bwMode="auto">
          <a:xfrm>
            <a:off x="2590800" y="3429000"/>
            <a:ext cx="6248400" cy="18780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5986984"/>
            <a:ext cx="3864508" cy="87101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a:xfrm>
            <a:off x="0" y="9799"/>
            <a:ext cx="9144000" cy="1143000"/>
          </a:xfrm>
        </p:spPr>
        <p:txBody>
          <a:bodyPr>
            <a:normAutofit/>
          </a:bodyPr>
          <a:lstStyle/>
          <a:p>
            <a:r>
              <a:rPr lang="en-US" sz="3600" dirty="0" smtClean="0"/>
              <a:t>Computational Model</a:t>
            </a:r>
            <a:endParaRPr lang="en-US" sz="3600" dirty="0"/>
          </a:p>
        </p:txBody>
      </p:sp>
      <p:sp>
        <p:nvSpPr>
          <p:cNvPr id="3" name="Slide Number Placeholder 2"/>
          <p:cNvSpPr>
            <a:spLocks noGrp="1"/>
          </p:cNvSpPr>
          <p:nvPr>
            <p:ph type="sldNum" sz="quarter" idx="4294967295"/>
          </p:nvPr>
        </p:nvSpPr>
        <p:spPr>
          <a:xfrm>
            <a:off x="6553200" y="6224588"/>
            <a:ext cx="1905000" cy="228600"/>
          </a:xfrm>
          <a:prstGeom prst="rect">
            <a:avLst/>
          </a:prstGeom>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9</a:t>
            </a:fld>
            <a:endParaRPr lang="en-US" sz="1000" b="1" kern="1200" dirty="0">
              <a:solidFill>
                <a:srgbClr val="003F69"/>
              </a:solidFill>
              <a:latin typeface="Arial" charset="0"/>
              <a:ea typeface="ＭＳ Ｐゴシック" pitchFamily="1" charset="-128"/>
              <a:cs typeface="+mn-cs"/>
            </a:endParaRPr>
          </a:p>
        </p:txBody>
      </p:sp>
      <p:sp>
        <p:nvSpPr>
          <p:cNvPr id="8" name="TextBox 7"/>
          <p:cNvSpPr txBox="1"/>
          <p:nvPr/>
        </p:nvSpPr>
        <p:spPr>
          <a:xfrm>
            <a:off x="3508129" y="4027115"/>
            <a:ext cx="4538444" cy="1015663"/>
          </a:xfrm>
          <a:prstGeom prst="rect">
            <a:avLst/>
          </a:prstGeom>
          <a:noFill/>
        </p:spPr>
        <p:txBody>
          <a:bodyPr wrap="square" rtlCol="0">
            <a:spAutoFit/>
          </a:bodyPr>
          <a:lstStyle/>
          <a:p>
            <a:r>
              <a:rPr lang="en-US" dirty="0" smtClean="0">
                <a:latin typeface="Cambria" pitchFamily="18" charset="0"/>
              </a:rPr>
              <a:t>Penalty enforces physical assumption</a:t>
            </a:r>
          </a:p>
          <a:p>
            <a:r>
              <a:rPr lang="en-US" dirty="0" smtClean="0">
                <a:latin typeface="Cambria" pitchFamily="18" charset="0"/>
              </a:rPr>
              <a:t>that chemical will not hit many targets simultaneously</a:t>
            </a:r>
            <a:endParaRPr lang="en-US" dirty="0">
              <a:latin typeface="Cambria" pitchFamily="18" charset="0"/>
            </a:endParaRPr>
          </a:p>
        </p:txBody>
      </p:sp>
      <p:sp>
        <p:nvSpPr>
          <p:cNvPr id="10" name="TextBox 9"/>
          <p:cNvSpPr txBox="1"/>
          <p:nvPr/>
        </p:nvSpPr>
        <p:spPr>
          <a:xfrm>
            <a:off x="2611793" y="6247686"/>
            <a:ext cx="2855077" cy="400110"/>
          </a:xfrm>
          <a:prstGeom prst="rect">
            <a:avLst/>
          </a:prstGeom>
          <a:noFill/>
        </p:spPr>
        <p:txBody>
          <a:bodyPr wrap="none" rtlCol="0">
            <a:spAutoFit/>
          </a:bodyPr>
          <a:lstStyle/>
          <a:p>
            <a:r>
              <a:rPr lang="en-US" i="1" dirty="0" smtClean="0">
                <a:latin typeface="Cambria" pitchFamily="18" charset="0"/>
              </a:rPr>
              <a:t>AUC</a:t>
            </a:r>
            <a:r>
              <a:rPr lang="en-US" dirty="0" smtClean="0">
                <a:latin typeface="Cambria" pitchFamily="18" charset="0"/>
              </a:rPr>
              <a:t> Summarizes results</a:t>
            </a:r>
            <a:endParaRPr lang="en-US" dirty="0">
              <a:latin typeface="Cambria" pitchFamily="18" charset="0"/>
            </a:endParaRPr>
          </a:p>
        </p:txBody>
      </p:sp>
      <p:graphicFrame>
        <p:nvGraphicFramePr>
          <p:cNvPr id="11" name="Object 10"/>
          <p:cNvGraphicFramePr>
            <a:graphicFrameLocks noChangeAspect="1"/>
          </p:cNvGraphicFramePr>
          <p:nvPr/>
        </p:nvGraphicFramePr>
        <p:xfrm>
          <a:off x="734973" y="1215490"/>
          <a:ext cx="1761273" cy="770557"/>
        </p:xfrm>
        <a:graphic>
          <a:graphicData uri="http://schemas.openxmlformats.org/presentationml/2006/ole">
            <mc:AlternateContent xmlns:mc="http://schemas.openxmlformats.org/markup-compatibility/2006">
              <mc:Choice xmlns:v="urn:schemas-microsoft-com:vml" Requires="v">
                <p:oleObj spid="_x0000_s257082" name="Equation" r:id="rId3" imgW="812520" imgH="355320" progId="Equation.3">
                  <p:embed/>
                </p:oleObj>
              </mc:Choice>
              <mc:Fallback>
                <p:oleObj name="Equation" r:id="rId3" imgW="812520" imgH="355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973" y="1215490"/>
                        <a:ext cx="1761273" cy="7705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2903428" y="1121308"/>
            <a:ext cx="5948808" cy="1015663"/>
          </a:xfrm>
          <a:prstGeom prst="rect">
            <a:avLst/>
          </a:prstGeom>
          <a:noFill/>
        </p:spPr>
        <p:txBody>
          <a:bodyPr wrap="none" rtlCol="0">
            <a:spAutoFit/>
          </a:bodyPr>
          <a:lstStyle/>
          <a:p>
            <a:r>
              <a:rPr lang="en-US" b="1" i="1" dirty="0" smtClean="0">
                <a:latin typeface="Cambria" pitchFamily="18" charset="0"/>
              </a:rPr>
              <a:t>A</a:t>
            </a:r>
            <a:r>
              <a:rPr lang="en-US" b="1" i="1" baseline="-25000" dirty="0" smtClean="0">
                <a:latin typeface="Cambria" pitchFamily="18" charset="0"/>
              </a:rPr>
              <a:t>i</a:t>
            </a:r>
            <a:r>
              <a:rPr lang="en-US" dirty="0" smtClean="0">
                <a:latin typeface="Cambria" pitchFamily="18" charset="0"/>
              </a:rPr>
              <a:t> is the efficacy of the assay at a given concentration</a:t>
            </a:r>
          </a:p>
          <a:p>
            <a:r>
              <a:rPr lang="en-US" b="1" i="1" dirty="0" err="1" smtClean="0">
                <a:latin typeface="Cambria" pitchFamily="18" charset="0"/>
              </a:rPr>
              <a:t>R</a:t>
            </a:r>
            <a:r>
              <a:rPr lang="en-US" b="1" i="1" baseline="-25000" dirty="0" err="1" smtClean="0">
                <a:latin typeface="Cambria" pitchFamily="18" charset="0"/>
              </a:rPr>
              <a:t>j</a:t>
            </a:r>
            <a:r>
              <a:rPr lang="en-US" dirty="0" smtClean="0">
                <a:latin typeface="Cambria" pitchFamily="18" charset="0"/>
              </a:rPr>
              <a:t> is the “true” efficacy which is unobservable</a:t>
            </a:r>
          </a:p>
          <a:p>
            <a:r>
              <a:rPr lang="en-US" b="1" i="1" dirty="0" smtClean="0">
                <a:latin typeface="Cambria" pitchFamily="18" charset="0"/>
              </a:rPr>
              <a:t>F</a:t>
            </a:r>
            <a:r>
              <a:rPr lang="en-US" dirty="0" smtClean="0">
                <a:latin typeface="Cambria" pitchFamily="18" charset="0"/>
              </a:rPr>
              <a:t> links receptors to assays</a:t>
            </a:r>
            <a:endParaRPr lang="en-US" dirty="0">
              <a:latin typeface="Cambria" pitchFamily="18" charset="0"/>
            </a:endParaRPr>
          </a:p>
        </p:txBody>
      </p:sp>
      <p:graphicFrame>
        <p:nvGraphicFramePr>
          <p:cNvPr id="175108" name="Object 4"/>
          <p:cNvGraphicFramePr>
            <a:graphicFrameLocks noChangeAspect="1"/>
          </p:cNvGraphicFramePr>
          <p:nvPr/>
        </p:nvGraphicFramePr>
        <p:xfrm>
          <a:off x="323850" y="2581275"/>
          <a:ext cx="4092575" cy="641350"/>
        </p:xfrm>
        <a:graphic>
          <a:graphicData uri="http://schemas.openxmlformats.org/presentationml/2006/ole">
            <mc:AlternateContent xmlns:mc="http://schemas.openxmlformats.org/markup-compatibility/2006">
              <mc:Choice xmlns:v="urn:schemas-microsoft-com:vml" Requires="v">
                <p:oleObj spid="_x0000_s257083" name="Equation" r:id="rId5" imgW="2273040" imgH="355320" progId="Equation.3">
                  <p:embed/>
                </p:oleObj>
              </mc:Choice>
              <mc:Fallback>
                <p:oleObj name="Equation" r:id="rId5" imgW="2273040" imgH="3553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2581275"/>
                        <a:ext cx="4092575"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4711093" y="2301573"/>
            <a:ext cx="4225999" cy="1323439"/>
          </a:xfrm>
          <a:prstGeom prst="rect">
            <a:avLst/>
          </a:prstGeom>
          <a:noFill/>
        </p:spPr>
        <p:txBody>
          <a:bodyPr wrap="square" rtlCol="0">
            <a:spAutoFit/>
          </a:bodyPr>
          <a:lstStyle/>
          <a:p>
            <a:r>
              <a:rPr lang="en-US" dirty="0" smtClean="0">
                <a:latin typeface="Cambria" pitchFamily="18" charset="0"/>
              </a:rPr>
              <a:t>Solve a constrained least-squares problem to minimize difference between the measured and predicted assay values</a:t>
            </a:r>
            <a:endParaRPr lang="en-US" dirty="0">
              <a:latin typeface="Cambria" pitchFamily="18" charset="0"/>
            </a:endParaRPr>
          </a:p>
        </p:txBody>
      </p:sp>
      <p:graphicFrame>
        <p:nvGraphicFramePr>
          <p:cNvPr id="175109" name="Object 5"/>
          <p:cNvGraphicFramePr>
            <a:graphicFrameLocks noChangeAspect="1"/>
          </p:cNvGraphicFramePr>
          <p:nvPr/>
        </p:nvGraphicFramePr>
        <p:xfrm>
          <a:off x="387350" y="3733800"/>
          <a:ext cx="3040063" cy="1282700"/>
        </p:xfrm>
        <a:graphic>
          <a:graphicData uri="http://schemas.openxmlformats.org/presentationml/2006/ole">
            <mc:AlternateContent xmlns:mc="http://schemas.openxmlformats.org/markup-compatibility/2006">
              <mc:Choice xmlns:v="urn:schemas-microsoft-com:vml" Requires="v">
                <p:oleObj spid="_x0000_s257084" name="Equation" r:id="rId7" imgW="1688760" imgH="711000" progId="Equation.3">
                  <p:embed/>
                </p:oleObj>
              </mc:Choice>
              <mc:Fallback>
                <p:oleObj name="Equation" r:id="rId7" imgW="1688760" imgH="711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350" y="3733800"/>
                        <a:ext cx="3040063"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110" name="Object 6"/>
          <p:cNvGraphicFramePr>
            <a:graphicFrameLocks noChangeAspect="1"/>
          </p:cNvGraphicFramePr>
          <p:nvPr/>
        </p:nvGraphicFramePr>
        <p:xfrm>
          <a:off x="234542" y="5133291"/>
          <a:ext cx="5500688" cy="989012"/>
        </p:xfrm>
        <a:graphic>
          <a:graphicData uri="http://schemas.openxmlformats.org/presentationml/2006/ole">
            <mc:AlternateContent xmlns:mc="http://schemas.openxmlformats.org/markup-compatibility/2006">
              <mc:Choice xmlns:v="urn:schemas-microsoft-com:vml" Requires="v">
                <p:oleObj spid="_x0000_s257085" name="Equation" r:id="rId9" imgW="2539800" imgH="457200" progId="Equation.3">
                  <p:embed/>
                </p:oleObj>
              </mc:Choice>
              <mc:Fallback>
                <p:oleObj name="Equation" r:id="rId9" imgW="253980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542" y="5133291"/>
                        <a:ext cx="5500688" cy="98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p:cNvPicPr>
            <a:picLocks noChangeAspect="1"/>
          </p:cNvPicPr>
          <p:nvPr/>
        </p:nvPicPr>
        <p:blipFill>
          <a:blip r:embed="rId11"/>
          <a:stretch>
            <a:fillRect/>
          </a:stretch>
        </p:blipFill>
        <p:spPr>
          <a:xfrm>
            <a:off x="6400800" y="4721155"/>
            <a:ext cx="2680036" cy="2116717"/>
          </a:xfrm>
          <a:prstGeom prst="rect">
            <a:avLst/>
          </a:prstGeom>
        </p:spPr>
      </p:pic>
    </p:spTree>
    <p:extLst>
      <p:ext uri="{BB962C8B-B14F-4D97-AF65-F5344CB8AC3E}">
        <p14:creationId xmlns:p14="http://schemas.microsoft.com/office/powerpoint/2010/main" val="73445173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06237" y="1951763"/>
            <a:ext cx="2437763" cy="2201492"/>
          </a:xfrm>
          <a:prstGeom prst="rect">
            <a:avLst/>
          </a:prstGeom>
        </p:spPr>
      </p:pic>
      <p:pic>
        <p:nvPicPr>
          <p:cNvPr id="6" name="Picture 5"/>
          <p:cNvPicPr>
            <a:picLocks noChangeAspect="1"/>
          </p:cNvPicPr>
          <p:nvPr/>
        </p:nvPicPr>
        <p:blipFill>
          <a:blip r:embed="rId3"/>
          <a:stretch>
            <a:fillRect/>
          </a:stretch>
        </p:blipFill>
        <p:spPr>
          <a:xfrm>
            <a:off x="73230" y="1535479"/>
            <a:ext cx="6632370" cy="3140641"/>
          </a:xfrm>
          <a:prstGeom prst="rect">
            <a:avLst/>
          </a:prstGeom>
        </p:spPr>
      </p:pic>
      <p:sp>
        <p:nvSpPr>
          <p:cNvPr id="17" name="Rectangle 16"/>
          <p:cNvSpPr/>
          <p:nvPr/>
        </p:nvSpPr>
        <p:spPr bwMode="auto">
          <a:xfrm>
            <a:off x="0" y="6157519"/>
            <a:ext cx="3917659" cy="57045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a:xfrm>
            <a:off x="228599" y="321271"/>
            <a:ext cx="8825401" cy="229998"/>
          </a:xfrm>
        </p:spPr>
        <p:txBody>
          <a:bodyPr>
            <a:noAutofit/>
          </a:bodyPr>
          <a:lstStyle/>
          <a:p>
            <a:r>
              <a:rPr lang="en-US" sz="3200" dirty="0" smtClean="0"/>
              <a:t>Example 1 – BPA – true agonist (AUC=0.65)</a:t>
            </a:r>
            <a:endParaRPr lang="en-US" sz="3200" dirty="0"/>
          </a:p>
        </p:txBody>
      </p:sp>
      <p:sp>
        <p:nvSpPr>
          <p:cNvPr id="3" name="Slide Number Placeholder 2"/>
          <p:cNvSpPr>
            <a:spLocks noGrp="1"/>
          </p:cNvSpPr>
          <p:nvPr>
            <p:ph type="sldNum" sz="quarter" idx="4294967295"/>
          </p:nvPr>
        </p:nvSpPr>
        <p:spPr>
          <a:xfrm>
            <a:off x="6553200" y="6224588"/>
            <a:ext cx="1905000" cy="228600"/>
          </a:xfrm>
          <a:prstGeom prst="rect">
            <a:avLst/>
          </a:prstGeom>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10</a:t>
            </a:fld>
            <a:endParaRPr lang="en-US" sz="1000" b="1" kern="1200" dirty="0">
              <a:solidFill>
                <a:srgbClr val="003F69"/>
              </a:solidFill>
              <a:latin typeface="Arial" charset="0"/>
              <a:ea typeface="ＭＳ Ｐゴシック" pitchFamily="1" charset="-128"/>
              <a:cs typeface="+mn-cs"/>
            </a:endParaRPr>
          </a:p>
        </p:txBody>
      </p:sp>
      <p:sp>
        <p:nvSpPr>
          <p:cNvPr id="8" name="TextBox 7"/>
          <p:cNvSpPr txBox="1"/>
          <p:nvPr/>
        </p:nvSpPr>
        <p:spPr>
          <a:xfrm>
            <a:off x="2676092" y="4970004"/>
            <a:ext cx="4581439" cy="923330"/>
          </a:xfrm>
          <a:prstGeom prst="rect">
            <a:avLst/>
          </a:prstGeom>
          <a:noFill/>
        </p:spPr>
        <p:txBody>
          <a:bodyPr wrap="square" rtlCol="0">
            <a:spAutoFit/>
          </a:bodyPr>
          <a:lstStyle/>
          <a:p>
            <a:r>
              <a:rPr lang="en-US" dirty="0" smtClean="0"/>
              <a:t>Binding assays active at lowest concentration</a:t>
            </a:r>
          </a:p>
          <a:p>
            <a:endParaRPr lang="en-US" dirty="0" smtClean="0"/>
          </a:p>
          <a:p>
            <a:r>
              <a:rPr lang="en-US" dirty="0" smtClean="0"/>
              <a:t>AUC “sign” feature will discount this</a:t>
            </a:r>
            <a:endParaRPr lang="en-US" dirty="0"/>
          </a:p>
        </p:txBody>
      </p:sp>
      <p:sp>
        <p:nvSpPr>
          <p:cNvPr id="14" name="TextBox 13"/>
          <p:cNvSpPr txBox="1"/>
          <p:nvPr/>
        </p:nvSpPr>
        <p:spPr>
          <a:xfrm>
            <a:off x="6700489" y="1130357"/>
            <a:ext cx="2510190" cy="369332"/>
          </a:xfrm>
          <a:prstGeom prst="rect">
            <a:avLst/>
          </a:prstGeom>
          <a:noFill/>
        </p:spPr>
        <p:txBody>
          <a:bodyPr wrap="square" rtlCol="0">
            <a:spAutoFit/>
          </a:bodyPr>
          <a:lstStyle/>
          <a:p>
            <a:r>
              <a:rPr lang="en-US" dirty="0" smtClean="0"/>
              <a:t>Blue: agonist “receptor”</a:t>
            </a:r>
            <a:endParaRPr lang="en-US" dirty="0"/>
          </a:p>
        </p:txBody>
      </p:sp>
      <p:sp>
        <p:nvSpPr>
          <p:cNvPr id="15" name="TextBox 14"/>
          <p:cNvSpPr txBox="1"/>
          <p:nvPr/>
        </p:nvSpPr>
        <p:spPr>
          <a:xfrm>
            <a:off x="1708045" y="945691"/>
            <a:ext cx="4002955" cy="369332"/>
          </a:xfrm>
          <a:prstGeom prst="rect">
            <a:avLst/>
          </a:prstGeom>
          <a:noFill/>
        </p:spPr>
        <p:txBody>
          <a:bodyPr wrap="none" rtlCol="0">
            <a:spAutoFit/>
          </a:bodyPr>
          <a:lstStyle/>
          <a:p>
            <a:r>
              <a:rPr lang="en-US" dirty="0" smtClean="0"/>
              <a:t>Assays                                           Receptors</a:t>
            </a:r>
            <a:endParaRPr lang="en-US" dirty="0"/>
          </a:p>
        </p:txBody>
      </p:sp>
      <p:sp>
        <p:nvSpPr>
          <p:cNvPr id="13" name="TextBox 12"/>
          <p:cNvSpPr txBox="1"/>
          <p:nvPr/>
        </p:nvSpPr>
        <p:spPr>
          <a:xfrm>
            <a:off x="7292314" y="4938630"/>
            <a:ext cx="1761687" cy="1323439"/>
          </a:xfrm>
          <a:prstGeom prst="rect">
            <a:avLst/>
          </a:prstGeom>
          <a:solidFill>
            <a:schemeClr val="bg1"/>
          </a:solidFill>
        </p:spPr>
        <p:txBody>
          <a:bodyPr wrap="square" rtlCol="0">
            <a:spAutoFit/>
          </a:bodyPr>
          <a:lstStyle/>
          <a:p>
            <a:r>
              <a:rPr lang="en-US" dirty="0" smtClean="0"/>
              <a:t>Cytotoxicity Region: red line is median cytotox AC50</a:t>
            </a:r>
            <a:endParaRPr lang="en-US" dirty="0"/>
          </a:p>
        </p:txBody>
      </p:sp>
      <p:cxnSp>
        <p:nvCxnSpPr>
          <p:cNvPr id="18" name="Elbow Connector 9"/>
          <p:cNvCxnSpPr/>
          <p:nvPr/>
        </p:nvCxnSpPr>
        <p:spPr bwMode="auto">
          <a:xfrm rot="16200000" flipV="1">
            <a:off x="6132702" y="3251171"/>
            <a:ext cx="1838397" cy="1674010"/>
          </a:xfrm>
          <a:prstGeom prst="curvedConnector3">
            <a:avLst>
              <a:gd name="adj1" fmla="val 50000"/>
            </a:avLst>
          </a:prstGeom>
          <a:noFill/>
          <a:ln w="25400" cap="flat" cmpd="sng" algn="ctr">
            <a:solidFill>
              <a:schemeClr val="tx1"/>
            </a:solidFill>
            <a:prstDash val="solid"/>
            <a:round/>
            <a:headEnd type="none" w="med" len="med"/>
            <a:tailEnd type="arrow"/>
          </a:ln>
          <a:effectLst/>
        </p:spPr>
      </p:cxnSp>
      <p:pic>
        <p:nvPicPr>
          <p:cNvPr id="4" name="Picture 3"/>
          <p:cNvPicPr>
            <a:picLocks noChangeAspect="1"/>
          </p:cNvPicPr>
          <p:nvPr/>
        </p:nvPicPr>
        <p:blipFill>
          <a:blip r:embed="rId4"/>
          <a:stretch>
            <a:fillRect/>
          </a:stretch>
        </p:blipFill>
        <p:spPr>
          <a:xfrm>
            <a:off x="89102" y="4814772"/>
            <a:ext cx="2586990" cy="2043228"/>
          </a:xfrm>
          <a:prstGeom prst="rect">
            <a:avLst/>
          </a:prstGeom>
        </p:spPr>
      </p:pic>
      <p:cxnSp>
        <p:nvCxnSpPr>
          <p:cNvPr id="19" name="Elbow Connector 9"/>
          <p:cNvCxnSpPr>
            <a:stCxn id="14" idx="1"/>
          </p:cNvCxnSpPr>
          <p:nvPr/>
        </p:nvCxnSpPr>
        <p:spPr bwMode="auto">
          <a:xfrm rot="10800000" flipV="1">
            <a:off x="6324601" y="1315022"/>
            <a:ext cx="375889" cy="636741"/>
          </a:xfrm>
          <a:prstGeom prst="curvedConnector2">
            <a:avLst/>
          </a:prstGeom>
          <a:no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62131764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6947" y="-9525"/>
            <a:ext cx="5098256" cy="1096962"/>
          </a:xfrm>
        </p:spPr>
        <p:txBody>
          <a:bodyPr>
            <a:noAutofit/>
          </a:bodyPr>
          <a:lstStyle/>
          <a:p>
            <a:r>
              <a:rPr lang="en-US" sz="3200" dirty="0" smtClean="0"/>
              <a:t>Reference Chemical Performance</a:t>
            </a:r>
            <a:endParaRPr lang="en-US" sz="3200" dirty="0"/>
          </a:p>
        </p:txBody>
      </p:sp>
      <p:pic>
        <p:nvPicPr>
          <p:cNvPr id="3" name="Picture 2"/>
          <p:cNvPicPr>
            <a:picLocks noChangeAspect="1"/>
          </p:cNvPicPr>
          <p:nvPr/>
        </p:nvPicPr>
        <p:blipFill>
          <a:blip r:embed="rId2"/>
          <a:stretch>
            <a:fillRect/>
          </a:stretch>
        </p:blipFill>
        <p:spPr>
          <a:xfrm>
            <a:off x="304800" y="152400"/>
            <a:ext cx="3919069" cy="6705600"/>
          </a:xfrm>
          <a:prstGeom prst="rect">
            <a:avLst/>
          </a:prstGeom>
        </p:spPr>
      </p:pic>
      <p:pic>
        <p:nvPicPr>
          <p:cNvPr id="5" name="Picture 4"/>
          <p:cNvPicPr>
            <a:picLocks noChangeAspect="1"/>
          </p:cNvPicPr>
          <p:nvPr/>
        </p:nvPicPr>
        <p:blipFill>
          <a:blip r:embed="rId3"/>
          <a:stretch>
            <a:fillRect/>
          </a:stretch>
        </p:blipFill>
        <p:spPr>
          <a:xfrm>
            <a:off x="4292329" y="2057400"/>
            <a:ext cx="4824413" cy="2391745"/>
          </a:xfrm>
          <a:prstGeom prst="rect">
            <a:avLst/>
          </a:prstGeom>
        </p:spPr>
      </p:pic>
    </p:spTree>
    <p:extLst>
      <p:ext uri="{BB962C8B-B14F-4D97-AF65-F5344CB8AC3E}">
        <p14:creationId xmlns:p14="http://schemas.microsoft.com/office/powerpoint/2010/main" val="329832060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p:cNvSpPr/>
          <p:nvPr/>
        </p:nvSpPr>
        <p:spPr bwMode="auto">
          <a:xfrm>
            <a:off x="2892150" y="3285209"/>
            <a:ext cx="1489556"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31" name="Rectangle 130"/>
          <p:cNvSpPr/>
          <p:nvPr/>
        </p:nvSpPr>
        <p:spPr bwMode="auto">
          <a:xfrm>
            <a:off x="3751840" y="4415618"/>
            <a:ext cx="629866"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28" name="Rectangle 127"/>
          <p:cNvSpPr/>
          <p:nvPr/>
        </p:nvSpPr>
        <p:spPr bwMode="auto">
          <a:xfrm>
            <a:off x="2574753" y="2130950"/>
            <a:ext cx="1806953"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itle 4"/>
          <p:cNvSpPr>
            <a:spLocks noGrp="1"/>
          </p:cNvSpPr>
          <p:nvPr>
            <p:ph type="title"/>
          </p:nvPr>
        </p:nvSpPr>
        <p:spPr>
          <a:xfrm>
            <a:off x="-34342" y="418186"/>
            <a:ext cx="9178341" cy="277333"/>
          </a:xfrm>
        </p:spPr>
        <p:txBody>
          <a:bodyPr>
            <a:noAutofit/>
          </a:bodyPr>
          <a:lstStyle/>
          <a:p>
            <a:r>
              <a:rPr lang="en-US" sz="2400" dirty="0"/>
              <a:t>Most chemicals display a “burst” of </a:t>
            </a:r>
            <a:r>
              <a:rPr lang="en-US" sz="2400" dirty="0" smtClean="0"/>
              <a:t>potentially non-selective bioactivity near cytotoxity concentration</a:t>
            </a:r>
            <a:endParaRPr lang="en-US" sz="2400" dirty="0"/>
          </a:p>
        </p:txBody>
      </p:sp>
      <p:sp>
        <p:nvSpPr>
          <p:cNvPr id="4" name="Slide Number Placeholder 3"/>
          <p:cNvSpPr>
            <a:spLocks noGrp="1"/>
          </p:cNvSpPr>
          <p:nvPr>
            <p:ph type="sldNum" sz="quarter" idx="4294967295"/>
          </p:nvPr>
        </p:nvSpPr>
        <p:spPr>
          <a:xfrm>
            <a:off x="6553200" y="6224588"/>
            <a:ext cx="1905000" cy="228600"/>
          </a:xfrm>
          <a:prstGeom prst="rect">
            <a:avLst/>
          </a:prstGeom>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12</a:t>
            </a:fld>
            <a:endParaRPr lang="en-US" sz="1000" b="1" kern="1200" dirty="0">
              <a:solidFill>
                <a:srgbClr val="003F69"/>
              </a:solidFill>
              <a:latin typeface="Arial" charset="0"/>
              <a:ea typeface="ＭＳ Ｐゴシック" pitchFamily="1" charset="-128"/>
              <a:cs typeface="+mn-cs"/>
            </a:endParaRPr>
          </a:p>
        </p:txBody>
      </p:sp>
      <p:sp>
        <p:nvSpPr>
          <p:cNvPr id="8" name="Rectangle 7"/>
          <p:cNvSpPr/>
          <p:nvPr/>
        </p:nvSpPr>
        <p:spPr bwMode="auto">
          <a:xfrm>
            <a:off x="3166927" y="2732128"/>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Rectangle 8"/>
          <p:cNvSpPr/>
          <p:nvPr/>
        </p:nvSpPr>
        <p:spPr bwMode="auto">
          <a:xfrm>
            <a:off x="3075237" y="2366368"/>
            <a:ext cx="91440" cy="8229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bwMode="auto">
          <a:xfrm>
            <a:off x="3259367" y="300644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Rectangle 10"/>
          <p:cNvSpPr/>
          <p:nvPr/>
        </p:nvSpPr>
        <p:spPr bwMode="auto">
          <a:xfrm>
            <a:off x="2984291" y="2274928"/>
            <a:ext cx="91440" cy="9144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Rectangle 11"/>
          <p:cNvSpPr/>
          <p:nvPr/>
        </p:nvSpPr>
        <p:spPr bwMode="auto">
          <a:xfrm>
            <a:off x="2886405" y="2457808"/>
            <a:ext cx="91440" cy="7315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Rectangle 12"/>
          <p:cNvSpPr/>
          <p:nvPr/>
        </p:nvSpPr>
        <p:spPr bwMode="auto">
          <a:xfrm>
            <a:off x="2793472" y="2366368"/>
            <a:ext cx="91440" cy="8229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Rectangle 13"/>
          <p:cNvSpPr/>
          <p:nvPr/>
        </p:nvSpPr>
        <p:spPr bwMode="auto">
          <a:xfrm>
            <a:off x="2701032" y="2640688"/>
            <a:ext cx="91440" cy="5486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2610086" y="2732128"/>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bwMode="auto">
          <a:xfrm>
            <a:off x="2519140" y="2915008"/>
            <a:ext cx="91440" cy="2743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ectangle 16"/>
          <p:cNvSpPr/>
          <p:nvPr/>
        </p:nvSpPr>
        <p:spPr bwMode="auto">
          <a:xfrm>
            <a:off x="2427946" y="300644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8" name="Rectangle 17"/>
          <p:cNvSpPr/>
          <p:nvPr/>
        </p:nvSpPr>
        <p:spPr bwMode="auto">
          <a:xfrm>
            <a:off x="2337065"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9" name="Rectangle 18"/>
          <p:cNvSpPr/>
          <p:nvPr/>
        </p:nvSpPr>
        <p:spPr bwMode="auto">
          <a:xfrm>
            <a:off x="2243131"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0" name="Rectangle 19"/>
          <p:cNvSpPr/>
          <p:nvPr/>
        </p:nvSpPr>
        <p:spPr bwMode="auto">
          <a:xfrm>
            <a:off x="2153496"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1" name="Rectangle 20"/>
          <p:cNvSpPr/>
          <p:nvPr/>
        </p:nvSpPr>
        <p:spPr bwMode="auto">
          <a:xfrm>
            <a:off x="1965244" y="3097888"/>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2" name="Rectangle 21"/>
          <p:cNvSpPr/>
          <p:nvPr/>
        </p:nvSpPr>
        <p:spPr bwMode="auto">
          <a:xfrm>
            <a:off x="1873554"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3" name="Rectangle 22"/>
          <p:cNvSpPr/>
          <p:nvPr/>
        </p:nvSpPr>
        <p:spPr bwMode="auto">
          <a:xfrm>
            <a:off x="2057684"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4" name="Rectangle 23"/>
          <p:cNvSpPr/>
          <p:nvPr/>
        </p:nvSpPr>
        <p:spPr bwMode="auto">
          <a:xfrm>
            <a:off x="1786111"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Rectangle 24"/>
          <p:cNvSpPr/>
          <p:nvPr/>
        </p:nvSpPr>
        <p:spPr bwMode="auto">
          <a:xfrm>
            <a:off x="1692673"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6" name="Rectangle 25"/>
          <p:cNvSpPr/>
          <p:nvPr/>
        </p:nvSpPr>
        <p:spPr bwMode="auto">
          <a:xfrm>
            <a:off x="1596237"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7" name="Rectangle 26"/>
          <p:cNvSpPr/>
          <p:nvPr/>
        </p:nvSpPr>
        <p:spPr bwMode="auto">
          <a:xfrm>
            <a:off x="1503797" y="300644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8" name="Rectangle 27"/>
          <p:cNvSpPr/>
          <p:nvPr/>
        </p:nvSpPr>
        <p:spPr bwMode="auto">
          <a:xfrm>
            <a:off x="1416354"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9" name="Rectangle 28"/>
          <p:cNvSpPr/>
          <p:nvPr/>
        </p:nvSpPr>
        <p:spPr bwMode="auto">
          <a:xfrm>
            <a:off x="1328911"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30" name="Rectangle 29"/>
          <p:cNvSpPr/>
          <p:nvPr/>
        </p:nvSpPr>
        <p:spPr bwMode="auto">
          <a:xfrm>
            <a:off x="1241220"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31" name="Rectangle 30"/>
          <p:cNvSpPr/>
          <p:nvPr/>
        </p:nvSpPr>
        <p:spPr bwMode="auto">
          <a:xfrm>
            <a:off x="1150341"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32" name="Rectangle 31"/>
          <p:cNvSpPr/>
          <p:nvPr/>
        </p:nvSpPr>
        <p:spPr bwMode="auto">
          <a:xfrm>
            <a:off x="1059910"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33" name="Rectangle 32"/>
          <p:cNvSpPr/>
          <p:nvPr/>
        </p:nvSpPr>
        <p:spPr bwMode="auto">
          <a:xfrm>
            <a:off x="962324"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35" name="Rectangle 34"/>
          <p:cNvSpPr/>
          <p:nvPr/>
        </p:nvSpPr>
        <p:spPr bwMode="auto">
          <a:xfrm>
            <a:off x="3564180" y="3976939"/>
            <a:ext cx="91440" cy="36576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ectangle 35"/>
          <p:cNvSpPr/>
          <p:nvPr/>
        </p:nvSpPr>
        <p:spPr bwMode="auto">
          <a:xfrm>
            <a:off x="3472490" y="3885499"/>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37" name="Rectangle 36"/>
          <p:cNvSpPr/>
          <p:nvPr/>
        </p:nvSpPr>
        <p:spPr bwMode="auto">
          <a:xfrm>
            <a:off x="3656620" y="4159819"/>
            <a:ext cx="91440" cy="1828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38" name="Rectangle 37"/>
          <p:cNvSpPr/>
          <p:nvPr/>
        </p:nvSpPr>
        <p:spPr bwMode="auto">
          <a:xfrm>
            <a:off x="3381550" y="3702619"/>
            <a:ext cx="91440" cy="6400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39" name="Rectangle 38"/>
          <p:cNvSpPr/>
          <p:nvPr/>
        </p:nvSpPr>
        <p:spPr bwMode="auto">
          <a:xfrm>
            <a:off x="3291609" y="3611179"/>
            <a:ext cx="91440" cy="7315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Rectangle 39"/>
          <p:cNvSpPr/>
          <p:nvPr/>
        </p:nvSpPr>
        <p:spPr bwMode="auto">
          <a:xfrm>
            <a:off x="3198676" y="3466399"/>
            <a:ext cx="91440" cy="8686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41" name="Rectangle 40"/>
          <p:cNvSpPr/>
          <p:nvPr/>
        </p:nvSpPr>
        <p:spPr bwMode="auto">
          <a:xfrm>
            <a:off x="3106236" y="3748339"/>
            <a:ext cx="91440" cy="5943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42" name="Rectangle 41"/>
          <p:cNvSpPr/>
          <p:nvPr/>
        </p:nvSpPr>
        <p:spPr bwMode="auto">
          <a:xfrm>
            <a:off x="3015290" y="3885499"/>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43" name="Rectangle 42"/>
          <p:cNvSpPr/>
          <p:nvPr/>
        </p:nvSpPr>
        <p:spPr bwMode="auto">
          <a:xfrm>
            <a:off x="2924344" y="4068379"/>
            <a:ext cx="91440" cy="2743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44" name="Rectangle 43"/>
          <p:cNvSpPr/>
          <p:nvPr/>
        </p:nvSpPr>
        <p:spPr bwMode="auto">
          <a:xfrm>
            <a:off x="2833150" y="4159819"/>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45" name="Rectangle 44"/>
          <p:cNvSpPr/>
          <p:nvPr/>
        </p:nvSpPr>
        <p:spPr bwMode="auto">
          <a:xfrm>
            <a:off x="2742269"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46" name="Rectangle 45"/>
          <p:cNvSpPr/>
          <p:nvPr/>
        </p:nvSpPr>
        <p:spPr bwMode="auto">
          <a:xfrm>
            <a:off x="2648335"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47" name="Rectangle 46"/>
          <p:cNvSpPr/>
          <p:nvPr/>
        </p:nvSpPr>
        <p:spPr bwMode="auto">
          <a:xfrm>
            <a:off x="2550749"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2537757" y="4251259"/>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ectangle 48"/>
          <p:cNvSpPr/>
          <p:nvPr/>
        </p:nvSpPr>
        <p:spPr bwMode="auto">
          <a:xfrm>
            <a:off x="2270807"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ectangle 49"/>
          <p:cNvSpPr/>
          <p:nvPr/>
        </p:nvSpPr>
        <p:spPr bwMode="auto">
          <a:xfrm>
            <a:off x="2454937"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bwMode="auto">
          <a:xfrm>
            <a:off x="2183364"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52" name="Rectangle 51"/>
          <p:cNvSpPr/>
          <p:nvPr/>
        </p:nvSpPr>
        <p:spPr bwMode="auto">
          <a:xfrm>
            <a:off x="2089926"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53" name="Rectangle 52"/>
          <p:cNvSpPr/>
          <p:nvPr/>
        </p:nvSpPr>
        <p:spPr bwMode="auto">
          <a:xfrm>
            <a:off x="1993490"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55" name="Rectangle 54"/>
          <p:cNvSpPr/>
          <p:nvPr/>
        </p:nvSpPr>
        <p:spPr bwMode="auto">
          <a:xfrm>
            <a:off x="1813607"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bwMode="auto">
          <a:xfrm>
            <a:off x="1726164"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bwMode="auto">
          <a:xfrm>
            <a:off x="1638473"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58" name="Rectangle 57"/>
          <p:cNvSpPr/>
          <p:nvPr/>
        </p:nvSpPr>
        <p:spPr bwMode="auto">
          <a:xfrm>
            <a:off x="1179737"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59" name="Rectangle 58"/>
          <p:cNvSpPr/>
          <p:nvPr/>
        </p:nvSpPr>
        <p:spPr bwMode="auto">
          <a:xfrm>
            <a:off x="1089306"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60" name="Rectangle 59"/>
          <p:cNvSpPr/>
          <p:nvPr/>
        </p:nvSpPr>
        <p:spPr bwMode="auto">
          <a:xfrm>
            <a:off x="991720"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61" name="Straight Connector 60"/>
          <p:cNvCxnSpPr/>
          <p:nvPr/>
        </p:nvCxnSpPr>
        <p:spPr bwMode="auto">
          <a:xfrm>
            <a:off x="708193" y="5458791"/>
            <a:ext cx="3657600" cy="0"/>
          </a:xfrm>
          <a:prstGeom prst="line">
            <a:avLst/>
          </a:prstGeom>
          <a:noFill/>
          <a:ln w="25400" cap="flat" cmpd="sng" algn="ctr">
            <a:solidFill>
              <a:schemeClr val="tx1"/>
            </a:solidFill>
            <a:prstDash val="solid"/>
            <a:round/>
            <a:headEnd type="none" w="med" len="med"/>
            <a:tailEnd type="none"/>
          </a:ln>
          <a:effectLst/>
        </p:spPr>
      </p:cxnSp>
      <p:sp>
        <p:nvSpPr>
          <p:cNvPr id="63" name="Rectangle 62"/>
          <p:cNvSpPr/>
          <p:nvPr/>
        </p:nvSpPr>
        <p:spPr bwMode="auto">
          <a:xfrm>
            <a:off x="4241437" y="5013248"/>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65" name="Rectangle 64"/>
          <p:cNvSpPr/>
          <p:nvPr/>
        </p:nvSpPr>
        <p:spPr bwMode="auto">
          <a:xfrm>
            <a:off x="4150497" y="4834351"/>
            <a:ext cx="91440" cy="6400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66" name="Rectangle 65"/>
          <p:cNvSpPr/>
          <p:nvPr/>
        </p:nvSpPr>
        <p:spPr bwMode="auto">
          <a:xfrm>
            <a:off x="4060556" y="4560031"/>
            <a:ext cx="91440" cy="9144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67" name="Rectangle 66"/>
          <p:cNvSpPr/>
          <p:nvPr/>
        </p:nvSpPr>
        <p:spPr bwMode="auto">
          <a:xfrm>
            <a:off x="3975574" y="4822421"/>
            <a:ext cx="91440" cy="6400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68" name="Rectangle 67"/>
          <p:cNvSpPr/>
          <p:nvPr/>
        </p:nvSpPr>
        <p:spPr bwMode="auto">
          <a:xfrm>
            <a:off x="3883134" y="5013253"/>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69" name="Rectangle 68"/>
          <p:cNvSpPr/>
          <p:nvPr/>
        </p:nvSpPr>
        <p:spPr bwMode="auto">
          <a:xfrm>
            <a:off x="3784237" y="5200111"/>
            <a:ext cx="91440" cy="27432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Rectangle 69"/>
          <p:cNvSpPr/>
          <p:nvPr/>
        </p:nvSpPr>
        <p:spPr bwMode="auto">
          <a:xfrm>
            <a:off x="3693300" y="5379013"/>
            <a:ext cx="91440" cy="91440"/>
          </a:xfrm>
          <a:prstGeom prst="rect">
            <a:avLst/>
          </a:prstGeom>
          <a:no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bwMode="auto">
          <a:xfrm>
            <a:off x="3085266" y="538299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bwMode="auto">
          <a:xfrm>
            <a:off x="2994385"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73" name="Rectangle 72"/>
          <p:cNvSpPr/>
          <p:nvPr/>
        </p:nvSpPr>
        <p:spPr bwMode="auto">
          <a:xfrm>
            <a:off x="2900451"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74" name="Rectangle 73"/>
          <p:cNvSpPr/>
          <p:nvPr/>
        </p:nvSpPr>
        <p:spPr bwMode="auto">
          <a:xfrm>
            <a:off x="2810816"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75" name="Rectangle 74"/>
          <p:cNvSpPr/>
          <p:nvPr/>
        </p:nvSpPr>
        <p:spPr bwMode="auto">
          <a:xfrm>
            <a:off x="1882944" y="538299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76" name="Rectangle 75"/>
          <p:cNvSpPr/>
          <p:nvPr/>
        </p:nvSpPr>
        <p:spPr bwMode="auto">
          <a:xfrm>
            <a:off x="2530874"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77" name="Rectangle 76"/>
          <p:cNvSpPr/>
          <p:nvPr/>
        </p:nvSpPr>
        <p:spPr bwMode="auto">
          <a:xfrm>
            <a:off x="2715004"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78" name="Rectangle 77"/>
          <p:cNvSpPr/>
          <p:nvPr/>
        </p:nvSpPr>
        <p:spPr bwMode="auto">
          <a:xfrm>
            <a:off x="2443431"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79" name="Rectangle 78"/>
          <p:cNvSpPr/>
          <p:nvPr/>
        </p:nvSpPr>
        <p:spPr bwMode="auto">
          <a:xfrm>
            <a:off x="2349993"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80" name="Rectangle 79"/>
          <p:cNvSpPr/>
          <p:nvPr/>
        </p:nvSpPr>
        <p:spPr bwMode="auto">
          <a:xfrm>
            <a:off x="2253557"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81" name="Rectangle 80"/>
          <p:cNvSpPr/>
          <p:nvPr/>
        </p:nvSpPr>
        <p:spPr bwMode="auto">
          <a:xfrm>
            <a:off x="1537263" y="5291551"/>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82" name="Rectangle 81"/>
          <p:cNvSpPr/>
          <p:nvPr/>
        </p:nvSpPr>
        <p:spPr bwMode="auto">
          <a:xfrm>
            <a:off x="2073674"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83" name="Rectangle 82"/>
          <p:cNvSpPr/>
          <p:nvPr/>
        </p:nvSpPr>
        <p:spPr bwMode="auto">
          <a:xfrm>
            <a:off x="1986231"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84" name="Rectangle 83"/>
          <p:cNvSpPr/>
          <p:nvPr/>
        </p:nvSpPr>
        <p:spPr bwMode="auto">
          <a:xfrm>
            <a:off x="1898540"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85" name="Rectangle 84"/>
          <p:cNvSpPr/>
          <p:nvPr/>
        </p:nvSpPr>
        <p:spPr bwMode="auto">
          <a:xfrm>
            <a:off x="1439804"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86" name="Rectangle 85"/>
          <p:cNvSpPr/>
          <p:nvPr/>
        </p:nvSpPr>
        <p:spPr bwMode="auto">
          <a:xfrm>
            <a:off x="1349373"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87" name="Rectangle 86"/>
          <p:cNvSpPr/>
          <p:nvPr/>
        </p:nvSpPr>
        <p:spPr bwMode="auto">
          <a:xfrm>
            <a:off x="1601646"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90" name="Straight Connector 89"/>
          <p:cNvCxnSpPr/>
          <p:nvPr/>
        </p:nvCxnSpPr>
        <p:spPr bwMode="auto">
          <a:xfrm>
            <a:off x="724106" y="4333486"/>
            <a:ext cx="3657600" cy="0"/>
          </a:xfrm>
          <a:prstGeom prst="line">
            <a:avLst/>
          </a:prstGeom>
          <a:noFill/>
          <a:ln w="25400" cap="flat" cmpd="sng" algn="ctr">
            <a:solidFill>
              <a:schemeClr val="tx1"/>
            </a:solidFill>
            <a:prstDash val="solid"/>
            <a:round/>
            <a:headEnd type="none" w="med" len="med"/>
            <a:tailEnd type="none"/>
          </a:ln>
          <a:effectLst/>
        </p:spPr>
      </p:cxnSp>
      <p:cxnSp>
        <p:nvCxnSpPr>
          <p:cNvPr id="91" name="Straight Connector 90"/>
          <p:cNvCxnSpPr/>
          <p:nvPr/>
        </p:nvCxnSpPr>
        <p:spPr bwMode="auto">
          <a:xfrm>
            <a:off x="724106" y="3184197"/>
            <a:ext cx="3657600" cy="0"/>
          </a:xfrm>
          <a:prstGeom prst="line">
            <a:avLst/>
          </a:prstGeom>
          <a:noFill/>
          <a:ln w="25400" cap="flat" cmpd="sng" algn="ctr">
            <a:solidFill>
              <a:schemeClr val="tx1"/>
            </a:solidFill>
            <a:prstDash val="solid"/>
            <a:round/>
            <a:headEnd type="none" w="med" len="med"/>
            <a:tailEnd type="none"/>
          </a:ln>
          <a:effectLst/>
        </p:spPr>
      </p:cxnSp>
      <p:sp>
        <p:nvSpPr>
          <p:cNvPr id="92" name="Rectangle 91"/>
          <p:cNvSpPr/>
          <p:nvPr/>
        </p:nvSpPr>
        <p:spPr bwMode="auto">
          <a:xfrm>
            <a:off x="3001446" y="538299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94" name="Straight Connector 93"/>
          <p:cNvCxnSpPr/>
          <p:nvPr/>
        </p:nvCxnSpPr>
        <p:spPr bwMode="auto">
          <a:xfrm>
            <a:off x="3413455" y="1817542"/>
            <a:ext cx="31659" cy="3896034"/>
          </a:xfrm>
          <a:prstGeom prst="line">
            <a:avLst/>
          </a:prstGeom>
          <a:noFill/>
          <a:ln w="25400" cap="flat" cmpd="sng" algn="ctr">
            <a:solidFill>
              <a:srgbClr val="0070C0"/>
            </a:solidFill>
            <a:prstDash val="solid"/>
            <a:round/>
            <a:headEnd type="none" w="med" len="med"/>
            <a:tailEnd type="none"/>
          </a:ln>
          <a:effectLst/>
        </p:spPr>
      </p:cxnSp>
      <p:cxnSp>
        <p:nvCxnSpPr>
          <p:cNvPr id="98" name="Straight Connector 97"/>
          <p:cNvCxnSpPr/>
          <p:nvPr/>
        </p:nvCxnSpPr>
        <p:spPr bwMode="auto">
          <a:xfrm flipH="1" flipV="1">
            <a:off x="1118132" y="1828663"/>
            <a:ext cx="2286000" cy="3751"/>
          </a:xfrm>
          <a:prstGeom prst="line">
            <a:avLst/>
          </a:prstGeom>
          <a:noFill/>
          <a:ln w="25400" cap="flat" cmpd="sng" algn="ctr">
            <a:solidFill>
              <a:srgbClr val="0070C0"/>
            </a:solidFill>
            <a:prstDash val="solid"/>
            <a:round/>
            <a:headEnd type="none" w="med" len="med"/>
            <a:tailEnd type="arrow"/>
          </a:ln>
          <a:effectLst/>
        </p:spPr>
      </p:cxnSp>
      <p:cxnSp>
        <p:nvCxnSpPr>
          <p:cNvPr id="105" name="Straight Connector 104"/>
          <p:cNvCxnSpPr/>
          <p:nvPr/>
        </p:nvCxnSpPr>
        <p:spPr bwMode="auto">
          <a:xfrm>
            <a:off x="4106287" y="5474431"/>
            <a:ext cx="0" cy="228600"/>
          </a:xfrm>
          <a:prstGeom prst="line">
            <a:avLst/>
          </a:prstGeom>
          <a:noFill/>
          <a:ln w="25400" cap="flat" cmpd="sng" algn="ctr">
            <a:solidFill>
              <a:schemeClr val="tx1"/>
            </a:solidFill>
            <a:prstDash val="solid"/>
            <a:round/>
            <a:headEnd type="none" w="med" len="med"/>
            <a:tailEnd type="none"/>
          </a:ln>
          <a:effectLst/>
        </p:spPr>
      </p:cxnSp>
      <p:cxnSp>
        <p:nvCxnSpPr>
          <p:cNvPr id="106" name="Straight Connector 105"/>
          <p:cNvCxnSpPr/>
          <p:nvPr/>
        </p:nvCxnSpPr>
        <p:spPr bwMode="auto">
          <a:xfrm>
            <a:off x="2095453" y="5468466"/>
            <a:ext cx="0" cy="228600"/>
          </a:xfrm>
          <a:prstGeom prst="line">
            <a:avLst/>
          </a:prstGeom>
          <a:noFill/>
          <a:ln w="25400" cap="flat" cmpd="sng" algn="ctr">
            <a:solidFill>
              <a:schemeClr val="tx1"/>
            </a:solidFill>
            <a:prstDash val="solid"/>
            <a:round/>
            <a:headEnd type="none" w="med" len="med"/>
            <a:tailEnd type="none"/>
          </a:ln>
          <a:effectLst/>
        </p:spPr>
      </p:cxnSp>
      <p:cxnSp>
        <p:nvCxnSpPr>
          <p:cNvPr id="107" name="Straight Connector 106"/>
          <p:cNvCxnSpPr/>
          <p:nvPr/>
        </p:nvCxnSpPr>
        <p:spPr bwMode="auto">
          <a:xfrm>
            <a:off x="2758263" y="5474431"/>
            <a:ext cx="0" cy="228600"/>
          </a:xfrm>
          <a:prstGeom prst="line">
            <a:avLst/>
          </a:prstGeom>
          <a:noFill/>
          <a:ln w="25400" cap="flat" cmpd="sng" algn="ctr">
            <a:solidFill>
              <a:schemeClr val="tx1"/>
            </a:solidFill>
            <a:prstDash val="solid"/>
            <a:round/>
            <a:headEnd type="none" w="med" len="med"/>
            <a:tailEnd type="none"/>
          </a:ln>
          <a:effectLst/>
        </p:spPr>
      </p:cxnSp>
      <p:cxnSp>
        <p:nvCxnSpPr>
          <p:cNvPr id="108" name="Straight Connector 107"/>
          <p:cNvCxnSpPr/>
          <p:nvPr/>
        </p:nvCxnSpPr>
        <p:spPr bwMode="auto">
          <a:xfrm>
            <a:off x="3432486" y="5468407"/>
            <a:ext cx="0" cy="228600"/>
          </a:xfrm>
          <a:prstGeom prst="line">
            <a:avLst/>
          </a:prstGeom>
          <a:noFill/>
          <a:ln w="25400" cap="flat" cmpd="sng" algn="ctr">
            <a:solidFill>
              <a:schemeClr val="tx1"/>
            </a:solidFill>
            <a:prstDash val="solid"/>
            <a:round/>
            <a:headEnd type="none" w="med" len="med"/>
            <a:tailEnd type="none"/>
          </a:ln>
          <a:effectLst/>
        </p:spPr>
      </p:cxnSp>
      <p:sp>
        <p:nvSpPr>
          <p:cNvPr id="109" name="TextBox 108"/>
          <p:cNvSpPr txBox="1"/>
          <p:nvPr/>
        </p:nvSpPr>
        <p:spPr>
          <a:xfrm>
            <a:off x="3820023" y="5687727"/>
            <a:ext cx="582211" cy="307777"/>
          </a:xfrm>
          <a:prstGeom prst="rect">
            <a:avLst/>
          </a:prstGeom>
          <a:noFill/>
        </p:spPr>
        <p:txBody>
          <a:bodyPr wrap="none" rtlCol="0">
            <a:spAutoFit/>
          </a:bodyPr>
          <a:lstStyle/>
          <a:p>
            <a:r>
              <a:rPr lang="en-US" sz="1400" dirty="0" smtClean="0"/>
              <a:t>1000</a:t>
            </a:r>
            <a:endParaRPr lang="en-US" sz="1400" dirty="0"/>
          </a:p>
        </p:txBody>
      </p:sp>
      <p:sp>
        <p:nvSpPr>
          <p:cNvPr id="110" name="TextBox 109"/>
          <p:cNvSpPr txBox="1"/>
          <p:nvPr/>
        </p:nvSpPr>
        <p:spPr>
          <a:xfrm>
            <a:off x="3207856" y="5706622"/>
            <a:ext cx="482824" cy="307777"/>
          </a:xfrm>
          <a:prstGeom prst="rect">
            <a:avLst/>
          </a:prstGeom>
          <a:noFill/>
        </p:spPr>
        <p:txBody>
          <a:bodyPr wrap="none" rtlCol="0">
            <a:spAutoFit/>
          </a:bodyPr>
          <a:lstStyle/>
          <a:p>
            <a:r>
              <a:rPr lang="en-US" sz="1400" dirty="0" smtClean="0"/>
              <a:t>100</a:t>
            </a:r>
            <a:endParaRPr lang="en-US" sz="1400" dirty="0"/>
          </a:p>
        </p:txBody>
      </p:sp>
      <p:cxnSp>
        <p:nvCxnSpPr>
          <p:cNvPr id="111" name="Straight Connector 110"/>
          <p:cNvCxnSpPr/>
          <p:nvPr/>
        </p:nvCxnSpPr>
        <p:spPr bwMode="auto">
          <a:xfrm>
            <a:off x="1357746" y="5471452"/>
            <a:ext cx="0" cy="228600"/>
          </a:xfrm>
          <a:prstGeom prst="line">
            <a:avLst/>
          </a:prstGeom>
          <a:noFill/>
          <a:ln w="25400" cap="flat" cmpd="sng" algn="ctr">
            <a:solidFill>
              <a:schemeClr val="tx1"/>
            </a:solidFill>
            <a:prstDash val="solid"/>
            <a:round/>
            <a:headEnd type="none" w="med" len="med"/>
            <a:tailEnd type="none"/>
          </a:ln>
          <a:effectLst/>
        </p:spPr>
      </p:cxnSp>
      <p:sp>
        <p:nvSpPr>
          <p:cNvPr id="112" name="TextBox 111"/>
          <p:cNvSpPr txBox="1"/>
          <p:nvPr/>
        </p:nvSpPr>
        <p:spPr>
          <a:xfrm>
            <a:off x="2573074" y="5684093"/>
            <a:ext cx="383438" cy="307777"/>
          </a:xfrm>
          <a:prstGeom prst="rect">
            <a:avLst/>
          </a:prstGeom>
          <a:noFill/>
        </p:spPr>
        <p:txBody>
          <a:bodyPr wrap="none" rtlCol="0">
            <a:spAutoFit/>
          </a:bodyPr>
          <a:lstStyle/>
          <a:p>
            <a:r>
              <a:rPr lang="en-US" sz="1400" dirty="0" smtClean="0"/>
              <a:t>10</a:t>
            </a:r>
            <a:endParaRPr lang="en-US" sz="1400" dirty="0"/>
          </a:p>
        </p:txBody>
      </p:sp>
      <p:sp>
        <p:nvSpPr>
          <p:cNvPr id="113" name="TextBox 112"/>
          <p:cNvSpPr txBox="1"/>
          <p:nvPr/>
        </p:nvSpPr>
        <p:spPr>
          <a:xfrm>
            <a:off x="1954994" y="5738426"/>
            <a:ext cx="284052" cy="307777"/>
          </a:xfrm>
          <a:prstGeom prst="rect">
            <a:avLst/>
          </a:prstGeom>
          <a:noFill/>
        </p:spPr>
        <p:txBody>
          <a:bodyPr wrap="none" rtlCol="0">
            <a:spAutoFit/>
          </a:bodyPr>
          <a:lstStyle/>
          <a:p>
            <a:r>
              <a:rPr lang="en-US" sz="1400" dirty="0" smtClean="0"/>
              <a:t>1</a:t>
            </a:r>
            <a:endParaRPr lang="en-US" sz="1400" dirty="0"/>
          </a:p>
        </p:txBody>
      </p:sp>
      <p:sp>
        <p:nvSpPr>
          <p:cNvPr id="114" name="TextBox 113"/>
          <p:cNvSpPr txBox="1"/>
          <p:nvPr/>
        </p:nvSpPr>
        <p:spPr>
          <a:xfrm>
            <a:off x="1136613" y="5706622"/>
            <a:ext cx="433132" cy="307777"/>
          </a:xfrm>
          <a:prstGeom prst="rect">
            <a:avLst/>
          </a:prstGeom>
          <a:noFill/>
        </p:spPr>
        <p:txBody>
          <a:bodyPr wrap="none" rtlCol="0">
            <a:spAutoFit/>
          </a:bodyPr>
          <a:lstStyle/>
          <a:p>
            <a:r>
              <a:rPr lang="en-US" sz="1400" dirty="0" smtClean="0"/>
              <a:t>0.1</a:t>
            </a:r>
            <a:endParaRPr lang="en-US" sz="1400" dirty="0"/>
          </a:p>
        </p:txBody>
      </p:sp>
      <p:grpSp>
        <p:nvGrpSpPr>
          <p:cNvPr id="118" name="Group 117"/>
          <p:cNvGrpSpPr/>
          <p:nvPr/>
        </p:nvGrpSpPr>
        <p:grpSpPr>
          <a:xfrm>
            <a:off x="2563990" y="2171339"/>
            <a:ext cx="685800" cy="1005872"/>
            <a:chOff x="4616199" y="1790300"/>
            <a:chExt cx="685800" cy="1005872"/>
          </a:xfrm>
        </p:grpSpPr>
        <p:cxnSp>
          <p:nvCxnSpPr>
            <p:cNvPr id="115" name="Straight Connector 114"/>
            <p:cNvCxnSpPr/>
            <p:nvPr/>
          </p:nvCxnSpPr>
          <p:spPr bwMode="auto">
            <a:xfrm flipH="1" flipV="1">
              <a:off x="4616199" y="1790300"/>
              <a:ext cx="685800" cy="3751"/>
            </a:xfrm>
            <a:prstGeom prst="line">
              <a:avLst/>
            </a:prstGeom>
            <a:noFill/>
            <a:ln w="25400" cap="flat" cmpd="sng" algn="ctr">
              <a:solidFill>
                <a:srgbClr val="FF0000"/>
              </a:solidFill>
              <a:prstDash val="solid"/>
              <a:round/>
              <a:headEnd type="none" w="med" len="med"/>
              <a:tailEnd type="none"/>
            </a:ln>
            <a:effectLst/>
          </p:spPr>
        </p:cxnSp>
        <p:cxnSp>
          <p:nvCxnSpPr>
            <p:cNvPr id="116" name="Straight Connector 115"/>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grpSp>
        <p:nvGrpSpPr>
          <p:cNvPr id="119" name="Group 118"/>
          <p:cNvGrpSpPr/>
          <p:nvPr/>
        </p:nvGrpSpPr>
        <p:grpSpPr>
          <a:xfrm>
            <a:off x="2884173" y="3342066"/>
            <a:ext cx="685800" cy="1005872"/>
            <a:chOff x="4616199" y="1790300"/>
            <a:chExt cx="685800" cy="1005872"/>
          </a:xfrm>
        </p:grpSpPr>
        <p:cxnSp>
          <p:nvCxnSpPr>
            <p:cNvPr id="120" name="Straight Connector 119"/>
            <p:cNvCxnSpPr/>
            <p:nvPr/>
          </p:nvCxnSpPr>
          <p:spPr bwMode="auto">
            <a:xfrm flipH="1" flipV="1">
              <a:off x="4616199" y="1790300"/>
              <a:ext cx="685800" cy="3751"/>
            </a:xfrm>
            <a:prstGeom prst="line">
              <a:avLst/>
            </a:prstGeom>
            <a:noFill/>
            <a:ln w="25400" cap="flat" cmpd="sng" algn="ctr">
              <a:solidFill>
                <a:srgbClr val="FF0000"/>
              </a:solidFill>
              <a:prstDash val="solid"/>
              <a:round/>
              <a:headEnd type="none" w="med" len="med"/>
              <a:tailEnd type="none"/>
            </a:ln>
            <a:effectLst/>
          </p:spPr>
        </p:cxnSp>
        <p:cxnSp>
          <p:nvCxnSpPr>
            <p:cNvPr id="121" name="Straight Connector 120"/>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grpSp>
        <p:nvGrpSpPr>
          <p:cNvPr id="122" name="Group 121"/>
          <p:cNvGrpSpPr/>
          <p:nvPr/>
        </p:nvGrpSpPr>
        <p:grpSpPr>
          <a:xfrm>
            <a:off x="3743434" y="4461418"/>
            <a:ext cx="640080" cy="1005871"/>
            <a:chOff x="4616199" y="1790301"/>
            <a:chExt cx="639664" cy="1005871"/>
          </a:xfrm>
        </p:grpSpPr>
        <p:cxnSp>
          <p:nvCxnSpPr>
            <p:cNvPr id="123" name="Straight Connector 122"/>
            <p:cNvCxnSpPr/>
            <p:nvPr/>
          </p:nvCxnSpPr>
          <p:spPr bwMode="auto">
            <a:xfrm flipH="1" flipV="1">
              <a:off x="4616199" y="1790301"/>
              <a:ext cx="639664" cy="31"/>
            </a:xfrm>
            <a:prstGeom prst="line">
              <a:avLst/>
            </a:prstGeom>
            <a:noFill/>
            <a:ln w="25400" cap="flat" cmpd="sng" algn="ctr">
              <a:solidFill>
                <a:srgbClr val="FF0000"/>
              </a:solidFill>
              <a:prstDash val="solid"/>
              <a:round/>
              <a:headEnd type="none" w="med" len="med"/>
              <a:tailEnd type="none"/>
            </a:ln>
            <a:effectLst/>
          </p:spPr>
        </p:cxnSp>
        <p:cxnSp>
          <p:nvCxnSpPr>
            <p:cNvPr id="124" name="Straight Connector 123"/>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sp>
        <p:nvSpPr>
          <p:cNvPr id="126" name="TextBox 125"/>
          <p:cNvSpPr txBox="1"/>
          <p:nvPr/>
        </p:nvSpPr>
        <p:spPr>
          <a:xfrm>
            <a:off x="2199989" y="5909394"/>
            <a:ext cx="1055097" cy="307777"/>
          </a:xfrm>
          <a:prstGeom prst="rect">
            <a:avLst/>
          </a:prstGeom>
          <a:noFill/>
        </p:spPr>
        <p:txBody>
          <a:bodyPr wrap="none" rtlCol="0">
            <a:spAutoFit/>
          </a:bodyPr>
          <a:lstStyle/>
          <a:p>
            <a:r>
              <a:rPr lang="en-US" sz="1400" dirty="0" smtClean="0"/>
              <a:t>AC50 (</a:t>
            </a:r>
            <a:r>
              <a:rPr lang="en-US" sz="1400" dirty="0" err="1" smtClean="0">
                <a:latin typeface="Symbol" panose="05050102010706020507" pitchFamily="18" charset="2"/>
              </a:rPr>
              <a:t>m</a:t>
            </a:r>
            <a:r>
              <a:rPr lang="en-US" sz="1400" dirty="0" err="1" smtClean="0"/>
              <a:t>M</a:t>
            </a:r>
            <a:r>
              <a:rPr lang="en-US" sz="1400" dirty="0" smtClean="0"/>
              <a:t>)</a:t>
            </a:r>
            <a:endParaRPr lang="en-US" sz="1400" dirty="0"/>
          </a:p>
        </p:txBody>
      </p:sp>
      <p:sp>
        <p:nvSpPr>
          <p:cNvPr id="127" name="TextBox 126"/>
          <p:cNvSpPr txBox="1"/>
          <p:nvPr/>
        </p:nvSpPr>
        <p:spPr>
          <a:xfrm rot="16200000">
            <a:off x="-271192" y="3514854"/>
            <a:ext cx="1553630" cy="338554"/>
          </a:xfrm>
          <a:prstGeom prst="rect">
            <a:avLst/>
          </a:prstGeom>
          <a:noFill/>
        </p:spPr>
        <p:txBody>
          <a:bodyPr wrap="none" rtlCol="0">
            <a:spAutoFit/>
          </a:bodyPr>
          <a:lstStyle/>
          <a:p>
            <a:r>
              <a:rPr lang="en-US" sz="1600" dirty="0" smtClean="0"/>
              <a:t>Number of Hits</a:t>
            </a:r>
            <a:endParaRPr lang="en-US" sz="1600" dirty="0"/>
          </a:p>
        </p:txBody>
      </p:sp>
      <p:sp>
        <p:nvSpPr>
          <p:cNvPr id="132" name="TextBox 131"/>
          <p:cNvSpPr txBox="1"/>
          <p:nvPr/>
        </p:nvSpPr>
        <p:spPr>
          <a:xfrm>
            <a:off x="3619125" y="2262207"/>
            <a:ext cx="752129" cy="523220"/>
          </a:xfrm>
          <a:prstGeom prst="rect">
            <a:avLst/>
          </a:prstGeom>
          <a:noFill/>
        </p:spPr>
        <p:txBody>
          <a:bodyPr wrap="none" rtlCol="0">
            <a:spAutoFit/>
          </a:bodyPr>
          <a:lstStyle/>
          <a:p>
            <a:r>
              <a:rPr lang="en-US" sz="1400" dirty="0" smtClean="0"/>
              <a:t>Burst </a:t>
            </a:r>
          </a:p>
          <a:p>
            <a:r>
              <a:rPr lang="en-US" sz="1400" dirty="0" smtClean="0"/>
              <a:t>Region</a:t>
            </a:r>
            <a:endParaRPr lang="en-US" sz="1400" dirty="0"/>
          </a:p>
        </p:txBody>
      </p:sp>
      <p:sp>
        <p:nvSpPr>
          <p:cNvPr id="133" name="TextBox 132"/>
          <p:cNvSpPr txBox="1"/>
          <p:nvPr/>
        </p:nvSpPr>
        <p:spPr>
          <a:xfrm>
            <a:off x="1101200" y="2135081"/>
            <a:ext cx="1101648" cy="738664"/>
          </a:xfrm>
          <a:prstGeom prst="rect">
            <a:avLst/>
          </a:prstGeom>
          <a:noFill/>
        </p:spPr>
        <p:txBody>
          <a:bodyPr wrap="none" rtlCol="0">
            <a:spAutoFit/>
          </a:bodyPr>
          <a:lstStyle/>
          <a:p>
            <a:pPr algn="r"/>
            <a:r>
              <a:rPr lang="en-US" sz="1400" dirty="0" smtClean="0"/>
              <a:t>Cytotoxicity</a:t>
            </a:r>
          </a:p>
          <a:p>
            <a:pPr algn="r"/>
            <a:r>
              <a:rPr lang="en-US" sz="1400" dirty="0" smtClean="0"/>
              <a:t>Range</a:t>
            </a:r>
          </a:p>
          <a:p>
            <a:pPr algn="r"/>
            <a:r>
              <a:rPr lang="en-US" sz="1400" dirty="0" smtClean="0"/>
              <a:t>3 MAD</a:t>
            </a:r>
            <a:endParaRPr lang="en-US" sz="1400" dirty="0"/>
          </a:p>
        </p:txBody>
      </p:sp>
      <p:cxnSp>
        <p:nvCxnSpPr>
          <p:cNvPr id="135" name="Elbow Connector 134"/>
          <p:cNvCxnSpPr/>
          <p:nvPr/>
        </p:nvCxnSpPr>
        <p:spPr bwMode="auto">
          <a:xfrm flipV="1">
            <a:off x="2110428" y="2262208"/>
            <a:ext cx="821697" cy="146878"/>
          </a:xfrm>
          <a:prstGeom prst="bentConnector3">
            <a:avLst/>
          </a:prstGeom>
          <a:noFill/>
          <a:ln w="25400" cap="flat" cmpd="sng" algn="ctr">
            <a:solidFill>
              <a:srgbClr val="FF0000"/>
            </a:solidFill>
            <a:prstDash val="solid"/>
            <a:round/>
            <a:headEnd type="none" w="med" len="med"/>
            <a:tailEnd type="triangle"/>
          </a:ln>
          <a:effectLst/>
        </p:spPr>
      </p:cxnSp>
      <p:sp>
        <p:nvSpPr>
          <p:cNvPr id="137" name="TextBox 136"/>
          <p:cNvSpPr txBox="1"/>
          <p:nvPr/>
        </p:nvSpPr>
        <p:spPr>
          <a:xfrm>
            <a:off x="985914" y="1470139"/>
            <a:ext cx="2452274" cy="307777"/>
          </a:xfrm>
          <a:prstGeom prst="rect">
            <a:avLst/>
          </a:prstGeom>
          <a:noFill/>
        </p:spPr>
        <p:txBody>
          <a:bodyPr wrap="none" rtlCol="0">
            <a:spAutoFit/>
          </a:bodyPr>
          <a:lstStyle/>
          <a:p>
            <a:pPr algn="r"/>
            <a:r>
              <a:rPr lang="en-US" sz="1400" dirty="0" smtClean="0"/>
              <a:t>Tested Concentration Range</a:t>
            </a:r>
            <a:endParaRPr lang="en-US" sz="1400" dirty="0"/>
          </a:p>
        </p:txBody>
      </p:sp>
      <p:sp>
        <p:nvSpPr>
          <p:cNvPr id="140" name="Rectangle 139"/>
          <p:cNvSpPr/>
          <p:nvPr/>
        </p:nvSpPr>
        <p:spPr bwMode="auto">
          <a:xfrm>
            <a:off x="7306429" y="3286529"/>
            <a:ext cx="1436060"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41" name="Rectangle 140"/>
          <p:cNvSpPr/>
          <p:nvPr/>
        </p:nvSpPr>
        <p:spPr bwMode="auto">
          <a:xfrm>
            <a:off x="7323300" y="4416938"/>
            <a:ext cx="1425529"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42" name="Rectangle 141"/>
          <p:cNvSpPr/>
          <p:nvPr/>
        </p:nvSpPr>
        <p:spPr bwMode="auto">
          <a:xfrm>
            <a:off x="7299132" y="2132270"/>
            <a:ext cx="1443357"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43" name="Rectangle 142"/>
          <p:cNvSpPr/>
          <p:nvPr/>
        </p:nvSpPr>
        <p:spPr bwMode="auto">
          <a:xfrm>
            <a:off x="7891306" y="2733448"/>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44" name="Rectangle 143"/>
          <p:cNvSpPr/>
          <p:nvPr/>
        </p:nvSpPr>
        <p:spPr bwMode="auto">
          <a:xfrm>
            <a:off x="7799616" y="2367688"/>
            <a:ext cx="91440" cy="8229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45" name="Rectangle 144"/>
          <p:cNvSpPr/>
          <p:nvPr/>
        </p:nvSpPr>
        <p:spPr bwMode="auto">
          <a:xfrm>
            <a:off x="7983746" y="300776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46" name="Rectangle 145"/>
          <p:cNvSpPr/>
          <p:nvPr/>
        </p:nvSpPr>
        <p:spPr bwMode="auto">
          <a:xfrm>
            <a:off x="7708670" y="2276248"/>
            <a:ext cx="91440" cy="9144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47" name="Rectangle 146"/>
          <p:cNvSpPr/>
          <p:nvPr/>
        </p:nvSpPr>
        <p:spPr bwMode="auto">
          <a:xfrm>
            <a:off x="7610784" y="2459128"/>
            <a:ext cx="91440" cy="7315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48" name="Rectangle 147"/>
          <p:cNvSpPr/>
          <p:nvPr/>
        </p:nvSpPr>
        <p:spPr bwMode="auto">
          <a:xfrm>
            <a:off x="7517851" y="2367688"/>
            <a:ext cx="91440" cy="8229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49" name="Rectangle 148"/>
          <p:cNvSpPr/>
          <p:nvPr/>
        </p:nvSpPr>
        <p:spPr bwMode="auto">
          <a:xfrm>
            <a:off x="7425411" y="2642008"/>
            <a:ext cx="91440" cy="5486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50" name="Rectangle 149"/>
          <p:cNvSpPr/>
          <p:nvPr/>
        </p:nvSpPr>
        <p:spPr bwMode="auto">
          <a:xfrm>
            <a:off x="7334465" y="2733448"/>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51" name="Rectangle 150"/>
          <p:cNvSpPr/>
          <p:nvPr/>
        </p:nvSpPr>
        <p:spPr bwMode="auto">
          <a:xfrm>
            <a:off x="7243519" y="2916328"/>
            <a:ext cx="91440" cy="2743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52" name="Rectangle 151"/>
          <p:cNvSpPr/>
          <p:nvPr/>
        </p:nvSpPr>
        <p:spPr bwMode="auto">
          <a:xfrm>
            <a:off x="7152325" y="300776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53" name="Rectangle 152"/>
          <p:cNvSpPr/>
          <p:nvPr/>
        </p:nvSpPr>
        <p:spPr bwMode="auto">
          <a:xfrm>
            <a:off x="6751344"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54" name="Rectangle 153"/>
          <p:cNvSpPr/>
          <p:nvPr/>
        </p:nvSpPr>
        <p:spPr bwMode="auto">
          <a:xfrm>
            <a:off x="6657410"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55" name="Rectangle 154"/>
          <p:cNvSpPr/>
          <p:nvPr/>
        </p:nvSpPr>
        <p:spPr bwMode="auto">
          <a:xfrm>
            <a:off x="6567775"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56" name="Rectangle 155"/>
          <p:cNvSpPr/>
          <p:nvPr/>
        </p:nvSpPr>
        <p:spPr bwMode="auto">
          <a:xfrm>
            <a:off x="6689623" y="3099208"/>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57" name="Rectangle 156"/>
          <p:cNvSpPr/>
          <p:nvPr/>
        </p:nvSpPr>
        <p:spPr bwMode="auto">
          <a:xfrm>
            <a:off x="6287833"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58" name="Rectangle 157"/>
          <p:cNvSpPr/>
          <p:nvPr/>
        </p:nvSpPr>
        <p:spPr bwMode="auto">
          <a:xfrm>
            <a:off x="6471963"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59" name="Rectangle 158"/>
          <p:cNvSpPr/>
          <p:nvPr/>
        </p:nvSpPr>
        <p:spPr bwMode="auto">
          <a:xfrm>
            <a:off x="6200390"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60" name="Rectangle 159"/>
          <p:cNvSpPr/>
          <p:nvPr/>
        </p:nvSpPr>
        <p:spPr bwMode="auto">
          <a:xfrm>
            <a:off x="6106952"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61" name="Rectangle 160"/>
          <p:cNvSpPr/>
          <p:nvPr/>
        </p:nvSpPr>
        <p:spPr bwMode="auto">
          <a:xfrm>
            <a:off x="6010516"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62" name="Rectangle 161"/>
          <p:cNvSpPr/>
          <p:nvPr/>
        </p:nvSpPr>
        <p:spPr bwMode="auto">
          <a:xfrm>
            <a:off x="6228176" y="300776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63" name="Rectangle 162"/>
          <p:cNvSpPr/>
          <p:nvPr/>
        </p:nvSpPr>
        <p:spPr bwMode="auto">
          <a:xfrm>
            <a:off x="5830633"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64" name="Rectangle 163"/>
          <p:cNvSpPr/>
          <p:nvPr/>
        </p:nvSpPr>
        <p:spPr bwMode="auto">
          <a:xfrm>
            <a:off x="5743190"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65" name="Rectangle 164"/>
          <p:cNvSpPr/>
          <p:nvPr/>
        </p:nvSpPr>
        <p:spPr bwMode="auto">
          <a:xfrm>
            <a:off x="5655499"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66" name="Rectangle 165"/>
          <p:cNvSpPr/>
          <p:nvPr/>
        </p:nvSpPr>
        <p:spPr bwMode="auto">
          <a:xfrm>
            <a:off x="5564620"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67" name="Rectangle 166"/>
          <p:cNvSpPr/>
          <p:nvPr/>
        </p:nvSpPr>
        <p:spPr bwMode="auto">
          <a:xfrm>
            <a:off x="5474189"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69" name="Rectangle 168"/>
          <p:cNvSpPr/>
          <p:nvPr/>
        </p:nvSpPr>
        <p:spPr bwMode="auto">
          <a:xfrm>
            <a:off x="7978459" y="3978259"/>
            <a:ext cx="91440" cy="36576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70" name="Rectangle 169"/>
          <p:cNvSpPr/>
          <p:nvPr/>
        </p:nvSpPr>
        <p:spPr bwMode="auto">
          <a:xfrm>
            <a:off x="7886769" y="3886819"/>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71" name="Rectangle 170"/>
          <p:cNvSpPr/>
          <p:nvPr/>
        </p:nvSpPr>
        <p:spPr bwMode="auto">
          <a:xfrm>
            <a:off x="8070899" y="4161139"/>
            <a:ext cx="91440" cy="1828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72" name="Rectangle 171"/>
          <p:cNvSpPr/>
          <p:nvPr/>
        </p:nvSpPr>
        <p:spPr bwMode="auto">
          <a:xfrm>
            <a:off x="7795829" y="3703939"/>
            <a:ext cx="91440" cy="6400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73" name="Rectangle 172"/>
          <p:cNvSpPr/>
          <p:nvPr/>
        </p:nvSpPr>
        <p:spPr bwMode="auto">
          <a:xfrm>
            <a:off x="7705888" y="3612499"/>
            <a:ext cx="91440" cy="7315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74" name="Rectangle 173"/>
          <p:cNvSpPr/>
          <p:nvPr/>
        </p:nvSpPr>
        <p:spPr bwMode="auto">
          <a:xfrm>
            <a:off x="7612955" y="3467719"/>
            <a:ext cx="91440" cy="8686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75" name="Rectangle 174"/>
          <p:cNvSpPr/>
          <p:nvPr/>
        </p:nvSpPr>
        <p:spPr bwMode="auto">
          <a:xfrm>
            <a:off x="7520515" y="3749659"/>
            <a:ext cx="91440" cy="5943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76" name="Rectangle 175"/>
          <p:cNvSpPr/>
          <p:nvPr/>
        </p:nvSpPr>
        <p:spPr bwMode="auto">
          <a:xfrm>
            <a:off x="7429569" y="3886819"/>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77" name="Rectangle 176"/>
          <p:cNvSpPr/>
          <p:nvPr/>
        </p:nvSpPr>
        <p:spPr bwMode="auto">
          <a:xfrm>
            <a:off x="7338623" y="4069699"/>
            <a:ext cx="91440" cy="2743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78" name="Rectangle 177"/>
          <p:cNvSpPr/>
          <p:nvPr/>
        </p:nvSpPr>
        <p:spPr bwMode="auto">
          <a:xfrm>
            <a:off x="7247429" y="4161139"/>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79" name="Rectangle 178"/>
          <p:cNvSpPr/>
          <p:nvPr/>
        </p:nvSpPr>
        <p:spPr bwMode="auto">
          <a:xfrm>
            <a:off x="7156548"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80" name="Rectangle 179"/>
          <p:cNvSpPr/>
          <p:nvPr/>
        </p:nvSpPr>
        <p:spPr bwMode="auto">
          <a:xfrm>
            <a:off x="7062614"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81" name="Rectangle 180"/>
          <p:cNvSpPr/>
          <p:nvPr/>
        </p:nvSpPr>
        <p:spPr bwMode="auto">
          <a:xfrm>
            <a:off x="6965028"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82" name="Rectangle 181"/>
          <p:cNvSpPr/>
          <p:nvPr/>
        </p:nvSpPr>
        <p:spPr bwMode="auto">
          <a:xfrm>
            <a:off x="6952036" y="4252579"/>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83" name="Rectangle 182"/>
          <p:cNvSpPr/>
          <p:nvPr/>
        </p:nvSpPr>
        <p:spPr bwMode="auto">
          <a:xfrm>
            <a:off x="6685086"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84" name="Rectangle 183"/>
          <p:cNvSpPr/>
          <p:nvPr/>
        </p:nvSpPr>
        <p:spPr bwMode="auto">
          <a:xfrm>
            <a:off x="6869216"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85" name="Rectangle 184"/>
          <p:cNvSpPr/>
          <p:nvPr/>
        </p:nvSpPr>
        <p:spPr bwMode="auto">
          <a:xfrm>
            <a:off x="6597643"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86" name="Rectangle 185"/>
          <p:cNvSpPr/>
          <p:nvPr/>
        </p:nvSpPr>
        <p:spPr bwMode="auto">
          <a:xfrm>
            <a:off x="6504205"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87" name="Rectangle 186"/>
          <p:cNvSpPr/>
          <p:nvPr/>
        </p:nvSpPr>
        <p:spPr bwMode="auto">
          <a:xfrm>
            <a:off x="6407769"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88" name="Rectangle 187"/>
          <p:cNvSpPr/>
          <p:nvPr/>
        </p:nvSpPr>
        <p:spPr bwMode="auto">
          <a:xfrm>
            <a:off x="6227886"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89" name="Rectangle 188"/>
          <p:cNvSpPr/>
          <p:nvPr/>
        </p:nvSpPr>
        <p:spPr bwMode="auto">
          <a:xfrm>
            <a:off x="6140443"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90" name="Rectangle 189"/>
          <p:cNvSpPr/>
          <p:nvPr/>
        </p:nvSpPr>
        <p:spPr bwMode="auto">
          <a:xfrm>
            <a:off x="6052752"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91" name="Rectangle 190"/>
          <p:cNvSpPr/>
          <p:nvPr/>
        </p:nvSpPr>
        <p:spPr bwMode="auto">
          <a:xfrm>
            <a:off x="5594016"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92" name="Rectangle 191"/>
          <p:cNvSpPr/>
          <p:nvPr/>
        </p:nvSpPr>
        <p:spPr bwMode="auto">
          <a:xfrm>
            <a:off x="5503585"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194" name="Straight Connector 193"/>
          <p:cNvCxnSpPr/>
          <p:nvPr/>
        </p:nvCxnSpPr>
        <p:spPr bwMode="auto">
          <a:xfrm>
            <a:off x="4920834" y="5472452"/>
            <a:ext cx="3821655" cy="0"/>
          </a:xfrm>
          <a:prstGeom prst="line">
            <a:avLst/>
          </a:prstGeom>
          <a:noFill/>
          <a:ln w="25400" cap="flat" cmpd="sng" algn="ctr">
            <a:solidFill>
              <a:schemeClr val="tx1"/>
            </a:solidFill>
            <a:prstDash val="solid"/>
            <a:round/>
            <a:headEnd type="none" w="med" len="med"/>
            <a:tailEnd type="none"/>
          </a:ln>
          <a:effectLst/>
        </p:spPr>
      </p:cxnSp>
      <p:sp>
        <p:nvSpPr>
          <p:cNvPr id="195" name="Rectangle 194"/>
          <p:cNvSpPr/>
          <p:nvPr/>
        </p:nvSpPr>
        <p:spPr bwMode="auto">
          <a:xfrm>
            <a:off x="7812898" y="5014568"/>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96" name="Rectangle 195"/>
          <p:cNvSpPr/>
          <p:nvPr/>
        </p:nvSpPr>
        <p:spPr bwMode="auto">
          <a:xfrm>
            <a:off x="7721958" y="4835671"/>
            <a:ext cx="91440" cy="6400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97" name="Rectangle 196"/>
          <p:cNvSpPr/>
          <p:nvPr/>
        </p:nvSpPr>
        <p:spPr bwMode="auto">
          <a:xfrm>
            <a:off x="7632017" y="4561351"/>
            <a:ext cx="91440" cy="9144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98" name="Rectangle 197"/>
          <p:cNvSpPr/>
          <p:nvPr/>
        </p:nvSpPr>
        <p:spPr bwMode="auto">
          <a:xfrm>
            <a:off x="7547035" y="4823741"/>
            <a:ext cx="91440" cy="6400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99" name="Rectangle 198"/>
          <p:cNvSpPr/>
          <p:nvPr/>
        </p:nvSpPr>
        <p:spPr bwMode="auto">
          <a:xfrm>
            <a:off x="7454595" y="5014573"/>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00" name="Rectangle 199"/>
          <p:cNvSpPr/>
          <p:nvPr/>
        </p:nvSpPr>
        <p:spPr bwMode="auto">
          <a:xfrm>
            <a:off x="7355698" y="5201431"/>
            <a:ext cx="91440" cy="27432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01" name="Rectangle 200"/>
          <p:cNvSpPr/>
          <p:nvPr/>
        </p:nvSpPr>
        <p:spPr bwMode="auto">
          <a:xfrm>
            <a:off x="7264761" y="5380333"/>
            <a:ext cx="91440" cy="91440"/>
          </a:xfrm>
          <a:prstGeom prst="rect">
            <a:avLst/>
          </a:prstGeom>
          <a:no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02" name="Rectangle 201"/>
          <p:cNvSpPr/>
          <p:nvPr/>
        </p:nvSpPr>
        <p:spPr bwMode="auto">
          <a:xfrm>
            <a:off x="6656727" y="538431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03" name="Rectangle 202"/>
          <p:cNvSpPr/>
          <p:nvPr/>
        </p:nvSpPr>
        <p:spPr bwMode="auto">
          <a:xfrm>
            <a:off x="6565846" y="5458656"/>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06" name="Rectangle 205"/>
          <p:cNvSpPr/>
          <p:nvPr/>
        </p:nvSpPr>
        <p:spPr bwMode="auto">
          <a:xfrm>
            <a:off x="5454405" y="538431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12" name="Rectangle 211"/>
          <p:cNvSpPr/>
          <p:nvPr/>
        </p:nvSpPr>
        <p:spPr bwMode="auto">
          <a:xfrm>
            <a:off x="5108724" y="5292871"/>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21" name="Rectangle 220"/>
          <p:cNvSpPr/>
          <p:nvPr/>
        </p:nvSpPr>
        <p:spPr bwMode="auto">
          <a:xfrm>
            <a:off x="6572907" y="538431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224" name="Straight Connector 223"/>
          <p:cNvCxnSpPr/>
          <p:nvPr/>
        </p:nvCxnSpPr>
        <p:spPr bwMode="auto">
          <a:xfrm>
            <a:off x="8394844"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25" name="Straight Connector 224"/>
          <p:cNvCxnSpPr/>
          <p:nvPr/>
        </p:nvCxnSpPr>
        <p:spPr bwMode="auto">
          <a:xfrm>
            <a:off x="7320463"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26" name="Straight Connector 225"/>
          <p:cNvCxnSpPr/>
          <p:nvPr/>
        </p:nvCxnSpPr>
        <p:spPr bwMode="auto">
          <a:xfrm>
            <a:off x="7673930"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27" name="Straight Connector 226"/>
          <p:cNvCxnSpPr/>
          <p:nvPr/>
        </p:nvCxnSpPr>
        <p:spPr bwMode="auto">
          <a:xfrm>
            <a:off x="8015058"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30" name="Straight Connector 229"/>
          <p:cNvCxnSpPr/>
          <p:nvPr/>
        </p:nvCxnSpPr>
        <p:spPr bwMode="auto">
          <a:xfrm>
            <a:off x="5885789" y="5477025"/>
            <a:ext cx="0" cy="228600"/>
          </a:xfrm>
          <a:prstGeom prst="line">
            <a:avLst/>
          </a:prstGeom>
          <a:noFill/>
          <a:ln w="25400" cap="flat" cmpd="sng" algn="ctr">
            <a:solidFill>
              <a:schemeClr val="tx1"/>
            </a:solidFill>
            <a:prstDash val="solid"/>
            <a:round/>
            <a:headEnd type="none" w="med" len="med"/>
            <a:tailEnd type="none"/>
          </a:ln>
          <a:effectLst/>
        </p:spPr>
      </p:cxnSp>
      <p:sp>
        <p:nvSpPr>
          <p:cNvPr id="231" name="TextBox 230"/>
          <p:cNvSpPr txBox="1"/>
          <p:nvPr/>
        </p:nvSpPr>
        <p:spPr>
          <a:xfrm>
            <a:off x="4975187" y="5650900"/>
            <a:ext cx="3990195" cy="307777"/>
          </a:xfrm>
          <a:prstGeom prst="rect">
            <a:avLst/>
          </a:prstGeom>
          <a:noFill/>
        </p:spPr>
        <p:txBody>
          <a:bodyPr wrap="none" rtlCol="0">
            <a:spAutoFit/>
          </a:bodyPr>
          <a:lstStyle/>
          <a:p>
            <a:r>
              <a:rPr lang="en-US" sz="1400" dirty="0" smtClean="0"/>
              <a:t>21    18    15   12    9     6     3     0    -3     -6    -9</a:t>
            </a:r>
            <a:endParaRPr lang="en-US" sz="1400" dirty="0"/>
          </a:p>
        </p:txBody>
      </p:sp>
      <p:grpSp>
        <p:nvGrpSpPr>
          <p:cNvPr id="234" name="Group 233"/>
          <p:cNvGrpSpPr/>
          <p:nvPr/>
        </p:nvGrpSpPr>
        <p:grpSpPr>
          <a:xfrm>
            <a:off x="7288369" y="2172659"/>
            <a:ext cx="685800" cy="1005872"/>
            <a:chOff x="4616199" y="1790300"/>
            <a:chExt cx="685800" cy="1005872"/>
          </a:xfrm>
        </p:grpSpPr>
        <p:cxnSp>
          <p:nvCxnSpPr>
            <p:cNvPr id="235" name="Straight Connector 234"/>
            <p:cNvCxnSpPr/>
            <p:nvPr/>
          </p:nvCxnSpPr>
          <p:spPr bwMode="auto">
            <a:xfrm flipH="1" flipV="1">
              <a:off x="4616199" y="1790300"/>
              <a:ext cx="685800" cy="3751"/>
            </a:xfrm>
            <a:prstGeom prst="line">
              <a:avLst/>
            </a:prstGeom>
            <a:noFill/>
            <a:ln w="25400" cap="flat" cmpd="sng" algn="ctr">
              <a:solidFill>
                <a:srgbClr val="FF0000"/>
              </a:solidFill>
              <a:prstDash val="solid"/>
              <a:round/>
              <a:headEnd type="none" w="med" len="med"/>
              <a:tailEnd type="none"/>
            </a:ln>
            <a:effectLst/>
          </p:spPr>
        </p:cxnSp>
        <p:cxnSp>
          <p:nvCxnSpPr>
            <p:cNvPr id="236" name="Straight Connector 235"/>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grpSp>
        <p:nvGrpSpPr>
          <p:cNvPr id="237" name="Group 236"/>
          <p:cNvGrpSpPr/>
          <p:nvPr/>
        </p:nvGrpSpPr>
        <p:grpSpPr>
          <a:xfrm>
            <a:off x="7298452" y="3343386"/>
            <a:ext cx="685800" cy="1005872"/>
            <a:chOff x="4616199" y="1790300"/>
            <a:chExt cx="685800" cy="1005872"/>
          </a:xfrm>
        </p:grpSpPr>
        <p:cxnSp>
          <p:nvCxnSpPr>
            <p:cNvPr id="238" name="Straight Connector 237"/>
            <p:cNvCxnSpPr/>
            <p:nvPr/>
          </p:nvCxnSpPr>
          <p:spPr bwMode="auto">
            <a:xfrm flipH="1" flipV="1">
              <a:off x="4616199" y="1790300"/>
              <a:ext cx="685800" cy="3751"/>
            </a:xfrm>
            <a:prstGeom prst="line">
              <a:avLst/>
            </a:prstGeom>
            <a:noFill/>
            <a:ln w="25400" cap="flat" cmpd="sng" algn="ctr">
              <a:solidFill>
                <a:srgbClr val="FF0000"/>
              </a:solidFill>
              <a:prstDash val="solid"/>
              <a:round/>
              <a:headEnd type="none" w="med" len="med"/>
              <a:tailEnd type="none"/>
            </a:ln>
            <a:effectLst/>
          </p:spPr>
        </p:cxnSp>
        <p:cxnSp>
          <p:nvCxnSpPr>
            <p:cNvPr id="239" name="Straight Connector 238"/>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grpSp>
        <p:nvGrpSpPr>
          <p:cNvPr id="240" name="Group 239"/>
          <p:cNvGrpSpPr/>
          <p:nvPr/>
        </p:nvGrpSpPr>
        <p:grpSpPr>
          <a:xfrm>
            <a:off x="7314895" y="4462738"/>
            <a:ext cx="640080" cy="1005871"/>
            <a:chOff x="4616199" y="1790301"/>
            <a:chExt cx="639664" cy="1005871"/>
          </a:xfrm>
        </p:grpSpPr>
        <p:cxnSp>
          <p:nvCxnSpPr>
            <p:cNvPr id="241" name="Straight Connector 240"/>
            <p:cNvCxnSpPr/>
            <p:nvPr/>
          </p:nvCxnSpPr>
          <p:spPr bwMode="auto">
            <a:xfrm flipH="1" flipV="1">
              <a:off x="4616199" y="1790301"/>
              <a:ext cx="639664" cy="31"/>
            </a:xfrm>
            <a:prstGeom prst="line">
              <a:avLst/>
            </a:prstGeom>
            <a:noFill/>
            <a:ln w="25400" cap="flat" cmpd="sng" algn="ctr">
              <a:solidFill>
                <a:srgbClr val="FF0000"/>
              </a:solidFill>
              <a:prstDash val="solid"/>
              <a:round/>
              <a:headEnd type="none" w="med" len="med"/>
              <a:tailEnd type="none"/>
            </a:ln>
            <a:effectLst/>
          </p:spPr>
        </p:cxnSp>
        <p:cxnSp>
          <p:nvCxnSpPr>
            <p:cNvPr id="242" name="Straight Connector 241"/>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sp>
        <p:nvSpPr>
          <p:cNvPr id="243" name="TextBox 242"/>
          <p:cNvSpPr txBox="1"/>
          <p:nvPr/>
        </p:nvSpPr>
        <p:spPr>
          <a:xfrm>
            <a:off x="6924368" y="5910714"/>
            <a:ext cx="293670" cy="307777"/>
          </a:xfrm>
          <a:prstGeom prst="rect">
            <a:avLst/>
          </a:prstGeom>
          <a:noFill/>
        </p:spPr>
        <p:txBody>
          <a:bodyPr wrap="none" rtlCol="0">
            <a:spAutoFit/>
          </a:bodyPr>
          <a:lstStyle/>
          <a:p>
            <a:r>
              <a:rPr lang="en-US" sz="1400" dirty="0" smtClean="0"/>
              <a:t>Z</a:t>
            </a:r>
            <a:endParaRPr lang="en-US" sz="1400" dirty="0"/>
          </a:p>
        </p:txBody>
      </p:sp>
      <p:sp>
        <p:nvSpPr>
          <p:cNvPr id="244" name="TextBox 243"/>
          <p:cNvSpPr txBox="1"/>
          <p:nvPr/>
        </p:nvSpPr>
        <p:spPr>
          <a:xfrm rot="16200000">
            <a:off x="4096385" y="3492189"/>
            <a:ext cx="1553630" cy="338554"/>
          </a:xfrm>
          <a:prstGeom prst="rect">
            <a:avLst/>
          </a:prstGeom>
          <a:noFill/>
        </p:spPr>
        <p:txBody>
          <a:bodyPr wrap="none" rtlCol="0">
            <a:spAutoFit/>
          </a:bodyPr>
          <a:lstStyle/>
          <a:p>
            <a:r>
              <a:rPr lang="en-US" sz="1600" dirty="0" smtClean="0"/>
              <a:t>Number of Hits</a:t>
            </a:r>
            <a:endParaRPr lang="en-US" sz="1600" dirty="0"/>
          </a:p>
        </p:txBody>
      </p:sp>
      <p:sp>
        <p:nvSpPr>
          <p:cNvPr id="245" name="TextBox 244"/>
          <p:cNvSpPr txBox="1"/>
          <p:nvPr/>
        </p:nvSpPr>
        <p:spPr>
          <a:xfrm>
            <a:off x="8025330" y="2238320"/>
            <a:ext cx="752129" cy="523220"/>
          </a:xfrm>
          <a:prstGeom prst="rect">
            <a:avLst/>
          </a:prstGeom>
          <a:noFill/>
        </p:spPr>
        <p:txBody>
          <a:bodyPr wrap="none" rtlCol="0">
            <a:spAutoFit/>
          </a:bodyPr>
          <a:lstStyle/>
          <a:p>
            <a:r>
              <a:rPr lang="en-US" sz="1400" dirty="0" smtClean="0"/>
              <a:t>Burst </a:t>
            </a:r>
          </a:p>
          <a:p>
            <a:r>
              <a:rPr lang="en-US" sz="1400" dirty="0" smtClean="0"/>
              <a:t>Region</a:t>
            </a:r>
            <a:endParaRPr lang="en-US" sz="1400" dirty="0"/>
          </a:p>
        </p:txBody>
      </p:sp>
      <p:sp>
        <p:nvSpPr>
          <p:cNvPr id="246" name="TextBox 245"/>
          <p:cNvSpPr txBox="1"/>
          <p:nvPr/>
        </p:nvSpPr>
        <p:spPr>
          <a:xfrm>
            <a:off x="5262420" y="2136401"/>
            <a:ext cx="1664807" cy="738664"/>
          </a:xfrm>
          <a:prstGeom prst="rect">
            <a:avLst/>
          </a:prstGeom>
          <a:noFill/>
        </p:spPr>
        <p:txBody>
          <a:bodyPr wrap="square" rtlCol="0">
            <a:spAutoFit/>
          </a:bodyPr>
          <a:lstStyle/>
          <a:p>
            <a:pPr algn="r"/>
            <a:r>
              <a:rPr lang="en-US" sz="1400" dirty="0" smtClean="0"/>
              <a:t>Cytotoxicity</a:t>
            </a:r>
          </a:p>
          <a:p>
            <a:pPr algn="r"/>
            <a:r>
              <a:rPr lang="en-US" sz="1400" dirty="0" smtClean="0"/>
              <a:t>Range</a:t>
            </a:r>
          </a:p>
          <a:p>
            <a:pPr algn="r"/>
            <a:r>
              <a:rPr lang="en-US" sz="1400" dirty="0" smtClean="0"/>
              <a:t>3 MAD</a:t>
            </a:r>
            <a:endParaRPr lang="en-US" sz="1400" dirty="0"/>
          </a:p>
        </p:txBody>
      </p:sp>
      <p:cxnSp>
        <p:nvCxnSpPr>
          <p:cNvPr id="247" name="Elbow Connector 246"/>
          <p:cNvCxnSpPr/>
          <p:nvPr/>
        </p:nvCxnSpPr>
        <p:spPr bwMode="auto">
          <a:xfrm flipV="1">
            <a:off x="6834807" y="2263528"/>
            <a:ext cx="821697" cy="146878"/>
          </a:xfrm>
          <a:prstGeom prst="bentConnector3">
            <a:avLst/>
          </a:prstGeom>
          <a:noFill/>
          <a:ln w="25400" cap="flat" cmpd="sng" algn="ctr">
            <a:solidFill>
              <a:srgbClr val="FF0000"/>
            </a:solidFill>
            <a:prstDash val="solid"/>
            <a:round/>
            <a:headEnd type="none" w="med" len="med"/>
            <a:tailEnd type="triangle"/>
          </a:ln>
          <a:effectLst/>
        </p:spPr>
      </p:cxnSp>
      <p:cxnSp>
        <p:nvCxnSpPr>
          <p:cNvPr id="251" name="Straight Connector 250"/>
          <p:cNvCxnSpPr/>
          <p:nvPr/>
        </p:nvCxnSpPr>
        <p:spPr bwMode="auto">
          <a:xfrm>
            <a:off x="5017962" y="4335215"/>
            <a:ext cx="3724527" cy="0"/>
          </a:xfrm>
          <a:prstGeom prst="line">
            <a:avLst/>
          </a:prstGeom>
          <a:noFill/>
          <a:ln w="25400" cap="flat" cmpd="sng" algn="ctr">
            <a:solidFill>
              <a:schemeClr val="tx1"/>
            </a:solidFill>
            <a:prstDash val="solid"/>
            <a:round/>
            <a:headEnd type="none" w="med" len="med"/>
            <a:tailEnd type="none"/>
          </a:ln>
          <a:effectLst/>
        </p:spPr>
      </p:cxnSp>
      <p:cxnSp>
        <p:nvCxnSpPr>
          <p:cNvPr id="252" name="Straight Connector 251"/>
          <p:cNvCxnSpPr/>
          <p:nvPr/>
        </p:nvCxnSpPr>
        <p:spPr bwMode="auto">
          <a:xfrm flipV="1">
            <a:off x="5005287" y="3178125"/>
            <a:ext cx="3737202" cy="0"/>
          </a:xfrm>
          <a:prstGeom prst="line">
            <a:avLst/>
          </a:prstGeom>
          <a:noFill/>
          <a:ln w="25400" cap="flat" cmpd="sng" algn="ctr">
            <a:solidFill>
              <a:schemeClr val="tx1"/>
            </a:solidFill>
            <a:prstDash val="solid"/>
            <a:round/>
            <a:headEnd type="none" w="med" len="med"/>
            <a:tailEnd type="none"/>
          </a:ln>
          <a:effectLst/>
        </p:spPr>
      </p:cxnSp>
      <p:cxnSp>
        <p:nvCxnSpPr>
          <p:cNvPr id="260" name="Straight Connector 259"/>
          <p:cNvCxnSpPr/>
          <p:nvPr/>
        </p:nvCxnSpPr>
        <p:spPr bwMode="auto">
          <a:xfrm>
            <a:off x="6960656"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1" name="Straight Connector 260"/>
          <p:cNvCxnSpPr/>
          <p:nvPr/>
        </p:nvCxnSpPr>
        <p:spPr bwMode="auto">
          <a:xfrm>
            <a:off x="6598298"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2" name="Straight Connector 261"/>
          <p:cNvCxnSpPr/>
          <p:nvPr/>
        </p:nvCxnSpPr>
        <p:spPr bwMode="auto">
          <a:xfrm>
            <a:off x="6227886"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3" name="Straight Connector 262"/>
          <p:cNvCxnSpPr/>
          <p:nvPr/>
        </p:nvCxnSpPr>
        <p:spPr bwMode="auto">
          <a:xfrm>
            <a:off x="5500125"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4" name="Straight Connector 263"/>
          <p:cNvCxnSpPr/>
          <p:nvPr/>
        </p:nvCxnSpPr>
        <p:spPr bwMode="auto">
          <a:xfrm>
            <a:off x="5149793"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7" name="Straight Connector 266"/>
          <p:cNvCxnSpPr/>
          <p:nvPr/>
        </p:nvCxnSpPr>
        <p:spPr bwMode="auto">
          <a:xfrm>
            <a:off x="8742489" y="5477025"/>
            <a:ext cx="0" cy="228600"/>
          </a:xfrm>
          <a:prstGeom prst="line">
            <a:avLst/>
          </a:prstGeom>
          <a:noFill/>
          <a:ln w="25400" cap="flat" cmpd="sng" algn="ctr">
            <a:solidFill>
              <a:schemeClr val="tx1"/>
            </a:solidFill>
            <a:prstDash val="solid"/>
            <a:round/>
            <a:headEnd type="none" w="med" len="med"/>
            <a:tailEnd type="none"/>
          </a:ln>
          <a:effectLst/>
        </p:spPr>
      </p:cxnSp>
      <p:sp>
        <p:nvSpPr>
          <p:cNvPr id="271" name="TextBox 270"/>
          <p:cNvSpPr txBox="1"/>
          <p:nvPr/>
        </p:nvSpPr>
        <p:spPr>
          <a:xfrm>
            <a:off x="1876451" y="1101190"/>
            <a:ext cx="2565677" cy="400110"/>
          </a:xfrm>
          <a:prstGeom prst="rect">
            <a:avLst/>
          </a:prstGeom>
          <a:noFill/>
          <a:ln>
            <a:solidFill>
              <a:schemeClr val="tx1"/>
            </a:solidFill>
          </a:ln>
        </p:spPr>
        <p:txBody>
          <a:bodyPr wrap="square" rtlCol="0">
            <a:spAutoFit/>
          </a:bodyPr>
          <a:lstStyle/>
          <a:p>
            <a:r>
              <a:rPr lang="en-US" dirty="0" smtClean="0"/>
              <a:t>Concentration Space</a:t>
            </a:r>
            <a:endParaRPr lang="en-US" dirty="0"/>
          </a:p>
        </p:txBody>
      </p:sp>
      <p:sp>
        <p:nvSpPr>
          <p:cNvPr id="272" name="TextBox 271"/>
          <p:cNvSpPr txBox="1"/>
          <p:nvPr/>
        </p:nvSpPr>
        <p:spPr>
          <a:xfrm>
            <a:off x="6383675" y="1095028"/>
            <a:ext cx="1475583" cy="400110"/>
          </a:xfrm>
          <a:prstGeom prst="rect">
            <a:avLst/>
          </a:prstGeom>
          <a:noFill/>
          <a:ln>
            <a:solidFill>
              <a:schemeClr val="tx1"/>
            </a:solidFill>
          </a:ln>
        </p:spPr>
        <p:txBody>
          <a:bodyPr wrap="square" rtlCol="0">
            <a:spAutoFit/>
          </a:bodyPr>
          <a:lstStyle/>
          <a:p>
            <a:pPr algn="ctr"/>
            <a:r>
              <a:rPr lang="en-US" dirty="0" smtClean="0"/>
              <a:t>Z- Space</a:t>
            </a:r>
            <a:endParaRPr lang="en-US" dirty="0"/>
          </a:p>
        </p:txBody>
      </p:sp>
      <p:sp>
        <p:nvSpPr>
          <p:cNvPr id="273" name="Oval 272"/>
          <p:cNvSpPr/>
          <p:nvPr/>
        </p:nvSpPr>
        <p:spPr bwMode="auto">
          <a:xfrm>
            <a:off x="3457266" y="4324274"/>
            <a:ext cx="1195360" cy="1326626"/>
          </a:xfrm>
          <a:prstGeom prst="ellipse">
            <a:avLst/>
          </a:prstGeom>
          <a:noFill/>
          <a:ln w="12700" cap="flat" cmpd="sng" algn="ctr">
            <a:solidFill>
              <a:srgbClr val="0070C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74" name="TextBox 273"/>
          <p:cNvSpPr txBox="1"/>
          <p:nvPr/>
        </p:nvSpPr>
        <p:spPr>
          <a:xfrm>
            <a:off x="3991528" y="5962978"/>
            <a:ext cx="1304408" cy="523220"/>
          </a:xfrm>
          <a:prstGeom prst="rect">
            <a:avLst/>
          </a:prstGeom>
          <a:noFill/>
        </p:spPr>
        <p:txBody>
          <a:bodyPr wrap="square" rtlCol="0">
            <a:spAutoFit/>
          </a:bodyPr>
          <a:lstStyle/>
          <a:p>
            <a:pPr algn="r"/>
            <a:r>
              <a:rPr lang="en-US" sz="1400" dirty="0" smtClean="0"/>
              <a:t>Bioactivity inferred</a:t>
            </a:r>
            <a:endParaRPr lang="en-US" sz="1400" dirty="0"/>
          </a:p>
        </p:txBody>
      </p:sp>
      <p:cxnSp>
        <p:nvCxnSpPr>
          <p:cNvPr id="275" name="Elbow Connector 274"/>
          <p:cNvCxnSpPr>
            <a:stCxn id="274" idx="0"/>
          </p:cNvCxnSpPr>
          <p:nvPr/>
        </p:nvCxnSpPr>
        <p:spPr bwMode="auto">
          <a:xfrm rot="16200000" flipV="1">
            <a:off x="4170094" y="5489340"/>
            <a:ext cx="424426" cy="522850"/>
          </a:xfrm>
          <a:prstGeom prst="bentConnector2">
            <a:avLst/>
          </a:prstGeom>
          <a:noFill/>
          <a:ln w="2540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79235011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1529"/>
            <a:ext cx="8753835" cy="446032"/>
          </a:xfrm>
        </p:spPr>
        <p:txBody>
          <a:bodyPr>
            <a:normAutofit fontScale="90000"/>
          </a:bodyPr>
          <a:lstStyle/>
          <a:p>
            <a:r>
              <a:rPr lang="en-US" dirty="0" smtClean="0"/>
              <a:t>Burst is seen across technologies</a:t>
            </a:r>
            <a:endParaRPr lang="en-US" dirty="0"/>
          </a:p>
        </p:txBody>
      </p:sp>
      <p:sp>
        <p:nvSpPr>
          <p:cNvPr id="4" name="Slide Number Placeholder 3"/>
          <p:cNvSpPr>
            <a:spLocks noGrp="1"/>
          </p:cNvSpPr>
          <p:nvPr>
            <p:ph type="sldNum" sz="quarter" idx="4294967295"/>
          </p:nvPr>
        </p:nvSpPr>
        <p:spPr>
          <a:xfrm>
            <a:off x="6553200" y="6224588"/>
            <a:ext cx="1905000" cy="228600"/>
          </a:xfrm>
          <a:prstGeom prst="rect">
            <a:avLst/>
          </a:prstGeom>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13</a:t>
            </a:fld>
            <a:endParaRPr lang="en-US" sz="1000" b="1" kern="1200" dirty="0">
              <a:solidFill>
                <a:srgbClr val="003F69"/>
              </a:solidFill>
              <a:latin typeface="Arial" charset="0"/>
              <a:ea typeface="ＭＳ Ｐゴシック" pitchFamily="1" charset="-128"/>
              <a:cs typeface="+mn-cs"/>
            </a:endParaRPr>
          </a:p>
        </p:txBody>
      </p:sp>
      <p:pic>
        <p:nvPicPr>
          <p:cNvPr id="3" name="Picture 2"/>
          <p:cNvPicPr>
            <a:picLocks noChangeAspect="1"/>
          </p:cNvPicPr>
          <p:nvPr/>
        </p:nvPicPr>
        <p:blipFill>
          <a:blip r:embed="rId2"/>
          <a:stretch>
            <a:fillRect/>
          </a:stretch>
        </p:blipFill>
        <p:spPr>
          <a:xfrm>
            <a:off x="76200" y="1193413"/>
            <a:ext cx="3657600" cy="2778034"/>
          </a:xfrm>
          <a:prstGeom prst="rect">
            <a:avLst/>
          </a:prstGeom>
        </p:spPr>
      </p:pic>
      <p:pic>
        <p:nvPicPr>
          <p:cNvPr id="8" name="Picture 7"/>
          <p:cNvPicPr>
            <a:picLocks noChangeAspect="1"/>
          </p:cNvPicPr>
          <p:nvPr/>
        </p:nvPicPr>
        <p:blipFill>
          <a:blip r:embed="rId3"/>
          <a:stretch>
            <a:fillRect/>
          </a:stretch>
        </p:blipFill>
        <p:spPr>
          <a:xfrm>
            <a:off x="5040468" y="1913147"/>
            <a:ext cx="3657600" cy="2639761"/>
          </a:xfrm>
          <a:prstGeom prst="rect">
            <a:avLst/>
          </a:prstGeom>
        </p:spPr>
      </p:pic>
      <p:pic>
        <p:nvPicPr>
          <p:cNvPr id="9" name="Picture 8"/>
          <p:cNvPicPr>
            <a:picLocks noChangeAspect="1"/>
          </p:cNvPicPr>
          <p:nvPr/>
        </p:nvPicPr>
        <p:blipFill>
          <a:blip r:embed="rId4"/>
          <a:stretch>
            <a:fillRect/>
          </a:stretch>
        </p:blipFill>
        <p:spPr>
          <a:xfrm>
            <a:off x="188685" y="3985961"/>
            <a:ext cx="3657600" cy="2717563"/>
          </a:xfrm>
          <a:prstGeom prst="rect">
            <a:avLst/>
          </a:prstGeom>
        </p:spPr>
      </p:pic>
      <p:sp>
        <p:nvSpPr>
          <p:cNvPr id="10" name="TextBox 9"/>
          <p:cNvSpPr txBox="1"/>
          <p:nvPr/>
        </p:nvSpPr>
        <p:spPr>
          <a:xfrm>
            <a:off x="2286000" y="1733242"/>
            <a:ext cx="1763624" cy="369332"/>
          </a:xfrm>
          <a:prstGeom prst="rect">
            <a:avLst/>
          </a:prstGeom>
          <a:noFill/>
        </p:spPr>
        <p:txBody>
          <a:bodyPr wrap="none" rtlCol="0">
            <a:spAutoFit/>
          </a:bodyPr>
          <a:lstStyle/>
          <a:p>
            <a:r>
              <a:rPr lang="en-US" dirty="0" smtClean="0"/>
              <a:t>Cell line (HepG2)</a:t>
            </a:r>
            <a:endParaRPr lang="en-US" dirty="0"/>
          </a:p>
        </p:txBody>
      </p:sp>
      <p:sp>
        <p:nvSpPr>
          <p:cNvPr id="11" name="TextBox 10"/>
          <p:cNvSpPr txBox="1"/>
          <p:nvPr/>
        </p:nvSpPr>
        <p:spPr>
          <a:xfrm>
            <a:off x="2488361" y="4911634"/>
            <a:ext cx="2139881" cy="369332"/>
          </a:xfrm>
          <a:prstGeom prst="rect">
            <a:avLst/>
          </a:prstGeom>
          <a:noFill/>
        </p:spPr>
        <p:txBody>
          <a:bodyPr wrap="none" rtlCol="0">
            <a:spAutoFit/>
          </a:bodyPr>
          <a:lstStyle/>
          <a:p>
            <a:r>
              <a:rPr lang="en-US" dirty="0" smtClean="0"/>
              <a:t>Human Primary Cells</a:t>
            </a:r>
            <a:endParaRPr lang="en-US" dirty="0"/>
          </a:p>
        </p:txBody>
      </p:sp>
      <p:sp>
        <p:nvSpPr>
          <p:cNvPr id="12" name="TextBox 11"/>
          <p:cNvSpPr txBox="1"/>
          <p:nvPr/>
        </p:nvSpPr>
        <p:spPr>
          <a:xfrm>
            <a:off x="5846596" y="1447800"/>
            <a:ext cx="2162643" cy="369332"/>
          </a:xfrm>
          <a:prstGeom prst="rect">
            <a:avLst/>
          </a:prstGeom>
          <a:noFill/>
        </p:spPr>
        <p:txBody>
          <a:bodyPr wrap="none" rtlCol="0">
            <a:spAutoFit/>
          </a:bodyPr>
          <a:lstStyle/>
          <a:p>
            <a:r>
              <a:rPr lang="en-US" dirty="0" smtClean="0"/>
              <a:t>Cell-free Biochemical</a:t>
            </a:r>
            <a:endParaRPr lang="en-US" dirty="0"/>
          </a:p>
        </p:txBody>
      </p:sp>
      <p:sp>
        <p:nvSpPr>
          <p:cNvPr id="14" name="TextBox 13"/>
          <p:cNvSpPr txBox="1"/>
          <p:nvPr/>
        </p:nvSpPr>
        <p:spPr>
          <a:xfrm>
            <a:off x="6312865" y="4896245"/>
            <a:ext cx="1112805" cy="400110"/>
          </a:xfrm>
          <a:prstGeom prst="rect">
            <a:avLst/>
          </a:prstGeom>
          <a:solidFill>
            <a:srgbClr val="FFFF00"/>
          </a:solidFill>
          <a:ln>
            <a:solidFill>
              <a:schemeClr val="tx1"/>
            </a:solidFill>
          </a:ln>
        </p:spPr>
        <p:txBody>
          <a:bodyPr wrap="none" rtlCol="0">
            <a:spAutoFit/>
          </a:bodyPr>
          <a:lstStyle/>
          <a:p>
            <a:r>
              <a:rPr lang="en-US" dirty="0" smtClean="0"/>
              <a:t>Bimodal</a:t>
            </a:r>
            <a:endParaRPr lang="en-US" dirty="0"/>
          </a:p>
        </p:txBody>
      </p:sp>
      <p:cxnSp>
        <p:nvCxnSpPr>
          <p:cNvPr id="15" name="Shape 9"/>
          <p:cNvCxnSpPr>
            <a:stCxn id="14" idx="3"/>
            <a:endCxn id="20" idx="4"/>
          </p:cNvCxnSpPr>
          <p:nvPr/>
        </p:nvCxnSpPr>
        <p:spPr bwMode="auto">
          <a:xfrm flipV="1">
            <a:off x="7425670" y="4422702"/>
            <a:ext cx="273023" cy="673598"/>
          </a:xfrm>
          <a:prstGeom prst="curvedConnector2">
            <a:avLst/>
          </a:prstGeom>
          <a:noFill/>
          <a:ln w="25400" cap="flat" cmpd="sng" algn="ctr">
            <a:solidFill>
              <a:schemeClr val="tx1"/>
            </a:solidFill>
            <a:prstDash val="solid"/>
            <a:round/>
            <a:headEnd type="none" w="med" len="med"/>
            <a:tailEnd type="arrow"/>
          </a:ln>
          <a:effectLst/>
        </p:spPr>
      </p:cxnSp>
      <p:cxnSp>
        <p:nvCxnSpPr>
          <p:cNvPr id="16" name="Elbow Connector 15"/>
          <p:cNvCxnSpPr>
            <a:stCxn id="14" idx="0"/>
            <a:endCxn id="18" idx="4"/>
          </p:cNvCxnSpPr>
          <p:nvPr/>
        </p:nvCxnSpPr>
        <p:spPr bwMode="auto">
          <a:xfrm rot="16200000" flipV="1">
            <a:off x="6235608" y="4262584"/>
            <a:ext cx="808684" cy="458637"/>
          </a:xfrm>
          <a:prstGeom prst="curvedConnector3">
            <a:avLst>
              <a:gd name="adj1" fmla="val 50000"/>
            </a:avLst>
          </a:prstGeom>
          <a:noFill/>
          <a:ln w="25400" cap="flat" cmpd="sng" algn="ctr">
            <a:solidFill>
              <a:schemeClr val="tx1"/>
            </a:solidFill>
            <a:prstDash val="solid"/>
            <a:round/>
            <a:headEnd type="none" w="med" len="med"/>
            <a:tailEnd type="arrow"/>
          </a:ln>
          <a:effectLst/>
        </p:spPr>
      </p:cxnSp>
      <p:sp>
        <p:nvSpPr>
          <p:cNvPr id="18" name="Oval 17"/>
          <p:cNvSpPr/>
          <p:nvPr/>
        </p:nvSpPr>
        <p:spPr bwMode="auto">
          <a:xfrm>
            <a:off x="5951993" y="2258761"/>
            <a:ext cx="917275" cy="18288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0" name="Oval 19"/>
          <p:cNvSpPr/>
          <p:nvPr/>
        </p:nvSpPr>
        <p:spPr bwMode="auto">
          <a:xfrm>
            <a:off x="6927918" y="2593902"/>
            <a:ext cx="1541550" cy="1828800"/>
          </a:xfrm>
          <a:prstGeom prst="ellipse">
            <a:avLst/>
          </a:prstGeom>
          <a:noFill/>
          <a:ln w="254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08167599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9525"/>
            <a:ext cx="9144000" cy="712561"/>
          </a:xfrm>
        </p:spPr>
        <p:txBody>
          <a:bodyPr>
            <a:normAutofit/>
          </a:bodyPr>
          <a:lstStyle/>
          <a:p>
            <a:r>
              <a:rPr lang="en-US" sz="3600" dirty="0" smtClean="0"/>
              <a:t>Example of burst bioactivity by chemical</a:t>
            </a:r>
            <a:endParaRPr lang="en-US" sz="3600" dirty="0"/>
          </a:p>
        </p:txBody>
      </p:sp>
      <p:pic>
        <p:nvPicPr>
          <p:cNvPr id="5" name="Picture 4"/>
          <p:cNvPicPr>
            <a:picLocks noChangeAspect="1"/>
          </p:cNvPicPr>
          <p:nvPr/>
        </p:nvPicPr>
        <p:blipFill>
          <a:blip r:embed="rId2"/>
          <a:stretch>
            <a:fillRect/>
          </a:stretch>
        </p:blipFill>
        <p:spPr>
          <a:xfrm>
            <a:off x="55443" y="1600200"/>
            <a:ext cx="3657600" cy="3657600"/>
          </a:xfrm>
          <a:prstGeom prst="rect">
            <a:avLst/>
          </a:prstGeom>
        </p:spPr>
      </p:pic>
      <p:pic>
        <p:nvPicPr>
          <p:cNvPr id="6" name="Picture 5"/>
          <p:cNvPicPr>
            <a:picLocks noChangeAspect="1"/>
          </p:cNvPicPr>
          <p:nvPr/>
        </p:nvPicPr>
        <p:blipFill>
          <a:blip r:embed="rId3"/>
          <a:stretch>
            <a:fillRect/>
          </a:stretch>
        </p:blipFill>
        <p:spPr>
          <a:xfrm>
            <a:off x="3713043" y="1309906"/>
            <a:ext cx="3657600" cy="3719294"/>
          </a:xfrm>
          <a:prstGeom prst="rect">
            <a:avLst/>
          </a:prstGeom>
        </p:spPr>
      </p:pic>
      <p:sp>
        <p:nvSpPr>
          <p:cNvPr id="7" name="TextBox 6"/>
          <p:cNvSpPr txBox="1"/>
          <p:nvPr/>
        </p:nvSpPr>
        <p:spPr>
          <a:xfrm>
            <a:off x="2404635" y="5527207"/>
            <a:ext cx="1927322" cy="369332"/>
          </a:xfrm>
          <a:prstGeom prst="rect">
            <a:avLst/>
          </a:prstGeom>
          <a:noFill/>
        </p:spPr>
        <p:txBody>
          <a:bodyPr wrap="none" rtlCol="0">
            <a:spAutoFit/>
          </a:bodyPr>
          <a:lstStyle/>
          <a:p>
            <a:r>
              <a:rPr lang="en-US" dirty="0" smtClean="0"/>
              <a:t>Cytotoxicity assays</a:t>
            </a:r>
          </a:p>
        </p:txBody>
      </p:sp>
      <p:sp>
        <p:nvSpPr>
          <p:cNvPr id="8" name="Oval 7"/>
          <p:cNvSpPr/>
          <p:nvPr/>
        </p:nvSpPr>
        <p:spPr>
          <a:xfrm>
            <a:off x="2556824" y="2692822"/>
            <a:ext cx="990600" cy="5134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80043" y="3813307"/>
            <a:ext cx="990600" cy="5134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Elbow Connector 10"/>
          <p:cNvCxnSpPr>
            <a:stCxn id="7" idx="3"/>
            <a:endCxn id="9" idx="2"/>
          </p:cNvCxnSpPr>
          <p:nvPr/>
        </p:nvCxnSpPr>
        <p:spPr>
          <a:xfrm flipV="1">
            <a:off x="4331957" y="4070029"/>
            <a:ext cx="2048086" cy="1641844"/>
          </a:xfrm>
          <a:prstGeom prst="curved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0"/>
          <p:cNvCxnSpPr>
            <a:stCxn id="7" idx="0"/>
            <a:endCxn id="8" idx="4"/>
          </p:cNvCxnSpPr>
          <p:nvPr/>
        </p:nvCxnSpPr>
        <p:spPr>
          <a:xfrm rot="16200000" flipV="1">
            <a:off x="2049739" y="4208650"/>
            <a:ext cx="2320942" cy="316172"/>
          </a:xfrm>
          <a:prstGeom prst="curved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stretch>
            <a:fillRect/>
          </a:stretch>
        </p:blipFill>
        <p:spPr>
          <a:xfrm>
            <a:off x="7510383" y="2343603"/>
            <a:ext cx="1432547" cy="2170793"/>
          </a:xfrm>
          <a:prstGeom prst="rect">
            <a:avLst/>
          </a:prstGeom>
        </p:spPr>
      </p:pic>
    </p:spTree>
    <p:extLst>
      <p:ext uri="{BB962C8B-B14F-4D97-AF65-F5344CB8AC3E}">
        <p14:creationId xmlns:p14="http://schemas.microsoft.com/office/powerpoint/2010/main" val="277215484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6674" y="38100"/>
            <a:ext cx="3411940" cy="685800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6" name="Title 25"/>
          <p:cNvSpPr>
            <a:spLocks noGrp="1"/>
          </p:cNvSpPr>
          <p:nvPr>
            <p:ph type="title"/>
          </p:nvPr>
        </p:nvSpPr>
        <p:spPr>
          <a:xfrm>
            <a:off x="871415" y="149238"/>
            <a:ext cx="7868388" cy="484070"/>
          </a:xfrm>
          <a:prstGeom prst="rect">
            <a:avLst/>
          </a:prstGeom>
        </p:spPr>
        <p:txBody>
          <a:bodyPr/>
          <a:lstStyle/>
          <a:p>
            <a:r>
              <a:rPr lang="en-US" dirty="0" smtClean="0"/>
              <a:t>ER Agonist AUC vs. Uterotrophic Outcomes</a:t>
            </a:r>
            <a:endParaRPr lang="en-US" dirty="0"/>
          </a:p>
        </p:txBody>
      </p:sp>
      <p:grpSp>
        <p:nvGrpSpPr>
          <p:cNvPr id="31" name="Group 30"/>
          <p:cNvGrpSpPr/>
          <p:nvPr/>
        </p:nvGrpSpPr>
        <p:grpSpPr>
          <a:xfrm>
            <a:off x="58236" y="664380"/>
            <a:ext cx="8365152" cy="5739290"/>
            <a:chOff x="58236" y="698500"/>
            <a:chExt cx="8365152" cy="5739290"/>
          </a:xfrm>
        </p:grpSpPr>
        <p:grpSp>
          <p:nvGrpSpPr>
            <p:cNvPr id="30" name="Group 29"/>
            <p:cNvGrpSpPr/>
            <p:nvPr/>
          </p:nvGrpSpPr>
          <p:grpSpPr>
            <a:xfrm>
              <a:off x="58236" y="698500"/>
              <a:ext cx="8365152" cy="5537200"/>
              <a:chOff x="49705" y="974004"/>
              <a:chExt cx="8365152" cy="5537200"/>
            </a:xfrm>
          </p:grpSpPr>
          <p:pic>
            <p:nvPicPr>
              <p:cNvPr id="3" name="Picture 2" descr="tmp3918.tmp"/>
              <p:cNvPicPr>
                <a:picLocks/>
              </p:cNvPicPr>
              <p:nvPr/>
            </p:nvPicPr>
            <p:blipFill rotWithShape="1">
              <a:blip r:embed="rId2" cstate="print"/>
              <a:srcRect l="7982"/>
              <a:stretch/>
            </p:blipFill>
            <p:spPr>
              <a:xfrm>
                <a:off x="479821" y="974004"/>
                <a:ext cx="7935036" cy="5537200"/>
              </a:xfrm>
              <a:prstGeom prst="rect">
                <a:avLst/>
              </a:prstGeom>
            </p:spPr>
          </p:pic>
          <p:sp>
            <p:nvSpPr>
              <p:cNvPr id="7" name="TextBox 6"/>
              <p:cNvSpPr txBox="1"/>
              <p:nvPr/>
            </p:nvSpPr>
            <p:spPr>
              <a:xfrm>
                <a:off x="3391608" y="3647642"/>
                <a:ext cx="1571625" cy="369332"/>
              </a:xfrm>
              <a:prstGeom prst="rect">
                <a:avLst/>
              </a:prstGeom>
              <a:noFill/>
            </p:spPr>
            <p:txBody>
              <a:bodyPr wrap="square" rtlCol="0">
                <a:spAutoFit/>
              </a:bodyPr>
              <a:lstStyle/>
              <a:p>
                <a:r>
                  <a:rPr lang="en-US" dirty="0" err="1" smtClean="0"/>
                  <a:t>Kaempferol</a:t>
                </a:r>
                <a:endParaRPr lang="en-US" dirty="0"/>
              </a:p>
            </p:txBody>
          </p:sp>
          <p:pic>
            <p:nvPicPr>
              <p:cNvPr id="8" name="Picture 7" descr="250px-Kaempferol.svg copy.png"/>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240424" y="2690110"/>
                <a:ext cx="1600200" cy="908913"/>
              </a:xfrm>
              <a:prstGeom prst="rect">
                <a:avLst/>
              </a:prstGeom>
            </p:spPr>
          </p:pic>
          <p:pic>
            <p:nvPicPr>
              <p:cNvPr id="12" name="Picture 11" descr="d444.jpg"/>
              <p:cNvPicPr>
                <a:picLocks noChangeAspect="1"/>
              </p:cNvPicPr>
              <p:nvPr/>
            </p:nvPicPr>
            <p:blipFill>
              <a:blip r:embed="rId5" cstate="print"/>
              <a:stretch>
                <a:fillRect/>
              </a:stretch>
            </p:blipFill>
            <p:spPr>
              <a:xfrm>
                <a:off x="5951217" y="3516140"/>
                <a:ext cx="1475656" cy="1314450"/>
              </a:xfrm>
              <a:prstGeom prst="rect">
                <a:avLst/>
              </a:prstGeom>
            </p:spPr>
          </p:pic>
          <p:grpSp>
            <p:nvGrpSpPr>
              <p:cNvPr id="13" name="Group 12"/>
              <p:cNvGrpSpPr/>
              <p:nvPr/>
            </p:nvGrpSpPr>
            <p:grpSpPr>
              <a:xfrm>
                <a:off x="2424443" y="1176039"/>
                <a:ext cx="1276350" cy="772122"/>
                <a:chOff x="6629400" y="2133600"/>
                <a:chExt cx="1276350" cy="772122"/>
              </a:xfrm>
            </p:grpSpPr>
            <p:grpSp>
              <p:nvGrpSpPr>
                <p:cNvPr id="14" name="Group 12"/>
                <p:cNvGrpSpPr/>
                <p:nvPr/>
              </p:nvGrpSpPr>
              <p:grpSpPr>
                <a:xfrm>
                  <a:off x="6629400" y="2133600"/>
                  <a:ext cx="1276350" cy="772122"/>
                  <a:chOff x="7391400" y="4343400"/>
                  <a:chExt cx="1276350" cy="772122"/>
                </a:xfrm>
              </p:grpSpPr>
              <p:grpSp>
                <p:nvGrpSpPr>
                  <p:cNvPr id="16" name="Group 20"/>
                  <p:cNvGrpSpPr/>
                  <p:nvPr/>
                </p:nvGrpSpPr>
                <p:grpSpPr>
                  <a:xfrm>
                    <a:off x="7391400" y="4343400"/>
                    <a:ext cx="1276350" cy="772122"/>
                    <a:chOff x="7562850" y="1771650"/>
                    <a:chExt cx="1447800" cy="950304"/>
                  </a:xfrm>
                  <a:effectLst/>
                </p:grpSpPr>
                <p:sp>
                  <p:nvSpPr>
                    <p:cNvPr id="18" name="TextBox 17"/>
                    <p:cNvSpPr txBox="1"/>
                    <p:nvPr/>
                  </p:nvSpPr>
                  <p:spPr>
                    <a:xfrm>
                      <a:off x="7943850" y="2343152"/>
                      <a:ext cx="764048" cy="378802"/>
                    </a:xfrm>
                    <a:prstGeom prst="rect">
                      <a:avLst/>
                    </a:prstGeom>
                    <a:solidFill>
                      <a:schemeClr val="bg1"/>
                    </a:solidFill>
                    <a:ln>
                      <a:solidFill>
                        <a:schemeClr val="bg1"/>
                      </a:solidFill>
                    </a:ln>
                  </p:spPr>
                  <p:txBody>
                    <a:bodyPr wrap="none" rtlCol="0">
                      <a:spAutoFit/>
                    </a:bodyPr>
                    <a:lstStyle/>
                    <a:p>
                      <a:r>
                        <a:rPr lang="en-US" sz="1400" dirty="0" smtClean="0"/>
                        <a:t>Active</a:t>
                      </a:r>
                      <a:endParaRPr lang="en-US" sz="1400" dirty="0"/>
                    </a:p>
                  </p:txBody>
                </p:sp>
                <p:sp>
                  <p:nvSpPr>
                    <p:cNvPr id="19" name="TextBox 18"/>
                    <p:cNvSpPr txBox="1"/>
                    <p:nvPr/>
                  </p:nvSpPr>
                  <p:spPr>
                    <a:xfrm>
                      <a:off x="7952578" y="2057720"/>
                      <a:ext cx="911319" cy="378802"/>
                    </a:xfrm>
                    <a:prstGeom prst="rect">
                      <a:avLst/>
                    </a:prstGeom>
                    <a:solidFill>
                      <a:schemeClr val="bg1"/>
                    </a:solidFill>
                    <a:ln>
                      <a:solidFill>
                        <a:schemeClr val="bg1"/>
                      </a:solidFill>
                    </a:ln>
                  </p:spPr>
                  <p:txBody>
                    <a:bodyPr wrap="none" rtlCol="0">
                      <a:spAutoFit/>
                    </a:bodyPr>
                    <a:lstStyle/>
                    <a:p>
                      <a:r>
                        <a:rPr lang="en-US" sz="1400" dirty="0" smtClean="0"/>
                        <a:t>Inactive</a:t>
                      </a:r>
                      <a:endParaRPr lang="en-US" sz="1400" dirty="0"/>
                    </a:p>
                  </p:txBody>
                </p:sp>
                <p:sp>
                  <p:nvSpPr>
                    <p:cNvPr id="20" name="TextBox 19"/>
                    <p:cNvSpPr txBox="1"/>
                    <p:nvPr/>
                  </p:nvSpPr>
                  <p:spPr>
                    <a:xfrm>
                      <a:off x="7562850" y="1771650"/>
                      <a:ext cx="1297919" cy="338554"/>
                    </a:xfrm>
                    <a:prstGeom prst="rect">
                      <a:avLst/>
                    </a:prstGeom>
                    <a:solidFill>
                      <a:schemeClr val="bg1"/>
                    </a:solidFill>
                    <a:ln>
                      <a:solidFill>
                        <a:schemeClr val="bg1"/>
                      </a:solidFill>
                    </a:ln>
                  </p:spPr>
                  <p:txBody>
                    <a:bodyPr wrap="none" rtlCol="0">
                      <a:spAutoFit/>
                    </a:bodyPr>
                    <a:lstStyle/>
                    <a:p>
                      <a:r>
                        <a:rPr lang="en-US" sz="1600" dirty="0" smtClean="0"/>
                        <a:t>Uterotrophic</a:t>
                      </a:r>
                      <a:r>
                        <a:rPr lang="en-US" sz="1400" dirty="0" smtClean="0"/>
                        <a:t> </a:t>
                      </a:r>
                      <a:endParaRPr lang="en-US" sz="1400" dirty="0"/>
                    </a:p>
                  </p:txBody>
                </p:sp>
                <p:sp>
                  <p:nvSpPr>
                    <p:cNvPr id="21" name="Rectangle 20"/>
                    <p:cNvSpPr/>
                    <p:nvPr/>
                  </p:nvSpPr>
                  <p:spPr>
                    <a:xfrm>
                      <a:off x="7562850" y="1771650"/>
                      <a:ext cx="1447800" cy="914400"/>
                    </a:xfrm>
                    <a:prstGeom prst="rect">
                      <a:avLst/>
                    </a:prstGeom>
                    <a:noFill/>
                    <a:ln w="3175">
                      <a:solidFill>
                        <a:schemeClr val="tx1">
                          <a:lumMod val="50000"/>
                          <a:lumOff val="50000"/>
                          <a:alpha val="32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pic>
                <p:nvPicPr>
                  <p:cNvPr id="17" name="Picture 4"/>
                  <p:cNvPicPr>
                    <a:picLocks noChangeAspect="1" noChangeArrowheads="1"/>
                  </p:cNvPicPr>
                  <p:nvPr/>
                </p:nvPicPr>
                <p:blipFill>
                  <a:blip r:embed="rId6" cstate="print"/>
                  <a:srcRect/>
                  <a:stretch>
                    <a:fillRect/>
                  </a:stretch>
                </p:blipFill>
                <p:spPr bwMode="auto">
                  <a:xfrm>
                    <a:off x="7621749" y="4887678"/>
                    <a:ext cx="174171" cy="159657"/>
                  </a:xfrm>
                  <a:prstGeom prst="rect">
                    <a:avLst/>
                  </a:prstGeom>
                  <a:noFill/>
                  <a:ln w="9525">
                    <a:solidFill>
                      <a:schemeClr val="bg1"/>
                    </a:solidFill>
                    <a:miter lim="800000"/>
                    <a:headEnd/>
                    <a:tailEnd/>
                  </a:ln>
                </p:spPr>
              </p:pic>
            </p:grpSp>
            <p:pic>
              <p:nvPicPr>
                <p:cNvPr id="15" name="Picture 14" descr="Screen Shot 2015-03-20 at 9.54.34 A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3403" y="2428059"/>
                  <a:ext cx="165100" cy="171704"/>
                </a:xfrm>
                <a:prstGeom prst="rect">
                  <a:avLst/>
                </a:prstGeom>
              </p:spPr>
            </p:pic>
          </p:grpSp>
          <p:grpSp>
            <p:nvGrpSpPr>
              <p:cNvPr id="9" name="Group 43"/>
              <p:cNvGrpSpPr/>
              <p:nvPr/>
            </p:nvGrpSpPr>
            <p:grpSpPr>
              <a:xfrm>
                <a:off x="5992036" y="4771022"/>
                <a:ext cx="936818" cy="981075"/>
                <a:chOff x="6315076" y="4572000"/>
                <a:chExt cx="936818" cy="981075"/>
              </a:xfrm>
            </p:grpSpPr>
            <p:cxnSp>
              <p:nvCxnSpPr>
                <p:cNvPr id="10" name="Straight Arrow Connector 9"/>
                <p:cNvCxnSpPr/>
                <p:nvPr/>
              </p:nvCxnSpPr>
              <p:spPr>
                <a:xfrm flipH="1">
                  <a:off x="6315076" y="4953000"/>
                  <a:ext cx="466724" cy="6000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72276" y="4572000"/>
                  <a:ext cx="479618" cy="369332"/>
                </a:xfrm>
                <a:prstGeom prst="rect">
                  <a:avLst/>
                </a:prstGeom>
                <a:noFill/>
              </p:spPr>
              <p:txBody>
                <a:bodyPr wrap="none" rtlCol="0">
                  <a:spAutoFit/>
                </a:bodyPr>
                <a:lstStyle/>
                <a:p>
                  <a:r>
                    <a:rPr lang="en-US" dirty="0" smtClean="0"/>
                    <a:t>D4</a:t>
                  </a:r>
                  <a:endParaRPr lang="en-US" dirty="0"/>
                </a:p>
              </p:txBody>
            </p:sp>
          </p:grpSp>
          <p:cxnSp>
            <p:nvCxnSpPr>
              <p:cNvPr id="25" name="Straight Connector 24"/>
              <p:cNvCxnSpPr/>
              <p:nvPr/>
            </p:nvCxnSpPr>
            <p:spPr>
              <a:xfrm flipV="1">
                <a:off x="882788" y="5392511"/>
                <a:ext cx="6388000" cy="65368"/>
              </a:xfrm>
              <a:prstGeom prst="line">
                <a:avLst/>
              </a:prstGeom>
              <a:ln w="444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16200000">
                <a:off x="-1043445" y="3078740"/>
                <a:ext cx="2586410" cy="400110"/>
              </a:xfrm>
              <a:prstGeom prst="rect">
                <a:avLst/>
              </a:prstGeom>
            </p:spPr>
            <p:txBody>
              <a:bodyPr wrap="square">
                <a:spAutoFit/>
              </a:bodyPr>
              <a:lstStyle/>
              <a:p>
                <a:pPr marL="342900" indent="-342900"/>
                <a:r>
                  <a:rPr lang="en-US" sz="2000" b="1" dirty="0" smtClean="0"/>
                  <a:t>ER Agonist  AUC</a:t>
                </a:r>
              </a:p>
            </p:txBody>
          </p:sp>
        </p:grpSp>
        <p:sp>
          <p:nvSpPr>
            <p:cNvPr id="5" name="Rectangle 4"/>
            <p:cNvSpPr/>
            <p:nvPr/>
          </p:nvSpPr>
          <p:spPr>
            <a:xfrm>
              <a:off x="1933329" y="6037680"/>
              <a:ext cx="3252750" cy="400110"/>
            </a:xfrm>
            <a:prstGeom prst="rect">
              <a:avLst/>
            </a:prstGeom>
            <a:solidFill>
              <a:schemeClr val="bg1"/>
            </a:solidFill>
          </p:spPr>
          <p:txBody>
            <a:bodyPr wrap="none">
              <a:spAutoFit/>
            </a:bodyPr>
            <a:lstStyle/>
            <a:p>
              <a:pPr marL="342900" indent="-342900"/>
              <a:r>
                <a:rPr lang="en-US" sz="2000" b="1" dirty="0" smtClean="0"/>
                <a:t>Rank Order (ER Agonist AUC)</a:t>
              </a:r>
            </a:p>
          </p:txBody>
        </p:sp>
        <p:cxnSp>
          <p:nvCxnSpPr>
            <p:cNvPr id="6" name="Straight Arrow Connector 5"/>
            <p:cNvCxnSpPr/>
            <p:nvPr/>
          </p:nvCxnSpPr>
          <p:spPr>
            <a:xfrm flipH="1">
              <a:off x="3247739" y="3691164"/>
              <a:ext cx="304800" cy="3265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7772400" y="914400"/>
            <a:ext cx="8382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3215" y="801077"/>
            <a:ext cx="8382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9" name="Table 28"/>
          <p:cNvGraphicFramePr>
            <a:graphicFrameLocks noGrp="1"/>
          </p:cNvGraphicFramePr>
          <p:nvPr>
            <p:extLst/>
          </p:nvPr>
        </p:nvGraphicFramePr>
        <p:xfrm>
          <a:off x="5957622" y="711509"/>
          <a:ext cx="2988860" cy="2519602"/>
        </p:xfrm>
        <a:graphic>
          <a:graphicData uri="http://schemas.openxmlformats.org/drawingml/2006/table">
            <a:tbl>
              <a:tblPr bandRow="1">
                <a:effectLst>
                  <a:outerShdw blurRad="63500" sx="102000" sy="102000" algn="ctr" rotWithShape="0">
                    <a:prstClr val="black">
                      <a:alpha val="40000"/>
                    </a:prstClr>
                  </a:outerShdw>
                </a:effectLst>
                <a:tableStyleId>{7E9639D4-E3E2-4D34-9284-5A2195B3D0D7}</a:tableStyleId>
              </a:tblPr>
              <a:tblGrid>
                <a:gridCol w="1860770"/>
                <a:gridCol w="1128090"/>
              </a:tblGrid>
              <a:tr h="338387">
                <a:tc>
                  <a:txBody>
                    <a:bodyPr/>
                    <a:lstStyle/>
                    <a:p>
                      <a:r>
                        <a:rPr lang="en-US" sz="1600" dirty="0" smtClean="0"/>
                        <a:t>True Positive</a:t>
                      </a:r>
                      <a:endParaRPr lang="en-US" sz="1600" dirty="0"/>
                    </a:p>
                  </a:txBody>
                  <a:tcPr>
                    <a:solidFill>
                      <a:schemeClr val="bg1">
                        <a:lumMod val="95000"/>
                      </a:schemeClr>
                    </a:solidFill>
                  </a:tcPr>
                </a:tc>
                <a:tc>
                  <a:txBody>
                    <a:bodyPr/>
                    <a:lstStyle/>
                    <a:p>
                      <a:pPr algn="r"/>
                      <a:r>
                        <a:rPr lang="en-US" sz="1600" dirty="0" smtClean="0"/>
                        <a:t>29</a:t>
                      </a:r>
                      <a:endParaRPr lang="en-US" sz="1600" dirty="0"/>
                    </a:p>
                  </a:txBody>
                  <a:tcPr>
                    <a:solidFill>
                      <a:schemeClr val="bg1">
                        <a:lumMod val="95000"/>
                      </a:schemeClr>
                    </a:solidFill>
                  </a:tcPr>
                </a:tc>
              </a:tr>
              <a:tr h="394956">
                <a:tc>
                  <a:txBody>
                    <a:bodyPr/>
                    <a:lstStyle/>
                    <a:p>
                      <a:r>
                        <a:rPr lang="en-US" sz="1600" dirty="0" smtClean="0"/>
                        <a:t>True Negative</a:t>
                      </a:r>
                      <a:endParaRPr lang="en-US" sz="1600" dirty="0"/>
                    </a:p>
                  </a:txBody>
                  <a:tcPr>
                    <a:solidFill>
                      <a:schemeClr val="bg1">
                        <a:lumMod val="95000"/>
                      </a:schemeClr>
                    </a:solidFill>
                  </a:tcPr>
                </a:tc>
                <a:tc>
                  <a:txBody>
                    <a:bodyPr/>
                    <a:lstStyle/>
                    <a:p>
                      <a:pPr algn="r"/>
                      <a:r>
                        <a:rPr lang="en-US" sz="1600" dirty="0" smtClean="0"/>
                        <a:t>50</a:t>
                      </a:r>
                      <a:endParaRPr lang="en-US" sz="1600" dirty="0"/>
                    </a:p>
                  </a:txBody>
                  <a:tcPr>
                    <a:solidFill>
                      <a:schemeClr val="bg1">
                        <a:lumMod val="95000"/>
                      </a:schemeClr>
                    </a:solidFill>
                  </a:tcPr>
                </a:tc>
              </a:tr>
              <a:tr h="361665">
                <a:tc>
                  <a:txBody>
                    <a:bodyPr/>
                    <a:lstStyle/>
                    <a:p>
                      <a:r>
                        <a:rPr lang="en-US" sz="1600" dirty="0" smtClean="0"/>
                        <a:t>False Positive </a:t>
                      </a:r>
                      <a:endParaRPr lang="en-US" sz="1600" dirty="0"/>
                    </a:p>
                  </a:txBody>
                  <a:tcPr>
                    <a:solidFill>
                      <a:schemeClr val="bg1">
                        <a:lumMod val="95000"/>
                      </a:schemeClr>
                    </a:solidFill>
                  </a:tcPr>
                </a:tc>
                <a:tc>
                  <a:txBody>
                    <a:bodyPr/>
                    <a:lstStyle/>
                    <a:p>
                      <a:pPr algn="r"/>
                      <a:r>
                        <a:rPr lang="en-US" sz="1600" dirty="0" smtClean="0"/>
                        <a:t>1</a:t>
                      </a:r>
                      <a:endParaRPr lang="en-US" sz="1600" dirty="0"/>
                    </a:p>
                  </a:txBody>
                  <a:tcPr>
                    <a:solidFill>
                      <a:schemeClr val="bg1">
                        <a:lumMod val="95000"/>
                      </a:schemeClr>
                    </a:solidFill>
                  </a:tcPr>
                </a:tc>
              </a:tr>
              <a:tr h="409433">
                <a:tc>
                  <a:txBody>
                    <a:bodyPr/>
                    <a:lstStyle/>
                    <a:p>
                      <a:r>
                        <a:rPr lang="en-US" sz="1600" dirty="0" smtClean="0"/>
                        <a:t>False Negative</a:t>
                      </a:r>
                      <a:endParaRPr lang="en-US" sz="1600" dirty="0"/>
                    </a:p>
                  </a:txBody>
                  <a:tcPr>
                    <a:solidFill>
                      <a:schemeClr val="bg1">
                        <a:lumMod val="95000"/>
                      </a:schemeClr>
                    </a:solidFill>
                  </a:tcPr>
                </a:tc>
                <a:tc>
                  <a:txBody>
                    <a:bodyPr/>
                    <a:lstStyle/>
                    <a:p>
                      <a:pPr algn="r"/>
                      <a:r>
                        <a:rPr lang="en-US" sz="1600" dirty="0" smtClean="0"/>
                        <a:t>1</a:t>
                      </a:r>
                      <a:endParaRPr lang="en-US" sz="1600" dirty="0"/>
                    </a:p>
                  </a:txBody>
                  <a:tcPr>
                    <a:solidFill>
                      <a:schemeClr val="bg1">
                        <a:lumMod val="95000"/>
                      </a:schemeClr>
                    </a:solidFill>
                  </a:tcPr>
                </a:tc>
              </a:tr>
              <a:tr h="338387">
                <a:tc>
                  <a:txBody>
                    <a:bodyPr/>
                    <a:lstStyle/>
                    <a:p>
                      <a:r>
                        <a:rPr lang="en-US" sz="1600" b="1" dirty="0" smtClean="0"/>
                        <a:t>Accuracy </a:t>
                      </a:r>
                      <a:endParaRPr lang="en-US" sz="1600" b="1" dirty="0"/>
                    </a:p>
                  </a:txBody>
                  <a:tcPr>
                    <a:solidFill>
                      <a:schemeClr val="bg2"/>
                    </a:solidFill>
                  </a:tcPr>
                </a:tc>
                <a:tc>
                  <a:txBody>
                    <a:bodyPr/>
                    <a:lstStyle/>
                    <a:p>
                      <a:pPr algn="r"/>
                      <a:r>
                        <a:rPr lang="en-US" sz="1600" b="1" dirty="0" smtClean="0"/>
                        <a:t>0.97</a:t>
                      </a:r>
                      <a:endParaRPr lang="en-US" sz="1600" b="1" dirty="0"/>
                    </a:p>
                  </a:txBody>
                  <a:tcPr>
                    <a:solidFill>
                      <a:schemeClr val="bg2"/>
                    </a:solidFill>
                  </a:tcPr>
                </a:tc>
              </a:tr>
              <a:tr h="338387">
                <a:tc>
                  <a:txBody>
                    <a:bodyPr/>
                    <a:lstStyle/>
                    <a:p>
                      <a:r>
                        <a:rPr lang="en-US" sz="1600" b="1" dirty="0" smtClean="0"/>
                        <a:t>Sensitivity</a:t>
                      </a:r>
                      <a:endParaRPr lang="en-US" sz="1600" b="1" dirty="0"/>
                    </a:p>
                  </a:txBody>
                  <a:tcPr>
                    <a:solidFill>
                      <a:schemeClr val="bg2"/>
                    </a:solidFill>
                  </a:tcPr>
                </a:tc>
                <a:tc>
                  <a:txBody>
                    <a:bodyPr/>
                    <a:lstStyle/>
                    <a:p>
                      <a:pPr algn="r"/>
                      <a:r>
                        <a:rPr lang="en-US" sz="1600" b="1" dirty="0" smtClean="0"/>
                        <a:t>0.97</a:t>
                      </a:r>
                      <a:endParaRPr lang="en-US" sz="1600" b="1" dirty="0"/>
                    </a:p>
                  </a:txBody>
                  <a:tcPr>
                    <a:solidFill>
                      <a:schemeClr val="bg2"/>
                    </a:solidFill>
                  </a:tcPr>
                </a:tc>
              </a:tr>
              <a:tr h="338387">
                <a:tc>
                  <a:txBody>
                    <a:bodyPr/>
                    <a:lstStyle/>
                    <a:p>
                      <a:r>
                        <a:rPr lang="en-US" sz="1600" b="1" dirty="0" smtClean="0"/>
                        <a:t>Specificity</a:t>
                      </a:r>
                      <a:endParaRPr lang="en-US" sz="1600" b="1" dirty="0"/>
                    </a:p>
                  </a:txBody>
                  <a:tcPr>
                    <a:solidFill>
                      <a:schemeClr val="bg2"/>
                    </a:solidFill>
                  </a:tcPr>
                </a:tc>
                <a:tc>
                  <a:txBody>
                    <a:bodyPr/>
                    <a:lstStyle/>
                    <a:p>
                      <a:pPr algn="r"/>
                      <a:r>
                        <a:rPr lang="en-US" sz="1600" b="1" dirty="0" smtClean="0"/>
                        <a:t>0.98</a:t>
                      </a:r>
                      <a:endParaRPr lang="en-US" sz="1600" b="1" dirty="0"/>
                    </a:p>
                  </a:txBody>
                  <a:tcPr>
                    <a:solidFill>
                      <a:schemeClr val="bg2"/>
                    </a:solidFill>
                  </a:tcPr>
                </a:tc>
              </a:tr>
            </a:tbl>
          </a:graphicData>
        </a:graphic>
      </p:graphicFrame>
      <p:sp>
        <p:nvSpPr>
          <p:cNvPr id="27" name="Rectangle 26"/>
          <p:cNvSpPr/>
          <p:nvPr/>
        </p:nvSpPr>
        <p:spPr>
          <a:xfrm>
            <a:off x="4863591" y="6380988"/>
            <a:ext cx="4572000" cy="461665"/>
          </a:xfrm>
          <a:prstGeom prst="rect">
            <a:avLst/>
          </a:prstGeom>
        </p:spPr>
        <p:txBody>
          <a:bodyPr>
            <a:spAutoFit/>
          </a:bodyPr>
          <a:lstStyle/>
          <a:p>
            <a:r>
              <a:rPr lang="en-US" sz="1200" dirty="0" smtClean="0">
                <a:latin typeface="Calibri-Bold"/>
              </a:rPr>
              <a:t>Browne et al. Screening chemicals for estrogen receptor bioactivity using a computational model (ES&amp;T in press)</a:t>
            </a:r>
            <a:endParaRPr lang="en-US" sz="1200" dirty="0"/>
          </a:p>
        </p:txBody>
      </p:sp>
    </p:spTree>
    <p:extLst>
      <p:ext uri="{BB962C8B-B14F-4D97-AF65-F5344CB8AC3E}">
        <p14:creationId xmlns:p14="http://schemas.microsoft.com/office/powerpoint/2010/main" val="36478510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0" y="0"/>
            <a:ext cx="3411940" cy="685800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Rectangle 1"/>
          <p:cNvSpPr/>
          <p:nvPr/>
        </p:nvSpPr>
        <p:spPr bwMode="auto">
          <a:xfrm>
            <a:off x="0" y="5720156"/>
            <a:ext cx="2536944" cy="1137844"/>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Text Placeholder 8"/>
          <p:cNvSpPr>
            <a:spLocks noGrp="1"/>
          </p:cNvSpPr>
          <p:nvPr>
            <p:ph type="body" sz="quarter" idx="10"/>
          </p:nvPr>
        </p:nvSpPr>
        <p:spPr>
          <a:xfrm>
            <a:off x="3136020" y="1177416"/>
            <a:ext cx="3862710" cy="461986"/>
          </a:xfrm>
        </p:spPr>
        <p:txBody>
          <a:bodyPr/>
          <a:lstStyle/>
          <a:p>
            <a:r>
              <a:rPr lang="en-US" dirty="0" smtClean="0"/>
              <a:t>Immature Rat: BPA</a:t>
            </a:r>
            <a:endParaRPr lang="en-US" dirty="0"/>
          </a:p>
        </p:txBody>
      </p:sp>
      <p:sp>
        <p:nvSpPr>
          <p:cNvPr id="25" name="Title 2"/>
          <p:cNvSpPr>
            <a:spLocks noGrp="1"/>
          </p:cNvSpPr>
          <p:nvPr>
            <p:ph type="title"/>
          </p:nvPr>
        </p:nvSpPr>
        <p:spPr>
          <a:xfrm>
            <a:off x="2102362" y="80409"/>
            <a:ext cx="6415126" cy="876599"/>
          </a:xfrm>
          <a:prstGeom prst="rect">
            <a:avLst/>
          </a:prstGeom>
        </p:spPr>
        <p:txBody>
          <a:bodyPr>
            <a:noAutofit/>
          </a:bodyPr>
          <a:lstStyle/>
          <a:p>
            <a:r>
              <a:rPr lang="en-US" i="1" dirty="0" smtClean="0"/>
              <a:t>In vivo </a:t>
            </a:r>
            <a:r>
              <a:rPr lang="en-US" dirty="0" smtClean="0"/>
              <a:t>guideline studies have the same types of uncertainty as </a:t>
            </a:r>
            <a:r>
              <a:rPr lang="en-US" i="1" dirty="0" smtClean="0"/>
              <a:t>in vitro</a:t>
            </a:r>
            <a:endParaRPr lang="en-US" i="1" dirty="0"/>
          </a:p>
        </p:txBody>
      </p:sp>
      <p:grpSp>
        <p:nvGrpSpPr>
          <p:cNvPr id="10" name="Group 9"/>
          <p:cNvGrpSpPr/>
          <p:nvPr/>
        </p:nvGrpSpPr>
        <p:grpSpPr>
          <a:xfrm>
            <a:off x="640619" y="1639402"/>
            <a:ext cx="7482988" cy="5147965"/>
            <a:chOff x="1432413" y="1143000"/>
            <a:chExt cx="7482988" cy="5147965"/>
          </a:xfrm>
        </p:grpSpPr>
        <p:sp>
          <p:nvSpPr>
            <p:cNvPr id="14" name="TextBox 13"/>
            <p:cNvSpPr txBox="1"/>
            <p:nvPr/>
          </p:nvSpPr>
          <p:spPr>
            <a:xfrm rot="16200000">
              <a:off x="68482" y="3274482"/>
              <a:ext cx="3127972" cy="400110"/>
            </a:xfrm>
            <a:prstGeom prst="rect">
              <a:avLst/>
            </a:prstGeom>
            <a:noFill/>
          </p:spPr>
          <p:txBody>
            <a:bodyPr wrap="none" rtlCol="0">
              <a:spAutoFit/>
            </a:bodyPr>
            <a:lstStyle/>
            <a:p>
              <a:r>
                <a:rPr lang="en-US" b="1" dirty="0" smtClean="0"/>
                <a:t>LEL or MTD (mg/kg/day)</a:t>
              </a:r>
              <a:endParaRPr lang="en-US" b="1" dirty="0"/>
            </a:p>
          </p:txBody>
        </p:sp>
        <p:sp>
          <p:nvSpPr>
            <p:cNvPr id="13" name="TextBox 12"/>
            <p:cNvSpPr txBox="1"/>
            <p:nvPr/>
          </p:nvSpPr>
          <p:spPr>
            <a:xfrm>
              <a:off x="2667667" y="5819775"/>
              <a:ext cx="1450036" cy="461665"/>
            </a:xfrm>
            <a:prstGeom prst="rect">
              <a:avLst/>
            </a:prstGeom>
            <a:solidFill>
              <a:schemeClr val="bg1"/>
            </a:solidFill>
          </p:spPr>
          <p:txBody>
            <a:bodyPr wrap="none" rtlCol="0">
              <a:spAutoFit/>
            </a:bodyPr>
            <a:lstStyle/>
            <a:p>
              <a:r>
                <a:rPr lang="en-US" sz="2400" b="1" dirty="0" smtClean="0"/>
                <a:t>Injection</a:t>
              </a:r>
              <a:endParaRPr lang="en-US" sz="2400" b="1" dirty="0"/>
            </a:p>
          </p:txBody>
        </p:sp>
        <p:sp>
          <p:nvSpPr>
            <p:cNvPr id="24" name="TextBox 23"/>
            <p:cNvSpPr txBox="1"/>
            <p:nvPr/>
          </p:nvSpPr>
          <p:spPr>
            <a:xfrm>
              <a:off x="6029992" y="5829300"/>
              <a:ext cx="800520" cy="461665"/>
            </a:xfrm>
            <a:prstGeom prst="rect">
              <a:avLst/>
            </a:prstGeom>
            <a:solidFill>
              <a:schemeClr val="bg1"/>
            </a:solidFill>
          </p:spPr>
          <p:txBody>
            <a:bodyPr wrap="none" rtlCol="0">
              <a:spAutoFit/>
            </a:bodyPr>
            <a:lstStyle/>
            <a:p>
              <a:r>
                <a:rPr lang="en-US" sz="2400" b="1" dirty="0" smtClean="0"/>
                <a:t>Oral</a:t>
              </a:r>
              <a:endParaRPr lang="en-US" sz="2400" b="1" dirty="0"/>
            </a:p>
          </p:txBody>
        </p:sp>
        <p:sp>
          <p:nvSpPr>
            <p:cNvPr id="3" name="Rectangle 2"/>
            <p:cNvSpPr/>
            <p:nvPr/>
          </p:nvSpPr>
          <p:spPr>
            <a:xfrm>
              <a:off x="2934367" y="4191000"/>
              <a:ext cx="6096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448967" y="2514600"/>
              <a:ext cx="60960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049167" y="5410200"/>
              <a:ext cx="121920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20"/>
            <p:cNvGrpSpPr/>
            <p:nvPr/>
          </p:nvGrpSpPr>
          <p:grpSpPr>
            <a:xfrm>
              <a:off x="7391399" y="3352798"/>
              <a:ext cx="1524002" cy="914401"/>
              <a:chOff x="7562850" y="1771650"/>
              <a:chExt cx="1499251" cy="950302"/>
            </a:xfrm>
            <a:effectLst/>
          </p:grpSpPr>
          <p:sp>
            <p:nvSpPr>
              <p:cNvPr id="39" name="TextBox 38"/>
              <p:cNvSpPr txBox="1"/>
              <p:nvPr/>
            </p:nvSpPr>
            <p:spPr>
              <a:xfrm>
                <a:off x="7943850" y="2343150"/>
                <a:ext cx="876727" cy="378802"/>
              </a:xfrm>
              <a:prstGeom prst="rect">
                <a:avLst/>
              </a:prstGeom>
              <a:solidFill>
                <a:schemeClr val="bg1"/>
              </a:solidFill>
              <a:ln>
                <a:solidFill>
                  <a:schemeClr val="bg1"/>
                </a:solidFill>
              </a:ln>
            </p:spPr>
            <p:txBody>
              <a:bodyPr wrap="none" rtlCol="0">
                <a:spAutoFit/>
              </a:bodyPr>
              <a:lstStyle/>
              <a:p>
                <a:r>
                  <a:rPr lang="en-US" sz="1400" b="1" dirty="0" smtClean="0"/>
                  <a:t>Inactive</a:t>
                </a:r>
                <a:endParaRPr lang="en-US" sz="1400" b="1" dirty="0"/>
              </a:p>
            </p:txBody>
          </p:sp>
          <p:sp>
            <p:nvSpPr>
              <p:cNvPr id="40" name="TextBox 39"/>
              <p:cNvSpPr txBox="1"/>
              <p:nvPr/>
            </p:nvSpPr>
            <p:spPr>
              <a:xfrm>
                <a:off x="7952578" y="2057722"/>
                <a:ext cx="736716" cy="378803"/>
              </a:xfrm>
              <a:prstGeom prst="rect">
                <a:avLst/>
              </a:prstGeom>
              <a:solidFill>
                <a:schemeClr val="bg1"/>
              </a:solidFill>
              <a:ln>
                <a:solidFill>
                  <a:schemeClr val="bg1"/>
                </a:solidFill>
              </a:ln>
            </p:spPr>
            <p:txBody>
              <a:bodyPr wrap="none" rtlCol="0">
                <a:spAutoFit/>
              </a:bodyPr>
              <a:lstStyle/>
              <a:p>
                <a:r>
                  <a:rPr lang="en-US" sz="1400" b="1" dirty="0" smtClean="0"/>
                  <a:t>Active</a:t>
                </a:r>
                <a:endParaRPr lang="en-US" sz="1400" b="1" dirty="0"/>
              </a:p>
            </p:txBody>
          </p:sp>
          <p:sp>
            <p:nvSpPr>
              <p:cNvPr id="41" name="TextBox 40"/>
              <p:cNvSpPr txBox="1"/>
              <p:nvPr/>
            </p:nvSpPr>
            <p:spPr>
              <a:xfrm>
                <a:off x="7562850" y="1771651"/>
                <a:ext cx="1499251" cy="351846"/>
              </a:xfrm>
              <a:prstGeom prst="rect">
                <a:avLst/>
              </a:prstGeom>
              <a:solidFill>
                <a:schemeClr val="bg1"/>
              </a:solidFill>
              <a:ln>
                <a:solidFill>
                  <a:schemeClr val="bg1"/>
                </a:solidFill>
              </a:ln>
            </p:spPr>
            <p:txBody>
              <a:bodyPr wrap="square" rtlCol="0">
                <a:spAutoFit/>
              </a:bodyPr>
              <a:lstStyle/>
              <a:p>
                <a:r>
                  <a:rPr lang="en-US" sz="1600" b="1" dirty="0" smtClean="0"/>
                  <a:t>Uterotrophic</a:t>
                </a:r>
                <a:r>
                  <a:rPr lang="en-US" sz="1400" b="1" dirty="0" smtClean="0"/>
                  <a:t> </a:t>
                </a:r>
                <a:endParaRPr lang="en-US" sz="1400" b="1" dirty="0"/>
              </a:p>
            </p:txBody>
          </p:sp>
          <p:sp>
            <p:nvSpPr>
              <p:cNvPr id="42" name="Rectangle 41"/>
              <p:cNvSpPr/>
              <p:nvPr/>
            </p:nvSpPr>
            <p:spPr>
              <a:xfrm>
                <a:off x="7562850" y="1771650"/>
                <a:ext cx="1447800" cy="914400"/>
              </a:xfrm>
              <a:prstGeom prst="rect">
                <a:avLst/>
              </a:prstGeom>
              <a:noFill/>
              <a:ln w="3175">
                <a:solidFill>
                  <a:schemeClr val="tx1">
                    <a:lumMod val="50000"/>
                    <a:lumOff val="50000"/>
                    <a:alpha val="32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grpSp>
        <p:pic>
          <p:nvPicPr>
            <p:cNvPr id="37" name="Picture 4"/>
            <p:cNvPicPr>
              <a:picLocks noChangeAspect="1" noChangeArrowheads="1"/>
            </p:cNvPicPr>
            <p:nvPr/>
          </p:nvPicPr>
          <p:blipFill>
            <a:blip r:embed="rId3" cstate="print"/>
            <a:srcRect/>
            <a:stretch>
              <a:fillRect/>
            </a:stretch>
          </p:blipFill>
          <p:spPr bwMode="auto">
            <a:xfrm>
              <a:off x="7630104" y="3679828"/>
              <a:ext cx="174171" cy="159657"/>
            </a:xfrm>
            <a:prstGeom prst="rect">
              <a:avLst/>
            </a:prstGeom>
            <a:noFill/>
            <a:ln w="9525">
              <a:solidFill>
                <a:schemeClr val="bg1"/>
              </a:solidFill>
              <a:miter lim="800000"/>
              <a:headEnd/>
              <a:tailEnd/>
            </a:ln>
          </p:spPr>
        </p:pic>
        <p:pic>
          <p:nvPicPr>
            <p:cNvPr id="38" name="Picture 5"/>
            <p:cNvPicPr>
              <a:picLocks noChangeAspect="1" noChangeArrowheads="1"/>
            </p:cNvPicPr>
            <p:nvPr/>
          </p:nvPicPr>
          <p:blipFill>
            <a:blip r:embed="rId4" cstate="print"/>
            <a:srcRect/>
            <a:stretch>
              <a:fillRect/>
            </a:stretch>
          </p:blipFill>
          <p:spPr bwMode="auto">
            <a:xfrm>
              <a:off x="7638057" y="3912787"/>
              <a:ext cx="152400" cy="152400"/>
            </a:xfrm>
            <a:prstGeom prst="rect">
              <a:avLst/>
            </a:prstGeom>
            <a:noFill/>
            <a:ln w="9525">
              <a:solidFill>
                <a:schemeClr val="bg1"/>
              </a:solidFill>
              <a:miter lim="800000"/>
              <a:headEnd/>
              <a:tailEnd/>
            </a:ln>
          </p:spPr>
        </p:pic>
        <p:grpSp>
          <p:nvGrpSpPr>
            <p:cNvPr id="5" name="Group 46"/>
            <p:cNvGrpSpPr/>
            <p:nvPr/>
          </p:nvGrpSpPr>
          <p:grpSpPr>
            <a:xfrm>
              <a:off x="2644140" y="1225732"/>
              <a:ext cx="4032069" cy="3193868"/>
              <a:chOff x="2644140" y="1225732"/>
              <a:chExt cx="4032069" cy="3193868"/>
            </a:xfrm>
          </p:grpSpPr>
          <p:sp>
            <p:nvSpPr>
              <p:cNvPr id="44" name="Rectangle 43"/>
              <p:cNvSpPr/>
              <p:nvPr/>
            </p:nvSpPr>
            <p:spPr>
              <a:xfrm>
                <a:off x="3181350" y="4038600"/>
                <a:ext cx="55245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644140" y="1225732"/>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371409" y="2313213"/>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841" name="Picture 1"/>
            <p:cNvPicPr>
              <a:picLocks noChangeAspect="1" noChangeArrowheads="1"/>
            </p:cNvPicPr>
            <p:nvPr/>
          </p:nvPicPr>
          <p:blipFill>
            <a:blip r:embed="rId5" cstate="print"/>
            <a:srcRect/>
            <a:stretch>
              <a:fillRect/>
            </a:stretch>
          </p:blipFill>
          <p:spPr bwMode="auto">
            <a:xfrm>
              <a:off x="1905000" y="1143000"/>
              <a:ext cx="5259134" cy="4729163"/>
            </a:xfrm>
            <a:prstGeom prst="rect">
              <a:avLst/>
            </a:prstGeom>
            <a:noFill/>
            <a:ln w="9525">
              <a:noFill/>
              <a:miter lim="800000"/>
              <a:headEnd/>
              <a:tailEnd/>
            </a:ln>
          </p:spPr>
        </p:pic>
      </p:grpSp>
    </p:spTree>
    <p:extLst>
      <p:ext uri="{BB962C8B-B14F-4D97-AF65-F5344CB8AC3E}">
        <p14:creationId xmlns:p14="http://schemas.microsoft.com/office/powerpoint/2010/main" val="19692495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2876046" y="1384300"/>
            <a:ext cx="5785353" cy="5433536"/>
            <a:chOff x="4438747" y="982887"/>
            <a:chExt cx="4132426" cy="4608021"/>
          </a:xfrm>
        </p:grpSpPr>
        <p:sp>
          <p:nvSpPr>
            <p:cNvPr id="9" name="TextBox 11"/>
            <p:cNvSpPr txBox="1">
              <a:spLocks noChangeArrowheads="1"/>
            </p:cNvSpPr>
            <p:nvPr/>
          </p:nvSpPr>
          <p:spPr bwMode="auto">
            <a:xfrm>
              <a:off x="4438747" y="3679414"/>
              <a:ext cx="1753025" cy="600337"/>
            </a:xfrm>
            <a:prstGeom prst="rect">
              <a:avLst/>
            </a:prstGeom>
            <a:noFill/>
            <a:ln w="9525">
              <a:noFill/>
              <a:miter lim="800000"/>
              <a:headEnd/>
              <a:tailEnd/>
            </a:ln>
          </p:spPr>
          <p:txBody>
            <a:bodyPr wrap="square">
              <a:spAutoFit/>
            </a:bodyPr>
            <a:lstStyle/>
            <a:p>
              <a:pPr algn="r"/>
              <a:r>
                <a:rPr lang="en-US" b="0" dirty="0" smtClean="0"/>
                <a:t>Potential Exposure:</a:t>
              </a:r>
            </a:p>
            <a:p>
              <a:pPr algn="r"/>
              <a:r>
                <a:rPr lang="en-US" b="0" dirty="0" smtClean="0"/>
                <a:t> ExpoCast</a:t>
              </a:r>
              <a:endParaRPr lang="en-US" b="0" dirty="0"/>
            </a:p>
          </p:txBody>
        </p:sp>
        <p:sp>
          <p:nvSpPr>
            <p:cNvPr id="10" name="Freeform 9"/>
            <p:cNvSpPr/>
            <p:nvPr/>
          </p:nvSpPr>
          <p:spPr bwMode="auto">
            <a:xfrm rot="5400000">
              <a:off x="5847638" y="2474406"/>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Freeform 10"/>
            <p:cNvSpPr/>
            <p:nvPr/>
          </p:nvSpPr>
          <p:spPr bwMode="auto">
            <a:xfrm rot="5400000">
              <a:off x="5847638" y="4047568"/>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rgbClr val="39E739">
                <a:alpha val="4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12" name="Straight Arrow Connector 11"/>
            <p:cNvCxnSpPr/>
            <p:nvPr/>
          </p:nvCxnSpPr>
          <p:spPr bwMode="auto">
            <a:xfrm flipV="1">
              <a:off x="6191771" y="1352219"/>
              <a:ext cx="1" cy="387030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TextBox 11"/>
            <p:cNvSpPr txBox="1">
              <a:spLocks noChangeArrowheads="1"/>
            </p:cNvSpPr>
            <p:nvPr/>
          </p:nvSpPr>
          <p:spPr bwMode="auto">
            <a:xfrm>
              <a:off x="5349231" y="982887"/>
              <a:ext cx="1323074" cy="339321"/>
            </a:xfrm>
            <a:prstGeom prst="rect">
              <a:avLst/>
            </a:prstGeom>
            <a:noFill/>
            <a:ln w="9525">
              <a:noFill/>
              <a:miter lim="800000"/>
              <a:headEnd/>
              <a:tailEnd/>
            </a:ln>
          </p:spPr>
          <p:txBody>
            <a:bodyPr wrap="none">
              <a:spAutoFit/>
            </a:bodyPr>
            <a:lstStyle/>
            <a:p>
              <a:r>
                <a:rPr lang="en-US" dirty="0" smtClean="0"/>
                <a:t>m</a:t>
              </a:r>
              <a:r>
                <a:rPr lang="en-US" b="0" dirty="0" smtClean="0"/>
                <a:t>g/kg BW/day</a:t>
              </a:r>
              <a:endParaRPr lang="en-US" b="0" dirty="0"/>
            </a:p>
          </p:txBody>
        </p:sp>
        <p:sp>
          <p:nvSpPr>
            <p:cNvPr id="14" name="TextBox 11"/>
            <p:cNvSpPr txBox="1">
              <a:spLocks noChangeArrowheads="1"/>
            </p:cNvSpPr>
            <p:nvPr/>
          </p:nvSpPr>
          <p:spPr bwMode="auto">
            <a:xfrm>
              <a:off x="4506695" y="1943469"/>
              <a:ext cx="1685077" cy="600337"/>
            </a:xfrm>
            <a:prstGeom prst="rect">
              <a:avLst/>
            </a:prstGeom>
            <a:noFill/>
            <a:ln w="9525">
              <a:noFill/>
              <a:miter lim="800000"/>
              <a:headEnd/>
              <a:tailEnd/>
            </a:ln>
          </p:spPr>
          <p:txBody>
            <a:bodyPr wrap="square">
              <a:spAutoFit/>
            </a:bodyPr>
            <a:lstStyle/>
            <a:p>
              <a:pPr algn="r"/>
              <a:r>
                <a:rPr lang="en-US" dirty="0" smtClean="0"/>
                <a:t>Potential Hazard: </a:t>
              </a:r>
            </a:p>
            <a:p>
              <a:pPr algn="r"/>
              <a:r>
                <a:rPr lang="en-US" i="1" dirty="0" smtClean="0"/>
                <a:t>In Vitro </a:t>
              </a:r>
              <a:r>
                <a:rPr lang="en-US" dirty="0" smtClean="0"/>
                <a:t>+ HTTK</a:t>
              </a:r>
              <a:endParaRPr lang="en-US" b="0" dirty="0"/>
            </a:p>
          </p:txBody>
        </p:sp>
        <p:sp>
          <p:nvSpPr>
            <p:cNvPr id="15" name="Freeform 14"/>
            <p:cNvSpPr/>
            <p:nvPr/>
          </p:nvSpPr>
          <p:spPr bwMode="auto">
            <a:xfrm rot="5400000">
              <a:off x="6523031" y="2533954"/>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Freeform 15"/>
            <p:cNvSpPr/>
            <p:nvPr/>
          </p:nvSpPr>
          <p:spPr bwMode="auto">
            <a:xfrm rot="5400000">
              <a:off x="6523030" y="3664666"/>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rgbClr val="39E739">
                <a:alpha val="4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Freeform 16"/>
            <p:cNvSpPr/>
            <p:nvPr/>
          </p:nvSpPr>
          <p:spPr bwMode="auto">
            <a:xfrm rot="5400000">
              <a:off x="7233988" y="2602227"/>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1" charset="-128"/>
              </a:endParaRPr>
            </a:p>
          </p:txBody>
        </p:sp>
        <p:sp>
          <p:nvSpPr>
            <p:cNvPr id="18" name="Freeform 17"/>
            <p:cNvSpPr/>
            <p:nvPr/>
          </p:nvSpPr>
          <p:spPr bwMode="auto">
            <a:xfrm rot="5400000">
              <a:off x="7865434" y="2653571"/>
              <a:ext cx="447920" cy="688261"/>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rgbClr val="39E739">
                <a:alpha val="4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1" charset="-128"/>
              </a:endParaRPr>
            </a:p>
          </p:txBody>
        </p:sp>
        <p:sp>
          <p:nvSpPr>
            <p:cNvPr id="19" name="TextBox 11"/>
            <p:cNvSpPr txBox="1">
              <a:spLocks noChangeArrowheads="1"/>
            </p:cNvSpPr>
            <p:nvPr/>
          </p:nvSpPr>
          <p:spPr bwMode="auto">
            <a:xfrm>
              <a:off x="6158156" y="5037853"/>
              <a:ext cx="830411" cy="548134"/>
            </a:xfrm>
            <a:prstGeom prst="rect">
              <a:avLst/>
            </a:prstGeom>
            <a:noFill/>
            <a:ln w="9525">
              <a:noFill/>
              <a:miter lim="800000"/>
              <a:headEnd/>
              <a:tailEnd/>
            </a:ln>
          </p:spPr>
          <p:txBody>
            <a:bodyPr wrap="square">
              <a:spAutoFit/>
            </a:bodyPr>
            <a:lstStyle/>
            <a:p>
              <a:r>
                <a:rPr lang="en-US" sz="1800" dirty="0" smtClean="0"/>
                <a:t>Low</a:t>
              </a:r>
            </a:p>
            <a:p>
              <a:r>
                <a:rPr lang="en-US" sz="1800" dirty="0" smtClean="0"/>
                <a:t>Priority</a:t>
              </a:r>
            </a:p>
          </p:txBody>
        </p:sp>
        <p:sp>
          <p:nvSpPr>
            <p:cNvPr id="20" name="TextBox 11"/>
            <p:cNvSpPr txBox="1">
              <a:spLocks noChangeArrowheads="1"/>
            </p:cNvSpPr>
            <p:nvPr/>
          </p:nvSpPr>
          <p:spPr bwMode="auto">
            <a:xfrm>
              <a:off x="6914428" y="5042774"/>
              <a:ext cx="761984" cy="548134"/>
            </a:xfrm>
            <a:prstGeom prst="rect">
              <a:avLst/>
            </a:prstGeom>
            <a:noFill/>
            <a:ln w="9525">
              <a:noFill/>
              <a:miter lim="800000"/>
              <a:headEnd/>
              <a:tailEnd/>
            </a:ln>
          </p:spPr>
          <p:txBody>
            <a:bodyPr wrap="square">
              <a:spAutoFit/>
            </a:bodyPr>
            <a:lstStyle/>
            <a:p>
              <a:r>
                <a:rPr lang="en-US" sz="1800" dirty="0" smtClean="0"/>
                <a:t>Medium</a:t>
              </a:r>
            </a:p>
            <a:p>
              <a:r>
                <a:rPr lang="en-US" sz="1800" b="0" dirty="0" smtClean="0"/>
                <a:t>Priority</a:t>
              </a:r>
              <a:endParaRPr lang="en-US" sz="1800" b="0" dirty="0"/>
            </a:p>
          </p:txBody>
        </p:sp>
        <p:sp>
          <p:nvSpPr>
            <p:cNvPr id="21" name="TextBox 11"/>
            <p:cNvSpPr txBox="1">
              <a:spLocks noChangeArrowheads="1"/>
            </p:cNvSpPr>
            <p:nvPr/>
          </p:nvSpPr>
          <p:spPr bwMode="auto">
            <a:xfrm>
              <a:off x="7676412" y="5037862"/>
              <a:ext cx="894761" cy="548134"/>
            </a:xfrm>
            <a:prstGeom prst="rect">
              <a:avLst/>
            </a:prstGeom>
            <a:noFill/>
            <a:ln w="9525">
              <a:noFill/>
              <a:miter lim="800000"/>
              <a:headEnd/>
              <a:tailEnd/>
            </a:ln>
          </p:spPr>
          <p:txBody>
            <a:bodyPr wrap="square">
              <a:spAutoFit/>
            </a:bodyPr>
            <a:lstStyle/>
            <a:p>
              <a:r>
                <a:rPr lang="en-US" sz="1800" dirty="0" smtClean="0"/>
                <a:t>High</a:t>
              </a:r>
            </a:p>
            <a:p>
              <a:r>
                <a:rPr lang="en-US" sz="1800" b="0" dirty="0" smtClean="0"/>
                <a:t>Priority</a:t>
              </a:r>
              <a:endParaRPr lang="en-US" sz="1800" b="0" dirty="0"/>
            </a:p>
          </p:txBody>
        </p:sp>
      </p:grpSp>
      <p:sp>
        <p:nvSpPr>
          <p:cNvPr id="22" name="Title 21"/>
          <p:cNvSpPr>
            <a:spLocks noGrp="1"/>
          </p:cNvSpPr>
          <p:nvPr>
            <p:ph type="title"/>
          </p:nvPr>
        </p:nvSpPr>
        <p:spPr>
          <a:xfrm>
            <a:off x="2164831" y="432318"/>
            <a:ext cx="6798860" cy="392483"/>
          </a:xfrm>
          <a:effectLst>
            <a:outerShdw blurRad="50800" dist="38100" dir="2700000" algn="tl" rotWithShape="0">
              <a:schemeClr val="bg1">
                <a:alpha val="40000"/>
              </a:schemeClr>
            </a:outerShdw>
          </a:effectLst>
        </p:spPr>
        <p:txBody>
          <a:bodyPr>
            <a:noAutofit/>
          </a:bodyPr>
          <a:lstStyle/>
          <a:p>
            <a:r>
              <a:rPr lang="en-US" dirty="0" smtClean="0"/>
              <a:t>Risk-based Prioritization</a:t>
            </a:r>
            <a:br>
              <a:rPr lang="en-US" dirty="0" smtClean="0"/>
            </a:br>
            <a:r>
              <a:rPr lang="en-US" dirty="0" smtClean="0"/>
              <a:t>Hazard + Exposure</a:t>
            </a:r>
            <a:endParaRPr lang="en-US" dirty="0"/>
          </a:p>
        </p:txBody>
      </p:sp>
      <p:sp>
        <p:nvSpPr>
          <p:cNvPr id="5" name="TextBox 4"/>
          <p:cNvSpPr txBox="1"/>
          <p:nvPr/>
        </p:nvSpPr>
        <p:spPr>
          <a:xfrm>
            <a:off x="292100" y="2641600"/>
            <a:ext cx="2603500" cy="1514261"/>
          </a:xfrm>
          <a:prstGeom prst="rect">
            <a:avLst/>
          </a:prstGeom>
          <a:noFill/>
          <a:ln>
            <a:solidFill>
              <a:schemeClr val="tx1"/>
            </a:solidFill>
          </a:ln>
        </p:spPr>
        <p:txBody>
          <a:bodyPr wrap="square" rtlCol="0">
            <a:spAutoFit/>
          </a:bodyPr>
          <a:lstStyle/>
          <a:p>
            <a:pPr>
              <a:lnSpc>
                <a:spcPct val="130000"/>
              </a:lnSpc>
            </a:pPr>
            <a:r>
              <a:rPr lang="en-US" sz="2400" dirty="0" smtClean="0"/>
              <a:t>Semi-quantitative</a:t>
            </a:r>
            <a:endParaRPr lang="en-US" sz="2400" dirty="0"/>
          </a:p>
          <a:p>
            <a:pPr>
              <a:lnSpc>
                <a:spcPct val="130000"/>
              </a:lnSpc>
            </a:pPr>
            <a:r>
              <a:rPr lang="en-US" sz="2400" i="1" dirty="0" smtClean="0"/>
              <a:t>In Vitro </a:t>
            </a:r>
            <a:r>
              <a:rPr lang="en-US" sz="2400" dirty="0" smtClean="0"/>
              <a:t>to </a:t>
            </a:r>
            <a:r>
              <a:rPr lang="en-US" sz="2400" i="1" dirty="0" smtClean="0"/>
              <a:t>In Vivo</a:t>
            </a:r>
            <a:endParaRPr lang="en-US" sz="2400" i="1" dirty="0"/>
          </a:p>
          <a:p>
            <a:pPr>
              <a:lnSpc>
                <a:spcPct val="130000"/>
              </a:lnSpc>
            </a:pPr>
            <a:r>
              <a:rPr lang="en-US" sz="2400" dirty="0" smtClean="0"/>
              <a:t>Approach</a:t>
            </a:r>
            <a:endParaRPr lang="en-US" sz="2400" dirty="0"/>
          </a:p>
        </p:txBody>
      </p:sp>
    </p:spTree>
    <p:extLst>
      <p:ext uri="{BB962C8B-B14F-4D97-AF65-F5344CB8AC3E}">
        <p14:creationId xmlns:p14="http://schemas.microsoft.com/office/powerpoint/2010/main" val="4040426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322" y="382397"/>
            <a:ext cx="4997042" cy="666227"/>
          </a:xfrm>
        </p:spPr>
        <p:txBody>
          <a:bodyPr/>
          <a:lstStyle/>
          <a:p>
            <a:r>
              <a:rPr lang="en-US" sz="2400" dirty="0" smtClean="0"/>
              <a:t>High-Throughput Risk Assessment (HTRA)</a:t>
            </a:r>
            <a:endParaRPr lang="en-US" sz="2400" dirty="0"/>
          </a:p>
        </p:txBody>
      </p:sp>
      <p:sp>
        <p:nvSpPr>
          <p:cNvPr id="3" name="Content Placeholder 2"/>
          <p:cNvSpPr>
            <a:spLocks noGrp="1"/>
          </p:cNvSpPr>
          <p:nvPr>
            <p:ph idx="1"/>
          </p:nvPr>
        </p:nvSpPr>
        <p:spPr>
          <a:xfrm>
            <a:off x="685800" y="1219200"/>
            <a:ext cx="7848600" cy="4724400"/>
          </a:xfrm>
        </p:spPr>
        <p:txBody>
          <a:bodyPr/>
          <a:lstStyle/>
          <a:p>
            <a:r>
              <a:rPr lang="en-US" dirty="0" smtClean="0"/>
              <a:t>Risk assessment  approach</a:t>
            </a:r>
          </a:p>
          <a:p>
            <a:pPr lvl="1"/>
            <a:r>
              <a:rPr lang="en-US" dirty="0" smtClean="0"/>
              <a:t>Estimate upper dose that is still protective</a:t>
            </a:r>
          </a:p>
          <a:p>
            <a:pPr lvl="1"/>
            <a:r>
              <a:rPr lang="en-US" dirty="0" smtClean="0"/>
              <a:t>RfD, BMD are standard, animal-based quantities</a:t>
            </a:r>
          </a:p>
          <a:p>
            <a:pPr lvl="1"/>
            <a:r>
              <a:rPr lang="en-US" dirty="0" smtClean="0"/>
              <a:t>Compare to estimated steady state exposure levels</a:t>
            </a:r>
          </a:p>
          <a:p>
            <a:pPr lvl="1"/>
            <a:endParaRPr lang="en-US" dirty="0" smtClean="0"/>
          </a:p>
          <a:p>
            <a:r>
              <a:rPr lang="en-US" dirty="0" smtClean="0"/>
              <a:t>Contributions of high-throughput methods</a:t>
            </a:r>
          </a:p>
          <a:p>
            <a:pPr lvl="1"/>
            <a:r>
              <a:rPr lang="en-US" dirty="0" smtClean="0"/>
              <a:t>Focus on molecular pathways whose perturbation can lead to adversity</a:t>
            </a:r>
          </a:p>
          <a:p>
            <a:pPr lvl="1"/>
            <a:r>
              <a:rPr lang="en-US" dirty="0" smtClean="0"/>
              <a:t>Screen hundreds to thousands of chemicals in </a:t>
            </a:r>
            <a:r>
              <a:rPr lang="en-US" i="1" dirty="0" smtClean="0"/>
              <a:t>in vitro </a:t>
            </a:r>
            <a:r>
              <a:rPr lang="en-US" dirty="0" smtClean="0"/>
              <a:t>assays for those targets</a:t>
            </a:r>
          </a:p>
          <a:p>
            <a:pPr lvl="1"/>
            <a:r>
              <a:rPr lang="en-US" dirty="0" smtClean="0"/>
              <a:t>Estimate oral dose using H-T pharmacokinetic modeling</a:t>
            </a:r>
          </a:p>
          <a:p>
            <a:pPr lvl="1"/>
            <a:endParaRPr lang="en-US" dirty="0" smtClean="0"/>
          </a:p>
          <a:p>
            <a:r>
              <a:rPr lang="en-US" dirty="0" smtClean="0"/>
              <a:t>Incorporate population variability and uncertainty</a:t>
            </a:r>
            <a:endParaRPr lang="en-US" dirty="0"/>
          </a:p>
        </p:txBody>
      </p:sp>
      <p:sp>
        <p:nvSpPr>
          <p:cNvPr id="4" name="Slide Number Placeholder 3"/>
          <p:cNvSpPr>
            <a:spLocks noGrp="1"/>
          </p:cNvSpPr>
          <p:nvPr>
            <p:ph type="sldNum" sz="quarter" idx="10"/>
          </p:nvPr>
        </p:nvSpPr>
        <p:spPr/>
        <p:txBody>
          <a:bodyPr/>
          <a:lstStyle/>
          <a:p>
            <a:pPr>
              <a:defRPr/>
            </a:pPr>
            <a:fld id="{46B73DBA-4F12-402C-AFC3-E98E4E1745A8}" type="slidenum">
              <a:rPr lang="en-US" smtClean="0"/>
              <a:pPr>
                <a:defRPr/>
              </a:pPr>
              <a:t>18</a:t>
            </a:fld>
            <a:endParaRPr lang="en-US"/>
          </a:p>
        </p:txBody>
      </p:sp>
    </p:spTree>
    <p:extLst>
      <p:ext uri="{BB962C8B-B14F-4D97-AF65-F5344CB8AC3E}">
        <p14:creationId xmlns:p14="http://schemas.microsoft.com/office/powerpoint/2010/main" val="3574608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1" y="0"/>
            <a:ext cx="45720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9" name="Title 18"/>
          <p:cNvSpPr>
            <a:spLocks noGrp="1"/>
          </p:cNvSpPr>
          <p:nvPr>
            <p:ph type="title"/>
          </p:nvPr>
        </p:nvSpPr>
        <p:spPr/>
        <p:txBody>
          <a:bodyPr/>
          <a:lstStyle/>
          <a:p>
            <a:r>
              <a:rPr lang="en-US" dirty="0" smtClean="0"/>
              <a:t>Problem Statement</a:t>
            </a:r>
            <a:endParaRPr lang="en-US" dirty="0"/>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a:t>
            </a:fld>
            <a:endParaRPr lang="en-US" sz="1000" b="1" kern="1200" dirty="0">
              <a:solidFill>
                <a:srgbClr val="003F69"/>
              </a:solidFill>
              <a:latin typeface="Arial" charset="0"/>
              <a:ea typeface="ＭＳ Ｐゴシック" pitchFamily="1" charset="-128"/>
              <a:cs typeface="+mn-cs"/>
            </a:endParaRPr>
          </a:p>
        </p:txBody>
      </p:sp>
      <p:grpSp>
        <p:nvGrpSpPr>
          <p:cNvPr id="12" name="Group 11"/>
          <p:cNvGrpSpPr/>
          <p:nvPr/>
        </p:nvGrpSpPr>
        <p:grpSpPr>
          <a:xfrm>
            <a:off x="738232" y="1132513"/>
            <a:ext cx="7290033" cy="2769765"/>
            <a:chOff x="738232" y="1132513"/>
            <a:chExt cx="7290033" cy="2769765"/>
          </a:xfrm>
        </p:grpSpPr>
        <p:pic>
          <p:nvPicPr>
            <p:cNvPr id="5" name="Picture 3"/>
            <p:cNvPicPr>
              <a:picLocks noChangeAspect="1" noChangeArrowheads="1"/>
            </p:cNvPicPr>
            <p:nvPr/>
          </p:nvPicPr>
          <p:blipFill>
            <a:blip r:embed="rId2" cstate="print"/>
            <a:srcRect l="15340" t="22452" r="13189" b="13940"/>
            <a:stretch>
              <a:fillRect/>
            </a:stretch>
          </p:blipFill>
          <p:spPr bwMode="auto">
            <a:xfrm>
              <a:off x="3180808" y="1132513"/>
              <a:ext cx="2435037" cy="1391013"/>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l="14677" t="22757" r="13410" b="13940"/>
            <a:stretch>
              <a:fillRect/>
            </a:stretch>
          </p:blipFill>
          <p:spPr bwMode="auto">
            <a:xfrm>
              <a:off x="738232" y="1145889"/>
              <a:ext cx="2450115" cy="1384326"/>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l="15562" t="22757" r="13410" b="13634"/>
            <a:stretch>
              <a:fillRect/>
            </a:stretch>
          </p:blipFill>
          <p:spPr bwMode="auto">
            <a:xfrm>
              <a:off x="5608306" y="1132514"/>
              <a:ext cx="2419959" cy="1391012"/>
            </a:xfrm>
            <a:prstGeom prst="rect">
              <a:avLst/>
            </a:prstGeom>
            <a:noFill/>
            <a:ln w="9525">
              <a:noFill/>
              <a:miter lim="800000"/>
              <a:headEnd/>
              <a:tailEnd/>
            </a:ln>
          </p:spPr>
        </p:pic>
        <p:pic>
          <p:nvPicPr>
            <p:cNvPr id="8" name="Picture 6"/>
            <p:cNvPicPr>
              <a:picLocks noChangeAspect="1" noChangeArrowheads="1"/>
            </p:cNvPicPr>
            <p:nvPr/>
          </p:nvPicPr>
          <p:blipFill>
            <a:blip r:embed="rId5" cstate="print"/>
            <a:srcRect l="15047" t="22324" r="13704" b="14373"/>
            <a:stretch>
              <a:fillRect/>
            </a:stretch>
          </p:blipFill>
          <p:spPr bwMode="auto">
            <a:xfrm>
              <a:off x="5593229" y="2510151"/>
              <a:ext cx="2427498" cy="1384325"/>
            </a:xfrm>
            <a:prstGeom prst="rect">
              <a:avLst/>
            </a:prstGeom>
            <a:noFill/>
            <a:ln w="9525">
              <a:noFill/>
              <a:miter lim="800000"/>
              <a:headEnd/>
              <a:tailEnd/>
            </a:ln>
          </p:spPr>
        </p:pic>
        <p:pic>
          <p:nvPicPr>
            <p:cNvPr id="9" name="Picture 6"/>
            <p:cNvPicPr>
              <a:picLocks noChangeAspect="1" noChangeArrowheads="1"/>
            </p:cNvPicPr>
            <p:nvPr/>
          </p:nvPicPr>
          <p:blipFill>
            <a:blip r:embed="rId5" cstate="print"/>
            <a:srcRect l="15047" t="22324" r="13704" b="14373"/>
            <a:stretch>
              <a:fillRect/>
            </a:stretch>
          </p:blipFill>
          <p:spPr bwMode="auto">
            <a:xfrm>
              <a:off x="745771" y="2504578"/>
              <a:ext cx="2427498" cy="1384325"/>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l="15562" t="22757" r="13410" b="13634"/>
            <a:stretch>
              <a:fillRect/>
            </a:stretch>
          </p:blipFill>
          <p:spPr bwMode="auto">
            <a:xfrm>
              <a:off x="3189603" y="2511266"/>
              <a:ext cx="2419959" cy="1391012"/>
            </a:xfrm>
            <a:prstGeom prst="rect">
              <a:avLst/>
            </a:prstGeom>
            <a:noFill/>
            <a:ln w="9525">
              <a:noFill/>
              <a:miter lim="800000"/>
              <a:headEnd/>
              <a:tailEnd/>
            </a:ln>
          </p:spPr>
        </p:pic>
        <p:sp>
          <p:nvSpPr>
            <p:cNvPr id="11" name="Content Placeholder 2"/>
            <p:cNvSpPr txBox="1">
              <a:spLocks/>
            </p:cNvSpPr>
            <p:nvPr/>
          </p:nvSpPr>
          <p:spPr>
            <a:xfrm>
              <a:off x="812334" y="1219897"/>
              <a:ext cx="7140429" cy="1632359"/>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txBody>
            <a:bodyPr/>
            <a:lstStyle/>
            <a:p>
              <a:pPr marR="0" lvl="0"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Too many chemicals to test with standard </a:t>
              </a:r>
              <a:r>
                <a:rPr kumimoji="0" lang="en-US" sz="2400" b="0" i="0" u="none" strike="noStrike" kern="0" cap="none" spc="0" normalizeH="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animal-based methods</a:t>
              </a:r>
            </a:p>
            <a:p>
              <a:pPr marL="458788" marR="0" lvl="1" indent="-174625" algn="l" defTabSz="914400" rtl="0" eaLnBrk="0" fontAlgn="base" latinLnBrk="0" hangingPunct="0">
                <a:lnSpc>
                  <a:spcPct val="100000"/>
                </a:lnSpc>
                <a:spcBef>
                  <a:spcPct val="20000"/>
                </a:spcBef>
                <a:spcAft>
                  <a:spcPct val="0"/>
                </a:spcAft>
                <a:buClr>
                  <a:srgbClr val="003F69"/>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rPr>
                <a:t>Cost, time, animal welfare</a:t>
              </a:r>
            </a:p>
            <a:p>
              <a:pPr marL="458788" marR="0" lvl="1" indent="-174625" algn="l" defTabSz="914400" rtl="0" eaLnBrk="0" fontAlgn="base" latinLnBrk="0" hangingPunct="0">
                <a:lnSpc>
                  <a:spcPct val="100000"/>
                </a:lnSpc>
                <a:spcBef>
                  <a:spcPct val="20000"/>
                </a:spcBef>
                <a:spcAft>
                  <a:spcPct val="0"/>
                </a:spcAft>
                <a:buClr>
                  <a:srgbClr val="003F69"/>
                </a:buClr>
                <a:buSzTx/>
                <a:buFontTx/>
                <a:buChar char="–"/>
                <a:tabLst/>
                <a:defRPr/>
              </a:pPr>
              <a:r>
                <a:rPr lang="en-US" kern="0" dirty="0" smtClean="0">
                  <a:latin typeface="+mn-lt"/>
                </a:rPr>
                <a:t>Exposure is as important as hazard</a:t>
              </a:r>
              <a:r>
                <a:rPr kumimoji="0" lang="en-US" sz="2000" b="0" i="0" u="none" strike="noStrike" kern="0" cap="none" spc="0" normalizeH="0" baseline="0" noProof="0" dirty="0" smtClean="0">
                  <a:ln>
                    <a:noFill/>
                  </a:ln>
                  <a:solidFill>
                    <a:schemeClr val="tx1"/>
                  </a:solidFill>
                  <a:effectLst/>
                  <a:uLnTx/>
                  <a:uFillTx/>
                  <a:latin typeface="+mn-lt"/>
                  <a:ea typeface="+mn-ea"/>
                </a:rPr>
                <a:t> </a:t>
              </a:r>
            </a:p>
          </p:txBody>
        </p:sp>
      </p:grpSp>
      <p:grpSp>
        <p:nvGrpSpPr>
          <p:cNvPr id="13" name="Group 12"/>
          <p:cNvGrpSpPr/>
          <p:nvPr/>
        </p:nvGrpSpPr>
        <p:grpSpPr>
          <a:xfrm>
            <a:off x="680121" y="4163736"/>
            <a:ext cx="7280710" cy="2694264"/>
            <a:chOff x="680121" y="4163736"/>
            <a:chExt cx="7280710" cy="2694264"/>
          </a:xfrm>
        </p:grpSpPr>
        <p:pic>
          <p:nvPicPr>
            <p:cNvPr id="14" name="Picture 2"/>
            <p:cNvPicPr>
              <a:picLocks noChangeAspect="1" noChangeArrowheads="1"/>
            </p:cNvPicPr>
            <p:nvPr/>
          </p:nvPicPr>
          <p:blipFill>
            <a:blip r:embed="rId6" cstate="print"/>
            <a:srcRect/>
            <a:stretch>
              <a:fillRect/>
            </a:stretch>
          </p:blipFill>
          <p:spPr bwMode="auto">
            <a:xfrm>
              <a:off x="680121" y="5029200"/>
              <a:ext cx="2274627" cy="1828800"/>
            </a:xfrm>
            <a:prstGeom prst="rect">
              <a:avLst/>
            </a:prstGeom>
            <a:noFill/>
            <a:ln w="9525">
              <a:noFill/>
              <a:miter lim="800000"/>
              <a:headEnd/>
              <a:tailEnd/>
            </a:ln>
          </p:spPr>
        </p:pic>
        <p:pic>
          <p:nvPicPr>
            <p:cNvPr id="15" name="Picture 3"/>
            <p:cNvPicPr>
              <a:picLocks noChangeAspect="1" noChangeArrowheads="1"/>
            </p:cNvPicPr>
            <p:nvPr/>
          </p:nvPicPr>
          <p:blipFill>
            <a:blip r:embed="rId7" cstate="print"/>
            <a:srcRect/>
            <a:stretch>
              <a:fillRect/>
            </a:stretch>
          </p:blipFill>
          <p:spPr bwMode="auto">
            <a:xfrm>
              <a:off x="3148974" y="5029200"/>
              <a:ext cx="2325057" cy="1828800"/>
            </a:xfrm>
            <a:prstGeom prst="rect">
              <a:avLst/>
            </a:prstGeom>
            <a:noFill/>
            <a:ln w="9525">
              <a:noFill/>
              <a:miter lim="800000"/>
              <a:headEnd/>
              <a:tailEnd/>
            </a:ln>
          </p:spPr>
        </p:pic>
        <p:pic>
          <p:nvPicPr>
            <p:cNvPr id="16" name="Picture 15" descr="Figure 1v2.jpg"/>
            <p:cNvPicPr>
              <a:picLocks noChangeAspect="1"/>
            </p:cNvPicPr>
            <p:nvPr/>
          </p:nvPicPr>
          <p:blipFill>
            <a:blip r:embed="rId8" cstate="print"/>
            <a:stretch>
              <a:fillRect/>
            </a:stretch>
          </p:blipFill>
          <p:spPr>
            <a:xfrm>
              <a:off x="5790685" y="5029200"/>
              <a:ext cx="2170146" cy="1828800"/>
            </a:xfrm>
            <a:prstGeom prst="rect">
              <a:avLst/>
            </a:prstGeom>
          </p:spPr>
        </p:pic>
        <p:sp>
          <p:nvSpPr>
            <p:cNvPr id="17" name="Content Placeholder 2"/>
            <p:cNvSpPr txBox="1">
              <a:spLocks/>
            </p:cNvSpPr>
            <p:nvPr/>
          </p:nvSpPr>
          <p:spPr bwMode="auto">
            <a:xfrm>
              <a:off x="721453" y="4163736"/>
              <a:ext cx="7155809" cy="1708557"/>
            </a:xfrm>
            <a:prstGeom prst="rect">
              <a:avLst/>
            </a:prstGeom>
            <a:solidFill>
              <a:schemeClr val="bg1"/>
            </a:solidFill>
            <a:ln w="9525">
              <a:solidFill>
                <a:schemeClr val="tx1"/>
              </a:solid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168275" marR="0" lvl="0" indent="-168275" algn="l" defTabSz="914400" rtl="0" eaLnBrk="0" fontAlgn="base" latinLnBrk="0" hangingPunct="0">
                <a:lnSpc>
                  <a:spcPct val="100000"/>
                </a:lnSpc>
                <a:spcBef>
                  <a:spcPct val="20000"/>
                </a:spcBef>
                <a:spcAft>
                  <a:spcPct val="0"/>
                </a:spcAft>
                <a:buClr>
                  <a:srgbClr val="003F69"/>
                </a:buClr>
                <a:buSzPct val="90000"/>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Need for better mechanistic data</a:t>
              </a:r>
            </a:p>
            <a:p>
              <a:pPr marL="168275" marR="0" lvl="0" indent="-168275" algn="l" defTabSz="914400" rtl="0" eaLnBrk="0" fontAlgn="base" latinLnBrk="0" hangingPunct="0">
                <a:lnSpc>
                  <a:spcPct val="100000"/>
                </a:lnSpc>
                <a:spcBef>
                  <a:spcPct val="20000"/>
                </a:spcBef>
                <a:spcAft>
                  <a:spcPct val="0"/>
                </a:spcAft>
                <a:buClr>
                  <a:srgbClr val="003F69"/>
                </a:buClr>
                <a:buSzPct val="90000"/>
                <a:tabLst/>
                <a:defRPr/>
              </a:pPr>
              <a:r>
                <a:rPr lang="en-US" sz="2400" kern="0" dirty="0" smtClean="0">
                  <a:latin typeface="+mn-lt"/>
                </a:rPr>
                <a:t> - </a:t>
              </a:r>
              <a:r>
                <a:rPr lang="en-US" kern="0" dirty="0" smtClean="0">
                  <a:latin typeface="+mn-lt"/>
                </a:rPr>
                <a:t>Determine h</a:t>
              </a:r>
              <a:r>
                <a:rPr kumimoji="0" lang="en-US" b="0" i="0" u="none" strike="noStrike" kern="0" cap="none" spc="0" normalizeH="0" baseline="0" noProof="0" dirty="0" err="1" smtClean="0">
                  <a:ln>
                    <a:noFill/>
                  </a:ln>
                  <a:solidFill>
                    <a:schemeClr val="tx1"/>
                  </a:solidFill>
                  <a:effectLst/>
                  <a:uLnTx/>
                  <a:uFillTx/>
                  <a:latin typeface="+mn-lt"/>
                  <a:ea typeface="+mn-ea"/>
                  <a:cs typeface="+mn-cs"/>
                </a:rPr>
                <a:t>uman</a:t>
              </a:r>
              <a:r>
                <a:rPr kumimoji="0" lang="en-US" b="0" i="0" u="none" strike="noStrike" kern="0" cap="none" spc="0" normalizeH="0" baseline="0" noProof="0" dirty="0" smtClean="0">
                  <a:ln>
                    <a:noFill/>
                  </a:ln>
                  <a:solidFill>
                    <a:schemeClr val="tx1"/>
                  </a:solidFill>
                  <a:effectLst/>
                  <a:uLnTx/>
                  <a:uFillTx/>
                  <a:latin typeface="+mn-lt"/>
                  <a:ea typeface="+mn-ea"/>
                  <a:cs typeface="+mn-cs"/>
                </a:rPr>
                <a:t> relevance</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168275" marR="0" lvl="0" indent="-168275" algn="l" defTabSz="914400" rtl="0" eaLnBrk="0" fontAlgn="base" latinLnBrk="0" hangingPunct="0">
                <a:lnSpc>
                  <a:spcPct val="100000"/>
                </a:lnSpc>
                <a:spcBef>
                  <a:spcPct val="20000"/>
                </a:spcBef>
                <a:spcAft>
                  <a:spcPct val="0"/>
                </a:spcAft>
                <a:buClr>
                  <a:srgbClr val="003F69"/>
                </a:buClr>
                <a:buSzPct val="90000"/>
                <a:tabLst/>
                <a:defRPr/>
              </a:pPr>
              <a:r>
                <a:rPr lang="en-US" sz="2400" kern="0" noProof="0" dirty="0" smtClean="0">
                  <a:latin typeface="+mn-lt"/>
                </a:rPr>
                <a:t> - </a:t>
              </a:r>
              <a:r>
                <a:rPr kumimoji="0" lang="en-US" sz="2000" b="0" i="0" u="none" strike="noStrike" kern="0" cap="none" spc="0" normalizeH="0" baseline="0" noProof="0" dirty="0" smtClean="0">
                  <a:ln>
                    <a:noFill/>
                  </a:ln>
                  <a:solidFill>
                    <a:schemeClr val="tx1"/>
                  </a:solidFill>
                  <a:effectLst/>
                  <a:uLnTx/>
                  <a:uFillTx/>
                  <a:latin typeface="+mn-lt"/>
                  <a:ea typeface="+mn-ea"/>
                </a:rPr>
                <a:t>What is the relevant Mode of Action (MOA) or Adverse Outcome Pathway (AOP)?</a:t>
              </a:r>
            </a:p>
          </p:txBody>
        </p:sp>
      </p:grpSp>
    </p:spTree>
    <p:extLst>
      <p:ext uri="{BB962C8B-B14F-4D97-AF65-F5344CB8AC3E}">
        <p14:creationId xmlns:p14="http://schemas.microsoft.com/office/powerpoint/2010/main" val="1359123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HTRA Basic Outline</a:t>
            </a:r>
            <a:endParaRPr lang="en-US" dirty="0"/>
          </a:p>
        </p:txBody>
      </p:sp>
      <p:sp>
        <p:nvSpPr>
          <p:cNvPr id="3" name="Content Placeholder 2"/>
          <p:cNvSpPr>
            <a:spLocks noGrp="1"/>
          </p:cNvSpPr>
          <p:nvPr>
            <p:ph idx="1"/>
          </p:nvPr>
        </p:nvSpPr>
        <p:spPr>
          <a:xfrm>
            <a:off x="152400" y="1219200"/>
            <a:ext cx="8991600" cy="4724400"/>
          </a:xfrm>
        </p:spPr>
        <p:txBody>
          <a:bodyPr/>
          <a:lstStyle/>
          <a:p>
            <a:pPr marL="457200" indent="-457200">
              <a:buFont typeface="+mj-lt"/>
              <a:buAutoNum type="arabicPeriod"/>
            </a:pPr>
            <a:r>
              <a:rPr lang="en-US" sz="2400" dirty="0" smtClean="0"/>
              <a:t>Define molecular pathways linked to adverse outcomes</a:t>
            </a:r>
          </a:p>
          <a:p>
            <a:pPr marL="457200" indent="-457200">
              <a:buFont typeface="+mj-lt"/>
              <a:buAutoNum type="arabicPeriod"/>
            </a:pPr>
            <a:r>
              <a:rPr lang="en-US" sz="2400" dirty="0" smtClean="0"/>
              <a:t>Measure activity </a:t>
            </a:r>
            <a:r>
              <a:rPr lang="en-US" sz="2400" i="1" dirty="0" smtClean="0"/>
              <a:t>in vitro </a:t>
            </a:r>
            <a:r>
              <a:rPr lang="en-US" sz="2400" dirty="0" smtClean="0"/>
              <a:t>in concentration-response (PD)</a:t>
            </a:r>
          </a:p>
          <a:p>
            <a:pPr marL="457200" indent="-457200">
              <a:buFont typeface="+mj-lt"/>
              <a:buAutoNum type="arabicPeriod"/>
            </a:pPr>
            <a:r>
              <a:rPr lang="en-US" sz="2400" dirty="0" smtClean="0"/>
              <a:t>Estimate external dose to internal concentration scaling (PK)</a:t>
            </a:r>
          </a:p>
          <a:p>
            <a:pPr marL="457200" indent="-457200">
              <a:buFont typeface="+mj-lt"/>
              <a:buAutoNum type="arabicPeriod"/>
            </a:pPr>
            <a:r>
              <a:rPr lang="en-US" sz="2400" dirty="0" smtClean="0"/>
              <a:t>Estimate </a:t>
            </a:r>
            <a:r>
              <a:rPr lang="en-US" sz="2400" u="sng" dirty="0" smtClean="0"/>
              <a:t>dose</a:t>
            </a:r>
            <a:r>
              <a:rPr lang="en-US" sz="2400" dirty="0" smtClean="0"/>
              <a:t> at which pathway is perturbed </a:t>
            </a:r>
            <a:r>
              <a:rPr lang="en-US" sz="2400" i="1" u="sng" dirty="0" smtClean="0"/>
              <a:t>in vivo</a:t>
            </a:r>
          </a:p>
          <a:p>
            <a:pPr marL="457200" indent="-457200">
              <a:buFont typeface="+mj-lt"/>
              <a:buAutoNum type="arabicPeriod"/>
            </a:pPr>
            <a:r>
              <a:rPr lang="en-US" sz="2400" dirty="0" smtClean="0"/>
              <a:t>Estimate population variability and uncertainty in PK and PD</a:t>
            </a:r>
          </a:p>
          <a:p>
            <a:pPr marL="457200" indent="-457200">
              <a:buFont typeface="+mj-lt"/>
              <a:buAutoNum type="arabicPeriod"/>
            </a:pPr>
            <a:r>
              <a:rPr lang="en-US" sz="2400" dirty="0" smtClean="0"/>
              <a:t>Estimate lower end of dose range for perturbation of pathway</a:t>
            </a:r>
          </a:p>
          <a:p>
            <a:pPr marL="457200" indent="-457200">
              <a:buFont typeface="+mj-lt"/>
              <a:buAutoNum type="arabicPeriod"/>
            </a:pPr>
            <a:endParaRPr lang="en-US" sz="2400" dirty="0"/>
          </a:p>
        </p:txBody>
      </p:sp>
      <p:sp>
        <p:nvSpPr>
          <p:cNvPr id="4" name="Slide Number Placeholder 3"/>
          <p:cNvSpPr>
            <a:spLocks noGrp="1"/>
          </p:cNvSpPr>
          <p:nvPr>
            <p:ph type="sldNum" sz="quarter" idx="10"/>
          </p:nvPr>
        </p:nvSpPr>
        <p:spPr/>
        <p:txBody>
          <a:bodyPr/>
          <a:lstStyle/>
          <a:p>
            <a:pPr>
              <a:defRPr/>
            </a:pPr>
            <a:fld id="{46B73DBA-4F12-402C-AFC3-E98E4E1745A8}" type="slidenum">
              <a:rPr lang="en-US" smtClean="0"/>
              <a:pPr>
                <a:defRPr/>
              </a:pPr>
              <a:t>19</a:t>
            </a:fld>
            <a:endParaRPr 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0" y="0"/>
            <a:ext cx="91440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grpSp>
        <p:nvGrpSpPr>
          <p:cNvPr id="2" name="Group 169"/>
          <p:cNvGrpSpPr/>
          <p:nvPr/>
        </p:nvGrpSpPr>
        <p:grpSpPr>
          <a:xfrm>
            <a:off x="7034" y="0"/>
            <a:ext cx="9060766" cy="6629400"/>
            <a:chOff x="7034" y="0"/>
            <a:chExt cx="9060766" cy="6629400"/>
          </a:xfrm>
        </p:grpSpPr>
        <p:pic>
          <p:nvPicPr>
            <p:cNvPr id="1026" name="Picture 2"/>
            <p:cNvPicPr>
              <a:picLocks noChangeAspect="1" noChangeArrowheads="1"/>
            </p:cNvPicPr>
            <p:nvPr/>
          </p:nvPicPr>
          <p:blipFill>
            <a:blip r:embed="rId2" cstate="print"/>
            <a:srcRect/>
            <a:stretch>
              <a:fillRect/>
            </a:stretch>
          </p:blipFill>
          <p:spPr bwMode="auto">
            <a:xfrm>
              <a:off x="1261404" y="2514600"/>
              <a:ext cx="941693" cy="938212"/>
            </a:xfrm>
            <a:prstGeom prst="rect">
              <a:avLst/>
            </a:prstGeom>
            <a:noFill/>
            <a:ln w="9525">
              <a:noFill/>
              <a:miter lim="800000"/>
              <a:headEnd/>
              <a:tailEnd/>
            </a:ln>
            <a:effectLst/>
          </p:spPr>
        </p:pic>
        <p:pic>
          <p:nvPicPr>
            <p:cNvPr id="65" name="Picture 36" descr="Renal_transplant_biopsy-_Acute_cyclosporine_toxicity">
              <a:hlinkClick r:id="rId3"/>
            </p:cNvPr>
            <p:cNvPicPr>
              <a:picLocks noChangeAspect="1" noChangeArrowheads="1"/>
            </p:cNvPicPr>
            <p:nvPr/>
          </p:nvPicPr>
          <p:blipFill>
            <a:blip r:embed="rId4" cstate="print"/>
            <a:srcRect/>
            <a:stretch>
              <a:fillRect/>
            </a:stretch>
          </p:blipFill>
          <p:spPr bwMode="auto">
            <a:xfrm>
              <a:off x="2514600" y="838200"/>
              <a:ext cx="685800" cy="515938"/>
            </a:xfrm>
            <a:prstGeom prst="rect">
              <a:avLst/>
            </a:prstGeom>
            <a:noFill/>
            <a:ln w="9525">
              <a:noFill/>
              <a:miter lim="800000"/>
              <a:headEnd/>
              <a:tailEnd/>
            </a:ln>
          </p:spPr>
        </p:pic>
        <p:sp>
          <p:nvSpPr>
            <p:cNvPr id="66" name="TextBox 65"/>
            <p:cNvSpPr txBox="1"/>
            <p:nvPr/>
          </p:nvSpPr>
          <p:spPr>
            <a:xfrm>
              <a:off x="897984" y="838200"/>
              <a:ext cx="1680909" cy="369332"/>
            </a:xfrm>
            <a:prstGeom prst="rect">
              <a:avLst/>
            </a:prstGeom>
            <a:noFill/>
          </p:spPr>
          <p:txBody>
            <a:bodyPr wrap="none" rtlCol="0">
              <a:spAutoFit/>
            </a:bodyPr>
            <a:lstStyle/>
            <a:p>
              <a:r>
                <a:rPr lang="en-US" dirty="0" smtClean="0"/>
                <a:t>Adverse Effect</a:t>
              </a:r>
              <a:endParaRPr lang="en-US" dirty="0"/>
            </a:p>
          </p:txBody>
        </p:sp>
        <p:sp>
          <p:nvSpPr>
            <p:cNvPr id="67" name="TextBox 66"/>
            <p:cNvSpPr txBox="1"/>
            <p:nvPr/>
          </p:nvSpPr>
          <p:spPr>
            <a:xfrm>
              <a:off x="787788" y="2209800"/>
              <a:ext cx="1890326" cy="369332"/>
            </a:xfrm>
            <a:prstGeom prst="rect">
              <a:avLst/>
            </a:prstGeom>
            <a:noFill/>
          </p:spPr>
          <p:txBody>
            <a:bodyPr wrap="none" rtlCol="0">
              <a:spAutoFit/>
            </a:bodyPr>
            <a:lstStyle/>
            <a:p>
              <a:r>
                <a:rPr lang="en-US" dirty="0" smtClean="0"/>
                <a:t>Toxicity Pathway</a:t>
              </a:r>
              <a:endParaRPr lang="en-US" dirty="0"/>
            </a:p>
          </p:txBody>
        </p:sp>
        <p:sp>
          <p:nvSpPr>
            <p:cNvPr id="68" name="TextBox 67"/>
            <p:cNvSpPr txBox="1"/>
            <p:nvPr/>
          </p:nvSpPr>
          <p:spPr>
            <a:xfrm>
              <a:off x="1055080" y="1524000"/>
              <a:ext cx="1351652" cy="369332"/>
            </a:xfrm>
            <a:prstGeom prst="rect">
              <a:avLst/>
            </a:prstGeom>
            <a:noFill/>
          </p:spPr>
          <p:txBody>
            <a:bodyPr wrap="none" rtlCol="0">
              <a:spAutoFit/>
            </a:bodyPr>
            <a:lstStyle/>
            <a:p>
              <a:r>
                <a:rPr lang="en-US" dirty="0" smtClean="0"/>
                <a:t>Key Events</a:t>
              </a:r>
              <a:endParaRPr lang="en-US" dirty="0"/>
            </a:p>
          </p:txBody>
        </p:sp>
        <p:sp>
          <p:nvSpPr>
            <p:cNvPr id="69" name="TextBox 68"/>
            <p:cNvSpPr txBox="1"/>
            <p:nvPr/>
          </p:nvSpPr>
          <p:spPr>
            <a:xfrm>
              <a:off x="7034" y="1143000"/>
              <a:ext cx="710451" cy="369332"/>
            </a:xfrm>
            <a:prstGeom prst="rect">
              <a:avLst/>
            </a:prstGeom>
            <a:noFill/>
          </p:spPr>
          <p:txBody>
            <a:bodyPr wrap="none" rtlCol="0">
              <a:spAutoFit/>
            </a:bodyPr>
            <a:lstStyle/>
            <a:p>
              <a:r>
                <a:rPr lang="en-US" dirty="0" smtClean="0"/>
                <a:t>MOA</a:t>
              </a:r>
              <a:endParaRPr lang="en-US" dirty="0"/>
            </a:p>
          </p:txBody>
        </p:sp>
        <p:sp>
          <p:nvSpPr>
            <p:cNvPr id="70" name="TextBox 69"/>
            <p:cNvSpPr txBox="1"/>
            <p:nvPr/>
          </p:nvSpPr>
          <p:spPr>
            <a:xfrm>
              <a:off x="1011702" y="3777178"/>
              <a:ext cx="1441485" cy="369332"/>
            </a:xfrm>
            <a:prstGeom prst="rect">
              <a:avLst/>
            </a:prstGeom>
            <a:noFill/>
          </p:spPr>
          <p:txBody>
            <a:bodyPr wrap="none" rtlCol="0">
              <a:spAutoFit/>
            </a:bodyPr>
            <a:lstStyle/>
            <a:p>
              <a:r>
                <a:rPr lang="en-US" dirty="0" smtClean="0"/>
                <a:t>HTS Assays</a:t>
              </a:r>
              <a:endParaRPr lang="en-US" dirty="0"/>
            </a:p>
          </p:txBody>
        </p:sp>
        <p:sp>
          <p:nvSpPr>
            <p:cNvPr id="73" name="Down Arrow 72"/>
            <p:cNvSpPr/>
            <p:nvPr/>
          </p:nvSpPr>
          <p:spPr>
            <a:xfrm flipV="1">
              <a:off x="1718604" y="1143000"/>
              <a:ext cx="45719" cy="381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own Arrow 73"/>
            <p:cNvSpPr/>
            <p:nvPr/>
          </p:nvSpPr>
          <p:spPr>
            <a:xfrm flipV="1">
              <a:off x="1718604" y="1828800"/>
              <a:ext cx="45719" cy="381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p:cNvCxnSpPr>
              <a:stCxn id="67" idx="1"/>
              <a:endCxn id="69" idx="2"/>
            </p:cNvCxnSpPr>
            <p:nvPr/>
          </p:nvCxnSpPr>
          <p:spPr>
            <a:xfrm rot="10800000">
              <a:off x="362260" y="1512332"/>
              <a:ext cx="425528" cy="882134"/>
            </a:xfrm>
            <a:prstGeom prst="straightConnector1">
              <a:avLst/>
            </a:prstGeom>
            <a:ln w="158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9" idx="3"/>
              <a:endCxn id="68" idx="1"/>
            </p:cNvCxnSpPr>
            <p:nvPr/>
          </p:nvCxnSpPr>
          <p:spPr>
            <a:xfrm>
              <a:off x="717485" y="1327666"/>
              <a:ext cx="337595" cy="381000"/>
            </a:xfrm>
            <a:prstGeom prst="straightConnector1">
              <a:avLst/>
            </a:prstGeom>
            <a:ln w="158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69" idx="3"/>
              <a:endCxn id="66" idx="1"/>
            </p:cNvCxnSpPr>
            <p:nvPr/>
          </p:nvCxnSpPr>
          <p:spPr>
            <a:xfrm flipV="1">
              <a:off x="717485" y="1022866"/>
              <a:ext cx="180499" cy="304800"/>
            </a:xfrm>
            <a:prstGeom prst="straightConnector1">
              <a:avLst/>
            </a:prstGeom>
            <a:ln w="158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5905555" y="5955268"/>
              <a:ext cx="1236236" cy="646331"/>
            </a:xfrm>
            <a:prstGeom prst="rect">
              <a:avLst/>
            </a:prstGeom>
            <a:noFill/>
          </p:spPr>
          <p:txBody>
            <a:bodyPr wrap="none" rtlCol="0">
              <a:spAutoFit/>
            </a:bodyPr>
            <a:lstStyle/>
            <a:p>
              <a:r>
                <a:rPr lang="en-US" dirty="0" smtClean="0"/>
                <a:t>Intrinsic </a:t>
              </a:r>
            </a:p>
            <a:p>
              <a:r>
                <a:rPr lang="en-US" dirty="0" smtClean="0"/>
                <a:t>Clearance</a:t>
              </a:r>
              <a:endParaRPr lang="en-US" dirty="0"/>
            </a:p>
          </p:txBody>
        </p:sp>
        <p:pic>
          <p:nvPicPr>
            <p:cNvPr id="84" name="Picture 19" descr="816_liver">
              <a:hlinkClick r:id="rId5"/>
            </p:cNvPr>
            <p:cNvPicPr>
              <a:picLocks noChangeAspect="1" noChangeArrowheads="1"/>
            </p:cNvPicPr>
            <p:nvPr/>
          </p:nvPicPr>
          <p:blipFill>
            <a:blip r:embed="rId6" cstate="print"/>
            <a:srcRect/>
            <a:stretch>
              <a:fillRect/>
            </a:stretch>
          </p:blipFill>
          <p:spPr bwMode="auto">
            <a:xfrm>
              <a:off x="6248400" y="5410200"/>
              <a:ext cx="762000" cy="503238"/>
            </a:xfrm>
            <a:prstGeom prst="rect">
              <a:avLst/>
            </a:prstGeom>
            <a:noFill/>
            <a:ln w="9525">
              <a:noFill/>
              <a:miter lim="800000"/>
              <a:headEnd/>
              <a:tailEnd/>
            </a:ln>
          </p:spPr>
        </p:pic>
        <p:pic>
          <p:nvPicPr>
            <p:cNvPr id="1028" name="Picture 4" descr="File:Blut-EDTA.jpg">
              <a:hlinkClick r:id="rId7"/>
            </p:cNvPr>
            <p:cNvPicPr>
              <a:picLocks noChangeAspect="1" noChangeArrowheads="1"/>
            </p:cNvPicPr>
            <p:nvPr/>
          </p:nvPicPr>
          <p:blipFill>
            <a:blip r:embed="rId8" cstate="print"/>
            <a:srcRect/>
            <a:stretch>
              <a:fillRect/>
            </a:stretch>
          </p:blipFill>
          <p:spPr bwMode="auto">
            <a:xfrm>
              <a:off x="7772400" y="4495800"/>
              <a:ext cx="824334" cy="1143000"/>
            </a:xfrm>
            <a:prstGeom prst="rect">
              <a:avLst/>
            </a:prstGeom>
            <a:noFill/>
          </p:spPr>
        </p:pic>
        <p:sp>
          <p:nvSpPr>
            <p:cNvPr id="86" name="TextBox 85"/>
            <p:cNvSpPr txBox="1"/>
            <p:nvPr/>
          </p:nvSpPr>
          <p:spPr>
            <a:xfrm>
              <a:off x="7239000" y="5638800"/>
              <a:ext cx="1737117" cy="646331"/>
            </a:xfrm>
            <a:prstGeom prst="rect">
              <a:avLst/>
            </a:prstGeom>
            <a:noFill/>
          </p:spPr>
          <p:txBody>
            <a:bodyPr wrap="square" rtlCol="0">
              <a:spAutoFit/>
            </a:bodyPr>
            <a:lstStyle/>
            <a:p>
              <a:pPr algn="ctr"/>
              <a:r>
                <a:rPr lang="en-US" dirty="0" smtClean="0"/>
                <a:t>Plasma Protein </a:t>
              </a:r>
            </a:p>
            <a:p>
              <a:pPr algn="ctr"/>
              <a:r>
                <a:rPr lang="en-US" dirty="0" smtClean="0"/>
                <a:t>Binding</a:t>
              </a:r>
              <a:endParaRPr lang="en-US" dirty="0"/>
            </a:p>
          </p:txBody>
        </p:sp>
        <p:pic>
          <p:nvPicPr>
            <p:cNvPr id="1030" name="Picture 6" descr="http://t3.gstatic.com/images?q=tbn:MWcjHjpmfXBUbM:http://www.theodora.com/maps/world/population_under_age_15_2007-s.jpg">
              <a:hlinkClick r:id="rId9"/>
            </p:cNvPr>
            <p:cNvPicPr>
              <a:picLocks noChangeAspect="1" noChangeArrowheads="1"/>
            </p:cNvPicPr>
            <p:nvPr/>
          </p:nvPicPr>
          <p:blipFill>
            <a:blip r:embed="rId10" cstate="print"/>
            <a:srcRect/>
            <a:stretch>
              <a:fillRect/>
            </a:stretch>
          </p:blipFill>
          <p:spPr bwMode="auto">
            <a:xfrm>
              <a:off x="7696200" y="2971800"/>
              <a:ext cx="1228725" cy="819151"/>
            </a:xfrm>
            <a:prstGeom prst="rect">
              <a:avLst/>
            </a:prstGeom>
            <a:noFill/>
          </p:spPr>
        </p:pic>
        <p:sp>
          <p:nvSpPr>
            <p:cNvPr id="88" name="TextBox 87"/>
            <p:cNvSpPr txBox="1"/>
            <p:nvPr/>
          </p:nvSpPr>
          <p:spPr>
            <a:xfrm>
              <a:off x="7620000" y="3962400"/>
              <a:ext cx="1390124" cy="369332"/>
            </a:xfrm>
            <a:prstGeom prst="rect">
              <a:avLst/>
            </a:prstGeom>
            <a:noFill/>
          </p:spPr>
          <p:txBody>
            <a:bodyPr wrap="none" rtlCol="0">
              <a:spAutoFit/>
            </a:bodyPr>
            <a:lstStyle/>
            <a:p>
              <a:pPr algn="ctr"/>
              <a:r>
                <a:rPr lang="en-US" dirty="0" smtClean="0"/>
                <a:t>Populations</a:t>
              </a:r>
              <a:endParaRPr lang="en-US" dirty="0"/>
            </a:p>
          </p:txBody>
        </p:sp>
        <p:pic>
          <p:nvPicPr>
            <p:cNvPr id="1032" name="Picture 8" descr="http://www.google.com/images?q=tbn:CcOnBi2L7pZs2M::www.library.drexel.edu/blogs/thesuggestionbox/Computer.JPG&amp;t=1&amp;h=94&amp;w=93&amp;usg=__P5ayNXQ_btpKhgf4enOylh8NQpE=">
              <a:hlinkClick r:id="rId11"/>
            </p:cNvPr>
            <p:cNvPicPr>
              <a:picLocks noChangeAspect="1" noChangeArrowheads="1"/>
            </p:cNvPicPr>
            <p:nvPr/>
          </p:nvPicPr>
          <p:blipFill>
            <a:blip r:embed="rId12" cstate="print"/>
            <a:srcRect/>
            <a:stretch>
              <a:fillRect/>
            </a:stretch>
          </p:blipFill>
          <p:spPr bwMode="auto">
            <a:xfrm>
              <a:off x="6324600" y="2971800"/>
              <a:ext cx="885825" cy="895351"/>
            </a:xfrm>
            <a:prstGeom prst="rect">
              <a:avLst/>
            </a:prstGeom>
            <a:noFill/>
          </p:spPr>
        </p:pic>
        <p:sp>
          <p:nvSpPr>
            <p:cNvPr id="90" name="TextBox 89"/>
            <p:cNvSpPr txBox="1"/>
            <p:nvPr/>
          </p:nvSpPr>
          <p:spPr>
            <a:xfrm>
              <a:off x="6096000" y="3886200"/>
              <a:ext cx="1249060" cy="369332"/>
            </a:xfrm>
            <a:prstGeom prst="rect">
              <a:avLst/>
            </a:prstGeom>
            <a:noFill/>
          </p:spPr>
          <p:txBody>
            <a:bodyPr wrap="none" rtlCol="0">
              <a:spAutoFit/>
            </a:bodyPr>
            <a:lstStyle/>
            <a:p>
              <a:r>
                <a:rPr lang="en-US" dirty="0" smtClean="0"/>
                <a:t>PK  Model</a:t>
              </a:r>
              <a:endParaRPr lang="en-US" dirty="0"/>
            </a:p>
          </p:txBody>
        </p:sp>
        <p:cxnSp>
          <p:nvCxnSpPr>
            <p:cNvPr id="92" name="Straight Arrow Connector 91"/>
            <p:cNvCxnSpPr>
              <a:stCxn id="88" idx="1"/>
              <a:endCxn id="90" idx="3"/>
            </p:cNvCxnSpPr>
            <p:nvPr/>
          </p:nvCxnSpPr>
          <p:spPr>
            <a:xfrm rot="10800000">
              <a:off x="7345060" y="4070866"/>
              <a:ext cx="274940" cy="76200"/>
            </a:xfrm>
            <a:prstGeom prst="straightConnector1">
              <a:avLst/>
            </a:prstGeom>
            <a:ln w="158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028" idx="1"/>
              <a:endCxn id="90" idx="2"/>
            </p:cNvCxnSpPr>
            <p:nvPr/>
          </p:nvCxnSpPr>
          <p:spPr>
            <a:xfrm rot="10800000">
              <a:off x="6720530" y="4255532"/>
              <a:ext cx="1051870" cy="811768"/>
            </a:xfrm>
            <a:prstGeom prst="straightConnector1">
              <a:avLst/>
            </a:prstGeom>
            <a:ln w="158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4" idx="0"/>
              <a:endCxn id="90" idx="2"/>
            </p:cNvCxnSpPr>
            <p:nvPr/>
          </p:nvCxnSpPr>
          <p:spPr>
            <a:xfrm rot="5400000" flipH="1" flipV="1">
              <a:off x="6097631" y="4787301"/>
              <a:ext cx="1154668" cy="91130"/>
            </a:xfrm>
            <a:prstGeom prst="straightConnector1">
              <a:avLst/>
            </a:prstGeom>
            <a:ln w="158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7" name="Picture 27" descr="\\Aa.ad.epa.gov\Ord\RTP\Users\R-Z\rjudson\Net MyDocuments\Papers\05 HT Risk Assessment\normalv3.jpeg"/>
            <p:cNvPicPr>
              <a:picLocks noChangeAspect="1" noChangeArrowheads="1"/>
            </p:cNvPicPr>
            <p:nvPr/>
          </p:nvPicPr>
          <p:blipFill>
            <a:blip r:embed="rId13" cstate="print"/>
            <a:srcRect l="2902" t="6071" r="5915" b="24464"/>
            <a:stretch>
              <a:fillRect/>
            </a:stretch>
          </p:blipFill>
          <p:spPr bwMode="auto">
            <a:xfrm>
              <a:off x="1045698" y="4410218"/>
              <a:ext cx="1371600" cy="653063"/>
            </a:xfrm>
            <a:prstGeom prst="rect">
              <a:avLst/>
            </a:prstGeom>
            <a:noFill/>
          </p:spPr>
        </p:pic>
        <p:cxnSp>
          <p:nvCxnSpPr>
            <p:cNvPr id="99" name="Straight Arrow Connector 98"/>
            <p:cNvCxnSpPr>
              <a:stCxn id="70" idx="2"/>
              <a:endCxn id="97" idx="0"/>
            </p:cNvCxnSpPr>
            <p:nvPr/>
          </p:nvCxnSpPr>
          <p:spPr>
            <a:xfrm rot="5400000">
              <a:off x="1600118" y="4277891"/>
              <a:ext cx="263708" cy="947"/>
            </a:xfrm>
            <a:prstGeom prst="straightConnector1">
              <a:avLst/>
            </a:prstGeom>
            <a:ln w="158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7920" y="5181600"/>
              <a:ext cx="3236848" cy="923330"/>
            </a:xfrm>
            <a:prstGeom prst="rect">
              <a:avLst/>
            </a:prstGeom>
            <a:noFill/>
          </p:spPr>
          <p:txBody>
            <a:bodyPr wrap="none" rtlCol="0">
              <a:spAutoFit/>
            </a:bodyPr>
            <a:lstStyle/>
            <a:p>
              <a:pPr algn="ctr"/>
              <a:r>
                <a:rPr lang="en-US" dirty="0" smtClean="0"/>
                <a:t>Biological Pathway Activating </a:t>
              </a:r>
            </a:p>
            <a:p>
              <a:pPr algn="ctr"/>
              <a:r>
                <a:rPr lang="en-US" dirty="0" smtClean="0"/>
                <a:t>Concentration (BPAC)</a:t>
              </a:r>
            </a:p>
            <a:p>
              <a:pPr algn="ctr"/>
              <a:r>
                <a:rPr lang="en-US" dirty="0" smtClean="0"/>
                <a:t>Probability Distribution</a:t>
              </a:r>
              <a:endParaRPr lang="en-US" dirty="0"/>
            </a:p>
          </p:txBody>
        </p:sp>
        <p:pic>
          <p:nvPicPr>
            <p:cNvPr id="101" name="Picture 27" descr="\\Aa.ad.epa.gov\Ord\RTP\Users\R-Z\rjudson\Net MyDocuments\Papers\05 HT Risk Assessment\normalv3.jpeg"/>
            <p:cNvPicPr>
              <a:picLocks noChangeAspect="1" noChangeArrowheads="1"/>
            </p:cNvPicPr>
            <p:nvPr/>
          </p:nvPicPr>
          <p:blipFill>
            <a:blip r:embed="rId13" cstate="print"/>
            <a:srcRect l="2902" t="6071" r="5915" b="24464"/>
            <a:stretch>
              <a:fillRect/>
            </a:stretch>
          </p:blipFill>
          <p:spPr bwMode="auto">
            <a:xfrm>
              <a:off x="7086600" y="1328137"/>
              <a:ext cx="1371600" cy="653063"/>
            </a:xfrm>
            <a:prstGeom prst="rect">
              <a:avLst/>
            </a:prstGeom>
            <a:noFill/>
          </p:spPr>
        </p:pic>
        <p:cxnSp>
          <p:nvCxnSpPr>
            <p:cNvPr id="103" name="Straight Arrow Connector 102"/>
            <p:cNvCxnSpPr>
              <a:stCxn id="1032" idx="0"/>
              <a:endCxn id="101" idx="2"/>
            </p:cNvCxnSpPr>
            <p:nvPr/>
          </p:nvCxnSpPr>
          <p:spPr>
            <a:xfrm rot="5400000" flipH="1" flipV="1">
              <a:off x="6774656" y="1974057"/>
              <a:ext cx="990600" cy="1004887"/>
            </a:xfrm>
            <a:prstGeom prst="straightConnector1">
              <a:avLst/>
            </a:prstGeom>
            <a:ln w="158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447314" y="457200"/>
              <a:ext cx="2557110" cy="923330"/>
            </a:xfrm>
            <a:prstGeom prst="rect">
              <a:avLst/>
            </a:prstGeom>
            <a:noFill/>
          </p:spPr>
          <p:txBody>
            <a:bodyPr wrap="none" rtlCol="0">
              <a:spAutoFit/>
            </a:bodyPr>
            <a:lstStyle/>
            <a:p>
              <a:pPr algn="ctr"/>
              <a:r>
                <a:rPr lang="en-US" dirty="0" smtClean="0"/>
                <a:t>Dose-to-Concentration</a:t>
              </a:r>
            </a:p>
            <a:p>
              <a:pPr algn="ctr"/>
              <a:r>
                <a:rPr lang="en-US" dirty="0" smtClean="0"/>
                <a:t>Scaling Function (C</a:t>
              </a:r>
              <a:r>
                <a:rPr lang="en-US" baseline="-25000" dirty="0" smtClean="0"/>
                <a:t>ss</a:t>
              </a:r>
              <a:r>
                <a:rPr lang="en-US" dirty="0" smtClean="0"/>
                <a:t>)</a:t>
              </a:r>
            </a:p>
            <a:p>
              <a:pPr algn="ctr"/>
              <a:r>
                <a:rPr lang="en-US" dirty="0" smtClean="0"/>
                <a:t>Probability Distribution</a:t>
              </a:r>
              <a:endParaRPr lang="en-US" dirty="0"/>
            </a:p>
          </p:txBody>
        </p:sp>
        <p:pic>
          <p:nvPicPr>
            <p:cNvPr id="105" name="Picture 27" descr="\\Aa.ad.epa.gov\Ord\RTP\Users\R-Z\rjudson\Net MyDocuments\Papers\05 HT Risk Assessment\normalv3.jpeg"/>
            <p:cNvPicPr>
              <a:picLocks noChangeAspect="1" noChangeArrowheads="1"/>
            </p:cNvPicPr>
            <p:nvPr/>
          </p:nvPicPr>
          <p:blipFill>
            <a:blip r:embed="rId13" cstate="print"/>
            <a:srcRect l="2902" t="6071" r="5915" b="24464"/>
            <a:stretch>
              <a:fillRect/>
            </a:stretch>
          </p:blipFill>
          <p:spPr bwMode="auto">
            <a:xfrm>
              <a:off x="3859187" y="2699737"/>
              <a:ext cx="1371600" cy="653063"/>
            </a:xfrm>
            <a:prstGeom prst="rect">
              <a:avLst/>
            </a:prstGeom>
            <a:noFill/>
          </p:spPr>
        </p:pic>
        <p:sp>
          <p:nvSpPr>
            <p:cNvPr id="106" name="TextBox 105"/>
            <p:cNvSpPr txBox="1"/>
            <p:nvPr/>
          </p:nvSpPr>
          <p:spPr>
            <a:xfrm>
              <a:off x="3294139" y="3352800"/>
              <a:ext cx="2544286" cy="1200329"/>
            </a:xfrm>
            <a:prstGeom prst="rect">
              <a:avLst/>
            </a:prstGeom>
            <a:noFill/>
          </p:spPr>
          <p:txBody>
            <a:bodyPr wrap="none" rtlCol="0">
              <a:spAutoFit/>
            </a:bodyPr>
            <a:lstStyle/>
            <a:p>
              <a:pPr algn="ctr"/>
              <a:r>
                <a:rPr lang="en-US" dirty="0" smtClean="0"/>
                <a:t>Probability Distribution </a:t>
              </a:r>
            </a:p>
            <a:p>
              <a:pPr algn="ctr"/>
              <a:r>
                <a:rPr lang="en-US" dirty="0" smtClean="0"/>
                <a:t>for Dose </a:t>
              </a:r>
            </a:p>
            <a:p>
              <a:pPr algn="ctr"/>
              <a:r>
                <a:rPr lang="en-US" dirty="0" smtClean="0"/>
                <a:t>that Activates </a:t>
              </a:r>
            </a:p>
            <a:p>
              <a:pPr algn="ctr"/>
              <a:r>
                <a:rPr lang="en-US" dirty="0" smtClean="0"/>
                <a:t>Biological Pathway</a:t>
              </a:r>
              <a:endParaRPr lang="en-US" dirty="0"/>
            </a:p>
          </p:txBody>
        </p:sp>
        <p:sp>
          <p:nvSpPr>
            <p:cNvPr id="107" name="TextBox 106"/>
            <p:cNvSpPr txBox="1"/>
            <p:nvPr/>
          </p:nvSpPr>
          <p:spPr>
            <a:xfrm>
              <a:off x="3636501" y="2590800"/>
              <a:ext cx="795924" cy="369332"/>
            </a:xfrm>
            <a:prstGeom prst="rect">
              <a:avLst/>
            </a:prstGeom>
            <a:noFill/>
          </p:spPr>
          <p:txBody>
            <a:bodyPr wrap="none" rtlCol="0">
              <a:spAutoFit/>
            </a:bodyPr>
            <a:lstStyle/>
            <a:p>
              <a:pPr algn="ctr"/>
              <a:r>
                <a:rPr lang="en-US" dirty="0" smtClean="0"/>
                <a:t>BPAD</a:t>
              </a:r>
              <a:endParaRPr lang="en-US" dirty="0"/>
            </a:p>
          </p:txBody>
        </p:sp>
        <p:cxnSp>
          <p:nvCxnSpPr>
            <p:cNvPr id="109" name="Straight Arrow Connector 108"/>
            <p:cNvCxnSpPr/>
            <p:nvPr/>
          </p:nvCxnSpPr>
          <p:spPr>
            <a:xfrm rot="5400000">
              <a:off x="3886994" y="3123406"/>
              <a:ext cx="304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3359834" y="2590800"/>
              <a:ext cx="2418472"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228600" y="0"/>
              <a:ext cx="2890535" cy="461665"/>
            </a:xfrm>
            <a:prstGeom prst="rect">
              <a:avLst/>
            </a:prstGeom>
            <a:noFill/>
            <a:ln>
              <a:solidFill>
                <a:schemeClr val="tx1"/>
              </a:solidFill>
            </a:ln>
          </p:spPr>
          <p:txBody>
            <a:bodyPr wrap="none" rtlCol="0">
              <a:spAutoFit/>
            </a:bodyPr>
            <a:lstStyle/>
            <a:p>
              <a:r>
                <a:rPr lang="en-US" sz="2400" dirty="0" smtClean="0"/>
                <a:t>Pharmacodynamics</a:t>
              </a:r>
              <a:endParaRPr lang="en-US" sz="2400" dirty="0"/>
            </a:p>
          </p:txBody>
        </p:sp>
        <p:sp>
          <p:nvSpPr>
            <p:cNvPr id="121" name="TextBox 120"/>
            <p:cNvSpPr txBox="1"/>
            <p:nvPr/>
          </p:nvSpPr>
          <p:spPr>
            <a:xfrm>
              <a:off x="6248400" y="0"/>
              <a:ext cx="2616422" cy="461665"/>
            </a:xfrm>
            <a:prstGeom prst="rect">
              <a:avLst/>
            </a:prstGeom>
            <a:noFill/>
            <a:ln>
              <a:solidFill>
                <a:schemeClr val="tx1"/>
              </a:solidFill>
            </a:ln>
          </p:spPr>
          <p:txBody>
            <a:bodyPr wrap="none" rtlCol="0">
              <a:spAutoFit/>
            </a:bodyPr>
            <a:lstStyle/>
            <a:p>
              <a:r>
                <a:rPr lang="en-US" sz="2400" dirty="0" smtClean="0"/>
                <a:t>Pharmacokinetics</a:t>
              </a:r>
              <a:endParaRPr lang="en-US" sz="2400" dirty="0"/>
            </a:p>
          </p:txBody>
        </p:sp>
        <p:cxnSp>
          <p:nvCxnSpPr>
            <p:cNvPr id="124" name="Elbow Connector 123"/>
            <p:cNvCxnSpPr>
              <a:stCxn id="104" idx="1"/>
              <a:endCxn id="111" idx="0"/>
            </p:cNvCxnSpPr>
            <p:nvPr/>
          </p:nvCxnSpPr>
          <p:spPr>
            <a:xfrm rot="10800000" flipV="1">
              <a:off x="4569070" y="918864"/>
              <a:ext cx="1878244" cy="1671935"/>
            </a:xfrm>
            <a:prstGeom prst="curved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Elbow Connector 125"/>
            <p:cNvCxnSpPr>
              <a:stCxn id="100" idx="3"/>
              <a:endCxn id="111" idx="2"/>
            </p:cNvCxnSpPr>
            <p:nvPr/>
          </p:nvCxnSpPr>
          <p:spPr>
            <a:xfrm flipV="1">
              <a:off x="3324768" y="4572000"/>
              <a:ext cx="1244302" cy="1071265"/>
            </a:xfrm>
            <a:prstGeom prst="curved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5867400" y="457200"/>
              <a:ext cx="3200400" cy="617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76200" y="457200"/>
              <a:ext cx="3200400" cy="617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Arrow Connector 151"/>
            <p:cNvCxnSpPr/>
            <p:nvPr/>
          </p:nvCxnSpPr>
          <p:spPr>
            <a:xfrm rot="5400000">
              <a:off x="1193551" y="3683476"/>
              <a:ext cx="348116" cy="7981"/>
            </a:xfrm>
            <a:prstGeom prst="straightConnector1">
              <a:avLst/>
            </a:prstGeom>
            <a:ln w="158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5400000">
              <a:off x="1345951" y="3683476"/>
              <a:ext cx="348116" cy="7981"/>
            </a:xfrm>
            <a:prstGeom prst="straightConnector1">
              <a:avLst/>
            </a:prstGeom>
            <a:ln w="158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1498351" y="3683476"/>
              <a:ext cx="348116" cy="7981"/>
            </a:xfrm>
            <a:prstGeom prst="straightConnector1">
              <a:avLst/>
            </a:prstGeom>
            <a:ln w="158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rot="5400000">
              <a:off x="1650751" y="3683476"/>
              <a:ext cx="348116" cy="7981"/>
            </a:xfrm>
            <a:prstGeom prst="straightConnector1">
              <a:avLst/>
            </a:prstGeom>
            <a:ln w="158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5400000">
              <a:off x="1803151" y="3683476"/>
              <a:ext cx="348116" cy="7981"/>
            </a:xfrm>
            <a:prstGeom prst="straightConnector1">
              <a:avLst/>
            </a:prstGeom>
            <a:ln w="158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rot="5400000">
              <a:off x="1955551" y="3683476"/>
              <a:ext cx="348116" cy="7981"/>
            </a:xfrm>
            <a:prstGeom prst="straightConnector1">
              <a:avLst/>
            </a:prstGeom>
            <a:ln w="158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35814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550377" name="Rectangle 41"/>
          <p:cNvSpPr>
            <a:spLocks noChangeArrowheads="1"/>
          </p:cNvSpPr>
          <p:nvPr/>
        </p:nvSpPr>
        <p:spPr bwMode="auto">
          <a:xfrm>
            <a:off x="2235200" y="406400"/>
            <a:ext cx="7543800" cy="304800"/>
          </a:xfrm>
          <a:prstGeom prst="rect">
            <a:avLst/>
          </a:prstGeom>
          <a:noFill/>
          <a:ln w="9525">
            <a:noFill/>
            <a:miter lim="800000"/>
            <a:headEnd/>
            <a:tailEnd/>
          </a:ln>
        </p:spPr>
        <p:txBody>
          <a:bodyPr anchor="ctr"/>
          <a:lstStyle/>
          <a:p>
            <a:pPr eaLnBrk="1" hangingPunct="1">
              <a:defRPr/>
            </a:pPr>
            <a:r>
              <a:rPr lang="en-US" sz="2400" b="1" dirty="0" smtClean="0">
                <a:solidFill>
                  <a:srgbClr val="003F69"/>
                </a:solidFill>
                <a:latin typeface="Gill Sans" pitchFamily="34" charset="0"/>
              </a:rPr>
              <a:t>Adding Pharmacokinetics:</a:t>
            </a:r>
          </a:p>
          <a:p>
            <a:pPr eaLnBrk="1" hangingPunct="1">
              <a:defRPr/>
            </a:pPr>
            <a:r>
              <a:rPr lang="en-US" sz="2400" b="1" dirty="0" smtClean="0">
                <a:solidFill>
                  <a:srgbClr val="003F69"/>
                </a:solidFill>
                <a:latin typeface="Gill Sans" pitchFamily="34" charset="0"/>
              </a:rPr>
              <a:t>High-Throughput </a:t>
            </a:r>
            <a:r>
              <a:rPr lang="en-US" sz="2400" b="1" dirty="0" err="1" smtClean="0">
                <a:solidFill>
                  <a:srgbClr val="003F69"/>
                </a:solidFill>
                <a:latin typeface="Gill Sans" pitchFamily="34" charset="0"/>
              </a:rPr>
              <a:t>ToxicoKinetics</a:t>
            </a:r>
            <a:r>
              <a:rPr lang="en-US" sz="2400" b="1" dirty="0" smtClean="0">
                <a:solidFill>
                  <a:srgbClr val="003F69"/>
                </a:solidFill>
                <a:latin typeface="Gill Sans" pitchFamily="34" charset="0"/>
              </a:rPr>
              <a:t> (HTTK)</a:t>
            </a:r>
            <a:endParaRPr lang="en-US" sz="2400" b="1" dirty="0">
              <a:solidFill>
                <a:srgbClr val="003F69"/>
              </a:solidFill>
              <a:latin typeface="Gill Sans" pitchFamily="34" charset="0"/>
            </a:endParaRPr>
          </a:p>
        </p:txBody>
      </p:sp>
      <p:grpSp>
        <p:nvGrpSpPr>
          <p:cNvPr id="2" name="Group 49"/>
          <p:cNvGrpSpPr/>
          <p:nvPr/>
        </p:nvGrpSpPr>
        <p:grpSpPr>
          <a:xfrm>
            <a:off x="447675" y="941388"/>
            <a:ext cx="8466138" cy="1933575"/>
            <a:chOff x="447675" y="1246188"/>
            <a:chExt cx="8466138" cy="1933575"/>
          </a:xfrm>
        </p:grpSpPr>
        <p:grpSp>
          <p:nvGrpSpPr>
            <p:cNvPr id="3" name="Group 38"/>
            <p:cNvGrpSpPr>
              <a:grpSpLocks/>
            </p:cNvGrpSpPr>
            <p:nvPr/>
          </p:nvGrpSpPr>
          <p:grpSpPr bwMode="auto">
            <a:xfrm>
              <a:off x="447675" y="1935163"/>
              <a:ext cx="628650" cy="503237"/>
              <a:chOff x="2051" y="1787"/>
              <a:chExt cx="2274" cy="1470"/>
            </a:xfrm>
          </p:grpSpPr>
          <p:sp>
            <p:nvSpPr>
              <p:cNvPr id="19494" name="Freeform 39"/>
              <p:cNvSpPr>
                <a:spLocks/>
              </p:cNvSpPr>
              <p:nvPr/>
            </p:nvSpPr>
            <p:spPr bwMode="auto">
              <a:xfrm>
                <a:off x="2522" y="2831"/>
                <a:ext cx="165" cy="115"/>
              </a:xfrm>
              <a:custGeom>
                <a:avLst/>
                <a:gdLst>
                  <a:gd name="T0" fmla="*/ 0 w 331"/>
                  <a:gd name="T1" fmla="*/ 1 h 230"/>
                  <a:gd name="T2" fmla="*/ 0 w 331"/>
                  <a:gd name="T3" fmla="*/ 1 h 230"/>
                  <a:gd name="T4" fmla="*/ 0 w 331"/>
                  <a:gd name="T5" fmla="*/ 1 h 230"/>
                  <a:gd name="T6" fmla="*/ 0 w 331"/>
                  <a:gd name="T7" fmla="*/ 1 h 230"/>
                  <a:gd name="T8" fmla="*/ 0 w 331"/>
                  <a:gd name="T9" fmla="*/ 1 h 230"/>
                  <a:gd name="T10" fmla="*/ 0 w 331"/>
                  <a:gd name="T11" fmla="*/ 1 h 230"/>
                  <a:gd name="T12" fmla="*/ 0 w 331"/>
                  <a:gd name="T13" fmla="*/ 0 h 230"/>
                  <a:gd name="T14" fmla="*/ 0 w 331"/>
                  <a:gd name="T15" fmla="*/ 1 h 230"/>
                  <a:gd name="T16" fmla="*/ 0 w 331"/>
                  <a:gd name="T17" fmla="*/ 1 h 230"/>
                  <a:gd name="T18" fmla="*/ 0 w 331"/>
                  <a:gd name="T19" fmla="*/ 1 h 230"/>
                  <a:gd name="T20" fmla="*/ 0 w 331"/>
                  <a:gd name="T21" fmla="*/ 1 h 2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1"/>
                  <a:gd name="T34" fmla="*/ 0 h 230"/>
                  <a:gd name="T35" fmla="*/ 331 w 331"/>
                  <a:gd name="T36" fmla="*/ 230 h 2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1" h="230">
                    <a:moveTo>
                      <a:pt x="0" y="167"/>
                    </a:moveTo>
                    <a:lnTo>
                      <a:pt x="84" y="215"/>
                    </a:lnTo>
                    <a:lnTo>
                      <a:pt x="183" y="230"/>
                    </a:lnTo>
                    <a:lnTo>
                      <a:pt x="270" y="182"/>
                    </a:lnTo>
                    <a:lnTo>
                      <a:pt x="306" y="121"/>
                    </a:lnTo>
                    <a:lnTo>
                      <a:pt x="331" y="47"/>
                    </a:lnTo>
                    <a:lnTo>
                      <a:pt x="325" y="0"/>
                    </a:lnTo>
                    <a:lnTo>
                      <a:pt x="183" y="42"/>
                    </a:lnTo>
                    <a:lnTo>
                      <a:pt x="69" y="121"/>
                    </a:lnTo>
                    <a:lnTo>
                      <a:pt x="0" y="167"/>
                    </a:lnTo>
                    <a:close/>
                  </a:path>
                </a:pathLst>
              </a:custGeom>
              <a:solidFill>
                <a:srgbClr val="80962A"/>
              </a:solidFill>
              <a:ln w="9525">
                <a:noFill/>
                <a:round/>
                <a:headEnd/>
                <a:tailEnd/>
              </a:ln>
            </p:spPr>
            <p:txBody>
              <a:bodyPr/>
              <a:lstStyle/>
              <a:p>
                <a:pPr eaLnBrk="1" hangingPunct="1"/>
                <a:endParaRPr lang="en-US" sz="1400" b="1" dirty="0"/>
              </a:p>
            </p:txBody>
          </p:sp>
          <p:sp>
            <p:nvSpPr>
              <p:cNvPr id="19495" name="Freeform 40"/>
              <p:cNvSpPr>
                <a:spLocks/>
              </p:cNvSpPr>
              <p:nvPr/>
            </p:nvSpPr>
            <p:spPr bwMode="auto">
              <a:xfrm>
                <a:off x="2593" y="2845"/>
                <a:ext cx="64" cy="60"/>
              </a:xfrm>
              <a:custGeom>
                <a:avLst/>
                <a:gdLst>
                  <a:gd name="T0" fmla="*/ 1 w 127"/>
                  <a:gd name="T1" fmla="*/ 1 h 120"/>
                  <a:gd name="T2" fmla="*/ 0 w 127"/>
                  <a:gd name="T3" fmla="*/ 1 h 120"/>
                  <a:gd name="T4" fmla="*/ 1 w 127"/>
                  <a:gd name="T5" fmla="*/ 1 h 120"/>
                  <a:gd name="T6" fmla="*/ 1 w 127"/>
                  <a:gd name="T7" fmla="*/ 1 h 120"/>
                  <a:gd name="T8" fmla="*/ 1 w 127"/>
                  <a:gd name="T9" fmla="*/ 1 h 120"/>
                  <a:gd name="T10" fmla="*/ 1 w 127"/>
                  <a:gd name="T11" fmla="*/ 1 h 120"/>
                  <a:gd name="T12" fmla="*/ 1 w 127"/>
                  <a:gd name="T13" fmla="*/ 1 h 120"/>
                  <a:gd name="T14" fmla="*/ 1 w 127"/>
                  <a:gd name="T15" fmla="*/ 1 h 120"/>
                  <a:gd name="T16" fmla="*/ 1 w 127"/>
                  <a:gd name="T17" fmla="*/ 1 h 120"/>
                  <a:gd name="T18" fmla="*/ 1 w 127"/>
                  <a:gd name="T19" fmla="*/ 1 h 120"/>
                  <a:gd name="T20" fmla="*/ 1 w 127"/>
                  <a:gd name="T21" fmla="*/ 0 h 120"/>
                  <a:gd name="T22" fmla="*/ 1 w 127"/>
                  <a:gd name="T23" fmla="*/ 1 h 120"/>
                  <a:gd name="T24" fmla="*/ 1 w 127"/>
                  <a:gd name="T25" fmla="*/ 1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20"/>
                  <a:gd name="T41" fmla="*/ 127 w 127"/>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20">
                    <a:moveTo>
                      <a:pt x="13" y="46"/>
                    </a:moveTo>
                    <a:lnTo>
                      <a:pt x="0" y="112"/>
                    </a:lnTo>
                    <a:lnTo>
                      <a:pt x="32" y="80"/>
                    </a:lnTo>
                    <a:lnTo>
                      <a:pt x="45" y="120"/>
                    </a:lnTo>
                    <a:lnTo>
                      <a:pt x="61" y="73"/>
                    </a:lnTo>
                    <a:lnTo>
                      <a:pt x="102" y="109"/>
                    </a:lnTo>
                    <a:lnTo>
                      <a:pt x="93" y="61"/>
                    </a:lnTo>
                    <a:lnTo>
                      <a:pt x="121" y="67"/>
                    </a:lnTo>
                    <a:lnTo>
                      <a:pt x="108" y="38"/>
                    </a:lnTo>
                    <a:lnTo>
                      <a:pt x="127" y="25"/>
                    </a:lnTo>
                    <a:lnTo>
                      <a:pt x="93" y="0"/>
                    </a:lnTo>
                    <a:lnTo>
                      <a:pt x="13" y="46"/>
                    </a:lnTo>
                    <a:close/>
                  </a:path>
                </a:pathLst>
              </a:custGeom>
              <a:solidFill>
                <a:srgbClr val="B4D23B"/>
              </a:solidFill>
              <a:ln w="9525">
                <a:noFill/>
                <a:round/>
                <a:headEnd/>
                <a:tailEnd/>
              </a:ln>
            </p:spPr>
            <p:txBody>
              <a:bodyPr/>
              <a:lstStyle/>
              <a:p>
                <a:pPr eaLnBrk="1" hangingPunct="1"/>
                <a:endParaRPr lang="en-US" sz="1400" b="1" dirty="0"/>
              </a:p>
            </p:txBody>
          </p:sp>
          <p:sp>
            <p:nvSpPr>
              <p:cNvPr id="19496" name="Freeform 41"/>
              <p:cNvSpPr>
                <a:spLocks/>
              </p:cNvSpPr>
              <p:nvPr/>
            </p:nvSpPr>
            <p:spPr bwMode="auto">
              <a:xfrm>
                <a:off x="2099" y="1790"/>
                <a:ext cx="2147" cy="1156"/>
              </a:xfrm>
              <a:custGeom>
                <a:avLst/>
                <a:gdLst>
                  <a:gd name="T0" fmla="*/ 1 w 4293"/>
                  <a:gd name="T1" fmla="*/ 1 h 2312"/>
                  <a:gd name="T2" fmla="*/ 1 w 4293"/>
                  <a:gd name="T3" fmla="*/ 1 h 2312"/>
                  <a:gd name="T4" fmla="*/ 1 w 4293"/>
                  <a:gd name="T5" fmla="*/ 0 h 2312"/>
                  <a:gd name="T6" fmla="*/ 1 w 4293"/>
                  <a:gd name="T7" fmla="*/ 1 h 2312"/>
                  <a:gd name="T8" fmla="*/ 1 w 4293"/>
                  <a:gd name="T9" fmla="*/ 1 h 2312"/>
                  <a:gd name="T10" fmla="*/ 1 w 4293"/>
                  <a:gd name="T11" fmla="*/ 1 h 2312"/>
                  <a:gd name="T12" fmla="*/ 1 w 4293"/>
                  <a:gd name="T13" fmla="*/ 1 h 2312"/>
                  <a:gd name="T14" fmla="*/ 1 w 4293"/>
                  <a:gd name="T15" fmla="*/ 1 h 2312"/>
                  <a:gd name="T16" fmla="*/ 1 w 4293"/>
                  <a:gd name="T17" fmla="*/ 1 h 2312"/>
                  <a:gd name="T18" fmla="*/ 1 w 4293"/>
                  <a:gd name="T19" fmla="*/ 1 h 2312"/>
                  <a:gd name="T20" fmla="*/ 1 w 4293"/>
                  <a:gd name="T21" fmla="*/ 1 h 2312"/>
                  <a:gd name="T22" fmla="*/ 1 w 4293"/>
                  <a:gd name="T23" fmla="*/ 1 h 2312"/>
                  <a:gd name="T24" fmla="*/ 1 w 4293"/>
                  <a:gd name="T25" fmla="*/ 1 h 2312"/>
                  <a:gd name="T26" fmla="*/ 1 w 4293"/>
                  <a:gd name="T27" fmla="*/ 1 h 2312"/>
                  <a:gd name="T28" fmla="*/ 1 w 4293"/>
                  <a:gd name="T29" fmla="*/ 1 h 2312"/>
                  <a:gd name="T30" fmla="*/ 1 w 4293"/>
                  <a:gd name="T31" fmla="*/ 1 h 2312"/>
                  <a:gd name="T32" fmla="*/ 1 w 4293"/>
                  <a:gd name="T33" fmla="*/ 1 h 2312"/>
                  <a:gd name="T34" fmla="*/ 1 w 4293"/>
                  <a:gd name="T35" fmla="*/ 1 h 2312"/>
                  <a:gd name="T36" fmla="*/ 1 w 4293"/>
                  <a:gd name="T37" fmla="*/ 1 h 2312"/>
                  <a:gd name="T38" fmla="*/ 0 w 4293"/>
                  <a:gd name="T39" fmla="*/ 1 h 2312"/>
                  <a:gd name="T40" fmla="*/ 1 w 4293"/>
                  <a:gd name="T41" fmla="*/ 1 h 2312"/>
                  <a:gd name="T42" fmla="*/ 1 w 4293"/>
                  <a:gd name="T43" fmla="*/ 1 h 2312"/>
                  <a:gd name="T44" fmla="*/ 1 w 4293"/>
                  <a:gd name="T45" fmla="*/ 1 h 2312"/>
                  <a:gd name="T46" fmla="*/ 1 w 4293"/>
                  <a:gd name="T47" fmla="*/ 1 h 2312"/>
                  <a:gd name="T48" fmla="*/ 1 w 4293"/>
                  <a:gd name="T49" fmla="*/ 1 h 2312"/>
                  <a:gd name="T50" fmla="*/ 1 w 4293"/>
                  <a:gd name="T51" fmla="*/ 1 h 23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93"/>
                  <a:gd name="T79" fmla="*/ 0 h 2312"/>
                  <a:gd name="T80" fmla="*/ 4293 w 4293"/>
                  <a:gd name="T81" fmla="*/ 2312 h 23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93" h="2312">
                    <a:moveTo>
                      <a:pt x="810" y="93"/>
                    </a:moveTo>
                    <a:lnTo>
                      <a:pt x="1000" y="45"/>
                    </a:lnTo>
                    <a:lnTo>
                      <a:pt x="1335" y="0"/>
                    </a:lnTo>
                    <a:lnTo>
                      <a:pt x="1795" y="62"/>
                    </a:lnTo>
                    <a:lnTo>
                      <a:pt x="2147" y="173"/>
                    </a:lnTo>
                    <a:lnTo>
                      <a:pt x="2574" y="268"/>
                    </a:lnTo>
                    <a:lnTo>
                      <a:pt x="2816" y="410"/>
                    </a:lnTo>
                    <a:lnTo>
                      <a:pt x="3099" y="506"/>
                    </a:lnTo>
                    <a:lnTo>
                      <a:pt x="3527" y="553"/>
                    </a:lnTo>
                    <a:lnTo>
                      <a:pt x="3943" y="696"/>
                    </a:lnTo>
                    <a:lnTo>
                      <a:pt x="4293" y="949"/>
                    </a:lnTo>
                    <a:lnTo>
                      <a:pt x="3943" y="1296"/>
                    </a:lnTo>
                    <a:lnTo>
                      <a:pt x="3436" y="1534"/>
                    </a:lnTo>
                    <a:lnTo>
                      <a:pt x="2765" y="1644"/>
                    </a:lnTo>
                    <a:lnTo>
                      <a:pt x="2240" y="1660"/>
                    </a:lnTo>
                    <a:lnTo>
                      <a:pt x="1620" y="1897"/>
                    </a:lnTo>
                    <a:lnTo>
                      <a:pt x="1080" y="2055"/>
                    </a:lnTo>
                    <a:lnTo>
                      <a:pt x="380" y="2312"/>
                    </a:lnTo>
                    <a:lnTo>
                      <a:pt x="93" y="2025"/>
                    </a:lnTo>
                    <a:lnTo>
                      <a:pt x="0" y="1566"/>
                    </a:lnTo>
                    <a:lnTo>
                      <a:pt x="46" y="1091"/>
                    </a:lnTo>
                    <a:lnTo>
                      <a:pt x="158" y="696"/>
                    </a:lnTo>
                    <a:lnTo>
                      <a:pt x="348" y="395"/>
                    </a:lnTo>
                    <a:lnTo>
                      <a:pt x="603" y="190"/>
                    </a:lnTo>
                    <a:lnTo>
                      <a:pt x="810" y="93"/>
                    </a:lnTo>
                    <a:close/>
                  </a:path>
                </a:pathLst>
              </a:custGeom>
              <a:solidFill>
                <a:srgbClr val="D26969"/>
              </a:solidFill>
              <a:ln w="9525">
                <a:noFill/>
                <a:round/>
                <a:headEnd/>
                <a:tailEnd/>
              </a:ln>
            </p:spPr>
            <p:txBody>
              <a:bodyPr/>
              <a:lstStyle/>
              <a:p>
                <a:pPr eaLnBrk="1" hangingPunct="1"/>
                <a:endParaRPr lang="en-US" sz="1400" b="1" dirty="0"/>
              </a:p>
            </p:txBody>
          </p:sp>
          <p:sp>
            <p:nvSpPr>
              <p:cNvPr id="19497" name="Freeform 42"/>
              <p:cNvSpPr>
                <a:spLocks/>
              </p:cNvSpPr>
              <p:nvPr/>
            </p:nvSpPr>
            <p:spPr bwMode="auto">
              <a:xfrm>
                <a:off x="2075" y="1860"/>
                <a:ext cx="2226" cy="1386"/>
              </a:xfrm>
              <a:custGeom>
                <a:avLst/>
                <a:gdLst>
                  <a:gd name="T0" fmla="*/ 0 w 4452"/>
                  <a:gd name="T1" fmla="*/ 0 h 2773"/>
                  <a:gd name="T2" fmla="*/ 0 w 4452"/>
                  <a:gd name="T3" fmla="*/ 0 h 2773"/>
                  <a:gd name="T4" fmla="*/ 1 w 4452"/>
                  <a:gd name="T5" fmla="*/ 0 h 2773"/>
                  <a:gd name="T6" fmla="*/ 1 w 4452"/>
                  <a:gd name="T7" fmla="*/ 0 h 2773"/>
                  <a:gd name="T8" fmla="*/ 1 w 4452"/>
                  <a:gd name="T9" fmla="*/ 0 h 2773"/>
                  <a:gd name="T10" fmla="*/ 1 w 4452"/>
                  <a:gd name="T11" fmla="*/ 0 h 2773"/>
                  <a:gd name="T12" fmla="*/ 1 w 4452"/>
                  <a:gd name="T13" fmla="*/ 0 h 2773"/>
                  <a:gd name="T14" fmla="*/ 1 w 4452"/>
                  <a:gd name="T15" fmla="*/ 0 h 2773"/>
                  <a:gd name="T16" fmla="*/ 1 w 4452"/>
                  <a:gd name="T17" fmla="*/ 0 h 2773"/>
                  <a:gd name="T18" fmla="*/ 1 w 4452"/>
                  <a:gd name="T19" fmla="*/ 0 h 2773"/>
                  <a:gd name="T20" fmla="*/ 1 w 4452"/>
                  <a:gd name="T21" fmla="*/ 0 h 2773"/>
                  <a:gd name="T22" fmla="*/ 1 w 4452"/>
                  <a:gd name="T23" fmla="*/ 0 h 2773"/>
                  <a:gd name="T24" fmla="*/ 1 w 4452"/>
                  <a:gd name="T25" fmla="*/ 0 h 2773"/>
                  <a:gd name="T26" fmla="*/ 1 w 4452"/>
                  <a:gd name="T27" fmla="*/ 0 h 2773"/>
                  <a:gd name="T28" fmla="*/ 1 w 4452"/>
                  <a:gd name="T29" fmla="*/ 0 h 2773"/>
                  <a:gd name="T30" fmla="*/ 1 w 4452"/>
                  <a:gd name="T31" fmla="*/ 0 h 2773"/>
                  <a:gd name="T32" fmla="*/ 1 w 4452"/>
                  <a:gd name="T33" fmla="*/ 0 h 2773"/>
                  <a:gd name="T34" fmla="*/ 1 w 4452"/>
                  <a:gd name="T35" fmla="*/ 0 h 2773"/>
                  <a:gd name="T36" fmla="*/ 1 w 4452"/>
                  <a:gd name="T37" fmla="*/ 0 h 2773"/>
                  <a:gd name="T38" fmla="*/ 1 w 4452"/>
                  <a:gd name="T39" fmla="*/ 0 h 2773"/>
                  <a:gd name="T40" fmla="*/ 1 w 4452"/>
                  <a:gd name="T41" fmla="*/ 0 h 2773"/>
                  <a:gd name="T42" fmla="*/ 1 w 4452"/>
                  <a:gd name="T43" fmla="*/ 0 h 2773"/>
                  <a:gd name="T44" fmla="*/ 1 w 4452"/>
                  <a:gd name="T45" fmla="*/ 0 h 2773"/>
                  <a:gd name="T46" fmla="*/ 1 w 4452"/>
                  <a:gd name="T47" fmla="*/ 0 h 2773"/>
                  <a:gd name="T48" fmla="*/ 1 w 4452"/>
                  <a:gd name="T49" fmla="*/ 0 h 2773"/>
                  <a:gd name="T50" fmla="*/ 1 w 4452"/>
                  <a:gd name="T51" fmla="*/ 0 h 2773"/>
                  <a:gd name="T52" fmla="*/ 1 w 4452"/>
                  <a:gd name="T53" fmla="*/ 0 h 2773"/>
                  <a:gd name="T54" fmla="*/ 1 w 4452"/>
                  <a:gd name="T55" fmla="*/ 0 h 2773"/>
                  <a:gd name="T56" fmla="*/ 1 w 4452"/>
                  <a:gd name="T57" fmla="*/ 0 h 2773"/>
                  <a:gd name="T58" fmla="*/ 1 w 4452"/>
                  <a:gd name="T59" fmla="*/ 0 h 2773"/>
                  <a:gd name="T60" fmla="*/ 1 w 4452"/>
                  <a:gd name="T61" fmla="*/ 0 h 2773"/>
                  <a:gd name="T62" fmla="*/ 1 w 4452"/>
                  <a:gd name="T63" fmla="*/ 0 h 2773"/>
                  <a:gd name="T64" fmla="*/ 1 w 4452"/>
                  <a:gd name="T65" fmla="*/ 0 h 2773"/>
                  <a:gd name="T66" fmla="*/ 1 w 4452"/>
                  <a:gd name="T67" fmla="*/ 0 h 2773"/>
                  <a:gd name="T68" fmla="*/ 1 w 4452"/>
                  <a:gd name="T69" fmla="*/ 0 h 2773"/>
                  <a:gd name="T70" fmla="*/ 1 w 4452"/>
                  <a:gd name="T71" fmla="*/ 0 h 2773"/>
                  <a:gd name="T72" fmla="*/ 0 w 4452"/>
                  <a:gd name="T73" fmla="*/ 0 h 2773"/>
                  <a:gd name="T74" fmla="*/ 0 w 4452"/>
                  <a:gd name="T75" fmla="*/ 0 h 27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52"/>
                  <a:gd name="T115" fmla="*/ 0 h 2773"/>
                  <a:gd name="T116" fmla="*/ 4452 w 4452"/>
                  <a:gd name="T117" fmla="*/ 2773 h 27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52" h="2773">
                    <a:moveTo>
                      <a:pt x="0" y="2598"/>
                    </a:moveTo>
                    <a:lnTo>
                      <a:pt x="0" y="2693"/>
                    </a:lnTo>
                    <a:lnTo>
                      <a:pt x="64" y="2773"/>
                    </a:lnTo>
                    <a:lnTo>
                      <a:pt x="174" y="2757"/>
                    </a:lnTo>
                    <a:lnTo>
                      <a:pt x="319" y="2630"/>
                    </a:lnTo>
                    <a:lnTo>
                      <a:pt x="509" y="2440"/>
                    </a:lnTo>
                    <a:lnTo>
                      <a:pt x="794" y="2172"/>
                    </a:lnTo>
                    <a:lnTo>
                      <a:pt x="1032" y="2010"/>
                    </a:lnTo>
                    <a:lnTo>
                      <a:pt x="1351" y="1870"/>
                    </a:lnTo>
                    <a:lnTo>
                      <a:pt x="2369" y="1615"/>
                    </a:lnTo>
                    <a:lnTo>
                      <a:pt x="2511" y="1569"/>
                    </a:lnTo>
                    <a:lnTo>
                      <a:pt x="2751" y="1569"/>
                    </a:lnTo>
                    <a:lnTo>
                      <a:pt x="2992" y="1537"/>
                    </a:lnTo>
                    <a:lnTo>
                      <a:pt x="3660" y="1394"/>
                    </a:lnTo>
                    <a:lnTo>
                      <a:pt x="4152" y="1204"/>
                    </a:lnTo>
                    <a:lnTo>
                      <a:pt x="4325" y="1109"/>
                    </a:lnTo>
                    <a:lnTo>
                      <a:pt x="4422" y="1046"/>
                    </a:lnTo>
                    <a:lnTo>
                      <a:pt x="4452" y="856"/>
                    </a:lnTo>
                    <a:lnTo>
                      <a:pt x="4057" y="1126"/>
                    </a:lnTo>
                    <a:lnTo>
                      <a:pt x="3452" y="1362"/>
                    </a:lnTo>
                    <a:lnTo>
                      <a:pt x="2909" y="1426"/>
                    </a:lnTo>
                    <a:lnTo>
                      <a:pt x="2511" y="1394"/>
                    </a:lnTo>
                    <a:lnTo>
                      <a:pt x="2496" y="966"/>
                    </a:lnTo>
                    <a:lnTo>
                      <a:pt x="2464" y="683"/>
                    </a:lnTo>
                    <a:lnTo>
                      <a:pt x="2433" y="523"/>
                    </a:lnTo>
                    <a:lnTo>
                      <a:pt x="2369" y="318"/>
                    </a:lnTo>
                    <a:lnTo>
                      <a:pt x="2258" y="33"/>
                    </a:lnTo>
                    <a:lnTo>
                      <a:pt x="2146" y="0"/>
                    </a:lnTo>
                    <a:lnTo>
                      <a:pt x="2274" y="461"/>
                    </a:lnTo>
                    <a:lnTo>
                      <a:pt x="2321" y="1014"/>
                    </a:lnTo>
                    <a:lnTo>
                      <a:pt x="2289" y="1457"/>
                    </a:lnTo>
                    <a:lnTo>
                      <a:pt x="1844" y="1632"/>
                    </a:lnTo>
                    <a:lnTo>
                      <a:pt x="1287" y="1790"/>
                    </a:lnTo>
                    <a:lnTo>
                      <a:pt x="779" y="1982"/>
                    </a:lnTo>
                    <a:lnTo>
                      <a:pt x="334" y="2267"/>
                    </a:lnTo>
                    <a:lnTo>
                      <a:pt x="95" y="2440"/>
                    </a:lnTo>
                    <a:lnTo>
                      <a:pt x="0" y="2598"/>
                    </a:lnTo>
                    <a:close/>
                  </a:path>
                </a:pathLst>
              </a:custGeom>
              <a:solidFill>
                <a:srgbClr val="FFA9A9"/>
              </a:solidFill>
              <a:ln w="9525">
                <a:noFill/>
                <a:round/>
                <a:headEnd/>
                <a:tailEnd/>
              </a:ln>
            </p:spPr>
            <p:txBody>
              <a:bodyPr/>
              <a:lstStyle/>
              <a:p>
                <a:pPr eaLnBrk="1" hangingPunct="1"/>
                <a:endParaRPr lang="en-US" sz="1400" b="1" dirty="0"/>
              </a:p>
            </p:txBody>
          </p:sp>
          <p:sp>
            <p:nvSpPr>
              <p:cNvPr id="19498" name="Freeform 43"/>
              <p:cNvSpPr>
                <a:spLocks/>
              </p:cNvSpPr>
              <p:nvPr/>
            </p:nvSpPr>
            <p:spPr bwMode="auto">
              <a:xfrm>
                <a:off x="2448" y="2004"/>
                <a:ext cx="422" cy="355"/>
              </a:xfrm>
              <a:custGeom>
                <a:avLst/>
                <a:gdLst>
                  <a:gd name="T0" fmla="*/ 1 w 842"/>
                  <a:gd name="T1" fmla="*/ 0 h 711"/>
                  <a:gd name="T2" fmla="*/ 1 w 842"/>
                  <a:gd name="T3" fmla="*/ 0 h 711"/>
                  <a:gd name="T4" fmla="*/ 0 w 842"/>
                  <a:gd name="T5" fmla="*/ 0 h 711"/>
                  <a:gd name="T6" fmla="*/ 1 w 842"/>
                  <a:gd name="T7" fmla="*/ 0 h 711"/>
                  <a:gd name="T8" fmla="*/ 1 w 842"/>
                  <a:gd name="T9" fmla="*/ 0 h 711"/>
                  <a:gd name="T10" fmla="*/ 1 w 842"/>
                  <a:gd name="T11" fmla="*/ 0 h 711"/>
                  <a:gd name="T12" fmla="*/ 1 w 842"/>
                  <a:gd name="T13" fmla="*/ 0 h 711"/>
                  <a:gd name="T14" fmla="*/ 1 w 842"/>
                  <a:gd name="T15" fmla="*/ 0 h 711"/>
                  <a:gd name="T16" fmla="*/ 1 w 842"/>
                  <a:gd name="T17" fmla="*/ 0 h 711"/>
                  <a:gd name="T18" fmla="*/ 1 w 842"/>
                  <a:gd name="T19" fmla="*/ 0 h 711"/>
                  <a:gd name="T20" fmla="*/ 1 w 842"/>
                  <a:gd name="T21" fmla="*/ 0 h 711"/>
                  <a:gd name="T22" fmla="*/ 1 w 842"/>
                  <a:gd name="T23" fmla="*/ 0 h 711"/>
                  <a:gd name="T24" fmla="*/ 1 w 842"/>
                  <a:gd name="T25" fmla="*/ 0 h 711"/>
                  <a:gd name="T26" fmla="*/ 1 w 842"/>
                  <a:gd name="T27" fmla="*/ 0 h 711"/>
                  <a:gd name="T28" fmla="*/ 1 w 842"/>
                  <a:gd name="T29" fmla="*/ 0 h 711"/>
                  <a:gd name="T30" fmla="*/ 1 w 842"/>
                  <a:gd name="T31" fmla="*/ 0 h 711"/>
                  <a:gd name="T32" fmla="*/ 1 w 842"/>
                  <a:gd name="T33" fmla="*/ 0 h 711"/>
                  <a:gd name="T34" fmla="*/ 1 w 842"/>
                  <a:gd name="T35" fmla="*/ 0 h 711"/>
                  <a:gd name="T36" fmla="*/ 1 w 842"/>
                  <a:gd name="T37" fmla="*/ 0 h 711"/>
                  <a:gd name="T38" fmla="*/ 1 w 842"/>
                  <a:gd name="T39" fmla="*/ 0 h 7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2"/>
                  <a:gd name="T61" fmla="*/ 0 h 711"/>
                  <a:gd name="T62" fmla="*/ 842 w 842"/>
                  <a:gd name="T63" fmla="*/ 711 h 7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2" h="711">
                    <a:moveTo>
                      <a:pt x="95" y="203"/>
                    </a:moveTo>
                    <a:lnTo>
                      <a:pt x="207" y="283"/>
                    </a:lnTo>
                    <a:lnTo>
                      <a:pt x="0" y="425"/>
                    </a:lnTo>
                    <a:lnTo>
                      <a:pt x="222" y="441"/>
                    </a:lnTo>
                    <a:lnTo>
                      <a:pt x="64" y="648"/>
                    </a:lnTo>
                    <a:lnTo>
                      <a:pt x="350" y="553"/>
                    </a:lnTo>
                    <a:lnTo>
                      <a:pt x="429" y="711"/>
                    </a:lnTo>
                    <a:lnTo>
                      <a:pt x="525" y="488"/>
                    </a:lnTo>
                    <a:lnTo>
                      <a:pt x="732" y="553"/>
                    </a:lnTo>
                    <a:lnTo>
                      <a:pt x="652" y="363"/>
                    </a:lnTo>
                    <a:lnTo>
                      <a:pt x="842" y="298"/>
                    </a:lnTo>
                    <a:lnTo>
                      <a:pt x="637" y="235"/>
                    </a:lnTo>
                    <a:lnTo>
                      <a:pt x="779" y="62"/>
                    </a:lnTo>
                    <a:lnTo>
                      <a:pt x="557" y="140"/>
                    </a:lnTo>
                    <a:lnTo>
                      <a:pt x="540" y="0"/>
                    </a:lnTo>
                    <a:lnTo>
                      <a:pt x="429" y="140"/>
                    </a:lnTo>
                    <a:lnTo>
                      <a:pt x="285" y="45"/>
                    </a:lnTo>
                    <a:lnTo>
                      <a:pt x="302" y="203"/>
                    </a:lnTo>
                    <a:lnTo>
                      <a:pt x="95" y="203"/>
                    </a:lnTo>
                    <a:close/>
                  </a:path>
                </a:pathLst>
              </a:custGeom>
              <a:solidFill>
                <a:srgbClr val="FFA9A9"/>
              </a:solidFill>
              <a:ln w="9525">
                <a:noFill/>
                <a:round/>
                <a:headEnd/>
                <a:tailEnd/>
              </a:ln>
            </p:spPr>
            <p:txBody>
              <a:bodyPr/>
              <a:lstStyle/>
              <a:p>
                <a:pPr eaLnBrk="1" hangingPunct="1"/>
                <a:endParaRPr lang="en-US" sz="1400" b="1" dirty="0"/>
              </a:p>
            </p:txBody>
          </p:sp>
          <p:sp>
            <p:nvSpPr>
              <p:cNvPr id="19499" name="Freeform 44"/>
              <p:cNvSpPr>
                <a:spLocks/>
              </p:cNvSpPr>
              <p:nvPr/>
            </p:nvSpPr>
            <p:spPr bwMode="auto">
              <a:xfrm>
                <a:off x="3482" y="2067"/>
                <a:ext cx="390" cy="276"/>
              </a:xfrm>
              <a:custGeom>
                <a:avLst/>
                <a:gdLst>
                  <a:gd name="T0" fmla="*/ 0 w 781"/>
                  <a:gd name="T1" fmla="*/ 0 h 553"/>
                  <a:gd name="T2" fmla="*/ 0 w 781"/>
                  <a:gd name="T3" fmla="*/ 0 h 553"/>
                  <a:gd name="T4" fmla="*/ 0 w 781"/>
                  <a:gd name="T5" fmla="*/ 0 h 553"/>
                  <a:gd name="T6" fmla="*/ 0 w 781"/>
                  <a:gd name="T7" fmla="*/ 0 h 553"/>
                  <a:gd name="T8" fmla="*/ 0 w 781"/>
                  <a:gd name="T9" fmla="*/ 0 h 553"/>
                  <a:gd name="T10" fmla="*/ 0 w 781"/>
                  <a:gd name="T11" fmla="*/ 0 h 553"/>
                  <a:gd name="T12" fmla="*/ 0 w 781"/>
                  <a:gd name="T13" fmla="*/ 0 h 553"/>
                  <a:gd name="T14" fmla="*/ 0 w 781"/>
                  <a:gd name="T15" fmla="*/ 0 h 553"/>
                  <a:gd name="T16" fmla="*/ 0 w 781"/>
                  <a:gd name="T17" fmla="*/ 0 h 553"/>
                  <a:gd name="T18" fmla="*/ 0 w 781"/>
                  <a:gd name="T19" fmla="*/ 0 h 553"/>
                  <a:gd name="T20" fmla="*/ 0 w 781"/>
                  <a:gd name="T21" fmla="*/ 0 h 553"/>
                  <a:gd name="T22" fmla="*/ 0 w 781"/>
                  <a:gd name="T23" fmla="*/ 0 h 553"/>
                  <a:gd name="T24" fmla="*/ 0 w 781"/>
                  <a:gd name="T25" fmla="*/ 0 h 553"/>
                  <a:gd name="T26" fmla="*/ 0 w 781"/>
                  <a:gd name="T27" fmla="*/ 0 h 553"/>
                  <a:gd name="T28" fmla="*/ 0 w 781"/>
                  <a:gd name="T29" fmla="*/ 0 h 553"/>
                  <a:gd name="T30" fmla="*/ 0 w 781"/>
                  <a:gd name="T31" fmla="*/ 0 h 553"/>
                  <a:gd name="T32" fmla="*/ 0 w 781"/>
                  <a:gd name="T33" fmla="*/ 0 h 553"/>
                  <a:gd name="T34" fmla="*/ 0 w 781"/>
                  <a:gd name="T35" fmla="*/ 0 h 553"/>
                  <a:gd name="T36" fmla="*/ 0 w 781"/>
                  <a:gd name="T37" fmla="*/ 0 h 553"/>
                  <a:gd name="T38" fmla="*/ 0 w 781"/>
                  <a:gd name="T39" fmla="*/ 0 h 553"/>
                  <a:gd name="T40" fmla="*/ 0 w 781"/>
                  <a:gd name="T41" fmla="*/ 0 h 553"/>
                  <a:gd name="T42" fmla="*/ 0 w 781"/>
                  <a:gd name="T43" fmla="*/ 0 h 553"/>
                  <a:gd name="T44" fmla="*/ 0 w 781"/>
                  <a:gd name="T45" fmla="*/ 0 h 553"/>
                  <a:gd name="T46" fmla="*/ 0 w 781"/>
                  <a:gd name="T47" fmla="*/ 0 h 553"/>
                  <a:gd name="T48" fmla="*/ 0 w 781"/>
                  <a:gd name="T49" fmla="*/ 0 h 5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81"/>
                  <a:gd name="T76" fmla="*/ 0 h 553"/>
                  <a:gd name="T77" fmla="*/ 781 w 781"/>
                  <a:gd name="T78" fmla="*/ 553 h 5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81" h="553">
                    <a:moveTo>
                      <a:pt x="0" y="173"/>
                    </a:moveTo>
                    <a:lnTo>
                      <a:pt x="131" y="238"/>
                    </a:lnTo>
                    <a:lnTo>
                      <a:pt x="17" y="346"/>
                    </a:lnTo>
                    <a:lnTo>
                      <a:pt x="178" y="333"/>
                    </a:lnTo>
                    <a:lnTo>
                      <a:pt x="146" y="458"/>
                    </a:lnTo>
                    <a:lnTo>
                      <a:pt x="302" y="428"/>
                    </a:lnTo>
                    <a:lnTo>
                      <a:pt x="334" y="553"/>
                    </a:lnTo>
                    <a:lnTo>
                      <a:pt x="416" y="443"/>
                    </a:lnTo>
                    <a:lnTo>
                      <a:pt x="511" y="538"/>
                    </a:lnTo>
                    <a:lnTo>
                      <a:pt x="543" y="411"/>
                    </a:lnTo>
                    <a:lnTo>
                      <a:pt x="671" y="458"/>
                    </a:lnTo>
                    <a:lnTo>
                      <a:pt x="638" y="346"/>
                    </a:lnTo>
                    <a:lnTo>
                      <a:pt x="781" y="346"/>
                    </a:lnTo>
                    <a:lnTo>
                      <a:pt x="671" y="253"/>
                    </a:lnTo>
                    <a:lnTo>
                      <a:pt x="751" y="205"/>
                    </a:lnTo>
                    <a:lnTo>
                      <a:pt x="604" y="205"/>
                    </a:lnTo>
                    <a:lnTo>
                      <a:pt x="638" y="126"/>
                    </a:lnTo>
                    <a:lnTo>
                      <a:pt x="511" y="143"/>
                    </a:lnTo>
                    <a:lnTo>
                      <a:pt x="463" y="143"/>
                    </a:lnTo>
                    <a:lnTo>
                      <a:pt x="368" y="126"/>
                    </a:lnTo>
                    <a:lnTo>
                      <a:pt x="254" y="95"/>
                    </a:lnTo>
                    <a:lnTo>
                      <a:pt x="32" y="0"/>
                    </a:lnTo>
                    <a:lnTo>
                      <a:pt x="131" y="126"/>
                    </a:lnTo>
                    <a:lnTo>
                      <a:pt x="0" y="173"/>
                    </a:lnTo>
                    <a:close/>
                  </a:path>
                </a:pathLst>
              </a:custGeom>
              <a:solidFill>
                <a:srgbClr val="FFA9A9"/>
              </a:solidFill>
              <a:ln w="9525">
                <a:noFill/>
                <a:round/>
                <a:headEnd/>
                <a:tailEnd/>
              </a:ln>
            </p:spPr>
            <p:txBody>
              <a:bodyPr/>
              <a:lstStyle/>
              <a:p>
                <a:pPr eaLnBrk="1" hangingPunct="1"/>
                <a:endParaRPr lang="en-US" sz="1400" b="1" dirty="0"/>
              </a:p>
            </p:txBody>
          </p:sp>
          <p:sp>
            <p:nvSpPr>
              <p:cNvPr id="19500" name="Freeform 45"/>
              <p:cNvSpPr>
                <a:spLocks/>
              </p:cNvSpPr>
              <p:nvPr/>
            </p:nvSpPr>
            <p:spPr bwMode="auto">
              <a:xfrm>
                <a:off x="2507" y="2836"/>
                <a:ext cx="180" cy="118"/>
              </a:xfrm>
              <a:custGeom>
                <a:avLst/>
                <a:gdLst>
                  <a:gd name="T0" fmla="*/ 1 w 359"/>
                  <a:gd name="T1" fmla="*/ 0 h 238"/>
                  <a:gd name="T2" fmla="*/ 1 w 359"/>
                  <a:gd name="T3" fmla="*/ 0 h 238"/>
                  <a:gd name="T4" fmla="*/ 1 w 359"/>
                  <a:gd name="T5" fmla="*/ 0 h 238"/>
                  <a:gd name="T6" fmla="*/ 1 w 359"/>
                  <a:gd name="T7" fmla="*/ 0 h 238"/>
                  <a:gd name="T8" fmla="*/ 1 w 359"/>
                  <a:gd name="T9" fmla="*/ 0 h 238"/>
                  <a:gd name="T10" fmla="*/ 1 w 359"/>
                  <a:gd name="T11" fmla="*/ 0 h 238"/>
                  <a:gd name="T12" fmla="*/ 1 w 359"/>
                  <a:gd name="T13" fmla="*/ 0 h 238"/>
                  <a:gd name="T14" fmla="*/ 1 w 359"/>
                  <a:gd name="T15" fmla="*/ 0 h 238"/>
                  <a:gd name="T16" fmla="*/ 1 w 359"/>
                  <a:gd name="T17" fmla="*/ 0 h 238"/>
                  <a:gd name="T18" fmla="*/ 1 w 359"/>
                  <a:gd name="T19" fmla="*/ 0 h 238"/>
                  <a:gd name="T20" fmla="*/ 1 w 359"/>
                  <a:gd name="T21" fmla="*/ 0 h 238"/>
                  <a:gd name="T22" fmla="*/ 1 w 359"/>
                  <a:gd name="T23" fmla="*/ 0 h 238"/>
                  <a:gd name="T24" fmla="*/ 1 w 359"/>
                  <a:gd name="T25" fmla="*/ 0 h 238"/>
                  <a:gd name="T26" fmla="*/ 1 w 359"/>
                  <a:gd name="T27" fmla="*/ 0 h 238"/>
                  <a:gd name="T28" fmla="*/ 1 w 359"/>
                  <a:gd name="T29" fmla="*/ 0 h 238"/>
                  <a:gd name="T30" fmla="*/ 1 w 359"/>
                  <a:gd name="T31" fmla="*/ 0 h 238"/>
                  <a:gd name="T32" fmla="*/ 1 w 359"/>
                  <a:gd name="T33" fmla="*/ 0 h 238"/>
                  <a:gd name="T34" fmla="*/ 1 w 359"/>
                  <a:gd name="T35" fmla="*/ 0 h 238"/>
                  <a:gd name="T36" fmla="*/ 1 w 359"/>
                  <a:gd name="T37" fmla="*/ 0 h 238"/>
                  <a:gd name="T38" fmla="*/ 1 w 359"/>
                  <a:gd name="T39" fmla="*/ 0 h 238"/>
                  <a:gd name="T40" fmla="*/ 1 w 359"/>
                  <a:gd name="T41" fmla="*/ 0 h 238"/>
                  <a:gd name="T42" fmla="*/ 1 w 359"/>
                  <a:gd name="T43" fmla="*/ 0 h 238"/>
                  <a:gd name="T44" fmla="*/ 1 w 359"/>
                  <a:gd name="T45" fmla="*/ 0 h 238"/>
                  <a:gd name="T46" fmla="*/ 1 w 359"/>
                  <a:gd name="T47" fmla="*/ 0 h 238"/>
                  <a:gd name="T48" fmla="*/ 1 w 359"/>
                  <a:gd name="T49" fmla="*/ 0 h 238"/>
                  <a:gd name="T50" fmla="*/ 1 w 359"/>
                  <a:gd name="T51" fmla="*/ 0 h 238"/>
                  <a:gd name="T52" fmla="*/ 1 w 359"/>
                  <a:gd name="T53" fmla="*/ 0 h 238"/>
                  <a:gd name="T54" fmla="*/ 0 w 359"/>
                  <a:gd name="T55" fmla="*/ 0 h 238"/>
                  <a:gd name="T56" fmla="*/ 1 w 359"/>
                  <a:gd name="T57" fmla="*/ 0 h 238"/>
                  <a:gd name="T58" fmla="*/ 1 w 359"/>
                  <a:gd name="T59" fmla="*/ 0 h 238"/>
                  <a:gd name="T60" fmla="*/ 1 w 359"/>
                  <a:gd name="T61" fmla="*/ 0 h 2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9"/>
                  <a:gd name="T94" fmla="*/ 0 h 238"/>
                  <a:gd name="T95" fmla="*/ 359 w 359"/>
                  <a:gd name="T96" fmla="*/ 238 h 2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9" h="238">
                    <a:moveTo>
                      <a:pt x="146" y="90"/>
                    </a:moveTo>
                    <a:lnTo>
                      <a:pt x="95" y="181"/>
                    </a:lnTo>
                    <a:lnTo>
                      <a:pt x="157" y="120"/>
                    </a:lnTo>
                    <a:lnTo>
                      <a:pt x="137" y="204"/>
                    </a:lnTo>
                    <a:lnTo>
                      <a:pt x="182" y="137"/>
                    </a:lnTo>
                    <a:lnTo>
                      <a:pt x="182" y="204"/>
                    </a:lnTo>
                    <a:lnTo>
                      <a:pt x="215" y="137"/>
                    </a:lnTo>
                    <a:lnTo>
                      <a:pt x="232" y="192"/>
                    </a:lnTo>
                    <a:lnTo>
                      <a:pt x="247" y="133"/>
                    </a:lnTo>
                    <a:lnTo>
                      <a:pt x="273" y="158"/>
                    </a:lnTo>
                    <a:lnTo>
                      <a:pt x="277" y="116"/>
                    </a:lnTo>
                    <a:lnTo>
                      <a:pt x="308" y="126"/>
                    </a:lnTo>
                    <a:lnTo>
                      <a:pt x="298" y="90"/>
                    </a:lnTo>
                    <a:lnTo>
                      <a:pt x="336" y="84"/>
                    </a:lnTo>
                    <a:lnTo>
                      <a:pt x="298" y="59"/>
                    </a:lnTo>
                    <a:lnTo>
                      <a:pt x="342" y="44"/>
                    </a:lnTo>
                    <a:lnTo>
                      <a:pt x="277" y="38"/>
                    </a:lnTo>
                    <a:lnTo>
                      <a:pt x="357" y="0"/>
                    </a:lnTo>
                    <a:lnTo>
                      <a:pt x="359" y="57"/>
                    </a:lnTo>
                    <a:lnTo>
                      <a:pt x="346" y="118"/>
                    </a:lnTo>
                    <a:lnTo>
                      <a:pt x="321" y="164"/>
                    </a:lnTo>
                    <a:lnTo>
                      <a:pt x="273" y="208"/>
                    </a:lnTo>
                    <a:lnTo>
                      <a:pt x="224" y="228"/>
                    </a:lnTo>
                    <a:lnTo>
                      <a:pt x="171" y="238"/>
                    </a:lnTo>
                    <a:lnTo>
                      <a:pt x="112" y="236"/>
                    </a:lnTo>
                    <a:lnTo>
                      <a:pt x="64" y="217"/>
                    </a:lnTo>
                    <a:lnTo>
                      <a:pt x="26" y="194"/>
                    </a:lnTo>
                    <a:lnTo>
                      <a:pt x="0" y="166"/>
                    </a:lnTo>
                    <a:lnTo>
                      <a:pt x="74" y="120"/>
                    </a:lnTo>
                    <a:lnTo>
                      <a:pt x="146" y="90"/>
                    </a:lnTo>
                    <a:close/>
                  </a:path>
                </a:pathLst>
              </a:custGeom>
              <a:solidFill>
                <a:srgbClr val="000000"/>
              </a:solidFill>
              <a:ln w="9525">
                <a:noFill/>
                <a:round/>
                <a:headEnd/>
                <a:tailEnd/>
              </a:ln>
            </p:spPr>
            <p:txBody>
              <a:bodyPr/>
              <a:lstStyle/>
              <a:p>
                <a:pPr eaLnBrk="1" hangingPunct="1"/>
                <a:endParaRPr lang="en-US" sz="1400" b="1" dirty="0"/>
              </a:p>
            </p:txBody>
          </p:sp>
          <p:sp>
            <p:nvSpPr>
              <p:cNvPr id="19501" name="Freeform 46"/>
              <p:cNvSpPr>
                <a:spLocks/>
              </p:cNvSpPr>
              <p:nvPr/>
            </p:nvSpPr>
            <p:spPr bwMode="auto">
              <a:xfrm>
                <a:off x="2051" y="1787"/>
                <a:ext cx="1243" cy="1470"/>
              </a:xfrm>
              <a:custGeom>
                <a:avLst/>
                <a:gdLst>
                  <a:gd name="T0" fmla="*/ 0 w 2487"/>
                  <a:gd name="T1" fmla="*/ 1 h 2940"/>
                  <a:gd name="T2" fmla="*/ 0 w 2487"/>
                  <a:gd name="T3" fmla="*/ 1 h 2940"/>
                  <a:gd name="T4" fmla="*/ 0 w 2487"/>
                  <a:gd name="T5" fmla="*/ 1 h 2940"/>
                  <a:gd name="T6" fmla="*/ 0 w 2487"/>
                  <a:gd name="T7" fmla="*/ 1 h 2940"/>
                  <a:gd name="T8" fmla="*/ 0 w 2487"/>
                  <a:gd name="T9" fmla="*/ 1 h 2940"/>
                  <a:gd name="T10" fmla="*/ 0 w 2487"/>
                  <a:gd name="T11" fmla="*/ 1 h 2940"/>
                  <a:gd name="T12" fmla="*/ 0 w 2487"/>
                  <a:gd name="T13" fmla="*/ 1 h 2940"/>
                  <a:gd name="T14" fmla="*/ 0 w 2487"/>
                  <a:gd name="T15" fmla="*/ 1 h 2940"/>
                  <a:gd name="T16" fmla="*/ 0 w 2487"/>
                  <a:gd name="T17" fmla="*/ 1 h 2940"/>
                  <a:gd name="T18" fmla="*/ 0 w 2487"/>
                  <a:gd name="T19" fmla="*/ 1 h 2940"/>
                  <a:gd name="T20" fmla="*/ 0 w 2487"/>
                  <a:gd name="T21" fmla="*/ 1 h 2940"/>
                  <a:gd name="T22" fmla="*/ 0 w 2487"/>
                  <a:gd name="T23" fmla="*/ 1 h 2940"/>
                  <a:gd name="T24" fmla="*/ 0 w 2487"/>
                  <a:gd name="T25" fmla="*/ 1 h 2940"/>
                  <a:gd name="T26" fmla="*/ 0 w 2487"/>
                  <a:gd name="T27" fmla="*/ 1 h 2940"/>
                  <a:gd name="T28" fmla="*/ 0 w 2487"/>
                  <a:gd name="T29" fmla="*/ 1 h 2940"/>
                  <a:gd name="T30" fmla="*/ 0 w 2487"/>
                  <a:gd name="T31" fmla="*/ 1 h 2940"/>
                  <a:gd name="T32" fmla="*/ 0 w 2487"/>
                  <a:gd name="T33" fmla="*/ 1 h 2940"/>
                  <a:gd name="T34" fmla="*/ 0 w 2487"/>
                  <a:gd name="T35" fmla="*/ 1 h 2940"/>
                  <a:gd name="T36" fmla="*/ 0 w 2487"/>
                  <a:gd name="T37" fmla="*/ 1 h 2940"/>
                  <a:gd name="T38" fmla="*/ 0 w 2487"/>
                  <a:gd name="T39" fmla="*/ 1 h 2940"/>
                  <a:gd name="T40" fmla="*/ 0 w 2487"/>
                  <a:gd name="T41" fmla="*/ 1 h 2940"/>
                  <a:gd name="T42" fmla="*/ 0 w 2487"/>
                  <a:gd name="T43" fmla="*/ 1 h 2940"/>
                  <a:gd name="T44" fmla="*/ 0 w 2487"/>
                  <a:gd name="T45" fmla="*/ 1 h 2940"/>
                  <a:gd name="T46" fmla="*/ 0 w 2487"/>
                  <a:gd name="T47" fmla="*/ 1 h 2940"/>
                  <a:gd name="T48" fmla="*/ 0 w 2487"/>
                  <a:gd name="T49" fmla="*/ 1 h 2940"/>
                  <a:gd name="T50" fmla="*/ 0 w 2487"/>
                  <a:gd name="T51" fmla="*/ 1 h 2940"/>
                  <a:gd name="T52" fmla="*/ 0 w 2487"/>
                  <a:gd name="T53" fmla="*/ 0 h 2940"/>
                  <a:gd name="T54" fmla="*/ 0 w 2487"/>
                  <a:gd name="T55" fmla="*/ 1 h 2940"/>
                  <a:gd name="T56" fmla="*/ 0 w 2487"/>
                  <a:gd name="T57" fmla="*/ 1 h 2940"/>
                  <a:gd name="T58" fmla="*/ 0 w 2487"/>
                  <a:gd name="T59" fmla="*/ 1 h 2940"/>
                  <a:gd name="T60" fmla="*/ 0 w 2487"/>
                  <a:gd name="T61" fmla="*/ 1 h 2940"/>
                  <a:gd name="T62" fmla="*/ 0 w 2487"/>
                  <a:gd name="T63" fmla="*/ 1 h 2940"/>
                  <a:gd name="T64" fmla="*/ 0 w 2487"/>
                  <a:gd name="T65" fmla="*/ 1 h 2940"/>
                  <a:gd name="T66" fmla="*/ 0 w 2487"/>
                  <a:gd name="T67" fmla="*/ 1 h 2940"/>
                  <a:gd name="T68" fmla="*/ 0 w 2487"/>
                  <a:gd name="T69" fmla="*/ 1 h 2940"/>
                  <a:gd name="T70" fmla="*/ 0 w 2487"/>
                  <a:gd name="T71" fmla="*/ 1 h 2940"/>
                  <a:gd name="T72" fmla="*/ 0 w 2487"/>
                  <a:gd name="T73" fmla="*/ 1 h 2940"/>
                  <a:gd name="T74" fmla="*/ 0 w 2487"/>
                  <a:gd name="T75" fmla="*/ 1 h 2940"/>
                  <a:gd name="T76" fmla="*/ 0 w 2487"/>
                  <a:gd name="T77" fmla="*/ 1 h 2940"/>
                  <a:gd name="T78" fmla="*/ 0 w 2487"/>
                  <a:gd name="T79" fmla="*/ 1 h 2940"/>
                  <a:gd name="T80" fmla="*/ 0 w 2487"/>
                  <a:gd name="T81" fmla="*/ 1 h 2940"/>
                  <a:gd name="T82" fmla="*/ 0 w 2487"/>
                  <a:gd name="T83" fmla="*/ 1 h 2940"/>
                  <a:gd name="T84" fmla="*/ 0 w 2487"/>
                  <a:gd name="T85" fmla="*/ 1 h 2940"/>
                  <a:gd name="T86" fmla="*/ 0 w 2487"/>
                  <a:gd name="T87" fmla="*/ 1 h 2940"/>
                  <a:gd name="T88" fmla="*/ 0 w 2487"/>
                  <a:gd name="T89" fmla="*/ 1 h 2940"/>
                  <a:gd name="T90" fmla="*/ 0 w 2487"/>
                  <a:gd name="T91" fmla="*/ 1 h 2940"/>
                  <a:gd name="T92" fmla="*/ 0 w 2487"/>
                  <a:gd name="T93" fmla="*/ 1 h 2940"/>
                  <a:gd name="T94" fmla="*/ 0 w 2487"/>
                  <a:gd name="T95" fmla="*/ 1 h 2940"/>
                  <a:gd name="T96" fmla="*/ 0 w 2487"/>
                  <a:gd name="T97" fmla="*/ 1 h 2940"/>
                  <a:gd name="T98" fmla="*/ 0 w 2487"/>
                  <a:gd name="T99" fmla="*/ 1 h 29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87"/>
                  <a:gd name="T151" fmla="*/ 0 h 2940"/>
                  <a:gd name="T152" fmla="*/ 2487 w 2487"/>
                  <a:gd name="T153" fmla="*/ 2940 h 29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87" h="2940">
                    <a:moveTo>
                      <a:pt x="985" y="65"/>
                    </a:moveTo>
                    <a:lnTo>
                      <a:pt x="818" y="150"/>
                    </a:lnTo>
                    <a:lnTo>
                      <a:pt x="629" y="280"/>
                    </a:lnTo>
                    <a:lnTo>
                      <a:pt x="724" y="344"/>
                    </a:lnTo>
                    <a:lnTo>
                      <a:pt x="432" y="531"/>
                    </a:lnTo>
                    <a:lnTo>
                      <a:pt x="601" y="569"/>
                    </a:lnTo>
                    <a:lnTo>
                      <a:pt x="348" y="728"/>
                    </a:lnTo>
                    <a:lnTo>
                      <a:pt x="544" y="745"/>
                    </a:lnTo>
                    <a:lnTo>
                      <a:pt x="300" y="924"/>
                    </a:lnTo>
                    <a:lnTo>
                      <a:pt x="496" y="913"/>
                    </a:lnTo>
                    <a:lnTo>
                      <a:pt x="236" y="1129"/>
                    </a:lnTo>
                    <a:lnTo>
                      <a:pt x="460" y="1101"/>
                    </a:lnTo>
                    <a:lnTo>
                      <a:pt x="224" y="1335"/>
                    </a:lnTo>
                    <a:lnTo>
                      <a:pt x="441" y="1268"/>
                    </a:lnTo>
                    <a:lnTo>
                      <a:pt x="217" y="1567"/>
                    </a:lnTo>
                    <a:lnTo>
                      <a:pt x="470" y="1464"/>
                    </a:lnTo>
                    <a:lnTo>
                      <a:pt x="264" y="1801"/>
                    </a:lnTo>
                    <a:lnTo>
                      <a:pt x="517" y="1671"/>
                    </a:lnTo>
                    <a:lnTo>
                      <a:pt x="394" y="2036"/>
                    </a:lnTo>
                    <a:lnTo>
                      <a:pt x="656" y="1784"/>
                    </a:lnTo>
                    <a:lnTo>
                      <a:pt x="639" y="2092"/>
                    </a:lnTo>
                    <a:lnTo>
                      <a:pt x="844" y="1820"/>
                    </a:lnTo>
                    <a:lnTo>
                      <a:pt x="909" y="2061"/>
                    </a:lnTo>
                    <a:lnTo>
                      <a:pt x="1032" y="1791"/>
                    </a:lnTo>
                    <a:lnTo>
                      <a:pt x="1108" y="2008"/>
                    </a:lnTo>
                    <a:lnTo>
                      <a:pt x="1209" y="1727"/>
                    </a:lnTo>
                    <a:lnTo>
                      <a:pt x="1321" y="1930"/>
                    </a:lnTo>
                    <a:lnTo>
                      <a:pt x="1390" y="1662"/>
                    </a:lnTo>
                    <a:lnTo>
                      <a:pt x="1555" y="1848"/>
                    </a:lnTo>
                    <a:lnTo>
                      <a:pt x="1555" y="1578"/>
                    </a:lnTo>
                    <a:lnTo>
                      <a:pt x="1772" y="1791"/>
                    </a:lnTo>
                    <a:lnTo>
                      <a:pt x="1698" y="1445"/>
                    </a:lnTo>
                    <a:lnTo>
                      <a:pt x="1979" y="1690"/>
                    </a:lnTo>
                    <a:lnTo>
                      <a:pt x="1829" y="1306"/>
                    </a:lnTo>
                    <a:lnTo>
                      <a:pt x="2147" y="1521"/>
                    </a:lnTo>
                    <a:lnTo>
                      <a:pt x="1939" y="1158"/>
                    </a:lnTo>
                    <a:lnTo>
                      <a:pt x="2251" y="1249"/>
                    </a:lnTo>
                    <a:lnTo>
                      <a:pt x="2063" y="987"/>
                    </a:lnTo>
                    <a:lnTo>
                      <a:pt x="2282" y="987"/>
                    </a:lnTo>
                    <a:lnTo>
                      <a:pt x="2130" y="831"/>
                    </a:lnTo>
                    <a:lnTo>
                      <a:pt x="2287" y="801"/>
                    </a:lnTo>
                    <a:lnTo>
                      <a:pt x="2158" y="654"/>
                    </a:lnTo>
                    <a:lnTo>
                      <a:pt x="2259" y="607"/>
                    </a:lnTo>
                    <a:lnTo>
                      <a:pt x="2147" y="513"/>
                    </a:lnTo>
                    <a:lnTo>
                      <a:pt x="2204" y="401"/>
                    </a:lnTo>
                    <a:lnTo>
                      <a:pt x="2082" y="382"/>
                    </a:lnTo>
                    <a:lnTo>
                      <a:pt x="2120" y="251"/>
                    </a:lnTo>
                    <a:lnTo>
                      <a:pt x="1922" y="261"/>
                    </a:lnTo>
                    <a:lnTo>
                      <a:pt x="2017" y="139"/>
                    </a:lnTo>
                    <a:lnTo>
                      <a:pt x="1755" y="196"/>
                    </a:lnTo>
                    <a:lnTo>
                      <a:pt x="1791" y="46"/>
                    </a:lnTo>
                    <a:lnTo>
                      <a:pt x="1624" y="72"/>
                    </a:lnTo>
                    <a:lnTo>
                      <a:pt x="1417" y="0"/>
                    </a:lnTo>
                    <a:lnTo>
                      <a:pt x="1745" y="0"/>
                    </a:lnTo>
                    <a:lnTo>
                      <a:pt x="1962" y="38"/>
                    </a:lnTo>
                    <a:lnTo>
                      <a:pt x="2099" y="84"/>
                    </a:lnTo>
                    <a:lnTo>
                      <a:pt x="2204" y="150"/>
                    </a:lnTo>
                    <a:lnTo>
                      <a:pt x="2282" y="268"/>
                    </a:lnTo>
                    <a:lnTo>
                      <a:pt x="2346" y="426"/>
                    </a:lnTo>
                    <a:lnTo>
                      <a:pt x="2411" y="671"/>
                    </a:lnTo>
                    <a:lnTo>
                      <a:pt x="2449" y="905"/>
                    </a:lnTo>
                    <a:lnTo>
                      <a:pt x="2476" y="1147"/>
                    </a:lnTo>
                    <a:lnTo>
                      <a:pt x="2487" y="1363"/>
                    </a:lnTo>
                    <a:lnTo>
                      <a:pt x="2476" y="1578"/>
                    </a:lnTo>
                    <a:lnTo>
                      <a:pt x="2449" y="1698"/>
                    </a:lnTo>
                    <a:lnTo>
                      <a:pt x="2411" y="1755"/>
                    </a:lnTo>
                    <a:lnTo>
                      <a:pt x="2299" y="1829"/>
                    </a:lnTo>
                    <a:lnTo>
                      <a:pt x="2211" y="1877"/>
                    </a:lnTo>
                    <a:lnTo>
                      <a:pt x="2034" y="1924"/>
                    </a:lnTo>
                    <a:lnTo>
                      <a:pt x="1820" y="1968"/>
                    </a:lnTo>
                    <a:lnTo>
                      <a:pt x="1314" y="2054"/>
                    </a:lnTo>
                    <a:lnTo>
                      <a:pt x="1050" y="2120"/>
                    </a:lnTo>
                    <a:lnTo>
                      <a:pt x="854" y="2211"/>
                    </a:lnTo>
                    <a:lnTo>
                      <a:pt x="656" y="2335"/>
                    </a:lnTo>
                    <a:lnTo>
                      <a:pt x="460" y="2529"/>
                    </a:lnTo>
                    <a:lnTo>
                      <a:pt x="329" y="2681"/>
                    </a:lnTo>
                    <a:lnTo>
                      <a:pt x="217" y="2763"/>
                    </a:lnTo>
                    <a:lnTo>
                      <a:pt x="131" y="2791"/>
                    </a:lnTo>
                    <a:lnTo>
                      <a:pt x="84" y="2782"/>
                    </a:lnTo>
                    <a:lnTo>
                      <a:pt x="84" y="2829"/>
                    </a:lnTo>
                    <a:lnTo>
                      <a:pt x="131" y="2875"/>
                    </a:lnTo>
                    <a:lnTo>
                      <a:pt x="264" y="2875"/>
                    </a:lnTo>
                    <a:lnTo>
                      <a:pt x="160" y="2940"/>
                    </a:lnTo>
                    <a:lnTo>
                      <a:pt x="95" y="2940"/>
                    </a:lnTo>
                    <a:lnTo>
                      <a:pt x="48" y="2911"/>
                    </a:lnTo>
                    <a:lnTo>
                      <a:pt x="29" y="2865"/>
                    </a:lnTo>
                    <a:lnTo>
                      <a:pt x="29" y="2799"/>
                    </a:lnTo>
                    <a:lnTo>
                      <a:pt x="65" y="2660"/>
                    </a:lnTo>
                    <a:lnTo>
                      <a:pt x="84" y="2510"/>
                    </a:lnTo>
                    <a:lnTo>
                      <a:pt x="76" y="2335"/>
                    </a:lnTo>
                    <a:lnTo>
                      <a:pt x="29" y="1903"/>
                    </a:lnTo>
                    <a:lnTo>
                      <a:pt x="0" y="1557"/>
                    </a:lnTo>
                    <a:lnTo>
                      <a:pt x="0" y="1268"/>
                    </a:lnTo>
                    <a:lnTo>
                      <a:pt x="48" y="987"/>
                    </a:lnTo>
                    <a:lnTo>
                      <a:pt x="131" y="736"/>
                    </a:lnTo>
                    <a:lnTo>
                      <a:pt x="281" y="496"/>
                    </a:lnTo>
                    <a:lnTo>
                      <a:pt x="460" y="308"/>
                    </a:lnTo>
                    <a:lnTo>
                      <a:pt x="713" y="158"/>
                    </a:lnTo>
                    <a:lnTo>
                      <a:pt x="854" y="103"/>
                    </a:lnTo>
                    <a:lnTo>
                      <a:pt x="985" y="65"/>
                    </a:lnTo>
                    <a:close/>
                  </a:path>
                </a:pathLst>
              </a:custGeom>
              <a:solidFill>
                <a:srgbClr val="000000"/>
              </a:solidFill>
              <a:ln w="9525">
                <a:noFill/>
                <a:round/>
                <a:headEnd/>
                <a:tailEnd/>
              </a:ln>
            </p:spPr>
            <p:txBody>
              <a:bodyPr/>
              <a:lstStyle/>
              <a:p>
                <a:pPr eaLnBrk="1" hangingPunct="1"/>
                <a:endParaRPr lang="en-US" sz="1400" b="1" dirty="0"/>
              </a:p>
            </p:txBody>
          </p:sp>
          <p:sp>
            <p:nvSpPr>
              <p:cNvPr id="19502" name="Freeform 47"/>
              <p:cNvSpPr>
                <a:spLocks/>
              </p:cNvSpPr>
              <p:nvPr/>
            </p:nvSpPr>
            <p:spPr bwMode="auto">
              <a:xfrm>
                <a:off x="2089" y="2725"/>
                <a:ext cx="1032" cy="532"/>
              </a:xfrm>
              <a:custGeom>
                <a:avLst/>
                <a:gdLst>
                  <a:gd name="T0" fmla="*/ 1 w 2063"/>
                  <a:gd name="T1" fmla="*/ 1 h 1063"/>
                  <a:gd name="T2" fmla="*/ 1 w 2063"/>
                  <a:gd name="T3" fmla="*/ 1 h 1063"/>
                  <a:gd name="T4" fmla="*/ 1 w 2063"/>
                  <a:gd name="T5" fmla="*/ 1 h 1063"/>
                  <a:gd name="T6" fmla="*/ 1 w 2063"/>
                  <a:gd name="T7" fmla="*/ 1 h 1063"/>
                  <a:gd name="T8" fmla="*/ 1 w 2063"/>
                  <a:gd name="T9" fmla="*/ 1 h 1063"/>
                  <a:gd name="T10" fmla="*/ 1 w 2063"/>
                  <a:gd name="T11" fmla="*/ 1 h 1063"/>
                  <a:gd name="T12" fmla="*/ 1 w 2063"/>
                  <a:gd name="T13" fmla="*/ 1 h 1063"/>
                  <a:gd name="T14" fmla="*/ 1 w 2063"/>
                  <a:gd name="T15" fmla="*/ 1 h 1063"/>
                  <a:gd name="T16" fmla="*/ 1 w 2063"/>
                  <a:gd name="T17" fmla="*/ 1 h 1063"/>
                  <a:gd name="T18" fmla="*/ 1 w 2063"/>
                  <a:gd name="T19" fmla="*/ 1 h 1063"/>
                  <a:gd name="T20" fmla="*/ 1 w 2063"/>
                  <a:gd name="T21" fmla="*/ 1 h 1063"/>
                  <a:gd name="T22" fmla="*/ 1 w 2063"/>
                  <a:gd name="T23" fmla="*/ 1 h 1063"/>
                  <a:gd name="T24" fmla="*/ 1 w 2063"/>
                  <a:gd name="T25" fmla="*/ 0 h 1063"/>
                  <a:gd name="T26" fmla="*/ 1 w 2063"/>
                  <a:gd name="T27" fmla="*/ 1 h 1063"/>
                  <a:gd name="T28" fmla="*/ 1 w 2063"/>
                  <a:gd name="T29" fmla="*/ 1 h 1063"/>
                  <a:gd name="T30" fmla="*/ 1 w 2063"/>
                  <a:gd name="T31" fmla="*/ 1 h 1063"/>
                  <a:gd name="T32" fmla="*/ 1 w 2063"/>
                  <a:gd name="T33" fmla="*/ 1 h 1063"/>
                  <a:gd name="T34" fmla="*/ 1 w 2063"/>
                  <a:gd name="T35" fmla="*/ 1 h 1063"/>
                  <a:gd name="T36" fmla="*/ 1 w 2063"/>
                  <a:gd name="T37" fmla="*/ 1 h 1063"/>
                  <a:gd name="T38" fmla="*/ 1 w 2063"/>
                  <a:gd name="T39" fmla="*/ 1 h 1063"/>
                  <a:gd name="T40" fmla="*/ 1 w 2063"/>
                  <a:gd name="T41" fmla="*/ 1 h 1063"/>
                  <a:gd name="T42" fmla="*/ 0 w 2063"/>
                  <a:gd name="T43" fmla="*/ 1 h 1063"/>
                  <a:gd name="T44" fmla="*/ 1 w 2063"/>
                  <a:gd name="T45" fmla="*/ 1 h 1063"/>
                  <a:gd name="T46" fmla="*/ 1 w 2063"/>
                  <a:gd name="T47" fmla="*/ 1 h 10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63"/>
                  <a:gd name="T73" fmla="*/ 0 h 1063"/>
                  <a:gd name="T74" fmla="*/ 2063 w 2063"/>
                  <a:gd name="T75" fmla="*/ 1063 h 10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63" h="1063">
                    <a:moveTo>
                      <a:pt x="67" y="1063"/>
                    </a:moveTo>
                    <a:lnTo>
                      <a:pt x="112" y="1055"/>
                    </a:lnTo>
                    <a:lnTo>
                      <a:pt x="215" y="988"/>
                    </a:lnTo>
                    <a:lnTo>
                      <a:pt x="337" y="886"/>
                    </a:lnTo>
                    <a:lnTo>
                      <a:pt x="496" y="728"/>
                    </a:lnTo>
                    <a:lnTo>
                      <a:pt x="732" y="504"/>
                    </a:lnTo>
                    <a:lnTo>
                      <a:pt x="880" y="390"/>
                    </a:lnTo>
                    <a:lnTo>
                      <a:pt x="1021" y="289"/>
                    </a:lnTo>
                    <a:lnTo>
                      <a:pt x="1162" y="232"/>
                    </a:lnTo>
                    <a:lnTo>
                      <a:pt x="1350" y="194"/>
                    </a:lnTo>
                    <a:lnTo>
                      <a:pt x="1567" y="139"/>
                    </a:lnTo>
                    <a:lnTo>
                      <a:pt x="1856" y="83"/>
                    </a:lnTo>
                    <a:lnTo>
                      <a:pt x="2063" y="0"/>
                    </a:lnTo>
                    <a:lnTo>
                      <a:pt x="1398" y="148"/>
                    </a:lnTo>
                    <a:lnTo>
                      <a:pt x="1086" y="224"/>
                    </a:lnTo>
                    <a:lnTo>
                      <a:pt x="901" y="306"/>
                    </a:lnTo>
                    <a:lnTo>
                      <a:pt x="666" y="475"/>
                    </a:lnTo>
                    <a:lnTo>
                      <a:pt x="451" y="699"/>
                    </a:lnTo>
                    <a:lnTo>
                      <a:pt x="272" y="893"/>
                    </a:lnTo>
                    <a:lnTo>
                      <a:pt x="141" y="981"/>
                    </a:lnTo>
                    <a:lnTo>
                      <a:pt x="55" y="998"/>
                    </a:lnTo>
                    <a:lnTo>
                      <a:pt x="0" y="988"/>
                    </a:lnTo>
                    <a:lnTo>
                      <a:pt x="67" y="1063"/>
                    </a:lnTo>
                    <a:close/>
                  </a:path>
                </a:pathLst>
              </a:custGeom>
              <a:solidFill>
                <a:srgbClr val="000000"/>
              </a:solidFill>
              <a:ln w="9525">
                <a:noFill/>
                <a:round/>
                <a:headEnd/>
                <a:tailEnd/>
              </a:ln>
            </p:spPr>
            <p:txBody>
              <a:bodyPr/>
              <a:lstStyle/>
              <a:p>
                <a:pPr eaLnBrk="1" hangingPunct="1"/>
                <a:endParaRPr lang="en-US" sz="1400" b="1" dirty="0"/>
              </a:p>
            </p:txBody>
          </p:sp>
          <p:sp>
            <p:nvSpPr>
              <p:cNvPr id="19503" name="Freeform 48"/>
              <p:cNvSpPr>
                <a:spLocks/>
              </p:cNvSpPr>
              <p:nvPr/>
            </p:nvSpPr>
            <p:spPr bwMode="auto">
              <a:xfrm>
                <a:off x="3200" y="1876"/>
                <a:ext cx="1125" cy="742"/>
              </a:xfrm>
              <a:custGeom>
                <a:avLst/>
                <a:gdLst>
                  <a:gd name="T0" fmla="*/ 1 w 2249"/>
                  <a:gd name="T1" fmla="*/ 1 h 1483"/>
                  <a:gd name="T2" fmla="*/ 1 w 2249"/>
                  <a:gd name="T3" fmla="*/ 1 h 1483"/>
                  <a:gd name="T4" fmla="*/ 1 w 2249"/>
                  <a:gd name="T5" fmla="*/ 1 h 1483"/>
                  <a:gd name="T6" fmla="*/ 1 w 2249"/>
                  <a:gd name="T7" fmla="*/ 1 h 1483"/>
                  <a:gd name="T8" fmla="*/ 1 w 2249"/>
                  <a:gd name="T9" fmla="*/ 1 h 1483"/>
                  <a:gd name="T10" fmla="*/ 1 w 2249"/>
                  <a:gd name="T11" fmla="*/ 1 h 1483"/>
                  <a:gd name="T12" fmla="*/ 1 w 2249"/>
                  <a:gd name="T13" fmla="*/ 1 h 1483"/>
                  <a:gd name="T14" fmla="*/ 1 w 2249"/>
                  <a:gd name="T15" fmla="*/ 1 h 1483"/>
                  <a:gd name="T16" fmla="*/ 1 w 2249"/>
                  <a:gd name="T17" fmla="*/ 1 h 1483"/>
                  <a:gd name="T18" fmla="*/ 1 w 2249"/>
                  <a:gd name="T19" fmla="*/ 1 h 1483"/>
                  <a:gd name="T20" fmla="*/ 1 w 2249"/>
                  <a:gd name="T21" fmla="*/ 1 h 1483"/>
                  <a:gd name="T22" fmla="*/ 1 w 2249"/>
                  <a:gd name="T23" fmla="*/ 1 h 1483"/>
                  <a:gd name="T24" fmla="*/ 1 w 2249"/>
                  <a:gd name="T25" fmla="*/ 1 h 1483"/>
                  <a:gd name="T26" fmla="*/ 1 w 2249"/>
                  <a:gd name="T27" fmla="*/ 1 h 1483"/>
                  <a:gd name="T28" fmla="*/ 1 w 2249"/>
                  <a:gd name="T29" fmla="*/ 1 h 1483"/>
                  <a:gd name="T30" fmla="*/ 1 w 2249"/>
                  <a:gd name="T31" fmla="*/ 1 h 1483"/>
                  <a:gd name="T32" fmla="*/ 1 w 2249"/>
                  <a:gd name="T33" fmla="*/ 1 h 1483"/>
                  <a:gd name="T34" fmla="*/ 1 w 2249"/>
                  <a:gd name="T35" fmla="*/ 1 h 1483"/>
                  <a:gd name="T36" fmla="*/ 1 w 2249"/>
                  <a:gd name="T37" fmla="*/ 1 h 1483"/>
                  <a:gd name="T38" fmla="*/ 1 w 2249"/>
                  <a:gd name="T39" fmla="*/ 1 h 1483"/>
                  <a:gd name="T40" fmla="*/ 1 w 2249"/>
                  <a:gd name="T41" fmla="*/ 1 h 1483"/>
                  <a:gd name="T42" fmla="*/ 1 w 2249"/>
                  <a:gd name="T43" fmla="*/ 1 h 1483"/>
                  <a:gd name="T44" fmla="*/ 1 w 2249"/>
                  <a:gd name="T45" fmla="*/ 1 h 1483"/>
                  <a:gd name="T46" fmla="*/ 1 w 2249"/>
                  <a:gd name="T47" fmla="*/ 1 h 1483"/>
                  <a:gd name="T48" fmla="*/ 1 w 2249"/>
                  <a:gd name="T49" fmla="*/ 1 h 1483"/>
                  <a:gd name="T50" fmla="*/ 1 w 2249"/>
                  <a:gd name="T51" fmla="*/ 1 h 1483"/>
                  <a:gd name="T52" fmla="*/ 1 w 2249"/>
                  <a:gd name="T53" fmla="*/ 1 h 1483"/>
                  <a:gd name="T54" fmla="*/ 0 w 2249"/>
                  <a:gd name="T55" fmla="*/ 0 h 1483"/>
                  <a:gd name="T56" fmla="*/ 1 w 2249"/>
                  <a:gd name="T57" fmla="*/ 1 h 1483"/>
                  <a:gd name="T58" fmla="*/ 1 w 2249"/>
                  <a:gd name="T59" fmla="*/ 1 h 1483"/>
                  <a:gd name="T60" fmla="*/ 1 w 2249"/>
                  <a:gd name="T61" fmla="*/ 1 h 1483"/>
                  <a:gd name="T62" fmla="*/ 1 w 2249"/>
                  <a:gd name="T63" fmla="*/ 1 h 1483"/>
                  <a:gd name="T64" fmla="*/ 1 w 2249"/>
                  <a:gd name="T65" fmla="*/ 1 h 1483"/>
                  <a:gd name="T66" fmla="*/ 1 w 2249"/>
                  <a:gd name="T67" fmla="*/ 1 h 1483"/>
                  <a:gd name="T68" fmla="*/ 1 w 2249"/>
                  <a:gd name="T69" fmla="*/ 1 h 1483"/>
                  <a:gd name="T70" fmla="*/ 1 w 2249"/>
                  <a:gd name="T71" fmla="*/ 1 h 1483"/>
                  <a:gd name="T72" fmla="*/ 1 w 2249"/>
                  <a:gd name="T73" fmla="*/ 1 h 1483"/>
                  <a:gd name="T74" fmla="*/ 1 w 2249"/>
                  <a:gd name="T75" fmla="*/ 1 h 14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49"/>
                  <a:gd name="T115" fmla="*/ 0 h 1483"/>
                  <a:gd name="T116" fmla="*/ 2249 w 2249"/>
                  <a:gd name="T117" fmla="*/ 1483 h 14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49" h="1483">
                    <a:moveTo>
                      <a:pt x="260" y="1044"/>
                    </a:moveTo>
                    <a:lnTo>
                      <a:pt x="253" y="855"/>
                    </a:lnTo>
                    <a:lnTo>
                      <a:pt x="215" y="669"/>
                    </a:lnTo>
                    <a:lnTo>
                      <a:pt x="177" y="475"/>
                    </a:lnTo>
                    <a:lnTo>
                      <a:pt x="140" y="325"/>
                    </a:lnTo>
                    <a:lnTo>
                      <a:pt x="196" y="475"/>
                    </a:lnTo>
                    <a:lnTo>
                      <a:pt x="243" y="698"/>
                    </a:lnTo>
                    <a:lnTo>
                      <a:pt x="317" y="698"/>
                    </a:lnTo>
                    <a:lnTo>
                      <a:pt x="277" y="745"/>
                    </a:lnTo>
                    <a:lnTo>
                      <a:pt x="384" y="764"/>
                    </a:lnTo>
                    <a:lnTo>
                      <a:pt x="308" y="855"/>
                    </a:lnTo>
                    <a:lnTo>
                      <a:pt x="431" y="808"/>
                    </a:lnTo>
                    <a:lnTo>
                      <a:pt x="329" y="998"/>
                    </a:lnTo>
                    <a:lnTo>
                      <a:pt x="477" y="895"/>
                    </a:lnTo>
                    <a:lnTo>
                      <a:pt x="393" y="1137"/>
                    </a:lnTo>
                    <a:lnTo>
                      <a:pt x="553" y="968"/>
                    </a:lnTo>
                    <a:lnTo>
                      <a:pt x="496" y="1220"/>
                    </a:lnTo>
                    <a:lnTo>
                      <a:pt x="637" y="1025"/>
                    </a:lnTo>
                    <a:lnTo>
                      <a:pt x="629" y="1306"/>
                    </a:lnTo>
                    <a:lnTo>
                      <a:pt x="741" y="1080"/>
                    </a:lnTo>
                    <a:lnTo>
                      <a:pt x="768" y="1306"/>
                    </a:lnTo>
                    <a:lnTo>
                      <a:pt x="853" y="1110"/>
                    </a:lnTo>
                    <a:lnTo>
                      <a:pt x="907" y="1314"/>
                    </a:lnTo>
                    <a:lnTo>
                      <a:pt x="966" y="1127"/>
                    </a:lnTo>
                    <a:lnTo>
                      <a:pt x="1030" y="1285"/>
                    </a:lnTo>
                    <a:lnTo>
                      <a:pt x="1059" y="1127"/>
                    </a:lnTo>
                    <a:lnTo>
                      <a:pt x="1133" y="1278"/>
                    </a:lnTo>
                    <a:lnTo>
                      <a:pt x="1161" y="1118"/>
                    </a:lnTo>
                    <a:lnTo>
                      <a:pt x="1256" y="1220"/>
                    </a:lnTo>
                    <a:lnTo>
                      <a:pt x="1245" y="1097"/>
                    </a:lnTo>
                    <a:lnTo>
                      <a:pt x="1359" y="1213"/>
                    </a:lnTo>
                    <a:lnTo>
                      <a:pt x="1338" y="1061"/>
                    </a:lnTo>
                    <a:lnTo>
                      <a:pt x="1488" y="1137"/>
                    </a:lnTo>
                    <a:lnTo>
                      <a:pt x="1407" y="1015"/>
                    </a:lnTo>
                    <a:lnTo>
                      <a:pt x="1603" y="1070"/>
                    </a:lnTo>
                    <a:lnTo>
                      <a:pt x="1471" y="960"/>
                    </a:lnTo>
                    <a:lnTo>
                      <a:pt x="1686" y="987"/>
                    </a:lnTo>
                    <a:lnTo>
                      <a:pt x="1521" y="867"/>
                    </a:lnTo>
                    <a:lnTo>
                      <a:pt x="1751" y="895"/>
                    </a:lnTo>
                    <a:lnTo>
                      <a:pt x="1526" y="781"/>
                    </a:lnTo>
                    <a:lnTo>
                      <a:pt x="1762" y="726"/>
                    </a:lnTo>
                    <a:lnTo>
                      <a:pt x="1521" y="688"/>
                    </a:lnTo>
                    <a:lnTo>
                      <a:pt x="1698" y="604"/>
                    </a:lnTo>
                    <a:lnTo>
                      <a:pt x="1488" y="585"/>
                    </a:lnTo>
                    <a:lnTo>
                      <a:pt x="1603" y="492"/>
                    </a:lnTo>
                    <a:lnTo>
                      <a:pt x="1443" y="511"/>
                    </a:lnTo>
                    <a:lnTo>
                      <a:pt x="1498" y="435"/>
                    </a:lnTo>
                    <a:lnTo>
                      <a:pt x="1359" y="464"/>
                    </a:lnTo>
                    <a:lnTo>
                      <a:pt x="1395" y="418"/>
                    </a:lnTo>
                    <a:lnTo>
                      <a:pt x="1283" y="428"/>
                    </a:lnTo>
                    <a:lnTo>
                      <a:pt x="1314" y="390"/>
                    </a:lnTo>
                    <a:lnTo>
                      <a:pt x="1078" y="352"/>
                    </a:lnTo>
                    <a:lnTo>
                      <a:pt x="861" y="317"/>
                    </a:lnTo>
                    <a:lnTo>
                      <a:pt x="618" y="230"/>
                    </a:lnTo>
                    <a:lnTo>
                      <a:pt x="308" y="89"/>
                    </a:lnTo>
                    <a:lnTo>
                      <a:pt x="0" y="0"/>
                    </a:lnTo>
                    <a:lnTo>
                      <a:pt x="355" y="89"/>
                    </a:lnTo>
                    <a:lnTo>
                      <a:pt x="648" y="222"/>
                    </a:lnTo>
                    <a:lnTo>
                      <a:pt x="947" y="317"/>
                    </a:lnTo>
                    <a:lnTo>
                      <a:pt x="1407" y="371"/>
                    </a:lnTo>
                    <a:lnTo>
                      <a:pt x="1791" y="483"/>
                    </a:lnTo>
                    <a:lnTo>
                      <a:pt x="2044" y="622"/>
                    </a:lnTo>
                    <a:lnTo>
                      <a:pt x="2194" y="745"/>
                    </a:lnTo>
                    <a:lnTo>
                      <a:pt x="2249" y="819"/>
                    </a:lnTo>
                    <a:lnTo>
                      <a:pt x="2249" y="855"/>
                    </a:lnTo>
                    <a:lnTo>
                      <a:pt x="2182" y="846"/>
                    </a:lnTo>
                    <a:lnTo>
                      <a:pt x="2053" y="987"/>
                    </a:lnTo>
                    <a:lnTo>
                      <a:pt x="1715" y="1220"/>
                    </a:lnTo>
                    <a:lnTo>
                      <a:pt x="1488" y="1325"/>
                    </a:lnTo>
                    <a:lnTo>
                      <a:pt x="1161" y="1435"/>
                    </a:lnTo>
                    <a:lnTo>
                      <a:pt x="880" y="1483"/>
                    </a:lnTo>
                    <a:lnTo>
                      <a:pt x="553" y="1454"/>
                    </a:lnTo>
                    <a:lnTo>
                      <a:pt x="355" y="1435"/>
                    </a:lnTo>
                    <a:lnTo>
                      <a:pt x="253" y="1418"/>
                    </a:lnTo>
                    <a:lnTo>
                      <a:pt x="260" y="1230"/>
                    </a:lnTo>
                    <a:lnTo>
                      <a:pt x="260" y="1044"/>
                    </a:lnTo>
                    <a:close/>
                  </a:path>
                </a:pathLst>
              </a:custGeom>
              <a:solidFill>
                <a:srgbClr val="000000"/>
              </a:solidFill>
              <a:ln w="9525">
                <a:noFill/>
                <a:round/>
                <a:headEnd/>
                <a:tailEnd/>
              </a:ln>
            </p:spPr>
            <p:txBody>
              <a:bodyPr/>
              <a:lstStyle/>
              <a:p>
                <a:pPr eaLnBrk="1" hangingPunct="1"/>
                <a:endParaRPr lang="en-US" sz="1400" b="1" dirty="0"/>
              </a:p>
            </p:txBody>
          </p:sp>
          <p:sp>
            <p:nvSpPr>
              <p:cNvPr id="19504" name="Freeform 49"/>
              <p:cNvSpPr>
                <a:spLocks/>
              </p:cNvSpPr>
              <p:nvPr/>
            </p:nvSpPr>
            <p:spPr bwMode="auto">
              <a:xfrm>
                <a:off x="3322" y="2267"/>
                <a:ext cx="1003" cy="383"/>
              </a:xfrm>
              <a:custGeom>
                <a:avLst/>
                <a:gdLst>
                  <a:gd name="T0" fmla="*/ 0 w 2006"/>
                  <a:gd name="T1" fmla="*/ 0 h 767"/>
                  <a:gd name="T2" fmla="*/ 1 w 2006"/>
                  <a:gd name="T3" fmla="*/ 0 h 767"/>
                  <a:gd name="T4" fmla="*/ 1 w 2006"/>
                  <a:gd name="T5" fmla="*/ 0 h 767"/>
                  <a:gd name="T6" fmla="*/ 1 w 2006"/>
                  <a:gd name="T7" fmla="*/ 0 h 767"/>
                  <a:gd name="T8" fmla="*/ 1 w 2006"/>
                  <a:gd name="T9" fmla="*/ 0 h 767"/>
                  <a:gd name="T10" fmla="*/ 1 w 2006"/>
                  <a:gd name="T11" fmla="*/ 0 h 767"/>
                  <a:gd name="T12" fmla="*/ 1 w 2006"/>
                  <a:gd name="T13" fmla="*/ 0 h 767"/>
                  <a:gd name="T14" fmla="*/ 1 w 2006"/>
                  <a:gd name="T15" fmla="*/ 0 h 767"/>
                  <a:gd name="T16" fmla="*/ 1 w 2006"/>
                  <a:gd name="T17" fmla="*/ 0 h 767"/>
                  <a:gd name="T18" fmla="*/ 1 w 2006"/>
                  <a:gd name="T19" fmla="*/ 0 h 767"/>
                  <a:gd name="T20" fmla="*/ 1 w 2006"/>
                  <a:gd name="T21" fmla="*/ 0 h 767"/>
                  <a:gd name="T22" fmla="*/ 1 w 2006"/>
                  <a:gd name="T23" fmla="*/ 0 h 767"/>
                  <a:gd name="T24" fmla="*/ 1 w 2006"/>
                  <a:gd name="T25" fmla="*/ 0 h 767"/>
                  <a:gd name="T26" fmla="*/ 1 w 2006"/>
                  <a:gd name="T27" fmla="*/ 0 h 767"/>
                  <a:gd name="T28" fmla="*/ 1 w 2006"/>
                  <a:gd name="T29" fmla="*/ 0 h 767"/>
                  <a:gd name="T30" fmla="*/ 1 w 2006"/>
                  <a:gd name="T31" fmla="*/ 0 h 767"/>
                  <a:gd name="T32" fmla="*/ 1 w 2006"/>
                  <a:gd name="T33" fmla="*/ 0 h 767"/>
                  <a:gd name="T34" fmla="*/ 1 w 2006"/>
                  <a:gd name="T35" fmla="*/ 0 h 767"/>
                  <a:gd name="T36" fmla="*/ 1 w 2006"/>
                  <a:gd name="T37" fmla="*/ 0 h 767"/>
                  <a:gd name="T38" fmla="*/ 1 w 2006"/>
                  <a:gd name="T39" fmla="*/ 0 h 767"/>
                  <a:gd name="T40" fmla="*/ 1 w 2006"/>
                  <a:gd name="T41" fmla="*/ 0 h 767"/>
                  <a:gd name="T42" fmla="*/ 1 w 2006"/>
                  <a:gd name="T43" fmla="*/ 0 h 767"/>
                  <a:gd name="T44" fmla="*/ 1 w 2006"/>
                  <a:gd name="T45" fmla="*/ 0 h 767"/>
                  <a:gd name="T46" fmla="*/ 1 w 2006"/>
                  <a:gd name="T47" fmla="*/ 0 h 767"/>
                  <a:gd name="T48" fmla="*/ 1 w 2006"/>
                  <a:gd name="T49" fmla="*/ 0 h 767"/>
                  <a:gd name="T50" fmla="*/ 0 w 2006"/>
                  <a:gd name="T51" fmla="*/ 0 h 767"/>
                  <a:gd name="T52" fmla="*/ 0 w 2006"/>
                  <a:gd name="T53" fmla="*/ 0 h 7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6"/>
                  <a:gd name="T82" fmla="*/ 0 h 767"/>
                  <a:gd name="T83" fmla="*/ 2006 w 2006"/>
                  <a:gd name="T84" fmla="*/ 767 h 7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6" h="767">
                    <a:moveTo>
                      <a:pt x="0" y="738"/>
                    </a:moveTo>
                    <a:lnTo>
                      <a:pt x="122" y="767"/>
                    </a:lnTo>
                    <a:lnTo>
                      <a:pt x="318" y="767"/>
                    </a:lnTo>
                    <a:lnTo>
                      <a:pt x="637" y="738"/>
                    </a:lnTo>
                    <a:lnTo>
                      <a:pt x="994" y="666"/>
                    </a:lnTo>
                    <a:lnTo>
                      <a:pt x="1295" y="573"/>
                    </a:lnTo>
                    <a:lnTo>
                      <a:pt x="1622" y="439"/>
                    </a:lnTo>
                    <a:lnTo>
                      <a:pt x="1865" y="308"/>
                    </a:lnTo>
                    <a:lnTo>
                      <a:pt x="1960" y="198"/>
                    </a:lnTo>
                    <a:lnTo>
                      <a:pt x="1996" y="122"/>
                    </a:lnTo>
                    <a:lnTo>
                      <a:pt x="2006" y="65"/>
                    </a:lnTo>
                    <a:lnTo>
                      <a:pt x="2006" y="46"/>
                    </a:lnTo>
                    <a:lnTo>
                      <a:pt x="1977" y="0"/>
                    </a:lnTo>
                    <a:lnTo>
                      <a:pt x="1939" y="19"/>
                    </a:lnTo>
                    <a:lnTo>
                      <a:pt x="1932" y="131"/>
                    </a:lnTo>
                    <a:lnTo>
                      <a:pt x="1856" y="227"/>
                    </a:lnTo>
                    <a:lnTo>
                      <a:pt x="1763" y="299"/>
                    </a:lnTo>
                    <a:lnTo>
                      <a:pt x="1612" y="363"/>
                    </a:lnTo>
                    <a:lnTo>
                      <a:pt x="1323" y="497"/>
                    </a:lnTo>
                    <a:lnTo>
                      <a:pt x="601" y="692"/>
                    </a:lnTo>
                    <a:lnTo>
                      <a:pt x="327" y="719"/>
                    </a:lnTo>
                    <a:lnTo>
                      <a:pt x="150" y="711"/>
                    </a:lnTo>
                    <a:lnTo>
                      <a:pt x="55" y="692"/>
                    </a:lnTo>
                    <a:lnTo>
                      <a:pt x="46" y="666"/>
                    </a:lnTo>
                    <a:lnTo>
                      <a:pt x="34" y="590"/>
                    </a:lnTo>
                    <a:lnTo>
                      <a:pt x="0" y="738"/>
                    </a:lnTo>
                    <a:close/>
                  </a:path>
                </a:pathLst>
              </a:custGeom>
              <a:solidFill>
                <a:srgbClr val="000000"/>
              </a:solidFill>
              <a:ln w="9525">
                <a:noFill/>
                <a:round/>
                <a:headEnd/>
                <a:tailEnd/>
              </a:ln>
            </p:spPr>
            <p:txBody>
              <a:bodyPr/>
              <a:lstStyle/>
              <a:p>
                <a:pPr eaLnBrk="1" hangingPunct="1"/>
                <a:endParaRPr lang="en-US" sz="1400" b="1" dirty="0"/>
              </a:p>
            </p:txBody>
          </p:sp>
        </p:grpSp>
        <p:sp>
          <p:nvSpPr>
            <p:cNvPr id="19461" name="AutoShape 54"/>
            <p:cNvSpPr>
              <a:spLocks noChangeArrowheads="1"/>
            </p:cNvSpPr>
            <p:nvPr/>
          </p:nvSpPr>
          <p:spPr bwMode="auto">
            <a:xfrm>
              <a:off x="2689225" y="1936750"/>
              <a:ext cx="358775" cy="282575"/>
            </a:xfrm>
            <a:prstGeom prst="rightArrow">
              <a:avLst>
                <a:gd name="adj1" fmla="val 50000"/>
                <a:gd name="adj2" fmla="val 41305"/>
              </a:avLst>
            </a:prstGeom>
            <a:solidFill>
              <a:srgbClr val="336600"/>
            </a:solidFill>
            <a:ln w="9525">
              <a:solidFill>
                <a:schemeClr val="tx1"/>
              </a:solidFill>
              <a:miter lim="800000"/>
              <a:headEnd/>
              <a:tailEnd/>
            </a:ln>
          </p:spPr>
          <p:txBody>
            <a:bodyPr wrap="none" anchor="ctr"/>
            <a:lstStyle/>
            <a:p>
              <a:pPr eaLnBrk="1" hangingPunct="1"/>
              <a:endParaRPr lang="en-US" sz="1400" b="1" dirty="0"/>
            </a:p>
          </p:txBody>
        </p:sp>
        <p:pic>
          <p:nvPicPr>
            <p:cNvPr id="19462" name="Picture 2"/>
            <p:cNvPicPr>
              <a:picLocks noChangeAspect="1" noChangeArrowheads="1"/>
            </p:cNvPicPr>
            <p:nvPr/>
          </p:nvPicPr>
          <p:blipFill>
            <a:blip r:embed="rId2" cstate="print"/>
            <a:srcRect/>
            <a:stretch>
              <a:fillRect/>
            </a:stretch>
          </p:blipFill>
          <p:spPr bwMode="auto">
            <a:xfrm>
              <a:off x="1905000" y="1757363"/>
              <a:ext cx="569913" cy="604837"/>
            </a:xfrm>
            <a:prstGeom prst="rect">
              <a:avLst/>
            </a:prstGeom>
            <a:noFill/>
            <a:ln w="9525">
              <a:noFill/>
              <a:miter lim="800000"/>
              <a:headEnd/>
              <a:tailEnd/>
            </a:ln>
          </p:spPr>
        </p:pic>
        <p:sp>
          <p:nvSpPr>
            <p:cNvPr id="19463" name="TextBox 30"/>
            <p:cNvSpPr txBox="1">
              <a:spLocks noChangeArrowheads="1"/>
            </p:cNvSpPr>
            <p:nvPr/>
          </p:nvSpPr>
          <p:spPr bwMode="auto">
            <a:xfrm>
              <a:off x="1571625" y="2533650"/>
              <a:ext cx="1309688" cy="646113"/>
            </a:xfrm>
            <a:prstGeom prst="rect">
              <a:avLst/>
            </a:prstGeom>
            <a:noFill/>
            <a:ln w="9525">
              <a:noFill/>
              <a:miter lim="800000"/>
              <a:headEnd/>
              <a:tailEnd/>
            </a:ln>
          </p:spPr>
          <p:txBody>
            <a:bodyPr wrap="none">
              <a:spAutoFit/>
            </a:bodyPr>
            <a:lstStyle/>
            <a:p>
              <a:pPr algn="ctr" eaLnBrk="1" hangingPunct="1"/>
              <a:r>
                <a:rPr lang="en-US" sz="1200" b="1" dirty="0"/>
                <a:t>Human </a:t>
              </a:r>
            </a:p>
            <a:p>
              <a:pPr algn="ctr" eaLnBrk="1" hangingPunct="1"/>
              <a:r>
                <a:rPr lang="en-US" sz="1200" b="1" dirty="0"/>
                <a:t>Hepatocytes</a:t>
              </a:r>
            </a:p>
            <a:p>
              <a:pPr algn="ctr" eaLnBrk="1" hangingPunct="1"/>
              <a:r>
                <a:rPr lang="en-US" sz="1200" b="1" dirty="0"/>
                <a:t>(10 donor pool)</a:t>
              </a:r>
            </a:p>
          </p:txBody>
        </p:sp>
        <p:sp>
          <p:nvSpPr>
            <p:cNvPr id="19464" name="AutoShape 54"/>
            <p:cNvSpPr>
              <a:spLocks noChangeArrowheads="1"/>
            </p:cNvSpPr>
            <p:nvPr/>
          </p:nvSpPr>
          <p:spPr bwMode="auto">
            <a:xfrm>
              <a:off x="1231900" y="1936750"/>
              <a:ext cx="358775" cy="282575"/>
            </a:xfrm>
            <a:prstGeom prst="rightArrow">
              <a:avLst>
                <a:gd name="adj1" fmla="val 50000"/>
                <a:gd name="adj2" fmla="val 41305"/>
              </a:avLst>
            </a:prstGeom>
            <a:solidFill>
              <a:srgbClr val="336600"/>
            </a:solidFill>
            <a:ln w="9525">
              <a:solidFill>
                <a:schemeClr val="tx1"/>
              </a:solidFill>
              <a:miter lim="800000"/>
              <a:headEnd/>
              <a:tailEnd/>
            </a:ln>
          </p:spPr>
          <p:txBody>
            <a:bodyPr wrap="none" anchor="ctr"/>
            <a:lstStyle/>
            <a:p>
              <a:pPr eaLnBrk="1" hangingPunct="1"/>
              <a:endParaRPr lang="en-US" sz="1400" b="1" dirty="0"/>
            </a:p>
          </p:txBody>
        </p:sp>
        <p:pic>
          <p:nvPicPr>
            <p:cNvPr id="19469" name="Picture 2"/>
            <p:cNvPicPr>
              <a:picLocks noChangeAspect="1" noChangeArrowheads="1"/>
            </p:cNvPicPr>
            <p:nvPr/>
          </p:nvPicPr>
          <p:blipFill>
            <a:blip r:embed="rId2" cstate="print"/>
            <a:srcRect/>
            <a:stretch>
              <a:fillRect/>
            </a:stretch>
          </p:blipFill>
          <p:spPr bwMode="auto">
            <a:xfrm>
              <a:off x="3381375" y="1766888"/>
              <a:ext cx="569913" cy="604837"/>
            </a:xfrm>
            <a:prstGeom prst="rect">
              <a:avLst/>
            </a:prstGeom>
            <a:noFill/>
            <a:ln w="9525">
              <a:noFill/>
              <a:miter lim="800000"/>
              <a:headEnd/>
              <a:tailEnd/>
            </a:ln>
          </p:spPr>
        </p:pic>
        <p:sp>
          <p:nvSpPr>
            <p:cNvPr id="19470" name="TextBox 30"/>
            <p:cNvSpPr txBox="1">
              <a:spLocks noChangeArrowheads="1"/>
            </p:cNvSpPr>
            <p:nvPr/>
          </p:nvSpPr>
          <p:spPr bwMode="auto">
            <a:xfrm>
              <a:off x="3052763" y="2533650"/>
              <a:ext cx="1200150" cy="457200"/>
            </a:xfrm>
            <a:prstGeom prst="rect">
              <a:avLst/>
            </a:prstGeom>
            <a:noFill/>
            <a:ln w="9525">
              <a:noFill/>
              <a:miter lim="800000"/>
              <a:headEnd/>
              <a:tailEnd/>
            </a:ln>
          </p:spPr>
          <p:txBody>
            <a:bodyPr wrap="none">
              <a:spAutoFit/>
            </a:bodyPr>
            <a:lstStyle/>
            <a:p>
              <a:pPr algn="ctr" eaLnBrk="1" hangingPunct="1"/>
              <a:r>
                <a:rPr lang="en-US" sz="1200" b="1" dirty="0"/>
                <a:t>Add Chemical</a:t>
              </a:r>
            </a:p>
            <a:p>
              <a:pPr algn="ctr" eaLnBrk="1" hangingPunct="1"/>
              <a:r>
                <a:rPr lang="en-US" sz="1200" b="1" dirty="0"/>
                <a:t>(1 and 10 </a:t>
              </a:r>
              <a:r>
                <a:rPr lang="en-US" sz="1200" b="1" dirty="0">
                  <a:latin typeface="Symbol" pitchFamily="18" charset="2"/>
                </a:rPr>
                <a:t>m</a:t>
              </a:r>
              <a:r>
                <a:rPr lang="en-US" sz="1200" b="1" dirty="0"/>
                <a:t>M)</a:t>
              </a:r>
            </a:p>
          </p:txBody>
        </p:sp>
        <p:sp>
          <p:nvSpPr>
            <p:cNvPr id="19472" name="AutoShape 54"/>
            <p:cNvSpPr>
              <a:spLocks noChangeArrowheads="1"/>
            </p:cNvSpPr>
            <p:nvPr/>
          </p:nvSpPr>
          <p:spPr bwMode="auto">
            <a:xfrm>
              <a:off x="4213225" y="1993900"/>
              <a:ext cx="358775" cy="282575"/>
            </a:xfrm>
            <a:prstGeom prst="rightArrow">
              <a:avLst>
                <a:gd name="adj1" fmla="val 50000"/>
                <a:gd name="adj2" fmla="val 41305"/>
              </a:avLst>
            </a:prstGeom>
            <a:solidFill>
              <a:srgbClr val="336600"/>
            </a:solidFill>
            <a:ln w="9525">
              <a:solidFill>
                <a:schemeClr val="tx1"/>
              </a:solidFill>
              <a:miter lim="800000"/>
              <a:headEnd/>
              <a:tailEnd/>
            </a:ln>
          </p:spPr>
          <p:txBody>
            <a:bodyPr wrap="none" anchor="ctr"/>
            <a:lstStyle/>
            <a:p>
              <a:pPr eaLnBrk="1" hangingPunct="1"/>
              <a:endParaRPr lang="en-US" sz="1400" b="1" dirty="0"/>
            </a:p>
          </p:txBody>
        </p:sp>
        <p:pic>
          <p:nvPicPr>
            <p:cNvPr id="19474" name="Picture 2"/>
            <p:cNvPicPr>
              <a:picLocks noChangeAspect="1" noChangeArrowheads="1"/>
            </p:cNvPicPr>
            <p:nvPr/>
          </p:nvPicPr>
          <p:blipFill>
            <a:blip r:embed="rId2" cstate="print"/>
            <a:srcRect/>
            <a:stretch>
              <a:fillRect/>
            </a:stretch>
          </p:blipFill>
          <p:spPr bwMode="auto">
            <a:xfrm>
              <a:off x="4829175" y="1804988"/>
              <a:ext cx="569913" cy="604837"/>
            </a:xfrm>
            <a:prstGeom prst="rect">
              <a:avLst/>
            </a:prstGeom>
            <a:noFill/>
            <a:ln w="9525">
              <a:noFill/>
              <a:miter lim="800000"/>
              <a:headEnd/>
              <a:tailEnd/>
            </a:ln>
          </p:spPr>
        </p:pic>
        <p:sp>
          <p:nvSpPr>
            <p:cNvPr id="19475" name="TextBox 30"/>
            <p:cNvSpPr txBox="1">
              <a:spLocks noChangeArrowheads="1"/>
            </p:cNvSpPr>
            <p:nvPr/>
          </p:nvSpPr>
          <p:spPr bwMode="auto">
            <a:xfrm>
              <a:off x="4438650" y="2533650"/>
              <a:ext cx="1362075" cy="646113"/>
            </a:xfrm>
            <a:prstGeom prst="rect">
              <a:avLst/>
            </a:prstGeom>
            <a:noFill/>
            <a:ln w="9525">
              <a:noFill/>
              <a:miter lim="800000"/>
              <a:headEnd/>
              <a:tailEnd/>
            </a:ln>
          </p:spPr>
          <p:txBody>
            <a:bodyPr>
              <a:spAutoFit/>
            </a:bodyPr>
            <a:lstStyle/>
            <a:p>
              <a:pPr algn="ctr" eaLnBrk="1" hangingPunct="1"/>
              <a:r>
                <a:rPr lang="en-US" sz="1200" b="1" dirty="0"/>
                <a:t>Remove Aliquots at 15, 30, 60, 120 min</a:t>
              </a:r>
            </a:p>
          </p:txBody>
        </p:sp>
        <p:sp>
          <p:nvSpPr>
            <p:cNvPr id="159" name="Teardrop 158"/>
            <p:cNvSpPr/>
            <p:nvPr/>
          </p:nvSpPr>
          <p:spPr bwMode="auto">
            <a:xfrm rot="18966619">
              <a:off x="4962525" y="1728788"/>
              <a:ext cx="119063" cy="123825"/>
            </a:xfrm>
            <a:prstGeom prst="teardrop">
              <a:avLst/>
            </a:prstGeom>
            <a:solidFill>
              <a:schemeClr val="accent2">
                <a:lumMod val="20000"/>
                <a:lumOff val="80000"/>
              </a:schemeClr>
            </a:solidFill>
            <a:ln w="9525" cap="flat" cmpd="sng" algn="ctr">
              <a:noFill/>
              <a:prstDash val="solid"/>
              <a:round/>
              <a:headEnd type="none" w="med" len="med"/>
              <a:tailEnd type="none" w="med" len="med"/>
            </a:ln>
            <a:effectLst/>
          </p:spPr>
          <p:txBody>
            <a:bodyPr anchor="ctr"/>
            <a:lstStyle/>
            <a:p>
              <a:pPr eaLnBrk="1" hangingPunct="1">
                <a:defRPr/>
              </a:pPr>
              <a:endParaRPr lang="en-US" sz="2800" b="1" dirty="0">
                <a:solidFill>
                  <a:srgbClr val="246049"/>
                </a:solidFill>
                <a:latin typeface="Arial" pitchFamily="34" charset="0"/>
              </a:endParaRPr>
            </a:p>
          </p:txBody>
        </p:sp>
        <p:pic>
          <p:nvPicPr>
            <p:cNvPr id="19477" name="Picture 13" descr="C:\Documents and Settings\rthomas\Local Settings\Temporary Internet Files\Content.IE5\4VB10BF7\MCj03404440000[1].wmf"/>
            <p:cNvPicPr>
              <a:picLocks noChangeAspect="1" noChangeArrowheads="1"/>
            </p:cNvPicPr>
            <p:nvPr/>
          </p:nvPicPr>
          <p:blipFill>
            <a:blip r:embed="rId3" cstate="print"/>
            <a:srcRect/>
            <a:stretch>
              <a:fillRect/>
            </a:stretch>
          </p:blipFill>
          <p:spPr bwMode="auto">
            <a:xfrm>
              <a:off x="4705350" y="1246188"/>
              <a:ext cx="323850" cy="460375"/>
            </a:xfrm>
            <a:prstGeom prst="rect">
              <a:avLst/>
            </a:prstGeom>
            <a:noFill/>
            <a:ln w="9525">
              <a:noFill/>
              <a:miter lim="800000"/>
              <a:headEnd/>
              <a:tailEnd/>
            </a:ln>
          </p:spPr>
        </p:pic>
        <p:pic>
          <p:nvPicPr>
            <p:cNvPr id="19478" name="Picture 15" descr="http://www.agilent.com/about/newsroom/lsca/imagelibrary/images/cag_28_LC-MS-system.jpg"/>
            <p:cNvPicPr>
              <a:picLocks noChangeAspect="1" noChangeArrowheads="1"/>
            </p:cNvPicPr>
            <p:nvPr/>
          </p:nvPicPr>
          <p:blipFill>
            <a:blip r:embed="rId4" cstate="print"/>
            <a:srcRect/>
            <a:stretch>
              <a:fillRect/>
            </a:stretch>
          </p:blipFill>
          <p:spPr bwMode="auto">
            <a:xfrm>
              <a:off x="6026150" y="1760538"/>
              <a:ext cx="1033463" cy="735012"/>
            </a:xfrm>
            <a:prstGeom prst="rect">
              <a:avLst/>
            </a:prstGeom>
            <a:noFill/>
            <a:ln w="9525">
              <a:noFill/>
              <a:miter lim="800000"/>
              <a:headEnd/>
              <a:tailEnd/>
            </a:ln>
          </p:spPr>
        </p:pic>
        <p:sp>
          <p:nvSpPr>
            <p:cNvPr id="19479" name="AutoShape 54"/>
            <p:cNvSpPr>
              <a:spLocks noChangeArrowheads="1"/>
            </p:cNvSpPr>
            <p:nvPr/>
          </p:nvSpPr>
          <p:spPr bwMode="auto">
            <a:xfrm>
              <a:off x="5575300" y="1946275"/>
              <a:ext cx="358775" cy="282575"/>
            </a:xfrm>
            <a:prstGeom prst="rightArrow">
              <a:avLst>
                <a:gd name="adj1" fmla="val 50000"/>
                <a:gd name="adj2" fmla="val 41305"/>
              </a:avLst>
            </a:prstGeom>
            <a:solidFill>
              <a:srgbClr val="336600"/>
            </a:solidFill>
            <a:ln w="9525">
              <a:solidFill>
                <a:schemeClr val="tx1"/>
              </a:solidFill>
              <a:miter lim="800000"/>
              <a:headEnd/>
              <a:tailEnd/>
            </a:ln>
          </p:spPr>
          <p:txBody>
            <a:bodyPr wrap="none" anchor="ctr"/>
            <a:lstStyle/>
            <a:p>
              <a:pPr eaLnBrk="1" hangingPunct="1"/>
              <a:endParaRPr lang="en-US" sz="1400" b="1" dirty="0"/>
            </a:p>
          </p:txBody>
        </p:sp>
        <p:sp>
          <p:nvSpPr>
            <p:cNvPr id="19482" name="TextBox 30"/>
            <p:cNvSpPr txBox="1">
              <a:spLocks noChangeArrowheads="1"/>
            </p:cNvSpPr>
            <p:nvPr/>
          </p:nvSpPr>
          <p:spPr bwMode="auto">
            <a:xfrm>
              <a:off x="5934075" y="2533650"/>
              <a:ext cx="1362075" cy="461963"/>
            </a:xfrm>
            <a:prstGeom prst="rect">
              <a:avLst/>
            </a:prstGeom>
            <a:noFill/>
            <a:ln w="9525">
              <a:noFill/>
              <a:miter lim="800000"/>
              <a:headEnd/>
              <a:tailEnd/>
            </a:ln>
          </p:spPr>
          <p:txBody>
            <a:bodyPr>
              <a:spAutoFit/>
            </a:bodyPr>
            <a:lstStyle/>
            <a:p>
              <a:pPr algn="ctr" eaLnBrk="1" hangingPunct="1"/>
              <a:r>
                <a:rPr lang="en-US" sz="1200" b="1" dirty="0"/>
                <a:t>Analytical Chemistry</a:t>
              </a:r>
            </a:p>
          </p:txBody>
        </p:sp>
        <p:sp>
          <p:nvSpPr>
            <p:cNvPr id="19484" name="AutoShape 54"/>
            <p:cNvSpPr>
              <a:spLocks noChangeArrowheads="1"/>
            </p:cNvSpPr>
            <p:nvPr/>
          </p:nvSpPr>
          <p:spPr bwMode="auto">
            <a:xfrm>
              <a:off x="7194550" y="1936750"/>
              <a:ext cx="358775" cy="282575"/>
            </a:xfrm>
            <a:prstGeom prst="rightArrow">
              <a:avLst>
                <a:gd name="adj1" fmla="val 50000"/>
                <a:gd name="adj2" fmla="val 41305"/>
              </a:avLst>
            </a:prstGeom>
            <a:solidFill>
              <a:srgbClr val="336600"/>
            </a:solidFill>
            <a:ln w="9525">
              <a:solidFill>
                <a:schemeClr val="tx1"/>
              </a:solidFill>
              <a:miter lim="800000"/>
              <a:headEnd/>
              <a:tailEnd/>
            </a:ln>
          </p:spPr>
          <p:txBody>
            <a:bodyPr wrap="none" anchor="ctr"/>
            <a:lstStyle/>
            <a:p>
              <a:pPr eaLnBrk="1" hangingPunct="1"/>
              <a:endParaRPr lang="en-US" sz="1400" b="1" dirty="0"/>
            </a:p>
          </p:txBody>
        </p:sp>
        <p:pic>
          <p:nvPicPr>
            <p:cNvPr id="19486" name="Picture 16"/>
            <p:cNvPicPr>
              <a:picLocks noChangeAspect="1" noChangeArrowheads="1"/>
            </p:cNvPicPr>
            <p:nvPr/>
          </p:nvPicPr>
          <p:blipFill>
            <a:blip r:embed="rId5" cstate="print"/>
            <a:srcRect l="2177" t="15172" r="23962" b="4138"/>
            <a:stretch>
              <a:fillRect/>
            </a:stretch>
          </p:blipFill>
          <p:spPr bwMode="auto">
            <a:xfrm>
              <a:off x="7715250" y="1771650"/>
              <a:ext cx="1057275" cy="695325"/>
            </a:xfrm>
            <a:prstGeom prst="rect">
              <a:avLst/>
            </a:prstGeom>
            <a:noFill/>
            <a:ln w="9525">
              <a:noFill/>
              <a:miter lim="800000"/>
              <a:headEnd/>
              <a:tailEnd/>
            </a:ln>
          </p:spPr>
        </p:pic>
        <p:sp>
          <p:nvSpPr>
            <p:cNvPr id="19487" name="TextBox 30"/>
            <p:cNvSpPr txBox="1">
              <a:spLocks noChangeArrowheads="1"/>
            </p:cNvSpPr>
            <p:nvPr/>
          </p:nvSpPr>
          <p:spPr bwMode="auto">
            <a:xfrm>
              <a:off x="7551738" y="2533650"/>
              <a:ext cx="1362075" cy="461963"/>
            </a:xfrm>
            <a:prstGeom prst="rect">
              <a:avLst/>
            </a:prstGeom>
            <a:noFill/>
            <a:ln w="9525">
              <a:noFill/>
              <a:miter lim="800000"/>
              <a:headEnd/>
              <a:tailEnd/>
            </a:ln>
          </p:spPr>
          <p:txBody>
            <a:bodyPr>
              <a:spAutoFit/>
            </a:bodyPr>
            <a:lstStyle/>
            <a:p>
              <a:pPr algn="ctr" eaLnBrk="1" hangingPunct="1"/>
              <a:r>
                <a:rPr lang="en-US" sz="1200" b="1" dirty="0"/>
                <a:t>Hepatic Clearance</a:t>
              </a:r>
            </a:p>
          </p:txBody>
        </p:sp>
      </p:grpSp>
      <p:grpSp>
        <p:nvGrpSpPr>
          <p:cNvPr id="4" name="Group 50"/>
          <p:cNvGrpSpPr/>
          <p:nvPr/>
        </p:nvGrpSpPr>
        <p:grpSpPr>
          <a:xfrm>
            <a:off x="647700" y="2828925"/>
            <a:ext cx="8266113" cy="1931988"/>
            <a:chOff x="647700" y="3314700"/>
            <a:chExt cx="8266113" cy="1931988"/>
          </a:xfrm>
        </p:grpSpPr>
        <p:pic>
          <p:nvPicPr>
            <p:cNvPr id="19465" name="Picture 4" descr="http://www.adithimedx.com/Vacutainer.jpg"/>
            <p:cNvPicPr>
              <a:picLocks noChangeAspect="1" noChangeArrowheads="1"/>
            </p:cNvPicPr>
            <p:nvPr/>
          </p:nvPicPr>
          <p:blipFill>
            <a:blip r:embed="rId6" cstate="print"/>
            <a:srcRect l="51666" r="32906" b="35107"/>
            <a:stretch>
              <a:fillRect/>
            </a:stretch>
          </p:blipFill>
          <p:spPr bwMode="auto">
            <a:xfrm>
              <a:off x="647700" y="3314700"/>
              <a:ext cx="306388" cy="1143000"/>
            </a:xfrm>
            <a:prstGeom prst="rect">
              <a:avLst/>
            </a:prstGeom>
            <a:noFill/>
            <a:ln w="9525">
              <a:noFill/>
              <a:miter lim="800000"/>
              <a:headEnd/>
              <a:tailEnd/>
            </a:ln>
          </p:spPr>
        </p:pic>
        <p:sp>
          <p:nvSpPr>
            <p:cNvPr id="19466" name="AutoShape 54"/>
            <p:cNvSpPr>
              <a:spLocks noChangeArrowheads="1"/>
            </p:cNvSpPr>
            <p:nvPr/>
          </p:nvSpPr>
          <p:spPr bwMode="auto">
            <a:xfrm>
              <a:off x="1260475" y="3746500"/>
              <a:ext cx="358775" cy="282575"/>
            </a:xfrm>
            <a:prstGeom prst="rightArrow">
              <a:avLst>
                <a:gd name="adj1" fmla="val 50000"/>
                <a:gd name="adj2" fmla="val 41305"/>
              </a:avLst>
            </a:prstGeom>
            <a:solidFill>
              <a:srgbClr val="336600"/>
            </a:solidFill>
            <a:ln w="9525">
              <a:solidFill>
                <a:schemeClr val="tx1"/>
              </a:solidFill>
              <a:miter lim="800000"/>
              <a:headEnd/>
              <a:tailEnd/>
            </a:ln>
          </p:spPr>
          <p:txBody>
            <a:bodyPr wrap="none" anchor="ctr"/>
            <a:lstStyle/>
            <a:p>
              <a:pPr eaLnBrk="1" hangingPunct="1"/>
              <a:endParaRPr lang="en-US" sz="1400" b="1" dirty="0"/>
            </a:p>
          </p:txBody>
        </p:sp>
        <p:sp>
          <p:nvSpPr>
            <p:cNvPr id="19467" name="TextBox 30"/>
            <p:cNvSpPr txBox="1">
              <a:spLocks noChangeArrowheads="1"/>
            </p:cNvSpPr>
            <p:nvPr/>
          </p:nvSpPr>
          <p:spPr bwMode="auto">
            <a:xfrm>
              <a:off x="1609725" y="4600575"/>
              <a:ext cx="1223963" cy="646113"/>
            </a:xfrm>
            <a:prstGeom prst="rect">
              <a:avLst/>
            </a:prstGeom>
            <a:noFill/>
            <a:ln w="9525">
              <a:noFill/>
              <a:miter lim="800000"/>
              <a:headEnd/>
              <a:tailEnd/>
            </a:ln>
          </p:spPr>
          <p:txBody>
            <a:bodyPr wrap="none">
              <a:spAutoFit/>
            </a:bodyPr>
            <a:lstStyle/>
            <a:p>
              <a:pPr algn="ctr" eaLnBrk="1" hangingPunct="1"/>
              <a:r>
                <a:rPr lang="en-US" sz="1200" b="1" dirty="0"/>
                <a:t>Human</a:t>
              </a:r>
            </a:p>
            <a:p>
              <a:pPr algn="ctr" eaLnBrk="1" hangingPunct="1"/>
              <a:r>
                <a:rPr lang="en-US" sz="1200" b="1" dirty="0"/>
                <a:t>Plasma</a:t>
              </a:r>
            </a:p>
            <a:p>
              <a:pPr algn="ctr" eaLnBrk="1" hangingPunct="1"/>
              <a:r>
                <a:rPr lang="en-US" sz="1200" b="1" dirty="0"/>
                <a:t>(6 donor pool)</a:t>
              </a:r>
            </a:p>
          </p:txBody>
        </p:sp>
        <p:sp>
          <p:nvSpPr>
            <p:cNvPr id="19468" name="AutoShape 54"/>
            <p:cNvSpPr>
              <a:spLocks noChangeArrowheads="1"/>
            </p:cNvSpPr>
            <p:nvPr/>
          </p:nvSpPr>
          <p:spPr bwMode="auto">
            <a:xfrm>
              <a:off x="2717800" y="3756025"/>
              <a:ext cx="358775" cy="282575"/>
            </a:xfrm>
            <a:prstGeom prst="rightArrow">
              <a:avLst>
                <a:gd name="adj1" fmla="val 50000"/>
                <a:gd name="adj2" fmla="val 41305"/>
              </a:avLst>
            </a:prstGeom>
            <a:solidFill>
              <a:srgbClr val="336600"/>
            </a:solidFill>
            <a:ln w="9525">
              <a:solidFill>
                <a:schemeClr val="tx1"/>
              </a:solidFill>
              <a:miter lim="800000"/>
              <a:headEnd/>
              <a:tailEnd/>
            </a:ln>
          </p:spPr>
          <p:txBody>
            <a:bodyPr wrap="none" anchor="ctr"/>
            <a:lstStyle/>
            <a:p>
              <a:pPr eaLnBrk="1" hangingPunct="1"/>
              <a:endParaRPr lang="en-US" sz="1400" b="1" dirty="0"/>
            </a:p>
          </p:txBody>
        </p:sp>
        <p:sp>
          <p:nvSpPr>
            <p:cNvPr id="19471" name="TextBox 30"/>
            <p:cNvSpPr txBox="1">
              <a:spLocks noChangeArrowheads="1"/>
            </p:cNvSpPr>
            <p:nvPr/>
          </p:nvSpPr>
          <p:spPr bwMode="auto">
            <a:xfrm>
              <a:off x="3148013" y="4600575"/>
              <a:ext cx="1200150" cy="457200"/>
            </a:xfrm>
            <a:prstGeom prst="rect">
              <a:avLst/>
            </a:prstGeom>
            <a:noFill/>
            <a:ln w="9525">
              <a:noFill/>
              <a:miter lim="800000"/>
              <a:headEnd/>
              <a:tailEnd/>
            </a:ln>
          </p:spPr>
          <p:txBody>
            <a:bodyPr wrap="none">
              <a:spAutoFit/>
            </a:bodyPr>
            <a:lstStyle/>
            <a:p>
              <a:pPr algn="ctr" eaLnBrk="1" hangingPunct="1"/>
              <a:r>
                <a:rPr lang="en-US" sz="1200" b="1" dirty="0"/>
                <a:t>Add Chemical</a:t>
              </a:r>
            </a:p>
            <a:p>
              <a:pPr algn="ctr" eaLnBrk="1" hangingPunct="1"/>
              <a:r>
                <a:rPr lang="en-US" sz="1200" b="1" dirty="0"/>
                <a:t>(1 and 10 </a:t>
              </a:r>
              <a:r>
                <a:rPr lang="en-US" sz="1200" b="1" dirty="0">
                  <a:latin typeface="Symbol" pitchFamily="18" charset="2"/>
                </a:rPr>
                <a:t>m</a:t>
              </a:r>
              <a:r>
                <a:rPr lang="en-US" sz="1200" b="1" dirty="0"/>
                <a:t>M)</a:t>
              </a:r>
            </a:p>
          </p:txBody>
        </p:sp>
        <p:sp>
          <p:nvSpPr>
            <p:cNvPr id="19473" name="AutoShape 54"/>
            <p:cNvSpPr>
              <a:spLocks noChangeArrowheads="1"/>
            </p:cNvSpPr>
            <p:nvPr/>
          </p:nvSpPr>
          <p:spPr bwMode="auto">
            <a:xfrm>
              <a:off x="4241800" y="3813175"/>
              <a:ext cx="358775" cy="282575"/>
            </a:xfrm>
            <a:prstGeom prst="rightArrow">
              <a:avLst>
                <a:gd name="adj1" fmla="val 50000"/>
                <a:gd name="adj2" fmla="val 41305"/>
              </a:avLst>
            </a:prstGeom>
            <a:solidFill>
              <a:srgbClr val="336600"/>
            </a:solidFill>
            <a:ln w="9525">
              <a:solidFill>
                <a:schemeClr val="tx1"/>
              </a:solidFill>
              <a:miter lim="800000"/>
              <a:headEnd/>
              <a:tailEnd/>
            </a:ln>
          </p:spPr>
          <p:txBody>
            <a:bodyPr wrap="none" anchor="ctr"/>
            <a:lstStyle/>
            <a:p>
              <a:pPr eaLnBrk="1" hangingPunct="1"/>
              <a:endParaRPr lang="en-US" sz="1400" b="1" dirty="0"/>
            </a:p>
          </p:txBody>
        </p:sp>
        <p:sp>
          <p:nvSpPr>
            <p:cNvPr id="19480" name="AutoShape 54"/>
            <p:cNvSpPr>
              <a:spLocks noChangeArrowheads="1"/>
            </p:cNvSpPr>
            <p:nvPr/>
          </p:nvSpPr>
          <p:spPr bwMode="auto">
            <a:xfrm>
              <a:off x="5603875" y="3765550"/>
              <a:ext cx="358775" cy="282575"/>
            </a:xfrm>
            <a:prstGeom prst="rightArrow">
              <a:avLst>
                <a:gd name="adj1" fmla="val 50000"/>
                <a:gd name="adj2" fmla="val 41305"/>
              </a:avLst>
            </a:prstGeom>
            <a:solidFill>
              <a:srgbClr val="336600"/>
            </a:solidFill>
            <a:ln w="9525">
              <a:solidFill>
                <a:schemeClr val="tx1"/>
              </a:solidFill>
              <a:miter lim="800000"/>
              <a:headEnd/>
              <a:tailEnd/>
            </a:ln>
          </p:spPr>
          <p:txBody>
            <a:bodyPr wrap="none" anchor="ctr"/>
            <a:lstStyle/>
            <a:p>
              <a:pPr eaLnBrk="1" hangingPunct="1"/>
              <a:endParaRPr lang="en-US" sz="1400" b="1" dirty="0"/>
            </a:p>
          </p:txBody>
        </p:sp>
        <p:pic>
          <p:nvPicPr>
            <p:cNvPr id="19481" name="Picture 15" descr="http://www.agilent.com/about/newsroom/lsca/imagelibrary/images/cag_28_LC-MS-system.jpg"/>
            <p:cNvPicPr>
              <a:picLocks noChangeAspect="1" noChangeArrowheads="1"/>
            </p:cNvPicPr>
            <p:nvPr/>
          </p:nvPicPr>
          <p:blipFill>
            <a:blip r:embed="rId4" cstate="print"/>
            <a:srcRect/>
            <a:stretch>
              <a:fillRect/>
            </a:stretch>
          </p:blipFill>
          <p:spPr bwMode="auto">
            <a:xfrm>
              <a:off x="6054725" y="3532188"/>
              <a:ext cx="1033463" cy="735012"/>
            </a:xfrm>
            <a:prstGeom prst="rect">
              <a:avLst/>
            </a:prstGeom>
            <a:noFill/>
            <a:ln w="9525">
              <a:noFill/>
              <a:miter lim="800000"/>
              <a:headEnd/>
              <a:tailEnd/>
            </a:ln>
          </p:spPr>
        </p:pic>
        <p:sp>
          <p:nvSpPr>
            <p:cNvPr id="19483" name="TextBox 30"/>
            <p:cNvSpPr txBox="1">
              <a:spLocks noChangeArrowheads="1"/>
            </p:cNvSpPr>
            <p:nvPr/>
          </p:nvSpPr>
          <p:spPr bwMode="auto">
            <a:xfrm>
              <a:off x="5886450" y="4600575"/>
              <a:ext cx="1362075" cy="461963"/>
            </a:xfrm>
            <a:prstGeom prst="rect">
              <a:avLst/>
            </a:prstGeom>
            <a:noFill/>
            <a:ln w="9525">
              <a:noFill/>
              <a:miter lim="800000"/>
              <a:headEnd/>
              <a:tailEnd/>
            </a:ln>
          </p:spPr>
          <p:txBody>
            <a:bodyPr>
              <a:spAutoFit/>
            </a:bodyPr>
            <a:lstStyle/>
            <a:p>
              <a:pPr algn="ctr" eaLnBrk="1" hangingPunct="1"/>
              <a:r>
                <a:rPr lang="en-US" sz="1200" b="1" dirty="0"/>
                <a:t>Analytical Chemistry</a:t>
              </a:r>
            </a:p>
          </p:txBody>
        </p:sp>
        <p:sp>
          <p:nvSpPr>
            <p:cNvPr id="19485" name="AutoShape 54"/>
            <p:cNvSpPr>
              <a:spLocks noChangeArrowheads="1"/>
            </p:cNvSpPr>
            <p:nvPr/>
          </p:nvSpPr>
          <p:spPr bwMode="auto">
            <a:xfrm>
              <a:off x="7223125" y="3756025"/>
              <a:ext cx="358775" cy="282575"/>
            </a:xfrm>
            <a:prstGeom prst="rightArrow">
              <a:avLst>
                <a:gd name="adj1" fmla="val 50000"/>
                <a:gd name="adj2" fmla="val 41305"/>
              </a:avLst>
            </a:prstGeom>
            <a:solidFill>
              <a:srgbClr val="336600"/>
            </a:solidFill>
            <a:ln w="9525">
              <a:solidFill>
                <a:schemeClr val="tx1"/>
              </a:solidFill>
              <a:miter lim="800000"/>
              <a:headEnd/>
              <a:tailEnd/>
            </a:ln>
          </p:spPr>
          <p:txBody>
            <a:bodyPr wrap="none" anchor="ctr"/>
            <a:lstStyle/>
            <a:p>
              <a:pPr eaLnBrk="1" hangingPunct="1"/>
              <a:endParaRPr lang="en-US" sz="1400" b="1" dirty="0"/>
            </a:p>
          </p:txBody>
        </p:sp>
        <p:sp>
          <p:nvSpPr>
            <p:cNvPr id="19488" name="TextBox 30"/>
            <p:cNvSpPr txBox="1">
              <a:spLocks noChangeArrowheads="1"/>
            </p:cNvSpPr>
            <p:nvPr/>
          </p:nvSpPr>
          <p:spPr bwMode="auto">
            <a:xfrm>
              <a:off x="7551738" y="3667125"/>
              <a:ext cx="1362075" cy="461963"/>
            </a:xfrm>
            <a:prstGeom prst="rect">
              <a:avLst/>
            </a:prstGeom>
            <a:noFill/>
            <a:ln w="9525">
              <a:noFill/>
              <a:miter lim="800000"/>
              <a:headEnd/>
              <a:tailEnd/>
            </a:ln>
          </p:spPr>
          <p:txBody>
            <a:bodyPr>
              <a:spAutoFit/>
            </a:bodyPr>
            <a:lstStyle/>
            <a:p>
              <a:pPr algn="ctr" eaLnBrk="1" hangingPunct="1"/>
              <a:r>
                <a:rPr lang="en-US" sz="1200" b="1" dirty="0"/>
                <a:t>Plasma Protein Binding</a:t>
              </a:r>
            </a:p>
          </p:txBody>
        </p:sp>
        <p:pic>
          <p:nvPicPr>
            <p:cNvPr id="19489" name="Picture 23" descr="C:\Documents and Settings\rthomas\Local Settings\Temporary Internet Files\Content.IE5\3FRSKJ2G\MCj04338960000[1].png"/>
            <p:cNvPicPr>
              <a:picLocks noChangeAspect="1" noChangeArrowheads="1"/>
            </p:cNvPicPr>
            <p:nvPr/>
          </p:nvPicPr>
          <p:blipFill>
            <a:blip r:embed="rId7" cstate="print"/>
            <a:srcRect/>
            <a:stretch>
              <a:fillRect/>
            </a:stretch>
          </p:blipFill>
          <p:spPr bwMode="auto">
            <a:xfrm>
              <a:off x="1800225" y="3378200"/>
              <a:ext cx="1052513" cy="1052513"/>
            </a:xfrm>
            <a:prstGeom prst="rect">
              <a:avLst/>
            </a:prstGeom>
            <a:noFill/>
            <a:ln w="9525">
              <a:noFill/>
              <a:miter lim="800000"/>
              <a:headEnd/>
              <a:tailEnd/>
            </a:ln>
          </p:spPr>
        </p:pic>
        <p:pic>
          <p:nvPicPr>
            <p:cNvPr id="19490" name="Picture 23" descr="C:\Documents and Settings\rthomas\Local Settings\Temporary Internet Files\Content.IE5\3FRSKJ2G\MCj04338960000[1].png"/>
            <p:cNvPicPr>
              <a:picLocks noChangeAspect="1" noChangeArrowheads="1"/>
            </p:cNvPicPr>
            <p:nvPr/>
          </p:nvPicPr>
          <p:blipFill>
            <a:blip r:embed="rId7" cstate="print"/>
            <a:srcRect/>
            <a:stretch>
              <a:fillRect/>
            </a:stretch>
          </p:blipFill>
          <p:spPr bwMode="auto">
            <a:xfrm>
              <a:off x="3297238" y="3409950"/>
              <a:ext cx="1052512" cy="1052513"/>
            </a:xfrm>
            <a:prstGeom prst="rect">
              <a:avLst/>
            </a:prstGeom>
            <a:noFill/>
            <a:ln w="9525">
              <a:noFill/>
              <a:miter lim="800000"/>
              <a:headEnd/>
              <a:tailEnd/>
            </a:ln>
          </p:spPr>
        </p:pic>
        <p:sp>
          <p:nvSpPr>
            <p:cNvPr id="19492" name="TextBox 30"/>
            <p:cNvSpPr txBox="1">
              <a:spLocks noChangeArrowheads="1"/>
            </p:cNvSpPr>
            <p:nvPr/>
          </p:nvSpPr>
          <p:spPr bwMode="auto">
            <a:xfrm>
              <a:off x="4665663" y="4616450"/>
              <a:ext cx="1035050" cy="461963"/>
            </a:xfrm>
            <a:prstGeom prst="rect">
              <a:avLst/>
            </a:prstGeom>
            <a:noFill/>
            <a:ln w="9525">
              <a:noFill/>
              <a:miter lim="800000"/>
              <a:headEnd/>
              <a:tailEnd/>
            </a:ln>
          </p:spPr>
          <p:txBody>
            <a:bodyPr wrap="none">
              <a:spAutoFit/>
            </a:bodyPr>
            <a:lstStyle/>
            <a:p>
              <a:pPr algn="ctr" eaLnBrk="1" hangingPunct="1"/>
              <a:r>
                <a:rPr lang="en-US" sz="1200" b="1" dirty="0"/>
                <a:t>Equilibrium</a:t>
              </a:r>
            </a:p>
            <a:p>
              <a:pPr algn="ctr" eaLnBrk="1" hangingPunct="1"/>
              <a:r>
                <a:rPr lang="en-US" sz="1200" b="1" dirty="0"/>
                <a:t>Dialysis</a:t>
              </a:r>
            </a:p>
          </p:txBody>
        </p:sp>
        <p:pic>
          <p:nvPicPr>
            <p:cNvPr id="19493" name="Picture 4" descr="Rapid Equilibrium Dialysis Device (RED)"/>
            <p:cNvPicPr>
              <a:picLocks noChangeAspect="1" noChangeArrowheads="1"/>
            </p:cNvPicPr>
            <p:nvPr/>
          </p:nvPicPr>
          <p:blipFill>
            <a:blip r:embed="rId8" cstate="print"/>
            <a:srcRect/>
            <a:stretch>
              <a:fillRect/>
            </a:stretch>
          </p:blipFill>
          <p:spPr bwMode="auto">
            <a:xfrm>
              <a:off x="4765675" y="3721100"/>
              <a:ext cx="715963" cy="536575"/>
            </a:xfrm>
            <a:prstGeom prst="rect">
              <a:avLst/>
            </a:prstGeom>
            <a:noFill/>
            <a:ln w="9525">
              <a:noFill/>
              <a:miter lim="800000"/>
              <a:headEnd/>
              <a:tailEnd/>
            </a:ln>
          </p:spPr>
        </p:pic>
      </p:grpSp>
      <p:sp>
        <p:nvSpPr>
          <p:cNvPr id="49" name="Slide Number Placeholder 3"/>
          <p:cNvSpPr>
            <a:spLocks noGrp="1"/>
          </p:cNvSpPr>
          <p:nvPr>
            <p:ph type="sldNum" sz="quarter" idx="4294967295"/>
          </p:nvPr>
        </p:nvSpPr>
        <p:spPr>
          <a:xfrm>
            <a:off x="6553200" y="6224588"/>
            <a:ext cx="1905000" cy="228600"/>
          </a:xfrm>
          <a:prstGeom prst="rect">
            <a:avLst/>
          </a:prstGeom>
        </p:spPr>
        <p:txBody>
          <a:bodyPr/>
          <a:lstStyle/>
          <a:p>
            <a:pPr>
              <a:defRPr/>
            </a:pPr>
            <a:fld id="{46B73DBA-4F12-402C-AFC3-E98E4E1745A8}" type="slidenum">
              <a:rPr lang="en-US" smtClean="0"/>
              <a:pPr>
                <a:defRPr/>
              </a:pPr>
              <a:t>21</a:t>
            </a:fld>
            <a:endParaRPr lang="en-US" dirty="0"/>
          </a:p>
        </p:txBody>
      </p:sp>
      <p:sp>
        <p:nvSpPr>
          <p:cNvPr id="51" name="TextBox 50"/>
          <p:cNvSpPr txBox="1"/>
          <p:nvPr/>
        </p:nvSpPr>
        <p:spPr>
          <a:xfrm>
            <a:off x="279611" y="4862513"/>
            <a:ext cx="8634202" cy="1231106"/>
          </a:xfrm>
          <a:prstGeom prst="rect">
            <a:avLst/>
          </a:prstGeom>
          <a:solidFill>
            <a:schemeClr val="bg1"/>
          </a:solidFill>
        </p:spPr>
        <p:txBody>
          <a:bodyPr wrap="square" rtlCol="0">
            <a:spAutoFit/>
          </a:bodyPr>
          <a:lstStyle/>
          <a:p>
            <a:r>
              <a:rPr lang="en-US" sz="1800" dirty="0" smtClean="0"/>
              <a:t>Combine experimental data w/ PK Model to estimate dose / concentration scaling</a:t>
            </a:r>
          </a:p>
          <a:p>
            <a:endParaRPr lang="en-US" sz="1800" dirty="0"/>
          </a:p>
          <a:p>
            <a:pPr algn="ctr"/>
            <a:r>
              <a:rPr lang="en-US" b="1" dirty="0" smtClean="0"/>
              <a:t>Bioactivity Dose = Bioactivity Concentration / </a:t>
            </a:r>
            <a:r>
              <a:rPr lang="en-US" b="1" dirty="0" err="1" smtClean="0"/>
              <a:t>Css</a:t>
            </a:r>
            <a:endParaRPr lang="en-US" b="1" dirty="0" smtClean="0"/>
          </a:p>
          <a:p>
            <a:pPr algn="ctr"/>
            <a:endParaRPr lang="en-US" sz="1800" dirty="0" smtClean="0"/>
          </a:p>
        </p:txBody>
      </p:sp>
    </p:spTree>
    <p:extLst>
      <p:ext uri="{BB962C8B-B14F-4D97-AF65-F5344CB8AC3E}">
        <p14:creationId xmlns:p14="http://schemas.microsoft.com/office/powerpoint/2010/main" val="238399760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6366" y="501032"/>
            <a:ext cx="7307108" cy="397184"/>
          </a:xfrm>
        </p:spPr>
        <p:txBody>
          <a:bodyPr/>
          <a:lstStyle/>
          <a:p>
            <a:r>
              <a:rPr lang="en-US" dirty="0" smtClean="0"/>
              <a:t>ExpoCast Exposure Modeling</a:t>
            </a:r>
            <a:br>
              <a:rPr lang="en-US" dirty="0" smtClean="0"/>
            </a:br>
            <a:r>
              <a:rPr lang="en-US" sz="2000" dirty="0" smtClean="0"/>
              <a:t>Output: Estimate of exposure (w/ confidence interval)</a:t>
            </a:r>
            <a:endParaRPr lang="en-US" sz="2000" dirty="0"/>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22</a:t>
            </a:fld>
            <a:endParaRPr lang="en-US" sz="1000" b="1" kern="1200" dirty="0">
              <a:solidFill>
                <a:srgbClr val="003F69"/>
              </a:solidFill>
              <a:latin typeface="Arial" charset="0"/>
              <a:ea typeface="ＭＳ Ｐゴシック" pitchFamily="1" charset="-128"/>
              <a:cs typeface="+mn-cs"/>
            </a:endParaRPr>
          </a:p>
        </p:txBody>
      </p:sp>
      <p:pic>
        <p:nvPicPr>
          <p:cNvPr id="6" name="Picture 5"/>
          <p:cNvPicPr/>
          <p:nvPr/>
        </p:nvPicPr>
        <p:blipFill>
          <a:blip r:embed="rId2" cstate="print"/>
          <a:srcRect/>
          <a:stretch>
            <a:fillRect/>
          </a:stretch>
        </p:blipFill>
        <p:spPr bwMode="auto">
          <a:xfrm>
            <a:off x="656586" y="1488935"/>
            <a:ext cx="7443541" cy="4644827"/>
          </a:xfrm>
          <a:prstGeom prst="rect">
            <a:avLst/>
          </a:prstGeom>
          <a:noFill/>
          <a:ln w="9525">
            <a:noFill/>
            <a:miter lim="800000"/>
            <a:headEnd/>
            <a:tailEnd/>
          </a:ln>
        </p:spPr>
      </p:pic>
    </p:spTree>
    <p:extLst>
      <p:ext uri="{BB962C8B-B14F-4D97-AF65-F5344CB8AC3E}">
        <p14:creationId xmlns:p14="http://schemas.microsoft.com/office/powerpoint/2010/main" val="278484676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CPCat to enumerate chemicals for exposure scenarios</a:t>
            </a:r>
            <a:endParaRPr lang="en-US" dirty="0"/>
          </a:p>
        </p:txBody>
      </p:sp>
      <p:sp>
        <p:nvSpPr>
          <p:cNvPr id="4" name="Content Placeholder 3"/>
          <p:cNvSpPr>
            <a:spLocks noGrp="1"/>
          </p:cNvSpPr>
          <p:nvPr>
            <p:ph idx="1"/>
          </p:nvPr>
        </p:nvSpPr>
        <p:spPr/>
        <p:txBody>
          <a:bodyPr/>
          <a:lstStyle/>
          <a:p>
            <a:r>
              <a:rPr lang="en-US" dirty="0" smtClean="0"/>
              <a:t>Example: children’s exposure</a:t>
            </a:r>
            <a:endParaRPr lang="en-US" dirty="0"/>
          </a:p>
        </p:txBody>
      </p:sp>
      <p:sp>
        <p:nvSpPr>
          <p:cNvPr id="3" name="Slide Number Placeholder 2"/>
          <p:cNvSpPr>
            <a:spLocks noGrp="1"/>
          </p:cNvSpPr>
          <p:nvPr>
            <p:ph type="sldNum" sz="quarter" idx="10"/>
          </p:nvPr>
        </p:nvSpPr>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23</a:t>
            </a:fld>
            <a:endParaRPr lang="en-US" sz="1000" b="1" kern="1200" dirty="0">
              <a:solidFill>
                <a:srgbClr val="003F69"/>
              </a:solidFill>
              <a:latin typeface="Arial" charset="0"/>
              <a:ea typeface="ＭＳ Ｐゴシック" pitchFamily="1" charset="-128"/>
              <a:cs typeface="+mn-cs"/>
            </a:endParaRPr>
          </a:p>
        </p:txBody>
      </p:sp>
      <p:pic>
        <p:nvPicPr>
          <p:cNvPr id="5" name="Picture 4"/>
          <p:cNvPicPr/>
          <p:nvPr/>
        </p:nvPicPr>
        <p:blipFill>
          <a:blip r:embed="rId2" cstate="print"/>
          <a:srcRect/>
          <a:stretch>
            <a:fillRect/>
          </a:stretch>
        </p:blipFill>
        <p:spPr bwMode="auto">
          <a:xfrm>
            <a:off x="211615" y="2049727"/>
            <a:ext cx="4654000" cy="4544020"/>
          </a:xfrm>
          <a:prstGeom prst="rect">
            <a:avLst/>
          </a:prstGeom>
          <a:noFill/>
          <a:ln w="9525">
            <a:noFill/>
            <a:miter lim="800000"/>
            <a:headEnd/>
            <a:tailEnd/>
          </a:ln>
        </p:spPr>
      </p:pic>
      <p:sp>
        <p:nvSpPr>
          <p:cNvPr id="6" name="TextBox 5"/>
          <p:cNvSpPr txBox="1"/>
          <p:nvPr/>
        </p:nvSpPr>
        <p:spPr>
          <a:xfrm>
            <a:off x="5184396" y="4420998"/>
            <a:ext cx="3278462" cy="1015663"/>
          </a:xfrm>
          <a:prstGeom prst="rect">
            <a:avLst/>
          </a:prstGeom>
          <a:noFill/>
        </p:spPr>
        <p:txBody>
          <a:bodyPr wrap="none" rtlCol="0">
            <a:spAutoFit/>
          </a:bodyPr>
          <a:lstStyle/>
          <a:p>
            <a:r>
              <a:rPr lang="en-US" dirty="0" smtClean="0"/>
              <a:t>Relevant CPCat categories</a:t>
            </a:r>
          </a:p>
          <a:p>
            <a:endParaRPr lang="en-US" dirty="0" smtClean="0"/>
          </a:p>
          <a:p>
            <a:r>
              <a:rPr lang="en-US" dirty="0" smtClean="0"/>
              <a:t>1,344 chemicals</a:t>
            </a:r>
            <a:endParaRPr lang="en-US" dirty="0"/>
          </a:p>
        </p:txBody>
      </p:sp>
      <p:sp>
        <p:nvSpPr>
          <p:cNvPr id="7" name="Right Brace 6"/>
          <p:cNvSpPr/>
          <p:nvPr/>
        </p:nvSpPr>
        <p:spPr bwMode="auto">
          <a:xfrm>
            <a:off x="4857226" y="3078760"/>
            <a:ext cx="226502" cy="3481431"/>
          </a:xfrm>
          <a:prstGeom prst="rightBrace">
            <a:avLst/>
          </a:prstGeom>
          <a:noFill/>
          <a:ln w="25400" cap="flat" cmpd="sng" algn="ctr">
            <a:solidFill>
              <a:schemeClr val="tx1"/>
            </a:solidFill>
            <a:prstDash val="solid"/>
            <a:round/>
            <a:headEnd type="none" w="med" len="med"/>
            <a:tailEnd type="none"/>
          </a:ln>
          <a:effectLst/>
        </p:spPr>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lstStyle/>
          <a:p>
            <a:r>
              <a:rPr lang="en-US" dirty="0" smtClean="0"/>
              <a:t>Mapping Chemicals to</a:t>
            </a:r>
            <a:br>
              <a:rPr lang="en-US" dirty="0" smtClean="0"/>
            </a:br>
            <a:r>
              <a:rPr lang="en-US" dirty="0" smtClean="0"/>
              <a:t>Use Categories</a:t>
            </a:r>
            <a:endParaRPr lang="en-US" dirty="0"/>
          </a:p>
        </p:txBody>
      </p:sp>
      <p:sp>
        <p:nvSpPr>
          <p:cNvPr id="82" name="Oval 81"/>
          <p:cNvSpPr/>
          <p:nvPr/>
        </p:nvSpPr>
        <p:spPr bwMode="auto">
          <a:xfrm>
            <a:off x="4416174" y="3728372"/>
            <a:ext cx="277403" cy="277403"/>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83" name="Oval 82"/>
          <p:cNvSpPr/>
          <p:nvPr/>
        </p:nvSpPr>
        <p:spPr bwMode="auto">
          <a:xfrm>
            <a:off x="5083130" y="4364694"/>
            <a:ext cx="277403" cy="277403"/>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84" name="Oval 83"/>
          <p:cNvSpPr/>
          <p:nvPr/>
        </p:nvSpPr>
        <p:spPr bwMode="auto">
          <a:xfrm>
            <a:off x="4649055" y="4495510"/>
            <a:ext cx="277403" cy="277403"/>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85" name="Oval 84"/>
          <p:cNvSpPr/>
          <p:nvPr/>
        </p:nvSpPr>
        <p:spPr bwMode="auto">
          <a:xfrm>
            <a:off x="3712394" y="4421879"/>
            <a:ext cx="277403" cy="277403"/>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86" name="Oval 85"/>
          <p:cNvSpPr/>
          <p:nvPr/>
        </p:nvSpPr>
        <p:spPr bwMode="auto">
          <a:xfrm>
            <a:off x="4205727" y="4536764"/>
            <a:ext cx="277403" cy="277403"/>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91" name="Oval 90"/>
          <p:cNvSpPr/>
          <p:nvPr/>
        </p:nvSpPr>
        <p:spPr bwMode="auto">
          <a:xfrm>
            <a:off x="4905909" y="5204426"/>
            <a:ext cx="277403" cy="277403"/>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92" name="Oval 91"/>
          <p:cNvSpPr/>
          <p:nvPr/>
        </p:nvSpPr>
        <p:spPr bwMode="auto">
          <a:xfrm>
            <a:off x="4380215" y="5223263"/>
            <a:ext cx="277403" cy="277403"/>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97" name="TextBox 96"/>
          <p:cNvSpPr txBox="1"/>
          <p:nvPr/>
        </p:nvSpPr>
        <p:spPr>
          <a:xfrm>
            <a:off x="3226085" y="5784917"/>
            <a:ext cx="2722652" cy="400110"/>
          </a:xfrm>
          <a:prstGeom prst="rect">
            <a:avLst/>
          </a:prstGeom>
          <a:noFill/>
        </p:spPr>
        <p:txBody>
          <a:bodyPr wrap="square" rtlCol="0">
            <a:spAutoFit/>
          </a:bodyPr>
          <a:lstStyle/>
          <a:p>
            <a:r>
              <a:rPr lang="en-US" dirty="0" smtClean="0"/>
              <a:t>Category hierarchy</a:t>
            </a:r>
            <a:endParaRPr lang="en-US" dirty="0"/>
          </a:p>
        </p:txBody>
      </p:sp>
      <p:pic>
        <p:nvPicPr>
          <p:cNvPr id="98" name="Picture 3"/>
          <p:cNvPicPr>
            <a:picLocks noChangeAspect="1" noChangeArrowheads="1"/>
          </p:cNvPicPr>
          <p:nvPr/>
        </p:nvPicPr>
        <p:blipFill>
          <a:blip r:embed="rId2" cstate="print"/>
          <a:srcRect/>
          <a:stretch>
            <a:fillRect/>
          </a:stretch>
        </p:blipFill>
        <p:spPr bwMode="auto">
          <a:xfrm>
            <a:off x="1069102" y="3072352"/>
            <a:ext cx="1190625" cy="1190625"/>
          </a:xfrm>
          <a:prstGeom prst="rect">
            <a:avLst/>
          </a:prstGeom>
          <a:noFill/>
          <a:ln w="9525">
            <a:noFill/>
            <a:miter lim="800000"/>
            <a:headEnd/>
            <a:tailEnd/>
          </a:ln>
        </p:spPr>
      </p:pic>
      <p:cxnSp>
        <p:nvCxnSpPr>
          <p:cNvPr id="99" name="Straight Arrow Connector 98"/>
          <p:cNvCxnSpPr>
            <a:stCxn id="98" idx="3"/>
            <a:endCxn id="85" idx="1"/>
          </p:cNvCxnSpPr>
          <p:nvPr/>
        </p:nvCxnSpPr>
        <p:spPr bwMode="auto">
          <a:xfrm>
            <a:off x="2259727" y="3667665"/>
            <a:ext cx="1493292" cy="794839"/>
          </a:xfrm>
          <a:prstGeom prst="straightConnector1">
            <a:avLst/>
          </a:prstGeom>
          <a:noFill/>
          <a:ln w="25400" cap="flat" cmpd="sng" algn="ctr">
            <a:solidFill>
              <a:schemeClr val="tx1"/>
            </a:solidFill>
            <a:prstDash val="solid"/>
            <a:round/>
            <a:headEnd type="none" w="med" len="med"/>
            <a:tailEnd type="arrow"/>
          </a:ln>
          <a:effectLst/>
        </p:spPr>
      </p:cxnSp>
      <p:cxnSp>
        <p:nvCxnSpPr>
          <p:cNvPr id="100" name="Straight Arrow Connector 99"/>
          <p:cNvCxnSpPr/>
          <p:nvPr/>
        </p:nvCxnSpPr>
        <p:spPr bwMode="auto">
          <a:xfrm flipH="1">
            <a:off x="6688477" y="2902591"/>
            <a:ext cx="945505" cy="24225"/>
          </a:xfrm>
          <a:prstGeom prst="straightConnector1">
            <a:avLst/>
          </a:prstGeom>
          <a:noFill/>
          <a:ln w="25400" cap="flat" cmpd="sng" algn="ctr">
            <a:solidFill>
              <a:schemeClr val="tx1"/>
            </a:solidFill>
            <a:prstDash val="solid"/>
            <a:round/>
            <a:headEnd type="none" w="med" len="med"/>
            <a:tailEnd type="arrow"/>
          </a:ln>
          <a:effectLst/>
        </p:spPr>
      </p:cxnSp>
      <p:cxnSp>
        <p:nvCxnSpPr>
          <p:cNvPr id="101" name="Straight Arrow Connector 100"/>
          <p:cNvCxnSpPr/>
          <p:nvPr/>
        </p:nvCxnSpPr>
        <p:spPr bwMode="auto">
          <a:xfrm flipH="1">
            <a:off x="5385732" y="3775046"/>
            <a:ext cx="419450" cy="637563"/>
          </a:xfrm>
          <a:prstGeom prst="straightConnector1">
            <a:avLst/>
          </a:prstGeom>
          <a:noFill/>
          <a:ln w="25400" cap="flat" cmpd="sng" algn="ctr">
            <a:solidFill>
              <a:schemeClr val="tx1"/>
            </a:solidFill>
            <a:prstDash val="solid"/>
            <a:round/>
            <a:headEnd type="none" w="med" len="med"/>
            <a:tailEnd type="arrow"/>
          </a:ln>
          <a:effectLst/>
        </p:spPr>
      </p:cxnSp>
      <p:sp>
        <p:nvSpPr>
          <p:cNvPr id="102" name="TextBox 101"/>
          <p:cNvSpPr txBox="1"/>
          <p:nvPr/>
        </p:nvSpPr>
        <p:spPr>
          <a:xfrm>
            <a:off x="5985764" y="3688879"/>
            <a:ext cx="2722652" cy="1015663"/>
          </a:xfrm>
          <a:prstGeom prst="rect">
            <a:avLst/>
          </a:prstGeom>
          <a:noFill/>
        </p:spPr>
        <p:txBody>
          <a:bodyPr wrap="square" rtlCol="0">
            <a:spAutoFit/>
          </a:bodyPr>
          <a:lstStyle/>
          <a:p>
            <a:pPr algn="ctr"/>
            <a:r>
              <a:rPr lang="en-US" dirty="0" smtClean="0"/>
              <a:t>Chemical to Product</a:t>
            </a:r>
          </a:p>
          <a:p>
            <a:pPr algn="ctr"/>
            <a:r>
              <a:rPr lang="en-US" dirty="0" smtClean="0"/>
              <a:t>Then</a:t>
            </a:r>
          </a:p>
          <a:p>
            <a:pPr algn="ctr"/>
            <a:r>
              <a:rPr lang="en-US" dirty="0" smtClean="0"/>
              <a:t>Product to Category</a:t>
            </a:r>
            <a:endParaRPr lang="en-US" dirty="0"/>
          </a:p>
        </p:txBody>
      </p:sp>
      <p:sp>
        <p:nvSpPr>
          <p:cNvPr id="103" name="TextBox 102"/>
          <p:cNvSpPr txBox="1"/>
          <p:nvPr/>
        </p:nvSpPr>
        <p:spPr>
          <a:xfrm>
            <a:off x="1718297" y="4086821"/>
            <a:ext cx="1570187" cy="1015663"/>
          </a:xfrm>
          <a:prstGeom prst="rect">
            <a:avLst/>
          </a:prstGeom>
          <a:noFill/>
        </p:spPr>
        <p:txBody>
          <a:bodyPr wrap="square" rtlCol="0">
            <a:spAutoFit/>
          </a:bodyPr>
          <a:lstStyle/>
          <a:p>
            <a:pPr algn="ctr"/>
            <a:r>
              <a:rPr lang="en-US" dirty="0" smtClean="0"/>
              <a:t>Chemical </a:t>
            </a:r>
          </a:p>
          <a:p>
            <a:pPr algn="ctr"/>
            <a:r>
              <a:rPr lang="en-US" dirty="0" smtClean="0"/>
              <a:t>To </a:t>
            </a:r>
          </a:p>
          <a:p>
            <a:pPr algn="ctr"/>
            <a:r>
              <a:rPr lang="en-US" dirty="0" smtClean="0"/>
              <a:t>Category</a:t>
            </a:r>
            <a:endParaRPr lang="en-US" dirty="0"/>
          </a:p>
        </p:txBody>
      </p:sp>
      <p:pic>
        <p:nvPicPr>
          <p:cNvPr id="104" name="Picture 9" descr="Laundry detergent being poured into a measuring cup."/>
          <p:cNvPicPr>
            <a:picLocks noChangeAspect="1" noChangeArrowheads="1"/>
          </p:cNvPicPr>
          <p:nvPr/>
        </p:nvPicPr>
        <p:blipFill>
          <a:blip r:embed="rId3" cstate="print"/>
          <a:srcRect l="30078"/>
          <a:stretch>
            <a:fillRect/>
          </a:stretch>
        </p:blipFill>
        <p:spPr bwMode="auto">
          <a:xfrm>
            <a:off x="5465852" y="2484344"/>
            <a:ext cx="1150705" cy="1235516"/>
          </a:xfrm>
          <a:prstGeom prst="rect">
            <a:avLst/>
          </a:prstGeom>
          <a:noFill/>
        </p:spPr>
      </p:pic>
      <p:pic>
        <p:nvPicPr>
          <p:cNvPr id="105" name="Picture 7"/>
          <p:cNvPicPr>
            <a:picLocks noChangeAspect="1" noChangeArrowheads="1"/>
          </p:cNvPicPr>
          <p:nvPr/>
        </p:nvPicPr>
        <p:blipFill>
          <a:blip r:embed="rId4" cstate="print"/>
          <a:srcRect/>
          <a:stretch>
            <a:fillRect/>
          </a:stretch>
        </p:blipFill>
        <p:spPr bwMode="auto">
          <a:xfrm>
            <a:off x="7717141" y="2268232"/>
            <a:ext cx="1190625" cy="1190625"/>
          </a:xfrm>
          <a:prstGeom prst="rect">
            <a:avLst/>
          </a:prstGeom>
          <a:noFill/>
          <a:ln w="9525">
            <a:noFill/>
            <a:miter lim="800000"/>
            <a:headEnd/>
            <a:tailEnd/>
          </a:ln>
        </p:spPr>
      </p:pic>
      <p:sp>
        <p:nvSpPr>
          <p:cNvPr id="106" name="TextBox 105"/>
          <p:cNvSpPr txBox="1"/>
          <p:nvPr/>
        </p:nvSpPr>
        <p:spPr>
          <a:xfrm>
            <a:off x="2365645" y="1328242"/>
            <a:ext cx="5226392" cy="830997"/>
          </a:xfrm>
          <a:prstGeom prst="rect">
            <a:avLst/>
          </a:prstGeom>
          <a:noFill/>
        </p:spPr>
        <p:txBody>
          <a:bodyPr wrap="square" rtlCol="0">
            <a:spAutoFit/>
          </a:bodyPr>
          <a:lstStyle/>
          <a:p>
            <a:pPr algn="ctr"/>
            <a:r>
              <a:rPr lang="en-US" sz="2400" dirty="0" smtClean="0"/>
              <a:t>Many sources of information on chemical use, mapped to categories</a:t>
            </a:r>
            <a:endParaRPr lang="en-US" sz="2400" dirty="0"/>
          </a:p>
        </p:txBody>
      </p:sp>
      <p:cxnSp>
        <p:nvCxnSpPr>
          <p:cNvPr id="111" name="Elbow Connector 110"/>
          <p:cNvCxnSpPr>
            <a:stCxn id="82" idx="4"/>
            <a:endCxn id="84" idx="0"/>
          </p:cNvCxnSpPr>
          <p:nvPr/>
        </p:nvCxnSpPr>
        <p:spPr bwMode="auto">
          <a:xfrm rot="16200000" flipH="1">
            <a:off x="4426449" y="4134201"/>
            <a:ext cx="489735" cy="232881"/>
          </a:xfrm>
          <a:prstGeom prst="bentConnector3">
            <a:avLst>
              <a:gd name="adj1" fmla="val 50000"/>
            </a:avLst>
          </a:prstGeom>
          <a:noFill/>
          <a:ln w="25400" cap="flat" cmpd="sng" algn="ctr">
            <a:solidFill>
              <a:schemeClr val="tx1"/>
            </a:solidFill>
            <a:prstDash val="solid"/>
            <a:round/>
            <a:headEnd type="none" w="med" len="med"/>
            <a:tailEnd type="none"/>
          </a:ln>
          <a:effectLst/>
        </p:spPr>
      </p:cxnSp>
      <p:cxnSp>
        <p:nvCxnSpPr>
          <p:cNvPr id="113" name="Elbow Connector 112"/>
          <p:cNvCxnSpPr>
            <a:stCxn id="82" idx="4"/>
            <a:endCxn id="83" idx="0"/>
          </p:cNvCxnSpPr>
          <p:nvPr/>
        </p:nvCxnSpPr>
        <p:spPr bwMode="auto">
          <a:xfrm rot="16200000" flipH="1">
            <a:off x="4708895" y="3851756"/>
            <a:ext cx="358919" cy="666956"/>
          </a:xfrm>
          <a:prstGeom prst="bentConnector3">
            <a:avLst>
              <a:gd name="adj1" fmla="val 50000"/>
            </a:avLst>
          </a:prstGeom>
          <a:noFill/>
          <a:ln w="25400" cap="flat" cmpd="sng" algn="ctr">
            <a:solidFill>
              <a:schemeClr val="tx1"/>
            </a:solidFill>
            <a:prstDash val="solid"/>
            <a:round/>
            <a:headEnd type="none" w="med" len="med"/>
            <a:tailEnd type="none"/>
          </a:ln>
          <a:effectLst/>
        </p:spPr>
      </p:cxnSp>
      <p:cxnSp>
        <p:nvCxnSpPr>
          <p:cNvPr id="116" name="Elbow Connector 115"/>
          <p:cNvCxnSpPr>
            <a:stCxn id="82" idx="4"/>
            <a:endCxn id="86" idx="0"/>
          </p:cNvCxnSpPr>
          <p:nvPr/>
        </p:nvCxnSpPr>
        <p:spPr bwMode="auto">
          <a:xfrm rot="5400000">
            <a:off x="4184159" y="4166046"/>
            <a:ext cx="530989" cy="210447"/>
          </a:xfrm>
          <a:prstGeom prst="bentConnector3">
            <a:avLst>
              <a:gd name="adj1" fmla="val 50000"/>
            </a:avLst>
          </a:prstGeom>
          <a:noFill/>
          <a:ln w="25400" cap="flat" cmpd="sng" algn="ctr">
            <a:solidFill>
              <a:schemeClr val="tx1"/>
            </a:solidFill>
            <a:prstDash val="solid"/>
            <a:round/>
            <a:headEnd type="none" w="med" len="med"/>
            <a:tailEnd type="none"/>
          </a:ln>
          <a:effectLst/>
        </p:spPr>
      </p:cxnSp>
      <p:cxnSp>
        <p:nvCxnSpPr>
          <p:cNvPr id="119" name="Elbow Connector 118"/>
          <p:cNvCxnSpPr>
            <a:stCxn id="82" idx="4"/>
            <a:endCxn id="85" idx="0"/>
          </p:cNvCxnSpPr>
          <p:nvPr/>
        </p:nvCxnSpPr>
        <p:spPr bwMode="auto">
          <a:xfrm rot="5400000">
            <a:off x="3994934" y="3861937"/>
            <a:ext cx="416104" cy="703780"/>
          </a:xfrm>
          <a:prstGeom prst="bentConnector3">
            <a:avLst>
              <a:gd name="adj1" fmla="val 50000"/>
            </a:avLst>
          </a:prstGeom>
          <a:noFill/>
          <a:ln w="25400" cap="flat" cmpd="sng" algn="ctr">
            <a:solidFill>
              <a:schemeClr val="tx1"/>
            </a:solidFill>
            <a:prstDash val="solid"/>
            <a:round/>
            <a:headEnd type="none" w="med" len="med"/>
            <a:tailEnd type="none"/>
          </a:ln>
          <a:effectLst/>
        </p:spPr>
      </p:cxnSp>
      <p:cxnSp>
        <p:nvCxnSpPr>
          <p:cNvPr id="122" name="Elbow Connector 121"/>
          <p:cNvCxnSpPr>
            <a:stCxn id="84" idx="4"/>
            <a:endCxn id="91" idx="0"/>
          </p:cNvCxnSpPr>
          <p:nvPr/>
        </p:nvCxnSpPr>
        <p:spPr bwMode="auto">
          <a:xfrm rot="16200000" flipH="1">
            <a:off x="4700428" y="4860242"/>
            <a:ext cx="431513" cy="256854"/>
          </a:xfrm>
          <a:prstGeom prst="bentConnector3">
            <a:avLst>
              <a:gd name="adj1" fmla="val 50000"/>
            </a:avLst>
          </a:prstGeom>
          <a:noFill/>
          <a:ln w="25400" cap="flat" cmpd="sng" algn="ctr">
            <a:solidFill>
              <a:schemeClr val="tx1"/>
            </a:solidFill>
            <a:prstDash val="solid"/>
            <a:round/>
            <a:headEnd type="none" w="med" len="med"/>
            <a:tailEnd type="none"/>
          </a:ln>
          <a:effectLst/>
        </p:spPr>
      </p:cxnSp>
      <p:cxnSp>
        <p:nvCxnSpPr>
          <p:cNvPr id="125" name="Elbow Connector 124"/>
          <p:cNvCxnSpPr>
            <a:stCxn id="84" idx="4"/>
            <a:endCxn id="92" idx="0"/>
          </p:cNvCxnSpPr>
          <p:nvPr/>
        </p:nvCxnSpPr>
        <p:spPr bwMode="auto">
          <a:xfrm rot="5400000">
            <a:off x="4428162" y="4863668"/>
            <a:ext cx="450350" cy="268840"/>
          </a:xfrm>
          <a:prstGeom prst="bentConnector3">
            <a:avLst>
              <a:gd name="adj1" fmla="val 50000"/>
            </a:avLst>
          </a:prstGeom>
          <a:noFill/>
          <a:ln w="25400" cap="flat" cmpd="sng" algn="ctr">
            <a:solidFill>
              <a:schemeClr val="tx1"/>
            </a:solidFill>
            <a:prstDash val="solid"/>
            <a:round/>
            <a:headEnd type="none" w="med" len="med"/>
            <a:tailEnd type="none"/>
          </a:ln>
          <a:effectLst/>
        </p:spPr>
      </p:cxnSp>
      <p:sp>
        <p:nvSpPr>
          <p:cNvPr id="27" name="TextBox 26"/>
          <p:cNvSpPr txBox="1"/>
          <p:nvPr/>
        </p:nvSpPr>
        <p:spPr>
          <a:xfrm>
            <a:off x="5360566" y="4924339"/>
            <a:ext cx="2348917" cy="923330"/>
          </a:xfrm>
          <a:prstGeom prst="rect">
            <a:avLst/>
          </a:prstGeom>
          <a:noFill/>
        </p:spPr>
        <p:txBody>
          <a:bodyPr wrap="square" rtlCol="0">
            <a:spAutoFit/>
          </a:bodyPr>
          <a:lstStyle/>
          <a:p>
            <a:r>
              <a:rPr lang="en-US" sz="1800" i="1" dirty="0" smtClean="0"/>
              <a:t>Laundry detergent, industrial solvent, baby care</a:t>
            </a:r>
            <a:endParaRPr lang="en-US" sz="1800" i="1" dirty="0"/>
          </a:p>
        </p:txBody>
      </p:sp>
    </p:spTree>
    <p:extLst>
      <p:ext uri="{BB962C8B-B14F-4D97-AF65-F5344CB8AC3E}">
        <p14:creationId xmlns:p14="http://schemas.microsoft.com/office/powerpoint/2010/main" val="41898013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p:cNvSpPr/>
          <p:nvPr/>
        </p:nvSpPr>
        <p:spPr bwMode="auto">
          <a:xfrm>
            <a:off x="0" y="5662569"/>
            <a:ext cx="3145872" cy="119543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35" name="Title 34"/>
          <p:cNvSpPr>
            <a:spLocks noGrp="1"/>
          </p:cNvSpPr>
          <p:nvPr>
            <p:ph type="title"/>
          </p:nvPr>
        </p:nvSpPr>
        <p:spPr/>
        <p:txBody>
          <a:bodyPr/>
          <a:lstStyle/>
          <a:p>
            <a:r>
              <a:rPr lang="en-US" dirty="0" smtClean="0"/>
              <a:t>Mapping Use Categories</a:t>
            </a:r>
            <a:br>
              <a:rPr lang="en-US" dirty="0" smtClean="0"/>
            </a:br>
            <a:r>
              <a:rPr lang="en-US" dirty="0" smtClean="0"/>
              <a:t>to Scenarios</a:t>
            </a:r>
            <a:endParaRPr lang="en-US" dirty="0"/>
          </a:p>
        </p:txBody>
      </p:sp>
      <p:cxnSp>
        <p:nvCxnSpPr>
          <p:cNvPr id="70" name="Straight Arrow Connector 69"/>
          <p:cNvCxnSpPr/>
          <p:nvPr/>
        </p:nvCxnSpPr>
        <p:spPr bwMode="auto">
          <a:xfrm flipH="1" flipV="1">
            <a:off x="6333688" y="3833769"/>
            <a:ext cx="1535185" cy="436228"/>
          </a:xfrm>
          <a:prstGeom prst="straightConnector1">
            <a:avLst/>
          </a:prstGeom>
          <a:noFill/>
          <a:ln w="25400" cap="flat" cmpd="sng" algn="ctr">
            <a:solidFill>
              <a:schemeClr val="tx1"/>
            </a:solidFill>
            <a:prstDash val="solid"/>
            <a:round/>
            <a:headEnd type="none" w="med" len="med"/>
            <a:tailEnd type="arrow"/>
          </a:ln>
          <a:effectLst/>
        </p:spPr>
      </p:cxnSp>
      <p:cxnSp>
        <p:nvCxnSpPr>
          <p:cNvPr id="71" name="Straight Arrow Connector 70"/>
          <p:cNvCxnSpPr/>
          <p:nvPr/>
        </p:nvCxnSpPr>
        <p:spPr bwMode="auto">
          <a:xfrm flipV="1">
            <a:off x="1929468" y="3808602"/>
            <a:ext cx="1283515" cy="343948"/>
          </a:xfrm>
          <a:prstGeom prst="straightConnector1">
            <a:avLst/>
          </a:prstGeom>
          <a:noFill/>
          <a:ln w="25400"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flipH="1" flipV="1">
            <a:off x="4806892" y="4320330"/>
            <a:ext cx="11689" cy="374961"/>
          </a:xfrm>
          <a:prstGeom prst="straightConnector1">
            <a:avLst/>
          </a:prstGeom>
          <a:noFill/>
          <a:ln w="25400" cap="flat" cmpd="sng" algn="ctr">
            <a:solidFill>
              <a:schemeClr val="tx1"/>
            </a:solidFill>
            <a:prstDash val="solid"/>
            <a:round/>
            <a:headEnd type="none" w="med" len="med"/>
            <a:tailEnd type="arrow"/>
          </a:ln>
          <a:effectLst/>
        </p:spPr>
      </p:cxnSp>
      <p:sp>
        <p:nvSpPr>
          <p:cNvPr id="74" name="TextBox 73"/>
          <p:cNvSpPr txBox="1"/>
          <p:nvPr/>
        </p:nvSpPr>
        <p:spPr>
          <a:xfrm>
            <a:off x="2731042" y="3055290"/>
            <a:ext cx="769763" cy="400110"/>
          </a:xfrm>
          <a:prstGeom prst="rect">
            <a:avLst/>
          </a:prstGeom>
          <a:solidFill>
            <a:srgbClr val="92D050"/>
          </a:solidFill>
          <a:ln>
            <a:solidFill>
              <a:schemeClr val="tx1"/>
            </a:solidFill>
          </a:ln>
        </p:spPr>
        <p:txBody>
          <a:bodyPr wrap="none" rtlCol="0">
            <a:spAutoFit/>
          </a:bodyPr>
          <a:lstStyle/>
          <a:p>
            <a:r>
              <a:rPr lang="en-US" dirty="0" smtClean="0"/>
              <a:t>Paint</a:t>
            </a:r>
            <a:endParaRPr lang="en-US" dirty="0"/>
          </a:p>
        </p:txBody>
      </p:sp>
      <p:sp>
        <p:nvSpPr>
          <p:cNvPr id="75" name="TextBox 74"/>
          <p:cNvSpPr txBox="1"/>
          <p:nvPr/>
        </p:nvSpPr>
        <p:spPr>
          <a:xfrm>
            <a:off x="5013396" y="3034726"/>
            <a:ext cx="1739835" cy="400110"/>
          </a:xfrm>
          <a:prstGeom prst="rect">
            <a:avLst/>
          </a:prstGeom>
          <a:solidFill>
            <a:srgbClr val="92D050"/>
          </a:solidFill>
          <a:ln>
            <a:solidFill>
              <a:schemeClr val="tx1"/>
            </a:solidFill>
          </a:ln>
        </p:spPr>
        <p:txBody>
          <a:bodyPr wrap="none" rtlCol="0">
            <a:spAutoFit/>
          </a:bodyPr>
          <a:lstStyle/>
          <a:p>
            <a:r>
              <a:rPr lang="en-US" dirty="0" smtClean="0"/>
              <a:t>Food Additive</a:t>
            </a:r>
            <a:endParaRPr lang="en-US" dirty="0"/>
          </a:p>
        </p:txBody>
      </p:sp>
      <p:sp>
        <p:nvSpPr>
          <p:cNvPr id="77" name="TextBox 76"/>
          <p:cNvSpPr txBox="1"/>
          <p:nvPr/>
        </p:nvSpPr>
        <p:spPr>
          <a:xfrm>
            <a:off x="3696591" y="3044135"/>
            <a:ext cx="1226618" cy="400110"/>
          </a:xfrm>
          <a:prstGeom prst="rect">
            <a:avLst/>
          </a:prstGeom>
          <a:solidFill>
            <a:srgbClr val="92D050"/>
          </a:solidFill>
          <a:ln>
            <a:solidFill>
              <a:schemeClr val="tx1"/>
            </a:solidFill>
          </a:ln>
        </p:spPr>
        <p:txBody>
          <a:bodyPr wrap="none" rtlCol="0">
            <a:spAutoFit/>
          </a:bodyPr>
          <a:lstStyle/>
          <a:p>
            <a:r>
              <a:rPr lang="en-US" dirty="0" smtClean="0"/>
              <a:t>Pesticide</a:t>
            </a:r>
            <a:endParaRPr lang="en-US" dirty="0"/>
          </a:p>
        </p:txBody>
      </p:sp>
      <p:sp>
        <p:nvSpPr>
          <p:cNvPr id="78" name="TextBox 77"/>
          <p:cNvSpPr txBox="1"/>
          <p:nvPr/>
        </p:nvSpPr>
        <p:spPr>
          <a:xfrm>
            <a:off x="3644749" y="3565856"/>
            <a:ext cx="769763" cy="400110"/>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Baby</a:t>
            </a:r>
            <a:endParaRPr lang="en-US" dirty="0"/>
          </a:p>
        </p:txBody>
      </p:sp>
      <p:sp>
        <p:nvSpPr>
          <p:cNvPr id="79" name="TextBox 78"/>
          <p:cNvSpPr txBox="1"/>
          <p:nvPr/>
        </p:nvSpPr>
        <p:spPr>
          <a:xfrm>
            <a:off x="5110828" y="3540107"/>
            <a:ext cx="769763" cy="400110"/>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Adult</a:t>
            </a:r>
            <a:endParaRPr lang="en-US" dirty="0"/>
          </a:p>
        </p:txBody>
      </p:sp>
      <p:sp>
        <p:nvSpPr>
          <p:cNvPr id="80" name="TextBox 79"/>
          <p:cNvSpPr txBox="1"/>
          <p:nvPr/>
        </p:nvSpPr>
        <p:spPr>
          <a:xfrm>
            <a:off x="5210914" y="4122325"/>
            <a:ext cx="1040670" cy="400110"/>
          </a:xfrm>
          <a:prstGeom prst="rect">
            <a:avLst/>
          </a:prstGeom>
          <a:solidFill>
            <a:schemeClr val="accent1">
              <a:lumMod val="75000"/>
            </a:schemeClr>
          </a:solidFill>
          <a:ln>
            <a:solidFill>
              <a:schemeClr val="tx1"/>
            </a:solidFill>
          </a:ln>
        </p:spPr>
        <p:txBody>
          <a:bodyPr wrap="none" rtlCol="0">
            <a:spAutoFit/>
          </a:bodyPr>
          <a:lstStyle/>
          <a:p>
            <a:r>
              <a:rPr lang="en-US" dirty="0" smtClean="0"/>
              <a:t>Kitchen</a:t>
            </a:r>
            <a:endParaRPr lang="en-US" dirty="0"/>
          </a:p>
        </p:txBody>
      </p:sp>
      <p:sp>
        <p:nvSpPr>
          <p:cNvPr id="81" name="TextBox 80"/>
          <p:cNvSpPr txBox="1"/>
          <p:nvPr/>
        </p:nvSpPr>
        <p:spPr>
          <a:xfrm>
            <a:off x="3398311" y="4186593"/>
            <a:ext cx="1039067" cy="400110"/>
          </a:xfrm>
          <a:prstGeom prst="rect">
            <a:avLst/>
          </a:prstGeom>
          <a:solidFill>
            <a:schemeClr val="accent1">
              <a:lumMod val="75000"/>
            </a:schemeClr>
          </a:solidFill>
          <a:ln>
            <a:solidFill>
              <a:schemeClr val="tx1"/>
            </a:solidFill>
          </a:ln>
        </p:spPr>
        <p:txBody>
          <a:bodyPr wrap="none" rtlCol="0">
            <a:spAutoFit/>
          </a:bodyPr>
          <a:lstStyle/>
          <a:p>
            <a:r>
              <a:rPr lang="en-US" dirty="0" smtClean="0"/>
              <a:t>Garage</a:t>
            </a:r>
            <a:endParaRPr lang="en-US" dirty="0"/>
          </a:p>
        </p:txBody>
      </p:sp>
      <p:sp>
        <p:nvSpPr>
          <p:cNvPr id="72" name="TextBox 71"/>
          <p:cNvSpPr txBox="1"/>
          <p:nvPr/>
        </p:nvSpPr>
        <p:spPr>
          <a:xfrm>
            <a:off x="5845680" y="5842337"/>
            <a:ext cx="1570187" cy="1015663"/>
          </a:xfrm>
          <a:prstGeom prst="rect">
            <a:avLst/>
          </a:prstGeom>
          <a:noFill/>
        </p:spPr>
        <p:txBody>
          <a:bodyPr wrap="square" rtlCol="0">
            <a:spAutoFit/>
          </a:bodyPr>
          <a:lstStyle/>
          <a:p>
            <a:pPr algn="ctr"/>
            <a:r>
              <a:rPr lang="en-US" dirty="0" smtClean="0"/>
              <a:t>Multiple Category Hierarchies</a:t>
            </a:r>
            <a:endParaRPr lang="en-US" dirty="0"/>
          </a:p>
        </p:txBody>
      </p:sp>
      <p:sp>
        <p:nvSpPr>
          <p:cNvPr id="76" name="TextBox 75"/>
          <p:cNvSpPr txBox="1"/>
          <p:nvPr/>
        </p:nvSpPr>
        <p:spPr>
          <a:xfrm>
            <a:off x="6803472" y="2796315"/>
            <a:ext cx="2340528" cy="707886"/>
          </a:xfrm>
          <a:prstGeom prst="rect">
            <a:avLst/>
          </a:prstGeom>
          <a:noFill/>
        </p:spPr>
        <p:txBody>
          <a:bodyPr wrap="square" rtlCol="0">
            <a:spAutoFit/>
          </a:bodyPr>
          <a:lstStyle/>
          <a:p>
            <a:pPr algn="ctr"/>
            <a:r>
              <a:rPr lang="en-US" dirty="0" smtClean="0"/>
              <a:t>Map to Exposure Scenario Concepts</a:t>
            </a:r>
            <a:endParaRPr lang="en-US" dirty="0"/>
          </a:p>
        </p:txBody>
      </p:sp>
      <p:sp>
        <p:nvSpPr>
          <p:cNvPr id="85" name="TextBox 84"/>
          <p:cNvSpPr txBox="1"/>
          <p:nvPr/>
        </p:nvSpPr>
        <p:spPr>
          <a:xfrm>
            <a:off x="6803472" y="1707144"/>
            <a:ext cx="2340528" cy="707886"/>
          </a:xfrm>
          <a:prstGeom prst="rect">
            <a:avLst/>
          </a:prstGeom>
          <a:noFill/>
        </p:spPr>
        <p:txBody>
          <a:bodyPr wrap="square" rtlCol="0">
            <a:spAutoFit/>
          </a:bodyPr>
          <a:lstStyle/>
          <a:p>
            <a:pPr algn="ctr"/>
            <a:r>
              <a:rPr lang="en-US" dirty="0" smtClean="0"/>
              <a:t>Map to Exposure Scenarios</a:t>
            </a:r>
            <a:endParaRPr lang="en-US" dirty="0"/>
          </a:p>
        </p:txBody>
      </p:sp>
      <p:pic>
        <p:nvPicPr>
          <p:cNvPr id="2050" name="Picture 2" descr="http://mepas.pnnl.gov/acc/scen4.gif"/>
          <p:cNvPicPr>
            <a:picLocks noChangeAspect="1" noChangeArrowheads="1"/>
          </p:cNvPicPr>
          <p:nvPr/>
        </p:nvPicPr>
        <p:blipFill>
          <a:blip r:embed="rId2" cstate="print"/>
          <a:srcRect/>
          <a:stretch>
            <a:fillRect/>
          </a:stretch>
        </p:blipFill>
        <p:spPr bwMode="auto">
          <a:xfrm>
            <a:off x="4987635" y="1337840"/>
            <a:ext cx="1815838" cy="1361879"/>
          </a:xfrm>
          <a:prstGeom prst="rect">
            <a:avLst/>
          </a:prstGeom>
          <a:noFill/>
        </p:spPr>
      </p:pic>
      <p:pic>
        <p:nvPicPr>
          <p:cNvPr id="2052" name="Picture 4" descr="http://mepas.pnnl.gov/acc/scen2.gif"/>
          <p:cNvPicPr>
            <a:picLocks noChangeAspect="1" noChangeArrowheads="1"/>
          </p:cNvPicPr>
          <p:nvPr/>
        </p:nvPicPr>
        <p:blipFill>
          <a:blip r:embed="rId3" cstate="print"/>
          <a:srcRect/>
          <a:stretch>
            <a:fillRect/>
          </a:stretch>
        </p:blipFill>
        <p:spPr bwMode="auto">
          <a:xfrm>
            <a:off x="2789719" y="1321061"/>
            <a:ext cx="1862628" cy="1396971"/>
          </a:xfrm>
          <a:prstGeom prst="rect">
            <a:avLst/>
          </a:prstGeom>
          <a:noFill/>
        </p:spPr>
      </p:pic>
      <p:sp>
        <p:nvSpPr>
          <p:cNvPr id="86" name="Oval 85"/>
          <p:cNvSpPr/>
          <p:nvPr/>
        </p:nvSpPr>
        <p:spPr bwMode="auto">
          <a:xfrm>
            <a:off x="8199642" y="4122656"/>
            <a:ext cx="277403" cy="277403"/>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88" name="Oval 87"/>
          <p:cNvSpPr/>
          <p:nvPr/>
        </p:nvSpPr>
        <p:spPr bwMode="auto">
          <a:xfrm>
            <a:off x="8700970" y="4738793"/>
            <a:ext cx="277403" cy="277403"/>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89" name="Oval 88"/>
          <p:cNvSpPr/>
          <p:nvPr/>
        </p:nvSpPr>
        <p:spPr bwMode="auto">
          <a:xfrm>
            <a:off x="7739142" y="4908442"/>
            <a:ext cx="277403" cy="277403"/>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90" name="Oval 89"/>
          <p:cNvSpPr/>
          <p:nvPr/>
        </p:nvSpPr>
        <p:spPr bwMode="auto">
          <a:xfrm>
            <a:off x="8291199" y="5031716"/>
            <a:ext cx="277403" cy="277403"/>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93" name="Elbow Connector 92"/>
          <p:cNvCxnSpPr>
            <a:stCxn id="86" idx="4"/>
            <a:endCxn id="88" idx="0"/>
          </p:cNvCxnSpPr>
          <p:nvPr/>
        </p:nvCxnSpPr>
        <p:spPr bwMode="auto">
          <a:xfrm rot="16200000" flipH="1">
            <a:off x="8419641" y="4318762"/>
            <a:ext cx="338734" cy="501328"/>
          </a:xfrm>
          <a:prstGeom prst="bentConnector3">
            <a:avLst>
              <a:gd name="adj1" fmla="val 50000"/>
            </a:avLst>
          </a:prstGeom>
          <a:noFill/>
          <a:ln w="25400" cap="flat" cmpd="sng" algn="ctr">
            <a:solidFill>
              <a:schemeClr val="tx1"/>
            </a:solidFill>
            <a:prstDash val="solid"/>
            <a:round/>
            <a:headEnd type="none" w="med" len="med"/>
            <a:tailEnd type="none"/>
          </a:ln>
          <a:effectLst/>
        </p:spPr>
      </p:cxnSp>
      <p:cxnSp>
        <p:nvCxnSpPr>
          <p:cNvPr id="95" name="Elbow Connector 94"/>
          <p:cNvCxnSpPr>
            <a:stCxn id="86" idx="4"/>
            <a:endCxn id="90" idx="0"/>
          </p:cNvCxnSpPr>
          <p:nvPr/>
        </p:nvCxnSpPr>
        <p:spPr bwMode="auto">
          <a:xfrm rot="16200000" flipH="1">
            <a:off x="8068294" y="4670108"/>
            <a:ext cx="631657" cy="91557"/>
          </a:xfrm>
          <a:prstGeom prst="bentConnector3">
            <a:avLst>
              <a:gd name="adj1" fmla="val 50000"/>
            </a:avLst>
          </a:prstGeom>
          <a:noFill/>
          <a:ln w="25400" cap="flat" cmpd="sng" algn="ctr">
            <a:solidFill>
              <a:schemeClr val="tx1"/>
            </a:solidFill>
            <a:prstDash val="solid"/>
            <a:round/>
            <a:headEnd type="none" w="med" len="med"/>
            <a:tailEnd type="none"/>
          </a:ln>
          <a:effectLst/>
        </p:spPr>
      </p:cxnSp>
      <p:cxnSp>
        <p:nvCxnSpPr>
          <p:cNvPr id="96" name="Elbow Connector 95"/>
          <p:cNvCxnSpPr>
            <a:stCxn id="86" idx="4"/>
            <a:endCxn id="89" idx="0"/>
          </p:cNvCxnSpPr>
          <p:nvPr/>
        </p:nvCxnSpPr>
        <p:spPr bwMode="auto">
          <a:xfrm rot="5400000">
            <a:off x="7853903" y="4424000"/>
            <a:ext cx="508383" cy="460500"/>
          </a:xfrm>
          <a:prstGeom prst="bentConnector3">
            <a:avLst>
              <a:gd name="adj1" fmla="val 50000"/>
            </a:avLst>
          </a:prstGeom>
          <a:noFill/>
          <a:ln w="25400" cap="flat" cmpd="sng" algn="ctr">
            <a:solidFill>
              <a:schemeClr val="tx1"/>
            </a:solidFill>
            <a:prstDash val="solid"/>
            <a:round/>
            <a:headEnd type="none" w="med" len="med"/>
            <a:tailEnd type="none"/>
          </a:ln>
          <a:effectLst/>
        </p:spPr>
      </p:cxnSp>
      <p:sp>
        <p:nvSpPr>
          <p:cNvPr id="125" name="Oval 124"/>
          <p:cNvSpPr/>
          <p:nvPr/>
        </p:nvSpPr>
        <p:spPr bwMode="auto">
          <a:xfrm>
            <a:off x="1567845" y="4273657"/>
            <a:ext cx="277403" cy="277403"/>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26" name="Oval 125"/>
          <p:cNvSpPr/>
          <p:nvPr/>
        </p:nvSpPr>
        <p:spPr bwMode="auto">
          <a:xfrm>
            <a:off x="2234801" y="4909979"/>
            <a:ext cx="277403" cy="277403"/>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27" name="Oval 126"/>
          <p:cNvSpPr/>
          <p:nvPr/>
        </p:nvSpPr>
        <p:spPr bwMode="auto">
          <a:xfrm>
            <a:off x="1800726" y="5040795"/>
            <a:ext cx="277403" cy="277403"/>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28" name="Oval 127"/>
          <p:cNvSpPr/>
          <p:nvPr/>
        </p:nvSpPr>
        <p:spPr bwMode="auto">
          <a:xfrm>
            <a:off x="864065" y="4967164"/>
            <a:ext cx="277403" cy="277403"/>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29" name="Oval 128"/>
          <p:cNvSpPr/>
          <p:nvPr/>
        </p:nvSpPr>
        <p:spPr bwMode="auto">
          <a:xfrm>
            <a:off x="1357398" y="5082049"/>
            <a:ext cx="277403" cy="277403"/>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132" name="Elbow Connector 131"/>
          <p:cNvCxnSpPr>
            <a:stCxn id="125" idx="4"/>
            <a:endCxn id="127" idx="0"/>
          </p:cNvCxnSpPr>
          <p:nvPr/>
        </p:nvCxnSpPr>
        <p:spPr bwMode="auto">
          <a:xfrm rot="16200000" flipH="1">
            <a:off x="1578120" y="4679486"/>
            <a:ext cx="489735" cy="232881"/>
          </a:xfrm>
          <a:prstGeom prst="bentConnector3">
            <a:avLst>
              <a:gd name="adj1" fmla="val 50000"/>
            </a:avLst>
          </a:prstGeom>
          <a:noFill/>
          <a:ln w="25400" cap="flat" cmpd="sng" algn="ctr">
            <a:solidFill>
              <a:schemeClr val="tx1"/>
            </a:solidFill>
            <a:prstDash val="solid"/>
            <a:round/>
            <a:headEnd type="none" w="med" len="med"/>
            <a:tailEnd type="none"/>
          </a:ln>
          <a:effectLst/>
        </p:spPr>
      </p:cxnSp>
      <p:cxnSp>
        <p:nvCxnSpPr>
          <p:cNvPr id="133" name="Elbow Connector 132"/>
          <p:cNvCxnSpPr>
            <a:stCxn id="125" idx="4"/>
            <a:endCxn id="126" idx="0"/>
          </p:cNvCxnSpPr>
          <p:nvPr/>
        </p:nvCxnSpPr>
        <p:spPr bwMode="auto">
          <a:xfrm rot="16200000" flipH="1">
            <a:off x="1860566" y="4397041"/>
            <a:ext cx="358919" cy="666956"/>
          </a:xfrm>
          <a:prstGeom prst="bentConnector3">
            <a:avLst>
              <a:gd name="adj1" fmla="val 50000"/>
            </a:avLst>
          </a:prstGeom>
          <a:noFill/>
          <a:ln w="25400" cap="flat" cmpd="sng" algn="ctr">
            <a:solidFill>
              <a:schemeClr val="tx1"/>
            </a:solidFill>
            <a:prstDash val="solid"/>
            <a:round/>
            <a:headEnd type="none" w="med" len="med"/>
            <a:tailEnd type="none"/>
          </a:ln>
          <a:effectLst/>
        </p:spPr>
      </p:cxnSp>
      <p:cxnSp>
        <p:nvCxnSpPr>
          <p:cNvPr id="135" name="Elbow Connector 134"/>
          <p:cNvCxnSpPr>
            <a:stCxn id="125" idx="4"/>
            <a:endCxn id="129" idx="0"/>
          </p:cNvCxnSpPr>
          <p:nvPr/>
        </p:nvCxnSpPr>
        <p:spPr bwMode="auto">
          <a:xfrm rot="5400000">
            <a:off x="1335830" y="4711331"/>
            <a:ext cx="530989" cy="210447"/>
          </a:xfrm>
          <a:prstGeom prst="bentConnector3">
            <a:avLst>
              <a:gd name="adj1" fmla="val 50000"/>
            </a:avLst>
          </a:prstGeom>
          <a:noFill/>
          <a:ln w="25400" cap="flat" cmpd="sng" algn="ctr">
            <a:solidFill>
              <a:schemeClr val="tx1"/>
            </a:solidFill>
            <a:prstDash val="solid"/>
            <a:round/>
            <a:headEnd type="none" w="med" len="med"/>
            <a:tailEnd type="none"/>
          </a:ln>
          <a:effectLst/>
        </p:spPr>
      </p:cxnSp>
      <p:cxnSp>
        <p:nvCxnSpPr>
          <p:cNvPr id="136" name="Elbow Connector 135"/>
          <p:cNvCxnSpPr>
            <a:stCxn id="125" idx="4"/>
            <a:endCxn id="128" idx="0"/>
          </p:cNvCxnSpPr>
          <p:nvPr/>
        </p:nvCxnSpPr>
        <p:spPr bwMode="auto">
          <a:xfrm rot="5400000">
            <a:off x="1146605" y="4407222"/>
            <a:ext cx="416104" cy="703780"/>
          </a:xfrm>
          <a:prstGeom prst="bentConnector3">
            <a:avLst>
              <a:gd name="adj1" fmla="val 50000"/>
            </a:avLst>
          </a:prstGeom>
          <a:noFill/>
          <a:ln w="25400" cap="flat" cmpd="sng" algn="ctr">
            <a:solidFill>
              <a:schemeClr val="tx1"/>
            </a:solidFill>
            <a:prstDash val="solid"/>
            <a:round/>
            <a:headEnd type="none" w="med" len="med"/>
            <a:tailEnd type="none"/>
          </a:ln>
          <a:effectLst/>
        </p:spPr>
      </p:cxnSp>
      <p:sp>
        <p:nvSpPr>
          <p:cNvPr id="139" name="Oval 138"/>
          <p:cNvSpPr/>
          <p:nvPr/>
        </p:nvSpPr>
        <p:spPr bwMode="auto">
          <a:xfrm>
            <a:off x="4634289" y="4852500"/>
            <a:ext cx="277403" cy="277403"/>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40" name="Oval 139"/>
          <p:cNvSpPr/>
          <p:nvPr/>
        </p:nvSpPr>
        <p:spPr bwMode="auto">
          <a:xfrm>
            <a:off x="5301245" y="5488822"/>
            <a:ext cx="277403" cy="277403"/>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41" name="Oval 140"/>
          <p:cNvSpPr/>
          <p:nvPr/>
        </p:nvSpPr>
        <p:spPr bwMode="auto">
          <a:xfrm>
            <a:off x="4867170" y="5619638"/>
            <a:ext cx="277403" cy="277403"/>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42" name="Oval 141"/>
          <p:cNvSpPr/>
          <p:nvPr/>
        </p:nvSpPr>
        <p:spPr bwMode="auto">
          <a:xfrm>
            <a:off x="3930509" y="5546007"/>
            <a:ext cx="277403" cy="277403"/>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43" name="Oval 142"/>
          <p:cNvSpPr/>
          <p:nvPr/>
        </p:nvSpPr>
        <p:spPr bwMode="auto">
          <a:xfrm>
            <a:off x="4423842" y="5660892"/>
            <a:ext cx="277403" cy="277403"/>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44" name="Oval 143"/>
          <p:cNvSpPr/>
          <p:nvPr/>
        </p:nvSpPr>
        <p:spPr bwMode="auto">
          <a:xfrm>
            <a:off x="5124024" y="6328554"/>
            <a:ext cx="277403" cy="277403"/>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45" name="Oval 144"/>
          <p:cNvSpPr/>
          <p:nvPr/>
        </p:nvSpPr>
        <p:spPr bwMode="auto">
          <a:xfrm>
            <a:off x="4598330" y="6347391"/>
            <a:ext cx="277403" cy="277403"/>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146" name="Elbow Connector 145"/>
          <p:cNvCxnSpPr>
            <a:stCxn id="139" idx="4"/>
            <a:endCxn id="141" idx="0"/>
          </p:cNvCxnSpPr>
          <p:nvPr/>
        </p:nvCxnSpPr>
        <p:spPr bwMode="auto">
          <a:xfrm rot="16200000" flipH="1">
            <a:off x="4644564" y="5258329"/>
            <a:ext cx="489735" cy="232881"/>
          </a:xfrm>
          <a:prstGeom prst="bentConnector3">
            <a:avLst>
              <a:gd name="adj1" fmla="val 50000"/>
            </a:avLst>
          </a:prstGeom>
          <a:noFill/>
          <a:ln w="25400" cap="flat" cmpd="sng" algn="ctr">
            <a:solidFill>
              <a:schemeClr val="tx1"/>
            </a:solidFill>
            <a:prstDash val="solid"/>
            <a:round/>
            <a:headEnd type="none" w="med" len="med"/>
            <a:tailEnd type="none"/>
          </a:ln>
          <a:effectLst/>
        </p:spPr>
      </p:cxnSp>
      <p:cxnSp>
        <p:nvCxnSpPr>
          <p:cNvPr id="147" name="Elbow Connector 146"/>
          <p:cNvCxnSpPr>
            <a:stCxn id="139" idx="4"/>
            <a:endCxn id="140" idx="0"/>
          </p:cNvCxnSpPr>
          <p:nvPr/>
        </p:nvCxnSpPr>
        <p:spPr bwMode="auto">
          <a:xfrm rot="16200000" flipH="1">
            <a:off x="4927010" y="4975884"/>
            <a:ext cx="358919" cy="666956"/>
          </a:xfrm>
          <a:prstGeom prst="bentConnector3">
            <a:avLst>
              <a:gd name="adj1" fmla="val 50000"/>
            </a:avLst>
          </a:prstGeom>
          <a:noFill/>
          <a:ln w="25400" cap="flat" cmpd="sng" algn="ctr">
            <a:solidFill>
              <a:schemeClr val="tx1"/>
            </a:solidFill>
            <a:prstDash val="solid"/>
            <a:round/>
            <a:headEnd type="none" w="med" len="med"/>
            <a:tailEnd type="none"/>
          </a:ln>
          <a:effectLst/>
        </p:spPr>
      </p:cxnSp>
      <p:cxnSp>
        <p:nvCxnSpPr>
          <p:cNvPr id="148" name="Elbow Connector 147"/>
          <p:cNvCxnSpPr>
            <a:stCxn id="139" idx="4"/>
            <a:endCxn id="143" idx="0"/>
          </p:cNvCxnSpPr>
          <p:nvPr/>
        </p:nvCxnSpPr>
        <p:spPr bwMode="auto">
          <a:xfrm rot="5400000">
            <a:off x="4402274" y="5290174"/>
            <a:ext cx="530989" cy="210447"/>
          </a:xfrm>
          <a:prstGeom prst="bentConnector3">
            <a:avLst>
              <a:gd name="adj1" fmla="val 50000"/>
            </a:avLst>
          </a:prstGeom>
          <a:noFill/>
          <a:ln w="25400" cap="flat" cmpd="sng" algn="ctr">
            <a:solidFill>
              <a:schemeClr val="tx1"/>
            </a:solidFill>
            <a:prstDash val="solid"/>
            <a:round/>
            <a:headEnd type="none" w="med" len="med"/>
            <a:tailEnd type="none"/>
          </a:ln>
          <a:effectLst/>
        </p:spPr>
      </p:cxnSp>
      <p:cxnSp>
        <p:nvCxnSpPr>
          <p:cNvPr id="149" name="Elbow Connector 148"/>
          <p:cNvCxnSpPr>
            <a:stCxn id="139" idx="4"/>
            <a:endCxn id="142" idx="0"/>
          </p:cNvCxnSpPr>
          <p:nvPr/>
        </p:nvCxnSpPr>
        <p:spPr bwMode="auto">
          <a:xfrm rot="5400000">
            <a:off x="4213049" y="4986065"/>
            <a:ext cx="416104" cy="703780"/>
          </a:xfrm>
          <a:prstGeom prst="bentConnector3">
            <a:avLst>
              <a:gd name="adj1" fmla="val 50000"/>
            </a:avLst>
          </a:prstGeom>
          <a:noFill/>
          <a:ln w="25400" cap="flat" cmpd="sng" algn="ctr">
            <a:solidFill>
              <a:schemeClr val="tx1"/>
            </a:solidFill>
            <a:prstDash val="solid"/>
            <a:round/>
            <a:headEnd type="none" w="med" len="med"/>
            <a:tailEnd type="none"/>
          </a:ln>
          <a:effectLst/>
        </p:spPr>
      </p:cxnSp>
      <p:cxnSp>
        <p:nvCxnSpPr>
          <p:cNvPr id="150" name="Elbow Connector 149"/>
          <p:cNvCxnSpPr>
            <a:stCxn id="141" idx="4"/>
            <a:endCxn id="144" idx="0"/>
          </p:cNvCxnSpPr>
          <p:nvPr/>
        </p:nvCxnSpPr>
        <p:spPr bwMode="auto">
          <a:xfrm rot="16200000" flipH="1">
            <a:off x="4918543" y="5984370"/>
            <a:ext cx="431513" cy="256854"/>
          </a:xfrm>
          <a:prstGeom prst="bentConnector3">
            <a:avLst>
              <a:gd name="adj1" fmla="val 50000"/>
            </a:avLst>
          </a:prstGeom>
          <a:noFill/>
          <a:ln w="25400" cap="flat" cmpd="sng" algn="ctr">
            <a:solidFill>
              <a:schemeClr val="tx1"/>
            </a:solidFill>
            <a:prstDash val="solid"/>
            <a:round/>
            <a:headEnd type="none" w="med" len="med"/>
            <a:tailEnd type="none"/>
          </a:ln>
          <a:effectLst/>
        </p:spPr>
      </p:cxnSp>
      <p:cxnSp>
        <p:nvCxnSpPr>
          <p:cNvPr id="151" name="Elbow Connector 150"/>
          <p:cNvCxnSpPr>
            <a:stCxn id="141" idx="4"/>
            <a:endCxn id="145" idx="0"/>
          </p:cNvCxnSpPr>
          <p:nvPr/>
        </p:nvCxnSpPr>
        <p:spPr bwMode="auto">
          <a:xfrm rot="5400000">
            <a:off x="4646277" y="5987796"/>
            <a:ext cx="450350" cy="268840"/>
          </a:xfrm>
          <a:prstGeom prst="bentConnector3">
            <a:avLst>
              <a:gd name="adj1" fmla="val 50000"/>
            </a:avLst>
          </a:prstGeom>
          <a:noFill/>
          <a:ln w="25400" cap="flat" cmpd="sng" algn="ctr">
            <a:solidFill>
              <a:schemeClr val="tx1"/>
            </a:solidFill>
            <a:prstDash val="solid"/>
            <a:round/>
            <a:headEnd type="none" w="med" len="med"/>
            <a:tailEnd type="none"/>
          </a:ln>
          <a:effectLst/>
        </p:spPr>
      </p:cxnSp>
      <p:pic>
        <p:nvPicPr>
          <p:cNvPr id="2053" name="Picture 5"/>
          <p:cNvPicPr>
            <a:picLocks noChangeAspect="1" noChangeArrowheads="1"/>
          </p:cNvPicPr>
          <p:nvPr/>
        </p:nvPicPr>
        <p:blipFill>
          <a:blip r:embed="rId4" cstate="print"/>
          <a:srcRect/>
          <a:stretch>
            <a:fillRect/>
          </a:stretch>
        </p:blipFill>
        <p:spPr bwMode="auto">
          <a:xfrm>
            <a:off x="302309" y="5543024"/>
            <a:ext cx="989596" cy="989596"/>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t="22697" b="30096"/>
          <a:stretch>
            <a:fillRect/>
          </a:stretch>
        </p:blipFill>
        <p:spPr bwMode="auto">
          <a:xfrm>
            <a:off x="7718179" y="5720422"/>
            <a:ext cx="1014762" cy="479042"/>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3062288" y="5776126"/>
            <a:ext cx="922483" cy="922483"/>
          </a:xfrm>
          <a:prstGeom prst="rect">
            <a:avLst/>
          </a:prstGeom>
          <a:noFill/>
          <a:ln w="9525">
            <a:noFill/>
            <a:miter lim="800000"/>
            <a:headEnd/>
            <a:tailEnd/>
          </a:ln>
        </p:spPr>
      </p:pic>
      <p:cxnSp>
        <p:nvCxnSpPr>
          <p:cNvPr id="156" name="Straight Arrow Connector 155"/>
          <p:cNvCxnSpPr/>
          <p:nvPr/>
        </p:nvCxnSpPr>
        <p:spPr bwMode="auto">
          <a:xfrm flipV="1">
            <a:off x="1107347" y="5209564"/>
            <a:ext cx="385893" cy="511728"/>
          </a:xfrm>
          <a:prstGeom prst="straightConnector1">
            <a:avLst/>
          </a:prstGeom>
          <a:noFill/>
          <a:ln w="25400" cap="flat" cmpd="sng" algn="ctr">
            <a:solidFill>
              <a:schemeClr val="tx1"/>
            </a:solidFill>
            <a:prstDash val="solid"/>
            <a:round/>
            <a:headEnd type="none" w="med" len="med"/>
            <a:tailEnd type="arrow"/>
          </a:ln>
          <a:effectLst/>
        </p:spPr>
      </p:cxnSp>
      <p:cxnSp>
        <p:nvCxnSpPr>
          <p:cNvPr id="157" name="Straight Arrow Connector 156"/>
          <p:cNvCxnSpPr/>
          <p:nvPr/>
        </p:nvCxnSpPr>
        <p:spPr bwMode="auto">
          <a:xfrm flipV="1">
            <a:off x="4043494" y="5796793"/>
            <a:ext cx="536895" cy="335561"/>
          </a:xfrm>
          <a:prstGeom prst="straightConnector1">
            <a:avLst/>
          </a:prstGeom>
          <a:noFill/>
          <a:ln w="25400" cap="flat" cmpd="sng" algn="ctr">
            <a:solidFill>
              <a:schemeClr val="tx1"/>
            </a:solidFill>
            <a:prstDash val="solid"/>
            <a:round/>
            <a:headEnd type="none" w="med" len="med"/>
            <a:tailEnd type="arrow"/>
          </a:ln>
          <a:effectLst/>
        </p:spPr>
      </p:cxnSp>
      <p:cxnSp>
        <p:nvCxnSpPr>
          <p:cNvPr id="158" name="Straight Arrow Connector 157"/>
          <p:cNvCxnSpPr/>
          <p:nvPr/>
        </p:nvCxnSpPr>
        <p:spPr bwMode="auto">
          <a:xfrm flipV="1">
            <a:off x="8347046" y="5159229"/>
            <a:ext cx="92279" cy="645953"/>
          </a:xfrm>
          <a:prstGeom prst="straightConnector1">
            <a:avLst/>
          </a:prstGeom>
          <a:no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18258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762000"/>
          </a:xfrm>
        </p:spPr>
        <p:txBody>
          <a:bodyPr>
            <a:normAutofit fontScale="90000"/>
          </a:bodyPr>
          <a:lstStyle/>
          <a:p>
            <a:r>
              <a:rPr lang="en-US" sz="3600" dirty="0" smtClean="0"/>
              <a:t>Comparing Exposure and Activity Doses for Estrogen Receptor Activity</a:t>
            </a:r>
            <a:endParaRPr lang="en-US" sz="3600" dirty="0"/>
          </a:p>
        </p:txBody>
      </p:sp>
      <p:sp>
        <p:nvSpPr>
          <p:cNvPr id="2" name="Slide Number Placeholder 1"/>
          <p:cNvSpPr>
            <a:spLocks noGrp="1"/>
          </p:cNvSpPr>
          <p:nvPr>
            <p:ph type="sldNum" sz="quarter" idx="4294967295"/>
          </p:nvPr>
        </p:nvSpPr>
        <p:spPr>
          <a:xfrm>
            <a:off x="6553200" y="6224588"/>
            <a:ext cx="1905000" cy="228600"/>
          </a:xfrm>
          <a:prstGeom prst="rect">
            <a:avLst/>
          </a:prstGeom>
        </p:spPr>
        <p:txBody>
          <a:bodyPr/>
          <a:lstStyle/>
          <a:p>
            <a:pPr algn="r" rtl="0" eaLnBrk="0" fontAlgn="base" hangingPunct="0">
              <a:spcBef>
                <a:spcPct val="0"/>
              </a:spcBef>
              <a:spcAft>
                <a:spcPct val="0"/>
              </a:spcAft>
              <a:defRPr/>
            </a:pPr>
            <a:fld id="{192D3D37-D3A3-40C7-BBB9-7B56940D5093}"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26</a:t>
            </a:fld>
            <a:endParaRPr lang="en-US" sz="1000" b="1" kern="1200" dirty="0">
              <a:solidFill>
                <a:srgbClr val="003F69"/>
              </a:solidFill>
              <a:latin typeface="Arial" charset="0"/>
              <a:ea typeface="ＭＳ Ｐゴシック" pitchFamily="1" charset="-128"/>
              <a:cs typeface="+mn-cs"/>
            </a:endParaRPr>
          </a:p>
        </p:txBody>
      </p:sp>
      <p:pic>
        <p:nvPicPr>
          <p:cNvPr id="4" name="Picture 3"/>
          <p:cNvPicPr>
            <a:picLocks noChangeAspect="1"/>
          </p:cNvPicPr>
          <p:nvPr/>
        </p:nvPicPr>
        <p:blipFill>
          <a:blip r:embed="rId2"/>
          <a:stretch>
            <a:fillRect/>
          </a:stretch>
        </p:blipFill>
        <p:spPr>
          <a:xfrm>
            <a:off x="17245" y="1173831"/>
            <a:ext cx="9028991" cy="4861209"/>
          </a:xfrm>
          <a:prstGeom prst="rect">
            <a:avLst/>
          </a:prstGeom>
        </p:spPr>
      </p:pic>
    </p:spTree>
    <p:extLst>
      <p:ext uri="{BB962C8B-B14F-4D97-AF65-F5344CB8AC3E}">
        <p14:creationId xmlns:p14="http://schemas.microsoft.com/office/powerpoint/2010/main" val="337777521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0" y="0"/>
            <a:ext cx="35814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045" name="AutoShape 21" descr="data:image/jpg;base64,/9j/4AAQSkZJRgABAQAAAQABAAD/2wCEAAkGBhQGERQTEBASDxUVESIQEhgXExIQExEZHhYXGB8cFxIjJykfGCApJRIYHzgsJyc1OC04FiE2QTc2OCg3ODABCQoKBQUFDQUFDSkYEhgpKSkpKSkpKSkpKSkpKSkpKSkpKSkpKSkpKSkpKSkpKSkpKSkpKSkpKSkpKSkpKSkpKf/AABEIAEwAsQMBIgACEQEDEQH/xAAbAAEBAQEBAQEBAAAAAAAAAAAABQYEAwIHAf/EADkQAAIBAwMCAgYHBwUAAAAAAAECAwAEEQUSIRMxBiIHFCMyQVE0NVJhdLKzU3FygYW00RUWQkNi/8QAFAEBAAAAAAAAAAAAAAAAAAAAAP/EABQRAQAAAAAAAAAAAAAAAAAAAAD/2gAMAwEAAhEDEQA/AP3ClKUClKUClKUClKUCv4fu/wA1/aUGb0LUppLh47iTLGPcqbI4eAxXesALyKp2kZkk5I8ox2jelP0jt6PxbGOOOYyyHqIxdWMa4yVYcKecZIPftVmSw/02/jaNgizlmdRhQz7PMdozuJ2oc7AfIcychD+e+N9LHj/xHBZlz0ra3ElwpGAOeowXkZ3B4FyO2SceU0H6zot+2qW8MzxGBpIlkZC28xlgDjdgZxn5V218xoIgAAAAMAAYAH3D4V9UClKUClKUClKUClKUClKUClKUClKUCleN5eJYIXkbaq9zye5wAAOSSSAAOSSAOTUpr641Y7YIjbRkEmeUAuRkD2dtnIJ5OZMAYHlbOKC3Sso+sT6FLskDzozhI+r0YXkY8ARTgiNiT2jcK3chjwtXNP1lL9im14pFGWjkUo4GcZB91x25Ukcj50HfSleF7epp6GSRtqr3OCTycABRyxJIAA5JIA5NB5apbG4QFQSyOsqgMy7irA7eGUcjI8xxkgkEDByPo6003Vxf6izb/WbpooCRhhDCxiAPy5QjBGfZg85q/wCt3GtDEcXqkbDJeYK8rKR/wtwfKcH/ALD5SBlG5x8wWU3h1VSBFuYFUKkQ2QSwgDAEbe468DhsEcnc3C0F2lcOl6wmqhtoeN0bbIkimORDkjlT3U7ThhkNg4JxXdQKVzX+oppihpCRltqgKzs55OFQZLHAJ4HYE9gan+s3OqcRxepJ8Xl2SykH7EIOEPOcueCMbDngLNKy516bTLkwyI83UZjCp9XilcLyTEwYJIoHO04cd/MCdtzTtVTVAdm4Mpw6OrRyRn5Mh5+fPY4OCcUHZSlKBSlKBSlKBSlKBUzWdSezMUcSqZJmKKzk7I9qFizKOXwBnaCM9ty96p1C176TZ/xy/wBu9B66Vpkd107l5PW3ZRJHIRhEDLkdGLtGMMefewxyxqxUfwf9X2f4OL9JKsUHxPAtyrI6h1ZSrKwDKwIwQVPBBBxis5qvhtoFBtwZVRwyQkqHiJOC1tcE5hYAk7SSpAK4AbI01KDLwaxcqY4hskabcI5JUkt3i2cN1bcDDke95WUPnHlA3GraaGsbiWZjcTDlXYACPIIxFH7sfDEZHJBOSa8NU+m2X7pfyLVqgUpSg4dR0ePUyGcFXX3JEJSWP48OOcZAODkHAyDio9/q9xohEUjwPujaVZ3DxiNI9oYywrnqMN6t5WQNkjyYBOmrGekLt/T7n8sFBotP0cWrmWRjPMRtMjBQVXIOxFHCLwOB3xk5NUaClB43lmmoIUlRZEOMqwDA4II4+YIBHyIBrPah4da3Kum+4CeVMNsu4Af2dySOooOCUkyDwcnaFbT0oIOjavIZI4ZvadSJ5Y3MbQSDpvGjLNCeA2ZV8ynDc4VQBm9UW8+sbb8JP+pZ1aoFKUoFKUoFKUoFQte+k2f8cv8AbvV2sve351aWGe3he4hgLMXRo8Tboyh6OT7TG7ORwcEAk8UFDwf9X2f4OL9JKsVO0GSLoIkG4LCog2sGEkexQArg8g4wee+QeQc1RoFKVF1PxKtvvWALPIh9plzHBABy5muMFY9q5Yjv248wNA1T6bZ/ul/ItWqz9gX1iaCVlcCFGy5hMCTs6geSJmMiAYB5B74zxWgoFKUoFYz0hdv6fc/lgrZ1nvFGmG9aNzE88YhlgmRGCybZBHyuSM46Z4BzyMA0GhFK5rDUU1JS0ZJw21gVZGRuDhkOCpwQeR2IPYiumgUpUO68TrIrG22zBcl5SxW1jA7kzgEOR2wmeRglcEgPq8+sbb8JP+pZ1arKi9lnmhufV5ZEigeGRhGIWkMhhYyR27MX2D1cnB83tFAzg40lneJfoHjbcp7HkcgkEEHkEEEEHkEEHkUHtSlKBSlKDOXPj62tHkR280bSCRQY2kRYomlZzEDu2kJgcckj511Q67Jeq4itSJY5OlIkkscaxkoJAWkXfkEMvugnLdu+Pu48L290CHQuGkeVgWbaxljaNwR8irkY++unTNJXSg21ndnbfI7sXdztCgk/cFUfyoOP/bnrv0yY3g79NkRLcE9/ZD3x8hIWxj581ZpSgn6hoceoNvIaOULtEsZ6coXk7d47r5icHI5zjNcZuZ9DI6xa8hKkmRYgJoiCPfjXiRSGPKICuzBDFsi5Sgx0k8/iIkRSuVY7fZq0NtGP/c5xNM2O4jKg5AyuCwraf4YW22dWRp+mQ0aYEcEZByCsK8EgnILliDg5yM1bpQKUpQKUpQKUpQTtQ0Vb1uoryQShdvUjOCQOQHU5VwCc4YHufma5vX5tH4uFa5T4TRR+ZQP2sIJJPGdyDB+yvGbVKDGPHP4qYYnzHzu2xulnjOQNxxJdN8MhljIOSONrXLXw2kZVpma6dCDGZAm2MjGDHCoCIRjuFz355NV6UCpl5oCXDmWNntpT70kZCl+AB1EIKyYwPeBPlAziqdKCNJfzaHGxuNtyNyxwsg6csrO4RVdD5AclfMGAO4+VQOeGT0g29vxJmN9vCM0Su7ieS3ZEBbzsrwtnbkYwQTmr2o6cuqJsfONwcFSVZWVgysp+BBAP8qnp4St1Vl2ud6dNzvbL+1eYsT9ovK7E/HdQWcUpS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7" name="AutoShape 23" descr="data:image/jpg;base64,/9j/4AAQSkZJRgABAQAAAQABAAD/2wCEAAkGBhQGERQTEBASDxUVESIQEhgXExIQExEZHhYXGB8cFxIjJykfGCApJRIYHzgsJyc1OC04FiE2QTc2OCg3ODABCQoKBQUFDQUFDSkYEhgpKSkpKSkpKSkpKSkpKSkpKSkpKSkpKSkpKSkpKSkpKSkpKSkpKSkpKSkpKSkpKSkpKf/AABEIAEwAsQMBIgACEQEDEQH/xAAbAAEBAQEBAQEBAAAAAAAAAAAABQYEAwIHAf/EADkQAAIBAwMCAgYHBwUAAAAAAAECAwAEEQUSIRMxBiIHFCMyQVE0NVJhdLKzU3FygYW00RUWQkNi/8QAFAEBAAAAAAAAAAAAAAAAAAAAAP/EABQRAQAAAAAAAAAAAAAAAAAAAAD/2gAMAwEAAhEDEQA/AP3ClKUClKUClKUClKUCv4fu/wA1/aUGb0LUppLh47iTLGPcqbI4eAxXesALyKp2kZkk5I8ox2jelP0jt6PxbGOOOYyyHqIxdWMa4yVYcKecZIPftVmSw/02/jaNgizlmdRhQz7PMdozuJ2oc7AfIcychD+e+N9LHj/xHBZlz0ra3ElwpGAOeowXkZ3B4FyO2SceU0H6zot+2qW8MzxGBpIlkZC28xlgDjdgZxn5V218xoIgAAAAMAAYAH3D4V9UClKUClKUClKUClKUClKUClKUClKUCleN5eJYIXkbaq9zye5wAAOSSSAAOSSAOTUpr641Y7YIjbRkEmeUAuRkD2dtnIJ5OZMAYHlbOKC3Sso+sT6FLskDzozhI+r0YXkY8ARTgiNiT2jcK3chjwtXNP1lL9im14pFGWjkUo4GcZB91x25Ukcj50HfSleF7epp6GSRtqr3OCTycABRyxJIAA5JIA5NB5apbG4QFQSyOsqgMy7irA7eGUcjI8xxkgkEDByPo6003Vxf6izb/WbpooCRhhDCxiAPy5QjBGfZg85q/wCt3GtDEcXqkbDJeYK8rKR/wtwfKcH/ALD5SBlG5x8wWU3h1VSBFuYFUKkQ2QSwgDAEbe468DhsEcnc3C0F2lcOl6wmqhtoeN0bbIkimORDkjlT3U7ThhkNg4JxXdQKVzX+oppihpCRltqgKzs55OFQZLHAJ4HYE9gan+s3OqcRxepJ8Xl2SykH7EIOEPOcueCMbDngLNKy516bTLkwyI83UZjCp9XilcLyTEwYJIoHO04cd/MCdtzTtVTVAdm4Mpw6OrRyRn5Mh5+fPY4OCcUHZSlKBSlKBSlKBSlKBUzWdSezMUcSqZJmKKzk7I9qFizKOXwBnaCM9ty96p1C176TZ/xy/wBu9B66Vpkd107l5PW3ZRJHIRhEDLkdGLtGMMefewxyxqxUfwf9X2f4OL9JKsUHxPAtyrI6h1ZSrKwDKwIwQVPBBBxis5qvhtoFBtwZVRwyQkqHiJOC1tcE5hYAk7SSpAK4AbI01KDLwaxcqY4hskabcI5JUkt3i2cN1bcDDke95WUPnHlA3GraaGsbiWZjcTDlXYACPIIxFH7sfDEZHJBOSa8NU+m2X7pfyLVqgUpSg4dR0ePUyGcFXX3JEJSWP48OOcZAODkHAyDio9/q9xohEUjwPujaVZ3DxiNI9oYywrnqMN6t5WQNkjyYBOmrGekLt/T7n8sFBotP0cWrmWRjPMRtMjBQVXIOxFHCLwOB3xk5NUaClB43lmmoIUlRZEOMqwDA4II4+YIBHyIBrPah4da3Kum+4CeVMNsu4Af2dySOooOCUkyDwcnaFbT0oIOjavIZI4ZvadSJ5Y3MbQSDpvGjLNCeA2ZV8ynDc4VQBm9UW8+sbb8JP+pZ1aoFKUoFKUoFKUoFQte+k2f8cv8AbvV2sve351aWGe3he4hgLMXRo8Tboyh6OT7TG7ORwcEAk8UFDwf9X2f4OL9JKsVO0GSLoIkG4LCog2sGEkexQArg8g4wee+QeQc1RoFKVF1PxKtvvWALPIh9plzHBABy5muMFY9q5Yjv248wNA1T6bZ/ul/ItWqz9gX1iaCVlcCFGy5hMCTs6geSJmMiAYB5B74zxWgoFKUoFYz0hdv6fc/lgrZ1nvFGmG9aNzE88YhlgmRGCybZBHyuSM46Z4BzyMA0GhFK5rDUU1JS0ZJw21gVZGRuDhkOCpwQeR2IPYiumgUpUO68TrIrG22zBcl5SxW1jA7kzgEOR2wmeRglcEgPq8+sbb8JP+pZ1arKi9lnmhufV5ZEigeGRhGIWkMhhYyR27MX2D1cnB83tFAzg40lneJfoHjbcp7HkcgkEEHkEEEEHkEEHkUHtSlKBSlKDOXPj62tHkR280bSCRQY2kRYomlZzEDu2kJgcckj511Q67Jeq4itSJY5OlIkkscaxkoJAWkXfkEMvugnLdu+Pu48L290CHQuGkeVgWbaxljaNwR8irkY++unTNJXSg21ndnbfI7sXdztCgk/cFUfyoOP/bnrv0yY3g79NkRLcE9/ZD3x8hIWxj581ZpSgn6hoceoNvIaOULtEsZ6coXk7d47r5icHI5zjNcZuZ9DI6xa8hKkmRYgJoiCPfjXiRSGPKICuzBDFsi5Sgx0k8/iIkRSuVY7fZq0NtGP/c5xNM2O4jKg5AyuCwraf4YW22dWRp+mQ0aYEcEZByCsK8EgnILliDg5yM1bpQKUpQKUpQKUpQTtQ0Vb1uoryQShdvUjOCQOQHU5VwCc4YHufma5vX5tH4uFa5T4TRR+ZQP2sIJJPGdyDB+yvGbVKDGPHP4qYYnzHzu2xulnjOQNxxJdN8MhljIOSONrXLXw2kZVpma6dCDGZAm2MjGDHCoCIRjuFz355NV6UCpl5oCXDmWNntpT70kZCl+AB1EIKyYwPeBPlAziqdKCNJfzaHGxuNtyNyxwsg6csrO4RVdD5AclfMGAO4+VQOeGT0g29vxJmN9vCM0Su7ieS3ZEBbzsrwtnbkYwQTmr2o6cuqJsfONwcFSVZWVgysp+BBAP8qnp4St1Vl2ud6dNzvbL+1eYsT9ovK7E/HdQWcUpS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9" name="AutoShape 25" descr="data:image/jpg;base64,/9j/4AAQSkZJRgABAQAAAQABAAD/2wCEAAkGBhQGERQTEBASDxUVESIQEhgXExIQExEZHhYXGB8cFxIjJykfGCApJRIYHzgsJyc1OC04FiE2QTc2OCg3ODABCQoKBQUFDQUFDSkYEhgpKSkpKSkpKSkpKSkpKSkpKSkpKSkpKSkpKSkpKSkpKSkpKSkpKSkpKSkpKSkpKSkpKf/AABEIAEwAsQMBIgACEQEDEQH/xAAbAAEBAQEBAQEBAAAAAAAAAAAABQYEAwIHAf/EADkQAAIBAwMCAgYHBwUAAAAAAAECAwAEEQUSIRMxBiIHFCMyQVE0NVJhdLKzU3FygYW00RUWQkNi/8QAFAEBAAAAAAAAAAAAAAAAAAAAAP/EABQRAQAAAAAAAAAAAAAAAAAAAAD/2gAMAwEAAhEDEQA/AP3ClKUClKUClKUClKUCv4fu/wA1/aUGb0LUppLh47iTLGPcqbI4eAxXesALyKp2kZkk5I8ox2jelP0jt6PxbGOOOYyyHqIxdWMa4yVYcKecZIPftVmSw/02/jaNgizlmdRhQz7PMdozuJ2oc7AfIcychD+e+N9LHj/xHBZlz0ra3ElwpGAOeowXkZ3B4FyO2SceU0H6zot+2qW8MzxGBpIlkZC28xlgDjdgZxn5V218xoIgAAAAMAAYAH3D4V9UClKUClKUClKUClKUClKUClKUClKUCleN5eJYIXkbaq9zye5wAAOSSSAAOSSAOTUpr641Y7YIjbRkEmeUAuRkD2dtnIJ5OZMAYHlbOKC3Sso+sT6FLskDzozhI+r0YXkY8ARTgiNiT2jcK3chjwtXNP1lL9im14pFGWjkUo4GcZB91x25Ukcj50HfSleF7epp6GSRtqr3OCTycABRyxJIAA5JIA5NB5apbG4QFQSyOsqgMy7irA7eGUcjI8xxkgkEDByPo6003Vxf6izb/WbpooCRhhDCxiAPy5QjBGfZg85q/wCt3GtDEcXqkbDJeYK8rKR/wtwfKcH/ALD5SBlG5x8wWU3h1VSBFuYFUKkQ2QSwgDAEbe468DhsEcnc3C0F2lcOl6wmqhtoeN0bbIkimORDkjlT3U7ThhkNg4JxXdQKVzX+oppihpCRltqgKzs55OFQZLHAJ4HYE9gan+s3OqcRxepJ8Xl2SykH7EIOEPOcueCMbDngLNKy516bTLkwyI83UZjCp9XilcLyTEwYJIoHO04cd/MCdtzTtVTVAdm4Mpw6OrRyRn5Mh5+fPY4OCcUHZSlKBSlKBSlKBSlKBUzWdSezMUcSqZJmKKzk7I9qFizKOXwBnaCM9ty96p1C176TZ/xy/wBu9B66Vpkd107l5PW3ZRJHIRhEDLkdGLtGMMefewxyxqxUfwf9X2f4OL9JKsUHxPAtyrI6h1ZSrKwDKwIwQVPBBBxis5qvhtoFBtwZVRwyQkqHiJOC1tcE5hYAk7SSpAK4AbI01KDLwaxcqY4hskabcI5JUkt3i2cN1bcDDke95WUPnHlA3GraaGsbiWZjcTDlXYACPIIxFH7sfDEZHJBOSa8NU+m2X7pfyLVqgUpSg4dR0ePUyGcFXX3JEJSWP48OOcZAODkHAyDio9/q9xohEUjwPujaVZ3DxiNI9oYywrnqMN6t5WQNkjyYBOmrGekLt/T7n8sFBotP0cWrmWRjPMRtMjBQVXIOxFHCLwOB3xk5NUaClB43lmmoIUlRZEOMqwDA4II4+YIBHyIBrPah4da3Kum+4CeVMNsu4Af2dySOooOCUkyDwcnaFbT0oIOjavIZI4ZvadSJ5Y3MbQSDpvGjLNCeA2ZV8ynDc4VQBm9UW8+sbb8JP+pZ1aoFKUoFKUoFKUoFQte+k2f8cv8AbvV2sve351aWGe3he4hgLMXRo8Tboyh6OT7TG7ORwcEAk8UFDwf9X2f4OL9JKsVO0GSLoIkG4LCog2sGEkexQArg8g4wee+QeQc1RoFKVF1PxKtvvWALPIh9plzHBABy5muMFY9q5Yjv248wNA1T6bZ/ul/ItWqz9gX1iaCVlcCFGy5hMCTs6geSJmMiAYB5B74zxWgoFKUoFYz0hdv6fc/lgrZ1nvFGmG9aNzE88YhlgmRGCybZBHyuSM46Z4BzyMA0GhFK5rDUU1JS0ZJw21gVZGRuDhkOCpwQeR2IPYiumgUpUO68TrIrG22zBcl5SxW1jA7kzgEOR2wmeRglcEgPq8+sbb8JP+pZ1arKi9lnmhufV5ZEigeGRhGIWkMhhYyR27MX2D1cnB83tFAzg40lneJfoHjbcp7HkcgkEEHkEEEEHkEEHkUHtSlKBSlKDOXPj62tHkR280bSCRQY2kRYomlZzEDu2kJgcckj511Q67Jeq4itSJY5OlIkkscaxkoJAWkXfkEMvugnLdu+Pu48L290CHQuGkeVgWbaxljaNwR8irkY++unTNJXSg21ndnbfI7sXdztCgk/cFUfyoOP/bnrv0yY3g79NkRLcE9/ZD3x8hIWxj581ZpSgn6hoceoNvIaOULtEsZ6coXk7d47r5icHI5zjNcZuZ9DI6xa8hKkmRYgJoiCPfjXiRSGPKICuzBDFsi5Sgx0k8/iIkRSuVY7fZq0NtGP/c5xNM2O4jKg5AyuCwraf4YW22dWRp+mQ0aYEcEZByCsK8EgnILliDg5yM1bpQKUpQKUpQKUpQTtQ0Vb1uoryQShdvUjOCQOQHU5VwCc4YHufma5vX5tH4uFa5T4TRR+ZQP2sIJJPGdyDB+yvGbVKDGPHP4qYYnzHzu2xulnjOQNxxJdN8MhljIOSONrXLXw2kZVpma6dCDGZAm2MjGDHCoCIRjuFz355NV6UCpl5oCXDmWNntpT70kZCl+AB1EIKyYwPeBPlAziqdKCNJfzaHGxuNtyNyxwsg6csrO4RVdD5AclfMGAO4+VQOeGT0g29vxJmN9vCM0Su7ieS3ZEBbzsrwtnbkYwQTmr2o6cuqJsfONwcFSVZWVgysp+BBAP8qnp4St1Vl2ud6dNzvbL+1eYsT9ovK7E/HdQWcUpS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 name="Text Placeholder 35"/>
          <p:cNvSpPr>
            <a:spLocks noGrp="1"/>
          </p:cNvSpPr>
          <p:nvPr>
            <p:ph type="body" sz="quarter" idx="10"/>
          </p:nvPr>
        </p:nvSpPr>
        <p:spPr>
          <a:xfrm>
            <a:off x="3058060" y="367243"/>
            <a:ext cx="5791200" cy="685800"/>
          </a:xfrm>
        </p:spPr>
        <p:txBody>
          <a:bodyPr>
            <a:noAutofit/>
          </a:bodyPr>
          <a:lstStyle/>
          <a:p>
            <a:pPr marL="0" indent="0">
              <a:spcBef>
                <a:spcPts val="0"/>
              </a:spcBef>
              <a:buNone/>
            </a:pPr>
            <a:r>
              <a:rPr lang="en-US" sz="2400" b="1" dirty="0" smtClean="0">
                <a:solidFill>
                  <a:srgbClr val="0070C0"/>
                </a:solidFill>
                <a:latin typeface="Gill Sans MT" pitchFamily="34" charset="0"/>
              </a:rPr>
              <a:t>Region of No Biological Activity Provides a Conservative POD</a:t>
            </a:r>
            <a:endParaRPr lang="en-US" sz="2400" b="1" dirty="0">
              <a:solidFill>
                <a:srgbClr val="0070C0"/>
              </a:solidFill>
              <a:latin typeface="Gill Sans MT" pitchFamily="34" charset="0"/>
            </a:endParaRPr>
          </a:p>
        </p:txBody>
      </p:sp>
      <p:sp>
        <p:nvSpPr>
          <p:cNvPr id="37" name="TextBox 30"/>
          <p:cNvSpPr txBox="1">
            <a:spLocks noChangeArrowheads="1"/>
          </p:cNvSpPr>
          <p:nvPr/>
        </p:nvSpPr>
        <p:spPr bwMode="auto">
          <a:xfrm>
            <a:off x="280480" y="6584284"/>
            <a:ext cx="2010367" cy="246221"/>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Wetmore </a:t>
            </a:r>
            <a:r>
              <a:rPr kumimoji="0" lang="en-US" sz="1000" b="0" i="1" u="none" strike="noStrike" kern="0" cap="none" spc="0" normalizeH="0" baseline="0" noProof="0" dirty="0" smtClean="0">
                <a:ln>
                  <a:noFill/>
                </a:ln>
                <a:solidFill>
                  <a:sysClr val="windowText" lastClr="000000"/>
                </a:solidFill>
                <a:effectLst/>
                <a:uLnTx/>
                <a:uFillTx/>
              </a:rPr>
              <a:t>et al., </a:t>
            </a:r>
            <a:r>
              <a:rPr kumimoji="0" lang="en-US" sz="1000" b="0" i="1" u="none" strike="noStrike" kern="0" cap="none" spc="0" normalizeH="0" baseline="0" noProof="0" dirty="0" err="1" smtClean="0">
                <a:ln>
                  <a:noFill/>
                </a:ln>
                <a:solidFill>
                  <a:sysClr val="windowText" lastClr="000000"/>
                </a:solidFill>
                <a:effectLst/>
                <a:uLnTx/>
                <a:uFillTx/>
              </a:rPr>
              <a:t>Tox</a:t>
            </a:r>
            <a:r>
              <a:rPr kumimoji="0" lang="en-US" sz="1000" b="0" i="1" u="none" strike="noStrike" kern="0" cap="none" spc="0" normalizeH="0" baseline="0" noProof="0" dirty="0" smtClean="0">
                <a:ln>
                  <a:noFill/>
                </a:ln>
                <a:solidFill>
                  <a:sysClr val="windowText" lastClr="000000"/>
                </a:solidFill>
                <a:effectLst/>
                <a:uLnTx/>
                <a:uFillTx/>
              </a:rPr>
              <a:t> Sci.,</a:t>
            </a:r>
            <a:r>
              <a:rPr kumimoji="0" lang="en-US" sz="1000" b="0" i="0" u="none" strike="noStrike" kern="0" cap="none" spc="0" normalizeH="0" baseline="0" noProof="0" dirty="0" smtClean="0">
                <a:ln>
                  <a:noFill/>
                </a:ln>
                <a:solidFill>
                  <a:sysClr val="windowText" lastClr="000000"/>
                </a:solidFill>
                <a:effectLst/>
                <a:uLnTx/>
                <a:uFillTx/>
              </a:rPr>
              <a:t> 2013</a:t>
            </a:r>
            <a:endParaRPr kumimoji="0" lang="en-US" sz="1000" b="0" i="0" u="none" strike="noStrike" kern="0" cap="none" spc="0" normalizeH="0" baseline="0" noProof="0" dirty="0">
              <a:ln>
                <a:noFill/>
              </a:ln>
              <a:solidFill>
                <a:sysClr val="windowText" lastClr="000000"/>
              </a:solidFill>
              <a:effectLst/>
              <a:uLnTx/>
              <a:uFillTx/>
            </a:endParaRPr>
          </a:p>
        </p:txBody>
      </p:sp>
      <p:graphicFrame>
        <p:nvGraphicFramePr>
          <p:cNvPr id="44" name="Chart 43"/>
          <p:cNvGraphicFramePr/>
          <p:nvPr/>
        </p:nvGraphicFramePr>
        <p:xfrm>
          <a:off x="481663" y="2206657"/>
          <a:ext cx="4738688" cy="3752850"/>
        </p:xfrm>
        <a:graphic>
          <a:graphicData uri="http://schemas.openxmlformats.org/drawingml/2006/chart">
            <c:chart xmlns:c="http://schemas.openxmlformats.org/drawingml/2006/chart" xmlns:r="http://schemas.openxmlformats.org/officeDocument/2006/relationships" r:id="rId3"/>
          </a:graphicData>
        </a:graphic>
      </p:graphicFrame>
      <p:cxnSp>
        <p:nvCxnSpPr>
          <p:cNvPr id="45" name="Straight Connector 44"/>
          <p:cNvCxnSpPr/>
          <p:nvPr/>
        </p:nvCxnSpPr>
        <p:spPr bwMode="auto">
          <a:xfrm flipV="1">
            <a:off x="1257950" y="2359058"/>
            <a:ext cx="3800475" cy="2962274"/>
          </a:xfrm>
          <a:prstGeom prst="line">
            <a:avLst/>
          </a:prstGeom>
          <a:noFill/>
          <a:ln w="9525" cap="flat" cmpd="sng" algn="ctr">
            <a:solidFill>
              <a:schemeClr val="tx1"/>
            </a:solidFill>
            <a:prstDash val="solid"/>
            <a:round/>
            <a:headEnd type="none" w="med" len="med"/>
            <a:tailEnd type="none" w="med" len="med"/>
          </a:ln>
          <a:effectLst/>
        </p:spPr>
      </p:cxnSp>
      <p:sp>
        <p:nvSpPr>
          <p:cNvPr id="46" name="TextBox 6"/>
          <p:cNvSpPr txBox="1">
            <a:spLocks noChangeArrowheads="1"/>
          </p:cNvSpPr>
          <p:nvPr/>
        </p:nvSpPr>
        <p:spPr bwMode="auto">
          <a:xfrm>
            <a:off x="5420375" y="4054507"/>
            <a:ext cx="3162300" cy="463539"/>
          </a:xfrm>
          <a:prstGeom prst="rect">
            <a:avLst/>
          </a:prstGeom>
          <a:noFill/>
          <a:ln w="9525">
            <a:noFill/>
            <a:miter lim="800000"/>
            <a:headEnd/>
            <a:tailEnd/>
          </a:ln>
        </p:spPr>
        <p:txBody>
          <a:bodyPr lIns="93296" tIns="46648" rIns="93296" bIns="46648">
            <a:spAutoFit/>
          </a:bodyPr>
          <a:lstStyle/>
          <a:p>
            <a:pPr algn="ctr"/>
            <a:r>
              <a:rPr lang="en-US" sz="1200" dirty="0">
                <a:latin typeface="Arial" pitchFamily="34" charset="0"/>
                <a:cs typeface="Arial" pitchFamily="34" charset="0"/>
              </a:rPr>
              <a:t>Log Ratio </a:t>
            </a:r>
            <a:r>
              <a:rPr lang="en-US" sz="1200" dirty="0" err="1">
                <a:latin typeface="Arial" pitchFamily="34" charset="0"/>
                <a:cs typeface="Arial" pitchFamily="34" charset="0"/>
              </a:rPr>
              <a:t>ToxRef</a:t>
            </a:r>
            <a:r>
              <a:rPr lang="en-US" sz="1200" dirty="0">
                <a:latin typeface="Arial" pitchFamily="34" charset="0"/>
                <a:cs typeface="Arial" pitchFamily="34" charset="0"/>
              </a:rPr>
              <a:t> Min </a:t>
            </a:r>
            <a:r>
              <a:rPr lang="en-US" sz="1200" dirty="0" err="1">
                <a:latin typeface="Arial" pitchFamily="34" charset="0"/>
                <a:cs typeface="Arial" pitchFamily="34" charset="0"/>
              </a:rPr>
              <a:t>LEL:ToxCast</a:t>
            </a:r>
            <a:endParaRPr lang="en-US" sz="1200" dirty="0">
              <a:latin typeface="Arial" pitchFamily="34" charset="0"/>
              <a:cs typeface="Arial" pitchFamily="34" charset="0"/>
            </a:endParaRPr>
          </a:p>
          <a:p>
            <a:pPr algn="ctr"/>
            <a:r>
              <a:rPr lang="en-US" sz="1200" dirty="0">
                <a:latin typeface="Arial" pitchFamily="34" charset="0"/>
                <a:cs typeface="Arial" pitchFamily="34" charset="0"/>
              </a:rPr>
              <a:t>Min Oral Equivalent Dose</a:t>
            </a:r>
          </a:p>
        </p:txBody>
      </p:sp>
      <p:sp>
        <p:nvSpPr>
          <p:cNvPr id="47" name="TextBox 15"/>
          <p:cNvSpPr txBox="1">
            <a:spLocks noChangeArrowheads="1"/>
          </p:cNvSpPr>
          <p:nvPr/>
        </p:nvSpPr>
        <p:spPr bwMode="auto">
          <a:xfrm flipH="1">
            <a:off x="5515625" y="4641882"/>
            <a:ext cx="2971800" cy="832871"/>
          </a:xfrm>
          <a:prstGeom prst="rect">
            <a:avLst/>
          </a:prstGeom>
          <a:noFill/>
          <a:ln w="9525">
            <a:noFill/>
            <a:miter lim="800000"/>
            <a:headEnd/>
            <a:tailEnd/>
          </a:ln>
        </p:spPr>
        <p:txBody>
          <a:bodyPr lIns="93296" tIns="46648" rIns="93296" bIns="46648">
            <a:spAutoFit/>
          </a:bodyPr>
          <a:lstStyle/>
          <a:p>
            <a:pPr algn="ctr"/>
            <a:r>
              <a:rPr lang="en-US" sz="1200" u="sng" dirty="0">
                <a:latin typeface="Arial" pitchFamily="34" charset="0"/>
                <a:cs typeface="Arial" pitchFamily="34" charset="0"/>
              </a:rPr>
              <a:t>Distribution Summary Statistics</a:t>
            </a:r>
          </a:p>
          <a:p>
            <a:r>
              <a:rPr lang="en-US" sz="1200" dirty="0">
                <a:latin typeface="Arial" pitchFamily="34" charset="0"/>
                <a:cs typeface="Arial" pitchFamily="34" charset="0"/>
              </a:rPr>
              <a:t>      Median                    1.82    (66.07)</a:t>
            </a:r>
          </a:p>
          <a:p>
            <a:r>
              <a:rPr lang="en-US" sz="1200" dirty="0">
                <a:latin typeface="Arial" pitchFamily="34" charset="0"/>
                <a:cs typeface="Arial" pitchFamily="34" charset="0"/>
              </a:rPr>
              <a:t>      Upper Quartile       2.55  (354.81)</a:t>
            </a:r>
          </a:p>
          <a:p>
            <a:r>
              <a:rPr lang="en-US" sz="1200" dirty="0">
                <a:latin typeface="Arial" pitchFamily="34" charset="0"/>
                <a:cs typeface="Arial" pitchFamily="34" charset="0"/>
              </a:rPr>
              <a:t>      Lower Quartile       0.95       (8.91)</a:t>
            </a:r>
          </a:p>
        </p:txBody>
      </p:sp>
      <p:grpSp>
        <p:nvGrpSpPr>
          <p:cNvPr id="48" name="Group 27"/>
          <p:cNvGrpSpPr>
            <a:grpSpLocks/>
          </p:cNvGrpSpPr>
          <p:nvPr/>
        </p:nvGrpSpPr>
        <p:grpSpPr bwMode="auto">
          <a:xfrm>
            <a:off x="5696600" y="2378107"/>
            <a:ext cx="2514600" cy="1635125"/>
            <a:chOff x="457200" y="2514600"/>
            <a:chExt cx="2514600" cy="1635751"/>
          </a:xfrm>
        </p:grpSpPr>
        <p:pic>
          <p:nvPicPr>
            <p:cNvPr id="49" name="Picture 2"/>
            <p:cNvPicPr>
              <a:picLocks noChangeAspect="1" noChangeArrowheads="1"/>
            </p:cNvPicPr>
            <p:nvPr/>
          </p:nvPicPr>
          <p:blipFill>
            <a:blip r:embed="rId4" cstate="print"/>
            <a:srcRect r="18768" b="36134"/>
            <a:stretch>
              <a:fillRect/>
            </a:stretch>
          </p:blipFill>
          <p:spPr bwMode="auto">
            <a:xfrm>
              <a:off x="457200" y="2514600"/>
              <a:ext cx="2514600" cy="1447800"/>
            </a:xfrm>
            <a:prstGeom prst="rect">
              <a:avLst/>
            </a:prstGeom>
            <a:noFill/>
            <a:ln w="9525">
              <a:noFill/>
              <a:miter lim="800000"/>
              <a:headEnd/>
              <a:tailEnd/>
            </a:ln>
          </p:spPr>
        </p:pic>
        <p:sp>
          <p:nvSpPr>
            <p:cNvPr id="50" name="TextBox 21"/>
            <p:cNvSpPr txBox="1">
              <a:spLocks noChangeArrowheads="1"/>
            </p:cNvSpPr>
            <p:nvPr/>
          </p:nvSpPr>
          <p:spPr bwMode="auto">
            <a:xfrm>
              <a:off x="493060" y="3904130"/>
              <a:ext cx="2451846" cy="246221"/>
            </a:xfrm>
            <a:prstGeom prst="rect">
              <a:avLst/>
            </a:prstGeom>
            <a:noFill/>
            <a:ln w="9525">
              <a:noFill/>
              <a:miter lim="800000"/>
              <a:headEnd/>
              <a:tailEnd/>
            </a:ln>
          </p:spPr>
          <p:txBody>
            <a:bodyPr>
              <a:spAutoFit/>
            </a:bodyPr>
            <a:lstStyle/>
            <a:p>
              <a:r>
                <a:rPr lang="en-US" sz="1000"/>
                <a:t>10</a:t>
              </a:r>
              <a:r>
                <a:rPr lang="en-US" sz="1000" baseline="30000"/>
                <a:t>-2</a:t>
              </a:r>
              <a:r>
                <a:rPr lang="en-US" sz="1000"/>
                <a:t>   10</a:t>
              </a:r>
              <a:r>
                <a:rPr lang="en-US" sz="1000" baseline="30000"/>
                <a:t>-1  </a:t>
              </a:r>
              <a:r>
                <a:rPr lang="en-US" sz="1000"/>
                <a:t> 10</a:t>
              </a:r>
              <a:r>
                <a:rPr lang="en-US" sz="1000" baseline="30000"/>
                <a:t>0</a:t>
              </a:r>
              <a:r>
                <a:rPr lang="en-US" sz="1000"/>
                <a:t>  10</a:t>
              </a:r>
              <a:r>
                <a:rPr lang="en-US" sz="1000" baseline="30000"/>
                <a:t>1</a:t>
              </a:r>
              <a:r>
                <a:rPr lang="en-US" sz="1000"/>
                <a:t>  10</a:t>
              </a:r>
              <a:r>
                <a:rPr lang="en-US" sz="1000" baseline="30000"/>
                <a:t>2</a:t>
              </a:r>
              <a:r>
                <a:rPr lang="en-US" sz="1000"/>
                <a:t>   10</a:t>
              </a:r>
              <a:r>
                <a:rPr lang="en-US" sz="1000" baseline="30000"/>
                <a:t>3</a:t>
              </a:r>
              <a:r>
                <a:rPr lang="en-US" sz="1000"/>
                <a:t>   10</a:t>
              </a:r>
              <a:r>
                <a:rPr lang="en-US" sz="1000" baseline="30000"/>
                <a:t>4</a:t>
              </a:r>
              <a:r>
                <a:rPr lang="en-US" sz="1000"/>
                <a:t>   10</a:t>
              </a:r>
              <a:r>
                <a:rPr lang="en-US" sz="1000" baseline="30000"/>
                <a:t>5</a:t>
              </a:r>
            </a:p>
          </p:txBody>
        </p:sp>
        <p:sp>
          <p:nvSpPr>
            <p:cNvPr id="51" name="Rectangle 50"/>
            <p:cNvSpPr/>
            <p:nvPr/>
          </p:nvSpPr>
          <p:spPr>
            <a:xfrm>
              <a:off x="685800" y="2743288"/>
              <a:ext cx="1981200" cy="1133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2" name="TextBox 51"/>
          <p:cNvSpPr txBox="1"/>
          <p:nvPr/>
        </p:nvSpPr>
        <p:spPr>
          <a:xfrm>
            <a:off x="3648725" y="5026057"/>
            <a:ext cx="1324402" cy="276999"/>
          </a:xfrm>
          <a:prstGeom prst="rect">
            <a:avLst/>
          </a:prstGeom>
          <a:noFill/>
        </p:spPr>
        <p:txBody>
          <a:bodyPr wrap="none" rtlCol="0">
            <a:spAutoFit/>
          </a:bodyPr>
          <a:lstStyle/>
          <a:p>
            <a:r>
              <a:rPr lang="en-US" sz="1200" dirty="0" smtClean="0"/>
              <a:t>5.7% below line</a:t>
            </a:r>
            <a:endParaRPr lang="en-US" sz="1200" dirty="0"/>
          </a:p>
        </p:txBody>
      </p:sp>
      <p:cxnSp>
        <p:nvCxnSpPr>
          <p:cNvPr id="53" name="Straight Connector 52"/>
          <p:cNvCxnSpPr/>
          <p:nvPr/>
        </p:nvCxnSpPr>
        <p:spPr bwMode="auto">
          <a:xfrm flipV="1">
            <a:off x="1791350" y="2778157"/>
            <a:ext cx="3257550" cy="2562225"/>
          </a:xfrm>
          <a:prstGeom prst="line">
            <a:avLst/>
          </a:prstGeom>
          <a:noFill/>
          <a:ln w="9525" cap="flat" cmpd="sng" algn="ctr">
            <a:solidFill>
              <a:srgbClr val="C00000"/>
            </a:solidFill>
            <a:prstDash val="solid"/>
            <a:round/>
            <a:headEnd type="none" w="med" len="med"/>
            <a:tailEnd type="none" w="med" len="med"/>
          </a:ln>
          <a:effectLst/>
        </p:spPr>
      </p:cxnSp>
      <p:cxnSp>
        <p:nvCxnSpPr>
          <p:cNvPr id="54" name="Straight Connector 53"/>
          <p:cNvCxnSpPr/>
          <p:nvPr/>
        </p:nvCxnSpPr>
        <p:spPr bwMode="auto">
          <a:xfrm flipV="1">
            <a:off x="1238900" y="2349532"/>
            <a:ext cx="3257550" cy="2562225"/>
          </a:xfrm>
          <a:prstGeom prst="line">
            <a:avLst/>
          </a:prstGeom>
          <a:noFill/>
          <a:ln w="9525" cap="flat" cmpd="sng" algn="ctr">
            <a:solidFill>
              <a:srgbClr val="C00000"/>
            </a:solidFill>
            <a:prstDash val="solid"/>
            <a:round/>
            <a:headEnd type="none" w="med" len="med"/>
            <a:tailEnd type="none" w="med" len="med"/>
          </a:ln>
          <a:effectLst/>
        </p:spPr>
      </p:cxnSp>
      <p:sp>
        <p:nvSpPr>
          <p:cNvPr id="55" name="Oval 54"/>
          <p:cNvSpPr/>
          <p:nvPr/>
        </p:nvSpPr>
        <p:spPr bwMode="auto">
          <a:xfrm>
            <a:off x="3543950" y="4923539"/>
            <a:ext cx="1485900" cy="51435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246049"/>
              </a:solidFill>
              <a:effectLst/>
              <a:latin typeface="Arial" pitchFamily="34" charset="0"/>
            </a:endParaRPr>
          </a:p>
        </p:txBody>
      </p:sp>
      <p:sp>
        <p:nvSpPr>
          <p:cNvPr id="56" name="Oval 55"/>
          <p:cNvSpPr/>
          <p:nvPr/>
        </p:nvSpPr>
        <p:spPr bwMode="auto">
          <a:xfrm>
            <a:off x="7020575" y="4685414"/>
            <a:ext cx="1400175" cy="466725"/>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246049"/>
              </a:solidFill>
              <a:effectLst/>
              <a:latin typeface="Arial" pitchFamily="34" charset="0"/>
            </a:endParaRPr>
          </a:p>
        </p:txBody>
      </p:sp>
      <p:grpSp>
        <p:nvGrpSpPr>
          <p:cNvPr id="57" name="Group 25"/>
          <p:cNvGrpSpPr/>
          <p:nvPr/>
        </p:nvGrpSpPr>
        <p:grpSpPr>
          <a:xfrm>
            <a:off x="1457975" y="1574010"/>
            <a:ext cx="6836735" cy="2751669"/>
            <a:chOff x="1371600" y="1118590"/>
            <a:chExt cx="6836735" cy="2751669"/>
          </a:xfrm>
        </p:grpSpPr>
        <p:sp>
          <p:nvSpPr>
            <p:cNvPr id="58" name="Oval 57"/>
            <p:cNvSpPr/>
            <p:nvPr/>
          </p:nvSpPr>
          <p:spPr bwMode="auto">
            <a:xfrm>
              <a:off x="1371600" y="1733115"/>
              <a:ext cx="3051544" cy="2137144"/>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246049"/>
                </a:solidFill>
                <a:effectLst/>
                <a:latin typeface="Arial" pitchFamily="34" charset="0"/>
              </a:endParaRPr>
            </a:p>
          </p:txBody>
        </p:sp>
        <p:sp>
          <p:nvSpPr>
            <p:cNvPr id="59" name="TextBox 58"/>
            <p:cNvSpPr txBox="1"/>
            <p:nvPr/>
          </p:nvSpPr>
          <p:spPr>
            <a:xfrm>
              <a:off x="3661599" y="1118590"/>
              <a:ext cx="4546736" cy="461665"/>
            </a:xfrm>
            <a:prstGeom prst="rect">
              <a:avLst/>
            </a:prstGeom>
            <a:noFill/>
          </p:spPr>
          <p:txBody>
            <a:bodyPr wrap="square" rtlCol="0">
              <a:spAutoFit/>
            </a:bodyPr>
            <a:lstStyle/>
            <a:p>
              <a:r>
                <a:rPr lang="en-US" sz="1200" dirty="0" smtClean="0"/>
                <a:t>Spanned 38 </a:t>
              </a:r>
              <a:r>
                <a:rPr lang="en-US" sz="1200" i="1" dirty="0" smtClean="0"/>
                <a:t>In Vivo</a:t>
              </a:r>
              <a:r>
                <a:rPr lang="en-US" sz="1200" dirty="0" smtClean="0"/>
                <a:t> Endpoints across Multiple Tissues, Organ Systems, and Study Types (Repro, Chronic, and Dev)</a:t>
              </a:r>
              <a:endParaRPr lang="en-US" sz="1200" dirty="0"/>
            </a:p>
          </p:txBody>
        </p:sp>
        <p:cxnSp>
          <p:nvCxnSpPr>
            <p:cNvPr id="60" name="Straight Arrow Connector 22"/>
            <p:cNvCxnSpPr>
              <a:cxnSpLocks noChangeShapeType="1"/>
              <a:stCxn id="59" idx="2"/>
            </p:cNvCxnSpPr>
            <p:nvPr/>
          </p:nvCxnSpPr>
          <p:spPr bwMode="auto">
            <a:xfrm flipH="1">
              <a:off x="4359349" y="1580255"/>
              <a:ext cx="1575618" cy="907764"/>
            </a:xfrm>
            <a:prstGeom prst="straightConnector1">
              <a:avLst/>
            </a:prstGeom>
            <a:noFill/>
            <a:ln w="28575" algn="ctr">
              <a:solidFill>
                <a:srgbClr val="000000"/>
              </a:solidFill>
              <a:round/>
              <a:headEnd/>
              <a:tailEnd type="triangle" w="med" len="med"/>
            </a:ln>
          </p:spPr>
        </p:cxnSp>
      </p:grpSp>
    </p:spTree>
    <p:extLst>
      <p:ext uri="{BB962C8B-B14F-4D97-AF65-F5344CB8AC3E}">
        <p14:creationId xmlns:p14="http://schemas.microsoft.com/office/powerpoint/2010/main" val="412608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5"/>
                                        </p:tgtEl>
                                        <p:attrNameLst>
                                          <p:attrName>style.visibility</p:attrName>
                                        </p:attrNameLst>
                                      </p:cBhvr>
                                      <p:to>
                                        <p:strVal val="hidden"/>
                                      </p:to>
                                    </p:set>
                                  </p:childTnLst>
                                </p:cTn>
                              </p:par>
                            </p:childTnLst>
                          </p:cTn>
                        </p:par>
                        <p:par>
                          <p:cTn id="12" fill="hold">
                            <p:stCondLst>
                              <p:cond delay="0"/>
                            </p:stCondLst>
                            <p:childTnLst>
                              <p:par>
                                <p:cTn id="13" presetID="9" presetClass="entr" presetSubtype="0"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dissolve">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57"/>
                                        </p:tgtEl>
                                        <p:attrNameLst>
                                          <p:attrName>style.visibility</p:attrName>
                                        </p:attrNameLst>
                                      </p:cBhvr>
                                      <p:to>
                                        <p:strVal val="hidden"/>
                                      </p:to>
                                    </p:set>
                                  </p:childTnLst>
                                </p:cTn>
                              </p:par>
                            </p:childTnLst>
                          </p:cTn>
                        </p:par>
                        <p:par>
                          <p:cTn id="20" fill="hold">
                            <p:stCondLst>
                              <p:cond delay="0"/>
                            </p:stCondLst>
                            <p:childTnLst>
                              <p:par>
                                <p:cTn id="21" presetID="9" presetClass="entr" presetSubtype="0"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dissolve">
                                      <p:cBhvr>
                                        <p:cTn id="2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710" y="550178"/>
            <a:ext cx="6096000" cy="228600"/>
          </a:xfrm>
        </p:spPr>
        <p:txBody>
          <a:bodyPr/>
          <a:lstStyle/>
          <a:p>
            <a:r>
              <a:rPr lang="en-US" dirty="0" smtClean="0"/>
              <a:t>AOP / MOA Development</a:t>
            </a:r>
            <a:endParaRPr lang="en-US" dirty="0"/>
          </a:p>
        </p:txBody>
      </p:sp>
      <p:sp>
        <p:nvSpPr>
          <p:cNvPr id="3" name="Content Placeholder 2"/>
          <p:cNvSpPr>
            <a:spLocks noGrp="1"/>
          </p:cNvSpPr>
          <p:nvPr>
            <p:ph idx="1"/>
          </p:nvPr>
        </p:nvSpPr>
        <p:spPr>
          <a:xfrm>
            <a:off x="392884" y="1001785"/>
            <a:ext cx="8751115" cy="4724400"/>
          </a:xfrm>
        </p:spPr>
        <p:txBody>
          <a:bodyPr/>
          <a:lstStyle/>
          <a:p>
            <a:r>
              <a:rPr lang="en-US" dirty="0" smtClean="0"/>
              <a:t>International workgroups developing frameworks and models</a:t>
            </a:r>
          </a:p>
          <a:p>
            <a:pPr lvl="1"/>
            <a:r>
              <a:rPr lang="en-US" dirty="0" smtClean="0"/>
              <a:t>OECD – AOP</a:t>
            </a:r>
          </a:p>
          <a:p>
            <a:pPr lvl="1"/>
            <a:r>
              <a:rPr lang="en-US" dirty="0" smtClean="0"/>
              <a:t>WHO – MOA</a:t>
            </a:r>
          </a:p>
          <a:p>
            <a:r>
              <a:rPr lang="en-US" dirty="0" smtClean="0"/>
              <a:t>Key Concepts</a:t>
            </a:r>
          </a:p>
          <a:p>
            <a:pPr lvl="1"/>
            <a:r>
              <a:rPr lang="en-US" dirty="0" smtClean="0"/>
              <a:t>Molecular Initiating Events or Key Events – </a:t>
            </a:r>
            <a:r>
              <a:rPr lang="en-US" u="sng" dirty="0" smtClean="0"/>
              <a:t>measureable </a:t>
            </a:r>
            <a:r>
              <a:rPr lang="en-US" i="1" u="sng" dirty="0" smtClean="0"/>
              <a:t>in vitro</a:t>
            </a:r>
          </a:p>
          <a:p>
            <a:pPr lvl="1"/>
            <a:r>
              <a:rPr lang="en-US" dirty="0" smtClean="0"/>
              <a:t>Causal evidence for downstream effects </a:t>
            </a:r>
          </a:p>
          <a:p>
            <a:pPr lvl="1"/>
            <a:r>
              <a:rPr lang="en-US" dirty="0" smtClean="0"/>
              <a:t>AOP includes effects up to the population level</a:t>
            </a:r>
          </a:p>
          <a:p>
            <a:endParaRPr lang="en-US" dirty="0" smtClean="0"/>
          </a:p>
          <a:p>
            <a:endParaRPr lang="en-US" dirty="0"/>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28</a:t>
            </a:fld>
            <a:endParaRPr lang="en-US" sz="1000" b="1" kern="1200" dirty="0">
              <a:solidFill>
                <a:srgbClr val="003F69"/>
              </a:solidFill>
              <a:latin typeface="Arial" charset="0"/>
              <a:ea typeface="ＭＳ Ｐゴシック" pitchFamily="1" charset="-128"/>
              <a:cs typeface="+mn-cs"/>
            </a:endParaRPr>
          </a:p>
        </p:txBody>
      </p:sp>
      <p:pic>
        <p:nvPicPr>
          <p:cNvPr id="98306" name="Picture 2"/>
          <p:cNvPicPr>
            <a:picLocks noChangeAspect="1" noChangeArrowheads="1"/>
          </p:cNvPicPr>
          <p:nvPr/>
        </p:nvPicPr>
        <p:blipFill>
          <a:blip r:embed="rId2" cstate="print"/>
          <a:srcRect/>
          <a:stretch>
            <a:fillRect/>
          </a:stretch>
        </p:blipFill>
        <p:spPr bwMode="auto">
          <a:xfrm>
            <a:off x="763397" y="3651024"/>
            <a:ext cx="6677638" cy="3206976"/>
          </a:xfrm>
          <a:prstGeom prst="rect">
            <a:avLst/>
          </a:prstGeom>
          <a:noFill/>
          <a:ln w="9525">
            <a:noFill/>
            <a:miter lim="800000"/>
            <a:headEnd/>
            <a:tailEnd/>
          </a:ln>
        </p:spPr>
      </p:pic>
      <p:sp>
        <p:nvSpPr>
          <p:cNvPr id="6" name="TextBox 5"/>
          <p:cNvSpPr txBox="1"/>
          <p:nvPr/>
        </p:nvSpPr>
        <p:spPr>
          <a:xfrm>
            <a:off x="7329080" y="6519446"/>
            <a:ext cx="1814920" cy="338554"/>
          </a:xfrm>
          <a:prstGeom prst="rect">
            <a:avLst/>
          </a:prstGeom>
          <a:noFill/>
        </p:spPr>
        <p:txBody>
          <a:bodyPr wrap="none" rtlCol="0">
            <a:spAutoFit/>
          </a:bodyPr>
          <a:lstStyle/>
          <a:p>
            <a:r>
              <a:rPr lang="en-US" sz="1600" dirty="0" smtClean="0"/>
              <a:t>Ankley et al. 2010</a:t>
            </a:r>
            <a:endParaRPr lang="en-US" sz="1600" dirty="0"/>
          </a:p>
        </p:txBody>
      </p:sp>
    </p:spTree>
    <p:extLst>
      <p:ext uri="{BB962C8B-B14F-4D97-AF65-F5344CB8AC3E}">
        <p14:creationId xmlns:p14="http://schemas.microsoft.com/office/powerpoint/2010/main" val="180655623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0598" y="533400"/>
            <a:ext cx="5943600" cy="304800"/>
          </a:xfrm>
        </p:spPr>
        <p:txBody>
          <a:bodyPr/>
          <a:lstStyle/>
          <a:p>
            <a:r>
              <a:rPr lang="en-US" dirty="0" smtClean="0"/>
              <a:t>Issues to Consider</a:t>
            </a:r>
            <a:endParaRPr lang="en-US" dirty="0"/>
          </a:p>
        </p:txBody>
      </p:sp>
      <p:sp>
        <p:nvSpPr>
          <p:cNvPr id="4" name="Content Placeholder 3"/>
          <p:cNvSpPr>
            <a:spLocks noGrp="1"/>
          </p:cNvSpPr>
          <p:nvPr>
            <p:ph idx="1"/>
          </p:nvPr>
        </p:nvSpPr>
        <p:spPr>
          <a:xfrm>
            <a:off x="533400" y="1143000"/>
            <a:ext cx="8153400" cy="4648200"/>
          </a:xfrm>
        </p:spPr>
        <p:txBody>
          <a:bodyPr/>
          <a:lstStyle/>
          <a:p>
            <a:r>
              <a:rPr lang="en-US" sz="2400" dirty="0" smtClean="0"/>
              <a:t>Our first goal is </a:t>
            </a:r>
            <a:r>
              <a:rPr lang="en-US" sz="2400" b="1" dirty="0" smtClean="0">
                <a:solidFill>
                  <a:srgbClr val="FF0000"/>
                </a:solidFill>
              </a:rPr>
              <a:t>prediction</a:t>
            </a:r>
          </a:p>
          <a:p>
            <a:pPr lvl="1"/>
            <a:r>
              <a:rPr lang="en-US" sz="2000" dirty="0" smtClean="0"/>
              <a:t>What is the highest safe dose of a chemical?</a:t>
            </a:r>
          </a:p>
          <a:p>
            <a:pPr lvl="1"/>
            <a:r>
              <a:rPr lang="en-US" sz="2000" dirty="0" smtClean="0"/>
              <a:t>What types of harm would a chemical cause above that dose?</a:t>
            </a:r>
          </a:p>
          <a:p>
            <a:r>
              <a:rPr lang="en-US" sz="2400" dirty="0" smtClean="0"/>
              <a:t>Predictions are based on </a:t>
            </a:r>
            <a:r>
              <a:rPr lang="en-US" sz="2400" b="1" dirty="0" smtClean="0">
                <a:solidFill>
                  <a:srgbClr val="FF0000"/>
                </a:solidFill>
              </a:rPr>
              <a:t>models</a:t>
            </a:r>
          </a:p>
          <a:p>
            <a:pPr lvl="1"/>
            <a:r>
              <a:rPr lang="en-US" sz="2000" dirty="0" smtClean="0"/>
              <a:t>Computational, statistical, “mental”</a:t>
            </a:r>
          </a:p>
          <a:p>
            <a:r>
              <a:rPr lang="en-US" sz="2400" dirty="0" smtClean="0"/>
              <a:t>All models are based on </a:t>
            </a:r>
            <a:r>
              <a:rPr lang="en-US" sz="2400" b="1" dirty="0" smtClean="0">
                <a:solidFill>
                  <a:srgbClr val="FF0000"/>
                </a:solidFill>
              </a:rPr>
              <a:t>data</a:t>
            </a:r>
          </a:p>
          <a:p>
            <a:r>
              <a:rPr lang="en-US" sz="2400" dirty="0" smtClean="0"/>
              <a:t>Data is always subject to noise, variability</a:t>
            </a:r>
          </a:p>
          <a:p>
            <a:r>
              <a:rPr lang="en-US" sz="2400" dirty="0" smtClean="0"/>
              <a:t>Therefore, all predictions are subject to </a:t>
            </a:r>
            <a:r>
              <a:rPr lang="en-US" sz="2400" b="1" dirty="0" smtClean="0">
                <a:solidFill>
                  <a:srgbClr val="FF0000"/>
                </a:solidFill>
              </a:rPr>
              <a:t>uncertainty</a:t>
            </a:r>
          </a:p>
          <a:p>
            <a:endParaRPr lang="en-US" sz="2400" dirty="0" smtClean="0"/>
          </a:p>
          <a:p>
            <a:r>
              <a:rPr lang="en-US" sz="2400" dirty="0" smtClean="0"/>
              <a:t>Our second goal is estimating how uncertain our predictions are</a:t>
            </a:r>
          </a:p>
          <a:p>
            <a:endParaRPr lang="en-US" sz="2400" dirty="0" smtClean="0"/>
          </a:p>
        </p:txBody>
      </p:sp>
      <p:sp>
        <p:nvSpPr>
          <p:cNvPr id="2" name="Slide Number Placeholder 1"/>
          <p:cNvSpPr>
            <a:spLocks noGrp="1"/>
          </p:cNvSpPr>
          <p:nvPr>
            <p:ph type="sldNum" sz="quarter" idx="10"/>
          </p:nvPr>
        </p:nvSpPr>
        <p:spPr/>
        <p:txBody>
          <a:bodyPr/>
          <a:lstStyle/>
          <a:p>
            <a:pPr>
              <a:defRPr/>
            </a:pPr>
            <a:fld id="{20C94AA0-A201-4910-BA53-725AD4954C77}" type="slidenum">
              <a:rPr lang="en-US" smtClean="0"/>
              <a:pPr>
                <a:defRPr/>
              </a:pPr>
              <a:t>2</a:t>
            </a:fld>
            <a:endParaRPr lang="en-US"/>
          </a:p>
        </p:txBody>
      </p:sp>
    </p:spTree>
    <p:extLst>
      <p:ext uri="{BB962C8B-B14F-4D97-AF65-F5344CB8AC3E}">
        <p14:creationId xmlns:p14="http://schemas.microsoft.com/office/powerpoint/2010/main" val="234206118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2869035" cy="2743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pic>
        <p:nvPicPr>
          <p:cNvPr id="104" name="Picture 103" descr="Figure 1v2.jpg"/>
          <p:cNvPicPr>
            <a:picLocks noChangeAspect="1"/>
          </p:cNvPicPr>
          <p:nvPr/>
        </p:nvPicPr>
        <p:blipFill>
          <a:blip r:embed="rId3" cstate="print"/>
          <a:stretch>
            <a:fillRect/>
          </a:stretch>
        </p:blipFill>
        <p:spPr>
          <a:xfrm>
            <a:off x="13282" y="699048"/>
            <a:ext cx="7315200" cy="6164580"/>
          </a:xfrm>
          <a:prstGeom prst="rect">
            <a:avLst/>
          </a:prstGeom>
        </p:spPr>
      </p:pic>
      <p:sp>
        <p:nvSpPr>
          <p:cNvPr id="7" name="TextBox 6"/>
          <p:cNvSpPr txBox="1"/>
          <p:nvPr/>
        </p:nvSpPr>
        <p:spPr>
          <a:xfrm>
            <a:off x="7449873" y="5903893"/>
            <a:ext cx="1291456" cy="954107"/>
          </a:xfrm>
          <a:prstGeom prst="rect">
            <a:avLst/>
          </a:prstGeom>
          <a:noFill/>
        </p:spPr>
        <p:txBody>
          <a:bodyPr wrap="square" rtlCol="0">
            <a:spAutoFit/>
          </a:bodyPr>
          <a:lstStyle/>
          <a:p>
            <a:pPr algn="l" rtl="0" fontAlgn="base">
              <a:spcBef>
                <a:spcPct val="0"/>
              </a:spcBef>
              <a:spcAft>
                <a:spcPct val="0"/>
              </a:spcAft>
            </a:pPr>
            <a:r>
              <a:rPr lang="en-US" sz="1400" i="1" kern="1200" dirty="0" smtClean="0">
                <a:solidFill>
                  <a:prstClr val="black"/>
                </a:solidFill>
                <a:ea typeface="ＭＳ Ｐゴシック" charset="-128"/>
                <a:cs typeface="+mn-cs"/>
              </a:rPr>
              <a:t>Knudsen and Kleinstreuer. Birth Def Res C. 2012</a:t>
            </a:r>
            <a:endParaRPr lang="en-US" sz="1400" i="1" kern="1200" dirty="0">
              <a:solidFill>
                <a:prstClr val="black"/>
              </a:solidFill>
              <a:ea typeface="ＭＳ Ｐゴシック" charset="-128"/>
              <a:cs typeface="+mn-cs"/>
            </a:endParaRPr>
          </a:p>
        </p:txBody>
      </p:sp>
      <p:sp>
        <p:nvSpPr>
          <p:cNvPr id="6" name="TextBox 5"/>
          <p:cNvSpPr txBox="1"/>
          <p:nvPr/>
        </p:nvSpPr>
        <p:spPr>
          <a:xfrm>
            <a:off x="0" y="159390"/>
            <a:ext cx="5889072" cy="400110"/>
          </a:xfrm>
          <a:prstGeom prst="rect">
            <a:avLst/>
          </a:prstGeom>
          <a:noFill/>
        </p:spPr>
        <p:txBody>
          <a:bodyPr wrap="square" rtlCol="0">
            <a:spAutoFit/>
          </a:bodyPr>
          <a:lstStyle/>
          <a:p>
            <a:r>
              <a:rPr lang="en-US" dirty="0" smtClean="0"/>
              <a:t>Proposed AOP: Embryonic Vascular Disruption</a:t>
            </a:r>
            <a:endParaRPr lang="en-US" dirty="0"/>
          </a:p>
        </p:txBody>
      </p:sp>
      <p:sp>
        <p:nvSpPr>
          <p:cNvPr id="10" name="Rectangle 9"/>
          <p:cNvSpPr/>
          <p:nvPr/>
        </p:nvSpPr>
        <p:spPr bwMode="auto">
          <a:xfrm>
            <a:off x="109057" y="813732"/>
            <a:ext cx="2894202" cy="15939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9463925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9144000" cy="7315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5" name="Title 4"/>
          <p:cNvSpPr>
            <a:spLocks noGrp="1"/>
          </p:cNvSpPr>
          <p:nvPr>
            <p:ph type="title"/>
          </p:nvPr>
        </p:nvSpPr>
        <p:spPr>
          <a:xfrm>
            <a:off x="2133600" y="533399"/>
            <a:ext cx="6859398" cy="271943"/>
          </a:xfrm>
        </p:spPr>
        <p:txBody>
          <a:bodyPr/>
          <a:lstStyle/>
          <a:p>
            <a:r>
              <a:rPr lang="en-US" dirty="0" smtClean="0"/>
              <a:t>Hallmarks of Cancer </a:t>
            </a:r>
            <a:br>
              <a:rPr lang="en-US" dirty="0" smtClean="0"/>
            </a:br>
            <a:r>
              <a:rPr lang="en-US" sz="2000" dirty="0" smtClean="0"/>
              <a:t>Hanahan and Weinberg (2000)</a:t>
            </a:r>
            <a:endParaRPr lang="en-US" dirty="0"/>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30</a:t>
            </a:fld>
            <a:endParaRPr lang="en-US" sz="1000" b="1" kern="1200" dirty="0">
              <a:solidFill>
                <a:srgbClr val="003F69"/>
              </a:solidFill>
              <a:latin typeface="Arial" charset="0"/>
              <a:ea typeface="ＭＳ Ｐゴシック" pitchFamily="1" charset="-128"/>
              <a:cs typeface="+mn-cs"/>
            </a:endParaRPr>
          </a:p>
        </p:txBody>
      </p:sp>
      <p:pic>
        <p:nvPicPr>
          <p:cNvPr id="2050" name="Picture 2"/>
          <p:cNvPicPr>
            <a:picLocks noChangeAspect="1" noChangeArrowheads="1"/>
          </p:cNvPicPr>
          <p:nvPr/>
        </p:nvPicPr>
        <p:blipFill>
          <a:blip r:embed="rId2" cstate="print"/>
          <a:srcRect/>
          <a:stretch>
            <a:fillRect/>
          </a:stretch>
        </p:blipFill>
        <p:spPr bwMode="auto">
          <a:xfrm>
            <a:off x="231257" y="1366812"/>
            <a:ext cx="8753887" cy="5257800"/>
          </a:xfrm>
          <a:prstGeom prst="rect">
            <a:avLst/>
          </a:prstGeom>
          <a:noFill/>
          <a:ln w="9525">
            <a:noFill/>
            <a:miter lim="800000"/>
            <a:headEnd/>
            <a:tailEnd/>
          </a:ln>
        </p:spPr>
      </p:pic>
      <p:sp>
        <p:nvSpPr>
          <p:cNvPr id="6" name="TextBox 5"/>
          <p:cNvSpPr txBox="1"/>
          <p:nvPr/>
        </p:nvSpPr>
        <p:spPr>
          <a:xfrm>
            <a:off x="5419288" y="1837189"/>
            <a:ext cx="1028038" cy="400110"/>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txBody>
          <a:bodyPr wrap="none" rtlCol="0">
            <a:spAutoFit/>
          </a:bodyPr>
          <a:lstStyle/>
          <a:p>
            <a:r>
              <a:rPr lang="en-US" dirty="0" smtClean="0"/>
              <a:t>PPAR</a:t>
            </a:r>
            <a:r>
              <a:rPr lang="en-US" dirty="0" smtClean="0">
                <a:latin typeface="Symbol" pitchFamily="18" charset="2"/>
              </a:rPr>
              <a:t>a</a:t>
            </a:r>
            <a:endParaRPr lang="en-US" dirty="0">
              <a:latin typeface="Symbol" pitchFamily="18" charset="2"/>
            </a:endParaRPr>
          </a:p>
        </p:txBody>
      </p:sp>
      <p:sp>
        <p:nvSpPr>
          <p:cNvPr id="7" name="TextBox 6"/>
          <p:cNvSpPr txBox="1"/>
          <p:nvPr/>
        </p:nvSpPr>
        <p:spPr>
          <a:xfrm>
            <a:off x="1024854" y="3180826"/>
            <a:ext cx="612668" cy="400110"/>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txBody>
          <a:bodyPr wrap="none" rtlCol="0">
            <a:spAutoFit/>
          </a:bodyPr>
          <a:lstStyle/>
          <a:p>
            <a:r>
              <a:rPr lang="en-US" dirty="0" smtClean="0"/>
              <a:t>p53</a:t>
            </a:r>
            <a:endParaRPr lang="en-US" dirty="0"/>
          </a:p>
        </p:txBody>
      </p:sp>
      <p:sp>
        <p:nvSpPr>
          <p:cNvPr id="8" name="TextBox 7"/>
          <p:cNvSpPr txBox="1"/>
          <p:nvPr/>
        </p:nvSpPr>
        <p:spPr>
          <a:xfrm>
            <a:off x="1043031" y="5287861"/>
            <a:ext cx="841897" cy="400110"/>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txBody>
          <a:bodyPr wrap="none" rtlCol="0">
            <a:spAutoFit/>
          </a:bodyPr>
          <a:lstStyle/>
          <a:p>
            <a:r>
              <a:rPr lang="en-US" dirty="0" smtClean="0"/>
              <a:t>CCL2</a:t>
            </a:r>
            <a:endParaRPr lang="en-US" dirty="0"/>
          </a:p>
        </p:txBody>
      </p:sp>
      <p:sp>
        <p:nvSpPr>
          <p:cNvPr id="9" name="TextBox 8"/>
          <p:cNvSpPr txBox="1"/>
          <p:nvPr/>
        </p:nvSpPr>
        <p:spPr>
          <a:xfrm>
            <a:off x="7344561" y="5272481"/>
            <a:ext cx="968535" cy="400110"/>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txBody>
          <a:bodyPr wrap="none" rtlCol="0">
            <a:spAutoFit/>
          </a:bodyPr>
          <a:lstStyle/>
          <a:p>
            <a:r>
              <a:rPr lang="en-US" dirty="0" smtClean="0"/>
              <a:t>ICAM1</a:t>
            </a:r>
            <a:endParaRPr lang="en-US" dirty="0"/>
          </a:p>
        </p:txBody>
      </p:sp>
    </p:spTree>
    <p:extLst>
      <p:ext uri="{BB962C8B-B14F-4D97-AF65-F5344CB8AC3E}">
        <p14:creationId xmlns:p14="http://schemas.microsoft.com/office/powerpoint/2010/main" val="322806847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389" y="0"/>
            <a:ext cx="9144000" cy="7315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a:xfrm>
            <a:off x="218114" y="365619"/>
            <a:ext cx="8858774" cy="305500"/>
          </a:xfrm>
        </p:spPr>
        <p:txBody>
          <a:bodyPr/>
          <a:lstStyle/>
          <a:p>
            <a:r>
              <a:rPr lang="en-US" dirty="0" smtClean="0"/>
              <a:t>Pathway Hits Raise Risk of Multiple Cancer Types</a:t>
            </a:r>
            <a:endParaRPr lang="en-US" dirty="0"/>
          </a:p>
        </p:txBody>
      </p:sp>
      <p:sp>
        <p:nvSpPr>
          <p:cNvPr id="3" name="Slide Number Placeholder 2"/>
          <p:cNvSpPr>
            <a:spLocks noGrp="1"/>
          </p:cNvSpPr>
          <p:nvPr>
            <p:ph type="sldNum" sz="quarter" idx="10"/>
          </p:nvPr>
        </p:nvSpPr>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31</a:t>
            </a:fld>
            <a:endParaRPr lang="en-US" sz="1000" b="1" kern="1200" dirty="0">
              <a:solidFill>
                <a:srgbClr val="003F69"/>
              </a:solidFill>
              <a:latin typeface="Arial" charset="0"/>
              <a:ea typeface="ＭＳ Ｐゴシック" pitchFamily="1" charset="-128"/>
              <a:cs typeface="+mn-cs"/>
            </a:endParaRPr>
          </a:p>
        </p:txBody>
      </p:sp>
      <p:pic>
        <p:nvPicPr>
          <p:cNvPr id="4100" name="Picture 4" descr="\\Aa.ad.epa.gov\Ord\RTP\Users\R-Z\rjudson\Net MyDocuments\Papers\56 CancerHallmarks4\FINAL 2012-02-21\FIG 2 network.png"/>
          <p:cNvPicPr>
            <a:picLocks noChangeAspect="1" noChangeArrowheads="1"/>
          </p:cNvPicPr>
          <p:nvPr/>
        </p:nvPicPr>
        <p:blipFill>
          <a:blip r:embed="rId2" cstate="print"/>
          <a:srcRect/>
          <a:stretch>
            <a:fillRect/>
          </a:stretch>
        </p:blipFill>
        <p:spPr bwMode="auto">
          <a:xfrm>
            <a:off x="50332" y="1159538"/>
            <a:ext cx="7642371" cy="5671445"/>
          </a:xfrm>
          <a:prstGeom prst="rect">
            <a:avLst/>
          </a:prstGeom>
          <a:noFill/>
        </p:spPr>
      </p:pic>
      <p:grpSp>
        <p:nvGrpSpPr>
          <p:cNvPr id="5" name="Group 4"/>
          <p:cNvGrpSpPr/>
          <p:nvPr/>
        </p:nvGrpSpPr>
        <p:grpSpPr>
          <a:xfrm>
            <a:off x="6753138" y="5842337"/>
            <a:ext cx="2251148" cy="1015663"/>
            <a:chOff x="6744749" y="117446"/>
            <a:chExt cx="2251148" cy="1015663"/>
          </a:xfrm>
        </p:grpSpPr>
        <p:sp>
          <p:nvSpPr>
            <p:cNvPr id="9" name="TextBox 8"/>
            <p:cNvSpPr txBox="1"/>
            <p:nvPr/>
          </p:nvSpPr>
          <p:spPr>
            <a:xfrm>
              <a:off x="6929306" y="117446"/>
              <a:ext cx="2066591" cy="1015663"/>
            </a:xfrm>
            <a:prstGeom prst="rect">
              <a:avLst/>
            </a:prstGeom>
            <a:solidFill>
              <a:schemeClr val="bg1"/>
            </a:solidFill>
          </p:spPr>
          <p:txBody>
            <a:bodyPr wrap="none" rtlCol="0">
              <a:spAutoFit/>
            </a:bodyPr>
            <a:lstStyle/>
            <a:p>
              <a:r>
                <a:rPr lang="en-US" dirty="0" smtClean="0"/>
                <a:t>Hallmark-related</a:t>
              </a:r>
            </a:p>
            <a:p>
              <a:r>
                <a:rPr lang="en-US" dirty="0" smtClean="0"/>
                <a:t>ADME-related</a:t>
              </a:r>
            </a:p>
            <a:p>
              <a:r>
                <a:rPr lang="en-US" b="1" u="sng" dirty="0" smtClean="0"/>
                <a:t>Endpoint</a:t>
              </a:r>
              <a:endParaRPr lang="en-US" b="1" u="sng" dirty="0"/>
            </a:p>
          </p:txBody>
        </p:sp>
        <p:sp>
          <p:nvSpPr>
            <p:cNvPr id="6" name="Oval 5"/>
            <p:cNvSpPr/>
            <p:nvPr/>
          </p:nvSpPr>
          <p:spPr bwMode="auto">
            <a:xfrm>
              <a:off x="6744749" y="218114"/>
              <a:ext cx="209724" cy="209725"/>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Oval 6"/>
            <p:cNvSpPr/>
            <p:nvPr/>
          </p:nvSpPr>
          <p:spPr bwMode="auto">
            <a:xfrm>
              <a:off x="6746147" y="529905"/>
              <a:ext cx="209724" cy="209725"/>
            </a:xfrm>
            <a:prstGeom prst="ellipse">
              <a:avLst/>
            </a:prstGeom>
            <a:solidFill>
              <a:srgbClr val="00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Oval 7"/>
            <p:cNvSpPr/>
            <p:nvPr/>
          </p:nvSpPr>
          <p:spPr bwMode="auto">
            <a:xfrm>
              <a:off x="6747545" y="824918"/>
              <a:ext cx="209724" cy="209725"/>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grpSp>
      <p:sp>
        <p:nvSpPr>
          <p:cNvPr id="11" name="TextBox 10"/>
          <p:cNvSpPr txBox="1"/>
          <p:nvPr/>
        </p:nvSpPr>
        <p:spPr>
          <a:xfrm>
            <a:off x="6436207" y="5075339"/>
            <a:ext cx="2707793" cy="707886"/>
          </a:xfrm>
          <a:prstGeom prst="rect">
            <a:avLst/>
          </a:prstGeom>
          <a:noFill/>
        </p:spPr>
        <p:txBody>
          <a:bodyPr wrap="none" rtlCol="0">
            <a:spAutoFit/>
          </a:bodyPr>
          <a:lstStyle/>
          <a:p>
            <a:r>
              <a:rPr lang="en-US" dirty="0" smtClean="0"/>
              <a:t>Level 2: Preneoplastic</a:t>
            </a:r>
          </a:p>
          <a:p>
            <a:r>
              <a:rPr lang="en-US" dirty="0" smtClean="0"/>
              <a:t>Level 3: Neoplastic</a:t>
            </a:r>
            <a:endParaRPr lang="en-US" dirty="0"/>
          </a:p>
        </p:txBody>
      </p:sp>
    </p:spTree>
    <p:extLst>
      <p:ext uri="{BB962C8B-B14F-4D97-AF65-F5344CB8AC3E}">
        <p14:creationId xmlns:p14="http://schemas.microsoft.com/office/powerpoint/2010/main" val="336491027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Maternal/Fetal PBPK Model</a:t>
            </a:r>
            <a:endParaRPr lang="en-US" dirty="0"/>
          </a:p>
        </p:txBody>
      </p:sp>
      <p:pic>
        <p:nvPicPr>
          <p:cNvPr id="7" name="Content Placeholder 6"/>
          <p:cNvPicPr>
            <a:picLocks noGrp="1" noChangeAspect="1"/>
          </p:cNvPicPr>
          <p:nvPr>
            <p:ph idx="1"/>
          </p:nvPr>
        </p:nvPicPr>
        <p:blipFill>
          <a:blip r:embed="rId3"/>
          <a:stretch>
            <a:fillRect/>
          </a:stretch>
        </p:blipFill>
        <p:spPr>
          <a:xfrm rot="5400000">
            <a:off x="2707692" y="-1457889"/>
            <a:ext cx="3837803" cy="8639648"/>
          </a:xfrm>
          <a:prstGeom prst="rect">
            <a:avLst/>
          </a:prstGeom>
        </p:spPr>
      </p:pic>
      <p:sp>
        <p:nvSpPr>
          <p:cNvPr id="3" name="TextBox 2"/>
          <p:cNvSpPr txBox="1"/>
          <p:nvPr/>
        </p:nvSpPr>
        <p:spPr>
          <a:xfrm>
            <a:off x="6578186" y="6400800"/>
            <a:ext cx="1672958" cy="276999"/>
          </a:xfrm>
          <a:prstGeom prst="rect">
            <a:avLst/>
          </a:prstGeom>
          <a:noFill/>
        </p:spPr>
        <p:txBody>
          <a:bodyPr wrap="none" rtlCol="0">
            <a:spAutoFit/>
          </a:bodyPr>
          <a:lstStyle/>
          <a:p>
            <a:r>
              <a:rPr lang="en-US" sz="1200" dirty="0" smtClean="0"/>
              <a:t>Kapraun, Watt in prep</a:t>
            </a:r>
            <a:endParaRPr lang="en-US" sz="1200" dirty="0"/>
          </a:p>
        </p:txBody>
      </p:sp>
      <p:sp>
        <p:nvSpPr>
          <p:cNvPr id="4" name="TextBox 3"/>
          <p:cNvSpPr txBox="1"/>
          <p:nvPr/>
        </p:nvSpPr>
        <p:spPr>
          <a:xfrm>
            <a:off x="1183184" y="4920123"/>
            <a:ext cx="6886822" cy="1015663"/>
          </a:xfrm>
          <a:prstGeom prst="rect">
            <a:avLst/>
          </a:prstGeom>
          <a:noFill/>
        </p:spPr>
        <p:txBody>
          <a:bodyPr wrap="none" rtlCol="0">
            <a:spAutoFit/>
          </a:bodyPr>
          <a:lstStyle/>
          <a:p>
            <a:pPr algn="ctr"/>
            <a:r>
              <a:rPr lang="en-US" dirty="0" smtClean="0"/>
              <a:t>Model accounts for development of fetus, weeks 12 to term</a:t>
            </a:r>
          </a:p>
          <a:p>
            <a:pPr algn="ctr"/>
            <a:endParaRPr lang="en-US" dirty="0" smtClean="0"/>
          </a:p>
          <a:p>
            <a:pPr algn="ctr"/>
            <a:r>
              <a:rPr lang="en-US" dirty="0" smtClean="0"/>
              <a:t>Parameters for ~500 chemicals</a:t>
            </a:r>
            <a:endParaRPr lang="en-US" dirty="0"/>
          </a:p>
        </p:txBody>
      </p:sp>
    </p:spTree>
    <p:extLst>
      <p:ext uri="{BB962C8B-B14F-4D97-AF65-F5344CB8AC3E}">
        <p14:creationId xmlns:p14="http://schemas.microsoft.com/office/powerpoint/2010/main" val="271634912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0" y="1207826"/>
            <a:ext cx="3411940" cy="5650173"/>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Title 6"/>
          <p:cNvSpPr>
            <a:spLocks noGrp="1"/>
          </p:cNvSpPr>
          <p:nvPr>
            <p:ph type="title"/>
          </p:nvPr>
        </p:nvSpPr>
        <p:spPr>
          <a:xfrm>
            <a:off x="2133599" y="533400"/>
            <a:ext cx="6819331" cy="196755"/>
          </a:xfrm>
        </p:spPr>
        <p:txBody>
          <a:bodyPr/>
          <a:lstStyle/>
          <a:p>
            <a:r>
              <a:rPr lang="en-US" sz="2400" dirty="0" smtClean="0"/>
              <a:t>Prioritizing Chemicals Using the PBPK Model </a:t>
            </a:r>
            <a:endParaRPr lang="en-US" sz="2400" dirty="0"/>
          </a:p>
        </p:txBody>
      </p:sp>
      <p:sp>
        <p:nvSpPr>
          <p:cNvPr id="4" name="Slide Number Placeholder 3"/>
          <p:cNvSpPr>
            <a:spLocks noGrp="1"/>
          </p:cNvSpPr>
          <p:nvPr>
            <p:ph type="sldNum" sz="quarter" idx="10"/>
          </p:nvPr>
        </p:nvSpPr>
        <p:spPr>
          <a:xfrm>
            <a:off x="6553200" y="5828801"/>
            <a:ext cx="1905000" cy="228600"/>
          </a:xfrm>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33</a:t>
            </a:fld>
            <a:endParaRPr lang="en-US" sz="1000" b="1" kern="1200" dirty="0">
              <a:solidFill>
                <a:srgbClr val="003F69"/>
              </a:solidFill>
              <a:latin typeface="Arial" charset="0"/>
              <a:ea typeface="ＭＳ Ｐゴシック" pitchFamily="1" charset="-128"/>
              <a:cs typeface="+mn-cs"/>
            </a:endParaRPr>
          </a:p>
        </p:txBody>
      </p:sp>
      <p:pic>
        <p:nvPicPr>
          <p:cNvPr id="5" name="Picture 4"/>
          <p:cNvPicPr>
            <a:picLocks noChangeAspect="1"/>
          </p:cNvPicPr>
          <p:nvPr/>
        </p:nvPicPr>
        <p:blipFill rotWithShape="1">
          <a:blip r:embed="rId2"/>
          <a:srcRect b="1574"/>
          <a:stretch/>
        </p:blipFill>
        <p:spPr>
          <a:xfrm>
            <a:off x="338965" y="2161459"/>
            <a:ext cx="4196843" cy="4114800"/>
          </a:xfrm>
          <a:prstGeom prst="rect">
            <a:avLst/>
          </a:prstGeom>
        </p:spPr>
      </p:pic>
      <p:pic>
        <p:nvPicPr>
          <p:cNvPr id="6" name="Picture 5"/>
          <p:cNvPicPr>
            <a:picLocks noChangeAspect="1"/>
          </p:cNvPicPr>
          <p:nvPr/>
        </p:nvPicPr>
        <p:blipFill>
          <a:blip r:embed="rId3"/>
          <a:stretch>
            <a:fillRect/>
          </a:stretch>
        </p:blipFill>
        <p:spPr>
          <a:xfrm>
            <a:off x="4734285" y="2229697"/>
            <a:ext cx="4146846" cy="4114800"/>
          </a:xfrm>
          <a:prstGeom prst="rect">
            <a:avLst/>
          </a:prstGeom>
        </p:spPr>
      </p:pic>
      <p:sp>
        <p:nvSpPr>
          <p:cNvPr id="8" name="TextBox 7"/>
          <p:cNvSpPr txBox="1"/>
          <p:nvPr/>
        </p:nvSpPr>
        <p:spPr>
          <a:xfrm>
            <a:off x="2265529" y="1961404"/>
            <a:ext cx="699230" cy="400110"/>
          </a:xfrm>
          <a:prstGeom prst="rect">
            <a:avLst/>
          </a:prstGeom>
          <a:solidFill>
            <a:schemeClr val="bg1"/>
          </a:solidFill>
        </p:spPr>
        <p:txBody>
          <a:bodyPr wrap="none" rtlCol="0">
            <a:spAutoFit/>
          </a:bodyPr>
          <a:lstStyle/>
          <a:p>
            <a:r>
              <a:rPr lang="en-US" dirty="0" smtClean="0"/>
              <a:t>PTU</a:t>
            </a:r>
            <a:endParaRPr lang="en-US" dirty="0"/>
          </a:p>
        </p:txBody>
      </p:sp>
      <p:sp>
        <p:nvSpPr>
          <p:cNvPr id="9" name="TextBox 8"/>
          <p:cNvSpPr txBox="1"/>
          <p:nvPr/>
        </p:nvSpPr>
        <p:spPr>
          <a:xfrm>
            <a:off x="6600967" y="2056938"/>
            <a:ext cx="680186" cy="400110"/>
          </a:xfrm>
          <a:prstGeom prst="rect">
            <a:avLst/>
          </a:prstGeom>
          <a:solidFill>
            <a:schemeClr val="bg1"/>
          </a:solidFill>
        </p:spPr>
        <p:txBody>
          <a:bodyPr wrap="none" rtlCol="0">
            <a:spAutoFit/>
          </a:bodyPr>
          <a:lstStyle/>
          <a:p>
            <a:r>
              <a:rPr lang="en-US" dirty="0" smtClean="0"/>
              <a:t>BPA</a:t>
            </a:r>
            <a:endParaRPr lang="en-US" dirty="0"/>
          </a:p>
        </p:txBody>
      </p:sp>
      <p:sp>
        <p:nvSpPr>
          <p:cNvPr id="10" name="TextBox 9"/>
          <p:cNvSpPr txBox="1"/>
          <p:nvPr/>
        </p:nvSpPr>
        <p:spPr>
          <a:xfrm>
            <a:off x="1801504" y="1104951"/>
            <a:ext cx="6042680" cy="707886"/>
          </a:xfrm>
          <a:prstGeom prst="rect">
            <a:avLst/>
          </a:prstGeom>
          <a:noFill/>
        </p:spPr>
        <p:txBody>
          <a:bodyPr wrap="none" rtlCol="0">
            <a:spAutoFit/>
          </a:bodyPr>
          <a:lstStyle/>
          <a:p>
            <a:r>
              <a:rPr lang="en-US" dirty="0" smtClean="0"/>
              <a:t>PTU and BPA both target TPO (thyroid peroxidase) </a:t>
            </a:r>
          </a:p>
          <a:p>
            <a:r>
              <a:rPr lang="en-US" dirty="0" smtClean="0"/>
              <a:t>But … effect of 1 mg/kg/day is much different</a:t>
            </a:r>
            <a:endParaRPr lang="en-US" dirty="0"/>
          </a:p>
        </p:txBody>
      </p:sp>
      <p:sp>
        <p:nvSpPr>
          <p:cNvPr id="11" name="TextBox 10"/>
          <p:cNvSpPr txBox="1"/>
          <p:nvPr/>
        </p:nvSpPr>
        <p:spPr>
          <a:xfrm>
            <a:off x="2857792" y="2630858"/>
            <a:ext cx="1723549" cy="707886"/>
          </a:xfrm>
          <a:prstGeom prst="rect">
            <a:avLst/>
          </a:prstGeom>
          <a:solidFill>
            <a:schemeClr val="bg1"/>
          </a:solidFill>
          <a:ln>
            <a:solidFill>
              <a:schemeClr val="tx1"/>
            </a:solidFill>
          </a:ln>
        </p:spPr>
        <p:txBody>
          <a:bodyPr wrap="none" rtlCol="0">
            <a:spAutoFit/>
          </a:bodyPr>
          <a:lstStyle/>
          <a:p>
            <a:r>
              <a:rPr lang="en-US" dirty="0" smtClean="0"/>
              <a:t>Chemical</a:t>
            </a:r>
          </a:p>
          <a:p>
            <a:r>
              <a:rPr lang="en-US" dirty="0" smtClean="0"/>
              <a:t>concentration</a:t>
            </a:r>
            <a:endParaRPr lang="en-US" dirty="0"/>
          </a:p>
        </p:txBody>
      </p:sp>
      <p:sp>
        <p:nvSpPr>
          <p:cNvPr id="12" name="TextBox 11"/>
          <p:cNvSpPr txBox="1"/>
          <p:nvPr/>
        </p:nvSpPr>
        <p:spPr>
          <a:xfrm>
            <a:off x="5945933" y="5187762"/>
            <a:ext cx="1723549" cy="707886"/>
          </a:xfrm>
          <a:prstGeom prst="rect">
            <a:avLst/>
          </a:prstGeom>
          <a:solidFill>
            <a:schemeClr val="bg1"/>
          </a:solidFill>
          <a:ln>
            <a:solidFill>
              <a:schemeClr val="tx1"/>
            </a:solidFill>
          </a:ln>
        </p:spPr>
        <p:txBody>
          <a:bodyPr wrap="none" rtlCol="0">
            <a:spAutoFit/>
          </a:bodyPr>
          <a:lstStyle/>
          <a:p>
            <a:r>
              <a:rPr lang="en-US" dirty="0" smtClean="0"/>
              <a:t>Chemical</a:t>
            </a:r>
          </a:p>
          <a:p>
            <a:r>
              <a:rPr lang="en-US" dirty="0" smtClean="0"/>
              <a:t>concentration</a:t>
            </a:r>
            <a:endParaRPr lang="en-US" dirty="0"/>
          </a:p>
        </p:txBody>
      </p:sp>
      <p:sp>
        <p:nvSpPr>
          <p:cNvPr id="16" name="TextBox 15"/>
          <p:cNvSpPr txBox="1"/>
          <p:nvPr/>
        </p:nvSpPr>
        <p:spPr>
          <a:xfrm>
            <a:off x="3308762" y="3956710"/>
            <a:ext cx="3384453" cy="707886"/>
          </a:xfrm>
          <a:prstGeom prst="rect">
            <a:avLst/>
          </a:prstGeom>
          <a:solidFill>
            <a:schemeClr val="bg1"/>
          </a:solidFill>
          <a:ln>
            <a:solidFill>
              <a:schemeClr val="tx1"/>
            </a:solidFill>
          </a:ln>
        </p:spPr>
        <p:txBody>
          <a:bodyPr wrap="none" rtlCol="0">
            <a:spAutoFit/>
          </a:bodyPr>
          <a:lstStyle/>
          <a:p>
            <a:pPr algn="ctr"/>
            <a:r>
              <a:rPr lang="en-US" dirty="0" smtClean="0"/>
              <a:t>Lowest Effect Concentration</a:t>
            </a:r>
          </a:p>
          <a:p>
            <a:pPr algn="ctr"/>
            <a:r>
              <a:rPr lang="en-US" dirty="0" smtClean="0"/>
              <a:t>with uncertainty range</a:t>
            </a:r>
            <a:endParaRPr lang="en-US" dirty="0"/>
          </a:p>
        </p:txBody>
      </p:sp>
      <p:sp>
        <p:nvSpPr>
          <p:cNvPr id="24" name="TextBox 23"/>
          <p:cNvSpPr txBox="1"/>
          <p:nvPr/>
        </p:nvSpPr>
        <p:spPr>
          <a:xfrm>
            <a:off x="6868587" y="6484358"/>
            <a:ext cx="1672958" cy="276999"/>
          </a:xfrm>
          <a:prstGeom prst="rect">
            <a:avLst/>
          </a:prstGeom>
          <a:noFill/>
        </p:spPr>
        <p:txBody>
          <a:bodyPr wrap="none" rtlCol="0">
            <a:spAutoFit/>
          </a:bodyPr>
          <a:lstStyle/>
          <a:p>
            <a:r>
              <a:rPr lang="en-US" sz="1200" dirty="0" smtClean="0"/>
              <a:t>Kapraun, Watt in prep</a:t>
            </a:r>
            <a:endParaRPr lang="en-US" sz="1200" dirty="0"/>
          </a:p>
        </p:txBody>
      </p:sp>
      <p:sp>
        <p:nvSpPr>
          <p:cNvPr id="2" name="Rectangle 1"/>
          <p:cNvSpPr/>
          <p:nvPr/>
        </p:nvSpPr>
        <p:spPr bwMode="auto">
          <a:xfrm>
            <a:off x="5127027" y="2650874"/>
            <a:ext cx="3628066" cy="586854"/>
          </a:xfrm>
          <a:prstGeom prst="rect">
            <a:avLst/>
          </a:prstGeom>
          <a:pattFill prst="wdUpDiag">
            <a:fgClr>
              <a:srgbClr val="FF0000"/>
            </a:fgClr>
            <a:bgClr>
              <a:schemeClr val="bg1"/>
            </a:bgClr>
          </a:patt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18" name="Elbow Connector 17"/>
          <p:cNvCxnSpPr>
            <a:stCxn id="16" idx="0"/>
          </p:cNvCxnSpPr>
          <p:nvPr/>
        </p:nvCxnSpPr>
        <p:spPr bwMode="auto">
          <a:xfrm rot="5400000" flipH="1" flipV="1">
            <a:off x="5023035" y="2820670"/>
            <a:ext cx="1113994" cy="1158086"/>
          </a:xfrm>
          <a:prstGeom prst="curvedConnector2">
            <a:avLst/>
          </a:prstGeom>
          <a:noFill/>
          <a:ln w="25400" cap="flat" cmpd="sng" algn="ctr">
            <a:solidFill>
              <a:srgbClr val="00B050"/>
            </a:solidFill>
            <a:prstDash val="solid"/>
            <a:round/>
            <a:headEnd type="none" w="med" len="med"/>
            <a:tailEnd type="triangle"/>
          </a:ln>
          <a:effectLst/>
        </p:spPr>
      </p:cxnSp>
      <p:sp>
        <p:nvSpPr>
          <p:cNvPr id="19" name="Rectangle 18"/>
          <p:cNvSpPr/>
          <p:nvPr/>
        </p:nvSpPr>
        <p:spPr bwMode="auto">
          <a:xfrm>
            <a:off x="747774" y="4966163"/>
            <a:ext cx="3628066" cy="114312"/>
          </a:xfrm>
          <a:prstGeom prst="rect">
            <a:avLst/>
          </a:prstGeom>
          <a:pattFill prst="wdUpDiag">
            <a:fgClr>
              <a:srgbClr val="FF0000"/>
            </a:fgClr>
            <a:bgClr>
              <a:schemeClr val="bg1"/>
            </a:bgClr>
          </a:patt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20" name="Elbow Connector 17"/>
          <p:cNvCxnSpPr>
            <a:stCxn id="16" idx="2"/>
          </p:cNvCxnSpPr>
          <p:nvPr/>
        </p:nvCxnSpPr>
        <p:spPr bwMode="auto">
          <a:xfrm rot="5400000">
            <a:off x="3944128" y="3917927"/>
            <a:ext cx="310193" cy="1803530"/>
          </a:xfrm>
          <a:prstGeom prst="curvedConnector2">
            <a:avLst/>
          </a:prstGeom>
          <a:noFill/>
          <a:ln w="25400"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287209875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22" y="285442"/>
            <a:ext cx="8658178" cy="530617"/>
          </a:xfrm>
        </p:spPr>
        <p:txBody>
          <a:bodyPr/>
          <a:lstStyle/>
          <a:p>
            <a:r>
              <a:rPr lang="en-US" dirty="0" smtClean="0"/>
              <a:t>Modeling Zebrafish Toxicity</a:t>
            </a:r>
            <a:br>
              <a:rPr lang="en-US" dirty="0" smtClean="0"/>
            </a:br>
            <a:r>
              <a:rPr lang="en-US" dirty="0"/>
              <a:t> </a:t>
            </a:r>
            <a:r>
              <a:rPr lang="en-US" dirty="0" smtClean="0"/>
              <a:t>- example of current CompTox research problem</a:t>
            </a:r>
            <a:endParaRPr lang="en-US" dirty="0"/>
          </a:p>
        </p:txBody>
      </p:sp>
      <p:sp>
        <p:nvSpPr>
          <p:cNvPr id="3" name="Slide Number Placeholder 2"/>
          <p:cNvSpPr>
            <a:spLocks noGrp="1"/>
          </p:cNvSpPr>
          <p:nvPr>
            <p:ph type="sldNum" sz="quarter" idx="10"/>
          </p:nvPr>
        </p:nvSpPr>
        <p:spPr/>
        <p:txBody>
          <a:bodyPr/>
          <a:lstStyle/>
          <a:p>
            <a:pPr>
              <a:defRPr/>
            </a:pPr>
            <a:fld id="{CAE03138-3938-4B14-B71A-3A4CF3EF07F3}" type="slidenum">
              <a:rPr lang="en-US" smtClean="0"/>
              <a:pPr>
                <a:defRPr/>
              </a:pPr>
              <a:t>34</a:t>
            </a:fld>
            <a:endParaRPr lang="en-US"/>
          </a:p>
        </p:txBody>
      </p:sp>
      <p:pic>
        <p:nvPicPr>
          <p:cNvPr id="5" name="Picture 4"/>
          <p:cNvPicPr>
            <a:picLocks noChangeAspect="1"/>
          </p:cNvPicPr>
          <p:nvPr/>
        </p:nvPicPr>
        <p:blipFill>
          <a:blip r:embed="rId2"/>
          <a:stretch>
            <a:fillRect/>
          </a:stretch>
        </p:blipFill>
        <p:spPr>
          <a:xfrm>
            <a:off x="97040" y="2089572"/>
            <a:ext cx="4724400" cy="4570007"/>
          </a:xfrm>
          <a:prstGeom prst="rect">
            <a:avLst/>
          </a:prstGeom>
        </p:spPr>
      </p:pic>
      <p:sp>
        <p:nvSpPr>
          <p:cNvPr id="6" name="TextBox 5"/>
          <p:cNvSpPr txBox="1"/>
          <p:nvPr/>
        </p:nvSpPr>
        <p:spPr>
          <a:xfrm>
            <a:off x="4821440" y="2120987"/>
            <a:ext cx="3686394" cy="2062103"/>
          </a:xfrm>
          <a:prstGeom prst="rect">
            <a:avLst/>
          </a:prstGeom>
          <a:noFill/>
        </p:spPr>
        <p:txBody>
          <a:bodyPr wrap="none" rtlCol="0">
            <a:spAutoFit/>
          </a:bodyPr>
          <a:lstStyle/>
          <a:p>
            <a:r>
              <a:rPr lang="en-US" u="sng" dirty="0" smtClean="0"/>
              <a:t>Day    Dose (EPA)   Dose (Oregon St.)</a:t>
            </a:r>
          </a:p>
          <a:p>
            <a:r>
              <a:rPr lang="en-US" dirty="0" smtClean="0"/>
              <a:t>0                 X                      </a:t>
            </a:r>
            <a:r>
              <a:rPr lang="en-US" dirty="0" err="1" smtClean="0"/>
              <a:t>X</a:t>
            </a:r>
            <a:endParaRPr lang="en-US" dirty="0" smtClean="0"/>
          </a:p>
          <a:p>
            <a:r>
              <a:rPr lang="en-US" dirty="0" smtClean="0"/>
              <a:t>1                 X</a:t>
            </a:r>
          </a:p>
          <a:p>
            <a:r>
              <a:rPr lang="en-US" dirty="0" smtClean="0"/>
              <a:t>2                 X</a:t>
            </a:r>
          </a:p>
          <a:p>
            <a:r>
              <a:rPr lang="en-US" dirty="0" smtClean="0"/>
              <a:t>3                 X</a:t>
            </a:r>
          </a:p>
          <a:p>
            <a:r>
              <a:rPr lang="en-US" dirty="0" smtClean="0"/>
              <a:t>4                 X</a:t>
            </a:r>
          </a:p>
          <a:p>
            <a:r>
              <a:rPr lang="en-US" dirty="0" smtClean="0"/>
              <a:t>5                                      Assess</a:t>
            </a:r>
          </a:p>
          <a:p>
            <a:r>
              <a:rPr lang="en-US" dirty="0" smtClean="0"/>
              <a:t>6              Assess</a:t>
            </a:r>
            <a:endParaRPr lang="en-US" dirty="0"/>
          </a:p>
        </p:txBody>
      </p:sp>
      <p:sp>
        <p:nvSpPr>
          <p:cNvPr id="7" name="TextBox 6"/>
          <p:cNvSpPr txBox="1"/>
          <p:nvPr/>
        </p:nvSpPr>
        <p:spPr>
          <a:xfrm>
            <a:off x="691886" y="1102601"/>
            <a:ext cx="8065028" cy="923330"/>
          </a:xfrm>
          <a:prstGeom prst="rect">
            <a:avLst/>
          </a:prstGeom>
          <a:noFill/>
        </p:spPr>
        <p:txBody>
          <a:bodyPr wrap="none" rtlCol="0">
            <a:spAutoFit/>
          </a:bodyPr>
          <a:lstStyle/>
          <a:p>
            <a:pPr marL="285750" indent="-285750">
              <a:buFont typeface="Arial" panose="020B0604020202020204" pitchFamily="34" charset="0"/>
              <a:buChar char="•"/>
            </a:pPr>
            <a:r>
              <a:rPr lang="en-US" sz="1800" dirty="0" smtClean="0"/>
              <a:t>Simple vertebrate model of development, systemic toxicity</a:t>
            </a:r>
          </a:p>
          <a:p>
            <a:pPr marL="285750" indent="-285750">
              <a:buFont typeface="Arial" panose="020B0604020202020204" pitchFamily="34" charset="0"/>
              <a:buChar char="•"/>
            </a:pPr>
            <a:r>
              <a:rPr lang="en-US" sz="1800" dirty="0" smtClean="0"/>
              <a:t>High-throughput (96-well, multiple doses, hundreds of chemicals at a time)</a:t>
            </a:r>
          </a:p>
          <a:p>
            <a:pPr marL="285750" indent="-285750">
              <a:buFont typeface="Arial" panose="020B0604020202020204" pitchFamily="34" charset="0"/>
              <a:buChar char="•"/>
            </a:pPr>
            <a:r>
              <a:rPr lang="en-US" sz="1800" dirty="0" smtClean="0"/>
              <a:t>Different protocols can be tested</a:t>
            </a:r>
            <a:endParaRPr lang="en-US" sz="1800" dirty="0"/>
          </a:p>
        </p:txBody>
      </p:sp>
      <p:sp>
        <p:nvSpPr>
          <p:cNvPr id="8" name="TextBox 7"/>
          <p:cNvSpPr txBox="1"/>
          <p:nvPr/>
        </p:nvSpPr>
        <p:spPr>
          <a:xfrm>
            <a:off x="4821440" y="4374576"/>
            <a:ext cx="4112408" cy="1815882"/>
          </a:xfrm>
          <a:prstGeom prst="rect">
            <a:avLst/>
          </a:prstGeom>
          <a:noFill/>
        </p:spPr>
        <p:txBody>
          <a:bodyPr wrap="none" rtlCol="0">
            <a:spAutoFit/>
          </a:bodyPr>
          <a:lstStyle/>
          <a:p>
            <a:r>
              <a:rPr lang="en-US" u="sng" dirty="0" smtClean="0"/>
              <a:t>Dechorionation</a:t>
            </a:r>
          </a:p>
          <a:p>
            <a:r>
              <a:rPr lang="en-US" dirty="0" smtClean="0"/>
              <a:t>EPA:               No</a:t>
            </a:r>
          </a:p>
          <a:p>
            <a:r>
              <a:rPr lang="en-US" dirty="0" smtClean="0"/>
              <a:t>Oregon State: Yes</a:t>
            </a:r>
          </a:p>
          <a:p>
            <a:endParaRPr lang="en-US" dirty="0"/>
          </a:p>
          <a:p>
            <a:r>
              <a:rPr lang="en-US" u="sng" dirty="0" smtClean="0"/>
              <a:t>Phenotype</a:t>
            </a:r>
            <a:r>
              <a:rPr lang="en-US" dirty="0" smtClean="0"/>
              <a:t>:</a:t>
            </a:r>
          </a:p>
          <a:p>
            <a:r>
              <a:rPr lang="en-US" dirty="0" smtClean="0"/>
              <a:t>LEL of developmental defects and mortality</a:t>
            </a:r>
          </a:p>
          <a:p>
            <a:endParaRPr lang="en-US" dirty="0"/>
          </a:p>
        </p:txBody>
      </p:sp>
    </p:spTree>
    <p:extLst>
      <p:ext uri="{BB962C8B-B14F-4D97-AF65-F5344CB8AC3E}">
        <p14:creationId xmlns:p14="http://schemas.microsoft.com/office/powerpoint/2010/main" val="361421750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87071" y="2433082"/>
            <a:ext cx="1423467" cy="369332"/>
          </a:xfrm>
          <a:prstGeom prst="rect">
            <a:avLst/>
          </a:prstGeom>
          <a:noFill/>
          <a:ln>
            <a:solidFill>
              <a:schemeClr val="tx1"/>
            </a:solidFill>
          </a:ln>
        </p:spPr>
        <p:txBody>
          <a:bodyPr wrap="none" rtlCol="0">
            <a:spAutoFit/>
          </a:bodyPr>
          <a:lstStyle/>
          <a:p>
            <a:r>
              <a:rPr lang="en-US" dirty="0" smtClean="0"/>
              <a:t>All Chemicals</a:t>
            </a:r>
            <a:endParaRPr lang="en-US" dirty="0"/>
          </a:p>
        </p:txBody>
      </p:sp>
      <p:sp>
        <p:nvSpPr>
          <p:cNvPr id="5" name="TextBox 4"/>
          <p:cNvSpPr txBox="1"/>
          <p:nvPr/>
        </p:nvSpPr>
        <p:spPr>
          <a:xfrm>
            <a:off x="1567000" y="5268428"/>
            <a:ext cx="2484783" cy="1200329"/>
          </a:xfrm>
          <a:prstGeom prst="rect">
            <a:avLst/>
          </a:prstGeom>
          <a:noFill/>
          <a:ln>
            <a:solidFill>
              <a:schemeClr val="tx1"/>
            </a:solidFill>
          </a:ln>
        </p:spPr>
        <p:txBody>
          <a:bodyPr wrap="none" rtlCol="0">
            <a:spAutoFit/>
          </a:bodyPr>
          <a:lstStyle/>
          <a:p>
            <a:r>
              <a:rPr lang="en-US" dirty="0" smtClean="0"/>
              <a:t>Bioactivation</a:t>
            </a:r>
          </a:p>
          <a:p>
            <a:r>
              <a:rPr lang="en-US" dirty="0" smtClean="0"/>
              <a:t>Reactive in vivo</a:t>
            </a:r>
          </a:p>
          <a:p>
            <a:r>
              <a:rPr lang="en-US" dirty="0" smtClean="0"/>
              <a:t>Bioaccumulation</a:t>
            </a:r>
          </a:p>
          <a:p>
            <a:r>
              <a:rPr lang="en-US" dirty="0" smtClean="0"/>
              <a:t>Specific target (e.g. RAR)</a:t>
            </a:r>
            <a:endParaRPr lang="en-US" dirty="0"/>
          </a:p>
        </p:txBody>
      </p:sp>
      <p:sp>
        <p:nvSpPr>
          <p:cNvPr id="7" name="TextBox 6"/>
          <p:cNvSpPr txBox="1"/>
          <p:nvPr/>
        </p:nvSpPr>
        <p:spPr>
          <a:xfrm>
            <a:off x="6472411" y="5360762"/>
            <a:ext cx="1580176" cy="646331"/>
          </a:xfrm>
          <a:prstGeom prst="rect">
            <a:avLst/>
          </a:prstGeom>
          <a:noFill/>
          <a:ln>
            <a:solidFill>
              <a:schemeClr val="tx1"/>
            </a:solidFill>
          </a:ln>
        </p:spPr>
        <p:txBody>
          <a:bodyPr wrap="none" rtlCol="0">
            <a:spAutoFit/>
          </a:bodyPr>
          <a:lstStyle/>
          <a:p>
            <a:r>
              <a:rPr lang="en-US" dirty="0" err="1" smtClean="0"/>
              <a:t>Bioinactivation</a:t>
            </a:r>
            <a:endParaRPr lang="en-US" dirty="0" smtClean="0"/>
          </a:p>
          <a:p>
            <a:r>
              <a:rPr lang="en-US" dirty="0" smtClean="0"/>
              <a:t>Degradation</a:t>
            </a:r>
            <a:endParaRPr lang="en-US" dirty="0"/>
          </a:p>
        </p:txBody>
      </p:sp>
      <p:sp>
        <p:nvSpPr>
          <p:cNvPr id="8" name="TextBox 7"/>
          <p:cNvSpPr txBox="1"/>
          <p:nvPr/>
        </p:nvSpPr>
        <p:spPr>
          <a:xfrm>
            <a:off x="4426037" y="5499261"/>
            <a:ext cx="1553823" cy="369332"/>
          </a:xfrm>
          <a:prstGeom prst="rect">
            <a:avLst/>
          </a:prstGeom>
          <a:noFill/>
          <a:ln>
            <a:solidFill>
              <a:schemeClr val="tx1"/>
            </a:solidFill>
          </a:ln>
        </p:spPr>
        <p:txBody>
          <a:bodyPr wrap="none" rtlCol="0">
            <a:spAutoFit/>
          </a:bodyPr>
          <a:lstStyle/>
          <a:p>
            <a:r>
              <a:rPr lang="en-US" dirty="0" smtClean="0"/>
              <a:t>Stress Explains</a:t>
            </a:r>
            <a:endParaRPr lang="en-US" dirty="0"/>
          </a:p>
        </p:txBody>
      </p:sp>
      <p:sp>
        <p:nvSpPr>
          <p:cNvPr id="9" name="TextBox 8"/>
          <p:cNvSpPr txBox="1"/>
          <p:nvPr/>
        </p:nvSpPr>
        <p:spPr>
          <a:xfrm>
            <a:off x="4615994" y="4105885"/>
            <a:ext cx="1173911" cy="369332"/>
          </a:xfrm>
          <a:prstGeom prst="rect">
            <a:avLst/>
          </a:prstGeom>
          <a:noFill/>
          <a:ln>
            <a:solidFill>
              <a:schemeClr val="tx1"/>
            </a:solidFill>
          </a:ln>
        </p:spPr>
        <p:txBody>
          <a:bodyPr wrap="none" rtlCol="0">
            <a:spAutoFit/>
          </a:bodyPr>
          <a:lstStyle/>
          <a:p>
            <a:r>
              <a:rPr lang="en-US" dirty="0" smtClean="0"/>
              <a:t>ZF ~ Stress</a:t>
            </a:r>
            <a:endParaRPr lang="en-US" dirty="0"/>
          </a:p>
        </p:txBody>
      </p:sp>
      <p:sp>
        <p:nvSpPr>
          <p:cNvPr id="10" name="TextBox 9"/>
          <p:cNvSpPr txBox="1"/>
          <p:nvPr/>
        </p:nvSpPr>
        <p:spPr>
          <a:xfrm>
            <a:off x="2960954" y="4067460"/>
            <a:ext cx="1173911" cy="369332"/>
          </a:xfrm>
          <a:prstGeom prst="rect">
            <a:avLst/>
          </a:prstGeom>
          <a:noFill/>
          <a:ln>
            <a:solidFill>
              <a:schemeClr val="tx1"/>
            </a:solidFill>
          </a:ln>
        </p:spPr>
        <p:txBody>
          <a:bodyPr wrap="none" rtlCol="0">
            <a:spAutoFit/>
          </a:bodyPr>
          <a:lstStyle/>
          <a:p>
            <a:r>
              <a:rPr lang="en-US" dirty="0" smtClean="0"/>
              <a:t>ZF &lt; Stress</a:t>
            </a:r>
            <a:endParaRPr lang="en-US" dirty="0"/>
          </a:p>
        </p:txBody>
      </p:sp>
      <p:sp>
        <p:nvSpPr>
          <p:cNvPr id="11" name="TextBox 10"/>
          <p:cNvSpPr txBox="1"/>
          <p:nvPr/>
        </p:nvSpPr>
        <p:spPr>
          <a:xfrm>
            <a:off x="754180" y="4060267"/>
            <a:ext cx="1418337" cy="369332"/>
          </a:xfrm>
          <a:prstGeom prst="rect">
            <a:avLst/>
          </a:prstGeom>
          <a:noFill/>
          <a:ln>
            <a:solidFill>
              <a:schemeClr val="tx1"/>
            </a:solidFill>
          </a:ln>
        </p:spPr>
        <p:txBody>
          <a:bodyPr wrap="none" rtlCol="0">
            <a:spAutoFit/>
          </a:bodyPr>
          <a:lstStyle/>
          <a:p>
            <a:r>
              <a:rPr lang="en-US" dirty="0" smtClean="0"/>
              <a:t>Both Inactive</a:t>
            </a:r>
            <a:endParaRPr lang="en-US" dirty="0"/>
          </a:p>
        </p:txBody>
      </p:sp>
      <p:sp>
        <p:nvSpPr>
          <p:cNvPr id="12" name="TextBox 11"/>
          <p:cNvSpPr txBox="1"/>
          <p:nvPr/>
        </p:nvSpPr>
        <p:spPr>
          <a:xfrm>
            <a:off x="6271034" y="4105885"/>
            <a:ext cx="1173911" cy="369332"/>
          </a:xfrm>
          <a:prstGeom prst="rect">
            <a:avLst/>
          </a:prstGeom>
          <a:noFill/>
          <a:ln>
            <a:solidFill>
              <a:schemeClr val="tx1"/>
            </a:solidFill>
          </a:ln>
        </p:spPr>
        <p:txBody>
          <a:bodyPr wrap="none" rtlCol="0">
            <a:spAutoFit/>
          </a:bodyPr>
          <a:lstStyle/>
          <a:p>
            <a:r>
              <a:rPr lang="en-US" dirty="0" smtClean="0"/>
              <a:t>ZF &gt; Stress</a:t>
            </a:r>
            <a:endParaRPr lang="en-US" dirty="0"/>
          </a:p>
        </p:txBody>
      </p:sp>
      <p:cxnSp>
        <p:nvCxnSpPr>
          <p:cNvPr id="14" name="Elbow Connector 13"/>
          <p:cNvCxnSpPr>
            <a:stCxn id="4" idx="2"/>
            <a:endCxn id="9" idx="0"/>
          </p:cNvCxnSpPr>
          <p:nvPr/>
        </p:nvCxnSpPr>
        <p:spPr>
          <a:xfrm rot="16200000" flipH="1">
            <a:off x="4199142" y="3102076"/>
            <a:ext cx="1303471" cy="704145"/>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3"/>
          <p:cNvCxnSpPr>
            <a:stCxn id="4" idx="2"/>
            <a:endCxn id="10" idx="0"/>
          </p:cNvCxnSpPr>
          <p:nvPr/>
        </p:nvCxnSpPr>
        <p:spPr>
          <a:xfrm rot="5400000">
            <a:off x="3390835" y="2959490"/>
            <a:ext cx="1265046" cy="950895"/>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3"/>
          <p:cNvCxnSpPr>
            <a:stCxn id="10" idx="2"/>
            <a:endCxn id="5" idx="0"/>
          </p:cNvCxnSpPr>
          <p:nvPr/>
        </p:nvCxnSpPr>
        <p:spPr>
          <a:xfrm rot="5400000">
            <a:off x="2762833" y="4483351"/>
            <a:ext cx="831636" cy="7385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3"/>
          <p:cNvCxnSpPr>
            <a:stCxn id="4" idx="2"/>
            <a:endCxn id="11" idx="0"/>
          </p:cNvCxnSpPr>
          <p:nvPr/>
        </p:nvCxnSpPr>
        <p:spPr>
          <a:xfrm rot="5400000">
            <a:off x="2352151" y="1913612"/>
            <a:ext cx="1257853" cy="3035456"/>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3"/>
          <p:cNvCxnSpPr>
            <a:stCxn id="9" idx="2"/>
            <a:endCxn id="8" idx="0"/>
          </p:cNvCxnSpPr>
          <p:nvPr/>
        </p:nvCxnSpPr>
        <p:spPr>
          <a:xfrm rot="5400000">
            <a:off x="4690928" y="4987239"/>
            <a:ext cx="1024044" cy="1"/>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3"/>
          <p:cNvCxnSpPr>
            <a:stCxn id="4" idx="2"/>
            <a:endCxn id="12" idx="0"/>
          </p:cNvCxnSpPr>
          <p:nvPr/>
        </p:nvCxnSpPr>
        <p:spPr>
          <a:xfrm rot="16200000" flipH="1">
            <a:off x="5026662" y="2274556"/>
            <a:ext cx="1303471" cy="2359185"/>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13"/>
          <p:cNvCxnSpPr>
            <a:stCxn id="12" idx="2"/>
            <a:endCxn id="7" idx="0"/>
          </p:cNvCxnSpPr>
          <p:nvPr/>
        </p:nvCxnSpPr>
        <p:spPr>
          <a:xfrm rot="16200000" flipH="1">
            <a:off x="6617472" y="4715734"/>
            <a:ext cx="885545" cy="404509"/>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54895" y="809989"/>
            <a:ext cx="8687818" cy="1631216"/>
          </a:xfrm>
          <a:prstGeom prst="rect">
            <a:avLst/>
          </a:prstGeom>
          <a:noFill/>
        </p:spPr>
        <p:txBody>
          <a:bodyPr wrap="square" rtlCol="0">
            <a:spAutoFit/>
          </a:bodyPr>
          <a:lstStyle/>
          <a:p>
            <a:r>
              <a:rPr lang="en-US" sz="2000" dirty="0" smtClean="0"/>
              <a:t>Hypothesis</a:t>
            </a:r>
          </a:p>
          <a:p>
            <a:pPr marL="285750" indent="-285750">
              <a:buFontTx/>
              <a:buChar char="-"/>
            </a:pPr>
            <a:r>
              <a:rPr lang="en-US" sz="2000" dirty="0" smtClean="0"/>
              <a:t>Much of Zebrafish toxicity is generalized cytotoxicity, cell stress</a:t>
            </a:r>
          </a:p>
          <a:p>
            <a:pPr marL="285750" indent="-285750">
              <a:buFontTx/>
              <a:buChar char="-"/>
            </a:pPr>
            <a:r>
              <a:rPr lang="en-US" sz="2000" dirty="0" smtClean="0"/>
              <a:t>Use </a:t>
            </a:r>
            <a:r>
              <a:rPr lang="en-US" sz="2000" i="1" dirty="0" smtClean="0"/>
              <a:t>in vitro </a:t>
            </a:r>
            <a:r>
              <a:rPr lang="en-US" sz="2000" dirty="0" smtClean="0"/>
              <a:t>assays to </a:t>
            </a:r>
            <a:r>
              <a:rPr lang="en-US" sz="2000" dirty="0" smtClean="0"/>
              <a:t>predict this, then find chemicals still not </a:t>
            </a:r>
            <a:r>
              <a:rPr lang="en-US" sz="2000" dirty="0" smtClean="0"/>
              <a:t>explained</a:t>
            </a:r>
          </a:p>
          <a:p>
            <a:pPr marL="285750" indent="-285750">
              <a:buFontTx/>
              <a:buChar char="-"/>
            </a:pPr>
            <a:r>
              <a:rPr lang="en-US" sz="2000" dirty="0" smtClean="0"/>
              <a:t>Many factors to consider: physchem properties, reactivity, molecular interactions</a:t>
            </a:r>
            <a:endParaRPr lang="en-US" sz="2000" dirty="0"/>
          </a:p>
        </p:txBody>
      </p:sp>
      <p:sp>
        <p:nvSpPr>
          <p:cNvPr id="2" name="Title 1"/>
          <p:cNvSpPr>
            <a:spLocks noGrp="1"/>
          </p:cNvSpPr>
          <p:nvPr>
            <p:ph type="title"/>
          </p:nvPr>
        </p:nvSpPr>
        <p:spPr>
          <a:xfrm>
            <a:off x="1811295" y="220553"/>
            <a:ext cx="6705600" cy="381000"/>
          </a:xfrm>
        </p:spPr>
        <p:txBody>
          <a:bodyPr/>
          <a:lstStyle/>
          <a:p>
            <a:r>
              <a:rPr lang="en-US" dirty="0" smtClean="0"/>
              <a:t>Modeling Zebrafish Toxicity</a:t>
            </a:r>
            <a:endParaRPr lang="en-US" dirty="0"/>
          </a:p>
        </p:txBody>
      </p:sp>
    </p:spTree>
    <p:extLst>
      <p:ext uri="{BB962C8B-B14F-4D97-AF65-F5344CB8AC3E}">
        <p14:creationId xmlns:p14="http://schemas.microsoft.com/office/powerpoint/2010/main" val="215004605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65" y="381000"/>
            <a:ext cx="6705600" cy="381000"/>
          </a:xfrm>
        </p:spPr>
        <p:txBody>
          <a:bodyPr/>
          <a:lstStyle/>
          <a:p>
            <a:r>
              <a:rPr lang="en-US" dirty="0" smtClean="0"/>
              <a:t>Compare protocols vs. logP</a:t>
            </a:r>
            <a:endParaRPr lang="en-US" dirty="0"/>
          </a:p>
        </p:txBody>
      </p:sp>
      <p:sp>
        <p:nvSpPr>
          <p:cNvPr id="3" name="Slide Number Placeholder 2"/>
          <p:cNvSpPr>
            <a:spLocks noGrp="1"/>
          </p:cNvSpPr>
          <p:nvPr>
            <p:ph type="sldNum" sz="quarter" idx="10"/>
          </p:nvPr>
        </p:nvSpPr>
        <p:spPr/>
        <p:txBody>
          <a:bodyPr/>
          <a:lstStyle/>
          <a:p>
            <a:pPr>
              <a:defRPr/>
            </a:pPr>
            <a:fld id="{CAE03138-3938-4B14-B71A-3A4CF3EF07F3}" type="slidenum">
              <a:rPr lang="en-US" smtClean="0"/>
              <a:pPr>
                <a:defRPr/>
              </a:pPr>
              <a:t>36</a:t>
            </a:fld>
            <a:endParaRPr lang="en-US"/>
          </a:p>
        </p:txBody>
      </p:sp>
      <p:grpSp>
        <p:nvGrpSpPr>
          <p:cNvPr id="18" name="Group 17"/>
          <p:cNvGrpSpPr/>
          <p:nvPr/>
        </p:nvGrpSpPr>
        <p:grpSpPr>
          <a:xfrm>
            <a:off x="333865" y="2061747"/>
            <a:ext cx="4663187" cy="4529553"/>
            <a:chOff x="333865" y="2061747"/>
            <a:chExt cx="4663187" cy="4529553"/>
          </a:xfrm>
        </p:grpSpPr>
        <p:grpSp>
          <p:nvGrpSpPr>
            <p:cNvPr id="9" name="Group 8"/>
            <p:cNvGrpSpPr/>
            <p:nvPr/>
          </p:nvGrpSpPr>
          <p:grpSpPr>
            <a:xfrm>
              <a:off x="333865" y="2061747"/>
              <a:ext cx="4663187" cy="4529553"/>
              <a:chOff x="437499" y="1524001"/>
              <a:chExt cx="4663187" cy="4529553"/>
            </a:xfrm>
          </p:grpSpPr>
          <p:pic>
            <p:nvPicPr>
              <p:cNvPr id="4" name="Picture 3"/>
              <p:cNvPicPr>
                <a:picLocks noChangeAspect="1"/>
              </p:cNvPicPr>
              <p:nvPr/>
            </p:nvPicPr>
            <p:blipFill rotWithShape="1">
              <a:blip r:embed="rId2"/>
              <a:srcRect l="6992" t="6422" b="8499"/>
              <a:stretch/>
            </p:blipFill>
            <p:spPr>
              <a:xfrm>
                <a:off x="762000" y="1524001"/>
                <a:ext cx="4338686" cy="4038600"/>
              </a:xfrm>
              <a:prstGeom prst="rect">
                <a:avLst/>
              </a:prstGeom>
            </p:spPr>
          </p:pic>
          <p:sp>
            <p:nvSpPr>
              <p:cNvPr id="7" name="TextBox 6"/>
              <p:cNvSpPr txBox="1"/>
              <p:nvPr/>
            </p:nvSpPr>
            <p:spPr>
              <a:xfrm>
                <a:off x="2438400" y="5715000"/>
                <a:ext cx="1398781" cy="338554"/>
              </a:xfrm>
              <a:prstGeom prst="rect">
                <a:avLst/>
              </a:prstGeom>
              <a:noFill/>
            </p:spPr>
            <p:txBody>
              <a:bodyPr wrap="none" rtlCol="0">
                <a:spAutoFit/>
              </a:bodyPr>
              <a:lstStyle/>
              <a:p>
                <a:r>
                  <a:rPr lang="en-US" dirty="0" smtClean="0"/>
                  <a:t>EPA log(LEL)</a:t>
                </a:r>
                <a:endParaRPr lang="en-US" dirty="0"/>
              </a:p>
            </p:txBody>
          </p:sp>
          <p:sp>
            <p:nvSpPr>
              <p:cNvPr id="8" name="TextBox 7"/>
              <p:cNvSpPr txBox="1"/>
              <p:nvPr/>
            </p:nvSpPr>
            <p:spPr>
              <a:xfrm rot="16200000">
                <a:off x="-398468" y="3183522"/>
                <a:ext cx="2010487" cy="338554"/>
              </a:xfrm>
              <a:prstGeom prst="rect">
                <a:avLst/>
              </a:prstGeom>
              <a:noFill/>
            </p:spPr>
            <p:txBody>
              <a:bodyPr wrap="none" rtlCol="0">
                <a:spAutoFit/>
              </a:bodyPr>
              <a:lstStyle/>
              <a:p>
                <a:r>
                  <a:rPr lang="en-US" dirty="0" smtClean="0"/>
                  <a:t>Oregon St. log(LEL)</a:t>
                </a:r>
                <a:endParaRPr lang="en-US" dirty="0"/>
              </a:p>
            </p:txBody>
          </p:sp>
        </p:grpSp>
        <p:sp>
          <p:nvSpPr>
            <p:cNvPr id="10" name="TextBox 9"/>
            <p:cNvSpPr txBox="1"/>
            <p:nvPr/>
          </p:nvSpPr>
          <p:spPr>
            <a:xfrm>
              <a:off x="1235707" y="2300526"/>
              <a:ext cx="1071127" cy="584775"/>
            </a:xfrm>
            <a:prstGeom prst="rect">
              <a:avLst/>
            </a:prstGeom>
            <a:solidFill>
              <a:schemeClr val="bg1">
                <a:lumMod val="95000"/>
              </a:schemeClr>
            </a:solidFill>
            <a:ln>
              <a:solidFill>
                <a:schemeClr val="tx1"/>
              </a:solidFill>
            </a:ln>
          </p:spPr>
          <p:txBody>
            <a:bodyPr wrap="none" rtlCol="0">
              <a:spAutoFit/>
            </a:bodyPr>
            <a:lstStyle/>
            <a:p>
              <a:r>
                <a:rPr lang="en-US" dirty="0" smtClean="0">
                  <a:solidFill>
                    <a:srgbClr val="FF0000"/>
                  </a:solidFill>
                </a:rPr>
                <a:t>High logP</a:t>
              </a:r>
            </a:p>
            <a:p>
              <a:r>
                <a:rPr lang="en-US" dirty="0" smtClean="0">
                  <a:solidFill>
                    <a:srgbClr val="A0F3FE"/>
                  </a:solidFill>
                </a:rPr>
                <a:t>Low logP</a:t>
              </a:r>
              <a:endParaRPr lang="en-US" dirty="0">
                <a:solidFill>
                  <a:srgbClr val="A0F3FE"/>
                </a:solidFill>
              </a:endParaRPr>
            </a:p>
          </p:txBody>
        </p:sp>
      </p:grpSp>
      <p:grpSp>
        <p:nvGrpSpPr>
          <p:cNvPr id="16" name="Group 15"/>
          <p:cNvGrpSpPr/>
          <p:nvPr/>
        </p:nvGrpSpPr>
        <p:grpSpPr>
          <a:xfrm>
            <a:off x="5532845" y="144014"/>
            <a:ext cx="3200400" cy="3350771"/>
            <a:chOff x="5560340" y="57006"/>
            <a:chExt cx="3200400" cy="3350771"/>
          </a:xfrm>
        </p:grpSpPr>
        <p:pic>
          <p:nvPicPr>
            <p:cNvPr id="5" name="Picture 4"/>
            <p:cNvPicPr>
              <a:picLocks noChangeAspect="1"/>
            </p:cNvPicPr>
            <p:nvPr/>
          </p:nvPicPr>
          <p:blipFill rotWithShape="1">
            <a:blip r:embed="rId3"/>
            <a:srcRect t="4762" b="7142"/>
            <a:stretch/>
          </p:blipFill>
          <p:spPr>
            <a:xfrm>
              <a:off x="5560340" y="304800"/>
              <a:ext cx="3200400" cy="2819400"/>
            </a:xfrm>
            <a:prstGeom prst="rect">
              <a:avLst/>
            </a:prstGeom>
          </p:spPr>
        </p:pic>
        <p:sp>
          <p:nvSpPr>
            <p:cNvPr id="11" name="TextBox 10"/>
            <p:cNvSpPr txBox="1"/>
            <p:nvPr/>
          </p:nvSpPr>
          <p:spPr>
            <a:xfrm>
              <a:off x="7122833" y="3069223"/>
              <a:ext cx="593432" cy="338554"/>
            </a:xfrm>
            <a:prstGeom prst="rect">
              <a:avLst/>
            </a:prstGeom>
            <a:noFill/>
          </p:spPr>
          <p:txBody>
            <a:bodyPr wrap="none" rtlCol="0">
              <a:spAutoFit/>
            </a:bodyPr>
            <a:lstStyle/>
            <a:p>
              <a:r>
                <a:rPr lang="en-US" dirty="0" smtClean="0"/>
                <a:t>logP</a:t>
              </a:r>
              <a:endParaRPr lang="en-US" dirty="0"/>
            </a:p>
          </p:txBody>
        </p:sp>
        <p:sp>
          <p:nvSpPr>
            <p:cNvPr id="12" name="TextBox 11"/>
            <p:cNvSpPr txBox="1"/>
            <p:nvPr/>
          </p:nvSpPr>
          <p:spPr>
            <a:xfrm>
              <a:off x="7160540" y="57006"/>
              <a:ext cx="578172" cy="338554"/>
            </a:xfrm>
            <a:prstGeom prst="rect">
              <a:avLst/>
            </a:prstGeom>
            <a:noFill/>
          </p:spPr>
          <p:txBody>
            <a:bodyPr wrap="none" rtlCol="0">
              <a:spAutoFit/>
            </a:bodyPr>
            <a:lstStyle/>
            <a:p>
              <a:r>
                <a:rPr lang="en-US" dirty="0" smtClean="0"/>
                <a:t>EPA</a:t>
              </a:r>
              <a:endParaRPr lang="en-US" dirty="0"/>
            </a:p>
          </p:txBody>
        </p:sp>
      </p:grpSp>
      <p:grpSp>
        <p:nvGrpSpPr>
          <p:cNvPr id="15" name="Group 14"/>
          <p:cNvGrpSpPr/>
          <p:nvPr/>
        </p:nvGrpSpPr>
        <p:grpSpPr>
          <a:xfrm>
            <a:off x="5458966" y="3460016"/>
            <a:ext cx="3160997" cy="3310354"/>
            <a:chOff x="5429901" y="3395246"/>
            <a:chExt cx="3160997" cy="3310354"/>
          </a:xfrm>
        </p:grpSpPr>
        <p:pic>
          <p:nvPicPr>
            <p:cNvPr id="6" name="Picture 5"/>
            <p:cNvPicPr>
              <a:picLocks noChangeAspect="1"/>
            </p:cNvPicPr>
            <p:nvPr/>
          </p:nvPicPr>
          <p:blipFill rotWithShape="1">
            <a:blip r:embed="rId4"/>
            <a:srcRect t="7143" b="7143"/>
            <a:stretch/>
          </p:blipFill>
          <p:spPr>
            <a:xfrm>
              <a:off x="5429901" y="3733800"/>
              <a:ext cx="3160997" cy="2743200"/>
            </a:xfrm>
            <a:prstGeom prst="rect">
              <a:avLst/>
            </a:prstGeom>
          </p:spPr>
        </p:pic>
        <p:sp>
          <p:nvSpPr>
            <p:cNvPr id="13" name="TextBox 12"/>
            <p:cNvSpPr txBox="1"/>
            <p:nvPr/>
          </p:nvSpPr>
          <p:spPr>
            <a:xfrm>
              <a:off x="6672198" y="3395246"/>
              <a:ext cx="1406154" cy="338554"/>
            </a:xfrm>
            <a:prstGeom prst="rect">
              <a:avLst/>
            </a:prstGeom>
            <a:noFill/>
          </p:spPr>
          <p:txBody>
            <a:bodyPr wrap="none" rtlCol="0">
              <a:spAutoFit/>
            </a:bodyPr>
            <a:lstStyle/>
            <a:p>
              <a:r>
                <a:rPr lang="en-US" dirty="0" smtClean="0"/>
                <a:t>Oregon State</a:t>
              </a:r>
              <a:endParaRPr lang="en-US" dirty="0"/>
            </a:p>
          </p:txBody>
        </p:sp>
        <p:sp>
          <p:nvSpPr>
            <p:cNvPr id="14" name="TextBox 13"/>
            <p:cNvSpPr txBox="1"/>
            <p:nvPr/>
          </p:nvSpPr>
          <p:spPr>
            <a:xfrm>
              <a:off x="7039465" y="6367046"/>
              <a:ext cx="593432" cy="338554"/>
            </a:xfrm>
            <a:prstGeom prst="rect">
              <a:avLst/>
            </a:prstGeom>
            <a:noFill/>
          </p:spPr>
          <p:txBody>
            <a:bodyPr wrap="none" rtlCol="0">
              <a:spAutoFit/>
            </a:bodyPr>
            <a:lstStyle/>
            <a:p>
              <a:r>
                <a:rPr lang="en-US" dirty="0" smtClean="0"/>
                <a:t>logP</a:t>
              </a:r>
              <a:endParaRPr lang="en-US" dirty="0"/>
            </a:p>
          </p:txBody>
        </p:sp>
      </p:grpSp>
      <p:sp>
        <p:nvSpPr>
          <p:cNvPr id="17" name="TextBox 16"/>
          <p:cNvSpPr txBox="1"/>
          <p:nvPr/>
        </p:nvSpPr>
        <p:spPr>
          <a:xfrm>
            <a:off x="1712436" y="1123027"/>
            <a:ext cx="2955293" cy="830997"/>
          </a:xfrm>
          <a:prstGeom prst="rect">
            <a:avLst/>
          </a:prstGeom>
          <a:noFill/>
        </p:spPr>
        <p:txBody>
          <a:bodyPr wrap="square" rtlCol="0">
            <a:spAutoFit/>
          </a:bodyPr>
          <a:lstStyle/>
          <a:p>
            <a:pPr algn="ctr"/>
            <a:r>
              <a:rPr lang="en-US" dirty="0" smtClean="0"/>
              <a:t>Different protocols correlated but toxic doses can differ by 10X or more </a:t>
            </a:r>
            <a:endParaRPr lang="en-US" dirty="0"/>
          </a:p>
        </p:txBody>
      </p:sp>
    </p:spTree>
    <p:extLst>
      <p:ext uri="{BB962C8B-B14F-4D97-AF65-F5344CB8AC3E}">
        <p14:creationId xmlns:p14="http://schemas.microsoft.com/office/powerpoint/2010/main" val="222871445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503700"/>
          </a:xfrm>
        </p:spPr>
        <p:txBody>
          <a:bodyPr/>
          <a:lstStyle/>
          <a:p>
            <a:r>
              <a:rPr lang="en-US" dirty="0" smtClean="0"/>
              <a:t>Compare different measures of stress in vitro</a:t>
            </a:r>
            <a:endParaRPr lang="en-US" dirty="0"/>
          </a:p>
        </p:txBody>
      </p:sp>
      <p:sp>
        <p:nvSpPr>
          <p:cNvPr id="3" name="Slide Number Placeholder 2"/>
          <p:cNvSpPr>
            <a:spLocks noGrp="1"/>
          </p:cNvSpPr>
          <p:nvPr>
            <p:ph type="sldNum" sz="quarter" idx="10"/>
          </p:nvPr>
        </p:nvSpPr>
        <p:spPr/>
        <p:txBody>
          <a:bodyPr/>
          <a:lstStyle/>
          <a:p>
            <a:pPr>
              <a:defRPr/>
            </a:pPr>
            <a:fld id="{CAE03138-3938-4B14-B71A-3A4CF3EF07F3}" type="slidenum">
              <a:rPr lang="en-US" smtClean="0"/>
              <a:pPr>
                <a:defRPr/>
              </a:pPr>
              <a:t>37</a:t>
            </a:fld>
            <a:endParaRPr lang="en-US"/>
          </a:p>
        </p:txBody>
      </p:sp>
      <p:pic>
        <p:nvPicPr>
          <p:cNvPr id="4" name="Picture 3"/>
          <p:cNvPicPr>
            <a:picLocks noChangeAspect="1"/>
          </p:cNvPicPr>
          <p:nvPr/>
        </p:nvPicPr>
        <p:blipFill>
          <a:blip r:embed="rId2"/>
          <a:stretch>
            <a:fillRect/>
          </a:stretch>
        </p:blipFill>
        <p:spPr>
          <a:xfrm>
            <a:off x="762000" y="800100"/>
            <a:ext cx="6781800" cy="5591576"/>
          </a:xfrm>
          <a:prstGeom prst="rect">
            <a:avLst/>
          </a:prstGeom>
        </p:spPr>
      </p:pic>
    </p:spTree>
    <p:extLst>
      <p:ext uri="{BB962C8B-B14F-4D97-AF65-F5344CB8AC3E}">
        <p14:creationId xmlns:p14="http://schemas.microsoft.com/office/powerpoint/2010/main" val="415986152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705600" cy="381000"/>
          </a:xfrm>
        </p:spPr>
        <p:txBody>
          <a:bodyPr/>
          <a:lstStyle/>
          <a:p>
            <a:r>
              <a:rPr lang="en-US" dirty="0" smtClean="0"/>
              <a:t>Evaluating the model</a:t>
            </a:r>
            <a:endParaRPr lang="en-US" dirty="0"/>
          </a:p>
        </p:txBody>
      </p:sp>
      <p:sp>
        <p:nvSpPr>
          <p:cNvPr id="3" name="Slide Number Placeholder 2"/>
          <p:cNvSpPr>
            <a:spLocks noGrp="1"/>
          </p:cNvSpPr>
          <p:nvPr>
            <p:ph type="sldNum" sz="quarter" idx="10"/>
          </p:nvPr>
        </p:nvSpPr>
        <p:spPr/>
        <p:txBody>
          <a:bodyPr/>
          <a:lstStyle/>
          <a:p>
            <a:pPr>
              <a:defRPr/>
            </a:pPr>
            <a:fld id="{CAE03138-3938-4B14-B71A-3A4CF3EF07F3}" type="slidenum">
              <a:rPr lang="en-US" smtClean="0"/>
              <a:pPr>
                <a:defRPr/>
              </a:pPr>
              <a:t>38</a:t>
            </a:fld>
            <a:endParaRPr lang="en-US"/>
          </a:p>
        </p:txBody>
      </p:sp>
      <p:pic>
        <p:nvPicPr>
          <p:cNvPr id="5" name="Picture 4"/>
          <p:cNvPicPr>
            <a:picLocks noChangeAspect="1"/>
          </p:cNvPicPr>
          <p:nvPr/>
        </p:nvPicPr>
        <p:blipFill>
          <a:blip r:embed="rId2"/>
          <a:stretch>
            <a:fillRect/>
          </a:stretch>
        </p:blipFill>
        <p:spPr>
          <a:xfrm>
            <a:off x="101650" y="717140"/>
            <a:ext cx="5935798" cy="5988460"/>
          </a:xfrm>
          <a:prstGeom prst="rect">
            <a:avLst/>
          </a:prstGeom>
        </p:spPr>
      </p:pic>
      <p:pic>
        <p:nvPicPr>
          <p:cNvPr id="11" name="Picture 10"/>
          <p:cNvPicPr>
            <a:picLocks noChangeAspect="1"/>
          </p:cNvPicPr>
          <p:nvPr/>
        </p:nvPicPr>
        <p:blipFill>
          <a:blip r:embed="rId3"/>
          <a:stretch>
            <a:fillRect/>
          </a:stretch>
        </p:blipFill>
        <p:spPr>
          <a:xfrm>
            <a:off x="6004874" y="2177210"/>
            <a:ext cx="3124200" cy="3068320"/>
          </a:xfrm>
          <a:prstGeom prst="rect">
            <a:avLst/>
          </a:prstGeom>
        </p:spPr>
      </p:pic>
    </p:spTree>
    <p:extLst>
      <p:ext uri="{BB962C8B-B14F-4D97-AF65-F5344CB8AC3E}">
        <p14:creationId xmlns:p14="http://schemas.microsoft.com/office/powerpoint/2010/main" val="7105751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239000" cy="228600"/>
          </a:xfrm>
        </p:spPr>
        <p:txBody>
          <a:bodyPr/>
          <a:lstStyle/>
          <a:p>
            <a:r>
              <a:rPr lang="en-US" dirty="0" smtClean="0"/>
              <a:t>Predictive Toxicity Models</a:t>
            </a:r>
            <a:endParaRPr lang="en-US" dirty="0"/>
          </a:p>
        </p:txBody>
      </p:sp>
      <p:sp>
        <p:nvSpPr>
          <p:cNvPr id="3" name="Content Placeholder 2"/>
          <p:cNvSpPr>
            <a:spLocks noGrp="1"/>
          </p:cNvSpPr>
          <p:nvPr>
            <p:ph idx="1"/>
          </p:nvPr>
        </p:nvSpPr>
        <p:spPr>
          <a:xfrm>
            <a:off x="266700" y="1196340"/>
            <a:ext cx="8702040" cy="4724400"/>
          </a:xfrm>
        </p:spPr>
        <p:txBody>
          <a:bodyPr/>
          <a:lstStyle/>
          <a:p>
            <a:r>
              <a:rPr lang="en-US" sz="2800" dirty="0" smtClean="0"/>
              <a:t>Purely statistical</a:t>
            </a:r>
          </a:p>
          <a:p>
            <a:pPr lvl="1"/>
            <a:r>
              <a:rPr lang="en-US" dirty="0" smtClean="0"/>
              <a:t>Look for significant associations between HTS data and </a:t>
            </a:r>
            <a:r>
              <a:rPr lang="en-US" i="1" dirty="0" smtClean="0"/>
              <a:t>in vivo </a:t>
            </a:r>
            <a:r>
              <a:rPr lang="en-US" dirty="0" err="1" smtClean="0"/>
              <a:t>tox</a:t>
            </a:r>
            <a:r>
              <a:rPr lang="en-US" dirty="0" smtClean="0"/>
              <a:t> data (ToxRefDB)</a:t>
            </a:r>
          </a:p>
          <a:p>
            <a:r>
              <a:rPr lang="en-US" sz="2800" dirty="0" smtClean="0"/>
              <a:t>Purely hypothesis driven</a:t>
            </a:r>
          </a:p>
          <a:p>
            <a:pPr lvl="1"/>
            <a:r>
              <a:rPr lang="en-US" dirty="0" smtClean="0"/>
              <a:t>Build a model based on prior knowledge (e.g. and Adverse Outcome Pathway or AOP) and then see if HTS input predicts </a:t>
            </a:r>
            <a:r>
              <a:rPr lang="en-US" i="1" dirty="0" smtClean="0"/>
              <a:t>in vivo </a:t>
            </a:r>
            <a:r>
              <a:rPr lang="en-US" dirty="0" smtClean="0"/>
              <a:t>output</a:t>
            </a:r>
          </a:p>
          <a:p>
            <a:r>
              <a:rPr lang="en-US" sz="2800" dirty="0" smtClean="0"/>
              <a:t>Mixed model</a:t>
            </a:r>
          </a:p>
          <a:p>
            <a:pPr lvl="1"/>
            <a:r>
              <a:rPr lang="en-US" dirty="0" smtClean="0"/>
              <a:t>Use statistical associations to inform AOP </a:t>
            </a:r>
            <a:r>
              <a:rPr lang="en-US" dirty="0" smtClean="0"/>
              <a:t>development</a:t>
            </a:r>
            <a:endParaRPr lang="en-US" dirty="0" smtClean="0"/>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3</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0598" y="533400"/>
            <a:ext cx="5943600" cy="304800"/>
          </a:xfrm>
        </p:spPr>
        <p:txBody>
          <a:bodyPr/>
          <a:lstStyle/>
          <a:p>
            <a:r>
              <a:rPr lang="en-US" dirty="0" smtClean="0"/>
              <a:t>Issues to Consider</a:t>
            </a:r>
            <a:endParaRPr lang="en-US" dirty="0"/>
          </a:p>
        </p:txBody>
      </p:sp>
      <p:sp>
        <p:nvSpPr>
          <p:cNvPr id="4" name="Content Placeholder 3"/>
          <p:cNvSpPr>
            <a:spLocks noGrp="1"/>
          </p:cNvSpPr>
          <p:nvPr>
            <p:ph idx="1"/>
          </p:nvPr>
        </p:nvSpPr>
        <p:spPr>
          <a:xfrm>
            <a:off x="533400" y="1143000"/>
            <a:ext cx="8153400" cy="4648200"/>
          </a:xfrm>
        </p:spPr>
        <p:txBody>
          <a:bodyPr/>
          <a:lstStyle/>
          <a:p>
            <a:r>
              <a:rPr lang="en-US" sz="2400" dirty="0" smtClean="0"/>
              <a:t>Our first goal is </a:t>
            </a:r>
            <a:r>
              <a:rPr lang="en-US" sz="2400" b="1" dirty="0" smtClean="0">
                <a:solidFill>
                  <a:srgbClr val="FF0000"/>
                </a:solidFill>
              </a:rPr>
              <a:t>prediction</a:t>
            </a:r>
          </a:p>
          <a:p>
            <a:pPr lvl="1"/>
            <a:r>
              <a:rPr lang="en-US" sz="2000" dirty="0" smtClean="0"/>
              <a:t>What is the highest safe dose of a chemical?</a:t>
            </a:r>
          </a:p>
          <a:p>
            <a:pPr lvl="1"/>
            <a:r>
              <a:rPr lang="en-US" sz="2000" dirty="0" smtClean="0"/>
              <a:t>What types of harm would a chemical cause above that dose?</a:t>
            </a:r>
          </a:p>
          <a:p>
            <a:r>
              <a:rPr lang="en-US" sz="2400" dirty="0" smtClean="0"/>
              <a:t>Predictions are based on </a:t>
            </a:r>
            <a:r>
              <a:rPr lang="en-US" sz="2400" b="1" dirty="0" smtClean="0">
                <a:solidFill>
                  <a:srgbClr val="FF0000"/>
                </a:solidFill>
              </a:rPr>
              <a:t>models</a:t>
            </a:r>
          </a:p>
          <a:p>
            <a:pPr lvl="1"/>
            <a:r>
              <a:rPr lang="en-US" sz="2000" dirty="0" smtClean="0"/>
              <a:t>Computational, statistical, “mental”</a:t>
            </a:r>
          </a:p>
          <a:p>
            <a:r>
              <a:rPr lang="en-US" sz="2400" dirty="0" smtClean="0"/>
              <a:t>All models are based on </a:t>
            </a:r>
            <a:r>
              <a:rPr lang="en-US" sz="2400" b="1" dirty="0" smtClean="0">
                <a:solidFill>
                  <a:srgbClr val="FF0000"/>
                </a:solidFill>
              </a:rPr>
              <a:t>data</a:t>
            </a:r>
          </a:p>
          <a:p>
            <a:r>
              <a:rPr lang="en-US" sz="2400" dirty="0" smtClean="0"/>
              <a:t>Data is always subject to noise, variability</a:t>
            </a:r>
          </a:p>
          <a:p>
            <a:r>
              <a:rPr lang="en-US" sz="2400" dirty="0" smtClean="0"/>
              <a:t>Therefore, all predictions are subject to </a:t>
            </a:r>
            <a:r>
              <a:rPr lang="en-US" sz="2400" b="1" dirty="0" smtClean="0">
                <a:solidFill>
                  <a:srgbClr val="FF0000"/>
                </a:solidFill>
              </a:rPr>
              <a:t>uncertainty</a:t>
            </a:r>
          </a:p>
          <a:p>
            <a:endParaRPr lang="en-US" sz="2400" dirty="0" smtClean="0"/>
          </a:p>
          <a:p>
            <a:r>
              <a:rPr lang="en-US" sz="2400" dirty="0" smtClean="0"/>
              <a:t>Our second goal is estimating how uncertain our predictions are</a:t>
            </a:r>
          </a:p>
          <a:p>
            <a:endParaRPr lang="en-US" sz="2400" dirty="0" smtClean="0"/>
          </a:p>
        </p:txBody>
      </p:sp>
      <p:sp>
        <p:nvSpPr>
          <p:cNvPr id="2" name="Slide Number Placeholder 1"/>
          <p:cNvSpPr>
            <a:spLocks noGrp="1"/>
          </p:cNvSpPr>
          <p:nvPr>
            <p:ph type="sldNum" sz="quarter" idx="10"/>
          </p:nvPr>
        </p:nvSpPr>
        <p:spPr/>
        <p:txBody>
          <a:bodyPr/>
          <a:lstStyle/>
          <a:p>
            <a:pPr>
              <a:defRPr/>
            </a:pPr>
            <a:fld id="{20C94AA0-A201-4910-BA53-725AD4954C77}" type="slidenum">
              <a:rPr lang="en-US" smtClean="0"/>
              <a:pPr>
                <a:defRPr/>
              </a:pPr>
              <a:t>39</a:t>
            </a:fld>
            <a:endParaRPr lang="en-US"/>
          </a:p>
        </p:txBody>
      </p:sp>
    </p:spTree>
    <p:extLst>
      <p:ext uri="{BB962C8B-B14F-4D97-AF65-F5344CB8AC3E}">
        <p14:creationId xmlns:p14="http://schemas.microsoft.com/office/powerpoint/2010/main" val="18114110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9525" y="-19050"/>
            <a:ext cx="45720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a:xfrm>
            <a:off x="1549912" y="441121"/>
            <a:ext cx="6666451" cy="246776"/>
          </a:xfrm>
        </p:spPr>
        <p:txBody>
          <a:bodyPr/>
          <a:lstStyle/>
          <a:p>
            <a:r>
              <a:rPr lang="en-US" dirty="0" smtClean="0"/>
              <a:t>Understanding Success and Failure</a:t>
            </a:r>
            <a:endParaRPr lang="en-US" dirty="0"/>
          </a:p>
        </p:txBody>
      </p:sp>
      <p:sp>
        <p:nvSpPr>
          <p:cNvPr id="3" name="Content Placeholder 2"/>
          <p:cNvSpPr>
            <a:spLocks noGrp="1"/>
          </p:cNvSpPr>
          <p:nvPr>
            <p:ph idx="1"/>
          </p:nvPr>
        </p:nvSpPr>
        <p:spPr>
          <a:xfrm>
            <a:off x="1000435" y="1110842"/>
            <a:ext cx="8163885" cy="4724400"/>
          </a:xfrm>
        </p:spPr>
        <p:txBody>
          <a:bodyPr/>
          <a:lstStyle/>
          <a:p>
            <a:r>
              <a:rPr lang="en-US" dirty="0" smtClean="0"/>
              <a:t>Why</a:t>
            </a:r>
            <a:r>
              <a:rPr lang="en-US" i="1" dirty="0" smtClean="0"/>
              <a:t> In vitro </a:t>
            </a:r>
            <a:r>
              <a:rPr lang="en-US" dirty="0" smtClean="0"/>
              <a:t>to </a:t>
            </a:r>
            <a:r>
              <a:rPr lang="en-US" i="1" dirty="0" smtClean="0"/>
              <a:t>in vivo </a:t>
            </a:r>
            <a:r>
              <a:rPr lang="en-US" dirty="0" smtClean="0"/>
              <a:t>can work:</a:t>
            </a:r>
          </a:p>
          <a:p>
            <a:pPr lvl="1"/>
            <a:r>
              <a:rPr lang="en-US" dirty="0" smtClean="0"/>
              <a:t>Chemicals cause effects through direct molecular interactions that we can measure with </a:t>
            </a:r>
            <a:r>
              <a:rPr lang="en-US" i="1" dirty="0" smtClean="0"/>
              <a:t>in vitro </a:t>
            </a:r>
            <a:r>
              <a:rPr lang="en-US" dirty="0" smtClean="0"/>
              <a:t>assays</a:t>
            </a:r>
          </a:p>
          <a:p>
            <a:pPr lvl="1"/>
            <a:endParaRPr lang="en-US" dirty="0" smtClean="0"/>
          </a:p>
          <a:p>
            <a:r>
              <a:rPr lang="en-US" dirty="0" smtClean="0"/>
              <a:t>Why </a:t>
            </a:r>
            <a:r>
              <a:rPr lang="en-US" i="1" dirty="0" smtClean="0"/>
              <a:t>in vitro </a:t>
            </a:r>
            <a:r>
              <a:rPr lang="en-US" dirty="0" smtClean="0"/>
              <a:t>to </a:t>
            </a:r>
            <a:r>
              <a:rPr lang="en-US" i="1" dirty="0" smtClean="0"/>
              <a:t>in vivo </a:t>
            </a:r>
            <a:r>
              <a:rPr lang="en-US" dirty="0" smtClean="0"/>
              <a:t>does not always work:</a:t>
            </a:r>
          </a:p>
          <a:p>
            <a:pPr lvl="1"/>
            <a:r>
              <a:rPr lang="en-US" dirty="0" smtClean="0"/>
              <a:t>Pharmacokinetics issues:  biotransformation, clearance (</a:t>
            </a:r>
            <a:r>
              <a:rPr lang="en-US" b="1" dirty="0" smtClean="0">
                <a:solidFill>
                  <a:srgbClr val="00FFCC"/>
                </a:solidFill>
              </a:rPr>
              <a:t>FP</a:t>
            </a:r>
            <a:r>
              <a:rPr lang="en-US" b="1" dirty="0" smtClean="0"/>
              <a:t>, </a:t>
            </a:r>
            <a:r>
              <a:rPr lang="en-US" b="1" dirty="0" smtClean="0">
                <a:solidFill>
                  <a:srgbClr val="FF0000"/>
                </a:solidFill>
              </a:rPr>
              <a:t>FN</a:t>
            </a:r>
            <a:r>
              <a:rPr lang="en-US" dirty="0" smtClean="0"/>
              <a:t>)</a:t>
            </a:r>
          </a:p>
          <a:p>
            <a:pPr lvl="1"/>
            <a:r>
              <a:rPr lang="en-US" dirty="0" smtClean="0"/>
              <a:t>Assay coverage: don’t have all the right assays (</a:t>
            </a:r>
            <a:r>
              <a:rPr lang="en-US" b="1" dirty="0" smtClean="0">
                <a:solidFill>
                  <a:srgbClr val="FF0000"/>
                </a:solidFill>
              </a:rPr>
              <a:t>FN</a:t>
            </a:r>
            <a:r>
              <a:rPr lang="en-US" dirty="0" smtClean="0"/>
              <a:t>)</a:t>
            </a:r>
          </a:p>
          <a:p>
            <a:pPr lvl="1"/>
            <a:r>
              <a:rPr lang="en-US" dirty="0" smtClean="0"/>
              <a:t>Tissue issues: may need multi-cellular networks and physiological signaling  (</a:t>
            </a:r>
            <a:r>
              <a:rPr lang="en-US" b="1" dirty="0" smtClean="0">
                <a:solidFill>
                  <a:srgbClr val="FF0000"/>
                </a:solidFill>
              </a:rPr>
              <a:t>FN</a:t>
            </a:r>
            <a:r>
              <a:rPr lang="en-US" dirty="0" smtClean="0"/>
              <a:t>)</a:t>
            </a:r>
          </a:p>
          <a:p>
            <a:pPr lvl="1"/>
            <a:r>
              <a:rPr lang="en-US" dirty="0" smtClean="0"/>
              <a:t>Statistical power issues: need enough chemicals acting through a given MOA to be able to build and test model (</a:t>
            </a:r>
            <a:r>
              <a:rPr lang="en-US" b="1" dirty="0" smtClean="0">
                <a:solidFill>
                  <a:srgbClr val="FF0000"/>
                </a:solidFill>
              </a:rPr>
              <a:t>FN</a:t>
            </a:r>
            <a:r>
              <a:rPr lang="en-US" dirty="0" smtClean="0"/>
              <a:t>)</a:t>
            </a:r>
          </a:p>
          <a:p>
            <a:pPr lvl="1"/>
            <a:r>
              <a:rPr lang="en-US" dirty="0" smtClean="0"/>
              <a:t>Homeostasis: A multi-cellular system may adapt to initial insult (</a:t>
            </a:r>
            <a:r>
              <a:rPr lang="en-US" b="1" dirty="0" smtClean="0">
                <a:solidFill>
                  <a:srgbClr val="00FFCC"/>
                </a:solidFill>
              </a:rPr>
              <a:t>FP</a:t>
            </a:r>
            <a:r>
              <a:rPr lang="en-US" dirty="0" smtClean="0"/>
              <a:t>)</a:t>
            </a:r>
          </a:p>
          <a:p>
            <a:pPr lvl="1"/>
            <a:r>
              <a:rPr lang="en-US" i="1" dirty="0" smtClean="0"/>
              <a:t>In vitro </a:t>
            </a:r>
            <a:r>
              <a:rPr lang="en-US" dirty="0" smtClean="0"/>
              <a:t>assays are not perfect! (</a:t>
            </a:r>
            <a:r>
              <a:rPr lang="en-US" b="1" dirty="0" smtClean="0">
                <a:solidFill>
                  <a:srgbClr val="00FFCC"/>
                </a:solidFill>
              </a:rPr>
              <a:t>FP</a:t>
            </a:r>
            <a:r>
              <a:rPr lang="en-US" dirty="0" smtClean="0"/>
              <a:t>, </a:t>
            </a:r>
            <a:r>
              <a:rPr lang="en-US" b="1" dirty="0" smtClean="0">
                <a:solidFill>
                  <a:srgbClr val="FF0000"/>
                </a:solidFill>
              </a:rPr>
              <a:t>FN</a:t>
            </a:r>
            <a:r>
              <a:rPr lang="en-US" dirty="0" smtClean="0"/>
              <a:t>)</a:t>
            </a:r>
          </a:p>
          <a:p>
            <a:pPr lvl="1"/>
            <a:r>
              <a:rPr lang="en-US" i="1" dirty="0" smtClean="0"/>
              <a:t>In vivo </a:t>
            </a:r>
            <a:r>
              <a:rPr lang="en-US" dirty="0" smtClean="0"/>
              <a:t>rodent data is not perfect! (</a:t>
            </a:r>
            <a:r>
              <a:rPr lang="en-US" b="1" dirty="0" smtClean="0">
                <a:solidFill>
                  <a:srgbClr val="00FFCC"/>
                </a:solidFill>
              </a:rPr>
              <a:t>FP</a:t>
            </a:r>
            <a:r>
              <a:rPr lang="en-US" dirty="0" smtClean="0"/>
              <a:t>, </a:t>
            </a:r>
            <a:r>
              <a:rPr lang="en-US" b="1" dirty="0" smtClean="0">
                <a:solidFill>
                  <a:srgbClr val="FF0000"/>
                </a:solidFill>
              </a:rPr>
              <a:t>FN</a:t>
            </a:r>
            <a:r>
              <a:rPr lang="en-US" dirty="0" smtClean="0"/>
              <a:t>)</a:t>
            </a:r>
          </a:p>
          <a:p>
            <a:endParaRPr lang="en-US" dirty="0" smtClean="0"/>
          </a:p>
          <a:p>
            <a:endParaRPr lang="en-US" dirty="0" smtClean="0"/>
          </a:p>
        </p:txBody>
      </p:sp>
      <p:sp>
        <p:nvSpPr>
          <p:cNvPr id="4" name="Slide Number Placeholder 3"/>
          <p:cNvSpPr>
            <a:spLocks noGrp="1"/>
          </p:cNvSpPr>
          <p:nvPr>
            <p:ph type="sldNum" sz="quarter" idx="10"/>
          </p:nvPr>
        </p:nvSpPr>
        <p:spPr>
          <a:xfrm>
            <a:off x="6573520" y="6224588"/>
            <a:ext cx="1905000" cy="228600"/>
          </a:xfrm>
        </p:spPr>
        <p:txBody>
          <a:bodyPr/>
          <a:lstStyle/>
          <a:p>
            <a:pPr>
              <a:defRPr/>
            </a:pPr>
            <a:fld id="{46B73DBA-4F12-402C-AFC3-E98E4E1745A8}" type="slidenum">
              <a:rPr lang="en-US" smtClean="0"/>
              <a:pPr>
                <a:defRPr/>
              </a:pPr>
              <a:t>40</a:t>
            </a:fld>
            <a:endParaRPr lang="en-US"/>
          </a:p>
        </p:txBody>
      </p:sp>
      <p:grpSp>
        <p:nvGrpSpPr>
          <p:cNvPr id="13" name="Group 12"/>
          <p:cNvGrpSpPr/>
          <p:nvPr/>
        </p:nvGrpSpPr>
        <p:grpSpPr>
          <a:xfrm>
            <a:off x="68580" y="3096539"/>
            <a:ext cx="1376540" cy="2320955"/>
            <a:chOff x="0" y="3078759"/>
            <a:chExt cx="1356220" cy="2320955"/>
          </a:xfrm>
        </p:grpSpPr>
        <p:sp>
          <p:nvSpPr>
            <p:cNvPr id="5" name="TextBox 4"/>
            <p:cNvSpPr txBox="1"/>
            <p:nvPr/>
          </p:nvSpPr>
          <p:spPr>
            <a:xfrm>
              <a:off x="0" y="3556931"/>
              <a:ext cx="1069524" cy="646331"/>
            </a:xfrm>
            <a:prstGeom prst="rect">
              <a:avLst/>
            </a:prstGeom>
            <a:noFill/>
          </p:spPr>
          <p:txBody>
            <a:bodyPr wrap="none" rtlCol="0">
              <a:spAutoFit/>
            </a:bodyPr>
            <a:lstStyle/>
            <a:p>
              <a:r>
                <a:rPr lang="en-US" sz="1800" dirty="0" smtClean="0"/>
                <a:t>Systems</a:t>
              </a:r>
            </a:p>
            <a:p>
              <a:r>
                <a:rPr lang="en-US" sz="1800" dirty="0" smtClean="0"/>
                <a:t>Models</a:t>
              </a:r>
              <a:endParaRPr lang="en-US" sz="1800" dirty="0"/>
            </a:p>
          </p:txBody>
        </p:sp>
        <p:grpSp>
          <p:nvGrpSpPr>
            <p:cNvPr id="11" name="Group 10"/>
            <p:cNvGrpSpPr/>
            <p:nvPr/>
          </p:nvGrpSpPr>
          <p:grpSpPr>
            <a:xfrm>
              <a:off x="1075190" y="3078759"/>
              <a:ext cx="281030" cy="2320955"/>
              <a:chOff x="1075190" y="3078759"/>
              <a:chExt cx="281030" cy="2320955"/>
            </a:xfrm>
          </p:grpSpPr>
          <p:sp>
            <p:nvSpPr>
              <p:cNvPr id="6" name="5-Point Star 5"/>
              <p:cNvSpPr/>
              <p:nvPr/>
            </p:nvSpPr>
            <p:spPr bwMode="auto">
              <a:xfrm>
                <a:off x="1082181" y="3078759"/>
                <a:ext cx="243280" cy="226503"/>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5-Point Star 6"/>
              <p:cNvSpPr/>
              <p:nvPr/>
            </p:nvSpPr>
            <p:spPr bwMode="auto">
              <a:xfrm>
                <a:off x="1075190" y="3449273"/>
                <a:ext cx="243280" cy="226503"/>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5-Point Star 7"/>
              <p:cNvSpPr/>
              <p:nvPr/>
            </p:nvSpPr>
            <p:spPr bwMode="auto">
              <a:xfrm>
                <a:off x="1084977" y="3811398"/>
                <a:ext cx="243280" cy="226503"/>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5-Point Star 8"/>
              <p:cNvSpPr/>
              <p:nvPr/>
            </p:nvSpPr>
            <p:spPr bwMode="auto">
              <a:xfrm>
                <a:off x="1111542" y="4483916"/>
                <a:ext cx="243280" cy="226503"/>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5-Point Star 9"/>
              <p:cNvSpPr/>
              <p:nvPr/>
            </p:nvSpPr>
            <p:spPr bwMode="auto">
              <a:xfrm>
                <a:off x="1112940" y="5173211"/>
                <a:ext cx="243280" cy="226503"/>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1" charset="-128"/>
                </a:endParaRPr>
              </a:p>
            </p:txBody>
          </p:sp>
        </p:grpSp>
      </p:grpSp>
    </p:spTree>
    <p:extLst>
      <p:ext uri="{BB962C8B-B14F-4D97-AF65-F5344CB8AC3E}">
        <p14:creationId xmlns:p14="http://schemas.microsoft.com/office/powerpoint/2010/main" val="347511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010401" cy="255165"/>
          </a:xfrm>
        </p:spPr>
        <p:txBody>
          <a:bodyPr/>
          <a:lstStyle/>
          <a:p>
            <a:r>
              <a:rPr lang="en-US" dirty="0" smtClean="0"/>
              <a:t>Initial Prioritization Application: EDSP21</a:t>
            </a:r>
            <a:endParaRPr lang="en-US" dirty="0"/>
          </a:p>
        </p:txBody>
      </p:sp>
      <p:sp>
        <p:nvSpPr>
          <p:cNvPr id="3" name="Content Placeholder 2"/>
          <p:cNvSpPr>
            <a:spLocks noGrp="1"/>
          </p:cNvSpPr>
          <p:nvPr>
            <p:ph idx="1"/>
          </p:nvPr>
        </p:nvSpPr>
        <p:spPr>
          <a:xfrm>
            <a:off x="720055" y="1018563"/>
            <a:ext cx="7848600" cy="4724400"/>
          </a:xfrm>
        </p:spPr>
        <p:txBody>
          <a:bodyPr/>
          <a:lstStyle/>
          <a:p>
            <a:pPr marL="0" indent="0">
              <a:buNone/>
            </a:pPr>
            <a:r>
              <a:rPr lang="en-US" dirty="0" smtClean="0"/>
              <a:t>Use high-throughput </a:t>
            </a:r>
            <a:r>
              <a:rPr lang="en-US" i="1" dirty="0" smtClean="0"/>
              <a:t>in vitro </a:t>
            </a:r>
            <a:r>
              <a:rPr lang="en-US" dirty="0" smtClean="0"/>
              <a:t>assays</a:t>
            </a:r>
            <a:r>
              <a:rPr lang="en-US" i="1" dirty="0" smtClean="0"/>
              <a:t> </a:t>
            </a:r>
            <a:r>
              <a:rPr lang="en-US" dirty="0" smtClean="0"/>
              <a:t>and modeling tools to prioritize chemicals for EDSP Tier 1 screening assays</a:t>
            </a:r>
            <a:endParaRPr lang="en-US" dirty="0"/>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4</a:t>
            </a:fld>
            <a:endParaRPr lang="en-US" sz="1000" b="1" kern="1200" dirty="0">
              <a:solidFill>
                <a:srgbClr val="003F69"/>
              </a:solidFill>
              <a:latin typeface="Arial" charset="0"/>
              <a:ea typeface="ＭＳ Ｐゴシック" pitchFamily="1" charset="-128"/>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389602" y="2416028"/>
            <a:ext cx="8563406" cy="4303553"/>
          </a:xfrm>
          <a:prstGeom prst="rect">
            <a:avLst/>
          </a:prstGeom>
          <a:noFill/>
          <a:ln w="9525">
            <a:noFill/>
            <a:miter lim="800000"/>
            <a:headEnd/>
            <a:tailEnd/>
          </a:ln>
          <a:effectLst/>
        </p:spPr>
      </p:pic>
    </p:spTree>
    <p:extLst>
      <p:ext uri="{BB962C8B-B14F-4D97-AF65-F5344CB8AC3E}">
        <p14:creationId xmlns:p14="http://schemas.microsoft.com/office/powerpoint/2010/main" val="140792705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rmAutofit/>
          </a:bodyPr>
          <a:lstStyle/>
          <a:p>
            <a:r>
              <a:rPr lang="en-US" sz="3200" i="1" dirty="0" smtClean="0"/>
              <a:t>In Vitro </a:t>
            </a:r>
            <a:r>
              <a:rPr lang="en-US" sz="3200" dirty="0" smtClean="0"/>
              <a:t>Estrogen Receptor Model</a:t>
            </a:r>
            <a:r>
              <a:rPr lang="en-US" sz="2400" dirty="0" smtClean="0"/>
              <a:t/>
            </a:r>
            <a:br>
              <a:rPr lang="en-US" sz="2400" dirty="0" smtClean="0"/>
            </a:br>
            <a:r>
              <a:rPr lang="en-US" sz="2400" dirty="0" smtClean="0"/>
              <a:t>Combines results from multiple in vitro assays</a:t>
            </a:r>
            <a:endParaRPr lang="en-US" sz="2000" dirty="0"/>
          </a:p>
        </p:txBody>
      </p:sp>
      <p:sp>
        <p:nvSpPr>
          <p:cNvPr id="2" name="Slide Number Placeholder 1"/>
          <p:cNvSpPr>
            <a:spLocks noGrp="1"/>
          </p:cNvSpPr>
          <p:nvPr>
            <p:ph type="sldNum" sz="quarter" idx="4294967295"/>
          </p:nvPr>
        </p:nvSpPr>
        <p:spPr>
          <a:xfrm>
            <a:off x="8153400" y="6477000"/>
            <a:ext cx="834390" cy="304800"/>
          </a:xfrm>
          <a:prstGeom prst="rect">
            <a:avLst/>
          </a:prstGeom>
        </p:spPr>
        <p:txBody>
          <a:bodyPr/>
          <a:lstStyle/>
          <a:p>
            <a:pPr eaLnBrk="0" hangingPunct="0">
              <a:defRPr/>
            </a:pPr>
            <a:fld id="{192D3D37-D3A3-40C7-BBB9-7B56940D5093}" type="slidenum">
              <a:rPr lang="en-US" smtClean="0"/>
              <a:pPr eaLnBrk="0" hangingPunct="0">
                <a:defRPr/>
              </a:pPr>
              <a:t>5</a:t>
            </a:fld>
            <a:endParaRPr lang="en-US" dirty="0"/>
          </a:p>
        </p:txBody>
      </p:sp>
      <p:sp>
        <p:nvSpPr>
          <p:cNvPr id="5" name="TextBox 4"/>
          <p:cNvSpPr txBox="1"/>
          <p:nvPr/>
        </p:nvSpPr>
        <p:spPr>
          <a:xfrm>
            <a:off x="152400" y="1079369"/>
            <a:ext cx="6310445" cy="5262979"/>
          </a:xfrm>
          <a:prstGeom prst="rect">
            <a:avLst/>
          </a:prstGeom>
          <a:noFill/>
        </p:spPr>
        <p:txBody>
          <a:bodyPr wrap="none" rtlCol="0">
            <a:spAutoFit/>
          </a:bodyPr>
          <a:lstStyle/>
          <a:p>
            <a:pPr marL="342900" indent="-342900">
              <a:buFont typeface="Arial"/>
              <a:buChar char="•"/>
            </a:pPr>
            <a:r>
              <a:rPr lang="en-US" sz="2400" dirty="0" smtClean="0"/>
              <a:t>Use multiple assays per pathway</a:t>
            </a:r>
          </a:p>
          <a:p>
            <a:pPr marL="800100" lvl="1" indent="-342900">
              <a:buFont typeface="Arial"/>
              <a:buChar char="•"/>
            </a:pPr>
            <a:r>
              <a:rPr lang="en-US" sz="2400" dirty="0" smtClean="0"/>
              <a:t>Different technologies</a:t>
            </a:r>
          </a:p>
          <a:p>
            <a:pPr marL="800100" lvl="1" indent="-342900">
              <a:buFont typeface="Arial"/>
              <a:buChar char="•"/>
            </a:pPr>
            <a:r>
              <a:rPr lang="en-US" sz="2400" dirty="0" smtClean="0"/>
              <a:t>Different points in pathway</a:t>
            </a:r>
          </a:p>
          <a:p>
            <a:pPr marL="342900" indent="-342900">
              <a:buFont typeface="Arial"/>
              <a:buChar char="•"/>
            </a:pPr>
            <a:endParaRPr lang="en-US" sz="2400" dirty="0"/>
          </a:p>
          <a:p>
            <a:pPr marL="342900" indent="-342900">
              <a:buFont typeface="Arial"/>
              <a:buChar char="•"/>
            </a:pPr>
            <a:r>
              <a:rPr lang="en-US" sz="2400" dirty="0" smtClean="0"/>
              <a:t>No assay is perfect</a:t>
            </a:r>
          </a:p>
          <a:p>
            <a:pPr marL="800100" lvl="1" indent="-342900">
              <a:buFont typeface="Arial"/>
              <a:buChar char="•"/>
            </a:pPr>
            <a:r>
              <a:rPr lang="en-US" sz="2400" dirty="0" smtClean="0"/>
              <a:t>Assay Interference</a:t>
            </a:r>
          </a:p>
          <a:p>
            <a:pPr marL="800100" lvl="1" indent="-342900">
              <a:buFont typeface="Arial"/>
              <a:buChar char="•"/>
            </a:pPr>
            <a:r>
              <a:rPr lang="en-US" sz="2400" dirty="0" smtClean="0"/>
              <a:t>Noise</a:t>
            </a:r>
          </a:p>
          <a:p>
            <a:pPr marL="800100" lvl="1" indent="-342900">
              <a:buFont typeface="Arial"/>
              <a:buChar char="•"/>
            </a:pPr>
            <a:endParaRPr lang="en-US" sz="2400" dirty="0"/>
          </a:p>
          <a:p>
            <a:pPr marL="342900" indent="-342900">
              <a:buFont typeface="Arial"/>
              <a:buChar char="•"/>
            </a:pPr>
            <a:r>
              <a:rPr lang="en-US" sz="2400" dirty="0" smtClean="0"/>
              <a:t>Use model to integrate assays</a:t>
            </a:r>
          </a:p>
          <a:p>
            <a:pPr marL="342900" indent="-342900">
              <a:buFont typeface="Arial"/>
              <a:buChar char="•"/>
            </a:pPr>
            <a:endParaRPr lang="en-US" sz="2400" dirty="0"/>
          </a:p>
          <a:p>
            <a:pPr marL="342900" indent="-342900">
              <a:buFont typeface="Arial"/>
              <a:buChar char="•"/>
            </a:pPr>
            <a:r>
              <a:rPr lang="en-US" sz="2400" dirty="0" smtClean="0"/>
              <a:t>Evaluate model against reference chemicals</a:t>
            </a:r>
          </a:p>
          <a:p>
            <a:pPr marL="342900" indent="-342900">
              <a:buFont typeface="Arial"/>
              <a:buChar char="•"/>
            </a:pPr>
            <a:endParaRPr lang="en-US" sz="2400" dirty="0" smtClean="0"/>
          </a:p>
          <a:p>
            <a:pPr marL="342900" indent="-342900">
              <a:buFont typeface="Arial"/>
              <a:buChar char="•"/>
            </a:pPr>
            <a:r>
              <a:rPr lang="en-US" sz="2400" dirty="0" smtClean="0"/>
              <a:t>Methodology being applied to other pathways</a:t>
            </a:r>
          </a:p>
          <a:p>
            <a:endParaRPr lang="en-US" sz="2400" dirty="0"/>
          </a:p>
        </p:txBody>
      </p:sp>
      <p:pic>
        <p:nvPicPr>
          <p:cNvPr id="6" name="Picture 5"/>
          <p:cNvPicPr>
            <a:picLocks noChangeAspect="1"/>
          </p:cNvPicPr>
          <p:nvPr/>
        </p:nvPicPr>
        <p:blipFill>
          <a:blip r:embed="rId2"/>
          <a:stretch>
            <a:fillRect/>
          </a:stretch>
        </p:blipFill>
        <p:spPr>
          <a:xfrm>
            <a:off x="4852035" y="1524000"/>
            <a:ext cx="4263390" cy="3367263"/>
          </a:xfrm>
          <a:prstGeom prst="rect">
            <a:avLst/>
          </a:prstGeom>
        </p:spPr>
      </p:pic>
    </p:spTree>
    <p:extLst>
      <p:ext uri="{BB962C8B-B14F-4D97-AF65-F5344CB8AC3E}">
        <p14:creationId xmlns:p14="http://schemas.microsoft.com/office/powerpoint/2010/main" val="373680183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p:spPr>
        <p:txBody>
          <a:bodyPr/>
          <a:lstStyle/>
          <a:p>
            <a:fld id="{B3E979BE-983C-4756-BCFF-8D315AADF664}" type="slidenum">
              <a:rPr lang="en-US" smtClean="0">
                <a:latin typeface="Arial" pitchFamily="34" charset="0"/>
                <a:ea typeface="ＭＳ Ｐゴシック"/>
                <a:cs typeface="ＭＳ Ｐゴシック"/>
              </a:rPr>
              <a:pPr/>
              <a:t>6</a:t>
            </a:fld>
            <a:endParaRPr lang="en-US" smtClean="0">
              <a:latin typeface="Arial" pitchFamily="34" charset="0"/>
              <a:ea typeface="ＭＳ Ｐゴシック"/>
              <a:cs typeface="ＭＳ Ｐゴシック"/>
            </a:endParaRPr>
          </a:p>
        </p:txBody>
      </p:sp>
      <p:pic>
        <p:nvPicPr>
          <p:cNvPr id="32771" name="Picture 2" descr="body"/>
          <p:cNvPicPr>
            <a:picLocks noChangeAspect="1" noChangeArrowheads="1"/>
          </p:cNvPicPr>
          <p:nvPr/>
        </p:nvPicPr>
        <p:blipFill>
          <a:blip r:embed="rId2" cstate="print"/>
          <a:srcRect/>
          <a:stretch>
            <a:fillRect/>
          </a:stretch>
        </p:blipFill>
        <p:spPr bwMode="auto">
          <a:xfrm>
            <a:off x="990600" y="1828800"/>
            <a:ext cx="730250" cy="2057400"/>
          </a:xfrm>
          <a:prstGeom prst="rect">
            <a:avLst/>
          </a:prstGeom>
          <a:noFill/>
          <a:ln w="9525">
            <a:noFill/>
            <a:miter lim="800000"/>
            <a:headEnd/>
            <a:tailEnd/>
          </a:ln>
        </p:spPr>
      </p:pic>
      <p:pic>
        <p:nvPicPr>
          <p:cNvPr id="32772" name="Picture 3" descr="rat2"/>
          <p:cNvPicPr>
            <a:picLocks noChangeAspect="1" noChangeArrowheads="1"/>
          </p:cNvPicPr>
          <p:nvPr/>
        </p:nvPicPr>
        <p:blipFill>
          <a:blip r:embed="rId3" cstate="print"/>
          <a:srcRect/>
          <a:stretch>
            <a:fillRect/>
          </a:stretch>
        </p:blipFill>
        <p:spPr bwMode="auto">
          <a:xfrm>
            <a:off x="2057400" y="2743200"/>
            <a:ext cx="1371600" cy="663575"/>
          </a:xfrm>
          <a:prstGeom prst="rect">
            <a:avLst/>
          </a:prstGeom>
          <a:noFill/>
          <a:ln w="9525">
            <a:noFill/>
            <a:miter lim="800000"/>
            <a:headEnd/>
            <a:tailEnd/>
          </a:ln>
        </p:spPr>
      </p:pic>
      <p:pic>
        <p:nvPicPr>
          <p:cNvPr id="32773" name="Picture 4" descr="c_elegans"/>
          <p:cNvPicPr>
            <a:picLocks noChangeAspect="1" noChangeArrowheads="1"/>
          </p:cNvPicPr>
          <p:nvPr/>
        </p:nvPicPr>
        <p:blipFill>
          <a:blip r:embed="rId4" cstate="print"/>
          <a:srcRect/>
          <a:stretch>
            <a:fillRect/>
          </a:stretch>
        </p:blipFill>
        <p:spPr bwMode="auto">
          <a:xfrm>
            <a:off x="3733800" y="2636838"/>
            <a:ext cx="1066800" cy="912812"/>
          </a:xfrm>
          <a:prstGeom prst="rect">
            <a:avLst/>
          </a:prstGeom>
          <a:noFill/>
          <a:ln w="9525">
            <a:noFill/>
            <a:miter lim="800000"/>
            <a:headEnd/>
            <a:tailEnd/>
          </a:ln>
        </p:spPr>
      </p:pic>
      <p:pic>
        <p:nvPicPr>
          <p:cNvPr id="32774" name="Picture 5" descr="zebrafish"/>
          <p:cNvPicPr>
            <a:picLocks noChangeAspect="1" noChangeArrowheads="1"/>
          </p:cNvPicPr>
          <p:nvPr/>
        </p:nvPicPr>
        <p:blipFill>
          <a:blip r:embed="rId5" cstate="print"/>
          <a:srcRect/>
          <a:stretch>
            <a:fillRect/>
          </a:stretch>
        </p:blipFill>
        <p:spPr bwMode="auto">
          <a:xfrm>
            <a:off x="3657600" y="3625850"/>
            <a:ext cx="1219200" cy="528638"/>
          </a:xfrm>
          <a:prstGeom prst="rect">
            <a:avLst/>
          </a:prstGeom>
          <a:noFill/>
          <a:ln w="9525">
            <a:noFill/>
            <a:miter lim="800000"/>
            <a:headEnd/>
            <a:tailEnd/>
          </a:ln>
        </p:spPr>
      </p:pic>
      <p:pic>
        <p:nvPicPr>
          <p:cNvPr id="32775" name="Picture 6" descr="Astrocytemod"/>
          <p:cNvPicPr>
            <a:picLocks noChangeAspect="1" noChangeArrowheads="1"/>
          </p:cNvPicPr>
          <p:nvPr/>
        </p:nvPicPr>
        <p:blipFill>
          <a:blip r:embed="rId6" cstate="print"/>
          <a:srcRect/>
          <a:stretch>
            <a:fillRect/>
          </a:stretch>
        </p:blipFill>
        <p:spPr bwMode="auto">
          <a:xfrm>
            <a:off x="5105400" y="1752600"/>
            <a:ext cx="990600" cy="990600"/>
          </a:xfrm>
          <a:prstGeom prst="rect">
            <a:avLst/>
          </a:prstGeom>
          <a:noFill/>
          <a:ln w="9525">
            <a:noFill/>
            <a:miter lim="800000"/>
            <a:headEnd/>
            <a:tailEnd/>
          </a:ln>
        </p:spPr>
      </p:pic>
      <p:pic>
        <p:nvPicPr>
          <p:cNvPr id="32776" name="Picture 7" descr="helapclarge"/>
          <p:cNvPicPr>
            <a:picLocks noChangeAspect="1" noChangeArrowheads="1"/>
          </p:cNvPicPr>
          <p:nvPr/>
        </p:nvPicPr>
        <p:blipFill>
          <a:blip r:embed="rId7" cstate="print"/>
          <a:srcRect/>
          <a:stretch>
            <a:fillRect/>
          </a:stretch>
        </p:blipFill>
        <p:spPr bwMode="auto">
          <a:xfrm>
            <a:off x="6400800" y="1905000"/>
            <a:ext cx="1066800" cy="838200"/>
          </a:xfrm>
          <a:prstGeom prst="rect">
            <a:avLst/>
          </a:prstGeom>
          <a:noFill/>
          <a:ln w="9525">
            <a:noFill/>
            <a:miter lim="800000"/>
            <a:headEnd/>
            <a:tailEnd/>
          </a:ln>
        </p:spPr>
      </p:pic>
      <p:pic>
        <p:nvPicPr>
          <p:cNvPr id="32777" name="Picture 8" descr="3t3cells1small"/>
          <p:cNvPicPr>
            <a:picLocks noChangeAspect="1" noChangeArrowheads="1"/>
          </p:cNvPicPr>
          <p:nvPr/>
        </p:nvPicPr>
        <p:blipFill>
          <a:blip r:embed="rId8" cstate="print"/>
          <a:srcRect/>
          <a:stretch>
            <a:fillRect/>
          </a:stretch>
        </p:blipFill>
        <p:spPr bwMode="auto">
          <a:xfrm>
            <a:off x="6400800" y="2895600"/>
            <a:ext cx="1066800" cy="838200"/>
          </a:xfrm>
          <a:prstGeom prst="rect">
            <a:avLst/>
          </a:prstGeom>
          <a:noFill/>
          <a:ln w="9525">
            <a:noFill/>
            <a:miter lim="800000"/>
            <a:headEnd/>
            <a:tailEnd/>
          </a:ln>
        </p:spPr>
      </p:pic>
      <p:pic>
        <p:nvPicPr>
          <p:cNvPr id="32778" name="Picture 9" descr="testendo5"/>
          <p:cNvPicPr>
            <a:picLocks noChangeAspect="1" noChangeArrowheads="1" noCrop="1"/>
          </p:cNvPicPr>
          <p:nvPr/>
        </p:nvPicPr>
        <p:blipFill>
          <a:blip r:embed="rId9" cstate="print"/>
          <a:srcRect/>
          <a:stretch>
            <a:fillRect/>
          </a:stretch>
        </p:blipFill>
        <p:spPr bwMode="auto">
          <a:xfrm>
            <a:off x="7620000" y="1828800"/>
            <a:ext cx="990600" cy="869950"/>
          </a:xfrm>
          <a:prstGeom prst="rect">
            <a:avLst/>
          </a:prstGeom>
          <a:noFill/>
          <a:ln w="9525">
            <a:noFill/>
            <a:miter lim="800000"/>
            <a:headEnd/>
            <a:tailEnd/>
          </a:ln>
        </p:spPr>
      </p:pic>
      <p:pic>
        <p:nvPicPr>
          <p:cNvPr id="32779" name="Picture 10" descr="ribbon3-w"/>
          <p:cNvPicPr>
            <a:picLocks noChangeAspect="1" noChangeArrowheads="1"/>
          </p:cNvPicPr>
          <p:nvPr/>
        </p:nvPicPr>
        <p:blipFill>
          <a:blip r:embed="rId10" cstate="print"/>
          <a:srcRect/>
          <a:stretch>
            <a:fillRect/>
          </a:stretch>
        </p:blipFill>
        <p:spPr bwMode="auto">
          <a:xfrm>
            <a:off x="7620000" y="2743200"/>
            <a:ext cx="990600" cy="990600"/>
          </a:xfrm>
          <a:prstGeom prst="rect">
            <a:avLst/>
          </a:prstGeom>
          <a:noFill/>
          <a:ln w="9525">
            <a:noFill/>
            <a:miter lim="800000"/>
            <a:headEnd/>
            <a:tailEnd/>
          </a:ln>
        </p:spPr>
      </p:pic>
      <p:pic>
        <p:nvPicPr>
          <p:cNvPr id="32780" name="Picture 11" descr="mouse"/>
          <p:cNvPicPr>
            <a:picLocks noChangeAspect="1" noChangeArrowheads="1"/>
          </p:cNvPicPr>
          <p:nvPr/>
        </p:nvPicPr>
        <p:blipFill>
          <a:blip r:embed="rId11" cstate="print"/>
          <a:srcRect/>
          <a:stretch>
            <a:fillRect/>
          </a:stretch>
        </p:blipFill>
        <p:spPr bwMode="auto">
          <a:xfrm>
            <a:off x="2286000" y="1752600"/>
            <a:ext cx="1143000" cy="981075"/>
          </a:xfrm>
          <a:prstGeom prst="rect">
            <a:avLst/>
          </a:prstGeom>
          <a:noFill/>
          <a:ln w="9525">
            <a:noFill/>
            <a:miter lim="800000"/>
            <a:headEnd/>
            <a:tailEnd/>
          </a:ln>
        </p:spPr>
      </p:pic>
      <p:sp>
        <p:nvSpPr>
          <p:cNvPr id="32781" name="AutoShape 12"/>
          <p:cNvSpPr>
            <a:spLocks noChangeArrowheads="1"/>
          </p:cNvSpPr>
          <p:nvPr/>
        </p:nvSpPr>
        <p:spPr bwMode="auto">
          <a:xfrm rot="5400000" flipH="1">
            <a:off x="4343400" y="1447800"/>
            <a:ext cx="990600" cy="7391400"/>
          </a:xfrm>
          <a:prstGeom prst="triangle">
            <a:avLst>
              <a:gd name="adj" fmla="val 50000"/>
            </a:avLst>
          </a:prstGeom>
          <a:gradFill rotWithShape="1">
            <a:gsLst>
              <a:gs pos="0">
                <a:srgbClr val="FFFF00">
                  <a:alpha val="15999"/>
                </a:srgbClr>
              </a:gs>
              <a:gs pos="100000">
                <a:srgbClr val="FF0000"/>
              </a:gs>
            </a:gsLst>
            <a:lin ang="5400000" scaled="1"/>
          </a:gra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2" name="AutoShape 13"/>
          <p:cNvSpPr>
            <a:spLocks noChangeArrowheads="1"/>
          </p:cNvSpPr>
          <p:nvPr/>
        </p:nvSpPr>
        <p:spPr bwMode="auto">
          <a:xfrm rot="-5400000">
            <a:off x="4343400" y="2286000"/>
            <a:ext cx="990600" cy="7391400"/>
          </a:xfrm>
          <a:prstGeom prst="triangle">
            <a:avLst>
              <a:gd name="adj" fmla="val 50000"/>
            </a:avLst>
          </a:prstGeom>
          <a:gradFill rotWithShape="1">
            <a:gsLst>
              <a:gs pos="0">
                <a:srgbClr val="FFFF00"/>
              </a:gs>
              <a:gs pos="100000">
                <a:srgbClr val="FF0000"/>
              </a:gs>
            </a:gsLst>
            <a:lin ang="5400000" scaled="1"/>
          </a:gra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3" name="Text Box 14"/>
          <p:cNvSpPr txBox="1">
            <a:spLocks noChangeArrowheads="1"/>
          </p:cNvSpPr>
          <p:nvPr/>
        </p:nvSpPr>
        <p:spPr bwMode="auto">
          <a:xfrm>
            <a:off x="1143000" y="4784725"/>
            <a:ext cx="4191000" cy="701675"/>
          </a:xfrm>
          <a:prstGeom prst="rect">
            <a:avLst/>
          </a:prstGeom>
          <a:noFill/>
          <a:ln w="9525">
            <a:noFill/>
            <a:miter lim="800000"/>
            <a:headEnd/>
            <a:tailEnd/>
          </a:ln>
        </p:spPr>
        <p:txBody>
          <a:bodyPr>
            <a:spAutoFit/>
          </a:bodyPr>
          <a:lstStyle/>
          <a:p>
            <a:pPr eaLnBrk="0" hangingPunct="0">
              <a:spcBef>
                <a:spcPct val="50000"/>
              </a:spcBef>
            </a:pPr>
            <a:r>
              <a:rPr lang="en-US" sz="2000">
                <a:solidFill>
                  <a:srgbClr val="FFFF00"/>
                </a:solidFill>
              </a:rPr>
              <a:t>Human Relevance/ Cost/Complexity</a:t>
            </a:r>
          </a:p>
        </p:txBody>
      </p:sp>
      <p:sp>
        <p:nvSpPr>
          <p:cNvPr id="32784" name="Text Box 15"/>
          <p:cNvSpPr txBox="1">
            <a:spLocks noChangeArrowheads="1"/>
          </p:cNvSpPr>
          <p:nvPr/>
        </p:nvSpPr>
        <p:spPr bwMode="auto">
          <a:xfrm>
            <a:off x="7010400" y="5594350"/>
            <a:ext cx="2362200" cy="701675"/>
          </a:xfrm>
          <a:prstGeom prst="rect">
            <a:avLst/>
          </a:prstGeom>
          <a:noFill/>
          <a:ln w="9525">
            <a:noFill/>
            <a:miter lim="800000"/>
            <a:headEnd/>
            <a:tailEnd/>
          </a:ln>
        </p:spPr>
        <p:txBody>
          <a:bodyPr>
            <a:spAutoFit/>
          </a:bodyPr>
          <a:lstStyle/>
          <a:p>
            <a:pPr eaLnBrk="0" hangingPunct="0">
              <a:spcBef>
                <a:spcPct val="50000"/>
              </a:spcBef>
            </a:pPr>
            <a:r>
              <a:rPr lang="en-US" sz="2000">
                <a:solidFill>
                  <a:srgbClr val="FFFF00"/>
                </a:solidFill>
              </a:rPr>
              <a:t>Throughput/ Simplicity </a:t>
            </a:r>
          </a:p>
        </p:txBody>
      </p:sp>
      <p:sp>
        <p:nvSpPr>
          <p:cNvPr id="32785" name="Rectangle 16"/>
          <p:cNvSpPr>
            <a:spLocks noGrp="1" noChangeArrowheads="1"/>
          </p:cNvSpPr>
          <p:nvPr>
            <p:ph type="title"/>
          </p:nvPr>
        </p:nvSpPr>
        <p:spPr>
          <a:xfrm>
            <a:off x="2057400" y="228600"/>
            <a:ext cx="7772400" cy="304800"/>
          </a:xfrm>
        </p:spPr>
        <p:txBody>
          <a:bodyPr/>
          <a:lstStyle/>
          <a:p>
            <a:pPr eaLnBrk="1" hangingPunct="1"/>
            <a:r>
              <a:rPr lang="en-US" smtClean="0"/>
              <a:t>High-Throughput Screening Assays</a:t>
            </a:r>
          </a:p>
        </p:txBody>
      </p:sp>
      <p:sp>
        <p:nvSpPr>
          <p:cNvPr id="32786" name="Text Box 17"/>
          <p:cNvSpPr txBox="1">
            <a:spLocks noChangeArrowheads="1"/>
          </p:cNvSpPr>
          <p:nvPr/>
        </p:nvSpPr>
        <p:spPr bwMode="auto">
          <a:xfrm>
            <a:off x="2057400" y="3549650"/>
            <a:ext cx="1600200" cy="336550"/>
          </a:xfrm>
          <a:prstGeom prst="rect">
            <a:avLst/>
          </a:prstGeom>
          <a:noFill/>
          <a:ln w="9525">
            <a:noFill/>
            <a:miter lim="800000"/>
            <a:headEnd/>
            <a:tailEnd/>
          </a:ln>
        </p:spPr>
        <p:txBody>
          <a:bodyPr>
            <a:spAutoFit/>
          </a:bodyPr>
          <a:lstStyle/>
          <a:p>
            <a:pPr eaLnBrk="0" hangingPunct="0">
              <a:spcBef>
                <a:spcPct val="50000"/>
              </a:spcBef>
            </a:pPr>
            <a:r>
              <a:rPr lang="en-US">
                <a:solidFill>
                  <a:srgbClr val="000000"/>
                </a:solidFill>
              </a:rPr>
              <a:t>10s-100s/yr</a:t>
            </a:r>
          </a:p>
        </p:txBody>
      </p:sp>
      <p:sp>
        <p:nvSpPr>
          <p:cNvPr id="32787" name="Text Box 18"/>
          <p:cNvSpPr txBox="1">
            <a:spLocks noChangeArrowheads="1"/>
          </p:cNvSpPr>
          <p:nvPr/>
        </p:nvSpPr>
        <p:spPr bwMode="auto">
          <a:xfrm>
            <a:off x="3505200" y="4235450"/>
            <a:ext cx="1600200" cy="336550"/>
          </a:xfrm>
          <a:prstGeom prst="rect">
            <a:avLst/>
          </a:prstGeom>
          <a:noFill/>
          <a:ln w="9525">
            <a:noFill/>
            <a:miter lim="800000"/>
            <a:headEnd/>
            <a:tailEnd/>
          </a:ln>
        </p:spPr>
        <p:txBody>
          <a:bodyPr>
            <a:spAutoFit/>
          </a:bodyPr>
          <a:lstStyle/>
          <a:p>
            <a:pPr eaLnBrk="0" hangingPunct="0">
              <a:spcBef>
                <a:spcPct val="50000"/>
              </a:spcBef>
            </a:pPr>
            <a:r>
              <a:rPr lang="en-US">
                <a:solidFill>
                  <a:srgbClr val="000000"/>
                </a:solidFill>
              </a:rPr>
              <a:t>10s-100s/day</a:t>
            </a:r>
          </a:p>
        </p:txBody>
      </p:sp>
      <p:sp>
        <p:nvSpPr>
          <p:cNvPr id="32788" name="Text Box 19"/>
          <p:cNvSpPr txBox="1">
            <a:spLocks noChangeArrowheads="1"/>
          </p:cNvSpPr>
          <p:nvPr/>
        </p:nvSpPr>
        <p:spPr bwMode="auto">
          <a:xfrm>
            <a:off x="5029200" y="2895600"/>
            <a:ext cx="1219200" cy="336550"/>
          </a:xfrm>
          <a:prstGeom prst="rect">
            <a:avLst/>
          </a:prstGeom>
          <a:noFill/>
          <a:ln w="9525">
            <a:noFill/>
            <a:miter lim="800000"/>
            <a:headEnd/>
            <a:tailEnd/>
          </a:ln>
        </p:spPr>
        <p:txBody>
          <a:bodyPr>
            <a:spAutoFit/>
          </a:bodyPr>
          <a:lstStyle/>
          <a:p>
            <a:pPr eaLnBrk="0" hangingPunct="0">
              <a:spcBef>
                <a:spcPct val="50000"/>
              </a:spcBef>
            </a:pPr>
            <a:r>
              <a:rPr lang="en-US">
                <a:solidFill>
                  <a:srgbClr val="000000"/>
                </a:solidFill>
              </a:rPr>
              <a:t>1000s/day</a:t>
            </a:r>
          </a:p>
        </p:txBody>
      </p:sp>
      <p:sp>
        <p:nvSpPr>
          <p:cNvPr id="32789" name="Text Box 20"/>
          <p:cNvSpPr txBox="1">
            <a:spLocks noChangeArrowheads="1"/>
          </p:cNvSpPr>
          <p:nvPr/>
        </p:nvSpPr>
        <p:spPr bwMode="auto">
          <a:xfrm>
            <a:off x="6858000" y="3886200"/>
            <a:ext cx="1447800" cy="581025"/>
          </a:xfrm>
          <a:prstGeom prst="rect">
            <a:avLst/>
          </a:prstGeom>
          <a:noFill/>
          <a:ln w="9525">
            <a:noFill/>
            <a:miter lim="800000"/>
            <a:headEnd/>
            <a:tailEnd/>
          </a:ln>
        </p:spPr>
        <p:txBody>
          <a:bodyPr>
            <a:spAutoFit/>
          </a:bodyPr>
          <a:lstStyle/>
          <a:p>
            <a:pPr eaLnBrk="0" hangingPunct="0">
              <a:spcBef>
                <a:spcPct val="50000"/>
              </a:spcBef>
            </a:pPr>
            <a:r>
              <a:rPr lang="en-US">
                <a:solidFill>
                  <a:srgbClr val="000000"/>
                </a:solidFill>
              </a:rPr>
              <a:t>10,000s-100,000s/day</a:t>
            </a:r>
          </a:p>
        </p:txBody>
      </p:sp>
      <p:sp>
        <p:nvSpPr>
          <p:cNvPr id="32790" name="Line 21"/>
          <p:cNvSpPr>
            <a:spLocks noChangeShapeType="1"/>
          </p:cNvSpPr>
          <p:nvPr/>
        </p:nvSpPr>
        <p:spPr bwMode="auto">
          <a:xfrm>
            <a:off x="2057400" y="3505200"/>
            <a:ext cx="1371600" cy="0"/>
          </a:xfrm>
          <a:prstGeom prst="line">
            <a:avLst/>
          </a:prstGeom>
          <a:noFill/>
          <a:ln w="28575">
            <a:solidFill>
              <a:schemeClr val="tx1"/>
            </a:solidFill>
            <a:round/>
            <a:headEnd/>
            <a:tailEnd/>
          </a:ln>
        </p:spPr>
        <p:txBody>
          <a:bodyPr/>
          <a:lstStyle/>
          <a:p>
            <a:endParaRPr lang="en-US"/>
          </a:p>
        </p:txBody>
      </p:sp>
      <p:sp>
        <p:nvSpPr>
          <p:cNvPr id="32791" name="Line 22"/>
          <p:cNvSpPr>
            <a:spLocks noChangeShapeType="1"/>
          </p:cNvSpPr>
          <p:nvPr/>
        </p:nvSpPr>
        <p:spPr bwMode="auto">
          <a:xfrm>
            <a:off x="3581400" y="4235450"/>
            <a:ext cx="1371600" cy="0"/>
          </a:xfrm>
          <a:prstGeom prst="line">
            <a:avLst/>
          </a:prstGeom>
          <a:noFill/>
          <a:ln w="28575">
            <a:solidFill>
              <a:schemeClr val="tx1"/>
            </a:solidFill>
            <a:round/>
            <a:headEnd/>
            <a:tailEnd/>
          </a:ln>
        </p:spPr>
        <p:txBody>
          <a:bodyPr/>
          <a:lstStyle/>
          <a:p>
            <a:endParaRPr lang="en-US"/>
          </a:p>
        </p:txBody>
      </p:sp>
      <p:sp>
        <p:nvSpPr>
          <p:cNvPr id="32792" name="Line 23"/>
          <p:cNvSpPr>
            <a:spLocks noChangeShapeType="1"/>
          </p:cNvSpPr>
          <p:nvPr/>
        </p:nvSpPr>
        <p:spPr bwMode="auto">
          <a:xfrm>
            <a:off x="6705600" y="3886200"/>
            <a:ext cx="1371600" cy="0"/>
          </a:xfrm>
          <a:prstGeom prst="line">
            <a:avLst/>
          </a:prstGeom>
          <a:noFill/>
          <a:ln w="28575">
            <a:solidFill>
              <a:schemeClr val="tx1"/>
            </a:solidFill>
            <a:round/>
            <a:headEnd/>
            <a:tailEnd/>
          </a:ln>
        </p:spPr>
        <p:txBody>
          <a:bodyPr/>
          <a:lstStyle/>
          <a:p>
            <a:endParaRPr lang="en-US"/>
          </a:p>
        </p:txBody>
      </p:sp>
      <p:sp>
        <p:nvSpPr>
          <p:cNvPr id="32793" name="Line 24"/>
          <p:cNvSpPr>
            <a:spLocks noChangeShapeType="1"/>
          </p:cNvSpPr>
          <p:nvPr/>
        </p:nvSpPr>
        <p:spPr bwMode="auto">
          <a:xfrm>
            <a:off x="5029200" y="2895600"/>
            <a:ext cx="1143000" cy="0"/>
          </a:xfrm>
          <a:prstGeom prst="line">
            <a:avLst/>
          </a:prstGeom>
          <a:noFill/>
          <a:ln w="28575">
            <a:solidFill>
              <a:schemeClr val="tx1"/>
            </a:solidFill>
            <a:round/>
            <a:headEnd/>
            <a:tailEnd/>
          </a:ln>
        </p:spPr>
        <p:txBody>
          <a:bodyPr/>
          <a:lstStyle/>
          <a:p>
            <a:endParaRPr lang="en-US"/>
          </a:p>
        </p:txBody>
      </p:sp>
      <p:grpSp>
        <p:nvGrpSpPr>
          <p:cNvPr id="32794" name="Group 25"/>
          <p:cNvGrpSpPr>
            <a:grpSpLocks/>
          </p:cNvGrpSpPr>
          <p:nvPr/>
        </p:nvGrpSpPr>
        <p:grpSpPr bwMode="auto">
          <a:xfrm>
            <a:off x="1524000" y="1295400"/>
            <a:ext cx="7239000" cy="381000"/>
            <a:chOff x="960" y="768"/>
            <a:chExt cx="4560" cy="240"/>
          </a:xfrm>
        </p:grpSpPr>
        <p:sp>
          <p:nvSpPr>
            <p:cNvPr id="32799" name="Rectangle 26"/>
            <p:cNvSpPr>
              <a:spLocks noChangeArrowheads="1"/>
            </p:cNvSpPr>
            <p:nvPr/>
          </p:nvSpPr>
          <p:spPr bwMode="auto">
            <a:xfrm>
              <a:off x="960" y="768"/>
              <a:ext cx="4416" cy="240"/>
            </a:xfrm>
            <a:prstGeom prst="rect">
              <a:avLst/>
            </a:prstGeom>
            <a:gradFill rotWithShape="1">
              <a:gsLst>
                <a:gs pos="0">
                  <a:srgbClr val="CCFF99">
                    <a:alpha val="32001"/>
                  </a:srgbClr>
                </a:gs>
                <a:gs pos="100000">
                  <a:srgbClr val="5E7647"/>
                </a:gs>
              </a:gsLst>
              <a:lin ang="0" scaled="1"/>
            </a:gra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800" name="Text Box 27"/>
            <p:cNvSpPr txBox="1">
              <a:spLocks noChangeArrowheads="1"/>
            </p:cNvSpPr>
            <p:nvPr/>
          </p:nvSpPr>
          <p:spPr bwMode="auto">
            <a:xfrm>
              <a:off x="1536" y="768"/>
              <a:ext cx="768" cy="212"/>
            </a:xfrm>
            <a:prstGeom prst="rect">
              <a:avLst/>
            </a:prstGeom>
            <a:noFill/>
            <a:ln w="9525">
              <a:noFill/>
              <a:miter lim="800000"/>
              <a:headEnd/>
              <a:tailEnd/>
            </a:ln>
          </p:spPr>
          <p:txBody>
            <a:bodyPr>
              <a:spAutoFit/>
            </a:bodyPr>
            <a:lstStyle/>
            <a:p>
              <a:pPr eaLnBrk="0" hangingPunct="0">
                <a:spcBef>
                  <a:spcPct val="50000"/>
                </a:spcBef>
              </a:pPr>
              <a:r>
                <a:rPr lang="en-US">
                  <a:solidFill>
                    <a:srgbClr val="000000"/>
                  </a:solidFill>
                </a:rPr>
                <a:t>LTS</a:t>
              </a:r>
            </a:p>
          </p:txBody>
        </p:sp>
        <p:sp>
          <p:nvSpPr>
            <p:cNvPr id="32801" name="Text Box 28"/>
            <p:cNvSpPr txBox="1">
              <a:spLocks noChangeArrowheads="1"/>
            </p:cNvSpPr>
            <p:nvPr/>
          </p:nvSpPr>
          <p:spPr bwMode="auto">
            <a:xfrm>
              <a:off x="3840" y="768"/>
              <a:ext cx="768" cy="212"/>
            </a:xfrm>
            <a:prstGeom prst="rect">
              <a:avLst/>
            </a:prstGeom>
            <a:noFill/>
            <a:ln w="9525">
              <a:noFill/>
              <a:miter lim="800000"/>
              <a:headEnd/>
              <a:tailEnd/>
            </a:ln>
          </p:spPr>
          <p:txBody>
            <a:bodyPr>
              <a:spAutoFit/>
            </a:bodyPr>
            <a:lstStyle/>
            <a:p>
              <a:pPr eaLnBrk="0" hangingPunct="0">
                <a:spcBef>
                  <a:spcPct val="50000"/>
                </a:spcBef>
              </a:pPr>
              <a:r>
                <a:rPr lang="en-US">
                  <a:solidFill>
                    <a:srgbClr val="000000"/>
                  </a:solidFill>
                </a:rPr>
                <a:t>HTS</a:t>
              </a:r>
            </a:p>
          </p:txBody>
        </p:sp>
        <p:sp>
          <p:nvSpPr>
            <p:cNvPr id="32802" name="Text Box 29"/>
            <p:cNvSpPr txBox="1">
              <a:spLocks noChangeArrowheads="1"/>
            </p:cNvSpPr>
            <p:nvPr/>
          </p:nvSpPr>
          <p:spPr bwMode="auto">
            <a:xfrm>
              <a:off x="2784" y="768"/>
              <a:ext cx="768" cy="212"/>
            </a:xfrm>
            <a:prstGeom prst="rect">
              <a:avLst/>
            </a:prstGeom>
            <a:noFill/>
            <a:ln w="9525">
              <a:noFill/>
              <a:miter lim="800000"/>
              <a:headEnd/>
              <a:tailEnd/>
            </a:ln>
          </p:spPr>
          <p:txBody>
            <a:bodyPr>
              <a:spAutoFit/>
            </a:bodyPr>
            <a:lstStyle/>
            <a:p>
              <a:pPr eaLnBrk="0" hangingPunct="0">
                <a:spcBef>
                  <a:spcPct val="50000"/>
                </a:spcBef>
              </a:pPr>
              <a:r>
                <a:rPr lang="en-US">
                  <a:solidFill>
                    <a:srgbClr val="000000"/>
                  </a:solidFill>
                </a:rPr>
                <a:t>MTS</a:t>
              </a:r>
            </a:p>
          </p:txBody>
        </p:sp>
        <p:sp>
          <p:nvSpPr>
            <p:cNvPr id="32803" name="Text Box 30"/>
            <p:cNvSpPr txBox="1">
              <a:spLocks noChangeArrowheads="1"/>
            </p:cNvSpPr>
            <p:nvPr/>
          </p:nvSpPr>
          <p:spPr bwMode="auto">
            <a:xfrm>
              <a:off x="4752" y="768"/>
              <a:ext cx="768" cy="212"/>
            </a:xfrm>
            <a:prstGeom prst="rect">
              <a:avLst/>
            </a:prstGeom>
            <a:noFill/>
            <a:ln w="9525">
              <a:noFill/>
              <a:miter lim="800000"/>
              <a:headEnd/>
              <a:tailEnd/>
            </a:ln>
          </p:spPr>
          <p:txBody>
            <a:bodyPr>
              <a:spAutoFit/>
            </a:bodyPr>
            <a:lstStyle/>
            <a:p>
              <a:pPr eaLnBrk="0" hangingPunct="0">
                <a:spcBef>
                  <a:spcPct val="50000"/>
                </a:spcBef>
              </a:pPr>
              <a:r>
                <a:rPr lang="en-US">
                  <a:solidFill>
                    <a:srgbClr val="000000"/>
                  </a:solidFill>
                </a:rPr>
                <a:t>uHTS</a:t>
              </a:r>
            </a:p>
          </p:txBody>
        </p:sp>
      </p:grpSp>
      <p:sp>
        <p:nvSpPr>
          <p:cNvPr id="32795" name="Text Box 31"/>
          <p:cNvSpPr txBox="1">
            <a:spLocks noChangeArrowheads="1"/>
          </p:cNvSpPr>
          <p:nvPr/>
        </p:nvSpPr>
        <p:spPr bwMode="auto">
          <a:xfrm>
            <a:off x="2286000" y="609600"/>
            <a:ext cx="5791200" cy="517525"/>
          </a:xfrm>
          <a:prstGeom prst="rect">
            <a:avLst/>
          </a:prstGeom>
          <a:noFill/>
          <a:ln w="9525">
            <a:noFill/>
            <a:miter lim="800000"/>
            <a:headEnd/>
            <a:tailEnd/>
          </a:ln>
        </p:spPr>
        <p:txBody>
          <a:bodyPr>
            <a:spAutoFit/>
          </a:bodyPr>
          <a:lstStyle/>
          <a:p>
            <a:pPr eaLnBrk="0" hangingPunct="0">
              <a:spcBef>
                <a:spcPct val="50000"/>
              </a:spcBef>
            </a:pPr>
            <a:r>
              <a:rPr lang="en-US" sz="1400" i="1">
                <a:solidFill>
                  <a:srgbClr val="000000"/>
                </a:solidFill>
              </a:rPr>
              <a:t>batch testing of chemicals for pharmacological/toxicological endpoints using automated liquid handling, detectors, and data acquisition</a:t>
            </a:r>
          </a:p>
        </p:txBody>
      </p:sp>
      <p:grpSp>
        <p:nvGrpSpPr>
          <p:cNvPr id="32796" name="Group 32"/>
          <p:cNvGrpSpPr>
            <a:grpSpLocks/>
          </p:cNvGrpSpPr>
          <p:nvPr/>
        </p:nvGrpSpPr>
        <p:grpSpPr bwMode="auto">
          <a:xfrm>
            <a:off x="3657600" y="1752600"/>
            <a:ext cx="1146175" cy="882650"/>
            <a:chOff x="2647" y="1031"/>
            <a:chExt cx="466" cy="441"/>
          </a:xfrm>
        </p:grpSpPr>
        <p:pic>
          <p:nvPicPr>
            <p:cNvPr id="32797" name="Picture 33" descr="genechip"/>
            <p:cNvPicPr>
              <a:picLocks noChangeAspect="1" noChangeArrowheads="1"/>
            </p:cNvPicPr>
            <p:nvPr/>
          </p:nvPicPr>
          <p:blipFill>
            <a:blip r:embed="rId12" cstate="print"/>
            <a:srcRect/>
            <a:stretch>
              <a:fillRect/>
            </a:stretch>
          </p:blipFill>
          <p:spPr bwMode="auto">
            <a:xfrm>
              <a:off x="2655" y="1031"/>
              <a:ext cx="449" cy="313"/>
            </a:xfrm>
            <a:prstGeom prst="rect">
              <a:avLst/>
            </a:prstGeom>
            <a:noFill/>
            <a:ln w="9525">
              <a:noFill/>
              <a:miter lim="800000"/>
              <a:headEnd/>
              <a:tailEnd/>
            </a:ln>
          </p:spPr>
        </p:pic>
        <p:sp>
          <p:nvSpPr>
            <p:cNvPr id="32798" name="Rectangle 34"/>
            <p:cNvSpPr>
              <a:spLocks noChangeArrowheads="1"/>
            </p:cNvSpPr>
            <p:nvPr/>
          </p:nvSpPr>
          <p:spPr bwMode="auto">
            <a:xfrm>
              <a:off x="2647" y="1350"/>
              <a:ext cx="466" cy="122"/>
            </a:xfrm>
            <a:prstGeom prst="rect">
              <a:avLst/>
            </a:prstGeom>
            <a:noFill/>
            <a:ln w="9525">
              <a:noFill/>
              <a:miter lim="800000"/>
              <a:headEnd/>
              <a:tailEnd/>
            </a:ln>
          </p:spPr>
          <p:txBody>
            <a:bodyPr wrap="none">
              <a:spAutoFit/>
            </a:bodyPr>
            <a:lstStyle/>
            <a:p>
              <a:pPr algn="ctr" eaLnBrk="0" hangingPunct="0"/>
              <a:r>
                <a:rPr lang="en-GB" sz="1000">
                  <a:solidFill>
                    <a:srgbClr val="000000"/>
                  </a:solidFill>
                </a:rPr>
                <a:t>Gene-expression</a:t>
              </a:r>
              <a:endParaRPr lang="en-US" sz="1000">
                <a:solidFill>
                  <a:srgbClr val="000000"/>
                </a:solidFill>
              </a:endParaRPr>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3200" dirty="0" smtClean="0"/>
              <a:t>Assay Bioactivity Patterns Track with Technology</a:t>
            </a:r>
            <a:br>
              <a:rPr lang="en-US" sz="3200" dirty="0" smtClean="0"/>
            </a:br>
            <a:r>
              <a:rPr lang="en-US" sz="2400" dirty="0" smtClean="0"/>
              <a:t>Drives need for model to separate ER from off-target bioactivity</a:t>
            </a:r>
            <a:endParaRPr lang="en-US" sz="2400" dirty="0"/>
          </a:p>
        </p:txBody>
      </p:sp>
      <p:pic>
        <p:nvPicPr>
          <p:cNvPr id="3" name="Picture 2"/>
          <p:cNvPicPr>
            <a:picLocks noChangeAspect="1"/>
          </p:cNvPicPr>
          <p:nvPr/>
        </p:nvPicPr>
        <p:blipFill>
          <a:blip r:embed="rId2"/>
          <a:stretch>
            <a:fillRect/>
          </a:stretch>
        </p:blipFill>
        <p:spPr>
          <a:xfrm>
            <a:off x="882391" y="990600"/>
            <a:ext cx="5213609" cy="5780009"/>
          </a:xfrm>
          <a:prstGeom prst="rect">
            <a:avLst/>
          </a:prstGeom>
        </p:spPr>
      </p:pic>
      <p:sp>
        <p:nvSpPr>
          <p:cNvPr id="5" name="Right Brace 4"/>
          <p:cNvSpPr/>
          <p:nvPr/>
        </p:nvSpPr>
        <p:spPr>
          <a:xfrm>
            <a:off x="6096000" y="2286001"/>
            <a:ext cx="304800" cy="8382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e 5"/>
          <p:cNvSpPr/>
          <p:nvPr/>
        </p:nvSpPr>
        <p:spPr>
          <a:xfrm>
            <a:off x="6096000" y="3151261"/>
            <a:ext cx="304800" cy="294473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439263" y="2520435"/>
            <a:ext cx="2319930" cy="369332"/>
          </a:xfrm>
          <a:prstGeom prst="rect">
            <a:avLst/>
          </a:prstGeom>
          <a:noFill/>
        </p:spPr>
        <p:txBody>
          <a:bodyPr wrap="none" rtlCol="0">
            <a:spAutoFit/>
          </a:bodyPr>
          <a:lstStyle/>
          <a:p>
            <a:r>
              <a:rPr lang="en-US" dirty="0" smtClean="0"/>
              <a:t>Many assays are active</a:t>
            </a:r>
            <a:endParaRPr lang="en-US" dirty="0"/>
          </a:p>
        </p:txBody>
      </p:sp>
      <p:sp>
        <p:nvSpPr>
          <p:cNvPr id="8" name="TextBox 7"/>
          <p:cNvSpPr txBox="1"/>
          <p:nvPr/>
        </p:nvSpPr>
        <p:spPr>
          <a:xfrm>
            <a:off x="6446520" y="4438964"/>
            <a:ext cx="2639312" cy="369332"/>
          </a:xfrm>
          <a:prstGeom prst="rect">
            <a:avLst/>
          </a:prstGeom>
          <a:noFill/>
        </p:spPr>
        <p:txBody>
          <a:bodyPr wrap="none" rtlCol="0">
            <a:spAutoFit/>
          </a:bodyPr>
          <a:lstStyle/>
          <a:p>
            <a:r>
              <a:rPr lang="en-US" dirty="0" smtClean="0"/>
              <a:t>One or a few assays active</a:t>
            </a:r>
            <a:endParaRPr lang="en-US" dirty="0"/>
          </a:p>
        </p:txBody>
      </p:sp>
    </p:spTree>
    <p:extLst>
      <p:ext uri="{BB962C8B-B14F-4D97-AF65-F5344CB8AC3E}">
        <p14:creationId xmlns:p14="http://schemas.microsoft.com/office/powerpoint/2010/main" val="331208414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384810" y="121920"/>
            <a:ext cx="8374380" cy="6614160"/>
          </a:xfrm>
          <a:prstGeom prst="rect">
            <a:avLst/>
          </a:prstGeom>
        </p:spPr>
      </p:pic>
    </p:spTree>
    <p:extLst>
      <p:ext uri="{BB962C8B-B14F-4D97-AF65-F5344CB8AC3E}">
        <p14:creationId xmlns:p14="http://schemas.microsoft.com/office/powerpoint/2010/main" val="422985231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2"/>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5644D3D-CC95-4E90-A922-4FA6FA15CEBD}">
  <ds:schemaRefs>
    <ds:schemaRef ds:uri="ESRI.ArcGIS.Mapping.OfficeIntegration.PowerPointInfo"/>
  </ds:schemaRefs>
</ds:datastoreItem>
</file>

<file path=customXml/itemProps2.xml><?xml version="1.0" encoding="utf-8"?>
<ds:datastoreItem xmlns:ds="http://schemas.openxmlformats.org/officeDocument/2006/customXml" ds:itemID="{116FFDBA-E1B4-4786-9657-1D0982C61E83}">
  <ds:schemaRefs>
    <ds:schemaRef ds:uri="ESRI.ArcGIS.Mapping.OfficeIntegration.PowerPointInfo"/>
  </ds:schemaRefs>
</ds:datastoreItem>
</file>

<file path=customXml/itemProps3.xml><?xml version="1.0" encoding="utf-8"?>
<ds:datastoreItem xmlns:ds="http://schemas.openxmlformats.org/officeDocument/2006/customXml" ds:itemID="{C661374A-DFA1-479F-A2FB-73D3C02BADF6}">
  <ds:schemaRefs>
    <ds:schemaRef ds:uri="ESRI.ArcGIS.Mapping.OfficeIntegration.PowerPointInfo"/>
  </ds:schemaRefs>
</ds:datastoreItem>
</file>

<file path=customXml/itemProps4.xml><?xml version="1.0" encoding="utf-8"?>
<ds:datastoreItem xmlns:ds="http://schemas.openxmlformats.org/officeDocument/2006/customXml" ds:itemID="{A5B091CA-2A72-4DFC-B2C1-8AA5F52E48D2}">
  <ds:schemaRefs>
    <ds:schemaRef ds:uri="ESRI.ArcGIS.Mapping.OfficeIntegration.PowerPointInfo"/>
  </ds:schemaRefs>
</ds:datastoreItem>
</file>

<file path=customXml/itemProps5.xml><?xml version="1.0" encoding="utf-8"?>
<ds:datastoreItem xmlns:ds="http://schemas.openxmlformats.org/officeDocument/2006/customXml" ds:itemID="{90C4EE7E-3D61-4C95-B431-2BF84A7A1AA3}">
  <ds:schemaRefs>
    <ds:schemaRef ds:uri="ESRI.ArcGIS.Mapping.OfficeIntegration.PowerPointInfo"/>
  </ds:schemaRefs>
</ds:datastoreItem>
</file>

<file path=customXml/itemProps6.xml><?xml version="1.0" encoding="utf-8"?>
<ds:datastoreItem xmlns:ds="http://schemas.openxmlformats.org/officeDocument/2006/customXml" ds:itemID="{49DE10D8-D96F-43D0-B9D2-4A38C0BD547D}">
  <ds:schemaRefs>
    <ds:schemaRef ds:uri="ESRI.ArcGIS.Mapping.OfficeIntegration.PowerPointInfo"/>
  </ds:schemaRefs>
</ds:datastoreItem>
</file>

<file path=customXml/itemProps7.xml><?xml version="1.0" encoding="utf-8"?>
<ds:datastoreItem xmlns:ds="http://schemas.openxmlformats.org/officeDocument/2006/customXml" ds:itemID="{D645B6D5-5E30-4E6C-8C01-11AA8AB28587}">
  <ds:schemaRefs>
    <ds:schemaRef ds:uri="ESRI.ArcGIS.Mapping.OfficeIntegration.PowerPointInfo"/>
  </ds:schemaRefs>
</ds:datastoreItem>
</file>

<file path=customXml/itemProps8.xml><?xml version="1.0" encoding="utf-8"?>
<ds:datastoreItem xmlns:ds="http://schemas.openxmlformats.org/officeDocument/2006/customXml" ds:itemID="{1BCC82F3-7B8E-4C1A-988E-04BA3055D48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12894</TotalTime>
  <Words>1807</Words>
  <Application>Microsoft Office PowerPoint</Application>
  <PresentationFormat>On-screen Show (4:3)</PresentationFormat>
  <Paragraphs>405</Paragraphs>
  <Slides>41</Slides>
  <Notes>6</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41</vt:i4>
      </vt:variant>
    </vt:vector>
  </HeadingPairs>
  <TitlesOfParts>
    <vt:vector size="56" baseType="lpstr">
      <vt:lpstr>Arial Unicode MS</vt:lpstr>
      <vt:lpstr>ＭＳ Ｐゴシック</vt:lpstr>
      <vt:lpstr>Arial</vt:lpstr>
      <vt:lpstr>Calibri</vt:lpstr>
      <vt:lpstr>Calibri-Bold</vt:lpstr>
      <vt:lpstr>Cambria</vt:lpstr>
      <vt:lpstr>Gill Sans</vt:lpstr>
      <vt:lpstr>Gill Sans MT</vt:lpstr>
      <vt:lpstr>Symbol</vt:lpstr>
      <vt:lpstr>Times</vt:lpstr>
      <vt:lpstr>Times New Roman</vt:lpstr>
      <vt:lpstr>Blank Presentation</vt:lpstr>
      <vt:lpstr>5_Blank Presentation</vt:lpstr>
      <vt:lpstr>7_Blank Presentation</vt:lpstr>
      <vt:lpstr>Equation</vt:lpstr>
      <vt:lpstr>Computational Toxicology</vt:lpstr>
      <vt:lpstr>Problem Statement</vt:lpstr>
      <vt:lpstr>Issues to Consider</vt:lpstr>
      <vt:lpstr>Predictive Toxicity Models</vt:lpstr>
      <vt:lpstr>Initial Prioritization Application: EDSP21</vt:lpstr>
      <vt:lpstr>In Vitro Estrogen Receptor Model Combines results from multiple in vitro assays</vt:lpstr>
      <vt:lpstr>High-Throughput Screening Assays</vt:lpstr>
      <vt:lpstr>Assay Bioactivity Patterns Track with Technology Drives need for model to separate ER from off-target bioactivity</vt:lpstr>
      <vt:lpstr>PowerPoint Presentation</vt:lpstr>
      <vt:lpstr>Computational Model</vt:lpstr>
      <vt:lpstr>Example 1 – BPA – true agonist (AUC=0.65)</vt:lpstr>
      <vt:lpstr>Reference Chemical Performance</vt:lpstr>
      <vt:lpstr>Most chemicals display a “burst” of potentially non-selective bioactivity near cytotoxity concentration</vt:lpstr>
      <vt:lpstr>Burst is seen across technologies</vt:lpstr>
      <vt:lpstr>Example of burst bioactivity by chemical</vt:lpstr>
      <vt:lpstr>ER Agonist AUC vs. Uterotrophic Outcomes</vt:lpstr>
      <vt:lpstr>In vivo guideline studies have the same types of uncertainty as in vitro</vt:lpstr>
      <vt:lpstr>Risk-based Prioritization Hazard + Exposure</vt:lpstr>
      <vt:lpstr>High-Throughput Risk Assessment (HTRA)</vt:lpstr>
      <vt:lpstr>HTRA Basic Outline</vt:lpstr>
      <vt:lpstr>PowerPoint Presentation</vt:lpstr>
      <vt:lpstr>PowerPoint Presentation</vt:lpstr>
      <vt:lpstr>ExpoCast Exposure Modeling Output: Estimate of exposure (w/ confidence interval)</vt:lpstr>
      <vt:lpstr>Use CPCat to enumerate chemicals for exposure scenarios</vt:lpstr>
      <vt:lpstr>Mapping Chemicals to Use Categories</vt:lpstr>
      <vt:lpstr>Mapping Use Categories to Scenarios</vt:lpstr>
      <vt:lpstr>Comparing Exposure and Activity Doses for Estrogen Receptor Activity</vt:lpstr>
      <vt:lpstr>PowerPoint Presentation</vt:lpstr>
      <vt:lpstr>AOP / MOA Development</vt:lpstr>
      <vt:lpstr>PowerPoint Presentation</vt:lpstr>
      <vt:lpstr>Hallmarks of Cancer  Hanahan and Weinberg (2000)</vt:lpstr>
      <vt:lpstr>Pathway Hits Raise Risk of Multiple Cancer Types</vt:lpstr>
      <vt:lpstr>Maternal/Fetal PBPK Model</vt:lpstr>
      <vt:lpstr>Prioritizing Chemicals Using the PBPK Model </vt:lpstr>
      <vt:lpstr>Modeling Zebrafish Toxicity  - example of current CompTox research problem</vt:lpstr>
      <vt:lpstr>Modeling Zebrafish Toxicity</vt:lpstr>
      <vt:lpstr>Compare protocols vs. logP</vt:lpstr>
      <vt:lpstr>Compare different measures of stress in vitro</vt:lpstr>
      <vt:lpstr>Evaluating the model</vt:lpstr>
      <vt:lpstr>Issues to Consider</vt:lpstr>
      <vt:lpstr>Understanding Success and Failure</vt:lpstr>
    </vt:vector>
  </TitlesOfParts>
  <Company>Design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Judson, Richard</dc:creator>
  <cp:lastModifiedBy>Judson, Richard</cp:lastModifiedBy>
  <cp:revision>480</cp:revision>
  <cp:lastPrinted>2006-09-22T17:41:18Z</cp:lastPrinted>
  <dcterms:modified xsi:type="dcterms:W3CDTF">2015-11-09T14:04:14Z</dcterms:modified>
</cp:coreProperties>
</file>